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 Id="rId5"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52" r:id="rId1"/>
  </p:sldMasterIdLst>
  <p:notesMasterIdLst>
    <p:notesMasterId r:id="rId15"/>
  </p:notesMasterIdLst>
  <p:sldIdLst>
    <p:sldId id="256" r:id="rId2"/>
    <p:sldId id="258" r:id="rId3"/>
    <p:sldId id="269" r:id="rId4"/>
    <p:sldId id="263" r:id="rId5"/>
    <p:sldId id="274" r:id="rId6"/>
    <p:sldId id="265" r:id="rId7"/>
    <p:sldId id="266" r:id="rId8"/>
    <p:sldId id="276" r:id="rId9"/>
    <p:sldId id="275" r:id="rId10"/>
    <p:sldId id="279" r:id="rId11"/>
    <p:sldId id="270" r:id="rId12"/>
    <p:sldId id="273" r:id="rId13"/>
    <p:sldId id="262" r:id="rId14"/>
  </p:sldIdLst>
  <p:sldSz cx="9144000" cy="6858000" type="screen4x3"/>
  <p:notesSz cx="7315200" cy="9601200"/>
  <p:embeddedFontLst>
    <p:embeddedFont>
      <p:font typeface="Myriad Web Pro" panose="020B0503030403090204" charset="0"/>
      <p:regular r:id="rId16"/>
      <p:bold r:id="rId17"/>
      <p:italic r:id="rId18"/>
    </p:embeddedFont>
    <p:embeddedFont>
      <p:font typeface="Calibri" panose="020F050202020403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3" autoAdjust="0"/>
    <p:restoredTop sz="80769" autoAdjust="0"/>
  </p:normalViewPr>
  <p:slideViewPr>
    <p:cSldViewPr>
      <p:cViewPr varScale="1">
        <p:scale>
          <a:sx n="68" d="100"/>
          <a:sy n="68" d="100"/>
        </p:scale>
        <p:origin x="78" y="4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115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96FDA50D-32A2-4359-908E-775C1A5FF3C3}" type="datetimeFigureOut">
              <a:rPr lang="en-US" smtClean="0"/>
              <a:t>4/28/2016</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B20CEFAE-AA42-4070-B8C7-70641E01F2E2}" type="slidenum">
              <a:rPr lang="en-US" smtClean="0"/>
              <a:t>‹#›</a:t>
            </a:fld>
            <a:endParaRPr lang="en-US"/>
          </a:p>
        </p:txBody>
      </p:sp>
    </p:spTree>
    <p:extLst>
      <p:ext uri="{BB962C8B-B14F-4D97-AF65-F5344CB8AC3E}">
        <p14:creationId xmlns:p14="http://schemas.microsoft.com/office/powerpoint/2010/main" val="2091157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0CEFAE-AA42-4070-B8C7-70641E01F2E2}" type="slidenum">
              <a:rPr lang="en-US" smtClean="0"/>
              <a:t>1</a:t>
            </a:fld>
            <a:endParaRPr lang="en-US"/>
          </a:p>
        </p:txBody>
      </p:sp>
    </p:spTree>
    <p:extLst>
      <p:ext uri="{BB962C8B-B14F-4D97-AF65-F5344CB8AC3E}">
        <p14:creationId xmlns:p14="http://schemas.microsoft.com/office/powerpoint/2010/main" val="320947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sample pick list table generated by the Test App.  At the top you can see that this is from the Colon and Rectum TNM 7 schema and is the Clinical M table.  You can see the attribution in Note 1 followed by other relevant notes from the Manual or Forum.  Each pick list table will show the AJCC category in the first column followed by the code used</a:t>
            </a:r>
            <a:r>
              <a:rPr lang="en-US" baseline="0" dirty="0" smtClean="0"/>
              <a:t> in cancer registries.  The code is what will be stored in our cancer registry database.  The last column of the table displays the description of the category taken directly from the AJCC manual</a:t>
            </a:r>
            <a:endParaRPr lang="en-US" dirty="0"/>
          </a:p>
        </p:txBody>
      </p:sp>
      <p:sp>
        <p:nvSpPr>
          <p:cNvPr id="4" name="Slide Number Placeholder 3"/>
          <p:cNvSpPr>
            <a:spLocks noGrp="1"/>
          </p:cNvSpPr>
          <p:nvPr>
            <p:ph type="sldNum" sz="quarter" idx="10"/>
          </p:nvPr>
        </p:nvSpPr>
        <p:spPr/>
        <p:txBody>
          <a:bodyPr/>
          <a:lstStyle/>
          <a:p>
            <a:fld id="{B20CEFAE-AA42-4070-B8C7-70641E01F2E2}" type="slidenum">
              <a:rPr lang="en-US" smtClean="0"/>
              <a:t>10</a:t>
            </a:fld>
            <a:endParaRPr lang="en-US"/>
          </a:p>
        </p:txBody>
      </p:sp>
    </p:spTree>
    <p:extLst>
      <p:ext uri="{BB962C8B-B14F-4D97-AF65-F5344CB8AC3E}">
        <p14:creationId xmlns:p14="http://schemas.microsoft.com/office/powerpoint/2010/main" val="3864171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an example of the</a:t>
            </a:r>
            <a:r>
              <a:rPr lang="en-US" baseline="0" dirty="0" smtClean="0"/>
              <a:t> kind of re-formatting we are doing and words we are adding.  At the top is the complex description of T2 categories for lung taken directly from the AJCC manual [Joe--maybe read the description from the slide to demonstrate how long and confusing it is without actually saying that it is long and confusing!].  It is shown as a paragraph with the different conditions separated by semicolons.  Also note that the descriptions for T2a and T2b only indicate the size part of the definitions without repeating the extension part of the T2 definition.  The extension conditions are IMPLIED but not stated.</a:t>
            </a:r>
          </a:p>
          <a:p>
            <a:endParaRPr lang="en-US" baseline="0" dirty="0" smtClean="0"/>
          </a:p>
          <a:p>
            <a:r>
              <a:rPr lang="en-US" baseline="0" dirty="0" smtClean="0"/>
              <a:t>Now look at the reformatted definition of T2 from the pick list.  The words are the same but the semicolons are replaced by a bulleted list making it easier to find the code you are looking for.    The implied words “Meets criteria for T2 and” are added to the descriptions of T2a and T2b so that the descriptions can be displayed on their own without being misleading.  But because those words are not part of the official AJCC definition, they are placed in square brackets.</a:t>
            </a:r>
            <a:endParaRPr lang="en-US" dirty="0"/>
          </a:p>
        </p:txBody>
      </p:sp>
      <p:sp>
        <p:nvSpPr>
          <p:cNvPr id="4" name="Slide Number Placeholder 3"/>
          <p:cNvSpPr>
            <a:spLocks noGrp="1"/>
          </p:cNvSpPr>
          <p:nvPr>
            <p:ph type="sldNum" sz="quarter" idx="10"/>
          </p:nvPr>
        </p:nvSpPr>
        <p:spPr/>
        <p:txBody>
          <a:bodyPr/>
          <a:lstStyle/>
          <a:p>
            <a:fld id="{B20CEFAE-AA42-4070-B8C7-70641E01F2E2}" type="slidenum">
              <a:rPr lang="en-US" smtClean="0"/>
              <a:t>11</a:t>
            </a:fld>
            <a:endParaRPr lang="en-US"/>
          </a:p>
        </p:txBody>
      </p:sp>
    </p:spTree>
    <p:extLst>
      <p:ext uri="{BB962C8B-B14F-4D97-AF65-F5344CB8AC3E}">
        <p14:creationId xmlns:p14="http://schemas.microsoft.com/office/powerpoint/2010/main" val="32177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fourth component</a:t>
            </a:r>
            <a:r>
              <a:rPr lang="en-US" baseline="0" dirty="0" smtClean="0"/>
              <a:t> of our software is the underlying DLL (Dynamic Link Library).  This contains programming functions and tools to allow the content to be embedded into Registry Plus products.  Registry Plus will control the final look of the pick lists for the registrars.</a:t>
            </a:r>
          </a:p>
          <a:p>
            <a:endParaRPr lang="en-US" baseline="0" dirty="0" smtClean="0"/>
          </a:p>
          <a:p>
            <a:r>
              <a:rPr lang="en-US" baseline="0" dirty="0" smtClean="0"/>
              <a:t>The DLL will not be publicly released due to licensing restrictions</a:t>
            </a:r>
            <a:endParaRPr lang="en-US" dirty="0"/>
          </a:p>
        </p:txBody>
      </p:sp>
      <p:sp>
        <p:nvSpPr>
          <p:cNvPr id="4" name="Slide Number Placeholder 3"/>
          <p:cNvSpPr>
            <a:spLocks noGrp="1"/>
          </p:cNvSpPr>
          <p:nvPr>
            <p:ph type="sldNum" sz="quarter" idx="10"/>
          </p:nvPr>
        </p:nvSpPr>
        <p:spPr/>
        <p:txBody>
          <a:bodyPr/>
          <a:lstStyle/>
          <a:p>
            <a:fld id="{B20CEFAE-AA42-4070-B8C7-70641E01F2E2}" type="slidenum">
              <a:rPr lang="en-US" smtClean="0"/>
              <a:t>12</a:t>
            </a:fld>
            <a:endParaRPr lang="en-US"/>
          </a:p>
        </p:txBody>
      </p:sp>
    </p:spTree>
    <p:extLst>
      <p:ext uri="{BB962C8B-B14F-4D97-AF65-F5344CB8AC3E}">
        <p14:creationId xmlns:p14="http://schemas.microsoft.com/office/powerpoint/2010/main" val="2363762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0CEFAE-AA42-4070-B8C7-70641E01F2E2}" type="slidenum">
              <a:rPr lang="en-US" smtClean="0"/>
              <a:t>13</a:t>
            </a:fld>
            <a:endParaRPr lang="en-US"/>
          </a:p>
        </p:txBody>
      </p:sp>
    </p:spTree>
    <p:extLst>
      <p:ext uri="{BB962C8B-B14F-4D97-AF65-F5344CB8AC3E}">
        <p14:creationId xmlns:p14="http://schemas.microsoft.com/office/powerpoint/2010/main" val="3223032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software we are developing will serve two purposes: coding assistance and the derivation of stage group.  </a:t>
            </a:r>
          </a:p>
          <a:p>
            <a:endParaRPr lang="en-US" dirty="0" smtClean="0"/>
          </a:p>
          <a:p>
            <a:r>
              <a:rPr lang="en-US" dirty="0" smtClean="0"/>
              <a:t>Direct coding of the stage group is an</a:t>
            </a:r>
            <a:r>
              <a:rPr lang="en-US" baseline="0" dirty="0" smtClean="0"/>
              <a:t> NPCR requirement.  The derivation of stage group is for secondary uses of quality control and to allow automated re-derivation of stage group as part of consolidating stage data from multiple reports.  </a:t>
            </a:r>
          </a:p>
          <a:p>
            <a:endParaRPr lang="en-US" baseline="0" dirty="0" smtClean="0"/>
          </a:p>
        </p:txBody>
      </p:sp>
      <p:sp>
        <p:nvSpPr>
          <p:cNvPr id="4" name="Slide Number Placeholder 3"/>
          <p:cNvSpPr>
            <a:spLocks noGrp="1"/>
          </p:cNvSpPr>
          <p:nvPr>
            <p:ph type="sldNum" sz="quarter" idx="10"/>
          </p:nvPr>
        </p:nvSpPr>
        <p:spPr/>
        <p:txBody>
          <a:bodyPr/>
          <a:lstStyle/>
          <a:p>
            <a:fld id="{B20CEFAE-AA42-4070-B8C7-70641E01F2E2}" type="slidenum">
              <a:rPr lang="en-US" smtClean="0"/>
              <a:t>2</a:t>
            </a:fld>
            <a:endParaRPr lang="en-US"/>
          </a:p>
        </p:txBody>
      </p:sp>
    </p:spTree>
    <p:extLst>
      <p:ext uri="{BB962C8B-B14F-4D97-AF65-F5344CB8AC3E}">
        <p14:creationId xmlns:p14="http://schemas.microsoft.com/office/powerpoint/2010/main" val="904579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important</a:t>
            </a:r>
            <a:r>
              <a:rPr lang="en-US" baseline="0" dirty="0" smtClean="0"/>
              <a:t> f</a:t>
            </a:r>
            <a:r>
              <a:rPr lang="en-US" dirty="0" smtClean="0"/>
              <a:t>eatures of CDC’s software.</a:t>
            </a:r>
          </a:p>
          <a:p>
            <a:endParaRPr lang="en-US" dirty="0" smtClean="0"/>
          </a:p>
          <a:p>
            <a:pPr marL="228600" indent="-228600">
              <a:buFont typeface="Arial" panose="020B0604020202020204" pitchFamily="34" charset="0"/>
              <a:buChar char="•"/>
            </a:pPr>
            <a:r>
              <a:rPr lang="en-US" baseline="0" smtClean="0"/>
              <a:t>Software </a:t>
            </a:r>
            <a:r>
              <a:rPr lang="en-US" baseline="0" dirty="0" smtClean="0"/>
              <a:t>for coding TNM still requires schema discriminators when an ICD-O-3 code doesn’t point to a single TNM schema or chapter.  As an example, site code C24.0. </a:t>
            </a:r>
            <a:r>
              <a:rPr lang="en-US" baseline="0" dirty="0" err="1" smtClean="0"/>
              <a:t>Extrahepatic</a:t>
            </a:r>
            <a:r>
              <a:rPr lang="en-US" baseline="0" dirty="0" smtClean="0"/>
              <a:t> bile duct, can be staged from 3 AJCC chapters (Gallbladder, </a:t>
            </a:r>
            <a:r>
              <a:rPr lang="en-US" baseline="0" dirty="0" err="1" smtClean="0"/>
              <a:t>perihilar</a:t>
            </a:r>
            <a:r>
              <a:rPr lang="en-US" baseline="0" dirty="0" smtClean="0"/>
              <a:t> bile ducts, or distal bile duct) depending on tumor location as coded in SSF25. </a:t>
            </a:r>
          </a:p>
          <a:p>
            <a:pPr marL="228600" indent="-228600">
              <a:buFont typeface="Arial" panose="020B0604020202020204" pitchFamily="34" charset="0"/>
              <a:buChar char="•"/>
            </a:pPr>
            <a:endParaRPr lang="en-US" baseline="0" dirty="0" smtClean="0"/>
          </a:p>
          <a:p>
            <a:pPr marL="228600" indent="-228600">
              <a:buFont typeface="Arial" panose="020B0604020202020204" pitchFamily="34" charset="0"/>
              <a:buChar char="•"/>
            </a:pPr>
            <a:r>
              <a:rPr lang="en-US" baseline="0" dirty="0" smtClean="0"/>
              <a:t>Our software accommodates items other than T, N, and M that are needed for staging.  For example, PSA and Gleason score are needed to determine stage group for Prostate.</a:t>
            </a:r>
          </a:p>
          <a:p>
            <a:pPr marL="228600" indent="-228600">
              <a:buFont typeface="Arial" panose="020B0604020202020204" pitchFamily="34" charset="0"/>
              <a:buChar char="•"/>
            </a:pPr>
            <a:endParaRPr lang="en-US" baseline="0" dirty="0" smtClean="0"/>
          </a:p>
          <a:p>
            <a:pPr marL="228600" indent="-228600">
              <a:buFont typeface="Arial" panose="020B0604020202020204" pitchFamily="34" charset="0"/>
              <a:buChar char="•"/>
            </a:pPr>
            <a:r>
              <a:rPr lang="en-US" baseline="0" dirty="0" smtClean="0"/>
              <a:t>We have incorporated ‘business rules” into the derivation function.  These are pieces of logic needed to get the right answer, such as “when pathologic M is blank, the calculation logic sill use the value of clinical M to determine stage group.</a:t>
            </a:r>
          </a:p>
          <a:p>
            <a:pPr marL="228600" indent="-228600">
              <a:buFont typeface="+mj-lt"/>
              <a:buAutoNum type="arabicPeriod"/>
            </a:pPr>
            <a:endParaRPr lang="en-US" baseline="0" dirty="0" smtClean="0"/>
          </a:p>
          <a:p>
            <a:pPr marL="0" indent="0">
              <a:buFont typeface="+mj-lt"/>
              <a:buNone/>
            </a:pPr>
            <a:endParaRPr lang="en-US" baseline="0" dirty="0" smtClean="0"/>
          </a:p>
          <a:p>
            <a:pPr marL="0" indent="0" algn="l">
              <a:buFont typeface="+mj-lt"/>
              <a:buNone/>
            </a:pPr>
            <a:r>
              <a:rPr lang="en-US" baseline="0" dirty="0" smtClean="0"/>
              <a:t>It’s important to note that AJCC is licensing CDC to use parts of their manual in our software, and the licensing agreement will stipulate the specific uses and limits on distribution .</a:t>
            </a:r>
          </a:p>
          <a:p>
            <a:pPr marL="228600" indent="-228600">
              <a:buFont typeface="Arial" panose="020B0604020202020204" pitchFamily="34" charset="0"/>
              <a:buChar char="•"/>
            </a:pPr>
            <a:endParaRPr lang="en-US" baseline="0" dirty="0" smtClean="0"/>
          </a:p>
          <a:p>
            <a:pPr marL="228600" indent="-22860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20CEFAE-AA42-4070-B8C7-70641E01F2E2}" type="slidenum">
              <a:rPr lang="en-US" smtClean="0"/>
              <a:t>3</a:t>
            </a:fld>
            <a:endParaRPr lang="en-US"/>
          </a:p>
        </p:txBody>
      </p:sp>
    </p:spTree>
    <p:extLst>
      <p:ext uri="{BB962C8B-B14F-4D97-AF65-F5344CB8AC3E}">
        <p14:creationId xmlns:p14="http://schemas.microsoft.com/office/powerpoint/2010/main" val="1990154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four pieces to our software [Joe—read</a:t>
            </a:r>
            <a:r>
              <a:rPr lang="en-US" baseline="0" dirty="0" smtClean="0"/>
              <a:t> the names of the four]</a:t>
            </a:r>
            <a:r>
              <a:rPr lang="en-US" dirty="0" smtClean="0"/>
              <a:t>.  The following slides will explain each piece.</a:t>
            </a:r>
            <a:endParaRPr lang="en-US" dirty="0"/>
          </a:p>
        </p:txBody>
      </p:sp>
      <p:sp>
        <p:nvSpPr>
          <p:cNvPr id="4" name="Slide Number Placeholder 3"/>
          <p:cNvSpPr>
            <a:spLocks noGrp="1"/>
          </p:cNvSpPr>
          <p:nvPr>
            <p:ph type="sldNum" sz="quarter" idx="10"/>
          </p:nvPr>
        </p:nvSpPr>
        <p:spPr/>
        <p:txBody>
          <a:bodyPr/>
          <a:lstStyle/>
          <a:p>
            <a:fld id="{B20CEFAE-AA42-4070-B8C7-70641E01F2E2}" type="slidenum">
              <a:rPr lang="en-US" smtClean="0"/>
              <a:t>4</a:t>
            </a:fld>
            <a:endParaRPr lang="en-US"/>
          </a:p>
        </p:txBody>
      </p:sp>
    </p:spTree>
    <p:extLst>
      <p:ext uri="{BB962C8B-B14F-4D97-AF65-F5344CB8AC3E}">
        <p14:creationId xmlns:p14="http://schemas.microsoft.com/office/powerpoint/2010/main" val="2617174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we have a Schema manager.  This provides an interface for the Subject Matter Expert in our team to define the TNM schemas by</a:t>
            </a:r>
            <a:r>
              <a:rPr lang="en-US" baseline="0" dirty="0" smtClean="0"/>
              <a:t> the applicable site and type codes and to enter the data for the pick list tables and the stage derivation tables.  The content of all of the tables comes directly from the TNM manual, with some limited exceptions which we will explain in later slides.</a:t>
            </a:r>
            <a:endParaRPr lang="en-US" dirty="0"/>
          </a:p>
        </p:txBody>
      </p:sp>
      <p:sp>
        <p:nvSpPr>
          <p:cNvPr id="4" name="Slide Number Placeholder 3"/>
          <p:cNvSpPr>
            <a:spLocks noGrp="1"/>
          </p:cNvSpPr>
          <p:nvPr>
            <p:ph type="sldNum" sz="quarter" idx="10"/>
          </p:nvPr>
        </p:nvSpPr>
        <p:spPr/>
        <p:txBody>
          <a:bodyPr/>
          <a:lstStyle/>
          <a:p>
            <a:fld id="{B20CEFAE-AA42-4070-B8C7-70641E01F2E2}" type="slidenum">
              <a:rPr lang="en-US" smtClean="0"/>
              <a:t>5</a:t>
            </a:fld>
            <a:endParaRPr lang="en-US"/>
          </a:p>
        </p:txBody>
      </p:sp>
    </p:spTree>
    <p:extLst>
      <p:ext uri="{BB962C8B-B14F-4D97-AF65-F5344CB8AC3E}">
        <p14:creationId xmlns:p14="http://schemas.microsoft.com/office/powerpoint/2010/main" val="1472996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screen shot from the schema manager.</a:t>
            </a:r>
            <a:r>
              <a:rPr lang="en-US" baseline="0" dirty="0" smtClean="0"/>
              <a:t>  A few things to note:  the schemas will be assigned a name based on the AJCC chapter names, with ‘TNM7’ appended to each name.  This will prevent confusion of a CS schema with a TNM coding scheme.</a:t>
            </a:r>
          </a:p>
          <a:p>
            <a:r>
              <a:rPr lang="en-US" baseline="0" dirty="0" smtClean="0"/>
              <a:t>We also assign a short name for internal use.  </a:t>
            </a:r>
          </a:p>
          <a:p>
            <a:r>
              <a:rPr lang="en-US" baseline="0" dirty="0" smtClean="0"/>
              <a:t>The site codes and histology codes (and sometimes a schema discriminator) that belong to this TNM staging scheme are included in the software so that the software can display the correct pick list.  In this example, the definition for the Nasopharynx scheme from the Pharynx chapter is shown.  Nasopharynx applies to sites C110, C112, C113, C118, and C119 PLUS site C111 when SSF 25 is coded 010 or 100.  This information in needed so that the Registry Plus software can display the correct pick lists based on the coded entered by the registrar for site/type and SSF25 when needed.  </a:t>
            </a:r>
          </a:p>
          <a:p>
            <a:endParaRPr lang="en-US" baseline="0" dirty="0" smtClean="0"/>
          </a:p>
          <a:p>
            <a:r>
              <a:rPr lang="en-US" baseline="0" dirty="0" smtClean="0"/>
              <a:t>The bottom part of the screen shot is the area for managing all of the tables needed for the Nasopharynx coding.</a:t>
            </a:r>
          </a:p>
          <a:p>
            <a:endParaRPr lang="en-US" baseline="0" dirty="0" smtClean="0"/>
          </a:p>
          <a:p>
            <a:r>
              <a:rPr lang="en-US" baseline="0" dirty="0" smtClean="0"/>
              <a:t>The demonstration will show how this all works in the actual coding application.</a:t>
            </a:r>
            <a:endParaRPr lang="en-US" dirty="0"/>
          </a:p>
        </p:txBody>
      </p:sp>
      <p:sp>
        <p:nvSpPr>
          <p:cNvPr id="4" name="Slide Number Placeholder 3"/>
          <p:cNvSpPr>
            <a:spLocks noGrp="1"/>
          </p:cNvSpPr>
          <p:nvPr>
            <p:ph type="sldNum" sz="quarter" idx="10"/>
          </p:nvPr>
        </p:nvSpPr>
        <p:spPr/>
        <p:txBody>
          <a:bodyPr/>
          <a:lstStyle/>
          <a:p>
            <a:fld id="{B20CEFAE-AA42-4070-B8C7-70641E01F2E2}" type="slidenum">
              <a:rPr lang="en-US" smtClean="0"/>
              <a:t>6</a:t>
            </a:fld>
            <a:endParaRPr lang="en-US"/>
          </a:p>
        </p:txBody>
      </p:sp>
    </p:spTree>
    <p:extLst>
      <p:ext uri="{BB962C8B-B14F-4D97-AF65-F5344CB8AC3E}">
        <p14:creationId xmlns:p14="http://schemas.microsoft.com/office/powerpoint/2010/main" val="872634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component of our TNM software is </a:t>
            </a:r>
            <a:r>
              <a:rPr lang="en-US" dirty="0" err="1" smtClean="0"/>
              <a:t>Autostager</a:t>
            </a:r>
            <a:r>
              <a:rPr lang="en-US" dirty="0" smtClean="0"/>
              <a:t>.  This is one of a few programs we will be developing to test the derivation results.</a:t>
            </a:r>
            <a:r>
              <a:rPr lang="en-US" baseline="0" dirty="0" smtClean="0"/>
              <a:t>  </a:t>
            </a:r>
            <a:r>
              <a:rPr lang="en-US" baseline="0" dirty="0" err="1" smtClean="0"/>
              <a:t>Autostager</a:t>
            </a:r>
            <a:r>
              <a:rPr lang="en-US" baseline="0" dirty="0" smtClean="0"/>
              <a:t> creates an Excel file of all possible combinations of clinical and pathologic TNM and resultant stage groups for review by a subject matter expert.  Other testing tools will be created as we get closer to release.</a:t>
            </a:r>
            <a:endParaRPr lang="en-US" dirty="0"/>
          </a:p>
        </p:txBody>
      </p:sp>
      <p:sp>
        <p:nvSpPr>
          <p:cNvPr id="4" name="Slide Number Placeholder 3"/>
          <p:cNvSpPr>
            <a:spLocks noGrp="1"/>
          </p:cNvSpPr>
          <p:nvPr>
            <p:ph type="sldNum" sz="quarter" idx="10"/>
          </p:nvPr>
        </p:nvSpPr>
        <p:spPr/>
        <p:txBody>
          <a:bodyPr/>
          <a:lstStyle/>
          <a:p>
            <a:fld id="{B20CEFAE-AA42-4070-B8C7-70641E01F2E2}" type="slidenum">
              <a:rPr lang="en-US" smtClean="0"/>
              <a:t>7</a:t>
            </a:fld>
            <a:endParaRPr lang="en-US"/>
          </a:p>
        </p:txBody>
      </p:sp>
    </p:spTree>
    <p:extLst>
      <p:ext uri="{BB962C8B-B14F-4D97-AF65-F5344CB8AC3E}">
        <p14:creationId xmlns:p14="http://schemas.microsoft.com/office/powerpoint/2010/main" val="1903644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third component is the TNM test application.  This provides an interface for the direct entry of clinical and pathologic T, N, M, other required elements, and stage groups.  It also calculates the stage groups based on the tables and business rules entered in the software.  Our Test Application is designed for demonstrations and testing only.  It is analogous to the Test-o-</a:t>
            </a:r>
            <a:r>
              <a:rPr lang="en-US" dirty="0" err="1" smtClean="0"/>
              <a:t>Matic</a:t>
            </a:r>
            <a:r>
              <a:rPr lang="en-US" baseline="0" dirty="0" smtClean="0"/>
              <a:t> tool for CS.</a:t>
            </a:r>
          </a:p>
          <a:p>
            <a:endParaRPr lang="en-US" baseline="0" dirty="0" smtClean="0"/>
          </a:p>
          <a:p>
            <a:r>
              <a:rPr lang="en-US" baseline="0" dirty="0" smtClean="0"/>
              <a:t>We will be demonstrating this tool, to simulate how the registrar will be entering stage data.</a:t>
            </a:r>
            <a:endParaRPr lang="en-US" dirty="0"/>
          </a:p>
        </p:txBody>
      </p:sp>
      <p:sp>
        <p:nvSpPr>
          <p:cNvPr id="4" name="Slide Number Placeholder 3"/>
          <p:cNvSpPr>
            <a:spLocks noGrp="1"/>
          </p:cNvSpPr>
          <p:nvPr>
            <p:ph type="sldNum" sz="quarter" idx="10"/>
          </p:nvPr>
        </p:nvSpPr>
        <p:spPr/>
        <p:txBody>
          <a:bodyPr/>
          <a:lstStyle/>
          <a:p>
            <a:fld id="{B20CEFAE-AA42-4070-B8C7-70641E01F2E2}" type="slidenum">
              <a:rPr lang="en-US" smtClean="0"/>
              <a:t>8</a:t>
            </a:fld>
            <a:endParaRPr lang="en-US"/>
          </a:p>
        </p:txBody>
      </p:sp>
    </p:spTree>
    <p:extLst>
      <p:ext uri="{BB962C8B-B14F-4D97-AF65-F5344CB8AC3E}">
        <p14:creationId xmlns:p14="http://schemas.microsoft.com/office/powerpoint/2010/main" val="1959304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are some important things to note about the pick list tables displayed in the test application.</a:t>
            </a:r>
          </a:p>
          <a:p>
            <a:pPr marL="171450" indent="-171450">
              <a:buFont typeface="Arial" panose="020B0604020202020204" pitchFamily="34" charset="0"/>
              <a:buChar char="•"/>
            </a:pPr>
            <a:r>
              <a:rPr lang="en-US" baseline="0" dirty="0" smtClean="0"/>
              <a:t>All tables displayed to the registrar show the source of the text as the AJCC manual.</a:t>
            </a:r>
          </a:p>
          <a:p>
            <a:pPr marL="171450" indent="-171450">
              <a:buFont typeface="Arial" panose="020B0604020202020204" pitchFamily="34" charset="0"/>
              <a:buChar char="•"/>
            </a:pPr>
            <a:r>
              <a:rPr lang="en-US" baseline="0" dirty="0" smtClean="0"/>
              <a:t>Text for categories and their definitions are taken directly from the AJCC manual, but sometimes reformatted, as will be shown in the next slide.</a:t>
            </a:r>
          </a:p>
          <a:p>
            <a:pPr marL="171450" indent="-171450">
              <a:buFont typeface="Arial" panose="020B0604020202020204" pitchFamily="34" charset="0"/>
              <a:buChar char="•"/>
            </a:pPr>
            <a:r>
              <a:rPr lang="en-US" baseline="0" dirty="0" smtClean="0"/>
              <a:t>Additional notes that come from other AJCC sources, such as the </a:t>
            </a:r>
            <a:r>
              <a:rPr lang="en-US" baseline="0" dirty="0" err="1" smtClean="0"/>
              <a:t>CAnswer</a:t>
            </a:r>
            <a:r>
              <a:rPr lang="en-US" baseline="0" dirty="0" smtClean="0"/>
              <a:t> Forum, may be included.</a:t>
            </a:r>
          </a:p>
          <a:p>
            <a:pPr marL="171450" indent="-171450">
              <a:buFont typeface="Arial" panose="020B0604020202020204" pitchFamily="34" charset="0"/>
              <a:buChar char="•"/>
            </a:pPr>
            <a:r>
              <a:rPr lang="en-US" baseline="0" dirty="0" smtClean="0"/>
              <a:t>Any words added to the official AJCC text appear in square brackets.</a:t>
            </a:r>
            <a:endParaRPr lang="en-US" dirty="0"/>
          </a:p>
        </p:txBody>
      </p:sp>
      <p:sp>
        <p:nvSpPr>
          <p:cNvPr id="4" name="Slide Number Placeholder 3"/>
          <p:cNvSpPr>
            <a:spLocks noGrp="1"/>
          </p:cNvSpPr>
          <p:nvPr>
            <p:ph type="sldNum" sz="quarter" idx="10"/>
          </p:nvPr>
        </p:nvSpPr>
        <p:spPr/>
        <p:txBody>
          <a:bodyPr/>
          <a:lstStyle/>
          <a:p>
            <a:fld id="{B20CEFAE-AA42-4070-B8C7-70641E01F2E2}" type="slidenum">
              <a:rPr lang="en-US" smtClean="0"/>
              <a:t>9</a:t>
            </a:fld>
            <a:endParaRPr lang="en-US"/>
          </a:p>
        </p:txBody>
      </p:sp>
    </p:spTree>
    <p:extLst>
      <p:ext uri="{BB962C8B-B14F-4D97-AF65-F5344CB8AC3E}">
        <p14:creationId xmlns:p14="http://schemas.microsoft.com/office/powerpoint/2010/main" val="42169218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accent1">
                    <a:lumMod val="50000"/>
                  </a:schemeClr>
                </a:solidFill>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accent1">
                    <a:lumMod val="50000"/>
                  </a:schemeClr>
                </a:solidFill>
              </a:defRPr>
            </a:lvl1pPr>
          </a:lstStyle>
          <a:p>
            <a:r>
              <a:rPr lang="en-US" dirty="0" smtClean="0"/>
              <a:t>Place Descriptor Here</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7" name="Rectangle 6"/>
          <p:cNvSpPr/>
          <p:nvPr userDrawn="1"/>
        </p:nvSpPr>
        <p:spPr>
          <a:xfrm>
            <a:off x="1371600" y="4343400"/>
            <a:ext cx="6400800" cy="292388"/>
          </a:xfrm>
          <a:prstGeom prst="rect">
            <a:avLst/>
          </a:prstGeom>
        </p:spPr>
        <p:txBody>
          <a:bodyPr wrap="square">
            <a:spAutoFit/>
          </a:bodyPr>
          <a:lstStyle/>
          <a:p>
            <a:pPr lvl="0"/>
            <a:r>
              <a:rPr lang="en-US" sz="1300" b="1" dirty="0" smtClean="0">
                <a:solidFill>
                  <a:schemeClr val="tx1"/>
                </a:solidFill>
              </a:rPr>
              <a:t>For more information please contact Centers for Disease Control and Prevention</a:t>
            </a:r>
          </a:p>
        </p:txBody>
      </p:sp>
      <p:sp>
        <p:nvSpPr>
          <p:cNvPr id="10" name="Rectangle 9"/>
          <p:cNvSpPr/>
          <p:nvPr userDrawn="1"/>
        </p:nvSpPr>
        <p:spPr>
          <a:xfrm>
            <a:off x="1371600" y="4706034"/>
            <a:ext cx="5943600" cy="646331"/>
          </a:xfrm>
          <a:prstGeom prst="rect">
            <a:avLst/>
          </a:prstGeom>
        </p:spPr>
        <p:txBody>
          <a:bodyPr wrap="square">
            <a:spAutoFit/>
          </a:bodyPr>
          <a:lstStyle/>
          <a:p>
            <a:pPr lvl="0"/>
            <a:r>
              <a:rPr lang="en-US" sz="1200" dirty="0" smtClean="0">
                <a:solidFill>
                  <a:schemeClr val="tx1"/>
                </a:solidFill>
              </a:rPr>
              <a:t>1600 Clifton Road NE, Atlanta, GA 30333</a:t>
            </a:r>
          </a:p>
          <a:p>
            <a:pPr lvl="0"/>
            <a:r>
              <a:rPr lang="en-US" sz="1200" dirty="0" smtClean="0">
                <a:solidFill>
                  <a:schemeClr val="tx1"/>
                </a:solidFill>
              </a:rPr>
              <a:t>Telephone, 1-800-CDC-INFO (232-4636)/TTY: 1-888-232-6348</a:t>
            </a:r>
          </a:p>
          <a:p>
            <a:pPr lvl="0"/>
            <a:r>
              <a:rPr lang="en-US" sz="1200" dirty="0" smtClean="0">
                <a:solidFill>
                  <a:schemeClr val="tx1"/>
                </a:solidFill>
              </a:rPr>
              <a:t>E-mail: cdcinfo@cdc.gov 	Web: www.cdc.gov</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accent1">
                    <a:lumMod val="50000"/>
                  </a:schemeClr>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accent1">
                    <a:lumMod val="50000"/>
                  </a:schemeClr>
                </a:solidFill>
              </a:defRPr>
            </a:lvl1pPr>
          </a:lstStyle>
          <a:p>
            <a:r>
              <a:rPr lang="en-US" dirty="0" smtClean="0"/>
              <a:t>Place Descriptor Here</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5" r:id="rId2"/>
    <p:sldLayoutId id="2147483686" r:id="rId3"/>
    <p:sldLayoutId id="2147483684" r:id="rId4"/>
    <p:sldLayoutId id="2147483685" r:id="rId5"/>
    <p:sldLayoutId id="2147483655" r:id="rId6"/>
    <p:sldLayoutId id="2147483660" r:id="rId7"/>
    <p:sldLayoutId id="2147483661" r:id="rId8"/>
    <p:sldLayoutId id="2147483666" r:id="rId9"/>
  </p:sldLayoutIdLst>
  <p:transition>
    <p:fade/>
  </p:transition>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2541089"/>
            <a:ext cx="6400800" cy="457200"/>
          </a:xfrm>
        </p:spPr>
        <p:txBody>
          <a:bodyPr/>
          <a:lstStyle/>
          <a:p>
            <a:r>
              <a:rPr lang="en-US" dirty="0" smtClean="0"/>
              <a:t>Joseph Rogers</a:t>
            </a:r>
            <a:endParaRPr lang="en-US" dirty="0"/>
          </a:p>
        </p:txBody>
      </p:sp>
      <p:sp>
        <p:nvSpPr>
          <p:cNvPr id="3" name="Text Placeholder 2"/>
          <p:cNvSpPr>
            <a:spLocks noGrp="1"/>
          </p:cNvSpPr>
          <p:nvPr>
            <p:ph type="body" sz="quarter" idx="10"/>
          </p:nvPr>
        </p:nvSpPr>
        <p:spPr>
          <a:xfrm>
            <a:off x="533400" y="3009138"/>
            <a:ext cx="8229600" cy="440436"/>
          </a:xfrm>
        </p:spPr>
        <p:txBody>
          <a:bodyPr/>
          <a:lstStyle/>
          <a:p>
            <a:r>
              <a:rPr lang="en-US" sz="1600" dirty="0"/>
              <a:t>Team Lead -- Applications, Statistics, and Informatics Support Team (ASIST) </a:t>
            </a:r>
          </a:p>
        </p:txBody>
      </p:sp>
      <p:sp>
        <p:nvSpPr>
          <p:cNvPr id="4" name="Title 3"/>
          <p:cNvSpPr>
            <a:spLocks noGrp="1"/>
          </p:cNvSpPr>
          <p:nvPr>
            <p:ph type="title"/>
          </p:nvPr>
        </p:nvSpPr>
        <p:spPr>
          <a:xfrm>
            <a:off x="457200" y="1066800"/>
            <a:ext cx="8229600" cy="484632"/>
          </a:xfrm>
        </p:spPr>
        <p:txBody>
          <a:bodyPr/>
          <a:lstStyle/>
          <a:p>
            <a:r>
              <a:rPr lang="en-US" dirty="0" smtClean="0"/>
              <a:t>CDC’s TNM Coding Software</a:t>
            </a:r>
            <a:endParaRPr lang="en-US" dirty="0"/>
          </a:p>
        </p:txBody>
      </p:sp>
      <p:sp>
        <p:nvSpPr>
          <p:cNvPr id="7" name="Text Placeholder 6"/>
          <p:cNvSpPr>
            <a:spLocks noGrp="1"/>
          </p:cNvSpPr>
          <p:nvPr>
            <p:ph type="body" sz="quarter" idx="12"/>
          </p:nvPr>
        </p:nvSpPr>
        <p:spPr/>
        <p:txBody>
          <a:bodyPr/>
          <a:lstStyle/>
          <a:p>
            <a:r>
              <a:rPr lang="en-US" dirty="0" smtClean="0"/>
              <a:t>Cancer Surveillance Branch, Division of Cancer Prevention and Control</a:t>
            </a:r>
            <a:endParaRPr lang="en-US" dirty="0"/>
          </a:p>
        </p:txBody>
      </p:sp>
      <p:sp>
        <p:nvSpPr>
          <p:cNvPr id="8" name="Text Placeholder 7"/>
          <p:cNvSpPr>
            <a:spLocks noGrp="1"/>
          </p:cNvSpPr>
          <p:nvPr>
            <p:ph type="body" sz="quarter" idx="11"/>
          </p:nvPr>
        </p:nvSpPr>
        <p:spPr/>
        <p:txBody>
          <a:bodyPr/>
          <a:lstStyle/>
          <a:p>
            <a:r>
              <a:rPr lang="en-US" dirty="0" smtClean="0"/>
              <a:t>National Center for Chronic Disease Prevention and Health Promotion</a:t>
            </a:r>
            <a:endParaRPr lang="en-US" dirty="0"/>
          </a:p>
        </p:txBody>
      </p:sp>
      <p:sp>
        <p:nvSpPr>
          <p:cNvPr id="9" name="Text Placeholder 2"/>
          <p:cNvSpPr txBox="1">
            <a:spLocks/>
          </p:cNvSpPr>
          <p:nvPr/>
        </p:nvSpPr>
        <p:spPr>
          <a:xfrm>
            <a:off x="463296" y="4235958"/>
            <a:ext cx="8229600" cy="1697736"/>
          </a:xfrm>
          <a:prstGeom prst="rect">
            <a:avLst/>
          </a:prstGeom>
        </p:spPr>
        <p:txBody>
          <a:bodyPr/>
          <a:lstStyle>
            <a:lvl1pPr marL="342900" indent="-342900" algn="ctr" defTabSz="914400" rtl="0" eaLnBrk="1" latinLnBrk="0" hangingPunct="1">
              <a:lnSpc>
                <a:spcPts val="2000"/>
              </a:lnSpc>
              <a:spcBef>
                <a:spcPct val="20000"/>
              </a:spcBef>
              <a:buFont typeface="Arial" pitchFamily="34" charset="0"/>
              <a:buNone/>
              <a:defRPr sz="1800" kern="1200" baseline="0">
                <a:solidFill>
                  <a:schemeClr val="tx1"/>
                </a:solidFill>
                <a:latin typeface="+mn-lt"/>
                <a:ea typeface="+mn-ea"/>
                <a:cs typeface="+mn-cs"/>
              </a:defRPr>
            </a:lvl1pPr>
            <a:lvl2pPr marL="742950" indent="-285750" algn="ctr"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ctr"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ctr"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ctr"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smtClean="0"/>
              <a:t>Northrop Grumman</a:t>
            </a:r>
          </a:p>
          <a:p>
            <a:r>
              <a:rPr lang="en-US" sz="1600" dirty="0" smtClean="0"/>
              <a:t>Under contract to NPCR</a:t>
            </a:r>
          </a:p>
          <a:p>
            <a:endParaRPr lang="en-US" dirty="0" smtClean="0"/>
          </a:p>
          <a:p>
            <a:r>
              <a:rPr lang="en-US" dirty="0" smtClean="0"/>
              <a:t>Selected slides for Marty Madera, AJCC</a:t>
            </a:r>
          </a:p>
          <a:p>
            <a:r>
              <a:rPr lang="en-US" dirty="0" smtClean="0"/>
              <a:t>April </a:t>
            </a:r>
            <a:r>
              <a:rPr lang="en-US" dirty="0" smtClean="0"/>
              <a:t>28, </a:t>
            </a:r>
            <a:r>
              <a:rPr lang="en-US" dirty="0" smtClean="0"/>
              <a:t>2016</a:t>
            </a:r>
            <a:endParaRPr lang="en-US" dirty="0"/>
          </a:p>
        </p:txBody>
      </p:sp>
      <p:sp>
        <p:nvSpPr>
          <p:cNvPr id="10" name="Subtitle 1"/>
          <p:cNvSpPr txBox="1">
            <a:spLocks/>
          </p:cNvSpPr>
          <p:nvPr/>
        </p:nvSpPr>
        <p:spPr>
          <a:xfrm>
            <a:off x="1408176" y="3769614"/>
            <a:ext cx="6400800" cy="457200"/>
          </a:xfrm>
          <a:prstGeom prst="rect">
            <a:avLst/>
          </a:prstGeom>
        </p:spPr>
        <p:txBody>
          <a:bodyPr/>
          <a:lstStyle>
            <a:lvl1pPr marL="0" indent="0" algn="ctr" defTabSz="914400" rtl="0" eaLnBrk="1" latinLnBrk="0" hangingPunct="1">
              <a:spcBef>
                <a:spcPct val="20000"/>
              </a:spcBef>
              <a:buFont typeface="Arial" pitchFamily="34" charset="0"/>
              <a:buNone/>
              <a:defRPr sz="2000" b="1" kern="1200" baseline="0">
                <a:solidFill>
                  <a:schemeClr val="bg2"/>
                </a:solidFill>
                <a:effectLst/>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a:t>Peter Kim and Jennifer </a:t>
            </a:r>
            <a:r>
              <a:rPr lang="en-US" dirty="0" err="1" smtClean="0"/>
              <a:t>Seiffert</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457200" y="298689"/>
            <a:ext cx="8229600" cy="1143000"/>
          </a:xfrm>
        </p:spPr>
        <p:txBody>
          <a:bodyPr/>
          <a:lstStyle/>
          <a:p>
            <a:r>
              <a:rPr lang="en-US" dirty="0" smtClean="0"/>
              <a:t>Sample Pick List Table in Test </a:t>
            </a:r>
            <a:r>
              <a:rPr lang="en-US" dirty="0" smtClean="0"/>
              <a:t>App</a:t>
            </a:r>
            <a:endParaRPr lang="en-US" dirty="0"/>
          </a:p>
        </p:txBody>
      </p:sp>
      <p:sp>
        <p:nvSpPr>
          <p:cNvPr id="7" name="TextBox 6"/>
          <p:cNvSpPr txBox="1"/>
          <p:nvPr/>
        </p:nvSpPr>
        <p:spPr>
          <a:xfrm>
            <a:off x="1445402" y="5753508"/>
            <a:ext cx="891540" cy="5232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2"/>
            </a:solidFill>
          </a:ln>
        </p:spPr>
        <p:txBody>
          <a:bodyPr wrap="square" rtlCol="0">
            <a:spAutoFit/>
          </a:bodyPr>
          <a:lstStyle/>
          <a:p>
            <a:pPr algn="ctr"/>
            <a:r>
              <a:rPr lang="en-US" sz="1400" dirty="0" smtClean="0"/>
              <a:t>AJCC category</a:t>
            </a:r>
            <a:endParaRPr lang="en-US" sz="1400" dirty="0"/>
          </a:p>
        </p:txBody>
      </p:sp>
      <p:sp>
        <p:nvSpPr>
          <p:cNvPr id="10" name="TextBox 9"/>
          <p:cNvSpPr txBox="1"/>
          <p:nvPr/>
        </p:nvSpPr>
        <p:spPr>
          <a:xfrm>
            <a:off x="426720" y="2019046"/>
            <a:ext cx="1261110" cy="95410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2"/>
            </a:solidFill>
          </a:ln>
        </p:spPr>
        <p:txBody>
          <a:bodyPr wrap="square" rtlCol="0">
            <a:spAutoFit/>
          </a:bodyPr>
          <a:lstStyle/>
          <a:p>
            <a:pPr algn="ctr"/>
            <a:r>
              <a:rPr lang="en-US" sz="1400" dirty="0" smtClean="0"/>
              <a:t>Notes from AJCC manual or </a:t>
            </a:r>
            <a:r>
              <a:rPr lang="en-US" sz="1400" dirty="0" err="1" smtClean="0"/>
              <a:t>CAnswer</a:t>
            </a:r>
            <a:r>
              <a:rPr lang="en-US" sz="1400" dirty="0" smtClean="0"/>
              <a:t> Forum</a:t>
            </a:r>
            <a:endParaRPr lang="en-US" sz="1400" dirty="0"/>
          </a:p>
        </p:txBody>
      </p:sp>
      <p:sp>
        <p:nvSpPr>
          <p:cNvPr id="14" name="TextBox 13"/>
          <p:cNvSpPr txBox="1"/>
          <p:nvPr/>
        </p:nvSpPr>
        <p:spPr>
          <a:xfrm>
            <a:off x="6477000" y="5772443"/>
            <a:ext cx="1828800" cy="5232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2"/>
            </a:solidFill>
          </a:ln>
        </p:spPr>
        <p:txBody>
          <a:bodyPr wrap="square" rtlCol="0">
            <a:spAutoFit/>
          </a:bodyPr>
          <a:lstStyle/>
          <a:p>
            <a:pPr algn="ctr"/>
            <a:r>
              <a:rPr lang="en-US" sz="1400" dirty="0" smtClean="0"/>
              <a:t>Category description from AJCC manual</a:t>
            </a:r>
            <a:endParaRPr lang="en-US" sz="1400" dirty="0"/>
          </a:p>
        </p:txBody>
      </p:sp>
      <p:sp>
        <p:nvSpPr>
          <p:cNvPr id="15" name="TextBox 14"/>
          <p:cNvSpPr txBox="1"/>
          <p:nvPr/>
        </p:nvSpPr>
        <p:spPr>
          <a:xfrm>
            <a:off x="3208606" y="5772443"/>
            <a:ext cx="1339596" cy="5232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2"/>
            </a:solidFill>
          </a:ln>
        </p:spPr>
        <p:txBody>
          <a:bodyPr wrap="square" rtlCol="0">
            <a:spAutoFit/>
          </a:bodyPr>
          <a:lstStyle/>
          <a:p>
            <a:pPr algn="r"/>
            <a:r>
              <a:rPr lang="en-US" sz="1400" dirty="0" smtClean="0"/>
              <a:t>Code stored in cancer registry</a:t>
            </a:r>
            <a:endParaRPr lang="en-US" sz="1400" dirty="0"/>
          </a:p>
        </p:txBody>
      </p:sp>
      <p:pic>
        <p:nvPicPr>
          <p:cNvPr id="24" name="Picture 23"/>
          <p:cNvPicPr>
            <a:picLocks noChangeAspect="1"/>
          </p:cNvPicPr>
          <p:nvPr/>
        </p:nvPicPr>
        <p:blipFill>
          <a:blip r:embed="rId3"/>
          <a:stretch>
            <a:fillRect/>
          </a:stretch>
        </p:blipFill>
        <p:spPr>
          <a:xfrm>
            <a:off x="1783999" y="1719806"/>
            <a:ext cx="6902801" cy="3637544"/>
          </a:xfrm>
          <a:prstGeom prst="rect">
            <a:avLst/>
          </a:prstGeom>
        </p:spPr>
      </p:pic>
      <p:cxnSp>
        <p:nvCxnSpPr>
          <p:cNvPr id="36" name="Elbow Connector 35"/>
          <p:cNvCxnSpPr>
            <a:stCxn id="10" idx="2"/>
          </p:cNvCxnSpPr>
          <p:nvPr/>
        </p:nvCxnSpPr>
        <p:spPr>
          <a:xfrm rot="16200000" flipH="1">
            <a:off x="1203712" y="2826716"/>
            <a:ext cx="433850" cy="726724"/>
          </a:xfrm>
          <a:prstGeom prst="bentConnector2">
            <a:avLst/>
          </a:prstGeom>
          <a:ln w="15875">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7" idx="3"/>
            <a:endCxn id="7" idx="3"/>
          </p:cNvCxnSpPr>
          <p:nvPr/>
        </p:nvCxnSpPr>
        <p:spPr>
          <a:xfrm>
            <a:off x="2336942" y="6015118"/>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7" idx="0"/>
          </p:cNvCxnSpPr>
          <p:nvPr/>
        </p:nvCxnSpPr>
        <p:spPr>
          <a:xfrm flipV="1">
            <a:off x="1891172" y="5357350"/>
            <a:ext cx="166228" cy="396158"/>
          </a:xfrm>
          <a:prstGeom prst="straightConnector1">
            <a:avLst/>
          </a:prstGeom>
          <a:ln w="15875">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2896486" y="5357350"/>
            <a:ext cx="980066" cy="405715"/>
          </a:xfrm>
          <a:prstGeom prst="straightConnector1">
            <a:avLst/>
          </a:prstGeom>
          <a:ln w="15875">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6934200" y="5357350"/>
            <a:ext cx="467284" cy="433850"/>
          </a:xfrm>
          <a:prstGeom prst="straightConnector1">
            <a:avLst/>
          </a:prstGeom>
          <a:ln w="15875">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917276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7791"/>
          </a:xfrm>
        </p:spPr>
        <p:txBody>
          <a:bodyPr/>
          <a:lstStyle/>
          <a:p>
            <a:r>
              <a:rPr lang="en-US" dirty="0"/>
              <a:t>Example of Reformatting and Added Words </a:t>
            </a:r>
          </a:p>
        </p:txBody>
      </p:sp>
      <p:pic>
        <p:nvPicPr>
          <p:cNvPr id="5" name="Content Placeholder 6"/>
          <p:cNvPicPr>
            <a:picLocks noGrp="1" noChangeAspect="1"/>
          </p:cNvPicPr>
          <p:nvPr>
            <p:ph sz="half" idx="4294967295"/>
          </p:nvPr>
        </p:nvPicPr>
        <p:blipFill>
          <a:blip r:embed="rId3"/>
          <a:stretch>
            <a:fillRect/>
          </a:stretch>
        </p:blipFill>
        <p:spPr>
          <a:xfrm>
            <a:off x="499930" y="1471971"/>
            <a:ext cx="3797694" cy="2115382"/>
          </a:xfrm>
          <a:prstGeom prst="rect">
            <a:avLst/>
          </a:prstGeom>
        </p:spPr>
      </p:pic>
      <p:sp>
        <p:nvSpPr>
          <p:cNvPr id="6" name="Text Placeholder 2"/>
          <p:cNvSpPr txBox="1">
            <a:spLocks/>
          </p:cNvSpPr>
          <p:nvPr/>
        </p:nvSpPr>
        <p:spPr>
          <a:xfrm>
            <a:off x="484115" y="1069297"/>
            <a:ext cx="4823327" cy="576262"/>
          </a:xfrm>
          <a:prstGeom prst="rect">
            <a:avLst/>
          </a:prstGeom>
        </p:spPr>
        <p:txBody>
          <a:bodyPr/>
          <a:lstStyle>
            <a:lvl1pPr marL="342900" indent="-342900" algn="l" defTabSz="914400" rtl="0" eaLnBrk="1" latinLnBrk="0" hangingPunct="1">
              <a:spcBef>
                <a:spcPct val="20000"/>
              </a:spcBef>
              <a:buClr>
                <a:schemeClr val="tx1"/>
              </a:buClr>
              <a:buSzPct val="70000"/>
              <a:buFont typeface="Wingdings" pitchFamily="2" charset="2"/>
              <a:buChar char="q"/>
              <a:defRPr sz="2400" b="1" kern="1200" baseline="0">
                <a:solidFill>
                  <a:schemeClr val="bg2"/>
                </a:solidFill>
                <a:latin typeface="+mn-lt"/>
                <a:ea typeface="+mn-ea"/>
                <a:cs typeface="+mn-cs"/>
              </a:defRPr>
            </a:lvl1pPr>
            <a:lvl2pPr marL="742950" indent="-285750" algn="l" defTabSz="914400" rtl="0" eaLnBrk="1" latinLnBrk="0" hangingPunct="1">
              <a:spcBef>
                <a:spcPct val="20000"/>
              </a:spcBef>
              <a:buClr>
                <a:schemeClr val="tx1"/>
              </a:buClr>
              <a:buSzPct val="100000"/>
              <a:buFont typeface="Wingdings" pitchFamily="2" charset="2"/>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tx1"/>
              </a:buClr>
              <a:buSzPct val="100000"/>
              <a:buFont typeface="Arial" pitchFamily="34" charset="0"/>
              <a:buChar char="•"/>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tx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tx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0" dirty="0" smtClean="0">
                <a:solidFill>
                  <a:srgbClr val="000000"/>
                </a:solidFill>
              </a:rPr>
              <a:t>From AJCC Manual, Lung, p. 263</a:t>
            </a:r>
            <a:endParaRPr lang="en-US" sz="1800" b="0" dirty="0">
              <a:solidFill>
                <a:srgbClr val="000000"/>
              </a:solidFill>
            </a:endParaRPr>
          </a:p>
        </p:txBody>
      </p:sp>
      <p:sp>
        <p:nvSpPr>
          <p:cNvPr id="8" name="Text Placeholder 2"/>
          <p:cNvSpPr txBox="1">
            <a:spLocks/>
          </p:cNvSpPr>
          <p:nvPr/>
        </p:nvSpPr>
        <p:spPr>
          <a:xfrm>
            <a:off x="457200" y="3701896"/>
            <a:ext cx="4823327" cy="576262"/>
          </a:xfrm>
          <a:prstGeom prst="rect">
            <a:avLst/>
          </a:prstGeom>
        </p:spPr>
        <p:txBody>
          <a:bodyPr/>
          <a:lstStyle>
            <a:lvl1pPr marL="342900" indent="-342900" algn="l" defTabSz="914400" rtl="0" eaLnBrk="1" latinLnBrk="0" hangingPunct="1">
              <a:spcBef>
                <a:spcPct val="20000"/>
              </a:spcBef>
              <a:buClr>
                <a:schemeClr val="tx1"/>
              </a:buClr>
              <a:buSzPct val="70000"/>
              <a:buFont typeface="Wingdings" pitchFamily="2" charset="2"/>
              <a:buChar char="q"/>
              <a:defRPr sz="2400" b="1" kern="1200" baseline="0">
                <a:solidFill>
                  <a:schemeClr val="bg2"/>
                </a:solidFill>
                <a:latin typeface="+mn-lt"/>
                <a:ea typeface="+mn-ea"/>
                <a:cs typeface="+mn-cs"/>
              </a:defRPr>
            </a:lvl1pPr>
            <a:lvl2pPr marL="742950" indent="-285750" algn="l" defTabSz="914400" rtl="0" eaLnBrk="1" latinLnBrk="0" hangingPunct="1">
              <a:spcBef>
                <a:spcPct val="20000"/>
              </a:spcBef>
              <a:buClr>
                <a:schemeClr val="tx1"/>
              </a:buClr>
              <a:buSzPct val="100000"/>
              <a:buFont typeface="Wingdings" pitchFamily="2" charset="2"/>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tx1"/>
              </a:buClr>
              <a:buSzPct val="100000"/>
              <a:buFont typeface="Arial" pitchFamily="34" charset="0"/>
              <a:buChar char="•"/>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tx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tx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0" dirty="0" smtClean="0">
                <a:solidFill>
                  <a:srgbClr val="000000"/>
                </a:solidFill>
              </a:rPr>
              <a:t>Reformatted for Pick List</a:t>
            </a:r>
            <a:endParaRPr lang="en-US" sz="1800" b="0" dirty="0">
              <a:solidFill>
                <a:srgbClr val="000000"/>
              </a:solidFill>
            </a:endParaRPr>
          </a:p>
        </p:txBody>
      </p:sp>
      <p:sp>
        <p:nvSpPr>
          <p:cNvPr id="9" name="TextBox 8"/>
          <p:cNvSpPr txBox="1"/>
          <p:nvPr/>
        </p:nvSpPr>
        <p:spPr>
          <a:xfrm>
            <a:off x="4375699" y="2465103"/>
            <a:ext cx="3123927" cy="5847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2"/>
            </a:solidFill>
          </a:ln>
        </p:spPr>
        <p:txBody>
          <a:bodyPr wrap="square" rtlCol="0">
            <a:spAutoFit/>
          </a:bodyPr>
          <a:lstStyle/>
          <a:p>
            <a:pPr algn="r"/>
            <a:r>
              <a:rPr lang="en-US" sz="1600" dirty="0" smtClean="0"/>
              <a:t>Reformatted as bullet list to make conditions easier to find</a:t>
            </a:r>
            <a:endParaRPr lang="en-US" sz="1600" dirty="0"/>
          </a:p>
        </p:txBody>
      </p:sp>
      <p:sp>
        <p:nvSpPr>
          <p:cNvPr id="10" name="TextBox 9"/>
          <p:cNvSpPr txBox="1"/>
          <p:nvPr/>
        </p:nvSpPr>
        <p:spPr>
          <a:xfrm>
            <a:off x="5877820" y="3357797"/>
            <a:ext cx="2587697" cy="5847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2"/>
            </a:solidFill>
          </a:ln>
        </p:spPr>
        <p:txBody>
          <a:bodyPr wrap="square" rtlCol="0">
            <a:spAutoFit/>
          </a:bodyPr>
          <a:lstStyle/>
          <a:p>
            <a:pPr algn="r"/>
            <a:r>
              <a:rPr lang="en-US" sz="1600" dirty="0" smtClean="0"/>
              <a:t>Words added to make the implied condition explicit</a:t>
            </a:r>
            <a:endParaRPr lang="en-US" sz="1600" dirty="0"/>
          </a:p>
        </p:txBody>
      </p:sp>
      <p:cxnSp>
        <p:nvCxnSpPr>
          <p:cNvPr id="13" name="Straight Arrow Connector 12"/>
          <p:cNvCxnSpPr/>
          <p:nvPr/>
        </p:nvCxnSpPr>
        <p:spPr>
          <a:xfrm flipV="1">
            <a:off x="4223657" y="1917974"/>
            <a:ext cx="620530" cy="86057"/>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800873" y="1458616"/>
            <a:ext cx="2626573" cy="83099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2"/>
            </a:solidFill>
          </a:ln>
        </p:spPr>
        <p:txBody>
          <a:bodyPr wrap="square" rtlCol="0">
            <a:spAutoFit/>
          </a:bodyPr>
          <a:lstStyle/>
          <a:p>
            <a:pPr algn="r"/>
            <a:r>
              <a:rPr lang="en-US" sz="1600" dirty="0" smtClean="0"/>
              <a:t>Lengthy description of T2 for Lung using continuous text with semicolons</a:t>
            </a:r>
            <a:endParaRPr lang="en-US" sz="1600" dirty="0"/>
          </a:p>
        </p:txBody>
      </p:sp>
      <p:sp>
        <p:nvSpPr>
          <p:cNvPr id="16" name="Text Placeholder 2"/>
          <p:cNvSpPr>
            <a:spLocks noGrp="1"/>
          </p:cNvSpPr>
          <p:nvPr>
            <p:ph type="body" sz="quarter" idx="11"/>
          </p:nvPr>
        </p:nvSpPr>
        <p:spPr>
          <a:xfrm>
            <a:off x="563127" y="5811447"/>
            <a:ext cx="8229600" cy="609600"/>
          </a:xfrm>
        </p:spPr>
        <p:txBody>
          <a:bodyPr/>
          <a:lstStyle/>
          <a:p>
            <a:pPr algn="r"/>
            <a:fld id="{C3B57014-A25F-4FCD-BDF7-0622E34B025D}" type="slidenum">
              <a:rPr lang="en-US" smtClean="0"/>
              <a:t>11</a:t>
            </a:fld>
            <a:endParaRPr lang="en-US" dirty="0"/>
          </a:p>
        </p:txBody>
      </p:sp>
      <p:pic>
        <p:nvPicPr>
          <p:cNvPr id="3" name="Picture 2"/>
          <p:cNvPicPr>
            <a:picLocks noChangeAspect="1"/>
          </p:cNvPicPr>
          <p:nvPr/>
        </p:nvPicPr>
        <p:blipFill>
          <a:blip r:embed="rId4"/>
          <a:stretch>
            <a:fillRect/>
          </a:stretch>
        </p:blipFill>
        <p:spPr>
          <a:xfrm>
            <a:off x="587451" y="4360814"/>
            <a:ext cx="8180952" cy="1638095"/>
          </a:xfrm>
          <a:prstGeom prst="rect">
            <a:avLst/>
          </a:prstGeom>
        </p:spPr>
      </p:pic>
      <p:cxnSp>
        <p:nvCxnSpPr>
          <p:cNvPr id="15" name="Straight Arrow Connector 14"/>
          <p:cNvCxnSpPr>
            <a:stCxn id="9" idx="2"/>
          </p:cNvCxnSpPr>
          <p:nvPr/>
        </p:nvCxnSpPr>
        <p:spPr>
          <a:xfrm flipH="1">
            <a:off x="2882926" y="3049878"/>
            <a:ext cx="3054737" cy="1689036"/>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4050826" y="3942572"/>
            <a:ext cx="3120842" cy="1572875"/>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445514" y="5540758"/>
            <a:ext cx="1852110" cy="45815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843959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Underlying DLL</a:t>
            </a:r>
            <a:endParaRPr lang="en-US" dirty="0"/>
          </a:p>
        </p:txBody>
      </p:sp>
      <p:sp>
        <p:nvSpPr>
          <p:cNvPr id="3" name="Content Placeholder 2"/>
          <p:cNvSpPr>
            <a:spLocks noGrp="1"/>
          </p:cNvSpPr>
          <p:nvPr>
            <p:ph idx="1"/>
          </p:nvPr>
        </p:nvSpPr>
        <p:spPr>
          <a:xfrm>
            <a:off x="457200" y="1600200"/>
            <a:ext cx="4038600" cy="4191000"/>
          </a:xfrm>
        </p:spPr>
        <p:txBody>
          <a:bodyPr/>
          <a:lstStyle/>
          <a:p>
            <a:r>
              <a:rPr lang="en-US" b="0" dirty="0" smtClean="0"/>
              <a:t>Library of functions and an Applications Program Interface to allow the TNM software to be embedded in Registry Plus products</a:t>
            </a:r>
          </a:p>
          <a:p>
            <a:r>
              <a:rPr lang="en-US" b="0" dirty="0" smtClean="0"/>
              <a:t>Registry Plus will control final look of tables</a:t>
            </a:r>
          </a:p>
          <a:p>
            <a:r>
              <a:rPr lang="en-US" b="0" dirty="0" smtClean="0"/>
              <a:t>DLL will not be publicly released due to licensing restrictions</a:t>
            </a:r>
          </a:p>
          <a:p>
            <a:endParaRPr lang="en-US" b="0" dirty="0"/>
          </a:p>
          <a:p>
            <a:pPr marL="0" indent="0">
              <a:buNone/>
            </a:pPr>
            <a:endParaRPr lang="en-US" b="0"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905000"/>
            <a:ext cx="3250794" cy="3250794"/>
          </a:xfrm>
          <a:prstGeom prst="rect">
            <a:avLst/>
          </a:prstGeom>
        </p:spPr>
      </p:pic>
      <p:sp>
        <p:nvSpPr>
          <p:cNvPr id="5" name="Text Placeholder 2"/>
          <p:cNvSpPr>
            <a:spLocks noGrp="1"/>
          </p:cNvSpPr>
          <p:nvPr>
            <p:ph type="body" sz="quarter" idx="11"/>
          </p:nvPr>
        </p:nvSpPr>
        <p:spPr>
          <a:xfrm>
            <a:off x="457200" y="5791200"/>
            <a:ext cx="8229600" cy="609600"/>
          </a:xfrm>
        </p:spPr>
        <p:txBody>
          <a:bodyPr/>
          <a:lstStyle/>
          <a:p>
            <a:pPr algn="r"/>
            <a:fld id="{AD4CE6A5-EB87-4ED9-B370-32DF2B893005}" type="slidenum">
              <a:rPr lang="en-US" smtClean="0"/>
              <a:t>12</a:t>
            </a:fld>
            <a:endParaRPr lang="en-US" dirty="0"/>
          </a:p>
        </p:txBody>
      </p:sp>
    </p:spTree>
    <p:extLst>
      <p:ext uri="{BB962C8B-B14F-4D97-AF65-F5344CB8AC3E}">
        <p14:creationId xmlns:p14="http://schemas.microsoft.com/office/powerpoint/2010/main" val="181444400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For more information contact:</a:t>
            </a:r>
          </a:p>
          <a:p>
            <a:r>
              <a:rPr lang="en-US" dirty="0" smtClean="0"/>
              <a:t>Joseph D. Rogers</a:t>
            </a:r>
            <a:endParaRPr lang="en-US" dirty="0"/>
          </a:p>
          <a:p>
            <a:r>
              <a:rPr lang="en-US" dirty="0" smtClean="0"/>
              <a:t>jdr0@cdc.gov</a:t>
            </a:r>
            <a:endParaRPr lang="en-US" dirty="0"/>
          </a:p>
        </p:txBody>
      </p:sp>
      <p:sp>
        <p:nvSpPr>
          <p:cNvPr id="8" name="Text Placeholder 7"/>
          <p:cNvSpPr>
            <a:spLocks noGrp="1"/>
          </p:cNvSpPr>
          <p:nvPr>
            <p:ph type="body" sz="quarter" idx="11"/>
          </p:nvPr>
        </p:nvSpPr>
        <p:spPr/>
        <p:txBody>
          <a:bodyPr/>
          <a:lstStyle/>
          <a:p>
            <a:r>
              <a:rPr lang="en-US" dirty="0" smtClean="0"/>
              <a:t>National Center for Chronic Disease Prevention and Health Promotion</a:t>
            </a:r>
            <a:endParaRPr lang="en-US" dirty="0"/>
          </a:p>
        </p:txBody>
      </p:sp>
      <p:sp>
        <p:nvSpPr>
          <p:cNvPr id="9" name="Text Placeholder 8"/>
          <p:cNvSpPr>
            <a:spLocks noGrp="1"/>
          </p:cNvSpPr>
          <p:nvPr>
            <p:ph type="body" sz="quarter" idx="12"/>
          </p:nvPr>
        </p:nvSpPr>
        <p:spPr/>
        <p:txBody>
          <a:bodyPr/>
          <a:lstStyle/>
          <a:p>
            <a:r>
              <a:rPr lang="en-US" dirty="0" smtClean="0"/>
              <a:t>Cancer Surveillance Branch, Division of Cancer Prevention and Control</a:t>
            </a:r>
            <a:endParaRPr lang="en-US" dirty="0"/>
          </a:p>
        </p:txBody>
      </p:sp>
      <p:sp>
        <p:nvSpPr>
          <p:cNvPr id="6" name="Rectangle 5"/>
          <p:cNvSpPr/>
          <p:nvPr/>
        </p:nvSpPr>
        <p:spPr>
          <a:xfrm>
            <a:off x="1371600" y="5421868"/>
            <a:ext cx="5943600" cy="369332"/>
          </a:xfrm>
          <a:prstGeom prst="rect">
            <a:avLst/>
          </a:prstGeom>
        </p:spPr>
        <p:txBody>
          <a:bodyPr wrap="square">
            <a:spAutoFit/>
          </a:bodyPr>
          <a:lstStyle/>
          <a:p>
            <a:pPr lvl="0"/>
            <a:r>
              <a:rPr lang="en-US" sz="900" dirty="0" smtClean="0">
                <a:solidFill>
                  <a:schemeClr val="tx2"/>
                </a:solidFill>
              </a:rPr>
              <a:t>The findings</a:t>
            </a:r>
            <a:r>
              <a:rPr lang="en-US" sz="900" baseline="0" dirty="0" smtClean="0">
                <a:solidFill>
                  <a:schemeClr val="tx2"/>
                </a:solidFill>
              </a:rPr>
              <a:t> and conclusions in this report are those of the authors and do not necessarily represent the official position of the Centers for Disease Control and Prevention.</a:t>
            </a:r>
            <a:endParaRPr lang="en-US" sz="900" dirty="0" smtClean="0">
              <a:solidFill>
                <a:schemeClr val="tx2"/>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Purposes of CDC’s TNM Coding Software</a:t>
            </a:r>
            <a:endParaRPr lang="en-US" dirty="0"/>
          </a:p>
        </p:txBody>
      </p:sp>
      <p:sp>
        <p:nvSpPr>
          <p:cNvPr id="5" name="Content Placeholder 4"/>
          <p:cNvSpPr>
            <a:spLocks noGrp="1"/>
          </p:cNvSpPr>
          <p:nvPr>
            <p:ph idx="1"/>
          </p:nvPr>
        </p:nvSpPr>
        <p:spPr/>
        <p:txBody>
          <a:bodyPr/>
          <a:lstStyle/>
          <a:p>
            <a:r>
              <a:rPr lang="en-US" dirty="0"/>
              <a:t>Coding Assistance</a:t>
            </a:r>
            <a:br>
              <a:rPr lang="en-US" dirty="0"/>
            </a:br>
            <a:r>
              <a:rPr lang="en-US" sz="2200" b="0" dirty="0"/>
              <a:t>Provide data and tools in the form of a DLL to be used by Registry Plus software to generate site-specific pick-lists for the direct entry of clinical and path T, N, and M components and stage groups </a:t>
            </a:r>
            <a:endParaRPr lang="en-US" sz="2200" dirty="0" smtClean="0"/>
          </a:p>
          <a:p>
            <a:r>
              <a:rPr lang="en-US" dirty="0" smtClean="0"/>
              <a:t>Stage </a:t>
            </a:r>
            <a:r>
              <a:rPr lang="en-US" dirty="0"/>
              <a:t>Group Derivation</a:t>
            </a:r>
            <a:br>
              <a:rPr lang="en-US" dirty="0"/>
            </a:br>
            <a:r>
              <a:rPr lang="en-US" sz="2200" b="0" dirty="0"/>
              <a:t>Provide an algorithm for deriving clinical and path stage groups from directly entered T, N, and M components (and other items as needed) </a:t>
            </a:r>
            <a:r>
              <a:rPr lang="en-US" dirty="0"/>
              <a:t>to be used in Registry Plus in the central registry</a:t>
            </a:r>
          </a:p>
          <a:p>
            <a:pPr lvl="1"/>
            <a:r>
              <a:rPr lang="en-US" sz="2200" dirty="0" smtClean="0"/>
              <a:t>For quality control</a:t>
            </a:r>
          </a:p>
          <a:p>
            <a:pPr lvl="1"/>
            <a:r>
              <a:rPr lang="en-US" sz="2200" dirty="0"/>
              <a:t>For re-deriving stage groups based on consolidated TNM</a:t>
            </a:r>
          </a:p>
          <a:p>
            <a:pPr lvl="1"/>
            <a:endParaRPr lang="en-US" dirty="0" smtClean="0"/>
          </a:p>
        </p:txBody>
      </p:sp>
      <p:sp>
        <p:nvSpPr>
          <p:cNvPr id="3" name="Text Placeholder 2"/>
          <p:cNvSpPr>
            <a:spLocks noGrp="1"/>
          </p:cNvSpPr>
          <p:nvPr>
            <p:ph type="body" sz="quarter" idx="11"/>
          </p:nvPr>
        </p:nvSpPr>
        <p:spPr/>
        <p:txBody>
          <a:bodyPr/>
          <a:lstStyle/>
          <a:p>
            <a:pPr algn="r"/>
            <a:fld id="{DEE2C66A-2206-45B0-9929-637086AEAAC1}" type="slidenum">
              <a:rPr lang="en-US" smtClean="0"/>
              <a:pPr algn="r"/>
              <a:t>2</a:t>
            </a:fld>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of CDC’s TNM Software</a:t>
            </a:r>
            <a:endParaRPr lang="en-US" dirty="0"/>
          </a:p>
        </p:txBody>
      </p:sp>
      <p:sp>
        <p:nvSpPr>
          <p:cNvPr id="3" name="Content Placeholder 2"/>
          <p:cNvSpPr>
            <a:spLocks noGrp="1"/>
          </p:cNvSpPr>
          <p:nvPr>
            <p:ph idx="1"/>
          </p:nvPr>
        </p:nvSpPr>
        <p:spPr/>
        <p:txBody>
          <a:bodyPr/>
          <a:lstStyle/>
          <a:p>
            <a:r>
              <a:rPr lang="en-US" b="0" dirty="0" smtClean="0"/>
              <a:t>Schema </a:t>
            </a:r>
            <a:r>
              <a:rPr lang="en-US" b="0" dirty="0"/>
              <a:t>discriminators are referenced when needed</a:t>
            </a:r>
          </a:p>
          <a:p>
            <a:pPr lvl="1"/>
            <a:r>
              <a:rPr lang="en-US" b="0" dirty="0" smtClean="0"/>
              <a:t>Example</a:t>
            </a:r>
            <a:r>
              <a:rPr lang="en-US" b="0" dirty="0"/>
              <a:t>: C24.0 (Extrahepatic bile duct) can be staged from 3 chapters depending on tumor location as coded in </a:t>
            </a:r>
            <a:r>
              <a:rPr lang="en-US" b="0" dirty="0" smtClean="0"/>
              <a:t>Site-Specific Factor 25</a:t>
            </a:r>
            <a:endParaRPr lang="en-US" b="0" dirty="0"/>
          </a:p>
          <a:p>
            <a:r>
              <a:rPr lang="en-US" b="0" dirty="0"/>
              <a:t>Includes data items other than T, N, and M when needed for </a:t>
            </a:r>
            <a:r>
              <a:rPr lang="en-US" b="0" dirty="0" smtClean="0"/>
              <a:t>staging</a:t>
            </a:r>
          </a:p>
          <a:p>
            <a:pPr lvl="1"/>
            <a:r>
              <a:rPr lang="en-US" dirty="0" smtClean="0"/>
              <a:t>Example: PSA and Gleason score for Prostate stage group</a:t>
            </a:r>
            <a:endParaRPr lang="en-US" b="0" dirty="0"/>
          </a:p>
          <a:p>
            <a:r>
              <a:rPr lang="en-US" b="0" dirty="0" smtClean="0"/>
              <a:t>Business rules </a:t>
            </a:r>
            <a:r>
              <a:rPr lang="en-US" b="0" dirty="0"/>
              <a:t>are incorporated in derivation logic</a:t>
            </a:r>
          </a:p>
          <a:p>
            <a:pPr lvl="1"/>
            <a:r>
              <a:rPr lang="en-US" b="0" dirty="0"/>
              <a:t>Example: </a:t>
            </a:r>
            <a:r>
              <a:rPr lang="en-US" b="0" dirty="0" smtClean="0"/>
              <a:t> </a:t>
            </a:r>
            <a:r>
              <a:rPr lang="en-US" dirty="0" smtClean="0"/>
              <a:t>In situ is both clinical and path stage 0</a:t>
            </a:r>
            <a:endParaRPr lang="en-US" b="0" dirty="0"/>
          </a:p>
          <a:p>
            <a:r>
              <a:rPr lang="en-US" b="0" dirty="0"/>
              <a:t>AJCC is licensing CDC’s use of the manual contents for specific uses and limited </a:t>
            </a:r>
            <a:r>
              <a:rPr lang="en-US" b="0" dirty="0" smtClean="0"/>
              <a:t>distribution</a:t>
            </a:r>
            <a:endParaRPr lang="en-US" b="0" dirty="0"/>
          </a:p>
        </p:txBody>
      </p:sp>
      <p:sp>
        <p:nvSpPr>
          <p:cNvPr id="4" name="Text Placeholder 3"/>
          <p:cNvSpPr>
            <a:spLocks noGrp="1"/>
          </p:cNvSpPr>
          <p:nvPr>
            <p:ph type="body" sz="quarter" idx="11"/>
          </p:nvPr>
        </p:nvSpPr>
        <p:spPr>
          <a:xfrm>
            <a:off x="487680" y="5791201"/>
            <a:ext cx="8229600" cy="609600"/>
          </a:xfrm>
        </p:spPr>
        <p:txBody>
          <a:bodyPr/>
          <a:lstStyle/>
          <a:p>
            <a:pPr algn="r"/>
            <a:fld id="{D1922B2A-1843-4A42-AA89-73CC582893C3}" type="slidenum">
              <a:rPr lang="en-US" smtClean="0"/>
              <a:pPr algn="r"/>
              <a:t>3</a:t>
            </a:fld>
            <a:endParaRPr lang="en-US" dirty="0"/>
          </a:p>
        </p:txBody>
      </p:sp>
    </p:spTree>
    <p:extLst>
      <p:ext uri="{BB962C8B-B14F-4D97-AF65-F5344CB8AC3E}">
        <p14:creationId xmlns:p14="http://schemas.microsoft.com/office/powerpoint/2010/main" val="387608532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Four Components of CDC’s TNM Software</a:t>
            </a:r>
            <a:endParaRPr lang="en-US" dirty="0"/>
          </a:p>
        </p:txBody>
      </p:sp>
      <p:sp>
        <p:nvSpPr>
          <p:cNvPr id="5" name="Content Placeholder 4"/>
          <p:cNvSpPr>
            <a:spLocks noGrp="1"/>
          </p:cNvSpPr>
          <p:nvPr>
            <p:ph idx="1"/>
          </p:nvPr>
        </p:nvSpPr>
        <p:spPr>
          <a:xfrm>
            <a:off x="838200" y="1752600"/>
            <a:ext cx="3810000" cy="4000500"/>
          </a:xfrm>
        </p:spPr>
        <p:txBody>
          <a:bodyPr/>
          <a:lstStyle/>
          <a:p>
            <a:pPr marL="457200" indent="-457200">
              <a:buFont typeface="+mj-lt"/>
              <a:buAutoNum type="arabicPeriod"/>
            </a:pPr>
            <a:r>
              <a:rPr lang="en-US" dirty="0" smtClean="0"/>
              <a:t>TNM Schema Manager</a:t>
            </a:r>
          </a:p>
          <a:p>
            <a:pPr marL="457200" indent="-457200">
              <a:buFont typeface="+mj-lt"/>
              <a:buAutoNum type="arabicPeriod"/>
            </a:pPr>
            <a:r>
              <a:rPr lang="en-US" dirty="0" smtClean="0"/>
              <a:t>TNM </a:t>
            </a:r>
            <a:r>
              <a:rPr lang="en-US" dirty="0" err="1" smtClean="0"/>
              <a:t>AutoStager</a:t>
            </a:r>
            <a:r>
              <a:rPr lang="en-US" dirty="0" smtClean="0"/>
              <a:t> and other testing tools</a:t>
            </a:r>
          </a:p>
          <a:p>
            <a:pPr marL="457200" indent="-457200">
              <a:buFont typeface="+mj-lt"/>
              <a:buAutoNum type="arabicPeriod"/>
            </a:pPr>
            <a:r>
              <a:rPr lang="en-US" dirty="0" smtClean="0"/>
              <a:t>TNM Test Application</a:t>
            </a:r>
          </a:p>
          <a:p>
            <a:pPr marL="457200" indent="-457200">
              <a:buFont typeface="+mj-lt"/>
              <a:buAutoNum type="arabicPeriod"/>
            </a:pPr>
            <a:r>
              <a:rPr lang="en-US" dirty="0" smtClean="0"/>
              <a:t>Underlying DLL</a:t>
            </a:r>
          </a:p>
          <a:p>
            <a:pPr marL="457200" indent="-457200">
              <a:buFont typeface="+mj-lt"/>
              <a:buAutoNum type="arabicPeriod"/>
            </a:pPr>
            <a:endParaRPr lang="en-US" dirty="0" smtClean="0"/>
          </a:p>
          <a:p>
            <a:pPr lvl="1"/>
            <a:endParaRPr lang="en-US"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752600"/>
            <a:ext cx="3442447" cy="3442447"/>
          </a:xfrm>
          <a:prstGeom prst="rect">
            <a:avLst/>
          </a:prstGeom>
        </p:spPr>
      </p:pic>
      <p:sp>
        <p:nvSpPr>
          <p:cNvPr id="6" name="Text Placeholder 2"/>
          <p:cNvSpPr>
            <a:spLocks noGrp="1"/>
          </p:cNvSpPr>
          <p:nvPr>
            <p:ph type="body" sz="quarter" idx="11"/>
          </p:nvPr>
        </p:nvSpPr>
        <p:spPr>
          <a:xfrm>
            <a:off x="457200" y="5791200"/>
            <a:ext cx="8229600" cy="609600"/>
          </a:xfrm>
        </p:spPr>
        <p:txBody>
          <a:bodyPr/>
          <a:lstStyle/>
          <a:p>
            <a:pPr algn="r"/>
            <a:fld id="{617FFA49-516D-4347-AB45-6CA90B7107F8}" type="slidenum">
              <a:rPr lang="en-US" smtClean="0"/>
              <a:t>4</a:t>
            </a:fld>
            <a:endParaRPr lang="en-US" dirty="0"/>
          </a:p>
        </p:txBody>
      </p:sp>
    </p:spTree>
    <p:extLst>
      <p:ext uri="{BB962C8B-B14F-4D97-AF65-F5344CB8AC3E}">
        <p14:creationId xmlns:p14="http://schemas.microsoft.com/office/powerpoint/2010/main" val="141066001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4419600" cy="1162050"/>
          </a:xfrm>
        </p:spPr>
        <p:txBody>
          <a:bodyPr/>
          <a:lstStyle/>
          <a:p>
            <a:r>
              <a:rPr lang="en-US" sz="2800" dirty="0" smtClean="0"/>
              <a:t>1.  TNM Schema Manager</a:t>
            </a:r>
            <a:endParaRPr lang="en-US" sz="2800" dirty="0"/>
          </a:p>
        </p:txBody>
      </p:sp>
      <p:sp>
        <p:nvSpPr>
          <p:cNvPr id="4" name="Text Placeholder 3"/>
          <p:cNvSpPr>
            <a:spLocks noGrp="1"/>
          </p:cNvSpPr>
          <p:nvPr>
            <p:ph type="body" sz="half" idx="2"/>
          </p:nvPr>
        </p:nvSpPr>
        <p:spPr>
          <a:xfrm>
            <a:off x="457200" y="1435101"/>
            <a:ext cx="3581400" cy="4356099"/>
          </a:xfrm>
        </p:spPr>
        <p:txBody>
          <a:bodyPr/>
          <a:lstStyle/>
          <a:p>
            <a:endParaRPr lang="en-US" dirty="0"/>
          </a:p>
          <a:p>
            <a:pPr marL="342900" indent="-342900">
              <a:buClr>
                <a:schemeClr val="tx1"/>
              </a:buClr>
              <a:buSzPct val="70000"/>
              <a:buFont typeface="Wingdings" panose="05000000000000000000" pitchFamily="2" charset="2"/>
              <a:buChar char="q"/>
            </a:pPr>
            <a:r>
              <a:rPr lang="en-US" sz="2400" dirty="0"/>
              <a:t>Interface for </a:t>
            </a:r>
            <a:endParaRPr lang="en-US" sz="2400" dirty="0" smtClean="0"/>
          </a:p>
          <a:p>
            <a:pPr marL="800100" lvl="1" indent="-342900">
              <a:buClr>
                <a:schemeClr val="tx1"/>
              </a:buClr>
              <a:buFont typeface="Wingdings" panose="05000000000000000000" pitchFamily="2" charset="2"/>
              <a:buChar char="§"/>
            </a:pPr>
            <a:r>
              <a:rPr lang="en-US" sz="1800" dirty="0" smtClean="0">
                <a:solidFill>
                  <a:schemeClr val="bg2"/>
                </a:solidFill>
              </a:rPr>
              <a:t>defining </a:t>
            </a:r>
            <a:r>
              <a:rPr lang="en-US" sz="1800" dirty="0">
                <a:solidFill>
                  <a:schemeClr val="bg2"/>
                </a:solidFill>
              </a:rPr>
              <a:t>a TNM schema by the applicable sites and types </a:t>
            </a:r>
          </a:p>
          <a:p>
            <a:pPr marL="800100" lvl="1" indent="-342900">
              <a:buClr>
                <a:schemeClr val="tx1"/>
              </a:buClr>
              <a:buFont typeface="Wingdings" panose="05000000000000000000" pitchFamily="2" charset="2"/>
              <a:buChar char="§"/>
            </a:pPr>
            <a:r>
              <a:rPr lang="en-US" sz="1800" dirty="0">
                <a:solidFill>
                  <a:schemeClr val="bg2"/>
                </a:solidFill>
              </a:rPr>
              <a:t>entering data for the coding pick lists and stage </a:t>
            </a:r>
            <a:r>
              <a:rPr lang="en-US" sz="1800" dirty="0" smtClean="0">
                <a:solidFill>
                  <a:schemeClr val="bg2"/>
                </a:solidFill>
              </a:rPr>
              <a:t>derivation</a:t>
            </a:r>
          </a:p>
          <a:p>
            <a:pPr marL="342900" indent="-342900">
              <a:buClr>
                <a:schemeClr val="tx1"/>
              </a:buClr>
              <a:buSzPct val="70000"/>
              <a:buFont typeface="Wingdings" panose="05000000000000000000" pitchFamily="2" charset="2"/>
              <a:buChar char="q"/>
            </a:pPr>
            <a:r>
              <a:rPr lang="en-US" sz="2400" dirty="0" smtClean="0"/>
              <a:t>For internal use by Subject Matter Expert to create the table content from the TNM manual text</a:t>
            </a:r>
            <a:endParaRPr lang="en-US" sz="2400" dirty="0"/>
          </a:p>
        </p:txBody>
      </p:sp>
      <p:pic>
        <p:nvPicPr>
          <p:cNvPr id="10" name="Picture 9"/>
          <p:cNvPicPr>
            <a:picLocks noChangeAspect="1"/>
          </p:cNvPicPr>
          <p:nvPr/>
        </p:nvPicPr>
        <p:blipFill>
          <a:blip r:embed="rId3"/>
          <a:stretch>
            <a:fillRect/>
          </a:stretch>
        </p:blipFill>
        <p:spPr>
          <a:xfrm>
            <a:off x="4876800" y="838200"/>
            <a:ext cx="3890036" cy="5257800"/>
          </a:xfrm>
          <a:prstGeom prst="rect">
            <a:avLst/>
          </a:prstGeom>
        </p:spPr>
      </p:pic>
      <p:sp>
        <p:nvSpPr>
          <p:cNvPr id="5" name="Text Placeholder 2"/>
          <p:cNvSpPr>
            <a:spLocks noGrp="1"/>
          </p:cNvSpPr>
          <p:nvPr>
            <p:ph type="body" sz="quarter" idx="11"/>
          </p:nvPr>
        </p:nvSpPr>
        <p:spPr>
          <a:xfrm>
            <a:off x="457200" y="5791200"/>
            <a:ext cx="8229600" cy="609600"/>
          </a:xfrm>
        </p:spPr>
        <p:txBody>
          <a:bodyPr/>
          <a:lstStyle/>
          <a:p>
            <a:pPr algn="r"/>
            <a:fld id="{CC9D6C37-0CB1-43B7-BD84-C4A450D0B59D}" type="slidenum">
              <a:rPr lang="en-US" smtClean="0"/>
              <a:t>5</a:t>
            </a:fld>
            <a:endParaRPr lang="en-US" dirty="0"/>
          </a:p>
        </p:txBody>
      </p:sp>
    </p:spTree>
    <p:extLst>
      <p:ext uri="{BB962C8B-B14F-4D97-AF65-F5344CB8AC3E}">
        <p14:creationId xmlns:p14="http://schemas.microsoft.com/office/powerpoint/2010/main" val="334577268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05247" y="2163393"/>
            <a:ext cx="4980031" cy="4197828"/>
          </a:xfrm>
          <a:prstGeom prst="rect">
            <a:avLst/>
          </a:prstGeom>
        </p:spPr>
      </p:pic>
      <p:sp>
        <p:nvSpPr>
          <p:cNvPr id="6" name="Title 3"/>
          <p:cNvSpPr>
            <a:spLocks noGrp="1"/>
          </p:cNvSpPr>
          <p:nvPr>
            <p:ph type="title"/>
          </p:nvPr>
        </p:nvSpPr>
        <p:spPr>
          <a:xfrm>
            <a:off x="457200" y="386294"/>
            <a:ext cx="8229600" cy="789764"/>
          </a:xfrm>
        </p:spPr>
        <p:txBody>
          <a:bodyPr/>
          <a:lstStyle/>
          <a:p>
            <a:r>
              <a:rPr lang="en-US" dirty="0" smtClean="0"/>
              <a:t>TNM Schema Manager Screen Shot</a:t>
            </a:r>
            <a:endParaRPr lang="en-US" dirty="0"/>
          </a:p>
        </p:txBody>
      </p:sp>
      <p:sp>
        <p:nvSpPr>
          <p:cNvPr id="7" name="TextBox 6"/>
          <p:cNvSpPr txBox="1"/>
          <p:nvPr/>
        </p:nvSpPr>
        <p:spPr>
          <a:xfrm>
            <a:off x="6179457" y="3025312"/>
            <a:ext cx="2514600" cy="206210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2"/>
            </a:solidFill>
          </a:ln>
        </p:spPr>
        <p:txBody>
          <a:bodyPr wrap="square" rtlCol="0">
            <a:spAutoFit/>
          </a:bodyPr>
          <a:lstStyle/>
          <a:p>
            <a:pPr algn="r"/>
            <a:r>
              <a:rPr lang="en-US" sz="1600" dirty="0" smtClean="0"/>
              <a:t>Site codes, histology codes, and schema discriminator codes that belong to Nasopharynx staging schema:  Sites C110, C112, C113, C118, and C119, plus C111 when SSF25 is coded 010 or 100</a:t>
            </a:r>
            <a:endParaRPr lang="en-US" sz="1600" dirty="0"/>
          </a:p>
        </p:txBody>
      </p:sp>
      <p:cxnSp>
        <p:nvCxnSpPr>
          <p:cNvPr id="9" name="Straight Arrow Connector 8"/>
          <p:cNvCxnSpPr>
            <a:stCxn id="10" idx="1"/>
          </p:cNvCxnSpPr>
          <p:nvPr/>
        </p:nvCxnSpPr>
        <p:spPr>
          <a:xfrm flipH="1">
            <a:off x="5105400" y="2088584"/>
            <a:ext cx="1944914" cy="835279"/>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050314" y="1796196"/>
            <a:ext cx="1600200" cy="5847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2"/>
            </a:solidFill>
          </a:ln>
        </p:spPr>
        <p:txBody>
          <a:bodyPr wrap="square" rtlCol="0">
            <a:spAutoFit/>
          </a:bodyPr>
          <a:lstStyle/>
          <a:p>
            <a:pPr algn="r"/>
            <a:r>
              <a:rPr lang="en-US" sz="1600" dirty="0" smtClean="0"/>
              <a:t>AJCC chapter 4, Pharynx</a:t>
            </a:r>
            <a:endParaRPr lang="en-US" sz="1600" dirty="0"/>
          </a:p>
        </p:txBody>
      </p:sp>
      <p:cxnSp>
        <p:nvCxnSpPr>
          <p:cNvPr id="12" name="Straight Arrow Connector 11"/>
          <p:cNvCxnSpPr>
            <a:stCxn id="7" idx="1"/>
          </p:cNvCxnSpPr>
          <p:nvPr/>
        </p:nvCxnSpPr>
        <p:spPr>
          <a:xfrm flipH="1" flipV="1">
            <a:off x="3505200" y="3846553"/>
            <a:ext cx="2674257" cy="209811"/>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79457" y="5430721"/>
            <a:ext cx="2514600" cy="83099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2"/>
            </a:solidFill>
          </a:ln>
        </p:spPr>
        <p:txBody>
          <a:bodyPr wrap="square" rtlCol="0">
            <a:spAutoFit/>
          </a:bodyPr>
          <a:lstStyle/>
          <a:p>
            <a:pPr algn="r"/>
            <a:r>
              <a:rPr lang="en-US" sz="1600" dirty="0" smtClean="0"/>
              <a:t>Area for managing tables for T, N, M, and stage group</a:t>
            </a:r>
            <a:endParaRPr lang="en-US" sz="1600" dirty="0"/>
          </a:p>
        </p:txBody>
      </p:sp>
      <p:cxnSp>
        <p:nvCxnSpPr>
          <p:cNvPr id="15" name="Straight Arrow Connector 14"/>
          <p:cNvCxnSpPr>
            <a:stCxn id="11" idx="1"/>
          </p:cNvCxnSpPr>
          <p:nvPr/>
        </p:nvCxnSpPr>
        <p:spPr>
          <a:xfrm flipH="1" flipV="1">
            <a:off x="2743200" y="4762954"/>
            <a:ext cx="3436257" cy="1083266"/>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09600" y="1520802"/>
            <a:ext cx="3581400" cy="33855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2"/>
            </a:solidFill>
          </a:ln>
        </p:spPr>
        <p:txBody>
          <a:bodyPr wrap="square" rtlCol="0">
            <a:spAutoFit/>
          </a:bodyPr>
          <a:lstStyle/>
          <a:p>
            <a:r>
              <a:rPr lang="en-US" sz="1600" dirty="0" smtClean="0"/>
              <a:t>Schema Name for CDC TNM Software</a:t>
            </a:r>
            <a:endParaRPr lang="en-US" sz="1600" dirty="0"/>
          </a:p>
        </p:txBody>
      </p:sp>
      <p:cxnSp>
        <p:nvCxnSpPr>
          <p:cNvPr id="23" name="Straight Arrow Connector 22"/>
          <p:cNvCxnSpPr/>
          <p:nvPr/>
        </p:nvCxnSpPr>
        <p:spPr>
          <a:xfrm flipH="1">
            <a:off x="1371600" y="1859356"/>
            <a:ext cx="878115" cy="731444"/>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572000" y="1505948"/>
            <a:ext cx="2026557" cy="33855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2"/>
            </a:solidFill>
          </a:ln>
        </p:spPr>
        <p:txBody>
          <a:bodyPr wrap="square" rtlCol="0">
            <a:spAutoFit/>
          </a:bodyPr>
          <a:lstStyle/>
          <a:p>
            <a:r>
              <a:rPr lang="en-US" sz="1600" dirty="0" smtClean="0"/>
              <a:t>Internal Short Name</a:t>
            </a:r>
            <a:endParaRPr lang="en-US" sz="1600" dirty="0"/>
          </a:p>
        </p:txBody>
      </p:sp>
      <p:cxnSp>
        <p:nvCxnSpPr>
          <p:cNvPr id="30" name="Straight Arrow Connector 29"/>
          <p:cNvCxnSpPr/>
          <p:nvPr/>
        </p:nvCxnSpPr>
        <p:spPr>
          <a:xfrm flipH="1">
            <a:off x="2686957" y="1838157"/>
            <a:ext cx="2931886" cy="1075543"/>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4" name="Text Placeholder 2"/>
          <p:cNvSpPr>
            <a:spLocks noGrp="1"/>
          </p:cNvSpPr>
          <p:nvPr>
            <p:ph type="body" sz="quarter" idx="11"/>
          </p:nvPr>
        </p:nvSpPr>
        <p:spPr>
          <a:xfrm>
            <a:off x="630647" y="5960638"/>
            <a:ext cx="8229600" cy="609600"/>
          </a:xfrm>
        </p:spPr>
        <p:txBody>
          <a:bodyPr/>
          <a:lstStyle/>
          <a:p>
            <a:pPr algn="r"/>
            <a:fld id="{7D6DBA7C-EADB-4132-85BE-496CD9341A80}" type="slidenum">
              <a:rPr lang="en-US" smtClean="0"/>
              <a:t>6</a:t>
            </a:fld>
            <a:endParaRPr lang="en-US" dirty="0"/>
          </a:p>
        </p:txBody>
      </p:sp>
    </p:spTree>
    <p:extLst>
      <p:ext uri="{BB962C8B-B14F-4D97-AF65-F5344CB8AC3E}">
        <p14:creationId xmlns:p14="http://schemas.microsoft.com/office/powerpoint/2010/main" val="76333152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2.  TNM </a:t>
            </a:r>
            <a:r>
              <a:rPr lang="en-US" dirty="0" err="1" smtClean="0"/>
              <a:t>AutoStager</a:t>
            </a:r>
            <a:endParaRPr lang="en-US" dirty="0"/>
          </a:p>
        </p:txBody>
      </p:sp>
      <p:sp>
        <p:nvSpPr>
          <p:cNvPr id="3" name="Content Placeholder 2"/>
          <p:cNvSpPr>
            <a:spLocks noGrp="1"/>
          </p:cNvSpPr>
          <p:nvPr>
            <p:ph idx="1"/>
          </p:nvPr>
        </p:nvSpPr>
        <p:spPr>
          <a:xfrm>
            <a:off x="457200" y="1295400"/>
            <a:ext cx="8229600" cy="4191000"/>
          </a:xfrm>
        </p:spPr>
        <p:txBody>
          <a:bodyPr/>
          <a:lstStyle/>
          <a:p>
            <a:r>
              <a:rPr lang="en-US" b="0" dirty="0"/>
              <a:t>Creates excel file of all possible combinations of T, N, and M for a schema and shows all calculation results</a:t>
            </a:r>
          </a:p>
          <a:p>
            <a:r>
              <a:rPr lang="en-US" b="0" dirty="0"/>
              <a:t>Useful for </a:t>
            </a:r>
            <a:r>
              <a:rPr lang="en-US" b="0" dirty="0" smtClean="0"/>
              <a:t>testing the derivation algorithm</a:t>
            </a:r>
            <a:endParaRPr lang="en-US" b="0" dirty="0"/>
          </a:p>
          <a:p>
            <a:endParaRPr lang="en-US" dirty="0"/>
          </a:p>
        </p:txBody>
      </p:sp>
      <p:pic>
        <p:nvPicPr>
          <p:cNvPr id="2052" name="Picture 4" descr="C:\Users\Jennifer\AppData\Local\Temp\SNAGHTML4c273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743200"/>
            <a:ext cx="8248650" cy="3838576"/>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p:cNvSpPr>
            <a:spLocks noGrp="1"/>
          </p:cNvSpPr>
          <p:nvPr>
            <p:ph type="body" sz="quarter" idx="11"/>
          </p:nvPr>
        </p:nvSpPr>
        <p:spPr>
          <a:xfrm>
            <a:off x="584200" y="5951856"/>
            <a:ext cx="8229600" cy="609600"/>
          </a:xfrm>
        </p:spPr>
        <p:txBody>
          <a:bodyPr/>
          <a:lstStyle/>
          <a:p>
            <a:pPr algn="r"/>
            <a:fld id="{DD001A9D-F00A-4528-85C5-8EC3C948EAE6}" type="slidenum">
              <a:rPr lang="en-US" smtClean="0"/>
              <a:t>7</a:t>
            </a:fld>
            <a:endParaRPr lang="en-US" dirty="0"/>
          </a:p>
        </p:txBody>
      </p:sp>
    </p:spTree>
    <p:extLst>
      <p:ext uri="{BB962C8B-B14F-4D97-AF65-F5344CB8AC3E}">
        <p14:creationId xmlns:p14="http://schemas.microsoft.com/office/powerpoint/2010/main" val="62770867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TNM Test Application</a:t>
            </a:r>
            <a:endParaRPr lang="en-US" dirty="0"/>
          </a:p>
        </p:txBody>
      </p:sp>
      <p:sp>
        <p:nvSpPr>
          <p:cNvPr id="3" name="Content Placeholder 2"/>
          <p:cNvSpPr>
            <a:spLocks noGrp="1"/>
          </p:cNvSpPr>
          <p:nvPr>
            <p:ph idx="1"/>
          </p:nvPr>
        </p:nvSpPr>
        <p:spPr>
          <a:xfrm>
            <a:off x="457200" y="1600200"/>
            <a:ext cx="8229600" cy="4191000"/>
          </a:xfrm>
        </p:spPr>
        <p:txBody>
          <a:bodyPr/>
          <a:lstStyle/>
          <a:p>
            <a:r>
              <a:rPr lang="en-US" b="0" dirty="0" smtClean="0"/>
              <a:t>Interface </a:t>
            </a:r>
            <a:r>
              <a:rPr lang="en-US" b="0" dirty="0"/>
              <a:t>for </a:t>
            </a:r>
          </a:p>
          <a:p>
            <a:pPr lvl="1"/>
            <a:r>
              <a:rPr lang="en-US" dirty="0"/>
              <a:t>Direct entry of c and p T, N, M and other required stage elements, plus stage groups </a:t>
            </a:r>
          </a:p>
          <a:p>
            <a:pPr lvl="1"/>
            <a:r>
              <a:rPr lang="en-US" dirty="0"/>
              <a:t>Calculating c and p stage </a:t>
            </a:r>
            <a:r>
              <a:rPr lang="en-US" dirty="0" smtClean="0"/>
              <a:t>groups</a:t>
            </a:r>
          </a:p>
          <a:p>
            <a:r>
              <a:rPr lang="en-US" b="0" dirty="0" smtClean="0"/>
              <a:t>To be used only for DEMONSTRATIONS and TESTING of the software and algorithms</a:t>
            </a:r>
          </a:p>
          <a:p>
            <a:r>
              <a:rPr lang="en-US" b="0" dirty="0" smtClean="0"/>
              <a:t>Analogous to Test-o-</a:t>
            </a:r>
            <a:r>
              <a:rPr lang="en-US" b="0" dirty="0" err="1" smtClean="0"/>
              <a:t>Matic</a:t>
            </a:r>
            <a:r>
              <a:rPr lang="en-US" b="0" dirty="0" smtClean="0"/>
              <a:t> for CS</a:t>
            </a:r>
          </a:p>
          <a:p>
            <a:endParaRPr lang="en-US" b="0" dirty="0"/>
          </a:p>
          <a:p>
            <a:pPr marL="0" indent="0">
              <a:buNone/>
            </a:pPr>
            <a:endParaRPr lang="en-US" b="0" dirty="0" smtClean="0"/>
          </a:p>
        </p:txBody>
      </p:sp>
      <p:sp>
        <p:nvSpPr>
          <p:cNvPr id="4" name="Text Placeholder 2"/>
          <p:cNvSpPr>
            <a:spLocks noGrp="1"/>
          </p:cNvSpPr>
          <p:nvPr>
            <p:ph type="body" sz="quarter" idx="11"/>
          </p:nvPr>
        </p:nvSpPr>
        <p:spPr>
          <a:xfrm>
            <a:off x="457200" y="5791200"/>
            <a:ext cx="8229600" cy="609600"/>
          </a:xfrm>
        </p:spPr>
        <p:txBody>
          <a:bodyPr/>
          <a:lstStyle/>
          <a:p>
            <a:pPr algn="r"/>
            <a:fld id="{400C82EC-D3DA-4F2B-AFDE-8BFD93BF12D8}" type="slidenum">
              <a:rPr lang="en-US" smtClean="0"/>
              <a:t>8</a:t>
            </a:fld>
            <a:endParaRPr lang="en-US" dirty="0"/>
          </a:p>
        </p:txBody>
      </p:sp>
    </p:spTree>
    <p:extLst>
      <p:ext uri="{BB962C8B-B14F-4D97-AF65-F5344CB8AC3E}">
        <p14:creationId xmlns:p14="http://schemas.microsoft.com/office/powerpoint/2010/main" val="420021406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t>
            </a:r>
            <a:r>
              <a:rPr lang="en-US" dirty="0" smtClean="0"/>
              <a:t>eatures of Pick List Tables Displayed in TNM Test Application</a:t>
            </a:r>
            <a:endParaRPr lang="en-US" dirty="0"/>
          </a:p>
        </p:txBody>
      </p:sp>
      <p:sp>
        <p:nvSpPr>
          <p:cNvPr id="3" name="Content Placeholder 2"/>
          <p:cNvSpPr>
            <a:spLocks noGrp="1"/>
          </p:cNvSpPr>
          <p:nvPr>
            <p:ph idx="1"/>
          </p:nvPr>
        </p:nvSpPr>
        <p:spPr>
          <a:xfrm>
            <a:off x="457200" y="1600200"/>
            <a:ext cx="8229600" cy="4191000"/>
          </a:xfrm>
        </p:spPr>
        <p:txBody>
          <a:bodyPr/>
          <a:lstStyle/>
          <a:p>
            <a:r>
              <a:rPr lang="en-US" b="0" dirty="0" smtClean="0"/>
              <a:t>Note 1 for all </a:t>
            </a:r>
            <a:r>
              <a:rPr lang="en-US" b="0" dirty="0"/>
              <a:t>tables </a:t>
            </a:r>
            <a:r>
              <a:rPr lang="en-US" b="0" dirty="0" smtClean="0"/>
              <a:t>displays </a:t>
            </a:r>
            <a:r>
              <a:rPr lang="en-US" b="0" dirty="0"/>
              <a:t>attribution </a:t>
            </a:r>
            <a:r>
              <a:rPr lang="en-US" b="0" dirty="0" smtClean="0"/>
              <a:t>boilerplate text specified in license agreement</a:t>
            </a:r>
            <a:endParaRPr lang="en-US" b="0" dirty="0"/>
          </a:p>
          <a:p>
            <a:r>
              <a:rPr lang="en-US" b="0" dirty="0"/>
              <a:t>Categories and their descriptions are taken directly from AJCC manual, reformatted</a:t>
            </a:r>
          </a:p>
          <a:p>
            <a:r>
              <a:rPr lang="en-US" b="0" dirty="0"/>
              <a:t>Additional notes are usually taken directly from AJCC manual or other official communication</a:t>
            </a:r>
          </a:p>
          <a:p>
            <a:r>
              <a:rPr lang="en-US" b="0" dirty="0"/>
              <a:t>Any added words or codes are in square </a:t>
            </a:r>
            <a:r>
              <a:rPr lang="en-US" b="0" dirty="0" smtClean="0"/>
              <a:t>brackets</a:t>
            </a:r>
            <a:endParaRPr lang="en-US" b="0" dirty="0"/>
          </a:p>
        </p:txBody>
      </p:sp>
      <p:sp>
        <p:nvSpPr>
          <p:cNvPr id="4" name="Text Placeholder 2"/>
          <p:cNvSpPr>
            <a:spLocks noGrp="1"/>
          </p:cNvSpPr>
          <p:nvPr>
            <p:ph type="body" sz="quarter" idx="11"/>
          </p:nvPr>
        </p:nvSpPr>
        <p:spPr>
          <a:xfrm>
            <a:off x="457200" y="5791200"/>
            <a:ext cx="8229600" cy="609600"/>
          </a:xfrm>
        </p:spPr>
        <p:txBody>
          <a:bodyPr/>
          <a:lstStyle/>
          <a:p>
            <a:pPr algn="r"/>
            <a:fld id="{5ADCB5FD-A400-4041-BD52-E7A8B28A2B52}" type="slidenum">
              <a:rPr lang="en-US" smtClean="0"/>
              <a:t>9</a:t>
            </a:fld>
            <a:endParaRPr lang="en-US" dirty="0"/>
          </a:p>
        </p:txBody>
      </p:sp>
    </p:spTree>
    <p:extLst>
      <p:ext uri="{BB962C8B-B14F-4D97-AF65-F5344CB8AC3E}">
        <p14:creationId xmlns:p14="http://schemas.microsoft.com/office/powerpoint/2010/main" val="209020756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CDC OD Light Frame">
  <a:themeElements>
    <a:clrScheme name="NCCDPHP Light PPT Colors">
      <a:dk1>
        <a:srgbClr val="0039A6"/>
      </a:dk1>
      <a:lt1>
        <a:srgbClr val="FFFFFF"/>
      </a:lt1>
      <a:dk2>
        <a:srgbClr val="3077FF"/>
      </a:dk2>
      <a:lt2>
        <a:srgbClr val="4B4B4B"/>
      </a:lt2>
      <a:accent1>
        <a:srgbClr val="878800"/>
      </a:accent1>
      <a:accent2>
        <a:srgbClr val="DF7A00"/>
      </a:accent2>
      <a:accent3>
        <a:srgbClr val="6E273D"/>
      </a:accent3>
      <a:accent4>
        <a:srgbClr val="64A0C8"/>
      </a:accent4>
      <a:accent5>
        <a:srgbClr val="69923A"/>
      </a:accent5>
      <a:accent6>
        <a:srgbClr val="7F7F7F"/>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NCCDPHP_PPT_light(</Template>
  <TotalTime>1021</TotalTime>
  <Words>1812</Words>
  <Application>Microsoft Office PowerPoint</Application>
  <PresentationFormat>On-screen Show (4:3)</PresentationFormat>
  <Paragraphs>137</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Wingdings</vt:lpstr>
      <vt:lpstr>Courier New</vt:lpstr>
      <vt:lpstr>Myriad Web Pro</vt:lpstr>
      <vt:lpstr>Calibri</vt:lpstr>
      <vt:lpstr>CDC OD Light Frame</vt:lpstr>
      <vt:lpstr>CDC’s TNM Coding Software</vt:lpstr>
      <vt:lpstr>Purposes of CDC’s TNM Coding Software</vt:lpstr>
      <vt:lpstr>Features of CDC’s TNM Software</vt:lpstr>
      <vt:lpstr>Four Components of CDC’s TNM Software</vt:lpstr>
      <vt:lpstr>1.  TNM Schema Manager</vt:lpstr>
      <vt:lpstr>TNM Schema Manager Screen Shot</vt:lpstr>
      <vt:lpstr>2.  TNM AutoStager</vt:lpstr>
      <vt:lpstr>3.  TNM Test Application</vt:lpstr>
      <vt:lpstr>Features of Pick List Tables Displayed in TNM Test Application</vt:lpstr>
      <vt:lpstr>Sample Pick List Table in Test App</vt:lpstr>
      <vt:lpstr>Example of Reformatting and Added Words </vt:lpstr>
      <vt:lpstr>4.  Underlying DLL</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Myriad Pro, Bold, Shadow, 28pt</dc:title>
  <dc:creator>Jennifer</dc:creator>
  <cp:lastModifiedBy>Jennifer</cp:lastModifiedBy>
  <cp:revision>79</cp:revision>
  <dcterms:created xsi:type="dcterms:W3CDTF">2015-04-30T17:10:54Z</dcterms:created>
  <dcterms:modified xsi:type="dcterms:W3CDTF">2016-04-28T17:14:04Z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MSIP_Label_7b94a7b8-f06c-4dfe-bdcc-9b548fd58c31_Enabled">
    <vt:lpwstr>True</vt:lpwstr>
  </property>
  <property fmtid="{D5CDD505-2E9C-101B-9397-08002B2CF9AE}" pid="3" name="MSIP_Label_7b94a7b8-f06c-4dfe-bdcc-9b548fd58c31_SiteId">
    <vt:lpwstr>9ce70869-60db-44fd-abe8-d2767077fc8f</vt:lpwstr>
  </property>
  <property fmtid="{D5CDD505-2E9C-101B-9397-08002B2CF9AE}" pid="4" name="MSIP_Label_7b94a7b8-f06c-4dfe-bdcc-9b548fd58c31_Owner">
    <vt:lpwstr>AHB-SIT-AIP-Cloud@cdc.gov</vt:lpwstr>
  </property>
  <property fmtid="{D5CDD505-2E9C-101B-9397-08002B2CF9AE}" pid="5" name="MSIP_Label_7b94a7b8-f06c-4dfe-bdcc-9b548fd58c31_SetDate">
    <vt:lpwstr>2019-04-25T23:29:36.0311917Z</vt:lpwstr>
  </property>
  <property fmtid="{D5CDD505-2E9C-101B-9397-08002B2CF9AE}" pid="6" name="MSIP_Label_7b94a7b8-f06c-4dfe-bdcc-9b548fd58c31_Name">
    <vt:lpwstr>General</vt:lpwstr>
  </property>
  <property fmtid="{D5CDD505-2E9C-101B-9397-08002B2CF9AE}" pid="7" name="MSIP_Label_7b94a7b8-f06c-4dfe-bdcc-9b548fd58c31_Application">
    <vt:lpwstr>Microsoft Azure Information Protection</vt:lpwstr>
  </property>
  <property fmtid="{D5CDD505-2E9C-101B-9397-08002B2CF9AE}" pid="8" name="MSIP_Label_7b94a7b8-f06c-4dfe-bdcc-9b548fd58c31_Extended_MSFT_Method">
    <vt:lpwstr>Automatic</vt:lpwstr>
  </property>
  <property fmtid="{D5CDD505-2E9C-101B-9397-08002B2CF9AE}" pid="9" name="Sensitivity">
    <vt:lpwstr>General</vt:lpwstr>
  </property>
</Properties>
</file>