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31" r:id="rId2"/>
  </p:sldMasterIdLst>
  <p:notesMasterIdLst>
    <p:notesMasterId r:id="rId20"/>
  </p:notesMasterIdLst>
  <p:handoutMasterIdLst>
    <p:handoutMasterId r:id="rId21"/>
  </p:handoutMasterIdLst>
  <p:sldIdLst>
    <p:sldId id="330" r:id="rId3"/>
    <p:sldId id="336" r:id="rId4"/>
    <p:sldId id="343" r:id="rId5"/>
    <p:sldId id="342" r:id="rId6"/>
    <p:sldId id="341" r:id="rId7"/>
    <p:sldId id="340" r:id="rId8"/>
    <p:sldId id="339" r:id="rId9"/>
    <p:sldId id="338" r:id="rId10"/>
    <p:sldId id="337" r:id="rId11"/>
    <p:sldId id="311" r:id="rId12"/>
    <p:sldId id="335" r:id="rId13"/>
    <p:sldId id="334" r:id="rId14"/>
    <p:sldId id="344" r:id="rId15"/>
    <p:sldId id="319" r:id="rId16"/>
    <p:sldId id="346" r:id="rId17"/>
    <p:sldId id="347" r:id="rId18"/>
    <p:sldId id="345" r:id="rId19"/>
  </p:sldIdLst>
  <p:sldSz cx="9144000" cy="5143500" type="screen16x9"/>
  <p:notesSz cx="7010400" cy="9296400"/>
  <p:embeddedFontLst>
    <p:embeddedFont>
      <p:font typeface="Calibri" panose="020F0502020204030204" pitchFamily="34" charset="0"/>
      <p:regular r:id="rId22"/>
      <p:bold r:id="rId23"/>
      <p:italic r:id="rId24"/>
      <p:boldItalic r:id="rId25"/>
    </p:embeddedFont>
    <p:embeddedFont>
      <p:font typeface="Myriad Web Pro" panose="020B0604020202020204" charset="0"/>
      <p:regular r:id="rId26"/>
      <p:bold r:id="rId27"/>
      <p: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4" clrIdx="2"/>
  <p:cmAuthor id="1" name="Ragin, Angela (ATSDR/DTHHS/EEB)" initials="RA(" lastIdx="6" clrIdx="0">
    <p:extLst>
      <p:ext uri="{19B8F6BF-5375-455C-9EA6-DF929625EA0E}">
        <p15:presenceInfo xmlns:p15="http://schemas.microsoft.com/office/powerpoint/2012/main" userId="S-1-5-21-1207783550-2075000910-922709458-175731" providerId="AD"/>
      </p:ext>
    </p:extLst>
  </p:cmAuthor>
  <p:cmAuthor id="2" name="CDC User" initials="CDC" lastIdx="1" clrIdx="1">
    <p:extLst>
      <p:ext uri="{19B8F6BF-5375-455C-9EA6-DF929625EA0E}">
        <p15:presenceInfo xmlns:p15="http://schemas.microsoft.com/office/powerpoint/2012/main" userId="CDC User" providerId="None"/>
      </p:ext>
    </p:extLst>
  </p:cmAuthor>
  <p:cmAuthor id="3" name="Boehmer, Tegan K. (CDC/DDNID/NCEH/DEHSP)" initials="BTK(" lastIdx="8" clrIdx="3">
    <p:extLst>
      <p:ext uri="{19B8F6BF-5375-455C-9EA6-DF929625EA0E}">
        <p15:presenceInfo xmlns:p15="http://schemas.microsoft.com/office/powerpoint/2012/main" userId="S-1-5-21-1207783550-2075000910-922709458-133628" providerId="AD"/>
      </p:ext>
    </p:extLst>
  </p:cmAuthor>
  <p:cmAuthor id="4" name="Wilder, Lynn (CDC/DDNID/NCEH/OD)" initials="WL(" lastIdx="3" clrIdx="4">
    <p:extLst>
      <p:ext uri="{19B8F6BF-5375-455C-9EA6-DF929625EA0E}">
        <p15:presenceInfo xmlns:p15="http://schemas.microsoft.com/office/powerpoint/2012/main" userId="S-1-5-21-1207783550-2075000910-922709458-169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005DAA"/>
    <a:srgbClr val="FFFFFF"/>
    <a:srgbClr val="B0B579"/>
    <a:srgbClr val="008265"/>
    <a:srgbClr val="76AE99"/>
    <a:srgbClr val="76B8A7"/>
    <a:srgbClr val="75B99D"/>
    <a:srgbClr val="4E98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6" autoAdjust="0"/>
    <p:restoredTop sz="87422" autoAdjust="0"/>
  </p:normalViewPr>
  <p:slideViewPr>
    <p:cSldViewPr snapToGrid="0">
      <p:cViewPr varScale="1">
        <p:scale>
          <a:sx n="80" d="100"/>
          <a:sy n="80" d="100"/>
        </p:scale>
        <p:origin x="656" y="4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01D0A-0D0D-4641-A820-88F9D6F3B288}" type="doc">
      <dgm:prSet loTypeId="urn:microsoft.com/office/officeart/2005/8/layout/radial4" loCatId="relationship" qsTypeId="urn:microsoft.com/office/officeart/2005/8/quickstyle/simple3" qsCatId="simple" csTypeId="urn:microsoft.com/office/officeart/2005/8/colors/accent2_2" csCatId="accent2" phldr="1"/>
      <dgm:spPr/>
      <dgm:t>
        <a:bodyPr/>
        <a:lstStyle/>
        <a:p>
          <a:endParaRPr lang="en-US"/>
        </a:p>
      </dgm:t>
    </dgm:pt>
    <dgm:pt modelId="{E1DE4B66-EE15-464F-A8E5-905F1CD1C1C7}">
      <dgm:prSet phldrT="[Text]"/>
      <dgm:spPr/>
      <dgm:t>
        <a:bodyPr/>
        <a:lstStyle/>
        <a:p>
          <a:r>
            <a:rPr lang="en-US" dirty="0" smtClean="0">
              <a:solidFill>
                <a:srgbClr val="000000"/>
              </a:solidFill>
              <a:latin typeface="Calibri" panose="020F0502020204030204" pitchFamily="34" charset="0"/>
              <a:cs typeface="Calibri" panose="020F0502020204030204" pitchFamily="34" charset="0"/>
            </a:rPr>
            <a:t>Steering Committee</a:t>
          </a:r>
          <a:endParaRPr lang="en-US" dirty="0">
            <a:solidFill>
              <a:srgbClr val="000000"/>
            </a:solidFill>
            <a:latin typeface="Calibri" panose="020F0502020204030204" pitchFamily="34" charset="0"/>
            <a:cs typeface="Calibri" panose="020F0502020204030204" pitchFamily="34" charset="0"/>
          </a:endParaRPr>
        </a:p>
      </dgm:t>
    </dgm:pt>
    <dgm:pt modelId="{03CAF316-E023-4914-B23F-069F70429B4B}" type="parTrans" cxnId="{1AA03ACE-E463-4CFB-8A1E-3110BF42B701}">
      <dgm:prSet/>
      <dgm:spPr/>
      <dgm:t>
        <a:bodyPr/>
        <a:lstStyle/>
        <a:p>
          <a:endParaRPr lang="en-US">
            <a:solidFill>
              <a:srgbClr val="000000"/>
            </a:solidFill>
            <a:latin typeface="Calibri" panose="020F0502020204030204" pitchFamily="34" charset="0"/>
            <a:cs typeface="Calibri" panose="020F0502020204030204" pitchFamily="34" charset="0"/>
          </a:endParaRPr>
        </a:p>
      </dgm:t>
    </dgm:pt>
    <dgm:pt modelId="{4207E3B6-A541-4FDF-896E-4F741F761291}" type="sibTrans" cxnId="{1AA03ACE-E463-4CFB-8A1E-3110BF42B701}">
      <dgm:prSet/>
      <dgm:spPr/>
      <dgm:t>
        <a:bodyPr/>
        <a:lstStyle/>
        <a:p>
          <a:endParaRPr lang="en-US">
            <a:solidFill>
              <a:srgbClr val="000000"/>
            </a:solidFill>
            <a:latin typeface="Calibri" panose="020F0502020204030204" pitchFamily="34" charset="0"/>
            <a:cs typeface="Calibri" panose="020F0502020204030204" pitchFamily="34" charset="0"/>
          </a:endParaRPr>
        </a:p>
      </dgm:t>
    </dgm:pt>
    <dgm:pt modelId="{42C432EC-897B-4523-BA2D-1D61E4724F4C}">
      <dgm:prSet phldrT="[Text]"/>
      <dgm:spPr/>
      <dgm:t>
        <a:bodyPr/>
        <a:lstStyle/>
        <a:p>
          <a:r>
            <a:rPr lang="en-US" dirty="0" smtClean="0">
              <a:solidFill>
                <a:srgbClr val="000000"/>
              </a:solidFill>
              <a:latin typeface="Calibri" panose="020F0502020204030204" pitchFamily="34" charset="0"/>
              <a:cs typeface="Calibri" panose="020F0502020204030204" pitchFamily="34" charset="0"/>
            </a:rPr>
            <a:t>Published and Grey literature</a:t>
          </a:r>
          <a:endParaRPr lang="en-US" dirty="0">
            <a:solidFill>
              <a:srgbClr val="000000"/>
            </a:solidFill>
            <a:latin typeface="Calibri" panose="020F0502020204030204" pitchFamily="34" charset="0"/>
            <a:cs typeface="Calibri" panose="020F0502020204030204" pitchFamily="34" charset="0"/>
          </a:endParaRPr>
        </a:p>
      </dgm:t>
    </dgm:pt>
    <dgm:pt modelId="{F7ABEB58-18C3-4677-9251-6F501A29B619}" type="parTrans" cxnId="{ADC727F3-09B1-4D04-839A-6301408EB97C}">
      <dgm:prSet/>
      <dgm:spPr>
        <a:solidFill>
          <a:srgbClr val="76AE99"/>
        </a:solidFill>
      </dgm:spPr>
      <dgm:t>
        <a:bodyPr/>
        <a:lstStyle/>
        <a:p>
          <a:endParaRPr lang="en-US">
            <a:solidFill>
              <a:srgbClr val="000000"/>
            </a:solidFill>
            <a:latin typeface="Calibri" panose="020F0502020204030204" pitchFamily="34" charset="0"/>
            <a:cs typeface="Calibri" panose="020F0502020204030204" pitchFamily="34" charset="0"/>
          </a:endParaRPr>
        </a:p>
      </dgm:t>
    </dgm:pt>
    <dgm:pt modelId="{A98DEC8F-E0AD-484B-B442-CEA2C6AECF13}" type="sibTrans" cxnId="{ADC727F3-09B1-4D04-839A-6301408EB97C}">
      <dgm:prSet/>
      <dgm:spPr/>
      <dgm:t>
        <a:bodyPr/>
        <a:lstStyle/>
        <a:p>
          <a:endParaRPr lang="en-US">
            <a:solidFill>
              <a:srgbClr val="000000"/>
            </a:solidFill>
            <a:latin typeface="Calibri" panose="020F0502020204030204" pitchFamily="34" charset="0"/>
            <a:cs typeface="Calibri" panose="020F0502020204030204" pitchFamily="34" charset="0"/>
          </a:endParaRPr>
        </a:p>
      </dgm:t>
    </dgm:pt>
    <dgm:pt modelId="{E2F80421-C3A7-4614-9890-AFE3CDFF85A6}">
      <dgm:prSet phldrT="[Text]"/>
      <dgm:spPr/>
      <dgm:t>
        <a:bodyPr/>
        <a:lstStyle/>
        <a:p>
          <a:r>
            <a:rPr lang="en-US" dirty="0" smtClean="0">
              <a:solidFill>
                <a:srgbClr val="000000"/>
              </a:solidFill>
              <a:latin typeface="Calibri" panose="020F0502020204030204" pitchFamily="34" charset="0"/>
              <a:cs typeface="Calibri" panose="020F0502020204030204" pitchFamily="34" charset="0"/>
            </a:rPr>
            <a:t>State and Local HDs</a:t>
          </a:r>
          <a:endParaRPr lang="en-US" dirty="0">
            <a:solidFill>
              <a:srgbClr val="000000"/>
            </a:solidFill>
            <a:latin typeface="Calibri" panose="020F0502020204030204" pitchFamily="34" charset="0"/>
            <a:cs typeface="Calibri" panose="020F0502020204030204" pitchFamily="34" charset="0"/>
          </a:endParaRPr>
        </a:p>
      </dgm:t>
    </dgm:pt>
    <dgm:pt modelId="{C58541D3-CB54-49DA-AC0A-49BDA8D00CE3}" type="parTrans" cxnId="{58C3C7F7-6864-4C84-9316-18473306A146}">
      <dgm:prSet/>
      <dgm:spPr>
        <a:solidFill>
          <a:srgbClr val="76AE99"/>
        </a:solidFill>
      </dgm:spPr>
      <dgm:t>
        <a:bodyPr/>
        <a:lstStyle/>
        <a:p>
          <a:endParaRPr lang="en-US">
            <a:solidFill>
              <a:srgbClr val="000000"/>
            </a:solidFill>
            <a:latin typeface="Calibri" panose="020F0502020204030204" pitchFamily="34" charset="0"/>
            <a:cs typeface="Calibri" panose="020F0502020204030204" pitchFamily="34" charset="0"/>
          </a:endParaRPr>
        </a:p>
      </dgm:t>
    </dgm:pt>
    <dgm:pt modelId="{EA132BFA-AE4D-43D5-B0D4-9F9669790A9A}" type="sibTrans" cxnId="{58C3C7F7-6864-4C84-9316-18473306A146}">
      <dgm:prSet/>
      <dgm:spPr/>
      <dgm:t>
        <a:bodyPr/>
        <a:lstStyle/>
        <a:p>
          <a:endParaRPr lang="en-US">
            <a:solidFill>
              <a:srgbClr val="000000"/>
            </a:solidFill>
            <a:latin typeface="Calibri" panose="020F0502020204030204" pitchFamily="34" charset="0"/>
            <a:cs typeface="Calibri" panose="020F0502020204030204" pitchFamily="34" charset="0"/>
          </a:endParaRPr>
        </a:p>
      </dgm:t>
    </dgm:pt>
    <dgm:pt modelId="{2859039C-15D0-4C85-A363-6DD631545BBB}">
      <dgm:prSet phldrT="[Text]"/>
      <dgm:spPr/>
      <dgm:t>
        <a:bodyPr/>
        <a:lstStyle/>
        <a:p>
          <a:r>
            <a:rPr lang="en-US" dirty="0" smtClean="0">
              <a:solidFill>
                <a:srgbClr val="000000"/>
              </a:solidFill>
              <a:latin typeface="Calibri" panose="020F0502020204030204" pitchFamily="34" charset="0"/>
              <a:cs typeface="Calibri" panose="020F0502020204030204" pitchFamily="34" charset="0"/>
            </a:rPr>
            <a:t>BSC</a:t>
          </a:r>
        </a:p>
        <a:p>
          <a:r>
            <a:rPr lang="en-US" dirty="0" smtClean="0">
              <a:solidFill>
                <a:srgbClr val="000000"/>
              </a:solidFill>
              <a:latin typeface="Calibri" panose="020F0502020204030204" pitchFamily="34" charset="0"/>
              <a:cs typeface="Calibri" panose="020F0502020204030204" pitchFamily="34" charset="0"/>
            </a:rPr>
            <a:t>NCEH/ATSDR</a:t>
          </a:r>
        </a:p>
      </dgm:t>
    </dgm:pt>
    <dgm:pt modelId="{7E016DF9-4229-45AB-BB22-1FECE9B766F8}" type="parTrans" cxnId="{0E57C7C3-2679-48A5-B64B-EB9BA783F213}">
      <dgm:prSet/>
      <dgm:spPr>
        <a:solidFill>
          <a:srgbClr val="76AE99"/>
        </a:solidFill>
      </dgm:spPr>
      <dgm:t>
        <a:bodyPr/>
        <a:lstStyle/>
        <a:p>
          <a:endParaRPr lang="en-US">
            <a:solidFill>
              <a:srgbClr val="000000"/>
            </a:solidFill>
            <a:latin typeface="Calibri" panose="020F0502020204030204" pitchFamily="34" charset="0"/>
            <a:cs typeface="Calibri" panose="020F0502020204030204" pitchFamily="34" charset="0"/>
          </a:endParaRPr>
        </a:p>
      </dgm:t>
    </dgm:pt>
    <dgm:pt modelId="{B5D8C4E6-222C-4308-9DD0-29C92BB3D74F}" type="sibTrans" cxnId="{0E57C7C3-2679-48A5-B64B-EB9BA783F213}">
      <dgm:prSet/>
      <dgm:spPr/>
      <dgm:t>
        <a:bodyPr/>
        <a:lstStyle/>
        <a:p>
          <a:endParaRPr lang="en-US">
            <a:solidFill>
              <a:srgbClr val="000000"/>
            </a:solidFill>
            <a:latin typeface="Calibri" panose="020F0502020204030204" pitchFamily="34" charset="0"/>
            <a:cs typeface="Calibri" panose="020F0502020204030204" pitchFamily="34" charset="0"/>
          </a:endParaRPr>
        </a:p>
      </dgm:t>
    </dgm:pt>
    <dgm:pt modelId="{E47073BA-D1D4-42B4-821E-3EB7E4C60D8F}">
      <dgm:prSet phldrT="[Text]"/>
      <dgm:spPr/>
      <dgm:t>
        <a:bodyPr/>
        <a:lstStyle/>
        <a:p>
          <a:r>
            <a:rPr lang="en-US" smtClean="0">
              <a:solidFill>
                <a:srgbClr val="000000"/>
              </a:solidFill>
              <a:latin typeface="Calibri" panose="020F0502020204030204" pitchFamily="34" charset="0"/>
              <a:cs typeface="Calibri" panose="020F0502020204030204" pitchFamily="34" charset="0"/>
            </a:rPr>
            <a:t>Individual SMEs</a:t>
          </a:r>
          <a:endParaRPr lang="en-US" dirty="0" smtClean="0">
            <a:solidFill>
              <a:srgbClr val="000000"/>
            </a:solidFill>
            <a:latin typeface="Calibri" panose="020F0502020204030204" pitchFamily="34" charset="0"/>
            <a:cs typeface="Calibri" panose="020F0502020204030204" pitchFamily="34" charset="0"/>
          </a:endParaRPr>
        </a:p>
      </dgm:t>
    </dgm:pt>
    <dgm:pt modelId="{C86BBBD0-0AEF-40BF-AF5D-AC3A282A5CB9}" type="parTrans" cxnId="{CAC81A26-9537-4267-AB75-979F42CA7C44}">
      <dgm:prSet/>
      <dgm:spPr>
        <a:solidFill>
          <a:srgbClr val="76AE99"/>
        </a:solidFill>
      </dgm:spPr>
      <dgm:t>
        <a:bodyPr/>
        <a:lstStyle/>
        <a:p>
          <a:endParaRPr lang="en-US">
            <a:solidFill>
              <a:srgbClr val="000000"/>
            </a:solidFill>
            <a:latin typeface="Calibri" panose="020F0502020204030204" pitchFamily="34" charset="0"/>
            <a:cs typeface="Calibri" panose="020F0502020204030204" pitchFamily="34" charset="0"/>
          </a:endParaRPr>
        </a:p>
      </dgm:t>
    </dgm:pt>
    <dgm:pt modelId="{6C880A8B-15F5-4C9F-AB67-3F000B5643F5}" type="sibTrans" cxnId="{CAC81A26-9537-4267-AB75-979F42CA7C44}">
      <dgm:prSet/>
      <dgm:spPr/>
      <dgm:t>
        <a:bodyPr/>
        <a:lstStyle/>
        <a:p>
          <a:endParaRPr lang="en-US">
            <a:solidFill>
              <a:srgbClr val="000000"/>
            </a:solidFill>
            <a:latin typeface="Calibri" panose="020F0502020204030204" pitchFamily="34" charset="0"/>
            <a:cs typeface="Calibri" panose="020F0502020204030204" pitchFamily="34" charset="0"/>
          </a:endParaRPr>
        </a:p>
      </dgm:t>
    </dgm:pt>
    <dgm:pt modelId="{49895E3D-3639-45F7-B526-D8A4572BB773}">
      <dgm:prSet phldrT="[Text]"/>
      <dgm:spPr/>
      <dgm:t>
        <a:bodyPr/>
        <a:lstStyle/>
        <a:p>
          <a:r>
            <a:rPr lang="en-US" dirty="0" smtClean="0">
              <a:solidFill>
                <a:srgbClr val="000000"/>
              </a:solidFill>
              <a:latin typeface="Calibri" panose="020F0502020204030204" pitchFamily="34" charset="0"/>
              <a:cs typeface="Calibri" panose="020F0502020204030204" pitchFamily="34" charset="0"/>
            </a:rPr>
            <a:t>Public and Community Members</a:t>
          </a:r>
          <a:endParaRPr lang="en-US" dirty="0">
            <a:solidFill>
              <a:srgbClr val="000000"/>
            </a:solidFill>
            <a:latin typeface="Calibri" panose="020F0502020204030204" pitchFamily="34" charset="0"/>
            <a:cs typeface="Calibri" panose="020F0502020204030204" pitchFamily="34" charset="0"/>
          </a:endParaRPr>
        </a:p>
      </dgm:t>
    </dgm:pt>
    <dgm:pt modelId="{193EA626-A002-45F3-B2C0-F9FD3C6C7059}" type="parTrans" cxnId="{6117DBFA-17D0-46A2-BA45-16E6AC5B05BF}">
      <dgm:prSet/>
      <dgm:spPr>
        <a:solidFill>
          <a:srgbClr val="76AE99"/>
        </a:solidFill>
      </dgm:spPr>
      <dgm:t>
        <a:bodyPr/>
        <a:lstStyle/>
        <a:p>
          <a:endParaRPr lang="en-US">
            <a:solidFill>
              <a:srgbClr val="000000"/>
            </a:solidFill>
            <a:latin typeface="Calibri" panose="020F0502020204030204" pitchFamily="34" charset="0"/>
            <a:cs typeface="Calibri" panose="020F0502020204030204" pitchFamily="34" charset="0"/>
          </a:endParaRPr>
        </a:p>
      </dgm:t>
    </dgm:pt>
    <dgm:pt modelId="{9E0F190F-8387-4BD3-A4AA-4DA9E9DC9000}" type="sibTrans" cxnId="{6117DBFA-17D0-46A2-BA45-16E6AC5B05BF}">
      <dgm:prSet/>
      <dgm:spPr/>
      <dgm:t>
        <a:bodyPr/>
        <a:lstStyle/>
        <a:p>
          <a:endParaRPr lang="en-US">
            <a:solidFill>
              <a:srgbClr val="000000"/>
            </a:solidFill>
            <a:latin typeface="Calibri" panose="020F0502020204030204" pitchFamily="34" charset="0"/>
            <a:cs typeface="Calibri" panose="020F0502020204030204" pitchFamily="34" charset="0"/>
          </a:endParaRPr>
        </a:p>
      </dgm:t>
    </dgm:pt>
    <dgm:pt modelId="{8AA9F505-9A2B-411A-914A-4723465B4161}" type="pres">
      <dgm:prSet presAssocID="{30501D0A-0D0D-4641-A820-88F9D6F3B288}" presName="cycle" presStyleCnt="0">
        <dgm:presLayoutVars>
          <dgm:chMax val="1"/>
          <dgm:dir/>
          <dgm:animLvl val="ctr"/>
          <dgm:resizeHandles val="exact"/>
        </dgm:presLayoutVars>
      </dgm:prSet>
      <dgm:spPr/>
      <dgm:t>
        <a:bodyPr/>
        <a:lstStyle/>
        <a:p>
          <a:endParaRPr lang="en-US"/>
        </a:p>
      </dgm:t>
    </dgm:pt>
    <dgm:pt modelId="{1CD8112E-CD2E-4CEA-B1BA-DE4D9C2DB36C}" type="pres">
      <dgm:prSet presAssocID="{E1DE4B66-EE15-464F-A8E5-905F1CD1C1C7}" presName="centerShape" presStyleLbl="node0" presStyleIdx="0" presStyleCnt="1" custScaleX="145027" custScaleY="120582"/>
      <dgm:spPr/>
      <dgm:t>
        <a:bodyPr/>
        <a:lstStyle/>
        <a:p>
          <a:endParaRPr lang="en-US"/>
        </a:p>
      </dgm:t>
    </dgm:pt>
    <dgm:pt modelId="{D5CC563C-5EE9-43C6-BAD4-ACC3C7C5FCE9}" type="pres">
      <dgm:prSet presAssocID="{F7ABEB58-18C3-4677-9251-6F501A29B619}" presName="parTrans" presStyleLbl="bgSibTrans2D1" presStyleIdx="0" presStyleCnt="5"/>
      <dgm:spPr/>
      <dgm:t>
        <a:bodyPr/>
        <a:lstStyle/>
        <a:p>
          <a:endParaRPr lang="en-US"/>
        </a:p>
      </dgm:t>
    </dgm:pt>
    <dgm:pt modelId="{A5566426-E67F-4CA2-82AF-1E20D95CB84A}" type="pres">
      <dgm:prSet presAssocID="{42C432EC-897B-4523-BA2D-1D61E4724F4C}" presName="node" presStyleLbl="node1" presStyleIdx="0" presStyleCnt="5" custRadScaleRad="119536" custRadScaleInc="1238">
        <dgm:presLayoutVars>
          <dgm:bulletEnabled val="1"/>
        </dgm:presLayoutVars>
      </dgm:prSet>
      <dgm:spPr/>
      <dgm:t>
        <a:bodyPr/>
        <a:lstStyle/>
        <a:p>
          <a:endParaRPr lang="en-US"/>
        </a:p>
      </dgm:t>
    </dgm:pt>
    <dgm:pt modelId="{C562926E-CD83-4B93-A11A-B41A5BD8CE66}" type="pres">
      <dgm:prSet presAssocID="{193EA626-A002-45F3-B2C0-F9FD3C6C7059}" presName="parTrans" presStyleLbl="bgSibTrans2D1" presStyleIdx="1" presStyleCnt="5"/>
      <dgm:spPr/>
      <dgm:t>
        <a:bodyPr/>
        <a:lstStyle/>
        <a:p>
          <a:endParaRPr lang="en-US"/>
        </a:p>
      </dgm:t>
    </dgm:pt>
    <dgm:pt modelId="{D37D52FE-F039-47E6-AD71-F37C01A7231C}" type="pres">
      <dgm:prSet presAssocID="{49895E3D-3639-45F7-B526-D8A4572BB773}" presName="node" presStyleLbl="node1" presStyleIdx="1" presStyleCnt="5" custScaleX="94986" custScaleY="97752" custRadScaleRad="113693" custRadScaleInc="-9673">
        <dgm:presLayoutVars>
          <dgm:bulletEnabled val="1"/>
        </dgm:presLayoutVars>
      </dgm:prSet>
      <dgm:spPr/>
      <dgm:t>
        <a:bodyPr/>
        <a:lstStyle/>
        <a:p>
          <a:endParaRPr lang="en-US"/>
        </a:p>
      </dgm:t>
    </dgm:pt>
    <dgm:pt modelId="{59A2F882-FC38-41EC-8937-55471A8EBF9F}" type="pres">
      <dgm:prSet presAssocID="{C58541D3-CB54-49DA-AC0A-49BDA8D00CE3}" presName="parTrans" presStyleLbl="bgSibTrans2D1" presStyleIdx="2" presStyleCnt="5"/>
      <dgm:spPr/>
      <dgm:t>
        <a:bodyPr/>
        <a:lstStyle/>
        <a:p>
          <a:endParaRPr lang="en-US"/>
        </a:p>
      </dgm:t>
    </dgm:pt>
    <dgm:pt modelId="{2C23F4E4-E50D-45DD-B5FB-4B1F80C1ED2C}" type="pres">
      <dgm:prSet presAssocID="{E2F80421-C3A7-4614-9890-AFE3CDFF85A6}" presName="node" presStyleLbl="node1" presStyleIdx="2" presStyleCnt="5">
        <dgm:presLayoutVars>
          <dgm:bulletEnabled val="1"/>
        </dgm:presLayoutVars>
      </dgm:prSet>
      <dgm:spPr/>
      <dgm:t>
        <a:bodyPr/>
        <a:lstStyle/>
        <a:p>
          <a:endParaRPr lang="en-US"/>
        </a:p>
      </dgm:t>
    </dgm:pt>
    <dgm:pt modelId="{058007EB-9580-40FC-897A-C8C98B8ABDD0}" type="pres">
      <dgm:prSet presAssocID="{C86BBBD0-0AEF-40BF-AF5D-AC3A282A5CB9}" presName="parTrans" presStyleLbl="bgSibTrans2D1" presStyleIdx="3" presStyleCnt="5"/>
      <dgm:spPr/>
      <dgm:t>
        <a:bodyPr/>
        <a:lstStyle/>
        <a:p>
          <a:endParaRPr lang="en-US"/>
        </a:p>
      </dgm:t>
    </dgm:pt>
    <dgm:pt modelId="{B2A09549-7ACC-49CB-AACA-9D063656D60D}" type="pres">
      <dgm:prSet presAssocID="{E47073BA-D1D4-42B4-821E-3EB7E4C60D8F}" presName="node" presStyleLbl="node1" presStyleIdx="3" presStyleCnt="5" custRadScaleRad="113814" custRadScaleInc="920">
        <dgm:presLayoutVars>
          <dgm:bulletEnabled val="1"/>
        </dgm:presLayoutVars>
      </dgm:prSet>
      <dgm:spPr/>
      <dgm:t>
        <a:bodyPr/>
        <a:lstStyle/>
        <a:p>
          <a:endParaRPr lang="en-US"/>
        </a:p>
      </dgm:t>
    </dgm:pt>
    <dgm:pt modelId="{185A72D2-DC27-4039-A0FB-387EC8F5B6CC}" type="pres">
      <dgm:prSet presAssocID="{7E016DF9-4229-45AB-BB22-1FECE9B766F8}" presName="parTrans" presStyleLbl="bgSibTrans2D1" presStyleIdx="4" presStyleCnt="5"/>
      <dgm:spPr/>
      <dgm:t>
        <a:bodyPr/>
        <a:lstStyle/>
        <a:p>
          <a:endParaRPr lang="en-US"/>
        </a:p>
      </dgm:t>
    </dgm:pt>
    <dgm:pt modelId="{21D3E9B8-150A-4C7E-85E9-3FA6219995B0}" type="pres">
      <dgm:prSet presAssocID="{2859039C-15D0-4C85-A363-6DD631545BBB}" presName="node" presStyleLbl="node1" presStyleIdx="4" presStyleCnt="5" custRadScaleRad="117209" custRadScaleInc="631">
        <dgm:presLayoutVars>
          <dgm:bulletEnabled val="1"/>
        </dgm:presLayoutVars>
      </dgm:prSet>
      <dgm:spPr/>
      <dgm:t>
        <a:bodyPr/>
        <a:lstStyle/>
        <a:p>
          <a:endParaRPr lang="en-US"/>
        </a:p>
      </dgm:t>
    </dgm:pt>
  </dgm:ptLst>
  <dgm:cxnLst>
    <dgm:cxn modelId="{13AFE1CB-162B-4A89-8FE3-E6F72144B840}" type="presOf" srcId="{E2F80421-C3A7-4614-9890-AFE3CDFF85A6}" destId="{2C23F4E4-E50D-45DD-B5FB-4B1F80C1ED2C}" srcOrd="0" destOrd="0" presId="urn:microsoft.com/office/officeart/2005/8/layout/radial4"/>
    <dgm:cxn modelId="{240E5237-7958-49DF-B606-AC722B9F6EC9}" type="presOf" srcId="{C86BBBD0-0AEF-40BF-AF5D-AC3A282A5CB9}" destId="{058007EB-9580-40FC-897A-C8C98B8ABDD0}" srcOrd="0" destOrd="0" presId="urn:microsoft.com/office/officeart/2005/8/layout/radial4"/>
    <dgm:cxn modelId="{1AA03ACE-E463-4CFB-8A1E-3110BF42B701}" srcId="{30501D0A-0D0D-4641-A820-88F9D6F3B288}" destId="{E1DE4B66-EE15-464F-A8E5-905F1CD1C1C7}" srcOrd="0" destOrd="0" parTransId="{03CAF316-E023-4914-B23F-069F70429B4B}" sibTransId="{4207E3B6-A541-4FDF-896E-4F741F761291}"/>
    <dgm:cxn modelId="{54CC3F4B-05E2-435B-B164-907F1BD3516A}" type="presOf" srcId="{193EA626-A002-45F3-B2C0-F9FD3C6C7059}" destId="{C562926E-CD83-4B93-A11A-B41A5BD8CE66}" srcOrd="0" destOrd="0" presId="urn:microsoft.com/office/officeart/2005/8/layout/radial4"/>
    <dgm:cxn modelId="{ADC727F3-09B1-4D04-839A-6301408EB97C}" srcId="{E1DE4B66-EE15-464F-A8E5-905F1CD1C1C7}" destId="{42C432EC-897B-4523-BA2D-1D61E4724F4C}" srcOrd="0" destOrd="0" parTransId="{F7ABEB58-18C3-4677-9251-6F501A29B619}" sibTransId="{A98DEC8F-E0AD-484B-B442-CEA2C6AECF13}"/>
    <dgm:cxn modelId="{2485CB29-8196-43D0-B7A1-408452A44E3E}" type="presOf" srcId="{2859039C-15D0-4C85-A363-6DD631545BBB}" destId="{21D3E9B8-150A-4C7E-85E9-3FA6219995B0}" srcOrd="0" destOrd="0" presId="urn:microsoft.com/office/officeart/2005/8/layout/radial4"/>
    <dgm:cxn modelId="{58C3C7F7-6864-4C84-9316-18473306A146}" srcId="{E1DE4B66-EE15-464F-A8E5-905F1CD1C1C7}" destId="{E2F80421-C3A7-4614-9890-AFE3CDFF85A6}" srcOrd="2" destOrd="0" parTransId="{C58541D3-CB54-49DA-AC0A-49BDA8D00CE3}" sibTransId="{EA132BFA-AE4D-43D5-B0D4-9F9669790A9A}"/>
    <dgm:cxn modelId="{4BC63BC5-43E1-4065-B76B-E9A6A98D2767}" type="presOf" srcId="{49895E3D-3639-45F7-B526-D8A4572BB773}" destId="{D37D52FE-F039-47E6-AD71-F37C01A7231C}" srcOrd="0" destOrd="0" presId="urn:microsoft.com/office/officeart/2005/8/layout/radial4"/>
    <dgm:cxn modelId="{F9369647-572B-4C28-8E13-5FDE78DEE91F}" type="presOf" srcId="{7E016DF9-4229-45AB-BB22-1FECE9B766F8}" destId="{185A72D2-DC27-4039-A0FB-387EC8F5B6CC}" srcOrd="0" destOrd="0" presId="urn:microsoft.com/office/officeart/2005/8/layout/radial4"/>
    <dgm:cxn modelId="{BDEFA07F-A91A-480B-9C70-3D911C81EA10}" type="presOf" srcId="{42C432EC-897B-4523-BA2D-1D61E4724F4C}" destId="{A5566426-E67F-4CA2-82AF-1E20D95CB84A}" srcOrd="0" destOrd="0" presId="urn:microsoft.com/office/officeart/2005/8/layout/radial4"/>
    <dgm:cxn modelId="{4DD361A7-53A6-41FF-AD58-CD9CA25332CE}" type="presOf" srcId="{E47073BA-D1D4-42B4-821E-3EB7E4C60D8F}" destId="{B2A09549-7ACC-49CB-AACA-9D063656D60D}" srcOrd="0" destOrd="0" presId="urn:microsoft.com/office/officeart/2005/8/layout/radial4"/>
    <dgm:cxn modelId="{0D967397-E96E-48EA-8D72-C0D29F9E9EE5}" type="presOf" srcId="{E1DE4B66-EE15-464F-A8E5-905F1CD1C1C7}" destId="{1CD8112E-CD2E-4CEA-B1BA-DE4D9C2DB36C}" srcOrd="0" destOrd="0" presId="urn:microsoft.com/office/officeart/2005/8/layout/radial4"/>
    <dgm:cxn modelId="{CAC81A26-9537-4267-AB75-979F42CA7C44}" srcId="{E1DE4B66-EE15-464F-A8E5-905F1CD1C1C7}" destId="{E47073BA-D1D4-42B4-821E-3EB7E4C60D8F}" srcOrd="3" destOrd="0" parTransId="{C86BBBD0-0AEF-40BF-AF5D-AC3A282A5CB9}" sibTransId="{6C880A8B-15F5-4C9F-AB67-3F000B5643F5}"/>
    <dgm:cxn modelId="{6117DBFA-17D0-46A2-BA45-16E6AC5B05BF}" srcId="{E1DE4B66-EE15-464F-A8E5-905F1CD1C1C7}" destId="{49895E3D-3639-45F7-B526-D8A4572BB773}" srcOrd="1" destOrd="0" parTransId="{193EA626-A002-45F3-B2C0-F9FD3C6C7059}" sibTransId="{9E0F190F-8387-4BD3-A4AA-4DA9E9DC9000}"/>
    <dgm:cxn modelId="{0E57C7C3-2679-48A5-B64B-EB9BA783F213}" srcId="{E1DE4B66-EE15-464F-A8E5-905F1CD1C1C7}" destId="{2859039C-15D0-4C85-A363-6DD631545BBB}" srcOrd="4" destOrd="0" parTransId="{7E016DF9-4229-45AB-BB22-1FECE9B766F8}" sibTransId="{B5D8C4E6-222C-4308-9DD0-29C92BB3D74F}"/>
    <dgm:cxn modelId="{23DB1E8F-FB75-409F-8E97-43FEDFA53733}" type="presOf" srcId="{F7ABEB58-18C3-4677-9251-6F501A29B619}" destId="{D5CC563C-5EE9-43C6-BAD4-ACC3C7C5FCE9}" srcOrd="0" destOrd="0" presId="urn:microsoft.com/office/officeart/2005/8/layout/radial4"/>
    <dgm:cxn modelId="{E8EB49C3-16CA-483C-B350-A392BE2323DD}" type="presOf" srcId="{C58541D3-CB54-49DA-AC0A-49BDA8D00CE3}" destId="{59A2F882-FC38-41EC-8937-55471A8EBF9F}" srcOrd="0" destOrd="0" presId="urn:microsoft.com/office/officeart/2005/8/layout/radial4"/>
    <dgm:cxn modelId="{7B5EEF5A-29A7-438E-B1DE-6D47E426C274}" type="presOf" srcId="{30501D0A-0D0D-4641-A820-88F9D6F3B288}" destId="{8AA9F505-9A2B-411A-914A-4723465B4161}" srcOrd="0" destOrd="0" presId="urn:microsoft.com/office/officeart/2005/8/layout/radial4"/>
    <dgm:cxn modelId="{697A5645-7C6C-4F2A-8D57-6E37705977F7}" type="presParOf" srcId="{8AA9F505-9A2B-411A-914A-4723465B4161}" destId="{1CD8112E-CD2E-4CEA-B1BA-DE4D9C2DB36C}" srcOrd="0" destOrd="0" presId="urn:microsoft.com/office/officeart/2005/8/layout/radial4"/>
    <dgm:cxn modelId="{CB9AA15F-FE66-4CB4-A6FB-8DAA05E5E2AB}" type="presParOf" srcId="{8AA9F505-9A2B-411A-914A-4723465B4161}" destId="{D5CC563C-5EE9-43C6-BAD4-ACC3C7C5FCE9}" srcOrd="1" destOrd="0" presId="urn:microsoft.com/office/officeart/2005/8/layout/radial4"/>
    <dgm:cxn modelId="{6757F185-5DBB-4EBC-AF2E-B5345B5C843B}" type="presParOf" srcId="{8AA9F505-9A2B-411A-914A-4723465B4161}" destId="{A5566426-E67F-4CA2-82AF-1E20D95CB84A}" srcOrd="2" destOrd="0" presId="urn:microsoft.com/office/officeart/2005/8/layout/radial4"/>
    <dgm:cxn modelId="{22858E07-214A-44C4-980A-2001CF6609B6}" type="presParOf" srcId="{8AA9F505-9A2B-411A-914A-4723465B4161}" destId="{C562926E-CD83-4B93-A11A-B41A5BD8CE66}" srcOrd="3" destOrd="0" presId="urn:microsoft.com/office/officeart/2005/8/layout/radial4"/>
    <dgm:cxn modelId="{CC0D6520-96A8-4DD5-9347-F0DD9BC350CC}" type="presParOf" srcId="{8AA9F505-9A2B-411A-914A-4723465B4161}" destId="{D37D52FE-F039-47E6-AD71-F37C01A7231C}" srcOrd="4" destOrd="0" presId="urn:microsoft.com/office/officeart/2005/8/layout/radial4"/>
    <dgm:cxn modelId="{CE3EAD2A-9EFE-4A8A-A373-298CACE4BD92}" type="presParOf" srcId="{8AA9F505-9A2B-411A-914A-4723465B4161}" destId="{59A2F882-FC38-41EC-8937-55471A8EBF9F}" srcOrd="5" destOrd="0" presId="urn:microsoft.com/office/officeart/2005/8/layout/radial4"/>
    <dgm:cxn modelId="{C1B23842-5618-4630-B391-3C433847E2CB}" type="presParOf" srcId="{8AA9F505-9A2B-411A-914A-4723465B4161}" destId="{2C23F4E4-E50D-45DD-B5FB-4B1F80C1ED2C}" srcOrd="6" destOrd="0" presId="urn:microsoft.com/office/officeart/2005/8/layout/radial4"/>
    <dgm:cxn modelId="{AB017BBE-3780-44B9-B249-5623F9756892}" type="presParOf" srcId="{8AA9F505-9A2B-411A-914A-4723465B4161}" destId="{058007EB-9580-40FC-897A-C8C98B8ABDD0}" srcOrd="7" destOrd="0" presId="urn:microsoft.com/office/officeart/2005/8/layout/radial4"/>
    <dgm:cxn modelId="{BB641C0A-9A9F-49DF-81BE-101B47FC8695}" type="presParOf" srcId="{8AA9F505-9A2B-411A-914A-4723465B4161}" destId="{B2A09549-7ACC-49CB-AACA-9D063656D60D}" srcOrd="8" destOrd="0" presId="urn:microsoft.com/office/officeart/2005/8/layout/radial4"/>
    <dgm:cxn modelId="{AA150BD0-2FD3-409D-B723-7DBB6AB23FA3}" type="presParOf" srcId="{8AA9F505-9A2B-411A-914A-4723465B4161}" destId="{185A72D2-DC27-4039-A0FB-387EC8F5B6CC}" srcOrd="9" destOrd="0" presId="urn:microsoft.com/office/officeart/2005/8/layout/radial4"/>
    <dgm:cxn modelId="{4DBC060A-25FD-4D18-95C8-D8549DABDA89}" type="presParOf" srcId="{8AA9F505-9A2B-411A-914A-4723465B4161}" destId="{21D3E9B8-150A-4C7E-85E9-3FA6219995B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112E-CD2E-4CEA-B1BA-DE4D9C2DB36C}">
      <dsp:nvSpPr>
        <dsp:cNvPr id="0" name=""/>
        <dsp:cNvSpPr/>
      </dsp:nvSpPr>
      <dsp:spPr>
        <a:xfrm>
          <a:off x="3145535" y="1599851"/>
          <a:ext cx="1938528" cy="1611779"/>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latin typeface="Calibri" panose="020F0502020204030204" pitchFamily="34" charset="0"/>
              <a:cs typeface="Calibri" panose="020F0502020204030204" pitchFamily="34" charset="0"/>
            </a:rPr>
            <a:t>Steering Committee</a:t>
          </a:r>
          <a:endParaRPr lang="en-US" sz="2300" kern="1200" dirty="0">
            <a:solidFill>
              <a:srgbClr val="000000"/>
            </a:solidFill>
            <a:latin typeface="Calibri" panose="020F0502020204030204" pitchFamily="34" charset="0"/>
            <a:cs typeface="Calibri" panose="020F0502020204030204" pitchFamily="34" charset="0"/>
          </a:endParaRPr>
        </a:p>
      </dsp:txBody>
      <dsp:txXfrm>
        <a:off x="3429426" y="1835891"/>
        <a:ext cx="1370746" cy="1139699"/>
      </dsp:txXfrm>
    </dsp:sp>
    <dsp:sp modelId="{D5CC563C-5EE9-43C6-BAD4-ACC3C7C5FCE9}">
      <dsp:nvSpPr>
        <dsp:cNvPr id="0" name=""/>
        <dsp:cNvSpPr/>
      </dsp:nvSpPr>
      <dsp:spPr>
        <a:xfrm rot="10826741">
          <a:off x="1764546" y="2202060"/>
          <a:ext cx="1305095" cy="380950"/>
        </a:xfrm>
        <a:prstGeom prst="leftArrow">
          <a:avLst>
            <a:gd name="adj1" fmla="val 60000"/>
            <a:gd name="adj2" fmla="val 50000"/>
          </a:avLst>
        </a:prstGeom>
        <a:solidFill>
          <a:srgbClr val="76AE99"/>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5566426-E67F-4CA2-82AF-1E20D95CB84A}">
      <dsp:nvSpPr>
        <dsp:cNvPr id="0" name=""/>
        <dsp:cNvSpPr/>
      </dsp:nvSpPr>
      <dsp:spPr>
        <a:xfrm>
          <a:off x="1129649" y="1879526"/>
          <a:ext cx="1269833" cy="101586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latin typeface="Calibri" panose="020F0502020204030204" pitchFamily="34" charset="0"/>
              <a:cs typeface="Calibri" panose="020F0502020204030204" pitchFamily="34" charset="0"/>
            </a:rPr>
            <a:t>Published and Grey literature</a:t>
          </a:r>
          <a:endParaRPr lang="en-US" sz="1700" kern="1200" dirty="0">
            <a:solidFill>
              <a:srgbClr val="000000"/>
            </a:solidFill>
            <a:latin typeface="Calibri" panose="020F0502020204030204" pitchFamily="34" charset="0"/>
            <a:cs typeface="Calibri" panose="020F0502020204030204" pitchFamily="34" charset="0"/>
          </a:endParaRPr>
        </a:p>
      </dsp:txBody>
      <dsp:txXfrm>
        <a:off x="1159403" y="1909280"/>
        <a:ext cx="1210325" cy="956358"/>
      </dsp:txXfrm>
    </dsp:sp>
    <dsp:sp modelId="{C562926E-CD83-4B93-A11A-B41A5BD8CE66}">
      <dsp:nvSpPr>
        <dsp:cNvPr id="0" name=""/>
        <dsp:cNvSpPr/>
      </dsp:nvSpPr>
      <dsp:spPr>
        <a:xfrm rot="13291063">
          <a:off x="2280856" y="1156081"/>
          <a:ext cx="1274996" cy="380950"/>
        </a:xfrm>
        <a:prstGeom prst="leftArrow">
          <a:avLst>
            <a:gd name="adj1" fmla="val 60000"/>
            <a:gd name="adj2" fmla="val 50000"/>
          </a:avLst>
        </a:prstGeom>
        <a:solidFill>
          <a:srgbClr val="76AE99"/>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37D52FE-F039-47E6-AD71-F37C01A7231C}">
      <dsp:nvSpPr>
        <dsp:cNvPr id="0" name=""/>
        <dsp:cNvSpPr/>
      </dsp:nvSpPr>
      <dsp:spPr>
        <a:xfrm>
          <a:off x="1837945" y="427474"/>
          <a:ext cx="1206164" cy="99303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latin typeface="Calibri" panose="020F0502020204030204" pitchFamily="34" charset="0"/>
              <a:cs typeface="Calibri" panose="020F0502020204030204" pitchFamily="34" charset="0"/>
            </a:rPr>
            <a:t>Public and Community Members</a:t>
          </a:r>
          <a:endParaRPr lang="en-US" sz="1700" kern="1200" dirty="0">
            <a:solidFill>
              <a:srgbClr val="000000"/>
            </a:solidFill>
            <a:latin typeface="Calibri" panose="020F0502020204030204" pitchFamily="34" charset="0"/>
            <a:cs typeface="Calibri" panose="020F0502020204030204" pitchFamily="34" charset="0"/>
          </a:endParaRPr>
        </a:p>
      </dsp:txBody>
      <dsp:txXfrm>
        <a:off x="1867030" y="456559"/>
        <a:ext cx="1147994" cy="934860"/>
      </dsp:txXfrm>
    </dsp:sp>
    <dsp:sp modelId="{59A2F882-FC38-41EC-8937-55471A8EBF9F}">
      <dsp:nvSpPr>
        <dsp:cNvPr id="0" name=""/>
        <dsp:cNvSpPr/>
      </dsp:nvSpPr>
      <dsp:spPr>
        <a:xfrm rot="16200000">
          <a:off x="3566558" y="797318"/>
          <a:ext cx="1096483" cy="380950"/>
        </a:xfrm>
        <a:prstGeom prst="leftArrow">
          <a:avLst>
            <a:gd name="adj1" fmla="val 60000"/>
            <a:gd name="adj2" fmla="val 50000"/>
          </a:avLst>
        </a:prstGeom>
        <a:solidFill>
          <a:srgbClr val="76AE99"/>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C23F4E4-E50D-45DD-B5FB-4B1F80C1ED2C}">
      <dsp:nvSpPr>
        <dsp:cNvPr id="0" name=""/>
        <dsp:cNvSpPr/>
      </dsp:nvSpPr>
      <dsp:spPr>
        <a:xfrm>
          <a:off x="3479883" y="-68381"/>
          <a:ext cx="1269833" cy="101586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latin typeface="Calibri" panose="020F0502020204030204" pitchFamily="34" charset="0"/>
              <a:cs typeface="Calibri" panose="020F0502020204030204" pitchFamily="34" charset="0"/>
            </a:rPr>
            <a:t>State and Local HDs</a:t>
          </a:r>
          <a:endParaRPr lang="en-US" sz="1700" kern="1200" dirty="0">
            <a:solidFill>
              <a:srgbClr val="000000"/>
            </a:solidFill>
            <a:latin typeface="Calibri" panose="020F0502020204030204" pitchFamily="34" charset="0"/>
            <a:cs typeface="Calibri" panose="020F0502020204030204" pitchFamily="34" charset="0"/>
          </a:endParaRPr>
        </a:p>
      </dsp:txBody>
      <dsp:txXfrm>
        <a:off x="3509637" y="-38627"/>
        <a:ext cx="1210325" cy="956358"/>
      </dsp:txXfrm>
    </dsp:sp>
    <dsp:sp modelId="{058007EB-9580-40FC-897A-C8C98B8ABDD0}">
      <dsp:nvSpPr>
        <dsp:cNvPr id="0" name=""/>
        <dsp:cNvSpPr/>
      </dsp:nvSpPr>
      <dsp:spPr>
        <a:xfrm rot="18919872">
          <a:off x="4606258" y="1094001"/>
          <a:ext cx="1285689" cy="380950"/>
        </a:xfrm>
        <a:prstGeom prst="leftArrow">
          <a:avLst>
            <a:gd name="adj1" fmla="val 60000"/>
            <a:gd name="adj2" fmla="val 50000"/>
          </a:avLst>
        </a:prstGeom>
        <a:solidFill>
          <a:srgbClr val="76AE99"/>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2A09549-7ACC-49CB-AACA-9D063656D60D}">
      <dsp:nvSpPr>
        <dsp:cNvPr id="0" name=""/>
        <dsp:cNvSpPr/>
      </dsp:nvSpPr>
      <dsp:spPr>
        <a:xfrm>
          <a:off x="5071366" y="324618"/>
          <a:ext cx="1269833" cy="101586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smtClean="0">
              <a:solidFill>
                <a:srgbClr val="000000"/>
              </a:solidFill>
              <a:latin typeface="Calibri" panose="020F0502020204030204" pitchFamily="34" charset="0"/>
              <a:cs typeface="Calibri" panose="020F0502020204030204" pitchFamily="34" charset="0"/>
            </a:rPr>
            <a:t>Individual SMEs</a:t>
          </a:r>
          <a:endParaRPr lang="en-US" sz="1700" kern="1200" dirty="0" smtClean="0">
            <a:solidFill>
              <a:srgbClr val="000000"/>
            </a:solidFill>
            <a:latin typeface="Calibri" panose="020F0502020204030204" pitchFamily="34" charset="0"/>
            <a:cs typeface="Calibri" panose="020F0502020204030204" pitchFamily="34" charset="0"/>
          </a:endParaRPr>
        </a:p>
      </dsp:txBody>
      <dsp:txXfrm>
        <a:off x="5101120" y="354372"/>
        <a:ext cx="1210325" cy="956358"/>
      </dsp:txXfrm>
    </dsp:sp>
    <dsp:sp modelId="{185A72D2-DC27-4039-A0FB-387EC8F5B6CC}">
      <dsp:nvSpPr>
        <dsp:cNvPr id="0" name=""/>
        <dsp:cNvSpPr/>
      </dsp:nvSpPr>
      <dsp:spPr>
        <a:xfrm rot="13630">
          <a:off x="5157488" y="2221901"/>
          <a:ext cx="1261849" cy="380950"/>
        </a:xfrm>
        <a:prstGeom prst="leftArrow">
          <a:avLst>
            <a:gd name="adj1" fmla="val 60000"/>
            <a:gd name="adj2" fmla="val 50000"/>
          </a:avLst>
        </a:prstGeom>
        <a:solidFill>
          <a:srgbClr val="76AE99"/>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1D3E9B8-150A-4C7E-85E9-3FA6219995B0}">
      <dsp:nvSpPr>
        <dsp:cNvPr id="0" name=""/>
        <dsp:cNvSpPr/>
      </dsp:nvSpPr>
      <dsp:spPr>
        <a:xfrm>
          <a:off x="5784416" y="1906944"/>
          <a:ext cx="1269833" cy="101586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latin typeface="Calibri" panose="020F0502020204030204" pitchFamily="34" charset="0"/>
              <a:cs typeface="Calibri" panose="020F0502020204030204" pitchFamily="34" charset="0"/>
            </a:rPr>
            <a:t>BSC</a:t>
          </a:r>
        </a:p>
        <a:p>
          <a:pPr lvl="0" algn="ctr" defTabSz="755650">
            <a:lnSpc>
              <a:spcPct val="90000"/>
            </a:lnSpc>
            <a:spcBef>
              <a:spcPct val="0"/>
            </a:spcBef>
            <a:spcAft>
              <a:spcPct val="35000"/>
            </a:spcAft>
          </a:pPr>
          <a:r>
            <a:rPr lang="en-US" sz="1700" kern="1200" dirty="0" smtClean="0">
              <a:solidFill>
                <a:srgbClr val="000000"/>
              </a:solidFill>
              <a:latin typeface="Calibri" panose="020F0502020204030204" pitchFamily="34" charset="0"/>
              <a:cs typeface="Calibri" panose="020F0502020204030204" pitchFamily="34" charset="0"/>
            </a:rPr>
            <a:t>NCEH/ATSDR</a:t>
          </a:r>
        </a:p>
      </dsp:txBody>
      <dsp:txXfrm>
        <a:off x="5814170" y="1936698"/>
        <a:ext cx="1210325" cy="95635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828E4C88-CF05-404D-BB33-992ECAF33D93}" type="datetimeFigureOut">
              <a:rPr lang="en-US" smtClean="0"/>
              <a:t>4/25/2019</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3A4E5BB-7E69-4070-87EE-CEC7953E789A}" type="slidenum">
              <a:rPr lang="en-US" smtClean="0"/>
              <a:t>‹#›</a:t>
            </a:fld>
            <a:endParaRPr lang="en-US"/>
          </a:p>
        </p:txBody>
      </p:sp>
    </p:spTree>
    <p:extLst>
      <p:ext uri="{BB962C8B-B14F-4D97-AF65-F5344CB8AC3E}">
        <p14:creationId xmlns:p14="http://schemas.microsoft.com/office/powerpoint/2010/main" val="2866686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4/25/2019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109523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15689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525476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56055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71048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dirty="0" smtClean="0"/>
          </a:p>
          <a:p>
            <a:r>
              <a:rPr lang="en-US" sz="2100" dirty="0" smtClean="0"/>
              <a:t>Provides </a:t>
            </a:r>
            <a:r>
              <a:rPr lang="en-US" sz="2100" dirty="0"/>
              <a:t>Federal agencies with the authority to </a:t>
            </a:r>
          </a:p>
          <a:p>
            <a:pPr lvl="1"/>
            <a:r>
              <a:rPr lang="en-US" dirty="0" smtClean="0"/>
              <a:t>Help conduct investigations of potential cancer clusters</a:t>
            </a:r>
          </a:p>
          <a:p>
            <a:pPr lvl="1"/>
            <a:r>
              <a:rPr lang="en-US" dirty="0" smtClean="0"/>
              <a:t>undertake actions to help address cancer clusters or factors that may contribute to the creation of potential cancer clusters</a:t>
            </a:r>
          </a:p>
          <a:p>
            <a:pPr lvl="1"/>
            <a:r>
              <a:rPr lang="en-US" dirty="0" smtClean="0"/>
              <a:t>coordinate with other entities and the public to investigate and address cancer clusters</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CDC received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provided $1 m in FY19 specifically to update the guidelines. The rest of Trevor’s Law has not been delegated to CDC to implement.</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43266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Steering</a:t>
            </a:r>
            <a:r>
              <a:rPr lang="en-US" baseline="0" dirty="0" smtClean="0"/>
              <a:t> Committee includes senior-level scientists from NCEH, ATSDR, NCCDPHP (Division of Cancer Prevention and Control), and NIOSH. And will request ad-hoc advice from SMEs (e.g., statisticians, spatial statisticians, toxicologists, community engagement, exposure assessment, </a:t>
            </a:r>
            <a:r>
              <a:rPr lang="en-US" baseline="0" dirty="0" err="1" smtClean="0"/>
              <a:t>etc</a:t>
            </a:r>
            <a:r>
              <a:rPr lang="en-US" baseline="0" dirty="0" smtClean="0"/>
              <a:t>) and other Feds (e.g., EPA, NCI).</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Engage key partners?</a:t>
            </a:r>
            <a:r>
              <a:rPr lang="en-US" baseline="0" dirty="0" smtClean="0"/>
              <a:t>???????? Are there other partners that are not mentioned in the solicit input slide?????????????????</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686477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Process</a:t>
            </a:r>
            <a:r>
              <a:rPr lang="en-US" baseline="0" dirty="0" smtClean="0"/>
              <a:t> for gathering input </a:t>
            </a:r>
            <a:r>
              <a:rPr lang="en-US" baseline="0" dirty="0" smtClean="0">
                <a:sym typeface="Wingdings" panose="05000000000000000000" pitchFamily="2" charset="2"/>
              </a:rPr>
              <a:t> 5 key sources/approaches</a:t>
            </a:r>
            <a:endParaRPr lang="en-US" dirty="0" smtClean="0"/>
          </a:p>
          <a:p>
            <a:pPr lvl="1"/>
            <a:r>
              <a:rPr lang="en-US" dirty="0" smtClean="0"/>
              <a:t>Initiate review of literature and cancer cluster guidance used by other national and international public health agencies</a:t>
            </a:r>
          </a:p>
          <a:p>
            <a:pPr lvl="1"/>
            <a:r>
              <a:rPr lang="en-US" dirty="0" smtClean="0"/>
              <a:t>Post Federal Register Notice for public comment</a:t>
            </a:r>
          </a:p>
          <a:p>
            <a:pPr lvl="1"/>
            <a:r>
              <a:rPr lang="en-US" dirty="0" smtClean="0"/>
              <a:t>Survey state and local public health partners</a:t>
            </a:r>
          </a:p>
          <a:p>
            <a:pPr lvl="1"/>
            <a:r>
              <a:rPr lang="en-US" dirty="0" smtClean="0"/>
              <a:t>Solicit individual input from subject matter experts</a:t>
            </a:r>
          </a:p>
          <a:p>
            <a:endParaRPr lang="en-US" dirty="0" smtClean="0"/>
          </a:p>
          <a:p>
            <a:r>
              <a:rPr lang="en-US" dirty="0" smtClean="0"/>
              <a:t>Stakeholders</a:t>
            </a:r>
          </a:p>
          <a:p>
            <a:pPr lvl="1"/>
            <a:r>
              <a:rPr lang="en-US" dirty="0" smtClean="0"/>
              <a:t>Council State and Territorial Epidemiologists (CSTE) </a:t>
            </a:r>
          </a:p>
          <a:p>
            <a:pPr lvl="1"/>
            <a:r>
              <a:rPr lang="en-US" dirty="0" smtClean="0"/>
              <a:t>Other federal agencies (EPA, NCI)</a:t>
            </a:r>
          </a:p>
          <a:p>
            <a:pPr lvl="1"/>
            <a:r>
              <a:rPr lang="en-US" dirty="0" smtClean="0"/>
              <a:t>Non-governmental organizations (American Cancer Society, North American Association of Central Cancer Registries)</a:t>
            </a:r>
          </a:p>
          <a:p>
            <a:pPr lvl="1"/>
            <a:r>
              <a:rPr lang="en-US" dirty="0" smtClean="0"/>
              <a:t>Academia</a:t>
            </a:r>
          </a:p>
          <a:p>
            <a:pPr lvl="1"/>
            <a:r>
              <a:rPr lang="en-US" dirty="0" smtClean="0">
                <a:solidFill>
                  <a:srgbClr val="FF0000"/>
                </a:solidFill>
              </a:rPr>
              <a:t>Advocacy groups</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Provide specific questions pertaining to current guidelines for consideration</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53177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230833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60382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49755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50090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400727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329572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34312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014925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NCEH-ATSDR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005DAA"/>
                </a:solidFill>
                <a:effectLst/>
                <a:latin typeface="Calibri" pitchFamily="34" charset="0"/>
              </a:defRPr>
            </a:lvl1pPr>
          </a:lstStyle>
          <a:p>
            <a:endParaRPr lang="en-US" dirty="0"/>
          </a:p>
        </p:txBody>
      </p:sp>
      <p:sp>
        <p:nvSpPr>
          <p:cNvPr id="10"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005DA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3" name="Text Placeholder 8"/>
          <p:cNvSpPr>
            <a:spLocks noGrp="1"/>
          </p:cNvSpPr>
          <p:nvPr>
            <p:ph type="body" sz="quarter" idx="10"/>
          </p:nvPr>
        </p:nvSpPr>
        <p:spPr>
          <a:xfrm>
            <a:off x="3922776" y="2468880"/>
            <a:ext cx="5084064" cy="971550"/>
          </a:xfrm>
          <a:prstGeom prst="rect">
            <a:avLst/>
          </a:prstGeom>
        </p:spPr>
        <p:txBody>
          <a:bodyPr/>
          <a:lstStyle>
            <a:lvl1pPr marL="0" indent="0" algn="l">
              <a:lnSpc>
                <a:spcPct val="100000"/>
              </a:lnSpc>
              <a:buNone/>
              <a:defRPr sz="2000"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43400" y="4431603"/>
            <a:ext cx="6550591" cy="584775"/>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215208380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_2">
    <p:bg>
      <p:bgPr>
        <a:solidFill>
          <a:srgbClr val="005DAA">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350323"/>
            <a:ext cx="8294913" cy="871538"/>
          </a:xfrm>
          <a:prstGeom prst="rect">
            <a:avLst/>
          </a:prstGeom>
        </p:spPr>
        <p:txBody>
          <a:bodyPr anchor="b"/>
          <a:lstStyle>
            <a:lvl1pPr algn="l">
              <a:defRPr sz="3200" b="1" cap="all" baseline="0">
                <a:solidFill>
                  <a:schemeClr val="bg2"/>
                </a:solidFill>
                <a:effectLst/>
                <a:latin typeface="Calibri" pitchFamily="34" charset="0"/>
              </a:defRPr>
            </a:lvl1pPr>
          </a:lstStyle>
          <a:p>
            <a:r>
              <a:rPr lang="en-US" dirty="0" smtClean="0"/>
              <a:t>Click to add title</a:t>
            </a:r>
            <a:endParaRPr lang="en-US" dirty="0"/>
          </a:p>
        </p:txBody>
      </p:sp>
      <p:sp>
        <p:nvSpPr>
          <p:cNvPr id="5" name="Text Placeholder 2"/>
          <p:cNvSpPr>
            <a:spLocks noGrp="1"/>
          </p:cNvSpPr>
          <p:nvPr>
            <p:ph type="body" idx="1" hasCustomPrompt="1"/>
          </p:nvPr>
        </p:nvSpPr>
        <p:spPr>
          <a:xfrm>
            <a:off x="457201" y="4425696"/>
            <a:ext cx="7772400" cy="426244"/>
          </a:xfrm>
          <a:prstGeom prst="rect">
            <a:avLst/>
          </a:prstGeom>
        </p:spPr>
        <p:txBody>
          <a:bodyPr anchor="b"/>
          <a:lstStyle>
            <a:lvl1pPr marL="0" indent="0" algn="l">
              <a:lnSpc>
                <a:spcPts val="2200"/>
              </a:lnSpc>
              <a:buNone/>
              <a:defRPr sz="24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_1">
    <p:spTree>
      <p:nvGrpSpPr>
        <p:cNvPr id="1" name=""/>
        <p:cNvGrpSpPr/>
        <p:nvPr/>
      </p:nvGrpSpPr>
      <p:grpSpPr>
        <a:xfrm>
          <a:off x="0" y="0"/>
          <a:ext cx="0" cy="0"/>
          <a:chOff x="0" y="0"/>
          <a:chExt cx="0" cy="0"/>
        </a:xfrm>
      </p:grpSpPr>
      <p:grpSp>
        <p:nvGrpSpPr>
          <p:cNvPr id="7" name="Group 6"/>
          <p:cNvGrpSpPr/>
          <p:nvPr userDrawn="1"/>
        </p:nvGrpSpPr>
        <p:grpSpPr>
          <a:xfrm>
            <a:off x="-6797" y="5107771"/>
            <a:ext cx="9151374" cy="0"/>
            <a:chOff x="-6797" y="5107771"/>
            <a:chExt cx="9151374" cy="0"/>
          </a:xfrm>
        </p:grpSpPr>
        <p:cxnSp>
          <p:nvCxnSpPr>
            <p:cNvPr id="8" name="Straight Connector 7"/>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813044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_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28846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_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2945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_NCEH-ATSD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27218" y="3387249"/>
            <a:ext cx="6639341" cy="1569660"/>
          </a:xfrm>
          <a:prstGeom prst="rect">
            <a:avLst/>
          </a:prstGeom>
          <a:noFill/>
        </p:spPr>
        <p:txBody>
          <a:bodyPr wrap="square" rtlCol="0">
            <a:spAutoFit/>
          </a:bodyPr>
          <a:lstStyle/>
          <a:p>
            <a:r>
              <a:rPr lang="en-US" sz="1200" dirty="0" smtClean="0">
                <a:solidFill>
                  <a:schemeClr val="bg2"/>
                </a:solidFill>
                <a:latin typeface="Calibri" panose="020F0502020204030204" pitchFamily="34" charset="0"/>
              </a:rPr>
              <a:t>For more information, contact NCEH/ATSDR</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1-800-CDC-INFO (232-4636)</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TTY:  1-888-232-6348           www.atsdr.cdc.gov          www.cdc.gov</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Follow us on Twitter   @</a:t>
            </a:r>
            <a:r>
              <a:rPr lang="en-US" sz="1200" dirty="0" err="1" smtClean="0">
                <a:solidFill>
                  <a:schemeClr val="bg2"/>
                </a:solidFill>
                <a:latin typeface="Calibri" panose="020F0502020204030204" pitchFamily="34" charset="0"/>
              </a:rPr>
              <a:t>CDCEnvironment</a:t>
            </a: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9"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005DAA"/>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Tree>
    <p:extLst>
      <p:ext uri="{BB962C8B-B14F-4D97-AF65-F5344CB8AC3E}">
        <p14:creationId xmlns:p14="http://schemas.microsoft.com/office/powerpoint/2010/main" val="14346583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_ATSD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25631" y="3387279"/>
            <a:ext cx="6639341" cy="1569660"/>
          </a:xfrm>
          <a:prstGeom prst="rect">
            <a:avLst/>
          </a:prstGeom>
          <a:noFill/>
        </p:spPr>
        <p:txBody>
          <a:bodyPr wrap="square" rtlCol="0">
            <a:spAutoFit/>
          </a:bodyPr>
          <a:lstStyle/>
          <a:p>
            <a:r>
              <a:rPr lang="en-US" sz="1200" dirty="0" smtClean="0">
                <a:solidFill>
                  <a:schemeClr val="bg2"/>
                </a:solidFill>
                <a:latin typeface="Calibri" panose="020F0502020204030204" pitchFamily="34" charset="0"/>
              </a:rPr>
              <a:t>For more information, contact ATSDR</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1-800-CDC-INFO (232-4636)</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TTY:  1-888-232-6348           www.atsdr.cdc.gov</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Follow us on Twitter   @</a:t>
            </a:r>
            <a:r>
              <a:rPr lang="en-US" sz="1200" dirty="0" err="1" smtClean="0">
                <a:solidFill>
                  <a:schemeClr val="bg2"/>
                </a:solidFill>
                <a:latin typeface="Calibri" panose="020F0502020204030204" pitchFamily="34" charset="0"/>
              </a:rPr>
              <a:t>CDCEnvironment</a:t>
            </a: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76AE99"/>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Tree>
    <p:extLst>
      <p:ext uri="{BB962C8B-B14F-4D97-AF65-F5344CB8AC3E}">
        <p14:creationId xmlns:p14="http://schemas.microsoft.com/office/powerpoint/2010/main" val="117546057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_NCEH">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27218" y="3387249"/>
            <a:ext cx="6639341" cy="1384995"/>
          </a:xfrm>
          <a:prstGeom prst="rect">
            <a:avLst/>
          </a:prstGeom>
          <a:noFill/>
        </p:spPr>
        <p:txBody>
          <a:bodyPr wrap="square" rtlCol="0">
            <a:spAutoFit/>
          </a:bodyPr>
          <a:lstStyle/>
          <a:p>
            <a:r>
              <a:rPr lang="en-US" sz="1200" dirty="0" smtClean="0">
                <a:solidFill>
                  <a:schemeClr val="bg2"/>
                </a:solidFill>
                <a:latin typeface="Calibri" panose="020F0502020204030204" pitchFamily="34" charset="0"/>
              </a:rPr>
              <a:t>For more information, contact NCEH</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1-800-CDC-INFO (232-4636)</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TTY:  1-888-232-6348           www.cdc.gov</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Follow us on Twitter   @</a:t>
            </a:r>
            <a:r>
              <a:rPr lang="en-US" sz="1200" dirty="0" err="1" smtClean="0">
                <a:solidFill>
                  <a:schemeClr val="bg2"/>
                </a:solidFill>
                <a:latin typeface="Calibri" panose="020F0502020204030204" pitchFamily="34" charset="0"/>
              </a:rPr>
              <a:t>CDCEnvironment</a:t>
            </a: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008265"/>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Tree>
    <p:extLst>
      <p:ext uri="{BB962C8B-B14F-4D97-AF65-F5344CB8AC3E}">
        <p14:creationId xmlns:p14="http://schemas.microsoft.com/office/powerpoint/2010/main" val="14608429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485900"/>
            <a:ext cx="8229600" cy="1257300"/>
          </a:xfrm>
          <a:prstGeom prst="rect">
            <a:avLst/>
          </a:prstGeom>
        </p:spPr>
        <p:txBody>
          <a:bodyPr/>
          <a:lstStyle>
            <a:lvl1pPr>
              <a:lnSpc>
                <a:spcPts val="2250"/>
              </a:lnSpc>
              <a:defRPr sz="21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15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286767362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2D18950-46EB-44D9-A411-FE07D8EE2794}" type="datetimeFigureOut">
              <a:rPr lang="en-US" smtClean="0"/>
              <a:t>4/25/2019</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3C9E3FEE-C09D-4310-9785-904633BC0439}" type="slidenum">
              <a:rPr lang="en-US" smtClean="0"/>
              <a:t>‹#›</a:t>
            </a:fld>
            <a:endParaRPr lang="en-US"/>
          </a:p>
        </p:txBody>
      </p:sp>
    </p:spTree>
    <p:extLst>
      <p:ext uri="{BB962C8B-B14F-4D97-AF65-F5344CB8AC3E}">
        <p14:creationId xmlns:p14="http://schemas.microsoft.com/office/powerpoint/2010/main" val="2862467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ic Content (Side-by-S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7" name="Content Placeholder 2"/>
          <p:cNvSpPr>
            <a:spLocks noGrp="1"/>
          </p:cNvSpPr>
          <p:nvPr>
            <p:ph idx="1" hasCustomPrompt="1"/>
          </p:nvPr>
        </p:nvSpPr>
        <p:spPr>
          <a:xfrm>
            <a:off x="457200" y="1200151"/>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10" name="Content Placeholder 2"/>
          <p:cNvSpPr>
            <a:spLocks noGrp="1"/>
          </p:cNvSpPr>
          <p:nvPr>
            <p:ph idx="10" hasCustomPrompt="1"/>
          </p:nvPr>
        </p:nvSpPr>
        <p:spPr>
          <a:xfrm>
            <a:off x="5029200" y="1200150"/>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5" name="Text Placeholder 8"/>
          <p:cNvSpPr>
            <a:spLocks noGrp="1"/>
          </p:cNvSpPr>
          <p:nvPr>
            <p:ph type="body" sz="quarter" idx="11" hasCustomPrompt="1"/>
          </p:nvPr>
        </p:nvSpPr>
        <p:spPr>
          <a:xfrm>
            <a:off x="457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8" name="Text Placeholder 8"/>
          <p:cNvSpPr>
            <a:spLocks noGrp="1"/>
          </p:cNvSpPr>
          <p:nvPr>
            <p:ph type="body" sz="quarter" idx="12" hasCustomPrompt="1"/>
          </p:nvPr>
        </p:nvSpPr>
        <p:spPr>
          <a:xfrm>
            <a:off x="5029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1054519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ATSDR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76AE99"/>
                </a:solidFill>
                <a:effectLst/>
                <a:latin typeface="Calibri" pitchFamily="34" charset="0"/>
              </a:defRPr>
            </a:lvl1pPr>
          </a:lstStyle>
          <a:p>
            <a:endParaRPr lang="en-US" dirty="0"/>
          </a:p>
        </p:txBody>
      </p:sp>
      <p:sp>
        <p:nvSpPr>
          <p:cNvPr id="5"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76AE9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3922776" y="2468880"/>
            <a:ext cx="5084064" cy="969264"/>
          </a:xfrm>
          <a:prstGeom prst="rect">
            <a:avLst/>
          </a:prstGeom>
        </p:spPr>
        <p:txBody>
          <a:bodyPr/>
          <a:lstStyle>
            <a:lvl1pPr marL="0" indent="0" algn="l">
              <a:lnSpc>
                <a:spcPct val="100000"/>
              </a:lnSpc>
              <a:buNone/>
              <a:defRPr sz="2000"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164460" y="4545899"/>
            <a:ext cx="6629532"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136084843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tx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656614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9278246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Content (Side-by-S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7" name="Content Placeholder 2"/>
          <p:cNvSpPr>
            <a:spLocks noGrp="1"/>
          </p:cNvSpPr>
          <p:nvPr>
            <p:ph idx="1" hasCustomPrompt="1"/>
          </p:nvPr>
        </p:nvSpPr>
        <p:spPr>
          <a:xfrm>
            <a:off x="457200" y="1200151"/>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10" name="Content Placeholder 2"/>
          <p:cNvSpPr>
            <a:spLocks noGrp="1"/>
          </p:cNvSpPr>
          <p:nvPr>
            <p:ph idx="10" hasCustomPrompt="1"/>
          </p:nvPr>
        </p:nvSpPr>
        <p:spPr>
          <a:xfrm>
            <a:off x="5029200" y="1200150"/>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5" name="Text Placeholder 8"/>
          <p:cNvSpPr>
            <a:spLocks noGrp="1"/>
          </p:cNvSpPr>
          <p:nvPr>
            <p:ph type="body" sz="quarter" idx="11" hasCustomPrompt="1"/>
          </p:nvPr>
        </p:nvSpPr>
        <p:spPr>
          <a:xfrm>
            <a:off x="457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8" name="Text Placeholder 8"/>
          <p:cNvSpPr>
            <a:spLocks noGrp="1"/>
          </p:cNvSpPr>
          <p:nvPr>
            <p:ph type="body" sz="quarter" idx="12" hasCustomPrompt="1"/>
          </p:nvPr>
        </p:nvSpPr>
        <p:spPr>
          <a:xfrm>
            <a:off x="5029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2051868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6730666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Slide (side-by-side conten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6" name="Content Placeholder 2"/>
          <p:cNvSpPr>
            <a:spLocks noGrp="1"/>
          </p:cNvSpPr>
          <p:nvPr>
            <p:ph idx="1" hasCustomPrompt="1"/>
          </p:nvPr>
        </p:nvSpPr>
        <p:spPr>
          <a:xfrm>
            <a:off x="457200" y="1200151"/>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8" name="Content Placeholder 2"/>
          <p:cNvSpPr>
            <a:spLocks noGrp="1"/>
          </p:cNvSpPr>
          <p:nvPr>
            <p:ph idx="10" hasCustomPrompt="1"/>
          </p:nvPr>
        </p:nvSpPr>
        <p:spPr>
          <a:xfrm>
            <a:off x="5029200" y="1200150"/>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8"/>
          <p:cNvSpPr>
            <a:spLocks noGrp="1"/>
          </p:cNvSpPr>
          <p:nvPr>
            <p:ph type="body" sz="quarter" idx="11" hasCustomPrompt="1"/>
          </p:nvPr>
        </p:nvSpPr>
        <p:spPr>
          <a:xfrm>
            <a:off x="457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10" name="Text Placeholder 8"/>
          <p:cNvSpPr>
            <a:spLocks noGrp="1"/>
          </p:cNvSpPr>
          <p:nvPr>
            <p:ph type="body" sz="quarter" idx="12" hasCustomPrompt="1"/>
          </p:nvPr>
        </p:nvSpPr>
        <p:spPr>
          <a:xfrm>
            <a:off x="5029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0148064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tx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07245369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8572687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89154591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a:solidFill>
                  <a:schemeClr val="tx2"/>
                </a:solidFill>
              </a:defRPr>
            </a:lvl4pPr>
            <a:lvl5pPr>
              <a:buClr>
                <a:schemeClr val="bg1"/>
              </a:buClr>
              <a:buSzPct val="70000"/>
              <a:buFont typeface="Arial" pitchFamily="34" charset="0"/>
              <a:buChar char="•"/>
              <a:defRPr sz="1350">
                <a:solidFill>
                  <a:schemeClr val="tx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865671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981759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008265"/>
                </a:solidFill>
                <a:effectLst/>
                <a:latin typeface="Calibri" pitchFamily="34" charset="0"/>
              </a:defRPr>
            </a:lvl1pPr>
          </a:lstStyle>
          <a:p>
            <a:endParaRPr lang="en-US" dirty="0"/>
          </a:p>
        </p:txBody>
      </p:sp>
      <p:sp>
        <p:nvSpPr>
          <p:cNvPr id="8"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008265"/>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3922776" y="2468880"/>
            <a:ext cx="5084064" cy="971550"/>
          </a:xfrm>
          <a:prstGeom prst="rect">
            <a:avLst/>
          </a:prstGeom>
        </p:spPr>
        <p:txBody>
          <a:bodyPr/>
          <a:lstStyle>
            <a:lvl1pPr marL="0" indent="0" algn="l">
              <a:lnSpc>
                <a:spcPct val="100000"/>
              </a:lnSpc>
              <a:buNone/>
              <a:defRPr sz="2000" baseline="0">
                <a:solidFill>
                  <a:srgbClr val="008265"/>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10508" y="4544568"/>
            <a:ext cx="6583483"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201866780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tx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73096283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457200"/>
            <a:ext cx="6096000" cy="857250"/>
          </a:xfrm>
          <a:prstGeom prst="rect">
            <a:avLst/>
          </a:prstGeom>
          <a:ln>
            <a:noFill/>
          </a:ln>
        </p:spPr>
        <p:txBody>
          <a:bodyPr/>
          <a:lstStyle>
            <a:lvl1pPr>
              <a:defRPr>
                <a:solidFill>
                  <a:schemeClr val="bg1"/>
                </a:solidFill>
                <a:latin typeface="+mj-lt"/>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2819400" y="1485900"/>
            <a:ext cx="2971800" cy="3086100"/>
          </a:xfrm>
          <a:prstGeom prst="rect">
            <a:avLst/>
          </a:prstGeom>
        </p:spPr>
        <p:txBody>
          <a:bodyPr/>
          <a:lstStyle>
            <a:lvl1pPr>
              <a:buClr>
                <a:schemeClr val="bg1"/>
              </a:buClr>
              <a:defRPr>
                <a:solidFill>
                  <a:schemeClr val="tx2"/>
                </a:solidFill>
              </a:defRPr>
            </a:lvl1pPr>
            <a:lvl2pPr>
              <a:buClr>
                <a:schemeClr val="bg1"/>
              </a:buClr>
              <a:defRPr>
                <a:solidFill>
                  <a:schemeClr val="tx2"/>
                </a:solidFill>
              </a:defRPr>
            </a:lvl2pPr>
            <a:lvl3pPr>
              <a:buClr>
                <a:schemeClr val="bg1"/>
              </a:buClr>
              <a:defRPr>
                <a:solidFill>
                  <a:schemeClr val="tx2"/>
                </a:solidFill>
              </a:defRPr>
            </a:lvl3pPr>
            <a:lvl4pPr>
              <a:buClr>
                <a:schemeClr val="bg1"/>
              </a:buClr>
              <a:defRPr>
                <a:solidFill>
                  <a:schemeClr val="tx2"/>
                </a:solidFill>
              </a:defRPr>
            </a:lvl4pPr>
            <a:lvl5pPr>
              <a:buClr>
                <a:schemeClr val="bg1"/>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943600" y="1485900"/>
            <a:ext cx="2971800" cy="3086100"/>
          </a:xfrm>
          <a:prstGeom prst="rect">
            <a:avLst/>
          </a:prstGeom>
        </p:spPr>
        <p:txBody>
          <a:bodyPr/>
          <a:lstStyle>
            <a:lvl1pPr>
              <a:buClr>
                <a:schemeClr val="bg1"/>
              </a:buCl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1035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821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Header_2">
    <p:bg>
      <p:bgPr>
        <a:solidFill>
          <a:srgbClr val="005DAA">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3" y="3350323"/>
            <a:ext cx="8294913" cy="871538"/>
          </a:xfrm>
          <a:prstGeom prst="rect">
            <a:avLst/>
          </a:prstGeom>
        </p:spPr>
        <p:txBody>
          <a:bodyPr anchor="b"/>
          <a:lstStyle>
            <a:lvl1pPr algn="l">
              <a:defRPr sz="2400" b="1" cap="all" baseline="0">
                <a:solidFill>
                  <a:schemeClr val="bg2"/>
                </a:solidFill>
                <a:effectLst/>
                <a:latin typeface="Calibri" pitchFamily="34" charset="0"/>
              </a:defRPr>
            </a:lvl1pPr>
          </a:lstStyle>
          <a:p>
            <a:r>
              <a:rPr lang="en-US" dirty="0" smtClean="0"/>
              <a:t>Click to add title</a:t>
            </a:r>
            <a:endParaRPr lang="en-US" dirty="0"/>
          </a:p>
        </p:txBody>
      </p:sp>
      <p:sp>
        <p:nvSpPr>
          <p:cNvPr id="5" name="Text Placeholder 2"/>
          <p:cNvSpPr>
            <a:spLocks noGrp="1"/>
          </p:cNvSpPr>
          <p:nvPr>
            <p:ph type="body" idx="1" hasCustomPrompt="1"/>
          </p:nvPr>
        </p:nvSpPr>
        <p:spPr>
          <a:xfrm>
            <a:off x="457201" y="4425696"/>
            <a:ext cx="7772400" cy="426244"/>
          </a:xfrm>
          <a:prstGeom prst="rect">
            <a:avLst/>
          </a:prstGeom>
        </p:spPr>
        <p:txBody>
          <a:bodyPr anchor="b"/>
          <a:lstStyle>
            <a:lvl1pPr marL="0" indent="0" algn="l">
              <a:lnSpc>
                <a:spcPts val="1650"/>
              </a:lnSpc>
              <a:buNone/>
              <a:defRPr sz="18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add sub-title</a:t>
            </a:r>
          </a:p>
        </p:txBody>
      </p:sp>
    </p:spTree>
    <p:extLst>
      <p:ext uri="{BB962C8B-B14F-4D97-AF65-F5344CB8AC3E}">
        <p14:creationId xmlns:p14="http://schemas.microsoft.com/office/powerpoint/2010/main" val="378172112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ct val="100000"/>
              </a:lnSpc>
              <a:defRPr sz="2100"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marL="171450" indent="-171450">
              <a:buClr>
                <a:srgbClr val="008265"/>
              </a:buClr>
              <a:buSzPct val="75000"/>
              <a:buFont typeface="Wingdings" panose="05000000000000000000" pitchFamily="2" charset="2"/>
              <a:buChar char="§"/>
              <a:defRPr sz="1800" b="1" baseline="0">
                <a:solidFill>
                  <a:srgbClr val="000000"/>
                </a:solidFill>
                <a:latin typeface="Calibri" pitchFamily="34" charset="0"/>
              </a:defRPr>
            </a:lvl1pPr>
            <a:lvl2pPr marL="480060" indent="-171450">
              <a:buClr>
                <a:srgbClr val="008265"/>
              </a:buClr>
              <a:buSzPct val="75000"/>
              <a:buFont typeface="Arial" panose="020B0604020202020204" pitchFamily="34" charset="0"/>
              <a:buChar char="•"/>
              <a:defRPr sz="1500">
                <a:solidFill>
                  <a:srgbClr val="000000"/>
                </a:solidFill>
              </a:defRPr>
            </a:lvl2pPr>
            <a:lvl3pPr marL="728663" indent="0">
              <a:buClr>
                <a:srgbClr val="008265"/>
              </a:buClr>
              <a:buSzPct val="75000"/>
              <a:buFont typeface="Wingdings" panose="05000000000000000000" pitchFamily="2" charset="2"/>
              <a:buNone/>
              <a:defRPr sz="1350">
                <a:solidFill>
                  <a:srgbClr val="000000"/>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grpSp>
        <p:nvGrpSpPr>
          <p:cNvPr id="13" name="Group 12"/>
          <p:cNvGrpSpPr/>
          <p:nvPr userDrawn="1"/>
        </p:nvGrpSpPr>
        <p:grpSpPr>
          <a:xfrm>
            <a:off x="-6797" y="5107771"/>
            <a:ext cx="9151374" cy="0"/>
            <a:chOff x="-6797" y="5107771"/>
            <a:chExt cx="9151374"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357001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NCEH-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005DAA"/>
                </a:solidFill>
                <a:effectLst/>
                <a:latin typeface="Calibri" pitchFamily="34" charset="0"/>
              </a:defRPr>
            </a:lvl1pPr>
          </a:lstStyle>
          <a:p>
            <a:endParaRPr lang="en-US" dirty="0"/>
          </a:p>
        </p:txBody>
      </p:sp>
      <p:sp>
        <p:nvSpPr>
          <p:cNvPr id="10"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005DA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3"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17088" y="4431603"/>
            <a:ext cx="6576904" cy="584775"/>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spTree>
    <p:extLst>
      <p:ext uri="{BB962C8B-B14F-4D97-AF65-F5344CB8AC3E}">
        <p14:creationId xmlns:p14="http://schemas.microsoft.com/office/powerpoint/2010/main" val="8989796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76AE99"/>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76AE9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60604" y="4552477"/>
            <a:ext cx="6793992"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spTree>
    <p:extLst>
      <p:ext uri="{BB962C8B-B14F-4D97-AF65-F5344CB8AC3E}">
        <p14:creationId xmlns:p14="http://schemas.microsoft.com/office/powerpoint/2010/main" val="86742781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NCEH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008265"/>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008265"/>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008265"/>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49980" y="4544568"/>
            <a:ext cx="6544012"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382132387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ct val="100000"/>
              </a:lnSpc>
              <a:defRPr sz="2800"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marL="971550" indent="0">
              <a:buClr>
                <a:srgbClr val="008265"/>
              </a:buClr>
              <a:buSzPct val="75000"/>
              <a:buFont typeface="Wingdings" panose="05000000000000000000" pitchFamily="2" charset="2"/>
              <a:buNone/>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grpSp>
        <p:nvGrpSpPr>
          <p:cNvPr id="13" name="Group 12"/>
          <p:cNvGrpSpPr/>
          <p:nvPr userDrawn="1"/>
        </p:nvGrpSpPr>
        <p:grpSpPr>
          <a:xfrm>
            <a:off x="-6797" y="5107771"/>
            <a:ext cx="9151374" cy="0"/>
            <a:chOff x="-6797" y="5107771"/>
            <a:chExt cx="9151374"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52743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y-Side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ct val="100000"/>
              </a:lnSpc>
              <a:defRPr sz="2800"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marL="914400" indent="0">
              <a:buClr>
                <a:srgbClr val="008265"/>
              </a:buClr>
              <a:buSzPct val="75000"/>
              <a:buFont typeface="Arial" pitchFamily="34" charset="0"/>
              <a:buNone/>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a:buClr>
                <a:srgbClr val="008265"/>
              </a:buClr>
              <a:buSzPct val="75000"/>
              <a:buFont typeface="Arial" pitchFamily="34" charset="0"/>
              <a:buChar char="•"/>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cxnSp>
        <p:nvCxnSpPr>
          <p:cNvPr id="15" name="Straight Connector 14"/>
          <p:cNvCxnSpPr/>
          <p:nvPr/>
        </p:nvCxnSpPr>
        <p:spPr>
          <a:xfrm>
            <a:off x="-6797" y="5111496"/>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40406" y="5111496"/>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35456" y="5111496"/>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32981" y="5111496"/>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37930" y="5111496"/>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30507" y="5111496"/>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55104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1">
    <p:bg>
      <p:bgPr>
        <a:solidFill>
          <a:schemeClr val="bg2">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350323"/>
            <a:ext cx="8294913" cy="871538"/>
          </a:xfrm>
          <a:prstGeom prst="rect">
            <a:avLst/>
          </a:prstGeom>
        </p:spPr>
        <p:txBody>
          <a:bodyPr anchor="b"/>
          <a:lstStyle>
            <a:lvl1pPr algn="l">
              <a:defRPr sz="3200" b="1" cap="all" baseline="0">
                <a:solidFill>
                  <a:srgbClr val="005DAA"/>
                </a:solidFill>
                <a:effectLst/>
                <a:latin typeface="Calibri" pitchFamily="34" charset="0"/>
              </a:defRPr>
            </a:lvl1pPr>
          </a:lstStyle>
          <a:p>
            <a:r>
              <a:rPr lang="en-US" dirty="0" smtClean="0"/>
              <a:t>Click to add title</a:t>
            </a:r>
            <a:endParaRPr lang="en-US" dirty="0"/>
          </a:p>
        </p:txBody>
      </p:sp>
      <p:sp>
        <p:nvSpPr>
          <p:cNvPr id="5" name="Text Placeholder 2"/>
          <p:cNvSpPr>
            <a:spLocks noGrp="1"/>
          </p:cNvSpPr>
          <p:nvPr>
            <p:ph type="body" idx="1" hasCustomPrompt="1"/>
          </p:nvPr>
        </p:nvSpPr>
        <p:spPr>
          <a:xfrm>
            <a:off x="457201" y="4425696"/>
            <a:ext cx="7772400" cy="426244"/>
          </a:xfrm>
          <a:prstGeom prst="rect">
            <a:avLst/>
          </a:prstGeom>
        </p:spPr>
        <p:txBody>
          <a:bodyPr anchor="b"/>
          <a:lstStyle>
            <a:lvl1pPr marL="0" indent="0" algn="l">
              <a:lnSpc>
                <a:spcPts val="2200"/>
              </a:lnSpc>
              <a:buNone/>
              <a:defRPr sz="2400" baseline="0">
                <a:solidFill>
                  <a:srgbClr val="005DAA"/>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p>
        </p:txBody>
      </p:sp>
      <p:grpSp>
        <p:nvGrpSpPr>
          <p:cNvPr id="4" name="Group 3"/>
          <p:cNvGrpSpPr/>
          <p:nvPr userDrawn="1"/>
        </p:nvGrpSpPr>
        <p:grpSpPr>
          <a:xfrm>
            <a:off x="-6797" y="5107771"/>
            <a:ext cx="9151374" cy="0"/>
            <a:chOff x="-6797" y="5107771"/>
            <a:chExt cx="9151374" cy="0"/>
          </a:xfrm>
        </p:grpSpPr>
        <p:cxnSp>
          <p:nvCxnSpPr>
            <p:cNvPr id="6" name="Straight Connector 5"/>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823343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9.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190500"/>
          </a:xfrm>
          <a:prstGeom prst="rect">
            <a:avLst/>
          </a:pr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C000"/>
              </a:solidFill>
            </a:endParaRPr>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19" r:id="rId4"/>
    <p:sldLayoutId id="2147483818" r:id="rId5"/>
    <p:sldLayoutId id="2147483820" r:id="rId6"/>
    <p:sldLayoutId id="2147483811" r:id="rId7"/>
    <p:sldLayoutId id="2147483815" r:id="rId8"/>
    <p:sldLayoutId id="2147483812" r:id="rId9"/>
    <p:sldLayoutId id="2147483823" r:id="rId10"/>
    <p:sldLayoutId id="2147483810" r:id="rId11"/>
    <p:sldLayoutId id="2147483816" r:id="rId12"/>
    <p:sldLayoutId id="2147483817" r:id="rId13"/>
    <p:sldLayoutId id="2147483759" r:id="rId14"/>
    <p:sldLayoutId id="2147483821" r:id="rId15"/>
    <p:sldLayoutId id="2147483822" r:id="rId16"/>
    <p:sldLayoutId id="2147483827" r:id="rId17"/>
    <p:sldLayoutId id="2147483829" r:id="rId18"/>
    <p:sldLayoutId id="2147483830" r:id="rId19"/>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16076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Managing the Process and Needs of Cluster Investigations</a:t>
            </a:r>
          </a:p>
        </p:txBody>
      </p:sp>
      <p:sp>
        <p:nvSpPr>
          <p:cNvPr id="3" name="Subtitle 2"/>
          <p:cNvSpPr>
            <a:spLocks noGrp="1"/>
          </p:cNvSpPr>
          <p:nvPr>
            <p:ph type="subTitle" idx="1"/>
          </p:nvPr>
        </p:nvSpPr>
        <p:spPr>
          <a:xfrm>
            <a:off x="739036" y="1687177"/>
            <a:ext cx="7947763" cy="1168888"/>
          </a:xfrm>
        </p:spPr>
        <p:txBody>
          <a:bodyPr/>
          <a:lstStyle/>
          <a:p>
            <a:pPr algn="ctr"/>
            <a:r>
              <a:rPr lang="en-US" dirty="0"/>
              <a:t>NCEH’s Health Studies Section:  </a:t>
            </a:r>
          </a:p>
          <a:p>
            <a:pPr algn="ctr"/>
            <a:r>
              <a:rPr lang="en-US" dirty="0" smtClean="0"/>
              <a:t>Role in Providing Technical </a:t>
            </a:r>
            <a:r>
              <a:rPr lang="en-US" dirty="0"/>
              <a:t>A</a:t>
            </a:r>
            <a:r>
              <a:rPr lang="en-US" dirty="0" smtClean="0"/>
              <a:t>ssistance and Tool Development</a:t>
            </a:r>
            <a:endParaRPr lang="en-US" dirty="0"/>
          </a:p>
          <a:p>
            <a:pPr algn="ctr"/>
            <a:endParaRPr lang="en-US" dirty="0"/>
          </a:p>
        </p:txBody>
      </p:sp>
      <p:sp>
        <p:nvSpPr>
          <p:cNvPr id="4" name="Text Placeholder 3"/>
          <p:cNvSpPr>
            <a:spLocks noGrp="1"/>
          </p:cNvSpPr>
          <p:nvPr>
            <p:ph type="body" sz="quarter" idx="10"/>
          </p:nvPr>
        </p:nvSpPr>
        <p:spPr>
          <a:xfrm>
            <a:off x="457200" y="2856065"/>
            <a:ext cx="7985342" cy="971550"/>
          </a:xfrm>
        </p:spPr>
        <p:txBody>
          <a:bodyPr/>
          <a:lstStyle/>
          <a:p>
            <a:r>
              <a:rPr lang="en-US" dirty="0"/>
              <a:t>Johnni Daniel, </a:t>
            </a:r>
            <a:r>
              <a:rPr lang="en-US" dirty="0" err="1"/>
              <a:t>DHSc</a:t>
            </a:r>
            <a:r>
              <a:rPr lang="en-US" dirty="0"/>
              <a:t>, MPH</a:t>
            </a:r>
          </a:p>
          <a:p>
            <a:r>
              <a:rPr lang="en-US" dirty="0"/>
              <a:t>Team Lead (Acting), Health Studies Section, Tracking, Radiation, Chemical, and Environmental Epidemiology </a:t>
            </a:r>
            <a:r>
              <a:rPr lang="en-US" dirty="0" smtClean="0"/>
              <a:t>Branch (proposed)</a:t>
            </a:r>
            <a:endParaRPr lang="en-US" dirty="0"/>
          </a:p>
          <a:p>
            <a:r>
              <a:rPr lang="en-US" dirty="0"/>
              <a:t>April 25, 2019</a:t>
            </a:r>
          </a:p>
          <a:p>
            <a:endParaRPr lang="en-US" dirty="0"/>
          </a:p>
        </p:txBody>
      </p:sp>
    </p:spTree>
    <p:extLst>
      <p:ext uri="{BB962C8B-B14F-4D97-AF65-F5344CB8AC3E}">
        <p14:creationId xmlns:p14="http://schemas.microsoft.com/office/powerpoint/2010/main" val="32567276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NCEH Response to Inquiries Related to Cancer Clusters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45766512"/>
              </p:ext>
            </p:extLst>
          </p:nvPr>
        </p:nvGraphicFramePr>
        <p:xfrm>
          <a:off x="1524000" y="1264206"/>
          <a:ext cx="6096000" cy="3388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915357239"/>
                    </a:ext>
                  </a:extLst>
                </a:gridCol>
                <a:gridCol w="3048000">
                  <a:extLst>
                    <a:ext uri="{9D8B030D-6E8A-4147-A177-3AD203B41FA5}">
                      <a16:colId xmlns:a16="http://schemas.microsoft.com/office/drawing/2014/main" val="4087820367"/>
                    </a:ext>
                  </a:extLst>
                </a:gridCol>
              </a:tblGrid>
              <a:tr h="370840">
                <a:tc>
                  <a:txBody>
                    <a:bodyPr/>
                    <a:lstStyle/>
                    <a:p>
                      <a:r>
                        <a:rPr lang="en-US" dirty="0" smtClean="0"/>
                        <a:t>Inquiry</a:t>
                      </a:r>
                      <a:r>
                        <a:rPr lang="en-US" baseline="0" dirty="0" smtClean="0"/>
                        <a:t> Source</a:t>
                      </a:r>
                      <a:endParaRPr lang="en-US" dirty="0"/>
                    </a:p>
                  </a:txBody>
                  <a:tcPr/>
                </a:tc>
                <a:tc>
                  <a:txBody>
                    <a:bodyPr/>
                    <a:lstStyle/>
                    <a:p>
                      <a:r>
                        <a:rPr lang="en-US" dirty="0" smtClean="0"/>
                        <a:t>Response</a:t>
                      </a:r>
                      <a:endParaRPr lang="en-US" dirty="0"/>
                    </a:p>
                  </a:txBody>
                  <a:tcPr/>
                </a:tc>
                <a:extLst>
                  <a:ext uri="{0D108BD9-81ED-4DB2-BD59-A6C34878D82A}">
                    <a16:rowId xmlns:a16="http://schemas.microsoft.com/office/drawing/2014/main" val="2321553534"/>
                  </a:ext>
                </a:extLst>
              </a:tr>
              <a:tr h="370840">
                <a:tc>
                  <a:txBody>
                    <a:bodyPr/>
                    <a:lstStyle/>
                    <a:p>
                      <a:r>
                        <a:rPr lang="en-US" dirty="0" smtClean="0"/>
                        <a:t>Public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Standard response or provide a contact at state/local health department</a:t>
                      </a:r>
                    </a:p>
                  </a:txBody>
                  <a:tcPr/>
                </a:tc>
                <a:extLst>
                  <a:ext uri="{0D108BD9-81ED-4DB2-BD59-A6C34878D82A}">
                    <a16:rowId xmlns:a16="http://schemas.microsoft.com/office/drawing/2014/main" val="1917826857"/>
                  </a:ext>
                </a:extLst>
              </a:tr>
              <a:tr h="370840">
                <a:tc>
                  <a:txBody>
                    <a:bodyPr/>
                    <a:lstStyle/>
                    <a:p>
                      <a:r>
                        <a:rPr lang="en-US" dirty="0" smtClean="0"/>
                        <a:t>State Representative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Contact state and obtain background info and input prior to responding</a:t>
                      </a:r>
                    </a:p>
                  </a:txBody>
                  <a:tcPr/>
                </a:tc>
                <a:extLst>
                  <a:ext uri="{0D108BD9-81ED-4DB2-BD59-A6C34878D82A}">
                    <a16:rowId xmlns:a16="http://schemas.microsoft.com/office/drawing/2014/main" val="616521767"/>
                  </a:ext>
                </a:extLst>
              </a:tr>
              <a:tr h="370840">
                <a:tc>
                  <a:txBody>
                    <a:bodyPr/>
                    <a:lstStyle/>
                    <a:p>
                      <a:r>
                        <a:rPr lang="en-US" dirty="0" smtClean="0"/>
                        <a:t>State/Local</a:t>
                      </a:r>
                      <a:r>
                        <a:rPr lang="en-US" baseline="0" dirty="0" smtClean="0"/>
                        <a:t> Health Department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Response depends on ask from the state/local health department</a:t>
                      </a:r>
                    </a:p>
                  </a:txBody>
                  <a:tcPr/>
                </a:tc>
                <a:extLst>
                  <a:ext uri="{0D108BD9-81ED-4DB2-BD59-A6C34878D82A}">
                    <a16:rowId xmlns:a16="http://schemas.microsoft.com/office/drawing/2014/main" val="2096612611"/>
                  </a:ext>
                </a:extLst>
              </a:tr>
            </a:tbl>
          </a:graphicData>
        </a:graphic>
      </p:graphicFrame>
    </p:spTree>
    <p:extLst>
      <p:ext uri="{BB962C8B-B14F-4D97-AF65-F5344CB8AC3E}">
        <p14:creationId xmlns:p14="http://schemas.microsoft.com/office/powerpoint/2010/main" val="13939132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Common Requests from State/Local Health Departments</a:t>
            </a:r>
          </a:p>
        </p:txBody>
      </p:sp>
      <p:sp>
        <p:nvSpPr>
          <p:cNvPr id="5" name="Content Placeholder 2"/>
          <p:cNvSpPr>
            <a:spLocks noGrp="1"/>
          </p:cNvSpPr>
          <p:nvPr>
            <p:ph idx="1"/>
          </p:nvPr>
        </p:nvSpPr>
        <p:spPr>
          <a:xfrm>
            <a:off x="457200" y="1200151"/>
            <a:ext cx="8229600" cy="3143250"/>
          </a:xfrm>
        </p:spPr>
        <p:txBody>
          <a:bodyPr/>
          <a:lstStyle/>
          <a:p>
            <a:r>
              <a:rPr lang="en-US" sz="1800" dirty="0" smtClean="0">
                <a:solidFill>
                  <a:srgbClr val="000000"/>
                </a:solidFill>
              </a:rPr>
              <a:t>Review state investigation protocols</a:t>
            </a:r>
          </a:p>
          <a:p>
            <a:pPr lvl="1"/>
            <a:r>
              <a:rPr lang="en-US" sz="1800" dirty="0" smtClean="0">
                <a:solidFill>
                  <a:srgbClr val="000000"/>
                </a:solidFill>
              </a:rPr>
              <a:t>Analysis of SIR calculations</a:t>
            </a:r>
          </a:p>
          <a:p>
            <a:pPr lvl="1"/>
            <a:r>
              <a:rPr lang="en-US" sz="1800" dirty="0">
                <a:solidFill>
                  <a:srgbClr val="000000"/>
                </a:solidFill>
              </a:rPr>
              <a:t>D</a:t>
            </a:r>
            <a:r>
              <a:rPr lang="en-US" sz="1800" dirty="0" smtClean="0">
                <a:solidFill>
                  <a:srgbClr val="000000"/>
                </a:solidFill>
              </a:rPr>
              <a:t>ata collection tools</a:t>
            </a:r>
          </a:p>
          <a:p>
            <a:pPr lvl="1"/>
            <a:r>
              <a:rPr lang="en-US" sz="1800" dirty="0" smtClean="0">
                <a:solidFill>
                  <a:srgbClr val="000000"/>
                </a:solidFill>
              </a:rPr>
              <a:t>When to stop investigation</a:t>
            </a:r>
          </a:p>
          <a:p>
            <a:pPr lvl="1"/>
            <a:r>
              <a:rPr lang="en-US" sz="1800" b="1" i="1" dirty="0" smtClean="0">
                <a:solidFill>
                  <a:srgbClr val="00B0F0"/>
                </a:solidFill>
              </a:rPr>
              <a:t>NCEH Epidemiologists review </a:t>
            </a:r>
            <a:r>
              <a:rPr lang="en-US" sz="1800" b="1" i="1" dirty="0">
                <a:solidFill>
                  <a:srgbClr val="00B0F0"/>
                </a:solidFill>
              </a:rPr>
              <a:t>for adherence to 2013 CDC/CSTE Guidelines</a:t>
            </a:r>
            <a:endParaRPr lang="en-US" sz="1800" b="1" i="1" dirty="0" smtClean="0">
              <a:solidFill>
                <a:srgbClr val="00B0F0"/>
              </a:solidFill>
            </a:endParaRPr>
          </a:p>
          <a:p>
            <a:r>
              <a:rPr lang="en-US" sz="1800" dirty="0" smtClean="0">
                <a:solidFill>
                  <a:srgbClr val="000000"/>
                </a:solidFill>
              </a:rPr>
              <a:t>Communications Support</a:t>
            </a:r>
          </a:p>
          <a:p>
            <a:pPr lvl="1"/>
            <a:r>
              <a:rPr lang="en-US" sz="1800" dirty="0" smtClean="0">
                <a:solidFill>
                  <a:srgbClr val="000000"/>
                </a:solidFill>
              </a:rPr>
              <a:t>Review communications plan</a:t>
            </a:r>
          </a:p>
          <a:p>
            <a:pPr lvl="1"/>
            <a:r>
              <a:rPr lang="en-US" sz="1800" dirty="0" smtClean="0">
                <a:solidFill>
                  <a:srgbClr val="000000"/>
                </a:solidFill>
              </a:rPr>
              <a:t>Discuss talking points</a:t>
            </a:r>
          </a:p>
          <a:p>
            <a:pPr lvl="1"/>
            <a:r>
              <a:rPr lang="en-US" sz="1800" b="1" i="1" dirty="0" smtClean="0">
                <a:solidFill>
                  <a:srgbClr val="00B0F0"/>
                </a:solidFill>
              </a:rPr>
              <a:t>NCEH Risk Communication experts provide assistance in developing communication messages</a:t>
            </a:r>
            <a:endParaRPr lang="en-US" sz="1800" b="1" i="1" dirty="0">
              <a:solidFill>
                <a:srgbClr val="00B0F0"/>
              </a:solidFill>
            </a:endParaRPr>
          </a:p>
          <a:p>
            <a:pPr lvl="1"/>
            <a:endParaRPr lang="en-US" sz="1800" dirty="0" smtClean="0"/>
          </a:p>
          <a:p>
            <a:pPr marL="342900" lvl="1" indent="0">
              <a:buNone/>
            </a:pPr>
            <a:endParaRPr lang="en-US" sz="1800" dirty="0" smtClean="0"/>
          </a:p>
        </p:txBody>
      </p:sp>
    </p:spTree>
    <p:extLst>
      <p:ext uri="{BB962C8B-B14F-4D97-AF65-F5344CB8AC3E}">
        <p14:creationId xmlns:p14="http://schemas.microsoft.com/office/powerpoint/2010/main" val="24785932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Moving Forward: CDC/ATSDR Cancer Cluster Guideline Update</a:t>
            </a:r>
            <a:endParaRPr lang="en-US" sz="2400" dirty="0"/>
          </a:p>
        </p:txBody>
      </p:sp>
      <p:sp>
        <p:nvSpPr>
          <p:cNvPr id="7" name="Content Placeholder 2"/>
          <p:cNvSpPr>
            <a:spLocks noGrp="1"/>
          </p:cNvSpPr>
          <p:nvPr>
            <p:ph idx="1"/>
          </p:nvPr>
        </p:nvSpPr>
        <p:spPr>
          <a:xfrm>
            <a:off x="457200" y="1187624"/>
            <a:ext cx="8229600" cy="3705923"/>
          </a:xfrm>
        </p:spPr>
        <p:txBody>
          <a:bodyPr/>
          <a:lstStyle/>
          <a:p>
            <a:r>
              <a:rPr lang="en-US" sz="1800" dirty="0"/>
              <a:t>In </a:t>
            </a:r>
            <a:r>
              <a:rPr lang="en-US" sz="1800" dirty="0" smtClean="0"/>
              <a:t>FY 2016</a:t>
            </a:r>
            <a:r>
              <a:rPr lang="en-US" sz="1800" dirty="0"/>
              <a:t>, Congress passed “Trevor’s Law” as part of </a:t>
            </a:r>
            <a:r>
              <a:rPr lang="en-US" sz="1800" dirty="0" smtClean="0">
                <a:cs typeface="Calibri" panose="020F0502020204030204" pitchFamily="34" charset="0"/>
              </a:rPr>
              <a:t>Frank </a:t>
            </a:r>
            <a:r>
              <a:rPr lang="en-US" sz="1800" dirty="0">
                <a:cs typeface="Calibri" panose="020F0502020204030204" pitchFamily="34" charset="0"/>
              </a:rPr>
              <a:t>R. Lautenberg Chemical Safety for the 21</a:t>
            </a:r>
            <a:r>
              <a:rPr lang="en-US" sz="1800" baseline="30000" dirty="0">
                <a:cs typeface="Calibri" panose="020F0502020204030204" pitchFamily="34" charset="0"/>
              </a:rPr>
              <a:t>st</a:t>
            </a:r>
            <a:r>
              <a:rPr lang="en-US" sz="1800" dirty="0">
                <a:cs typeface="Calibri" panose="020F0502020204030204" pitchFamily="34" charset="0"/>
              </a:rPr>
              <a:t> Century </a:t>
            </a:r>
            <a:r>
              <a:rPr lang="en-US" sz="1800" dirty="0" smtClean="0">
                <a:cs typeface="Calibri" panose="020F0502020204030204" pitchFamily="34" charset="0"/>
              </a:rPr>
              <a:t>Act</a:t>
            </a:r>
          </a:p>
          <a:p>
            <a:pPr marL="0" indent="0">
              <a:buNone/>
            </a:pPr>
            <a:endParaRPr lang="en-US" sz="1800" dirty="0" smtClean="0">
              <a:cs typeface="Calibri" panose="020F0502020204030204" pitchFamily="34" charset="0"/>
            </a:endParaRPr>
          </a:p>
          <a:p>
            <a:r>
              <a:rPr lang="en-US" sz="1800" dirty="0" smtClean="0">
                <a:cs typeface="Calibri" panose="020F0502020204030204" pitchFamily="34" charset="0"/>
              </a:rPr>
              <a:t>In FY 2019, Congress appropriated $1M to CDC/NCEH to implement a portion of Trevor’s Law pertaining to updating guidelines for investigating potential cancer clusters</a:t>
            </a:r>
          </a:p>
          <a:p>
            <a:endParaRPr lang="en-US" sz="1800" dirty="0" smtClean="0">
              <a:solidFill>
                <a:srgbClr val="000000"/>
              </a:solidFill>
            </a:endParaRPr>
          </a:p>
          <a:p>
            <a:pPr marL="0" indent="0">
              <a:buNone/>
            </a:pPr>
            <a:r>
              <a:rPr lang="en-US" sz="1800" dirty="0" smtClean="0">
                <a:solidFill>
                  <a:srgbClr val="000000"/>
                </a:solidFill>
              </a:rPr>
              <a:t>Goals of update:</a:t>
            </a:r>
          </a:p>
          <a:p>
            <a:pPr lvl="1"/>
            <a:r>
              <a:rPr lang="en-US" sz="1800" dirty="0" smtClean="0">
                <a:solidFill>
                  <a:srgbClr val="000000"/>
                </a:solidFill>
              </a:rPr>
              <a:t>To incorporate technical and scientific advancements since 2013 guidelines</a:t>
            </a:r>
          </a:p>
          <a:p>
            <a:pPr lvl="1"/>
            <a:r>
              <a:rPr lang="en-US" sz="1800" dirty="0" smtClean="0">
                <a:solidFill>
                  <a:srgbClr val="000000"/>
                </a:solidFill>
              </a:rPr>
              <a:t>To ensure STLT public health agencies have access to current scientific tools and approaches</a:t>
            </a:r>
          </a:p>
          <a:p>
            <a:pPr lvl="1"/>
            <a:endParaRPr lang="en-US" sz="1800" dirty="0"/>
          </a:p>
          <a:p>
            <a:pPr lvl="1"/>
            <a:endParaRPr lang="en-US" sz="1800" dirty="0"/>
          </a:p>
          <a:p>
            <a:pPr lvl="1"/>
            <a:endParaRPr lang="en-US" sz="1800" dirty="0" smtClean="0"/>
          </a:p>
          <a:p>
            <a:pPr marL="342900" lvl="1" indent="0">
              <a:buNone/>
            </a:pPr>
            <a:endParaRPr lang="en-US" sz="1800" dirty="0" smtClean="0"/>
          </a:p>
        </p:txBody>
      </p:sp>
    </p:spTree>
    <p:extLst>
      <p:ext uri="{BB962C8B-B14F-4D97-AF65-F5344CB8AC3E}">
        <p14:creationId xmlns:p14="http://schemas.microsoft.com/office/powerpoint/2010/main" val="229147046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CDC/ATSDR Cancer Cluster Guideline Update — </a:t>
            </a:r>
            <a:r>
              <a:rPr lang="en-US" sz="2400" dirty="0" smtClean="0"/>
              <a:t>Next Steps</a:t>
            </a:r>
            <a:endParaRPr lang="en-US" sz="2400" dirty="0"/>
          </a:p>
        </p:txBody>
      </p:sp>
      <p:sp>
        <p:nvSpPr>
          <p:cNvPr id="7" name="Content Placeholder 2"/>
          <p:cNvSpPr>
            <a:spLocks noGrp="1"/>
          </p:cNvSpPr>
          <p:nvPr>
            <p:ph idx="1"/>
          </p:nvPr>
        </p:nvSpPr>
        <p:spPr>
          <a:xfrm>
            <a:off x="457200" y="1187624"/>
            <a:ext cx="8229600" cy="3246589"/>
          </a:xfrm>
        </p:spPr>
        <p:txBody>
          <a:bodyPr/>
          <a:lstStyle/>
          <a:p>
            <a:r>
              <a:rPr lang="en-US" sz="2000" dirty="0" smtClean="0"/>
              <a:t>Publish Federal Register Notice for public input</a:t>
            </a:r>
          </a:p>
          <a:p>
            <a:pPr lvl="1"/>
            <a:r>
              <a:rPr lang="en-US" sz="1800" dirty="0" smtClean="0"/>
              <a:t>Estimated time frame: May, 2019</a:t>
            </a:r>
          </a:p>
          <a:p>
            <a:pPr lvl="1"/>
            <a:r>
              <a:rPr lang="en-US" sz="1800" dirty="0" smtClean="0"/>
              <a:t>Open for 60 days</a:t>
            </a:r>
            <a:endParaRPr lang="en-US" sz="1800" dirty="0"/>
          </a:p>
          <a:p>
            <a:r>
              <a:rPr lang="en-US" sz="2000" dirty="0" smtClean="0"/>
              <a:t>Convene SMEs via Cancer Cluster Guidelines </a:t>
            </a:r>
            <a:r>
              <a:rPr lang="en-US" sz="2000" dirty="0"/>
              <a:t>Workgroup under NCEH/ATSDR </a:t>
            </a:r>
            <a:r>
              <a:rPr lang="en-US" sz="2000" dirty="0" smtClean="0"/>
              <a:t>Board </a:t>
            </a:r>
            <a:r>
              <a:rPr lang="en-US" sz="2000" dirty="0"/>
              <a:t>of Scientific Counselors </a:t>
            </a:r>
            <a:endParaRPr lang="en-US" sz="2000" dirty="0" smtClean="0"/>
          </a:p>
          <a:p>
            <a:r>
              <a:rPr lang="en-US" sz="2000" dirty="0" smtClean="0"/>
              <a:t>Obtain input from state HDs through</a:t>
            </a:r>
          </a:p>
          <a:p>
            <a:pPr lvl="1"/>
            <a:r>
              <a:rPr lang="en-US" sz="1800" dirty="0" smtClean="0"/>
              <a:t>Survey of all 50 states and territories </a:t>
            </a:r>
          </a:p>
          <a:p>
            <a:pPr lvl="1"/>
            <a:r>
              <a:rPr lang="en-US" sz="1800" dirty="0" smtClean="0"/>
              <a:t>Multi-disciplinary focus </a:t>
            </a:r>
            <a:r>
              <a:rPr lang="en-US" sz="1800" dirty="0"/>
              <a:t>groups </a:t>
            </a:r>
            <a:r>
              <a:rPr lang="en-US" sz="1800" dirty="0" smtClean="0"/>
              <a:t>with representative sample of states</a:t>
            </a:r>
          </a:p>
          <a:p>
            <a:pPr marL="411480" lvl="1" indent="0">
              <a:buNone/>
            </a:pPr>
            <a:endParaRPr lang="en-US" sz="2000" dirty="0">
              <a:solidFill>
                <a:srgbClr val="FF0000"/>
              </a:solidFill>
            </a:endParaRPr>
          </a:p>
          <a:p>
            <a:r>
              <a:rPr lang="en-US" sz="2000" b="1" dirty="0" smtClean="0"/>
              <a:t>Expect to publish updated guidelines in 2021</a:t>
            </a:r>
            <a:endParaRPr lang="en-US" sz="2000" b="1" dirty="0"/>
          </a:p>
          <a:p>
            <a:pPr lvl="1"/>
            <a:endParaRPr lang="en-US" sz="1800" dirty="0"/>
          </a:p>
          <a:p>
            <a:pPr lvl="1"/>
            <a:endParaRPr lang="en-US" sz="1800" dirty="0"/>
          </a:p>
          <a:p>
            <a:pPr lvl="1"/>
            <a:endParaRPr lang="en-US" sz="1800" dirty="0" smtClean="0"/>
          </a:p>
          <a:p>
            <a:pPr marL="342900" lvl="1" indent="0">
              <a:buNone/>
            </a:pPr>
            <a:endParaRPr lang="en-US" sz="1800" dirty="0" smtClean="0"/>
          </a:p>
        </p:txBody>
      </p:sp>
    </p:spTree>
    <p:extLst>
      <p:ext uri="{BB962C8B-B14F-4D97-AF65-F5344CB8AC3E}">
        <p14:creationId xmlns:p14="http://schemas.microsoft.com/office/powerpoint/2010/main" val="40768549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4675" y="323044"/>
            <a:ext cx="7772400" cy="914400"/>
          </a:xfrm>
        </p:spPr>
        <p:txBody>
          <a:bodyPr/>
          <a:lstStyle/>
          <a:p>
            <a:pPr algn="ctr"/>
            <a:r>
              <a:rPr lang="en-US" dirty="0"/>
              <a:t>Questions</a:t>
            </a:r>
            <a:r>
              <a:rPr lang="en-US" dirty="0" smtClean="0"/>
              <a:t>?</a:t>
            </a:r>
            <a:endParaRPr lang="en-US" dirty="0"/>
          </a:p>
        </p:txBody>
      </p:sp>
    </p:spTree>
    <p:extLst>
      <p:ext uri="{BB962C8B-B14F-4D97-AF65-F5344CB8AC3E}">
        <p14:creationId xmlns:p14="http://schemas.microsoft.com/office/powerpoint/2010/main" val="27083230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Trevor’s Law</a:t>
            </a:r>
            <a:endParaRPr lang="en-US" dirty="0"/>
          </a:p>
        </p:txBody>
      </p:sp>
      <p:sp>
        <p:nvSpPr>
          <p:cNvPr id="3" name="Content Placeholder 2"/>
          <p:cNvSpPr>
            <a:spLocks noGrp="1"/>
          </p:cNvSpPr>
          <p:nvPr>
            <p:ph idx="1"/>
          </p:nvPr>
        </p:nvSpPr>
        <p:spPr>
          <a:xfrm>
            <a:off x="457200" y="1197863"/>
            <a:ext cx="8103995" cy="3506021"/>
          </a:xfrm>
        </p:spPr>
        <p:txBody>
          <a:bodyPr/>
          <a:lstStyle/>
          <a:p>
            <a:r>
              <a:rPr lang="en-US" sz="2200" dirty="0" smtClean="0"/>
              <a:t>Requires HHS to</a:t>
            </a:r>
          </a:p>
          <a:p>
            <a:pPr lvl="1">
              <a:buFont typeface="+mj-lt"/>
              <a:buAutoNum type="arabicPeriod"/>
            </a:pPr>
            <a:r>
              <a:rPr lang="en-US" sz="1800" dirty="0" smtClean="0"/>
              <a:t>Develop criteria for designation of potential cancer clusters</a:t>
            </a:r>
          </a:p>
          <a:p>
            <a:pPr lvl="1">
              <a:buFont typeface="+mj-lt"/>
              <a:buAutoNum type="arabicPeriod"/>
            </a:pPr>
            <a:r>
              <a:rPr lang="en-US" b="1" u="sng" dirty="0">
                <a:uFill>
                  <a:solidFill>
                    <a:srgbClr val="008265"/>
                  </a:solidFill>
                </a:uFill>
              </a:rPr>
              <a:t>Develop, publish, and periodically update guidelines for investigating potential cancer clusters</a:t>
            </a:r>
          </a:p>
          <a:p>
            <a:pPr lvl="1">
              <a:buFont typeface="+mj-lt"/>
              <a:buAutoNum type="arabicPeriod"/>
            </a:pPr>
            <a:r>
              <a:rPr lang="en-US" sz="1800" dirty="0" smtClean="0"/>
              <a:t>Coordinate investigation of potential cancer clusters</a:t>
            </a:r>
          </a:p>
          <a:p>
            <a:pPr lvl="1">
              <a:buFont typeface="+mj-lt"/>
              <a:buAutoNum type="arabicPeriod"/>
            </a:pPr>
            <a:r>
              <a:rPr lang="en-US" sz="1800" dirty="0" smtClean="0"/>
              <a:t>Conduct other duties such as provide technical assistance, maintain staff expertise, consult with community members, and disseminate reports</a:t>
            </a:r>
            <a:endParaRPr lang="en-US" sz="1800" dirty="0"/>
          </a:p>
          <a:p>
            <a:r>
              <a:rPr lang="en-US" sz="2200" dirty="0"/>
              <a:t>FY19 appropriations provide $1 million to CDC/NCEH to </a:t>
            </a:r>
            <a:r>
              <a:rPr lang="en-US" sz="2200" dirty="0" smtClean="0"/>
              <a:t>update </a:t>
            </a:r>
            <a:r>
              <a:rPr lang="en-US" sz="2200" dirty="0"/>
              <a:t>cancer cluster guidelines</a:t>
            </a:r>
          </a:p>
          <a:p>
            <a:endParaRPr lang="en-US" sz="1000" dirty="0" smtClean="0"/>
          </a:p>
        </p:txBody>
      </p:sp>
    </p:spTree>
    <p:extLst>
      <p:ext uri="{BB962C8B-B14F-4D97-AF65-F5344CB8AC3E}">
        <p14:creationId xmlns:p14="http://schemas.microsoft.com/office/powerpoint/2010/main" val="83849355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CDC/ATSDR Cancer Cluster Guideline </a:t>
            </a:r>
            <a:r>
              <a:rPr lang="en-US" sz="2400" dirty="0"/>
              <a:t>Update — </a:t>
            </a:r>
            <a:r>
              <a:rPr lang="en-US" sz="2400" dirty="0" smtClean="0"/>
              <a:t>Process*</a:t>
            </a:r>
            <a:endParaRPr lang="en-US" sz="2400" dirty="0"/>
          </a:p>
        </p:txBody>
      </p:sp>
      <p:sp>
        <p:nvSpPr>
          <p:cNvPr id="3" name="Content Placeholder 2"/>
          <p:cNvSpPr>
            <a:spLocks noGrp="1"/>
          </p:cNvSpPr>
          <p:nvPr>
            <p:ph idx="1"/>
          </p:nvPr>
        </p:nvSpPr>
        <p:spPr>
          <a:xfrm>
            <a:off x="457200" y="1200151"/>
            <a:ext cx="8229600" cy="3762374"/>
          </a:xfrm>
        </p:spPr>
        <p:txBody>
          <a:bodyPr/>
          <a:lstStyle/>
          <a:p>
            <a:r>
              <a:rPr lang="en-US" sz="1800" dirty="0"/>
              <a:t>Follow </a:t>
            </a:r>
            <a:r>
              <a:rPr lang="en-US" sz="1800" dirty="0" smtClean="0"/>
              <a:t>CDC’s official </a:t>
            </a:r>
            <a:r>
              <a:rPr lang="en-US" sz="1800" dirty="0"/>
              <a:t>Guidelines Development Process </a:t>
            </a:r>
            <a:endParaRPr lang="en-US" sz="1800" dirty="0" smtClean="0"/>
          </a:p>
          <a:p>
            <a:endParaRPr lang="en-US" sz="1800" dirty="0"/>
          </a:p>
          <a:p>
            <a:r>
              <a:rPr lang="en-US" sz="1800" dirty="0"/>
              <a:t>Form internal CDC/ATSDR Steering committee</a:t>
            </a:r>
          </a:p>
          <a:p>
            <a:pPr lvl="1"/>
            <a:r>
              <a:rPr lang="en-US" sz="1800" dirty="0" smtClean="0"/>
              <a:t>Members from ATSDR, NCEH, NIOSH, NCCDPHP</a:t>
            </a:r>
          </a:p>
          <a:p>
            <a:pPr lvl="1"/>
            <a:r>
              <a:rPr lang="en-US" sz="1800" dirty="0" smtClean="0"/>
              <a:t>Expertise in </a:t>
            </a:r>
            <a:r>
              <a:rPr lang="en-US" sz="1800" dirty="0"/>
              <a:t>c</a:t>
            </a:r>
            <a:r>
              <a:rPr lang="en-US" sz="1800" dirty="0" smtClean="0"/>
              <a:t>ancer, communications</a:t>
            </a:r>
            <a:r>
              <a:rPr lang="en-US" sz="1800" dirty="0"/>
              <a:t>, </a:t>
            </a:r>
            <a:r>
              <a:rPr lang="en-US" sz="1800" dirty="0" smtClean="0"/>
              <a:t>epidemiology, geospatial science, policy</a:t>
            </a:r>
          </a:p>
          <a:p>
            <a:pPr lvl="1"/>
            <a:endParaRPr lang="en-US" dirty="0" smtClean="0"/>
          </a:p>
          <a:p>
            <a:r>
              <a:rPr lang="en-US" sz="1800" dirty="0"/>
              <a:t>Establish </a:t>
            </a:r>
            <a:r>
              <a:rPr lang="en-US" sz="1800" dirty="0" smtClean="0"/>
              <a:t>Cancer </a:t>
            </a:r>
            <a:r>
              <a:rPr lang="en-US" sz="1800" dirty="0"/>
              <a:t>Cluster </a:t>
            </a:r>
            <a:r>
              <a:rPr lang="en-US" sz="1800" dirty="0" smtClean="0"/>
              <a:t>Guidelines Workgroup under Board of Scientific Counselors, NCEH/ATSDR</a:t>
            </a:r>
          </a:p>
          <a:p>
            <a:endParaRPr lang="en-US" sz="1800" dirty="0"/>
          </a:p>
          <a:p>
            <a:r>
              <a:rPr lang="en-US" sz="1800" dirty="0" smtClean="0"/>
              <a:t>Gather input from multiple sources</a:t>
            </a:r>
            <a:endParaRPr lang="en-US" sz="1800" dirty="0"/>
          </a:p>
        </p:txBody>
      </p:sp>
      <p:sp>
        <p:nvSpPr>
          <p:cNvPr id="4" name="TextBox 3"/>
          <p:cNvSpPr txBox="1"/>
          <p:nvPr/>
        </p:nvSpPr>
        <p:spPr>
          <a:xfrm>
            <a:off x="457200" y="4846320"/>
            <a:ext cx="2780985" cy="276999"/>
          </a:xfrm>
          <a:prstGeom prst="rect">
            <a:avLst/>
          </a:prstGeom>
          <a:noFill/>
        </p:spPr>
        <p:txBody>
          <a:bodyPr wrap="square" rtlCol="0">
            <a:spAutoFit/>
          </a:bodyPr>
          <a:lstStyle/>
          <a:p>
            <a:r>
              <a:rPr lang="en-US" sz="1200" dirty="0" smtClean="0">
                <a:solidFill>
                  <a:srgbClr val="000000"/>
                </a:solidFill>
                <a:latin typeface="Calibri" panose="020F0502020204030204" pitchFamily="34" charset="0"/>
              </a:rPr>
              <a:t>*Proposed</a:t>
            </a:r>
          </a:p>
        </p:txBody>
      </p:sp>
    </p:spTree>
    <p:extLst>
      <p:ext uri="{BB962C8B-B14F-4D97-AF65-F5344CB8AC3E}">
        <p14:creationId xmlns:p14="http://schemas.microsoft.com/office/powerpoint/2010/main" val="323390980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8572501" cy="857250"/>
          </a:xfrm>
        </p:spPr>
        <p:txBody>
          <a:bodyPr/>
          <a:lstStyle/>
          <a:p>
            <a:r>
              <a:rPr lang="en-US" sz="2400" dirty="0" smtClean="0"/>
              <a:t>CDC/ATSDR </a:t>
            </a:r>
            <a:r>
              <a:rPr lang="en-US" sz="2400" dirty="0"/>
              <a:t>Cancer Cluster Guideline Update — </a:t>
            </a:r>
            <a:r>
              <a:rPr lang="en-US" sz="2400" dirty="0" smtClean="0"/>
              <a:t>Inputs*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948294"/>
              </p:ext>
            </p:extLst>
          </p:nvPr>
        </p:nvGraphicFramePr>
        <p:xfrm>
          <a:off x="-696968" y="1252905"/>
          <a:ext cx="8229600" cy="314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6431136" y="3075709"/>
            <a:ext cx="2505044" cy="1176805"/>
            <a:chOff x="6326326" y="3135179"/>
            <a:chExt cx="2066349" cy="1015866"/>
          </a:xfrm>
        </p:grpSpPr>
        <p:sp>
          <p:nvSpPr>
            <p:cNvPr id="8" name="Left Arrow 7"/>
            <p:cNvSpPr/>
            <p:nvPr/>
          </p:nvSpPr>
          <p:spPr>
            <a:xfrm rot="13630">
              <a:off x="6326326" y="3527967"/>
              <a:ext cx="908021" cy="305207"/>
            </a:xfrm>
            <a:prstGeom prst="leftArrow">
              <a:avLst>
                <a:gd name="adj1" fmla="val 60000"/>
                <a:gd name="adj2" fmla="val 50000"/>
              </a:avLst>
            </a:prstGeom>
            <a:solidFill>
              <a:srgbClr val="76AE99"/>
            </a:solidFill>
            <a:effectLst>
              <a:outerShdw blurRad="40005" dist="20320" dir="5400000" algn="ctr" rotWithShape="0">
                <a:srgbClr val="000000">
                  <a:alpha val="38000"/>
                </a:srgb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Rounded Rectangle 5"/>
            <p:cNvSpPr/>
            <p:nvPr/>
          </p:nvSpPr>
          <p:spPr>
            <a:xfrm>
              <a:off x="7122842" y="3135179"/>
              <a:ext cx="1269833" cy="1015866"/>
            </a:xfrm>
            <a:prstGeom prst="roundRect">
              <a:avLst>
                <a:gd name="adj" fmla="val 10000"/>
              </a:avLst>
            </a:prstGeom>
            <a:ln>
              <a:solidFill>
                <a:schemeClr val="bg2">
                  <a:lumMod val="65000"/>
                </a:schemeClr>
              </a:solidFill>
            </a:ln>
          </p:spPr>
          <p:style>
            <a:lnRef idx="1">
              <a:schemeClr val="accent2"/>
            </a:lnRef>
            <a:fillRef idx="2">
              <a:schemeClr val="accent2"/>
            </a:fillRef>
            <a:effectRef idx="1">
              <a:schemeClr val="accent2"/>
            </a:effectRef>
            <a:fontRef idx="minor">
              <a:schemeClr val="dk1"/>
            </a:fontRef>
          </p:style>
          <p:txBody>
            <a:bodyPr anchor="ctr" anchorCtr="0"/>
            <a:lstStyle/>
            <a:p>
              <a:pPr algn="ctr"/>
              <a:r>
                <a:rPr lang="en-US" sz="1700" dirty="0" smtClean="0">
                  <a:solidFill>
                    <a:srgbClr val="000000"/>
                  </a:solidFill>
                  <a:latin typeface="Calibri" panose="020F0502020204030204" pitchFamily="34" charset="0"/>
                  <a:cs typeface="Calibri" panose="020F0502020204030204" pitchFamily="34" charset="0"/>
                </a:rPr>
                <a:t>Cancer Cluster Guidelines Workgroup</a:t>
              </a:r>
              <a:endParaRPr lang="en-US" sz="1700" dirty="0">
                <a:solidFill>
                  <a:srgbClr val="000000"/>
                </a:solidFill>
                <a:latin typeface="Calibri" panose="020F0502020204030204" pitchFamily="34" charset="0"/>
                <a:cs typeface="Calibri" panose="020F0502020204030204" pitchFamily="34" charset="0"/>
              </a:endParaRPr>
            </a:p>
          </p:txBody>
        </p:sp>
      </p:grpSp>
      <p:sp>
        <p:nvSpPr>
          <p:cNvPr id="7" name="TextBox 6"/>
          <p:cNvSpPr txBox="1"/>
          <p:nvPr/>
        </p:nvSpPr>
        <p:spPr>
          <a:xfrm>
            <a:off x="457200" y="4846320"/>
            <a:ext cx="2780985" cy="276999"/>
          </a:xfrm>
          <a:prstGeom prst="rect">
            <a:avLst/>
          </a:prstGeom>
          <a:noFill/>
        </p:spPr>
        <p:txBody>
          <a:bodyPr wrap="square" rtlCol="0">
            <a:spAutoFit/>
          </a:bodyPr>
          <a:lstStyle/>
          <a:p>
            <a:r>
              <a:rPr lang="en-US" sz="1200" dirty="0" smtClean="0">
                <a:solidFill>
                  <a:srgbClr val="000000"/>
                </a:solidFill>
                <a:latin typeface="Calibri" panose="020F0502020204030204" pitchFamily="34" charset="0"/>
              </a:rPr>
              <a:t>*Proposed</a:t>
            </a:r>
          </a:p>
        </p:txBody>
      </p:sp>
    </p:spTree>
    <p:extLst>
      <p:ext uri="{BB962C8B-B14F-4D97-AF65-F5344CB8AC3E}">
        <p14:creationId xmlns:p14="http://schemas.microsoft.com/office/powerpoint/2010/main" val="41622677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a:xfrm>
            <a:off x="137786" y="0"/>
            <a:ext cx="9006214" cy="857250"/>
          </a:xfrm>
        </p:spPr>
        <p:txBody>
          <a:bodyPr/>
          <a:lstStyle/>
          <a:p>
            <a:r>
              <a:rPr lang="en-US" sz="2200" dirty="0" smtClean="0"/>
              <a:t>Organization Chart – Centers for Disease Control and Prevention </a:t>
            </a:r>
            <a:endParaRPr lang="en-US" sz="2200" dirty="0"/>
          </a:p>
        </p:txBody>
      </p:sp>
      <p:pic>
        <p:nvPicPr>
          <p:cNvPr id="47" name="Picture 46"/>
          <p:cNvPicPr>
            <a:picLocks noChangeAspect="1"/>
          </p:cNvPicPr>
          <p:nvPr/>
        </p:nvPicPr>
        <p:blipFill>
          <a:blip r:embed="rId3"/>
          <a:stretch>
            <a:fillRect/>
          </a:stretch>
        </p:blipFill>
        <p:spPr>
          <a:xfrm>
            <a:off x="2068622" y="857250"/>
            <a:ext cx="5582953" cy="3758388"/>
          </a:xfrm>
          <a:prstGeom prst="rect">
            <a:avLst/>
          </a:prstGeom>
        </p:spPr>
      </p:pic>
      <p:sp>
        <p:nvSpPr>
          <p:cNvPr id="48" name="Oval 47"/>
          <p:cNvSpPr/>
          <p:nvPr/>
        </p:nvSpPr>
        <p:spPr>
          <a:xfrm>
            <a:off x="5073042" y="3720230"/>
            <a:ext cx="1327759" cy="5386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488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a:xfrm>
            <a:off x="137786" y="0"/>
            <a:ext cx="9006214" cy="857250"/>
          </a:xfrm>
        </p:spPr>
        <p:txBody>
          <a:bodyPr/>
          <a:lstStyle/>
          <a:p>
            <a:r>
              <a:rPr lang="en-US" sz="2200" dirty="0" smtClean="0"/>
              <a:t>Organization Chart – Deputy Director for Non-Infectious Diseases (DDNID)</a:t>
            </a:r>
            <a:endParaRPr lang="en-US" sz="2200" dirty="0"/>
          </a:p>
        </p:txBody>
      </p:sp>
      <p:pic>
        <p:nvPicPr>
          <p:cNvPr id="45" name="Picture 44"/>
          <p:cNvPicPr>
            <a:picLocks noChangeAspect="1"/>
          </p:cNvPicPr>
          <p:nvPr/>
        </p:nvPicPr>
        <p:blipFill>
          <a:blip r:embed="rId3"/>
          <a:stretch>
            <a:fillRect/>
          </a:stretch>
        </p:blipFill>
        <p:spPr>
          <a:xfrm>
            <a:off x="1763370" y="596475"/>
            <a:ext cx="5219807" cy="4276150"/>
          </a:xfrm>
          <a:prstGeom prst="rect">
            <a:avLst/>
          </a:prstGeom>
        </p:spPr>
      </p:pic>
      <p:sp>
        <p:nvSpPr>
          <p:cNvPr id="46" name="Oval 45"/>
          <p:cNvSpPr/>
          <p:nvPr/>
        </p:nvSpPr>
        <p:spPr>
          <a:xfrm>
            <a:off x="2066793" y="2154477"/>
            <a:ext cx="1415441" cy="939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80039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a:xfrm>
            <a:off x="707719" y="0"/>
            <a:ext cx="8229600" cy="857250"/>
          </a:xfrm>
        </p:spPr>
        <p:txBody>
          <a:bodyPr/>
          <a:lstStyle/>
          <a:p>
            <a:r>
              <a:rPr lang="en-US" sz="2400" dirty="0" smtClean="0"/>
              <a:t>Organization Chart – National Center for Environmental Health</a:t>
            </a:r>
            <a:endParaRPr lang="en-US" sz="2400" dirty="0"/>
          </a:p>
        </p:txBody>
      </p:sp>
      <p:grpSp>
        <p:nvGrpSpPr>
          <p:cNvPr id="4" name="Group 2"/>
          <p:cNvGrpSpPr>
            <a:grpSpLocks/>
          </p:cNvGrpSpPr>
          <p:nvPr/>
        </p:nvGrpSpPr>
        <p:grpSpPr bwMode="auto">
          <a:xfrm>
            <a:off x="434405" y="857250"/>
            <a:ext cx="7905750" cy="3767756"/>
            <a:chOff x="336" y="742"/>
            <a:chExt cx="5520" cy="2850"/>
          </a:xfrm>
        </p:grpSpPr>
        <p:sp>
          <p:nvSpPr>
            <p:cNvPr id="5" name="Text Box 3"/>
            <p:cNvSpPr txBox="1">
              <a:spLocks noChangeArrowheads="1"/>
            </p:cNvSpPr>
            <p:nvPr/>
          </p:nvSpPr>
          <p:spPr bwMode="auto">
            <a:xfrm>
              <a:off x="336" y="2592"/>
              <a:ext cx="1200" cy="815"/>
            </a:xfrm>
            <a:prstGeom prst="rect">
              <a:avLst/>
            </a:prstGeom>
            <a:noFill/>
            <a:ln w="9525">
              <a:solidFill>
                <a:schemeClr val="tx1"/>
              </a:solidFill>
              <a:miter lim="800000"/>
              <a:headEnd/>
              <a:tailEnd/>
            </a:ln>
          </p:spPr>
          <p:txBody>
            <a:bodyPr wrap="square">
              <a:spAutoFit/>
            </a:bodyPr>
            <a:lstStyle/>
            <a:p>
              <a:pPr algn="ctr" eaLnBrk="1" hangingPunct="1">
                <a:spcBef>
                  <a:spcPct val="50000"/>
                </a:spcBef>
              </a:pPr>
              <a:r>
                <a:rPr lang="en-US" sz="1600" b="1" dirty="0" smtClean="0">
                  <a:solidFill>
                    <a:srgbClr val="000000"/>
                  </a:solidFill>
                </a:rPr>
                <a:t>Water, Food, and Environmental Health Services Branch</a:t>
              </a:r>
              <a:endParaRPr lang="en-US" sz="1600" b="1" dirty="0">
                <a:solidFill>
                  <a:srgbClr val="000000"/>
                </a:solidFill>
              </a:endParaRPr>
            </a:p>
          </p:txBody>
        </p:sp>
        <p:sp>
          <p:nvSpPr>
            <p:cNvPr id="6" name="Text Box 4"/>
            <p:cNvSpPr txBox="1">
              <a:spLocks noChangeArrowheads="1"/>
            </p:cNvSpPr>
            <p:nvPr/>
          </p:nvSpPr>
          <p:spPr bwMode="auto">
            <a:xfrm>
              <a:off x="1728" y="2592"/>
              <a:ext cx="960" cy="815"/>
            </a:xfrm>
            <a:prstGeom prst="rect">
              <a:avLst/>
            </a:prstGeom>
            <a:noFill/>
            <a:ln w="9525">
              <a:solidFill>
                <a:schemeClr val="tx1"/>
              </a:solidFill>
              <a:miter lim="800000"/>
              <a:headEnd/>
              <a:tailEnd/>
            </a:ln>
          </p:spPr>
          <p:txBody>
            <a:bodyPr>
              <a:spAutoFit/>
            </a:bodyPr>
            <a:lstStyle/>
            <a:p>
              <a:pPr algn="ctr" eaLnBrk="1" hangingPunct="1"/>
              <a:r>
                <a:rPr lang="en-US" sz="1600" b="1" dirty="0" smtClean="0">
                  <a:solidFill>
                    <a:srgbClr val="000000"/>
                  </a:solidFill>
                </a:rPr>
                <a:t>Asthma and Community Health Branch</a:t>
              </a:r>
              <a:endParaRPr lang="en-US" sz="1600" b="1" dirty="0">
                <a:solidFill>
                  <a:srgbClr val="000000"/>
                </a:solidFill>
              </a:endParaRPr>
            </a:p>
          </p:txBody>
        </p:sp>
        <p:sp>
          <p:nvSpPr>
            <p:cNvPr id="7" name="Text Box 5"/>
            <p:cNvSpPr txBox="1">
              <a:spLocks noChangeArrowheads="1"/>
            </p:cNvSpPr>
            <p:nvPr/>
          </p:nvSpPr>
          <p:spPr bwMode="auto">
            <a:xfrm>
              <a:off x="2832" y="2594"/>
              <a:ext cx="1299" cy="815"/>
            </a:xfrm>
            <a:prstGeom prst="rect">
              <a:avLst/>
            </a:prstGeom>
            <a:noFill/>
            <a:ln w="9525">
              <a:solidFill>
                <a:schemeClr val="tx1"/>
              </a:solidFill>
              <a:miter lim="800000"/>
              <a:headEnd/>
              <a:tailEnd/>
            </a:ln>
          </p:spPr>
          <p:txBody>
            <a:bodyPr wrap="square">
              <a:spAutoFit/>
            </a:bodyPr>
            <a:lstStyle/>
            <a:p>
              <a:pPr algn="ctr" eaLnBrk="1" hangingPunct="1"/>
              <a:r>
                <a:rPr lang="en-US" sz="1600" b="1" dirty="0" smtClean="0">
                  <a:solidFill>
                    <a:srgbClr val="000000"/>
                  </a:solidFill>
                </a:rPr>
                <a:t>Lead Poisoning Prevention</a:t>
              </a:r>
            </a:p>
            <a:p>
              <a:pPr algn="ctr" eaLnBrk="1" hangingPunct="1"/>
              <a:r>
                <a:rPr lang="en-US" sz="1600" b="1" dirty="0" smtClean="0">
                  <a:solidFill>
                    <a:srgbClr val="000000"/>
                  </a:solidFill>
                </a:rPr>
                <a:t>Branch (proposed)</a:t>
              </a:r>
              <a:endParaRPr lang="en-US" sz="1600" b="1" dirty="0">
                <a:solidFill>
                  <a:srgbClr val="000000"/>
                </a:solidFill>
              </a:endParaRPr>
            </a:p>
          </p:txBody>
        </p:sp>
        <p:sp>
          <p:nvSpPr>
            <p:cNvPr id="8" name="Text Box 6"/>
            <p:cNvSpPr txBox="1">
              <a:spLocks noChangeArrowheads="1"/>
            </p:cNvSpPr>
            <p:nvPr/>
          </p:nvSpPr>
          <p:spPr bwMode="auto">
            <a:xfrm>
              <a:off x="4416" y="2591"/>
              <a:ext cx="1440" cy="1001"/>
            </a:xfrm>
            <a:prstGeom prst="rect">
              <a:avLst/>
            </a:prstGeom>
            <a:solidFill>
              <a:schemeClr val="bg1">
                <a:lumMod val="75000"/>
              </a:schemeClr>
            </a:solidFill>
            <a:ln w="9525">
              <a:solidFill>
                <a:schemeClr val="tx1"/>
              </a:solidFill>
              <a:miter lim="800000"/>
              <a:headEnd/>
              <a:tailEnd/>
            </a:ln>
          </p:spPr>
          <p:txBody>
            <a:bodyPr wrap="square">
              <a:spAutoFit/>
            </a:bodyPr>
            <a:lstStyle/>
            <a:p>
              <a:pPr algn="ctr" eaLnBrk="1" hangingPunct="1">
                <a:spcBef>
                  <a:spcPct val="50000"/>
                </a:spcBef>
              </a:pPr>
              <a:r>
                <a:rPr lang="en-US" sz="1600" b="1" dirty="0" smtClean="0">
                  <a:solidFill>
                    <a:srgbClr val="000000"/>
                  </a:solidFill>
                </a:rPr>
                <a:t>Tracking, Radiation, Chemical, and Environmental Epidemiology Branch (proposed)</a:t>
              </a:r>
              <a:endParaRPr lang="en-US" sz="1600" b="1" dirty="0">
                <a:solidFill>
                  <a:srgbClr val="000000"/>
                </a:solidFill>
              </a:endParaRPr>
            </a:p>
          </p:txBody>
        </p:sp>
        <p:grpSp>
          <p:nvGrpSpPr>
            <p:cNvPr id="9" name="Group 7"/>
            <p:cNvGrpSpPr>
              <a:grpSpLocks/>
            </p:cNvGrpSpPr>
            <p:nvPr/>
          </p:nvGrpSpPr>
          <p:grpSpPr bwMode="auto">
            <a:xfrm>
              <a:off x="549" y="742"/>
              <a:ext cx="4820" cy="1175"/>
              <a:chOff x="549" y="742"/>
              <a:chExt cx="4820" cy="1175"/>
            </a:xfrm>
          </p:grpSpPr>
          <p:sp>
            <p:nvSpPr>
              <p:cNvPr id="16" name="Text Box 8"/>
              <p:cNvSpPr txBox="1">
                <a:spLocks noChangeArrowheads="1"/>
              </p:cNvSpPr>
              <p:nvPr/>
            </p:nvSpPr>
            <p:spPr bwMode="auto">
              <a:xfrm>
                <a:off x="576" y="742"/>
                <a:ext cx="4704" cy="314"/>
              </a:xfrm>
              <a:prstGeom prst="rect">
                <a:avLst/>
              </a:prstGeom>
              <a:noFill/>
              <a:ln w="9525">
                <a:solidFill>
                  <a:schemeClr val="tx1"/>
                </a:solidFill>
                <a:miter lim="800000"/>
                <a:headEnd/>
                <a:tailEnd/>
              </a:ln>
            </p:spPr>
            <p:txBody>
              <a:bodyPr wrap="square">
                <a:spAutoFit/>
              </a:bodyPr>
              <a:lstStyle/>
              <a:p>
                <a:pPr algn="ctr" eaLnBrk="1" hangingPunct="1">
                  <a:spcBef>
                    <a:spcPct val="50000"/>
                  </a:spcBef>
                </a:pPr>
                <a:r>
                  <a:rPr lang="en-US" sz="2100" dirty="0">
                    <a:solidFill>
                      <a:srgbClr val="000000"/>
                    </a:solidFill>
                  </a:rPr>
                  <a:t>National Center for Environmental Health </a:t>
                </a:r>
              </a:p>
            </p:txBody>
          </p:sp>
          <p:sp>
            <p:nvSpPr>
              <p:cNvPr id="17" name="Text Box 9"/>
              <p:cNvSpPr txBox="1">
                <a:spLocks noChangeArrowheads="1"/>
              </p:cNvSpPr>
              <p:nvPr/>
            </p:nvSpPr>
            <p:spPr bwMode="auto">
              <a:xfrm>
                <a:off x="549" y="1288"/>
                <a:ext cx="843" cy="629"/>
              </a:xfrm>
              <a:prstGeom prst="rect">
                <a:avLst/>
              </a:prstGeom>
              <a:noFill/>
              <a:ln w="9525">
                <a:solidFill>
                  <a:schemeClr val="tx1"/>
                </a:solidFill>
                <a:miter lim="800000"/>
                <a:headEnd/>
                <a:tailEnd/>
              </a:ln>
            </p:spPr>
            <p:txBody>
              <a:bodyPr wrap="none">
                <a:spAutoFit/>
              </a:bodyPr>
              <a:lstStyle/>
              <a:p>
                <a:pPr algn="ctr" eaLnBrk="1" hangingPunct="1"/>
                <a:r>
                  <a:rPr lang="en-US" sz="1600" dirty="0">
                    <a:solidFill>
                      <a:srgbClr val="000000"/>
                    </a:solidFill>
                  </a:rPr>
                  <a:t>Division of </a:t>
                </a:r>
              </a:p>
              <a:p>
                <a:pPr algn="ctr" eaLnBrk="1" hangingPunct="1"/>
                <a:r>
                  <a:rPr lang="en-US" sz="1600" dirty="0">
                    <a:solidFill>
                      <a:srgbClr val="000000"/>
                    </a:solidFill>
                  </a:rPr>
                  <a:t>Laboratory </a:t>
                </a:r>
              </a:p>
              <a:p>
                <a:pPr algn="ctr" eaLnBrk="1" hangingPunct="1"/>
                <a:r>
                  <a:rPr lang="en-US" sz="1600" dirty="0">
                    <a:solidFill>
                      <a:srgbClr val="000000"/>
                    </a:solidFill>
                  </a:rPr>
                  <a:t>Sciences</a:t>
                </a:r>
              </a:p>
            </p:txBody>
          </p:sp>
          <p:sp>
            <p:nvSpPr>
              <p:cNvPr id="18" name="Text Box 10"/>
              <p:cNvSpPr txBox="1">
                <a:spLocks noChangeArrowheads="1"/>
              </p:cNvSpPr>
              <p:nvPr/>
            </p:nvSpPr>
            <p:spPr bwMode="auto">
              <a:xfrm>
                <a:off x="3582" y="1287"/>
                <a:ext cx="1787" cy="629"/>
              </a:xfrm>
              <a:prstGeom prst="rect">
                <a:avLst/>
              </a:prstGeom>
              <a:noFill/>
              <a:ln w="9525">
                <a:solidFill>
                  <a:schemeClr val="tx1"/>
                </a:solidFill>
                <a:miter lim="800000"/>
                <a:headEnd/>
                <a:tailEnd/>
              </a:ln>
            </p:spPr>
            <p:txBody>
              <a:bodyPr wrap="square">
                <a:spAutoFit/>
              </a:bodyPr>
              <a:lstStyle/>
              <a:p>
                <a:pPr algn="ctr" eaLnBrk="1" hangingPunct="1"/>
                <a:r>
                  <a:rPr lang="en-US" sz="1600" dirty="0">
                    <a:solidFill>
                      <a:srgbClr val="000000"/>
                    </a:solidFill>
                  </a:rPr>
                  <a:t>Division of </a:t>
                </a:r>
              </a:p>
              <a:p>
                <a:pPr algn="ctr" eaLnBrk="1" hangingPunct="1"/>
                <a:r>
                  <a:rPr lang="en-US" sz="1600" dirty="0">
                    <a:solidFill>
                      <a:srgbClr val="000000"/>
                    </a:solidFill>
                  </a:rPr>
                  <a:t>Environmental </a:t>
                </a:r>
                <a:r>
                  <a:rPr lang="en-US" sz="1600" dirty="0" smtClean="0">
                    <a:solidFill>
                      <a:srgbClr val="000000"/>
                    </a:solidFill>
                  </a:rPr>
                  <a:t>Health Science and Practice</a:t>
                </a:r>
                <a:endParaRPr lang="en-US" sz="1600" dirty="0">
                  <a:solidFill>
                    <a:srgbClr val="000000"/>
                  </a:solidFill>
                </a:endParaRPr>
              </a:p>
            </p:txBody>
          </p:sp>
          <p:sp>
            <p:nvSpPr>
              <p:cNvPr id="19" name="Line 12"/>
              <p:cNvSpPr>
                <a:spLocks noChangeShapeType="1"/>
              </p:cNvSpPr>
              <p:nvPr/>
            </p:nvSpPr>
            <p:spPr bwMode="auto">
              <a:xfrm>
                <a:off x="2832" y="1008"/>
                <a:ext cx="0" cy="144"/>
              </a:xfrm>
              <a:prstGeom prst="line">
                <a:avLst/>
              </a:prstGeom>
              <a:noFill/>
              <a:ln w="9525">
                <a:solidFill>
                  <a:schemeClr val="tx1"/>
                </a:solidFill>
                <a:round/>
                <a:headEnd/>
                <a:tailEnd/>
              </a:ln>
            </p:spPr>
            <p:txBody>
              <a:bodyPr/>
              <a:lstStyle/>
              <a:p>
                <a:endParaRPr lang="en-US">
                  <a:solidFill>
                    <a:srgbClr val="000000"/>
                  </a:solidFill>
                </a:endParaRPr>
              </a:p>
            </p:txBody>
          </p:sp>
          <p:sp>
            <p:nvSpPr>
              <p:cNvPr id="20" name="Line 13"/>
              <p:cNvSpPr>
                <a:spLocks noChangeShapeType="1"/>
              </p:cNvSpPr>
              <p:nvPr/>
            </p:nvSpPr>
            <p:spPr bwMode="auto">
              <a:xfrm flipV="1">
                <a:off x="864" y="1138"/>
                <a:ext cx="3612" cy="14"/>
              </a:xfrm>
              <a:prstGeom prst="line">
                <a:avLst/>
              </a:prstGeom>
              <a:noFill/>
              <a:ln w="9525">
                <a:solidFill>
                  <a:schemeClr val="tx1"/>
                </a:solidFill>
                <a:round/>
                <a:headEnd/>
                <a:tailEnd/>
              </a:ln>
            </p:spPr>
            <p:txBody>
              <a:bodyPr/>
              <a:lstStyle/>
              <a:p>
                <a:endParaRPr lang="en-US">
                  <a:solidFill>
                    <a:srgbClr val="000000"/>
                  </a:solidFill>
                </a:endParaRPr>
              </a:p>
            </p:txBody>
          </p:sp>
          <p:sp>
            <p:nvSpPr>
              <p:cNvPr id="21" name="Line 14"/>
              <p:cNvSpPr>
                <a:spLocks noChangeShapeType="1"/>
              </p:cNvSpPr>
              <p:nvPr/>
            </p:nvSpPr>
            <p:spPr bwMode="auto">
              <a:xfrm>
                <a:off x="4452" y="1138"/>
                <a:ext cx="0" cy="144"/>
              </a:xfrm>
              <a:prstGeom prst="line">
                <a:avLst/>
              </a:prstGeom>
              <a:noFill/>
              <a:ln w="9525">
                <a:solidFill>
                  <a:schemeClr val="tx1"/>
                </a:solidFill>
                <a:round/>
                <a:headEnd/>
                <a:tailEnd/>
              </a:ln>
            </p:spPr>
            <p:txBody>
              <a:bodyPr/>
              <a:lstStyle/>
              <a:p>
                <a:endParaRPr lang="en-US">
                  <a:solidFill>
                    <a:srgbClr val="000000"/>
                  </a:solidFill>
                </a:endParaRPr>
              </a:p>
            </p:txBody>
          </p:sp>
          <p:sp>
            <p:nvSpPr>
              <p:cNvPr id="22" name="Line 15"/>
              <p:cNvSpPr>
                <a:spLocks noChangeShapeType="1"/>
              </p:cNvSpPr>
              <p:nvPr/>
            </p:nvSpPr>
            <p:spPr bwMode="auto">
              <a:xfrm>
                <a:off x="864" y="1152"/>
                <a:ext cx="0" cy="142"/>
              </a:xfrm>
              <a:prstGeom prst="line">
                <a:avLst/>
              </a:prstGeom>
              <a:noFill/>
              <a:ln w="9525">
                <a:solidFill>
                  <a:schemeClr val="tx1"/>
                </a:solidFill>
                <a:round/>
                <a:headEnd/>
                <a:tailEnd/>
              </a:ln>
            </p:spPr>
            <p:txBody>
              <a:bodyPr/>
              <a:lstStyle/>
              <a:p>
                <a:endParaRPr lang="en-US">
                  <a:solidFill>
                    <a:srgbClr val="000000"/>
                  </a:solidFill>
                </a:endParaRPr>
              </a:p>
            </p:txBody>
          </p:sp>
        </p:grpSp>
        <p:sp>
          <p:nvSpPr>
            <p:cNvPr id="10" name="Line 17"/>
            <p:cNvSpPr>
              <a:spLocks noChangeShapeType="1"/>
            </p:cNvSpPr>
            <p:nvPr/>
          </p:nvSpPr>
          <p:spPr bwMode="auto">
            <a:xfrm>
              <a:off x="4452" y="1886"/>
              <a:ext cx="0" cy="466"/>
            </a:xfrm>
            <a:prstGeom prst="line">
              <a:avLst/>
            </a:prstGeom>
            <a:noFill/>
            <a:ln w="9525">
              <a:solidFill>
                <a:schemeClr val="tx1"/>
              </a:solidFill>
              <a:round/>
              <a:headEnd/>
              <a:tailEnd/>
            </a:ln>
          </p:spPr>
          <p:txBody>
            <a:bodyPr/>
            <a:lstStyle/>
            <a:p>
              <a:endParaRPr lang="en-US">
                <a:solidFill>
                  <a:srgbClr val="000000"/>
                </a:solidFill>
              </a:endParaRPr>
            </a:p>
          </p:txBody>
        </p:sp>
        <p:sp>
          <p:nvSpPr>
            <p:cNvPr id="11" name="Line 18"/>
            <p:cNvSpPr>
              <a:spLocks noChangeShapeType="1"/>
            </p:cNvSpPr>
            <p:nvPr/>
          </p:nvSpPr>
          <p:spPr bwMode="auto">
            <a:xfrm>
              <a:off x="912" y="2366"/>
              <a:ext cx="3984" cy="0"/>
            </a:xfrm>
            <a:prstGeom prst="line">
              <a:avLst/>
            </a:prstGeom>
            <a:noFill/>
            <a:ln w="9525">
              <a:solidFill>
                <a:schemeClr val="tx1"/>
              </a:solidFill>
              <a:round/>
              <a:headEnd/>
              <a:tailEnd/>
            </a:ln>
          </p:spPr>
          <p:txBody>
            <a:bodyPr/>
            <a:lstStyle/>
            <a:p>
              <a:endParaRPr lang="en-US">
                <a:solidFill>
                  <a:srgbClr val="000000"/>
                </a:solidFill>
              </a:endParaRPr>
            </a:p>
          </p:txBody>
        </p:sp>
        <p:sp>
          <p:nvSpPr>
            <p:cNvPr id="12" name="Line 19"/>
            <p:cNvSpPr>
              <a:spLocks noChangeShapeType="1"/>
            </p:cNvSpPr>
            <p:nvPr/>
          </p:nvSpPr>
          <p:spPr bwMode="auto">
            <a:xfrm>
              <a:off x="3456" y="2352"/>
              <a:ext cx="0" cy="288"/>
            </a:xfrm>
            <a:prstGeom prst="line">
              <a:avLst/>
            </a:prstGeom>
            <a:noFill/>
            <a:ln w="9525">
              <a:solidFill>
                <a:schemeClr val="tx1"/>
              </a:solidFill>
              <a:round/>
              <a:headEnd/>
              <a:tailEnd/>
            </a:ln>
          </p:spPr>
          <p:txBody>
            <a:bodyPr/>
            <a:lstStyle/>
            <a:p>
              <a:endParaRPr lang="en-US">
                <a:solidFill>
                  <a:srgbClr val="000000"/>
                </a:solidFill>
              </a:endParaRPr>
            </a:p>
          </p:txBody>
        </p:sp>
        <p:sp>
          <p:nvSpPr>
            <p:cNvPr id="13" name="Line 20"/>
            <p:cNvSpPr>
              <a:spLocks noChangeShapeType="1"/>
            </p:cNvSpPr>
            <p:nvPr/>
          </p:nvSpPr>
          <p:spPr bwMode="auto">
            <a:xfrm>
              <a:off x="4896" y="2352"/>
              <a:ext cx="0" cy="240"/>
            </a:xfrm>
            <a:prstGeom prst="line">
              <a:avLst/>
            </a:prstGeom>
            <a:noFill/>
            <a:ln w="9525">
              <a:solidFill>
                <a:schemeClr val="tx1"/>
              </a:solidFill>
              <a:round/>
              <a:headEnd/>
              <a:tailEnd/>
            </a:ln>
          </p:spPr>
          <p:txBody>
            <a:bodyPr/>
            <a:lstStyle/>
            <a:p>
              <a:endParaRPr lang="en-US">
                <a:solidFill>
                  <a:srgbClr val="000000"/>
                </a:solidFill>
              </a:endParaRPr>
            </a:p>
          </p:txBody>
        </p:sp>
        <p:sp>
          <p:nvSpPr>
            <p:cNvPr id="14" name="Line 21"/>
            <p:cNvSpPr>
              <a:spLocks noChangeShapeType="1"/>
            </p:cNvSpPr>
            <p:nvPr/>
          </p:nvSpPr>
          <p:spPr bwMode="auto">
            <a:xfrm>
              <a:off x="2208" y="2352"/>
              <a:ext cx="0" cy="288"/>
            </a:xfrm>
            <a:prstGeom prst="line">
              <a:avLst/>
            </a:prstGeom>
            <a:noFill/>
            <a:ln w="9525">
              <a:solidFill>
                <a:schemeClr val="tx1"/>
              </a:solidFill>
              <a:round/>
              <a:headEnd/>
              <a:tailEnd/>
            </a:ln>
          </p:spPr>
          <p:txBody>
            <a:bodyPr/>
            <a:lstStyle/>
            <a:p>
              <a:endParaRPr lang="en-US">
                <a:solidFill>
                  <a:srgbClr val="000000"/>
                </a:solidFill>
              </a:endParaRPr>
            </a:p>
          </p:txBody>
        </p:sp>
        <p:sp>
          <p:nvSpPr>
            <p:cNvPr id="15" name="Line 22"/>
            <p:cNvSpPr>
              <a:spLocks noChangeShapeType="1"/>
            </p:cNvSpPr>
            <p:nvPr/>
          </p:nvSpPr>
          <p:spPr bwMode="auto">
            <a:xfrm>
              <a:off x="912" y="2352"/>
              <a:ext cx="0" cy="240"/>
            </a:xfrm>
            <a:prstGeom prst="line">
              <a:avLst/>
            </a:prstGeom>
            <a:noFill/>
            <a:ln w="9525">
              <a:solidFill>
                <a:schemeClr val="tx1"/>
              </a:solidFill>
              <a:round/>
              <a:headEnd/>
              <a:tailEnd/>
            </a:ln>
          </p:spPr>
          <p:txBody>
            <a:bodyPr/>
            <a:lstStyle/>
            <a:p>
              <a:endParaRPr lang="en-US">
                <a:solidFill>
                  <a:srgbClr val="000000"/>
                </a:solidFill>
              </a:endParaRPr>
            </a:p>
          </p:txBody>
        </p:sp>
      </p:grpSp>
    </p:spTree>
    <p:extLst>
      <p:ext uri="{BB962C8B-B14F-4D97-AF65-F5344CB8AC3E}">
        <p14:creationId xmlns:p14="http://schemas.microsoft.com/office/powerpoint/2010/main" val="285595753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Health Studies Section – </a:t>
            </a:r>
            <a:r>
              <a:rPr lang="en-US" sz="2400" dirty="0" smtClean="0"/>
              <a:t>How we are organized</a:t>
            </a:r>
            <a:r>
              <a:rPr lang="en-US" sz="2400" dirty="0"/>
              <a:t/>
            </a:r>
            <a:br>
              <a:rPr lang="en-US" sz="2400" dirty="0"/>
            </a:br>
            <a:endParaRPr lang="en-US" sz="2400" dirty="0"/>
          </a:p>
        </p:txBody>
      </p:sp>
      <p:pic>
        <p:nvPicPr>
          <p:cNvPr id="21" name="Picture 20"/>
          <p:cNvPicPr>
            <a:picLocks noChangeAspect="1"/>
          </p:cNvPicPr>
          <p:nvPr/>
        </p:nvPicPr>
        <p:blipFill>
          <a:blip r:embed="rId3"/>
          <a:stretch>
            <a:fillRect/>
          </a:stretch>
        </p:blipFill>
        <p:spPr>
          <a:xfrm>
            <a:off x="1273778" y="648295"/>
            <a:ext cx="6596444" cy="3846909"/>
          </a:xfrm>
          <a:prstGeom prst="rect">
            <a:avLst/>
          </a:prstGeom>
        </p:spPr>
      </p:pic>
    </p:spTree>
    <p:extLst>
      <p:ext uri="{BB962C8B-B14F-4D97-AF65-F5344CB8AC3E}">
        <p14:creationId xmlns:p14="http://schemas.microsoft.com/office/powerpoint/2010/main" val="28573086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Health Studies Section – </a:t>
            </a:r>
            <a:r>
              <a:rPr lang="en-US" sz="2400" dirty="0" smtClean="0"/>
              <a:t>Who </a:t>
            </a:r>
            <a:r>
              <a:rPr lang="en-US" sz="2400" dirty="0"/>
              <a:t>we </a:t>
            </a:r>
            <a:r>
              <a:rPr lang="en-US" sz="2400" dirty="0" smtClean="0"/>
              <a:t>are</a:t>
            </a:r>
            <a:r>
              <a:rPr lang="en-US" sz="2400" dirty="0"/>
              <a:t/>
            </a:r>
            <a:br>
              <a:rPr lang="en-US" sz="2400" dirty="0"/>
            </a:br>
            <a:endParaRPr lang="en-US" sz="2400" dirty="0"/>
          </a:p>
        </p:txBody>
      </p:sp>
      <p:sp>
        <p:nvSpPr>
          <p:cNvPr id="14" name="Content Placeholder 13"/>
          <p:cNvSpPr>
            <a:spLocks noGrp="1"/>
          </p:cNvSpPr>
          <p:nvPr>
            <p:ph idx="1"/>
          </p:nvPr>
        </p:nvSpPr>
        <p:spPr>
          <a:xfrm>
            <a:off x="782877" y="876439"/>
            <a:ext cx="4728575" cy="2310584"/>
          </a:xfrm>
        </p:spPr>
        <p:txBody>
          <a:bodyPr/>
          <a:lstStyle/>
          <a:p>
            <a:pPr eaLnBrk="1" hangingPunct="1">
              <a:lnSpc>
                <a:spcPct val="90000"/>
              </a:lnSpc>
              <a:defRPr/>
            </a:pPr>
            <a:r>
              <a:rPr lang="en-US" sz="2000" dirty="0"/>
              <a:t>Broad range of skills and expertise</a:t>
            </a:r>
          </a:p>
          <a:p>
            <a:pPr lvl="1" eaLnBrk="1" hangingPunct="1">
              <a:lnSpc>
                <a:spcPct val="90000"/>
              </a:lnSpc>
              <a:defRPr/>
            </a:pPr>
            <a:r>
              <a:rPr lang="en-US" dirty="0"/>
              <a:t>Epidemiology</a:t>
            </a:r>
          </a:p>
          <a:p>
            <a:pPr lvl="1" eaLnBrk="1" hangingPunct="1">
              <a:lnSpc>
                <a:spcPct val="90000"/>
              </a:lnSpc>
              <a:defRPr/>
            </a:pPr>
            <a:r>
              <a:rPr lang="en-US" dirty="0" smtClean="0"/>
              <a:t>Medical Toxicology </a:t>
            </a:r>
            <a:endParaRPr lang="en-US" dirty="0"/>
          </a:p>
          <a:p>
            <a:pPr lvl="1" eaLnBrk="1" hangingPunct="1">
              <a:lnSpc>
                <a:spcPct val="90000"/>
              </a:lnSpc>
              <a:defRPr/>
            </a:pPr>
            <a:r>
              <a:rPr lang="en-US" dirty="0"/>
              <a:t>Environmental Health</a:t>
            </a:r>
          </a:p>
          <a:p>
            <a:pPr lvl="1" eaLnBrk="1" hangingPunct="1">
              <a:lnSpc>
                <a:spcPct val="90000"/>
              </a:lnSpc>
              <a:defRPr/>
            </a:pPr>
            <a:r>
              <a:rPr lang="en-US" dirty="0"/>
              <a:t>Disaster Preparedness and Response</a:t>
            </a:r>
          </a:p>
          <a:p>
            <a:endParaRPr lang="en-US" dirty="0"/>
          </a:p>
        </p:txBody>
      </p:sp>
      <p:pic>
        <p:nvPicPr>
          <p:cNvPr id="16" name="Picture 15"/>
          <p:cNvPicPr>
            <a:picLocks noChangeAspect="1"/>
          </p:cNvPicPr>
          <p:nvPr/>
        </p:nvPicPr>
        <p:blipFill rotWithShape="1">
          <a:blip r:embed="rId3"/>
          <a:srcRect t="11211" b="17904"/>
          <a:stretch/>
        </p:blipFill>
        <p:spPr>
          <a:xfrm>
            <a:off x="5432856" y="1076812"/>
            <a:ext cx="3597054" cy="190983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085495"/>
            <a:ext cx="2890250" cy="1926834"/>
          </a:xfrm>
          <a:prstGeom prst="rect">
            <a:avLst/>
          </a:prstGeom>
        </p:spPr>
      </p:pic>
      <p:pic>
        <p:nvPicPr>
          <p:cNvPr id="18" name="Picture 17"/>
          <p:cNvPicPr>
            <a:picLocks noChangeAspect="1"/>
          </p:cNvPicPr>
          <p:nvPr/>
        </p:nvPicPr>
        <p:blipFill rotWithShape="1">
          <a:blip r:embed="rId5"/>
          <a:srcRect l="17586" t="10396" r="8641" b="9815"/>
          <a:stretch/>
        </p:blipFill>
        <p:spPr>
          <a:xfrm>
            <a:off x="3452702" y="3089087"/>
            <a:ext cx="2581705" cy="1926834"/>
          </a:xfrm>
          <a:prstGeom prst="rect">
            <a:avLst/>
          </a:prstGeom>
        </p:spPr>
      </p:pic>
      <p:pic>
        <p:nvPicPr>
          <p:cNvPr id="19" name="Picture 18"/>
          <p:cNvPicPr>
            <a:picLocks noChangeAspect="1"/>
          </p:cNvPicPr>
          <p:nvPr/>
        </p:nvPicPr>
        <p:blipFill>
          <a:blip r:embed="rId6"/>
          <a:stretch>
            <a:fillRect/>
          </a:stretch>
        </p:blipFill>
        <p:spPr>
          <a:xfrm>
            <a:off x="6139660" y="3085495"/>
            <a:ext cx="2890250" cy="1926834"/>
          </a:xfrm>
          <a:prstGeom prst="rect">
            <a:avLst/>
          </a:prstGeom>
        </p:spPr>
      </p:pic>
    </p:spTree>
    <p:extLst>
      <p:ext uri="{BB962C8B-B14F-4D97-AF65-F5344CB8AC3E}">
        <p14:creationId xmlns:p14="http://schemas.microsoft.com/office/powerpoint/2010/main" val="42439004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Health Studies Section – What we do</a:t>
            </a:r>
            <a:br>
              <a:rPr lang="en-US" sz="2400" dirty="0"/>
            </a:br>
            <a:endParaRPr lang="en-US" sz="2400" dirty="0"/>
          </a:p>
        </p:txBody>
      </p:sp>
      <p:sp>
        <p:nvSpPr>
          <p:cNvPr id="11" name="Content Placeholder 2"/>
          <p:cNvSpPr>
            <a:spLocks noGrp="1"/>
          </p:cNvSpPr>
          <p:nvPr>
            <p:ph idx="1"/>
          </p:nvPr>
        </p:nvSpPr>
        <p:spPr>
          <a:xfrm>
            <a:off x="457200" y="736688"/>
            <a:ext cx="8154443" cy="3943349"/>
          </a:xfrm>
        </p:spPr>
        <p:txBody>
          <a:bodyPr/>
          <a:lstStyle/>
          <a:p>
            <a:pPr marL="606029" eaLnBrk="1" hangingPunct="1">
              <a:lnSpc>
                <a:spcPct val="90000"/>
              </a:lnSpc>
              <a:defRPr/>
            </a:pPr>
            <a:r>
              <a:rPr lang="en-US" sz="1800" dirty="0" smtClean="0">
                <a:solidFill>
                  <a:srgbClr val="000000"/>
                </a:solidFill>
              </a:rPr>
              <a:t>Environmental epidemiology research </a:t>
            </a:r>
          </a:p>
          <a:p>
            <a:pPr marL="906066" lvl="1" indent="-342900" eaLnBrk="1" hangingPunct="1">
              <a:lnSpc>
                <a:spcPct val="90000"/>
              </a:lnSpc>
              <a:defRPr/>
            </a:pPr>
            <a:r>
              <a:rPr lang="en-US" sz="1800" dirty="0" smtClean="0">
                <a:solidFill>
                  <a:srgbClr val="000000"/>
                </a:solidFill>
              </a:rPr>
              <a:t>Characterize exposure and health effects of chemical contaminants</a:t>
            </a:r>
          </a:p>
          <a:p>
            <a:pPr marL="906066" lvl="1" indent="-342900" eaLnBrk="1" hangingPunct="1">
              <a:lnSpc>
                <a:spcPct val="90000"/>
              </a:lnSpc>
              <a:defRPr/>
            </a:pPr>
            <a:r>
              <a:rPr lang="en-US" sz="1800" dirty="0" smtClean="0">
                <a:solidFill>
                  <a:srgbClr val="000000"/>
                </a:solidFill>
              </a:rPr>
              <a:t>Characterize emerging threats – surveillance of clusters of poisoning using the National Poison Data System (NPDS)</a:t>
            </a:r>
          </a:p>
          <a:p>
            <a:pPr marL="906066" lvl="1" indent="-342900" eaLnBrk="1" hangingPunct="1">
              <a:lnSpc>
                <a:spcPct val="90000"/>
              </a:lnSpc>
              <a:defRPr/>
            </a:pPr>
            <a:r>
              <a:rPr lang="en-US" sz="1800" dirty="0" smtClean="0">
                <a:solidFill>
                  <a:srgbClr val="000000"/>
                </a:solidFill>
              </a:rPr>
              <a:t>Identify risk and protective factors for morbidity and mortality related to disasters</a:t>
            </a:r>
          </a:p>
          <a:p>
            <a:pPr marL="606029" eaLnBrk="1" hangingPunct="1">
              <a:lnSpc>
                <a:spcPct val="90000"/>
              </a:lnSpc>
              <a:defRPr/>
            </a:pPr>
            <a:r>
              <a:rPr lang="en-US" sz="1800" dirty="0" smtClean="0">
                <a:solidFill>
                  <a:srgbClr val="000000"/>
                </a:solidFill>
              </a:rPr>
              <a:t>Prepare for and respond to environmental public health emergencies</a:t>
            </a:r>
          </a:p>
          <a:p>
            <a:pPr marL="906066" lvl="1" indent="-342900" eaLnBrk="1" hangingPunct="1">
              <a:lnSpc>
                <a:spcPct val="90000"/>
              </a:lnSpc>
              <a:defRPr/>
            </a:pPr>
            <a:r>
              <a:rPr lang="en-US" sz="1800" dirty="0" smtClean="0">
                <a:solidFill>
                  <a:srgbClr val="000000"/>
                </a:solidFill>
              </a:rPr>
              <a:t>Provide technical assistance with outbreak investigations of suspected non-infectious etiology</a:t>
            </a:r>
          </a:p>
          <a:p>
            <a:pPr marL="906066" lvl="1" indent="-342900" eaLnBrk="1" hangingPunct="1">
              <a:lnSpc>
                <a:spcPct val="90000"/>
              </a:lnSpc>
              <a:defRPr/>
            </a:pPr>
            <a:r>
              <a:rPr lang="en-US" sz="1800" dirty="0" smtClean="0">
                <a:solidFill>
                  <a:srgbClr val="000000"/>
                </a:solidFill>
              </a:rPr>
              <a:t>Respond to natural, chemical, and radiological disasters</a:t>
            </a:r>
          </a:p>
          <a:p>
            <a:pPr marL="606029" eaLnBrk="1" hangingPunct="1">
              <a:lnSpc>
                <a:spcPct val="90000"/>
              </a:lnSpc>
              <a:defRPr/>
            </a:pPr>
            <a:r>
              <a:rPr lang="en-US" sz="1800" dirty="0" smtClean="0"/>
              <a:t>Build environmental epidemiology capacity</a:t>
            </a:r>
            <a:endParaRPr lang="en-US" sz="1800" dirty="0"/>
          </a:p>
          <a:p>
            <a:pPr marL="906066" lvl="1" indent="-342900" eaLnBrk="1" hangingPunct="1">
              <a:lnSpc>
                <a:spcPct val="90000"/>
              </a:lnSpc>
              <a:defRPr/>
            </a:pPr>
            <a:r>
              <a:rPr lang="en-US" sz="1800" dirty="0" smtClean="0"/>
              <a:t>Technical assistance to STLTs</a:t>
            </a:r>
          </a:p>
          <a:p>
            <a:pPr marL="906066" lvl="1" indent="-342900" eaLnBrk="1" hangingPunct="1">
              <a:lnSpc>
                <a:spcPct val="90000"/>
              </a:lnSpc>
              <a:defRPr/>
            </a:pPr>
            <a:r>
              <a:rPr lang="en-US" sz="1800" dirty="0" smtClean="0"/>
              <a:t>Develop tools and training</a:t>
            </a:r>
            <a:endParaRPr lang="en-US" sz="1800" dirty="0"/>
          </a:p>
          <a:p>
            <a:pPr marL="906066" lvl="1" indent="-342900" eaLnBrk="1" hangingPunct="1">
              <a:lnSpc>
                <a:spcPct val="90000"/>
              </a:lnSpc>
              <a:defRPr/>
            </a:pPr>
            <a:endParaRPr lang="en-US" sz="1800" dirty="0" smtClean="0">
              <a:solidFill>
                <a:srgbClr val="000000"/>
              </a:solidFill>
            </a:endParaRPr>
          </a:p>
          <a:p>
            <a:pPr marL="494586" indent="-342900" eaLnBrk="1" hangingPunct="1">
              <a:lnSpc>
                <a:spcPct val="90000"/>
              </a:lnSpc>
              <a:defRPr/>
            </a:pPr>
            <a:endParaRPr lang="en-US" sz="2200" dirty="0" smtClean="0">
              <a:solidFill>
                <a:srgbClr val="000000"/>
              </a:solidFill>
            </a:endParaRPr>
          </a:p>
          <a:p>
            <a:pPr marL="906066" lvl="1" indent="-342900" eaLnBrk="1" hangingPunct="1">
              <a:lnSpc>
                <a:spcPct val="90000"/>
              </a:lnSpc>
              <a:defRPr/>
            </a:pPr>
            <a:endParaRPr lang="en-US" sz="1800" dirty="0" smtClean="0">
              <a:solidFill>
                <a:srgbClr val="000000"/>
              </a:solidFill>
            </a:endParaRPr>
          </a:p>
          <a:p>
            <a:pPr marL="1206104" lvl="2" indent="-342900" eaLnBrk="1" hangingPunct="1">
              <a:lnSpc>
                <a:spcPct val="90000"/>
              </a:lnSpc>
              <a:defRPr/>
            </a:pPr>
            <a:endParaRPr lang="en-US" dirty="0" smtClean="0">
              <a:solidFill>
                <a:srgbClr val="000000"/>
              </a:solidFill>
            </a:endParaRPr>
          </a:p>
          <a:p>
            <a:pPr marL="606029" eaLnBrk="1" hangingPunct="1">
              <a:lnSpc>
                <a:spcPct val="90000"/>
              </a:lnSpc>
              <a:buNone/>
              <a:defRPr/>
            </a:pPr>
            <a:endParaRPr lang="en-US" sz="1800" dirty="0" smtClean="0">
              <a:solidFill>
                <a:srgbClr val="000000"/>
              </a:solidFill>
            </a:endParaRPr>
          </a:p>
          <a:p>
            <a:pPr marL="606029" eaLnBrk="1" hangingPunct="1">
              <a:lnSpc>
                <a:spcPct val="90000"/>
              </a:lnSpc>
              <a:defRPr/>
            </a:pPr>
            <a:endParaRPr lang="en-US" sz="1800" dirty="0">
              <a:solidFill>
                <a:srgbClr val="000000"/>
              </a:solidFill>
            </a:endParaRPr>
          </a:p>
          <a:p>
            <a:endParaRPr lang="en-US" sz="1800" dirty="0">
              <a:solidFill>
                <a:srgbClr val="000000"/>
              </a:solidFill>
            </a:endParaRPr>
          </a:p>
        </p:txBody>
      </p:sp>
    </p:spTree>
    <p:extLst>
      <p:ext uri="{BB962C8B-B14F-4D97-AF65-F5344CB8AC3E}">
        <p14:creationId xmlns:p14="http://schemas.microsoft.com/office/powerpoint/2010/main" val="17446438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Health Studies Section – What we do</a:t>
            </a:r>
            <a:br>
              <a:rPr lang="en-US" sz="2400" dirty="0"/>
            </a:br>
            <a:endParaRPr lang="en-US" sz="2400" dirty="0"/>
          </a:p>
        </p:txBody>
      </p:sp>
      <p:sp>
        <p:nvSpPr>
          <p:cNvPr id="11" name="Content Placeholder 2"/>
          <p:cNvSpPr>
            <a:spLocks noGrp="1"/>
          </p:cNvSpPr>
          <p:nvPr>
            <p:ph idx="1"/>
          </p:nvPr>
        </p:nvSpPr>
        <p:spPr>
          <a:xfrm>
            <a:off x="457200" y="736688"/>
            <a:ext cx="8154443" cy="3943349"/>
          </a:xfrm>
        </p:spPr>
        <p:txBody>
          <a:bodyPr/>
          <a:lstStyle/>
          <a:p>
            <a:pPr marL="606029" eaLnBrk="1" hangingPunct="1">
              <a:lnSpc>
                <a:spcPct val="90000"/>
              </a:lnSpc>
              <a:defRPr/>
            </a:pPr>
            <a:r>
              <a:rPr lang="en-US" sz="1800" dirty="0" smtClean="0">
                <a:solidFill>
                  <a:srgbClr val="000000"/>
                </a:solidFill>
              </a:rPr>
              <a:t>Environmental epidemiology research </a:t>
            </a:r>
          </a:p>
          <a:p>
            <a:pPr marL="906066" lvl="1" indent="-342900" eaLnBrk="1" hangingPunct="1">
              <a:lnSpc>
                <a:spcPct val="90000"/>
              </a:lnSpc>
              <a:defRPr/>
            </a:pPr>
            <a:r>
              <a:rPr lang="en-US" sz="1800" dirty="0" smtClean="0">
                <a:solidFill>
                  <a:srgbClr val="000000"/>
                </a:solidFill>
              </a:rPr>
              <a:t>Characterize exposure and health effects of chemical contaminants</a:t>
            </a:r>
          </a:p>
          <a:p>
            <a:pPr marL="906066" lvl="1" indent="-342900" eaLnBrk="1" hangingPunct="1">
              <a:lnSpc>
                <a:spcPct val="90000"/>
              </a:lnSpc>
              <a:defRPr/>
            </a:pPr>
            <a:r>
              <a:rPr lang="en-US" sz="1800" dirty="0" smtClean="0">
                <a:solidFill>
                  <a:srgbClr val="000000"/>
                </a:solidFill>
              </a:rPr>
              <a:t>Characterize emerging threats – surveillance of clusters of poisoning using the National Poison Data System (NPDS)</a:t>
            </a:r>
          </a:p>
          <a:p>
            <a:pPr marL="906066" lvl="1" indent="-342900" eaLnBrk="1" hangingPunct="1">
              <a:lnSpc>
                <a:spcPct val="90000"/>
              </a:lnSpc>
              <a:defRPr/>
            </a:pPr>
            <a:r>
              <a:rPr lang="en-US" sz="1800" dirty="0" smtClean="0">
                <a:solidFill>
                  <a:srgbClr val="000000"/>
                </a:solidFill>
              </a:rPr>
              <a:t>Identify risk and protective factors for morbidity and mortality related to disasters</a:t>
            </a:r>
          </a:p>
          <a:p>
            <a:pPr marL="606029" eaLnBrk="1" hangingPunct="1">
              <a:lnSpc>
                <a:spcPct val="90000"/>
              </a:lnSpc>
              <a:defRPr/>
            </a:pPr>
            <a:r>
              <a:rPr lang="en-US" sz="1800" dirty="0" smtClean="0">
                <a:solidFill>
                  <a:srgbClr val="000000"/>
                </a:solidFill>
              </a:rPr>
              <a:t>Prepare for and respond to environmental public health emergencies</a:t>
            </a:r>
          </a:p>
          <a:p>
            <a:pPr marL="906066" lvl="1" indent="-342900" eaLnBrk="1" hangingPunct="1">
              <a:lnSpc>
                <a:spcPct val="90000"/>
              </a:lnSpc>
              <a:defRPr/>
            </a:pPr>
            <a:r>
              <a:rPr lang="en-US" sz="1800" dirty="0" smtClean="0">
                <a:solidFill>
                  <a:srgbClr val="000000"/>
                </a:solidFill>
              </a:rPr>
              <a:t>Provide technical assistance with outbreak investigations of suspected non-infectious etiology</a:t>
            </a:r>
          </a:p>
          <a:p>
            <a:pPr marL="906066" lvl="1" indent="-342900" eaLnBrk="1" hangingPunct="1">
              <a:lnSpc>
                <a:spcPct val="90000"/>
              </a:lnSpc>
              <a:defRPr/>
            </a:pPr>
            <a:r>
              <a:rPr lang="en-US" sz="1800" dirty="0" smtClean="0">
                <a:solidFill>
                  <a:srgbClr val="000000"/>
                </a:solidFill>
              </a:rPr>
              <a:t>Respond to natural, chemical, and radiological disasters</a:t>
            </a:r>
          </a:p>
          <a:p>
            <a:pPr marL="606029" eaLnBrk="1" hangingPunct="1">
              <a:lnSpc>
                <a:spcPct val="90000"/>
              </a:lnSpc>
              <a:defRPr/>
            </a:pPr>
            <a:r>
              <a:rPr lang="en-US" sz="1800" dirty="0" smtClean="0"/>
              <a:t>Build environmental epidemiology capacity</a:t>
            </a:r>
            <a:endParaRPr lang="en-US" sz="1800" dirty="0"/>
          </a:p>
          <a:p>
            <a:pPr marL="906066" lvl="1" indent="-342900" eaLnBrk="1" hangingPunct="1">
              <a:lnSpc>
                <a:spcPct val="90000"/>
              </a:lnSpc>
              <a:defRPr/>
            </a:pPr>
            <a:r>
              <a:rPr lang="en-US" sz="1800" dirty="0" smtClean="0"/>
              <a:t>Technical assistance to STLTs</a:t>
            </a:r>
          </a:p>
          <a:p>
            <a:pPr marL="906066" lvl="1" indent="-342900" eaLnBrk="1" hangingPunct="1">
              <a:lnSpc>
                <a:spcPct val="90000"/>
              </a:lnSpc>
              <a:defRPr/>
            </a:pPr>
            <a:r>
              <a:rPr lang="en-US" sz="1800" dirty="0" smtClean="0"/>
              <a:t>Develop tools and training</a:t>
            </a:r>
            <a:endParaRPr lang="en-US" sz="1800" dirty="0"/>
          </a:p>
          <a:p>
            <a:pPr marL="906066" lvl="1" indent="-342900" eaLnBrk="1" hangingPunct="1">
              <a:lnSpc>
                <a:spcPct val="90000"/>
              </a:lnSpc>
              <a:defRPr/>
            </a:pPr>
            <a:endParaRPr lang="en-US" sz="1800" dirty="0" smtClean="0">
              <a:solidFill>
                <a:srgbClr val="000000"/>
              </a:solidFill>
            </a:endParaRPr>
          </a:p>
          <a:p>
            <a:pPr marL="494586" indent="-342900" eaLnBrk="1" hangingPunct="1">
              <a:lnSpc>
                <a:spcPct val="90000"/>
              </a:lnSpc>
              <a:defRPr/>
            </a:pPr>
            <a:endParaRPr lang="en-US" sz="2200" dirty="0" smtClean="0">
              <a:solidFill>
                <a:srgbClr val="000000"/>
              </a:solidFill>
            </a:endParaRPr>
          </a:p>
          <a:p>
            <a:pPr marL="906066" lvl="1" indent="-342900" eaLnBrk="1" hangingPunct="1">
              <a:lnSpc>
                <a:spcPct val="90000"/>
              </a:lnSpc>
              <a:defRPr/>
            </a:pPr>
            <a:endParaRPr lang="en-US" sz="1800" dirty="0" smtClean="0">
              <a:solidFill>
                <a:srgbClr val="000000"/>
              </a:solidFill>
            </a:endParaRPr>
          </a:p>
          <a:p>
            <a:pPr marL="1206104" lvl="2" indent="-342900" eaLnBrk="1" hangingPunct="1">
              <a:lnSpc>
                <a:spcPct val="90000"/>
              </a:lnSpc>
              <a:defRPr/>
            </a:pPr>
            <a:endParaRPr lang="en-US" dirty="0" smtClean="0">
              <a:solidFill>
                <a:srgbClr val="000000"/>
              </a:solidFill>
            </a:endParaRPr>
          </a:p>
          <a:p>
            <a:pPr marL="606029" eaLnBrk="1" hangingPunct="1">
              <a:lnSpc>
                <a:spcPct val="90000"/>
              </a:lnSpc>
              <a:buNone/>
              <a:defRPr/>
            </a:pPr>
            <a:endParaRPr lang="en-US" sz="1800" dirty="0" smtClean="0">
              <a:solidFill>
                <a:srgbClr val="000000"/>
              </a:solidFill>
            </a:endParaRPr>
          </a:p>
          <a:p>
            <a:pPr marL="606029" eaLnBrk="1" hangingPunct="1">
              <a:lnSpc>
                <a:spcPct val="90000"/>
              </a:lnSpc>
              <a:defRPr/>
            </a:pPr>
            <a:endParaRPr lang="en-US" sz="1800" dirty="0">
              <a:solidFill>
                <a:srgbClr val="000000"/>
              </a:solidFill>
            </a:endParaRPr>
          </a:p>
          <a:p>
            <a:endParaRPr lang="en-US" sz="1800" dirty="0">
              <a:solidFill>
                <a:srgbClr val="000000"/>
              </a:solidFill>
            </a:endParaRPr>
          </a:p>
        </p:txBody>
      </p:sp>
      <p:sp>
        <p:nvSpPr>
          <p:cNvPr id="13" name="Rectangle 12"/>
          <p:cNvSpPr/>
          <p:nvPr/>
        </p:nvSpPr>
        <p:spPr>
          <a:xfrm>
            <a:off x="751562" y="3645074"/>
            <a:ext cx="7540668" cy="95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740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NCEH Role in Cancer Cluster Tools Development</a:t>
            </a:r>
          </a:p>
        </p:txBody>
      </p:sp>
      <p:sp>
        <p:nvSpPr>
          <p:cNvPr id="7" name="Content Placeholder 2"/>
          <p:cNvSpPr txBox="1">
            <a:spLocks/>
          </p:cNvSpPr>
          <p:nvPr/>
        </p:nvSpPr>
        <p:spPr bwMode="auto">
          <a:xfrm>
            <a:off x="141200" y="1006608"/>
            <a:ext cx="5668793" cy="413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008265"/>
              </a:buClr>
              <a:buSzPct val="75000"/>
              <a:buFont typeface="Wingdings" panose="05000000000000000000" pitchFamily="2" charset="2"/>
              <a:buChar char="§"/>
              <a:defRPr sz="2400" b="1" kern="1200" baseline="0">
                <a:solidFill>
                  <a:srgbClr val="000000"/>
                </a:solidFill>
                <a:latin typeface="Calibri" pitchFamily="34" charset="0"/>
                <a:ea typeface="+mn-ea"/>
                <a:cs typeface="+mn-cs"/>
              </a:defRPr>
            </a:lvl1pPr>
            <a:lvl2pPr marL="640080" indent="-228600" algn="l" rtl="0" eaLnBrk="0" fontAlgn="base" hangingPunct="0">
              <a:spcBef>
                <a:spcPct val="20000"/>
              </a:spcBef>
              <a:spcAft>
                <a:spcPct val="0"/>
              </a:spcAft>
              <a:buClr>
                <a:srgbClr val="008265"/>
              </a:buClr>
              <a:buSzPct val="75000"/>
              <a:buFont typeface="Arial" panose="020B0604020202020204" pitchFamily="34" charset="0"/>
              <a:buChar char="•"/>
              <a:defRPr sz="2000" kern="1200">
                <a:solidFill>
                  <a:srgbClr val="000000"/>
                </a:solidFill>
                <a:latin typeface="Calibri" panose="020F0502020204030204" pitchFamily="34" charset="0"/>
                <a:ea typeface="+mn-ea"/>
                <a:cs typeface="+mn-cs"/>
              </a:defRPr>
            </a:lvl2pPr>
            <a:lvl3pPr marL="914400" indent="0" algn="l" rtl="0" eaLnBrk="0" fontAlgn="base" hangingPunct="0">
              <a:spcBef>
                <a:spcPct val="20000"/>
              </a:spcBef>
              <a:spcAft>
                <a:spcPct val="0"/>
              </a:spcAft>
              <a:buClr>
                <a:srgbClr val="008265"/>
              </a:buClr>
              <a:buSzPct val="75000"/>
              <a:buFont typeface="Arial" pitchFamily="34" charset="0"/>
              <a:buNone/>
              <a:defRPr sz="1800" kern="1200">
                <a:solidFill>
                  <a:srgbClr val="000000"/>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chemeClr val="bg1"/>
              </a:buClr>
              <a:buSzPct val="70000"/>
              <a:buFont typeface="Courier New" pitchFamily="49" charset="0"/>
              <a:buChar char="o"/>
              <a:defRPr sz="1800" kern="1200" baseline="0">
                <a:solidFill>
                  <a:schemeClr val="bg2"/>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chemeClr val="bg1"/>
              </a:buClr>
              <a:buSzPct val="70000"/>
              <a:buFont typeface="Arial" pitchFamily="34" charset="0"/>
              <a:buChar char="•"/>
              <a:defRPr sz="1800" kern="1200">
                <a:solidFill>
                  <a:schemeClr val="bg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2013 MMWR: Investigating Suspected Cancer Clusters and Responding to Community Concerns</a:t>
            </a:r>
          </a:p>
          <a:p>
            <a:pPr lvl="1"/>
            <a:r>
              <a:rPr lang="en-US" sz="1800" dirty="0" smtClean="0"/>
              <a:t>Collaboration with CSTE, ATSDR, other CDC CIOs, and state health departments</a:t>
            </a:r>
          </a:p>
          <a:p>
            <a:pPr lvl="1"/>
            <a:r>
              <a:rPr lang="en-US" sz="1800" dirty="0" smtClean="0"/>
              <a:t>Guidance for state and local health departments on addressing cancer cluster concerns in communities</a:t>
            </a:r>
          </a:p>
          <a:p>
            <a:r>
              <a:rPr lang="en-US" sz="1800" dirty="0" smtClean="0"/>
              <a:t>Cancer Clusters: A toolkit for Communicators </a:t>
            </a:r>
          </a:p>
          <a:p>
            <a:pPr lvl="1"/>
            <a:r>
              <a:rPr lang="en-US" sz="1800" dirty="0" smtClean="0"/>
              <a:t>Partnership with National Public Health Information Coalition (NPHIC)</a:t>
            </a:r>
          </a:p>
          <a:p>
            <a:pPr lvl="1"/>
            <a:r>
              <a:rPr lang="en-US" sz="1800" dirty="0" smtClean="0"/>
              <a:t>Tools for state and local communicators to use when talking with communities about potential cancer clusters and cancer cluster investigations</a:t>
            </a:r>
          </a:p>
          <a:p>
            <a:endParaRPr lang="en-US" sz="1800" dirty="0" smtClean="0"/>
          </a:p>
          <a:p>
            <a:pPr marL="342900" lvl="1" indent="0">
              <a:buFont typeface="Arial" panose="020B0604020202020204" pitchFamily="34" charset="0"/>
              <a:buNone/>
            </a:pPr>
            <a:endParaRPr lang="en-US" sz="1800" dirty="0" smtClean="0"/>
          </a:p>
        </p:txBody>
      </p:sp>
      <p:pic>
        <p:nvPicPr>
          <p:cNvPr id="9" name="Picture 8"/>
          <p:cNvPicPr>
            <a:picLocks noChangeAspect="1"/>
          </p:cNvPicPr>
          <p:nvPr/>
        </p:nvPicPr>
        <p:blipFill>
          <a:blip r:embed="rId3"/>
          <a:stretch>
            <a:fillRect/>
          </a:stretch>
        </p:blipFill>
        <p:spPr>
          <a:xfrm>
            <a:off x="5999966" y="826057"/>
            <a:ext cx="2874723" cy="1869738"/>
          </a:xfrm>
          <a:prstGeom prst="rect">
            <a:avLst/>
          </a:prstGeom>
        </p:spPr>
      </p:pic>
      <p:pic>
        <p:nvPicPr>
          <p:cNvPr id="10" name="Picture 9"/>
          <p:cNvPicPr>
            <a:picLocks noChangeAspect="1"/>
          </p:cNvPicPr>
          <p:nvPr/>
        </p:nvPicPr>
        <p:blipFill>
          <a:blip r:embed="rId4"/>
          <a:stretch>
            <a:fillRect/>
          </a:stretch>
        </p:blipFill>
        <p:spPr>
          <a:xfrm>
            <a:off x="5997882" y="2868459"/>
            <a:ext cx="2876807" cy="2145911"/>
          </a:xfrm>
          <a:prstGeom prst="rect">
            <a:avLst/>
          </a:prstGeom>
        </p:spPr>
      </p:pic>
    </p:spTree>
    <p:extLst>
      <p:ext uri="{BB962C8B-B14F-4D97-AF65-F5344CB8AC3E}">
        <p14:creationId xmlns:p14="http://schemas.microsoft.com/office/powerpoint/2010/main" val="1772317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EH_ATSDR_OD_PPT_dark(">
  <a:themeElements>
    <a:clrScheme name="NCEH ATSDR  Dark PPT Colors">
      <a:dk1>
        <a:srgbClr val="0F56DC"/>
      </a:dk1>
      <a:lt1>
        <a:srgbClr val="FFC000"/>
      </a:lt1>
      <a:dk2>
        <a:srgbClr val="FFFFFF"/>
      </a:dk2>
      <a:lt2>
        <a:srgbClr val="7CA295"/>
      </a:lt2>
      <a:accent1>
        <a:srgbClr val="007D57"/>
      </a:accent1>
      <a:accent2>
        <a:srgbClr val="005172"/>
      </a:accent2>
      <a:accent3>
        <a:srgbClr val="59705D"/>
      </a:accent3>
      <a:accent4>
        <a:srgbClr val="452325"/>
      </a:accent4>
      <a:accent5>
        <a:srgbClr val="EAAB00"/>
      </a:accent5>
      <a:accent6>
        <a:srgbClr val="A3A86B"/>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7890</TotalTime>
  <Words>1082</Words>
  <Application>Microsoft Office PowerPoint</Application>
  <PresentationFormat>On-screen Show (16:9)</PresentationFormat>
  <Paragraphs>176</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Wingdings</vt:lpstr>
      <vt:lpstr>Courier New</vt:lpstr>
      <vt:lpstr>Myriad Web Pro</vt:lpstr>
      <vt:lpstr>NCEH_ATSDR_combined</vt:lpstr>
      <vt:lpstr>NCEH_ATSDR_OD_PPT_dark(</vt:lpstr>
      <vt:lpstr>Managing the Process and Needs of Cluster Investigations</vt:lpstr>
      <vt:lpstr>Organization Chart – Centers for Disease Control and Prevention </vt:lpstr>
      <vt:lpstr>Organization Chart – Deputy Director for Non-Infectious Diseases (DDNID)</vt:lpstr>
      <vt:lpstr>Organization Chart – National Center for Environmental Health</vt:lpstr>
      <vt:lpstr>Health Studies Section – How we are organized </vt:lpstr>
      <vt:lpstr>Health Studies Section – Who we are </vt:lpstr>
      <vt:lpstr>Health Studies Section – What we do </vt:lpstr>
      <vt:lpstr>Health Studies Section – What we do </vt:lpstr>
      <vt:lpstr>NCEH Role in Cancer Cluster Tools Development</vt:lpstr>
      <vt:lpstr>NCEH Response to Inquiries Related to Cancer Clusters</vt:lpstr>
      <vt:lpstr>Common Requests from State/Local Health Departments</vt:lpstr>
      <vt:lpstr>Moving Forward: CDC/ATSDR Cancer Cluster Guideline Update</vt:lpstr>
      <vt:lpstr>CDC/ATSDR Cancer Cluster Guideline Update — Next Steps</vt:lpstr>
      <vt:lpstr>PowerPoint Presentation</vt:lpstr>
      <vt:lpstr>Trevor’s Law</vt:lpstr>
      <vt:lpstr>CDC/ATSDR Cancer Cluster Guideline Update — Process*</vt:lpstr>
      <vt:lpstr>CDC/ATSDR Cancer Cluster Guideline Update — Inputs*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Marr, Olivia (CDC/DDNID/NCCDPHP)</cp:lastModifiedBy>
  <cp:revision>300</cp:revision>
  <cp:lastPrinted>2016-10-21T14:56:24Z</cp:lastPrinted>
  <dcterms:created xsi:type="dcterms:W3CDTF">2011-03-17T17:43:16Z</dcterms:created>
  <dcterms:modified xsi:type="dcterms:W3CDTF">2019-04-25T12:38:56Z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