
<file path=[Content_Types].xml><?xml version="1.0" encoding="utf-8"?>
<Types xmlns="http://schemas.openxmlformats.org/package/2006/content-types">
  <Default Extension="emf" ContentType="image/x-emf"/>
  <Default Extension="jpeg" ContentType="image/jpeg"/>
  <Default Extension="jpg" ContentType="image/tiff"/>
  <Default Extension="mp4" ContentType="video/mp4"/>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2.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3.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4.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5.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6.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8.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9.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10.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11.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12.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13.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14.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15.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16.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17.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18.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19.xml" ContentType="application/vnd.openxmlformats-officedocument.theme+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drawings/drawing1.xml" ContentType="application/vnd.openxmlformats-officedocument.drawingml.chartshapes+xml"/>
  <Override PartName="/ppt/notesSlides/notesSlide24.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5.xml" ContentType="application/vnd.openxmlformats-officedocument.themeOverride+xml"/>
  <Override PartName="/ppt/drawings/drawing2.xml" ContentType="application/vnd.openxmlformats-officedocument.drawingml.chartshape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38.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6"/>
    <p:sldMasterId id="2147483703" r:id="rId7"/>
    <p:sldMasterId id="2147483828" r:id="rId8"/>
    <p:sldMasterId id="2147483856" r:id="rId9"/>
    <p:sldMasterId id="2147483877" r:id="rId10"/>
    <p:sldMasterId id="2147483935" r:id="rId11"/>
    <p:sldMasterId id="2147483970" r:id="rId12"/>
    <p:sldMasterId id="2147484008" r:id="rId13"/>
    <p:sldMasterId id="2147484044" r:id="rId14"/>
    <p:sldMasterId id="2147484064" r:id="rId15"/>
    <p:sldMasterId id="2147484114" r:id="rId16"/>
    <p:sldMasterId id="2147484154" r:id="rId17"/>
    <p:sldMasterId id="2147484216" r:id="rId18"/>
    <p:sldMasterId id="2147484282" r:id="rId19"/>
    <p:sldMasterId id="2147484321" r:id="rId20"/>
    <p:sldMasterId id="2147484354" r:id="rId21"/>
    <p:sldMasterId id="2147484407" r:id="rId22"/>
    <p:sldMasterId id="2147484439" r:id="rId23"/>
    <p:sldMasterId id="2147484445" r:id="rId24"/>
  </p:sldMasterIdLst>
  <p:notesMasterIdLst>
    <p:notesMasterId r:id="rId86"/>
  </p:notesMasterIdLst>
  <p:handoutMasterIdLst>
    <p:handoutMasterId r:id="rId87"/>
  </p:handoutMasterIdLst>
  <p:sldIdLst>
    <p:sldId id="278" r:id="rId25"/>
    <p:sldId id="2195" r:id="rId26"/>
    <p:sldId id="425" r:id="rId27"/>
    <p:sldId id="426" r:id="rId28"/>
    <p:sldId id="805" r:id="rId29"/>
    <p:sldId id="799" r:id="rId30"/>
    <p:sldId id="2173" r:id="rId31"/>
    <p:sldId id="2171" r:id="rId32"/>
    <p:sldId id="438" r:id="rId33"/>
    <p:sldId id="412" r:id="rId34"/>
    <p:sldId id="413" r:id="rId35"/>
    <p:sldId id="582" r:id="rId36"/>
    <p:sldId id="290" r:id="rId37"/>
    <p:sldId id="283" r:id="rId38"/>
    <p:sldId id="417" r:id="rId39"/>
    <p:sldId id="267" r:id="rId40"/>
    <p:sldId id="418" r:id="rId41"/>
    <p:sldId id="422" r:id="rId42"/>
    <p:sldId id="268" r:id="rId43"/>
    <p:sldId id="373" r:id="rId44"/>
    <p:sldId id="374" r:id="rId45"/>
    <p:sldId id="1513" r:id="rId46"/>
    <p:sldId id="312" r:id="rId47"/>
    <p:sldId id="334" r:id="rId48"/>
    <p:sldId id="258" r:id="rId49"/>
    <p:sldId id="642" r:id="rId50"/>
    <p:sldId id="381" r:id="rId51"/>
    <p:sldId id="306" r:id="rId52"/>
    <p:sldId id="676" r:id="rId53"/>
    <p:sldId id="546" r:id="rId54"/>
    <p:sldId id="2167" r:id="rId55"/>
    <p:sldId id="341" r:id="rId56"/>
    <p:sldId id="698" r:id="rId57"/>
    <p:sldId id="261" r:id="rId58"/>
    <p:sldId id="273" r:id="rId59"/>
    <p:sldId id="262" r:id="rId60"/>
    <p:sldId id="272" r:id="rId61"/>
    <p:sldId id="264" r:id="rId62"/>
    <p:sldId id="1514" r:id="rId63"/>
    <p:sldId id="720" r:id="rId64"/>
    <p:sldId id="710" r:id="rId65"/>
    <p:sldId id="712" r:id="rId66"/>
    <p:sldId id="713" r:id="rId67"/>
    <p:sldId id="653" r:id="rId68"/>
    <p:sldId id="460" r:id="rId69"/>
    <p:sldId id="734" r:id="rId70"/>
    <p:sldId id="454" r:id="rId71"/>
    <p:sldId id="2194" r:id="rId72"/>
    <p:sldId id="279" r:id="rId73"/>
    <p:sldId id="2169" r:id="rId74"/>
    <p:sldId id="2174" r:id="rId75"/>
    <p:sldId id="2168" r:id="rId76"/>
    <p:sldId id="391" r:id="rId77"/>
    <p:sldId id="662" r:id="rId78"/>
    <p:sldId id="554" r:id="rId79"/>
    <p:sldId id="897" r:id="rId80"/>
    <p:sldId id="2193" r:id="rId81"/>
    <p:sldId id="2191" r:id="rId82"/>
    <p:sldId id="2184" r:id="rId83"/>
    <p:sldId id="511" r:id="rId84"/>
    <p:sldId id="398" r:id="rId85"/>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9CDEF"/>
    <a:srgbClr val="CCE2F2"/>
    <a:srgbClr val="7DA8EB"/>
    <a:srgbClr val="56A0D3"/>
    <a:srgbClr val="122C41"/>
    <a:srgbClr val="0033CC"/>
    <a:srgbClr val="89BDE0"/>
    <a:srgbClr val="687985"/>
    <a:srgbClr val="BEA500"/>
    <a:srgbClr val="14467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D4B1A4E-5971-4AC1-AF62-55A7A18DCB10}" v="1" dt="2020-02-06T15:55:10.80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051" autoAdjust="0"/>
    <p:restoredTop sz="94625" autoAdjust="0"/>
  </p:normalViewPr>
  <p:slideViewPr>
    <p:cSldViewPr snapToGrid="0">
      <p:cViewPr varScale="1">
        <p:scale>
          <a:sx n="72" d="100"/>
          <a:sy n="72" d="100"/>
        </p:scale>
        <p:origin x="1190" y="58"/>
      </p:cViewPr>
      <p:guideLst/>
    </p:cSldViewPr>
  </p:slideViewPr>
  <p:notesTextViewPr>
    <p:cViewPr>
      <p:scale>
        <a:sx n="3" d="2"/>
        <a:sy n="3" d="2"/>
      </p:scale>
      <p:origin x="0" y="0"/>
    </p:cViewPr>
  </p:notesTextViewPr>
  <p:sorterViewPr>
    <p:cViewPr>
      <p:scale>
        <a:sx n="130" d="100"/>
        <a:sy n="130" d="100"/>
      </p:scale>
      <p:origin x="0" y="-8760"/>
    </p:cViewPr>
  </p:sorterViewPr>
  <p:notesViewPr>
    <p:cSldViewPr snapToGrid="0">
      <p:cViewPr varScale="1">
        <p:scale>
          <a:sx n="81" d="100"/>
          <a:sy n="81" d="100"/>
        </p:scale>
        <p:origin x="3138" y="108"/>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xml"/><Relationship Id="rId21" Type="http://schemas.openxmlformats.org/officeDocument/2006/relationships/slideMaster" Target="slideMasters/slideMaster16.xml"/><Relationship Id="rId42" Type="http://schemas.openxmlformats.org/officeDocument/2006/relationships/slide" Target="slides/slide18.xml"/><Relationship Id="rId47" Type="http://schemas.openxmlformats.org/officeDocument/2006/relationships/slide" Target="slides/slide23.xml"/><Relationship Id="rId63" Type="http://schemas.openxmlformats.org/officeDocument/2006/relationships/slide" Target="slides/slide39.xml"/><Relationship Id="rId68" Type="http://schemas.openxmlformats.org/officeDocument/2006/relationships/slide" Target="slides/slide44.xml"/><Relationship Id="rId84" Type="http://schemas.openxmlformats.org/officeDocument/2006/relationships/slide" Target="slides/slide60.xml"/><Relationship Id="rId89" Type="http://schemas.openxmlformats.org/officeDocument/2006/relationships/viewProps" Target="viewProps.xml"/><Relationship Id="rId16" Type="http://schemas.openxmlformats.org/officeDocument/2006/relationships/slideMaster" Target="slideMasters/slideMaster11.xml"/><Relationship Id="rId11" Type="http://schemas.openxmlformats.org/officeDocument/2006/relationships/slideMaster" Target="slideMasters/slideMaster6.xml"/><Relationship Id="rId32" Type="http://schemas.openxmlformats.org/officeDocument/2006/relationships/slide" Target="slides/slide8.xml"/><Relationship Id="rId37" Type="http://schemas.openxmlformats.org/officeDocument/2006/relationships/slide" Target="slides/slide13.xml"/><Relationship Id="rId53" Type="http://schemas.openxmlformats.org/officeDocument/2006/relationships/slide" Target="slides/slide29.xml"/><Relationship Id="rId58" Type="http://schemas.openxmlformats.org/officeDocument/2006/relationships/slide" Target="slides/slide34.xml"/><Relationship Id="rId74" Type="http://schemas.openxmlformats.org/officeDocument/2006/relationships/slide" Target="slides/slide50.xml"/><Relationship Id="rId79" Type="http://schemas.openxmlformats.org/officeDocument/2006/relationships/slide" Target="slides/slide55.xml"/><Relationship Id="rId5" Type="http://schemas.openxmlformats.org/officeDocument/2006/relationships/customXml" Target="../customXml/item5.xml"/><Relationship Id="rId90" Type="http://schemas.openxmlformats.org/officeDocument/2006/relationships/theme" Target="theme/theme1.xml"/><Relationship Id="rId14" Type="http://schemas.openxmlformats.org/officeDocument/2006/relationships/slideMaster" Target="slideMasters/slideMaster9.xml"/><Relationship Id="rId22" Type="http://schemas.openxmlformats.org/officeDocument/2006/relationships/slideMaster" Target="slideMasters/slideMaster17.xml"/><Relationship Id="rId27" Type="http://schemas.openxmlformats.org/officeDocument/2006/relationships/slide" Target="slides/slide3.xml"/><Relationship Id="rId30" Type="http://schemas.openxmlformats.org/officeDocument/2006/relationships/slide" Target="slides/slide6.xml"/><Relationship Id="rId35" Type="http://schemas.openxmlformats.org/officeDocument/2006/relationships/slide" Target="slides/slide11.xml"/><Relationship Id="rId43" Type="http://schemas.openxmlformats.org/officeDocument/2006/relationships/slide" Target="slides/slide19.xml"/><Relationship Id="rId48" Type="http://schemas.openxmlformats.org/officeDocument/2006/relationships/slide" Target="slides/slide24.xml"/><Relationship Id="rId56" Type="http://schemas.openxmlformats.org/officeDocument/2006/relationships/slide" Target="slides/slide32.xml"/><Relationship Id="rId64" Type="http://schemas.openxmlformats.org/officeDocument/2006/relationships/slide" Target="slides/slide40.xml"/><Relationship Id="rId69" Type="http://schemas.openxmlformats.org/officeDocument/2006/relationships/slide" Target="slides/slide45.xml"/><Relationship Id="rId77" Type="http://schemas.openxmlformats.org/officeDocument/2006/relationships/slide" Target="slides/slide53.xml"/><Relationship Id="rId8" Type="http://schemas.openxmlformats.org/officeDocument/2006/relationships/slideMaster" Target="slideMasters/slideMaster3.xml"/><Relationship Id="rId51" Type="http://schemas.openxmlformats.org/officeDocument/2006/relationships/slide" Target="slides/slide27.xml"/><Relationship Id="rId72" Type="http://schemas.openxmlformats.org/officeDocument/2006/relationships/slide" Target="slides/slide48.xml"/><Relationship Id="rId80" Type="http://schemas.openxmlformats.org/officeDocument/2006/relationships/slide" Target="slides/slide56.xml"/><Relationship Id="rId85" Type="http://schemas.openxmlformats.org/officeDocument/2006/relationships/slide" Target="slides/slide61.xml"/><Relationship Id="rId3" Type="http://schemas.openxmlformats.org/officeDocument/2006/relationships/customXml" Target="../customXml/item3.xml"/><Relationship Id="rId12" Type="http://schemas.openxmlformats.org/officeDocument/2006/relationships/slideMaster" Target="slideMasters/slideMaster7.xml"/><Relationship Id="rId17" Type="http://schemas.openxmlformats.org/officeDocument/2006/relationships/slideMaster" Target="slideMasters/slideMaster12.xml"/><Relationship Id="rId25" Type="http://schemas.openxmlformats.org/officeDocument/2006/relationships/slide" Target="slides/slide1.xml"/><Relationship Id="rId33" Type="http://schemas.openxmlformats.org/officeDocument/2006/relationships/slide" Target="slides/slide9.xml"/><Relationship Id="rId38" Type="http://schemas.openxmlformats.org/officeDocument/2006/relationships/slide" Target="slides/slide14.xml"/><Relationship Id="rId46" Type="http://schemas.openxmlformats.org/officeDocument/2006/relationships/slide" Target="slides/slide22.xml"/><Relationship Id="rId59" Type="http://schemas.openxmlformats.org/officeDocument/2006/relationships/slide" Target="slides/slide35.xml"/><Relationship Id="rId67" Type="http://schemas.openxmlformats.org/officeDocument/2006/relationships/slide" Target="slides/slide43.xml"/><Relationship Id="rId20" Type="http://schemas.openxmlformats.org/officeDocument/2006/relationships/slideMaster" Target="slideMasters/slideMaster15.xml"/><Relationship Id="rId41" Type="http://schemas.openxmlformats.org/officeDocument/2006/relationships/slide" Target="slides/slide17.xml"/><Relationship Id="rId54" Type="http://schemas.openxmlformats.org/officeDocument/2006/relationships/slide" Target="slides/slide30.xml"/><Relationship Id="rId62" Type="http://schemas.openxmlformats.org/officeDocument/2006/relationships/slide" Target="slides/slide38.xml"/><Relationship Id="rId70" Type="http://schemas.openxmlformats.org/officeDocument/2006/relationships/slide" Target="slides/slide46.xml"/><Relationship Id="rId75" Type="http://schemas.openxmlformats.org/officeDocument/2006/relationships/slide" Target="slides/slide51.xml"/><Relationship Id="rId83" Type="http://schemas.openxmlformats.org/officeDocument/2006/relationships/slide" Target="slides/slide59.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1.xml"/><Relationship Id="rId15" Type="http://schemas.openxmlformats.org/officeDocument/2006/relationships/slideMaster" Target="slideMasters/slideMaster10.xml"/><Relationship Id="rId23" Type="http://schemas.openxmlformats.org/officeDocument/2006/relationships/slideMaster" Target="slideMasters/slideMaster18.xml"/><Relationship Id="rId28" Type="http://schemas.openxmlformats.org/officeDocument/2006/relationships/slide" Target="slides/slide4.xml"/><Relationship Id="rId36" Type="http://schemas.openxmlformats.org/officeDocument/2006/relationships/slide" Target="slides/slide12.xml"/><Relationship Id="rId49" Type="http://schemas.openxmlformats.org/officeDocument/2006/relationships/slide" Target="slides/slide25.xml"/><Relationship Id="rId57" Type="http://schemas.openxmlformats.org/officeDocument/2006/relationships/slide" Target="slides/slide33.xml"/><Relationship Id="rId10" Type="http://schemas.openxmlformats.org/officeDocument/2006/relationships/slideMaster" Target="slideMasters/slideMaster5.xml"/><Relationship Id="rId31" Type="http://schemas.openxmlformats.org/officeDocument/2006/relationships/slide" Target="slides/slide7.xml"/><Relationship Id="rId44" Type="http://schemas.openxmlformats.org/officeDocument/2006/relationships/slide" Target="slides/slide20.xml"/><Relationship Id="rId52" Type="http://schemas.openxmlformats.org/officeDocument/2006/relationships/slide" Target="slides/slide28.xml"/><Relationship Id="rId60" Type="http://schemas.openxmlformats.org/officeDocument/2006/relationships/slide" Target="slides/slide36.xml"/><Relationship Id="rId65" Type="http://schemas.openxmlformats.org/officeDocument/2006/relationships/slide" Target="slides/slide41.xml"/><Relationship Id="rId73" Type="http://schemas.openxmlformats.org/officeDocument/2006/relationships/slide" Target="slides/slide49.xml"/><Relationship Id="rId78" Type="http://schemas.openxmlformats.org/officeDocument/2006/relationships/slide" Target="slides/slide54.xml"/><Relationship Id="rId81" Type="http://schemas.openxmlformats.org/officeDocument/2006/relationships/slide" Target="slides/slide57.xml"/><Relationship Id="rId86" Type="http://schemas.openxmlformats.org/officeDocument/2006/relationships/notesMaster" Target="notesMasters/notesMaster1.xml"/><Relationship Id="rId4" Type="http://schemas.openxmlformats.org/officeDocument/2006/relationships/customXml" Target="../customXml/item4.xml"/><Relationship Id="rId9" Type="http://schemas.openxmlformats.org/officeDocument/2006/relationships/slideMaster" Target="slideMasters/slideMaster4.xml"/><Relationship Id="rId13" Type="http://schemas.openxmlformats.org/officeDocument/2006/relationships/slideMaster" Target="slideMasters/slideMaster8.xml"/><Relationship Id="rId18" Type="http://schemas.openxmlformats.org/officeDocument/2006/relationships/slideMaster" Target="slideMasters/slideMaster13.xml"/><Relationship Id="rId39" Type="http://schemas.openxmlformats.org/officeDocument/2006/relationships/slide" Target="slides/slide15.xml"/><Relationship Id="rId34" Type="http://schemas.openxmlformats.org/officeDocument/2006/relationships/slide" Target="slides/slide10.xml"/><Relationship Id="rId50" Type="http://schemas.openxmlformats.org/officeDocument/2006/relationships/slide" Target="slides/slide26.xml"/><Relationship Id="rId55" Type="http://schemas.openxmlformats.org/officeDocument/2006/relationships/slide" Target="slides/slide31.xml"/><Relationship Id="rId76" Type="http://schemas.openxmlformats.org/officeDocument/2006/relationships/slide" Target="slides/slide52.xml"/><Relationship Id="rId7" Type="http://schemas.openxmlformats.org/officeDocument/2006/relationships/slideMaster" Target="slideMasters/slideMaster2.xml"/><Relationship Id="rId71" Type="http://schemas.openxmlformats.org/officeDocument/2006/relationships/slide" Target="slides/slide47.xml"/><Relationship Id="rId92" Type="http://schemas.microsoft.com/office/2015/10/relationships/revisionInfo" Target="revisionInfo.xml"/><Relationship Id="rId2" Type="http://schemas.openxmlformats.org/officeDocument/2006/relationships/customXml" Target="../customXml/item2.xml"/><Relationship Id="rId29" Type="http://schemas.openxmlformats.org/officeDocument/2006/relationships/slide" Target="slides/slide5.xml"/><Relationship Id="rId24" Type="http://schemas.openxmlformats.org/officeDocument/2006/relationships/slideMaster" Target="slideMasters/slideMaster19.xml"/><Relationship Id="rId40" Type="http://schemas.openxmlformats.org/officeDocument/2006/relationships/slide" Target="slides/slide16.xml"/><Relationship Id="rId45" Type="http://schemas.openxmlformats.org/officeDocument/2006/relationships/slide" Target="slides/slide21.xml"/><Relationship Id="rId66" Type="http://schemas.openxmlformats.org/officeDocument/2006/relationships/slide" Target="slides/slide42.xml"/><Relationship Id="rId87" Type="http://schemas.openxmlformats.org/officeDocument/2006/relationships/handoutMaster" Target="handoutMasters/handoutMaster1.xml"/><Relationship Id="rId61" Type="http://schemas.openxmlformats.org/officeDocument/2006/relationships/slide" Target="slides/slide37.xml"/><Relationship Id="rId82" Type="http://schemas.openxmlformats.org/officeDocument/2006/relationships/slide" Target="slides/slide58.xml"/><Relationship Id="rId19" Type="http://schemas.openxmlformats.org/officeDocument/2006/relationships/slideMaster" Target="slideMasters/slideMaster14.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chartUserShapes" Target="../drawings/drawing1.xm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6.xml"/><Relationship Id="rId1" Type="http://schemas.microsoft.com/office/2011/relationships/chartStyle" Target="style6.xml"/><Relationship Id="rId5" Type="http://schemas.openxmlformats.org/officeDocument/2006/relationships/chartUserShapes" Target="../drawings/drawing2.xml"/><Relationship Id="rId4"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2975383426815008"/>
          <c:y val="1.0887355943456902E-2"/>
          <c:w val="0.74581407743170558"/>
          <c:h val="0.87156520529631287"/>
        </c:manualLayout>
      </c:layout>
      <c:barChart>
        <c:barDir val="bar"/>
        <c:grouping val="clustered"/>
        <c:varyColors val="0"/>
        <c:ser>
          <c:idx val="0"/>
          <c:order val="0"/>
          <c:spPr>
            <a:solidFill>
              <a:schemeClr val="accent1">
                <a:lumMod val="60000"/>
                <a:lumOff val="40000"/>
              </a:schemeClr>
            </a:solidFill>
            <a:ln>
              <a:noFill/>
            </a:ln>
            <a:effectLst/>
          </c:spPr>
          <c:invertIfNegative val="0"/>
          <c:dPt>
            <c:idx val="6"/>
            <c:invertIfNegative val="0"/>
            <c:bubble3D val="0"/>
            <c:spPr>
              <a:solidFill>
                <a:schemeClr val="accent2"/>
              </a:solidFill>
              <a:ln>
                <a:noFill/>
              </a:ln>
              <a:effectLst/>
            </c:spPr>
            <c:extLst>
              <c:ext xmlns:c16="http://schemas.microsoft.com/office/drawing/2014/chart" uri="{C3380CC4-5D6E-409C-BE32-E72D297353CC}">
                <c16:uniqueId val="{00000001-98D0-48EC-B22E-ED1BF9F6DE9A}"/>
              </c:ext>
            </c:extLst>
          </c:dPt>
          <c:errBars>
            <c:errBarType val="both"/>
            <c:errValType val="cust"/>
            <c:noEndCap val="0"/>
            <c:plus>
              <c:numRef>
                <c:f>Sheet1!$I$7:$I$13</c:f>
                <c:numCache>
                  <c:formatCode>General</c:formatCode>
                  <c:ptCount val="7"/>
                  <c:pt idx="0">
                    <c:v>68.706232</c:v>
                  </c:pt>
                  <c:pt idx="1">
                    <c:v>27.393156000000001</c:v>
                  </c:pt>
                  <c:pt idx="2">
                    <c:v>4.9689920000000001</c:v>
                  </c:pt>
                  <c:pt idx="3">
                    <c:v>15.393839999999999</c:v>
                  </c:pt>
                  <c:pt idx="4">
                    <c:v>6.6504760000000003</c:v>
                  </c:pt>
                  <c:pt idx="5">
                    <c:v>9.5314800000000002</c:v>
                  </c:pt>
                  <c:pt idx="6">
                    <c:v>56.683199999999999</c:v>
                  </c:pt>
                </c:numCache>
              </c:numRef>
            </c:plus>
            <c:minus>
              <c:numRef>
                <c:f>Sheet1!$I$7:$I$13</c:f>
                <c:numCache>
                  <c:formatCode>General</c:formatCode>
                  <c:ptCount val="7"/>
                  <c:pt idx="0">
                    <c:v>68.706232</c:v>
                  </c:pt>
                  <c:pt idx="1">
                    <c:v>27.393156000000001</c:v>
                  </c:pt>
                  <c:pt idx="2">
                    <c:v>4.9689920000000001</c:v>
                  </c:pt>
                  <c:pt idx="3">
                    <c:v>15.393839999999999</c:v>
                  </c:pt>
                  <c:pt idx="4">
                    <c:v>6.6504760000000003</c:v>
                  </c:pt>
                  <c:pt idx="5">
                    <c:v>9.5314800000000002</c:v>
                  </c:pt>
                  <c:pt idx="6">
                    <c:v>56.683199999999999</c:v>
                  </c:pt>
                </c:numCache>
              </c:numRef>
            </c:minus>
            <c:spPr>
              <a:noFill/>
              <a:ln w="22225" cap="flat" cmpd="sng" algn="ctr">
                <a:solidFill>
                  <a:schemeClr val="tx1">
                    <a:lumMod val="65000"/>
                    <a:lumOff val="35000"/>
                  </a:schemeClr>
                </a:solidFill>
                <a:round/>
              </a:ln>
              <a:effectLst/>
            </c:spPr>
          </c:errBars>
          <c:cat>
            <c:strRef>
              <c:f>Sheet1!$E$7:$E$13</c:f>
              <c:strCache>
                <c:ptCount val="7"/>
                <c:pt idx="0">
                  <c:v>All-cause</c:v>
                </c:pt>
                <c:pt idx="1">
                  <c:v>Cardiovascular</c:v>
                </c:pt>
                <c:pt idx="2">
                  <c:v>Diabetes</c:v>
                </c:pt>
                <c:pt idx="3">
                  <c:v>Cancer</c:v>
                </c:pt>
                <c:pt idx="4">
                  <c:v>Influenza</c:v>
                </c:pt>
                <c:pt idx="5">
                  <c:v>Infant mortality</c:v>
                </c:pt>
                <c:pt idx="6">
                  <c:v>Residual</c:v>
                </c:pt>
              </c:strCache>
            </c:strRef>
          </c:cat>
          <c:val>
            <c:numRef>
              <c:f>Sheet1!$F$7:$F$13</c:f>
              <c:numCache>
                <c:formatCode>General</c:formatCode>
                <c:ptCount val="7"/>
                <c:pt idx="0">
                  <c:v>-60.475099999999998</c:v>
                </c:pt>
                <c:pt idx="1">
                  <c:v>-38.000999999999998</c:v>
                </c:pt>
                <c:pt idx="2">
                  <c:v>-5.2328000000000001</c:v>
                </c:pt>
                <c:pt idx="3">
                  <c:v>-14.4168</c:v>
                </c:pt>
                <c:pt idx="4">
                  <c:v>-8.0574999999999992</c:v>
                </c:pt>
                <c:pt idx="5">
                  <c:v>-10.541</c:v>
                </c:pt>
                <c:pt idx="6">
                  <c:v>17.488900000000001</c:v>
                </c:pt>
              </c:numCache>
            </c:numRef>
          </c:val>
          <c:extLst>
            <c:ext xmlns:c16="http://schemas.microsoft.com/office/drawing/2014/chart" uri="{C3380CC4-5D6E-409C-BE32-E72D297353CC}">
              <c16:uniqueId val="{00000002-98D0-48EC-B22E-ED1BF9F6DE9A}"/>
            </c:ext>
          </c:extLst>
        </c:ser>
        <c:dLbls>
          <c:showLegendKey val="0"/>
          <c:showVal val="0"/>
          <c:showCatName val="0"/>
          <c:showSerName val="0"/>
          <c:showPercent val="0"/>
          <c:showBubbleSize val="0"/>
        </c:dLbls>
        <c:gapWidth val="182"/>
        <c:axId val="298308016"/>
        <c:axId val="298308408"/>
      </c:barChart>
      <c:catAx>
        <c:axId val="298308016"/>
        <c:scaling>
          <c:orientation val="maxMin"/>
        </c:scaling>
        <c:delete val="0"/>
        <c:axPos val="l"/>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298308408"/>
        <c:crosses val="autoZero"/>
        <c:auto val="1"/>
        <c:lblAlgn val="ctr"/>
        <c:lblOffset val="100"/>
        <c:noMultiLvlLbl val="0"/>
      </c:catAx>
      <c:valAx>
        <c:axId val="298308408"/>
        <c:scaling>
          <c:orientation val="minMax"/>
          <c:max val="50"/>
          <c:min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298308016"/>
        <c:crosses val="max"/>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0939936215450034E-2"/>
          <c:y val="0.19502609932118239"/>
          <c:w val="0.9381201275690999"/>
          <c:h val="0.62822647467045845"/>
        </c:manualLayout>
      </c:layout>
      <c:lineChart>
        <c:grouping val="standard"/>
        <c:varyColors val="0"/>
        <c:ser>
          <c:idx val="0"/>
          <c:order val="0"/>
          <c:spPr>
            <a:ln w="41275" cap="rnd">
              <a:solidFill>
                <a:sysClr val="window" lastClr="FFFFFF">
                  <a:lumMod val="50000"/>
                </a:sysClr>
              </a:solidFill>
              <a:round/>
            </a:ln>
            <a:effectLst/>
          </c:spPr>
          <c:marker>
            <c:symbol val="circle"/>
            <c:size val="5"/>
            <c:spPr>
              <a:solidFill>
                <a:schemeClr val="accent1"/>
              </a:solidFill>
              <a:ln w="101600">
                <a:solidFill>
                  <a:schemeClr val="accent1"/>
                </a:solidFill>
              </a:ln>
              <a:effectLst/>
            </c:spPr>
          </c:marker>
          <c:dPt>
            <c:idx val="0"/>
            <c:marker>
              <c:symbol val="circle"/>
              <c:size val="5"/>
              <c:spPr>
                <a:solidFill>
                  <a:schemeClr val="accent1"/>
                </a:solidFill>
                <a:ln w="101600">
                  <a:solidFill>
                    <a:schemeClr val="accent5">
                      <a:lumMod val="75000"/>
                    </a:schemeClr>
                  </a:solidFill>
                </a:ln>
                <a:effectLst/>
              </c:spPr>
            </c:marker>
            <c:bubble3D val="0"/>
            <c:extLst>
              <c:ext xmlns:c16="http://schemas.microsoft.com/office/drawing/2014/chart" uri="{C3380CC4-5D6E-409C-BE32-E72D297353CC}">
                <c16:uniqueId val="{00000000-AF31-4C93-B270-1A808F09C5BF}"/>
              </c:ext>
            </c:extLst>
          </c:dPt>
          <c:dPt>
            <c:idx val="1"/>
            <c:marker>
              <c:symbol val="circle"/>
              <c:size val="5"/>
              <c:spPr>
                <a:solidFill>
                  <a:schemeClr val="accent1"/>
                </a:solidFill>
                <a:ln w="101600">
                  <a:solidFill>
                    <a:schemeClr val="accent6">
                      <a:lumMod val="75000"/>
                    </a:schemeClr>
                  </a:solidFill>
                </a:ln>
                <a:effectLst/>
              </c:spPr>
            </c:marker>
            <c:bubble3D val="0"/>
            <c:extLst>
              <c:ext xmlns:c16="http://schemas.microsoft.com/office/drawing/2014/chart" uri="{C3380CC4-5D6E-409C-BE32-E72D297353CC}">
                <c16:uniqueId val="{00000001-AF31-4C93-B270-1A808F09C5BF}"/>
              </c:ext>
            </c:extLst>
          </c:dPt>
          <c:dPt>
            <c:idx val="2"/>
            <c:marker>
              <c:symbol val="circle"/>
              <c:size val="5"/>
              <c:spPr>
                <a:solidFill>
                  <a:schemeClr val="accent1"/>
                </a:solidFill>
                <a:ln w="101600">
                  <a:solidFill>
                    <a:schemeClr val="accent4"/>
                  </a:solidFill>
                </a:ln>
                <a:effectLst/>
              </c:spPr>
            </c:marker>
            <c:bubble3D val="0"/>
            <c:extLst>
              <c:ext xmlns:c16="http://schemas.microsoft.com/office/drawing/2014/chart" uri="{C3380CC4-5D6E-409C-BE32-E72D297353CC}">
                <c16:uniqueId val="{00000002-AF31-4C93-B270-1A808F09C5BF}"/>
              </c:ext>
            </c:extLst>
          </c:dPt>
          <c:dLbls>
            <c:dLbl>
              <c:idx val="0"/>
              <c:tx>
                <c:rich>
                  <a:bodyPr rot="0" spcFirstLastPara="1" vertOverflow="ellipsis" vert="horz" wrap="square" lIns="38100" tIns="19050" rIns="38100" bIns="19050" anchor="ctr" anchorCtr="1">
                    <a:spAutoFit/>
                  </a:bodyPr>
                  <a:lstStyle/>
                  <a:p>
                    <a:pPr>
                      <a:defRPr sz="2800" b="1" i="0" u="none" strike="noStrike" kern="1200" baseline="0">
                        <a:solidFill>
                          <a:schemeClr val="accent5">
                            <a:lumMod val="75000"/>
                          </a:schemeClr>
                        </a:solidFill>
                        <a:latin typeface="Calibri" panose="020F0502020204030204" pitchFamily="34" charset="0"/>
                        <a:ea typeface="+mn-ea"/>
                        <a:cs typeface="Calibri" panose="020F0502020204030204" pitchFamily="34" charset="0"/>
                      </a:defRPr>
                    </a:pPr>
                    <a:r>
                      <a:rPr lang="en-US" sz="2800" dirty="0">
                        <a:latin typeface="Calibri" panose="020F0502020204030204" pitchFamily="34" charset="0"/>
                        <a:cs typeface="Calibri" panose="020F0502020204030204" pitchFamily="34" charset="0"/>
                      </a:rPr>
                      <a:t>391</a:t>
                    </a:r>
                  </a:p>
                </c:rich>
              </c:tx>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accent5">
                          <a:lumMod val="75000"/>
                        </a:schemeClr>
                      </a:solidFill>
                      <a:latin typeface="Calibri" panose="020F0502020204030204" pitchFamily="34" charset="0"/>
                      <a:ea typeface="+mn-ea"/>
                      <a:cs typeface="Calibri" panose="020F0502020204030204" pitchFamily="34" charset="0"/>
                    </a:defRPr>
                  </a:pPr>
                  <a:endParaRPr lang="en-US"/>
                </a:p>
              </c:txPr>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F31-4C93-B270-1A808F09C5BF}"/>
                </c:ext>
              </c:extLst>
            </c:dLbl>
            <c:dLbl>
              <c:idx val="1"/>
              <c:tx>
                <c:rich>
                  <a:bodyPr rot="0" spcFirstLastPara="1" vertOverflow="ellipsis" vert="horz" wrap="square" lIns="38100" tIns="19050" rIns="38100" bIns="19050" anchor="ctr" anchorCtr="1">
                    <a:spAutoFit/>
                  </a:bodyPr>
                  <a:lstStyle/>
                  <a:p>
                    <a:pPr>
                      <a:defRPr sz="2800" b="1" i="0" u="none" strike="noStrike" kern="1200" baseline="0">
                        <a:solidFill>
                          <a:schemeClr val="accent6">
                            <a:lumMod val="75000"/>
                          </a:schemeClr>
                        </a:solidFill>
                        <a:latin typeface="Calibri" panose="020F0502020204030204" pitchFamily="34" charset="0"/>
                        <a:ea typeface="+mn-ea"/>
                        <a:cs typeface="Calibri" panose="020F0502020204030204" pitchFamily="34" charset="0"/>
                      </a:defRPr>
                    </a:pPr>
                    <a:r>
                      <a:rPr lang="en-US" sz="2800" dirty="0">
                        <a:latin typeface="Calibri" panose="020F0502020204030204" pitchFamily="34" charset="0"/>
                        <a:cs typeface="Calibri" panose="020F0502020204030204" pitchFamily="34" charset="0"/>
                      </a:rPr>
                      <a:t>524</a:t>
                    </a:r>
                  </a:p>
                </c:rich>
              </c:tx>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accent6">
                          <a:lumMod val="75000"/>
                        </a:schemeClr>
                      </a:solidFill>
                      <a:latin typeface="Calibri" panose="020F0502020204030204" pitchFamily="34" charset="0"/>
                      <a:ea typeface="+mn-ea"/>
                      <a:cs typeface="Calibri" panose="020F0502020204030204" pitchFamily="34" charset="0"/>
                    </a:defRPr>
                  </a:pPr>
                  <a:endParaRPr lang="en-US"/>
                </a:p>
              </c:txPr>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F31-4C93-B270-1A808F09C5BF}"/>
                </c:ext>
              </c:extLst>
            </c:dLbl>
            <c:dLbl>
              <c:idx val="2"/>
              <c:delete val="1"/>
              <c:extLst>
                <c:ext xmlns:c15="http://schemas.microsoft.com/office/drawing/2012/chart" uri="{CE6537A1-D6FC-4f65-9D91-7224C49458BB}"/>
                <c:ext xmlns:c16="http://schemas.microsoft.com/office/drawing/2014/chart" uri="{C3380CC4-5D6E-409C-BE32-E72D297353CC}">
                  <c16:uniqueId val="{00000002-AF31-4C93-B270-1A808F09C5BF}"/>
                </c:ext>
              </c:extLst>
            </c:dLbl>
            <c:dLbl>
              <c:idx val="3"/>
              <c:layout>
                <c:manualLayout>
                  <c:x val="-7.2443081148121896E-2"/>
                  <c:y val="-8.215143618147458E-2"/>
                </c:manualLayout>
              </c:layout>
              <c:tx>
                <c:rich>
                  <a:bodyPr rot="0" spcFirstLastPara="1" vertOverflow="ellipsis" vert="horz" wrap="square" lIns="38100" tIns="19050" rIns="38100" bIns="19050" anchor="ctr" anchorCtr="1">
                    <a:spAutoFit/>
                  </a:bodyPr>
                  <a:lstStyle/>
                  <a:p>
                    <a:pPr>
                      <a:defRPr sz="2800" b="1"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r>
                      <a:rPr lang="en-US" dirty="0"/>
                      <a:t>815</a:t>
                    </a:r>
                  </a:p>
                </c:rich>
              </c:tx>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F31-4C93-B270-1A808F09C5BF}"/>
                </c:ext>
              </c:extLst>
            </c:dLbl>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Sheet1!$B$5:$E$5</c:f>
              <c:strCache>
                <c:ptCount val="4"/>
                <c:pt idx="0">
                  <c:v>py1</c:v>
                </c:pt>
                <c:pt idx="1">
                  <c:v>py2</c:v>
                </c:pt>
                <c:pt idx="2">
                  <c:v>py3</c:v>
                </c:pt>
                <c:pt idx="3">
                  <c:v>py4</c:v>
                </c:pt>
              </c:strCache>
            </c:strRef>
          </c:cat>
          <c:val>
            <c:numRef>
              <c:f>Sheet1!$B$6:$E$6</c:f>
              <c:numCache>
                <c:formatCode>General</c:formatCode>
                <c:ptCount val="4"/>
                <c:pt idx="0">
                  <c:v>408</c:v>
                </c:pt>
                <c:pt idx="1">
                  <c:v>528</c:v>
                </c:pt>
                <c:pt idx="2">
                  <c:v>676</c:v>
                </c:pt>
                <c:pt idx="3">
                  <c:v>761</c:v>
                </c:pt>
              </c:numCache>
            </c:numRef>
          </c:val>
          <c:smooth val="0"/>
          <c:extLst>
            <c:ext xmlns:c16="http://schemas.microsoft.com/office/drawing/2014/chart" uri="{C3380CC4-5D6E-409C-BE32-E72D297353CC}">
              <c16:uniqueId val="{00000004-AF31-4C93-B270-1A808F09C5BF}"/>
            </c:ext>
          </c:extLst>
        </c:ser>
        <c:dLbls>
          <c:showLegendKey val="0"/>
          <c:showVal val="0"/>
          <c:showCatName val="0"/>
          <c:showSerName val="0"/>
          <c:showPercent val="0"/>
          <c:showBubbleSize val="0"/>
        </c:dLbls>
        <c:marker val="1"/>
        <c:smooth val="0"/>
        <c:axId val="476380352"/>
        <c:axId val="476378056"/>
      </c:lineChart>
      <c:catAx>
        <c:axId val="476380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cap="all" baseline="0">
                <a:solidFill>
                  <a:schemeClr val="tx1">
                    <a:lumMod val="65000"/>
                    <a:lumOff val="35000"/>
                  </a:schemeClr>
                </a:solidFill>
                <a:latin typeface="+mn-lt"/>
                <a:ea typeface="+mn-ea"/>
                <a:cs typeface="+mn-cs"/>
              </a:defRPr>
            </a:pPr>
            <a:endParaRPr lang="en-US"/>
          </a:p>
        </c:txPr>
        <c:crossAx val="476378056"/>
        <c:crosses val="autoZero"/>
        <c:auto val="1"/>
        <c:lblAlgn val="ctr"/>
        <c:lblOffset val="100"/>
        <c:noMultiLvlLbl val="0"/>
      </c:catAx>
      <c:valAx>
        <c:axId val="476378056"/>
        <c:scaling>
          <c:orientation val="minMax"/>
        </c:scaling>
        <c:delete val="1"/>
        <c:axPos val="l"/>
        <c:numFmt formatCode="General" sourceLinked="1"/>
        <c:majorTickMark val="none"/>
        <c:minorTickMark val="none"/>
        <c:tickLblPos val="nextTo"/>
        <c:crossAx val="476380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666666666666664E-2"/>
          <c:y val="0.11075794973222712"/>
          <c:w val="0.95833333333333337"/>
          <c:h val="0.72513432484347295"/>
        </c:manualLayout>
      </c:layout>
      <c:lineChart>
        <c:grouping val="standard"/>
        <c:varyColors val="0"/>
        <c:ser>
          <c:idx val="0"/>
          <c:order val="0"/>
          <c:spPr>
            <a:ln w="28575" cap="rnd">
              <a:solidFill>
                <a:schemeClr val="accent1"/>
              </a:solidFill>
              <a:round/>
            </a:ln>
            <a:effectLst/>
          </c:spPr>
          <c:marker>
            <c:symbol val="circle"/>
            <c:size val="5"/>
            <c:spPr>
              <a:solidFill>
                <a:schemeClr val="accent1"/>
              </a:solidFill>
              <a:ln w="101600">
                <a:solidFill>
                  <a:schemeClr val="accent1"/>
                </a:solidFill>
              </a:ln>
              <a:effectLst/>
            </c:spPr>
          </c:marker>
          <c:dPt>
            <c:idx val="0"/>
            <c:marker>
              <c:symbol val="circle"/>
              <c:size val="5"/>
              <c:spPr>
                <a:solidFill>
                  <a:srgbClr val="4F6BB9">
                    <a:lumMod val="75000"/>
                  </a:srgbClr>
                </a:solidFill>
                <a:ln w="101600">
                  <a:solidFill>
                    <a:srgbClr val="4F6BB9">
                      <a:lumMod val="75000"/>
                    </a:srgbClr>
                  </a:solidFill>
                </a:ln>
                <a:effectLst/>
              </c:spPr>
            </c:marker>
            <c:bubble3D val="0"/>
            <c:spPr>
              <a:ln w="28575" cap="rnd">
                <a:solidFill>
                  <a:srgbClr val="4F6BB9">
                    <a:lumMod val="75000"/>
                  </a:srgbClr>
                </a:solidFill>
                <a:round/>
              </a:ln>
              <a:effectLst/>
            </c:spPr>
            <c:extLst>
              <c:ext xmlns:c16="http://schemas.microsoft.com/office/drawing/2014/chart" uri="{C3380CC4-5D6E-409C-BE32-E72D297353CC}">
                <c16:uniqueId val="{00000001-2683-4B85-BBBA-02C22204B5C7}"/>
              </c:ext>
            </c:extLst>
          </c:dPt>
          <c:dPt>
            <c:idx val="1"/>
            <c:marker>
              <c:symbol val="circle"/>
              <c:size val="5"/>
              <c:spPr>
                <a:solidFill>
                  <a:srgbClr val="74A64E">
                    <a:lumMod val="75000"/>
                  </a:srgbClr>
                </a:solidFill>
                <a:ln w="101600">
                  <a:solidFill>
                    <a:srgbClr val="74A64E">
                      <a:lumMod val="75000"/>
                    </a:srgbClr>
                  </a:solidFill>
                </a:ln>
                <a:effectLst/>
              </c:spPr>
            </c:marker>
            <c:bubble3D val="0"/>
            <c:spPr>
              <a:ln w="28575" cap="rnd">
                <a:solidFill>
                  <a:sysClr val="window" lastClr="FFFFFF">
                    <a:lumMod val="50000"/>
                  </a:sysClr>
                </a:solidFill>
                <a:round/>
              </a:ln>
              <a:effectLst/>
            </c:spPr>
            <c:extLst>
              <c:ext xmlns:c16="http://schemas.microsoft.com/office/drawing/2014/chart" uri="{C3380CC4-5D6E-409C-BE32-E72D297353CC}">
                <c16:uniqueId val="{00000003-2683-4B85-BBBA-02C22204B5C7}"/>
              </c:ext>
            </c:extLst>
          </c:dPt>
          <c:dPt>
            <c:idx val="2"/>
            <c:marker>
              <c:symbol val="circle"/>
              <c:size val="5"/>
              <c:spPr>
                <a:solidFill>
                  <a:srgbClr val="FFCE33"/>
                </a:solidFill>
                <a:ln w="101600">
                  <a:solidFill>
                    <a:srgbClr val="FFCE33"/>
                  </a:solidFill>
                </a:ln>
                <a:effectLst/>
              </c:spPr>
            </c:marker>
            <c:bubble3D val="0"/>
            <c:spPr>
              <a:ln w="28575" cap="rnd">
                <a:solidFill>
                  <a:sysClr val="window" lastClr="FFFFFF">
                    <a:lumMod val="50000"/>
                  </a:sysClr>
                </a:solidFill>
                <a:round/>
              </a:ln>
              <a:effectLst/>
            </c:spPr>
            <c:extLst>
              <c:ext xmlns:c16="http://schemas.microsoft.com/office/drawing/2014/chart" uri="{C3380CC4-5D6E-409C-BE32-E72D297353CC}">
                <c16:uniqueId val="{00000005-2683-4B85-BBBA-02C22204B5C7}"/>
              </c:ext>
            </c:extLst>
          </c:dPt>
          <c:dLbls>
            <c:dLbl>
              <c:idx val="0"/>
              <c:layout>
                <c:manualLayout>
                  <c:x val="-0.17480475598056319"/>
                  <c:y val="-7.5995231381941003E-2"/>
                </c:manualLayout>
              </c:layout>
              <c:tx>
                <c:rich>
                  <a:bodyPr rot="0" spcFirstLastPara="1" vertOverflow="ellipsis" vert="horz" wrap="square" lIns="38100" tIns="19050" rIns="38100" bIns="19050" anchor="ctr" anchorCtr="1">
                    <a:noAutofit/>
                  </a:bodyPr>
                  <a:lstStyle/>
                  <a:p>
                    <a:pPr>
                      <a:defRPr sz="2400" b="1"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r>
                      <a:rPr lang="en-US" dirty="0"/>
                      <a:t>699,208</a:t>
                    </a:r>
                  </a:p>
                </c:rich>
              </c:tx>
              <c:spPr>
                <a:noFill/>
                <a:ln>
                  <a:noFill/>
                </a:ln>
                <a:effectLst/>
              </c:spPr>
              <c:txPr>
                <a:bodyPr rot="0" spcFirstLastPara="1" vertOverflow="ellipsis" vert="horz" wrap="square" lIns="38100" tIns="19050" rIns="38100" bIns="19050" anchor="ctr" anchorCtr="1">
                  <a:noAutofit/>
                </a:bodyPr>
                <a:lstStyle/>
                <a:p>
                  <a:pPr>
                    <a:defRPr sz="2400" b="1" i="0" u="none" strike="noStrike" kern="1200" baseline="0">
                      <a:solidFill>
                        <a:schemeClr val="accent1">
                          <a:lumMod val="50000"/>
                        </a:schemeClr>
                      </a:solidFill>
                      <a:latin typeface="Calibri" panose="020F0502020204030204" pitchFamily="34" charset="0"/>
                      <a:ea typeface="+mn-ea"/>
                      <a:cs typeface="Calibri" panose="020F050202020403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0.26013894987931752"/>
                      <c:h val="0.1400604626198339"/>
                    </c:manualLayout>
                  </c15:layout>
                </c:ext>
                <c:ext xmlns:c16="http://schemas.microsoft.com/office/drawing/2014/chart" uri="{C3380CC4-5D6E-409C-BE32-E72D297353CC}">
                  <c16:uniqueId val="{00000001-2683-4B85-BBBA-02C22204B5C7}"/>
                </c:ext>
              </c:extLst>
            </c:dLbl>
            <c:dLbl>
              <c:idx val="1"/>
              <c:layout>
                <c:manualLayout>
                  <c:x val="-0.26898743670440439"/>
                  <c:y val="-6.4031724399679593E-2"/>
                </c:manualLayout>
              </c:layout>
              <c:tx>
                <c:rich>
                  <a:bodyPr rot="0" spcFirstLastPara="1" vertOverflow="ellipsis" vert="horz" wrap="square" lIns="38100" tIns="19050" rIns="38100" bIns="19050" anchor="ctr" anchorCtr="1">
                    <a:noAutofit/>
                  </a:bodyPr>
                  <a:lstStyle/>
                  <a:p>
                    <a:pPr>
                      <a:defRPr sz="2400" b="1" i="0" u="none" strike="noStrike" kern="1200" baseline="0">
                        <a:solidFill>
                          <a:srgbClr val="339933"/>
                        </a:solidFill>
                        <a:latin typeface="Calibri" panose="020F0502020204030204" pitchFamily="34" charset="0"/>
                        <a:ea typeface="+mn-ea"/>
                        <a:cs typeface="Calibri" panose="020F0502020204030204" pitchFamily="34" charset="0"/>
                      </a:defRPr>
                    </a:pPr>
                    <a:r>
                      <a:rPr lang="en-US" dirty="0"/>
                      <a:t>940,695</a:t>
                    </a:r>
                  </a:p>
                </c:rich>
              </c:tx>
              <c:spPr>
                <a:noFill/>
                <a:ln>
                  <a:noFill/>
                </a:ln>
                <a:effectLst/>
              </c:spPr>
              <c:txPr>
                <a:bodyPr rot="0" spcFirstLastPara="1" vertOverflow="ellipsis" vert="horz" wrap="square" lIns="38100" tIns="19050" rIns="38100" bIns="19050" anchor="ctr" anchorCtr="1">
                  <a:noAutofit/>
                </a:bodyPr>
                <a:lstStyle/>
                <a:p>
                  <a:pPr>
                    <a:defRPr sz="2400" b="1" i="0" u="none" strike="noStrike" kern="1200" baseline="0">
                      <a:solidFill>
                        <a:srgbClr val="339933"/>
                      </a:solidFill>
                      <a:latin typeface="Calibri" panose="020F0502020204030204" pitchFamily="34" charset="0"/>
                      <a:ea typeface="+mn-ea"/>
                      <a:cs typeface="Calibri" panose="020F050202020403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0.29055088305727306"/>
                      <c:h val="0.13999407523944862"/>
                    </c:manualLayout>
                  </c15:layout>
                </c:ext>
                <c:ext xmlns:c16="http://schemas.microsoft.com/office/drawing/2014/chart" uri="{C3380CC4-5D6E-409C-BE32-E72D297353CC}">
                  <c16:uniqueId val="{00000003-2683-4B85-BBBA-02C22204B5C7}"/>
                </c:ext>
              </c:extLst>
            </c:dLbl>
            <c:dLbl>
              <c:idx val="2"/>
              <c:layout>
                <c:manualLayout>
                  <c:x val="-0.28218863229159247"/>
                  <c:y val="-7.7850789978511789E-2"/>
                </c:manualLayout>
              </c:layout>
              <c:tx>
                <c:rich>
                  <a:bodyPr rot="0" spcFirstLastPara="1" vertOverflow="ellipsis" vert="horz" wrap="square" lIns="38100" tIns="19050" rIns="38100" bIns="19050" anchor="ctr" anchorCtr="1">
                    <a:noAutofit/>
                  </a:bodyPr>
                  <a:lstStyle/>
                  <a:p>
                    <a:pPr>
                      <a:defRPr sz="2400" b="1" i="0" u="none" strike="noStrike" kern="1200" baseline="0">
                        <a:solidFill>
                          <a:srgbClr val="FFC91D"/>
                        </a:solidFill>
                        <a:latin typeface="Calibri" panose="020F0502020204030204" pitchFamily="34" charset="0"/>
                        <a:ea typeface="+mn-ea"/>
                        <a:cs typeface="Calibri" panose="020F0502020204030204" pitchFamily="34" charset="0"/>
                      </a:defRPr>
                    </a:pPr>
                    <a:r>
                      <a:rPr lang="en-US" dirty="0"/>
                      <a:t>1,127,729</a:t>
                    </a:r>
                  </a:p>
                </c:rich>
              </c:tx>
              <c:spPr>
                <a:noFill/>
                <a:ln>
                  <a:noFill/>
                </a:ln>
                <a:effectLst/>
              </c:spPr>
              <c:txPr>
                <a:bodyPr rot="0" spcFirstLastPara="1" vertOverflow="ellipsis" vert="horz" wrap="square" lIns="38100" tIns="19050" rIns="38100" bIns="19050" anchor="ctr" anchorCtr="1">
                  <a:noAutofit/>
                </a:bodyPr>
                <a:lstStyle/>
                <a:p>
                  <a:pPr>
                    <a:defRPr sz="2400" b="1" i="0" u="none" strike="noStrike" kern="1200" baseline="0">
                      <a:solidFill>
                        <a:srgbClr val="FFC91D"/>
                      </a:solidFill>
                      <a:latin typeface="Calibri" panose="020F0502020204030204" pitchFamily="34" charset="0"/>
                      <a:ea typeface="+mn-ea"/>
                      <a:cs typeface="Calibri" panose="020F050202020403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0.30710187107572445"/>
                      <c:h val="0.12786397351018264"/>
                    </c:manualLayout>
                  </c15:layout>
                </c:ext>
                <c:ext xmlns:c16="http://schemas.microsoft.com/office/drawing/2014/chart" uri="{C3380CC4-5D6E-409C-BE32-E72D297353CC}">
                  <c16:uniqueId val="{00000005-2683-4B85-BBBA-02C22204B5C7}"/>
                </c:ext>
              </c:extLst>
            </c:dLbl>
            <c:dLbl>
              <c:idx val="3"/>
              <c:layout>
                <c:manualLayout>
                  <c:x val="-3.3956017478669949E-2"/>
                  <c:y val="-8.215375693074857E-2"/>
                </c:manualLayout>
              </c:layout>
              <c:tx>
                <c:rich>
                  <a:bodyPr rot="0" spcFirstLastPara="1" vertOverflow="ellipsis" vert="horz" wrap="square" lIns="38100" tIns="19050" rIns="38100" bIns="19050" anchor="ctr" anchorCtr="1">
                    <a:noAutofit/>
                  </a:bodyPr>
                  <a:lstStyle/>
                  <a:p>
                    <a:pPr>
                      <a:defRPr sz="2400" b="1" i="0" u="none" strike="noStrike" kern="1200" baseline="0">
                        <a:solidFill>
                          <a:srgbClr val="00B0F0"/>
                        </a:solidFill>
                        <a:latin typeface="Calibri" panose="020F0502020204030204" pitchFamily="34" charset="0"/>
                        <a:ea typeface="+mn-ea"/>
                        <a:cs typeface="Calibri" panose="020F0502020204030204" pitchFamily="34" charset="0"/>
                      </a:defRPr>
                    </a:pPr>
                    <a:r>
                      <a:rPr lang="en-US" dirty="0"/>
                      <a:t>1,272,003</a:t>
                    </a:r>
                  </a:p>
                </c:rich>
              </c:tx>
              <c:spPr>
                <a:noFill/>
                <a:ln>
                  <a:noFill/>
                </a:ln>
                <a:effectLst/>
              </c:spPr>
              <c:txPr>
                <a:bodyPr rot="0" spcFirstLastPara="1" vertOverflow="ellipsis" vert="horz" wrap="square" lIns="38100" tIns="19050" rIns="38100" bIns="19050" anchor="ctr" anchorCtr="1">
                  <a:noAutofit/>
                </a:bodyPr>
                <a:lstStyle/>
                <a:p>
                  <a:pPr>
                    <a:defRPr sz="2400" b="1" i="0" u="none" strike="noStrike" kern="1200" baseline="0">
                      <a:solidFill>
                        <a:srgbClr val="00B0F0"/>
                      </a:solidFill>
                      <a:latin typeface="Calibri" panose="020F0502020204030204" pitchFamily="34" charset="0"/>
                      <a:ea typeface="+mn-ea"/>
                      <a:cs typeface="Calibri" panose="020F050202020403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0.28921676411743558"/>
                      <c:h val="0.13551919002385562"/>
                    </c:manualLayout>
                  </c15:layout>
                </c:ext>
                <c:ext xmlns:c16="http://schemas.microsoft.com/office/drawing/2014/chart" uri="{C3380CC4-5D6E-409C-BE32-E72D297353CC}">
                  <c16:uniqueId val="{00000006-2683-4B85-BBBA-02C22204B5C7}"/>
                </c:ext>
              </c:extLst>
            </c:dLbl>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rgbClr val="1CA65A"/>
                    </a:solidFill>
                    <a:latin typeface="Calibri" panose="020F0502020204030204" pitchFamily="34" charset="0"/>
                    <a:ea typeface="+mn-ea"/>
                    <a:cs typeface="Calibri" panose="020F050202020403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Sheet1!$A$6:$D$6</c:f>
              <c:strCache>
                <c:ptCount val="4"/>
                <c:pt idx="0">
                  <c:v>py1</c:v>
                </c:pt>
                <c:pt idx="1">
                  <c:v>py2</c:v>
                </c:pt>
                <c:pt idx="2">
                  <c:v>py3</c:v>
                </c:pt>
                <c:pt idx="3">
                  <c:v>py4</c:v>
                </c:pt>
              </c:strCache>
            </c:strRef>
          </c:cat>
          <c:val>
            <c:numRef>
              <c:f>Sheet1!$A$7:$D$7</c:f>
              <c:numCache>
                <c:formatCode>#,##0</c:formatCode>
                <c:ptCount val="4"/>
                <c:pt idx="0">
                  <c:v>730326</c:v>
                </c:pt>
                <c:pt idx="1">
                  <c:v>943914</c:v>
                </c:pt>
                <c:pt idx="2">
                  <c:v>1135719</c:v>
                </c:pt>
                <c:pt idx="3">
                  <c:v>1240336</c:v>
                </c:pt>
              </c:numCache>
            </c:numRef>
          </c:val>
          <c:smooth val="0"/>
          <c:extLst>
            <c:ext xmlns:c16="http://schemas.microsoft.com/office/drawing/2014/chart" uri="{C3380CC4-5D6E-409C-BE32-E72D297353CC}">
              <c16:uniqueId val="{00000007-2683-4B85-BBBA-02C22204B5C7}"/>
            </c:ext>
          </c:extLst>
        </c:ser>
        <c:dLbls>
          <c:dLblPos val="t"/>
          <c:showLegendKey val="0"/>
          <c:showVal val="1"/>
          <c:showCatName val="0"/>
          <c:showSerName val="0"/>
          <c:showPercent val="0"/>
          <c:showBubbleSize val="0"/>
        </c:dLbls>
        <c:marker val="1"/>
        <c:smooth val="0"/>
        <c:axId val="209507696"/>
        <c:axId val="209476272"/>
      </c:lineChart>
      <c:catAx>
        <c:axId val="20950769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cap="all" baseline="0">
                <a:solidFill>
                  <a:schemeClr val="tx1">
                    <a:lumMod val="65000"/>
                    <a:lumOff val="35000"/>
                  </a:schemeClr>
                </a:solidFill>
                <a:latin typeface="+mn-lt"/>
                <a:ea typeface="+mn-ea"/>
                <a:cs typeface="+mn-cs"/>
              </a:defRPr>
            </a:pPr>
            <a:endParaRPr lang="en-US"/>
          </a:p>
        </c:txPr>
        <c:crossAx val="209476272"/>
        <c:crosses val="autoZero"/>
        <c:auto val="1"/>
        <c:lblAlgn val="ctr"/>
        <c:lblOffset val="100"/>
        <c:noMultiLvlLbl val="0"/>
      </c:catAx>
      <c:valAx>
        <c:axId val="209476272"/>
        <c:scaling>
          <c:orientation val="minMax"/>
          <c:max val="1400000"/>
          <c:min val="400000"/>
        </c:scaling>
        <c:delete val="1"/>
        <c:axPos val="l"/>
        <c:numFmt formatCode="#,##0" sourceLinked="1"/>
        <c:majorTickMark val="out"/>
        <c:minorTickMark val="none"/>
        <c:tickLblPos val="nextTo"/>
        <c:crossAx val="209507696"/>
        <c:crosses val="autoZero"/>
        <c:crossBetween val="between"/>
        <c:majorUnit val="200000"/>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1"/>
          <c:tx>
            <c:strRef>
              <c:f>Sheet1!$B$1</c:f>
              <c:strCache>
                <c:ptCount val="1"/>
                <c:pt idx="0">
                  <c:v>Baseline</c:v>
                </c:pt>
              </c:strCache>
            </c:strRef>
          </c:tx>
          <c:spPr>
            <a:solidFill>
              <a:srgbClr val="56A0D3">
                <a:lumMod val="20000"/>
                <a:lumOff val="80000"/>
              </a:srgbClr>
            </a:solidFill>
            <a:ln>
              <a:noFill/>
            </a:ln>
            <a:effectLst/>
          </c:spPr>
          <c:invertIfNegative val="0"/>
          <c:cat>
            <c:numRef>
              <c:f>Sheet1!$A$2:$A$6</c:f>
              <c:numCache>
                <c:formatCode>General</c:formatCode>
                <c:ptCount val="5"/>
                <c:pt idx="0">
                  <c:v>0</c:v>
                </c:pt>
                <c:pt idx="1">
                  <c:v>1</c:v>
                </c:pt>
                <c:pt idx="2">
                  <c:v>2</c:v>
                </c:pt>
                <c:pt idx="3">
                  <c:v>3</c:v>
                </c:pt>
                <c:pt idx="4">
                  <c:v>4</c:v>
                </c:pt>
              </c:numCache>
            </c:numRef>
          </c:cat>
          <c:val>
            <c:numRef>
              <c:f>Sheet1!$B$2:$B$6</c:f>
              <c:numCache>
                <c:formatCode>General</c:formatCode>
                <c:ptCount val="5"/>
                <c:pt idx="0">
                  <c:v>48.4</c:v>
                </c:pt>
                <c:pt idx="1">
                  <c:v>45.2</c:v>
                </c:pt>
                <c:pt idx="2">
                  <c:v>37.1</c:v>
                </c:pt>
                <c:pt idx="3">
                  <c:v>40.299999999999997</c:v>
                </c:pt>
                <c:pt idx="4">
                  <c:v>26.7</c:v>
                </c:pt>
              </c:numCache>
            </c:numRef>
          </c:val>
          <c:extLst>
            <c:ext xmlns:c16="http://schemas.microsoft.com/office/drawing/2014/chart" uri="{C3380CC4-5D6E-409C-BE32-E72D297353CC}">
              <c16:uniqueId val="{00000001-7988-441B-A8E7-14433649C9E8}"/>
            </c:ext>
          </c:extLst>
        </c:ser>
        <c:ser>
          <c:idx val="2"/>
          <c:order val="2"/>
          <c:tx>
            <c:strRef>
              <c:f>Sheet1!$C$1</c:f>
              <c:strCache>
                <c:ptCount val="1"/>
                <c:pt idx="0">
                  <c:v>PY1</c:v>
                </c:pt>
              </c:strCache>
            </c:strRef>
          </c:tx>
          <c:spPr>
            <a:solidFill>
              <a:srgbClr val="56A0D3">
                <a:lumMod val="60000"/>
                <a:lumOff val="40000"/>
              </a:srgbClr>
            </a:solidFill>
            <a:ln>
              <a:noFill/>
            </a:ln>
            <a:effectLst/>
          </c:spPr>
          <c:invertIfNegative val="0"/>
          <c:cat>
            <c:numRef>
              <c:f>Sheet1!$A$2:$A$6</c:f>
              <c:numCache>
                <c:formatCode>General</c:formatCode>
                <c:ptCount val="5"/>
                <c:pt idx="0">
                  <c:v>0</c:v>
                </c:pt>
                <c:pt idx="1">
                  <c:v>1</c:v>
                </c:pt>
                <c:pt idx="2">
                  <c:v>2</c:v>
                </c:pt>
                <c:pt idx="3">
                  <c:v>3</c:v>
                </c:pt>
                <c:pt idx="4">
                  <c:v>4</c:v>
                </c:pt>
              </c:numCache>
            </c:numRef>
          </c:cat>
          <c:val>
            <c:numRef>
              <c:f>Sheet1!$C$2:$C$6</c:f>
              <c:numCache>
                <c:formatCode>General</c:formatCode>
                <c:ptCount val="5"/>
                <c:pt idx="0">
                  <c:v>50.5</c:v>
                </c:pt>
                <c:pt idx="1">
                  <c:v>50.5</c:v>
                </c:pt>
                <c:pt idx="2">
                  <c:v>41.9</c:v>
                </c:pt>
                <c:pt idx="3">
                  <c:v>45.6</c:v>
                </c:pt>
                <c:pt idx="4">
                  <c:v>36.299999999999997</c:v>
                </c:pt>
              </c:numCache>
            </c:numRef>
          </c:val>
          <c:extLst>
            <c:ext xmlns:c16="http://schemas.microsoft.com/office/drawing/2014/chart" uri="{C3380CC4-5D6E-409C-BE32-E72D297353CC}">
              <c16:uniqueId val="{00000002-7988-441B-A8E7-14433649C9E8}"/>
            </c:ext>
          </c:extLst>
        </c:ser>
        <c:ser>
          <c:idx val="3"/>
          <c:order val="3"/>
          <c:tx>
            <c:strRef>
              <c:f>Sheet1!$D$1</c:f>
              <c:strCache>
                <c:ptCount val="1"/>
                <c:pt idx="0">
                  <c:v>PY2 </c:v>
                </c:pt>
              </c:strCache>
            </c:strRef>
          </c:tx>
          <c:spPr>
            <a:solidFill>
              <a:srgbClr val="56A0D3">
                <a:lumMod val="75000"/>
              </a:srgbClr>
            </a:solidFill>
            <a:ln>
              <a:noFill/>
            </a:ln>
            <a:effectLst/>
          </c:spPr>
          <c:invertIfNegative val="0"/>
          <c:cat>
            <c:numRef>
              <c:f>Sheet1!$A$2:$A$6</c:f>
              <c:numCache>
                <c:formatCode>General</c:formatCode>
                <c:ptCount val="5"/>
                <c:pt idx="0">
                  <c:v>0</c:v>
                </c:pt>
                <c:pt idx="1">
                  <c:v>1</c:v>
                </c:pt>
                <c:pt idx="2">
                  <c:v>2</c:v>
                </c:pt>
                <c:pt idx="3">
                  <c:v>3</c:v>
                </c:pt>
                <c:pt idx="4">
                  <c:v>4</c:v>
                </c:pt>
              </c:numCache>
            </c:numRef>
          </c:cat>
          <c:val>
            <c:numRef>
              <c:f>Sheet1!$D$2:$D$6</c:f>
              <c:numCache>
                <c:formatCode>General</c:formatCode>
                <c:ptCount val="5"/>
                <c:pt idx="0">
                  <c:v>55.5</c:v>
                </c:pt>
                <c:pt idx="1">
                  <c:v>52.7</c:v>
                </c:pt>
                <c:pt idx="2">
                  <c:v>47.2</c:v>
                </c:pt>
                <c:pt idx="3">
                  <c:v>52.8</c:v>
                </c:pt>
                <c:pt idx="4">
                  <c:v>41.7</c:v>
                </c:pt>
              </c:numCache>
            </c:numRef>
          </c:val>
          <c:extLst>
            <c:ext xmlns:c16="http://schemas.microsoft.com/office/drawing/2014/chart" uri="{C3380CC4-5D6E-409C-BE32-E72D297353CC}">
              <c16:uniqueId val="{00000003-7988-441B-A8E7-14433649C9E8}"/>
            </c:ext>
          </c:extLst>
        </c:ser>
        <c:ser>
          <c:idx val="4"/>
          <c:order val="4"/>
          <c:tx>
            <c:strRef>
              <c:f>Sheet1!$E$1</c:f>
              <c:strCache>
                <c:ptCount val="1"/>
                <c:pt idx="0">
                  <c:v>PY3</c:v>
                </c:pt>
              </c:strCache>
            </c:strRef>
          </c:tx>
          <c:spPr>
            <a:solidFill>
              <a:schemeClr val="accent5"/>
            </a:solidFill>
            <a:ln>
              <a:noFill/>
            </a:ln>
            <a:effectLst/>
          </c:spPr>
          <c:invertIfNegative val="0"/>
          <c:cat>
            <c:numRef>
              <c:f>Sheet1!$A$2:$A$6</c:f>
              <c:numCache>
                <c:formatCode>General</c:formatCode>
                <c:ptCount val="5"/>
                <c:pt idx="0">
                  <c:v>0</c:v>
                </c:pt>
                <c:pt idx="1">
                  <c:v>1</c:v>
                </c:pt>
                <c:pt idx="2">
                  <c:v>2</c:v>
                </c:pt>
                <c:pt idx="3">
                  <c:v>3</c:v>
                </c:pt>
                <c:pt idx="4">
                  <c:v>4</c:v>
                </c:pt>
              </c:numCache>
            </c:numRef>
          </c:cat>
          <c:val>
            <c:numRef>
              <c:f>Sheet1!$E$2:$E$6</c:f>
              <c:numCache>
                <c:formatCode>General</c:formatCode>
                <c:ptCount val="5"/>
                <c:pt idx="0">
                  <c:v>55.8</c:v>
                </c:pt>
                <c:pt idx="1">
                  <c:v>55.3</c:v>
                </c:pt>
                <c:pt idx="2">
                  <c:v>47.9</c:v>
                </c:pt>
                <c:pt idx="3">
                  <c:v>53.8</c:v>
                </c:pt>
                <c:pt idx="4">
                  <c:v>46.3</c:v>
                </c:pt>
              </c:numCache>
            </c:numRef>
          </c:val>
          <c:extLst>
            <c:ext xmlns:c16="http://schemas.microsoft.com/office/drawing/2014/chart" uri="{C3380CC4-5D6E-409C-BE32-E72D297353CC}">
              <c16:uniqueId val="{00000001-6F1F-46FE-B38D-8BC199379B55}"/>
            </c:ext>
          </c:extLst>
        </c:ser>
        <c:ser>
          <c:idx val="5"/>
          <c:order val="5"/>
          <c:tx>
            <c:strRef>
              <c:f>Sheet1!$F$1</c:f>
              <c:strCache>
                <c:ptCount val="1"/>
                <c:pt idx="0">
                  <c:v>trend</c:v>
                </c:pt>
              </c:strCache>
            </c:strRef>
          </c:tx>
          <c:spPr>
            <a:noFill/>
            <a:ln>
              <a:noFill/>
            </a:ln>
            <a:effectLst/>
          </c:spPr>
          <c:invertIfNegative val="0"/>
          <c:trendline>
            <c:spPr>
              <a:ln w="44450" cap="rnd">
                <a:solidFill>
                  <a:srgbClr val="7030A0"/>
                </a:solidFill>
                <a:prstDash val="sysDash"/>
                <a:tailEnd type="triangle" w="lg" len="lg"/>
              </a:ln>
              <a:effectLst/>
            </c:spPr>
            <c:trendlineType val="linear"/>
            <c:intercept val="0"/>
            <c:dispRSqr val="0"/>
            <c:dispEq val="0"/>
          </c:trendline>
          <c:cat>
            <c:numRef>
              <c:f>Sheet1!$A$2:$A$6</c:f>
              <c:numCache>
                <c:formatCode>General</c:formatCode>
                <c:ptCount val="5"/>
                <c:pt idx="0">
                  <c:v>0</c:v>
                </c:pt>
                <c:pt idx="1">
                  <c:v>1</c:v>
                </c:pt>
                <c:pt idx="2">
                  <c:v>2</c:v>
                </c:pt>
                <c:pt idx="3">
                  <c:v>3</c:v>
                </c:pt>
                <c:pt idx="4">
                  <c:v>4</c:v>
                </c:pt>
              </c:numCache>
            </c:numRef>
          </c:cat>
          <c:val>
            <c:numRef>
              <c:f>Sheet1!$F$2:$F$6</c:f>
              <c:numCache>
                <c:formatCode>General</c:formatCode>
                <c:ptCount val="5"/>
                <c:pt idx="0">
                  <c:v>7.3999999999999986</c:v>
                </c:pt>
                <c:pt idx="1">
                  <c:v>10.099999999999994</c:v>
                </c:pt>
                <c:pt idx="2">
                  <c:v>10.799999999999997</c:v>
                </c:pt>
                <c:pt idx="3">
                  <c:v>13.5</c:v>
                </c:pt>
                <c:pt idx="4">
                  <c:v>19.599999999999998</c:v>
                </c:pt>
              </c:numCache>
            </c:numRef>
          </c:val>
          <c:extLst>
            <c:ext xmlns:c16="http://schemas.microsoft.com/office/drawing/2014/chart" uri="{C3380CC4-5D6E-409C-BE32-E72D297353CC}">
              <c16:uniqueId val="{00000002-6F1F-46FE-B38D-8BC199379B55}"/>
            </c:ext>
          </c:extLst>
        </c:ser>
        <c:dLbls>
          <c:showLegendKey val="0"/>
          <c:showVal val="0"/>
          <c:showCatName val="0"/>
          <c:showSerName val="0"/>
          <c:showPercent val="0"/>
          <c:showBubbleSize val="0"/>
        </c:dLbls>
        <c:gapWidth val="219"/>
        <c:overlap val="-27"/>
        <c:axId val="510236160"/>
        <c:axId val="510234520"/>
        <c:extLst>
          <c:ext xmlns:c15="http://schemas.microsoft.com/office/drawing/2012/chart" uri="{02D57815-91ED-43cb-92C2-25804820EDAC}">
            <c15:filteredBarSeries>
              <c15:ser>
                <c:idx val="0"/>
                <c:order val="0"/>
                <c:tx>
                  <c:strRef>
                    <c:extLst>
                      <c:ext uri="{02D57815-91ED-43cb-92C2-25804820EDAC}">
                        <c15:formulaRef>
                          <c15:sqref>Sheet1!$A$1</c15:sqref>
                        </c15:formulaRef>
                      </c:ext>
                    </c:extLst>
                    <c:strCache>
                      <c:ptCount val="1"/>
                      <c:pt idx="0">
                        <c:v>New EBIs</c:v>
                      </c:pt>
                    </c:strCache>
                  </c:strRef>
                </c:tx>
                <c:spPr>
                  <a:solidFill>
                    <a:schemeClr val="accent1"/>
                  </a:solidFill>
                  <a:ln>
                    <a:noFill/>
                  </a:ln>
                  <a:effectLst/>
                </c:spPr>
                <c:invertIfNegative val="0"/>
                <c:cat>
                  <c:numRef>
                    <c:extLst>
                      <c:ext uri="{02D57815-91ED-43cb-92C2-25804820EDAC}">
                        <c15:formulaRef>
                          <c15:sqref>Sheet1!$A$2:$A$6</c15:sqref>
                        </c15:formulaRef>
                      </c:ext>
                    </c:extLst>
                    <c:numCache>
                      <c:formatCode>General</c:formatCode>
                      <c:ptCount val="5"/>
                      <c:pt idx="0">
                        <c:v>0</c:v>
                      </c:pt>
                      <c:pt idx="1">
                        <c:v>1</c:v>
                      </c:pt>
                      <c:pt idx="2">
                        <c:v>2</c:v>
                      </c:pt>
                      <c:pt idx="3">
                        <c:v>3</c:v>
                      </c:pt>
                      <c:pt idx="4">
                        <c:v>4</c:v>
                      </c:pt>
                    </c:numCache>
                  </c:numRef>
                </c:cat>
                <c:val>
                  <c:numRef>
                    <c:extLst>
                      <c:ext uri="{02D57815-91ED-43cb-92C2-25804820EDAC}">
                        <c15:formulaRef>
                          <c15:sqref>Sheet1!$A$2:$A$6</c15:sqref>
                        </c15:formulaRef>
                      </c:ext>
                    </c:extLst>
                    <c:numCache>
                      <c:formatCode>General</c:formatCode>
                      <c:ptCount val="5"/>
                      <c:pt idx="0">
                        <c:v>0</c:v>
                      </c:pt>
                      <c:pt idx="1">
                        <c:v>1</c:v>
                      </c:pt>
                      <c:pt idx="2">
                        <c:v>2</c:v>
                      </c:pt>
                      <c:pt idx="3">
                        <c:v>3</c:v>
                      </c:pt>
                      <c:pt idx="4">
                        <c:v>4</c:v>
                      </c:pt>
                    </c:numCache>
                  </c:numRef>
                </c:val>
                <c:extLst>
                  <c:ext xmlns:c16="http://schemas.microsoft.com/office/drawing/2014/chart" uri="{C3380CC4-5D6E-409C-BE32-E72D297353CC}">
                    <c16:uniqueId val="{00000000-7988-441B-A8E7-14433649C9E8}"/>
                  </c:ext>
                </c:extLst>
              </c15:ser>
            </c15:filteredBarSeries>
          </c:ext>
        </c:extLst>
      </c:barChart>
      <c:catAx>
        <c:axId val="510236160"/>
        <c:scaling>
          <c:orientation val="minMax"/>
        </c:scaling>
        <c:delete val="0"/>
        <c:axPos val="b"/>
        <c:title>
          <c:tx>
            <c:rich>
              <a:bodyPr rot="0" spcFirstLastPara="1" vertOverflow="ellipsis" vert="horz" wrap="square" anchor="ctr" anchorCtr="1"/>
              <a:lstStyle/>
              <a:p>
                <a:pPr>
                  <a:defRPr sz="1000" b="0" i="0" u="none" strike="noStrike" kern="1200" baseline="0">
                    <a:solidFill>
                      <a:srgbClr val="006600"/>
                    </a:solidFill>
                    <a:latin typeface="+mn-lt"/>
                    <a:ea typeface="+mn-ea"/>
                    <a:cs typeface="+mn-cs"/>
                  </a:defRPr>
                </a:pPr>
                <a:r>
                  <a:rPr lang="en-US" sz="1400" dirty="0">
                    <a:solidFill>
                      <a:srgbClr val="006600"/>
                    </a:solidFill>
                  </a:rPr>
                  <a:t> </a:t>
                </a:r>
                <a:r>
                  <a:rPr lang="en-US" sz="1400" dirty="0">
                    <a:solidFill>
                      <a:srgbClr val="006600"/>
                    </a:solidFill>
                    <a:latin typeface="Calibri" panose="020F0502020204030204" pitchFamily="34" charset="0"/>
                    <a:cs typeface="Calibri" panose="020F0502020204030204" pitchFamily="34" charset="0"/>
                  </a:rPr>
                  <a:t>#</a:t>
                </a:r>
                <a:r>
                  <a:rPr lang="en-US" sz="1400" baseline="0" dirty="0">
                    <a:solidFill>
                      <a:srgbClr val="006600"/>
                    </a:solidFill>
                    <a:latin typeface="Calibri" panose="020F0502020204030204" pitchFamily="34" charset="0"/>
                    <a:cs typeface="Calibri" panose="020F0502020204030204" pitchFamily="34" charset="0"/>
                  </a:rPr>
                  <a:t> of Newly Implemented EBIs by the end of PY3</a:t>
                </a:r>
                <a:endParaRPr lang="en-US" sz="1400" dirty="0">
                  <a:solidFill>
                    <a:srgbClr val="006600"/>
                  </a:solidFill>
                  <a:latin typeface="Calibri" panose="020F0502020204030204" pitchFamily="34" charset="0"/>
                  <a:cs typeface="Calibri" panose="020F0502020204030204" pitchFamily="34" charset="0"/>
                </a:endParaRPr>
              </a:p>
            </c:rich>
          </c:tx>
          <c:layout>
            <c:manualLayout>
              <c:xMode val="edge"/>
              <c:yMode val="edge"/>
              <c:x val="0.25673425252789689"/>
              <c:y val="0.82532628342809999"/>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006600"/>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rgbClr val="006600"/>
                </a:solidFill>
                <a:latin typeface="+mn-lt"/>
                <a:ea typeface="+mn-ea"/>
                <a:cs typeface="+mn-cs"/>
              </a:defRPr>
            </a:pPr>
            <a:endParaRPr lang="en-US"/>
          </a:p>
        </c:txPr>
        <c:crossAx val="510234520"/>
        <c:crosses val="autoZero"/>
        <c:auto val="1"/>
        <c:lblAlgn val="ctr"/>
        <c:lblOffset val="100"/>
        <c:noMultiLvlLbl val="0"/>
      </c:catAx>
      <c:valAx>
        <c:axId val="51023452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510236160"/>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4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Entry>
      <c:legendEntry>
        <c:idx val="1"/>
        <c:txPr>
          <a:bodyPr rot="0" spcFirstLastPara="1" vertOverflow="ellipsis" vert="horz" wrap="square" anchor="ctr" anchorCtr="1"/>
          <a:lstStyle/>
          <a:p>
            <a:pPr>
              <a:defRPr sz="14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Entry>
      <c:legendEntry>
        <c:idx val="2"/>
        <c:txPr>
          <a:bodyPr rot="0" spcFirstLastPara="1" vertOverflow="ellipsis" vert="horz" wrap="square" anchor="ctr" anchorCtr="1"/>
          <a:lstStyle/>
          <a:p>
            <a:pPr>
              <a:defRPr sz="14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Entry>
      <c:legendEntry>
        <c:idx val="3"/>
        <c:txPr>
          <a:bodyPr rot="0" spcFirstLastPara="1" vertOverflow="ellipsis" vert="horz" wrap="square" anchor="ctr" anchorCtr="1"/>
          <a:lstStyle/>
          <a:p>
            <a:pPr>
              <a:defRPr sz="14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Entry>
      <c:legendEntry>
        <c:idx val="4"/>
        <c:delete val="1"/>
      </c:legendEntry>
      <c:legendEntry>
        <c:idx val="5"/>
        <c:delete val="1"/>
      </c:legendEntry>
      <c:layout>
        <c:manualLayout>
          <c:xMode val="edge"/>
          <c:yMode val="edge"/>
          <c:x val="4.9442783837923811E-2"/>
          <c:y val="0.91535974368366402"/>
          <c:w val="0.30310846580827205"/>
          <c:h val="6.4402120155339651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613332849451709E-2"/>
          <c:y val="0.12967885153928238"/>
          <c:w val="0.59990123388118799"/>
          <c:h val="0.73239940223330213"/>
        </c:manualLayout>
      </c:layout>
      <c:doughnutChart>
        <c:varyColors val="1"/>
        <c:ser>
          <c:idx val="0"/>
          <c:order val="0"/>
          <c:tx>
            <c:strRef>
              <c:f>Sheet1!$B$1</c:f>
              <c:strCache>
                <c:ptCount val="1"/>
                <c:pt idx="0">
                  <c:v>Totals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2-F556-4425-8EB5-45B5B7B5408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F556-4425-8EB5-45B5B7B5408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556-4425-8EB5-45B5B7B5408C}"/>
              </c:ext>
            </c:extLst>
          </c:dPt>
          <c:dLbls>
            <c:dLbl>
              <c:idx val="0"/>
              <c:layout>
                <c:manualLayout>
                  <c:x val="-4.7780179232441426E-2"/>
                  <c:y val="0.11527788713910762"/>
                </c:manualLayout>
              </c:layout>
              <c:tx>
                <c:rich>
                  <a:bodyPr rot="0" spcFirstLastPara="1" vertOverflow="ellipsis" vert="horz" wrap="square" lIns="38100" tIns="19050" rIns="38100" bIns="19050" anchor="ctr" anchorCtr="1">
                    <a:noAutofit/>
                  </a:bodyPr>
                  <a:lstStyle/>
                  <a:p>
                    <a:pPr>
                      <a:defRPr sz="1197" b="0" i="0" u="none" strike="noStrike" kern="1200" baseline="0">
                        <a:solidFill>
                          <a:schemeClr val="tx1">
                            <a:lumMod val="75000"/>
                            <a:lumOff val="25000"/>
                          </a:schemeClr>
                        </a:solidFill>
                        <a:latin typeface="+mn-lt"/>
                        <a:ea typeface="+mn-ea"/>
                        <a:cs typeface="+mn-cs"/>
                      </a:defRPr>
                    </a:pPr>
                    <a:fld id="{9529D7C0-7012-404A-9E9B-FF06ABEEA330}" type="VALUE">
                      <a:rPr lang="en-US" dirty="0">
                        <a:latin typeface="Calibri" panose="020F0502020204030204" pitchFamily="34" charset="0"/>
                        <a:cs typeface="Calibri" panose="020F0502020204030204" pitchFamily="34" charset="0"/>
                      </a:rPr>
                      <a:pPr>
                        <a:defRPr/>
                      </a:pPr>
                      <a:t>[VALUE]</a:t>
                    </a:fld>
                    <a:endParaRPr lang="en-US"/>
                  </a:p>
                </c:rich>
              </c:tx>
              <c:numFmt formatCode="&quot;$&quot;#,##0.00" sourceLinked="0"/>
              <c:spPr>
                <a:noFill/>
                <a:ln>
                  <a:noFill/>
                </a:ln>
                <a:effectLst/>
              </c:spPr>
              <c:txPr>
                <a:bodyPr rot="0" spcFirstLastPara="1" vertOverflow="ellipsis" vert="horz" wrap="square" lIns="38100" tIns="19050" rIns="38100" bIns="19050" anchor="ctr" anchorCtr="1">
                  <a:no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5268062177769828"/>
                      <c:h val="0.1226806649168854"/>
                    </c:manualLayout>
                  </c15:layout>
                  <c15:dlblFieldTable/>
                  <c15:showDataLabelsRange val="0"/>
                </c:ext>
                <c:ext xmlns:c16="http://schemas.microsoft.com/office/drawing/2014/chart" uri="{C3380CC4-5D6E-409C-BE32-E72D297353CC}">
                  <c16:uniqueId val="{00000002-F556-4425-8EB5-45B5B7B5408C}"/>
                </c:ext>
              </c:extLst>
            </c:dLbl>
            <c:dLbl>
              <c:idx val="1"/>
              <c:tx>
                <c:rich>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fld id="{178374E5-FD58-42BB-8079-EDFC99583ACA}" type="VALUE">
                      <a:rPr lang="en-US" baseline="0" smtClean="0">
                        <a:latin typeface="Calibri" panose="020F0502020204030204" pitchFamily="34" charset="0"/>
                        <a:cs typeface="Calibri" panose="020F0502020204030204" pitchFamily="34" charset="0"/>
                      </a:rPr>
                      <a:pPr>
                        <a:defRPr>
                          <a:latin typeface="Calibri" panose="020F0502020204030204" pitchFamily="34" charset="0"/>
                          <a:cs typeface="Calibri" panose="020F0502020204030204" pitchFamily="34" charset="0"/>
                        </a:defRPr>
                      </a:pPr>
                      <a:t>[VALUE]</a:t>
                    </a:fld>
                    <a:endParaRPr lang="en-US"/>
                  </a:p>
                </c:rich>
              </c:tx>
              <c:numFmt formatCode="&quot;$&quot;#,##0.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556-4425-8EB5-45B5B7B5408C}"/>
                </c:ext>
              </c:extLst>
            </c:dLbl>
            <c:dLbl>
              <c:idx val="2"/>
              <c:layout>
                <c:manualLayout>
                  <c:x val="3.6403924754048959E-2"/>
                  <c:y val="-2.2222331583552083E-2"/>
                </c:manualLayout>
              </c:layout>
              <c:tx>
                <c:rich>
                  <a:bodyPr rot="0" spcFirstLastPara="1" vertOverflow="ellipsis" vert="horz" wrap="square" lIns="38100" tIns="19050" rIns="38100" bIns="19050" anchor="ctr" anchorCtr="1">
                    <a:noAutofit/>
                  </a:bodyPr>
                  <a:lstStyle/>
                  <a:p>
                    <a:pPr>
                      <a:defRPr sz="1200" b="0" i="0" u="none" strike="noStrike" kern="1200" baseline="0">
                        <a:solidFill>
                          <a:schemeClr val="tx1">
                            <a:lumMod val="75000"/>
                            <a:lumOff val="25000"/>
                          </a:schemeClr>
                        </a:solidFill>
                        <a:latin typeface="+mn-lt"/>
                        <a:ea typeface="+mn-ea"/>
                        <a:cs typeface="+mn-cs"/>
                      </a:defRPr>
                    </a:pPr>
                    <a:r>
                      <a:rPr lang="en-US" sz="1200" baseline="0" dirty="0">
                        <a:latin typeface="Calibri" panose="020F0502020204030204" pitchFamily="34" charset="0"/>
                        <a:cs typeface="Calibri" panose="020F0502020204030204" pitchFamily="34" charset="0"/>
                      </a:rPr>
                      <a:t>, </a:t>
                    </a:r>
                    <a:br>
                      <a:rPr lang="en-US" sz="1200" baseline="0" dirty="0">
                        <a:latin typeface="Calibri" panose="020F0502020204030204" pitchFamily="34" charset="0"/>
                        <a:cs typeface="Calibri" panose="020F0502020204030204" pitchFamily="34" charset="0"/>
                      </a:rPr>
                    </a:br>
                    <a:fld id="{6FA9180A-7337-4DB6-8E9D-4C226518984C}" type="VALUE">
                      <a:rPr lang="en-US" sz="1200" baseline="0" smtClean="0">
                        <a:latin typeface="Calibri" panose="020F0502020204030204" pitchFamily="34" charset="0"/>
                        <a:cs typeface="Calibri" panose="020F0502020204030204" pitchFamily="34" charset="0"/>
                      </a:rPr>
                      <a:pPr>
                        <a:defRPr sz="1200"/>
                      </a:pPr>
                      <a:t>[VALUE]</a:t>
                    </a:fld>
                    <a:endParaRPr lang="en-US" sz="1200" baseline="0" dirty="0">
                      <a:latin typeface="Calibri" panose="020F0502020204030204" pitchFamily="34" charset="0"/>
                      <a:cs typeface="Calibri" panose="020F0502020204030204" pitchFamily="34" charset="0"/>
                    </a:endParaRPr>
                  </a:p>
                </c:rich>
              </c:tx>
              <c:numFmt formatCode="&quot;$&quot;#,##0.00" sourceLinked="0"/>
              <c:spPr>
                <a:noFill/>
                <a:ln>
                  <a:noFill/>
                </a:ln>
                <a:effectLst/>
              </c:spPr>
              <c:txPr>
                <a:bodyPr rot="0" spcFirstLastPara="1" vertOverflow="ellipsis" vert="horz" wrap="square" lIns="38100" tIns="19050" rIns="38100" bIns="19050" anchor="ctr" anchorCtr="1">
                  <a:no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22030107839726307"/>
                      <c:h val="0.10354177602799647"/>
                    </c:manualLayout>
                  </c15:layout>
                  <c15:dlblFieldTable/>
                  <c15:showDataLabelsRange val="0"/>
                </c:ext>
                <c:ext xmlns:c16="http://schemas.microsoft.com/office/drawing/2014/chart" uri="{C3380CC4-5D6E-409C-BE32-E72D297353CC}">
                  <c16:uniqueId val="{00000005-F556-4425-8EB5-45B5B7B5408C}"/>
                </c:ext>
              </c:extLst>
            </c:dLbl>
            <c:numFmt formatCode="&quot;$&quot;#,##0.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Physician Reminders</c:v>
                </c:pt>
                <c:pt idx="1">
                  <c:v>Patient Reminders</c:v>
                </c:pt>
                <c:pt idx="2">
                  <c:v>Provider Assessment and Feedback</c:v>
                </c:pt>
              </c:strCache>
            </c:strRef>
          </c:cat>
          <c:val>
            <c:numRef>
              <c:f>Sheet1!$B$2:$B$4</c:f>
              <c:numCache>
                <c:formatCode>#,##0.00</c:formatCode>
                <c:ptCount val="3"/>
                <c:pt idx="0">
                  <c:v>23648.93</c:v>
                </c:pt>
                <c:pt idx="1">
                  <c:v>7924.08</c:v>
                </c:pt>
                <c:pt idx="2">
                  <c:v>9335.9599999999991</c:v>
                </c:pt>
              </c:numCache>
            </c:numRef>
          </c:val>
          <c:extLst>
            <c:ext xmlns:c16="http://schemas.microsoft.com/office/drawing/2014/chart" uri="{C3380CC4-5D6E-409C-BE32-E72D297353CC}">
              <c16:uniqueId val="{00000000-F556-4425-8EB5-45B5B7B5408C}"/>
            </c:ext>
          </c:extLst>
        </c:ser>
        <c:dLbls>
          <c:showLegendKey val="0"/>
          <c:showVal val="1"/>
          <c:showCatName val="0"/>
          <c:showSerName val="0"/>
          <c:showPercent val="0"/>
          <c:showBubbleSize val="0"/>
          <c:showLeaderLines val="1"/>
        </c:dLbls>
        <c:firstSliceAng val="3"/>
        <c:holeSize val="50"/>
      </c:doughnutChart>
      <c:spPr>
        <a:noFill/>
        <a:ln>
          <a:noFill/>
        </a:ln>
        <a:effectLst/>
      </c:spPr>
    </c:plotArea>
    <c:legend>
      <c:legendPos val="b"/>
      <c:layout>
        <c:manualLayout>
          <c:xMode val="edge"/>
          <c:yMode val="edge"/>
          <c:x val="2.1151413109959834E-2"/>
          <c:y val="0.87381146106736662"/>
          <c:w val="0.94471982345486294"/>
          <c:h val="0.10952187226596675"/>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7756433217773411E-2"/>
          <c:y val="0.13483051127282616"/>
          <c:w val="0.91740071358267716"/>
          <c:h val="0.78325997888410559"/>
        </c:manualLayout>
      </c:layout>
      <c:lineChart>
        <c:grouping val="standard"/>
        <c:varyColors val="0"/>
        <c:ser>
          <c:idx val="0"/>
          <c:order val="0"/>
          <c:tx>
            <c:strRef>
              <c:f>Sheet1!$B$1</c:f>
              <c:strCache>
                <c:ptCount val="1"/>
                <c:pt idx="0">
                  <c:v>Mortality (C-5)</c:v>
                </c:pt>
              </c:strCache>
            </c:strRef>
          </c:tx>
          <c:spPr>
            <a:ln w="57150" cap="rnd">
              <a:solidFill>
                <a:schemeClr val="accent1"/>
              </a:solidFill>
              <a:round/>
            </a:ln>
            <a:effectLst/>
          </c:spPr>
          <c:marker>
            <c:symbol val="none"/>
          </c:marker>
          <c:cat>
            <c:numRef>
              <c:f>Sheet1!$A$2:$A$13</c:f>
              <c:numCache>
                <c:formatCode>General</c:formatCode>
                <c:ptCount val="12"/>
                <c:pt idx="1">
                  <c:v>2007</c:v>
                </c:pt>
                <c:pt idx="2">
                  <c:v>2008</c:v>
                </c:pt>
                <c:pt idx="3">
                  <c:v>2009</c:v>
                </c:pt>
                <c:pt idx="4">
                  <c:v>2010</c:v>
                </c:pt>
                <c:pt idx="5">
                  <c:v>2011</c:v>
                </c:pt>
                <c:pt idx="6">
                  <c:v>2012</c:v>
                </c:pt>
                <c:pt idx="7">
                  <c:v>2013</c:v>
                </c:pt>
                <c:pt idx="8">
                  <c:v>2014</c:v>
                </c:pt>
                <c:pt idx="9">
                  <c:v>2015</c:v>
                </c:pt>
                <c:pt idx="10">
                  <c:v>2016</c:v>
                </c:pt>
                <c:pt idx="11">
                  <c:v>2017</c:v>
                </c:pt>
              </c:numCache>
            </c:numRef>
          </c:cat>
          <c:val>
            <c:numRef>
              <c:f>Sheet1!$B$2:$B$13</c:f>
              <c:numCache>
                <c:formatCode>General</c:formatCode>
                <c:ptCount val="12"/>
                <c:pt idx="1">
                  <c:v>17.100000000000001</c:v>
                </c:pt>
                <c:pt idx="2">
                  <c:v>16.7</c:v>
                </c:pt>
                <c:pt idx="3">
                  <c:v>16.100000000000001</c:v>
                </c:pt>
                <c:pt idx="4">
                  <c:v>15.9</c:v>
                </c:pt>
                <c:pt idx="5">
                  <c:v>15.4</c:v>
                </c:pt>
                <c:pt idx="6">
                  <c:v>15</c:v>
                </c:pt>
                <c:pt idx="7">
                  <c:v>14.7</c:v>
                </c:pt>
                <c:pt idx="8">
                  <c:v>14.4</c:v>
                </c:pt>
                <c:pt idx="9">
                  <c:v>14.3</c:v>
                </c:pt>
                <c:pt idx="10">
                  <c:v>14</c:v>
                </c:pt>
                <c:pt idx="11">
                  <c:v>13.8</c:v>
                </c:pt>
              </c:numCache>
            </c:numRef>
          </c:val>
          <c:smooth val="0"/>
          <c:extLst>
            <c:ext xmlns:c16="http://schemas.microsoft.com/office/drawing/2014/chart" uri="{C3380CC4-5D6E-409C-BE32-E72D297353CC}">
              <c16:uniqueId val="{00000000-0708-4F2E-A7EA-331639BF0C61}"/>
            </c:ext>
          </c:extLst>
        </c:ser>
        <c:ser>
          <c:idx val="1"/>
          <c:order val="1"/>
          <c:tx>
            <c:strRef>
              <c:f>Sheet1!$C$1</c:f>
              <c:strCache>
                <c:ptCount val="1"/>
                <c:pt idx="0">
                  <c:v>Column1</c:v>
                </c:pt>
              </c:strCache>
            </c:strRef>
          </c:tx>
          <c:spPr>
            <a:ln w="28575" cap="rnd">
              <a:solidFill>
                <a:schemeClr val="tx1"/>
              </a:solidFill>
              <a:prstDash val="dash"/>
              <a:round/>
            </a:ln>
            <a:effectLst/>
          </c:spPr>
          <c:marker>
            <c:symbol val="none"/>
          </c:marker>
          <c:cat>
            <c:numRef>
              <c:f>Sheet1!$A$2:$A$13</c:f>
              <c:numCache>
                <c:formatCode>General</c:formatCode>
                <c:ptCount val="12"/>
                <c:pt idx="1">
                  <c:v>2007</c:v>
                </c:pt>
                <c:pt idx="2">
                  <c:v>2008</c:v>
                </c:pt>
                <c:pt idx="3">
                  <c:v>2009</c:v>
                </c:pt>
                <c:pt idx="4">
                  <c:v>2010</c:v>
                </c:pt>
                <c:pt idx="5">
                  <c:v>2011</c:v>
                </c:pt>
                <c:pt idx="6">
                  <c:v>2012</c:v>
                </c:pt>
                <c:pt idx="7">
                  <c:v>2013</c:v>
                </c:pt>
                <c:pt idx="8">
                  <c:v>2014</c:v>
                </c:pt>
                <c:pt idx="9">
                  <c:v>2015</c:v>
                </c:pt>
                <c:pt idx="10">
                  <c:v>2016</c:v>
                </c:pt>
                <c:pt idx="11">
                  <c:v>2017</c:v>
                </c:pt>
              </c:numCache>
            </c:numRef>
          </c:cat>
          <c:val>
            <c:numRef>
              <c:f>Sheet1!$C$2:$C$13</c:f>
              <c:numCache>
                <c:formatCode>General</c:formatCode>
                <c:ptCount val="12"/>
                <c:pt idx="1">
                  <c:v>14.5</c:v>
                </c:pt>
                <c:pt idx="2">
                  <c:v>14.5</c:v>
                </c:pt>
                <c:pt idx="3">
                  <c:v>14.5</c:v>
                </c:pt>
                <c:pt idx="4">
                  <c:v>14.5</c:v>
                </c:pt>
                <c:pt idx="5">
                  <c:v>14.5</c:v>
                </c:pt>
                <c:pt idx="6">
                  <c:v>14.5</c:v>
                </c:pt>
                <c:pt idx="7">
                  <c:v>14.5</c:v>
                </c:pt>
                <c:pt idx="8">
                  <c:v>14.5</c:v>
                </c:pt>
                <c:pt idx="9">
                  <c:v>14.5</c:v>
                </c:pt>
                <c:pt idx="10">
                  <c:v>14.5</c:v>
                </c:pt>
                <c:pt idx="11">
                  <c:v>14.5</c:v>
                </c:pt>
              </c:numCache>
            </c:numRef>
          </c:val>
          <c:smooth val="0"/>
          <c:extLst>
            <c:ext xmlns:c16="http://schemas.microsoft.com/office/drawing/2014/chart" uri="{C3380CC4-5D6E-409C-BE32-E72D297353CC}">
              <c16:uniqueId val="{00000001-0708-4F2E-A7EA-331639BF0C61}"/>
            </c:ext>
          </c:extLst>
        </c:ser>
        <c:ser>
          <c:idx val="2"/>
          <c:order val="2"/>
          <c:tx>
            <c:strRef>
              <c:f>Sheet1!$D$1</c:f>
              <c:strCache>
                <c:ptCount val="1"/>
                <c:pt idx="0">
                  <c:v>Incidence (C-9)</c:v>
                </c:pt>
              </c:strCache>
            </c:strRef>
          </c:tx>
          <c:spPr>
            <a:ln w="57150" cap="rnd">
              <a:solidFill>
                <a:srgbClr val="C00000"/>
              </a:solidFill>
              <a:round/>
            </a:ln>
            <a:effectLst/>
          </c:spPr>
          <c:marker>
            <c:symbol val="none"/>
          </c:marker>
          <c:cat>
            <c:numRef>
              <c:f>Sheet1!$A$2:$A$13</c:f>
              <c:numCache>
                <c:formatCode>General</c:formatCode>
                <c:ptCount val="12"/>
                <c:pt idx="1">
                  <c:v>2007</c:v>
                </c:pt>
                <c:pt idx="2">
                  <c:v>2008</c:v>
                </c:pt>
                <c:pt idx="3">
                  <c:v>2009</c:v>
                </c:pt>
                <c:pt idx="4">
                  <c:v>2010</c:v>
                </c:pt>
                <c:pt idx="5">
                  <c:v>2011</c:v>
                </c:pt>
                <c:pt idx="6">
                  <c:v>2012</c:v>
                </c:pt>
                <c:pt idx="7">
                  <c:v>2013</c:v>
                </c:pt>
                <c:pt idx="8">
                  <c:v>2014</c:v>
                </c:pt>
                <c:pt idx="9">
                  <c:v>2015</c:v>
                </c:pt>
                <c:pt idx="10">
                  <c:v>2016</c:v>
                </c:pt>
                <c:pt idx="11">
                  <c:v>2017</c:v>
                </c:pt>
              </c:numCache>
            </c:numRef>
          </c:cat>
          <c:val>
            <c:numRef>
              <c:f>Sheet1!$D$2:$D$13</c:f>
              <c:numCache>
                <c:formatCode>General</c:formatCode>
                <c:ptCount val="12"/>
                <c:pt idx="1">
                  <c:v>47.1</c:v>
                </c:pt>
                <c:pt idx="2">
                  <c:v>45.9</c:v>
                </c:pt>
                <c:pt idx="3">
                  <c:v>43.8</c:v>
                </c:pt>
                <c:pt idx="4">
                  <c:v>41.8</c:v>
                </c:pt>
                <c:pt idx="5">
                  <c:v>40.9</c:v>
                </c:pt>
                <c:pt idx="6">
                  <c:v>39.700000000000003</c:v>
                </c:pt>
                <c:pt idx="7">
                  <c:v>39.1</c:v>
                </c:pt>
                <c:pt idx="8">
                  <c:v>39</c:v>
                </c:pt>
                <c:pt idx="9">
                  <c:v>38.5</c:v>
                </c:pt>
                <c:pt idx="10">
                  <c:v>37.4</c:v>
                </c:pt>
              </c:numCache>
            </c:numRef>
          </c:val>
          <c:smooth val="0"/>
          <c:extLst>
            <c:ext xmlns:c16="http://schemas.microsoft.com/office/drawing/2014/chart" uri="{C3380CC4-5D6E-409C-BE32-E72D297353CC}">
              <c16:uniqueId val="{00000002-0708-4F2E-A7EA-331639BF0C61}"/>
            </c:ext>
          </c:extLst>
        </c:ser>
        <c:ser>
          <c:idx val="3"/>
          <c:order val="3"/>
          <c:tx>
            <c:strRef>
              <c:f>Sheet1!$E$1</c:f>
              <c:strCache>
                <c:ptCount val="1"/>
                <c:pt idx="0">
                  <c:v>Column2</c:v>
                </c:pt>
              </c:strCache>
            </c:strRef>
          </c:tx>
          <c:spPr>
            <a:ln w="28575" cap="rnd">
              <a:solidFill>
                <a:schemeClr val="tx1"/>
              </a:solidFill>
              <a:prstDash val="dash"/>
              <a:round/>
            </a:ln>
            <a:effectLst/>
          </c:spPr>
          <c:marker>
            <c:symbol val="none"/>
          </c:marker>
          <c:cat>
            <c:numRef>
              <c:f>Sheet1!$A$2:$A$13</c:f>
              <c:numCache>
                <c:formatCode>General</c:formatCode>
                <c:ptCount val="12"/>
                <c:pt idx="1">
                  <c:v>2007</c:v>
                </c:pt>
                <c:pt idx="2">
                  <c:v>2008</c:v>
                </c:pt>
                <c:pt idx="3">
                  <c:v>2009</c:v>
                </c:pt>
                <c:pt idx="4">
                  <c:v>2010</c:v>
                </c:pt>
                <c:pt idx="5">
                  <c:v>2011</c:v>
                </c:pt>
                <c:pt idx="6">
                  <c:v>2012</c:v>
                </c:pt>
                <c:pt idx="7">
                  <c:v>2013</c:v>
                </c:pt>
                <c:pt idx="8">
                  <c:v>2014</c:v>
                </c:pt>
                <c:pt idx="9">
                  <c:v>2015</c:v>
                </c:pt>
                <c:pt idx="10">
                  <c:v>2016</c:v>
                </c:pt>
                <c:pt idx="11">
                  <c:v>2017</c:v>
                </c:pt>
              </c:numCache>
            </c:numRef>
          </c:cat>
          <c:val>
            <c:numRef>
              <c:f>Sheet1!$E$2:$E$13</c:f>
              <c:numCache>
                <c:formatCode>General</c:formatCode>
                <c:ptCount val="12"/>
                <c:pt idx="1">
                  <c:v>40</c:v>
                </c:pt>
                <c:pt idx="2">
                  <c:v>40</c:v>
                </c:pt>
                <c:pt idx="3">
                  <c:v>40</c:v>
                </c:pt>
                <c:pt idx="4">
                  <c:v>40</c:v>
                </c:pt>
                <c:pt idx="5">
                  <c:v>40</c:v>
                </c:pt>
                <c:pt idx="6">
                  <c:v>40</c:v>
                </c:pt>
                <c:pt idx="7">
                  <c:v>40</c:v>
                </c:pt>
                <c:pt idx="8">
                  <c:v>40</c:v>
                </c:pt>
                <c:pt idx="9">
                  <c:v>40</c:v>
                </c:pt>
                <c:pt idx="10">
                  <c:v>40</c:v>
                </c:pt>
              </c:numCache>
            </c:numRef>
          </c:val>
          <c:smooth val="0"/>
          <c:extLst>
            <c:ext xmlns:c16="http://schemas.microsoft.com/office/drawing/2014/chart" uri="{C3380CC4-5D6E-409C-BE32-E72D297353CC}">
              <c16:uniqueId val="{00000003-0708-4F2E-A7EA-331639BF0C61}"/>
            </c:ext>
          </c:extLst>
        </c:ser>
        <c:dLbls>
          <c:showLegendKey val="0"/>
          <c:showVal val="0"/>
          <c:showCatName val="0"/>
          <c:showSerName val="0"/>
          <c:showPercent val="0"/>
          <c:showBubbleSize val="0"/>
        </c:dLbls>
        <c:smooth val="0"/>
        <c:axId val="411714447"/>
        <c:axId val="322342319"/>
      </c:lineChart>
      <c:catAx>
        <c:axId val="411714447"/>
        <c:scaling>
          <c:orientation val="minMax"/>
        </c:scaling>
        <c:delete val="0"/>
        <c:axPos val="b"/>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Calibri" panose="020F0502020204030204" pitchFamily="34" charset="0"/>
                <a:ea typeface="Tahoma" panose="020B0604030504040204" pitchFamily="34" charset="0"/>
                <a:cs typeface="Calibri" panose="020F0502020204030204" pitchFamily="34" charset="0"/>
              </a:defRPr>
            </a:pPr>
            <a:endParaRPr lang="en-US"/>
          </a:p>
        </c:txPr>
        <c:crossAx val="322342319"/>
        <c:crosses val="autoZero"/>
        <c:auto val="1"/>
        <c:lblAlgn val="ctr"/>
        <c:lblOffset val="100"/>
        <c:noMultiLvlLbl val="0"/>
      </c:catAx>
      <c:valAx>
        <c:axId val="322342319"/>
        <c:scaling>
          <c:orientation val="minMax"/>
        </c:scaling>
        <c:delete val="0"/>
        <c:axPos val="l"/>
        <c:majorGridlines>
          <c:spPr>
            <a:ln w="9525" cap="flat" cmpd="sng" algn="ctr">
              <a:solidFill>
                <a:schemeClr val="bg1">
                  <a:lumMod val="65000"/>
                </a:schemeClr>
              </a:solidFill>
              <a:prstDash val="dash"/>
              <a:round/>
            </a:ln>
            <a:effectLst/>
          </c:spPr>
        </c:majorGridlines>
        <c:numFmt formatCode="General" sourceLinked="1"/>
        <c:majorTickMark val="in"/>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chemeClr val="tx1"/>
                </a:solidFill>
                <a:latin typeface="Calibri" panose="020F0502020204030204" pitchFamily="34" charset="0"/>
                <a:ea typeface="Tahoma" panose="020B0604030504040204" pitchFamily="34" charset="0"/>
                <a:cs typeface="Calibri" panose="020F0502020204030204" pitchFamily="34" charset="0"/>
              </a:defRPr>
            </a:pPr>
            <a:endParaRPr lang="en-US"/>
          </a:p>
        </c:txPr>
        <c:crossAx val="411714447"/>
        <c:crosses val="autoZero"/>
        <c:crossBetween val="midCat"/>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userShapes r:id="rId5"/>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6733330648262087"/>
          <c:y val="0.18349020197950594"/>
          <c:w val="0.82919489783387523"/>
          <c:h val="0.49403265272066704"/>
        </c:manualLayout>
      </c:layout>
      <c:barChart>
        <c:barDir val="col"/>
        <c:grouping val="clustered"/>
        <c:varyColors val="0"/>
        <c:ser>
          <c:idx val="0"/>
          <c:order val="0"/>
          <c:tx>
            <c:strRef>
              <c:f>Sheet1!$B$1</c:f>
              <c:strCache>
                <c:ptCount val="1"/>
                <c:pt idx="0">
                  <c:v>Total: 23,733,034</c:v>
                </c:pt>
              </c:strCache>
            </c:strRef>
          </c:tx>
          <c:spPr>
            <a:solidFill>
              <a:schemeClr val="accent1"/>
            </a:solidFill>
            <a:ln>
              <a:noFill/>
            </a:ln>
            <a:effectLst/>
          </c:spPr>
          <c:invertIfNegative val="0"/>
          <c:cat>
            <c:numRef>
              <c:f>Sheet1!$A$2:$A$13</c:f>
              <c:numCache>
                <c:formatCode>mmm\-yy</c:formatCode>
                <c:ptCount val="12"/>
                <c:pt idx="0">
                  <c:v>43466</c:v>
                </c:pt>
                <c:pt idx="1">
                  <c:v>43497</c:v>
                </c:pt>
                <c:pt idx="2">
                  <c:v>43525</c:v>
                </c:pt>
                <c:pt idx="3">
                  <c:v>43556</c:v>
                </c:pt>
                <c:pt idx="4">
                  <c:v>43586</c:v>
                </c:pt>
                <c:pt idx="5">
                  <c:v>43617</c:v>
                </c:pt>
                <c:pt idx="6">
                  <c:v>43647</c:v>
                </c:pt>
                <c:pt idx="7">
                  <c:v>43678</c:v>
                </c:pt>
                <c:pt idx="8">
                  <c:v>43709</c:v>
                </c:pt>
                <c:pt idx="9">
                  <c:v>43739</c:v>
                </c:pt>
                <c:pt idx="10">
                  <c:v>43770</c:v>
                </c:pt>
                <c:pt idx="11">
                  <c:v>43800</c:v>
                </c:pt>
              </c:numCache>
            </c:numRef>
          </c:cat>
          <c:val>
            <c:numRef>
              <c:f>Sheet1!$B$2:$B$13</c:f>
              <c:numCache>
                <c:formatCode>#,##0</c:formatCode>
                <c:ptCount val="12"/>
                <c:pt idx="0">
                  <c:v>1493579</c:v>
                </c:pt>
                <c:pt idx="1">
                  <c:v>1364109</c:v>
                </c:pt>
                <c:pt idx="2">
                  <c:v>1808301</c:v>
                </c:pt>
                <c:pt idx="3">
                  <c:v>1714469</c:v>
                </c:pt>
                <c:pt idx="4">
                  <c:v>1827145</c:v>
                </c:pt>
                <c:pt idx="5">
                  <c:v>1767951</c:v>
                </c:pt>
                <c:pt idx="6">
                  <c:v>1795604</c:v>
                </c:pt>
                <c:pt idx="7">
                  <c:v>1786993</c:v>
                </c:pt>
                <c:pt idx="8">
                  <c:v>2480709</c:v>
                </c:pt>
                <c:pt idx="9">
                  <c:v>3004817</c:v>
                </c:pt>
                <c:pt idx="10">
                  <c:v>2507655</c:v>
                </c:pt>
                <c:pt idx="11">
                  <c:v>2181702</c:v>
                </c:pt>
              </c:numCache>
            </c:numRef>
          </c:val>
          <c:extLst>
            <c:ext xmlns:c16="http://schemas.microsoft.com/office/drawing/2014/chart" uri="{C3380CC4-5D6E-409C-BE32-E72D297353CC}">
              <c16:uniqueId val="{00000000-F3FF-4C7A-83CE-84E4E5012DA5}"/>
            </c:ext>
          </c:extLst>
        </c:ser>
        <c:dLbls>
          <c:showLegendKey val="0"/>
          <c:showVal val="0"/>
          <c:showCatName val="0"/>
          <c:showSerName val="0"/>
          <c:showPercent val="0"/>
          <c:showBubbleSize val="0"/>
        </c:dLbls>
        <c:gapWidth val="219"/>
        <c:overlap val="-27"/>
        <c:axId val="209185120"/>
        <c:axId val="209187472"/>
      </c:barChart>
      <c:dateAx>
        <c:axId val="209185120"/>
        <c:scaling>
          <c:orientation val="minMax"/>
        </c:scaling>
        <c:delete val="0"/>
        <c:axPos val="b"/>
        <c:numFmt formatCode="mmm\-yy"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209187472"/>
        <c:crosses val="autoZero"/>
        <c:auto val="1"/>
        <c:lblOffset val="100"/>
        <c:baseTimeUnit val="months"/>
      </c:dateAx>
      <c:valAx>
        <c:axId val="20918747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209185120"/>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_rels/data3.xml.rels><?xml version="1.0" encoding="UTF-8" standalone="yes"?>
<Relationships xmlns="http://schemas.openxmlformats.org/package/2006/relationships"><Relationship Id="rId3" Type="http://schemas.openxmlformats.org/officeDocument/2006/relationships/image" Target="../media/image150.png"/><Relationship Id="rId7" Type="http://schemas.openxmlformats.org/officeDocument/2006/relationships/image" Target="../media/image154.png"/><Relationship Id="rId2" Type="http://schemas.openxmlformats.org/officeDocument/2006/relationships/image" Target="../media/image149.png"/><Relationship Id="rId1" Type="http://schemas.openxmlformats.org/officeDocument/2006/relationships/image" Target="../media/image148.png"/><Relationship Id="rId6" Type="http://schemas.openxmlformats.org/officeDocument/2006/relationships/image" Target="../media/image153.png"/><Relationship Id="rId5" Type="http://schemas.openxmlformats.org/officeDocument/2006/relationships/image" Target="../media/image152.png"/><Relationship Id="rId4" Type="http://schemas.openxmlformats.org/officeDocument/2006/relationships/image" Target="../media/image151.png"/></Relationships>
</file>

<file path=ppt/diagrams/_rels/drawing3.xml.rels><?xml version="1.0" encoding="UTF-8" standalone="yes"?>
<Relationships xmlns="http://schemas.openxmlformats.org/package/2006/relationships"><Relationship Id="rId3" Type="http://schemas.openxmlformats.org/officeDocument/2006/relationships/image" Target="../media/image150.png"/><Relationship Id="rId7" Type="http://schemas.openxmlformats.org/officeDocument/2006/relationships/image" Target="../media/image154.png"/><Relationship Id="rId2" Type="http://schemas.openxmlformats.org/officeDocument/2006/relationships/image" Target="../media/image149.png"/><Relationship Id="rId1" Type="http://schemas.openxmlformats.org/officeDocument/2006/relationships/image" Target="../media/image148.png"/><Relationship Id="rId6" Type="http://schemas.openxmlformats.org/officeDocument/2006/relationships/image" Target="../media/image153.png"/><Relationship Id="rId5" Type="http://schemas.openxmlformats.org/officeDocument/2006/relationships/image" Target="../media/image152.png"/><Relationship Id="rId4" Type="http://schemas.openxmlformats.org/officeDocument/2006/relationships/image" Target="../media/image151.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FF627EC-303C-47E5-AAE2-BC098F58129D}" type="doc">
      <dgm:prSet loTypeId="urn:microsoft.com/office/officeart/2005/8/layout/hierarchy6" loCatId="hierarchy" qsTypeId="urn:microsoft.com/office/officeart/2005/8/quickstyle/simple1" qsCatId="simple" csTypeId="urn:microsoft.com/office/officeart/2005/8/colors/accent1_2" csCatId="accent1" phldr="1"/>
      <dgm:spPr/>
      <dgm:t>
        <a:bodyPr/>
        <a:lstStyle/>
        <a:p>
          <a:endParaRPr lang="en-US"/>
        </a:p>
      </dgm:t>
    </dgm:pt>
    <dgm:pt modelId="{1DA43FB5-2425-4E79-95F1-545935C171E9}">
      <dgm:prSet phldrT="[Text]" custT="1"/>
      <dgm:spPr>
        <a:solidFill>
          <a:srgbClr val="122C41"/>
        </a:solidFill>
      </dgm:spPr>
      <dgm:t>
        <a:bodyPr/>
        <a:lstStyle/>
        <a:p>
          <a:r>
            <a:rPr lang="en-US" sz="2000" dirty="0">
              <a:latin typeface="Calibri" panose="020F0502020204030204" pitchFamily="34" charset="0"/>
              <a:cs typeface="Calibri" panose="020F0502020204030204" pitchFamily="34" charset="0"/>
            </a:rPr>
            <a:t>Office of the Director</a:t>
          </a:r>
        </a:p>
      </dgm:t>
    </dgm:pt>
    <dgm:pt modelId="{8E946F0A-3917-44CC-BA9F-7A93AC5AF855}" type="parTrans" cxnId="{173F8ECA-2FD4-477C-A96C-AE838D5CA786}">
      <dgm:prSet/>
      <dgm:spPr/>
      <dgm:t>
        <a:bodyPr/>
        <a:lstStyle/>
        <a:p>
          <a:endParaRPr lang="en-US"/>
        </a:p>
      </dgm:t>
    </dgm:pt>
    <dgm:pt modelId="{847CC02A-6D3E-4765-BA92-08EC1097696E}" type="sibTrans" cxnId="{173F8ECA-2FD4-477C-A96C-AE838D5CA786}">
      <dgm:prSet/>
      <dgm:spPr/>
      <dgm:t>
        <a:bodyPr/>
        <a:lstStyle/>
        <a:p>
          <a:endParaRPr lang="en-US"/>
        </a:p>
      </dgm:t>
    </dgm:pt>
    <dgm:pt modelId="{39F431F2-A268-402A-ACBA-4B2BED7796E5}">
      <dgm:prSet phldrT="[Text]" custT="1"/>
      <dgm:spPr>
        <a:solidFill>
          <a:srgbClr val="122C41"/>
        </a:solidFill>
      </dgm:spPr>
      <dgm:t>
        <a:bodyPr/>
        <a:lstStyle/>
        <a:p>
          <a:r>
            <a:rPr lang="en-US" sz="2000" dirty="0">
              <a:latin typeface="Calibri" panose="020F0502020204030204" pitchFamily="34" charset="0"/>
              <a:cs typeface="Calibri" panose="020F0502020204030204" pitchFamily="34" charset="0"/>
            </a:rPr>
            <a:t>Cancer Surveillance Branch</a:t>
          </a:r>
        </a:p>
      </dgm:t>
    </dgm:pt>
    <dgm:pt modelId="{6BE02B28-C34D-4BF4-83C7-F0487ED9113F}" type="parTrans" cxnId="{2BFC98E1-3CAC-4EE6-8741-4F270F268C40}">
      <dgm:prSet/>
      <dgm:spPr/>
      <dgm:t>
        <a:bodyPr/>
        <a:lstStyle/>
        <a:p>
          <a:endParaRPr lang="en-US"/>
        </a:p>
      </dgm:t>
    </dgm:pt>
    <dgm:pt modelId="{6C7AF108-39E1-4DDE-923A-302810583CF9}" type="sibTrans" cxnId="{2BFC98E1-3CAC-4EE6-8741-4F270F268C40}">
      <dgm:prSet/>
      <dgm:spPr/>
      <dgm:t>
        <a:bodyPr/>
        <a:lstStyle/>
        <a:p>
          <a:endParaRPr lang="en-US"/>
        </a:p>
      </dgm:t>
    </dgm:pt>
    <dgm:pt modelId="{94280A6B-27E4-455B-99D6-FBF694D58D63}">
      <dgm:prSet phldrT="[Text]" custT="1"/>
      <dgm:spPr>
        <a:solidFill>
          <a:srgbClr val="122C41"/>
        </a:solidFill>
      </dgm:spPr>
      <dgm:t>
        <a:bodyPr/>
        <a:lstStyle/>
        <a:p>
          <a:r>
            <a:rPr lang="en-US" sz="2000" dirty="0">
              <a:latin typeface="Calibri" panose="020F0502020204030204" pitchFamily="34" charset="0"/>
              <a:cs typeface="Calibri" panose="020F0502020204030204" pitchFamily="34" charset="0"/>
            </a:rPr>
            <a:t>Comprehensive Cancer Control Branch</a:t>
          </a:r>
        </a:p>
      </dgm:t>
    </dgm:pt>
    <dgm:pt modelId="{AA367823-A36A-46EE-904A-130265BBCC9E}" type="parTrans" cxnId="{4BE888A5-C881-4632-960B-4B2EB2179CDD}">
      <dgm:prSet/>
      <dgm:spPr/>
      <dgm:t>
        <a:bodyPr/>
        <a:lstStyle/>
        <a:p>
          <a:endParaRPr lang="en-US"/>
        </a:p>
      </dgm:t>
    </dgm:pt>
    <dgm:pt modelId="{23C3B091-1BCB-4F22-BE8B-B83408391AFA}" type="sibTrans" cxnId="{4BE888A5-C881-4632-960B-4B2EB2179CDD}">
      <dgm:prSet/>
      <dgm:spPr/>
      <dgm:t>
        <a:bodyPr/>
        <a:lstStyle/>
        <a:p>
          <a:endParaRPr lang="en-US"/>
        </a:p>
      </dgm:t>
    </dgm:pt>
    <dgm:pt modelId="{FF88E3EF-9B3B-4436-9700-E411B675C671}">
      <dgm:prSet phldrT="[Text]" custT="1"/>
      <dgm:spPr>
        <a:solidFill>
          <a:srgbClr val="122C41"/>
        </a:solidFill>
      </dgm:spPr>
      <dgm:t>
        <a:bodyPr/>
        <a:lstStyle/>
        <a:p>
          <a:r>
            <a:rPr lang="en-US" sz="2000" dirty="0">
              <a:latin typeface="Calibri" panose="020F0502020204030204" pitchFamily="34" charset="0"/>
              <a:cs typeface="Calibri" panose="020F0502020204030204" pitchFamily="34" charset="0"/>
            </a:rPr>
            <a:t>Epidemiology and Applied Research Branch</a:t>
          </a:r>
        </a:p>
      </dgm:t>
    </dgm:pt>
    <dgm:pt modelId="{1347CCBF-0F5C-4365-9AF0-391ACF9A3ACC}" type="parTrans" cxnId="{273DDC4D-0225-403A-B8B7-5FA72B1AA844}">
      <dgm:prSet/>
      <dgm:spPr/>
      <dgm:t>
        <a:bodyPr/>
        <a:lstStyle/>
        <a:p>
          <a:endParaRPr lang="en-US"/>
        </a:p>
      </dgm:t>
    </dgm:pt>
    <dgm:pt modelId="{2ACF08B2-E726-4C6B-A6D1-F4403F793BCA}" type="sibTrans" cxnId="{273DDC4D-0225-403A-B8B7-5FA72B1AA844}">
      <dgm:prSet/>
      <dgm:spPr/>
      <dgm:t>
        <a:bodyPr/>
        <a:lstStyle/>
        <a:p>
          <a:endParaRPr lang="en-US"/>
        </a:p>
      </dgm:t>
    </dgm:pt>
    <dgm:pt modelId="{96DFBBBD-153F-422D-AFED-492BD148C69A}">
      <dgm:prSet custT="1"/>
      <dgm:spPr>
        <a:solidFill>
          <a:srgbClr val="122C41"/>
        </a:solidFill>
      </dgm:spPr>
      <dgm:t>
        <a:bodyPr/>
        <a:lstStyle/>
        <a:p>
          <a:r>
            <a:rPr lang="en-US" sz="2000" dirty="0">
              <a:latin typeface="Calibri" panose="020F0502020204030204" pitchFamily="34" charset="0"/>
              <a:cs typeface="Calibri" panose="020F0502020204030204" pitchFamily="34" charset="0"/>
            </a:rPr>
            <a:t>Program Services Branch</a:t>
          </a:r>
        </a:p>
      </dgm:t>
    </dgm:pt>
    <dgm:pt modelId="{E5DA74C1-FDC2-4277-A6EB-87A29EAF3679}" type="parTrans" cxnId="{F3785EC6-14E5-46A4-99D2-03F12BA29554}">
      <dgm:prSet/>
      <dgm:spPr/>
      <dgm:t>
        <a:bodyPr/>
        <a:lstStyle/>
        <a:p>
          <a:endParaRPr lang="en-US"/>
        </a:p>
      </dgm:t>
    </dgm:pt>
    <dgm:pt modelId="{BBE5418A-1039-42C8-80BB-63D42CA67F84}" type="sibTrans" cxnId="{F3785EC6-14E5-46A4-99D2-03F12BA29554}">
      <dgm:prSet/>
      <dgm:spPr/>
      <dgm:t>
        <a:bodyPr/>
        <a:lstStyle/>
        <a:p>
          <a:endParaRPr lang="en-US"/>
        </a:p>
      </dgm:t>
    </dgm:pt>
    <dgm:pt modelId="{8C59E8B6-8ED3-435E-8061-63AD6687CA64}" type="pres">
      <dgm:prSet presAssocID="{DFF627EC-303C-47E5-AAE2-BC098F58129D}" presName="mainComposite" presStyleCnt="0">
        <dgm:presLayoutVars>
          <dgm:chPref val="1"/>
          <dgm:dir/>
          <dgm:animOne val="branch"/>
          <dgm:animLvl val="lvl"/>
          <dgm:resizeHandles val="exact"/>
        </dgm:presLayoutVars>
      </dgm:prSet>
      <dgm:spPr/>
    </dgm:pt>
    <dgm:pt modelId="{BAFB704B-C8C1-493A-ACF4-5355CFB57F4F}" type="pres">
      <dgm:prSet presAssocID="{DFF627EC-303C-47E5-AAE2-BC098F58129D}" presName="hierFlow" presStyleCnt="0"/>
      <dgm:spPr/>
    </dgm:pt>
    <dgm:pt modelId="{3CCA218A-7A71-464D-87F8-C4A002EEC523}" type="pres">
      <dgm:prSet presAssocID="{DFF627EC-303C-47E5-AAE2-BC098F58129D}" presName="hierChild1" presStyleCnt="0">
        <dgm:presLayoutVars>
          <dgm:chPref val="1"/>
          <dgm:animOne val="branch"/>
          <dgm:animLvl val="lvl"/>
        </dgm:presLayoutVars>
      </dgm:prSet>
      <dgm:spPr/>
    </dgm:pt>
    <dgm:pt modelId="{2529B38F-C5BC-4864-97F2-BEE94808B2E2}" type="pres">
      <dgm:prSet presAssocID="{1DA43FB5-2425-4E79-95F1-545935C171E9}" presName="Name14" presStyleCnt="0"/>
      <dgm:spPr/>
    </dgm:pt>
    <dgm:pt modelId="{5864FDA0-93F0-423D-8B65-B735137CAB31}" type="pres">
      <dgm:prSet presAssocID="{1DA43FB5-2425-4E79-95F1-545935C171E9}" presName="level1Shape" presStyleLbl="node0" presStyleIdx="0" presStyleCnt="1">
        <dgm:presLayoutVars>
          <dgm:chPref val="3"/>
        </dgm:presLayoutVars>
      </dgm:prSet>
      <dgm:spPr/>
    </dgm:pt>
    <dgm:pt modelId="{14377A2A-B424-4320-8F8C-64C951FF65B5}" type="pres">
      <dgm:prSet presAssocID="{1DA43FB5-2425-4E79-95F1-545935C171E9}" presName="hierChild2" presStyleCnt="0"/>
      <dgm:spPr/>
    </dgm:pt>
    <dgm:pt modelId="{C4245B81-C992-47D2-A427-AD86F21DE380}" type="pres">
      <dgm:prSet presAssocID="{6BE02B28-C34D-4BF4-83C7-F0487ED9113F}" presName="Name19" presStyleLbl="parChTrans1D2" presStyleIdx="0" presStyleCnt="4"/>
      <dgm:spPr/>
    </dgm:pt>
    <dgm:pt modelId="{8CD70BB1-6110-4C49-8516-F4EF2EF77CB5}" type="pres">
      <dgm:prSet presAssocID="{39F431F2-A268-402A-ACBA-4B2BED7796E5}" presName="Name21" presStyleCnt="0"/>
      <dgm:spPr/>
    </dgm:pt>
    <dgm:pt modelId="{AAE6AA31-EDC7-4B7C-A7D5-036EF9A966A5}" type="pres">
      <dgm:prSet presAssocID="{39F431F2-A268-402A-ACBA-4B2BED7796E5}" presName="level2Shape" presStyleLbl="node2" presStyleIdx="0" presStyleCnt="4"/>
      <dgm:spPr/>
    </dgm:pt>
    <dgm:pt modelId="{DF82FE96-A0F5-4399-8182-9C2A1DFECF66}" type="pres">
      <dgm:prSet presAssocID="{39F431F2-A268-402A-ACBA-4B2BED7796E5}" presName="hierChild3" presStyleCnt="0"/>
      <dgm:spPr/>
    </dgm:pt>
    <dgm:pt modelId="{E4545AF7-F6F0-4712-81F0-4B5B2AD0E00B}" type="pres">
      <dgm:prSet presAssocID="{AA367823-A36A-46EE-904A-130265BBCC9E}" presName="Name19" presStyleLbl="parChTrans1D2" presStyleIdx="1" presStyleCnt="4"/>
      <dgm:spPr/>
    </dgm:pt>
    <dgm:pt modelId="{6B0EA553-4D43-4F19-844C-05E2AFED4066}" type="pres">
      <dgm:prSet presAssocID="{94280A6B-27E4-455B-99D6-FBF694D58D63}" presName="Name21" presStyleCnt="0"/>
      <dgm:spPr/>
    </dgm:pt>
    <dgm:pt modelId="{EEBC94A7-3A51-40FF-879C-A9A1D2C9164B}" type="pres">
      <dgm:prSet presAssocID="{94280A6B-27E4-455B-99D6-FBF694D58D63}" presName="level2Shape" presStyleLbl="node2" presStyleIdx="1" presStyleCnt="4"/>
      <dgm:spPr/>
    </dgm:pt>
    <dgm:pt modelId="{6027E2F1-C674-4AEF-B2A9-1183F2DDC2EC}" type="pres">
      <dgm:prSet presAssocID="{94280A6B-27E4-455B-99D6-FBF694D58D63}" presName="hierChild3" presStyleCnt="0"/>
      <dgm:spPr/>
    </dgm:pt>
    <dgm:pt modelId="{9374BC3D-67C0-4420-972E-09D639CD0E3A}" type="pres">
      <dgm:prSet presAssocID="{1347CCBF-0F5C-4365-9AF0-391ACF9A3ACC}" presName="Name19" presStyleLbl="parChTrans1D2" presStyleIdx="2" presStyleCnt="4"/>
      <dgm:spPr/>
    </dgm:pt>
    <dgm:pt modelId="{250426C4-47EA-4F11-A63C-3F8F12F48557}" type="pres">
      <dgm:prSet presAssocID="{FF88E3EF-9B3B-4436-9700-E411B675C671}" presName="Name21" presStyleCnt="0"/>
      <dgm:spPr/>
    </dgm:pt>
    <dgm:pt modelId="{4338E03A-FDAD-4093-919D-E2B54DFF5794}" type="pres">
      <dgm:prSet presAssocID="{FF88E3EF-9B3B-4436-9700-E411B675C671}" presName="level2Shape" presStyleLbl="node2" presStyleIdx="2" presStyleCnt="4"/>
      <dgm:spPr/>
    </dgm:pt>
    <dgm:pt modelId="{43F6F09D-6629-47D6-905C-5A6AF91C5EF0}" type="pres">
      <dgm:prSet presAssocID="{FF88E3EF-9B3B-4436-9700-E411B675C671}" presName="hierChild3" presStyleCnt="0"/>
      <dgm:spPr/>
    </dgm:pt>
    <dgm:pt modelId="{DA68A8FA-95EF-41CF-B033-7EB2A87C0B3E}" type="pres">
      <dgm:prSet presAssocID="{E5DA74C1-FDC2-4277-A6EB-87A29EAF3679}" presName="Name19" presStyleLbl="parChTrans1D2" presStyleIdx="3" presStyleCnt="4"/>
      <dgm:spPr/>
    </dgm:pt>
    <dgm:pt modelId="{1E5B06D1-3201-4F83-A7FE-C25E935578AB}" type="pres">
      <dgm:prSet presAssocID="{96DFBBBD-153F-422D-AFED-492BD148C69A}" presName="Name21" presStyleCnt="0"/>
      <dgm:spPr/>
    </dgm:pt>
    <dgm:pt modelId="{582F182C-6928-47C6-9902-BAABFBC67316}" type="pres">
      <dgm:prSet presAssocID="{96DFBBBD-153F-422D-AFED-492BD148C69A}" presName="level2Shape" presStyleLbl="node2" presStyleIdx="3" presStyleCnt="4"/>
      <dgm:spPr/>
    </dgm:pt>
    <dgm:pt modelId="{847B05A7-9C98-4078-B29B-56CEF55F1F32}" type="pres">
      <dgm:prSet presAssocID="{96DFBBBD-153F-422D-AFED-492BD148C69A}" presName="hierChild3" presStyleCnt="0"/>
      <dgm:spPr/>
    </dgm:pt>
    <dgm:pt modelId="{A79712A6-0290-4F2C-83FB-60A506E65EEB}" type="pres">
      <dgm:prSet presAssocID="{DFF627EC-303C-47E5-AAE2-BC098F58129D}" presName="bgShapesFlow" presStyleCnt="0"/>
      <dgm:spPr/>
    </dgm:pt>
  </dgm:ptLst>
  <dgm:cxnLst>
    <dgm:cxn modelId="{63677703-09FC-466B-96F9-67B3DC9DEED8}" type="presOf" srcId="{96DFBBBD-153F-422D-AFED-492BD148C69A}" destId="{582F182C-6928-47C6-9902-BAABFBC67316}" srcOrd="0" destOrd="0" presId="urn:microsoft.com/office/officeart/2005/8/layout/hierarchy6"/>
    <dgm:cxn modelId="{CAAFE519-A4D3-442A-AC55-B1C42909B9EC}" type="presOf" srcId="{94280A6B-27E4-455B-99D6-FBF694D58D63}" destId="{EEBC94A7-3A51-40FF-879C-A9A1D2C9164B}" srcOrd="0" destOrd="0" presId="urn:microsoft.com/office/officeart/2005/8/layout/hierarchy6"/>
    <dgm:cxn modelId="{F0909D1A-2637-49EA-A579-B475572DAE06}" type="presOf" srcId="{AA367823-A36A-46EE-904A-130265BBCC9E}" destId="{E4545AF7-F6F0-4712-81F0-4B5B2AD0E00B}" srcOrd="0" destOrd="0" presId="urn:microsoft.com/office/officeart/2005/8/layout/hierarchy6"/>
    <dgm:cxn modelId="{03238534-8B1C-4F4E-B332-4F118FC67DDB}" type="presOf" srcId="{DFF627EC-303C-47E5-AAE2-BC098F58129D}" destId="{8C59E8B6-8ED3-435E-8061-63AD6687CA64}" srcOrd="0" destOrd="0" presId="urn:microsoft.com/office/officeart/2005/8/layout/hierarchy6"/>
    <dgm:cxn modelId="{273DDC4D-0225-403A-B8B7-5FA72B1AA844}" srcId="{1DA43FB5-2425-4E79-95F1-545935C171E9}" destId="{FF88E3EF-9B3B-4436-9700-E411B675C671}" srcOrd="2" destOrd="0" parTransId="{1347CCBF-0F5C-4365-9AF0-391ACF9A3ACC}" sibTransId="{2ACF08B2-E726-4C6B-A6D1-F4403F793BCA}"/>
    <dgm:cxn modelId="{47F5B9A2-65C8-4D95-9BA9-CDE467B96FA2}" type="presOf" srcId="{1347CCBF-0F5C-4365-9AF0-391ACF9A3ACC}" destId="{9374BC3D-67C0-4420-972E-09D639CD0E3A}" srcOrd="0" destOrd="0" presId="urn:microsoft.com/office/officeart/2005/8/layout/hierarchy6"/>
    <dgm:cxn modelId="{4BE888A5-C881-4632-960B-4B2EB2179CDD}" srcId="{1DA43FB5-2425-4E79-95F1-545935C171E9}" destId="{94280A6B-27E4-455B-99D6-FBF694D58D63}" srcOrd="1" destOrd="0" parTransId="{AA367823-A36A-46EE-904A-130265BBCC9E}" sibTransId="{23C3B091-1BCB-4F22-BE8B-B83408391AFA}"/>
    <dgm:cxn modelId="{5FA1A7C0-8E0B-40C0-A603-45DE88F9ACEF}" type="presOf" srcId="{FF88E3EF-9B3B-4436-9700-E411B675C671}" destId="{4338E03A-FDAD-4093-919D-E2B54DFF5794}" srcOrd="0" destOrd="0" presId="urn:microsoft.com/office/officeart/2005/8/layout/hierarchy6"/>
    <dgm:cxn modelId="{F3785EC6-14E5-46A4-99D2-03F12BA29554}" srcId="{1DA43FB5-2425-4E79-95F1-545935C171E9}" destId="{96DFBBBD-153F-422D-AFED-492BD148C69A}" srcOrd="3" destOrd="0" parTransId="{E5DA74C1-FDC2-4277-A6EB-87A29EAF3679}" sibTransId="{BBE5418A-1039-42C8-80BB-63D42CA67F84}"/>
    <dgm:cxn modelId="{F174F3C9-62EB-4957-B6A8-B1A43D33D005}" type="presOf" srcId="{6BE02B28-C34D-4BF4-83C7-F0487ED9113F}" destId="{C4245B81-C992-47D2-A427-AD86F21DE380}" srcOrd="0" destOrd="0" presId="urn:microsoft.com/office/officeart/2005/8/layout/hierarchy6"/>
    <dgm:cxn modelId="{173F8ECA-2FD4-477C-A96C-AE838D5CA786}" srcId="{DFF627EC-303C-47E5-AAE2-BC098F58129D}" destId="{1DA43FB5-2425-4E79-95F1-545935C171E9}" srcOrd="0" destOrd="0" parTransId="{8E946F0A-3917-44CC-BA9F-7A93AC5AF855}" sibTransId="{847CC02A-6D3E-4765-BA92-08EC1097696E}"/>
    <dgm:cxn modelId="{7CFC72DD-52BA-4FB1-A379-B8BE067550EB}" type="presOf" srcId="{39F431F2-A268-402A-ACBA-4B2BED7796E5}" destId="{AAE6AA31-EDC7-4B7C-A7D5-036EF9A966A5}" srcOrd="0" destOrd="0" presId="urn:microsoft.com/office/officeart/2005/8/layout/hierarchy6"/>
    <dgm:cxn modelId="{8049BEE0-E621-407C-9E6D-2EB7369C9BB0}" type="presOf" srcId="{E5DA74C1-FDC2-4277-A6EB-87A29EAF3679}" destId="{DA68A8FA-95EF-41CF-B033-7EB2A87C0B3E}" srcOrd="0" destOrd="0" presId="urn:microsoft.com/office/officeart/2005/8/layout/hierarchy6"/>
    <dgm:cxn modelId="{2BFC98E1-3CAC-4EE6-8741-4F270F268C40}" srcId="{1DA43FB5-2425-4E79-95F1-545935C171E9}" destId="{39F431F2-A268-402A-ACBA-4B2BED7796E5}" srcOrd="0" destOrd="0" parTransId="{6BE02B28-C34D-4BF4-83C7-F0487ED9113F}" sibTransId="{6C7AF108-39E1-4DDE-923A-302810583CF9}"/>
    <dgm:cxn modelId="{467731F5-9219-4C3C-92B2-19186E55E81B}" type="presOf" srcId="{1DA43FB5-2425-4E79-95F1-545935C171E9}" destId="{5864FDA0-93F0-423D-8B65-B735137CAB31}" srcOrd="0" destOrd="0" presId="urn:microsoft.com/office/officeart/2005/8/layout/hierarchy6"/>
    <dgm:cxn modelId="{CAD6175D-2579-4BFA-B3C0-C074B5930807}" type="presParOf" srcId="{8C59E8B6-8ED3-435E-8061-63AD6687CA64}" destId="{BAFB704B-C8C1-493A-ACF4-5355CFB57F4F}" srcOrd="0" destOrd="0" presId="urn:microsoft.com/office/officeart/2005/8/layout/hierarchy6"/>
    <dgm:cxn modelId="{2176A76F-8478-43E8-B188-31CDF67F0DE3}" type="presParOf" srcId="{BAFB704B-C8C1-493A-ACF4-5355CFB57F4F}" destId="{3CCA218A-7A71-464D-87F8-C4A002EEC523}" srcOrd="0" destOrd="0" presId="urn:microsoft.com/office/officeart/2005/8/layout/hierarchy6"/>
    <dgm:cxn modelId="{274B3B75-3863-48E5-AA1A-2A34698BD653}" type="presParOf" srcId="{3CCA218A-7A71-464D-87F8-C4A002EEC523}" destId="{2529B38F-C5BC-4864-97F2-BEE94808B2E2}" srcOrd="0" destOrd="0" presId="urn:microsoft.com/office/officeart/2005/8/layout/hierarchy6"/>
    <dgm:cxn modelId="{5371C787-873C-489E-A422-B52B6CBB6A8E}" type="presParOf" srcId="{2529B38F-C5BC-4864-97F2-BEE94808B2E2}" destId="{5864FDA0-93F0-423D-8B65-B735137CAB31}" srcOrd="0" destOrd="0" presId="urn:microsoft.com/office/officeart/2005/8/layout/hierarchy6"/>
    <dgm:cxn modelId="{D877C6F5-7521-4AFF-AF40-C4A0F2644E4D}" type="presParOf" srcId="{2529B38F-C5BC-4864-97F2-BEE94808B2E2}" destId="{14377A2A-B424-4320-8F8C-64C951FF65B5}" srcOrd="1" destOrd="0" presId="urn:microsoft.com/office/officeart/2005/8/layout/hierarchy6"/>
    <dgm:cxn modelId="{5B13DA4E-D1ED-4D00-A457-0AA35E4342B8}" type="presParOf" srcId="{14377A2A-B424-4320-8F8C-64C951FF65B5}" destId="{C4245B81-C992-47D2-A427-AD86F21DE380}" srcOrd="0" destOrd="0" presId="urn:microsoft.com/office/officeart/2005/8/layout/hierarchy6"/>
    <dgm:cxn modelId="{11F990A0-86EF-4827-9FFB-59A3286054EC}" type="presParOf" srcId="{14377A2A-B424-4320-8F8C-64C951FF65B5}" destId="{8CD70BB1-6110-4C49-8516-F4EF2EF77CB5}" srcOrd="1" destOrd="0" presId="urn:microsoft.com/office/officeart/2005/8/layout/hierarchy6"/>
    <dgm:cxn modelId="{8CC07204-57B4-4DE5-9CA4-788E00A9C309}" type="presParOf" srcId="{8CD70BB1-6110-4C49-8516-F4EF2EF77CB5}" destId="{AAE6AA31-EDC7-4B7C-A7D5-036EF9A966A5}" srcOrd="0" destOrd="0" presId="urn:microsoft.com/office/officeart/2005/8/layout/hierarchy6"/>
    <dgm:cxn modelId="{A94613A8-D715-4217-9409-ECE6EAB74290}" type="presParOf" srcId="{8CD70BB1-6110-4C49-8516-F4EF2EF77CB5}" destId="{DF82FE96-A0F5-4399-8182-9C2A1DFECF66}" srcOrd="1" destOrd="0" presId="urn:microsoft.com/office/officeart/2005/8/layout/hierarchy6"/>
    <dgm:cxn modelId="{0375FB87-BA23-4AD0-B4BF-26906926B1E0}" type="presParOf" srcId="{14377A2A-B424-4320-8F8C-64C951FF65B5}" destId="{E4545AF7-F6F0-4712-81F0-4B5B2AD0E00B}" srcOrd="2" destOrd="0" presId="urn:microsoft.com/office/officeart/2005/8/layout/hierarchy6"/>
    <dgm:cxn modelId="{B279143C-3FF9-40BE-8A2F-22848DD4B4EE}" type="presParOf" srcId="{14377A2A-B424-4320-8F8C-64C951FF65B5}" destId="{6B0EA553-4D43-4F19-844C-05E2AFED4066}" srcOrd="3" destOrd="0" presId="urn:microsoft.com/office/officeart/2005/8/layout/hierarchy6"/>
    <dgm:cxn modelId="{C37E68A3-BA31-4E01-9214-7F121FA34F2F}" type="presParOf" srcId="{6B0EA553-4D43-4F19-844C-05E2AFED4066}" destId="{EEBC94A7-3A51-40FF-879C-A9A1D2C9164B}" srcOrd="0" destOrd="0" presId="urn:microsoft.com/office/officeart/2005/8/layout/hierarchy6"/>
    <dgm:cxn modelId="{D723C678-E51F-445F-95D3-2AF5962587F6}" type="presParOf" srcId="{6B0EA553-4D43-4F19-844C-05E2AFED4066}" destId="{6027E2F1-C674-4AEF-B2A9-1183F2DDC2EC}" srcOrd="1" destOrd="0" presId="urn:microsoft.com/office/officeart/2005/8/layout/hierarchy6"/>
    <dgm:cxn modelId="{49AD836F-2CC5-449C-929C-D0379CCDAF81}" type="presParOf" srcId="{14377A2A-B424-4320-8F8C-64C951FF65B5}" destId="{9374BC3D-67C0-4420-972E-09D639CD0E3A}" srcOrd="4" destOrd="0" presId="urn:microsoft.com/office/officeart/2005/8/layout/hierarchy6"/>
    <dgm:cxn modelId="{18A45408-29D9-419C-9608-7E08AF12E2AA}" type="presParOf" srcId="{14377A2A-B424-4320-8F8C-64C951FF65B5}" destId="{250426C4-47EA-4F11-A63C-3F8F12F48557}" srcOrd="5" destOrd="0" presId="urn:microsoft.com/office/officeart/2005/8/layout/hierarchy6"/>
    <dgm:cxn modelId="{17F76D12-B365-4128-AA5B-73F836B883B0}" type="presParOf" srcId="{250426C4-47EA-4F11-A63C-3F8F12F48557}" destId="{4338E03A-FDAD-4093-919D-E2B54DFF5794}" srcOrd="0" destOrd="0" presId="urn:microsoft.com/office/officeart/2005/8/layout/hierarchy6"/>
    <dgm:cxn modelId="{3FB26B79-F32C-4CEB-83B4-B0EC8EE1B69B}" type="presParOf" srcId="{250426C4-47EA-4F11-A63C-3F8F12F48557}" destId="{43F6F09D-6629-47D6-905C-5A6AF91C5EF0}" srcOrd="1" destOrd="0" presId="urn:microsoft.com/office/officeart/2005/8/layout/hierarchy6"/>
    <dgm:cxn modelId="{A0A72B91-BF1B-4BE8-9283-BE33C44EBB1D}" type="presParOf" srcId="{14377A2A-B424-4320-8F8C-64C951FF65B5}" destId="{DA68A8FA-95EF-41CF-B033-7EB2A87C0B3E}" srcOrd="6" destOrd="0" presId="urn:microsoft.com/office/officeart/2005/8/layout/hierarchy6"/>
    <dgm:cxn modelId="{B090C50F-3DA5-4DBA-8A07-386C085F111D}" type="presParOf" srcId="{14377A2A-B424-4320-8F8C-64C951FF65B5}" destId="{1E5B06D1-3201-4F83-A7FE-C25E935578AB}" srcOrd="7" destOrd="0" presId="urn:microsoft.com/office/officeart/2005/8/layout/hierarchy6"/>
    <dgm:cxn modelId="{52EE8E67-08DB-4865-8188-E8123E6CF110}" type="presParOf" srcId="{1E5B06D1-3201-4F83-A7FE-C25E935578AB}" destId="{582F182C-6928-47C6-9902-BAABFBC67316}" srcOrd="0" destOrd="0" presId="urn:microsoft.com/office/officeart/2005/8/layout/hierarchy6"/>
    <dgm:cxn modelId="{67EFFEA8-D93E-469B-B313-03BDB5063941}" type="presParOf" srcId="{1E5B06D1-3201-4F83-A7FE-C25E935578AB}" destId="{847B05A7-9C98-4078-B29B-56CEF55F1F32}" srcOrd="1" destOrd="0" presId="urn:microsoft.com/office/officeart/2005/8/layout/hierarchy6"/>
    <dgm:cxn modelId="{91D74AE6-E621-4188-85C6-D090F226AEE1}" type="presParOf" srcId="{8C59E8B6-8ED3-435E-8061-63AD6687CA64}" destId="{A79712A6-0290-4F2C-83FB-60A506E65EEB}" srcOrd="1" destOrd="0" presId="urn:microsoft.com/office/officeart/2005/8/layout/hierarchy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A54EA2C-4BB3-4520-95D9-51583B8CA53B}" type="doc">
      <dgm:prSet loTypeId="urn:microsoft.com/office/officeart/2005/8/layout/cycle8" loCatId="cycle" qsTypeId="urn:microsoft.com/office/officeart/2005/8/quickstyle/simple1" qsCatId="simple" csTypeId="urn:microsoft.com/office/officeart/2005/8/colors/accent1_2" csCatId="accent1" phldr="1"/>
      <dgm:spPr/>
    </dgm:pt>
    <dgm:pt modelId="{5C728ACD-51A5-40CF-8F6B-DC1600684602}">
      <dgm:prSet phldrT="[Text]" custT="1"/>
      <dgm:spPr/>
      <dgm:t>
        <a:bodyPr/>
        <a:lstStyle/>
        <a:p>
          <a:r>
            <a:rPr lang="en-US" sz="2400" dirty="0">
              <a:latin typeface="Calibri" panose="020F0502020204030204" pitchFamily="34" charset="0"/>
              <a:cs typeface="Calibri" panose="020F0502020204030204" pitchFamily="34" charset="0"/>
            </a:rPr>
            <a:t>Data</a:t>
          </a:r>
        </a:p>
      </dgm:t>
    </dgm:pt>
    <dgm:pt modelId="{3AD1B600-19F5-4143-B339-E60CAAA5ABA9}" type="parTrans" cxnId="{736498DE-86D7-42B5-AE46-F94FC1C8AAD7}">
      <dgm:prSet/>
      <dgm:spPr/>
      <dgm:t>
        <a:bodyPr/>
        <a:lstStyle/>
        <a:p>
          <a:endParaRPr lang="en-US"/>
        </a:p>
      </dgm:t>
    </dgm:pt>
    <dgm:pt modelId="{8FAD6DC7-7462-49AE-9C00-2DEA9F6BDA45}" type="sibTrans" cxnId="{736498DE-86D7-42B5-AE46-F94FC1C8AAD7}">
      <dgm:prSet/>
      <dgm:spPr/>
      <dgm:t>
        <a:bodyPr/>
        <a:lstStyle/>
        <a:p>
          <a:endParaRPr lang="en-US"/>
        </a:p>
      </dgm:t>
    </dgm:pt>
    <dgm:pt modelId="{865195CA-9657-4F3E-B630-8A45986E73E0}">
      <dgm:prSet phldrT="[Text]" custT="1"/>
      <dgm:spPr/>
      <dgm:t>
        <a:bodyPr/>
        <a:lstStyle/>
        <a:p>
          <a:r>
            <a:rPr lang="en-US" sz="2400" dirty="0">
              <a:latin typeface="Calibri" panose="020F0502020204030204" pitchFamily="34" charset="0"/>
              <a:cs typeface="Calibri" panose="020F0502020204030204" pitchFamily="34" charset="0"/>
            </a:rPr>
            <a:t>Translation and Evaluation</a:t>
          </a:r>
        </a:p>
      </dgm:t>
    </dgm:pt>
    <dgm:pt modelId="{FFE55432-E48C-4981-BB8C-F0BCD2B148A6}" type="parTrans" cxnId="{A621D195-0E82-4AE2-95B1-128C7A834B4B}">
      <dgm:prSet/>
      <dgm:spPr/>
      <dgm:t>
        <a:bodyPr/>
        <a:lstStyle/>
        <a:p>
          <a:endParaRPr lang="en-US"/>
        </a:p>
      </dgm:t>
    </dgm:pt>
    <dgm:pt modelId="{7B13DA41-B27C-4366-8DF0-C679FC476BF4}" type="sibTrans" cxnId="{A621D195-0E82-4AE2-95B1-128C7A834B4B}">
      <dgm:prSet/>
      <dgm:spPr/>
      <dgm:t>
        <a:bodyPr/>
        <a:lstStyle/>
        <a:p>
          <a:endParaRPr lang="en-US"/>
        </a:p>
      </dgm:t>
    </dgm:pt>
    <dgm:pt modelId="{A1687780-4E4F-4FCB-AB43-E2446AE1F574}">
      <dgm:prSet phldrT="[Text]" custT="1"/>
      <dgm:spPr/>
      <dgm:t>
        <a:bodyPr/>
        <a:lstStyle/>
        <a:p>
          <a:r>
            <a:rPr lang="en-US" sz="2400" dirty="0">
              <a:latin typeface="Calibri" panose="020F0502020204030204" pitchFamily="34" charset="0"/>
              <a:cs typeface="Calibri" panose="020F0502020204030204" pitchFamily="34" charset="0"/>
            </a:rPr>
            <a:t>Partnerships</a:t>
          </a:r>
        </a:p>
      </dgm:t>
    </dgm:pt>
    <dgm:pt modelId="{44D02190-EE4C-4575-BC6C-93399C0C6840}" type="parTrans" cxnId="{B7F8F9BF-487A-435A-B7A7-4603AF1DF061}">
      <dgm:prSet/>
      <dgm:spPr/>
      <dgm:t>
        <a:bodyPr/>
        <a:lstStyle/>
        <a:p>
          <a:endParaRPr lang="en-US"/>
        </a:p>
      </dgm:t>
    </dgm:pt>
    <dgm:pt modelId="{0FB66B6F-9621-4C3B-A7BF-0E7291DF8818}" type="sibTrans" cxnId="{B7F8F9BF-487A-435A-B7A7-4603AF1DF061}">
      <dgm:prSet/>
      <dgm:spPr/>
      <dgm:t>
        <a:bodyPr/>
        <a:lstStyle/>
        <a:p>
          <a:endParaRPr lang="en-US"/>
        </a:p>
      </dgm:t>
    </dgm:pt>
    <dgm:pt modelId="{9673EB3D-08B8-4D99-8CC2-3CFB3626F51B}" type="pres">
      <dgm:prSet presAssocID="{AA54EA2C-4BB3-4520-95D9-51583B8CA53B}" presName="compositeShape" presStyleCnt="0">
        <dgm:presLayoutVars>
          <dgm:chMax val="7"/>
          <dgm:dir/>
          <dgm:resizeHandles val="exact"/>
        </dgm:presLayoutVars>
      </dgm:prSet>
      <dgm:spPr/>
    </dgm:pt>
    <dgm:pt modelId="{7BED2095-1810-4C8A-B8F3-8D46F42ED7A1}" type="pres">
      <dgm:prSet presAssocID="{AA54EA2C-4BB3-4520-95D9-51583B8CA53B}" presName="wedge1" presStyleLbl="node1" presStyleIdx="0" presStyleCnt="3"/>
      <dgm:spPr/>
    </dgm:pt>
    <dgm:pt modelId="{F98FE6F4-8791-4E5E-9A77-70B0BE8526E2}" type="pres">
      <dgm:prSet presAssocID="{AA54EA2C-4BB3-4520-95D9-51583B8CA53B}" presName="dummy1a" presStyleCnt="0"/>
      <dgm:spPr/>
    </dgm:pt>
    <dgm:pt modelId="{67C18C2B-F569-4D62-8219-6C73B599E16A}" type="pres">
      <dgm:prSet presAssocID="{AA54EA2C-4BB3-4520-95D9-51583B8CA53B}" presName="dummy1b" presStyleCnt="0"/>
      <dgm:spPr/>
    </dgm:pt>
    <dgm:pt modelId="{609403CB-4AD1-491F-B4B0-FE3689AE98A0}" type="pres">
      <dgm:prSet presAssocID="{AA54EA2C-4BB3-4520-95D9-51583B8CA53B}" presName="wedge1Tx" presStyleLbl="node1" presStyleIdx="0" presStyleCnt="3">
        <dgm:presLayoutVars>
          <dgm:chMax val="0"/>
          <dgm:chPref val="0"/>
          <dgm:bulletEnabled val="1"/>
        </dgm:presLayoutVars>
      </dgm:prSet>
      <dgm:spPr/>
    </dgm:pt>
    <dgm:pt modelId="{84F442DB-11D2-4CFC-9FA5-F8F49A6666A6}" type="pres">
      <dgm:prSet presAssocID="{AA54EA2C-4BB3-4520-95D9-51583B8CA53B}" presName="wedge2" presStyleLbl="node1" presStyleIdx="1" presStyleCnt="3"/>
      <dgm:spPr/>
    </dgm:pt>
    <dgm:pt modelId="{B40829FA-9596-4CB9-B51A-6257676BB8AB}" type="pres">
      <dgm:prSet presAssocID="{AA54EA2C-4BB3-4520-95D9-51583B8CA53B}" presName="dummy2a" presStyleCnt="0"/>
      <dgm:spPr/>
    </dgm:pt>
    <dgm:pt modelId="{A6F7D108-5B89-4B58-A935-FC3D1AAF0C4A}" type="pres">
      <dgm:prSet presAssocID="{AA54EA2C-4BB3-4520-95D9-51583B8CA53B}" presName="dummy2b" presStyleCnt="0"/>
      <dgm:spPr/>
    </dgm:pt>
    <dgm:pt modelId="{C74DF371-F7FA-4D4B-9B06-ABEE3DC53586}" type="pres">
      <dgm:prSet presAssocID="{AA54EA2C-4BB3-4520-95D9-51583B8CA53B}" presName="wedge2Tx" presStyleLbl="node1" presStyleIdx="1" presStyleCnt="3">
        <dgm:presLayoutVars>
          <dgm:chMax val="0"/>
          <dgm:chPref val="0"/>
          <dgm:bulletEnabled val="1"/>
        </dgm:presLayoutVars>
      </dgm:prSet>
      <dgm:spPr/>
    </dgm:pt>
    <dgm:pt modelId="{921F15AB-6A78-4EC9-9FB5-23814B89E1E7}" type="pres">
      <dgm:prSet presAssocID="{AA54EA2C-4BB3-4520-95D9-51583B8CA53B}" presName="wedge3" presStyleLbl="node1" presStyleIdx="2" presStyleCnt="3"/>
      <dgm:spPr/>
    </dgm:pt>
    <dgm:pt modelId="{1D5E2A15-6CB9-451D-8B5B-3D932764AFB7}" type="pres">
      <dgm:prSet presAssocID="{AA54EA2C-4BB3-4520-95D9-51583B8CA53B}" presName="dummy3a" presStyleCnt="0"/>
      <dgm:spPr/>
    </dgm:pt>
    <dgm:pt modelId="{6267B7BE-4CBC-41E2-9781-C3EF21C859EA}" type="pres">
      <dgm:prSet presAssocID="{AA54EA2C-4BB3-4520-95D9-51583B8CA53B}" presName="dummy3b" presStyleCnt="0"/>
      <dgm:spPr/>
    </dgm:pt>
    <dgm:pt modelId="{A6F092E4-AC45-4890-87EE-2BD300DE266C}" type="pres">
      <dgm:prSet presAssocID="{AA54EA2C-4BB3-4520-95D9-51583B8CA53B}" presName="wedge3Tx" presStyleLbl="node1" presStyleIdx="2" presStyleCnt="3">
        <dgm:presLayoutVars>
          <dgm:chMax val="0"/>
          <dgm:chPref val="0"/>
          <dgm:bulletEnabled val="1"/>
        </dgm:presLayoutVars>
      </dgm:prSet>
      <dgm:spPr/>
    </dgm:pt>
    <dgm:pt modelId="{82AAB3F9-5890-4AD3-8858-935E4B0946E5}" type="pres">
      <dgm:prSet presAssocID="{8FAD6DC7-7462-49AE-9C00-2DEA9F6BDA45}" presName="arrowWedge1" presStyleLbl="fgSibTrans2D1" presStyleIdx="0" presStyleCnt="3"/>
      <dgm:spPr/>
    </dgm:pt>
    <dgm:pt modelId="{95EDA547-2A72-4A21-BF2E-66FBB7BAAA30}" type="pres">
      <dgm:prSet presAssocID="{7B13DA41-B27C-4366-8DF0-C679FC476BF4}" presName="arrowWedge2" presStyleLbl="fgSibTrans2D1" presStyleIdx="1" presStyleCnt="3" custScaleX="104326" custScaleY="99527"/>
      <dgm:spPr/>
    </dgm:pt>
    <dgm:pt modelId="{0DDEA69D-7D86-4927-AB24-F1BAB30FFFB3}" type="pres">
      <dgm:prSet presAssocID="{0FB66B6F-9621-4C3B-A7BF-0E7291DF8818}" presName="arrowWedge3" presStyleLbl="fgSibTrans2D1" presStyleIdx="2" presStyleCnt="3"/>
      <dgm:spPr/>
    </dgm:pt>
  </dgm:ptLst>
  <dgm:cxnLst>
    <dgm:cxn modelId="{A40B592A-DE32-460A-8E7A-379CAEBF803E}" type="presOf" srcId="{5C728ACD-51A5-40CF-8F6B-DC1600684602}" destId="{609403CB-4AD1-491F-B4B0-FE3689AE98A0}" srcOrd="1" destOrd="0" presId="urn:microsoft.com/office/officeart/2005/8/layout/cycle8"/>
    <dgm:cxn modelId="{3982DF2F-1660-49C8-87F1-7CAADBD58A0C}" type="presOf" srcId="{5C728ACD-51A5-40CF-8F6B-DC1600684602}" destId="{7BED2095-1810-4C8A-B8F3-8D46F42ED7A1}" srcOrd="0" destOrd="0" presId="urn:microsoft.com/office/officeart/2005/8/layout/cycle8"/>
    <dgm:cxn modelId="{DD6D3F72-E37E-4F1C-BA9D-707D151D8BE0}" type="presOf" srcId="{A1687780-4E4F-4FCB-AB43-E2446AE1F574}" destId="{A6F092E4-AC45-4890-87EE-2BD300DE266C}" srcOrd="1" destOrd="0" presId="urn:microsoft.com/office/officeart/2005/8/layout/cycle8"/>
    <dgm:cxn modelId="{6B25677D-E21B-4852-AB66-5114E757EAA3}" type="presOf" srcId="{865195CA-9657-4F3E-B630-8A45986E73E0}" destId="{C74DF371-F7FA-4D4B-9B06-ABEE3DC53586}" srcOrd="1" destOrd="0" presId="urn:microsoft.com/office/officeart/2005/8/layout/cycle8"/>
    <dgm:cxn modelId="{CBA82583-9F75-4671-BB5D-236274F3B6EC}" type="presOf" srcId="{865195CA-9657-4F3E-B630-8A45986E73E0}" destId="{84F442DB-11D2-4CFC-9FA5-F8F49A6666A6}" srcOrd="0" destOrd="0" presId="urn:microsoft.com/office/officeart/2005/8/layout/cycle8"/>
    <dgm:cxn modelId="{A621D195-0E82-4AE2-95B1-128C7A834B4B}" srcId="{AA54EA2C-4BB3-4520-95D9-51583B8CA53B}" destId="{865195CA-9657-4F3E-B630-8A45986E73E0}" srcOrd="1" destOrd="0" parTransId="{FFE55432-E48C-4981-BB8C-F0BCD2B148A6}" sibTransId="{7B13DA41-B27C-4366-8DF0-C679FC476BF4}"/>
    <dgm:cxn modelId="{F1B310BA-8D07-4AE9-B77C-4BC06C0C6B37}" type="presOf" srcId="{AA54EA2C-4BB3-4520-95D9-51583B8CA53B}" destId="{9673EB3D-08B8-4D99-8CC2-3CFB3626F51B}" srcOrd="0" destOrd="0" presId="urn:microsoft.com/office/officeart/2005/8/layout/cycle8"/>
    <dgm:cxn modelId="{B7F8F9BF-487A-435A-B7A7-4603AF1DF061}" srcId="{AA54EA2C-4BB3-4520-95D9-51583B8CA53B}" destId="{A1687780-4E4F-4FCB-AB43-E2446AE1F574}" srcOrd="2" destOrd="0" parTransId="{44D02190-EE4C-4575-BC6C-93399C0C6840}" sibTransId="{0FB66B6F-9621-4C3B-A7BF-0E7291DF8818}"/>
    <dgm:cxn modelId="{6271D8CC-505E-4D2B-AF2B-AE7F3D192848}" type="presOf" srcId="{A1687780-4E4F-4FCB-AB43-E2446AE1F574}" destId="{921F15AB-6A78-4EC9-9FB5-23814B89E1E7}" srcOrd="0" destOrd="0" presId="urn:microsoft.com/office/officeart/2005/8/layout/cycle8"/>
    <dgm:cxn modelId="{736498DE-86D7-42B5-AE46-F94FC1C8AAD7}" srcId="{AA54EA2C-4BB3-4520-95D9-51583B8CA53B}" destId="{5C728ACD-51A5-40CF-8F6B-DC1600684602}" srcOrd="0" destOrd="0" parTransId="{3AD1B600-19F5-4143-B339-E60CAAA5ABA9}" sibTransId="{8FAD6DC7-7462-49AE-9C00-2DEA9F6BDA45}"/>
    <dgm:cxn modelId="{291BE9BA-4096-4854-B1D3-29F7491CCAC9}" type="presParOf" srcId="{9673EB3D-08B8-4D99-8CC2-3CFB3626F51B}" destId="{7BED2095-1810-4C8A-B8F3-8D46F42ED7A1}" srcOrd="0" destOrd="0" presId="urn:microsoft.com/office/officeart/2005/8/layout/cycle8"/>
    <dgm:cxn modelId="{FF1BD4D9-C3EC-44F1-B471-3B203CB8377C}" type="presParOf" srcId="{9673EB3D-08B8-4D99-8CC2-3CFB3626F51B}" destId="{F98FE6F4-8791-4E5E-9A77-70B0BE8526E2}" srcOrd="1" destOrd="0" presId="urn:microsoft.com/office/officeart/2005/8/layout/cycle8"/>
    <dgm:cxn modelId="{8D474861-E443-495E-A8AD-D204F93E4374}" type="presParOf" srcId="{9673EB3D-08B8-4D99-8CC2-3CFB3626F51B}" destId="{67C18C2B-F569-4D62-8219-6C73B599E16A}" srcOrd="2" destOrd="0" presId="urn:microsoft.com/office/officeart/2005/8/layout/cycle8"/>
    <dgm:cxn modelId="{D40D4E31-6DE8-454F-A3C6-CB670553CAB4}" type="presParOf" srcId="{9673EB3D-08B8-4D99-8CC2-3CFB3626F51B}" destId="{609403CB-4AD1-491F-B4B0-FE3689AE98A0}" srcOrd="3" destOrd="0" presId="urn:microsoft.com/office/officeart/2005/8/layout/cycle8"/>
    <dgm:cxn modelId="{CCBFA38D-2361-46C1-A9CB-02B6522ADD75}" type="presParOf" srcId="{9673EB3D-08B8-4D99-8CC2-3CFB3626F51B}" destId="{84F442DB-11D2-4CFC-9FA5-F8F49A6666A6}" srcOrd="4" destOrd="0" presId="urn:microsoft.com/office/officeart/2005/8/layout/cycle8"/>
    <dgm:cxn modelId="{03455618-67A5-4B29-AEF8-A7220F82D07B}" type="presParOf" srcId="{9673EB3D-08B8-4D99-8CC2-3CFB3626F51B}" destId="{B40829FA-9596-4CB9-B51A-6257676BB8AB}" srcOrd="5" destOrd="0" presId="urn:microsoft.com/office/officeart/2005/8/layout/cycle8"/>
    <dgm:cxn modelId="{6F99BEE2-9D1D-43FD-B027-B9BF0AA84BD4}" type="presParOf" srcId="{9673EB3D-08B8-4D99-8CC2-3CFB3626F51B}" destId="{A6F7D108-5B89-4B58-A935-FC3D1AAF0C4A}" srcOrd="6" destOrd="0" presId="urn:microsoft.com/office/officeart/2005/8/layout/cycle8"/>
    <dgm:cxn modelId="{01ECC666-3221-4B04-A773-68DAC4088F8B}" type="presParOf" srcId="{9673EB3D-08B8-4D99-8CC2-3CFB3626F51B}" destId="{C74DF371-F7FA-4D4B-9B06-ABEE3DC53586}" srcOrd="7" destOrd="0" presId="urn:microsoft.com/office/officeart/2005/8/layout/cycle8"/>
    <dgm:cxn modelId="{24A2FD8E-EBAB-4422-B0CA-9BF0F21F1D14}" type="presParOf" srcId="{9673EB3D-08B8-4D99-8CC2-3CFB3626F51B}" destId="{921F15AB-6A78-4EC9-9FB5-23814B89E1E7}" srcOrd="8" destOrd="0" presId="urn:microsoft.com/office/officeart/2005/8/layout/cycle8"/>
    <dgm:cxn modelId="{79B669D2-7452-4F03-9D48-BC8D75A2CC27}" type="presParOf" srcId="{9673EB3D-08B8-4D99-8CC2-3CFB3626F51B}" destId="{1D5E2A15-6CB9-451D-8B5B-3D932764AFB7}" srcOrd="9" destOrd="0" presId="urn:microsoft.com/office/officeart/2005/8/layout/cycle8"/>
    <dgm:cxn modelId="{5BEA5A59-5154-483A-B6E8-F5367D5FBE96}" type="presParOf" srcId="{9673EB3D-08B8-4D99-8CC2-3CFB3626F51B}" destId="{6267B7BE-4CBC-41E2-9781-C3EF21C859EA}" srcOrd="10" destOrd="0" presId="urn:microsoft.com/office/officeart/2005/8/layout/cycle8"/>
    <dgm:cxn modelId="{946EB1BF-C9E0-4F8A-8A9D-6DDF2DA12D32}" type="presParOf" srcId="{9673EB3D-08B8-4D99-8CC2-3CFB3626F51B}" destId="{A6F092E4-AC45-4890-87EE-2BD300DE266C}" srcOrd="11" destOrd="0" presId="urn:microsoft.com/office/officeart/2005/8/layout/cycle8"/>
    <dgm:cxn modelId="{14DF02A7-78CE-4A37-9B49-B1615F4E22CF}" type="presParOf" srcId="{9673EB3D-08B8-4D99-8CC2-3CFB3626F51B}" destId="{82AAB3F9-5890-4AD3-8858-935E4B0946E5}" srcOrd="12" destOrd="0" presId="urn:microsoft.com/office/officeart/2005/8/layout/cycle8"/>
    <dgm:cxn modelId="{B0D90679-E125-4F53-BA3F-E38381C9DEDA}" type="presParOf" srcId="{9673EB3D-08B8-4D99-8CC2-3CFB3626F51B}" destId="{95EDA547-2A72-4A21-BF2E-66FBB7BAAA30}" srcOrd="13" destOrd="0" presId="urn:microsoft.com/office/officeart/2005/8/layout/cycle8"/>
    <dgm:cxn modelId="{E7C7524C-3FE2-439B-86B6-2C0579FC1B3B}" type="presParOf" srcId="{9673EB3D-08B8-4D99-8CC2-3CFB3626F51B}" destId="{0DDEA69D-7D86-4927-AB24-F1BAB30FFFB3}" srcOrd="14" destOrd="0" presId="urn:microsoft.com/office/officeart/2005/8/layout/cycle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5F07FFA0-DE5E-486D-B7D1-F6249481A229}" type="doc">
      <dgm:prSet loTypeId="urn:microsoft.com/office/officeart/2005/8/layout/pList1" loCatId="picture" qsTypeId="urn:microsoft.com/office/officeart/2005/8/quickstyle/simple1" qsCatId="simple" csTypeId="urn:microsoft.com/office/officeart/2005/8/colors/accent1_2" csCatId="accent1" phldr="1"/>
      <dgm:spPr/>
      <dgm:t>
        <a:bodyPr/>
        <a:lstStyle/>
        <a:p>
          <a:endParaRPr lang="en-US"/>
        </a:p>
      </dgm:t>
    </dgm:pt>
    <dgm:pt modelId="{CD46587E-C952-46CA-B5CF-7734EB222550}">
      <dgm:prSet phldrT="[Text]" custT="1"/>
      <dgm:spPr/>
      <dgm:t>
        <a:bodyPr/>
        <a:lstStyle/>
        <a:p>
          <a:r>
            <a:rPr lang="en-US" sz="1600" b="1" dirty="0">
              <a:solidFill>
                <a:schemeClr val="tx1"/>
              </a:solidFill>
              <a:latin typeface="Calibri" panose="020F0502020204030204" pitchFamily="34" charset="0"/>
              <a:cs typeface="Calibri" panose="020F0502020204030204" pitchFamily="34" charset="0"/>
            </a:rPr>
            <a:t>95% include representatives from academic &amp; medical institutions</a:t>
          </a:r>
          <a:endParaRPr lang="en-US" sz="1600" dirty="0">
            <a:latin typeface="Calibri" panose="020F0502020204030204" pitchFamily="34" charset="0"/>
            <a:cs typeface="Calibri" panose="020F0502020204030204" pitchFamily="34" charset="0"/>
          </a:endParaRPr>
        </a:p>
      </dgm:t>
    </dgm:pt>
    <dgm:pt modelId="{53AAE362-B306-4C11-ACB2-0A714B977C2B}" type="parTrans" cxnId="{5F0F77D1-DA4D-48C1-839A-AF3362AB9E3A}">
      <dgm:prSet/>
      <dgm:spPr/>
      <dgm:t>
        <a:bodyPr/>
        <a:lstStyle/>
        <a:p>
          <a:endParaRPr lang="en-US"/>
        </a:p>
      </dgm:t>
    </dgm:pt>
    <dgm:pt modelId="{3D78B8BA-86AB-4680-A77F-B6E8DA4685F6}" type="sibTrans" cxnId="{5F0F77D1-DA4D-48C1-839A-AF3362AB9E3A}">
      <dgm:prSet/>
      <dgm:spPr/>
      <dgm:t>
        <a:bodyPr/>
        <a:lstStyle/>
        <a:p>
          <a:endParaRPr lang="en-US"/>
        </a:p>
      </dgm:t>
    </dgm:pt>
    <dgm:pt modelId="{AF2217D2-2685-4EF9-A11A-5F909EB54A34}">
      <dgm:prSet phldrT="[Text]" custT="1"/>
      <dgm:spPr/>
      <dgm:t>
        <a:bodyPr/>
        <a:lstStyle/>
        <a:p>
          <a:r>
            <a:rPr lang="en-US" sz="1600" b="1" dirty="0">
              <a:solidFill>
                <a:schemeClr val="tx1"/>
              </a:solidFill>
              <a:latin typeface="Calibri" panose="020F0502020204030204" pitchFamily="34" charset="0"/>
              <a:cs typeface="Calibri" panose="020F0502020204030204" pitchFamily="34" charset="0"/>
            </a:rPr>
            <a:t>85% include representatives from business &amp; industry</a:t>
          </a:r>
          <a:endParaRPr lang="en-US" sz="1600" dirty="0">
            <a:solidFill>
              <a:schemeClr val="tx1"/>
            </a:solidFill>
            <a:latin typeface="Calibri" panose="020F0502020204030204" pitchFamily="34" charset="0"/>
            <a:cs typeface="Calibri" panose="020F0502020204030204" pitchFamily="34" charset="0"/>
          </a:endParaRPr>
        </a:p>
      </dgm:t>
    </dgm:pt>
    <dgm:pt modelId="{472F75AE-6B84-40DC-9FDD-4864C61346F9}" type="parTrans" cxnId="{B4E0FEF8-ECE0-4538-A6FF-BA0C2EDBC654}">
      <dgm:prSet/>
      <dgm:spPr/>
      <dgm:t>
        <a:bodyPr/>
        <a:lstStyle/>
        <a:p>
          <a:endParaRPr lang="en-US"/>
        </a:p>
      </dgm:t>
    </dgm:pt>
    <dgm:pt modelId="{FD2396A7-E950-4685-B2C0-3CAAF4172F77}" type="sibTrans" cxnId="{B4E0FEF8-ECE0-4538-A6FF-BA0C2EDBC654}">
      <dgm:prSet/>
      <dgm:spPr/>
      <dgm:t>
        <a:bodyPr/>
        <a:lstStyle/>
        <a:p>
          <a:endParaRPr lang="en-US"/>
        </a:p>
      </dgm:t>
    </dgm:pt>
    <dgm:pt modelId="{5B7E8356-334A-4CC9-8B2C-8867C8B3D061}">
      <dgm:prSet phldrT="[Text]" custT="1"/>
      <dgm:spPr/>
      <dgm:t>
        <a:bodyPr/>
        <a:lstStyle/>
        <a:p>
          <a:r>
            <a:rPr lang="en-US" sz="1600" b="1" dirty="0">
              <a:solidFill>
                <a:schemeClr val="tx1"/>
              </a:solidFill>
              <a:latin typeface="Calibri" panose="020F0502020204030204" pitchFamily="34" charset="0"/>
              <a:cs typeface="Calibri" panose="020F0502020204030204" pitchFamily="34" charset="0"/>
            </a:rPr>
            <a:t>94% include members of professional associations</a:t>
          </a:r>
          <a:endParaRPr lang="en-US" sz="1600" dirty="0">
            <a:solidFill>
              <a:schemeClr val="tx1"/>
            </a:solidFill>
            <a:latin typeface="Calibri" panose="020F0502020204030204" pitchFamily="34" charset="0"/>
            <a:cs typeface="Calibri" panose="020F0502020204030204" pitchFamily="34" charset="0"/>
          </a:endParaRPr>
        </a:p>
      </dgm:t>
    </dgm:pt>
    <dgm:pt modelId="{94FE73BE-88EB-4729-817A-1924D58D5A12}" type="parTrans" cxnId="{5A607851-DB6E-41B8-B056-4BE5E00FE9A7}">
      <dgm:prSet/>
      <dgm:spPr/>
      <dgm:t>
        <a:bodyPr/>
        <a:lstStyle/>
        <a:p>
          <a:endParaRPr lang="en-US"/>
        </a:p>
      </dgm:t>
    </dgm:pt>
    <dgm:pt modelId="{206C7A7F-E764-46BF-8043-F7352F1DCF1B}" type="sibTrans" cxnId="{5A607851-DB6E-41B8-B056-4BE5E00FE9A7}">
      <dgm:prSet/>
      <dgm:spPr/>
      <dgm:t>
        <a:bodyPr/>
        <a:lstStyle/>
        <a:p>
          <a:endParaRPr lang="en-US"/>
        </a:p>
      </dgm:t>
    </dgm:pt>
    <dgm:pt modelId="{0AE85CF7-7A58-4536-BD38-3A51D34C10EE}">
      <dgm:prSet phldrT="[Text]" custT="1"/>
      <dgm:spPr/>
      <dgm:t>
        <a:bodyPr/>
        <a:lstStyle/>
        <a:p>
          <a:r>
            <a:rPr lang="en-US" sz="1600" b="1" dirty="0">
              <a:solidFill>
                <a:schemeClr val="tx1"/>
              </a:solidFill>
              <a:latin typeface="Calibri" panose="020F0502020204030204" pitchFamily="34" charset="0"/>
              <a:cs typeface="Calibri" panose="020F0502020204030204" pitchFamily="34" charset="0"/>
            </a:rPr>
            <a:t>72% include government partners</a:t>
          </a:r>
          <a:endParaRPr lang="en-US" sz="1600" dirty="0">
            <a:solidFill>
              <a:schemeClr val="tx1"/>
            </a:solidFill>
            <a:latin typeface="Calibri" panose="020F0502020204030204" pitchFamily="34" charset="0"/>
            <a:cs typeface="Calibri" panose="020F0502020204030204" pitchFamily="34" charset="0"/>
          </a:endParaRPr>
        </a:p>
      </dgm:t>
    </dgm:pt>
    <dgm:pt modelId="{3EE773FA-F1B5-4219-BEB0-8B9DB002A7AD}" type="parTrans" cxnId="{1498AC17-5E2E-4520-8511-9F5290372360}">
      <dgm:prSet/>
      <dgm:spPr/>
      <dgm:t>
        <a:bodyPr/>
        <a:lstStyle/>
        <a:p>
          <a:endParaRPr lang="en-US"/>
        </a:p>
      </dgm:t>
    </dgm:pt>
    <dgm:pt modelId="{042556C3-C092-42B8-9BFD-448338AA3DD3}" type="sibTrans" cxnId="{1498AC17-5E2E-4520-8511-9F5290372360}">
      <dgm:prSet/>
      <dgm:spPr/>
      <dgm:t>
        <a:bodyPr/>
        <a:lstStyle/>
        <a:p>
          <a:endParaRPr lang="en-US"/>
        </a:p>
      </dgm:t>
    </dgm:pt>
    <dgm:pt modelId="{E15657E5-931E-4BA6-B114-60F0505A22E1}">
      <dgm:prSet custT="1"/>
      <dgm:spPr/>
      <dgm:t>
        <a:bodyPr/>
        <a:lstStyle/>
        <a:p>
          <a:r>
            <a:rPr lang="en-US" sz="1600" b="1" dirty="0">
              <a:solidFill>
                <a:schemeClr val="tx1"/>
              </a:solidFill>
              <a:latin typeface="Calibri" panose="020F0502020204030204" pitchFamily="34" charset="0"/>
              <a:cs typeface="Calibri" panose="020F0502020204030204" pitchFamily="34" charset="0"/>
            </a:rPr>
            <a:t>100% include representatives from public health programs</a:t>
          </a:r>
          <a:endParaRPr lang="en-US" sz="1600" dirty="0">
            <a:solidFill>
              <a:schemeClr val="tx1"/>
            </a:solidFill>
            <a:latin typeface="Calibri" panose="020F0502020204030204" pitchFamily="34" charset="0"/>
            <a:cs typeface="Calibri" panose="020F0502020204030204" pitchFamily="34" charset="0"/>
          </a:endParaRPr>
        </a:p>
      </dgm:t>
    </dgm:pt>
    <dgm:pt modelId="{51EDD2F8-9A37-4C07-859B-9FC746285A38}" type="parTrans" cxnId="{9F730B50-4386-4221-80EC-69591A28EADA}">
      <dgm:prSet/>
      <dgm:spPr/>
      <dgm:t>
        <a:bodyPr/>
        <a:lstStyle/>
        <a:p>
          <a:endParaRPr lang="en-US"/>
        </a:p>
      </dgm:t>
    </dgm:pt>
    <dgm:pt modelId="{1CB228CB-FC3E-4E85-B356-C1ACCF1B24AE}" type="sibTrans" cxnId="{9F730B50-4386-4221-80EC-69591A28EADA}">
      <dgm:prSet/>
      <dgm:spPr/>
      <dgm:t>
        <a:bodyPr/>
        <a:lstStyle/>
        <a:p>
          <a:endParaRPr lang="en-US"/>
        </a:p>
      </dgm:t>
    </dgm:pt>
    <dgm:pt modelId="{BC231477-CE77-4594-8934-92BF52B6DAB9}">
      <dgm:prSet custT="1"/>
      <dgm:spPr/>
      <dgm:t>
        <a:bodyPr/>
        <a:lstStyle/>
        <a:p>
          <a:r>
            <a:rPr lang="en-US" sz="1600" b="1" dirty="0">
              <a:solidFill>
                <a:schemeClr val="tx1"/>
              </a:solidFill>
              <a:latin typeface="Calibri" panose="020F0502020204030204" pitchFamily="34" charset="0"/>
              <a:cs typeface="Calibri" panose="020F0502020204030204" pitchFamily="34" charset="0"/>
            </a:rPr>
            <a:t>95% include representatives from community-based organizations</a:t>
          </a:r>
        </a:p>
      </dgm:t>
    </dgm:pt>
    <dgm:pt modelId="{42AB6158-73C9-4038-8658-2EED0B1DEBD3}" type="parTrans" cxnId="{34A07FDF-45D4-4747-9F0F-78FC93FD1ACA}">
      <dgm:prSet/>
      <dgm:spPr/>
      <dgm:t>
        <a:bodyPr/>
        <a:lstStyle/>
        <a:p>
          <a:endParaRPr lang="en-US"/>
        </a:p>
      </dgm:t>
    </dgm:pt>
    <dgm:pt modelId="{DD04B07A-D55D-4AC6-8D25-EEA785B56126}" type="sibTrans" cxnId="{34A07FDF-45D4-4747-9F0F-78FC93FD1ACA}">
      <dgm:prSet/>
      <dgm:spPr/>
      <dgm:t>
        <a:bodyPr/>
        <a:lstStyle/>
        <a:p>
          <a:endParaRPr lang="en-US"/>
        </a:p>
      </dgm:t>
    </dgm:pt>
    <dgm:pt modelId="{21E46A28-B963-4BE8-83C8-670F0B8E659A}">
      <dgm:prSet custT="1"/>
      <dgm:spPr/>
      <dgm:t>
        <a:bodyPr/>
        <a:lstStyle/>
        <a:p>
          <a:r>
            <a:rPr lang="en-US" sz="1600" b="1" dirty="0">
              <a:solidFill>
                <a:schemeClr val="tx1"/>
              </a:solidFill>
              <a:latin typeface="Calibri" panose="020F0502020204030204" pitchFamily="34" charset="0"/>
              <a:cs typeface="Calibri" panose="020F0502020204030204" pitchFamily="34" charset="0"/>
            </a:rPr>
            <a:t>76% include policy makers</a:t>
          </a:r>
          <a:endParaRPr lang="en-US" sz="1600" dirty="0">
            <a:solidFill>
              <a:schemeClr val="tx1"/>
            </a:solidFill>
            <a:latin typeface="Calibri" panose="020F0502020204030204" pitchFamily="34" charset="0"/>
            <a:cs typeface="Calibri" panose="020F0502020204030204" pitchFamily="34" charset="0"/>
          </a:endParaRPr>
        </a:p>
      </dgm:t>
    </dgm:pt>
    <dgm:pt modelId="{D988F055-1B53-47C1-9746-1496FF15EDF7}" type="parTrans" cxnId="{2AEB3ADA-EAE2-4BBC-BD4B-859FED54D49A}">
      <dgm:prSet/>
      <dgm:spPr/>
      <dgm:t>
        <a:bodyPr/>
        <a:lstStyle/>
        <a:p>
          <a:endParaRPr lang="en-US"/>
        </a:p>
      </dgm:t>
    </dgm:pt>
    <dgm:pt modelId="{8599679C-EC3A-4CEC-A747-D770C1773725}" type="sibTrans" cxnId="{2AEB3ADA-EAE2-4BBC-BD4B-859FED54D49A}">
      <dgm:prSet/>
      <dgm:spPr/>
      <dgm:t>
        <a:bodyPr/>
        <a:lstStyle/>
        <a:p>
          <a:endParaRPr lang="en-US"/>
        </a:p>
      </dgm:t>
    </dgm:pt>
    <dgm:pt modelId="{9E28D7CC-10EB-431B-B06F-CA5018BCBA00}" type="pres">
      <dgm:prSet presAssocID="{5F07FFA0-DE5E-486D-B7D1-F6249481A229}" presName="Name0" presStyleCnt="0">
        <dgm:presLayoutVars>
          <dgm:dir/>
          <dgm:resizeHandles val="exact"/>
        </dgm:presLayoutVars>
      </dgm:prSet>
      <dgm:spPr/>
    </dgm:pt>
    <dgm:pt modelId="{8B648F2C-0F70-4A91-A680-73DE557F5E94}" type="pres">
      <dgm:prSet presAssocID="{CD46587E-C952-46CA-B5CF-7734EB222550}" presName="compNode" presStyleCnt="0"/>
      <dgm:spPr/>
    </dgm:pt>
    <dgm:pt modelId="{48BEC42C-4997-4654-8541-710FF5201696}" type="pres">
      <dgm:prSet presAssocID="{CD46587E-C952-46CA-B5CF-7734EB222550}" presName="pictRect" presStyleLbl="node1" presStyleIdx="0" presStyleCnt="7" custScaleX="96051" custScaleY="85378"/>
      <dgm:spPr>
        <a:blipFill rotWithShape="1">
          <a:blip xmlns:r="http://schemas.openxmlformats.org/officeDocument/2006/relationships" r:embed="rId1"/>
          <a:stretch>
            <a:fillRect/>
          </a:stretch>
        </a:blipFill>
      </dgm:spPr>
    </dgm:pt>
    <dgm:pt modelId="{5571DA91-5683-4349-9D93-2209F5C286DB}" type="pres">
      <dgm:prSet presAssocID="{CD46587E-C952-46CA-B5CF-7734EB222550}" presName="textRect" presStyleLbl="revTx" presStyleIdx="0" presStyleCnt="7" custScaleX="111317">
        <dgm:presLayoutVars>
          <dgm:bulletEnabled val="1"/>
        </dgm:presLayoutVars>
      </dgm:prSet>
      <dgm:spPr/>
    </dgm:pt>
    <dgm:pt modelId="{9A328582-186E-4247-8ACB-82E47935B822}" type="pres">
      <dgm:prSet presAssocID="{3D78B8BA-86AB-4680-A77F-B6E8DA4685F6}" presName="sibTrans" presStyleLbl="sibTrans2D1" presStyleIdx="0" presStyleCnt="0"/>
      <dgm:spPr/>
    </dgm:pt>
    <dgm:pt modelId="{5B6862ED-3874-41D4-84AE-1801348EB15A}" type="pres">
      <dgm:prSet presAssocID="{AF2217D2-2685-4EF9-A11A-5F909EB54A34}" presName="compNode" presStyleCnt="0"/>
      <dgm:spPr/>
    </dgm:pt>
    <dgm:pt modelId="{6E30595C-CCB7-4B5C-ACFB-B14823DCE997}" type="pres">
      <dgm:prSet presAssocID="{AF2217D2-2685-4EF9-A11A-5F909EB54A34}" presName="pictRect" presStyleLbl="node1" presStyleIdx="1" presStyleCnt="7" custScaleX="85739"/>
      <dgm:spPr>
        <a:blipFill rotWithShape="1">
          <a:blip xmlns:r="http://schemas.openxmlformats.org/officeDocument/2006/relationships" r:embed="rId2"/>
          <a:stretch>
            <a:fillRect/>
          </a:stretch>
        </a:blipFill>
      </dgm:spPr>
    </dgm:pt>
    <dgm:pt modelId="{8A1B5478-BB55-4376-8021-6550D5213651}" type="pres">
      <dgm:prSet presAssocID="{AF2217D2-2685-4EF9-A11A-5F909EB54A34}" presName="textRect" presStyleLbl="revTx" presStyleIdx="1" presStyleCnt="7" custScaleX="114722">
        <dgm:presLayoutVars>
          <dgm:bulletEnabled val="1"/>
        </dgm:presLayoutVars>
      </dgm:prSet>
      <dgm:spPr/>
    </dgm:pt>
    <dgm:pt modelId="{85322054-8167-4B72-8E3A-90F0F8AFBCFA}" type="pres">
      <dgm:prSet presAssocID="{FD2396A7-E950-4685-B2C0-3CAAF4172F77}" presName="sibTrans" presStyleLbl="sibTrans2D1" presStyleIdx="0" presStyleCnt="0"/>
      <dgm:spPr/>
    </dgm:pt>
    <dgm:pt modelId="{89631B0A-0AC3-44C3-96A6-141425EBE600}" type="pres">
      <dgm:prSet presAssocID="{5B7E8356-334A-4CC9-8B2C-8867C8B3D061}" presName="compNode" presStyleCnt="0"/>
      <dgm:spPr/>
    </dgm:pt>
    <dgm:pt modelId="{8C805C07-15D6-4382-992B-11E7C0E9B585}" type="pres">
      <dgm:prSet presAssocID="{5B7E8356-334A-4CC9-8B2C-8867C8B3D061}" presName="pictRect" presStyleLbl="node1" presStyleIdx="2" presStyleCnt="7" custScaleX="71882" custScaleY="94828"/>
      <dgm:spPr>
        <a:blipFill rotWithShape="1">
          <a:blip xmlns:r="http://schemas.openxmlformats.org/officeDocument/2006/relationships" r:embed="rId3"/>
          <a:stretch>
            <a:fillRect/>
          </a:stretch>
        </a:blipFill>
      </dgm:spPr>
    </dgm:pt>
    <dgm:pt modelId="{631EC36C-3E55-4E75-B411-ABD6D21120CE}" type="pres">
      <dgm:prSet presAssocID="{5B7E8356-334A-4CC9-8B2C-8867C8B3D061}" presName="textRect" presStyleLbl="revTx" presStyleIdx="2" presStyleCnt="7" custScaleX="130766">
        <dgm:presLayoutVars>
          <dgm:bulletEnabled val="1"/>
        </dgm:presLayoutVars>
      </dgm:prSet>
      <dgm:spPr/>
    </dgm:pt>
    <dgm:pt modelId="{C6B1F154-A16D-41AD-8776-94CA0938F472}" type="pres">
      <dgm:prSet presAssocID="{206C7A7F-E764-46BF-8043-F7352F1DCF1B}" presName="sibTrans" presStyleLbl="sibTrans2D1" presStyleIdx="0" presStyleCnt="0"/>
      <dgm:spPr/>
    </dgm:pt>
    <dgm:pt modelId="{0DEEE076-BBD4-4958-8040-E4DC49F6FB54}" type="pres">
      <dgm:prSet presAssocID="{0AE85CF7-7A58-4536-BD38-3A51D34C10EE}" presName="compNode" presStyleCnt="0"/>
      <dgm:spPr/>
    </dgm:pt>
    <dgm:pt modelId="{8DD0E80B-2D2F-4C61-93C9-E44C3088F8E1}" type="pres">
      <dgm:prSet presAssocID="{0AE85CF7-7A58-4536-BD38-3A51D34C10EE}" presName="pictRect" presStyleLbl="node1" presStyleIdx="3" presStyleCnt="7" custScaleX="57159"/>
      <dgm:spPr>
        <a:blipFill rotWithShape="1">
          <a:blip xmlns:r="http://schemas.openxmlformats.org/officeDocument/2006/relationships" r:embed="rId4"/>
          <a:stretch>
            <a:fillRect/>
          </a:stretch>
        </a:blipFill>
      </dgm:spPr>
    </dgm:pt>
    <dgm:pt modelId="{E1A7826A-8803-4D26-A4EB-30D5CF36524F}" type="pres">
      <dgm:prSet presAssocID="{0AE85CF7-7A58-4536-BD38-3A51D34C10EE}" presName="textRect" presStyleLbl="revTx" presStyleIdx="3" presStyleCnt="7">
        <dgm:presLayoutVars>
          <dgm:bulletEnabled val="1"/>
        </dgm:presLayoutVars>
      </dgm:prSet>
      <dgm:spPr/>
    </dgm:pt>
    <dgm:pt modelId="{EFA44D39-F93A-4C49-9FE9-0C85C6391E3F}" type="pres">
      <dgm:prSet presAssocID="{042556C3-C092-42B8-9BFD-448338AA3DD3}" presName="sibTrans" presStyleLbl="sibTrans2D1" presStyleIdx="0" presStyleCnt="0"/>
      <dgm:spPr/>
    </dgm:pt>
    <dgm:pt modelId="{718759DC-7D5F-45B0-A683-5015EFDBB6F0}" type="pres">
      <dgm:prSet presAssocID="{E15657E5-931E-4BA6-B114-60F0505A22E1}" presName="compNode" presStyleCnt="0"/>
      <dgm:spPr/>
    </dgm:pt>
    <dgm:pt modelId="{22270648-EB23-4E21-AA2C-7690D05CD980}" type="pres">
      <dgm:prSet presAssocID="{E15657E5-931E-4BA6-B114-60F0505A22E1}" presName="pictRect" presStyleLbl="node1" presStyleIdx="4" presStyleCnt="7" custScaleX="67877" custScaleY="67716"/>
      <dgm:spPr>
        <a:blipFill rotWithShape="1">
          <a:blip xmlns:r="http://schemas.openxmlformats.org/officeDocument/2006/relationships" r:embed="rId5"/>
          <a:stretch>
            <a:fillRect/>
          </a:stretch>
        </a:blipFill>
      </dgm:spPr>
    </dgm:pt>
    <dgm:pt modelId="{2C3ACE6A-C1B9-4934-81A7-44078EC91465}" type="pres">
      <dgm:prSet presAssocID="{E15657E5-931E-4BA6-B114-60F0505A22E1}" presName="textRect" presStyleLbl="revTx" presStyleIdx="4" presStyleCnt="7">
        <dgm:presLayoutVars>
          <dgm:bulletEnabled val="1"/>
        </dgm:presLayoutVars>
      </dgm:prSet>
      <dgm:spPr/>
    </dgm:pt>
    <dgm:pt modelId="{5040D38F-0140-4AE3-BF39-4BBAD366D163}" type="pres">
      <dgm:prSet presAssocID="{1CB228CB-FC3E-4E85-B356-C1ACCF1B24AE}" presName="sibTrans" presStyleLbl="sibTrans2D1" presStyleIdx="0" presStyleCnt="0"/>
      <dgm:spPr/>
    </dgm:pt>
    <dgm:pt modelId="{00CACC66-ABA0-4C83-9042-BB8DDE4E8DAA}" type="pres">
      <dgm:prSet presAssocID="{21E46A28-B963-4BE8-83C8-670F0B8E659A}" presName="compNode" presStyleCnt="0"/>
      <dgm:spPr/>
    </dgm:pt>
    <dgm:pt modelId="{F4A4CB08-529A-430B-878C-A9F5B670D15B}" type="pres">
      <dgm:prSet presAssocID="{21E46A28-B963-4BE8-83C8-670F0B8E659A}" presName="pictRect" presStyleLbl="node1" presStyleIdx="5" presStyleCnt="7" custScaleX="63465"/>
      <dgm:spPr>
        <a:blipFill rotWithShape="1">
          <a:blip xmlns:r="http://schemas.openxmlformats.org/officeDocument/2006/relationships" r:embed="rId6"/>
          <a:stretch>
            <a:fillRect/>
          </a:stretch>
        </a:blipFill>
      </dgm:spPr>
    </dgm:pt>
    <dgm:pt modelId="{028A1C7E-8494-4A47-94FC-3527E81A48DA}" type="pres">
      <dgm:prSet presAssocID="{21E46A28-B963-4BE8-83C8-670F0B8E659A}" presName="textRect" presStyleLbl="revTx" presStyleIdx="5" presStyleCnt="7">
        <dgm:presLayoutVars>
          <dgm:bulletEnabled val="1"/>
        </dgm:presLayoutVars>
      </dgm:prSet>
      <dgm:spPr/>
    </dgm:pt>
    <dgm:pt modelId="{B28F47D3-C9E5-468B-8D9F-CD9CAB7890F1}" type="pres">
      <dgm:prSet presAssocID="{8599679C-EC3A-4CEC-A747-D770C1773725}" presName="sibTrans" presStyleLbl="sibTrans2D1" presStyleIdx="0" presStyleCnt="0"/>
      <dgm:spPr/>
    </dgm:pt>
    <dgm:pt modelId="{FC70C657-857F-4D19-95BF-54CBCB71F416}" type="pres">
      <dgm:prSet presAssocID="{BC231477-CE77-4594-8934-92BF52B6DAB9}" presName="compNode" presStyleCnt="0"/>
      <dgm:spPr/>
    </dgm:pt>
    <dgm:pt modelId="{F4CAC386-D28D-4015-B727-EDA8DA2BFF27}" type="pres">
      <dgm:prSet presAssocID="{BC231477-CE77-4594-8934-92BF52B6DAB9}" presName="pictRect" presStyleLbl="node1" presStyleIdx="6" presStyleCnt="7"/>
      <dgm:spPr>
        <a:blipFill rotWithShape="1">
          <a:blip xmlns:r="http://schemas.openxmlformats.org/officeDocument/2006/relationships" r:embed="rId7"/>
          <a:stretch>
            <a:fillRect/>
          </a:stretch>
        </a:blipFill>
      </dgm:spPr>
    </dgm:pt>
    <dgm:pt modelId="{5DDDEB6E-2FC8-49FE-9CDA-CBE2B0C8C9BF}" type="pres">
      <dgm:prSet presAssocID="{BC231477-CE77-4594-8934-92BF52B6DAB9}" presName="textRect" presStyleLbl="revTx" presStyleIdx="6" presStyleCnt="7" custScaleX="128289">
        <dgm:presLayoutVars>
          <dgm:bulletEnabled val="1"/>
        </dgm:presLayoutVars>
      </dgm:prSet>
      <dgm:spPr/>
    </dgm:pt>
  </dgm:ptLst>
  <dgm:cxnLst>
    <dgm:cxn modelId="{1498AC17-5E2E-4520-8511-9F5290372360}" srcId="{5F07FFA0-DE5E-486D-B7D1-F6249481A229}" destId="{0AE85CF7-7A58-4536-BD38-3A51D34C10EE}" srcOrd="3" destOrd="0" parTransId="{3EE773FA-F1B5-4219-BEB0-8B9DB002A7AD}" sibTransId="{042556C3-C092-42B8-9BFD-448338AA3DD3}"/>
    <dgm:cxn modelId="{98056923-2799-4622-B358-6609E77BD576}" type="presOf" srcId="{3D78B8BA-86AB-4680-A77F-B6E8DA4685F6}" destId="{9A328582-186E-4247-8ACB-82E47935B822}" srcOrd="0" destOrd="0" presId="urn:microsoft.com/office/officeart/2005/8/layout/pList1"/>
    <dgm:cxn modelId="{28C57C42-88A4-45E7-BE42-A366890A6718}" type="presOf" srcId="{CD46587E-C952-46CA-B5CF-7734EB222550}" destId="{5571DA91-5683-4349-9D93-2209F5C286DB}" srcOrd="0" destOrd="0" presId="urn:microsoft.com/office/officeart/2005/8/layout/pList1"/>
    <dgm:cxn modelId="{6D5DEE42-1D3B-4662-A3CE-F52C69F71E0B}" type="presOf" srcId="{BC231477-CE77-4594-8934-92BF52B6DAB9}" destId="{5DDDEB6E-2FC8-49FE-9CDA-CBE2B0C8C9BF}" srcOrd="0" destOrd="0" presId="urn:microsoft.com/office/officeart/2005/8/layout/pList1"/>
    <dgm:cxn modelId="{77E60049-9EC9-41F8-850C-659675B59F98}" type="presOf" srcId="{AF2217D2-2685-4EF9-A11A-5F909EB54A34}" destId="{8A1B5478-BB55-4376-8021-6550D5213651}" srcOrd="0" destOrd="0" presId="urn:microsoft.com/office/officeart/2005/8/layout/pList1"/>
    <dgm:cxn modelId="{9F730B50-4386-4221-80EC-69591A28EADA}" srcId="{5F07FFA0-DE5E-486D-B7D1-F6249481A229}" destId="{E15657E5-931E-4BA6-B114-60F0505A22E1}" srcOrd="4" destOrd="0" parTransId="{51EDD2F8-9A37-4C07-859B-9FC746285A38}" sibTransId="{1CB228CB-FC3E-4E85-B356-C1ACCF1B24AE}"/>
    <dgm:cxn modelId="{50D66671-43FD-4304-89C4-5107047BB5D8}" type="presOf" srcId="{042556C3-C092-42B8-9BFD-448338AA3DD3}" destId="{EFA44D39-F93A-4C49-9FE9-0C85C6391E3F}" srcOrd="0" destOrd="0" presId="urn:microsoft.com/office/officeart/2005/8/layout/pList1"/>
    <dgm:cxn modelId="{5A607851-DB6E-41B8-B056-4BE5E00FE9A7}" srcId="{5F07FFA0-DE5E-486D-B7D1-F6249481A229}" destId="{5B7E8356-334A-4CC9-8B2C-8867C8B3D061}" srcOrd="2" destOrd="0" parTransId="{94FE73BE-88EB-4729-817A-1924D58D5A12}" sibTransId="{206C7A7F-E764-46BF-8043-F7352F1DCF1B}"/>
    <dgm:cxn modelId="{4CC46775-85F4-4A59-A8AA-6BB13CAFE14C}" type="presOf" srcId="{E15657E5-931E-4BA6-B114-60F0505A22E1}" destId="{2C3ACE6A-C1B9-4934-81A7-44078EC91465}" srcOrd="0" destOrd="0" presId="urn:microsoft.com/office/officeart/2005/8/layout/pList1"/>
    <dgm:cxn modelId="{E47F9C55-EBAF-4F10-B826-1DCA8F31679C}" type="presOf" srcId="{5B7E8356-334A-4CC9-8B2C-8867C8B3D061}" destId="{631EC36C-3E55-4E75-B411-ABD6D21120CE}" srcOrd="0" destOrd="0" presId="urn:microsoft.com/office/officeart/2005/8/layout/pList1"/>
    <dgm:cxn modelId="{CFF5F196-31B4-4CC0-B77C-CBB12B3B119B}" type="presOf" srcId="{21E46A28-B963-4BE8-83C8-670F0B8E659A}" destId="{028A1C7E-8494-4A47-94FC-3527E81A48DA}" srcOrd="0" destOrd="0" presId="urn:microsoft.com/office/officeart/2005/8/layout/pList1"/>
    <dgm:cxn modelId="{00A4E2AF-5DED-4FD3-8531-E9EE81227165}" type="presOf" srcId="{0AE85CF7-7A58-4536-BD38-3A51D34C10EE}" destId="{E1A7826A-8803-4D26-A4EB-30D5CF36524F}" srcOrd="0" destOrd="0" presId="urn:microsoft.com/office/officeart/2005/8/layout/pList1"/>
    <dgm:cxn modelId="{6E4C6FB0-8E90-4D50-A6A1-C7C21F7A04EF}" type="presOf" srcId="{8599679C-EC3A-4CEC-A747-D770C1773725}" destId="{B28F47D3-C9E5-468B-8D9F-CD9CAB7890F1}" srcOrd="0" destOrd="0" presId="urn:microsoft.com/office/officeart/2005/8/layout/pList1"/>
    <dgm:cxn modelId="{5282F7B7-A3C2-45E1-8C4A-61FB8E7B8789}" type="presOf" srcId="{FD2396A7-E950-4685-B2C0-3CAAF4172F77}" destId="{85322054-8167-4B72-8E3A-90F0F8AFBCFA}" srcOrd="0" destOrd="0" presId="urn:microsoft.com/office/officeart/2005/8/layout/pList1"/>
    <dgm:cxn modelId="{5F0F77D1-DA4D-48C1-839A-AF3362AB9E3A}" srcId="{5F07FFA0-DE5E-486D-B7D1-F6249481A229}" destId="{CD46587E-C952-46CA-B5CF-7734EB222550}" srcOrd="0" destOrd="0" parTransId="{53AAE362-B306-4C11-ACB2-0A714B977C2B}" sibTransId="{3D78B8BA-86AB-4680-A77F-B6E8DA4685F6}"/>
    <dgm:cxn modelId="{757BCDD2-CA28-4C14-8C22-79ADF53746E3}" type="presOf" srcId="{1CB228CB-FC3E-4E85-B356-C1ACCF1B24AE}" destId="{5040D38F-0140-4AE3-BF39-4BBAD366D163}" srcOrd="0" destOrd="0" presId="urn:microsoft.com/office/officeart/2005/8/layout/pList1"/>
    <dgm:cxn modelId="{2AEB3ADA-EAE2-4BBC-BD4B-859FED54D49A}" srcId="{5F07FFA0-DE5E-486D-B7D1-F6249481A229}" destId="{21E46A28-B963-4BE8-83C8-670F0B8E659A}" srcOrd="5" destOrd="0" parTransId="{D988F055-1B53-47C1-9746-1496FF15EDF7}" sibTransId="{8599679C-EC3A-4CEC-A747-D770C1773725}"/>
    <dgm:cxn modelId="{34A07FDF-45D4-4747-9F0F-78FC93FD1ACA}" srcId="{5F07FFA0-DE5E-486D-B7D1-F6249481A229}" destId="{BC231477-CE77-4594-8934-92BF52B6DAB9}" srcOrd="6" destOrd="0" parTransId="{42AB6158-73C9-4038-8658-2EED0B1DEBD3}" sibTransId="{DD04B07A-D55D-4AC6-8D25-EEA785B56126}"/>
    <dgm:cxn modelId="{583DBEE8-F42C-48B5-80B5-0AB7F03A0B85}" type="presOf" srcId="{206C7A7F-E764-46BF-8043-F7352F1DCF1B}" destId="{C6B1F154-A16D-41AD-8776-94CA0938F472}" srcOrd="0" destOrd="0" presId="urn:microsoft.com/office/officeart/2005/8/layout/pList1"/>
    <dgm:cxn modelId="{8A8D42EE-C993-4A2A-B964-F5EB4A0A7379}" type="presOf" srcId="{5F07FFA0-DE5E-486D-B7D1-F6249481A229}" destId="{9E28D7CC-10EB-431B-B06F-CA5018BCBA00}" srcOrd="0" destOrd="0" presId="urn:microsoft.com/office/officeart/2005/8/layout/pList1"/>
    <dgm:cxn modelId="{B4E0FEF8-ECE0-4538-A6FF-BA0C2EDBC654}" srcId="{5F07FFA0-DE5E-486D-B7D1-F6249481A229}" destId="{AF2217D2-2685-4EF9-A11A-5F909EB54A34}" srcOrd="1" destOrd="0" parTransId="{472F75AE-6B84-40DC-9FDD-4864C61346F9}" sibTransId="{FD2396A7-E950-4685-B2C0-3CAAF4172F77}"/>
    <dgm:cxn modelId="{57EE3DED-D6E3-4646-B7B0-13CD56C688BF}" type="presParOf" srcId="{9E28D7CC-10EB-431B-B06F-CA5018BCBA00}" destId="{8B648F2C-0F70-4A91-A680-73DE557F5E94}" srcOrd="0" destOrd="0" presId="urn:microsoft.com/office/officeart/2005/8/layout/pList1"/>
    <dgm:cxn modelId="{C3D5F071-89BD-4E57-A993-91E3F4C5A887}" type="presParOf" srcId="{8B648F2C-0F70-4A91-A680-73DE557F5E94}" destId="{48BEC42C-4997-4654-8541-710FF5201696}" srcOrd="0" destOrd="0" presId="urn:microsoft.com/office/officeart/2005/8/layout/pList1"/>
    <dgm:cxn modelId="{645367EE-7E63-4D18-B32A-F479EF34CEEE}" type="presParOf" srcId="{8B648F2C-0F70-4A91-A680-73DE557F5E94}" destId="{5571DA91-5683-4349-9D93-2209F5C286DB}" srcOrd="1" destOrd="0" presId="urn:microsoft.com/office/officeart/2005/8/layout/pList1"/>
    <dgm:cxn modelId="{03962213-635C-4A0E-8E71-153480852DAF}" type="presParOf" srcId="{9E28D7CC-10EB-431B-B06F-CA5018BCBA00}" destId="{9A328582-186E-4247-8ACB-82E47935B822}" srcOrd="1" destOrd="0" presId="urn:microsoft.com/office/officeart/2005/8/layout/pList1"/>
    <dgm:cxn modelId="{35F4AD07-A3E7-4FDD-8E50-C88DCC211D4B}" type="presParOf" srcId="{9E28D7CC-10EB-431B-B06F-CA5018BCBA00}" destId="{5B6862ED-3874-41D4-84AE-1801348EB15A}" srcOrd="2" destOrd="0" presId="urn:microsoft.com/office/officeart/2005/8/layout/pList1"/>
    <dgm:cxn modelId="{3911C43B-6927-43C2-94C8-042F610881AE}" type="presParOf" srcId="{5B6862ED-3874-41D4-84AE-1801348EB15A}" destId="{6E30595C-CCB7-4B5C-ACFB-B14823DCE997}" srcOrd="0" destOrd="0" presId="urn:microsoft.com/office/officeart/2005/8/layout/pList1"/>
    <dgm:cxn modelId="{1DBDA68D-A51D-40A8-9F58-D83159F31303}" type="presParOf" srcId="{5B6862ED-3874-41D4-84AE-1801348EB15A}" destId="{8A1B5478-BB55-4376-8021-6550D5213651}" srcOrd="1" destOrd="0" presId="urn:microsoft.com/office/officeart/2005/8/layout/pList1"/>
    <dgm:cxn modelId="{806F5DAD-EACE-4A4E-A0E8-038BB83F6E9B}" type="presParOf" srcId="{9E28D7CC-10EB-431B-B06F-CA5018BCBA00}" destId="{85322054-8167-4B72-8E3A-90F0F8AFBCFA}" srcOrd="3" destOrd="0" presId="urn:microsoft.com/office/officeart/2005/8/layout/pList1"/>
    <dgm:cxn modelId="{70709CB1-29FC-42DD-AF92-5EA4DF76373C}" type="presParOf" srcId="{9E28D7CC-10EB-431B-B06F-CA5018BCBA00}" destId="{89631B0A-0AC3-44C3-96A6-141425EBE600}" srcOrd="4" destOrd="0" presId="urn:microsoft.com/office/officeart/2005/8/layout/pList1"/>
    <dgm:cxn modelId="{A4F40DB8-AD7C-4940-AF39-FE535A81ACF9}" type="presParOf" srcId="{89631B0A-0AC3-44C3-96A6-141425EBE600}" destId="{8C805C07-15D6-4382-992B-11E7C0E9B585}" srcOrd="0" destOrd="0" presId="urn:microsoft.com/office/officeart/2005/8/layout/pList1"/>
    <dgm:cxn modelId="{A78112C0-18B0-49F5-AA79-9F58B53E0427}" type="presParOf" srcId="{89631B0A-0AC3-44C3-96A6-141425EBE600}" destId="{631EC36C-3E55-4E75-B411-ABD6D21120CE}" srcOrd="1" destOrd="0" presId="urn:microsoft.com/office/officeart/2005/8/layout/pList1"/>
    <dgm:cxn modelId="{E609D563-D3F6-44A3-B49D-7E6929A6D65A}" type="presParOf" srcId="{9E28D7CC-10EB-431B-B06F-CA5018BCBA00}" destId="{C6B1F154-A16D-41AD-8776-94CA0938F472}" srcOrd="5" destOrd="0" presId="urn:microsoft.com/office/officeart/2005/8/layout/pList1"/>
    <dgm:cxn modelId="{1C757704-1245-4762-86B8-E5631D2385A7}" type="presParOf" srcId="{9E28D7CC-10EB-431B-B06F-CA5018BCBA00}" destId="{0DEEE076-BBD4-4958-8040-E4DC49F6FB54}" srcOrd="6" destOrd="0" presId="urn:microsoft.com/office/officeart/2005/8/layout/pList1"/>
    <dgm:cxn modelId="{EB9C12A2-3743-4BCC-A6FB-978C6E812376}" type="presParOf" srcId="{0DEEE076-BBD4-4958-8040-E4DC49F6FB54}" destId="{8DD0E80B-2D2F-4C61-93C9-E44C3088F8E1}" srcOrd="0" destOrd="0" presId="urn:microsoft.com/office/officeart/2005/8/layout/pList1"/>
    <dgm:cxn modelId="{4C579F74-C00A-428D-A2F2-4C67C3E74274}" type="presParOf" srcId="{0DEEE076-BBD4-4958-8040-E4DC49F6FB54}" destId="{E1A7826A-8803-4D26-A4EB-30D5CF36524F}" srcOrd="1" destOrd="0" presId="urn:microsoft.com/office/officeart/2005/8/layout/pList1"/>
    <dgm:cxn modelId="{EB3A2373-3D98-46B1-991B-5F8B35A977DE}" type="presParOf" srcId="{9E28D7CC-10EB-431B-B06F-CA5018BCBA00}" destId="{EFA44D39-F93A-4C49-9FE9-0C85C6391E3F}" srcOrd="7" destOrd="0" presId="urn:microsoft.com/office/officeart/2005/8/layout/pList1"/>
    <dgm:cxn modelId="{49453E2E-2857-4923-B70A-F1A9A3A06F92}" type="presParOf" srcId="{9E28D7CC-10EB-431B-B06F-CA5018BCBA00}" destId="{718759DC-7D5F-45B0-A683-5015EFDBB6F0}" srcOrd="8" destOrd="0" presId="urn:microsoft.com/office/officeart/2005/8/layout/pList1"/>
    <dgm:cxn modelId="{4FB82D85-EC4E-4FD9-9AE7-059A29FF7C8D}" type="presParOf" srcId="{718759DC-7D5F-45B0-A683-5015EFDBB6F0}" destId="{22270648-EB23-4E21-AA2C-7690D05CD980}" srcOrd="0" destOrd="0" presId="urn:microsoft.com/office/officeart/2005/8/layout/pList1"/>
    <dgm:cxn modelId="{42164587-87B7-4FC2-BEC3-D9512311D330}" type="presParOf" srcId="{718759DC-7D5F-45B0-A683-5015EFDBB6F0}" destId="{2C3ACE6A-C1B9-4934-81A7-44078EC91465}" srcOrd="1" destOrd="0" presId="urn:microsoft.com/office/officeart/2005/8/layout/pList1"/>
    <dgm:cxn modelId="{8DAEAFE1-237C-4547-9103-8B3E6386F16A}" type="presParOf" srcId="{9E28D7CC-10EB-431B-B06F-CA5018BCBA00}" destId="{5040D38F-0140-4AE3-BF39-4BBAD366D163}" srcOrd="9" destOrd="0" presId="urn:microsoft.com/office/officeart/2005/8/layout/pList1"/>
    <dgm:cxn modelId="{F80E88CC-0394-4A00-8148-6E563CAE3785}" type="presParOf" srcId="{9E28D7CC-10EB-431B-B06F-CA5018BCBA00}" destId="{00CACC66-ABA0-4C83-9042-BB8DDE4E8DAA}" srcOrd="10" destOrd="0" presId="urn:microsoft.com/office/officeart/2005/8/layout/pList1"/>
    <dgm:cxn modelId="{B5025F7F-92DE-49BA-B340-A89AECD2318A}" type="presParOf" srcId="{00CACC66-ABA0-4C83-9042-BB8DDE4E8DAA}" destId="{F4A4CB08-529A-430B-878C-A9F5B670D15B}" srcOrd="0" destOrd="0" presId="urn:microsoft.com/office/officeart/2005/8/layout/pList1"/>
    <dgm:cxn modelId="{8A0E8B3B-59C1-458C-B295-C096BFDFB282}" type="presParOf" srcId="{00CACC66-ABA0-4C83-9042-BB8DDE4E8DAA}" destId="{028A1C7E-8494-4A47-94FC-3527E81A48DA}" srcOrd="1" destOrd="0" presId="urn:microsoft.com/office/officeart/2005/8/layout/pList1"/>
    <dgm:cxn modelId="{C37240FC-F6C2-4047-8141-2155316F082F}" type="presParOf" srcId="{9E28D7CC-10EB-431B-B06F-CA5018BCBA00}" destId="{B28F47D3-C9E5-468B-8D9F-CD9CAB7890F1}" srcOrd="11" destOrd="0" presId="urn:microsoft.com/office/officeart/2005/8/layout/pList1"/>
    <dgm:cxn modelId="{10031FB3-047D-46B6-9083-A449EEC65D0A}" type="presParOf" srcId="{9E28D7CC-10EB-431B-B06F-CA5018BCBA00}" destId="{FC70C657-857F-4D19-95BF-54CBCB71F416}" srcOrd="12" destOrd="0" presId="urn:microsoft.com/office/officeart/2005/8/layout/pList1"/>
    <dgm:cxn modelId="{BB3637DB-22F8-4E2B-8BBA-F4CBF278494B}" type="presParOf" srcId="{FC70C657-857F-4D19-95BF-54CBCB71F416}" destId="{F4CAC386-D28D-4015-B727-EDA8DA2BFF27}" srcOrd="0" destOrd="0" presId="urn:microsoft.com/office/officeart/2005/8/layout/pList1"/>
    <dgm:cxn modelId="{242339EC-39F0-4C0D-8728-125546ACA1FD}" type="presParOf" srcId="{FC70C657-857F-4D19-95BF-54CBCB71F416}" destId="{5DDDEB6E-2FC8-49FE-9CDA-CBE2B0C8C9BF}" srcOrd="1" destOrd="0" presId="urn:microsoft.com/office/officeart/2005/8/layout/p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94BF313-C016-4AD5-8592-B047F9EA8499}" type="doc">
      <dgm:prSet loTypeId="urn:microsoft.com/office/officeart/2009/3/layout/StepUpProcess" loCatId="process" qsTypeId="urn:microsoft.com/office/officeart/2005/8/quickstyle/simple4" qsCatId="simple" csTypeId="urn:microsoft.com/office/officeart/2005/8/colors/accent1_2" csCatId="accent1" phldr="1"/>
      <dgm:spPr/>
      <dgm:t>
        <a:bodyPr/>
        <a:lstStyle/>
        <a:p>
          <a:endParaRPr lang="en-US"/>
        </a:p>
      </dgm:t>
    </dgm:pt>
    <dgm:pt modelId="{9710EE28-1CA2-4D35-A06A-8CD3DBEE1CEE}">
      <dgm:prSet phldrT="[Text]" custT="1"/>
      <dgm:spPr/>
      <dgm:t>
        <a:bodyPr/>
        <a:lstStyle/>
        <a:p>
          <a:pPr algn="r" rtl="0"/>
          <a:r>
            <a:rPr lang="en-US" sz="2400" dirty="0">
              <a:latin typeface="Calibri" panose="020F0502020204030204" pitchFamily="34" charset="0"/>
              <a:cs typeface="Calibri" panose="020F0502020204030204" pitchFamily="34" charset="0"/>
            </a:rPr>
            <a:t>Baseline</a:t>
          </a:r>
        </a:p>
      </dgm:t>
    </dgm:pt>
    <dgm:pt modelId="{826E3733-3897-408C-8E82-5A1EB87EB298}" type="parTrans" cxnId="{09C58324-6696-4467-AA42-C05E316AB678}">
      <dgm:prSet/>
      <dgm:spPr/>
      <dgm:t>
        <a:bodyPr/>
        <a:lstStyle/>
        <a:p>
          <a:endParaRPr lang="en-US" sz="2000"/>
        </a:p>
      </dgm:t>
    </dgm:pt>
    <dgm:pt modelId="{8F2C5800-6B52-43A9-85AF-21CBB11E107D}" type="sibTrans" cxnId="{09C58324-6696-4467-AA42-C05E316AB678}">
      <dgm:prSet/>
      <dgm:spPr/>
      <dgm:t>
        <a:bodyPr/>
        <a:lstStyle/>
        <a:p>
          <a:endParaRPr lang="en-US" sz="2000"/>
        </a:p>
      </dgm:t>
    </dgm:pt>
    <dgm:pt modelId="{AAE99DAD-CC44-499A-ACB4-9154C7A03705}">
      <dgm:prSet phldrT="[Text]" custT="1"/>
      <dgm:spPr/>
      <dgm:t>
        <a:bodyPr/>
        <a:lstStyle/>
        <a:p>
          <a:pPr algn="r" rtl="0"/>
          <a:r>
            <a:rPr lang="en-US" sz="2400" dirty="0">
              <a:latin typeface="Calibri" panose="020F0502020204030204" pitchFamily="34" charset="0"/>
              <a:cs typeface="Calibri" panose="020F0502020204030204" pitchFamily="34" charset="0"/>
            </a:rPr>
            <a:t>Year 1</a:t>
          </a:r>
        </a:p>
      </dgm:t>
    </dgm:pt>
    <dgm:pt modelId="{DEAAF97E-754F-44B6-86A0-8ED888C562A9}" type="parTrans" cxnId="{E3625412-C759-4C21-ADE5-206E4A57B7FE}">
      <dgm:prSet/>
      <dgm:spPr/>
      <dgm:t>
        <a:bodyPr/>
        <a:lstStyle/>
        <a:p>
          <a:endParaRPr lang="en-US" sz="2000"/>
        </a:p>
      </dgm:t>
    </dgm:pt>
    <dgm:pt modelId="{28AA8199-C6B0-4016-B016-F16983B468F9}" type="sibTrans" cxnId="{E3625412-C759-4C21-ADE5-206E4A57B7FE}">
      <dgm:prSet/>
      <dgm:spPr/>
      <dgm:t>
        <a:bodyPr/>
        <a:lstStyle/>
        <a:p>
          <a:endParaRPr lang="en-US" sz="2000"/>
        </a:p>
      </dgm:t>
    </dgm:pt>
    <dgm:pt modelId="{EE176957-6D15-4AF9-9F8C-43C713FC5D7A}">
      <dgm:prSet phldrT="[Text]" custT="1"/>
      <dgm:spPr/>
      <dgm:t>
        <a:bodyPr/>
        <a:lstStyle/>
        <a:p>
          <a:pPr algn="r"/>
          <a:r>
            <a:rPr lang="en-US" sz="2400" dirty="0">
              <a:latin typeface="+mn-lt"/>
            </a:rPr>
            <a:t>Year 2</a:t>
          </a:r>
        </a:p>
      </dgm:t>
    </dgm:pt>
    <dgm:pt modelId="{F2FE47E1-6AD4-4180-AAB1-CEB7C55A7C68}" type="parTrans" cxnId="{57DFB6AF-5D85-4436-9E2E-50753406D6D5}">
      <dgm:prSet/>
      <dgm:spPr/>
      <dgm:t>
        <a:bodyPr/>
        <a:lstStyle/>
        <a:p>
          <a:endParaRPr lang="en-US" sz="2000"/>
        </a:p>
      </dgm:t>
    </dgm:pt>
    <dgm:pt modelId="{00A5ECFD-859B-4251-ABE5-724D271CCF7A}" type="sibTrans" cxnId="{57DFB6AF-5D85-4436-9E2E-50753406D6D5}">
      <dgm:prSet/>
      <dgm:spPr/>
      <dgm:t>
        <a:bodyPr/>
        <a:lstStyle/>
        <a:p>
          <a:endParaRPr lang="en-US" sz="2000"/>
        </a:p>
      </dgm:t>
    </dgm:pt>
    <dgm:pt modelId="{2B1A60A4-801D-4D57-A7F6-85F8D4F29BA1}">
      <dgm:prSet phldrT="[Text]" custT="1"/>
      <dgm:spPr/>
      <dgm:t>
        <a:bodyPr/>
        <a:lstStyle/>
        <a:p>
          <a:pPr algn="r"/>
          <a:r>
            <a:rPr lang="en-US" sz="2400" dirty="0">
              <a:latin typeface="+mn-lt"/>
            </a:rPr>
            <a:t>Year 3</a:t>
          </a:r>
        </a:p>
      </dgm:t>
    </dgm:pt>
    <dgm:pt modelId="{2B83699B-B4F5-44B4-8D12-61ED62055BE2}" type="parTrans" cxnId="{FC68B81A-F4C2-4CE8-BF59-08CABAE8CC4E}">
      <dgm:prSet/>
      <dgm:spPr/>
      <dgm:t>
        <a:bodyPr/>
        <a:lstStyle/>
        <a:p>
          <a:endParaRPr lang="en-US" sz="2000"/>
        </a:p>
      </dgm:t>
    </dgm:pt>
    <dgm:pt modelId="{69127DC3-8812-4D96-B140-B558425DA1A3}" type="sibTrans" cxnId="{FC68B81A-F4C2-4CE8-BF59-08CABAE8CC4E}">
      <dgm:prSet/>
      <dgm:spPr/>
      <dgm:t>
        <a:bodyPr/>
        <a:lstStyle/>
        <a:p>
          <a:endParaRPr lang="en-US" sz="2000"/>
        </a:p>
      </dgm:t>
    </dgm:pt>
    <dgm:pt modelId="{C15E4C60-F54F-49AB-9847-7DFC2EF372CB}">
      <dgm:prSet phldrT="[Text]" custT="1"/>
      <dgm:spPr/>
      <dgm:t>
        <a:bodyPr/>
        <a:lstStyle/>
        <a:p>
          <a:pPr algn="l"/>
          <a:endParaRPr lang="en-US" sz="2000" dirty="0"/>
        </a:p>
      </dgm:t>
    </dgm:pt>
    <dgm:pt modelId="{8AD65DC4-B429-4DD6-A41F-5ABF9EE5D32A}" type="parTrans" cxnId="{78022216-64FB-4705-BED8-30545170033B}">
      <dgm:prSet/>
      <dgm:spPr/>
      <dgm:t>
        <a:bodyPr/>
        <a:lstStyle/>
        <a:p>
          <a:endParaRPr lang="en-US" sz="2000"/>
        </a:p>
      </dgm:t>
    </dgm:pt>
    <dgm:pt modelId="{DAEA241A-8D74-4D88-9E0A-00447F4629A9}" type="sibTrans" cxnId="{78022216-64FB-4705-BED8-30545170033B}">
      <dgm:prSet/>
      <dgm:spPr/>
      <dgm:t>
        <a:bodyPr/>
        <a:lstStyle/>
        <a:p>
          <a:endParaRPr lang="en-US" sz="2000"/>
        </a:p>
      </dgm:t>
    </dgm:pt>
    <dgm:pt modelId="{6DE46600-E1A9-42F1-9D7D-622870120B8C}" type="pres">
      <dgm:prSet presAssocID="{994BF313-C016-4AD5-8592-B047F9EA8499}" presName="rootnode" presStyleCnt="0">
        <dgm:presLayoutVars>
          <dgm:chMax/>
          <dgm:chPref/>
          <dgm:dir/>
          <dgm:animLvl val="lvl"/>
        </dgm:presLayoutVars>
      </dgm:prSet>
      <dgm:spPr/>
    </dgm:pt>
    <dgm:pt modelId="{669E59CF-1FC1-4537-8EB1-81210B278C18}" type="pres">
      <dgm:prSet presAssocID="{9710EE28-1CA2-4D35-A06A-8CD3DBEE1CEE}" presName="composite" presStyleCnt="0"/>
      <dgm:spPr/>
    </dgm:pt>
    <dgm:pt modelId="{6C96B17A-3AAB-428F-8352-F2B061063BE4}" type="pres">
      <dgm:prSet presAssocID="{9710EE28-1CA2-4D35-A06A-8CD3DBEE1CEE}" presName="LShape" presStyleLbl="alignNode1" presStyleIdx="0" presStyleCnt="7"/>
      <dgm:spPr>
        <a:solidFill>
          <a:schemeClr val="accent1">
            <a:lumMod val="50000"/>
          </a:schemeClr>
        </a:solidFill>
      </dgm:spPr>
    </dgm:pt>
    <dgm:pt modelId="{9E17E386-4C85-4779-9F80-B331CC579E5A}" type="pres">
      <dgm:prSet presAssocID="{9710EE28-1CA2-4D35-A06A-8CD3DBEE1CEE}" presName="ParentText" presStyleLbl="revTx" presStyleIdx="0" presStyleCnt="4" custScaleX="97987" custScaleY="81387" custLinFactNeighborX="285" custLinFactNeighborY="-8728">
        <dgm:presLayoutVars>
          <dgm:chMax val="0"/>
          <dgm:chPref val="0"/>
          <dgm:bulletEnabled val="1"/>
        </dgm:presLayoutVars>
      </dgm:prSet>
      <dgm:spPr/>
    </dgm:pt>
    <dgm:pt modelId="{F74BF0A8-BDAB-49DD-A8F1-A381D21EC88E}" type="pres">
      <dgm:prSet presAssocID="{9710EE28-1CA2-4D35-A06A-8CD3DBEE1CEE}" presName="Triangle" presStyleLbl="alignNode1" presStyleIdx="1" presStyleCnt="7"/>
      <dgm:spPr>
        <a:solidFill>
          <a:schemeClr val="accent1">
            <a:lumMod val="50000"/>
          </a:schemeClr>
        </a:solidFill>
        <a:ln>
          <a:noFill/>
        </a:ln>
      </dgm:spPr>
    </dgm:pt>
    <dgm:pt modelId="{AB37DB85-A93E-46BE-8D1B-21DB4AFC49F3}" type="pres">
      <dgm:prSet presAssocID="{8F2C5800-6B52-43A9-85AF-21CBB11E107D}" presName="sibTrans" presStyleCnt="0"/>
      <dgm:spPr/>
    </dgm:pt>
    <dgm:pt modelId="{8BB86651-1352-43C6-BE0E-916EB6A25D24}" type="pres">
      <dgm:prSet presAssocID="{8F2C5800-6B52-43A9-85AF-21CBB11E107D}" presName="space" presStyleCnt="0"/>
      <dgm:spPr/>
    </dgm:pt>
    <dgm:pt modelId="{6715E712-26D0-40A5-B07E-E6B3C360E9C2}" type="pres">
      <dgm:prSet presAssocID="{AAE99DAD-CC44-499A-ACB4-9154C7A03705}" presName="composite" presStyleCnt="0"/>
      <dgm:spPr/>
    </dgm:pt>
    <dgm:pt modelId="{8901E3FC-4BF4-4AC7-B6BA-D1AC5B8328BC}" type="pres">
      <dgm:prSet presAssocID="{AAE99DAD-CC44-499A-ACB4-9154C7A03705}" presName="LShape" presStyleLbl="alignNode1" presStyleIdx="2" presStyleCnt="7"/>
      <dgm:spPr>
        <a:solidFill>
          <a:schemeClr val="accent1">
            <a:lumMod val="50000"/>
          </a:schemeClr>
        </a:solidFill>
        <a:ln>
          <a:noFill/>
        </a:ln>
      </dgm:spPr>
    </dgm:pt>
    <dgm:pt modelId="{1FDB9F53-5308-46D6-B2A9-3A96D59BA885}" type="pres">
      <dgm:prSet presAssocID="{AAE99DAD-CC44-499A-ACB4-9154C7A03705}" presName="ParentText" presStyleLbl="revTx" presStyleIdx="1" presStyleCnt="4">
        <dgm:presLayoutVars>
          <dgm:chMax val="0"/>
          <dgm:chPref val="0"/>
          <dgm:bulletEnabled val="1"/>
        </dgm:presLayoutVars>
      </dgm:prSet>
      <dgm:spPr/>
    </dgm:pt>
    <dgm:pt modelId="{8FF9B694-9FE4-47B9-A8B1-C49B4931F629}" type="pres">
      <dgm:prSet presAssocID="{AAE99DAD-CC44-499A-ACB4-9154C7A03705}" presName="Triangle" presStyleLbl="alignNode1" presStyleIdx="3" presStyleCnt="7"/>
      <dgm:spPr>
        <a:solidFill>
          <a:schemeClr val="accent1">
            <a:lumMod val="50000"/>
          </a:schemeClr>
        </a:solidFill>
        <a:ln>
          <a:noFill/>
        </a:ln>
      </dgm:spPr>
    </dgm:pt>
    <dgm:pt modelId="{9A973FDD-654A-4C2F-A35A-C4497E8D2C77}" type="pres">
      <dgm:prSet presAssocID="{28AA8199-C6B0-4016-B016-F16983B468F9}" presName="sibTrans" presStyleCnt="0"/>
      <dgm:spPr/>
    </dgm:pt>
    <dgm:pt modelId="{3536A061-4FFF-433F-BD43-C8459B1F7349}" type="pres">
      <dgm:prSet presAssocID="{28AA8199-C6B0-4016-B016-F16983B468F9}" presName="space" presStyleCnt="0"/>
      <dgm:spPr/>
    </dgm:pt>
    <dgm:pt modelId="{7F2F4986-BFC9-4974-BA44-E3B8E893362E}" type="pres">
      <dgm:prSet presAssocID="{EE176957-6D15-4AF9-9F8C-43C713FC5D7A}" presName="composite" presStyleCnt="0"/>
      <dgm:spPr/>
    </dgm:pt>
    <dgm:pt modelId="{B056A30E-CD2B-4027-9493-AFF3A3D5EC85}" type="pres">
      <dgm:prSet presAssocID="{EE176957-6D15-4AF9-9F8C-43C713FC5D7A}" presName="LShape" presStyleLbl="alignNode1" presStyleIdx="4" presStyleCnt="7"/>
      <dgm:spPr>
        <a:solidFill>
          <a:schemeClr val="accent1">
            <a:lumMod val="50000"/>
          </a:schemeClr>
        </a:solidFill>
        <a:ln>
          <a:noFill/>
        </a:ln>
      </dgm:spPr>
    </dgm:pt>
    <dgm:pt modelId="{4D054086-1625-431A-BD29-43C314C6D1AD}" type="pres">
      <dgm:prSet presAssocID="{EE176957-6D15-4AF9-9F8C-43C713FC5D7A}" presName="ParentText" presStyleLbl="revTx" presStyleIdx="2" presStyleCnt="4">
        <dgm:presLayoutVars>
          <dgm:chMax val="0"/>
          <dgm:chPref val="0"/>
          <dgm:bulletEnabled val="1"/>
        </dgm:presLayoutVars>
      </dgm:prSet>
      <dgm:spPr/>
    </dgm:pt>
    <dgm:pt modelId="{C38D6497-36E3-45A6-B003-D2CAC17F1698}" type="pres">
      <dgm:prSet presAssocID="{EE176957-6D15-4AF9-9F8C-43C713FC5D7A}" presName="Triangle" presStyleLbl="alignNode1" presStyleIdx="5" presStyleCnt="7"/>
      <dgm:spPr>
        <a:solidFill>
          <a:schemeClr val="accent1">
            <a:lumMod val="50000"/>
          </a:schemeClr>
        </a:solidFill>
        <a:ln>
          <a:noFill/>
        </a:ln>
      </dgm:spPr>
    </dgm:pt>
    <dgm:pt modelId="{7E818AD7-A4A7-46EB-84CB-84D451D75E59}" type="pres">
      <dgm:prSet presAssocID="{00A5ECFD-859B-4251-ABE5-724D271CCF7A}" presName="sibTrans" presStyleCnt="0"/>
      <dgm:spPr/>
    </dgm:pt>
    <dgm:pt modelId="{030AEC21-2CBB-4197-BFE7-6D0749A586D1}" type="pres">
      <dgm:prSet presAssocID="{00A5ECFD-859B-4251-ABE5-724D271CCF7A}" presName="space" presStyleCnt="0"/>
      <dgm:spPr/>
    </dgm:pt>
    <dgm:pt modelId="{2EA1FF45-6531-4355-83D2-FFA7CC9E5BF3}" type="pres">
      <dgm:prSet presAssocID="{2B1A60A4-801D-4D57-A7F6-85F8D4F29BA1}" presName="composite" presStyleCnt="0"/>
      <dgm:spPr/>
    </dgm:pt>
    <dgm:pt modelId="{5C663B51-ED6E-4DB5-9E30-BA4E718B8CEB}" type="pres">
      <dgm:prSet presAssocID="{2B1A60A4-801D-4D57-A7F6-85F8D4F29BA1}" presName="LShape" presStyleLbl="alignNode1" presStyleIdx="6" presStyleCnt="7"/>
      <dgm:spPr>
        <a:solidFill>
          <a:schemeClr val="accent1">
            <a:lumMod val="50000"/>
          </a:schemeClr>
        </a:solidFill>
        <a:ln>
          <a:noFill/>
        </a:ln>
      </dgm:spPr>
    </dgm:pt>
    <dgm:pt modelId="{6ACE82F7-A0B4-455B-89EB-A8F66DC4A7F4}" type="pres">
      <dgm:prSet presAssocID="{2B1A60A4-801D-4D57-A7F6-85F8D4F29BA1}" presName="ParentText" presStyleLbl="revTx" presStyleIdx="3" presStyleCnt="4">
        <dgm:presLayoutVars>
          <dgm:chMax val="0"/>
          <dgm:chPref val="0"/>
          <dgm:bulletEnabled val="1"/>
        </dgm:presLayoutVars>
      </dgm:prSet>
      <dgm:spPr/>
    </dgm:pt>
  </dgm:ptLst>
  <dgm:cxnLst>
    <dgm:cxn modelId="{E3625412-C759-4C21-ADE5-206E4A57B7FE}" srcId="{994BF313-C016-4AD5-8592-B047F9EA8499}" destId="{AAE99DAD-CC44-499A-ACB4-9154C7A03705}" srcOrd="1" destOrd="0" parTransId="{DEAAF97E-754F-44B6-86A0-8ED888C562A9}" sibTransId="{28AA8199-C6B0-4016-B016-F16983B468F9}"/>
    <dgm:cxn modelId="{78022216-64FB-4705-BED8-30545170033B}" srcId="{AAE99DAD-CC44-499A-ACB4-9154C7A03705}" destId="{C15E4C60-F54F-49AB-9847-7DFC2EF372CB}" srcOrd="0" destOrd="0" parTransId="{8AD65DC4-B429-4DD6-A41F-5ABF9EE5D32A}" sibTransId="{DAEA241A-8D74-4D88-9E0A-00447F4629A9}"/>
    <dgm:cxn modelId="{FC68B81A-F4C2-4CE8-BF59-08CABAE8CC4E}" srcId="{994BF313-C016-4AD5-8592-B047F9EA8499}" destId="{2B1A60A4-801D-4D57-A7F6-85F8D4F29BA1}" srcOrd="3" destOrd="0" parTransId="{2B83699B-B4F5-44B4-8D12-61ED62055BE2}" sibTransId="{69127DC3-8812-4D96-B140-B558425DA1A3}"/>
    <dgm:cxn modelId="{09C58324-6696-4467-AA42-C05E316AB678}" srcId="{994BF313-C016-4AD5-8592-B047F9EA8499}" destId="{9710EE28-1CA2-4D35-A06A-8CD3DBEE1CEE}" srcOrd="0" destOrd="0" parTransId="{826E3733-3897-408C-8E82-5A1EB87EB298}" sibTransId="{8F2C5800-6B52-43A9-85AF-21CBB11E107D}"/>
    <dgm:cxn modelId="{228FE72F-E52E-4B75-A19D-0CEE871AF009}" type="presOf" srcId="{994BF313-C016-4AD5-8592-B047F9EA8499}" destId="{6DE46600-E1A9-42F1-9D7D-622870120B8C}" srcOrd="0" destOrd="0" presId="urn:microsoft.com/office/officeart/2009/3/layout/StepUpProcess"/>
    <dgm:cxn modelId="{3D065547-85A4-42A5-B223-C3E464E18391}" type="presOf" srcId="{AAE99DAD-CC44-499A-ACB4-9154C7A03705}" destId="{1FDB9F53-5308-46D6-B2A9-3A96D59BA885}" srcOrd="0" destOrd="0" presId="urn:microsoft.com/office/officeart/2009/3/layout/StepUpProcess"/>
    <dgm:cxn modelId="{D208E881-B49C-4CBF-BE5D-B949EC209EF8}" type="presOf" srcId="{EE176957-6D15-4AF9-9F8C-43C713FC5D7A}" destId="{4D054086-1625-431A-BD29-43C314C6D1AD}" srcOrd="0" destOrd="0" presId="urn:microsoft.com/office/officeart/2009/3/layout/StepUpProcess"/>
    <dgm:cxn modelId="{8CCC6BA1-EE9A-455E-BFA0-F2A7AE8D083A}" type="presOf" srcId="{C15E4C60-F54F-49AB-9847-7DFC2EF372CB}" destId="{1FDB9F53-5308-46D6-B2A9-3A96D59BA885}" srcOrd="0" destOrd="1" presId="urn:microsoft.com/office/officeart/2009/3/layout/StepUpProcess"/>
    <dgm:cxn modelId="{57DFB6AF-5D85-4436-9E2E-50753406D6D5}" srcId="{994BF313-C016-4AD5-8592-B047F9EA8499}" destId="{EE176957-6D15-4AF9-9F8C-43C713FC5D7A}" srcOrd="2" destOrd="0" parTransId="{F2FE47E1-6AD4-4180-AAB1-CEB7C55A7C68}" sibTransId="{00A5ECFD-859B-4251-ABE5-724D271CCF7A}"/>
    <dgm:cxn modelId="{CD3138CE-22F6-4F2C-9F39-884409573569}" type="presOf" srcId="{2B1A60A4-801D-4D57-A7F6-85F8D4F29BA1}" destId="{6ACE82F7-A0B4-455B-89EB-A8F66DC4A7F4}" srcOrd="0" destOrd="0" presId="urn:microsoft.com/office/officeart/2009/3/layout/StepUpProcess"/>
    <dgm:cxn modelId="{47B871DF-71DE-46AE-B06F-6311906E8405}" type="presOf" srcId="{9710EE28-1CA2-4D35-A06A-8CD3DBEE1CEE}" destId="{9E17E386-4C85-4779-9F80-B331CC579E5A}" srcOrd="0" destOrd="0" presId="urn:microsoft.com/office/officeart/2009/3/layout/StepUpProcess"/>
    <dgm:cxn modelId="{8FFB30E1-C260-4D09-8E16-4FE520200DC9}" type="presParOf" srcId="{6DE46600-E1A9-42F1-9D7D-622870120B8C}" destId="{669E59CF-1FC1-4537-8EB1-81210B278C18}" srcOrd="0" destOrd="0" presId="urn:microsoft.com/office/officeart/2009/3/layout/StepUpProcess"/>
    <dgm:cxn modelId="{E2E8BD34-6864-423F-808B-D1B35D16D9BE}" type="presParOf" srcId="{669E59CF-1FC1-4537-8EB1-81210B278C18}" destId="{6C96B17A-3AAB-428F-8352-F2B061063BE4}" srcOrd="0" destOrd="0" presId="urn:microsoft.com/office/officeart/2009/3/layout/StepUpProcess"/>
    <dgm:cxn modelId="{4D9C0483-FE8C-49B1-B4F9-9DC7A08E52BE}" type="presParOf" srcId="{669E59CF-1FC1-4537-8EB1-81210B278C18}" destId="{9E17E386-4C85-4779-9F80-B331CC579E5A}" srcOrd="1" destOrd="0" presId="urn:microsoft.com/office/officeart/2009/3/layout/StepUpProcess"/>
    <dgm:cxn modelId="{154A6C61-31C3-4315-AE7E-B4E4E87CB9F8}" type="presParOf" srcId="{669E59CF-1FC1-4537-8EB1-81210B278C18}" destId="{F74BF0A8-BDAB-49DD-A8F1-A381D21EC88E}" srcOrd="2" destOrd="0" presId="urn:microsoft.com/office/officeart/2009/3/layout/StepUpProcess"/>
    <dgm:cxn modelId="{0F8B3D28-80B9-4C0D-AB6C-E7996781F7C0}" type="presParOf" srcId="{6DE46600-E1A9-42F1-9D7D-622870120B8C}" destId="{AB37DB85-A93E-46BE-8D1B-21DB4AFC49F3}" srcOrd="1" destOrd="0" presId="urn:microsoft.com/office/officeart/2009/3/layout/StepUpProcess"/>
    <dgm:cxn modelId="{D1F9D458-3CAF-4789-97A5-AF4A7B142B50}" type="presParOf" srcId="{AB37DB85-A93E-46BE-8D1B-21DB4AFC49F3}" destId="{8BB86651-1352-43C6-BE0E-916EB6A25D24}" srcOrd="0" destOrd="0" presId="urn:microsoft.com/office/officeart/2009/3/layout/StepUpProcess"/>
    <dgm:cxn modelId="{17EFF87C-635F-4985-AFA6-284C237033E6}" type="presParOf" srcId="{6DE46600-E1A9-42F1-9D7D-622870120B8C}" destId="{6715E712-26D0-40A5-B07E-E6B3C360E9C2}" srcOrd="2" destOrd="0" presId="urn:microsoft.com/office/officeart/2009/3/layout/StepUpProcess"/>
    <dgm:cxn modelId="{EA7524D0-448F-43B2-9DA3-1386B34BF86F}" type="presParOf" srcId="{6715E712-26D0-40A5-B07E-E6B3C360E9C2}" destId="{8901E3FC-4BF4-4AC7-B6BA-D1AC5B8328BC}" srcOrd="0" destOrd="0" presId="urn:microsoft.com/office/officeart/2009/3/layout/StepUpProcess"/>
    <dgm:cxn modelId="{114EA394-7C21-4EC7-9258-7B655CDC4C88}" type="presParOf" srcId="{6715E712-26D0-40A5-B07E-E6B3C360E9C2}" destId="{1FDB9F53-5308-46D6-B2A9-3A96D59BA885}" srcOrd="1" destOrd="0" presId="urn:microsoft.com/office/officeart/2009/3/layout/StepUpProcess"/>
    <dgm:cxn modelId="{C78986E1-C008-4090-AA7C-05579E10BA01}" type="presParOf" srcId="{6715E712-26D0-40A5-B07E-E6B3C360E9C2}" destId="{8FF9B694-9FE4-47B9-A8B1-C49B4931F629}" srcOrd="2" destOrd="0" presId="urn:microsoft.com/office/officeart/2009/3/layout/StepUpProcess"/>
    <dgm:cxn modelId="{F1340474-6F88-4776-887F-75171A9B7AAF}" type="presParOf" srcId="{6DE46600-E1A9-42F1-9D7D-622870120B8C}" destId="{9A973FDD-654A-4C2F-A35A-C4497E8D2C77}" srcOrd="3" destOrd="0" presId="urn:microsoft.com/office/officeart/2009/3/layout/StepUpProcess"/>
    <dgm:cxn modelId="{E37FE129-781E-4302-8B44-27F0579600A4}" type="presParOf" srcId="{9A973FDD-654A-4C2F-A35A-C4497E8D2C77}" destId="{3536A061-4FFF-433F-BD43-C8459B1F7349}" srcOrd="0" destOrd="0" presId="urn:microsoft.com/office/officeart/2009/3/layout/StepUpProcess"/>
    <dgm:cxn modelId="{68F323AD-A704-4AFF-A0CD-BE3836C7A681}" type="presParOf" srcId="{6DE46600-E1A9-42F1-9D7D-622870120B8C}" destId="{7F2F4986-BFC9-4974-BA44-E3B8E893362E}" srcOrd="4" destOrd="0" presId="urn:microsoft.com/office/officeart/2009/3/layout/StepUpProcess"/>
    <dgm:cxn modelId="{F51C6996-17AB-44AF-9B4E-31048737D74D}" type="presParOf" srcId="{7F2F4986-BFC9-4974-BA44-E3B8E893362E}" destId="{B056A30E-CD2B-4027-9493-AFF3A3D5EC85}" srcOrd="0" destOrd="0" presId="urn:microsoft.com/office/officeart/2009/3/layout/StepUpProcess"/>
    <dgm:cxn modelId="{535E83B4-6C26-4C57-B975-8B1FF454B436}" type="presParOf" srcId="{7F2F4986-BFC9-4974-BA44-E3B8E893362E}" destId="{4D054086-1625-431A-BD29-43C314C6D1AD}" srcOrd="1" destOrd="0" presId="urn:microsoft.com/office/officeart/2009/3/layout/StepUpProcess"/>
    <dgm:cxn modelId="{F0EE5932-308E-4565-BEB0-3C2811665D51}" type="presParOf" srcId="{7F2F4986-BFC9-4974-BA44-E3B8E893362E}" destId="{C38D6497-36E3-45A6-B003-D2CAC17F1698}" srcOrd="2" destOrd="0" presId="urn:microsoft.com/office/officeart/2009/3/layout/StepUpProcess"/>
    <dgm:cxn modelId="{BFDB0EF0-AA31-4A02-BF08-B94FD89FD499}" type="presParOf" srcId="{6DE46600-E1A9-42F1-9D7D-622870120B8C}" destId="{7E818AD7-A4A7-46EB-84CB-84D451D75E59}" srcOrd="5" destOrd="0" presId="urn:microsoft.com/office/officeart/2009/3/layout/StepUpProcess"/>
    <dgm:cxn modelId="{551E5326-6740-4E24-975E-266EF1BEDBEE}" type="presParOf" srcId="{7E818AD7-A4A7-46EB-84CB-84D451D75E59}" destId="{030AEC21-2CBB-4197-BFE7-6D0749A586D1}" srcOrd="0" destOrd="0" presId="urn:microsoft.com/office/officeart/2009/3/layout/StepUpProcess"/>
    <dgm:cxn modelId="{F6707E12-ABBB-4C9B-9BDF-02F0D156BD4F}" type="presParOf" srcId="{6DE46600-E1A9-42F1-9D7D-622870120B8C}" destId="{2EA1FF45-6531-4355-83D2-FFA7CC9E5BF3}" srcOrd="6" destOrd="0" presId="urn:microsoft.com/office/officeart/2009/3/layout/StepUpProcess"/>
    <dgm:cxn modelId="{604DD4B4-8C82-4325-9A0D-2AA608189ED3}" type="presParOf" srcId="{2EA1FF45-6531-4355-83D2-FFA7CC9E5BF3}" destId="{5C663B51-ED6E-4DB5-9E30-BA4E718B8CEB}" srcOrd="0" destOrd="0" presId="urn:microsoft.com/office/officeart/2009/3/layout/StepUpProcess"/>
    <dgm:cxn modelId="{F80531A2-EDB7-4EB6-B3C2-2F6C0EA41C19}" type="presParOf" srcId="{2EA1FF45-6531-4355-83D2-FFA7CC9E5BF3}" destId="{6ACE82F7-A0B4-455B-89EB-A8F66DC4A7F4}"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64FDA0-93F0-423D-8B65-B735137CAB31}">
      <dsp:nvSpPr>
        <dsp:cNvPr id="0" name=""/>
        <dsp:cNvSpPr/>
      </dsp:nvSpPr>
      <dsp:spPr>
        <a:xfrm>
          <a:off x="4017173" y="444015"/>
          <a:ext cx="2057245" cy="1371497"/>
        </a:xfrm>
        <a:prstGeom prst="roundRect">
          <a:avLst>
            <a:gd name="adj" fmla="val 10000"/>
          </a:avLst>
        </a:prstGeom>
        <a:solidFill>
          <a:srgbClr val="122C4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Calibri" panose="020F0502020204030204" pitchFamily="34" charset="0"/>
              <a:cs typeface="Calibri" panose="020F0502020204030204" pitchFamily="34" charset="0"/>
            </a:rPr>
            <a:t>Office of the Director</a:t>
          </a:r>
        </a:p>
      </dsp:txBody>
      <dsp:txXfrm>
        <a:off x="4057343" y="484185"/>
        <a:ext cx="1976905" cy="1291157"/>
      </dsp:txXfrm>
    </dsp:sp>
    <dsp:sp modelId="{C4245B81-C992-47D2-A427-AD86F21DE380}">
      <dsp:nvSpPr>
        <dsp:cNvPr id="0" name=""/>
        <dsp:cNvSpPr/>
      </dsp:nvSpPr>
      <dsp:spPr>
        <a:xfrm>
          <a:off x="1034166" y="1815512"/>
          <a:ext cx="4011629" cy="548598"/>
        </a:xfrm>
        <a:custGeom>
          <a:avLst/>
          <a:gdLst/>
          <a:ahLst/>
          <a:cxnLst/>
          <a:rect l="0" t="0" r="0" b="0"/>
          <a:pathLst>
            <a:path>
              <a:moveTo>
                <a:pt x="4011629" y="0"/>
              </a:moveTo>
              <a:lnTo>
                <a:pt x="4011629" y="274299"/>
              </a:lnTo>
              <a:lnTo>
                <a:pt x="0" y="274299"/>
              </a:lnTo>
              <a:lnTo>
                <a:pt x="0" y="54859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AE6AA31-EDC7-4B7C-A7D5-036EF9A966A5}">
      <dsp:nvSpPr>
        <dsp:cNvPr id="0" name=""/>
        <dsp:cNvSpPr/>
      </dsp:nvSpPr>
      <dsp:spPr>
        <a:xfrm>
          <a:off x="5543" y="2364111"/>
          <a:ext cx="2057245" cy="1371497"/>
        </a:xfrm>
        <a:prstGeom prst="roundRect">
          <a:avLst>
            <a:gd name="adj" fmla="val 10000"/>
          </a:avLst>
        </a:prstGeom>
        <a:solidFill>
          <a:srgbClr val="122C4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Calibri" panose="020F0502020204030204" pitchFamily="34" charset="0"/>
              <a:cs typeface="Calibri" panose="020F0502020204030204" pitchFamily="34" charset="0"/>
            </a:rPr>
            <a:t>Cancer Surveillance Branch</a:t>
          </a:r>
        </a:p>
      </dsp:txBody>
      <dsp:txXfrm>
        <a:off x="45713" y="2404281"/>
        <a:ext cx="1976905" cy="1291157"/>
      </dsp:txXfrm>
    </dsp:sp>
    <dsp:sp modelId="{E4545AF7-F6F0-4712-81F0-4B5B2AD0E00B}">
      <dsp:nvSpPr>
        <dsp:cNvPr id="0" name=""/>
        <dsp:cNvSpPr/>
      </dsp:nvSpPr>
      <dsp:spPr>
        <a:xfrm>
          <a:off x="3708586" y="1815512"/>
          <a:ext cx="1337209" cy="548598"/>
        </a:xfrm>
        <a:custGeom>
          <a:avLst/>
          <a:gdLst/>
          <a:ahLst/>
          <a:cxnLst/>
          <a:rect l="0" t="0" r="0" b="0"/>
          <a:pathLst>
            <a:path>
              <a:moveTo>
                <a:pt x="1337209" y="0"/>
              </a:moveTo>
              <a:lnTo>
                <a:pt x="1337209" y="274299"/>
              </a:lnTo>
              <a:lnTo>
                <a:pt x="0" y="274299"/>
              </a:lnTo>
              <a:lnTo>
                <a:pt x="0" y="54859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EBC94A7-3A51-40FF-879C-A9A1D2C9164B}">
      <dsp:nvSpPr>
        <dsp:cNvPr id="0" name=""/>
        <dsp:cNvSpPr/>
      </dsp:nvSpPr>
      <dsp:spPr>
        <a:xfrm>
          <a:off x="2679963" y="2364111"/>
          <a:ext cx="2057245" cy="1371497"/>
        </a:xfrm>
        <a:prstGeom prst="roundRect">
          <a:avLst>
            <a:gd name="adj" fmla="val 10000"/>
          </a:avLst>
        </a:prstGeom>
        <a:solidFill>
          <a:srgbClr val="122C4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Calibri" panose="020F0502020204030204" pitchFamily="34" charset="0"/>
              <a:cs typeface="Calibri" panose="020F0502020204030204" pitchFamily="34" charset="0"/>
            </a:rPr>
            <a:t>Comprehensive Cancer Control Branch</a:t>
          </a:r>
        </a:p>
      </dsp:txBody>
      <dsp:txXfrm>
        <a:off x="2720133" y="2404281"/>
        <a:ext cx="1976905" cy="1291157"/>
      </dsp:txXfrm>
    </dsp:sp>
    <dsp:sp modelId="{9374BC3D-67C0-4420-972E-09D639CD0E3A}">
      <dsp:nvSpPr>
        <dsp:cNvPr id="0" name=""/>
        <dsp:cNvSpPr/>
      </dsp:nvSpPr>
      <dsp:spPr>
        <a:xfrm>
          <a:off x="5045796" y="1815512"/>
          <a:ext cx="1337209" cy="548598"/>
        </a:xfrm>
        <a:custGeom>
          <a:avLst/>
          <a:gdLst/>
          <a:ahLst/>
          <a:cxnLst/>
          <a:rect l="0" t="0" r="0" b="0"/>
          <a:pathLst>
            <a:path>
              <a:moveTo>
                <a:pt x="0" y="0"/>
              </a:moveTo>
              <a:lnTo>
                <a:pt x="0" y="274299"/>
              </a:lnTo>
              <a:lnTo>
                <a:pt x="1337209" y="274299"/>
              </a:lnTo>
              <a:lnTo>
                <a:pt x="1337209" y="54859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338E03A-FDAD-4093-919D-E2B54DFF5794}">
      <dsp:nvSpPr>
        <dsp:cNvPr id="0" name=""/>
        <dsp:cNvSpPr/>
      </dsp:nvSpPr>
      <dsp:spPr>
        <a:xfrm>
          <a:off x="5354382" y="2364111"/>
          <a:ext cx="2057245" cy="1371497"/>
        </a:xfrm>
        <a:prstGeom prst="roundRect">
          <a:avLst>
            <a:gd name="adj" fmla="val 10000"/>
          </a:avLst>
        </a:prstGeom>
        <a:solidFill>
          <a:srgbClr val="122C4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Calibri" panose="020F0502020204030204" pitchFamily="34" charset="0"/>
              <a:cs typeface="Calibri" panose="020F0502020204030204" pitchFamily="34" charset="0"/>
            </a:rPr>
            <a:t>Epidemiology and Applied Research Branch</a:t>
          </a:r>
        </a:p>
      </dsp:txBody>
      <dsp:txXfrm>
        <a:off x="5394552" y="2404281"/>
        <a:ext cx="1976905" cy="1291157"/>
      </dsp:txXfrm>
    </dsp:sp>
    <dsp:sp modelId="{DA68A8FA-95EF-41CF-B033-7EB2A87C0B3E}">
      <dsp:nvSpPr>
        <dsp:cNvPr id="0" name=""/>
        <dsp:cNvSpPr/>
      </dsp:nvSpPr>
      <dsp:spPr>
        <a:xfrm>
          <a:off x="5045796" y="1815512"/>
          <a:ext cx="4011629" cy="548598"/>
        </a:xfrm>
        <a:custGeom>
          <a:avLst/>
          <a:gdLst/>
          <a:ahLst/>
          <a:cxnLst/>
          <a:rect l="0" t="0" r="0" b="0"/>
          <a:pathLst>
            <a:path>
              <a:moveTo>
                <a:pt x="0" y="0"/>
              </a:moveTo>
              <a:lnTo>
                <a:pt x="0" y="274299"/>
              </a:lnTo>
              <a:lnTo>
                <a:pt x="4011629" y="274299"/>
              </a:lnTo>
              <a:lnTo>
                <a:pt x="4011629" y="54859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82F182C-6928-47C6-9902-BAABFBC67316}">
      <dsp:nvSpPr>
        <dsp:cNvPr id="0" name=""/>
        <dsp:cNvSpPr/>
      </dsp:nvSpPr>
      <dsp:spPr>
        <a:xfrm>
          <a:off x="8028802" y="2364111"/>
          <a:ext cx="2057245" cy="1371497"/>
        </a:xfrm>
        <a:prstGeom prst="roundRect">
          <a:avLst>
            <a:gd name="adj" fmla="val 10000"/>
          </a:avLst>
        </a:prstGeom>
        <a:solidFill>
          <a:srgbClr val="122C4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Calibri" panose="020F0502020204030204" pitchFamily="34" charset="0"/>
              <a:cs typeface="Calibri" panose="020F0502020204030204" pitchFamily="34" charset="0"/>
            </a:rPr>
            <a:t>Program Services Branch</a:t>
          </a:r>
        </a:p>
      </dsp:txBody>
      <dsp:txXfrm>
        <a:off x="8068972" y="2404281"/>
        <a:ext cx="1976905" cy="129115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ED2095-1810-4C8A-B8F3-8D46F42ED7A1}">
      <dsp:nvSpPr>
        <dsp:cNvPr id="0" name=""/>
        <dsp:cNvSpPr/>
      </dsp:nvSpPr>
      <dsp:spPr>
        <a:xfrm>
          <a:off x="1873876" y="353508"/>
          <a:ext cx="4568421" cy="4568421"/>
        </a:xfrm>
        <a:prstGeom prst="pie">
          <a:avLst>
            <a:gd name="adj1" fmla="val 16200000"/>
            <a:gd name="adj2" fmla="val 18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en-US" sz="2400" kern="1200" dirty="0">
              <a:latin typeface="Calibri" panose="020F0502020204030204" pitchFamily="34" charset="0"/>
              <a:cs typeface="Calibri" panose="020F0502020204030204" pitchFamily="34" charset="0"/>
            </a:rPr>
            <a:t>Data</a:t>
          </a:r>
        </a:p>
      </dsp:txBody>
      <dsp:txXfrm>
        <a:off x="4281543" y="1321579"/>
        <a:ext cx="1631579" cy="1359649"/>
      </dsp:txXfrm>
    </dsp:sp>
    <dsp:sp modelId="{84F442DB-11D2-4CFC-9FA5-F8F49A6666A6}">
      <dsp:nvSpPr>
        <dsp:cNvPr id="0" name=""/>
        <dsp:cNvSpPr/>
      </dsp:nvSpPr>
      <dsp:spPr>
        <a:xfrm>
          <a:off x="1779789" y="516666"/>
          <a:ext cx="4568421" cy="4568421"/>
        </a:xfrm>
        <a:prstGeom prst="pie">
          <a:avLst>
            <a:gd name="adj1" fmla="val 1800000"/>
            <a:gd name="adj2" fmla="val 90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en-US" sz="2400" kern="1200" dirty="0">
              <a:latin typeface="Calibri" panose="020F0502020204030204" pitchFamily="34" charset="0"/>
              <a:cs typeface="Calibri" panose="020F0502020204030204" pitchFamily="34" charset="0"/>
            </a:rPr>
            <a:t>Translation and Evaluation</a:t>
          </a:r>
        </a:p>
      </dsp:txBody>
      <dsp:txXfrm>
        <a:off x="2867508" y="3480702"/>
        <a:ext cx="2447368" cy="1196491"/>
      </dsp:txXfrm>
    </dsp:sp>
    <dsp:sp modelId="{921F15AB-6A78-4EC9-9FB5-23814B89E1E7}">
      <dsp:nvSpPr>
        <dsp:cNvPr id="0" name=""/>
        <dsp:cNvSpPr/>
      </dsp:nvSpPr>
      <dsp:spPr>
        <a:xfrm>
          <a:off x="1685701" y="353508"/>
          <a:ext cx="4568421" cy="4568421"/>
        </a:xfrm>
        <a:prstGeom prst="pie">
          <a:avLst>
            <a:gd name="adj1" fmla="val 9000000"/>
            <a:gd name="adj2" fmla="val 162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en-US" sz="2400" kern="1200" dirty="0">
              <a:latin typeface="Calibri" panose="020F0502020204030204" pitchFamily="34" charset="0"/>
              <a:cs typeface="Calibri" panose="020F0502020204030204" pitchFamily="34" charset="0"/>
            </a:rPr>
            <a:t>Partnerships</a:t>
          </a:r>
        </a:p>
      </dsp:txBody>
      <dsp:txXfrm>
        <a:off x="2214877" y="1321579"/>
        <a:ext cx="1631579" cy="1359649"/>
      </dsp:txXfrm>
    </dsp:sp>
    <dsp:sp modelId="{82AAB3F9-5890-4AD3-8858-935E4B0946E5}">
      <dsp:nvSpPr>
        <dsp:cNvPr id="0" name=""/>
        <dsp:cNvSpPr/>
      </dsp:nvSpPr>
      <dsp:spPr>
        <a:xfrm>
          <a:off x="1591447" y="70701"/>
          <a:ext cx="5134035" cy="5134035"/>
        </a:xfrm>
        <a:prstGeom prst="circularArrow">
          <a:avLst>
            <a:gd name="adj1" fmla="val 5085"/>
            <a:gd name="adj2" fmla="val 327528"/>
            <a:gd name="adj3" fmla="val 1472472"/>
            <a:gd name="adj4" fmla="val 16199432"/>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95EDA547-2A72-4A21-BF2E-66FBB7BAAA30}">
      <dsp:nvSpPr>
        <dsp:cNvPr id="0" name=""/>
        <dsp:cNvSpPr/>
      </dsp:nvSpPr>
      <dsp:spPr>
        <a:xfrm>
          <a:off x="1385933" y="245712"/>
          <a:ext cx="5356133" cy="5109751"/>
        </a:xfrm>
        <a:prstGeom prst="circularArrow">
          <a:avLst>
            <a:gd name="adj1" fmla="val 5085"/>
            <a:gd name="adj2" fmla="val 327528"/>
            <a:gd name="adj3" fmla="val 8671970"/>
            <a:gd name="adj4" fmla="val 1800502"/>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DDEA69D-7D86-4927-AB24-F1BAB30FFFB3}">
      <dsp:nvSpPr>
        <dsp:cNvPr id="0" name=""/>
        <dsp:cNvSpPr/>
      </dsp:nvSpPr>
      <dsp:spPr>
        <a:xfrm>
          <a:off x="1402517" y="70701"/>
          <a:ext cx="5134035" cy="5134035"/>
        </a:xfrm>
        <a:prstGeom prst="circularArrow">
          <a:avLst>
            <a:gd name="adj1" fmla="val 5085"/>
            <a:gd name="adj2" fmla="val 327528"/>
            <a:gd name="adj3" fmla="val 15873039"/>
            <a:gd name="adj4" fmla="val 9000000"/>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BEC42C-4997-4654-8541-710FF5201696}">
      <dsp:nvSpPr>
        <dsp:cNvPr id="0" name=""/>
        <dsp:cNvSpPr/>
      </dsp:nvSpPr>
      <dsp:spPr>
        <a:xfrm>
          <a:off x="1031706" y="193843"/>
          <a:ext cx="2047222" cy="1253800"/>
        </a:xfrm>
        <a:prstGeom prst="roundRect">
          <a:avLst/>
        </a:prstGeom>
        <a:blipFill rotWithShape="1">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571DA91-5683-4349-9D93-2209F5C286DB}">
      <dsp:nvSpPr>
        <dsp:cNvPr id="0" name=""/>
        <dsp:cNvSpPr/>
      </dsp:nvSpPr>
      <dsp:spPr>
        <a:xfrm>
          <a:off x="869017" y="1555007"/>
          <a:ext cx="2372600" cy="790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en-US" sz="1600" b="1" kern="1200" dirty="0">
              <a:solidFill>
                <a:schemeClr val="tx1"/>
              </a:solidFill>
              <a:latin typeface="Calibri" panose="020F0502020204030204" pitchFamily="34" charset="0"/>
              <a:cs typeface="Calibri" panose="020F0502020204030204" pitchFamily="34" charset="0"/>
            </a:rPr>
            <a:t>95% include representatives from academic &amp; medical institutions</a:t>
          </a:r>
          <a:endParaRPr lang="en-US" sz="1600" kern="1200" dirty="0">
            <a:latin typeface="Calibri" panose="020F0502020204030204" pitchFamily="34" charset="0"/>
            <a:cs typeface="Calibri" panose="020F0502020204030204" pitchFamily="34" charset="0"/>
          </a:endParaRPr>
        </a:p>
      </dsp:txBody>
      <dsp:txXfrm>
        <a:off x="869017" y="1555007"/>
        <a:ext cx="2372600" cy="790746"/>
      </dsp:txXfrm>
    </dsp:sp>
    <dsp:sp modelId="{6E30595C-CCB7-4B5C-ACFB-B14823DCE997}">
      <dsp:nvSpPr>
        <dsp:cNvPr id="0" name=""/>
        <dsp:cNvSpPr/>
      </dsp:nvSpPr>
      <dsp:spPr>
        <a:xfrm>
          <a:off x="3763718" y="140161"/>
          <a:ext cx="1827433" cy="1468528"/>
        </a:xfrm>
        <a:prstGeom prst="roundRect">
          <a:avLst/>
        </a:prstGeom>
        <a:blipFill rotWithShape="1">
          <a:blip xmlns:r="http://schemas.openxmlformats.org/officeDocument/2006/relationships" r:embed="rId2"/>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A1B5478-BB55-4376-8021-6550D5213651}">
      <dsp:nvSpPr>
        <dsp:cNvPr id="0" name=""/>
        <dsp:cNvSpPr/>
      </dsp:nvSpPr>
      <dsp:spPr>
        <a:xfrm>
          <a:off x="3454847" y="1608689"/>
          <a:ext cx="2445174" cy="790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en-US" sz="1600" b="1" kern="1200" dirty="0">
              <a:solidFill>
                <a:schemeClr val="tx1"/>
              </a:solidFill>
              <a:latin typeface="Calibri" panose="020F0502020204030204" pitchFamily="34" charset="0"/>
              <a:cs typeface="Calibri" panose="020F0502020204030204" pitchFamily="34" charset="0"/>
            </a:rPr>
            <a:t>85% include representatives from business &amp; industry</a:t>
          </a:r>
          <a:endParaRPr lang="en-US" sz="1600" kern="1200" dirty="0">
            <a:solidFill>
              <a:schemeClr val="tx1"/>
            </a:solidFill>
            <a:latin typeface="Calibri" panose="020F0502020204030204" pitchFamily="34" charset="0"/>
            <a:cs typeface="Calibri" panose="020F0502020204030204" pitchFamily="34" charset="0"/>
          </a:endParaRPr>
        </a:p>
      </dsp:txBody>
      <dsp:txXfrm>
        <a:off x="3454847" y="1608689"/>
        <a:ext cx="2445174" cy="790746"/>
      </dsp:txXfrm>
    </dsp:sp>
    <dsp:sp modelId="{8C805C07-15D6-4382-992B-11E7C0E9B585}">
      <dsp:nvSpPr>
        <dsp:cNvPr id="0" name=""/>
        <dsp:cNvSpPr/>
      </dsp:nvSpPr>
      <dsp:spPr>
        <a:xfrm>
          <a:off x="6740775" y="159149"/>
          <a:ext cx="1532086" cy="1392576"/>
        </a:xfrm>
        <a:prstGeom prst="roundRect">
          <a:avLst/>
        </a:prstGeom>
        <a:blipFill rotWithShape="1">
          <a:blip xmlns:r="http://schemas.openxmlformats.org/officeDocument/2006/relationships" r:embed="rId3"/>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31EC36C-3E55-4E75-B411-ABD6D21120CE}">
      <dsp:nvSpPr>
        <dsp:cNvPr id="0" name=""/>
        <dsp:cNvSpPr/>
      </dsp:nvSpPr>
      <dsp:spPr>
        <a:xfrm>
          <a:off x="6113250" y="1589701"/>
          <a:ext cx="2787135" cy="790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en-US" sz="1600" b="1" kern="1200" dirty="0">
              <a:solidFill>
                <a:schemeClr val="tx1"/>
              </a:solidFill>
              <a:latin typeface="Calibri" panose="020F0502020204030204" pitchFamily="34" charset="0"/>
              <a:cs typeface="Calibri" panose="020F0502020204030204" pitchFamily="34" charset="0"/>
            </a:rPr>
            <a:t>94% include members of professional associations</a:t>
          </a:r>
          <a:endParaRPr lang="en-US" sz="1600" kern="1200" dirty="0">
            <a:solidFill>
              <a:schemeClr val="tx1"/>
            </a:solidFill>
            <a:latin typeface="Calibri" panose="020F0502020204030204" pitchFamily="34" charset="0"/>
            <a:cs typeface="Calibri" panose="020F0502020204030204" pitchFamily="34" charset="0"/>
          </a:endParaRPr>
        </a:p>
      </dsp:txBody>
      <dsp:txXfrm>
        <a:off x="6113250" y="1589701"/>
        <a:ext cx="2787135" cy="790746"/>
      </dsp:txXfrm>
    </dsp:sp>
    <dsp:sp modelId="{8DD0E80B-2D2F-4C61-93C9-E44C3088F8E1}">
      <dsp:nvSpPr>
        <dsp:cNvPr id="0" name=""/>
        <dsp:cNvSpPr/>
      </dsp:nvSpPr>
      <dsp:spPr>
        <a:xfrm>
          <a:off x="457156" y="2612575"/>
          <a:ext cx="1218281" cy="1468528"/>
        </a:xfrm>
        <a:prstGeom prst="roundRect">
          <a:avLst/>
        </a:prstGeom>
        <a:blipFill rotWithShape="1">
          <a:blip xmlns:r="http://schemas.openxmlformats.org/officeDocument/2006/relationships" r:embed="rId4"/>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1A7826A-8803-4D26-A4EB-30D5CF36524F}">
      <dsp:nvSpPr>
        <dsp:cNvPr id="0" name=""/>
        <dsp:cNvSpPr/>
      </dsp:nvSpPr>
      <dsp:spPr>
        <a:xfrm>
          <a:off x="601" y="4081103"/>
          <a:ext cx="2131391" cy="790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en-US" sz="1600" b="1" kern="1200" dirty="0">
              <a:solidFill>
                <a:schemeClr val="tx1"/>
              </a:solidFill>
              <a:latin typeface="Calibri" panose="020F0502020204030204" pitchFamily="34" charset="0"/>
              <a:cs typeface="Calibri" panose="020F0502020204030204" pitchFamily="34" charset="0"/>
            </a:rPr>
            <a:t>72% include government partners</a:t>
          </a:r>
          <a:endParaRPr lang="en-US" sz="1600" kern="1200" dirty="0">
            <a:solidFill>
              <a:schemeClr val="tx1"/>
            </a:solidFill>
            <a:latin typeface="Calibri" panose="020F0502020204030204" pitchFamily="34" charset="0"/>
            <a:cs typeface="Calibri" panose="020F0502020204030204" pitchFamily="34" charset="0"/>
          </a:endParaRPr>
        </a:p>
      </dsp:txBody>
      <dsp:txXfrm>
        <a:off x="601" y="4081103"/>
        <a:ext cx="2131391" cy="790746"/>
      </dsp:txXfrm>
    </dsp:sp>
    <dsp:sp modelId="{22270648-EB23-4E21-AA2C-7690D05CD980}">
      <dsp:nvSpPr>
        <dsp:cNvPr id="0" name=""/>
        <dsp:cNvSpPr/>
      </dsp:nvSpPr>
      <dsp:spPr>
        <a:xfrm>
          <a:off x="2687555" y="2731100"/>
          <a:ext cx="1446724" cy="994428"/>
        </a:xfrm>
        <a:prstGeom prst="roundRect">
          <a:avLst/>
        </a:prstGeom>
        <a:blipFill rotWithShape="1">
          <a:blip xmlns:r="http://schemas.openxmlformats.org/officeDocument/2006/relationships" r:embed="rId5"/>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C3ACE6A-C1B9-4934-81A7-44078EC91465}">
      <dsp:nvSpPr>
        <dsp:cNvPr id="0" name=""/>
        <dsp:cNvSpPr/>
      </dsp:nvSpPr>
      <dsp:spPr>
        <a:xfrm>
          <a:off x="2345221" y="3962578"/>
          <a:ext cx="2131391" cy="790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en-US" sz="1600" b="1" kern="1200" dirty="0">
              <a:solidFill>
                <a:schemeClr val="tx1"/>
              </a:solidFill>
              <a:latin typeface="Calibri" panose="020F0502020204030204" pitchFamily="34" charset="0"/>
              <a:cs typeface="Calibri" panose="020F0502020204030204" pitchFamily="34" charset="0"/>
            </a:rPr>
            <a:t>100% include representatives from public health programs</a:t>
          </a:r>
          <a:endParaRPr lang="en-US" sz="1600" kern="1200" dirty="0">
            <a:solidFill>
              <a:schemeClr val="tx1"/>
            </a:solidFill>
            <a:latin typeface="Calibri" panose="020F0502020204030204" pitchFamily="34" charset="0"/>
            <a:cs typeface="Calibri" panose="020F0502020204030204" pitchFamily="34" charset="0"/>
          </a:endParaRPr>
        </a:p>
      </dsp:txBody>
      <dsp:txXfrm>
        <a:off x="2345221" y="3962578"/>
        <a:ext cx="2131391" cy="790746"/>
      </dsp:txXfrm>
    </dsp:sp>
    <dsp:sp modelId="{F4A4CB08-529A-430B-878C-A9F5B670D15B}">
      <dsp:nvSpPr>
        <dsp:cNvPr id="0" name=""/>
        <dsp:cNvSpPr/>
      </dsp:nvSpPr>
      <dsp:spPr>
        <a:xfrm>
          <a:off x="5079193" y="2612575"/>
          <a:ext cx="1352687" cy="1468528"/>
        </a:xfrm>
        <a:prstGeom prst="roundRect">
          <a:avLst/>
        </a:prstGeom>
        <a:blipFill rotWithShape="1">
          <a:blip xmlns:r="http://schemas.openxmlformats.org/officeDocument/2006/relationships" r:embed="rId6"/>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28A1C7E-8494-4A47-94FC-3527E81A48DA}">
      <dsp:nvSpPr>
        <dsp:cNvPr id="0" name=""/>
        <dsp:cNvSpPr/>
      </dsp:nvSpPr>
      <dsp:spPr>
        <a:xfrm>
          <a:off x="4689841" y="4081103"/>
          <a:ext cx="2131391" cy="790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en-US" sz="1600" b="1" kern="1200" dirty="0">
              <a:solidFill>
                <a:schemeClr val="tx1"/>
              </a:solidFill>
              <a:latin typeface="Calibri" panose="020F0502020204030204" pitchFamily="34" charset="0"/>
              <a:cs typeface="Calibri" panose="020F0502020204030204" pitchFamily="34" charset="0"/>
            </a:rPr>
            <a:t>76% include policy makers</a:t>
          </a:r>
          <a:endParaRPr lang="en-US" sz="1600" kern="1200" dirty="0">
            <a:solidFill>
              <a:schemeClr val="tx1"/>
            </a:solidFill>
            <a:latin typeface="Calibri" panose="020F0502020204030204" pitchFamily="34" charset="0"/>
            <a:cs typeface="Calibri" panose="020F0502020204030204" pitchFamily="34" charset="0"/>
          </a:endParaRPr>
        </a:p>
      </dsp:txBody>
      <dsp:txXfrm>
        <a:off x="4689841" y="4081103"/>
        <a:ext cx="2131391" cy="790746"/>
      </dsp:txXfrm>
    </dsp:sp>
    <dsp:sp modelId="{F4CAC386-D28D-4015-B727-EDA8DA2BFF27}">
      <dsp:nvSpPr>
        <dsp:cNvPr id="0" name=""/>
        <dsp:cNvSpPr/>
      </dsp:nvSpPr>
      <dsp:spPr>
        <a:xfrm>
          <a:off x="7335936" y="2612575"/>
          <a:ext cx="2131391" cy="1468528"/>
        </a:xfrm>
        <a:prstGeom prst="roundRect">
          <a:avLst/>
        </a:prstGeom>
        <a:blipFill rotWithShape="1">
          <a:blip xmlns:r="http://schemas.openxmlformats.org/officeDocument/2006/relationships" r:embed="rId7"/>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DDDEB6E-2FC8-49FE-9CDA-CBE2B0C8C9BF}">
      <dsp:nvSpPr>
        <dsp:cNvPr id="0" name=""/>
        <dsp:cNvSpPr/>
      </dsp:nvSpPr>
      <dsp:spPr>
        <a:xfrm>
          <a:off x="7034461" y="4081103"/>
          <a:ext cx="2734340" cy="790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en-US" sz="1600" b="1" kern="1200" dirty="0">
              <a:solidFill>
                <a:schemeClr val="tx1"/>
              </a:solidFill>
              <a:latin typeface="Calibri" panose="020F0502020204030204" pitchFamily="34" charset="0"/>
              <a:cs typeface="Calibri" panose="020F0502020204030204" pitchFamily="34" charset="0"/>
            </a:rPr>
            <a:t>95% include representatives from community-based organizations</a:t>
          </a:r>
        </a:p>
      </dsp:txBody>
      <dsp:txXfrm>
        <a:off x="7034461" y="4081103"/>
        <a:ext cx="2734340" cy="79074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C96B17A-3AAB-428F-8352-F2B061063BE4}">
      <dsp:nvSpPr>
        <dsp:cNvPr id="0" name=""/>
        <dsp:cNvSpPr/>
      </dsp:nvSpPr>
      <dsp:spPr>
        <a:xfrm rot="5400000">
          <a:off x="937739" y="1468161"/>
          <a:ext cx="1418929" cy="2361066"/>
        </a:xfrm>
        <a:prstGeom prst="corner">
          <a:avLst>
            <a:gd name="adj1" fmla="val 16120"/>
            <a:gd name="adj2" fmla="val 16110"/>
          </a:avLst>
        </a:prstGeom>
        <a:solidFill>
          <a:schemeClr val="accent1">
            <a:lumMod val="50000"/>
          </a:schemeClr>
        </a:solidFill>
        <a:ln w="6350" cap="flat" cmpd="sng" algn="ctr">
          <a:solidFill>
            <a:schemeClr val="accent1">
              <a:hueOff val="0"/>
              <a:satOff val="0"/>
              <a:lumOff val="0"/>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9E17E386-4C85-4779-9F80-B331CC579E5A}">
      <dsp:nvSpPr>
        <dsp:cNvPr id="0" name=""/>
        <dsp:cNvSpPr/>
      </dsp:nvSpPr>
      <dsp:spPr>
        <a:xfrm>
          <a:off x="728414" y="2184420"/>
          <a:ext cx="2088675" cy="15206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r" defTabSz="1066800" rtl="0">
            <a:lnSpc>
              <a:spcPct val="90000"/>
            </a:lnSpc>
            <a:spcBef>
              <a:spcPct val="0"/>
            </a:spcBef>
            <a:spcAft>
              <a:spcPct val="35000"/>
            </a:spcAft>
            <a:buNone/>
          </a:pPr>
          <a:r>
            <a:rPr lang="en-US" sz="2400" kern="1200" dirty="0">
              <a:latin typeface="Calibri" panose="020F0502020204030204" pitchFamily="34" charset="0"/>
              <a:cs typeface="Calibri" panose="020F0502020204030204" pitchFamily="34" charset="0"/>
            </a:rPr>
            <a:t>Baseline</a:t>
          </a:r>
        </a:p>
      </dsp:txBody>
      <dsp:txXfrm>
        <a:off x="728414" y="2184420"/>
        <a:ext cx="2088675" cy="1520682"/>
      </dsp:txXfrm>
    </dsp:sp>
    <dsp:sp modelId="{F74BF0A8-BDAB-49DD-A8F1-A381D21EC88E}">
      <dsp:nvSpPr>
        <dsp:cNvPr id="0" name=""/>
        <dsp:cNvSpPr/>
      </dsp:nvSpPr>
      <dsp:spPr>
        <a:xfrm>
          <a:off x="2430283" y="1294336"/>
          <a:ext cx="402185" cy="402185"/>
        </a:xfrm>
        <a:prstGeom prst="triangle">
          <a:avLst>
            <a:gd name="adj" fmla="val 100000"/>
          </a:avLst>
        </a:prstGeom>
        <a:solidFill>
          <a:schemeClr val="accent1">
            <a:lumMod val="50000"/>
          </a:schemeClr>
        </a:solidFill>
        <a:ln w="6350" cap="flat" cmpd="sng" algn="ctr">
          <a:noFill/>
          <a:prstDash val="solid"/>
          <a:miter lim="800000"/>
        </a:ln>
        <a:effectLst/>
      </dsp:spPr>
      <dsp:style>
        <a:lnRef idx="1">
          <a:scrgbClr r="0" g="0" b="0"/>
        </a:lnRef>
        <a:fillRef idx="3">
          <a:scrgbClr r="0" g="0" b="0"/>
        </a:fillRef>
        <a:effectRef idx="2">
          <a:scrgbClr r="0" g="0" b="0"/>
        </a:effectRef>
        <a:fontRef idx="minor">
          <a:schemeClr val="lt1"/>
        </a:fontRef>
      </dsp:style>
    </dsp:sp>
    <dsp:sp modelId="{8901E3FC-4BF4-4AC7-B6BA-D1AC5B8328BC}">
      <dsp:nvSpPr>
        <dsp:cNvPr id="0" name=""/>
        <dsp:cNvSpPr/>
      </dsp:nvSpPr>
      <dsp:spPr>
        <a:xfrm rot="5400000">
          <a:off x="3547215" y="822443"/>
          <a:ext cx="1418929" cy="2361066"/>
        </a:xfrm>
        <a:prstGeom prst="corner">
          <a:avLst>
            <a:gd name="adj1" fmla="val 16120"/>
            <a:gd name="adj2" fmla="val 16110"/>
          </a:avLst>
        </a:prstGeom>
        <a:solidFill>
          <a:schemeClr val="accent1">
            <a:lumMod val="50000"/>
          </a:schemeClr>
        </a:solidFill>
        <a:ln w="6350" cap="flat" cmpd="sng" algn="ctr">
          <a:noFill/>
          <a:prstDash val="solid"/>
          <a:miter lim="800000"/>
        </a:ln>
        <a:effectLst/>
      </dsp:spPr>
      <dsp:style>
        <a:lnRef idx="1">
          <a:scrgbClr r="0" g="0" b="0"/>
        </a:lnRef>
        <a:fillRef idx="3">
          <a:scrgbClr r="0" g="0" b="0"/>
        </a:fillRef>
        <a:effectRef idx="2">
          <a:scrgbClr r="0" g="0" b="0"/>
        </a:effectRef>
        <a:fontRef idx="minor">
          <a:schemeClr val="lt1"/>
        </a:fontRef>
      </dsp:style>
    </dsp:sp>
    <dsp:sp modelId="{1FDB9F53-5308-46D6-B2A9-3A96D59BA885}">
      <dsp:nvSpPr>
        <dsp:cNvPr id="0" name=""/>
        <dsp:cNvSpPr/>
      </dsp:nvSpPr>
      <dsp:spPr>
        <a:xfrm>
          <a:off x="3310360" y="1527894"/>
          <a:ext cx="2131584" cy="18684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r" defTabSz="1066800" rtl="0">
            <a:lnSpc>
              <a:spcPct val="90000"/>
            </a:lnSpc>
            <a:spcBef>
              <a:spcPct val="0"/>
            </a:spcBef>
            <a:spcAft>
              <a:spcPct val="35000"/>
            </a:spcAft>
            <a:buNone/>
          </a:pPr>
          <a:r>
            <a:rPr lang="en-US" sz="2400" kern="1200" dirty="0">
              <a:latin typeface="Calibri" panose="020F0502020204030204" pitchFamily="34" charset="0"/>
              <a:cs typeface="Calibri" panose="020F0502020204030204" pitchFamily="34" charset="0"/>
            </a:rPr>
            <a:t>Year 1</a:t>
          </a:r>
        </a:p>
        <a:p>
          <a:pPr marL="228600" lvl="1" indent="-228600" algn="l" defTabSz="889000">
            <a:lnSpc>
              <a:spcPct val="90000"/>
            </a:lnSpc>
            <a:spcBef>
              <a:spcPct val="0"/>
            </a:spcBef>
            <a:spcAft>
              <a:spcPct val="15000"/>
            </a:spcAft>
            <a:buChar char="•"/>
          </a:pPr>
          <a:endParaRPr lang="en-US" sz="2000" kern="1200" dirty="0"/>
        </a:p>
      </dsp:txBody>
      <dsp:txXfrm>
        <a:off x="3310360" y="1527894"/>
        <a:ext cx="2131584" cy="1868458"/>
      </dsp:txXfrm>
    </dsp:sp>
    <dsp:sp modelId="{8FF9B694-9FE4-47B9-A8B1-C49B4931F629}">
      <dsp:nvSpPr>
        <dsp:cNvPr id="0" name=""/>
        <dsp:cNvSpPr/>
      </dsp:nvSpPr>
      <dsp:spPr>
        <a:xfrm>
          <a:off x="5039759" y="648619"/>
          <a:ext cx="402185" cy="402185"/>
        </a:xfrm>
        <a:prstGeom prst="triangle">
          <a:avLst>
            <a:gd name="adj" fmla="val 100000"/>
          </a:avLst>
        </a:prstGeom>
        <a:solidFill>
          <a:schemeClr val="accent1">
            <a:lumMod val="50000"/>
          </a:schemeClr>
        </a:solidFill>
        <a:ln w="6350" cap="flat" cmpd="sng" algn="ctr">
          <a:noFill/>
          <a:prstDash val="solid"/>
          <a:miter lim="800000"/>
        </a:ln>
        <a:effectLst/>
      </dsp:spPr>
      <dsp:style>
        <a:lnRef idx="1">
          <a:scrgbClr r="0" g="0" b="0"/>
        </a:lnRef>
        <a:fillRef idx="3">
          <a:scrgbClr r="0" g="0" b="0"/>
        </a:fillRef>
        <a:effectRef idx="2">
          <a:scrgbClr r="0" g="0" b="0"/>
        </a:effectRef>
        <a:fontRef idx="minor">
          <a:schemeClr val="lt1"/>
        </a:fontRef>
      </dsp:style>
    </dsp:sp>
    <dsp:sp modelId="{B056A30E-CD2B-4027-9493-AFF3A3D5EC85}">
      <dsp:nvSpPr>
        <dsp:cNvPr id="0" name=""/>
        <dsp:cNvSpPr/>
      </dsp:nvSpPr>
      <dsp:spPr>
        <a:xfrm rot="5400000">
          <a:off x="6156691" y="176726"/>
          <a:ext cx="1418929" cy="2361066"/>
        </a:xfrm>
        <a:prstGeom prst="corner">
          <a:avLst>
            <a:gd name="adj1" fmla="val 16120"/>
            <a:gd name="adj2" fmla="val 16110"/>
          </a:avLst>
        </a:prstGeom>
        <a:solidFill>
          <a:schemeClr val="accent1">
            <a:lumMod val="50000"/>
          </a:schemeClr>
        </a:solidFill>
        <a:ln w="6350" cap="flat" cmpd="sng" algn="ctr">
          <a:noFill/>
          <a:prstDash val="solid"/>
          <a:miter lim="800000"/>
        </a:ln>
        <a:effectLst/>
      </dsp:spPr>
      <dsp:style>
        <a:lnRef idx="1">
          <a:scrgbClr r="0" g="0" b="0"/>
        </a:lnRef>
        <a:fillRef idx="3">
          <a:scrgbClr r="0" g="0" b="0"/>
        </a:fillRef>
        <a:effectRef idx="2">
          <a:scrgbClr r="0" g="0" b="0"/>
        </a:effectRef>
        <a:fontRef idx="minor">
          <a:schemeClr val="lt1"/>
        </a:fontRef>
      </dsp:style>
    </dsp:sp>
    <dsp:sp modelId="{4D054086-1625-431A-BD29-43C314C6D1AD}">
      <dsp:nvSpPr>
        <dsp:cNvPr id="0" name=""/>
        <dsp:cNvSpPr/>
      </dsp:nvSpPr>
      <dsp:spPr>
        <a:xfrm>
          <a:off x="5919836" y="882176"/>
          <a:ext cx="2131584" cy="18684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r" defTabSz="1066800">
            <a:lnSpc>
              <a:spcPct val="90000"/>
            </a:lnSpc>
            <a:spcBef>
              <a:spcPct val="0"/>
            </a:spcBef>
            <a:spcAft>
              <a:spcPct val="35000"/>
            </a:spcAft>
            <a:buNone/>
          </a:pPr>
          <a:r>
            <a:rPr lang="en-US" sz="2400" kern="1200" dirty="0">
              <a:latin typeface="+mn-lt"/>
            </a:rPr>
            <a:t>Year 2</a:t>
          </a:r>
        </a:p>
      </dsp:txBody>
      <dsp:txXfrm>
        <a:off x="5919836" y="882176"/>
        <a:ext cx="2131584" cy="1868458"/>
      </dsp:txXfrm>
    </dsp:sp>
    <dsp:sp modelId="{C38D6497-36E3-45A6-B003-D2CAC17F1698}">
      <dsp:nvSpPr>
        <dsp:cNvPr id="0" name=""/>
        <dsp:cNvSpPr/>
      </dsp:nvSpPr>
      <dsp:spPr>
        <a:xfrm>
          <a:off x="7649235" y="2902"/>
          <a:ext cx="402185" cy="402185"/>
        </a:xfrm>
        <a:prstGeom prst="triangle">
          <a:avLst>
            <a:gd name="adj" fmla="val 100000"/>
          </a:avLst>
        </a:prstGeom>
        <a:solidFill>
          <a:schemeClr val="accent1">
            <a:lumMod val="50000"/>
          </a:schemeClr>
        </a:solidFill>
        <a:ln w="6350" cap="flat" cmpd="sng" algn="ctr">
          <a:noFill/>
          <a:prstDash val="solid"/>
          <a:miter lim="800000"/>
        </a:ln>
        <a:effectLst/>
      </dsp:spPr>
      <dsp:style>
        <a:lnRef idx="1">
          <a:scrgbClr r="0" g="0" b="0"/>
        </a:lnRef>
        <a:fillRef idx="3">
          <a:scrgbClr r="0" g="0" b="0"/>
        </a:fillRef>
        <a:effectRef idx="2">
          <a:scrgbClr r="0" g="0" b="0"/>
        </a:effectRef>
        <a:fontRef idx="minor">
          <a:schemeClr val="lt1"/>
        </a:fontRef>
      </dsp:style>
    </dsp:sp>
    <dsp:sp modelId="{5C663B51-ED6E-4DB5-9E30-BA4E718B8CEB}">
      <dsp:nvSpPr>
        <dsp:cNvPr id="0" name=""/>
        <dsp:cNvSpPr/>
      </dsp:nvSpPr>
      <dsp:spPr>
        <a:xfrm rot="5400000">
          <a:off x="8766167" y="-468990"/>
          <a:ext cx="1418929" cy="2361066"/>
        </a:xfrm>
        <a:prstGeom prst="corner">
          <a:avLst>
            <a:gd name="adj1" fmla="val 16120"/>
            <a:gd name="adj2" fmla="val 16110"/>
          </a:avLst>
        </a:prstGeom>
        <a:solidFill>
          <a:schemeClr val="accent1">
            <a:lumMod val="50000"/>
          </a:schemeClr>
        </a:solidFill>
        <a:ln w="6350" cap="flat" cmpd="sng" algn="ctr">
          <a:noFill/>
          <a:prstDash val="solid"/>
          <a:miter lim="800000"/>
        </a:ln>
        <a:effectLst/>
      </dsp:spPr>
      <dsp:style>
        <a:lnRef idx="1">
          <a:scrgbClr r="0" g="0" b="0"/>
        </a:lnRef>
        <a:fillRef idx="3">
          <a:scrgbClr r="0" g="0" b="0"/>
        </a:fillRef>
        <a:effectRef idx="2">
          <a:scrgbClr r="0" g="0" b="0"/>
        </a:effectRef>
        <a:fontRef idx="minor">
          <a:schemeClr val="lt1"/>
        </a:fontRef>
      </dsp:style>
    </dsp:sp>
    <dsp:sp modelId="{6ACE82F7-A0B4-455B-89EB-A8F66DC4A7F4}">
      <dsp:nvSpPr>
        <dsp:cNvPr id="0" name=""/>
        <dsp:cNvSpPr/>
      </dsp:nvSpPr>
      <dsp:spPr>
        <a:xfrm>
          <a:off x="8529312" y="236459"/>
          <a:ext cx="2131584" cy="18684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r" defTabSz="1066800">
            <a:lnSpc>
              <a:spcPct val="90000"/>
            </a:lnSpc>
            <a:spcBef>
              <a:spcPct val="0"/>
            </a:spcBef>
            <a:spcAft>
              <a:spcPct val="35000"/>
            </a:spcAft>
            <a:buNone/>
          </a:pPr>
          <a:r>
            <a:rPr lang="en-US" sz="2400" kern="1200" dirty="0">
              <a:latin typeface="+mn-lt"/>
            </a:rPr>
            <a:t>Year 3</a:t>
          </a:r>
        </a:p>
      </dsp:txBody>
      <dsp:txXfrm>
        <a:off x="8529312" y="236459"/>
        <a:ext cx="2131584" cy="1868458"/>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6">
  <dgm:title val=""/>
  <dgm:desc val=""/>
  <dgm:catLst>
    <dgm:cat type="hierarchy" pri="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aram type="vertAlign" val="mid"/>
      <dgm:param type="horzAlign" val="ctr"/>
    </dgm:alg>
    <dgm:shape xmlns:r="http://schemas.openxmlformats.org/officeDocument/2006/relationships" r:blip="">
      <dgm:adjLst/>
    </dgm:shape>
    <dgm:presOf/>
    <dgm:choose name="Name0">
      <dgm:if name="Name1" axis="ch" ptType="node" func="cnt" op="gte" val="2">
        <dgm:choose name="Name2">
          <dgm:if name="Name3" func="var" arg="dir" op="equ" val="norm">
            <dgm:constrLst>
              <dgm:constr type="l" for="ch" forName="hierFlow" refType="w" fact="0.3"/>
              <dgm:constr type="t" for="ch" forName="hierFlow"/>
              <dgm:constr type="r" for="ch" forName="hierFlow" refType="w" fact="0.98"/>
              <dgm:constr type="b" for="ch" forName="hierFlow" refType="h" fact="0.98"/>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if>
          <dgm:else name="Name4">
            <dgm:constrLst>
              <dgm:constr type="l" for="ch" forName="hierFlow" refType="w" fact="0.02"/>
              <dgm:constr type="t" for="ch" forName="hierFlow"/>
              <dgm:constr type="r" for="ch" forName="hierFlow" refType="w" fact="0.7"/>
              <dgm:constr type="b" for="ch" forName="hierFlow" refType="h" fact="0.98"/>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else>
    </dgm:choose>
    <dgm:ruleLst/>
    <dgm:layoutNode name="hierFlow">
      <dgm:alg type="lin">
        <dgm:param type="linDir" val="fromT"/>
        <dgm:param type="nodeVertAlign" val="t"/>
        <dgm:param type="vertAlign" val="t"/>
        <dgm:param type="nodeHorzAlign" val="ctr"/>
        <dgm:param type="fallback" val="2D"/>
      </dgm:alg>
      <dgm:shape xmlns:r="http://schemas.openxmlformats.org/officeDocument/2006/relationships" r:blip="">
        <dgm:adjLst/>
      </dgm:shape>
      <dgm:presOf/>
      <dgm:constrLst/>
      <dgm:ruleLst/>
      <dgm:choose name="Name6">
        <dgm:if name="Name7" axis="ch" ptType="node" func="cnt" op="gte" val="2">
          <dgm:layoutNode name="firstBuf">
            <dgm:alg type="sp"/>
            <dgm:shape xmlns:r="http://schemas.openxmlformats.org/officeDocument/2006/relationships" r:blip="">
              <dgm:adjLst/>
            </dgm:shape>
            <dgm:presOf/>
            <dgm:constrLst/>
            <dgm:ruleLst/>
          </dgm:layoutNode>
        </dgm:if>
        <dgm:else name="Name8"/>
      </dgm:choose>
      <dgm:layoutNode name="hierChild1">
        <dgm:varLst>
          <dgm:chPref val="1"/>
          <dgm:animOne val="branch"/>
          <dgm:animLvl val="lvl"/>
        </dgm:varLst>
        <dgm:choose name="Name9">
          <dgm:if name="Name10" func="var" arg="dir" op="equ" val="norm">
            <dgm:alg type="hierChild">
              <dgm:param type="linDir" val="fromL"/>
              <dgm:param type="vertAlign" val="t"/>
            </dgm:alg>
          </dgm:if>
          <dgm:else name="Name11">
            <dgm:alg type="hierChild">
              <dgm:param type="linDir" val="fromR"/>
              <dgm:param type="vertAlign" val="t"/>
            </dgm:alg>
          </dgm:else>
        </dgm:choose>
        <dgm:shape xmlns:r="http://schemas.openxmlformats.org/officeDocument/2006/relationships" r:blip="">
          <dgm:adjLst/>
        </dgm:shape>
        <dgm:presOf/>
        <dgm:constrLst>
          <dgm:constr type="primFontSz" for="des" ptType="node" op="equ"/>
        </dgm:constrLst>
        <dgm:ruleLst/>
        <dgm:forEach name="Name12" axis="ch" cnt="3">
          <dgm:forEach name="Name13" axis="self" ptType="node">
            <dgm:layoutNode name="Name14">
              <dgm:alg type="hierRoot"/>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hierChild2">
                <dgm:choose name="Name15">
                  <dgm:if name="Name16" func="var" arg="dir" op="equ" val="norm">
                    <dgm:alg type="hierChild">
                      <dgm:param type="linDir" val="fromL"/>
                    </dgm:alg>
                  </dgm:if>
                  <dgm:else name="Name17">
                    <dgm:alg type="hierChild">
                      <dgm:param type="linDir" val="fromR"/>
                    </dgm:alg>
                  </dgm:else>
                </dgm:choose>
                <dgm:shape xmlns:r="http://schemas.openxmlformats.org/officeDocument/2006/relationships" r:blip="">
                  <dgm:adjLst/>
                </dgm:shape>
                <dgm:presOf/>
                <dgm:constrLst/>
                <dgm:ruleLst/>
                <dgm:forEach name="repeat" axis="ch">
                  <dgm:forEach name="Name18" axis="self" ptType="parTrans" cnt="1">
                    <dgm:layoutNode name="Name19">
                      <dgm:alg type="conn">
                        <dgm:param type="dim" val="1D"/>
                        <dgm:param type="endSty" val="noArr"/>
                        <dgm:param type="connRout" val="bend"/>
                        <dgm:param type="begPts" val="bCtr"/>
                        <dgm:param type="endPts" val="tCtr"/>
                      </dgm:alg>
                      <dgm:shape xmlns:r="http://schemas.openxmlformats.org/officeDocument/2006/relationships" type="conn" r:blip="">
                        <dgm:adjLst/>
                      </dgm:shape>
                      <dgm:presOf axis="self"/>
                      <dgm:constrLst>
                        <dgm:constr type="w" val="1"/>
                        <dgm:constr type="h" val="1"/>
                        <dgm:constr type="begPad"/>
                        <dgm:constr type="endPad"/>
                      </dgm:constrLst>
                      <dgm:ruleLst/>
                    </dgm:layoutNode>
                  </dgm:forEach>
                  <dgm:forEach name="Name20" axis="self" ptType="node">
                    <dgm:layoutNode name="Name21">
                      <dgm:alg type="hierRoot"/>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hierChild3">
                        <dgm:choose name="Name22">
                          <dgm:if name="Name23" func="var" arg="dir" op="equ" val="norm">
                            <dgm:alg type="hierChild">
                              <dgm:param type="linDir" val="fromL"/>
                            </dgm:alg>
                          </dgm:if>
                          <dgm:else name="Name24">
                            <dgm:alg type="hierChild">
                              <dgm:param type="linDir" val="fromR"/>
                            </dgm:alg>
                          </dgm:else>
                        </dgm:choose>
                        <dgm:shape xmlns:r="http://schemas.openxmlformats.org/officeDocument/2006/relationships" r:blip="">
                          <dgm:adjLst/>
                        </dgm:shape>
                        <dgm:presOf/>
                        <dgm:constrLst/>
                        <dgm:ruleLst/>
                        <dgm:forEach name="Name25" ref="repeat"/>
                      </dgm:layoutNode>
                    </dgm:layoutNode>
                  </dgm:forEach>
                </dgm:forEach>
              </dgm:layoutNode>
            </dgm:layoutNode>
          </dgm:forEach>
        </dgm:forEach>
      </dgm:layoutNode>
    </dgm:layoutNode>
    <dgm:layoutNode name="bgShapesFlow">
      <dgm:alg type="lin">
        <dgm:param type="linDir" val="fromT"/>
        <dgm:param type="nodeVertAlign" val="t"/>
        <dgm:param type="vertAlign" val="t"/>
        <dgm:param type="nodeHorzAlign" val="ctr"/>
      </dgm:alg>
      <dgm:shape xmlns:r="http://schemas.openxmlformats.org/officeDocument/2006/relationships" r:blip="">
        <dgm:adjLst/>
      </dgm:shape>
      <dgm:presOf/>
      <dgm:constrLst>
        <dgm:constr type="userB"/>
        <dgm:constr type="w" for="ch" forName="rectComp" refType="w"/>
        <dgm:constr type="h" for="ch" forName="rectComp" refType="h"/>
        <dgm:constr type="w" for="des" forName="bgRect" refType="w"/>
        <dgm:constr type="primFontSz" for="des" forName="bgRectTx" op="equ"/>
      </dgm:constrLst>
      <dgm:ruleLst/>
      <dgm:forEach name="Name26" axis="ch" ptType="node" st="2">
        <dgm:layoutNode name="rectComp">
          <dgm:alg type="composite">
            <dgm:param type="vertAlign" val="t"/>
            <dgm:param type="horzAlign" val="ctr"/>
          </dgm:alg>
          <dgm:shape xmlns:r="http://schemas.openxmlformats.org/officeDocument/2006/relationships" r:blip="">
            <dgm:adjLst/>
          </dgm:shape>
          <dgm:presOf/>
          <dgm:choose name="Name27">
            <dgm:if name="Name28" func="var" arg="dir" op="equ" val="norm">
              <dgm:constrLst>
                <dgm:constr type="userA"/>
                <dgm:constr type="l" for="ch" forName="bgRect"/>
                <dgm:constr type="t" for="ch" forName="bgRect"/>
                <dgm:constr type="h" for="ch" forName="bgRect" refType="userA" fact="1.2"/>
                <dgm:constr type="l" for="ch" forName="bgRectTx"/>
                <dgm:constr type="t" for="ch" forName="bgRectTx"/>
                <dgm:constr type="w" for="ch" forName="bgRectTx" refType="w" refFor="ch" refForName="bgRect" fact="0.3"/>
                <dgm:constr type="h" for="ch" forName="bgRectTx" refType="h" refFor="ch" refForName="bgRect" op="equ"/>
              </dgm:constrLst>
            </dgm:if>
            <dgm:else name="Name29">
              <dgm:constrLst>
                <dgm:constr type="userA"/>
                <dgm:constr type="l" for="ch" forName="bgRect"/>
                <dgm:constr type="t" for="ch" forName="bgRect"/>
                <dgm:constr type="h" for="ch" forName="bgRect" refType="userA" fact="1.2"/>
                <dgm:constr type="r" for="ch" forName="bgRectTx" refType="w"/>
                <dgm:constr type="t" for="ch" forName="bgRectTx"/>
                <dgm:constr type="w" for="ch" forName="bgRectTx" refType="w" refFor="ch" refForName="bgRect" fact="0.3"/>
                <dgm:constr type="h" for="ch" forName="bgRectTx" refType="h" refFor="ch" refForName="bgRect" op="equ"/>
              </dgm:constrLst>
            </dgm:else>
          </dgm:choose>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presOf axis="desOrSelf" ptType="node"/>
            <dgm:shape xmlns:r="http://schemas.openxmlformats.org/officeDocument/2006/relationships" type="rect" r:blip="" zOrderOff="-999" hideGeom="1">
              <dgm:adjLst/>
            </dgm:shape>
            <dgm:constrLst>
              <dgm:constr type="primFontSz" val="65"/>
            </dgm:constrLst>
            <dgm:ruleLst>
              <dgm:rule type="primFontSz" val="5" fact="NaN" max="NaN"/>
            </dgm:ruleLst>
          </dgm:layoutNode>
        </dgm:layoutNode>
        <dgm:choose name="Name30">
          <dgm:if name="Name31" axis="self" ptType="node" func="revPos" op="gte" val="2">
            <dgm:layoutNode name="spComp">
              <dgm:alg type="composite">
                <dgm:param type="vertAlign" val="t"/>
                <dgm:param type="horzAlign" val="ctr"/>
              </dgm:alg>
              <dgm:shape xmlns:r="http://schemas.openxmlformats.org/officeDocument/2006/relationships" r:blip="">
                <dgm:adjLst/>
              </dgm:shape>
              <dgm:presOf/>
              <dgm:constrLst>
                <dgm:constr type="userA"/>
                <dgm:constr type="userB"/>
                <dgm:constr type="l" for="ch" forName="vSp"/>
                <dgm:constr type="t" for="ch" forName="vSp"/>
                <dgm:constr type="h" for="ch" forName="vSp" refType="userB"/>
                <dgm:constr type="hOff" for="ch" forName="vSp" refType="userA" fact="-0.2"/>
              </dgm:constrLst>
              <dgm:ruleLst/>
              <dgm:layoutNode name="vSp">
                <dgm:alg type="sp"/>
                <dgm:shape xmlns:r="http://schemas.openxmlformats.org/officeDocument/2006/relationships" r:blip="">
                  <dgm:adjLst/>
                </dgm:shape>
                <dgm:presOf/>
                <dgm:constrLst/>
                <dgm:ruleLst/>
              </dgm:layoutNode>
            </dgm:layoutNode>
          </dgm:if>
          <dgm:else name="Name32"/>
        </dgm:choose>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0.6525</cdr:x>
      <cdr:y>0.24663</cdr:y>
    </cdr:from>
    <cdr:to>
      <cdr:x>0.72555</cdr:x>
      <cdr:y>0.71422</cdr:y>
    </cdr:to>
    <cdr:sp macro="" textlink="">
      <cdr:nvSpPr>
        <cdr:cNvPr id="2" name="Right Brace 1">
          <a:extLst xmlns:a="http://schemas.openxmlformats.org/drawingml/2006/main">
            <a:ext uri="{FF2B5EF4-FFF2-40B4-BE49-F238E27FC236}">
              <a16:creationId xmlns:a16="http://schemas.microsoft.com/office/drawing/2014/main" id="{365F3247-F19B-4762-8341-3B238FC02DA5}"/>
            </a:ext>
          </a:extLst>
        </cdr:cNvPr>
        <cdr:cNvSpPr/>
      </cdr:nvSpPr>
      <cdr:spPr>
        <a:xfrm xmlns:a="http://schemas.openxmlformats.org/drawingml/2006/main">
          <a:off x="3847622" y="1191212"/>
          <a:ext cx="430785" cy="2258458"/>
        </a:xfrm>
        <a:prstGeom xmlns:a="http://schemas.openxmlformats.org/drawingml/2006/main" prst="rightBrace">
          <a:avLst>
            <a:gd name="adj1" fmla="val 8333"/>
            <a:gd name="adj2" fmla="val 44975"/>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endParaRPr lang="en-US" dirty="0"/>
        </a:p>
      </cdr:txBody>
    </cdr:sp>
  </cdr:relSizeAnchor>
  <cdr:relSizeAnchor xmlns:cdr="http://schemas.openxmlformats.org/drawingml/2006/chartDrawing">
    <cdr:from>
      <cdr:x>0.71247</cdr:x>
      <cdr:y>0.24057</cdr:y>
    </cdr:from>
    <cdr:to>
      <cdr:x>1</cdr:x>
      <cdr:y>0.44682</cdr:y>
    </cdr:to>
    <cdr:sp macro="" textlink="">
      <cdr:nvSpPr>
        <cdr:cNvPr id="3" name="TextBox 2">
          <a:extLst xmlns:a="http://schemas.openxmlformats.org/drawingml/2006/main">
            <a:ext uri="{FF2B5EF4-FFF2-40B4-BE49-F238E27FC236}">
              <a16:creationId xmlns:a16="http://schemas.microsoft.com/office/drawing/2014/main" id="{67964DBA-9724-43BD-B947-A7462D34A9FF}"/>
            </a:ext>
          </a:extLst>
        </cdr:cNvPr>
        <cdr:cNvSpPr txBox="1"/>
      </cdr:nvSpPr>
      <cdr:spPr>
        <a:xfrm xmlns:a="http://schemas.openxmlformats.org/drawingml/2006/main">
          <a:off x="3976866" y="1099886"/>
          <a:ext cx="1604936" cy="94297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200" dirty="0">
              <a:latin typeface="Calibri" panose="020F0502020204030204" pitchFamily="34" charset="0"/>
              <a:cs typeface="Calibri" panose="020F0502020204030204" pitchFamily="34" charset="0"/>
            </a:rPr>
            <a:t>$21, 597.21</a:t>
          </a:r>
          <a:br>
            <a:rPr lang="en-US" sz="1200" dirty="0">
              <a:latin typeface="Calibri" panose="020F0502020204030204" pitchFamily="34" charset="0"/>
              <a:cs typeface="Calibri" panose="020F0502020204030204" pitchFamily="34" charset="0"/>
            </a:rPr>
          </a:br>
          <a:r>
            <a:rPr lang="en-US" sz="1200" dirty="0">
              <a:latin typeface="Calibri" panose="020F0502020204030204" pitchFamily="34" charset="0"/>
              <a:cs typeface="Calibri" panose="020F0502020204030204" pitchFamily="34" charset="0"/>
            </a:rPr>
            <a:t>manual input of flags on identified age-eligible </a:t>
          </a:r>
          <a:r>
            <a:rPr lang="en-US" dirty="0">
              <a:latin typeface="Calibri" panose="020F0502020204030204" pitchFamily="34" charset="0"/>
              <a:cs typeface="Calibri" panose="020F0502020204030204" pitchFamily="34" charset="0"/>
            </a:rPr>
            <a:t>patients </a:t>
          </a:r>
          <a:endParaRPr lang="en-US" sz="1100" dirty="0">
            <a:latin typeface="Calibri" panose="020F0502020204030204" pitchFamily="34" charset="0"/>
            <a:cs typeface="Calibri" panose="020F0502020204030204" pitchFamily="34" charset="0"/>
          </a:endParaRPr>
        </a:p>
      </cdr:txBody>
    </cdr:sp>
  </cdr:relSizeAnchor>
  <cdr:relSizeAnchor xmlns:cdr="http://schemas.openxmlformats.org/drawingml/2006/chartDrawing">
    <cdr:from>
      <cdr:x>0.71247</cdr:x>
      <cdr:y>0.53628</cdr:y>
    </cdr:from>
    <cdr:to>
      <cdr:x>0.97694</cdr:x>
      <cdr:y>0.71815</cdr:y>
    </cdr:to>
    <cdr:sp macro="" textlink="">
      <cdr:nvSpPr>
        <cdr:cNvPr id="4" name="TextBox 3">
          <a:extLst xmlns:a="http://schemas.openxmlformats.org/drawingml/2006/main">
            <a:ext uri="{FF2B5EF4-FFF2-40B4-BE49-F238E27FC236}">
              <a16:creationId xmlns:a16="http://schemas.microsoft.com/office/drawing/2014/main" id="{05C72C2E-5A0B-42E3-B6FE-C9F182849666}"/>
            </a:ext>
          </a:extLst>
        </cdr:cNvPr>
        <cdr:cNvSpPr txBox="1"/>
      </cdr:nvSpPr>
      <cdr:spPr>
        <a:xfrm xmlns:a="http://schemas.openxmlformats.org/drawingml/2006/main">
          <a:off x="3976866" y="2451860"/>
          <a:ext cx="1476244" cy="83151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200" dirty="0">
              <a:latin typeface="Calibri" panose="020F0502020204030204" pitchFamily="34" charset="0"/>
              <a:cs typeface="Calibri" panose="020F0502020204030204" pitchFamily="34" charset="0"/>
            </a:rPr>
            <a:t>$2,051.72</a:t>
          </a:r>
          <a:br>
            <a:rPr lang="en-US" sz="1200" dirty="0">
              <a:latin typeface="Calibri" panose="020F0502020204030204" pitchFamily="34" charset="0"/>
              <a:cs typeface="Calibri" panose="020F0502020204030204" pitchFamily="34" charset="0"/>
            </a:rPr>
          </a:br>
          <a:r>
            <a:rPr lang="en-US" sz="1200" dirty="0">
              <a:latin typeface="Calibri" panose="020F0502020204030204" pitchFamily="34" charset="0"/>
              <a:cs typeface="Calibri" panose="020F0502020204030204" pitchFamily="34" charset="0"/>
            </a:rPr>
            <a:t>Monitoring and Tracking of patients</a:t>
          </a:r>
        </a:p>
        <a:p xmlns:a="http://schemas.openxmlformats.org/drawingml/2006/main">
          <a:endParaRPr lang="en-US" sz="1200" dirty="0">
            <a:latin typeface="Calibri" panose="020F0502020204030204" pitchFamily="34" charset="0"/>
            <a:cs typeface="Calibri" panose="020F0502020204030204" pitchFamily="34" charset="0"/>
          </a:endParaRPr>
        </a:p>
        <a:p xmlns:a="http://schemas.openxmlformats.org/drawingml/2006/main">
          <a:endParaRPr lang="en-US" sz="1200" dirty="0">
            <a:latin typeface="Calibri" panose="020F0502020204030204" pitchFamily="34" charset="0"/>
            <a:cs typeface="Calibri" panose="020F0502020204030204" pitchFamily="34" charset="0"/>
          </a:endParaRPr>
        </a:p>
      </cdr:txBody>
    </cdr:sp>
  </cdr:relSizeAnchor>
  <cdr:relSizeAnchor xmlns:cdr="http://schemas.openxmlformats.org/drawingml/2006/chartDrawing">
    <cdr:from>
      <cdr:x>0.22621</cdr:x>
      <cdr:y>0.35899</cdr:y>
    </cdr:from>
    <cdr:to>
      <cdr:x>0.44294</cdr:x>
      <cdr:y>0.49525</cdr:y>
    </cdr:to>
    <cdr:sp macro="" textlink="">
      <cdr:nvSpPr>
        <cdr:cNvPr id="5" name="TextBox 4">
          <a:extLst xmlns:a="http://schemas.openxmlformats.org/drawingml/2006/main">
            <a:ext uri="{FF2B5EF4-FFF2-40B4-BE49-F238E27FC236}">
              <a16:creationId xmlns:a16="http://schemas.microsoft.com/office/drawing/2014/main" id="{7F3AB0F0-71D0-4D0D-802B-097CD56E4D9C}"/>
            </a:ext>
          </a:extLst>
        </cdr:cNvPr>
        <cdr:cNvSpPr txBox="1"/>
      </cdr:nvSpPr>
      <cdr:spPr>
        <a:xfrm xmlns:a="http://schemas.openxmlformats.org/drawingml/2006/main">
          <a:off x="1262686" y="1641322"/>
          <a:ext cx="1209698" cy="62296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500" dirty="0">
              <a:latin typeface="Calibri" panose="020F0502020204030204" pitchFamily="34" charset="0"/>
              <a:cs typeface="Calibri" panose="020F0502020204030204" pitchFamily="34" charset="0"/>
            </a:rPr>
            <a:t>Total Cost</a:t>
          </a:r>
          <a:br>
            <a:rPr lang="en-US" sz="1500" dirty="0">
              <a:latin typeface="Calibri" panose="020F0502020204030204" pitchFamily="34" charset="0"/>
              <a:cs typeface="Calibri" panose="020F0502020204030204" pitchFamily="34" charset="0"/>
            </a:rPr>
          </a:br>
          <a:r>
            <a:rPr lang="en-US" sz="1500" b="1" dirty="0">
              <a:latin typeface="Calibri" panose="020F0502020204030204" pitchFamily="34" charset="0"/>
              <a:cs typeface="Calibri" panose="020F0502020204030204" pitchFamily="34" charset="0"/>
            </a:rPr>
            <a:t>$40,908.99</a:t>
          </a:r>
        </a:p>
        <a:p xmlns:a="http://schemas.openxmlformats.org/drawingml/2006/main">
          <a:pPr algn="ctr"/>
          <a:endParaRPr lang="en-US" sz="1500" dirty="0">
            <a:latin typeface="Calibri" panose="020F0502020204030204" pitchFamily="34" charset="0"/>
            <a:cs typeface="Calibri" panose="020F0502020204030204" pitchFamily="34" charset="0"/>
          </a:endParaRPr>
        </a:p>
        <a:p xmlns:a="http://schemas.openxmlformats.org/drawingml/2006/main">
          <a:endParaRPr lang="en-US" sz="1500" dirty="0">
            <a:latin typeface="Calibri" panose="020F0502020204030204" pitchFamily="34" charset="0"/>
            <a:cs typeface="Calibri" panose="020F0502020204030204" pitchFamily="34" charset="0"/>
          </a:endParaRPr>
        </a:p>
        <a:p xmlns:a="http://schemas.openxmlformats.org/drawingml/2006/main">
          <a:endParaRPr lang="en-US" sz="1100" dirty="0"/>
        </a:p>
      </cdr:txBody>
    </cdr:sp>
  </cdr:relSizeAnchor>
  <cdr:relSizeAnchor xmlns:cdr="http://schemas.openxmlformats.org/drawingml/2006/chartDrawing">
    <cdr:from>
      <cdr:x>0.203</cdr:x>
      <cdr:y>0.48705</cdr:y>
    </cdr:from>
    <cdr:to>
      <cdr:x>0.47735</cdr:x>
      <cdr:y>0.66928</cdr:y>
    </cdr:to>
    <cdr:sp macro="" textlink="">
      <cdr:nvSpPr>
        <cdr:cNvPr id="6" name="TextBox 5">
          <a:extLst xmlns:a="http://schemas.openxmlformats.org/drawingml/2006/main">
            <a:ext uri="{FF2B5EF4-FFF2-40B4-BE49-F238E27FC236}">
              <a16:creationId xmlns:a16="http://schemas.microsoft.com/office/drawing/2014/main" id="{27763179-4EDA-48D8-8511-9029D2A826AA}"/>
            </a:ext>
          </a:extLst>
        </cdr:cNvPr>
        <cdr:cNvSpPr txBox="1"/>
      </cdr:nvSpPr>
      <cdr:spPr>
        <a:xfrm xmlns:a="http://schemas.openxmlformats.org/drawingml/2006/main">
          <a:off x="1133125" y="2226797"/>
          <a:ext cx="1531346" cy="83316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500" dirty="0">
              <a:latin typeface="Calibri" panose="020F0502020204030204" pitchFamily="34" charset="0"/>
              <a:cs typeface="Calibri" panose="020F0502020204030204" pitchFamily="34" charset="0"/>
            </a:rPr>
            <a:t>Cost per additional screen</a:t>
          </a:r>
        </a:p>
        <a:p xmlns:a="http://schemas.openxmlformats.org/drawingml/2006/main">
          <a:pPr algn="ctr"/>
          <a:r>
            <a:rPr lang="en-US" sz="1500" b="1" dirty="0">
              <a:latin typeface="Calibri" panose="020F0502020204030204" pitchFamily="34" charset="0"/>
              <a:cs typeface="Calibri" panose="020F0502020204030204" pitchFamily="34" charset="0"/>
            </a:rPr>
            <a:t>$144.65</a:t>
          </a:r>
          <a:br>
            <a:rPr lang="en-US" sz="1550" dirty="0">
              <a:latin typeface="Calibri" panose="020F0502020204030204" pitchFamily="34" charset="0"/>
              <a:cs typeface="Calibri" panose="020F0502020204030204" pitchFamily="34" charset="0"/>
            </a:rPr>
          </a:br>
          <a:endParaRPr lang="en-US" sz="1550" dirty="0">
            <a:latin typeface="Calibri" panose="020F0502020204030204" pitchFamily="34" charset="0"/>
            <a:cs typeface="Calibri" panose="020F0502020204030204" pitchFamily="34" charset="0"/>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0.11861</cdr:x>
      <cdr:y>0.6877</cdr:y>
    </cdr:from>
    <cdr:to>
      <cdr:x>0.37007</cdr:x>
      <cdr:y>0.76068</cdr:y>
    </cdr:to>
    <cdr:sp macro="" textlink="">
      <cdr:nvSpPr>
        <cdr:cNvPr id="2" name="TextBox 1">
          <a:extLst xmlns:a="http://schemas.openxmlformats.org/drawingml/2006/main">
            <a:ext uri="{FF2B5EF4-FFF2-40B4-BE49-F238E27FC236}">
              <a16:creationId xmlns:a16="http://schemas.microsoft.com/office/drawing/2014/main" id="{65BB20E6-4E56-44B5-B49A-5C6A8FF9F86A}"/>
            </a:ext>
          </a:extLst>
        </cdr:cNvPr>
        <cdr:cNvSpPr txBox="1"/>
      </cdr:nvSpPr>
      <cdr:spPr>
        <a:xfrm xmlns:a="http://schemas.openxmlformats.org/drawingml/2006/main">
          <a:off x="1112996" y="3726416"/>
          <a:ext cx="2359548" cy="395446"/>
        </a:xfrm>
        <a:prstGeom xmlns:a="http://schemas.openxmlformats.org/drawingml/2006/main" prst="rect">
          <a:avLst/>
        </a:prstGeom>
      </cdr:spPr>
      <cdr:txBody>
        <a:bodyPr xmlns:a="http://schemas.openxmlformats.org/drawingml/2006/main" wrap="none" rtlCol="0"/>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dirty="0">
              <a:latin typeface="Calibri" panose="020F0502020204030204" pitchFamily="34" charset="0"/>
              <a:ea typeface="Tahoma" panose="020B0604030504040204" pitchFamily="34" charset="0"/>
              <a:cs typeface="Calibri" panose="020F0502020204030204" pitchFamily="34" charset="0"/>
            </a:rPr>
            <a:t>HP2020 Target: 14.5</a:t>
          </a:r>
        </a:p>
      </cdr:txBody>
    </cdr:sp>
  </cdr:relSizeAnchor>
  <cdr:relSizeAnchor xmlns:cdr="http://schemas.openxmlformats.org/drawingml/2006/chartDrawing">
    <cdr:from>
      <cdr:x>0.27669</cdr:x>
      <cdr:y>0.07631</cdr:y>
    </cdr:from>
    <cdr:to>
      <cdr:x>0.45999</cdr:x>
      <cdr:y>0.18658</cdr:y>
    </cdr:to>
    <cdr:sp macro="" textlink="">
      <cdr:nvSpPr>
        <cdr:cNvPr id="3" name="TextBox 1">
          <a:extLst xmlns:a="http://schemas.openxmlformats.org/drawingml/2006/main">
            <a:ext uri="{FF2B5EF4-FFF2-40B4-BE49-F238E27FC236}">
              <a16:creationId xmlns:a16="http://schemas.microsoft.com/office/drawing/2014/main" id="{65BB20E6-4E56-44B5-B49A-5C6A8FF9F86A}"/>
            </a:ext>
          </a:extLst>
        </cdr:cNvPr>
        <cdr:cNvSpPr txBox="1"/>
      </cdr:nvSpPr>
      <cdr:spPr>
        <a:xfrm xmlns:a="http://schemas.openxmlformats.org/drawingml/2006/main">
          <a:off x="2707434" y="372071"/>
          <a:ext cx="1793611" cy="537669"/>
        </a:xfrm>
        <a:prstGeom xmlns:a="http://schemas.openxmlformats.org/drawingml/2006/main" prst="rect">
          <a:avLst/>
        </a:prstGeom>
      </cdr:spPr>
      <cdr:txBody>
        <a:bodyPr xmlns:a="http://schemas.openxmlformats.org/drawingml/2006/main" wrap="none" rtlCol="0"/>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US" b="1" dirty="0">
              <a:latin typeface="Calibri" panose="020F0502020204030204" pitchFamily="34" charset="0"/>
              <a:ea typeface="Tahoma" panose="020B0604030504040204" pitchFamily="34" charset="0"/>
              <a:cs typeface="Calibri" panose="020F0502020204030204" pitchFamily="34" charset="0"/>
            </a:rPr>
            <a:t>Rate per 100,000</a:t>
          </a:r>
        </a:p>
        <a:p xmlns:a="http://schemas.openxmlformats.org/drawingml/2006/main">
          <a:pPr algn="ctr"/>
          <a:r>
            <a:rPr lang="en-US" b="1" dirty="0">
              <a:latin typeface="Calibri" panose="020F0502020204030204" pitchFamily="34" charset="0"/>
              <a:ea typeface="Tahoma" panose="020B0604030504040204" pitchFamily="34" charset="0"/>
              <a:cs typeface="Calibri" panose="020F0502020204030204" pitchFamily="34" charset="0"/>
            </a:rPr>
            <a:t>(age adjusted</a:t>
          </a:r>
          <a:r>
            <a:rPr lang="en-US" sz="1600" b="1" dirty="0">
              <a:latin typeface="Calibri" panose="020F0502020204030204" pitchFamily="34" charset="0"/>
              <a:ea typeface="Tahoma" panose="020B0604030504040204" pitchFamily="34" charset="0"/>
              <a:cs typeface="Calibri" panose="020F0502020204030204" pitchFamily="34" charset="0"/>
            </a:rPr>
            <a:t>)</a:t>
          </a:r>
        </a:p>
      </cdr:txBody>
    </cdr:sp>
  </cdr:relSizeAnchor>
  <cdr:relSizeAnchor xmlns:cdr="http://schemas.openxmlformats.org/drawingml/2006/chartDrawing">
    <cdr:from>
      <cdr:x>0.10976</cdr:x>
      <cdr:y>0.08923</cdr:y>
    </cdr:from>
    <cdr:to>
      <cdr:x>0.21109</cdr:x>
      <cdr:y>0.14646</cdr:y>
    </cdr:to>
    <cdr:sp macro="" textlink="">
      <cdr:nvSpPr>
        <cdr:cNvPr id="4" name="TextBox 1">
          <a:extLst xmlns:a="http://schemas.openxmlformats.org/drawingml/2006/main">
            <a:ext uri="{FF2B5EF4-FFF2-40B4-BE49-F238E27FC236}">
              <a16:creationId xmlns:a16="http://schemas.microsoft.com/office/drawing/2014/main" id="{65BB20E6-4E56-44B5-B49A-5C6A8FF9F86A}"/>
            </a:ext>
          </a:extLst>
        </cdr:cNvPr>
        <cdr:cNvSpPr txBox="1"/>
      </cdr:nvSpPr>
      <cdr:spPr>
        <a:xfrm xmlns:a="http://schemas.openxmlformats.org/drawingml/2006/main">
          <a:off x="1074000" y="435070"/>
          <a:ext cx="991525" cy="279049"/>
        </a:xfrm>
        <a:prstGeom xmlns:a="http://schemas.openxmlformats.org/drawingml/2006/main" prst="rect">
          <a:avLst/>
        </a:prstGeom>
      </cdr:spPr>
      <cdr:txBody>
        <a:bodyPr xmlns:a="http://schemas.openxmlformats.org/drawingml/2006/main" wrap="none" rtlCol="0"/>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dirty="0">
              <a:latin typeface="Calibri" panose="020F0502020204030204" pitchFamily="34" charset="0"/>
              <a:ea typeface="Tahoma" panose="020B0604030504040204" pitchFamily="34" charset="0"/>
              <a:cs typeface="Calibri" panose="020F0502020204030204" pitchFamily="34" charset="0"/>
            </a:rPr>
            <a:t>Incidence</a:t>
          </a:r>
        </a:p>
      </cdr:txBody>
    </cdr:sp>
  </cdr:relSizeAnchor>
  <cdr:relSizeAnchor xmlns:cdr="http://schemas.openxmlformats.org/drawingml/2006/chartDrawing">
    <cdr:from>
      <cdr:x>0.11638</cdr:x>
      <cdr:y>0.55055</cdr:y>
    </cdr:from>
    <cdr:to>
      <cdr:x>0.21771</cdr:x>
      <cdr:y>0.60778</cdr:y>
    </cdr:to>
    <cdr:sp macro="" textlink="">
      <cdr:nvSpPr>
        <cdr:cNvPr id="5" name="TextBox 1">
          <a:extLst xmlns:a="http://schemas.openxmlformats.org/drawingml/2006/main">
            <a:ext uri="{FF2B5EF4-FFF2-40B4-BE49-F238E27FC236}">
              <a16:creationId xmlns:a16="http://schemas.microsoft.com/office/drawing/2014/main" id="{3957B7DF-1BEE-4C6A-B2FF-9EEB5C72FF31}"/>
            </a:ext>
          </a:extLst>
        </cdr:cNvPr>
        <cdr:cNvSpPr txBox="1"/>
      </cdr:nvSpPr>
      <cdr:spPr>
        <a:xfrm xmlns:a="http://schemas.openxmlformats.org/drawingml/2006/main">
          <a:off x="1092015" y="2465509"/>
          <a:ext cx="950828" cy="256289"/>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b="1" dirty="0">
              <a:latin typeface="Calibri" panose="020F0502020204030204" pitchFamily="34" charset="0"/>
              <a:ea typeface="Tahoma" panose="020B0604030504040204" pitchFamily="34" charset="0"/>
              <a:cs typeface="Calibri" panose="020F0502020204030204" pitchFamily="34" charset="0"/>
            </a:rPr>
            <a:t>Mortality</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970338" y="0"/>
            <a:ext cx="3038475" cy="466725"/>
          </a:xfrm>
          <a:prstGeom prst="rect">
            <a:avLst/>
          </a:prstGeom>
        </p:spPr>
        <p:txBody>
          <a:bodyPr vert="horz" lIns="91440" tIns="45720" rIns="91440" bIns="45720" rtlCol="0"/>
          <a:lstStyle>
            <a:lvl1pPr algn="r">
              <a:defRPr sz="1200"/>
            </a:lvl1pPr>
          </a:lstStyle>
          <a:p>
            <a:fld id="{04D80338-1319-4FDC-B208-A3E9039718BC}" type="datetimeFigureOut">
              <a:rPr lang="en-US" smtClean="0"/>
              <a:t>2/6/2020</a:t>
            </a:fld>
            <a:endParaRPr lang="en-US" dirty="0"/>
          </a:p>
        </p:txBody>
      </p:sp>
      <p:sp>
        <p:nvSpPr>
          <p:cNvPr id="4" name="Footer Placeholder 3"/>
          <p:cNvSpPr>
            <a:spLocks noGrp="1"/>
          </p:cNvSpPr>
          <p:nvPr>
            <p:ph type="ftr" sz="quarter" idx="2"/>
          </p:nvPr>
        </p:nvSpPr>
        <p:spPr>
          <a:xfrm>
            <a:off x="0" y="8829675"/>
            <a:ext cx="3038475" cy="466725"/>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970338" y="8829675"/>
            <a:ext cx="3038475" cy="466725"/>
          </a:xfrm>
          <a:prstGeom prst="rect">
            <a:avLst/>
          </a:prstGeom>
        </p:spPr>
        <p:txBody>
          <a:bodyPr vert="horz" lIns="91440" tIns="45720" rIns="91440" bIns="45720" rtlCol="0" anchor="b"/>
          <a:lstStyle>
            <a:lvl1pPr algn="r">
              <a:defRPr sz="1200"/>
            </a:lvl1pPr>
          </a:lstStyle>
          <a:p>
            <a:fld id="{115D8DE6-B45C-4F25-9CC1-F477E4C1ADFB}" type="slidenum">
              <a:rPr lang="en-US" smtClean="0"/>
              <a:t>‹#›</a:t>
            </a:fld>
            <a:endParaRPr lang="en-US" dirty="0"/>
          </a:p>
        </p:txBody>
      </p:sp>
    </p:spTree>
    <p:extLst>
      <p:ext uri="{BB962C8B-B14F-4D97-AF65-F5344CB8AC3E}">
        <p14:creationId xmlns:p14="http://schemas.microsoft.com/office/powerpoint/2010/main" val="109170160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dirty="0"/>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27B9AE1C-A6E4-4E72-8E2F-D24BE2FAA636}" type="datetimeFigureOut">
              <a:rPr lang="en-US" smtClean="0"/>
              <a:t>2/6/2020</a:t>
            </a:fld>
            <a:endParaRPr lang="en-US" dirty="0"/>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dirty="0"/>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3F469ADF-7F2A-40EF-8E6F-5654DC822D4B}" type="slidenum">
              <a:rPr lang="en-US" smtClean="0"/>
              <a:t>‹#›</a:t>
            </a:fld>
            <a:endParaRPr lang="en-US" dirty="0"/>
          </a:p>
        </p:txBody>
      </p:sp>
    </p:spTree>
    <p:extLst>
      <p:ext uri="{BB962C8B-B14F-4D97-AF65-F5344CB8AC3E}">
        <p14:creationId xmlns:p14="http://schemas.microsoft.com/office/powerpoint/2010/main" val="27971449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nccd.cdc.gov/USCSDataViz/rdPage.aspx" TargetMode="External"/><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D39F27-D078-49C9-ADAC-D603FC026CE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15104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u="none" strike="noStrike" kern="1200" baseline="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a:solidFill>
                  <a:schemeClr val="tx1"/>
                </a:solidFill>
                <a:latin typeface="+mn-lt"/>
                <a:ea typeface="+mn-ea"/>
                <a:cs typeface="+mn-cs"/>
              </a:rPr>
              <a:t>Despite the availability of screening tests, deaths from breast and cervical cancer occur more frequently among women who are uninsured or underinsured. Mammography and Pap tests are underutilized by women who have less than a high school education, do not have a usual source of health care, live below the poverty level, or are members of certain racial or ethnic minority groups. NBCEDP was established by </a:t>
            </a:r>
            <a:r>
              <a:rPr lang="en-US" dirty="0"/>
              <a:t>the Breast and Cervical Cancer Mortality Prevention Act of 1990</a:t>
            </a:r>
            <a:r>
              <a:rPr lang="en-US" baseline="0" dirty="0"/>
              <a:t> </a:t>
            </a:r>
            <a:r>
              <a:rPr lang="en-US" sz="1200" b="0" i="0" u="none" strike="noStrike" kern="1200" baseline="0" dirty="0">
                <a:solidFill>
                  <a:schemeClr val="tx1"/>
                </a:solidFill>
                <a:latin typeface="+mn-lt"/>
                <a:ea typeface="+mn-ea"/>
                <a:cs typeface="+mn-cs"/>
              </a:rPr>
              <a:t>to help improve access to breast and cervical cancer screening among at-risk populations. </a:t>
            </a:r>
            <a:r>
              <a:rPr lang="en-US" dirty="0"/>
              <a:t>Provides low-income, uninsured, and underinsured women access screening and diagnostic services.</a:t>
            </a:r>
            <a:r>
              <a:rPr lang="en-US" baseline="0" dirty="0"/>
              <a:t> </a:t>
            </a:r>
            <a:br>
              <a:rPr lang="en-US" baseline="0" dirty="0"/>
            </a:br>
            <a:endParaRPr lang="en-US" sz="1200" b="0"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To qualify, women must be uninsured or underinsured and have an income equal to or less than 250 percent of the federal poverty level. Special emphasis is placed on reaching women who are geographically or culturally isolated, or members of racial or ethnic minorities with higher disease burden. </a:t>
            </a:r>
            <a:endParaRPr lang="en-US" dirty="0"/>
          </a:p>
        </p:txBody>
      </p:sp>
      <p:sp>
        <p:nvSpPr>
          <p:cNvPr id="4" name="Slide Number Placeholder 3"/>
          <p:cNvSpPr>
            <a:spLocks noGrp="1"/>
          </p:cNvSpPr>
          <p:nvPr>
            <p:ph type="sldNum" sz="quarter" idx="10"/>
          </p:nvPr>
        </p:nvSpPr>
        <p:spPr/>
        <p:txBody>
          <a:bodyPr/>
          <a:lstStyle/>
          <a:p>
            <a:fld id="{3F469ADF-7F2A-40EF-8E6F-5654DC822D4B}" type="slidenum">
              <a:rPr lang="en-US" smtClean="0"/>
              <a:t>15</a:t>
            </a:fld>
            <a:endParaRPr lang="en-US" dirty="0"/>
          </a:p>
        </p:txBody>
      </p:sp>
    </p:spTree>
    <p:extLst>
      <p:ext uri="{BB962C8B-B14F-4D97-AF65-F5344CB8AC3E}">
        <p14:creationId xmlns:p14="http://schemas.microsoft.com/office/powerpoint/2010/main" val="28784333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CD2AB-BC28-4D87-9616-34A33015F38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75942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NBCCEDP currently funds grantees</a:t>
            </a:r>
            <a:r>
              <a:rPr lang="en-US" baseline="0" dirty="0"/>
              <a:t> in </a:t>
            </a:r>
            <a:r>
              <a:rPr lang="en-US" dirty="0"/>
              <a:t>all 50 states, the District of Columbia, 6 U.S. territories, and 13 American Indian/Alaska Native tribes or tribal organizations.</a:t>
            </a:r>
          </a:p>
        </p:txBody>
      </p:sp>
      <p:sp>
        <p:nvSpPr>
          <p:cNvPr id="4" name="Slide Number Placeholder 3"/>
          <p:cNvSpPr>
            <a:spLocks noGrp="1"/>
          </p:cNvSpPr>
          <p:nvPr>
            <p:ph type="sldNum" sz="quarter" idx="10"/>
          </p:nvPr>
        </p:nvSpPr>
        <p:spPr/>
        <p:txBody>
          <a:bodyPr/>
          <a:lstStyle/>
          <a:p>
            <a:fld id="{3F469ADF-7F2A-40EF-8E6F-5654DC822D4B}" type="slidenum">
              <a:rPr lang="en-US" smtClean="0"/>
              <a:t>17</a:t>
            </a:fld>
            <a:endParaRPr lang="en-US" dirty="0"/>
          </a:p>
        </p:txBody>
      </p:sp>
    </p:spTree>
    <p:extLst>
      <p:ext uri="{BB962C8B-B14F-4D97-AF65-F5344CB8AC3E}">
        <p14:creationId xmlns:p14="http://schemas.microsoft.com/office/powerpoint/2010/main" val="17377084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F469ADF-7F2A-40EF-8E6F-5654DC822D4B}" type="slidenum">
              <a:rPr lang="en-US" smtClean="0"/>
              <a:t>18</a:t>
            </a:fld>
            <a:endParaRPr lang="en-US" dirty="0"/>
          </a:p>
        </p:txBody>
      </p:sp>
    </p:spTree>
    <p:extLst>
      <p:ext uri="{BB962C8B-B14F-4D97-AF65-F5344CB8AC3E}">
        <p14:creationId xmlns:p14="http://schemas.microsoft.com/office/powerpoint/2010/main" val="16713012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60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7573B9-4B0D-4246-B1EC-A8487DE8A4B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15688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fld id="{93700E4C-9B46-45DD-8603-3CA1DC2C3266}" type="slidenum">
              <a:rPr lang="en-US" smtClean="0">
                <a:solidFill>
                  <a:prstClr val="black"/>
                </a:solidFill>
              </a:rPr>
              <a:pPr/>
              <a:t>21</a:t>
            </a:fld>
            <a:endParaRPr lang="en-US" dirty="0">
              <a:solidFill>
                <a:prstClr val="black"/>
              </a:solidFill>
            </a:endParaRPr>
          </a:p>
        </p:txBody>
      </p:sp>
      <p:sp>
        <p:nvSpPr>
          <p:cNvPr id="5" name="Notes Placeholder 4"/>
          <p:cNvSpPr>
            <a:spLocks noGrp="1"/>
          </p:cNvSpPr>
          <p:nvPr>
            <p:ph type="body" sz="quarter" idx="11"/>
          </p:nvPr>
        </p:nvSpPr>
        <p:spPr/>
        <p:txBody>
          <a:bodyPr>
            <a:normAutofit/>
          </a:bodyPr>
          <a:lstStyle/>
          <a:p>
            <a:r>
              <a:rPr lang="en-US" sz="1600" dirty="0"/>
              <a:t>Simulation-bases</a:t>
            </a:r>
            <a:r>
              <a:rPr lang="en-US" sz="1600" baseline="0" dirty="0"/>
              <a:t> Analyses </a:t>
            </a:r>
          </a:p>
          <a:p>
            <a:endParaRPr lang="en-US" sz="1600" dirty="0"/>
          </a:p>
          <a:p>
            <a:r>
              <a:rPr lang="en-US" sz="1600" dirty="0"/>
              <a:t>It was established by Congress in 1992, and has been administered by CDC since 1994.</a:t>
            </a:r>
          </a:p>
          <a:p>
            <a:endParaRPr lang="en-US" sz="1600" dirty="0"/>
          </a:p>
          <a:p>
            <a:r>
              <a:rPr lang="en-US" sz="1600" dirty="0"/>
              <a:t>The National Program of Cancer Registries (NPCR) collects data on cancer occurrence (including the type, extent, and location of the cancer) and the type of initial treatment.</a:t>
            </a:r>
          </a:p>
          <a:p>
            <a:endParaRPr lang="en-US" sz="1600" dirty="0"/>
          </a:p>
          <a:p>
            <a:r>
              <a:rPr lang="en-US" sz="1600" dirty="0"/>
              <a:t>Today, through NPCR, CDC supports central cancer registries in 45 states, the District of Columbia, Puerto Rico, and the U.S. Pacific Island Jurisdictions. </a:t>
            </a:r>
          </a:p>
        </p:txBody>
      </p:sp>
    </p:spTree>
    <p:extLst>
      <p:ext uri="{BB962C8B-B14F-4D97-AF65-F5344CB8AC3E}">
        <p14:creationId xmlns:p14="http://schemas.microsoft.com/office/powerpoint/2010/main" val="29420960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National Comprehensive</a:t>
            </a:r>
            <a:r>
              <a:rPr lang="en-US" baseline="0" dirty="0"/>
              <a:t> Cancer Control Program was established in 1998. </a:t>
            </a:r>
          </a:p>
          <a:p>
            <a:endParaRPr lang="en-US" baseline="0" dirty="0"/>
          </a:p>
          <a:p>
            <a:pPr>
              <a:spcAft>
                <a:spcPts val="600"/>
              </a:spcAft>
            </a:pPr>
            <a:r>
              <a:rPr lang="en-US" dirty="0">
                <a:latin typeface="Calibri" panose="020F0502020204030204" pitchFamily="34" charset="0"/>
                <a:ea typeface="MS PGothic" pitchFamily="34" charset="-128"/>
                <a:cs typeface="Calibri" panose="020F0502020204030204" pitchFamily="34" charset="0"/>
              </a:rPr>
              <a:t>Supports robust state, tribal, territorial-wide coalitions</a:t>
            </a:r>
          </a:p>
          <a:p>
            <a:pPr>
              <a:spcAft>
                <a:spcPts val="600"/>
              </a:spcAft>
            </a:pPr>
            <a:r>
              <a:rPr lang="en-US" dirty="0">
                <a:latin typeface="Calibri" panose="020F0502020204030204" pitchFamily="34" charset="0"/>
                <a:cs typeface="Calibri" panose="020F0502020204030204" pitchFamily="34" charset="0"/>
              </a:rPr>
              <a:t>Addresses needs of cancer survivors</a:t>
            </a:r>
          </a:p>
          <a:p>
            <a:pPr>
              <a:spcAft>
                <a:spcPts val="600"/>
              </a:spcAft>
            </a:pPr>
            <a:r>
              <a:rPr lang="en-US" dirty="0">
                <a:latin typeface="Calibri" panose="020F0502020204030204" pitchFamily="34" charset="0"/>
                <a:cs typeface="Calibri" panose="020F0502020204030204" pitchFamily="34" charset="0"/>
              </a:rPr>
              <a:t>Implements policy, systems, and environmental changes that emphasize primary prevention of cancer and supports early detection and treatment activities</a:t>
            </a:r>
          </a:p>
          <a:p>
            <a:pPr>
              <a:spcAft>
                <a:spcPts val="600"/>
              </a:spcAft>
            </a:pPr>
            <a:r>
              <a:rPr lang="en-US" dirty="0">
                <a:latin typeface="Calibri" panose="020F0502020204030204" pitchFamily="34" charset="0"/>
                <a:cs typeface="Calibri" panose="020F0502020204030204" pitchFamily="34" charset="0"/>
              </a:rPr>
              <a:t>Promotes health equity</a:t>
            </a:r>
          </a:p>
          <a:p>
            <a:endParaRPr lang="en-US" dirty="0"/>
          </a:p>
        </p:txBody>
      </p:sp>
      <p:sp>
        <p:nvSpPr>
          <p:cNvPr id="4" name="Slide Number Placeholder 3"/>
          <p:cNvSpPr>
            <a:spLocks noGrp="1"/>
          </p:cNvSpPr>
          <p:nvPr>
            <p:ph type="sldNum" sz="quarter" idx="5"/>
          </p:nvPr>
        </p:nvSpPr>
        <p:spPr/>
        <p:txBody>
          <a:bodyPr/>
          <a:lstStyle/>
          <a:p>
            <a:fld id="{3F469ADF-7F2A-40EF-8E6F-5654DC822D4B}" type="slidenum">
              <a:rPr lang="en-US" smtClean="0"/>
              <a:t>22</a:t>
            </a:fld>
            <a:endParaRPr lang="en-US" dirty="0"/>
          </a:p>
        </p:txBody>
      </p:sp>
    </p:spTree>
    <p:extLst>
      <p:ext uri="{BB962C8B-B14F-4D97-AF65-F5344CB8AC3E}">
        <p14:creationId xmlns:p14="http://schemas.microsoft.com/office/powerpoint/2010/main" val="3240895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CDC’s National Program of Cancer Registries support 50 central cancer registries. </a:t>
            </a:r>
          </a:p>
          <a:p>
            <a:r>
              <a:rPr lang="en-US" dirty="0"/>
              <a:t>This is a snapshot of how it all comes together,</a:t>
            </a:r>
          </a:p>
          <a:p>
            <a:pPr marL="171450" indent="-171450">
              <a:buFont typeface="Arial" panose="020B0604020202020204" pitchFamily="34" charset="0"/>
              <a:buChar char="•"/>
            </a:pPr>
            <a:r>
              <a:rPr lang="en-US" dirty="0"/>
              <a:t>In each participating state, healthcare providers and facilities like hospitals are required to report cancer cases to the state central cancer registry in a standard format. Data is usually abstracted by a trained certified tumor registrars or extracted through electronic processes directly to the central registry.</a:t>
            </a:r>
          </a:p>
          <a:p>
            <a:pPr marL="171450" indent="-171450">
              <a:buFont typeface="Arial" panose="020B0604020202020204" pitchFamily="34" charset="0"/>
              <a:buChar char="•"/>
            </a:pPr>
            <a:r>
              <a:rPr lang="en-US" dirty="0"/>
              <a:t>Central Cancer Registries receive information from multiple sources and consolidate this information into one cancer case</a:t>
            </a:r>
          </a:p>
          <a:p>
            <a:pPr marL="171450" lvl="0" indent="-171450">
              <a:buFont typeface="Arial" panose="020B0604020202020204" pitchFamily="34" charset="0"/>
              <a:buChar char="•"/>
              <a:defRPr/>
            </a:pPr>
            <a:r>
              <a:rPr lang="en-US" dirty="0"/>
              <a:t>Final data is sent to CDC for integrating and disseminating in national reports.  </a:t>
            </a:r>
          </a:p>
          <a:p>
            <a:pPr lvl="0"/>
            <a:endParaRPr lang="en-US" sz="900" kern="1200" baseline="0" dirty="0">
              <a:solidFill>
                <a:schemeClr val="tx1"/>
              </a:solidFill>
              <a:effectLst/>
              <a:latin typeface="Calibri" pitchFamily="34" charset="0"/>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97B941-967F-4308-B253-F22E97F2B7D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314736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26 Million cancer cases: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Researchers and clinicians depend on this data to confirm potential cancer clusters, identify variations in cancer incidence in populations, develop and track the most effective therapies, treatments, and cancer-control interventions at the national, regional, state, and local levels. Public health officials also use the data to make decisions on research funding, educational, and screening programs.</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DCPC</a:t>
            </a:r>
            <a:r>
              <a:rPr lang="en-US" sz="1200" kern="1200" baseline="0" dirty="0">
                <a:solidFill>
                  <a:schemeClr val="tx1"/>
                </a:solidFill>
                <a:effectLst/>
                <a:latin typeface="+mn-lt"/>
                <a:ea typeface="+mn-ea"/>
                <a:cs typeface="+mn-cs"/>
              </a:rPr>
              <a:t> developed the </a:t>
            </a:r>
            <a:r>
              <a:rPr lang="en-US" sz="1200" kern="1200" dirty="0">
                <a:solidFill>
                  <a:schemeClr val="tx1"/>
                </a:solidFill>
                <a:effectLst/>
                <a:latin typeface="+mn-lt"/>
                <a:ea typeface="+mn-ea"/>
                <a:cs typeface="+mn-cs"/>
              </a:rPr>
              <a:t>United States Cancer Statistics (USCS) Data Visualization tool to make this data more easily accessible to the public</a:t>
            </a:r>
            <a:r>
              <a:rPr lang="en-US" sz="1200" kern="1200" baseline="0" dirty="0">
                <a:solidFill>
                  <a:schemeClr val="tx1"/>
                </a:solidFill>
                <a:effectLst/>
                <a:latin typeface="+mn-lt"/>
                <a:ea typeface="+mn-ea"/>
                <a:cs typeface="+mn-cs"/>
              </a:rPr>
              <a:t> and cancer control planners. The online tool </a:t>
            </a:r>
            <a:r>
              <a:rPr lang="en-US" sz="1200" kern="1200" dirty="0">
                <a:solidFill>
                  <a:schemeClr val="tx1"/>
                </a:solidFill>
                <a:effectLst/>
                <a:latin typeface="+mn-lt"/>
                <a:ea typeface="+mn-ea"/>
                <a:cs typeface="+mn-cs"/>
              </a:rPr>
              <a:t>displays a subset of cancer incidence and mortality data from United States Cancer Statistics (USCS) web-based report. </a:t>
            </a:r>
            <a:br>
              <a:rPr lang="en-US" sz="1200" kern="1200" dirty="0">
                <a:solidFill>
                  <a:schemeClr val="tx1"/>
                </a:solidFill>
                <a:effectLst/>
                <a:latin typeface="+mn-lt"/>
                <a:ea typeface="+mn-ea"/>
                <a:cs typeface="+mn-cs"/>
              </a:rPr>
            </a:b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The tool creates data visualizations to describe U.S. cancer burden, incidence and mortality over time, and state-specific data in comparison to national rates. Data are displayed as maps and bar charts with interpretive text when users scroll over each graphic.  Users can customize displays of overall and cancer-specific statistics, view data as a table, and share each page via social media: </a:t>
            </a:r>
            <a:r>
              <a:rPr lang="en-US" sz="1200" u="sng" kern="1200" dirty="0">
                <a:solidFill>
                  <a:schemeClr val="tx1"/>
                </a:solidFill>
                <a:effectLst/>
                <a:latin typeface="+mn-lt"/>
                <a:ea typeface="+mn-ea"/>
                <a:cs typeface="+mn-cs"/>
                <a:hlinkClick r:id="rId3"/>
              </a:rPr>
              <a:t>https://nccd.cdc.gov/USCSDataViz/rdPage.aspx</a:t>
            </a:r>
            <a:r>
              <a:rPr lang="en-US" sz="1200" u="none" kern="1200" dirty="0">
                <a:solidFill>
                  <a:schemeClr val="tx1"/>
                </a:solidFill>
                <a:effectLst/>
                <a:latin typeface="+mn-lt"/>
                <a:ea typeface="+mn-ea"/>
                <a:cs typeface="+mn-cs"/>
              </a:rPr>
              <a:t>.</a:t>
            </a:r>
            <a:r>
              <a:rPr lang="en-US" sz="1200" u="none" kern="1200" baseline="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2E2C8C-636D-40CF-A9AA-2445A3B13E2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821328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AE08A9A-0A41-4B37-8DCD-1B35184A395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06914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117675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And we are continuing to look toward the future for our surveillance system-</a:t>
            </a:r>
          </a:p>
          <a:p>
            <a:r>
              <a:rPr lang="en-US" sz="1200" kern="1200" dirty="0">
                <a:solidFill>
                  <a:schemeClr val="tx1"/>
                </a:solidFill>
                <a:effectLst/>
                <a:latin typeface="+mn-lt"/>
                <a:ea typeface="+mn-ea"/>
                <a:cs typeface="+mn-cs"/>
              </a:rPr>
              <a:t>Where we are now – each state has their own registry collecting multiple types of data from all 50 states to CDC. In order for the data to be complete – consolidating the multiple sources and capturing treatment – we get the data at 24 months.</a:t>
            </a:r>
          </a:p>
          <a:p>
            <a:r>
              <a:rPr lang="en-US" sz="1200" kern="1200" dirty="0">
                <a:solidFill>
                  <a:schemeClr val="tx1"/>
                </a:solidFill>
                <a:effectLst/>
                <a:latin typeface="+mn-lt"/>
                <a:ea typeface="+mn-ea"/>
                <a:cs typeface="+mn-cs"/>
              </a:rPr>
              <a:t>Transitioning NPCR to a cloud-based computing infrastructure will eliminate many of these challenges by establishing a single database and system for managing cancer surveillance data. The system will connect clinicians, hospitals, outpatient facilities, laboratories, and cancer registries and enable them to directly communicate and exchange information with one another in real-time and across city, county, or state jurisdictions via the Internet. Shared informatics tools will enable rapid, automated collection processing, and analysis of all submitted cancer surveillance data. Which means real time data at the state level and CDC will report this out in 12-months.</a:t>
            </a:r>
            <a:br>
              <a:rPr lang="en-US" sz="1200" b="1" kern="1200" dirty="0">
                <a:solidFill>
                  <a:schemeClr val="tx1"/>
                </a:solidFill>
                <a:effectLst/>
                <a:latin typeface="+mn-lt"/>
                <a:ea typeface="+mn-ea"/>
                <a:cs typeface="+mn-cs"/>
              </a:rPr>
            </a:b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32695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High-quality Data</a:t>
            </a: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The CBCP will establish a federated healthcare data environment with laboratory and healthcare provider data.  </a:t>
            </a:r>
          </a:p>
          <a:p>
            <a:pPr marL="0" marR="0" lvl="0" indent="0" algn="l" defTabSz="914400" rtl="0" eaLnBrk="1" fontAlgn="auto" latinLnBrk="0" hangingPunct="1">
              <a:lnSpc>
                <a:spcPct val="100000"/>
              </a:lnSpc>
              <a:spcBef>
                <a:spcPts val="0"/>
              </a:spcBef>
              <a:spcAft>
                <a:spcPts val="0"/>
              </a:spcAft>
              <a:buClrTx/>
              <a:buSzTx/>
              <a:buFontTx/>
              <a:buNone/>
              <a:tabLst/>
              <a:defRPr/>
            </a:pPr>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Resource Conservation</a:t>
            </a:r>
          </a:p>
          <a:p>
            <a:r>
              <a:rPr lang="en-US" sz="1200" kern="1200" dirty="0">
                <a:solidFill>
                  <a:schemeClr val="tx1"/>
                </a:solidFill>
                <a:effectLst/>
                <a:latin typeface="+mn-lt"/>
                <a:ea typeface="+mn-ea"/>
                <a:cs typeface="+mn-cs"/>
              </a:rPr>
              <a:t>The CBCP will consolidate resources onto a platform that can readily be updated by CDC staff/contractors, limiting the need for local IT support. </a:t>
            </a:r>
          </a:p>
          <a:p>
            <a:r>
              <a:rPr lang="en-US" sz="1200" kern="1200" dirty="0">
                <a:solidFill>
                  <a:schemeClr val="tx1"/>
                </a:solidFill>
                <a:effectLst/>
                <a:latin typeface="+mn-lt"/>
                <a:ea typeface="+mn-ea"/>
                <a:cs typeface="+mn-cs"/>
              </a:rPr>
              <a:t> </a:t>
            </a:r>
          </a:p>
          <a:p>
            <a:r>
              <a:rPr lang="en-US" sz="1200" b="1" kern="1200" dirty="0">
                <a:solidFill>
                  <a:schemeClr val="tx1"/>
                </a:solidFill>
                <a:effectLst/>
                <a:latin typeface="+mn-lt"/>
                <a:ea typeface="+mn-ea"/>
                <a:cs typeface="+mn-cs"/>
              </a:rPr>
              <a:t>Shared Common Platform</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CBCP creates an environment that readily supports interstate data exchange for patients receiving treatment outside of their home state or for those that relocate. </a:t>
            </a:r>
            <a:br>
              <a:rPr lang="en-US" sz="1200" kern="1200" dirty="0">
                <a:solidFill>
                  <a:schemeClr val="tx1"/>
                </a:solidFill>
                <a:effectLst/>
                <a:latin typeface="+mn-lt"/>
                <a:ea typeface="+mn-ea"/>
                <a:cs typeface="+mn-cs"/>
              </a:rPr>
            </a:br>
            <a:endParaRPr lang="en-US" sz="12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1" dirty="0">
                <a:latin typeface="Arial" panose="020B0604020202020204" pitchFamily="34" charset="0"/>
                <a:cs typeface="Arial" panose="020B0604020202020204" pitchFamily="34" charset="0"/>
              </a:rPr>
              <a:t>Streamlined Process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dirty="0">
              <a:latin typeface="Arial" panose="020B0604020202020204" pitchFamily="34" charset="0"/>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latin typeface="Arial" panose="020B0604020202020204" pitchFamily="34" charset="0"/>
                <a:cs typeface="Arial" panose="020B0604020202020204" pitchFamily="34" charset="0"/>
              </a:rPr>
              <a:t>Much faster identification of cancer cases to evaluate and improve cancer control strategies and program planning</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latin typeface="Arial" panose="020B0604020202020204" pitchFamily="34" charset="0"/>
                <a:cs typeface="Arial" panose="020B0604020202020204" pitchFamily="34" charset="0"/>
              </a:rPr>
              <a:t>Find out what interventions work or don’t and adjust quickly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latin typeface="Arial" panose="020B0604020202020204" pitchFamily="34" charset="0"/>
                <a:cs typeface="Arial" panose="020B0604020202020204" pitchFamily="34" charset="0"/>
              </a:rPr>
              <a:t>Better-informed decisions about where resources need to be allocated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latin typeface="Arial" panose="020B0604020202020204" pitchFamily="34" charset="0"/>
                <a:cs typeface="Arial" panose="020B0604020202020204" pitchFamily="34" charset="0"/>
              </a:rPr>
              <a:t>Timelier identification of cancer patients cases for clinical trials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latin typeface="Arial" panose="020B0604020202020204" pitchFamily="34" charset="0"/>
                <a:cs typeface="Arial" panose="020B0604020202020204" pitchFamily="34" charset="0"/>
              </a:rPr>
              <a:t>Quickly identify where research needs are</a:t>
            </a:r>
            <a:endParaRPr lang="en-US" sz="1200" strike="sngStrike" dirty="0">
              <a:latin typeface="Arial" panose="020B0604020202020204" pitchFamily="34" charset="0"/>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dirty="0">
              <a:latin typeface="Arial" panose="020B0604020202020204" pitchFamily="34" charset="0"/>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9425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Colorectal screening rates were not as high as they could have been in one partner location - The University of Florida (UF) College of Medicine.  UF did not track cancer screening rates at the clinic or provider level; providers were offering colonoscopy as the primary, and sometimes only, screening test; and the EHR system did not identify patients due or overdue for screening consistent with screening and rescreening guidelines, nor was it capturing screening results from outside. UF patients were also experiencing delays in receiving colonoscopies. </a:t>
            </a:r>
          </a:p>
          <a:p>
            <a:endParaRPr lang="en-US" dirty="0"/>
          </a:p>
          <a:p>
            <a:r>
              <a:rPr lang="en-US" dirty="0"/>
              <a:t>The University of Florida (UF) College of Medicine (Gainesville, Florida) started collaborating with the Florida Department of Health and the American Cancer Society in 2015 to enhance its CRC screening practices. Florida Department of Health and the American Cancer Society in 2015 to enhance its CRC screening practices. </a:t>
            </a:r>
          </a:p>
          <a:p>
            <a:endParaRPr lang="en-US" dirty="0"/>
          </a:p>
          <a:p>
            <a:r>
              <a:rPr lang="en-US" sz="1200" kern="1200" dirty="0">
                <a:solidFill>
                  <a:schemeClr val="tx1"/>
                </a:solidFill>
                <a:effectLst/>
                <a:latin typeface="+mn-lt"/>
                <a:ea typeface="+mn-ea"/>
                <a:cs typeface="+mn-cs"/>
              </a:rPr>
              <a:t>Implemented EBIs include:</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Hiring a clinical navigator</a:t>
            </a:r>
            <a:endParaRPr lang="en-US" sz="14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Partnership with health information technology (HIT) and EHR teams to improve accuracy of the health maintenance reminder and generate reports of:</a:t>
            </a:r>
            <a:endParaRPr lang="en-US" sz="1400"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CRC screening rates for practices and providers</a:t>
            </a:r>
            <a:endParaRPr lang="en-US" sz="1400"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patients due/overdue for screening</a:t>
            </a: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CRC screening orders</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CRC screening rates have improved from 55% to 70+% in the pilot clinic (Medical Plaza)</a:t>
            </a:r>
          </a:p>
          <a:p>
            <a:pPr marL="628650" lvl="1" indent="-171450">
              <a:buFont typeface="Arial" panose="020B0604020202020204" pitchFamily="34" charset="0"/>
              <a:buChar char="•"/>
            </a:pPr>
            <a:endParaRPr lang="en-US" sz="12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Started rolling out effective EBIs to another internal medicine clinic at UF (Tower Hill) in 2018, which is also showing an increase in screening rate from low 50% to 65+%</a:t>
            </a:r>
          </a:p>
          <a:p>
            <a:pPr marL="171450" lvl="0" indent="-171450">
              <a:buFont typeface="Arial" panose="020B0604020202020204" pitchFamily="34" charset="0"/>
              <a:buChar char="•"/>
            </a:pPr>
            <a:endParaRPr lang="en-US" sz="12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Piloted a Flu-FIT intervention in 2017 and implemented the intervention during the flu season 2018</a:t>
            </a:r>
          </a:p>
          <a:p>
            <a:endParaRPr lang="en-US" dirty="0"/>
          </a:p>
        </p:txBody>
      </p:sp>
      <p:sp>
        <p:nvSpPr>
          <p:cNvPr id="4" name="Slide Number Placeholder 3"/>
          <p:cNvSpPr>
            <a:spLocks noGrp="1"/>
          </p:cNvSpPr>
          <p:nvPr>
            <p:ph type="sldNum" sz="quarter" idx="5"/>
          </p:nvPr>
        </p:nvSpPr>
        <p:spPr/>
        <p:txBody>
          <a:bodyPr/>
          <a:lstStyle/>
          <a:p>
            <a:fld id="{3F469ADF-7F2A-40EF-8E6F-5654DC822D4B}" type="slidenum">
              <a:rPr lang="en-US" smtClean="0"/>
              <a:t>39</a:t>
            </a:fld>
            <a:endParaRPr lang="en-US" dirty="0"/>
          </a:p>
        </p:txBody>
      </p:sp>
    </p:spTree>
    <p:extLst>
      <p:ext uri="{BB962C8B-B14F-4D97-AF65-F5344CB8AC3E}">
        <p14:creationId xmlns:p14="http://schemas.microsoft.com/office/powerpoint/2010/main" val="7038426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With funding from the Centers for Disease Control and Prevention’s Colorectal Cancer Control Program, The University of Chicago Center for Asian Health Equity and its partner, a system of 8 clinics providing primary care in Chicago (a federally qualified health center (FQHC)), implemented multiple interventions to improve colorectal cancer (CRC) screening uptake. The purpose of the study is to determine the effectiveness and cost of implementing evidence-based interventions (EBIs): a provider reminder system entered manually, supplemented with patient reminders and provider assessment and feedback.</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There was a 21.2 percentage point increase in CRC screens completed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total cost of implementing EBIs during the study period was $40,908.97. We estimated that there were an additional 283 screens completed due to the interventions, and the implementation cost of the interventions was $144.65 per additional screen.</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7F8C4E-9043-4FF4-B456-75896350778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307021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You can see our progress reflected on a broader scale through colorectal cancer incidence and mortality trends over the last decade.</a:t>
            </a:r>
          </a:p>
          <a:p>
            <a:endParaRPr lang="en-US" dirty="0"/>
          </a:p>
          <a:p>
            <a:r>
              <a:rPr lang="en-US" dirty="0"/>
              <a:t>As you can se from this graph, colorectal cancer incidence and deaths have been steadily declining since 2007. </a:t>
            </a:r>
          </a:p>
          <a:p>
            <a:endParaRPr lang="en-US" dirty="0"/>
          </a:p>
          <a:p>
            <a:r>
              <a:rPr lang="en-US" dirty="0"/>
              <a:t>We reached the national Healthy People target for reducing colorectal cancer incidence rates (C-9) in 2012, when the incidence rate was 39.7 per 100,000 persons. The incidence rate has continued to decline since 2012.</a:t>
            </a:r>
          </a:p>
          <a:p>
            <a:endParaRPr lang="en-US" dirty="0"/>
          </a:p>
          <a:p>
            <a:r>
              <a:rPr lang="en-US" dirty="0"/>
              <a:t>This graph also shows that the target for reducing colorectal cancer death rates (C-5) was met in 2014, when the death rate was 14.4 per 100,000 persons. The death rate has continued to decline since 2014.</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53640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Earlier, national colorectal cancer screening data were presented. Here, we see the recommended cancer screening prevalence by state.  As of 2018, there are 21 states that met the 70.5% target set for 2020.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796240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This slide shows the progress that has been made since 2012. All but one state has shown an increase in screening prevalence. Thirteen (13) states have had a 6.0 percentage point or more increase since 2012.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875199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Of the factors influencing health, health care plays a very minor role, accounting for only 20 percent of person’s health and wellbeing. The greatest opportunities for improving health and reducing premature death, are in addressing individuals’ socio-economic and environmental conditions and health behaviors.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296817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nSpc>
                <a:spcPct val="100000"/>
              </a:lnSpc>
              <a:spcBef>
                <a:spcPts val="600"/>
              </a:spcBef>
              <a:buFont typeface="Arial" panose="020B0604020202020204" pitchFamily="34" charset="0"/>
              <a:buNone/>
            </a:pPr>
            <a:r>
              <a:rPr lang="en-US" b="1" dirty="0"/>
              <a:t>Data</a:t>
            </a:r>
            <a:r>
              <a:rPr lang="en-US" b="1" baseline="0" dirty="0"/>
              <a:t> Sources</a:t>
            </a:r>
            <a:endParaRPr lang="en-US" b="1" dirty="0"/>
          </a:p>
          <a:p>
            <a:pPr marL="171450" indent="-171450">
              <a:lnSpc>
                <a:spcPct val="100000"/>
              </a:lnSpc>
              <a:spcBef>
                <a:spcPts val="600"/>
              </a:spcBef>
              <a:buFont typeface="Arial" panose="020B0604020202020204" pitchFamily="34" charset="0"/>
              <a:buChar char="•"/>
            </a:pPr>
            <a:r>
              <a:rPr lang="en-US" dirty="0"/>
              <a:t>CDC’s National Program of Cancer Registries and NCI’s SEER Program.</a:t>
            </a:r>
          </a:p>
          <a:p>
            <a:pPr marL="171450" indent="-171450">
              <a:lnSpc>
                <a:spcPct val="100000"/>
              </a:lnSpc>
              <a:spcBef>
                <a:spcPts val="600"/>
              </a:spcBef>
              <a:buFont typeface="Arial" panose="020B0604020202020204" pitchFamily="34" charset="0"/>
              <a:buChar char="•"/>
            </a:pPr>
            <a:r>
              <a:rPr lang="en-US" dirty="0"/>
              <a:t>CDC’s NCHS National Vital Statistics System.</a:t>
            </a:r>
            <a:br>
              <a:rPr lang="en-US" dirty="0"/>
            </a:br>
            <a:endParaRPr lang="en-US" dirty="0"/>
          </a:p>
          <a:p>
            <a:pPr marL="0" indent="0">
              <a:lnSpc>
                <a:spcPct val="100000"/>
              </a:lnSpc>
              <a:spcBef>
                <a:spcPts val="600"/>
              </a:spcBef>
              <a:buNone/>
            </a:pPr>
            <a:r>
              <a:rPr lang="en-US" b="1" dirty="0"/>
              <a:t>Current rates and trends</a:t>
            </a:r>
          </a:p>
          <a:p>
            <a:pPr marL="171450" indent="-171450">
              <a:lnSpc>
                <a:spcPct val="100000"/>
              </a:lnSpc>
              <a:spcBef>
                <a:spcPts val="600"/>
              </a:spcBef>
              <a:buFont typeface="Arial" panose="020B0604020202020204" pitchFamily="34" charset="0"/>
              <a:buChar char="•"/>
            </a:pPr>
            <a:r>
              <a:rPr lang="en-US" dirty="0"/>
              <a:t>Incidence rates: 2009–2013 and trends: 2004–2013.</a:t>
            </a:r>
          </a:p>
          <a:p>
            <a:pPr marL="171450" indent="-171450">
              <a:lnSpc>
                <a:spcPct val="100000"/>
              </a:lnSpc>
              <a:spcBef>
                <a:spcPts val="600"/>
              </a:spcBef>
              <a:buFont typeface="Arial" panose="020B0604020202020204" pitchFamily="34" charset="0"/>
              <a:buChar char="•"/>
            </a:pPr>
            <a:r>
              <a:rPr lang="en-US" dirty="0"/>
              <a:t>Death rates: 2011–2015 and trends: 2006–2015.</a:t>
            </a:r>
          </a:p>
          <a:p>
            <a:pPr marL="171450" indent="-171450">
              <a:lnSpc>
                <a:spcPct val="100000"/>
              </a:lnSpc>
              <a:spcBef>
                <a:spcPts val="600"/>
              </a:spcBef>
              <a:buFont typeface="Arial" panose="020B0604020202020204" pitchFamily="34" charset="0"/>
              <a:buChar char="•"/>
            </a:pPr>
            <a:r>
              <a:rPr lang="en-US" dirty="0"/>
              <a:t>Described trends using average annual percentage change (AAPC).</a:t>
            </a:r>
          </a:p>
          <a:p>
            <a:pPr marL="171450" indent="-171450">
              <a:lnSpc>
                <a:spcPct val="100000"/>
              </a:lnSpc>
              <a:spcBef>
                <a:spcPts val="600"/>
              </a:spcBef>
              <a:buFont typeface="Arial" panose="020B0604020202020204" pitchFamily="34" charset="0"/>
              <a:buChar char="•"/>
            </a:pPr>
            <a:r>
              <a:rPr lang="en-US" dirty="0"/>
              <a:t>Compared differences by sex; age; race/ethnicity; U.S. Census region; and cancer site (most common types).</a:t>
            </a:r>
          </a:p>
          <a:p>
            <a:br>
              <a:rPr kumimoji="0" lang="en-US" sz="1200" b="0" i="0" u="none" strike="noStrike" kern="1200" cap="none" spc="0" normalizeH="0" baseline="0" noProof="0" dirty="0">
                <a:ln>
                  <a:noFill/>
                </a:ln>
                <a:solidFill>
                  <a:prstClr val="black"/>
                </a:solidFill>
                <a:effectLst/>
                <a:uLnTx/>
                <a:uFillTx/>
                <a:latin typeface="+mn-lt"/>
                <a:ea typeface="+mn-ea"/>
                <a:cs typeface="+mn-cs"/>
              </a:rPr>
            </a:br>
            <a:r>
              <a:rPr kumimoji="0" lang="en-US" sz="1200" b="0" i="0" u="none" strike="noStrike" kern="1200" cap="none" spc="0" normalizeH="0" baseline="0" noProof="0" dirty="0">
                <a:ln>
                  <a:noFill/>
                </a:ln>
                <a:solidFill>
                  <a:prstClr val="black"/>
                </a:solidFill>
                <a:effectLst/>
                <a:uLnTx/>
                <a:uFillTx/>
                <a:latin typeface="+mn-lt"/>
                <a:ea typeface="+mn-ea"/>
                <a:cs typeface="+mn-cs"/>
              </a:rPr>
              <a:t>CDC issued a special Morbidity and Mortality Weekly Report series in 2017 that focused on rural health. One report provides a comprehensive assessment of cancer incidence and deaths by cancer type in nonmetropolitan and metropolitan counties. </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pPr marL="0" indent="0">
              <a:buFont typeface="Arial" panose="020B0604020202020204" pitchFamily="34" charset="0"/>
              <a:buNone/>
            </a:pPr>
            <a:r>
              <a:rPr lang="en-US" b="1" dirty="0">
                <a:latin typeface="Calibri" panose="020F0502020204030204" pitchFamily="34" charset="0"/>
              </a:rPr>
              <a:t>People in rural America get cancer less often, but die from it at higher rates. </a:t>
            </a:r>
          </a:p>
          <a:p>
            <a:pPr marL="171450" indent="-171450">
              <a:buFont typeface="Arial" panose="020B0604020202020204" pitchFamily="34" charset="0"/>
              <a:buChar char="•"/>
            </a:pPr>
            <a:r>
              <a:rPr lang="en-US" dirty="0"/>
              <a:t>people who lived in rural areas had slightly lower incidence of cancer than people in metropolitan areas (442 vs 457 cases per 100,000), and these rates were going down at about the same pace, about 1% per year</a:t>
            </a:r>
            <a:br>
              <a:rPr lang="en-US" dirty="0"/>
            </a:br>
            <a:endParaRPr lang="en-US"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However, people who lived in rural areas had higher cancer death rates than people in metropolitan areas, (180 vs 158 deaths per 100,000 persons) and these rates were going down slower so the difference in death rates between rural and metropolitan areas is getting worse over time. </a:t>
            </a:r>
          </a:p>
          <a:p>
            <a:pPr marL="171450" indent="-171450">
              <a:buFont typeface="Arial" panose="020B0604020202020204" pitchFamily="34" charset="0"/>
              <a:buChar char="•"/>
            </a:pPr>
            <a:endParaRPr lang="en-US" b="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867045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CDC co-created AMIGAS</a:t>
            </a:r>
            <a:r>
              <a:rPr lang="en-US" baseline="0" dirty="0"/>
              <a:t> - </a:t>
            </a:r>
            <a:r>
              <a:rPr lang="en-US" dirty="0"/>
              <a:t>an evidence-based</a:t>
            </a:r>
            <a:r>
              <a:rPr lang="en-US" baseline="0" dirty="0"/>
              <a:t> intervention designed to increase cervical cancer screening among Latinas who have been never or rarely screened for this preventable disease. Delivered by promotoras (community health workers), a randomized controlled trial demonstrated that AMIGAS successfully increased cervical cancer screening in urban, rural, and border locations in the US.</a:t>
            </a:r>
          </a:p>
          <a:p>
            <a:pPr marL="171450" indent="-171450">
              <a:buFont typeface="Arial" panose="020B0604020202020204" pitchFamily="34" charset="0"/>
              <a:buChar char="•"/>
            </a:pPr>
            <a:r>
              <a:rPr lang="en-US" baseline="0" dirty="0"/>
              <a:t>CDC led the adaptation of AMIGAS to create a new intervention, Face Your Health, to target medically underserved African American women.</a:t>
            </a:r>
          </a:p>
          <a:p>
            <a:pPr marL="171450" indent="-171450">
              <a:buFont typeface="Arial" panose="020B0604020202020204" pitchFamily="34" charset="0"/>
              <a:buChar char="•"/>
            </a:pPr>
            <a:r>
              <a:rPr lang="en-US" baseline="0" dirty="0"/>
              <a:t>Barriers to screening addressed in the intervention include lack of knowledge about cervical cancer, cervical cancer screening, and HPV; limited awareness about low or free-cost screening; and limited understanding about cervical cancer screening procedures, screening recommendations, and steps to successfully obtain screening, among others.</a:t>
            </a:r>
          </a:p>
          <a:p>
            <a:pPr marL="171450" indent="-171450">
              <a:buFont typeface="Arial" panose="020B0604020202020204" pitchFamily="34" charset="0"/>
              <a:buChar char="•"/>
            </a:pPr>
            <a:r>
              <a:rPr lang="en-US" baseline="0" dirty="0"/>
              <a:t>The development of Face Your Health was the result of a transdisciplinary collaboration including CDC scientific and programmatic staff and a national work group of community health workers and community health worker administrators.</a:t>
            </a:r>
          </a:p>
          <a:p>
            <a:pPr marL="171450" indent="-171450">
              <a:buFont typeface="Arial" panose="020B0604020202020204" pitchFamily="34" charset="0"/>
              <a:buChar char="•"/>
            </a:pP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38481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12852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2011, the Florida Department of Health, conferring with the statewide cancer council C-CRAB (Cancer Control and Research Advisory Board) received a federal grant from the Centers for Disease Control and Prevention (CDC) to develop and promote the work of CHWs in the state. This statewide group -- the Florida Community Health Worker Coalition -- includes five working groups devoted to Policy, Curriculum, Practice, Networking/Sustainability, and Research. </a:t>
            </a:r>
          </a:p>
          <a:p>
            <a:endParaRPr lang="en-US" dirty="0"/>
          </a:p>
          <a:p>
            <a:r>
              <a:rPr lang="en-US" dirty="0"/>
              <a:t>Regional meetings for educational and mentorship opportunities</a:t>
            </a:r>
          </a:p>
        </p:txBody>
      </p:sp>
      <p:sp>
        <p:nvSpPr>
          <p:cNvPr id="4" name="Slide Number Placeholder 3"/>
          <p:cNvSpPr>
            <a:spLocks noGrp="1"/>
          </p:cNvSpPr>
          <p:nvPr>
            <p:ph type="sldNum" sz="quarter" idx="5"/>
          </p:nvPr>
        </p:nvSpPr>
        <p:spPr/>
        <p:txBody>
          <a:bodyPr/>
          <a:lstStyle/>
          <a:p>
            <a:fld id="{3F469ADF-7F2A-40EF-8E6F-5654DC822D4B}" type="slidenum">
              <a:rPr lang="en-US" smtClean="0"/>
              <a:t>48</a:t>
            </a:fld>
            <a:endParaRPr lang="en-US" dirty="0"/>
          </a:p>
        </p:txBody>
      </p:sp>
    </p:spTree>
    <p:extLst>
      <p:ext uri="{BB962C8B-B14F-4D97-AF65-F5344CB8AC3E}">
        <p14:creationId xmlns:p14="http://schemas.microsoft.com/office/powerpoint/2010/main" val="21078002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UNC and NC Central Cancer Registry have been working together since 1992</a:t>
            </a:r>
          </a:p>
          <a:p>
            <a:pPr marL="171450" indent="-171450">
              <a:buFont typeface="Arial" panose="020B0604020202020204" pitchFamily="34" charset="0"/>
              <a:buChar char="•"/>
            </a:pPr>
            <a:r>
              <a:rPr lang="en-US" dirty="0"/>
              <a:t>First Registry in the nation to have Rapid Case Ascertainment and one of only a few that have RCA today</a:t>
            </a:r>
          </a:p>
          <a:p>
            <a:pPr marL="171450" indent="-171450">
              <a:buFont typeface="Arial" panose="020B0604020202020204" pitchFamily="34" charset="0"/>
              <a:buChar char="•"/>
            </a:pPr>
            <a:r>
              <a:rPr lang="en-US" dirty="0"/>
              <a:t>Researchers in North Carolina needed a mechanism to quickly identify and enroll newly diagnosed cancer cases, in order to conduct large epidemiologic cancer studies exploring risk factors and/or possible causes of cancer (especially interaction of genes and environment), including diet, medication use, and family history, as well as knowledge, attitudes, beliefs, and practices about screening and treatment. </a:t>
            </a:r>
          </a:p>
          <a:p>
            <a:pPr marL="171450" indent="-171450">
              <a:buFont typeface="Arial" panose="020B0604020202020204" pitchFamily="34" charset="0"/>
              <a:buChar char="•"/>
            </a:pPr>
            <a:r>
              <a:rPr lang="en-US" dirty="0"/>
              <a:t>NC Central Cancer Registry and UNC developed a unit dedicated solely to facilitating rapid identification of newly diagnosed cancer cases</a:t>
            </a:r>
          </a:p>
          <a:p>
            <a:pPr marL="171450" indent="-171450">
              <a:buFont typeface="Arial" panose="020B0604020202020204" pitchFamily="34" charset="0"/>
              <a:buChar char="•"/>
            </a:pPr>
            <a:r>
              <a:rPr lang="en-US" dirty="0"/>
              <a:t>Rapid Case Ascertainment (RCA) of the North Carolina Central Cancer Registry uses an accelerated process to capture new cases of cancer from across North Carolina within </a:t>
            </a:r>
            <a:r>
              <a:rPr lang="en-US" b="1" dirty="0"/>
              <a:t>four weeks </a:t>
            </a:r>
            <a:r>
              <a:rPr lang="en-US" dirty="0"/>
              <a:t>of diagnosis, allowing a prompt collection of baseline data and recruitment of diverse participants with different socioeconomic statuses, races and ethnicities, rural/urban residences, and treatment locations (community versus cancer centers</a:t>
            </a:r>
          </a:p>
          <a:p>
            <a:pPr marL="171450" indent="-171450">
              <a:buFont typeface="Arial" panose="020B0604020202020204" pitchFamily="34" charset="0"/>
              <a:buChar char="•"/>
            </a:pPr>
            <a:r>
              <a:rPr lang="en-US" dirty="0"/>
              <a:t>Some studies require patient data even sooner – 1-2 weeks of diagnosis, called Super-RCA Studies.</a:t>
            </a:r>
          </a:p>
          <a:p>
            <a:pPr marL="171450" indent="-171450">
              <a:buFont typeface="Arial" panose="020B0604020202020204" pitchFamily="34" charset="0"/>
              <a:buChar char="•"/>
            </a:pPr>
            <a:r>
              <a:rPr lang="en-US" dirty="0"/>
              <a:t>Hospital registrars reimburse $15/eligible pathology submission or $20/super-RCA study</a:t>
            </a:r>
          </a:p>
          <a:p>
            <a:pPr marL="171450" indent="-171450">
              <a:buFont typeface="Arial" panose="020B0604020202020204" pitchFamily="34" charset="0"/>
              <a:buChar char="•"/>
            </a:pPr>
            <a:r>
              <a:rPr lang="en-US" dirty="0"/>
              <a:t>Monies used for registry training/education and supplies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26974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Annual Report to the Nation provides long-term trends in cancer incidence rates (new cases) and mortality rates (deaths) for all races combined. </a:t>
            </a:r>
          </a:p>
          <a:p>
            <a:pPr marL="628650" lvl="1" indent="-171450">
              <a:buFont typeface="Arial" panose="020B0604020202020204" pitchFamily="34" charset="0"/>
              <a:buChar char="•"/>
            </a:pPr>
            <a:r>
              <a:rPr lang="en-US" dirty="0"/>
              <a:t>Researchers found continued declines in cancer mortality rates for men, women, and children.</a:t>
            </a:r>
          </a:p>
          <a:p>
            <a:pPr marL="628650" lvl="1" indent="-171450">
              <a:buFont typeface="Arial" panose="020B0604020202020204" pitchFamily="34" charset="0"/>
              <a:buChar char="•"/>
            </a:pPr>
            <a:r>
              <a:rPr lang="en-US" dirty="0"/>
              <a:t>Overall cancer incidence rates continued to decrease among men and remained stable among women.</a:t>
            </a:r>
          </a:p>
          <a:p>
            <a:endParaRPr lang="en-US" dirty="0"/>
          </a:p>
          <a:p>
            <a:r>
              <a:rPr lang="en-US" dirty="0"/>
              <a:t>This year's Special Section focused on cancer trends among adults ages 20 to 49. For all age groups combined, incidence and death rates were higher among men than women, but among adults 20-49 years, incidence and death rates were lower among men than women.</a:t>
            </a:r>
          </a:p>
          <a:p>
            <a:pPr marL="171450" indent="-171450">
              <a:buFont typeface="Arial" panose="020B0604020202020204" pitchFamily="34" charset="0"/>
              <a:buChar char="•"/>
            </a:pPr>
            <a:r>
              <a:rPr lang="en-US" dirty="0"/>
              <a:t>The most common cancers in this age group were: </a:t>
            </a:r>
          </a:p>
          <a:p>
            <a:pPr marL="171450" indent="-171450">
              <a:buFont typeface="Arial" panose="020B0604020202020204" pitchFamily="34" charset="0"/>
              <a:buChar char="•"/>
            </a:pPr>
            <a:r>
              <a:rPr lang="en-US" dirty="0"/>
              <a:t>Breast, thyroid and melanoma of the skin for women, with breast cancer far exceeding any of the other cancers; and</a:t>
            </a:r>
          </a:p>
          <a:p>
            <a:pPr marL="171450" indent="-171450">
              <a:buFont typeface="Arial" panose="020B0604020202020204" pitchFamily="34" charset="0"/>
              <a:buChar char="•"/>
            </a:pPr>
            <a:r>
              <a:rPr lang="en-US" dirty="0"/>
              <a:t>Colorectal, testicular and melanoma of the skin for men</a:t>
            </a:r>
          </a:p>
          <a:p>
            <a:endParaRPr lang="en-US" dirty="0"/>
          </a:p>
        </p:txBody>
      </p:sp>
      <p:sp>
        <p:nvSpPr>
          <p:cNvPr id="4" name="Slide Number Placeholder 3"/>
          <p:cNvSpPr>
            <a:spLocks noGrp="1"/>
          </p:cNvSpPr>
          <p:nvPr>
            <p:ph type="sldNum" sz="quarter" idx="5"/>
          </p:nvPr>
        </p:nvSpPr>
        <p:spPr/>
        <p:txBody>
          <a:bodyPr/>
          <a:lstStyle/>
          <a:p>
            <a:fld id="{3F469ADF-7F2A-40EF-8E6F-5654DC822D4B}" type="slidenum">
              <a:rPr lang="en-US" smtClean="0"/>
              <a:t>51</a:t>
            </a:fld>
            <a:endParaRPr lang="en-US" dirty="0"/>
          </a:p>
        </p:txBody>
      </p:sp>
    </p:spTree>
    <p:extLst>
      <p:ext uri="{BB962C8B-B14F-4D97-AF65-F5344CB8AC3E}">
        <p14:creationId xmlns:p14="http://schemas.microsoft.com/office/powerpoint/2010/main" val="200719887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We marked the 5th anniversary of the Surgeon General’s Call to Action to Prevent Skin Cancer, with the release of CDC’s 5th annual Skin Cancer Prevention Progress Report. The 2019</a:t>
            </a:r>
            <a:r>
              <a:rPr lang="en-US" sz="1200" kern="1200" baseline="0" dirty="0">
                <a:solidFill>
                  <a:schemeClr val="tx1"/>
                </a:solidFill>
                <a:effectLst/>
                <a:latin typeface="+mn-lt"/>
                <a:ea typeface="+mn-ea"/>
                <a:cs typeface="+mn-cs"/>
              </a:rPr>
              <a:t> Skin Cancer Prevention Progress Report</a:t>
            </a:r>
            <a:r>
              <a:rPr lang="en-US" sz="1200" kern="1200" dirty="0">
                <a:solidFill>
                  <a:schemeClr val="tx1"/>
                </a:solidFill>
                <a:effectLst/>
                <a:latin typeface="+mn-lt"/>
                <a:ea typeface="+mn-ea"/>
                <a:cs typeface="+mn-cs"/>
              </a:rPr>
              <a:t> provides the latest national data on melanoma incidence and mortality, sun protection behaviors, indoor tanning, sunburn, and state legislation related to skin cancer prevention. The report also includes highlights from recent CDC-led skin cancer publications and success stories from the field. This year, the foreword</a:t>
            </a:r>
            <a:r>
              <a:rPr lang="en-US" sz="1200" kern="1200" baseline="0" dirty="0">
                <a:solidFill>
                  <a:schemeClr val="tx1"/>
                </a:solidFill>
                <a:effectLst/>
                <a:latin typeface="+mn-lt"/>
                <a:ea typeface="+mn-ea"/>
                <a:cs typeface="+mn-cs"/>
              </a:rPr>
              <a:t> was written by the Surgeon General himself and has a very personal touch because he mentions his wife’s melanoma diagnosis and treatment.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Since the 2014 release of the Surgeon General’s Call to Action to Prevent Skin Cancer, we have seen: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Across the country, many organizations have installed shade structures and free sunscreen dispensers at public parks, playgrounds, pools, and sports fields, making it easier for people to be sun safe while outdoors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Continued declines in indoor tanning among U.S. high school students (down from 15.6% in 2009 to 5.6% in 2017) and adults (down from 5.6% in 2010 to 3.6% in 2015)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Twenty-one states and the District of Columbia now have laws in place to protect minors under the age of 18 from the harms of indoor tanning.</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Twenty-three states now have laws to improve access to sunscreen for children, including 22 states with laws that address children’s ability to carry and self-apply sunscreen at school.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Research has led to a better understanding of the many contexts in which sun protection is needed, beyond the beach and the pool.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kern="1200" dirty="0">
                <a:solidFill>
                  <a:schemeClr val="tx1"/>
                </a:solidFill>
                <a:effectLst/>
                <a:latin typeface="+mn-lt"/>
                <a:ea typeface="+mn-ea"/>
                <a:cs typeface="+mn-cs"/>
              </a:rPr>
              <a:t>Our Data Show that More Work is Needed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Each year, one out of three adults (35.3%) and more than half of high school students get sunburned (57.2%) and sunburn at any age increases skin cancer risk.</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Melanoma incidence rates have steadily increased over time, particularly among older, non-Hispanic white adults.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A257A0A-E0CE-465E-B588-A7B57ABADE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109117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DCPC created the Cancer Prevention Across the Lifespan workgroup to explore ways to reduce lifetime cancer risk at different ages. This workgroup reviews the scientific literature and works with experts within and outside of CDC to find opportunities to </a:t>
            </a:r>
            <a:r>
              <a:rPr lang="en-US" dirty="0">
                <a:latin typeface="Calibri" panose="020F0502020204030204" pitchFamily="34" charset="0"/>
                <a:ea typeface="Calibri" panose="020F0502020204030204" pitchFamily="34" charset="0"/>
                <a:cs typeface="Times New Roman" panose="02020603050405020304" pitchFamily="18" charset="0"/>
              </a:rPr>
              <a:t>reduce cancer incidence at a population level, at every stage of life</a:t>
            </a:r>
            <a:r>
              <a:rPr lang="en-US" sz="1200" dirty="0">
                <a:effectLst/>
                <a:latin typeface="Calibri" panose="020F0502020204030204" pitchFamily="34" charset="0"/>
                <a:ea typeface="Calibri" panose="020F0502020204030204" pitchFamily="34" charset="0"/>
                <a:cs typeface="Times New Roman" panose="02020603050405020304" pitchFamily="18" charset="0"/>
              </a:rPr>
              <a:t>.</a:t>
            </a:r>
          </a:p>
          <a:p>
            <a:pPr marL="0" marR="0">
              <a:lnSpc>
                <a:spcPct val="107000"/>
              </a:lnSpc>
              <a:spcBef>
                <a:spcPts val="0"/>
              </a:spcBef>
              <a:spcAft>
                <a:spcPts val="8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workgroup has led the development of 5 special journal supplements highlighting opportunities for cancer prevention at different life stages:</a:t>
            </a:r>
          </a:p>
          <a:p>
            <a:pPr marL="342900" marR="0" lvl="0" indent="-342900">
              <a:lnSpc>
                <a:spcPct val="107000"/>
              </a:lnSpc>
              <a:spcBef>
                <a:spcPts val="0"/>
              </a:spcBef>
              <a:spcAft>
                <a:spcPts val="0"/>
              </a:spcAft>
              <a:buFont typeface="Symbol" panose="05050102010706020507" pitchFamily="18" charset="2"/>
              <a:buChar char=""/>
            </a:pPr>
            <a:r>
              <a:rPr lang="en-US" sz="1200" dirty="0">
                <a:effectLst/>
                <a:latin typeface="Calibri" panose="020F0502020204030204" pitchFamily="34" charset="0"/>
                <a:ea typeface="Calibri" panose="020F0502020204030204" pitchFamily="34" charset="0"/>
                <a:cs typeface="Times New Roman" panose="02020603050405020304" pitchFamily="18" charset="0"/>
              </a:rPr>
              <a:t>Pediatrics (prenatal-childhood)</a:t>
            </a:r>
          </a:p>
          <a:p>
            <a:pPr marL="342900" marR="0" lvl="0" indent="-342900">
              <a:lnSpc>
                <a:spcPct val="107000"/>
              </a:lnSpc>
              <a:spcBef>
                <a:spcPts val="0"/>
              </a:spcBef>
              <a:spcAft>
                <a:spcPts val="0"/>
              </a:spcAft>
              <a:buFont typeface="Symbol" panose="05050102010706020507" pitchFamily="18" charset="2"/>
              <a:buChar char=""/>
            </a:pPr>
            <a:r>
              <a:rPr lang="en-US" sz="1200" dirty="0">
                <a:effectLst/>
                <a:latin typeface="Calibri" panose="020F0502020204030204" pitchFamily="34" charset="0"/>
                <a:ea typeface="Calibri" panose="020F0502020204030204" pitchFamily="34" charset="0"/>
                <a:cs typeface="Times New Roman" panose="02020603050405020304" pitchFamily="18" charset="0"/>
              </a:rPr>
              <a:t>Journal of Adolescent Health (preadolescence and adolescence)</a:t>
            </a:r>
          </a:p>
          <a:p>
            <a:pPr marL="342900" marR="0" lvl="0" indent="-342900">
              <a:lnSpc>
                <a:spcPct val="107000"/>
              </a:lnSpc>
              <a:spcBef>
                <a:spcPts val="0"/>
              </a:spcBef>
              <a:spcAft>
                <a:spcPts val="0"/>
              </a:spcAft>
              <a:buFont typeface="Symbol" panose="05050102010706020507" pitchFamily="18" charset="2"/>
              <a:buChar char=""/>
            </a:pPr>
            <a:r>
              <a:rPr lang="en-US" sz="1200" dirty="0">
                <a:effectLst/>
                <a:latin typeface="Calibri" panose="020F0502020204030204" pitchFamily="34" charset="0"/>
                <a:ea typeface="Calibri" panose="020F0502020204030204" pitchFamily="34" charset="0"/>
                <a:cs typeface="Times New Roman" panose="02020603050405020304" pitchFamily="18" charset="0"/>
              </a:rPr>
              <a:t>American Journal of Preventive Medicine (two, early adulthood and midlife)</a:t>
            </a:r>
          </a:p>
          <a:p>
            <a:pPr marL="342900" marR="0" lvl="0" indent="-342900">
              <a:lnSpc>
                <a:spcPct val="107000"/>
              </a:lnSpc>
              <a:spcBef>
                <a:spcPts val="0"/>
              </a:spcBef>
              <a:spcAft>
                <a:spcPts val="800"/>
              </a:spcAft>
              <a:buFont typeface="Symbol" panose="05050102010706020507" pitchFamily="18" charset="2"/>
              <a:buChar char=""/>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Gerontologist (older adults, to be published in June 2019).</a:t>
            </a:r>
          </a:p>
          <a:p>
            <a:pPr marL="0" marR="0">
              <a:lnSpc>
                <a:spcPct val="107000"/>
              </a:lnSpc>
              <a:spcBef>
                <a:spcPts val="0"/>
              </a:spcBef>
              <a:spcAft>
                <a:spcPts val="8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workgroup has also developed content for the general public and resources for public health practitioners to empower them to put the science of cancer prevention into action in their communities.</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F469ADF-7F2A-40EF-8E6F-5654DC822D4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15089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452079">
              <a:defRPr/>
            </a:pPr>
            <a:r>
              <a:rPr lang="en-US" altLang="en-US" dirty="0"/>
              <a:t>Should we say “Behavior Change/ROI” to better call it out?</a:t>
            </a:r>
          </a:p>
        </p:txBody>
      </p:sp>
      <p:sp>
        <p:nvSpPr>
          <p:cNvPr id="4" name="Slide Number Placeholder 3"/>
          <p:cNvSpPr>
            <a:spLocks noGrp="1"/>
          </p:cNvSpPr>
          <p:nvPr>
            <p:ph type="sldNum" sz="quarter" idx="10"/>
          </p:nvPr>
        </p:nvSpPr>
        <p:spPr/>
        <p:txBody>
          <a:bodyPr/>
          <a:lstStyle/>
          <a:p>
            <a:pPr marL="0" marR="0" lvl="0" indent="0" algn="r" defTabSz="452079" rtl="0" eaLnBrk="1" fontAlgn="auto" latinLnBrk="0" hangingPunct="1">
              <a:lnSpc>
                <a:spcPct val="100000"/>
              </a:lnSpc>
              <a:spcBef>
                <a:spcPts val="0"/>
              </a:spcBef>
              <a:spcAft>
                <a:spcPts val="0"/>
              </a:spcAft>
              <a:buClrTx/>
              <a:buSzTx/>
              <a:buFontTx/>
              <a:buNone/>
              <a:tabLst/>
              <a:defRPr/>
            </a:pPr>
            <a:fld id="{77A41A16-0471-0142-A700-7A13BCC828BE}"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2079"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6900515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F469ADF-7F2A-40EF-8E6F-5654DC822D4B}" type="slidenum">
              <a:rPr lang="en-US" smtClean="0"/>
              <a:t>58</a:t>
            </a:fld>
            <a:endParaRPr lang="en-US" dirty="0"/>
          </a:p>
        </p:txBody>
      </p:sp>
    </p:spTree>
    <p:extLst>
      <p:ext uri="{BB962C8B-B14F-4D97-AF65-F5344CB8AC3E}">
        <p14:creationId xmlns:p14="http://schemas.microsoft.com/office/powerpoint/2010/main" val="12422752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1000 new followers per month.</a:t>
            </a:r>
          </a:p>
        </p:txBody>
      </p:sp>
      <p:sp>
        <p:nvSpPr>
          <p:cNvPr id="4" name="Slide Number Placeholder 3"/>
          <p:cNvSpPr>
            <a:spLocks noGrp="1"/>
          </p:cNvSpPr>
          <p:nvPr>
            <p:ph type="sldNum" sz="quarter" idx="5"/>
          </p:nvPr>
        </p:nvSpPr>
        <p:spPr/>
        <p:txBody>
          <a:bodyPr/>
          <a:lstStyle/>
          <a:p>
            <a:fld id="{3F469ADF-7F2A-40EF-8E6F-5654DC822D4B}" type="slidenum">
              <a:rPr lang="en-US" smtClean="0"/>
              <a:t>59</a:t>
            </a:fld>
            <a:endParaRPr lang="en-US" dirty="0"/>
          </a:p>
        </p:txBody>
      </p:sp>
    </p:spTree>
    <p:extLst>
      <p:ext uri="{BB962C8B-B14F-4D97-AF65-F5344CB8AC3E}">
        <p14:creationId xmlns:p14="http://schemas.microsoft.com/office/powerpoint/2010/main" val="328992150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CD39F27-D078-49C9-ADAC-D603FC026CEA}" type="slidenum">
              <a:rPr lang="en-US" smtClean="0"/>
              <a:t>60</a:t>
            </a:fld>
            <a:endParaRPr lang="en-US"/>
          </a:p>
        </p:txBody>
      </p:sp>
    </p:spTree>
    <p:extLst>
      <p:ext uri="{BB962C8B-B14F-4D97-AF65-F5344CB8AC3E}">
        <p14:creationId xmlns:p14="http://schemas.microsoft.com/office/powerpoint/2010/main" val="33825066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4B68D88-961B-4028-BCDF-BA05FA986C22}"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Arial" charset="0"/>
              <a:ea typeface="+mn-ea"/>
              <a:cs typeface="Arial" charset="0"/>
            </a:endParaRPr>
          </a:p>
        </p:txBody>
      </p:sp>
      <p:sp>
        <p:nvSpPr>
          <p:cNvPr id="25602" name="Rectangle 2"/>
          <p:cNvSpPr>
            <a:spLocks noGrp="1" noRot="1" noChangeAspect="1" noChangeArrowheads="1" noTextEdit="1"/>
          </p:cNvSpPr>
          <p:nvPr>
            <p:ph type="sldImg"/>
          </p:nvPr>
        </p:nvSpPr>
        <p:spPr>
          <a:ln/>
        </p:spPr>
      </p:sp>
      <p:sp>
        <p:nvSpPr>
          <p:cNvPr id="25603" name="Rectangle 3"/>
          <p:cNvSpPr>
            <a:spLocks noGrp="1" noChangeArrowheads="1"/>
          </p:cNvSpPr>
          <p:nvPr>
            <p:ph type="body" idx="1"/>
          </p:nvPr>
        </p:nvSpPr>
        <p:spPr>
          <a:xfrm>
            <a:off x="685801" y="4387135"/>
            <a:ext cx="5486400" cy="9374902"/>
          </a:xfrm>
          <a:noFill/>
          <a:ln/>
        </p:spPr>
        <p:txBody>
          <a:bodyPr/>
          <a:lstStyle/>
          <a:p>
            <a:pPr rtl="0"/>
            <a:r>
              <a:rPr lang="en-US" dirty="0"/>
              <a:t>Public health problems are diverse and can include infectious diseases, chronic diseases, emergencies, injuries, environmental health problems, as well as other health threats.</a:t>
            </a:r>
            <a:br>
              <a:rPr lang="en-US" dirty="0"/>
            </a:br>
            <a:endParaRPr lang="en-US" dirty="0"/>
          </a:p>
          <a:p>
            <a:pPr rtl="0"/>
            <a:r>
              <a:rPr lang="en-US" dirty="0"/>
              <a:t>Regardless of the topic, we take the same approach to a public health problem by following four general steps.</a:t>
            </a:r>
          </a:p>
          <a:p>
            <a:pPr rtl="0"/>
            <a:endParaRPr lang="en-US" dirty="0"/>
          </a:p>
          <a:p>
            <a:pPr rtl="0"/>
            <a:r>
              <a:rPr lang="en-US" dirty="0"/>
              <a:t>&lt;</a:t>
            </a:r>
            <a:r>
              <a:rPr lang="en-US" b="1" dirty="0"/>
              <a:t>CLICK</a:t>
            </a:r>
            <a:r>
              <a:rPr lang="en-US" dirty="0"/>
              <a:t> for first arrow to appear.&gt;</a:t>
            </a:r>
          </a:p>
          <a:p>
            <a:pPr rtl="0"/>
            <a:br>
              <a:rPr lang="en-US" dirty="0"/>
            </a:br>
            <a:r>
              <a:rPr lang="en-US" dirty="0"/>
              <a:t>First, we ask “What is the problem?” </a:t>
            </a:r>
          </a:p>
          <a:p>
            <a:pPr rtl="0"/>
            <a:endParaRPr lang="en-US" dirty="0"/>
          </a:p>
          <a:p>
            <a:pPr rtl="0"/>
            <a:r>
              <a:rPr lang="en-US" dirty="0"/>
              <a:t>In public health, we identify the problem by using surveillance systems to monitor health events and behaviors occurring among a population.</a:t>
            </a:r>
          </a:p>
          <a:p>
            <a:pPr rtl="0"/>
            <a:endParaRPr lang="en-US" dirty="0"/>
          </a:p>
          <a:p>
            <a:pPr rtl="0"/>
            <a:r>
              <a:rPr lang="en-US" dirty="0"/>
              <a:t>After we’ve identified the problem, the next question is, “What is the cause of the problem?” </a:t>
            </a:r>
            <a:br>
              <a:rPr lang="en-US" dirty="0"/>
            </a:br>
            <a:endParaRPr lang="en-US" dirty="0"/>
          </a:p>
          <a:p>
            <a:pPr rtl="0"/>
            <a:r>
              <a:rPr lang="en-US" dirty="0"/>
              <a:t>&lt;</a:t>
            </a:r>
            <a:r>
              <a:rPr lang="en-US" b="1" dirty="0"/>
              <a:t>CLICK</a:t>
            </a:r>
            <a:r>
              <a:rPr lang="en-US" dirty="0"/>
              <a:t> to advance animation; first arrow will disappear, and second arrow will appear above Risk Factor Identification box.&gt;</a:t>
            </a:r>
          </a:p>
          <a:p>
            <a:pPr rtl="0"/>
            <a:endParaRPr lang="en-US" dirty="0"/>
          </a:p>
          <a:p>
            <a:pPr rtl="0"/>
            <a:r>
              <a:rPr lang="en-US" dirty="0"/>
              <a:t>For example, are there factors that might make certain populations more susceptible to disease, such as something in the environment or certain behaviors that people are practicing?</a:t>
            </a:r>
          </a:p>
          <a:p>
            <a:pPr rtl="0"/>
            <a:endParaRPr lang="en-US" dirty="0"/>
          </a:p>
          <a:p>
            <a:pPr rtl="0"/>
            <a:r>
              <a:rPr lang="en-US" dirty="0"/>
              <a:t> &lt;</a:t>
            </a:r>
            <a:r>
              <a:rPr lang="en-US" b="1" dirty="0"/>
              <a:t>CLICK</a:t>
            </a:r>
            <a:r>
              <a:rPr lang="en-US" dirty="0"/>
              <a:t> to advance animation; second arrow will disappear, and third arrow will appear above Intervention Evaluation box.&gt;</a:t>
            </a:r>
          </a:p>
          <a:p>
            <a:pPr rtl="0"/>
            <a:endParaRPr lang="en-US" dirty="0"/>
          </a:p>
          <a:p>
            <a:pPr rtl="0"/>
            <a:r>
              <a:rPr lang="en-US" dirty="0"/>
              <a:t>Once we’ve identified the risk factors related to the problem, we ask, “What intervention works to address the problem?” </a:t>
            </a:r>
          </a:p>
          <a:p>
            <a:pPr rtl="0"/>
            <a:endParaRPr lang="en-US" dirty="0"/>
          </a:p>
          <a:p>
            <a:pPr rtl="0"/>
            <a:r>
              <a:rPr lang="en-US" dirty="0"/>
              <a:t>We look at what has worked in the past in addressing this same problem and if a proposed intervention makes sense with our affected population. </a:t>
            </a:r>
          </a:p>
          <a:p>
            <a:pPr rtl="0"/>
            <a:br>
              <a:rPr lang="en-US" dirty="0"/>
            </a:br>
            <a:r>
              <a:rPr lang="en-US" dirty="0"/>
              <a:t>&lt;</a:t>
            </a:r>
            <a:r>
              <a:rPr lang="en-US" b="1" dirty="0"/>
              <a:t>CLICK</a:t>
            </a:r>
            <a:r>
              <a:rPr lang="en-US" dirty="0"/>
              <a:t> to advance animation; third arrow will disappear, and fourth arrow will appear above Implementation box.&gt;</a:t>
            </a:r>
          </a:p>
          <a:p>
            <a:pPr rtl="0"/>
            <a:br>
              <a:rPr lang="en-US" dirty="0"/>
            </a:br>
            <a:r>
              <a:rPr lang="en-US" dirty="0"/>
              <a:t>In the last step, we ask, “How can we implement the intervention? Given the resources we have and what we know about the affected population, will this work?”</a:t>
            </a:r>
          </a:p>
          <a:p>
            <a:pPr rtl="0"/>
            <a:endParaRPr lang="en-US" dirty="0"/>
          </a:p>
          <a:p>
            <a:pPr rtl="0"/>
            <a:r>
              <a:rPr lang="en-US" dirty="0"/>
              <a:t>As we go through this course, you will see different examples of this public health approach at work.</a:t>
            </a:r>
          </a:p>
          <a:p>
            <a:pPr rtl="0"/>
            <a:br>
              <a:rPr lang="en-US" b="1" dirty="0"/>
            </a:br>
            <a:r>
              <a:rPr lang="en-US" b="1" dirty="0"/>
              <a:t>GO</a:t>
            </a:r>
            <a:r>
              <a:rPr lang="en-US" dirty="0"/>
              <a:t> to next slide.</a:t>
            </a:r>
          </a:p>
          <a:p>
            <a:endParaRPr lang="en-US" dirty="0">
              <a:latin typeface="Arial" pitchFamily="34" charset="0"/>
              <a:cs typeface="Arial" pitchFamily="34" charset="0"/>
            </a:endParaRPr>
          </a:p>
        </p:txBody>
      </p:sp>
    </p:spTree>
    <p:extLst>
      <p:ext uri="{BB962C8B-B14F-4D97-AF65-F5344CB8AC3E}">
        <p14:creationId xmlns:p14="http://schemas.microsoft.com/office/powerpoint/2010/main" val="310237656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1" y="4387135"/>
            <a:ext cx="5486400" cy="9755902"/>
          </a:xfrm>
        </p:spPr>
        <p:txBody>
          <a:bodyPr/>
          <a:lstStyle/>
          <a:p>
            <a:r>
              <a:rPr lang="en-US" dirty="0"/>
              <a:t>To implement the public health approach, practitioners use and apply scientific methods. These methods come from a series of core sciences that provide the foundation.</a:t>
            </a:r>
          </a:p>
          <a:p>
            <a:r>
              <a:rPr lang="en-US" dirty="0"/>
              <a:t> </a:t>
            </a:r>
          </a:p>
          <a:p>
            <a:r>
              <a:rPr lang="en-US" dirty="0"/>
              <a:t>These sciences include </a:t>
            </a:r>
            <a:r>
              <a:rPr lang="en-US" b="1" dirty="0"/>
              <a:t>Public Health Surveillance</a:t>
            </a:r>
            <a:r>
              <a:rPr lang="en-US" dirty="0"/>
              <a:t>, which we use to monitor a public health situation.</a:t>
            </a:r>
            <a:br>
              <a:rPr lang="en-US" dirty="0"/>
            </a:br>
            <a:endParaRPr lang="en-US" dirty="0"/>
          </a:p>
          <a:p>
            <a:r>
              <a:rPr lang="en-US" b="1" dirty="0"/>
              <a:t>Epidemiology</a:t>
            </a:r>
            <a:r>
              <a:rPr lang="en-US" dirty="0"/>
              <a:t> enables us to determine where diseases originate, how or why they move through populations, and how we can prevent them.</a:t>
            </a:r>
          </a:p>
          <a:p>
            <a:br>
              <a:rPr lang="en-US" b="1" dirty="0"/>
            </a:br>
            <a:r>
              <a:rPr lang="en-US" b="1" dirty="0"/>
              <a:t>Public Health Laboratories</a:t>
            </a:r>
            <a:r>
              <a:rPr lang="en-US" dirty="0"/>
              <a:t> support public health by performing tests to confirm disease diagnoses. Laboratories also support public health by conducting research and training.</a:t>
            </a:r>
          </a:p>
          <a:p>
            <a:br>
              <a:rPr lang="en-US" dirty="0"/>
            </a:br>
            <a:r>
              <a:rPr lang="en-US" dirty="0"/>
              <a:t>As we continue to move from the use of paper documents to electronic health records, </a:t>
            </a:r>
            <a:r>
              <a:rPr lang="en-US" b="1" dirty="0"/>
              <a:t>Public Health Informatics</a:t>
            </a:r>
            <a:r>
              <a:rPr lang="en-US" dirty="0"/>
              <a:t> continues to increase in importance. Informatics deals with the methods for collecting, compiling, and presenting health information. It enables us to use electronic data effectively when addressing a public health situation.</a:t>
            </a:r>
          </a:p>
          <a:p>
            <a:br>
              <a:rPr lang="en-US" dirty="0"/>
            </a:br>
            <a:r>
              <a:rPr lang="en-US" b="1" dirty="0"/>
              <a:t>Prevention Effectiveness</a:t>
            </a:r>
            <a:r>
              <a:rPr lang="en-US" dirty="0"/>
              <a:t> is closely linked to public health policy. Prevention effectiveness studies provide important economic information for decision makers to help them choose the best option available.</a:t>
            </a:r>
          </a:p>
          <a:p>
            <a:br>
              <a:rPr lang="en-US" b="1" dirty="0"/>
            </a:br>
            <a:r>
              <a:rPr lang="en-US" dirty="0"/>
              <a:t>Together, these five core sciences can help us protect and promote the public’s health by giving public health practitioners the answers they need. Public health is better able to respond to the situation by using contributions from each of these sciences. One science alone cannot answer the questions and provide a solution; it is the application of these core sciences together.</a:t>
            </a:r>
          </a:p>
          <a:p>
            <a:pPr rtl="0"/>
            <a:br>
              <a:rPr lang="en-US" b="1" dirty="0"/>
            </a:br>
            <a:r>
              <a:rPr lang="en-US" dirty="0"/>
              <a:t>For example, let’s look at the public health problem of influenza. Public health surveillance can monitor when and where cases of influenza occur each year. Professionals can use the science of epidemiology to understand why different populations choose to get vaccinated against influenza. They can use the science of informatics to receive and analyze electronic information from health care institutions (e.g., doctors’ offices and hospitals) to determine whether persons who get influenza go to see a doctor and whether they get well or die. Public health practitioners can use laboratory science to determine whether persons with fever and cough have influenza or a different infection, and they can use prevention effectiveness to show that influenza vaccination campaigns that might cost $200,000 can prevent $1 million in medical costs, lost wages, and other costs.</a:t>
            </a:r>
          </a:p>
          <a:p>
            <a:br>
              <a:rPr lang="en-US" b="1" dirty="0"/>
            </a:br>
            <a:r>
              <a:rPr lang="en-US" b="1" dirty="0"/>
              <a:t>GO</a:t>
            </a:r>
            <a:r>
              <a:rPr lang="en-US" dirty="0"/>
              <a:t> to next slide.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B28CC65-80E2-45D6-A505-3F4A925BFC05}"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5451306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Division of Cancer</a:t>
            </a:r>
            <a:r>
              <a:rPr lang="en-US" baseline="0" dirty="0"/>
              <a:t> Prevention and Control </a:t>
            </a:r>
            <a:r>
              <a:rPr lang="en-US" dirty="0"/>
              <a:t>works with national organizations, state health agencies, tribes and tribal organizations, U.S. territories, and other key constituencies to develop and lead effective strategies for health promotion and disease prevention. These efforts include the management of four foundational cancer control programs. </a:t>
            </a:r>
          </a:p>
        </p:txBody>
      </p:sp>
      <p:sp>
        <p:nvSpPr>
          <p:cNvPr id="4" name="Slide Number Placeholder 3"/>
          <p:cNvSpPr>
            <a:spLocks noGrp="1"/>
          </p:cNvSpPr>
          <p:nvPr>
            <p:ph type="sldNum" sz="quarter" idx="10"/>
          </p:nvPr>
        </p:nvSpPr>
        <p:spPr/>
        <p:txBody>
          <a:bodyPr/>
          <a:lstStyle/>
          <a:p>
            <a:fld id="{3F469ADF-7F2A-40EF-8E6F-5654DC822D4B}" type="slidenum">
              <a:rPr lang="en-US" smtClean="0"/>
              <a:t>10</a:t>
            </a:fld>
            <a:endParaRPr lang="en-US" dirty="0"/>
          </a:p>
        </p:txBody>
      </p:sp>
    </p:spTree>
    <p:extLst>
      <p:ext uri="{BB962C8B-B14F-4D97-AF65-F5344CB8AC3E}">
        <p14:creationId xmlns:p14="http://schemas.microsoft.com/office/powerpoint/2010/main" val="15757118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Division works with partners and awardees at the national and state level to accelerate</a:t>
            </a:r>
            <a:r>
              <a:rPr lang="en-US" baseline="0" dirty="0"/>
              <a:t> the </a:t>
            </a:r>
            <a:r>
              <a:rPr lang="en-US" dirty="0"/>
              <a:t>adoption of evidence-based cancer prevention and control practices in communities through</a:t>
            </a:r>
            <a:r>
              <a:rPr lang="en-US" baseline="0" dirty="0"/>
              <a:t> collaborations that enable rapid translation of best-practice strategies that promote health and prevent disease. </a:t>
            </a:r>
            <a:br>
              <a:rPr lang="en-US" baseline="0" dirty="0"/>
            </a:br>
            <a:br>
              <a:rPr lang="en-US" baseline="0" dirty="0"/>
            </a:br>
            <a:r>
              <a:rPr lang="en-US" sz="1200" dirty="0"/>
              <a:t>Be Go To Data Source</a:t>
            </a:r>
          </a:p>
          <a:p>
            <a:pPr marL="291179" indent="-291179">
              <a:buFont typeface="Arial" panose="020B0604020202020204" pitchFamily="34" charset="0"/>
              <a:buChar char="•"/>
            </a:pPr>
            <a:r>
              <a:rPr lang="en-US" sz="1200" dirty="0">
                <a:solidFill>
                  <a:prstClr val="black"/>
                </a:solidFill>
              </a:rPr>
              <a:t>Facilitating the use and application of its registry and other surveillance data</a:t>
            </a:r>
          </a:p>
          <a:p>
            <a:pPr marL="291179" indent="-291179">
              <a:buFont typeface="Arial" panose="020B0604020202020204" pitchFamily="34" charset="0"/>
              <a:buChar char="•"/>
            </a:pPr>
            <a:r>
              <a:rPr lang="en-US" sz="1200" dirty="0">
                <a:solidFill>
                  <a:prstClr val="black"/>
                </a:solidFill>
              </a:rPr>
              <a:t>Provide timely, user-friendly data</a:t>
            </a:r>
          </a:p>
          <a:p>
            <a:pPr marL="291179" indent="-291179">
              <a:buFont typeface="Arial" panose="020B0604020202020204" pitchFamily="34" charset="0"/>
              <a:buChar char="•"/>
            </a:pPr>
            <a:r>
              <a:rPr lang="en-US" sz="1200" dirty="0">
                <a:solidFill>
                  <a:prstClr val="black"/>
                </a:solidFill>
              </a:rPr>
              <a:t>Combine datasets to gain new insights</a:t>
            </a:r>
          </a:p>
          <a:p>
            <a:endParaRPr lang="en-US" sz="1200" dirty="0"/>
          </a:p>
          <a:p>
            <a:r>
              <a:rPr lang="en-US" sz="1200" dirty="0"/>
              <a:t>Lead Translation and Evaluation Efforts</a:t>
            </a:r>
          </a:p>
          <a:p>
            <a:pPr marL="291179" indent="-291179">
              <a:buFont typeface="Arial" panose="020B0604020202020204" pitchFamily="34" charset="0"/>
              <a:buChar char="•"/>
            </a:pPr>
            <a:r>
              <a:rPr lang="en-US" sz="1200" dirty="0">
                <a:solidFill>
                  <a:prstClr val="black"/>
                </a:solidFill>
              </a:rPr>
              <a:t>Leveraging its relationships with state health departments</a:t>
            </a:r>
          </a:p>
          <a:p>
            <a:pPr marL="291179" indent="-291179">
              <a:buFont typeface="Arial" panose="020B0604020202020204" pitchFamily="34" charset="0"/>
              <a:buChar char="•"/>
            </a:pPr>
            <a:r>
              <a:rPr lang="en-US" sz="1200" dirty="0">
                <a:solidFill>
                  <a:prstClr val="black"/>
                </a:solidFill>
              </a:rPr>
              <a:t>Bringing public health science translation and evaluation to scale</a:t>
            </a:r>
          </a:p>
          <a:p>
            <a:pPr marL="291179" indent="-291179">
              <a:buFont typeface="Arial" panose="020B0604020202020204" pitchFamily="34" charset="0"/>
              <a:buChar char="•"/>
            </a:pPr>
            <a:r>
              <a:rPr lang="en-US" sz="1200" dirty="0">
                <a:solidFill>
                  <a:prstClr val="black"/>
                </a:solidFill>
              </a:rPr>
              <a:t>Measuring impact and effectiveness of community-level interventions</a:t>
            </a:r>
          </a:p>
          <a:p>
            <a:endParaRPr lang="en-US" sz="1200" dirty="0"/>
          </a:p>
          <a:p>
            <a:r>
              <a:rPr lang="en-US" sz="1200" dirty="0"/>
              <a:t>Convene Traditional and Non-Traditional Partners</a:t>
            </a:r>
          </a:p>
          <a:p>
            <a:pPr marL="291179" indent="-291179">
              <a:buFont typeface="Arial" panose="020B0604020202020204" pitchFamily="34" charset="0"/>
              <a:buChar char="•"/>
            </a:pPr>
            <a:r>
              <a:rPr lang="en-US" sz="1200" dirty="0">
                <a:solidFill>
                  <a:prstClr val="black"/>
                </a:solidFill>
              </a:rPr>
              <a:t>Enhancing existing relationships and expertise from across industries</a:t>
            </a:r>
          </a:p>
          <a:p>
            <a:pPr marL="291179" indent="-291179">
              <a:buFont typeface="Arial" panose="020B0604020202020204" pitchFamily="34" charset="0"/>
              <a:buChar char="•"/>
            </a:pPr>
            <a:r>
              <a:rPr lang="en-US" sz="1200" dirty="0">
                <a:solidFill>
                  <a:prstClr val="black"/>
                </a:solidFill>
              </a:rPr>
              <a:t>Clearly communicating DCPC priorities and value externally</a:t>
            </a:r>
          </a:p>
          <a:p>
            <a:pPr marL="291179" indent="-291179">
              <a:buFont typeface="Arial" panose="020B0604020202020204" pitchFamily="34" charset="0"/>
              <a:buChar char="•"/>
            </a:pPr>
            <a:r>
              <a:rPr lang="en-US" sz="1200" dirty="0">
                <a:solidFill>
                  <a:prstClr val="black"/>
                </a:solidFill>
              </a:rPr>
              <a:t>Building shared priorities</a:t>
            </a:r>
          </a:p>
          <a:p>
            <a:endParaRPr lang="en-US" baseline="0" dirty="0"/>
          </a:p>
        </p:txBody>
      </p:sp>
    </p:spTree>
    <p:extLst>
      <p:ext uri="{BB962C8B-B14F-4D97-AF65-F5344CB8AC3E}">
        <p14:creationId xmlns:p14="http://schemas.microsoft.com/office/powerpoint/2010/main" val="22753482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81410" indent="-181410">
              <a:buFontTx/>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F4A2C8-6C88-4E71-83EE-698B9D4FE22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95896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DCPC</a:t>
            </a:r>
            <a:r>
              <a:rPr lang="en-US" baseline="0" dirty="0"/>
              <a:t> has four foundational programs:</a:t>
            </a:r>
          </a:p>
          <a:p>
            <a:pPr marL="228600" indent="-228600">
              <a:buAutoNum type="arabicPeriod"/>
            </a:pPr>
            <a:r>
              <a:rPr lang="en-US" dirty="0">
                <a:effectLst/>
              </a:rPr>
              <a:t>For more than 25 years, </a:t>
            </a:r>
            <a:r>
              <a:rPr lang="en-US" b="1" dirty="0">
                <a:effectLst/>
              </a:rPr>
              <a:t>National Breast and Cervical Cancer Early Detection Program (NBCCEDP) </a:t>
            </a:r>
            <a:r>
              <a:rPr lang="en-US" dirty="0">
                <a:effectLst/>
              </a:rPr>
              <a:t>has provided low-income, uninsured, and underserved women access to timely breast and cervical cancer screening and diagnostic services.</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dirty="0">
                <a:effectLst/>
              </a:rPr>
              <a:t>Since 2009, the</a:t>
            </a:r>
            <a:r>
              <a:rPr lang="en-US" baseline="0" dirty="0">
                <a:effectLst/>
              </a:rPr>
              <a:t> </a:t>
            </a:r>
            <a:r>
              <a:rPr lang="en-US" b="1" dirty="0">
                <a:effectLst/>
              </a:rPr>
              <a:t>Colorectal Cancer Control Program (CRCCP) </a:t>
            </a:r>
            <a:r>
              <a:rPr lang="en-US" b="0" dirty="0">
                <a:effectLst/>
              </a:rPr>
              <a:t>has</a:t>
            </a:r>
            <a:r>
              <a:rPr lang="en-US" b="0" baseline="0" dirty="0">
                <a:effectLst/>
              </a:rPr>
              <a:t> </a:t>
            </a:r>
            <a:r>
              <a:rPr lang="en-US" dirty="0">
                <a:effectLst/>
              </a:rPr>
              <a:t>helped states and tribes across the United States increase colorectal (colon) cancer screening rates among men and women aged 50 years and older. </a:t>
            </a:r>
          </a:p>
          <a:p>
            <a:pPr marL="228600" indent="-228600">
              <a:buAutoNum type="arabicPeriod"/>
            </a:pPr>
            <a:r>
              <a:rPr lang="en-US" dirty="0">
                <a:effectLst/>
              </a:rPr>
              <a:t>In 1998, CDC established the </a:t>
            </a:r>
            <a:r>
              <a:rPr lang="en-US" b="1" dirty="0">
                <a:effectLst/>
              </a:rPr>
              <a:t>National Comprehensive Cancer Control Program (NCCCP) </a:t>
            </a:r>
            <a:r>
              <a:rPr lang="en-US" dirty="0">
                <a:effectLst/>
              </a:rPr>
              <a:t>to support comprehensive cancer control in U.S. states, Pacific Island Jurisdictions, territories, and tribes and tribal organizations. NCCCP provides funding and technical advice to create, carry out, and evaluate </a:t>
            </a:r>
            <a:r>
              <a:rPr lang="en-US" sz="1200" kern="1200" dirty="0">
                <a:solidFill>
                  <a:schemeClr val="tx1"/>
                </a:solidFill>
                <a:effectLst/>
                <a:latin typeface="+mn-lt"/>
                <a:ea typeface="+mn-ea"/>
                <a:cs typeface="+mn-cs"/>
              </a:rPr>
              <a:t>comprehensive cancer control plans</a:t>
            </a:r>
            <a:r>
              <a:rPr lang="en-US" i="0" dirty="0">
                <a:solidFill>
                  <a:schemeClr val="tx1"/>
                </a:solidFill>
                <a:effectLst/>
              </a:rPr>
              <a:t>, </a:t>
            </a:r>
            <a:r>
              <a:rPr lang="en-US" dirty="0">
                <a:effectLst/>
              </a:rPr>
              <a:t>which focus on issues like prevention, detection, treatment, survivorship, and health disparities. </a:t>
            </a:r>
          </a:p>
          <a:p>
            <a:pPr marL="228600" indent="-228600">
              <a:buAutoNum type="arabicPeriod"/>
            </a:pPr>
            <a:r>
              <a:rPr lang="en-US" sz="1200" kern="1200" dirty="0">
                <a:solidFill>
                  <a:schemeClr val="tx1"/>
                </a:solidFill>
                <a:effectLst/>
                <a:latin typeface="+mn-lt"/>
                <a:ea typeface="+mn-ea"/>
                <a:cs typeface="+mn-cs"/>
              </a:rPr>
              <a:t>For the past 25 years, the </a:t>
            </a:r>
            <a:r>
              <a:rPr lang="en-US" sz="1200" b="1" kern="1200" dirty="0">
                <a:solidFill>
                  <a:schemeClr val="tx1"/>
                </a:solidFill>
                <a:effectLst/>
                <a:latin typeface="+mn-lt"/>
                <a:ea typeface="+mn-ea"/>
                <a:cs typeface="+mn-cs"/>
              </a:rPr>
              <a:t>National Program of Cancer Registries (NPCR) </a:t>
            </a:r>
            <a:r>
              <a:rPr lang="en-US" sz="1200" kern="1200" dirty="0">
                <a:solidFill>
                  <a:schemeClr val="tx1"/>
                </a:solidFill>
                <a:effectLst/>
                <a:latin typeface="+mn-lt"/>
                <a:ea typeface="+mn-ea"/>
                <a:cs typeface="+mn-cs"/>
              </a:rPr>
              <a:t>collects data for 96% of the U.S. population on the number of cancer cases, as well as information on the type, extent, and location of cancers; stage at diagnosis; and the type of initial treatment. Together, CDC’s NPCR and the National Cancer Institute’s (NCI’s) Surveillance, Epidemiology, and End Results (SEER) Program collect data for the entire U.S. population.</a:t>
            </a:r>
          </a:p>
          <a:p>
            <a:endParaRPr lang="en-US" dirty="0"/>
          </a:p>
          <a:p>
            <a:endParaRPr lang="en-US" dirty="0"/>
          </a:p>
        </p:txBody>
      </p:sp>
      <p:sp>
        <p:nvSpPr>
          <p:cNvPr id="4" name="Slide Number Placeholder 3"/>
          <p:cNvSpPr>
            <a:spLocks noGrp="1"/>
          </p:cNvSpPr>
          <p:nvPr>
            <p:ph type="sldNum" sz="quarter" idx="10"/>
          </p:nvPr>
        </p:nvSpPr>
        <p:spPr/>
        <p:txBody>
          <a:bodyPr/>
          <a:lstStyle/>
          <a:p>
            <a:fld id="{3F469ADF-7F2A-40EF-8E6F-5654DC822D4B}" type="slidenum">
              <a:rPr lang="en-US" smtClean="0"/>
              <a:t>14</a:t>
            </a:fld>
            <a:endParaRPr lang="en-US" dirty="0"/>
          </a:p>
        </p:txBody>
      </p:sp>
    </p:spTree>
    <p:extLst>
      <p:ext uri="{BB962C8B-B14F-4D97-AF65-F5344CB8AC3E}">
        <p14:creationId xmlns:p14="http://schemas.microsoft.com/office/powerpoint/2010/main" val="178397449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emf"/><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6.xml"/><Relationship Id="rId4" Type="http://schemas.openxmlformats.org/officeDocument/2006/relationships/image" Target="../media/image3.pn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6.xml"/><Relationship Id="rId4" Type="http://schemas.openxmlformats.org/officeDocument/2006/relationships/image" Target="../media/image4.pn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emf"/><Relationship Id="rId1" Type="http://schemas.openxmlformats.org/officeDocument/2006/relationships/slideMaster" Target="../slideMasters/slideMaster7.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3.jpeg"/></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19.png"/><Relationship Id="rId1" Type="http://schemas.openxmlformats.org/officeDocument/2006/relationships/slideMaster" Target="../slideMasters/slideMaster7.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3.jpeg"/></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9.emf"/><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emf"/><Relationship Id="rId1" Type="http://schemas.openxmlformats.org/officeDocument/2006/relationships/slideMaster" Target="../slideMasters/slideMaster8.xml"/><Relationship Id="rId4" Type="http://schemas.openxmlformats.org/officeDocument/2006/relationships/image" Target="../media/image13.jpeg"/></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8.xml"/><Relationship Id="rId4" Type="http://schemas.openxmlformats.org/officeDocument/2006/relationships/image" Target="../media/image13.jpeg"/></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emf"/><Relationship Id="rId1" Type="http://schemas.openxmlformats.org/officeDocument/2006/relationships/slideMaster" Target="../slideMasters/slideMaster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9.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0.xml"/><Relationship Id="rId4" Type="http://schemas.openxmlformats.org/officeDocument/2006/relationships/image" Target="../media/image3.png"/></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0.xml"/><Relationship Id="rId4" Type="http://schemas.openxmlformats.org/officeDocument/2006/relationships/image" Target="../media/image4.png"/></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10.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emf"/><Relationship Id="rId1" Type="http://schemas.openxmlformats.org/officeDocument/2006/relationships/slideMaster" Target="../slideMasters/slideMaster11.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8.jpeg"/></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7.png"/><Relationship Id="rId1" Type="http://schemas.openxmlformats.org/officeDocument/2006/relationships/slideMaster" Target="../slideMasters/slideMaster11.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8.jpe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2.emf"/><Relationship Id="rId1" Type="http://schemas.openxmlformats.org/officeDocument/2006/relationships/slideMaster" Target="../slideMasters/slideMaster11.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1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emf"/><Relationship Id="rId1" Type="http://schemas.openxmlformats.org/officeDocument/2006/relationships/slideMaster" Target="../slideMasters/slideMaster2.xml"/><Relationship Id="rId4" Type="http://schemas.openxmlformats.org/officeDocument/2006/relationships/image" Target="../media/image13.jpe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1.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Master" Target="../slideMasters/slideMaster11.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1.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11.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Master" Target="../slideMasters/slideMaster11.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9.emf"/><Relationship Id="rId1" Type="http://schemas.openxmlformats.org/officeDocument/2006/relationships/slideMaster" Target="../slideMasters/slideMaster1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3.jpe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2.xml"/><Relationship Id="rId4" Type="http://schemas.openxmlformats.org/officeDocument/2006/relationships/image" Target="../media/image3.png"/></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2.xml"/><Relationship Id="rId4" Type="http://schemas.openxmlformats.org/officeDocument/2006/relationships/image" Target="../media/image4.png"/></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1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2.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2.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2.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2.xml"/></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1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2.emf"/><Relationship Id="rId1" Type="http://schemas.openxmlformats.org/officeDocument/2006/relationships/slideMaster" Target="../slideMasters/slideMaster13.xml"/><Relationship Id="rId6" Type="http://schemas.openxmlformats.org/officeDocument/2006/relationships/image" Target="../media/image55.jpeg"/><Relationship Id="rId5" Type="http://schemas.openxmlformats.org/officeDocument/2006/relationships/image" Target="../media/image54.jpeg"/><Relationship Id="rId4" Type="http://schemas.openxmlformats.org/officeDocument/2006/relationships/image" Target="../media/image13.jpeg"/></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3.png"/><Relationship Id="rId1" Type="http://schemas.openxmlformats.org/officeDocument/2006/relationships/slideMaster" Target="../slideMasters/slideMaster13.xml"/><Relationship Id="rId6" Type="http://schemas.openxmlformats.org/officeDocument/2006/relationships/image" Target="../media/image55.jpeg"/><Relationship Id="rId5" Type="http://schemas.openxmlformats.org/officeDocument/2006/relationships/image" Target="../media/image54.jpeg"/><Relationship Id="rId4" Type="http://schemas.openxmlformats.org/officeDocument/2006/relationships/image" Target="../media/image13.jpeg"/></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13.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3.png"/><Relationship Id="rId1" Type="http://schemas.openxmlformats.org/officeDocument/2006/relationships/slideMaster" Target="../slideMasters/slideMaster13.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3.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3.png"/><Relationship Id="rId1" Type="http://schemas.openxmlformats.org/officeDocument/2006/relationships/slideMaster" Target="../slideMasters/slideMaster1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3.xml"/></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3.png"/><Relationship Id="rId1" Type="http://schemas.openxmlformats.org/officeDocument/2006/relationships/slideMaster" Target="../slideMasters/slideMaster1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3.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3.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3.xml"/></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13.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13.xml"/></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13.xml"/></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3.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9.emf"/><Relationship Id="rId1" Type="http://schemas.openxmlformats.org/officeDocument/2006/relationships/slideMaster" Target="../slideMasters/slideMaster1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emf"/><Relationship Id="rId1" Type="http://schemas.openxmlformats.org/officeDocument/2006/relationships/slideMaster" Target="../slideMasters/slideMaster14.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8.jpeg"/></Relationships>
</file>

<file path=ppt/slideLayouts/_rels/slideLayout37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68.png"/><Relationship Id="rId1" Type="http://schemas.openxmlformats.org/officeDocument/2006/relationships/slideMaster" Target="../slideMasters/slideMaster14.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8.jpe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2.emf"/><Relationship Id="rId1" Type="http://schemas.openxmlformats.org/officeDocument/2006/relationships/slideMaster" Target="../slideMasters/slideMaster14.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14.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40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Master" Target="../slideMasters/slideMaster14.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14.xml"/></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Master" Target="../slideMasters/slideMaster14.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14.xml"/></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9.emf"/><Relationship Id="rId1" Type="http://schemas.openxmlformats.org/officeDocument/2006/relationships/slideMaster" Target="../slideMasters/slideMaster1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2.emf"/><Relationship Id="rId1" Type="http://schemas.openxmlformats.org/officeDocument/2006/relationships/slideMaster" Target="../slideMasters/slideMaster15.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38.jpeg"/></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79.png"/><Relationship Id="rId1" Type="http://schemas.openxmlformats.org/officeDocument/2006/relationships/slideMaster" Target="../slideMasters/slideMaster15.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38.jpeg"/></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2.emf"/><Relationship Id="rId1" Type="http://schemas.openxmlformats.org/officeDocument/2006/relationships/slideMaster" Target="../slideMasters/slideMaster15.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42.png"/><Relationship Id="rId1" Type="http://schemas.openxmlformats.org/officeDocument/2006/relationships/slideMaster" Target="../slideMasters/slideMaster15.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84.png"/><Relationship Id="rId1" Type="http://schemas.openxmlformats.org/officeDocument/2006/relationships/slideMaster" Target="../slideMasters/slideMaster15.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5.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5.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9.png"/><Relationship Id="rId1" Type="http://schemas.openxmlformats.org/officeDocument/2006/relationships/slideMaster" Target="../slideMasters/slideMaster15.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5.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5.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5.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5.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Master" Target="../slideMasters/slideMaster15.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Master" Target="../slideMasters/slideMaster15.xml"/></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Master" Target="../slideMasters/slideMaster15.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emf"/><Relationship Id="rId1" Type="http://schemas.openxmlformats.org/officeDocument/2006/relationships/slideMaster" Target="../slideMasters/slideMaster1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emf"/><Relationship Id="rId1" Type="http://schemas.openxmlformats.org/officeDocument/2006/relationships/slideMaster" Target="../slideMasters/slideMaster16.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8.jpeg"/></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68.png"/><Relationship Id="rId1" Type="http://schemas.openxmlformats.org/officeDocument/2006/relationships/slideMaster" Target="../slideMasters/slideMaster16.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8.jpeg"/></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2.emf"/><Relationship Id="rId1" Type="http://schemas.openxmlformats.org/officeDocument/2006/relationships/slideMaster" Target="../slideMasters/slideMaster16.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16.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6.xml"/></Relationships>
</file>

<file path=ppt/slideLayouts/_rels/slideLayout45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68.png"/><Relationship Id="rId1" Type="http://schemas.openxmlformats.org/officeDocument/2006/relationships/slideMaster" Target="../slideMasters/slideMaster16.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6.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68.png"/><Relationship Id="rId1" Type="http://schemas.openxmlformats.org/officeDocument/2006/relationships/slideMaster" Target="../slideMasters/slideMaster1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6.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6.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6.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6.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94.png"/><Relationship Id="rId1" Type="http://schemas.openxmlformats.org/officeDocument/2006/relationships/slideMaster" Target="../slideMasters/slideMaster16.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5.png"/><Relationship Id="rId1" Type="http://schemas.openxmlformats.org/officeDocument/2006/relationships/slideMaster" Target="../slideMasters/slideMaster16.xml"/></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96.png"/><Relationship Id="rId1" Type="http://schemas.openxmlformats.org/officeDocument/2006/relationships/slideMaster" Target="../slideMasters/slideMaster16.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97.png"/><Relationship Id="rId1" Type="http://schemas.openxmlformats.org/officeDocument/2006/relationships/slideMaster" Target="../slideMasters/slideMaster16.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emf"/><Relationship Id="rId1" Type="http://schemas.openxmlformats.org/officeDocument/2006/relationships/slideMaster" Target="../slideMasters/slideMaster16.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emf"/><Relationship Id="rId1" Type="http://schemas.openxmlformats.org/officeDocument/2006/relationships/slideMaster" Target="../slideMasters/slideMaster17.xml"/><Relationship Id="rId4" Type="http://schemas.openxmlformats.org/officeDocument/2006/relationships/image" Target="../media/image13.jpe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17.xml"/><Relationship Id="rId4" Type="http://schemas.openxmlformats.org/officeDocument/2006/relationships/image" Target="../media/image13.jpeg"/></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17.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7.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5.png"/><Relationship Id="rId1" Type="http://schemas.openxmlformats.org/officeDocument/2006/relationships/slideMaster" Target="../slideMasters/slideMaster17.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7.xml"/></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emf"/><Relationship Id="rId1" Type="http://schemas.openxmlformats.org/officeDocument/2006/relationships/slideMaster" Target="../slideMasters/slideMaster17.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1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Master" Target="../slideMasters/slideMaster19.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Master" Target="../slideMasters/slideMaster19.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9.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9.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emf"/><Relationship Id="rId1" Type="http://schemas.openxmlformats.org/officeDocument/2006/relationships/slideMaster" Target="../slideMasters/slideMaster5.xml"/><Relationship Id="rId4" Type="http://schemas.openxmlformats.org/officeDocument/2006/relationships/image" Target="../media/image13.jpe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13.jpe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DEA63F-9969-47E7-BFC6-64FF12AB1FE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3"/>
          <a:stretch>
            <a:fillRect/>
          </a:stretch>
        </p:blipFill>
        <p:spPr>
          <a:xfrm>
            <a:off x="471428" y="495307"/>
            <a:ext cx="2283347" cy="991757"/>
          </a:xfrm>
          <a:prstGeom prst="rect">
            <a:avLst/>
          </a:prstGeom>
        </p:spPr>
      </p:pic>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latin typeface="Calibri" panose="020F0502020204030204" pitchFamily="34" charset="0"/>
                <a:cs typeface="Calibri" panose="020F0502020204030204" pitchFamily="34" charset="0"/>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Tree>
    <p:extLst>
      <p:ext uri="{BB962C8B-B14F-4D97-AF65-F5344CB8AC3E}">
        <p14:creationId xmlns:p14="http://schemas.microsoft.com/office/powerpoint/2010/main" val="3441856992"/>
      </p:ext>
    </p:extLst>
  </p:cSld>
  <p:clrMapOvr>
    <a:masterClrMapping/>
  </p:clrMapOvr>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4452" y="0"/>
            <a:ext cx="5613722" cy="6858000"/>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accent6"/>
                </a:solidFill>
              </a:rPr>
              <a:pPr algn="l"/>
              <a:t>‹#›</a:t>
            </a:fld>
            <a:endParaRPr lang="en-US" sz="1400" dirty="0">
              <a:solidFill>
                <a:schemeClr val="accent6"/>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accent6"/>
                </a:solidFill>
                <a:latin typeface="Gotham Rounded Book" pitchFamily="50" charset="0"/>
              </a:rPr>
              <a:t>Division of Cancer Prevention and Control</a:t>
            </a:r>
            <a:r>
              <a:rPr lang="en-US" sz="1400" dirty="0">
                <a:solidFill>
                  <a:schemeClr val="accent6"/>
                </a:solidFill>
                <a:latin typeface="Gotham Rounded Book" pitchFamily="50" charset="0"/>
              </a:rPr>
              <a:t> 			</a:t>
            </a:r>
            <a:r>
              <a:rPr lang="en-US" sz="1400" dirty="0">
                <a:latin typeface="Gotham Rounded Book" pitchFamily="50" charset="0"/>
              </a:rPr>
              <a:t>	                               </a:t>
            </a:r>
            <a:r>
              <a:rPr lang="en-US" sz="1400" dirty="0">
                <a:solidFill>
                  <a:schemeClr val="tx1"/>
                </a:solidFill>
                <a:latin typeface="Gotham Rounded Book" pitchFamily="50" charset="0"/>
              </a:rPr>
              <a:t>Reliable. Trusted. Scientific.</a:t>
            </a:r>
            <a:endParaRPr lang="en-US" sz="1400" b="0" dirty="0">
              <a:solidFill>
                <a:schemeClr val="tx1"/>
              </a:solidFill>
              <a:latin typeface="Gotham Rounded Book" pitchFamily="50"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222354455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2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1" y="6288833"/>
            <a:ext cx="12233417" cy="569167"/>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Calibri" panose="020F0502020204030204" pitchFamily="34" charset="0"/>
                <a:cs typeface="Calibri" panose="020F0502020204030204" pitchFamily="34"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Tree>
    <p:extLst>
      <p:ext uri="{BB962C8B-B14F-4D97-AF65-F5344CB8AC3E}">
        <p14:creationId xmlns:p14="http://schemas.microsoft.com/office/powerpoint/2010/main" val="247242729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55924"/>
          <a:stretch/>
        </p:blipFill>
        <p:spPr>
          <a:xfrm rot="10800000">
            <a:off x="4200" y="6175682"/>
            <a:ext cx="12192000" cy="682318"/>
          </a:xfrm>
          <a:prstGeom prst="rect">
            <a:avLst/>
          </a:prstGeom>
        </p:spPr>
      </p:pic>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3">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43419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434199"/>
            <a:ext cx="11598771" cy="36512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8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388791638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653143"/>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34612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355732"/>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21922115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653143"/>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entury Gothic" panose="020B050202020202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entury Gothic" panose="020B050202020202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entury Gothic" panose="020B050202020202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69449" y="637883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70078" y="6423425"/>
            <a:ext cx="11598771" cy="27595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410124324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userDrawn="1"/>
        </p:nvPicPr>
        <p:blipFill rotWithShape="1">
          <a:blip r:embed="rId2"/>
          <a:srcRect t="55924"/>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8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228892123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653143"/>
          </a:xfrm>
          <a:prstGeom prst="rect">
            <a:avLst/>
          </a:prstGeom>
          <a:solidFill>
            <a:srgbClr val="122C4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97441" y="635291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29461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36285758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634481"/>
          </a:xfrm>
          <a:prstGeom prst="rect">
            <a:avLst/>
          </a:prstGeom>
          <a:solidFill>
            <a:srgbClr val="56A0D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39283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30394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74077420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userDrawn="1"/>
        </p:nvPicPr>
        <p:blipFill rotWithShape="1">
          <a:blip r:embed="rId3"/>
          <a:srcRect t="55924"/>
          <a:stretch/>
        </p:blipFill>
        <p:spPr>
          <a:xfrm rot="10800000">
            <a:off x="0" y="6175682"/>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8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145286486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88788845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21410503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64239809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a:t>
            </a:r>
            <a:r>
              <a:rPr lang="en-US" sz="1400" dirty="0">
                <a:solidFill>
                  <a:schemeClr val="tx1"/>
                </a:solidFill>
                <a:latin typeface="Gotham Rounded Book" pitchFamily="50" charset="0"/>
              </a:rPr>
              <a:t> 					</a:t>
            </a:r>
            <a:r>
              <a:rPr lang="en-US" sz="1400" b="0" i="0" kern="1200" dirty="0">
                <a:solidFill>
                  <a:schemeClr val="bg2"/>
                </a:solidFill>
                <a:latin typeface="Gotham Rounded Book" pitchFamily="50" charset="0"/>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359890221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800" b="0" dirty="0">
                <a:solidFill>
                  <a:schemeClr val="tx1"/>
                </a:solidFill>
                <a:latin typeface="Calibri" panose="020F0502020204030204" pitchFamily="34" charset="0"/>
                <a:cs typeface="Calibri" panose="020F0502020204030204" pitchFamily="34" charset="0"/>
              </a:rPr>
              <a:t>Division of Cancer Prevention and Control</a:t>
            </a:r>
            <a:r>
              <a:rPr lang="en-US" sz="1800" dirty="0">
                <a:latin typeface="Calibri" panose="020F0502020204030204" pitchFamily="34" charset="0"/>
                <a:cs typeface="Calibri" panose="020F0502020204030204" pitchFamily="34" charset="0"/>
              </a:rPr>
              <a:t> 				                                </a:t>
            </a:r>
            <a:r>
              <a:rPr lang="en-US" sz="1800" dirty="0">
                <a:solidFill>
                  <a:schemeClr val="tx1"/>
                </a:solidFill>
                <a:latin typeface="Calibri" panose="020F0502020204030204" pitchFamily="34" charset="0"/>
                <a:cs typeface="Calibri" panose="020F0502020204030204" pitchFamily="34" charset="0"/>
              </a:rPr>
              <a:t>Reliable. Trusted. Scientific.</a:t>
            </a:r>
            <a:endParaRPr lang="en-US" sz="1800" b="0" dirty="0">
              <a:solidFill>
                <a:schemeClr val="tx1"/>
              </a:solidFill>
              <a:latin typeface="Calibri" panose="020F0502020204030204" pitchFamily="34" charset="0"/>
              <a:cs typeface="Calibri" panose="020F0502020204030204" pitchFamily="34"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292055523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09878587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09211416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5F3E4707-715D-4D16-A80C-11C78E6B88EB}"/>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06074228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77260371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44145656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87211121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0E6EFF4A-0228-4985-8FDA-582A45748397}"/>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60110019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3401179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92172369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latin typeface="Century Gothic" panose="020B0502020202020204" pitchFamily="34" charset="0"/>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userDrawn="1"/>
        </p:nvGrpSpPr>
        <p:grpSpPr>
          <a:xfrm>
            <a:off x="8129104" y="353568"/>
            <a:ext cx="4062890"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userDrawn="1"/>
          </p:nvSpPr>
          <p:spPr>
            <a:xfrm>
              <a:off x="-4535946" y="-1756229"/>
              <a:ext cx="3845684" cy="5747930"/>
            </a:xfrm>
            <a:prstGeom prst="rect">
              <a:avLst/>
            </a:prstGeom>
            <a:blipFill dpi="0" rotWithShape="1">
              <a:blip r:embed="rId2">
                <a:alphaModFix amt="60000"/>
              </a:blip>
              <a:srcRect/>
              <a:stretch>
                <a:fillRect l="-1"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209DDAF-4BAA-488E-8270-A70555AA54F7}"/>
                </a:ext>
              </a:extLst>
            </p:cNvPr>
            <p:cNvSpPr/>
            <p:nvPr userDrawn="1"/>
          </p:nvSpPr>
          <p:spPr>
            <a:xfrm rot="10800000">
              <a:off x="-1045039" y="-279426"/>
              <a:ext cx="354777" cy="2785575"/>
            </a:xfrm>
            <a:prstGeom prst="rect">
              <a:avLst/>
            </a:prstGeom>
            <a:blipFill dpi="0" rotWithShape="1">
              <a:blip r:embed="rId2">
                <a:alphaModFix amt="60000"/>
              </a:blip>
              <a:srcRect/>
              <a:stretch>
                <a:fillRect l="-546310" t="-52996" r="-403125" b="-5144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3536345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userDrawn="1"/>
        </p:nvGrpSpPr>
        <p:grpSpPr>
          <a:xfrm>
            <a:off x="8159883" y="353569"/>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userDrawn="1"/>
          </p:nvSpPr>
          <p:spPr>
            <a:xfrm>
              <a:off x="-3374803" y="353568"/>
              <a:ext cx="3717703" cy="5780441"/>
            </a:xfrm>
            <a:prstGeom prst="rect">
              <a:avLst/>
            </a:prstGeom>
            <a:blipFill dpi="0" rotWithShape="1">
              <a:blip r:embed="rId2">
                <a:alphaModFix amt="40000"/>
              </a:blip>
              <a:srcRect/>
              <a:stretch>
                <a:fillRect t="1302" r="-1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BF9B6A2D-9F95-486A-B69E-EFEB38BD7611}"/>
                </a:ext>
              </a:extLst>
            </p:cNvPr>
            <p:cNvSpPr/>
            <p:nvPr userDrawn="1"/>
          </p:nvSpPr>
          <p:spPr>
            <a:xfrm rot="10800000">
              <a:off x="-1" y="1816097"/>
              <a:ext cx="440781" cy="2844801"/>
            </a:xfrm>
            <a:prstGeom prst="rect">
              <a:avLst/>
            </a:prstGeom>
            <a:blipFill dpi="0" rotWithShape="1">
              <a:blip r:embed="rId2">
                <a:alphaModFix amt="40000"/>
              </a:blip>
              <a:srcRect/>
              <a:stretch>
                <a:fillRect l="-443258" t="-51269" r="-301420" b="-4927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latin typeface="Century Gothic" panose="020B0502020202020204" pitchFamily="34" charset="0"/>
              </a:defRPr>
            </a:lvl1pPr>
          </a:lstStyle>
          <a:p>
            <a:r>
              <a:rPr lang="en-US" dirty="0"/>
              <a:t>Section Divider</a:t>
            </a:r>
          </a:p>
        </p:txBody>
      </p:sp>
    </p:spTree>
    <p:extLst>
      <p:ext uri="{BB962C8B-B14F-4D97-AF65-F5344CB8AC3E}">
        <p14:creationId xmlns:p14="http://schemas.microsoft.com/office/powerpoint/2010/main" val="2788226416"/>
      </p:ext>
    </p:extLst>
  </p:cSld>
  <p:clrMapOvr>
    <a:overrideClrMapping bg1="lt1" tx1="dk1" bg2="lt2" tx2="dk2" accent1="accent1" accent2="accent2" accent3="accent3" accent4="accent4" accent5="accent5" accent6="accent6" hlink="hlink" folHlink="folHlink"/>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userDrawn="1"/>
        </p:nvGrpSpPr>
        <p:grpSpPr>
          <a:xfrm rot="5400000">
            <a:off x="7421258" y="2087259"/>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userDrawn="1"/>
          </p:nvSpPr>
          <p:spPr>
            <a:xfrm>
              <a:off x="-4535946" y="-662593"/>
              <a:ext cx="3845684" cy="4654294"/>
            </a:xfrm>
            <a:prstGeom prst="rect">
              <a:avLst/>
            </a:prstGeom>
            <a:blipFill dpi="0" rotWithShape="1">
              <a:blip r:embed="rId2">
                <a:alphaModFix amt="60000"/>
              </a:blip>
              <a:srcRect/>
              <a:stretch>
                <a:fillRect l="-1" t="-22579" r="3186"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50F8C260-2321-40E1-A387-89382C22EB39}"/>
                </a:ext>
              </a:extLst>
            </p:cNvPr>
            <p:cNvSpPr/>
            <p:nvPr userDrawn="1"/>
          </p:nvSpPr>
          <p:spPr>
            <a:xfrm rot="10800000">
              <a:off x="-1045039" y="-279426"/>
              <a:ext cx="354777" cy="2785575"/>
            </a:xfrm>
            <a:prstGeom prst="rect">
              <a:avLst/>
            </a:prstGeom>
            <a:blipFill dpi="0" rotWithShape="1">
              <a:blip r:embed="rId2">
                <a:alphaModFix amt="60000"/>
              </a:blip>
              <a:srcRect/>
              <a:stretch>
                <a:fillRect l="-546310" t="-52996" r="-403125" b="-5144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latin typeface="Century Gothic" panose="020B0502020202020204" pitchFamily="34" charset="0"/>
              </a:defRPr>
            </a:lvl1pPr>
          </a:lstStyle>
          <a:p>
            <a:r>
              <a:rPr lang="en-US" dirty="0"/>
              <a:t>Section Divider</a:t>
            </a:r>
          </a:p>
        </p:txBody>
      </p:sp>
    </p:spTree>
    <p:extLst>
      <p:ext uri="{BB962C8B-B14F-4D97-AF65-F5344CB8AC3E}">
        <p14:creationId xmlns:p14="http://schemas.microsoft.com/office/powerpoint/2010/main" val="71256112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userDrawn="1"/>
        </p:nvGrpSpPr>
        <p:grpSpPr>
          <a:xfrm rot="5400000">
            <a:off x="7400450" y="2066454"/>
            <a:ext cx="4275187" cy="5307912"/>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userDrawn="1"/>
          </p:nvSpPr>
          <p:spPr>
            <a:xfrm>
              <a:off x="-3374803" y="1469600"/>
              <a:ext cx="3717703" cy="4664410"/>
            </a:xfrm>
            <a:prstGeom prst="rect">
              <a:avLst/>
            </a:prstGeom>
            <a:blipFill dpi="0" rotWithShape="1">
              <a:blip r:embed="rId2">
                <a:alphaModFix amt="40000"/>
              </a:blip>
              <a:srcRect/>
              <a:stretch>
                <a:fillRect t="-22314" r="-147"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FB7955B1-78DA-4846-8D32-BEA864FE63CC}"/>
                </a:ext>
              </a:extLst>
            </p:cNvPr>
            <p:cNvSpPr/>
            <p:nvPr userDrawn="1"/>
          </p:nvSpPr>
          <p:spPr>
            <a:xfrm rot="10800000">
              <a:off x="-1" y="1816097"/>
              <a:ext cx="440781" cy="2844801"/>
            </a:xfrm>
            <a:prstGeom prst="rect">
              <a:avLst/>
            </a:prstGeom>
            <a:blipFill dpi="0" rotWithShape="1">
              <a:blip r:embed="rId2">
                <a:alphaModFix amt="40000"/>
              </a:blip>
              <a:srcRect/>
              <a:stretch>
                <a:fillRect l="-443258" t="-51269" r="-301420" b="-4927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latin typeface="Century Gothic" panose="020B0502020202020204" pitchFamily="34" charset="0"/>
              </a:defRPr>
            </a:lvl1pPr>
          </a:lstStyle>
          <a:p>
            <a:r>
              <a:rPr lang="en-US" dirty="0"/>
              <a:t>Section Divider</a:t>
            </a:r>
          </a:p>
        </p:txBody>
      </p:sp>
    </p:spTree>
    <p:extLst>
      <p:ext uri="{BB962C8B-B14F-4D97-AF65-F5344CB8AC3E}">
        <p14:creationId xmlns:p14="http://schemas.microsoft.com/office/powerpoint/2010/main" val="3251746736"/>
      </p:ext>
    </p:extLst>
  </p:cSld>
  <p:clrMapOvr>
    <a:overrideClrMapping bg1="lt1" tx1="dk1" bg2="lt2" tx2="dk2" accent1="accent1" accent2="accent2" accent3="accent3" accent4="accent4" accent5="accent5" accent6="accent6" hlink="hlink" folHlink="folHlink"/>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8231026" cy="814069"/>
          </a:xfrm>
          <a:prstGeom prst="rect">
            <a:avLst/>
          </a:prstGeom>
          <a:noFill/>
        </p:spPr>
        <p:txBody>
          <a:bodyPr wrap="square" lIns="0" tIns="0" rIns="0" bIns="0" rtlCol="0">
            <a:noAutofit/>
          </a:bodyPr>
          <a:lstStyle/>
          <a:p>
            <a:pPr algn="l">
              <a:lnSpc>
                <a:spcPct val="130000"/>
              </a:lnSpc>
            </a:pPr>
            <a:r>
              <a:rPr lang="en-US" sz="2400" b="0" i="0" dirty="0">
                <a:solidFill>
                  <a:schemeClr val="bg1"/>
                </a:solidFill>
                <a:latin typeface="Calibri" panose="020F0502020204030204" pitchFamily="34" charset="0"/>
                <a:cs typeface="Calibri" panose="020F0502020204030204" pitchFamily="34" charset="0"/>
              </a:rPr>
              <a:t>Visit the official federal source of cancer prevention information: </a:t>
            </a:r>
          </a:p>
          <a:p>
            <a:pPr algn="l">
              <a:lnSpc>
                <a:spcPct val="130000"/>
              </a:lnSpc>
            </a:pPr>
            <a:r>
              <a:rPr lang="en-US" sz="2400" b="0" i="0" dirty="0">
                <a:solidFill>
                  <a:schemeClr val="bg1"/>
                </a:solidFill>
                <a:latin typeface="Calibri" panose="020F0502020204030204" pitchFamily="34" charset="0"/>
                <a:cs typeface="Calibri" panose="020F0502020204030204" pitchFamily="34" charset="0"/>
              </a:rPr>
              <a:t>www.cdc.gov/cancer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Century Gothic" panose="020B0502020202020204" pitchFamily="34" charset="0"/>
              </a:rPr>
              <a:t>Division of Cancer Prevention and Control</a:t>
            </a:r>
          </a:p>
          <a:p>
            <a:pPr algn="r">
              <a:lnSpc>
                <a:spcPct val="130000"/>
              </a:lnSpc>
            </a:pPr>
            <a:r>
              <a:rPr lang="en-US" sz="2000" b="0" i="0" dirty="0">
                <a:solidFill>
                  <a:schemeClr val="tx1"/>
                </a:solidFill>
                <a:latin typeface="Century Gothic" panose="020B0502020202020204" pitchFamily="34" charset="0"/>
                <a:cs typeface="Calibri" panose="020F0502020204030204" pitchFamily="34" charset="0"/>
              </a:rPr>
              <a:t>Reliable. Trusted. Scientific</a:t>
            </a:r>
            <a:r>
              <a:rPr lang="en-US" sz="2000" b="0" i="0" dirty="0">
                <a:solidFill>
                  <a:schemeClr val="tx1"/>
                </a:solidFill>
                <a:latin typeface="Calibri" panose="020F0502020204030204" pitchFamily="34" charset="0"/>
                <a:cs typeface="Calibri" panose="020F0502020204030204" pitchFamily="34" charset="0"/>
              </a:rPr>
              <a:t>.</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Calibri" panose="020F0502020204030204" pitchFamily="34" charset="0"/>
                <a:cs typeface="Calibri" panose="020F0502020204030204" pitchFamily="34" charset="0"/>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4000" b="0" i="0" dirty="0">
                <a:solidFill>
                  <a:schemeClr val="bg1"/>
                </a:solidFill>
                <a:latin typeface="Calibri" panose="020F0502020204030204" pitchFamily="34" charset="0"/>
                <a:cs typeface="Calibri" panose="020F0502020204030204" pitchFamily="34" charset="0"/>
              </a:rPr>
              <a:t>Thank you!</a:t>
            </a: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userDrawn="1"/>
        </p:nvSpPr>
        <p:spPr>
          <a:xfrm>
            <a:off x="8727778" y="214262"/>
            <a:ext cx="3464222" cy="3929475"/>
          </a:xfrm>
          <a:prstGeom prst="rect">
            <a:avLst/>
          </a:prstGeom>
          <a:blipFill dpi="0" rotWithShape="1">
            <a:blip r:embed="rId3">
              <a:alphaModFix amt="70000"/>
            </a:blip>
            <a:srcRect/>
            <a:stretch>
              <a:fillRect l="1" t="768" r="-10045" b="-491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9826161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8C6A1C-4495-4251-B857-C45D172CDBBC}" type="datetimeFigureOut">
              <a:rPr lang="en-US" smtClean="0">
                <a:solidFill>
                  <a:prstClr val="black">
                    <a:tint val="75000"/>
                  </a:prstClr>
                </a:solidFill>
              </a:rPr>
              <a:pPr/>
              <a:t>2/6/2020</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C7F4DEE0-322F-4BEB-9836-A92BA1A7127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2991578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DEA63F-9969-47E7-BFC6-64FF12AB1FE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3"/>
          <a:stretch>
            <a:fillRect/>
          </a:stretch>
        </p:blipFill>
        <p:spPr>
          <a:xfrm>
            <a:off x="471428" y="495307"/>
            <a:ext cx="2283347" cy="991757"/>
          </a:xfrm>
          <a:prstGeom prst="rect">
            <a:avLst/>
          </a:prstGeom>
        </p:spPr>
      </p:pic>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Tree>
    <p:extLst>
      <p:ext uri="{BB962C8B-B14F-4D97-AF65-F5344CB8AC3E}">
        <p14:creationId xmlns:p14="http://schemas.microsoft.com/office/powerpoint/2010/main" val="2872677525"/>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3C6852-0AFD-4EFF-8612-31EE0E4B676F}"/>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4"/>
          <a:stretch>
            <a:fillRect/>
          </a:stretch>
        </p:blipFill>
        <p:spPr>
          <a:xfrm>
            <a:off x="471428" y="520707"/>
            <a:ext cx="2289789" cy="996696"/>
          </a:xfrm>
          <a:prstGeom prst="rect">
            <a:avLst/>
          </a:prstGeom>
        </p:spPr>
      </p:pic>
    </p:spTree>
    <p:extLst>
      <p:ext uri="{BB962C8B-B14F-4D97-AF65-F5344CB8AC3E}">
        <p14:creationId xmlns:p14="http://schemas.microsoft.com/office/powerpoint/2010/main" val="195881101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latin typeface="Century Gothic" panose="020B0502020202020204" pitchFamily="34" charset="0"/>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38741967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83069251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85A39D36-73F8-4EC5-AB1E-DCA1B67726DE}"/>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55668686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259772977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9707AD6-77AC-4658-9FC5-9B52D384346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pic>
        <p:nvPicPr>
          <p:cNvPr id="10" name="Picture 9">
            <a:extLst>
              <a:ext uri="{FF2B5EF4-FFF2-40B4-BE49-F238E27FC236}">
                <a16:creationId xmlns:a16="http://schemas.microsoft.com/office/drawing/2014/main" id="{407A149D-2FD3-45F9-971B-248A0597B07A}"/>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399906194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050DAEBD-6254-4B7A-93F4-740AB02FB7C8}"/>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411971504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ED42B36-C5AB-4E02-9392-A267D566D33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pic>
        <p:nvPicPr>
          <p:cNvPr id="11" name="Picture 10">
            <a:extLst>
              <a:ext uri="{FF2B5EF4-FFF2-40B4-BE49-F238E27FC236}">
                <a16:creationId xmlns:a16="http://schemas.microsoft.com/office/drawing/2014/main" id="{F3C66B17-8103-49D1-B504-47FBD78869E6}"/>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8" name="Slide Number Placeholder 5">
            <a:extLst>
              <a:ext uri="{FF2B5EF4-FFF2-40B4-BE49-F238E27FC236}">
                <a16:creationId xmlns:a16="http://schemas.microsoft.com/office/drawing/2014/main" id="{147ACE11-8834-464D-A0B9-1980B878F17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9" name="Footer Placeholder 12">
            <a:extLst>
              <a:ext uri="{FF2B5EF4-FFF2-40B4-BE49-F238E27FC236}">
                <a16:creationId xmlns:a16="http://schemas.microsoft.com/office/drawing/2014/main" id="{83C8639D-D647-4E49-844C-6A2C96749528}"/>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2800" b="0" i="0" kern="1200" baseline="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158389107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latin typeface="Century Gothic" panose="020B0502020202020204" pitchFamily="34" charset="0"/>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latin typeface="Calibri" panose="020F0502020204030204" pitchFamily="34" charset="0"/>
                <a:cs typeface="Calibri" panose="020F0502020204030204" pitchFamily="34"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Century Gothic" panose="020B05020202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pic>
        <p:nvPicPr>
          <p:cNvPr id="12" name="Picture 11">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13"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4"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296850780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Gotham Rounded Book" pitchFamily="50" charset="0"/>
              </a:rPr>
              <a:t>Division of Cancer Prevention and Control</a:t>
            </a:r>
            <a:r>
              <a:rPr lang="en-US" sz="1400" dirty="0">
                <a:latin typeface="Gotham Rounded Book" pitchFamily="50" charset="0"/>
              </a:rPr>
              <a:t> 				                               </a:t>
            </a:r>
            <a:r>
              <a:rPr lang="en-US" sz="1400" dirty="0">
                <a:solidFill>
                  <a:schemeClr val="tx1"/>
                </a:solidFill>
                <a:latin typeface="Gotham Rounded Book" pitchFamily="50" charset="0"/>
              </a:rPr>
              <a:t>Reliable. Trusted. Scientific.</a:t>
            </a:r>
            <a:endParaRPr lang="en-US" sz="1400" b="0" dirty="0">
              <a:solidFill>
                <a:schemeClr val="tx1"/>
              </a:solidFill>
              <a:latin typeface="Gotham Rounded Book" pitchFamily="50"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283121537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27912872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92362903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85A39D36-73F8-4EC5-AB1E-DCA1B67726DE}"/>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96838013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012F8884-68E6-4990-9C14-52F1FC6E0FB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pic>
        <p:nvPicPr>
          <p:cNvPr id="18" name="Picture 1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19"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20"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1484172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012F8884-68E6-4990-9C14-52F1FC6E0FB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pic>
        <p:nvPicPr>
          <p:cNvPr id="18" name="Picture 1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19"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20"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53235410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211220827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23510004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78555A8B-D91B-4AFD-A04E-11F3F931ABD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80513654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06F3FDC3-0849-4025-9C04-9259130DE77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206093558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latin typeface="Century Gothic" panose="020B0502020202020204" pitchFamily="34" charset="0"/>
              </a:defRPr>
            </a:lvl1pPr>
          </a:lstStyle>
          <a:p>
            <a:r>
              <a:rPr lang="en-US" dirty="0"/>
              <a:t>Section Divider</a:t>
            </a:r>
          </a:p>
        </p:txBody>
      </p:sp>
      <p:grpSp>
        <p:nvGrpSpPr>
          <p:cNvPr id="6" name="Group 5">
            <a:extLst>
              <a:ext uri="{FF2B5EF4-FFF2-40B4-BE49-F238E27FC236}">
                <a16:creationId xmlns:a16="http://schemas.microsoft.com/office/drawing/2014/main" id="{8620823F-D97C-44EE-A1A2-C9C1C74B521B}"/>
              </a:ext>
            </a:extLst>
          </p:cNvPr>
          <p:cNvGrpSpPr/>
          <p:nvPr userDrawn="1"/>
        </p:nvGrpSpPr>
        <p:grpSpPr>
          <a:xfrm>
            <a:off x="8110393" y="345440"/>
            <a:ext cx="4093761" cy="6163056"/>
            <a:chOff x="8110393" y="348506"/>
            <a:chExt cx="4048174" cy="6163056"/>
          </a:xfrm>
        </p:grpSpPr>
        <p:pic>
          <p:nvPicPr>
            <p:cNvPr id="7" name="Picture 6">
              <a:extLst>
                <a:ext uri="{FF2B5EF4-FFF2-40B4-BE49-F238E27FC236}">
                  <a16:creationId xmlns:a16="http://schemas.microsoft.com/office/drawing/2014/main" id="{C1FDB0FC-B46E-4257-96EB-FE5650E8AC0A}"/>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r="7384"/>
            <a:stretch/>
          </p:blipFill>
          <p:spPr>
            <a:xfrm>
              <a:off x="8110393" y="348506"/>
              <a:ext cx="3685330" cy="6163056"/>
            </a:xfrm>
            <a:prstGeom prst="rect">
              <a:avLst/>
            </a:prstGeom>
          </p:spPr>
        </p:pic>
        <p:pic>
          <p:nvPicPr>
            <p:cNvPr id="9" name="Picture 8">
              <a:extLst>
                <a:ext uri="{FF2B5EF4-FFF2-40B4-BE49-F238E27FC236}">
                  <a16:creationId xmlns:a16="http://schemas.microsoft.com/office/drawing/2014/main" id="{33AF5F86-D8D3-4D8B-9D2D-8172DF4F6736}"/>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l="53036" r="37846"/>
            <a:stretch/>
          </p:blipFill>
          <p:spPr>
            <a:xfrm flipH="1">
              <a:off x="11795723" y="348506"/>
              <a:ext cx="362844" cy="6163056"/>
            </a:xfrm>
            <a:prstGeom prst="rect">
              <a:avLst/>
            </a:prstGeom>
          </p:spPr>
        </p:pic>
      </p:grpSp>
    </p:spTree>
    <p:extLst>
      <p:ext uri="{BB962C8B-B14F-4D97-AF65-F5344CB8AC3E}">
        <p14:creationId xmlns:p14="http://schemas.microsoft.com/office/powerpoint/2010/main" val="419732300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BF60B8D6-0814-45E6-9D76-B471D9E29109}"/>
              </a:ext>
            </a:extLst>
          </p:cNvPr>
          <p:cNvGrpSpPr/>
          <p:nvPr userDrawn="1"/>
        </p:nvGrpSpPr>
        <p:grpSpPr>
          <a:xfrm>
            <a:off x="8110393" y="345440"/>
            <a:ext cx="4093761" cy="6163056"/>
            <a:chOff x="8110393" y="348506"/>
            <a:chExt cx="4048174" cy="6163056"/>
          </a:xfrm>
        </p:grpSpPr>
        <p:pic>
          <p:nvPicPr>
            <p:cNvPr id="4" name="Picture 3">
              <a:extLst>
                <a:ext uri="{FF2B5EF4-FFF2-40B4-BE49-F238E27FC236}">
                  <a16:creationId xmlns:a16="http://schemas.microsoft.com/office/drawing/2014/main" id="{87142BB5-04CE-44CF-94D0-C15B9432BAF2}"/>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r="7384"/>
            <a:stretch/>
          </p:blipFill>
          <p:spPr>
            <a:xfrm>
              <a:off x="8110393" y="348506"/>
              <a:ext cx="3685330" cy="6163056"/>
            </a:xfrm>
            <a:prstGeom prst="rect">
              <a:avLst/>
            </a:prstGeom>
          </p:spPr>
        </p:pic>
        <p:pic>
          <p:nvPicPr>
            <p:cNvPr id="10" name="Picture 9">
              <a:extLst>
                <a:ext uri="{FF2B5EF4-FFF2-40B4-BE49-F238E27FC236}">
                  <a16:creationId xmlns:a16="http://schemas.microsoft.com/office/drawing/2014/main" id="{78DA2907-97D3-45DE-BDC9-82F49E573F08}"/>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l="53036" r="37846"/>
            <a:stretch/>
          </p:blipFill>
          <p:spPr>
            <a:xfrm flipH="1">
              <a:off x="11795723" y="348506"/>
              <a:ext cx="362844" cy="6163056"/>
            </a:xfrm>
            <a:prstGeom prst="rect">
              <a:avLst/>
            </a:prstGeom>
          </p:spPr>
        </p:pic>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2804646619"/>
      </p:ext>
    </p:extLst>
  </p:cSld>
  <p:clrMapOvr>
    <a:overrideClrMapping bg1="lt1" tx1="dk1" bg2="lt2" tx2="dk2" accent1="accent1" accent2="accent2" accent3="accent3" accent4="accent4" accent5="accent5" accent6="accent6" hlink="hlink" folHlink="folHlink"/>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latin typeface="Century Gothic" panose="020B0502020202020204" pitchFamily="34" charset="0"/>
              </a:defRPr>
            </a:lvl1pPr>
          </a:lstStyle>
          <a:p>
            <a:r>
              <a:rPr lang="en-US" dirty="0"/>
              <a:t>Section Divider</a:t>
            </a:r>
          </a:p>
        </p:txBody>
      </p:sp>
      <p:grpSp>
        <p:nvGrpSpPr>
          <p:cNvPr id="2" name="Group 1">
            <a:extLst>
              <a:ext uri="{FF2B5EF4-FFF2-40B4-BE49-F238E27FC236}">
                <a16:creationId xmlns:a16="http://schemas.microsoft.com/office/drawing/2014/main" id="{CEC3428B-6F35-402C-85CB-C9ECDC493DD3}"/>
              </a:ext>
            </a:extLst>
          </p:cNvPr>
          <p:cNvGrpSpPr/>
          <p:nvPr userDrawn="1"/>
        </p:nvGrpSpPr>
        <p:grpSpPr>
          <a:xfrm>
            <a:off x="6866727" y="2546809"/>
            <a:ext cx="5325273" cy="4340219"/>
            <a:chOff x="6474841" y="2300067"/>
            <a:chExt cx="5325273" cy="4340219"/>
          </a:xfrm>
        </p:grpSpPr>
        <p:pic>
          <p:nvPicPr>
            <p:cNvPr id="4" name="Picture 3">
              <a:extLst>
                <a:ext uri="{FF2B5EF4-FFF2-40B4-BE49-F238E27FC236}">
                  <a16:creationId xmlns:a16="http://schemas.microsoft.com/office/drawing/2014/main" id="{B6233F96-E137-4FCD-993B-67C4A94BBE1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18335" r="7384"/>
            <a:stretch/>
          </p:blipFill>
          <p:spPr>
            <a:xfrm rot="5400000">
              <a:off x="7201411" y="1573497"/>
              <a:ext cx="3872133" cy="5325273"/>
            </a:xfrm>
            <a:prstGeom prst="rect">
              <a:avLst/>
            </a:prstGeom>
          </p:spPr>
        </p:pic>
        <p:pic>
          <p:nvPicPr>
            <p:cNvPr id="7" name="Picture 6">
              <a:extLst>
                <a:ext uri="{FF2B5EF4-FFF2-40B4-BE49-F238E27FC236}">
                  <a16:creationId xmlns:a16="http://schemas.microsoft.com/office/drawing/2014/main" id="{D5B2CAB7-5778-4803-B215-1A4A7CA2C9D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51515" t="18335" r="37288"/>
            <a:stretch/>
          </p:blipFill>
          <p:spPr>
            <a:xfrm rot="16200000" flipV="1">
              <a:off x="8903435" y="3743606"/>
              <a:ext cx="468086" cy="5325273"/>
            </a:xfrm>
            <a:prstGeom prst="rect">
              <a:avLst/>
            </a:prstGeom>
          </p:spPr>
        </p:pic>
      </p:grpSp>
    </p:spTree>
    <p:extLst>
      <p:ext uri="{BB962C8B-B14F-4D97-AF65-F5344CB8AC3E}">
        <p14:creationId xmlns:p14="http://schemas.microsoft.com/office/powerpoint/2010/main" val="300003035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latin typeface="Century Gothic" panose="020B0502020202020204" pitchFamily="34" charset="0"/>
              </a:defRPr>
            </a:lvl1pPr>
          </a:lstStyle>
          <a:p>
            <a:r>
              <a:rPr lang="en-US" dirty="0"/>
              <a:t>Section Divider</a:t>
            </a:r>
          </a:p>
        </p:txBody>
      </p:sp>
      <p:grpSp>
        <p:nvGrpSpPr>
          <p:cNvPr id="6" name="Group 5">
            <a:extLst>
              <a:ext uri="{FF2B5EF4-FFF2-40B4-BE49-F238E27FC236}">
                <a16:creationId xmlns:a16="http://schemas.microsoft.com/office/drawing/2014/main" id="{E90DBD71-FA97-45CD-B1CF-1FEB2194933C}"/>
              </a:ext>
            </a:extLst>
          </p:cNvPr>
          <p:cNvGrpSpPr/>
          <p:nvPr userDrawn="1"/>
        </p:nvGrpSpPr>
        <p:grpSpPr>
          <a:xfrm>
            <a:off x="6866727" y="2546809"/>
            <a:ext cx="5325273" cy="4340219"/>
            <a:chOff x="6474841" y="2300067"/>
            <a:chExt cx="5325273" cy="4340219"/>
          </a:xfrm>
        </p:grpSpPr>
        <p:pic>
          <p:nvPicPr>
            <p:cNvPr id="7" name="Picture 6">
              <a:extLst>
                <a:ext uri="{FF2B5EF4-FFF2-40B4-BE49-F238E27FC236}">
                  <a16:creationId xmlns:a16="http://schemas.microsoft.com/office/drawing/2014/main" id="{3DDAF66A-9F36-4E68-BFD1-E74892B28E5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18335" r="7384"/>
            <a:stretch/>
          </p:blipFill>
          <p:spPr>
            <a:xfrm rot="5400000">
              <a:off x="7201411" y="1573497"/>
              <a:ext cx="3872133" cy="5325273"/>
            </a:xfrm>
            <a:prstGeom prst="rect">
              <a:avLst/>
            </a:prstGeom>
          </p:spPr>
        </p:pic>
        <p:pic>
          <p:nvPicPr>
            <p:cNvPr id="8" name="Picture 7">
              <a:extLst>
                <a:ext uri="{FF2B5EF4-FFF2-40B4-BE49-F238E27FC236}">
                  <a16:creationId xmlns:a16="http://schemas.microsoft.com/office/drawing/2014/main" id="{6846A800-E8E5-4042-BC8A-F6298142C81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51515" t="18335" r="37288"/>
            <a:stretch/>
          </p:blipFill>
          <p:spPr>
            <a:xfrm rot="16200000" flipV="1">
              <a:off x="8903435" y="3743606"/>
              <a:ext cx="468086" cy="5325273"/>
            </a:xfrm>
            <a:prstGeom prst="rect">
              <a:avLst/>
            </a:prstGeom>
          </p:spPr>
        </p:pic>
      </p:grpSp>
    </p:spTree>
    <p:extLst>
      <p:ext uri="{BB962C8B-B14F-4D97-AF65-F5344CB8AC3E}">
        <p14:creationId xmlns:p14="http://schemas.microsoft.com/office/powerpoint/2010/main" val="4056169754"/>
      </p:ext>
    </p:extLst>
  </p:cSld>
  <p:clrMapOvr>
    <a:overrideClrMapping bg1="lt1" tx1="dk1" bg2="lt2" tx2="dk2" accent1="accent1" accent2="accent2" accent3="accent3" accent4="accent4" accent5="accent5" accent6="accent6" hlink="hlink" folHlink="folHlink"/>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Calibri" panose="020F0502020204030204" pitchFamily="34" charset="0"/>
                <a:cs typeface="Calibri" panose="020F0502020204030204" pitchFamily="34" charset="0"/>
              </a:rPr>
              <a:t>Go to the official federal source of cancer prevention information: </a:t>
            </a:r>
          </a:p>
          <a:p>
            <a:pPr algn="l">
              <a:lnSpc>
                <a:spcPct val="130000"/>
              </a:lnSpc>
            </a:pPr>
            <a:r>
              <a:rPr lang="en-US" sz="2000" b="0" i="0" dirty="0">
                <a:solidFill>
                  <a:schemeClr val="bg1"/>
                </a:solidFill>
                <a:latin typeface="Calibri" panose="020F0502020204030204" pitchFamily="34" charset="0"/>
                <a:cs typeface="Calibri" panose="020F0502020204030204" pitchFamily="34" charset="0"/>
              </a:rPr>
              <a:t>www.cdc.gov/cancer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Century Gothic" panose="020B0502020202020204" pitchFamily="34" charset="0"/>
              </a:rPr>
              <a:t>Division of Cancer Prevention and Control</a:t>
            </a:r>
          </a:p>
          <a:p>
            <a:pPr algn="r">
              <a:lnSpc>
                <a:spcPct val="130000"/>
              </a:lnSpc>
            </a:pPr>
            <a:r>
              <a:rPr lang="en-US" sz="1600" b="0" i="0" dirty="0">
                <a:solidFill>
                  <a:schemeClr val="tx1"/>
                </a:solidFill>
                <a:latin typeface="Century Gothic" panose="020B0502020202020204" pitchFamily="34" charset="0"/>
              </a:rPr>
              <a:t>Reliable. Trusted. Scientific</a:t>
            </a:r>
            <a:r>
              <a:rPr lang="en-US" sz="1600" b="0" i="0" dirty="0">
                <a:solidFill>
                  <a:schemeClr val="tx1"/>
                </a:solidFill>
                <a:latin typeface="Gotham Rounded Book" pitchFamily="2" charset="77"/>
              </a:rPr>
              <a:t>.</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Calibri" panose="020F0502020204030204" pitchFamily="34" charset="0"/>
                <a:cs typeface="Calibri" panose="020F0502020204030204" pitchFamily="34" charset="0"/>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Century Gothic" panose="020B0502020202020204" pitchFamily="34" charset="0"/>
              </a:rPr>
              <a:t>Thank you!</a:t>
            </a: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pic>
        <p:nvPicPr>
          <p:cNvPr id="6" name="Picture 5">
            <a:extLst>
              <a:ext uri="{FF2B5EF4-FFF2-40B4-BE49-F238E27FC236}">
                <a16:creationId xmlns:a16="http://schemas.microsoft.com/office/drawing/2014/main" id="{8DA40169-B336-469C-8BE6-1C46B4A4C2E2}"/>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r="6147" b="33908"/>
          <a:stretch/>
        </p:blipFill>
        <p:spPr>
          <a:xfrm>
            <a:off x="8646287" y="253540"/>
            <a:ext cx="3545713" cy="3890198"/>
          </a:xfrm>
          <a:prstGeom prst="rect">
            <a:avLst/>
          </a:prstGeom>
        </p:spPr>
      </p:pic>
    </p:spTree>
    <p:extLst>
      <p:ext uri="{BB962C8B-B14F-4D97-AF65-F5344CB8AC3E}">
        <p14:creationId xmlns:p14="http://schemas.microsoft.com/office/powerpoint/2010/main" val="310592210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endParaRPr lang="en-US" dirty="0">
              <a:solidFill>
                <a:srgbClr val="002F59"/>
              </a:solidFill>
            </a:endParaRPr>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en-US" dirty="0">
              <a:solidFill>
                <a:srgbClr val="002F59"/>
              </a:solidFill>
            </a:endParaRPr>
          </a:p>
        </p:txBody>
      </p:sp>
      <p:sp>
        <p:nvSpPr>
          <p:cNvPr id="4" name="Slide Number Placeholder 3"/>
          <p:cNvSpPr>
            <a:spLocks noGrp="1"/>
          </p:cNvSpPr>
          <p:nvPr>
            <p:ph type="sldNum" sz="quarter" idx="12"/>
          </p:nvPr>
        </p:nvSpPr>
        <p:spPr/>
        <p:txBody>
          <a:bodyPr/>
          <a:lstStyle/>
          <a:p>
            <a:fld id="{C7F4DEE0-322F-4BEB-9836-A92BA1A71277}" type="slidenum">
              <a:rPr lang="en-US" smtClean="0">
                <a:solidFill>
                  <a:srgbClr val="002F59">
                    <a:tint val="75000"/>
                  </a:srgbClr>
                </a:solidFill>
              </a:rPr>
              <a:pPr/>
              <a:t>‹#›</a:t>
            </a:fld>
            <a:endParaRPr lang="en-US" dirty="0">
              <a:solidFill>
                <a:srgbClr val="002F59">
                  <a:tint val="75000"/>
                </a:srgbClr>
              </a:solidFill>
            </a:endParaRPr>
          </a:p>
        </p:txBody>
      </p:sp>
    </p:spTree>
    <p:extLst>
      <p:ext uri="{BB962C8B-B14F-4D97-AF65-F5344CB8AC3E}">
        <p14:creationId xmlns:p14="http://schemas.microsoft.com/office/powerpoint/2010/main" val="248798599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221434581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Basic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nchor="b"/>
          <a:lstStyle>
            <a:lvl1pPr>
              <a:lnSpc>
                <a:spcPts val="3000"/>
              </a:lnSpc>
              <a:defRPr sz="2800" b="1" baseline="0">
                <a:effectLst/>
              </a:defRPr>
            </a:lvl1pPr>
          </a:lstStyle>
          <a:p>
            <a:r>
              <a:rPr lang="en-US"/>
              <a:t>Click to edit Master title style</a:t>
            </a:r>
            <a:endParaRPr lang="en-US" dirty="0"/>
          </a:p>
        </p:txBody>
      </p:sp>
      <p:sp>
        <p:nvSpPr>
          <p:cNvPr id="3" name="Content Placeholder 2"/>
          <p:cNvSpPr>
            <a:spLocks noGrp="1"/>
          </p:cNvSpPr>
          <p:nvPr>
            <p:ph idx="1"/>
          </p:nvPr>
        </p:nvSpPr>
        <p:spPr>
          <a:xfrm>
            <a:off x="609600" y="1600201"/>
            <a:ext cx="10972800" cy="4191000"/>
          </a:xfrm>
          <a:prstGeom prst="rect">
            <a:avLst/>
          </a:prstGeom>
        </p:spPr>
        <p:txBody>
          <a:bodyPr/>
          <a:lstStyle>
            <a:lvl1pPr>
              <a:buClr>
                <a:schemeClr val="tx1"/>
              </a:buClr>
              <a:buSzPct val="70000"/>
              <a:buFont typeface="Wingdings" pitchFamily="2" charset="2"/>
              <a:buChar char="q"/>
              <a:defRPr sz="2400" b="1" baseline="0">
                <a:solidFill>
                  <a:schemeClr val="bg2"/>
                </a:solidFill>
              </a:defRPr>
            </a:lvl1pPr>
            <a:lvl2pPr>
              <a:buClr>
                <a:schemeClr val="tx1"/>
              </a:buClr>
              <a:buSzPct val="100000"/>
              <a:buFont typeface="Wingdings" pitchFamily="2" charset="2"/>
              <a:buChar char="§"/>
              <a:defRPr sz="2000">
                <a:solidFill>
                  <a:schemeClr val="bg2"/>
                </a:solidFill>
              </a:defRPr>
            </a:lvl2pPr>
            <a:lvl3pPr>
              <a:buClr>
                <a:schemeClr val="tx1"/>
              </a:buClr>
              <a:buSzPct val="100000"/>
              <a:buFont typeface="Arial" pitchFamily="34" charset="0"/>
              <a:buChar char="•"/>
              <a:defRPr sz="1800">
                <a:solidFill>
                  <a:schemeClr val="bg2"/>
                </a:solidFill>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5"/>
          <p:cNvSpPr>
            <a:spLocks noGrp="1"/>
          </p:cNvSpPr>
          <p:nvPr>
            <p:ph type="body" sz="quarter" idx="11"/>
          </p:nvPr>
        </p:nvSpPr>
        <p:spPr>
          <a:xfrm>
            <a:off x="609600" y="5791200"/>
            <a:ext cx="10972800" cy="609600"/>
          </a:xfrm>
          <a:prstGeom prst="rect">
            <a:avLst/>
          </a:prstGeom>
        </p:spPr>
        <p:txBody>
          <a:bodyPr anchor="b"/>
          <a:lstStyle>
            <a:lvl1pPr>
              <a:buNone/>
              <a:defRPr sz="11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586035269"/>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Large Images (narrow bottom bor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94468" y="0"/>
            <a:ext cx="11582400" cy="1206631"/>
          </a:xfrm>
        </p:spPr>
        <p:txBody>
          <a:bodyPr/>
          <a:lstStyle>
            <a:lvl1pPr>
              <a:defRPr sz="3200">
                <a:latin typeface="Calibri" panose="020F0502020204030204" pitchFamily="34" charset="0"/>
              </a:defRPr>
            </a:lvl1pPr>
          </a:lstStyle>
          <a:p>
            <a:r>
              <a:rPr lang="en-US" dirty="0"/>
              <a:t>Click to add title</a:t>
            </a:r>
          </a:p>
        </p:txBody>
      </p:sp>
      <p:sp>
        <p:nvSpPr>
          <p:cNvPr id="6" name="TextBox 5"/>
          <p:cNvSpPr txBox="1"/>
          <p:nvPr userDrawn="1"/>
        </p:nvSpPr>
        <p:spPr>
          <a:xfrm>
            <a:off x="156027" y="6501403"/>
            <a:ext cx="2457920" cy="246221"/>
          </a:xfrm>
          <a:prstGeom prst="rect">
            <a:avLst/>
          </a:prstGeom>
          <a:noFill/>
        </p:spPr>
        <p:txBody>
          <a:bodyPr wrap="square" rtlCol="0">
            <a:spAutoFit/>
          </a:bodyPr>
          <a:lstStyle/>
          <a:p>
            <a:fld id="{502F4AC6-48B5-485A-8D62-7AC4F05840AC}" type="slidenum">
              <a:rPr lang="en-US" sz="1000" smtClean="0">
                <a:solidFill>
                  <a:schemeClr val="bg1"/>
                </a:solidFill>
                <a:latin typeface="Myriad Pro" pitchFamily="34" charset="0"/>
              </a:rPr>
              <a:pPr/>
              <a:t>‹#›</a:t>
            </a:fld>
            <a:endParaRPr lang="en-US" sz="1000" dirty="0">
              <a:solidFill>
                <a:schemeClr val="bg1"/>
              </a:solidFill>
              <a:latin typeface="Myriad Pro" pitchFamily="34" charset="0"/>
            </a:endParaRPr>
          </a:p>
        </p:txBody>
      </p:sp>
      <p:sp>
        <p:nvSpPr>
          <p:cNvPr id="7" name="Rectangle 6"/>
          <p:cNvSpPr/>
          <p:nvPr userDrawn="1"/>
        </p:nvSpPr>
        <p:spPr>
          <a:xfrm>
            <a:off x="-1" y="5857649"/>
            <a:ext cx="12192001" cy="6685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 Placeholder 9"/>
          <p:cNvSpPr>
            <a:spLocks noGrp="1"/>
          </p:cNvSpPr>
          <p:nvPr>
            <p:ph type="body" sz="quarter" idx="10"/>
          </p:nvPr>
        </p:nvSpPr>
        <p:spPr>
          <a:xfrm>
            <a:off x="658147" y="6624513"/>
            <a:ext cx="6509416" cy="179388"/>
          </a:xfrm>
        </p:spPr>
        <p:txBody>
          <a:bodyPr anchor="ctr"/>
          <a:lstStyle>
            <a:lvl1pPr marL="0" indent="0">
              <a:buFontTx/>
              <a:buNone/>
              <a:defRPr sz="1400" i="0">
                <a:solidFill>
                  <a:schemeClr val="bg1"/>
                </a:solidFill>
                <a:latin typeface="Calibri" panose="020F0502020204030204" pitchFamily="34" charset="0"/>
              </a:defRPr>
            </a:lvl1pPr>
          </a:lstStyle>
          <a:p>
            <a:pPr lvl="0"/>
            <a:endParaRPr lang="en-US" dirty="0"/>
          </a:p>
        </p:txBody>
      </p:sp>
      <p:sp>
        <p:nvSpPr>
          <p:cNvPr id="12" name="Content Placeholder 2"/>
          <p:cNvSpPr>
            <a:spLocks noGrp="1"/>
          </p:cNvSpPr>
          <p:nvPr>
            <p:ph idx="11"/>
          </p:nvPr>
        </p:nvSpPr>
        <p:spPr>
          <a:xfrm>
            <a:off x="609600" y="1573881"/>
            <a:ext cx="10952136" cy="3857917"/>
          </a:xfrm>
        </p:spPr>
        <p:txBody>
          <a:bodyPr/>
          <a:lstStyle>
            <a:lvl1pPr marL="274320" indent="-274320">
              <a:spcBef>
                <a:spcPts val="0"/>
              </a:spcBef>
              <a:spcAft>
                <a:spcPts val="300"/>
              </a:spcAft>
              <a:buSzPct val="90000"/>
              <a:buFont typeface="Wingdings" panose="05000000000000000000" pitchFamily="2" charset="2"/>
              <a:buChar char="Ø"/>
              <a:defRPr sz="2800" b="1">
                <a:latin typeface="Calibri" panose="020F0502020204030204" pitchFamily="34" charset="0"/>
              </a:defRPr>
            </a:lvl1pPr>
            <a:lvl2pPr marL="502920" indent="-228600">
              <a:spcBef>
                <a:spcPts val="0"/>
              </a:spcBef>
              <a:spcAft>
                <a:spcPts val="300"/>
              </a:spcAft>
              <a:buSzPct val="90000"/>
              <a:buFont typeface="Calibri" panose="020F0502020204030204" pitchFamily="34" charset="0"/>
              <a:buChar char="●"/>
              <a:defRPr sz="2400">
                <a:latin typeface="Calibri" panose="020F0502020204030204" pitchFamily="34" charset="0"/>
              </a:defRPr>
            </a:lvl2pPr>
            <a:lvl3pPr marL="822960" indent="-228600">
              <a:spcBef>
                <a:spcPts val="0"/>
              </a:spcBef>
              <a:spcAft>
                <a:spcPts val="300"/>
              </a:spcAft>
              <a:buSzPct val="70000"/>
              <a:buFont typeface="Wingdings" panose="05000000000000000000" pitchFamily="2" charset="2"/>
              <a:buChar char="q"/>
              <a:defRPr sz="2000">
                <a:latin typeface="Calibri" panose="020F0502020204030204" pitchFamily="34" charset="0"/>
              </a:defRPr>
            </a:lvl3pPr>
            <a:lvl4pPr marL="1280160" indent="-201168">
              <a:spcBef>
                <a:spcPts val="0"/>
              </a:spcBef>
              <a:spcAft>
                <a:spcPts val="300"/>
              </a:spcAft>
              <a:defRPr sz="1800">
                <a:latin typeface="Calibri" panose="020F0502020204030204" pitchFamily="34" charset="0"/>
              </a:defRPr>
            </a:lvl4pPr>
            <a:lvl5pPr marL="1645920" indent="-201168">
              <a:spcBef>
                <a:spcPts val="0"/>
              </a:spcBef>
              <a:spcAft>
                <a:spcPts val="300"/>
              </a:spcAft>
              <a:defRPr sz="1600">
                <a:latin typeface="Calibri" panose="020F0502020204030204" pitchFamily="34" charset="0"/>
              </a:defRPr>
            </a:lvl5pPr>
          </a:lstStyle>
          <a:p>
            <a:pPr lvl="0"/>
            <a:r>
              <a:rPr lang="en-US" dirty="0"/>
              <a:t>Click to edit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70023610"/>
      </p:ext>
    </p:extLst>
  </p:cSld>
  <p:clrMapOvr>
    <a:masterClrMapping/>
  </p:clrMapOvr>
  <p:transition>
    <p:wipe dir="d"/>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061339"/>
          </a:xfrm>
        </p:spPr>
        <p:txBody>
          <a:bodyPr anchor="ctr" anchorCtr="0">
            <a:normAutofit/>
          </a:bodyPr>
          <a:lstStyle>
            <a:lvl1pPr>
              <a:defRPr sz="3600" b="1"/>
            </a:lvl1pPr>
          </a:lstStyle>
          <a:p>
            <a:r>
              <a:rPr lang="en-US" dirty="0"/>
              <a:t>Click to edit Master title style</a:t>
            </a:r>
          </a:p>
        </p:txBody>
      </p:sp>
      <p:sp>
        <p:nvSpPr>
          <p:cNvPr id="4" name="Content Placeholder 3"/>
          <p:cNvSpPr>
            <a:spLocks noGrp="1"/>
          </p:cNvSpPr>
          <p:nvPr>
            <p:ph sz="quarter" idx="10"/>
          </p:nvPr>
        </p:nvSpPr>
        <p:spPr>
          <a:xfrm>
            <a:off x="838200" y="1719071"/>
            <a:ext cx="10515600" cy="4510279"/>
          </a:xfrm>
        </p:spPr>
        <p:txBody>
          <a:bodyPr/>
          <a:lstStyle>
            <a:lvl1pPr>
              <a:lnSpc>
                <a:spcPct val="100000"/>
              </a:lnSpc>
              <a:buClr>
                <a:schemeClr val="tx2"/>
              </a:buClr>
              <a:defRPr>
                <a:latin typeface="Calibri" panose="020F0502020204030204" pitchFamily="34" charset="0"/>
              </a:defRPr>
            </a:lvl1pPr>
            <a:lvl2pPr marL="800100" indent="-342900">
              <a:lnSpc>
                <a:spcPct val="100000"/>
              </a:lnSpc>
              <a:buClr>
                <a:schemeClr val="accent4"/>
              </a:buClr>
              <a:buFont typeface="Arial" panose="020B0604020202020204" pitchFamily="34" charset="0"/>
              <a:buChar char="•"/>
              <a:defRPr>
                <a:latin typeface="Calibri" panose="020F0502020204030204" pitchFamily="34" charset="0"/>
              </a:defRPr>
            </a:lvl2pPr>
            <a:lvl3pPr marL="1143000" indent="-228600">
              <a:lnSpc>
                <a:spcPct val="100000"/>
              </a:lnSpc>
              <a:buClr>
                <a:schemeClr val="accent1"/>
              </a:buClr>
              <a:buFont typeface="Wingdings" panose="05000000000000000000" pitchFamily="2" charset="2"/>
              <a:buChar char="§"/>
              <a:defRPr>
                <a:latin typeface="Calibri" panose="020F0502020204030204" pitchFamily="34" charset="0"/>
              </a:defRPr>
            </a:lvl3pPr>
            <a:lvl4pPr>
              <a:lnSpc>
                <a:spcPct val="100000"/>
              </a:lnSpc>
              <a:defRPr>
                <a:latin typeface="Calibri" panose="020F0502020204030204" pitchFamily="34" charset="0"/>
              </a:defRPr>
            </a:lvl4pPr>
            <a:lvl5pPr>
              <a:lnSpc>
                <a:spcPct val="100000"/>
              </a:lnSpc>
              <a:defRPr>
                <a:latin typeface="Calibri" panose="020F050202020403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grpSp>
        <p:nvGrpSpPr>
          <p:cNvPr id="6" name="Group 5"/>
          <p:cNvGrpSpPr/>
          <p:nvPr userDrawn="1"/>
        </p:nvGrpSpPr>
        <p:grpSpPr>
          <a:xfrm>
            <a:off x="7167134" y="6512561"/>
            <a:ext cx="2024776" cy="345440"/>
            <a:chOff x="7167135" y="6788149"/>
            <a:chExt cx="2012240" cy="139701"/>
          </a:xfrm>
          <a:solidFill>
            <a:schemeClr val="accent1"/>
          </a:solidFill>
        </p:grpSpPr>
        <p:sp>
          <p:nvSpPr>
            <p:cNvPr id="7"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sp>
          <p:nvSpPr>
            <p:cNvPr id="8"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grpSp>
      <p:sp>
        <p:nvSpPr>
          <p:cNvPr id="9"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sp>
        <p:nvSpPr>
          <p:cNvPr id="10" name="Rectangle 24"/>
          <p:cNvSpPr>
            <a:spLocks noChangeArrowheads="1"/>
          </p:cNvSpPr>
          <p:nvPr userDrawn="1"/>
        </p:nvSpPr>
        <p:spPr bwMode="auto">
          <a:xfrm>
            <a:off x="11190732" y="6512561"/>
            <a:ext cx="1013830" cy="34544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2"/>
              </a:solidFill>
              <a:effectLst/>
              <a:uLnTx/>
              <a:uFillTx/>
            </a:endParaRPr>
          </a:p>
        </p:txBody>
      </p:sp>
      <p:sp>
        <p:nvSpPr>
          <p:cNvPr id="11" name="Right Triangle 10"/>
          <p:cNvSpPr/>
          <p:nvPr userDrawn="1"/>
        </p:nvSpPr>
        <p:spPr>
          <a:xfrm>
            <a:off x="7167133" y="6512560"/>
            <a:ext cx="461557" cy="345441"/>
          </a:xfrm>
          <a:prstGeom prst="rtTriangle">
            <a:avLst/>
          </a:prstGeom>
          <a:solidFill>
            <a:srgbClr val="002F5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D"/>
              </a:solidFill>
              <a:effectLst/>
              <a:uLnTx/>
              <a:uFillTx/>
              <a:latin typeface="Rockwell"/>
              <a:ea typeface="+mn-ea"/>
              <a:cs typeface="+mn-cs"/>
            </a:endParaRPr>
          </a:p>
        </p:txBody>
      </p:sp>
      <p:sp>
        <p:nvSpPr>
          <p:cNvPr id="12" name="TextBox 11"/>
          <p:cNvSpPr txBox="1"/>
          <p:nvPr userDrawn="1"/>
        </p:nvSpPr>
        <p:spPr>
          <a:xfrm>
            <a:off x="57150" y="6492918"/>
            <a:ext cx="5485352" cy="3847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900" b="0" i="0" u="none" strike="noStrike" kern="0" cap="none" spc="0" normalizeH="0" baseline="0" noProof="0" dirty="0">
                <a:ln>
                  <a:noFill/>
                </a:ln>
                <a:solidFill>
                  <a:schemeClr val="bg1"/>
                </a:solidFill>
                <a:effectLst/>
                <a:uLnTx/>
                <a:uFillTx/>
              </a:rPr>
              <a:t>RELIABLE      TRUSTED      SCIENTIFIC      DCPC</a:t>
            </a:r>
          </a:p>
        </p:txBody>
      </p:sp>
      <p:cxnSp>
        <p:nvCxnSpPr>
          <p:cNvPr id="13" name="Straight Connector 12"/>
          <p:cNvCxnSpPr/>
          <p:nvPr userDrawn="1"/>
        </p:nvCxnSpPr>
        <p:spPr>
          <a:xfrm>
            <a:off x="1413923" y="6583201"/>
            <a:ext cx="0" cy="204153"/>
          </a:xfrm>
          <a:prstGeom prst="line">
            <a:avLst/>
          </a:prstGeom>
          <a:noFill/>
          <a:ln w="19050" cap="flat" cmpd="sng" algn="ctr">
            <a:solidFill>
              <a:schemeClr val="accent1"/>
            </a:solidFill>
            <a:prstDash val="solid"/>
            <a:miter lim="800000"/>
          </a:ln>
          <a:effectLst/>
        </p:spPr>
      </p:cxnSp>
      <p:cxnSp>
        <p:nvCxnSpPr>
          <p:cNvPr id="14" name="Straight Connector 13"/>
          <p:cNvCxnSpPr/>
          <p:nvPr userDrawn="1"/>
        </p:nvCxnSpPr>
        <p:spPr>
          <a:xfrm>
            <a:off x="2799826" y="6584630"/>
            <a:ext cx="0" cy="204153"/>
          </a:xfrm>
          <a:prstGeom prst="line">
            <a:avLst/>
          </a:prstGeom>
          <a:noFill/>
          <a:ln w="19050" cap="flat" cmpd="sng" algn="ctr">
            <a:solidFill>
              <a:schemeClr val="accent1"/>
            </a:solidFill>
            <a:prstDash val="solid"/>
            <a:miter lim="800000"/>
          </a:ln>
          <a:effectLst/>
        </p:spPr>
      </p:cxnSp>
      <p:cxnSp>
        <p:nvCxnSpPr>
          <p:cNvPr id="15" name="Straight Connector 14"/>
          <p:cNvCxnSpPr/>
          <p:nvPr userDrawn="1"/>
        </p:nvCxnSpPr>
        <p:spPr>
          <a:xfrm>
            <a:off x="4483370" y="6583201"/>
            <a:ext cx="0" cy="204153"/>
          </a:xfrm>
          <a:prstGeom prst="line">
            <a:avLst/>
          </a:prstGeom>
          <a:noFill/>
          <a:ln w="19050" cap="flat" cmpd="sng" algn="ctr">
            <a:solidFill>
              <a:schemeClr val="accent1"/>
            </a:solidFill>
            <a:prstDash val="solid"/>
            <a:miter lim="800000"/>
          </a:ln>
          <a:effectLst/>
        </p:spPr>
      </p:cxnSp>
      <p:sp>
        <p:nvSpPr>
          <p:cNvPr id="16" name="TextBox 15"/>
          <p:cNvSpPr txBox="1"/>
          <p:nvPr userDrawn="1"/>
        </p:nvSpPr>
        <p:spPr>
          <a:xfrm>
            <a:off x="11633200" y="6543719"/>
            <a:ext cx="466595" cy="276999"/>
          </a:xfrm>
          <a:prstGeom prst="rect">
            <a:avLst/>
          </a:prstGeom>
          <a:noFill/>
        </p:spPr>
        <p:txBody>
          <a:bodyPr wrap="square" rtlCol="0">
            <a:spAutoFit/>
          </a:bodyPr>
          <a:lstStyle/>
          <a:p>
            <a:pPr algn="r"/>
            <a:fld id="{9AD7C989-2ABF-4356-865E-C635B54E1EE3}" type="slidenum">
              <a:rPr lang="en-US" sz="1200" b="1" smtClean="0">
                <a:solidFill>
                  <a:schemeClr val="tx2"/>
                </a:solidFill>
                <a:latin typeface="Calibri" panose="020F0502020204030204" pitchFamily="34" charset="0"/>
              </a:rPr>
              <a:pPr algn="r"/>
              <a:t>‹#›</a:t>
            </a:fld>
            <a:endParaRPr lang="en-US" sz="1200" b="1" dirty="0">
              <a:solidFill>
                <a:schemeClr val="tx2"/>
              </a:solidFill>
              <a:latin typeface="Calibri" panose="020F0502020204030204" pitchFamily="34" charset="0"/>
            </a:endParaRPr>
          </a:p>
        </p:txBody>
      </p:sp>
    </p:spTree>
    <p:extLst>
      <p:ext uri="{BB962C8B-B14F-4D97-AF65-F5344CB8AC3E}">
        <p14:creationId xmlns:p14="http://schemas.microsoft.com/office/powerpoint/2010/main" val="38005672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7C798940-941A-4154-99C9-8B9A6E0DE66F}" type="datetimeFigureOut">
              <a:rPr lang="en-US" smtClean="0"/>
              <a:t>2/6/2020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056B25C-C3F4-487D-B3DB-F09043DA26DD}" type="slidenum">
              <a:rPr lang="en-US" smtClean="0"/>
              <a:t>‹#›</a:t>
            </a:fld>
            <a:endParaRPr lang="en-US" dirty="0"/>
          </a:p>
        </p:txBody>
      </p:sp>
    </p:spTree>
    <p:extLst>
      <p:ext uri="{BB962C8B-B14F-4D97-AF65-F5344CB8AC3E}">
        <p14:creationId xmlns:p14="http://schemas.microsoft.com/office/powerpoint/2010/main" val="141131744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Date Placeholder 2"/>
          <p:cNvSpPr>
            <a:spLocks noGrp="1"/>
          </p:cNvSpPr>
          <p:nvPr>
            <p:ph type="dt" sz="half" idx="10"/>
          </p:nvPr>
        </p:nvSpPr>
        <p:spPr>
          <a:xfrm>
            <a:off x="609600" y="6356351"/>
            <a:ext cx="2844800" cy="365125"/>
          </a:xfrm>
          <a:prstGeom prst="rect">
            <a:avLst/>
          </a:prstGeom>
        </p:spPr>
        <p:txBody>
          <a:bodyPr/>
          <a:lstStyle/>
          <a:p>
            <a:fld id="{342EDFE6-6799-4B92-81A6-FD3FAB456D88}" type="datetimeFigureOut">
              <a:rPr lang="en-US" smtClean="0">
                <a:solidFill>
                  <a:srgbClr val="FFC000"/>
                </a:solidFill>
              </a:rPr>
              <a:pPr/>
              <a:t>2/6/2020</a:t>
            </a:fld>
            <a:endParaRPr lang="en-US" dirty="0">
              <a:solidFill>
                <a:srgbClr val="FFC000"/>
              </a:solidFill>
            </a:endParaRPr>
          </a:p>
        </p:txBody>
      </p:sp>
      <p:sp>
        <p:nvSpPr>
          <p:cNvPr id="4" name="Footer Placeholder 3"/>
          <p:cNvSpPr>
            <a:spLocks noGrp="1"/>
          </p:cNvSpPr>
          <p:nvPr>
            <p:ph type="ftr" sz="quarter" idx="11"/>
          </p:nvPr>
        </p:nvSpPr>
        <p:spPr>
          <a:xfrm>
            <a:off x="4165600" y="6356351"/>
            <a:ext cx="3860800" cy="365125"/>
          </a:xfrm>
          <a:prstGeom prst="rect">
            <a:avLst/>
          </a:prstGeom>
        </p:spPr>
        <p:txBody>
          <a:bodyPr/>
          <a:lstStyle/>
          <a:p>
            <a:endParaRPr lang="en-US" dirty="0">
              <a:solidFill>
                <a:srgbClr val="FFC000"/>
              </a:solidFill>
            </a:endParaRPr>
          </a:p>
        </p:txBody>
      </p:sp>
      <p:sp>
        <p:nvSpPr>
          <p:cNvPr id="5" name="Slide Number Placeholder 4"/>
          <p:cNvSpPr>
            <a:spLocks noGrp="1"/>
          </p:cNvSpPr>
          <p:nvPr>
            <p:ph type="sldNum" sz="quarter" idx="12"/>
          </p:nvPr>
        </p:nvSpPr>
        <p:spPr>
          <a:xfrm>
            <a:off x="8737600" y="6356351"/>
            <a:ext cx="2844800" cy="365125"/>
          </a:xfrm>
          <a:prstGeom prst="rect">
            <a:avLst/>
          </a:prstGeom>
        </p:spPr>
        <p:txBody>
          <a:bodyPr/>
          <a:lstStyle/>
          <a:p>
            <a:fld id="{E00E9A7E-7450-4CB2-9949-803FED975614}" type="slidenum">
              <a:rPr lang="en-US" smtClean="0">
                <a:solidFill>
                  <a:srgbClr val="FFC000"/>
                </a:solidFill>
              </a:rPr>
              <a:pPr/>
              <a:t>‹#›</a:t>
            </a:fld>
            <a:endParaRPr lang="en-US" dirty="0">
              <a:solidFill>
                <a:srgbClr val="FFC000"/>
              </a:solidFill>
            </a:endParaRPr>
          </a:p>
        </p:txBody>
      </p:sp>
    </p:spTree>
    <p:extLst>
      <p:ext uri="{BB962C8B-B14F-4D97-AF65-F5344CB8AC3E}">
        <p14:creationId xmlns:p14="http://schemas.microsoft.com/office/powerpoint/2010/main" val="59470353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stretch>
            <a:fillRect/>
          </a:stretch>
        </p:blipFill>
        <p:spPr>
          <a:xfrm>
            <a:off x="-10054" y="5852073"/>
            <a:ext cx="12193057" cy="1005927"/>
          </a:xfrm>
          <a:prstGeom prst="rect">
            <a:avLst/>
          </a:prstGeom>
        </p:spPr>
      </p:pic>
      <p:sp>
        <p:nvSpPr>
          <p:cNvPr id="2" name="Title 1"/>
          <p:cNvSpPr>
            <a:spLocks noGrp="1"/>
          </p:cNvSpPr>
          <p:nvPr>
            <p:ph type="title" hasCustomPrompt="1"/>
          </p:nvPr>
        </p:nvSpPr>
        <p:spPr>
          <a:xfrm>
            <a:off x="838200" y="491636"/>
            <a:ext cx="10515600" cy="566928"/>
          </a:xfrm>
        </p:spPr>
        <p:txBody>
          <a:bodyPr anchor="t">
            <a:noAutofit/>
          </a:bodyPr>
          <a:lstStyle>
            <a:lvl1pPr>
              <a:defRPr sz="3600" b="1">
                <a:solidFill>
                  <a:srgbClr val="002F59"/>
                </a:solidFill>
                <a:latin typeface="Century Gothic" panose="020B0502020202020204" pitchFamily="34" charset="0"/>
              </a:defRPr>
            </a:lvl1pPr>
          </a:lstStyle>
          <a:p>
            <a:r>
              <a:rPr lang="en-US" dirty="0"/>
              <a:t>One Column</a:t>
            </a:r>
          </a:p>
        </p:txBody>
      </p:sp>
      <p:sp>
        <p:nvSpPr>
          <p:cNvPr id="3" name="Content Placeholder 2"/>
          <p:cNvSpPr>
            <a:spLocks noGrp="1"/>
          </p:cNvSpPr>
          <p:nvPr>
            <p:ph idx="1"/>
          </p:nvPr>
        </p:nvSpPr>
        <p:spPr>
          <a:xfrm>
            <a:off x="838200" y="1133856"/>
            <a:ext cx="10515600" cy="4744139"/>
          </a:xfrm>
        </p:spPr>
        <p:txBody>
          <a:bodyPr/>
          <a:lstStyle>
            <a:lvl1pPr>
              <a:defRPr>
                <a:solidFill>
                  <a:srgbClr val="002F59"/>
                </a:solidFill>
                <a:latin typeface="Century Gothic" panose="020B0502020202020204" pitchFamily="34" charset="0"/>
              </a:defRPr>
            </a:lvl1pPr>
            <a:lvl2pPr>
              <a:buClr>
                <a:srgbClr val="999E40"/>
              </a:buClr>
              <a:defRPr>
                <a:solidFill>
                  <a:srgbClr val="002F59"/>
                </a:solidFill>
                <a:latin typeface="Century Gothic" panose="020B0502020202020204" pitchFamily="34" charset="0"/>
              </a:defRPr>
            </a:lvl2pPr>
            <a:lvl3pPr marL="1143000" indent="-228600">
              <a:buFont typeface="Wingdings" panose="05000000000000000000" pitchFamily="2" charset="2"/>
              <a:buChar char="§"/>
              <a:defRPr>
                <a:solidFill>
                  <a:srgbClr val="002F59"/>
                </a:solidFill>
                <a:latin typeface="Century Gothic" panose="020B0502020202020204" pitchFamily="34" charset="0"/>
              </a:defRPr>
            </a:lvl3pPr>
            <a:lvl4pPr>
              <a:defRPr>
                <a:solidFill>
                  <a:srgbClr val="002F59"/>
                </a:solidFill>
                <a:latin typeface="Century Gothic" panose="020B0502020202020204" pitchFamily="34" charset="0"/>
              </a:defRPr>
            </a:lvl4pPr>
            <a:lvl5pPr>
              <a:defRPr>
                <a:solidFill>
                  <a:srgbClr val="002F59"/>
                </a:solidFill>
                <a:latin typeface="Century Gothic" panose="020B0502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Text Placeholder 5"/>
          <p:cNvSpPr>
            <a:spLocks noGrp="1"/>
          </p:cNvSpPr>
          <p:nvPr>
            <p:ph type="body" sz="quarter" idx="10" hasCustomPrompt="1"/>
          </p:nvPr>
        </p:nvSpPr>
        <p:spPr>
          <a:xfrm>
            <a:off x="57150" y="5877996"/>
            <a:ext cx="12058650" cy="256032"/>
          </a:xfrm>
        </p:spPr>
        <p:txBody>
          <a:bodyPr>
            <a:noAutofit/>
          </a:bodyPr>
          <a:lstStyle>
            <a:lvl1pPr marL="0" indent="0">
              <a:buNone/>
              <a:defRPr sz="1200">
                <a:solidFill>
                  <a:schemeClr val="bg1">
                    <a:lumMod val="50000"/>
                  </a:schemeClr>
                </a:solidFill>
              </a:defRPr>
            </a:lvl1pPr>
            <a:lvl2pPr>
              <a:defRPr sz="1200"/>
            </a:lvl2pPr>
            <a:lvl3pPr>
              <a:defRPr sz="1200"/>
            </a:lvl3pPr>
            <a:lvl4pPr>
              <a:defRPr sz="1200"/>
            </a:lvl4pPr>
            <a:lvl5pPr>
              <a:defRPr sz="1200"/>
            </a:lvl5pPr>
          </a:lstStyle>
          <a:p>
            <a:pPr lvl="0"/>
            <a:r>
              <a:rPr lang="en-US" dirty="0"/>
              <a:t>Caption</a:t>
            </a:r>
          </a:p>
        </p:txBody>
      </p:sp>
      <p:sp>
        <p:nvSpPr>
          <p:cNvPr id="22" name="Slide Number Placeholder 5">
            <a:extLst>
              <a:ext uri="{FF2B5EF4-FFF2-40B4-BE49-F238E27FC236}">
                <a16:creationId xmlns:a16="http://schemas.microsoft.com/office/drawing/2014/main" id="{A4D17E6C-88A5-4533-9D87-DA064254D01A}"/>
              </a:ext>
            </a:extLst>
          </p:cNvPr>
          <p:cNvSpPr txBox="1">
            <a:spLocks/>
          </p:cNvSpPr>
          <p:nvPr userDrawn="1"/>
        </p:nvSpPr>
        <p:spPr>
          <a:xfrm>
            <a:off x="69449" y="6469725"/>
            <a:ext cx="663616" cy="365125"/>
          </a:xfrm>
          <a:prstGeom prst="rect">
            <a:avLst/>
          </a:prstGeom>
        </p:spPr>
        <p:txBody>
          <a:bodyPr vert="horz" lIns="91440" tIns="45720" rIns="91440" bIns="45720" rtlCol="0" anchor="b"/>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1"/>
                </a:solidFill>
              </a:rPr>
              <a:pPr algn="l"/>
              <a:t>‹#›</a:t>
            </a:fld>
            <a:endParaRPr lang="en-US" sz="1400" dirty="0">
              <a:solidFill>
                <a:schemeClr val="bg1"/>
              </a:solidFill>
            </a:endParaRPr>
          </a:p>
        </p:txBody>
      </p:sp>
      <p:sp>
        <p:nvSpPr>
          <p:cNvPr id="23" name="Footer Placeholder 12">
            <a:extLst>
              <a:ext uri="{FF2B5EF4-FFF2-40B4-BE49-F238E27FC236}">
                <a16:creationId xmlns:a16="http://schemas.microsoft.com/office/drawing/2014/main" id="{DFB85663-5066-4190-A120-DE552C29F32A}"/>
              </a:ext>
            </a:extLst>
          </p:cNvPr>
          <p:cNvSpPr txBox="1">
            <a:spLocks/>
          </p:cNvSpPr>
          <p:nvPr userDrawn="1"/>
        </p:nvSpPr>
        <p:spPr>
          <a:xfrm>
            <a:off x="570079" y="6512559"/>
            <a:ext cx="11190122" cy="322291"/>
          </a:xfrm>
          <a:prstGeom prst="rect">
            <a:avLst/>
          </a:prstGeom>
        </p:spPr>
        <p:txBody>
          <a:bodyPr vert="horz" lIns="0" tIns="0" rIns="0" bIns="0" rtlCol="0" anchor="b"/>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1"/>
                </a:solidFill>
              </a:rPr>
              <a:t>Division for Cancer Prevention and Control					                                   Reliable. Trusted. Scientific.</a:t>
            </a:r>
          </a:p>
        </p:txBody>
      </p:sp>
    </p:spTree>
    <p:extLst>
      <p:ext uri="{BB962C8B-B14F-4D97-AF65-F5344CB8AC3E}">
        <p14:creationId xmlns:p14="http://schemas.microsoft.com/office/powerpoint/2010/main" val="329479323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71428" y="495307"/>
            <a:ext cx="2283347"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2480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2480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userDrawn="1"/>
        </p:nvSpPr>
        <p:spPr>
          <a:xfrm>
            <a:off x="8817197" y="0"/>
            <a:ext cx="3374803" cy="5457644"/>
          </a:xfrm>
          <a:prstGeom prst="rect">
            <a:avLst/>
          </a:prstGeom>
          <a:blipFill dpi="0" rotWithShape="1">
            <a:blip r:embed="rId3" cstate="print">
              <a:alphaModFix amt="6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userDrawn="1"/>
        </p:nvGrpSpPr>
        <p:grpSpPr>
          <a:xfrm>
            <a:off x="0" y="5952744"/>
            <a:ext cx="13136880" cy="905256"/>
            <a:chOff x="0" y="5952744"/>
            <a:chExt cx="13136880" cy="905256"/>
          </a:xfrm>
        </p:grpSpPr>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5" name="Picture 4">
              <a:extLst>
                <a:ext uri="{FF2B5EF4-FFF2-40B4-BE49-F238E27FC236}">
                  <a16:creationId xmlns:a16="http://schemas.microsoft.com/office/drawing/2014/main" id="{252A3466-B561-4FFF-B7F2-30F427B5BE94}"/>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userDrawn="1"/>
          </p:nvPicPr>
          <p:blipFill rotWithShape="1">
            <a:blip r:embed="rId5" cstate="print">
              <a:extLst>
                <a:ext uri="{28A0092B-C50C-407E-A947-70E740481C1C}">
                  <a14:useLocalDpi xmlns:a14="http://schemas.microsoft.com/office/drawing/2010/main" val="0"/>
                </a:ext>
              </a:extLst>
            </a:blip>
            <a:srcRect/>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1610959392"/>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32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32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71428" y="520707"/>
            <a:ext cx="2289789"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userDrawn="1"/>
        </p:nvGrpSpPr>
        <p:grpSpPr>
          <a:xfrm>
            <a:off x="0"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userDrawn="1"/>
          </p:nvPicPr>
          <p:blipFill rotWithShape="1">
            <a:blip r:embed="rId5" cstate="print">
              <a:extLst>
                <a:ext uri="{28A0092B-C50C-407E-A947-70E740481C1C}">
                  <a14:useLocalDpi xmlns:a14="http://schemas.microsoft.com/office/drawing/2010/main" val="0"/>
                </a:ext>
              </a:extLst>
            </a:blip>
            <a:srcRect/>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userDrawn="1"/>
          </p:nvPicPr>
          <p:blipFill rotWithShape="1">
            <a:blip r:embed="rId6" cstate="print">
              <a:extLst>
                <a:ext uri="{28A0092B-C50C-407E-A947-70E740481C1C}">
                  <a14:useLocalDpi xmlns:a14="http://schemas.microsoft.com/office/drawing/2010/main" val="0"/>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57154870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815346880"/>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220623844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26215586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rot="10800000">
            <a:off x="0" y="6175682"/>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Franklin Gothic Book" panose="020B05030201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60571114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Tree>
    <p:extLst>
      <p:ext uri="{BB962C8B-B14F-4D97-AF65-F5344CB8AC3E}">
        <p14:creationId xmlns:p14="http://schemas.microsoft.com/office/powerpoint/2010/main" val="115792223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2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Franklin Gothic Book" panose="020B0503020102020204" pitchFamily="34" charset="0"/>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Franklin Gothic Book" panose="020B05030201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Franklin Gothic Book" panose="020B0503020102020204" pitchFamily="34"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Tree>
    <p:extLst>
      <p:ext uri="{BB962C8B-B14F-4D97-AF65-F5344CB8AC3E}">
        <p14:creationId xmlns:p14="http://schemas.microsoft.com/office/powerpoint/2010/main" val="211919626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rot="10800000">
            <a:off x="4200" y="6175682"/>
            <a:ext cx="12192000" cy="682318"/>
          </a:xfrm>
          <a:prstGeom prst="rect">
            <a:avLst/>
          </a:prstGeom>
        </p:spPr>
      </p:pic>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3"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43419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434199"/>
            <a:ext cx="11598771" cy="36512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174518213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34612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355732"/>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21961900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69449" y="637883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70078" y="6423425"/>
            <a:ext cx="11598771" cy="27595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353140632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18359026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122C4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97441" y="635291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29461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307980885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2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56A0D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39283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30394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29800429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a:stretch/>
        </p:blipFill>
        <p:spPr>
          <a:xfrm rot="10800000">
            <a:off x="0" y="6175682"/>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18913490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78555A8B-D91B-4AFD-A04E-11F3F931ABD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79324411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300981247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2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360445172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Franklin Gothic Book" panose="020B0503020102020204" pitchFamily="34" charset="0"/>
              </a:rPr>
              <a:t>Division of Cancer Prevention and Control</a:t>
            </a:r>
            <a:r>
              <a:rPr lang="en-US" sz="1400" dirty="0">
                <a:solidFill>
                  <a:schemeClr val="tx1"/>
                </a:solidFill>
                <a:latin typeface="Franklin Gothic Book" panose="020B0503020102020204" pitchFamily="34" charset="0"/>
              </a:rPr>
              <a:t> 					</a:t>
            </a:r>
            <a:r>
              <a:rPr lang="en-US" sz="1400" b="0" i="0" kern="1200" dirty="0">
                <a:solidFill>
                  <a:schemeClr val="bg2"/>
                </a:solidFill>
                <a:latin typeface="Franklin Gothic Book" panose="020B0503020102020204" pitchFamily="34" charset="0"/>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240602940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1"/>
                </a:solidFill>
              </a:rPr>
              <a:pPr algn="l"/>
              <a:t>‹#›</a:t>
            </a:fld>
            <a:endParaRPr lang="en-US" sz="1400" dirty="0">
              <a:solidFill>
                <a:schemeClr val="bg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1"/>
                </a:solidFill>
                <a:latin typeface="Franklin Gothic Book" panose="020B0503020102020204" pitchFamily="34" charset="0"/>
              </a:rPr>
              <a:t>Division of Cancer Prevention and Control</a:t>
            </a:r>
            <a:r>
              <a:rPr lang="en-US" sz="1400" dirty="0">
                <a:solidFill>
                  <a:schemeClr val="bg1"/>
                </a:solidFill>
                <a:latin typeface="Franklin Gothic Book" panose="020B0503020102020204" pitchFamily="34" charset="0"/>
              </a:rPr>
              <a:t> </a:t>
            </a:r>
            <a:r>
              <a:rPr lang="en-US" sz="1400" dirty="0">
                <a:latin typeface="Franklin Gothic Book" panose="020B0503020102020204" pitchFamily="34" charset="0"/>
              </a:rPr>
              <a:t>				                                </a:t>
            </a:r>
            <a:r>
              <a:rPr lang="en-US" sz="1400" dirty="0">
                <a:solidFill>
                  <a:schemeClr val="tx1"/>
                </a:solidFill>
                <a:latin typeface="Franklin Gothic Book" panose="020B0503020102020204" pitchFamily="34" charset="0"/>
              </a:rPr>
              <a:t>Reliable. Trusted. Scientific.</a:t>
            </a:r>
            <a:endParaRPr lang="en-US" sz="1400" b="0" dirty="0">
              <a:solidFill>
                <a:schemeClr val="tx1"/>
              </a:solidFill>
              <a:latin typeface="Franklin Gothic Book" panose="020B0503020102020204" pitchFamily="34"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13740974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19304948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Franklin Gothic Book" panose="020B0503020102020204" pitchFamily="34"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69574231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5F3E4707-715D-4D16-A80C-11C78E6B88EB}"/>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95873746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Franklin Gothic Book" panose="020B0503020102020204" pitchFamily="34"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00801203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279189069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9841408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06F3FDC3-0849-4025-9C04-9259130DE77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53520249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0E6EFF4A-0228-4985-8FDA-582A45748397}"/>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15845943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userDrawn="1"/>
        </p:nvSpPr>
        <p:spPr>
          <a:xfrm>
            <a:off x="8817197" y="0"/>
            <a:ext cx="3374803"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7438661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userDrawn="1"/>
        </p:nvGrpSpPr>
        <p:grpSpPr>
          <a:xfrm>
            <a:off x="8129104" y="353568"/>
            <a:ext cx="4062890"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userDrawn="1"/>
          </p:nvSpPr>
          <p:spPr>
            <a:xfrm>
              <a:off x="-4535946" y="-1756229"/>
              <a:ext cx="3845684" cy="5747930"/>
            </a:xfrm>
            <a:prstGeom prst="rect">
              <a:avLst/>
            </a:prstGeom>
            <a:blipFill dpi="0" rotWithShape="1">
              <a:blip r:embed="rId2" cstate="hqprint">
                <a:alphaModFix amt="60000"/>
                <a:extLst>
                  <a:ext uri="{28A0092B-C50C-407E-A947-70E740481C1C}">
                    <a14:useLocalDpi xmlns:a14="http://schemas.microsoft.com/office/drawing/2010/main" val="0"/>
                  </a:ext>
                </a:extLst>
              </a:blip>
              <a:srcRect/>
              <a:stretch>
                <a:fillRect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209DDAF-4BAA-488E-8270-A70555AA54F7}"/>
                </a:ext>
              </a:extLst>
            </p:cNvPr>
            <p:cNvSpPr/>
            <p:nvPr userDrawn="1"/>
          </p:nvSpPr>
          <p:spPr>
            <a:xfrm rot="10800000">
              <a:off x="-1045039" y="-279426"/>
              <a:ext cx="354777" cy="2785575"/>
            </a:xfrm>
            <a:prstGeom prst="rect">
              <a:avLst/>
            </a:prstGeom>
            <a:blipFill dpi="0" rotWithShape="1">
              <a:blip r:embed="rId3" cstate="print">
                <a:alphaModFix amt="6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98649650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userDrawn="1"/>
        </p:nvGrpSpPr>
        <p:grpSpPr>
          <a:xfrm>
            <a:off x="8159883" y="353569"/>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userDrawn="1"/>
          </p:nvSpPr>
          <p:spPr>
            <a:xfrm>
              <a:off x="-3374803" y="353568"/>
              <a:ext cx="3717703" cy="5780441"/>
            </a:xfrm>
            <a:prstGeom prst="rect">
              <a:avLst/>
            </a:prstGeom>
            <a:blipFill dpi="0" rotWithShape="1">
              <a:blip r:embed="rId2" cstate="hqprint">
                <a:alphaModFix amt="40000"/>
                <a:extLst>
                  <a:ext uri="{28A0092B-C50C-407E-A947-70E740481C1C}">
                    <a14:useLocalDpi xmlns:a14="http://schemas.microsoft.com/office/drawing/2010/main" val="0"/>
                  </a:ext>
                </a:extLst>
              </a:blip>
              <a:srcRect/>
              <a:stretch>
                <a:fillRect t="130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BF9B6A2D-9F95-486A-B69E-EFEB38BD7611}"/>
                </a:ext>
              </a:extLst>
            </p:cNvPr>
            <p:cNvSpPr/>
            <p:nvPr userDrawn="1"/>
          </p:nvSpPr>
          <p:spPr>
            <a:xfrm rot="10800000">
              <a:off x="-1" y="1816097"/>
              <a:ext cx="440781" cy="2844801"/>
            </a:xfrm>
            <a:prstGeom prst="rect">
              <a:avLst/>
            </a:prstGeom>
            <a:blipFill dpi="0" rotWithShape="1">
              <a:blip r:embed="rId3"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2754121089"/>
      </p:ext>
    </p:extLst>
  </p:cSld>
  <p:clrMapOvr>
    <a:overrideClrMapping bg1="lt1" tx1="dk1" bg2="lt2" tx2="dk2" accent1="accent1" accent2="accent2" accent3="accent3" accent4="accent4" accent5="accent5" accent6="accent6" hlink="hlink" folHlink="folHlink"/>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userDrawn="1"/>
        </p:nvGrpSpPr>
        <p:grpSpPr>
          <a:xfrm rot="5400000">
            <a:off x="7421258" y="2087259"/>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userDrawn="1"/>
          </p:nvSpPr>
          <p:spPr>
            <a:xfrm>
              <a:off x="-4535946" y="-662593"/>
              <a:ext cx="3845684" cy="4654294"/>
            </a:xfrm>
            <a:prstGeom prst="rect">
              <a:avLst/>
            </a:prstGeom>
            <a:blipFill dpi="0" rotWithShape="1">
              <a:blip r:embed="rId2" cstate="hqprint">
                <a:alphaModFix amt="60000"/>
                <a:extLst>
                  <a:ext uri="{28A0092B-C50C-407E-A947-70E740481C1C}">
                    <a14:useLocalDpi xmlns:a14="http://schemas.microsoft.com/office/drawing/2010/main" val="0"/>
                  </a:ext>
                </a:extLst>
              </a:blip>
              <a:srcRect/>
              <a:stretch>
                <a:fillRect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50F8C260-2321-40E1-A387-89382C22EB39}"/>
                </a:ext>
              </a:extLst>
            </p:cNvPr>
            <p:cNvSpPr/>
            <p:nvPr userDrawn="1"/>
          </p:nvSpPr>
          <p:spPr>
            <a:xfrm rot="10800000">
              <a:off x="-1045039" y="-279426"/>
              <a:ext cx="354777" cy="2785575"/>
            </a:xfrm>
            <a:prstGeom prst="rect">
              <a:avLst/>
            </a:prstGeom>
            <a:blipFill dpi="0" rotWithShape="1">
              <a:blip r:embed="rId3" cstate="print">
                <a:alphaModFix amt="6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defRPr>
            </a:lvl1pPr>
          </a:lstStyle>
          <a:p>
            <a:r>
              <a:rPr lang="en-US" dirty="0"/>
              <a:t>Section Divider</a:t>
            </a:r>
          </a:p>
        </p:txBody>
      </p:sp>
    </p:spTree>
    <p:extLst>
      <p:ext uri="{BB962C8B-B14F-4D97-AF65-F5344CB8AC3E}">
        <p14:creationId xmlns:p14="http://schemas.microsoft.com/office/powerpoint/2010/main" val="422586677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userDrawn="1"/>
        </p:nvGrpSpPr>
        <p:grpSpPr>
          <a:xfrm rot="5400000">
            <a:off x="7400450" y="2066454"/>
            <a:ext cx="4275187" cy="5307912"/>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userDrawn="1"/>
          </p:nvSpPr>
          <p:spPr>
            <a:xfrm>
              <a:off x="-3374803" y="1469600"/>
              <a:ext cx="3717703" cy="4664410"/>
            </a:xfrm>
            <a:prstGeom prst="rect">
              <a:avLst/>
            </a:prstGeom>
            <a:blipFill dpi="0" rotWithShape="1">
              <a:blip r:embed="rId2" cstate="hqprint">
                <a:alphaModFix amt="40000"/>
                <a:extLst>
                  <a:ext uri="{28A0092B-C50C-407E-A947-70E740481C1C}">
                    <a14:useLocalDpi xmlns:a14="http://schemas.microsoft.com/office/drawing/2010/main" val="0"/>
                  </a:ext>
                </a:extLst>
              </a:blip>
              <a:srcRect/>
              <a:stretch>
                <a:fillRect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FB7955B1-78DA-4846-8D32-BEA864FE63CC}"/>
                </a:ext>
              </a:extLst>
            </p:cNvPr>
            <p:cNvSpPr/>
            <p:nvPr userDrawn="1"/>
          </p:nvSpPr>
          <p:spPr>
            <a:xfrm rot="10800000">
              <a:off x="-1" y="1816097"/>
              <a:ext cx="440781" cy="2844801"/>
            </a:xfrm>
            <a:prstGeom prst="rect">
              <a:avLst/>
            </a:prstGeom>
            <a:blipFill dpi="0" rotWithShape="1">
              <a:blip r:embed="rId3"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1897347770"/>
      </p:ext>
    </p:extLst>
  </p:cSld>
  <p:clrMapOvr>
    <a:overrideClrMapping bg1="lt1" tx1="dk1" bg2="lt2" tx2="dk2" accent1="accent1" accent2="accent2" accent3="accent3" accent4="accent4" accent5="accent5" accent6="accent6" hlink="hlink" folHlink="folHlink"/>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Franklin Gothic Book" panose="020B0503020102020204" pitchFamily="34" charset="0"/>
              </a:rPr>
              <a:t>Go to the official federal source of cancer prevention information: </a:t>
            </a:r>
          </a:p>
          <a:p>
            <a:pPr algn="l">
              <a:lnSpc>
                <a:spcPct val="130000"/>
              </a:lnSpc>
            </a:pPr>
            <a:r>
              <a:rPr lang="en-US" sz="2000" b="0" i="0" dirty="0">
                <a:solidFill>
                  <a:schemeClr val="bg1"/>
                </a:solidFill>
                <a:latin typeface="Franklin Gothic Book" panose="020B0503020102020204" pitchFamily="34" charset="0"/>
              </a:rPr>
              <a:t>www.cdc.gov/cancer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Franklin Gothic Book" panose="020B0503020102020204" pitchFamily="34" charset="0"/>
              </a:rPr>
              <a:t>Division of Cancer Prevention and Control</a:t>
            </a:r>
          </a:p>
          <a:p>
            <a:pPr algn="r">
              <a:lnSpc>
                <a:spcPct val="130000"/>
              </a:lnSpc>
            </a:pPr>
            <a:r>
              <a:rPr lang="en-US" sz="1600" b="0" i="0" dirty="0">
                <a:solidFill>
                  <a:schemeClr val="tx1"/>
                </a:solidFill>
                <a:latin typeface="Franklin Gothic Book" panose="020B0503020102020204" pitchFamily="34" charset="0"/>
              </a:rPr>
              <a:t>Reliable. Trusted. Scientific</a:t>
            </a:r>
            <a:r>
              <a:rPr lang="en-US" sz="1600" b="0" i="0" dirty="0">
                <a:solidFill>
                  <a:schemeClr val="tx1"/>
                </a:solidFill>
                <a:latin typeface="Gotham Rounded Book" pitchFamily="2" charset="77"/>
              </a:rPr>
              <a:t>.</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a:t>
            </a:r>
            <a:r>
              <a:rPr lang="en-US" sz="1000" b="0" i="1" dirty="0">
                <a:solidFill>
                  <a:schemeClr val="tx1"/>
                </a:solidFill>
                <a:latin typeface="Calibri" panose="020F0502020204030204" pitchFamily="34" charset="0"/>
                <a:cs typeface="Calibri" panose="020F0502020204030204" pitchFamily="34" charset="0"/>
              </a:rPr>
              <a:t>report</a:t>
            </a:r>
            <a:r>
              <a:rPr lang="en-US" sz="1000" b="0" i="1" dirty="0">
                <a:solidFill>
                  <a:schemeClr val="tx1"/>
                </a:solidFill>
                <a:latin typeface="Gotham Rounded Book Italic" pitchFamily="2" charset="77"/>
              </a:rPr>
              <a: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Franklin Gothic Book" panose="020B0503020102020204" pitchFamily="34" charset="0"/>
              </a:rPr>
              <a:t>Thank you!</a:t>
            </a: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userDrawn="1"/>
        </p:nvSpPr>
        <p:spPr>
          <a:xfrm>
            <a:off x="8727778" y="214262"/>
            <a:ext cx="3464222" cy="3929475"/>
          </a:xfrm>
          <a:prstGeom prst="rect">
            <a:avLst/>
          </a:prstGeom>
          <a:blipFill dpi="0" rotWithShape="1">
            <a:blip r:embed="rId3" cstate="hqprint">
              <a:alphaModFix amt="70000"/>
              <a:extLst>
                <a:ext uri="{28A0092B-C50C-407E-A947-70E740481C1C}">
                  <a14:useLocalDpi xmlns:a14="http://schemas.microsoft.com/office/drawing/2010/main" val="0"/>
                </a:ext>
              </a:extLst>
            </a:blip>
            <a:srcRect/>
            <a:stretch>
              <a:fillRect l="1" t="7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72497634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36800" y="516468"/>
            <a:ext cx="7518400" cy="471365"/>
          </a:xfrm>
          <a:prstGeom prst="rect">
            <a:avLst/>
          </a:prstGeom>
        </p:spPr>
        <p:txBody>
          <a:bodyPr wrap="none" lIns="0" tIns="0" rIns="0" bIns="0" anchor="ctr">
            <a:noAutofit/>
          </a:bodyPr>
          <a:lstStyle>
            <a:lvl1pPr algn="ctr">
              <a:defRPr sz="2667" b="1" baseline="0">
                <a:solidFill>
                  <a:schemeClr val="tx1">
                    <a:lumMod val="50000"/>
                    <a:lumOff val="50000"/>
                  </a:schemeClr>
                </a:solidFill>
              </a:defRPr>
            </a:lvl1pPr>
          </a:lstStyle>
          <a:p>
            <a:r>
              <a:rPr lang="en-US" dirty="0"/>
              <a:t>Click To Edit Master Title Style</a:t>
            </a:r>
          </a:p>
        </p:txBody>
      </p:sp>
      <p:sp>
        <p:nvSpPr>
          <p:cNvPr id="15" name="Text Placeholder 3"/>
          <p:cNvSpPr>
            <a:spLocks noGrp="1"/>
          </p:cNvSpPr>
          <p:nvPr>
            <p:ph type="body" sz="half" idx="2" hasCustomPrompt="1"/>
          </p:nvPr>
        </p:nvSpPr>
        <p:spPr>
          <a:xfrm>
            <a:off x="3352800" y="985788"/>
            <a:ext cx="5486400" cy="267661"/>
          </a:xfrm>
          <a:prstGeom prst="rect">
            <a:avLst/>
          </a:prstGeom>
        </p:spPr>
        <p:txBody>
          <a:bodyPr wrap="none" lIns="0" tIns="0" rIns="0" bIns="0" anchor="ctr">
            <a:noAutofit/>
          </a:bodyPr>
          <a:lstStyle>
            <a:lvl1pPr marL="0" indent="0" algn="ctr">
              <a:buNone/>
              <a:defRPr sz="1467" b="1" baseline="0">
                <a:solidFill>
                  <a:schemeClr val="bg1">
                    <a:lumMod val="75000"/>
                  </a:schemeClr>
                </a:solidFill>
              </a:defRPr>
            </a:lvl1pPr>
            <a:lvl2pPr marL="609555" indent="0">
              <a:buNone/>
              <a:defRPr sz="1600"/>
            </a:lvl2pPr>
            <a:lvl3pPr marL="1219110" indent="0">
              <a:buNone/>
              <a:defRPr sz="1333"/>
            </a:lvl3pPr>
            <a:lvl4pPr marL="1828664" indent="0">
              <a:buNone/>
              <a:defRPr sz="1200"/>
            </a:lvl4pPr>
            <a:lvl5pPr marL="2438218" indent="0">
              <a:buNone/>
              <a:defRPr sz="1200"/>
            </a:lvl5pPr>
            <a:lvl6pPr marL="3047772" indent="0">
              <a:buNone/>
              <a:defRPr sz="1200"/>
            </a:lvl6pPr>
            <a:lvl7pPr marL="3657327" indent="0">
              <a:buNone/>
              <a:defRPr sz="1200"/>
            </a:lvl7pPr>
            <a:lvl8pPr marL="4266880" indent="0">
              <a:buNone/>
              <a:defRPr sz="1200"/>
            </a:lvl8pPr>
            <a:lvl9pPr marL="4876435" indent="0">
              <a:buNone/>
              <a:defRPr sz="1200"/>
            </a:lvl9pPr>
          </a:lstStyle>
          <a:p>
            <a:pPr lvl="0"/>
            <a:r>
              <a:rPr lang="en-US" dirty="0"/>
              <a:t>Subtext Goes Here</a:t>
            </a:r>
          </a:p>
        </p:txBody>
      </p:sp>
      <p:sp>
        <p:nvSpPr>
          <p:cNvPr id="22" name="Round Same Side Corner Rectangle 21"/>
          <p:cNvSpPr/>
          <p:nvPr userDrawn="1"/>
        </p:nvSpPr>
        <p:spPr>
          <a:xfrm rot="16200000" flipH="1">
            <a:off x="11731147" y="6331910"/>
            <a:ext cx="384047" cy="537665"/>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lumMod val="50000"/>
                  <a:lumOff val="50000"/>
                </a:prstClr>
              </a:solidFill>
            </a:endParaRPr>
          </a:p>
        </p:txBody>
      </p:sp>
      <p:sp>
        <p:nvSpPr>
          <p:cNvPr id="23" name="Slide Number Placeholder 4"/>
          <p:cNvSpPr>
            <a:spLocks noGrp="1"/>
          </p:cNvSpPr>
          <p:nvPr>
            <p:ph type="sldNum" sz="quarter" idx="12"/>
          </p:nvPr>
        </p:nvSpPr>
        <p:spPr>
          <a:xfrm>
            <a:off x="11662445" y="6408719"/>
            <a:ext cx="508001" cy="366183"/>
          </a:xfrm>
          <a:prstGeom prst="rect">
            <a:avLst/>
          </a:prstGeom>
        </p:spPr>
        <p:txBody>
          <a:bodyPr anchor="ctr"/>
          <a:lstStyle>
            <a:lvl1pPr algn="ctr">
              <a:defRPr sz="1200" b="1">
                <a:solidFill>
                  <a:schemeClr val="tx1">
                    <a:lumMod val="50000"/>
                    <a:lumOff val="50000"/>
                  </a:schemeClr>
                </a:solidFill>
              </a:defRPr>
            </a:lvl1pPr>
          </a:lstStyle>
          <a:p>
            <a:fld id="{C136B7D2-B98C-44FD-8D04-7EC62A564975}" type="slidenum">
              <a:rPr lang="en-US" smtClean="0">
                <a:solidFill>
                  <a:prstClr val="black">
                    <a:lumMod val="50000"/>
                    <a:lumOff val="50000"/>
                  </a:prstClr>
                </a:solidFill>
              </a:rPr>
              <a:pPr/>
              <a:t>‹#›</a:t>
            </a:fld>
            <a:endParaRPr lang="en-US" dirty="0">
              <a:solidFill>
                <a:prstClr val="black">
                  <a:lumMod val="50000"/>
                  <a:lumOff val="50000"/>
                </a:prstClr>
              </a:solidFill>
            </a:endParaRPr>
          </a:p>
        </p:txBody>
      </p:sp>
    </p:spTree>
    <p:extLst>
      <p:ext uri="{BB962C8B-B14F-4D97-AF65-F5344CB8AC3E}">
        <p14:creationId xmlns:p14="http://schemas.microsoft.com/office/powerpoint/2010/main" val="386922182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1143000"/>
            <a:ext cx="10972800" cy="1069848"/>
          </a:xfrm>
        </p:spPr>
        <p:txBody>
          <a:bodyPr/>
          <a:lstStyle>
            <a:lvl1pPr>
              <a:defRPr sz="4000">
                <a:solidFill>
                  <a:schemeClr val="tx2"/>
                </a:solidFill>
              </a:defRPr>
            </a:lvl1pPr>
          </a:lstStyle>
          <a:p>
            <a:r>
              <a:rPr lang="en-US"/>
              <a:t>Click to edit Master title style</a:t>
            </a:r>
          </a:p>
        </p:txBody>
      </p:sp>
      <p:sp>
        <p:nvSpPr>
          <p:cNvPr id="3" name="Date Placeholder 2"/>
          <p:cNvSpPr>
            <a:spLocks noGrp="1"/>
          </p:cNvSpPr>
          <p:nvPr>
            <p:ph type="dt" sz="half" idx="10"/>
          </p:nvPr>
        </p:nvSpPr>
        <p:spPr>
          <a:xfrm>
            <a:off x="8777818" y="612775"/>
            <a:ext cx="1276349" cy="457200"/>
          </a:xfrm>
        </p:spPr>
        <p:txBody>
          <a:bodyPr/>
          <a:lstStyle>
            <a:lvl1pPr>
              <a:defRPr/>
            </a:lvl1pPr>
          </a:lstStyle>
          <a:p>
            <a:pPr>
              <a:defRPr/>
            </a:pPr>
            <a:fld id="{6313782E-EB4D-4292-80CD-C5CF6726EE74}" type="datetimeFigureOut">
              <a:rPr lang="en-US" altLang="en-US"/>
              <a:pPr>
                <a:defRPr/>
              </a:pPr>
              <a:t>2/6/2020</a:t>
            </a:fld>
            <a:endParaRPr lang="en-US" altLang="en-US" dirty="0"/>
          </a:p>
        </p:txBody>
      </p:sp>
      <p:sp>
        <p:nvSpPr>
          <p:cNvPr id="4" name="Footer Placeholder 3"/>
          <p:cNvSpPr>
            <a:spLocks noGrp="1"/>
          </p:cNvSpPr>
          <p:nvPr>
            <p:ph type="ftr" sz="quarter" idx="11"/>
          </p:nvPr>
        </p:nvSpPr>
        <p:spPr/>
        <p:txBody>
          <a:bodyPr/>
          <a:lstStyle>
            <a:lvl1pPr>
              <a:defRPr/>
            </a:lvl1pPr>
          </a:lstStyle>
          <a:p>
            <a:pPr>
              <a:defRPr/>
            </a:pPr>
            <a:endParaRPr lang="en-US" dirty="0"/>
          </a:p>
        </p:txBody>
      </p:sp>
      <p:sp>
        <p:nvSpPr>
          <p:cNvPr id="5" name="Slide Number Placeholder 4"/>
          <p:cNvSpPr>
            <a:spLocks noGrp="1"/>
          </p:cNvSpPr>
          <p:nvPr>
            <p:ph type="sldNum" sz="quarter" idx="12"/>
          </p:nvPr>
        </p:nvSpPr>
        <p:spPr/>
        <p:txBody>
          <a:bodyPr/>
          <a:lstStyle>
            <a:lvl1pPr>
              <a:defRPr/>
            </a:lvl1pPr>
          </a:lstStyle>
          <a:p>
            <a:pPr>
              <a:defRPr/>
            </a:pPr>
            <a:fld id="{CBA9A777-A7FD-48E8-804F-2699E583E16F}" type="slidenum">
              <a:rPr lang="en-US" altLang="en-US"/>
              <a:pPr>
                <a:defRPr/>
              </a:pPr>
              <a:t>‹#›</a:t>
            </a:fld>
            <a:endParaRPr lang="en-US" altLang="en-US" dirty="0"/>
          </a:p>
        </p:txBody>
      </p:sp>
    </p:spTree>
    <p:extLst>
      <p:ext uri="{BB962C8B-B14F-4D97-AF65-F5344CB8AC3E}">
        <p14:creationId xmlns:p14="http://schemas.microsoft.com/office/powerpoint/2010/main" val="318672579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1608484-DE2F-498F-84B1-5891EFC63B95}" type="datetime1">
              <a:rPr lang="en-US" smtClean="0">
                <a:solidFill>
                  <a:prstClr val="black">
                    <a:tint val="75000"/>
                  </a:prstClr>
                </a:solidFill>
              </a:rPr>
              <a:pPr/>
              <a:t>2/6/2020</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98FBF4A-A02C-453D-9CCB-2F02367EBE7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3737724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defRPr>
            </a:lvl1pPr>
          </a:lstStyle>
          <a:p>
            <a:r>
              <a:rPr lang="en-US" dirty="0"/>
              <a:t>Section Divider</a:t>
            </a:r>
          </a:p>
        </p:txBody>
      </p:sp>
      <p:grpSp>
        <p:nvGrpSpPr>
          <p:cNvPr id="6" name="Group 5">
            <a:extLst>
              <a:ext uri="{FF2B5EF4-FFF2-40B4-BE49-F238E27FC236}">
                <a16:creationId xmlns:a16="http://schemas.microsoft.com/office/drawing/2014/main" id="{8620823F-D97C-44EE-A1A2-C9C1C74B521B}"/>
              </a:ext>
            </a:extLst>
          </p:cNvPr>
          <p:cNvGrpSpPr/>
          <p:nvPr userDrawn="1"/>
        </p:nvGrpSpPr>
        <p:grpSpPr>
          <a:xfrm>
            <a:off x="8110393" y="345440"/>
            <a:ext cx="4093761" cy="6163056"/>
            <a:chOff x="8110393" y="348506"/>
            <a:chExt cx="4048174" cy="6163056"/>
          </a:xfrm>
        </p:grpSpPr>
        <p:pic>
          <p:nvPicPr>
            <p:cNvPr id="7" name="Picture 6">
              <a:extLst>
                <a:ext uri="{FF2B5EF4-FFF2-40B4-BE49-F238E27FC236}">
                  <a16:creationId xmlns:a16="http://schemas.microsoft.com/office/drawing/2014/main" id="{C1FDB0FC-B46E-4257-96EB-FE5650E8AC0A}"/>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r="7384"/>
            <a:stretch/>
          </p:blipFill>
          <p:spPr>
            <a:xfrm>
              <a:off x="8110393" y="348506"/>
              <a:ext cx="3685330" cy="6163056"/>
            </a:xfrm>
            <a:prstGeom prst="rect">
              <a:avLst/>
            </a:prstGeom>
          </p:spPr>
        </p:pic>
        <p:pic>
          <p:nvPicPr>
            <p:cNvPr id="9" name="Picture 8">
              <a:extLst>
                <a:ext uri="{FF2B5EF4-FFF2-40B4-BE49-F238E27FC236}">
                  <a16:creationId xmlns:a16="http://schemas.microsoft.com/office/drawing/2014/main" id="{33AF5F86-D8D3-4D8B-9D2D-8172DF4F6736}"/>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l="53036" r="37846"/>
            <a:stretch/>
          </p:blipFill>
          <p:spPr>
            <a:xfrm flipH="1">
              <a:off x="11795723" y="348506"/>
              <a:ext cx="362844" cy="6163056"/>
            </a:xfrm>
            <a:prstGeom prst="rect">
              <a:avLst/>
            </a:prstGeom>
          </p:spPr>
        </p:pic>
      </p:grpSp>
    </p:spTree>
    <p:extLst>
      <p:ext uri="{BB962C8B-B14F-4D97-AF65-F5344CB8AC3E}">
        <p14:creationId xmlns:p14="http://schemas.microsoft.com/office/powerpoint/2010/main" val="114403853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Item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50"/>
            <a:ext cx="10515600" cy="1014984"/>
          </a:xfrm>
        </p:spPr>
        <p:txBody>
          <a:bodyPr/>
          <a:lstStyle>
            <a:lvl1pPr>
              <a:defRPr b="1" baseline="0"/>
            </a:lvl1pPr>
          </a:lstStyle>
          <a:p>
            <a:r>
              <a:rPr lang="en-US" b="1" dirty="0"/>
              <a:t>Item with Caption</a:t>
            </a:r>
            <a:endParaRPr lang="en-US" dirty="0"/>
          </a:p>
        </p:txBody>
      </p:sp>
      <p:sp>
        <p:nvSpPr>
          <p:cNvPr id="4"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 name="Group 5"/>
          <p:cNvGrpSpPr/>
          <p:nvPr userDrawn="1"/>
        </p:nvGrpSpPr>
        <p:grpSpPr>
          <a:xfrm>
            <a:off x="7167134" y="6512561"/>
            <a:ext cx="2024776" cy="345440"/>
            <a:chOff x="7167135" y="6788149"/>
            <a:chExt cx="2012240" cy="139701"/>
          </a:xfrm>
          <a:solidFill>
            <a:schemeClr val="accent1"/>
          </a:solidFill>
        </p:grpSpPr>
        <p:sp>
          <p:nvSpPr>
            <p:cNvPr id="7"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9"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Right Triangle 10"/>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p>
        </p:txBody>
      </p:sp>
      <p:sp>
        <p:nvSpPr>
          <p:cNvPr id="12" name="Slide Number Placeholder 3"/>
          <p:cNvSpPr txBox="1">
            <a:spLocks/>
          </p:cNvSpPr>
          <p:nvPr userDrawn="1"/>
        </p:nvSpPr>
        <p:spPr>
          <a:xfrm>
            <a:off x="11190731" y="6512559"/>
            <a:ext cx="1013831" cy="345441"/>
          </a:xfrm>
          <a:prstGeom prst="rect">
            <a:avLst/>
          </a:prstGeom>
        </p:spPr>
        <p:txBody>
          <a:bodyPr vert="horz" lIns="91440" tIns="45720" rIns="91440" bIns="45720" rtlCol="0" anchor="ctr"/>
          <a:lstStyle>
            <a:defPPr>
              <a:defRPr lang="en-US"/>
            </a:defPPr>
            <a:lvl1pPr marL="0" algn="r" defTabSz="914400" rtl="0" eaLnBrk="1" latinLnBrk="0" hangingPunct="1">
              <a:defRPr sz="1400" b="1"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2116AAA-8283-455C-A29F-DBF4D9A6B1BA}" type="slidenum">
              <a:rPr lang="en-US" sz="1600" smtClean="0">
                <a:solidFill>
                  <a:schemeClr val="tx1"/>
                </a:solidFill>
              </a:rPr>
              <a:pPr/>
              <a:t>‹#›</a:t>
            </a:fld>
            <a:endParaRPr lang="en-US" sz="1600" dirty="0">
              <a:solidFill>
                <a:schemeClr val="tx1"/>
              </a:solidFill>
            </a:endParaRPr>
          </a:p>
        </p:txBody>
      </p:sp>
      <p:sp>
        <p:nvSpPr>
          <p:cNvPr id="21" name="Text Placeholder 20"/>
          <p:cNvSpPr>
            <a:spLocks noGrp="1"/>
          </p:cNvSpPr>
          <p:nvPr>
            <p:ph type="body" sz="quarter" idx="12" hasCustomPrompt="1"/>
          </p:nvPr>
        </p:nvSpPr>
        <p:spPr>
          <a:xfrm>
            <a:off x="838200" y="5441726"/>
            <a:ext cx="10515600" cy="304800"/>
          </a:xfrm>
        </p:spPr>
        <p:txBody>
          <a:bodyPr/>
          <a:lstStyle>
            <a:lvl1pPr marL="0" indent="0" algn="ctr">
              <a:buNone/>
              <a:defRPr sz="2000" baseline="0"/>
            </a:lvl1pPr>
          </a:lstStyle>
          <a:p>
            <a:pPr lvl="0"/>
            <a:r>
              <a:rPr lang="en-US" dirty="0"/>
              <a:t>Insert caption here or delete text</a:t>
            </a:r>
          </a:p>
        </p:txBody>
      </p:sp>
      <p:sp>
        <p:nvSpPr>
          <p:cNvPr id="24" name="Content Placeholder 3"/>
          <p:cNvSpPr>
            <a:spLocks noGrp="1"/>
          </p:cNvSpPr>
          <p:nvPr>
            <p:ph sz="half" idx="2" hasCustomPrompt="1"/>
          </p:nvPr>
        </p:nvSpPr>
        <p:spPr>
          <a:xfrm>
            <a:off x="838200" y="1353121"/>
            <a:ext cx="10515600" cy="3952081"/>
          </a:xfrm>
        </p:spPr>
        <p:txBody>
          <a:bodyPr/>
          <a:lstStyle>
            <a:lvl1pPr marL="0" indent="0">
              <a:buNone/>
              <a:defRPr baseline="0"/>
            </a:lvl1pPr>
            <a:lvl2pPr>
              <a:buClr>
                <a:schemeClr val="accent1"/>
              </a:buClr>
              <a:defRPr/>
            </a:lvl2pPr>
            <a:lvl3pPr marL="1143000" indent="-228600">
              <a:buFont typeface="Wingdings" panose="05000000000000000000" pitchFamily="2" charset="2"/>
              <a:buChar char="§"/>
              <a:defRPr/>
            </a:lvl3pPr>
          </a:lstStyle>
          <a:p>
            <a:pPr lvl="0"/>
            <a:r>
              <a:rPr lang="en-US" dirty="0"/>
              <a:t>Click icons below to insert a table, graph, picture, or video. Resize using the sizing handles at the edge of the item.</a:t>
            </a:r>
          </a:p>
        </p:txBody>
      </p:sp>
    </p:spTree>
    <p:extLst>
      <p:ext uri="{BB962C8B-B14F-4D97-AF65-F5344CB8AC3E}">
        <p14:creationId xmlns:p14="http://schemas.microsoft.com/office/powerpoint/2010/main" val="148690682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F3C66B17-8103-49D1-B504-47FBD78869E6}"/>
              </a:ext>
            </a:extLst>
          </p:cNvPr>
          <p:cNvPicPr>
            <a:picLocks noChangeAspect="1"/>
          </p:cNvPicPr>
          <p:nvPr/>
        </p:nvPicPr>
        <p:blipFill rotWithShape="1">
          <a:blip r:embed="rId2" cstate="email">
            <a:extLst>
              <a:ext uri="{28A0092B-C50C-407E-A947-70E740481C1C}">
                <a14:useLocalDpi xmlns:a14="http://schemas.microsoft.com/office/drawing/2010/main" val="0"/>
              </a:ext>
            </a:extLst>
          </a:blip>
          <a:srcRect/>
          <a:stretch/>
        </p:blipFill>
        <p:spPr>
          <a:xfrm rot="10800000">
            <a:off x="0" y="5851492"/>
            <a:ext cx="12192000" cy="1006507"/>
          </a:xfrm>
          <a:prstGeom prst="rect">
            <a:avLst/>
          </a:prstGeom>
        </p:spPr>
      </p:pic>
      <p:sp>
        <p:nvSpPr>
          <p:cNvPr id="2" name="Title 1"/>
          <p:cNvSpPr>
            <a:spLocks noGrp="1"/>
          </p:cNvSpPr>
          <p:nvPr>
            <p:ph type="title" hasCustomPrompt="1"/>
          </p:nvPr>
        </p:nvSpPr>
        <p:spPr>
          <a:xfrm>
            <a:off x="838200" y="491636"/>
            <a:ext cx="10515600" cy="1127402"/>
          </a:xfrm>
        </p:spPr>
        <p:txBody>
          <a:bodyPr anchor="t">
            <a:noAutofit/>
          </a:bodyPr>
          <a:lstStyle>
            <a:lvl1pPr>
              <a:defRPr sz="3600" b="1">
                <a:solidFill>
                  <a:srgbClr val="002F59"/>
                </a:solidFill>
                <a:latin typeface="Century Gothic" panose="020B0502020202020204" pitchFamily="34" charset="0"/>
              </a:defRPr>
            </a:lvl1pPr>
          </a:lstStyle>
          <a:p>
            <a:r>
              <a:rPr lang="en-US" dirty="0"/>
              <a:t>One Column No Body</a:t>
            </a:r>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Slide Number Placeholder 5">
            <a:extLst>
              <a:ext uri="{FF2B5EF4-FFF2-40B4-BE49-F238E27FC236}">
                <a16:creationId xmlns:a16="http://schemas.microsoft.com/office/drawing/2014/main" id="{A4D17E6C-88A5-4533-9D87-DA064254D01A}"/>
              </a:ext>
            </a:extLst>
          </p:cNvPr>
          <p:cNvSpPr txBox="1">
            <a:spLocks/>
          </p:cNvSpPr>
          <p:nvPr/>
        </p:nvSpPr>
        <p:spPr>
          <a:xfrm>
            <a:off x="69449" y="6469725"/>
            <a:ext cx="663616" cy="365125"/>
          </a:xfrm>
          <a:prstGeom prst="rect">
            <a:avLst/>
          </a:prstGeom>
        </p:spPr>
        <p:txBody>
          <a:bodyPr vert="horz" lIns="91440" tIns="45720" rIns="91440" bIns="45720" rtlCol="0" anchor="b"/>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1"/>
                </a:solidFill>
              </a:rPr>
              <a:pPr algn="l"/>
              <a:t>‹#›</a:t>
            </a:fld>
            <a:endParaRPr lang="en-US" sz="1400" dirty="0">
              <a:solidFill>
                <a:schemeClr val="bg1"/>
              </a:solidFill>
            </a:endParaRPr>
          </a:p>
        </p:txBody>
      </p:sp>
      <p:sp>
        <p:nvSpPr>
          <p:cNvPr id="27" name="Footer Placeholder 12">
            <a:extLst>
              <a:ext uri="{FF2B5EF4-FFF2-40B4-BE49-F238E27FC236}">
                <a16:creationId xmlns:a16="http://schemas.microsoft.com/office/drawing/2014/main" id="{DFB85663-5066-4190-A120-DE552C29F32A}"/>
              </a:ext>
            </a:extLst>
          </p:cNvPr>
          <p:cNvSpPr txBox="1">
            <a:spLocks/>
          </p:cNvSpPr>
          <p:nvPr/>
        </p:nvSpPr>
        <p:spPr>
          <a:xfrm>
            <a:off x="570079" y="6512559"/>
            <a:ext cx="11190122" cy="322291"/>
          </a:xfrm>
          <a:prstGeom prst="rect">
            <a:avLst/>
          </a:prstGeom>
        </p:spPr>
        <p:txBody>
          <a:bodyPr vert="horz" lIns="0" tIns="0" rIns="0" bIns="0" rtlCol="0" anchor="b"/>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1"/>
                </a:solidFill>
              </a:rPr>
              <a:t>Division for Cancer Prevention and Control					                                   Reliable. Trusted. Scientific.</a:t>
            </a:r>
          </a:p>
        </p:txBody>
      </p:sp>
    </p:spTree>
    <p:extLst>
      <p:ext uri="{BB962C8B-B14F-4D97-AF65-F5344CB8AC3E}">
        <p14:creationId xmlns:p14="http://schemas.microsoft.com/office/powerpoint/2010/main" val="419855143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Two Items with Captio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8320"/>
            <a:ext cx="10515600" cy="1014984"/>
          </a:xfrm>
        </p:spPr>
        <p:txBody>
          <a:bodyPr/>
          <a:lstStyle>
            <a:lvl1pPr>
              <a:defRPr b="1" baseline="0"/>
            </a:lvl1pPr>
          </a:lstStyle>
          <a:p>
            <a:r>
              <a:rPr lang="en-US" b="1" dirty="0"/>
              <a:t>Two Items with Captions</a:t>
            </a:r>
            <a:endParaRPr lang="en-US" dirty="0"/>
          </a:p>
        </p:txBody>
      </p:sp>
      <p:sp>
        <p:nvSpPr>
          <p:cNvPr id="3" name="Content Placeholder 2"/>
          <p:cNvSpPr>
            <a:spLocks noGrp="1"/>
          </p:cNvSpPr>
          <p:nvPr>
            <p:ph sz="half" idx="1" hasCustomPrompt="1"/>
          </p:nvPr>
        </p:nvSpPr>
        <p:spPr>
          <a:xfrm>
            <a:off x="838200" y="1390650"/>
            <a:ext cx="5181600" cy="3952875"/>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vl2pPr>
              <a:buClr>
                <a:schemeClr val="accent1"/>
              </a:buClr>
              <a:defRPr/>
            </a:lvl2pPr>
            <a:lvl3pPr marL="1143000" indent="-228600">
              <a:buFont typeface="Wingdings" panose="05000000000000000000" pitchFamily="2" charset="2"/>
              <a:buChar char="§"/>
              <a:defRPr/>
            </a:lvl3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a table, graph, picture, or video. Resize using the sizing handles at the edge of the item.</a:t>
            </a:r>
          </a:p>
          <a:p>
            <a:pPr lvl="0"/>
            <a:endParaRPr lang="en-US" dirty="0"/>
          </a:p>
        </p:txBody>
      </p:sp>
      <p:sp>
        <p:nvSpPr>
          <p:cNvPr id="4" name="Content Placeholder 3"/>
          <p:cNvSpPr>
            <a:spLocks noGrp="1"/>
          </p:cNvSpPr>
          <p:nvPr>
            <p:ph sz="half" idx="2" hasCustomPrompt="1"/>
          </p:nvPr>
        </p:nvSpPr>
        <p:spPr>
          <a:xfrm>
            <a:off x="6172200" y="1390650"/>
            <a:ext cx="5181600" cy="3952875"/>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vl2pPr>
              <a:buClr>
                <a:schemeClr val="accent1"/>
              </a:buClr>
              <a:defRPr/>
            </a:lvl2pPr>
            <a:lvl3pPr marL="1143000" indent="-228600">
              <a:buFont typeface="Wingdings" panose="05000000000000000000" pitchFamily="2" charset="2"/>
              <a:buChar char="§"/>
              <a:defRPr/>
            </a:lvl3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a table, graph, picture, or video. Resize using the sizing handles at the edge of the item.</a:t>
            </a:r>
          </a:p>
          <a:p>
            <a:pPr lvl="0"/>
            <a:endParaRPr lang="en-US" dirty="0"/>
          </a:p>
        </p:txBody>
      </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9"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grpSp>
        <p:nvGrpSpPr>
          <p:cNvPr id="10" name="Group 9"/>
          <p:cNvGrpSpPr/>
          <p:nvPr userDrawn="1"/>
        </p:nvGrpSpPr>
        <p:grpSpPr>
          <a:xfrm>
            <a:off x="7167134" y="6512561"/>
            <a:ext cx="2024776" cy="345440"/>
            <a:chOff x="7167135" y="6788149"/>
            <a:chExt cx="2012240" cy="139701"/>
          </a:xfrm>
          <a:solidFill>
            <a:schemeClr val="accent1"/>
          </a:solidFill>
        </p:grpSpPr>
        <p:sp>
          <p:nvSpPr>
            <p:cNvPr id="11"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2"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grpSp>
      <p:sp>
        <p:nvSpPr>
          <p:cNvPr id="13"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4"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5" name="Right Triangle 14"/>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solidFill>
                <a:srgbClr val="FFFFFD"/>
              </a:solidFill>
            </a:endParaRPr>
          </a:p>
        </p:txBody>
      </p:sp>
      <p:sp>
        <p:nvSpPr>
          <p:cNvPr id="16" name="Slide Number Placeholder 3"/>
          <p:cNvSpPr>
            <a:spLocks noGrp="1"/>
          </p:cNvSpPr>
          <p:nvPr>
            <p:ph type="sldNum" sz="quarter" idx="12"/>
          </p:nvPr>
        </p:nvSpPr>
        <p:spPr>
          <a:xfrm>
            <a:off x="11190731" y="6512559"/>
            <a:ext cx="1013831" cy="345441"/>
          </a:xfrm>
        </p:spPr>
        <p:txBody>
          <a:bodyPr/>
          <a:lstStyle/>
          <a:p>
            <a:fld id="{92116AAA-8283-455C-A29F-DBF4D9A6B1BA}" type="slidenum">
              <a:rPr lang="en-US" sz="1600" smtClean="0">
                <a:solidFill>
                  <a:srgbClr val="002F59"/>
                </a:solidFill>
              </a:rPr>
              <a:pPr/>
              <a:t>‹#›</a:t>
            </a:fld>
            <a:endParaRPr lang="en-US" sz="1600" dirty="0">
              <a:solidFill>
                <a:srgbClr val="002F59"/>
              </a:solidFill>
            </a:endParaRPr>
          </a:p>
        </p:txBody>
      </p:sp>
      <p:sp>
        <p:nvSpPr>
          <p:cNvPr id="17" name="TextBox 16"/>
          <p:cNvSpPr txBox="1"/>
          <p:nvPr userDrawn="1"/>
        </p:nvSpPr>
        <p:spPr>
          <a:xfrm>
            <a:off x="57150" y="6492918"/>
            <a:ext cx="5485352" cy="384721"/>
          </a:xfrm>
          <a:prstGeom prst="rect">
            <a:avLst/>
          </a:prstGeom>
          <a:noFill/>
        </p:spPr>
        <p:txBody>
          <a:bodyPr wrap="square" rtlCol="0">
            <a:spAutoFit/>
          </a:bodyPr>
          <a:lstStyle/>
          <a:p>
            <a:r>
              <a:rPr lang="en-US" sz="1900" dirty="0">
                <a:solidFill>
                  <a:srgbClr val="FFFFFD"/>
                </a:solidFill>
              </a:rPr>
              <a:t>RELIABLE      TRUSTED      SCIENTIFIC      </a:t>
            </a:r>
            <a:r>
              <a:rPr lang="en-US" sz="1900" dirty="0">
                <a:solidFill>
                  <a:srgbClr val="999E40"/>
                </a:solidFill>
              </a:rPr>
              <a:t>DCPC</a:t>
            </a:r>
          </a:p>
        </p:txBody>
      </p:sp>
      <p:cxnSp>
        <p:nvCxnSpPr>
          <p:cNvPr id="18" name="Straight Connector 17"/>
          <p:cNvCxnSpPr/>
          <p:nvPr userDrawn="1"/>
        </p:nvCxnSpPr>
        <p:spPr>
          <a:xfrm>
            <a:off x="1413923"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9" name="Straight Connector 18"/>
          <p:cNvCxnSpPr/>
          <p:nvPr userDrawn="1"/>
        </p:nvCxnSpPr>
        <p:spPr>
          <a:xfrm>
            <a:off x="2799826" y="6584630"/>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20" name="Straight Connector 19"/>
          <p:cNvCxnSpPr/>
          <p:nvPr userDrawn="1"/>
        </p:nvCxnSpPr>
        <p:spPr>
          <a:xfrm>
            <a:off x="4483370"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sp>
        <p:nvSpPr>
          <p:cNvPr id="21" name="Text Placeholder 20"/>
          <p:cNvSpPr>
            <a:spLocks noGrp="1"/>
          </p:cNvSpPr>
          <p:nvPr>
            <p:ph type="body" sz="quarter" idx="13" hasCustomPrompt="1"/>
          </p:nvPr>
        </p:nvSpPr>
        <p:spPr>
          <a:xfrm>
            <a:off x="838200" y="5414165"/>
            <a:ext cx="5181600" cy="304800"/>
          </a:xfrm>
        </p:spPr>
        <p:txBody>
          <a:bodyPr/>
          <a:lstStyle>
            <a:lvl1pPr marL="0" indent="0" algn="ctr">
              <a:buNone/>
              <a:defRPr sz="2000" baseline="0"/>
            </a:lvl1pPr>
          </a:lstStyle>
          <a:p>
            <a:pPr lvl="0"/>
            <a:r>
              <a:rPr lang="en-US" dirty="0"/>
              <a:t>Insert caption here or delete text</a:t>
            </a:r>
          </a:p>
        </p:txBody>
      </p:sp>
      <p:sp>
        <p:nvSpPr>
          <p:cNvPr id="23" name="Text Placeholder 20"/>
          <p:cNvSpPr>
            <a:spLocks noGrp="1"/>
          </p:cNvSpPr>
          <p:nvPr>
            <p:ph type="body" sz="quarter" idx="14" hasCustomPrompt="1"/>
          </p:nvPr>
        </p:nvSpPr>
        <p:spPr>
          <a:xfrm>
            <a:off x="6172200" y="5414165"/>
            <a:ext cx="5181600" cy="304800"/>
          </a:xfrm>
        </p:spPr>
        <p:txBody>
          <a:bodyPr/>
          <a:lstStyle>
            <a:lvl1pPr marL="0" indent="0" algn="ctr">
              <a:buNone/>
              <a:defRPr sz="2000" baseline="0"/>
            </a:lvl1pPr>
          </a:lstStyle>
          <a:p>
            <a:pPr lvl="0"/>
            <a:r>
              <a:rPr lang="en-US" dirty="0"/>
              <a:t>Insert caption here or delete text</a:t>
            </a:r>
          </a:p>
        </p:txBody>
      </p:sp>
    </p:spTree>
    <p:extLst>
      <p:ext uri="{BB962C8B-B14F-4D97-AF65-F5344CB8AC3E}">
        <p14:creationId xmlns:p14="http://schemas.microsoft.com/office/powerpoint/2010/main" val="43183569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471428" y="495307"/>
            <a:ext cx="2283347"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2480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2480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userDrawn="1"/>
        </p:nvSpPr>
        <p:spPr>
          <a:xfrm>
            <a:off x="8817197" y="0"/>
            <a:ext cx="3374803" cy="5457644"/>
          </a:xfrm>
          <a:prstGeom prst="rect">
            <a:avLst/>
          </a:prstGeom>
          <a:blipFill dpi="0" rotWithShape="1">
            <a:blip r:embed="rId3">
              <a:alphaModFix amt="6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userDrawn="1"/>
        </p:nvGrpSpPr>
        <p:grpSpPr>
          <a:xfrm>
            <a:off x="0" y="5952744"/>
            <a:ext cx="13136880" cy="905256"/>
            <a:chOff x="0" y="5952744"/>
            <a:chExt cx="13136880" cy="905256"/>
          </a:xfrm>
        </p:grpSpPr>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5" name="Picture 4">
              <a:extLst>
                <a:ext uri="{FF2B5EF4-FFF2-40B4-BE49-F238E27FC236}">
                  <a16:creationId xmlns:a16="http://schemas.microsoft.com/office/drawing/2014/main" id="{252A3466-B561-4FFF-B7F2-30F427B5BE94}"/>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7726"/>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8049" r="48251"/>
            <a:stretch/>
          </p:blipFill>
          <p:spPr>
            <a:xfrm>
              <a:off x="3721990" y="5952744"/>
              <a:ext cx="2476500" cy="905256"/>
            </a:xfrm>
            <a:prstGeom prst="rect">
              <a:avLst/>
            </a:prstGeom>
          </p:spPr>
        </p:pic>
      </p:grpSp>
    </p:spTree>
    <p:extLst>
      <p:ext uri="{BB962C8B-B14F-4D97-AF65-F5344CB8AC3E}">
        <p14:creationId xmlns:p14="http://schemas.microsoft.com/office/powerpoint/2010/main" val="3415249055"/>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32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32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3"/>
          <a:stretch>
            <a:fillRect/>
          </a:stretch>
        </p:blipFill>
        <p:spPr>
          <a:xfrm>
            <a:off x="471428" y="520707"/>
            <a:ext cx="2289789"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userDrawn="1"/>
        </p:nvGrpSpPr>
        <p:grpSpPr>
          <a:xfrm>
            <a:off x="0"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7726"/>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8049" r="48251"/>
            <a:stretch/>
          </p:blipFill>
          <p:spPr>
            <a:xfrm>
              <a:off x="3721990" y="5952744"/>
              <a:ext cx="2476500" cy="905256"/>
            </a:xfrm>
            <a:prstGeom prst="rect">
              <a:avLst/>
            </a:prstGeom>
          </p:spPr>
        </p:pic>
      </p:grpSp>
    </p:spTree>
    <p:extLst>
      <p:ext uri="{BB962C8B-B14F-4D97-AF65-F5344CB8AC3E}">
        <p14:creationId xmlns:p14="http://schemas.microsoft.com/office/powerpoint/2010/main" val="208411019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081974512"/>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330168678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55924"/>
          <a:stretch/>
        </p:blipFill>
        <p:spPr>
          <a:xfrm rot="10800000">
            <a:off x="0" y="6175682"/>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29419095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Tree>
    <p:extLst>
      <p:ext uri="{BB962C8B-B14F-4D97-AF65-F5344CB8AC3E}">
        <p14:creationId xmlns:p14="http://schemas.microsoft.com/office/powerpoint/2010/main" val="289407415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Tree>
    <p:extLst>
      <p:ext uri="{BB962C8B-B14F-4D97-AF65-F5344CB8AC3E}">
        <p14:creationId xmlns:p14="http://schemas.microsoft.com/office/powerpoint/2010/main" val="15868939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3C6852-0AFD-4EFF-8612-31EE0E4B676F}"/>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4"/>
          <a:stretch>
            <a:fillRect/>
          </a:stretch>
        </p:blipFill>
        <p:spPr>
          <a:xfrm>
            <a:off x="471428" y="520707"/>
            <a:ext cx="2289789" cy="996696"/>
          </a:xfrm>
          <a:prstGeom prst="rect">
            <a:avLst/>
          </a:prstGeom>
        </p:spPr>
      </p:pic>
    </p:spTree>
    <p:extLst>
      <p:ext uri="{BB962C8B-B14F-4D97-AF65-F5344CB8AC3E}">
        <p14:creationId xmlns:p14="http://schemas.microsoft.com/office/powerpoint/2010/main" val="345719375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BF60B8D6-0814-45E6-9D76-B471D9E29109}"/>
              </a:ext>
            </a:extLst>
          </p:cNvPr>
          <p:cNvGrpSpPr/>
          <p:nvPr userDrawn="1"/>
        </p:nvGrpSpPr>
        <p:grpSpPr>
          <a:xfrm>
            <a:off x="8110393" y="345440"/>
            <a:ext cx="4093761" cy="6163056"/>
            <a:chOff x="8110393" y="348506"/>
            <a:chExt cx="4048174" cy="6163056"/>
          </a:xfrm>
        </p:grpSpPr>
        <p:pic>
          <p:nvPicPr>
            <p:cNvPr id="4" name="Picture 3">
              <a:extLst>
                <a:ext uri="{FF2B5EF4-FFF2-40B4-BE49-F238E27FC236}">
                  <a16:creationId xmlns:a16="http://schemas.microsoft.com/office/drawing/2014/main" id="{87142BB5-04CE-44CF-94D0-C15B9432BAF2}"/>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r="7384"/>
            <a:stretch/>
          </p:blipFill>
          <p:spPr>
            <a:xfrm>
              <a:off x="8110393" y="348506"/>
              <a:ext cx="3685330" cy="6163056"/>
            </a:xfrm>
            <a:prstGeom prst="rect">
              <a:avLst/>
            </a:prstGeom>
          </p:spPr>
        </p:pic>
        <p:pic>
          <p:nvPicPr>
            <p:cNvPr id="10" name="Picture 9">
              <a:extLst>
                <a:ext uri="{FF2B5EF4-FFF2-40B4-BE49-F238E27FC236}">
                  <a16:creationId xmlns:a16="http://schemas.microsoft.com/office/drawing/2014/main" id="{78DA2907-97D3-45DE-BDC9-82F49E573F08}"/>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l="53036" r="37846"/>
            <a:stretch/>
          </p:blipFill>
          <p:spPr>
            <a:xfrm flipH="1">
              <a:off x="11795723" y="348506"/>
              <a:ext cx="362844" cy="6163056"/>
            </a:xfrm>
            <a:prstGeom prst="rect">
              <a:avLst/>
            </a:prstGeom>
          </p:spPr>
        </p:pic>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883495583"/>
      </p:ext>
    </p:extLst>
  </p:cSld>
  <p:clrMapOvr>
    <a:overrideClrMapping bg1="lt1" tx1="dk1" bg2="lt2" tx2="dk2" accent1="accent1" accent2="accent2" accent3="accent3" accent4="accent4" accent5="accent5" accent6="accent6" hlink="hlink" folHlink="folHlink"/>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55924"/>
          <a:stretch/>
        </p:blipFill>
        <p:spPr>
          <a:xfrm rot="10800000">
            <a:off x="4200" y="6175682"/>
            <a:ext cx="12192000" cy="682318"/>
          </a:xfrm>
          <a:prstGeom prst="rect">
            <a:avLst/>
          </a:prstGeom>
        </p:spPr>
      </p:pic>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3">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43419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434199"/>
            <a:ext cx="11598771" cy="36512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90808074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34612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355732"/>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411425100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69449" y="637883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70078" y="6423425"/>
            <a:ext cx="11598771" cy="27595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66662116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userDrawn="1"/>
        </p:nvPicPr>
        <p:blipFill rotWithShape="1">
          <a:blip r:embed="rId2"/>
          <a:srcRect t="55924"/>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24646640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122C4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97441" y="635291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29461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2882929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56A0D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39283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30394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74259916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userDrawn="1"/>
        </p:nvPicPr>
        <p:blipFill rotWithShape="1">
          <a:blip r:embed="rId3"/>
          <a:srcRect t="55924"/>
          <a:stretch/>
        </p:blipFill>
        <p:spPr>
          <a:xfrm rot="10800000">
            <a:off x="0" y="6175682"/>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53231373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42468576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24816539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a:t>
            </a:r>
            <a:r>
              <a:rPr lang="en-US" sz="1400" dirty="0">
                <a:solidFill>
                  <a:schemeClr val="tx1"/>
                </a:solidFill>
                <a:latin typeface="Gotham Rounded Book" pitchFamily="50" charset="0"/>
              </a:rPr>
              <a:t> 					</a:t>
            </a:r>
            <a:r>
              <a:rPr lang="en-US" sz="1400" b="0" i="0" kern="1200" dirty="0">
                <a:solidFill>
                  <a:schemeClr val="bg2"/>
                </a:solidFill>
                <a:latin typeface="Gotham Rounded Book" pitchFamily="50" charset="0"/>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21969661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defRPr>
            </a:lvl1pPr>
          </a:lstStyle>
          <a:p>
            <a:r>
              <a:rPr lang="en-US" dirty="0"/>
              <a:t>Section Divider</a:t>
            </a:r>
          </a:p>
        </p:txBody>
      </p:sp>
      <p:grpSp>
        <p:nvGrpSpPr>
          <p:cNvPr id="2" name="Group 1">
            <a:extLst>
              <a:ext uri="{FF2B5EF4-FFF2-40B4-BE49-F238E27FC236}">
                <a16:creationId xmlns:a16="http://schemas.microsoft.com/office/drawing/2014/main" id="{CEC3428B-6F35-402C-85CB-C9ECDC493DD3}"/>
              </a:ext>
            </a:extLst>
          </p:cNvPr>
          <p:cNvGrpSpPr/>
          <p:nvPr userDrawn="1"/>
        </p:nvGrpSpPr>
        <p:grpSpPr>
          <a:xfrm>
            <a:off x="6866727" y="2546809"/>
            <a:ext cx="5325273" cy="4340219"/>
            <a:chOff x="6474841" y="2300067"/>
            <a:chExt cx="5325273" cy="4340219"/>
          </a:xfrm>
        </p:grpSpPr>
        <p:pic>
          <p:nvPicPr>
            <p:cNvPr id="4" name="Picture 3">
              <a:extLst>
                <a:ext uri="{FF2B5EF4-FFF2-40B4-BE49-F238E27FC236}">
                  <a16:creationId xmlns:a16="http://schemas.microsoft.com/office/drawing/2014/main" id="{B6233F96-E137-4FCD-993B-67C4A94BBE1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18335" r="7384"/>
            <a:stretch/>
          </p:blipFill>
          <p:spPr>
            <a:xfrm rot="5400000">
              <a:off x="7201411" y="1573497"/>
              <a:ext cx="3872133" cy="5325273"/>
            </a:xfrm>
            <a:prstGeom prst="rect">
              <a:avLst/>
            </a:prstGeom>
          </p:spPr>
        </p:pic>
        <p:pic>
          <p:nvPicPr>
            <p:cNvPr id="7" name="Picture 6">
              <a:extLst>
                <a:ext uri="{FF2B5EF4-FFF2-40B4-BE49-F238E27FC236}">
                  <a16:creationId xmlns:a16="http://schemas.microsoft.com/office/drawing/2014/main" id="{D5B2CAB7-5778-4803-B215-1A4A7CA2C9D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51515" t="18335" r="37288"/>
            <a:stretch/>
          </p:blipFill>
          <p:spPr>
            <a:xfrm rot="16200000" flipV="1">
              <a:off x="8903435" y="3743606"/>
              <a:ext cx="468086" cy="5325273"/>
            </a:xfrm>
            <a:prstGeom prst="rect">
              <a:avLst/>
            </a:prstGeom>
          </p:spPr>
        </p:pic>
      </p:grpSp>
    </p:spTree>
    <p:extLst>
      <p:ext uri="{BB962C8B-B14F-4D97-AF65-F5344CB8AC3E}">
        <p14:creationId xmlns:p14="http://schemas.microsoft.com/office/powerpoint/2010/main" val="351369805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Gotham Rounded Book" pitchFamily="50" charset="0"/>
              </a:rPr>
              <a:t>Division of Cancer Prevention and Control</a:t>
            </a:r>
            <a:r>
              <a:rPr lang="en-US" sz="1400" dirty="0">
                <a:latin typeface="Gotham Rounded Book" pitchFamily="50" charset="0"/>
              </a:rPr>
              <a:t> 				                                </a:t>
            </a:r>
            <a:r>
              <a:rPr lang="en-US" sz="1400" dirty="0">
                <a:solidFill>
                  <a:schemeClr val="tx1"/>
                </a:solidFill>
                <a:latin typeface="Gotham Rounded Book" pitchFamily="50" charset="0"/>
              </a:rPr>
              <a:t>Reliable. Trusted. Scientific.</a:t>
            </a:r>
            <a:endParaRPr lang="en-US" sz="1400" b="0" dirty="0">
              <a:solidFill>
                <a:schemeClr val="tx1"/>
              </a:solidFill>
              <a:latin typeface="Gotham Rounded Book" pitchFamily="50"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10261048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40766764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20258232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5F3E4707-715D-4D16-A80C-11C78E6B88EB}"/>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36637422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96346464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420364419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97221926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E6EFF4A-0228-4985-8FDA-582A45748397}"/>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79803952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3280271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userDrawn="1"/>
        </p:nvGrpSpPr>
        <p:grpSpPr>
          <a:xfrm>
            <a:off x="8129104" y="353568"/>
            <a:ext cx="4062890"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userDrawn="1"/>
          </p:nvSpPr>
          <p:spPr>
            <a:xfrm>
              <a:off x="-4535946" y="-1756229"/>
              <a:ext cx="3845684" cy="5747930"/>
            </a:xfrm>
            <a:prstGeom prst="rect">
              <a:avLst/>
            </a:prstGeom>
            <a:blipFill dpi="0" rotWithShape="1">
              <a:blip r:embed="rId2">
                <a:alphaModFix amt="60000"/>
              </a:blip>
              <a:srcRect/>
              <a:stretch>
                <a:fillRect l="-1"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209DDAF-4BAA-488E-8270-A70555AA54F7}"/>
                </a:ext>
              </a:extLst>
            </p:cNvPr>
            <p:cNvSpPr/>
            <p:nvPr userDrawn="1"/>
          </p:nvSpPr>
          <p:spPr>
            <a:xfrm rot="10800000">
              <a:off x="-1045039" y="-279426"/>
              <a:ext cx="354777" cy="2785575"/>
            </a:xfrm>
            <a:prstGeom prst="rect">
              <a:avLst/>
            </a:prstGeom>
            <a:blipFill dpi="0" rotWithShape="1">
              <a:blip r:embed="rId2">
                <a:alphaModFix amt="60000"/>
              </a:blip>
              <a:srcRect/>
              <a:stretch>
                <a:fillRect l="-546310" t="-52996" r="-403125" b="-5144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281050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grpSp>
        <p:nvGrpSpPr>
          <p:cNvPr id="6" name="Group 5">
            <a:extLst>
              <a:ext uri="{FF2B5EF4-FFF2-40B4-BE49-F238E27FC236}">
                <a16:creationId xmlns:a16="http://schemas.microsoft.com/office/drawing/2014/main" id="{E90DBD71-FA97-45CD-B1CF-1FEB2194933C}"/>
              </a:ext>
            </a:extLst>
          </p:cNvPr>
          <p:cNvGrpSpPr/>
          <p:nvPr userDrawn="1"/>
        </p:nvGrpSpPr>
        <p:grpSpPr>
          <a:xfrm>
            <a:off x="6866727" y="2546809"/>
            <a:ext cx="5325273" cy="4340219"/>
            <a:chOff x="6474841" y="2300067"/>
            <a:chExt cx="5325273" cy="4340219"/>
          </a:xfrm>
        </p:grpSpPr>
        <p:pic>
          <p:nvPicPr>
            <p:cNvPr id="7" name="Picture 6">
              <a:extLst>
                <a:ext uri="{FF2B5EF4-FFF2-40B4-BE49-F238E27FC236}">
                  <a16:creationId xmlns:a16="http://schemas.microsoft.com/office/drawing/2014/main" id="{3DDAF66A-9F36-4E68-BFD1-E74892B28E5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18335" r="7384"/>
            <a:stretch/>
          </p:blipFill>
          <p:spPr>
            <a:xfrm rot="5400000">
              <a:off x="7201411" y="1573497"/>
              <a:ext cx="3872133" cy="5325273"/>
            </a:xfrm>
            <a:prstGeom prst="rect">
              <a:avLst/>
            </a:prstGeom>
          </p:spPr>
        </p:pic>
        <p:pic>
          <p:nvPicPr>
            <p:cNvPr id="8" name="Picture 7">
              <a:extLst>
                <a:ext uri="{FF2B5EF4-FFF2-40B4-BE49-F238E27FC236}">
                  <a16:creationId xmlns:a16="http://schemas.microsoft.com/office/drawing/2014/main" id="{6846A800-E8E5-4042-BC8A-F6298142C81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51515" t="18335" r="37288"/>
            <a:stretch/>
          </p:blipFill>
          <p:spPr>
            <a:xfrm rot="16200000" flipV="1">
              <a:off x="8903435" y="3743606"/>
              <a:ext cx="468086" cy="5325273"/>
            </a:xfrm>
            <a:prstGeom prst="rect">
              <a:avLst/>
            </a:prstGeom>
          </p:spPr>
        </p:pic>
      </p:grpSp>
    </p:spTree>
    <p:extLst>
      <p:ext uri="{BB962C8B-B14F-4D97-AF65-F5344CB8AC3E}">
        <p14:creationId xmlns:p14="http://schemas.microsoft.com/office/powerpoint/2010/main" val="3635559495"/>
      </p:ext>
    </p:extLst>
  </p:cSld>
  <p:clrMapOvr>
    <a:overrideClrMapping bg1="lt1" tx1="dk1" bg2="lt2" tx2="dk2" accent1="accent1" accent2="accent2" accent3="accent3" accent4="accent4" accent5="accent5" accent6="accent6" hlink="hlink" folHlink="folHlink"/>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userDrawn="1"/>
        </p:nvGrpSpPr>
        <p:grpSpPr>
          <a:xfrm>
            <a:off x="8159883" y="353569"/>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userDrawn="1"/>
          </p:nvSpPr>
          <p:spPr>
            <a:xfrm>
              <a:off x="-3374803" y="353568"/>
              <a:ext cx="3717703" cy="5780441"/>
            </a:xfrm>
            <a:prstGeom prst="rect">
              <a:avLst/>
            </a:prstGeom>
            <a:blipFill dpi="0" rotWithShape="1">
              <a:blip r:embed="rId2">
                <a:alphaModFix amt="40000"/>
              </a:blip>
              <a:srcRect/>
              <a:stretch>
                <a:fillRect t="1302" r="-1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F9B6A2D-9F95-486A-B69E-EFEB38BD7611}"/>
                </a:ext>
              </a:extLst>
            </p:cNvPr>
            <p:cNvSpPr/>
            <p:nvPr userDrawn="1"/>
          </p:nvSpPr>
          <p:spPr>
            <a:xfrm rot="10800000">
              <a:off x="-1" y="1816097"/>
              <a:ext cx="440781" cy="2844801"/>
            </a:xfrm>
            <a:prstGeom prst="rect">
              <a:avLst/>
            </a:prstGeom>
            <a:blipFill dpi="0" rotWithShape="1">
              <a:blip r:embed="rId2">
                <a:alphaModFix amt="40000"/>
              </a:blip>
              <a:srcRect/>
              <a:stretch>
                <a:fillRect l="-443258" t="-51269" r="-301420" b="-4927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1098703223"/>
      </p:ext>
    </p:extLst>
  </p:cSld>
  <p:clrMapOvr>
    <a:overrideClrMapping bg1="lt1" tx1="dk1" bg2="lt2" tx2="dk2" accent1="accent1" accent2="accent2" accent3="accent3" accent4="accent4" accent5="accent5" accent6="accent6" hlink="hlink" folHlink="folHlink"/>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userDrawn="1"/>
        </p:nvGrpSpPr>
        <p:grpSpPr>
          <a:xfrm rot="5400000">
            <a:off x="7421258" y="2087259"/>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userDrawn="1"/>
          </p:nvSpPr>
          <p:spPr>
            <a:xfrm>
              <a:off x="-4535946" y="-662593"/>
              <a:ext cx="3845684" cy="4654294"/>
            </a:xfrm>
            <a:prstGeom prst="rect">
              <a:avLst/>
            </a:prstGeom>
            <a:blipFill dpi="0" rotWithShape="1">
              <a:blip r:embed="rId2">
                <a:alphaModFix amt="60000"/>
              </a:blip>
              <a:srcRect/>
              <a:stretch>
                <a:fillRect l="-1" t="-22579" r="3186"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50F8C260-2321-40E1-A387-89382C22EB39}"/>
                </a:ext>
              </a:extLst>
            </p:cNvPr>
            <p:cNvSpPr/>
            <p:nvPr userDrawn="1"/>
          </p:nvSpPr>
          <p:spPr>
            <a:xfrm rot="10800000">
              <a:off x="-1045039" y="-279426"/>
              <a:ext cx="354777" cy="2785575"/>
            </a:xfrm>
            <a:prstGeom prst="rect">
              <a:avLst/>
            </a:prstGeom>
            <a:blipFill dpi="0" rotWithShape="1">
              <a:blip r:embed="rId2">
                <a:alphaModFix amt="60000"/>
              </a:blip>
              <a:srcRect/>
              <a:stretch>
                <a:fillRect l="-546310" t="-52996" r="-403125" b="-5144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defRPr>
            </a:lvl1pPr>
          </a:lstStyle>
          <a:p>
            <a:r>
              <a:rPr lang="en-US" dirty="0"/>
              <a:t>Section Divider</a:t>
            </a:r>
          </a:p>
        </p:txBody>
      </p:sp>
    </p:spTree>
    <p:extLst>
      <p:ext uri="{BB962C8B-B14F-4D97-AF65-F5344CB8AC3E}">
        <p14:creationId xmlns:p14="http://schemas.microsoft.com/office/powerpoint/2010/main" val="235100060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userDrawn="1"/>
        </p:nvGrpSpPr>
        <p:grpSpPr>
          <a:xfrm rot="5400000">
            <a:off x="7400450" y="2066454"/>
            <a:ext cx="4275187" cy="5307912"/>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userDrawn="1"/>
          </p:nvSpPr>
          <p:spPr>
            <a:xfrm>
              <a:off x="-3374803" y="1469600"/>
              <a:ext cx="3717703" cy="4664410"/>
            </a:xfrm>
            <a:prstGeom prst="rect">
              <a:avLst/>
            </a:prstGeom>
            <a:blipFill dpi="0" rotWithShape="1">
              <a:blip r:embed="rId2">
                <a:alphaModFix amt="40000"/>
              </a:blip>
              <a:srcRect/>
              <a:stretch>
                <a:fillRect t="-22314" r="-147"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B7955B1-78DA-4846-8D32-BEA864FE63CC}"/>
                </a:ext>
              </a:extLst>
            </p:cNvPr>
            <p:cNvSpPr/>
            <p:nvPr userDrawn="1"/>
          </p:nvSpPr>
          <p:spPr>
            <a:xfrm rot="10800000">
              <a:off x="-1" y="1816097"/>
              <a:ext cx="440781" cy="2844801"/>
            </a:xfrm>
            <a:prstGeom prst="rect">
              <a:avLst/>
            </a:prstGeom>
            <a:blipFill dpi="0" rotWithShape="1">
              <a:blip r:embed="rId2">
                <a:alphaModFix amt="40000"/>
              </a:blip>
              <a:srcRect/>
              <a:stretch>
                <a:fillRect l="-443258" t="-51269" r="-301420" b="-4927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584655010"/>
      </p:ext>
    </p:extLst>
  </p:cSld>
  <p:clrMapOvr>
    <a:overrideClrMapping bg1="lt1" tx1="dk1" bg2="lt2" tx2="dk2" accent1="accent1" accent2="accent2" accent3="accent3" accent4="accent4" accent5="accent5" accent6="accent6" hlink="hlink" folHlink="folHlink"/>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Gotham Rounded Book" pitchFamily="2" charset="77"/>
              </a:rPr>
              <a:t>Go to the official federal source of cancer prevention information: </a:t>
            </a:r>
          </a:p>
          <a:p>
            <a:pPr algn="l">
              <a:lnSpc>
                <a:spcPct val="130000"/>
              </a:lnSpc>
            </a:pPr>
            <a:r>
              <a:rPr lang="en-US" sz="2000" b="0" i="0" dirty="0" err="1">
                <a:solidFill>
                  <a:schemeClr val="bg1"/>
                </a:solidFill>
                <a:latin typeface="Gotham Rounded Medium" pitchFamily="2" charset="77"/>
              </a:rPr>
              <a:t>www.cdc.gov</a:t>
            </a:r>
            <a:r>
              <a:rPr lang="en-US" sz="2000" b="0" i="0" dirty="0">
                <a:solidFill>
                  <a:schemeClr val="bg1"/>
                </a:solidFill>
                <a:latin typeface="Gotham Rounded Medium" pitchFamily="2" charset="77"/>
              </a:rPr>
              <a:t>/cancer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Gotham Rounded Medium" pitchFamily="2" charset="77"/>
              </a:rPr>
              <a:t>Division of Cancer Prevention and Control</a:t>
            </a:r>
          </a:p>
          <a:p>
            <a:pPr algn="r">
              <a:lnSpc>
                <a:spcPct val="130000"/>
              </a:lnSpc>
            </a:pPr>
            <a:r>
              <a:rPr lang="en-US" sz="1600" b="0" i="0" dirty="0">
                <a:solidFill>
                  <a:schemeClr val="tx1"/>
                </a:solidFill>
                <a:latin typeface="Gotham Rounded Book" pitchFamily="2" charset="77"/>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Gotham Rounded Book" pitchFamily="2" charset="77"/>
              </a:rPr>
              <a:t>Thank you!</a:t>
            </a:r>
            <a:endParaRPr lang="en-US" sz="3600" b="0" i="0" dirty="0">
              <a:solidFill>
                <a:schemeClr val="bg1"/>
              </a:solidFill>
              <a:latin typeface="Gotham Rounded Medium" pitchFamily="2" charset="77"/>
            </a:endParaRP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userDrawn="1"/>
        </p:nvSpPr>
        <p:spPr>
          <a:xfrm>
            <a:off x="8727778" y="214262"/>
            <a:ext cx="3464222" cy="3929475"/>
          </a:xfrm>
          <a:prstGeom prst="rect">
            <a:avLst/>
          </a:prstGeom>
          <a:blipFill dpi="0" rotWithShape="1">
            <a:blip r:embed="rId3">
              <a:alphaModFix amt="70000"/>
            </a:blip>
            <a:srcRect/>
            <a:stretch>
              <a:fillRect l="1" t="768" r="-10045" b="-491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87940983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36800" y="516468"/>
            <a:ext cx="7518400" cy="471365"/>
          </a:xfrm>
          <a:prstGeom prst="rect">
            <a:avLst/>
          </a:prstGeom>
        </p:spPr>
        <p:txBody>
          <a:bodyPr wrap="none" lIns="0" tIns="0" rIns="0" bIns="0" anchor="ctr">
            <a:noAutofit/>
          </a:bodyPr>
          <a:lstStyle>
            <a:lvl1pPr algn="ctr">
              <a:defRPr sz="2667" b="1" baseline="0">
                <a:solidFill>
                  <a:schemeClr val="tx1">
                    <a:lumMod val="50000"/>
                    <a:lumOff val="50000"/>
                  </a:schemeClr>
                </a:solidFill>
              </a:defRPr>
            </a:lvl1pPr>
          </a:lstStyle>
          <a:p>
            <a:r>
              <a:rPr lang="en-US" dirty="0"/>
              <a:t>Click To Edit Master Title Style</a:t>
            </a:r>
          </a:p>
        </p:txBody>
      </p:sp>
      <p:sp>
        <p:nvSpPr>
          <p:cNvPr id="15" name="Text Placeholder 3"/>
          <p:cNvSpPr>
            <a:spLocks noGrp="1"/>
          </p:cNvSpPr>
          <p:nvPr>
            <p:ph type="body" sz="half" idx="2" hasCustomPrompt="1"/>
          </p:nvPr>
        </p:nvSpPr>
        <p:spPr>
          <a:xfrm>
            <a:off x="3352800" y="985788"/>
            <a:ext cx="5486400" cy="267661"/>
          </a:xfrm>
          <a:prstGeom prst="rect">
            <a:avLst/>
          </a:prstGeom>
        </p:spPr>
        <p:txBody>
          <a:bodyPr wrap="none" lIns="0" tIns="0" rIns="0" bIns="0" anchor="ctr">
            <a:noAutofit/>
          </a:bodyPr>
          <a:lstStyle>
            <a:lvl1pPr marL="0" indent="0" algn="ctr">
              <a:buNone/>
              <a:defRPr sz="1467" b="1" baseline="0">
                <a:solidFill>
                  <a:schemeClr val="bg1">
                    <a:lumMod val="75000"/>
                  </a:schemeClr>
                </a:solidFill>
              </a:defRPr>
            </a:lvl1pPr>
            <a:lvl2pPr marL="609555" indent="0">
              <a:buNone/>
              <a:defRPr sz="1600"/>
            </a:lvl2pPr>
            <a:lvl3pPr marL="1219110" indent="0">
              <a:buNone/>
              <a:defRPr sz="1333"/>
            </a:lvl3pPr>
            <a:lvl4pPr marL="1828664" indent="0">
              <a:buNone/>
              <a:defRPr sz="1200"/>
            </a:lvl4pPr>
            <a:lvl5pPr marL="2438218" indent="0">
              <a:buNone/>
              <a:defRPr sz="1200"/>
            </a:lvl5pPr>
            <a:lvl6pPr marL="3047772" indent="0">
              <a:buNone/>
              <a:defRPr sz="1200"/>
            </a:lvl6pPr>
            <a:lvl7pPr marL="3657327" indent="0">
              <a:buNone/>
              <a:defRPr sz="1200"/>
            </a:lvl7pPr>
            <a:lvl8pPr marL="4266880" indent="0">
              <a:buNone/>
              <a:defRPr sz="1200"/>
            </a:lvl8pPr>
            <a:lvl9pPr marL="4876435" indent="0">
              <a:buNone/>
              <a:defRPr sz="1200"/>
            </a:lvl9pPr>
          </a:lstStyle>
          <a:p>
            <a:pPr lvl="0"/>
            <a:r>
              <a:rPr lang="en-US" dirty="0"/>
              <a:t>Subtext Goes Here</a:t>
            </a:r>
          </a:p>
        </p:txBody>
      </p:sp>
      <p:sp>
        <p:nvSpPr>
          <p:cNvPr id="22" name="Round Same Side Corner Rectangle 21"/>
          <p:cNvSpPr/>
          <p:nvPr userDrawn="1"/>
        </p:nvSpPr>
        <p:spPr>
          <a:xfrm rot="16200000" flipH="1">
            <a:off x="11731147" y="6331910"/>
            <a:ext cx="384047" cy="537665"/>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lumMod val="50000"/>
                  <a:lumOff val="50000"/>
                </a:prstClr>
              </a:solidFill>
            </a:endParaRPr>
          </a:p>
        </p:txBody>
      </p:sp>
      <p:sp>
        <p:nvSpPr>
          <p:cNvPr id="23" name="Slide Number Placeholder 4"/>
          <p:cNvSpPr>
            <a:spLocks noGrp="1"/>
          </p:cNvSpPr>
          <p:nvPr>
            <p:ph type="sldNum" sz="quarter" idx="12"/>
          </p:nvPr>
        </p:nvSpPr>
        <p:spPr>
          <a:xfrm>
            <a:off x="11662445" y="6408719"/>
            <a:ext cx="508001" cy="366183"/>
          </a:xfrm>
          <a:prstGeom prst="rect">
            <a:avLst/>
          </a:prstGeom>
        </p:spPr>
        <p:txBody>
          <a:bodyPr anchor="ctr"/>
          <a:lstStyle>
            <a:lvl1pPr algn="ctr">
              <a:defRPr sz="1200" b="1">
                <a:solidFill>
                  <a:schemeClr val="tx1">
                    <a:lumMod val="50000"/>
                    <a:lumOff val="50000"/>
                  </a:schemeClr>
                </a:solidFill>
              </a:defRPr>
            </a:lvl1pPr>
          </a:lstStyle>
          <a:p>
            <a:fld id="{C136B7D2-B98C-44FD-8D04-7EC62A564975}" type="slidenum">
              <a:rPr lang="en-US" smtClean="0">
                <a:solidFill>
                  <a:prstClr val="black">
                    <a:lumMod val="50000"/>
                    <a:lumOff val="50000"/>
                  </a:prstClr>
                </a:solidFill>
              </a:rPr>
              <a:pPr/>
              <a:t>‹#›</a:t>
            </a:fld>
            <a:endParaRPr lang="en-US" dirty="0">
              <a:solidFill>
                <a:prstClr val="black">
                  <a:lumMod val="50000"/>
                  <a:lumOff val="50000"/>
                </a:prstClr>
              </a:solidFill>
            </a:endParaRPr>
          </a:p>
        </p:txBody>
      </p:sp>
    </p:spTree>
    <p:extLst>
      <p:ext uri="{BB962C8B-B14F-4D97-AF65-F5344CB8AC3E}">
        <p14:creationId xmlns:p14="http://schemas.microsoft.com/office/powerpoint/2010/main" val="409008012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07"/>
            <a:ext cx="10515600" cy="1016043"/>
          </a:xfrm>
        </p:spPr>
        <p:txBody>
          <a:bodyPr/>
          <a:lstStyle>
            <a:lvl1pPr>
              <a:defRPr b="1"/>
            </a:lvl1pPr>
          </a:lstStyle>
          <a:p>
            <a:r>
              <a:rPr lang="en-US" dirty="0"/>
              <a:t>One Column</a:t>
            </a:r>
          </a:p>
        </p:txBody>
      </p:sp>
      <p:sp>
        <p:nvSpPr>
          <p:cNvPr id="3" name="Content Placeholder 2"/>
          <p:cNvSpPr>
            <a:spLocks noGrp="1"/>
          </p:cNvSpPr>
          <p:nvPr>
            <p:ph idx="1"/>
          </p:nvPr>
        </p:nvSpPr>
        <p:spPr>
          <a:xfrm>
            <a:off x="838200" y="1383389"/>
            <a:ext cx="10515600" cy="4351338"/>
          </a:xfrm>
        </p:spPr>
        <p:txBody>
          <a:bodyPr/>
          <a:lstStyle>
            <a:lvl2pPr>
              <a:buClr>
                <a:srgbClr val="999E40"/>
              </a:buClr>
              <a:defRPr/>
            </a:lvl2pPr>
            <a:lvl3pPr marL="1143000" indent="-228600">
              <a:buFont typeface="Wingdings" panose="05000000000000000000" pitchFamily="2" charset="2"/>
              <a:buChar char="§"/>
              <a:defRPr/>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userDrawn="1"/>
        </p:nvGrpSpPr>
        <p:grpSpPr>
          <a:xfrm>
            <a:off x="7167134" y="6512561"/>
            <a:ext cx="2024776" cy="345440"/>
            <a:chOff x="7167135" y="6788149"/>
            <a:chExt cx="2012240" cy="139701"/>
          </a:xfrm>
          <a:solidFill>
            <a:schemeClr val="accent1"/>
          </a:solidFill>
        </p:grpSpPr>
        <p:sp>
          <p:nvSpPr>
            <p:cNvPr id="10"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2"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ight Triangle 13"/>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Slide Number Placeholder 3"/>
          <p:cNvSpPr>
            <a:spLocks noGrp="1"/>
          </p:cNvSpPr>
          <p:nvPr>
            <p:ph type="sldNum" sz="quarter" idx="12"/>
          </p:nvPr>
        </p:nvSpPr>
        <p:spPr>
          <a:xfrm>
            <a:off x="11190731" y="6512559"/>
            <a:ext cx="1013831" cy="345441"/>
          </a:xfrm>
        </p:spPr>
        <p:txBody>
          <a:bodyPr/>
          <a:lstStyle/>
          <a:p>
            <a:fld id="{92116AAA-8283-455C-A29F-DBF4D9A6B1BA}" type="slidenum">
              <a:rPr lang="en-US" sz="1600" b="1" smtClean="0">
                <a:solidFill>
                  <a:schemeClr val="tx1"/>
                </a:solidFill>
              </a:rPr>
              <a:pPr/>
              <a:t>‹#›</a:t>
            </a:fld>
            <a:endParaRPr lang="en-US" sz="1600" b="1" dirty="0">
              <a:solidFill>
                <a:schemeClr val="tx1"/>
              </a:solidFill>
            </a:endParaRPr>
          </a:p>
        </p:txBody>
      </p:sp>
      <p:sp>
        <p:nvSpPr>
          <p:cNvPr id="16" name="TextBox 15"/>
          <p:cNvSpPr txBox="1"/>
          <p:nvPr userDrawn="1"/>
        </p:nvSpPr>
        <p:spPr>
          <a:xfrm>
            <a:off x="57150" y="6492918"/>
            <a:ext cx="5485352" cy="384721"/>
          </a:xfrm>
          <a:prstGeom prst="rect">
            <a:avLst/>
          </a:prstGeom>
          <a:noFill/>
        </p:spPr>
        <p:txBody>
          <a:bodyPr wrap="square" rtlCol="0">
            <a:spAutoFit/>
          </a:bodyPr>
          <a:lstStyle/>
          <a:p>
            <a:r>
              <a:rPr lang="en-US" sz="1900" dirty="0">
                <a:solidFill>
                  <a:schemeClr val="bg1"/>
                </a:solidFill>
              </a:rPr>
              <a:t>RELIABLE      TRUSTED      SCIENTIFIC      </a:t>
            </a:r>
            <a:r>
              <a:rPr lang="en-US" sz="1900" dirty="0">
                <a:solidFill>
                  <a:schemeClr val="accent1"/>
                </a:solidFill>
              </a:rPr>
              <a:t>DCPC</a:t>
            </a:r>
          </a:p>
        </p:txBody>
      </p:sp>
      <p:cxnSp>
        <p:nvCxnSpPr>
          <p:cNvPr id="17" name="Straight Connector 16"/>
          <p:cNvCxnSpPr/>
          <p:nvPr userDrawn="1"/>
        </p:nvCxnSpPr>
        <p:spPr>
          <a:xfrm>
            <a:off x="1413923"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8" name="Straight Connector 17"/>
          <p:cNvCxnSpPr/>
          <p:nvPr userDrawn="1"/>
        </p:nvCxnSpPr>
        <p:spPr>
          <a:xfrm>
            <a:off x="2799826" y="6584630"/>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9" name="Straight Connector 18"/>
          <p:cNvCxnSpPr/>
          <p:nvPr userDrawn="1"/>
        </p:nvCxnSpPr>
        <p:spPr>
          <a:xfrm>
            <a:off x="4483370"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spTree>
    <p:extLst>
      <p:ext uri="{BB962C8B-B14F-4D97-AF65-F5344CB8AC3E}">
        <p14:creationId xmlns:p14="http://schemas.microsoft.com/office/powerpoint/2010/main" val="300654298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Basic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nchor="b" anchorCtr="0"/>
          <a:lstStyle>
            <a:lvl1pPr>
              <a:lnSpc>
                <a:spcPts val="3000"/>
              </a:lnSpc>
              <a:defRPr sz="2800" b="1" baseline="0">
                <a:effectLst/>
                <a:latin typeface="Calibri" pitchFamily="34" charset="0"/>
              </a:defRPr>
            </a:lvl1pPr>
          </a:lstStyle>
          <a:p>
            <a:endParaRPr lang="en-US" dirty="0"/>
          </a:p>
        </p:txBody>
      </p:sp>
      <p:sp>
        <p:nvSpPr>
          <p:cNvPr id="3" name="Content Placeholder 2"/>
          <p:cNvSpPr>
            <a:spLocks noGrp="1"/>
          </p:cNvSpPr>
          <p:nvPr>
            <p:ph idx="1"/>
          </p:nvPr>
        </p:nvSpPr>
        <p:spPr>
          <a:xfrm>
            <a:off x="609600" y="1600201"/>
            <a:ext cx="10972800" cy="4191000"/>
          </a:xfrm>
          <a:prstGeom prst="rect">
            <a:avLst/>
          </a:prstGeom>
        </p:spPr>
        <p:txBody>
          <a:bodyPr/>
          <a:lstStyle>
            <a:lvl1pPr marL="342900" indent="-342900">
              <a:buClr>
                <a:schemeClr val="accent1"/>
              </a:buClr>
              <a:buSzPct val="70000"/>
              <a:buFont typeface="Wingdings" pitchFamily="2" charset="2"/>
              <a:buChar char="§"/>
              <a:defRPr sz="2400" b="1" baseline="0">
                <a:solidFill>
                  <a:schemeClr val="bg2"/>
                </a:solidFill>
                <a:latin typeface="Calibri" pitchFamily="34" charset="0"/>
              </a:defRPr>
            </a:lvl1pPr>
            <a:lvl2pPr marL="742950" indent="-285750">
              <a:buClr>
                <a:schemeClr val="tx1"/>
              </a:buClr>
              <a:buSzPct val="100000"/>
              <a:buFont typeface="Arial" pitchFamily="34" charset="0"/>
              <a:buChar char="•"/>
              <a:defRPr sz="2000">
                <a:solidFill>
                  <a:schemeClr val="bg2"/>
                </a:solidFill>
              </a:defRPr>
            </a:lvl2pPr>
            <a:lvl3pPr marL="1143000" indent="-228600">
              <a:buClr>
                <a:schemeClr val="tx1"/>
              </a:buClr>
              <a:buSzPct val="100000"/>
              <a:buFont typeface="Courier New" pitchFamily="49" charset="0"/>
              <a:buChar char="o"/>
              <a:defRPr sz="1800">
                <a:solidFill>
                  <a:schemeClr val="bg2"/>
                </a:solidFill>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endParaRPr lang="en-US" dirty="0"/>
          </a:p>
          <a:p>
            <a:pPr lvl="1"/>
            <a:endParaRPr lang="en-US" dirty="0"/>
          </a:p>
          <a:p>
            <a:pPr lvl="2"/>
            <a:endParaRPr lang="en-US" dirty="0"/>
          </a:p>
        </p:txBody>
      </p:sp>
      <p:sp>
        <p:nvSpPr>
          <p:cNvPr id="6" name="Text Placeholder 5"/>
          <p:cNvSpPr>
            <a:spLocks noGrp="1"/>
          </p:cNvSpPr>
          <p:nvPr userDrawn="1">
            <p:ph type="body" sz="quarter" idx="11" hasCustomPrompt="1"/>
          </p:nvPr>
        </p:nvSpPr>
        <p:spPr>
          <a:xfrm>
            <a:off x="609600" y="6019800"/>
            <a:ext cx="10972800" cy="381000"/>
          </a:xfrm>
          <a:prstGeom prst="rect">
            <a:avLst/>
          </a:prstGeom>
        </p:spPr>
        <p:txBody>
          <a:bodyPr anchor="b"/>
          <a:lstStyle>
            <a:lvl1pPr>
              <a:buNone/>
              <a:defRPr sz="1100">
                <a:solidFill>
                  <a:schemeClr val="tx1"/>
                </a:solidFill>
                <a:latin typeface="Calibri" pitchFamily="34" charset="0"/>
              </a:defRPr>
            </a:lvl1pPr>
          </a:lstStyle>
          <a:p>
            <a:r>
              <a:rPr lang="en-US" dirty="0"/>
              <a:t>* Citations, references, and credits</a:t>
            </a:r>
          </a:p>
        </p:txBody>
      </p:sp>
    </p:spTree>
    <p:extLst>
      <p:ext uri="{BB962C8B-B14F-4D97-AF65-F5344CB8AC3E}">
        <p14:creationId xmlns:p14="http://schemas.microsoft.com/office/powerpoint/2010/main" val="3731971579"/>
      </p:ext>
    </p:extLst>
  </p:cSld>
  <p:clrMapOvr>
    <a:masterClrMapping/>
  </p:clrMapOvr>
  <p:transition>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cSld name="Two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07"/>
            <a:ext cx="10515600" cy="1014984"/>
          </a:xfrm>
        </p:spPr>
        <p:txBody>
          <a:bodyPr/>
          <a:lstStyle>
            <a:lvl1pPr>
              <a:defRPr b="1" baseline="0"/>
            </a:lvl1pPr>
          </a:lstStyle>
          <a:p>
            <a:r>
              <a:rPr lang="en-US" b="1" dirty="0"/>
              <a:t>Two Columns</a:t>
            </a:r>
            <a:endParaRPr lang="en-US" dirty="0"/>
          </a:p>
        </p:txBody>
      </p:sp>
      <p:sp>
        <p:nvSpPr>
          <p:cNvPr id="3" name="Content Placeholder 2"/>
          <p:cNvSpPr>
            <a:spLocks noGrp="1"/>
          </p:cNvSpPr>
          <p:nvPr>
            <p:ph sz="half" idx="1" hasCustomPrompt="1"/>
          </p:nvPr>
        </p:nvSpPr>
        <p:spPr>
          <a:xfrm>
            <a:off x="838200" y="1374775"/>
            <a:ext cx="5181600" cy="4351338"/>
          </a:xfrm>
        </p:spPr>
        <p:txBody>
          <a:bodyPr/>
          <a:lstStyle>
            <a:lvl1pPr>
              <a:defRPr/>
            </a:lvl1pPr>
            <a:lvl2pPr>
              <a:buClr>
                <a:schemeClr val="accent1"/>
              </a:buClr>
              <a:defRPr/>
            </a:lvl2pPr>
            <a:lvl3pPr marL="1143000" indent="-228600">
              <a:buFont typeface="Wingdings" panose="05000000000000000000" pitchFamily="2" charset="2"/>
              <a:buChar char="§"/>
              <a:defRPr/>
            </a:lvl3pPr>
          </a:lstStyle>
          <a:p>
            <a:pPr lvl="0"/>
            <a:r>
              <a:rPr lang="en-US" dirty="0"/>
              <a:t>Bullet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172200" y="1374775"/>
            <a:ext cx="5181600" cy="4351338"/>
          </a:xfrm>
        </p:spPr>
        <p:txBody>
          <a:bodyPr/>
          <a:lstStyle>
            <a:lvl1pPr>
              <a:defRPr/>
            </a:lvl1pPr>
            <a:lvl2pPr>
              <a:buClr>
                <a:schemeClr val="accent1"/>
              </a:buClr>
              <a:defRPr/>
            </a:lvl2pPr>
            <a:lvl3pPr marL="1143000" indent="-228600">
              <a:buFont typeface="Wingdings" panose="05000000000000000000" pitchFamily="2" charset="2"/>
              <a:buChar char="§"/>
              <a:defRPr/>
            </a:lvl3pPr>
          </a:lstStyle>
          <a:p>
            <a:pPr lvl="0"/>
            <a:r>
              <a:rPr lang="en-US" dirty="0"/>
              <a:t>Bullet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userDrawn="1"/>
        </p:nvGrpSpPr>
        <p:grpSpPr>
          <a:xfrm>
            <a:off x="7167134" y="6512561"/>
            <a:ext cx="2024776" cy="345440"/>
            <a:chOff x="7167135" y="6788149"/>
            <a:chExt cx="2012240" cy="139701"/>
          </a:xfrm>
          <a:solidFill>
            <a:schemeClr val="accent1"/>
          </a:solidFill>
        </p:grpSpPr>
        <p:sp>
          <p:nvSpPr>
            <p:cNvPr id="11"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3"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Right Triangle 14"/>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Slide Number Placeholder 3"/>
          <p:cNvSpPr>
            <a:spLocks noGrp="1"/>
          </p:cNvSpPr>
          <p:nvPr>
            <p:ph type="sldNum" sz="quarter" idx="12"/>
          </p:nvPr>
        </p:nvSpPr>
        <p:spPr>
          <a:xfrm>
            <a:off x="11190731" y="6512559"/>
            <a:ext cx="1013831" cy="345441"/>
          </a:xfrm>
        </p:spPr>
        <p:txBody>
          <a:bodyPr/>
          <a:lstStyle/>
          <a:p>
            <a:fld id="{92116AAA-8283-455C-A29F-DBF4D9A6B1BA}" type="slidenum">
              <a:rPr lang="en-US" sz="1600" b="1" smtClean="0">
                <a:solidFill>
                  <a:schemeClr val="tx1"/>
                </a:solidFill>
              </a:rPr>
              <a:pPr/>
              <a:t>‹#›</a:t>
            </a:fld>
            <a:endParaRPr lang="en-US" sz="1600" b="1" dirty="0">
              <a:solidFill>
                <a:schemeClr val="tx1"/>
              </a:solidFill>
            </a:endParaRPr>
          </a:p>
        </p:txBody>
      </p:sp>
      <p:sp>
        <p:nvSpPr>
          <p:cNvPr id="17" name="TextBox 16"/>
          <p:cNvSpPr txBox="1"/>
          <p:nvPr userDrawn="1"/>
        </p:nvSpPr>
        <p:spPr>
          <a:xfrm>
            <a:off x="57150" y="6492918"/>
            <a:ext cx="5485352" cy="384721"/>
          </a:xfrm>
          <a:prstGeom prst="rect">
            <a:avLst/>
          </a:prstGeom>
          <a:noFill/>
        </p:spPr>
        <p:txBody>
          <a:bodyPr wrap="square" rtlCol="0">
            <a:spAutoFit/>
          </a:bodyPr>
          <a:lstStyle/>
          <a:p>
            <a:r>
              <a:rPr lang="en-US" sz="1900" dirty="0">
                <a:solidFill>
                  <a:schemeClr val="bg1"/>
                </a:solidFill>
              </a:rPr>
              <a:t>RELIABLE      TRUSTED      SCIENTIFIC      </a:t>
            </a:r>
            <a:r>
              <a:rPr lang="en-US" sz="1900" dirty="0">
                <a:solidFill>
                  <a:schemeClr val="accent1"/>
                </a:solidFill>
              </a:rPr>
              <a:t>DCPC</a:t>
            </a:r>
          </a:p>
        </p:txBody>
      </p:sp>
      <p:cxnSp>
        <p:nvCxnSpPr>
          <p:cNvPr id="18" name="Straight Connector 17"/>
          <p:cNvCxnSpPr/>
          <p:nvPr userDrawn="1"/>
        </p:nvCxnSpPr>
        <p:spPr>
          <a:xfrm>
            <a:off x="1413923"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9" name="Straight Connector 18"/>
          <p:cNvCxnSpPr/>
          <p:nvPr userDrawn="1"/>
        </p:nvCxnSpPr>
        <p:spPr>
          <a:xfrm>
            <a:off x="2799826" y="6584630"/>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20" name="Straight Connector 19"/>
          <p:cNvCxnSpPr/>
          <p:nvPr userDrawn="1"/>
        </p:nvCxnSpPr>
        <p:spPr>
          <a:xfrm>
            <a:off x="4483370"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spTree>
    <p:extLst>
      <p:ext uri="{BB962C8B-B14F-4D97-AF65-F5344CB8AC3E}">
        <p14:creationId xmlns:p14="http://schemas.microsoft.com/office/powerpoint/2010/main" val="327211841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5" name="Subtitle 2"/>
          <p:cNvSpPr>
            <a:spLocks noGrp="1"/>
          </p:cNvSpPr>
          <p:nvPr>
            <p:ph type="subTitle" idx="1" hasCustomPrompt="1"/>
          </p:nvPr>
        </p:nvSpPr>
        <p:spPr>
          <a:xfrm>
            <a:off x="1828800" y="3886200"/>
            <a:ext cx="8534400" cy="457200"/>
          </a:xfrm>
          <a:prstGeom prst="rect">
            <a:avLst/>
          </a:prstGeom>
        </p:spPr>
        <p:txBody>
          <a:bodyPr/>
          <a:lstStyle>
            <a:lvl1pPr marL="0" indent="0" algn="ctr">
              <a:buNone/>
              <a:defRPr sz="2000" b="1" baseline="0">
                <a:solidFill>
                  <a:schemeClr val="bg2"/>
                </a:solidFill>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Presenters Name – Myriad Pro, Bold, 20pt</a:t>
            </a:r>
          </a:p>
        </p:txBody>
      </p:sp>
      <p:sp>
        <p:nvSpPr>
          <p:cNvPr id="9" name="Text Placeholder 8"/>
          <p:cNvSpPr>
            <a:spLocks noGrp="1"/>
          </p:cNvSpPr>
          <p:nvPr>
            <p:ph type="body" sz="quarter" idx="10" hasCustomPrompt="1"/>
          </p:nvPr>
        </p:nvSpPr>
        <p:spPr>
          <a:xfrm>
            <a:off x="1828800" y="4267200"/>
            <a:ext cx="8534400" cy="1295400"/>
          </a:xfrm>
          <a:prstGeom prst="rect">
            <a:avLst/>
          </a:prstGeom>
        </p:spPr>
        <p:txBody>
          <a:bodyPr/>
          <a:lstStyle>
            <a:lvl1pPr algn="ctr">
              <a:lnSpc>
                <a:spcPts val="2000"/>
              </a:lnSpc>
              <a:buNone/>
              <a:defRPr sz="1800" baseline="0">
                <a:solidFill>
                  <a:schemeClr val="tx1"/>
                </a:solidFill>
              </a:defRPr>
            </a:lvl1pPr>
            <a:lvl2pPr algn="ctr">
              <a:defRPr>
                <a:solidFill>
                  <a:schemeClr val="tx2"/>
                </a:solidFill>
              </a:defRPr>
            </a:lvl2pPr>
            <a:lvl3pPr algn="ctr">
              <a:defRPr>
                <a:solidFill>
                  <a:schemeClr val="tx2"/>
                </a:solidFill>
              </a:defRPr>
            </a:lvl3pPr>
            <a:lvl4pPr algn="ctr">
              <a:defRPr>
                <a:solidFill>
                  <a:schemeClr val="tx2"/>
                </a:solidFill>
              </a:defRPr>
            </a:lvl4pPr>
            <a:lvl5pPr algn="ctr">
              <a:defRPr>
                <a:solidFill>
                  <a:schemeClr val="tx2"/>
                </a:solidFill>
              </a:defRPr>
            </a:lvl5pPr>
          </a:lstStyle>
          <a:p>
            <a:pPr lvl="0"/>
            <a:r>
              <a:rPr lang="en-US" sz="1800" dirty="0"/>
              <a:t>Title of Presenter –Myriad Pro, 18pt</a:t>
            </a:r>
          </a:p>
          <a:p>
            <a:pPr lvl="0"/>
            <a:endParaRPr lang="en-US" sz="1800" dirty="0"/>
          </a:p>
          <a:p>
            <a:pPr lvl="0"/>
            <a:r>
              <a:rPr lang="en-US" sz="1800" dirty="0"/>
              <a:t>Title of Event</a:t>
            </a:r>
          </a:p>
          <a:p>
            <a:pPr lvl="0"/>
            <a:r>
              <a:rPr lang="en-US" sz="1800" dirty="0"/>
              <a:t>Date of Event</a:t>
            </a:r>
            <a:endParaRPr lang="en-US" dirty="0"/>
          </a:p>
        </p:txBody>
      </p:sp>
      <p:sp>
        <p:nvSpPr>
          <p:cNvPr id="11" name="Title 1"/>
          <p:cNvSpPr>
            <a:spLocks noGrp="1"/>
          </p:cNvSpPr>
          <p:nvPr>
            <p:ph type="title" hasCustomPrompt="1"/>
          </p:nvPr>
        </p:nvSpPr>
        <p:spPr>
          <a:xfrm>
            <a:off x="609600" y="1981200"/>
            <a:ext cx="10972800" cy="1676400"/>
          </a:xfrm>
          <a:prstGeom prst="rect">
            <a:avLst/>
          </a:prstGeom>
        </p:spPr>
        <p:txBody>
          <a:bodyPr/>
          <a:lstStyle>
            <a:lvl1pPr>
              <a:lnSpc>
                <a:spcPts val="3000"/>
              </a:lnSpc>
              <a:defRPr sz="2800" b="1" baseline="0">
                <a:effectLst/>
              </a:defRPr>
            </a:lvl1pPr>
          </a:lstStyle>
          <a:p>
            <a:r>
              <a:rPr lang="en-US" dirty="0"/>
              <a:t>Title of Presentation – Myriad Pro</a:t>
            </a:r>
            <a:br>
              <a:rPr lang="en-US" dirty="0"/>
            </a:br>
            <a:r>
              <a:rPr lang="en-US" dirty="0"/>
              <a:t> Bold, Shadow 28pt</a:t>
            </a:r>
          </a:p>
        </p:txBody>
      </p:sp>
      <p:sp>
        <p:nvSpPr>
          <p:cNvPr id="8" name="Text Placeholder 5"/>
          <p:cNvSpPr>
            <a:spLocks noGrp="1"/>
          </p:cNvSpPr>
          <p:nvPr>
            <p:ph type="body" sz="quarter" idx="11" hasCustomPrompt="1"/>
          </p:nvPr>
        </p:nvSpPr>
        <p:spPr>
          <a:xfrm>
            <a:off x="3048000" y="6281928"/>
            <a:ext cx="6807200" cy="182880"/>
          </a:xfrm>
          <a:prstGeom prst="rect">
            <a:avLst/>
          </a:prstGeom>
        </p:spPr>
        <p:txBody>
          <a:bodyPr/>
          <a:lstStyle>
            <a:lvl1pPr>
              <a:buNone/>
              <a:defRPr sz="1000" baseline="0">
                <a:solidFill>
                  <a:schemeClr val="bg1"/>
                </a:solidFill>
              </a:defRPr>
            </a:lvl1pPr>
          </a:lstStyle>
          <a:p>
            <a:r>
              <a:rPr lang="en-US" dirty="0"/>
              <a:t>Place Descriptor Here</a:t>
            </a:r>
          </a:p>
        </p:txBody>
      </p:sp>
      <p:sp>
        <p:nvSpPr>
          <p:cNvPr id="10" name="Text Placeholder 6"/>
          <p:cNvSpPr>
            <a:spLocks noGrp="1"/>
          </p:cNvSpPr>
          <p:nvPr>
            <p:ph type="body" sz="quarter" idx="12" hasCustomPrompt="1"/>
          </p:nvPr>
        </p:nvSpPr>
        <p:spPr>
          <a:xfrm>
            <a:off x="3048000" y="6473952"/>
            <a:ext cx="6807200" cy="228600"/>
          </a:xfrm>
          <a:prstGeom prst="rect">
            <a:avLst/>
          </a:prstGeom>
        </p:spPr>
        <p:txBody>
          <a:bodyPr/>
          <a:lstStyle>
            <a:lvl1pPr>
              <a:buNone/>
              <a:defRPr sz="1000" baseline="0">
                <a:solidFill>
                  <a:schemeClr val="bg1"/>
                </a:solidFill>
              </a:defRPr>
            </a:lvl1pPr>
          </a:lstStyle>
          <a:p>
            <a:r>
              <a:rPr lang="en-US" dirty="0"/>
              <a:t>Place Descriptor Here</a:t>
            </a:r>
          </a:p>
        </p:txBody>
      </p:sp>
      <p:sp>
        <p:nvSpPr>
          <p:cNvPr id="7" name="Text Placeholder 5"/>
          <p:cNvSpPr>
            <a:spLocks noGrp="1"/>
          </p:cNvSpPr>
          <p:nvPr>
            <p:ph type="body" sz="quarter" idx="11" hasCustomPrompt="1"/>
          </p:nvPr>
        </p:nvSpPr>
        <p:spPr>
          <a:xfrm>
            <a:off x="3048000" y="6272784"/>
            <a:ext cx="6807200" cy="182880"/>
          </a:xfrm>
          <a:prstGeom prst="rect">
            <a:avLst/>
          </a:prstGeom>
        </p:spPr>
        <p:txBody>
          <a:bodyPr/>
          <a:lstStyle>
            <a:lvl1pPr>
              <a:buNone/>
              <a:defRPr sz="1000" baseline="0">
                <a:solidFill>
                  <a:schemeClr val="bg2"/>
                </a:solidFill>
              </a:defRPr>
            </a:lvl1pPr>
          </a:lstStyle>
          <a:p>
            <a:r>
              <a:rPr lang="en-US" dirty="0"/>
              <a:t>Place Descriptor Here</a:t>
            </a:r>
          </a:p>
        </p:txBody>
      </p:sp>
      <p:sp>
        <p:nvSpPr>
          <p:cNvPr id="12" name="Text Placeholder 6"/>
          <p:cNvSpPr>
            <a:spLocks noGrp="1"/>
          </p:cNvSpPr>
          <p:nvPr>
            <p:ph type="body" sz="quarter" idx="12" hasCustomPrompt="1"/>
          </p:nvPr>
        </p:nvSpPr>
        <p:spPr>
          <a:xfrm>
            <a:off x="3048000" y="6464808"/>
            <a:ext cx="6807200" cy="228600"/>
          </a:xfrm>
          <a:prstGeom prst="rect">
            <a:avLst/>
          </a:prstGeom>
        </p:spPr>
        <p:txBody>
          <a:bodyPr/>
          <a:lstStyle>
            <a:lvl1pPr>
              <a:buNone/>
              <a:defRPr sz="1000" baseline="0">
                <a:solidFill>
                  <a:schemeClr val="bg2"/>
                </a:solidFill>
              </a:defRPr>
            </a:lvl1pPr>
          </a:lstStyle>
          <a:p>
            <a:r>
              <a:rPr lang="en-US" dirty="0"/>
              <a:t>Place Descriptor Here</a:t>
            </a:r>
          </a:p>
        </p:txBody>
      </p:sp>
    </p:spTree>
    <p:extLst>
      <p:ext uri="{BB962C8B-B14F-4D97-AF65-F5344CB8AC3E}">
        <p14:creationId xmlns:p14="http://schemas.microsoft.com/office/powerpoint/2010/main" val="248723559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Basic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600" y="274638"/>
            <a:ext cx="10972800" cy="1143000"/>
          </a:xfrm>
          <a:prstGeom prst="rect">
            <a:avLst/>
          </a:prstGeom>
        </p:spPr>
        <p:txBody>
          <a:bodyPr anchor="b" anchorCtr="0"/>
          <a:lstStyle>
            <a:lvl1pPr>
              <a:lnSpc>
                <a:spcPts val="3000"/>
              </a:lnSpc>
              <a:defRPr sz="2800" b="1" baseline="0">
                <a:effectLst/>
              </a:defRPr>
            </a:lvl1pPr>
          </a:lstStyle>
          <a:p>
            <a:r>
              <a:rPr lang="en-US" dirty="0"/>
              <a:t>Headline – Myriad Pro, Bold, Shadow, 28pt</a:t>
            </a:r>
          </a:p>
        </p:txBody>
      </p:sp>
      <p:sp>
        <p:nvSpPr>
          <p:cNvPr id="3" name="Content Placeholder 2"/>
          <p:cNvSpPr>
            <a:spLocks noGrp="1"/>
          </p:cNvSpPr>
          <p:nvPr>
            <p:ph idx="1" hasCustomPrompt="1"/>
          </p:nvPr>
        </p:nvSpPr>
        <p:spPr>
          <a:xfrm>
            <a:off x="609600" y="1600201"/>
            <a:ext cx="10972800" cy="4191000"/>
          </a:xfrm>
          <a:prstGeom prst="rect">
            <a:avLst/>
          </a:prstGeom>
        </p:spPr>
        <p:txBody>
          <a:bodyPr/>
          <a:lstStyle>
            <a:lvl1pPr>
              <a:buClr>
                <a:schemeClr val="tx1"/>
              </a:buClr>
              <a:buSzPct val="70000"/>
              <a:buFont typeface="Wingdings" pitchFamily="2" charset="2"/>
              <a:buChar char="q"/>
              <a:defRPr sz="2400" b="1" baseline="0">
                <a:solidFill>
                  <a:schemeClr val="bg2"/>
                </a:solidFill>
              </a:defRPr>
            </a:lvl1pPr>
            <a:lvl2pPr>
              <a:buClr>
                <a:schemeClr val="tx1"/>
              </a:buClr>
              <a:buSzPct val="100000"/>
              <a:buFont typeface="Wingdings" pitchFamily="2" charset="2"/>
              <a:buChar char="§"/>
              <a:defRPr sz="2000" i="0" u="none">
                <a:solidFill>
                  <a:schemeClr val="bg2"/>
                </a:solidFill>
                <a:latin typeface="+mn-lt"/>
              </a:defRPr>
            </a:lvl2pPr>
            <a:lvl3pPr>
              <a:buClr>
                <a:schemeClr val="tx1"/>
              </a:buClr>
              <a:buSzPct val="100000"/>
              <a:buFont typeface="Arial" pitchFamily="34" charset="0"/>
              <a:buChar char="•"/>
              <a:defRPr sz="1800" i="0">
                <a:solidFill>
                  <a:schemeClr val="bg2"/>
                </a:solidFill>
              </a:defRPr>
            </a:lvl3pPr>
            <a:lvl4pPr>
              <a:buClr>
                <a:schemeClr val="tx1"/>
              </a:buClr>
              <a:buSzPct val="70000"/>
              <a:buFont typeface="Courier New" pitchFamily="49" charset="0"/>
              <a:buChar char="o"/>
              <a:defRPr sz="1800" i="0" baseline="0">
                <a:solidFill>
                  <a:schemeClr val="bg2"/>
                </a:solidFill>
              </a:defRPr>
            </a:lvl4pPr>
            <a:lvl5pPr>
              <a:buClr>
                <a:schemeClr val="tx1"/>
              </a:buClr>
              <a:buSzPct val="70000"/>
              <a:buFont typeface="Arial" pitchFamily="34" charset="0"/>
              <a:buChar char="•"/>
              <a:defRPr sz="1800" i="0">
                <a:solidFill>
                  <a:schemeClr val="bg2"/>
                </a:solidFill>
              </a:defRPr>
            </a:lvl5pPr>
          </a:lstStyle>
          <a:p>
            <a:pPr lvl="0"/>
            <a:r>
              <a:rPr lang="en-US" dirty="0"/>
              <a:t>First level – Myriad Pro, Bold, 24pt</a:t>
            </a:r>
          </a:p>
          <a:p>
            <a:pPr lvl="1"/>
            <a:r>
              <a:rPr lang="en-US" dirty="0"/>
              <a:t>Second level – Myriad Pro, 20pt</a:t>
            </a:r>
          </a:p>
          <a:p>
            <a:pPr lvl="2"/>
            <a:r>
              <a:rPr lang="en-US" dirty="0"/>
              <a:t>Third level – Myriad Pro, 18pt	</a:t>
            </a:r>
          </a:p>
          <a:p>
            <a:pPr lvl="3"/>
            <a:r>
              <a:rPr lang="en-US" dirty="0"/>
              <a:t>Fourth level – Myriad Pro, 18pt</a:t>
            </a:r>
          </a:p>
          <a:p>
            <a:pPr lvl="4"/>
            <a:r>
              <a:rPr lang="en-US" dirty="0"/>
              <a:t>Fifth level – Myriad Pro, 18pt</a:t>
            </a:r>
          </a:p>
        </p:txBody>
      </p:sp>
      <p:sp>
        <p:nvSpPr>
          <p:cNvPr id="6" name="Text Placeholder 5"/>
          <p:cNvSpPr>
            <a:spLocks noGrp="1"/>
          </p:cNvSpPr>
          <p:nvPr>
            <p:ph type="body" sz="quarter" idx="11" hasCustomPrompt="1"/>
          </p:nvPr>
        </p:nvSpPr>
        <p:spPr>
          <a:xfrm>
            <a:off x="609600" y="5791200"/>
            <a:ext cx="10972800" cy="609600"/>
          </a:xfrm>
          <a:prstGeom prst="rect">
            <a:avLst/>
          </a:prstGeom>
        </p:spPr>
        <p:txBody>
          <a:bodyPr anchor="b"/>
          <a:lstStyle>
            <a:lvl1pPr>
              <a:buNone/>
              <a:defRPr sz="1100">
                <a:solidFill>
                  <a:schemeClr val="tx1"/>
                </a:solidFill>
              </a:defRPr>
            </a:lvl1pPr>
          </a:lstStyle>
          <a:p>
            <a:r>
              <a:rPr lang="en-US" dirty="0"/>
              <a:t>* Citations, references, and credits – Myriad Pro, 11pt</a:t>
            </a:r>
          </a:p>
        </p:txBody>
      </p:sp>
    </p:spTree>
    <p:extLst>
      <p:ext uri="{BB962C8B-B14F-4D97-AF65-F5344CB8AC3E}">
        <p14:creationId xmlns:p14="http://schemas.microsoft.com/office/powerpoint/2010/main" val="3710632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Gotham Rounded Book" pitchFamily="2" charset="77"/>
              </a:rPr>
              <a:t>Go to the official federal source of cancer prevention information: </a:t>
            </a:r>
          </a:p>
          <a:p>
            <a:pPr algn="l">
              <a:lnSpc>
                <a:spcPct val="130000"/>
              </a:lnSpc>
            </a:pPr>
            <a:r>
              <a:rPr lang="en-US" sz="2000" b="0" i="0" dirty="0">
                <a:solidFill>
                  <a:schemeClr val="bg1"/>
                </a:solidFill>
                <a:latin typeface="Gotham Rounded Medium" pitchFamily="2" charset="77"/>
              </a:rPr>
              <a:t>www.cdc.gov/cancer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Gotham Rounded Medium" pitchFamily="2" charset="77"/>
              </a:rPr>
              <a:t>Division of Cancer Prevention and Control</a:t>
            </a:r>
          </a:p>
          <a:p>
            <a:pPr algn="r">
              <a:lnSpc>
                <a:spcPct val="130000"/>
              </a:lnSpc>
            </a:pPr>
            <a:r>
              <a:rPr lang="en-US" sz="1600" b="0" i="0" dirty="0">
                <a:solidFill>
                  <a:schemeClr val="tx1"/>
                </a:solidFill>
                <a:latin typeface="Gotham Rounded Book" pitchFamily="2" charset="77"/>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Gotham Rounded Book" pitchFamily="2" charset="77"/>
              </a:rPr>
              <a:t>Thank you!</a:t>
            </a:r>
            <a:endParaRPr lang="en-US" sz="3600" b="0" i="0" dirty="0">
              <a:solidFill>
                <a:schemeClr val="bg1"/>
              </a:solidFill>
              <a:latin typeface="Gotham Rounded Medium" pitchFamily="2" charset="77"/>
            </a:endParaRP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pic>
        <p:nvPicPr>
          <p:cNvPr id="6" name="Picture 5">
            <a:extLst>
              <a:ext uri="{FF2B5EF4-FFF2-40B4-BE49-F238E27FC236}">
                <a16:creationId xmlns:a16="http://schemas.microsoft.com/office/drawing/2014/main" id="{8DA40169-B336-469C-8BE6-1C46B4A4C2E2}"/>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r="6147" b="33908"/>
          <a:stretch/>
        </p:blipFill>
        <p:spPr>
          <a:xfrm>
            <a:off x="8646287" y="253540"/>
            <a:ext cx="3545713" cy="3890198"/>
          </a:xfrm>
          <a:prstGeom prst="rect">
            <a:avLst/>
          </a:prstGeom>
        </p:spPr>
      </p:pic>
    </p:spTree>
    <p:extLst>
      <p:ext uri="{BB962C8B-B14F-4D97-AF65-F5344CB8AC3E}">
        <p14:creationId xmlns:p14="http://schemas.microsoft.com/office/powerpoint/2010/main" val="376364440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Data Slide (For content heavy tables and chart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600" y="274638"/>
            <a:ext cx="10972800" cy="1143000"/>
          </a:xfrm>
          <a:prstGeom prst="rect">
            <a:avLst/>
          </a:prstGeom>
        </p:spPr>
        <p:txBody>
          <a:bodyPr anchor="b" anchorCtr="0"/>
          <a:lstStyle>
            <a:lvl1pPr>
              <a:lnSpc>
                <a:spcPts val="3000"/>
              </a:lnSpc>
              <a:defRPr sz="2800" b="1" baseline="0">
                <a:effectLst/>
              </a:defRPr>
            </a:lvl1pPr>
          </a:lstStyle>
          <a:p>
            <a:r>
              <a:rPr lang="en-US" dirty="0"/>
              <a:t>Headline – Myriad Pro, Bold, Shadow, 28pt</a:t>
            </a:r>
          </a:p>
        </p:txBody>
      </p:sp>
      <p:sp>
        <p:nvSpPr>
          <p:cNvPr id="3" name="Content Placeholder 2"/>
          <p:cNvSpPr>
            <a:spLocks noGrp="1"/>
          </p:cNvSpPr>
          <p:nvPr>
            <p:ph idx="1" hasCustomPrompt="1"/>
          </p:nvPr>
        </p:nvSpPr>
        <p:spPr>
          <a:xfrm>
            <a:off x="609600" y="1600201"/>
            <a:ext cx="10972800" cy="4191000"/>
          </a:xfrm>
          <a:prstGeom prst="rect">
            <a:avLst/>
          </a:prstGeom>
        </p:spPr>
        <p:txBody>
          <a:bodyPr/>
          <a:lstStyle>
            <a:lvl1pPr>
              <a:buClr>
                <a:schemeClr val="tx1"/>
              </a:buClr>
              <a:buSzPct val="70000"/>
              <a:buFont typeface="Wingdings" pitchFamily="2" charset="2"/>
              <a:buChar char="q"/>
              <a:defRPr sz="2400" b="1" baseline="0">
                <a:solidFill>
                  <a:schemeClr val="bg2"/>
                </a:solidFill>
              </a:defRPr>
            </a:lvl1pPr>
            <a:lvl2pPr>
              <a:buClr>
                <a:schemeClr val="tx1"/>
              </a:buClr>
              <a:buSzPct val="100000"/>
              <a:buFont typeface="Wingdings" pitchFamily="2" charset="2"/>
              <a:buChar char="§"/>
              <a:defRPr sz="2000">
                <a:solidFill>
                  <a:schemeClr val="bg2"/>
                </a:solidFill>
              </a:defRPr>
            </a:lvl2pPr>
            <a:lvl3pPr>
              <a:buClr>
                <a:schemeClr val="tx1"/>
              </a:buClr>
              <a:buSzPct val="100000"/>
              <a:buFont typeface="Arial" pitchFamily="34" charset="0"/>
              <a:buChar char="•"/>
              <a:defRPr sz="1800">
                <a:solidFill>
                  <a:schemeClr val="bg2"/>
                </a:solidFill>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r>
              <a:rPr lang="en-US" dirty="0"/>
              <a:t>First level – Myriad Pro, Bold, 24pt</a:t>
            </a:r>
          </a:p>
          <a:p>
            <a:pPr lvl="1"/>
            <a:r>
              <a:rPr lang="en-US" dirty="0"/>
              <a:t>Second level – Myriad Pro, 20pt</a:t>
            </a:r>
          </a:p>
          <a:p>
            <a:pPr lvl="2"/>
            <a:r>
              <a:rPr lang="en-US" dirty="0"/>
              <a:t>Third level – Myriad Pro, 18pt	</a:t>
            </a:r>
          </a:p>
          <a:p>
            <a:pPr lvl="3"/>
            <a:r>
              <a:rPr lang="en-US" dirty="0"/>
              <a:t>Fourth level – Myriad Pro, 18pt</a:t>
            </a:r>
          </a:p>
          <a:p>
            <a:pPr lvl="4"/>
            <a:r>
              <a:rPr lang="en-US" dirty="0"/>
              <a:t>Fifth level – Myriad Pro, 18pt</a:t>
            </a:r>
          </a:p>
        </p:txBody>
      </p:sp>
      <p:sp>
        <p:nvSpPr>
          <p:cNvPr id="6" name="Text Placeholder 5"/>
          <p:cNvSpPr>
            <a:spLocks noGrp="1"/>
          </p:cNvSpPr>
          <p:nvPr>
            <p:ph type="body" sz="quarter" idx="11" hasCustomPrompt="1"/>
          </p:nvPr>
        </p:nvSpPr>
        <p:spPr>
          <a:xfrm>
            <a:off x="609600" y="5791200"/>
            <a:ext cx="10972800" cy="609600"/>
          </a:xfrm>
          <a:prstGeom prst="rect">
            <a:avLst/>
          </a:prstGeom>
        </p:spPr>
        <p:txBody>
          <a:bodyPr anchor="b"/>
          <a:lstStyle>
            <a:lvl1pPr>
              <a:buNone/>
              <a:defRPr sz="1100">
                <a:solidFill>
                  <a:schemeClr val="tx1"/>
                </a:solidFill>
              </a:defRPr>
            </a:lvl1pPr>
          </a:lstStyle>
          <a:p>
            <a:r>
              <a:rPr lang="en-US" dirty="0"/>
              <a:t>* Citations, references, and credits – Myriad Pro, 11pt</a:t>
            </a:r>
          </a:p>
        </p:txBody>
      </p:sp>
    </p:spTree>
    <p:extLst>
      <p:ext uri="{BB962C8B-B14F-4D97-AF65-F5344CB8AC3E}">
        <p14:creationId xmlns:p14="http://schemas.microsoft.com/office/powerpoint/2010/main" val="382715078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Title Slide Badge">
    <p:spTree>
      <p:nvGrpSpPr>
        <p:cNvPr id="1" name=""/>
        <p:cNvGrpSpPr/>
        <p:nvPr/>
      </p:nvGrpSpPr>
      <p:grpSpPr>
        <a:xfrm>
          <a:off x="0" y="0"/>
          <a:ext cx="0" cy="0"/>
          <a:chOff x="0" y="0"/>
          <a:chExt cx="0" cy="0"/>
        </a:xfrm>
      </p:grpSpPr>
      <p:sp>
        <p:nvSpPr>
          <p:cNvPr id="5" name="Subtitle 2"/>
          <p:cNvSpPr>
            <a:spLocks noGrp="1"/>
          </p:cNvSpPr>
          <p:nvPr>
            <p:ph type="subTitle" idx="1" hasCustomPrompt="1"/>
          </p:nvPr>
        </p:nvSpPr>
        <p:spPr>
          <a:xfrm>
            <a:off x="1828800" y="3886200"/>
            <a:ext cx="8534400" cy="457200"/>
          </a:xfrm>
          <a:prstGeom prst="rect">
            <a:avLst/>
          </a:prstGeom>
        </p:spPr>
        <p:txBody>
          <a:bodyPr/>
          <a:lstStyle>
            <a:lvl1pPr marL="0" indent="0" algn="ctr">
              <a:buNone/>
              <a:defRPr sz="2000" b="1" baseline="0">
                <a:solidFill>
                  <a:schemeClr val="bg2"/>
                </a:solidFill>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Presenters Name – Myriad Pro, Bold, 20pt</a:t>
            </a:r>
          </a:p>
        </p:txBody>
      </p:sp>
      <p:sp>
        <p:nvSpPr>
          <p:cNvPr id="9" name="Text Placeholder 8"/>
          <p:cNvSpPr>
            <a:spLocks noGrp="1"/>
          </p:cNvSpPr>
          <p:nvPr>
            <p:ph type="body" sz="quarter" idx="10" hasCustomPrompt="1"/>
          </p:nvPr>
        </p:nvSpPr>
        <p:spPr>
          <a:xfrm>
            <a:off x="1828800" y="4267200"/>
            <a:ext cx="8534400" cy="1295400"/>
          </a:xfrm>
          <a:prstGeom prst="rect">
            <a:avLst/>
          </a:prstGeom>
        </p:spPr>
        <p:txBody>
          <a:bodyPr/>
          <a:lstStyle>
            <a:lvl1pPr algn="ctr">
              <a:lnSpc>
                <a:spcPts val="2000"/>
              </a:lnSpc>
              <a:buNone/>
              <a:defRPr sz="1800" baseline="0">
                <a:solidFill>
                  <a:schemeClr val="tx1"/>
                </a:solidFill>
              </a:defRPr>
            </a:lvl1pPr>
            <a:lvl2pPr algn="ctr">
              <a:defRPr>
                <a:solidFill>
                  <a:schemeClr val="tx2"/>
                </a:solidFill>
              </a:defRPr>
            </a:lvl2pPr>
            <a:lvl3pPr algn="ctr">
              <a:defRPr>
                <a:solidFill>
                  <a:schemeClr val="tx2"/>
                </a:solidFill>
              </a:defRPr>
            </a:lvl3pPr>
            <a:lvl4pPr algn="ctr">
              <a:defRPr>
                <a:solidFill>
                  <a:schemeClr val="tx2"/>
                </a:solidFill>
              </a:defRPr>
            </a:lvl4pPr>
            <a:lvl5pPr algn="ctr">
              <a:defRPr>
                <a:solidFill>
                  <a:schemeClr val="tx2"/>
                </a:solidFill>
              </a:defRPr>
            </a:lvl5pPr>
          </a:lstStyle>
          <a:p>
            <a:pPr lvl="0"/>
            <a:r>
              <a:rPr lang="en-US" sz="1800" dirty="0"/>
              <a:t>Title of Presenter –Myriad Pro, 18pt</a:t>
            </a:r>
          </a:p>
          <a:p>
            <a:pPr lvl="0"/>
            <a:endParaRPr lang="en-US" sz="1800" dirty="0"/>
          </a:p>
          <a:p>
            <a:pPr lvl="0"/>
            <a:r>
              <a:rPr lang="en-US" sz="1800" dirty="0"/>
              <a:t>Title of Event</a:t>
            </a:r>
          </a:p>
          <a:p>
            <a:pPr lvl="0"/>
            <a:r>
              <a:rPr lang="en-US" sz="1800" dirty="0"/>
              <a:t>Date of Event</a:t>
            </a:r>
            <a:endParaRPr lang="en-US" dirty="0"/>
          </a:p>
        </p:txBody>
      </p:sp>
      <p:sp>
        <p:nvSpPr>
          <p:cNvPr id="11" name="Title 1"/>
          <p:cNvSpPr>
            <a:spLocks noGrp="1"/>
          </p:cNvSpPr>
          <p:nvPr>
            <p:ph type="title" hasCustomPrompt="1"/>
          </p:nvPr>
        </p:nvSpPr>
        <p:spPr>
          <a:xfrm>
            <a:off x="609600" y="1981200"/>
            <a:ext cx="10972800" cy="1676400"/>
          </a:xfrm>
          <a:prstGeom prst="rect">
            <a:avLst/>
          </a:prstGeom>
        </p:spPr>
        <p:txBody>
          <a:bodyPr/>
          <a:lstStyle>
            <a:lvl1pPr>
              <a:lnSpc>
                <a:spcPts val="3000"/>
              </a:lnSpc>
              <a:defRPr sz="2800" b="1" baseline="0">
                <a:effectLst/>
              </a:defRPr>
            </a:lvl1pPr>
          </a:lstStyle>
          <a:p>
            <a:r>
              <a:rPr lang="en-US" dirty="0"/>
              <a:t>Title of Presentation – Myriad Pro</a:t>
            </a:r>
            <a:br>
              <a:rPr lang="en-US" dirty="0"/>
            </a:br>
            <a:r>
              <a:rPr lang="en-US" dirty="0"/>
              <a:t> Bold, Shadow 28pt</a:t>
            </a:r>
          </a:p>
        </p:txBody>
      </p:sp>
    </p:spTree>
    <p:extLst>
      <p:ext uri="{BB962C8B-B14F-4D97-AF65-F5344CB8AC3E}">
        <p14:creationId xmlns:p14="http://schemas.microsoft.com/office/powerpoint/2010/main" val="165665558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Basic Content Badg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600" y="274638"/>
            <a:ext cx="10972800" cy="1143000"/>
          </a:xfrm>
          <a:prstGeom prst="rect">
            <a:avLst/>
          </a:prstGeom>
        </p:spPr>
        <p:txBody>
          <a:bodyPr anchor="b" anchorCtr="0"/>
          <a:lstStyle>
            <a:lvl1pPr>
              <a:lnSpc>
                <a:spcPts val="3000"/>
              </a:lnSpc>
              <a:defRPr sz="2800" b="1" baseline="0">
                <a:effectLst/>
              </a:defRPr>
            </a:lvl1pPr>
          </a:lstStyle>
          <a:p>
            <a:r>
              <a:rPr lang="en-US" dirty="0"/>
              <a:t>Headline – Myriad Pro, Bold, Shadow, 28pt</a:t>
            </a:r>
          </a:p>
        </p:txBody>
      </p:sp>
      <p:sp>
        <p:nvSpPr>
          <p:cNvPr id="3" name="Content Placeholder 2"/>
          <p:cNvSpPr>
            <a:spLocks noGrp="1"/>
          </p:cNvSpPr>
          <p:nvPr>
            <p:ph idx="1" hasCustomPrompt="1"/>
          </p:nvPr>
        </p:nvSpPr>
        <p:spPr>
          <a:xfrm>
            <a:off x="609600" y="1600201"/>
            <a:ext cx="10972800" cy="4191000"/>
          </a:xfrm>
          <a:prstGeom prst="rect">
            <a:avLst/>
          </a:prstGeom>
        </p:spPr>
        <p:txBody>
          <a:bodyPr/>
          <a:lstStyle>
            <a:lvl1pPr>
              <a:buClr>
                <a:schemeClr val="tx1"/>
              </a:buClr>
              <a:buSzPct val="70000"/>
              <a:buFont typeface="Wingdings" pitchFamily="2" charset="2"/>
              <a:buChar char="q"/>
              <a:defRPr sz="2400" b="1" baseline="0">
                <a:solidFill>
                  <a:schemeClr val="bg2"/>
                </a:solidFill>
              </a:defRPr>
            </a:lvl1pPr>
            <a:lvl2pPr>
              <a:buClr>
                <a:schemeClr val="tx1"/>
              </a:buClr>
              <a:buSzPct val="100000"/>
              <a:buFont typeface="Wingdings" pitchFamily="2" charset="2"/>
              <a:buChar char="§"/>
              <a:defRPr sz="2000">
                <a:solidFill>
                  <a:schemeClr val="bg2"/>
                </a:solidFill>
              </a:defRPr>
            </a:lvl2pPr>
            <a:lvl3pPr>
              <a:buClr>
                <a:schemeClr val="tx1"/>
              </a:buClr>
              <a:buSzPct val="100000"/>
              <a:buFont typeface="Arial" pitchFamily="34" charset="0"/>
              <a:buChar char="•"/>
              <a:defRPr sz="1800">
                <a:solidFill>
                  <a:schemeClr val="bg2"/>
                </a:solidFill>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r>
              <a:rPr lang="en-US" dirty="0"/>
              <a:t>First level – Myriad Pro, Bold, 24pt</a:t>
            </a:r>
          </a:p>
          <a:p>
            <a:pPr lvl="1"/>
            <a:r>
              <a:rPr lang="en-US" dirty="0"/>
              <a:t>Second level – Myriad Pro, 20pt</a:t>
            </a:r>
          </a:p>
          <a:p>
            <a:pPr lvl="2"/>
            <a:r>
              <a:rPr lang="en-US" dirty="0"/>
              <a:t>Third level – Myriad Pro, 18pt	</a:t>
            </a:r>
          </a:p>
          <a:p>
            <a:pPr lvl="3"/>
            <a:r>
              <a:rPr lang="en-US" dirty="0"/>
              <a:t>Fourth level – Myriad Pro, 18pt</a:t>
            </a:r>
          </a:p>
          <a:p>
            <a:pPr lvl="4"/>
            <a:r>
              <a:rPr lang="en-US" dirty="0"/>
              <a:t>Fifth level – Myriad Pro, 18pt</a:t>
            </a:r>
          </a:p>
        </p:txBody>
      </p:sp>
      <p:sp>
        <p:nvSpPr>
          <p:cNvPr id="6" name="Text Placeholder 5"/>
          <p:cNvSpPr>
            <a:spLocks noGrp="1"/>
          </p:cNvSpPr>
          <p:nvPr>
            <p:ph type="body" sz="quarter" idx="11" hasCustomPrompt="1"/>
          </p:nvPr>
        </p:nvSpPr>
        <p:spPr>
          <a:xfrm>
            <a:off x="2540000" y="5791200"/>
            <a:ext cx="9042400" cy="609600"/>
          </a:xfrm>
          <a:prstGeom prst="rect">
            <a:avLst/>
          </a:prstGeom>
        </p:spPr>
        <p:txBody>
          <a:bodyPr anchor="b"/>
          <a:lstStyle>
            <a:lvl1pPr>
              <a:buNone/>
              <a:defRPr sz="1100">
                <a:solidFill>
                  <a:schemeClr val="tx1"/>
                </a:solidFill>
              </a:defRPr>
            </a:lvl1pPr>
          </a:lstStyle>
          <a:p>
            <a:r>
              <a:rPr lang="en-US" dirty="0"/>
              <a:t>* Citations, references, and credits – Myriad Pro, 11pt </a:t>
            </a:r>
          </a:p>
        </p:txBody>
      </p:sp>
    </p:spTree>
    <p:extLst>
      <p:ext uri="{BB962C8B-B14F-4D97-AF65-F5344CB8AC3E}">
        <p14:creationId xmlns:p14="http://schemas.microsoft.com/office/powerpoint/2010/main" val="2237599512"/>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63084" y="4406901"/>
            <a:ext cx="10363200" cy="1362075"/>
          </a:xfrm>
          <a:prstGeom prst="rect">
            <a:avLst/>
          </a:prstGeom>
        </p:spPr>
        <p:txBody>
          <a:bodyPr anchor="t"/>
          <a:lstStyle>
            <a:lvl1pPr algn="l">
              <a:lnSpc>
                <a:spcPts val="3800"/>
              </a:lnSpc>
              <a:defRPr sz="3600" b="1" cap="all" baseline="0">
                <a:effectLst/>
              </a:defRPr>
            </a:lvl1pPr>
          </a:lstStyle>
          <a:p>
            <a:r>
              <a:rPr lang="en-US" dirty="0"/>
              <a:t>Section Header</a:t>
            </a:r>
            <a:br>
              <a:rPr lang="en-US" dirty="0"/>
            </a:br>
            <a:r>
              <a:rPr lang="en-US" dirty="0"/>
              <a:t>Myriad Pro, bold, shadow, 36pt </a:t>
            </a:r>
          </a:p>
        </p:txBody>
      </p:sp>
      <p:sp>
        <p:nvSpPr>
          <p:cNvPr id="3" name="Text Placeholder 2"/>
          <p:cNvSpPr>
            <a:spLocks noGrp="1"/>
          </p:cNvSpPr>
          <p:nvPr>
            <p:ph type="body" idx="1" hasCustomPrompt="1"/>
          </p:nvPr>
        </p:nvSpPr>
        <p:spPr>
          <a:xfrm>
            <a:off x="963084" y="2906715"/>
            <a:ext cx="10363200" cy="1500187"/>
          </a:xfrm>
          <a:prstGeom prst="rect">
            <a:avLst/>
          </a:prstGeom>
        </p:spPr>
        <p:txBody>
          <a:bodyPr anchor="b"/>
          <a:lstStyle>
            <a:lvl1pPr marL="0" indent="0">
              <a:lnSpc>
                <a:spcPts val="2200"/>
              </a:lnSpc>
              <a:buNone/>
              <a:defRPr sz="2000" baseline="0">
                <a:solidFill>
                  <a:schemeClr val="bg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Subhead – Myriad Pro, 20pt</a:t>
            </a:r>
          </a:p>
        </p:txBody>
      </p:sp>
    </p:spTree>
    <p:extLst>
      <p:ext uri="{BB962C8B-B14F-4D97-AF65-F5344CB8AC3E}">
        <p14:creationId xmlns:p14="http://schemas.microsoft.com/office/powerpoint/2010/main" val="235740126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Conten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602" y="273050"/>
            <a:ext cx="4011084" cy="1162050"/>
          </a:xfrm>
          <a:prstGeom prst="rect">
            <a:avLst/>
          </a:prstGeom>
        </p:spPr>
        <p:txBody>
          <a:bodyPr anchor="b"/>
          <a:lstStyle>
            <a:lvl1pPr algn="l">
              <a:defRPr sz="2000" b="1" baseline="0">
                <a:effectLst/>
              </a:defRPr>
            </a:lvl1pPr>
          </a:lstStyle>
          <a:p>
            <a:r>
              <a:rPr lang="en-US" dirty="0"/>
              <a:t>Header – Myriad Pro, bold, shadow, 20pt</a:t>
            </a:r>
          </a:p>
        </p:txBody>
      </p:sp>
      <p:sp>
        <p:nvSpPr>
          <p:cNvPr id="3" name="Content Placeholder 2"/>
          <p:cNvSpPr>
            <a:spLocks noGrp="1"/>
          </p:cNvSpPr>
          <p:nvPr>
            <p:ph idx="1" hasCustomPrompt="1"/>
          </p:nvPr>
        </p:nvSpPr>
        <p:spPr>
          <a:xfrm>
            <a:off x="4766734" y="273051"/>
            <a:ext cx="6815668" cy="5518150"/>
          </a:xfrm>
          <a:prstGeom prst="rect">
            <a:avLst/>
          </a:prstGeom>
        </p:spPr>
        <p:txBody>
          <a:bodyPr anchor="ctr" anchorCtr="0"/>
          <a:lstStyle>
            <a:lvl1pPr>
              <a:buClr>
                <a:schemeClr val="tx1"/>
              </a:buClr>
              <a:buSzPct val="70000"/>
              <a:buFont typeface="Wingdings" pitchFamily="2" charset="2"/>
              <a:buChar char="q"/>
              <a:defRPr sz="2400" b="1">
                <a:solidFill>
                  <a:schemeClr val="bg2"/>
                </a:solidFill>
              </a:defRPr>
            </a:lvl1pPr>
            <a:lvl2pPr>
              <a:buClr>
                <a:schemeClr val="tx1"/>
              </a:buClr>
              <a:buSzPct val="100000"/>
              <a:buFont typeface="Wingdings" pitchFamily="2" charset="2"/>
              <a:buChar char="§"/>
              <a:defRPr sz="2000">
                <a:solidFill>
                  <a:schemeClr val="bg2"/>
                </a:solidFill>
              </a:defRPr>
            </a:lvl2pPr>
            <a:lvl3pPr>
              <a:buClr>
                <a:schemeClr val="tx1"/>
              </a:buClr>
              <a:buSzPct val="100000"/>
              <a:buFont typeface="Arial" pitchFamily="34" charset="0"/>
              <a:buChar char="•"/>
              <a:defRPr sz="1800">
                <a:solidFill>
                  <a:schemeClr val="bg2"/>
                </a:solidFill>
              </a:defRPr>
            </a:lvl3pPr>
            <a:lvl4pPr>
              <a:buClr>
                <a:schemeClr val="tx1"/>
              </a:buClr>
              <a:buSzPct val="70000"/>
              <a:buFont typeface="Courier New" pitchFamily="49" charset="0"/>
              <a:buChar char="o"/>
              <a:defRPr sz="1800">
                <a:solidFill>
                  <a:schemeClr val="bg2"/>
                </a:solidFill>
              </a:defRPr>
            </a:lvl4pPr>
            <a:lvl5pPr>
              <a:buClr>
                <a:schemeClr val="tx1"/>
              </a:buClr>
              <a:buSzPct val="70000"/>
              <a:buFont typeface="Arial" pitchFamily="34" charset="0"/>
              <a:buChar char="•"/>
              <a:defRPr sz="1800">
                <a:solidFill>
                  <a:schemeClr val="bg2"/>
                </a:solidFill>
              </a:defRPr>
            </a:lvl5pPr>
            <a:lvl6pPr>
              <a:defRPr sz="2000"/>
            </a:lvl6pPr>
            <a:lvl7pPr>
              <a:defRPr sz="2000"/>
            </a:lvl7pPr>
            <a:lvl8pPr>
              <a:defRPr sz="2000"/>
            </a:lvl8pPr>
            <a:lvl9pPr>
              <a:defRPr sz="2000"/>
            </a:lvl9pPr>
          </a:lstStyle>
          <a:p>
            <a:pPr lvl="0"/>
            <a:r>
              <a:rPr lang="en-US" dirty="0"/>
              <a:t>First level – Myriad Pro, bold, 24pt</a:t>
            </a:r>
          </a:p>
          <a:p>
            <a:pPr lvl="1"/>
            <a:r>
              <a:rPr lang="en-US" dirty="0"/>
              <a:t>Second level – Myriad Pro, 20pt</a:t>
            </a:r>
          </a:p>
          <a:p>
            <a:pPr lvl="2"/>
            <a:r>
              <a:rPr lang="en-US" dirty="0"/>
              <a:t>Third level – Myriad Pro, 18pt	</a:t>
            </a:r>
          </a:p>
          <a:p>
            <a:pPr lvl="3"/>
            <a:r>
              <a:rPr lang="en-US" dirty="0"/>
              <a:t>Fourth level – Myriad Pro, 18pt</a:t>
            </a:r>
          </a:p>
          <a:p>
            <a:pPr lvl="4"/>
            <a:r>
              <a:rPr lang="en-US" dirty="0"/>
              <a:t>Fifth level – Myriad Pro, 18pt</a:t>
            </a:r>
          </a:p>
        </p:txBody>
      </p:sp>
      <p:sp>
        <p:nvSpPr>
          <p:cNvPr id="4" name="Text Placeholder 3"/>
          <p:cNvSpPr>
            <a:spLocks noGrp="1"/>
          </p:cNvSpPr>
          <p:nvPr>
            <p:ph type="body" sz="half" idx="2" hasCustomPrompt="1"/>
          </p:nvPr>
        </p:nvSpPr>
        <p:spPr>
          <a:xfrm>
            <a:off x="609602" y="1435103"/>
            <a:ext cx="4011084" cy="4356099"/>
          </a:xfrm>
          <a:prstGeom prst="rect">
            <a:avLst/>
          </a:prstGeom>
        </p:spPr>
        <p:txBody>
          <a:bodyPr/>
          <a:lstStyle>
            <a:lvl1pPr marL="0" indent="0">
              <a:buNone/>
              <a:defRPr sz="1400" baseline="0">
                <a:solidFill>
                  <a:schemeClr val="bg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Paragraph of type</a:t>
            </a:r>
          </a:p>
          <a:p>
            <a:pPr lvl="0"/>
            <a:r>
              <a:rPr lang="en-US" dirty="0"/>
              <a:t>Myriad Pro, 14pt</a:t>
            </a:r>
          </a:p>
        </p:txBody>
      </p:sp>
      <p:sp>
        <p:nvSpPr>
          <p:cNvPr id="7" name="Text Placeholder 5"/>
          <p:cNvSpPr>
            <a:spLocks noGrp="1"/>
          </p:cNvSpPr>
          <p:nvPr>
            <p:ph type="body" sz="quarter" idx="11" hasCustomPrompt="1"/>
          </p:nvPr>
        </p:nvSpPr>
        <p:spPr>
          <a:xfrm>
            <a:off x="609600" y="5791200"/>
            <a:ext cx="10972800" cy="609600"/>
          </a:xfrm>
          <a:prstGeom prst="rect">
            <a:avLst/>
          </a:prstGeom>
        </p:spPr>
        <p:txBody>
          <a:bodyPr anchor="b"/>
          <a:lstStyle>
            <a:lvl1pPr>
              <a:buNone/>
              <a:defRPr sz="1100">
                <a:solidFill>
                  <a:schemeClr val="tx1"/>
                </a:solidFill>
              </a:defRPr>
            </a:lvl1pPr>
          </a:lstStyle>
          <a:p>
            <a:r>
              <a:rPr lang="en-US" dirty="0"/>
              <a:t>* Citations, references, and credits – Myriad Pro, 11pt</a:t>
            </a:r>
          </a:p>
        </p:txBody>
      </p:sp>
    </p:spTree>
    <p:extLst>
      <p:ext uri="{BB962C8B-B14F-4D97-AF65-F5344CB8AC3E}">
        <p14:creationId xmlns:p14="http://schemas.microsoft.com/office/powerpoint/2010/main" val="261194319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89717" y="4800601"/>
            <a:ext cx="7315200" cy="566738"/>
          </a:xfrm>
          <a:prstGeom prst="rect">
            <a:avLst/>
          </a:prstGeom>
        </p:spPr>
        <p:txBody>
          <a:bodyPr anchor="b"/>
          <a:lstStyle>
            <a:lvl1pPr algn="l">
              <a:defRPr sz="2000" b="1" baseline="0">
                <a:effectLst/>
              </a:defRPr>
            </a:lvl1pPr>
          </a:lstStyle>
          <a:p>
            <a:r>
              <a:rPr lang="en-US" dirty="0"/>
              <a:t>Photo Title – Myriad Pro, Bold, Shadow, 20pt</a:t>
            </a:r>
          </a:p>
        </p:txBody>
      </p:sp>
      <p:sp>
        <p:nvSpPr>
          <p:cNvPr id="3" name="Picture Placeholder 2"/>
          <p:cNvSpPr>
            <a:spLocks noGrp="1"/>
          </p:cNvSpPr>
          <p:nvPr>
            <p:ph type="pic" idx="1"/>
          </p:nvPr>
        </p:nvSpPr>
        <p:spPr>
          <a:xfrm>
            <a:off x="2389717" y="612775"/>
            <a:ext cx="7315200" cy="4114800"/>
          </a:xfrm>
          <a:prstGeom prst="rect">
            <a:avLst/>
          </a:prstGeom>
          <a:ln w="25400">
            <a:solidFill>
              <a:schemeClr val="bg1"/>
            </a:solidFill>
          </a:ln>
          <a:effectLst>
            <a:outerShdw blurRad="44450" dist="27940" dir="5400000" algn="ctr">
              <a:srgbClr val="000000">
                <a:alpha val="32000"/>
              </a:srgbClr>
            </a:outerShdw>
          </a:effectLst>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hasCustomPrompt="1"/>
          </p:nvPr>
        </p:nvSpPr>
        <p:spPr>
          <a:xfrm>
            <a:off x="2389717" y="5367339"/>
            <a:ext cx="7315200" cy="804862"/>
          </a:xfrm>
          <a:prstGeom prst="rect">
            <a:avLst/>
          </a:prstGeom>
        </p:spPr>
        <p:txBody>
          <a:bodyPr/>
          <a:lstStyle>
            <a:lvl1pPr marL="0" indent="0">
              <a:buNone/>
              <a:defRPr sz="1400" baseline="0">
                <a:solidFill>
                  <a:schemeClr val="bg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Caption or credits for photo – Myriad Pro, 14pt</a:t>
            </a:r>
          </a:p>
        </p:txBody>
      </p:sp>
    </p:spTree>
    <p:extLst>
      <p:ext uri="{BB962C8B-B14F-4D97-AF65-F5344CB8AC3E}">
        <p14:creationId xmlns:p14="http://schemas.microsoft.com/office/powerpoint/2010/main" val="196674131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Closing Slide">
    <p:spTree>
      <p:nvGrpSpPr>
        <p:cNvPr id="1" name=""/>
        <p:cNvGrpSpPr/>
        <p:nvPr/>
      </p:nvGrpSpPr>
      <p:grpSpPr>
        <a:xfrm>
          <a:off x="0" y="0"/>
          <a:ext cx="0" cy="0"/>
          <a:chOff x="0" y="0"/>
          <a:chExt cx="0" cy="0"/>
        </a:xfrm>
      </p:grpSpPr>
      <p:sp>
        <p:nvSpPr>
          <p:cNvPr id="5" name="Subtitle 2"/>
          <p:cNvSpPr>
            <a:spLocks noGrp="1"/>
          </p:cNvSpPr>
          <p:nvPr>
            <p:ph type="subTitle" idx="1" hasCustomPrompt="1"/>
          </p:nvPr>
        </p:nvSpPr>
        <p:spPr>
          <a:xfrm>
            <a:off x="1828800" y="1981200"/>
            <a:ext cx="8534400" cy="2057400"/>
          </a:xfrm>
          <a:prstGeom prst="rect">
            <a:avLst/>
          </a:prstGeom>
        </p:spPr>
        <p:txBody>
          <a:bodyPr/>
          <a:lstStyle>
            <a:lvl1pPr marL="0" indent="0" algn="ctr">
              <a:buNone/>
              <a:defRPr sz="2800" b="1" baseline="0">
                <a:solidFill>
                  <a:schemeClr val="bg2"/>
                </a:solidFill>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Closing– Myriad Pro, Bold, 28pt</a:t>
            </a:r>
          </a:p>
        </p:txBody>
      </p:sp>
      <p:sp>
        <p:nvSpPr>
          <p:cNvPr id="11" name="Text Placeholder 5"/>
          <p:cNvSpPr>
            <a:spLocks noGrp="1"/>
          </p:cNvSpPr>
          <p:nvPr>
            <p:ph type="body" sz="quarter" idx="11" hasCustomPrompt="1"/>
          </p:nvPr>
        </p:nvSpPr>
        <p:spPr>
          <a:xfrm>
            <a:off x="3048000" y="6281928"/>
            <a:ext cx="6807200" cy="182880"/>
          </a:xfrm>
          <a:prstGeom prst="rect">
            <a:avLst/>
          </a:prstGeom>
        </p:spPr>
        <p:txBody>
          <a:bodyPr/>
          <a:lstStyle>
            <a:lvl1pPr>
              <a:buNone/>
              <a:defRPr sz="1000" baseline="0">
                <a:solidFill>
                  <a:schemeClr val="bg1"/>
                </a:solidFill>
              </a:defRPr>
            </a:lvl1pPr>
          </a:lstStyle>
          <a:p>
            <a:r>
              <a:rPr lang="en-US" dirty="0"/>
              <a:t>Place Descriptor Here</a:t>
            </a:r>
          </a:p>
        </p:txBody>
      </p:sp>
      <p:sp>
        <p:nvSpPr>
          <p:cNvPr id="12" name="Text Placeholder 6"/>
          <p:cNvSpPr>
            <a:spLocks noGrp="1"/>
          </p:cNvSpPr>
          <p:nvPr>
            <p:ph type="body" sz="quarter" idx="12" hasCustomPrompt="1"/>
          </p:nvPr>
        </p:nvSpPr>
        <p:spPr>
          <a:xfrm>
            <a:off x="3048000" y="6473952"/>
            <a:ext cx="6807200" cy="228600"/>
          </a:xfrm>
          <a:prstGeom prst="rect">
            <a:avLst/>
          </a:prstGeom>
        </p:spPr>
        <p:txBody>
          <a:bodyPr/>
          <a:lstStyle>
            <a:lvl1pPr>
              <a:buNone/>
              <a:defRPr sz="1000" baseline="0">
                <a:solidFill>
                  <a:schemeClr val="bg1"/>
                </a:solidFill>
              </a:defRPr>
            </a:lvl1pPr>
          </a:lstStyle>
          <a:p>
            <a:r>
              <a:rPr lang="en-US" dirty="0"/>
              <a:t>Place Descriptor Here</a:t>
            </a:r>
          </a:p>
        </p:txBody>
      </p:sp>
    </p:spTree>
    <p:extLst>
      <p:ext uri="{BB962C8B-B14F-4D97-AF65-F5344CB8AC3E}">
        <p14:creationId xmlns:p14="http://schemas.microsoft.com/office/powerpoint/2010/main" val="173008346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Contents">
    <p:spTree>
      <p:nvGrpSpPr>
        <p:cNvPr id="1" name=""/>
        <p:cNvGrpSpPr/>
        <p:nvPr/>
      </p:nvGrpSpPr>
      <p:grpSpPr>
        <a:xfrm>
          <a:off x="0" y="0"/>
          <a:ext cx="0" cy="0"/>
          <a:chOff x="0" y="0"/>
          <a:chExt cx="0" cy="0"/>
        </a:xfrm>
      </p:grpSpPr>
      <p:sp>
        <p:nvSpPr>
          <p:cNvPr id="4" name="Line 35"/>
          <p:cNvSpPr>
            <a:spLocks noChangeShapeType="1"/>
          </p:cNvSpPr>
          <p:nvPr/>
        </p:nvSpPr>
        <p:spPr bwMode="gray">
          <a:xfrm>
            <a:off x="522819" y="806450"/>
            <a:ext cx="11140016" cy="0"/>
          </a:xfrm>
          <a:prstGeom prst="line">
            <a:avLst/>
          </a:prstGeom>
          <a:noFill/>
          <a:ln w="19050">
            <a:solidFill>
              <a:schemeClr val="accent1"/>
            </a:solidFill>
            <a:round/>
            <a:headEnd/>
            <a:tailEnd/>
          </a:ln>
          <a:effectLst/>
        </p:spPr>
        <p:txBody>
          <a:bodyPr wrap="none" anchor="ctr"/>
          <a:lstStyle/>
          <a:p>
            <a:pPr algn="l" eaLnBrk="0" hangingPunct="0">
              <a:lnSpc>
                <a:spcPct val="106000"/>
              </a:lnSpc>
              <a:spcBef>
                <a:spcPct val="50000"/>
              </a:spcBef>
              <a:buSzPct val="100000"/>
              <a:buFont typeface="Wingdings 2" pitchFamily="18" charset="2"/>
              <a:buNone/>
              <a:defRPr/>
            </a:pPr>
            <a:endParaRPr lang="en-US" sz="1100" dirty="0">
              <a:solidFill>
                <a:srgbClr val="000000"/>
              </a:solidFill>
              <a:latin typeface="Arial" charset="0"/>
              <a:cs typeface="Arial" charset="0"/>
            </a:endParaRPr>
          </a:p>
        </p:txBody>
      </p:sp>
      <p:sp>
        <p:nvSpPr>
          <p:cNvPr id="2" name="Title 1"/>
          <p:cNvSpPr>
            <a:spLocks noGrp="1"/>
          </p:cNvSpPr>
          <p:nvPr>
            <p:ph type="title"/>
          </p:nvPr>
        </p:nvSpPr>
        <p:spPr>
          <a:xfrm>
            <a:off x="524265" y="514360"/>
            <a:ext cx="11127316" cy="258763"/>
          </a:xfrm>
          <a:prstGeom prst="rect">
            <a:avLst/>
          </a:prstGeom>
        </p:spPr>
        <p:txBody>
          <a:bodyPr/>
          <a:lstStyle/>
          <a:p>
            <a:r>
              <a:rPr lang="en-US"/>
              <a:t>Click to edit Master title style</a:t>
            </a:r>
            <a:endParaRPr lang="en-US" dirty="0"/>
          </a:p>
        </p:txBody>
      </p:sp>
      <p:sp>
        <p:nvSpPr>
          <p:cNvPr id="9" name="Text Placeholder 13"/>
          <p:cNvSpPr>
            <a:spLocks noGrp="1"/>
          </p:cNvSpPr>
          <p:nvPr>
            <p:ph type="body" sz="quarter" idx="10"/>
          </p:nvPr>
        </p:nvSpPr>
        <p:spPr>
          <a:xfrm>
            <a:off x="524256" y="1152144"/>
            <a:ext cx="5352288" cy="5138928"/>
          </a:xfrm>
          <a:prstGeom prst="rect">
            <a:avLst/>
          </a:prstGeom>
        </p:spPr>
        <p:txBody>
          <a:bodyPr/>
          <a:lstStyle>
            <a:lvl1pPr>
              <a:buFont typeface="Arial" pitchFamily="34" charset="0"/>
              <a:buNone/>
              <a:defRPr/>
            </a:lvl1pPr>
            <a:lvl2pPr>
              <a:defRPr/>
            </a:lvl2pPr>
            <a:lvl3pPr>
              <a:buNone/>
              <a:defRPr/>
            </a:lvl3pPr>
            <a:lvl4pPr>
              <a:defRPr/>
            </a:lvl4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61965838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nchor="b"/>
          <a:lstStyle>
            <a:lvl1pPr>
              <a:defRPr sz="2800" b="1"/>
            </a:lvl1pPr>
          </a:lstStyle>
          <a:p>
            <a:r>
              <a:rPr lang="en-US" dirty="0"/>
              <a:t>Click to edit Master title style</a:t>
            </a:r>
          </a:p>
        </p:txBody>
      </p:sp>
      <p:sp>
        <p:nvSpPr>
          <p:cNvPr id="3" name="Content Placeholder 2"/>
          <p:cNvSpPr>
            <a:spLocks noGrp="1"/>
          </p:cNvSpPr>
          <p:nvPr>
            <p:ph idx="1"/>
          </p:nvPr>
        </p:nvSpPr>
        <p:spPr>
          <a:xfrm>
            <a:off x="609600" y="1600201"/>
            <a:ext cx="10972800" cy="4525963"/>
          </a:xfrm>
          <a:prstGeom prst="rect">
            <a:avLst/>
          </a:prstGeom>
        </p:spPr>
        <p:txBody>
          <a:bodyPr/>
          <a:lstStyle>
            <a:lvl1pPr marL="342900" indent="-342900">
              <a:buClr>
                <a:schemeClr val="tx1"/>
              </a:buClr>
              <a:buSzPct val="70000"/>
              <a:buFont typeface="Wingdings" pitchFamily="2" charset="2"/>
              <a:buChar char="q"/>
              <a:defRPr sz="2400" b="1">
                <a:solidFill>
                  <a:srgbClr val="000000"/>
                </a:solidFill>
              </a:defRPr>
            </a:lvl1pPr>
            <a:lvl2pPr marL="742950" indent="-285750">
              <a:defRPr lang="en-US" sz="2000" kern="1200" dirty="0" smtClean="0">
                <a:solidFill>
                  <a:srgbClr val="000000"/>
                </a:solidFill>
                <a:latin typeface="+mn-lt"/>
                <a:ea typeface="+mn-ea"/>
                <a:cs typeface="+mn-cs"/>
              </a:defRPr>
            </a:lvl2pPr>
          </a:lstStyle>
          <a:p>
            <a:pPr lvl="0"/>
            <a:r>
              <a:rPr lang="en-US" dirty="0"/>
              <a:t>Click to edit Master text styles</a:t>
            </a:r>
          </a:p>
          <a:p>
            <a:pPr marL="742950" lvl="1" indent="-285750" algn="l" defTabSz="914400" rtl="0" eaLnBrk="1" latinLnBrk="0" hangingPunct="1">
              <a:spcBef>
                <a:spcPct val="20000"/>
              </a:spcBef>
              <a:buClr>
                <a:schemeClr val="tx1"/>
              </a:buClr>
              <a:buSzPct val="100000"/>
              <a:buFont typeface="Wingdings" pitchFamily="2" charset="2"/>
              <a:buChar char="§"/>
            </a:pPr>
            <a:r>
              <a:rPr lang="en-US" dirty="0"/>
              <a:t>Second level</a:t>
            </a:r>
          </a:p>
        </p:txBody>
      </p:sp>
      <p:sp>
        <p:nvSpPr>
          <p:cNvPr id="4" name="Rectangle 4"/>
          <p:cNvSpPr>
            <a:spLocks noGrp="1" noChangeArrowheads="1"/>
          </p:cNvSpPr>
          <p:nvPr>
            <p:ph type="dt" sz="half" idx="10"/>
          </p:nvPr>
        </p:nvSpPr>
        <p:spPr>
          <a:xfrm>
            <a:off x="609600" y="6245225"/>
            <a:ext cx="2844800" cy="476250"/>
          </a:xfrm>
          <a:prstGeom prst="rect">
            <a:avLst/>
          </a:prstGeom>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xfrm>
            <a:off x="8737600" y="6245225"/>
            <a:ext cx="2844800" cy="476250"/>
          </a:xfrm>
          <a:prstGeom prst="rect">
            <a:avLst/>
          </a:prstGeom>
          <a:ln/>
        </p:spPr>
        <p:txBody>
          <a:bodyPr/>
          <a:lstStyle>
            <a:lvl1pPr>
              <a:defRPr lang="en-US" sz="1400" kern="1200">
                <a:solidFill>
                  <a:schemeClr val="tx1"/>
                </a:solidFill>
                <a:effectLst/>
                <a:latin typeface="+mn-lt"/>
                <a:ea typeface="+mn-ea"/>
                <a:cs typeface="Times New Roman" pitchFamily="18" charset="0"/>
              </a:defRPr>
            </a:lvl1pPr>
          </a:lstStyle>
          <a:p>
            <a:pPr algn="r">
              <a:defRPr/>
            </a:pPr>
            <a:fld id="{B8477CA6-37AB-49C2-B88B-8C89FDB7A7DF}" type="slidenum">
              <a:rPr lang="en-US" smtClean="0"/>
              <a:pPr algn="r">
                <a:defRPr/>
              </a:pPr>
              <a:t>‹#›</a:t>
            </a:fld>
            <a:endParaRPr lang="en-US" dirty="0"/>
          </a:p>
        </p:txBody>
      </p:sp>
    </p:spTree>
    <p:extLst>
      <p:ext uri="{BB962C8B-B14F-4D97-AF65-F5344CB8AC3E}">
        <p14:creationId xmlns:p14="http://schemas.microsoft.com/office/powerpoint/2010/main" val="235876949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Table Placeholder 2"/>
          <p:cNvSpPr>
            <a:spLocks noGrp="1"/>
          </p:cNvSpPr>
          <p:nvPr>
            <p:ph type="tbl" idx="1"/>
          </p:nvPr>
        </p:nvSpPr>
        <p:spPr>
          <a:xfrm>
            <a:off x="609600" y="1600201"/>
            <a:ext cx="10972800" cy="4525963"/>
          </a:xfrm>
          <a:prstGeom prst="rect">
            <a:avLst/>
          </a:prstGeom>
        </p:spPr>
        <p:txBody>
          <a:bodyPr/>
          <a:lstStyle/>
          <a:p>
            <a:pPr lvl="0"/>
            <a:r>
              <a:rPr lang="en-US" noProof="0" dirty="0"/>
              <a:t>Click icon to add table</a:t>
            </a:r>
          </a:p>
        </p:txBody>
      </p:sp>
      <p:sp>
        <p:nvSpPr>
          <p:cNvPr id="4" name="Rectangle 4"/>
          <p:cNvSpPr>
            <a:spLocks noGrp="1" noChangeArrowheads="1"/>
          </p:cNvSpPr>
          <p:nvPr>
            <p:ph type="dt" sz="half" idx="10"/>
          </p:nvPr>
        </p:nvSpPr>
        <p:spPr>
          <a:xfrm>
            <a:off x="609600" y="6245225"/>
            <a:ext cx="2844800" cy="476250"/>
          </a:xfrm>
          <a:prstGeom prst="rect">
            <a:avLst/>
          </a:prstGeom>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xfrm>
            <a:off x="8737600" y="6245225"/>
            <a:ext cx="2844800" cy="476250"/>
          </a:xfrm>
          <a:prstGeom prst="rect">
            <a:avLst/>
          </a:prstGeom>
          <a:ln/>
        </p:spPr>
        <p:txBody>
          <a:bodyPr/>
          <a:lstStyle>
            <a:lvl1pPr algn="r">
              <a:defRPr lang="en-US" sz="1400" kern="1200">
                <a:solidFill>
                  <a:schemeClr val="tx1"/>
                </a:solidFill>
                <a:effectLst/>
                <a:latin typeface="+mn-lt"/>
                <a:ea typeface="+mn-ea"/>
                <a:cs typeface="Times New Roman" pitchFamily="18" charset="0"/>
              </a:defRPr>
            </a:lvl1pPr>
          </a:lstStyle>
          <a:p>
            <a:pPr>
              <a:defRPr/>
            </a:pPr>
            <a:fld id="{20D9D6E0-0359-47C9-96A7-E8CC85445F77}" type="slidenum">
              <a:rPr lang="en-US" smtClean="0"/>
              <a:pPr>
                <a:defRPr/>
              </a:pPr>
              <a:t>‹#›</a:t>
            </a:fld>
            <a:endParaRPr lang="en-US" dirty="0"/>
          </a:p>
        </p:txBody>
      </p:sp>
    </p:spTree>
    <p:extLst>
      <p:ext uri="{BB962C8B-B14F-4D97-AF65-F5344CB8AC3E}">
        <p14:creationId xmlns:p14="http://schemas.microsoft.com/office/powerpoint/2010/main" val="7578204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endParaRPr lang="en-US" dirty="0">
              <a:solidFill>
                <a:srgbClr val="002F59"/>
              </a:solidFill>
            </a:endParaRPr>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en-US" dirty="0">
              <a:solidFill>
                <a:srgbClr val="002F59"/>
              </a:solidFill>
            </a:endParaRPr>
          </a:p>
        </p:txBody>
      </p:sp>
      <p:sp>
        <p:nvSpPr>
          <p:cNvPr id="4" name="Slide Number Placeholder 3"/>
          <p:cNvSpPr>
            <a:spLocks noGrp="1"/>
          </p:cNvSpPr>
          <p:nvPr>
            <p:ph type="sldNum" sz="quarter" idx="12"/>
          </p:nvPr>
        </p:nvSpPr>
        <p:spPr/>
        <p:txBody>
          <a:bodyPr/>
          <a:lstStyle/>
          <a:p>
            <a:fld id="{C7F4DEE0-322F-4BEB-9836-A92BA1A71277}" type="slidenum">
              <a:rPr lang="en-US" smtClean="0">
                <a:solidFill>
                  <a:srgbClr val="002F59">
                    <a:tint val="75000"/>
                  </a:srgbClr>
                </a:solidFill>
              </a:rPr>
              <a:pPr/>
              <a:t>‹#›</a:t>
            </a:fld>
            <a:endParaRPr lang="en-US" dirty="0">
              <a:solidFill>
                <a:srgbClr val="002F59">
                  <a:tint val="75000"/>
                </a:srgbClr>
              </a:solidFill>
            </a:endParaRPr>
          </a:p>
        </p:txBody>
      </p:sp>
    </p:spTree>
    <p:extLst>
      <p:ext uri="{BB962C8B-B14F-4D97-AF65-F5344CB8AC3E}">
        <p14:creationId xmlns:p14="http://schemas.microsoft.com/office/powerpoint/2010/main" val="186775801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Rectangle 4"/>
          <p:cNvSpPr>
            <a:spLocks noGrp="1" noChangeArrowheads="1"/>
          </p:cNvSpPr>
          <p:nvPr>
            <p:ph type="dt" sz="half" idx="10"/>
          </p:nvPr>
        </p:nvSpPr>
        <p:spPr>
          <a:xfrm>
            <a:off x="609600" y="6245225"/>
            <a:ext cx="2844800" cy="476250"/>
          </a:xfrm>
          <a:prstGeom prst="rect">
            <a:avLst/>
          </a:prstGeom>
          <a:ln/>
        </p:spPr>
        <p:txBody>
          <a:bodyPr/>
          <a:lstStyle>
            <a:lvl1pPr>
              <a:defRPr/>
            </a:lvl1pPr>
          </a:lstStyle>
          <a:p>
            <a:pPr>
              <a:defRPr/>
            </a:pPr>
            <a:endParaRPr lang="en-US" dirty="0"/>
          </a:p>
        </p:txBody>
      </p:sp>
      <p:sp>
        <p:nvSpPr>
          <p:cNvPr id="4"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5" name="Rectangle 6"/>
          <p:cNvSpPr>
            <a:spLocks noGrp="1" noChangeArrowheads="1"/>
          </p:cNvSpPr>
          <p:nvPr>
            <p:ph type="sldNum" sz="quarter" idx="12"/>
          </p:nvPr>
        </p:nvSpPr>
        <p:spPr>
          <a:xfrm>
            <a:off x="8737600" y="6245225"/>
            <a:ext cx="2844800" cy="476250"/>
          </a:xfrm>
          <a:prstGeom prst="rect">
            <a:avLst/>
          </a:prstGeom>
          <a:ln/>
        </p:spPr>
        <p:txBody>
          <a:bodyPr/>
          <a:lstStyle>
            <a:lvl1pPr>
              <a:defRPr sz="1400">
                <a:effectLst/>
                <a:latin typeface="+mn-lt"/>
              </a:defRPr>
            </a:lvl1pPr>
          </a:lstStyle>
          <a:p>
            <a:pPr algn="r">
              <a:defRPr/>
            </a:pPr>
            <a:fld id="{A420517B-503E-44E1-A5A3-88F773F5D377}" type="slidenum">
              <a:rPr lang="en-US" smtClean="0"/>
              <a:pPr algn="r">
                <a:defRPr/>
              </a:pPr>
              <a:t>‹#›</a:t>
            </a:fld>
            <a:endParaRPr lang="en-US" dirty="0"/>
          </a:p>
        </p:txBody>
      </p:sp>
    </p:spTree>
    <p:extLst>
      <p:ext uri="{BB962C8B-B14F-4D97-AF65-F5344CB8AC3E}">
        <p14:creationId xmlns:p14="http://schemas.microsoft.com/office/powerpoint/2010/main" val="649532763"/>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xfrm>
            <a:off x="8737600" y="6245225"/>
            <a:ext cx="2844800" cy="476250"/>
          </a:xfrm>
          <a:prstGeom prst="rect">
            <a:avLst/>
          </a:prstGeom>
          <a:ln/>
        </p:spPr>
        <p:txBody>
          <a:bodyPr/>
          <a:lstStyle>
            <a:lvl1pPr>
              <a:defRPr sz="1400">
                <a:effectLst/>
                <a:latin typeface="+mn-lt"/>
              </a:defRPr>
            </a:lvl1pPr>
          </a:lstStyle>
          <a:p>
            <a:pPr algn="r">
              <a:defRPr/>
            </a:pPr>
            <a:fld id="{07D65CA8-24BD-4619-B65A-9A6DFCCF4B56}" type="slidenum">
              <a:rPr lang="en-US" smtClean="0"/>
              <a:pPr algn="r">
                <a:defRPr/>
              </a:pPr>
              <a:t>‹#›</a:t>
            </a:fld>
            <a:endParaRPr lang="en-US" dirty="0"/>
          </a:p>
        </p:txBody>
      </p:sp>
    </p:spTree>
    <p:extLst>
      <p:ext uri="{BB962C8B-B14F-4D97-AF65-F5344CB8AC3E}">
        <p14:creationId xmlns:p14="http://schemas.microsoft.com/office/powerpoint/2010/main" val="396849447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09600" y="6356351"/>
            <a:ext cx="2844800" cy="365125"/>
          </a:xfrm>
          <a:prstGeom prst="rect">
            <a:avLst/>
          </a:prstGeom>
        </p:spPr>
        <p:txBody>
          <a:bodyPr/>
          <a:lstStyle/>
          <a:p>
            <a:endParaRPr lang="en-US" dirty="0"/>
          </a:p>
        </p:txBody>
      </p:sp>
      <p:sp>
        <p:nvSpPr>
          <p:cNvPr id="8" name="Footer Placeholder 7"/>
          <p:cNvSpPr>
            <a:spLocks noGrp="1"/>
          </p:cNvSpPr>
          <p:nvPr>
            <p:ph type="ftr" sz="quarter" idx="11"/>
          </p:nvPr>
        </p:nvSpPr>
        <p:spPr>
          <a:xfrm>
            <a:off x="4165600" y="6356351"/>
            <a:ext cx="3860800" cy="365125"/>
          </a:xfrm>
          <a:prstGeom prst="rect">
            <a:avLst/>
          </a:prstGeom>
        </p:spPr>
        <p:txBody>
          <a:bodyPr/>
          <a:lstStyle/>
          <a:p>
            <a:endParaRPr lang="en-US" dirty="0"/>
          </a:p>
        </p:txBody>
      </p:sp>
      <p:sp>
        <p:nvSpPr>
          <p:cNvPr id="9" name="Slide Number Placeholder 8"/>
          <p:cNvSpPr>
            <a:spLocks noGrp="1"/>
          </p:cNvSpPr>
          <p:nvPr>
            <p:ph type="sldNum" sz="quarter" idx="12"/>
          </p:nvPr>
        </p:nvSpPr>
        <p:spPr>
          <a:xfrm>
            <a:off x="8737600" y="6356351"/>
            <a:ext cx="2844800" cy="365125"/>
          </a:xfrm>
          <a:prstGeom prst="rect">
            <a:avLst/>
          </a:prstGeom>
        </p:spPr>
        <p:txBody>
          <a:bodyPr/>
          <a:lstStyle>
            <a:lvl1pPr>
              <a:defRPr sz="1400">
                <a:effectLst/>
                <a:latin typeface="+mn-lt"/>
              </a:defRPr>
            </a:lvl1pPr>
          </a:lstStyle>
          <a:p>
            <a:pPr algn="r"/>
            <a:fld id="{BDB89C66-62C2-42AB-A425-5C350ED77922}" type="slidenum">
              <a:rPr lang="en-US" smtClean="0"/>
              <a:pPr algn="r"/>
              <a:t>‹#›</a:t>
            </a:fld>
            <a:endParaRPr lang="en-US" dirty="0"/>
          </a:p>
        </p:txBody>
      </p:sp>
    </p:spTree>
    <p:extLst>
      <p:ext uri="{BB962C8B-B14F-4D97-AF65-F5344CB8AC3E}">
        <p14:creationId xmlns:p14="http://schemas.microsoft.com/office/powerpoint/2010/main" val="204133328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5" name="Subtitle 2"/>
          <p:cNvSpPr>
            <a:spLocks noGrp="1"/>
          </p:cNvSpPr>
          <p:nvPr>
            <p:ph type="subTitle" idx="1" hasCustomPrompt="1"/>
          </p:nvPr>
        </p:nvSpPr>
        <p:spPr>
          <a:xfrm>
            <a:off x="1828800" y="3886200"/>
            <a:ext cx="8534400" cy="457200"/>
          </a:xfrm>
          <a:prstGeom prst="rect">
            <a:avLst/>
          </a:prstGeom>
        </p:spPr>
        <p:txBody>
          <a:bodyPr/>
          <a:lstStyle>
            <a:lvl1pPr marL="0" indent="0" algn="ctr">
              <a:buNone/>
              <a:defRPr sz="2000" b="1" baseline="0">
                <a:solidFill>
                  <a:schemeClr val="bg2"/>
                </a:solidFill>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Presenters Name – Myriad Pro, Bold, 20pt</a:t>
            </a:r>
          </a:p>
        </p:txBody>
      </p:sp>
      <p:sp>
        <p:nvSpPr>
          <p:cNvPr id="9" name="Text Placeholder 8"/>
          <p:cNvSpPr>
            <a:spLocks noGrp="1"/>
          </p:cNvSpPr>
          <p:nvPr>
            <p:ph type="body" sz="quarter" idx="10" hasCustomPrompt="1"/>
          </p:nvPr>
        </p:nvSpPr>
        <p:spPr>
          <a:xfrm>
            <a:off x="1828800" y="4267200"/>
            <a:ext cx="8534400" cy="1295400"/>
          </a:xfrm>
          <a:prstGeom prst="rect">
            <a:avLst/>
          </a:prstGeom>
        </p:spPr>
        <p:txBody>
          <a:bodyPr/>
          <a:lstStyle>
            <a:lvl1pPr algn="ctr">
              <a:lnSpc>
                <a:spcPts val="2000"/>
              </a:lnSpc>
              <a:buNone/>
              <a:defRPr sz="1800" baseline="0">
                <a:solidFill>
                  <a:schemeClr val="tx2"/>
                </a:solidFill>
              </a:defRPr>
            </a:lvl1pPr>
            <a:lvl2pPr algn="ctr">
              <a:defRPr>
                <a:solidFill>
                  <a:schemeClr val="tx2"/>
                </a:solidFill>
              </a:defRPr>
            </a:lvl2pPr>
            <a:lvl3pPr algn="ctr">
              <a:defRPr>
                <a:solidFill>
                  <a:schemeClr val="tx2"/>
                </a:solidFill>
              </a:defRPr>
            </a:lvl3pPr>
            <a:lvl4pPr algn="ctr">
              <a:defRPr>
                <a:solidFill>
                  <a:schemeClr val="tx2"/>
                </a:solidFill>
              </a:defRPr>
            </a:lvl4pPr>
            <a:lvl5pPr algn="ctr">
              <a:defRPr>
                <a:solidFill>
                  <a:schemeClr val="tx2"/>
                </a:solidFill>
              </a:defRPr>
            </a:lvl5pPr>
          </a:lstStyle>
          <a:p>
            <a:pPr lvl="0"/>
            <a:r>
              <a:rPr lang="en-US" sz="1800" dirty="0"/>
              <a:t>Title of Presenter –Myriad Pro, 18pt</a:t>
            </a:r>
          </a:p>
          <a:p>
            <a:pPr lvl="0"/>
            <a:endParaRPr lang="en-US" sz="1800" dirty="0"/>
          </a:p>
          <a:p>
            <a:pPr lvl="0"/>
            <a:r>
              <a:rPr lang="en-US" sz="1800" dirty="0"/>
              <a:t>Title of Event</a:t>
            </a:r>
          </a:p>
          <a:p>
            <a:pPr lvl="0"/>
            <a:r>
              <a:rPr lang="en-US" sz="1800" dirty="0"/>
              <a:t>Date of Event</a:t>
            </a:r>
            <a:endParaRPr lang="en-US" dirty="0"/>
          </a:p>
        </p:txBody>
      </p:sp>
      <p:sp>
        <p:nvSpPr>
          <p:cNvPr id="11" name="Title 1"/>
          <p:cNvSpPr>
            <a:spLocks noGrp="1"/>
          </p:cNvSpPr>
          <p:nvPr>
            <p:ph type="title" hasCustomPrompt="1"/>
          </p:nvPr>
        </p:nvSpPr>
        <p:spPr>
          <a:xfrm>
            <a:off x="609600" y="1981200"/>
            <a:ext cx="10972800" cy="1676400"/>
          </a:xfrm>
          <a:prstGeom prst="rect">
            <a:avLst/>
          </a:prstGeom>
        </p:spPr>
        <p:txBody>
          <a:bodyPr/>
          <a:lstStyle>
            <a:lvl1pPr>
              <a:lnSpc>
                <a:spcPts val="3000"/>
              </a:lnSpc>
              <a:defRPr sz="2800" b="1" baseline="0">
                <a:solidFill>
                  <a:schemeClr val="tx1"/>
                </a:solidFill>
                <a:effectLst/>
              </a:defRPr>
            </a:lvl1pPr>
          </a:lstStyle>
          <a:p>
            <a:r>
              <a:rPr lang="en-US" dirty="0"/>
              <a:t>Title of Presentation – Myriad Pro</a:t>
            </a:r>
            <a:br>
              <a:rPr lang="en-US" dirty="0"/>
            </a:br>
            <a:r>
              <a:rPr lang="en-US" dirty="0"/>
              <a:t> Bold, Shadow 28pt</a:t>
            </a:r>
          </a:p>
        </p:txBody>
      </p:sp>
      <p:sp>
        <p:nvSpPr>
          <p:cNvPr id="6" name="Text Placeholder 5"/>
          <p:cNvSpPr>
            <a:spLocks noGrp="1"/>
          </p:cNvSpPr>
          <p:nvPr userDrawn="1">
            <p:ph type="body" sz="quarter" idx="11" hasCustomPrompt="1"/>
          </p:nvPr>
        </p:nvSpPr>
        <p:spPr>
          <a:xfrm>
            <a:off x="3048000" y="6272784"/>
            <a:ext cx="6807200" cy="182880"/>
          </a:xfrm>
          <a:prstGeom prst="rect">
            <a:avLst/>
          </a:prstGeom>
        </p:spPr>
        <p:txBody>
          <a:bodyPr/>
          <a:lstStyle>
            <a:lvl1pPr>
              <a:buNone/>
              <a:defRPr sz="1000" baseline="0">
                <a:solidFill>
                  <a:schemeClr val="bg2"/>
                </a:solidFill>
              </a:defRPr>
            </a:lvl1pPr>
          </a:lstStyle>
          <a:p>
            <a:r>
              <a:rPr lang="en-US" dirty="0"/>
              <a:t>Place Descriptor Here</a:t>
            </a:r>
          </a:p>
        </p:txBody>
      </p:sp>
      <p:sp>
        <p:nvSpPr>
          <p:cNvPr id="7" name="Text Placeholder 6"/>
          <p:cNvSpPr>
            <a:spLocks noGrp="1"/>
          </p:cNvSpPr>
          <p:nvPr userDrawn="1">
            <p:ph type="body" sz="quarter" idx="12" hasCustomPrompt="1"/>
          </p:nvPr>
        </p:nvSpPr>
        <p:spPr>
          <a:xfrm>
            <a:off x="3048000" y="6464808"/>
            <a:ext cx="6807200" cy="228600"/>
          </a:xfrm>
          <a:prstGeom prst="rect">
            <a:avLst/>
          </a:prstGeom>
        </p:spPr>
        <p:txBody>
          <a:bodyPr/>
          <a:lstStyle>
            <a:lvl1pPr>
              <a:buNone/>
              <a:defRPr sz="1000" baseline="0">
                <a:solidFill>
                  <a:schemeClr val="bg2"/>
                </a:solidFill>
              </a:defRPr>
            </a:lvl1pPr>
          </a:lstStyle>
          <a:p>
            <a:r>
              <a:rPr lang="en-US" dirty="0"/>
              <a:t>Place Descriptor Here</a:t>
            </a:r>
          </a:p>
        </p:txBody>
      </p:sp>
    </p:spTree>
    <p:extLst>
      <p:ext uri="{BB962C8B-B14F-4D97-AF65-F5344CB8AC3E}">
        <p14:creationId xmlns:p14="http://schemas.microsoft.com/office/powerpoint/2010/main" val="184552591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Text Placeholder 2"/>
          <p:cNvSpPr>
            <a:spLocks noGrp="1"/>
          </p:cNvSpPr>
          <p:nvPr>
            <p:ph type="body" sz="half" idx="1"/>
          </p:nvPr>
        </p:nvSpPr>
        <p:spPr>
          <a:xfrm>
            <a:off x="812800" y="2286001"/>
            <a:ext cx="5283200" cy="38401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99200" y="2286001"/>
            <a:ext cx="5283200" cy="38401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09600" y="6245225"/>
            <a:ext cx="2844800" cy="476250"/>
          </a:xfrm>
          <a:prstGeom prst="rect">
            <a:avLst/>
          </a:prstGeom>
          <a:ln/>
        </p:spPr>
        <p:txBody>
          <a:bodyPr/>
          <a:lstStyle>
            <a:lvl1pPr>
              <a:defRPr/>
            </a:lvl1pPr>
          </a:lstStyle>
          <a:p>
            <a:pPr>
              <a:defRPr/>
            </a:pPr>
            <a:endParaRPr lang="en-US" dirty="0"/>
          </a:p>
        </p:txBody>
      </p:sp>
      <p:sp>
        <p:nvSpPr>
          <p:cNvPr id="6" name="Footer Placeholder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a:defRPr/>
            </a:pPr>
            <a:endParaRPr lang="en-US" dirty="0"/>
          </a:p>
        </p:txBody>
      </p:sp>
      <p:sp>
        <p:nvSpPr>
          <p:cNvPr id="7" name="Rectangle 5"/>
          <p:cNvSpPr>
            <a:spLocks noGrp="1" noChangeArrowheads="1"/>
          </p:cNvSpPr>
          <p:nvPr>
            <p:ph type="ftr" sz="quarter" idx="12"/>
          </p:nvPr>
        </p:nvSpPr>
        <p:spPr>
          <a:xfrm>
            <a:off x="4165600" y="6245225"/>
            <a:ext cx="3860800" cy="476250"/>
          </a:xfrm>
          <a:prstGeom prst="rect">
            <a:avLst/>
          </a:prstGeom>
          <a:ln/>
        </p:spPr>
        <p:txBody>
          <a:bodyPr/>
          <a:lstStyle>
            <a:lvl1pPr>
              <a:defRPr/>
            </a:lvl1pPr>
          </a:lstStyle>
          <a:p>
            <a:pPr>
              <a:defRPr/>
            </a:pPr>
            <a:endParaRPr lang="en-US" dirty="0"/>
          </a:p>
        </p:txBody>
      </p:sp>
      <p:sp>
        <p:nvSpPr>
          <p:cNvPr id="8" name="Rectangle 6"/>
          <p:cNvSpPr>
            <a:spLocks noGrp="1" noChangeArrowheads="1"/>
          </p:cNvSpPr>
          <p:nvPr>
            <p:ph type="sldNum" sz="quarter" idx="13"/>
          </p:nvPr>
        </p:nvSpPr>
        <p:spPr>
          <a:xfrm>
            <a:off x="8737600" y="6245225"/>
            <a:ext cx="2844800" cy="476250"/>
          </a:xfrm>
          <a:prstGeom prst="rect">
            <a:avLst/>
          </a:prstGeom>
          <a:ln/>
        </p:spPr>
        <p:txBody>
          <a:bodyPr/>
          <a:lstStyle>
            <a:lvl1pPr>
              <a:defRPr/>
            </a:lvl1pPr>
          </a:lstStyle>
          <a:p>
            <a:pPr>
              <a:defRPr/>
            </a:pPr>
            <a:endParaRPr lang="en-US" dirty="0"/>
          </a:p>
        </p:txBody>
      </p:sp>
      <p:sp>
        <p:nvSpPr>
          <p:cNvPr id="9" name="Rectangle 6"/>
          <p:cNvSpPr>
            <a:spLocks noGrp="1" noChangeArrowheads="1"/>
          </p:cNvSpPr>
          <p:nvPr>
            <p:ph type="sldNum" sz="quarter" idx="14"/>
          </p:nvPr>
        </p:nvSpPr>
        <p:spPr>
          <a:xfrm>
            <a:off x="8737600" y="6245225"/>
            <a:ext cx="2844800" cy="476250"/>
          </a:xfrm>
          <a:prstGeom prst="rect">
            <a:avLst/>
          </a:prstGeom>
          <a:ln/>
        </p:spPr>
        <p:txBody>
          <a:bodyPr/>
          <a:lstStyle>
            <a:lvl1pPr>
              <a:defRPr/>
            </a:lvl1pPr>
          </a:lstStyle>
          <a:p>
            <a:pPr algn="r">
              <a:defRPr/>
            </a:pPr>
            <a:fld id="{90BC4EA0-5316-4AF4-B131-080363724348}" type="slidenum">
              <a:rPr lang="en-US" smtClean="0"/>
              <a:pPr algn="r">
                <a:defRPr/>
              </a:pPr>
              <a:t>‹#›</a:t>
            </a:fld>
            <a:endParaRPr lang="en-US" dirty="0"/>
          </a:p>
        </p:txBody>
      </p:sp>
    </p:spTree>
    <p:extLst>
      <p:ext uri="{BB962C8B-B14F-4D97-AF65-F5344CB8AC3E}">
        <p14:creationId xmlns:p14="http://schemas.microsoft.com/office/powerpoint/2010/main" val="424892043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508000" y="228600"/>
            <a:ext cx="11176000" cy="838200"/>
          </a:xfrm>
          <a:prstGeom prst="rect">
            <a:avLst/>
          </a:prstGeom>
        </p:spPr>
        <p:txBody>
          <a:bodyPr/>
          <a:lstStyle/>
          <a:p>
            <a:r>
              <a:rPr lang="en-US"/>
              <a:t>Click to edit Master title style</a:t>
            </a:r>
          </a:p>
        </p:txBody>
      </p:sp>
      <p:sp>
        <p:nvSpPr>
          <p:cNvPr id="3" name="Chart Placeholder 2"/>
          <p:cNvSpPr>
            <a:spLocks noGrp="1"/>
          </p:cNvSpPr>
          <p:nvPr>
            <p:ph type="chart" idx="1"/>
          </p:nvPr>
        </p:nvSpPr>
        <p:spPr>
          <a:xfrm>
            <a:off x="474133" y="1295400"/>
            <a:ext cx="11209867" cy="4724400"/>
          </a:xfrm>
          <a:prstGeom prst="rect">
            <a:avLst/>
          </a:prstGeom>
        </p:spPr>
        <p:txBody>
          <a:bodyPr/>
          <a:lstStyle/>
          <a:p>
            <a:pPr lvl="0"/>
            <a:endParaRPr lang="en-US" noProof="0" dirty="0"/>
          </a:p>
        </p:txBody>
      </p:sp>
    </p:spTree>
    <p:extLst>
      <p:ext uri="{BB962C8B-B14F-4D97-AF65-F5344CB8AC3E}">
        <p14:creationId xmlns:p14="http://schemas.microsoft.com/office/powerpoint/2010/main" val="321680259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Custom Layou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5" name="Subtitle 2"/>
          <p:cNvSpPr>
            <a:spLocks noGrp="1"/>
          </p:cNvSpPr>
          <p:nvPr>
            <p:ph type="subTitle" idx="1"/>
          </p:nvPr>
        </p:nvSpPr>
        <p:spPr>
          <a:xfrm>
            <a:off x="1828800" y="1981200"/>
            <a:ext cx="8534400" cy="2057400"/>
          </a:xfrm>
          <a:prstGeom prst="rect">
            <a:avLst/>
          </a:prstGeom>
        </p:spPr>
        <p:txBody>
          <a:bodyPr/>
          <a:lstStyle>
            <a:lvl1pPr marL="0" indent="0" algn="ctr">
              <a:buNone/>
              <a:defRPr sz="2800" b="1" baseline="0">
                <a:solidFill>
                  <a:schemeClr val="bg2"/>
                </a:solidFill>
                <a:effectLst/>
                <a:latin typeface="Calibri"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endParaRPr lang="en-US" dirty="0"/>
          </a:p>
        </p:txBody>
      </p:sp>
    </p:spTree>
    <p:extLst>
      <p:ext uri="{BB962C8B-B14F-4D97-AF65-F5344CB8AC3E}">
        <p14:creationId xmlns:p14="http://schemas.microsoft.com/office/powerpoint/2010/main" val="1742840911"/>
      </p:ext>
    </p:extLst>
  </p:cSld>
  <p:clrMapOvr>
    <a:masterClrMapping/>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DEA63F-9969-47E7-BFC6-64FF12AB1FE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3"/>
          <a:stretch>
            <a:fillRect/>
          </a:stretch>
        </p:blipFill>
        <p:spPr>
          <a:xfrm>
            <a:off x="471428" y="495307"/>
            <a:ext cx="2283347" cy="991757"/>
          </a:xfrm>
          <a:prstGeom prst="rect">
            <a:avLst/>
          </a:prstGeom>
        </p:spPr>
      </p:pic>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Tree>
    <p:extLst>
      <p:ext uri="{BB962C8B-B14F-4D97-AF65-F5344CB8AC3E}">
        <p14:creationId xmlns:p14="http://schemas.microsoft.com/office/powerpoint/2010/main" val="2945479408"/>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3C6852-0AFD-4EFF-8612-31EE0E4B676F}"/>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4"/>
          <a:stretch>
            <a:fillRect/>
          </a:stretch>
        </p:blipFill>
        <p:spPr>
          <a:xfrm>
            <a:off x="471428" y="520707"/>
            <a:ext cx="2289789" cy="996696"/>
          </a:xfrm>
          <a:prstGeom prst="rect">
            <a:avLst/>
          </a:prstGeom>
        </p:spPr>
      </p:pic>
    </p:spTree>
    <p:extLst>
      <p:ext uri="{BB962C8B-B14F-4D97-AF65-F5344CB8AC3E}">
        <p14:creationId xmlns:p14="http://schemas.microsoft.com/office/powerpoint/2010/main" val="148648893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25148218"/>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Basic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nchor="b"/>
          <a:lstStyle>
            <a:lvl1pPr>
              <a:lnSpc>
                <a:spcPts val="3000"/>
              </a:lnSpc>
              <a:defRPr sz="2800" b="1" baseline="0">
                <a:effectLst/>
              </a:defRPr>
            </a:lvl1pPr>
          </a:lstStyle>
          <a:p>
            <a:r>
              <a:rPr lang="en-US"/>
              <a:t>Click to edit Master title style</a:t>
            </a:r>
            <a:endParaRPr lang="en-US" dirty="0"/>
          </a:p>
        </p:txBody>
      </p:sp>
      <p:sp>
        <p:nvSpPr>
          <p:cNvPr id="3" name="Content Placeholder 2"/>
          <p:cNvSpPr>
            <a:spLocks noGrp="1"/>
          </p:cNvSpPr>
          <p:nvPr>
            <p:ph idx="1"/>
          </p:nvPr>
        </p:nvSpPr>
        <p:spPr>
          <a:xfrm>
            <a:off x="609600" y="1600201"/>
            <a:ext cx="10972800" cy="4191000"/>
          </a:xfrm>
          <a:prstGeom prst="rect">
            <a:avLst/>
          </a:prstGeom>
        </p:spPr>
        <p:txBody>
          <a:bodyPr/>
          <a:lstStyle>
            <a:lvl1pPr>
              <a:buClr>
                <a:schemeClr val="tx1"/>
              </a:buClr>
              <a:buSzPct val="70000"/>
              <a:buFont typeface="Wingdings" pitchFamily="2" charset="2"/>
              <a:buChar char="q"/>
              <a:defRPr sz="2400" b="1" baseline="0">
                <a:solidFill>
                  <a:schemeClr val="bg2"/>
                </a:solidFill>
              </a:defRPr>
            </a:lvl1pPr>
            <a:lvl2pPr>
              <a:buClr>
                <a:schemeClr val="tx1"/>
              </a:buClr>
              <a:buSzPct val="100000"/>
              <a:buFont typeface="Wingdings" pitchFamily="2" charset="2"/>
              <a:buChar char="§"/>
              <a:defRPr sz="2000">
                <a:solidFill>
                  <a:schemeClr val="bg2"/>
                </a:solidFill>
              </a:defRPr>
            </a:lvl2pPr>
            <a:lvl3pPr>
              <a:buClr>
                <a:schemeClr val="tx1"/>
              </a:buClr>
              <a:buSzPct val="100000"/>
              <a:buFont typeface="Arial" pitchFamily="34" charset="0"/>
              <a:buChar char="•"/>
              <a:defRPr sz="1800">
                <a:solidFill>
                  <a:schemeClr val="bg2"/>
                </a:solidFill>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5"/>
          <p:cNvSpPr>
            <a:spLocks noGrp="1"/>
          </p:cNvSpPr>
          <p:nvPr>
            <p:ph type="body" sz="quarter" idx="11"/>
          </p:nvPr>
        </p:nvSpPr>
        <p:spPr>
          <a:xfrm>
            <a:off x="609600" y="5791200"/>
            <a:ext cx="10972800" cy="609600"/>
          </a:xfrm>
          <a:prstGeom prst="rect">
            <a:avLst/>
          </a:prstGeom>
        </p:spPr>
        <p:txBody>
          <a:bodyPr anchor="b"/>
          <a:lstStyle>
            <a:lvl1pPr>
              <a:buNone/>
              <a:defRPr sz="11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4290132434"/>
      </p:ext>
    </p:extLst>
  </p:cSld>
  <p:clrMapOvr>
    <a:masterClrMapping/>
  </p:clrMapOvr>
  <p:transition>
    <p:fade/>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969087586"/>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mj-lt"/>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mbria" panose="02040503050406030204" pitchFamily="18"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mbria" panose="02040503050406030204" pitchFamily="18"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mbria" panose="02040503050406030204" pitchFamily="18"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mn-lt"/>
              </a:rPr>
              <a:pPr algn="l"/>
              <a:t>‹#›</a:t>
            </a:fld>
            <a:endParaRPr lang="en-US" sz="1400" dirty="0">
              <a:latin typeface="+mn-lt"/>
            </a:endParaRPr>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mn-lt"/>
              </a:rPr>
              <a:t>Division of Cancer Prevention and Control</a:t>
            </a:r>
            <a:r>
              <a:rPr lang="en-US" sz="1400" dirty="0">
                <a:latin typeface="Gotham Rounded Book" pitchFamily="50" charset="0"/>
              </a:rPr>
              <a:t>	                                                        	</a:t>
            </a:r>
            <a:r>
              <a:rPr lang="en-US" sz="1400" dirty="0">
                <a:latin typeface="+mn-lt"/>
              </a:rPr>
              <a:t>              		 Reliable. Trusted. Scientific</a:t>
            </a:r>
            <a:r>
              <a:rPr lang="en-US" sz="1400" dirty="0">
                <a:latin typeface="Gotham Rounded Book" pitchFamily="50" charset="0"/>
              </a:rPr>
              <a:t>.</a:t>
            </a:r>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mn-lt"/>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206510714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9707AD6-77AC-4658-9FC5-9B52D384346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grpSp>
        <p:nvGrpSpPr>
          <p:cNvPr id="2" name="Group 1"/>
          <p:cNvGrpSpPr/>
          <p:nvPr userDrawn="1"/>
        </p:nvGrpSpPr>
        <p:grpSpPr>
          <a:xfrm>
            <a:off x="0" y="5851493"/>
            <a:ext cx="12284600" cy="1006507"/>
            <a:chOff x="0" y="5851493"/>
            <a:chExt cx="12284600" cy="1006507"/>
          </a:xfrm>
        </p:grpSpPr>
        <p:pic>
          <p:nvPicPr>
            <p:cNvPr id="12" name="Picture 11">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3"/>
            <a:srcRect t="60798"/>
            <a:stretch/>
          </p:blipFill>
          <p:spPr>
            <a:xfrm rot="10800000">
              <a:off x="0" y="5851493"/>
              <a:ext cx="12192000" cy="1006507"/>
            </a:xfrm>
            <a:prstGeom prst="rect">
              <a:avLst/>
            </a:prstGeom>
          </p:spPr>
        </p:pic>
        <p:sp>
          <p:nvSpPr>
            <p:cNvPr id="13"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185200" y="6458151"/>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mn-lt"/>
                </a:rPr>
                <a:pPr algn="l"/>
                <a:t>‹#›</a:t>
              </a:fld>
              <a:endParaRPr lang="en-US" sz="1400" dirty="0">
                <a:latin typeface="+mn-lt"/>
              </a:endParaRPr>
            </a:p>
          </p:txBody>
        </p:sp>
        <p:sp>
          <p:nvSpPr>
            <p:cNvPr id="16" name="Footer Placeholder 12">
              <a:extLst>
                <a:ext uri="{FF2B5EF4-FFF2-40B4-BE49-F238E27FC236}">
                  <a16:creationId xmlns:a16="http://schemas.microsoft.com/office/drawing/2014/main" id="{B2529E82-448C-1745-8E57-76443BAF3CAD}"/>
                </a:ext>
              </a:extLst>
            </p:cNvPr>
            <p:cNvSpPr txBox="1">
              <a:spLocks/>
            </p:cNvSpPr>
            <p:nvPr userDrawn="1"/>
          </p:nvSpPr>
          <p:spPr>
            <a:xfrm>
              <a:off x="685829" y="643500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mn-lt"/>
                </a:rPr>
                <a:t>Division of Cancer Prevention and Control</a:t>
              </a:r>
              <a:r>
                <a:rPr lang="en-US" sz="1400" dirty="0">
                  <a:latin typeface="Gotham Rounded Book" pitchFamily="50" charset="0"/>
                </a:rPr>
                <a:t>	                                                        	</a:t>
              </a:r>
              <a:r>
                <a:rPr lang="en-US" sz="1400" dirty="0">
                  <a:latin typeface="+mn-lt"/>
                </a:rPr>
                <a:t>              		 Reliable. Trusted. Scientific</a:t>
              </a:r>
              <a:r>
                <a:rPr lang="en-US" sz="1400" dirty="0">
                  <a:latin typeface="Gotham Rounded Book" pitchFamily="50" charset="0"/>
                </a:rPr>
                <a:t>.</a:t>
              </a:r>
            </a:p>
          </p:txBody>
        </p:sp>
      </p:grpSp>
    </p:spTree>
    <p:extLst>
      <p:ext uri="{BB962C8B-B14F-4D97-AF65-F5344CB8AC3E}">
        <p14:creationId xmlns:p14="http://schemas.microsoft.com/office/powerpoint/2010/main" val="370024974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6" name="Picture 15">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3"/>
            <a:ext cx="12192000" cy="1006507"/>
          </a:xfrm>
          <a:prstGeom prst="rect">
            <a:avLst/>
          </a:prstGeom>
        </p:spPr>
      </p:pic>
      <p:sp>
        <p:nvSpPr>
          <p:cNvPr id="17"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185200" y="6458151"/>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mn-lt"/>
              </a:rPr>
              <a:pPr algn="l"/>
              <a:t>‹#›</a:t>
            </a:fld>
            <a:endParaRPr lang="en-US" sz="1400" dirty="0">
              <a:latin typeface="+mn-lt"/>
            </a:endParaRPr>
          </a:p>
        </p:txBody>
      </p:sp>
      <p:sp>
        <p:nvSpPr>
          <p:cNvPr id="18" name="Footer Placeholder 12">
            <a:extLst>
              <a:ext uri="{FF2B5EF4-FFF2-40B4-BE49-F238E27FC236}">
                <a16:creationId xmlns:a16="http://schemas.microsoft.com/office/drawing/2014/main" id="{B2529E82-448C-1745-8E57-76443BAF3CAD}"/>
              </a:ext>
            </a:extLst>
          </p:cNvPr>
          <p:cNvSpPr txBox="1">
            <a:spLocks/>
          </p:cNvSpPr>
          <p:nvPr userDrawn="1"/>
        </p:nvSpPr>
        <p:spPr>
          <a:xfrm>
            <a:off x="685829" y="643500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mn-lt"/>
              </a:rPr>
              <a:t>Division of Cancer Prevention and Control</a:t>
            </a:r>
            <a:r>
              <a:rPr lang="en-US" sz="1400" dirty="0">
                <a:latin typeface="Gotham Rounded Book" pitchFamily="50" charset="0"/>
              </a:rPr>
              <a:t>	                                                        	</a:t>
            </a:r>
            <a:r>
              <a:rPr lang="en-US" sz="1400" dirty="0">
                <a:latin typeface="+mn-lt"/>
              </a:rPr>
              <a:t>              		 Reliable. Trusted. Scientific</a:t>
            </a:r>
            <a:r>
              <a:rPr lang="en-US" sz="1400" dirty="0">
                <a:latin typeface="Gotham Rounded Book" pitchFamily="50" charset="0"/>
              </a:rPr>
              <a:t>.</a:t>
            </a:r>
          </a:p>
        </p:txBody>
      </p:sp>
    </p:spTree>
    <p:extLst>
      <p:ext uri="{BB962C8B-B14F-4D97-AF65-F5344CB8AC3E}">
        <p14:creationId xmlns:p14="http://schemas.microsoft.com/office/powerpoint/2010/main" val="160676072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ED42B36-C5AB-4E02-9392-A267D566D33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2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3"/>
          <a:srcRect t="60798"/>
          <a:stretch/>
        </p:blipFill>
        <p:spPr>
          <a:xfrm rot="10800000">
            <a:off x="0" y="5851493"/>
            <a:ext cx="12192000" cy="1006507"/>
          </a:xfrm>
          <a:prstGeom prst="rect">
            <a:avLst/>
          </a:prstGeom>
        </p:spPr>
      </p:pic>
      <p:sp>
        <p:nvSpPr>
          <p:cNvPr id="17"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185200" y="6458151"/>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mn-lt"/>
              </a:rPr>
              <a:pPr algn="l"/>
              <a:t>‹#›</a:t>
            </a:fld>
            <a:endParaRPr lang="en-US" sz="1400" dirty="0">
              <a:latin typeface="+mn-lt"/>
            </a:endParaRPr>
          </a:p>
        </p:txBody>
      </p:sp>
      <p:sp>
        <p:nvSpPr>
          <p:cNvPr id="18" name="Footer Placeholder 12">
            <a:extLst>
              <a:ext uri="{FF2B5EF4-FFF2-40B4-BE49-F238E27FC236}">
                <a16:creationId xmlns:a16="http://schemas.microsoft.com/office/drawing/2014/main" id="{B2529E82-448C-1745-8E57-76443BAF3CAD}"/>
              </a:ext>
            </a:extLst>
          </p:cNvPr>
          <p:cNvSpPr txBox="1">
            <a:spLocks/>
          </p:cNvSpPr>
          <p:nvPr userDrawn="1"/>
        </p:nvSpPr>
        <p:spPr>
          <a:xfrm>
            <a:off x="685829" y="643500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mn-lt"/>
              </a:rPr>
              <a:t>Division of Cancer Prevention and Control</a:t>
            </a:r>
            <a:r>
              <a:rPr lang="en-US" sz="1400" dirty="0">
                <a:latin typeface="Gotham Rounded Book" pitchFamily="50" charset="0"/>
              </a:rPr>
              <a:t>	                                                        	</a:t>
            </a:r>
            <a:r>
              <a:rPr lang="en-US" sz="1400" dirty="0">
                <a:latin typeface="+mn-lt"/>
              </a:rPr>
              <a:t>              		 Reliable. Trusted. Scientific</a:t>
            </a:r>
            <a:r>
              <a:rPr lang="en-US" sz="1400" dirty="0">
                <a:latin typeface="Gotham Rounded Book" pitchFamily="50" charset="0"/>
              </a:rPr>
              <a:t>.</a:t>
            </a:r>
          </a:p>
        </p:txBody>
      </p:sp>
    </p:spTree>
    <p:extLst>
      <p:ext uri="{BB962C8B-B14F-4D97-AF65-F5344CB8AC3E}">
        <p14:creationId xmlns:p14="http://schemas.microsoft.com/office/powerpoint/2010/main" val="246918432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mn-lt"/>
              </a:rPr>
              <a:pPr algn="l"/>
              <a:t>‹#›</a:t>
            </a:fld>
            <a:endParaRPr lang="en-US" sz="1400" dirty="0">
              <a:solidFill>
                <a:schemeClr val="bg2"/>
              </a:solidFill>
              <a:latin typeface="+mn-lt"/>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mn-lt"/>
              </a:rPr>
              <a:t>Division of Cancer Prevention and Control</a:t>
            </a:r>
            <a:r>
              <a:rPr lang="en-US" sz="1400" dirty="0">
                <a:solidFill>
                  <a:schemeClr val="tx1"/>
                </a:solidFill>
                <a:latin typeface="+mn-lt"/>
              </a:rPr>
              <a:t> 					</a:t>
            </a:r>
            <a:r>
              <a:rPr lang="en-US" sz="1400" b="0" i="0" kern="1200" dirty="0">
                <a:solidFill>
                  <a:schemeClr val="bg2"/>
                </a:solidFill>
                <a:latin typeface="+mn-lt"/>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184683577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_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6578278"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1180944" y="2744362"/>
            <a:ext cx="4452454" cy="1023837"/>
          </a:xfrm>
        </p:spPr>
        <p:txBody>
          <a:bodyPr anchor="t"/>
          <a:lstStyle>
            <a:lvl1pPr>
              <a:defRPr>
                <a:solidFill>
                  <a:schemeClr val="tx2"/>
                </a:solidFill>
              </a:defRPr>
            </a:lvl1pPr>
          </a:lstStyle>
          <a:p>
            <a:r>
              <a:rPr lang="en-US" dirty="0"/>
              <a:t>Heading</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mn-lt"/>
              </a:rPr>
              <a:pPr algn="l"/>
              <a:t>‹#›</a:t>
            </a:fld>
            <a:endParaRPr lang="en-US" sz="1400" dirty="0">
              <a:solidFill>
                <a:schemeClr val="bg2"/>
              </a:solidFill>
              <a:latin typeface="+mn-lt"/>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mn-lt"/>
              </a:rPr>
              <a:t>Division of Cancer Prevention and Control</a:t>
            </a:r>
            <a:r>
              <a:rPr lang="en-US" sz="1400" dirty="0">
                <a:solidFill>
                  <a:schemeClr val="tx1"/>
                </a:solidFill>
                <a:latin typeface="+mn-lt"/>
              </a:rPr>
              <a:t> 					</a:t>
            </a:r>
            <a:r>
              <a:rPr lang="en-US" sz="1400" b="0" i="0" kern="1200" dirty="0">
                <a:solidFill>
                  <a:schemeClr val="bg2"/>
                </a:solidFill>
                <a:latin typeface="+mn-lt"/>
                <a:ea typeface="+mn-ea"/>
                <a:cs typeface="+mn-cs"/>
              </a:rPr>
              <a:t>         		      Reliable. Trusted. Scientific.</a:t>
            </a:r>
          </a:p>
        </p:txBody>
      </p:sp>
    </p:spTree>
    <p:extLst>
      <p:ext uri="{BB962C8B-B14F-4D97-AF65-F5344CB8AC3E}">
        <p14:creationId xmlns:p14="http://schemas.microsoft.com/office/powerpoint/2010/main" val="28778745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latin typeface="+mn-lt"/>
              </a:rPr>
              <a:pPr algn="l"/>
              <a:t>‹#›</a:t>
            </a:fld>
            <a:endParaRPr lang="en-US" sz="1400" dirty="0">
              <a:solidFill>
                <a:schemeClr val="tx1"/>
              </a:solidFill>
              <a:latin typeface="+mn-lt"/>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mn-lt"/>
              </a:rPr>
              <a:t>Division of Cancer Prevention and Control</a:t>
            </a:r>
            <a:r>
              <a:rPr lang="en-US" sz="1400" dirty="0">
                <a:latin typeface="+mn-lt"/>
              </a:rPr>
              <a:t> 				                             		  </a:t>
            </a:r>
            <a:r>
              <a:rPr lang="en-US" sz="1400" dirty="0">
                <a:solidFill>
                  <a:schemeClr val="tx1"/>
                </a:solidFill>
                <a:latin typeface="+mn-lt"/>
              </a:rPr>
              <a:t>Reliable. Trusted. Scientific.</a:t>
            </a:r>
            <a:endParaRPr lang="en-US" sz="1400" b="0" dirty="0">
              <a:solidFill>
                <a:schemeClr val="tx1"/>
              </a:solidFill>
              <a:latin typeface="+mn-lt"/>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80848809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_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4516016"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latin typeface="+mn-lt"/>
              </a:rPr>
              <a:pPr algn="l"/>
              <a:t>‹#›</a:t>
            </a:fld>
            <a:endParaRPr lang="en-US" sz="1400" dirty="0">
              <a:solidFill>
                <a:schemeClr val="tx1"/>
              </a:solidFill>
              <a:latin typeface="+mn-lt"/>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mn-lt"/>
              </a:rPr>
              <a:t>Division of Cancer Prevention and Control</a:t>
            </a:r>
            <a:r>
              <a:rPr lang="en-US" sz="1400" dirty="0">
                <a:latin typeface="+mn-lt"/>
              </a:rPr>
              <a:t> 				                    		           </a:t>
            </a:r>
            <a:r>
              <a:rPr lang="en-US" sz="1400" dirty="0">
                <a:solidFill>
                  <a:schemeClr val="tx1"/>
                </a:solidFill>
                <a:latin typeface="+mn-lt"/>
              </a:rPr>
              <a:t>Reliable. Trusted. Scientific.</a:t>
            </a:r>
            <a:endParaRPr lang="en-US" sz="1400" b="0" dirty="0">
              <a:solidFill>
                <a:schemeClr val="tx1"/>
              </a:solidFill>
              <a:latin typeface="+mn-lt"/>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1719992914"/>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mn-lt"/>
              </a:rPr>
              <a:pPr algn="l"/>
              <a:t>‹#›</a:t>
            </a:fld>
            <a:endParaRPr lang="en-US" sz="1400" dirty="0">
              <a:latin typeface="+mn-lt"/>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mn-lt"/>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44828656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Large Images (narrow bottom bor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94468" y="0"/>
            <a:ext cx="11582400" cy="1206631"/>
          </a:xfrm>
        </p:spPr>
        <p:txBody>
          <a:bodyPr/>
          <a:lstStyle>
            <a:lvl1pPr>
              <a:defRPr sz="3200">
                <a:latin typeface="Calibri" panose="020F0502020204030204" pitchFamily="34" charset="0"/>
              </a:defRPr>
            </a:lvl1pPr>
          </a:lstStyle>
          <a:p>
            <a:r>
              <a:rPr lang="en-US" dirty="0"/>
              <a:t>Click to add title</a:t>
            </a:r>
          </a:p>
        </p:txBody>
      </p:sp>
      <p:sp>
        <p:nvSpPr>
          <p:cNvPr id="6" name="TextBox 5"/>
          <p:cNvSpPr txBox="1"/>
          <p:nvPr userDrawn="1"/>
        </p:nvSpPr>
        <p:spPr>
          <a:xfrm>
            <a:off x="156027" y="6501403"/>
            <a:ext cx="2457920" cy="246221"/>
          </a:xfrm>
          <a:prstGeom prst="rect">
            <a:avLst/>
          </a:prstGeom>
          <a:noFill/>
        </p:spPr>
        <p:txBody>
          <a:bodyPr wrap="square" rtlCol="0">
            <a:spAutoFit/>
          </a:bodyPr>
          <a:lstStyle/>
          <a:p>
            <a:fld id="{502F4AC6-48B5-485A-8D62-7AC4F05840AC}" type="slidenum">
              <a:rPr lang="en-US" sz="1000" smtClean="0">
                <a:solidFill>
                  <a:schemeClr val="bg1"/>
                </a:solidFill>
                <a:latin typeface="Myriad Pro" pitchFamily="34" charset="0"/>
              </a:rPr>
              <a:pPr/>
              <a:t>‹#›</a:t>
            </a:fld>
            <a:endParaRPr lang="en-US" sz="1000" dirty="0">
              <a:solidFill>
                <a:schemeClr val="bg1"/>
              </a:solidFill>
              <a:latin typeface="Myriad Pro" pitchFamily="34" charset="0"/>
            </a:endParaRPr>
          </a:p>
        </p:txBody>
      </p:sp>
      <p:sp>
        <p:nvSpPr>
          <p:cNvPr id="7" name="Rectangle 6"/>
          <p:cNvSpPr/>
          <p:nvPr userDrawn="1"/>
        </p:nvSpPr>
        <p:spPr>
          <a:xfrm>
            <a:off x="-1" y="5857649"/>
            <a:ext cx="12192001" cy="6685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 Placeholder 9"/>
          <p:cNvSpPr>
            <a:spLocks noGrp="1"/>
          </p:cNvSpPr>
          <p:nvPr>
            <p:ph type="body" sz="quarter" idx="10"/>
          </p:nvPr>
        </p:nvSpPr>
        <p:spPr>
          <a:xfrm>
            <a:off x="658147" y="6624513"/>
            <a:ext cx="6509416" cy="179388"/>
          </a:xfrm>
        </p:spPr>
        <p:txBody>
          <a:bodyPr anchor="ctr"/>
          <a:lstStyle>
            <a:lvl1pPr marL="0" indent="0">
              <a:buFontTx/>
              <a:buNone/>
              <a:defRPr sz="1400" i="0">
                <a:solidFill>
                  <a:schemeClr val="bg1"/>
                </a:solidFill>
                <a:latin typeface="Calibri" panose="020F0502020204030204" pitchFamily="34" charset="0"/>
              </a:defRPr>
            </a:lvl1pPr>
          </a:lstStyle>
          <a:p>
            <a:pPr lvl="0"/>
            <a:endParaRPr lang="en-US" dirty="0"/>
          </a:p>
        </p:txBody>
      </p:sp>
      <p:sp>
        <p:nvSpPr>
          <p:cNvPr id="12" name="Content Placeholder 2"/>
          <p:cNvSpPr>
            <a:spLocks noGrp="1"/>
          </p:cNvSpPr>
          <p:nvPr>
            <p:ph idx="11"/>
          </p:nvPr>
        </p:nvSpPr>
        <p:spPr>
          <a:xfrm>
            <a:off x="609600" y="1573881"/>
            <a:ext cx="10952136" cy="3857917"/>
          </a:xfrm>
        </p:spPr>
        <p:txBody>
          <a:bodyPr/>
          <a:lstStyle>
            <a:lvl1pPr marL="274320" indent="-274320">
              <a:spcBef>
                <a:spcPts val="0"/>
              </a:spcBef>
              <a:spcAft>
                <a:spcPts val="300"/>
              </a:spcAft>
              <a:buSzPct val="90000"/>
              <a:buFont typeface="Wingdings" panose="05000000000000000000" pitchFamily="2" charset="2"/>
              <a:buChar char="Ø"/>
              <a:defRPr sz="2800" b="1">
                <a:latin typeface="Calibri" panose="020F0502020204030204" pitchFamily="34" charset="0"/>
              </a:defRPr>
            </a:lvl1pPr>
            <a:lvl2pPr marL="502920" indent="-228600">
              <a:spcBef>
                <a:spcPts val="0"/>
              </a:spcBef>
              <a:spcAft>
                <a:spcPts val="300"/>
              </a:spcAft>
              <a:buSzPct val="90000"/>
              <a:buFont typeface="Calibri" panose="020F0502020204030204" pitchFamily="34" charset="0"/>
              <a:buChar char="●"/>
              <a:defRPr sz="2400">
                <a:latin typeface="Calibri" panose="020F0502020204030204" pitchFamily="34" charset="0"/>
              </a:defRPr>
            </a:lvl2pPr>
            <a:lvl3pPr marL="822960" indent="-228600">
              <a:spcBef>
                <a:spcPts val="0"/>
              </a:spcBef>
              <a:spcAft>
                <a:spcPts val="300"/>
              </a:spcAft>
              <a:buSzPct val="70000"/>
              <a:buFont typeface="Wingdings" panose="05000000000000000000" pitchFamily="2" charset="2"/>
              <a:buChar char="q"/>
              <a:defRPr sz="2000">
                <a:latin typeface="Calibri" panose="020F0502020204030204" pitchFamily="34" charset="0"/>
              </a:defRPr>
            </a:lvl3pPr>
            <a:lvl4pPr marL="1280160" indent="-201168">
              <a:spcBef>
                <a:spcPts val="0"/>
              </a:spcBef>
              <a:spcAft>
                <a:spcPts val="300"/>
              </a:spcAft>
              <a:defRPr sz="1800">
                <a:latin typeface="Calibri" panose="020F0502020204030204" pitchFamily="34" charset="0"/>
              </a:defRPr>
            </a:lvl4pPr>
            <a:lvl5pPr marL="1645920" indent="-201168">
              <a:spcBef>
                <a:spcPts val="0"/>
              </a:spcBef>
              <a:spcAft>
                <a:spcPts val="300"/>
              </a:spcAft>
              <a:defRPr sz="1600">
                <a:latin typeface="Calibri" panose="020F0502020204030204" pitchFamily="34" charset="0"/>
              </a:defRPr>
            </a:lvl5pPr>
          </a:lstStyle>
          <a:p>
            <a:pPr lvl="0"/>
            <a:r>
              <a:rPr lang="en-US" dirty="0"/>
              <a:t>Click to edit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09429385"/>
      </p:ext>
    </p:extLst>
  </p:cSld>
  <p:clrMapOvr>
    <a:masterClrMapping/>
  </p:clrMapOvr>
  <p:transition>
    <p:wipe dir="d"/>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mn-lt"/>
              </a:rPr>
              <a:pPr algn="l"/>
              <a:t>‹#›</a:t>
            </a:fld>
            <a:endParaRPr lang="en-US" sz="1400" dirty="0">
              <a:solidFill>
                <a:schemeClr val="bg2"/>
              </a:solidFill>
              <a:latin typeface="+mn-lt"/>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mn-lt"/>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68771351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85A39D36-73F8-4EC5-AB1E-DCA1B67726DE}"/>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mn-lt"/>
              </a:rPr>
              <a:pPr algn="l"/>
              <a:t>‹#›</a:t>
            </a:fld>
            <a:endParaRPr lang="en-US" sz="1400" dirty="0">
              <a:latin typeface="+mn-lt"/>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mn-lt"/>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09675139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012F8884-68E6-4990-9C14-52F1FC6E0FB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mn-lt"/>
              </a:rPr>
              <a:pPr algn="l"/>
              <a:t>‹#›</a:t>
            </a:fld>
            <a:endParaRPr lang="en-US" sz="1400" dirty="0">
              <a:solidFill>
                <a:schemeClr val="bg2"/>
              </a:solidFill>
              <a:latin typeface="+mn-lt"/>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mn-lt"/>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64538791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mn-lt"/>
              </a:rPr>
              <a:pPr algn="l"/>
              <a:t>‹#›</a:t>
            </a:fld>
            <a:endParaRPr lang="en-US" sz="1400" dirty="0">
              <a:latin typeface="+mn-lt"/>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mn-lt"/>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63994273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mn-lt"/>
              </a:rPr>
              <a:pPr algn="l"/>
              <a:t>‹#›</a:t>
            </a:fld>
            <a:endParaRPr lang="en-US" sz="1400" dirty="0">
              <a:solidFill>
                <a:schemeClr val="bg2"/>
              </a:solidFill>
              <a:latin typeface="+mn-lt"/>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mn-lt"/>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96388581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6">
            <a:extLst>
              <a:ext uri="{FF2B5EF4-FFF2-40B4-BE49-F238E27FC236}">
                <a16:creationId xmlns:a16="http://schemas.microsoft.com/office/drawing/2014/main" id="{78555A8B-D91B-4AFD-A04E-11F3F931ABD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mn-lt"/>
              </a:rPr>
              <a:pPr algn="l"/>
              <a:t>‹#›</a:t>
            </a:fld>
            <a:endParaRPr lang="en-US" sz="1400" dirty="0">
              <a:latin typeface="+mn-lt"/>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mn-lt"/>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95681395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06F3FDC3-0849-4025-9C04-9259130DE77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mn-lt"/>
              </a:rPr>
              <a:pPr algn="l"/>
              <a:t>‹#›</a:t>
            </a:fld>
            <a:endParaRPr lang="en-US" sz="1400" dirty="0">
              <a:solidFill>
                <a:schemeClr val="bg2"/>
              </a:solidFill>
              <a:latin typeface="+mn-lt"/>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mn-lt"/>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48359041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defRPr>
            </a:lvl1pPr>
          </a:lstStyle>
          <a:p>
            <a:r>
              <a:rPr lang="en-US" dirty="0"/>
              <a:t>Section Divider</a:t>
            </a:r>
          </a:p>
        </p:txBody>
      </p:sp>
      <p:grpSp>
        <p:nvGrpSpPr>
          <p:cNvPr id="6" name="Group 5">
            <a:extLst>
              <a:ext uri="{FF2B5EF4-FFF2-40B4-BE49-F238E27FC236}">
                <a16:creationId xmlns:a16="http://schemas.microsoft.com/office/drawing/2014/main" id="{8620823F-D97C-44EE-A1A2-C9C1C74B521B}"/>
              </a:ext>
            </a:extLst>
          </p:cNvPr>
          <p:cNvGrpSpPr/>
          <p:nvPr userDrawn="1"/>
        </p:nvGrpSpPr>
        <p:grpSpPr>
          <a:xfrm>
            <a:off x="8110393" y="345440"/>
            <a:ext cx="4093761" cy="6163056"/>
            <a:chOff x="8110393" y="348506"/>
            <a:chExt cx="4048174" cy="6163056"/>
          </a:xfrm>
        </p:grpSpPr>
        <p:pic>
          <p:nvPicPr>
            <p:cNvPr id="7" name="Picture 6">
              <a:extLst>
                <a:ext uri="{FF2B5EF4-FFF2-40B4-BE49-F238E27FC236}">
                  <a16:creationId xmlns:a16="http://schemas.microsoft.com/office/drawing/2014/main" id="{C1FDB0FC-B46E-4257-96EB-FE5650E8AC0A}"/>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r="7384"/>
            <a:stretch/>
          </p:blipFill>
          <p:spPr>
            <a:xfrm>
              <a:off x="8110393" y="348506"/>
              <a:ext cx="3685330" cy="6163056"/>
            </a:xfrm>
            <a:prstGeom prst="rect">
              <a:avLst/>
            </a:prstGeom>
          </p:spPr>
        </p:pic>
        <p:pic>
          <p:nvPicPr>
            <p:cNvPr id="9" name="Picture 8">
              <a:extLst>
                <a:ext uri="{FF2B5EF4-FFF2-40B4-BE49-F238E27FC236}">
                  <a16:creationId xmlns:a16="http://schemas.microsoft.com/office/drawing/2014/main" id="{33AF5F86-D8D3-4D8B-9D2D-8172DF4F6736}"/>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l="53036" r="37846"/>
            <a:stretch/>
          </p:blipFill>
          <p:spPr>
            <a:xfrm flipH="1">
              <a:off x="11795723" y="348506"/>
              <a:ext cx="362844" cy="6163056"/>
            </a:xfrm>
            <a:prstGeom prst="rect">
              <a:avLst/>
            </a:prstGeom>
          </p:spPr>
        </p:pic>
      </p:grpSp>
    </p:spTree>
    <p:extLst>
      <p:ext uri="{BB962C8B-B14F-4D97-AF65-F5344CB8AC3E}">
        <p14:creationId xmlns:p14="http://schemas.microsoft.com/office/powerpoint/2010/main" val="402570962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BF60B8D6-0814-45E6-9D76-B471D9E29109}"/>
              </a:ext>
            </a:extLst>
          </p:cNvPr>
          <p:cNvGrpSpPr/>
          <p:nvPr userDrawn="1"/>
        </p:nvGrpSpPr>
        <p:grpSpPr>
          <a:xfrm>
            <a:off x="8110393" y="345440"/>
            <a:ext cx="4093761" cy="6163056"/>
            <a:chOff x="8110393" y="348506"/>
            <a:chExt cx="4048174" cy="6163056"/>
          </a:xfrm>
        </p:grpSpPr>
        <p:pic>
          <p:nvPicPr>
            <p:cNvPr id="4" name="Picture 3">
              <a:extLst>
                <a:ext uri="{FF2B5EF4-FFF2-40B4-BE49-F238E27FC236}">
                  <a16:creationId xmlns:a16="http://schemas.microsoft.com/office/drawing/2014/main" id="{87142BB5-04CE-44CF-94D0-C15B9432BAF2}"/>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r="7384"/>
            <a:stretch/>
          </p:blipFill>
          <p:spPr>
            <a:xfrm>
              <a:off x="8110393" y="348506"/>
              <a:ext cx="3685330" cy="6163056"/>
            </a:xfrm>
            <a:prstGeom prst="rect">
              <a:avLst/>
            </a:prstGeom>
          </p:spPr>
        </p:pic>
        <p:pic>
          <p:nvPicPr>
            <p:cNvPr id="10" name="Picture 9">
              <a:extLst>
                <a:ext uri="{FF2B5EF4-FFF2-40B4-BE49-F238E27FC236}">
                  <a16:creationId xmlns:a16="http://schemas.microsoft.com/office/drawing/2014/main" id="{78DA2907-97D3-45DE-BDC9-82F49E573F08}"/>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l="53036" r="37846"/>
            <a:stretch/>
          </p:blipFill>
          <p:spPr>
            <a:xfrm flipH="1">
              <a:off x="11795723" y="348506"/>
              <a:ext cx="362844" cy="6163056"/>
            </a:xfrm>
            <a:prstGeom prst="rect">
              <a:avLst/>
            </a:prstGeom>
          </p:spPr>
        </p:pic>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889935973"/>
      </p:ext>
    </p:extLst>
  </p:cSld>
  <p:clrMapOvr>
    <a:overrideClrMapping bg1="lt1" tx1="dk1" bg2="lt2" tx2="dk2" accent1="accent1" accent2="accent2" accent3="accent3" accent4="accent4" accent5="accent5" accent6="accent6" hlink="hlink" folHlink="folHlink"/>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defRPr>
            </a:lvl1pPr>
          </a:lstStyle>
          <a:p>
            <a:r>
              <a:rPr lang="en-US" dirty="0"/>
              <a:t>Section Divider</a:t>
            </a:r>
          </a:p>
        </p:txBody>
      </p:sp>
      <p:grpSp>
        <p:nvGrpSpPr>
          <p:cNvPr id="2" name="Group 1">
            <a:extLst>
              <a:ext uri="{FF2B5EF4-FFF2-40B4-BE49-F238E27FC236}">
                <a16:creationId xmlns:a16="http://schemas.microsoft.com/office/drawing/2014/main" id="{CEC3428B-6F35-402C-85CB-C9ECDC493DD3}"/>
              </a:ext>
            </a:extLst>
          </p:cNvPr>
          <p:cNvGrpSpPr/>
          <p:nvPr userDrawn="1"/>
        </p:nvGrpSpPr>
        <p:grpSpPr>
          <a:xfrm>
            <a:off x="6866727" y="2546809"/>
            <a:ext cx="5325273" cy="4340219"/>
            <a:chOff x="6474841" y="2300067"/>
            <a:chExt cx="5325273" cy="4340219"/>
          </a:xfrm>
        </p:grpSpPr>
        <p:pic>
          <p:nvPicPr>
            <p:cNvPr id="4" name="Picture 3">
              <a:extLst>
                <a:ext uri="{FF2B5EF4-FFF2-40B4-BE49-F238E27FC236}">
                  <a16:creationId xmlns:a16="http://schemas.microsoft.com/office/drawing/2014/main" id="{B6233F96-E137-4FCD-993B-67C4A94BBE1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18335" r="7384"/>
            <a:stretch/>
          </p:blipFill>
          <p:spPr>
            <a:xfrm rot="5400000">
              <a:off x="7201411" y="1573497"/>
              <a:ext cx="3872133" cy="5325273"/>
            </a:xfrm>
            <a:prstGeom prst="rect">
              <a:avLst/>
            </a:prstGeom>
          </p:spPr>
        </p:pic>
        <p:pic>
          <p:nvPicPr>
            <p:cNvPr id="7" name="Picture 6">
              <a:extLst>
                <a:ext uri="{FF2B5EF4-FFF2-40B4-BE49-F238E27FC236}">
                  <a16:creationId xmlns:a16="http://schemas.microsoft.com/office/drawing/2014/main" id="{D5B2CAB7-5778-4803-B215-1A4A7CA2C9D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51515" t="18335" r="37288"/>
            <a:stretch/>
          </p:blipFill>
          <p:spPr>
            <a:xfrm rot="16200000" flipV="1">
              <a:off x="8903435" y="3743606"/>
              <a:ext cx="468086" cy="5325273"/>
            </a:xfrm>
            <a:prstGeom prst="rect">
              <a:avLst/>
            </a:prstGeom>
          </p:spPr>
        </p:pic>
      </p:grpSp>
    </p:spTree>
    <p:extLst>
      <p:ext uri="{BB962C8B-B14F-4D97-AF65-F5344CB8AC3E}">
        <p14:creationId xmlns:p14="http://schemas.microsoft.com/office/powerpoint/2010/main" val="64932101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061339"/>
          </a:xfrm>
        </p:spPr>
        <p:txBody>
          <a:bodyPr anchor="ctr" anchorCtr="0">
            <a:normAutofit/>
          </a:bodyPr>
          <a:lstStyle>
            <a:lvl1pPr>
              <a:defRPr sz="3600" b="1"/>
            </a:lvl1pPr>
          </a:lstStyle>
          <a:p>
            <a:r>
              <a:rPr lang="en-US" dirty="0"/>
              <a:t>Click to edit Master title style</a:t>
            </a:r>
          </a:p>
        </p:txBody>
      </p:sp>
      <p:sp>
        <p:nvSpPr>
          <p:cNvPr id="4" name="Content Placeholder 3"/>
          <p:cNvSpPr>
            <a:spLocks noGrp="1"/>
          </p:cNvSpPr>
          <p:nvPr>
            <p:ph sz="quarter" idx="10"/>
          </p:nvPr>
        </p:nvSpPr>
        <p:spPr>
          <a:xfrm>
            <a:off x="838200" y="1719071"/>
            <a:ext cx="10515600" cy="4510279"/>
          </a:xfrm>
        </p:spPr>
        <p:txBody>
          <a:bodyPr/>
          <a:lstStyle>
            <a:lvl1pPr>
              <a:lnSpc>
                <a:spcPct val="100000"/>
              </a:lnSpc>
              <a:buClr>
                <a:schemeClr val="tx2"/>
              </a:buClr>
              <a:defRPr>
                <a:latin typeface="Calibri" panose="020F0502020204030204" pitchFamily="34" charset="0"/>
              </a:defRPr>
            </a:lvl1pPr>
            <a:lvl2pPr marL="800100" indent="-342900">
              <a:lnSpc>
                <a:spcPct val="100000"/>
              </a:lnSpc>
              <a:buClr>
                <a:schemeClr val="accent4"/>
              </a:buClr>
              <a:buFont typeface="Arial" panose="020B0604020202020204" pitchFamily="34" charset="0"/>
              <a:buChar char="•"/>
              <a:defRPr>
                <a:latin typeface="Calibri" panose="020F0502020204030204" pitchFamily="34" charset="0"/>
              </a:defRPr>
            </a:lvl2pPr>
            <a:lvl3pPr marL="1143000" indent="-228600">
              <a:lnSpc>
                <a:spcPct val="100000"/>
              </a:lnSpc>
              <a:buClr>
                <a:schemeClr val="accent1"/>
              </a:buClr>
              <a:buFont typeface="Wingdings" panose="05000000000000000000" pitchFamily="2" charset="2"/>
              <a:buChar char="§"/>
              <a:defRPr>
                <a:latin typeface="Calibri" panose="020F0502020204030204" pitchFamily="34" charset="0"/>
              </a:defRPr>
            </a:lvl3pPr>
            <a:lvl4pPr>
              <a:lnSpc>
                <a:spcPct val="100000"/>
              </a:lnSpc>
              <a:defRPr>
                <a:latin typeface="Calibri" panose="020F0502020204030204" pitchFamily="34" charset="0"/>
              </a:defRPr>
            </a:lvl4pPr>
            <a:lvl5pPr>
              <a:lnSpc>
                <a:spcPct val="100000"/>
              </a:lnSpc>
              <a:defRPr>
                <a:latin typeface="Calibri" panose="020F050202020403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grpSp>
        <p:nvGrpSpPr>
          <p:cNvPr id="6" name="Group 5"/>
          <p:cNvGrpSpPr/>
          <p:nvPr userDrawn="1"/>
        </p:nvGrpSpPr>
        <p:grpSpPr>
          <a:xfrm>
            <a:off x="7167134" y="6512561"/>
            <a:ext cx="2024776" cy="345440"/>
            <a:chOff x="7167135" y="6788149"/>
            <a:chExt cx="2012240" cy="139701"/>
          </a:xfrm>
          <a:solidFill>
            <a:schemeClr val="accent1"/>
          </a:solidFill>
        </p:grpSpPr>
        <p:sp>
          <p:nvSpPr>
            <p:cNvPr id="7"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sp>
          <p:nvSpPr>
            <p:cNvPr id="8"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grpSp>
      <p:sp>
        <p:nvSpPr>
          <p:cNvPr id="9"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sp>
        <p:nvSpPr>
          <p:cNvPr id="10" name="Rectangle 24"/>
          <p:cNvSpPr>
            <a:spLocks noChangeArrowheads="1"/>
          </p:cNvSpPr>
          <p:nvPr userDrawn="1"/>
        </p:nvSpPr>
        <p:spPr bwMode="auto">
          <a:xfrm>
            <a:off x="11190732" y="6512561"/>
            <a:ext cx="1013830" cy="34544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2"/>
              </a:solidFill>
              <a:effectLst/>
              <a:uLnTx/>
              <a:uFillTx/>
            </a:endParaRPr>
          </a:p>
        </p:txBody>
      </p:sp>
      <p:sp>
        <p:nvSpPr>
          <p:cNvPr id="11" name="Right Triangle 10"/>
          <p:cNvSpPr/>
          <p:nvPr userDrawn="1"/>
        </p:nvSpPr>
        <p:spPr>
          <a:xfrm>
            <a:off x="7167133" y="6512560"/>
            <a:ext cx="461557" cy="345441"/>
          </a:xfrm>
          <a:prstGeom prst="rtTriangle">
            <a:avLst/>
          </a:prstGeom>
          <a:solidFill>
            <a:srgbClr val="002F5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D"/>
              </a:solidFill>
              <a:effectLst/>
              <a:uLnTx/>
              <a:uFillTx/>
              <a:latin typeface="Rockwell"/>
              <a:ea typeface="+mn-ea"/>
              <a:cs typeface="+mn-cs"/>
            </a:endParaRPr>
          </a:p>
        </p:txBody>
      </p:sp>
      <p:sp>
        <p:nvSpPr>
          <p:cNvPr id="12" name="TextBox 11"/>
          <p:cNvSpPr txBox="1"/>
          <p:nvPr userDrawn="1"/>
        </p:nvSpPr>
        <p:spPr>
          <a:xfrm>
            <a:off x="57150" y="6492918"/>
            <a:ext cx="5485352" cy="3847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900" b="0" i="0" u="none" strike="noStrike" kern="0" cap="none" spc="0" normalizeH="0" baseline="0" noProof="0" dirty="0">
                <a:ln>
                  <a:noFill/>
                </a:ln>
                <a:solidFill>
                  <a:schemeClr val="bg1"/>
                </a:solidFill>
                <a:effectLst/>
                <a:uLnTx/>
                <a:uFillTx/>
              </a:rPr>
              <a:t>RELIABLE      TRUSTED      SCIENTIFIC      DCPC</a:t>
            </a:r>
          </a:p>
        </p:txBody>
      </p:sp>
      <p:cxnSp>
        <p:nvCxnSpPr>
          <p:cNvPr id="13" name="Straight Connector 12"/>
          <p:cNvCxnSpPr/>
          <p:nvPr userDrawn="1"/>
        </p:nvCxnSpPr>
        <p:spPr>
          <a:xfrm>
            <a:off x="1413923" y="6583201"/>
            <a:ext cx="0" cy="204153"/>
          </a:xfrm>
          <a:prstGeom prst="line">
            <a:avLst/>
          </a:prstGeom>
          <a:noFill/>
          <a:ln w="19050" cap="flat" cmpd="sng" algn="ctr">
            <a:solidFill>
              <a:schemeClr val="accent1"/>
            </a:solidFill>
            <a:prstDash val="solid"/>
            <a:miter lim="800000"/>
          </a:ln>
          <a:effectLst/>
        </p:spPr>
      </p:cxnSp>
      <p:cxnSp>
        <p:nvCxnSpPr>
          <p:cNvPr id="14" name="Straight Connector 13"/>
          <p:cNvCxnSpPr/>
          <p:nvPr userDrawn="1"/>
        </p:nvCxnSpPr>
        <p:spPr>
          <a:xfrm>
            <a:off x="2799826" y="6584630"/>
            <a:ext cx="0" cy="204153"/>
          </a:xfrm>
          <a:prstGeom prst="line">
            <a:avLst/>
          </a:prstGeom>
          <a:noFill/>
          <a:ln w="19050" cap="flat" cmpd="sng" algn="ctr">
            <a:solidFill>
              <a:schemeClr val="accent1"/>
            </a:solidFill>
            <a:prstDash val="solid"/>
            <a:miter lim="800000"/>
          </a:ln>
          <a:effectLst/>
        </p:spPr>
      </p:cxnSp>
      <p:cxnSp>
        <p:nvCxnSpPr>
          <p:cNvPr id="15" name="Straight Connector 14"/>
          <p:cNvCxnSpPr/>
          <p:nvPr userDrawn="1"/>
        </p:nvCxnSpPr>
        <p:spPr>
          <a:xfrm>
            <a:off x="4483370" y="6583201"/>
            <a:ext cx="0" cy="204153"/>
          </a:xfrm>
          <a:prstGeom prst="line">
            <a:avLst/>
          </a:prstGeom>
          <a:noFill/>
          <a:ln w="19050" cap="flat" cmpd="sng" algn="ctr">
            <a:solidFill>
              <a:schemeClr val="accent1"/>
            </a:solidFill>
            <a:prstDash val="solid"/>
            <a:miter lim="800000"/>
          </a:ln>
          <a:effectLst/>
        </p:spPr>
      </p:cxnSp>
      <p:sp>
        <p:nvSpPr>
          <p:cNvPr id="16" name="TextBox 15"/>
          <p:cNvSpPr txBox="1"/>
          <p:nvPr userDrawn="1"/>
        </p:nvSpPr>
        <p:spPr>
          <a:xfrm>
            <a:off x="11633200" y="6543719"/>
            <a:ext cx="466595" cy="276999"/>
          </a:xfrm>
          <a:prstGeom prst="rect">
            <a:avLst/>
          </a:prstGeom>
          <a:noFill/>
        </p:spPr>
        <p:txBody>
          <a:bodyPr wrap="square" rtlCol="0">
            <a:spAutoFit/>
          </a:bodyPr>
          <a:lstStyle/>
          <a:p>
            <a:pPr algn="r"/>
            <a:fld id="{9AD7C989-2ABF-4356-865E-C635B54E1EE3}" type="slidenum">
              <a:rPr lang="en-US" sz="1200" b="1" smtClean="0">
                <a:solidFill>
                  <a:schemeClr val="tx2"/>
                </a:solidFill>
                <a:latin typeface="Calibri" panose="020F0502020204030204" pitchFamily="34" charset="0"/>
              </a:rPr>
              <a:pPr algn="r"/>
              <a:t>‹#›</a:t>
            </a:fld>
            <a:endParaRPr lang="en-US" sz="1200" b="1" dirty="0">
              <a:solidFill>
                <a:schemeClr val="tx2"/>
              </a:solidFill>
              <a:latin typeface="Calibri" panose="020F0502020204030204" pitchFamily="34" charset="0"/>
            </a:endParaRPr>
          </a:p>
        </p:txBody>
      </p:sp>
    </p:spTree>
    <p:extLst>
      <p:ext uri="{BB962C8B-B14F-4D97-AF65-F5344CB8AC3E}">
        <p14:creationId xmlns:p14="http://schemas.microsoft.com/office/powerpoint/2010/main" val="124634734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grpSp>
        <p:nvGrpSpPr>
          <p:cNvPr id="6" name="Group 5">
            <a:extLst>
              <a:ext uri="{FF2B5EF4-FFF2-40B4-BE49-F238E27FC236}">
                <a16:creationId xmlns:a16="http://schemas.microsoft.com/office/drawing/2014/main" id="{E90DBD71-FA97-45CD-B1CF-1FEB2194933C}"/>
              </a:ext>
            </a:extLst>
          </p:cNvPr>
          <p:cNvGrpSpPr/>
          <p:nvPr userDrawn="1"/>
        </p:nvGrpSpPr>
        <p:grpSpPr>
          <a:xfrm>
            <a:off x="6866727" y="2546809"/>
            <a:ext cx="5325273" cy="4340219"/>
            <a:chOff x="6474841" y="2300067"/>
            <a:chExt cx="5325273" cy="4340219"/>
          </a:xfrm>
        </p:grpSpPr>
        <p:pic>
          <p:nvPicPr>
            <p:cNvPr id="7" name="Picture 6">
              <a:extLst>
                <a:ext uri="{FF2B5EF4-FFF2-40B4-BE49-F238E27FC236}">
                  <a16:creationId xmlns:a16="http://schemas.microsoft.com/office/drawing/2014/main" id="{3DDAF66A-9F36-4E68-BFD1-E74892B28E5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18335" r="7384"/>
            <a:stretch/>
          </p:blipFill>
          <p:spPr>
            <a:xfrm rot="5400000">
              <a:off x="7201411" y="1573497"/>
              <a:ext cx="3872133" cy="5325273"/>
            </a:xfrm>
            <a:prstGeom prst="rect">
              <a:avLst/>
            </a:prstGeom>
          </p:spPr>
        </p:pic>
        <p:pic>
          <p:nvPicPr>
            <p:cNvPr id="8" name="Picture 7">
              <a:extLst>
                <a:ext uri="{FF2B5EF4-FFF2-40B4-BE49-F238E27FC236}">
                  <a16:creationId xmlns:a16="http://schemas.microsoft.com/office/drawing/2014/main" id="{6846A800-E8E5-4042-BC8A-F6298142C81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51515" t="18335" r="37288"/>
            <a:stretch/>
          </p:blipFill>
          <p:spPr>
            <a:xfrm rot="16200000" flipV="1">
              <a:off x="8903435" y="3743606"/>
              <a:ext cx="468086" cy="5325273"/>
            </a:xfrm>
            <a:prstGeom prst="rect">
              <a:avLst/>
            </a:prstGeom>
          </p:spPr>
        </p:pic>
      </p:grpSp>
    </p:spTree>
    <p:extLst>
      <p:ext uri="{BB962C8B-B14F-4D97-AF65-F5344CB8AC3E}">
        <p14:creationId xmlns:p14="http://schemas.microsoft.com/office/powerpoint/2010/main" val="3390260797"/>
      </p:ext>
    </p:extLst>
  </p:cSld>
  <p:clrMapOvr>
    <a:overrideClrMapping bg1="lt1" tx1="dk1" bg2="lt2" tx2="dk2" accent1="accent1" accent2="accent2" accent3="accent3" accent4="accent4" accent5="accent5" accent6="accent6" hlink="hlink" folHlink="folHlink"/>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mn-lt"/>
              </a:rPr>
              <a:t>Go to the official federal source of cancer prevention information: </a:t>
            </a:r>
          </a:p>
          <a:p>
            <a:pPr algn="l">
              <a:lnSpc>
                <a:spcPct val="130000"/>
              </a:lnSpc>
            </a:pPr>
            <a:r>
              <a:rPr lang="en-US" sz="2000" b="0" i="0" dirty="0" err="1">
                <a:solidFill>
                  <a:schemeClr val="bg1"/>
                </a:solidFill>
                <a:latin typeface="+mn-lt"/>
              </a:rPr>
              <a:t>www.cdc.gov</a:t>
            </a:r>
            <a:r>
              <a:rPr lang="en-US" sz="2000" b="0" i="0" dirty="0">
                <a:solidFill>
                  <a:schemeClr val="bg1"/>
                </a:solidFill>
                <a:latin typeface="+mn-lt"/>
              </a:rPr>
              <a:t>/cancer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2400" b="0" i="0" dirty="0">
                <a:solidFill>
                  <a:schemeClr val="bg2"/>
                </a:solidFill>
                <a:latin typeface="+mn-lt"/>
              </a:rPr>
              <a:t>Division of Cancer Prevention and Control</a:t>
            </a:r>
          </a:p>
          <a:p>
            <a:pPr algn="r">
              <a:lnSpc>
                <a:spcPct val="130000"/>
              </a:lnSpc>
            </a:pPr>
            <a:r>
              <a:rPr lang="en-US" sz="2000" b="0" i="0" dirty="0">
                <a:solidFill>
                  <a:schemeClr val="tx1"/>
                </a:solidFill>
                <a:latin typeface="+mn-lt"/>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mn-lt"/>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mn-lt"/>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mj-lt"/>
              </a:rPr>
              <a:t>Thank you!</a:t>
            </a: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pic>
        <p:nvPicPr>
          <p:cNvPr id="6" name="Picture 5">
            <a:extLst>
              <a:ext uri="{FF2B5EF4-FFF2-40B4-BE49-F238E27FC236}">
                <a16:creationId xmlns:a16="http://schemas.microsoft.com/office/drawing/2014/main" id="{8DA40169-B336-469C-8BE6-1C46B4A4C2E2}"/>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r="6147" b="33908"/>
          <a:stretch/>
        </p:blipFill>
        <p:spPr>
          <a:xfrm>
            <a:off x="8646287" y="253540"/>
            <a:ext cx="3545713" cy="3890198"/>
          </a:xfrm>
          <a:prstGeom prst="rect">
            <a:avLst/>
          </a:prstGeom>
        </p:spPr>
      </p:pic>
    </p:spTree>
    <p:extLst>
      <p:ext uri="{BB962C8B-B14F-4D97-AF65-F5344CB8AC3E}">
        <p14:creationId xmlns:p14="http://schemas.microsoft.com/office/powerpoint/2010/main" val="125496375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061339"/>
          </a:xfrm>
        </p:spPr>
        <p:txBody>
          <a:bodyPr anchor="ctr" anchorCtr="0">
            <a:normAutofit/>
          </a:bodyPr>
          <a:lstStyle>
            <a:lvl1pPr>
              <a:defRPr sz="3600" b="1"/>
            </a:lvl1pPr>
          </a:lstStyle>
          <a:p>
            <a:r>
              <a:rPr lang="en-US" dirty="0"/>
              <a:t>Click to edit Master title style</a:t>
            </a:r>
          </a:p>
        </p:txBody>
      </p:sp>
      <p:sp>
        <p:nvSpPr>
          <p:cNvPr id="4" name="Content Placeholder 3"/>
          <p:cNvSpPr>
            <a:spLocks noGrp="1"/>
          </p:cNvSpPr>
          <p:nvPr>
            <p:ph sz="quarter" idx="10"/>
          </p:nvPr>
        </p:nvSpPr>
        <p:spPr>
          <a:xfrm>
            <a:off x="838200" y="1719071"/>
            <a:ext cx="10515600" cy="4510279"/>
          </a:xfrm>
        </p:spPr>
        <p:txBody>
          <a:bodyPr/>
          <a:lstStyle>
            <a:lvl1pPr>
              <a:lnSpc>
                <a:spcPct val="100000"/>
              </a:lnSpc>
              <a:buClr>
                <a:schemeClr val="tx2"/>
              </a:buClr>
              <a:defRPr>
                <a:latin typeface="Calibri" panose="020F0502020204030204" pitchFamily="34" charset="0"/>
              </a:defRPr>
            </a:lvl1pPr>
            <a:lvl2pPr marL="800100" indent="-342900">
              <a:lnSpc>
                <a:spcPct val="100000"/>
              </a:lnSpc>
              <a:buClr>
                <a:schemeClr val="accent4"/>
              </a:buClr>
              <a:buFont typeface="Arial" panose="020B0604020202020204" pitchFamily="34" charset="0"/>
              <a:buChar char="•"/>
              <a:defRPr>
                <a:latin typeface="Calibri" panose="020F0502020204030204" pitchFamily="34" charset="0"/>
              </a:defRPr>
            </a:lvl2pPr>
            <a:lvl3pPr marL="1143000" indent="-228600">
              <a:lnSpc>
                <a:spcPct val="100000"/>
              </a:lnSpc>
              <a:buClr>
                <a:schemeClr val="accent1"/>
              </a:buClr>
              <a:buFont typeface="Wingdings" panose="05000000000000000000" pitchFamily="2" charset="2"/>
              <a:buChar char="§"/>
              <a:defRPr>
                <a:latin typeface="Calibri" panose="020F0502020204030204" pitchFamily="34" charset="0"/>
              </a:defRPr>
            </a:lvl3pPr>
            <a:lvl4pPr>
              <a:lnSpc>
                <a:spcPct val="100000"/>
              </a:lnSpc>
              <a:defRPr>
                <a:latin typeface="Calibri" panose="020F0502020204030204" pitchFamily="34" charset="0"/>
              </a:defRPr>
            </a:lvl4pPr>
            <a:lvl5pPr>
              <a:lnSpc>
                <a:spcPct val="100000"/>
              </a:lnSpc>
              <a:defRPr>
                <a:latin typeface="Calibri" panose="020F050202020403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2F59"/>
              </a:solidFill>
              <a:effectLst/>
              <a:uLnTx/>
              <a:uFillTx/>
            </a:endParaRPr>
          </a:p>
        </p:txBody>
      </p:sp>
      <p:grpSp>
        <p:nvGrpSpPr>
          <p:cNvPr id="6" name="Group 5"/>
          <p:cNvGrpSpPr/>
          <p:nvPr userDrawn="1"/>
        </p:nvGrpSpPr>
        <p:grpSpPr>
          <a:xfrm>
            <a:off x="7167134" y="6512561"/>
            <a:ext cx="2024776" cy="345440"/>
            <a:chOff x="7167135" y="6788149"/>
            <a:chExt cx="2012240" cy="139701"/>
          </a:xfrm>
          <a:solidFill>
            <a:schemeClr val="accent1"/>
          </a:solidFill>
        </p:grpSpPr>
        <p:sp>
          <p:nvSpPr>
            <p:cNvPr id="7"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2F59"/>
                </a:solidFill>
                <a:effectLst/>
                <a:uLnTx/>
                <a:uFillTx/>
              </a:endParaRPr>
            </a:p>
          </p:txBody>
        </p:sp>
        <p:sp>
          <p:nvSpPr>
            <p:cNvPr id="8"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2F59"/>
                </a:solidFill>
                <a:effectLst/>
                <a:uLnTx/>
                <a:uFillTx/>
              </a:endParaRPr>
            </a:p>
          </p:txBody>
        </p:sp>
      </p:grpSp>
      <p:sp>
        <p:nvSpPr>
          <p:cNvPr id="9"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2F59"/>
              </a:solidFill>
              <a:effectLst/>
              <a:uLnTx/>
              <a:uFillTx/>
            </a:endParaRPr>
          </a:p>
        </p:txBody>
      </p:sp>
      <p:sp>
        <p:nvSpPr>
          <p:cNvPr id="10" name="Rectangle 24"/>
          <p:cNvSpPr>
            <a:spLocks noChangeArrowheads="1"/>
          </p:cNvSpPr>
          <p:nvPr userDrawn="1"/>
        </p:nvSpPr>
        <p:spPr bwMode="auto">
          <a:xfrm>
            <a:off x="11190732" y="6512561"/>
            <a:ext cx="1013830" cy="34544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tx2"/>
              </a:solidFill>
              <a:effectLst/>
              <a:uLnTx/>
              <a:uFillTx/>
            </a:endParaRPr>
          </a:p>
        </p:txBody>
      </p:sp>
      <p:sp>
        <p:nvSpPr>
          <p:cNvPr id="11" name="Right Triangle 10"/>
          <p:cNvSpPr/>
          <p:nvPr userDrawn="1"/>
        </p:nvSpPr>
        <p:spPr>
          <a:xfrm>
            <a:off x="7167133" y="6512560"/>
            <a:ext cx="461557" cy="345441"/>
          </a:xfrm>
          <a:prstGeom prst="rtTriangle">
            <a:avLst/>
          </a:prstGeom>
          <a:solidFill>
            <a:srgbClr val="002F5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D"/>
              </a:solidFill>
              <a:effectLst/>
              <a:uLnTx/>
              <a:uFillTx/>
              <a:latin typeface="Rockwell"/>
              <a:ea typeface="+mn-ea"/>
              <a:cs typeface="+mn-cs"/>
            </a:endParaRPr>
          </a:p>
        </p:txBody>
      </p:sp>
      <p:sp>
        <p:nvSpPr>
          <p:cNvPr id="12" name="TextBox 11"/>
          <p:cNvSpPr txBox="1"/>
          <p:nvPr userDrawn="1"/>
        </p:nvSpPr>
        <p:spPr>
          <a:xfrm>
            <a:off x="57150" y="6492918"/>
            <a:ext cx="5485352" cy="3847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900" b="0" i="0" u="none" strike="noStrike" kern="0" cap="none" spc="0" normalizeH="0" baseline="0" noProof="0" dirty="0">
                <a:ln>
                  <a:noFill/>
                </a:ln>
                <a:solidFill>
                  <a:schemeClr val="bg1"/>
                </a:solidFill>
                <a:effectLst/>
                <a:uLnTx/>
                <a:uFillTx/>
              </a:rPr>
              <a:t>RELIABLE      TRUSTED      SCIENTIFIC      DCPC</a:t>
            </a:r>
          </a:p>
        </p:txBody>
      </p:sp>
      <p:cxnSp>
        <p:nvCxnSpPr>
          <p:cNvPr id="13" name="Straight Connector 12"/>
          <p:cNvCxnSpPr/>
          <p:nvPr userDrawn="1"/>
        </p:nvCxnSpPr>
        <p:spPr>
          <a:xfrm>
            <a:off x="1413923" y="6583201"/>
            <a:ext cx="0" cy="204153"/>
          </a:xfrm>
          <a:prstGeom prst="line">
            <a:avLst/>
          </a:prstGeom>
          <a:noFill/>
          <a:ln w="19050" cap="flat" cmpd="sng" algn="ctr">
            <a:solidFill>
              <a:schemeClr val="accent1"/>
            </a:solidFill>
            <a:prstDash val="solid"/>
            <a:miter lim="800000"/>
          </a:ln>
          <a:effectLst/>
        </p:spPr>
      </p:cxnSp>
      <p:cxnSp>
        <p:nvCxnSpPr>
          <p:cNvPr id="14" name="Straight Connector 13"/>
          <p:cNvCxnSpPr/>
          <p:nvPr userDrawn="1"/>
        </p:nvCxnSpPr>
        <p:spPr>
          <a:xfrm>
            <a:off x="2799826" y="6584630"/>
            <a:ext cx="0" cy="204153"/>
          </a:xfrm>
          <a:prstGeom prst="line">
            <a:avLst/>
          </a:prstGeom>
          <a:noFill/>
          <a:ln w="19050" cap="flat" cmpd="sng" algn="ctr">
            <a:solidFill>
              <a:schemeClr val="accent1"/>
            </a:solidFill>
            <a:prstDash val="solid"/>
            <a:miter lim="800000"/>
          </a:ln>
          <a:effectLst/>
        </p:spPr>
      </p:cxnSp>
      <p:cxnSp>
        <p:nvCxnSpPr>
          <p:cNvPr id="15" name="Straight Connector 14"/>
          <p:cNvCxnSpPr/>
          <p:nvPr userDrawn="1"/>
        </p:nvCxnSpPr>
        <p:spPr>
          <a:xfrm>
            <a:off x="4483370" y="6583201"/>
            <a:ext cx="0" cy="204153"/>
          </a:xfrm>
          <a:prstGeom prst="line">
            <a:avLst/>
          </a:prstGeom>
          <a:noFill/>
          <a:ln w="19050" cap="flat" cmpd="sng" algn="ctr">
            <a:solidFill>
              <a:schemeClr val="accent1"/>
            </a:solidFill>
            <a:prstDash val="solid"/>
            <a:miter lim="800000"/>
          </a:ln>
          <a:effectLst/>
        </p:spPr>
      </p:cxnSp>
      <p:sp>
        <p:nvSpPr>
          <p:cNvPr id="16" name="TextBox 15"/>
          <p:cNvSpPr txBox="1"/>
          <p:nvPr userDrawn="1"/>
        </p:nvSpPr>
        <p:spPr>
          <a:xfrm>
            <a:off x="11633200" y="6543719"/>
            <a:ext cx="466595" cy="276999"/>
          </a:xfrm>
          <a:prstGeom prst="rect">
            <a:avLst/>
          </a:prstGeom>
          <a:noFill/>
        </p:spPr>
        <p:txBody>
          <a:bodyPr wrap="square" rtlCol="0">
            <a:spAutoFit/>
          </a:bodyPr>
          <a:lstStyle/>
          <a:p>
            <a:pPr algn="r"/>
            <a:fld id="{9AD7C989-2ABF-4356-865E-C635B54E1EE3}" type="slidenum">
              <a:rPr lang="en-US" sz="1200" b="1" smtClean="0">
                <a:solidFill>
                  <a:schemeClr val="tx2"/>
                </a:solidFill>
                <a:latin typeface="Calibri" panose="020F0502020204030204" pitchFamily="34" charset="0"/>
              </a:rPr>
              <a:pPr algn="r"/>
              <a:t>‹#›</a:t>
            </a:fld>
            <a:endParaRPr lang="en-US" sz="1200" b="1" dirty="0">
              <a:solidFill>
                <a:schemeClr val="tx2"/>
              </a:solidFill>
              <a:latin typeface="Calibri" panose="020F0502020204030204" pitchFamily="34" charset="0"/>
            </a:endParaRPr>
          </a:p>
        </p:txBody>
      </p:sp>
    </p:spTree>
    <p:extLst>
      <p:ext uri="{BB962C8B-B14F-4D97-AF65-F5344CB8AC3E}">
        <p14:creationId xmlns:p14="http://schemas.microsoft.com/office/powerpoint/2010/main" val="203920306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_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106322475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1_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9707AD6-77AC-4658-9FC5-9B52D384346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pic>
        <p:nvPicPr>
          <p:cNvPr id="10" name="Picture 9">
            <a:extLst>
              <a:ext uri="{FF2B5EF4-FFF2-40B4-BE49-F238E27FC236}">
                <a16:creationId xmlns:a16="http://schemas.microsoft.com/office/drawing/2014/main" id="{407A149D-2FD3-45F9-971B-248A0597B07A}"/>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140476730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_Text Slide - Two Column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050DAEBD-6254-4B7A-93F4-740AB02FB7C8}"/>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64120856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1_Text Slide - Two Columns and Glyph">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ED42B36-C5AB-4E02-9392-A267D566D33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pic>
        <p:nvPicPr>
          <p:cNvPr id="11" name="Picture 10">
            <a:extLst>
              <a:ext uri="{FF2B5EF4-FFF2-40B4-BE49-F238E27FC236}">
                <a16:creationId xmlns:a16="http://schemas.microsoft.com/office/drawing/2014/main" id="{F3C66B17-8103-49D1-B504-47FBD78869E6}"/>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8" name="Slide Number Placeholder 5">
            <a:extLst>
              <a:ext uri="{FF2B5EF4-FFF2-40B4-BE49-F238E27FC236}">
                <a16:creationId xmlns:a16="http://schemas.microsoft.com/office/drawing/2014/main" id="{147ACE11-8834-464D-A0B9-1980B878F17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9" name="Footer Placeholder 12">
            <a:extLst>
              <a:ext uri="{FF2B5EF4-FFF2-40B4-BE49-F238E27FC236}">
                <a16:creationId xmlns:a16="http://schemas.microsoft.com/office/drawing/2014/main" id="{83C8639D-D647-4E49-844C-6A2C96749528}"/>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2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160384942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2_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a:t>
            </a:r>
            <a:r>
              <a:rPr lang="en-US" sz="1400" dirty="0">
                <a:solidFill>
                  <a:schemeClr val="tx1"/>
                </a:solidFill>
                <a:latin typeface="Gotham Rounded Book" pitchFamily="50" charset="0"/>
              </a:rPr>
              <a:t> 					</a:t>
            </a:r>
            <a:r>
              <a:rPr lang="en-US" sz="1400" b="0" i="0" kern="1200" dirty="0">
                <a:solidFill>
                  <a:schemeClr val="bg2"/>
                </a:solidFill>
                <a:latin typeface="Gotham Rounded Book" pitchFamily="50" charset="0"/>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265910136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2_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4072128"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Gotham Rounded Book" pitchFamily="50" charset="0"/>
              </a:rPr>
              <a:t>Division of Cancer Prevention and Control</a:t>
            </a:r>
            <a:r>
              <a:rPr lang="en-US" sz="1400" dirty="0">
                <a:latin typeface="Gotham Rounded Book" pitchFamily="50" charset="0"/>
              </a:rPr>
              <a:t> 				                               </a:t>
            </a:r>
            <a:r>
              <a:rPr lang="en-US" sz="1400" dirty="0">
                <a:solidFill>
                  <a:schemeClr val="tx1"/>
                </a:solidFill>
                <a:latin typeface="Gotham Rounded Book" pitchFamily="50" charset="0"/>
              </a:rPr>
              <a:t>Reliable. Trusted. Scientific.</a:t>
            </a:r>
            <a:endParaRPr lang="en-US" sz="1400" b="0" dirty="0">
              <a:solidFill>
                <a:schemeClr val="tx1"/>
              </a:solidFill>
              <a:latin typeface="Gotham Rounded Book" pitchFamily="50"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12344669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1_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0260027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stretch>
            <a:fillRect/>
          </a:stretch>
        </p:blipFill>
        <p:spPr>
          <a:xfrm>
            <a:off x="-10054" y="5852073"/>
            <a:ext cx="12193057" cy="1005927"/>
          </a:xfrm>
          <a:prstGeom prst="rect">
            <a:avLst/>
          </a:prstGeom>
        </p:spPr>
      </p:pic>
      <p:sp>
        <p:nvSpPr>
          <p:cNvPr id="2" name="Title 1"/>
          <p:cNvSpPr>
            <a:spLocks noGrp="1"/>
          </p:cNvSpPr>
          <p:nvPr>
            <p:ph type="title" hasCustomPrompt="1"/>
          </p:nvPr>
        </p:nvSpPr>
        <p:spPr>
          <a:xfrm>
            <a:off x="838200" y="491636"/>
            <a:ext cx="10515600" cy="566928"/>
          </a:xfrm>
        </p:spPr>
        <p:txBody>
          <a:bodyPr anchor="t">
            <a:noAutofit/>
          </a:bodyPr>
          <a:lstStyle>
            <a:lvl1pPr>
              <a:defRPr sz="3600" b="1">
                <a:solidFill>
                  <a:srgbClr val="002F59"/>
                </a:solidFill>
                <a:latin typeface="Century Gothic" panose="020B0502020202020204" pitchFamily="34" charset="0"/>
              </a:defRPr>
            </a:lvl1pPr>
          </a:lstStyle>
          <a:p>
            <a:r>
              <a:rPr lang="en-US" dirty="0"/>
              <a:t>One Column</a:t>
            </a:r>
          </a:p>
        </p:txBody>
      </p:sp>
      <p:sp>
        <p:nvSpPr>
          <p:cNvPr id="3" name="Content Placeholder 2"/>
          <p:cNvSpPr>
            <a:spLocks noGrp="1"/>
          </p:cNvSpPr>
          <p:nvPr>
            <p:ph idx="1"/>
          </p:nvPr>
        </p:nvSpPr>
        <p:spPr>
          <a:xfrm>
            <a:off x="838200" y="1133856"/>
            <a:ext cx="10515600" cy="4744139"/>
          </a:xfrm>
        </p:spPr>
        <p:txBody>
          <a:bodyPr/>
          <a:lstStyle>
            <a:lvl1pPr>
              <a:defRPr>
                <a:solidFill>
                  <a:srgbClr val="002F59"/>
                </a:solidFill>
                <a:latin typeface="Century Gothic" panose="020B0502020202020204" pitchFamily="34" charset="0"/>
              </a:defRPr>
            </a:lvl1pPr>
            <a:lvl2pPr>
              <a:buClr>
                <a:srgbClr val="999E40"/>
              </a:buClr>
              <a:defRPr>
                <a:solidFill>
                  <a:srgbClr val="002F59"/>
                </a:solidFill>
                <a:latin typeface="Century Gothic" panose="020B0502020202020204" pitchFamily="34" charset="0"/>
              </a:defRPr>
            </a:lvl2pPr>
            <a:lvl3pPr marL="1143000" indent="-228600">
              <a:buFont typeface="Wingdings" panose="05000000000000000000" pitchFamily="2" charset="2"/>
              <a:buChar char="§"/>
              <a:defRPr>
                <a:solidFill>
                  <a:srgbClr val="002F59"/>
                </a:solidFill>
                <a:latin typeface="Century Gothic" panose="020B0502020202020204" pitchFamily="34" charset="0"/>
              </a:defRPr>
            </a:lvl3pPr>
            <a:lvl4pPr>
              <a:defRPr>
                <a:solidFill>
                  <a:srgbClr val="002F59"/>
                </a:solidFill>
                <a:latin typeface="Century Gothic" panose="020B0502020202020204" pitchFamily="34" charset="0"/>
              </a:defRPr>
            </a:lvl4pPr>
            <a:lvl5pPr>
              <a:defRPr>
                <a:solidFill>
                  <a:srgbClr val="002F59"/>
                </a:solidFill>
                <a:latin typeface="Century Gothic" panose="020B0502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Text Placeholder 5"/>
          <p:cNvSpPr>
            <a:spLocks noGrp="1"/>
          </p:cNvSpPr>
          <p:nvPr>
            <p:ph type="body" sz="quarter" idx="10" hasCustomPrompt="1"/>
          </p:nvPr>
        </p:nvSpPr>
        <p:spPr>
          <a:xfrm>
            <a:off x="57150" y="5877996"/>
            <a:ext cx="12058650" cy="256032"/>
          </a:xfrm>
        </p:spPr>
        <p:txBody>
          <a:bodyPr>
            <a:noAutofit/>
          </a:bodyPr>
          <a:lstStyle>
            <a:lvl1pPr marL="0" indent="0">
              <a:buNone/>
              <a:defRPr sz="1200">
                <a:solidFill>
                  <a:schemeClr val="bg1">
                    <a:lumMod val="50000"/>
                  </a:schemeClr>
                </a:solidFill>
              </a:defRPr>
            </a:lvl1pPr>
            <a:lvl2pPr>
              <a:defRPr sz="1200"/>
            </a:lvl2pPr>
            <a:lvl3pPr>
              <a:defRPr sz="1200"/>
            </a:lvl3pPr>
            <a:lvl4pPr>
              <a:defRPr sz="1200"/>
            </a:lvl4pPr>
            <a:lvl5pPr>
              <a:defRPr sz="1200"/>
            </a:lvl5pPr>
          </a:lstStyle>
          <a:p>
            <a:pPr lvl="0"/>
            <a:r>
              <a:rPr lang="en-US" dirty="0"/>
              <a:t>Caption</a:t>
            </a:r>
          </a:p>
        </p:txBody>
      </p:sp>
      <p:sp>
        <p:nvSpPr>
          <p:cNvPr id="22" name="Slide Number Placeholder 5">
            <a:extLst>
              <a:ext uri="{FF2B5EF4-FFF2-40B4-BE49-F238E27FC236}">
                <a16:creationId xmlns:a16="http://schemas.microsoft.com/office/drawing/2014/main" id="{A4D17E6C-88A5-4533-9D87-DA064254D01A}"/>
              </a:ext>
            </a:extLst>
          </p:cNvPr>
          <p:cNvSpPr txBox="1">
            <a:spLocks/>
          </p:cNvSpPr>
          <p:nvPr userDrawn="1"/>
        </p:nvSpPr>
        <p:spPr>
          <a:xfrm>
            <a:off x="69449" y="6469725"/>
            <a:ext cx="663616" cy="365125"/>
          </a:xfrm>
          <a:prstGeom prst="rect">
            <a:avLst/>
          </a:prstGeom>
        </p:spPr>
        <p:txBody>
          <a:bodyPr vert="horz" lIns="91440" tIns="45720" rIns="91440" bIns="45720" rtlCol="0" anchor="b"/>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1"/>
                </a:solidFill>
              </a:rPr>
              <a:pPr algn="l"/>
              <a:t>‹#›</a:t>
            </a:fld>
            <a:endParaRPr lang="en-US" sz="1400" dirty="0">
              <a:solidFill>
                <a:schemeClr val="bg1"/>
              </a:solidFill>
            </a:endParaRPr>
          </a:p>
        </p:txBody>
      </p:sp>
      <p:sp>
        <p:nvSpPr>
          <p:cNvPr id="23" name="Footer Placeholder 12">
            <a:extLst>
              <a:ext uri="{FF2B5EF4-FFF2-40B4-BE49-F238E27FC236}">
                <a16:creationId xmlns:a16="http://schemas.microsoft.com/office/drawing/2014/main" id="{DFB85663-5066-4190-A120-DE552C29F32A}"/>
              </a:ext>
            </a:extLst>
          </p:cNvPr>
          <p:cNvSpPr txBox="1">
            <a:spLocks/>
          </p:cNvSpPr>
          <p:nvPr userDrawn="1"/>
        </p:nvSpPr>
        <p:spPr>
          <a:xfrm>
            <a:off x="570079" y="6512559"/>
            <a:ext cx="11190122" cy="322291"/>
          </a:xfrm>
          <a:prstGeom prst="rect">
            <a:avLst/>
          </a:prstGeom>
        </p:spPr>
        <p:txBody>
          <a:bodyPr vert="horz" lIns="0" tIns="0" rIns="0" bIns="0" rtlCol="0" anchor="b"/>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1"/>
                </a:solidFill>
              </a:rPr>
              <a:t>Division for Cancer Prevention and Control					                                   Reliable. Trusted. Scientific.</a:t>
            </a:r>
          </a:p>
        </p:txBody>
      </p:sp>
    </p:spTree>
    <p:extLst>
      <p:ext uri="{BB962C8B-B14F-4D97-AF65-F5344CB8AC3E}">
        <p14:creationId xmlns:p14="http://schemas.microsoft.com/office/powerpoint/2010/main" val="3353210171"/>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1_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97558235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1_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85A39D36-73F8-4EC5-AB1E-DCA1B67726DE}"/>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88567869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1_Object Slide with Glyph">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012F8884-68E6-4990-9C14-52F1FC6E0FB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63005857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_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253282641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_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18456096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_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6">
            <a:extLst>
              <a:ext uri="{FF2B5EF4-FFF2-40B4-BE49-F238E27FC236}">
                <a16:creationId xmlns:a16="http://schemas.microsoft.com/office/drawing/2014/main" id="{78555A8B-D91B-4AFD-A04E-11F3F931ABD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61314375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_Two Objects Slide with Glyph">
    <p:bg>
      <p:bgPr>
        <a:solidFill>
          <a:schemeClr val="bg1"/>
        </a:solidFill>
        <a:effectLst/>
      </p:bgPr>
    </p:bg>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06F3FDC3-0849-4025-9C04-9259130DE77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38911840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_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Gotham Rounded Book" pitchFamily="2" charset="77"/>
              </a:rPr>
              <a:t>Go to the official federal source of cancer prevention information: </a:t>
            </a:r>
          </a:p>
          <a:p>
            <a:pPr algn="l">
              <a:lnSpc>
                <a:spcPct val="130000"/>
              </a:lnSpc>
            </a:pPr>
            <a:r>
              <a:rPr lang="en-US" sz="2000" b="0" i="0" dirty="0" err="1">
                <a:solidFill>
                  <a:schemeClr val="bg1"/>
                </a:solidFill>
                <a:latin typeface="Gotham Rounded Medium" pitchFamily="2" charset="77"/>
              </a:rPr>
              <a:t>www.cdc.gov</a:t>
            </a:r>
            <a:r>
              <a:rPr lang="en-US" sz="2000" b="0" i="0" dirty="0">
                <a:solidFill>
                  <a:schemeClr val="bg1"/>
                </a:solidFill>
                <a:latin typeface="Gotham Rounded Medium" pitchFamily="2" charset="77"/>
              </a:rPr>
              <a:t>/cancer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Gotham Rounded Medium" pitchFamily="2" charset="77"/>
              </a:rPr>
              <a:t>Division of Cancer Prevention and Control</a:t>
            </a:r>
          </a:p>
          <a:p>
            <a:pPr algn="r">
              <a:lnSpc>
                <a:spcPct val="130000"/>
              </a:lnSpc>
            </a:pPr>
            <a:r>
              <a:rPr lang="en-US" sz="1600" b="0" i="0" dirty="0">
                <a:solidFill>
                  <a:schemeClr val="tx1"/>
                </a:solidFill>
                <a:latin typeface="Gotham Rounded Book" pitchFamily="2" charset="77"/>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Gotham Rounded Book" pitchFamily="2" charset="77"/>
              </a:rPr>
              <a:t>Thank you!</a:t>
            </a:r>
            <a:endParaRPr lang="en-US" sz="3600" b="0" i="0" dirty="0">
              <a:solidFill>
                <a:schemeClr val="bg1"/>
              </a:solidFill>
              <a:latin typeface="Gotham Rounded Medium" pitchFamily="2" charset="77"/>
            </a:endParaRP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pic>
        <p:nvPicPr>
          <p:cNvPr id="6" name="Picture 5">
            <a:extLst>
              <a:ext uri="{FF2B5EF4-FFF2-40B4-BE49-F238E27FC236}">
                <a16:creationId xmlns:a16="http://schemas.microsoft.com/office/drawing/2014/main" id="{8DA40169-B336-469C-8BE6-1C46B4A4C2E2}"/>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r="6147" b="33908"/>
          <a:stretch/>
        </p:blipFill>
        <p:spPr>
          <a:xfrm>
            <a:off x="8646287" y="253540"/>
            <a:ext cx="3545713" cy="3890198"/>
          </a:xfrm>
          <a:prstGeom prst="rect">
            <a:avLst/>
          </a:prstGeom>
        </p:spPr>
      </p:pic>
    </p:spTree>
    <p:extLst>
      <p:ext uri="{BB962C8B-B14F-4D97-AF65-F5344CB8AC3E}">
        <p14:creationId xmlns:p14="http://schemas.microsoft.com/office/powerpoint/2010/main" val="396620443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1428" y="495307"/>
            <a:ext cx="2283347"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2480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2480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userDrawn="1"/>
        </p:nvSpPr>
        <p:spPr>
          <a:xfrm>
            <a:off x="8817197" y="0"/>
            <a:ext cx="3374803" cy="5457644"/>
          </a:xfrm>
          <a:prstGeom prst="rect">
            <a:avLst/>
          </a:prstGeom>
          <a:blipFill dpi="0" rotWithShape="1">
            <a:blip r:embed="rId3"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userDrawn="1"/>
        </p:nvGrpSpPr>
        <p:grpSpPr>
          <a:xfrm>
            <a:off x="0" y="5952744"/>
            <a:ext cx="13136880" cy="905256"/>
            <a:chOff x="0" y="5952744"/>
            <a:chExt cx="13136880" cy="905256"/>
          </a:xfrm>
        </p:grpSpPr>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5" name="Picture 4">
              <a:extLst>
                <a:ext uri="{FF2B5EF4-FFF2-40B4-BE49-F238E27FC236}">
                  <a16:creationId xmlns:a16="http://schemas.microsoft.com/office/drawing/2014/main" id="{252A3466-B561-4FFF-B7F2-30F427B5BE94}"/>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15981453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32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32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71428" y="520707"/>
            <a:ext cx="2289789"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userDrawn="1"/>
        </p:nvGrpSpPr>
        <p:grpSpPr>
          <a:xfrm>
            <a:off x="0"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3834284116"/>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Item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50"/>
            <a:ext cx="10515600" cy="1014984"/>
          </a:xfrm>
        </p:spPr>
        <p:txBody>
          <a:bodyPr/>
          <a:lstStyle>
            <a:lvl1pPr>
              <a:defRPr b="1" baseline="0"/>
            </a:lvl1pPr>
          </a:lstStyle>
          <a:p>
            <a:r>
              <a:rPr lang="en-US" b="1" dirty="0"/>
              <a:t>Item with Caption</a:t>
            </a:r>
            <a:endParaRPr lang="en-US" dirty="0"/>
          </a:p>
        </p:txBody>
      </p:sp>
      <p:sp>
        <p:nvSpPr>
          <p:cNvPr id="4"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 name="Group 5"/>
          <p:cNvGrpSpPr/>
          <p:nvPr userDrawn="1"/>
        </p:nvGrpSpPr>
        <p:grpSpPr>
          <a:xfrm>
            <a:off x="7167134" y="6512561"/>
            <a:ext cx="2024776" cy="345440"/>
            <a:chOff x="7167135" y="6788149"/>
            <a:chExt cx="2012240" cy="139701"/>
          </a:xfrm>
          <a:solidFill>
            <a:schemeClr val="accent1"/>
          </a:solidFill>
        </p:grpSpPr>
        <p:sp>
          <p:nvSpPr>
            <p:cNvPr id="7"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9"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Right Triangle 10"/>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p>
        </p:txBody>
      </p:sp>
      <p:sp>
        <p:nvSpPr>
          <p:cNvPr id="13" name="TextBox 12"/>
          <p:cNvSpPr txBox="1"/>
          <p:nvPr userDrawn="1"/>
        </p:nvSpPr>
        <p:spPr>
          <a:xfrm>
            <a:off x="57150" y="6492918"/>
            <a:ext cx="5485352" cy="384721"/>
          </a:xfrm>
          <a:prstGeom prst="rect">
            <a:avLst/>
          </a:prstGeom>
          <a:noFill/>
        </p:spPr>
        <p:txBody>
          <a:bodyPr wrap="square" rtlCol="0">
            <a:spAutoFit/>
          </a:bodyPr>
          <a:lstStyle/>
          <a:p>
            <a:r>
              <a:rPr lang="en-US" sz="1900" dirty="0">
                <a:solidFill>
                  <a:schemeClr val="bg1"/>
                </a:solidFill>
              </a:rPr>
              <a:t>RELIABLE      TRUSTED      SCIENTIFIC      </a:t>
            </a:r>
            <a:r>
              <a:rPr lang="en-US" sz="1900" dirty="0">
                <a:solidFill>
                  <a:schemeClr val="accent1"/>
                </a:solidFill>
              </a:rPr>
              <a:t>DCPC</a:t>
            </a:r>
          </a:p>
        </p:txBody>
      </p:sp>
      <p:cxnSp>
        <p:nvCxnSpPr>
          <p:cNvPr id="14" name="Straight Connector 13"/>
          <p:cNvCxnSpPr/>
          <p:nvPr userDrawn="1"/>
        </p:nvCxnSpPr>
        <p:spPr>
          <a:xfrm>
            <a:off x="1413923"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5" name="Straight Connector 14"/>
          <p:cNvCxnSpPr/>
          <p:nvPr userDrawn="1"/>
        </p:nvCxnSpPr>
        <p:spPr>
          <a:xfrm>
            <a:off x="2799826" y="6584630"/>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6" name="Straight Connector 15"/>
          <p:cNvCxnSpPr/>
          <p:nvPr userDrawn="1"/>
        </p:nvCxnSpPr>
        <p:spPr>
          <a:xfrm>
            <a:off x="4483370"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sp>
        <p:nvSpPr>
          <p:cNvPr id="21" name="Text Placeholder 20"/>
          <p:cNvSpPr>
            <a:spLocks noGrp="1"/>
          </p:cNvSpPr>
          <p:nvPr>
            <p:ph type="body" sz="quarter" idx="12" hasCustomPrompt="1"/>
          </p:nvPr>
        </p:nvSpPr>
        <p:spPr>
          <a:xfrm>
            <a:off x="838200" y="5441726"/>
            <a:ext cx="10515600" cy="304800"/>
          </a:xfrm>
        </p:spPr>
        <p:txBody>
          <a:bodyPr/>
          <a:lstStyle>
            <a:lvl1pPr marL="0" indent="0" algn="ctr">
              <a:buNone/>
              <a:defRPr sz="2000" baseline="0"/>
            </a:lvl1pPr>
          </a:lstStyle>
          <a:p>
            <a:pPr lvl="0"/>
            <a:r>
              <a:rPr lang="en-US" dirty="0"/>
              <a:t>Insert caption here or delete text</a:t>
            </a:r>
          </a:p>
        </p:txBody>
      </p:sp>
      <p:sp>
        <p:nvSpPr>
          <p:cNvPr id="24" name="Content Placeholder 3"/>
          <p:cNvSpPr>
            <a:spLocks noGrp="1"/>
          </p:cNvSpPr>
          <p:nvPr>
            <p:ph sz="half" idx="2" hasCustomPrompt="1"/>
          </p:nvPr>
        </p:nvSpPr>
        <p:spPr>
          <a:xfrm>
            <a:off x="838200" y="1353121"/>
            <a:ext cx="10515600" cy="3952081"/>
          </a:xfrm>
        </p:spPr>
        <p:txBody>
          <a:bodyPr/>
          <a:lstStyle>
            <a:lvl1pPr marL="0" indent="0">
              <a:buNone/>
              <a:defRPr baseline="0"/>
            </a:lvl1pPr>
            <a:lvl2pPr>
              <a:buClr>
                <a:schemeClr val="accent1"/>
              </a:buClr>
              <a:defRPr/>
            </a:lvl2pPr>
            <a:lvl3pPr marL="1143000" indent="-228600">
              <a:buFont typeface="Wingdings" panose="05000000000000000000" pitchFamily="2" charset="2"/>
              <a:buChar char="§"/>
              <a:defRPr/>
            </a:lvl3pPr>
          </a:lstStyle>
          <a:p>
            <a:pPr lvl="0"/>
            <a:r>
              <a:rPr lang="en-US" dirty="0"/>
              <a:t>Click icons below to insert a table, graph, picture, or video. Resize using the sizing handles at the edge of the item.</a:t>
            </a:r>
          </a:p>
        </p:txBody>
      </p:sp>
    </p:spTree>
    <p:extLst>
      <p:ext uri="{BB962C8B-B14F-4D97-AF65-F5344CB8AC3E}">
        <p14:creationId xmlns:p14="http://schemas.microsoft.com/office/powerpoint/2010/main" val="280232012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507316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3001578110"/>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Franklin Gothic Book" panose="020B05030201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78588828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Tree>
    <p:extLst>
      <p:ext uri="{BB962C8B-B14F-4D97-AF65-F5344CB8AC3E}">
        <p14:creationId xmlns:p14="http://schemas.microsoft.com/office/powerpoint/2010/main" val="39402066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2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Franklin Gothic Book" panose="020B0503020102020204" pitchFamily="34" charset="0"/>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Franklin Gothic Book" panose="020B0503020102020204" pitchFamily="34" charset="0"/>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Franklin Gothic Book" panose="020B0503020102020204" pitchFamily="34"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Tree>
    <p:extLst>
      <p:ext uri="{BB962C8B-B14F-4D97-AF65-F5344CB8AC3E}">
        <p14:creationId xmlns:p14="http://schemas.microsoft.com/office/powerpoint/2010/main" val="403711373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rot="10800000">
            <a:off x="4200" y="6175682"/>
            <a:ext cx="12192000" cy="682318"/>
          </a:xfrm>
          <a:prstGeom prst="rect">
            <a:avLst/>
          </a:prstGeom>
        </p:spPr>
      </p:pic>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3"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43419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434199"/>
            <a:ext cx="11598771" cy="36512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354492352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2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34612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355732"/>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163164748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1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69449" y="637883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70078" y="6423425"/>
            <a:ext cx="11598771" cy="27595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43768515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270980182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1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122C4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97441" y="635291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29461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377716238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88565005"/>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1D002F3-CB08-4947-9D0C-043DF2773845}" type="datetimeFigureOut">
              <a:rPr lang="en-US" smtClean="0">
                <a:solidFill>
                  <a:prstClr val="black">
                    <a:tint val="75000"/>
                  </a:prstClr>
                </a:solidFill>
              </a:rPr>
              <a:pPr/>
              <a:t>2/6/2020</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9EF31F6-FE09-4F42-8A36-BA16E25F1E3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54175790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2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56A0D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39283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30394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383309056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16228652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71198914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2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Franklin Gothic Book" panose="020B0503020102020204" pitchFamily="34" charset="0"/>
              </a:rPr>
              <a:t>Division of Cancer Prevention and Control	                                                        	               Reliable. Trusted. Scientific.</a:t>
            </a:r>
          </a:p>
        </p:txBody>
      </p:sp>
    </p:spTree>
    <p:extLst>
      <p:ext uri="{BB962C8B-B14F-4D97-AF65-F5344CB8AC3E}">
        <p14:creationId xmlns:p14="http://schemas.microsoft.com/office/powerpoint/2010/main" val="121341317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Franklin Gothic Book" panose="020B0503020102020204" pitchFamily="34" charset="0"/>
              </a:rPr>
              <a:t>Division of Cancer Prevention and Control</a:t>
            </a:r>
            <a:r>
              <a:rPr lang="en-US" sz="1400" dirty="0">
                <a:solidFill>
                  <a:schemeClr val="tx1"/>
                </a:solidFill>
                <a:latin typeface="Franklin Gothic Book" panose="020B0503020102020204" pitchFamily="34" charset="0"/>
              </a:rPr>
              <a:t> 					</a:t>
            </a:r>
            <a:r>
              <a:rPr lang="en-US" sz="1400" b="0" i="0" kern="1200" dirty="0">
                <a:solidFill>
                  <a:schemeClr val="bg2"/>
                </a:solidFill>
                <a:latin typeface="Franklin Gothic Book" panose="020B0503020102020204" pitchFamily="34" charset="0"/>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414415113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Franklin Gothic Book" panose="020B0503020102020204" pitchFamily="34" charset="0"/>
              </a:rPr>
              <a:t>Division of Cancer Prevention and Control</a:t>
            </a:r>
            <a:r>
              <a:rPr lang="en-US" sz="1400" dirty="0">
                <a:latin typeface="Franklin Gothic Book" panose="020B0503020102020204" pitchFamily="34" charset="0"/>
              </a:rPr>
              <a:t> 				                                </a:t>
            </a:r>
            <a:r>
              <a:rPr lang="en-US" sz="1400" dirty="0">
                <a:solidFill>
                  <a:schemeClr val="tx1"/>
                </a:solidFill>
                <a:latin typeface="Franklin Gothic Book" panose="020B0503020102020204" pitchFamily="34" charset="0"/>
              </a:rPr>
              <a:t>Reliable. Trusted. Scientific.</a:t>
            </a:r>
            <a:endParaRPr lang="en-US" sz="1400" b="0" dirty="0">
              <a:solidFill>
                <a:schemeClr val="tx1"/>
              </a:solidFill>
              <a:latin typeface="Franklin Gothic Book" panose="020B0503020102020204" pitchFamily="34"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356842710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5462637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Franklin Gothic Book" panose="020B0503020102020204" pitchFamily="34"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8173374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5F3E4707-715D-4D16-A80C-11C78E6B88EB}"/>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47568896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Franklin Gothic Book" panose="020B0503020102020204" pitchFamily="34"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04774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471428" y="495307"/>
            <a:ext cx="2283347"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2480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2480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userDrawn="1"/>
        </p:nvSpPr>
        <p:spPr>
          <a:xfrm>
            <a:off x="8817197" y="0"/>
            <a:ext cx="3374803" cy="5457644"/>
          </a:xfrm>
          <a:prstGeom prst="rect">
            <a:avLst/>
          </a:prstGeom>
          <a:blipFill dpi="0" rotWithShape="1">
            <a:blip r:embed="rId3">
              <a:alphaModFix amt="6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userDrawn="1"/>
        </p:nvGrpSpPr>
        <p:grpSpPr>
          <a:xfrm>
            <a:off x="0" y="5952744"/>
            <a:ext cx="13136880" cy="905256"/>
            <a:chOff x="0" y="5952744"/>
            <a:chExt cx="13136880" cy="905256"/>
          </a:xfrm>
        </p:grpSpPr>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5" name="Picture 4">
              <a:extLst>
                <a:ext uri="{FF2B5EF4-FFF2-40B4-BE49-F238E27FC236}">
                  <a16:creationId xmlns:a16="http://schemas.microsoft.com/office/drawing/2014/main" id="{252A3466-B561-4FFF-B7F2-30F427B5BE94}"/>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7726"/>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8049" r="48251"/>
            <a:stretch/>
          </p:blipFill>
          <p:spPr>
            <a:xfrm>
              <a:off x="3721990" y="5952744"/>
              <a:ext cx="2476500" cy="905256"/>
            </a:xfrm>
            <a:prstGeom prst="rect">
              <a:avLst/>
            </a:prstGeom>
          </p:spPr>
        </p:pic>
      </p:grpSp>
    </p:spTree>
    <p:extLst>
      <p:ext uri="{BB962C8B-B14F-4D97-AF65-F5344CB8AC3E}">
        <p14:creationId xmlns:p14="http://schemas.microsoft.com/office/powerpoint/2010/main" val="232153330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92480446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16866642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0E6EFF4A-0228-4985-8FDA-582A45748397}"/>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13753578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Franklin Gothic Book" panose="020B050302010202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6811816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userDrawn="1"/>
        </p:nvGrpSpPr>
        <p:grpSpPr>
          <a:xfrm>
            <a:off x="8129104" y="353568"/>
            <a:ext cx="4062890"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userDrawn="1"/>
          </p:nvSpPr>
          <p:spPr>
            <a:xfrm>
              <a:off x="-4535946" y="-1756229"/>
              <a:ext cx="3845684" cy="5747930"/>
            </a:xfrm>
            <a:prstGeom prst="rect">
              <a:avLst/>
            </a:prstGeom>
            <a:blipFill dpi="0" rotWithShape="1">
              <a:blip r:embed="rId2" cstate="email">
                <a:alphaModFix amt="60000"/>
                <a:extLst>
                  <a:ext uri="{28A0092B-C50C-407E-A947-70E740481C1C}">
                    <a14:useLocalDpi xmlns:a14="http://schemas.microsoft.com/office/drawing/2010/main"/>
                  </a:ext>
                </a:extLst>
              </a:blip>
              <a:srcRect/>
              <a:stretch>
                <a:fillRect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209DDAF-4BAA-488E-8270-A70555AA54F7}"/>
                </a:ext>
              </a:extLst>
            </p:cNvPr>
            <p:cNvSpPr/>
            <p:nvPr userDrawn="1"/>
          </p:nvSpPr>
          <p:spPr>
            <a:xfrm rot="10800000">
              <a:off x="-1045039" y="-279426"/>
              <a:ext cx="354777" cy="2785575"/>
            </a:xfrm>
            <a:prstGeom prst="rect">
              <a:avLst/>
            </a:prstGeom>
            <a:blipFill dpi="0" rotWithShape="1">
              <a:blip r:embed="rId3"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51596651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userDrawn="1"/>
        </p:nvGrpSpPr>
        <p:grpSpPr>
          <a:xfrm>
            <a:off x="8159883" y="353569"/>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userDrawn="1"/>
          </p:nvSpPr>
          <p:spPr>
            <a:xfrm>
              <a:off x="-3374803" y="353568"/>
              <a:ext cx="3717703" cy="5780441"/>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t="130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BF9B6A2D-9F95-486A-B69E-EFEB38BD7611}"/>
                </a:ext>
              </a:extLst>
            </p:cNvPr>
            <p:cNvSpPr/>
            <p:nvPr userDrawn="1"/>
          </p:nvSpPr>
          <p:spPr>
            <a:xfrm rot="10800000">
              <a:off x="-1" y="1816097"/>
              <a:ext cx="440781" cy="2844801"/>
            </a:xfrm>
            <a:prstGeom prst="rect">
              <a:avLst/>
            </a:prstGeom>
            <a:blipFill dpi="0" rotWithShape="1">
              <a:blip r:embed="rId3"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1365705772"/>
      </p:ext>
    </p:extLst>
  </p:cSld>
  <p:clrMapOvr>
    <a:overrideClrMapping bg1="lt1" tx1="dk1" bg2="lt2" tx2="dk2" accent1="accent1" accent2="accent2" accent3="accent3" accent4="accent4" accent5="accent5" accent6="accent6" hlink="hlink" folHlink="folHlink"/>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userDrawn="1"/>
        </p:nvGrpSpPr>
        <p:grpSpPr>
          <a:xfrm rot="5400000">
            <a:off x="7421258" y="2087259"/>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userDrawn="1"/>
          </p:nvSpPr>
          <p:spPr>
            <a:xfrm>
              <a:off x="-4535946" y="-662593"/>
              <a:ext cx="3845684" cy="4654294"/>
            </a:xfrm>
            <a:prstGeom prst="rect">
              <a:avLst/>
            </a:prstGeom>
            <a:blipFill dpi="0" rotWithShape="1">
              <a:blip r:embed="rId2" cstate="email">
                <a:alphaModFix amt="60000"/>
                <a:extLst>
                  <a:ext uri="{28A0092B-C50C-407E-A947-70E740481C1C}">
                    <a14:useLocalDpi xmlns:a14="http://schemas.microsoft.com/office/drawing/2010/main"/>
                  </a:ext>
                </a:extLst>
              </a:blip>
              <a:srcRect/>
              <a:stretch>
                <a:fillRect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50F8C260-2321-40E1-A387-89382C22EB39}"/>
                </a:ext>
              </a:extLst>
            </p:cNvPr>
            <p:cNvSpPr/>
            <p:nvPr userDrawn="1"/>
          </p:nvSpPr>
          <p:spPr>
            <a:xfrm rot="10800000">
              <a:off x="-1045039" y="-279426"/>
              <a:ext cx="354777" cy="2785575"/>
            </a:xfrm>
            <a:prstGeom prst="rect">
              <a:avLst/>
            </a:prstGeom>
            <a:blipFill dpi="0" rotWithShape="1">
              <a:blip r:embed="rId3"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defRPr>
            </a:lvl1pPr>
          </a:lstStyle>
          <a:p>
            <a:r>
              <a:rPr lang="en-US" dirty="0"/>
              <a:t>Section Divider</a:t>
            </a:r>
          </a:p>
        </p:txBody>
      </p:sp>
    </p:spTree>
    <p:extLst>
      <p:ext uri="{BB962C8B-B14F-4D97-AF65-F5344CB8AC3E}">
        <p14:creationId xmlns:p14="http://schemas.microsoft.com/office/powerpoint/2010/main" val="27342531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userDrawn="1"/>
        </p:nvGrpSpPr>
        <p:grpSpPr>
          <a:xfrm rot="5400000">
            <a:off x="7400450" y="2066454"/>
            <a:ext cx="4275187" cy="5307912"/>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userDrawn="1"/>
          </p:nvSpPr>
          <p:spPr>
            <a:xfrm>
              <a:off x="-3374803" y="1469600"/>
              <a:ext cx="3717703" cy="4664410"/>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FB7955B1-78DA-4846-8D32-BEA864FE63CC}"/>
                </a:ext>
              </a:extLst>
            </p:cNvPr>
            <p:cNvSpPr/>
            <p:nvPr userDrawn="1"/>
          </p:nvSpPr>
          <p:spPr>
            <a:xfrm rot="10800000">
              <a:off x="-1" y="1816097"/>
              <a:ext cx="440781" cy="2844801"/>
            </a:xfrm>
            <a:prstGeom prst="rect">
              <a:avLst/>
            </a:prstGeom>
            <a:blipFill dpi="0" rotWithShape="1">
              <a:blip r:embed="rId3"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2033086330"/>
      </p:ext>
    </p:extLst>
  </p:cSld>
  <p:clrMapOvr>
    <a:overrideClrMapping bg1="lt1" tx1="dk1" bg2="lt2" tx2="dk2" accent1="accent1" accent2="accent2" accent3="accent3" accent4="accent4" accent5="accent5" accent6="accent6" hlink="hlink" folHlink="folHlink"/>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Franklin Gothic Book" panose="020B0503020102020204" pitchFamily="34" charset="0"/>
              </a:rPr>
              <a:t>Go to the official federal source of cancer prevention information: </a:t>
            </a:r>
          </a:p>
          <a:p>
            <a:pPr algn="l">
              <a:lnSpc>
                <a:spcPct val="130000"/>
              </a:lnSpc>
            </a:pPr>
            <a:r>
              <a:rPr lang="en-US" sz="2000" b="0" i="0" dirty="0">
                <a:solidFill>
                  <a:schemeClr val="bg1"/>
                </a:solidFill>
                <a:latin typeface="Franklin Gothic Book" panose="020B0503020102020204" pitchFamily="34" charset="0"/>
              </a:rPr>
              <a:t>www.cdc.gov/cancer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Franklin Gothic Book" panose="020B0503020102020204" pitchFamily="34" charset="0"/>
              </a:rPr>
              <a:t>Division of Cancer Prevention and Control</a:t>
            </a:r>
          </a:p>
          <a:p>
            <a:pPr algn="r">
              <a:lnSpc>
                <a:spcPct val="130000"/>
              </a:lnSpc>
            </a:pPr>
            <a:r>
              <a:rPr lang="en-US" sz="1600" b="0" i="0" dirty="0">
                <a:solidFill>
                  <a:schemeClr val="tx1"/>
                </a:solidFill>
                <a:latin typeface="Franklin Gothic Book" panose="020B0503020102020204" pitchFamily="34" charset="0"/>
              </a:rPr>
              <a:t>Reliable. Trusted. Scientific</a:t>
            </a:r>
            <a:r>
              <a:rPr lang="en-US" sz="1600" b="0" i="0" dirty="0">
                <a:solidFill>
                  <a:schemeClr val="tx1"/>
                </a:solidFill>
                <a:latin typeface="Gotham Rounded Book" pitchFamily="2" charset="77"/>
              </a:rPr>
              <a:t>.</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a:t>
            </a:r>
            <a:r>
              <a:rPr lang="en-US" sz="1000" b="0" i="1" dirty="0">
                <a:solidFill>
                  <a:schemeClr val="tx1"/>
                </a:solidFill>
                <a:latin typeface="Calibri" panose="020F0502020204030204" pitchFamily="34" charset="0"/>
                <a:cs typeface="Calibri" panose="020F0502020204030204" pitchFamily="34" charset="0"/>
              </a:rPr>
              <a:t>report</a:t>
            </a:r>
            <a:r>
              <a:rPr lang="en-US" sz="1000" b="0" i="1" dirty="0">
                <a:solidFill>
                  <a:schemeClr val="tx1"/>
                </a:solidFill>
                <a:latin typeface="Gotham Rounded Book Italic" pitchFamily="2" charset="77"/>
              </a:rPr>
              <a: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Franklin Gothic Book" panose="020B0503020102020204" pitchFamily="34" charset="0"/>
              </a:rPr>
              <a:t>Thank you!</a:t>
            </a: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userDrawn="1"/>
        </p:nvSpPr>
        <p:spPr>
          <a:xfrm>
            <a:off x="8727778" y="214262"/>
            <a:ext cx="3464222" cy="3929475"/>
          </a:xfrm>
          <a:prstGeom prst="rect">
            <a:avLst/>
          </a:prstGeom>
          <a:blipFill dpi="0" rotWithShape="1">
            <a:blip r:embed="rId3" cstate="email">
              <a:alphaModFix amt="70000"/>
              <a:extLst>
                <a:ext uri="{28A0092B-C50C-407E-A947-70E740481C1C}">
                  <a14:useLocalDpi xmlns:a14="http://schemas.microsoft.com/office/drawing/2010/main"/>
                </a:ext>
              </a:extLst>
            </a:blip>
            <a:srcRect/>
            <a:stretch>
              <a:fillRect l="1" t="7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07116433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36800" y="516468"/>
            <a:ext cx="7518400" cy="471365"/>
          </a:xfrm>
          <a:prstGeom prst="rect">
            <a:avLst/>
          </a:prstGeom>
        </p:spPr>
        <p:txBody>
          <a:bodyPr wrap="none" lIns="0" tIns="0" rIns="0" bIns="0" anchor="ctr">
            <a:noAutofit/>
          </a:bodyPr>
          <a:lstStyle>
            <a:lvl1pPr algn="ctr">
              <a:defRPr sz="2667" b="1" baseline="0">
                <a:solidFill>
                  <a:schemeClr val="tx1">
                    <a:lumMod val="50000"/>
                    <a:lumOff val="50000"/>
                  </a:schemeClr>
                </a:solidFill>
              </a:defRPr>
            </a:lvl1pPr>
          </a:lstStyle>
          <a:p>
            <a:r>
              <a:rPr lang="en-US" dirty="0"/>
              <a:t>Click To Edit Master Title Style</a:t>
            </a:r>
          </a:p>
        </p:txBody>
      </p:sp>
      <p:sp>
        <p:nvSpPr>
          <p:cNvPr id="15" name="Text Placeholder 3"/>
          <p:cNvSpPr>
            <a:spLocks noGrp="1"/>
          </p:cNvSpPr>
          <p:nvPr>
            <p:ph type="body" sz="half" idx="2" hasCustomPrompt="1"/>
          </p:nvPr>
        </p:nvSpPr>
        <p:spPr>
          <a:xfrm>
            <a:off x="3352800" y="985788"/>
            <a:ext cx="5486400" cy="267661"/>
          </a:xfrm>
          <a:prstGeom prst="rect">
            <a:avLst/>
          </a:prstGeom>
        </p:spPr>
        <p:txBody>
          <a:bodyPr wrap="none" lIns="0" tIns="0" rIns="0" bIns="0" anchor="ctr">
            <a:noAutofit/>
          </a:bodyPr>
          <a:lstStyle>
            <a:lvl1pPr marL="0" indent="0" algn="ctr">
              <a:buNone/>
              <a:defRPr sz="1467" b="1" baseline="0">
                <a:solidFill>
                  <a:schemeClr val="bg1">
                    <a:lumMod val="75000"/>
                  </a:schemeClr>
                </a:solidFill>
              </a:defRPr>
            </a:lvl1pPr>
            <a:lvl2pPr marL="609555" indent="0">
              <a:buNone/>
              <a:defRPr sz="1600"/>
            </a:lvl2pPr>
            <a:lvl3pPr marL="1219110" indent="0">
              <a:buNone/>
              <a:defRPr sz="1333"/>
            </a:lvl3pPr>
            <a:lvl4pPr marL="1828664" indent="0">
              <a:buNone/>
              <a:defRPr sz="1200"/>
            </a:lvl4pPr>
            <a:lvl5pPr marL="2438218" indent="0">
              <a:buNone/>
              <a:defRPr sz="1200"/>
            </a:lvl5pPr>
            <a:lvl6pPr marL="3047772" indent="0">
              <a:buNone/>
              <a:defRPr sz="1200"/>
            </a:lvl6pPr>
            <a:lvl7pPr marL="3657327" indent="0">
              <a:buNone/>
              <a:defRPr sz="1200"/>
            </a:lvl7pPr>
            <a:lvl8pPr marL="4266880" indent="0">
              <a:buNone/>
              <a:defRPr sz="1200"/>
            </a:lvl8pPr>
            <a:lvl9pPr marL="4876435" indent="0">
              <a:buNone/>
              <a:defRPr sz="1200"/>
            </a:lvl9pPr>
          </a:lstStyle>
          <a:p>
            <a:pPr lvl="0"/>
            <a:r>
              <a:rPr lang="en-US" dirty="0"/>
              <a:t>Subtext Goes Here</a:t>
            </a:r>
          </a:p>
        </p:txBody>
      </p:sp>
      <p:sp>
        <p:nvSpPr>
          <p:cNvPr id="22" name="Round Same Side Corner Rectangle 21"/>
          <p:cNvSpPr/>
          <p:nvPr userDrawn="1"/>
        </p:nvSpPr>
        <p:spPr>
          <a:xfrm rot="16200000" flipH="1">
            <a:off x="11731147" y="6331910"/>
            <a:ext cx="384047" cy="537665"/>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lumMod val="50000"/>
                  <a:lumOff val="50000"/>
                </a:prstClr>
              </a:solidFill>
            </a:endParaRPr>
          </a:p>
        </p:txBody>
      </p:sp>
      <p:sp>
        <p:nvSpPr>
          <p:cNvPr id="23" name="Slide Number Placeholder 4"/>
          <p:cNvSpPr>
            <a:spLocks noGrp="1"/>
          </p:cNvSpPr>
          <p:nvPr>
            <p:ph type="sldNum" sz="quarter" idx="12"/>
          </p:nvPr>
        </p:nvSpPr>
        <p:spPr>
          <a:xfrm>
            <a:off x="11662445" y="6408719"/>
            <a:ext cx="508001" cy="366183"/>
          </a:xfrm>
          <a:prstGeom prst="rect">
            <a:avLst/>
          </a:prstGeom>
        </p:spPr>
        <p:txBody>
          <a:bodyPr anchor="ctr"/>
          <a:lstStyle>
            <a:lvl1pPr algn="ctr">
              <a:defRPr sz="1200" b="1">
                <a:solidFill>
                  <a:schemeClr val="tx1">
                    <a:lumMod val="50000"/>
                    <a:lumOff val="50000"/>
                  </a:schemeClr>
                </a:solidFill>
              </a:defRPr>
            </a:lvl1pPr>
          </a:lstStyle>
          <a:p>
            <a:fld id="{C136B7D2-B98C-44FD-8D04-7EC62A564975}" type="slidenum">
              <a:rPr lang="en-US" smtClean="0">
                <a:solidFill>
                  <a:prstClr val="black">
                    <a:lumMod val="50000"/>
                    <a:lumOff val="50000"/>
                  </a:prstClr>
                </a:solidFill>
              </a:rPr>
              <a:pPr/>
              <a:t>‹#›</a:t>
            </a:fld>
            <a:endParaRPr lang="en-US" dirty="0">
              <a:solidFill>
                <a:prstClr val="black">
                  <a:lumMod val="50000"/>
                  <a:lumOff val="50000"/>
                </a:prstClr>
              </a:solidFill>
            </a:endParaRPr>
          </a:p>
        </p:txBody>
      </p:sp>
    </p:spTree>
    <p:extLst>
      <p:ext uri="{BB962C8B-B14F-4D97-AF65-F5344CB8AC3E}">
        <p14:creationId xmlns:p14="http://schemas.microsoft.com/office/powerpoint/2010/main" val="94910886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32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32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3"/>
          <a:stretch>
            <a:fillRect/>
          </a:stretch>
        </p:blipFill>
        <p:spPr>
          <a:xfrm>
            <a:off x="471428" y="520707"/>
            <a:ext cx="2289789"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userDrawn="1"/>
        </p:nvGrpSpPr>
        <p:grpSpPr>
          <a:xfrm>
            <a:off x="0"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7726"/>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8049" r="48251"/>
            <a:stretch/>
          </p:blipFill>
          <p:spPr>
            <a:xfrm>
              <a:off x="3721990" y="5952744"/>
              <a:ext cx="2476500" cy="905256"/>
            </a:xfrm>
            <a:prstGeom prst="rect">
              <a:avLst/>
            </a:prstGeom>
          </p:spPr>
        </p:pic>
      </p:grpSp>
    </p:spTree>
    <p:extLst>
      <p:ext uri="{BB962C8B-B14F-4D97-AF65-F5344CB8AC3E}">
        <p14:creationId xmlns:p14="http://schemas.microsoft.com/office/powerpoint/2010/main" val="3451803082"/>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1143000"/>
            <a:ext cx="10972800" cy="1069848"/>
          </a:xfrm>
        </p:spPr>
        <p:txBody>
          <a:bodyPr/>
          <a:lstStyle>
            <a:lvl1pPr>
              <a:defRPr sz="4000">
                <a:solidFill>
                  <a:schemeClr val="tx2"/>
                </a:solidFill>
              </a:defRPr>
            </a:lvl1pPr>
          </a:lstStyle>
          <a:p>
            <a:r>
              <a:rPr lang="en-US"/>
              <a:t>Click to edit Master title style</a:t>
            </a:r>
          </a:p>
        </p:txBody>
      </p:sp>
      <p:sp>
        <p:nvSpPr>
          <p:cNvPr id="3" name="Date Placeholder 2"/>
          <p:cNvSpPr>
            <a:spLocks noGrp="1"/>
          </p:cNvSpPr>
          <p:nvPr>
            <p:ph type="dt" sz="half" idx="10"/>
          </p:nvPr>
        </p:nvSpPr>
        <p:spPr>
          <a:xfrm>
            <a:off x="8777818" y="612775"/>
            <a:ext cx="1276349" cy="457200"/>
          </a:xfrm>
        </p:spPr>
        <p:txBody>
          <a:bodyPr/>
          <a:lstStyle>
            <a:lvl1pPr>
              <a:defRPr/>
            </a:lvl1pPr>
          </a:lstStyle>
          <a:p>
            <a:pPr>
              <a:defRPr/>
            </a:pPr>
            <a:fld id="{6313782E-EB4D-4292-80CD-C5CF6726EE74}" type="datetimeFigureOut">
              <a:rPr lang="en-US" altLang="en-US"/>
              <a:pPr>
                <a:defRPr/>
              </a:pPr>
              <a:t>2/6/2020</a:t>
            </a:fld>
            <a:endParaRPr lang="en-US" altLang="en-US" dirty="0"/>
          </a:p>
        </p:txBody>
      </p:sp>
      <p:sp>
        <p:nvSpPr>
          <p:cNvPr id="4" name="Footer Placeholder 3"/>
          <p:cNvSpPr>
            <a:spLocks noGrp="1"/>
          </p:cNvSpPr>
          <p:nvPr>
            <p:ph type="ftr" sz="quarter" idx="11"/>
          </p:nvPr>
        </p:nvSpPr>
        <p:spPr/>
        <p:txBody>
          <a:bodyPr/>
          <a:lstStyle>
            <a:lvl1pPr>
              <a:defRPr/>
            </a:lvl1pPr>
          </a:lstStyle>
          <a:p>
            <a:pPr>
              <a:defRPr/>
            </a:pPr>
            <a:endParaRPr lang="en-US" dirty="0"/>
          </a:p>
        </p:txBody>
      </p:sp>
      <p:sp>
        <p:nvSpPr>
          <p:cNvPr id="5" name="Slide Number Placeholder 4"/>
          <p:cNvSpPr>
            <a:spLocks noGrp="1"/>
          </p:cNvSpPr>
          <p:nvPr>
            <p:ph type="sldNum" sz="quarter" idx="12"/>
          </p:nvPr>
        </p:nvSpPr>
        <p:spPr/>
        <p:txBody>
          <a:bodyPr/>
          <a:lstStyle>
            <a:lvl1pPr>
              <a:defRPr/>
            </a:lvl1pPr>
          </a:lstStyle>
          <a:p>
            <a:pPr>
              <a:defRPr/>
            </a:pPr>
            <a:fld id="{CBA9A777-A7FD-48E8-804F-2699E583E16F}" type="slidenum">
              <a:rPr lang="en-US" altLang="en-US"/>
              <a:pPr>
                <a:defRPr/>
              </a:pPr>
              <a:t>‹#›</a:t>
            </a:fld>
            <a:endParaRPr lang="en-US" altLang="en-US" dirty="0"/>
          </a:p>
        </p:txBody>
      </p:sp>
    </p:spTree>
    <p:extLst>
      <p:ext uri="{BB962C8B-B14F-4D97-AF65-F5344CB8AC3E}">
        <p14:creationId xmlns:p14="http://schemas.microsoft.com/office/powerpoint/2010/main" val="306960803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1608484-DE2F-498F-84B1-5891EFC63B95}" type="datetime1">
              <a:rPr lang="en-US" smtClean="0">
                <a:solidFill>
                  <a:prstClr val="black">
                    <a:tint val="75000"/>
                  </a:prstClr>
                </a:solidFill>
              </a:rPr>
              <a:pPr/>
              <a:t>2/6/2020</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98FBF4A-A02C-453D-9CCB-2F02367EBE7F}"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7845693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userDrawn="1">
  <p:cSld name="Item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50"/>
            <a:ext cx="10515600" cy="1014984"/>
          </a:xfrm>
        </p:spPr>
        <p:txBody>
          <a:bodyPr/>
          <a:lstStyle>
            <a:lvl1pPr>
              <a:defRPr b="1" baseline="0"/>
            </a:lvl1pPr>
          </a:lstStyle>
          <a:p>
            <a:r>
              <a:rPr lang="en-US" b="1" dirty="0"/>
              <a:t>Item with Caption</a:t>
            </a:r>
            <a:endParaRPr lang="en-US" dirty="0"/>
          </a:p>
        </p:txBody>
      </p:sp>
      <p:sp>
        <p:nvSpPr>
          <p:cNvPr id="4"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 name="Group 5"/>
          <p:cNvGrpSpPr/>
          <p:nvPr userDrawn="1"/>
        </p:nvGrpSpPr>
        <p:grpSpPr>
          <a:xfrm>
            <a:off x="7167134" y="6512561"/>
            <a:ext cx="2024776" cy="345440"/>
            <a:chOff x="7167135" y="6788149"/>
            <a:chExt cx="2012240" cy="139701"/>
          </a:xfrm>
          <a:solidFill>
            <a:schemeClr val="accent1"/>
          </a:solidFill>
        </p:grpSpPr>
        <p:sp>
          <p:nvSpPr>
            <p:cNvPr id="7"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9"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Right Triangle 10"/>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p>
        </p:txBody>
      </p:sp>
      <p:sp>
        <p:nvSpPr>
          <p:cNvPr id="12" name="Slide Number Placeholder 3"/>
          <p:cNvSpPr txBox="1">
            <a:spLocks/>
          </p:cNvSpPr>
          <p:nvPr userDrawn="1"/>
        </p:nvSpPr>
        <p:spPr>
          <a:xfrm>
            <a:off x="11190731" y="6512559"/>
            <a:ext cx="1013831" cy="345441"/>
          </a:xfrm>
          <a:prstGeom prst="rect">
            <a:avLst/>
          </a:prstGeom>
        </p:spPr>
        <p:txBody>
          <a:bodyPr vert="horz" lIns="91440" tIns="45720" rIns="91440" bIns="45720" rtlCol="0" anchor="ctr"/>
          <a:lstStyle>
            <a:defPPr>
              <a:defRPr lang="en-US"/>
            </a:defPPr>
            <a:lvl1pPr marL="0" algn="r" defTabSz="914400" rtl="0" eaLnBrk="1" latinLnBrk="0" hangingPunct="1">
              <a:defRPr sz="1400" b="1"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2116AAA-8283-455C-A29F-DBF4D9A6B1BA}" type="slidenum">
              <a:rPr lang="en-US" sz="1600" smtClean="0">
                <a:solidFill>
                  <a:schemeClr val="tx1"/>
                </a:solidFill>
              </a:rPr>
              <a:pPr/>
              <a:t>‹#›</a:t>
            </a:fld>
            <a:endParaRPr lang="en-US" sz="1600" dirty="0">
              <a:solidFill>
                <a:schemeClr val="tx1"/>
              </a:solidFill>
            </a:endParaRPr>
          </a:p>
        </p:txBody>
      </p:sp>
      <p:sp>
        <p:nvSpPr>
          <p:cNvPr id="21" name="Text Placeholder 20"/>
          <p:cNvSpPr>
            <a:spLocks noGrp="1"/>
          </p:cNvSpPr>
          <p:nvPr>
            <p:ph type="body" sz="quarter" idx="12" hasCustomPrompt="1"/>
          </p:nvPr>
        </p:nvSpPr>
        <p:spPr>
          <a:xfrm>
            <a:off x="838200" y="5441726"/>
            <a:ext cx="10515600" cy="304800"/>
          </a:xfrm>
        </p:spPr>
        <p:txBody>
          <a:bodyPr/>
          <a:lstStyle>
            <a:lvl1pPr marL="0" indent="0" algn="ctr">
              <a:buNone/>
              <a:defRPr sz="2000" baseline="0"/>
            </a:lvl1pPr>
          </a:lstStyle>
          <a:p>
            <a:pPr lvl="0"/>
            <a:r>
              <a:rPr lang="en-US" dirty="0"/>
              <a:t>Insert caption here or delete text</a:t>
            </a:r>
          </a:p>
        </p:txBody>
      </p:sp>
      <p:sp>
        <p:nvSpPr>
          <p:cNvPr id="24" name="Content Placeholder 3"/>
          <p:cNvSpPr>
            <a:spLocks noGrp="1"/>
          </p:cNvSpPr>
          <p:nvPr>
            <p:ph sz="half" idx="2" hasCustomPrompt="1"/>
          </p:nvPr>
        </p:nvSpPr>
        <p:spPr>
          <a:xfrm>
            <a:off x="838200" y="1353121"/>
            <a:ext cx="10515600" cy="3952081"/>
          </a:xfrm>
        </p:spPr>
        <p:txBody>
          <a:bodyPr/>
          <a:lstStyle>
            <a:lvl1pPr marL="0" indent="0">
              <a:buNone/>
              <a:defRPr baseline="0"/>
            </a:lvl1pPr>
            <a:lvl2pPr>
              <a:buClr>
                <a:schemeClr val="accent1"/>
              </a:buClr>
              <a:defRPr/>
            </a:lvl2pPr>
            <a:lvl3pPr marL="1143000" indent="-228600">
              <a:buFont typeface="Wingdings" panose="05000000000000000000" pitchFamily="2" charset="2"/>
              <a:buChar char="§"/>
              <a:defRPr/>
            </a:lvl3pPr>
          </a:lstStyle>
          <a:p>
            <a:pPr lvl="0"/>
            <a:r>
              <a:rPr lang="en-US" dirty="0"/>
              <a:t>Click icons below to insert a table, graph, picture, or video. Resize using the sizing handles at the edge of the item.</a:t>
            </a:r>
          </a:p>
        </p:txBody>
      </p:sp>
    </p:spTree>
    <p:extLst>
      <p:ext uri="{BB962C8B-B14F-4D97-AF65-F5344CB8AC3E}">
        <p14:creationId xmlns:p14="http://schemas.microsoft.com/office/powerpoint/2010/main" val="349757677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F3C66B17-8103-49D1-B504-47FBD78869E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rot="10800000">
            <a:off x="0" y="5851492"/>
            <a:ext cx="12192000" cy="1006507"/>
          </a:xfrm>
          <a:prstGeom prst="rect">
            <a:avLst/>
          </a:prstGeom>
        </p:spPr>
      </p:pic>
      <p:sp>
        <p:nvSpPr>
          <p:cNvPr id="2" name="Title 1"/>
          <p:cNvSpPr>
            <a:spLocks noGrp="1"/>
          </p:cNvSpPr>
          <p:nvPr>
            <p:ph type="title" hasCustomPrompt="1"/>
          </p:nvPr>
        </p:nvSpPr>
        <p:spPr>
          <a:xfrm>
            <a:off x="838200" y="491636"/>
            <a:ext cx="10515600" cy="1127402"/>
          </a:xfrm>
        </p:spPr>
        <p:txBody>
          <a:bodyPr anchor="t">
            <a:noAutofit/>
          </a:bodyPr>
          <a:lstStyle>
            <a:lvl1pPr>
              <a:defRPr sz="3600" b="1">
                <a:solidFill>
                  <a:srgbClr val="002F59"/>
                </a:solidFill>
                <a:latin typeface="Century Gothic" panose="020B0502020202020204" pitchFamily="34" charset="0"/>
              </a:defRPr>
            </a:lvl1pPr>
          </a:lstStyle>
          <a:p>
            <a:r>
              <a:rPr lang="en-US" dirty="0"/>
              <a:t>One Column No Body</a:t>
            </a:r>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Slide Number Placeholder 5">
            <a:extLst>
              <a:ext uri="{FF2B5EF4-FFF2-40B4-BE49-F238E27FC236}">
                <a16:creationId xmlns:a16="http://schemas.microsoft.com/office/drawing/2014/main" id="{A4D17E6C-88A5-4533-9D87-DA064254D01A}"/>
              </a:ext>
            </a:extLst>
          </p:cNvPr>
          <p:cNvSpPr txBox="1">
            <a:spLocks/>
          </p:cNvSpPr>
          <p:nvPr/>
        </p:nvSpPr>
        <p:spPr>
          <a:xfrm>
            <a:off x="69449" y="6469725"/>
            <a:ext cx="663616" cy="365125"/>
          </a:xfrm>
          <a:prstGeom prst="rect">
            <a:avLst/>
          </a:prstGeom>
        </p:spPr>
        <p:txBody>
          <a:bodyPr vert="horz" lIns="91440" tIns="45720" rIns="91440" bIns="45720" rtlCol="0" anchor="b"/>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1"/>
                </a:solidFill>
              </a:rPr>
              <a:pPr algn="l"/>
              <a:t>‹#›</a:t>
            </a:fld>
            <a:endParaRPr lang="en-US" sz="1400" dirty="0">
              <a:solidFill>
                <a:schemeClr val="bg1"/>
              </a:solidFill>
            </a:endParaRPr>
          </a:p>
        </p:txBody>
      </p:sp>
      <p:sp>
        <p:nvSpPr>
          <p:cNvPr id="27" name="Footer Placeholder 12">
            <a:extLst>
              <a:ext uri="{FF2B5EF4-FFF2-40B4-BE49-F238E27FC236}">
                <a16:creationId xmlns:a16="http://schemas.microsoft.com/office/drawing/2014/main" id="{DFB85663-5066-4190-A120-DE552C29F32A}"/>
              </a:ext>
            </a:extLst>
          </p:cNvPr>
          <p:cNvSpPr txBox="1">
            <a:spLocks/>
          </p:cNvSpPr>
          <p:nvPr/>
        </p:nvSpPr>
        <p:spPr>
          <a:xfrm>
            <a:off x="570079" y="6512559"/>
            <a:ext cx="11190122" cy="322291"/>
          </a:xfrm>
          <a:prstGeom prst="rect">
            <a:avLst/>
          </a:prstGeom>
        </p:spPr>
        <p:txBody>
          <a:bodyPr vert="horz" lIns="0" tIns="0" rIns="0" bIns="0" rtlCol="0" anchor="b"/>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1"/>
                </a:solidFill>
              </a:rPr>
              <a:t>Division for Cancer Prevention and Control					                                   Reliable. Trusted. Scientific.</a:t>
            </a:r>
          </a:p>
        </p:txBody>
      </p:sp>
    </p:spTree>
    <p:extLst>
      <p:ext uri="{BB962C8B-B14F-4D97-AF65-F5344CB8AC3E}">
        <p14:creationId xmlns:p14="http://schemas.microsoft.com/office/powerpoint/2010/main" val="79201833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userDrawn="1">
  <p:cSld name="Two Items with Captio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8320"/>
            <a:ext cx="10515600" cy="1014984"/>
          </a:xfrm>
        </p:spPr>
        <p:txBody>
          <a:bodyPr/>
          <a:lstStyle>
            <a:lvl1pPr>
              <a:defRPr b="1" baseline="0"/>
            </a:lvl1pPr>
          </a:lstStyle>
          <a:p>
            <a:r>
              <a:rPr lang="en-US" b="1" dirty="0"/>
              <a:t>Two Items with Captions</a:t>
            </a:r>
            <a:endParaRPr lang="en-US" dirty="0"/>
          </a:p>
        </p:txBody>
      </p:sp>
      <p:sp>
        <p:nvSpPr>
          <p:cNvPr id="3" name="Content Placeholder 2"/>
          <p:cNvSpPr>
            <a:spLocks noGrp="1"/>
          </p:cNvSpPr>
          <p:nvPr>
            <p:ph sz="half" idx="1" hasCustomPrompt="1"/>
          </p:nvPr>
        </p:nvSpPr>
        <p:spPr>
          <a:xfrm>
            <a:off x="838200" y="1390650"/>
            <a:ext cx="5181600" cy="3952875"/>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vl2pPr>
              <a:buClr>
                <a:schemeClr val="accent1"/>
              </a:buClr>
              <a:defRPr/>
            </a:lvl2pPr>
            <a:lvl3pPr marL="1143000" indent="-228600">
              <a:buFont typeface="Wingdings" panose="05000000000000000000" pitchFamily="2" charset="2"/>
              <a:buChar char="§"/>
              <a:defRPr/>
            </a:lvl3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a table, graph, picture, or video. Resize using the sizing handles at the edge of the item.</a:t>
            </a:r>
          </a:p>
          <a:p>
            <a:pPr lvl="0"/>
            <a:endParaRPr lang="en-US" dirty="0"/>
          </a:p>
        </p:txBody>
      </p:sp>
      <p:sp>
        <p:nvSpPr>
          <p:cNvPr id="4" name="Content Placeholder 3"/>
          <p:cNvSpPr>
            <a:spLocks noGrp="1"/>
          </p:cNvSpPr>
          <p:nvPr>
            <p:ph sz="half" idx="2" hasCustomPrompt="1"/>
          </p:nvPr>
        </p:nvSpPr>
        <p:spPr>
          <a:xfrm>
            <a:off x="6172200" y="1390650"/>
            <a:ext cx="5181600" cy="3952875"/>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vl2pPr>
              <a:buClr>
                <a:schemeClr val="accent1"/>
              </a:buClr>
              <a:defRPr/>
            </a:lvl2pPr>
            <a:lvl3pPr marL="1143000" indent="-228600">
              <a:buFont typeface="Wingdings" panose="05000000000000000000" pitchFamily="2" charset="2"/>
              <a:buChar char="§"/>
              <a:defRPr/>
            </a:lvl3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a table, graph, picture, or video. Resize using the sizing handles at the edge of the item.</a:t>
            </a:r>
          </a:p>
          <a:p>
            <a:pPr lvl="0"/>
            <a:endParaRPr lang="en-US" dirty="0"/>
          </a:p>
        </p:txBody>
      </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9"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grpSp>
        <p:nvGrpSpPr>
          <p:cNvPr id="10" name="Group 9"/>
          <p:cNvGrpSpPr/>
          <p:nvPr userDrawn="1"/>
        </p:nvGrpSpPr>
        <p:grpSpPr>
          <a:xfrm>
            <a:off x="7167134" y="6512561"/>
            <a:ext cx="2024776" cy="345440"/>
            <a:chOff x="7167135" y="6788149"/>
            <a:chExt cx="2012240" cy="139701"/>
          </a:xfrm>
          <a:solidFill>
            <a:schemeClr val="accent1"/>
          </a:solidFill>
        </p:grpSpPr>
        <p:sp>
          <p:nvSpPr>
            <p:cNvPr id="11"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2"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grpSp>
      <p:sp>
        <p:nvSpPr>
          <p:cNvPr id="13"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4"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5" name="Right Triangle 14"/>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solidFill>
                <a:srgbClr val="FFFFFD"/>
              </a:solidFill>
            </a:endParaRPr>
          </a:p>
        </p:txBody>
      </p:sp>
      <p:sp>
        <p:nvSpPr>
          <p:cNvPr id="16" name="Slide Number Placeholder 3"/>
          <p:cNvSpPr>
            <a:spLocks noGrp="1"/>
          </p:cNvSpPr>
          <p:nvPr>
            <p:ph type="sldNum" sz="quarter" idx="12"/>
          </p:nvPr>
        </p:nvSpPr>
        <p:spPr>
          <a:xfrm>
            <a:off x="11190731" y="6512559"/>
            <a:ext cx="1013831" cy="345441"/>
          </a:xfrm>
        </p:spPr>
        <p:txBody>
          <a:bodyPr/>
          <a:lstStyle/>
          <a:p>
            <a:fld id="{92116AAA-8283-455C-A29F-DBF4D9A6B1BA}" type="slidenum">
              <a:rPr lang="en-US" sz="1600" smtClean="0">
                <a:solidFill>
                  <a:srgbClr val="002F59"/>
                </a:solidFill>
              </a:rPr>
              <a:pPr/>
              <a:t>‹#›</a:t>
            </a:fld>
            <a:endParaRPr lang="en-US" sz="1600" dirty="0">
              <a:solidFill>
                <a:srgbClr val="002F59"/>
              </a:solidFill>
            </a:endParaRPr>
          </a:p>
        </p:txBody>
      </p:sp>
      <p:sp>
        <p:nvSpPr>
          <p:cNvPr id="17" name="TextBox 16"/>
          <p:cNvSpPr txBox="1"/>
          <p:nvPr userDrawn="1"/>
        </p:nvSpPr>
        <p:spPr>
          <a:xfrm>
            <a:off x="57150" y="6492918"/>
            <a:ext cx="5485352" cy="384721"/>
          </a:xfrm>
          <a:prstGeom prst="rect">
            <a:avLst/>
          </a:prstGeom>
          <a:noFill/>
        </p:spPr>
        <p:txBody>
          <a:bodyPr wrap="square" rtlCol="0">
            <a:spAutoFit/>
          </a:bodyPr>
          <a:lstStyle/>
          <a:p>
            <a:r>
              <a:rPr lang="en-US" sz="1900" dirty="0">
                <a:solidFill>
                  <a:srgbClr val="FFFFFD"/>
                </a:solidFill>
              </a:rPr>
              <a:t>RELIABLE      TRUSTED      SCIENTIFIC      </a:t>
            </a:r>
            <a:r>
              <a:rPr lang="en-US" sz="1900" dirty="0">
                <a:solidFill>
                  <a:srgbClr val="999E40"/>
                </a:solidFill>
              </a:rPr>
              <a:t>DCPC</a:t>
            </a:r>
          </a:p>
        </p:txBody>
      </p:sp>
      <p:cxnSp>
        <p:nvCxnSpPr>
          <p:cNvPr id="18" name="Straight Connector 17"/>
          <p:cNvCxnSpPr/>
          <p:nvPr userDrawn="1"/>
        </p:nvCxnSpPr>
        <p:spPr>
          <a:xfrm>
            <a:off x="1413923"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9" name="Straight Connector 18"/>
          <p:cNvCxnSpPr/>
          <p:nvPr userDrawn="1"/>
        </p:nvCxnSpPr>
        <p:spPr>
          <a:xfrm>
            <a:off x="2799826" y="6584630"/>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20" name="Straight Connector 19"/>
          <p:cNvCxnSpPr/>
          <p:nvPr userDrawn="1"/>
        </p:nvCxnSpPr>
        <p:spPr>
          <a:xfrm>
            <a:off x="4483370"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sp>
        <p:nvSpPr>
          <p:cNvPr id="21" name="Text Placeholder 20"/>
          <p:cNvSpPr>
            <a:spLocks noGrp="1"/>
          </p:cNvSpPr>
          <p:nvPr>
            <p:ph type="body" sz="quarter" idx="13" hasCustomPrompt="1"/>
          </p:nvPr>
        </p:nvSpPr>
        <p:spPr>
          <a:xfrm>
            <a:off x="838200" y="5414165"/>
            <a:ext cx="5181600" cy="304800"/>
          </a:xfrm>
        </p:spPr>
        <p:txBody>
          <a:bodyPr/>
          <a:lstStyle>
            <a:lvl1pPr marL="0" indent="0" algn="ctr">
              <a:buNone/>
              <a:defRPr sz="2000" baseline="0"/>
            </a:lvl1pPr>
          </a:lstStyle>
          <a:p>
            <a:pPr lvl="0"/>
            <a:r>
              <a:rPr lang="en-US" dirty="0"/>
              <a:t>Insert caption here or delete text</a:t>
            </a:r>
          </a:p>
        </p:txBody>
      </p:sp>
      <p:sp>
        <p:nvSpPr>
          <p:cNvPr id="23" name="Text Placeholder 20"/>
          <p:cNvSpPr>
            <a:spLocks noGrp="1"/>
          </p:cNvSpPr>
          <p:nvPr>
            <p:ph type="body" sz="quarter" idx="14" hasCustomPrompt="1"/>
          </p:nvPr>
        </p:nvSpPr>
        <p:spPr>
          <a:xfrm>
            <a:off x="6172200" y="5414165"/>
            <a:ext cx="5181600" cy="304800"/>
          </a:xfrm>
        </p:spPr>
        <p:txBody>
          <a:bodyPr/>
          <a:lstStyle>
            <a:lvl1pPr marL="0" indent="0" algn="ctr">
              <a:buNone/>
              <a:defRPr sz="2000" baseline="0"/>
            </a:lvl1pPr>
          </a:lstStyle>
          <a:p>
            <a:pPr lvl="0"/>
            <a:r>
              <a:rPr lang="en-US" dirty="0"/>
              <a:t>Insert caption here or delete text</a:t>
            </a:r>
          </a:p>
        </p:txBody>
      </p:sp>
    </p:spTree>
    <p:extLst>
      <p:ext uri="{BB962C8B-B14F-4D97-AF65-F5344CB8AC3E}">
        <p14:creationId xmlns:p14="http://schemas.microsoft.com/office/powerpoint/2010/main" val="345676188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7C798940-941A-4154-99C9-8B9A6E0DE66F}" type="datetimeFigureOut">
              <a:rPr lang="en-US" smtClean="0"/>
              <a:pPr/>
              <a:t>2/6/2020</a:t>
            </a:fld>
            <a:endParaRPr lang="en-US" dirty="0"/>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en-US" dirty="0"/>
          </a:p>
        </p:txBody>
      </p:sp>
      <p:sp>
        <p:nvSpPr>
          <p:cNvPr id="4" name="Slide Number Placeholder 3"/>
          <p:cNvSpPr>
            <a:spLocks noGrp="1"/>
          </p:cNvSpPr>
          <p:nvPr>
            <p:ph type="sldNum" sz="quarter" idx="12"/>
          </p:nvPr>
        </p:nvSpPr>
        <p:spPr/>
        <p:txBody>
          <a:bodyPr/>
          <a:lstStyle/>
          <a:p>
            <a:fld id="{3056B25C-C3F4-487D-B3DB-F09043DA26DD}" type="slidenum">
              <a:rPr lang="en-US" smtClean="0"/>
              <a:pPr/>
              <a:t>‹#›</a:t>
            </a:fld>
            <a:endParaRPr lang="en-US" dirty="0"/>
          </a:p>
        </p:txBody>
      </p:sp>
    </p:spTree>
    <p:extLst>
      <p:ext uri="{BB962C8B-B14F-4D97-AF65-F5344CB8AC3E}">
        <p14:creationId xmlns:p14="http://schemas.microsoft.com/office/powerpoint/2010/main" val="247802794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cSld name="Two Column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07"/>
            <a:ext cx="10515600" cy="1014984"/>
          </a:xfrm>
        </p:spPr>
        <p:txBody>
          <a:bodyPr/>
          <a:lstStyle>
            <a:lvl1pPr>
              <a:defRPr b="1" baseline="0"/>
            </a:lvl1pPr>
          </a:lstStyle>
          <a:p>
            <a:r>
              <a:rPr lang="en-US" b="1" dirty="0"/>
              <a:t>Two Columns</a:t>
            </a:r>
            <a:endParaRPr lang="en-US" dirty="0"/>
          </a:p>
        </p:txBody>
      </p:sp>
      <p:sp>
        <p:nvSpPr>
          <p:cNvPr id="3" name="Content Placeholder 2"/>
          <p:cNvSpPr>
            <a:spLocks noGrp="1"/>
          </p:cNvSpPr>
          <p:nvPr>
            <p:ph sz="half" idx="1" hasCustomPrompt="1"/>
          </p:nvPr>
        </p:nvSpPr>
        <p:spPr>
          <a:xfrm>
            <a:off x="838200" y="1374775"/>
            <a:ext cx="5181600" cy="4351338"/>
          </a:xfrm>
        </p:spPr>
        <p:txBody>
          <a:bodyPr/>
          <a:lstStyle>
            <a:lvl1pPr>
              <a:defRPr/>
            </a:lvl1pPr>
            <a:lvl2pPr>
              <a:buClr>
                <a:schemeClr val="accent1"/>
              </a:buClr>
              <a:defRPr/>
            </a:lvl2pPr>
            <a:lvl3pPr marL="1143000" indent="-228600">
              <a:buFont typeface="Wingdings" panose="05000000000000000000" pitchFamily="2" charset="2"/>
              <a:buChar char="§"/>
              <a:defRPr/>
            </a:lvl3pPr>
          </a:lstStyle>
          <a:p>
            <a:pPr lvl="0"/>
            <a:r>
              <a:rPr lang="en-US" dirty="0"/>
              <a:t>Bullet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172200" y="1374775"/>
            <a:ext cx="5181600" cy="4351338"/>
          </a:xfrm>
        </p:spPr>
        <p:txBody>
          <a:bodyPr/>
          <a:lstStyle>
            <a:lvl1pPr>
              <a:defRPr/>
            </a:lvl1pPr>
            <a:lvl2pPr>
              <a:buClr>
                <a:schemeClr val="accent1"/>
              </a:buClr>
              <a:defRPr/>
            </a:lvl2pPr>
            <a:lvl3pPr marL="1143000" indent="-228600">
              <a:buFont typeface="Wingdings" panose="05000000000000000000" pitchFamily="2" charset="2"/>
              <a:buChar char="§"/>
              <a:defRPr/>
            </a:lvl3pPr>
          </a:lstStyle>
          <a:p>
            <a:pPr lvl="0"/>
            <a:r>
              <a:rPr lang="en-US" dirty="0"/>
              <a:t>Bullet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userDrawn="1"/>
        </p:nvGrpSpPr>
        <p:grpSpPr>
          <a:xfrm>
            <a:off x="7167134" y="6512561"/>
            <a:ext cx="2024776" cy="345440"/>
            <a:chOff x="7167135" y="6788149"/>
            <a:chExt cx="2012240" cy="139701"/>
          </a:xfrm>
          <a:solidFill>
            <a:schemeClr val="accent1"/>
          </a:solidFill>
        </p:grpSpPr>
        <p:sp>
          <p:nvSpPr>
            <p:cNvPr id="11"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3"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Right Triangle 14"/>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Slide Number Placeholder 3"/>
          <p:cNvSpPr>
            <a:spLocks noGrp="1"/>
          </p:cNvSpPr>
          <p:nvPr>
            <p:ph type="sldNum" sz="quarter" idx="12"/>
          </p:nvPr>
        </p:nvSpPr>
        <p:spPr>
          <a:xfrm>
            <a:off x="11190731" y="6512559"/>
            <a:ext cx="1013831" cy="345441"/>
          </a:xfrm>
        </p:spPr>
        <p:txBody>
          <a:bodyPr/>
          <a:lstStyle/>
          <a:p>
            <a:fld id="{92116AAA-8283-455C-A29F-DBF4D9A6B1BA}" type="slidenum">
              <a:rPr lang="en-US" sz="1600" b="1" smtClean="0">
                <a:solidFill>
                  <a:schemeClr val="tx1"/>
                </a:solidFill>
              </a:rPr>
              <a:pPr/>
              <a:t>‹#›</a:t>
            </a:fld>
            <a:endParaRPr lang="en-US" sz="1600" b="1" dirty="0">
              <a:solidFill>
                <a:schemeClr val="tx1"/>
              </a:solidFill>
            </a:endParaRPr>
          </a:p>
        </p:txBody>
      </p:sp>
    </p:spTree>
    <p:extLst>
      <p:ext uri="{BB962C8B-B14F-4D97-AF65-F5344CB8AC3E}">
        <p14:creationId xmlns:p14="http://schemas.microsoft.com/office/powerpoint/2010/main" val="126259316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DEA63F-9969-47E7-BFC6-64FF12AB1FE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3"/>
          <a:stretch>
            <a:fillRect/>
          </a:stretch>
        </p:blipFill>
        <p:spPr>
          <a:xfrm>
            <a:off x="471428" y="495307"/>
            <a:ext cx="2283347" cy="991757"/>
          </a:xfrm>
          <a:prstGeom prst="rect">
            <a:avLst/>
          </a:prstGeom>
        </p:spPr>
      </p:pic>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4000">
                <a:solidFill>
                  <a:schemeClr val="bg1"/>
                </a:solidFill>
                <a:latin typeface="Calibri" panose="020F0502020204030204" pitchFamily="34" charset="0"/>
                <a:cs typeface="Calibri" panose="020F0502020204030204" pitchFamily="34" charset="0"/>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Tree>
    <p:extLst>
      <p:ext uri="{BB962C8B-B14F-4D97-AF65-F5344CB8AC3E}">
        <p14:creationId xmlns:p14="http://schemas.microsoft.com/office/powerpoint/2010/main" val="4074749684"/>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3C6852-0AFD-4EFF-8612-31EE0E4B676F}"/>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latin typeface="Calibri" panose="020F0502020204030204" pitchFamily="34" charset="0"/>
                <a:cs typeface="Calibri" panose="020F0502020204030204" pitchFamily="34" charset="0"/>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4"/>
          <a:stretch>
            <a:fillRect/>
          </a:stretch>
        </p:blipFill>
        <p:spPr>
          <a:xfrm>
            <a:off x="471428" y="520707"/>
            <a:ext cx="2289789" cy="996696"/>
          </a:xfrm>
          <a:prstGeom prst="rect">
            <a:avLst/>
          </a:prstGeom>
        </p:spPr>
      </p:pic>
    </p:spTree>
    <p:extLst>
      <p:ext uri="{BB962C8B-B14F-4D97-AF65-F5344CB8AC3E}">
        <p14:creationId xmlns:p14="http://schemas.microsoft.com/office/powerpoint/2010/main" val="180284270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latin typeface="Calibri" panose="020F0502020204030204" pitchFamily="34" charset="0"/>
                <a:cs typeface="Calibri" panose="020F0502020204030204" pitchFamily="34" charset="0"/>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776711779"/>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879160517"/>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latin typeface="Calibri" panose="020F0502020204030204" pitchFamily="34" charset="0"/>
                <a:cs typeface="Calibri" panose="020F0502020204030204" pitchFamily="34" charset="0"/>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169917346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62119047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9707AD6-77AC-4658-9FC5-9B52D384346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pic>
        <p:nvPicPr>
          <p:cNvPr id="10" name="Picture 9">
            <a:extLst>
              <a:ext uri="{FF2B5EF4-FFF2-40B4-BE49-F238E27FC236}">
                <a16:creationId xmlns:a16="http://schemas.microsoft.com/office/drawing/2014/main" id="{407A149D-2FD3-45F9-971B-248A0597B07A}"/>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50815409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050DAEBD-6254-4B7A-93F4-740AB02FB7C8}"/>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Calibri" panose="020F0502020204030204" pitchFamily="34" charset="0"/>
                <a:cs typeface="Calibri" panose="020F0502020204030204" pitchFamily="34" charset="0"/>
              </a:rPr>
              <a:pPr algn="l"/>
              <a:t>‹#›</a:t>
            </a:fld>
            <a:endParaRPr lang="en-US" sz="1400" dirty="0">
              <a:latin typeface="Calibri" panose="020F0502020204030204" pitchFamily="34" charset="0"/>
              <a:cs typeface="Calibri" panose="020F0502020204030204" pitchFamily="34" charset="0"/>
            </a:endParaRPr>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283224137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ED42B36-C5AB-4E02-9392-A267D566D33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pic>
        <p:nvPicPr>
          <p:cNvPr id="11" name="Picture 10">
            <a:extLst>
              <a:ext uri="{FF2B5EF4-FFF2-40B4-BE49-F238E27FC236}">
                <a16:creationId xmlns:a16="http://schemas.microsoft.com/office/drawing/2014/main" id="{F3C66B17-8103-49D1-B504-47FBD78869E6}"/>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8" name="Slide Number Placeholder 5">
            <a:extLst>
              <a:ext uri="{FF2B5EF4-FFF2-40B4-BE49-F238E27FC236}">
                <a16:creationId xmlns:a16="http://schemas.microsoft.com/office/drawing/2014/main" id="{147ACE11-8834-464D-A0B9-1980B878F17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9" name="Footer Placeholder 12">
            <a:extLst>
              <a:ext uri="{FF2B5EF4-FFF2-40B4-BE49-F238E27FC236}">
                <a16:creationId xmlns:a16="http://schemas.microsoft.com/office/drawing/2014/main" id="{83C8639D-D647-4E49-844C-6A2C96749528}"/>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2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337995600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pic>
        <p:nvPicPr>
          <p:cNvPr id="12" name="Picture 11">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13"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4"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89034741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Gotham Rounded Book" pitchFamily="50" charset="0"/>
              </a:rPr>
              <a:t>Division of Cancer Prevention and Control</a:t>
            </a:r>
            <a:r>
              <a:rPr lang="en-US" sz="1400" dirty="0">
                <a:latin typeface="Gotham Rounded Book" pitchFamily="50" charset="0"/>
              </a:rPr>
              <a:t> 				                               </a:t>
            </a:r>
            <a:r>
              <a:rPr lang="en-US" sz="1400" dirty="0">
                <a:solidFill>
                  <a:schemeClr val="tx1"/>
                </a:solidFill>
                <a:latin typeface="Gotham Rounded Book" pitchFamily="50" charset="0"/>
              </a:rPr>
              <a:t>Reliable. Trusted. Scientific.</a:t>
            </a:r>
            <a:endParaRPr lang="en-US" sz="1400" b="0" dirty="0">
              <a:solidFill>
                <a:schemeClr val="tx1"/>
              </a:solidFill>
              <a:latin typeface="Gotham Rounded Book" pitchFamily="50"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24441990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412749402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latin typeface="Calibri" panose="020F0502020204030204" pitchFamily="34" charset="0"/>
                <a:cs typeface="Calibri" panose="020F0502020204030204" pitchFamily="34" charset="0"/>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419733596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85A39D36-73F8-4EC5-AB1E-DCA1B67726DE}"/>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2830105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292680698"/>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012F8884-68E6-4990-9C14-52F1FC6E0FB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pic>
        <p:nvPicPr>
          <p:cNvPr id="18" name="Picture 1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19"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20"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52731954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87616164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92501696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78555A8B-D91B-4AFD-A04E-11F3F931ABD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70621278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06F3FDC3-0849-4025-9C04-9259130DE77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64282743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latin typeface="Calibri" panose="020F0502020204030204" pitchFamily="34" charset="0"/>
                <a:cs typeface="Calibri" panose="020F0502020204030204" pitchFamily="34" charset="0"/>
              </a:defRPr>
            </a:lvl1pPr>
          </a:lstStyle>
          <a:p>
            <a:r>
              <a:rPr lang="en-US" dirty="0"/>
              <a:t>Section Divider</a:t>
            </a:r>
          </a:p>
        </p:txBody>
      </p:sp>
      <p:grpSp>
        <p:nvGrpSpPr>
          <p:cNvPr id="6" name="Group 5">
            <a:extLst>
              <a:ext uri="{FF2B5EF4-FFF2-40B4-BE49-F238E27FC236}">
                <a16:creationId xmlns:a16="http://schemas.microsoft.com/office/drawing/2014/main" id="{8620823F-D97C-44EE-A1A2-C9C1C74B521B}"/>
              </a:ext>
            </a:extLst>
          </p:cNvPr>
          <p:cNvGrpSpPr/>
          <p:nvPr userDrawn="1"/>
        </p:nvGrpSpPr>
        <p:grpSpPr>
          <a:xfrm>
            <a:off x="8110393" y="345440"/>
            <a:ext cx="4093761" cy="6163056"/>
            <a:chOff x="8110393" y="348506"/>
            <a:chExt cx="4048174" cy="6163056"/>
          </a:xfrm>
        </p:grpSpPr>
        <p:pic>
          <p:nvPicPr>
            <p:cNvPr id="7" name="Picture 6">
              <a:extLst>
                <a:ext uri="{FF2B5EF4-FFF2-40B4-BE49-F238E27FC236}">
                  <a16:creationId xmlns:a16="http://schemas.microsoft.com/office/drawing/2014/main" id="{C1FDB0FC-B46E-4257-96EB-FE5650E8AC0A}"/>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r="7384"/>
            <a:stretch/>
          </p:blipFill>
          <p:spPr>
            <a:xfrm>
              <a:off x="8110393" y="348506"/>
              <a:ext cx="3685330" cy="6163056"/>
            </a:xfrm>
            <a:prstGeom prst="rect">
              <a:avLst/>
            </a:prstGeom>
          </p:spPr>
        </p:pic>
        <p:pic>
          <p:nvPicPr>
            <p:cNvPr id="9" name="Picture 8">
              <a:extLst>
                <a:ext uri="{FF2B5EF4-FFF2-40B4-BE49-F238E27FC236}">
                  <a16:creationId xmlns:a16="http://schemas.microsoft.com/office/drawing/2014/main" id="{33AF5F86-D8D3-4D8B-9D2D-8172DF4F6736}"/>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l="53036" r="37846"/>
            <a:stretch/>
          </p:blipFill>
          <p:spPr>
            <a:xfrm flipH="1">
              <a:off x="11795723" y="348506"/>
              <a:ext cx="362844" cy="6163056"/>
            </a:xfrm>
            <a:prstGeom prst="rect">
              <a:avLst/>
            </a:prstGeom>
          </p:spPr>
        </p:pic>
      </p:grpSp>
    </p:spTree>
    <p:extLst>
      <p:ext uri="{BB962C8B-B14F-4D97-AF65-F5344CB8AC3E}">
        <p14:creationId xmlns:p14="http://schemas.microsoft.com/office/powerpoint/2010/main" val="426320439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BF60B8D6-0814-45E6-9D76-B471D9E29109}"/>
              </a:ext>
            </a:extLst>
          </p:cNvPr>
          <p:cNvGrpSpPr/>
          <p:nvPr userDrawn="1"/>
        </p:nvGrpSpPr>
        <p:grpSpPr>
          <a:xfrm>
            <a:off x="8110393" y="345440"/>
            <a:ext cx="4093761" cy="6163056"/>
            <a:chOff x="8110393" y="348506"/>
            <a:chExt cx="4048174" cy="6163056"/>
          </a:xfrm>
        </p:grpSpPr>
        <p:pic>
          <p:nvPicPr>
            <p:cNvPr id="4" name="Picture 3">
              <a:extLst>
                <a:ext uri="{FF2B5EF4-FFF2-40B4-BE49-F238E27FC236}">
                  <a16:creationId xmlns:a16="http://schemas.microsoft.com/office/drawing/2014/main" id="{87142BB5-04CE-44CF-94D0-C15B9432BAF2}"/>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r="7384"/>
            <a:stretch/>
          </p:blipFill>
          <p:spPr>
            <a:xfrm>
              <a:off x="8110393" y="348506"/>
              <a:ext cx="3685330" cy="6163056"/>
            </a:xfrm>
            <a:prstGeom prst="rect">
              <a:avLst/>
            </a:prstGeom>
          </p:spPr>
        </p:pic>
        <p:pic>
          <p:nvPicPr>
            <p:cNvPr id="10" name="Picture 9">
              <a:extLst>
                <a:ext uri="{FF2B5EF4-FFF2-40B4-BE49-F238E27FC236}">
                  <a16:creationId xmlns:a16="http://schemas.microsoft.com/office/drawing/2014/main" id="{78DA2907-97D3-45DE-BDC9-82F49E573F08}"/>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l="53036" r="37846"/>
            <a:stretch/>
          </p:blipFill>
          <p:spPr>
            <a:xfrm flipH="1">
              <a:off x="11795723" y="348506"/>
              <a:ext cx="362844" cy="6163056"/>
            </a:xfrm>
            <a:prstGeom prst="rect">
              <a:avLst/>
            </a:prstGeom>
          </p:spPr>
        </p:pic>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latin typeface="Calibri" panose="020F0502020204030204" pitchFamily="34" charset="0"/>
                <a:cs typeface="Calibri" panose="020F0502020204030204" pitchFamily="34" charset="0"/>
              </a:defRPr>
            </a:lvl1pPr>
          </a:lstStyle>
          <a:p>
            <a:r>
              <a:rPr lang="en-US" dirty="0"/>
              <a:t>Section Divider</a:t>
            </a:r>
          </a:p>
        </p:txBody>
      </p:sp>
    </p:spTree>
    <p:extLst>
      <p:ext uri="{BB962C8B-B14F-4D97-AF65-F5344CB8AC3E}">
        <p14:creationId xmlns:p14="http://schemas.microsoft.com/office/powerpoint/2010/main" val="482617281"/>
      </p:ext>
    </p:extLst>
  </p:cSld>
  <p:clrMapOvr>
    <a:overrideClrMapping bg1="lt1" tx1="dk1" bg2="lt2" tx2="dk2" accent1="accent1" accent2="accent2" accent3="accent3" accent4="accent4" accent5="accent5" accent6="accent6" hlink="hlink" folHlink="folHlink"/>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latin typeface="Calibri" panose="020F0502020204030204" pitchFamily="34" charset="0"/>
                <a:cs typeface="Calibri" panose="020F0502020204030204" pitchFamily="34" charset="0"/>
              </a:defRPr>
            </a:lvl1pPr>
          </a:lstStyle>
          <a:p>
            <a:r>
              <a:rPr lang="en-US" dirty="0"/>
              <a:t>Section Divider</a:t>
            </a:r>
          </a:p>
        </p:txBody>
      </p:sp>
      <p:grpSp>
        <p:nvGrpSpPr>
          <p:cNvPr id="2" name="Group 1">
            <a:extLst>
              <a:ext uri="{FF2B5EF4-FFF2-40B4-BE49-F238E27FC236}">
                <a16:creationId xmlns:a16="http://schemas.microsoft.com/office/drawing/2014/main" id="{CEC3428B-6F35-402C-85CB-C9ECDC493DD3}"/>
              </a:ext>
            </a:extLst>
          </p:cNvPr>
          <p:cNvGrpSpPr/>
          <p:nvPr userDrawn="1"/>
        </p:nvGrpSpPr>
        <p:grpSpPr>
          <a:xfrm>
            <a:off x="6866727" y="2546809"/>
            <a:ext cx="5325273" cy="4340219"/>
            <a:chOff x="6474841" y="2300067"/>
            <a:chExt cx="5325273" cy="4340219"/>
          </a:xfrm>
        </p:grpSpPr>
        <p:pic>
          <p:nvPicPr>
            <p:cNvPr id="4" name="Picture 3">
              <a:extLst>
                <a:ext uri="{FF2B5EF4-FFF2-40B4-BE49-F238E27FC236}">
                  <a16:creationId xmlns:a16="http://schemas.microsoft.com/office/drawing/2014/main" id="{B6233F96-E137-4FCD-993B-67C4A94BBE1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18335" r="7384"/>
            <a:stretch/>
          </p:blipFill>
          <p:spPr>
            <a:xfrm rot="5400000">
              <a:off x="7201411" y="1573497"/>
              <a:ext cx="3872133" cy="5325273"/>
            </a:xfrm>
            <a:prstGeom prst="rect">
              <a:avLst/>
            </a:prstGeom>
          </p:spPr>
        </p:pic>
        <p:pic>
          <p:nvPicPr>
            <p:cNvPr id="7" name="Picture 6">
              <a:extLst>
                <a:ext uri="{FF2B5EF4-FFF2-40B4-BE49-F238E27FC236}">
                  <a16:creationId xmlns:a16="http://schemas.microsoft.com/office/drawing/2014/main" id="{D5B2CAB7-5778-4803-B215-1A4A7CA2C9D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51515" t="18335" r="37288"/>
            <a:stretch/>
          </p:blipFill>
          <p:spPr>
            <a:xfrm rot="16200000" flipV="1">
              <a:off x="8903435" y="3743606"/>
              <a:ext cx="468086" cy="5325273"/>
            </a:xfrm>
            <a:prstGeom prst="rect">
              <a:avLst/>
            </a:prstGeom>
          </p:spPr>
        </p:pic>
      </p:grpSp>
    </p:spTree>
    <p:extLst>
      <p:ext uri="{BB962C8B-B14F-4D97-AF65-F5344CB8AC3E}">
        <p14:creationId xmlns:p14="http://schemas.microsoft.com/office/powerpoint/2010/main" val="330290128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latin typeface="Calibri" panose="020F0502020204030204" pitchFamily="34" charset="0"/>
                <a:cs typeface="Calibri" panose="020F0502020204030204" pitchFamily="34" charset="0"/>
              </a:defRPr>
            </a:lvl1pPr>
          </a:lstStyle>
          <a:p>
            <a:r>
              <a:rPr lang="en-US" dirty="0"/>
              <a:t>Section Divider</a:t>
            </a:r>
          </a:p>
        </p:txBody>
      </p:sp>
      <p:grpSp>
        <p:nvGrpSpPr>
          <p:cNvPr id="6" name="Group 5">
            <a:extLst>
              <a:ext uri="{FF2B5EF4-FFF2-40B4-BE49-F238E27FC236}">
                <a16:creationId xmlns:a16="http://schemas.microsoft.com/office/drawing/2014/main" id="{E90DBD71-FA97-45CD-B1CF-1FEB2194933C}"/>
              </a:ext>
            </a:extLst>
          </p:cNvPr>
          <p:cNvGrpSpPr/>
          <p:nvPr userDrawn="1"/>
        </p:nvGrpSpPr>
        <p:grpSpPr>
          <a:xfrm>
            <a:off x="6866727" y="2546809"/>
            <a:ext cx="5325273" cy="4340219"/>
            <a:chOff x="6474841" y="2300067"/>
            <a:chExt cx="5325273" cy="4340219"/>
          </a:xfrm>
        </p:grpSpPr>
        <p:pic>
          <p:nvPicPr>
            <p:cNvPr id="7" name="Picture 6">
              <a:extLst>
                <a:ext uri="{FF2B5EF4-FFF2-40B4-BE49-F238E27FC236}">
                  <a16:creationId xmlns:a16="http://schemas.microsoft.com/office/drawing/2014/main" id="{3DDAF66A-9F36-4E68-BFD1-E74892B28E5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18335" r="7384"/>
            <a:stretch/>
          </p:blipFill>
          <p:spPr>
            <a:xfrm rot="5400000">
              <a:off x="7201411" y="1573497"/>
              <a:ext cx="3872133" cy="5325273"/>
            </a:xfrm>
            <a:prstGeom prst="rect">
              <a:avLst/>
            </a:prstGeom>
          </p:spPr>
        </p:pic>
        <p:pic>
          <p:nvPicPr>
            <p:cNvPr id="8" name="Picture 7">
              <a:extLst>
                <a:ext uri="{FF2B5EF4-FFF2-40B4-BE49-F238E27FC236}">
                  <a16:creationId xmlns:a16="http://schemas.microsoft.com/office/drawing/2014/main" id="{6846A800-E8E5-4042-BC8A-F6298142C81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51515" t="18335" r="37288"/>
            <a:stretch/>
          </p:blipFill>
          <p:spPr>
            <a:xfrm rot="16200000" flipV="1">
              <a:off x="8903435" y="3743606"/>
              <a:ext cx="468086" cy="5325273"/>
            </a:xfrm>
            <a:prstGeom prst="rect">
              <a:avLst/>
            </a:prstGeom>
          </p:spPr>
        </p:pic>
      </p:grpSp>
    </p:spTree>
    <p:extLst>
      <p:ext uri="{BB962C8B-B14F-4D97-AF65-F5344CB8AC3E}">
        <p14:creationId xmlns:p14="http://schemas.microsoft.com/office/powerpoint/2010/main" val="934035203"/>
      </p:ext>
    </p:extLst>
  </p:cSld>
  <p:clrMapOvr>
    <a:overrideClrMapping bg1="lt1" tx1="dk1" bg2="lt2" tx2="dk2" accent1="accent1" accent2="accent2" accent3="accent3" accent4="accent4" accent5="accent5" accent6="accent6" hlink="hlink" folHlink="folHlink"/>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Calibri" panose="020F0502020204030204" pitchFamily="34" charset="0"/>
                <a:cs typeface="Calibri" panose="020F0502020204030204" pitchFamily="34" charset="0"/>
              </a:rPr>
              <a:t>Go to the official federal source of cancer prevention information: </a:t>
            </a:r>
          </a:p>
          <a:p>
            <a:pPr algn="l">
              <a:lnSpc>
                <a:spcPct val="130000"/>
              </a:lnSpc>
            </a:pPr>
            <a:r>
              <a:rPr lang="en-US" sz="2000" b="0" i="0" dirty="0">
                <a:solidFill>
                  <a:schemeClr val="bg1"/>
                </a:solidFill>
                <a:latin typeface="Calibri" panose="020F0502020204030204" pitchFamily="34" charset="0"/>
                <a:cs typeface="Calibri" panose="020F0502020204030204" pitchFamily="34" charset="0"/>
              </a:rPr>
              <a:t>www.cdc.gov/cancer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Calibri" panose="020F0502020204030204" pitchFamily="34" charset="0"/>
                <a:cs typeface="Calibri" panose="020F0502020204030204" pitchFamily="34" charset="0"/>
              </a:rPr>
              <a:t>Division of Cancer Prevention and Control</a:t>
            </a:r>
          </a:p>
          <a:p>
            <a:pPr algn="r">
              <a:lnSpc>
                <a:spcPct val="130000"/>
              </a:lnSpc>
            </a:pPr>
            <a:r>
              <a:rPr lang="en-US" sz="1600" b="0" i="0" dirty="0">
                <a:solidFill>
                  <a:schemeClr val="tx1"/>
                </a:solidFill>
                <a:latin typeface="Calibri" panose="020F0502020204030204" pitchFamily="34" charset="0"/>
                <a:cs typeface="Calibri" panose="020F0502020204030204" pitchFamily="34" charset="0"/>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Calibri" panose="020F0502020204030204" pitchFamily="34" charset="0"/>
                <a:cs typeface="Calibri" panose="020F0502020204030204" pitchFamily="34" charset="0"/>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Calibri" panose="020F0502020204030204" pitchFamily="34" charset="0"/>
                <a:cs typeface="Calibri" panose="020F0502020204030204" pitchFamily="34" charset="0"/>
              </a:rPr>
              <a:t>Thank you!</a:t>
            </a: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pic>
        <p:nvPicPr>
          <p:cNvPr id="6" name="Picture 5">
            <a:extLst>
              <a:ext uri="{FF2B5EF4-FFF2-40B4-BE49-F238E27FC236}">
                <a16:creationId xmlns:a16="http://schemas.microsoft.com/office/drawing/2014/main" id="{8DA40169-B336-469C-8BE6-1C46B4A4C2E2}"/>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r="6147" b="33908"/>
          <a:stretch/>
        </p:blipFill>
        <p:spPr>
          <a:xfrm>
            <a:off x="8646287" y="253540"/>
            <a:ext cx="3545713" cy="3890198"/>
          </a:xfrm>
          <a:prstGeom prst="rect">
            <a:avLst/>
          </a:prstGeom>
        </p:spPr>
      </p:pic>
    </p:spTree>
    <p:extLst>
      <p:ext uri="{BB962C8B-B14F-4D97-AF65-F5344CB8AC3E}">
        <p14:creationId xmlns:p14="http://schemas.microsoft.com/office/powerpoint/2010/main" val="40664996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55924"/>
          <a:stretch/>
        </p:blipFill>
        <p:spPr>
          <a:xfrm rot="10800000">
            <a:off x="0" y="6175682"/>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85573683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07"/>
            <a:ext cx="10515600" cy="1016043"/>
          </a:xfrm>
        </p:spPr>
        <p:txBody>
          <a:bodyPr/>
          <a:lstStyle>
            <a:lvl1pPr>
              <a:defRPr b="1"/>
            </a:lvl1pPr>
          </a:lstStyle>
          <a:p>
            <a:r>
              <a:rPr lang="en-US" dirty="0"/>
              <a:t>One Column</a:t>
            </a:r>
          </a:p>
        </p:txBody>
      </p:sp>
      <p:sp>
        <p:nvSpPr>
          <p:cNvPr id="3" name="Content Placeholder 2"/>
          <p:cNvSpPr>
            <a:spLocks noGrp="1"/>
          </p:cNvSpPr>
          <p:nvPr>
            <p:ph idx="1"/>
          </p:nvPr>
        </p:nvSpPr>
        <p:spPr>
          <a:xfrm>
            <a:off x="838200" y="1383389"/>
            <a:ext cx="10515600" cy="4351338"/>
          </a:xfrm>
        </p:spPr>
        <p:txBody>
          <a:bodyPr/>
          <a:lstStyle>
            <a:lvl2pPr>
              <a:buClr>
                <a:srgbClr val="999E40"/>
              </a:buClr>
              <a:defRPr/>
            </a:lvl2pPr>
            <a:lvl3pPr marL="1143000" indent="-228600">
              <a:buFont typeface="Wingdings" panose="05000000000000000000" pitchFamily="2" charset="2"/>
              <a:buChar char="§"/>
              <a:defRPr/>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8"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grpSp>
        <p:nvGrpSpPr>
          <p:cNvPr id="9" name="Group 8"/>
          <p:cNvGrpSpPr/>
          <p:nvPr userDrawn="1"/>
        </p:nvGrpSpPr>
        <p:grpSpPr>
          <a:xfrm>
            <a:off x="7167134" y="6512561"/>
            <a:ext cx="2024776" cy="345440"/>
            <a:chOff x="7167135" y="6788149"/>
            <a:chExt cx="2012240" cy="139701"/>
          </a:xfrm>
          <a:solidFill>
            <a:schemeClr val="accent1"/>
          </a:solidFill>
        </p:grpSpPr>
        <p:sp>
          <p:nvSpPr>
            <p:cNvPr id="10"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1"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grpSp>
      <p:sp>
        <p:nvSpPr>
          <p:cNvPr id="12"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3"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4" name="Right Triangle 13"/>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solidFill>
                <a:srgbClr val="FFFFFD"/>
              </a:solidFill>
            </a:endParaRPr>
          </a:p>
        </p:txBody>
      </p:sp>
      <p:sp>
        <p:nvSpPr>
          <p:cNvPr id="15" name="Slide Number Placeholder 3"/>
          <p:cNvSpPr>
            <a:spLocks noGrp="1"/>
          </p:cNvSpPr>
          <p:nvPr>
            <p:ph type="sldNum" sz="quarter" idx="12"/>
          </p:nvPr>
        </p:nvSpPr>
        <p:spPr>
          <a:xfrm>
            <a:off x="11190731" y="6512559"/>
            <a:ext cx="1013831" cy="345441"/>
          </a:xfrm>
        </p:spPr>
        <p:txBody>
          <a:bodyPr/>
          <a:lstStyle/>
          <a:p>
            <a:fld id="{92116AAA-8283-455C-A29F-DBF4D9A6B1BA}" type="slidenum">
              <a:rPr lang="en-US" sz="1600" smtClean="0">
                <a:solidFill>
                  <a:srgbClr val="002F59"/>
                </a:solidFill>
              </a:rPr>
              <a:pPr/>
              <a:t>‹#›</a:t>
            </a:fld>
            <a:endParaRPr lang="en-US" sz="1600" dirty="0">
              <a:solidFill>
                <a:srgbClr val="002F59"/>
              </a:solidFill>
            </a:endParaRPr>
          </a:p>
        </p:txBody>
      </p:sp>
      <p:sp>
        <p:nvSpPr>
          <p:cNvPr id="16" name="TextBox 15"/>
          <p:cNvSpPr txBox="1"/>
          <p:nvPr userDrawn="1"/>
        </p:nvSpPr>
        <p:spPr>
          <a:xfrm>
            <a:off x="57150" y="6492918"/>
            <a:ext cx="5485352" cy="384721"/>
          </a:xfrm>
          <a:prstGeom prst="rect">
            <a:avLst/>
          </a:prstGeom>
          <a:noFill/>
        </p:spPr>
        <p:txBody>
          <a:bodyPr wrap="square" rtlCol="0">
            <a:spAutoFit/>
          </a:bodyPr>
          <a:lstStyle/>
          <a:p>
            <a:r>
              <a:rPr lang="en-US" sz="1900" dirty="0">
                <a:solidFill>
                  <a:srgbClr val="FFFFFD"/>
                </a:solidFill>
              </a:rPr>
              <a:t>RELIABLE      TRUSTED      SCIENTIFIC      </a:t>
            </a:r>
            <a:r>
              <a:rPr lang="en-US" sz="1900" dirty="0">
                <a:solidFill>
                  <a:srgbClr val="999E40"/>
                </a:solidFill>
              </a:rPr>
              <a:t>DCPC</a:t>
            </a:r>
          </a:p>
        </p:txBody>
      </p:sp>
      <p:cxnSp>
        <p:nvCxnSpPr>
          <p:cNvPr id="17" name="Straight Connector 16"/>
          <p:cNvCxnSpPr/>
          <p:nvPr userDrawn="1"/>
        </p:nvCxnSpPr>
        <p:spPr>
          <a:xfrm>
            <a:off x="1413923"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8" name="Straight Connector 17"/>
          <p:cNvCxnSpPr/>
          <p:nvPr userDrawn="1"/>
        </p:nvCxnSpPr>
        <p:spPr>
          <a:xfrm>
            <a:off x="2799826" y="6584630"/>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9" name="Straight Connector 18"/>
          <p:cNvCxnSpPr/>
          <p:nvPr userDrawn="1"/>
        </p:nvCxnSpPr>
        <p:spPr>
          <a:xfrm>
            <a:off x="4483370"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spTree>
    <p:extLst>
      <p:ext uri="{BB962C8B-B14F-4D97-AF65-F5344CB8AC3E}">
        <p14:creationId xmlns:p14="http://schemas.microsoft.com/office/powerpoint/2010/main" val="111692181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Basic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nchor="b"/>
          <a:lstStyle>
            <a:lvl1pPr>
              <a:lnSpc>
                <a:spcPts val="3000"/>
              </a:lnSpc>
              <a:defRPr sz="2800" b="1" baseline="0">
                <a:effectLst/>
              </a:defRPr>
            </a:lvl1pPr>
          </a:lstStyle>
          <a:p>
            <a:r>
              <a:rPr lang="en-US"/>
              <a:t>Click to edit Master title style</a:t>
            </a:r>
            <a:endParaRPr lang="en-US" dirty="0"/>
          </a:p>
        </p:txBody>
      </p:sp>
      <p:sp>
        <p:nvSpPr>
          <p:cNvPr id="3" name="Content Placeholder 2"/>
          <p:cNvSpPr>
            <a:spLocks noGrp="1"/>
          </p:cNvSpPr>
          <p:nvPr>
            <p:ph idx="1"/>
          </p:nvPr>
        </p:nvSpPr>
        <p:spPr>
          <a:xfrm>
            <a:off x="609600" y="1600201"/>
            <a:ext cx="10972800" cy="4191000"/>
          </a:xfrm>
          <a:prstGeom prst="rect">
            <a:avLst/>
          </a:prstGeom>
        </p:spPr>
        <p:txBody>
          <a:bodyPr/>
          <a:lstStyle>
            <a:lvl1pPr>
              <a:buClr>
                <a:schemeClr val="tx1"/>
              </a:buClr>
              <a:buSzPct val="70000"/>
              <a:buFont typeface="Wingdings" pitchFamily="2" charset="2"/>
              <a:buChar char="q"/>
              <a:defRPr sz="2400" b="1" baseline="0">
                <a:solidFill>
                  <a:schemeClr val="bg2"/>
                </a:solidFill>
              </a:defRPr>
            </a:lvl1pPr>
            <a:lvl2pPr>
              <a:buClr>
                <a:schemeClr val="tx1"/>
              </a:buClr>
              <a:buSzPct val="100000"/>
              <a:buFont typeface="Wingdings" pitchFamily="2" charset="2"/>
              <a:buChar char="§"/>
              <a:defRPr sz="2000">
                <a:solidFill>
                  <a:schemeClr val="bg2"/>
                </a:solidFill>
              </a:defRPr>
            </a:lvl2pPr>
            <a:lvl3pPr>
              <a:buClr>
                <a:schemeClr val="tx1"/>
              </a:buClr>
              <a:buSzPct val="100000"/>
              <a:buFont typeface="Arial" pitchFamily="34" charset="0"/>
              <a:buChar char="•"/>
              <a:defRPr sz="1800">
                <a:solidFill>
                  <a:schemeClr val="bg2"/>
                </a:solidFill>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5"/>
          <p:cNvSpPr>
            <a:spLocks noGrp="1"/>
          </p:cNvSpPr>
          <p:nvPr>
            <p:ph type="body" sz="quarter" idx="11"/>
          </p:nvPr>
        </p:nvSpPr>
        <p:spPr>
          <a:xfrm>
            <a:off x="609600" y="5791200"/>
            <a:ext cx="10972800" cy="609600"/>
          </a:xfrm>
          <a:prstGeom prst="rect">
            <a:avLst/>
          </a:prstGeom>
        </p:spPr>
        <p:txBody>
          <a:bodyPr anchor="b"/>
          <a:lstStyle>
            <a:lvl1pPr>
              <a:buNone/>
              <a:defRPr sz="11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2213433769"/>
      </p:ext>
    </p:extLst>
  </p:cSld>
  <p:clrMapOvr>
    <a:masterClrMapping/>
  </p:clrMapOvr>
  <p:transition>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userDrawn="1">
  <p:cSld name="Large Images (narrow bottom bor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94468" y="0"/>
            <a:ext cx="11582400" cy="1206631"/>
          </a:xfrm>
        </p:spPr>
        <p:txBody>
          <a:bodyPr/>
          <a:lstStyle>
            <a:lvl1pPr>
              <a:defRPr sz="3200">
                <a:latin typeface="Calibri" panose="020F0502020204030204" pitchFamily="34" charset="0"/>
              </a:defRPr>
            </a:lvl1pPr>
          </a:lstStyle>
          <a:p>
            <a:r>
              <a:rPr lang="en-US" dirty="0"/>
              <a:t>Click to add title</a:t>
            </a:r>
          </a:p>
        </p:txBody>
      </p:sp>
      <p:sp>
        <p:nvSpPr>
          <p:cNvPr id="6" name="TextBox 5"/>
          <p:cNvSpPr txBox="1"/>
          <p:nvPr userDrawn="1"/>
        </p:nvSpPr>
        <p:spPr>
          <a:xfrm>
            <a:off x="156027" y="6501403"/>
            <a:ext cx="2457920" cy="246221"/>
          </a:xfrm>
          <a:prstGeom prst="rect">
            <a:avLst/>
          </a:prstGeom>
          <a:noFill/>
        </p:spPr>
        <p:txBody>
          <a:bodyPr wrap="square" rtlCol="0">
            <a:spAutoFit/>
          </a:bodyPr>
          <a:lstStyle/>
          <a:p>
            <a:fld id="{502F4AC6-48B5-485A-8D62-7AC4F05840AC}" type="slidenum">
              <a:rPr lang="en-US" sz="1000" smtClean="0">
                <a:solidFill>
                  <a:schemeClr val="bg1"/>
                </a:solidFill>
                <a:latin typeface="Myriad Pro" pitchFamily="34" charset="0"/>
              </a:rPr>
              <a:pPr/>
              <a:t>‹#›</a:t>
            </a:fld>
            <a:endParaRPr lang="en-US" sz="1000" dirty="0">
              <a:solidFill>
                <a:schemeClr val="bg1"/>
              </a:solidFill>
              <a:latin typeface="Myriad Pro" pitchFamily="34" charset="0"/>
            </a:endParaRPr>
          </a:p>
        </p:txBody>
      </p:sp>
      <p:sp>
        <p:nvSpPr>
          <p:cNvPr id="7" name="Rectangle 6"/>
          <p:cNvSpPr/>
          <p:nvPr userDrawn="1"/>
        </p:nvSpPr>
        <p:spPr>
          <a:xfrm>
            <a:off x="-1" y="5857649"/>
            <a:ext cx="12192001" cy="6685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 Placeholder 9"/>
          <p:cNvSpPr>
            <a:spLocks noGrp="1"/>
          </p:cNvSpPr>
          <p:nvPr>
            <p:ph type="body" sz="quarter" idx="10"/>
          </p:nvPr>
        </p:nvSpPr>
        <p:spPr>
          <a:xfrm>
            <a:off x="658147" y="6624513"/>
            <a:ext cx="6509416" cy="179388"/>
          </a:xfrm>
        </p:spPr>
        <p:txBody>
          <a:bodyPr anchor="ctr"/>
          <a:lstStyle>
            <a:lvl1pPr marL="0" indent="0">
              <a:buFontTx/>
              <a:buNone/>
              <a:defRPr sz="1400" i="0">
                <a:solidFill>
                  <a:schemeClr val="bg1"/>
                </a:solidFill>
                <a:latin typeface="Calibri" panose="020F0502020204030204" pitchFamily="34" charset="0"/>
              </a:defRPr>
            </a:lvl1pPr>
          </a:lstStyle>
          <a:p>
            <a:pPr lvl="0"/>
            <a:endParaRPr lang="en-US" dirty="0"/>
          </a:p>
        </p:txBody>
      </p:sp>
      <p:sp>
        <p:nvSpPr>
          <p:cNvPr id="12" name="Content Placeholder 2"/>
          <p:cNvSpPr>
            <a:spLocks noGrp="1"/>
          </p:cNvSpPr>
          <p:nvPr>
            <p:ph idx="11"/>
          </p:nvPr>
        </p:nvSpPr>
        <p:spPr>
          <a:xfrm>
            <a:off x="609600" y="1573881"/>
            <a:ext cx="10952136" cy="3857917"/>
          </a:xfrm>
        </p:spPr>
        <p:txBody>
          <a:bodyPr/>
          <a:lstStyle>
            <a:lvl1pPr marL="274320" indent="-274320">
              <a:spcBef>
                <a:spcPts val="0"/>
              </a:spcBef>
              <a:spcAft>
                <a:spcPts val="300"/>
              </a:spcAft>
              <a:buSzPct val="90000"/>
              <a:buFont typeface="Wingdings" panose="05000000000000000000" pitchFamily="2" charset="2"/>
              <a:buChar char="Ø"/>
              <a:defRPr sz="2800" b="1">
                <a:latin typeface="Calibri" panose="020F0502020204030204" pitchFamily="34" charset="0"/>
              </a:defRPr>
            </a:lvl1pPr>
            <a:lvl2pPr marL="502920" indent="-228600">
              <a:spcBef>
                <a:spcPts val="0"/>
              </a:spcBef>
              <a:spcAft>
                <a:spcPts val="300"/>
              </a:spcAft>
              <a:buSzPct val="90000"/>
              <a:buFont typeface="Calibri" panose="020F0502020204030204" pitchFamily="34" charset="0"/>
              <a:buChar char="●"/>
              <a:defRPr sz="2400">
                <a:latin typeface="Calibri" panose="020F0502020204030204" pitchFamily="34" charset="0"/>
              </a:defRPr>
            </a:lvl2pPr>
            <a:lvl3pPr marL="822960" indent="-228600">
              <a:spcBef>
                <a:spcPts val="0"/>
              </a:spcBef>
              <a:spcAft>
                <a:spcPts val="300"/>
              </a:spcAft>
              <a:buSzPct val="70000"/>
              <a:buFont typeface="Wingdings" panose="05000000000000000000" pitchFamily="2" charset="2"/>
              <a:buChar char="q"/>
              <a:defRPr sz="2000">
                <a:latin typeface="Calibri" panose="020F0502020204030204" pitchFamily="34" charset="0"/>
              </a:defRPr>
            </a:lvl3pPr>
            <a:lvl4pPr marL="1280160" indent="-201168">
              <a:spcBef>
                <a:spcPts val="0"/>
              </a:spcBef>
              <a:spcAft>
                <a:spcPts val="300"/>
              </a:spcAft>
              <a:defRPr sz="1800">
                <a:latin typeface="Calibri" panose="020F0502020204030204" pitchFamily="34" charset="0"/>
              </a:defRPr>
            </a:lvl4pPr>
            <a:lvl5pPr marL="1645920" indent="-201168">
              <a:spcBef>
                <a:spcPts val="0"/>
              </a:spcBef>
              <a:spcAft>
                <a:spcPts val="300"/>
              </a:spcAft>
              <a:defRPr sz="1600">
                <a:latin typeface="Calibri" panose="020F0502020204030204" pitchFamily="34" charset="0"/>
              </a:defRPr>
            </a:lvl5pPr>
          </a:lstStyle>
          <a:p>
            <a:pPr lvl="0"/>
            <a:r>
              <a:rPr lang="en-US" dirty="0"/>
              <a:t>Click to edit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08412042"/>
      </p:ext>
    </p:extLst>
  </p:cSld>
  <p:clrMapOvr>
    <a:masterClrMapping/>
  </p:clrMapOvr>
  <p:transition>
    <p:wipe dir="d"/>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061339"/>
          </a:xfrm>
        </p:spPr>
        <p:txBody>
          <a:bodyPr anchor="ctr" anchorCtr="0">
            <a:normAutofit/>
          </a:bodyPr>
          <a:lstStyle>
            <a:lvl1pPr>
              <a:defRPr sz="3600" b="1"/>
            </a:lvl1pPr>
          </a:lstStyle>
          <a:p>
            <a:r>
              <a:rPr lang="en-US" dirty="0"/>
              <a:t>Click to edit Master title style</a:t>
            </a:r>
          </a:p>
        </p:txBody>
      </p:sp>
      <p:sp>
        <p:nvSpPr>
          <p:cNvPr id="4" name="Content Placeholder 3"/>
          <p:cNvSpPr>
            <a:spLocks noGrp="1"/>
          </p:cNvSpPr>
          <p:nvPr>
            <p:ph sz="quarter" idx="10"/>
          </p:nvPr>
        </p:nvSpPr>
        <p:spPr>
          <a:xfrm>
            <a:off x="838200" y="1719071"/>
            <a:ext cx="10515600" cy="4510279"/>
          </a:xfrm>
        </p:spPr>
        <p:txBody>
          <a:bodyPr/>
          <a:lstStyle>
            <a:lvl1pPr>
              <a:lnSpc>
                <a:spcPct val="100000"/>
              </a:lnSpc>
              <a:buClr>
                <a:schemeClr val="tx2"/>
              </a:buClr>
              <a:defRPr>
                <a:latin typeface="Calibri" panose="020F0502020204030204" pitchFamily="34" charset="0"/>
              </a:defRPr>
            </a:lvl1pPr>
            <a:lvl2pPr marL="800100" indent="-342900">
              <a:lnSpc>
                <a:spcPct val="100000"/>
              </a:lnSpc>
              <a:buClr>
                <a:schemeClr val="accent4"/>
              </a:buClr>
              <a:buFont typeface="Arial" panose="020B0604020202020204" pitchFamily="34" charset="0"/>
              <a:buChar char="•"/>
              <a:defRPr>
                <a:latin typeface="Calibri" panose="020F0502020204030204" pitchFamily="34" charset="0"/>
              </a:defRPr>
            </a:lvl2pPr>
            <a:lvl3pPr marL="1143000" indent="-228600">
              <a:lnSpc>
                <a:spcPct val="100000"/>
              </a:lnSpc>
              <a:buClr>
                <a:schemeClr val="accent1"/>
              </a:buClr>
              <a:buFont typeface="Wingdings" panose="05000000000000000000" pitchFamily="2" charset="2"/>
              <a:buChar char="§"/>
              <a:defRPr>
                <a:latin typeface="Calibri" panose="020F0502020204030204" pitchFamily="34" charset="0"/>
              </a:defRPr>
            </a:lvl3pPr>
            <a:lvl4pPr>
              <a:lnSpc>
                <a:spcPct val="100000"/>
              </a:lnSpc>
              <a:defRPr>
                <a:latin typeface="Calibri" panose="020F0502020204030204" pitchFamily="34" charset="0"/>
              </a:defRPr>
            </a:lvl4pPr>
            <a:lvl5pPr>
              <a:lnSpc>
                <a:spcPct val="100000"/>
              </a:lnSpc>
              <a:defRPr>
                <a:latin typeface="Calibri" panose="020F050202020403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grpSp>
        <p:nvGrpSpPr>
          <p:cNvPr id="6" name="Group 5"/>
          <p:cNvGrpSpPr/>
          <p:nvPr userDrawn="1"/>
        </p:nvGrpSpPr>
        <p:grpSpPr>
          <a:xfrm>
            <a:off x="7167134" y="6512561"/>
            <a:ext cx="2024776" cy="345440"/>
            <a:chOff x="7167135" y="6788149"/>
            <a:chExt cx="2012240" cy="139701"/>
          </a:xfrm>
          <a:solidFill>
            <a:schemeClr val="accent1"/>
          </a:solidFill>
        </p:grpSpPr>
        <p:sp>
          <p:nvSpPr>
            <p:cNvPr id="7"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sp>
          <p:nvSpPr>
            <p:cNvPr id="8"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grpSp>
      <p:sp>
        <p:nvSpPr>
          <p:cNvPr id="9"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F59"/>
              </a:solidFill>
              <a:effectLst/>
              <a:uLnTx/>
              <a:uFillTx/>
            </a:endParaRPr>
          </a:p>
        </p:txBody>
      </p:sp>
      <p:sp>
        <p:nvSpPr>
          <p:cNvPr id="10" name="Rectangle 24"/>
          <p:cNvSpPr>
            <a:spLocks noChangeArrowheads="1"/>
          </p:cNvSpPr>
          <p:nvPr userDrawn="1"/>
        </p:nvSpPr>
        <p:spPr bwMode="auto">
          <a:xfrm>
            <a:off x="11190732" y="6512561"/>
            <a:ext cx="1013830" cy="34544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tx2"/>
              </a:solidFill>
              <a:effectLst/>
              <a:uLnTx/>
              <a:uFillTx/>
            </a:endParaRPr>
          </a:p>
        </p:txBody>
      </p:sp>
      <p:sp>
        <p:nvSpPr>
          <p:cNvPr id="11" name="Right Triangle 10"/>
          <p:cNvSpPr/>
          <p:nvPr userDrawn="1"/>
        </p:nvSpPr>
        <p:spPr>
          <a:xfrm>
            <a:off x="7167133" y="6512560"/>
            <a:ext cx="461557" cy="345441"/>
          </a:xfrm>
          <a:prstGeom prst="rtTriangle">
            <a:avLst/>
          </a:prstGeom>
          <a:solidFill>
            <a:srgbClr val="002F5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D"/>
              </a:solidFill>
              <a:effectLst/>
              <a:uLnTx/>
              <a:uFillTx/>
              <a:latin typeface="Rockwell"/>
              <a:ea typeface="+mn-ea"/>
              <a:cs typeface="+mn-cs"/>
            </a:endParaRPr>
          </a:p>
        </p:txBody>
      </p:sp>
      <p:sp>
        <p:nvSpPr>
          <p:cNvPr id="12" name="TextBox 11"/>
          <p:cNvSpPr txBox="1"/>
          <p:nvPr userDrawn="1"/>
        </p:nvSpPr>
        <p:spPr>
          <a:xfrm>
            <a:off x="57150" y="6492918"/>
            <a:ext cx="5485352" cy="3847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900" b="0" i="0" u="none" strike="noStrike" kern="0" cap="none" spc="0" normalizeH="0" baseline="0" noProof="0" dirty="0">
                <a:ln>
                  <a:noFill/>
                </a:ln>
                <a:solidFill>
                  <a:schemeClr val="bg1"/>
                </a:solidFill>
                <a:effectLst/>
                <a:uLnTx/>
                <a:uFillTx/>
              </a:rPr>
              <a:t>RELIABLE      TRUSTED      SCIENTIFIC      DCPC</a:t>
            </a:r>
          </a:p>
        </p:txBody>
      </p:sp>
      <p:cxnSp>
        <p:nvCxnSpPr>
          <p:cNvPr id="13" name="Straight Connector 12"/>
          <p:cNvCxnSpPr/>
          <p:nvPr userDrawn="1"/>
        </p:nvCxnSpPr>
        <p:spPr>
          <a:xfrm>
            <a:off x="1413923" y="6583201"/>
            <a:ext cx="0" cy="204153"/>
          </a:xfrm>
          <a:prstGeom prst="line">
            <a:avLst/>
          </a:prstGeom>
          <a:noFill/>
          <a:ln w="19050" cap="flat" cmpd="sng" algn="ctr">
            <a:solidFill>
              <a:schemeClr val="accent1"/>
            </a:solidFill>
            <a:prstDash val="solid"/>
            <a:miter lim="800000"/>
          </a:ln>
          <a:effectLst/>
        </p:spPr>
      </p:cxnSp>
      <p:cxnSp>
        <p:nvCxnSpPr>
          <p:cNvPr id="14" name="Straight Connector 13"/>
          <p:cNvCxnSpPr/>
          <p:nvPr userDrawn="1"/>
        </p:nvCxnSpPr>
        <p:spPr>
          <a:xfrm>
            <a:off x="2799826" y="6584630"/>
            <a:ext cx="0" cy="204153"/>
          </a:xfrm>
          <a:prstGeom prst="line">
            <a:avLst/>
          </a:prstGeom>
          <a:noFill/>
          <a:ln w="19050" cap="flat" cmpd="sng" algn="ctr">
            <a:solidFill>
              <a:schemeClr val="accent1"/>
            </a:solidFill>
            <a:prstDash val="solid"/>
            <a:miter lim="800000"/>
          </a:ln>
          <a:effectLst/>
        </p:spPr>
      </p:cxnSp>
      <p:cxnSp>
        <p:nvCxnSpPr>
          <p:cNvPr id="15" name="Straight Connector 14"/>
          <p:cNvCxnSpPr/>
          <p:nvPr userDrawn="1"/>
        </p:nvCxnSpPr>
        <p:spPr>
          <a:xfrm>
            <a:off x="4483370" y="6583201"/>
            <a:ext cx="0" cy="204153"/>
          </a:xfrm>
          <a:prstGeom prst="line">
            <a:avLst/>
          </a:prstGeom>
          <a:noFill/>
          <a:ln w="19050" cap="flat" cmpd="sng" algn="ctr">
            <a:solidFill>
              <a:schemeClr val="accent1"/>
            </a:solidFill>
            <a:prstDash val="solid"/>
            <a:miter lim="800000"/>
          </a:ln>
          <a:effectLst/>
        </p:spPr>
      </p:cxnSp>
      <p:sp>
        <p:nvSpPr>
          <p:cNvPr id="16" name="TextBox 15"/>
          <p:cNvSpPr txBox="1"/>
          <p:nvPr userDrawn="1"/>
        </p:nvSpPr>
        <p:spPr>
          <a:xfrm>
            <a:off x="11633200" y="6543719"/>
            <a:ext cx="466595" cy="276999"/>
          </a:xfrm>
          <a:prstGeom prst="rect">
            <a:avLst/>
          </a:prstGeom>
          <a:noFill/>
        </p:spPr>
        <p:txBody>
          <a:bodyPr wrap="square" rtlCol="0">
            <a:spAutoFit/>
          </a:bodyPr>
          <a:lstStyle/>
          <a:p>
            <a:pPr algn="r"/>
            <a:fld id="{9AD7C989-2ABF-4356-865E-C635B54E1EE3}" type="slidenum">
              <a:rPr lang="en-US" sz="1200" b="1" smtClean="0">
                <a:solidFill>
                  <a:schemeClr val="tx2"/>
                </a:solidFill>
                <a:latin typeface="Calibri" panose="020F0502020204030204" pitchFamily="34" charset="0"/>
              </a:rPr>
              <a:pPr algn="r"/>
              <a:t>‹#›</a:t>
            </a:fld>
            <a:endParaRPr lang="en-US" sz="1200" b="1" dirty="0">
              <a:solidFill>
                <a:schemeClr val="tx2"/>
              </a:solidFill>
              <a:latin typeface="Calibri" panose="020F0502020204030204" pitchFamily="34" charset="0"/>
            </a:endParaRPr>
          </a:p>
        </p:txBody>
      </p:sp>
    </p:spTree>
    <p:extLst>
      <p:ext uri="{BB962C8B-B14F-4D97-AF65-F5344CB8AC3E}">
        <p14:creationId xmlns:p14="http://schemas.microsoft.com/office/powerpoint/2010/main" val="257195070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1429" y="495309"/>
            <a:ext cx="2283348"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3" y="5294572"/>
            <a:ext cx="4316412" cy="218496"/>
          </a:xfrm>
        </p:spPr>
        <p:txBody>
          <a:bodyPr/>
          <a:lstStyle>
            <a:lvl1pPr marL="0" indent="0">
              <a:buNone/>
              <a:defRPr sz="760">
                <a:solidFill>
                  <a:schemeClr val="bg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3" y="5524804"/>
            <a:ext cx="4316412" cy="218496"/>
          </a:xfrm>
        </p:spPr>
        <p:txBody>
          <a:bodyPr/>
          <a:lstStyle>
            <a:lvl1pPr marL="0" indent="0">
              <a:buNone/>
              <a:defRPr sz="506" i="1">
                <a:solidFill>
                  <a:schemeClr val="bg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7" y="5294572"/>
            <a:ext cx="4316412" cy="218496"/>
          </a:xfrm>
        </p:spPr>
        <p:txBody>
          <a:bodyPr/>
          <a:lstStyle>
            <a:lvl1pPr marL="0" indent="0">
              <a:buNone/>
              <a:defRPr sz="760">
                <a:solidFill>
                  <a:schemeClr val="bg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7" y="5524804"/>
            <a:ext cx="4316412" cy="218496"/>
          </a:xfrm>
        </p:spPr>
        <p:txBody>
          <a:bodyPr/>
          <a:lstStyle>
            <a:lvl1pPr marL="0" indent="0">
              <a:buNone/>
              <a:defRPr sz="591" i="0">
                <a:solidFill>
                  <a:schemeClr val="bg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p:nvSpPr>
        <p:spPr>
          <a:xfrm>
            <a:off x="8817198" y="1"/>
            <a:ext cx="3374804" cy="5457644"/>
          </a:xfrm>
          <a:prstGeom prst="rect">
            <a:avLst/>
          </a:prstGeom>
          <a:blipFill dpi="0" rotWithShape="1">
            <a:blip r:embed="rId3" cstate="print">
              <a:alphaModFix amt="60000"/>
              <a:extLst>
                <a:ext uri="{28A0092B-C50C-407E-A947-70E740481C1C}">
                  <a14:useLocalDpi xmlns:a14="http://schemas.microsoft.com/office/drawing/2010/main" val="0"/>
                </a:ext>
              </a:extLst>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3" y="1957752"/>
            <a:ext cx="9872240" cy="2942498"/>
          </a:xfrm>
        </p:spPr>
        <p:txBody>
          <a:bodyPr anchor="ctr"/>
          <a:lstStyle>
            <a:lvl1pPr>
              <a:defRPr sz="1519">
                <a:solidFill>
                  <a:schemeClr val="bg1"/>
                </a:solidFill>
                <a:latin typeface="Calibri" panose="020F0502020204030204" pitchFamily="34" charset="0"/>
                <a:cs typeface="Calibri" panose="020F0502020204030204" pitchFamily="34" charset="0"/>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p:nvGrpSpPr>
        <p:grpSpPr>
          <a:xfrm>
            <a:off x="1" y="5952744"/>
            <a:ext cx="13136880" cy="905256"/>
            <a:chOff x="0" y="5952744"/>
            <a:chExt cx="13136880" cy="905256"/>
          </a:xfrm>
        </p:grpSpPr>
        <p:sp>
          <p:nvSpPr>
            <p:cNvPr id="86"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pic>
          <p:nvPicPr>
            <p:cNvPr id="5" name="Picture 4">
              <a:extLst>
                <a:ext uri="{FF2B5EF4-FFF2-40B4-BE49-F238E27FC236}">
                  <a16:creationId xmlns:a16="http://schemas.microsoft.com/office/drawing/2014/main" id="{252A3466-B561-4FFF-B7F2-30F427B5BE9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621717720"/>
      </p:ext>
    </p:extLst>
  </p:cSld>
  <p:clrMapOvr>
    <a:masterClrMapping/>
  </p:clrMapOvr>
  <p:extLst mod="1">
    <p:ext uri="{DCECCB84-F9BA-43D5-87BE-67443E8EF086}">
      <p15:sldGuideLst xmlns:p15="http://schemas.microsoft.com/office/powerpoint/2012/main">
        <p15:guide id="1" orient="horz" pos="1620">
          <p15:clr>
            <a:srgbClr val="FBAE40"/>
          </p15:clr>
        </p15:guide>
        <p15:guide id="2" pos="6827">
          <p15:clr>
            <a:srgbClr val="FBAE40"/>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p:nvSpPr>
        <p:spPr>
          <a:xfrm>
            <a:off x="8817198" y="1"/>
            <a:ext cx="3374804"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3" y="1957752"/>
            <a:ext cx="9872240" cy="2942498"/>
          </a:xfrm>
        </p:spPr>
        <p:txBody>
          <a:bodyPr anchor="ctr"/>
          <a:lstStyle>
            <a:lvl1pPr>
              <a:defRPr sz="1519">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3" y="5301832"/>
            <a:ext cx="4316412" cy="218496"/>
          </a:xfrm>
        </p:spPr>
        <p:txBody>
          <a:bodyPr/>
          <a:lstStyle>
            <a:lvl1pPr marL="0" indent="0">
              <a:buNone/>
              <a:defRPr sz="760">
                <a:solidFill>
                  <a:schemeClr val="tx1"/>
                </a:solidFill>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3" y="5532064"/>
            <a:ext cx="4316412" cy="218496"/>
          </a:xfrm>
        </p:spPr>
        <p:txBody>
          <a:bodyPr/>
          <a:lstStyle>
            <a:lvl1pPr marL="0" indent="0">
              <a:buNone/>
              <a:defRPr sz="506" i="1">
                <a:solidFill>
                  <a:schemeClr val="tx1"/>
                </a:solidFill>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7" y="5301832"/>
            <a:ext cx="4316412" cy="218496"/>
          </a:xfrm>
        </p:spPr>
        <p:txBody>
          <a:bodyPr/>
          <a:lstStyle>
            <a:lvl1pPr marL="0" indent="0">
              <a:buNone/>
              <a:defRPr sz="760">
                <a:solidFill>
                  <a:schemeClr val="tx1"/>
                </a:solidFill>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7" y="5532064"/>
            <a:ext cx="4316412" cy="218496"/>
          </a:xfrm>
        </p:spPr>
        <p:txBody>
          <a:bodyPr/>
          <a:lstStyle>
            <a:lvl1pPr marL="0" indent="0">
              <a:buNone/>
              <a:defRPr sz="591" i="0">
                <a:solidFill>
                  <a:schemeClr val="tx1"/>
                </a:solidFill>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1430" y="520707"/>
            <a:ext cx="2289788"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p:nvGrpSpPr>
        <p:grpSpPr>
          <a:xfrm>
            <a:off x="1"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760" dirty="0"/>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2735636121"/>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620">
          <p15:clr>
            <a:srgbClr val="FBAE40"/>
          </p15:clr>
        </p15:guide>
        <p15:guide id="2" pos="6827">
          <p15:clr>
            <a:srgbClr val="FBAE40"/>
          </p15:clr>
        </p15:guide>
      </p15:sldGuideLst>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pic>
        <p:nvPicPr>
          <p:cNvPr id="3" name="Picture 2">
            <a:extLst>
              <a:ext uri="{FF2B5EF4-FFF2-40B4-BE49-F238E27FC236}">
                <a16:creationId xmlns:a16="http://schemas.microsoft.com/office/drawing/2014/main" id="{3330786B-E2AE-8A43-88C9-26BF69A1E3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8670" y="1979300"/>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7"/>
            <a:ext cx="6111431" cy="1680693"/>
          </a:xfrm>
        </p:spPr>
        <p:txBody>
          <a:bodyPr anchor="ctr"/>
          <a:lstStyle>
            <a:lvl1pPr algn="ctr">
              <a:defRPr sz="1266">
                <a:solidFill>
                  <a:schemeClr val="bg1"/>
                </a:solidFill>
                <a:latin typeface="Calibri" panose="020F0502020204030204" pitchFamily="34" charset="0"/>
                <a:cs typeface="Calibri" panose="020F0502020204030204" pitchFamily="34" charset="0"/>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70" y="6063832"/>
            <a:ext cx="4316412" cy="218496"/>
          </a:xfrm>
        </p:spPr>
        <p:txBody>
          <a:bodyPr/>
          <a:lstStyle>
            <a:lvl1pPr marL="0" indent="0">
              <a:buNone/>
              <a:defRPr sz="760">
                <a:solidFill>
                  <a:schemeClr val="tx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70" y="6294064"/>
            <a:ext cx="4316412" cy="218496"/>
          </a:xfrm>
        </p:spPr>
        <p:txBody>
          <a:bodyPr/>
          <a:lstStyle>
            <a:lvl1pPr marL="0" indent="0">
              <a:buNone/>
              <a:defRPr sz="506" i="1">
                <a:solidFill>
                  <a:schemeClr val="tx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6" y="6063832"/>
            <a:ext cx="4316412" cy="218496"/>
          </a:xfrm>
        </p:spPr>
        <p:txBody>
          <a:bodyPr/>
          <a:lstStyle>
            <a:lvl1pPr marL="0" indent="0" algn="l">
              <a:buNone/>
              <a:defRPr sz="760">
                <a:solidFill>
                  <a:schemeClr val="tx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6" y="6294064"/>
            <a:ext cx="4316412" cy="218496"/>
          </a:xfrm>
        </p:spPr>
        <p:txBody>
          <a:bodyPr/>
          <a:lstStyle>
            <a:lvl1pPr marL="0" indent="0" algn="l">
              <a:buNone/>
              <a:defRPr sz="591" i="0">
                <a:solidFill>
                  <a:schemeClr val="tx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p:nvGrpSpPr>
        <p:grpSpPr>
          <a:xfrm>
            <a:off x="10238410"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0" name="Freeform 26">
                <a:extLst>
                  <a:ext uri="{FF2B5EF4-FFF2-40B4-BE49-F238E27FC236}">
                    <a16:creationId xmlns:a16="http://schemas.microsoft.com/office/drawing/2014/main" id="{4BD3D3FF-87B4-9345-B36C-D9EAB10D94D2}"/>
                  </a:ext>
                </a:extLst>
              </p:cNvPr>
              <p:cNvSpPr>
                <a:spLocks noEditPoints="1"/>
              </p:cNvSpPr>
              <p:nvPr/>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1" name="Freeform 27">
                <a:extLst>
                  <a:ext uri="{FF2B5EF4-FFF2-40B4-BE49-F238E27FC236}">
                    <a16:creationId xmlns:a16="http://schemas.microsoft.com/office/drawing/2014/main" id="{4F996246-1650-584A-AEC6-25F943F590DC}"/>
                  </a:ext>
                </a:extLst>
              </p:cNvPr>
              <p:cNvSpPr>
                <a:spLocks/>
              </p:cNvSpPr>
              <p:nvPr/>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2" name="Freeform 28">
                <a:extLst>
                  <a:ext uri="{FF2B5EF4-FFF2-40B4-BE49-F238E27FC236}">
                    <a16:creationId xmlns:a16="http://schemas.microsoft.com/office/drawing/2014/main" id="{6C82C5A0-6FCA-AF4F-8168-01E9BF6F4ABF}"/>
                  </a:ext>
                </a:extLst>
              </p:cNvPr>
              <p:cNvSpPr>
                <a:spLocks/>
              </p:cNvSpPr>
              <p:nvPr/>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3" name="Freeform 29">
                <a:extLst>
                  <a:ext uri="{FF2B5EF4-FFF2-40B4-BE49-F238E27FC236}">
                    <a16:creationId xmlns:a16="http://schemas.microsoft.com/office/drawing/2014/main" id="{5350DA1A-0812-FD48-A0A9-C6D324686E55}"/>
                  </a:ext>
                </a:extLst>
              </p:cNvPr>
              <p:cNvSpPr>
                <a:spLocks/>
              </p:cNvSpPr>
              <p:nvPr/>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4" name="Freeform 30">
                <a:extLst>
                  <a:ext uri="{FF2B5EF4-FFF2-40B4-BE49-F238E27FC236}">
                    <a16:creationId xmlns:a16="http://schemas.microsoft.com/office/drawing/2014/main" id="{55752550-2A65-F14D-B8AD-603F7C622BFE}"/>
                  </a:ext>
                </a:extLst>
              </p:cNvPr>
              <p:cNvSpPr>
                <a:spLocks/>
              </p:cNvSpPr>
              <p:nvPr/>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5" name="Freeform 31">
                <a:extLst>
                  <a:ext uri="{FF2B5EF4-FFF2-40B4-BE49-F238E27FC236}">
                    <a16:creationId xmlns:a16="http://schemas.microsoft.com/office/drawing/2014/main" id="{DA2C110A-8C4B-1844-A21A-E878390EC526}"/>
                  </a:ext>
                </a:extLst>
              </p:cNvPr>
              <p:cNvSpPr>
                <a:spLocks/>
              </p:cNvSpPr>
              <p:nvPr/>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6" name="Freeform 32">
                <a:extLst>
                  <a:ext uri="{FF2B5EF4-FFF2-40B4-BE49-F238E27FC236}">
                    <a16:creationId xmlns:a16="http://schemas.microsoft.com/office/drawing/2014/main" id="{93AD87B1-6A46-5E46-B36B-F1D7EBEE6C34}"/>
                  </a:ext>
                </a:extLst>
              </p:cNvPr>
              <p:cNvSpPr>
                <a:spLocks/>
              </p:cNvSpPr>
              <p:nvPr/>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7" name="Freeform 33">
                <a:extLst>
                  <a:ext uri="{FF2B5EF4-FFF2-40B4-BE49-F238E27FC236}">
                    <a16:creationId xmlns:a16="http://schemas.microsoft.com/office/drawing/2014/main" id="{B74B611F-DB57-EB4C-82DB-07D0D1B85658}"/>
                  </a:ext>
                </a:extLst>
              </p:cNvPr>
              <p:cNvSpPr>
                <a:spLocks/>
              </p:cNvSpPr>
              <p:nvPr/>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8" name="Freeform 34">
                <a:extLst>
                  <a:ext uri="{FF2B5EF4-FFF2-40B4-BE49-F238E27FC236}">
                    <a16:creationId xmlns:a16="http://schemas.microsoft.com/office/drawing/2014/main" id="{55BD1FB8-620E-004A-8A6C-808DD039610E}"/>
                  </a:ext>
                </a:extLst>
              </p:cNvPr>
              <p:cNvSpPr>
                <a:spLocks/>
              </p:cNvSpPr>
              <p:nvPr/>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9" name="Freeform 35">
                <a:extLst>
                  <a:ext uri="{FF2B5EF4-FFF2-40B4-BE49-F238E27FC236}">
                    <a16:creationId xmlns:a16="http://schemas.microsoft.com/office/drawing/2014/main" id="{5FBF6C9B-C87C-BC49-89BB-27FA4F41D630}"/>
                  </a:ext>
                </a:extLst>
              </p:cNvPr>
              <p:cNvSpPr>
                <a:spLocks noEditPoints="1"/>
              </p:cNvSpPr>
              <p:nvPr/>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0" name="Freeform 36">
                <a:extLst>
                  <a:ext uri="{FF2B5EF4-FFF2-40B4-BE49-F238E27FC236}">
                    <a16:creationId xmlns:a16="http://schemas.microsoft.com/office/drawing/2014/main" id="{362D130C-9208-604D-81E9-FEC48F8C0684}"/>
                  </a:ext>
                </a:extLst>
              </p:cNvPr>
              <p:cNvSpPr>
                <a:spLocks/>
              </p:cNvSpPr>
              <p:nvPr/>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1" name="Freeform 37">
                <a:extLst>
                  <a:ext uri="{FF2B5EF4-FFF2-40B4-BE49-F238E27FC236}">
                    <a16:creationId xmlns:a16="http://schemas.microsoft.com/office/drawing/2014/main" id="{B84AF066-8BC5-AE4E-9C7E-AE5FBAB7EC69}"/>
                  </a:ext>
                </a:extLst>
              </p:cNvPr>
              <p:cNvSpPr>
                <a:spLocks noEditPoints="1"/>
              </p:cNvSpPr>
              <p:nvPr/>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2" name="Freeform 38">
                <a:extLst>
                  <a:ext uri="{FF2B5EF4-FFF2-40B4-BE49-F238E27FC236}">
                    <a16:creationId xmlns:a16="http://schemas.microsoft.com/office/drawing/2014/main" id="{F4DE0862-D294-434D-8192-52C8565DED3A}"/>
                  </a:ext>
                </a:extLst>
              </p:cNvPr>
              <p:cNvSpPr>
                <a:spLocks noEditPoints="1"/>
              </p:cNvSpPr>
              <p:nvPr/>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3" name="Freeform 39">
                <a:extLst>
                  <a:ext uri="{FF2B5EF4-FFF2-40B4-BE49-F238E27FC236}">
                    <a16:creationId xmlns:a16="http://schemas.microsoft.com/office/drawing/2014/main" id="{4B0F3B22-3C9F-6A4B-A745-6FA04666F226}"/>
                  </a:ext>
                </a:extLst>
              </p:cNvPr>
              <p:cNvSpPr>
                <a:spLocks noEditPoints="1"/>
              </p:cNvSpPr>
              <p:nvPr/>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4" name="Freeform 40">
                <a:extLst>
                  <a:ext uri="{FF2B5EF4-FFF2-40B4-BE49-F238E27FC236}">
                    <a16:creationId xmlns:a16="http://schemas.microsoft.com/office/drawing/2014/main" id="{7217244B-46F9-F24C-A37C-1D94B1C71EFC}"/>
                  </a:ext>
                </a:extLst>
              </p:cNvPr>
              <p:cNvSpPr>
                <a:spLocks/>
              </p:cNvSpPr>
              <p:nvPr/>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5" name="Freeform 41">
                <a:extLst>
                  <a:ext uri="{FF2B5EF4-FFF2-40B4-BE49-F238E27FC236}">
                    <a16:creationId xmlns:a16="http://schemas.microsoft.com/office/drawing/2014/main" id="{A8753C6E-A7EB-3F4E-B02A-E324218B5AA6}"/>
                  </a:ext>
                </a:extLst>
              </p:cNvPr>
              <p:cNvSpPr>
                <a:spLocks/>
              </p:cNvSpPr>
              <p:nvPr/>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6" name="Freeform 42">
                <a:extLst>
                  <a:ext uri="{FF2B5EF4-FFF2-40B4-BE49-F238E27FC236}">
                    <a16:creationId xmlns:a16="http://schemas.microsoft.com/office/drawing/2014/main" id="{6775146F-7FF5-F44C-A5A9-149EDF4A27BF}"/>
                  </a:ext>
                </a:extLst>
              </p:cNvPr>
              <p:cNvSpPr>
                <a:spLocks/>
              </p:cNvSpPr>
              <p:nvPr/>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7" name="Freeform 43">
                <a:extLst>
                  <a:ext uri="{FF2B5EF4-FFF2-40B4-BE49-F238E27FC236}">
                    <a16:creationId xmlns:a16="http://schemas.microsoft.com/office/drawing/2014/main" id="{8754FE14-8503-3543-9B1D-0DB075249F1C}"/>
                  </a:ext>
                </a:extLst>
              </p:cNvPr>
              <p:cNvSpPr>
                <a:spLocks/>
              </p:cNvSpPr>
              <p:nvPr/>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8" name="Freeform 44">
                <a:extLst>
                  <a:ext uri="{FF2B5EF4-FFF2-40B4-BE49-F238E27FC236}">
                    <a16:creationId xmlns:a16="http://schemas.microsoft.com/office/drawing/2014/main" id="{E2EE4C53-A365-554B-9D9C-7C0EF8C4C43D}"/>
                  </a:ext>
                </a:extLst>
              </p:cNvPr>
              <p:cNvSpPr>
                <a:spLocks/>
              </p:cNvSpPr>
              <p:nvPr/>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9" name="Freeform 45">
                <a:extLst>
                  <a:ext uri="{FF2B5EF4-FFF2-40B4-BE49-F238E27FC236}">
                    <a16:creationId xmlns:a16="http://schemas.microsoft.com/office/drawing/2014/main" id="{D92DAC33-CBAC-A444-8812-1EB0ADDC6B32}"/>
                  </a:ext>
                </a:extLst>
              </p:cNvPr>
              <p:cNvSpPr>
                <a:spLocks noEditPoints="1"/>
              </p:cNvSpPr>
              <p:nvPr/>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0" name="Freeform 46">
                <a:extLst>
                  <a:ext uri="{FF2B5EF4-FFF2-40B4-BE49-F238E27FC236}">
                    <a16:creationId xmlns:a16="http://schemas.microsoft.com/office/drawing/2014/main" id="{797700C5-566C-DC4A-9CA0-288386AEC281}"/>
                  </a:ext>
                </a:extLst>
              </p:cNvPr>
              <p:cNvSpPr>
                <a:spLocks/>
              </p:cNvSpPr>
              <p:nvPr/>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1" name="Freeform 47">
                <a:extLst>
                  <a:ext uri="{FF2B5EF4-FFF2-40B4-BE49-F238E27FC236}">
                    <a16:creationId xmlns:a16="http://schemas.microsoft.com/office/drawing/2014/main" id="{455F850B-6050-5B43-9828-0CC9DF0C67B2}"/>
                  </a:ext>
                </a:extLst>
              </p:cNvPr>
              <p:cNvSpPr>
                <a:spLocks/>
              </p:cNvSpPr>
              <p:nvPr/>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2" name="Freeform 48">
                <a:extLst>
                  <a:ext uri="{FF2B5EF4-FFF2-40B4-BE49-F238E27FC236}">
                    <a16:creationId xmlns:a16="http://schemas.microsoft.com/office/drawing/2014/main" id="{F51A3813-FB0E-3C40-A8B3-17CBCA6406F7}"/>
                  </a:ext>
                </a:extLst>
              </p:cNvPr>
              <p:cNvSpPr>
                <a:spLocks/>
              </p:cNvSpPr>
              <p:nvPr/>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3" name="Freeform 49">
                <a:extLst>
                  <a:ext uri="{FF2B5EF4-FFF2-40B4-BE49-F238E27FC236}">
                    <a16:creationId xmlns:a16="http://schemas.microsoft.com/office/drawing/2014/main" id="{7F485D4B-2380-3747-91C9-D0D02DF0AEE3}"/>
                  </a:ext>
                </a:extLst>
              </p:cNvPr>
              <p:cNvSpPr>
                <a:spLocks/>
              </p:cNvSpPr>
              <p:nvPr/>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4" name="Freeform 50">
                <a:extLst>
                  <a:ext uri="{FF2B5EF4-FFF2-40B4-BE49-F238E27FC236}">
                    <a16:creationId xmlns:a16="http://schemas.microsoft.com/office/drawing/2014/main" id="{16949DFA-D170-7E4F-9292-E452E1994DCE}"/>
                  </a:ext>
                </a:extLst>
              </p:cNvPr>
              <p:cNvSpPr>
                <a:spLocks/>
              </p:cNvSpPr>
              <p:nvPr/>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5" name="Freeform 51">
                <a:extLst>
                  <a:ext uri="{FF2B5EF4-FFF2-40B4-BE49-F238E27FC236}">
                    <a16:creationId xmlns:a16="http://schemas.microsoft.com/office/drawing/2014/main" id="{6C4196C9-6F4F-7849-8A1F-B6A663126E4F}"/>
                  </a:ext>
                </a:extLst>
              </p:cNvPr>
              <p:cNvSpPr>
                <a:spLocks noEditPoints="1"/>
              </p:cNvSpPr>
              <p:nvPr/>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6" name="Freeform 52">
                <a:extLst>
                  <a:ext uri="{FF2B5EF4-FFF2-40B4-BE49-F238E27FC236}">
                    <a16:creationId xmlns:a16="http://schemas.microsoft.com/office/drawing/2014/main" id="{8DBA6724-6ED7-4840-9A87-FD9DD23091FC}"/>
                  </a:ext>
                </a:extLst>
              </p:cNvPr>
              <p:cNvSpPr>
                <a:spLocks/>
              </p:cNvSpPr>
              <p:nvPr/>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7" name="Freeform 53">
                <a:extLst>
                  <a:ext uri="{FF2B5EF4-FFF2-40B4-BE49-F238E27FC236}">
                    <a16:creationId xmlns:a16="http://schemas.microsoft.com/office/drawing/2014/main" id="{BC81CCC7-5B90-4B40-BB18-ED9F9FE51124}"/>
                  </a:ext>
                </a:extLst>
              </p:cNvPr>
              <p:cNvSpPr>
                <a:spLocks/>
              </p:cNvSpPr>
              <p:nvPr/>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8" name="Freeform 54">
                <a:extLst>
                  <a:ext uri="{FF2B5EF4-FFF2-40B4-BE49-F238E27FC236}">
                    <a16:creationId xmlns:a16="http://schemas.microsoft.com/office/drawing/2014/main" id="{DB04C158-E3EF-9848-A003-6823CBFFF16E}"/>
                  </a:ext>
                </a:extLst>
              </p:cNvPr>
              <p:cNvSpPr>
                <a:spLocks/>
              </p:cNvSpPr>
              <p:nvPr/>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9" name="Freeform 55">
                <a:extLst>
                  <a:ext uri="{FF2B5EF4-FFF2-40B4-BE49-F238E27FC236}">
                    <a16:creationId xmlns:a16="http://schemas.microsoft.com/office/drawing/2014/main" id="{91E2E89F-E7E8-074C-8AB6-61902E425735}"/>
                  </a:ext>
                </a:extLst>
              </p:cNvPr>
              <p:cNvSpPr>
                <a:spLocks noEditPoints="1"/>
              </p:cNvSpPr>
              <p:nvPr/>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0" name="Freeform 56">
                <a:extLst>
                  <a:ext uri="{FF2B5EF4-FFF2-40B4-BE49-F238E27FC236}">
                    <a16:creationId xmlns:a16="http://schemas.microsoft.com/office/drawing/2014/main" id="{EE15235B-1456-2748-B5AA-C5368A30E589}"/>
                  </a:ext>
                </a:extLst>
              </p:cNvPr>
              <p:cNvSpPr>
                <a:spLocks/>
              </p:cNvSpPr>
              <p:nvPr/>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1" name="Freeform 57">
                <a:extLst>
                  <a:ext uri="{FF2B5EF4-FFF2-40B4-BE49-F238E27FC236}">
                    <a16:creationId xmlns:a16="http://schemas.microsoft.com/office/drawing/2014/main" id="{E9CB0BF6-A18B-DE49-A30B-A7EB5878410D}"/>
                  </a:ext>
                </a:extLst>
              </p:cNvPr>
              <p:cNvSpPr>
                <a:spLocks/>
              </p:cNvSpPr>
              <p:nvPr/>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2" name="Freeform 58">
                <a:extLst>
                  <a:ext uri="{FF2B5EF4-FFF2-40B4-BE49-F238E27FC236}">
                    <a16:creationId xmlns:a16="http://schemas.microsoft.com/office/drawing/2014/main" id="{9925F229-0FF0-E94C-BF05-4B943C194A10}"/>
                  </a:ext>
                </a:extLst>
              </p:cNvPr>
              <p:cNvSpPr>
                <a:spLocks/>
              </p:cNvSpPr>
              <p:nvPr/>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3" name="Freeform 59">
                <a:extLst>
                  <a:ext uri="{FF2B5EF4-FFF2-40B4-BE49-F238E27FC236}">
                    <a16:creationId xmlns:a16="http://schemas.microsoft.com/office/drawing/2014/main" id="{203CE36A-2215-9D48-934A-5D8559437D54}"/>
                  </a:ext>
                </a:extLst>
              </p:cNvPr>
              <p:cNvSpPr>
                <a:spLocks/>
              </p:cNvSpPr>
              <p:nvPr/>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4" name="Freeform 60">
                <a:extLst>
                  <a:ext uri="{FF2B5EF4-FFF2-40B4-BE49-F238E27FC236}">
                    <a16:creationId xmlns:a16="http://schemas.microsoft.com/office/drawing/2014/main" id="{9E7259DF-4707-BC4A-8CBD-F5075AB5910C}"/>
                  </a:ext>
                </a:extLst>
              </p:cNvPr>
              <p:cNvSpPr>
                <a:spLocks/>
              </p:cNvSpPr>
              <p:nvPr/>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5" name="Freeform 61">
                <a:extLst>
                  <a:ext uri="{FF2B5EF4-FFF2-40B4-BE49-F238E27FC236}">
                    <a16:creationId xmlns:a16="http://schemas.microsoft.com/office/drawing/2014/main" id="{9979D890-E5CA-3343-81D6-ECCC5D7EDA24}"/>
                  </a:ext>
                </a:extLst>
              </p:cNvPr>
              <p:cNvSpPr>
                <a:spLocks/>
              </p:cNvSpPr>
              <p:nvPr/>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6" name="Freeform 62">
                <a:extLst>
                  <a:ext uri="{FF2B5EF4-FFF2-40B4-BE49-F238E27FC236}">
                    <a16:creationId xmlns:a16="http://schemas.microsoft.com/office/drawing/2014/main" id="{1337016F-5A55-D74D-96D8-992511F256F0}"/>
                  </a:ext>
                </a:extLst>
              </p:cNvPr>
              <p:cNvSpPr>
                <a:spLocks noEditPoints="1"/>
              </p:cNvSpPr>
              <p:nvPr/>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7" name="Freeform 63">
                <a:extLst>
                  <a:ext uri="{FF2B5EF4-FFF2-40B4-BE49-F238E27FC236}">
                    <a16:creationId xmlns:a16="http://schemas.microsoft.com/office/drawing/2014/main" id="{A7182B47-329A-DD40-BD9B-477F37005207}"/>
                  </a:ext>
                </a:extLst>
              </p:cNvPr>
              <p:cNvSpPr>
                <a:spLocks/>
              </p:cNvSpPr>
              <p:nvPr/>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8" name="Freeform 64">
                <a:extLst>
                  <a:ext uri="{FF2B5EF4-FFF2-40B4-BE49-F238E27FC236}">
                    <a16:creationId xmlns:a16="http://schemas.microsoft.com/office/drawing/2014/main" id="{B19BAEE5-118D-CE44-B1C1-D722E4F96872}"/>
                  </a:ext>
                </a:extLst>
              </p:cNvPr>
              <p:cNvSpPr>
                <a:spLocks/>
              </p:cNvSpPr>
              <p:nvPr/>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9" name="Freeform 65">
                <a:extLst>
                  <a:ext uri="{FF2B5EF4-FFF2-40B4-BE49-F238E27FC236}">
                    <a16:creationId xmlns:a16="http://schemas.microsoft.com/office/drawing/2014/main" id="{25FBCC4C-F776-6E48-BCB8-37F5A28B6808}"/>
                  </a:ext>
                </a:extLst>
              </p:cNvPr>
              <p:cNvSpPr>
                <a:spLocks/>
              </p:cNvSpPr>
              <p:nvPr/>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0" name="Freeform 66">
                <a:extLst>
                  <a:ext uri="{FF2B5EF4-FFF2-40B4-BE49-F238E27FC236}">
                    <a16:creationId xmlns:a16="http://schemas.microsoft.com/office/drawing/2014/main" id="{80E158AC-2184-0A4A-94B8-910163B63F82}"/>
                  </a:ext>
                </a:extLst>
              </p:cNvPr>
              <p:cNvSpPr>
                <a:spLocks noEditPoints="1"/>
              </p:cNvSpPr>
              <p:nvPr/>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1" name="Freeform 67">
                <a:extLst>
                  <a:ext uri="{FF2B5EF4-FFF2-40B4-BE49-F238E27FC236}">
                    <a16:creationId xmlns:a16="http://schemas.microsoft.com/office/drawing/2014/main" id="{54A19964-C70C-E447-97CF-E29AF5DE2EA0}"/>
                  </a:ext>
                </a:extLst>
              </p:cNvPr>
              <p:cNvSpPr>
                <a:spLocks/>
              </p:cNvSpPr>
              <p:nvPr/>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2" name="Freeform 68">
                <a:extLst>
                  <a:ext uri="{FF2B5EF4-FFF2-40B4-BE49-F238E27FC236}">
                    <a16:creationId xmlns:a16="http://schemas.microsoft.com/office/drawing/2014/main" id="{A835B7D0-F790-0941-B159-09DB1DD4E155}"/>
                  </a:ext>
                </a:extLst>
              </p:cNvPr>
              <p:cNvSpPr>
                <a:spLocks/>
              </p:cNvSpPr>
              <p:nvPr/>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3" name="Freeform 69">
                <a:extLst>
                  <a:ext uri="{FF2B5EF4-FFF2-40B4-BE49-F238E27FC236}">
                    <a16:creationId xmlns:a16="http://schemas.microsoft.com/office/drawing/2014/main" id="{A9A55F55-C0A1-FB49-B624-58E6B7E65F3A}"/>
                  </a:ext>
                </a:extLst>
              </p:cNvPr>
              <p:cNvSpPr>
                <a:spLocks/>
              </p:cNvSpPr>
              <p:nvPr/>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4" name="Freeform 70">
                <a:extLst>
                  <a:ext uri="{FF2B5EF4-FFF2-40B4-BE49-F238E27FC236}">
                    <a16:creationId xmlns:a16="http://schemas.microsoft.com/office/drawing/2014/main" id="{67B03A05-6CAF-FB49-803C-D6DDC5F45F59}"/>
                  </a:ext>
                </a:extLst>
              </p:cNvPr>
              <p:cNvSpPr>
                <a:spLocks/>
              </p:cNvSpPr>
              <p:nvPr/>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5" name="Freeform 71">
                <a:extLst>
                  <a:ext uri="{FF2B5EF4-FFF2-40B4-BE49-F238E27FC236}">
                    <a16:creationId xmlns:a16="http://schemas.microsoft.com/office/drawing/2014/main" id="{893EB663-7635-DE4F-99D4-F37B1C55F415}"/>
                  </a:ext>
                </a:extLst>
              </p:cNvPr>
              <p:cNvSpPr>
                <a:spLocks/>
              </p:cNvSpPr>
              <p:nvPr/>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6" name="Freeform 72">
                <a:extLst>
                  <a:ext uri="{FF2B5EF4-FFF2-40B4-BE49-F238E27FC236}">
                    <a16:creationId xmlns:a16="http://schemas.microsoft.com/office/drawing/2014/main" id="{CF923BF1-9E03-C447-961E-BA898399CF3B}"/>
                  </a:ext>
                </a:extLst>
              </p:cNvPr>
              <p:cNvSpPr>
                <a:spLocks/>
              </p:cNvSpPr>
              <p:nvPr/>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7" name="Freeform 73">
                <a:extLst>
                  <a:ext uri="{FF2B5EF4-FFF2-40B4-BE49-F238E27FC236}">
                    <a16:creationId xmlns:a16="http://schemas.microsoft.com/office/drawing/2014/main" id="{34AF4EFE-7FF6-6844-B076-D7D8F1800C68}"/>
                  </a:ext>
                </a:extLst>
              </p:cNvPr>
              <p:cNvSpPr>
                <a:spLocks/>
              </p:cNvSpPr>
              <p:nvPr/>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8" name="Freeform 74">
                <a:extLst>
                  <a:ext uri="{FF2B5EF4-FFF2-40B4-BE49-F238E27FC236}">
                    <a16:creationId xmlns:a16="http://schemas.microsoft.com/office/drawing/2014/main" id="{37428D63-9111-2A4B-AFAD-5DC80C934158}"/>
                  </a:ext>
                </a:extLst>
              </p:cNvPr>
              <p:cNvSpPr>
                <a:spLocks/>
              </p:cNvSpPr>
              <p:nvPr/>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9" name="Freeform 75">
                <a:extLst>
                  <a:ext uri="{FF2B5EF4-FFF2-40B4-BE49-F238E27FC236}">
                    <a16:creationId xmlns:a16="http://schemas.microsoft.com/office/drawing/2014/main" id="{43EB1004-D34F-754E-A66F-905967FCF84C}"/>
                  </a:ext>
                </a:extLst>
              </p:cNvPr>
              <p:cNvSpPr>
                <a:spLocks/>
              </p:cNvSpPr>
              <p:nvPr/>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0" name="Freeform 76">
                <a:extLst>
                  <a:ext uri="{FF2B5EF4-FFF2-40B4-BE49-F238E27FC236}">
                    <a16:creationId xmlns:a16="http://schemas.microsoft.com/office/drawing/2014/main" id="{82DCD71C-CCA5-CF47-BB47-AD714D8C8B4B}"/>
                  </a:ext>
                </a:extLst>
              </p:cNvPr>
              <p:cNvSpPr>
                <a:spLocks noEditPoints="1"/>
              </p:cNvSpPr>
              <p:nvPr/>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2" name="Freeform 78">
                <a:extLst>
                  <a:ext uri="{FF2B5EF4-FFF2-40B4-BE49-F238E27FC236}">
                    <a16:creationId xmlns:a16="http://schemas.microsoft.com/office/drawing/2014/main" id="{3F655550-289C-FF44-9D5E-0EF4976E830C}"/>
                  </a:ext>
                </a:extLst>
              </p:cNvPr>
              <p:cNvSpPr>
                <a:spLocks noEditPoints="1"/>
              </p:cNvSpPr>
              <p:nvPr/>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5" name="Freeform 81">
                <a:extLst>
                  <a:ext uri="{FF2B5EF4-FFF2-40B4-BE49-F238E27FC236}">
                    <a16:creationId xmlns:a16="http://schemas.microsoft.com/office/drawing/2014/main" id="{6B6D8A9E-0688-0E40-9E6A-60B17A33BD1A}"/>
                  </a:ext>
                </a:extLst>
              </p:cNvPr>
              <p:cNvSpPr>
                <a:spLocks/>
              </p:cNvSpPr>
              <p:nvPr/>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6" name="Freeform 82">
                <a:extLst>
                  <a:ext uri="{FF2B5EF4-FFF2-40B4-BE49-F238E27FC236}">
                    <a16:creationId xmlns:a16="http://schemas.microsoft.com/office/drawing/2014/main" id="{0F8B9E0C-E20B-2945-8545-26C6CC01D04B}"/>
                  </a:ext>
                </a:extLst>
              </p:cNvPr>
              <p:cNvSpPr>
                <a:spLocks/>
              </p:cNvSpPr>
              <p:nvPr/>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7" name="Freeform 83">
                <a:extLst>
                  <a:ext uri="{FF2B5EF4-FFF2-40B4-BE49-F238E27FC236}">
                    <a16:creationId xmlns:a16="http://schemas.microsoft.com/office/drawing/2014/main" id="{655D20DE-445B-BF43-8D0D-9E6BD438BC88}"/>
                  </a:ext>
                </a:extLst>
              </p:cNvPr>
              <p:cNvSpPr>
                <a:spLocks/>
              </p:cNvSpPr>
              <p:nvPr/>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8" name="Freeform 84">
                <a:extLst>
                  <a:ext uri="{FF2B5EF4-FFF2-40B4-BE49-F238E27FC236}">
                    <a16:creationId xmlns:a16="http://schemas.microsoft.com/office/drawing/2014/main" id="{15881558-5F9C-6445-8B63-E90FB3B15162}"/>
                  </a:ext>
                </a:extLst>
              </p:cNvPr>
              <p:cNvSpPr>
                <a:spLocks/>
              </p:cNvSpPr>
              <p:nvPr/>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9" name="Freeform 85">
                <a:extLst>
                  <a:ext uri="{FF2B5EF4-FFF2-40B4-BE49-F238E27FC236}">
                    <a16:creationId xmlns:a16="http://schemas.microsoft.com/office/drawing/2014/main" id="{42CDCF65-9E46-244F-949C-F955A6A3E7E3}"/>
                  </a:ext>
                </a:extLst>
              </p:cNvPr>
              <p:cNvSpPr>
                <a:spLocks/>
              </p:cNvSpPr>
              <p:nvPr/>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0" name="Freeform 86">
                <a:extLst>
                  <a:ext uri="{FF2B5EF4-FFF2-40B4-BE49-F238E27FC236}">
                    <a16:creationId xmlns:a16="http://schemas.microsoft.com/office/drawing/2014/main" id="{1D780BFA-683D-CB42-9FD4-B552704621C9}"/>
                  </a:ext>
                </a:extLst>
              </p:cNvPr>
              <p:cNvSpPr>
                <a:spLocks/>
              </p:cNvSpPr>
              <p:nvPr/>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1" name="Freeform 87">
                <a:extLst>
                  <a:ext uri="{FF2B5EF4-FFF2-40B4-BE49-F238E27FC236}">
                    <a16:creationId xmlns:a16="http://schemas.microsoft.com/office/drawing/2014/main" id="{CA42BA1F-58A7-D442-B38A-C2D2846F42D6}"/>
                  </a:ext>
                </a:extLst>
              </p:cNvPr>
              <p:cNvSpPr>
                <a:spLocks/>
              </p:cNvSpPr>
              <p:nvPr/>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2" name="Freeform 88">
                <a:extLst>
                  <a:ext uri="{FF2B5EF4-FFF2-40B4-BE49-F238E27FC236}">
                    <a16:creationId xmlns:a16="http://schemas.microsoft.com/office/drawing/2014/main" id="{E77D2207-49F2-7341-8A50-015191457CB9}"/>
                  </a:ext>
                </a:extLst>
              </p:cNvPr>
              <p:cNvSpPr>
                <a:spLocks/>
              </p:cNvSpPr>
              <p:nvPr/>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3" name="Freeform 89">
                <a:extLst>
                  <a:ext uri="{FF2B5EF4-FFF2-40B4-BE49-F238E27FC236}">
                    <a16:creationId xmlns:a16="http://schemas.microsoft.com/office/drawing/2014/main" id="{0D82851C-B927-6848-B1CC-272319742942}"/>
                  </a:ext>
                </a:extLst>
              </p:cNvPr>
              <p:cNvSpPr>
                <a:spLocks/>
              </p:cNvSpPr>
              <p:nvPr/>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4" name="Freeform 90">
                <a:extLst>
                  <a:ext uri="{FF2B5EF4-FFF2-40B4-BE49-F238E27FC236}">
                    <a16:creationId xmlns:a16="http://schemas.microsoft.com/office/drawing/2014/main" id="{5B7EC3E0-37E4-9F4B-A041-EEBF83531500}"/>
                  </a:ext>
                </a:extLst>
              </p:cNvPr>
              <p:cNvSpPr>
                <a:spLocks/>
              </p:cNvSpPr>
              <p:nvPr/>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5" name="Freeform 91">
                <a:extLst>
                  <a:ext uri="{FF2B5EF4-FFF2-40B4-BE49-F238E27FC236}">
                    <a16:creationId xmlns:a16="http://schemas.microsoft.com/office/drawing/2014/main" id="{CDEC6561-62B6-8C45-B8D5-FD888DD10C93}"/>
                  </a:ext>
                </a:extLst>
              </p:cNvPr>
              <p:cNvSpPr>
                <a:spLocks/>
              </p:cNvSpPr>
              <p:nvPr/>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7" name="Freeform 92">
                <a:extLst>
                  <a:ext uri="{FF2B5EF4-FFF2-40B4-BE49-F238E27FC236}">
                    <a16:creationId xmlns:a16="http://schemas.microsoft.com/office/drawing/2014/main" id="{A0277B7A-AA4C-F549-B47E-F74CA71E1E6F}"/>
                  </a:ext>
                </a:extLst>
              </p:cNvPr>
              <p:cNvSpPr>
                <a:spLocks/>
              </p:cNvSpPr>
              <p:nvPr/>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28844143"/>
      </p:ext>
    </p:extLst>
  </p:cSld>
  <p:clrMapOvr>
    <a:masterClrMapping/>
  </p:clrMapOvr>
  <p:extLst mod="1">
    <p:ext uri="{DCECCB84-F9BA-43D5-87BE-67443E8EF086}">
      <p15:sldGuideLst xmlns:p15="http://schemas.microsoft.com/office/powerpoint/2012/main">
        <p15:guide id="1" orient="horz" pos="1620">
          <p15:clr>
            <a:srgbClr val="FBAE40"/>
          </p15:clr>
        </p15:guide>
        <p15:guide id="2" pos="6827">
          <p15:clr>
            <a:srgbClr val="FBAE40"/>
          </p15:clr>
        </p15:guide>
      </p15:sldGuideLst>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4"/>
            <a:ext cx="6111431" cy="1680693"/>
          </a:xfrm>
        </p:spPr>
        <p:txBody>
          <a:bodyPr anchor="ctr"/>
          <a:lstStyle>
            <a:lvl1pPr algn="ctr">
              <a:defRPr sz="1266">
                <a:solidFill>
                  <a:schemeClr val="tx1"/>
                </a:solidFill>
                <a:latin typeface="Calibri" panose="020F0502020204030204" pitchFamily="34" charset="0"/>
                <a:cs typeface="Calibri" panose="020F0502020204030204" pitchFamily="34" charset="0"/>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70" y="6063832"/>
            <a:ext cx="4316412" cy="218496"/>
          </a:xfrm>
        </p:spPr>
        <p:txBody>
          <a:bodyPr/>
          <a:lstStyle>
            <a:lvl1pPr marL="0" indent="0">
              <a:buNone/>
              <a:defRPr sz="760">
                <a:solidFill>
                  <a:schemeClr val="tx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70" y="6294064"/>
            <a:ext cx="4316412" cy="218496"/>
          </a:xfrm>
        </p:spPr>
        <p:txBody>
          <a:bodyPr/>
          <a:lstStyle>
            <a:lvl1pPr marL="0" indent="0">
              <a:buNone/>
              <a:defRPr sz="506" i="1">
                <a:solidFill>
                  <a:schemeClr val="tx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6" y="6063832"/>
            <a:ext cx="4316412" cy="218496"/>
          </a:xfrm>
        </p:spPr>
        <p:txBody>
          <a:bodyPr/>
          <a:lstStyle>
            <a:lvl1pPr marL="0" indent="0" algn="l">
              <a:buNone/>
              <a:defRPr sz="760">
                <a:solidFill>
                  <a:schemeClr val="tx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6" y="6294064"/>
            <a:ext cx="4316412" cy="218496"/>
          </a:xfrm>
        </p:spPr>
        <p:txBody>
          <a:bodyPr/>
          <a:lstStyle>
            <a:lvl1pPr marL="0" indent="0" algn="l">
              <a:buNone/>
              <a:defRPr sz="591" i="0">
                <a:solidFill>
                  <a:schemeClr val="tx1"/>
                </a:solidFill>
                <a:latin typeface="Calibri" panose="020F0502020204030204" pitchFamily="34" charset="0"/>
                <a:cs typeface="Calibri" panose="020F0502020204030204" pitchFamily="34" charset="0"/>
              </a:defRPr>
            </a:lvl1pPr>
            <a:lvl2pPr>
              <a:defRPr sz="506">
                <a:solidFill>
                  <a:schemeClr val="bg1"/>
                </a:solidFill>
              </a:defRPr>
            </a:lvl2pPr>
            <a:lvl3pPr>
              <a:defRPr sz="506">
                <a:solidFill>
                  <a:schemeClr val="bg1"/>
                </a:solidFill>
              </a:defRPr>
            </a:lvl3pPr>
            <a:lvl4pPr>
              <a:defRPr sz="506">
                <a:solidFill>
                  <a:schemeClr val="bg1"/>
                </a:solidFill>
              </a:defRPr>
            </a:lvl4pPr>
            <a:lvl5pPr>
              <a:defRPr sz="506">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p:nvGrpSpPr>
        <p:grpSpPr>
          <a:xfrm>
            <a:off x="10238410"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0" name="Freeform 26">
                <a:extLst>
                  <a:ext uri="{FF2B5EF4-FFF2-40B4-BE49-F238E27FC236}">
                    <a16:creationId xmlns:a16="http://schemas.microsoft.com/office/drawing/2014/main" id="{4BD3D3FF-87B4-9345-B36C-D9EAB10D94D2}"/>
                  </a:ext>
                </a:extLst>
              </p:cNvPr>
              <p:cNvSpPr>
                <a:spLocks noEditPoints="1"/>
              </p:cNvSpPr>
              <p:nvPr/>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1" name="Freeform 27">
                <a:extLst>
                  <a:ext uri="{FF2B5EF4-FFF2-40B4-BE49-F238E27FC236}">
                    <a16:creationId xmlns:a16="http://schemas.microsoft.com/office/drawing/2014/main" id="{4F996246-1650-584A-AEC6-25F943F590DC}"/>
                  </a:ext>
                </a:extLst>
              </p:cNvPr>
              <p:cNvSpPr>
                <a:spLocks/>
              </p:cNvSpPr>
              <p:nvPr/>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2" name="Freeform 28">
                <a:extLst>
                  <a:ext uri="{FF2B5EF4-FFF2-40B4-BE49-F238E27FC236}">
                    <a16:creationId xmlns:a16="http://schemas.microsoft.com/office/drawing/2014/main" id="{6C82C5A0-6FCA-AF4F-8168-01E9BF6F4ABF}"/>
                  </a:ext>
                </a:extLst>
              </p:cNvPr>
              <p:cNvSpPr>
                <a:spLocks/>
              </p:cNvSpPr>
              <p:nvPr/>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3" name="Freeform 29">
                <a:extLst>
                  <a:ext uri="{FF2B5EF4-FFF2-40B4-BE49-F238E27FC236}">
                    <a16:creationId xmlns:a16="http://schemas.microsoft.com/office/drawing/2014/main" id="{5350DA1A-0812-FD48-A0A9-C6D324686E55}"/>
                  </a:ext>
                </a:extLst>
              </p:cNvPr>
              <p:cNvSpPr>
                <a:spLocks/>
              </p:cNvSpPr>
              <p:nvPr/>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4" name="Freeform 30">
                <a:extLst>
                  <a:ext uri="{FF2B5EF4-FFF2-40B4-BE49-F238E27FC236}">
                    <a16:creationId xmlns:a16="http://schemas.microsoft.com/office/drawing/2014/main" id="{55752550-2A65-F14D-B8AD-603F7C622BFE}"/>
                  </a:ext>
                </a:extLst>
              </p:cNvPr>
              <p:cNvSpPr>
                <a:spLocks/>
              </p:cNvSpPr>
              <p:nvPr/>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5" name="Freeform 31">
                <a:extLst>
                  <a:ext uri="{FF2B5EF4-FFF2-40B4-BE49-F238E27FC236}">
                    <a16:creationId xmlns:a16="http://schemas.microsoft.com/office/drawing/2014/main" id="{DA2C110A-8C4B-1844-A21A-E878390EC526}"/>
                  </a:ext>
                </a:extLst>
              </p:cNvPr>
              <p:cNvSpPr>
                <a:spLocks/>
              </p:cNvSpPr>
              <p:nvPr/>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6" name="Freeform 32">
                <a:extLst>
                  <a:ext uri="{FF2B5EF4-FFF2-40B4-BE49-F238E27FC236}">
                    <a16:creationId xmlns:a16="http://schemas.microsoft.com/office/drawing/2014/main" id="{93AD87B1-6A46-5E46-B36B-F1D7EBEE6C34}"/>
                  </a:ext>
                </a:extLst>
              </p:cNvPr>
              <p:cNvSpPr>
                <a:spLocks/>
              </p:cNvSpPr>
              <p:nvPr/>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7" name="Freeform 33">
                <a:extLst>
                  <a:ext uri="{FF2B5EF4-FFF2-40B4-BE49-F238E27FC236}">
                    <a16:creationId xmlns:a16="http://schemas.microsoft.com/office/drawing/2014/main" id="{B74B611F-DB57-EB4C-82DB-07D0D1B85658}"/>
                  </a:ext>
                </a:extLst>
              </p:cNvPr>
              <p:cNvSpPr>
                <a:spLocks/>
              </p:cNvSpPr>
              <p:nvPr/>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8" name="Freeform 34">
                <a:extLst>
                  <a:ext uri="{FF2B5EF4-FFF2-40B4-BE49-F238E27FC236}">
                    <a16:creationId xmlns:a16="http://schemas.microsoft.com/office/drawing/2014/main" id="{55BD1FB8-620E-004A-8A6C-808DD039610E}"/>
                  </a:ext>
                </a:extLst>
              </p:cNvPr>
              <p:cNvSpPr>
                <a:spLocks/>
              </p:cNvSpPr>
              <p:nvPr/>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29" name="Freeform 35">
                <a:extLst>
                  <a:ext uri="{FF2B5EF4-FFF2-40B4-BE49-F238E27FC236}">
                    <a16:creationId xmlns:a16="http://schemas.microsoft.com/office/drawing/2014/main" id="{5FBF6C9B-C87C-BC49-89BB-27FA4F41D630}"/>
                  </a:ext>
                </a:extLst>
              </p:cNvPr>
              <p:cNvSpPr>
                <a:spLocks noEditPoints="1"/>
              </p:cNvSpPr>
              <p:nvPr/>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0" name="Freeform 36">
                <a:extLst>
                  <a:ext uri="{FF2B5EF4-FFF2-40B4-BE49-F238E27FC236}">
                    <a16:creationId xmlns:a16="http://schemas.microsoft.com/office/drawing/2014/main" id="{362D130C-9208-604D-81E9-FEC48F8C0684}"/>
                  </a:ext>
                </a:extLst>
              </p:cNvPr>
              <p:cNvSpPr>
                <a:spLocks/>
              </p:cNvSpPr>
              <p:nvPr/>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1" name="Freeform 37">
                <a:extLst>
                  <a:ext uri="{FF2B5EF4-FFF2-40B4-BE49-F238E27FC236}">
                    <a16:creationId xmlns:a16="http://schemas.microsoft.com/office/drawing/2014/main" id="{B84AF066-8BC5-AE4E-9C7E-AE5FBAB7EC69}"/>
                  </a:ext>
                </a:extLst>
              </p:cNvPr>
              <p:cNvSpPr>
                <a:spLocks noEditPoints="1"/>
              </p:cNvSpPr>
              <p:nvPr/>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2" name="Freeform 38">
                <a:extLst>
                  <a:ext uri="{FF2B5EF4-FFF2-40B4-BE49-F238E27FC236}">
                    <a16:creationId xmlns:a16="http://schemas.microsoft.com/office/drawing/2014/main" id="{F4DE0862-D294-434D-8192-52C8565DED3A}"/>
                  </a:ext>
                </a:extLst>
              </p:cNvPr>
              <p:cNvSpPr>
                <a:spLocks noEditPoints="1"/>
              </p:cNvSpPr>
              <p:nvPr/>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3" name="Freeform 39">
                <a:extLst>
                  <a:ext uri="{FF2B5EF4-FFF2-40B4-BE49-F238E27FC236}">
                    <a16:creationId xmlns:a16="http://schemas.microsoft.com/office/drawing/2014/main" id="{4B0F3B22-3C9F-6A4B-A745-6FA04666F226}"/>
                  </a:ext>
                </a:extLst>
              </p:cNvPr>
              <p:cNvSpPr>
                <a:spLocks noEditPoints="1"/>
              </p:cNvSpPr>
              <p:nvPr/>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4" name="Freeform 40">
                <a:extLst>
                  <a:ext uri="{FF2B5EF4-FFF2-40B4-BE49-F238E27FC236}">
                    <a16:creationId xmlns:a16="http://schemas.microsoft.com/office/drawing/2014/main" id="{7217244B-46F9-F24C-A37C-1D94B1C71EFC}"/>
                  </a:ext>
                </a:extLst>
              </p:cNvPr>
              <p:cNvSpPr>
                <a:spLocks/>
              </p:cNvSpPr>
              <p:nvPr/>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5" name="Freeform 41">
                <a:extLst>
                  <a:ext uri="{FF2B5EF4-FFF2-40B4-BE49-F238E27FC236}">
                    <a16:creationId xmlns:a16="http://schemas.microsoft.com/office/drawing/2014/main" id="{A8753C6E-A7EB-3F4E-B02A-E324218B5AA6}"/>
                  </a:ext>
                </a:extLst>
              </p:cNvPr>
              <p:cNvSpPr>
                <a:spLocks/>
              </p:cNvSpPr>
              <p:nvPr/>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6" name="Freeform 42">
                <a:extLst>
                  <a:ext uri="{FF2B5EF4-FFF2-40B4-BE49-F238E27FC236}">
                    <a16:creationId xmlns:a16="http://schemas.microsoft.com/office/drawing/2014/main" id="{6775146F-7FF5-F44C-A5A9-149EDF4A27BF}"/>
                  </a:ext>
                </a:extLst>
              </p:cNvPr>
              <p:cNvSpPr>
                <a:spLocks/>
              </p:cNvSpPr>
              <p:nvPr/>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7" name="Freeform 43">
                <a:extLst>
                  <a:ext uri="{FF2B5EF4-FFF2-40B4-BE49-F238E27FC236}">
                    <a16:creationId xmlns:a16="http://schemas.microsoft.com/office/drawing/2014/main" id="{8754FE14-8503-3543-9B1D-0DB075249F1C}"/>
                  </a:ext>
                </a:extLst>
              </p:cNvPr>
              <p:cNvSpPr>
                <a:spLocks/>
              </p:cNvSpPr>
              <p:nvPr/>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8" name="Freeform 44">
                <a:extLst>
                  <a:ext uri="{FF2B5EF4-FFF2-40B4-BE49-F238E27FC236}">
                    <a16:creationId xmlns:a16="http://schemas.microsoft.com/office/drawing/2014/main" id="{E2EE4C53-A365-554B-9D9C-7C0EF8C4C43D}"/>
                  </a:ext>
                </a:extLst>
              </p:cNvPr>
              <p:cNvSpPr>
                <a:spLocks/>
              </p:cNvSpPr>
              <p:nvPr/>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39" name="Freeform 45">
                <a:extLst>
                  <a:ext uri="{FF2B5EF4-FFF2-40B4-BE49-F238E27FC236}">
                    <a16:creationId xmlns:a16="http://schemas.microsoft.com/office/drawing/2014/main" id="{D92DAC33-CBAC-A444-8812-1EB0ADDC6B32}"/>
                  </a:ext>
                </a:extLst>
              </p:cNvPr>
              <p:cNvSpPr>
                <a:spLocks noEditPoints="1"/>
              </p:cNvSpPr>
              <p:nvPr/>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0" name="Freeform 46">
                <a:extLst>
                  <a:ext uri="{FF2B5EF4-FFF2-40B4-BE49-F238E27FC236}">
                    <a16:creationId xmlns:a16="http://schemas.microsoft.com/office/drawing/2014/main" id="{797700C5-566C-DC4A-9CA0-288386AEC281}"/>
                  </a:ext>
                </a:extLst>
              </p:cNvPr>
              <p:cNvSpPr>
                <a:spLocks/>
              </p:cNvSpPr>
              <p:nvPr/>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1" name="Freeform 47">
                <a:extLst>
                  <a:ext uri="{FF2B5EF4-FFF2-40B4-BE49-F238E27FC236}">
                    <a16:creationId xmlns:a16="http://schemas.microsoft.com/office/drawing/2014/main" id="{455F850B-6050-5B43-9828-0CC9DF0C67B2}"/>
                  </a:ext>
                </a:extLst>
              </p:cNvPr>
              <p:cNvSpPr>
                <a:spLocks/>
              </p:cNvSpPr>
              <p:nvPr/>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2" name="Freeform 48">
                <a:extLst>
                  <a:ext uri="{FF2B5EF4-FFF2-40B4-BE49-F238E27FC236}">
                    <a16:creationId xmlns:a16="http://schemas.microsoft.com/office/drawing/2014/main" id="{F51A3813-FB0E-3C40-A8B3-17CBCA6406F7}"/>
                  </a:ext>
                </a:extLst>
              </p:cNvPr>
              <p:cNvSpPr>
                <a:spLocks/>
              </p:cNvSpPr>
              <p:nvPr/>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3" name="Freeform 49">
                <a:extLst>
                  <a:ext uri="{FF2B5EF4-FFF2-40B4-BE49-F238E27FC236}">
                    <a16:creationId xmlns:a16="http://schemas.microsoft.com/office/drawing/2014/main" id="{7F485D4B-2380-3747-91C9-D0D02DF0AEE3}"/>
                  </a:ext>
                </a:extLst>
              </p:cNvPr>
              <p:cNvSpPr>
                <a:spLocks/>
              </p:cNvSpPr>
              <p:nvPr/>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4" name="Freeform 50">
                <a:extLst>
                  <a:ext uri="{FF2B5EF4-FFF2-40B4-BE49-F238E27FC236}">
                    <a16:creationId xmlns:a16="http://schemas.microsoft.com/office/drawing/2014/main" id="{16949DFA-D170-7E4F-9292-E452E1994DCE}"/>
                  </a:ext>
                </a:extLst>
              </p:cNvPr>
              <p:cNvSpPr>
                <a:spLocks/>
              </p:cNvSpPr>
              <p:nvPr/>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5" name="Freeform 51">
                <a:extLst>
                  <a:ext uri="{FF2B5EF4-FFF2-40B4-BE49-F238E27FC236}">
                    <a16:creationId xmlns:a16="http://schemas.microsoft.com/office/drawing/2014/main" id="{6C4196C9-6F4F-7849-8A1F-B6A663126E4F}"/>
                  </a:ext>
                </a:extLst>
              </p:cNvPr>
              <p:cNvSpPr>
                <a:spLocks noEditPoints="1"/>
              </p:cNvSpPr>
              <p:nvPr/>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6" name="Freeform 52">
                <a:extLst>
                  <a:ext uri="{FF2B5EF4-FFF2-40B4-BE49-F238E27FC236}">
                    <a16:creationId xmlns:a16="http://schemas.microsoft.com/office/drawing/2014/main" id="{8DBA6724-6ED7-4840-9A87-FD9DD23091FC}"/>
                  </a:ext>
                </a:extLst>
              </p:cNvPr>
              <p:cNvSpPr>
                <a:spLocks/>
              </p:cNvSpPr>
              <p:nvPr/>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7" name="Freeform 53">
                <a:extLst>
                  <a:ext uri="{FF2B5EF4-FFF2-40B4-BE49-F238E27FC236}">
                    <a16:creationId xmlns:a16="http://schemas.microsoft.com/office/drawing/2014/main" id="{BC81CCC7-5B90-4B40-BB18-ED9F9FE51124}"/>
                  </a:ext>
                </a:extLst>
              </p:cNvPr>
              <p:cNvSpPr>
                <a:spLocks/>
              </p:cNvSpPr>
              <p:nvPr/>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8" name="Freeform 54">
                <a:extLst>
                  <a:ext uri="{FF2B5EF4-FFF2-40B4-BE49-F238E27FC236}">
                    <a16:creationId xmlns:a16="http://schemas.microsoft.com/office/drawing/2014/main" id="{DB04C158-E3EF-9848-A003-6823CBFFF16E}"/>
                  </a:ext>
                </a:extLst>
              </p:cNvPr>
              <p:cNvSpPr>
                <a:spLocks/>
              </p:cNvSpPr>
              <p:nvPr/>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49" name="Freeform 55">
                <a:extLst>
                  <a:ext uri="{FF2B5EF4-FFF2-40B4-BE49-F238E27FC236}">
                    <a16:creationId xmlns:a16="http://schemas.microsoft.com/office/drawing/2014/main" id="{91E2E89F-E7E8-074C-8AB6-61902E425735}"/>
                  </a:ext>
                </a:extLst>
              </p:cNvPr>
              <p:cNvSpPr>
                <a:spLocks noEditPoints="1"/>
              </p:cNvSpPr>
              <p:nvPr/>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0" name="Freeform 56">
                <a:extLst>
                  <a:ext uri="{FF2B5EF4-FFF2-40B4-BE49-F238E27FC236}">
                    <a16:creationId xmlns:a16="http://schemas.microsoft.com/office/drawing/2014/main" id="{EE15235B-1456-2748-B5AA-C5368A30E589}"/>
                  </a:ext>
                </a:extLst>
              </p:cNvPr>
              <p:cNvSpPr>
                <a:spLocks/>
              </p:cNvSpPr>
              <p:nvPr/>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1" name="Freeform 57">
                <a:extLst>
                  <a:ext uri="{FF2B5EF4-FFF2-40B4-BE49-F238E27FC236}">
                    <a16:creationId xmlns:a16="http://schemas.microsoft.com/office/drawing/2014/main" id="{E9CB0BF6-A18B-DE49-A30B-A7EB5878410D}"/>
                  </a:ext>
                </a:extLst>
              </p:cNvPr>
              <p:cNvSpPr>
                <a:spLocks/>
              </p:cNvSpPr>
              <p:nvPr/>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2" name="Freeform 58">
                <a:extLst>
                  <a:ext uri="{FF2B5EF4-FFF2-40B4-BE49-F238E27FC236}">
                    <a16:creationId xmlns:a16="http://schemas.microsoft.com/office/drawing/2014/main" id="{9925F229-0FF0-E94C-BF05-4B943C194A10}"/>
                  </a:ext>
                </a:extLst>
              </p:cNvPr>
              <p:cNvSpPr>
                <a:spLocks/>
              </p:cNvSpPr>
              <p:nvPr/>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3" name="Freeform 59">
                <a:extLst>
                  <a:ext uri="{FF2B5EF4-FFF2-40B4-BE49-F238E27FC236}">
                    <a16:creationId xmlns:a16="http://schemas.microsoft.com/office/drawing/2014/main" id="{203CE36A-2215-9D48-934A-5D8559437D54}"/>
                  </a:ext>
                </a:extLst>
              </p:cNvPr>
              <p:cNvSpPr>
                <a:spLocks/>
              </p:cNvSpPr>
              <p:nvPr/>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4" name="Freeform 60">
                <a:extLst>
                  <a:ext uri="{FF2B5EF4-FFF2-40B4-BE49-F238E27FC236}">
                    <a16:creationId xmlns:a16="http://schemas.microsoft.com/office/drawing/2014/main" id="{9E7259DF-4707-BC4A-8CBD-F5075AB5910C}"/>
                  </a:ext>
                </a:extLst>
              </p:cNvPr>
              <p:cNvSpPr>
                <a:spLocks/>
              </p:cNvSpPr>
              <p:nvPr/>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5" name="Freeform 61">
                <a:extLst>
                  <a:ext uri="{FF2B5EF4-FFF2-40B4-BE49-F238E27FC236}">
                    <a16:creationId xmlns:a16="http://schemas.microsoft.com/office/drawing/2014/main" id="{9979D890-E5CA-3343-81D6-ECCC5D7EDA24}"/>
                  </a:ext>
                </a:extLst>
              </p:cNvPr>
              <p:cNvSpPr>
                <a:spLocks/>
              </p:cNvSpPr>
              <p:nvPr/>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6" name="Freeform 62">
                <a:extLst>
                  <a:ext uri="{FF2B5EF4-FFF2-40B4-BE49-F238E27FC236}">
                    <a16:creationId xmlns:a16="http://schemas.microsoft.com/office/drawing/2014/main" id="{1337016F-5A55-D74D-96D8-992511F256F0}"/>
                  </a:ext>
                </a:extLst>
              </p:cNvPr>
              <p:cNvSpPr>
                <a:spLocks noEditPoints="1"/>
              </p:cNvSpPr>
              <p:nvPr/>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7" name="Freeform 63">
                <a:extLst>
                  <a:ext uri="{FF2B5EF4-FFF2-40B4-BE49-F238E27FC236}">
                    <a16:creationId xmlns:a16="http://schemas.microsoft.com/office/drawing/2014/main" id="{A7182B47-329A-DD40-BD9B-477F37005207}"/>
                  </a:ext>
                </a:extLst>
              </p:cNvPr>
              <p:cNvSpPr>
                <a:spLocks/>
              </p:cNvSpPr>
              <p:nvPr/>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8" name="Freeform 64">
                <a:extLst>
                  <a:ext uri="{FF2B5EF4-FFF2-40B4-BE49-F238E27FC236}">
                    <a16:creationId xmlns:a16="http://schemas.microsoft.com/office/drawing/2014/main" id="{B19BAEE5-118D-CE44-B1C1-D722E4F96872}"/>
                  </a:ext>
                </a:extLst>
              </p:cNvPr>
              <p:cNvSpPr>
                <a:spLocks/>
              </p:cNvSpPr>
              <p:nvPr/>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59" name="Freeform 65">
                <a:extLst>
                  <a:ext uri="{FF2B5EF4-FFF2-40B4-BE49-F238E27FC236}">
                    <a16:creationId xmlns:a16="http://schemas.microsoft.com/office/drawing/2014/main" id="{25FBCC4C-F776-6E48-BCB8-37F5A28B6808}"/>
                  </a:ext>
                </a:extLst>
              </p:cNvPr>
              <p:cNvSpPr>
                <a:spLocks/>
              </p:cNvSpPr>
              <p:nvPr/>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0" name="Freeform 66">
                <a:extLst>
                  <a:ext uri="{FF2B5EF4-FFF2-40B4-BE49-F238E27FC236}">
                    <a16:creationId xmlns:a16="http://schemas.microsoft.com/office/drawing/2014/main" id="{80E158AC-2184-0A4A-94B8-910163B63F82}"/>
                  </a:ext>
                </a:extLst>
              </p:cNvPr>
              <p:cNvSpPr>
                <a:spLocks noEditPoints="1"/>
              </p:cNvSpPr>
              <p:nvPr/>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1" name="Freeform 67">
                <a:extLst>
                  <a:ext uri="{FF2B5EF4-FFF2-40B4-BE49-F238E27FC236}">
                    <a16:creationId xmlns:a16="http://schemas.microsoft.com/office/drawing/2014/main" id="{54A19964-C70C-E447-97CF-E29AF5DE2EA0}"/>
                  </a:ext>
                </a:extLst>
              </p:cNvPr>
              <p:cNvSpPr>
                <a:spLocks/>
              </p:cNvSpPr>
              <p:nvPr/>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2" name="Freeform 68">
                <a:extLst>
                  <a:ext uri="{FF2B5EF4-FFF2-40B4-BE49-F238E27FC236}">
                    <a16:creationId xmlns:a16="http://schemas.microsoft.com/office/drawing/2014/main" id="{A835B7D0-F790-0941-B159-09DB1DD4E155}"/>
                  </a:ext>
                </a:extLst>
              </p:cNvPr>
              <p:cNvSpPr>
                <a:spLocks/>
              </p:cNvSpPr>
              <p:nvPr/>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3" name="Freeform 69">
                <a:extLst>
                  <a:ext uri="{FF2B5EF4-FFF2-40B4-BE49-F238E27FC236}">
                    <a16:creationId xmlns:a16="http://schemas.microsoft.com/office/drawing/2014/main" id="{A9A55F55-C0A1-FB49-B624-58E6B7E65F3A}"/>
                  </a:ext>
                </a:extLst>
              </p:cNvPr>
              <p:cNvSpPr>
                <a:spLocks/>
              </p:cNvSpPr>
              <p:nvPr/>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4" name="Freeform 70">
                <a:extLst>
                  <a:ext uri="{FF2B5EF4-FFF2-40B4-BE49-F238E27FC236}">
                    <a16:creationId xmlns:a16="http://schemas.microsoft.com/office/drawing/2014/main" id="{67B03A05-6CAF-FB49-803C-D6DDC5F45F59}"/>
                  </a:ext>
                </a:extLst>
              </p:cNvPr>
              <p:cNvSpPr>
                <a:spLocks/>
              </p:cNvSpPr>
              <p:nvPr/>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5" name="Freeform 71">
                <a:extLst>
                  <a:ext uri="{FF2B5EF4-FFF2-40B4-BE49-F238E27FC236}">
                    <a16:creationId xmlns:a16="http://schemas.microsoft.com/office/drawing/2014/main" id="{893EB663-7635-DE4F-99D4-F37B1C55F415}"/>
                  </a:ext>
                </a:extLst>
              </p:cNvPr>
              <p:cNvSpPr>
                <a:spLocks/>
              </p:cNvSpPr>
              <p:nvPr/>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6" name="Freeform 72">
                <a:extLst>
                  <a:ext uri="{FF2B5EF4-FFF2-40B4-BE49-F238E27FC236}">
                    <a16:creationId xmlns:a16="http://schemas.microsoft.com/office/drawing/2014/main" id="{CF923BF1-9E03-C447-961E-BA898399CF3B}"/>
                  </a:ext>
                </a:extLst>
              </p:cNvPr>
              <p:cNvSpPr>
                <a:spLocks/>
              </p:cNvSpPr>
              <p:nvPr/>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7" name="Freeform 73">
                <a:extLst>
                  <a:ext uri="{FF2B5EF4-FFF2-40B4-BE49-F238E27FC236}">
                    <a16:creationId xmlns:a16="http://schemas.microsoft.com/office/drawing/2014/main" id="{34AF4EFE-7FF6-6844-B076-D7D8F1800C68}"/>
                  </a:ext>
                </a:extLst>
              </p:cNvPr>
              <p:cNvSpPr>
                <a:spLocks/>
              </p:cNvSpPr>
              <p:nvPr/>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8" name="Freeform 74">
                <a:extLst>
                  <a:ext uri="{FF2B5EF4-FFF2-40B4-BE49-F238E27FC236}">
                    <a16:creationId xmlns:a16="http://schemas.microsoft.com/office/drawing/2014/main" id="{37428D63-9111-2A4B-AFAD-5DC80C934158}"/>
                  </a:ext>
                </a:extLst>
              </p:cNvPr>
              <p:cNvSpPr>
                <a:spLocks/>
              </p:cNvSpPr>
              <p:nvPr/>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69" name="Freeform 75">
                <a:extLst>
                  <a:ext uri="{FF2B5EF4-FFF2-40B4-BE49-F238E27FC236}">
                    <a16:creationId xmlns:a16="http://schemas.microsoft.com/office/drawing/2014/main" id="{43EB1004-D34F-754E-A66F-905967FCF84C}"/>
                  </a:ext>
                </a:extLst>
              </p:cNvPr>
              <p:cNvSpPr>
                <a:spLocks/>
              </p:cNvSpPr>
              <p:nvPr/>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0" name="Freeform 76">
                <a:extLst>
                  <a:ext uri="{FF2B5EF4-FFF2-40B4-BE49-F238E27FC236}">
                    <a16:creationId xmlns:a16="http://schemas.microsoft.com/office/drawing/2014/main" id="{82DCD71C-CCA5-CF47-BB47-AD714D8C8B4B}"/>
                  </a:ext>
                </a:extLst>
              </p:cNvPr>
              <p:cNvSpPr>
                <a:spLocks noEditPoints="1"/>
              </p:cNvSpPr>
              <p:nvPr/>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2" name="Freeform 78">
                <a:extLst>
                  <a:ext uri="{FF2B5EF4-FFF2-40B4-BE49-F238E27FC236}">
                    <a16:creationId xmlns:a16="http://schemas.microsoft.com/office/drawing/2014/main" id="{3F655550-289C-FF44-9D5E-0EF4976E830C}"/>
                  </a:ext>
                </a:extLst>
              </p:cNvPr>
              <p:cNvSpPr>
                <a:spLocks noEditPoints="1"/>
              </p:cNvSpPr>
              <p:nvPr/>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5" name="Freeform 81">
                <a:extLst>
                  <a:ext uri="{FF2B5EF4-FFF2-40B4-BE49-F238E27FC236}">
                    <a16:creationId xmlns:a16="http://schemas.microsoft.com/office/drawing/2014/main" id="{6B6D8A9E-0688-0E40-9E6A-60B17A33BD1A}"/>
                  </a:ext>
                </a:extLst>
              </p:cNvPr>
              <p:cNvSpPr>
                <a:spLocks/>
              </p:cNvSpPr>
              <p:nvPr/>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6" name="Freeform 82">
                <a:extLst>
                  <a:ext uri="{FF2B5EF4-FFF2-40B4-BE49-F238E27FC236}">
                    <a16:creationId xmlns:a16="http://schemas.microsoft.com/office/drawing/2014/main" id="{0F8B9E0C-E20B-2945-8545-26C6CC01D04B}"/>
                  </a:ext>
                </a:extLst>
              </p:cNvPr>
              <p:cNvSpPr>
                <a:spLocks/>
              </p:cNvSpPr>
              <p:nvPr/>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7" name="Freeform 83">
                <a:extLst>
                  <a:ext uri="{FF2B5EF4-FFF2-40B4-BE49-F238E27FC236}">
                    <a16:creationId xmlns:a16="http://schemas.microsoft.com/office/drawing/2014/main" id="{655D20DE-445B-BF43-8D0D-9E6BD438BC88}"/>
                  </a:ext>
                </a:extLst>
              </p:cNvPr>
              <p:cNvSpPr>
                <a:spLocks/>
              </p:cNvSpPr>
              <p:nvPr/>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8" name="Freeform 84">
                <a:extLst>
                  <a:ext uri="{FF2B5EF4-FFF2-40B4-BE49-F238E27FC236}">
                    <a16:creationId xmlns:a16="http://schemas.microsoft.com/office/drawing/2014/main" id="{15881558-5F9C-6445-8B63-E90FB3B15162}"/>
                  </a:ext>
                </a:extLst>
              </p:cNvPr>
              <p:cNvSpPr>
                <a:spLocks/>
              </p:cNvSpPr>
              <p:nvPr/>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79" name="Freeform 85">
                <a:extLst>
                  <a:ext uri="{FF2B5EF4-FFF2-40B4-BE49-F238E27FC236}">
                    <a16:creationId xmlns:a16="http://schemas.microsoft.com/office/drawing/2014/main" id="{42CDCF65-9E46-244F-949C-F955A6A3E7E3}"/>
                  </a:ext>
                </a:extLst>
              </p:cNvPr>
              <p:cNvSpPr>
                <a:spLocks/>
              </p:cNvSpPr>
              <p:nvPr/>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0" name="Freeform 86">
                <a:extLst>
                  <a:ext uri="{FF2B5EF4-FFF2-40B4-BE49-F238E27FC236}">
                    <a16:creationId xmlns:a16="http://schemas.microsoft.com/office/drawing/2014/main" id="{1D780BFA-683D-CB42-9FD4-B552704621C9}"/>
                  </a:ext>
                </a:extLst>
              </p:cNvPr>
              <p:cNvSpPr>
                <a:spLocks/>
              </p:cNvSpPr>
              <p:nvPr/>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1" name="Freeform 87">
                <a:extLst>
                  <a:ext uri="{FF2B5EF4-FFF2-40B4-BE49-F238E27FC236}">
                    <a16:creationId xmlns:a16="http://schemas.microsoft.com/office/drawing/2014/main" id="{CA42BA1F-58A7-D442-B38A-C2D2846F42D6}"/>
                  </a:ext>
                </a:extLst>
              </p:cNvPr>
              <p:cNvSpPr>
                <a:spLocks/>
              </p:cNvSpPr>
              <p:nvPr/>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2" name="Freeform 88">
                <a:extLst>
                  <a:ext uri="{FF2B5EF4-FFF2-40B4-BE49-F238E27FC236}">
                    <a16:creationId xmlns:a16="http://schemas.microsoft.com/office/drawing/2014/main" id="{E77D2207-49F2-7341-8A50-015191457CB9}"/>
                  </a:ext>
                </a:extLst>
              </p:cNvPr>
              <p:cNvSpPr>
                <a:spLocks/>
              </p:cNvSpPr>
              <p:nvPr/>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3" name="Freeform 89">
                <a:extLst>
                  <a:ext uri="{FF2B5EF4-FFF2-40B4-BE49-F238E27FC236}">
                    <a16:creationId xmlns:a16="http://schemas.microsoft.com/office/drawing/2014/main" id="{0D82851C-B927-6848-B1CC-272319742942}"/>
                  </a:ext>
                </a:extLst>
              </p:cNvPr>
              <p:cNvSpPr>
                <a:spLocks/>
              </p:cNvSpPr>
              <p:nvPr/>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4" name="Freeform 90">
                <a:extLst>
                  <a:ext uri="{FF2B5EF4-FFF2-40B4-BE49-F238E27FC236}">
                    <a16:creationId xmlns:a16="http://schemas.microsoft.com/office/drawing/2014/main" id="{5B7EC3E0-37E4-9F4B-A041-EEBF83531500}"/>
                  </a:ext>
                </a:extLst>
              </p:cNvPr>
              <p:cNvSpPr>
                <a:spLocks/>
              </p:cNvSpPr>
              <p:nvPr/>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5" name="Freeform 91">
                <a:extLst>
                  <a:ext uri="{FF2B5EF4-FFF2-40B4-BE49-F238E27FC236}">
                    <a16:creationId xmlns:a16="http://schemas.microsoft.com/office/drawing/2014/main" id="{CDEC6561-62B6-8C45-B8D5-FD888DD10C93}"/>
                  </a:ext>
                </a:extLst>
              </p:cNvPr>
              <p:cNvSpPr>
                <a:spLocks/>
              </p:cNvSpPr>
              <p:nvPr/>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sp>
            <p:nvSpPr>
              <p:cNvPr id="87" name="Freeform 92">
                <a:extLst>
                  <a:ext uri="{FF2B5EF4-FFF2-40B4-BE49-F238E27FC236}">
                    <a16:creationId xmlns:a16="http://schemas.microsoft.com/office/drawing/2014/main" id="{A0277B7A-AA4C-F549-B47E-F74CA71E1E6F}"/>
                  </a:ext>
                </a:extLst>
              </p:cNvPr>
              <p:cNvSpPr>
                <a:spLocks/>
              </p:cNvSpPr>
              <p:nvPr/>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760" dirty="0">
                  <a:latin typeface="Calibri" panose="020F0502020204030204" pitchFamily="34" charset="0"/>
                  <a:cs typeface="Calibri" panose="020F0502020204030204" pitchFamily="34" charset="0"/>
                </a:endParaRPr>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15730" y="1950382"/>
            <a:ext cx="3739289" cy="1627632"/>
          </a:xfrm>
          <a:prstGeom prst="rect">
            <a:avLst/>
          </a:prstGeom>
        </p:spPr>
      </p:pic>
    </p:spTree>
    <p:extLst>
      <p:ext uri="{BB962C8B-B14F-4D97-AF65-F5344CB8AC3E}">
        <p14:creationId xmlns:p14="http://schemas.microsoft.com/office/powerpoint/2010/main" val="91179871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1620">
          <p15:clr>
            <a:srgbClr val="FBAE40"/>
          </p15:clr>
        </p15:guide>
        <p15:guide id="2" pos="6827">
          <p15:clr>
            <a:srgbClr val="FBAE40"/>
          </p15:clr>
        </p15:guide>
      </p15:sldGuideLst>
    </p:ext>
  </p:extLs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a:stretch/>
        </p:blipFill>
        <p:spPr>
          <a:xfrm rot="10800000">
            <a:off x="0" y="6175683"/>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3" y="365127"/>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5" y="1757045"/>
            <a:ext cx="11060576" cy="3830957"/>
          </a:xfrm>
        </p:spPr>
        <p:txBody>
          <a:bodyPr numCol="2" spcCol="365760"/>
          <a:lstStyle>
            <a:lvl1pPr marL="96441" marR="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1pPr>
            <a:lvl2pPr marL="289322"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2pPr>
            <a:lvl3pPr marL="482204"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3pPr>
            <a:lvl4pPr marL="675085"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lvl4pPr>
            <a:lvl5pPr marL="771525" marR="0" indent="0" algn="l" defTabSz="385763" rtl="0" eaLnBrk="1" fontAlgn="auto" latinLnBrk="0" hangingPunct="1">
              <a:lnSpc>
                <a:spcPct val="90000"/>
              </a:lnSpc>
              <a:spcBef>
                <a:spcPts val="211"/>
              </a:spcBef>
              <a:spcAft>
                <a:spcPts val="0"/>
              </a:spcAft>
              <a:buClrTx/>
              <a:buSzTx/>
              <a:buFont typeface="Arial" panose="020B0604020202020204" pitchFamily="34" charset="0"/>
              <a:buNone/>
              <a:tabLst/>
              <a:defRPr/>
            </a:lvl5pPr>
          </a:lstStyle>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latin typeface="Calibri" panose="020F0502020204030204" pitchFamily="34" charset="0"/>
                <a:cs typeface="Calibri" panose="020F0502020204030204" pitchFamily="34" charset="0"/>
              </a:rPr>
              <a:pPr algn="l"/>
              <a:t>‹#›</a:t>
            </a:fld>
            <a:endParaRPr lang="en-US" sz="591" dirty="0">
              <a:latin typeface="Calibri" panose="020F0502020204030204" pitchFamily="34" charset="0"/>
              <a:cs typeface="Calibri" panose="020F0502020204030204" pitchFamily="34" charset="0"/>
            </a:endParaRPr>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7" y="1069584"/>
            <a:ext cx="11060575" cy="537700"/>
          </a:xfrm>
        </p:spPr>
        <p:txBody>
          <a:bodyPr/>
          <a:lstStyle>
            <a:lvl1pPr marL="0" indent="0">
              <a:buNone/>
              <a:defRPr lang="en-US" sz="76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76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358593562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p:cSld name="Text Slide - One Column and Glyph">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D053DFA-7152-4729-ACF8-280BE15A3990}"/>
              </a:ext>
            </a:extLst>
          </p:cNvPr>
          <p:cNvSpPr/>
          <p:nvPr/>
        </p:nvSpPr>
        <p:spPr>
          <a:xfrm>
            <a:off x="8817198" y="1"/>
            <a:ext cx="3374804"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3" y="365127"/>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5" y="1757045"/>
            <a:ext cx="11060576" cy="3830957"/>
          </a:xfrm>
        </p:spPr>
        <p:txBody>
          <a:bodyPr numCol="2" spcCol="365760"/>
          <a:lstStyle>
            <a:lvl1pPr marL="96441" marR="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1pPr>
            <a:lvl2pPr marL="289322"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2pPr>
            <a:lvl3pPr marL="482204"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3pPr>
            <a:lvl4pPr marL="675085"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lvl4pPr>
            <a:lvl5pPr marL="771525" marR="0" indent="0" algn="l" defTabSz="385763" rtl="0" eaLnBrk="1" fontAlgn="auto" latinLnBrk="0" hangingPunct="1">
              <a:lnSpc>
                <a:spcPct val="90000"/>
              </a:lnSpc>
              <a:spcBef>
                <a:spcPts val="211"/>
              </a:spcBef>
              <a:spcAft>
                <a:spcPts val="0"/>
              </a:spcAft>
              <a:buClrTx/>
              <a:buSzTx/>
              <a:buFont typeface="Arial" panose="020B0604020202020204" pitchFamily="34" charset="0"/>
              <a:buNone/>
              <a:tabLst/>
              <a:defRPr/>
            </a:lvl5pPr>
          </a:lstStyle>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7" y="1069584"/>
            <a:ext cx="11060575" cy="537700"/>
          </a:xfrm>
        </p:spPr>
        <p:txBody>
          <a:bodyPr/>
          <a:lstStyle>
            <a:lvl1pPr marL="0" indent="0">
              <a:buNone/>
              <a:defRPr lang="en-US" sz="76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76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1D827167-87EB-48DF-B5C2-E89A4584AF1E}"/>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a:stretch/>
        </p:blipFill>
        <p:spPr>
          <a:xfrm rot="10800000">
            <a:off x="0" y="6175683"/>
            <a:ext cx="12192000" cy="682318"/>
          </a:xfrm>
          <a:prstGeom prst="rect">
            <a:avLst/>
          </a:prstGeom>
        </p:spPr>
      </p:pic>
      <p:sp>
        <p:nvSpPr>
          <p:cNvPr id="12" name="Slide Number Placeholder 5">
            <a:extLst>
              <a:ext uri="{FF2B5EF4-FFF2-40B4-BE49-F238E27FC236}">
                <a16:creationId xmlns:a16="http://schemas.microsoft.com/office/drawing/2014/main" id="{96868668-E3B4-4CAD-8C25-D0112E9C981E}"/>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latin typeface="Calibri" panose="020F0502020204030204" pitchFamily="34" charset="0"/>
                <a:cs typeface="Calibri" panose="020F0502020204030204" pitchFamily="34" charset="0"/>
              </a:rPr>
              <a:pPr algn="l"/>
              <a:t>‹#›</a:t>
            </a:fld>
            <a:endParaRPr lang="en-US" sz="591" dirty="0">
              <a:latin typeface="Calibri" panose="020F0502020204030204" pitchFamily="34" charset="0"/>
              <a:cs typeface="Calibri" panose="020F0502020204030204" pitchFamily="34" charset="0"/>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35957524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11"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2"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59079586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3" y="365127"/>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6" y="1757045"/>
            <a:ext cx="5398625" cy="3830957"/>
          </a:xfrm>
        </p:spPr>
        <p:txBody>
          <a:bodyPr numCol="1" spcCol="365760"/>
          <a:lstStyle>
            <a:lvl1pPr marL="96441" marR="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1pPr>
            <a:lvl2pPr marL="289322"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2pPr>
            <a:lvl3pPr marL="482204"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3pPr>
            <a:lvl4pPr marL="578644" indent="0">
              <a:buNone/>
              <a:defRPr/>
            </a:lvl4pPr>
          </a:lstStyle>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6" y="1757045"/>
            <a:ext cx="5409092" cy="3830957"/>
          </a:xfrm>
        </p:spPr>
        <p:txBody>
          <a:bodyPr numCol="1" spcCol="365760"/>
          <a:lstStyle>
            <a:lvl1pPr marL="96441" marR="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1pPr>
            <a:lvl2pPr marL="289322"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2pPr>
            <a:lvl3pPr marL="482204"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3pPr>
            <a:lvl4pPr marL="578644" indent="0">
              <a:buNone/>
              <a:defRPr/>
            </a:lvl4pPr>
          </a:lstStyle>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7" y="1069584"/>
            <a:ext cx="11060575" cy="537700"/>
          </a:xfrm>
        </p:spPr>
        <p:txBody>
          <a:bodyPr/>
          <a:lstStyle>
            <a:lvl1pPr marL="0" indent="0">
              <a:buNone/>
              <a:defRPr lang="en-US" sz="76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76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a:stretch/>
        </p:blipFill>
        <p:spPr>
          <a:xfrm rot="10800000">
            <a:off x="0" y="6175683"/>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latin typeface="Calibri" panose="020F0502020204030204" pitchFamily="34" charset="0"/>
                <a:cs typeface="Calibri" panose="020F0502020204030204" pitchFamily="34" charset="0"/>
              </a:rPr>
              <a:pPr algn="l"/>
              <a:t>‹#›</a:t>
            </a:fld>
            <a:endParaRPr lang="en-US" sz="591" dirty="0">
              <a:latin typeface="Calibri" panose="020F0502020204030204" pitchFamily="34" charset="0"/>
              <a:cs typeface="Calibri" panose="020F0502020204030204" pitchFamily="34" charset="0"/>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76217787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p:nvSpPr>
        <p:spPr>
          <a:xfrm>
            <a:off x="8817198" y="1"/>
            <a:ext cx="3374804"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3" y="365127"/>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6" y="1757045"/>
            <a:ext cx="5398625" cy="3830957"/>
          </a:xfrm>
        </p:spPr>
        <p:txBody>
          <a:bodyPr numCol="1" spcCol="365760"/>
          <a:lstStyle>
            <a:lvl1pPr marL="96441" marR="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1pPr>
            <a:lvl2pPr marL="289322"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2pPr>
            <a:lvl3pPr marL="482204"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3pPr>
            <a:lvl4pPr marL="578644" indent="0">
              <a:buNone/>
              <a:defRPr/>
            </a:lvl4pPr>
          </a:lstStyle>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6" y="1757045"/>
            <a:ext cx="5409092" cy="3830957"/>
          </a:xfrm>
        </p:spPr>
        <p:txBody>
          <a:bodyPr numCol="1" spcCol="365760"/>
          <a:lstStyle>
            <a:lvl1pPr marL="96441" marR="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1pPr>
            <a:lvl2pPr marL="289322"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2pPr>
            <a:lvl3pPr marL="482204"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3pPr>
            <a:lvl4pPr marL="578644" indent="0">
              <a:buNone/>
              <a:defRPr/>
            </a:lvl4pPr>
          </a:lstStyle>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7" y="1069584"/>
            <a:ext cx="11060575" cy="537700"/>
          </a:xfrm>
        </p:spPr>
        <p:txBody>
          <a:bodyPr/>
          <a:lstStyle>
            <a:lvl1pPr marL="0" indent="0">
              <a:buNone/>
              <a:defRPr lang="en-US" sz="1181" b="0" i="0" kern="1200" baseline="0" dirty="0">
                <a:solidFill>
                  <a:schemeClr val="bg2"/>
                </a:solidFill>
                <a:latin typeface="Calibri" panose="020F0502020204030204" pitchFamily="34" charset="0"/>
                <a:ea typeface="+mn-ea"/>
                <a:cs typeface="Calibri" panose="020F0502020204030204" pitchFamily="34" charset="0"/>
              </a:defRPr>
            </a:lvl1pPr>
          </a:lstStyle>
          <a:p>
            <a:pPr lvl="0"/>
            <a:r>
              <a:rPr lang="en-US" sz="76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a:stretch/>
        </p:blipFill>
        <p:spPr>
          <a:xfrm rot="10800000">
            <a:off x="0" y="6175683"/>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latin typeface="Calibri" panose="020F0502020204030204" pitchFamily="34" charset="0"/>
                <a:cs typeface="Calibri" panose="020F0502020204030204" pitchFamily="34" charset="0"/>
              </a:rPr>
              <a:pPr algn="l"/>
              <a:t>‹#›</a:t>
            </a:fld>
            <a:endParaRPr lang="en-US" sz="591" dirty="0">
              <a:latin typeface="Calibri" panose="020F0502020204030204" pitchFamily="34" charset="0"/>
              <a:cs typeface="Calibri" panose="020F0502020204030204" pitchFamily="34" charset="0"/>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403232793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p:nvSpPr>
        <p:spPr>
          <a:xfrm>
            <a:off x="1" y="0"/>
            <a:ext cx="5613723"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24" name="Title 30">
            <a:extLst>
              <a:ext uri="{FF2B5EF4-FFF2-40B4-BE49-F238E27FC236}">
                <a16:creationId xmlns:a16="http://schemas.microsoft.com/office/drawing/2014/main" id="{7CDF42D1-EE64-204D-8425-4A1A8B68BA83}"/>
              </a:ext>
            </a:extLst>
          </p:cNvPr>
          <p:cNvSpPr>
            <a:spLocks noGrp="1"/>
          </p:cNvSpPr>
          <p:nvPr>
            <p:ph type="title" hasCustomPrompt="1"/>
          </p:nvPr>
        </p:nvSpPr>
        <p:spPr>
          <a:xfrm>
            <a:off x="571983" y="365127"/>
            <a:ext cx="4452453" cy="1023837"/>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1" y="365125"/>
            <a:ext cx="5524017" cy="6093026"/>
          </a:xfrm>
        </p:spPr>
        <p:txBody>
          <a:bodyPr/>
          <a:lstStyle>
            <a:lvl1pPr marL="0" indent="0">
              <a:lnSpc>
                <a:spcPct val="120000"/>
              </a:lnSpc>
              <a:buNone/>
              <a:defRPr sz="760">
                <a:solidFill>
                  <a:schemeClr val="tx2"/>
                </a:solidFill>
                <a:latin typeface="Calibri" panose="020F0502020204030204" pitchFamily="34" charset="0"/>
                <a:cs typeface="Calibri" panose="020F0502020204030204" pitchFamily="34" charset="0"/>
              </a:defRPr>
            </a:lvl1pPr>
            <a:lvl2pPr marL="192881" indent="0">
              <a:buNone/>
              <a:defRPr/>
            </a:lvl2pPr>
            <a:lvl3pPr marL="385763" indent="0">
              <a:buNone/>
              <a:defRPr/>
            </a:lvl3pPr>
            <a:lvl4pPr marL="578644" indent="0">
              <a:buNone/>
              <a:defRPr/>
            </a:lvl4pPr>
            <a:lvl5pPr marL="771525"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p:nvSpPr>
        <p:spPr>
          <a:xfrm>
            <a:off x="69449" y="6458152"/>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solidFill>
                  <a:schemeClr val="bg2"/>
                </a:solidFill>
                <a:latin typeface="Calibri" panose="020F0502020204030204" pitchFamily="34" charset="0"/>
                <a:cs typeface="Calibri" panose="020F0502020204030204" pitchFamily="34" charset="0"/>
              </a:rPr>
              <a:pPr algn="l"/>
              <a:t>‹#›</a:t>
            </a:fld>
            <a:endParaRPr lang="en-US" sz="591" dirty="0">
              <a:solidFill>
                <a:schemeClr val="bg2"/>
              </a:solidFill>
              <a:latin typeface="Calibri" panose="020F0502020204030204" pitchFamily="34" charset="0"/>
              <a:cs typeface="Calibri" panose="020F0502020204030204" pitchFamily="34" charset="0"/>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6" y="1554961"/>
            <a:ext cx="4464993" cy="599222"/>
          </a:xfrm>
        </p:spPr>
        <p:txBody>
          <a:bodyPr/>
          <a:lstStyle>
            <a:lvl1pPr marL="0" indent="0">
              <a:buNone/>
              <a:defRPr lang="en-US" sz="76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76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6" y="2328293"/>
            <a:ext cx="4464993" cy="4129858"/>
          </a:xfrm>
        </p:spPr>
        <p:txBody>
          <a:bodyPr numCol="1" spcCol="365760"/>
          <a:lstStyle>
            <a:lvl1pPr marL="96441" marR="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1pPr>
            <a:lvl2pPr marL="289322"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2pPr>
            <a:lvl3pPr marL="482204"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latin typeface="Calibri" panose="020F0502020204030204" pitchFamily="34" charset="0"/>
                <a:cs typeface="Calibri" panose="020F0502020204030204" pitchFamily="34" charset="0"/>
              </a:defRPr>
            </a:lvl3pPr>
            <a:lvl4pPr marL="578644" indent="0">
              <a:buNone/>
              <a:defRPr/>
            </a:lvl4pPr>
          </a:lstStyle>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267867184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p:nvSpPr>
        <p:spPr>
          <a:xfrm>
            <a:off x="1" y="0"/>
            <a:ext cx="5613723" cy="6858000"/>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p:nvSpPr>
        <p:spPr>
          <a:xfrm>
            <a:off x="81024" y="6446577"/>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solidFill>
                  <a:schemeClr val="bg2"/>
                </a:solidFill>
                <a:latin typeface="Calibri" panose="020F0502020204030204" pitchFamily="34" charset="0"/>
                <a:cs typeface="Calibri" panose="020F0502020204030204" pitchFamily="34" charset="0"/>
              </a:rPr>
              <a:pPr algn="l"/>
              <a:t>‹#›</a:t>
            </a:fld>
            <a:endParaRPr lang="en-US" sz="591" dirty="0">
              <a:solidFill>
                <a:schemeClr val="bg2"/>
              </a:solidFill>
              <a:latin typeface="Calibri" panose="020F0502020204030204" pitchFamily="34" charset="0"/>
              <a:cs typeface="Calibri" panose="020F0502020204030204" pitchFamily="34" charset="0"/>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p:nvSpPr>
        <p:spPr>
          <a:xfrm>
            <a:off x="69449" y="6458152"/>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solidFill>
                  <a:schemeClr val="accent6"/>
                </a:solidFill>
                <a:latin typeface="Calibri" panose="020F0502020204030204" pitchFamily="34" charset="0"/>
                <a:cs typeface="Calibri" panose="020F0502020204030204" pitchFamily="34" charset="0"/>
              </a:rPr>
              <a:pPr algn="l"/>
              <a:t>‹#›</a:t>
            </a:fld>
            <a:endParaRPr lang="en-US" sz="591" dirty="0">
              <a:solidFill>
                <a:schemeClr val="accent6"/>
              </a:solidFill>
              <a:latin typeface="Calibri" panose="020F0502020204030204" pitchFamily="34" charset="0"/>
              <a:cs typeface="Calibri" panose="020F0502020204030204" pitchFamily="34" charset="0"/>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solidFill>
                  <a:schemeClr val="accent6"/>
                </a:solidFill>
                <a:latin typeface="Calibri" panose="020F0502020204030204" pitchFamily="34" charset="0"/>
                <a:cs typeface="Calibri" panose="020F0502020204030204" pitchFamily="34" charset="0"/>
              </a:rPr>
              <a:t>Division of Cancer Prevention and Control</a:t>
            </a:r>
            <a:r>
              <a:rPr lang="en-US" sz="591" dirty="0">
                <a:solidFill>
                  <a:schemeClr val="tx1"/>
                </a:solidFill>
                <a:latin typeface="Calibri" panose="020F0502020204030204" pitchFamily="34" charset="0"/>
                <a:cs typeface="Calibri" panose="020F0502020204030204" pitchFamily="34" charset="0"/>
              </a:rPr>
              <a:t>	                                                        	               			Reliable. Trusted. Scientific.</a:t>
            </a: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3" y="365127"/>
            <a:ext cx="4452453" cy="1023837"/>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1" y="365125"/>
            <a:ext cx="5524017" cy="6093026"/>
          </a:xfrm>
        </p:spPr>
        <p:txBody>
          <a:bodyPr/>
          <a:lstStyle>
            <a:lvl1pPr marL="0" indent="0">
              <a:lnSpc>
                <a:spcPct val="120000"/>
              </a:lnSpc>
              <a:buNone/>
              <a:defRPr sz="760">
                <a:solidFill>
                  <a:schemeClr val="tx2"/>
                </a:solidFill>
                <a:latin typeface="Calibri" panose="020F0502020204030204" pitchFamily="34" charset="0"/>
                <a:cs typeface="Calibri" panose="020F0502020204030204" pitchFamily="34" charset="0"/>
              </a:defRPr>
            </a:lvl1pPr>
            <a:lvl2pPr marL="192881" indent="0">
              <a:buNone/>
              <a:defRPr/>
            </a:lvl2pPr>
            <a:lvl3pPr marL="385763" indent="0">
              <a:buNone/>
              <a:defRPr/>
            </a:lvl3pPr>
            <a:lvl4pPr marL="578644" indent="0">
              <a:buNone/>
              <a:defRPr/>
            </a:lvl4pPr>
            <a:lvl5pPr marL="771525"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6" y="2328293"/>
            <a:ext cx="4464993" cy="4129858"/>
          </a:xfrm>
        </p:spPr>
        <p:txBody>
          <a:bodyPr numCol="1" spcCol="365760"/>
          <a:lstStyle>
            <a:lvl1pPr marL="96441" marR="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sz="760">
                <a:solidFill>
                  <a:schemeClr val="tx1"/>
                </a:solidFill>
                <a:latin typeface="Calibri" panose="020F0502020204030204" pitchFamily="34" charset="0"/>
                <a:cs typeface="Calibri" panose="020F0502020204030204" pitchFamily="34" charset="0"/>
              </a:defRPr>
            </a:lvl1pPr>
            <a:lvl2pPr marL="289322"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solidFill>
                  <a:schemeClr val="tx1"/>
                </a:solidFill>
                <a:latin typeface="Calibri" panose="020F0502020204030204" pitchFamily="34" charset="0"/>
                <a:cs typeface="Calibri" panose="020F0502020204030204" pitchFamily="34" charset="0"/>
              </a:defRPr>
            </a:lvl2pPr>
            <a:lvl3pPr marL="482204" marR="0"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sz="760">
                <a:solidFill>
                  <a:schemeClr val="tx1"/>
                </a:solidFill>
                <a:latin typeface="Calibri" panose="020F0502020204030204" pitchFamily="34" charset="0"/>
                <a:cs typeface="Calibri" panose="020F0502020204030204" pitchFamily="34" charset="0"/>
              </a:defRPr>
            </a:lvl3pPr>
            <a:lvl4pPr marL="578644" indent="0">
              <a:buNone/>
              <a:defRPr/>
            </a:lvl4pPr>
          </a:lstStyle>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96441" marR="0" lvl="0" indent="-96441" algn="l" defTabSz="385763" rtl="0" eaLnBrk="1" fontAlgn="auto" latinLnBrk="0" hangingPunct="1">
              <a:lnSpc>
                <a:spcPct val="90000"/>
              </a:lnSpc>
              <a:spcBef>
                <a:spcPts val="422"/>
              </a:spcBef>
              <a:spcAft>
                <a:spcPts val="0"/>
              </a:spcAft>
              <a:buClrTx/>
              <a:buSzTx/>
              <a:buFont typeface="Arial" panose="020B0604020202020204" pitchFamily="34" charset="0"/>
              <a:buChar char="•"/>
              <a:tabLst/>
              <a:defRPr/>
            </a:pPr>
            <a:r>
              <a:rPr kumimoji="0" lang="en-US" sz="1181"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289322" marR="0" lvl="1"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1013"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482204" marR="0" lvl="2" indent="-96441" algn="l" defTabSz="385763" rtl="0" eaLnBrk="1" fontAlgn="auto" latinLnBrk="0" hangingPunct="1">
              <a:lnSpc>
                <a:spcPct val="90000"/>
              </a:lnSpc>
              <a:spcBef>
                <a:spcPts val="211"/>
              </a:spcBef>
              <a:spcAft>
                <a:spcPts val="0"/>
              </a:spcAft>
              <a:buClrTx/>
              <a:buSzTx/>
              <a:buFont typeface="Arial" panose="020B0604020202020204" pitchFamily="34" charset="0"/>
              <a:buChar char="•"/>
              <a:tabLst/>
              <a:defRPr/>
            </a:pPr>
            <a:r>
              <a:rPr kumimoji="0" lang="en-US" sz="844"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6" y="1562100"/>
            <a:ext cx="4464993" cy="603504"/>
          </a:xfrm>
        </p:spPr>
        <p:txBody>
          <a:bodyPr/>
          <a:lstStyle>
            <a:lvl1pPr marL="0" indent="0">
              <a:buNone/>
              <a:defRPr sz="760">
                <a:latin typeface="Calibri" panose="020F0502020204030204" pitchFamily="34" charset="0"/>
                <a:cs typeface="Calibri" panose="020F0502020204030204" pitchFamily="34" charset="0"/>
              </a:defRPr>
            </a:lvl1pPr>
          </a:lstStyle>
          <a:p>
            <a:pPr lvl="0"/>
            <a:r>
              <a:rPr lang="en-US" dirty="0"/>
              <a:t>Subheading</a:t>
            </a:r>
          </a:p>
        </p:txBody>
      </p:sp>
    </p:spTree>
    <p:extLst>
      <p:ext uri="{BB962C8B-B14F-4D97-AF65-F5344CB8AC3E}">
        <p14:creationId xmlns:p14="http://schemas.microsoft.com/office/powerpoint/2010/main" val="242715975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p:nvSpPr>
        <p:spPr>
          <a:xfrm>
            <a:off x="0" y="4421531"/>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3" y="4887339"/>
            <a:ext cx="11023119" cy="378826"/>
          </a:xfrm>
        </p:spPr>
        <p:txBody>
          <a:bodyPr/>
          <a:lstStyle>
            <a:lvl1pPr>
              <a:defRPr sz="1013">
                <a:solidFill>
                  <a:schemeClr val="bg1"/>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latin typeface="Calibri" panose="020F0502020204030204" pitchFamily="34" charset="0"/>
                <a:cs typeface="Calibri" panose="020F0502020204030204" pitchFamily="34" charset="0"/>
              </a:rPr>
              <a:pPr algn="l"/>
              <a:t>‹#›</a:t>
            </a:fld>
            <a:endParaRPr lang="en-US" sz="591" dirty="0">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9" y="5289316"/>
            <a:ext cx="11023119" cy="978408"/>
          </a:xfrm>
        </p:spPr>
        <p:txBody>
          <a:bodyPr/>
          <a:lstStyle>
            <a:lvl1pPr marL="0" indent="0">
              <a:buNone/>
              <a:defRPr sz="591">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9" y="367854"/>
            <a:ext cx="11023119"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9" y="930502"/>
            <a:ext cx="11023119"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84928422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Object Slide">
    <p:bg>
      <p:bgPr>
        <a:solidFill>
          <a:schemeClr val="bg1"/>
        </a:solidFill>
        <a:effectLst/>
      </p:bgPr>
    </p:bg>
    <p:spTree>
      <p:nvGrpSpPr>
        <p:cNvPr id="1" name=""/>
        <p:cNvGrpSpPr/>
        <p:nvPr/>
      </p:nvGrpSpPr>
      <p:grpSpPr>
        <a:xfrm>
          <a:off x="0" y="0"/>
          <a:ext cx="0" cy="0"/>
          <a:chOff x="0" y="0"/>
          <a:chExt cx="0" cy="0"/>
        </a:xfrm>
      </p:grpSpPr>
      <p:sp>
        <p:nvSpPr>
          <p:cNvPr id="8" name="Slide Number Placeholder 5">
            <a:extLst>
              <a:ext uri="{FF2B5EF4-FFF2-40B4-BE49-F238E27FC236}">
                <a16:creationId xmlns:a16="http://schemas.microsoft.com/office/drawing/2014/main" id="{FFBD0BFF-E231-42B6-B090-3C2B5AF52E61}"/>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solidFill>
                  <a:schemeClr val="bg2"/>
                </a:solidFill>
                <a:latin typeface="Calibri" panose="020F0502020204030204" pitchFamily="34" charset="0"/>
                <a:cs typeface="Calibri" panose="020F0502020204030204" pitchFamily="34" charset="0"/>
              </a:rPr>
              <a:pPr algn="l"/>
              <a:t>‹#›</a:t>
            </a:fld>
            <a:endParaRPr lang="en-US" sz="591" dirty="0">
              <a:solidFill>
                <a:schemeClr val="bg2"/>
              </a:solidFill>
              <a:latin typeface="Calibri" panose="020F0502020204030204" pitchFamily="34" charset="0"/>
              <a:cs typeface="Calibri" panose="020F0502020204030204" pitchFamily="34" charset="0"/>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3" y="4887339"/>
            <a:ext cx="11023119" cy="378826"/>
          </a:xfrm>
        </p:spPr>
        <p:txBody>
          <a:bodyPr/>
          <a:lstStyle>
            <a:lvl1pPr>
              <a:defRPr sz="1013">
                <a:solidFill>
                  <a:schemeClr val="bg2"/>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9" y="5289316"/>
            <a:ext cx="11023119" cy="978408"/>
          </a:xfrm>
        </p:spPr>
        <p:txBody>
          <a:bodyPr/>
          <a:lstStyle>
            <a:lvl1pPr marL="0" indent="0">
              <a:buNone/>
              <a:defRPr sz="591">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9" y="367854"/>
            <a:ext cx="11023119" cy="539496"/>
          </a:xfrm>
        </p:spPr>
        <p:txBody>
          <a:bodyPr/>
          <a:lstStyle>
            <a:lvl1pPr marL="0" indent="0">
              <a:buNone/>
              <a:defRPr>
                <a:solidFill>
                  <a:schemeClr val="tx1"/>
                </a:solidFill>
                <a:latin typeface="Calibri" panose="020F0502020204030204" pitchFamily="34" charset="0"/>
                <a:cs typeface="Calibri" panose="020F0502020204030204" pitchFamily="34" charset="0"/>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9" y="930502"/>
            <a:ext cx="11023119"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solidFill>
                  <a:schemeClr val="tx1"/>
                </a:solidFill>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78944046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p:nvSpPr>
        <p:spPr>
          <a:xfrm>
            <a:off x="0" y="4421531"/>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11" name="Rectangle 10">
            <a:extLst>
              <a:ext uri="{FF2B5EF4-FFF2-40B4-BE49-F238E27FC236}">
                <a16:creationId xmlns:a16="http://schemas.microsoft.com/office/drawing/2014/main" id="{5F3E4707-715D-4D16-A80C-11C78E6B88EB}"/>
              </a:ext>
            </a:extLst>
          </p:cNvPr>
          <p:cNvSpPr/>
          <p:nvPr/>
        </p:nvSpPr>
        <p:spPr>
          <a:xfrm>
            <a:off x="8817198" y="1"/>
            <a:ext cx="3374804"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3" y="4887339"/>
            <a:ext cx="11023119" cy="378826"/>
          </a:xfrm>
        </p:spPr>
        <p:txBody>
          <a:bodyPr/>
          <a:lstStyle>
            <a:lvl1pPr>
              <a:defRPr sz="1013">
                <a:solidFill>
                  <a:schemeClr val="bg1"/>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latin typeface="Calibri" panose="020F0502020204030204" pitchFamily="34" charset="0"/>
                <a:cs typeface="Calibri" panose="020F0502020204030204" pitchFamily="34" charset="0"/>
              </a:rPr>
              <a:pPr algn="l"/>
              <a:t>‹#›</a:t>
            </a:fld>
            <a:endParaRPr lang="en-US" sz="591" dirty="0">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9" y="5289316"/>
            <a:ext cx="11023119" cy="978408"/>
          </a:xfrm>
        </p:spPr>
        <p:txBody>
          <a:bodyPr/>
          <a:lstStyle>
            <a:lvl1pPr marL="0" indent="0">
              <a:buNone/>
              <a:defRPr sz="591">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9" y="367854"/>
            <a:ext cx="11023119"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9" y="930502"/>
            <a:ext cx="11023119"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75523999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p:nvSpPr>
        <p:spPr>
          <a:xfrm>
            <a:off x="8817198" y="1"/>
            <a:ext cx="3374804"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solidFill>
                  <a:schemeClr val="bg2"/>
                </a:solidFill>
                <a:latin typeface="Calibri" panose="020F0502020204030204" pitchFamily="34" charset="0"/>
                <a:cs typeface="Calibri" panose="020F0502020204030204" pitchFamily="34" charset="0"/>
              </a:rPr>
              <a:pPr algn="l"/>
              <a:t>‹#›</a:t>
            </a:fld>
            <a:endParaRPr lang="en-US" sz="591" dirty="0">
              <a:solidFill>
                <a:schemeClr val="bg2"/>
              </a:solidFill>
              <a:latin typeface="Calibri" panose="020F0502020204030204" pitchFamily="34" charset="0"/>
              <a:cs typeface="Calibri" panose="020F0502020204030204" pitchFamily="34" charset="0"/>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3" y="4887339"/>
            <a:ext cx="11023119" cy="378826"/>
          </a:xfrm>
        </p:spPr>
        <p:txBody>
          <a:bodyPr/>
          <a:lstStyle>
            <a:lvl1pPr>
              <a:defRPr sz="1013">
                <a:solidFill>
                  <a:schemeClr val="bg2"/>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9" y="5289316"/>
            <a:ext cx="11023119" cy="978408"/>
          </a:xfrm>
        </p:spPr>
        <p:txBody>
          <a:bodyPr/>
          <a:lstStyle>
            <a:lvl1pPr marL="0" indent="0">
              <a:buNone/>
              <a:defRPr sz="591">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9" y="367854"/>
            <a:ext cx="11023119" cy="539496"/>
          </a:xfrm>
        </p:spPr>
        <p:txBody>
          <a:bodyPr/>
          <a:lstStyle>
            <a:lvl1pPr marL="0" indent="0">
              <a:buNone/>
              <a:defRPr>
                <a:solidFill>
                  <a:schemeClr val="tx1"/>
                </a:solidFill>
                <a:latin typeface="Calibri" panose="020F0502020204030204" pitchFamily="34" charset="0"/>
                <a:cs typeface="Calibri" panose="020F0502020204030204" pitchFamily="34" charset="0"/>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9" y="930502"/>
            <a:ext cx="11023119"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solidFill>
                  <a:schemeClr val="tx1"/>
                </a:solidFill>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91430746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p:nvSpPr>
        <p:spPr>
          <a:xfrm>
            <a:off x="0" y="4421531"/>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3" y="4887339"/>
            <a:ext cx="5386223" cy="378826"/>
          </a:xfrm>
        </p:spPr>
        <p:txBody>
          <a:bodyPr/>
          <a:lstStyle>
            <a:lvl1pPr>
              <a:defRPr sz="929">
                <a:solidFill>
                  <a:schemeClr val="bg1"/>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latin typeface="Calibri" panose="020F0502020204030204" pitchFamily="34" charset="0"/>
                <a:cs typeface="Calibri" panose="020F0502020204030204" pitchFamily="34" charset="0"/>
              </a:rPr>
              <a:pPr algn="l"/>
              <a:t>‹#›</a:t>
            </a:fld>
            <a:endParaRPr lang="en-US" sz="591" dirty="0">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9" y="5289316"/>
            <a:ext cx="5386223" cy="978408"/>
          </a:xfrm>
        </p:spPr>
        <p:txBody>
          <a:bodyPr/>
          <a:lstStyle>
            <a:lvl1pPr marL="0" indent="0">
              <a:buNone/>
              <a:defRPr sz="591">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9" y="367854"/>
            <a:ext cx="11049941"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9" y="930502"/>
            <a:ext cx="5386223"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3" cy="978408"/>
          </a:xfrm>
        </p:spPr>
        <p:txBody>
          <a:bodyPr/>
          <a:lstStyle>
            <a:lvl1pPr marL="0" indent="0">
              <a:buNone/>
              <a:defRPr sz="591">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2"/>
            <a:ext cx="5386223"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9" y="4893596"/>
            <a:ext cx="5386220" cy="374904"/>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929">
                <a:solidFill>
                  <a:schemeClr val="bg1"/>
                </a:solidFill>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401515561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p:cSld name="Two Objects Slide">
    <p:bg>
      <p:bgPr>
        <a:solidFill>
          <a:schemeClr val="bg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3" y="4887339"/>
            <a:ext cx="5386223" cy="378826"/>
          </a:xfrm>
        </p:spPr>
        <p:txBody>
          <a:bodyPr/>
          <a:lstStyle>
            <a:lvl1pPr>
              <a:defRPr sz="929">
                <a:solidFill>
                  <a:schemeClr val="bg2"/>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solidFill>
                  <a:schemeClr val="bg2"/>
                </a:solidFill>
                <a:latin typeface="Calibri" panose="020F0502020204030204" pitchFamily="34" charset="0"/>
                <a:cs typeface="Calibri" panose="020F0502020204030204" pitchFamily="34" charset="0"/>
              </a:rPr>
              <a:pPr algn="l"/>
              <a:t>‹#›</a:t>
            </a:fld>
            <a:endParaRPr lang="en-US" sz="591" dirty="0">
              <a:solidFill>
                <a:schemeClr val="bg2"/>
              </a:solidFill>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9" y="5289316"/>
            <a:ext cx="5386223" cy="978408"/>
          </a:xfrm>
        </p:spPr>
        <p:txBody>
          <a:bodyPr/>
          <a:lstStyle>
            <a:lvl1pPr marL="0" indent="0">
              <a:buNone/>
              <a:defRPr sz="591">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9" y="367854"/>
            <a:ext cx="11049941"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9" y="930502"/>
            <a:ext cx="5386223"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3" cy="978750"/>
          </a:xfrm>
        </p:spPr>
        <p:txBody>
          <a:bodyPr/>
          <a:lstStyle>
            <a:lvl1pPr marL="0" indent="0">
              <a:buNone/>
              <a:defRPr sz="591">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2"/>
            <a:ext cx="5386223"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9" y="4893596"/>
            <a:ext cx="5386220" cy="374904"/>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929">
                <a:solidFill>
                  <a:schemeClr val="bg2"/>
                </a:solidFill>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64712735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Tree>
    <p:extLst>
      <p:ext uri="{BB962C8B-B14F-4D97-AF65-F5344CB8AC3E}">
        <p14:creationId xmlns:p14="http://schemas.microsoft.com/office/powerpoint/2010/main" val="238366610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p:nvSpPr>
        <p:spPr>
          <a:xfrm>
            <a:off x="0" y="4421531"/>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15" name="Rectangle 14">
            <a:extLst>
              <a:ext uri="{FF2B5EF4-FFF2-40B4-BE49-F238E27FC236}">
                <a16:creationId xmlns:a16="http://schemas.microsoft.com/office/drawing/2014/main" id="{0E6EFF4A-0228-4985-8FDA-582A45748397}"/>
              </a:ext>
            </a:extLst>
          </p:cNvPr>
          <p:cNvSpPr/>
          <p:nvPr/>
        </p:nvSpPr>
        <p:spPr>
          <a:xfrm>
            <a:off x="8817198" y="1"/>
            <a:ext cx="3374804"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3" y="4887339"/>
            <a:ext cx="5386223" cy="378826"/>
          </a:xfrm>
        </p:spPr>
        <p:txBody>
          <a:bodyPr/>
          <a:lstStyle>
            <a:lvl1pPr>
              <a:defRPr sz="929">
                <a:solidFill>
                  <a:schemeClr val="bg1"/>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latin typeface="Calibri" panose="020F0502020204030204" pitchFamily="34" charset="0"/>
                <a:cs typeface="Calibri" panose="020F0502020204030204" pitchFamily="34" charset="0"/>
              </a:rPr>
              <a:pPr algn="l"/>
              <a:t>‹#›</a:t>
            </a:fld>
            <a:endParaRPr lang="en-US" sz="591" dirty="0">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9" y="5289316"/>
            <a:ext cx="5386223" cy="978408"/>
          </a:xfrm>
        </p:spPr>
        <p:txBody>
          <a:bodyPr/>
          <a:lstStyle>
            <a:lvl1pPr marL="0" indent="0">
              <a:buNone/>
              <a:defRPr sz="591">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9" y="930502"/>
            <a:ext cx="5386223"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3" cy="978408"/>
          </a:xfrm>
        </p:spPr>
        <p:txBody>
          <a:bodyPr/>
          <a:lstStyle>
            <a:lvl1pPr marL="0" indent="0">
              <a:buNone/>
              <a:defRPr sz="591">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9" y="4893596"/>
            <a:ext cx="5386220" cy="374904"/>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929">
                <a:solidFill>
                  <a:schemeClr val="bg1"/>
                </a:solidFill>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9" y="367854"/>
            <a:ext cx="11049941"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2"/>
            <a:ext cx="5386223"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4170551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p:nvSpPr>
        <p:spPr>
          <a:xfrm>
            <a:off x="8817198" y="1"/>
            <a:ext cx="3374804" cy="5457644"/>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3" y="4887339"/>
            <a:ext cx="5386223" cy="378826"/>
          </a:xfrm>
        </p:spPr>
        <p:txBody>
          <a:bodyPr/>
          <a:lstStyle>
            <a:lvl1pPr>
              <a:defRPr sz="929">
                <a:solidFill>
                  <a:schemeClr val="bg2"/>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8"/>
            <a:ext cx="663616" cy="365125"/>
          </a:xfrm>
          <a:prstGeom prst="rect">
            <a:avLst/>
          </a:prstGeom>
        </p:spPr>
        <p:txBody>
          <a:bodyPr vert="horz" lIns="38576" tIns="19289" rIns="38576" bIns="19289"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591" smtClean="0">
                <a:solidFill>
                  <a:schemeClr val="bg2"/>
                </a:solidFill>
                <a:latin typeface="Calibri" panose="020F0502020204030204" pitchFamily="34" charset="0"/>
                <a:cs typeface="Calibri" panose="020F0502020204030204" pitchFamily="34" charset="0"/>
              </a:rPr>
              <a:pPr algn="l"/>
              <a:t>‹#›</a:t>
            </a:fld>
            <a:endParaRPr lang="en-US" sz="591" dirty="0">
              <a:solidFill>
                <a:schemeClr val="bg2"/>
              </a:solidFill>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9" y="6423425"/>
            <a:ext cx="11598772"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591"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9" y="5289316"/>
            <a:ext cx="5386223" cy="978408"/>
          </a:xfrm>
        </p:spPr>
        <p:txBody>
          <a:bodyPr/>
          <a:lstStyle>
            <a:lvl1pPr marL="0" indent="0">
              <a:buNone/>
              <a:defRPr sz="591">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9" y="367854"/>
            <a:ext cx="11049941"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9" y="930502"/>
            <a:ext cx="5386223"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3" cy="978750"/>
          </a:xfrm>
        </p:spPr>
        <p:txBody>
          <a:bodyPr/>
          <a:lstStyle>
            <a:lvl1pPr marL="0" indent="0">
              <a:buNone/>
              <a:defRPr sz="591">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2"/>
            <a:ext cx="5386223" cy="3490687"/>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760">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9" y="4893596"/>
            <a:ext cx="5386220" cy="374904"/>
          </a:xfrm>
        </p:spPr>
        <p:txBody>
          <a:bodyPr/>
          <a:lstStyle>
            <a:lvl1pPr marL="0" marR="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sz="929">
                <a:solidFill>
                  <a:schemeClr val="bg2"/>
                </a:solidFill>
                <a:latin typeface="Calibri" panose="020F0502020204030204" pitchFamily="34" charset="0"/>
                <a:cs typeface="Calibri" panose="020F0502020204030204" pitchFamily="34" charset="0"/>
              </a:defRPr>
            </a:lvl1pPr>
          </a:lstStyle>
          <a:p>
            <a:pPr marL="0" marR="0" lvl="0" indent="0" algn="l" defTabSz="385763" rtl="0" eaLnBrk="1" fontAlgn="auto" latinLnBrk="0" hangingPunct="1">
              <a:lnSpc>
                <a:spcPct val="90000"/>
              </a:lnSpc>
              <a:spcBef>
                <a:spcPts val="422"/>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422013399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Section Divider A">
    <p:bg>
      <p:bgPr>
        <a:solidFill>
          <a:schemeClr val="tx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3" y="486139"/>
            <a:ext cx="7171481" cy="5886722"/>
          </a:xfrm>
        </p:spPr>
        <p:txBody>
          <a:bodyPr anchor="ctr"/>
          <a:lstStyle>
            <a:lvl1pPr>
              <a:defRPr>
                <a:solidFill>
                  <a:schemeClr val="accent6"/>
                </a:solidFill>
                <a:latin typeface="Calibri" panose="020F0502020204030204" pitchFamily="34" charset="0"/>
                <a:cs typeface="Calibri" panose="020F0502020204030204" pitchFamily="34" charset="0"/>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p:nvGrpSpPr>
        <p:grpSpPr>
          <a:xfrm>
            <a:off x="8129104" y="353570"/>
            <a:ext cx="4062891"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p:nvSpPr>
          <p:spPr>
            <a:xfrm>
              <a:off x="-4535946" y="-1756229"/>
              <a:ext cx="3845684" cy="5747930"/>
            </a:xfrm>
            <a:prstGeom prst="rect">
              <a:avLst/>
            </a:prstGeom>
            <a:blipFill dpi="0" rotWithShape="1">
              <a:blip r:embed="rId2" cstate="print">
                <a:alphaModFix amt="60000"/>
                <a:extLst>
                  <a:ext uri="{28A0092B-C50C-407E-A947-70E740481C1C}">
                    <a14:useLocalDpi xmlns:a14="http://schemas.microsoft.com/office/drawing/2010/main" val="0"/>
                  </a:ext>
                </a:extLst>
              </a:blip>
              <a:srcRect/>
              <a:stretch>
                <a:fillRect l="-1"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10" name="Rectangle 9">
              <a:extLst>
                <a:ext uri="{FF2B5EF4-FFF2-40B4-BE49-F238E27FC236}">
                  <a16:creationId xmlns:a16="http://schemas.microsoft.com/office/drawing/2014/main" id="{5209DDAF-4BAA-488E-8270-A70555AA54F7}"/>
                </a:ext>
              </a:extLst>
            </p:cNvPr>
            <p:cNvSpPr/>
            <p:nvPr/>
          </p:nvSpPr>
          <p:spPr>
            <a:xfrm rot="10800000">
              <a:off x="-1045039" y="-279426"/>
              <a:ext cx="354777" cy="2785575"/>
            </a:xfrm>
            <a:prstGeom prst="rect">
              <a:avLst/>
            </a:prstGeom>
            <a:blipFill dpi="0" rotWithShape="1">
              <a:blip r:embed="rId3" cstate="print">
                <a:alphaModFix amt="6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197870111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p:nvGrpSpPr>
        <p:grpSpPr>
          <a:xfrm>
            <a:off x="8159883" y="353570"/>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p:nvSpPr>
          <p:spPr>
            <a:xfrm>
              <a:off x="-3374803" y="353568"/>
              <a:ext cx="3717703" cy="5780441"/>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t="1302" r="-1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22" name="Rectangle 21">
              <a:extLst>
                <a:ext uri="{FF2B5EF4-FFF2-40B4-BE49-F238E27FC236}">
                  <a16:creationId xmlns:a16="http://schemas.microsoft.com/office/drawing/2014/main" id="{BF9B6A2D-9F95-486A-B69E-EFEB38BD7611}"/>
                </a:ext>
              </a:extLst>
            </p:cNvPr>
            <p:cNvSpPr/>
            <p:nvPr/>
          </p:nvSpPr>
          <p:spPr>
            <a:xfrm rot="10800000">
              <a:off x="-1" y="1816097"/>
              <a:ext cx="440781" cy="2844801"/>
            </a:xfrm>
            <a:prstGeom prst="rect">
              <a:avLst/>
            </a:prstGeom>
            <a:blipFill dpi="0" rotWithShape="1">
              <a:blip r:embed="rId3"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3" y="486139"/>
            <a:ext cx="7171481" cy="5886722"/>
          </a:xfrm>
        </p:spPr>
        <p:txBody>
          <a:bodyPr anchor="ctr"/>
          <a:lstStyle>
            <a:lvl1pPr>
              <a:defRPr>
                <a:solidFill>
                  <a:schemeClr val="tx1"/>
                </a:solidFill>
                <a:latin typeface="Calibri" panose="020F0502020204030204" pitchFamily="34" charset="0"/>
                <a:cs typeface="Calibri" panose="020F0502020204030204" pitchFamily="34" charset="0"/>
              </a:defRPr>
            </a:lvl1pPr>
          </a:lstStyle>
          <a:p>
            <a:r>
              <a:rPr lang="en-US" dirty="0"/>
              <a:t>Section Divider</a:t>
            </a:r>
          </a:p>
        </p:txBody>
      </p:sp>
    </p:spTree>
    <p:extLst>
      <p:ext uri="{BB962C8B-B14F-4D97-AF65-F5344CB8AC3E}">
        <p14:creationId xmlns:p14="http://schemas.microsoft.com/office/powerpoint/2010/main" val="418154797"/>
      </p:ext>
    </p:extLst>
  </p:cSld>
  <p:clrMapOvr>
    <a:overrideClrMapping bg1="lt1" tx1="dk1" bg2="lt2" tx2="dk2" accent1="accent1" accent2="accent2" accent3="accent3" accent4="accent4" accent5="accent5" accent6="accent6" hlink="hlink" folHlink="folHlink"/>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p:nvGrpSpPr>
        <p:grpSpPr>
          <a:xfrm rot="5400000">
            <a:off x="7421258" y="2087261"/>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p:nvSpPr>
          <p:spPr>
            <a:xfrm>
              <a:off x="-4535946" y="-662593"/>
              <a:ext cx="3845684" cy="4654294"/>
            </a:xfrm>
            <a:prstGeom prst="rect">
              <a:avLst/>
            </a:prstGeom>
            <a:blipFill dpi="0" rotWithShape="1">
              <a:blip r:embed="rId2" cstate="print">
                <a:alphaModFix amt="60000"/>
                <a:extLst>
                  <a:ext uri="{28A0092B-C50C-407E-A947-70E740481C1C}">
                    <a14:useLocalDpi xmlns:a14="http://schemas.microsoft.com/office/drawing/2010/main" val="0"/>
                  </a:ext>
                </a:extLst>
              </a:blip>
              <a:srcRect/>
              <a:stretch>
                <a:fillRect l="-1" t="-22579" r="3186"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8" name="Rectangle 7">
              <a:extLst>
                <a:ext uri="{FF2B5EF4-FFF2-40B4-BE49-F238E27FC236}">
                  <a16:creationId xmlns:a16="http://schemas.microsoft.com/office/drawing/2014/main" id="{50F8C260-2321-40E1-A387-89382C22EB39}"/>
                </a:ext>
              </a:extLst>
            </p:cNvPr>
            <p:cNvSpPr/>
            <p:nvPr/>
          </p:nvSpPr>
          <p:spPr>
            <a:xfrm rot="10800000">
              <a:off x="-1045039" y="-279426"/>
              <a:ext cx="354777" cy="2785575"/>
            </a:xfrm>
            <a:prstGeom prst="rect">
              <a:avLst/>
            </a:prstGeom>
            <a:blipFill dpi="0" rotWithShape="1">
              <a:blip r:embed="rId3" cstate="print">
                <a:alphaModFix amt="6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3" y="486139"/>
            <a:ext cx="6280231" cy="5886722"/>
          </a:xfrm>
        </p:spPr>
        <p:txBody>
          <a:bodyPr anchor="ctr"/>
          <a:lstStyle>
            <a:lvl1pPr>
              <a:defRPr>
                <a:solidFill>
                  <a:schemeClr val="accent6"/>
                </a:solidFill>
                <a:latin typeface="Calibri" panose="020F0502020204030204" pitchFamily="34" charset="0"/>
                <a:cs typeface="Calibri" panose="020F0502020204030204" pitchFamily="34" charset="0"/>
              </a:defRPr>
            </a:lvl1pPr>
          </a:lstStyle>
          <a:p>
            <a:r>
              <a:rPr lang="en-US" dirty="0"/>
              <a:t>Section Divider</a:t>
            </a:r>
          </a:p>
        </p:txBody>
      </p:sp>
    </p:spTree>
    <p:extLst>
      <p:ext uri="{BB962C8B-B14F-4D97-AF65-F5344CB8AC3E}">
        <p14:creationId xmlns:p14="http://schemas.microsoft.com/office/powerpoint/2010/main" val="68963469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p:nvGrpSpPr>
        <p:grpSpPr>
          <a:xfrm rot="5400000">
            <a:off x="7400452" y="2066455"/>
            <a:ext cx="4275187" cy="5307913"/>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p:nvSpPr>
          <p:spPr>
            <a:xfrm>
              <a:off x="-3374803" y="1469600"/>
              <a:ext cx="3717703" cy="4664410"/>
            </a:xfrm>
            <a:prstGeom prst="rect">
              <a:avLst/>
            </a:prstGeom>
            <a:blipFill dpi="0" rotWithShape="1">
              <a:blip r:embed="rId2" cstate="print">
                <a:alphaModFix amt="40000"/>
                <a:extLst>
                  <a:ext uri="{28A0092B-C50C-407E-A947-70E740481C1C}">
                    <a14:useLocalDpi xmlns:a14="http://schemas.microsoft.com/office/drawing/2010/main" val="0"/>
                  </a:ext>
                </a:extLst>
              </a:blip>
              <a:srcRect/>
              <a:stretch>
                <a:fillRect t="-22314" r="-147"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8" name="Rectangle 7">
              <a:extLst>
                <a:ext uri="{FF2B5EF4-FFF2-40B4-BE49-F238E27FC236}">
                  <a16:creationId xmlns:a16="http://schemas.microsoft.com/office/drawing/2014/main" id="{FB7955B1-78DA-4846-8D32-BEA864FE63CC}"/>
                </a:ext>
              </a:extLst>
            </p:cNvPr>
            <p:cNvSpPr/>
            <p:nvPr/>
          </p:nvSpPr>
          <p:spPr>
            <a:xfrm rot="10800000">
              <a:off x="-1" y="1816097"/>
              <a:ext cx="440781" cy="2844801"/>
            </a:xfrm>
            <a:prstGeom prst="rect">
              <a:avLst/>
            </a:prstGeom>
            <a:blipFill dpi="0" rotWithShape="1">
              <a:blip r:embed="rId3" cstate="print">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3" y="486139"/>
            <a:ext cx="6280231" cy="5886722"/>
          </a:xfrm>
        </p:spPr>
        <p:txBody>
          <a:bodyPr anchor="ctr"/>
          <a:lstStyle>
            <a:lvl1pPr>
              <a:defRPr>
                <a:solidFill>
                  <a:schemeClr val="tx1"/>
                </a:solidFill>
                <a:latin typeface="Calibri" panose="020F0502020204030204" pitchFamily="34" charset="0"/>
                <a:cs typeface="Calibri" panose="020F0502020204030204" pitchFamily="34" charset="0"/>
              </a:defRPr>
            </a:lvl1pPr>
          </a:lstStyle>
          <a:p>
            <a:r>
              <a:rPr lang="en-US" dirty="0"/>
              <a:t>Section Divider</a:t>
            </a:r>
          </a:p>
        </p:txBody>
      </p:sp>
    </p:spTree>
    <p:extLst>
      <p:ext uri="{BB962C8B-B14F-4D97-AF65-F5344CB8AC3E}">
        <p14:creationId xmlns:p14="http://schemas.microsoft.com/office/powerpoint/2010/main" val="935172542"/>
      </p:ext>
    </p:extLst>
  </p:cSld>
  <p:clrMapOvr>
    <a:overrideClrMapping bg1="lt1" tx1="dk1" bg2="lt2" tx2="dk2" accent1="accent1" accent2="accent2" accent3="accent3" accent4="accent4" accent5="accent5" accent6="accent6" hlink="hlink" folHlink="folHlink"/>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p:nvSpPr>
        <p:spPr>
          <a:xfrm>
            <a:off x="0" y="4143739"/>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9E71DA87-721A-4C49-ABAF-FB0C0F7C4F29}"/>
              </a:ext>
            </a:extLst>
          </p:cNvPr>
          <p:cNvSpPr txBox="1"/>
          <p:nvPr/>
        </p:nvSpPr>
        <p:spPr>
          <a:xfrm>
            <a:off x="659758" y="2232446"/>
            <a:ext cx="7708741" cy="814069"/>
          </a:xfrm>
          <a:prstGeom prst="rect">
            <a:avLst/>
          </a:prstGeom>
          <a:noFill/>
        </p:spPr>
        <p:txBody>
          <a:bodyPr wrap="square" lIns="0" tIns="0" rIns="0" bIns="0" rtlCol="0">
            <a:noAutofit/>
          </a:bodyPr>
          <a:lstStyle/>
          <a:p>
            <a:pPr algn="l">
              <a:lnSpc>
                <a:spcPct val="130000"/>
              </a:lnSpc>
            </a:pPr>
            <a:r>
              <a:rPr lang="en-US" sz="760" b="0" i="0" dirty="0">
                <a:solidFill>
                  <a:schemeClr val="bg1"/>
                </a:solidFill>
                <a:latin typeface="Calibri" panose="020F0502020204030204" pitchFamily="34" charset="0"/>
                <a:cs typeface="Calibri" panose="020F0502020204030204" pitchFamily="34" charset="0"/>
              </a:rPr>
              <a:t>Go to the official federal source of cancer prevention information: </a:t>
            </a:r>
          </a:p>
          <a:p>
            <a:pPr algn="l">
              <a:lnSpc>
                <a:spcPct val="130000"/>
              </a:lnSpc>
            </a:pPr>
            <a:r>
              <a:rPr lang="en-US" sz="844" b="0" i="0" dirty="0">
                <a:solidFill>
                  <a:schemeClr val="bg1"/>
                </a:solidFill>
                <a:latin typeface="Calibri" panose="020F0502020204030204" pitchFamily="34" charset="0"/>
                <a:cs typeface="Calibri" panose="020F0502020204030204" pitchFamily="34" charset="0"/>
              </a:rPr>
              <a:t>www.cdc.gov/cancer</a:t>
            </a:r>
          </a:p>
        </p:txBody>
      </p:sp>
      <p:sp>
        <p:nvSpPr>
          <p:cNvPr id="7" name="TextBox 6">
            <a:extLst>
              <a:ext uri="{FF2B5EF4-FFF2-40B4-BE49-F238E27FC236}">
                <a16:creationId xmlns:a16="http://schemas.microsoft.com/office/drawing/2014/main" id="{26819413-8D96-284C-B058-30D7D098C4C2}"/>
              </a:ext>
            </a:extLst>
          </p:cNvPr>
          <p:cNvSpPr txBox="1"/>
          <p:nvPr/>
        </p:nvSpPr>
        <p:spPr>
          <a:xfrm>
            <a:off x="5474829" y="5014608"/>
            <a:ext cx="5833641" cy="559689"/>
          </a:xfrm>
          <a:prstGeom prst="rect">
            <a:avLst/>
          </a:prstGeom>
          <a:noFill/>
        </p:spPr>
        <p:txBody>
          <a:bodyPr wrap="square" lIns="0" tIns="0" rIns="0" bIns="0" rtlCol="0" anchor="ctr">
            <a:noAutofit/>
          </a:bodyPr>
          <a:lstStyle/>
          <a:p>
            <a:pPr algn="r">
              <a:lnSpc>
                <a:spcPct val="130000"/>
              </a:lnSpc>
            </a:pPr>
            <a:r>
              <a:rPr lang="en-US" sz="760" b="0" i="0" dirty="0">
                <a:solidFill>
                  <a:schemeClr val="bg2"/>
                </a:solidFill>
                <a:latin typeface="Calibri" panose="020F0502020204030204" pitchFamily="34" charset="0"/>
                <a:cs typeface="Calibri" panose="020F0502020204030204" pitchFamily="34" charset="0"/>
              </a:rPr>
              <a:t>Division of Cancer Prevention and Control</a:t>
            </a:r>
          </a:p>
          <a:p>
            <a:pPr algn="r">
              <a:lnSpc>
                <a:spcPct val="130000"/>
              </a:lnSpc>
            </a:pPr>
            <a:r>
              <a:rPr lang="en-US" sz="675" b="0" i="0" dirty="0">
                <a:solidFill>
                  <a:schemeClr val="tx1"/>
                </a:solidFill>
                <a:latin typeface="Calibri" panose="020F0502020204030204" pitchFamily="34" charset="0"/>
                <a:cs typeface="Calibri" panose="020F0502020204030204" pitchFamily="34" charset="0"/>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p:nvSpPr>
        <p:spPr>
          <a:xfrm>
            <a:off x="659757" y="6382780"/>
            <a:ext cx="10810756" cy="197287"/>
          </a:xfrm>
          <a:prstGeom prst="rect">
            <a:avLst/>
          </a:prstGeom>
          <a:noFill/>
        </p:spPr>
        <p:txBody>
          <a:bodyPr wrap="square" lIns="0" tIns="0" rIns="0" bIns="0" rtlCol="0">
            <a:noAutofit/>
          </a:bodyPr>
          <a:lstStyle/>
          <a:p>
            <a:pPr algn="just">
              <a:lnSpc>
                <a:spcPct val="130000"/>
              </a:lnSpc>
            </a:pPr>
            <a:r>
              <a:rPr lang="en-US" sz="422" b="0" i="1" dirty="0">
                <a:solidFill>
                  <a:schemeClr val="tx1"/>
                </a:solidFill>
                <a:latin typeface="Calibri" panose="020F0502020204030204" pitchFamily="34" charset="0"/>
                <a:cs typeface="Calibri" panose="020F0502020204030204" pitchFamily="34" charset="0"/>
              </a:rPr>
              <a:t>The findings and conclusions in this report are those of the authors and do not necessarily represent the official position of the Centers for Disease Control and Prevention.</a:t>
            </a:r>
          </a:p>
          <a:p>
            <a:pPr algn="just">
              <a:lnSpc>
                <a:spcPct val="130000"/>
              </a:lnSpc>
            </a:pPr>
            <a:endParaRPr lang="en-US" sz="422" b="0" i="1" dirty="0">
              <a:solidFill>
                <a:schemeClr val="tx1"/>
              </a:solidFill>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B5A313BA-7B6B-B140-BD0B-4D27DD23A01F}"/>
              </a:ext>
            </a:extLst>
          </p:cNvPr>
          <p:cNvSpPr txBox="1"/>
          <p:nvPr/>
        </p:nvSpPr>
        <p:spPr>
          <a:xfrm>
            <a:off x="659758" y="1085209"/>
            <a:ext cx="7708741" cy="598625"/>
          </a:xfrm>
          <a:prstGeom prst="rect">
            <a:avLst/>
          </a:prstGeom>
          <a:noFill/>
        </p:spPr>
        <p:txBody>
          <a:bodyPr wrap="square" lIns="0" tIns="0" rIns="0" bIns="0" rtlCol="0">
            <a:noAutofit/>
          </a:bodyPr>
          <a:lstStyle/>
          <a:p>
            <a:pPr algn="l">
              <a:lnSpc>
                <a:spcPct val="130000"/>
              </a:lnSpc>
            </a:pPr>
            <a:r>
              <a:rPr lang="en-US" sz="1519" b="0" i="0" dirty="0">
                <a:solidFill>
                  <a:schemeClr val="bg1"/>
                </a:solidFill>
                <a:latin typeface="Calibri" panose="020F0502020204030204" pitchFamily="34" charset="0"/>
                <a:cs typeface="Calibri" panose="020F0502020204030204" pitchFamily="34" charset="0"/>
              </a:rPr>
              <a:t>Thank you!</a:t>
            </a:r>
          </a:p>
        </p:txBody>
      </p:sp>
      <p:pic>
        <p:nvPicPr>
          <p:cNvPr id="4" name="Picture 3">
            <a:extLst>
              <a:ext uri="{FF2B5EF4-FFF2-40B4-BE49-F238E27FC236}">
                <a16:creationId xmlns:a16="http://schemas.microsoft.com/office/drawing/2014/main" id="{49EA8B89-7BFD-824D-9956-5A22B7571A3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p:nvSpPr>
        <p:spPr>
          <a:xfrm>
            <a:off x="8727779" y="214263"/>
            <a:ext cx="3464223" cy="3929475"/>
          </a:xfrm>
          <a:prstGeom prst="rect">
            <a:avLst/>
          </a:prstGeom>
          <a:blipFill dpi="0" rotWithShape="1">
            <a:blip r:embed="rId3" cstate="print">
              <a:alphaModFix amt="70000"/>
              <a:extLst>
                <a:ext uri="{28A0092B-C50C-407E-A947-70E740481C1C}">
                  <a14:useLocalDpi xmlns:a14="http://schemas.microsoft.com/office/drawing/2010/main" val="0"/>
                </a:ext>
              </a:extLst>
            </a:blip>
            <a:srcRect/>
            <a:stretch>
              <a:fillRect l="1" t="7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6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743489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4"/>
            <a:ext cx="10363200" cy="2387600"/>
          </a:xfrm>
        </p:spPr>
        <p:txBody>
          <a:bodyPr anchor="b"/>
          <a:lstStyle>
            <a:lvl1pPr algn="ctr">
              <a:defRPr sz="3375"/>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D54DF8F-7AF4-43AB-A3BF-0F3569B4EF6E}" type="datetimeFigureOut">
              <a:rPr lang="en-US" smtClean="0"/>
              <a:t>2/6/2020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7B0EEC8-1DE5-46D5-B4A8-B7D526C8877E}" type="slidenum">
              <a:rPr lang="en-US" smtClean="0"/>
              <a:t>‹#›</a:t>
            </a:fld>
            <a:endParaRPr lang="en-US" dirty="0"/>
          </a:p>
        </p:txBody>
      </p:sp>
    </p:spTree>
    <p:extLst>
      <p:ext uri="{BB962C8B-B14F-4D97-AF65-F5344CB8AC3E}">
        <p14:creationId xmlns:p14="http://schemas.microsoft.com/office/powerpoint/2010/main" val="350993947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71428" y="495307"/>
            <a:ext cx="2283347"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2480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2480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p:nvSpPr>
        <p:spPr>
          <a:xfrm>
            <a:off x="8817197" y="0"/>
            <a:ext cx="3374803" cy="5457644"/>
          </a:xfrm>
          <a:prstGeom prst="rect">
            <a:avLst/>
          </a:prstGeom>
          <a:blipFill dpi="0" rotWithShape="1">
            <a:blip r:embed="rId3" cstate="email">
              <a:alphaModFix amt="6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p:nvGrpSpPr>
        <p:grpSpPr>
          <a:xfrm>
            <a:off x="0" y="5952744"/>
            <a:ext cx="13136880" cy="905256"/>
            <a:chOff x="0" y="5952744"/>
            <a:chExt cx="13136880" cy="905256"/>
          </a:xfrm>
        </p:grpSpPr>
        <p:sp>
          <p:nvSpPr>
            <p:cNvPr id="86"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5" name="Picture 4">
              <a:extLst>
                <a:ext uri="{FF2B5EF4-FFF2-40B4-BE49-F238E27FC236}">
                  <a16:creationId xmlns:a16="http://schemas.microsoft.com/office/drawing/2014/main" id="{252A3466-B561-4FFF-B7F2-30F427B5BE94}"/>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p:nvPicPr>
          <p:blipFill rotWithShape="1">
            <a:blip r:embed="rId5" cstate="email">
              <a:extLst>
                <a:ext uri="{28A0092B-C50C-407E-A947-70E740481C1C}">
                  <a14:useLocalDpi xmlns:a14="http://schemas.microsoft.com/office/drawing/2010/main" val="0"/>
                </a:ext>
              </a:extLst>
            </a:blip>
            <a:srcRect/>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p:nvPicPr>
          <p:blipFill rotWithShape="1">
            <a:blip r:embed="rId6" cstate="email">
              <a:extLst>
                <a:ext uri="{28A0092B-C50C-407E-A947-70E740481C1C}">
                  <a14:useLocalDpi xmlns:a14="http://schemas.microsoft.com/office/drawing/2010/main" val="0"/>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425335464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32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32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471428" y="520707"/>
            <a:ext cx="2289789"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p:nvGrpSpPr>
        <p:grpSpPr>
          <a:xfrm>
            <a:off x="0"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p:nvPicPr>
          <p:blipFill rotWithShape="1">
            <a:blip r:embed="rId5" cstate="email">
              <a:extLst>
                <a:ext uri="{28A0092B-C50C-407E-A947-70E740481C1C}">
                  <a14:useLocalDpi xmlns:a14="http://schemas.microsoft.com/office/drawing/2010/main" val="0"/>
                </a:ext>
              </a:extLst>
            </a:blip>
            <a:srcRect/>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p:nvPicPr>
          <p:blipFill rotWithShape="1">
            <a:blip r:embed="rId6" cstate="email">
              <a:extLst>
                <a:ext uri="{28A0092B-C50C-407E-A947-70E740481C1C}">
                  <a14:useLocalDpi xmlns:a14="http://schemas.microsoft.com/office/drawing/2010/main" val="0"/>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390643413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55924"/>
          <a:stretch/>
        </p:blipFill>
        <p:spPr>
          <a:xfrm rot="10800000">
            <a:off x="4200" y="6175682"/>
            <a:ext cx="12192000" cy="682318"/>
          </a:xfrm>
          <a:prstGeom prst="rect">
            <a:avLst/>
          </a:prstGeom>
        </p:spPr>
      </p:pic>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3">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43419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434199"/>
            <a:ext cx="11598771" cy="36512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414608370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604439689"/>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2612523607"/>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p:nvPicPr>
        <p:blipFill rotWithShape="1">
          <a:blip r:embed="rId2" cstate="email">
            <a:extLst>
              <a:ext uri="{28A0092B-C50C-407E-A947-70E740481C1C}">
                <a14:useLocalDpi xmlns:a14="http://schemas.microsoft.com/office/drawing/2010/main" val="0"/>
              </a:ext>
            </a:extLst>
          </a:blip>
          <a:srcRect/>
          <a:stretch/>
        </p:blipFill>
        <p:spPr>
          <a:xfrm rot="10800000">
            <a:off x="0" y="6175682"/>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59053891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1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p:nvSpPr>
        <p:spPr>
          <a:xfrm>
            <a:off x="-1" y="6288833"/>
            <a:ext cx="12233417" cy="643812"/>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p:nvSpPr>
        <p:spPr>
          <a:xfrm>
            <a:off x="634645" y="6383368"/>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Tree>
    <p:extLst>
      <p:ext uri="{BB962C8B-B14F-4D97-AF65-F5344CB8AC3E}">
        <p14:creationId xmlns:p14="http://schemas.microsoft.com/office/powerpoint/2010/main" val="378576468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2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p:nvSpPr>
        <p:spPr>
          <a:xfrm>
            <a:off x="-1" y="6288833"/>
            <a:ext cx="12233417" cy="569167"/>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Tree>
    <p:extLst>
      <p:ext uri="{BB962C8B-B14F-4D97-AF65-F5344CB8AC3E}">
        <p14:creationId xmlns:p14="http://schemas.microsoft.com/office/powerpoint/2010/main" val="182050084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0453DD3-CCEA-4C03-AC76-50A204E0DD65}"/>
              </a:ext>
            </a:extLst>
          </p:cNvPr>
          <p:cNvPicPr>
            <a:picLocks noChangeAspect="1"/>
          </p:cNvPicPr>
          <p:nvPr/>
        </p:nvPicPr>
        <p:blipFill rotWithShape="1">
          <a:blip r:embed="rId2" cstate="email">
            <a:extLst>
              <a:ext uri="{28A0092B-C50C-407E-A947-70E740481C1C}">
                <a14:useLocalDpi xmlns:a14="http://schemas.microsoft.com/office/drawing/2010/main" val="0"/>
              </a:ext>
            </a:extLst>
          </a:blip>
          <a:srcRect/>
          <a:stretch/>
        </p:blipFill>
        <p:spPr>
          <a:xfrm rot="10800000">
            <a:off x="4200" y="6175682"/>
            <a:ext cx="12192000" cy="682318"/>
          </a:xfrm>
          <a:prstGeom prst="rect">
            <a:avLst/>
          </a:prstGeom>
        </p:spPr>
      </p:pic>
      <p:sp>
        <p:nvSpPr>
          <p:cNvPr id="13" name="Rectangle 12">
            <a:extLst>
              <a:ext uri="{FF2B5EF4-FFF2-40B4-BE49-F238E27FC236}">
                <a16:creationId xmlns:a16="http://schemas.microsoft.com/office/drawing/2014/main" id="{FD053DFA-7152-4729-ACF8-280BE15A3990}"/>
              </a:ext>
            </a:extLst>
          </p:cNvPr>
          <p:cNvSpPr/>
          <p:nvPr/>
        </p:nvSpPr>
        <p:spPr>
          <a:xfrm>
            <a:off x="8817197" y="0"/>
            <a:ext cx="3374803" cy="5457644"/>
          </a:xfrm>
          <a:prstGeom prst="rect">
            <a:avLst/>
          </a:prstGeom>
          <a:blipFill dpi="0" rotWithShape="1">
            <a:blip r:embed="rId3"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p:nvSpPr>
        <p:spPr>
          <a:xfrm>
            <a:off x="78780" y="643419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p:nvSpPr>
        <p:spPr>
          <a:xfrm>
            <a:off x="569913" y="6434199"/>
            <a:ext cx="11598771" cy="36512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69421093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2_Text Slide - One Column and Glyph">
    <p:spTree>
      <p:nvGrpSpPr>
        <p:cNvPr id="1" name=""/>
        <p:cNvGrpSpPr/>
        <p:nvPr/>
      </p:nvGrpSpPr>
      <p:grpSpPr>
        <a:xfrm>
          <a:off x="0" y="0"/>
          <a:ext cx="0" cy="0"/>
          <a:chOff x="0" y="0"/>
          <a:chExt cx="0" cy="0"/>
        </a:xfrm>
      </p:grpSpPr>
      <p:sp>
        <p:nvSpPr>
          <p:cNvPr id="10" name="Rectangle 9"/>
          <p:cNvSpPr/>
          <p:nvPr/>
        </p:nvSpPr>
        <p:spPr>
          <a:xfrm>
            <a:off x="0" y="6288833"/>
            <a:ext cx="12192000" cy="653143"/>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p:nvSpPr>
        <p:spPr>
          <a:xfrm>
            <a:off x="78780" y="634612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p:nvSpPr>
        <p:spPr>
          <a:xfrm>
            <a:off x="569913" y="6355732"/>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r>
              <a:rPr lang="en-US" sz="1400" dirty="0">
                <a:latin typeface="Gotham Rounded Book" pitchFamily="50" charset="0"/>
              </a:rPr>
              <a:t>.</a:t>
            </a:r>
          </a:p>
        </p:txBody>
      </p:sp>
    </p:spTree>
    <p:extLst>
      <p:ext uri="{BB962C8B-B14F-4D97-AF65-F5344CB8AC3E}">
        <p14:creationId xmlns:p14="http://schemas.microsoft.com/office/powerpoint/2010/main" val="144155849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p:cSld name="3_Text Slide - One Column and Glyph">
    <p:spTree>
      <p:nvGrpSpPr>
        <p:cNvPr id="1" name=""/>
        <p:cNvGrpSpPr/>
        <p:nvPr/>
      </p:nvGrpSpPr>
      <p:grpSpPr>
        <a:xfrm>
          <a:off x="0" y="0"/>
          <a:ext cx="0" cy="0"/>
          <a:chOff x="0" y="0"/>
          <a:chExt cx="0" cy="0"/>
        </a:xfrm>
      </p:grpSpPr>
      <p:sp>
        <p:nvSpPr>
          <p:cNvPr id="10" name="Rectangle 9"/>
          <p:cNvSpPr/>
          <p:nvPr/>
        </p:nvSpPr>
        <p:spPr>
          <a:xfrm>
            <a:off x="0" y="6288833"/>
            <a:ext cx="12192000" cy="653143"/>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p:nvSpPr>
        <p:spPr>
          <a:xfrm>
            <a:off x="78780" y="634612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p:nvSpPr>
        <p:spPr>
          <a:xfrm>
            <a:off x="569913" y="6355732"/>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11322416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1_Text Slide - One Column and Glyph">
    <p:spTree>
      <p:nvGrpSpPr>
        <p:cNvPr id="1" name=""/>
        <p:cNvGrpSpPr/>
        <p:nvPr/>
      </p:nvGrpSpPr>
      <p:grpSpPr>
        <a:xfrm>
          <a:off x="0" y="0"/>
          <a:ext cx="0" cy="0"/>
          <a:chOff x="0" y="0"/>
          <a:chExt cx="0" cy="0"/>
        </a:xfrm>
      </p:grpSpPr>
      <p:sp>
        <p:nvSpPr>
          <p:cNvPr id="10" name="Rectangle 9"/>
          <p:cNvSpPr/>
          <p:nvPr/>
        </p:nvSpPr>
        <p:spPr>
          <a:xfrm>
            <a:off x="0" y="6288833"/>
            <a:ext cx="12192000" cy="653143"/>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p:nvSpPr>
        <p:spPr>
          <a:xfrm>
            <a:off x="69449" y="637883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p:nvSpPr>
        <p:spPr>
          <a:xfrm>
            <a:off x="570078" y="6423425"/>
            <a:ext cx="11598771" cy="27595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73535552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p:nvPicPr>
        <p:blipFill rotWithShape="1">
          <a:blip r:embed="rId2" cstate="email">
            <a:extLst>
              <a:ext uri="{28A0092B-C50C-407E-A947-70E740481C1C}">
                <a14:useLocalDpi xmlns:a14="http://schemas.microsoft.com/office/drawing/2010/main" val="0"/>
              </a:ext>
            </a:extLst>
          </a:blip>
          <a:srcRect/>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09030384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34612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355732"/>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404016977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1_Text Slide - Two Columns">
    <p:spTree>
      <p:nvGrpSpPr>
        <p:cNvPr id="1" name=""/>
        <p:cNvGrpSpPr/>
        <p:nvPr/>
      </p:nvGrpSpPr>
      <p:grpSpPr>
        <a:xfrm>
          <a:off x="0" y="0"/>
          <a:ext cx="0" cy="0"/>
          <a:chOff x="0" y="0"/>
          <a:chExt cx="0" cy="0"/>
        </a:xfrm>
      </p:grpSpPr>
      <p:sp>
        <p:nvSpPr>
          <p:cNvPr id="10" name="Rectangle 9"/>
          <p:cNvSpPr/>
          <p:nvPr/>
        </p:nvSpPr>
        <p:spPr>
          <a:xfrm>
            <a:off x="0" y="6288833"/>
            <a:ext cx="12192000" cy="653143"/>
          </a:xfrm>
          <a:prstGeom prst="rect">
            <a:avLst/>
          </a:prstGeom>
          <a:solidFill>
            <a:srgbClr val="122C4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p:nvSpPr>
        <p:spPr>
          <a:xfrm>
            <a:off x="97441" y="635291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p:nvSpPr>
        <p:spPr>
          <a:xfrm>
            <a:off x="570078" y="6423425"/>
            <a:ext cx="11598771" cy="29461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45535132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2_Text Slide - Two Columns">
    <p:spTree>
      <p:nvGrpSpPr>
        <p:cNvPr id="1" name=""/>
        <p:cNvGrpSpPr/>
        <p:nvPr/>
      </p:nvGrpSpPr>
      <p:grpSpPr>
        <a:xfrm>
          <a:off x="0" y="0"/>
          <a:ext cx="0" cy="0"/>
          <a:chOff x="0" y="0"/>
          <a:chExt cx="0" cy="0"/>
        </a:xfrm>
      </p:grpSpPr>
      <p:sp>
        <p:nvSpPr>
          <p:cNvPr id="10" name="Rectangle 9"/>
          <p:cNvSpPr/>
          <p:nvPr/>
        </p:nvSpPr>
        <p:spPr>
          <a:xfrm>
            <a:off x="0" y="6288833"/>
            <a:ext cx="12192000" cy="634481"/>
          </a:xfrm>
          <a:prstGeom prst="rect">
            <a:avLst/>
          </a:prstGeom>
          <a:solidFill>
            <a:srgbClr val="56A0D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p:nvSpPr>
        <p:spPr>
          <a:xfrm>
            <a:off x="69449" y="639283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p:nvSpPr>
        <p:spPr>
          <a:xfrm>
            <a:off x="570078" y="6423425"/>
            <a:ext cx="11598771" cy="30394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2684985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p:nvPicPr>
        <p:blipFill rotWithShape="1">
          <a:blip r:embed="rId3" cstate="email">
            <a:extLst>
              <a:ext uri="{28A0092B-C50C-407E-A947-70E740481C1C}">
                <a14:useLocalDpi xmlns:a14="http://schemas.microsoft.com/office/drawing/2010/main" val="0"/>
              </a:ext>
            </a:extLst>
          </a:blip>
          <a:srcRect/>
          <a:stretch/>
        </p:blipFill>
        <p:spPr>
          <a:xfrm rot="10800000">
            <a:off x="0" y="6175682"/>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52586205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1_Text Slide - Two Columns and Glyph">
    <p:spTree>
      <p:nvGrpSpPr>
        <p:cNvPr id="1" name=""/>
        <p:cNvGrpSpPr/>
        <p:nvPr/>
      </p:nvGrpSpPr>
      <p:grpSpPr>
        <a:xfrm>
          <a:off x="0" y="0"/>
          <a:ext cx="0" cy="0"/>
          <a:chOff x="0" y="0"/>
          <a:chExt cx="0" cy="0"/>
        </a:xfrm>
      </p:grpSpPr>
      <p:sp>
        <p:nvSpPr>
          <p:cNvPr id="11" name="Rectangle 10"/>
          <p:cNvSpPr/>
          <p:nvPr/>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0579410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p:cSld name="2_Text Slide - Two Columns and Glyph">
    <p:spTree>
      <p:nvGrpSpPr>
        <p:cNvPr id="1" name=""/>
        <p:cNvGrpSpPr/>
        <p:nvPr/>
      </p:nvGrpSpPr>
      <p:grpSpPr>
        <a:xfrm>
          <a:off x="0" y="0"/>
          <a:ext cx="0" cy="0"/>
          <a:chOff x="0" y="0"/>
          <a:chExt cx="0" cy="0"/>
        </a:xfrm>
      </p:grpSpPr>
      <p:sp>
        <p:nvSpPr>
          <p:cNvPr id="11" name="Rectangle 10"/>
          <p:cNvSpPr/>
          <p:nvPr/>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53042447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itle 30">
            <a:extLst>
              <a:ext uri="{FF2B5EF4-FFF2-40B4-BE49-F238E27FC236}">
                <a16:creationId xmlns:a16="http://schemas.microsoft.com/office/drawing/2014/main" id="{7CDF42D1-EE64-204D-8425-4A1A8B68BA83}"/>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a:t>
            </a:r>
            <a:r>
              <a:rPr lang="en-US" sz="1400" dirty="0">
                <a:solidFill>
                  <a:schemeClr val="tx1"/>
                </a:solidFill>
                <a:latin typeface="Gotham Rounded Book" pitchFamily="50" charset="0"/>
              </a:rPr>
              <a:t> 					</a:t>
            </a:r>
            <a:r>
              <a:rPr lang="en-US" sz="1400" b="0" i="0" kern="1200" dirty="0">
                <a:solidFill>
                  <a:schemeClr val="bg2"/>
                </a:solidFill>
                <a:latin typeface="Gotham Rounded Book" pitchFamily="50" charset="0"/>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348152298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p:nvSpPr>
        <p:spPr>
          <a:xfrm>
            <a:off x="0" y="0"/>
            <a:ext cx="5613722" cy="6858000"/>
          </a:xfrm>
          <a:prstGeom prst="rect">
            <a:avLst/>
          </a:prstGeom>
          <a:solidFill>
            <a:srgbClr val="0A2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1"/>
                </a:solidFill>
              </a:rPr>
              <a:pPr algn="l"/>
              <a:t>‹#›</a:t>
            </a:fld>
            <a:endParaRPr lang="en-US" sz="1400" dirty="0">
              <a:solidFill>
                <a:schemeClr val="bg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1"/>
                </a:solidFill>
                <a:latin typeface="Gotham Rounded Book" pitchFamily="50" charset="0"/>
              </a:rPr>
              <a:t>Division of Cancer Prevention and Control</a:t>
            </a:r>
            <a:r>
              <a:rPr lang="en-US" sz="1400" dirty="0">
                <a:solidFill>
                  <a:schemeClr val="bg1"/>
                </a:solidFill>
                <a:latin typeface="Gotham Rounded Book" pitchFamily="50" charset="0"/>
              </a:rPr>
              <a:t> 		</a:t>
            </a:r>
            <a:r>
              <a:rPr lang="en-US" sz="1400" dirty="0">
                <a:latin typeface="Gotham Rounded Book" pitchFamily="50" charset="0"/>
              </a:rPr>
              <a:t>		                                </a:t>
            </a:r>
            <a:r>
              <a:rPr lang="en-US" sz="1400" dirty="0">
                <a:solidFill>
                  <a:schemeClr val="tx1"/>
                </a:solidFill>
                <a:latin typeface="Gotham Rounded Book" pitchFamily="50" charset="0"/>
              </a:rPr>
              <a:t>Reliable. Trusted. Scientific.</a:t>
            </a:r>
            <a:endParaRPr lang="en-US" sz="1400" b="0" dirty="0">
              <a:solidFill>
                <a:schemeClr val="tx1"/>
              </a:solidFill>
              <a:latin typeface="Gotham Rounded Book" pitchFamily="50"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bg1"/>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bg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bg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bg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solidFill>
                  <a:srgbClr val="56A0D3"/>
                </a:solidFill>
              </a:defRPr>
            </a:lvl1pPr>
          </a:lstStyle>
          <a:p>
            <a:pPr lvl="0"/>
            <a:r>
              <a:rPr lang="en-US" dirty="0"/>
              <a:t>Subheading</a:t>
            </a:r>
          </a:p>
        </p:txBody>
      </p:sp>
    </p:spTree>
    <p:extLst>
      <p:ext uri="{BB962C8B-B14F-4D97-AF65-F5344CB8AC3E}">
        <p14:creationId xmlns:p14="http://schemas.microsoft.com/office/powerpoint/2010/main" val="106194874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06011245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83564416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5F3E4707-715D-4D16-A80C-11C78E6B88EB}"/>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8113742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227145329"/>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69449" y="637883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70078" y="6423425"/>
            <a:ext cx="11598771" cy="27595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98583258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60127991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66842116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18692932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0E6EFF4A-0228-4985-8FDA-582A45748397}"/>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91171939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2073477893"/>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p:nvGrpSpPr>
        <p:grpSpPr>
          <a:xfrm>
            <a:off x="8129104" y="353568"/>
            <a:ext cx="4062890"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p:nvSpPr>
          <p:spPr>
            <a:xfrm>
              <a:off x="-4535946" y="-1756229"/>
              <a:ext cx="3845684" cy="5747930"/>
            </a:xfrm>
            <a:prstGeom prst="rect">
              <a:avLst/>
            </a:prstGeom>
            <a:blipFill dpi="0" rotWithShape="1">
              <a:blip r:embed="rId2" cstate="hqprint">
                <a:alphaModFix amt="60000"/>
                <a:extLst>
                  <a:ext uri="{28A0092B-C50C-407E-A947-70E740481C1C}">
                    <a14:useLocalDpi xmlns:a14="http://schemas.microsoft.com/office/drawing/2010/main" val="0"/>
                  </a:ext>
                </a:extLst>
              </a:blip>
              <a:srcRect/>
              <a:stretch>
                <a:fillRect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209DDAF-4BAA-488E-8270-A70555AA54F7}"/>
                </a:ext>
              </a:extLst>
            </p:cNvPr>
            <p:cNvSpPr/>
            <p:nvPr/>
          </p:nvSpPr>
          <p:spPr>
            <a:xfrm rot="10800000">
              <a:off x="-1045039" y="-279426"/>
              <a:ext cx="354777" cy="2785575"/>
            </a:xfrm>
            <a:prstGeom prst="rect">
              <a:avLst/>
            </a:prstGeom>
            <a:blipFill dpi="0" rotWithShape="1">
              <a:blip r:embed="rId3" cstate="email">
                <a:alphaModFix amt="6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82435337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p:nvGrpSpPr>
        <p:grpSpPr>
          <a:xfrm>
            <a:off x="8159883" y="353569"/>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p:nvSpPr>
          <p:spPr>
            <a:xfrm>
              <a:off x="-3374803" y="353568"/>
              <a:ext cx="3717703" cy="5780441"/>
            </a:xfrm>
            <a:prstGeom prst="rect">
              <a:avLst/>
            </a:prstGeom>
            <a:blipFill dpi="0" rotWithShape="1">
              <a:blip r:embed="rId2" cstate="hqprint">
                <a:alphaModFix amt="40000"/>
                <a:extLst>
                  <a:ext uri="{28A0092B-C50C-407E-A947-70E740481C1C}">
                    <a14:useLocalDpi xmlns:a14="http://schemas.microsoft.com/office/drawing/2010/main" val="0"/>
                  </a:ext>
                </a:extLst>
              </a:blip>
              <a:srcRect/>
              <a:stretch>
                <a:fillRect t="130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BF9B6A2D-9F95-486A-B69E-EFEB38BD7611}"/>
                </a:ext>
              </a:extLst>
            </p:cNvPr>
            <p:cNvSpPr/>
            <p:nvPr/>
          </p:nvSpPr>
          <p:spPr>
            <a:xfrm rot="10800000">
              <a:off x="-1" y="1816097"/>
              <a:ext cx="440781" cy="2844801"/>
            </a:xfrm>
            <a:prstGeom prst="rect">
              <a:avLst/>
            </a:prstGeom>
            <a:blipFill dpi="0" rotWithShape="1">
              <a:blip r:embed="rId3"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1961212591"/>
      </p:ext>
    </p:extLst>
  </p:cSld>
  <p:clrMapOvr>
    <a:overrideClrMapping bg1="lt1" tx1="dk1" bg2="lt2" tx2="dk2" accent1="accent1" accent2="accent2" accent3="accent3" accent4="accent4" accent5="accent5" accent6="accent6" hlink="hlink" folHlink="folHlink"/>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p:nvGrpSpPr>
        <p:grpSpPr>
          <a:xfrm rot="5400000">
            <a:off x="7421258" y="2087259"/>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p:nvSpPr>
          <p:spPr>
            <a:xfrm>
              <a:off x="-4535946" y="-662593"/>
              <a:ext cx="3845684" cy="4654294"/>
            </a:xfrm>
            <a:prstGeom prst="rect">
              <a:avLst/>
            </a:prstGeom>
            <a:blipFill dpi="0" rotWithShape="1">
              <a:blip r:embed="rId2" cstate="hqprint">
                <a:alphaModFix amt="60000"/>
                <a:extLst>
                  <a:ext uri="{28A0092B-C50C-407E-A947-70E740481C1C}">
                    <a14:useLocalDpi xmlns:a14="http://schemas.microsoft.com/office/drawing/2010/main" val="0"/>
                  </a:ext>
                </a:extLst>
              </a:blip>
              <a:srcRect/>
              <a:stretch>
                <a:fillRect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50F8C260-2321-40E1-A387-89382C22EB39}"/>
                </a:ext>
              </a:extLst>
            </p:cNvPr>
            <p:cNvSpPr/>
            <p:nvPr/>
          </p:nvSpPr>
          <p:spPr>
            <a:xfrm rot="10800000">
              <a:off x="-1045039" y="-279426"/>
              <a:ext cx="354777" cy="2785575"/>
            </a:xfrm>
            <a:prstGeom prst="rect">
              <a:avLst/>
            </a:prstGeom>
            <a:blipFill dpi="0" rotWithShape="1">
              <a:blip r:embed="rId3" cstate="email">
                <a:alphaModFix amt="6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defRPr>
            </a:lvl1pPr>
          </a:lstStyle>
          <a:p>
            <a:r>
              <a:rPr lang="en-US" dirty="0"/>
              <a:t>Section Divider</a:t>
            </a:r>
          </a:p>
        </p:txBody>
      </p:sp>
    </p:spTree>
    <p:extLst>
      <p:ext uri="{BB962C8B-B14F-4D97-AF65-F5344CB8AC3E}">
        <p14:creationId xmlns:p14="http://schemas.microsoft.com/office/powerpoint/2010/main" val="14305849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p:nvGrpSpPr>
        <p:grpSpPr>
          <a:xfrm rot="5400000">
            <a:off x="7400450" y="2066454"/>
            <a:ext cx="4275187" cy="5307912"/>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p:nvSpPr>
          <p:spPr>
            <a:xfrm>
              <a:off x="-3374803" y="1469600"/>
              <a:ext cx="3717703" cy="4664410"/>
            </a:xfrm>
            <a:prstGeom prst="rect">
              <a:avLst/>
            </a:prstGeom>
            <a:blipFill dpi="0" rotWithShape="1">
              <a:blip r:embed="rId2" cstate="hqprint">
                <a:alphaModFix amt="40000"/>
                <a:extLst>
                  <a:ext uri="{28A0092B-C50C-407E-A947-70E740481C1C}">
                    <a14:useLocalDpi xmlns:a14="http://schemas.microsoft.com/office/drawing/2010/main" val="0"/>
                  </a:ext>
                </a:extLst>
              </a:blip>
              <a:srcRect/>
              <a:stretch>
                <a:fillRect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FB7955B1-78DA-4846-8D32-BEA864FE63CC}"/>
                </a:ext>
              </a:extLst>
            </p:cNvPr>
            <p:cNvSpPr/>
            <p:nvPr/>
          </p:nvSpPr>
          <p:spPr>
            <a:xfrm rot="10800000">
              <a:off x="-1" y="1816097"/>
              <a:ext cx="440781" cy="2844801"/>
            </a:xfrm>
            <a:prstGeom prst="rect">
              <a:avLst/>
            </a:prstGeom>
            <a:blipFill dpi="0" rotWithShape="1">
              <a:blip r:embed="rId3" cstate="email">
                <a:alphaModFix amt="40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730655424"/>
      </p:ext>
    </p:extLst>
  </p:cSld>
  <p:clrMapOvr>
    <a:overrideClrMapping bg1="lt1" tx1="dk1" bg2="lt2" tx2="dk2" accent1="accent1" accent2="accent2" accent3="accent3" accent4="accent4" accent5="accent5" accent6="accent6" hlink="hlink" folHlink="folHlink"/>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9E71DA87-721A-4C49-ABAF-FB0C0F7C4F29}"/>
              </a:ext>
            </a:extLst>
          </p:cNvPr>
          <p:cNvSpPr txBox="1"/>
          <p:nvPr/>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Gotham Rounded Book" pitchFamily="2" charset="77"/>
              </a:rPr>
              <a:t>Go to the official federal source of cancer prevention information: </a:t>
            </a:r>
          </a:p>
          <a:p>
            <a:pPr algn="l">
              <a:lnSpc>
                <a:spcPct val="130000"/>
              </a:lnSpc>
            </a:pPr>
            <a:r>
              <a:rPr lang="en-US" sz="2000" b="0" i="0" dirty="0">
                <a:solidFill>
                  <a:schemeClr val="bg1"/>
                </a:solidFill>
                <a:latin typeface="Gotham Rounded Medium" pitchFamily="2" charset="77"/>
              </a:rPr>
              <a:t>www.cdc.gov/cancer</a:t>
            </a:r>
          </a:p>
        </p:txBody>
      </p:sp>
      <p:sp>
        <p:nvSpPr>
          <p:cNvPr id="7" name="TextBox 6">
            <a:extLst>
              <a:ext uri="{FF2B5EF4-FFF2-40B4-BE49-F238E27FC236}">
                <a16:creationId xmlns:a16="http://schemas.microsoft.com/office/drawing/2014/main" id="{26819413-8D96-284C-B058-30D7D098C4C2}"/>
              </a:ext>
            </a:extLst>
          </p:cNvPr>
          <p:cNvSpPr txBox="1"/>
          <p:nvPr/>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Gotham Rounded Medium" pitchFamily="2" charset="77"/>
              </a:rPr>
              <a:t>Division of Cancer Prevention and Control</a:t>
            </a:r>
          </a:p>
          <a:p>
            <a:pPr algn="r">
              <a:lnSpc>
                <a:spcPct val="130000"/>
              </a:lnSpc>
            </a:pPr>
            <a:r>
              <a:rPr lang="en-US" sz="1600" b="0" i="0" dirty="0">
                <a:solidFill>
                  <a:schemeClr val="tx1"/>
                </a:solidFill>
                <a:latin typeface="Gotham Rounded Book" pitchFamily="2" charset="77"/>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Gotham Rounded Book" pitchFamily="2" charset="77"/>
              </a:rPr>
              <a:t>Thank you!</a:t>
            </a:r>
            <a:endParaRPr lang="en-US" sz="3600" b="0" i="0" dirty="0">
              <a:solidFill>
                <a:schemeClr val="bg1"/>
              </a:solidFill>
              <a:latin typeface="Gotham Rounded Medium" pitchFamily="2" charset="77"/>
            </a:endParaRPr>
          </a:p>
        </p:txBody>
      </p:sp>
      <p:pic>
        <p:nvPicPr>
          <p:cNvPr id="4" name="Picture 3">
            <a:extLst>
              <a:ext uri="{FF2B5EF4-FFF2-40B4-BE49-F238E27FC236}">
                <a16:creationId xmlns:a16="http://schemas.microsoft.com/office/drawing/2014/main" id="{49EA8B89-7BFD-824D-9956-5A22B7571A36}"/>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p:nvSpPr>
        <p:spPr>
          <a:xfrm>
            <a:off x="8727778" y="214262"/>
            <a:ext cx="3464222" cy="3929475"/>
          </a:xfrm>
          <a:prstGeom prst="rect">
            <a:avLst/>
          </a:prstGeom>
          <a:blipFill dpi="0" rotWithShape="1">
            <a:blip r:embed="rId3" cstate="hqprint">
              <a:alphaModFix amt="70000"/>
              <a:extLst>
                <a:ext uri="{28A0092B-C50C-407E-A947-70E740481C1C}">
                  <a14:useLocalDpi xmlns:a14="http://schemas.microsoft.com/office/drawing/2010/main" val="0"/>
                </a:ext>
              </a:extLst>
            </a:blip>
            <a:srcRect/>
            <a:stretch>
              <a:fillRect l="1" t="7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3163365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userDrawn="1"/>
        </p:nvPicPr>
        <p:blipFill rotWithShape="1">
          <a:blip r:embed="rId2"/>
          <a:srcRect t="55924"/>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58346259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cSld name="1_Basic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600" y="274638"/>
            <a:ext cx="10972800" cy="1143000"/>
          </a:xfrm>
          <a:prstGeom prst="rect">
            <a:avLst/>
          </a:prstGeom>
        </p:spPr>
        <p:txBody>
          <a:bodyPr anchor="b" anchorCtr="0"/>
          <a:lstStyle>
            <a:lvl1pPr>
              <a:lnSpc>
                <a:spcPts val="3000"/>
              </a:lnSpc>
              <a:defRPr sz="2800" b="1" baseline="0">
                <a:solidFill>
                  <a:schemeClr val="tx1"/>
                </a:solidFill>
                <a:effectLst/>
              </a:defRPr>
            </a:lvl1pPr>
          </a:lstStyle>
          <a:p>
            <a:r>
              <a:rPr lang="en-US" dirty="0"/>
              <a:t>Headline – Myriad Pro, Bold, Shadow, 28pt</a:t>
            </a:r>
          </a:p>
        </p:txBody>
      </p:sp>
      <p:sp>
        <p:nvSpPr>
          <p:cNvPr id="3" name="Content Placeholder 2"/>
          <p:cNvSpPr>
            <a:spLocks noGrp="1"/>
          </p:cNvSpPr>
          <p:nvPr>
            <p:ph idx="1" hasCustomPrompt="1"/>
          </p:nvPr>
        </p:nvSpPr>
        <p:spPr>
          <a:xfrm>
            <a:off x="609600" y="1600201"/>
            <a:ext cx="10972800" cy="4191000"/>
          </a:xfrm>
          <a:prstGeom prst="rect">
            <a:avLst/>
          </a:prstGeom>
        </p:spPr>
        <p:txBody>
          <a:bodyPr/>
          <a:lstStyle>
            <a:lvl1pPr>
              <a:buClr>
                <a:schemeClr val="tx1"/>
              </a:buClr>
              <a:buSzPct val="70000"/>
              <a:buFont typeface="Wingdings" pitchFamily="2" charset="2"/>
              <a:buChar char="q"/>
              <a:defRPr sz="2400" b="1" baseline="0">
                <a:solidFill>
                  <a:schemeClr val="bg2"/>
                </a:solidFill>
              </a:defRPr>
            </a:lvl1pPr>
            <a:lvl2pPr>
              <a:buClr>
                <a:schemeClr val="tx1"/>
              </a:buClr>
              <a:buSzPct val="100000"/>
              <a:buFont typeface="Wingdings" pitchFamily="2" charset="2"/>
              <a:buChar char="§"/>
              <a:defRPr sz="2000">
                <a:solidFill>
                  <a:schemeClr val="bg2"/>
                </a:solidFill>
              </a:defRPr>
            </a:lvl2pPr>
            <a:lvl3pPr>
              <a:buClr>
                <a:schemeClr val="tx1"/>
              </a:buClr>
              <a:buSzPct val="100000"/>
              <a:buFont typeface="Arial" pitchFamily="34" charset="0"/>
              <a:buChar char="•"/>
              <a:defRPr sz="1800">
                <a:solidFill>
                  <a:schemeClr val="bg2"/>
                </a:solidFill>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r>
              <a:rPr lang="en-US" dirty="0"/>
              <a:t>First level – Myriad Pro, Bold, 24pt</a:t>
            </a:r>
          </a:p>
          <a:p>
            <a:pPr lvl="1"/>
            <a:r>
              <a:rPr lang="en-US" dirty="0"/>
              <a:t>Second level – Myriad Pro, 20pt</a:t>
            </a:r>
          </a:p>
          <a:p>
            <a:pPr lvl="2"/>
            <a:r>
              <a:rPr lang="en-US" dirty="0"/>
              <a:t>Third level – Myriad Pro, 18pt	</a:t>
            </a:r>
          </a:p>
          <a:p>
            <a:pPr lvl="3"/>
            <a:r>
              <a:rPr lang="en-US" dirty="0"/>
              <a:t>Fourth level – Myriad Pro, 18pt</a:t>
            </a:r>
          </a:p>
          <a:p>
            <a:pPr lvl="4"/>
            <a:r>
              <a:rPr lang="en-US" dirty="0"/>
              <a:t>Fifth level – Myriad Pro, 18pt</a:t>
            </a:r>
          </a:p>
        </p:txBody>
      </p:sp>
      <p:sp>
        <p:nvSpPr>
          <p:cNvPr id="7" name="Text Placeholder 8"/>
          <p:cNvSpPr>
            <a:spLocks noGrp="1"/>
          </p:cNvSpPr>
          <p:nvPr>
            <p:ph type="body" sz="quarter" idx="10" hasCustomPrompt="1"/>
          </p:nvPr>
        </p:nvSpPr>
        <p:spPr>
          <a:xfrm>
            <a:off x="609600" y="5791200"/>
            <a:ext cx="10972800" cy="609600"/>
          </a:xfrm>
          <a:prstGeom prst="rect">
            <a:avLst/>
          </a:prstGeom>
        </p:spPr>
        <p:txBody>
          <a:bodyPr anchor="b" anchorCtr="0"/>
          <a:lstStyle>
            <a:lvl1pPr algn="l">
              <a:lnSpc>
                <a:spcPts val="1100"/>
              </a:lnSpc>
              <a:buNone/>
              <a:defRPr sz="1100" baseline="0">
                <a:solidFill>
                  <a:schemeClr val="tx2"/>
                </a:solidFill>
              </a:defRPr>
            </a:lvl1pPr>
            <a:lvl2pPr algn="ctr">
              <a:defRPr>
                <a:solidFill>
                  <a:schemeClr val="tx2"/>
                </a:solidFill>
              </a:defRPr>
            </a:lvl2pPr>
            <a:lvl3pPr algn="ctr">
              <a:defRPr>
                <a:solidFill>
                  <a:schemeClr val="tx2"/>
                </a:solidFill>
              </a:defRPr>
            </a:lvl3pPr>
            <a:lvl4pPr algn="ctr">
              <a:defRPr>
                <a:solidFill>
                  <a:schemeClr val="tx2"/>
                </a:solidFill>
              </a:defRPr>
            </a:lvl4pPr>
            <a:lvl5pPr algn="ctr">
              <a:defRPr>
                <a:solidFill>
                  <a:schemeClr val="tx2"/>
                </a:solidFill>
              </a:defRPr>
            </a:lvl5pPr>
          </a:lstStyle>
          <a:p>
            <a:pPr lvl="0"/>
            <a:r>
              <a:rPr lang="en-US" dirty="0"/>
              <a:t>*Citations and references – Myriad Pro, 11pt</a:t>
            </a:r>
          </a:p>
        </p:txBody>
      </p:sp>
    </p:spTree>
    <p:extLst>
      <p:ext uri="{BB962C8B-B14F-4D97-AF65-F5344CB8AC3E}">
        <p14:creationId xmlns:p14="http://schemas.microsoft.com/office/powerpoint/2010/main" val="678580285"/>
      </p:ext>
    </p:extLst>
  </p:cSld>
  <p:clrMapOvr>
    <a:masterClrMapping/>
  </p:clrMapOvr>
  <p:transition>
    <p:fade/>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p:cSld name="1_Two Columns">
    <p:spTree>
      <p:nvGrpSpPr>
        <p:cNvPr id="1" name=""/>
        <p:cNvGrpSpPr/>
        <p:nvPr/>
      </p:nvGrpSpPr>
      <p:grpSpPr>
        <a:xfrm>
          <a:off x="0" y="0"/>
          <a:ext cx="0" cy="0"/>
          <a:chOff x="0" y="0"/>
          <a:chExt cx="0" cy="0"/>
        </a:xfrm>
      </p:grpSpPr>
      <p:pic>
        <p:nvPicPr>
          <p:cNvPr id="5" name="Picture 4"/>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0" y="5852073"/>
            <a:ext cx="12193057" cy="1005927"/>
          </a:xfrm>
          <a:prstGeom prst="rect">
            <a:avLst/>
          </a:prstGeom>
        </p:spPr>
      </p:pic>
      <p:sp>
        <p:nvSpPr>
          <p:cNvPr id="2" name="Title 1"/>
          <p:cNvSpPr>
            <a:spLocks noGrp="1"/>
          </p:cNvSpPr>
          <p:nvPr>
            <p:ph type="title" hasCustomPrompt="1"/>
          </p:nvPr>
        </p:nvSpPr>
        <p:spPr>
          <a:xfrm>
            <a:off x="838200" y="493776"/>
            <a:ext cx="10515600" cy="519822"/>
          </a:xfrm>
        </p:spPr>
        <p:txBody>
          <a:bodyPr>
            <a:noAutofit/>
          </a:bodyPr>
          <a:lstStyle>
            <a:lvl1pPr>
              <a:defRPr sz="3600" b="1" baseline="0">
                <a:solidFill>
                  <a:srgbClr val="002F59"/>
                </a:solidFill>
                <a:latin typeface="Century Gothic" panose="020B0502020202020204" pitchFamily="34" charset="0"/>
              </a:defRPr>
            </a:lvl1pPr>
          </a:lstStyle>
          <a:p>
            <a:r>
              <a:rPr lang="en-US" b="1" dirty="0"/>
              <a:t>Two Columns</a:t>
            </a:r>
            <a:endParaRPr lang="en-US" dirty="0"/>
          </a:p>
        </p:txBody>
      </p:sp>
      <p:sp>
        <p:nvSpPr>
          <p:cNvPr id="3" name="Content Placeholder 2"/>
          <p:cNvSpPr>
            <a:spLocks noGrp="1"/>
          </p:cNvSpPr>
          <p:nvPr>
            <p:ph sz="half" idx="1" hasCustomPrompt="1"/>
          </p:nvPr>
        </p:nvSpPr>
        <p:spPr>
          <a:xfrm>
            <a:off x="838200" y="1133856"/>
            <a:ext cx="5181600" cy="4641875"/>
          </a:xfrm>
        </p:spPr>
        <p:txBody>
          <a:bodyPr/>
          <a:lstStyle>
            <a:lvl1pPr>
              <a:defRPr>
                <a:solidFill>
                  <a:srgbClr val="002F59"/>
                </a:solidFill>
                <a:latin typeface="Century Gothic" panose="020B0502020202020204" pitchFamily="34" charset="0"/>
              </a:defRPr>
            </a:lvl1pPr>
            <a:lvl2pPr>
              <a:buClr>
                <a:schemeClr val="accent1"/>
              </a:buClr>
              <a:defRPr>
                <a:solidFill>
                  <a:srgbClr val="002F59"/>
                </a:solidFill>
                <a:latin typeface="Century Gothic" panose="020B0502020202020204" pitchFamily="34" charset="0"/>
              </a:defRPr>
            </a:lvl2pPr>
            <a:lvl3pPr marL="1143000" indent="-228600">
              <a:buFont typeface="Wingdings" panose="05000000000000000000" pitchFamily="2" charset="2"/>
              <a:buChar char="§"/>
              <a:defRPr>
                <a:solidFill>
                  <a:srgbClr val="002F59"/>
                </a:solidFill>
                <a:latin typeface="Century Gothic" panose="020B0502020202020204" pitchFamily="34" charset="0"/>
              </a:defRPr>
            </a:lvl3pPr>
            <a:lvl4pPr>
              <a:defRPr>
                <a:solidFill>
                  <a:srgbClr val="002F59"/>
                </a:solidFill>
                <a:latin typeface="Century Gothic" panose="020B0502020202020204" pitchFamily="34" charset="0"/>
              </a:defRPr>
            </a:lvl4pPr>
            <a:lvl5pPr>
              <a:defRPr>
                <a:solidFill>
                  <a:srgbClr val="002F59"/>
                </a:solidFill>
                <a:latin typeface="Century Gothic" panose="020B0502020202020204" pitchFamily="34" charset="0"/>
              </a:defRPr>
            </a:lvl5pPr>
          </a:lstStyle>
          <a:p>
            <a:pPr lvl="0"/>
            <a:r>
              <a:rPr lang="en-US" dirty="0"/>
              <a:t>Bullet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172200" y="1133856"/>
            <a:ext cx="5181600" cy="4641875"/>
          </a:xfrm>
        </p:spPr>
        <p:txBody>
          <a:bodyPr/>
          <a:lstStyle>
            <a:lvl1pPr>
              <a:defRPr>
                <a:solidFill>
                  <a:srgbClr val="002F59"/>
                </a:solidFill>
                <a:latin typeface="Century Gothic" panose="020B0502020202020204" pitchFamily="34" charset="0"/>
              </a:defRPr>
            </a:lvl1pPr>
            <a:lvl2pPr>
              <a:buClr>
                <a:schemeClr val="accent1"/>
              </a:buClr>
              <a:defRPr>
                <a:solidFill>
                  <a:srgbClr val="002F59"/>
                </a:solidFill>
                <a:latin typeface="Century Gothic" panose="020B0502020202020204" pitchFamily="34" charset="0"/>
              </a:defRPr>
            </a:lvl2pPr>
            <a:lvl3pPr marL="1143000" indent="-228600">
              <a:buFont typeface="Wingdings" panose="05000000000000000000" pitchFamily="2" charset="2"/>
              <a:buChar char="§"/>
              <a:defRPr>
                <a:solidFill>
                  <a:srgbClr val="002F59"/>
                </a:solidFill>
                <a:latin typeface="Century Gothic" panose="020B0502020202020204" pitchFamily="34" charset="0"/>
              </a:defRPr>
            </a:lvl3pPr>
            <a:lvl4pPr>
              <a:defRPr>
                <a:solidFill>
                  <a:srgbClr val="002F59"/>
                </a:solidFill>
                <a:latin typeface="Century Gothic" panose="020B0502020202020204" pitchFamily="34" charset="0"/>
              </a:defRPr>
            </a:lvl4pPr>
            <a:lvl5pPr>
              <a:defRPr>
                <a:solidFill>
                  <a:srgbClr val="002F59"/>
                </a:solidFill>
                <a:latin typeface="Century Gothic" panose="020B0502020202020204" pitchFamily="34" charset="0"/>
              </a:defRPr>
            </a:lvl5pPr>
          </a:lstStyle>
          <a:p>
            <a:pPr lvl="0"/>
            <a:r>
              <a:rPr lang="en-US" dirty="0"/>
              <a:t>Bullet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Text Placeholder 5"/>
          <p:cNvSpPr>
            <a:spLocks noGrp="1"/>
          </p:cNvSpPr>
          <p:nvPr>
            <p:ph type="body" sz="quarter" idx="10" hasCustomPrompt="1"/>
          </p:nvPr>
        </p:nvSpPr>
        <p:spPr>
          <a:xfrm>
            <a:off x="57150" y="5899775"/>
            <a:ext cx="12058650" cy="256032"/>
          </a:xfrm>
        </p:spPr>
        <p:txBody>
          <a:bodyPr>
            <a:noAutofit/>
          </a:bodyPr>
          <a:lstStyle>
            <a:lvl1pPr marL="0" indent="0">
              <a:buNone/>
              <a:defRPr sz="1200">
                <a:solidFill>
                  <a:schemeClr val="bg1">
                    <a:lumMod val="50000"/>
                  </a:schemeClr>
                </a:solidFill>
              </a:defRPr>
            </a:lvl1pPr>
            <a:lvl2pPr>
              <a:defRPr sz="1200"/>
            </a:lvl2pPr>
            <a:lvl3pPr>
              <a:defRPr sz="1200"/>
            </a:lvl3pPr>
            <a:lvl4pPr>
              <a:defRPr sz="1200"/>
            </a:lvl4pPr>
            <a:lvl5pPr>
              <a:defRPr sz="1200"/>
            </a:lvl5pPr>
          </a:lstStyle>
          <a:p>
            <a:pPr lvl="0"/>
            <a:r>
              <a:rPr lang="en-US" dirty="0"/>
              <a:t>Caption</a:t>
            </a:r>
          </a:p>
        </p:txBody>
      </p:sp>
      <p:sp>
        <p:nvSpPr>
          <p:cNvPr id="28" name="Slide Number Placeholder 5">
            <a:extLst>
              <a:ext uri="{FF2B5EF4-FFF2-40B4-BE49-F238E27FC236}">
                <a16:creationId xmlns:a16="http://schemas.microsoft.com/office/drawing/2014/main" id="{A4D17E6C-88A5-4533-9D87-DA064254D01A}"/>
              </a:ext>
            </a:extLst>
          </p:cNvPr>
          <p:cNvSpPr txBox="1">
            <a:spLocks/>
          </p:cNvSpPr>
          <p:nvPr/>
        </p:nvSpPr>
        <p:spPr>
          <a:xfrm>
            <a:off x="69449" y="6469725"/>
            <a:ext cx="663616" cy="365125"/>
          </a:xfrm>
          <a:prstGeom prst="rect">
            <a:avLst/>
          </a:prstGeom>
        </p:spPr>
        <p:txBody>
          <a:bodyPr vert="horz" lIns="91440" tIns="45720" rIns="91440" bIns="45720" rtlCol="0" anchor="b"/>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1"/>
                </a:solidFill>
              </a:rPr>
              <a:pPr algn="l"/>
              <a:t>‹#›</a:t>
            </a:fld>
            <a:endParaRPr lang="en-US" sz="1400" dirty="0">
              <a:solidFill>
                <a:schemeClr val="bg1"/>
              </a:solidFill>
            </a:endParaRPr>
          </a:p>
        </p:txBody>
      </p:sp>
      <p:sp>
        <p:nvSpPr>
          <p:cNvPr id="29" name="Footer Placeholder 12">
            <a:extLst>
              <a:ext uri="{FF2B5EF4-FFF2-40B4-BE49-F238E27FC236}">
                <a16:creationId xmlns:a16="http://schemas.microsoft.com/office/drawing/2014/main" id="{DFB85663-5066-4190-A120-DE552C29F32A}"/>
              </a:ext>
            </a:extLst>
          </p:cNvPr>
          <p:cNvSpPr txBox="1">
            <a:spLocks/>
          </p:cNvSpPr>
          <p:nvPr/>
        </p:nvSpPr>
        <p:spPr>
          <a:xfrm>
            <a:off x="570079" y="6512559"/>
            <a:ext cx="11190122" cy="322291"/>
          </a:xfrm>
          <a:prstGeom prst="rect">
            <a:avLst/>
          </a:prstGeom>
        </p:spPr>
        <p:txBody>
          <a:bodyPr vert="horz" lIns="0" tIns="0" rIns="0" bIns="0" rtlCol="0" anchor="b"/>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1"/>
                </a:solidFill>
              </a:rPr>
              <a:t>Division for Cancer Prevention and Control					                                   Reliable. Trusted. Scientific.</a:t>
            </a:r>
          </a:p>
        </p:txBody>
      </p:sp>
    </p:spTree>
    <p:extLst>
      <p:ext uri="{BB962C8B-B14F-4D97-AF65-F5344CB8AC3E}">
        <p14:creationId xmlns:p14="http://schemas.microsoft.com/office/powerpoint/2010/main" val="117636959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07"/>
            <a:ext cx="10515600" cy="1016043"/>
          </a:xfrm>
        </p:spPr>
        <p:txBody>
          <a:bodyPr/>
          <a:lstStyle>
            <a:lvl1pPr>
              <a:defRPr b="1"/>
            </a:lvl1pPr>
          </a:lstStyle>
          <a:p>
            <a:r>
              <a:rPr lang="en-US" dirty="0"/>
              <a:t>One Column</a:t>
            </a:r>
          </a:p>
        </p:txBody>
      </p:sp>
      <p:sp>
        <p:nvSpPr>
          <p:cNvPr id="3" name="Content Placeholder 2"/>
          <p:cNvSpPr>
            <a:spLocks noGrp="1"/>
          </p:cNvSpPr>
          <p:nvPr>
            <p:ph idx="1"/>
          </p:nvPr>
        </p:nvSpPr>
        <p:spPr>
          <a:xfrm>
            <a:off x="838200" y="1383389"/>
            <a:ext cx="10515600" cy="4351338"/>
          </a:xfrm>
        </p:spPr>
        <p:txBody>
          <a:bodyPr/>
          <a:lstStyle>
            <a:lvl2pPr>
              <a:buClr>
                <a:srgbClr val="999E40"/>
              </a:buClr>
              <a:defRPr/>
            </a:lvl2pPr>
            <a:lvl3pPr marL="1143000" indent="-228600">
              <a:buFont typeface="Wingdings" panose="05000000000000000000" pitchFamily="2" charset="2"/>
              <a:buChar char="§"/>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8" name="Rectangle 19"/>
          <p:cNvSpPr>
            <a:spLocks noChangeArrowheads="1"/>
          </p:cNvSpPr>
          <p:nvPr/>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grpSp>
        <p:nvGrpSpPr>
          <p:cNvPr id="9" name="Group 8"/>
          <p:cNvGrpSpPr/>
          <p:nvPr/>
        </p:nvGrpSpPr>
        <p:grpSpPr>
          <a:xfrm>
            <a:off x="7167134" y="6512561"/>
            <a:ext cx="2024776" cy="345440"/>
            <a:chOff x="7167135" y="6788149"/>
            <a:chExt cx="2012240" cy="139701"/>
          </a:xfrm>
          <a:solidFill>
            <a:schemeClr val="accent1"/>
          </a:solidFill>
        </p:grpSpPr>
        <p:sp>
          <p:nvSpPr>
            <p:cNvPr id="10"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1"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grpSp>
      <p:sp>
        <p:nvSpPr>
          <p:cNvPr id="12" name="Rectangle 22"/>
          <p:cNvSpPr>
            <a:spLocks noChangeArrowheads="1"/>
          </p:cNvSpPr>
          <p:nvPr/>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3" name="Rectangle 24"/>
          <p:cNvSpPr>
            <a:spLocks noChangeArrowheads="1"/>
          </p:cNvSpPr>
          <p:nvPr/>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002F59"/>
              </a:solidFill>
            </a:endParaRPr>
          </a:p>
        </p:txBody>
      </p:sp>
      <p:sp>
        <p:nvSpPr>
          <p:cNvPr id="14" name="Right Triangle 13"/>
          <p:cNvSpPr/>
          <p:nvPr/>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solidFill>
                <a:srgbClr val="FFFFFD"/>
              </a:solidFill>
            </a:endParaRPr>
          </a:p>
        </p:txBody>
      </p:sp>
      <p:sp>
        <p:nvSpPr>
          <p:cNvPr id="15" name="Slide Number Placeholder 3"/>
          <p:cNvSpPr>
            <a:spLocks noGrp="1"/>
          </p:cNvSpPr>
          <p:nvPr>
            <p:ph type="sldNum" sz="quarter" idx="12"/>
          </p:nvPr>
        </p:nvSpPr>
        <p:spPr>
          <a:xfrm>
            <a:off x="11190731" y="6512559"/>
            <a:ext cx="1013831" cy="345441"/>
          </a:xfrm>
        </p:spPr>
        <p:txBody>
          <a:bodyPr/>
          <a:lstStyle/>
          <a:p>
            <a:fld id="{ED321085-FBE7-481E-B11C-E253D8703F52}" type="slidenum">
              <a:rPr lang="en-US" smtClean="0"/>
              <a:t>‹#›</a:t>
            </a:fld>
            <a:endParaRPr lang="en-US" dirty="0"/>
          </a:p>
        </p:txBody>
      </p:sp>
      <p:sp>
        <p:nvSpPr>
          <p:cNvPr id="16" name="TextBox 15"/>
          <p:cNvSpPr txBox="1"/>
          <p:nvPr/>
        </p:nvSpPr>
        <p:spPr>
          <a:xfrm>
            <a:off x="57150" y="6492918"/>
            <a:ext cx="5485352" cy="384721"/>
          </a:xfrm>
          <a:prstGeom prst="rect">
            <a:avLst/>
          </a:prstGeom>
          <a:noFill/>
        </p:spPr>
        <p:txBody>
          <a:bodyPr wrap="square" rtlCol="0">
            <a:spAutoFit/>
          </a:bodyPr>
          <a:lstStyle/>
          <a:p>
            <a:r>
              <a:rPr lang="en-US" sz="1900" dirty="0">
                <a:solidFill>
                  <a:srgbClr val="FFFFFD"/>
                </a:solidFill>
              </a:rPr>
              <a:t>RELIABLE      TRUSTED      SCIENTIFIC      </a:t>
            </a:r>
            <a:r>
              <a:rPr lang="en-US" sz="1900" dirty="0">
                <a:solidFill>
                  <a:srgbClr val="999E40"/>
                </a:solidFill>
              </a:rPr>
              <a:t>DCPC</a:t>
            </a:r>
          </a:p>
        </p:txBody>
      </p:sp>
      <p:cxnSp>
        <p:nvCxnSpPr>
          <p:cNvPr id="17" name="Straight Connector 16"/>
          <p:cNvCxnSpPr/>
          <p:nvPr/>
        </p:nvCxnSpPr>
        <p:spPr>
          <a:xfrm>
            <a:off x="1413923"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8" name="Straight Connector 17"/>
          <p:cNvCxnSpPr/>
          <p:nvPr/>
        </p:nvCxnSpPr>
        <p:spPr>
          <a:xfrm>
            <a:off x="2799826" y="6584630"/>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9" name="Straight Connector 18"/>
          <p:cNvCxnSpPr/>
          <p:nvPr/>
        </p:nvCxnSpPr>
        <p:spPr>
          <a:xfrm>
            <a:off x="4483370"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spTree>
    <p:extLst>
      <p:ext uri="{BB962C8B-B14F-4D97-AF65-F5344CB8AC3E}">
        <p14:creationId xmlns:p14="http://schemas.microsoft.com/office/powerpoint/2010/main" val="76699867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1587FB6E-0B62-49AF-85EE-7EE5E8B26535}" type="datetimeFigureOut">
              <a:rPr lang="en-US" smtClean="0"/>
              <a:t>2/6/2020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D321085-FBE7-481E-B11C-E253D8703F52}" type="slidenum">
              <a:rPr lang="en-US" smtClean="0"/>
              <a:t>‹#›</a:t>
            </a:fld>
            <a:endParaRPr lang="en-US" dirty="0"/>
          </a:p>
        </p:txBody>
      </p:sp>
    </p:spTree>
    <p:extLst>
      <p:ext uri="{BB962C8B-B14F-4D97-AF65-F5344CB8AC3E}">
        <p14:creationId xmlns:p14="http://schemas.microsoft.com/office/powerpoint/2010/main" val="9309253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1428" y="495307"/>
            <a:ext cx="2283347"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2480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2480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userDrawn="1"/>
        </p:nvSpPr>
        <p:spPr>
          <a:xfrm>
            <a:off x="8817197" y="0"/>
            <a:ext cx="3374803" cy="5457644"/>
          </a:xfrm>
          <a:prstGeom prst="rect">
            <a:avLst/>
          </a:prstGeom>
          <a:blipFill dpi="0" rotWithShape="1">
            <a:blip r:embed="rId3"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userDrawn="1"/>
        </p:nvGrpSpPr>
        <p:grpSpPr>
          <a:xfrm>
            <a:off x="0" y="5952744"/>
            <a:ext cx="13136880" cy="905256"/>
            <a:chOff x="0" y="5952744"/>
            <a:chExt cx="13136880" cy="905256"/>
          </a:xfrm>
        </p:grpSpPr>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5" name="Picture 4">
              <a:extLst>
                <a:ext uri="{FF2B5EF4-FFF2-40B4-BE49-F238E27FC236}">
                  <a16:creationId xmlns:a16="http://schemas.microsoft.com/office/drawing/2014/main" id="{252A3466-B561-4FFF-B7F2-30F427B5BE94}"/>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253026775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32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32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71428" y="520707"/>
            <a:ext cx="2289789"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userDrawn="1"/>
        </p:nvGrpSpPr>
        <p:grpSpPr>
          <a:xfrm>
            <a:off x="0"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116907527"/>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9352963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502167223"/>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55657867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1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1" y="6288833"/>
            <a:ext cx="12233417" cy="643812"/>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Tree>
    <p:extLst>
      <p:ext uri="{BB962C8B-B14F-4D97-AF65-F5344CB8AC3E}">
        <p14:creationId xmlns:p14="http://schemas.microsoft.com/office/powerpoint/2010/main" val="24827797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122C4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97441" y="635291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29461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12157996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2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1" y="6288833"/>
            <a:ext cx="12233417" cy="569167"/>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Tree>
    <p:extLst>
      <p:ext uri="{BB962C8B-B14F-4D97-AF65-F5344CB8AC3E}">
        <p14:creationId xmlns:p14="http://schemas.microsoft.com/office/powerpoint/2010/main" val="132627420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rot="10800000">
            <a:off x="4200" y="6175682"/>
            <a:ext cx="12192000" cy="682318"/>
          </a:xfrm>
          <a:prstGeom prst="rect">
            <a:avLst/>
          </a:prstGeom>
        </p:spPr>
      </p:pic>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3"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43419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434199"/>
            <a:ext cx="11598771" cy="36512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88867930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2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653143"/>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34612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355732"/>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78680373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1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653143"/>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69449" y="637883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70078" y="6423425"/>
            <a:ext cx="11598771" cy="27595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91572850"/>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1754253078"/>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1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653143"/>
          </a:xfrm>
          <a:prstGeom prst="rect">
            <a:avLst/>
          </a:prstGeom>
          <a:solidFill>
            <a:srgbClr val="122C4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97441" y="635291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29461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41672213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2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634481"/>
          </a:xfrm>
          <a:prstGeom prst="rect">
            <a:avLst/>
          </a:prstGeom>
          <a:solidFill>
            <a:srgbClr val="56A0D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39283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30394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55309934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39165704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1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2091798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2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16828224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545225"/>
          </a:xfrm>
          <a:prstGeom prst="rect">
            <a:avLst/>
          </a:prstGeom>
          <a:solidFill>
            <a:srgbClr val="56A0D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39283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30394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71624074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a:t>
            </a:r>
            <a:r>
              <a:rPr lang="en-US" sz="1400" dirty="0">
                <a:solidFill>
                  <a:schemeClr val="tx1"/>
                </a:solidFill>
                <a:latin typeface="Gotham Rounded Book" pitchFamily="50" charset="0"/>
              </a:rPr>
              <a:t> 					</a:t>
            </a:r>
            <a:r>
              <a:rPr lang="en-US" sz="1400" b="0" i="0" kern="1200" dirty="0">
                <a:solidFill>
                  <a:schemeClr val="bg2"/>
                </a:solidFill>
                <a:latin typeface="Gotham Rounded Book" pitchFamily="50" charset="0"/>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2587057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Gotham Rounded Book" pitchFamily="50" charset="0"/>
              </a:rPr>
              <a:t>Division of Cancer Prevention and Control</a:t>
            </a:r>
            <a:r>
              <a:rPr lang="en-US" sz="1400" dirty="0">
                <a:latin typeface="Gotham Rounded Book" pitchFamily="50" charset="0"/>
              </a:rPr>
              <a:t> 				                                </a:t>
            </a:r>
            <a:r>
              <a:rPr lang="en-US" sz="1400" dirty="0">
                <a:solidFill>
                  <a:schemeClr val="tx1"/>
                </a:solidFill>
                <a:latin typeface="Gotham Rounded Book" pitchFamily="50" charset="0"/>
              </a:rPr>
              <a:t>Reliable. Trusted. Scientific.</a:t>
            </a:r>
            <a:endParaRPr lang="en-US" sz="1400" b="0" dirty="0">
              <a:solidFill>
                <a:schemeClr val="tx1"/>
              </a:solidFill>
              <a:latin typeface="Gotham Rounded Book" pitchFamily="50"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147859982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65161704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00257084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5F3E4707-715D-4D16-A80C-11C78E6B88EB}"/>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3335463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68191751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369562371"/>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97515352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E6EFF4A-0228-4985-8FDA-582A45748397}"/>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58715648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273459513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userDrawn="1"/>
        </p:nvPicPr>
        <p:blipFill rotWithShape="1">
          <a:blip r:embed="rId3"/>
          <a:srcRect t="55924"/>
          <a:stretch/>
        </p:blipFill>
        <p:spPr>
          <a:xfrm rot="10800000">
            <a:off x="0" y="6175682"/>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346029218"/>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userDrawn="1"/>
        </p:nvGrpSpPr>
        <p:grpSpPr>
          <a:xfrm>
            <a:off x="8129104" y="353568"/>
            <a:ext cx="4062890"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userDrawn="1"/>
          </p:nvSpPr>
          <p:spPr>
            <a:xfrm>
              <a:off x="-4535946" y="-1756229"/>
              <a:ext cx="3845684" cy="5747930"/>
            </a:xfrm>
            <a:prstGeom prst="rect">
              <a:avLst/>
            </a:prstGeom>
            <a:blipFill dpi="0" rotWithShape="1">
              <a:blip r:embed="rId2" cstate="email">
                <a:alphaModFix amt="60000"/>
                <a:extLst>
                  <a:ext uri="{28A0092B-C50C-407E-A947-70E740481C1C}">
                    <a14:useLocalDpi xmlns:a14="http://schemas.microsoft.com/office/drawing/2010/main"/>
                  </a:ext>
                </a:extLst>
              </a:blip>
              <a:srcRect/>
              <a:stretch>
                <a:fillRect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209DDAF-4BAA-488E-8270-A70555AA54F7}"/>
                </a:ext>
              </a:extLst>
            </p:cNvPr>
            <p:cNvSpPr/>
            <p:nvPr userDrawn="1"/>
          </p:nvSpPr>
          <p:spPr>
            <a:xfrm rot="10800000">
              <a:off x="-1045039" y="-279426"/>
              <a:ext cx="354777" cy="2785575"/>
            </a:xfrm>
            <a:prstGeom prst="rect">
              <a:avLst/>
            </a:prstGeom>
            <a:blipFill dpi="0" rotWithShape="1">
              <a:blip r:embed="rId3"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07914170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userDrawn="1"/>
        </p:nvGrpSpPr>
        <p:grpSpPr>
          <a:xfrm>
            <a:off x="8159883" y="353569"/>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userDrawn="1"/>
          </p:nvSpPr>
          <p:spPr>
            <a:xfrm>
              <a:off x="-3374803" y="353568"/>
              <a:ext cx="3717703" cy="5780441"/>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t="130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F9B6A2D-9F95-486A-B69E-EFEB38BD7611}"/>
                </a:ext>
              </a:extLst>
            </p:cNvPr>
            <p:cNvSpPr/>
            <p:nvPr userDrawn="1"/>
          </p:nvSpPr>
          <p:spPr>
            <a:xfrm rot="10800000">
              <a:off x="-1" y="1816097"/>
              <a:ext cx="440781" cy="2844801"/>
            </a:xfrm>
            <a:prstGeom prst="rect">
              <a:avLst/>
            </a:prstGeom>
            <a:blipFill dpi="0" rotWithShape="1">
              <a:blip r:embed="rId3"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1136969705"/>
      </p:ext>
    </p:extLst>
  </p:cSld>
  <p:clrMapOvr>
    <a:overrideClrMapping bg1="lt1" tx1="dk1" bg2="lt2" tx2="dk2" accent1="accent1" accent2="accent2" accent3="accent3" accent4="accent4" accent5="accent5" accent6="accent6" hlink="hlink" folHlink="folHlink"/>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userDrawn="1"/>
        </p:nvGrpSpPr>
        <p:grpSpPr>
          <a:xfrm rot="5400000">
            <a:off x="7421258" y="2087259"/>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userDrawn="1"/>
          </p:nvSpPr>
          <p:spPr>
            <a:xfrm>
              <a:off x="-4535946" y="-662593"/>
              <a:ext cx="3845684" cy="4654294"/>
            </a:xfrm>
            <a:prstGeom prst="rect">
              <a:avLst/>
            </a:prstGeom>
            <a:blipFill dpi="0" rotWithShape="1">
              <a:blip r:embed="rId2" cstate="email">
                <a:alphaModFix amt="60000"/>
                <a:extLst>
                  <a:ext uri="{28A0092B-C50C-407E-A947-70E740481C1C}">
                    <a14:useLocalDpi xmlns:a14="http://schemas.microsoft.com/office/drawing/2010/main"/>
                  </a:ext>
                </a:extLst>
              </a:blip>
              <a:srcRect/>
              <a:stretch>
                <a:fillRect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50F8C260-2321-40E1-A387-89382C22EB39}"/>
                </a:ext>
              </a:extLst>
            </p:cNvPr>
            <p:cNvSpPr/>
            <p:nvPr userDrawn="1"/>
          </p:nvSpPr>
          <p:spPr>
            <a:xfrm rot="10800000">
              <a:off x="-1045039" y="-279426"/>
              <a:ext cx="354777" cy="2785575"/>
            </a:xfrm>
            <a:prstGeom prst="rect">
              <a:avLst/>
            </a:prstGeom>
            <a:blipFill dpi="0" rotWithShape="1">
              <a:blip r:embed="rId3"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defRPr>
            </a:lvl1pPr>
          </a:lstStyle>
          <a:p>
            <a:r>
              <a:rPr lang="en-US" dirty="0"/>
              <a:t>Section Divider</a:t>
            </a:r>
          </a:p>
        </p:txBody>
      </p:sp>
    </p:spTree>
    <p:extLst>
      <p:ext uri="{BB962C8B-B14F-4D97-AF65-F5344CB8AC3E}">
        <p14:creationId xmlns:p14="http://schemas.microsoft.com/office/powerpoint/2010/main" val="329721311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userDrawn="1"/>
        </p:nvGrpSpPr>
        <p:grpSpPr>
          <a:xfrm rot="5400000">
            <a:off x="7400450" y="2066454"/>
            <a:ext cx="4275187" cy="5307912"/>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userDrawn="1"/>
          </p:nvSpPr>
          <p:spPr>
            <a:xfrm>
              <a:off x="-3374803" y="1469600"/>
              <a:ext cx="3717703" cy="4664410"/>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B7955B1-78DA-4846-8D32-BEA864FE63CC}"/>
                </a:ext>
              </a:extLst>
            </p:cNvPr>
            <p:cNvSpPr/>
            <p:nvPr userDrawn="1"/>
          </p:nvSpPr>
          <p:spPr>
            <a:xfrm rot="10800000">
              <a:off x="-1" y="1816097"/>
              <a:ext cx="440781" cy="2844801"/>
            </a:xfrm>
            <a:prstGeom prst="rect">
              <a:avLst/>
            </a:prstGeom>
            <a:blipFill dpi="0" rotWithShape="1">
              <a:blip r:embed="rId3"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3970887145"/>
      </p:ext>
    </p:extLst>
  </p:cSld>
  <p:clrMapOvr>
    <a:overrideClrMapping bg1="lt1" tx1="dk1" bg2="lt2" tx2="dk2" accent1="accent1" accent2="accent2" accent3="accent3" accent4="accent4" accent5="accent5" accent6="accent6" hlink="hlink" folHlink="folHlink"/>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Gotham Rounded Book" pitchFamily="2" charset="77"/>
              </a:rPr>
              <a:t>Go to the official federal source of cancer prevention information: </a:t>
            </a:r>
          </a:p>
          <a:p>
            <a:pPr algn="l">
              <a:lnSpc>
                <a:spcPct val="130000"/>
              </a:lnSpc>
            </a:pPr>
            <a:r>
              <a:rPr lang="en-US" sz="2000" b="0" i="0" dirty="0" err="1">
                <a:solidFill>
                  <a:schemeClr val="bg1"/>
                </a:solidFill>
                <a:latin typeface="Gotham Rounded Medium" pitchFamily="2" charset="77"/>
              </a:rPr>
              <a:t>www.cdc.gov</a:t>
            </a:r>
            <a:r>
              <a:rPr lang="en-US" sz="2000" b="0" i="0" dirty="0">
                <a:solidFill>
                  <a:schemeClr val="bg1"/>
                </a:solidFill>
                <a:latin typeface="Gotham Rounded Medium" pitchFamily="2" charset="77"/>
              </a:rPr>
              <a:t>/cancer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Gotham Rounded Medium" pitchFamily="2" charset="77"/>
              </a:rPr>
              <a:t>Division of Cancer Prevention and Control</a:t>
            </a:r>
          </a:p>
          <a:p>
            <a:pPr algn="r">
              <a:lnSpc>
                <a:spcPct val="130000"/>
              </a:lnSpc>
            </a:pPr>
            <a:r>
              <a:rPr lang="en-US" sz="1600" b="0" i="0" dirty="0">
                <a:solidFill>
                  <a:schemeClr val="tx1"/>
                </a:solidFill>
                <a:latin typeface="Gotham Rounded Book" pitchFamily="2" charset="77"/>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Gotham Rounded Book" pitchFamily="2" charset="77"/>
              </a:rPr>
              <a:t>Thank you!</a:t>
            </a:r>
            <a:endParaRPr lang="en-US" sz="3600" b="0" i="0" dirty="0">
              <a:solidFill>
                <a:schemeClr val="bg1"/>
              </a:solidFill>
              <a:latin typeface="Gotham Rounded Medium" pitchFamily="2" charset="77"/>
            </a:endParaRP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userDrawn="1"/>
        </p:nvSpPr>
        <p:spPr>
          <a:xfrm>
            <a:off x="8727778" y="214262"/>
            <a:ext cx="3464222" cy="3929475"/>
          </a:xfrm>
          <a:prstGeom prst="rect">
            <a:avLst/>
          </a:prstGeom>
          <a:blipFill dpi="0" rotWithShape="1">
            <a:blip r:embed="rId3" cstate="email">
              <a:alphaModFix amt="70000"/>
              <a:extLst>
                <a:ext uri="{28A0092B-C50C-407E-A947-70E740481C1C}">
                  <a14:useLocalDpi xmlns:a14="http://schemas.microsoft.com/office/drawing/2010/main"/>
                </a:ext>
              </a:extLst>
            </a:blip>
            <a:srcRect/>
            <a:stretch>
              <a:fillRect l="1" t="7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56149767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07"/>
            <a:ext cx="10515600" cy="1016043"/>
          </a:xfrm>
        </p:spPr>
        <p:txBody>
          <a:bodyPr>
            <a:normAutofit/>
          </a:bodyPr>
          <a:lstStyle>
            <a:lvl1pPr>
              <a:defRPr sz="4000" b="0"/>
            </a:lvl1pPr>
          </a:lstStyle>
          <a:p>
            <a:r>
              <a:rPr lang="en-US" dirty="0"/>
              <a:t>One Column</a:t>
            </a:r>
          </a:p>
        </p:txBody>
      </p:sp>
      <p:sp>
        <p:nvSpPr>
          <p:cNvPr id="3" name="Content Placeholder 2"/>
          <p:cNvSpPr>
            <a:spLocks noGrp="1"/>
          </p:cNvSpPr>
          <p:nvPr>
            <p:ph idx="1"/>
          </p:nvPr>
        </p:nvSpPr>
        <p:spPr>
          <a:xfrm>
            <a:off x="838200" y="1383389"/>
            <a:ext cx="10515600" cy="4351338"/>
          </a:xfrm>
        </p:spPr>
        <p:txBody>
          <a:bodyPr/>
          <a:lstStyle>
            <a:lvl1pPr>
              <a:lnSpc>
                <a:spcPct val="100000"/>
              </a:lnSpc>
              <a:defRPr/>
            </a:lvl1pPr>
            <a:lvl2pPr>
              <a:lnSpc>
                <a:spcPct val="100000"/>
              </a:lnSpc>
              <a:buClr>
                <a:srgbClr val="999E40"/>
              </a:buClr>
              <a:defRPr/>
            </a:lvl2pPr>
            <a:lvl3pPr marL="1143000" indent="-228600">
              <a:lnSpc>
                <a:spcPct val="100000"/>
              </a:lnSpc>
              <a:buFont typeface="Wingdings" panose="05000000000000000000" pitchFamily="2" charset="2"/>
              <a:buChar char="§"/>
              <a:defRPr/>
            </a:lvl3pPr>
            <a:lvl4pPr>
              <a:lnSpc>
                <a:spcPct val="100000"/>
              </a:lnSpc>
              <a:defRPr/>
            </a:lvl4pPr>
            <a:lvl5pPr>
              <a:lnSpc>
                <a:spcPct val="100000"/>
              </a:lnSpc>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9" name="Group 8"/>
          <p:cNvGrpSpPr/>
          <p:nvPr userDrawn="1"/>
        </p:nvGrpSpPr>
        <p:grpSpPr>
          <a:xfrm>
            <a:off x="7167134" y="6512561"/>
            <a:ext cx="2024776" cy="345440"/>
            <a:chOff x="7167135" y="6788149"/>
            <a:chExt cx="2012240" cy="139701"/>
          </a:xfrm>
          <a:solidFill>
            <a:schemeClr val="accent1"/>
          </a:solidFill>
        </p:grpSpPr>
        <p:sp>
          <p:nvSpPr>
            <p:cNvPr id="10"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2"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Right Triangle 13"/>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p>
        </p:txBody>
      </p:sp>
      <p:sp>
        <p:nvSpPr>
          <p:cNvPr id="16" name="TextBox 15"/>
          <p:cNvSpPr txBox="1"/>
          <p:nvPr userDrawn="1"/>
        </p:nvSpPr>
        <p:spPr>
          <a:xfrm>
            <a:off x="57150" y="6492918"/>
            <a:ext cx="5485352" cy="384721"/>
          </a:xfrm>
          <a:prstGeom prst="rect">
            <a:avLst/>
          </a:prstGeom>
          <a:noFill/>
        </p:spPr>
        <p:txBody>
          <a:bodyPr wrap="square" rtlCol="0">
            <a:spAutoFit/>
          </a:bodyPr>
          <a:lstStyle/>
          <a:p>
            <a:r>
              <a:rPr lang="en-US" sz="1900" dirty="0">
                <a:solidFill>
                  <a:schemeClr val="bg1"/>
                </a:solidFill>
              </a:rPr>
              <a:t>RELIABLE      TRUSTED      SCIENTIFIC      </a:t>
            </a:r>
            <a:r>
              <a:rPr lang="en-US" sz="1900" dirty="0">
                <a:solidFill>
                  <a:schemeClr val="accent1"/>
                </a:solidFill>
              </a:rPr>
              <a:t>DCPC</a:t>
            </a:r>
          </a:p>
        </p:txBody>
      </p:sp>
      <p:cxnSp>
        <p:nvCxnSpPr>
          <p:cNvPr id="17" name="Straight Connector 16"/>
          <p:cNvCxnSpPr/>
          <p:nvPr userDrawn="1"/>
        </p:nvCxnSpPr>
        <p:spPr>
          <a:xfrm>
            <a:off x="1413923"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8" name="Straight Connector 17"/>
          <p:cNvCxnSpPr/>
          <p:nvPr userDrawn="1"/>
        </p:nvCxnSpPr>
        <p:spPr>
          <a:xfrm>
            <a:off x="2799826" y="6584630"/>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9" name="Straight Connector 18"/>
          <p:cNvCxnSpPr/>
          <p:nvPr userDrawn="1"/>
        </p:nvCxnSpPr>
        <p:spPr>
          <a:xfrm>
            <a:off x="4483370"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20" name="Straight Connector 19"/>
          <p:cNvCxnSpPr/>
          <p:nvPr userDrawn="1"/>
        </p:nvCxnSpPr>
        <p:spPr>
          <a:xfrm>
            <a:off x="280416" y="1200150"/>
            <a:ext cx="11631168" cy="0"/>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443886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1428" y="495307"/>
            <a:ext cx="2283347"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294572"/>
            <a:ext cx="4316413" cy="218496"/>
          </a:xfrm>
        </p:spPr>
        <p:txBody>
          <a:bodyPr/>
          <a:lstStyle>
            <a:lvl1pPr marL="0" indent="0">
              <a:buNone/>
              <a:defRPr sz="1800">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24804"/>
            <a:ext cx="4316413" cy="218496"/>
          </a:xfrm>
        </p:spPr>
        <p:txBody>
          <a:bodyPr/>
          <a:lstStyle>
            <a:lvl1pPr marL="0" indent="0">
              <a:buNone/>
              <a:defRPr sz="1200" i="1">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294572"/>
            <a:ext cx="4316413" cy="218496"/>
          </a:xfrm>
        </p:spPr>
        <p:txBody>
          <a:bodyPr/>
          <a:lstStyle>
            <a:lvl1pPr marL="0" indent="0">
              <a:buNone/>
              <a:defRPr sz="1800">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24804"/>
            <a:ext cx="4316413" cy="218496"/>
          </a:xfrm>
        </p:spPr>
        <p:txBody>
          <a:bodyPr/>
          <a:lstStyle>
            <a:lvl1pPr marL="0" indent="0">
              <a:buNone/>
              <a:defRPr sz="1400" i="0">
                <a:solidFill>
                  <a:schemeClr val="bg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userDrawn="1"/>
        </p:nvSpPr>
        <p:spPr>
          <a:xfrm>
            <a:off x="8817197" y="0"/>
            <a:ext cx="3374803" cy="5457644"/>
          </a:xfrm>
          <a:prstGeom prst="rect">
            <a:avLst/>
          </a:prstGeom>
          <a:blipFill dpi="0" rotWithShape="1">
            <a:blip r:embed="rId3"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latin typeface="Calibri" panose="020F0502020204030204" pitchFamily="34" charset="0"/>
                <a:cs typeface="Calibri" panose="020F0502020204030204" pitchFamily="34" charset="0"/>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userDrawn="1"/>
        </p:nvGrpSpPr>
        <p:grpSpPr>
          <a:xfrm>
            <a:off x="0" y="5952744"/>
            <a:ext cx="13136880" cy="905256"/>
            <a:chOff x="0" y="5952744"/>
            <a:chExt cx="13136880" cy="905256"/>
          </a:xfrm>
        </p:grpSpPr>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pic>
          <p:nvPicPr>
            <p:cNvPr id="5" name="Picture 4">
              <a:extLst>
                <a:ext uri="{FF2B5EF4-FFF2-40B4-BE49-F238E27FC236}">
                  <a16:creationId xmlns:a16="http://schemas.microsoft.com/office/drawing/2014/main" id="{252A3466-B561-4FFF-B7F2-30F427B5BE94}"/>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370677547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32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32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71428" y="520707"/>
            <a:ext cx="2289789"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userDrawn="1"/>
        </p:nvGrpSpPr>
        <p:grpSpPr>
          <a:xfrm>
            <a:off x="0"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3721990" y="5952744"/>
              <a:ext cx="2476500" cy="905256"/>
            </a:xfrm>
            <a:prstGeom prst="rect">
              <a:avLst/>
            </a:prstGeom>
          </p:spPr>
        </p:pic>
      </p:grpSp>
    </p:spTree>
    <p:extLst>
      <p:ext uri="{BB962C8B-B14F-4D97-AF65-F5344CB8AC3E}">
        <p14:creationId xmlns:p14="http://schemas.microsoft.com/office/powerpoint/2010/main" val="106398497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latin typeface="Calibri" panose="020F0502020204030204" pitchFamily="34" charset="0"/>
                <a:cs typeface="Calibri" panose="020F0502020204030204" pitchFamily="34" charset="0"/>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642355487"/>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latin typeface="Calibri" panose="020F0502020204030204" pitchFamily="34" charset="0"/>
                <a:cs typeface="Calibri" panose="020F0502020204030204" pitchFamily="34" charset="0"/>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latin typeface="Calibri" panose="020F0502020204030204" pitchFamily="34" charset="0"/>
                <a:cs typeface="Calibri" panose="020F050202020403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alibri" panose="020F0502020204030204" pitchFamily="34" charset="0"/>
                  <a:cs typeface="Calibri" panose="020F0502020204030204" pitchFamily="34" charset="0"/>
                </a:endParaRPr>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138793834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410333254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Calibri" panose="020F0502020204030204" pitchFamily="34" charset="0"/>
                <a:cs typeface="Calibri" panose="020F0502020204030204" pitchFamily="34" charset="0"/>
              </a:rPr>
              <a:pPr algn="l"/>
              <a:t>‹#›</a:t>
            </a:fld>
            <a:endParaRPr lang="en-US" sz="1400" dirty="0">
              <a:latin typeface="Calibri" panose="020F0502020204030204" pitchFamily="34" charset="0"/>
              <a:cs typeface="Calibri" panose="020F0502020204030204" pitchFamily="34" charset="0"/>
            </a:endParaRPr>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245398867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1D827167-87EB-48DF-B5C2-E89A4584AF1E}"/>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Calibri" panose="020F0502020204030204" pitchFamily="34" charset="0"/>
                <a:cs typeface="Calibri" panose="020F0502020204030204" pitchFamily="34" charset="0"/>
              </a:rPr>
              <a:pPr algn="l"/>
              <a:t>‹#›</a:t>
            </a:fld>
            <a:endParaRPr lang="en-US" sz="1400" dirty="0">
              <a:latin typeface="Calibri" panose="020F0502020204030204" pitchFamily="34" charset="0"/>
              <a:cs typeface="Calibri" panose="020F0502020204030204" pitchFamily="34" charset="0"/>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261251849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Calibri" panose="020F0502020204030204" pitchFamily="34" charset="0"/>
                <a:cs typeface="Calibri" panose="020F0502020204030204" pitchFamily="34" charset="0"/>
              </a:rPr>
              <a:pPr algn="l"/>
              <a:t>‹#›</a:t>
            </a:fld>
            <a:endParaRPr lang="en-US" sz="1400" dirty="0">
              <a:latin typeface="Calibri" panose="020F0502020204030204" pitchFamily="34" charset="0"/>
              <a:cs typeface="Calibri" panose="020F0502020204030204" pitchFamily="34" charset="0"/>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185005671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2800" b="0" i="0" kern="1200" baseline="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rot="10800000">
            <a:off x="0" y="6175682"/>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Calibri" panose="020F0502020204030204" pitchFamily="34" charset="0"/>
                <a:cs typeface="Calibri" panose="020F0502020204030204" pitchFamily="34" charset="0"/>
              </a:rPr>
              <a:pPr algn="l"/>
              <a:t>‹#›</a:t>
            </a:fld>
            <a:endParaRPr lang="en-US" sz="1400" dirty="0">
              <a:latin typeface="Calibri" panose="020F0502020204030204" pitchFamily="34" charset="0"/>
              <a:cs typeface="Calibri" panose="020F0502020204030204" pitchFamily="34" charset="0"/>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110222826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latin typeface="Calibri" panose="020F0502020204030204" pitchFamily="34" charset="0"/>
                <a:cs typeface="Calibri" panose="020F0502020204030204" pitchFamily="34"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Calibri" panose="020F0502020204030204" pitchFamily="34" charset="0"/>
                <a:cs typeface="Calibri" panose="020F0502020204030204" pitchFamily="34" charset="0"/>
              </a:rPr>
              <a:pPr algn="l"/>
              <a:t>‹#›</a:t>
            </a:fld>
            <a:endParaRPr lang="en-US" sz="1400" dirty="0">
              <a:solidFill>
                <a:schemeClr val="bg2"/>
              </a:solidFill>
              <a:latin typeface="Calibri" panose="020F0502020204030204" pitchFamily="34" charset="0"/>
              <a:cs typeface="Calibri" panose="020F0502020204030204" pitchFamily="34" charset="0"/>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187889725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latin typeface="Calibri" panose="020F0502020204030204" pitchFamily="34" charset="0"/>
                <a:cs typeface="Calibri" panose="020F0502020204030204" pitchFamily="34" charset="0"/>
              </a:rPr>
              <a:pPr algn="l"/>
              <a:t>‹#›</a:t>
            </a:fld>
            <a:endParaRPr lang="en-US" dirty="0">
              <a:solidFill>
                <a:schemeClr val="bg2"/>
              </a:solidFill>
              <a:latin typeface="Calibri" panose="020F0502020204030204" pitchFamily="34" charset="0"/>
              <a:cs typeface="Calibri" panose="020F0502020204030204" pitchFamily="34" charset="0"/>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latin typeface="Calibri" panose="020F0502020204030204" pitchFamily="34" charset="0"/>
                <a:cs typeface="Calibri" panose="020F0502020204030204" pitchFamily="34" charset="0"/>
              </a:rPr>
              <a:pPr algn="l"/>
              <a:t>‹#›</a:t>
            </a:fld>
            <a:endParaRPr lang="en-US" sz="1400" dirty="0">
              <a:solidFill>
                <a:schemeClr val="tx1"/>
              </a:solidFill>
              <a:latin typeface="Calibri" panose="020F0502020204030204" pitchFamily="34" charset="0"/>
              <a:cs typeface="Calibri" panose="020F0502020204030204" pitchFamily="34" charset="0"/>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tx1"/>
                </a:solidFill>
                <a:latin typeface="Calibri" panose="020F0502020204030204" pitchFamily="34" charset="0"/>
                <a:cs typeface="Calibri" panose="020F0502020204030204" pitchFamily="34" charset="0"/>
              </a:rPr>
              <a:t>Division of Cancer Prevention and Control	                                                        	               			Reliable. Trusted. Scientific.</a:t>
            </a: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latin typeface="Calibri" panose="020F0502020204030204" pitchFamily="34" charset="0"/>
                <a:cs typeface="Calibri" panose="020F0502020204030204" pitchFamily="34" charset="0"/>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latin typeface="Calibri" panose="020F0502020204030204" pitchFamily="34" charset="0"/>
                <a:cs typeface="Calibri" panose="020F0502020204030204" pitchFamily="34"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atin typeface="Calibri" panose="020F0502020204030204" pitchFamily="34" charset="0"/>
                <a:cs typeface="Calibri" panose="020F0502020204030204" pitchFamily="34" charset="0"/>
              </a:defRPr>
            </a:lvl1pPr>
          </a:lstStyle>
          <a:p>
            <a:pPr lvl="0"/>
            <a:r>
              <a:rPr lang="en-US" dirty="0"/>
              <a:t>Subheading</a:t>
            </a:r>
          </a:p>
        </p:txBody>
      </p:sp>
    </p:spTree>
    <p:extLst>
      <p:ext uri="{BB962C8B-B14F-4D97-AF65-F5344CB8AC3E}">
        <p14:creationId xmlns:p14="http://schemas.microsoft.com/office/powerpoint/2010/main" val="251475709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Calibri" panose="020F0502020204030204" pitchFamily="34" charset="0"/>
                <a:cs typeface="Calibri" panose="020F0502020204030204" pitchFamily="34" charset="0"/>
              </a:rPr>
              <a:pPr algn="l"/>
              <a:t>‹#›</a:t>
            </a:fld>
            <a:endParaRPr lang="en-US" sz="1400" dirty="0">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93351659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Calibri" panose="020F0502020204030204" pitchFamily="34" charset="0"/>
                <a:cs typeface="Calibri" panose="020F0502020204030204" pitchFamily="34" charset="0"/>
              </a:rPr>
              <a:pPr algn="l"/>
              <a:t>‹#›</a:t>
            </a:fld>
            <a:endParaRPr lang="en-US" sz="1400" dirty="0">
              <a:solidFill>
                <a:schemeClr val="bg2"/>
              </a:solidFill>
              <a:latin typeface="Calibri" panose="020F0502020204030204" pitchFamily="34" charset="0"/>
              <a:cs typeface="Calibri" panose="020F0502020204030204" pitchFamily="34" charset="0"/>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latin typeface="Calibri" panose="020F0502020204030204" pitchFamily="34" charset="0"/>
                <a:cs typeface="Calibri" panose="020F0502020204030204" pitchFamily="34" charset="0"/>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71799538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1" name="Rectangle 10">
            <a:extLst>
              <a:ext uri="{FF2B5EF4-FFF2-40B4-BE49-F238E27FC236}">
                <a16:creationId xmlns:a16="http://schemas.microsoft.com/office/drawing/2014/main" id="{5F3E4707-715D-4D16-A80C-11C78E6B88EB}"/>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Calibri" panose="020F0502020204030204" pitchFamily="34" charset="0"/>
                <a:cs typeface="Calibri" panose="020F0502020204030204" pitchFamily="34" charset="0"/>
              </a:rPr>
              <a:pPr algn="l"/>
              <a:t>‹#›</a:t>
            </a:fld>
            <a:endParaRPr lang="en-US" sz="1400" dirty="0">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88454462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Calibri" panose="020F0502020204030204" pitchFamily="34" charset="0"/>
                <a:cs typeface="Calibri" panose="020F0502020204030204" pitchFamily="34" charset="0"/>
              </a:rPr>
              <a:pPr algn="l"/>
              <a:t>‹#›</a:t>
            </a:fld>
            <a:endParaRPr lang="en-US" sz="1400" dirty="0">
              <a:solidFill>
                <a:schemeClr val="bg2"/>
              </a:solidFill>
              <a:latin typeface="Calibri" panose="020F0502020204030204" pitchFamily="34" charset="0"/>
              <a:cs typeface="Calibri" panose="020F0502020204030204" pitchFamily="34" charset="0"/>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latin typeface="Calibri" panose="020F0502020204030204" pitchFamily="34" charset="0"/>
                <a:cs typeface="Calibri" panose="020F0502020204030204" pitchFamily="34" charset="0"/>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117231150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32226051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Calibri" panose="020F0502020204030204" pitchFamily="34" charset="0"/>
                <a:cs typeface="Calibri" panose="020F0502020204030204" pitchFamily="34" charset="0"/>
              </a:rPr>
              <a:pPr algn="l"/>
              <a:t>‹#›</a:t>
            </a:fld>
            <a:endParaRPr lang="en-US" sz="1400" dirty="0">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250227262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Calibri" panose="020F0502020204030204" pitchFamily="34" charset="0"/>
                <a:cs typeface="Calibri" panose="020F0502020204030204" pitchFamily="34" charset="0"/>
              </a:rPr>
              <a:pPr algn="l"/>
              <a:t>‹#›</a:t>
            </a:fld>
            <a:endParaRPr lang="en-US" sz="1400" dirty="0">
              <a:solidFill>
                <a:schemeClr val="bg2"/>
              </a:solidFill>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40565464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5" name="Rectangle 14">
            <a:extLst>
              <a:ext uri="{FF2B5EF4-FFF2-40B4-BE49-F238E27FC236}">
                <a16:creationId xmlns:a16="http://schemas.microsoft.com/office/drawing/2014/main" id="{0E6EFF4A-0228-4985-8FDA-582A45748397}"/>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latin typeface="Calibri" panose="020F0502020204030204" pitchFamily="34" charset="0"/>
                <a:cs typeface="Calibri" panose="020F0502020204030204" pitchFamily="34" charset="0"/>
              </a:rPr>
              <a:pPr algn="l"/>
              <a:t>‹#›</a:t>
            </a:fld>
            <a:endParaRPr lang="en-US" sz="1400" dirty="0">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9591901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userDrawn="1"/>
        </p:nvSpPr>
        <p:spPr>
          <a:xfrm>
            <a:off x="8817197" y="0"/>
            <a:ext cx="3374803" cy="5457644"/>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latin typeface="Calibri" panose="020F0502020204030204" pitchFamily="34" charset="0"/>
                <a:cs typeface="Calibri" panose="020F0502020204030204" pitchFamily="34" charset="0"/>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latin typeface="Calibri" panose="020F0502020204030204" pitchFamily="34" charset="0"/>
                <a:cs typeface="Calibri" panose="020F0502020204030204" pitchFamily="34" charset="0"/>
              </a:rPr>
              <a:pPr algn="l"/>
              <a:t>‹#›</a:t>
            </a:fld>
            <a:endParaRPr lang="en-US" sz="1400" dirty="0">
              <a:solidFill>
                <a:schemeClr val="bg2"/>
              </a:solidFill>
              <a:latin typeface="Calibri" panose="020F0502020204030204" pitchFamily="34" charset="0"/>
              <a:cs typeface="Calibri" panose="020F0502020204030204" pitchFamily="34" charset="0"/>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Calibri" panose="020F0502020204030204" pitchFamily="34" charset="0"/>
                <a:cs typeface="Calibri" panose="020F0502020204030204" pitchFamily="34"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atin typeface="Calibri" panose="020F0502020204030204" pitchFamily="34" charset="0"/>
                <a:cs typeface="Calibri" panose="020F0502020204030204" pitchFamily="34" charset="0"/>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latin typeface="Calibri" panose="020F0502020204030204" pitchFamily="34" charset="0"/>
                <a:cs typeface="Calibri" panose="020F0502020204030204" pitchFamily="34" charset="0"/>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latin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04201287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latin typeface="Calibri" panose="020F0502020204030204" pitchFamily="34" charset="0"/>
                <a:cs typeface="Calibri" panose="020F0502020204030204" pitchFamily="34" charset="0"/>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userDrawn="1"/>
        </p:nvGrpSpPr>
        <p:grpSpPr>
          <a:xfrm>
            <a:off x="8129104" y="353568"/>
            <a:ext cx="4062890"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userDrawn="1"/>
          </p:nvSpPr>
          <p:spPr>
            <a:xfrm>
              <a:off x="-4535946" y="-1756229"/>
              <a:ext cx="3845684" cy="5747930"/>
            </a:xfrm>
            <a:prstGeom prst="rect">
              <a:avLst/>
            </a:prstGeom>
            <a:blipFill dpi="0" rotWithShape="1">
              <a:blip r:embed="rId2" cstate="email">
                <a:alphaModFix amt="60000"/>
                <a:extLst>
                  <a:ext uri="{28A0092B-C50C-407E-A947-70E740481C1C}">
                    <a14:useLocalDpi xmlns:a14="http://schemas.microsoft.com/office/drawing/2010/main"/>
                  </a:ext>
                </a:extLst>
              </a:blip>
              <a:srcRect/>
              <a:stretch>
                <a:fillRect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0" name="Rectangle 9">
              <a:extLst>
                <a:ext uri="{FF2B5EF4-FFF2-40B4-BE49-F238E27FC236}">
                  <a16:creationId xmlns:a16="http://schemas.microsoft.com/office/drawing/2014/main" id="{5209DDAF-4BAA-488E-8270-A70555AA54F7}"/>
                </a:ext>
              </a:extLst>
            </p:cNvPr>
            <p:cNvSpPr/>
            <p:nvPr userDrawn="1"/>
          </p:nvSpPr>
          <p:spPr>
            <a:xfrm rot="10800000">
              <a:off x="-1045039" y="-279426"/>
              <a:ext cx="354777" cy="2785575"/>
            </a:xfrm>
            <a:prstGeom prst="rect">
              <a:avLst/>
            </a:prstGeom>
            <a:blipFill dpi="0" rotWithShape="1">
              <a:blip r:embed="rId3"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100444502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userDrawn="1"/>
        </p:nvGrpSpPr>
        <p:grpSpPr>
          <a:xfrm>
            <a:off x="8159883" y="353569"/>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userDrawn="1"/>
          </p:nvSpPr>
          <p:spPr>
            <a:xfrm>
              <a:off x="-3374803" y="353568"/>
              <a:ext cx="3717703" cy="5780441"/>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t="130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22" name="Rectangle 21">
              <a:extLst>
                <a:ext uri="{FF2B5EF4-FFF2-40B4-BE49-F238E27FC236}">
                  <a16:creationId xmlns:a16="http://schemas.microsoft.com/office/drawing/2014/main" id="{BF9B6A2D-9F95-486A-B69E-EFEB38BD7611}"/>
                </a:ext>
              </a:extLst>
            </p:cNvPr>
            <p:cNvSpPr/>
            <p:nvPr userDrawn="1"/>
          </p:nvSpPr>
          <p:spPr>
            <a:xfrm rot="10800000">
              <a:off x="-1" y="1816097"/>
              <a:ext cx="440781" cy="2844801"/>
            </a:xfrm>
            <a:prstGeom prst="rect">
              <a:avLst/>
            </a:prstGeom>
            <a:blipFill dpi="0" rotWithShape="1">
              <a:blip r:embed="rId3"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latin typeface="Calibri" panose="020F0502020204030204" pitchFamily="34" charset="0"/>
                <a:cs typeface="Calibri" panose="020F0502020204030204" pitchFamily="34" charset="0"/>
              </a:defRPr>
            </a:lvl1pPr>
          </a:lstStyle>
          <a:p>
            <a:r>
              <a:rPr lang="en-US" dirty="0"/>
              <a:t>Section Divider</a:t>
            </a:r>
          </a:p>
        </p:txBody>
      </p:sp>
    </p:spTree>
    <p:extLst>
      <p:ext uri="{BB962C8B-B14F-4D97-AF65-F5344CB8AC3E}">
        <p14:creationId xmlns:p14="http://schemas.microsoft.com/office/powerpoint/2010/main" val="1559026980"/>
      </p:ext>
    </p:extLst>
  </p:cSld>
  <p:clrMapOvr>
    <a:overrideClrMapping bg1="lt1" tx1="dk1" bg2="lt2" tx2="dk2" accent1="accent1" accent2="accent2" accent3="accent3" accent4="accent4" accent5="accent5" accent6="accent6" hlink="hlink" folHlink="folHlink"/>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userDrawn="1"/>
        </p:nvGrpSpPr>
        <p:grpSpPr>
          <a:xfrm rot="5400000">
            <a:off x="7421258" y="2087259"/>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userDrawn="1"/>
          </p:nvSpPr>
          <p:spPr>
            <a:xfrm>
              <a:off x="-4535946" y="-662593"/>
              <a:ext cx="3845684" cy="4654294"/>
            </a:xfrm>
            <a:prstGeom prst="rect">
              <a:avLst/>
            </a:prstGeom>
            <a:blipFill dpi="0" rotWithShape="1">
              <a:blip r:embed="rId2" cstate="email">
                <a:alphaModFix amt="60000"/>
                <a:extLst>
                  <a:ext uri="{28A0092B-C50C-407E-A947-70E740481C1C}">
                    <a14:useLocalDpi xmlns:a14="http://schemas.microsoft.com/office/drawing/2010/main"/>
                  </a:ext>
                </a:extLst>
              </a:blip>
              <a:srcRect/>
              <a:stretch>
                <a:fillRect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Rectangle 7">
              <a:extLst>
                <a:ext uri="{FF2B5EF4-FFF2-40B4-BE49-F238E27FC236}">
                  <a16:creationId xmlns:a16="http://schemas.microsoft.com/office/drawing/2014/main" id="{50F8C260-2321-40E1-A387-89382C22EB39}"/>
                </a:ext>
              </a:extLst>
            </p:cNvPr>
            <p:cNvSpPr/>
            <p:nvPr userDrawn="1"/>
          </p:nvSpPr>
          <p:spPr>
            <a:xfrm rot="10800000">
              <a:off x="-1045039" y="-279426"/>
              <a:ext cx="354777" cy="2785575"/>
            </a:xfrm>
            <a:prstGeom prst="rect">
              <a:avLst/>
            </a:prstGeom>
            <a:blipFill dpi="0" rotWithShape="1">
              <a:blip r:embed="rId3"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latin typeface="Calibri" panose="020F0502020204030204" pitchFamily="34" charset="0"/>
                <a:cs typeface="Calibri" panose="020F0502020204030204" pitchFamily="34" charset="0"/>
              </a:defRPr>
            </a:lvl1pPr>
          </a:lstStyle>
          <a:p>
            <a:r>
              <a:rPr lang="en-US" dirty="0"/>
              <a:t>Section Divider</a:t>
            </a:r>
          </a:p>
        </p:txBody>
      </p:sp>
    </p:spTree>
    <p:extLst>
      <p:ext uri="{BB962C8B-B14F-4D97-AF65-F5344CB8AC3E}">
        <p14:creationId xmlns:p14="http://schemas.microsoft.com/office/powerpoint/2010/main" val="423793723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userDrawn="1"/>
        </p:nvGrpSpPr>
        <p:grpSpPr>
          <a:xfrm rot="5400000">
            <a:off x="7400450" y="2066454"/>
            <a:ext cx="4275187" cy="5307912"/>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userDrawn="1"/>
          </p:nvSpPr>
          <p:spPr>
            <a:xfrm>
              <a:off x="-3374803" y="1469600"/>
              <a:ext cx="3717703" cy="4664410"/>
            </a:xfrm>
            <a:prstGeom prst="rect">
              <a:avLst/>
            </a:prstGeom>
            <a:blipFill dpi="0" rotWithShape="1">
              <a:blip r:embed="rId2" cstate="email">
                <a:alphaModFix amt="40000"/>
                <a:extLst>
                  <a:ext uri="{28A0092B-C50C-407E-A947-70E740481C1C}">
                    <a14:useLocalDpi xmlns:a14="http://schemas.microsoft.com/office/drawing/2010/main"/>
                  </a:ext>
                </a:extLst>
              </a:blip>
              <a:srcRect/>
              <a:stretch>
                <a:fillRect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8" name="Rectangle 7">
              <a:extLst>
                <a:ext uri="{FF2B5EF4-FFF2-40B4-BE49-F238E27FC236}">
                  <a16:creationId xmlns:a16="http://schemas.microsoft.com/office/drawing/2014/main" id="{FB7955B1-78DA-4846-8D32-BEA864FE63CC}"/>
                </a:ext>
              </a:extLst>
            </p:cNvPr>
            <p:cNvSpPr/>
            <p:nvPr userDrawn="1"/>
          </p:nvSpPr>
          <p:spPr>
            <a:xfrm rot="10800000">
              <a:off x="-1" y="1816097"/>
              <a:ext cx="440781" cy="2844801"/>
            </a:xfrm>
            <a:prstGeom prst="rect">
              <a:avLst/>
            </a:prstGeom>
            <a:blipFill dpi="0" rotWithShape="1">
              <a:blip r:embed="rId3"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latin typeface="Calibri" panose="020F0502020204030204" pitchFamily="34" charset="0"/>
                <a:cs typeface="Calibri" panose="020F0502020204030204" pitchFamily="34" charset="0"/>
              </a:defRPr>
            </a:lvl1pPr>
          </a:lstStyle>
          <a:p>
            <a:r>
              <a:rPr lang="en-US" dirty="0"/>
              <a:t>Section Divider</a:t>
            </a:r>
          </a:p>
        </p:txBody>
      </p:sp>
    </p:spTree>
    <p:extLst>
      <p:ext uri="{BB962C8B-B14F-4D97-AF65-F5344CB8AC3E}">
        <p14:creationId xmlns:p14="http://schemas.microsoft.com/office/powerpoint/2010/main" val="2471099979"/>
      </p:ext>
    </p:extLst>
  </p:cSld>
  <p:clrMapOvr>
    <a:overrideClrMapping bg1="lt1" tx1="dk1" bg2="lt2" tx2="dk2" accent1="accent1" accent2="accent2" accent3="accent3" accent4="accent4" accent5="accent5" accent6="accent6" hlink="hlink" folHlink="folHlink"/>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Calibri" panose="020F0502020204030204" pitchFamily="34" charset="0"/>
                <a:cs typeface="Calibri" panose="020F0502020204030204" pitchFamily="34" charset="0"/>
              </a:rPr>
              <a:t>Go to the official federal source of cancer prevention information: </a:t>
            </a:r>
          </a:p>
          <a:p>
            <a:pPr algn="l">
              <a:lnSpc>
                <a:spcPct val="130000"/>
              </a:lnSpc>
            </a:pPr>
            <a:r>
              <a:rPr lang="en-US" sz="2000" b="0" i="0" dirty="0" err="1">
                <a:solidFill>
                  <a:schemeClr val="bg1"/>
                </a:solidFill>
                <a:latin typeface="Calibri" panose="020F0502020204030204" pitchFamily="34" charset="0"/>
                <a:cs typeface="Calibri" panose="020F0502020204030204" pitchFamily="34" charset="0"/>
              </a:rPr>
              <a:t>www.cdc.gov</a:t>
            </a:r>
            <a:r>
              <a:rPr lang="en-US" sz="2000" b="0" i="0" dirty="0">
                <a:solidFill>
                  <a:schemeClr val="bg1"/>
                </a:solidFill>
                <a:latin typeface="Calibri" panose="020F0502020204030204" pitchFamily="34" charset="0"/>
                <a:cs typeface="Calibri" panose="020F0502020204030204" pitchFamily="34" charset="0"/>
              </a:rPr>
              <a:t>/cancer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Calibri" panose="020F0502020204030204" pitchFamily="34" charset="0"/>
                <a:cs typeface="Calibri" panose="020F0502020204030204" pitchFamily="34" charset="0"/>
              </a:rPr>
              <a:t>Division of Cancer Prevention and Control</a:t>
            </a:r>
          </a:p>
          <a:p>
            <a:pPr algn="r">
              <a:lnSpc>
                <a:spcPct val="130000"/>
              </a:lnSpc>
            </a:pPr>
            <a:r>
              <a:rPr lang="en-US" sz="1600" b="0" i="0" dirty="0">
                <a:solidFill>
                  <a:schemeClr val="tx1"/>
                </a:solidFill>
                <a:latin typeface="Calibri" panose="020F0502020204030204" pitchFamily="34" charset="0"/>
                <a:cs typeface="Calibri" panose="020F0502020204030204" pitchFamily="34" charset="0"/>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Calibri" panose="020F0502020204030204" pitchFamily="34" charset="0"/>
                <a:cs typeface="Calibri" panose="020F0502020204030204" pitchFamily="34" charset="0"/>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Calibri" panose="020F0502020204030204" pitchFamily="34" charset="0"/>
                <a:cs typeface="Calibri" panose="020F0502020204030204" pitchFamily="34" charset="0"/>
              </a:rPr>
              <a:t>Thank you!</a:t>
            </a: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userDrawn="1"/>
        </p:nvSpPr>
        <p:spPr>
          <a:xfrm>
            <a:off x="8727778" y="214262"/>
            <a:ext cx="3464222" cy="3929475"/>
          </a:xfrm>
          <a:prstGeom prst="rect">
            <a:avLst/>
          </a:prstGeom>
          <a:blipFill dpi="0" rotWithShape="1">
            <a:blip r:embed="rId3" cstate="email">
              <a:alphaModFix amt="70000"/>
              <a:extLst>
                <a:ext uri="{28A0092B-C50C-407E-A947-70E740481C1C}">
                  <a14:useLocalDpi xmlns:a14="http://schemas.microsoft.com/office/drawing/2010/main"/>
                </a:ext>
              </a:extLst>
            </a:blip>
            <a:srcRect/>
            <a:stretch>
              <a:fillRect l="1" t="7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969035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471428" y="495307"/>
            <a:ext cx="2283347"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2480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29457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2480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userDrawn="1"/>
        </p:nvSpPr>
        <p:spPr>
          <a:xfrm>
            <a:off x="8817197" y="0"/>
            <a:ext cx="3374803" cy="5457644"/>
          </a:xfrm>
          <a:prstGeom prst="rect">
            <a:avLst/>
          </a:prstGeom>
          <a:blipFill dpi="0" rotWithShape="1">
            <a:blip r:embed="rId3">
              <a:alphaModFix amt="6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userDrawn="1"/>
        </p:nvGrpSpPr>
        <p:grpSpPr>
          <a:xfrm>
            <a:off x="0" y="5952744"/>
            <a:ext cx="13136880" cy="905256"/>
            <a:chOff x="0" y="5952744"/>
            <a:chExt cx="13136880" cy="905256"/>
          </a:xfrm>
        </p:grpSpPr>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5" name="Picture 4">
              <a:extLst>
                <a:ext uri="{FF2B5EF4-FFF2-40B4-BE49-F238E27FC236}">
                  <a16:creationId xmlns:a16="http://schemas.microsoft.com/office/drawing/2014/main" id="{252A3466-B561-4FFF-B7F2-30F427B5BE94}"/>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7726"/>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8049" r="48251"/>
            <a:stretch/>
          </p:blipFill>
          <p:spPr>
            <a:xfrm>
              <a:off x="3721990" y="5952744"/>
              <a:ext cx="2476500" cy="905256"/>
            </a:xfrm>
            <a:prstGeom prst="rect">
              <a:avLst/>
            </a:prstGeom>
          </p:spPr>
        </p:pic>
      </p:grpSp>
    </p:spTree>
    <p:extLst>
      <p:ext uri="{BB962C8B-B14F-4D97-AF65-F5344CB8AC3E}">
        <p14:creationId xmlns:p14="http://schemas.microsoft.com/office/powerpoint/2010/main" val="36979605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a:t>
            </a:r>
            <a:r>
              <a:rPr lang="en-US" sz="1400" dirty="0">
                <a:solidFill>
                  <a:schemeClr val="tx1"/>
                </a:solidFill>
                <a:latin typeface="Gotham Rounded Book" pitchFamily="50" charset="0"/>
              </a:rPr>
              <a:t> 					</a:t>
            </a:r>
            <a:r>
              <a:rPr lang="en-US" sz="1400" b="0" i="0" kern="1200" dirty="0">
                <a:solidFill>
                  <a:schemeClr val="bg2"/>
                </a:solidFill>
                <a:latin typeface="Gotham Rounded Book" pitchFamily="50" charset="0"/>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133091251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32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32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3"/>
          <a:stretch>
            <a:fillRect/>
          </a:stretch>
        </p:blipFill>
        <p:spPr>
          <a:xfrm>
            <a:off x="471428" y="520707"/>
            <a:ext cx="2289789"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userDrawn="1"/>
        </p:nvGrpSpPr>
        <p:grpSpPr>
          <a:xfrm>
            <a:off x="0"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7726"/>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8049" r="48251"/>
            <a:stretch/>
          </p:blipFill>
          <p:spPr>
            <a:xfrm>
              <a:off x="3721990" y="5952744"/>
              <a:ext cx="2476500" cy="905256"/>
            </a:xfrm>
            <a:prstGeom prst="rect">
              <a:avLst/>
            </a:prstGeom>
          </p:spPr>
        </p:pic>
      </p:grpSp>
    </p:spTree>
    <p:extLst>
      <p:ext uri="{BB962C8B-B14F-4D97-AF65-F5344CB8AC3E}">
        <p14:creationId xmlns:p14="http://schemas.microsoft.com/office/powerpoint/2010/main" val="1976260771"/>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061022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187521145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55924"/>
          <a:stretch/>
        </p:blipFill>
        <p:spPr>
          <a:xfrm rot="10800000">
            <a:off x="0" y="6175682"/>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19039054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1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1" y="6288833"/>
            <a:ext cx="12233417" cy="643812"/>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Tree>
    <p:extLst>
      <p:ext uri="{BB962C8B-B14F-4D97-AF65-F5344CB8AC3E}">
        <p14:creationId xmlns:p14="http://schemas.microsoft.com/office/powerpoint/2010/main" val="214868025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2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1" y="6288833"/>
            <a:ext cx="12233417" cy="569167"/>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Tree>
    <p:extLst>
      <p:ext uri="{BB962C8B-B14F-4D97-AF65-F5344CB8AC3E}">
        <p14:creationId xmlns:p14="http://schemas.microsoft.com/office/powerpoint/2010/main" val="276082680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55924"/>
          <a:stretch/>
        </p:blipFill>
        <p:spPr>
          <a:xfrm rot="10800000">
            <a:off x="4200" y="6175682"/>
            <a:ext cx="12192000" cy="682318"/>
          </a:xfrm>
          <a:prstGeom prst="rect">
            <a:avLst/>
          </a:prstGeom>
        </p:spPr>
      </p:pic>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3">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43419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434199"/>
            <a:ext cx="11598771" cy="36512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818805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2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653143"/>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78780" y="634612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69913" y="6355732"/>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47230018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1_Text Slide - One Column and Glyph">
    <p:spTree>
      <p:nvGrpSpPr>
        <p:cNvPr id="1" name=""/>
        <p:cNvGrpSpPr/>
        <p:nvPr/>
      </p:nvGrpSpPr>
      <p:grpSpPr>
        <a:xfrm>
          <a:off x="0" y="0"/>
          <a:ext cx="0" cy="0"/>
          <a:chOff x="0" y="0"/>
          <a:chExt cx="0" cy="0"/>
        </a:xfrm>
      </p:grpSpPr>
      <p:sp>
        <p:nvSpPr>
          <p:cNvPr id="10" name="Rectangle 9"/>
          <p:cNvSpPr/>
          <p:nvPr userDrawn="1"/>
        </p:nvSpPr>
        <p:spPr>
          <a:xfrm>
            <a:off x="0" y="6288833"/>
            <a:ext cx="12192000" cy="653143"/>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D053DFA-7152-4729-ACF8-280BE15A3990}"/>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96868668-E3B4-4CAD-8C25-D0112E9C981E}"/>
              </a:ext>
            </a:extLst>
          </p:cNvPr>
          <p:cNvSpPr txBox="1">
            <a:spLocks/>
          </p:cNvSpPr>
          <p:nvPr userDrawn="1"/>
        </p:nvSpPr>
        <p:spPr>
          <a:xfrm>
            <a:off x="69449" y="6378839"/>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6" name="Footer Placeholder 12">
            <a:extLst>
              <a:ext uri="{FF2B5EF4-FFF2-40B4-BE49-F238E27FC236}">
                <a16:creationId xmlns:a16="http://schemas.microsoft.com/office/drawing/2014/main" id="{CF218C1E-B047-4D4F-A849-25295AC799B2}"/>
              </a:ext>
            </a:extLst>
          </p:cNvPr>
          <p:cNvSpPr txBox="1">
            <a:spLocks/>
          </p:cNvSpPr>
          <p:nvPr userDrawn="1"/>
        </p:nvSpPr>
        <p:spPr>
          <a:xfrm>
            <a:off x="570078" y="6423425"/>
            <a:ext cx="11598771" cy="275955"/>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91107021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1" name="Picture 10">
            <a:extLst>
              <a:ext uri="{FF2B5EF4-FFF2-40B4-BE49-F238E27FC236}">
                <a16:creationId xmlns:a16="http://schemas.microsoft.com/office/drawing/2014/main" id="{34C1C331-89CE-4B2E-BD31-22155A3338D8}"/>
              </a:ext>
            </a:extLst>
          </p:cNvPr>
          <p:cNvPicPr>
            <a:picLocks noChangeAspect="1"/>
          </p:cNvPicPr>
          <p:nvPr userDrawn="1"/>
        </p:nvPicPr>
        <p:blipFill rotWithShape="1">
          <a:blip r:embed="rId2"/>
          <a:srcRect t="55924"/>
          <a:stretch/>
        </p:blipFill>
        <p:spPr>
          <a:xfrm rot="10800000">
            <a:off x="0" y="6175682"/>
            <a:ext cx="12192000" cy="682318"/>
          </a:xfrm>
          <a:prstGeom prst="rect">
            <a:avLst/>
          </a:prstGeom>
        </p:spPr>
      </p:pic>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23175037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Gotham Rounded Book" pitchFamily="50" charset="0"/>
              </a:rPr>
              <a:t>Division of Cancer Prevention and Control</a:t>
            </a:r>
            <a:r>
              <a:rPr lang="en-US" sz="1400" dirty="0">
                <a:latin typeface="Gotham Rounded Book" pitchFamily="50" charset="0"/>
              </a:rPr>
              <a:t> 				                                </a:t>
            </a:r>
            <a:r>
              <a:rPr lang="en-US" sz="1400" dirty="0">
                <a:solidFill>
                  <a:schemeClr val="tx1"/>
                </a:solidFill>
                <a:latin typeface="Gotham Rounded Book" pitchFamily="50" charset="0"/>
              </a:rPr>
              <a:t>Reliable. Trusted. Scientific.</a:t>
            </a:r>
            <a:endParaRPr lang="en-US" sz="1400" b="0" dirty="0">
              <a:solidFill>
                <a:schemeClr val="tx1"/>
              </a:solidFill>
              <a:latin typeface="Gotham Rounded Book" pitchFamily="50"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1150457652"/>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1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653143"/>
          </a:xfrm>
          <a:prstGeom prst="rect">
            <a:avLst/>
          </a:prstGeom>
          <a:solidFill>
            <a:srgbClr val="122C4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97441" y="635291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29461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09908381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2_Text Slide - Two Columns">
    <p:spTree>
      <p:nvGrpSpPr>
        <p:cNvPr id="1" name=""/>
        <p:cNvGrpSpPr/>
        <p:nvPr/>
      </p:nvGrpSpPr>
      <p:grpSpPr>
        <a:xfrm>
          <a:off x="0" y="0"/>
          <a:ext cx="0" cy="0"/>
          <a:chOff x="0" y="0"/>
          <a:chExt cx="0" cy="0"/>
        </a:xfrm>
      </p:grpSpPr>
      <p:sp>
        <p:nvSpPr>
          <p:cNvPr id="10" name="Rectangle 9"/>
          <p:cNvSpPr/>
          <p:nvPr userDrawn="1"/>
        </p:nvSpPr>
        <p:spPr>
          <a:xfrm>
            <a:off x="0" y="6288833"/>
            <a:ext cx="12192000" cy="634481"/>
          </a:xfrm>
          <a:prstGeom prst="rect">
            <a:avLst/>
          </a:prstGeom>
          <a:solidFill>
            <a:srgbClr val="56A0D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2" name="Slide Number Placeholder 5">
            <a:extLst>
              <a:ext uri="{FF2B5EF4-FFF2-40B4-BE49-F238E27FC236}">
                <a16:creationId xmlns:a16="http://schemas.microsoft.com/office/drawing/2014/main" id="{3082D2B4-E0D3-46CE-B484-0404F35D2D38}"/>
              </a:ext>
            </a:extLst>
          </p:cNvPr>
          <p:cNvSpPr txBox="1">
            <a:spLocks/>
          </p:cNvSpPr>
          <p:nvPr userDrawn="1"/>
        </p:nvSpPr>
        <p:spPr>
          <a:xfrm>
            <a:off x="69449" y="639283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3" name="Footer Placeholder 12">
            <a:extLst>
              <a:ext uri="{FF2B5EF4-FFF2-40B4-BE49-F238E27FC236}">
                <a16:creationId xmlns:a16="http://schemas.microsoft.com/office/drawing/2014/main" id="{F43A9E1A-D6F8-4CDD-8136-ED5330B8FC5D}"/>
              </a:ext>
            </a:extLst>
          </p:cNvPr>
          <p:cNvSpPr txBox="1">
            <a:spLocks/>
          </p:cNvSpPr>
          <p:nvPr userDrawn="1"/>
        </p:nvSpPr>
        <p:spPr>
          <a:xfrm>
            <a:off x="570078" y="6423425"/>
            <a:ext cx="11598771" cy="30394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62249521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pic>
        <p:nvPicPr>
          <p:cNvPr id="15" name="Picture 14">
            <a:extLst>
              <a:ext uri="{FF2B5EF4-FFF2-40B4-BE49-F238E27FC236}">
                <a16:creationId xmlns:a16="http://schemas.microsoft.com/office/drawing/2014/main" id="{6E9F71D7-5134-4643-ACF7-0632599F6A3E}"/>
              </a:ext>
            </a:extLst>
          </p:cNvPr>
          <p:cNvPicPr>
            <a:picLocks noChangeAspect="1"/>
          </p:cNvPicPr>
          <p:nvPr userDrawn="1"/>
        </p:nvPicPr>
        <p:blipFill rotWithShape="1">
          <a:blip r:embed="rId3"/>
          <a:srcRect t="55924"/>
          <a:stretch/>
        </p:blipFill>
        <p:spPr>
          <a:xfrm rot="10800000">
            <a:off x="0" y="6175682"/>
            <a:ext cx="12192000" cy="682318"/>
          </a:xfrm>
          <a:prstGeom prst="rect">
            <a:avLst/>
          </a:prstGeom>
        </p:spPr>
      </p:pic>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46330041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1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273314592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2_Text Slide - Two Columns and Glyph">
    <p:spTree>
      <p:nvGrpSpPr>
        <p:cNvPr id="1" name=""/>
        <p:cNvGrpSpPr/>
        <p:nvPr/>
      </p:nvGrpSpPr>
      <p:grpSpPr>
        <a:xfrm>
          <a:off x="0" y="0"/>
          <a:ext cx="0" cy="0"/>
          <a:chOff x="0" y="0"/>
          <a:chExt cx="0" cy="0"/>
        </a:xfrm>
      </p:grpSpPr>
      <p:sp>
        <p:nvSpPr>
          <p:cNvPr id="11" name="Rectangle 10"/>
          <p:cNvSpPr/>
          <p:nvPr userDrawn="1"/>
        </p:nvSpPr>
        <p:spPr>
          <a:xfrm>
            <a:off x="0" y="6288833"/>
            <a:ext cx="12192000" cy="545225"/>
          </a:xfrm>
          <a:prstGeom prst="rect">
            <a:avLst/>
          </a:prstGeom>
          <a:solidFill>
            <a:srgbClr val="56A0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C1B7771B-7D91-45BB-BEBF-32DBDCD6DD95}"/>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6" name="Slide Number Placeholder 5">
            <a:extLst>
              <a:ext uri="{FF2B5EF4-FFF2-40B4-BE49-F238E27FC236}">
                <a16:creationId xmlns:a16="http://schemas.microsoft.com/office/drawing/2014/main" id="{4AA97D74-905D-4BA3-B149-77232CE54019}"/>
              </a:ext>
            </a:extLst>
          </p:cNvPr>
          <p:cNvSpPr txBox="1">
            <a:spLocks/>
          </p:cNvSpPr>
          <p:nvPr userDrawn="1"/>
        </p:nvSpPr>
        <p:spPr>
          <a:xfrm>
            <a:off x="69449" y="636709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rgbClr val="0A263C"/>
                </a:solidFill>
              </a:rPr>
              <a:pPr algn="l"/>
              <a:t>‹#›</a:t>
            </a:fld>
            <a:endParaRPr lang="en-US" sz="1400" dirty="0">
              <a:solidFill>
                <a:srgbClr val="0A263C"/>
              </a:solidFill>
            </a:endParaRPr>
          </a:p>
        </p:txBody>
      </p:sp>
      <p:sp>
        <p:nvSpPr>
          <p:cNvPr id="18" name="Footer Placeholder 12">
            <a:extLst>
              <a:ext uri="{FF2B5EF4-FFF2-40B4-BE49-F238E27FC236}">
                <a16:creationId xmlns:a16="http://schemas.microsoft.com/office/drawing/2014/main" id="{E59715F2-C1B8-40EA-8817-E10A9E99D3AD}"/>
              </a:ext>
            </a:extLst>
          </p:cNvPr>
          <p:cNvSpPr txBox="1">
            <a:spLocks/>
          </p:cNvSpPr>
          <p:nvPr userDrawn="1"/>
        </p:nvSpPr>
        <p:spPr>
          <a:xfrm>
            <a:off x="569913" y="6343940"/>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rgbClr val="0A263C"/>
                </a:solidFill>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42451907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37" name="Slide Number Placeholder 5">
            <a:extLst>
              <a:ext uri="{FF2B5EF4-FFF2-40B4-BE49-F238E27FC236}">
                <a16:creationId xmlns:a16="http://schemas.microsoft.com/office/drawing/2014/main" id="{B1C7A27D-49BF-684E-9864-B6AFADB947D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38" name="Footer Placeholder 12">
            <a:extLst>
              <a:ext uri="{FF2B5EF4-FFF2-40B4-BE49-F238E27FC236}">
                <a16:creationId xmlns:a16="http://schemas.microsoft.com/office/drawing/2014/main" id="{155572A5-166B-F440-BEE7-340111A8C6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a:t>
            </a:r>
            <a:r>
              <a:rPr lang="en-US" sz="1400" dirty="0">
                <a:solidFill>
                  <a:schemeClr val="tx1"/>
                </a:solidFill>
                <a:latin typeface="Gotham Rounded Book" pitchFamily="50" charset="0"/>
              </a:rPr>
              <a:t> 					</a:t>
            </a:r>
            <a:r>
              <a:rPr lang="en-US" sz="1400" b="0" i="0" kern="1200" dirty="0">
                <a:solidFill>
                  <a:schemeClr val="bg2"/>
                </a:solidFill>
                <a:latin typeface="Gotham Rounded Book" pitchFamily="50" charset="0"/>
                <a:ea typeface="+mn-ea"/>
                <a:cs typeface="+mn-cs"/>
              </a:rPr>
              <a:t>               Reliable. Trusted. Scientific.</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Tree>
    <p:extLst>
      <p:ext uri="{BB962C8B-B14F-4D97-AF65-F5344CB8AC3E}">
        <p14:creationId xmlns:p14="http://schemas.microsoft.com/office/powerpoint/2010/main" val="208851579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tx1"/>
                </a:solidFill>
                <a:latin typeface="Gotham Rounded Book" pitchFamily="50" charset="0"/>
              </a:rPr>
              <a:t>Division of Cancer Prevention and Control</a:t>
            </a:r>
            <a:r>
              <a:rPr lang="en-US" sz="1400" dirty="0">
                <a:latin typeface="Gotham Rounded Book" pitchFamily="50" charset="0"/>
              </a:rPr>
              <a:t> 				                                </a:t>
            </a:r>
            <a:r>
              <a:rPr lang="en-US" sz="1400" dirty="0">
                <a:solidFill>
                  <a:schemeClr val="tx1"/>
                </a:solidFill>
                <a:latin typeface="Gotham Rounded Book" pitchFamily="50" charset="0"/>
              </a:rPr>
              <a:t>Reliable. Trusted. Scientific.</a:t>
            </a:r>
            <a:endParaRPr lang="en-US" sz="1400" b="0" dirty="0">
              <a:solidFill>
                <a:schemeClr val="tx1"/>
              </a:solidFill>
              <a:latin typeface="Gotham Rounded Book" pitchFamily="50" charset="0"/>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231541821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76566020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99527469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5F3E4707-715D-4D16-A80C-11C78E6B88EB}"/>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12208676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Picture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06929450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406405009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57219012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400282312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E6EFF4A-0228-4985-8FDA-582A45748397}"/>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8785323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30696686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userDrawn="1"/>
        </p:nvGrpSpPr>
        <p:grpSpPr>
          <a:xfrm>
            <a:off x="8129104" y="353568"/>
            <a:ext cx="4062890"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userDrawn="1"/>
          </p:nvSpPr>
          <p:spPr>
            <a:xfrm>
              <a:off x="-4535946" y="-1756229"/>
              <a:ext cx="3845684" cy="5747930"/>
            </a:xfrm>
            <a:prstGeom prst="rect">
              <a:avLst/>
            </a:prstGeom>
            <a:blipFill dpi="0" rotWithShape="1">
              <a:blip r:embed="rId2">
                <a:alphaModFix amt="60000"/>
              </a:blip>
              <a:srcRect/>
              <a:stretch>
                <a:fillRect l="-1"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209DDAF-4BAA-488E-8270-A70555AA54F7}"/>
                </a:ext>
              </a:extLst>
            </p:cNvPr>
            <p:cNvSpPr/>
            <p:nvPr userDrawn="1"/>
          </p:nvSpPr>
          <p:spPr>
            <a:xfrm rot="10800000">
              <a:off x="-1045039" y="-279426"/>
              <a:ext cx="354777" cy="2785575"/>
            </a:xfrm>
            <a:prstGeom prst="rect">
              <a:avLst/>
            </a:prstGeom>
            <a:blipFill dpi="0" rotWithShape="1">
              <a:blip r:embed="rId2">
                <a:alphaModFix amt="60000"/>
              </a:blip>
              <a:srcRect/>
              <a:stretch>
                <a:fillRect l="-546310" t="-52996" r="-403125" b="-5144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368395266"/>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userDrawn="1"/>
        </p:nvGrpSpPr>
        <p:grpSpPr>
          <a:xfrm>
            <a:off x="8159883" y="353569"/>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userDrawn="1"/>
          </p:nvSpPr>
          <p:spPr>
            <a:xfrm>
              <a:off x="-3374803" y="353568"/>
              <a:ext cx="3717703" cy="5780441"/>
            </a:xfrm>
            <a:prstGeom prst="rect">
              <a:avLst/>
            </a:prstGeom>
            <a:blipFill dpi="0" rotWithShape="1">
              <a:blip r:embed="rId2">
                <a:alphaModFix amt="40000"/>
              </a:blip>
              <a:srcRect/>
              <a:stretch>
                <a:fillRect t="1302" r="-1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F9B6A2D-9F95-486A-B69E-EFEB38BD7611}"/>
                </a:ext>
              </a:extLst>
            </p:cNvPr>
            <p:cNvSpPr/>
            <p:nvPr userDrawn="1"/>
          </p:nvSpPr>
          <p:spPr>
            <a:xfrm rot="10800000">
              <a:off x="-1" y="1816097"/>
              <a:ext cx="440781" cy="2844801"/>
            </a:xfrm>
            <a:prstGeom prst="rect">
              <a:avLst/>
            </a:prstGeom>
            <a:blipFill dpi="0" rotWithShape="1">
              <a:blip r:embed="rId2">
                <a:alphaModFix amt="40000"/>
              </a:blip>
              <a:srcRect/>
              <a:stretch>
                <a:fillRect l="-443258" t="-51269" r="-301420" b="-4927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173228072"/>
      </p:ext>
    </p:extLst>
  </p:cSld>
  <p:clrMapOvr>
    <a:overrideClrMapping bg1="lt1" tx1="dk1" bg2="lt2" tx2="dk2" accent1="accent1" accent2="accent2" accent3="accent3" accent4="accent4" accent5="accent5" accent6="accent6" hlink="hlink" folHlink="folHlink"/>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userDrawn="1"/>
        </p:nvGrpSpPr>
        <p:grpSpPr>
          <a:xfrm rot="5400000">
            <a:off x="7421258" y="2087259"/>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userDrawn="1"/>
          </p:nvSpPr>
          <p:spPr>
            <a:xfrm>
              <a:off x="-4535946" y="-662593"/>
              <a:ext cx="3845684" cy="4654294"/>
            </a:xfrm>
            <a:prstGeom prst="rect">
              <a:avLst/>
            </a:prstGeom>
            <a:blipFill dpi="0" rotWithShape="1">
              <a:blip r:embed="rId2">
                <a:alphaModFix amt="60000"/>
              </a:blip>
              <a:srcRect/>
              <a:stretch>
                <a:fillRect l="-1" t="-22579" r="3186"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50F8C260-2321-40E1-A387-89382C22EB39}"/>
                </a:ext>
              </a:extLst>
            </p:cNvPr>
            <p:cNvSpPr/>
            <p:nvPr userDrawn="1"/>
          </p:nvSpPr>
          <p:spPr>
            <a:xfrm rot="10800000">
              <a:off x="-1045039" y="-279426"/>
              <a:ext cx="354777" cy="2785575"/>
            </a:xfrm>
            <a:prstGeom prst="rect">
              <a:avLst/>
            </a:prstGeom>
            <a:blipFill dpi="0" rotWithShape="1">
              <a:blip r:embed="rId2">
                <a:alphaModFix amt="60000"/>
              </a:blip>
              <a:srcRect/>
              <a:stretch>
                <a:fillRect l="-546310" t="-52996" r="-403125" b="-5144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defRPr>
            </a:lvl1pPr>
          </a:lstStyle>
          <a:p>
            <a:r>
              <a:rPr lang="en-US" dirty="0"/>
              <a:t>Section Divider</a:t>
            </a:r>
          </a:p>
        </p:txBody>
      </p:sp>
    </p:spTree>
    <p:extLst>
      <p:ext uri="{BB962C8B-B14F-4D97-AF65-F5344CB8AC3E}">
        <p14:creationId xmlns:p14="http://schemas.microsoft.com/office/powerpoint/2010/main" val="238373548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userDrawn="1"/>
        </p:nvGrpSpPr>
        <p:grpSpPr>
          <a:xfrm rot="5400000">
            <a:off x="7400450" y="2066454"/>
            <a:ext cx="4275187" cy="5307912"/>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userDrawn="1"/>
          </p:nvSpPr>
          <p:spPr>
            <a:xfrm>
              <a:off x="-3374803" y="1469600"/>
              <a:ext cx="3717703" cy="4664410"/>
            </a:xfrm>
            <a:prstGeom prst="rect">
              <a:avLst/>
            </a:prstGeom>
            <a:blipFill dpi="0" rotWithShape="1">
              <a:blip r:embed="rId2">
                <a:alphaModFix amt="40000"/>
              </a:blip>
              <a:srcRect/>
              <a:stretch>
                <a:fillRect t="-22314" r="-147"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B7955B1-78DA-4846-8D32-BEA864FE63CC}"/>
                </a:ext>
              </a:extLst>
            </p:cNvPr>
            <p:cNvSpPr/>
            <p:nvPr userDrawn="1"/>
          </p:nvSpPr>
          <p:spPr>
            <a:xfrm rot="10800000">
              <a:off x="-1" y="1816097"/>
              <a:ext cx="440781" cy="2844801"/>
            </a:xfrm>
            <a:prstGeom prst="rect">
              <a:avLst/>
            </a:prstGeom>
            <a:blipFill dpi="0" rotWithShape="1">
              <a:blip r:embed="rId2">
                <a:alphaModFix amt="40000"/>
              </a:blip>
              <a:srcRect/>
              <a:stretch>
                <a:fillRect l="-443258" t="-51269" r="-301420" b="-4927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3312324716"/>
      </p:ext>
    </p:extLst>
  </p:cSld>
  <p:clrMapOvr>
    <a:overrideClrMapping bg1="lt1" tx1="dk1" bg2="lt2" tx2="dk2" accent1="accent1" accent2="accent2" accent3="accent3" accent4="accent4" accent5="accent5" accent6="accent6" hlink="hlink" folHlink="folHlink"/>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Gotham Rounded Book" pitchFamily="2" charset="77"/>
              </a:rPr>
              <a:t>Go to the official federal source of cancer prevention information: </a:t>
            </a:r>
          </a:p>
          <a:p>
            <a:pPr algn="l">
              <a:lnSpc>
                <a:spcPct val="130000"/>
              </a:lnSpc>
            </a:pPr>
            <a:r>
              <a:rPr lang="en-US" sz="2000" b="0" i="0" dirty="0" err="1">
                <a:solidFill>
                  <a:schemeClr val="bg1"/>
                </a:solidFill>
                <a:latin typeface="Gotham Rounded Medium" pitchFamily="2" charset="77"/>
              </a:rPr>
              <a:t>www.cdc.gov</a:t>
            </a:r>
            <a:r>
              <a:rPr lang="en-US" sz="2000" b="0" i="0" dirty="0">
                <a:solidFill>
                  <a:schemeClr val="bg1"/>
                </a:solidFill>
                <a:latin typeface="Gotham Rounded Medium" pitchFamily="2" charset="77"/>
              </a:rPr>
              <a:t>/cancer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Gotham Rounded Medium" pitchFamily="2" charset="77"/>
              </a:rPr>
              <a:t>Division of Cancer Prevention and Control</a:t>
            </a:r>
          </a:p>
          <a:p>
            <a:pPr algn="r">
              <a:lnSpc>
                <a:spcPct val="130000"/>
              </a:lnSpc>
            </a:pPr>
            <a:r>
              <a:rPr lang="en-US" sz="1600" b="0" i="0" dirty="0">
                <a:solidFill>
                  <a:schemeClr val="tx1"/>
                </a:solidFill>
                <a:latin typeface="Gotham Rounded Book" pitchFamily="2" charset="77"/>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Gotham Rounded Book" pitchFamily="2" charset="77"/>
              </a:rPr>
              <a:t>Thank you!</a:t>
            </a:r>
            <a:endParaRPr lang="en-US" sz="3600" b="0" i="0" dirty="0">
              <a:solidFill>
                <a:schemeClr val="bg1"/>
              </a:solidFill>
              <a:latin typeface="Gotham Rounded Medium" pitchFamily="2" charset="77"/>
            </a:endParaRP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userDrawn="1"/>
        </p:nvSpPr>
        <p:spPr>
          <a:xfrm>
            <a:off x="8727778" y="214262"/>
            <a:ext cx="3464222" cy="3929475"/>
          </a:xfrm>
          <a:prstGeom prst="rect">
            <a:avLst/>
          </a:prstGeom>
          <a:blipFill dpi="0" rotWithShape="1">
            <a:blip r:embed="rId3">
              <a:alphaModFix amt="70000"/>
            </a:blip>
            <a:srcRect/>
            <a:stretch>
              <a:fillRect l="1" t="768" r="-10045" b="-491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717311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248320601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42489049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8" name="pasted-image.pdf"/>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7733" y="-22582"/>
            <a:ext cx="12313920" cy="6926580"/>
          </a:xfrm>
          <a:prstGeom prst="rect">
            <a:avLst/>
          </a:prstGeom>
          <a:ln w="12700">
            <a:miter lim="400000"/>
          </a:ln>
        </p:spPr>
      </p:pic>
      <p:sp>
        <p:nvSpPr>
          <p:cNvPr id="2" name="Title 1"/>
          <p:cNvSpPr>
            <a:spLocks noGrp="1"/>
          </p:cNvSpPr>
          <p:nvPr>
            <p:ph type="ctrTitle"/>
          </p:nvPr>
        </p:nvSpPr>
        <p:spPr>
          <a:xfrm>
            <a:off x="4549380" y="3881425"/>
            <a:ext cx="8952089" cy="1470025"/>
          </a:xfrm>
        </p:spPr>
        <p:txBody>
          <a:bodyPr>
            <a:normAutofit/>
          </a:bodyPr>
          <a:lstStyle>
            <a:lvl1pPr>
              <a:defRPr sz="320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4538080" y="4847167"/>
            <a:ext cx="8534400" cy="1752600"/>
          </a:xfrm>
        </p:spPr>
        <p:txBody>
          <a:bodyPr>
            <a:normAutofit/>
          </a:bodyPr>
          <a:lstStyle>
            <a:lvl1pPr marL="0" indent="0" algn="l">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1957847479"/>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903435"/>
            <a:ext cx="9942181" cy="761127"/>
          </a:xfrm>
        </p:spPr>
        <p:txBody>
          <a:bodyPr>
            <a:normAutofit/>
          </a:bodyPr>
          <a:lstStyle>
            <a:lvl1pPr>
              <a:defRPr sz="3733">
                <a:solidFill>
                  <a:schemeClr val="tx1"/>
                </a:solidFill>
                <a:latin typeface="Calibri" panose="020F0502020204030204" pitchFamily="34" charset="0"/>
                <a:cs typeface="Calibri" panose="020F0502020204030204" pitchFamily="34" charset="0"/>
              </a:defRPr>
            </a:lvl1pPr>
          </a:lstStyle>
          <a:p>
            <a:r>
              <a:rPr lang="en-US" dirty="0"/>
              <a:t>Click to edit Master title style</a:t>
            </a:r>
          </a:p>
        </p:txBody>
      </p:sp>
      <p:sp>
        <p:nvSpPr>
          <p:cNvPr id="3" name="Content Placeholder 2"/>
          <p:cNvSpPr>
            <a:spLocks noGrp="1"/>
          </p:cNvSpPr>
          <p:nvPr>
            <p:ph idx="1"/>
          </p:nvPr>
        </p:nvSpPr>
        <p:spPr>
          <a:xfrm>
            <a:off x="609602" y="2438400"/>
            <a:ext cx="9942181" cy="3608990"/>
          </a:xfrm>
        </p:spPr>
        <p:txBody>
          <a:bodyPr>
            <a:normAutofit/>
          </a:bodyPr>
          <a:lstStyle>
            <a:lvl1pPr marL="0" indent="0">
              <a:buNone/>
              <a:defRPr sz="2000">
                <a:solidFill>
                  <a:schemeClr val="tx1"/>
                </a:solidFill>
                <a:latin typeface="Calibri" panose="020F0502020204030204" pitchFamily="34" charset="0"/>
                <a:cs typeface="Calibri" panose="020F0502020204030204" pitchFamily="34" charset="0"/>
              </a:defRPr>
            </a:lvl1pPr>
            <a:lvl2pPr>
              <a:defRPr>
                <a:solidFill>
                  <a:schemeClr val="tx1"/>
                </a:solidFill>
                <a:latin typeface="Calibri" panose="020F0502020204030204" pitchFamily="34" charset="0"/>
                <a:cs typeface="Calibri" panose="020F0502020204030204" pitchFamily="34" charset="0"/>
              </a:defRPr>
            </a:lvl2pPr>
            <a:lvl3pPr>
              <a:defRPr>
                <a:solidFill>
                  <a:schemeClr val="tx1"/>
                </a:solidFill>
                <a:latin typeface="Calibri" panose="020F0502020204030204" pitchFamily="34" charset="0"/>
                <a:cs typeface="Calibri" panose="020F0502020204030204" pitchFamily="34" charset="0"/>
              </a:defRPr>
            </a:lvl3pPr>
            <a:lvl4pPr>
              <a:defRPr>
                <a:solidFill>
                  <a:schemeClr val="tx1"/>
                </a:solidFill>
                <a:latin typeface="Calibri" panose="020F0502020204030204" pitchFamily="34" charset="0"/>
                <a:cs typeface="Calibri" panose="020F0502020204030204" pitchFamily="34" charset="0"/>
              </a:defRPr>
            </a:lvl4pPr>
            <a:lvl5pPr>
              <a:defRPr>
                <a:solidFill>
                  <a:schemeClr val="tx1"/>
                </a:solidFill>
                <a:latin typeface="Calibri" panose="020F0502020204030204" pitchFamily="34" charset="0"/>
                <a:cs typeface="Calibri" panose="020F0502020204030204" pitchFamily="34" charset="0"/>
              </a:defRPr>
            </a:lvl5pPr>
          </a:lstStyle>
          <a:p>
            <a:pPr lvl="0"/>
            <a:r>
              <a:rPr lang="en-US" dirty="0"/>
              <a:t>Edit Master text styles</a:t>
            </a:r>
          </a:p>
        </p:txBody>
      </p:sp>
      <p:sp>
        <p:nvSpPr>
          <p:cNvPr id="5" name="Text Placeholder 2">
            <a:extLst>
              <a:ext uri="{FF2B5EF4-FFF2-40B4-BE49-F238E27FC236}">
                <a16:creationId xmlns:a16="http://schemas.microsoft.com/office/drawing/2014/main" id="{6E6C0A8F-BA04-B447-8C49-A168D49F8985}"/>
              </a:ext>
            </a:extLst>
          </p:cNvPr>
          <p:cNvSpPr>
            <a:spLocks noGrp="1"/>
          </p:cNvSpPr>
          <p:nvPr>
            <p:ph idx="13"/>
          </p:nvPr>
        </p:nvSpPr>
        <p:spPr>
          <a:xfrm>
            <a:off x="609600" y="1676401"/>
            <a:ext cx="9942181" cy="564892"/>
          </a:xfrm>
          <a:prstGeom prst="rect">
            <a:avLst/>
          </a:prstGeom>
        </p:spPr>
        <p:txBody>
          <a:bodyPr vert="horz" lIns="91440" tIns="45720" rIns="91440" bIns="45720" rtlCol="0">
            <a:normAutofit/>
          </a:bodyPr>
          <a:lstStyle>
            <a:lvl1pPr>
              <a:defRPr sz="1800"/>
            </a:lvl1pPr>
          </a:lstStyle>
          <a:p>
            <a:pPr lvl="0"/>
            <a:endParaRPr lang="en-US" dirty="0"/>
          </a:p>
        </p:txBody>
      </p:sp>
    </p:spTree>
    <p:extLst>
      <p:ext uri="{BB962C8B-B14F-4D97-AF65-F5344CB8AC3E}">
        <p14:creationId xmlns:p14="http://schemas.microsoft.com/office/powerpoint/2010/main" val="189478142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cSld name="Section Header">
    <p:spTree>
      <p:nvGrpSpPr>
        <p:cNvPr id="1" name=""/>
        <p:cNvGrpSpPr/>
        <p:nvPr/>
      </p:nvGrpSpPr>
      <p:grpSpPr>
        <a:xfrm>
          <a:off x="0" y="0"/>
          <a:ext cx="0" cy="0"/>
          <a:chOff x="0" y="0"/>
          <a:chExt cx="0" cy="0"/>
        </a:xfrm>
      </p:grpSpPr>
      <p:sp>
        <p:nvSpPr>
          <p:cNvPr id="36" name="Shape 36"/>
          <p:cNvSpPr>
            <a:spLocks noGrp="1"/>
          </p:cNvSpPr>
          <p:nvPr>
            <p:ph type="title"/>
          </p:nvPr>
        </p:nvSpPr>
        <p:spPr>
          <a:xfrm>
            <a:off x="2440742" y="3447006"/>
            <a:ext cx="8532057" cy="1361777"/>
          </a:xfrm>
          <a:prstGeom prst="rect">
            <a:avLst/>
          </a:prstGeom>
          <a:ln w="12700"/>
        </p:spPr>
        <p:txBody>
          <a:bodyPr lIns="0" tIns="0" rIns="0" bIns="0" anchor="t">
            <a:normAutofit/>
          </a:bodyPr>
          <a:lstStyle>
            <a:lvl1pPr algn="ctr" defTabSz="914377">
              <a:defRPr sz="4800" cap="all">
                <a:solidFill>
                  <a:srgbClr val="0E2855"/>
                </a:solidFill>
                <a:latin typeface="Calibri" panose="020F0502020204030204" pitchFamily="34" charset="0"/>
                <a:ea typeface="Calibri" panose="020F0502020204030204" pitchFamily="34" charset="0"/>
                <a:cs typeface="Calibri" panose="020F0502020204030204" pitchFamily="34" charset="0"/>
                <a:sym typeface="Futura"/>
              </a:defRPr>
            </a:lvl1pPr>
          </a:lstStyle>
          <a:p>
            <a:r>
              <a:rPr lang="en-US"/>
              <a:t>Click to edit Master title style</a:t>
            </a:r>
            <a:endParaRPr dirty="0"/>
          </a:p>
        </p:txBody>
      </p:sp>
      <p:sp>
        <p:nvSpPr>
          <p:cNvPr id="38" name="Shape 38"/>
          <p:cNvSpPr/>
          <p:nvPr/>
        </p:nvSpPr>
        <p:spPr>
          <a:xfrm>
            <a:off x="191718" y="6478069"/>
            <a:ext cx="2026517" cy="200055"/>
          </a:xfrm>
          <a:prstGeom prst="rect">
            <a:avLst/>
          </a:prstGeom>
          <a:ln w="25400">
            <a:miter lim="400000"/>
          </a:ln>
          <a:extLst>
            <a:ext uri="{C572A759-6A51-4108-AA02-DFA0A04FC94B}">
              <ma14:wrappingTextBoxFlag xmlns="" xmlns:ma14="http://schemas.microsoft.com/office/mac/drawingml/2011/main" val="1"/>
            </a:ext>
          </a:extLst>
        </p:spPr>
        <p:txBody>
          <a:bodyPr wrap="none" tIns="45720" bIns="45720" anchor="b">
            <a:spAutoFit/>
          </a:bodyPr>
          <a:lstStyle>
            <a:lvl1pPr>
              <a:defRPr sz="1400">
                <a:solidFill>
                  <a:srgbClr val="B3B3B3"/>
                </a:solidFill>
                <a:latin typeface="Arial"/>
                <a:ea typeface="Arial"/>
                <a:cs typeface="Arial"/>
                <a:sym typeface="Arial"/>
              </a:defRPr>
            </a:lvl1pPr>
          </a:lstStyle>
          <a:p>
            <a:r>
              <a:rPr sz="700" dirty="0"/>
              <a:t>CONFIDENTIAL–For internal discussion only. </a:t>
            </a:r>
          </a:p>
        </p:txBody>
      </p:sp>
      <p:sp>
        <p:nvSpPr>
          <p:cNvPr id="41" name="Shape 41"/>
          <p:cNvSpPr>
            <a:spLocks noGrp="1"/>
          </p:cNvSpPr>
          <p:nvPr>
            <p:ph type="sldNum" sz="quarter" idx="2"/>
          </p:nvPr>
        </p:nvSpPr>
        <p:spPr>
          <a:xfrm>
            <a:off x="11848115" y="6470685"/>
            <a:ext cx="196631" cy="199347"/>
          </a:xfrm>
          <a:prstGeom prst="rect">
            <a:avLst/>
          </a:prstGeom>
        </p:spPr>
        <p:txBody>
          <a:bodyPr lIns="91396" tIns="91396" rIns="91396" bIns="91396" anchor="ctr"/>
          <a:lstStyle>
            <a:lvl1pPr algn="l" defTabSz="914377">
              <a:defRPr sz="700">
                <a:solidFill>
                  <a:srgbClr val="7F7F7F"/>
                </a:solidFill>
                <a:latin typeface="Futura"/>
                <a:ea typeface="Futura"/>
                <a:cs typeface="Futura"/>
                <a:sym typeface="Futura"/>
              </a:defRPr>
            </a:lvl1pPr>
          </a:lstStyle>
          <a:p>
            <a:fld id="{69B91191-8025-4E12-96E9-E5828D4158D7}" type="slidenum">
              <a:rPr lang="en-US" smtClean="0"/>
              <a:t>‹#›</a:t>
            </a:fld>
            <a:endParaRPr lang="en-US" dirty="0"/>
          </a:p>
        </p:txBody>
      </p:sp>
    </p:spTree>
    <p:extLst>
      <p:ext uri="{BB962C8B-B14F-4D97-AF65-F5344CB8AC3E}">
        <p14:creationId xmlns:p14="http://schemas.microsoft.com/office/powerpoint/2010/main" val="2785313093"/>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504471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186267" y="6318251"/>
            <a:ext cx="2844800" cy="365125"/>
          </a:xfrm>
          <a:prstGeom prst="rect">
            <a:avLst/>
          </a:prstGeom>
        </p:spPr>
        <p:txBody>
          <a:bodyPr/>
          <a:lstStyle/>
          <a:p>
            <a:endParaRPr lang="en-US" dirty="0"/>
          </a:p>
        </p:txBody>
      </p:sp>
      <p:sp>
        <p:nvSpPr>
          <p:cNvPr id="3" name="Footer Placeholder 2"/>
          <p:cNvSpPr>
            <a:spLocks noGrp="1"/>
          </p:cNvSpPr>
          <p:nvPr>
            <p:ph type="ftr" sz="quarter" idx="11"/>
          </p:nvPr>
        </p:nvSpPr>
        <p:spPr>
          <a:xfrm>
            <a:off x="4148667" y="4883151"/>
            <a:ext cx="3860800" cy="365125"/>
          </a:xfrm>
          <a:prstGeom prst="rect">
            <a:avLst/>
          </a:prstGeom>
        </p:spPr>
        <p:txBody>
          <a:bodyPr/>
          <a:lstStyle/>
          <a:p>
            <a:endParaRPr lang="en-US" dirty="0"/>
          </a:p>
        </p:txBody>
      </p:sp>
      <p:sp>
        <p:nvSpPr>
          <p:cNvPr id="4" name="Slide Number Placeholder 3"/>
          <p:cNvSpPr>
            <a:spLocks noGrp="1"/>
          </p:cNvSpPr>
          <p:nvPr>
            <p:ph type="sldNum" sz="quarter" idx="12"/>
          </p:nvPr>
        </p:nvSpPr>
        <p:spPr/>
        <p:txBody>
          <a:bodyPr/>
          <a:lstStyle/>
          <a:p>
            <a:fld id="{2193BCF6-1CBC-9F46-BC0E-C5F5763EEC00}" type="slidenum">
              <a:rPr lang="en-US" smtClean="0"/>
              <a:t>‹#›</a:t>
            </a:fld>
            <a:endParaRPr lang="en-US" dirty="0"/>
          </a:p>
        </p:txBody>
      </p:sp>
    </p:spTree>
    <p:extLst>
      <p:ext uri="{BB962C8B-B14F-4D97-AF65-F5344CB8AC3E}">
        <p14:creationId xmlns:p14="http://schemas.microsoft.com/office/powerpoint/2010/main" val="5484706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14" name="Picture 13">
            <a:extLst>
              <a:ext uri="{C183D7F6-B498-43B3-948B-1728B52AA6E4}">
                <adec:decorative xmlns:adec="http://schemas.microsoft.com/office/drawing/2017/decorative" val="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57200" y="3124200"/>
            <a:ext cx="11265408" cy="3328416"/>
          </a:xfrm>
          <a:prstGeom prst="rect">
            <a:avLst/>
          </a:prstGeom>
        </p:spPr>
      </p:pic>
      <p:pic>
        <p:nvPicPr>
          <p:cNvPr id="7" name="Picture 6" descr="logos: United States Department of Health and Human Services (USDHHS), CDC (Centers for Disease Control and Prevention)&#10;"/>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058400" y="5287868"/>
            <a:ext cx="1524001" cy="873325"/>
          </a:xfrm>
          <a:prstGeom prst="rect">
            <a:avLst/>
          </a:prstGeom>
        </p:spPr>
      </p:pic>
      <p:sp>
        <p:nvSpPr>
          <p:cNvPr id="13" name="Division Name">
            <a:extLst>
              <a:ext uri="{FF2B5EF4-FFF2-40B4-BE49-F238E27FC236}">
                <a16:creationId xmlns:a16="http://schemas.microsoft.com/office/drawing/2014/main" id="{3A8C654A-AB07-430D-BF15-653C5752C541}"/>
              </a:ext>
            </a:extLst>
          </p:cNvPr>
          <p:cNvSpPr>
            <a:spLocks noGrp="1"/>
          </p:cNvSpPr>
          <p:nvPr>
            <p:ph type="body" sz="quarter" idx="13" hasCustomPrompt="1"/>
          </p:nvPr>
        </p:nvSpPr>
        <p:spPr>
          <a:xfrm>
            <a:off x="536343" y="5901221"/>
            <a:ext cx="5154215" cy="296863"/>
          </a:xfrm>
          <a:prstGeom prst="rect">
            <a:avLst/>
          </a:prstGeom>
        </p:spPr>
        <p:txBody>
          <a:bodyPr>
            <a:noAutofit/>
          </a:bodyPr>
          <a:lstStyle>
            <a:lvl1pPr marL="0" indent="0">
              <a:buNone/>
              <a:defRPr sz="1000">
                <a:solidFill>
                  <a:schemeClr val="bg1"/>
                </a:solidFill>
              </a:defRPr>
            </a:lvl1pPr>
            <a:lvl2pPr marL="324000" indent="0">
              <a:buNone/>
              <a:defRPr/>
            </a:lvl2pPr>
            <a:lvl3pPr marL="630000" indent="0">
              <a:buNone/>
              <a:defRPr/>
            </a:lvl3pPr>
            <a:lvl4pPr marL="1008000" indent="0">
              <a:buNone/>
              <a:defRPr/>
            </a:lvl4pPr>
            <a:lvl5pPr marL="1368000" indent="0">
              <a:buNone/>
              <a:defRPr/>
            </a:lvl5pPr>
          </a:lstStyle>
          <a:p>
            <a:pPr lvl="0"/>
            <a:r>
              <a:rPr lang="en-US" dirty="0"/>
              <a:t>Click to enter your Division Name here</a:t>
            </a:r>
          </a:p>
        </p:txBody>
      </p:sp>
      <p:sp>
        <p:nvSpPr>
          <p:cNvPr id="15" name="TextBox 14">
            <a:extLst>
              <a:ext uri="{FF2B5EF4-FFF2-40B4-BE49-F238E27FC236}">
                <a16:creationId xmlns:a16="http://schemas.microsoft.com/office/drawing/2014/main" id="{43E9CC61-5629-4CAB-9C3F-67EB4092BB03}"/>
              </a:ext>
            </a:extLst>
          </p:cNvPr>
          <p:cNvSpPr txBox="1"/>
          <p:nvPr userDrawn="1"/>
        </p:nvSpPr>
        <p:spPr>
          <a:xfrm>
            <a:off x="536343" y="5142395"/>
            <a:ext cx="5814874" cy="67396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solidFill>
                  <a:schemeClr val="bg1"/>
                </a:solidFill>
              </a:rPr>
              <a:t>Centers for Disease Control and Prevention</a:t>
            </a:r>
          </a:p>
          <a:p>
            <a:pPr lvl="0"/>
            <a:endParaRPr lang="en-US" sz="1100" b="1" dirty="0"/>
          </a:p>
          <a:p>
            <a:pPr lvl="0">
              <a:lnSpc>
                <a:spcPct val="150000"/>
              </a:lnSpc>
            </a:pPr>
            <a:r>
              <a:rPr lang="en-US" sz="1100" b="1" dirty="0"/>
              <a:t>National Center for Chronic Disease Prevention and Health Promotion</a:t>
            </a:r>
          </a:p>
        </p:txBody>
      </p:sp>
      <p:sp>
        <p:nvSpPr>
          <p:cNvPr id="20" name="Picture Placeholder 15">
            <a:extLst>
              <a:ext uri="{FF2B5EF4-FFF2-40B4-BE49-F238E27FC236}">
                <a16:creationId xmlns:a16="http://schemas.microsoft.com/office/drawing/2014/main" id="{2471DBE6-A560-4AFC-B463-4375AE6B8181}"/>
              </a:ext>
            </a:extLst>
          </p:cNvPr>
          <p:cNvSpPr>
            <a:spLocks noGrp="1" noChangeAspect="1"/>
          </p:cNvSpPr>
          <p:nvPr>
            <p:ph type="pic" sz="quarter" idx="17" hasCustomPrompt="1"/>
          </p:nvPr>
        </p:nvSpPr>
        <p:spPr>
          <a:xfrm>
            <a:off x="8915400" y="3287713"/>
            <a:ext cx="2653065" cy="1651000"/>
          </a:xfrm>
          <a:prstGeom prst="rect">
            <a:avLst/>
          </a:prstGeom>
        </p:spPr>
        <p:txBody>
          <a:bodyPr/>
          <a:lstStyle>
            <a:lvl1pPr marL="0" marR="0" indent="0" algn="ctr" defTabSz="457200" rtl="0" eaLnBrk="1" fontAlgn="auto" latinLnBrk="0" hangingPunct="1">
              <a:lnSpc>
                <a:spcPct val="100000"/>
              </a:lnSpc>
              <a:spcBef>
                <a:spcPct val="20000"/>
              </a:spcBef>
              <a:spcAft>
                <a:spcPts val="600"/>
              </a:spcAft>
              <a:buClr>
                <a:schemeClr val="accent2"/>
              </a:buClr>
              <a:buSzPct val="92000"/>
              <a:buFont typeface="Arial"/>
              <a:buNone/>
              <a:tabLst/>
              <a:defRPr>
                <a:solidFill>
                  <a:srgbClr val="FFFFFF"/>
                </a:solidFill>
              </a:defRPr>
            </a:lvl1pPr>
          </a:lstStyle>
          <a:p>
            <a:r>
              <a:rPr lang="en-US" dirty="0"/>
              <a:t>Click icon below to add Picture and Alt Text</a:t>
            </a:r>
          </a:p>
        </p:txBody>
      </p:sp>
      <p:sp>
        <p:nvSpPr>
          <p:cNvPr id="21" name="Picture Placeholder 15">
            <a:extLst>
              <a:ext uri="{FF2B5EF4-FFF2-40B4-BE49-F238E27FC236}">
                <a16:creationId xmlns:a16="http://schemas.microsoft.com/office/drawing/2014/main" id="{9788205C-00EB-47BE-AF00-CCE3537AA76F}"/>
              </a:ext>
            </a:extLst>
          </p:cNvPr>
          <p:cNvSpPr>
            <a:spLocks noGrp="1" noChangeAspect="1"/>
          </p:cNvSpPr>
          <p:nvPr>
            <p:ph type="pic" sz="quarter" idx="16" hasCustomPrompt="1"/>
          </p:nvPr>
        </p:nvSpPr>
        <p:spPr>
          <a:xfrm>
            <a:off x="6150505" y="3287713"/>
            <a:ext cx="2653065" cy="1651000"/>
          </a:xfrm>
          <a:prstGeom prst="rect">
            <a:avLst/>
          </a:prstGeom>
        </p:spPr>
        <p:txBody>
          <a:bodyPr/>
          <a:lstStyle>
            <a:lvl1pPr marL="0" marR="0" indent="0" algn="ctr" defTabSz="457200" rtl="0" eaLnBrk="1" fontAlgn="auto" latinLnBrk="0" hangingPunct="1">
              <a:lnSpc>
                <a:spcPct val="100000"/>
              </a:lnSpc>
              <a:spcBef>
                <a:spcPct val="20000"/>
              </a:spcBef>
              <a:spcAft>
                <a:spcPts val="600"/>
              </a:spcAft>
              <a:buClr>
                <a:schemeClr val="accent2"/>
              </a:buClr>
              <a:buSzPct val="92000"/>
              <a:buFont typeface="Arial"/>
              <a:buNone/>
              <a:tabLst/>
              <a:defRPr>
                <a:solidFill>
                  <a:srgbClr val="FFFFFF"/>
                </a:solidFill>
              </a:defRPr>
            </a:lvl1pPr>
          </a:lstStyle>
          <a:p>
            <a:r>
              <a:rPr lang="en-US" dirty="0"/>
              <a:t>Click icon below to add Picture and Alt Text</a:t>
            </a:r>
          </a:p>
        </p:txBody>
      </p:sp>
      <p:sp>
        <p:nvSpPr>
          <p:cNvPr id="22" name="Picture Placeholder 15">
            <a:extLst>
              <a:ext uri="{FF2B5EF4-FFF2-40B4-BE49-F238E27FC236}">
                <a16:creationId xmlns:a16="http://schemas.microsoft.com/office/drawing/2014/main" id="{CC92928F-99E8-48DD-BC9C-FAE3CBFF74F9}"/>
              </a:ext>
            </a:extLst>
          </p:cNvPr>
          <p:cNvSpPr>
            <a:spLocks noGrp="1" noChangeAspect="1"/>
          </p:cNvSpPr>
          <p:nvPr>
            <p:ph type="pic" sz="quarter" idx="15" hasCustomPrompt="1"/>
          </p:nvPr>
        </p:nvSpPr>
        <p:spPr>
          <a:xfrm>
            <a:off x="3385609" y="3287713"/>
            <a:ext cx="2653065" cy="1651000"/>
          </a:xfrm>
          <a:prstGeom prst="rect">
            <a:avLst/>
          </a:prstGeom>
        </p:spPr>
        <p:txBody>
          <a:bodyPr/>
          <a:lstStyle>
            <a:lvl1pPr marL="0" marR="0" indent="0" algn="ctr" defTabSz="457200" rtl="0" eaLnBrk="1" fontAlgn="auto" latinLnBrk="0" hangingPunct="1">
              <a:lnSpc>
                <a:spcPct val="100000"/>
              </a:lnSpc>
              <a:spcBef>
                <a:spcPct val="20000"/>
              </a:spcBef>
              <a:spcAft>
                <a:spcPts val="600"/>
              </a:spcAft>
              <a:buClr>
                <a:schemeClr val="accent2"/>
              </a:buClr>
              <a:buSzPct val="92000"/>
              <a:buFont typeface="Arial"/>
              <a:buNone/>
              <a:tabLst/>
              <a:defRPr>
                <a:solidFill>
                  <a:srgbClr val="FFFFFF"/>
                </a:solidFill>
              </a:defRPr>
            </a:lvl1pPr>
          </a:lstStyle>
          <a:p>
            <a:r>
              <a:rPr lang="en-US" dirty="0"/>
              <a:t>Click icon below to add Picture and Alt Text</a:t>
            </a:r>
          </a:p>
        </p:txBody>
      </p:sp>
      <p:sp>
        <p:nvSpPr>
          <p:cNvPr id="23" name="Picture Placeholder 15">
            <a:extLst>
              <a:ext uri="{FF2B5EF4-FFF2-40B4-BE49-F238E27FC236}">
                <a16:creationId xmlns:a16="http://schemas.microsoft.com/office/drawing/2014/main" id="{22D221E2-E6D5-4EB7-BBB5-6BCDD4FC08A6}"/>
              </a:ext>
            </a:extLst>
          </p:cNvPr>
          <p:cNvSpPr>
            <a:spLocks noGrp="1" noChangeAspect="1"/>
          </p:cNvSpPr>
          <p:nvPr>
            <p:ph type="pic" sz="quarter" idx="14" hasCustomPrompt="1"/>
          </p:nvPr>
        </p:nvSpPr>
        <p:spPr>
          <a:xfrm>
            <a:off x="620713" y="3287713"/>
            <a:ext cx="2653065" cy="1651000"/>
          </a:xfrm>
          <a:prstGeom prst="rect">
            <a:avLst/>
          </a:prstGeom>
        </p:spPr>
        <p:txBody>
          <a:bodyPr/>
          <a:lstStyle>
            <a:lvl1pPr marL="0" marR="0" indent="0" algn="ctr" defTabSz="457200" rtl="0" eaLnBrk="1" fontAlgn="auto" latinLnBrk="0" hangingPunct="1">
              <a:lnSpc>
                <a:spcPct val="100000"/>
              </a:lnSpc>
              <a:spcBef>
                <a:spcPct val="20000"/>
              </a:spcBef>
              <a:spcAft>
                <a:spcPts val="600"/>
              </a:spcAft>
              <a:buClr>
                <a:schemeClr val="accent2"/>
              </a:buClr>
              <a:buSzPct val="92000"/>
              <a:buFont typeface="Arial"/>
              <a:buNone/>
              <a:tabLst/>
              <a:defRPr>
                <a:solidFill>
                  <a:srgbClr val="FFFFFF"/>
                </a:solidFill>
              </a:defRPr>
            </a:lvl1pPr>
          </a:lstStyle>
          <a:p>
            <a:r>
              <a:rPr lang="en-US" dirty="0"/>
              <a:t>Click icon below to add Picture and Alt Text</a:t>
            </a:r>
          </a:p>
        </p:txBody>
      </p:sp>
      <p:sp>
        <p:nvSpPr>
          <p:cNvPr id="3" name="Subtitle 2"/>
          <p:cNvSpPr>
            <a:spLocks noGrp="1"/>
          </p:cNvSpPr>
          <p:nvPr>
            <p:ph type="subTitle" idx="1" hasCustomPrompt="1"/>
          </p:nvPr>
        </p:nvSpPr>
        <p:spPr>
          <a:xfrm>
            <a:off x="581194" y="2495445"/>
            <a:ext cx="10993546" cy="590321"/>
          </a:xfrm>
        </p:spPr>
        <p:txBody>
          <a:bodyPr anchor="t">
            <a:normAutofit/>
          </a:bodyPr>
          <a:lstStyle>
            <a:lvl1pPr marL="0" indent="0" algn="l">
              <a:buNone/>
              <a:defRPr sz="1600" cap="all">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subtitle</a:t>
            </a:r>
          </a:p>
        </p:txBody>
      </p:sp>
      <p:sp>
        <p:nvSpPr>
          <p:cNvPr id="2" name="Title 1"/>
          <p:cNvSpPr>
            <a:spLocks noGrp="1"/>
          </p:cNvSpPr>
          <p:nvPr>
            <p:ph type="ctrTitle" hasCustomPrompt="1"/>
          </p:nvPr>
        </p:nvSpPr>
        <p:spPr>
          <a:xfrm>
            <a:off x="581191" y="1020431"/>
            <a:ext cx="10993549" cy="1475013"/>
          </a:xfrm>
          <a:effectLst/>
        </p:spPr>
        <p:txBody>
          <a:bodyPr anchor="b">
            <a:normAutofit/>
          </a:bodyPr>
          <a:lstStyle>
            <a:lvl1pPr>
              <a:defRPr sz="4000">
                <a:solidFill>
                  <a:schemeClr val="tx1"/>
                </a:solidFill>
              </a:defRPr>
            </a:lvl1pPr>
          </a:lstStyle>
          <a:p>
            <a:r>
              <a:rPr lang="en-US" dirty="0"/>
              <a:t>Click to edit title</a:t>
            </a:r>
          </a:p>
        </p:txBody>
      </p:sp>
    </p:spTree>
    <p:extLst>
      <p:ext uri="{BB962C8B-B14F-4D97-AF65-F5344CB8AC3E}">
        <p14:creationId xmlns:p14="http://schemas.microsoft.com/office/powerpoint/2010/main" val="111643950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16" name="Picture 15">
            <a:extLst>
              <a:ext uri="{C183D7F6-B498-43B3-948B-1728B52AA6E4}">
                <adec:decorative xmlns:adec="http://schemas.microsoft.com/office/drawing/2017/decorative" val="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57200" y="3124200"/>
            <a:ext cx="11265408" cy="3328416"/>
          </a:xfrm>
          <a:prstGeom prst="rect">
            <a:avLst/>
          </a:prstGeom>
        </p:spPr>
      </p:pic>
      <p:pic>
        <p:nvPicPr>
          <p:cNvPr id="21" name="Picture 20" descr="logos: United States Department of Health and Human Services (USDHHS), CDC (Centers for Disease Control and Prevention)"/>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058400" y="5287868"/>
            <a:ext cx="1524001" cy="873325"/>
          </a:xfrm>
          <a:prstGeom prst="rect">
            <a:avLst/>
          </a:prstGeom>
        </p:spPr>
      </p:pic>
      <p:sp>
        <p:nvSpPr>
          <p:cNvPr id="14" name="Division Name">
            <a:extLst>
              <a:ext uri="{FF2B5EF4-FFF2-40B4-BE49-F238E27FC236}">
                <a16:creationId xmlns:a16="http://schemas.microsoft.com/office/drawing/2014/main" id="{8FC52C7A-FBD7-4AFD-A3D7-3E9FB48CFB24}"/>
              </a:ext>
            </a:extLst>
          </p:cNvPr>
          <p:cNvSpPr>
            <a:spLocks noGrp="1"/>
          </p:cNvSpPr>
          <p:nvPr>
            <p:ph type="body" sz="quarter" idx="13" hasCustomPrompt="1"/>
          </p:nvPr>
        </p:nvSpPr>
        <p:spPr>
          <a:xfrm>
            <a:off x="541218" y="5916935"/>
            <a:ext cx="5154215" cy="296863"/>
          </a:xfrm>
          <a:prstGeom prst="rect">
            <a:avLst/>
          </a:prstGeom>
        </p:spPr>
        <p:txBody>
          <a:bodyPr>
            <a:noAutofit/>
          </a:bodyPr>
          <a:lstStyle>
            <a:lvl1pPr marL="0" indent="0">
              <a:buNone/>
              <a:defRPr sz="1000">
                <a:solidFill>
                  <a:schemeClr val="bg1"/>
                </a:solidFill>
              </a:defRPr>
            </a:lvl1pPr>
            <a:lvl2pPr marL="324000" indent="0">
              <a:buNone/>
              <a:defRPr/>
            </a:lvl2pPr>
            <a:lvl3pPr marL="630000" indent="0">
              <a:buNone/>
              <a:defRPr/>
            </a:lvl3pPr>
            <a:lvl4pPr marL="1008000" indent="0">
              <a:buNone/>
              <a:defRPr/>
            </a:lvl4pPr>
            <a:lvl5pPr marL="1368000" indent="0">
              <a:buNone/>
              <a:defRPr/>
            </a:lvl5pPr>
          </a:lstStyle>
          <a:p>
            <a:pPr lvl="0"/>
            <a:r>
              <a:rPr lang="en-US" dirty="0"/>
              <a:t>Click to enter your Division Name here</a:t>
            </a:r>
          </a:p>
        </p:txBody>
      </p:sp>
      <p:sp>
        <p:nvSpPr>
          <p:cNvPr id="15" name="TextBox 14">
            <a:extLst>
              <a:ext uri="{FF2B5EF4-FFF2-40B4-BE49-F238E27FC236}">
                <a16:creationId xmlns:a16="http://schemas.microsoft.com/office/drawing/2014/main" id="{0DB7A519-5240-4551-A833-B8B263CD047B}"/>
              </a:ext>
            </a:extLst>
          </p:cNvPr>
          <p:cNvSpPr txBox="1"/>
          <p:nvPr userDrawn="1"/>
        </p:nvSpPr>
        <p:spPr>
          <a:xfrm>
            <a:off x="536343" y="5142395"/>
            <a:ext cx="8312536" cy="157164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solidFill>
                  <a:schemeClr val="bg1"/>
                </a:solidFill>
              </a:rPr>
              <a:t>Centers for Disease Control and Prevention</a:t>
            </a:r>
          </a:p>
          <a:p>
            <a:pPr lvl="0"/>
            <a:endParaRPr lang="en-US" sz="1100" b="1" dirty="0"/>
          </a:p>
          <a:p>
            <a:pPr lvl="0">
              <a:lnSpc>
                <a:spcPct val="150000"/>
              </a:lnSpc>
            </a:pPr>
            <a:r>
              <a:rPr lang="en-US" sz="1100" b="1" dirty="0"/>
              <a:t>National Center for Chronic Disease Prevention and Health Promotion</a:t>
            </a:r>
          </a:p>
          <a:p>
            <a:pPr marL="0" marR="0" lvl="0" indent="0" algn="l" defTabSz="457200" rtl="0" eaLnBrk="1" fontAlgn="auto" latinLnBrk="0" hangingPunct="1">
              <a:lnSpc>
                <a:spcPct val="150000"/>
              </a:lnSpc>
              <a:spcBef>
                <a:spcPts val="3400"/>
              </a:spcBef>
              <a:spcAft>
                <a:spcPts val="0"/>
              </a:spcAft>
              <a:buClrTx/>
              <a:buSzTx/>
              <a:buFontTx/>
              <a:buNone/>
              <a:tabLst/>
              <a:defRPr/>
            </a:pPr>
            <a:r>
              <a:rPr lang="en-US" sz="900" dirty="0">
                <a:solidFill>
                  <a:schemeClr val="bg1"/>
                </a:solidFill>
              </a:rPr>
              <a:t>The findings and conclusions in this report are those of the authors and do not necessarily represent the official position of the Centers for Disease Control and Prevention.</a:t>
            </a:r>
          </a:p>
          <a:p>
            <a:pPr lvl="0">
              <a:lnSpc>
                <a:spcPct val="150000"/>
              </a:lnSpc>
            </a:pPr>
            <a:endParaRPr lang="en-US" sz="1100" b="1" dirty="0"/>
          </a:p>
        </p:txBody>
      </p:sp>
      <p:sp>
        <p:nvSpPr>
          <p:cNvPr id="24" name="Picture Placeholder 15">
            <a:extLst>
              <a:ext uri="{FF2B5EF4-FFF2-40B4-BE49-F238E27FC236}">
                <a16:creationId xmlns:a16="http://schemas.microsoft.com/office/drawing/2014/main" id="{1722A4BE-268A-48C1-AC3A-308B064219DB}"/>
              </a:ext>
            </a:extLst>
          </p:cNvPr>
          <p:cNvSpPr>
            <a:spLocks noGrp="1" noChangeAspect="1"/>
          </p:cNvSpPr>
          <p:nvPr>
            <p:ph type="pic" sz="quarter" idx="17" hasCustomPrompt="1"/>
          </p:nvPr>
        </p:nvSpPr>
        <p:spPr>
          <a:xfrm>
            <a:off x="8915400" y="3287713"/>
            <a:ext cx="2653065" cy="1651000"/>
          </a:xfrm>
          <a:prstGeom prst="rect">
            <a:avLst/>
          </a:prstGeom>
        </p:spPr>
        <p:txBody>
          <a:bodyPr/>
          <a:lstStyle>
            <a:lvl1pPr marL="0" marR="0" indent="0" algn="ctr" defTabSz="457200" rtl="0" eaLnBrk="1" fontAlgn="auto" latinLnBrk="0" hangingPunct="1">
              <a:lnSpc>
                <a:spcPct val="100000"/>
              </a:lnSpc>
              <a:spcBef>
                <a:spcPct val="20000"/>
              </a:spcBef>
              <a:spcAft>
                <a:spcPts val="600"/>
              </a:spcAft>
              <a:buClr>
                <a:schemeClr val="accent2"/>
              </a:buClr>
              <a:buSzPct val="92000"/>
              <a:buFont typeface="Arial"/>
              <a:buNone/>
              <a:tabLst/>
              <a:defRPr>
                <a:solidFill>
                  <a:srgbClr val="FFFFFF"/>
                </a:solidFill>
              </a:defRPr>
            </a:lvl1pPr>
          </a:lstStyle>
          <a:p>
            <a:r>
              <a:rPr lang="en-US" dirty="0"/>
              <a:t>Click icon below to add Picture and Alt Text</a:t>
            </a:r>
          </a:p>
        </p:txBody>
      </p:sp>
      <p:sp>
        <p:nvSpPr>
          <p:cNvPr id="25" name="Picture Placeholder 15">
            <a:extLst>
              <a:ext uri="{FF2B5EF4-FFF2-40B4-BE49-F238E27FC236}">
                <a16:creationId xmlns:a16="http://schemas.microsoft.com/office/drawing/2014/main" id="{39681EF1-375A-40F4-8110-6D1A3F01DF88}"/>
              </a:ext>
            </a:extLst>
          </p:cNvPr>
          <p:cNvSpPr>
            <a:spLocks noGrp="1" noChangeAspect="1"/>
          </p:cNvSpPr>
          <p:nvPr>
            <p:ph type="pic" sz="quarter" idx="16" hasCustomPrompt="1"/>
          </p:nvPr>
        </p:nvSpPr>
        <p:spPr>
          <a:xfrm>
            <a:off x="6150505" y="3287713"/>
            <a:ext cx="2653065" cy="1651000"/>
          </a:xfrm>
          <a:prstGeom prst="rect">
            <a:avLst/>
          </a:prstGeom>
        </p:spPr>
        <p:txBody>
          <a:bodyPr/>
          <a:lstStyle>
            <a:lvl1pPr marL="0" marR="0" indent="0" algn="ctr" defTabSz="457200" rtl="0" eaLnBrk="1" fontAlgn="auto" latinLnBrk="0" hangingPunct="1">
              <a:lnSpc>
                <a:spcPct val="100000"/>
              </a:lnSpc>
              <a:spcBef>
                <a:spcPct val="20000"/>
              </a:spcBef>
              <a:spcAft>
                <a:spcPts val="600"/>
              </a:spcAft>
              <a:buClr>
                <a:schemeClr val="accent2"/>
              </a:buClr>
              <a:buSzPct val="92000"/>
              <a:buFont typeface="Arial"/>
              <a:buNone/>
              <a:tabLst/>
              <a:defRPr>
                <a:solidFill>
                  <a:srgbClr val="FFFFFF"/>
                </a:solidFill>
              </a:defRPr>
            </a:lvl1pPr>
          </a:lstStyle>
          <a:p>
            <a:r>
              <a:rPr lang="en-US" dirty="0"/>
              <a:t>Click icon below to add Picture and Alt Text</a:t>
            </a:r>
          </a:p>
        </p:txBody>
      </p:sp>
      <p:sp>
        <p:nvSpPr>
          <p:cNvPr id="26" name="Picture Placeholder 15">
            <a:extLst>
              <a:ext uri="{FF2B5EF4-FFF2-40B4-BE49-F238E27FC236}">
                <a16:creationId xmlns:a16="http://schemas.microsoft.com/office/drawing/2014/main" id="{6D83BA5E-F91E-48C1-8DF6-57D6C03BC3B8}"/>
              </a:ext>
            </a:extLst>
          </p:cNvPr>
          <p:cNvSpPr>
            <a:spLocks noGrp="1" noChangeAspect="1"/>
          </p:cNvSpPr>
          <p:nvPr>
            <p:ph type="pic" sz="quarter" idx="15" hasCustomPrompt="1"/>
          </p:nvPr>
        </p:nvSpPr>
        <p:spPr>
          <a:xfrm>
            <a:off x="3385609" y="3287713"/>
            <a:ext cx="2653065" cy="1651000"/>
          </a:xfrm>
          <a:prstGeom prst="rect">
            <a:avLst/>
          </a:prstGeom>
        </p:spPr>
        <p:txBody>
          <a:bodyPr/>
          <a:lstStyle>
            <a:lvl1pPr marL="0" marR="0" indent="0" algn="ctr" defTabSz="457200" rtl="0" eaLnBrk="1" fontAlgn="auto" latinLnBrk="0" hangingPunct="1">
              <a:lnSpc>
                <a:spcPct val="100000"/>
              </a:lnSpc>
              <a:spcBef>
                <a:spcPct val="20000"/>
              </a:spcBef>
              <a:spcAft>
                <a:spcPts val="600"/>
              </a:spcAft>
              <a:buClr>
                <a:schemeClr val="accent2"/>
              </a:buClr>
              <a:buSzPct val="92000"/>
              <a:buFont typeface="Arial"/>
              <a:buNone/>
              <a:tabLst/>
              <a:defRPr>
                <a:solidFill>
                  <a:srgbClr val="FFFFFF"/>
                </a:solidFill>
              </a:defRPr>
            </a:lvl1pPr>
          </a:lstStyle>
          <a:p>
            <a:r>
              <a:rPr lang="en-US" dirty="0"/>
              <a:t>Click icon below to add Picture and Alt Text</a:t>
            </a:r>
          </a:p>
        </p:txBody>
      </p:sp>
      <p:sp>
        <p:nvSpPr>
          <p:cNvPr id="27" name="Picture Placeholder 15">
            <a:extLst>
              <a:ext uri="{FF2B5EF4-FFF2-40B4-BE49-F238E27FC236}">
                <a16:creationId xmlns:a16="http://schemas.microsoft.com/office/drawing/2014/main" id="{245B1F7D-58FE-4E42-BB80-BED6110677E7}"/>
              </a:ext>
            </a:extLst>
          </p:cNvPr>
          <p:cNvSpPr>
            <a:spLocks noGrp="1" noChangeAspect="1"/>
          </p:cNvSpPr>
          <p:nvPr>
            <p:ph type="pic" sz="quarter" idx="14" hasCustomPrompt="1"/>
          </p:nvPr>
        </p:nvSpPr>
        <p:spPr>
          <a:xfrm>
            <a:off x="620713" y="3287713"/>
            <a:ext cx="2653065" cy="1651000"/>
          </a:xfrm>
          <a:prstGeom prst="rect">
            <a:avLst/>
          </a:prstGeom>
        </p:spPr>
        <p:txBody>
          <a:bodyPr/>
          <a:lstStyle>
            <a:lvl1pPr marL="0" marR="0" indent="0" algn="ctr" defTabSz="457200" rtl="0" eaLnBrk="1" fontAlgn="auto" latinLnBrk="0" hangingPunct="1">
              <a:lnSpc>
                <a:spcPct val="100000"/>
              </a:lnSpc>
              <a:spcBef>
                <a:spcPct val="20000"/>
              </a:spcBef>
              <a:spcAft>
                <a:spcPts val="600"/>
              </a:spcAft>
              <a:buClr>
                <a:schemeClr val="accent2"/>
              </a:buClr>
              <a:buSzPct val="92000"/>
              <a:buFont typeface="Arial"/>
              <a:buNone/>
              <a:tabLst/>
              <a:defRPr>
                <a:solidFill>
                  <a:srgbClr val="FFFFFF"/>
                </a:solidFill>
              </a:defRPr>
            </a:lvl1pPr>
          </a:lstStyle>
          <a:p>
            <a:r>
              <a:rPr lang="en-US" dirty="0"/>
              <a:t>Click icon below to add Picture and Alt Text</a:t>
            </a:r>
          </a:p>
        </p:txBody>
      </p:sp>
      <p:sp>
        <p:nvSpPr>
          <p:cNvPr id="3" name="Subtitle 2"/>
          <p:cNvSpPr>
            <a:spLocks noGrp="1"/>
          </p:cNvSpPr>
          <p:nvPr>
            <p:ph type="subTitle" idx="1" hasCustomPrompt="1"/>
          </p:nvPr>
        </p:nvSpPr>
        <p:spPr>
          <a:xfrm>
            <a:off x="581194" y="2495445"/>
            <a:ext cx="10993546" cy="590321"/>
          </a:xfrm>
        </p:spPr>
        <p:txBody>
          <a:bodyPr anchor="t">
            <a:normAutofit/>
          </a:bodyPr>
          <a:lstStyle>
            <a:lvl1pPr marL="0" indent="0" algn="l">
              <a:buNone/>
              <a:defRPr sz="1600" cap="all">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CONTACT</a:t>
            </a:r>
          </a:p>
        </p:txBody>
      </p:sp>
      <p:sp>
        <p:nvSpPr>
          <p:cNvPr id="2" name="Title 1"/>
          <p:cNvSpPr>
            <a:spLocks noGrp="1"/>
          </p:cNvSpPr>
          <p:nvPr>
            <p:ph type="ctrTitle" hasCustomPrompt="1"/>
          </p:nvPr>
        </p:nvSpPr>
        <p:spPr>
          <a:xfrm>
            <a:off x="581191" y="1020431"/>
            <a:ext cx="10993549" cy="1475013"/>
          </a:xfrm>
          <a:effectLst/>
        </p:spPr>
        <p:txBody>
          <a:bodyPr anchor="b">
            <a:normAutofit/>
          </a:bodyPr>
          <a:lstStyle>
            <a:lvl1pPr>
              <a:defRPr sz="4000">
                <a:solidFill>
                  <a:srgbClr val="122C41"/>
                </a:solidFill>
              </a:defRPr>
            </a:lvl1pPr>
          </a:lstStyle>
          <a:p>
            <a:r>
              <a:rPr lang="en-US" dirty="0"/>
              <a:t>Thank you</a:t>
            </a:r>
          </a:p>
        </p:txBody>
      </p:sp>
    </p:spTree>
    <p:extLst>
      <p:ext uri="{BB962C8B-B14F-4D97-AF65-F5344CB8AC3E}">
        <p14:creationId xmlns:p14="http://schemas.microsoft.com/office/powerpoint/2010/main" val="103476529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8" name="Picture 7">
            <a:extLst>
              <a:ext uri="{C183D7F6-B498-43B3-948B-1728B52AA6E4}">
                <adec:decorative xmlns:adec="http://schemas.microsoft.com/office/drawing/2017/decorative" val="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42900" y="499933"/>
            <a:ext cx="11494008" cy="1429512"/>
          </a:xfrm>
          <a:prstGeom prst="rect">
            <a:avLst/>
          </a:prstGeom>
        </p:spPr>
      </p:pic>
      <p:sp>
        <p:nvSpPr>
          <p:cNvPr id="6" name="Slide Number Placeholder 5"/>
          <p:cNvSpPr>
            <a:spLocks noGrp="1"/>
          </p:cNvSpPr>
          <p:nvPr>
            <p:ph type="sldNum" sz="quarter" idx="12"/>
          </p:nvPr>
        </p:nvSpPr>
        <p:spPr>
          <a:xfrm>
            <a:off x="10558300" y="5956137"/>
            <a:ext cx="1052508" cy="365125"/>
          </a:xfrm>
        </p:spPr>
        <p:txBody>
          <a:bodyPr/>
          <a:lstStyle/>
          <a:p>
            <a:fld id="{D57F1E4F-1CFF-5643-939E-217C01CDF565}" type="slidenum">
              <a:rPr lang="en-US" dirty="0"/>
              <a:pPr/>
              <a:t>‹#›</a:t>
            </a:fld>
            <a:endParaRPr lang="en-US" dirty="0"/>
          </a:p>
        </p:txBody>
      </p:sp>
      <p:sp>
        <p:nvSpPr>
          <p:cNvPr id="4" name="Date Placeholder 3"/>
          <p:cNvSpPr>
            <a:spLocks noGrp="1"/>
          </p:cNvSpPr>
          <p:nvPr>
            <p:ph type="dt" sz="half" idx="10"/>
          </p:nvPr>
        </p:nvSpPr>
        <p:spPr/>
        <p:txBody>
          <a:bodyPr/>
          <a:lstStyle/>
          <a:p>
            <a:fld id="{B61BEF0D-F0BB-DE4B-95CE-6DB70DBA9567}" type="datetimeFigureOut">
              <a:rPr lang="en-US" dirty="0"/>
              <a:pPr/>
              <a:t>2/6/2020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3" name="Content Placeholder 2"/>
          <p:cNvSpPr>
            <a:spLocks noGrp="1"/>
          </p:cNvSpPr>
          <p:nvPr>
            <p:ph idx="1" hasCustomPrompt="1"/>
          </p:nvPr>
        </p:nvSpPr>
        <p:spPr>
          <a:xfrm>
            <a:off x="581192" y="1898276"/>
            <a:ext cx="11029615" cy="3678303"/>
          </a:xfrm>
        </p:spPr>
        <p:txBody>
          <a:bodyPr/>
          <a:lstStyle>
            <a:lvl1pPr>
              <a:defRPr/>
            </a:lvl1pPr>
          </a:lstStyle>
          <a:p>
            <a:pPr lvl="0"/>
            <a:r>
              <a:rPr lang="en-US" dirty="0"/>
              <a:t>Edit text (Click icon below if you want to add an object and alt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581192" y="702156"/>
            <a:ext cx="11029616" cy="1013800"/>
          </a:xfrm>
        </p:spPr>
        <p:txBody>
          <a:bodyPr/>
          <a:lstStyle/>
          <a:p>
            <a:r>
              <a:rPr lang="en-US" dirty="0"/>
              <a:t>Click to edit Master title style</a:t>
            </a:r>
          </a:p>
        </p:txBody>
      </p:sp>
    </p:spTree>
    <p:extLst>
      <p:ext uri="{BB962C8B-B14F-4D97-AF65-F5344CB8AC3E}">
        <p14:creationId xmlns:p14="http://schemas.microsoft.com/office/powerpoint/2010/main" val="4178949661"/>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8" name="Rectangle 7">
            <a:extLst>
              <a:ext uri="{C183D7F6-B498-43B3-948B-1728B52AA6E4}">
                <adec:decorative xmlns:adec="http://schemas.microsoft.com/office/drawing/2017/decorative" val="1"/>
              </a:ext>
            </a:extLst>
          </p:cNvPr>
          <p:cNvSpPr>
            <a:spLocks noChangeAspect="1"/>
          </p:cNvSpPr>
          <p:nvPr/>
        </p:nvSpPr>
        <p:spPr>
          <a:xfrm>
            <a:off x="447817" y="5141974"/>
            <a:ext cx="11290860" cy="1258827"/>
          </a:xfrm>
          <a:prstGeom prst="rect">
            <a:avLst/>
          </a:prstGeom>
          <a:solidFill>
            <a:srgbClr val="122C41"/>
          </a:solidFill>
          <a:ln>
            <a:noFill/>
          </a:ln>
          <a:effectLst/>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lvl1pPr>
              <a:defRPr>
                <a:solidFill>
                  <a:schemeClr val="accent1">
                    <a:lumMod val="75000"/>
                    <a:lumOff val="25000"/>
                  </a:schemeClr>
                </a:solidFill>
              </a:defRPr>
            </a:lvl1pPr>
          </a:lstStyle>
          <a:p>
            <a:fld id="{D57F1E4F-1CFF-5643-939E-217C01CDF565}" type="slidenum">
              <a:rPr lang="en-US" dirty="0"/>
              <a:pPr/>
              <a:t>‹#›</a:t>
            </a:fld>
            <a:endParaRPr lang="en-US" dirty="0"/>
          </a:p>
        </p:txBody>
      </p:sp>
      <p:sp>
        <p:nvSpPr>
          <p:cNvPr id="4" name="Date Placeholder 3"/>
          <p:cNvSpPr>
            <a:spLocks noGrp="1"/>
          </p:cNvSpPr>
          <p:nvPr>
            <p:ph type="dt" sz="half" idx="10"/>
          </p:nvPr>
        </p:nvSpPr>
        <p:spPr/>
        <p:txBody>
          <a:bodyPr/>
          <a:lstStyle>
            <a:lvl1pPr>
              <a:defRPr>
                <a:solidFill>
                  <a:schemeClr val="accent1">
                    <a:lumMod val="75000"/>
                    <a:lumOff val="25000"/>
                  </a:schemeClr>
                </a:solidFill>
              </a:defRPr>
            </a:lvl1pPr>
          </a:lstStyle>
          <a:p>
            <a:fld id="{B61BEF0D-F0BB-DE4B-95CE-6DB70DBA9567}" type="datetimeFigureOut">
              <a:rPr lang="en-US" dirty="0"/>
              <a:pPr/>
              <a:t>2/6/2020</a:t>
            </a:fld>
            <a:endParaRPr lang="en-US" dirty="0"/>
          </a:p>
        </p:txBody>
      </p:sp>
      <p:sp>
        <p:nvSpPr>
          <p:cNvPr id="5" name="Footer Placeholder 4"/>
          <p:cNvSpPr>
            <a:spLocks noGrp="1"/>
          </p:cNvSpPr>
          <p:nvPr>
            <p:ph type="ftr" sz="quarter" idx="11"/>
          </p:nvPr>
        </p:nvSpPr>
        <p:spPr/>
        <p:txBody>
          <a:bodyPr/>
          <a:lstStyle>
            <a:lvl1pPr>
              <a:defRPr>
                <a:solidFill>
                  <a:schemeClr val="accent1">
                    <a:lumMod val="75000"/>
                    <a:lumOff val="25000"/>
                  </a:schemeClr>
                </a:solidFill>
              </a:defRPr>
            </a:lvl1pPr>
          </a:lstStyle>
          <a:p>
            <a:endParaRPr lang="en-US" dirty="0"/>
          </a:p>
        </p:txBody>
      </p:sp>
      <p:sp>
        <p:nvSpPr>
          <p:cNvPr id="3" name="Text Placeholder 2"/>
          <p:cNvSpPr>
            <a:spLocks noGrp="1"/>
          </p:cNvSpPr>
          <p:nvPr>
            <p:ph type="body" idx="1" hasCustomPrompt="1"/>
          </p:nvPr>
        </p:nvSpPr>
        <p:spPr>
          <a:xfrm>
            <a:off x="581192" y="4541417"/>
            <a:ext cx="11029615" cy="600556"/>
          </a:xfrm>
        </p:spPr>
        <p:txBody>
          <a:bodyPr anchor="t">
            <a:normAutofit/>
          </a:bodyPr>
          <a:lstStyle>
            <a:lvl1pPr marL="0" indent="0" algn="l">
              <a:buNone/>
              <a:defRPr sz="1800" cap="all">
                <a:solidFill>
                  <a:schemeClr val="accent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subtitle</a:t>
            </a:r>
          </a:p>
        </p:txBody>
      </p:sp>
      <p:sp>
        <p:nvSpPr>
          <p:cNvPr id="2" name="Title 1"/>
          <p:cNvSpPr>
            <a:spLocks noGrp="1"/>
          </p:cNvSpPr>
          <p:nvPr>
            <p:ph type="title" hasCustomPrompt="1"/>
          </p:nvPr>
        </p:nvSpPr>
        <p:spPr>
          <a:xfrm>
            <a:off x="581193" y="3043910"/>
            <a:ext cx="11029615" cy="1497507"/>
          </a:xfrm>
        </p:spPr>
        <p:txBody>
          <a:bodyPr anchor="b">
            <a:normAutofit/>
          </a:bodyPr>
          <a:lstStyle>
            <a:lvl1pPr algn="l">
              <a:defRPr sz="3600" b="0" cap="all">
                <a:solidFill>
                  <a:srgbClr val="122C41"/>
                </a:solidFill>
              </a:defRPr>
            </a:lvl1pPr>
          </a:lstStyle>
          <a:p>
            <a:r>
              <a:rPr lang="en-US" dirty="0"/>
              <a:t>Click to edit title</a:t>
            </a:r>
          </a:p>
        </p:txBody>
      </p:sp>
    </p:spTree>
    <p:extLst>
      <p:ext uri="{BB962C8B-B14F-4D97-AF65-F5344CB8AC3E}">
        <p14:creationId xmlns:p14="http://schemas.microsoft.com/office/powerpoint/2010/main" val="311069021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9" name="Picture 8">
            <a:extLst>
              <a:ext uri="{C183D7F6-B498-43B3-948B-1728B52AA6E4}">
                <adec:decorative xmlns:adec="http://schemas.microsoft.com/office/drawing/2017/decorative" val="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42900" y="499933"/>
            <a:ext cx="11494008" cy="1429512"/>
          </a:xfrm>
          <a:prstGeom prst="rect">
            <a:avLst/>
          </a:prstGeom>
        </p:spPr>
      </p:pic>
      <p:sp>
        <p:nvSpPr>
          <p:cNvPr id="7" name="Slide Number Placeholder 6"/>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Date Placeholder 4"/>
          <p:cNvSpPr>
            <a:spLocks noGrp="1"/>
          </p:cNvSpPr>
          <p:nvPr>
            <p:ph type="dt" sz="half" idx="10"/>
          </p:nvPr>
        </p:nvSpPr>
        <p:spPr/>
        <p:txBody>
          <a:bodyPr/>
          <a:lstStyle/>
          <a:p>
            <a:fld id="{B61BEF0D-F0BB-DE4B-95CE-6DB70DBA9567}" type="datetimeFigureOut">
              <a:rPr lang="en-US" dirty="0"/>
              <a:pPr/>
              <a:t>2/6/2020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4" name="Content Placeholder 3"/>
          <p:cNvSpPr>
            <a:spLocks noGrp="1"/>
          </p:cNvSpPr>
          <p:nvPr>
            <p:ph sz="half" idx="2" hasCustomPrompt="1"/>
          </p:nvPr>
        </p:nvSpPr>
        <p:spPr>
          <a:xfrm>
            <a:off x="6188417" y="2228003"/>
            <a:ext cx="5422392" cy="3633047"/>
          </a:xfrm>
        </p:spPr>
        <p:txBody>
          <a:bodyPr>
            <a:normAutofit/>
          </a:bodyPr>
          <a:lstStyle>
            <a:lvl1pPr>
              <a:defRPr/>
            </a:lvl1pPr>
          </a:lstStyle>
          <a:p>
            <a:pPr lvl="0"/>
            <a:r>
              <a:rPr lang="en-US" dirty="0"/>
              <a:t>Edit text (Click icon below if you want to add an object and alt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Content Placeholder 2"/>
          <p:cNvSpPr>
            <a:spLocks noGrp="1"/>
          </p:cNvSpPr>
          <p:nvPr>
            <p:ph sz="half" idx="1" hasCustomPrompt="1"/>
          </p:nvPr>
        </p:nvSpPr>
        <p:spPr>
          <a:xfrm>
            <a:off x="581193" y="2228003"/>
            <a:ext cx="5422390" cy="3633047"/>
          </a:xfrm>
        </p:spPr>
        <p:txBody>
          <a:bodyPr>
            <a:normAutofit/>
          </a:bodyPr>
          <a:lstStyle>
            <a:lvl1pPr>
              <a:defRPr/>
            </a:lvl1pPr>
          </a:lstStyle>
          <a:p>
            <a:pPr lvl="0"/>
            <a:r>
              <a:rPr lang="en-US" dirty="0"/>
              <a:t>Edit text (Click icon below if you want to add an object and alt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581193" y="729658"/>
            <a:ext cx="11029616" cy="988332"/>
          </a:xfrm>
        </p:spPr>
        <p:txBody>
          <a:bodyPr/>
          <a:lstStyle/>
          <a:p>
            <a:r>
              <a:rPr lang="en-US" dirty="0"/>
              <a:t>Click to edit Master title style</a:t>
            </a:r>
          </a:p>
        </p:txBody>
      </p:sp>
    </p:spTree>
    <p:extLst>
      <p:ext uri="{BB962C8B-B14F-4D97-AF65-F5344CB8AC3E}">
        <p14:creationId xmlns:p14="http://schemas.microsoft.com/office/powerpoint/2010/main" val="28031030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5F3E4707-715D-4D16-A80C-11C78E6B88EB}"/>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76523200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3" name="Picture 12">
            <a:extLst>
              <a:ext uri="{C183D7F6-B498-43B3-948B-1728B52AA6E4}">
                <adec:decorative xmlns:adec="http://schemas.microsoft.com/office/drawing/2017/decorative" val="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42900" y="499933"/>
            <a:ext cx="11494008" cy="1429512"/>
          </a:xfrm>
          <a:prstGeom prst="rect">
            <a:avLst/>
          </a:prstGeom>
        </p:spPr>
      </p:pic>
      <p:sp>
        <p:nvSpPr>
          <p:cNvPr id="9" name="Slide Number Placeholder 8"/>
          <p:cNvSpPr>
            <a:spLocks noGrp="1"/>
          </p:cNvSpPr>
          <p:nvPr>
            <p:ph type="sldNum" sz="quarter" idx="12"/>
          </p:nvPr>
        </p:nvSpPr>
        <p:spPr/>
        <p:txBody>
          <a:bodyPr/>
          <a:lstStyle/>
          <a:p>
            <a:fld id="{D57F1E4F-1CFF-5643-939E-217C01CDF565}" type="slidenum">
              <a:rPr lang="en-US" dirty="0"/>
              <a:pPr/>
              <a:t>‹#›</a:t>
            </a:fld>
            <a:endParaRPr lang="en-US" dirty="0"/>
          </a:p>
        </p:txBody>
      </p:sp>
      <p:sp>
        <p:nvSpPr>
          <p:cNvPr id="7" name="Date Placeholder 6"/>
          <p:cNvSpPr>
            <a:spLocks noGrp="1"/>
          </p:cNvSpPr>
          <p:nvPr>
            <p:ph type="dt" sz="half" idx="10"/>
          </p:nvPr>
        </p:nvSpPr>
        <p:spPr/>
        <p:txBody>
          <a:bodyPr/>
          <a:lstStyle/>
          <a:p>
            <a:fld id="{B61BEF0D-F0BB-DE4B-95CE-6DB70DBA9567}" type="datetimeFigureOut">
              <a:rPr lang="en-US" dirty="0"/>
              <a:pPr/>
              <a:t>2/6/2020</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6" name="Content Placeholder 5"/>
          <p:cNvSpPr>
            <a:spLocks noGrp="1"/>
          </p:cNvSpPr>
          <p:nvPr>
            <p:ph sz="quarter" idx="4" hasCustomPrompt="1"/>
          </p:nvPr>
        </p:nvSpPr>
        <p:spPr>
          <a:xfrm>
            <a:off x="6217709" y="2672057"/>
            <a:ext cx="5393100" cy="2934999"/>
          </a:xfrm>
        </p:spPr>
        <p:txBody>
          <a:bodyPr anchor="t">
            <a:normAutofit/>
          </a:bodyPr>
          <a:lstStyle>
            <a:lvl1pPr>
              <a:defRPr/>
            </a:lvl1pPr>
          </a:lstStyle>
          <a:p>
            <a:pPr lvl="0"/>
            <a:r>
              <a:rPr lang="en-US" dirty="0"/>
              <a:t>Edit text (Click icon below if you want to add an object and alt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hasCustomPrompt="1"/>
          </p:nvPr>
        </p:nvSpPr>
        <p:spPr>
          <a:xfrm>
            <a:off x="6202002" y="1996897"/>
            <a:ext cx="5087073" cy="553373"/>
          </a:xfrm>
        </p:spPr>
        <p:txBody>
          <a:bodyPr anchor="b">
            <a:noAutofit/>
          </a:bodyPr>
          <a:lstStyle>
            <a:lvl1pPr marL="0" indent="0">
              <a:buNone/>
              <a:defRPr sz="22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subtitle</a:t>
            </a:r>
          </a:p>
        </p:txBody>
      </p:sp>
      <p:sp>
        <p:nvSpPr>
          <p:cNvPr id="4" name="Content Placeholder 3"/>
          <p:cNvSpPr>
            <a:spLocks noGrp="1"/>
          </p:cNvSpPr>
          <p:nvPr>
            <p:ph sz="half" idx="2" hasCustomPrompt="1"/>
          </p:nvPr>
        </p:nvSpPr>
        <p:spPr>
          <a:xfrm>
            <a:off x="581194" y="2672057"/>
            <a:ext cx="5393100" cy="2934999"/>
          </a:xfrm>
        </p:spPr>
        <p:txBody>
          <a:bodyPr anchor="t">
            <a:normAutofit/>
          </a:bodyPr>
          <a:lstStyle>
            <a:lvl1pPr>
              <a:defRPr/>
            </a:lvl1pPr>
          </a:lstStyle>
          <a:p>
            <a:pPr lvl="0"/>
            <a:r>
              <a:rPr lang="en-US" dirty="0"/>
              <a:t>Edit text (Click icon below if you want to add an object and alt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ext Placeholder 2"/>
          <p:cNvSpPr>
            <a:spLocks noGrp="1"/>
          </p:cNvSpPr>
          <p:nvPr>
            <p:ph type="body" idx="1" hasCustomPrompt="1"/>
          </p:nvPr>
        </p:nvSpPr>
        <p:spPr>
          <a:xfrm>
            <a:off x="582419" y="1996897"/>
            <a:ext cx="5087075" cy="536005"/>
          </a:xfrm>
        </p:spPr>
        <p:txBody>
          <a:bodyPr anchor="b">
            <a:noAutofit/>
          </a:bodyPr>
          <a:lstStyle>
            <a:lvl1pPr marL="0" indent="0">
              <a:buNone/>
              <a:defRPr sz="22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subtitle</a:t>
            </a:r>
          </a:p>
        </p:txBody>
      </p:sp>
      <p:sp>
        <p:nvSpPr>
          <p:cNvPr id="12" name="Title 1"/>
          <p:cNvSpPr>
            <a:spLocks noGrp="1"/>
          </p:cNvSpPr>
          <p:nvPr>
            <p:ph type="title"/>
          </p:nvPr>
        </p:nvSpPr>
        <p:spPr>
          <a:xfrm>
            <a:off x="581193" y="729658"/>
            <a:ext cx="11029616" cy="988332"/>
          </a:xfrm>
        </p:spPr>
        <p:txBody>
          <a:bodyPr/>
          <a:lstStyle/>
          <a:p>
            <a:r>
              <a:rPr lang="en-US"/>
              <a:t>Click to edit Master title style</a:t>
            </a:r>
            <a:endParaRPr lang="en-US" dirty="0"/>
          </a:p>
        </p:txBody>
      </p:sp>
    </p:spTree>
    <p:extLst>
      <p:ext uri="{BB962C8B-B14F-4D97-AF65-F5344CB8AC3E}">
        <p14:creationId xmlns:p14="http://schemas.microsoft.com/office/powerpoint/2010/main" val="239377096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9" name="Picture 8">
            <a:extLst>
              <a:ext uri="{C183D7F6-B498-43B3-948B-1728B52AA6E4}">
                <adec:decorative xmlns:adec="http://schemas.microsoft.com/office/drawing/2017/decorative" val="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42900" y="499933"/>
            <a:ext cx="11494008" cy="1429512"/>
          </a:xfrm>
          <a:prstGeom prst="rect">
            <a:avLst/>
          </a:prstGeom>
        </p:spPr>
      </p:pic>
      <p:sp>
        <p:nvSpPr>
          <p:cNvPr id="5" name="Slide Number Placeholder 4"/>
          <p:cNvSpPr>
            <a:spLocks noGrp="1"/>
          </p:cNvSpPr>
          <p:nvPr>
            <p:ph type="sldNum" sz="quarter" idx="12"/>
          </p:nvPr>
        </p:nvSpPr>
        <p:spPr/>
        <p:txBody>
          <a:bodyPr/>
          <a:lstStyle/>
          <a:p>
            <a:fld id="{D57F1E4F-1CFF-5643-939E-217C01CDF565}" type="slidenum">
              <a:rPr lang="en-US" dirty="0"/>
              <a:pPr/>
              <a:t>‹#›</a:t>
            </a:fld>
            <a:endParaRPr lang="en-US" dirty="0"/>
          </a:p>
        </p:txBody>
      </p:sp>
      <p:sp>
        <p:nvSpPr>
          <p:cNvPr id="3" name="Date Placeholder 2"/>
          <p:cNvSpPr>
            <a:spLocks noGrp="1"/>
          </p:cNvSpPr>
          <p:nvPr>
            <p:ph type="dt" sz="half" idx="10"/>
          </p:nvPr>
        </p:nvSpPr>
        <p:spPr/>
        <p:txBody>
          <a:bodyPr/>
          <a:lstStyle/>
          <a:p>
            <a:fld id="{B61BEF0D-F0BB-DE4B-95CE-6DB70DBA9567}" type="datetimeFigureOut">
              <a:rPr lang="en-US" dirty="0"/>
              <a:pPr/>
              <a:t>2/6/2020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8" name="Title 1"/>
          <p:cNvSpPr>
            <a:spLocks noGrp="1"/>
          </p:cNvSpPr>
          <p:nvPr>
            <p:ph type="title"/>
          </p:nvPr>
        </p:nvSpPr>
        <p:spPr>
          <a:xfrm>
            <a:off x="575894" y="729658"/>
            <a:ext cx="11029616" cy="988332"/>
          </a:xfrm>
        </p:spPr>
        <p:txBody>
          <a:bodyPr/>
          <a:lstStyle/>
          <a:p>
            <a:r>
              <a:rPr lang="en-US"/>
              <a:t>Click to edit Master title style</a:t>
            </a:r>
            <a:endParaRPr lang="en-US" dirty="0"/>
          </a:p>
        </p:txBody>
      </p:sp>
    </p:spTree>
    <p:extLst>
      <p:ext uri="{BB962C8B-B14F-4D97-AF65-F5344CB8AC3E}">
        <p14:creationId xmlns:p14="http://schemas.microsoft.com/office/powerpoint/2010/main" val="286296248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57F1E4F-1CFF-5643-939E-217C01CDF565}" type="slidenum">
              <a:rPr lang="en-US" dirty="0"/>
              <a:pPr/>
              <a:t>‹#›</a:t>
            </a:fld>
            <a:endParaRPr lang="en-US" dirty="0"/>
          </a:p>
        </p:txBody>
      </p:sp>
      <p:sp>
        <p:nvSpPr>
          <p:cNvPr id="2" name="Date Placeholder 1"/>
          <p:cNvSpPr>
            <a:spLocks noGrp="1"/>
          </p:cNvSpPr>
          <p:nvPr>
            <p:ph type="dt" sz="half" idx="10"/>
          </p:nvPr>
        </p:nvSpPr>
        <p:spPr/>
        <p:txBody>
          <a:bodyPr/>
          <a:lstStyle/>
          <a:p>
            <a:fld id="{B61BEF0D-F0BB-DE4B-95CE-6DB70DBA9567}" type="datetimeFigureOut">
              <a:rPr lang="en-US" dirty="0"/>
              <a:pPr/>
              <a:t>2/6/2020</a:t>
            </a:fld>
            <a:endParaRPr lang="en-US" dirty="0"/>
          </a:p>
        </p:txBody>
      </p:sp>
      <p:sp>
        <p:nvSpPr>
          <p:cNvPr id="3" name="Footer Placeholder 2"/>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55485488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10" name="Picture 9">
            <a:extLst>
              <a:ext uri="{C183D7F6-B498-43B3-948B-1728B52AA6E4}">
                <adec:decorative xmlns:adec="http://schemas.microsoft.com/office/drawing/2017/decorative" val="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42900" y="5119618"/>
            <a:ext cx="11494008" cy="1429512"/>
          </a:xfrm>
          <a:prstGeom prst="rect">
            <a:avLst/>
          </a:prstGeom>
        </p:spPr>
      </p:pic>
      <p:sp>
        <p:nvSpPr>
          <p:cNvPr id="7" name="Slide Number Placeholder 6"/>
          <p:cNvSpPr>
            <a:spLocks noGrp="1"/>
          </p:cNvSpPr>
          <p:nvPr>
            <p:ph type="sldNum" sz="quarter" idx="12"/>
          </p:nvPr>
        </p:nvSpPr>
        <p:spPr/>
        <p:txBody>
          <a:bodyPr/>
          <a:lstStyle>
            <a:lvl1pPr>
              <a:defRPr>
                <a:solidFill>
                  <a:schemeClr val="accent2"/>
                </a:solidFill>
              </a:defRPr>
            </a:lvl1pPr>
          </a:lstStyle>
          <a:p>
            <a:fld id="{D57F1E4F-1CFF-5643-939E-217C01CDF565}" type="slidenum">
              <a:rPr lang="en-US" smtClean="0"/>
              <a:pPr/>
              <a:t>‹#›</a:t>
            </a:fld>
            <a:endParaRPr lang="en-US" dirty="0"/>
          </a:p>
        </p:txBody>
      </p:sp>
      <p:sp>
        <p:nvSpPr>
          <p:cNvPr id="5" name="Date Placeholder 4"/>
          <p:cNvSpPr>
            <a:spLocks noGrp="1"/>
          </p:cNvSpPr>
          <p:nvPr>
            <p:ph type="dt" sz="half" idx="10"/>
          </p:nvPr>
        </p:nvSpPr>
        <p:spPr/>
        <p:txBody>
          <a:bodyPr/>
          <a:lstStyle>
            <a:lvl1pPr>
              <a:defRPr>
                <a:solidFill>
                  <a:schemeClr val="accent2"/>
                </a:solidFill>
              </a:defRPr>
            </a:lvl1pPr>
          </a:lstStyle>
          <a:p>
            <a:fld id="{B61BEF0D-F0BB-DE4B-95CE-6DB70DBA9567}" type="datetimeFigureOut">
              <a:rPr lang="en-US" smtClean="0"/>
              <a:pPr/>
              <a:t>2/6/2020</a:t>
            </a:fld>
            <a:endParaRPr lang="en-US" dirty="0"/>
          </a:p>
        </p:txBody>
      </p:sp>
      <p:sp>
        <p:nvSpPr>
          <p:cNvPr id="6" name="Footer Placeholder 5"/>
          <p:cNvSpPr>
            <a:spLocks noGrp="1"/>
          </p:cNvSpPr>
          <p:nvPr>
            <p:ph type="ftr" sz="quarter" idx="11"/>
          </p:nvPr>
        </p:nvSpPr>
        <p:spPr/>
        <p:txBody>
          <a:bodyPr/>
          <a:lstStyle>
            <a:lvl1pPr>
              <a:defRPr>
                <a:solidFill>
                  <a:schemeClr val="accent1">
                    <a:lumMod val="75000"/>
                    <a:lumOff val="25000"/>
                  </a:schemeClr>
                </a:solidFill>
              </a:defRPr>
            </a:lvl1pPr>
          </a:lstStyle>
          <a:p>
            <a:endParaRPr lang="en-US" dirty="0"/>
          </a:p>
        </p:txBody>
      </p:sp>
      <p:sp>
        <p:nvSpPr>
          <p:cNvPr id="4" name="Text Placeholder 3"/>
          <p:cNvSpPr>
            <a:spLocks noGrp="1"/>
          </p:cNvSpPr>
          <p:nvPr>
            <p:ph type="body" sz="half" idx="2" hasCustomPrompt="1"/>
          </p:nvPr>
        </p:nvSpPr>
        <p:spPr>
          <a:xfrm>
            <a:off x="5740823" y="5262296"/>
            <a:ext cx="5869987" cy="689515"/>
          </a:xfrm>
        </p:spPr>
        <p:txBody>
          <a:bodyPr anchor="ctr">
            <a:normAutofit/>
          </a:bodyPr>
          <a:lstStyle>
            <a:lvl1pPr marL="0" indent="0" algn="r">
              <a:buNone/>
              <a:defRPr sz="1100">
                <a:solidFill>
                  <a:schemeClr val="bg1"/>
                </a:solidFill>
              </a:defRPr>
            </a:lvl1pPr>
            <a:lvl2pPr marL="457200" indent="0">
              <a:buNone/>
              <a:defRPr sz="11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Edit text</a:t>
            </a:r>
          </a:p>
        </p:txBody>
      </p:sp>
      <p:sp>
        <p:nvSpPr>
          <p:cNvPr id="2" name="Title 1"/>
          <p:cNvSpPr>
            <a:spLocks noGrp="1"/>
          </p:cNvSpPr>
          <p:nvPr>
            <p:ph type="title" hasCustomPrompt="1"/>
          </p:nvPr>
        </p:nvSpPr>
        <p:spPr>
          <a:xfrm>
            <a:off x="581192" y="5262296"/>
            <a:ext cx="4909445" cy="689514"/>
          </a:xfrm>
        </p:spPr>
        <p:txBody>
          <a:bodyPr anchor="ctr"/>
          <a:lstStyle>
            <a:lvl1pPr algn="l">
              <a:defRPr sz="2000" b="0">
                <a:solidFill>
                  <a:schemeClr val="bg1"/>
                </a:solidFill>
              </a:defRPr>
            </a:lvl1pPr>
          </a:lstStyle>
          <a:p>
            <a:r>
              <a:rPr lang="en-US" dirty="0"/>
              <a:t>Click to edit title</a:t>
            </a:r>
          </a:p>
        </p:txBody>
      </p:sp>
      <p:sp>
        <p:nvSpPr>
          <p:cNvPr id="3" name="Content Placeholder 2"/>
          <p:cNvSpPr>
            <a:spLocks noGrp="1"/>
          </p:cNvSpPr>
          <p:nvPr>
            <p:ph idx="1" hasCustomPrompt="1"/>
          </p:nvPr>
        </p:nvSpPr>
        <p:spPr>
          <a:xfrm>
            <a:off x="447816" y="601200"/>
            <a:ext cx="11292840" cy="4204800"/>
          </a:xfrm>
        </p:spPr>
        <p:txBody>
          <a:bodyPr anchor="ctr">
            <a:normAutofit/>
          </a:bodyPr>
          <a:lstStyle>
            <a:lvl1pPr>
              <a:defRPr sz="2000">
                <a:solidFill>
                  <a:schemeClr val="tx2"/>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400">
                <a:solidFill>
                  <a:schemeClr val="tx2"/>
                </a:solidFill>
              </a:defRPr>
            </a:lvl5pPr>
            <a:lvl6pPr>
              <a:defRPr sz="1400">
                <a:solidFill>
                  <a:schemeClr val="tx2"/>
                </a:solidFill>
              </a:defRPr>
            </a:lvl6pPr>
            <a:lvl7pPr>
              <a:defRPr sz="1400">
                <a:solidFill>
                  <a:schemeClr val="tx2"/>
                </a:solidFill>
              </a:defRPr>
            </a:lvl7pPr>
            <a:lvl8pPr>
              <a:defRPr sz="1400">
                <a:solidFill>
                  <a:schemeClr val="tx2"/>
                </a:solidFill>
              </a:defRPr>
            </a:lvl8pPr>
            <a:lvl9pPr>
              <a:defRPr sz="1400">
                <a:solidFill>
                  <a:schemeClr val="tx2"/>
                </a:solidFill>
              </a:defRPr>
            </a:lvl9pPr>
          </a:lstStyle>
          <a:p>
            <a:pPr lvl="0"/>
            <a:r>
              <a:rPr lang="en-US" dirty="0"/>
              <a:t>Edit text (Click icon below if you want to add an object and alt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521368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Date Placeholder 4"/>
          <p:cNvSpPr>
            <a:spLocks noGrp="1"/>
          </p:cNvSpPr>
          <p:nvPr>
            <p:ph type="dt" sz="half" idx="10"/>
          </p:nvPr>
        </p:nvSpPr>
        <p:spPr/>
        <p:txBody>
          <a:bodyPr/>
          <a:lstStyle/>
          <a:p>
            <a:fld id="{B61BEF0D-F0BB-DE4B-95CE-6DB70DBA9567}" type="datetimeFigureOut">
              <a:rPr lang="en-US" dirty="0"/>
              <a:pPr/>
              <a:t>2/6/2020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4" name="Text Placeholder 3"/>
          <p:cNvSpPr>
            <a:spLocks noGrp="1"/>
          </p:cNvSpPr>
          <p:nvPr>
            <p:ph type="body" sz="half" idx="2" hasCustomPrompt="1"/>
          </p:nvPr>
        </p:nvSpPr>
        <p:spPr>
          <a:xfrm>
            <a:off x="581192" y="5260127"/>
            <a:ext cx="11029617" cy="598671"/>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Edit text</a:t>
            </a:r>
          </a:p>
        </p:txBody>
      </p:sp>
      <p:sp>
        <p:nvSpPr>
          <p:cNvPr id="2" name="Title 1"/>
          <p:cNvSpPr>
            <a:spLocks noGrp="1"/>
          </p:cNvSpPr>
          <p:nvPr>
            <p:ph type="title" hasCustomPrompt="1"/>
          </p:nvPr>
        </p:nvSpPr>
        <p:spPr>
          <a:xfrm>
            <a:off x="581193" y="4693389"/>
            <a:ext cx="11029616" cy="566738"/>
          </a:xfrm>
        </p:spPr>
        <p:txBody>
          <a:bodyPr anchor="b">
            <a:normAutofit/>
          </a:bodyPr>
          <a:lstStyle>
            <a:lvl1pPr algn="l">
              <a:defRPr sz="2400" b="0">
                <a:solidFill>
                  <a:schemeClr val="accent1"/>
                </a:solidFill>
              </a:defRPr>
            </a:lvl1pPr>
          </a:lstStyle>
          <a:p>
            <a:r>
              <a:rPr lang="en-US" dirty="0"/>
              <a:t>Click to edit title</a:t>
            </a:r>
          </a:p>
        </p:txBody>
      </p:sp>
      <p:sp>
        <p:nvSpPr>
          <p:cNvPr id="3" name="Picture Placeholder 2"/>
          <p:cNvSpPr>
            <a:spLocks noGrp="1" noChangeAspect="1"/>
          </p:cNvSpPr>
          <p:nvPr>
            <p:ph type="pic" idx="1" hasCustomPrompt="1"/>
          </p:nvPr>
        </p:nvSpPr>
        <p:spPr>
          <a:xfrm>
            <a:off x="447817" y="599725"/>
            <a:ext cx="11290859" cy="3557252"/>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below if you want to add an object and alt text)</a:t>
            </a:r>
          </a:p>
        </p:txBody>
      </p:sp>
    </p:spTree>
    <p:extLst>
      <p:ext uri="{BB962C8B-B14F-4D97-AF65-F5344CB8AC3E}">
        <p14:creationId xmlns:p14="http://schemas.microsoft.com/office/powerpoint/2010/main" val="233883409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8" name="Rectangle 7">
            <a:extLst>
              <a:ext uri="{C183D7F6-B498-43B3-948B-1728B52AA6E4}">
                <adec:decorative xmlns:adec="http://schemas.microsoft.com/office/drawing/2017/decorative" val="1"/>
              </a:ext>
            </a:extLst>
          </p:cNvPr>
          <p:cNvSpPr>
            <a:spLocks noChangeAspect="1"/>
          </p:cNvSpPr>
          <p:nvPr/>
        </p:nvSpPr>
        <p:spPr>
          <a:xfrm>
            <a:off x="440286" y="614407"/>
            <a:ext cx="11309338" cy="1189298"/>
          </a:xfrm>
          <a:prstGeom prst="rect">
            <a:avLst/>
          </a:prstGeom>
          <a:solidFill>
            <a:srgbClr val="122C41"/>
          </a:solidFill>
          <a:ln>
            <a:noFill/>
          </a:ln>
          <a:effectLst/>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Date Placeholder 3"/>
          <p:cNvSpPr>
            <a:spLocks noGrp="1"/>
          </p:cNvSpPr>
          <p:nvPr>
            <p:ph type="dt" sz="half" idx="10"/>
          </p:nvPr>
        </p:nvSpPr>
        <p:spPr/>
        <p:txBody>
          <a:bodyPr/>
          <a:lstStyle/>
          <a:p>
            <a:fld id="{B61BEF0D-F0BB-DE4B-95CE-6DB70DBA9567}" type="datetimeFigureOut">
              <a:rPr lang="en-US" dirty="0"/>
              <a:pPr/>
              <a:t>2/6/2020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3" name="Vertical Text Placeholder 2"/>
          <p:cNvSpPr>
            <a:spLocks noGrp="1"/>
          </p:cNvSpPr>
          <p:nvPr>
            <p:ph type="body" orient="vert" idx="1"/>
          </p:nvPr>
        </p:nvSpPr>
        <p:spPr/>
        <p:txBody>
          <a:bodyPr vert="eaVert" anchor="t"/>
          <a:lstStyle>
            <a:lvl1pPr algn="l">
              <a:defRPr/>
            </a:lvl1pPr>
            <a:lvl2pPr algn="l">
              <a:defRPr/>
            </a:lvl2pPr>
            <a:lvl3pPr algn="l">
              <a:defRPr/>
            </a:lvl3pPr>
            <a:lvl4pPr algn="l">
              <a:defRPr/>
            </a:lvl4pPr>
            <a:lvl5pPr algn="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itle 1"/>
          <p:cNvSpPr>
            <a:spLocks noGrp="1"/>
          </p:cNvSpPr>
          <p:nvPr>
            <p:ph type="title"/>
          </p:nvPr>
        </p:nvSpPr>
        <p:spPr>
          <a:xfrm>
            <a:off x="581192" y="702156"/>
            <a:ext cx="11029616" cy="1013800"/>
          </a:xfrm>
        </p:spPr>
        <p:txBody>
          <a:bodyPr/>
          <a:lstStyle/>
          <a:p>
            <a:r>
              <a:rPr lang="en-US"/>
              <a:t>Click to edit Master title style</a:t>
            </a:r>
            <a:endParaRPr lang="en-US" dirty="0"/>
          </a:p>
        </p:txBody>
      </p:sp>
    </p:spTree>
    <p:extLst>
      <p:ext uri="{BB962C8B-B14F-4D97-AF65-F5344CB8AC3E}">
        <p14:creationId xmlns:p14="http://schemas.microsoft.com/office/powerpoint/2010/main" val="3082349152"/>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7" name="Rectangle 6">
            <a:extLst>
              <a:ext uri="{C183D7F6-B498-43B3-948B-1728B52AA6E4}">
                <adec:decorative xmlns:adec="http://schemas.microsoft.com/office/drawing/2017/decorative" val="1"/>
              </a:ext>
            </a:extLst>
          </p:cNvPr>
          <p:cNvSpPr>
            <a:spLocks noChangeAspect="1"/>
          </p:cNvSpPr>
          <p:nvPr/>
        </p:nvSpPr>
        <p:spPr>
          <a:xfrm>
            <a:off x="8839201" y="599725"/>
            <a:ext cx="2906817" cy="5816950"/>
          </a:xfrm>
          <a:prstGeom prst="rect">
            <a:avLst/>
          </a:prstGeom>
          <a:solidFill>
            <a:srgbClr val="122C41"/>
          </a:solidFill>
          <a:ln>
            <a:noFill/>
          </a:ln>
          <a:effectLst/>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a:xfrm>
            <a:off x="10446615" y="5956137"/>
            <a:ext cx="1164195" cy="365125"/>
          </a:xfrm>
        </p:spPr>
        <p:txBody>
          <a:bodyPr/>
          <a:lstStyle>
            <a:lvl1pPr>
              <a:defRPr>
                <a:solidFill>
                  <a:schemeClr val="accent1">
                    <a:lumMod val="75000"/>
                    <a:lumOff val="25000"/>
                  </a:schemeClr>
                </a:solidFill>
              </a:defRPr>
            </a:lvl1pPr>
          </a:lstStyle>
          <a:p>
            <a:fld id="{D57F1E4F-1CFF-5643-939E-217C01CDF565}" type="slidenum">
              <a:rPr lang="en-US" dirty="0"/>
              <a:pPr/>
              <a:t>‹#›</a:t>
            </a:fld>
            <a:endParaRPr lang="en-US" dirty="0"/>
          </a:p>
        </p:txBody>
      </p:sp>
      <p:sp>
        <p:nvSpPr>
          <p:cNvPr id="4" name="Date Placeholder 3"/>
          <p:cNvSpPr>
            <a:spLocks noGrp="1"/>
          </p:cNvSpPr>
          <p:nvPr>
            <p:ph type="dt" sz="half" idx="10"/>
          </p:nvPr>
        </p:nvSpPr>
        <p:spPr>
          <a:xfrm>
            <a:off x="8993673" y="5956137"/>
            <a:ext cx="1328141" cy="365125"/>
          </a:xfrm>
        </p:spPr>
        <p:txBody>
          <a:bodyPr/>
          <a:lstStyle>
            <a:lvl1pPr>
              <a:defRPr>
                <a:solidFill>
                  <a:schemeClr val="accent1">
                    <a:lumMod val="75000"/>
                    <a:lumOff val="25000"/>
                  </a:schemeClr>
                </a:solidFill>
              </a:defRPr>
            </a:lvl1pPr>
          </a:lstStyle>
          <a:p>
            <a:fld id="{B61BEF0D-F0BB-DE4B-95CE-6DB70DBA9567}" type="datetimeFigureOut">
              <a:rPr lang="en-US" dirty="0"/>
              <a:pPr/>
              <a:t>2/6/2020</a:t>
            </a:fld>
            <a:endParaRPr lang="en-US" dirty="0"/>
          </a:p>
        </p:txBody>
      </p:sp>
      <p:sp>
        <p:nvSpPr>
          <p:cNvPr id="5" name="Footer Placeholder 4"/>
          <p:cNvSpPr>
            <a:spLocks noGrp="1"/>
          </p:cNvSpPr>
          <p:nvPr>
            <p:ph type="ftr" sz="quarter" idx="11"/>
          </p:nvPr>
        </p:nvSpPr>
        <p:spPr>
          <a:xfrm>
            <a:off x="774923" y="5951811"/>
            <a:ext cx="7896279" cy="365125"/>
          </a:xfrm>
        </p:spPr>
        <p:txBody>
          <a:bodyPr/>
          <a:lstStyle/>
          <a:p>
            <a:endParaRPr lang="en-US" dirty="0"/>
          </a:p>
        </p:txBody>
      </p:sp>
      <p:sp>
        <p:nvSpPr>
          <p:cNvPr id="3" name="Vertical Text Placeholder 2"/>
          <p:cNvSpPr>
            <a:spLocks noGrp="1"/>
          </p:cNvSpPr>
          <p:nvPr>
            <p:ph type="body" orient="vert" idx="1"/>
          </p:nvPr>
        </p:nvSpPr>
        <p:spPr>
          <a:xfrm>
            <a:off x="774923" y="675726"/>
            <a:ext cx="7896279" cy="5183073"/>
          </a:xfrm>
        </p:spPr>
        <p:txBody>
          <a:bodyPr vert="eaVert" anchor="t"/>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Vertical Title 1"/>
          <p:cNvSpPr>
            <a:spLocks noGrp="1"/>
          </p:cNvSpPr>
          <p:nvPr>
            <p:ph type="title" orient="vert"/>
          </p:nvPr>
        </p:nvSpPr>
        <p:spPr>
          <a:xfrm>
            <a:off x="8839201" y="675726"/>
            <a:ext cx="2004164" cy="5183073"/>
          </a:xfrm>
        </p:spPr>
        <p:txBody>
          <a:bodyPr vert="eaVert"/>
          <a:lstStyle/>
          <a:p>
            <a:r>
              <a:rPr lang="en-US"/>
              <a:t>Click to edit Master title style</a:t>
            </a:r>
            <a:endParaRPr lang="en-US" dirty="0"/>
          </a:p>
        </p:txBody>
      </p:sp>
    </p:spTree>
    <p:extLst>
      <p:ext uri="{BB962C8B-B14F-4D97-AF65-F5344CB8AC3E}">
        <p14:creationId xmlns:p14="http://schemas.microsoft.com/office/powerpoint/2010/main" val="76732543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ED5CAC5-C9E5-4EFC-8066-B715B14F330B}"/>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87785376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wo Pictures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14066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1566832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wo Pictures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0E6EFF4A-0228-4985-8FDA-582A45748397}"/>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9316"/>
            <a:ext cx="5386222" cy="978408"/>
          </a:xfrm>
        </p:spPr>
        <p:txBody>
          <a:bodyPr/>
          <a:lstStyle>
            <a:lvl1pPr marL="0" indent="0">
              <a:buNone/>
              <a:defRPr sz="1400">
                <a:solidFill>
                  <a:schemeClr val="bg1"/>
                </a:solidFill>
              </a:defRPr>
            </a:lvl1pPr>
          </a:lstStyle>
          <a:p>
            <a:pPr lvl="0"/>
            <a:r>
              <a:rPr lang="en-US" dirty="0"/>
              <a:t>Insert caption here or delete text</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51883708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19E3C98-7CB6-41F7-A441-23456AC97B3A}"/>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08213628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ection Divider A">
    <p:bg>
      <p:bgPr>
        <a:solidFill>
          <a:schemeClr val="tx2"/>
        </a:solidFill>
        <a:effectLst/>
      </p:bgPr>
    </p:bg>
    <p:spTree>
      <p:nvGrpSpPr>
        <p:cNvPr id="1" name=""/>
        <p:cNvGrpSpPr/>
        <p:nvPr/>
      </p:nvGrpSpPr>
      <p:grpSpPr>
        <a:xfrm>
          <a:off x="0" y="0"/>
          <a:ext cx="0" cy="0"/>
          <a:chOff x="0" y="0"/>
          <a:chExt cx="0" cy="0"/>
        </a:xfrm>
      </p:grpSpPr>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accent6"/>
                </a:solidFill>
              </a:defRPr>
            </a:lvl1pPr>
          </a:lstStyle>
          <a:p>
            <a:r>
              <a:rPr lang="en-US" dirty="0"/>
              <a:t>Section Divider</a:t>
            </a:r>
          </a:p>
        </p:txBody>
      </p:sp>
      <p:grpSp>
        <p:nvGrpSpPr>
          <p:cNvPr id="2" name="Group 1">
            <a:extLst>
              <a:ext uri="{FF2B5EF4-FFF2-40B4-BE49-F238E27FC236}">
                <a16:creationId xmlns:a16="http://schemas.microsoft.com/office/drawing/2014/main" id="{8CC60A7E-BE5C-4E9C-AA14-BB2DE241E925}"/>
              </a:ext>
            </a:extLst>
          </p:cNvPr>
          <p:cNvGrpSpPr/>
          <p:nvPr userDrawn="1"/>
        </p:nvGrpSpPr>
        <p:grpSpPr>
          <a:xfrm>
            <a:off x="8129104" y="353568"/>
            <a:ext cx="4062890" cy="6112541"/>
            <a:chOff x="-4535946" y="-1756229"/>
            <a:chExt cx="3845684" cy="5747930"/>
          </a:xfrm>
        </p:grpSpPr>
        <p:sp>
          <p:nvSpPr>
            <p:cNvPr id="9" name="Rectangle 8">
              <a:extLst>
                <a:ext uri="{FF2B5EF4-FFF2-40B4-BE49-F238E27FC236}">
                  <a16:creationId xmlns:a16="http://schemas.microsoft.com/office/drawing/2014/main" id="{89C7EDEA-CC17-4DE2-A8B5-7F139140A17B}"/>
                </a:ext>
              </a:extLst>
            </p:cNvPr>
            <p:cNvSpPr/>
            <p:nvPr userDrawn="1"/>
          </p:nvSpPr>
          <p:spPr>
            <a:xfrm>
              <a:off x="-4535946" y="-1756229"/>
              <a:ext cx="3845684" cy="5747930"/>
            </a:xfrm>
            <a:prstGeom prst="rect">
              <a:avLst/>
            </a:prstGeom>
            <a:blipFill dpi="0" rotWithShape="1">
              <a:blip r:embed="rId2">
                <a:alphaModFix amt="60000"/>
              </a:blip>
              <a:srcRect/>
              <a:stretch>
                <a:fillRect l="-1" t="743" r="318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209DDAF-4BAA-488E-8270-A70555AA54F7}"/>
                </a:ext>
              </a:extLst>
            </p:cNvPr>
            <p:cNvSpPr/>
            <p:nvPr userDrawn="1"/>
          </p:nvSpPr>
          <p:spPr>
            <a:xfrm rot="10800000">
              <a:off x="-1045039" y="-279426"/>
              <a:ext cx="354777" cy="2785575"/>
            </a:xfrm>
            <a:prstGeom prst="rect">
              <a:avLst/>
            </a:prstGeom>
            <a:blipFill dpi="0" rotWithShape="1">
              <a:blip r:embed="rId2">
                <a:alphaModFix amt="60000"/>
              </a:blip>
              <a:srcRect/>
              <a:stretch>
                <a:fillRect l="-546310" t="-52996" r="-403125" b="-5144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36578174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4184470-7156-4602-AF6D-F46F97030D90}"/>
              </a:ext>
            </a:extLst>
          </p:cNvPr>
          <p:cNvGrpSpPr/>
          <p:nvPr userDrawn="1"/>
        </p:nvGrpSpPr>
        <p:grpSpPr>
          <a:xfrm>
            <a:off x="8159883" y="353569"/>
            <a:ext cx="4032117" cy="6112540"/>
            <a:chOff x="-3374803" y="353568"/>
            <a:chExt cx="3815583" cy="5780441"/>
          </a:xfrm>
        </p:grpSpPr>
        <p:sp>
          <p:nvSpPr>
            <p:cNvPr id="21" name="Rectangle 20">
              <a:extLst>
                <a:ext uri="{FF2B5EF4-FFF2-40B4-BE49-F238E27FC236}">
                  <a16:creationId xmlns:a16="http://schemas.microsoft.com/office/drawing/2014/main" id="{CCE93D53-D9AA-4C4D-848F-BFAF309AA8F8}"/>
                </a:ext>
              </a:extLst>
            </p:cNvPr>
            <p:cNvSpPr/>
            <p:nvPr userDrawn="1"/>
          </p:nvSpPr>
          <p:spPr>
            <a:xfrm>
              <a:off x="-3374803" y="353568"/>
              <a:ext cx="3717703" cy="5780441"/>
            </a:xfrm>
            <a:prstGeom prst="rect">
              <a:avLst/>
            </a:prstGeom>
            <a:blipFill dpi="0" rotWithShape="1">
              <a:blip r:embed="rId2">
                <a:alphaModFix amt="40000"/>
              </a:blip>
              <a:srcRect/>
              <a:stretch>
                <a:fillRect t="1302" r="-1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BF9B6A2D-9F95-486A-B69E-EFEB38BD7611}"/>
                </a:ext>
              </a:extLst>
            </p:cNvPr>
            <p:cNvSpPr/>
            <p:nvPr userDrawn="1"/>
          </p:nvSpPr>
          <p:spPr>
            <a:xfrm rot="10800000">
              <a:off x="-1" y="1816097"/>
              <a:ext cx="440781" cy="2844801"/>
            </a:xfrm>
            <a:prstGeom prst="rect">
              <a:avLst/>
            </a:prstGeom>
            <a:blipFill dpi="0" rotWithShape="1">
              <a:blip r:embed="rId2">
                <a:alphaModFix amt="40000"/>
              </a:blip>
              <a:srcRect/>
              <a:stretch>
                <a:fillRect l="-443258" t="-51269" r="-301420" b="-4927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4005266566"/>
      </p:ext>
    </p:extLst>
  </p:cSld>
  <p:clrMapOvr>
    <a:overrideClrMapping bg1="lt1" tx1="dk1" bg2="lt2" tx2="dk2" accent1="accent1" accent2="accent2" accent3="accent3" accent4="accent4" accent5="accent5" accent6="accent6" hlink="hlink" folHlink="folHlink"/>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Section Divider B">
    <p:bg>
      <p:bgPr>
        <a:solidFill>
          <a:schemeClr val="tx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FB97100-5646-4E9B-AA22-1A2F527ADC57}"/>
              </a:ext>
            </a:extLst>
          </p:cNvPr>
          <p:cNvGrpSpPr/>
          <p:nvPr userDrawn="1"/>
        </p:nvGrpSpPr>
        <p:grpSpPr>
          <a:xfrm rot="5400000">
            <a:off x="7421258" y="2087259"/>
            <a:ext cx="4298772" cy="5242713"/>
            <a:chOff x="-4535946" y="-662593"/>
            <a:chExt cx="3845684" cy="4654294"/>
          </a:xfrm>
        </p:grpSpPr>
        <p:sp>
          <p:nvSpPr>
            <p:cNvPr id="7" name="Rectangle 6">
              <a:extLst>
                <a:ext uri="{FF2B5EF4-FFF2-40B4-BE49-F238E27FC236}">
                  <a16:creationId xmlns:a16="http://schemas.microsoft.com/office/drawing/2014/main" id="{CD284591-A9E6-413B-B87C-1F5860D115E8}"/>
                </a:ext>
              </a:extLst>
            </p:cNvPr>
            <p:cNvSpPr/>
            <p:nvPr userDrawn="1"/>
          </p:nvSpPr>
          <p:spPr>
            <a:xfrm>
              <a:off x="-4535946" y="-662593"/>
              <a:ext cx="3845684" cy="4654294"/>
            </a:xfrm>
            <a:prstGeom prst="rect">
              <a:avLst/>
            </a:prstGeom>
            <a:blipFill dpi="0" rotWithShape="1">
              <a:blip r:embed="rId2">
                <a:alphaModFix amt="60000"/>
              </a:blip>
              <a:srcRect/>
              <a:stretch>
                <a:fillRect l="-1" t="-22579" r="3186"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50F8C260-2321-40E1-A387-89382C22EB39}"/>
                </a:ext>
              </a:extLst>
            </p:cNvPr>
            <p:cNvSpPr/>
            <p:nvPr userDrawn="1"/>
          </p:nvSpPr>
          <p:spPr>
            <a:xfrm rot="10800000">
              <a:off x="-1045039" y="-279426"/>
              <a:ext cx="354777" cy="2785575"/>
            </a:xfrm>
            <a:prstGeom prst="rect">
              <a:avLst/>
            </a:prstGeom>
            <a:blipFill dpi="0" rotWithShape="1">
              <a:blip r:embed="rId2">
                <a:alphaModFix amt="60000"/>
              </a:blip>
              <a:srcRect/>
              <a:stretch>
                <a:fillRect l="-546310" t="-52996" r="-403125" b="-5144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accent6"/>
                </a:solidFill>
              </a:defRPr>
            </a:lvl1pPr>
          </a:lstStyle>
          <a:p>
            <a:r>
              <a:rPr lang="en-US" dirty="0"/>
              <a:t>Section Divider</a:t>
            </a:r>
          </a:p>
        </p:txBody>
      </p:sp>
    </p:spTree>
    <p:extLst>
      <p:ext uri="{BB962C8B-B14F-4D97-AF65-F5344CB8AC3E}">
        <p14:creationId xmlns:p14="http://schemas.microsoft.com/office/powerpoint/2010/main" val="41536278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xt Slide - One Column and Glyph">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9707AD6-77AC-4658-9FC5-9B52D384346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pic>
        <p:nvPicPr>
          <p:cNvPr id="10" name="Picture 9">
            <a:extLst>
              <a:ext uri="{FF2B5EF4-FFF2-40B4-BE49-F238E27FC236}">
                <a16:creationId xmlns:a16="http://schemas.microsoft.com/office/drawing/2014/main" id="{407A149D-2FD3-45F9-971B-248A0597B07A}"/>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 with Glyph</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9" name="Text Placeholder 3">
            <a:extLst>
              <a:ext uri="{FF2B5EF4-FFF2-40B4-BE49-F238E27FC236}">
                <a16:creationId xmlns:a16="http://schemas.microsoft.com/office/drawing/2014/main" id="{92205F9B-9397-47C6-A496-61C239E5D8DC}"/>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112723511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6DD6687D-632B-453E-81FA-4333F1A70D1E}"/>
              </a:ext>
            </a:extLst>
          </p:cNvPr>
          <p:cNvGrpSpPr/>
          <p:nvPr userDrawn="1"/>
        </p:nvGrpSpPr>
        <p:grpSpPr>
          <a:xfrm rot="5400000">
            <a:off x="7400450" y="2066454"/>
            <a:ext cx="4275187" cy="5307912"/>
            <a:chOff x="-3374803" y="1469600"/>
            <a:chExt cx="3815583" cy="4664410"/>
          </a:xfrm>
        </p:grpSpPr>
        <p:sp>
          <p:nvSpPr>
            <p:cNvPr id="7" name="Rectangle 6">
              <a:extLst>
                <a:ext uri="{FF2B5EF4-FFF2-40B4-BE49-F238E27FC236}">
                  <a16:creationId xmlns:a16="http://schemas.microsoft.com/office/drawing/2014/main" id="{01A0233C-D099-43C2-89C9-EA2AB9B91D52}"/>
                </a:ext>
              </a:extLst>
            </p:cNvPr>
            <p:cNvSpPr/>
            <p:nvPr userDrawn="1"/>
          </p:nvSpPr>
          <p:spPr>
            <a:xfrm>
              <a:off x="-3374803" y="1469600"/>
              <a:ext cx="3717703" cy="4664410"/>
            </a:xfrm>
            <a:prstGeom prst="rect">
              <a:avLst/>
            </a:prstGeom>
            <a:blipFill dpi="0" rotWithShape="1">
              <a:blip r:embed="rId2">
                <a:alphaModFix amt="40000"/>
              </a:blip>
              <a:srcRect/>
              <a:stretch>
                <a:fillRect t="-22314" r="-147" b="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FB7955B1-78DA-4846-8D32-BEA864FE63CC}"/>
                </a:ext>
              </a:extLst>
            </p:cNvPr>
            <p:cNvSpPr/>
            <p:nvPr userDrawn="1"/>
          </p:nvSpPr>
          <p:spPr>
            <a:xfrm rot="10800000">
              <a:off x="-1" y="1816097"/>
              <a:ext cx="440781" cy="2844801"/>
            </a:xfrm>
            <a:prstGeom prst="rect">
              <a:avLst/>
            </a:prstGeom>
            <a:blipFill dpi="0" rotWithShape="1">
              <a:blip r:embed="rId2">
                <a:alphaModFix amt="40000"/>
              </a:blip>
              <a:srcRect/>
              <a:stretch>
                <a:fillRect l="-443258" t="-51269" r="-301420" b="-4927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3048662639"/>
      </p:ext>
    </p:extLst>
  </p:cSld>
  <p:clrMapOvr>
    <a:overrideClrMapping bg1="lt1" tx1="dk1" bg2="lt2" tx2="dk2" accent1="accent1" accent2="accent2" accent3="accent3" accent4="accent4" accent5="accent5" accent6="accent6" hlink="hlink" folHlink="folHlink"/>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Gotham Rounded Book" pitchFamily="2" charset="77"/>
              </a:rPr>
              <a:t>Go to the official federal source of cancer prevention information: </a:t>
            </a:r>
          </a:p>
          <a:p>
            <a:pPr algn="l">
              <a:lnSpc>
                <a:spcPct val="130000"/>
              </a:lnSpc>
            </a:pPr>
            <a:r>
              <a:rPr lang="en-US" sz="2000" b="0" i="0" dirty="0">
                <a:solidFill>
                  <a:schemeClr val="bg1"/>
                </a:solidFill>
                <a:latin typeface="Gotham Rounded Medium" pitchFamily="2" charset="77"/>
              </a:rPr>
              <a:t>www.cdc.gov/cancer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Gotham Rounded Medium" pitchFamily="2" charset="77"/>
              </a:rPr>
              <a:t>Division of Cancer Prevention and Control</a:t>
            </a:r>
          </a:p>
          <a:p>
            <a:pPr algn="r">
              <a:lnSpc>
                <a:spcPct val="130000"/>
              </a:lnSpc>
            </a:pPr>
            <a:r>
              <a:rPr lang="en-US" sz="1600" b="0" i="0" dirty="0">
                <a:solidFill>
                  <a:schemeClr val="tx1"/>
                </a:solidFill>
                <a:latin typeface="Gotham Rounded Book" pitchFamily="2" charset="77"/>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Gotham Rounded Book" pitchFamily="2" charset="77"/>
              </a:rPr>
              <a:t>Thank you!</a:t>
            </a:r>
            <a:endParaRPr lang="en-US" sz="3600" b="0" i="0" dirty="0">
              <a:solidFill>
                <a:schemeClr val="bg1"/>
              </a:solidFill>
              <a:latin typeface="Gotham Rounded Medium" pitchFamily="2" charset="77"/>
            </a:endParaRP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sp>
        <p:nvSpPr>
          <p:cNvPr id="11" name="Rectangle 10">
            <a:extLst>
              <a:ext uri="{FF2B5EF4-FFF2-40B4-BE49-F238E27FC236}">
                <a16:creationId xmlns:a16="http://schemas.microsoft.com/office/drawing/2014/main" id="{6371CF10-A309-46DF-B6F4-CBB119C24314}"/>
              </a:ext>
            </a:extLst>
          </p:cNvPr>
          <p:cNvSpPr/>
          <p:nvPr userDrawn="1"/>
        </p:nvSpPr>
        <p:spPr>
          <a:xfrm>
            <a:off x="8727778" y="214262"/>
            <a:ext cx="3464222" cy="3929475"/>
          </a:xfrm>
          <a:prstGeom prst="rect">
            <a:avLst/>
          </a:prstGeom>
          <a:blipFill dpi="0" rotWithShape="1">
            <a:blip r:embed="rId3">
              <a:alphaModFix amt="70000"/>
            </a:blip>
            <a:srcRect/>
            <a:stretch>
              <a:fillRect l="1" t="768" r="-10045" b="-491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0209146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36800" y="516468"/>
            <a:ext cx="7518400" cy="471365"/>
          </a:xfrm>
          <a:prstGeom prst="rect">
            <a:avLst/>
          </a:prstGeom>
        </p:spPr>
        <p:txBody>
          <a:bodyPr wrap="none" lIns="0" tIns="0" rIns="0" bIns="0" anchor="ctr">
            <a:noAutofit/>
          </a:bodyPr>
          <a:lstStyle>
            <a:lvl1pPr algn="ctr">
              <a:defRPr sz="2667" b="1" baseline="0">
                <a:solidFill>
                  <a:schemeClr val="tx1">
                    <a:lumMod val="50000"/>
                    <a:lumOff val="50000"/>
                  </a:schemeClr>
                </a:solidFill>
              </a:defRPr>
            </a:lvl1pPr>
          </a:lstStyle>
          <a:p>
            <a:r>
              <a:rPr lang="en-US" dirty="0"/>
              <a:t>Click To Edit Master Title Style</a:t>
            </a:r>
          </a:p>
        </p:txBody>
      </p:sp>
      <p:sp>
        <p:nvSpPr>
          <p:cNvPr id="15" name="Text Placeholder 3"/>
          <p:cNvSpPr>
            <a:spLocks noGrp="1"/>
          </p:cNvSpPr>
          <p:nvPr>
            <p:ph type="body" sz="half" idx="2" hasCustomPrompt="1"/>
          </p:nvPr>
        </p:nvSpPr>
        <p:spPr>
          <a:xfrm>
            <a:off x="3352800" y="985788"/>
            <a:ext cx="5486400" cy="267661"/>
          </a:xfrm>
          <a:prstGeom prst="rect">
            <a:avLst/>
          </a:prstGeom>
        </p:spPr>
        <p:txBody>
          <a:bodyPr wrap="none" lIns="0" tIns="0" rIns="0" bIns="0" anchor="ctr">
            <a:noAutofit/>
          </a:bodyPr>
          <a:lstStyle>
            <a:lvl1pPr marL="0" indent="0" algn="ctr">
              <a:buNone/>
              <a:defRPr sz="1467" b="1" baseline="0">
                <a:solidFill>
                  <a:schemeClr val="bg1">
                    <a:lumMod val="75000"/>
                  </a:schemeClr>
                </a:solidFill>
              </a:defRPr>
            </a:lvl1pPr>
            <a:lvl2pPr marL="609555" indent="0">
              <a:buNone/>
              <a:defRPr sz="1600"/>
            </a:lvl2pPr>
            <a:lvl3pPr marL="1219110" indent="0">
              <a:buNone/>
              <a:defRPr sz="1333"/>
            </a:lvl3pPr>
            <a:lvl4pPr marL="1828664" indent="0">
              <a:buNone/>
              <a:defRPr sz="1200"/>
            </a:lvl4pPr>
            <a:lvl5pPr marL="2438218" indent="0">
              <a:buNone/>
              <a:defRPr sz="1200"/>
            </a:lvl5pPr>
            <a:lvl6pPr marL="3047772" indent="0">
              <a:buNone/>
              <a:defRPr sz="1200"/>
            </a:lvl6pPr>
            <a:lvl7pPr marL="3657327" indent="0">
              <a:buNone/>
              <a:defRPr sz="1200"/>
            </a:lvl7pPr>
            <a:lvl8pPr marL="4266880" indent="0">
              <a:buNone/>
              <a:defRPr sz="1200"/>
            </a:lvl8pPr>
            <a:lvl9pPr marL="4876435" indent="0">
              <a:buNone/>
              <a:defRPr sz="1200"/>
            </a:lvl9pPr>
          </a:lstStyle>
          <a:p>
            <a:pPr lvl="0"/>
            <a:r>
              <a:rPr lang="en-US" dirty="0"/>
              <a:t>Subtext Goes Here</a:t>
            </a:r>
          </a:p>
        </p:txBody>
      </p:sp>
      <p:sp>
        <p:nvSpPr>
          <p:cNvPr id="22" name="Round Same Side Corner Rectangle 21"/>
          <p:cNvSpPr/>
          <p:nvPr userDrawn="1"/>
        </p:nvSpPr>
        <p:spPr>
          <a:xfrm rot="16200000" flipH="1">
            <a:off x="11731147" y="6331910"/>
            <a:ext cx="384047" cy="537665"/>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lumMod val="50000"/>
                  <a:lumOff val="50000"/>
                </a:prstClr>
              </a:solidFill>
            </a:endParaRPr>
          </a:p>
        </p:txBody>
      </p:sp>
      <p:sp>
        <p:nvSpPr>
          <p:cNvPr id="23" name="Slide Number Placeholder 4"/>
          <p:cNvSpPr>
            <a:spLocks noGrp="1"/>
          </p:cNvSpPr>
          <p:nvPr>
            <p:ph type="sldNum" sz="quarter" idx="12"/>
          </p:nvPr>
        </p:nvSpPr>
        <p:spPr>
          <a:xfrm>
            <a:off x="11662445" y="6408719"/>
            <a:ext cx="508001" cy="366183"/>
          </a:xfrm>
          <a:prstGeom prst="rect">
            <a:avLst/>
          </a:prstGeom>
        </p:spPr>
        <p:txBody>
          <a:bodyPr anchor="ctr"/>
          <a:lstStyle>
            <a:lvl1pPr algn="ctr">
              <a:defRPr sz="1200" b="1">
                <a:solidFill>
                  <a:schemeClr val="tx1">
                    <a:lumMod val="50000"/>
                    <a:lumOff val="50000"/>
                  </a:schemeClr>
                </a:solidFill>
              </a:defRPr>
            </a:lvl1pPr>
          </a:lstStyle>
          <a:p>
            <a:fld id="{C136B7D2-B98C-44FD-8D04-7EC62A564975}" type="slidenum">
              <a:rPr lang="en-US" smtClean="0">
                <a:solidFill>
                  <a:prstClr val="black">
                    <a:lumMod val="50000"/>
                    <a:lumOff val="50000"/>
                  </a:prstClr>
                </a:solidFill>
              </a:rPr>
              <a:pPr/>
              <a:t>‹#›</a:t>
            </a:fld>
            <a:endParaRPr lang="en-US" dirty="0">
              <a:solidFill>
                <a:prstClr val="black">
                  <a:lumMod val="50000"/>
                  <a:lumOff val="50000"/>
                </a:prstClr>
              </a:solidFill>
            </a:endParaRPr>
          </a:p>
        </p:txBody>
      </p:sp>
    </p:spTree>
    <p:extLst>
      <p:ext uri="{BB962C8B-B14F-4D97-AF65-F5344CB8AC3E}">
        <p14:creationId xmlns:p14="http://schemas.microsoft.com/office/powerpoint/2010/main" val="249360300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4107"/>
            <a:ext cx="10515600" cy="1016043"/>
          </a:xfrm>
        </p:spPr>
        <p:txBody>
          <a:bodyPr/>
          <a:lstStyle>
            <a:lvl1pPr>
              <a:defRPr b="1"/>
            </a:lvl1pPr>
          </a:lstStyle>
          <a:p>
            <a:r>
              <a:rPr lang="en-US" dirty="0"/>
              <a:t>One Column</a:t>
            </a:r>
          </a:p>
        </p:txBody>
      </p:sp>
      <p:sp>
        <p:nvSpPr>
          <p:cNvPr id="3" name="Content Placeholder 2"/>
          <p:cNvSpPr>
            <a:spLocks noGrp="1"/>
          </p:cNvSpPr>
          <p:nvPr>
            <p:ph idx="1"/>
          </p:nvPr>
        </p:nvSpPr>
        <p:spPr>
          <a:xfrm>
            <a:off x="838200" y="1383389"/>
            <a:ext cx="10515600" cy="4351338"/>
          </a:xfrm>
        </p:spPr>
        <p:txBody>
          <a:bodyPr/>
          <a:lstStyle>
            <a:lvl2pPr>
              <a:buClr>
                <a:srgbClr val="999E40"/>
              </a:buClr>
              <a:defRPr/>
            </a:lvl2pPr>
            <a:lvl3pPr marL="1143000" indent="-228600">
              <a:buFont typeface="Wingdings" panose="05000000000000000000" pitchFamily="2" charset="2"/>
              <a:buChar char="§"/>
              <a:defRPr/>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Rectangle 19"/>
          <p:cNvSpPr>
            <a:spLocks noChangeArrowheads="1"/>
          </p:cNvSpPr>
          <p:nvPr userDrawn="1"/>
        </p:nvSpPr>
        <p:spPr bwMode="auto">
          <a:xfrm>
            <a:off x="-1" y="6512561"/>
            <a:ext cx="7211784" cy="345440"/>
          </a:xfrm>
          <a:prstGeom prst="rect">
            <a:avLst/>
          </a:prstGeom>
          <a:solidFill>
            <a:srgbClr val="002F59"/>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9" name="Group 8"/>
          <p:cNvGrpSpPr/>
          <p:nvPr userDrawn="1"/>
        </p:nvGrpSpPr>
        <p:grpSpPr>
          <a:xfrm>
            <a:off x="7167134" y="6512561"/>
            <a:ext cx="2024776" cy="345440"/>
            <a:chOff x="7167135" y="6788149"/>
            <a:chExt cx="2012240" cy="139701"/>
          </a:xfrm>
          <a:solidFill>
            <a:schemeClr val="accent1"/>
          </a:solidFill>
        </p:grpSpPr>
        <p:sp>
          <p:nvSpPr>
            <p:cNvPr id="10" name="Rectangle 20"/>
            <p:cNvSpPr>
              <a:spLocks noChangeArrowheads="1"/>
            </p:cNvSpPr>
            <p:nvPr/>
          </p:nvSpPr>
          <p:spPr bwMode="auto">
            <a:xfrm>
              <a:off x="7167135"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Rectangle 21"/>
            <p:cNvSpPr>
              <a:spLocks noChangeArrowheads="1"/>
            </p:cNvSpPr>
            <p:nvPr/>
          </p:nvSpPr>
          <p:spPr bwMode="auto">
            <a:xfrm>
              <a:off x="8171822" y="6788149"/>
              <a:ext cx="1007553" cy="139701"/>
            </a:xfrm>
            <a:prstGeom prst="rect">
              <a:avLst/>
            </a:pr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2" name="Rectangle 22"/>
          <p:cNvSpPr>
            <a:spLocks noChangeArrowheads="1"/>
          </p:cNvSpPr>
          <p:nvPr userDrawn="1"/>
        </p:nvSpPr>
        <p:spPr bwMode="auto">
          <a:xfrm>
            <a:off x="9178928" y="6512561"/>
            <a:ext cx="2011803" cy="34544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Rectangle 24"/>
          <p:cNvSpPr>
            <a:spLocks noChangeArrowheads="1"/>
          </p:cNvSpPr>
          <p:nvPr userDrawn="1"/>
        </p:nvSpPr>
        <p:spPr bwMode="auto">
          <a:xfrm>
            <a:off x="11190732" y="6512561"/>
            <a:ext cx="1013830" cy="345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Right Triangle 13"/>
          <p:cNvSpPr/>
          <p:nvPr userDrawn="1"/>
        </p:nvSpPr>
        <p:spPr>
          <a:xfrm>
            <a:off x="7167133" y="6512560"/>
            <a:ext cx="461557" cy="345441"/>
          </a:xfrm>
          <a:prstGeom prst="rtTriangle">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p>
        </p:txBody>
      </p:sp>
      <p:sp>
        <p:nvSpPr>
          <p:cNvPr id="15" name="Slide Number Placeholder 3"/>
          <p:cNvSpPr>
            <a:spLocks noGrp="1"/>
          </p:cNvSpPr>
          <p:nvPr>
            <p:ph type="sldNum" sz="quarter" idx="12"/>
          </p:nvPr>
        </p:nvSpPr>
        <p:spPr>
          <a:xfrm>
            <a:off x="11190731" y="6512559"/>
            <a:ext cx="1013831" cy="345441"/>
          </a:xfrm>
        </p:spPr>
        <p:txBody>
          <a:bodyPr/>
          <a:lstStyle/>
          <a:p>
            <a:fld id="{92116AAA-8283-455C-A29F-DBF4D9A6B1BA}" type="slidenum">
              <a:rPr lang="en-US" sz="1600" b="1" smtClean="0">
                <a:solidFill>
                  <a:schemeClr val="tx1"/>
                </a:solidFill>
              </a:rPr>
              <a:pPr/>
              <a:t>‹#›</a:t>
            </a:fld>
            <a:endParaRPr lang="en-US" sz="1600" b="1" dirty="0">
              <a:solidFill>
                <a:schemeClr val="tx1"/>
              </a:solidFill>
            </a:endParaRPr>
          </a:p>
        </p:txBody>
      </p:sp>
      <p:sp>
        <p:nvSpPr>
          <p:cNvPr id="16" name="TextBox 15"/>
          <p:cNvSpPr txBox="1"/>
          <p:nvPr userDrawn="1"/>
        </p:nvSpPr>
        <p:spPr>
          <a:xfrm>
            <a:off x="57150" y="6492918"/>
            <a:ext cx="5485352" cy="384721"/>
          </a:xfrm>
          <a:prstGeom prst="rect">
            <a:avLst/>
          </a:prstGeom>
          <a:noFill/>
        </p:spPr>
        <p:txBody>
          <a:bodyPr wrap="square" rtlCol="0">
            <a:spAutoFit/>
          </a:bodyPr>
          <a:lstStyle/>
          <a:p>
            <a:r>
              <a:rPr lang="en-US" sz="1900" dirty="0">
                <a:solidFill>
                  <a:schemeClr val="bg1"/>
                </a:solidFill>
              </a:rPr>
              <a:t>RELIABLE      TRUSTED      SCIENTIFIC      </a:t>
            </a:r>
            <a:r>
              <a:rPr lang="en-US" sz="1900" dirty="0">
                <a:solidFill>
                  <a:schemeClr val="accent1"/>
                </a:solidFill>
              </a:rPr>
              <a:t>DCPC</a:t>
            </a:r>
          </a:p>
        </p:txBody>
      </p:sp>
      <p:cxnSp>
        <p:nvCxnSpPr>
          <p:cNvPr id="17" name="Straight Connector 16"/>
          <p:cNvCxnSpPr/>
          <p:nvPr userDrawn="1"/>
        </p:nvCxnSpPr>
        <p:spPr>
          <a:xfrm>
            <a:off x="1413923"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8" name="Straight Connector 17"/>
          <p:cNvCxnSpPr/>
          <p:nvPr userDrawn="1"/>
        </p:nvCxnSpPr>
        <p:spPr>
          <a:xfrm>
            <a:off x="2799826" y="6584630"/>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cxnSp>
        <p:nvCxnSpPr>
          <p:cNvPr id="19" name="Straight Connector 18"/>
          <p:cNvCxnSpPr/>
          <p:nvPr userDrawn="1"/>
        </p:nvCxnSpPr>
        <p:spPr>
          <a:xfrm>
            <a:off x="4483370" y="6583201"/>
            <a:ext cx="0" cy="204153"/>
          </a:xfrm>
          <a:prstGeom prst="line">
            <a:avLst/>
          </a:prstGeom>
          <a:ln w="19050">
            <a:solidFill>
              <a:schemeClr val="accent2"/>
            </a:solidFill>
          </a:ln>
        </p:spPr>
        <p:style>
          <a:lnRef idx="1">
            <a:schemeClr val="accent5"/>
          </a:lnRef>
          <a:fillRef idx="0">
            <a:schemeClr val="accent5"/>
          </a:fillRef>
          <a:effectRef idx="0">
            <a:schemeClr val="accent5"/>
          </a:effectRef>
          <a:fontRef idx="minor">
            <a:schemeClr val="tx1"/>
          </a:fontRef>
        </p:style>
      </p:cxnSp>
    </p:spTree>
    <p:extLst>
      <p:ext uri="{BB962C8B-B14F-4D97-AF65-F5344CB8AC3E}">
        <p14:creationId xmlns:p14="http://schemas.microsoft.com/office/powerpoint/2010/main" val="419782238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11" name="Title 1"/>
          <p:cNvSpPr>
            <a:spLocks noGrp="1"/>
          </p:cNvSpPr>
          <p:nvPr>
            <p:ph type="title"/>
          </p:nvPr>
        </p:nvSpPr>
        <p:spPr>
          <a:xfrm>
            <a:off x="609600" y="1981200"/>
            <a:ext cx="10972800" cy="1676400"/>
          </a:xfrm>
          <a:prstGeom prst="rect">
            <a:avLst/>
          </a:prstGeom>
        </p:spPr>
        <p:txBody>
          <a:bodyPr/>
          <a:lstStyle>
            <a:lvl1pPr>
              <a:lnSpc>
                <a:spcPts val="3000"/>
              </a:lnSpc>
              <a:defRPr sz="2800" b="1" baseline="0">
                <a:effectLst/>
                <a:latin typeface="Calibri" pitchFamily="34" charset="0"/>
              </a:defRPr>
            </a:lvl1pPr>
          </a:lstStyle>
          <a:p>
            <a:endParaRPr lang="en-US" dirty="0"/>
          </a:p>
        </p:txBody>
      </p:sp>
      <p:sp>
        <p:nvSpPr>
          <p:cNvPr id="5" name="Subtitle 2"/>
          <p:cNvSpPr>
            <a:spLocks noGrp="1"/>
          </p:cNvSpPr>
          <p:nvPr>
            <p:ph type="subTitle" idx="1"/>
          </p:nvPr>
        </p:nvSpPr>
        <p:spPr>
          <a:xfrm>
            <a:off x="1828800" y="3886200"/>
            <a:ext cx="8534400" cy="457200"/>
          </a:xfrm>
          <a:prstGeom prst="rect">
            <a:avLst/>
          </a:prstGeom>
        </p:spPr>
        <p:txBody>
          <a:bodyPr/>
          <a:lstStyle>
            <a:lvl1pPr marL="0" indent="0" algn="ctr">
              <a:buNone/>
              <a:defRPr sz="2000" b="1" baseline="0">
                <a:solidFill>
                  <a:schemeClr val="bg2"/>
                </a:solidFill>
                <a:effectLst/>
                <a:latin typeface="Calibri"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endParaRPr lang="en-US" dirty="0"/>
          </a:p>
        </p:txBody>
      </p:sp>
      <p:sp>
        <p:nvSpPr>
          <p:cNvPr id="9" name="Text Placeholder 8"/>
          <p:cNvSpPr>
            <a:spLocks noGrp="1"/>
          </p:cNvSpPr>
          <p:nvPr>
            <p:ph type="body" sz="quarter" idx="10"/>
          </p:nvPr>
        </p:nvSpPr>
        <p:spPr>
          <a:xfrm>
            <a:off x="1828800" y="4267200"/>
            <a:ext cx="8534400" cy="1295400"/>
          </a:xfrm>
          <a:prstGeom prst="rect">
            <a:avLst/>
          </a:prstGeom>
        </p:spPr>
        <p:txBody>
          <a:bodyPr/>
          <a:lstStyle>
            <a:lvl1pPr algn="ctr">
              <a:lnSpc>
                <a:spcPts val="2000"/>
              </a:lnSpc>
              <a:buNone/>
              <a:defRPr sz="1800" baseline="0">
                <a:solidFill>
                  <a:schemeClr val="tx1"/>
                </a:solidFill>
                <a:latin typeface="Calibri" pitchFamily="34" charset="0"/>
              </a:defRPr>
            </a:lvl1pPr>
            <a:lvl2pPr algn="ctr">
              <a:defRPr>
                <a:solidFill>
                  <a:schemeClr val="tx2"/>
                </a:solidFill>
              </a:defRPr>
            </a:lvl2pPr>
            <a:lvl3pPr algn="ctr">
              <a:defRPr>
                <a:solidFill>
                  <a:schemeClr val="tx2"/>
                </a:solidFill>
              </a:defRPr>
            </a:lvl3pPr>
            <a:lvl4pPr algn="ctr">
              <a:defRPr>
                <a:solidFill>
                  <a:schemeClr val="tx2"/>
                </a:solidFill>
              </a:defRPr>
            </a:lvl4pPr>
            <a:lvl5pPr algn="ctr">
              <a:defRPr>
                <a:solidFill>
                  <a:schemeClr val="tx2"/>
                </a:solidFill>
              </a:defRPr>
            </a:lvl5pPr>
          </a:lstStyle>
          <a:p>
            <a:pPr lvl="0"/>
            <a:endParaRPr lang="en-US" dirty="0"/>
          </a:p>
        </p:txBody>
      </p:sp>
    </p:spTree>
    <p:extLst>
      <p:ext uri="{BB962C8B-B14F-4D97-AF65-F5344CB8AC3E}">
        <p14:creationId xmlns:p14="http://schemas.microsoft.com/office/powerpoint/2010/main" val="2467947278"/>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asic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nchor="b" anchorCtr="0"/>
          <a:lstStyle>
            <a:lvl1pPr>
              <a:lnSpc>
                <a:spcPts val="3000"/>
              </a:lnSpc>
              <a:defRPr sz="2800" b="1" baseline="0">
                <a:effectLst/>
                <a:latin typeface="Calibri" pitchFamily="34" charset="0"/>
              </a:defRPr>
            </a:lvl1pPr>
          </a:lstStyle>
          <a:p>
            <a:endParaRPr lang="en-US" dirty="0"/>
          </a:p>
        </p:txBody>
      </p:sp>
      <p:sp>
        <p:nvSpPr>
          <p:cNvPr id="3" name="Content Placeholder 2"/>
          <p:cNvSpPr>
            <a:spLocks noGrp="1"/>
          </p:cNvSpPr>
          <p:nvPr>
            <p:ph idx="1"/>
          </p:nvPr>
        </p:nvSpPr>
        <p:spPr>
          <a:xfrm>
            <a:off x="609600" y="1600201"/>
            <a:ext cx="10972800" cy="4191000"/>
          </a:xfrm>
          <a:prstGeom prst="rect">
            <a:avLst/>
          </a:prstGeom>
        </p:spPr>
        <p:txBody>
          <a:bodyPr/>
          <a:lstStyle>
            <a:lvl1pPr marL="342900" indent="-342900">
              <a:buClr>
                <a:schemeClr val="accent1"/>
              </a:buClr>
              <a:buSzPct val="70000"/>
              <a:buFont typeface="Wingdings" pitchFamily="2" charset="2"/>
              <a:buChar char="§"/>
              <a:defRPr sz="2400" b="1" baseline="0">
                <a:solidFill>
                  <a:schemeClr val="bg2"/>
                </a:solidFill>
                <a:latin typeface="Calibri" pitchFamily="34" charset="0"/>
              </a:defRPr>
            </a:lvl1pPr>
            <a:lvl2pPr marL="742950" indent="-285750">
              <a:buClr>
                <a:schemeClr val="tx1"/>
              </a:buClr>
              <a:buSzPct val="100000"/>
              <a:buFont typeface="Arial" pitchFamily="34" charset="0"/>
              <a:buChar char="•"/>
              <a:defRPr sz="2000">
                <a:solidFill>
                  <a:schemeClr val="bg2"/>
                </a:solidFill>
                <a:latin typeface="Calibri" panose="020F0502020204030204" pitchFamily="34" charset="0"/>
              </a:defRPr>
            </a:lvl2pPr>
            <a:lvl3pPr marL="1143000" indent="-228600">
              <a:buClr>
                <a:schemeClr val="tx1"/>
              </a:buClr>
              <a:buSzPct val="100000"/>
              <a:buFont typeface="Courier New" pitchFamily="49" charset="0"/>
              <a:buChar char="o"/>
              <a:defRPr sz="1800">
                <a:solidFill>
                  <a:schemeClr val="bg2"/>
                </a:solidFill>
                <a:latin typeface="Calibri" panose="020F0502020204030204" pitchFamily="34" charset="0"/>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endParaRPr lang="en-US" dirty="0"/>
          </a:p>
          <a:p>
            <a:pPr lvl="1"/>
            <a:endParaRPr lang="en-US" dirty="0"/>
          </a:p>
          <a:p>
            <a:pPr lvl="2"/>
            <a:endParaRPr lang="en-US" dirty="0"/>
          </a:p>
        </p:txBody>
      </p:sp>
      <p:sp>
        <p:nvSpPr>
          <p:cNvPr id="6" name="Text Placeholder 5"/>
          <p:cNvSpPr>
            <a:spLocks noGrp="1"/>
          </p:cNvSpPr>
          <p:nvPr userDrawn="1">
            <p:ph type="body" sz="quarter" idx="11" hasCustomPrompt="1"/>
          </p:nvPr>
        </p:nvSpPr>
        <p:spPr>
          <a:xfrm>
            <a:off x="609600" y="6019800"/>
            <a:ext cx="10972800" cy="381000"/>
          </a:xfrm>
          <a:prstGeom prst="rect">
            <a:avLst/>
          </a:prstGeom>
        </p:spPr>
        <p:txBody>
          <a:bodyPr anchor="b"/>
          <a:lstStyle>
            <a:lvl1pPr>
              <a:buNone/>
              <a:defRPr sz="1100">
                <a:solidFill>
                  <a:schemeClr val="tx1"/>
                </a:solidFill>
                <a:latin typeface="Calibri" pitchFamily="34" charset="0"/>
              </a:defRPr>
            </a:lvl1pPr>
          </a:lstStyle>
          <a:p>
            <a:r>
              <a:rPr lang="en-US" dirty="0"/>
              <a:t>* Citations, references, and credits</a:t>
            </a:r>
          </a:p>
        </p:txBody>
      </p:sp>
    </p:spTree>
    <p:extLst>
      <p:ext uri="{BB962C8B-B14F-4D97-AF65-F5344CB8AC3E}">
        <p14:creationId xmlns:p14="http://schemas.microsoft.com/office/powerpoint/2010/main" val="2056324943"/>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Data Slide (For content heavy tables and chart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nchor="b" anchorCtr="0"/>
          <a:lstStyle>
            <a:lvl1pPr>
              <a:lnSpc>
                <a:spcPts val="3000"/>
              </a:lnSpc>
              <a:defRPr sz="2800" b="1" baseline="0">
                <a:effectLst/>
                <a:latin typeface="Calibri" pitchFamily="34" charset="0"/>
              </a:defRPr>
            </a:lvl1pPr>
          </a:lstStyle>
          <a:p>
            <a:endParaRPr lang="en-US" dirty="0"/>
          </a:p>
        </p:txBody>
      </p:sp>
      <p:sp>
        <p:nvSpPr>
          <p:cNvPr id="3" name="Content Placeholder 2"/>
          <p:cNvSpPr>
            <a:spLocks noGrp="1"/>
          </p:cNvSpPr>
          <p:nvPr>
            <p:ph idx="1"/>
          </p:nvPr>
        </p:nvSpPr>
        <p:spPr>
          <a:xfrm>
            <a:off x="609600" y="1600201"/>
            <a:ext cx="10972800" cy="4191000"/>
          </a:xfrm>
          <a:prstGeom prst="rect">
            <a:avLst/>
          </a:prstGeom>
        </p:spPr>
        <p:txBody>
          <a:bodyPr/>
          <a:lstStyle>
            <a:lvl1pPr marL="342900" indent="-342900">
              <a:buClr>
                <a:schemeClr val="tx1"/>
              </a:buClr>
              <a:buSzPct val="70000"/>
              <a:buFont typeface="Arial" pitchFamily="34" charset="0"/>
              <a:buChar char="•"/>
              <a:defRPr sz="2400" b="1" baseline="0">
                <a:solidFill>
                  <a:schemeClr val="bg2"/>
                </a:solidFill>
                <a:latin typeface="Calibri" pitchFamily="34" charset="0"/>
              </a:defRPr>
            </a:lvl1pPr>
            <a:lvl2pPr>
              <a:buClr>
                <a:schemeClr val="tx1"/>
              </a:buClr>
              <a:buSzPct val="100000"/>
              <a:buFont typeface="Wingdings" pitchFamily="2" charset="2"/>
              <a:buChar char="§"/>
              <a:defRPr sz="2000">
                <a:solidFill>
                  <a:schemeClr val="bg2"/>
                </a:solidFill>
              </a:defRPr>
            </a:lvl2pPr>
            <a:lvl3pPr>
              <a:buClr>
                <a:schemeClr val="tx1"/>
              </a:buClr>
              <a:buSzPct val="100000"/>
              <a:buFont typeface="Arial" pitchFamily="34" charset="0"/>
              <a:buChar char="•"/>
              <a:defRPr sz="1800">
                <a:solidFill>
                  <a:schemeClr val="bg2"/>
                </a:solidFill>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endParaRPr lang="en-US" dirty="0"/>
          </a:p>
        </p:txBody>
      </p:sp>
      <p:sp>
        <p:nvSpPr>
          <p:cNvPr id="7" name="Text Placeholder 5"/>
          <p:cNvSpPr>
            <a:spLocks noGrp="1"/>
          </p:cNvSpPr>
          <p:nvPr>
            <p:ph type="body" sz="quarter" idx="11" hasCustomPrompt="1"/>
          </p:nvPr>
        </p:nvSpPr>
        <p:spPr>
          <a:xfrm>
            <a:off x="609600" y="6019800"/>
            <a:ext cx="10972800" cy="381000"/>
          </a:xfrm>
          <a:prstGeom prst="rect">
            <a:avLst/>
          </a:prstGeom>
        </p:spPr>
        <p:txBody>
          <a:bodyPr anchor="b"/>
          <a:lstStyle>
            <a:lvl1pPr>
              <a:buNone/>
              <a:defRPr sz="1100">
                <a:solidFill>
                  <a:schemeClr val="tx1"/>
                </a:solidFill>
                <a:latin typeface="Calibri" pitchFamily="34" charset="0"/>
              </a:defRPr>
            </a:lvl1pPr>
          </a:lstStyle>
          <a:p>
            <a:r>
              <a:rPr lang="en-US" dirty="0"/>
              <a:t>* Citations, references, and credits</a:t>
            </a:r>
          </a:p>
        </p:txBody>
      </p:sp>
    </p:spTree>
    <p:extLst>
      <p:ext uri="{BB962C8B-B14F-4D97-AF65-F5344CB8AC3E}">
        <p14:creationId xmlns:p14="http://schemas.microsoft.com/office/powerpoint/2010/main" val="1735333033"/>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Slide Badge">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5" name="Subtitle 2"/>
          <p:cNvSpPr>
            <a:spLocks noGrp="1"/>
          </p:cNvSpPr>
          <p:nvPr>
            <p:ph type="subTitle" idx="1"/>
          </p:nvPr>
        </p:nvSpPr>
        <p:spPr>
          <a:xfrm>
            <a:off x="1828800" y="3886200"/>
            <a:ext cx="8534400" cy="457200"/>
          </a:xfrm>
          <a:prstGeom prst="rect">
            <a:avLst/>
          </a:prstGeom>
        </p:spPr>
        <p:txBody>
          <a:bodyPr/>
          <a:lstStyle>
            <a:lvl1pPr marL="0" indent="0" algn="ctr">
              <a:buNone/>
              <a:defRPr sz="2000" b="1" baseline="0">
                <a:solidFill>
                  <a:schemeClr val="bg2"/>
                </a:solidFill>
                <a:effectLst/>
                <a:latin typeface="Calibri"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endParaRPr lang="en-US" dirty="0"/>
          </a:p>
        </p:txBody>
      </p:sp>
      <p:sp>
        <p:nvSpPr>
          <p:cNvPr id="9" name="Text Placeholder 8"/>
          <p:cNvSpPr>
            <a:spLocks noGrp="1"/>
          </p:cNvSpPr>
          <p:nvPr>
            <p:ph type="body" sz="quarter" idx="10"/>
          </p:nvPr>
        </p:nvSpPr>
        <p:spPr>
          <a:xfrm>
            <a:off x="1828800" y="4267200"/>
            <a:ext cx="8534400" cy="1295400"/>
          </a:xfrm>
          <a:prstGeom prst="rect">
            <a:avLst/>
          </a:prstGeom>
        </p:spPr>
        <p:txBody>
          <a:bodyPr/>
          <a:lstStyle>
            <a:lvl1pPr algn="ctr">
              <a:lnSpc>
                <a:spcPts val="2000"/>
              </a:lnSpc>
              <a:buNone/>
              <a:defRPr sz="1800" baseline="0">
                <a:solidFill>
                  <a:schemeClr val="tx1"/>
                </a:solidFill>
                <a:latin typeface="Calibri" pitchFamily="34" charset="0"/>
              </a:defRPr>
            </a:lvl1pPr>
            <a:lvl2pPr algn="ctr">
              <a:defRPr>
                <a:solidFill>
                  <a:schemeClr val="tx2"/>
                </a:solidFill>
              </a:defRPr>
            </a:lvl2pPr>
            <a:lvl3pPr algn="ctr">
              <a:defRPr>
                <a:solidFill>
                  <a:schemeClr val="tx2"/>
                </a:solidFill>
              </a:defRPr>
            </a:lvl3pPr>
            <a:lvl4pPr algn="ctr">
              <a:defRPr>
                <a:solidFill>
                  <a:schemeClr val="tx2"/>
                </a:solidFill>
              </a:defRPr>
            </a:lvl4pPr>
            <a:lvl5pPr algn="ctr">
              <a:defRPr>
                <a:solidFill>
                  <a:schemeClr val="tx2"/>
                </a:solidFill>
              </a:defRPr>
            </a:lvl5pPr>
          </a:lstStyle>
          <a:p>
            <a:pPr lvl="0"/>
            <a:endParaRPr lang="en-US" dirty="0"/>
          </a:p>
        </p:txBody>
      </p:sp>
      <p:sp>
        <p:nvSpPr>
          <p:cNvPr id="11" name="Title 1"/>
          <p:cNvSpPr>
            <a:spLocks noGrp="1"/>
          </p:cNvSpPr>
          <p:nvPr>
            <p:ph type="title"/>
          </p:nvPr>
        </p:nvSpPr>
        <p:spPr>
          <a:xfrm>
            <a:off x="609600" y="1981200"/>
            <a:ext cx="10972800" cy="1676400"/>
          </a:xfrm>
          <a:prstGeom prst="rect">
            <a:avLst/>
          </a:prstGeom>
        </p:spPr>
        <p:txBody>
          <a:bodyPr/>
          <a:lstStyle>
            <a:lvl1pPr>
              <a:lnSpc>
                <a:spcPts val="3000"/>
              </a:lnSpc>
              <a:defRPr sz="2800" b="1" baseline="0">
                <a:effectLst/>
                <a:latin typeface="Calibri" pitchFamily="34" charset="0"/>
              </a:defRPr>
            </a:lvl1pPr>
          </a:lstStyle>
          <a:p>
            <a:endParaRPr lang="en-US" dirty="0"/>
          </a:p>
        </p:txBody>
      </p:sp>
    </p:spTree>
    <p:extLst>
      <p:ext uri="{BB962C8B-B14F-4D97-AF65-F5344CB8AC3E}">
        <p14:creationId xmlns:p14="http://schemas.microsoft.com/office/powerpoint/2010/main" val="674560815"/>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asic Content Badg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nchor="b" anchorCtr="0"/>
          <a:lstStyle>
            <a:lvl1pPr>
              <a:lnSpc>
                <a:spcPts val="3000"/>
              </a:lnSpc>
              <a:defRPr sz="2800" b="1" baseline="0">
                <a:effectLst/>
                <a:latin typeface="Calibri" pitchFamily="34" charset="0"/>
              </a:defRPr>
            </a:lvl1pPr>
          </a:lstStyle>
          <a:p>
            <a:endParaRPr lang="en-US" dirty="0"/>
          </a:p>
        </p:txBody>
      </p:sp>
      <p:sp>
        <p:nvSpPr>
          <p:cNvPr id="3" name="Content Placeholder 2"/>
          <p:cNvSpPr>
            <a:spLocks noGrp="1"/>
          </p:cNvSpPr>
          <p:nvPr>
            <p:ph idx="1"/>
          </p:nvPr>
        </p:nvSpPr>
        <p:spPr>
          <a:xfrm>
            <a:off x="609600" y="1600201"/>
            <a:ext cx="10972800" cy="4191000"/>
          </a:xfrm>
          <a:prstGeom prst="rect">
            <a:avLst/>
          </a:prstGeom>
        </p:spPr>
        <p:txBody>
          <a:bodyPr/>
          <a:lstStyle>
            <a:lvl1pPr marL="342900" indent="-342900">
              <a:buClr>
                <a:schemeClr val="tx1"/>
              </a:buClr>
              <a:buSzPct val="70000"/>
              <a:buFont typeface="Arial" pitchFamily="34" charset="0"/>
              <a:buChar char="•"/>
              <a:defRPr sz="2400" b="1" baseline="0">
                <a:solidFill>
                  <a:schemeClr val="bg2"/>
                </a:solidFill>
                <a:latin typeface="Calibri" pitchFamily="34" charset="0"/>
              </a:defRPr>
            </a:lvl1pPr>
            <a:lvl2pPr>
              <a:buClr>
                <a:schemeClr val="tx1"/>
              </a:buClr>
              <a:buSzPct val="100000"/>
              <a:buFont typeface="Wingdings" pitchFamily="2" charset="2"/>
              <a:buChar char="§"/>
              <a:defRPr sz="2000">
                <a:solidFill>
                  <a:schemeClr val="bg2"/>
                </a:solidFill>
              </a:defRPr>
            </a:lvl2pPr>
            <a:lvl3pPr>
              <a:buClr>
                <a:schemeClr val="tx1"/>
              </a:buClr>
              <a:buSzPct val="100000"/>
              <a:buFont typeface="Arial" pitchFamily="34" charset="0"/>
              <a:buChar char="•"/>
              <a:defRPr sz="1800">
                <a:solidFill>
                  <a:schemeClr val="bg2"/>
                </a:solidFill>
              </a:defRPr>
            </a:lvl3pPr>
            <a:lvl4pPr>
              <a:buClr>
                <a:schemeClr val="tx1"/>
              </a:buClr>
              <a:buSzPct val="70000"/>
              <a:buFont typeface="Courier New" pitchFamily="49" charset="0"/>
              <a:buChar char="o"/>
              <a:defRPr sz="1800" baseline="0">
                <a:solidFill>
                  <a:schemeClr val="bg2"/>
                </a:solidFill>
              </a:defRPr>
            </a:lvl4pPr>
            <a:lvl5pPr>
              <a:buClr>
                <a:schemeClr val="tx1"/>
              </a:buClr>
              <a:buSzPct val="70000"/>
              <a:buFont typeface="Arial" pitchFamily="34" charset="0"/>
              <a:buChar char="•"/>
              <a:defRPr sz="1800">
                <a:solidFill>
                  <a:schemeClr val="bg2"/>
                </a:solidFill>
              </a:defRPr>
            </a:lvl5pPr>
          </a:lstStyle>
          <a:p>
            <a:pPr lvl="0"/>
            <a:endParaRPr lang="en-US" dirty="0"/>
          </a:p>
        </p:txBody>
      </p:sp>
      <p:sp>
        <p:nvSpPr>
          <p:cNvPr id="5" name="Text Placeholder 5"/>
          <p:cNvSpPr>
            <a:spLocks noGrp="1"/>
          </p:cNvSpPr>
          <p:nvPr>
            <p:ph type="body" sz="quarter" idx="11" hasCustomPrompt="1"/>
          </p:nvPr>
        </p:nvSpPr>
        <p:spPr>
          <a:xfrm>
            <a:off x="2844800" y="6019800"/>
            <a:ext cx="8737600" cy="381000"/>
          </a:xfrm>
          <a:prstGeom prst="rect">
            <a:avLst/>
          </a:prstGeom>
        </p:spPr>
        <p:txBody>
          <a:bodyPr anchor="b"/>
          <a:lstStyle>
            <a:lvl1pPr>
              <a:buNone/>
              <a:defRPr sz="1100">
                <a:solidFill>
                  <a:schemeClr val="tx1"/>
                </a:solidFill>
                <a:latin typeface="Calibri" pitchFamily="34" charset="0"/>
              </a:defRPr>
            </a:lvl1pPr>
          </a:lstStyle>
          <a:p>
            <a:r>
              <a:rPr lang="en-US" dirty="0"/>
              <a:t>* Citations, references, and credits</a:t>
            </a:r>
          </a:p>
        </p:txBody>
      </p:sp>
    </p:spTree>
    <p:extLst>
      <p:ext uri="{BB962C8B-B14F-4D97-AF65-F5344CB8AC3E}">
        <p14:creationId xmlns:p14="http://schemas.microsoft.com/office/powerpoint/2010/main" val="33274774"/>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12284" y="1271017"/>
            <a:ext cx="10363200" cy="1362075"/>
          </a:xfrm>
          <a:prstGeom prst="rect">
            <a:avLst/>
          </a:prstGeom>
        </p:spPr>
        <p:txBody>
          <a:bodyPr anchor="t"/>
          <a:lstStyle>
            <a:lvl1pPr algn="ctr">
              <a:lnSpc>
                <a:spcPts val="3800"/>
              </a:lnSpc>
              <a:defRPr sz="3600" b="1" cap="all" baseline="0">
                <a:effectLst/>
                <a:latin typeface="Calibri" pitchFamily="34" charset="0"/>
              </a:defRPr>
            </a:lvl1pPr>
          </a:lstStyle>
          <a:p>
            <a:endParaRPr lang="en-US" dirty="0"/>
          </a:p>
        </p:txBody>
      </p:sp>
      <p:sp>
        <p:nvSpPr>
          <p:cNvPr id="3" name="Text Placeholder 2"/>
          <p:cNvSpPr>
            <a:spLocks noGrp="1"/>
          </p:cNvSpPr>
          <p:nvPr>
            <p:ph type="body" idx="1"/>
          </p:nvPr>
        </p:nvSpPr>
        <p:spPr>
          <a:xfrm>
            <a:off x="912284" y="2743200"/>
            <a:ext cx="10363200" cy="1500187"/>
          </a:xfrm>
          <a:prstGeom prst="rect">
            <a:avLst/>
          </a:prstGeom>
        </p:spPr>
        <p:txBody>
          <a:bodyPr anchor="t" anchorCtr="0"/>
          <a:lstStyle>
            <a:lvl1pPr marL="0" indent="0" algn="ctr">
              <a:lnSpc>
                <a:spcPts val="2200"/>
              </a:lnSpc>
              <a:buNone/>
              <a:defRPr sz="2000" baseline="0">
                <a:solidFill>
                  <a:schemeClr val="bg2"/>
                </a:solidFill>
                <a:latin typeface="Calibri"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endParaRPr lang="en-US" dirty="0"/>
          </a:p>
        </p:txBody>
      </p:sp>
    </p:spTree>
    <p:extLst>
      <p:ext uri="{BB962C8B-B14F-4D97-AF65-F5344CB8AC3E}">
        <p14:creationId xmlns:p14="http://schemas.microsoft.com/office/powerpoint/2010/main" val="3908712646"/>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xt Slide - Two Column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050DAEBD-6254-4B7A-93F4-740AB02FB7C8}"/>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5"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8" name="Text Placeholder 2">
            <a:extLst>
              <a:ext uri="{FF2B5EF4-FFF2-40B4-BE49-F238E27FC236}">
                <a16:creationId xmlns:a16="http://schemas.microsoft.com/office/drawing/2014/main" id="{21E39CF0-7C77-424C-A297-61F58AB0A5CF}"/>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9" name="Text Placeholder 3">
            <a:extLst>
              <a:ext uri="{FF2B5EF4-FFF2-40B4-BE49-F238E27FC236}">
                <a16:creationId xmlns:a16="http://schemas.microsoft.com/office/drawing/2014/main" id="{4568C32E-CEDB-4D0D-9ECE-34892E301A8F}"/>
              </a:ext>
            </a:extLst>
          </p:cNvPr>
          <p:cNvSpPr>
            <a:spLocks noGrp="1"/>
          </p:cNvSpPr>
          <p:nvPr>
            <p:ph type="body" sz="quarter" idx="13" hasCustomPrompt="1"/>
          </p:nvPr>
        </p:nvSpPr>
        <p:spPr>
          <a:xfrm>
            <a:off x="569913" y="1069584"/>
            <a:ext cx="11060575" cy="537700"/>
          </a:xfrm>
        </p:spPr>
        <p:txBody>
          <a:bodyPr/>
          <a:lstStyle>
            <a:lvl1pPr marL="0" indent="0">
              <a:buNone/>
              <a:defRPr lang="en-US" sz="1800" b="0" i="0" kern="1200" dirty="0">
                <a:solidFill>
                  <a:schemeClr val="bg2"/>
                </a:solidFill>
                <a:latin typeface="Calibri" panose="020F0502020204030204" pitchFamily="34" charset="0"/>
                <a:ea typeface="+mn-ea"/>
                <a:cs typeface="Calibri" panose="020F0502020204030204" pitchFamily="34" charset="0"/>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117653142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a:prstGeom prst="rect">
            <a:avLst/>
          </a:prstGeom>
        </p:spPr>
        <p:txBody>
          <a:bodyPr anchor="b"/>
          <a:lstStyle>
            <a:lvl1pPr algn="l">
              <a:defRPr sz="2000" b="1" baseline="0">
                <a:effectLst/>
                <a:latin typeface="Calibri" pitchFamily="34" charset="0"/>
              </a:defRPr>
            </a:lvl1pPr>
          </a:lstStyle>
          <a:p>
            <a:endParaRPr lang="en-US" dirty="0"/>
          </a:p>
        </p:txBody>
      </p:sp>
      <p:sp>
        <p:nvSpPr>
          <p:cNvPr id="3" name="Content Placeholder 2"/>
          <p:cNvSpPr>
            <a:spLocks noGrp="1"/>
          </p:cNvSpPr>
          <p:nvPr>
            <p:ph idx="1"/>
          </p:nvPr>
        </p:nvSpPr>
        <p:spPr>
          <a:xfrm>
            <a:off x="4766733" y="273051"/>
            <a:ext cx="6815667" cy="5518150"/>
          </a:xfrm>
          <a:prstGeom prst="rect">
            <a:avLst/>
          </a:prstGeom>
        </p:spPr>
        <p:txBody>
          <a:bodyPr anchor="ctr" anchorCtr="0"/>
          <a:lstStyle>
            <a:lvl1pPr marL="342900" indent="-342900">
              <a:buClr>
                <a:schemeClr val="tx1"/>
              </a:buClr>
              <a:buSzPct val="70000"/>
              <a:buFont typeface="Wingdings" pitchFamily="2" charset="2"/>
              <a:buChar char="§"/>
              <a:defRPr sz="2400" b="1">
                <a:solidFill>
                  <a:schemeClr val="bg2"/>
                </a:solidFill>
                <a:latin typeface="Calibri" pitchFamily="34" charset="0"/>
              </a:defRPr>
            </a:lvl1pPr>
            <a:lvl2pPr marL="742950" indent="-285750">
              <a:buClr>
                <a:schemeClr val="tx1"/>
              </a:buClr>
              <a:buSzPct val="100000"/>
              <a:buFont typeface="Arial" pitchFamily="34" charset="0"/>
              <a:buChar char="•"/>
              <a:defRPr sz="2000">
                <a:solidFill>
                  <a:schemeClr val="bg2"/>
                </a:solidFill>
              </a:defRPr>
            </a:lvl2pPr>
            <a:lvl3pPr marL="1143000" indent="-228600">
              <a:buClr>
                <a:schemeClr val="tx1"/>
              </a:buClr>
              <a:buSzPct val="100000"/>
              <a:buFont typeface="Courier New" pitchFamily="49" charset="0"/>
              <a:buChar char="o"/>
              <a:defRPr sz="1800">
                <a:solidFill>
                  <a:schemeClr val="bg2"/>
                </a:solidFill>
              </a:defRPr>
            </a:lvl3pPr>
            <a:lvl4pPr>
              <a:buClr>
                <a:schemeClr val="tx1"/>
              </a:buClr>
              <a:buSzPct val="70000"/>
              <a:buFont typeface="Courier New" pitchFamily="49" charset="0"/>
              <a:buChar char="o"/>
              <a:defRPr sz="1800">
                <a:solidFill>
                  <a:schemeClr val="bg2"/>
                </a:solidFill>
              </a:defRPr>
            </a:lvl4pPr>
            <a:lvl5pPr>
              <a:buClr>
                <a:schemeClr val="tx1"/>
              </a:buClr>
              <a:buSzPct val="70000"/>
              <a:buFont typeface="Arial" pitchFamily="34" charset="0"/>
              <a:buChar char="•"/>
              <a:defRPr sz="1800">
                <a:solidFill>
                  <a:schemeClr val="bg2"/>
                </a:solidFill>
              </a:defRPr>
            </a:lvl5pPr>
            <a:lvl6pPr>
              <a:defRPr sz="2000"/>
            </a:lvl6pPr>
            <a:lvl7pPr>
              <a:defRPr sz="2000"/>
            </a:lvl7pPr>
            <a:lvl8pPr>
              <a:defRPr sz="2000"/>
            </a:lvl8pPr>
            <a:lvl9pPr>
              <a:defRPr sz="2000"/>
            </a:lvl9pPr>
          </a:lstStyle>
          <a:p>
            <a:pPr lvl="0"/>
            <a:endParaRPr lang="en-US" dirty="0"/>
          </a:p>
          <a:p>
            <a:pPr lvl="1"/>
            <a:endParaRPr lang="en-US" dirty="0"/>
          </a:p>
          <a:p>
            <a:pPr lvl="2"/>
            <a:endParaRPr lang="en-US" dirty="0"/>
          </a:p>
        </p:txBody>
      </p:sp>
      <p:sp>
        <p:nvSpPr>
          <p:cNvPr id="4" name="Text Placeholder 3"/>
          <p:cNvSpPr>
            <a:spLocks noGrp="1"/>
          </p:cNvSpPr>
          <p:nvPr>
            <p:ph type="body" sz="half" idx="2"/>
          </p:nvPr>
        </p:nvSpPr>
        <p:spPr>
          <a:xfrm>
            <a:off x="609601" y="1435102"/>
            <a:ext cx="4011084" cy="4356099"/>
          </a:xfrm>
          <a:prstGeom prst="rect">
            <a:avLst/>
          </a:prstGeom>
        </p:spPr>
        <p:txBody>
          <a:bodyPr/>
          <a:lstStyle>
            <a:lvl1pPr marL="0" indent="0">
              <a:buNone/>
              <a:defRPr sz="1400" baseline="0">
                <a:solidFill>
                  <a:schemeClr val="bg2"/>
                </a:solidFill>
                <a:latin typeface="Calibri"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 name="Text Placeholder 5"/>
          <p:cNvSpPr>
            <a:spLocks noGrp="1"/>
          </p:cNvSpPr>
          <p:nvPr>
            <p:ph type="body" sz="quarter" idx="11" hasCustomPrompt="1"/>
          </p:nvPr>
        </p:nvSpPr>
        <p:spPr>
          <a:xfrm>
            <a:off x="609600" y="6019800"/>
            <a:ext cx="10972800" cy="381000"/>
          </a:xfrm>
          <a:prstGeom prst="rect">
            <a:avLst/>
          </a:prstGeom>
        </p:spPr>
        <p:txBody>
          <a:bodyPr anchor="b"/>
          <a:lstStyle>
            <a:lvl1pPr>
              <a:buNone/>
              <a:defRPr sz="1100">
                <a:solidFill>
                  <a:schemeClr val="tx1"/>
                </a:solidFill>
                <a:latin typeface="Calibri" pitchFamily="34" charset="0"/>
              </a:defRPr>
            </a:lvl1pPr>
          </a:lstStyle>
          <a:p>
            <a:r>
              <a:rPr lang="en-US" dirty="0"/>
              <a:t>* Citations, references, and credits</a:t>
            </a:r>
          </a:p>
        </p:txBody>
      </p:sp>
    </p:spTree>
    <p:extLst>
      <p:ext uri="{BB962C8B-B14F-4D97-AF65-F5344CB8AC3E}">
        <p14:creationId xmlns:p14="http://schemas.microsoft.com/office/powerpoint/2010/main" val="1408433982"/>
      </p:ext>
    </p:extLst>
  </p:cSld>
  <p:clrMapOvr>
    <a:masterClrMapping/>
  </p:clrMapOvr>
  <p:transition>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a:prstGeom prst="rect">
            <a:avLst/>
          </a:prstGeom>
        </p:spPr>
        <p:txBody>
          <a:bodyPr anchor="b"/>
          <a:lstStyle>
            <a:lvl1pPr algn="l">
              <a:defRPr sz="2000" b="1" baseline="0">
                <a:effectLst/>
                <a:latin typeface="Calibri" pitchFamily="34" charset="0"/>
              </a:defRPr>
            </a:lvl1pPr>
          </a:lstStyle>
          <a:p>
            <a:endParaRPr lang="en-US" dirty="0"/>
          </a:p>
        </p:txBody>
      </p:sp>
      <p:sp>
        <p:nvSpPr>
          <p:cNvPr id="3" name="Picture Placeholder 2"/>
          <p:cNvSpPr>
            <a:spLocks noGrp="1"/>
          </p:cNvSpPr>
          <p:nvPr>
            <p:ph type="pic" idx="1"/>
          </p:nvPr>
        </p:nvSpPr>
        <p:spPr>
          <a:xfrm>
            <a:off x="2389717" y="612775"/>
            <a:ext cx="7315200" cy="4114800"/>
          </a:xfrm>
          <a:prstGeom prst="rect">
            <a:avLst/>
          </a:prstGeom>
          <a:ln w="25400">
            <a:solidFill>
              <a:schemeClr val="bg1"/>
            </a:solidFill>
          </a:ln>
          <a:effectLst>
            <a:outerShdw blurRad="44450" dist="27940" dir="5400000" algn="ctr">
              <a:srgbClr val="000000">
                <a:alpha val="32000"/>
              </a:srgbClr>
            </a:outerShdw>
          </a:effectLst>
        </p:spPr>
        <p:txBody>
          <a:bodyPr/>
          <a:lstStyle>
            <a:lvl1pPr marL="0" indent="0">
              <a:buNone/>
              <a:defRPr sz="3200">
                <a:latin typeface="Calibri"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2389717" y="5367338"/>
            <a:ext cx="7315200" cy="804862"/>
          </a:xfrm>
          <a:prstGeom prst="rect">
            <a:avLst/>
          </a:prstGeom>
        </p:spPr>
        <p:txBody>
          <a:bodyPr/>
          <a:lstStyle>
            <a:lvl1pPr marL="0" indent="0">
              <a:buNone/>
              <a:defRPr sz="1400" baseline="0">
                <a:solidFill>
                  <a:schemeClr val="bg2"/>
                </a:solidFill>
                <a:latin typeface="Calibri"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Tree>
    <p:extLst>
      <p:ext uri="{BB962C8B-B14F-4D97-AF65-F5344CB8AC3E}">
        <p14:creationId xmlns:p14="http://schemas.microsoft.com/office/powerpoint/2010/main" val="3908251476"/>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Custom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5" name="Subtitle 2"/>
          <p:cNvSpPr>
            <a:spLocks noGrp="1"/>
          </p:cNvSpPr>
          <p:nvPr>
            <p:ph type="subTitle" idx="1"/>
          </p:nvPr>
        </p:nvSpPr>
        <p:spPr>
          <a:xfrm>
            <a:off x="1828800" y="1981200"/>
            <a:ext cx="8534400" cy="2057400"/>
          </a:xfrm>
          <a:prstGeom prst="rect">
            <a:avLst/>
          </a:prstGeom>
        </p:spPr>
        <p:txBody>
          <a:bodyPr/>
          <a:lstStyle>
            <a:lvl1pPr marL="0" indent="0" algn="ctr">
              <a:buNone/>
              <a:defRPr sz="2800" b="1" baseline="0">
                <a:solidFill>
                  <a:schemeClr val="bg2"/>
                </a:solidFill>
                <a:effectLst/>
                <a:latin typeface="Calibri"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endParaRPr lang="en-US" dirty="0"/>
          </a:p>
        </p:txBody>
      </p:sp>
    </p:spTree>
    <p:extLst>
      <p:ext uri="{BB962C8B-B14F-4D97-AF65-F5344CB8AC3E}">
        <p14:creationId xmlns:p14="http://schemas.microsoft.com/office/powerpoint/2010/main" val="1278179350"/>
      </p:ext>
    </p:extLst>
  </p:cSld>
  <p:clrMapOvr>
    <a:masterClrMapping/>
  </p:clrMapOvr>
  <p:transition>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1914144" y="1524000"/>
            <a:ext cx="4876800" cy="4663440"/>
          </a:xfrm>
          <a:prstGeom prst="rect">
            <a:avLst/>
          </a:prstGeom>
        </p:spPr>
        <p:txBody>
          <a:bodyPr/>
          <a:lstStyle>
            <a:lvl1pPr>
              <a:defRPr sz="2800"/>
            </a:lvl1pPr>
            <a:lvl2pPr>
              <a:defRPr sz="2400"/>
            </a:lvl2pPr>
            <a:lvl3pPr>
              <a:defRPr sz="2000"/>
            </a:lvl3pPr>
            <a:lvl4pPr>
              <a:defRPr sz="1800"/>
            </a:lvl4pPr>
            <a:lvl5pPr>
              <a:defRPr sz="1800"/>
            </a:lvl5pPr>
            <a:extLs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7034784" y="1524000"/>
            <a:ext cx="4876800" cy="4663440"/>
          </a:xfrm>
          <a:prstGeom prst="rect">
            <a:avLst/>
          </a:prstGeom>
        </p:spPr>
        <p:txBody>
          <a:bodyPr/>
          <a:lstStyle>
            <a:lvl1pPr>
              <a:defRPr sz="2800"/>
            </a:lvl1pPr>
            <a:lvl2pPr>
              <a:defRPr sz="2400"/>
            </a:lvl2pPr>
            <a:lvl3pPr>
              <a:defRPr sz="2000"/>
            </a:lvl3pPr>
            <a:lvl4pPr>
              <a:defRPr sz="1800"/>
            </a:lvl4pPr>
            <a:lvl5pPr>
              <a:defRPr sz="1800"/>
            </a:lvl5pPr>
            <a:extLs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3"/>
          <p:cNvSpPr>
            <a:spLocks noGrp="1"/>
          </p:cNvSpPr>
          <p:nvPr>
            <p:ph type="dt" sz="half" idx="10"/>
          </p:nvPr>
        </p:nvSpPr>
        <p:spPr>
          <a:xfrm>
            <a:off x="4775200" y="6305550"/>
            <a:ext cx="2844800" cy="476250"/>
          </a:xfrm>
          <a:prstGeom prst="rect">
            <a:avLst/>
          </a:prstGeom>
        </p:spPr>
        <p:txBody>
          <a:bodyPr/>
          <a:lstStyle>
            <a:lvl1pPr>
              <a:defRPr/>
            </a:lvl1pPr>
          </a:lstStyle>
          <a:p>
            <a:pPr>
              <a:defRPr/>
            </a:pPr>
            <a:fld id="{0B323541-60E2-4EAB-AA52-CEE957D42681}" type="datetimeFigureOut">
              <a:rPr lang="en-US">
                <a:solidFill>
                  <a:srgbClr val="0039A6"/>
                </a:solidFill>
              </a:rPr>
              <a:pPr>
                <a:defRPr/>
              </a:pPr>
              <a:t>2/6/2020</a:t>
            </a:fld>
            <a:endParaRPr lang="en-US" dirty="0">
              <a:solidFill>
                <a:srgbClr val="0039A6"/>
              </a:solidFill>
            </a:endParaRPr>
          </a:p>
        </p:txBody>
      </p:sp>
      <p:sp>
        <p:nvSpPr>
          <p:cNvPr id="6" name="Footer Placeholder 9"/>
          <p:cNvSpPr>
            <a:spLocks noGrp="1"/>
          </p:cNvSpPr>
          <p:nvPr>
            <p:ph type="ftr" sz="quarter" idx="11"/>
          </p:nvPr>
        </p:nvSpPr>
        <p:spPr>
          <a:xfrm>
            <a:off x="7620000" y="6305550"/>
            <a:ext cx="3860800" cy="476250"/>
          </a:xfrm>
          <a:prstGeom prst="rect">
            <a:avLst/>
          </a:prstGeom>
        </p:spPr>
        <p:txBody>
          <a:bodyPr/>
          <a:lstStyle>
            <a:lvl1pPr>
              <a:defRPr/>
            </a:lvl1pPr>
          </a:lstStyle>
          <a:p>
            <a:pPr>
              <a:defRPr/>
            </a:pPr>
            <a:endParaRPr lang="en-US" dirty="0">
              <a:solidFill>
                <a:srgbClr val="0039A6"/>
              </a:solidFill>
            </a:endParaRPr>
          </a:p>
        </p:txBody>
      </p:sp>
      <p:sp>
        <p:nvSpPr>
          <p:cNvPr id="7" name="Slide Number Placeholder 21"/>
          <p:cNvSpPr>
            <a:spLocks noGrp="1"/>
          </p:cNvSpPr>
          <p:nvPr>
            <p:ph type="sldNum" sz="quarter" idx="12"/>
          </p:nvPr>
        </p:nvSpPr>
        <p:spPr>
          <a:xfrm>
            <a:off x="11485033" y="6305550"/>
            <a:ext cx="609600" cy="476250"/>
          </a:xfrm>
          <a:prstGeom prst="rect">
            <a:avLst/>
          </a:prstGeom>
        </p:spPr>
        <p:txBody>
          <a:bodyPr/>
          <a:lstStyle>
            <a:lvl1pPr>
              <a:defRPr/>
            </a:lvl1pPr>
          </a:lstStyle>
          <a:p>
            <a:pPr>
              <a:defRPr/>
            </a:pPr>
            <a:fld id="{B4F8ABD1-5923-46CC-8214-F19E1BE63F3E}" type="slidenum">
              <a:rPr lang="en-US">
                <a:solidFill>
                  <a:srgbClr val="0039A6"/>
                </a:solidFill>
              </a:rPr>
              <a:pPr>
                <a:defRPr/>
              </a:pPr>
              <a:t>‹#›</a:t>
            </a:fld>
            <a:endParaRPr lang="en-US" dirty="0">
              <a:solidFill>
                <a:srgbClr val="0039A6"/>
              </a:solidFill>
            </a:endParaRPr>
          </a:p>
        </p:txBody>
      </p:sp>
    </p:spTree>
    <p:extLst>
      <p:ext uri="{BB962C8B-B14F-4D97-AF65-F5344CB8AC3E}">
        <p14:creationId xmlns:p14="http://schemas.microsoft.com/office/powerpoint/2010/main" val="46949694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Main Title+ SubTitle+Numb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36800" y="516467"/>
            <a:ext cx="7518400" cy="471365"/>
          </a:xfrm>
          <a:prstGeom prst="rect">
            <a:avLst/>
          </a:prstGeom>
        </p:spPr>
        <p:txBody>
          <a:bodyPr wrap="none" lIns="0" tIns="0" rIns="0" bIns="0" anchor="ctr">
            <a:noAutofit/>
          </a:bodyPr>
          <a:lstStyle>
            <a:lvl1pPr algn="ctr">
              <a:defRPr sz="2667" b="1" baseline="0">
                <a:solidFill>
                  <a:schemeClr val="tx1">
                    <a:lumMod val="50000"/>
                    <a:lumOff val="50000"/>
                  </a:schemeClr>
                </a:solidFill>
              </a:defRPr>
            </a:lvl1pPr>
          </a:lstStyle>
          <a:p>
            <a:r>
              <a:rPr lang="en-US" dirty="0"/>
              <a:t>Click To Edit Master Title Style</a:t>
            </a:r>
          </a:p>
        </p:txBody>
      </p:sp>
      <p:sp>
        <p:nvSpPr>
          <p:cNvPr id="15" name="Text Placeholder 3"/>
          <p:cNvSpPr>
            <a:spLocks noGrp="1"/>
          </p:cNvSpPr>
          <p:nvPr>
            <p:ph type="body" sz="half" idx="2" hasCustomPrompt="1"/>
          </p:nvPr>
        </p:nvSpPr>
        <p:spPr>
          <a:xfrm>
            <a:off x="3352800" y="985788"/>
            <a:ext cx="5486400" cy="267661"/>
          </a:xfrm>
          <a:prstGeom prst="rect">
            <a:avLst/>
          </a:prstGeom>
        </p:spPr>
        <p:txBody>
          <a:bodyPr wrap="none" lIns="0" tIns="0" rIns="0" bIns="0" anchor="ctr">
            <a:noAutofit/>
          </a:bodyPr>
          <a:lstStyle>
            <a:lvl1pPr marL="0" indent="0" algn="ctr">
              <a:buNone/>
              <a:defRPr sz="1467" b="1" baseline="0">
                <a:solidFill>
                  <a:schemeClr val="bg1">
                    <a:lumMod val="75000"/>
                  </a:schemeClr>
                </a:solidFill>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22" name="Round Same Side Corner Rectangle 21"/>
          <p:cNvSpPr/>
          <p:nvPr userDrawn="1"/>
        </p:nvSpPr>
        <p:spPr>
          <a:xfrm rot="16200000" flipH="1">
            <a:off x="11731145" y="6331908"/>
            <a:ext cx="384047" cy="537665"/>
          </a:xfrm>
          <a:prstGeom prst="round2Same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0039A6">
                  <a:lumMod val="50000"/>
                  <a:lumOff val="50000"/>
                </a:srgbClr>
              </a:solidFill>
            </a:endParaRPr>
          </a:p>
        </p:txBody>
      </p:sp>
      <p:sp>
        <p:nvSpPr>
          <p:cNvPr id="23" name="Slide Number Placeholder 4"/>
          <p:cNvSpPr>
            <a:spLocks noGrp="1"/>
          </p:cNvSpPr>
          <p:nvPr>
            <p:ph type="sldNum" sz="quarter" idx="12"/>
          </p:nvPr>
        </p:nvSpPr>
        <p:spPr>
          <a:xfrm>
            <a:off x="11662442" y="6408717"/>
            <a:ext cx="508001" cy="366183"/>
          </a:xfrm>
          <a:prstGeom prst="rect">
            <a:avLst/>
          </a:prstGeom>
        </p:spPr>
        <p:txBody>
          <a:bodyPr anchor="ctr"/>
          <a:lstStyle>
            <a:lvl1pPr algn="ctr">
              <a:defRPr sz="1200" b="1">
                <a:solidFill>
                  <a:schemeClr val="tx1">
                    <a:lumMod val="50000"/>
                    <a:lumOff val="50000"/>
                  </a:schemeClr>
                </a:solidFill>
              </a:defRPr>
            </a:lvl1pPr>
          </a:lstStyle>
          <a:p>
            <a:fld id="{C136B7D2-B98C-44FD-8D04-7EC62A564975}" type="slidenum">
              <a:rPr lang="en-US" smtClean="0">
                <a:solidFill>
                  <a:srgbClr val="0039A6">
                    <a:lumMod val="50000"/>
                    <a:lumOff val="50000"/>
                  </a:srgbClr>
                </a:solidFill>
              </a:rPr>
              <a:pPr/>
              <a:t>‹#›</a:t>
            </a:fld>
            <a:endParaRPr lang="en-US" dirty="0">
              <a:solidFill>
                <a:srgbClr val="0039A6">
                  <a:lumMod val="50000"/>
                  <a:lumOff val="50000"/>
                </a:srgbClr>
              </a:solidFill>
            </a:endParaRPr>
          </a:p>
        </p:txBody>
      </p:sp>
    </p:spTree>
    <p:extLst>
      <p:ext uri="{BB962C8B-B14F-4D97-AF65-F5344CB8AC3E}">
        <p14:creationId xmlns:p14="http://schemas.microsoft.com/office/powerpoint/2010/main" val="2435297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fade">
                                      <p:cBhvr>
                                        <p:cTn id="11"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Title Slide A">
    <p:bg>
      <p:bgPr>
        <a:solidFill>
          <a:schemeClr val="tx2"/>
        </a:solidFill>
        <a:effectLst/>
      </p:bgPr>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DEA63F-9969-47E7-BFC6-64FF12AB1FE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3"/>
          <a:stretch>
            <a:fillRect/>
          </a:stretch>
        </p:blipFill>
        <p:spPr>
          <a:xfrm>
            <a:off x="471428" y="495307"/>
            <a:ext cx="2283347" cy="991757"/>
          </a:xfrm>
          <a:prstGeom prst="rect">
            <a:avLst/>
          </a:prstGeom>
        </p:spPr>
      </p:pic>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latin typeface="Century Gothic" panose="020B0502020202020204" pitchFamily="34" charset="0"/>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bg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Tree>
    <p:extLst>
      <p:ext uri="{BB962C8B-B14F-4D97-AF65-F5344CB8AC3E}">
        <p14:creationId xmlns:p14="http://schemas.microsoft.com/office/powerpoint/2010/main" val="8433059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stretch>
            <a:fillRect/>
          </a:stretch>
        </p:blipFill>
        <p:spPr>
          <a:xfrm>
            <a:off x="-10054" y="5852073"/>
            <a:ext cx="12193057" cy="1005927"/>
          </a:xfrm>
          <a:prstGeom prst="rect">
            <a:avLst/>
          </a:prstGeom>
        </p:spPr>
      </p:pic>
      <p:sp>
        <p:nvSpPr>
          <p:cNvPr id="2" name="Title 1"/>
          <p:cNvSpPr>
            <a:spLocks noGrp="1"/>
          </p:cNvSpPr>
          <p:nvPr>
            <p:ph type="title" hasCustomPrompt="1"/>
          </p:nvPr>
        </p:nvSpPr>
        <p:spPr>
          <a:xfrm>
            <a:off x="838200" y="491636"/>
            <a:ext cx="10515600" cy="566928"/>
          </a:xfrm>
        </p:spPr>
        <p:txBody>
          <a:bodyPr anchor="t">
            <a:noAutofit/>
          </a:bodyPr>
          <a:lstStyle>
            <a:lvl1pPr>
              <a:defRPr sz="3600" b="1">
                <a:solidFill>
                  <a:srgbClr val="002F59"/>
                </a:solidFill>
                <a:latin typeface="Century Gothic" panose="020B0502020202020204" pitchFamily="34" charset="0"/>
              </a:defRPr>
            </a:lvl1pPr>
          </a:lstStyle>
          <a:p>
            <a:r>
              <a:rPr lang="en-US" dirty="0"/>
              <a:t>One Column</a:t>
            </a:r>
          </a:p>
        </p:txBody>
      </p:sp>
      <p:sp>
        <p:nvSpPr>
          <p:cNvPr id="3" name="Content Placeholder 2"/>
          <p:cNvSpPr>
            <a:spLocks noGrp="1"/>
          </p:cNvSpPr>
          <p:nvPr>
            <p:ph idx="1"/>
          </p:nvPr>
        </p:nvSpPr>
        <p:spPr>
          <a:xfrm>
            <a:off x="838200" y="1133856"/>
            <a:ext cx="10515600" cy="4744139"/>
          </a:xfrm>
        </p:spPr>
        <p:txBody>
          <a:bodyPr/>
          <a:lstStyle>
            <a:lvl1pPr>
              <a:defRPr>
                <a:solidFill>
                  <a:srgbClr val="002F59"/>
                </a:solidFill>
                <a:latin typeface="Century Gothic" panose="020B0502020202020204" pitchFamily="34" charset="0"/>
              </a:defRPr>
            </a:lvl1pPr>
            <a:lvl2pPr>
              <a:buClr>
                <a:srgbClr val="999E40"/>
              </a:buClr>
              <a:defRPr>
                <a:solidFill>
                  <a:srgbClr val="002F59"/>
                </a:solidFill>
                <a:latin typeface="Century Gothic" panose="020B0502020202020204" pitchFamily="34" charset="0"/>
              </a:defRPr>
            </a:lvl2pPr>
            <a:lvl3pPr marL="1143000" indent="-228600">
              <a:buFont typeface="Wingdings" panose="05000000000000000000" pitchFamily="2" charset="2"/>
              <a:buChar char="§"/>
              <a:defRPr>
                <a:solidFill>
                  <a:srgbClr val="002F59"/>
                </a:solidFill>
                <a:latin typeface="Century Gothic" panose="020B0502020202020204" pitchFamily="34" charset="0"/>
              </a:defRPr>
            </a:lvl3pPr>
            <a:lvl4pPr>
              <a:defRPr>
                <a:solidFill>
                  <a:srgbClr val="002F59"/>
                </a:solidFill>
                <a:latin typeface="Century Gothic" panose="020B0502020202020204" pitchFamily="34" charset="0"/>
              </a:defRPr>
            </a:lvl4pPr>
            <a:lvl5pPr>
              <a:defRPr>
                <a:solidFill>
                  <a:srgbClr val="002F59"/>
                </a:solidFill>
                <a:latin typeface="Century Gothic" panose="020B0502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Text Placeholder 5"/>
          <p:cNvSpPr>
            <a:spLocks noGrp="1"/>
          </p:cNvSpPr>
          <p:nvPr>
            <p:ph type="body" sz="quarter" idx="10" hasCustomPrompt="1"/>
          </p:nvPr>
        </p:nvSpPr>
        <p:spPr>
          <a:xfrm>
            <a:off x="57150" y="5877996"/>
            <a:ext cx="12058650" cy="256032"/>
          </a:xfrm>
        </p:spPr>
        <p:txBody>
          <a:bodyPr>
            <a:noAutofit/>
          </a:bodyPr>
          <a:lstStyle>
            <a:lvl1pPr marL="0" indent="0">
              <a:buNone/>
              <a:defRPr sz="1200">
                <a:solidFill>
                  <a:schemeClr val="bg1">
                    <a:lumMod val="50000"/>
                  </a:schemeClr>
                </a:solidFill>
              </a:defRPr>
            </a:lvl1pPr>
            <a:lvl2pPr>
              <a:defRPr sz="1200"/>
            </a:lvl2pPr>
            <a:lvl3pPr>
              <a:defRPr sz="1200"/>
            </a:lvl3pPr>
            <a:lvl4pPr>
              <a:defRPr sz="1200"/>
            </a:lvl4pPr>
            <a:lvl5pPr>
              <a:defRPr sz="1200"/>
            </a:lvl5pPr>
          </a:lstStyle>
          <a:p>
            <a:pPr lvl="0"/>
            <a:r>
              <a:rPr lang="en-US" dirty="0"/>
              <a:t>Caption</a:t>
            </a:r>
          </a:p>
        </p:txBody>
      </p:sp>
      <p:sp>
        <p:nvSpPr>
          <p:cNvPr id="22" name="Slide Number Placeholder 5">
            <a:extLst>
              <a:ext uri="{FF2B5EF4-FFF2-40B4-BE49-F238E27FC236}">
                <a16:creationId xmlns:a16="http://schemas.microsoft.com/office/drawing/2014/main" id="{A4D17E6C-88A5-4533-9D87-DA064254D01A}"/>
              </a:ext>
            </a:extLst>
          </p:cNvPr>
          <p:cNvSpPr txBox="1">
            <a:spLocks/>
          </p:cNvSpPr>
          <p:nvPr userDrawn="1"/>
        </p:nvSpPr>
        <p:spPr>
          <a:xfrm>
            <a:off x="69449" y="6469725"/>
            <a:ext cx="663616" cy="365125"/>
          </a:xfrm>
          <a:prstGeom prst="rect">
            <a:avLst/>
          </a:prstGeom>
        </p:spPr>
        <p:txBody>
          <a:bodyPr vert="horz" lIns="91440" tIns="45720" rIns="91440" bIns="45720" rtlCol="0" anchor="b"/>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1"/>
                </a:solidFill>
              </a:rPr>
              <a:pPr algn="l"/>
              <a:t>‹#›</a:t>
            </a:fld>
            <a:endParaRPr lang="en-US" sz="1400" dirty="0">
              <a:solidFill>
                <a:schemeClr val="bg1"/>
              </a:solidFill>
            </a:endParaRPr>
          </a:p>
        </p:txBody>
      </p:sp>
      <p:sp>
        <p:nvSpPr>
          <p:cNvPr id="23" name="Footer Placeholder 12">
            <a:extLst>
              <a:ext uri="{FF2B5EF4-FFF2-40B4-BE49-F238E27FC236}">
                <a16:creationId xmlns:a16="http://schemas.microsoft.com/office/drawing/2014/main" id="{DFB85663-5066-4190-A120-DE552C29F32A}"/>
              </a:ext>
            </a:extLst>
          </p:cNvPr>
          <p:cNvSpPr txBox="1">
            <a:spLocks/>
          </p:cNvSpPr>
          <p:nvPr userDrawn="1"/>
        </p:nvSpPr>
        <p:spPr>
          <a:xfrm>
            <a:off x="570079" y="6512559"/>
            <a:ext cx="11190122" cy="322291"/>
          </a:xfrm>
          <a:prstGeom prst="rect">
            <a:avLst/>
          </a:prstGeom>
        </p:spPr>
        <p:txBody>
          <a:bodyPr vert="horz" lIns="0" tIns="0" rIns="0" bIns="0" rtlCol="0" anchor="b"/>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1"/>
                </a:solidFill>
              </a:rPr>
              <a:t>Division for Cancer Prevention and Control					                                   Reliable. Trusted. Scientific.</a:t>
            </a:r>
          </a:p>
        </p:txBody>
      </p:sp>
    </p:spTree>
    <p:extLst>
      <p:ext uri="{BB962C8B-B14F-4D97-AF65-F5344CB8AC3E}">
        <p14:creationId xmlns:p14="http://schemas.microsoft.com/office/powerpoint/2010/main" val="261759640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1_Two Columns">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a:stretch>
            <a:fillRect/>
          </a:stretch>
        </p:blipFill>
        <p:spPr>
          <a:xfrm>
            <a:off x="0" y="5852073"/>
            <a:ext cx="12193057" cy="1005927"/>
          </a:xfrm>
          <a:prstGeom prst="rect">
            <a:avLst/>
          </a:prstGeom>
        </p:spPr>
      </p:pic>
      <p:sp>
        <p:nvSpPr>
          <p:cNvPr id="2" name="Title 1"/>
          <p:cNvSpPr>
            <a:spLocks noGrp="1"/>
          </p:cNvSpPr>
          <p:nvPr>
            <p:ph type="title" hasCustomPrompt="1"/>
          </p:nvPr>
        </p:nvSpPr>
        <p:spPr>
          <a:xfrm>
            <a:off x="838200" y="493776"/>
            <a:ext cx="10515600" cy="519822"/>
          </a:xfrm>
        </p:spPr>
        <p:txBody>
          <a:bodyPr>
            <a:noAutofit/>
          </a:bodyPr>
          <a:lstStyle>
            <a:lvl1pPr>
              <a:defRPr sz="3600" b="1" baseline="0">
                <a:solidFill>
                  <a:srgbClr val="002F59"/>
                </a:solidFill>
                <a:latin typeface="Century Gothic" panose="020B0502020202020204" pitchFamily="34" charset="0"/>
              </a:defRPr>
            </a:lvl1pPr>
          </a:lstStyle>
          <a:p>
            <a:r>
              <a:rPr lang="en-US" b="1" dirty="0"/>
              <a:t>Two Columns</a:t>
            </a:r>
            <a:endParaRPr lang="en-US" dirty="0"/>
          </a:p>
        </p:txBody>
      </p:sp>
      <p:sp>
        <p:nvSpPr>
          <p:cNvPr id="3" name="Content Placeholder 2"/>
          <p:cNvSpPr>
            <a:spLocks noGrp="1"/>
          </p:cNvSpPr>
          <p:nvPr>
            <p:ph sz="half" idx="1" hasCustomPrompt="1"/>
          </p:nvPr>
        </p:nvSpPr>
        <p:spPr>
          <a:xfrm>
            <a:off x="838200" y="1133856"/>
            <a:ext cx="5181600" cy="4641875"/>
          </a:xfrm>
        </p:spPr>
        <p:txBody>
          <a:bodyPr/>
          <a:lstStyle>
            <a:lvl1pPr>
              <a:defRPr>
                <a:solidFill>
                  <a:srgbClr val="002F59"/>
                </a:solidFill>
                <a:latin typeface="Century Gothic" panose="020B0502020202020204" pitchFamily="34" charset="0"/>
              </a:defRPr>
            </a:lvl1pPr>
            <a:lvl2pPr>
              <a:buClr>
                <a:schemeClr val="accent1"/>
              </a:buClr>
              <a:defRPr>
                <a:solidFill>
                  <a:srgbClr val="002F59"/>
                </a:solidFill>
                <a:latin typeface="Century Gothic" panose="020B0502020202020204" pitchFamily="34" charset="0"/>
              </a:defRPr>
            </a:lvl2pPr>
            <a:lvl3pPr marL="1143000" indent="-228600">
              <a:buFont typeface="Wingdings" panose="05000000000000000000" pitchFamily="2" charset="2"/>
              <a:buChar char="§"/>
              <a:defRPr>
                <a:solidFill>
                  <a:srgbClr val="002F59"/>
                </a:solidFill>
                <a:latin typeface="Century Gothic" panose="020B0502020202020204" pitchFamily="34" charset="0"/>
              </a:defRPr>
            </a:lvl3pPr>
            <a:lvl4pPr>
              <a:defRPr>
                <a:solidFill>
                  <a:srgbClr val="002F59"/>
                </a:solidFill>
                <a:latin typeface="Century Gothic" panose="020B0502020202020204" pitchFamily="34" charset="0"/>
              </a:defRPr>
            </a:lvl4pPr>
            <a:lvl5pPr>
              <a:defRPr>
                <a:solidFill>
                  <a:srgbClr val="002F59"/>
                </a:solidFill>
                <a:latin typeface="Century Gothic" panose="020B0502020202020204" pitchFamily="34" charset="0"/>
              </a:defRPr>
            </a:lvl5pPr>
          </a:lstStyle>
          <a:p>
            <a:pPr lvl="0"/>
            <a:r>
              <a:rPr lang="en-US" dirty="0"/>
              <a:t>Bullet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172200" y="1133856"/>
            <a:ext cx="5181600" cy="4641875"/>
          </a:xfrm>
        </p:spPr>
        <p:txBody>
          <a:bodyPr/>
          <a:lstStyle>
            <a:lvl1pPr>
              <a:defRPr>
                <a:solidFill>
                  <a:srgbClr val="002F59"/>
                </a:solidFill>
                <a:latin typeface="Century Gothic" panose="020B0502020202020204" pitchFamily="34" charset="0"/>
              </a:defRPr>
            </a:lvl1pPr>
            <a:lvl2pPr>
              <a:buClr>
                <a:schemeClr val="accent1"/>
              </a:buClr>
              <a:defRPr>
                <a:solidFill>
                  <a:srgbClr val="002F59"/>
                </a:solidFill>
                <a:latin typeface="Century Gothic" panose="020B0502020202020204" pitchFamily="34" charset="0"/>
              </a:defRPr>
            </a:lvl2pPr>
            <a:lvl3pPr marL="1143000" indent="-228600">
              <a:buFont typeface="Wingdings" panose="05000000000000000000" pitchFamily="2" charset="2"/>
              <a:buChar char="§"/>
              <a:defRPr>
                <a:solidFill>
                  <a:srgbClr val="002F59"/>
                </a:solidFill>
                <a:latin typeface="Century Gothic" panose="020B0502020202020204" pitchFamily="34" charset="0"/>
              </a:defRPr>
            </a:lvl3pPr>
            <a:lvl4pPr>
              <a:defRPr>
                <a:solidFill>
                  <a:srgbClr val="002F59"/>
                </a:solidFill>
                <a:latin typeface="Century Gothic" panose="020B0502020202020204" pitchFamily="34" charset="0"/>
              </a:defRPr>
            </a:lvl4pPr>
            <a:lvl5pPr>
              <a:defRPr>
                <a:solidFill>
                  <a:srgbClr val="002F59"/>
                </a:solidFill>
                <a:latin typeface="Century Gothic" panose="020B0502020202020204" pitchFamily="34" charset="0"/>
              </a:defRPr>
            </a:lvl5pPr>
          </a:lstStyle>
          <a:p>
            <a:pPr lvl="0"/>
            <a:r>
              <a:rPr lang="en-US" dirty="0"/>
              <a:t>Bullet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AutoShape 3"/>
          <p:cNvSpPr>
            <a:spLocks noChangeAspect="1" noChangeArrowheads="1" noTextEdit="1"/>
          </p:cNvSpPr>
          <p:nvPr/>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Text Placeholder 5"/>
          <p:cNvSpPr>
            <a:spLocks noGrp="1"/>
          </p:cNvSpPr>
          <p:nvPr>
            <p:ph type="body" sz="quarter" idx="10" hasCustomPrompt="1"/>
          </p:nvPr>
        </p:nvSpPr>
        <p:spPr>
          <a:xfrm>
            <a:off x="57150" y="5899775"/>
            <a:ext cx="12058650" cy="256032"/>
          </a:xfrm>
        </p:spPr>
        <p:txBody>
          <a:bodyPr>
            <a:noAutofit/>
          </a:bodyPr>
          <a:lstStyle>
            <a:lvl1pPr marL="0" indent="0">
              <a:buNone/>
              <a:defRPr sz="1200">
                <a:solidFill>
                  <a:schemeClr val="bg1">
                    <a:lumMod val="50000"/>
                  </a:schemeClr>
                </a:solidFill>
              </a:defRPr>
            </a:lvl1pPr>
            <a:lvl2pPr>
              <a:defRPr sz="1200"/>
            </a:lvl2pPr>
            <a:lvl3pPr>
              <a:defRPr sz="1200"/>
            </a:lvl3pPr>
            <a:lvl4pPr>
              <a:defRPr sz="1200"/>
            </a:lvl4pPr>
            <a:lvl5pPr>
              <a:defRPr sz="1200"/>
            </a:lvl5pPr>
          </a:lstStyle>
          <a:p>
            <a:pPr lvl="0"/>
            <a:r>
              <a:rPr lang="en-US" dirty="0"/>
              <a:t>Caption</a:t>
            </a:r>
          </a:p>
        </p:txBody>
      </p:sp>
      <p:sp>
        <p:nvSpPr>
          <p:cNvPr id="28" name="Slide Number Placeholder 5">
            <a:extLst>
              <a:ext uri="{FF2B5EF4-FFF2-40B4-BE49-F238E27FC236}">
                <a16:creationId xmlns:a16="http://schemas.microsoft.com/office/drawing/2014/main" id="{A4D17E6C-88A5-4533-9D87-DA064254D01A}"/>
              </a:ext>
            </a:extLst>
          </p:cNvPr>
          <p:cNvSpPr txBox="1">
            <a:spLocks/>
          </p:cNvSpPr>
          <p:nvPr userDrawn="1"/>
        </p:nvSpPr>
        <p:spPr>
          <a:xfrm>
            <a:off x="69449" y="6469725"/>
            <a:ext cx="663616" cy="365125"/>
          </a:xfrm>
          <a:prstGeom prst="rect">
            <a:avLst/>
          </a:prstGeom>
        </p:spPr>
        <p:txBody>
          <a:bodyPr vert="horz" lIns="91440" tIns="45720" rIns="91440" bIns="45720" rtlCol="0" anchor="b"/>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1"/>
                </a:solidFill>
              </a:rPr>
              <a:pPr algn="l"/>
              <a:t>‹#›</a:t>
            </a:fld>
            <a:endParaRPr lang="en-US" sz="1400" dirty="0">
              <a:solidFill>
                <a:schemeClr val="bg1"/>
              </a:solidFill>
            </a:endParaRPr>
          </a:p>
        </p:txBody>
      </p:sp>
      <p:sp>
        <p:nvSpPr>
          <p:cNvPr id="29" name="Footer Placeholder 12">
            <a:extLst>
              <a:ext uri="{FF2B5EF4-FFF2-40B4-BE49-F238E27FC236}">
                <a16:creationId xmlns:a16="http://schemas.microsoft.com/office/drawing/2014/main" id="{DFB85663-5066-4190-A120-DE552C29F32A}"/>
              </a:ext>
            </a:extLst>
          </p:cNvPr>
          <p:cNvSpPr txBox="1">
            <a:spLocks/>
          </p:cNvSpPr>
          <p:nvPr userDrawn="1"/>
        </p:nvSpPr>
        <p:spPr>
          <a:xfrm>
            <a:off x="570079" y="6512559"/>
            <a:ext cx="11190122" cy="322291"/>
          </a:xfrm>
          <a:prstGeom prst="rect">
            <a:avLst/>
          </a:prstGeom>
        </p:spPr>
        <p:txBody>
          <a:bodyPr vert="horz" lIns="0" tIns="0" rIns="0" bIns="0" rtlCol="0" anchor="b"/>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1"/>
                </a:solidFill>
              </a:rPr>
              <a:t>Division for Cancer Prevention and Control					                                   Reliable. Trusted. Scientific.</a:t>
            </a:r>
          </a:p>
        </p:txBody>
      </p:sp>
    </p:spTree>
    <p:extLst>
      <p:ext uri="{BB962C8B-B14F-4D97-AF65-F5344CB8AC3E}">
        <p14:creationId xmlns:p14="http://schemas.microsoft.com/office/powerpoint/2010/main" val="253610579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Text and Picture Slide B">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Slide Number Placeholder 5">
            <a:extLst>
              <a:ext uri="{FF2B5EF4-FFF2-40B4-BE49-F238E27FC236}">
                <a16:creationId xmlns:a16="http://schemas.microsoft.com/office/drawing/2014/main" id="{1C4FD8A2-C708-5A4B-8617-DDB3A47BCEFA}"/>
              </a:ext>
            </a:extLst>
          </p:cNvPr>
          <p:cNvSpPr txBox="1">
            <a:spLocks/>
          </p:cNvSpPr>
          <p:nvPr userDrawn="1"/>
        </p:nvSpPr>
        <p:spPr>
          <a:xfrm>
            <a:off x="81024" y="6446575"/>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mtClean="0">
                <a:solidFill>
                  <a:schemeClr val="bg2"/>
                </a:solidFill>
              </a:rPr>
              <a:pPr algn="l"/>
              <a:t>‹#›</a:t>
            </a:fld>
            <a:endParaRPr lang="en-US" dirty="0">
              <a:solidFill>
                <a:schemeClr val="bg2"/>
              </a:solidFill>
            </a:endParaRPr>
          </a:p>
        </p:txBody>
      </p:sp>
      <p:sp>
        <p:nvSpPr>
          <p:cNvPr id="12" name="Slide Number Placeholder 5">
            <a:extLst>
              <a:ext uri="{FF2B5EF4-FFF2-40B4-BE49-F238E27FC236}">
                <a16:creationId xmlns:a16="http://schemas.microsoft.com/office/drawing/2014/main" id="{9D0BA277-2068-FE46-9C45-C04054FC0BC5}"/>
              </a:ext>
            </a:extLst>
          </p:cNvPr>
          <p:cNvSpPr txBox="1">
            <a:spLocks/>
          </p:cNvSpPr>
          <p:nvPr userDrawn="1"/>
        </p:nvSpPr>
        <p:spPr>
          <a:xfrm>
            <a:off x="69449" y="6458150"/>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tx1"/>
                </a:solidFill>
              </a:rPr>
              <a:pPr algn="l"/>
              <a:t>‹#›</a:t>
            </a:fld>
            <a:endParaRPr lang="en-US" sz="1400" dirty="0">
              <a:solidFill>
                <a:schemeClr val="tx1"/>
              </a:solidFill>
            </a:endParaRPr>
          </a:p>
        </p:txBody>
      </p:sp>
      <p:sp>
        <p:nvSpPr>
          <p:cNvPr id="13" name="Footer Placeholder 12">
            <a:extLst>
              <a:ext uri="{FF2B5EF4-FFF2-40B4-BE49-F238E27FC236}">
                <a16:creationId xmlns:a16="http://schemas.microsoft.com/office/drawing/2014/main" id="{A6309180-2CC8-8E4A-B572-A905C708FD1E}"/>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i="0" kern="1200" dirty="0">
                <a:solidFill>
                  <a:schemeClr val="tx1"/>
                </a:solidFill>
                <a:latin typeface="Gotham Rounded Medium"/>
                <a:ea typeface="+mn-ea"/>
                <a:cs typeface="+mn-cs"/>
              </a:rPr>
              <a:t>Division of Cancer Prevention and Control 			</a:t>
            </a:r>
            <a:r>
              <a:rPr lang="en-US" sz="1400" dirty="0">
                <a:solidFill>
                  <a:schemeClr val="tx1"/>
                </a:solidFill>
                <a:latin typeface="Gotham Rounded Medium"/>
              </a:rPr>
              <a:t>	                               Reliable. Trusted. Scientific.</a:t>
            </a:r>
            <a:endParaRPr lang="en-US" sz="1400" b="0" dirty="0">
              <a:solidFill>
                <a:schemeClr val="tx1"/>
              </a:solidFill>
              <a:latin typeface="Gotham Rounded Medium"/>
            </a:endParaRPr>
          </a:p>
        </p:txBody>
      </p:sp>
      <p:sp>
        <p:nvSpPr>
          <p:cNvPr id="15" name="Title 30">
            <a:extLst>
              <a:ext uri="{FF2B5EF4-FFF2-40B4-BE49-F238E27FC236}">
                <a16:creationId xmlns:a16="http://schemas.microsoft.com/office/drawing/2014/main" id="{25182930-2C20-44C3-BB90-A6A5CBBB5B11}"/>
              </a:ext>
            </a:extLst>
          </p:cNvPr>
          <p:cNvSpPr>
            <a:spLocks noGrp="1"/>
          </p:cNvSpPr>
          <p:nvPr>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17" name="Content Placeholder 29">
            <a:extLst>
              <a:ext uri="{FF2B5EF4-FFF2-40B4-BE49-F238E27FC236}">
                <a16:creationId xmlns:a16="http://schemas.microsoft.com/office/drawing/2014/main" id="{3242FA72-3712-434B-905F-DDA1C3E6A53D}"/>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1" name="Text Placeholder 2">
            <a:extLst>
              <a:ext uri="{FF2B5EF4-FFF2-40B4-BE49-F238E27FC236}">
                <a16:creationId xmlns:a16="http://schemas.microsoft.com/office/drawing/2014/main" id="{AA87E78D-0B17-49EB-8026-E6370765C5EB}"/>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solidFill>
                  <a:schemeClr val="tx1"/>
                </a:solidFill>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solidFill>
                  <a:schemeClr val="tx1"/>
                </a:solidFill>
              </a:defRPr>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3" name="Text Placeholder 2">
            <a:extLst>
              <a:ext uri="{FF2B5EF4-FFF2-40B4-BE49-F238E27FC236}">
                <a16:creationId xmlns:a16="http://schemas.microsoft.com/office/drawing/2014/main" id="{DE280F62-7397-40F0-88C3-BE4BF13CFC08}"/>
              </a:ext>
            </a:extLst>
          </p:cNvPr>
          <p:cNvSpPr>
            <a:spLocks noGrp="1"/>
          </p:cNvSpPr>
          <p:nvPr>
            <p:ph type="body" sz="quarter" idx="14" hasCustomPrompt="1"/>
          </p:nvPr>
        </p:nvSpPr>
        <p:spPr>
          <a:xfrm>
            <a:off x="569913" y="1562100"/>
            <a:ext cx="4464993" cy="603504"/>
          </a:xfrm>
        </p:spPr>
        <p:txBody>
          <a:bodyPr/>
          <a:lstStyle>
            <a:lvl1pPr marL="0" indent="0">
              <a:buNone/>
              <a:defRPr sz="1800"/>
            </a:lvl1pPr>
          </a:lstStyle>
          <a:p>
            <a:pPr lvl="0"/>
            <a:r>
              <a:rPr lang="en-US" dirty="0"/>
              <a:t>Subheading</a:t>
            </a:r>
          </a:p>
        </p:txBody>
      </p:sp>
    </p:spTree>
    <p:extLst>
      <p:ext uri="{BB962C8B-B14F-4D97-AF65-F5344CB8AC3E}">
        <p14:creationId xmlns:p14="http://schemas.microsoft.com/office/powerpoint/2010/main" val="122083932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Picture Slide with Glyp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937DB5-AEA3-C54A-95DC-C110ACA33349}"/>
              </a:ext>
            </a:extLst>
          </p:cNvPr>
          <p:cNvSpPr/>
          <p:nvPr userDrawn="1"/>
        </p:nvSpPr>
        <p:spPr>
          <a:xfrm>
            <a:off x="0" y="4421529"/>
            <a:ext cx="12192000" cy="24364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85A39D36-73F8-4EC5-AB1E-DCA1B67726DE}"/>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11023118" cy="378826"/>
          </a:xfrm>
        </p:spPr>
        <p:txBody>
          <a:bodyPr/>
          <a:lstStyle>
            <a:lvl1pPr>
              <a:defRPr sz="2400">
                <a:solidFill>
                  <a:schemeClr val="bg1"/>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latin typeface="Gotham Rounded Medium"/>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bg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23118" cy="539496"/>
          </a:xfrm>
        </p:spPr>
        <p:txBody>
          <a:bodyPr/>
          <a:lstStyle>
            <a:lvl1pPr marL="0" indent="0">
              <a:buNone/>
              <a:defRPr/>
            </a:lvl1pPr>
          </a:lstStyle>
          <a:p>
            <a:pPr lvl="0"/>
            <a:r>
              <a:rPr lang="en-US" dirty="0"/>
              <a:t>Item with Caption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24899543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xt Slide - Two Columns and Glyph">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ED42B36-C5AB-4E02-9392-A267D566D33B}"/>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pic>
        <p:nvPicPr>
          <p:cNvPr id="11" name="Picture 10">
            <a:extLst>
              <a:ext uri="{FF2B5EF4-FFF2-40B4-BE49-F238E27FC236}">
                <a16:creationId xmlns:a16="http://schemas.microsoft.com/office/drawing/2014/main" id="{F3C66B17-8103-49D1-B504-47FBD78869E6}"/>
              </a:ext>
            </a:extLst>
          </p:cNvPr>
          <p:cNvPicPr>
            <a:picLocks noChangeAspect="1"/>
          </p:cNvPicPr>
          <p:nvPr userDrawn="1"/>
        </p:nvPicPr>
        <p:blipFill rotWithShape="1">
          <a:blip r:embed="rId3"/>
          <a:srcRect t="60798"/>
          <a:stretch/>
        </p:blipFill>
        <p:spPr>
          <a:xfrm rot="10800000">
            <a:off x="0" y="5851492"/>
            <a:ext cx="12192000" cy="1006507"/>
          </a:xfrm>
          <a:prstGeom prst="rect">
            <a:avLst/>
          </a:prstGeom>
        </p:spPr>
      </p:pic>
      <p:sp>
        <p:nvSpPr>
          <p:cNvPr id="8" name="Slide Number Placeholder 5">
            <a:extLst>
              <a:ext uri="{FF2B5EF4-FFF2-40B4-BE49-F238E27FC236}">
                <a16:creationId xmlns:a16="http://schemas.microsoft.com/office/drawing/2014/main" id="{147ACE11-8834-464D-A0B9-1980B878F179}"/>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9" name="Footer Placeholder 12">
            <a:extLst>
              <a:ext uri="{FF2B5EF4-FFF2-40B4-BE49-F238E27FC236}">
                <a16:creationId xmlns:a16="http://schemas.microsoft.com/office/drawing/2014/main" id="{83C8639D-D647-4E49-844C-6A2C96749528}"/>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
        <p:nvSpPr>
          <p:cNvPr id="12" name="Title 30">
            <a:extLst>
              <a:ext uri="{FF2B5EF4-FFF2-40B4-BE49-F238E27FC236}">
                <a16:creationId xmlns:a16="http://schemas.microsoft.com/office/drawing/2014/main" id="{9AFC2055-06BA-4BF6-9D05-C28C8EF65CA6}"/>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Two Columns with Glyph</a:t>
            </a:r>
          </a:p>
        </p:txBody>
      </p:sp>
      <p:sp>
        <p:nvSpPr>
          <p:cNvPr id="13" name="Text Placeholder 2">
            <a:extLst>
              <a:ext uri="{FF2B5EF4-FFF2-40B4-BE49-F238E27FC236}">
                <a16:creationId xmlns:a16="http://schemas.microsoft.com/office/drawing/2014/main" id="{5B5916BC-EE15-4E47-B1B3-93D4A436C775}"/>
              </a:ext>
            </a:extLst>
          </p:cNvPr>
          <p:cNvSpPr>
            <a:spLocks noGrp="1"/>
          </p:cNvSpPr>
          <p:nvPr>
            <p:ph type="body" sz="quarter" idx="11" hasCustomPrompt="1"/>
          </p:nvPr>
        </p:nvSpPr>
        <p:spPr>
          <a:xfrm>
            <a:off x="569913" y="1757043"/>
            <a:ext cx="5398625"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4" name="Text Placeholder 2">
            <a:extLst>
              <a:ext uri="{FF2B5EF4-FFF2-40B4-BE49-F238E27FC236}">
                <a16:creationId xmlns:a16="http://schemas.microsoft.com/office/drawing/2014/main" id="{ADED0D0B-94C9-4078-AEB7-44B9A1F6E01A}"/>
              </a:ext>
            </a:extLst>
          </p:cNvPr>
          <p:cNvSpPr>
            <a:spLocks noGrp="1"/>
          </p:cNvSpPr>
          <p:nvPr>
            <p:ph type="body" sz="quarter" idx="12" hasCustomPrompt="1"/>
          </p:nvPr>
        </p:nvSpPr>
        <p:spPr>
          <a:xfrm>
            <a:off x="6223464" y="1757043"/>
            <a:ext cx="5409092" cy="3830957"/>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sp>
        <p:nvSpPr>
          <p:cNvPr id="10" name="Text Placeholder 3">
            <a:extLst>
              <a:ext uri="{FF2B5EF4-FFF2-40B4-BE49-F238E27FC236}">
                <a16:creationId xmlns:a16="http://schemas.microsoft.com/office/drawing/2014/main" id="{9E67795D-B6BB-4C9A-AD21-D7AFEEAD750D}"/>
              </a:ext>
            </a:extLst>
          </p:cNvPr>
          <p:cNvSpPr>
            <a:spLocks noGrp="1"/>
          </p:cNvSpPr>
          <p:nvPr>
            <p:ph type="body" sz="quarter" idx="13" hasCustomPrompt="1"/>
          </p:nvPr>
        </p:nvSpPr>
        <p:spPr>
          <a:xfrm>
            <a:off x="569913" y="1069584"/>
            <a:ext cx="11060575" cy="537700"/>
          </a:xfrm>
        </p:spPr>
        <p:txBody>
          <a:bodyPr/>
          <a:lstStyle>
            <a:lvl1pPr marL="0" indent="0">
              <a:buNone/>
              <a:defRPr lang="en-US" sz="2800" b="0" i="0" kern="1200" baseline="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Tree>
    <p:extLst>
      <p:ext uri="{BB962C8B-B14F-4D97-AF65-F5344CB8AC3E}">
        <p14:creationId xmlns:p14="http://schemas.microsoft.com/office/powerpoint/2010/main" val="133998477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1A3C6852-0AFD-4EFF-8612-31EE0E4B676F}"/>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grpSp>
        <p:nvGrpSpPr>
          <p:cNvPr id="238" name="Group 237">
            <a:extLst>
              <a:ext uri="{FF2B5EF4-FFF2-40B4-BE49-F238E27FC236}">
                <a16:creationId xmlns:a16="http://schemas.microsoft.com/office/drawing/2014/main" id="{80FC7C03-DCC3-E34A-9A3B-0B508EBC509E}"/>
              </a:ext>
            </a:extLst>
          </p:cNvPr>
          <p:cNvGrpSpPr/>
          <p:nvPr userDrawn="1"/>
        </p:nvGrpSpPr>
        <p:grpSpPr>
          <a:xfrm>
            <a:off x="10720387" y="5953716"/>
            <a:ext cx="1266825" cy="727074"/>
            <a:chOff x="10720387" y="5849541"/>
            <a:chExt cx="1266825" cy="727074"/>
          </a:xfrm>
        </p:grpSpPr>
        <p:grpSp>
          <p:nvGrpSpPr>
            <p:cNvPr id="239" name="Group 238">
              <a:extLst>
                <a:ext uri="{FF2B5EF4-FFF2-40B4-BE49-F238E27FC236}">
                  <a16:creationId xmlns:a16="http://schemas.microsoft.com/office/drawing/2014/main" id="{4FB365D1-365C-7045-A8C7-BFF34735FA16}"/>
                </a:ext>
              </a:extLst>
            </p:cNvPr>
            <p:cNvGrpSpPr/>
            <p:nvPr userDrawn="1"/>
          </p:nvGrpSpPr>
          <p:grpSpPr>
            <a:xfrm>
              <a:off x="10720387" y="5849541"/>
              <a:ext cx="1266825" cy="727074"/>
              <a:chOff x="7791450" y="73025"/>
              <a:chExt cx="1266825" cy="727074"/>
            </a:xfrm>
          </p:grpSpPr>
          <p:sp>
            <p:nvSpPr>
              <p:cNvPr id="241" name="Freeform 25">
                <a:extLst>
                  <a:ext uri="{FF2B5EF4-FFF2-40B4-BE49-F238E27FC236}">
                    <a16:creationId xmlns:a16="http://schemas.microsoft.com/office/drawing/2014/main" id="{B43AB1A1-4117-6443-81A2-779F47201EF8}"/>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2" name="Freeform 26">
                <a:extLst>
                  <a:ext uri="{FF2B5EF4-FFF2-40B4-BE49-F238E27FC236}">
                    <a16:creationId xmlns:a16="http://schemas.microsoft.com/office/drawing/2014/main" id="{24098BD0-A6D7-D144-AD13-62EBBC10013D}"/>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3" name="Freeform 27">
                <a:extLst>
                  <a:ext uri="{FF2B5EF4-FFF2-40B4-BE49-F238E27FC236}">
                    <a16:creationId xmlns:a16="http://schemas.microsoft.com/office/drawing/2014/main" id="{21AA63AB-462B-CC4E-9DE6-3328B76DFCB6}"/>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4" name="Freeform 28">
                <a:extLst>
                  <a:ext uri="{FF2B5EF4-FFF2-40B4-BE49-F238E27FC236}">
                    <a16:creationId xmlns:a16="http://schemas.microsoft.com/office/drawing/2014/main" id="{93F8BAFE-A500-2C4A-A446-649E50639419}"/>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5" name="Freeform 29">
                <a:extLst>
                  <a:ext uri="{FF2B5EF4-FFF2-40B4-BE49-F238E27FC236}">
                    <a16:creationId xmlns:a16="http://schemas.microsoft.com/office/drawing/2014/main" id="{D3A6CEA1-F890-654E-AFEF-8E67E05E2777}"/>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6" name="Freeform 30">
                <a:extLst>
                  <a:ext uri="{FF2B5EF4-FFF2-40B4-BE49-F238E27FC236}">
                    <a16:creationId xmlns:a16="http://schemas.microsoft.com/office/drawing/2014/main" id="{8EE6304A-5856-0A43-AB6D-F21D6A4F5112}"/>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7" name="Freeform 31">
                <a:extLst>
                  <a:ext uri="{FF2B5EF4-FFF2-40B4-BE49-F238E27FC236}">
                    <a16:creationId xmlns:a16="http://schemas.microsoft.com/office/drawing/2014/main" id="{A93FF28D-8CA2-2140-9B52-A2C46EAD797C}"/>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8" name="Freeform 32">
                <a:extLst>
                  <a:ext uri="{FF2B5EF4-FFF2-40B4-BE49-F238E27FC236}">
                    <a16:creationId xmlns:a16="http://schemas.microsoft.com/office/drawing/2014/main" id="{C30E5B46-619A-B44A-8B68-2B2B58914531}"/>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49" name="Freeform 33">
                <a:extLst>
                  <a:ext uri="{FF2B5EF4-FFF2-40B4-BE49-F238E27FC236}">
                    <a16:creationId xmlns:a16="http://schemas.microsoft.com/office/drawing/2014/main" id="{5BDFE68E-8360-E445-B426-F4CA12A11840}"/>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0" name="Freeform 34">
                <a:extLst>
                  <a:ext uri="{FF2B5EF4-FFF2-40B4-BE49-F238E27FC236}">
                    <a16:creationId xmlns:a16="http://schemas.microsoft.com/office/drawing/2014/main" id="{4DE12E9C-C1A6-8949-99FE-821B3558E717}"/>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1" name="Freeform 35">
                <a:extLst>
                  <a:ext uri="{FF2B5EF4-FFF2-40B4-BE49-F238E27FC236}">
                    <a16:creationId xmlns:a16="http://schemas.microsoft.com/office/drawing/2014/main" id="{DF788E1D-2834-CE4D-89E6-332A85A3D482}"/>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2" name="Freeform 36">
                <a:extLst>
                  <a:ext uri="{FF2B5EF4-FFF2-40B4-BE49-F238E27FC236}">
                    <a16:creationId xmlns:a16="http://schemas.microsoft.com/office/drawing/2014/main" id="{3A3B7173-EFB8-3148-9CDD-12A283F7DAD1}"/>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3" name="Freeform 37">
                <a:extLst>
                  <a:ext uri="{FF2B5EF4-FFF2-40B4-BE49-F238E27FC236}">
                    <a16:creationId xmlns:a16="http://schemas.microsoft.com/office/drawing/2014/main" id="{B4BEDC59-3009-4C45-BDEE-391023DBB005}"/>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4" name="Freeform 38">
                <a:extLst>
                  <a:ext uri="{FF2B5EF4-FFF2-40B4-BE49-F238E27FC236}">
                    <a16:creationId xmlns:a16="http://schemas.microsoft.com/office/drawing/2014/main" id="{7387D17C-3595-D94B-A1A8-3E57A286B946}"/>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5" name="Freeform 39">
                <a:extLst>
                  <a:ext uri="{FF2B5EF4-FFF2-40B4-BE49-F238E27FC236}">
                    <a16:creationId xmlns:a16="http://schemas.microsoft.com/office/drawing/2014/main" id="{20CDD075-7F63-2843-85A4-8059ADE38A88}"/>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6" name="Freeform 40">
                <a:extLst>
                  <a:ext uri="{FF2B5EF4-FFF2-40B4-BE49-F238E27FC236}">
                    <a16:creationId xmlns:a16="http://schemas.microsoft.com/office/drawing/2014/main" id="{40696305-29FF-0441-91CA-2F2ABAC030FF}"/>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7" name="Freeform 41">
                <a:extLst>
                  <a:ext uri="{FF2B5EF4-FFF2-40B4-BE49-F238E27FC236}">
                    <a16:creationId xmlns:a16="http://schemas.microsoft.com/office/drawing/2014/main" id="{E1DA45BC-4DEB-B049-B1F3-017574C26C6B}"/>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8" name="Freeform 42">
                <a:extLst>
                  <a:ext uri="{FF2B5EF4-FFF2-40B4-BE49-F238E27FC236}">
                    <a16:creationId xmlns:a16="http://schemas.microsoft.com/office/drawing/2014/main" id="{8911AB54-5E6C-B748-A3C9-106E69690222}"/>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59" name="Freeform 43">
                <a:extLst>
                  <a:ext uri="{FF2B5EF4-FFF2-40B4-BE49-F238E27FC236}">
                    <a16:creationId xmlns:a16="http://schemas.microsoft.com/office/drawing/2014/main" id="{05170689-B2B7-0A41-9C09-B99AE17389CA}"/>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0" name="Freeform 44">
                <a:extLst>
                  <a:ext uri="{FF2B5EF4-FFF2-40B4-BE49-F238E27FC236}">
                    <a16:creationId xmlns:a16="http://schemas.microsoft.com/office/drawing/2014/main" id="{CD21A1FF-CB74-1145-9D2D-72AED00BD5F5}"/>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1" name="Freeform 45">
                <a:extLst>
                  <a:ext uri="{FF2B5EF4-FFF2-40B4-BE49-F238E27FC236}">
                    <a16:creationId xmlns:a16="http://schemas.microsoft.com/office/drawing/2014/main" id="{138ED558-63A8-5F4F-AD16-733AB270D973}"/>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2" name="Freeform 46">
                <a:extLst>
                  <a:ext uri="{FF2B5EF4-FFF2-40B4-BE49-F238E27FC236}">
                    <a16:creationId xmlns:a16="http://schemas.microsoft.com/office/drawing/2014/main" id="{6C18EF88-B876-9C44-8D64-1C2D20692A7A}"/>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3" name="Freeform 47">
                <a:extLst>
                  <a:ext uri="{FF2B5EF4-FFF2-40B4-BE49-F238E27FC236}">
                    <a16:creationId xmlns:a16="http://schemas.microsoft.com/office/drawing/2014/main" id="{34EE7BEA-8887-D24C-B0FC-184448CC3E1D}"/>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4" name="Freeform 48">
                <a:extLst>
                  <a:ext uri="{FF2B5EF4-FFF2-40B4-BE49-F238E27FC236}">
                    <a16:creationId xmlns:a16="http://schemas.microsoft.com/office/drawing/2014/main" id="{ABC67318-0D1A-6747-B80C-CE50AE44A1F5}"/>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5" name="Freeform 49">
                <a:extLst>
                  <a:ext uri="{FF2B5EF4-FFF2-40B4-BE49-F238E27FC236}">
                    <a16:creationId xmlns:a16="http://schemas.microsoft.com/office/drawing/2014/main" id="{D4F44B84-7F3B-B647-934D-D846A3672254}"/>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6" name="Freeform 50">
                <a:extLst>
                  <a:ext uri="{FF2B5EF4-FFF2-40B4-BE49-F238E27FC236}">
                    <a16:creationId xmlns:a16="http://schemas.microsoft.com/office/drawing/2014/main" id="{A4021103-F914-C841-A40E-F57BB395B519}"/>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7" name="Freeform 51">
                <a:extLst>
                  <a:ext uri="{FF2B5EF4-FFF2-40B4-BE49-F238E27FC236}">
                    <a16:creationId xmlns:a16="http://schemas.microsoft.com/office/drawing/2014/main" id="{C3E6C871-DE57-DC4B-8293-E7904BF76897}"/>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8" name="Freeform 52">
                <a:extLst>
                  <a:ext uri="{FF2B5EF4-FFF2-40B4-BE49-F238E27FC236}">
                    <a16:creationId xmlns:a16="http://schemas.microsoft.com/office/drawing/2014/main" id="{A65311A5-7D4E-4049-93EB-F8C9576A0471}"/>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69" name="Freeform 53">
                <a:extLst>
                  <a:ext uri="{FF2B5EF4-FFF2-40B4-BE49-F238E27FC236}">
                    <a16:creationId xmlns:a16="http://schemas.microsoft.com/office/drawing/2014/main" id="{E4A7D6FD-3A08-5940-B34E-4E494E9C5841}"/>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0" name="Freeform 54">
                <a:extLst>
                  <a:ext uri="{FF2B5EF4-FFF2-40B4-BE49-F238E27FC236}">
                    <a16:creationId xmlns:a16="http://schemas.microsoft.com/office/drawing/2014/main" id="{86B8BFBC-6AD5-7047-97F3-9FF55FB6F656}"/>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1" name="Freeform 55">
                <a:extLst>
                  <a:ext uri="{FF2B5EF4-FFF2-40B4-BE49-F238E27FC236}">
                    <a16:creationId xmlns:a16="http://schemas.microsoft.com/office/drawing/2014/main" id="{57989C66-88F7-0840-95CC-9F443D118FCF}"/>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2" name="Freeform 56">
                <a:extLst>
                  <a:ext uri="{FF2B5EF4-FFF2-40B4-BE49-F238E27FC236}">
                    <a16:creationId xmlns:a16="http://schemas.microsoft.com/office/drawing/2014/main" id="{6340FDC7-C474-F142-89F2-38CB2B01948B}"/>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3" name="Freeform 57">
                <a:extLst>
                  <a:ext uri="{FF2B5EF4-FFF2-40B4-BE49-F238E27FC236}">
                    <a16:creationId xmlns:a16="http://schemas.microsoft.com/office/drawing/2014/main" id="{597A5BCE-F42D-EC4A-A700-510EAA742AF5}"/>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4" name="Freeform 58">
                <a:extLst>
                  <a:ext uri="{FF2B5EF4-FFF2-40B4-BE49-F238E27FC236}">
                    <a16:creationId xmlns:a16="http://schemas.microsoft.com/office/drawing/2014/main" id="{06D21DC8-BAB7-874E-A66D-621D63DBFFDA}"/>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5" name="Freeform 59">
                <a:extLst>
                  <a:ext uri="{FF2B5EF4-FFF2-40B4-BE49-F238E27FC236}">
                    <a16:creationId xmlns:a16="http://schemas.microsoft.com/office/drawing/2014/main" id="{BC48BF8C-7DFF-B949-B316-1CFFC0EB02B6}"/>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6" name="Freeform 60">
                <a:extLst>
                  <a:ext uri="{FF2B5EF4-FFF2-40B4-BE49-F238E27FC236}">
                    <a16:creationId xmlns:a16="http://schemas.microsoft.com/office/drawing/2014/main" id="{57CB9C19-99A5-3147-ADAD-17883D40D71D}"/>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7" name="Freeform 61">
                <a:extLst>
                  <a:ext uri="{FF2B5EF4-FFF2-40B4-BE49-F238E27FC236}">
                    <a16:creationId xmlns:a16="http://schemas.microsoft.com/office/drawing/2014/main" id="{44C04FA3-152D-0744-826C-BC69E9601960}"/>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8" name="Freeform 62">
                <a:extLst>
                  <a:ext uri="{FF2B5EF4-FFF2-40B4-BE49-F238E27FC236}">
                    <a16:creationId xmlns:a16="http://schemas.microsoft.com/office/drawing/2014/main" id="{16069C05-2FF4-A04F-9DFC-AC3ED90821F4}"/>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79" name="Freeform 63">
                <a:extLst>
                  <a:ext uri="{FF2B5EF4-FFF2-40B4-BE49-F238E27FC236}">
                    <a16:creationId xmlns:a16="http://schemas.microsoft.com/office/drawing/2014/main" id="{33E936AF-4E06-0D44-84AE-575D78C57700}"/>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0" name="Freeform 64">
                <a:extLst>
                  <a:ext uri="{FF2B5EF4-FFF2-40B4-BE49-F238E27FC236}">
                    <a16:creationId xmlns:a16="http://schemas.microsoft.com/office/drawing/2014/main" id="{BE270D92-CE48-CF48-8B2E-5D2F90861444}"/>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1" name="Freeform 65">
                <a:extLst>
                  <a:ext uri="{FF2B5EF4-FFF2-40B4-BE49-F238E27FC236}">
                    <a16:creationId xmlns:a16="http://schemas.microsoft.com/office/drawing/2014/main" id="{8AA8E182-6FEF-624A-90F2-CE4194E022ED}"/>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2" name="Freeform 66">
                <a:extLst>
                  <a:ext uri="{FF2B5EF4-FFF2-40B4-BE49-F238E27FC236}">
                    <a16:creationId xmlns:a16="http://schemas.microsoft.com/office/drawing/2014/main" id="{B9AA50D2-0505-144F-902F-3D7D795EB890}"/>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3" name="Freeform 67">
                <a:extLst>
                  <a:ext uri="{FF2B5EF4-FFF2-40B4-BE49-F238E27FC236}">
                    <a16:creationId xmlns:a16="http://schemas.microsoft.com/office/drawing/2014/main" id="{416AB57B-502B-394E-AD38-A63DE35BF6AA}"/>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4" name="Freeform 68">
                <a:extLst>
                  <a:ext uri="{FF2B5EF4-FFF2-40B4-BE49-F238E27FC236}">
                    <a16:creationId xmlns:a16="http://schemas.microsoft.com/office/drawing/2014/main" id="{A392FBD1-980B-D442-BCE5-54D92A37454F}"/>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5" name="Freeform 69">
                <a:extLst>
                  <a:ext uri="{FF2B5EF4-FFF2-40B4-BE49-F238E27FC236}">
                    <a16:creationId xmlns:a16="http://schemas.microsoft.com/office/drawing/2014/main" id="{52A95DD9-D0C8-4E49-8467-02A14A666992}"/>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6" name="Freeform 70">
                <a:extLst>
                  <a:ext uri="{FF2B5EF4-FFF2-40B4-BE49-F238E27FC236}">
                    <a16:creationId xmlns:a16="http://schemas.microsoft.com/office/drawing/2014/main" id="{F683CBEB-5487-6747-8780-08FE4B0588CD}"/>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7" name="Freeform 71">
                <a:extLst>
                  <a:ext uri="{FF2B5EF4-FFF2-40B4-BE49-F238E27FC236}">
                    <a16:creationId xmlns:a16="http://schemas.microsoft.com/office/drawing/2014/main" id="{02D8824B-7572-C046-826E-6445D37E5F3A}"/>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8" name="Freeform 72">
                <a:extLst>
                  <a:ext uri="{FF2B5EF4-FFF2-40B4-BE49-F238E27FC236}">
                    <a16:creationId xmlns:a16="http://schemas.microsoft.com/office/drawing/2014/main" id="{6B74F30E-8408-EE42-B41D-4B3A9E43BEBC}"/>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89" name="Freeform 73">
                <a:extLst>
                  <a:ext uri="{FF2B5EF4-FFF2-40B4-BE49-F238E27FC236}">
                    <a16:creationId xmlns:a16="http://schemas.microsoft.com/office/drawing/2014/main" id="{3475DD33-F892-FC4D-AD00-35D36677600A}"/>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0" name="Freeform 74">
                <a:extLst>
                  <a:ext uri="{FF2B5EF4-FFF2-40B4-BE49-F238E27FC236}">
                    <a16:creationId xmlns:a16="http://schemas.microsoft.com/office/drawing/2014/main" id="{86793269-D351-CF46-972B-0CA02FD61D42}"/>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1" name="Freeform 75">
                <a:extLst>
                  <a:ext uri="{FF2B5EF4-FFF2-40B4-BE49-F238E27FC236}">
                    <a16:creationId xmlns:a16="http://schemas.microsoft.com/office/drawing/2014/main" id="{EAEF5FD5-2350-ED4F-8C7D-D07018B99BE1}"/>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2" name="Freeform 76">
                <a:extLst>
                  <a:ext uri="{FF2B5EF4-FFF2-40B4-BE49-F238E27FC236}">
                    <a16:creationId xmlns:a16="http://schemas.microsoft.com/office/drawing/2014/main" id="{9AE84EF5-CE6E-F04C-9AC2-D77A335578B0}"/>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3" name="Rectangle 77">
                <a:extLst>
                  <a:ext uri="{FF2B5EF4-FFF2-40B4-BE49-F238E27FC236}">
                    <a16:creationId xmlns:a16="http://schemas.microsoft.com/office/drawing/2014/main" id="{C8121F74-7AAF-E84C-A3A5-59EFA018BC74}"/>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4" name="Freeform 78">
                <a:extLst>
                  <a:ext uri="{FF2B5EF4-FFF2-40B4-BE49-F238E27FC236}">
                    <a16:creationId xmlns:a16="http://schemas.microsoft.com/office/drawing/2014/main" id="{C7E54F4B-5634-2E47-9CDE-0BE4EEA96F02}"/>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5" name="Rectangle 79">
                <a:extLst>
                  <a:ext uri="{FF2B5EF4-FFF2-40B4-BE49-F238E27FC236}">
                    <a16:creationId xmlns:a16="http://schemas.microsoft.com/office/drawing/2014/main" id="{D8F688C1-5BDA-FE4C-94E8-1B1FD0AEF851}"/>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6" name="Rectangle 80">
                <a:extLst>
                  <a:ext uri="{FF2B5EF4-FFF2-40B4-BE49-F238E27FC236}">
                    <a16:creationId xmlns:a16="http://schemas.microsoft.com/office/drawing/2014/main" id="{921ED94A-7E33-D441-93AF-7224E724E1F7}"/>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7" name="Freeform 81">
                <a:extLst>
                  <a:ext uri="{FF2B5EF4-FFF2-40B4-BE49-F238E27FC236}">
                    <a16:creationId xmlns:a16="http://schemas.microsoft.com/office/drawing/2014/main" id="{8CB7AFC3-0F31-4642-ACAB-ADE6F5673247}"/>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8" name="Freeform 82">
                <a:extLst>
                  <a:ext uri="{FF2B5EF4-FFF2-40B4-BE49-F238E27FC236}">
                    <a16:creationId xmlns:a16="http://schemas.microsoft.com/office/drawing/2014/main" id="{ECAF9985-3890-E942-BB60-2C5116F1F8A6}"/>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299" name="Freeform 83">
                <a:extLst>
                  <a:ext uri="{FF2B5EF4-FFF2-40B4-BE49-F238E27FC236}">
                    <a16:creationId xmlns:a16="http://schemas.microsoft.com/office/drawing/2014/main" id="{C0B7CBEE-7038-954B-9411-F9B1AD65375A}"/>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0" name="Freeform 84">
                <a:extLst>
                  <a:ext uri="{FF2B5EF4-FFF2-40B4-BE49-F238E27FC236}">
                    <a16:creationId xmlns:a16="http://schemas.microsoft.com/office/drawing/2014/main" id="{EF7AB792-5E50-674A-9C04-D4EE4F58850C}"/>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1" name="Freeform 85">
                <a:extLst>
                  <a:ext uri="{FF2B5EF4-FFF2-40B4-BE49-F238E27FC236}">
                    <a16:creationId xmlns:a16="http://schemas.microsoft.com/office/drawing/2014/main" id="{A1DC0469-E096-864E-B86B-D5141187BE2C}"/>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2" name="Freeform 86">
                <a:extLst>
                  <a:ext uri="{FF2B5EF4-FFF2-40B4-BE49-F238E27FC236}">
                    <a16:creationId xmlns:a16="http://schemas.microsoft.com/office/drawing/2014/main" id="{16236A41-1504-8749-93CE-7A3ABE9E4E62}"/>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3" name="Freeform 87">
                <a:extLst>
                  <a:ext uri="{FF2B5EF4-FFF2-40B4-BE49-F238E27FC236}">
                    <a16:creationId xmlns:a16="http://schemas.microsoft.com/office/drawing/2014/main" id="{B6EF46AF-AFD1-A346-A83A-096FEA296C89}"/>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4" name="Freeform 88">
                <a:extLst>
                  <a:ext uri="{FF2B5EF4-FFF2-40B4-BE49-F238E27FC236}">
                    <a16:creationId xmlns:a16="http://schemas.microsoft.com/office/drawing/2014/main" id="{0FE11C6B-9C7E-9D44-A49E-AF28D2017C11}"/>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5" name="Freeform 89">
                <a:extLst>
                  <a:ext uri="{FF2B5EF4-FFF2-40B4-BE49-F238E27FC236}">
                    <a16:creationId xmlns:a16="http://schemas.microsoft.com/office/drawing/2014/main" id="{A9E1C0B1-8210-9A41-971C-1654F55CF0EA}"/>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6" name="Freeform 90">
                <a:extLst>
                  <a:ext uri="{FF2B5EF4-FFF2-40B4-BE49-F238E27FC236}">
                    <a16:creationId xmlns:a16="http://schemas.microsoft.com/office/drawing/2014/main" id="{718C58B1-9E30-B340-B570-B09F3379B468}"/>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7" name="Freeform 91">
                <a:extLst>
                  <a:ext uri="{FF2B5EF4-FFF2-40B4-BE49-F238E27FC236}">
                    <a16:creationId xmlns:a16="http://schemas.microsoft.com/office/drawing/2014/main" id="{D4399F9C-1FFA-414F-B489-D50BA7CFA79C}"/>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08" name="Freeform 92">
                <a:extLst>
                  <a:ext uri="{FF2B5EF4-FFF2-40B4-BE49-F238E27FC236}">
                    <a16:creationId xmlns:a16="http://schemas.microsoft.com/office/drawing/2014/main" id="{B0CA8562-21C5-514B-BA0C-89A1F5E395C6}"/>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grpSp>
        <p:pic>
          <p:nvPicPr>
            <p:cNvPr id="240" name="Picture 93">
              <a:extLst>
                <a:ext uri="{FF2B5EF4-FFF2-40B4-BE49-F238E27FC236}">
                  <a16:creationId xmlns:a16="http://schemas.microsoft.com/office/drawing/2014/main" id="{B0330310-8565-AE43-BCFF-1BBF39325518}"/>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6294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4"/>
          <a:stretch>
            <a:fillRect/>
          </a:stretch>
        </p:blipFill>
        <p:spPr>
          <a:xfrm>
            <a:off x="471428" y="520707"/>
            <a:ext cx="2289789" cy="996696"/>
          </a:xfrm>
          <a:prstGeom prst="rect">
            <a:avLst/>
          </a:prstGeom>
        </p:spPr>
      </p:pic>
    </p:spTree>
    <p:extLst>
      <p:ext uri="{BB962C8B-B14F-4D97-AF65-F5344CB8AC3E}">
        <p14:creationId xmlns:p14="http://schemas.microsoft.com/office/powerpoint/2010/main" val="671621370"/>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40148520"/>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874264293"/>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Object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345456675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Object Slide with Glyph">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012F8884-68E6-4990-9C14-52F1FC6E0FB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Slide Number Placeholder 5">
            <a:extLst>
              <a:ext uri="{FF2B5EF4-FFF2-40B4-BE49-F238E27FC236}">
                <a16:creationId xmlns:a16="http://schemas.microsoft.com/office/drawing/2014/main" id="{FFBD0BFF-E231-42B6-B090-3C2B5AF52E6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9" name="Footer Placeholder 12">
            <a:extLst>
              <a:ext uri="{FF2B5EF4-FFF2-40B4-BE49-F238E27FC236}">
                <a16:creationId xmlns:a16="http://schemas.microsoft.com/office/drawing/2014/main" id="{F111CF13-6834-4240-817A-D5C611659BE5}"/>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solidFill>
                  <a:schemeClr val="bg2"/>
                </a:solidFill>
                <a:latin typeface="Gotham Rounded Book" pitchFamily="50" charset="0"/>
              </a:rPr>
              <a:t>Division of Cancer Prevention and Control	                                                        	               Reliable. Trusted. Scientific.</a:t>
            </a:r>
          </a:p>
        </p:txBody>
      </p:sp>
      <p:sp>
        <p:nvSpPr>
          <p:cNvPr id="13" name="Title 2">
            <a:extLst>
              <a:ext uri="{FF2B5EF4-FFF2-40B4-BE49-F238E27FC236}">
                <a16:creationId xmlns:a16="http://schemas.microsoft.com/office/drawing/2014/main" id="{089C26C3-7F2E-4B06-8702-110C24AADBFF}"/>
              </a:ext>
            </a:extLst>
          </p:cNvPr>
          <p:cNvSpPr>
            <a:spLocks noGrp="1"/>
          </p:cNvSpPr>
          <p:nvPr>
            <p:ph type="title" hasCustomPrompt="1"/>
          </p:nvPr>
        </p:nvSpPr>
        <p:spPr>
          <a:xfrm>
            <a:off x="571982" y="4887339"/>
            <a:ext cx="11023118" cy="378826"/>
          </a:xfrm>
        </p:spPr>
        <p:txBody>
          <a:bodyPr/>
          <a:lstStyle>
            <a:lvl1pPr>
              <a:defRPr sz="2400">
                <a:solidFill>
                  <a:schemeClr val="bg2"/>
                </a:solidFill>
              </a:defRPr>
            </a:lvl1pPr>
          </a:lstStyle>
          <a:p>
            <a:r>
              <a:rPr lang="en-US" dirty="0"/>
              <a:t>Insert caption heading or delete text</a:t>
            </a:r>
          </a:p>
        </p:txBody>
      </p:sp>
      <p:sp>
        <p:nvSpPr>
          <p:cNvPr id="14" name="Text Placeholder 4">
            <a:extLst>
              <a:ext uri="{FF2B5EF4-FFF2-40B4-BE49-F238E27FC236}">
                <a16:creationId xmlns:a16="http://schemas.microsoft.com/office/drawing/2014/main" id="{FAD11FBF-BC93-435C-9AF5-1396588443F1}"/>
              </a:ext>
            </a:extLst>
          </p:cNvPr>
          <p:cNvSpPr>
            <a:spLocks noGrp="1"/>
          </p:cNvSpPr>
          <p:nvPr>
            <p:ph type="body" sz="quarter" idx="14" hasCustomPrompt="1"/>
          </p:nvPr>
        </p:nvSpPr>
        <p:spPr>
          <a:xfrm>
            <a:off x="570078" y="5289316"/>
            <a:ext cx="11023118" cy="978408"/>
          </a:xfrm>
        </p:spPr>
        <p:txBody>
          <a:bodyPr/>
          <a:lstStyle>
            <a:lvl1pPr marL="0" indent="0">
              <a:buNone/>
              <a:defRPr sz="1400">
                <a:solidFill>
                  <a:schemeClr val="tx1"/>
                </a:solidFill>
              </a:defRPr>
            </a:lvl1pPr>
          </a:lstStyle>
          <a:p>
            <a:pPr lvl="0"/>
            <a:r>
              <a:rPr lang="en-US" dirty="0"/>
              <a:t>Insert caption here or delete text</a:t>
            </a:r>
          </a:p>
        </p:txBody>
      </p:sp>
      <p:sp>
        <p:nvSpPr>
          <p:cNvPr id="15" name="Text Placeholder 7">
            <a:extLst>
              <a:ext uri="{FF2B5EF4-FFF2-40B4-BE49-F238E27FC236}">
                <a16:creationId xmlns:a16="http://schemas.microsoft.com/office/drawing/2014/main" id="{7E4B6D50-C224-4AB8-8025-94DADD13B920}"/>
              </a:ext>
            </a:extLst>
          </p:cNvPr>
          <p:cNvSpPr>
            <a:spLocks noGrp="1"/>
          </p:cNvSpPr>
          <p:nvPr>
            <p:ph type="body" sz="quarter" idx="15" hasCustomPrompt="1"/>
          </p:nvPr>
        </p:nvSpPr>
        <p:spPr>
          <a:xfrm>
            <a:off x="570078" y="367854"/>
            <a:ext cx="11023118" cy="539496"/>
          </a:xfrm>
        </p:spPr>
        <p:txBody>
          <a:bodyPr/>
          <a:lstStyle>
            <a:lvl1pPr marL="0" indent="0">
              <a:buNone/>
              <a:defRPr>
                <a:solidFill>
                  <a:schemeClr val="tx1"/>
                </a:solidFill>
              </a:defRPr>
            </a:lvl1pPr>
          </a:lstStyle>
          <a:p>
            <a:pPr lvl="0"/>
            <a:r>
              <a:rPr lang="en-US" dirty="0"/>
              <a:t>Item with Caption and Glyph</a:t>
            </a:r>
          </a:p>
        </p:txBody>
      </p:sp>
      <p:sp>
        <p:nvSpPr>
          <p:cNvPr id="16" name="Content Placeholder 11">
            <a:extLst>
              <a:ext uri="{FF2B5EF4-FFF2-40B4-BE49-F238E27FC236}">
                <a16:creationId xmlns:a16="http://schemas.microsoft.com/office/drawing/2014/main" id="{070B9111-DFCE-4611-A2B5-8FE3D1C4B275}"/>
              </a:ext>
            </a:extLst>
          </p:cNvPr>
          <p:cNvSpPr>
            <a:spLocks noGrp="1"/>
          </p:cNvSpPr>
          <p:nvPr>
            <p:ph sz="quarter" idx="16" hasCustomPrompt="1"/>
          </p:nvPr>
        </p:nvSpPr>
        <p:spPr>
          <a:xfrm>
            <a:off x="570078" y="930500"/>
            <a:ext cx="11023118"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solidFill>
                  <a:schemeClr val="tx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Tree>
    <p:extLst>
      <p:ext uri="{BB962C8B-B14F-4D97-AF65-F5344CB8AC3E}">
        <p14:creationId xmlns:p14="http://schemas.microsoft.com/office/powerpoint/2010/main" val="413406451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wo Objects Slide">
    <p:bg>
      <p:bgPr>
        <a:solidFill>
          <a:schemeClr val="bg1"/>
        </a:solidFill>
        <a:effectLst/>
      </p:bgPr>
    </p:bg>
    <p:spTree>
      <p:nvGrpSpPr>
        <p:cNvPr id="1" name=""/>
        <p:cNvGrpSpPr/>
        <p:nvPr/>
      </p:nvGrpSpPr>
      <p:grpSpPr>
        <a:xfrm>
          <a:off x="0" y="0"/>
          <a:ext cx="0" cy="0"/>
          <a:chOff x="0" y="0"/>
          <a:chExt cx="0" cy="0"/>
        </a:xfrm>
      </p:grpSpPr>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382856450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wo Objects Slide with Glyph">
    <p:bg>
      <p:bgPr>
        <a:solidFill>
          <a:schemeClr val="bg1"/>
        </a:solidFill>
        <a:effectLst/>
      </p:bgPr>
    </p:bg>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06F3FDC3-0849-4025-9C04-9259130DE77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1" t="4605" r="9054"/>
          <a:stretch/>
        </p:blipFill>
        <p:spPr>
          <a:xfrm>
            <a:off x="8782135" y="-1"/>
            <a:ext cx="3409865" cy="5477983"/>
          </a:xfrm>
          <a:prstGeom prst="rect">
            <a:avLst/>
          </a:prstGeom>
        </p:spPr>
      </p:pic>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3" name="Title 2">
            <a:extLst>
              <a:ext uri="{FF2B5EF4-FFF2-40B4-BE49-F238E27FC236}">
                <a16:creationId xmlns:a16="http://schemas.microsoft.com/office/drawing/2014/main" id="{C73971CD-592A-6347-A9C1-E14CE82C5F18}"/>
              </a:ext>
            </a:extLst>
          </p:cNvPr>
          <p:cNvSpPr>
            <a:spLocks noGrp="1"/>
          </p:cNvSpPr>
          <p:nvPr>
            <p:ph type="title" hasCustomPrompt="1"/>
          </p:nvPr>
        </p:nvSpPr>
        <p:spPr>
          <a:xfrm>
            <a:off x="571982" y="4887339"/>
            <a:ext cx="5386222" cy="378826"/>
          </a:xfrm>
        </p:spPr>
        <p:txBody>
          <a:bodyPr/>
          <a:lstStyle>
            <a:lvl1pPr>
              <a:defRPr sz="2200">
                <a:solidFill>
                  <a:schemeClr val="bg2"/>
                </a:solidFill>
              </a:defRPr>
            </a:lvl1pPr>
          </a:lstStyle>
          <a:p>
            <a:r>
              <a:rPr lang="en-US" dirty="0"/>
              <a:t>Insert caption heading or delete text</a:t>
            </a:r>
          </a:p>
        </p:txBody>
      </p:sp>
      <p:sp>
        <p:nvSpPr>
          <p:cNvPr id="9" name="Slide Number Placeholder 5">
            <a:extLst>
              <a:ext uri="{FF2B5EF4-FFF2-40B4-BE49-F238E27FC236}">
                <a16:creationId xmlns:a16="http://schemas.microsoft.com/office/drawing/2014/main" id="{835E8FC1-D1DE-426F-9654-D5E735550E3C}"/>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solidFill>
                  <a:schemeClr val="bg2"/>
                </a:solidFill>
              </a:rPr>
              <a:pPr algn="l"/>
              <a:t>‹#›</a:t>
            </a:fld>
            <a:endParaRPr lang="en-US" sz="1400" dirty="0">
              <a:solidFill>
                <a:schemeClr val="bg2"/>
              </a:solidFill>
            </a:endParaRPr>
          </a:p>
        </p:txBody>
      </p:sp>
      <p:sp>
        <p:nvSpPr>
          <p:cNvPr id="10" name="Footer Placeholder 12">
            <a:extLst>
              <a:ext uri="{FF2B5EF4-FFF2-40B4-BE49-F238E27FC236}">
                <a16:creationId xmlns:a16="http://schemas.microsoft.com/office/drawing/2014/main" id="{48852508-DD99-4FEE-971F-416094188E81}"/>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b="0" dirty="0">
                <a:solidFill>
                  <a:schemeClr val="bg2"/>
                </a:solidFill>
                <a:latin typeface="Gotham Rounded Book" pitchFamily="50" charset="0"/>
              </a:rPr>
              <a:t>Division of Cancer Prevention and Control	                                                        	               Reliable. Trusted. Scientific.</a:t>
            </a:r>
          </a:p>
        </p:txBody>
      </p:sp>
      <p:sp>
        <p:nvSpPr>
          <p:cNvPr id="5" name="Text Placeholder 4">
            <a:extLst>
              <a:ext uri="{FF2B5EF4-FFF2-40B4-BE49-F238E27FC236}">
                <a16:creationId xmlns:a16="http://schemas.microsoft.com/office/drawing/2014/main" id="{6AFB1C74-60C5-4779-B7B4-DDE68D0F6037}"/>
              </a:ext>
            </a:extLst>
          </p:cNvPr>
          <p:cNvSpPr>
            <a:spLocks noGrp="1"/>
          </p:cNvSpPr>
          <p:nvPr>
            <p:ph type="body" sz="quarter" idx="14" hasCustomPrompt="1"/>
          </p:nvPr>
        </p:nvSpPr>
        <p:spPr>
          <a:xfrm>
            <a:off x="570078" y="5289316"/>
            <a:ext cx="5386222" cy="978408"/>
          </a:xfrm>
        </p:spPr>
        <p:txBody>
          <a:bodyPr/>
          <a:lstStyle>
            <a:lvl1pPr marL="0" indent="0">
              <a:buNone/>
              <a:defRPr sz="1400">
                <a:solidFill>
                  <a:schemeClr val="tx1"/>
                </a:solidFill>
              </a:defRPr>
            </a:lvl1pPr>
          </a:lstStyle>
          <a:p>
            <a:pPr lvl="0"/>
            <a:r>
              <a:rPr lang="en-US" dirty="0"/>
              <a:t>Insert caption here or delete text</a:t>
            </a:r>
          </a:p>
        </p:txBody>
      </p:sp>
      <p:sp>
        <p:nvSpPr>
          <p:cNvPr id="8" name="Text Placeholder 7">
            <a:extLst>
              <a:ext uri="{FF2B5EF4-FFF2-40B4-BE49-F238E27FC236}">
                <a16:creationId xmlns:a16="http://schemas.microsoft.com/office/drawing/2014/main" id="{94EDE440-9BB8-4C33-B107-EFE239E8ED67}"/>
              </a:ext>
            </a:extLst>
          </p:cNvPr>
          <p:cNvSpPr>
            <a:spLocks noGrp="1"/>
          </p:cNvSpPr>
          <p:nvPr>
            <p:ph type="body" sz="quarter" idx="15" hasCustomPrompt="1"/>
          </p:nvPr>
        </p:nvSpPr>
        <p:spPr>
          <a:xfrm>
            <a:off x="570078" y="367854"/>
            <a:ext cx="11049942" cy="539496"/>
          </a:xfrm>
        </p:spPr>
        <p:txBody>
          <a:bodyPr/>
          <a:lstStyle>
            <a:lvl1pPr marL="0" indent="0">
              <a:buNone/>
              <a:defRPr/>
            </a:lvl1pPr>
          </a:lstStyle>
          <a:p>
            <a:pPr lvl="0"/>
            <a:r>
              <a:rPr lang="en-US" dirty="0"/>
              <a:t>Two Items with Captions and Glyph</a:t>
            </a:r>
          </a:p>
        </p:txBody>
      </p:sp>
      <p:sp>
        <p:nvSpPr>
          <p:cNvPr id="12" name="Content Placeholder 11">
            <a:extLst>
              <a:ext uri="{FF2B5EF4-FFF2-40B4-BE49-F238E27FC236}">
                <a16:creationId xmlns:a16="http://schemas.microsoft.com/office/drawing/2014/main" id="{0657D646-5CB0-4E77-BE4A-1000412C7376}"/>
              </a:ext>
            </a:extLst>
          </p:cNvPr>
          <p:cNvSpPr>
            <a:spLocks noGrp="1"/>
          </p:cNvSpPr>
          <p:nvPr>
            <p:ph sz="quarter" idx="16" hasCustomPrompt="1"/>
          </p:nvPr>
        </p:nvSpPr>
        <p:spPr>
          <a:xfrm>
            <a:off x="57007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13" name="Text Placeholder 4">
            <a:extLst>
              <a:ext uri="{FF2B5EF4-FFF2-40B4-BE49-F238E27FC236}">
                <a16:creationId xmlns:a16="http://schemas.microsoft.com/office/drawing/2014/main" id="{6FF2AD17-4358-4F99-B171-9C98977EBBB6}"/>
              </a:ext>
            </a:extLst>
          </p:cNvPr>
          <p:cNvSpPr>
            <a:spLocks noGrp="1"/>
          </p:cNvSpPr>
          <p:nvPr>
            <p:ph type="body" sz="quarter" idx="17" hasCustomPrompt="1"/>
          </p:nvPr>
        </p:nvSpPr>
        <p:spPr>
          <a:xfrm>
            <a:off x="6233798" y="5288974"/>
            <a:ext cx="5386222" cy="978750"/>
          </a:xfrm>
        </p:spPr>
        <p:txBody>
          <a:bodyPr/>
          <a:lstStyle>
            <a:lvl1pPr marL="0" indent="0">
              <a:buNone/>
              <a:defRPr sz="1400">
                <a:solidFill>
                  <a:schemeClr val="tx1"/>
                </a:solidFill>
              </a:defRPr>
            </a:lvl1pPr>
          </a:lstStyle>
          <a:p>
            <a:pPr lvl="0"/>
            <a:r>
              <a:rPr lang="en-US" dirty="0"/>
              <a:t>Insert caption here or delete text</a:t>
            </a:r>
          </a:p>
        </p:txBody>
      </p:sp>
      <p:sp>
        <p:nvSpPr>
          <p:cNvPr id="14" name="Content Placeholder 11">
            <a:extLst>
              <a:ext uri="{FF2B5EF4-FFF2-40B4-BE49-F238E27FC236}">
                <a16:creationId xmlns:a16="http://schemas.microsoft.com/office/drawing/2014/main" id="{85886ABD-DB84-4507-B009-4CB15F0F8743}"/>
              </a:ext>
            </a:extLst>
          </p:cNvPr>
          <p:cNvSpPr>
            <a:spLocks noGrp="1"/>
          </p:cNvSpPr>
          <p:nvPr>
            <p:ph sz="quarter" idx="18" hasCustomPrompt="1"/>
          </p:nvPr>
        </p:nvSpPr>
        <p:spPr>
          <a:xfrm>
            <a:off x="6233798" y="930500"/>
            <a:ext cx="5386222" cy="349068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icons below to insert table, graph, picture, or video. Resize using the sizing handles at the edge of the item.</a:t>
            </a:r>
          </a:p>
        </p:txBody>
      </p:sp>
      <p:sp>
        <p:nvSpPr>
          <p:cNvPr id="6" name="Text Placeholder 5">
            <a:extLst>
              <a:ext uri="{FF2B5EF4-FFF2-40B4-BE49-F238E27FC236}">
                <a16:creationId xmlns:a16="http://schemas.microsoft.com/office/drawing/2014/main" id="{7EACD34C-DD81-4EF3-AF7B-5F844DBDC320}"/>
              </a:ext>
            </a:extLst>
          </p:cNvPr>
          <p:cNvSpPr>
            <a:spLocks noGrp="1"/>
          </p:cNvSpPr>
          <p:nvPr>
            <p:ph type="body" sz="quarter" idx="19" hasCustomPrompt="1"/>
          </p:nvPr>
        </p:nvSpPr>
        <p:spPr>
          <a:xfrm>
            <a:off x="6233798" y="4893596"/>
            <a:ext cx="5386220" cy="374904"/>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a:solidFill>
                  <a:schemeClr val="bg2"/>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Insert caption heading or delete text</a:t>
            </a:r>
          </a:p>
        </p:txBody>
      </p:sp>
    </p:spTree>
    <p:extLst>
      <p:ext uri="{BB962C8B-B14F-4D97-AF65-F5344CB8AC3E}">
        <p14:creationId xmlns:p14="http://schemas.microsoft.com/office/powerpoint/2010/main" val="135165494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Section Divider A (Light)">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BF60B8D6-0814-45E6-9D76-B471D9E29109}"/>
              </a:ext>
            </a:extLst>
          </p:cNvPr>
          <p:cNvGrpSpPr/>
          <p:nvPr userDrawn="1"/>
        </p:nvGrpSpPr>
        <p:grpSpPr>
          <a:xfrm>
            <a:off x="8110393" y="345440"/>
            <a:ext cx="4093761" cy="6163056"/>
            <a:chOff x="8110393" y="348506"/>
            <a:chExt cx="4048174" cy="6163056"/>
          </a:xfrm>
        </p:grpSpPr>
        <p:pic>
          <p:nvPicPr>
            <p:cNvPr id="4" name="Picture 3">
              <a:extLst>
                <a:ext uri="{FF2B5EF4-FFF2-40B4-BE49-F238E27FC236}">
                  <a16:creationId xmlns:a16="http://schemas.microsoft.com/office/drawing/2014/main" id="{87142BB5-04CE-44CF-94D0-C15B9432BAF2}"/>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r="7384"/>
            <a:stretch/>
          </p:blipFill>
          <p:spPr>
            <a:xfrm>
              <a:off x="8110393" y="348506"/>
              <a:ext cx="3685330" cy="6163056"/>
            </a:xfrm>
            <a:prstGeom prst="rect">
              <a:avLst/>
            </a:prstGeom>
          </p:spPr>
        </p:pic>
        <p:pic>
          <p:nvPicPr>
            <p:cNvPr id="10" name="Picture 9">
              <a:extLst>
                <a:ext uri="{FF2B5EF4-FFF2-40B4-BE49-F238E27FC236}">
                  <a16:creationId xmlns:a16="http://schemas.microsoft.com/office/drawing/2014/main" id="{78DA2907-97D3-45DE-BDC9-82F49E573F08}"/>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l="53036" r="37846"/>
            <a:stretch/>
          </p:blipFill>
          <p:spPr>
            <a:xfrm flipH="1">
              <a:off x="11795723" y="348506"/>
              <a:ext cx="362844" cy="6163056"/>
            </a:xfrm>
            <a:prstGeom prst="rect">
              <a:avLst/>
            </a:prstGeom>
          </p:spPr>
        </p:pic>
      </p:grpSp>
      <p:sp>
        <p:nvSpPr>
          <p:cNvPr id="8"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7171481" cy="5886722"/>
          </a:xfrm>
        </p:spPr>
        <p:txBody>
          <a:bodyPr anchor="ctr"/>
          <a:lstStyle>
            <a:lvl1pPr>
              <a:defRPr>
                <a:solidFill>
                  <a:schemeClr val="tx1"/>
                </a:solidFill>
              </a:defRPr>
            </a:lvl1pPr>
          </a:lstStyle>
          <a:p>
            <a:r>
              <a:rPr lang="en-US" dirty="0"/>
              <a:t>Section Divider</a:t>
            </a:r>
          </a:p>
        </p:txBody>
      </p:sp>
    </p:spTree>
    <p:extLst>
      <p:ext uri="{BB962C8B-B14F-4D97-AF65-F5344CB8AC3E}">
        <p14:creationId xmlns:p14="http://schemas.microsoft.com/office/powerpoint/2010/main" val="1337498267"/>
      </p:ext>
    </p:extLst>
  </p:cSld>
  <p:clrMapOvr>
    <a:overrideClrMapping bg1="lt1" tx1="dk1" bg2="lt2" tx2="dk2" accent1="accent1" accent2="accent2" accent3="accent3" accent4="accent4" accent5="accent5" accent6="accent6" hlink="hlink" folHlink="folHlink"/>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Section Divider B (Light)">
    <p:bg>
      <p:bgRef idx="1001">
        <a:schemeClr val="bg1"/>
      </p:bgRef>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73038FE-E413-6546-B636-5C7F06D4BBBE}"/>
              </a:ext>
            </a:extLst>
          </p:cNvPr>
          <p:cNvSpPr>
            <a:spLocks noGrp="1"/>
          </p:cNvSpPr>
          <p:nvPr>
            <p:ph type="title" hasCustomPrompt="1"/>
          </p:nvPr>
        </p:nvSpPr>
        <p:spPr>
          <a:xfrm>
            <a:off x="571982" y="486138"/>
            <a:ext cx="6280231" cy="5886722"/>
          </a:xfrm>
        </p:spPr>
        <p:txBody>
          <a:bodyPr anchor="ctr"/>
          <a:lstStyle>
            <a:lvl1pPr>
              <a:defRPr>
                <a:solidFill>
                  <a:schemeClr val="tx1"/>
                </a:solidFill>
              </a:defRPr>
            </a:lvl1pPr>
          </a:lstStyle>
          <a:p>
            <a:r>
              <a:rPr lang="en-US" dirty="0"/>
              <a:t>Section Divider</a:t>
            </a:r>
          </a:p>
        </p:txBody>
      </p:sp>
      <p:grpSp>
        <p:nvGrpSpPr>
          <p:cNvPr id="6" name="Group 5">
            <a:extLst>
              <a:ext uri="{FF2B5EF4-FFF2-40B4-BE49-F238E27FC236}">
                <a16:creationId xmlns:a16="http://schemas.microsoft.com/office/drawing/2014/main" id="{E90DBD71-FA97-45CD-B1CF-1FEB2194933C}"/>
              </a:ext>
            </a:extLst>
          </p:cNvPr>
          <p:cNvGrpSpPr/>
          <p:nvPr userDrawn="1"/>
        </p:nvGrpSpPr>
        <p:grpSpPr>
          <a:xfrm>
            <a:off x="6866727" y="2546809"/>
            <a:ext cx="5325273" cy="4340219"/>
            <a:chOff x="6474841" y="2300067"/>
            <a:chExt cx="5325273" cy="4340219"/>
          </a:xfrm>
        </p:grpSpPr>
        <p:pic>
          <p:nvPicPr>
            <p:cNvPr id="7" name="Picture 6">
              <a:extLst>
                <a:ext uri="{FF2B5EF4-FFF2-40B4-BE49-F238E27FC236}">
                  <a16:creationId xmlns:a16="http://schemas.microsoft.com/office/drawing/2014/main" id="{3DDAF66A-9F36-4E68-BFD1-E74892B28E54}"/>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18335" r="7384"/>
            <a:stretch/>
          </p:blipFill>
          <p:spPr>
            <a:xfrm rot="5400000">
              <a:off x="7201411" y="1573497"/>
              <a:ext cx="3872133" cy="5325273"/>
            </a:xfrm>
            <a:prstGeom prst="rect">
              <a:avLst/>
            </a:prstGeom>
          </p:spPr>
        </p:pic>
        <p:pic>
          <p:nvPicPr>
            <p:cNvPr id="8" name="Picture 7">
              <a:extLst>
                <a:ext uri="{FF2B5EF4-FFF2-40B4-BE49-F238E27FC236}">
                  <a16:creationId xmlns:a16="http://schemas.microsoft.com/office/drawing/2014/main" id="{6846A800-E8E5-4042-BC8A-F6298142C81C}"/>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l="51515" t="18335" r="37288"/>
            <a:stretch/>
          </p:blipFill>
          <p:spPr>
            <a:xfrm rot="16200000" flipV="1">
              <a:off x="8903435" y="3743606"/>
              <a:ext cx="468086" cy="5325273"/>
            </a:xfrm>
            <a:prstGeom prst="rect">
              <a:avLst/>
            </a:prstGeom>
          </p:spPr>
        </p:pic>
      </p:grpSp>
    </p:spTree>
    <p:extLst>
      <p:ext uri="{BB962C8B-B14F-4D97-AF65-F5344CB8AC3E}">
        <p14:creationId xmlns:p14="http://schemas.microsoft.com/office/powerpoint/2010/main" val="1722276276"/>
      </p:ext>
    </p:extLst>
  </p:cSld>
  <p:clrMapOvr>
    <a:overrideClrMapping bg1="lt1" tx1="dk1" bg2="lt2" tx2="dk2" accent1="accent1" accent2="accent2" accent3="accent3" accent4="accent4" accent5="accent5" accent6="accent6" hlink="hlink" folHlink="folHlink"/>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Title Slide">
    <p:bg>
      <p:bgPr>
        <a:solidFill>
          <a:schemeClr val="bg2"/>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69304" y="1909857"/>
            <a:ext cx="6274911" cy="1967420"/>
          </a:xfrm>
          <a:noFill/>
        </p:spPr>
        <p:txBody>
          <a:bodyPr lIns="146304" tIns="91440" rIns="146304" bIns="91440" anchor="t" anchorCtr="0"/>
          <a:lstStyle>
            <a:lvl1pPr>
              <a:defRPr sz="4704" spc="-98" baseline="0">
                <a:gradFill>
                  <a:gsLst>
                    <a:gs pos="100000">
                      <a:schemeClr val="tx2"/>
                    </a:gs>
                    <a:gs pos="0">
                      <a:schemeClr val="tx2"/>
                    </a:gs>
                  </a:gsLst>
                  <a:lin ang="5400000" scaled="0"/>
                </a:gradFill>
              </a:defRPr>
            </a:lvl1pPr>
          </a:lstStyle>
          <a:p>
            <a:r>
              <a:rPr lang="en-US"/>
              <a:t>Presentation title</a:t>
            </a:r>
          </a:p>
        </p:txBody>
      </p:sp>
      <p:sp>
        <p:nvSpPr>
          <p:cNvPr id="5" name="Text Placeholder 4"/>
          <p:cNvSpPr>
            <a:spLocks noGrp="1"/>
          </p:cNvSpPr>
          <p:nvPr>
            <p:ph type="body" sz="quarter" idx="12" hasCustomPrompt="1"/>
          </p:nvPr>
        </p:nvSpPr>
        <p:spPr>
          <a:xfrm>
            <a:off x="269302" y="3878578"/>
            <a:ext cx="6274911" cy="1792326"/>
          </a:xfrm>
          <a:noFill/>
        </p:spPr>
        <p:txBody>
          <a:bodyPr lIns="146304" tIns="109728" rIns="146304" bIns="109728">
            <a:noAutofit/>
          </a:bodyPr>
          <a:lstStyle>
            <a:lvl1pPr marL="0" indent="0">
              <a:spcBef>
                <a:spcPts val="0"/>
              </a:spcBef>
              <a:buNone/>
              <a:defRPr sz="3136" spc="0" baseline="0">
                <a:gradFill>
                  <a:gsLst>
                    <a:gs pos="91000">
                      <a:schemeClr val="tx1"/>
                    </a:gs>
                    <a:gs pos="0">
                      <a:schemeClr val="tx1"/>
                    </a:gs>
                  </a:gsLst>
                  <a:lin ang="5400000" scaled="0"/>
                </a:gradFill>
                <a:latin typeface="+mj-lt"/>
              </a:defRPr>
            </a:lvl1pPr>
          </a:lstStyle>
          <a:p>
            <a:pPr lvl="0"/>
            <a:r>
              <a:rPr lang="en-US"/>
              <a:t>Speaker Name</a:t>
            </a:r>
          </a:p>
        </p:txBody>
      </p:sp>
      <p:sp>
        <p:nvSpPr>
          <p:cNvPr id="11" name="Rectangle 10"/>
          <p:cNvSpPr/>
          <p:nvPr userDrawn="1"/>
        </p:nvSpPr>
        <p:spPr bwMode="ltGray">
          <a:xfrm>
            <a:off x="2" y="6566938"/>
            <a:ext cx="12192000" cy="29106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851"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1191701607"/>
      </p:ext>
    </p:extLst>
  </p:cSld>
  <p:clrMapOvr>
    <a:overrideClrMapping bg1="dk1" tx1="lt1" bg2="dk2" tx2="lt2" accent1="accent1" accent2="accent2" accent3="accent3" accent4="accent4" accent5="accent5" accent6="accent6" hlink="hlink" folHlink="folHlink"/>
  </p:clrMapOvr>
  <p:transition spd="slow">
    <p:wipe dir="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ext and Picture Slide A">
    <p:bg>
      <p:bgPr>
        <a:solidFill>
          <a:schemeClr val="accent6">
            <a:lumMod val="95000"/>
          </a:schemeClr>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FA98395E-3548-8F4E-BC25-B2F8D04E889F}"/>
              </a:ext>
            </a:extLst>
          </p:cNvPr>
          <p:cNvSpPr/>
          <p:nvPr userDrawn="1"/>
        </p:nvSpPr>
        <p:spPr>
          <a:xfrm>
            <a:off x="0" y="0"/>
            <a:ext cx="561372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itle 30">
            <a:extLst>
              <a:ext uri="{FF2B5EF4-FFF2-40B4-BE49-F238E27FC236}">
                <a16:creationId xmlns:a16="http://schemas.microsoft.com/office/drawing/2014/main" id="{7CDF42D1-EE64-204D-8425-4A1A8B68BA83}"/>
              </a:ext>
            </a:extLst>
          </p:cNvPr>
          <p:cNvSpPr>
            <a:spLocks noGrp="1"/>
          </p:cNvSpPr>
          <p:nvPr userDrawn="1">
            <p:ph type="title" hasCustomPrompt="1"/>
          </p:nvPr>
        </p:nvSpPr>
        <p:spPr>
          <a:xfrm>
            <a:off x="571982" y="365125"/>
            <a:ext cx="4452454" cy="1023837"/>
          </a:xfrm>
        </p:spPr>
        <p:txBody>
          <a:bodyPr anchor="t"/>
          <a:lstStyle>
            <a:lvl1pPr>
              <a:defRPr>
                <a:solidFill>
                  <a:schemeClr val="tx2"/>
                </a:solidFill>
              </a:defRPr>
            </a:lvl1pPr>
          </a:lstStyle>
          <a:p>
            <a:r>
              <a:rPr lang="en-US" dirty="0"/>
              <a:t>Heading</a:t>
            </a:r>
          </a:p>
        </p:txBody>
      </p:sp>
      <p:sp>
        <p:nvSpPr>
          <p:cNvPr id="35" name="Content Placeholder 29">
            <a:extLst>
              <a:ext uri="{FF2B5EF4-FFF2-40B4-BE49-F238E27FC236}">
                <a16:creationId xmlns:a16="http://schemas.microsoft.com/office/drawing/2014/main" id="{5C618786-BE7D-BD43-897A-806748E76958}"/>
              </a:ext>
            </a:extLst>
          </p:cNvPr>
          <p:cNvSpPr>
            <a:spLocks noGrp="1"/>
          </p:cNvSpPr>
          <p:nvPr>
            <p:ph sz="quarter" idx="13" hasCustomPrompt="1"/>
          </p:nvPr>
        </p:nvSpPr>
        <p:spPr>
          <a:xfrm>
            <a:off x="6096000" y="365125"/>
            <a:ext cx="5524017" cy="6093026"/>
          </a:xfrm>
        </p:spPr>
        <p:txBody>
          <a:bodyPr/>
          <a:lstStyle>
            <a:lvl1pPr marL="0" indent="0">
              <a:lnSpc>
                <a:spcPct val="120000"/>
              </a:lnSpc>
              <a:buNone/>
              <a:defRPr sz="18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icons below to insert table, graph, picture, or video. Resize using the sizing handles at the edge of the item.</a:t>
            </a:r>
          </a:p>
        </p:txBody>
      </p:sp>
      <p:sp>
        <p:nvSpPr>
          <p:cNvPr id="10" name="Text Placeholder 3">
            <a:extLst>
              <a:ext uri="{FF2B5EF4-FFF2-40B4-BE49-F238E27FC236}">
                <a16:creationId xmlns:a16="http://schemas.microsoft.com/office/drawing/2014/main" id="{7467A208-DD4C-4CB3-B9CC-127844D27F27}"/>
              </a:ext>
            </a:extLst>
          </p:cNvPr>
          <p:cNvSpPr>
            <a:spLocks noGrp="1"/>
          </p:cNvSpPr>
          <p:nvPr>
            <p:ph type="body" sz="quarter" idx="14" hasCustomPrompt="1"/>
          </p:nvPr>
        </p:nvSpPr>
        <p:spPr>
          <a:xfrm>
            <a:off x="559443" y="1554961"/>
            <a:ext cx="4464994" cy="599222"/>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1" name="Text Placeholder 2">
            <a:extLst>
              <a:ext uri="{FF2B5EF4-FFF2-40B4-BE49-F238E27FC236}">
                <a16:creationId xmlns:a16="http://schemas.microsoft.com/office/drawing/2014/main" id="{38AA1E33-D3AC-4B2B-84E9-CDDE344F9B88}"/>
              </a:ext>
            </a:extLst>
          </p:cNvPr>
          <p:cNvSpPr>
            <a:spLocks noGrp="1"/>
          </p:cNvSpPr>
          <p:nvPr>
            <p:ph type="body" sz="quarter" idx="11" hasCustomPrompt="1"/>
          </p:nvPr>
        </p:nvSpPr>
        <p:spPr>
          <a:xfrm>
            <a:off x="559443" y="2328292"/>
            <a:ext cx="4464993" cy="4129858"/>
          </a:xfrm>
        </p:spPr>
        <p:txBody>
          <a:bodyPr numCol="1"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371600" indent="0">
              <a:buNone/>
              <a:defRPr/>
            </a:lvl4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p:txBody>
      </p:sp>
      <p:pic>
        <p:nvPicPr>
          <p:cNvPr id="12" name="Picture 11">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60798"/>
          <a:stretch/>
        </p:blipFill>
        <p:spPr>
          <a:xfrm rot="10800000">
            <a:off x="0" y="5851492"/>
            <a:ext cx="12192000" cy="1006507"/>
          </a:xfrm>
          <a:prstGeom prst="rect">
            <a:avLst/>
          </a:prstGeom>
        </p:spPr>
      </p:pic>
      <p:sp>
        <p:nvSpPr>
          <p:cNvPr id="13"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14" name="Footer Placeholder 12">
            <a:extLst>
              <a:ext uri="{FF2B5EF4-FFF2-40B4-BE49-F238E27FC236}">
                <a16:creationId xmlns:a16="http://schemas.microsoft.com/office/drawing/2014/main" id="{B2529E82-448C-1745-8E57-76443BAF3CAD}"/>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Gotham Rounded Book" pitchFamily="50" charset="0"/>
              </a:rPr>
              <a:t>Division of Cancer Prevention and Control	                                                        	               Reliable. Trusted. Scientific.</a:t>
            </a:r>
          </a:p>
        </p:txBody>
      </p:sp>
    </p:spTree>
    <p:extLst>
      <p:ext uri="{BB962C8B-B14F-4D97-AF65-F5344CB8AC3E}">
        <p14:creationId xmlns:p14="http://schemas.microsoft.com/office/powerpoint/2010/main" val="310690777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914367"/>
            <a:fld id="{846CE7D5-CF57-46EF-B807-FDD0502418D4}" type="datetimeFigureOut">
              <a:rPr lang="en-US" sz="1765" smtClean="0">
                <a:solidFill>
                  <a:srgbClr val="FFFFFF"/>
                </a:solidFill>
              </a:rPr>
              <a:pPr defTabSz="914367"/>
              <a:t>2/6/2020</a:t>
            </a:fld>
            <a:endParaRPr lang="en-US" sz="1765" dirty="0">
              <a:solidFill>
                <a:srgbClr val="FFFFFF"/>
              </a:solidFill>
            </a:endParaRPr>
          </a:p>
        </p:txBody>
      </p:sp>
      <p:sp>
        <p:nvSpPr>
          <p:cNvPr id="5" name="Footer Placeholder 4"/>
          <p:cNvSpPr>
            <a:spLocks noGrp="1"/>
          </p:cNvSpPr>
          <p:nvPr>
            <p:ph type="ftr" sz="quarter" idx="11"/>
          </p:nvPr>
        </p:nvSpPr>
        <p:spPr/>
        <p:txBody>
          <a:bodyPr/>
          <a:lstStyle/>
          <a:p>
            <a:pPr defTabSz="914367"/>
            <a:endParaRPr lang="en-US" sz="1765" dirty="0">
              <a:solidFill>
                <a:srgbClr val="FFFFFF"/>
              </a:solidFill>
            </a:endParaRPr>
          </a:p>
        </p:txBody>
      </p:sp>
      <p:sp>
        <p:nvSpPr>
          <p:cNvPr id="6" name="Slide Number Placeholder 5"/>
          <p:cNvSpPr>
            <a:spLocks noGrp="1"/>
          </p:cNvSpPr>
          <p:nvPr>
            <p:ph type="sldNum" sz="quarter" idx="12"/>
          </p:nvPr>
        </p:nvSpPr>
        <p:spPr/>
        <p:txBody>
          <a:bodyPr/>
          <a:lstStyle/>
          <a:p>
            <a:pPr defTabSz="914367"/>
            <a:fld id="{330EA680-D336-4FF7-8B7A-9848BB0A1C32}" type="slidenum">
              <a:rPr lang="en-US" sz="1765" smtClean="0">
                <a:solidFill>
                  <a:srgbClr val="FFFFFF"/>
                </a:solidFill>
              </a:rPr>
              <a:pPr defTabSz="914367"/>
              <a:t>‹#›</a:t>
            </a:fld>
            <a:endParaRPr lang="en-US" sz="1765" dirty="0">
              <a:solidFill>
                <a:srgbClr val="FFFFFF"/>
              </a:solidFill>
            </a:endParaRPr>
          </a:p>
        </p:txBody>
      </p:sp>
    </p:spTree>
    <p:extLst>
      <p:ext uri="{BB962C8B-B14F-4D97-AF65-F5344CB8AC3E}">
        <p14:creationId xmlns:p14="http://schemas.microsoft.com/office/powerpoint/2010/main" val="258279712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73CEE8CE-9F18-48B1-98F2-22A7FF6CA038}"/>
              </a:ext>
            </a:extLst>
          </p:cNvPr>
          <p:cNvSpPr>
            <a:spLocks noGrp="1"/>
          </p:cNvSpPr>
          <p:nvPr>
            <p:ph type="dt" sz="half" idx="10"/>
          </p:nvPr>
        </p:nvSpPr>
        <p:spPr/>
        <p:txBody>
          <a:bodyPr/>
          <a:lstStyle/>
          <a:p>
            <a:pPr defTabSz="914367"/>
            <a:fld id="{25684B17-DDE6-4C94-8840-BDD2A294395E}" type="datetimeFigureOut">
              <a:rPr lang="en-US" smtClean="0">
                <a:solidFill>
                  <a:prstClr val="black">
                    <a:tint val="75000"/>
                  </a:prstClr>
                </a:solidFill>
              </a:rPr>
              <a:pPr defTabSz="914367"/>
              <a:t>2/6/2020</a:t>
            </a:fld>
            <a:endParaRPr lang="en-US" dirty="0">
              <a:solidFill>
                <a:prstClr val="black">
                  <a:tint val="75000"/>
                </a:prstClr>
              </a:solidFill>
            </a:endParaRPr>
          </a:p>
        </p:txBody>
      </p:sp>
      <p:sp>
        <p:nvSpPr>
          <p:cNvPr id="4" name="Footer Placeholder 3">
            <a:extLst>
              <a:ext uri="{FF2B5EF4-FFF2-40B4-BE49-F238E27FC236}">
                <a16:creationId xmlns:a16="http://schemas.microsoft.com/office/drawing/2014/main" id="{2423B8A4-C8C1-4A9F-85B8-C8529C0B816D}"/>
              </a:ext>
            </a:extLst>
          </p:cNvPr>
          <p:cNvSpPr>
            <a:spLocks noGrp="1"/>
          </p:cNvSpPr>
          <p:nvPr>
            <p:ph type="ftr" sz="quarter" idx="11"/>
          </p:nvPr>
        </p:nvSpPr>
        <p:spPr/>
        <p:txBody>
          <a:bodyPr/>
          <a:lstStyle/>
          <a:p>
            <a:pPr defTabSz="914367"/>
            <a:endParaRPr lang="en-US" dirty="0">
              <a:solidFill>
                <a:prstClr val="black">
                  <a:tint val="75000"/>
                </a:prstClr>
              </a:solidFill>
            </a:endParaRPr>
          </a:p>
        </p:txBody>
      </p:sp>
      <p:sp>
        <p:nvSpPr>
          <p:cNvPr id="5" name="Slide Number Placeholder 4">
            <a:extLst>
              <a:ext uri="{FF2B5EF4-FFF2-40B4-BE49-F238E27FC236}">
                <a16:creationId xmlns:a16="http://schemas.microsoft.com/office/drawing/2014/main" id="{17F9609E-C686-4212-9C80-E08780930835}"/>
              </a:ext>
            </a:extLst>
          </p:cNvPr>
          <p:cNvSpPr>
            <a:spLocks noGrp="1"/>
          </p:cNvSpPr>
          <p:nvPr>
            <p:ph type="sldNum" sz="quarter" idx="12"/>
          </p:nvPr>
        </p:nvSpPr>
        <p:spPr/>
        <p:txBody>
          <a:bodyPr/>
          <a:lstStyle/>
          <a:p>
            <a:pPr defTabSz="914367"/>
            <a:fld id="{789C72C1-B7F3-4D60-89E6-D45F77BC6799}" type="slidenum">
              <a:rPr lang="en-US" smtClean="0">
                <a:solidFill>
                  <a:prstClr val="black">
                    <a:tint val="75000"/>
                  </a:prstClr>
                </a:solidFill>
              </a:rPr>
              <a:pPr defTabSz="914367"/>
              <a:t>‹#›</a:t>
            </a:fld>
            <a:endParaRPr lang="en-US" dirty="0">
              <a:solidFill>
                <a:prstClr val="black">
                  <a:tint val="75000"/>
                </a:prstClr>
              </a:solidFill>
            </a:endParaRPr>
          </a:p>
        </p:txBody>
      </p:sp>
      <p:sp>
        <p:nvSpPr>
          <p:cNvPr id="8" name="Rectangle 7">
            <a:extLst>
              <a:ext uri="{FF2B5EF4-FFF2-40B4-BE49-F238E27FC236}">
                <a16:creationId xmlns:a16="http://schemas.microsoft.com/office/drawing/2014/main" id="{E4125547-1BED-4C07-9057-9D7E05CE729D}"/>
              </a:ext>
            </a:extLst>
          </p:cNvPr>
          <p:cNvSpPr/>
          <p:nvPr userDrawn="1"/>
        </p:nvSpPr>
        <p:spPr>
          <a:xfrm>
            <a:off x="0" y="0"/>
            <a:ext cx="12192000" cy="6858000"/>
          </a:xfrm>
          <a:prstGeom prst="rect">
            <a:avLst/>
          </a:prstGeom>
          <a:blipFill dpi="0" rotWithShape="1">
            <a:blip r:embed="rId2">
              <a:alphaModFix amt="33000"/>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62938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2A2F2D-CD27-4015-A13D-6B19BB07A0AA}"/>
              </a:ext>
            </a:extLst>
          </p:cNvPr>
          <p:cNvSpPr>
            <a:spLocks noGrp="1"/>
          </p:cNvSpPr>
          <p:nvPr>
            <p:ph type="dt" sz="half" idx="10"/>
          </p:nvPr>
        </p:nvSpPr>
        <p:spPr/>
        <p:txBody>
          <a:bodyPr/>
          <a:lstStyle/>
          <a:p>
            <a:pPr defTabSz="914367"/>
            <a:fld id="{25684B17-DDE6-4C94-8840-BDD2A294395E}" type="datetimeFigureOut">
              <a:rPr lang="en-US" smtClean="0">
                <a:solidFill>
                  <a:prstClr val="black">
                    <a:tint val="75000"/>
                  </a:prstClr>
                </a:solidFill>
              </a:rPr>
              <a:pPr defTabSz="914367"/>
              <a:t>2/6/2020</a:t>
            </a:fld>
            <a:endParaRPr lang="en-US" dirty="0">
              <a:solidFill>
                <a:prstClr val="black">
                  <a:tint val="75000"/>
                </a:prstClr>
              </a:solidFill>
            </a:endParaRPr>
          </a:p>
        </p:txBody>
      </p:sp>
      <p:sp>
        <p:nvSpPr>
          <p:cNvPr id="3" name="Footer Placeholder 2">
            <a:extLst>
              <a:ext uri="{FF2B5EF4-FFF2-40B4-BE49-F238E27FC236}">
                <a16:creationId xmlns:a16="http://schemas.microsoft.com/office/drawing/2014/main" id="{E9F62134-2FD2-4945-BCB9-0065E7BECDCB}"/>
              </a:ext>
            </a:extLst>
          </p:cNvPr>
          <p:cNvSpPr>
            <a:spLocks noGrp="1"/>
          </p:cNvSpPr>
          <p:nvPr>
            <p:ph type="ftr" sz="quarter" idx="11"/>
          </p:nvPr>
        </p:nvSpPr>
        <p:spPr/>
        <p:txBody>
          <a:bodyPr/>
          <a:lstStyle/>
          <a:p>
            <a:pPr defTabSz="914367"/>
            <a:endParaRPr lang="en-US" dirty="0">
              <a:solidFill>
                <a:prstClr val="black">
                  <a:tint val="75000"/>
                </a:prstClr>
              </a:solidFill>
            </a:endParaRPr>
          </a:p>
        </p:txBody>
      </p:sp>
      <p:sp>
        <p:nvSpPr>
          <p:cNvPr id="4" name="Slide Number Placeholder 3">
            <a:extLst>
              <a:ext uri="{FF2B5EF4-FFF2-40B4-BE49-F238E27FC236}">
                <a16:creationId xmlns:a16="http://schemas.microsoft.com/office/drawing/2014/main" id="{708BCF5C-9E38-4BD7-9A54-E47C7F8016DD}"/>
              </a:ext>
            </a:extLst>
          </p:cNvPr>
          <p:cNvSpPr>
            <a:spLocks noGrp="1"/>
          </p:cNvSpPr>
          <p:nvPr>
            <p:ph type="sldNum" sz="quarter" idx="12"/>
          </p:nvPr>
        </p:nvSpPr>
        <p:spPr/>
        <p:txBody>
          <a:bodyPr/>
          <a:lstStyle/>
          <a:p>
            <a:pPr defTabSz="914367"/>
            <a:fld id="{789C72C1-B7F3-4D60-89E6-D45F77BC6799}" type="slidenum">
              <a:rPr lang="en-US" smtClean="0">
                <a:solidFill>
                  <a:prstClr val="black">
                    <a:tint val="75000"/>
                  </a:prstClr>
                </a:solidFill>
              </a:rPr>
              <a:pPr defTabSz="914367"/>
              <a:t>‹#›</a:t>
            </a:fld>
            <a:endParaRPr lang="en-US" dirty="0">
              <a:solidFill>
                <a:prstClr val="black">
                  <a:tint val="75000"/>
                </a:prstClr>
              </a:solidFill>
            </a:endParaRPr>
          </a:p>
        </p:txBody>
      </p:sp>
    </p:spTree>
    <p:extLst>
      <p:ext uri="{BB962C8B-B14F-4D97-AF65-F5344CB8AC3E}">
        <p14:creationId xmlns:p14="http://schemas.microsoft.com/office/powerpoint/2010/main" val="191313262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End Slide">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89BCA99-0D60-4543-BB21-A7AFDC608E34}"/>
              </a:ext>
            </a:extLst>
          </p:cNvPr>
          <p:cNvSpPr/>
          <p:nvPr userDrawn="1"/>
        </p:nvSpPr>
        <p:spPr>
          <a:xfrm>
            <a:off x="0" y="4143737"/>
            <a:ext cx="12192000"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9E71DA87-721A-4C49-ABAF-FB0C0F7C4F29}"/>
              </a:ext>
            </a:extLst>
          </p:cNvPr>
          <p:cNvSpPr txBox="1"/>
          <p:nvPr userDrawn="1"/>
        </p:nvSpPr>
        <p:spPr>
          <a:xfrm>
            <a:off x="659756" y="2232444"/>
            <a:ext cx="7708741" cy="814069"/>
          </a:xfrm>
          <a:prstGeom prst="rect">
            <a:avLst/>
          </a:prstGeom>
          <a:noFill/>
        </p:spPr>
        <p:txBody>
          <a:bodyPr wrap="square" lIns="0" tIns="0" rIns="0" bIns="0" rtlCol="0">
            <a:noAutofit/>
          </a:bodyPr>
          <a:lstStyle/>
          <a:p>
            <a:pPr algn="l">
              <a:lnSpc>
                <a:spcPct val="130000"/>
              </a:lnSpc>
            </a:pPr>
            <a:r>
              <a:rPr lang="en-US" b="0" i="0" dirty="0">
                <a:solidFill>
                  <a:schemeClr val="bg1"/>
                </a:solidFill>
                <a:latin typeface="Gotham Rounded Medium"/>
              </a:rPr>
              <a:t>Go to the official federal source of cancer prevention information: </a:t>
            </a:r>
          </a:p>
          <a:p>
            <a:pPr algn="l">
              <a:lnSpc>
                <a:spcPct val="130000"/>
              </a:lnSpc>
            </a:pPr>
            <a:r>
              <a:rPr lang="en-US" sz="2000" b="0" i="0" dirty="0">
                <a:solidFill>
                  <a:schemeClr val="bg1"/>
                </a:solidFill>
                <a:latin typeface="Gotham Rounded Medium"/>
              </a:rPr>
              <a:t>www.cdc.gov/cancer</a:t>
            </a:r>
          </a:p>
        </p:txBody>
      </p:sp>
      <p:sp>
        <p:nvSpPr>
          <p:cNvPr id="7" name="TextBox 6">
            <a:extLst>
              <a:ext uri="{FF2B5EF4-FFF2-40B4-BE49-F238E27FC236}">
                <a16:creationId xmlns:a16="http://schemas.microsoft.com/office/drawing/2014/main" id="{26819413-8D96-284C-B058-30D7D098C4C2}"/>
              </a:ext>
            </a:extLst>
          </p:cNvPr>
          <p:cNvSpPr txBox="1"/>
          <p:nvPr userDrawn="1"/>
        </p:nvSpPr>
        <p:spPr>
          <a:xfrm>
            <a:off x="5474826" y="5014606"/>
            <a:ext cx="5833641" cy="559689"/>
          </a:xfrm>
          <a:prstGeom prst="rect">
            <a:avLst/>
          </a:prstGeom>
          <a:noFill/>
        </p:spPr>
        <p:txBody>
          <a:bodyPr wrap="square" lIns="0" tIns="0" rIns="0" bIns="0" rtlCol="0" anchor="ctr">
            <a:noAutofit/>
          </a:bodyPr>
          <a:lstStyle/>
          <a:p>
            <a:pPr algn="r">
              <a:lnSpc>
                <a:spcPct val="130000"/>
              </a:lnSpc>
            </a:pPr>
            <a:r>
              <a:rPr lang="en-US" sz="1800" b="0" i="0" dirty="0">
                <a:solidFill>
                  <a:schemeClr val="bg2"/>
                </a:solidFill>
                <a:latin typeface="Gotham Rounded Medium" pitchFamily="2" charset="77"/>
              </a:rPr>
              <a:t>Division of Cancer Prevention and Control</a:t>
            </a:r>
          </a:p>
          <a:p>
            <a:pPr algn="r">
              <a:lnSpc>
                <a:spcPct val="130000"/>
              </a:lnSpc>
            </a:pPr>
            <a:r>
              <a:rPr lang="en-US" sz="1600" b="0" i="0" dirty="0">
                <a:solidFill>
                  <a:schemeClr val="tx1"/>
                </a:solidFill>
                <a:latin typeface="Gotham Rounded Medium"/>
              </a:rPr>
              <a:t>Reliable. Trusted. Scientific.</a:t>
            </a:r>
          </a:p>
        </p:txBody>
      </p:sp>
      <p:sp>
        <p:nvSpPr>
          <p:cNvPr id="8" name="TextBox 7">
            <a:extLst>
              <a:ext uri="{FF2B5EF4-FFF2-40B4-BE49-F238E27FC236}">
                <a16:creationId xmlns:a16="http://schemas.microsoft.com/office/drawing/2014/main" id="{FA19BB43-5C52-EB4E-866C-3756F69A104F}"/>
              </a:ext>
            </a:extLst>
          </p:cNvPr>
          <p:cNvSpPr txBox="1"/>
          <p:nvPr userDrawn="1"/>
        </p:nvSpPr>
        <p:spPr>
          <a:xfrm>
            <a:off x="659756" y="6382778"/>
            <a:ext cx="10810755" cy="197287"/>
          </a:xfrm>
          <a:prstGeom prst="rect">
            <a:avLst/>
          </a:prstGeom>
          <a:noFill/>
        </p:spPr>
        <p:txBody>
          <a:bodyPr wrap="square" lIns="0" tIns="0" rIns="0" bIns="0" rtlCol="0">
            <a:noAutofit/>
          </a:bodyPr>
          <a:lstStyle/>
          <a:p>
            <a:pPr algn="just">
              <a:lnSpc>
                <a:spcPct val="130000"/>
              </a:lnSpc>
            </a:pPr>
            <a:r>
              <a:rPr lang="en-US" sz="1000" b="0" i="1" dirty="0">
                <a:solidFill>
                  <a:schemeClr val="tx1"/>
                </a:solidFill>
                <a:latin typeface="Gotham Rounded Book Italic" pitchFamily="2" charset="77"/>
              </a:rPr>
              <a:t>The findings and conclusions in this report are those of the authors and do not necessarily represent the official position of the Centers for Disease Control and Prevention.</a:t>
            </a:r>
          </a:p>
          <a:p>
            <a:pPr algn="just">
              <a:lnSpc>
                <a:spcPct val="130000"/>
              </a:lnSpc>
            </a:pPr>
            <a:endParaRPr lang="en-US" sz="1000" b="0" i="1" dirty="0">
              <a:solidFill>
                <a:schemeClr val="tx1"/>
              </a:solidFill>
              <a:latin typeface="Gotham Rounded Book Italic" pitchFamily="2" charset="77"/>
            </a:endParaRPr>
          </a:p>
        </p:txBody>
      </p:sp>
      <p:sp>
        <p:nvSpPr>
          <p:cNvPr id="9" name="TextBox 8">
            <a:extLst>
              <a:ext uri="{FF2B5EF4-FFF2-40B4-BE49-F238E27FC236}">
                <a16:creationId xmlns:a16="http://schemas.microsoft.com/office/drawing/2014/main" id="{B5A313BA-7B6B-B140-BD0B-4D27DD23A01F}"/>
              </a:ext>
            </a:extLst>
          </p:cNvPr>
          <p:cNvSpPr txBox="1"/>
          <p:nvPr userDrawn="1"/>
        </p:nvSpPr>
        <p:spPr>
          <a:xfrm>
            <a:off x="659756" y="1085207"/>
            <a:ext cx="7708741" cy="598625"/>
          </a:xfrm>
          <a:prstGeom prst="rect">
            <a:avLst/>
          </a:prstGeom>
          <a:noFill/>
        </p:spPr>
        <p:txBody>
          <a:bodyPr wrap="square" lIns="0" tIns="0" rIns="0" bIns="0" rtlCol="0">
            <a:noAutofit/>
          </a:bodyPr>
          <a:lstStyle/>
          <a:p>
            <a:pPr algn="l">
              <a:lnSpc>
                <a:spcPct val="130000"/>
              </a:lnSpc>
            </a:pPr>
            <a:r>
              <a:rPr lang="en-US" sz="3600" b="0" i="0" dirty="0">
                <a:solidFill>
                  <a:schemeClr val="bg1"/>
                </a:solidFill>
                <a:latin typeface="Gotham Rounded Medium"/>
              </a:rPr>
              <a:t>Thank you!</a:t>
            </a:r>
          </a:p>
        </p:txBody>
      </p:sp>
      <p:pic>
        <p:nvPicPr>
          <p:cNvPr id="4" name="Picture 3">
            <a:extLst>
              <a:ext uri="{FF2B5EF4-FFF2-40B4-BE49-F238E27FC236}">
                <a16:creationId xmlns:a16="http://schemas.microsoft.com/office/drawing/2014/main" id="{49EA8B89-7BFD-824D-9956-5A22B7571A36}"/>
              </a:ext>
            </a:extLst>
          </p:cNvPr>
          <p:cNvPicPr>
            <a:picLocks noChangeAspect="1"/>
          </p:cNvPicPr>
          <p:nvPr userDrawn="1"/>
        </p:nvPicPr>
        <p:blipFill>
          <a:blip r:embed="rId2"/>
          <a:stretch>
            <a:fillRect/>
          </a:stretch>
        </p:blipFill>
        <p:spPr>
          <a:xfrm>
            <a:off x="636606" y="4754735"/>
            <a:ext cx="2485199" cy="1079430"/>
          </a:xfrm>
          <a:prstGeom prst="rect">
            <a:avLst/>
          </a:prstGeom>
        </p:spPr>
      </p:pic>
      <p:pic>
        <p:nvPicPr>
          <p:cNvPr id="6" name="Picture 5">
            <a:extLst>
              <a:ext uri="{FF2B5EF4-FFF2-40B4-BE49-F238E27FC236}">
                <a16:creationId xmlns:a16="http://schemas.microsoft.com/office/drawing/2014/main" id="{8DA40169-B336-469C-8BE6-1C46B4A4C2E2}"/>
              </a:ext>
            </a:extLst>
          </p:cNvPr>
          <p:cNvPicPr>
            <a:picLocks noChangeAspect="1"/>
          </p:cNvPicPr>
          <p:nvPr userDrawn="1"/>
        </p:nvPicPr>
        <p:blipFill rotWithShape="1">
          <a:blip r:embed="rId3" cstate="print">
            <a:alphaModFix amt="20000"/>
            <a:extLst>
              <a:ext uri="{28A0092B-C50C-407E-A947-70E740481C1C}">
                <a14:useLocalDpi xmlns:a14="http://schemas.microsoft.com/office/drawing/2010/main" val="0"/>
              </a:ext>
            </a:extLst>
          </a:blip>
          <a:srcRect r="6147" b="33908"/>
          <a:stretch/>
        </p:blipFill>
        <p:spPr>
          <a:xfrm>
            <a:off x="8646287" y="253540"/>
            <a:ext cx="3545713" cy="3890198"/>
          </a:xfrm>
          <a:prstGeom prst="rect">
            <a:avLst/>
          </a:prstGeom>
        </p:spPr>
      </p:pic>
    </p:spTree>
    <p:extLst>
      <p:ext uri="{BB962C8B-B14F-4D97-AF65-F5344CB8AC3E}">
        <p14:creationId xmlns:p14="http://schemas.microsoft.com/office/powerpoint/2010/main" val="238937656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itle Slide A">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471428" y="495307"/>
            <a:ext cx="2283347" cy="991757"/>
          </a:xfrm>
          <a:prstGeom prst="rect">
            <a:avLst/>
          </a:prstGeom>
        </p:spPr>
      </p:pic>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294572"/>
            <a:ext cx="4316413" cy="218496"/>
          </a:xfrm>
        </p:spPr>
        <p:txBody>
          <a:bodyPr/>
          <a:lstStyle>
            <a:lvl1pPr marL="0" indent="0">
              <a:buNone/>
              <a:defRPr sz="1800">
                <a:solidFill>
                  <a:schemeClr val="bg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24804"/>
            <a:ext cx="4316413" cy="218496"/>
          </a:xfrm>
        </p:spPr>
        <p:txBody>
          <a:bodyPr/>
          <a:lstStyle>
            <a:lvl1pPr marL="0" indent="0">
              <a:buNone/>
              <a:defRPr sz="1200" i="1">
                <a:solidFill>
                  <a:schemeClr val="bg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294572"/>
            <a:ext cx="4316413" cy="218496"/>
          </a:xfrm>
        </p:spPr>
        <p:txBody>
          <a:bodyPr/>
          <a:lstStyle>
            <a:lvl1pPr marL="0" indent="0">
              <a:buNone/>
              <a:defRPr sz="1800">
                <a:solidFill>
                  <a:schemeClr val="bg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24804"/>
            <a:ext cx="4316413" cy="218496"/>
          </a:xfrm>
        </p:spPr>
        <p:txBody>
          <a:bodyPr/>
          <a:lstStyle>
            <a:lvl1pPr marL="0" indent="0">
              <a:buNone/>
              <a:defRPr sz="1400" i="0">
                <a:solidFill>
                  <a:schemeClr val="bg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sp>
        <p:nvSpPr>
          <p:cNvPr id="2" name="Rectangle 1">
            <a:extLst>
              <a:ext uri="{FF2B5EF4-FFF2-40B4-BE49-F238E27FC236}">
                <a16:creationId xmlns:a16="http://schemas.microsoft.com/office/drawing/2014/main" id="{FD0807C3-E33B-47E3-B7E1-BEFD072FE427}"/>
              </a:ext>
            </a:extLst>
          </p:cNvPr>
          <p:cNvSpPr/>
          <p:nvPr userDrawn="1"/>
        </p:nvSpPr>
        <p:spPr>
          <a:xfrm>
            <a:off x="8817197" y="0"/>
            <a:ext cx="3374803" cy="5457644"/>
          </a:xfrm>
          <a:prstGeom prst="rect">
            <a:avLst/>
          </a:prstGeom>
          <a:blipFill dpi="0" rotWithShape="1">
            <a:blip r:embed="rId3">
              <a:alphaModFix amt="6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bg1"/>
                </a:solidFill>
                <a:latin typeface="Century Gothic" panose="020B0502020202020204" pitchFamily="34" charset="0"/>
              </a:defRPr>
            </a:lvl1pPr>
          </a:lstStyle>
          <a:p>
            <a:r>
              <a:rPr lang="en-US" dirty="0"/>
              <a:t>Presentation Title</a:t>
            </a:r>
          </a:p>
        </p:txBody>
      </p:sp>
      <p:grpSp>
        <p:nvGrpSpPr>
          <p:cNvPr id="8" name="Group 7">
            <a:extLst>
              <a:ext uri="{FF2B5EF4-FFF2-40B4-BE49-F238E27FC236}">
                <a16:creationId xmlns:a16="http://schemas.microsoft.com/office/drawing/2014/main" id="{68264412-847D-4753-9AEA-5EA36B029E3F}"/>
              </a:ext>
            </a:extLst>
          </p:cNvPr>
          <p:cNvGrpSpPr/>
          <p:nvPr userDrawn="1"/>
        </p:nvGrpSpPr>
        <p:grpSpPr>
          <a:xfrm>
            <a:off x="0" y="5952744"/>
            <a:ext cx="13136880" cy="905256"/>
            <a:chOff x="0" y="5952744"/>
            <a:chExt cx="13136880" cy="905256"/>
          </a:xfrm>
        </p:grpSpPr>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5" name="Picture 4">
              <a:extLst>
                <a:ext uri="{FF2B5EF4-FFF2-40B4-BE49-F238E27FC236}">
                  <a16:creationId xmlns:a16="http://schemas.microsoft.com/office/drawing/2014/main" id="{252A3466-B561-4FFF-B7F2-30F427B5BE94}"/>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6" name="Rectangle 5">
              <a:extLst>
                <a:ext uri="{FF2B5EF4-FFF2-40B4-BE49-F238E27FC236}">
                  <a16:creationId xmlns:a16="http://schemas.microsoft.com/office/drawing/2014/main" id="{89C73305-62B7-4D06-947D-F98917C5B14C}"/>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7" name="Picture 86">
              <a:extLst>
                <a:ext uri="{FF2B5EF4-FFF2-40B4-BE49-F238E27FC236}">
                  <a16:creationId xmlns:a16="http://schemas.microsoft.com/office/drawing/2014/main" id="{DF1C111A-2E7E-4D2E-B6A3-76521393D06B}"/>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7726"/>
            <a:stretch/>
          </p:blipFill>
          <p:spPr>
            <a:xfrm>
              <a:off x="6106429" y="5952744"/>
              <a:ext cx="6046073" cy="905256"/>
            </a:xfrm>
            <a:prstGeom prst="rect">
              <a:avLst/>
            </a:prstGeom>
          </p:spPr>
        </p:pic>
        <p:pic>
          <p:nvPicPr>
            <p:cNvPr id="89" name="Picture 88">
              <a:extLst>
                <a:ext uri="{FF2B5EF4-FFF2-40B4-BE49-F238E27FC236}">
                  <a16:creationId xmlns:a16="http://schemas.microsoft.com/office/drawing/2014/main" id="{9CAD0AFE-5292-443A-91B8-C2E6B0DB7642}"/>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8049" r="48251"/>
            <a:stretch/>
          </p:blipFill>
          <p:spPr>
            <a:xfrm>
              <a:off x="3721990" y="5952744"/>
              <a:ext cx="2476500" cy="905256"/>
            </a:xfrm>
            <a:prstGeom prst="rect">
              <a:avLst/>
            </a:prstGeom>
          </p:spPr>
        </p:pic>
      </p:grpSp>
    </p:spTree>
    <p:extLst>
      <p:ext uri="{BB962C8B-B14F-4D97-AF65-F5344CB8AC3E}">
        <p14:creationId xmlns:p14="http://schemas.microsoft.com/office/powerpoint/2010/main" val="686238886"/>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itle Slide A (Light)">
    <p:bg>
      <p:bgRef idx="1001">
        <a:schemeClr val="bg1"/>
      </p:bgRef>
    </p:bg>
    <p:spTree>
      <p:nvGrpSpPr>
        <p:cNvPr id="1" name=""/>
        <p:cNvGrpSpPr/>
        <p:nvPr/>
      </p:nvGrpSpPr>
      <p:grpSpPr>
        <a:xfrm>
          <a:off x="0" y="0"/>
          <a:ext cx="0" cy="0"/>
          <a:chOff x="0" y="0"/>
          <a:chExt cx="0" cy="0"/>
        </a:xfrm>
      </p:grpSpPr>
      <p:sp>
        <p:nvSpPr>
          <p:cNvPr id="83" name="Rectangle 82">
            <a:extLst>
              <a:ext uri="{FF2B5EF4-FFF2-40B4-BE49-F238E27FC236}">
                <a16:creationId xmlns:a16="http://schemas.microsoft.com/office/drawing/2014/main" id="{2C508649-279F-4174-B5AF-29A0B1ACE2FA}"/>
              </a:ext>
            </a:extLst>
          </p:cNvPr>
          <p:cNvSpPr/>
          <p:nvPr userDrawn="1"/>
        </p:nvSpPr>
        <p:spPr>
          <a:xfrm>
            <a:off x="8817197" y="0"/>
            <a:ext cx="3374803" cy="5457644"/>
          </a:xfrm>
          <a:prstGeom prst="rect">
            <a:avLst/>
          </a:prstGeom>
          <a:blipFill dpi="0" rotWithShape="1">
            <a:blip r:embed="rId2">
              <a:alphaModFix amt="40000"/>
            </a:blip>
            <a:srcRect/>
            <a:stretch>
              <a:fillRect t="-4536" r="-103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B816A67A-9701-A540-A66C-6C2C956FAE43}"/>
              </a:ext>
            </a:extLst>
          </p:cNvPr>
          <p:cNvSpPr>
            <a:spLocks noGrp="1"/>
          </p:cNvSpPr>
          <p:nvPr>
            <p:ph type="title" hasCustomPrompt="1"/>
          </p:nvPr>
        </p:nvSpPr>
        <p:spPr>
          <a:xfrm>
            <a:off x="1215342" y="1957751"/>
            <a:ext cx="9872240" cy="2942498"/>
          </a:xfrm>
        </p:spPr>
        <p:txBody>
          <a:bodyPr anchor="ctr"/>
          <a:lstStyle>
            <a:lvl1pPr>
              <a:defRPr sz="3600">
                <a:solidFill>
                  <a:schemeClr val="tx1"/>
                </a:solidFill>
              </a:defRPr>
            </a:lvl1pPr>
          </a:lstStyle>
          <a:p>
            <a:r>
              <a:rPr lang="en-US" dirty="0"/>
              <a:t>Presentation Title</a:t>
            </a:r>
          </a:p>
        </p:txBody>
      </p:sp>
      <p:sp>
        <p:nvSpPr>
          <p:cNvPr id="9" name="Text Placeholder 8">
            <a:extLst>
              <a:ext uri="{FF2B5EF4-FFF2-40B4-BE49-F238E27FC236}">
                <a16:creationId xmlns:a16="http://schemas.microsoft.com/office/drawing/2014/main" id="{F55A95C4-A6A2-434A-BA0C-955519403CD1}"/>
              </a:ext>
            </a:extLst>
          </p:cNvPr>
          <p:cNvSpPr>
            <a:spLocks noGrp="1"/>
          </p:cNvSpPr>
          <p:nvPr>
            <p:ph type="body" sz="quarter" idx="10" hasCustomPrompt="1"/>
          </p:nvPr>
        </p:nvSpPr>
        <p:spPr>
          <a:xfrm>
            <a:off x="1215342"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309" name="Text Placeholder 8">
            <a:extLst>
              <a:ext uri="{FF2B5EF4-FFF2-40B4-BE49-F238E27FC236}">
                <a16:creationId xmlns:a16="http://schemas.microsoft.com/office/drawing/2014/main" id="{49646854-F32B-DB42-9F28-0CF2DC19438D}"/>
              </a:ext>
            </a:extLst>
          </p:cNvPr>
          <p:cNvSpPr>
            <a:spLocks noGrp="1"/>
          </p:cNvSpPr>
          <p:nvPr>
            <p:ph type="body" sz="quarter" idx="11" hasCustomPrompt="1"/>
          </p:nvPr>
        </p:nvSpPr>
        <p:spPr>
          <a:xfrm>
            <a:off x="1215342" y="5532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310" name="Text Placeholder 8">
            <a:extLst>
              <a:ext uri="{FF2B5EF4-FFF2-40B4-BE49-F238E27FC236}">
                <a16:creationId xmlns:a16="http://schemas.microsoft.com/office/drawing/2014/main" id="{5EFE1472-4184-B942-8195-8CADD949BA78}"/>
              </a:ext>
            </a:extLst>
          </p:cNvPr>
          <p:cNvSpPr>
            <a:spLocks noGrp="1"/>
          </p:cNvSpPr>
          <p:nvPr>
            <p:ph type="body" sz="quarter" idx="12" hasCustomPrompt="1"/>
          </p:nvPr>
        </p:nvSpPr>
        <p:spPr>
          <a:xfrm>
            <a:off x="5671455" y="5301832"/>
            <a:ext cx="4316413" cy="218496"/>
          </a:xfrm>
        </p:spPr>
        <p:txBody>
          <a:bodyPr/>
          <a:lstStyle>
            <a:lvl1pPr marL="0" indent="0">
              <a:buNone/>
              <a:defRPr sz="180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311" name="Text Placeholder 8">
            <a:extLst>
              <a:ext uri="{FF2B5EF4-FFF2-40B4-BE49-F238E27FC236}">
                <a16:creationId xmlns:a16="http://schemas.microsoft.com/office/drawing/2014/main" id="{F164C789-92C0-D041-94ED-A2DB456E0500}"/>
              </a:ext>
            </a:extLst>
          </p:cNvPr>
          <p:cNvSpPr>
            <a:spLocks noGrp="1"/>
          </p:cNvSpPr>
          <p:nvPr>
            <p:ph type="body" sz="quarter" idx="13" hasCustomPrompt="1"/>
          </p:nvPr>
        </p:nvSpPr>
        <p:spPr>
          <a:xfrm>
            <a:off x="5671455" y="5532064"/>
            <a:ext cx="4316413" cy="218496"/>
          </a:xfrm>
        </p:spPr>
        <p:txBody>
          <a:bodyPr/>
          <a:lstStyle>
            <a:lvl1pPr marL="0" indent="0">
              <a:buNone/>
              <a:defRPr sz="1400" i="0">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pic>
        <p:nvPicPr>
          <p:cNvPr id="2" name="Picture 1">
            <a:extLst>
              <a:ext uri="{FF2B5EF4-FFF2-40B4-BE49-F238E27FC236}">
                <a16:creationId xmlns:a16="http://schemas.microsoft.com/office/drawing/2014/main" id="{A58B684D-8A19-44D7-8AB5-952B34BC5AC1}"/>
              </a:ext>
            </a:extLst>
          </p:cNvPr>
          <p:cNvPicPr>
            <a:picLocks noChangeAspect="1"/>
          </p:cNvPicPr>
          <p:nvPr userDrawn="1"/>
        </p:nvPicPr>
        <p:blipFill>
          <a:blip r:embed="rId3"/>
          <a:stretch>
            <a:fillRect/>
          </a:stretch>
        </p:blipFill>
        <p:spPr>
          <a:xfrm>
            <a:off x="471428" y="520707"/>
            <a:ext cx="2289789" cy="996696"/>
          </a:xfrm>
          <a:prstGeom prst="rect">
            <a:avLst/>
          </a:prstGeom>
        </p:spPr>
      </p:pic>
      <p:grpSp>
        <p:nvGrpSpPr>
          <p:cNvPr id="94" name="Group 93">
            <a:extLst>
              <a:ext uri="{FF2B5EF4-FFF2-40B4-BE49-F238E27FC236}">
                <a16:creationId xmlns:a16="http://schemas.microsoft.com/office/drawing/2014/main" id="{8657E8D3-6B54-406F-B1FB-7C8659AED97C}"/>
              </a:ext>
            </a:extLst>
          </p:cNvPr>
          <p:cNvGrpSpPr/>
          <p:nvPr userDrawn="1"/>
        </p:nvGrpSpPr>
        <p:grpSpPr>
          <a:xfrm>
            <a:off x="0" y="5952744"/>
            <a:ext cx="13136880" cy="905256"/>
            <a:chOff x="0" y="5952744"/>
            <a:chExt cx="13136880" cy="905256"/>
          </a:xfrm>
        </p:grpSpPr>
        <p:sp>
          <p:nvSpPr>
            <p:cNvPr id="95" name="AutoShape 3">
              <a:extLst>
                <a:ext uri="{FF2B5EF4-FFF2-40B4-BE49-F238E27FC236}">
                  <a16:creationId xmlns:a16="http://schemas.microsoft.com/office/drawing/2014/main" id="{45D73793-2252-48E4-8AE7-5D632C05F1DB}"/>
                </a:ext>
              </a:extLst>
            </p:cNvPr>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96" name="Picture 95">
              <a:extLst>
                <a:ext uri="{FF2B5EF4-FFF2-40B4-BE49-F238E27FC236}">
                  <a16:creationId xmlns:a16="http://schemas.microsoft.com/office/drawing/2014/main" id="{49611DF5-E81E-430A-847C-02986462E60A}"/>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52744"/>
              <a:ext cx="7348728" cy="905256"/>
            </a:xfrm>
            <a:prstGeom prst="rect">
              <a:avLst/>
            </a:prstGeom>
          </p:spPr>
        </p:pic>
        <p:sp>
          <p:nvSpPr>
            <p:cNvPr id="97" name="Rectangle 96">
              <a:extLst>
                <a:ext uri="{FF2B5EF4-FFF2-40B4-BE49-F238E27FC236}">
                  <a16:creationId xmlns:a16="http://schemas.microsoft.com/office/drawing/2014/main" id="{17DEECBE-49CD-438B-960D-D3343BAC0391}"/>
                </a:ext>
              </a:extLst>
            </p:cNvPr>
            <p:cNvSpPr/>
            <p:nvPr userDrawn="1"/>
          </p:nvSpPr>
          <p:spPr>
            <a:xfrm>
              <a:off x="10572750" y="5952744"/>
              <a:ext cx="1619250" cy="905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8" name="Picture 97">
              <a:extLst>
                <a:ext uri="{FF2B5EF4-FFF2-40B4-BE49-F238E27FC236}">
                  <a16:creationId xmlns:a16="http://schemas.microsoft.com/office/drawing/2014/main" id="{57283F7D-5372-493B-96A3-7B3CE6AAB2C9}"/>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7726"/>
            <a:stretch/>
          </p:blipFill>
          <p:spPr>
            <a:xfrm>
              <a:off x="6106429" y="5952744"/>
              <a:ext cx="6046073" cy="905256"/>
            </a:xfrm>
            <a:prstGeom prst="rect">
              <a:avLst/>
            </a:prstGeom>
          </p:spPr>
        </p:pic>
        <p:pic>
          <p:nvPicPr>
            <p:cNvPr id="99" name="Picture 98">
              <a:extLst>
                <a:ext uri="{FF2B5EF4-FFF2-40B4-BE49-F238E27FC236}">
                  <a16:creationId xmlns:a16="http://schemas.microsoft.com/office/drawing/2014/main" id="{E837B83C-DC76-439D-A04E-6A4FCF1F58CD}"/>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18049" r="48251"/>
            <a:stretch/>
          </p:blipFill>
          <p:spPr>
            <a:xfrm>
              <a:off x="3721990" y="5952744"/>
              <a:ext cx="2476500" cy="905256"/>
            </a:xfrm>
            <a:prstGeom prst="rect">
              <a:avLst/>
            </a:prstGeom>
          </p:spPr>
        </p:pic>
      </p:grpSp>
    </p:spTree>
    <p:extLst>
      <p:ext uri="{BB962C8B-B14F-4D97-AF65-F5344CB8AC3E}">
        <p14:creationId xmlns:p14="http://schemas.microsoft.com/office/powerpoint/2010/main" val="2427569155"/>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itle Slide B">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3" name="Picture 2">
            <a:extLst>
              <a:ext uri="{FF2B5EF4-FFF2-40B4-BE49-F238E27FC236}">
                <a16:creationId xmlns:a16="http://schemas.microsoft.com/office/drawing/2014/main" id="{3330786B-E2AE-8A43-88C9-26BF69A1E309}"/>
              </a:ext>
            </a:extLst>
          </p:cNvPr>
          <p:cNvPicPr>
            <a:picLocks noChangeAspect="1"/>
          </p:cNvPicPr>
          <p:nvPr userDrawn="1"/>
        </p:nvPicPr>
        <p:blipFill>
          <a:blip r:embed="rId2"/>
          <a:stretch>
            <a:fillRect/>
          </a:stretch>
        </p:blipFill>
        <p:spPr>
          <a:xfrm>
            <a:off x="818668" y="1979299"/>
            <a:ext cx="3736351" cy="1622860"/>
          </a:xfrm>
          <a:prstGeom prst="rect">
            <a:avLst/>
          </a:prstGeom>
        </p:spPr>
      </p:pic>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1466"/>
            <a:ext cx="6111431" cy="1680693"/>
          </a:xfrm>
        </p:spPr>
        <p:txBody>
          <a:bodyPr anchor="ctr"/>
          <a:lstStyle>
            <a:lvl1pPr algn="ctr">
              <a:defRPr sz="3000">
                <a:solidFill>
                  <a:schemeClr val="bg1"/>
                </a:solidFill>
                <a:latin typeface="Century Gothic" panose="020B0502020202020204" pitchFamily="34" charset="0"/>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62318917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itle Slide B (Light)">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27583C7-CEA7-7E43-965C-60796B34CF76}"/>
              </a:ext>
            </a:extLst>
          </p:cNvPr>
          <p:cNvSpPr/>
          <p:nvPr userDrawn="1"/>
        </p:nvSpPr>
        <p:spPr>
          <a:xfrm>
            <a:off x="0" y="5660020"/>
            <a:ext cx="12192000" cy="11979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entury Gothic" panose="020B0502020202020204" pitchFamily="34" charset="0"/>
            </a:endParaRPr>
          </a:p>
        </p:txBody>
      </p:sp>
      <p:sp>
        <p:nvSpPr>
          <p:cNvPr id="86" name="AutoShape 3"/>
          <p:cNvSpPr>
            <a:spLocks noChangeAspect="1" noChangeArrowheads="1" noTextEdit="1"/>
          </p:cNvSpPr>
          <p:nvPr userDrawn="1"/>
        </p:nvSpPr>
        <p:spPr bwMode="auto">
          <a:xfrm>
            <a:off x="944880" y="6512560"/>
            <a:ext cx="12192000"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 name="Title 4">
            <a:extLst>
              <a:ext uri="{FF2B5EF4-FFF2-40B4-BE49-F238E27FC236}">
                <a16:creationId xmlns:a16="http://schemas.microsoft.com/office/drawing/2014/main" id="{1F8D189D-5FF1-5E48-8CAA-2FF6681D3590}"/>
              </a:ext>
            </a:extLst>
          </p:cNvPr>
          <p:cNvSpPr>
            <a:spLocks noGrp="1"/>
          </p:cNvSpPr>
          <p:nvPr>
            <p:ph type="title" hasCustomPrompt="1"/>
          </p:nvPr>
        </p:nvSpPr>
        <p:spPr>
          <a:xfrm>
            <a:off x="5393803" y="1923852"/>
            <a:ext cx="6111431" cy="1680693"/>
          </a:xfrm>
        </p:spPr>
        <p:txBody>
          <a:bodyPr anchor="ctr"/>
          <a:lstStyle>
            <a:lvl1pPr algn="ctr">
              <a:defRPr sz="3000">
                <a:solidFill>
                  <a:schemeClr val="tx1"/>
                </a:solidFill>
                <a:latin typeface="Century Gothic" panose="020B0502020202020204" pitchFamily="34" charset="0"/>
              </a:defRPr>
            </a:lvl1pPr>
          </a:lstStyle>
          <a:p>
            <a:r>
              <a:rPr lang="en-US" dirty="0"/>
              <a:t>Presentation Title</a:t>
            </a:r>
          </a:p>
        </p:txBody>
      </p:sp>
      <p:sp>
        <p:nvSpPr>
          <p:cNvPr id="11" name="Text Placeholder 8">
            <a:extLst>
              <a:ext uri="{FF2B5EF4-FFF2-40B4-BE49-F238E27FC236}">
                <a16:creationId xmlns:a16="http://schemas.microsoft.com/office/drawing/2014/main" id="{DE335CC4-1871-4F4C-BE34-A7FBFDD4596D}"/>
              </a:ext>
            </a:extLst>
          </p:cNvPr>
          <p:cNvSpPr>
            <a:spLocks noGrp="1"/>
          </p:cNvSpPr>
          <p:nvPr>
            <p:ph type="body" sz="quarter" idx="10" hasCustomPrompt="1"/>
          </p:nvPr>
        </p:nvSpPr>
        <p:spPr>
          <a:xfrm>
            <a:off x="818668" y="6063832"/>
            <a:ext cx="4316413" cy="218496"/>
          </a:xfrm>
        </p:spPr>
        <p:txBody>
          <a:bodyPr/>
          <a:lstStyle>
            <a:lvl1pPr marL="0" indent="0">
              <a:buNone/>
              <a:defRPr sz="1800">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Name</a:t>
            </a:r>
          </a:p>
        </p:txBody>
      </p:sp>
      <p:sp>
        <p:nvSpPr>
          <p:cNvPr id="12" name="Text Placeholder 8">
            <a:extLst>
              <a:ext uri="{FF2B5EF4-FFF2-40B4-BE49-F238E27FC236}">
                <a16:creationId xmlns:a16="http://schemas.microsoft.com/office/drawing/2014/main" id="{4C7D140E-B69C-534D-805E-A3E699AB9846}"/>
              </a:ext>
            </a:extLst>
          </p:cNvPr>
          <p:cNvSpPr>
            <a:spLocks noGrp="1"/>
          </p:cNvSpPr>
          <p:nvPr>
            <p:ph type="body" sz="quarter" idx="11" hasCustomPrompt="1"/>
          </p:nvPr>
        </p:nvSpPr>
        <p:spPr>
          <a:xfrm>
            <a:off x="818668" y="6294064"/>
            <a:ext cx="4316413" cy="218496"/>
          </a:xfrm>
        </p:spPr>
        <p:txBody>
          <a:bodyPr/>
          <a:lstStyle>
            <a:lvl1pPr marL="0" indent="0">
              <a:buNone/>
              <a:defRPr sz="1200" i="1">
                <a:solidFill>
                  <a:schemeClr val="tx1"/>
                </a:solidFill>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Presenter Title</a:t>
            </a:r>
          </a:p>
        </p:txBody>
      </p:sp>
      <p:sp>
        <p:nvSpPr>
          <p:cNvPr id="14" name="Text Placeholder 8">
            <a:extLst>
              <a:ext uri="{FF2B5EF4-FFF2-40B4-BE49-F238E27FC236}">
                <a16:creationId xmlns:a16="http://schemas.microsoft.com/office/drawing/2014/main" id="{43E5E570-7149-2D42-8981-079CB11392E0}"/>
              </a:ext>
            </a:extLst>
          </p:cNvPr>
          <p:cNvSpPr>
            <a:spLocks noGrp="1"/>
          </p:cNvSpPr>
          <p:nvPr>
            <p:ph type="body" sz="quarter" idx="12" hasCustomPrompt="1"/>
          </p:nvPr>
        </p:nvSpPr>
        <p:spPr>
          <a:xfrm>
            <a:off x="5354964" y="6063832"/>
            <a:ext cx="4316413" cy="218496"/>
          </a:xfrm>
        </p:spPr>
        <p:txBody>
          <a:bodyPr/>
          <a:lstStyle>
            <a:lvl1pPr marL="0" indent="0" algn="l">
              <a:buNone/>
              <a:defRPr sz="1800">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Event Name</a:t>
            </a:r>
          </a:p>
        </p:txBody>
      </p:sp>
      <p:sp>
        <p:nvSpPr>
          <p:cNvPr id="15" name="Text Placeholder 8">
            <a:extLst>
              <a:ext uri="{FF2B5EF4-FFF2-40B4-BE49-F238E27FC236}">
                <a16:creationId xmlns:a16="http://schemas.microsoft.com/office/drawing/2014/main" id="{A243407D-E63F-E146-8BEC-EF4B8A5F33FE}"/>
              </a:ext>
            </a:extLst>
          </p:cNvPr>
          <p:cNvSpPr>
            <a:spLocks noGrp="1"/>
          </p:cNvSpPr>
          <p:nvPr>
            <p:ph type="body" sz="quarter" idx="13" hasCustomPrompt="1"/>
          </p:nvPr>
        </p:nvSpPr>
        <p:spPr>
          <a:xfrm>
            <a:off x="5354964" y="6294064"/>
            <a:ext cx="4316413" cy="218496"/>
          </a:xfrm>
        </p:spPr>
        <p:txBody>
          <a:bodyPr/>
          <a:lstStyle>
            <a:lvl1pPr marL="0" indent="0" algn="l">
              <a:buNone/>
              <a:defRPr sz="1400" i="0">
                <a:solidFill>
                  <a:schemeClr val="tx1"/>
                </a:solidFill>
                <a:latin typeface="Century Gothic" panose="020B0502020202020204" pitchFamily="34" charset="0"/>
              </a:defRPr>
            </a:lvl1pPr>
            <a:lvl2pPr>
              <a:defRPr sz="1200">
                <a:solidFill>
                  <a:schemeClr val="bg1"/>
                </a:solidFill>
              </a:defRPr>
            </a:lvl2pPr>
            <a:lvl3pPr>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Date</a:t>
            </a:r>
          </a:p>
        </p:txBody>
      </p:sp>
      <p:grpSp>
        <p:nvGrpSpPr>
          <p:cNvPr id="16" name="Group 15">
            <a:extLst>
              <a:ext uri="{FF2B5EF4-FFF2-40B4-BE49-F238E27FC236}">
                <a16:creationId xmlns:a16="http://schemas.microsoft.com/office/drawing/2014/main" id="{EF46BDA9-C8B4-1447-BFC0-64C71117C516}"/>
              </a:ext>
            </a:extLst>
          </p:cNvPr>
          <p:cNvGrpSpPr/>
          <p:nvPr userDrawn="1"/>
        </p:nvGrpSpPr>
        <p:grpSpPr>
          <a:xfrm>
            <a:off x="10238409" y="5895473"/>
            <a:ext cx="1266825" cy="727074"/>
            <a:chOff x="10720387" y="5849541"/>
            <a:chExt cx="1266825" cy="727074"/>
          </a:xfrm>
        </p:grpSpPr>
        <p:grpSp>
          <p:nvGrpSpPr>
            <p:cNvPr id="17" name="Group 16">
              <a:extLst>
                <a:ext uri="{FF2B5EF4-FFF2-40B4-BE49-F238E27FC236}">
                  <a16:creationId xmlns:a16="http://schemas.microsoft.com/office/drawing/2014/main" id="{5D184E51-8824-174A-AE7F-6C124CC6818A}"/>
                </a:ext>
              </a:extLst>
            </p:cNvPr>
            <p:cNvGrpSpPr/>
            <p:nvPr userDrawn="1"/>
          </p:nvGrpSpPr>
          <p:grpSpPr>
            <a:xfrm>
              <a:off x="10720387" y="5849541"/>
              <a:ext cx="1266825" cy="727074"/>
              <a:chOff x="7791450" y="73025"/>
              <a:chExt cx="1266825" cy="727074"/>
            </a:xfrm>
          </p:grpSpPr>
          <p:sp>
            <p:nvSpPr>
              <p:cNvPr id="19" name="Freeform 25">
                <a:extLst>
                  <a:ext uri="{FF2B5EF4-FFF2-40B4-BE49-F238E27FC236}">
                    <a16:creationId xmlns:a16="http://schemas.microsoft.com/office/drawing/2014/main" id="{66BFF4C4-B3F4-E24C-9DAB-63A4E9C350C9}"/>
                  </a:ext>
                </a:extLst>
              </p:cNvPr>
              <p:cNvSpPr>
                <a:spLocks/>
              </p:cNvSpPr>
              <p:nvPr userDrawn="1"/>
            </p:nvSpPr>
            <p:spPr bwMode="auto">
              <a:xfrm>
                <a:off x="7797800" y="77788"/>
                <a:ext cx="1255713" cy="717549"/>
              </a:xfrm>
              <a:custGeom>
                <a:avLst/>
                <a:gdLst>
                  <a:gd name="T0" fmla="*/ 185 w 1582"/>
                  <a:gd name="T1" fmla="*/ 0 h 903"/>
                  <a:gd name="T2" fmla="*/ 166 w 1582"/>
                  <a:gd name="T3" fmla="*/ 1 h 903"/>
                  <a:gd name="T4" fmla="*/ 130 w 1582"/>
                  <a:gd name="T5" fmla="*/ 9 h 903"/>
                  <a:gd name="T6" fmla="*/ 97 w 1582"/>
                  <a:gd name="T7" fmla="*/ 23 h 903"/>
                  <a:gd name="T8" fmla="*/ 67 w 1582"/>
                  <a:gd name="T9" fmla="*/ 42 h 903"/>
                  <a:gd name="T10" fmla="*/ 41 w 1582"/>
                  <a:gd name="T11" fmla="*/ 67 h 903"/>
                  <a:gd name="T12" fmla="*/ 22 w 1582"/>
                  <a:gd name="T13" fmla="*/ 97 h 903"/>
                  <a:gd name="T14" fmla="*/ 7 w 1582"/>
                  <a:gd name="T15" fmla="*/ 129 h 903"/>
                  <a:gd name="T16" fmla="*/ 1 w 1582"/>
                  <a:gd name="T17" fmla="*/ 165 h 903"/>
                  <a:gd name="T18" fmla="*/ 0 w 1582"/>
                  <a:gd name="T19" fmla="*/ 720 h 903"/>
                  <a:gd name="T20" fmla="*/ 1 w 1582"/>
                  <a:gd name="T21" fmla="*/ 739 h 903"/>
                  <a:gd name="T22" fmla="*/ 7 w 1582"/>
                  <a:gd name="T23" fmla="*/ 774 h 903"/>
                  <a:gd name="T24" fmla="*/ 22 w 1582"/>
                  <a:gd name="T25" fmla="*/ 807 h 903"/>
                  <a:gd name="T26" fmla="*/ 41 w 1582"/>
                  <a:gd name="T27" fmla="*/ 836 h 903"/>
                  <a:gd name="T28" fmla="*/ 67 w 1582"/>
                  <a:gd name="T29" fmla="*/ 861 h 903"/>
                  <a:gd name="T30" fmla="*/ 97 w 1582"/>
                  <a:gd name="T31" fmla="*/ 880 h 903"/>
                  <a:gd name="T32" fmla="*/ 130 w 1582"/>
                  <a:gd name="T33" fmla="*/ 895 h 903"/>
                  <a:gd name="T34" fmla="*/ 166 w 1582"/>
                  <a:gd name="T35" fmla="*/ 902 h 903"/>
                  <a:gd name="T36" fmla="*/ 1396 w 1582"/>
                  <a:gd name="T37" fmla="*/ 903 h 903"/>
                  <a:gd name="T38" fmla="*/ 1412 w 1582"/>
                  <a:gd name="T39" fmla="*/ 902 h 903"/>
                  <a:gd name="T40" fmla="*/ 1440 w 1582"/>
                  <a:gd name="T41" fmla="*/ 897 h 903"/>
                  <a:gd name="T42" fmla="*/ 1467 w 1582"/>
                  <a:gd name="T43" fmla="*/ 890 h 903"/>
                  <a:gd name="T44" fmla="*/ 1492 w 1582"/>
                  <a:gd name="T45" fmla="*/ 877 h 903"/>
                  <a:gd name="T46" fmla="*/ 1515 w 1582"/>
                  <a:gd name="T47" fmla="*/ 861 h 903"/>
                  <a:gd name="T48" fmla="*/ 1535 w 1582"/>
                  <a:gd name="T49" fmla="*/ 842 h 903"/>
                  <a:gd name="T50" fmla="*/ 1552 w 1582"/>
                  <a:gd name="T51" fmla="*/ 819 h 903"/>
                  <a:gd name="T52" fmla="*/ 1566 w 1582"/>
                  <a:gd name="T53" fmla="*/ 795 h 903"/>
                  <a:gd name="T54" fmla="*/ 1570 w 1582"/>
                  <a:gd name="T55" fmla="*/ 782 h 903"/>
                  <a:gd name="T56" fmla="*/ 1579 w 1582"/>
                  <a:gd name="T57" fmla="*/ 752 h 903"/>
                  <a:gd name="T58" fmla="*/ 1582 w 1582"/>
                  <a:gd name="T59" fmla="*/ 720 h 903"/>
                  <a:gd name="T60" fmla="*/ 1582 w 1582"/>
                  <a:gd name="T61" fmla="*/ 345 h 903"/>
                  <a:gd name="T62" fmla="*/ 1582 w 1582"/>
                  <a:gd name="T63" fmla="*/ 184 h 903"/>
                  <a:gd name="T64" fmla="*/ 1578 w 1582"/>
                  <a:gd name="T65" fmla="*/ 146 h 903"/>
                  <a:gd name="T66" fmla="*/ 1567 w 1582"/>
                  <a:gd name="T67" fmla="*/ 112 h 903"/>
                  <a:gd name="T68" fmla="*/ 1550 w 1582"/>
                  <a:gd name="T69" fmla="*/ 82 h 903"/>
                  <a:gd name="T70" fmla="*/ 1527 w 1582"/>
                  <a:gd name="T71" fmla="*/ 55 h 903"/>
                  <a:gd name="T72" fmla="*/ 1500 w 1582"/>
                  <a:gd name="T73" fmla="*/ 32 h 903"/>
                  <a:gd name="T74" fmla="*/ 1469 w 1582"/>
                  <a:gd name="T75" fmla="*/ 15 h 903"/>
                  <a:gd name="T76" fmla="*/ 1433 w 1582"/>
                  <a:gd name="T77" fmla="*/ 5 h 903"/>
                  <a:gd name="T78" fmla="*/ 1396 w 1582"/>
                  <a:gd name="T79"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2" h="903">
                    <a:moveTo>
                      <a:pt x="1396" y="0"/>
                    </a:moveTo>
                    <a:lnTo>
                      <a:pt x="185" y="0"/>
                    </a:lnTo>
                    <a:lnTo>
                      <a:pt x="185" y="0"/>
                    </a:lnTo>
                    <a:lnTo>
                      <a:pt x="166" y="1"/>
                    </a:lnTo>
                    <a:lnTo>
                      <a:pt x="148" y="5"/>
                    </a:lnTo>
                    <a:lnTo>
                      <a:pt x="130" y="9"/>
                    </a:lnTo>
                    <a:lnTo>
                      <a:pt x="113" y="15"/>
                    </a:lnTo>
                    <a:lnTo>
                      <a:pt x="97" y="23"/>
                    </a:lnTo>
                    <a:lnTo>
                      <a:pt x="81" y="32"/>
                    </a:lnTo>
                    <a:lnTo>
                      <a:pt x="67" y="42"/>
                    </a:lnTo>
                    <a:lnTo>
                      <a:pt x="54" y="55"/>
                    </a:lnTo>
                    <a:lnTo>
                      <a:pt x="41" y="67"/>
                    </a:lnTo>
                    <a:lnTo>
                      <a:pt x="31" y="82"/>
                    </a:lnTo>
                    <a:lnTo>
                      <a:pt x="22" y="97"/>
                    </a:lnTo>
                    <a:lnTo>
                      <a:pt x="14" y="112"/>
                    </a:lnTo>
                    <a:lnTo>
                      <a:pt x="7" y="129"/>
                    </a:lnTo>
                    <a:lnTo>
                      <a:pt x="3" y="146"/>
                    </a:lnTo>
                    <a:lnTo>
                      <a:pt x="1" y="165"/>
                    </a:lnTo>
                    <a:lnTo>
                      <a:pt x="0" y="184"/>
                    </a:lnTo>
                    <a:lnTo>
                      <a:pt x="0" y="720"/>
                    </a:lnTo>
                    <a:lnTo>
                      <a:pt x="0" y="720"/>
                    </a:lnTo>
                    <a:lnTo>
                      <a:pt x="1" y="739"/>
                    </a:lnTo>
                    <a:lnTo>
                      <a:pt x="3" y="757"/>
                    </a:lnTo>
                    <a:lnTo>
                      <a:pt x="7" y="774"/>
                    </a:lnTo>
                    <a:lnTo>
                      <a:pt x="14" y="791"/>
                    </a:lnTo>
                    <a:lnTo>
                      <a:pt x="22" y="807"/>
                    </a:lnTo>
                    <a:lnTo>
                      <a:pt x="31" y="823"/>
                    </a:lnTo>
                    <a:lnTo>
                      <a:pt x="41" y="836"/>
                    </a:lnTo>
                    <a:lnTo>
                      <a:pt x="54" y="850"/>
                    </a:lnTo>
                    <a:lnTo>
                      <a:pt x="67" y="861"/>
                    </a:lnTo>
                    <a:lnTo>
                      <a:pt x="81" y="871"/>
                    </a:lnTo>
                    <a:lnTo>
                      <a:pt x="97" y="880"/>
                    </a:lnTo>
                    <a:lnTo>
                      <a:pt x="113" y="888"/>
                    </a:lnTo>
                    <a:lnTo>
                      <a:pt x="130" y="895"/>
                    </a:lnTo>
                    <a:lnTo>
                      <a:pt x="148" y="900"/>
                    </a:lnTo>
                    <a:lnTo>
                      <a:pt x="166" y="902"/>
                    </a:lnTo>
                    <a:lnTo>
                      <a:pt x="185" y="903"/>
                    </a:lnTo>
                    <a:lnTo>
                      <a:pt x="1396" y="903"/>
                    </a:lnTo>
                    <a:lnTo>
                      <a:pt x="1396" y="903"/>
                    </a:lnTo>
                    <a:lnTo>
                      <a:pt x="1412" y="902"/>
                    </a:lnTo>
                    <a:lnTo>
                      <a:pt x="1426" y="901"/>
                    </a:lnTo>
                    <a:lnTo>
                      <a:pt x="1440" y="897"/>
                    </a:lnTo>
                    <a:lnTo>
                      <a:pt x="1454" y="894"/>
                    </a:lnTo>
                    <a:lnTo>
                      <a:pt x="1467" y="890"/>
                    </a:lnTo>
                    <a:lnTo>
                      <a:pt x="1480" y="884"/>
                    </a:lnTo>
                    <a:lnTo>
                      <a:pt x="1492" y="877"/>
                    </a:lnTo>
                    <a:lnTo>
                      <a:pt x="1504" y="869"/>
                    </a:lnTo>
                    <a:lnTo>
                      <a:pt x="1515" y="861"/>
                    </a:lnTo>
                    <a:lnTo>
                      <a:pt x="1525" y="851"/>
                    </a:lnTo>
                    <a:lnTo>
                      <a:pt x="1535" y="842"/>
                    </a:lnTo>
                    <a:lnTo>
                      <a:pt x="1544" y="831"/>
                    </a:lnTo>
                    <a:lnTo>
                      <a:pt x="1552" y="819"/>
                    </a:lnTo>
                    <a:lnTo>
                      <a:pt x="1559" y="808"/>
                    </a:lnTo>
                    <a:lnTo>
                      <a:pt x="1566" y="795"/>
                    </a:lnTo>
                    <a:lnTo>
                      <a:pt x="1570" y="782"/>
                    </a:lnTo>
                    <a:lnTo>
                      <a:pt x="1570" y="782"/>
                    </a:lnTo>
                    <a:lnTo>
                      <a:pt x="1576" y="767"/>
                    </a:lnTo>
                    <a:lnTo>
                      <a:pt x="1579" y="752"/>
                    </a:lnTo>
                    <a:lnTo>
                      <a:pt x="1582" y="737"/>
                    </a:lnTo>
                    <a:lnTo>
                      <a:pt x="1582" y="720"/>
                    </a:lnTo>
                    <a:lnTo>
                      <a:pt x="1582" y="563"/>
                    </a:lnTo>
                    <a:lnTo>
                      <a:pt x="1582" y="345"/>
                    </a:lnTo>
                    <a:lnTo>
                      <a:pt x="1582" y="184"/>
                    </a:lnTo>
                    <a:lnTo>
                      <a:pt x="1582" y="184"/>
                    </a:lnTo>
                    <a:lnTo>
                      <a:pt x="1581" y="165"/>
                    </a:lnTo>
                    <a:lnTo>
                      <a:pt x="1578" y="146"/>
                    </a:lnTo>
                    <a:lnTo>
                      <a:pt x="1574" y="129"/>
                    </a:lnTo>
                    <a:lnTo>
                      <a:pt x="1567" y="112"/>
                    </a:lnTo>
                    <a:lnTo>
                      <a:pt x="1560" y="97"/>
                    </a:lnTo>
                    <a:lnTo>
                      <a:pt x="1550" y="82"/>
                    </a:lnTo>
                    <a:lnTo>
                      <a:pt x="1540" y="67"/>
                    </a:lnTo>
                    <a:lnTo>
                      <a:pt x="1527" y="55"/>
                    </a:lnTo>
                    <a:lnTo>
                      <a:pt x="1515" y="42"/>
                    </a:lnTo>
                    <a:lnTo>
                      <a:pt x="1500" y="32"/>
                    </a:lnTo>
                    <a:lnTo>
                      <a:pt x="1485" y="23"/>
                    </a:lnTo>
                    <a:lnTo>
                      <a:pt x="1469" y="15"/>
                    </a:lnTo>
                    <a:lnTo>
                      <a:pt x="1452" y="9"/>
                    </a:lnTo>
                    <a:lnTo>
                      <a:pt x="1433" y="5"/>
                    </a:lnTo>
                    <a:lnTo>
                      <a:pt x="1415" y="1"/>
                    </a:lnTo>
                    <a:lnTo>
                      <a:pt x="1396" y="0"/>
                    </a:lnTo>
                    <a:lnTo>
                      <a:pt x="1396" y="0"/>
                    </a:lnTo>
                    <a:close/>
                  </a:path>
                </a:pathLst>
              </a:custGeom>
              <a:solidFill>
                <a:srgbClr val="005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26">
                <a:extLst>
                  <a:ext uri="{FF2B5EF4-FFF2-40B4-BE49-F238E27FC236}">
                    <a16:creationId xmlns:a16="http://schemas.microsoft.com/office/drawing/2014/main" id="{4BD3D3FF-87B4-9345-B36C-D9EAB10D94D2}"/>
                  </a:ext>
                </a:extLst>
              </p:cNvPr>
              <p:cNvSpPr>
                <a:spLocks noEditPoints="1"/>
              </p:cNvSpPr>
              <p:nvPr userDrawn="1"/>
            </p:nvSpPr>
            <p:spPr bwMode="auto">
              <a:xfrm>
                <a:off x="7791450" y="73025"/>
                <a:ext cx="1266825" cy="727074"/>
              </a:xfrm>
              <a:custGeom>
                <a:avLst/>
                <a:gdLst>
                  <a:gd name="T0" fmla="*/ 192 w 1595"/>
                  <a:gd name="T1" fmla="*/ 915 h 915"/>
                  <a:gd name="T2" fmla="*/ 136 w 1595"/>
                  <a:gd name="T3" fmla="*/ 906 h 915"/>
                  <a:gd name="T4" fmla="*/ 85 w 1595"/>
                  <a:gd name="T5" fmla="*/ 882 h 915"/>
                  <a:gd name="T6" fmla="*/ 44 w 1595"/>
                  <a:gd name="T7" fmla="*/ 846 h 915"/>
                  <a:gd name="T8" fmla="*/ 16 w 1595"/>
                  <a:gd name="T9" fmla="*/ 798 h 915"/>
                  <a:gd name="T10" fmla="*/ 1 w 1595"/>
                  <a:gd name="T11" fmla="*/ 744 h 915"/>
                  <a:gd name="T12" fmla="*/ 0 w 1595"/>
                  <a:gd name="T13" fmla="*/ 189 h 915"/>
                  <a:gd name="T14" fmla="*/ 9 w 1595"/>
                  <a:gd name="T15" fmla="*/ 132 h 915"/>
                  <a:gd name="T16" fmla="*/ 33 w 1595"/>
                  <a:gd name="T17" fmla="*/ 82 h 915"/>
                  <a:gd name="T18" fmla="*/ 70 w 1595"/>
                  <a:gd name="T19" fmla="*/ 43 h 915"/>
                  <a:gd name="T20" fmla="*/ 117 w 1595"/>
                  <a:gd name="T21" fmla="*/ 14 h 915"/>
                  <a:gd name="T22" fmla="*/ 173 w 1595"/>
                  <a:gd name="T23" fmla="*/ 1 h 915"/>
                  <a:gd name="T24" fmla="*/ 1403 w 1595"/>
                  <a:gd name="T25" fmla="*/ 0 h 915"/>
                  <a:gd name="T26" fmla="*/ 1461 w 1595"/>
                  <a:gd name="T27" fmla="*/ 8 h 915"/>
                  <a:gd name="T28" fmla="*/ 1511 w 1595"/>
                  <a:gd name="T29" fmla="*/ 31 h 915"/>
                  <a:gd name="T30" fmla="*/ 1551 w 1595"/>
                  <a:gd name="T31" fmla="*/ 69 h 915"/>
                  <a:gd name="T32" fmla="*/ 1581 w 1595"/>
                  <a:gd name="T33" fmla="*/ 115 h 915"/>
                  <a:gd name="T34" fmla="*/ 1594 w 1595"/>
                  <a:gd name="T35" fmla="*/ 170 h 915"/>
                  <a:gd name="T36" fmla="*/ 1595 w 1595"/>
                  <a:gd name="T37" fmla="*/ 725 h 915"/>
                  <a:gd name="T38" fmla="*/ 1589 w 1595"/>
                  <a:gd name="T39" fmla="*/ 773 h 915"/>
                  <a:gd name="T40" fmla="*/ 1579 w 1595"/>
                  <a:gd name="T41" fmla="*/ 803 h 915"/>
                  <a:gd name="T42" fmla="*/ 1555 w 1595"/>
                  <a:gd name="T43" fmla="*/ 840 h 915"/>
                  <a:gd name="T44" fmla="*/ 1525 w 1595"/>
                  <a:gd name="T45" fmla="*/ 872 h 915"/>
                  <a:gd name="T46" fmla="*/ 1489 w 1595"/>
                  <a:gd name="T47" fmla="*/ 895 h 915"/>
                  <a:gd name="T48" fmla="*/ 1447 w 1595"/>
                  <a:gd name="T49" fmla="*/ 909 h 915"/>
                  <a:gd name="T50" fmla="*/ 1403 w 1595"/>
                  <a:gd name="T51" fmla="*/ 915 h 915"/>
                  <a:gd name="T52" fmla="*/ 192 w 1595"/>
                  <a:gd name="T53" fmla="*/ 12 h 915"/>
                  <a:gd name="T54" fmla="*/ 139 w 1595"/>
                  <a:gd name="T55" fmla="*/ 20 h 915"/>
                  <a:gd name="T56" fmla="*/ 91 w 1595"/>
                  <a:gd name="T57" fmla="*/ 43 h 915"/>
                  <a:gd name="T58" fmla="*/ 54 w 1595"/>
                  <a:gd name="T59" fmla="*/ 77 h 915"/>
                  <a:gd name="T60" fmla="*/ 27 w 1595"/>
                  <a:gd name="T61" fmla="*/ 120 h 915"/>
                  <a:gd name="T62" fmla="*/ 13 w 1595"/>
                  <a:gd name="T63" fmla="*/ 171 h 915"/>
                  <a:gd name="T64" fmla="*/ 13 w 1595"/>
                  <a:gd name="T65" fmla="*/ 725 h 915"/>
                  <a:gd name="T66" fmla="*/ 21 w 1595"/>
                  <a:gd name="T67" fmla="*/ 778 h 915"/>
                  <a:gd name="T68" fmla="*/ 44 w 1595"/>
                  <a:gd name="T69" fmla="*/ 823 h 915"/>
                  <a:gd name="T70" fmla="*/ 78 w 1595"/>
                  <a:gd name="T71" fmla="*/ 862 h 915"/>
                  <a:gd name="T72" fmla="*/ 122 w 1595"/>
                  <a:gd name="T73" fmla="*/ 888 h 915"/>
                  <a:gd name="T74" fmla="*/ 174 w 1595"/>
                  <a:gd name="T75" fmla="*/ 901 h 915"/>
                  <a:gd name="T76" fmla="*/ 1403 w 1595"/>
                  <a:gd name="T77" fmla="*/ 901 h 915"/>
                  <a:gd name="T78" fmla="*/ 1445 w 1595"/>
                  <a:gd name="T79" fmla="*/ 897 h 915"/>
                  <a:gd name="T80" fmla="*/ 1483 w 1595"/>
                  <a:gd name="T81" fmla="*/ 883 h 915"/>
                  <a:gd name="T82" fmla="*/ 1517 w 1595"/>
                  <a:gd name="T83" fmla="*/ 862 h 915"/>
                  <a:gd name="T84" fmla="*/ 1546 w 1595"/>
                  <a:gd name="T85" fmla="*/ 833 h 915"/>
                  <a:gd name="T86" fmla="*/ 1566 w 1595"/>
                  <a:gd name="T87" fmla="*/ 798 h 915"/>
                  <a:gd name="T88" fmla="*/ 1576 w 1595"/>
                  <a:gd name="T89" fmla="*/ 770 h 915"/>
                  <a:gd name="T90" fmla="*/ 1583 w 1595"/>
                  <a:gd name="T91" fmla="*/ 725 h 915"/>
                  <a:gd name="T92" fmla="*/ 1582 w 1595"/>
                  <a:gd name="T93" fmla="*/ 171 h 915"/>
                  <a:gd name="T94" fmla="*/ 1568 w 1595"/>
                  <a:gd name="T95" fmla="*/ 120 h 915"/>
                  <a:gd name="T96" fmla="*/ 1542 w 1595"/>
                  <a:gd name="T97" fmla="*/ 77 h 915"/>
                  <a:gd name="T98" fmla="*/ 1504 w 1595"/>
                  <a:gd name="T99" fmla="*/ 43 h 915"/>
                  <a:gd name="T100" fmla="*/ 1456 w 1595"/>
                  <a:gd name="T101" fmla="*/ 20 h 915"/>
                  <a:gd name="T102" fmla="*/ 1403 w 1595"/>
                  <a:gd name="T103" fmla="*/ 12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5" h="915">
                    <a:moveTo>
                      <a:pt x="1403" y="915"/>
                    </a:moveTo>
                    <a:lnTo>
                      <a:pt x="192" y="915"/>
                    </a:lnTo>
                    <a:lnTo>
                      <a:pt x="192" y="915"/>
                    </a:lnTo>
                    <a:lnTo>
                      <a:pt x="173" y="914"/>
                    </a:lnTo>
                    <a:lnTo>
                      <a:pt x="154" y="910"/>
                    </a:lnTo>
                    <a:lnTo>
                      <a:pt x="136" y="906"/>
                    </a:lnTo>
                    <a:lnTo>
                      <a:pt x="117" y="899"/>
                    </a:lnTo>
                    <a:lnTo>
                      <a:pt x="100" y="891"/>
                    </a:lnTo>
                    <a:lnTo>
                      <a:pt x="85" y="882"/>
                    </a:lnTo>
                    <a:lnTo>
                      <a:pt x="70" y="871"/>
                    </a:lnTo>
                    <a:lnTo>
                      <a:pt x="56" y="859"/>
                    </a:lnTo>
                    <a:lnTo>
                      <a:pt x="44" y="846"/>
                    </a:lnTo>
                    <a:lnTo>
                      <a:pt x="33" y="831"/>
                    </a:lnTo>
                    <a:lnTo>
                      <a:pt x="23" y="815"/>
                    </a:lnTo>
                    <a:lnTo>
                      <a:pt x="16" y="798"/>
                    </a:lnTo>
                    <a:lnTo>
                      <a:pt x="9" y="781"/>
                    </a:lnTo>
                    <a:lnTo>
                      <a:pt x="4" y="763"/>
                    </a:lnTo>
                    <a:lnTo>
                      <a:pt x="1" y="744"/>
                    </a:lnTo>
                    <a:lnTo>
                      <a:pt x="0" y="725"/>
                    </a:lnTo>
                    <a:lnTo>
                      <a:pt x="0" y="189"/>
                    </a:lnTo>
                    <a:lnTo>
                      <a:pt x="0" y="189"/>
                    </a:lnTo>
                    <a:lnTo>
                      <a:pt x="1" y="170"/>
                    </a:lnTo>
                    <a:lnTo>
                      <a:pt x="4" y="150"/>
                    </a:lnTo>
                    <a:lnTo>
                      <a:pt x="9" y="132"/>
                    </a:lnTo>
                    <a:lnTo>
                      <a:pt x="16" y="115"/>
                    </a:lnTo>
                    <a:lnTo>
                      <a:pt x="23" y="98"/>
                    </a:lnTo>
                    <a:lnTo>
                      <a:pt x="33" y="82"/>
                    </a:lnTo>
                    <a:lnTo>
                      <a:pt x="44" y="69"/>
                    </a:lnTo>
                    <a:lnTo>
                      <a:pt x="56" y="55"/>
                    </a:lnTo>
                    <a:lnTo>
                      <a:pt x="70" y="43"/>
                    </a:lnTo>
                    <a:lnTo>
                      <a:pt x="85" y="31"/>
                    </a:lnTo>
                    <a:lnTo>
                      <a:pt x="100" y="22"/>
                    </a:lnTo>
                    <a:lnTo>
                      <a:pt x="117" y="14"/>
                    </a:lnTo>
                    <a:lnTo>
                      <a:pt x="136" y="8"/>
                    </a:lnTo>
                    <a:lnTo>
                      <a:pt x="154" y="3"/>
                    </a:lnTo>
                    <a:lnTo>
                      <a:pt x="173" y="1"/>
                    </a:lnTo>
                    <a:lnTo>
                      <a:pt x="192" y="0"/>
                    </a:lnTo>
                    <a:lnTo>
                      <a:pt x="1403" y="0"/>
                    </a:lnTo>
                    <a:lnTo>
                      <a:pt x="1403" y="0"/>
                    </a:lnTo>
                    <a:lnTo>
                      <a:pt x="1423" y="1"/>
                    </a:lnTo>
                    <a:lnTo>
                      <a:pt x="1443" y="3"/>
                    </a:lnTo>
                    <a:lnTo>
                      <a:pt x="1461" y="8"/>
                    </a:lnTo>
                    <a:lnTo>
                      <a:pt x="1478" y="14"/>
                    </a:lnTo>
                    <a:lnTo>
                      <a:pt x="1495" y="22"/>
                    </a:lnTo>
                    <a:lnTo>
                      <a:pt x="1511" y="31"/>
                    </a:lnTo>
                    <a:lnTo>
                      <a:pt x="1525" y="43"/>
                    </a:lnTo>
                    <a:lnTo>
                      <a:pt x="1539" y="55"/>
                    </a:lnTo>
                    <a:lnTo>
                      <a:pt x="1551" y="69"/>
                    </a:lnTo>
                    <a:lnTo>
                      <a:pt x="1563" y="82"/>
                    </a:lnTo>
                    <a:lnTo>
                      <a:pt x="1572" y="98"/>
                    </a:lnTo>
                    <a:lnTo>
                      <a:pt x="1581" y="115"/>
                    </a:lnTo>
                    <a:lnTo>
                      <a:pt x="1586" y="132"/>
                    </a:lnTo>
                    <a:lnTo>
                      <a:pt x="1591" y="150"/>
                    </a:lnTo>
                    <a:lnTo>
                      <a:pt x="1594" y="170"/>
                    </a:lnTo>
                    <a:lnTo>
                      <a:pt x="1595" y="189"/>
                    </a:lnTo>
                    <a:lnTo>
                      <a:pt x="1595" y="725"/>
                    </a:lnTo>
                    <a:lnTo>
                      <a:pt x="1595" y="725"/>
                    </a:lnTo>
                    <a:lnTo>
                      <a:pt x="1594" y="742"/>
                    </a:lnTo>
                    <a:lnTo>
                      <a:pt x="1592" y="757"/>
                    </a:lnTo>
                    <a:lnTo>
                      <a:pt x="1589" y="773"/>
                    </a:lnTo>
                    <a:lnTo>
                      <a:pt x="1584" y="789"/>
                    </a:lnTo>
                    <a:lnTo>
                      <a:pt x="1584" y="789"/>
                    </a:lnTo>
                    <a:lnTo>
                      <a:pt x="1579" y="803"/>
                    </a:lnTo>
                    <a:lnTo>
                      <a:pt x="1572" y="816"/>
                    </a:lnTo>
                    <a:lnTo>
                      <a:pt x="1564" y="829"/>
                    </a:lnTo>
                    <a:lnTo>
                      <a:pt x="1555" y="840"/>
                    </a:lnTo>
                    <a:lnTo>
                      <a:pt x="1546" y="851"/>
                    </a:lnTo>
                    <a:lnTo>
                      <a:pt x="1536" y="862"/>
                    </a:lnTo>
                    <a:lnTo>
                      <a:pt x="1525" y="872"/>
                    </a:lnTo>
                    <a:lnTo>
                      <a:pt x="1513" y="880"/>
                    </a:lnTo>
                    <a:lnTo>
                      <a:pt x="1502" y="888"/>
                    </a:lnTo>
                    <a:lnTo>
                      <a:pt x="1489" y="895"/>
                    </a:lnTo>
                    <a:lnTo>
                      <a:pt x="1476" y="900"/>
                    </a:lnTo>
                    <a:lnTo>
                      <a:pt x="1462" y="906"/>
                    </a:lnTo>
                    <a:lnTo>
                      <a:pt x="1447" y="909"/>
                    </a:lnTo>
                    <a:lnTo>
                      <a:pt x="1434" y="913"/>
                    </a:lnTo>
                    <a:lnTo>
                      <a:pt x="1419" y="914"/>
                    </a:lnTo>
                    <a:lnTo>
                      <a:pt x="1403" y="915"/>
                    </a:lnTo>
                    <a:lnTo>
                      <a:pt x="1403" y="915"/>
                    </a:lnTo>
                    <a:close/>
                    <a:moveTo>
                      <a:pt x="192" y="12"/>
                    </a:moveTo>
                    <a:lnTo>
                      <a:pt x="192" y="12"/>
                    </a:lnTo>
                    <a:lnTo>
                      <a:pt x="174" y="13"/>
                    </a:lnTo>
                    <a:lnTo>
                      <a:pt x="156" y="15"/>
                    </a:lnTo>
                    <a:lnTo>
                      <a:pt x="139" y="20"/>
                    </a:lnTo>
                    <a:lnTo>
                      <a:pt x="122" y="26"/>
                    </a:lnTo>
                    <a:lnTo>
                      <a:pt x="106" y="34"/>
                    </a:lnTo>
                    <a:lnTo>
                      <a:pt x="91" y="43"/>
                    </a:lnTo>
                    <a:lnTo>
                      <a:pt x="78" y="53"/>
                    </a:lnTo>
                    <a:lnTo>
                      <a:pt x="65" y="64"/>
                    </a:lnTo>
                    <a:lnTo>
                      <a:pt x="54" y="77"/>
                    </a:lnTo>
                    <a:lnTo>
                      <a:pt x="44" y="90"/>
                    </a:lnTo>
                    <a:lnTo>
                      <a:pt x="35" y="105"/>
                    </a:lnTo>
                    <a:lnTo>
                      <a:pt x="27" y="120"/>
                    </a:lnTo>
                    <a:lnTo>
                      <a:pt x="21" y="137"/>
                    </a:lnTo>
                    <a:lnTo>
                      <a:pt x="17" y="154"/>
                    </a:lnTo>
                    <a:lnTo>
                      <a:pt x="13" y="171"/>
                    </a:lnTo>
                    <a:lnTo>
                      <a:pt x="13" y="189"/>
                    </a:lnTo>
                    <a:lnTo>
                      <a:pt x="13" y="725"/>
                    </a:lnTo>
                    <a:lnTo>
                      <a:pt x="13" y="725"/>
                    </a:lnTo>
                    <a:lnTo>
                      <a:pt x="13" y="743"/>
                    </a:lnTo>
                    <a:lnTo>
                      <a:pt x="17" y="761"/>
                    </a:lnTo>
                    <a:lnTo>
                      <a:pt x="21" y="778"/>
                    </a:lnTo>
                    <a:lnTo>
                      <a:pt x="27" y="794"/>
                    </a:lnTo>
                    <a:lnTo>
                      <a:pt x="35" y="810"/>
                    </a:lnTo>
                    <a:lnTo>
                      <a:pt x="44" y="823"/>
                    </a:lnTo>
                    <a:lnTo>
                      <a:pt x="54" y="837"/>
                    </a:lnTo>
                    <a:lnTo>
                      <a:pt x="65" y="850"/>
                    </a:lnTo>
                    <a:lnTo>
                      <a:pt x="78" y="862"/>
                    </a:lnTo>
                    <a:lnTo>
                      <a:pt x="91" y="872"/>
                    </a:lnTo>
                    <a:lnTo>
                      <a:pt x="106" y="880"/>
                    </a:lnTo>
                    <a:lnTo>
                      <a:pt x="122" y="888"/>
                    </a:lnTo>
                    <a:lnTo>
                      <a:pt x="139" y="893"/>
                    </a:lnTo>
                    <a:lnTo>
                      <a:pt x="156" y="898"/>
                    </a:lnTo>
                    <a:lnTo>
                      <a:pt x="174" y="901"/>
                    </a:lnTo>
                    <a:lnTo>
                      <a:pt x="192" y="901"/>
                    </a:lnTo>
                    <a:lnTo>
                      <a:pt x="1403" y="901"/>
                    </a:lnTo>
                    <a:lnTo>
                      <a:pt x="1403" y="901"/>
                    </a:lnTo>
                    <a:lnTo>
                      <a:pt x="1418" y="901"/>
                    </a:lnTo>
                    <a:lnTo>
                      <a:pt x="1431" y="899"/>
                    </a:lnTo>
                    <a:lnTo>
                      <a:pt x="1445" y="897"/>
                    </a:lnTo>
                    <a:lnTo>
                      <a:pt x="1457" y="893"/>
                    </a:lnTo>
                    <a:lnTo>
                      <a:pt x="1471" y="889"/>
                    </a:lnTo>
                    <a:lnTo>
                      <a:pt x="1483" y="883"/>
                    </a:lnTo>
                    <a:lnTo>
                      <a:pt x="1495" y="876"/>
                    </a:lnTo>
                    <a:lnTo>
                      <a:pt x="1506" y="870"/>
                    </a:lnTo>
                    <a:lnTo>
                      <a:pt x="1517" y="862"/>
                    </a:lnTo>
                    <a:lnTo>
                      <a:pt x="1528" y="853"/>
                    </a:lnTo>
                    <a:lnTo>
                      <a:pt x="1537" y="844"/>
                    </a:lnTo>
                    <a:lnTo>
                      <a:pt x="1546" y="833"/>
                    </a:lnTo>
                    <a:lnTo>
                      <a:pt x="1554" y="822"/>
                    </a:lnTo>
                    <a:lnTo>
                      <a:pt x="1560" y="811"/>
                    </a:lnTo>
                    <a:lnTo>
                      <a:pt x="1566" y="798"/>
                    </a:lnTo>
                    <a:lnTo>
                      <a:pt x="1572" y="786"/>
                    </a:lnTo>
                    <a:lnTo>
                      <a:pt x="1572" y="786"/>
                    </a:lnTo>
                    <a:lnTo>
                      <a:pt x="1576" y="770"/>
                    </a:lnTo>
                    <a:lnTo>
                      <a:pt x="1580" y="755"/>
                    </a:lnTo>
                    <a:lnTo>
                      <a:pt x="1582" y="740"/>
                    </a:lnTo>
                    <a:lnTo>
                      <a:pt x="1583" y="725"/>
                    </a:lnTo>
                    <a:lnTo>
                      <a:pt x="1583" y="189"/>
                    </a:lnTo>
                    <a:lnTo>
                      <a:pt x="1583" y="189"/>
                    </a:lnTo>
                    <a:lnTo>
                      <a:pt x="1582" y="171"/>
                    </a:lnTo>
                    <a:lnTo>
                      <a:pt x="1579" y="154"/>
                    </a:lnTo>
                    <a:lnTo>
                      <a:pt x="1575" y="137"/>
                    </a:lnTo>
                    <a:lnTo>
                      <a:pt x="1568" y="120"/>
                    </a:lnTo>
                    <a:lnTo>
                      <a:pt x="1562" y="105"/>
                    </a:lnTo>
                    <a:lnTo>
                      <a:pt x="1552" y="90"/>
                    </a:lnTo>
                    <a:lnTo>
                      <a:pt x="1542" y="77"/>
                    </a:lnTo>
                    <a:lnTo>
                      <a:pt x="1530" y="64"/>
                    </a:lnTo>
                    <a:lnTo>
                      <a:pt x="1517" y="53"/>
                    </a:lnTo>
                    <a:lnTo>
                      <a:pt x="1504" y="43"/>
                    </a:lnTo>
                    <a:lnTo>
                      <a:pt x="1489" y="34"/>
                    </a:lnTo>
                    <a:lnTo>
                      <a:pt x="1473" y="26"/>
                    </a:lnTo>
                    <a:lnTo>
                      <a:pt x="1456" y="20"/>
                    </a:lnTo>
                    <a:lnTo>
                      <a:pt x="1439" y="15"/>
                    </a:lnTo>
                    <a:lnTo>
                      <a:pt x="1422" y="13"/>
                    </a:lnTo>
                    <a:lnTo>
                      <a:pt x="1403" y="12"/>
                    </a:lnTo>
                    <a:lnTo>
                      <a:pt x="19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Freeform 27">
                <a:extLst>
                  <a:ext uri="{FF2B5EF4-FFF2-40B4-BE49-F238E27FC236}">
                    <a16:creationId xmlns:a16="http://schemas.microsoft.com/office/drawing/2014/main" id="{4F996246-1650-584A-AEC6-25F943F590DC}"/>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28">
                <a:extLst>
                  <a:ext uri="{FF2B5EF4-FFF2-40B4-BE49-F238E27FC236}">
                    <a16:creationId xmlns:a16="http://schemas.microsoft.com/office/drawing/2014/main" id="{6C82C5A0-6FCA-AF4F-8168-01E9BF6F4ABF}"/>
                  </a:ext>
                </a:extLst>
              </p:cNvPr>
              <p:cNvSpPr>
                <a:spLocks/>
              </p:cNvSpPr>
              <p:nvPr userDrawn="1"/>
            </p:nvSpPr>
            <p:spPr bwMode="auto">
              <a:xfrm>
                <a:off x="8061325" y="236538"/>
                <a:ext cx="303213" cy="298450"/>
              </a:xfrm>
              <a:custGeom>
                <a:avLst/>
                <a:gdLst>
                  <a:gd name="T0" fmla="*/ 383 w 383"/>
                  <a:gd name="T1" fmla="*/ 24 h 376"/>
                  <a:gd name="T2" fmla="*/ 379 w 383"/>
                  <a:gd name="T3" fmla="*/ 39 h 376"/>
                  <a:gd name="T4" fmla="*/ 373 w 383"/>
                  <a:gd name="T5" fmla="*/ 53 h 376"/>
                  <a:gd name="T6" fmla="*/ 350 w 383"/>
                  <a:gd name="T7" fmla="*/ 76 h 376"/>
                  <a:gd name="T8" fmla="*/ 205 w 383"/>
                  <a:gd name="T9" fmla="*/ 199 h 376"/>
                  <a:gd name="T10" fmla="*/ 182 w 383"/>
                  <a:gd name="T11" fmla="*/ 217 h 376"/>
                  <a:gd name="T12" fmla="*/ 172 w 383"/>
                  <a:gd name="T13" fmla="*/ 227 h 376"/>
                  <a:gd name="T14" fmla="*/ 165 w 383"/>
                  <a:gd name="T15" fmla="*/ 240 h 376"/>
                  <a:gd name="T16" fmla="*/ 159 w 383"/>
                  <a:gd name="T17" fmla="*/ 258 h 376"/>
                  <a:gd name="T18" fmla="*/ 147 w 383"/>
                  <a:gd name="T19" fmla="*/ 317 h 376"/>
                  <a:gd name="T20" fmla="*/ 146 w 383"/>
                  <a:gd name="T21" fmla="*/ 325 h 376"/>
                  <a:gd name="T22" fmla="*/ 139 w 383"/>
                  <a:gd name="T23" fmla="*/ 337 h 376"/>
                  <a:gd name="T24" fmla="*/ 129 w 383"/>
                  <a:gd name="T25" fmla="*/ 349 h 376"/>
                  <a:gd name="T26" fmla="*/ 117 w 383"/>
                  <a:gd name="T27" fmla="*/ 358 h 376"/>
                  <a:gd name="T28" fmla="*/ 111 w 383"/>
                  <a:gd name="T29" fmla="*/ 360 h 376"/>
                  <a:gd name="T30" fmla="*/ 90 w 383"/>
                  <a:gd name="T31" fmla="*/ 363 h 376"/>
                  <a:gd name="T32" fmla="*/ 17 w 383"/>
                  <a:gd name="T33" fmla="*/ 365 h 376"/>
                  <a:gd name="T34" fmla="*/ 12 w 383"/>
                  <a:gd name="T35" fmla="*/ 367 h 376"/>
                  <a:gd name="T36" fmla="*/ 5 w 383"/>
                  <a:gd name="T37" fmla="*/ 376 h 376"/>
                  <a:gd name="T38" fmla="*/ 3 w 383"/>
                  <a:gd name="T39" fmla="*/ 376 h 376"/>
                  <a:gd name="T40" fmla="*/ 0 w 383"/>
                  <a:gd name="T41" fmla="*/ 369 h 376"/>
                  <a:gd name="T42" fmla="*/ 1 w 383"/>
                  <a:gd name="T43" fmla="*/ 360 h 376"/>
                  <a:gd name="T44" fmla="*/ 6 w 383"/>
                  <a:gd name="T45" fmla="*/ 345 h 376"/>
                  <a:gd name="T46" fmla="*/ 12 w 383"/>
                  <a:gd name="T47" fmla="*/ 340 h 376"/>
                  <a:gd name="T48" fmla="*/ 19 w 383"/>
                  <a:gd name="T49" fmla="*/ 335 h 376"/>
                  <a:gd name="T50" fmla="*/ 102 w 383"/>
                  <a:gd name="T51" fmla="*/ 332 h 376"/>
                  <a:gd name="T52" fmla="*/ 106 w 383"/>
                  <a:gd name="T53" fmla="*/ 331 h 376"/>
                  <a:gd name="T54" fmla="*/ 112 w 383"/>
                  <a:gd name="T55" fmla="*/ 327 h 376"/>
                  <a:gd name="T56" fmla="*/ 116 w 383"/>
                  <a:gd name="T57" fmla="*/ 321 h 376"/>
                  <a:gd name="T58" fmla="*/ 125 w 383"/>
                  <a:gd name="T59" fmla="*/ 266 h 376"/>
                  <a:gd name="T60" fmla="*/ 132 w 383"/>
                  <a:gd name="T61" fmla="*/ 239 h 376"/>
                  <a:gd name="T62" fmla="*/ 143 w 383"/>
                  <a:gd name="T63" fmla="*/ 214 h 376"/>
                  <a:gd name="T64" fmla="*/ 156 w 383"/>
                  <a:gd name="T65" fmla="*/ 200 h 376"/>
                  <a:gd name="T66" fmla="*/ 186 w 383"/>
                  <a:gd name="T67" fmla="*/ 175 h 376"/>
                  <a:gd name="T68" fmla="*/ 201 w 383"/>
                  <a:gd name="T69" fmla="*/ 163 h 376"/>
                  <a:gd name="T70" fmla="*/ 334 w 383"/>
                  <a:gd name="T71" fmla="*/ 50 h 376"/>
                  <a:gd name="T72" fmla="*/ 343 w 383"/>
                  <a:gd name="T73" fmla="*/ 41 h 376"/>
                  <a:gd name="T74" fmla="*/ 358 w 383"/>
                  <a:gd name="T75" fmla="*/ 18 h 376"/>
                  <a:gd name="T76" fmla="*/ 362 w 383"/>
                  <a:gd name="T77" fmla="*/ 4 h 376"/>
                  <a:gd name="T78" fmla="*/ 364 w 383"/>
                  <a:gd name="T79" fmla="*/ 0 h 376"/>
                  <a:gd name="T80" fmla="*/ 376 w 383"/>
                  <a:gd name="T81" fmla="*/ 9 h 376"/>
                  <a:gd name="T82" fmla="*/ 382 w 383"/>
                  <a:gd name="T83"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376">
                    <a:moveTo>
                      <a:pt x="383" y="24"/>
                    </a:moveTo>
                    <a:lnTo>
                      <a:pt x="383" y="24"/>
                    </a:lnTo>
                    <a:lnTo>
                      <a:pt x="382" y="33"/>
                    </a:lnTo>
                    <a:lnTo>
                      <a:pt x="379" y="39"/>
                    </a:lnTo>
                    <a:lnTo>
                      <a:pt x="376" y="47"/>
                    </a:lnTo>
                    <a:lnTo>
                      <a:pt x="373" y="53"/>
                    </a:lnTo>
                    <a:lnTo>
                      <a:pt x="361" y="65"/>
                    </a:lnTo>
                    <a:lnTo>
                      <a:pt x="350" y="76"/>
                    </a:lnTo>
                    <a:lnTo>
                      <a:pt x="205" y="199"/>
                    </a:lnTo>
                    <a:lnTo>
                      <a:pt x="205" y="199"/>
                    </a:lnTo>
                    <a:lnTo>
                      <a:pt x="194" y="208"/>
                    </a:lnTo>
                    <a:lnTo>
                      <a:pt x="182" y="217"/>
                    </a:lnTo>
                    <a:lnTo>
                      <a:pt x="178" y="222"/>
                    </a:lnTo>
                    <a:lnTo>
                      <a:pt x="172" y="227"/>
                    </a:lnTo>
                    <a:lnTo>
                      <a:pt x="169" y="233"/>
                    </a:lnTo>
                    <a:lnTo>
                      <a:pt x="165" y="240"/>
                    </a:lnTo>
                    <a:lnTo>
                      <a:pt x="165" y="240"/>
                    </a:lnTo>
                    <a:lnTo>
                      <a:pt x="159" y="258"/>
                    </a:lnTo>
                    <a:lnTo>
                      <a:pt x="154" y="277"/>
                    </a:lnTo>
                    <a:lnTo>
                      <a:pt x="147" y="317"/>
                    </a:lnTo>
                    <a:lnTo>
                      <a:pt x="147" y="317"/>
                    </a:lnTo>
                    <a:lnTo>
                      <a:pt x="146" y="325"/>
                    </a:lnTo>
                    <a:lnTo>
                      <a:pt x="143" y="332"/>
                    </a:lnTo>
                    <a:lnTo>
                      <a:pt x="139" y="337"/>
                    </a:lnTo>
                    <a:lnTo>
                      <a:pt x="135" y="343"/>
                    </a:lnTo>
                    <a:lnTo>
                      <a:pt x="129" y="349"/>
                    </a:lnTo>
                    <a:lnTo>
                      <a:pt x="124" y="353"/>
                    </a:lnTo>
                    <a:lnTo>
                      <a:pt x="117" y="358"/>
                    </a:lnTo>
                    <a:lnTo>
                      <a:pt x="111" y="360"/>
                    </a:lnTo>
                    <a:lnTo>
                      <a:pt x="111" y="360"/>
                    </a:lnTo>
                    <a:lnTo>
                      <a:pt x="101" y="362"/>
                    </a:lnTo>
                    <a:lnTo>
                      <a:pt x="90" y="363"/>
                    </a:lnTo>
                    <a:lnTo>
                      <a:pt x="68" y="363"/>
                    </a:lnTo>
                    <a:lnTo>
                      <a:pt x="17" y="365"/>
                    </a:lnTo>
                    <a:lnTo>
                      <a:pt x="17" y="365"/>
                    </a:lnTo>
                    <a:lnTo>
                      <a:pt x="12" y="367"/>
                    </a:lnTo>
                    <a:lnTo>
                      <a:pt x="7" y="371"/>
                    </a:lnTo>
                    <a:lnTo>
                      <a:pt x="5" y="376"/>
                    </a:lnTo>
                    <a:lnTo>
                      <a:pt x="5" y="376"/>
                    </a:lnTo>
                    <a:lnTo>
                      <a:pt x="3" y="376"/>
                    </a:lnTo>
                    <a:lnTo>
                      <a:pt x="1" y="374"/>
                    </a:lnTo>
                    <a:lnTo>
                      <a:pt x="0" y="369"/>
                    </a:lnTo>
                    <a:lnTo>
                      <a:pt x="0" y="369"/>
                    </a:lnTo>
                    <a:lnTo>
                      <a:pt x="1" y="360"/>
                    </a:lnTo>
                    <a:lnTo>
                      <a:pt x="3" y="352"/>
                    </a:lnTo>
                    <a:lnTo>
                      <a:pt x="6" y="345"/>
                    </a:lnTo>
                    <a:lnTo>
                      <a:pt x="12" y="340"/>
                    </a:lnTo>
                    <a:lnTo>
                      <a:pt x="12" y="340"/>
                    </a:lnTo>
                    <a:lnTo>
                      <a:pt x="15" y="336"/>
                    </a:lnTo>
                    <a:lnTo>
                      <a:pt x="19" y="335"/>
                    </a:lnTo>
                    <a:lnTo>
                      <a:pt x="29" y="333"/>
                    </a:lnTo>
                    <a:lnTo>
                      <a:pt x="102" y="332"/>
                    </a:lnTo>
                    <a:lnTo>
                      <a:pt x="102" y="332"/>
                    </a:lnTo>
                    <a:lnTo>
                      <a:pt x="106" y="331"/>
                    </a:lnTo>
                    <a:lnTo>
                      <a:pt x="108" y="329"/>
                    </a:lnTo>
                    <a:lnTo>
                      <a:pt x="112" y="327"/>
                    </a:lnTo>
                    <a:lnTo>
                      <a:pt x="116" y="321"/>
                    </a:lnTo>
                    <a:lnTo>
                      <a:pt x="116" y="321"/>
                    </a:lnTo>
                    <a:lnTo>
                      <a:pt x="120" y="293"/>
                    </a:lnTo>
                    <a:lnTo>
                      <a:pt x="125" y="266"/>
                    </a:lnTo>
                    <a:lnTo>
                      <a:pt x="128" y="252"/>
                    </a:lnTo>
                    <a:lnTo>
                      <a:pt x="132" y="239"/>
                    </a:lnTo>
                    <a:lnTo>
                      <a:pt x="137" y="226"/>
                    </a:lnTo>
                    <a:lnTo>
                      <a:pt x="143" y="214"/>
                    </a:lnTo>
                    <a:lnTo>
                      <a:pt x="143" y="214"/>
                    </a:lnTo>
                    <a:lnTo>
                      <a:pt x="156" y="200"/>
                    </a:lnTo>
                    <a:lnTo>
                      <a:pt x="171" y="188"/>
                    </a:lnTo>
                    <a:lnTo>
                      <a:pt x="186" y="175"/>
                    </a:lnTo>
                    <a:lnTo>
                      <a:pt x="201" y="163"/>
                    </a:lnTo>
                    <a:lnTo>
                      <a:pt x="201" y="163"/>
                    </a:lnTo>
                    <a:lnTo>
                      <a:pt x="267" y="106"/>
                    </a:lnTo>
                    <a:lnTo>
                      <a:pt x="334" y="50"/>
                    </a:lnTo>
                    <a:lnTo>
                      <a:pt x="334" y="50"/>
                    </a:lnTo>
                    <a:lnTo>
                      <a:pt x="343" y="41"/>
                    </a:lnTo>
                    <a:lnTo>
                      <a:pt x="351" y="29"/>
                    </a:lnTo>
                    <a:lnTo>
                      <a:pt x="358" y="18"/>
                    </a:lnTo>
                    <a:lnTo>
                      <a:pt x="360" y="11"/>
                    </a:lnTo>
                    <a:lnTo>
                      <a:pt x="362" y="4"/>
                    </a:lnTo>
                    <a:lnTo>
                      <a:pt x="364" y="0"/>
                    </a:lnTo>
                    <a:lnTo>
                      <a:pt x="364" y="0"/>
                    </a:lnTo>
                    <a:lnTo>
                      <a:pt x="370" y="3"/>
                    </a:lnTo>
                    <a:lnTo>
                      <a:pt x="376" y="9"/>
                    </a:lnTo>
                    <a:lnTo>
                      <a:pt x="381" y="16"/>
                    </a:lnTo>
                    <a:lnTo>
                      <a:pt x="382" y="20"/>
                    </a:lnTo>
                    <a:lnTo>
                      <a:pt x="383"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9">
                <a:extLst>
                  <a:ext uri="{FF2B5EF4-FFF2-40B4-BE49-F238E27FC236}">
                    <a16:creationId xmlns:a16="http://schemas.microsoft.com/office/drawing/2014/main" id="{5350DA1A-0812-FD48-A0A9-C6D324686E55}"/>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30">
                <a:extLst>
                  <a:ext uri="{FF2B5EF4-FFF2-40B4-BE49-F238E27FC236}">
                    <a16:creationId xmlns:a16="http://schemas.microsoft.com/office/drawing/2014/main" id="{55752550-2A65-F14D-B8AD-603F7C622BFE}"/>
                  </a:ext>
                </a:extLst>
              </p:cNvPr>
              <p:cNvSpPr>
                <a:spLocks/>
              </p:cNvSpPr>
              <p:nvPr userDrawn="1"/>
            </p:nvSpPr>
            <p:spPr bwMode="auto">
              <a:xfrm>
                <a:off x="8193088" y="271463"/>
                <a:ext cx="204788" cy="406400"/>
              </a:xfrm>
              <a:custGeom>
                <a:avLst/>
                <a:gdLst>
                  <a:gd name="T0" fmla="*/ 257 w 258"/>
                  <a:gd name="T1" fmla="*/ 36 h 511"/>
                  <a:gd name="T2" fmla="*/ 228 w 258"/>
                  <a:gd name="T3" fmla="*/ 70 h 511"/>
                  <a:gd name="T4" fmla="*/ 57 w 258"/>
                  <a:gd name="T5" fmla="*/ 217 h 511"/>
                  <a:gd name="T6" fmla="*/ 46 w 258"/>
                  <a:gd name="T7" fmla="*/ 257 h 511"/>
                  <a:gd name="T8" fmla="*/ 47 w 258"/>
                  <a:gd name="T9" fmla="*/ 282 h 511"/>
                  <a:gd name="T10" fmla="*/ 35 w 258"/>
                  <a:gd name="T11" fmla="*/ 317 h 511"/>
                  <a:gd name="T12" fmla="*/ 39 w 258"/>
                  <a:gd name="T13" fmla="*/ 324 h 511"/>
                  <a:gd name="T14" fmla="*/ 53 w 258"/>
                  <a:gd name="T15" fmla="*/ 328 h 511"/>
                  <a:gd name="T16" fmla="*/ 53 w 258"/>
                  <a:gd name="T17" fmla="*/ 340 h 511"/>
                  <a:gd name="T18" fmla="*/ 58 w 258"/>
                  <a:gd name="T19" fmla="*/ 341 h 511"/>
                  <a:gd name="T20" fmla="*/ 58 w 258"/>
                  <a:gd name="T21" fmla="*/ 347 h 511"/>
                  <a:gd name="T22" fmla="*/ 63 w 258"/>
                  <a:gd name="T23" fmla="*/ 353 h 511"/>
                  <a:gd name="T24" fmla="*/ 63 w 258"/>
                  <a:gd name="T25" fmla="*/ 362 h 511"/>
                  <a:gd name="T26" fmla="*/ 69 w 258"/>
                  <a:gd name="T27" fmla="*/ 373 h 511"/>
                  <a:gd name="T28" fmla="*/ 90 w 258"/>
                  <a:gd name="T29" fmla="*/ 378 h 511"/>
                  <a:gd name="T30" fmla="*/ 123 w 258"/>
                  <a:gd name="T31" fmla="*/ 377 h 511"/>
                  <a:gd name="T32" fmla="*/ 134 w 258"/>
                  <a:gd name="T33" fmla="*/ 384 h 511"/>
                  <a:gd name="T34" fmla="*/ 138 w 258"/>
                  <a:gd name="T35" fmla="*/ 402 h 511"/>
                  <a:gd name="T36" fmla="*/ 128 w 258"/>
                  <a:gd name="T37" fmla="*/ 416 h 511"/>
                  <a:gd name="T38" fmla="*/ 91 w 258"/>
                  <a:gd name="T39" fmla="*/ 442 h 511"/>
                  <a:gd name="T40" fmla="*/ 83 w 258"/>
                  <a:gd name="T41" fmla="*/ 462 h 511"/>
                  <a:gd name="T42" fmla="*/ 91 w 258"/>
                  <a:gd name="T43" fmla="*/ 481 h 511"/>
                  <a:gd name="T44" fmla="*/ 107 w 258"/>
                  <a:gd name="T45" fmla="*/ 488 h 511"/>
                  <a:gd name="T46" fmla="*/ 125 w 258"/>
                  <a:gd name="T47" fmla="*/ 485 h 511"/>
                  <a:gd name="T48" fmla="*/ 128 w 258"/>
                  <a:gd name="T49" fmla="*/ 489 h 511"/>
                  <a:gd name="T50" fmla="*/ 90 w 258"/>
                  <a:gd name="T51" fmla="*/ 510 h 511"/>
                  <a:gd name="T52" fmla="*/ 64 w 258"/>
                  <a:gd name="T53" fmla="*/ 506 h 511"/>
                  <a:gd name="T54" fmla="*/ 52 w 258"/>
                  <a:gd name="T55" fmla="*/ 490 h 511"/>
                  <a:gd name="T56" fmla="*/ 49 w 258"/>
                  <a:gd name="T57" fmla="*/ 469 h 511"/>
                  <a:gd name="T58" fmla="*/ 64 w 258"/>
                  <a:gd name="T59" fmla="*/ 449 h 511"/>
                  <a:gd name="T60" fmla="*/ 97 w 258"/>
                  <a:gd name="T61" fmla="*/ 420 h 511"/>
                  <a:gd name="T62" fmla="*/ 99 w 258"/>
                  <a:gd name="T63" fmla="*/ 405 h 511"/>
                  <a:gd name="T64" fmla="*/ 92 w 258"/>
                  <a:gd name="T65" fmla="*/ 396 h 511"/>
                  <a:gd name="T66" fmla="*/ 73 w 258"/>
                  <a:gd name="T67" fmla="*/ 390 h 511"/>
                  <a:gd name="T68" fmla="*/ 38 w 258"/>
                  <a:gd name="T69" fmla="*/ 390 h 511"/>
                  <a:gd name="T70" fmla="*/ 30 w 258"/>
                  <a:gd name="T71" fmla="*/ 376 h 511"/>
                  <a:gd name="T72" fmla="*/ 28 w 258"/>
                  <a:gd name="T73" fmla="*/ 362 h 511"/>
                  <a:gd name="T74" fmla="*/ 21 w 258"/>
                  <a:gd name="T75" fmla="*/ 358 h 511"/>
                  <a:gd name="T76" fmla="*/ 25 w 258"/>
                  <a:gd name="T77" fmla="*/ 352 h 511"/>
                  <a:gd name="T78" fmla="*/ 19 w 258"/>
                  <a:gd name="T79" fmla="*/ 350 h 511"/>
                  <a:gd name="T80" fmla="*/ 17 w 258"/>
                  <a:gd name="T81" fmla="*/ 344 h 511"/>
                  <a:gd name="T82" fmla="*/ 20 w 258"/>
                  <a:gd name="T83" fmla="*/ 333 h 511"/>
                  <a:gd name="T84" fmla="*/ 8 w 258"/>
                  <a:gd name="T85" fmla="*/ 332 h 511"/>
                  <a:gd name="T86" fmla="*/ 0 w 258"/>
                  <a:gd name="T87" fmla="*/ 328 h 511"/>
                  <a:gd name="T88" fmla="*/ 5 w 258"/>
                  <a:gd name="T89" fmla="*/ 314 h 511"/>
                  <a:gd name="T90" fmla="*/ 17 w 258"/>
                  <a:gd name="T91" fmla="*/ 292 h 511"/>
                  <a:gd name="T92" fmla="*/ 13 w 258"/>
                  <a:gd name="T93" fmla="*/ 264 h 511"/>
                  <a:gd name="T94" fmla="*/ 22 w 258"/>
                  <a:gd name="T95" fmla="*/ 217 h 511"/>
                  <a:gd name="T96" fmla="*/ 41 w 258"/>
                  <a:gd name="T97" fmla="*/ 189 h 511"/>
                  <a:gd name="T98" fmla="*/ 219 w 258"/>
                  <a:gd name="T99" fmla="*/ 36 h 511"/>
                  <a:gd name="T100" fmla="*/ 235 w 258"/>
                  <a:gd name="T101" fmla="*/ 15 h 511"/>
                  <a:gd name="T102" fmla="*/ 238 w 258"/>
                  <a:gd name="T103" fmla="*/ 0 h 511"/>
                  <a:gd name="T104" fmla="*/ 247 w 258"/>
                  <a:gd name="T105" fmla="*/ 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511">
                    <a:moveTo>
                      <a:pt x="258" y="21"/>
                    </a:moveTo>
                    <a:lnTo>
                      <a:pt x="258" y="21"/>
                    </a:lnTo>
                    <a:lnTo>
                      <a:pt x="258" y="29"/>
                    </a:lnTo>
                    <a:lnTo>
                      <a:pt x="257" y="36"/>
                    </a:lnTo>
                    <a:lnTo>
                      <a:pt x="253" y="43"/>
                    </a:lnTo>
                    <a:lnTo>
                      <a:pt x="250" y="49"/>
                    </a:lnTo>
                    <a:lnTo>
                      <a:pt x="240" y="59"/>
                    </a:lnTo>
                    <a:lnTo>
                      <a:pt x="228" y="70"/>
                    </a:lnTo>
                    <a:lnTo>
                      <a:pt x="168" y="121"/>
                    </a:lnTo>
                    <a:lnTo>
                      <a:pt x="63" y="211"/>
                    </a:lnTo>
                    <a:lnTo>
                      <a:pt x="63" y="211"/>
                    </a:lnTo>
                    <a:lnTo>
                      <a:pt x="57" y="217"/>
                    </a:lnTo>
                    <a:lnTo>
                      <a:pt x="54" y="224"/>
                    </a:lnTo>
                    <a:lnTo>
                      <a:pt x="51" y="232"/>
                    </a:lnTo>
                    <a:lnTo>
                      <a:pt x="48" y="240"/>
                    </a:lnTo>
                    <a:lnTo>
                      <a:pt x="46" y="257"/>
                    </a:lnTo>
                    <a:lnTo>
                      <a:pt x="43" y="273"/>
                    </a:lnTo>
                    <a:lnTo>
                      <a:pt x="43" y="273"/>
                    </a:lnTo>
                    <a:lnTo>
                      <a:pt x="45" y="277"/>
                    </a:lnTo>
                    <a:lnTo>
                      <a:pt x="47" y="282"/>
                    </a:lnTo>
                    <a:lnTo>
                      <a:pt x="49" y="285"/>
                    </a:lnTo>
                    <a:lnTo>
                      <a:pt x="49" y="288"/>
                    </a:lnTo>
                    <a:lnTo>
                      <a:pt x="49" y="291"/>
                    </a:lnTo>
                    <a:lnTo>
                      <a:pt x="35" y="317"/>
                    </a:lnTo>
                    <a:lnTo>
                      <a:pt x="35" y="317"/>
                    </a:lnTo>
                    <a:lnTo>
                      <a:pt x="36" y="321"/>
                    </a:lnTo>
                    <a:lnTo>
                      <a:pt x="37" y="323"/>
                    </a:lnTo>
                    <a:lnTo>
                      <a:pt x="39" y="324"/>
                    </a:lnTo>
                    <a:lnTo>
                      <a:pt x="43" y="324"/>
                    </a:lnTo>
                    <a:lnTo>
                      <a:pt x="48" y="325"/>
                    </a:lnTo>
                    <a:lnTo>
                      <a:pt x="51" y="326"/>
                    </a:lnTo>
                    <a:lnTo>
                      <a:pt x="53" y="328"/>
                    </a:lnTo>
                    <a:lnTo>
                      <a:pt x="53" y="328"/>
                    </a:lnTo>
                    <a:lnTo>
                      <a:pt x="52" y="334"/>
                    </a:lnTo>
                    <a:lnTo>
                      <a:pt x="52" y="338"/>
                    </a:lnTo>
                    <a:lnTo>
                      <a:pt x="53" y="340"/>
                    </a:lnTo>
                    <a:lnTo>
                      <a:pt x="53" y="340"/>
                    </a:lnTo>
                    <a:lnTo>
                      <a:pt x="54" y="341"/>
                    </a:lnTo>
                    <a:lnTo>
                      <a:pt x="55" y="341"/>
                    </a:lnTo>
                    <a:lnTo>
                      <a:pt x="58" y="341"/>
                    </a:lnTo>
                    <a:lnTo>
                      <a:pt x="61" y="342"/>
                    </a:lnTo>
                    <a:lnTo>
                      <a:pt x="60" y="344"/>
                    </a:lnTo>
                    <a:lnTo>
                      <a:pt x="60" y="344"/>
                    </a:lnTo>
                    <a:lnTo>
                      <a:pt x="58" y="347"/>
                    </a:lnTo>
                    <a:lnTo>
                      <a:pt x="58" y="349"/>
                    </a:lnTo>
                    <a:lnTo>
                      <a:pt x="58" y="349"/>
                    </a:lnTo>
                    <a:lnTo>
                      <a:pt x="62" y="351"/>
                    </a:lnTo>
                    <a:lnTo>
                      <a:pt x="63" y="353"/>
                    </a:lnTo>
                    <a:lnTo>
                      <a:pt x="64" y="355"/>
                    </a:lnTo>
                    <a:lnTo>
                      <a:pt x="64" y="355"/>
                    </a:lnTo>
                    <a:lnTo>
                      <a:pt x="63" y="359"/>
                    </a:lnTo>
                    <a:lnTo>
                      <a:pt x="63" y="362"/>
                    </a:lnTo>
                    <a:lnTo>
                      <a:pt x="64" y="366"/>
                    </a:lnTo>
                    <a:lnTo>
                      <a:pt x="65" y="369"/>
                    </a:lnTo>
                    <a:lnTo>
                      <a:pt x="65" y="369"/>
                    </a:lnTo>
                    <a:lnTo>
                      <a:pt x="69" y="373"/>
                    </a:lnTo>
                    <a:lnTo>
                      <a:pt x="73" y="375"/>
                    </a:lnTo>
                    <a:lnTo>
                      <a:pt x="77" y="377"/>
                    </a:lnTo>
                    <a:lnTo>
                      <a:pt x="81" y="377"/>
                    </a:lnTo>
                    <a:lnTo>
                      <a:pt x="90" y="378"/>
                    </a:lnTo>
                    <a:lnTo>
                      <a:pt x="99" y="377"/>
                    </a:lnTo>
                    <a:lnTo>
                      <a:pt x="109" y="376"/>
                    </a:lnTo>
                    <a:lnTo>
                      <a:pt x="118" y="376"/>
                    </a:lnTo>
                    <a:lnTo>
                      <a:pt x="123" y="377"/>
                    </a:lnTo>
                    <a:lnTo>
                      <a:pt x="126" y="378"/>
                    </a:lnTo>
                    <a:lnTo>
                      <a:pt x="131" y="381"/>
                    </a:lnTo>
                    <a:lnTo>
                      <a:pt x="134" y="384"/>
                    </a:lnTo>
                    <a:lnTo>
                      <a:pt x="134" y="384"/>
                    </a:lnTo>
                    <a:lnTo>
                      <a:pt x="137" y="387"/>
                    </a:lnTo>
                    <a:lnTo>
                      <a:pt x="139" y="392"/>
                    </a:lnTo>
                    <a:lnTo>
                      <a:pt x="139" y="396"/>
                    </a:lnTo>
                    <a:lnTo>
                      <a:pt x="138" y="402"/>
                    </a:lnTo>
                    <a:lnTo>
                      <a:pt x="138" y="402"/>
                    </a:lnTo>
                    <a:lnTo>
                      <a:pt x="135" y="407"/>
                    </a:lnTo>
                    <a:lnTo>
                      <a:pt x="132" y="412"/>
                    </a:lnTo>
                    <a:lnTo>
                      <a:pt x="128" y="416"/>
                    </a:lnTo>
                    <a:lnTo>
                      <a:pt x="123" y="420"/>
                    </a:lnTo>
                    <a:lnTo>
                      <a:pt x="112" y="427"/>
                    </a:lnTo>
                    <a:lnTo>
                      <a:pt x="101" y="434"/>
                    </a:lnTo>
                    <a:lnTo>
                      <a:pt x="91" y="442"/>
                    </a:lnTo>
                    <a:lnTo>
                      <a:pt x="88" y="446"/>
                    </a:lnTo>
                    <a:lnTo>
                      <a:pt x="86" y="451"/>
                    </a:lnTo>
                    <a:lnTo>
                      <a:pt x="83" y="456"/>
                    </a:lnTo>
                    <a:lnTo>
                      <a:pt x="83" y="462"/>
                    </a:lnTo>
                    <a:lnTo>
                      <a:pt x="84" y="469"/>
                    </a:lnTo>
                    <a:lnTo>
                      <a:pt x="88" y="477"/>
                    </a:lnTo>
                    <a:lnTo>
                      <a:pt x="88" y="477"/>
                    </a:lnTo>
                    <a:lnTo>
                      <a:pt x="91" y="481"/>
                    </a:lnTo>
                    <a:lnTo>
                      <a:pt x="96" y="485"/>
                    </a:lnTo>
                    <a:lnTo>
                      <a:pt x="101" y="487"/>
                    </a:lnTo>
                    <a:lnTo>
                      <a:pt x="107" y="488"/>
                    </a:lnTo>
                    <a:lnTo>
                      <a:pt x="107" y="488"/>
                    </a:lnTo>
                    <a:lnTo>
                      <a:pt x="113" y="489"/>
                    </a:lnTo>
                    <a:lnTo>
                      <a:pt x="116" y="488"/>
                    </a:lnTo>
                    <a:lnTo>
                      <a:pt x="125" y="485"/>
                    </a:lnTo>
                    <a:lnTo>
                      <a:pt x="125" y="485"/>
                    </a:lnTo>
                    <a:lnTo>
                      <a:pt x="126" y="486"/>
                    </a:lnTo>
                    <a:lnTo>
                      <a:pt x="128" y="488"/>
                    </a:lnTo>
                    <a:lnTo>
                      <a:pt x="128" y="489"/>
                    </a:lnTo>
                    <a:lnTo>
                      <a:pt x="128" y="489"/>
                    </a:lnTo>
                    <a:lnTo>
                      <a:pt x="114" y="498"/>
                    </a:lnTo>
                    <a:lnTo>
                      <a:pt x="106" y="503"/>
                    </a:lnTo>
                    <a:lnTo>
                      <a:pt x="98" y="507"/>
                    </a:lnTo>
                    <a:lnTo>
                      <a:pt x="90" y="510"/>
                    </a:lnTo>
                    <a:lnTo>
                      <a:pt x="82" y="511"/>
                    </a:lnTo>
                    <a:lnTo>
                      <a:pt x="73" y="510"/>
                    </a:lnTo>
                    <a:lnTo>
                      <a:pt x="64" y="506"/>
                    </a:lnTo>
                    <a:lnTo>
                      <a:pt x="64" y="506"/>
                    </a:lnTo>
                    <a:lnTo>
                      <a:pt x="61" y="503"/>
                    </a:lnTo>
                    <a:lnTo>
                      <a:pt x="57" y="500"/>
                    </a:lnTo>
                    <a:lnTo>
                      <a:pt x="54" y="495"/>
                    </a:lnTo>
                    <a:lnTo>
                      <a:pt x="52" y="490"/>
                    </a:lnTo>
                    <a:lnTo>
                      <a:pt x="51" y="486"/>
                    </a:lnTo>
                    <a:lnTo>
                      <a:pt x="49" y="480"/>
                    </a:lnTo>
                    <a:lnTo>
                      <a:pt x="49" y="475"/>
                    </a:lnTo>
                    <a:lnTo>
                      <a:pt x="49" y="469"/>
                    </a:lnTo>
                    <a:lnTo>
                      <a:pt x="49" y="469"/>
                    </a:lnTo>
                    <a:lnTo>
                      <a:pt x="53" y="461"/>
                    </a:lnTo>
                    <a:lnTo>
                      <a:pt x="58" y="454"/>
                    </a:lnTo>
                    <a:lnTo>
                      <a:pt x="64" y="449"/>
                    </a:lnTo>
                    <a:lnTo>
                      <a:pt x="71" y="443"/>
                    </a:lnTo>
                    <a:lnTo>
                      <a:pt x="86" y="433"/>
                    </a:lnTo>
                    <a:lnTo>
                      <a:pt x="92" y="427"/>
                    </a:lnTo>
                    <a:lnTo>
                      <a:pt x="97" y="420"/>
                    </a:lnTo>
                    <a:lnTo>
                      <a:pt x="97" y="420"/>
                    </a:lnTo>
                    <a:lnTo>
                      <a:pt x="99" y="416"/>
                    </a:lnTo>
                    <a:lnTo>
                      <a:pt x="99" y="410"/>
                    </a:lnTo>
                    <a:lnTo>
                      <a:pt x="99" y="405"/>
                    </a:lnTo>
                    <a:lnTo>
                      <a:pt x="97" y="401"/>
                    </a:lnTo>
                    <a:lnTo>
                      <a:pt x="97" y="401"/>
                    </a:lnTo>
                    <a:lnTo>
                      <a:pt x="95" y="399"/>
                    </a:lnTo>
                    <a:lnTo>
                      <a:pt x="92" y="396"/>
                    </a:lnTo>
                    <a:lnTo>
                      <a:pt x="87" y="393"/>
                    </a:lnTo>
                    <a:lnTo>
                      <a:pt x="80" y="391"/>
                    </a:lnTo>
                    <a:lnTo>
                      <a:pt x="73" y="390"/>
                    </a:lnTo>
                    <a:lnTo>
                      <a:pt x="73" y="390"/>
                    </a:lnTo>
                    <a:lnTo>
                      <a:pt x="62" y="391"/>
                    </a:lnTo>
                    <a:lnTo>
                      <a:pt x="49" y="392"/>
                    </a:lnTo>
                    <a:lnTo>
                      <a:pt x="43" y="391"/>
                    </a:lnTo>
                    <a:lnTo>
                      <a:pt x="38" y="390"/>
                    </a:lnTo>
                    <a:lnTo>
                      <a:pt x="34" y="386"/>
                    </a:lnTo>
                    <a:lnTo>
                      <a:pt x="30" y="382"/>
                    </a:lnTo>
                    <a:lnTo>
                      <a:pt x="30" y="382"/>
                    </a:lnTo>
                    <a:lnTo>
                      <a:pt x="30" y="376"/>
                    </a:lnTo>
                    <a:lnTo>
                      <a:pt x="31" y="369"/>
                    </a:lnTo>
                    <a:lnTo>
                      <a:pt x="30" y="367"/>
                    </a:lnTo>
                    <a:lnTo>
                      <a:pt x="30" y="365"/>
                    </a:lnTo>
                    <a:lnTo>
                      <a:pt x="28" y="362"/>
                    </a:lnTo>
                    <a:lnTo>
                      <a:pt x="25" y="361"/>
                    </a:lnTo>
                    <a:lnTo>
                      <a:pt x="25" y="361"/>
                    </a:lnTo>
                    <a:lnTo>
                      <a:pt x="22" y="359"/>
                    </a:lnTo>
                    <a:lnTo>
                      <a:pt x="21" y="358"/>
                    </a:lnTo>
                    <a:lnTo>
                      <a:pt x="22" y="356"/>
                    </a:lnTo>
                    <a:lnTo>
                      <a:pt x="22" y="356"/>
                    </a:lnTo>
                    <a:lnTo>
                      <a:pt x="23" y="353"/>
                    </a:lnTo>
                    <a:lnTo>
                      <a:pt x="25" y="352"/>
                    </a:lnTo>
                    <a:lnTo>
                      <a:pt x="23" y="351"/>
                    </a:lnTo>
                    <a:lnTo>
                      <a:pt x="23" y="351"/>
                    </a:lnTo>
                    <a:lnTo>
                      <a:pt x="20" y="351"/>
                    </a:lnTo>
                    <a:lnTo>
                      <a:pt x="19" y="350"/>
                    </a:lnTo>
                    <a:lnTo>
                      <a:pt x="18" y="349"/>
                    </a:lnTo>
                    <a:lnTo>
                      <a:pt x="18" y="349"/>
                    </a:lnTo>
                    <a:lnTo>
                      <a:pt x="15" y="347"/>
                    </a:lnTo>
                    <a:lnTo>
                      <a:pt x="17" y="344"/>
                    </a:lnTo>
                    <a:lnTo>
                      <a:pt x="19" y="340"/>
                    </a:lnTo>
                    <a:lnTo>
                      <a:pt x="20" y="338"/>
                    </a:lnTo>
                    <a:lnTo>
                      <a:pt x="20" y="335"/>
                    </a:lnTo>
                    <a:lnTo>
                      <a:pt x="20" y="333"/>
                    </a:lnTo>
                    <a:lnTo>
                      <a:pt x="17" y="332"/>
                    </a:lnTo>
                    <a:lnTo>
                      <a:pt x="17" y="332"/>
                    </a:lnTo>
                    <a:lnTo>
                      <a:pt x="12" y="332"/>
                    </a:lnTo>
                    <a:lnTo>
                      <a:pt x="8" y="332"/>
                    </a:lnTo>
                    <a:lnTo>
                      <a:pt x="3" y="332"/>
                    </a:lnTo>
                    <a:lnTo>
                      <a:pt x="2" y="331"/>
                    </a:lnTo>
                    <a:lnTo>
                      <a:pt x="0" y="328"/>
                    </a:lnTo>
                    <a:lnTo>
                      <a:pt x="0" y="328"/>
                    </a:lnTo>
                    <a:lnTo>
                      <a:pt x="0" y="324"/>
                    </a:lnTo>
                    <a:lnTo>
                      <a:pt x="1" y="321"/>
                    </a:lnTo>
                    <a:lnTo>
                      <a:pt x="5" y="314"/>
                    </a:lnTo>
                    <a:lnTo>
                      <a:pt x="5" y="314"/>
                    </a:lnTo>
                    <a:lnTo>
                      <a:pt x="9" y="308"/>
                    </a:lnTo>
                    <a:lnTo>
                      <a:pt x="13" y="302"/>
                    </a:lnTo>
                    <a:lnTo>
                      <a:pt x="17" y="296"/>
                    </a:lnTo>
                    <a:lnTo>
                      <a:pt x="17" y="292"/>
                    </a:lnTo>
                    <a:lnTo>
                      <a:pt x="17" y="289"/>
                    </a:lnTo>
                    <a:lnTo>
                      <a:pt x="11" y="280"/>
                    </a:lnTo>
                    <a:lnTo>
                      <a:pt x="11" y="280"/>
                    </a:lnTo>
                    <a:lnTo>
                      <a:pt x="13" y="264"/>
                    </a:lnTo>
                    <a:lnTo>
                      <a:pt x="15" y="248"/>
                    </a:lnTo>
                    <a:lnTo>
                      <a:pt x="18" y="232"/>
                    </a:lnTo>
                    <a:lnTo>
                      <a:pt x="22" y="217"/>
                    </a:lnTo>
                    <a:lnTo>
                      <a:pt x="22" y="217"/>
                    </a:lnTo>
                    <a:lnTo>
                      <a:pt x="26" y="210"/>
                    </a:lnTo>
                    <a:lnTo>
                      <a:pt x="29" y="202"/>
                    </a:lnTo>
                    <a:lnTo>
                      <a:pt x="35" y="195"/>
                    </a:lnTo>
                    <a:lnTo>
                      <a:pt x="41" y="189"/>
                    </a:lnTo>
                    <a:lnTo>
                      <a:pt x="54" y="178"/>
                    </a:lnTo>
                    <a:lnTo>
                      <a:pt x="68" y="166"/>
                    </a:lnTo>
                    <a:lnTo>
                      <a:pt x="156" y="92"/>
                    </a:lnTo>
                    <a:lnTo>
                      <a:pt x="219" y="36"/>
                    </a:lnTo>
                    <a:lnTo>
                      <a:pt x="219" y="36"/>
                    </a:lnTo>
                    <a:lnTo>
                      <a:pt x="226" y="28"/>
                    </a:lnTo>
                    <a:lnTo>
                      <a:pt x="233" y="20"/>
                    </a:lnTo>
                    <a:lnTo>
                      <a:pt x="235" y="15"/>
                    </a:lnTo>
                    <a:lnTo>
                      <a:pt x="237" y="10"/>
                    </a:lnTo>
                    <a:lnTo>
                      <a:pt x="238" y="4"/>
                    </a:lnTo>
                    <a:lnTo>
                      <a:pt x="238" y="0"/>
                    </a:lnTo>
                    <a:lnTo>
                      <a:pt x="238" y="0"/>
                    </a:lnTo>
                    <a:lnTo>
                      <a:pt x="241" y="0"/>
                    </a:lnTo>
                    <a:lnTo>
                      <a:pt x="243" y="1"/>
                    </a:lnTo>
                    <a:lnTo>
                      <a:pt x="247" y="3"/>
                    </a:lnTo>
                    <a:lnTo>
                      <a:pt x="247" y="3"/>
                    </a:lnTo>
                    <a:lnTo>
                      <a:pt x="254" y="12"/>
                    </a:lnTo>
                    <a:lnTo>
                      <a:pt x="257" y="16"/>
                    </a:lnTo>
                    <a:lnTo>
                      <a:pt x="258"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1">
                <a:extLst>
                  <a:ext uri="{FF2B5EF4-FFF2-40B4-BE49-F238E27FC236}">
                    <a16:creationId xmlns:a16="http://schemas.microsoft.com/office/drawing/2014/main" id="{DA2C110A-8C4B-1844-A21A-E878390EC526}"/>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32">
                <a:extLst>
                  <a:ext uri="{FF2B5EF4-FFF2-40B4-BE49-F238E27FC236}">
                    <a16:creationId xmlns:a16="http://schemas.microsoft.com/office/drawing/2014/main" id="{93AD87B1-6A46-5E46-B36B-F1D7EBEE6C34}"/>
                  </a:ext>
                </a:extLst>
              </p:cNvPr>
              <p:cNvSpPr>
                <a:spLocks/>
              </p:cNvSpPr>
              <p:nvPr userDrawn="1"/>
            </p:nvSpPr>
            <p:spPr bwMode="auto">
              <a:xfrm>
                <a:off x="8247063" y="350838"/>
                <a:ext cx="176213" cy="220662"/>
              </a:xfrm>
              <a:custGeom>
                <a:avLst/>
                <a:gdLst>
                  <a:gd name="T0" fmla="*/ 163 w 222"/>
                  <a:gd name="T1" fmla="*/ 41 h 277"/>
                  <a:gd name="T2" fmla="*/ 119 w 222"/>
                  <a:gd name="T3" fmla="*/ 82 h 277"/>
                  <a:gd name="T4" fmla="*/ 47 w 222"/>
                  <a:gd name="T5" fmla="*/ 143 h 277"/>
                  <a:gd name="T6" fmla="*/ 40 w 222"/>
                  <a:gd name="T7" fmla="*/ 160 h 277"/>
                  <a:gd name="T8" fmla="*/ 40 w 222"/>
                  <a:gd name="T9" fmla="*/ 180 h 277"/>
                  <a:gd name="T10" fmla="*/ 41 w 222"/>
                  <a:gd name="T11" fmla="*/ 191 h 277"/>
                  <a:gd name="T12" fmla="*/ 34 w 222"/>
                  <a:gd name="T13" fmla="*/ 205 h 277"/>
                  <a:gd name="T14" fmla="*/ 35 w 222"/>
                  <a:gd name="T15" fmla="*/ 209 h 277"/>
                  <a:gd name="T16" fmla="*/ 41 w 222"/>
                  <a:gd name="T17" fmla="*/ 210 h 277"/>
                  <a:gd name="T18" fmla="*/ 46 w 222"/>
                  <a:gd name="T19" fmla="*/ 214 h 277"/>
                  <a:gd name="T20" fmla="*/ 49 w 222"/>
                  <a:gd name="T21" fmla="*/ 223 h 277"/>
                  <a:gd name="T22" fmla="*/ 51 w 222"/>
                  <a:gd name="T23" fmla="*/ 223 h 277"/>
                  <a:gd name="T24" fmla="*/ 54 w 222"/>
                  <a:gd name="T25" fmla="*/ 224 h 277"/>
                  <a:gd name="T26" fmla="*/ 51 w 222"/>
                  <a:gd name="T27" fmla="*/ 229 h 277"/>
                  <a:gd name="T28" fmla="*/ 59 w 222"/>
                  <a:gd name="T29" fmla="*/ 233 h 277"/>
                  <a:gd name="T30" fmla="*/ 62 w 222"/>
                  <a:gd name="T31" fmla="*/ 242 h 277"/>
                  <a:gd name="T32" fmla="*/ 67 w 222"/>
                  <a:gd name="T33" fmla="*/ 248 h 277"/>
                  <a:gd name="T34" fmla="*/ 85 w 222"/>
                  <a:gd name="T35" fmla="*/ 245 h 277"/>
                  <a:gd name="T36" fmla="*/ 114 w 222"/>
                  <a:gd name="T37" fmla="*/ 235 h 277"/>
                  <a:gd name="T38" fmla="*/ 133 w 222"/>
                  <a:gd name="T39" fmla="*/ 232 h 277"/>
                  <a:gd name="T40" fmla="*/ 169 w 222"/>
                  <a:gd name="T41" fmla="*/ 239 h 277"/>
                  <a:gd name="T42" fmla="*/ 195 w 222"/>
                  <a:gd name="T43" fmla="*/ 244 h 277"/>
                  <a:gd name="T44" fmla="*/ 222 w 222"/>
                  <a:gd name="T45" fmla="*/ 244 h 277"/>
                  <a:gd name="T46" fmla="*/ 204 w 222"/>
                  <a:gd name="T47" fmla="*/ 263 h 277"/>
                  <a:gd name="T48" fmla="*/ 181 w 222"/>
                  <a:gd name="T49" fmla="*/ 275 h 277"/>
                  <a:gd name="T50" fmla="*/ 164 w 222"/>
                  <a:gd name="T51" fmla="*/ 277 h 277"/>
                  <a:gd name="T52" fmla="*/ 129 w 222"/>
                  <a:gd name="T53" fmla="*/ 265 h 277"/>
                  <a:gd name="T54" fmla="*/ 103 w 222"/>
                  <a:gd name="T55" fmla="*/ 256 h 277"/>
                  <a:gd name="T56" fmla="*/ 78 w 222"/>
                  <a:gd name="T57" fmla="*/ 260 h 277"/>
                  <a:gd name="T58" fmla="*/ 49 w 222"/>
                  <a:gd name="T59" fmla="*/ 267 h 277"/>
                  <a:gd name="T60" fmla="*/ 34 w 222"/>
                  <a:gd name="T61" fmla="*/ 263 h 277"/>
                  <a:gd name="T62" fmla="*/ 28 w 222"/>
                  <a:gd name="T63" fmla="*/ 250 h 277"/>
                  <a:gd name="T64" fmla="*/ 28 w 222"/>
                  <a:gd name="T65" fmla="*/ 243 h 277"/>
                  <a:gd name="T66" fmla="*/ 22 w 222"/>
                  <a:gd name="T67" fmla="*/ 239 h 277"/>
                  <a:gd name="T68" fmla="*/ 24 w 222"/>
                  <a:gd name="T69" fmla="*/ 233 h 277"/>
                  <a:gd name="T70" fmla="*/ 18 w 222"/>
                  <a:gd name="T71" fmla="*/ 232 h 277"/>
                  <a:gd name="T72" fmla="*/ 16 w 222"/>
                  <a:gd name="T73" fmla="*/ 227 h 277"/>
                  <a:gd name="T74" fmla="*/ 16 w 222"/>
                  <a:gd name="T75" fmla="*/ 219 h 277"/>
                  <a:gd name="T76" fmla="*/ 8 w 222"/>
                  <a:gd name="T77" fmla="*/ 218 h 277"/>
                  <a:gd name="T78" fmla="*/ 2 w 222"/>
                  <a:gd name="T79" fmla="*/ 217 h 277"/>
                  <a:gd name="T80" fmla="*/ 2 w 222"/>
                  <a:gd name="T81" fmla="*/ 209 h 277"/>
                  <a:gd name="T82" fmla="*/ 8 w 222"/>
                  <a:gd name="T83" fmla="*/ 199 h 277"/>
                  <a:gd name="T84" fmla="*/ 11 w 222"/>
                  <a:gd name="T85" fmla="*/ 188 h 277"/>
                  <a:gd name="T86" fmla="*/ 7 w 222"/>
                  <a:gd name="T87" fmla="*/ 177 h 277"/>
                  <a:gd name="T88" fmla="*/ 9 w 222"/>
                  <a:gd name="T89" fmla="*/ 154 h 277"/>
                  <a:gd name="T90" fmla="*/ 18 w 222"/>
                  <a:gd name="T91" fmla="*/ 130 h 277"/>
                  <a:gd name="T92" fmla="*/ 111 w 222"/>
                  <a:gd name="T93" fmla="*/ 49 h 277"/>
                  <a:gd name="T94" fmla="*/ 140 w 222"/>
                  <a:gd name="T95" fmla="*/ 27 h 277"/>
                  <a:gd name="T96" fmla="*/ 159 w 222"/>
                  <a:gd name="T97" fmla="*/ 7 h 277"/>
                  <a:gd name="T98" fmla="*/ 168 w 222"/>
                  <a:gd name="T99" fmla="*/ 7 h 277"/>
                  <a:gd name="T100" fmla="*/ 170 w 222"/>
                  <a:gd name="T101" fmla="*/ 3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277">
                    <a:moveTo>
                      <a:pt x="168" y="35"/>
                    </a:moveTo>
                    <a:lnTo>
                      <a:pt x="168" y="35"/>
                    </a:lnTo>
                    <a:lnTo>
                      <a:pt x="163" y="41"/>
                    </a:lnTo>
                    <a:lnTo>
                      <a:pt x="158" y="47"/>
                    </a:lnTo>
                    <a:lnTo>
                      <a:pt x="146" y="60"/>
                    </a:lnTo>
                    <a:lnTo>
                      <a:pt x="119" y="82"/>
                    </a:lnTo>
                    <a:lnTo>
                      <a:pt x="51" y="139"/>
                    </a:lnTo>
                    <a:lnTo>
                      <a:pt x="51" y="139"/>
                    </a:lnTo>
                    <a:lnTo>
                      <a:pt x="47" y="143"/>
                    </a:lnTo>
                    <a:lnTo>
                      <a:pt x="43" y="149"/>
                    </a:lnTo>
                    <a:lnTo>
                      <a:pt x="41" y="155"/>
                    </a:lnTo>
                    <a:lnTo>
                      <a:pt x="40" y="160"/>
                    </a:lnTo>
                    <a:lnTo>
                      <a:pt x="39" y="167"/>
                    </a:lnTo>
                    <a:lnTo>
                      <a:pt x="39" y="173"/>
                    </a:lnTo>
                    <a:lnTo>
                      <a:pt x="40" y="180"/>
                    </a:lnTo>
                    <a:lnTo>
                      <a:pt x="41" y="185"/>
                    </a:lnTo>
                    <a:lnTo>
                      <a:pt x="41" y="185"/>
                    </a:lnTo>
                    <a:lnTo>
                      <a:pt x="41" y="191"/>
                    </a:lnTo>
                    <a:lnTo>
                      <a:pt x="39" y="195"/>
                    </a:lnTo>
                    <a:lnTo>
                      <a:pt x="37" y="200"/>
                    </a:lnTo>
                    <a:lnTo>
                      <a:pt x="34" y="205"/>
                    </a:lnTo>
                    <a:lnTo>
                      <a:pt x="34" y="205"/>
                    </a:lnTo>
                    <a:lnTo>
                      <a:pt x="34" y="208"/>
                    </a:lnTo>
                    <a:lnTo>
                      <a:pt x="35" y="209"/>
                    </a:lnTo>
                    <a:lnTo>
                      <a:pt x="37" y="210"/>
                    </a:lnTo>
                    <a:lnTo>
                      <a:pt x="37" y="210"/>
                    </a:lnTo>
                    <a:lnTo>
                      <a:pt x="41" y="210"/>
                    </a:lnTo>
                    <a:lnTo>
                      <a:pt x="43" y="211"/>
                    </a:lnTo>
                    <a:lnTo>
                      <a:pt x="46" y="214"/>
                    </a:lnTo>
                    <a:lnTo>
                      <a:pt x="46" y="214"/>
                    </a:lnTo>
                    <a:lnTo>
                      <a:pt x="46" y="219"/>
                    </a:lnTo>
                    <a:lnTo>
                      <a:pt x="47" y="222"/>
                    </a:lnTo>
                    <a:lnTo>
                      <a:pt x="49" y="223"/>
                    </a:lnTo>
                    <a:lnTo>
                      <a:pt x="49" y="223"/>
                    </a:lnTo>
                    <a:lnTo>
                      <a:pt x="50" y="223"/>
                    </a:lnTo>
                    <a:lnTo>
                      <a:pt x="51" y="223"/>
                    </a:lnTo>
                    <a:lnTo>
                      <a:pt x="52" y="223"/>
                    </a:lnTo>
                    <a:lnTo>
                      <a:pt x="54" y="224"/>
                    </a:lnTo>
                    <a:lnTo>
                      <a:pt x="54" y="224"/>
                    </a:lnTo>
                    <a:lnTo>
                      <a:pt x="51" y="227"/>
                    </a:lnTo>
                    <a:lnTo>
                      <a:pt x="51" y="229"/>
                    </a:lnTo>
                    <a:lnTo>
                      <a:pt x="51" y="229"/>
                    </a:lnTo>
                    <a:lnTo>
                      <a:pt x="54" y="232"/>
                    </a:lnTo>
                    <a:lnTo>
                      <a:pt x="56" y="233"/>
                    </a:lnTo>
                    <a:lnTo>
                      <a:pt x="59" y="233"/>
                    </a:lnTo>
                    <a:lnTo>
                      <a:pt x="60" y="235"/>
                    </a:lnTo>
                    <a:lnTo>
                      <a:pt x="60" y="235"/>
                    </a:lnTo>
                    <a:lnTo>
                      <a:pt x="62" y="242"/>
                    </a:lnTo>
                    <a:lnTo>
                      <a:pt x="64" y="245"/>
                    </a:lnTo>
                    <a:lnTo>
                      <a:pt x="67" y="248"/>
                    </a:lnTo>
                    <a:lnTo>
                      <a:pt x="67" y="248"/>
                    </a:lnTo>
                    <a:lnTo>
                      <a:pt x="73" y="248"/>
                    </a:lnTo>
                    <a:lnTo>
                      <a:pt x="80" y="248"/>
                    </a:lnTo>
                    <a:lnTo>
                      <a:pt x="85" y="245"/>
                    </a:lnTo>
                    <a:lnTo>
                      <a:pt x="91" y="243"/>
                    </a:lnTo>
                    <a:lnTo>
                      <a:pt x="102" y="239"/>
                    </a:lnTo>
                    <a:lnTo>
                      <a:pt x="114" y="235"/>
                    </a:lnTo>
                    <a:lnTo>
                      <a:pt x="114" y="235"/>
                    </a:lnTo>
                    <a:lnTo>
                      <a:pt x="123" y="233"/>
                    </a:lnTo>
                    <a:lnTo>
                      <a:pt x="133" y="232"/>
                    </a:lnTo>
                    <a:lnTo>
                      <a:pt x="142" y="233"/>
                    </a:lnTo>
                    <a:lnTo>
                      <a:pt x="151" y="234"/>
                    </a:lnTo>
                    <a:lnTo>
                      <a:pt x="169" y="239"/>
                    </a:lnTo>
                    <a:lnTo>
                      <a:pt x="186" y="244"/>
                    </a:lnTo>
                    <a:lnTo>
                      <a:pt x="186" y="244"/>
                    </a:lnTo>
                    <a:lnTo>
                      <a:pt x="195" y="244"/>
                    </a:lnTo>
                    <a:lnTo>
                      <a:pt x="203" y="245"/>
                    </a:lnTo>
                    <a:lnTo>
                      <a:pt x="221" y="244"/>
                    </a:lnTo>
                    <a:lnTo>
                      <a:pt x="222" y="244"/>
                    </a:lnTo>
                    <a:lnTo>
                      <a:pt x="222" y="244"/>
                    </a:lnTo>
                    <a:lnTo>
                      <a:pt x="210" y="257"/>
                    </a:lnTo>
                    <a:lnTo>
                      <a:pt x="204" y="263"/>
                    </a:lnTo>
                    <a:lnTo>
                      <a:pt x="197" y="268"/>
                    </a:lnTo>
                    <a:lnTo>
                      <a:pt x="189" y="273"/>
                    </a:lnTo>
                    <a:lnTo>
                      <a:pt x="181" y="275"/>
                    </a:lnTo>
                    <a:lnTo>
                      <a:pt x="174" y="277"/>
                    </a:lnTo>
                    <a:lnTo>
                      <a:pt x="164" y="277"/>
                    </a:lnTo>
                    <a:lnTo>
                      <a:pt x="164" y="277"/>
                    </a:lnTo>
                    <a:lnTo>
                      <a:pt x="155" y="276"/>
                    </a:lnTo>
                    <a:lnTo>
                      <a:pt x="146" y="273"/>
                    </a:lnTo>
                    <a:lnTo>
                      <a:pt x="129" y="265"/>
                    </a:lnTo>
                    <a:lnTo>
                      <a:pt x="121" y="261"/>
                    </a:lnTo>
                    <a:lnTo>
                      <a:pt x="112" y="258"/>
                    </a:lnTo>
                    <a:lnTo>
                      <a:pt x="103" y="256"/>
                    </a:lnTo>
                    <a:lnTo>
                      <a:pt x="93" y="257"/>
                    </a:lnTo>
                    <a:lnTo>
                      <a:pt x="93" y="257"/>
                    </a:lnTo>
                    <a:lnTo>
                      <a:pt x="78" y="260"/>
                    </a:lnTo>
                    <a:lnTo>
                      <a:pt x="64" y="265"/>
                    </a:lnTo>
                    <a:lnTo>
                      <a:pt x="57" y="266"/>
                    </a:lnTo>
                    <a:lnTo>
                      <a:pt x="49" y="267"/>
                    </a:lnTo>
                    <a:lnTo>
                      <a:pt x="42" y="266"/>
                    </a:lnTo>
                    <a:lnTo>
                      <a:pt x="34" y="263"/>
                    </a:lnTo>
                    <a:lnTo>
                      <a:pt x="34" y="263"/>
                    </a:lnTo>
                    <a:lnTo>
                      <a:pt x="31" y="260"/>
                    </a:lnTo>
                    <a:lnTo>
                      <a:pt x="29" y="256"/>
                    </a:lnTo>
                    <a:lnTo>
                      <a:pt x="28" y="250"/>
                    </a:lnTo>
                    <a:lnTo>
                      <a:pt x="29" y="244"/>
                    </a:lnTo>
                    <a:lnTo>
                      <a:pt x="29" y="244"/>
                    </a:lnTo>
                    <a:lnTo>
                      <a:pt x="28" y="243"/>
                    </a:lnTo>
                    <a:lnTo>
                      <a:pt x="26" y="242"/>
                    </a:lnTo>
                    <a:lnTo>
                      <a:pt x="23" y="240"/>
                    </a:lnTo>
                    <a:lnTo>
                      <a:pt x="22" y="239"/>
                    </a:lnTo>
                    <a:lnTo>
                      <a:pt x="22" y="236"/>
                    </a:lnTo>
                    <a:lnTo>
                      <a:pt x="22" y="235"/>
                    </a:lnTo>
                    <a:lnTo>
                      <a:pt x="24" y="233"/>
                    </a:lnTo>
                    <a:lnTo>
                      <a:pt x="24" y="233"/>
                    </a:lnTo>
                    <a:lnTo>
                      <a:pt x="20" y="232"/>
                    </a:lnTo>
                    <a:lnTo>
                      <a:pt x="18" y="232"/>
                    </a:lnTo>
                    <a:lnTo>
                      <a:pt x="17" y="229"/>
                    </a:lnTo>
                    <a:lnTo>
                      <a:pt x="17" y="229"/>
                    </a:lnTo>
                    <a:lnTo>
                      <a:pt x="16" y="227"/>
                    </a:lnTo>
                    <a:lnTo>
                      <a:pt x="17" y="224"/>
                    </a:lnTo>
                    <a:lnTo>
                      <a:pt x="17" y="220"/>
                    </a:lnTo>
                    <a:lnTo>
                      <a:pt x="16" y="219"/>
                    </a:lnTo>
                    <a:lnTo>
                      <a:pt x="15" y="218"/>
                    </a:lnTo>
                    <a:lnTo>
                      <a:pt x="15" y="218"/>
                    </a:lnTo>
                    <a:lnTo>
                      <a:pt x="8" y="218"/>
                    </a:lnTo>
                    <a:lnTo>
                      <a:pt x="5" y="218"/>
                    </a:lnTo>
                    <a:lnTo>
                      <a:pt x="2" y="217"/>
                    </a:lnTo>
                    <a:lnTo>
                      <a:pt x="2" y="217"/>
                    </a:lnTo>
                    <a:lnTo>
                      <a:pt x="2" y="215"/>
                    </a:lnTo>
                    <a:lnTo>
                      <a:pt x="0" y="212"/>
                    </a:lnTo>
                    <a:lnTo>
                      <a:pt x="2" y="209"/>
                    </a:lnTo>
                    <a:lnTo>
                      <a:pt x="2" y="209"/>
                    </a:lnTo>
                    <a:lnTo>
                      <a:pt x="4" y="203"/>
                    </a:lnTo>
                    <a:lnTo>
                      <a:pt x="8" y="199"/>
                    </a:lnTo>
                    <a:lnTo>
                      <a:pt x="11" y="193"/>
                    </a:lnTo>
                    <a:lnTo>
                      <a:pt x="11" y="190"/>
                    </a:lnTo>
                    <a:lnTo>
                      <a:pt x="11" y="188"/>
                    </a:lnTo>
                    <a:lnTo>
                      <a:pt x="11" y="188"/>
                    </a:lnTo>
                    <a:lnTo>
                      <a:pt x="8" y="183"/>
                    </a:lnTo>
                    <a:lnTo>
                      <a:pt x="7" y="177"/>
                    </a:lnTo>
                    <a:lnTo>
                      <a:pt x="7" y="166"/>
                    </a:lnTo>
                    <a:lnTo>
                      <a:pt x="7" y="166"/>
                    </a:lnTo>
                    <a:lnTo>
                      <a:pt x="9" y="154"/>
                    </a:lnTo>
                    <a:lnTo>
                      <a:pt x="13" y="141"/>
                    </a:lnTo>
                    <a:lnTo>
                      <a:pt x="15" y="135"/>
                    </a:lnTo>
                    <a:lnTo>
                      <a:pt x="18" y="130"/>
                    </a:lnTo>
                    <a:lnTo>
                      <a:pt x="23" y="125"/>
                    </a:lnTo>
                    <a:lnTo>
                      <a:pt x="28" y="121"/>
                    </a:lnTo>
                    <a:lnTo>
                      <a:pt x="111" y="49"/>
                    </a:lnTo>
                    <a:lnTo>
                      <a:pt x="111" y="49"/>
                    </a:lnTo>
                    <a:lnTo>
                      <a:pt x="125" y="38"/>
                    </a:lnTo>
                    <a:lnTo>
                      <a:pt x="140" y="27"/>
                    </a:lnTo>
                    <a:lnTo>
                      <a:pt x="146" y="21"/>
                    </a:lnTo>
                    <a:lnTo>
                      <a:pt x="153" y="14"/>
                    </a:lnTo>
                    <a:lnTo>
                      <a:pt x="159" y="7"/>
                    </a:lnTo>
                    <a:lnTo>
                      <a:pt x="163" y="0"/>
                    </a:lnTo>
                    <a:lnTo>
                      <a:pt x="163" y="0"/>
                    </a:lnTo>
                    <a:lnTo>
                      <a:pt x="168" y="7"/>
                    </a:lnTo>
                    <a:lnTo>
                      <a:pt x="170" y="17"/>
                    </a:lnTo>
                    <a:lnTo>
                      <a:pt x="171" y="26"/>
                    </a:lnTo>
                    <a:lnTo>
                      <a:pt x="170" y="30"/>
                    </a:lnTo>
                    <a:lnTo>
                      <a:pt x="168"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33">
                <a:extLst>
                  <a:ext uri="{FF2B5EF4-FFF2-40B4-BE49-F238E27FC236}">
                    <a16:creationId xmlns:a16="http://schemas.microsoft.com/office/drawing/2014/main" id="{B74B611F-DB57-EB4C-82DB-07D0D1B85658}"/>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4">
                <a:extLst>
                  <a:ext uri="{FF2B5EF4-FFF2-40B4-BE49-F238E27FC236}">
                    <a16:creationId xmlns:a16="http://schemas.microsoft.com/office/drawing/2014/main" id="{55BD1FB8-620E-004A-8A6C-808DD039610E}"/>
                  </a:ext>
                </a:extLst>
              </p:cNvPr>
              <p:cNvSpPr>
                <a:spLocks/>
              </p:cNvSpPr>
              <p:nvPr userDrawn="1"/>
            </p:nvSpPr>
            <p:spPr bwMode="auto">
              <a:xfrm>
                <a:off x="8027988" y="538162"/>
                <a:ext cx="212725" cy="174625"/>
              </a:xfrm>
              <a:custGeom>
                <a:avLst/>
                <a:gdLst>
                  <a:gd name="T0" fmla="*/ 188 w 270"/>
                  <a:gd name="T1" fmla="*/ 47 h 220"/>
                  <a:gd name="T2" fmla="*/ 241 w 270"/>
                  <a:gd name="T3" fmla="*/ 70 h 220"/>
                  <a:gd name="T4" fmla="*/ 258 w 270"/>
                  <a:gd name="T5" fmla="*/ 81 h 220"/>
                  <a:gd name="T6" fmla="*/ 265 w 270"/>
                  <a:gd name="T7" fmla="*/ 89 h 220"/>
                  <a:gd name="T8" fmla="*/ 267 w 270"/>
                  <a:gd name="T9" fmla="*/ 99 h 220"/>
                  <a:gd name="T10" fmla="*/ 265 w 270"/>
                  <a:gd name="T11" fmla="*/ 104 h 220"/>
                  <a:gd name="T12" fmla="*/ 256 w 270"/>
                  <a:gd name="T13" fmla="*/ 118 h 220"/>
                  <a:gd name="T14" fmla="*/ 240 w 270"/>
                  <a:gd name="T15" fmla="*/ 132 h 220"/>
                  <a:gd name="T16" fmla="*/ 227 w 270"/>
                  <a:gd name="T17" fmla="*/ 146 h 220"/>
                  <a:gd name="T18" fmla="*/ 223 w 270"/>
                  <a:gd name="T19" fmla="*/ 157 h 220"/>
                  <a:gd name="T20" fmla="*/ 224 w 270"/>
                  <a:gd name="T21" fmla="*/ 168 h 220"/>
                  <a:gd name="T22" fmla="*/ 227 w 270"/>
                  <a:gd name="T23" fmla="*/ 178 h 220"/>
                  <a:gd name="T24" fmla="*/ 235 w 270"/>
                  <a:gd name="T25" fmla="*/ 189 h 220"/>
                  <a:gd name="T26" fmla="*/ 242 w 270"/>
                  <a:gd name="T27" fmla="*/ 195 h 220"/>
                  <a:gd name="T28" fmla="*/ 247 w 270"/>
                  <a:gd name="T29" fmla="*/ 196 h 220"/>
                  <a:gd name="T30" fmla="*/ 257 w 270"/>
                  <a:gd name="T31" fmla="*/ 199 h 220"/>
                  <a:gd name="T32" fmla="*/ 267 w 270"/>
                  <a:gd name="T33" fmla="*/ 196 h 220"/>
                  <a:gd name="T34" fmla="*/ 270 w 270"/>
                  <a:gd name="T35" fmla="*/ 200 h 220"/>
                  <a:gd name="T36" fmla="*/ 267 w 270"/>
                  <a:gd name="T37" fmla="*/ 203 h 220"/>
                  <a:gd name="T38" fmla="*/ 254 w 270"/>
                  <a:gd name="T39" fmla="*/ 211 h 220"/>
                  <a:gd name="T40" fmla="*/ 239 w 270"/>
                  <a:gd name="T41" fmla="*/ 218 h 220"/>
                  <a:gd name="T42" fmla="*/ 223 w 270"/>
                  <a:gd name="T43" fmla="*/ 220 h 220"/>
                  <a:gd name="T44" fmla="*/ 207 w 270"/>
                  <a:gd name="T45" fmla="*/ 215 h 220"/>
                  <a:gd name="T46" fmla="*/ 201 w 270"/>
                  <a:gd name="T47" fmla="*/ 211 h 220"/>
                  <a:gd name="T48" fmla="*/ 190 w 270"/>
                  <a:gd name="T49" fmla="*/ 197 h 220"/>
                  <a:gd name="T50" fmla="*/ 188 w 270"/>
                  <a:gd name="T51" fmla="*/ 189 h 220"/>
                  <a:gd name="T52" fmla="*/ 188 w 270"/>
                  <a:gd name="T53" fmla="*/ 178 h 220"/>
                  <a:gd name="T54" fmla="*/ 190 w 270"/>
                  <a:gd name="T55" fmla="*/ 169 h 220"/>
                  <a:gd name="T56" fmla="*/ 202 w 270"/>
                  <a:gd name="T57" fmla="*/ 153 h 220"/>
                  <a:gd name="T58" fmla="*/ 223 w 270"/>
                  <a:gd name="T59" fmla="*/ 133 h 220"/>
                  <a:gd name="T60" fmla="*/ 229 w 270"/>
                  <a:gd name="T61" fmla="*/ 125 h 220"/>
                  <a:gd name="T62" fmla="*/ 232 w 270"/>
                  <a:gd name="T63" fmla="*/ 115 h 220"/>
                  <a:gd name="T64" fmla="*/ 231 w 270"/>
                  <a:gd name="T65" fmla="*/ 111 h 220"/>
                  <a:gd name="T66" fmla="*/ 225 w 270"/>
                  <a:gd name="T67" fmla="*/ 103 h 220"/>
                  <a:gd name="T68" fmla="*/ 219 w 270"/>
                  <a:gd name="T69" fmla="*/ 98 h 220"/>
                  <a:gd name="T70" fmla="*/ 176 w 270"/>
                  <a:gd name="T71" fmla="*/ 75 h 220"/>
                  <a:gd name="T72" fmla="*/ 130 w 270"/>
                  <a:gd name="T73" fmla="*/ 57 h 220"/>
                  <a:gd name="T74" fmla="*/ 84 w 270"/>
                  <a:gd name="T75" fmla="*/ 41 h 220"/>
                  <a:gd name="T76" fmla="*/ 38 w 270"/>
                  <a:gd name="T77" fmla="*/ 27 h 220"/>
                  <a:gd name="T78" fmla="*/ 19 w 270"/>
                  <a:gd name="T79" fmla="*/ 25 h 220"/>
                  <a:gd name="T80" fmla="*/ 10 w 270"/>
                  <a:gd name="T81" fmla="*/ 27 h 220"/>
                  <a:gd name="T82" fmla="*/ 4 w 270"/>
                  <a:gd name="T83" fmla="*/ 33 h 220"/>
                  <a:gd name="T84" fmla="*/ 4 w 270"/>
                  <a:gd name="T85" fmla="*/ 33 h 220"/>
                  <a:gd name="T86" fmla="*/ 1 w 270"/>
                  <a:gd name="T87" fmla="*/ 33 h 220"/>
                  <a:gd name="T88" fmla="*/ 0 w 270"/>
                  <a:gd name="T89" fmla="*/ 25 h 220"/>
                  <a:gd name="T90" fmla="*/ 3 w 270"/>
                  <a:gd name="T91" fmla="*/ 17 h 220"/>
                  <a:gd name="T92" fmla="*/ 12 w 270"/>
                  <a:gd name="T93" fmla="*/ 6 h 220"/>
                  <a:gd name="T94" fmla="*/ 17 w 270"/>
                  <a:gd name="T95" fmla="*/ 3 h 220"/>
                  <a:gd name="T96" fmla="*/ 30 w 270"/>
                  <a:gd name="T97" fmla="*/ 0 h 220"/>
                  <a:gd name="T98" fmla="*/ 67 w 270"/>
                  <a:gd name="T99" fmla="*/ 6 h 220"/>
                  <a:gd name="T100" fmla="*/ 98 w 270"/>
                  <a:gd name="T101" fmla="*/ 15 h 220"/>
                  <a:gd name="T102" fmla="*/ 159 w 270"/>
                  <a:gd name="T103" fmla="*/ 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20">
                    <a:moveTo>
                      <a:pt x="188" y="47"/>
                    </a:moveTo>
                    <a:lnTo>
                      <a:pt x="188" y="47"/>
                    </a:lnTo>
                    <a:lnTo>
                      <a:pt x="224" y="63"/>
                    </a:lnTo>
                    <a:lnTo>
                      <a:pt x="241" y="70"/>
                    </a:lnTo>
                    <a:lnTo>
                      <a:pt x="258" y="81"/>
                    </a:lnTo>
                    <a:lnTo>
                      <a:pt x="258" y="81"/>
                    </a:lnTo>
                    <a:lnTo>
                      <a:pt x="262" y="84"/>
                    </a:lnTo>
                    <a:lnTo>
                      <a:pt x="265" y="89"/>
                    </a:lnTo>
                    <a:lnTo>
                      <a:pt x="266" y="94"/>
                    </a:lnTo>
                    <a:lnTo>
                      <a:pt x="267" y="99"/>
                    </a:lnTo>
                    <a:lnTo>
                      <a:pt x="267" y="99"/>
                    </a:lnTo>
                    <a:lnTo>
                      <a:pt x="265" y="104"/>
                    </a:lnTo>
                    <a:lnTo>
                      <a:pt x="263" y="109"/>
                    </a:lnTo>
                    <a:lnTo>
                      <a:pt x="256" y="118"/>
                    </a:lnTo>
                    <a:lnTo>
                      <a:pt x="248" y="125"/>
                    </a:lnTo>
                    <a:lnTo>
                      <a:pt x="240" y="132"/>
                    </a:lnTo>
                    <a:lnTo>
                      <a:pt x="233" y="138"/>
                    </a:lnTo>
                    <a:lnTo>
                      <a:pt x="227" y="146"/>
                    </a:lnTo>
                    <a:lnTo>
                      <a:pt x="225" y="151"/>
                    </a:lnTo>
                    <a:lnTo>
                      <a:pt x="223" y="157"/>
                    </a:lnTo>
                    <a:lnTo>
                      <a:pt x="223" y="162"/>
                    </a:lnTo>
                    <a:lnTo>
                      <a:pt x="224" y="168"/>
                    </a:lnTo>
                    <a:lnTo>
                      <a:pt x="224" y="168"/>
                    </a:lnTo>
                    <a:lnTo>
                      <a:pt x="227" y="178"/>
                    </a:lnTo>
                    <a:lnTo>
                      <a:pt x="231" y="186"/>
                    </a:lnTo>
                    <a:lnTo>
                      <a:pt x="235" y="189"/>
                    </a:lnTo>
                    <a:lnTo>
                      <a:pt x="239" y="193"/>
                    </a:lnTo>
                    <a:lnTo>
                      <a:pt x="242" y="195"/>
                    </a:lnTo>
                    <a:lnTo>
                      <a:pt x="247" y="196"/>
                    </a:lnTo>
                    <a:lnTo>
                      <a:pt x="247" y="196"/>
                    </a:lnTo>
                    <a:lnTo>
                      <a:pt x="253" y="197"/>
                    </a:lnTo>
                    <a:lnTo>
                      <a:pt x="257" y="199"/>
                    </a:lnTo>
                    <a:lnTo>
                      <a:pt x="262" y="197"/>
                    </a:lnTo>
                    <a:lnTo>
                      <a:pt x="267" y="196"/>
                    </a:lnTo>
                    <a:lnTo>
                      <a:pt x="267" y="196"/>
                    </a:lnTo>
                    <a:lnTo>
                      <a:pt x="270" y="200"/>
                    </a:lnTo>
                    <a:lnTo>
                      <a:pt x="270" y="202"/>
                    </a:lnTo>
                    <a:lnTo>
                      <a:pt x="267" y="203"/>
                    </a:lnTo>
                    <a:lnTo>
                      <a:pt x="267" y="203"/>
                    </a:lnTo>
                    <a:lnTo>
                      <a:pt x="254" y="211"/>
                    </a:lnTo>
                    <a:lnTo>
                      <a:pt x="246" y="214"/>
                    </a:lnTo>
                    <a:lnTo>
                      <a:pt x="239" y="218"/>
                    </a:lnTo>
                    <a:lnTo>
                      <a:pt x="231" y="219"/>
                    </a:lnTo>
                    <a:lnTo>
                      <a:pt x="223" y="220"/>
                    </a:lnTo>
                    <a:lnTo>
                      <a:pt x="215" y="219"/>
                    </a:lnTo>
                    <a:lnTo>
                      <a:pt x="207" y="215"/>
                    </a:lnTo>
                    <a:lnTo>
                      <a:pt x="207" y="215"/>
                    </a:lnTo>
                    <a:lnTo>
                      <a:pt x="201" y="211"/>
                    </a:lnTo>
                    <a:lnTo>
                      <a:pt x="195" y="204"/>
                    </a:lnTo>
                    <a:lnTo>
                      <a:pt x="190" y="197"/>
                    </a:lnTo>
                    <a:lnTo>
                      <a:pt x="188" y="189"/>
                    </a:lnTo>
                    <a:lnTo>
                      <a:pt x="188" y="189"/>
                    </a:lnTo>
                    <a:lnTo>
                      <a:pt x="188" y="184"/>
                    </a:lnTo>
                    <a:lnTo>
                      <a:pt x="188" y="178"/>
                    </a:lnTo>
                    <a:lnTo>
                      <a:pt x="189" y="174"/>
                    </a:lnTo>
                    <a:lnTo>
                      <a:pt x="190" y="169"/>
                    </a:lnTo>
                    <a:lnTo>
                      <a:pt x="195" y="160"/>
                    </a:lnTo>
                    <a:lnTo>
                      <a:pt x="202" y="153"/>
                    </a:lnTo>
                    <a:lnTo>
                      <a:pt x="215" y="140"/>
                    </a:lnTo>
                    <a:lnTo>
                      <a:pt x="223" y="133"/>
                    </a:lnTo>
                    <a:lnTo>
                      <a:pt x="229" y="125"/>
                    </a:lnTo>
                    <a:lnTo>
                      <a:pt x="229" y="125"/>
                    </a:lnTo>
                    <a:lnTo>
                      <a:pt x="231" y="118"/>
                    </a:lnTo>
                    <a:lnTo>
                      <a:pt x="232" y="115"/>
                    </a:lnTo>
                    <a:lnTo>
                      <a:pt x="231" y="111"/>
                    </a:lnTo>
                    <a:lnTo>
                      <a:pt x="231" y="111"/>
                    </a:lnTo>
                    <a:lnTo>
                      <a:pt x="229" y="107"/>
                    </a:lnTo>
                    <a:lnTo>
                      <a:pt x="225" y="103"/>
                    </a:lnTo>
                    <a:lnTo>
                      <a:pt x="219" y="98"/>
                    </a:lnTo>
                    <a:lnTo>
                      <a:pt x="219" y="98"/>
                    </a:lnTo>
                    <a:lnTo>
                      <a:pt x="197" y="86"/>
                    </a:lnTo>
                    <a:lnTo>
                      <a:pt x="176" y="75"/>
                    </a:lnTo>
                    <a:lnTo>
                      <a:pt x="153" y="66"/>
                    </a:lnTo>
                    <a:lnTo>
                      <a:pt x="130" y="57"/>
                    </a:lnTo>
                    <a:lnTo>
                      <a:pt x="108" y="49"/>
                    </a:lnTo>
                    <a:lnTo>
                      <a:pt x="84" y="41"/>
                    </a:lnTo>
                    <a:lnTo>
                      <a:pt x="38" y="27"/>
                    </a:lnTo>
                    <a:lnTo>
                      <a:pt x="38" y="27"/>
                    </a:lnTo>
                    <a:lnTo>
                      <a:pt x="29" y="26"/>
                    </a:lnTo>
                    <a:lnTo>
                      <a:pt x="19" y="25"/>
                    </a:lnTo>
                    <a:lnTo>
                      <a:pt x="15" y="26"/>
                    </a:lnTo>
                    <a:lnTo>
                      <a:pt x="10" y="27"/>
                    </a:lnTo>
                    <a:lnTo>
                      <a:pt x="7" y="30"/>
                    </a:lnTo>
                    <a:lnTo>
                      <a:pt x="4" y="33"/>
                    </a:lnTo>
                    <a:lnTo>
                      <a:pt x="4" y="33"/>
                    </a:lnTo>
                    <a:lnTo>
                      <a:pt x="4" y="33"/>
                    </a:lnTo>
                    <a:lnTo>
                      <a:pt x="3" y="34"/>
                    </a:lnTo>
                    <a:lnTo>
                      <a:pt x="1" y="33"/>
                    </a:lnTo>
                    <a:lnTo>
                      <a:pt x="0" y="31"/>
                    </a:lnTo>
                    <a:lnTo>
                      <a:pt x="0" y="25"/>
                    </a:lnTo>
                    <a:lnTo>
                      <a:pt x="0" y="25"/>
                    </a:lnTo>
                    <a:lnTo>
                      <a:pt x="3" y="17"/>
                    </a:lnTo>
                    <a:lnTo>
                      <a:pt x="6" y="12"/>
                    </a:lnTo>
                    <a:lnTo>
                      <a:pt x="12" y="6"/>
                    </a:lnTo>
                    <a:lnTo>
                      <a:pt x="17" y="3"/>
                    </a:lnTo>
                    <a:lnTo>
                      <a:pt x="17" y="3"/>
                    </a:lnTo>
                    <a:lnTo>
                      <a:pt x="24" y="1"/>
                    </a:lnTo>
                    <a:lnTo>
                      <a:pt x="30" y="0"/>
                    </a:lnTo>
                    <a:lnTo>
                      <a:pt x="43" y="1"/>
                    </a:lnTo>
                    <a:lnTo>
                      <a:pt x="67" y="6"/>
                    </a:lnTo>
                    <a:lnTo>
                      <a:pt x="67" y="6"/>
                    </a:lnTo>
                    <a:lnTo>
                      <a:pt x="98" y="15"/>
                    </a:lnTo>
                    <a:lnTo>
                      <a:pt x="128" y="24"/>
                    </a:lnTo>
                    <a:lnTo>
                      <a:pt x="159" y="35"/>
                    </a:lnTo>
                    <a:lnTo>
                      <a:pt x="188"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5">
                <a:extLst>
                  <a:ext uri="{FF2B5EF4-FFF2-40B4-BE49-F238E27FC236}">
                    <a16:creationId xmlns:a16="http://schemas.microsoft.com/office/drawing/2014/main" id="{5FBF6C9B-C87C-BC49-89BB-27FA4F41D630}"/>
                  </a:ext>
                </a:extLst>
              </p:cNvPr>
              <p:cNvSpPr>
                <a:spLocks noEditPoints="1"/>
              </p:cNvSpPr>
              <p:nvPr userDrawn="1"/>
            </p:nvSpPr>
            <p:spPr bwMode="auto">
              <a:xfrm>
                <a:off x="8139113" y="677862"/>
                <a:ext cx="26988" cy="26987"/>
              </a:xfrm>
              <a:custGeom>
                <a:avLst/>
                <a:gdLst>
                  <a:gd name="T0" fmla="*/ 21 w 33"/>
                  <a:gd name="T1" fmla="*/ 5 h 33"/>
                  <a:gd name="T2" fmla="*/ 21 w 33"/>
                  <a:gd name="T3" fmla="*/ 5 h 33"/>
                  <a:gd name="T4" fmla="*/ 21 w 33"/>
                  <a:gd name="T5" fmla="*/ 2 h 33"/>
                  <a:gd name="T6" fmla="*/ 18 w 33"/>
                  <a:gd name="T7" fmla="*/ 2 h 33"/>
                  <a:gd name="T8" fmla="*/ 18 w 33"/>
                  <a:gd name="T9" fmla="*/ 2 h 33"/>
                  <a:gd name="T10" fmla="*/ 12 w 33"/>
                  <a:gd name="T11" fmla="*/ 3 h 33"/>
                  <a:gd name="T12" fmla="*/ 9 w 33"/>
                  <a:gd name="T13" fmla="*/ 6 h 33"/>
                  <a:gd name="T14" fmla="*/ 7 w 33"/>
                  <a:gd name="T15" fmla="*/ 10 h 33"/>
                  <a:gd name="T16" fmla="*/ 5 w 33"/>
                  <a:gd name="T17" fmla="*/ 17 h 33"/>
                  <a:gd name="T18" fmla="*/ 5 w 33"/>
                  <a:gd name="T19" fmla="*/ 17 h 33"/>
                  <a:gd name="T20" fmla="*/ 7 w 33"/>
                  <a:gd name="T21" fmla="*/ 23 h 33"/>
                  <a:gd name="T22" fmla="*/ 9 w 33"/>
                  <a:gd name="T23" fmla="*/ 27 h 33"/>
                  <a:gd name="T24" fmla="*/ 12 w 33"/>
                  <a:gd name="T25" fmla="*/ 29 h 33"/>
                  <a:gd name="T26" fmla="*/ 19 w 33"/>
                  <a:gd name="T27" fmla="*/ 31 h 33"/>
                  <a:gd name="T28" fmla="*/ 19 w 33"/>
                  <a:gd name="T29" fmla="*/ 31 h 33"/>
                  <a:gd name="T30" fmla="*/ 21 w 33"/>
                  <a:gd name="T31" fmla="*/ 31 h 33"/>
                  <a:gd name="T32" fmla="*/ 22 w 33"/>
                  <a:gd name="T33" fmla="*/ 29 h 33"/>
                  <a:gd name="T34" fmla="*/ 21 w 33"/>
                  <a:gd name="T35" fmla="*/ 5 h 33"/>
                  <a:gd name="T36" fmla="*/ 33 w 33"/>
                  <a:gd name="T37" fmla="*/ 1 h 33"/>
                  <a:gd name="T38" fmla="*/ 33 w 33"/>
                  <a:gd name="T39" fmla="*/ 1 h 33"/>
                  <a:gd name="T40" fmla="*/ 28 w 33"/>
                  <a:gd name="T41" fmla="*/ 2 h 33"/>
                  <a:gd name="T42" fmla="*/ 27 w 33"/>
                  <a:gd name="T43" fmla="*/ 3 h 33"/>
                  <a:gd name="T44" fmla="*/ 27 w 33"/>
                  <a:gd name="T45" fmla="*/ 3 h 33"/>
                  <a:gd name="T46" fmla="*/ 27 w 33"/>
                  <a:gd name="T47" fmla="*/ 16 h 33"/>
                  <a:gd name="T48" fmla="*/ 27 w 33"/>
                  <a:gd name="T49" fmla="*/ 16 h 33"/>
                  <a:gd name="T50" fmla="*/ 27 w 33"/>
                  <a:gd name="T51" fmla="*/ 28 h 33"/>
                  <a:gd name="T52" fmla="*/ 27 w 33"/>
                  <a:gd name="T53" fmla="*/ 28 h 33"/>
                  <a:gd name="T54" fmla="*/ 28 w 33"/>
                  <a:gd name="T55" fmla="*/ 29 h 33"/>
                  <a:gd name="T56" fmla="*/ 33 w 33"/>
                  <a:gd name="T57" fmla="*/ 31 h 33"/>
                  <a:gd name="T58" fmla="*/ 33 w 33"/>
                  <a:gd name="T59" fmla="*/ 32 h 33"/>
                  <a:gd name="T60" fmla="*/ 17 w 33"/>
                  <a:gd name="T61" fmla="*/ 33 h 33"/>
                  <a:gd name="T62" fmla="*/ 17 w 33"/>
                  <a:gd name="T63" fmla="*/ 33 h 33"/>
                  <a:gd name="T64" fmla="*/ 12 w 33"/>
                  <a:gd name="T65" fmla="*/ 33 h 33"/>
                  <a:gd name="T66" fmla="*/ 9 w 33"/>
                  <a:gd name="T67" fmla="*/ 32 h 33"/>
                  <a:gd name="T68" fmla="*/ 7 w 33"/>
                  <a:gd name="T69" fmla="*/ 31 h 33"/>
                  <a:gd name="T70" fmla="*/ 4 w 33"/>
                  <a:gd name="T71" fmla="*/ 28 h 33"/>
                  <a:gd name="T72" fmla="*/ 4 w 33"/>
                  <a:gd name="T73" fmla="*/ 28 h 33"/>
                  <a:gd name="T74" fmla="*/ 1 w 33"/>
                  <a:gd name="T75" fmla="*/ 24 h 33"/>
                  <a:gd name="T76" fmla="*/ 0 w 33"/>
                  <a:gd name="T77" fmla="*/ 20 h 33"/>
                  <a:gd name="T78" fmla="*/ 0 w 33"/>
                  <a:gd name="T79" fmla="*/ 17 h 33"/>
                  <a:gd name="T80" fmla="*/ 0 w 33"/>
                  <a:gd name="T81" fmla="*/ 17 h 33"/>
                  <a:gd name="T82" fmla="*/ 1 w 33"/>
                  <a:gd name="T83" fmla="*/ 10 h 33"/>
                  <a:gd name="T84" fmla="*/ 3 w 33"/>
                  <a:gd name="T85" fmla="*/ 6 h 33"/>
                  <a:gd name="T86" fmla="*/ 5 w 33"/>
                  <a:gd name="T87" fmla="*/ 3 h 33"/>
                  <a:gd name="T88" fmla="*/ 9 w 33"/>
                  <a:gd name="T89" fmla="*/ 1 h 33"/>
                  <a:gd name="T90" fmla="*/ 12 w 33"/>
                  <a:gd name="T91" fmla="*/ 0 h 33"/>
                  <a:gd name="T92" fmla="*/ 17 w 33"/>
                  <a:gd name="T93" fmla="*/ 0 h 33"/>
                  <a:gd name="T94" fmla="*/ 33 w 33"/>
                  <a:gd name="T95" fmla="*/ 0 h 33"/>
                  <a:gd name="T96" fmla="*/ 33 w 33"/>
                  <a:gd name="T9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33">
                    <a:moveTo>
                      <a:pt x="21" y="5"/>
                    </a:moveTo>
                    <a:lnTo>
                      <a:pt x="21" y="5"/>
                    </a:lnTo>
                    <a:lnTo>
                      <a:pt x="21" y="2"/>
                    </a:lnTo>
                    <a:lnTo>
                      <a:pt x="18" y="2"/>
                    </a:lnTo>
                    <a:lnTo>
                      <a:pt x="18" y="2"/>
                    </a:lnTo>
                    <a:lnTo>
                      <a:pt x="12" y="3"/>
                    </a:lnTo>
                    <a:lnTo>
                      <a:pt x="9" y="6"/>
                    </a:lnTo>
                    <a:lnTo>
                      <a:pt x="7" y="10"/>
                    </a:lnTo>
                    <a:lnTo>
                      <a:pt x="5" y="17"/>
                    </a:lnTo>
                    <a:lnTo>
                      <a:pt x="5" y="17"/>
                    </a:lnTo>
                    <a:lnTo>
                      <a:pt x="7" y="23"/>
                    </a:lnTo>
                    <a:lnTo>
                      <a:pt x="9" y="27"/>
                    </a:lnTo>
                    <a:lnTo>
                      <a:pt x="12" y="29"/>
                    </a:lnTo>
                    <a:lnTo>
                      <a:pt x="19" y="31"/>
                    </a:lnTo>
                    <a:lnTo>
                      <a:pt x="19" y="31"/>
                    </a:lnTo>
                    <a:lnTo>
                      <a:pt x="21" y="31"/>
                    </a:lnTo>
                    <a:lnTo>
                      <a:pt x="22" y="29"/>
                    </a:lnTo>
                    <a:lnTo>
                      <a:pt x="21" y="5"/>
                    </a:lnTo>
                    <a:close/>
                    <a:moveTo>
                      <a:pt x="33" y="1"/>
                    </a:moveTo>
                    <a:lnTo>
                      <a:pt x="33" y="1"/>
                    </a:lnTo>
                    <a:lnTo>
                      <a:pt x="28" y="2"/>
                    </a:lnTo>
                    <a:lnTo>
                      <a:pt x="27" y="3"/>
                    </a:lnTo>
                    <a:lnTo>
                      <a:pt x="27" y="3"/>
                    </a:lnTo>
                    <a:lnTo>
                      <a:pt x="27" y="16"/>
                    </a:lnTo>
                    <a:lnTo>
                      <a:pt x="27" y="16"/>
                    </a:lnTo>
                    <a:lnTo>
                      <a:pt x="27" y="28"/>
                    </a:lnTo>
                    <a:lnTo>
                      <a:pt x="27" y="28"/>
                    </a:lnTo>
                    <a:lnTo>
                      <a:pt x="28" y="29"/>
                    </a:lnTo>
                    <a:lnTo>
                      <a:pt x="33" y="31"/>
                    </a:lnTo>
                    <a:lnTo>
                      <a:pt x="33" y="32"/>
                    </a:lnTo>
                    <a:lnTo>
                      <a:pt x="17" y="33"/>
                    </a:lnTo>
                    <a:lnTo>
                      <a:pt x="17" y="33"/>
                    </a:lnTo>
                    <a:lnTo>
                      <a:pt x="12" y="33"/>
                    </a:lnTo>
                    <a:lnTo>
                      <a:pt x="9" y="32"/>
                    </a:lnTo>
                    <a:lnTo>
                      <a:pt x="7" y="31"/>
                    </a:lnTo>
                    <a:lnTo>
                      <a:pt x="4" y="28"/>
                    </a:lnTo>
                    <a:lnTo>
                      <a:pt x="4" y="28"/>
                    </a:lnTo>
                    <a:lnTo>
                      <a:pt x="1" y="24"/>
                    </a:lnTo>
                    <a:lnTo>
                      <a:pt x="0" y="20"/>
                    </a:lnTo>
                    <a:lnTo>
                      <a:pt x="0" y="17"/>
                    </a:lnTo>
                    <a:lnTo>
                      <a:pt x="0" y="17"/>
                    </a:lnTo>
                    <a:lnTo>
                      <a:pt x="1" y="10"/>
                    </a:lnTo>
                    <a:lnTo>
                      <a:pt x="3" y="6"/>
                    </a:lnTo>
                    <a:lnTo>
                      <a:pt x="5" y="3"/>
                    </a:lnTo>
                    <a:lnTo>
                      <a:pt x="9" y="1"/>
                    </a:lnTo>
                    <a:lnTo>
                      <a:pt x="12" y="0"/>
                    </a:lnTo>
                    <a:lnTo>
                      <a:pt x="17" y="0"/>
                    </a:lnTo>
                    <a:lnTo>
                      <a:pt x="33" y="0"/>
                    </a:lnTo>
                    <a:lnTo>
                      <a:pt x="3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Freeform 36">
                <a:extLst>
                  <a:ext uri="{FF2B5EF4-FFF2-40B4-BE49-F238E27FC236}">
                    <a16:creationId xmlns:a16="http://schemas.microsoft.com/office/drawing/2014/main" id="{362D130C-9208-604D-81E9-FEC48F8C0684}"/>
                  </a:ext>
                </a:extLst>
              </p:cNvPr>
              <p:cNvSpPr>
                <a:spLocks/>
              </p:cNvSpPr>
              <p:nvPr userDrawn="1"/>
            </p:nvSpPr>
            <p:spPr bwMode="auto">
              <a:xfrm>
                <a:off x="8115300" y="676275"/>
                <a:ext cx="22225" cy="28575"/>
              </a:xfrm>
              <a:custGeom>
                <a:avLst/>
                <a:gdLst>
                  <a:gd name="T0" fmla="*/ 28 w 28"/>
                  <a:gd name="T1" fmla="*/ 4 h 35"/>
                  <a:gd name="T2" fmla="*/ 28 w 28"/>
                  <a:gd name="T3" fmla="*/ 4 h 35"/>
                  <a:gd name="T4" fmla="*/ 25 w 28"/>
                  <a:gd name="T5" fmla="*/ 4 h 35"/>
                  <a:gd name="T6" fmla="*/ 24 w 28"/>
                  <a:gd name="T7" fmla="*/ 5 h 35"/>
                  <a:gd name="T8" fmla="*/ 24 w 28"/>
                  <a:gd name="T9" fmla="*/ 5 h 35"/>
                  <a:gd name="T10" fmla="*/ 23 w 28"/>
                  <a:gd name="T11" fmla="*/ 18 h 35"/>
                  <a:gd name="T12" fmla="*/ 23 w 28"/>
                  <a:gd name="T13" fmla="*/ 18 h 35"/>
                  <a:gd name="T14" fmla="*/ 22 w 28"/>
                  <a:gd name="T15" fmla="*/ 30 h 35"/>
                  <a:gd name="T16" fmla="*/ 22 w 28"/>
                  <a:gd name="T17" fmla="*/ 30 h 35"/>
                  <a:gd name="T18" fmla="*/ 23 w 28"/>
                  <a:gd name="T19" fmla="*/ 31 h 35"/>
                  <a:gd name="T20" fmla="*/ 26 w 28"/>
                  <a:gd name="T21" fmla="*/ 33 h 35"/>
                  <a:gd name="T22" fmla="*/ 26 w 28"/>
                  <a:gd name="T23" fmla="*/ 35 h 35"/>
                  <a:gd name="T24" fmla="*/ 8 w 28"/>
                  <a:gd name="T25" fmla="*/ 34 h 35"/>
                  <a:gd name="T26" fmla="*/ 8 w 28"/>
                  <a:gd name="T27" fmla="*/ 34 h 35"/>
                  <a:gd name="T28" fmla="*/ 1 w 28"/>
                  <a:gd name="T29" fmla="*/ 33 h 35"/>
                  <a:gd name="T30" fmla="*/ 1 w 28"/>
                  <a:gd name="T31" fmla="*/ 33 h 35"/>
                  <a:gd name="T32" fmla="*/ 1 w 28"/>
                  <a:gd name="T33" fmla="*/ 25 h 35"/>
                  <a:gd name="T34" fmla="*/ 3 w 28"/>
                  <a:gd name="T35" fmla="*/ 24 h 35"/>
                  <a:gd name="T36" fmla="*/ 3 w 28"/>
                  <a:gd name="T37" fmla="*/ 24 h 35"/>
                  <a:gd name="T38" fmla="*/ 3 w 28"/>
                  <a:gd name="T39" fmla="*/ 28 h 35"/>
                  <a:gd name="T40" fmla="*/ 5 w 28"/>
                  <a:gd name="T41" fmla="*/ 30 h 35"/>
                  <a:gd name="T42" fmla="*/ 7 w 28"/>
                  <a:gd name="T43" fmla="*/ 31 h 35"/>
                  <a:gd name="T44" fmla="*/ 11 w 28"/>
                  <a:gd name="T45" fmla="*/ 31 h 35"/>
                  <a:gd name="T46" fmla="*/ 16 w 28"/>
                  <a:gd name="T47" fmla="*/ 31 h 35"/>
                  <a:gd name="T48" fmla="*/ 16 w 28"/>
                  <a:gd name="T49" fmla="*/ 31 h 35"/>
                  <a:gd name="T50" fmla="*/ 16 w 28"/>
                  <a:gd name="T51" fmla="*/ 31 h 35"/>
                  <a:gd name="T52" fmla="*/ 17 w 28"/>
                  <a:gd name="T53" fmla="*/ 20 h 35"/>
                  <a:gd name="T54" fmla="*/ 17 w 28"/>
                  <a:gd name="T55" fmla="*/ 20 h 35"/>
                  <a:gd name="T56" fmla="*/ 17 w 28"/>
                  <a:gd name="T57" fmla="*/ 20 h 35"/>
                  <a:gd name="T58" fmla="*/ 16 w 28"/>
                  <a:gd name="T59" fmla="*/ 19 h 35"/>
                  <a:gd name="T60" fmla="*/ 15 w 28"/>
                  <a:gd name="T61" fmla="*/ 19 h 35"/>
                  <a:gd name="T62" fmla="*/ 15 w 28"/>
                  <a:gd name="T63" fmla="*/ 19 h 35"/>
                  <a:gd name="T64" fmla="*/ 11 w 28"/>
                  <a:gd name="T65" fmla="*/ 19 h 35"/>
                  <a:gd name="T66" fmla="*/ 10 w 28"/>
                  <a:gd name="T67" fmla="*/ 20 h 35"/>
                  <a:gd name="T68" fmla="*/ 9 w 28"/>
                  <a:gd name="T69" fmla="*/ 21 h 35"/>
                  <a:gd name="T70" fmla="*/ 8 w 28"/>
                  <a:gd name="T71" fmla="*/ 22 h 35"/>
                  <a:gd name="T72" fmla="*/ 7 w 28"/>
                  <a:gd name="T73" fmla="*/ 22 h 35"/>
                  <a:gd name="T74" fmla="*/ 7 w 28"/>
                  <a:gd name="T75" fmla="*/ 22 h 35"/>
                  <a:gd name="T76" fmla="*/ 7 w 28"/>
                  <a:gd name="T77" fmla="*/ 18 h 35"/>
                  <a:gd name="T78" fmla="*/ 7 w 28"/>
                  <a:gd name="T79" fmla="*/ 18 h 35"/>
                  <a:gd name="T80" fmla="*/ 7 w 28"/>
                  <a:gd name="T81" fmla="*/ 12 h 35"/>
                  <a:gd name="T82" fmla="*/ 9 w 28"/>
                  <a:gd name="T83" fmla="*/ 12 h 35"/>
                  <a:gd name="T84" fmla="*/ 9 w 28"/>
                  <a:gd name="T85" fmla="*/ 12 h 35"/>
                  <a:gd name="T86" fmla="*/ 10 w 28"/>
                  <a:gd name="T87" fmla="*/ 16 h 35"/>
                  <a:gd name="T88" fmla="*/ 11 w 28"/>
                  <a:gd name="T89" fmla="*/ 17 h 35"/>
                  <a:gd name="T90" fmla="*/ 14 w 28"/>
                  <a:gd name="T91" fmla="*/ 17 h 35"/>
                  <a:gd name="T92" fmla="*/ 17 w 28"/>
                  <a:gd name="T93" fmla="*/ 17 h 35"/>
                  <a:gd name="T94" fmla="*/ 17 w 28"/>
                  <a:gd name="T95" fmla="*/ 17 h 35"/>
                  <a:gd name="T96" fmla="*/ 18 w 28"/>
                  <a:gd name="T97" fmla="*/ 17 h 35"/>
                  <a:gd name="T98" fmla="*/ 18 w 28"/>
                  <a:gd name="T99" fmla="*/ 4 h 35"/>
                  <a:gd name="T100" fmla="*/ 18 w 28"/>
                  <a:gd name="T101" fmla="*/ 4 h 35"/>
                  <a:gd name="T102" fmla="*/ 18 w 28"/>
                  <a:gd name="T103" fmla="*/ 4 h 35"/>
                  <a:gd name="T104" fmla="*/ 18 w 28"/>
                  <a:gd name="T105" fmla="*/ 3 h 35"/>
                  <a:gd name="T106" fmla="*/ 10 w 28"/>
                  <a:gd name="T107" fmla="*/ 3 h 35"/>
                  <a:gd name="T108" fmla="*/ 10 w 28"/>
                  <a:gd name="T109" fmla="*/ 3 h 35"/>
                  <a:gd name="T110" fmla="*/ 6 w 28"/>
                  <a:gd name="T111" fmla="*/ 3 h 35"/>
                  <a:gd name="T112" fmla="*/ 3 w 28"/>
                  <a:gd name="T113" fmla="*/ 7 h 35"/>
                  <a:gd name="T114" fmla="*/ 2 w 28"/>
                  <a:gd name="T115" fmla="*/ 10 h 35"/>
                  <a:gd name="T116" fmla="*/ 0 w 28"/>
                  <a:gd name="T117" fmla="*/ 9 h 35"/>
                  <a:gd name="T118" fmla="*/ 0 w 28"/>
                  <a:gd name="T119" fmla="*/ 9 h 35"/>
                  <a:gd name="T120" fmla="*/ 2 w 28"/>
                  <a:gd name="T121" fmla="*/ 0 h 35"/>
                  <a:gd name="T122" fmla="*/ 28 w 28"/>
                  <a:gd name="T123" fmla="*/ 2 h 35"/>
                  <a:gd name="T124" fmla="*/ 28 w 28"/>
                  <a:gd name="T12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35">
                    <a:moveTo>
                      <a:pt x="28" y="4"/>
                    </a:moveTo>
                    <a:lnTo>
                      <a:pt x="28" y="4"/>
                    </a:lnTo>
                    <a:lnTo>
                      <a:pt x="25" y="4"/>
                    </a:lnTo>
                    <a:lnTo>
                      <a:pt x="24" y="5"/>
                    </a:lnTo>
                    <a:lnTo>
                      <a:pt x="24" y="5"/>
                    </a:lnTo>
                    <a:lnTo>
                      <a:pt x="23" y="18"/>
                    </a:lnTo>
                    <a:lnTo>
                      <a:pt x="23" y="18"/>
                    </a:lnTo>
                    <a:lnTo>
                      <a:pt x="22" y="30"/>
                    </a:lnTo>
                    <a:lnTo>
                      <a:pt x="22" y="30"/>
                    </a:lnTo>
                    <a:lnTo>
                      <a:pt x="23" y="31"/>
                    </a:lnTo>
                    <a:lnTo>
                      <a:pt x="26" y="33"/>
                    </a:lnTo>
                    <a:lnTo>
                      <a:pt x="26" y="35"/>
                    </a:lnTo>
                    <a:lnTo>
                      <a:pt x="8" y="34"/>
                    </a:lnTo>
                    <a:lnTo>
                      <a:pt x="8" y="34"/>
                    </a:lnTo>
                    <a:lnTo>
                      <a:pt x="1" y="33"/>
                    </a:lnTo>
                    <a:lnTo>
                      <a:pt x="1" y="33"/>
                    </a:lnTo>
                    <a:lnTo>
                      <a:pt x="1" y="25"/>
                    </a:lnTo>
                    <a:lnTo>
                      <a:pt x="3" y="24"/>
                    </a:lnTo>
                    <a:lnTo>
                      <a:pt x="3" y="24"/>
                    </a:lnTo>
                    <a:lnTo>
                      <a:pt x="3" y="28"/>
                    </a:lnTo>
                    <a:lnTo>
                      <a:pt x="5" y="30"/>
                    </a:lnTo>
                    <a:lnTo>
                      <a:pt x="7" y="31"/>
                    </a:lnTo>
                    <a:lnTo>
                      <a:pt x="11" y="31"/>
                    </a:lnTo>
                    <a:lnTo>
                      <a:pt x="16" y="31"/>
                    </a:lnTo>
                    <a:lnTo>
                      <a:pt x="16" y="31"/>
                    </a:lnTo>
                    <a:lnTo>
                      <a:pt x="16" y="31"/>
                    </a:lnTo>
                    <a:lnTo>
                      <a:pt x="17" y="20"/>
                    </a:lnTo>
                    <a:lnTo>
                      <a:pt x="17" y="20"/>
                    </a:lnTo>
                    <a:lnTo>
                      <a:pt x="17" y="20"/>
                    </a:lnTo>
                    <a:lnTo>
                      <a:pt x="16" y="19"/>
                    </a:lnTo>
                    <a:lnTo>
                      <a:pt x="15" y="19"/>
                    </a:lnTo>
                    <a:lnTo>
                      <a:pt x="15" y="19"/>
                    </a:lnTo>
                    <a:lnTo>
                      <a:pt x="11" y="19"/>
                    </a:lnTo>
                    <a:lnTo>
                      <a:pt x="10" y="20"/>
                    </a:lnTo>
                    <a:lnTo>
                      <a:pt x="9" y="21"/>
                    </a:lnTo>
                    <a:lnTo>
                      <a:pt x="8" y="22"/>
                    </a:lnTo>
                    <a:lnTo>
                      <a:pt x="7" y="22"/>
                    </a:lnTo>
                    <a:lnTo>
                      <a:pt x="7" y="22"/>
                    </a:lnTo>
                    <a:lnTo>
                      <a:pt x="7" y="18"/>
                    </a:lnTo>
                    <a:lnTo>
                      <a:pt x="7" y="18"/>
                    </a:lnTo>
                    <a:lnTo>
                      <a:pt x="7" y="12"/>
                    </a:lnTo>
                    <a:lnTo>
                      <a:pt x="9" y="12"/>
                    </a:lnTo>
                    <a:lnTo>
                      <a:pt x="9" y="12"/>
                    </a:lnTo>
                    <a:lnTo>
                      <a:pt x="10" y="16"/>
                    </a:lnTo>
                    <a:lnTo>
                      <a:pt x="11" y="17"/>
                    </a:lnTo>
                    <a:lnTo>
                      <a:pt x="14" y="17"/>
                    </a:lnTo>
                    <a:lnTo>
                      <a:pt x="17" y="17"/>
                    </a:lnTo>
                    <a:lnTo>
                      <a:pt x="17" y="17"/>
                    </a:lnTo>
                    <a:lnTo>
                      <a:pt x="18" y="17"/>
                    </a:lnTo>
                    <a:lnTo>
                      <a:pt x="18" y="4"/>
                    </a:lnTo>
                    <a:lnTo>
                      <a:pt x="18" y="4"/>
                    </a:lnTo>
                    <a:lnTo>
                      <a:pt x="18" y="4"/>
                    </a:lnTo>
                    <a:lnTo>
                      <a:pt x="18" y="3"/>
                    </a:lnTo>
                    <a:lnTo>
                      <a:pt x="10" y="3"/>
                    </a:lnTo>
                    <a:lnTo>
                      <a:pt x="10" y="3"/>
                    </a:lnTo>
                    <a:lnTo>
                      <a:pt x="6" y="3"/>
                    </a:lnTo>
                    <a:lnTo>
                      <a:pt x="3" y="7"/>
                    </a:lnTo>
                    <a:lnTo>
                      <a:pt x="2" y="10"/>
                    </a:lnTo>
                    <a:lnTo>
                      <a:pt x="0" y="9"/>
                    </a:lnTo>
                    <a:lnTo>
                      <a:pt x="0" y="9"/>
                    </a:lnTo>
                    <a:lnTo>
                      <a:pt x="2" y="0"/>
                    </a:lnTo>
                    <a:lnTo>
                      <a:pt x="28" y="2"/>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37">
                <a:extLst>
                  <a:ext uri="{FF2B5EF4-FFF2-40B4-BE49-F238E27FC236}">
                    <a16:creationId xmlns:a16="http://schemas.microsoft.com/office/drawing/2014/main" id="{B84AF066-8BC5-AE4E-9C7E-AE5FBAB7EC69}"/>
                  </a:ext>
                </a:extLst>
              </p:cNvPr>
              <p:cNvSpPr>
                <a:spLocks noEditPoints="1"/>
              </p:cNvSpPr>
              <p:nvPr userDrawn="1"/>
            </p:nvSpPr>
            <p:spPr bwMode="auto">
              <a:xfrm>
                <a:off x="8088313" y="674687"/>
                <a:ext cx="25400" cy="26987"/>
              </a:xfrm>
              <a:custGeom>
                <a:avLst/>
                <a:gdLst>
                  <a:gd name="T0" fmla="*/ 18 w 32"/>
                  <a:gd name="T1" fmla="*/ 18 h 35"/>
                  <a:gd name="T2" fmla="*/ 18 w 32"/>
                  <a:gd name="T3" fmla="*/ 18 h 35"/>
                  <a:gd name="T4" fmla="*/ 16 w 32"/>
                  <a:gd name="T5" fmla="*/ 18 h 35"/>
                  <a:gd name="T6" fmla="*/ 16 w 32"/>
                  <a:gd name="T7" fmla="*/ 18 h 35"/>
                  <a:gd name="T8" fmla="*/ 13 w 32"/>
                  <a:gd name="T9" fmla="*/ 17 h 35"/>
                  <a:gd name="T10" fmla="*/ 9 w 32"/>
                  <a:gd name="T11" fmla="*/ 18 h 35"/>
                  <a:gd name="T12" fmla="*/ 7 w 32"/>
                  <a:gd name="T13" fmla="*/ 20 h 35"/>
                  <a:gd name="T14" fmla="*/ 6 w 32"/>
                  <a:gd name="T15" fmla="*/ 23 h 35"/>
                  <a:gd name="T16" fmla="*/ 6 w 32"/>
                  <a:gd name="T17" fmla="*/ 23 h 35"/>
                  <a:gd name="T18" fmla="*/ 6 w 32"/>
                  <a:gd name="T19" fmla="*/ 26 h 35"/>
                  <a:gd name="T20" fmla="*/ 7 w 32"/>
                  <a:gd name="T21" fmla="*/ 30 h 35"/>
                  <a:gd name="T22" fmla="*/ 10 w 32"/>
                  <a:gd name="T23" fmla="*/ 31 h 35"/>
                  <a:gd name="T24" fmla="*/ 14 w 32"/>
                  <a:gd name="T25" fmla="*/ 32 h 35"/>
                  <a:gd name="T26" fmla="*/ 14 w 32"/>
                  <a:gd name="T27" fmla="*/ 32 h 35"/>
                  <a:gd name="T28" fmla="*/ 15 w 32"/>
                  <a:gd name="T29" fmla="*/ 32 h 35"/>
                  <a:gd name="T30" fmla="*/ 16 w 32"/>
                  <a:gd name="T31" fmla="*/ 31 h 35"/>
                  <a:gd name="T32" fmla="*/ 18 w 32"/>
                  <a:gd name="T33" fmla="*/ 18 h 35"/>
                  <a:gd name="T34" fmla="*/ 32 w 32"/>
                  <a:gd name="T35" fmla="*/ 6 h 35"/>
                  <a:gd name="T36" fmla="*/ 32 w 32"/>
                  <a:gd name="T37" fmla="*/ 6 h 35"/>
                  <a:gd name="T38" fmla="*/ 27 w 32"/>
                  <a:gd name="T39" fmla="*/ 5 h 35"/>
                  <a:gd name="T40" fmla="*/ 26 w 32"/>
                  <a:gd name="T41" fmla="*/ 6 h 35"/>
                  <a:gd name="T42" fmla="*/ 26 w 32"/>
                  <a:gd name="T43" fmla="*/ 6 h 35"/>
                  <a:gd name="T44" fmla="*/ 24 w 32"/>
                  <a:gd name="T45" fmla="*/ 18 h 35"/>
                  <a:gd name="T46" fmla="*/ 24 w 32"/>
                  <a:gd name="T47" fmla="*/ 18 h 35"/>
                  <a:gd name="T48" fmla="*/ 22 w 32"/>
                  <a:gd name="T49" fmla="*/ 31 h 35"/>
                  <a:gd name="T50" fmla="*/ 22 w 32"/>
                  <a:gd name="T51" fmla="*/ 31 h 35"/>
                  <a:gd name="T52" fmla="*/ 22 w 32"/>
                  <a:gd name="T53" fmla="*/ 32 h 35"/>
                  <a:gd name="T54" fmla="*/ 26 w 32"/>
                  <a:gd name="T55" fmla="*/ 33 h 35"/>
                  <a:gd name="T56" fmla="*/ 26 w 32"/>
                  <a:gd name="T57" fmla="*/ 35 h 35"/>
                  <a:gd name="T58" fmla="*/ 9 w 32"/>
                  <a:gd name="T59" fmla="*/ 32 h 35"/>
                  <a:gd name="T60" fmla="*/ 9 w 32"/>
                  <a:gd name="T61" fmla="*/ 32 h 35"/>
                  <a:gd name="T62" fmla="*/ 5 w 32"/>
                  <a:gd name="T63" fmla="*/ 31 h 35"/>
                  <a:gd name="T64" fmla="*/ 1 w 32"/>
                  <a:gd name="T65" fmla="*/ 29 h 35"/>
                  <a:gd name="T66" fmla="*/ 1 w 32"/>
                  <a:gd name="T67" fmla="*/ 29 h 35"/>
                  <a:gd name="T68" fmla="*/ 0 w 32"/>
                  <a:gd name="T69" fmla="*/ 25 h 35"/>
                  <a:gd name="T70" fmla="*/ 0 w 32"/>
                  <a:gd name="T71" fmla="*/ 22 h 35"/>
                  <a:gd name="T72" fmla="*/ 0 w 32"/>
                  <a:gd name="T73" fmla="*/ 22 h 35"/>
                  <a:gd name="T74" fmla="*/ 1 w 32"/>
                  <a:gd name="T75" fmla="*/ 18 h 35"/>
                  <a:gd name="T76" fmla="*/ 5 w 32"/>
                  <a:gd name="T77" fmla="*/ 16 h 35"/>
                  <a:gd name="T78" fmla="*/ 9 w 32"/>
                  <a:gd name="T79" fmla="*/ 15 h 35"/>
                  <a:gd name="T80" fmla="*/ 15 w 32"/>
                  <a:gd name="T81" fmla="*/ 15 h 35"/>
                  <a:gd name="T82" fmla="*/ 15 w 32"/>
                  <a:gd name="T83" fmla="*/ 15 h 35"/>
                  <a:gd name="T84" fmla="*/ 18 w 32"/>
                  <a:gd name="T85" fmla="*/ 16 h 35"/>
                  <a:gd name="T86" fmla="*/ 21 w 32"/>
                  <a:gd name="T87" fmla="*/ 5 h 35"/>
                  <a:gd name="T88" fmla="*/ 21 w 32"/>
                  <a:gd name="T89" fmla="*/ 5 h 35"/>
                  <a:gd name="T90" fmla="*/ 21 w 32"/>
                  <a:gd name="T91" fmla="*/ 5 h 35"/>
                  <a:gd name="T92" fmla="*/ 19 w 32"/>
                  <a:gd name="T93" fmla="*/ 4 h 35"/>
                  <a:gd name="T94" fmla="*/ 15 w 32"/>
                  <a:gd name="T95" fmla="*/ 3 h 35"/>
                  <a:gd name="T96" fmla="*/ 15 w 32"/>
                  <a:gd name="T97" fmla="*/ 0 h 35"/>
                  <a:gd name="T98" fmla="*/ 32 w 32"/>
                  <a:gd name="T99" fmla="*/ 4 h 35"/>
                  <a:gd name="T100" fmla="*/ 32 w 32"/>
                  <a:gd name="T10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35">
                    <a:moveTo>
                      <a:pt x="18" y="18"/>
                    </a:moveTo>
                    <a:lnTo>
                      <a:pt x="18" y="18"/>
                    </a:lnTo>
                    <a:lnTo>
                      <a:pt x="16" y="18"/>
                    </a:lnTo>
                    <a:lnTo>
                      <a:pt x="16" y="18"/>
                    </a:lnTo>
                    <a:lnTo>
                      <a:pt x="13" y="17"/>
                    </a:lnTo>
                    <a:lnTo>
                      <a:pt x="9" y="18"/>
                    </a:lnTo>
                    <a:lnTo>
                      <a:pt x="7" y="20"/>
                    </a:lnTo>
                    <a:lnTo>
                      <a:pt x="6" y="23"/>
                    </a:lnTo>
                    <a:lnTo>
                      <a:pt x="6" y="23"/>
                    </a:lnTo>
                    <a:lnTo>
                      <a:pt x="6" y="26"/>
                    </a:lnTo>
                    <a:lnTo>
                      <a:pt x="7" y="30"/>
                    </a:lnTo>
                    <a:lnTo>
                      <a:pt x="10" y="31"/>
                    </a:lnTo>
                    <a:lnTo>
                      <a:pt x="14" y="32"/>
                    </a:lnTo>
                    <a:lnTo>
                      <a:pt x="14" y="32"/>
                    </a:lnTo>
                    <a:lnTo>
                      <a:pt x="15" y="32"/>
                    </a:lnTo>
                    <a:lnTo>
                      <a:pt x="16" y="31"/>
                    </a:lnTo>
                    <a:lnTo>
                      <a:pt x="18" y="18"/>
                    </a:lnTo>
                    <a:close/>
                    <a:moveTo>
                      <a:pt x="32" y="6"/>
                    </a:moveTo>
                    <a:lnTo>
                      <a:pt x="32" y="6"/>
                    </a:lnTo>
                    <a:lnTo>
                      <a:pt x="27" y="5"/>
                    </a:lnTo>
                    <a:lnTo>
                      <a:pt x="26" y="6"/>
                    </a:lnTo>
                    <a:lnTo>
                      <a:pt x="26" y="6"/>
                    </a:lnTo>
                    <a:lnTo>
                      <a:pt x="24" y="18"/>
                    </a:lnTo>
                    <a:lnTo>
                      <a:pt x="24" y="18"/>
                    </a:lnTo>
                    <a:lnTo>
                      <a:pt x="22" y="31"/>
                    </a:lnTo>
                    <a:lnTo>
                      <a:pt x="22" y="31"/>
                    </a:lnTo>
                    <a:lnTo>
                      <a:pt x="22" y="32"/>
                    </a:lnTo>
                    <a:lnTo>
                      <a:pt x="26" y="33"/>
                    </a:lnTo>
                    <a:lnTo>
                      <a:pt x="26" y="35"/>
                    </a:lnTo>
                    <a:lnTo>
                      <a:pt x="9" y="32"/>
                    </a:lnTo>
                    <a:lnTo>
                      <a:pt x="9" y="32"/>
                    </a:lnTo>
                    <a:lnTo>
                      <a:pt x="5" y="31"/>
                    </a:lnTo>
                    <a:lnTo>
                      <a:pt x="1" y="29"/>
                    </a:lnTo>
                    <a:lnTo>
                      <a:pt x="1" y="29"/>
                    </a:lnTo>
                    <a:lnTo>
                      <a:pt x="0" y="25"/>
                    </a:lnTo>
                    <a:lnTo>
                      <a:pt x="0" y="22"/>
                    </a:lnTo>
                    <a:lnTo>
                      <a:pt x="0" y="22"/>
                    </a:lnTo>
                    <a:lnTo>
                      <a:pt x="1" y="18"/>
                    </a:lnTo>
                    <a:lnTo>
                      <a:pt x="5" y="16"/>
                    </a:lnTo>
                    <a:lnTo>
                      <a:pt x="9" y="15"/>
                    </a:lnTo>
                    <a:lnTo>
                      <a:pt x="15" y="15"/>
                    </a:lnTo>
                    <a:lnTo>
                      <a:pt x="15" y="15"/>
                    </a:lnTo>
                    <a:lnTo>
                      <a:pt x="18" y="16"/>
                    </a:lnTo>
                    <a:lnTo>
                      <a:pt x="21" y="5"/>
                    </a:lnTo>
                    <a:lnTo>
                      <a:pt x="21" y="5"/>
                    </a:lnTo>
                    <a:lnTo>
                      <a:pt x="21" y="5"/>
                    </a:lnTo>
                    <a:lnTo>
                      <a:pt x="19" y="4"/>
                    </a:lnTo>
                    <a:lnTo>
                      <a:pt x="15" y="3"/>
                    </a:lnTo>
                    <a:lnTo>
                      <a:pt x="15" y="0"/>
                    </a:lnTo>
                    <a:lnTo>
                      <a:pt x="32" y="4"/>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38">
                <a:extLst>
                  <a:ext uri="{FF2B5EF4-FFF2-40B4-BE49-F238E27FC236}">
                    <a16:creationId xmlns:a16="http://schemas.microsoft.com/office/drawing/2014/main" id="{F4DE0862-D294-434D-8192-52C8565DED3A}"/>
                  </a:ext>
                </a:extLst>
              </p:cNvPr>
              <p:cNvSpPr>
                <a:spLocks noEditPoints="1"/>
              </p:cNvSpPr>
              <p:nvPr userDrawn="1"/>
            </p:nvSpPr>
            <p:spPr bwMode="auto">
              <a:xfrm>
                <a:off x="8067675" y="666750"/>
                <a:ext cx="25400" cy="28575"/>
              </a:xfrm>
              <a:custGeom>
                <a:avLst/>
                <a:gdLst>
                  <a:gd name="T0" fmla="*/ 11 w 34"/>
                  <a:gd name="T1" fmla="*/ 17 h 38"/>
                  <a:gd name="T2" fmla="*/ 11 w 34"/>
                  <a:gd name="T3" fmla="*/ 17 h 38"/>
                  <a:gd name="T4" fmla="*/ 10 w 34"/>
                  <a:gd name="T5" fmla="*/ 17 h 38"/>
                  <a:gd name="T6" fmla="*/ 10 w 34"/>
                  <a:gd name="T7" fmla="*/ 17 h 38"/>
                  <a:gd name="T8" fmla="*/ 10 w 34"/>
                  <a:gd name="T9" fmla="*/ 18 h 38"/>
                  <a:gd name="T10" fmla="*/ 11 w 34"/>
                  <a:gd name="T11" fmla="*/ 31 h 38"/>
                  <a:gd name="T12" fmla="*/ 19 w 34"/>
                  <a:gd name="T13" fmla="*/ 21 h 38"/>
                  <a:gd name="T14" fmla="*/ 19 w 34"/>
                  <a:gd name="T15" fmla="*/ 21 h 38"/>
                  <a:gd name="T16" fmla="*/ 19 w 34"/>
                  <a:gd name="T17" fmla="*/ 19 h 38"/>
                  <a:gd name="T18" fmla="*/ 19 w 34"/>
                  <a:gd name="T19" fmla="*/ 19 h 38"/>
                  <a:gd name="T20" fmla="*/ 19 w 34"/>
                  <a:gd name="T21" fmla="*/ 19 h 38"/>
                  <a:gd name="T22" fmla="*/ 11 w 34"/>
                  <a:gd name="T23" fmla="*/ 17 h 38"/>
                  <a:gd name="T24" fmla="*/ 34 w 34"/>
                  <a:gd name="T25" fmla="*/ 11 h 38"/>
                  <a:gd name="T26" fmla="*/ 34 w 34"/>
                  <a:gd name="T27" fmla="*/ 11 h 38"/>
                  <a:gd name="T28" fmla="*/ 32 w 34"/>
                  <a:gd name="T29" fmla="*/ 11 h 38"/>
                  <a:gd name="T30" fmla="*/ 29 w 34"/>
                  <a:gd name="T31" fmla="*/ 11 h 38"/>
                  <a:gd name="T32" fmla="*/ 26 w 34"/>
                  <a:gd name="T33" fmla="*/ 15 h 38"/>
                  <a:gd name="T34" fmla="*/ 14 w 34"/>
                  <a:gd name="T35" fmla="*/ 32 h 38"/>
                  <a:gd name="T36" fmla="*/ 14 w 34"/>
                  <a:gd name="T37" fmla="*/ 32 h 38"/>
                  <a:gd name="T38" fmla="*/ 9 w 34"/>
                  <a:gd name="T39" fmla="*/ 38 h 38"/>
                  <a:gd name="T40" fmla="*/ 7 w 34"/>
                  <a:gd name="T41" fmla="*/ 36 h 38"/>
                  <a:gd name="T42" fmla="*/ 7 w 34"/>
                  <a:gd name="T43" fmla="*/ 36 h 38"/>
                  <a:gd name="T44" fmla="*/ 7 w 34"/>
                  <a:gd name="T45" fmla="*/ 31 h 38"/>
                  <a:gd name="T46" fmla="*/ 5 w 34"/>
                  <a:gd name="T47" fmla="*/ 7 h 38"/>
                  <a:gd name="T48" fmla="*/ 5 w 34"/>
                  <a:gd name="T49" fmla="*/ 7 h 38"/>
                  <a:gd name="T50" fmla="*/ 3 w 34"/>
                  <a:gd name="T51" fmla="*/ 4 h 38"/>
                  <a:gd name="T52" fmla="*/ 0 w 34"/>
                  <a:gd name="T53" fmla="*/ 1 h 38"/>
                  <a:gd name="T54" fmla="*/ 0 w 34"/>
                  <a:gd name="T55" fmla="*/ 0 h 38"/>
                  <a:gd name="T56" fmla="*/ 16 w 34"/>
                  <a:gd name="T57" fmla="*/ 5 h 38"/>
                  <a:gd name="T58" fmla="*/ 15 w 34"/>
                  <a:gd name="T59" fmla="*/ 6 h 38"/>
                  <a:gd name="T60" fmla="*/ 15 w 34"/>
                  <a:gd name="T61" fmla="*/ 6 h 38"/>
                  <a:gd name="T62" fmla="*/ 11 w 34"/>
                  <a:gd name="T63" fmla="*/ 6 h 38"/>
                  <a:gd name="T64" fmla="*/ 10 w 34"/>
                  <a:gd name="T65" fmla="*/ 7 h 38"/>
                  <a:gd name="T66" fmla="*/ 10 w 34"/>
                  <a:gd name="T67" fmla="*/ 7 h 38"/>
                  <a:gd name="T68" fmla="*/ 10 w 34"/>
                  <a:gd name="T69" fmla="*/ 14 h 38"/>
                  <a:gd name="T70" fmla="*/ 10 w 34"/>
                  <a:gd name="T71" fmla="*/ 14 h 38"/>
                  <a:gd name="T72" fmla="*/ 10 w 34"/>
                  <a:gd name="T73" fmla="*/ 14 h 38"/>
                  <a:gd name="T74" fmla="*/ 10 w 34"/>
                  <a:gd name="T75" fmla="*/ 14 h 38"/>
                  <a:gd name="T76" fmla="*/ 18 w 34"/>
                  <a:gd name="T77" fmla="*/ 16 h 38"/>
                  <a:gd name="T78" fmla="*/ 18 w 34"/>
                  <a:gd name="T79" fmla="*/ 16 h 38"/>
                  <a:gd name="T80" fmla="*/ 22 w 34"/>
                  <a:gd name="T81" fmla="*/ 17 h 38"/>
                  <a:gd name="T82" fmla="*/ 23 w 34"/>
                  <a:gd name="T83" fmla="*/ 16 h 38"/>
                  <a:gd name="T84" fmla="*/ 23 w 34"/>
                  <a:gd name="T85" fmla="*/ 16 h 38"/>
                  <a:gd name="T86" fmla="*/ 26 w 34"/>
                  <a:gd name="T87" fmla="*/ 11 h 38"/>
                  <a:gd name="T88" fmla="*/ 26 w 34"/>
                  <a:gd name="T89" fmla="*/ 11 h 38"/>
                  <a:gd name="T90" fmla="*/ 26 w 34"/>
                  <a:gd name="T91" fmla="*/ 10 h 38"/>
                  <a:gd name="T92" fmla="*/ 25 w 34"/>
                  <a:gd name="T93" fmla="*/ 9 h 38"/>
                  <a:gd name="T94" fmla="*/ 22 w 34"/>
                  <a:gd name="T95" fmla="*/ 8 h 38"/>
                  <a:gd name="T96" fmla="*/ 22 w 34"/>
                  <a:gd name="T97" fmla="*/ 6 h 38"/>
                  <a:gd name="T98" fmla="*/ 34 w 34"/>
                  <a:gd name="T99" fmla="*/ 9 h 38"/>
                  <a:gd name="T100" fmla="*/ 34 w 34"/>
                  <a:gd name="T101"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8">
                    <a:moveTo>
                      <a:pt x="11" y="17"/>
                    </a:moveTo>
                    <a:lnTo>
                      <a:pt x="11" y="17"/>
                    </a:lnTo>
                    <a:lnTo>
                      <a:pt x="10" y="17"/>
                    </a:lnTo>
                    <a:lnTo>
                      <a:pt x="10" y="17"/>
                    </a:lnTo>
                    <a:lnTo>
                      <a:pt x="10" y="18"/>
                    </a:lnTo>
                    <a:lnTo>
                      <a:pt x="11" y="31"/>
                    </a:lnTo>
                    <a:lnTo>
                      <a:pt x="19" y="21"/>
                    </a:lnTo>
                    <a:lnTo>
                      <a:pt x="19" y="21"/>
                    </a:lnTo>
                    <a:lnTo>
                      <a:pt x="19" y="19"/>
                    </a:lnTo>
                    <a:lnTo>
                      <a:pt x="19" y="19"/>
                    </a:lnTo>
                    <a:lnTo>
                      <a:pt x="19" y="19"/>
                    </a:lnTo>
                    <a:lnTo>
                      <a:pt x="11" y="17"/>
                    </a:lnTo>
                    <a:close/>
                    <a:moveTo>
                      <a:pt x="34" y="11"/>
                    </a:moveTo>
                    <a:lnTo>
                      <a:pt x="34" y="11"/>
                    </a:lnTo>
                    <a:lnTo>
                      <a:pt x="32" y="11"/>
                    </a:lnTo>
                    <a:lnTo>
                      <a:pt x="29" y="11"/>
                    </a:lnTo>
                    <a:lnTo>
                      <a:pt x="26" y="15"/>
                    </a:lnTo>
                    <a:lnTo>
                      <a:pt x="14" y="32"/>
                    </a:lnTo>
                    <a:lnTo>
                      <a:pt x="14" y="32"/>
                    </a:lnTo>
                    <a:lnTo>
                      <a:pt x="9" y="38"/>
                    </a:lnTo>
                    <a:lnTo>
                      <a:pt x="7" y="36"/>
                    </a:lnTo>
                    <a:lnTo>
                      <a:pt x="7" y="36"/>
                    </a:lnTo>
                    <a:lnTo>
                      <a:pt x="7" y="31"/>
                    </a:lnTo>
                    <a:lnTo>
                      <a:pt x="5" y="7"/>
                    </a:lnTo>
                    <a:lnTo>
                      <a:pt x="5" y="7"/>
                    </a:lnTo>
                    <a:lnTo>
                      <a:pt x="3" y="4"/>
                    </a:lnTo>
                    <a:lnTo>
                      <a:pt x="0" y="1"/>
                    </a:lnTo>
                    <a:lnTo>
                      <a:pt x="0" y="0"/>
                    </a:lnTo>
                    <a:lnTo>
                      <a:pt x="16" y="5"/>
                    </a:lnTo>
                    <a:lnTo>
                      <a:pt x="15" y="6"/>
                    </a:lnTo>
                    <a:lnTo>
                      <a:pt x="15" y="6"/>
                    </a:lnTo>
                    <a:lnTo>
                      <a:pt x="11" y="6"/>
                    </a:lnTo>
                    <a:lnTo>
                      <a:pt x="10" y="7"/>
                    </a:lnTo>
                    <a:lnTo>
                      <a:pt x="10" y="7"/>
                    </a:lnTo>
                    <a:lnTo>
                      <a:pt x="10" y="14"/>
                    </a:lnTo>
                    <a:lnTo>
                      <a:pt x="10" y="14"/>
                    </a:lnTo>
                    <a:lnTo>
                      <a:pt x="10" y="14"/>
                    </a:lnTo>
                    <a:lnTo>
                      <a:pt x="10" y="14"/>
                    </a:lnTo>
                    <a:lnTo>
                      <a:pt x="18" y="16"/>
                    </a:lnTo>
                    <a:lnTo>
                      <a:pt x="18" y="16"/>
                    </a:lnTo>
                    <a:lnTo>
                      <a:pt x="22" y="17"/>
                    </a:lnTo>
                    <a:lnTo>
                      <a:pt x="23" y="16"/>
                    </a:lnTo>
                    <a:lnTo>
                      <a:pt x="23" y="16"/>
                    </a:lnTo>
                    <a:lnTo>
                      <a:pt x="26" y="11"/>
                    </a:lnTo>
                    <a:lnTo>
                      <a:pt x="26" y="11"/>
                    </a:lnTo>
                    <a:lnTo>
                      <a:pt x="26" y="10"/>
                    </a:lnTo>
                    <a:lnTo>
                      <a:pt x="25" y="9"/>
                    </a:lnTo>
                    <a:lnTo>
                      <a:pt x="22" y="8"/>
                    </a:lnTo>
                    <a:lnTo>
                      <a:pt x="22" y="6"/>
                    </a:lnTo>
                    <a:lnTo>
                      <a:pt x="34" y="9"/>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9">
                <a:extLst>
                  <a:ext uri="{FF2B5EF4-FFF2-40B4-BE49-F238E27FC236}">
                    <a16:creationId xmlns:a16="http://schemas.microsoft.com/office/drawing/2014/main" id="{4B0F3B22-3C9F-6A4B-A745-6FA04666F226}"/>
                  </a:ext>
                </a:extLst>
              </p:cNvPr>
              <p:cNvSpPr>
                <a:spLocks noEditPoints="1"/>
              </p:cNvSpPr>
              <p:nvPr userDrawn="1"/>
            </p:nvSpPr>
            <p:spPr bwMode="auto">
              <a:xfrm>
                <a:off x="8037513" y="655637"/>
                <a:ext cx="30163" cy="33337"/>
              </a:xfrm>
              <a:custGeom>
                <a:avLst/>
                <a:gdLst>
                  <a:gd name="T0" fmla="*/ 19 w 36"/>
                  <a:gd name="T1" fmla="*/ 26 h 43"/>
                  <a:gd name="T2" fmla="*/ 17 w 36"/>
                  <a:gd name="T3" fmla="*/ 23 h 43"/>
                  <a:gd name="T4" fmla="*/ 12 w 36"/>
                  <a:gd name="T5" fmla="*/ 22 h 43"/>
                  <a:gd name="T6" fmla="*/ 8 w 36"/>
                  <a:gd name="T7" fmla="*/ 24 h 43"/>
                  <a:gd name="T8" fmla="*/ 7 w 36"/>
                  <a:gd name="T9" fmla="*/ 27 h 43"/>
                  <a:gd name="T10" fmla="*/ 7 w 36"/>
                  <a:gd name="T11" fmla="*/ 31 h 43"/>
                  <a:gd name="T12" fmla="*/ 11 w 36"/>
                  <a:gd name="T13" fmla="*/ 36 h 43"/>
                  <a:gd name="T14" fmla="*/ 13 w 36"/>
                  <a:gd name="T15" fmla="*/ 37 h 43"/>
                  <a:gd name="T16" fmla="*/ 19 w 36"/>
                  <a:gd name="T17" fmla="*/ 26 h 43"/>
                  <a:gd name="T18" fmla="*/ 35 w 36"/>
                  <a:gd name="T19" fmla="*/ 14 h 43"/>
                  <a:gd name="T20" fmla="*/ 29 w 36"/>
                  <a:gd name="T21" fmla="*/ 14 h 43"/>
                  <a:gd name="T22" fmla="*/ 25 w 36"/>
                  <a:gd name="T23" fmla="*/ 26 h 43"/>
                  <a:gd name="T24" fmla="*/ 20 w 36"/>
                  <a:gd name="T25" fmla="*/ 37 h 43"/>
                  <a:gd name="T26" fmla="*/ 20 w 36"/>
                  <a:gd name="T27" fmla="*/ 39 h 43"/>
                  <a:gd name="T28" fmla="*/ 24 w 36"/>
                  <a:gd name="T29" fmla="*/ 43 h 43"/>
                  <a:gd name="T30" fmla="*/ 7 w 36"/>
                  <a:gd name="T31" fmla="*/ 36 h 43"/>
                  <a:gd name="T32" fmla="*/ 1 w 36"/>
                  <a:gd name="T33" fmla="*/ 31 h 43"/>
                  <a:gd name="T34" fmla="*/ 0 w 36"/>
                  <a:gd name="T35" fmla="*/ 29 h 43"/>
                  <a:gd name="T36" fmla="*/ 1 w 36"/>
                  <a:gd name="T37" fmla="*/ 24 h 43"/>
                  <a:gd name="T38" fmla="*/ 3 w 36"/>
                  <a:gd name="T39" fmla="*/ 21 h 43"/>
                  <a:gd name="T40" fmla="*/ 11 w 36"/>
                  <a:gd name="T41" fmla="*/ 20 h 43"/>
                  <a:gd name="T42" fmla="*/ 11 w 36"/>
                  <a:gd name="T43" fmla="*/ 19 h 43"/>
                  <a:gd name="T44" fmla="*/ 8 w 36"/>
                  <a:gd name="T45" fmla="*/ 6 h 43"/>
                  <a:gd name="T46" fmla="*/ 4 w 36"/>
                  <a:gd name="T47" fmla="*/ 2 h 43"/>
                  <a:gd name="T48" fmla="*/ 12 w 36"/>
                  <a:gd name="T49" fmla="*/ 3 h 43"/>
                  <a:gd name="T50" fmla="*/ 16 w 36"/>
                  <a:gd name="T51" fmla="*/ 20 h 43"/>
                  <a:gd name="T52" fmla="*/ 18 w 36"/>
                  <a:gd name="T53" fmla="*/ 22 h 43"/>
                  <a:gd name="T54" fmla="*/ 20 w 36"/>
                  <a:gd name="T55" fmla="*/ 22 h 43"/>
                  <a:gd name="T56" fmla="*/ 25 w 36"/>
                  <a:gd name="T57" fmla="*/ 12 h 43"/>
                  <a:gd name="T58" fmla="*/ 24 w 36"/>
                  <a:gd name="T59" fmla="*/ 11 h 43"/>
                  <a:gd name="T60" fmla="*/ 21 w 36"/>
                  <a:gd name="T61" fmla="*/ 6 h 43"/>
                  <a:gd name="T62" fmla="*/ 35 w 36"/>
                  <a:gd name="T6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3">
                    <a:moveTo>
                      <a:pt x="19" y="26"/>
                    </a:moveTo>
                    <a:lnTo>
                      <a:pt x="19" y="26"/>
                    </a:lnTo>
                    <a:lnTo>
                      <a:pt x="19" y="24"/>
                    </a:lnTo>
                    <a:lnTo>
                      <a:pt x="17" y="23"/>
                    </a:lnTo>
                    <a:lnTo>
                      <a:pt x="17" y="23"/>
                    </a:lnTo>
                    <a:lnTo>
                      <a:pt x="12" y="22"/>
                    </a:lnTo>
                    <a:lnTo>
                      <a:pt x="9" y="23"/>
                    </a:lnTo>
                    <a:lnTo>
                      <a:pt x="8" y="24"/>
                    </a:lnTo>
                    <a:lnTo>
                      <a:pt x="7" y="27"/>
                    </a:lnTo>
                    <a:lnTo>
                      <a:pt x="7" y="27"/>
                    </a:lnTo>
                    <a:lnTo>
                      <a:pt x="5" y="29"/>
                    </a:lnTo>
                    <a:lnTo>
                      <a:pt x="7" y="31"/>
                    </a:lnTo>
                    <a:lnTo>
                      <a:pt x="8" y="34"/>
                    </a:lnTo>
                    <a:lnTo>
                      <a:pt x="11" y="36"/>
                    </a:lnTo>
                    <a:lnTo>
                      <a:pt x="11" y="36"/>
                    </a:lnTo>
                    <a:lnTo>
                      <a:pt x="13" y="37"/>
                    </a:lnTo>
                    <a:lnTo>
                      <a:pt x="15" y="36"/>
                    </a:lnTo>
                    <a:lnTo>
                      <a:pt x="19" y="26"/>
                    </a:lnTo>
                    <a:close/>
                    <a:moveTo>
                      <a:pt x="35" y="14"/>
                    </a:moveTo>
                    <a:lnTo>
                      <a:pt x="35" y="14"/>
                    </a:lnTo>
                    <a:lnTo>
                      <a:pt x="30" y="13"/>
                    </a:lnTo>
                    <a:lnTo>
                      <a:pt x="29" y="14"/>
                    </a:lnTo>
                    <a:lnTo>
                      <a:pt x="29" y="14"/>
                    </a:lnTo>
                    <a:lnTo>
                      <a:pt x="25" y="26"/>
                    </a:lnTo>
                    <a:lnTo>
                      <a:pt x="25" y="26"/>
                    </a:lnTo>
                    <a:lnTo>
                      <a:pt x="20" y="37"/>
                    </a:lnTo>
                    <a:lnTo>
                      <a:pt x="20" y="37"/>
                    </a:lnTo>
                    <a:lnTo>
                      <a:pt x="20" y="39"/>
                    </a:lnTo>
                    <a:lnTo>
                      <a:pt x="24" y="40"/>
                    </a:lnTo>
                    <a:lnTo>
                      <a:pt x="24" y="43"/>
                    </a:lnTo>
                    <a:lnTo>
                      <a:pt x="7" y="36"/>
                    </a:lnTo>
                    <a:lnTo>
                      <a:pt x="7" y="36"/>
                    </a:lnTo>
                    <a:lnTo>
                      <a:pt x="3" y="34"/>
                    </a:lnTo>
                    <a:lnTo>
                      <a:pt x="1" y="31"/>
                    </a:lnTo>
                    <a:lnTo>
                      <a:pt x="1" y="31"/>
                    </a:lnTo>
                    <a:lnTo>
                      <a:pt x="0" y="29"/>
                    </a:lnTo>
                    <a:lnTo>
                      <a:pt x="1" y="24"/>
                    </a:lnTo>
                    <a:lnTo>
                      <a:pt x="1" y="24"/>
                    </a:lnTo>
                    <a:lnTo>
                      <a:pt x="2" y="23"/>
                    </a:lnTo>
                    <a:lnTo>
                      <a:pt x="3" y="21"/>
                    </a:lnTo>
                    <a:lnTo>
                      <a:pt x="7" y="20"/>
                    </a:lnTo>
                    <a:lnTo>
                      <a:pt x="11" y="20"/>
                    </a:lnTo>
                    <a:lnTo>
                      <a:pt x="11" y="20"/>
                    </a:lnTo>
                    <a:lnTo>
                      <a:pt x="11" y="19"/>
                    </a:lnTo>
                    <a:lnTo>
                      <a:pt x="8" y="6"/>
                    </a:lnTo>
                    <a:lnTo>
                      <a:pt x="8" y="6"/>
                    </a:lnTo>
                    <a:lnTo>
                      <a:pt x="7" y="3"/>
                    </a:lnTo>
                    <a:lnTo>
                      <a:pt x="4" y="2"/>
                    </a:lnTo>
                    <a:lnTo>
                      <a:pt x="5" y="0"/>
                    </a:lnTo>
                    <a:lnTo>
                      <a:pt x="12" y="3"/>
                    </a:lnTo>
                    <a:lnTo>
                      <a:pt x="16" y="20"/>
                    </a:lnTo>
                    <a:lnTo>
                      <a:pt x="16" y="20"/>
                    </a:lnTo>
                    <a:lnTo>
                      <a:pt x="18" y="22"/>
                    </a:lnTo>
                    <a:lnTo>
                      <a:pt x="18" y="22"/>
                    </a:lnTo>
                    <a:lnTo>
                      <a:pt x="20" y="22"/>
                    </a:lnTo>
                    <a:lnTo>
                      <a:pt x="20" y="22"/>
                    </a:lnTo>
                    <a:lnTo>
                      <a:pt x="20" y="22"/>
                    </a:lnTo>
                    <a:lnTo>
                      <a:pt x="25" y="12"/>
                    </a:lnTo>
                    <a:lnTo>
                      <a:pt x="25" y="12"/>
                    </a:lnTo>
                    <a:lnTo>
                      <a:pt x="24" y="11"/>
                    </a:lnTo>
                    <a:lnTo>
                      <a:pt x="20" y="9"/>
                    </a:lnTo>
                    <a:lnTo>
                      <a:pt x="21" y="6"/>
                    </a:lnTo>
                    <a:lnTo>
                      <a:pt x="36" y="12"/>
                    </a:lnTo>
                    <a:lnTo>
                      <a:pt x="3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40">
                <a:extLst>
                  <a:ext uri="{FF2B5EF4-FFF2-40B4-BE49-F238E27FC236}">
                    <a16:creationId xmlns:a16="http://schemas.microsoft.com/office/drawing/2014/main" id="{7217244B-46F9-F24C-A37C-1D94B1C71EFC}"/>
                  </a:ext>
                </a:extLst>
              </p:cNvPr>
              <p:cNvSpPr>
                <a:spLocks/>
              </p:cNvSpPr>
              <p:nvPr userDrawn="1"/>
            </p:nvSpPr>
            <p:spPr bwMode="auto">
              <a:xfrm>
                <a:off x="8013700" y="647700"/>
                <a:ext cx="26988" cy="31750"/>
              </a:xfrm>
              <a:custGeom>
                <a:avLst/>
                <a:gdLst>
                  <a:gd name="T0" fmla="*/ 34 w 35"/>
                  <a:gd name="T1" fmla="*/ 11 h 40"/>
                  <a:gd name="T2" fmla="*/ 34 w 35"/>
                  <a:gd name="T3" fmla="*/ 11 h 40"/>
                  <a:gd name="T4" fmla="*/ 30 w 35"/>
                  <a:gd name="T5" fmla="*/ 8 h 40"/>
                  <a:gd name="T6" fmla="*/ 28 w 35"/>
                  <a:gd name="T7" fmla="*/ 10 h 40"/>
                  <a:gd name="T8" fmla="*/ 28 w 35"/>
                  <a:gd name="T9" fmla="*/ 10 h 40"/>
                  <a:gd name="T10" fmla="*/ 25 w 35"/>
                  <a:gd name="T11" fmla="*/ 14 h 40"/>
                  <a:gd name="T12" fmla="*/ 16 w 35"/>
                  <a:gd name="T13" fmla="*/ 33 h 40"/>
                  <a:gd name="T14" fmla="*/ 21 w 35"/>
                  <a:gd name="T15" fmla="*/ 36 h 40"/>
                  <a:gd name="T16" fmla="*/ 21 w 35"/>
                  <a:gd name="T17" fmla="*/ 36 h 40"/>
                  <a:gd name="T18" fmla="*/ 22 w 35"/>
                  <a:gd name="T19" fmla="*/ 36 h 40"/>
                  <a:gd name="T20" fmla="*/ 23 w 35"/>
                  <a:gd name="T21" fmla="*/ 36 h 40"/>
                  <a:gd name="T22" fmla="*/ 27 w 35"/>
                  <a:gd name="T23" fmla="*/ 31 h 40"/>
                  <a:gd name="T24" fmla="*/ 28 w 35"/>
                  <a:gd name="T25" fmla="*/ 33 h 40"/>
                  <a:gd name="T26" fmla="*/ 28 w 35"/>
                  <a:gd name="T27" fmla="*/ 33 h 40"/>
                  <a:gd name="T28" fmla="*/ 24 w 35"/>
                  <a:gd name="T29" fmla="*/ 40 h 40"/>
                  <a:gd name="T30" fmla="*/ 24 w 35"/>
                  <a:gd name="T31" fmla="*/ 40 h 40"/>
                  <a:gd name="T32" fmla="*/ 22 w 35"/>
                  <a:gd name="T33" fmla="*/ 39 h 40"/>
                  <a:gd name="T34" fmla="*/ 22 w 35"/>
                  <a:gd name="T35" fmla="*/ 39 h 40"/>
                  <a:gd name="T36" fmla="*/ 19 w 35"/>
                  <a:gd name="T37" fmla="*/ 37 h 40"/>
                  <a:gd name="T38" fmla="*/ 5 w 35"/>
                  <a:gd name="T39" fmla="*/ 30 h 40"/>
                  <a:gd name="T40" fmla="*/ 5 w 35"/>
                  <a:gd name="T41" fmla="*/ 30 h 40"/>
                  <a:gd name="T42" fmla="*/ 0 w 35"/>
                  <a:gd name="T43" fmla="*/ 28 h 40"/>
                  <a:gd name="T44" fmla="*/ 0 w 35"/>
                  <a:gd name="T45" fmla="*/ 28 h 40"/>
                  <a:gd name="T46" fmla="*/ 4 w 35"/>
                  <a:gd name="T47" fmla="*/ 20 h 40"/>
                  <a:gd name="T48" fmla="*/ 6 w 35"/>
                  <a:gd name="T49" fmla="*/ 20 h 40"/>
                  <a:gd name="T50" fmla="*/ 6 w 35"/>
                  <a:gd name="T51" fmla="*/ 20 h 40"/>
                  <a:gd name="T52" fmla="*/ 5 w 35"/>
                  <a:gd name="T53" fmla="*/ 25 h 40"/>
                  <a:gd name="T54" fmla="*/ 5 w 35"/>
                  <a:gd name="T55" fmla="*/ 28 h 40"/>
                  <a:gd name="T56" fmla="*/ 6 w 35"/>
                  <a:gd name="T57" fmla="*/ 28 h 40"/>
                  <a:gd name="T58" fmla="*/ 10 w 35"/>
                  <a:gd name="T59" fmla="*/ 30 h 40"/>
                  <a:gd name="T60" fmla="*/ 21 w 35"/>
                  <a:gd name="T61" fmla="*/ 12 h 40"/>
                  <a:gd name="T62" fmla="*/ 21 w 35"/>
                  <a:gd name="T63" fmla="*/ 12 h 40"/>
                  <a:gd name="T64" fmla="*/ 23 w 35"/>
                  <a:gd name="T65" fmla="*/ 6 h 40"/>
                  <a:gd name="T66" fmla="*/ 23 w 35"/>
                  <a:gd name="T67" fmla="*/ 6 h 40"/>
                  <a:gd name="T68" fmla="*/ 23 w 35"/>
                  <a:gd name="T69" fmla="*/ 5 h 40"/>
                  <a:gd name="T70" fmla="*/ 19 w 35"/>
                  <a:gd name="T71" fmla="*/ 3 h 40"/>
                  <a:gd name="T72" fmla="*/ 19 w 35"/>
                  <a:gd name="T73" fmla="*/ 0 h 40"/>
                  <a:gd name="T74" fmla="*/ 35 w 35"/>
                  <a:gd name="T75" fmla="*/ 8 h 40"/>
                  <a:gd name="T76" fmla="*/ 34 w 35"/>
                  <a:gd name="T7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40">
                    <a:moveTo>
                      <a:pt x="34" y="11"/>
                    </a:moveTo>
                    <a:lnTo>
                      <a:pt x="34" y="11"/>
                    </a:lnTo>
                    <a:lnTo>
                      <a:pt x="30" y="8"/>
                    </a:lnTo>
                    <a:lnTo>
                      <a:pt x="28" y="10"/>
                    </a:lnTo>
                    <a:lnTo>
                      <a:pt x="28" y="10"/>
                    </a:lnTo>
                    <a:lnTo>
                      <a:pt x="25" y="14"/>
                    </a:lnTo>
                    <a:lnTo>
                      <a:pt x="16" y="33"/>
                    </a:lnTo>
                    <a:lnTo>
                      <a:pt x="21" y="36"/>
                    </a:lnTo>
                    <a:lnTo>
                      <a:pt x="21" y="36"/>
                    </a:lnTo>
                    <a:lnTo>
                      <a:pt x="22" y="36"/>
                    </a:lnTo>
                    <a:lnTo>
                      <a:pt x="23" y="36"/>
                    </a:lnTo>
                    <a:lnTo>
                      <a:pt x="27" y="31"/>
                    </a:lnTo>
                    <a:lnTo>
                      <a:pt x="28" y="33"/>
                    </a:lnTo>
                    <a:lnTo>
                      <a:pt x="28" y="33"/>
                    </a:lnTo>
                    <a:lnTo>
                      <a:pt x="24" y="40"/>
                    </a:lnTo>
                    <a:lnTo>
                      <a:pt x="24" y="40"/>
                    </a:lnTo>
                    <a:lnTo>
                      <a:pt x="22" y="39"/>
                    </a:lnTo>
                    <a:lnTo>
                      <a:pt x="22" y="39"/>
                    </a:lnTo>
                    <a:lnTo>
                      <a:pt x="19" y="37"/>
                    </a:lnTo>
                    <a:lnTo>
                      <a:pt x="5" y="30"/>
                    </a:lnTo>
                    <a:lnTo>
                      <a:pt x="5" y="30"/>
                    </a:lnTo>
                    <a:lnTo>
                      <a:pt x="0" y="28"/>
                    </a:lnTo>
                    <a:lnTo>
                      <a:pt x="0" y="28"/>
                    </a:lnTo>
                    <a:lnTo>
                      <a:pt x="4" y="20"/>
                    </a:lnTo>
                    <a:lnTo>
                      <a:pt x="6" y="20"/>
                    </a:lnTo>
                    <a:lnTo>
                      <a:pt x="6" y="20"/>
                    </a:lnTo>
                    <a:lnTo>
                      <a:pt x="5" y="25"/>
                    </a:lnTo>
                    <a:lnTo>
                      <a:pt x="5" y="28"/>
                    </a:lnTo>
                    <a:lnTo>
                      <a:pt x="6" y="28"/>
                    </a:lnTo>
                    <a:lnTo>
                      <a:pt x="10" y="30"/>
                    </a:lnTo>
                    <a:lnTo>
                      <a:pt x="21" y="12"/>
                    </a:lnTo>
                    <a:lnTo>
                      <a:pt x="21" y="12"/>
                    </a:lnTo>
                    <a:lnTo>
                      <a:pt x="23" y="6"/>
                    </a:lnTo>
                    <a:lnTo>
                      <a:pt x="23" y="6"/>
                    </a:lnTo>
                    <a:lnTo>
                      <a:pt x="23" y="5"/>
                    </a:lnTo>
                    <a:lnTo>
                      <a:pt x="19" y="3"/>
                    </a:lnTo>
                    <a:lnTo>
                      <a:pt x="19" y="0"/>
                    </a:lnTo>
                    <a:lnTo>
                      <a:pt x="35" y="8"/>
                    </a:lnTo>
                    <a:lnTo>
                      <a:pt x="3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41">
                <a:extLst>
                  <a:ext uri="{FF2B5EF4-FFF2-40B4-BE49-F238E27FC236}">
                    <a16:creationId xmlns:a16="http://schemas.microsoft.com/office/drawing/2014/main" id="{A8753C6E-A7EB-3F4E-B02A-E324218B5AA6}"/>
                  </a:ext>
                </a:extLst>
              </p:cNvPr>
              <p:cNvSpPr>
                <a:spLocks/>
              </p:cNvSpPr>
              <p:nvPr userDrawn="1"/>
            </p:nvSpPr>
            <p:spPr bwMode="auto">
              <a:xfrm>
                <a:off x="7980363" y="627062"/>
                <a:ext cx="42863" cy="39687"/>
              </a:xfrm>
              <a:custGeom>
                <a:avLst/>
                <a:gdLst>
                  <a:gd name="T0" fmla="*/ 54 w 55"/>
                  <a:gd name="T1" fmla="*/ 26 h 51"/>
                  <a:gd name="T2" fmla="*/ 54 w 55"/>
                  <a:gd name="T3" fmla="*/ 26 h 51"/>
                  <a:gd name="T4" fmla="*/ 49 w 55"/>
                  <a:gd name="T5" fmla="*/ 24 h 51"/>
                  <a:gd name="T6" fmla="*/ 48 w 55"/>
                  <a:gd name="T7" fmla="*/ 25 h 51"/>
                  <a:gd name="T8" fmla="*/ 48 w 55"/>
                  <a:gd name="T9" fmla="*/ 25 h 51"/>
                  <a:gd name="T10" fmla="*/ 41 w 55"/>
                  <a:gd name="T11" fmla="*/ 35 h 51"/>
                  <a:gd name="T12" fmla="*/ 41 w 55"/>
                  <a:gd name="T13" fmla="*/ 35 h 51"/>
                  <a:gd name="T14" fmla="*/ 33 w 55"/>
                  <a:gd name="T15" fmla="*/ 46 h 51"/>
                  <a:gd name="T16" fmla="*/ 33 w 55"/>
                  <a:gd name="T17" fmla="*/ 46 h 51"/>
                  <a:gd name="T18" fmla="*/ 34 w 55"/>
                  <a:gd name="T19" fmla="*/ 47 h 51"/>
                  <a:gd name="T20" fmla="*/ 38 w 55"/>
                  <a:gd name="T21" fmla="*/ 50 h 51"/>
                  <a:gd name="T22" fmla="*/ 37 w 55"/>
                  <a:gd name="T23" fmla="*/ 51 h 51"/>
                  <a:gd name="T24" fmla="*/ 25 w 55"/>
                  <a:gd name="T25" fmla="*/ 44 h 51"/>
                  <a:gd name="T26" fmla="*/ 25 w 55"/>
                  <a:gd name="T27" fmla="*/ 44 h 51"/>
                  <a:gd name="T28" fmla="*/ 26 w 55"/>
                  <a:gd name="T29" fmla="*/ 43 h 51"/>
                  <a:gd name="T30" fmla="*/ 33 w 55"/>
                  <a:gd name="T31" fmla="*/ 18 h 51"/>
                  <a:gd name="T32" fmla="*/ 33 w 55"/>
                  <a:gd name="T33" fmla="*/ 18 h 51"/>
                  <a:gd name="T34" fmla="*/ 11 w 55"/>
                  <a:gd name="T35" fmla="*/ 34 h 51"/>
                  <a:gd name="T36" fmla="*/ 0 w 55"/>
                  <a:gd name="T37" fmla="*/ 27 h 51"/>
                  <a:gd name="T38" fmla="*/ 2 w 55"/>
                  <a:gd name="T39" fmla="*/ 25 h 51"/>
                  <a:gd name="T40" fmla="*/ 2 w 55"/>
                  <a:gd name="T41" fmla="*/ 25 h 51"/>
                  <a:gd name="T42" fmla="*/ 6 w 55"/>
                  <a:gd name="T43" fmla="*/ 27 h 51"/>
                  <a:gd name="T44" fmla="*/ 7 w 55"/>
                  <a:gd name="T45" fmla="*/ 27 h 51"/>
                  <a:gd name="T46" fmla="*/ 7 w 55"/>
                  <a:gd name="T47" fmla="*/ 27 h 51"/>
                  <a:gd name="T48" fmla="*/ 14 w 55"/>
                  <a:gd name="T49" fmla="*/ 17 h 51"/>
                  <a:gd name="T50" fmla="*/ 14 w 55"/>
                  <a:gd name="T51" fmla="*/ 17 h 51"/>
                  <a:gd name="T52" fmla="*/ 22 w 55"/>
                  <a:gd name="T53" fmla="*/ 7 h 51"/>
                  <a:gd name="T54" fmla="*/ 22 w 55"/>
                  <a:gd name="T55" fmla="*/ 7 h 51"/>
                  <a:gd name="T56" fmla="*/ 22 w 55"/>
                  <a:gd name="T57" fmla="*/ 6 h 51"/>
                  <a:gd name="T58" fmla="*/ 22 w 55"/>
                  <a:gd name="T59" fmla="*/ 5 h 51"/>
                  <a:gd name="T60" fmla="*/ 17 w 55"/>
                  <a:gd name="T61" fmla="*/ 3 h 51"/>
                  <a:gd name="T62" fmla="*/ 19 w 55"/>
                  <a:gd name="T63" fmla="*/ 0 h 51"/>
                  <a:gd name="T64" fmla="*/ 32 w 55"/>
                  <a:gd name="T65" fmla="*/ 9 h 51"/>
                  <a:gd name="T66" fmla="*/ 31 w 55"/>
                  <a:gd name="T67" fmla="*/ 12 h 51"/>
                  <a:gd name="T68" fmla="*/ 31 w 55"/>
                  <a:gd name="T69" fmla="*/ 12 h 51"/>
                  <a:gd name="T70" fmla="*/ 28 w 55"/>
                  <a:gd name="T71" fmla="*/ 9 h 51"/>
                  <a:gd name="T72" fmla="*/ 26 w 55"/>
                  <a:gd name="T73" fmla="*/ 9 h 51"/>
                  <a:gd name="T74" fmla="*/ 12 w 55"/>
                  <a:gd name="T75" fmla="*/ 31 h 51"/>
                  <a:gd name="T76" fmla="*/ 12 w 55"/>
                  <a:gd name="T77" fmla="*/ 31 h 51"/>
                  <a:gd name="T78" fmla="*/ 34 w 55"/>
                  <a:gd name="T79" fmla="*/ 15 h 51"/>
                  <a:gd name="T80" fmla="*/ 34 w 55"/>
                  <a:gd name="T81" fmla="*/ 15 h 51"/>
                  <a:gd name="T82" fmla="*/ 37 w 55"/>
                  <a:gd name="T83" fmla="*/ 13 h 51"/>
                  <a:gd name="T84" fmla="*/ 39 w 55"/>
                  <a:gd name="T85" fmla="*/ 15 h 51"/>
                  <a:gd name="T86" fmla="*/ 39 w 55"/>
                  <a:gd name="T87" fmla="*/ 15 h 51"/>
                  <a:gd name="T88" fmla="*/ 39 w 55"/>
                  <a:gd name="T89" fmla="*/ 17 h 51"/>
                  <a:gd name="T90" fmla="*/ 31 w 55"/>
                  <a:gd name="T91" fmla="*/ 44 h 51"/>
                  <a:gd name="T92" fmla="*/ 31 w 55"/>
                  <a:gd name="T93" fmla="*/ 44 h 51"/>
                  <a:gd name="T94" fmla="*/ 43 w 55"/>
                  <a:gd name="T95" fmla="*/ 26 h 51"/>
                  <a:gd name="T96" fmla="*/ 43 w 55"/>
                  <a:gd name="T97" fmla="*/ 26 h 51"/>
                  <a:gd name="T98" fmla="*/ 46 w 55"/>
                  <a:gd name="T99" fmla="*/ 23 h 51"/>
                  <a:gd name="T100" fmla="*/ 46 w 55"/>
                  <a:gd name="T101" fmla="*/ 23 h 51"/>
                  <a:gd name="T102" fmla="*/ 46 w 55"/>
                  <a:gd name="T103" fmla="*/ 22 h 51"/>
                  <a:gd name="T104" fmla="*/ 42 w 55"/>
                  <a:gd name="T105" fmla="*/ 18 h 51"/>
                  <a:gd name="T106" fmla="*/ 43 w 55"/>
                  <a:gd name="T107" fmla="*/ 17 h 51"/>
                  <a:gd name="T108" fmla="*/ 55 w 55"/>
                  <a:gd name="T109" fmla="*/ 25 h 51"/>
                  <a:gd name="T110" fmla="*/ 54 w 55"/>
                  <a:gd name="T111"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54" y="26"/>
                    </a:moveTo>
                    <a:lnTo>
                      <a:pt x="54" y="26"/>
                    </a:lnTo>
                    <a:lnTo>
                      <a:pt x="49" y="24"/>
                    </a:lnTo>
                    <a:lnTo>
                      <a:pt x="48" y="25"/>
                    </a:lnTo>
                    <a:lnTo>
                      <a:pt x="48" y="25"/>
                    </a:lnTo>
                    <a:lnTo>
                      <a:pt x="41" y="35"/>
                    </a:lnTo>
                    <a:lnTo>
                      <a:pt x="41" y="35"/>
                    </a:lnTo>
                    <a:lnTo>
                      <a:pt x="33" y="46"/>
                    </a:lnTo>
                    <a:lnTo>
                      <a:pt x="33" y="46"/>
                    </a:lnTo>
                    <a:lnTo>
                      <a:pt x="34" y="47"/>
                    </a:lnTo>
                    <a:lnTo>
                      <a:pt x="38" y="50"/>
                    </a:lnTo>
                    <a:lnTo>
                      <a:pt x="37" y="51"/>
                    </a:lnTo>
                    <a:lnTo>
                      <a:pt x="25" y="44"/>
                    </a:lnTo>
                    <a:lnTo>
                      <a:pt x="25" y="44"/>
                    </a:lnTo>
                    <a:lnTo>
                      <a:pt x="26" y="43"/>
                    </a:lnTo>
                    <a:lnTo>
                      <a:pt x="33" y="18"/>
                    </a:lnTo>
                    <a:lnTo>
                      <a:pt x="33" y="18"/>
                    </a:lnTo>
                    <a:lnTo>
                      <a:pt x="11" y="34"/>
                    </a:lnTo>
                    <a:lnTo>
                      <a:pt x="0" y="27"/>
                    </a:lnTo>
                    <a:lnTo>
                      <a:pt x="2" y="25"/>
                    </a:lnTo>
                    <a:lnTo>
                      <a:pt x="2" y="25"/>
                    </a:lnTo>
                    <a:lnTo>
                      <a:pt x="6" y="27"/>
                    </a:lnTo>
                    <a:lnTo>
                      <a:pt x="7" y="27"/>
                    </a:lnTo>
                    <a:lnTo>
                      <a:pt x="7" y="27"/>
                    </a:lnTo>
                    <a:lnTo>
                      <a:pt x="14" y="17"/>
                    </a:lnTo>
                    <a:lnTo>
                      <a:pt x="14" y="17"/>
                    </a:lnTo>
                    <a:lnTo>
                      <a:pt x="22" y="7"/>
                    </a:lnTo>
                    <a:lnTo>
                      <a:pt x="22" y="7"/>
                    </a:lnTo>
                    <a:lnTo>
                      <a:pt x="22" y="6"/>
                    </a:lnTo>
                    <a:lnTo>
                      <a:pt x="22" y="5"/>
                    </a:lnTo>
                    <a:lnTo>
                      <a:pt x="17" y="3"/>
                    </a:lnTo>
                    <a:lnTo>
                      <a:pt x="19" y="0"/>
                    </a:lnTo>
                    <a:lnTo>
                      <a:pt x="32" y="9"/>
                    </a:lnTo>
                    <a:lnTo>
                      <a:pt x="31" y="12"/>
                    </a:lnTo>
                    <a:lnTo>
                      <a:pt x="31" y="12"/>
                    </a:lnTo>
                    <a:lnTo>
                      <a:pt x="28" y="9"/>
                    </a:lnTo>
                    <a:lnTo>
                      <a:pt x="26" y="9"/>
                    </a:lnTo>
                    <a:lnTo>
                      <a:pt x="12" y="31"/>
                    </a:lnTo>
                    <a:lnTo>
                      <a:pt x="12" y="31"/>
                    </a:lnTo>
                    <a:lnTo>
                      <a:pt x="34" y="15"/>
                    </a:lnTo>
                    <a:lnTo>
                      <a:pt x="34" y="15"/>
                    </a:lnTo>
                    <a:lnTo>
                      <a:pt x="37" y="13"/>
                    </a:lnTo>
                    <a:lnTo>
                      <a:pt x="39" y="15"/>
                    </a:lnTo>
                    <a:lnTo>
                      <a:pt x="39" y="15"/>
                    </a:lnTo>
                    <a:lnTo>
                      <a:pt x="39" y="17"/>
                    </a:lnTo>
                    <a:lnTo>
                      <a:pt x="31" y="44"/>
                    </a:lnTo>
                    <a:lnTo>
                      <a:pt x="31" y="44"/>
                    </a:lnTo>
                    <a:lnTo>
                      <a:pt x="43" y="26"/>
                    </a:lnTo>
                    <a:lnTo>
                      <a:pt x="43" y="26"/>
                    </a:lnTo>
                    <a:lnTo>
                      <a:pt x="46" y="23"/>
                    </a:lnTo>
                    <a:lnTo>
                      <a:pt x="46" y="23"/>
                    </a:lnTo>
                    <a:lnTo>
                      <a:pt x="46" y="22"/>
                    </a:lnTo>
                    <a:lnTo>
                      <a:pt x="42" y="18"/>
                    </a:lnTo>
                    <a:lnTo>
                      <a:pt x="43" y="17"/>
                    </a:lnTo>
                    <a:lnTo>
                      <a:pt x="55" y="25"/>
                    </a:lnTo>
                    <a:lnTo>
                      <a:pt x="5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42">
                <a:extLst>
                  <a:ext uri="{FF2B5EF4-FFF2-40B4-BE49-F238E27FC236}">
                    <a16:creationId xmlns:a16="http://schemas.microsoft.com/office/drawing/2014/main" id="{6775146F-7FF5-F44C-A5A9-149EDF4A27BF}"/>
                  </a:ext>
                </a:extLst>
              </p:cNvPr>
              <p:cNvSpPr>
                <a:spLocks/>
              </p:cNvSpPr>
              <p:nvPr userDrawn="1"/>
            </p:nvSpPr>
            <p:spPr bwMode="auto">
              <a:xfrm>
                <a:off x="7962900" y="612775"/>
                <a:ext cx="31750" cy="33337"/>
              </a:xfrm>
              <a:custGeom>
                <a:avLst/>
                <a:gdLst>
                  <a:gd name="T0" fmla="*/ 39 w 41"/>
                  <a:gd name="T1" fmla="*/ 19 h 42"/>
                  <a:gd name="T2" fmla="*/ 35 w 41"/>
                  <a:gd name="T3" fmla="*/ 17 h 42"/>
                  <a:gd name="T4" fmla="*/ 26 w 41"/>
                  <a:gd name="T5" fmla="*/ 26 h 42"/>
                  <a:gd name="T6" fmla="*/ 18 w 41"/>
                  <a:gd name="T7" fmla="*/ 36 h 42"/>
                  <a:gd name="T8" fmla="*/ 18 w 41"/>
                  <a:gd name="T9" fmla="*/ 38 h 42"/>
                  <a:gd name="T10" fmla="*/ 19 w 41"/>
                  <a:gd name="T11" fmla="*/ 42 h 42"/>
                  <a:gd name="T12" fmla="*/ 7 w 41"/>
                  <a:gd name="T13" fmla="*/ 31 h 42"/>
                  <a:gd name="T14" fmla="*/ 0 w 41"/>
                  <a:gd name="T15" fmla="*/ 26 h 42"/>
                  <a:gd name="T16" fmla="*/ 7 w 41"/>
                  <a:gd name="T17" fmla="*/ 21 h 42"/>
                  <a:gd name="T18" fmla="*/ 5 w 41"/>
                  <a:gd name="T19" fmla="*/ 24 h 42"/>
                  <a:gd name="T20" fmla="*/ 7 w 41"/>
                  <a:gd name="T21" fmla="*/ 28 h 42"/>
                  <a:gd name="T22" fmla="*/ 12 w 41"/>
                  <a:gd name="T23" fmla="*/ 34 h 42"/>
                  <a:gd name="T24" fmla="*/ 13 w 41"/>
                  <a:gd name="T25" fmla="*/ 34 h 42"/>
                  <a:gd name="T26" fmla="*/ 21 w 41"/>
                  <a:gd name="T27" fmla="*/ 25 h 42"/>
                  <a:gd name="T28" fmla="*/ 20 w 41"/>
                  <a:gd name="T29" fmla="*/ 24 h 42"/>
                  <a:gd name="T30" fmla="*/ 19 w 41"/>
                  <a:gd name="T31" fmla="*/ 23 h 42"/>
                  <a:gd name="T32" fmla="*/ 16 w 41"/>
                  <a:gd name="T33" fmla="*/ 21 h 42"/>
                  <a:gd name="T34" fmla="*/ 12 w 41"/>
                  <a:gd name="T35" fmla="*/ 23 h 42"/>
                  <a:gd name="T36" fmla="*/ 11 w 41"/>
                  <a:gd name="T37" fmla="*/ 21 h 42"/>
                  <a:gd name="T38" fmla="*/ 14 w 41"/>
                  <a:gd name="T39" fmla="*/ 17 h 42"/>
                  <a:gd name="T40" fmla="*/ 19 w 41"/>
                  <a:gd name="T41" fmla="*/ 15 h 42"/>
                  <a:gd name="T42" fmla="*/ 18 w 41"/>
                  <a:gd name="T43" fmla="*/ 17 h 42"/>
                  <a:gd name="T44" fmla="*/ 20 w 41"/>
                  <a:gd name="T45" fmla="*/ 21 h 42"/>
                  <a:gd name="T46" fmla="*/ 22 w 41"/>
                  <a:gd name="T47" fmla="*/ 23 h 42"/>
                  <a:gd name="T48" fmla="*/ 24 w 41"/>
                  <a:gd name="T49" fmla="*/ 23 h 42"/>
                  <a:gd name="T50" fmla="*/ 31 w 41"/>
                  <a:gd name="T51" fmla="*/ 14 h 42"/>
                  <a:gd name="T52" fmla="*/ 31 w 41"/>
                  <a:gd name="T53" fmla="*/ 13 h 42"/>
                  <a:gd name="T54" fmla="*/ 25 w 41"/>
                  <a:gd name="T55" fmla="*/ 7 h 42"/>
                  <a:gd name="T56" fmla="*/ 18 w 41"/>
                  <a:gd name="T57" fmla="*/ 7 h 42"/>
                  <a:gd name="T58" fmla="*/ 14 w 41"/>
                  <a:gd name="T59" fmla="*/ 6 h 42"/>
                  <a:gd name="T60" fmla="*/ 21 w 41"/>
                  <a:gd name="T61" fmla="*/ 0 h 42"/>
                  <a:gd name="T62" fmla="*/ 39 w 41"/>
                  <a:gd name="T6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39" y="19"/>
                    </a:moveTo>
                    <a:lnTo>
                      <a:pt x="39" y="19"/>
                    </a:lnTo>
                    <a:lnTo>
                      <a:pt x="36" y="17"/>
                    </a:lnTo>
                    <a:lnTo>
                      <a:pt x="35" y="17"/>
                    </a:lnTo>
                    <a:lnTo>
                      <a:pt x="35" y="17"/>
                    </a:lnTo>
                    <a:lnTo>
                      <a:pt x="26" y="26"/>
                    </a:lnTo>
                    <a:lnTo>
                      <a:pt x="26" y="26"/>
                    </a:lnTo>
                    <a:lnTo>
                      <a:pt x="18" y="36"/>
                    </a:lnTo>
                    <a:lnTo>
                      <a:pt x="18" y="36"/>
                    </a:lnTo>
                    <a:lnTo>
                      <a:pt x="18" y="38"/>
                    </a:lnTo>
                    <a:lnTo>
                      <a:pt x="20" y="41"/>
                    </a:lnTo>
                    <a:lnTo>
                      <a:pt x="19" y="42"/>
                    </a:lnTo>
                    <a:lnTo>
                      <a:pt x="7" y="31"/>
                    </a:lnTo>
                    <a:lnTo>
                      <a:pt x="7" y="31"/>
                    </a:lnTo>
                    <a:lnTo>
                      <a:pt x="0" y="26"/>
                    </a:lnTo>
                    <a:lnTo>
                      <a:pt x="0" y="26"/>
                    </a:lnTo>
                    <a:lnTo>
                      <a:pt x="5" y="19"/>
                    </a:lnTo>
                    <a:lnTo>
                      <a:pt x="7" y="21"/>
                    </a:lnTo>
                    <a:lnTo>
                      <a:pt x="7" y="21"/>
                    </a:lnTo>
                    <a:lnTo>
                      <a:pt x="5" y="24"/>
                    </a:lnTo>
                    <a:lnTo>
                      <a:pt x="5" y="26"/>
                    </a:lnTo>
                    <a:lnTo>
                      <a:pt x="7" y="28"/>
                    </a:lnTo>
                    <a:lnTo>
                      <a:pt x="9" y="31"/>
                    </a:lnTo>
                    <a:lnTo>
                      <a:pt x="12" y="34"/>
                    </a:lnTo>
                    <a:lnTo>
                      <a:pt x="12" y="34"/>
                    </a:lnTo>
                    <a:lnTo>
                      <a:pt x="13" y="34"/>
                    </a:lnTo>
                    <a:lnTo>
                      <a:pt x="21" y="25"/>
                    </a:lnTo>
                    <a:lnTo>
                      <a:pt x="21" y="25"/>
                    </a:lnTo>
                    <a:lnTo>
                      <a:pt x="21" y="25"/>
                    </a:lnTo>
                    <a:lnTo>
                      <a:pt x="20" y="24"/>
                    </a:lnTo>
                    <a:lnTo>
                      <a:pt x="19" y="23"/>
                    </a:lnTo>
                    <a:lnTo>
                      <a:pt x="19" y="23"/>
                    </a:lnTo>
                    <a:lnTo>
                      <a:pt x="17" y="22"/>
                    </a:lnTo>
                    <a:lnTo>
                      <a:pt x="16" y="21"/>
                    </a:lnTo>
                    <a:lnTo>
                      <a:pt x="13" y="21"/>
                    </a:lnTo>
                    <a:lnTo>
                      <a:pt x="12" y="23"/>
                    </a:lnTo>
                    <a:lnTo>
                      <a:pt x="11" y="21"/>
                    </a:lnTo>
                    <a:lnTo>
                      <a:pt x="11" y="21"/>
                    </a:lnTo>
                    <a:lnTo>
                      <a:pt x="14" y="17"/>
                    </a:lnTo>
                    <a:lnTo>
                      <a:pt x="14" y="17"/>
                    </a:lnTo>
                    <a:lnTo>
                      <a:pt x="18" y="13"/>
                    </a:lnTo>
                    <a:lnTo>
                      <a:pt x="19" y="15"/>
                    </a:lnTo>
                    <a:lnTo>
                      <a:pt x="19" y="15"/>
                    </a:lnTo>
                    <a:lnTo>
                      <a:pt x="18" y="17"/>
                    </a:lnTo>
                    <a:lnTo>
                      <a:pt x="18" y="19"/>
                    </a:lnTo>
                    <a:lnTo>
                      <a:pt x="20" y="21"/>
                    </a:lnTo>
                    <a:lnTo>
                      <a:pt x="22" y="23"/>
                    </a:lnTo>
                    <a:lnTo>
                      <a:pt x="22" y="23"/>
                    </a:lnTo>
                    <a:lnTo>
                      <a:pt x="22" y="23"/>
                    </a:lnTo>
                    <a:lnTo>
                      <a:pt x="24" y="23"/>
                    </a:lnTo>
                    <a:lnTo>
                      <a:pt x="31" y="14"/>
                    </a:lnTo>
                    <a:lnTo>
                      <a:pt x="31" y="14"/>
                    </a:lnTo>
                    <a:lnTo>
                      <a:pt x="31" y="13"/>
                    </a:lnTo>
                    <a:lnTo>
                      <a:pt x="31" y="13"/>
                    </a:lnTo>
                    <a:lnTo>
                      <a:pt x="25" y="7"/>
                    </a:lnTo>
                    <a:lnTo>
                      <a:pt x="25" y="7"/>
                    </a:lnTo>
                    <a:lnTo>
                      <a:pt x="21" y="5"/>
                    </a:lnTo>
                    <a:lnTo>
                      <a:pt x="18" y="7"/>
                    </a:lnTo>
                    <a:lnTo>
                      <a:pt x="16" y="8"/>
                    </a:lnTo>
                    <a:lnTo>
                      <a:pt x="14" y="6"/>
                    </a:lnTo>
                    <a:lnTo>
                      <a:pt x="14" y="6"/>
                    </a:lnTo>
                    <a:lnTo>
                      <a:pt x="21" y="0"/>
                    </a:lnTo>
                    <a:lnTo>
                      <a:pt x="41" y="17"/>
                    </a:lnTo>
                    <a:lnTo>
                      <a:pt x="3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43">
                <a:extLst>
                  <a:ext uri="{FF2B5EF4-FFF2-40B4-BE49-F238E27FC236}">
                    <a16:creationId xmlns:a16="http://schemas.microsoft.com/office/drawing/2014/main" id="{8754FE14-8503-3543-9B1D-0DB075249F1C}"/>
                  </a:ext>
                </a:extLst>
              </p:cNvPr>
              <p:cNvSpPr>
                <a:spLocks/>
              </p:cNvSpPr>
              <p:nvPr userDrawn="1"/>
            </p:nvSpPr>
            <p:spPr bwMode="auto">
              <a:xfrm>
                <a:off x="7940675" y="593725"/>
                <a:ext cx="36513" cy="34925"/>
              </a:xfrm>
              <a:custGeom>
                <a:avLst/>
                <a:gdLst>
                  <a:gd name="T0" fmla="*/ 46 w 48"/>
                  <a:gd name="T1" fmla="*/ 23 h 44"/>
                  <a:gd name="T2" fmla="*/ 46 w 48"/>
                  <a:gd name="T3" fmla="*/ 23 h 44"/>
                  <a:gd name="T4" fmla="*/ 42 w 48"/>
                  <a:gd name="T5" fmla="*/ 20 h 44"/>
                  <a:gd name="T6" fmla="*/ 41 w 48"/>
                  <a:gd name="T7" fmla="*/ 20 h 44"/>
                  <a:gd name="T8" fmla="*/ 41 w 48"/>
                  <a:gd name="T9" fmla="*/ 20 h 44"/>
                  <a:gd name="T10" fmla="*/ 32 w 48"/>
                  <a:gd name="T11" fmla="*/ 29 h 44"/>
                  <a:gd name="T12" fmla="*/ 32 w 48"/>
                  <a:gd name="T13" fmla="*/ 29 h 44"/>
                  <a:gd name="T14" fmla="*/ 23 w 48"/>
                  <a:gd name="T15" fmla="*/ 38 h 44"/>
                  <a:gd name="T16" fmla="*/ 23 w 48"/>
                  <a:gd name="T17" fmla="*/ 38 h 44"/>
                  <a:gd name="T18" fmla="*/ 23 w 48"/>
                  <a:gd name="T19" fmla="*/ 39 h 44"/>
                  <a:gd name="T20" fmla="*/ 25 w 48"/>
                  <a:gd name="T21" fmla="*/ 42 h 44"/>
                  <a:gd name="T22" fmla="*/ 23 w 48"/>
                  <a:gd name="T23" fmla="*/ 44 h 44"/>
                  <a:gd name="T24" fmla="*/ 17 w 48"/>
                  <a:gd name="T25" fmla="*/ 37 h 44"/>
                  <a:gd name="T26" fmla="*/ 17 w 48"/>
                  <a:gd name="T27" fmla="*/ 37 h 44"/>
                  <a:gd name="T28" fmla="*/ 17 w 48"/>
                  <a:gd name="T29" fmla="*/ 34 h 44"/>
                  <a:gd name="T30" fmla="*/ 23 w 48"/>
                  <a:gd name="T31" fmla="*/ 8 h 44"/>
                  <a:gd name="T32" fmla="*/ 23 w 48"/>
                  <a:gd name="T33" fmla="*/ 8 h 44"/>
                  <a:gd name="T34" fmla="*/ 17 w 48"/>
                  <a:gd name="T35" fmla="*/ 14 h 44"/>
                  <a:gd name="T36" fmla="*/ 17 w 48"/>
                  <a:gd name="T37" fmla="*/ 14 h 44"/>
                  <a:gd name="T38" fmla="*/ 8 w 48"/>
                  <a:gd name="T39" fmla="*/ 22 h 44"/>
                  <a:gd name="T40" fmla="*/ 8 w 48"/>
                  <a:gd name="T41" fmla="*/ 22 h 44"/>
                  <a:gd name="T42" fmla="*/ 8 w 48"/>
                  <a:gd name="T43" fmla="*/ 24 h 44"/>
                  <a:gd name="T44" fmla="*/ 12 w 48"/>
                  <a:gd name="T45" fmla="*/ 28 h 44"/>
                  <a:gd name="T46" fmla="*/ 10 w 48"/>
                  <a:gd name="T47" fmla="*/ 29 h 44"/>
                  <a:gd name="T48" fmla="*/ 0 w 48"/>
                  <a:gd name="T49" fmla="*/ 19 h 44"/>
                  <a:gd name="T50" fmla="*/ 3 w 48"/>
                  <a:gd name="T51" fmla="*/ 17 h 44"/>
                  <a:gd name="T52" fmla="*/ 3 w 48"/>
                  <a:gd name="T53" fmla="*/ 17 h 44"/>
                  <a:gd name="T54" fmla="*/ 5 w 48"/>
                  <a:gd name="T55" fmla="*/ 21 h 44"/>
                  <a:gd name="T56" fmla="*/ 6 w 48"/>
                  <a:gd name="T57" fmla="*/ 21 h 44"/>
                  <a:gd name="T58" fmla="*/ 7 w 48"/>
                  <a:gd name="T59" fmla="*/ 20 h 44"/>
                  <a:gd name="T60" fmla="*/ 7 w 48"/>
                  <a:gd name="T61" fmla="*/ 20 h 44"/>
                  <a:gd name="T62" fmla="*/ 14 w 48"/>
                  <a:gd name="T63" fmla="*/ 14 h 44"/>
                  <a:gd name="T64" fmla="*/ 14 w 48"/>
                  <a:gd name="T65" fmla="*/ 14 h 44"/>
                  <a:gd name="T66" fmla="*/ 29 w 48"/>
                  <a:gd name="T67" fmla="*/ 0 h 44"/>
                  <a:gd name="T68" fmla="*/ 31 w 48"/>
                  <a:gd name="T69" fmla="*/ 3 h 44"/>
                  <a:gd name="T70" fmla="*/ 31 w 48"/>
                  <a:gd name="T71" fmla="*/ 3 h 44"/>
                  <a:gd name="T72" fmla="*/ 28 w 48"/>
                  <a:gd name="T73" fmla="*/ 14 h 44"/>
                  <a:gd name="T74" fmla="*/ 23 w 48"/>
                  <a:gd name="T75" fmla="*/ 33 h 44"/>
                  <a:gd name="T76" fmla="*/ 23 w 48"/>
                  <a:gd name="T77" fmla="*/ 33 h 44"/>
                  <a:gd name="T78" fmla="*/ 30 w 48"/>
                  <a:gd name="T79" fmla="*/ 27 h 44"/>
                  <a:gd name="T80" fmla="*/ 30 w 48"/>
                  <a:gd name="T81" fmla="*/ 27 h 44"/>
                  <a:gd name="T82" fmla="*/ 39 w 48"/>
                  <a:gd name="T83" fmla="*/ 19 h 44"/>
                  <a:gd name="T84" fmla="*/ 39 w 48"/>
                  <a:gd name="T85" fmla="*/ 19 h 44"/>
                  <a:gd name="T86" fmla="*/ 40 w 48"/>
                  <a:gd name="T87" fmla="*/ 17 h 44"/>
                  <a:gd name="T88" fmla="*/ 40 w 48"/>
                  <a:gd name="T89" fmla="*/ 16 h 44"/>
                  <a:gd name="T90" fmla="*/ 37 w 48"/>
                  <a:gd name="T91" fmla="*/ 13 h 44"/>
                  <a:gd name="T92" fmla="*/ 38 w 48"/>
                  <a:gd name="T93" fmla="*/ 11 h 44"/>
                  <a:gd name="T94" fmla="*/ 48 w 48"/>
                  <a:gd name="T95" fmla="*/ 21 h 44"/>
                  <a:gd name="T96" fmla="*/ 46 w 48"/>
                  <a:gd name="T9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4">
                    <a:moveTo>
                      <a:pt x="46" y="23"/>
                    </a:moveTo>
                    <a:lnTo>
                      <a:pt x="46" y="23"/>
                    </a:lnTo>
                    <a:lnTo>
                      <a:pt x="42" y="20"/>
                    </a:lnTo>
                    <a:lnTo>
                      <a:pt x="41" y="20"/>
                    </a:lnTo>
                    <a:lnTo>
                      <a:pt x="41" y="20"/>
                    </a:lnTo>
                    <a:lnTo>
                      <a:pt x="32" y="29"/>
                    </a:lnTo>
                    <a:lnTo>
                      <a:pt x="32" y="29"/>
                    </a:lnTo>
                    <a:lnTo>
                      <a:pt x="23" y="38"/>
                    </a:lnTo>
                    <a:lnTo>
                      <a:pt x="23" y="38"/>
                    </a:lnTo>
                    <a:lnTo>
                      <a:pt x="23" y="39"/>
                    </a:lnTo>
                    <a:lnTo>
                      <a:pt x="25" y="42"/>
                    </a:lnTo>
                    <a:lnTo>
                      <a:pt x="23" y="44"/>
                    </a:lnTo>
                    <a:lnTo>
                      <a:pt x="17" y="37"/>
                    </a:lnTo>
                    <a:lnTo>
                      <a:pt x="17" y="37"/>
                    </a:lnTo>
                    <a:lnTo>
                      <a:pt x="17" y="34"/>
                    </a:lnTo>
                    <a:lnTo>
                      <a:pt x="23" y="8"/>
                    </a:lnTo>
                    <a:lnTo>
                      <a:pt x="23" y="8"/>
                    </a:lnTo>
                    <a:lnTo>
                      <a:pt x="17" y="14"/>
                    </a:lnTo>
                    <a:lnTo>
                      <a:pt x="17" y="14"/>
                    </a:lnTo>
                    <a:lnTo>
                      <a:pt x="8" y="22"/>
                    </a:lnTo>
                    <a:lnTo>
                      <a:pt x="8" y="22"/>
                    </a:lnTo>
                    <a:lnTo>
                      <a:pt x="8" y="24"/>
                    </a:lnTo>
                    <a:lnTo>
                      <a:pt x="12" y="28"/>
                    </a:lnTo>
                    <a:lnTo>
                      <a:pt x="10" y="29"/>
                    </a:lnTo>
                    <a:lnTo>
                      <a:pt x="0" y="19"/>
                    </a:lnTo>
                    <a:lnTo>
                      <a:pt x="3" y="17"/>
                    </a:lnTo>
                    <a:lnTo>
                      <a:pt x="3" y="17"/>
                    </a:lnTo>
                    <a:lnTo>
                      <a:pt x="5" y="21"/>
                    </a:lnTo>
                    <a:lnTo>
                      <a:pt x="6" y="21"/>
                    </a:lnTo>
                    <a:lnTo>
                      <a:pt x="7" y="20"/>
                    </a:lnTo>
                    <a:lnTo>
                      <a:pt x="7" y="20"/>
                    </a:lnTo>
                    <a:lnTo>
                      <a:pt x="14" y="14"/>
                    </a:lnTo>
                    <a:lnTo>
                      <a:pt x="14" y="14"/>
                    </a:lnTo>
                    <a:lnTo>
                      <a:pt x="29" y="0"/>
                    </a:lnTo>
                    <a:lnTo>
                      <a:pt x="31" y="3"/>
                    </a:lnTo>
                    <a:lnTo>
                      <a:pt x="31" y="3"/>
                    </a:lnTo>
                    <a:lnTo>
                      <a:pt x="28" y="14"/>
                    </a:lnTo>
                    <a:lnTo>
                      <a:pt x="23" y="33"/>
                    </a:lnTo>
                    <a:lnTo>
                      <a:pt x="23" y="33"/>
                    </a:lnTo>
                    <a:lnTo>
                      <a:pt x="30" y="27"/>
                    </a:lnTo>
                    <a:lnTo>
                      <a:pt x="30" y="27"/>
                    </a:lnTo>
                    <a:lnTo>
                      <a:pt x="39" y="19"/>
                    </a:lnTo>
                    <a:lnTo>
                      <a:pt x="39" y="19"/>
                    </a:lnTo>
                    <a:lnTo>
                      <a:pt x="40" y="17"/>
                    </a:lnTo>
                    <a:lnTo>
                      <a:pt x="40" y="16"/>
                    </a:lnTo>
                    <a:lnTo>
                      <a:pt x="37" y="13"/>
                    </a:lnTo>
                    <a:lnTo>
                      <a:pt x="38" y="11"/>
                    </a:lnTo>
                    <a:lnTo>
                      <a:pt x="48" y="21"/>
                    </a:lnTo>
                    <a:lnTo>
                      <a:pt x="46"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44">
                <a:extLst>
                  <a:ext uri="{FF2B5EF4-FFF2-40B4-BE49-F238E27FC236}">
                    <a16:creationId xmlns:a16="http://schemas.microsoft.com/office/drawing/2014/main" id="{E2EE4C53-A365-554B-9D9C-7C0EF8C4C43D}"/>
                  </a:ext>
                </a:extLst>
              </p:cNvPr>
              <p:cNvSpPr>
                <a:spLocks/>
              </p:cNvSpPr>
              <p:nvPr userDrawn="1"/>
            </p:nvSpPr>
            <p:spPr bwMode="auto">
              <a:xfrm>
                <a:off x="7924800" y="574675"/>
                <a:ext cx="30163" cy="30162"/>
              </a:xfrm>
              <a:custGeom>
                <a:avLst/>
                <a:gdLst>
                  <a:gd name="T0" fmla="*/ 39 w 40"/>
                  <a:gd name="T1" fmla="*/ 14 h 37"/>
                  <a:gd name="T2" fmla="*/ 39 w 40"/>
                  <a:gd name="T3" fmla="*/ 14 h 37"/>
                  <a:gd name="T4" fmla="*/ 35 w 40"/>
                  <a:gd name="T5" fmla="*/ 11 h 37"/>
                  <a:gd name="T6" fmla="*/ 34 w 40"/>
                  <a:gd name="T7" fmla="*/ 11 h 37"/>
                  <a:gd name="T8" fmla="*/ 34 w 40"/>
                  <a:gd name="T9" fmla="*/ 11 h 37"/>
                  <a:gd name="T10" fmla="*/ 30 w 40"/>
                  <a:gd name="T11" fmla="*/ 14 h 37"/>
                  <a:gd name="T12" fmla="*/ 13 w 40"/>
                  <a:gd name="T13" fmla="*/ 27 h 37"/>
                  <a:gd name="T14" fmla="*/ 16 w 40"/>
                  <a:gd name="T15" fmla="*/ 31 h 37"/>
                  <a:gd name="T16" fmla="*/ 16 w 40"/>
                  <a:gd name="T17" fmla="*/ 31 h 37"/>
                  <a:gd name="T18" fmla="*/ 16 w 40"/>
                  <a:gd name="T19" fmla="*/ 33 h 37"/>
                  <a:gd name="T20" fmla="*/ 17 w 40"/>
                  <a:gd name="T21" fmla="*/ 33 h 37"/>
                  <a:gd name="T22" fmla="*/ 24 w 40"/>
                  <a:gd name="T23" fmla="*/ 31 h 37"/>
                  <a:gd name="T24" fmla="*/ 24 w 40"/>
                  <a:gd name="T25" fmla="*/ 33 h 37"/>
                  <a:gd name="T26" fmla="*/ 24 w 40"/>
                  <a:gd name="T27" fmla="*/ 33 h 37"/>
                  <a:gd name="T28" fmla="*/ 17 w 40"/>
                  <a:gd name="T29" fmla="*/ 37 h 37"/>
                  <a:gd name="T30" fmla="*/ 17 w 40"/>
                  <a:gd name="T31" fmla="*/ 37 h 37"/>
                  <a:gd name="T32" fmla="*/ 15 w 40"/>
                  <a:gd name="T33" fmla="*/ 35 h 37"/>
                  <a:gd name="T34" fmla="*/ 15 w 40"/>
                  <a:gd name="T35" fmla="*/ 35 h 37"/>
                  <a:gd name="T36" fmla="*/ 14 w 40"/>
                  <a:gd name="T37" fmla="*/ 33 h 37"/>
                  <a:gd name="T38" fmla="*/ 5 w 40"/>
                  <a:gd name="T39" fmla="*/ 20 h 37"/>
                  <a:gd name="T40" fmla="*/ 5 w 40"/>
                  <a:gd name="T41" fmla="*/ 20 h 37"/>
                  <a:gd name="T42" fmla="*/ 0 w 40"/>
                  <a:gd name="T43" fmla="*/ 16 h 37"/>
                  <a:gd name="T44" fmla="*/ 0 w 40"/>
                  <a:gd name="T45" fmla="*/ 16 h 37"/>
                  <a:gd name="T46" fmla="*/ 7 w 40"/>
                  <a:gd name="T47" fmla="*/ 10 h 37"/>
                  <a:gd name="T48" fmla="*/ 9 w 40"/>
                  <a:gd name="T49" fmla="*/ 11 h 37"/>
                  <a:gd name="T50" fmla="*/ 9 w 40"/>
                  <a:gd name="T51" fmla="*/ 11 h 37"/>
                  <a:gd name="T52" fmla="*/ 6 w 40"/>
                  <a:gd name="T53" fmla="*/ 17 h 37"/>
                  <a:gd name="T54" fmla="*/ 6 w 40"/>
                  <a:gd name="T55" fmla="*/ 18 h 37"/>
                  <a:gd name="T56" fmla="*/ 6 w 40"/>
                  <a:gd name="T57" fmla="*/ 19 h 37"/>
                  <a:gd name="T58" fmla="*/ 9 w 40"/>
                  <a:gd name="T59" fmla="*/ 23 h 37"/>
                  <a:gd name="T60" fmla="*/ 26 w 40"/>
                  <a:gd name="T61" fmla="*/ 10 h 37"/>
                  <a:gd name="T62" fmla="*/ 26 w 40"/>
                  <a:gd name="T63" fmla="*/ 10 h 37"/>
                  <a:gd name="T64" fmla="*/ 31 w 40"/>
                  <a:gd name="T65" fmla="*/ 7 h 37"/>
                  <a:gd name="T66" fmla="*/ 31 w 40"/>
                  <a:gd name="T67" fmla="*/ 7 h 37"/>
                  <a:gd name="T68" fmla="*/ 31 w 40"/>
                  <a:gd name="T69" fmla="*/ 5 h 37"/>
                  <a:gd name="T70" fmla="*/ 28 w 40"/>
                  <a:gd name="T71" fmla="*/ 1 h 37"/>
                  <a:gd name="T72" fmla="*/ 30 w 40"/>
                  <a:gd name="T73" fmla="*/ 0 h 37"/>
                  <a:gd name="T74" fmla="*/ 40 w 40"/>
                  <a:gd name="T75" fmla="*/ 13 h 37"/>
                  <a:gd name="T76" fmla="*/ 39 w 40"/>
                  <a:gd name="T7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37">
                    <a:moveTo>
                      <a:pt x="39" y="14"/>
                    </a:moveTo>
                    <a:lnTo>
                      <a:pt x="39" y="14"/>
                    </a:lnTo>
                    <a:lnTo>
                      <a:pt x="35" y="11"/>
                    </a:lnTo>
                    <a:lnTo>
                      <a:pt x="34" y="11"/>
                    </a:lnTo>
                    <a:lnTo>
                      <a:pt x="34" y="11"/>
                    </a:lnTo>
                    <a:lnTo>
                      <a:pt x="30" y="14"/>
                    </a:lnTo>
                    <a:lnTo>
                      <a:pt x="13" y="27"/>
                    </a:lnTo>
                    <a:lnTo>
                      <a:pt x="16" y="31"/>
                    </a:lnTo>
                    <a:lnTo>
                      <a:pt x="16" y="31"/>
                    </a:lnTo>
                    <a:lnTo>
                      <a:pt x="16" y="33"/>
                    </a:lnTo>
                    <a:lnTo>
                      <a:pt x="17" y="33"/>
                    </a:lnTo>
                    <a:lnTo>
                      <a:pt x="24" y="31"/>
                    </a:lnTo>
                    <a:lnTo>
                      <a:pt x="24" y="33"/>
                    </a:lnTo>
                    <a:lnTo>
                      <a:pt x="24" y="33"/>
                    </a:lnTo>
                    <a:lnTo>
                      <a:pt x="17" y="37"/>
                    </a:lnTo>
                    <a:lnTo>
                      <a:pt x="17" y="37"/>
                    </a:lnTo>
                    <a:lnTo>
                      <a:pt x="15" y="35"/>
                    </a:lnTo>
                    <a:lnTo>
                      <a:pt x="15" y="35"/>
                    </a:lnTo>
                    <a:lnTo>
                      <a:pt x="14" y="33"/>
                    </a:lnTo>
                    <a:lnTo>
                      <a:pt x="5" y="20"/>
                    </a:lnTo>
                    <a:lnTo>
                      <a:pt x="5" y="20"/>
                    </a:lnTo>
                    <a:lnTo>
                      <a:pt x="0" y="16"/>
                    </a:lnTo>
                    <a:lnTo>
                      <a:pt x="0" y="16"/>
                    </a:lnTo>
                    <a:lnTo>
                      <a:pt x="7" y="10"/>
                    </a:lnTo>
                    <a:lnTo>
                      <a:pt x="9" y="11"/>
                    </a:lnTo>
                    <a:lnTo>
                      <a:pt x="9" y="11"/>
                    </a:lnTo>
                    <a:lnTo>
                      <a:pt x="6" y="17"/>
                    </a:lnTo>
                    <a:lnTo>
                      <a:pt x="6" y="18"/>
                    </a:lnTo>
                    <a:lnTo>
                      <a:pt x="6" y="19"/>
                    </a:lnTo>
                    <a:lnTo>
                      <a:pt x="9" y="23"/>
                    </a:lnTo>
                    <a:lnTo>
                      <a:pt x="26" y="10"/>
                    </a:lnTo>
                    <a:lnTo>
                      <a:pt x="26" y="10"/>
                    </a:lnTo>
                    <a:lnTo>
                      <a:pt x="31" y="7"/>
                    </a:lnTo>
                    <a:lnTo>
                      <a:pt x="31" y="7"/>
                    </a:lnTo>
                    <a:lnTo>
                      <a:pt x="31" y="5"/>
                    </a:lnTo>
                    <a:lnTo>
                      <a:pt x="28" y="1"/>
                    </a:lnTo>
                    <a:lnTo>
                      <a:pt x="30" y="0"/>
                    </a:lnTo>
                    <a:lnTo>
                      <a:pt x="40" y="13"/>
                    </a:lnTo>
                    <a:lnTo>
                      <a:pt x="3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45">
                <a:extLst>
                  <a:ext uri="{FF2B5EF4-FFF2-40B4-BE49-F238E27FC236}">
                    <a16:creationId xmlns:a16="http://schemas.microsoft.com/office/drawing/2014/main" id="{D92DAC33-CBAC-A444-8812-1EB0ADDC6B32}"/>
                  </a:ext>
                </a:extLst>
              </p:cNvPr>
              <p:cNvSpPr>
                <a:spLocks noEditPoints="1"/>
              </p:cNvSpPr>
              <p:nvPr userDrawn="1"/>
            </p:nvSpPr>
            <p:spPr bwMode="auto">
              <a:xfrm>
                <a:off x="7907338" y="542925"/>
                <a:ext cx="25400" cy="23812"/>
              </a:xfrm>
              <a:custGeom>
                <a:avLst/>
                <a:gdLst>
                  <a:gd name="T0" fmla="*/ 29 w 32"/>
                  <a:gd name="T1" fmla="*/ 8 h 31"/>
                  <a:gd name="T2" fmla="*/ 29 w 32"/>
                  <a:gd name="T3" fmla="*/ 8 h 31"/>
                  <a:gd name="T4" fmla="*/ 27 w 32"/>
                  <a:gd name="T5" fmla="*/ 6 h 31"/>
                  <a:gd name="T6" fmla="*/ 23 w 32"/>
                  <a:gd name="T7" fmla="*/ 4 h 31"/>
                  <a:gd name="T8" fmla="*/ 18 w 32"/>
                  <a:gd name="T9" fmla="*/ 4 h 31"/>
                  <a:gd name="T10" fmla="*/ 12 w 32"/>
                  <a:gd name="T11" fmla="*/ 7 h 31"/>
                  <a:gd name="T12" fmla="*/ 12 w 32"/>
                  <a:gd name="T13" fmla="*/ 7 h 31"/>
                  <a:gd name="T14" fmla="*/ 6 w 32"/>
                  <a:gd name="T15" fmla="*/ 10 h 31"/>
                  <a:gd name="T16" fmla="*/ 3 w 32"/>
                  <a:gd name="T17" fmla="*/ 15 h 31"/>
                  <a:gd name="T18" fmla="*/ 2 w 32"/>
                  <a:gd name="T19" fmla="*/ 18 h 31"/>
                  <a:gd name="T20" fmla="*/ 3 w 32"/>
                  <a:gd name="T21" fmla="*/ 23 h 31"/>
                  <a:gd name="T22" fmla="*/ 3 w 32"/>
                  <a:gd name="T23" fmla="*/ 23 h 31"/>
                  <a:gd name="T24" fmla="*/ 5 w 32"/>
                  <a:gd name="T25" fmla="*/ 25 h 31"/>
                  <a:gd name="T26" fmla="*/ 10 w 32"/>
                  <a:gd name="T27" fmla="*/ 26 h 31"/>
                  <a:gd name="T28" fmla="*/ 14 w 32"/>
                  <a:gd name="T29" fmla="*/ 26 h 31"/>
                  <a:gd name="T30" fmla="*/ 20 w 32"/>
                  <a:gd name="T31" fmla="*/ 24 h 31"/>
                  <a:gd name="T32" fmla="*/ 20 w 32"/>
                  <a:gd name="T33" fmla="*/ 24 h 31"/>
                  <a:gd name="T34" fmla="*/ 26 w 32"/>
                  <a:gd name="T35" fmla="*/ 19 h 31"/>
                  <a:gd name="T36" fmla="*/ 29 w 32"/>
                  <a:gd name="T37" fmla="*/ 16 h 31"/>
                  <a:gd name="T38" fmla="*/ 30 w 32"/>
                  <a:gd name="T39" fmla="*/ 11 h 31"/>
                  <a:gd name="T40" fmla="*/ 29 w 32"/>
                  <a:gd name="T41" fmla="*/ 8 h 31"/>
                  <a:gd name="T42" fmla="*/ 1 w 32"/>
                  <a:gd name="T43" fmla="*/ 23 h 31"/>
                  <a:gd name="T44" fmla="*/ 1 w 32"/>
                  <a:gd name="T45" fmla="*/ 23 h 31"/>
                  <a:gd name="T46" fmla="*/ 0 w 32"/>
                  <a:gd name="T47" fmla="*/ 17 h 31"/>
                  <a:gd name="T48" fmla="*/ 0 w 32"/>
                  <a:gd name="T49" fmla="*/ 11 h 31"/>
                  <a:gd name="T50" fmla="*/ 3 w 32"/>
                  <a:gd name="T51" fmla="*/ 6 h 31"/>
                  <a:gd name="T52" fmla="*/ 9 w 32"/>
                  <a:gd name="T53" fmla="*/ 2 h 31"/>
                  <a:gd name="T54" fmla="*/ 9 w 32"/>
                  <a:gd name="T55" fmla="*/ 2 h 31"/>
                  <a:gd name="T56" fmla="*/ 15 w 32"/>
                  <a:gd name="T57" fmla="*/ 0 h 31"/>
                  <a:gd name="T58" fmla="*/ 22 w 32"/>
                  <a:gd name="T59" fmla="*/ 0 h 31"/>
                  <a:gd name="T60" fmla="*/ 27 w 32"/>
                  <a:gd name="T61" fmla="*/ 2 h 31"/>
                  <a:gd name="T62" fmla="*/ 31 w 32"/>
                  <a:gd name="T63" fmla="*/ 7 h 31"/>
                  <a:gd name="T64" fmla="*/ 31 w 32"/>
                  <a:gd name="T65" fmla="*/ 7 h 31"/>
                  <a:gd name="T66" fmla="*/ 32 w 32"/>
                  <a:gd name="T67" fmla="*/ 14 h 31"/>
                  <a:gd name="T68" fmla="*/ 32 w 32"/>
                  <a:gd name="T69" fmla="*/ 19 h 31"/>
                  <a:gd name="T70" fmla="*/ 29 w 32"/>
                  <a:gd name="T71" fmla="*/ 25 h 31"/>
                  <a:gd name="T72" fmla="*/ 23 w 32"/>
                  <a:gd name="T73" fmla="*/ 28 h 31"/>
                  <a:gd name="T74" fmla="*/ 23 w 32"/>
                  <a:gd name="T75" fmla="*/ 28 h 31"/>
                  <a:gd name="T76" fmla="*/ 17 w 32"/>
                  <a:gd name="T77" fmla="*/ 31 h 31"/>
                  <a:gd name="T78" fmla="*/ 10 w 32"/>
                  <a:gd name="T79" fmla="*/ 31 h 31"/>
                  <a:gd name="T80" fmla="*/ 5 w 32"/>
                  <a:gd name="T81" fmla="*/ 28 h 31"/>
                  <a:gd name="T82" fmla="*/ 1 w 32"/>
                  <a:gd name="T8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1">
                    <a:moveTo>
                      <a:pt x="29" y="8"/>
                    </a:moveTo>
                    <a:lnTo>
                      <a:pt x="29" y="8"/>
                    </a:lnTo>
                    <a:lnTo>
                      <a:pt x="27" y="6"/>
                    </a:lnTo>
                    <a:lnTo>
                      <a:pt x="23" y="4"/>
                    </a:lnTo>
                    <a:lnTo>
                      <a:pt x="18" y="4"/>
                    </a:lnTo>
                    <a:lnTo>
                      <a:pt x="12" y="7"/>
                    </a:lnTo>
                    <a:lnTo>
                      <a:pt x="12" y="7"/>
                    </a:lnTo>
                    <a:lnTo>
                      <a:pt x="6" y="10"/>
                    </a:lnTo>
                    <a:lnTo>
                      <a:pt x="3" y="15"/>
                    </a:lnTo>
                    <a:lnTo>
                      <a:pt x="2" y="18"/>
                    </a:lnTo>
                    <a:lnTo>
                      <a:pt x="3" y="23"/>
                    </a:lnTo>
                    <a:lnTo>
                      <a:pt x="3" y="23"/>
                    </a:lnTo>
                    <a:lnTo>
                      <a:pt x="5" y="25"/>
                    </a:lnTo>
                    <a:lnTo>
                      <a:pt x="10" y="26"/>
                    </a:lnTo>
                    <a:lnTo>
                      <a:pt x="14" y="26"/>
                    </a:lnTo>
                    <a:lnTo>
                      <a:pt x="20" y="24"/>
                    </a:lnTo>
                    <a:lnTo>
                      <a:pt x="20" y="24"/>
                    </a:lnTo>
                    <a:lnTo>
                      <a:pt x="26" y="19"/>
                    </a:lnTo>
                    <a:lnTo>
                      <a:pt x="29" y="16"/>
                    </a:lnTo>
                    <a:lnTo>
                      <a:pt x="30" y="11"/>
                    </a:lnTo>
                    <a:lnTo>
                      <a:pt x="29" y="8"/>
                    </a:lnTo>
                    <a:close/>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46">
                <a:extLst>
                  <a:ext uri="{FF2B5EF4-FFF2-40B4-BE49-F238E27FC236}">
                    <a16:creationId xmlns:a16="http://schemas.microsoft.com/office/drawing/2014/main" id="{797700C5-566C-DC4A-9CA0-288386AEC281}"/>
                  </a:ext>
                </a:extLst>
              </p:cNvPr>
              <p:cNvSpPr>
                <a:spLocks/>
              </p:cNvSpPr>
              <p:nvPr userDrawn="1"/>
            </p:nvSpPr>
            <p:spPr bwMode="auto">
              <a:xfrm>
                <a:off x="7908925" y="546100"/>
                <a:ext cx="22225" cy="17462"/>
              </a:xfrm>
              <a:custGeom>
                <a:avLst/>
                <a:gdLst>
                  <a:gd name="T0" fmla="*/ 27 w 28"/>
                  <a:gd name="T1" fmla="*/ 4 h 22"/>
                  <a:gd name="T2" fmla="*/ 27 w 28"/>
                  <a:gd name="T3" fmla="*/ 4 h 22"/>
                  <a:gd name="T4" fmla="*/ 25 w 28"/>
                  <a:gd name="T5" fmla="*/ 2 h 22"/>
                  <a:gd name="T6" fmla="*/ 21 w 28"/>
                  <a:gd name="T7" fmla="*/ 0 h 22"/>
                  <a:gd name="T8" fmla="*/ 16 w 28"/>
                  <a:gd name="T9" fmla="*/ 0 h 22"/>
                  <a:gd name="T10" fmla="*/ 10 w 28"/>
                  <a:gd name="T11" fmla="*/ 3 h 22"/>
                  <a:gd name="T12" fmla="*/ 10 w 28"/>
                  <a:gd name="T13" fmla="*/ 3 h 22"/>
                  <a:gd name="T14" fmla="*/ 4 w 28"/>
                  <a:gd name="T15" fmla="*/ 6 h 22"/>
                  <a:gd name="T16" fmla="*/ 1 w 28"/>
                  <a:gd name="T17" fmla="*/ 11 h 22"/>
                  <a:gd name="T18" fmla="*/ 0 w 28"/>
                  <a:gd name="T19" fmla="*/ 14 h 22"/>
                  <a:gd name="T20" fmla="*/ 1 w 28"/>
                  <a:gd name="T21" fmla="*/ 19 h 22"/>
                  <a:gd name="T22" fmla="*/ 1 w 28"/>
                  <a:gd name="T23" fmla="*/ 19 h 22"/>
                  <a:gd name="T24" fmla="*/ 3 w 28"/>
                  <a:gd name="T25" fmla="*/ 21 h 22"/>
                  <a:gd name="T26" fmla="*/ 8 w 28"/>
                  <a:gd name="T27" fmla="*/ 22 h 22"/>
                  <a:gd name="T28" fmla="*/ 12 w 28"/>
                  <a:gd name="T29" fmla="*/ 22 h 22"/>
                  <a:gd name="T30" fmla="*/ 18 w 28"/>
                  <a:gd name="T31" fmla="*/ 20 h 22"/>
                  <a:gd name="T32" fmla="*/ 18 w 28"/>
                  <a:gd name="T33" fmla="*/ 20 h 22"/>
                  <a:gd name="T34" fmla="*/ 24 w 28"/>
                  <a:gd name="T35" fmla="*/ 15 h 22"/>
                  <a:gd name="T36" fmla="*/ 27 w 28"/>
                  <a:gd name="T37" fmla="*/ 12 h 22"/>
                  <a:gd name="T38" fmla="*/ 28 w 28"/>
                  <a:gd name="T39" fmla="*/ 7 h 22"/>
                  <a:gd name="T40" fmla="*/ 27 w 28"/>
                  <a:gd name="T4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27" y="4"/>
                    </a:moveTo>
                    <a:lnTo>
                      <a:pt x="27" y="4"/>
                    </a:lnTo>
                    <a:lnTo>
                      <a:pt x="25" y="2"/>
                    </a:lnTo>
                    <a:lnTo>
                      <a:pt x="21" y="0"/>
                    </a:lnTo>
                    <a:lnTo>
                      <a:pt x="16" y="0"/>
                    </a:lnTo>
                    <a:lnTo>
                      <a:pt x="10" y="3"/>
                    </a:lnTo>
                    <a:lnTo>
                      <a:pt x="10" y="3"/>
                    </a:lnTo>
                    <a:lnTo>
                      <a:pt x="4" y="6"/>
                    </a:lnTo>
                    <a:lnTo>
                      <a:pt x="1" y="11"/>
                    </a:lnTo>
                    <a:lnTo>
                      <a:pt x="0" y="14"/>
                    </a:lnTo>
                    <a:lnTo>
                      <a:pt x="1" y="19"/>
                    </a:lnTo>
                    <a:lnTo>
                      <a:pt x="1" y="19"/>
                    </a:lnTo>
                    <a:lnTo>
                      <a:pt x="3" y="21"/>
                    </a:lnTo>
                    <a:lnTo>
                      <a:pt x="8" y="22"/>
                    </a:lnTo>
                    <a:lnTo>
                      <a:pt x="12" y="22"/>
                    </a:lnTo>
                    <a:lnTo>
                      <a:pt x="18" y="20"/>
                    </a:lnTo>
                    <a:lnTo>
                      <a:pt x="18" y="20"/>
                    </a:lnTo>
                    <a:lnTo>
                      <a:pt x="24" y="15"/>
                    </a:lnTo>
                    <a:lnTo>
                      <a:pt x="27" y="12"/>
                    </a:lnTo>
                    <a:lnTo>
                      <a:pt x="28" y="7"/>
                    </a:lnTo>
                    <a:lnTo>
                      <a:pt x="2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47">
                <a:extLst>
                  <a:ext uri="{FF2B5EF4-FFF2-40B4-BE49-F238E27FC236}">
                    <a16:creationId xmlns:a16="http://schemas.microsoft.com/office/drawing/2014/main" id="{455F850B-6050-5B43-9828-0CC9DF0C67B2}"/>
                  </a:ext>
                </a:extLst>
              </p:cNvPr>
              <p:cNvSpPr>
                <a:spLocks/>
              </p:cNvSpPr>
              <p:nvPr userDrawn="1"/>
            </p:nvSpPr>
            <p:spPr bwMode="auto">
              <a:xfrm>
                <a:off x="7907338" y="542925"/>
                <a:ext cx="25400" cy="23812"/>
              </a:xfrm>
              <a:custGeom>
                <a:avLst/>
                <a:gdLst>
                  <a:gd name="T0" fmla="*/ 1 w 32"/>
                  <a:gd name="T1" fmla="*/ 23 h 31"/>
                  <a:gd name="T2" fmla="*/ 1 w 32"/>
                  <a:gd name="T3" fmla="*/ 23 h 31"/>
                  <a:gd name="T4" fmla="*/ 0 w 32"/>
                  <a:gd name="T5" fmla="*/ 17 h 31"/>
                  <a:gd name="T6" fmla="*/ 0 w 32"/>
                  <a:gd name="T7" fmla="*/ 11 h 31"/>
                  <a:gd name="T8" fmla="*/ 3 w 32"/>
                  <a:gd name="T9" fmla="*/ 6 h 31"/>
                  <a:gd name="T10" fmla="*/ 9 w 32"/>
                  <a:gd name="T11" fmla="*/ 2 h 31"/>
                  <a:gd name="T12" fmla="*/ 9 w 32"/>
                  <a:gd name="T13" fmla="*/ 2 h 31"/>
                  <a:gd name="T14" fmla="*/ 15 w 32"/>
                  <a:gd name="T15" fmla="*/ 0 h 31"/>
                  <a:gd name="T16" fmla="*/ 22 w 32"/>
                  <a:gd name="T17" fmla="*/ 0 h 31"/>
                  <a:gd name="T18" fmla="*/ 27 w 32"/>
                  <a:gd name="T19" fmla="*/ 2 h 31"/>
                  <a:gd name="T20" fmla="*/ 31 w 32"/>
                  <a:gd name="T21" fmla="*/ 7 h 31"/>
                  <a:gd name="T22" fmla="*/ 31 w 32"/>
                  <a:gd name="T23" fmla="*/ 7 h 31"/>
                  <a:gd name="T24" fmla="*/ 32 w 32"/>
                  <a:gd name="T25" fmla="*/ 14 h 31"/>
                  <a:gd name="T26" fmla="*/ 32 w 32"/>
                  <a:gd name="T27" fmla="*/ 19 h 31"/>
                  <a:gd name="T28" fmla="*/ 29 w 32"/>
                  <a:gd name="T29" fmla="*/ 25 h 31"/>
                  <a:gd name="T30" fmla="*/ 23 w 32"/>
                  <a:gd name="T31" fmla="*/ 28 h 31"/>
                  <a:gd name="T32" fmla="*/ 23 w 32"/>
                  <a:gd name="T33" fmla="*/ 28 h 31"/>
                  <a:gd name="T34" fmla="*/ 17 w 32"/>
                  <a:gd name="T35" fmla="*/ 31 h 31"/>
                  <a:gd name="T36" fmla="*/ 10 w 32"/>
                  <a:gd name="T37" fmla="*/ 31 h 31"/>
                  <a:gd name="T38" fmla="*/ 5 w 32"/>
                  <a:gd name="T39" fmla="*/ 28 h 31"/>
                  <a:gd name="T40" fmla="*/ 1 w 32"/>
                  <a:gd name="T4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1">
                    <a:moveTo>
                      <a:pt x="1" y="23"/>
                    </a:moveTo>
                    <a:lnTo>
                      <a:pt x="1" y="23"/>
                    </a:lnTo>
                    <a:lnTo>
                      <a:pt x="0" y="17"/>
                    </a:lnTo>
                    <a:lnTo>
                      <a:pt x="0" y="11"/>
                    </a:lnTo>
                    <a:lnTo>
                      <a:pt x="3" y="6"/>
                    </a:lnTo>
                    <a:lnTo>
                      <a:pt x="9" y="2"/>
                    </a:lnTo>
                    <a:lnTo>
                      <a:pt x="9" y="2"/>
                    </a:lnTo>
                    <a:lnTo>
                      <a:pt x="15" y="0"/>
                    </a:lnTo>
                    <a:lnTo>
                      <a:pt x="22" y="0"/>
                    </a:lnTo>
                    <a:lnTo>
                      <a:pt x="27" y="2"/>
                    </a:lnTo>
                    <a:lnTo>
                      <a:pt x="31" y="7"/>
                    </a:lnTo>
                    <a:lnTo>
                      <a:pt x="31" y="7"/>
                    </a:lnTo>
                    <a:lnTo>
                      <a:pt x="32" y="14"/>
                    </a:lnTo>
                    <a:lnTo>
                      <a:pt x="32" y="19"/>
                    </a:lnTo>
                    <a:lnTo>
                      <a:pt x="29" y="25"/>
                    </a:lnTo>
                    <a:lnTo>
                      <a:pt x="23" y="28"/>
                    </a:lnTo>
                    <a:lnTo>
                      <a:pt x="23" y="28"/>
                    </a:lnTo>
                    <a:lnTo>
                      <a:pt x="17" y="31"/>
                    </a:lnTo>
                    <a:lnTo>
                      <a:pt x="10" y="31"/>
                    </a:lnTo>
                    <a:lnTo>
                      <a:pt x="5" y="28"/>
                    </a:lnTo>
                    <a:lnTo>
                      <a:pt x="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Freeform 48">
                <a:extLst>
                  <a:ext uri="{FF2B5EF4-FFF2-40B4-BE49-F238E27FC236}">
                    <a16:creationId xmlns:a16="http://schemas.microsoft.com/office/drawing/2014/main" id="{F51A3813-FB0E-3C40-A8B3-17CBCA6406F7}"/>
                  </a:ext>
                </a:extLst>
              </p:cNvPr>
              <p:cNvSpPr>
                <a:spLocks/>
              </p:cNvSpPr>
              <p:nvPr userDrawn="1"/>
            </p:nvSpPr>
            <p:spPr bwMode="auto">
              <a:xfrm>
                <a:off x="7893050" y="523875"/>
                <a:ext cx="31750" cy="22225"/>
              </a:xfrm>
              <a:custGeom>
                <a:avLst/>
                <a:gdLst>
                  <a:gd name="T0" fmla="*/ 37 w 39"/>
                  <a:gd name="T1" fmla="*/ 16 h 27"/>
                  <a:gd name="T2" fmla="*/ 37 w 39"/>
                  <a:gd name="T3" fmla="*/ 16 h 27"/>
                  <a:gd name="T4" fmla="*/ 36 w 39"/>
                  <a:gd name="T5" fmla="*/ 13 h 27"/>
                  <a:gd name="T6" fmla="*/ 34 w 39"/>
                  <a:gd name="T7" fmla="*/ 13 h 27"/>
                  <a:gd name="T8" fmla="*/ 34 w 39"/>
                  <a:gd name="T9" fmla="*/ 13 h 27"/>
                  <a:gd name="T10" fmla="*/ 22 w 39"/>
                  <a:gd name="T11" fmla="*/ 17 h 27"/>
                  <a:gd name="T12" fmla="*/ 22 w 39"/>
                  <a:gd name="T13" fmla="*/ 17 h 27"/>
                  <a:gd name="T14" fmla="*/ 11 w 39"/>
                  <a:gd name="T15" fmla="*/ 22 h 27"/>
                  <a:gd name="T16" fmla="*/ 11 w 39"/>
                  <a:gd name="T17" fmla="*/ 22 h 27"/>
                  <a:gd name="T18" fmla="*/ 10 w 39"/>
                  <a:gd name="T19" fmla="*/ 23 h 27"/>
                  <a:gd name="T20" fmla="*/ 11 w 39"/>
                  <a:gd name="T21" fmla="*/ 26 h 27"/>
                  <a:gd name="T22" fmla="*/ 9 w 39"/>
                  <a:gd name="T23" fmla="*/ 27 h 27"/>
                  <a:gd name="T24" fmla="*/ 2 w 39"/>
                  <a:gd name="T25" fmla="*/ 11 h 27"/>
                  <a:gd name="T26" fmla="*/ 2 w 39"/>
                  <a:gd name="T27" fmla="*/ 11 h 27"/>
                  <a:gd name="T28" fmla="*/ 0 w 39"/>
                  <a:gd name="T29" fmla="*/ 5 h 27"/>
                  <a:gd name="T30" fmla="*/ 0 w 39"/>
                  <a:gd name="T31" fmla="*/ 5 h 27"/>
                  <a:gd name="T32" fmla="*/ 8 w 39"/>
                  <a:gd name="T33" fmla="*/ 0 h 27"/>
                  <a:gd name="T34" fmla="*/ 9 w 39"/>
                  <a:gd name="T35" fmla="*/ 2 h 27"/>
                  <a:gd name="T36" fmla="*/ 9 w 39"/>
                  <a:gd name="T37" fmla="*/ 2 h 27"/>
                  <a:gd name="T38" fmla="*/ 5 w 39"/>
                  <a:gd name="T39" fmla="*/ 5 h 27"/>
                  <a:gd name="T40" fmla="*/ 4 w 39"/>
                  <a:gd name="T41" fmla="*/ 7 h 27"/>
                  <a:gd name="T42" fmla="*/ 4 w 39"/>
                  <a:gd name="T43" fmla="*/ 9 h 27"/>
                  <a:gd name="T44" fmla="*/ 5 w 39"/>
                  <a:gd name="T45" fmla="*/ 13 h 27"/>
                  <a:gd name="T46" fmla="*/ 6 w 39"/>
                  <a:gd name="T47" fmla="*/ 17 h 27"/>
                  <a:gd name="T48" fmla="*/ 6 w 39"/>
                  <a:gd name="T49" fmla="*/ 17 h 27"/>
                  <a:gd name="T50" fmla="*/ 8 w 39"/>
                  <a:gd name="T51" fmla="*/ 17 h 27"/>
                  <a:gd name="T52" fmla="*/ 18 w 39"/>
                  <a:gd name="T53" fmla="*/ 14 h 27"/>
                  <a:gd name="T54" fmla="*/ 18 w 39"/>
                  <a:gd name="T55" fmla="*/ 14 h 27"/>
                  <a:gd name="T56" fmla="*/ 19 w 39"/>
                  <a:gd name="T57" fmla="*/ 13 h 27"/>
                  <a:gd name="T58" fmla="*/ 18 w 39"/>
                  <a:gd name="T59" fmla="*/ 11 h 27"/>
                  <a:gd name="T60" fmla="*/ 18 w 39"/>
                  <a:gd name="T61" fmla="*/ 10 h 27"/>
                  <a:gd name="T62" fmla="*/ 18 w 39"/>
                  <a:gd name="T63" fmla="*/ 10 h 27"/>
                  <a:gd name="T64" fmla="*/ 17 w 39"/>
                  <a:gd name="T65" fmla="*/ 8 h 27"/>
                  <a:gd name="T66" fmla="*/ 15 w 39"/>
                  <a:gd name="T67" fmla="*/ 6 h 27"/>
                  <a:gd name="T68" fmla="*/ 13 w 39"/>
                  <a:gd name="T69" fmla="*/ 6 h 27"/>
                  <a:gd name="T70" fmla="*/ 12 w 39"/>
                  <a:gd name="T71" fmla="*/ 6 h 27"/>
                  <a:gd name="T72" fmla="*/ 11 w 39"/>
                  <a:gd name="T73" fmla="*/ 5 h 27"/>
                  <a:gd name="T74" fmla="*/ 11 w 39"/>
                  <a:gd name="T75" fmla="*/ 5 h 27"/>
                  <a:gd name="T76" fmla="*/ 15 w 39"/>
                  <a:gd name="T77" fmla="*/ 2 h 27"/>
                  <a:gd name="T78" fmla="*/ 15 w 39"/>
                  <a:gd name="T79" fmla="*/ 2 h 27"/>
                  <a:gd name="T80" fmla="*/ 21 w 39"/>
                  <a:gd name="T81" fmla="*/ 0 h 27"/>
                  <a:gd name="T82" fmla="*/ 21 w 39"/>
                  <a:gd name="T83" fmla="*/ 2 h 27"/>
                  <a:gd name="T84" fmla="*/ 21 w 39"/>
                  <a:gd name="T85" fmla="*/ 2 h 27"/>
                  <a:gd name="T86" fmla="*/ 19 w 39"/>
                  <a:gd name="T87" fmla="*/ 5 h 27"/>
                  <a:gd name="T88" fmla="*/ 19 w 39"/>
                  <a:gd name="T89" fmla="*/ 8 h 27"/>
                  <a:gd name="T90" fmla="*/ 20 w 39"/>
                  <a:gd name="T91" fmla="*/ 11 h 27"/>
                  <a:gd name="T92" fmla="*/ 20 w 39"/>
                  <a:gd name="T93" fmla="*/ 11 h 27"/>
                  <a:gd name="T94" fmla="*/ 21 w 39"/>
                  <a:gd name="T95" fmla="*/ 11 h 27"/>
                  <a:gd name="T96" fmla="*/ 21 w 39"/>
                  <a:gd name="T97" fmla="*/ 11 h 27"/>
                  <a:gd name="T98" fmla="*/ 32 w 39"/>
                  <a:gd name="T99" fmla="*/ 7 h 27"/>
                  <a:gd name="T100" fmla="*/ 32 w 39"/>
                  <a:gd name="T101" fmla="*/ 7 h 27"/>
                  <a:gd name="T102" fmla="*/ 32 w 39"/>
                  <a:gd name="T103" fmla="*/ 7 h 27"/>
                  <a:gd name="T104" fmla="*/ 32 w 39"/>
                  <a:gd name="T105" fmla="*/ 6 h 27"/>
                  <a:gd name="T106" fmla="*/ 31 w 39"/>
                  <a:gd name="T107" fmla="*/ 1 h 27"/>
                  <a:gd name="T108" fmla="*/ 34 w 39"/>
                  <a:gd name="T109" fmla="*/ 1 h 27"/>
                  <a:gd name="T110" fmla="*/ 39 w 39"/>
                  <a:gd name="T111" fmla="*/ 15 h 27"/>
                  <a:gd name="T112" fmla="*/ 37 w 39"/>
                  <a:gd name="T113"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27">
                    <a:moveTo>
                      <a:pt x="37" y="16"/>
                    </a:moveTo>
                    <a:lnTo>
                      <a:pt x="37" y="16"/>
                    </a:lnTo>
                    <a:lnTo>
                      <a:pt x="36" y="13"/>
                    </a:lnTo>
                    <a:lnTo>
                      <a:pt x="34" y="13"/>
                    </a:lnTo>
                    <a:lnTo>
                      <a:pt x="34" y="13"/>
                    </a:lnTo>
                    <a:lnTo>
                      <a:pt x="22" y="17"/>
                    </a:lnTo>
                    <a:lnTo>
                      <a:pt x="22" y="17"/>
                    </a:lnTo>
                    <a:lnTo>
                      <a:pt x="11" y="22"/>
                    </a:lnTo>
                    <a:lnTo>
                      <a:pt x="11" y="22"/>
                    </a:lnTo>
                    <a:lnTo>
                      <a:pt x="10" y="23"/>
                    </a:lnTo>
                    <a:lnTo>
                      <a:pt x="11" y="26"/>
                    </a:lnTo>
                    <a:lnTo>
                      <a:pt x="9" y="27"/>
                    </a:lnTo>
                    <a:lnTo>
                      <a:pt x="2" y="11"/>
                    </a:lnTo>
                    <a:lnTo>
                      <a:pt x="2" y="11"/>
                    </a:lnTo>
                    <a:lnTo>
                      <a:pt x="0" y="5"/>
                    </a:lnTo>
                    <a:lnTo>
                      <a:pt x="0" y="5"/>
                    </a:lnTo>
                    <a:lnTo>
                      <a:pt x="8" y="0"/>
                    </a:lnTo>
                    <a:lnTo>
                      <a:pt x="9" y="2"/>
                    </a:lnTo>
                    <a:lnTo>
                      <a:pt x="9" y="2"/>
                    </a:lnTo>
                    <a:lnTo>
                      <a:pt x="5" y="5"/>
                    </a:lnTo>
                    <a:lnTo>
                      <a:pt x="4" y="7"/>
                    </a:lnTo>
                    <a:lnTo>
                      <a:pt x="4" y="9"/>
                    </a:lnTo>
                    <a:lnTo>
                      <a:pt x="5" y="13"/>
                    </a:lnTo>
                    <a:lnTo>
                      <a:pt x="6" y="17"/>
                    </a:lnTo>
                    <a:lnTo>
                      <a:pt x="6" y="17"/>
                    </a:lnTo>
                    <a:lnTo>
                      <a:pt x="8" y="17"/>
                    </a:lnTo>
                    <a:lnTo>
                      <a:pt x="18" y="14"/>
                    </a:lnTo>
                    <a:lnTo>
                      <a:pt x="18" y="14"/>
                    </a:lnTo>
                    <a:lnTo>
                      <a:pt x="19" y="13"/>
                    </a:lnTo>
                    <a:lnTo>
                      <a:pt x="18" y="11"/>
                    </a:lnTo>
                    <a:lnTo>
                      <a:pt x="18" y="10"/>
                    </a:lnTo>
                    <a:lnTo>
                      <a:pt x="18" y="10"/>
                    </a:lnTo>
                    <a:lnTo>
                      <a:pt x="17" y="8"/>
                    </a:lnTo>
                    <a:lnTo>
                      <a:pt x="15" y="6"/>
                    </a:lnTo>
                    <a:lnTo>
                      <a:pt x="13" y="6"/>
                    </a:lnTo>
                    <a:lnTo>
                      <a:pt x="12" y="6"/>
                    </a:lnTo>
                    <a:lnTo>
                      <a:pt x="11" y="5"/>
                    </a:lnTo>
                    <a:lnTo>
                      <a:pt x="11" y="5"/>
                    </a:lnTo>
                    <a:lnTo>
                      <a:pt x="15" y="2"/>
                    </a:lnTo>
                    <a:lnTo>
                      <a:pt x="15" y="2"/>
                    </a:lnTo>
                    <a:lnTo>
                      <a:pt x="21" y="0"/>
                    </a:lnTo>
                    <a:lnTo>
                      <a:pt x="21" y="2"/>
                    </a:lnTo>
                    <a:lnTo>
                      <a:pt x="21" y="2"/>
                    </a:lnTo>
                    <a:lnTo>
                      <a:pt x="19" y="5"/>
                    </a:lnTo>
                    <a:lnTo>
                      <a:pt x="19" y="8"/>
                    </a:lnTo>
                    <a:lnTo>
                      <a:pt x="20" y="11"/>
                    </a:lnTo>
                    <a:lnTo>
                      <a:pt x="20" y="11"/>
                    </a:lnTo>
                    <a:lnTo>
                      <a:pt x="21" y="11"/>
                    </a:lnTo>
                    <a:lnTo>
                      <a:pt x="21" y="11"/>
                    </a:lnTo>
                    <a:lnTo>
                      <a:pt x="32" y="7"/>
                    </a:lnTo>
                    <a:lnTo>
                      <a:pt x="32" y="7"/>
                    </a:lnTo>
                    <a:lnTo>
                      <a:pt x="32" y="7"/>
                    </a:lnTo>
                    <a:lnTo>
                      <a:pt x="32" y="6"/>
                    </a:lnTo>
                    <a:lnTo>
                      <a:pt x="31" y="1"/>
                    </a:lnTo>
                    <a:lnTo>
                      <a:pt x="34" y="1"/>
                    </a:lnTo>
                    <a:lnTo>
                      <a:pt x="39" y="15"/>
                    </a:lnTo>
                    <a:lnTo>
                      <a:pt x="3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49">
                <a:extLst>
                  <a:ext uri="{FF2B5EF4-FFF2-40B4-BE49-F238E27FC236}">
                    <a16:creationId xmlns:a16="http://schemas.microsoft.com/office/drawing/2014/main" id="{7F485D4B-2380-3747-91C9-D0D02DF0AEE3}"/>
                  </a:ext>
                </a:extLst>
              </p:cNvPr>
              <p:cNvSpPr>
                <a:spLocks/>
              </p:cNvSpPr>
              <p:nvPr userDrawn="1"/>
            </p:nvSpPr>
            <p:spPr bwMode="auto">
              <a:xfrm>
                <a:off x="7880350" y="476250"/>
                <a:ext cx="33338" cy="34925"/>
              </a:xfrm>
              <a:custGeom>
                <a:avLst/>
                <a:gdLst>
                  <a:gd name="T0" fmla="*/ 38 w 41"/>
                  <a:gd name="T1" fmla="*/ 36 h 43"/>
                  <a:gd name="T2" fmla="*/ 36 w 41"/>
                  <a:gd name="T3" fmla="*/ 32 h 43"/>
                  <a:gd name="T4" fmla="*/ 24 w 41"/>
                  <a:gd name="T5" fmla="*/ 35 h 43"/>
                  <a:gd name="T6" fmla="*/ 11 w 41"/>
                  <a:gd name="T7" fmla="*/ 37 h 43"/>
                  <a:gd name="T8" fmla="*/ 10 w 41"/>
                  <a:gd name="T9" fmla="*/ 39 h 43"/>
                  <a:gd name="T10" fmla="*/ 9 w 41"/>
                  <a:gd name="T11" fmla="*/ 43 h 43"/>
                  <a:gd name="T12" fmla="*/ 7 w 41"/>
                  <a:gd name="T13" fmla="*/ 27 h 43"/>
                  <a:gd name="T14" fmla="*/ 9 w 41"/>
                  <a:gd name="T15" fmla="*/ 32 h 43"/>
                  <a:gd name="T16" fmla="*/ 10 w 41"/>
                  <a:gd name="T17" fmla="*/ 32 h 43"/>
                  <a:gd name="T18" fmla="*/ 19 w 41"/>
                  <a:gd name="T19" fmla="*/ 31 h 43"/>
                  <a:gd name="T20" fmla="*/ 20 w 41"/>
                  <a:gd name="T21" fmla="*/ 30 h 43"/>
                  <a:gd name="T22" fmla="*/ 17 w 41"/>
                  <a:gd name="T23" fmla="*/ 17 h 43"/>
                  <a:gd name="T24" fmla="*/ 17 w 41"/>
                  <a:gd name="T25" fmla="*/ 16 h 43"/>
                  <a:gd name="T26" fmla="*/ 12 w 41"/>
                  <a:gd name="T27" fmla="*/ 16 h 43"/>
                  <a:gd name="T28" fmla="*/ 7 w 41"/>
                  <a:gd name="T29" fmla="*/ 18 h 43"/>
                  <a:gd name="T30" fmla="*/ 5 w 41"/>
                  <a:gd name="T31" fmla="*/ 19 h 43"/>
                  <a:gd name="T32" fmla="*/ 4 w 41"/>
                  <a:gd name="T33" fmla="*/ 24 h 43"/>
                  <a:gd name="T34" fmla="*/ 2 w 41"/>
                  <a:gd name="T35" fmla="*/ 8 h 43"/>
                  <a:gd name="T36" fmla="*/ 3 w 41"/>
                  <a:gd name="T37" fmla="*/ 11 h 43"/>
                  <a:gd name="T38" fmla="*/ 5 w 41"/>
                  <a:gd name="T39" fmla="*/ 13 h 43"/>
                  <a:gd name="T40" fmla="*/ 18 w 41"/>
                  <a:gd name="T41" fmla="*/ 9 h 43"/>
                  <a:gd name="T42" fmla="*/ 29 w 41"/>
                  <a:gd name="T43" fmla="*/ 7 h 43"/>
                  <a:gd name="T44" fmla="*/ 30 w 41"/>
                  <a:gd name="T45" fmla="*/ 1 h 43"/>
                  <a:gd name="T46" fmla="*/ 36 w 41"/>
                  <a:gd name="T47" fmla="*/ 16 h 43"/>
                  <a:gd name="T48" fmla="*/ 34 w 41"/>
                  <a:gd name="T49" fmla="*/ 17 h 43"/>
                  <a:gd name="T50" fmla="*/ 31 w 41"/>
                  <a:gd name="T51" fmla="*/ 13 h 43"/>
                  <a:gd name="T52" fmla="*/ 20 w 41"/>
                  <a:gd name="T53" fmla="*/ 15 h 43"/>
                  <a:gd name="T54" fmla="*/ 19 w 41"/>
                  <a:gd name="T55" fmla="*/ 15 h 43"/>
                  <a:gd name="T56" fmla="*/ 22 w 41"/>
                  <a:gd name="T57" fmla="*/ 28 h 43"/>
                  <a:gd name="T58" fmla="*/ 22 w 41"/>
                  <a:gd name="T59" fmla="*/ 30 h 43"/>
                  <a:gd name="T60" fmla="*/ 24 w 41"/>
                  <a:gd name="T61" fmla="*/ 30 h 43"/>
                  <a:gd name="T62" fmla="*/ 34 w 41"/>
                  <a:gd name="T63" fmla="*/ 26 h 43"/>
                  <a:gd name="T64" fmla="*/ 35 w 41"/>
                  <a:gd name="T65" fmla="*/ 20 h 43"/>
                  <a:gd name="T66" fmla="*/ 41 w 41"/>
                  <a:gd name="T6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38" y="36"/>
                    </a:moveTo>
                    <a:lnTo>
                      <a:pt x="38" y="36"/>
                    </a:lnTo>
                    <a:lnTo>
                      <a:pt x="37" y="33"/>
                    </a:lnTo>
                    <a:lnTo>
                      <a:pt x="36" y="32"/>
                    </a:lnTo>
                    <a:lnTo>
                      <a:pt x="36" y="32"/>
                    </a:lnTo>
                    <a:lnTo>
                      <a:pt x="24" y="35"/>
                    </a:lnTo>
                    <a:lnTo>
                      <a:pt x="24" y="35"/>
                    </a:lnTo>
                    <a:lnTo>
                      <a:pt x="11" y="37"/>
                    </a:lnTo>
                    <a:lnTo>
                      <a:pt x="11" y="37"/>
                    </a:lnTo>
                    <a:lnTo>
                      <a:pt x="10" y="39"/>
                    </a:lnTo>
                    <a:lnTo>
                      <a:pt x="11" y="43"/>
                    </a:lnTo>
                    <a:lnTo>
                      <a:pt x="9" y="43"/>
                    </a:lnTo>
                    <a:lnTo>
                      <a:pt x="5" y="28"/>
                    </a:lnTo>
                    <a:lnTo>
                      <a:pt x="7" y="27"/>
                    </a:lnTo>
                    <a:lnTo>
                      <a:pt x="7" y="27"/>
                    </a:lnTo>
                    <a:lnTo>
                      <a:pt x="9" y="32"/>
                    </a:lnTo>
                    <a:lnTo>
                      <a:pt x="10" y="32"/>
                    </a:lnTo>
                    <a:lnTo>
                      <a:pt x="10" y="32"/>
                    </a:lnTo>
                    <a:lnTo>
                      <a:pt x="16" y="31"/>
                    </a:lnTo>
                    <a:lnTo>
                      <a:pt x="19" y="31"/>
                    </a:lnTo>
                    <a:lnTo>
                      <a:pt x="19" y="31"/>
                    </a:lnTo>
                    <a:lnTo>
                      <a:pt x="20" y="30"/>
                    </a:lnTo>
                    <a:lnTo>
                      <a:pt x="20" y="28"/>
                    </a:lnTo>
                    <a:lnTo>
                      <a:pt x="17" y="17"/>
                    </a:lnTo>
                    <a:lnTo>
                      <a:pt x="17" y="17"/>
                    </a:lnTo>
                    <a:lnTo>
                      <a:pt x="17" y="16"/>
                    </a:lnTo>
                    <a:lnTo>
                      <a:pt x="16" y="16"/>
                    </a:lnTo>
                    <a:lnTo>
                      <a:pt x="12" y="16"/>
                    </a:lnTo>
                    <a:lnTo>
                      <a:pt x="12" y="16"/>
                    </a:lnTo>
                    <a:lnTo>
                      <a:pt x="7" y="18"/>
                    </a:lnTo>
                    <a:lnTo>
                      <a:pt x="7" y="18"/>
                    </a:lnTo>
                    <a:lnTo>
                      <a:pt x="5" y="19"/>
                    </a:lnTo>
                    <a:lnTo>
                      <a:pt x="5" y="24"/>
                    </a:lnTo>
                    <a:lnTo>
                      <a:pt x="4" y="24"/>
                    </a:lnTo>
                    <a:lnTo>
                      <a:pt x="0" y="8"/>
                    </a:lnTo>
                    <a:lnTo>
                      <a:pt x="2" y="8"/>
                    </a:lnTo>
                    <a:lnTo>
                      <a:pt x="2" y="8"/>
                    </a:lnTo>
                    <a:lnTo>
                      <a:pt x="3" y="11"/>
                    </a:lnTo>
                    <a:lnTo>
                      <a:pt x="5" y="13"/>
                    </a:lnTo>
                    <a:lnTo>
                      <a:pt x="5" y="13"/>
                    </a:lnTo>
                    <a:lnTo>
                      <a:pt x="18" y="9"/>
                    </a:lnTo>
                    <a:lnTo>
                      <a:pt x="18" y="9"/>
                    </a:lnTo>
                    <a:lnTo>
                      <a:pt x="29" y="7"/>
                    </a:lnTo>
                    <a:lnTo>
                      <a:pt x="29" y="7"/>
                    </a:lnTo>
                    <a:lnTo>
                      <a:pt x="30" y="6"/>
                    </a:lnTo>
                    <a:lnTo>
                      <a:pt x="30" y="1"/>
                    </a:lnTo>
                    <a:lnTo>
                      <a:pt x="31" y="0"/>
                    </a:lnTo>
                    <a:lnTo>
                      <a:pt x="36" y="16"/>
                    </a:lnTo>
                    <a:lnTo>
                      <a:pt x="34" y="17"/>
                    </a:lnTo>
                    <a:lnTo>
                      <a:pt x="34" y="17"/>
                    </a:lnTo>
                    <a:lnTo>
                      <a:pt x="33" y="13"/>
                    </a:lnTo>
                    <a:lnTo>
                      <a:pt x="31" y="13"/>
                    </a:lnTo>
                    <a:lnTo>
                      <a:pt x="31" y="13"/>
                    </a:lnTo>
                    <a:lnTo>
                      <a:pt x="20" y="15"/>
                    </a:lnTo>
                    <a:lnTo>
                      <a:pt x="20" y="15"/>
                    </a:lnTo>
                    <a:lnTo>
                      <a:pt x="19" y="15"/>
                    </a:lnTo>
                    <a:lnTo>
                      <a:pt x="19" y="16"/>
                    </a:lnTo>
                    <a:lnTo>
                      <a:pt x="22" y="28"/>
                    </a:lnTo>
                    <a:lnTo>
                      <a:pt x="22" y="28"/>
                    </a:lnTo>
                    <a:lnTo>
                      <a:pt x="22" y="30"/>
                    </a:lnTo>
                    <a:lnTo>
                      <a:pt x="24" y="30"/>
                    </a:lnTo>
                    <a:lnTo>
                      <a:pt x="24" y="30"/>
                    </a:lnTo>
                    <a:lnTo>
                      <a:pt x="34" y="26"/>
                    </a:lnTo>
                    <a:lnTo>
                      <a:pt x="34" y="26"/>
                    </a:lnTo>
                    <a:lnTo>
                      <a:pt x="35" y="25"/>
                    </a:lnTo>
                    <a:lnTo>
                      <a:pt x="35" y="20"/>
                    </a:lnTo>
                    <a:lnTo>
                      <a:pt x="37" y="20"/>
                    </a:lnTo>
                    <a:lnTo>
                      <a:pt x="41" y="36"/>
                    </a:lnTo>
                    <a:lnTo>
                      <a:pt x="3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50">
                <a:extLst>
                  <a:ext uri="{FF2B5EF4-FFF2-40B4-BE49-F238E27FC236}">
                    <a16:creationId xmlns:a16="http://schemas.microsoft.com/office/drawing/2014/main" id="{16949DFA-D170-7E4F-9292-E452E1994DCE}"/>
                  </a:ext>
                </a:extLst>
              </p:cNvPr>
              <p:cNvSpPr>
                <a:spLocks/>
              </p:cNvSpPr>
              <p:nvPr userDrawn="1"/>
            </p:nvSpPr>
            <p:spPr bwMode="auto">
              <a:xfrm>
                <a:off x="7878763" y="454025"/>
                <a:ext cx="26988" cy="25400"/>
              </a:xfrm>
              <a:custGeom>
                <a:avLst/>
                <a:gdLst>
                  <a:gd name="T0" fmla="*/ 34 w 35"/>
                  <a:gd name="T1" fmla="*/ 26 h 31"/>
                  <a:gd name="T2" fmla="*/ 34 w 35"/>
                  <a:gd name="T3" fmla="*/ 26 h 31"/>
                  <a:gd name="T4" fmla="*/ 33 w 35"/>
                  <a:gd name="T5" fmla="*/ 23 h 31"/>
                  <a:gd name="T6" fmla="*/ 32 w 35"/>
                  <a:gd name="T7" fmla="*/ 23 h 31"/>
                  <a:gd name="T8" fmla="*/ 32 w 35"/>
                  <a:gd name="T9" fmla="*/ 23 h 31"/>
                  <a:gd name="T10" fmla="*/ 20 w 35"/>
                  <a:gd name="T11" fmla="*/ 24 h 31"/>
                  <a:gd name="T12" fmla="*/ 20 w 35"/>
                  <a:gd name="T13" fmla="*/ 24 h 31"/>
                  <a:gd name="T14" fmla="*/ 7 w 35"/>
                  <a:gd name="T15" fmla="*/ 25 h 31"/>
                  <a:gd name="T16" fmla="*/ 7 w 35"/>
                  <a:gd name="T17" fmla="*/ 25 h 31"/>
                  <a:gd name="T18" fmla="*/ 6 w 35"/>
                  <a:gd name="T19" fmla="*/ 26 h 31"/>
                  <a:gd name="T20" fmla="*/ 6 w 35"/>
                  <a:gd name="T21" fmla="*/ 29 h 31"/>
                  <a:gd name="T22" fmla="*/ 4 w 35"/>
                  <a:gd name="T23" fmla="*/ 31 h 31"/>
                  <a:gd name="T24" fmla="*/ 2 w 35"/>
                  <a:gd name="T25" fmla="*/ 12 h 31"/>
                  <a:gd name="T26" fmla="*/ 2 w 35"/>
                  <a:gd name="T27" fmla="*/ 12 h 31"/>
                  <a:gd name="T28" fmla="*/ 0 w 35"/>
                  <a:gd name="T29" fmla="*/ 6 h 31"/>
                  <a:gd name="T30" fmla="*/ 0 w 35"/>
                  <a:gd name="T31" fmla="*/ 6 h 31"/>
                  <a:gd name="T32" fmla="*/ 8 w 35"/>
                  <a:gd name="T33" fmla="*/ 3 h 31"/>
                  <a:gd name="T34" fmla="*/ 9 w 35"/>
                  <a:gd name="T35" fmla="*/ 6 h 31"/>
                  <a:gd name="T36" fmla="*/ 9 w 35"/>
                  <a:gd name="T37" fmla="*/ 6 h 31"/>
                  <a:gd name="T38" fmla="*/ 6 w 35"/>
                  <a:gd name="T39" fmla="*/ 7 h 31"/>
                  <a:gd name="T40" fmla="*/ 4 w 35"/>
                  <a:gd name="T41" fmla="*/ 9 h 31"/>
                  <a:gd name="T42" fmla="*/ 4 w 35"/>
                  <a:gd name="T43" fmla="*/ 11 h 31"/>
                  <a:gd name="T44" fmla="*/ 4 w 35"/>
                  <a:gd name="T45" fmla="*/ 15 h 31"/>
                  <a:gd name="T46" fmla="*/ 4 w 35"/>
                  <a:gd name="T47" fmla="*/ 19 h 31"/>
                  <a:gd name="T48" fmla="*/ 4 w 35"/>
                  <a:gd name="T49" fmla="*/ 19 h 31"/>
                  <a:gd name="T50" fmla="*/ 5 w 35"/>
                  <a:gd name="T51" fmla="*/ 20 h 31"/>
                  <a:gd name="T52" fmla="*/ 16 w 35"/>
                  <a:gd name="T53" fmla="*/ 19 h 31"/>
                  <a:gd name="T54" fmla="*/ 16 w 35"/>
                  <a:gd name="T55" fmla="*/ 19 h 31"/>
                  <a:gd name="T56" fmla="*/ 16 w 35"/>
                  <a:gd name="T57" fmla="*/ 18 h 31"/>
                  <a:gd name="T58" fmla="*/ 16 w 35"/>
                  <a:gd name="T59" fmla="*/ 17 h 31"/>
                  <a:gd name="T60" fmla="*/ 16 w 35"/>
                  <a:gd name="T61" fmla="*/ 16 h 31"/>
                  <a:gd name="T62" fmla="*/ 16 w 35"/>
                  <a:gd name="T63" fmla="*/ 16 h 31"/>
                  <a:gd name="T64" fmla="*/ 16 w 35"/>
                  <a:gd name="T65" fmla="*/ 14 h 31"/>
                  <a:gd name="T66" fmla="*/ 15 w 35"/>
                  <a:gd name="T67" fmla="*/ 11 h 31"/>
                  <a:gd name="T68" fmla="*/ 14 w 35"/>
                  <a:gd name="T69" fmla="*/ 11 h 31"/>
                  <a:gd name="T70" fmla="*/ 12 w 35"/>
                  <a:gd name="T71" fmla="*/ 10 h 31"/>
                  <a:gd name="T72" fmla="*/ 12 w 35"/>
                  <a:gd name="T73" fmla="*/ 9 h 31"/>
                  <a:gd name="T74" fmla="*/ 12 w 35"/>
                  <a:gd name="T75" fmla="*/ 9 h 31"/>
                  <a:gd name="T76" fmla="*/ 16 w 35"/>
                  <a:gd name="T77" fmla="*/ 8 h 31"/>
                  <a:gd name="T78" fmla="*/ 16 w 35"/>
                  <a:gd name="T79" fmla="*/ 8 h 31"/>
                  <a:gd name="T80" fmla="*/ 22 w 35"/>
                  <a:gd name="T81" fmla="*/ 7 h 31"/>
                  <a:gd name="T82" fmla="*/ 22 w 35"/>
                  <a:gd name="T83" fmla="*/ 9 h 31"/>
                  <a:gd name="T84" fmla="*/ 22 w 35"/>
                  <a:gd name="T85" fmla="*/ 9 h 31"/>
                  <a:gd name="T86" fmla="*/ 18 w 35"/>
                  <a:gd name="T87" fmla="*/ 11 h 31"/>
                  <a:gd name="T88" fmla="*/ 18 w 35"/>
                  <a:gd name="T89" fmla="*/ 12 h 31"/>
                  <a:gd name="T90" fmla="*/ 18 w 35"/>
                  <a:gd name="T91" fmla="*/ 15 h 31"/>
                  <a:gd name="T92" fmla="*/ 18 w 35"/>
                  <a:gd name="T93" fmla="*/ 18 h 31"/>
                  <a:gd name="T94" fmla="*/ 18 w 35"/>
                  <a:gd name="T95" fmla="*/ 18 h 31"/>
                  <a:gd name="T96" fmla="*/ 20 w 35"/>
                  <a:gd name="T97" fmla="*/ 18 h 31"/>
                  <a:gd name="T98" fmla="*/ 32 w 35"/>
                  <a:gd name="T99" fmla="*/ 17 h 31"/>
                  <a:gd name="T100" fmla="*/ 32 w 35"/>
                  <a:gd name="T101" fmla="*/ 17 h 31"/>
                  <a:gd name="T102" fmla="*/ 32 w 35"/>
                  <a:gd name="T103" fmla="*/ 16 h 31"/>
                  <a:gd name="T104" fmla="*/ 32 w 35"/>
                  <a:gd name="T105" fmla="*/ 8 h 31"/>
                  <a:gd name="T106" fmla="*/ 32 w 35"/>
                  <a:gd name="T107" fmla="*/ 8 h 31"/>
                  <a:gd name="T108" fmla="*/ 30 w 35"/>
                  <a:gd name="T109" fmla="*/ 4 h 31"/>
                  <a:gd name="T110" fmla="*/ 26 w 35"/>
                  <a:gd name="T111" fmla="*/ 3 h 31"/>
                  <a:gd name="T112" fmla="*/ 23 w 35"/>
                  <a:gd name="T113" fmla="*/ 2 h 31"/>
                  <a:gd name="T114" fmla="*/ 24 w 35"/>
                  <a:gd name="T115" fmla="*/ 0 h 31"/>
                  <a:gd name="T116" fmla="*/ 24 w 35"/>
                  <a:gd name="T117" fmla="*/ 0 h 31"/>
                  <a:gd name="T118" fmla="*/ 33 w 35"/>
                  <a:gd name="T119" fmla="*/ 0 h 31"/>
                  <a:gd name="T120" fmla="*/ 35 w 35"/>
                  <a:gd name="T121" fmla="*/ 26 h 31"/>
                  <a:gd name="T122" fmla="*/ 34 w 35"/>
                  <a:gd name="T12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1">
                    <a:moveTo>
                      <a:pt x="34" y="26"/>
                    </a:moveTo>
                    <a:lnTo>
                      <a:pt x="34" y="26"/>
                    </a:lnTo>
                    <a:lnTo>
                      <a:pt x="33" y="23"/>
                    </a:lnTo>
                    <a:lnTo>
                      <a:pt x="32" y="23"/>
                    </a:lnTo>
                    <a:lnTo>
                      <a:pt x="32" y="23"/>
                    </a:lnTo>
                    <a:lnTo>
                      <a:pt x="20" y="24"/>
                    </a:lnTo>
                    <a:lnTo>
                      <a:pt x="20" y="24"/>
                    </a:lnTo>
                    <a:lnTo>
                      <a:pt x="7" y="25"/>
                    </a:lnTo>
                    <a:lnTo>
                      <a:pt x="7" y="25"/>
                    </a:lnTo>
                    <a:lnTo>
                      <a:pt x="6" y="26"/>
                    </a:lnTo>
                    <a:lnTo>
                      <a:pt x="6" y="29"/>
                    </a:lnTo>
                    <a:lnTo>
                      <a:pt x="4" y="31"/>
                    </a:lnTo>
                    <a:lnTo>
                      <a:pt x="2" y="12"/>
                    </a:lnTo>
                    <a:lnTo>
                      <a:pt x="2" y="12"/>
                    </a:lnTo>
                    <a:lnTo>
                      <a:pt x="0" y="6"/>
                    </a:lnTo>
                    <a:lnTo>
                      <a:pt x="0" y="6"/>
                    </a:lnTo>
                    <a:lnTo>
                      <a:pt x="8" y="3"/>
                    </a:lnTo>
                    <a:lnTo>
                      <a:pt x="9" y="6"/>
                    </a:lnTo>
                    <a:lnTo>
                      <a:pt x="9" y="6"/>
                    </a:lnTo>
                    <a:lnTo>
                      <a:pt x="6" y="7"/>
                    </a:lnTo>
                    <a:lnTo>
                      <a:pt x="4" y="9"/>
                    </a:lnTo>
                    <a:lnTo>
                      <a:pt x="4" y="11"/>
                    </a:lnTo>
                    <a:lnTo>
                      <a:pt x="4" y="15"/>
                    </a:lnTo>
                    <a:lnTo>
                      <a:pt x="4" y="19"/>
                    </a:lnTo>
                    <a:lnTo>
                      <a:pt x="4" y="19"/>
                    </a:lnTo>
                    <a:lnTo>
                      <a:pt x="5" y="20"/>
                    </a:lnTo>
                    <a:lnTo>
                      <a:pt x="16" y="19"/>
                    </a:lnTo>
                    <a:lnTo>
                      <a:pt x="16" y="19"/>
                    </a:lnTo>
                    <a:lnTo>
                      <a:pt x="16" y="18"/>
                    </a:lnTo>
                    <a:lnTo>
                      <a:pt x="16" y="17"/>
                    </a:lnTo>
                    <a:lnTo>
                      <a:pt x="16" y="16"/>
                    </a:lnTo>
                    <a:lnTo>
                      <a:pt x="16" y="16"/>
                    </a:lnTo>
                    <a:lnTo>
                      <a:pt x="16" y="14"/>
                    </a:lnTo>
                    <a:lnTo>
                      <a:pt x="15" y="11"/>
                    </a:lnTo>
                    <a:lnTo>
                      <a:pt x="14" y="11"/>
                    </a:lnTo>
                    <a:lnTo>
                      <a:pt x="12" y="10"/>
                    </a:lnTo>
                    <a:lnTo>
                      <a:pt x="12" y="9"/>
                    </a:lnTo>
                    <a:lnTo>
                      <a:pt x="12" y="9"/>
                    </a:lnTo>
                    <a:lnTo>
                      <a:pt x="16" y="8"/>
                    </a:lnTo>
                    <a:lnTo>
                      <a:pt x="16" y="8"/>
                    </a:lnTo>
                    <a:lnTo>
                      <a:pt x="22" y="7"/>
                    </a:lnTo>
                    <a:lnTo>
                      <a:pt x="22" y="9"/>
                    </a:lnTo>
                    <a:lnTo>
                      <a:pt x="22" y="9"/>
                    </a:lnTo>
                    <a:lnTo>
                      <a:pt x="18" y="11"/>
                    </a:lnTo>
                    <a:lnTo>
                      <a:pt x="18" y="12"/>
                    </a:lnTo>
                    <a:lnTo>
                      <a:pt x="18" y="15"/>
                    </a:lnTo>
                    <a:lnTo>
                      <a:pt x="18" y="18"/>
                    </a:lnTo>
                    <a:lnTo>
                      <a:pt x="18" y="18"/>
                    </a:lnTo>
                    <a:lnTo>
                      <a:pt x="20" y="18"/>
                    </a:lnTo>
                    <a:lnTo>
                      <a:pt x="32" y="17"/>
                    </a:lnTo>
                    <a:lnTo>
                      <a:pt x="32" y="17"/>
                    </a:lnTo>
                    <a:lnTo>
                      <a:pt x="32" y="16"/>
                    </a:lnTo>
                    <a:lnTo>
                      <a:pt x="32" y="8"/>
                    </a:lnTo>
                    <a:lnTo>
                      <a:pt x="32" y="8"/>
                    </a:lnTo>
                    <a:lnTo>
                      <a:pt x="30" y="4"/>
                    </a:lnTo>
                    <a:lnTo>
                      <a:pt x="26" y="3"/>
                    </a:lnTo>
                    <a:lnTo>
                      <a:pt x="23" y="2"/>
                    </a:lnTo>
                    <a:lnTo>
                      <a:pt x="24" y="0"/>
                    </a:lnTo>
                    <a:lnTo>
                      <a:pt x="24" y="0"/>
                    </a:lnTo>
                    <a:lnTo>
                      <a:pt x="33" y="0"/>
                    </a:lnTo>
                    <a:lnTo>
                      <a:pt x="35" y="26"/>
                    </a:lnTo>
                    <a:lnTo>
                      <a:pt x="3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 name="Freeform 51">
                <a:extLst>
                  <a:ext uri="{FF2B5EF4-FFF2-40B4-BE49-F238E27FC236}">
                    <a16:creationId xmlns:a16="http://schemas.microsoft.com/office/drawing/2014/main" id="{6C4196C9-6F4F-7849-8A1F-B6A663126E4F}"/>
                  </a:ext>
                </a:extLst>
              </p:cNvPr>
              <p:cNvSpPr>
                <a:spLocks noEditPoints="1"/>
              </p:cNvSpPr>
              <p:nvPr userDrawn="1"/>
            </p:nvSpPr>
            <p:spPr bwMode="auto">
              <a:xfrm>
                <a:off x="7877175" y="425450"/>
                <a:ext cx="26988" cy="26987"/>
              </a:xfrm>
              <a:custGeom>
                <a:avLst/>
                <a:gdLst>
                  <a:gd name="T0" fmla="*/ 20 w 34"/>
                  <a:gd name="T1" fmla="*/ 15 h 35"/>
                  <a:gd name="T2" fmla="*/ 20 w 34"/>
                  <a:gd name="T3" fmla="*/ 15 h 35"/>
                  <a:gd name="T4" fmla="*/ 20 w 34"/>
                  <a:gd name="T5" fmla="*/ 14 h 35"/>
                  <a:gd name="T6" fmla="*/ 20 w 34"/>
                  <a:gd name="T7" fmla="*/ 14 h 35"/>
                  <a:gd name="T8" fmla="*/ 19 w 34"/>
                  <a:gd name="T9" fmla="*/ 14 h 35"/>
                  <a:gd name="T10" fmla="*/ 8 w 34"/>
                  <a:gd name="T11" fmla="*/ 20 h 35"/>
                  <a:gd name="T12" fmla="*/ 19 w 34"/>
                  <a:gd name="T13" fmla="*/ 23 h 35"/>
                  <a:gd name="T14" fmla="*/ 19 w 34"/>
                  <a:gd name="T15" fmla="*/ 23 h 35"/>
                  <a:gd name="T16" fmla="*/ 20 w 34"/>
                  <a:gd name="T17" fmla="*/ 24 h 35"/>
                  <a:gd name="T18" fmla="*/ 20 w 34"/>
                  <a:gd name="T19" fmla="*/ 24 h 35"/>
                  <a:gd name="T20" fmla="*/ 20 w 34"/>
                  <a:gd name="T21" fmla="*/ 23 h 35"/>
                  <a:gd name="T22" fmla="*/ 20 w 34"/>
                  <a:gd name="T23" fmla="*/ 15 h 35"/>
                  <a:gd name="T24" fmla="*/ 33 w 34"/>
                  <a:gd name="T25" fmla="*/ 35 h 35"/>
                  <a:gd name="T26" fmla="*/ 33 w 34"/>
                  <a:gd name="T27" fmla="*/ 35 h 35"/>
                  <a:gd name="T28" fmla="*/ 32 w 34"/>
                  <a:gd name="T29" fmla="*/ 32 h 35"/>
                  <a:gd name="T30" fmla="*/ 31 w 34"/>
                  <a:gd name="T31" fmla="*/ 31 h 35"/>
                  <a:gd name="T32" fmla="*/ 27 w 34"/>
                  <a:gd name="T33" fmla="*/ 29 h 35"/>
                  <a:gd name="T34" fmla="*/ 7 w 34"/>
                  <a:gd name="T35" fmla="*/ 21 h 35"/>
                  <a:gd name="T36" fmla="*/ 7 w 34"/>
                  <a:gd name="T37" fmla="*/ 21 h 35"/>
                  <a:gd name="T38" fmla="*/ 0 w 34"/>
                  <a:gd name="T39" fmla="*/ 19 h 35"/>
                  <a:gd name="T40" fmla="*/ 0 w 34"/>
                  <a:gd name="T41" fmla="*/ 17 h 35"/>
                  <a:gd name="T42" fmla="*/ 0 w 34"/>
                  <a:gd name="T43" fmla="*/ 17 h 35"/>
                  <a:gd name="T44" fmla="*/ 6 w 34"/>
                  <a:gd name="T45" fmla="*/ 15 h 35"/>
                  <a:gd name="T46" fmla="*/ 28 w 34"/>
                  <a:gd name="T47" fmla="*/ 5 h 35"/>
                  <a:gd name="T48" fmla="*/ 28 w 34"/>
                  <a:gd name="T49" fmla="*/ 5 h 35"/>
                  <a:gd name="T50" fmla="*/ 32 w 34"/>
                  <a:gd name="T51" fmla="*/ 4 h 35"/>
                  <a:gd name="T52" fmla="*/ 32 w 34"/>
                  <a:gd name="T53" fmla="*/ 0 h 35"/>
                  <a:gd name="T54" fmla="*/ 34 w 34"/>
                  <a:gd name="T55" fmla="*/ 0 h 35"/>
                  <a:gd name="T56" fmla="*/ 34 w 34"/>
                  <a:gd name="T57" fmla="*/ 15 h 35"/>
                  <a:gd name="T58" fmla="*/ 32 w 34"/>
                  <a:gd name="T59" fmla="*/ 15 h 35"/>
                  <a:gd name="T60" fmla="*/ 32 w 34"/>
                  <a:gd name="T61" fmla="*/ 15 h 35"/>
                  <a:gd name="T62" fmla="*/ 32 w 34"/>
                  <a:gd name="T63" fmla="*/ 12 h 35"/>
                  <a:gd name="T64" fmla="*/ 31 w 34"/>
                  <a:gd name="T65" fmla="*/ 11 h 35"/>
                  <a:gd name="T66" fmla="*/ 31 w 34"/>
                  <a:gd name="T67" fmla="*/ 11 h 35"/>
                  <a:gd name="T68" fmla="*/ 24 w 34"/>
                  <a:gd name="T69" fmla="*/ 13 h 35"/>
                  <a:gd name="T70" fmla="*/ 24 w 34"/>
                  <a:gd name="T71" fmla="*/ 13 h 35"/>
                  <a:gd name="T72" fmla="*/ 23 w 34"/>
                  <a:gd name="T73" fmla="*/ 14 h 35"/>
                  <a:gd name="T74" fmla="*/ 23 w 34"/>
                  <a:gd name="T75" fmla="*/ 14 h 35"/>
                  <a:gd name="T76" fmla="*/ 23 w 34"/>
                  <a:gd name="T77" fmla="*/ 22 h 35"/>
                  <a:gd name="T78" fmla="*/ 23 w 34"/>
                  <a:gd name="T79" fmla="*/ 22 h 35"/>
                  <a:gd name="T80" fmla="*/ 24 w 34"/>
                  <a:gd name="T81" fmla="*/ 24 h 35"/>
                  <a:gd name="T82" fmla="*/ 24 w 34"/>
                  <a:gd name="T83" fmla="*/ 26 h 35"/>
                  <a:gd name="T84" fmla="*/ 24 w 34"/>
                  <a:gd name="T85" fmla="*/ 26 h 35"/>
                  <a:gd name="T86" fmla="*/ 31 w 34"/>
                  <a:gd name="T87" fmla="*/ 28 h 35"/>
                  <a:gd name="T88" fmla="*/ 31 w 34"/>
                  <a:gd name="T89" fmla="*/ 28 h 35"/>
                  <a:gd name="T90" fmla="*/ 32 w 34"/>
                  <a:gd name="T91" fmla="*/ 27 h 35"/>
                  <a:gd name="T92" fmla="*/ 32 w 34"/>
                  <a:gd name="T93" fmla="*/ 22 h 35"/>
                  <a:gd name="T94" fmla="*/ 34 w 34"/>
                  <a:gd name="T95" fmla="*/ 22 h 35"/>
                  <a:gd name="T96" fmla="*/ 34 w 34"/>
                  <a:gd name="T97" fmla="*/ 35 h 35"/>
                  <a:gd name="T98" fmla="*/ 33 w 34"/>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35">
                    <a:moveTo>
                      <a:pt x="20" y="15"/>
                    </a:moveTo>
                    <a:lnTo>
                      <a:pt x="20" y="15"/>
                    </a:lnTo>
                    <a:lnTo>
                      <a:pt x="20" y="14"/>
                    </a:lnTo>
                    <a:lnTo>
                      <a:pt x="20" y="14"/>
                    </a:lnTo>
                    <a:lnTo>
                      <a:pt x="19" y="14"/>
                    </a:lnTo>
                    <a:lnTo>
                      <a:pt x="8" y="20"/>
                    </a:lnTo>
                    <a:lnTo>
                      <a:pt x="19" y="23"/>
                    </a:lnTo>
                    <a:lnTo>
                      <a:pt x="19" y="23"/>
                    </a:lnTo>
                    <a:lnTo>
                      <a:pt x="20" y="24"/>
                    </a:lnTo>
                    <a:lnTo>
                      <a:pt x="20" y="24"/>
                    </a:lnTo>
                    <a:lnTo>
                      <a:pt x="20" y="23"/>
                    </a:lnTo>
                    <a:lnTo>
                      <a:pt x="20" y="15"/>
                    </a:lnTo>
                    <a:close/>
                    <a:moveTo>
                      <a:pt x="33" y="35"/>
                    </a:moveTo>
                    <a:lnTo>
                      <a:pt x="33" y="35"/>
                    </a:lnTo>
                    <a:lnTo>
                      <a:pt x="32" y="32"/>
                    </a:lnTo>
                    <a:lnTo>
                      <a:pt x="31" y="31"/>
                    </a:lnTo>
                    <a:lnTo>
                      <a:pt x="27" y="29"/>
                    </a:lnTo>
                    <a:lnTo>
                      <a:pt x="7" y="21"/>
                    </a:lnTo>
                    <a:lnTo>
                      <a:pt x="7" y="21"/>
                    </a:lnTo>
                    <a:lnTo>
                      <a:pt x="0" y="19"/>
                    </a:lnTo>
                    <a:lnTo>
                      <a:pt x="0" y="17"/>
                    </a:lnTo>
                    <a:lnTo>
                      <a:pt x="0" y="17"/>
                    </a:lnTo>
                    <a:lnTo>
                      <a:pt x="6" y="15"/>
                    </a:lnTo>
                    <a:lnTo>
                      <a:pt x="28" y="5"/>
                    </a:lnTo>
                    <a:lnTo>
                      <a:pt x="28" y="5"/>
                    </a:lnTo>
                    <a:lnTo>
                      <a:pt x="32" y="4"/>
                    </a:lnTo>
                    <a:lnTo>
                      <a:pt x="32" y="0"/>
                    </a:lnTo>
                    <a:lnTo>
                      <a:pt x="34" y="0"/>
                    </a:lnTo>
                    <a:lnTo>
                      <a:pt x="34" y="15"/>
                    </a:lnTo>
                    <a:lnTo>
                      <a:pt x="32" y="15"/>
                    </a:lnTo>
                    <a:lnTo>
                      <a:pt x="32" y="15"/>
                    </a:lnTo>
                    <a:lnTo>
                      <a:pt x="32" y="12"/>
                    </a:lnTo>
                    <a:lnTo>
                      <a:pt x="31" y="11"/>
                    </a:lnTo>
                    <a:lnTo>
                      <a:pt x="31" y="11"/>
                    </a:lnTo>
                    <a:lnTo>
                      <a:pt x="24" y="13"/>
                    </a:lnTo>
                    <a:lnTo>
                      <a:pt x="24" y="13"/>
                    </a:lnTo>
                    <a:lnTo>
                      <a:pt x="23" y="14"/>
                    </a:lnTo>
                    <a:lnTo>
                      <a:pt x="23" y="14"/>
                    </a:lnTo>
                    <a:lnTo>
                      <a:pt x="23" y="22"/>
                    </a:lnTo>
                    <a:lnTo>
                      <a:pt x="23" y="22"/>
                    </a:lnTo>
                    <a:lnTo>
                      <a:pt x="24" y="24"/>
                    </a:lnTo>
                    <a:lnTo>
                      <a:pt x="24" y="26"/>
                    </a:lnTo>
                    <a:lnTo>
                      <a:pt x="24" y="26"/>
                    </a:lnTo>
                    <a:lnTo>
                      <a:pt x="31" y="28"/>
                    </a:lnTo>
                    <a:lnTo>
                      <a:pt x="31" y="28"/>
                    </a:lnTo>
                    <a:lnTo>
                      <a:pt x="32" y="27"/>
                    </a:lnTo>
                    <a:lnTo>
                      <a:pt x="32" y="22"/>
                    </a:lnTo>
                    <a:lnTo>
                      <a:pt x="34" y="22"/>
                    </a:lnTo>
                    <a:lnTo>
                      <a:pt x="34" y="35"/>
                    </a:lnTo>
                    <a:lnTo>
                      <a:pt x="3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2">
                <a:extLst>
                  <a:ext uri="{FF2B5EF4-FFF2-40B4-BE49-F238E27FC236}">
                    <a16:creationId xmlns:a16="http://schemas.microsoft.com/office/drawing/2014/main" id="{8DBA6724-6ED7-4840-9A87-FD9DD23091FC}"/>
                  </a:ext>
                </a:extLst>
              </p:cNvPr>
              <p:cNvSpPr>
                <a:spLocks/>
              </p:cNvSpPr>
              <p:nvPr userDrawn="1"/>
            </p:nvSpPr>
            <p:spPr bwMode="auto">
              <a:xfrm>
                <a:off x="7877175" y="403225"/>
                <a:ext cx="28575" cy="20637"/>
              </a:xfrm>
              <a:custGeom>
                <a:avLst/>
                <a:gdLst>
                  <a:gd name="T0" fmla="*/ 31 w 35"/>
                  <a:gd name="T1" fmla="*/ 27 h 27"/>
                  <a:gd name="T2" fmla="*/ 31 w 35"/>
                  <a:gd name="T3" fmla="*/ 27 h 27"/>
                  <a:gd name="T4" fmla="*/ 31 w 35"/>
                  <a:gd name="T5" fmla="*/ 24 h 27"/>
                  <a:gd name="T6" fmla="*/ 30 w 35"/>
                  <a:gd name="T7" fmla="*/ 23 h 27"/>
                  <a:gd name="T8" fmla="*/ 30 w 35"/>
                  <a:gd name="T9" fmla="*/ 23 h 27"/>
                  <a:gd name="T10" fmla="*/ 17 w 35"/>
                  <a:gd name="T11" fmla="*/ 22 h 27"/>
                  <a:gd name="T12" fmla="*/ 17 w 35"/>
                  <a:gd name="T13" fmla="*/ 22 h 27"/>
                  <a:gd name="T14" fmla="*/ 5 w 35"/>
                  <a:gd name="T15" fmla="*/ 21 h 27"/>
                  <a:gd name="T16" fmla="*/ 5 w 35"/>
                  <a:gd name="T17" fmla="*/ 21 h 27"/>
                  <a:gd name="T18" fmla="*/ 4 w 35"/>
                  <a:gd name="T19" fmla="*/ 22 h 27"/>
                  <a:gd name="T20" fmla="*/ 3 w 35"/>
                  <a:gd name="T21" fmla="*/ 25 h 27"/>
                  <a:gd name="T22" fmla="*/ 0 w 35"/>
                  <a:gd name="T23" fmla="*/ 25 h 27"/>
                  <a:gd name="T24" fmla="*/ 1 w 35"/>
                  <a:gd name="T25" fmla="*/ 10 h 27"/>
                  <a:gd name="T26" fmla="*/ 4 w 35"/>
                  <a:gd name="T27" fmla="*/ 10 h 27"/>
                  <a:gd name="T28" fmla="*/ 4 w 35"/>
                  <a:gd name="T29" fmla="*/ 10 h 27"/>
                  <a:gd name="T30" fmla="*/ 4 w 35"/>
                  <a:gd name="T31" fmla="*/ 14 h 27"/>
                  <a:gd name="T32" fmla="*/ 5 w 35"/>
                  <a:gd name="T33" fmla="*/ 15 h 27"/>
                  <a:gd name="T34" fmla="*/ 5 w 35"/>
                  <a:gd name="T35" fmla="*/ 15 h 27"/>
                  <a:gd name="T36" fmla="*/ 12 w 35"/>
                  <a:gd name="T37" fmla="*/ 16 h 27"/>
                  <a:gd name="T38" fmla="*/ 30 w 35"/>
                  <a:gd name="T39" fmla="*/ 17 h 27"/>
                  <a:gd name="T40" fmla="*/ 30 w 35"/>
                  <a:gd name="T41" fmla="*/ 17 h 27"/>
                  <a:gd name="T42" fmla="*/ 31 w 35"/>
                  <a:gd name="T43" fmla="*/ 17 h 27"/>
                  <a:gd name="T44" fmla="*/ 32 w 35"/>
                  <a:gd name="T45" fmla="*/ 16 h 27"/>
                  <a:gd name="T46" fmla="*/ 32 w 35"/>
                  <a:gd name="T47" fmla="*/ 10 h 27"/>
                  <a:gd name="T48" fmla="*/ 32 w 35"/>
                  <a:gd name="T49" fmla="*/ 10 h 27"/>
                  <a:gd name="T50" fmla="*/ 32 w 35"/>
                  <a:gd name="T51" fmla="*/ 8 h 27"/>
                  <a:gd name="T52" fmla="*/ 31 w 35"/>
                  <a:gd name="T53" fmla="*/ 6 h 27"/>
                  <a:gd name="T54" fmla="*/ 25 w 35"/>
                  <a:gd name="T55" fmla="*/ 2 h 27"/>
                  <a:gd name="T56" fmla="*/ 26 w 35"/>
                  <a:gd name="T57" fmla="*/ 0 h 27"/>
                  <a:gd name="T58" fmla="*/ 26 w 35"/>
                  <a:gd name="T59" fmla="*/ 0 h 27"/>
                  <a:gd name="T60" fmla="*/ 35 w 35"/>
                  <a:gd name="T61" fmla="*/ 2 h 27"/>
                  <a:gd name="T62" fmla="*/ 33 w 35"/>
                  <a:gd name="T63" fmla="*/ 27 h 27"/>
                  <a:gd name="T64" fmla="*/ 31 w 35"/>
                  <a:gd name="T6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7">
                    <a:moveTo>
                      <a:pt x="31" y="27"/>
                    </a:moveTo>
                    <a:lnTo>
                      <a:pt x="31" y="27"/>
                    </a:lnTo>
                    <a:lnTo>
                      <a:pt x="31" y="24"/>
                    </a:lnTo>
                    <a:lnTo>
                      <a:pt x="30" y="23"/>
                    </a:lnTo>
                    <a:lnTo>
                      <a:pt x="30" y="23"/>
                    </a:lnTo>
                    <a:lnTo>
                      <a:pt x="17" y="22"/>
                    </a:lnTo>
                    <a:lnTo>
                      <a:pt x="17" y="22"/>
                    </a:lnTo>
                    <a:lnTo>
                      <a:pt x="5" y="21"/>
                    </a:lnTo>
                    <a:lnTo>
                      <a:pt x="5" y="21"/>
                    </a:lnTo>
                    <a:lnTo>
                      <a:pt x="4" y="22"/>
                    </a:lnTo>
                    <a:lnTo>
                      <a:pt x="3" y="25"/>
                    </a:lnTo>
                    <a:lnTo>
                      <a:pt x="0" y="25"/>
                    </a:lnTo>
                    <a:lnTo>
                      <a:pt x="1" y="10"/>
                    </a:lnTo>
                    <a:lnTo>
                      <a:pt x="4" y="10"/>
                    </a:lnTo>
                    <a:lnTo>
                      <a:pt x="4" y="10"/>
                    </a:lnTo>
                    <a:lnTo>
                      <a:pt x="4" y="14"/>
                    </a:lnTo>
                    <a:lnTo>
                      <a:pt x="5" y="15"/>
                    </a:lnTo>
                    <a:lnTo>
                      <a:pt x="5" y="15"/>
                    </a:lnTo>
                    <a:lnTo>
                      <a:pt x="12" y="16"/>
                    </a:lnTo>
                    <a:lnTo>
                      <a:pt x="30" y="17"/>
                    </a:lnTo>
                    <a:lnTo>
                      <a:pt x="30" y="17"/>
                    </a:lnTo>
                    <a:lnTo>
                      <a:pt x="31" y="17"/>
                    </a:lnTo>
                    <a:lnTo>
                      <a:pt x="32" y="16"/>
                    </a:lnTo>
                    <a:lnTo>
                      <a:pt x="32" y="10"/>
                    </a:lnTo>
                    <a:lnTo>
                      <a:pt x="32" y="10"/>
                    </a:lnTo>
                    <a:lnTo>
                      <a:pt x="32" y="8"/>
                    </a:lnTo>
                    <a:lnTo>
                      <a:pt x="31" y="6"/>
                    </a:lnTo>
                    <a:lnTo>
                      <a:pt x="25" y="2"/>
                    </a:lnTo>
                    <a:lnTo>
                      <a:pt x="26" y="0"/>
                    </a:lnTo>
                    <a:lnTo>
                      <a:pt x="26" y="0"/>
                    </a:lnTo>
                    <a:lnTo>
                      <a:pt x="35" y="2"/>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 name="Freeform 53">
                <a:extLst>
                  <a:ext uri="{FF2B5EF4-FFF2-40B4-BE49-F238E27FC236}">
                    <a16:creationId xmlns:a16="http://schemas.microsoft.com/office/drawing/2014/main" id="{BC81CCC7-5B90-4B40-BB18-ED9F9FE51124}"/>
                  </a:ext>
                </a:extLst>
              </p:cNvPr>
              <p:cNvSpPr>
                <a:spLocks/>
              </p:cNvSpPr>
              <p:nvPr userDrawn="1"/>
            </p:nvSpPr>
            <p:spPr bwMode="auto">
              <a:xfrm>
                <a:off x="7878763" y="377825"/>
                <a:ext cx="28575" cy="23812"/>
              </a:xfrm>
              <a:custGeom>
                <a:avLst/>
                <a:gdLst>
                  <a:gd name="T0" fmla="*/ 31 w 36"/>
                  <a:gd name="T1" fmla="*/ 27 h 29"/>
                  <a:gd name="T2" fmla="*/ 31 w 36"/>
                  <a:gd name="T3" fmla="*/ 27 h 29"/>
                  <a:gd name="T4" fmla="*/ 31 w 36"/>
                  <a:gd name="T5" fmla="*/ 22 h 29"/>
                  <a:gd name="T6" fmla="*/ 30 w 36"/>
                  <a:gd name="T7" fmla="*/ 21 h 29"/>
                  <a:gd name="T8" fmla="*/ 30 w 36"/>
                  <a:gd name="T9" fmla="*/ 21 h 29"/>
                  <a:gd name="T10" fmla="*/ 26 w 36"/>
                  <a:gd name="T11" fmla="*/ 20 h 29"/>
                  <a:gd name="T12" fmla="*/ 4 w 36"/>
                  <a:gd name="T13" fmla="*/ 17 h 29"/>
                  <a:gd name="T14" fmla="*/ 3 w 36"/>
                  <a:gd name="T15" fmla="*/ 22 h 29"/>
                  <a:gd name="T16" fmla="*/ 3 w 36"/>
                  <a:gd name="T17" fmla="*/ 22 h 29"/>
                  <a:gd name="T18" fmla="*/ 3 w 36"/>
                  <a:gd name="T19" fmla="*/ 23 h 29"/>
                  <a:gd name="T20" fmla="*/ 4 w 36"/>
                  <a:gd name="T21" fmla="*/ 23 h 29"/>
                  <a:gd name="T22" fmla="*/ 9 w 36"/>
                  <a:gd name="T23" fmla="*/ 27 h 29"/>
                  <a:gd name="T24" fmla="*/ 9 w 36"/>
                  <a:gd name="T25" fmla="*/ 29 h 29"/>
                  <a:gd name="T26" fmla="*/ 9 w 36"/>
                  <a:gd name="T27" fmla="*/ 29 h 29"/>
                  <a:gd name="T28" fmla="*/ 0 w 36"/>
                  <a:gd name="T29" fmla="*/ 27 h 29"/>
                  <a:gd name="T30" fmla="*/ 0 w 36"/>
                  <a:gd name="T31" fmla="*/ 27 h 29"/>
                  <a:gd name="T32" fmla="*/ 1 w 36"/>
                  <a:gd name="T33" fmla="*/ 25 h 29"/>
                  <a:gd name="T34" fmla="*/ 1 w 36"/>
                  <a:gd name="T35" fmla="*/ 25 h 29"/>
                  <a:gd name="T36" fmla="*/ 1 w 36"/>
                  <a:gd name="T37" fmla="*/ 21 h 29"/>
                  <a:gd name="T38" fmla="*/ 4 w 36"/>
                  <a:gd name="T39" fmla="*/ 5 h 29"/>
                  <a:gd name="T40" fmla="*/ 4 w 36"/>
                  <a:gd name="T41" fmla="*/ 5 h 29"/>
                  <a:gd name="T42" fmla="*/ 4 w 36"/>
                  <a:gd name="T43" fmla="*/ 0 h 29"/>
                  <a:gd name="T44" fmla="*/ 4 w 36"/>
                  <a:gd name="T45" fmla="*/ 0 h 29"/>
                  <a:gd name="T46" fmla="*/ 13 w 36"/>
                  <a:gd name="T47" fmla="*/ 1 h 29"/>
                  <a:gd name="T48" fmla="*/ 13 w 36"/>
                  <a:gd name="T49" fmla="*/ 3 h 29"/>
                  <a:gd name="T50" fmla="*/ 13 w 36"/>
                  <a:gd name="T51" fmla="*/ 3 h 29"/>
                  <a:gd name="T52" fmla="*/ 7 w 36"/>
                  <a:gd name="T53" fmla="*/ 4 h 29"/>
                  <a:gd name="T54" fmla="*/ 6 w 36"/>
                  <a:gd name="T55" fmla="*/ 5 h 29"/>
                  <a:gd name="T56" fmla="*/ 5 w 36"/>
                  <a:gd name="T57" fmla="*/ 5 h 29"/>
                  <a:gd name="T58" fmla="*/ 5 w 36"/>
                  <a:gd name="T59" fmla="*/ 11 h 29"/>
                  <a:gd name="T60" fmla="*/ 26 w 36"/>
                  <a:gd name="T61" fmla="*/ 14 h 29"/>
                  <a:gd name="T62" fmla="*/ 26 w 36"/>
                  <a:gd name="T63" fmla="*/ 14 h 29"/>
                  <a:gd name="T64" fmla="*/ 31 w 36"/>
                  <a:gd name="T65" fmla="*/ 15 h 29"/>
                  <a:gd name="T66" fmla="*/ 31 w 36"/>
                  <a:gd name="T67" fmla="*/ 15 h 29"/>
                  <a:gd name="T68" fmla="*/ 32 w 36"/>
                  <a:gd name="T69" fmla="*/ 14 h 29"/>
                  <a:gd name="T70" fmla="*/ 33 w 36"/>
                  <a:gd name="T71" fmla="*/ 11 h 29"/>
                  <a:gd name="T72" fmla="*/ 36 w 36"/>
                  <a:gd name="T73" fmla="*/ 11 h 29"/>
                  <a:gd name="T74" fmla="*/ 33 w 36"/>
                  <a:gd name="T75" fmla="*/ 27 h 29"/>
                  <a:gd name="T76" fmla="*/ 31 w 36"/>
                  <a:gd name="T7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29">
                    <a:moveTo>
                      <a:pt x="31" y="27"/>
                    </a:moveTo>
                    <a:lnTo>
                      <a:pt x="31" y="27"/>
                    </a:lnTo>
                    <a:lnTo>
                      <a:pt x="31" y="22"/>
                    </a:lnTo>
                    <a:lnTo>
                      <a:pt x="30" y="21"/>
                    </a:lnTo>
                    <a:lnTo>
                      <a:pt x="30" y="21"/>
                    </a:lnTo>
                    <a:lnTo>
                      <a:pt x="26" y="20"/>
                    </a:lnTo>
                    <a:lnTo>
                      <a:pt x="4" y="17"/>
                    </a:lnTo>
                    <a:lnTo>
                      <a:pt x="3" y="22"/>
                    </a:lnTo>
                    <a:lnTo>
                      <a:pt x="3" y="22"/>
                    </a:lnTo>
                    <a:lnTo>
                      <a:pt x="3" y="23"/>
                    </a:lnTo>
                    <a:lnTo>
                      <a:pt x="4" y="23"/>
                    </a:lnTo>
                    <a:lnTo>
                      <a:pt x="9" y="27"/>
                    </a:lnTo>
                    <a:lnTo>
                      <a:pt x="9" y="29"/>
                    </a:lnTo>
                    <a:lnTo>
                      <a:pt x="9" y="29"/>
                    </a:lnTo>
                    <a:lnTo>
                      <a:pt x="0" y="27"/>
                    </a:lnTo>
                    <a:lnTo>
                      <a:pt x="0" y="27"/>
                    </a:lnTo>
                    <a:lnTo>
                      <a:pt x="1" y="25"/>
                    </a:lnTo>
                    <a:lnTo>
                      <a:pt x="1" y="25"/>
                    </a:lnTo>
                    <a:lnTo>
                      <a:pt x="1" y="21"/>
                    </a:lnTo>
                    <a:lnTo>
                      <a:pt x="4" y="5"/>
                    </a:lnTo>
                    <a:lnTo>
                      <a:pt x="4" y="5"/>
                    </a:lnTo>
                    <a:lnTo>
                      <a:pt x="4" y="0"/>
                    </a:lnTo>
                    <a:lnTo>
                      <a:pt x="4" y="0"/>
                    </a:lnTo>
                    <a:lnTo>
                      <a:pt x="13" y="1"/>
                    </a:lnTo>
                    <a:lnTo>
                      <a:pt x="13" y="3"/>
                    </a:lnTo>
                    <a:lnTo>
                      <a:pt x="13" y="3"/>
                    </a:lnTo>
                    <a:lnTo>
                      <a:pt x="7" y="4"/>
                    </a:lnTo>
                    <a:lnTo>
                      <a:pt x="6" y="5"/>
                    </a:lnTo>
                    <a:lnTo>
                      <a:pt x="5" y="5"/>
                    </a:lnTo>
                    <a:lnTo>
                      <a:pt x="5" y="11"/>
                    </a:lnTo>
                    <a:lnTo>
                      <a:pt x="26" y="14"/>
                    </a:lnTo>
                    <a:lnTo>
                      <a:pt x="26" y="14"/>
                    </a:lnTo>
                    <a:lnTo>
                      <a:pt x="31" y="15"/>
                    </a:lnTo>
                    <a:lnTo>
                      <a:pt x="31" y="15"/>
                    </a:lnTo>
                    <a:lnTo>
                      <a:pt x="32" y="14"/>
                    </a:lnTo>
                    <a:lnTo>
                      <a:pt x="33" y="11"/>
                    </a:lnTo>
                    <a:lnTo>
                      <a:pt x="36" y="11"/>
                    </a:lnTo>
                    <a:lnTo>
                      <a:pt x="33" y="27"/>
                    </a:lnTo>
                    <a:lnTo>
                      <a:pt x="3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 name="Freeform 54">
                <a:extLst>
                  <a:ext uri="{FF2B5EF4-FFF2-40B4-BE49-F238E27FC236}">
                    <a16:creationId xmlns:a16="http://schemas.microsoft.com/office/drawing/2014/main" id="{DB04C158-E3EF-9848-A003-6823CBFFF16E}"/>
                  </a:ext>
                </a:extLst>
              </p:cNvPr>
              <p:cNvSpPr>
                <a:spLocks/>
              </p:cNvSpPr>
              <p:nvPr userDrawn="1"/>
            </p:nvSpPr>
            <p:spPr bwMode="auto">
              <a:xfrm>
                <a:off x="7883525" y="347663"/>
                <a:ext cx="33338" cy="34925"/>
              </a:xfrm>
              <a:custGeom>
                <a:avLst/>
                <a:gdLst>
                  <a:gd name="T0" fmla="*/ 30 w 42"/>
                  <a:gd name="T1" fmla="*/ 43 h 44"/>
                  <a:gd name="T2" fmla="*/ 30 w 42"/>
                  <a:gd name="T3" fmla="*/ 39 h 44"/>
                  <a:gd name="T4" fmla="*/ 17 w 42"/>
                  <a:gd name="T5" fmla="*/ 34 h 44"/>
                  <a:gd name="T6" fmla="*/ 6 w 42"/>
                  <a:gd name="T7" fmla="*/ 31 h 44"/>
                  <a:gd name="T8" fmla="*/ 4 w 42"/>
                  <a:gd name="T9" fmla="*/ 32 h 44"/>
                  <a:gd name="T10" fmla="*/ 0 w 42"/>
                  <a:gd name="T11" fmla="*/ 35 h 44"/>
                  <a:gd name="T12" fmla="*/ 7 w 42"/>
                  <a:gd name="T13" fmla="*/ 21 h 44"/>
                  <a:gd name="T14" fmla="*/ 6 w 42"/>
                  <a:gd name="T15" fmla="*/ 25 h 44"/>
                  <a:gd name="T16" fmla="*/ 7 w 42"/>
                  <a:gd name="T17" fmla="*/ 26 h 44"/>
                  <a:gd name="T18" fmla="*/ 16 w 42"/>
                  <a:gd name="T19" fmla="*/ 28 h 44"/>
                  <a:gd name="T20" fmla="*/ 17 w 42"/>
                  <a:gd name="T21" fmla="*/ 28 h 44"/>
                  <a:gd name="T22" fmla="*/ 21 w 42"/>
                  <a:gd name="T23" fmla="*/ 16 h 44"/>
                  <a:gd name="T24" fmla="*/ 21 w 42"/>
                  <a:gd name="T25" fmla="*/ 15 h 44"/>
                  <a:gd name="T26" fmla="*/ 17 w 42"/>
                  <a:gd name="T27" fmla="*/ 13 h 44"/>
                  <a:gd name="T28" fmla="*/ 10 w 42"/>
                  <a:gd name="T29" fmla="*/ 11 h 44"/>
                  <a:gd name="T30" fmla="*/ 9 w 42"/>
                  <a:gd name="T31" fmla="*/ 13 h 44"/>
                  <a:gd name="T32" fmla="*/ 6 w 42"/>
                  <a:gd name="T33" fmla="*/ 16 h 44"/>
                  <a:gd name="T34" fmla="*/ 13 w 42"/>
                  <a:gd name="T35" fmla="*/ 0 h 44"/>
                  <a:gd name="T36" fmla="*/ 11 w 42"/>
                  <a:gd name="T37" fmla="*/ 5 h 44"/>
                  <a:gd name="T38" fmla="*/ 13 w 42"/>
                  <a:gd name="T39" fmla="*/ 6 h 44"/>
                  <a:gd name="T40" fmla="*/ 25 w 42"/>
                  <a:gd name="T41" fmla="*/ 9 h 44"/>
                  <a:gd name="T42" fmla="*/ 36 w 42"/>
                  <a:gd name="T43" fmla="*/ 13 h 44"/>
                  <a:gd name="T44" fmla="*/ 40 w 42"/>
                  <a:gd name="T45" fmla="*/ 8 h 44"/>
                  <a:gd name="T46" fmla="*/ 38 w 42"/>
                  <a:gd name="T47" fmla="*/ 24 h 44"/>
                  <a:gd name="T48" fmla="*/ 35 w 42"/>
                  <a:gd name="T49" fmla="*/ 24 h 44"/>
                  <a:gd name="T50" fmla="*/ 35 w 42"/>
                  <a:gd name="T51" fmla="*/ 18 h 44"/>
                  <a:gd name="T52" fmla="*/ 25 w 42"/>
                  <a:gd name="T53" fmla="*/ 15 h 44"/>
                  <a:gd name="T54" fmla="*/ 24 w 42"/>
                  <a:gd name="T55" fmla="*/ 15 h 44"/>
                  <a:gd name="T56" fmla="*/ 19 w 42"/>
                  <a:gd name="T57" fmla="*/ 28 h 44"/>
                  <a:gd name="T58" fmla="*/ 19 w 42"/>
                  <a:gd name="T59" fmla="*/ 30 h 44"/>
                  <a:gd name="T60" fmla="*/ 21 w 42"/>
                  <a:gd name="T61" fmla="*/ 30 h 44"/>
                  <a:gd name="T62" fmla="*/ 31 w 42"/>
                  <a:gd name="T63" fmla="*/ 33 h 44"/>
                  <a:gd name="T64" fmla="*/ 34 w 42"/>
                  <a:gd name="T65" fmla="*/ 28 h 44"/>
                  <a:gd name="T66" fmla="*/ 32 w 42"/>
                  <a:gd name="T6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4">
                    <a:moveTo>
                      <a:pt x="30" y="43"/>
                    </a:moveTo>
                    <a:lnTo>
                      <a:pt x="30" y="43"/>
                    </a:lnTo>
                    <a:lnTo>
                      <a:pt x="31" y="40"/>
                    </a:lnTo>
                    <a:lnTo>
                      <a:pt x="30" y="39"/>
                    </a:lnTo>
                    <a:lnTo>
                      <a:pt x="30" y="39"/>
                    </a:lnTo>
                    <a:lnTo>
                      <a:pt x="17" y="34"/>
                    </a:lnTo>
                    <a:lnTo>
                      <a:pt x="17" y="34"/>
                    </a:lnTo>
                    <a:lnTo>
                      <a:pt x="6" y="31"/>
                    </a:lnTo>
                    <a:lnTo>
                      <a:pt x="6" y="31"/>
                    </a:lnTo>
                    <a:lnTo>
                      <a:pt x="4" y="32"/>
                    </a:lnTo>
                    <a:lnTo>
                      <a:pt x="2" y="35"/>
                    </a:lnTo>
                    <a:lnTo>
                      <a:pt x="0" y="35"/>
                    </a:lnTo>
                    <a:lnTo>
                      <a:pt x="5" y="19"/>
                    </a:lnTo>
                    <a:lnTo>
                      <a:pt x="7" y="21"/>
                    </a:lnTo>
                    <a:lnTo>
                      <a:pt x="7" y="21"/>
                    </a:lnTo>
                    <a:lnTo>
                      <a:pt x="6" y="25"/>
                    </a:lnTo>
                    <a:lnTo>
                      <a:pt x="7" y="26"/>
                    </a:lnTo>
                    <a:lnTo>
                      <a:pt x="7" y="26"/>
                    </a:lnTo>
                    <a:lnTo>
                      <a:pt x="13" y="27"/>
                    </a:lnTo>
                    <a:lnTo>
                      <a:pt x="16" y="28"/>
                    </a:lnTo>
                    <a:lnTo>
                      <a:pt x="16" y="28"/>
                    </a:lnTo>
                    <a:lnTo>
                      <a:pt x="17" y="28"/>
                    </a:lnTo>
                    <a:lnTo>
                      <a:pt x="17" y="27"/>
                    </a:lnTo>
                    <a:lnTo>
                      <a:pt x="21" y="16"/>
                    </a:lnTo>
                    <a:lnTo>
                      <a:pt x="21" y="16"/>
                    </a:lnTo>
                    <a:lnTo>
                      <a:pt x="21" y="15"/>
                    </a:lnTo>
                    <a:lnTo>
                      <a:pt x="19" y="14"/>
                    </a:lnTo>
                    <a:lnTo>
                      <a:pt x="17" y="13"/>
                    </a:lnTo>
                    <a:lnTo>
                      <a:pt x="17" y="13"/>
                    </a:lnTo>
                    <a:lnTo>
                      <a:pt x="10" y="11"/>
                    </a:lnTo>
                    <a:lnTo>
                      <a:pt x="10" y="11"/>
                    </a:lnTo>
                    <a:lnTo>
                      <a:pt x="9" y="13"/>
                    </a:lnTo>
                    <a:lnTo>
                      <a:pt x="8" y="16"/>
                    </a:lnTo>
                    <a:lnTo>
                      <a:pt x="6" y="16"/>
                    </a:lnTo>
                    <a:lnTo>
                      <a:pt x="10" y="0"/>
                    </a:lnTo>
                    <a:lnTo>
                      <a:pt x="13" y="0"/>
                    </a:lnTo>
                    <a:lnTo>
                      <a:pt x="13" y="0"/>
                    </a:lnTo>
                    <a:lnTo>
                      <a:pt x="11" y="5"/>
                    </a:lnTo>
                    <a:lnTo>
                      <a:pt x="13" y="6"/>
                    </a:lnTo>
                    <a:lnTo>
                      <a:pt x="13" y="6"/>
                    </a:lnTo>
                    <a:lnTo>
                      <a:pt x="25" y="9"/>
                    </a:lnTo>
                    <a:lnTo>
                      <a:pt x="25" y="9"/>
                    </a:lnTo>
                    <a:lnTo>
                      <a:pt x="36" y="13"/>
                    </a:lnTo>
                    <a:lnTo>
                      <a:pt x="36" y="13"/>
                    </a:lnTo>
                    <a:lnTo>
                      <a:pt x="38" y="13"/>
                    </a:lnTo>
                    <a:lnTo>
                      <a:pt x="40" y="8"/>
                    </a:lnTo>
                    <a:lnTo>
                      <a:pt x="42" y="9"/>
                    </a:lnTo>
                    <a:lnTo>
                      <a:pt x="38" y="24"/>
                    </a:lnTo>
                    <a:lnTo>
                      <a:pt x="35" y="24"/>
                    </a:lnTo>
                    <a:lnTo>
                      <a:pt x="35" y="24"/>
                    </a:lnTo>
                    <a:lnTo>
                      <a:pt x="36" y="19"/>
                    </a:lnTo>
                    <a:lnTo>
                      <a:pt x="35" y="18"/>
                    </a:lnTo>
                    <a:lnTo>
                      <a:pt x="35" y="18"/>
                    </a:lnTo>
                    <a:lnTo>
                      <a:pt x="25" y="15"/>
                    </a:lnTo>
                    <a:lnTo>
                      <a:pt x="25" y="15"/>
                    </a:lnTo>
                    <a:lnTo>
                      <a:pt x="24" y="15"/>
                    </a:lnTo>
                    <a:lnTo>
                      <a:pt x="23" y="16"/>
                    </a:lnTo>
                    <a:lnTo>
                      <a:pt x="19" y="28"/>
                    </a:lnTo>
                    <a:lnTo>
                      <a:pt x="19" y="28"/>
                    </a:lnTo>
                    <a:lnTo>
                      <a:pt x="19" y="30"/>
                    </a:lnTo>
                    <a:lnTo>
                      <a:pt x="21" y="30"/>
                    </a:lnTo>
                    <a:lnTo>
                      <a:pt x="21" y="30"/>
                    </a:lnTo>
                    <a:lnTo>
                      <a:pt x="31" y="33"/>
                    </a:lnTo>
                    <a:lnTo>
                      <a:pt x="31" y="33"/>
                    </a:lnTo>
                    <a:lnTo>
                      <a:pt x="33" y="32"/>
                    </a:lnTo>
                    <a:lnTo>
                      <a:pt x="34" y="28"/>
                    </a:lnTo>
                    <a:lnTo>
                      <a:pt x="36" y="28"/>
                    </a:lnTo>
                    <a:lnTo>
                      <a:pt x="32" y="44"/>
                    </a:lnTo>
                    <a:lnTo>
                      <a:pt x="3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55">
                <a:extLst>
                  <a:ext uri="{FF2B5EF4-FFF2-40B4-BE49-F238E27FC236}">
                    <a16:creationId xmlns:a16="http://schemas.microsoft.com/office/drawing/2014/main" id="{91E2E89F-E7E8-074C-8AB6-61902E425735}"/>
                  </a:ext>
                </a:extLst>
              </p:cNvPr>
              <p:cNvSpPr>
                <a:spLocks noEditPoints="1"/>
              </p:cNvSpPr>
              <p:nvPr userDrawn="1"/>
            </p:nvSpPr>
            <p:spPr bwMode="auto">
              <a:xfrm>
                <a:off x="7900988" y="311150"/>
                <a:ext cx="30163" cy="28575"/>
              </a:xfrm>
              <a:custGeom>
                <a:avLst/>
                <a:gdLst>
                  <a:gd name="T0" fmla="*/ 29 w 38"/>
                  <a:gd name="T1" fmla="*/ 26 h 35"/>
                  <a:gd name="T2" fmla="*/ 29 w 38"/>
                  <a:gd name="T3" fmla="*/ 20 h 35"/>
                  <a:gd name="T4" fmla="*/ 21 w 38"/>
                  <a:gd name="T5" fmla="*/ 21 h 35"/>
                  <a:gd name="T6" fmla="*/ 13 w 38"/>
                  <a:gd name="T7" fmla="*/ 21 h 35"/>
                  <a:gd name="T8" fmla="*/ 16 w 38"/>
                  <a:gd name="T9" fmla="*/ 27 h 35"/>
                  <a:gd name="T10" fmla="*/ 18 w 38"/>
                  <a:gd name="T11" fmla="*/ 29 h 35"/>
                  <a:gd name="T12" fmla="*/ 23 w 38"/>
                  <a:gd name="T13" fmla="*/ 29 h 35"/>
                  <a:gd name="T14" fmla="*/ 29 w 38"/>
                  <a:gd name="T15" fmla="*/ 26 h 35"/>
                  <a:gd name="T16" fmla="*/ 12 w 38"/>
                  <a:gd name="T17" fmla="*/ 17 h 35"/>
                  <a:gd name="T18" fmla="*/ 11 w 38"/>
                  <a:gd name="T19" fmla="*/ 13 h 35"/>
                  <a:gd name="T20" fmla="*/ 9 w 38"/>
                  <a:gd name="T21" fmla="*/ 12 h 35"/>
                  <a:gd name="T22" fmla="*/ 4 w 38"/>
                  <a:gd name="T23" fmla="*/ 12 h 35"/>
                  <a:gd name="T24" fmla="*/ 3 w 38"/>
                  <a:gd name="T25" fmla="*/ 13 h 35"/>
                  <a:gd name="T26" fmla="*/ 5 w 38"/>
                  <a:gd name="T27" fmla="*/ 17 h 35"/>
                  <a:gd name="T28" fmla="*/ 8 w 38"/>
                  <a:gd name="T29" fmla="*/ 18 h 35"/>
                  <a:gd name="T30" fmla="*/ 38 w 38"/>
                  <a:gd name="T31" fmla="*/ 8 h 35"/>
                  <a:gd name="T32" fmla="*/ 38 w 38"/>
                  <a:gd name="T33" fmla="*/ 11 h 35"/>
                  <a:gd name="T34" fmla="*/ 38 w 38"/>
                  <a:gd name="T35" fmla="*/ 15 h 35"/>
                  <a:gd name="T36" fmla="*/ 31 w 38"/>
                  <a:gd name="T37" fmla="*/ 19 h 35"/>
                  <a:gd name="T38" fmla="*/ 32 w 38"/>
                  <a:gd name="T39" fmla="*/ 25 h 35"/>
                  <a:gd name="T40" fmla="*/ 30 w 38"/>
                  <a:gd name="T41" fmla="*/ 29 h 35"/>
                  <a:gd name="T42" fmla="*/ 25 w 38"/>
                  <a:gd name="T43" fmla="*/ 35 h 35"/>
                  <a:gd name="T44" fmla="*/ 18 w 38"/>
                  <a:gd name="T45" fmla="*/ 34 h 35"/>
                  <a:gd name="T46" fmla="*/ 16 w 38"/>
                  <a:gd name="T47" fmla="*/ 33 h 35"/>
                  <a:gd name="T48" fmla="*/ 12 w 38"/>
                  <a:gd name="T49" fmla="*/ 27 h 35"/>
                  <a:gd name="T50" fmla="*/ 12 w 38"/>
                  <a:gd name="T51" fmla="*/ 22 h 35"/>
                  <a:gd name="T52" fmla="*/ 3 w 38"/>
                  <a:gd name="T53" fmla="*/ 21 h 35"/>
                  <a:gd name="T54" fmla="*/ 2 w 38"/>
                  <a:gd name="T55" fmla="*/ 20 h 35"/>
                  <a:gd name="T56" fmla="*/ 0 w 38"/>
                  <a:gd name="T57" fmla="*/ 16 h 35"/>
                  <a:gd name="T58" fmla="*/ 1 w 38"/>
                  <a:gd name="T59" fmla="*/ 12 h 35"/>
                  <a:gd name="T60" fmla="*/ 4 w 38"/>
                  <a:gd name="T61" fmla="*/ 8 h 35"/>
                  <a:gd name="T62" fmla="*/ 10 w 38"/>
                  <a:gd name="T63" fmla="*/ 8 h 35"/>
                  <a:gd name="T64" fmla="*/ 12 w 38"/>
                  <a:gd name="T65" fmla="*/ 10 h 35"/>
                  <a:gd name="T66" fmla="*/ 13 w 38"/>
                  <a:gd name="T67" fmla="*/ 17 h 35"/>
                  <a:gd name="T68" fmla="*/ 28 w 38"/>
                  <a:gd name="T69" fmla="*/ 16 h 35"/>
                  <a:gd name="T70" fmla="*/ 26 w 38"/>
                  <a:gd name="T71" fmla="*/ 11 h 35"/>
                  <a:gd name="T72" fmla="*/ 23 w 38"/>
                  <a:gd name="T73" fmla="*/ 9 h 35"/>
                  <a:gd name="T74" fmla="*/ 20 w 38"/>
                  <a:gd name="T75" fmla="*/ 11 h 35"/>
                  <a:gd name="T76" fmla="*/ 23 w 38"/>
                  <a:gd name="T77" fmla="*/ 0 h 35"/>
                  <a:gd name="T78" fmla="*/ 25 w 38"/>
                  <a:gd name="T79" fmla="*/ 1 h 35"/>
                  <a:gd name="T80" fmla="*/ 26 w 38"/>
                  <a:gd name="T81" fmla="*/ 8 h 35"/>
                  <a:gd name="T82" fmla="*/ 30 w 38"/>
                  <a:gd name="T83" fmla="*/ 15 h 35"/>
                  <a:gd name="T84" fmla="*/ 34 w 38"/>
                  <a:gd name="T85" fmla="*/ 13 h 35"/>
                  <a:gd name="T86" fmla="*/ 36 w 38"/>
                  <a:gd name="T87" fmla="*/ 12 h 35"/>
                  <a:gd name="T88" fmla="*/ 36 w 38"/>
                  <a:gd name="T8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5">
                    <a:moveTo>
                      <a:pt x="29" y="26"/>
                    </a:moveTo>
                    <a:lnTo>
                      <a:pt x="29" y="26"/>
                    </a:lnTo>
                    <a:lnTo>
                      <a:pt x="29" y="24"/>
                    </a:lnTo>
                    <a:lnTo>
                      <a:pt x="29" y="20"/>
                    </a:lnTo>
                    <a:lnTo>
                      <a:pt x="29" y="20"/>
                    </a:lnTo>
                    <a:lnTo>
                      <a:pt x="21" y="21"/>
                    </a:lnTo>
                    <a:lnTo>
                      <a:pt x="13" y="21"/>
                    </a:lnTo>
                    <a:lnTo>
                      <a:pt x="13" y="21"/>
                    </a:lnTo>
                    <a:lnTo>
                      <a:pt x="14" y="26"/>
                    </a:lnTo>
                    <a:lnTo>
                      <a:pt x="16" y="27"/>
                    </a:lnTo>
                    <a:lnTo>
                      <a:pt x="18" y="29"/>
                    </a:lnTo>
                    <a:lnTo>
                      <a:pt x="18" y="29"/>
                    </a:lnTo>
                    <a:lnTo>
                      <a:pt x="20" y="29"/>
                    </a:lnTo>
                    <a:lnTo>
                      <a:pt x="23" y="29"/>
                    </a:lnTo>
                    <a:lnTo>
                      <a:pt x="27" y="28"/>
                    </a:lnTo>
                    <a:lnTo>
                      <a:pt x="29" y="26"/>
                    </a:lnTo>
                    <a:close/>
                    <a:moveTo>
                      <a:pt x="12" y="17"/>
                    </a:moveTo>
                    <a:lnTo>
                      <a:pt x="12" y="17"/>
                    </a:lnTo>
                    <a:lnTo>
                      <a:pt x="11" y="16"/>
                    </a:lnTo>
                    <a:lnTo>
                      <a:pt x="11" y="13"/>
                    </a:lnTo>
                    <a:lnTo>
                      <a:pt x="9" y="12"/>
                    </a:lnTo>
                    <a:lnTo>
                      <a:pt x="9" y="12"/>
                    </a:lnTo>
                    <a:lnTo>
                      <a:pt x="5" y="11"/>
                    </a:lnTo>
                    <a:lnTo>
                      <a:pt x="4" y="12"/>
                    </a:lnTo>
                    <a:lnTo>
                      <a:pt x="3" y="13"/>
                    </a:lnTo>
                    <a:lnTo>
                      <a:pt x="3" y="13"/>
                    </a:lnTo>
                    <a:lnTo>
                      <a:pt x="3" y="16"/>
                    </a:lnTo>
                    <a:lnTo>
                      <a:pt x="5" y="17"/>
                    </a:lnTo>
                    <a:lnTo>
                      <a:pt x="5" y="17"/>
                    </a:lnTo>
                    <a:lnTo>
                      <a:pt x="8" y="18"/>
                    </a:lnTo>
                    <a:lnTo>
                      <a:pt x="12" y="17"/>
                    </a:lnTo>
                    <a:close/>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56">
                <a:extLst>
                  <a:ext uri="{FF2B5EF4-FFF2-40B4-BE49-F238E27FC236}">
                    <a16:creationId xmlns:a16="http://schemas.microsoft.com/office/drawing/2014/main" id="{EE15235B-1456-2748-B5AA-C5368A30E589}"/>
                  </a:ext>
                </a:extLst>
              </p:cNvPr>
              <p:cNvSpPr>
                <a:spLocks/>
              </p:cNvSpPr>
              <p:nvPr userDrawn="1"/>
            </p:nvSpPr>
            <p:spPr bwMode="auto">
              <a:xfrm>
                <a:off x="7912100" y="328613"/>
                <a:ext cx="12700" cy="6350"/>
              </a:xfrm>
              <a:custGeom>
                <a:avLst/>
                <a:gdLst>
                  <a:gd name="T0" fmla="*/ 16 w 16"/>
                  <a:gd name="T1" fmla="*/ 6 h 9"/>
                  <a:gd name="T2" fmla="*/ 16 w 16"/>
                  <a:gd name="T3" fmla="*/ 6 h 9"/>
                  <a:gd name="T4" fmla="*/ 16 w 16"/>
                  <a:gd name="T5" fmla="*/ 4 h 9"/>
                  <a:gd name="T6" fmla="*/ 16 w 16"/>
                  <a:gd name="T7" fmla="*/ 0 h 9"/>
                  <a:gd name="T8" fmla="*/ 16 w 16"/>
                  <a:gd name="T9" fmla="*/ 0 h 9"/>
                  <a:gd name="T10" fmla="*/ 8 w 16"/>
                  <a:gd name="T11" fmla="*/ 1 h 9"/>
                  <a:gd name="T12" fmla="*/ 0 w 16"/>
                  <a:gd name="T13" fmla="*/ 1 h 9"/>
                  <a:gd name="T14" fmla="*/ 0 w 16"/>
                  <a:gd name="T15" fmla="*/ 1 h 9"/>
                  <a:gd name="T16" fmla="*/ 1 w 16"/>
                  <a:gd name="T17" fmla="*/ 6 h 9"/>
                  <a:gd name="T18" fmla="*/ 3 w 16"/>
                  <a:gd name="T19" fmla="*/ 7 h 9"/>
                  <a:gd name="T20" fmla="*/ 5 w 16"/>
                  <a:gd name="T21" fmla="*/ 9 h 9"/>
                  <a:gd name="T22" fmla="*/ 5 w 16"/>
                  <a:gd name="T23" fmla="*/ 9 h 9"/>
                  <a:gd name="T24" fmla="*/ 7 w 16"/>
                  <a:gd name="T25" fmla="*/ 9 h 9"/>
                  <a:gd name="T26" fmla="*/ 10 w 16"/>
                  <a:gd name="T27" fmla="*/ 9 h 9"/>
                  <a:gd name="T28" fmla="*/ 14 w 16"/>
                  <a:gd name="T29" fmla="*/ 8 h 9"/>
                  <a:gd name="T30" fmla="*/ 16 w 16"/>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6" y="6"/>
                    </a:moveTo>
                    <a:lnTo>
                      <a:pt x="16" y="6"/>
                    </a:lnTo>
                    <a:lnTo>
                      <a:pt x="16" y="4"/>
                    </a:lnTo>
                    <a:lnTo>
                      <a:pt x="16" y="0"/>
                    </a:lnTo>
                    <a:lnTo>
                      <a:pt x="16" y="0"/>
                    </a:lnTo>
                    <a:lnTo>
                      <a:pt x="8" y="1"/>
                    </a:lnTo>
                    <a:lnTo>
                      <a:pt x="0" y="1"/>
                    </a:lnTo>
                    <a:lnTo>
                      <a:pt x="0" y="1"/>
                    </a:lnTo>
                    <a:lnTo>
                      <a:pt x="1" y="6"/>
                    </a:lnTo>
                    <a:lnTo>
                      <a:pt x="3" y="7"/>
                    </a:lnTo>
                    <a:lnTo>
                      <a:pt x="5" y="9"/>
                    </a:lnTo>
                    <a:lnTo>
                      <a:pt x="5" y="9"/>
                    </a:lnTo>
                    <a:lnTo>
                      <a:pt x="7" y="9"/>
                    </a:lnTo>
                    <a:lnTo>
                      <a:pt x="10" y="9"/>
                    </a:lnTo>
                    <a:lnTo>
                      <a:pt x="14" y="8"/>
                    </a:lnTo>
                    <a:lnTo>
                      <a:pt x="1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Freeform 57">
                <a:extLst>
                  <a:ext uri="{FF2B5EF4-FFF2-40B4-BE49-F238E27FC236}">
                    <a16:creationId xmlns:a16="http://schemas.microsoft.com/office/drawing/2014/main" id="{E9CB0BF6-A18B-DE49-A30B-A7EB5878410D}"/>
                  </a:ext>
                </a:extLst>
              </p:cNvPr>
              <p:cNvSpPr>
                <a:spLocks/>
              </p:cNvSpPr>
              <p:nvPr userDrawn="1"/>
            </p:nvSpPr>
            <p:spPr bwMode="auto">
              <a:xfrm>
                <a:off x="7904163" y="320675"/>
                <a:ext cx="6350" cy="4762"/>
              </a:xfrm>
              <a:custGeom>
                <a:avLst/>
                <a:gdLst>
                  <a:gd name="T0" fmla="*/ 9 w 9"/>
                  <a:gd name="T1" fmla="*/ 6 h 7"/>
                  <a:gd name="T2" fmla="*/ 9 w 9"/>
                  <a:gd name="T3" fmla="*/ 6 h 7"/>
                  <a:gd name="T4" fmla="*/ 8 w 9"/>
                  <a:gd name="T5" fmla="*/ 5 h 7"/>
                  <a:gd name="T6" fmla="*/ 8 w 9"/>
                  <a:gd name="T7" fmla="*/ 2 h 7"/>
                  <a:gd name="T8" fmla="*/ 6 w 9"/>
                  <a:gd name="T9" fmla="*/ 1 h 7"/>
                  <a:gd name="T10" fmla="*/ 6 w 9"/>
                  <a:gd name="T11" fmla="*/ 1 h 7"/>
                  <a:gd name="T12" fmla="*/ 2 w 9"/>
                  <a:gd name="T13" fmla="*/ 0 h 7"/>
                  <a:gd name="T14" fmla="*/ 1 w 9"/>
                  <a:gd name="T15" fmla="*/ 1 h 7"/>
                  <a:gd name="T16" fmla="*/ 0 w 9"/>
                  <a:gd name="T17" fmla="*/ 2 h 7"/>
                  <a:gd name="T18" fmla="*/ 0 w 9"/>
                  <a:gd name="T19" fmla="*/ 2 h 7"/>
                  <a:gd name="T20" fmla="*/ 0 w 9"/>
                  <a:gd name="T21" fmla="*/ 5 h 7"/>
                  <a:gd name="T22" fmla="*/ 2 w 9"/>
                  <a:gd name="T23" fmla="*/ 6 h 7"/>
                  <a:gd name="T24" fmla="*/ 2 w 9"/>
                  <a:gd name="T25" fmla="*/ 6 h 7"/>
                  <a:gd name="T26" fmla="*/ 5 w 9"/>
                  <a:gd name="T27" fmla="*/ 7 h 7"/>
                  <a:gd name="T28" fmla="*/ 9 w 9"/>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9" y="6"/>
                    </a:moveTo>
                    <a:lnTo>
                      <a:pt x="9" y="6"/>
                    </a:lnTo>
                    <a:lnTo>
                      <a:pt x="8" y="5"/>
                    </a:lnTo>
                    <a:lnTo>
                      <a:pt x="8" y="2"/>
                    </a:lnTo>
                    <a:lnTo>
                      <a:pt x="6" y="1"/>
                    </a:lnTo>
                    <a:lnTo>
                      <a:pt x="6" y="1"/>
                    </a:lnTo>
                    <a:lnTo>
                      <a:pt x="2" y="0"/>
                    </a:lnTo>
                    <a:lnTo>
                      <a:pt x="1" y="1"/>
                    </a:lnTo>
                    <a:lnTo>
                      <a:pt x="0" y="2"/>
                    </a:lnTo>
                    <a:lnTo>
                      <a:pt x="0" y="2"/>
                    </a:lnTo>
                    <a:lnTo>
                      <a:pt x="0" y="5"/>
                    </a:lnTo>
                    <a:lnTo>
                      <a:pt x="2" y="6"/>
                    </a:lnTo>
                    <a:lnTo>
                      <a:pt x="2" y="6"/>
                    </a:lnTo>
                    <a:lnTo>
                      <a:pt x="5" y="7"/>
                    </a:lnTo>
                    <a:lnTo>
                      <a:pt x="9"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Freeform 58">
                <a:extLst>
                  <a:ext uri="{FF2B5EF4-FFF2-40B4-BE49-F238E27FC236}">
                    <a16:creationId xmlns:a16="http://schemas.microsoft.com/office/drawing/2014/main" id="{9925F229-0FF0-E94C-BF05-4B943C194A10}"/>
                  </a:ext>
                </a:extLst>
              </p:cNvPr>
              <p:cNvSpPr>
                <a:spLocks/>
              </p:cNvSpPr>
              <p:nvPr userDrawn="1"/>
            </p:nvSpPr>
            <p:spPr bwMode="auto">
              <a:xfrm>
                <a:off x="7900988" y="311150"/>
                <a:ext cx="30163" cy="28575"/>
              </a:xfrm>
              <a:custGeom>
                <a:avLst/>
                <a:gdLst>
                  <a:gd name="T0" fmla="*/ 38 w 38"/>
                  <a:gd name="T1" fmla="*/ 8 h 35"/>
                  <a:gd name="T2" fmla="*/ 38 w 38"/>
                  <a:gd name="T3" fmla="*/ 8 h 35"/>
                  <a:gd name="T4" fmla="*/ 38 w 38"/>
                  <a:gd name="T5" fmla="*/ 11 h 35"/>
                  <a:gd name="T6" fmla="*/ 38 w 38"/>
                  <a:gd name="T7" fmla="*/ 15 h 35"/>
                  <a:gd name="T8" fmla="*/ 38 w 38"/>
                  <a:gd name="T9" fmla="*/ 15 h 35"/>
                  <a:gd name="T10" fmla="*/ 36 w 38"/>
                  <a:gd name="T11" fmla="*/ 18 h 35"/>
                  <a:gd name="T12" fmla="*/ 31 w 38"/>
                  <a:gd name="T13" fmla="*/ 19 h 35"/>
                  <a:gd name="T14" fmla="*/ 31 w 38"/>
                  <a:gd name="T15" fmla="*/ 19 h 35"/>
                  <a:gd name="T16" fmla="*/ 32 w 38"/>
                  <a:gd name="T17" fmla="*/ 25 h 35"/>
                  <a:gd name="T18" fmla="*/ 30 w 38"/>
                  <a:gd name="T19" fmla="*/ 29 h 35"/>
                  <a:gd name="T20" fmla="*/ 30 w 38"/>
                  <a:gd name="T21" fmla="*/ 29 h 35"/>
                  <a:gd name="T22" fmla="*/ 28 w 38"/>
                  <a:gd name="T23" fmla="*/ 33 h 35"/>
                  <a:gd name="T24" fmla="*/ 25 w 38"/>
                  <a:gd name="T25" fmla="*/ 35 h 35"/>
                  <a:gd name="T26" fmla="*/ 21 w 38"/>
                  <a:gd name="T27" fmla="*/ 35 h 35"/>
                  <a:gd name="T28" fmla="*/ 18 w 38"/>
                  <a:gd name="T29" fmla="*/ 34 h 35"/>
                  <a:gd name="T30" fmla="*/ 18 w 38"/>
                  <a:gd name="T31" fmla="*/ 34 h 35"/>
                  <a:gd name="T32" fmla="*/ 16 w 38"/>
                  <a:gd name="T33" fmla="*/ 33 h 35"/>
                  <a:gd name="T34" fmla="*/ 13 w 38"/>
                  <a:gd name="T35" fmla="*/ 30 h 35"/>
                  <a:gd name="T36" fmla="*/ 12 w 38"/>
                  <a:gd name="T37" fmla="*/ 27 h 35"/>
                  <a:gd name="T38" fmla="*/ 12 w 38"/>
                  <a:gd name="T39" fmla="*/ 22 h 35"/>
                  <a:gd name="T40" fmla="*/ 12 w 38"/>
                  <a:gd name="T41" fmla="*/ 22 h 35"/>
                  <a:gd name="T42" fmla="*/ 6 w 38"/>
                  <a:gd name="T43" fmla="*/ 22 h 35"/>
                  <a:gd name="T44" fmla="*/ 3 w 38"/>
                  <a:gd name="T45" fmla="*/ 21 h 35"/>
                  <a:gd name="T46" fmla="*/ 3 w 38"/>
                  <a:gd name="T47" fmla="*/ 21 h 35"/>
                  <a:gd name="T48" fmla="*/ 2 w 38"/>
                  <a:gd name="T49" fmla="*/ 20 h 35"/>
                  <a:gd name="T50" fmla="*/ 1 w 38"/>
                  <a:gd name="T51" fmla="*/ 18 h 35"/>
                  <a:gd name="T52" fmla="*/ 0 w 38"/>
                  <a:gd name="T53" fmla="*/ 16 h 35"/>
                  <a:gd name="T54" fmla="*/ 1 w 38"/>
                  <a:gd name="T55" fmla="*/ 12 h 35"/>
                  <a:gd name="T56" fmla="*/ 1 w 38"/>
                  <a:gd name="T57" fmla="*/ 12 h 35"/>
                  <a:gd name="T58" fmla="*/ 3 w 38"/>
                  <a:gd name="T59" fmla="*/ 10 h 35"/>
                  <a:gd name="T60" fmla="*/ 4 w 38"/>
                  <a:gd name="T61" fmla="*/ 8 h 35"/>
                  <a:gd name="T62" fmla="*/ 6 w 38"/>
                  <a:gd name="T63" fmla="*/ 8 h 35"/>
                  <a:gd name="T64" fmla="*/ 10 w 38"/>
                  <a:gd name="T65" fmla="*/ 8 h 35"/>
                  <a:gd name="T66" fmla="*/ 10 w 38"/>
                  <a:gd name="T67" fmla="*/ 8 h 35"/>
                  <a:gd name="T68" fmla="*/ 12 w 38"/>
                  <a:gd name="T69" fmla="*/ 10 h 35"/>
                  <a:gd name="T70" fmla="*/ 13 w 38"/>
                  <a:gd name="T71" fmla="*/ 12 h 35"/>
                  <a:gd name="T72" fmla="*/ 13 w 38"/>
                  <a:gd name="T73" fmla="*/ 17 h 35"/>
                  <a:gd name="T74" fmla="*/ 13 w 38"/>
                  <a:gd name="T75" fmla="*/ 17 h 35"/>
                  <a:gd name="T76" fmla="*/ 28 w 38"/>
                  <a:gd name="T77" fmla="*/ 16 h 35"/>
                  <a:gd name="T78" fmla="*/ 28 w 38"/>
                  <a:gd name="T79" fmla="*/ 16 h 35"/>
                  <a:gd name="T80" fmla="*/ 26 w 38"/>
                  <a:gd name="T81" fmla="*/ 11 h 35"/>
                  <a:gd name="T82" fmla="*/ 23 w 38"/>
                  <a:gd name="T83" fmla="*/ 9 h 35"/>
                  <a:gd name="T84" fmla="*/ 23 w 38"/>
                  <a:gd name="T85" fmla="*/ 9 h 35"/>
                  <a:gd name="T86" fmla="*/ 22 w 38"/>
                  <a:gd name="T87" fmla="*/ 9 h 35"/>
                  <a:gd name="T88" fmla="*/ 20 w 38"/>
                  <a:gd name="T89" fmla="*/ 11 h 35"/>
                  <a:gd name="T90" fmla="*/ 19 w 38"/>
                  <a:gd name="T91" fmla="*/ 10 h 35"/>
                  <a:gd name="T92" fmla="*/ 23 w 38"/>
                  <a:gd name="T93" fmla="*/ 0 h 35"/>
                  <a:gd name="T94" fmla="*/ 25 w 38"/>
                  <a:gd name="T95" fmla="*/ 1 h 35"/>
                  <a:gd name="T96" fmla="*/ 25 w 38"/>
                  <a:gd name="T97" fmla="*/ 1 h 35"/>
                  <a:gd name="T98" fmla="*/ 25 w 38"/>
                  <a:gd name="T99" fmla="*/ 4 h 35"/>
                  <a:gd name="T100" fmla="*/ 26 w 38"/>
                  <a:gd name="T101" fmla="*/ 8 h 35"/>
                  <a:gd name="T102" fmla="*/ 26 w 38"/>
                  <a:gd name="T103" fmla="*/ 8 h 35"/>
                  <a:gd name="T104" fmla="*/ 30 w 38"/>
                  <a:gd name="T105" fmla="*/ 15 h 35"/>
                  <a:gd name="T106" fmla="*/ 30 w 38"/>
                  <a:gd name="T107" fmla="*/ 15 h 35"/>
                  <a:gd name="T108" fmla="*/ 34 w 38"/>
                  <a:gd name="T109" fmla="*/ 13 h 35"/>
                  <a:gd name="T110" fmla="*/ 36 w 38"/>
                  <a:gd name="T111" fmla="*/ 12 h 35"/>
                  <a:gd name="T112" fmla="*/ 36 w 38"/>
                  <a:gd name="T113" fmla="*/ 12 h 35"/>
                  <a:gd name="T114" fmla="*/ 37 w 38"/>
                  <a:gd name="T115" fmla="*/ 9 h 35"/>
                  <a:gd name="T116" fmla="*/ 36 w 38"/>
                  <a:gd name="T117" fmla="*/ 7 h 35"/>
                  <a:gd name="T118" fmla="*/ 38 w 38"/>
                  <a:gd name="T1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35">
                    <a:moveTo>
                      <a:pt x="38" y="8"/>
                    </a:moveTo>
                    <a:lnTo>
                      <a:pt x="38" y="8"/>
                    </a:lnTo>
                    <a:lnTo>
                      <a:pt x="38" y="11"/>
                    </a:lnTo>
                    <a:lnTo>
                      <a:pt x="38" y="15"/>
                    </a:lnTo>
                    <a:lnTo>
                      <a:pt x="38" y="15"/>
                    </a:lnTo>
                    <a:lnTo>
                      <a:pt x="36" y="18"/>
                    </a:lnTo>
                    <a:lnTo>
                      <a:pt x="31" y="19"/>
                    </a:lnTo>
                    <a:lnTo>
                      <a:pt x="31" y="19"/>
                    </a:lnTo>
                    <a:lnTo>
                      <a:pt x="32" y="25"/>
                    </a:lnTo>
                    <a:lnTo>
                      <a:pt x="30" y="29"/>
                    </a:lnTo>
                    <a:lnTo>
                      <a:pt x="30" y="29"/>
                    </a:lnTo>
                    <a:lnTo>
                      <a:pt x="28" y="33"/>
                    </a:lnTo>
                    <a:lnTo>
                      <a:pt x="25" y="35"/>
                    </a:lnTo>
                    <a:lnTo>
                      <a:pt x="21" y="35"/>
                    </a:lnTo>
                    <a:lnTo>
                      <a:pt x="18" y="34"/>
                    </a:lnTo>
                    <a:lnTo>
                      <a:pt x="18" y="34"/>
                    </a:lnTo>
                    <a:lnTo>
                      <a:pt x="16" y="33"/>
                    </a:lnTo>
                    <a:lnTo>
                      <a:pt x="13" y="30"/>
                    </a:lnTo>
                    <a:lnTo>
                      <a:pt x="12" y="27"/>
                    </a:lnTo>
                    <a:lnTo>
                      <a:pt x="12" y="22"/>
                    </a:lnTo>
                    <a:lnTo>
                      <a:pt x="12" y="22"/>
                    </a:lnTo>
                    <a:lnTo>
                      <a:pt x="6" y="22"/>
                    </a:lnTo>
                    <a:lnTo>
                      <a:pt x="3" y="21"/>
                    </a:lnTo>
                    <a:lnTo>
                      <a:pt x="3" y="21"/>
                    </a:lnTo>
                    <a:lnTo>
                      <a:pt x="2" y="20"/>
                    </a:lnTo>
                    <a:lnTo>
                      <a:pt x="1" y="18"/>
                    </a:lnTo>
                    <a:lnTo>
                      <a:pt x="0" y="16"/>
                    </a:lnTo>
                    <a:lnTo>
                      <a:pt x="1" y="12"/>
                    </a:lnTo>
                    <a:lnTo>
                      <a:pt x="1" y="12"/>
                    </a:lnTo>
                    <a:lnTo>
                      <a:pt x="3" y="10"/>
                    </a:lnTo>
                    <a:lnTo>
                      <a:pt x="4" y="8"/>
                    </a:lnTo>
                    <a:lnTo>
                      <a:pt x="6" y="8"/>
                    </a:lnTo>
                    <a:lnTo>
                      <a:pt x="10" y="8"/>
                    </a:lnTo>
                    <a:lnTo>
                      <a:pt x="10" y="8"/>
                    </a:lnTo>
                    <a:lnTo>
                      <a:pt x="12" y="10"/>
                    </a:lnTo>
                    <a:lnTo>
                      <a:pt x="13" y="12"/>
                    </a:lnTo>
                    <a:lnTo>
                      <a:pt x="13" y="17"/>
                    </a:lnTo>
                    <a:lnTo>
                      <a:pt x="13" y="17"/>
                    </a:lnTo>
                    <a:lnTo>
                      <a:pt x="28" y="16"/>
                    </a:lnTo>
                    <a:lnTo>
                      <a:pt x="28" y="16"/>
                    </a:lnTo>
                    <a:lnTo>
                      <a:pt x="26" y="11"/>
                    </a:lnTo>
                    <a:lnTo>
                      <a:pt x="23" y="9"/>
                    </a:lnTo>
                    <a:lnTo>
                      <a:pt x="23" y="9"/>
                    </a:lnTo>
                    <a:lnTo>
                      <a:pt x="22" y="9"/>
                    </a:lnTo>
                    <a:lnTo>
                      <a:pt x="20" y="11"/>
                    </a:lnTo>
                    <a:lnTo>
                      <a:pt x="19" y="10"/>
                    </a:lnTo>
                    <a:lnTo>
                      <a:pt x="23" y="0"/>
                    </a:lnTo>
                    <a:lnTo>
                      <a:pt x="25" y="1"/>
                    </a:lnTo>
                    <a:lnTo>
                      <a:pt x="25" y="1"/>
                    </a:lnTo>
                    <a:lnTo>
                      <a:pt x="25" y="4"/>
                    </a:lnTo>
                    <a:lnTo>
                      <a:pt x="26" y="8"/>
                    </a:lnTo>
                    <a:lnTo>
                      <a:pt x="26" y="8"/>
                    </a:lnTo>
                    <a:lnTo>
                      <a:pt x="30" y="15"/>
                    </a:lnTo>
                    <a:lnTo>
                      <a:pt x="30" y="15"/>
                    </a:lnTo>
                    <a:lnTo>
                      <a:pt x="34" y="13"/>
                    </a:lnTo>
                    <a:lnTo>
                      <a:pt x="36" y="12"/>
                    </a:lnTo>
                    <a:lnTo>
                      <a:pt x="36" y="12"/>
                    </a:lnTo>
                    <a:lnTo>
                      <a:pt x="37" y="9"/>
                    </a:lnTo>
                    <a:lnTo>
                      <a:pt x="36" y="7"/>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59">
                <a:extLst>
                  <a:ext uri="{FF2B5EF4-FFF2-40B4-BE49-F238E27FC236}">
                    <a16:creationId xmlns:a16="http://schemas.microsoft.com/office/drawing/2014/main" id="{203CE36A-2215-9D48-934A-5D8559437D54}"/>
                  </a:ext>
                </a:extLst>
              </p:cNvPr>
              <p:cNvSpPr>
                <a:spLocks/>
              </p:cNvSpPr>
              <p:nvPr userDrawn="1"/>
            </p:nvSpPr>
            <p:spPr bwMode="auto">
              <a:xfrm>
                <a:off x="7918450" y="268288"/>
                <a:ext cx="36513" cy="39687"/>
              </a:xfrm>
              <a:custGeom>
                <a:avLst/>
                <a:gdLst>
                  <a:gd name="T0" fmla="*/ 25 w 48"/>
                  <a:gd name="T1" fmla="*/ 48 h 49"/>
                  <a:gd name="T2" fmla="*/ 27 w 48"/>
                  <a:gd name="T3" fmla="*/ 43 h 49"/>
                  <a:gd name="T4" fmla="*/ 17 w 48"/>
                  <a:gd name="T5" fmla="*/ 36 h 49"/>
                  <a:gd name="T6" fmla="*/ 6 w 48"/>
                  <a:gd name="T7" fmla="*/ 29 h 49"/>
                  <a:gd name="T8" fmla="*/ 5 w 48"/>
                  <a:gd name="T9" fmla="*/ 29 h 49"/>
                  <a:gd name="T10" fmla="*/ 0 w 48"/>
                  <a:gd name="T11" fmla="*/ 31 h 49"/>
                  <a:gd name="T12" fmla="*/ 11 w 48"/>
                  <a:gd name="T13" fmla="*/ 19 h 49"/>
                  <a:gd name="T14" fmla="*/ 9 w 48"/>
                  <a:gd name="T15" fmla="*/ 22 h 49"/>
                  <a:gd name="T16" fmla="*/ 9 w 48"/>
                  <a:gd name="T17" fmla="*/ 24 h 49"/>
                  <a:gd name="T18" fmla="*/ 17 w 48"/>
                  <a:gd name="T19" fmla="*/ 29 h 49"/>
                  <a:gd name="T20" fmla="*/ 18 w 48"/>
                  <a:gd name="T21" fmla="*/ 30 h 49"/>
                  <a:gd name="T22" fmla="*/ 26 w 48"/>
                  <a:gd name="T23" fmla="*/ 19 h 49"/>
                  <a:gd name="T24" fmla="*/ 26 w 48"/>
                  <a:gd name="T25" fmla="*/ 17 h 49"/>
                  <a:gd name="T26" fmla="*/ 23 w 48"/>
                  <a:gd name="T27" fmla="*/ 15 h 49"/>
                  <a:gd name="T28" fmla="*/ 18 w 48"/>
                  <a:gd name="T29" fmla="*/ 12 h 49"/>
                  <a:gd name="T30" fmla="*/ 16 w 48"/>
                  <a:gd name="T31" fmla="*/ 12 h 49"/>
                  <a:gd name="T32" fmla="*/ 11 w 48"/>
                  <a:gd name="T33" fmla="*/ 14 h 49"/>
                  <a:gd name="T34" fmla="*/ 23 w 48"/>
                  <a:gd name="T35" fmla="*/ 2 h 49"/>
                  <a:gd name="T36" fmla="*/ 21 w 48"/>
                  <a:gd name="T37" fmla="*/ 6 h 49"/>
                  <a:gd name="T38" fmla="*/ 22 w 48"/>
                  <a:gd name="T39" fmla="*/ 7 h 49"/>
                  <a:gd name="T40" fmla="*/ 32 w 48"/>
                  <a:gd name="T41" fmla="*/ 14 h 49"/>
                  <a:gd name="T42" fmla="*/ 42 w 48"/>
                  <a:gd name="T43" fmla="*/ 22 h 49"/>
                  <a:gd name="T44" fmla="*/ 47 w 48"/>
                  <a:gd name="T45" fmla="*/ 19 h 49"/>
                  <a:gd name="T46" fmla="*/ 39 w 48"/>
                  <a:gd name="T47" fmla="*/ 32 h 49"/>
                  <a:gd name="T48" fmla="*/ 36 w 48"/>
                  <a:gd name="T49" fmla="*/ 31 h 49"/>
                  <a:gd name="T50" fmla="*/ 39 w 48"/>
                  <a:gd name="T51" fmla="*/ 26 h 49"/>
                  <a:gd name="T52" fmla="*/ 30 w 48"/>
                  <a:gd name="T53" fmla="*/ 20 h 49"/>
                  <a:gd name="T54" fmla="*/ 28 w 48"/>
                  <a:gd name="T55" fmla="*/ 20 h 49"/>
                  <a:gd name="T56" fmla="*/ 21 w 48"/>
                  <a:gd name="T57" fmla="*/ 30 h 49"/>
                  <a:gd name="T58" fmla="*/ 21 w 48"/>
                  <a:gd name="T59" fmla="*/ 31 h 49"/>
                  <a:gd name="T60" fmla="*/ 22 w 48"/>
                  <a:gd name="T61" fmla="*/ 32 h 49"/>
                  <a:gd name="T62" fmla="*/ 30 w 48"/>
                  <a:gd name="T63" fmla="*/ 38 h 49"/>
                  <a:gd name="T64" fmla="*/ 34 w 48"/>
                  <a:gd name="T65" fmla="*/ 36 h 49"/>
                  <a:gd name="T66" fmla="*/ 27 w 48"/>
                  <a:gd name="T6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9">
                    <a:moveTo>
                      <a:pt x="25" y="48"/>
                    </a:moveTo>
                    <a:lnTo>
                      <a:pt x="25" y="48"/>
                    </a:lnTo>
                    <a:lnTo>
                      <a:pt x="27" y="45"/>
                    </a:lnTo>
                    <a:lnTo>
                      <a:pt x="27" y="43"/>
                    </a:lnTo>
                    <a:lnTo>
                      <a:pt x="27" y="43"/>
                    </a:lnTo>
                    <a:lnTo>
                      <a:pt x="17" y="36"/>
                    </a:lnTo>
                    <a:lnTo>
                      <a:pt x="17" y="36"/>
                    </a:lnTo>
                    <a:lnTo>
                      <a:pt x="6" y="29"/>
                    </a:lnTo>
                    <a:lnTo>
                      <a:pt x="6" y="29"/>
                    </a:lnTo>
                    <a:lnTo>
                      <a:pt x="5" y="29"/>
                    </a:lnTo>
                    <a:lnTo>
                      <a:pt x="1" y="32"/>
                    </a:lnTo>
                    <a:lnTo>
                      <a:pt x="0" y="31"/>
                    </a:lnTo>
                    <a:lnTo>
                      <a:pt x="9" y="17"/>
                    </a:lnTo>
                    <a:lnTo>
                      <a:pt x="11" y="19"/>
                    </a:lnTo>
                    <a:lnTo>
                      <a:pt x="11" y="19"/>
                    </a:lnTo>
                    <a:lnTo>
                      <a:pt x="9" y="22"/>
                    </a:lnTo>
                    <a:lnTo>
                      <a:pt x="9" y="24"/>
                    </a:lnTo>
                    <a:lnTo>
                      <a:pt x="9" y="24"/>
                    </a:lnTo>
                    <a:lnTo>
                      <a:pt x="15" y="28"/>
                    </a:lnTo>
                    <a:lnTo>
                      <a:pt x="17" y="29"/>
                    </a:lnTo>
                    <a:lnTo>
                      <a:pt x="17" y="29"/>
                    </a:lnTo>
                    <a:lnTo>
                      <a:pt x="18" y="30"/>
                    </a:lnTo>
                    <a:lnTo>
                      <a:pt x="19" y="29"/>
                    </a:lnTo>
                    <a:lnTo>
                      <a:pt x="26" y="19"/>
                    </a:lnTo>
                    <a:lnTo>
                      <a:pt x="26" y="19"/>
                    </a:lnTo>
                    <a:lnTo>
                      <a:pt x="26" y="17"/>
                    </a:lnTo>
                    <a:lnTo>
                      <a:pt x="25" y="17"/>
                    </a:lnTo>
                    <a:lnTo>
                      <a:pt x="23" y="15"/>
                    </a:lnTo>
                    <a:lnTo>
                      <a:pt x="23" y="15"/>
                    </a:lnTo>
                    <a:lnTo>
                      <a:pt x="18" y="12"/>
                    </a:lnTo>
                    <a:lnTo>
                      <a:pt x="18" y="12"/>
                    </a:lnTo>
                    <a:lnTo>
                      <a:pt x="16" y="12"/>
                    </a:lnTo>
                    <a:lnTo>
                      <a:pt x="14" y="15"/>
                    </a:lnTo>
                    <a:lnTo>
                      <a:pt x="11" y="14"/>
                    </a:lnTo>
                    <a:lnTo>
                      <a:pt x="22" y="0"/>
                    </a:lnTo>
                    <a:lnTo>
                      <a:pt x="23" y="2"/>
                    </a:lnTo>
                    <a:lnTo>
                      <a:pt x="23" y="2"/>
                    </a:lnTo>
                    <a:lnTo>
                      <a:pt x="21" y="6"/>
                    </a:lnTo>
                    <a:lnTo>
                      <a:pt x="22" y="7"/>
                    </a:lnTo>
                    <a:lnTo>
                      <a:pt x="22" y="7"/>
                    </a:lnTo>
                    <a:lnTo>
                      <a:pt x="32" y="14"/>
                    </a:lnTo>
                    <a:lnTo>
                      <a:pt x="32" y="14"/>
                    </a:lnTo>
                    <a:lnTo>
                      <a:pt x="42" y="22"/>
                    </a:lnTo>
                    <a:lnTo>
                      <a:pt x="42" y="22"/>
                    </a:lnTo>
                    <a:lnTo>
                      <a:pt x="43" y="22"/>
                    </a:lnTo>
                    <a:lnTo>
                      <a:pt x="47" y="19"/>
                    </a:lnTo>
                    <a:lnTo>
                      <a:pt x="48" y="20"/>
                    </a:lnTo>
                    <a:lnTo>
                      <a:pt x="39" y="32"/>
                    </a:lnTo>
                    <a:lnTo>
                      <a:pt x="36" y="31"/>
                    </a:lnTo>
                    <a:lnTo>
                      <a:pt x="36" y="31"/>
                    </a:lnTo>
                    <a:lnTo>
                      <a:pt x="39" y="28"/>
                    </a:lnTo>
                    <a:lnTo>
                      <a:pt x="39" y="26"/>
                    </a:lnTo>
                    <a:lnTo>
                      <a:pt x="39" y="26"/>
                    </a:lnTo>
                    <a:lnTo>
                      <a:pt x="30" y="20"/>
                    </a:lnTo>
                    <a:lnTo>
                      <a:pt x="30" y="20"/>
                    </a:lnTo>
                    <a:lnTo>
                      <a:pt x="28" y="20"/>
                    </a:lnTo>
                    <a:lnTo>
                      <a:pt x="27" y="20"/>
                    </a:lnTo>
                    <a:lnTo>
                      <a:pt x="21" y="30"/>
                    </a:lnTo>
                    <a:lnTo>
                      <a:pt x="21" y="30"/>
                    </a:lnTo>
                    <a:lnTo>
                      <a:pt x="21" y="31"/>
                    </a:lnTo>
                    <a:lnTo>
                      <a:pt x="22" y="32"/>
                    </a:lnTo>
                    <a:lnTo>
                      <a:pt x="22" y="32"/>
                    </a:lnTo>
                    <a:lnTo>
                      <a:pt x="30" y="38"/>
                    </a:lnTo>
                    <a:lnTo>
                      <a:pt x="30" y="38"/>
                    </a:lnTo>
                    <a:lnTo>
                      <a:pt x="32" y="38"/>
                    </a:lnTo>
                    <a:lnTo>
                      <a:pt x="34" y="36"/>
                    </a:lnTo>
                    <a:lnTo>
                      <a:pt x="36" y="37"/>
                    </a:lnTo>
                    <a:lnTo>
                      <a:pt x="27" y="49"/>
                    </a:lnTo>
                    <a:lnTo>
                      <a:pt x="2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Freeform 60">
                <a:extLst>
                  <a:ext uri="{FF2B5EF4-FFF2-40B4-BE49-F238E27FC236}">
                    <a16:creationId xmlns:a16="http://schemas.microsoft.com/office/drawing/2014/main" id="{9E7259DF-4707-BC4A-8CBD-F5075AB5910C}"/>
                  </a:ext>
                </a:extLst>
              </p:cNvPr>
              <p:cNvSpPr>
                <a:spLocks/>
              </p:cNvSpPr>
              <p:nvPr userDrawn="1"/>
            </p:nvSpPr>
            <p:spPr bwMode="auto">
              <a:xfrm>
                <a:off x="7937500" y="244475"/>
                <a:ext cx="31750" cy="31750"/>
              </a:xfrm>
              <a:custGeom>
                <a:avLst/>
                <a:gdLst>
                  <a:gd name="T0" fmla="*/ 0 w 41"/>
                  <a:gd name="T1" fmla="*/ 26 h 39"/>
                  <a:gd name="T2" fmla="*/ 10 w 41"/>
                  <a:gd name="T3" fmla="*/ 15 h 39"/>
                  <a:gd name="T4" fmla="*/ 13 w 41"/>
                  <a:gd name="T5" fmla="*/ 16 h 39"/>
                  <a:gd name="T6" fmla="*/ 13 w 41"/>
                  <a:gd name="T7" fmla="*/ 16 h 39"/>
                  <a:gd name="T8" fmla="*/ 9 w 41"/>
                  <a:gd name="T9" fmla="*/ 19 h 39"/>
                  <a:gd name="T10" fmla="*/ 10 w 41"/>
                  <a:gd name="T11" fmla="*/ 20 h 39"/>
                  <a:gd name="T12" fmla="*/ 10 w 41"/>
                  <a:gd name="T13" fmla="*/ 20 h 39"/>
                  <a:gd name="T14" fmla="*/ 23 w 41"/>
                  <a:gd name="T15" fmla="*/ 33 h 39"/>
                  <a:gd name="T16" fmla="*/ 23 w 41"/>
                  <a:gd name="T17" fmla="*/ 33 h 39"/>
                  <a:gd name="T18" fmla="*/ 25 w 41"/>
                  <a:gd name="T19" fmla="*/ 34 h 39"/>
                  <a:gd name="T20" fmla="*/ 28 w 41"/>
                  <a:gd name="T21" fmla="*/ 35 h 39"/>
                  <a:gd name="T22" fmla="*/ 32 w 41"/>
                  <a:gd name="T23" fmla="*/ 35 h 39"/>
                  <a:gd name="T24" fmla="*/ 35 w 41"/>
                  <a:gd name="T25" fmla="*/ 33 h 39"/>
                  <a:gd name="T26" fmla="*/ 35 w 41"/>
                  <a:gd name="T27" fmla="*/ 33 h 39"/>
                  <a:gd name="T28" fmla="*/ 37 w 41"/>
                  <a:gd name="T29" fmla="*/ 28 h 39"/>
                  <a:gd name="T30" fmla="*/ 37 w 41"/>
                  <a:gd name="T31" fmla="*/ 25 h 39"/>
                  <a:gd name="T32" fmla="*/ 35 w 41"/>
                  <a:gd name="T33" fmla="*/ 21 h 39"/>
                  <a:gd name="T34" fmla="*/ 31 w 41"/>
                  <a:gd name="T35" fmla="*/ 17 h 39"/>
                  <a:gd name="T36" fmla="*/ 31 w 41"/>
                  <a:gd name="T37" fmla="*/ 17 h 39"/>
                  <a:gd name="T38" fmla="*/ 22 w 41"/>
                  <a:gd name="T39" fmla="*/ 8 h 39"/>
                  <a:gd name="T40" fmla="*/ 22 w 41"/>
                  <a:gd name="T41" fmla="*/ 8 h 39"/>
                  <a:gd name="T42" fmla="*/ 20 w 41"/>
                  <a:gd name="T43" fmla="*/ 8 h 39"/>
                  <a:gd name="T44" fmla="*/ 16 w 41"/>
                  <a:gd name="T45" fmla="*/ 11 h 39"/>
                  <a:gd name="T46" fmla="*/ 15 w 41"/>
                  <a:gd name="T47" fmla="*/ 9 h 39"/>
                  <a:gd name="T48" fmla="*/ 24 w 41"/>
                  <a:gd name="T49" fmla="*/ 0 h 39"/>
                  <a:gd name="T50" fmla="*/ 25 w 41"/>
                  <a:gd name="T51" fmla="*/ 1 h 39"/>
                  <a:gd name="T52" fmla="*/ 25 w 41"/>
                  <a:gd name="T53" fmla="*/ 1 h 39"/>
                  <a:gd name="T54" fmla="*/ 23 w 41"/>
                  <a:gd name="T55" fmla="*/ 4 h 39"/>
                  <a:gd name="T56" fmla="*/ 23 w 41"/>
                  <a:gd name="T57" fmla="*/ 6 h 39"/>
                  <a:gd name="T58" fmla="*/ 23 w 41"/>
                  <a:gd name="T59" fmla="*/ 6 h 39"/>
                  <a:gd name="T60" fmla="*/ 35 w 41"/>
                  <a:gd name="T61" fmla="*/ 17 h 39"/>
                  <a:gd name="T62" fmla="*/ 35 w 41"/>
                  <a:gd name="T63" fmla="*/ 17 h 39"/>
                  <a:gd name="T64" fmla="*/ 39 w 41"/>
                  <a:gd name="T65" fmla="*/ 20 h 39"/>
                  <a:gd name="T66" fmla="*/ 41 w 41"/>
                  <a:gd name="T67" fmla="*/ 25 h 39"/>
                  <a:gd name="T68" fmla="*/ 41 w 41"/>
                  <a:gd name="T69" fmla="*/ 27 h 39"/>
                  <a:gd name="T70" fmla="*/ 41 w 41"/>
                  <a:gd name="T71" fmla="*/ 29 h 39"/>
                  <a:gd name="T72" fmla="*/ 39 w 41"/>
                  <a:gd name="T73" fmla="*/ 33 h 39"/>
                  <a:gd name="T74" fmla="*/ 36 w 41"/>
                  <a:gd name="T75" fmla="*/ 35 h 39"/>
                  <a:gd name="T76" fmla="*/ 36 w 41"/>
                  <a:gd name="T77" fmla="*/ 35 h 39"/>
                  <a:gd name="T78" fmla="*/ 33 w 41"/>
                  <a:gd name="T79" fmla="*/ 38 h 39"/>
                  <a:gd name="T80" fmla="*/ 28 w 41"/>
                  <a:gd name="T81" fmla="*/ 39 h 39"/>
                  <a:gd name="T82" fmla="*/ 24 w 41"/>
                  <a:gd name="T83" fmla="*/ 39 h 39"/>
                  <a:gd name="T84" fmla="*/ 18 w 41"/>
                  <a:gd name="T85" fmla="*/ 36 h 39"/>
                  <a:gd name="T86" fmla="*/ 18 w 41"/>
                  <a:gd name="T87" fmla="*/ 36 h 39"/>
                  <a:gd name="T88" fmla="*/ 6 w 41"/>
                  <a:gd name="T89" fmla="*/ 25 h 39"/>
                  <a:gd name="T90" fmla="*/ 6 w 41"/>
                  <a:gd name="T91" fmla="*/ 25 h 39"/>
                  <a:gd name="T92" fmla="*/ 5 w 41"/>
                  <a:gd name="T93" fmla="*/ 25 h 39"/>
                  <a:gd name="T94" fmla="*/ 1 w 41"/>
                  <a:gd name="T95" fmla="*/ 28 h 39"/>
                  <a:gd name="T96" fmla="*/ 0 w 41"/>
                  <a:gd name="T9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9">
                    <a:moveTo>
                      <a:pt x="0" y="26"/>
                    </a:moveTo>
                    <a:lnTo>
                      <a:pt x="10" y="15"/>
                    </a:lnTo>
                    <a:lnTo>
                      <a:pt x="13" y="16"/>
                    </a:lnTo>
                    <a:lnTo>
                      <a:pt x="13" y="16"/>
                    </a:lnTo>
                    <a:lnTo>
                      <a:pt x="9" y="19"/>
                    </a:lnTo>
                    <a:lnTo>
                      <a:pt x="10" y="20"/>
                    </a:lnTo>
                    <a:lnTo>
                      <a:pt x="10" y="20"/>
                    </a:lnTo>
                    <a:lnTo>
                      <a:pt x="23" y="33"/>
                    </a:lnTo>
                    <a:lnTo>
                      <a:pt x="23" y="33"/>
                    </a:lnTo>
                    <a:lnTo>
                      <a:pt x="25" y="34"/>
                    </a:lnTo>
                    <a:lnTo>
                      <a:pt x="28" y="35"/>
                    </a:lnTo>
                    <a:lnTo>
                      <a:pt x="32" y="35"/>
                    </a:lnTo>
                    <a:lnTo>
                      <a:pt x="35" y="33"/>
                    </a:lnTo>
                    <a:lnTo>
                      <a:pt x="35" y="33"/>
                    </a:lnTo>
                    <a:lnTo>
                      <a:pt x="37" y="28"/>
                    </a:lnTo>
                    <a:lnTo>
                      <a:pt x="37" y="25"/>
                    </a:lnTo>
                    <a:lnTo>
                      <a:pt x="35" y="21"/>
                    </a:lnTo>
                    <a:lnTo>
                      <a:pt x="31" y="17"/>
                    </a:lnTo>
                    <a:lnTo>
                      <a:pt x="31" y="17"/>
                    </a:lnTo>
                    <a:lnTo>
                      <a:pt x="22" y="8"/>
                    </a:lnTo>
                    <a:lnTo>
                      <a:pt x="22" y="8"/>
                    </a:lnTo>
                    <a:lnTo>
                      <a:pt x="20" y="8"/>
                    </a:lnTo>
                    <a:lnTo>
                      <a:pt x="16" y="11"/>
                    </a:lnTo>
                    <a:lnTo>
                      <a:pt x="15" y="9"/>
                    </a:lnTo>
                    <a:lnTo>
                      <a:pt x="24" y="0"/>
                    </a:lnTo>
                    <a:lnTo>
                      <a:pt x="25" y="1"/>
                    </a:lnTo>
                    <a:lnTo>
                      <a:pt x="25" y="1"/>
                    </a:lnTo>
                    <a:lnTo>
                      <a:pt x="23" y="4"/>
                    </a:lnTo>
                    <a:lnTo>
                      <a:pt x="23" y="6"/>
                    </a:lnTo>
                    <a:lnTo>
                      <a:pt x="23" y="6"/>
                    </a:lnTo>
                    <a:lnTo>
                      <a:pt x="35" y="17"/>
                    </a:lnTo>
                    <a:lnTo>
                      <a:pt x="35" y="17"/>
                    </a:lnTo>
                    <a:lnTo>
                      <a:pt x="39" y="20"/>
                    </a:lnTo>
                    <a:lnTo>
                      <a:pt x="41" y="25"/>
                    </a:lnTo>
                    <a:lnTo>
                      <a:pt x="41" y="27"/>
                    </a:lnTo>
                    <a:lnTo>
                      <a:pt x="41" y="29"/>
                    </a:lnTo>
                    <a:lnTo>
                      <a:pt x="39" y="33"/>
                    </a:lnTo>
                    <a:lnTo>
                      <a:pt x="36" y="35"/>
                    </a:lnTo>
                    <a:lnTo>
                      <a:pt x="36" y="35"/>
                    </a:lnTo>
                    <a:lnTo>
                      <a:pt x="33" y="38"/>
                    </a:lnTo>
                    <a:lnTo>
                      <a:pt x="28" y="39"/>
                    </a:lnTo>
                    <a:lnTo>
                      <a:pt x="24" y="39"/>
                    </a:lnTo>
                    <a:lnTo>
                      <a:pt x="18" y="36"/>
                    </a:lnTo>
                    <a:lnTo>
                      <a:pt x="18" y="36"/>
                    </a:lnTo>
                    <a:lnTo>
                      <a:pt x="6" y="25"/>
                    </a:lnTo>
                    <a:lnTo>
                      <a:pt x="6" y="25"/>
                    </a:lnTo>
                    <a:lnTo>
                      <a:pt x="5" y="25"/>
                    </a:lnTo>
                    <a:lnTo>
                      <a:pt x="1" y="2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Freeform 61">
                <a:extLst>
                  <a:ext uri="{FF2B5EF4-FFF2-40B4-BE49-F238E27FC236}">
                    <a16:creationId xmlns:a16="http://schemas.microsoft.com/office/drawing/2014/main" id="{9979D890-E5CA-3343-81D6-ECCC5D7EDA24}"/>
                  </a:ext>
                </a:extLst>
              </p:cNvPr>
              <p:cNvSpPr>
                <a:spLocks/>
              </p:cNvSpPr>
              <p:nvPr userDrawn="1"/>
            </p:nvSpPr>
            <p:spPr bwMode="auto">
              <a:xfrm>
                <a:off x="7958138" y="220663"/>
                <a:ext cx="42863" cy="41275"/>
              </a:xfrm>
              <a:custGeom>
                <a:avLst/>
                <a:gdLst>
                  <a:gd name="T0" fmla="*/ 20 w 54"/>
                  <a:gd name="T1" fmla="*/ 51 h 52"/>
                  <a:gd name="T2" fmla="*/ 20 w 54"/>
                  <a:gd name="T3" fmla="*/ 51 h 52"/>
                  <a:gd name="T4" fmla="*/ 23 w 54"/>
                  <a:gd name="T5" fmla="*/ 48 h 52"/>
                  <a:gd name="T6" fmla="*/ 23 w 54"/>
                  <a:gd name="T7" fmla="*/ 47 h 52"/>
                  <a:gd name="T8" fmla="*/ 23 w 54"/>
                  <a:gd name="T9" fmla="*/ 47 h 52"/>
                  <a:gd name="T10" fmla="*/ 15 w 54"/>
                  <a:gd name="T11" fmla="*/ 37 h 52"/>
                  <a:gd name="T12" fmla="*/ 15 w 54"/>
                  <a:gd name="T13" fmla="*/ 37 h 52"/>
                  <a:gd name="T14" fmla="*/ 7 w 54"/>
                  <a:gd name="T15" fmla="*/ 27 h 52"/>
                  <a:gd name="T16" fmla="*/ 7 w 54"/>
                  <a:gd name="T17" fmla="*/ 27 h 52"/>
                  <a:gd name="T18" fmla="*/ 6 w 54"/>
                  <a:gd name="T19" fmla="*/ 26 h 52"/>
                  <a:gd name="T20" fmla="*/ 1 w 54"/>
                  <a:gd name="T21" fmla="*/ 30 h 52"/>
                  <a:gd name="T22" fmla="*/ 0 w 54"/>
                  <a:gd name="T23" fmla="*/ 27 h 52"/>
                  <a:gd name="T24" fmla="*/ 9 w 54"/>
                  <a:gd name="T25" fmla="*/ 20 h 52"/>
                  <a:gd name="T26" fmla="*/ 9 w 54"/>
                  <a:gd name="T27" fmla="*/ 20 h 52"/>
                  <a:gd name="T28" fmla="*/ 10 w 54"/>
                  <a:gd name="T29" fmla="*/ 21 h 52"/>
                  <a:gd name="T30" fmla="*/ 33 w 54"/>
                  <a:gd name="T31" fmla="*/ 33 h 52"/>
                  <a:gd name="T32" fmla="*/ 33 w 54"/>
                  <a:gd name="T33" fmla="*/ 33 h 52"/>
                  <a:gd name="T34" fmla="*/ 24 w 54"/>
                  <a:gd name="T35" fmla="*/ 8 h 52"/>
                  <a:gd name="T36" fmla="*/ 33 w 54"/>
                  <a:gd name="T37" fmla="*/ 0 h 52"/>
                  <a:gd name="T38" fmla="*/ 34 w 54"/>
                  <a:gd name="T39" fmla="*/ 1 h 52"/>
                  <a:gd name="T40" fmla="*/ 34 w 54"/>
                  <a:gd name="T41" fmla="*/ 1 h 52"/>
                  <a:gd name="T42" fmla="*/ 31 w 54"/>
                  <a:gd name="T43" fmla="*/ 5 h 52"/>
                  <a:gd name="T44" fmla="*/ 31 w 54"/>
                  <a:gd name="T45" fmla="*/ 6 h 52"/>
                  <a:gd name="T46" fmla="*/ 31 w 54"/>
                  <a:gd name="T47" fmla="*/ 6 h 52"/>
                  <a:gd name="T48" fmla="*/ 31 w 54"/>
                  <a:gd name="T49" fmla="*/ 6 h 52"/>
                  <a:gd name="T50" fmla="*/ 40 w 54"/>
                  <a:gd name="T51" fmla="*/ 16 h 52"/>
                  <a:gd name="T52" fmla="*/ 40 w 54"/>
                  <a:gd name="T53" fmla="*/ 16 h 52"/>
                  <a:gd name="T54" fmla="*/ 48 w 54"/>
                  <a:gd name="T55" fmla="*/ 25 h 52"/>
                  <a:gd name="T56" fmla="*/ 48 w 54"/>
                  <a:gd name="T57" fmla="*/ 25 h 52"/>
                  <a:gd name="T58" fmla="*/ 49 w 54"/>
                  <a:gd name="T59" fmla="*/ 25 h 52"/>
                  <a:gd name="T60" fmla="*/ 53 w 54"/>
                  <a:gd name="T61" fmla="*/ 23 h 52"/>
                  <a:gd name="T62" fmla="*/ 54 w 54"/>
                  <a:gd name="T63" fmla="*/ 24 h 52"/>
                  <a:gd name="T64" fmla="*/ 42 w 54"/>
                  <a:gd name="T65" fmla="*/ 35 h 52"/>
                  <a:gd name="T66" fmla="*/ 41 w 54"/>
                  <a:gd name="T67" fmla="*/ 33 h 52"/>
                  <a:gd name="T68" fmla="*/ 41 w 54"/>
                  <a:gd name="T69" fmla="*/ 33 h 52"/>
                  <a:gd name="T70" fmla="*/ 43 w 54"/>
                  <a:gd name="T71" fmla="*/ 31 h 52"/>
                  <a:gd name="T72" fmla="*/ 43 w 54"/>
                  <a:gd name="T73" fmla="*/ 29 h 52"/>
                  <a:gd name="T74" fmla="*/ 26 w 54"/>
                  <a:gd name="T75" fmla="*/ 9 h 52"/>
                  <a:gd name="T76" fmla="*/ 26 w 54"/>
                  <a:gd name="T77" fmla="*/ 9 h 52"/>
                  <a:gd name="T78" fmla="*/ 36 w 54"/>
                  <a:gd name="T79" fmla="*/ 35 h 52"/>
                  <a:gd name="T80" fmla="*/ 36 w 54"/>
                  <a:gd name="T81" fmla="*/ 35 h 52"/>
                  <a:gd name="T82" fmla="*/ 37 w 54"/>
                  <a:gd name="T83" fmla="*/ 38 h 52"/>
                  <a:gd name="T84" fmla="*/ 35 w 54"/>
                  <a:gd name="T85" fmla="*/ 40 h 52"/>
                  <a:gd name="T86" fmla="*/ 35 w 54"/>
                  <a:gd name="T87" fmla="*/ 40 h 52"/>
                  <a:gd name="T88" fmla="*/ 33 w 54"/>
                  <a:gd name="T89" fmla="*/ 39 h 52"/>
                  <a:gd name="T90" fmla="*/ 8 w 54"/>
                  <a:gd name="T91" fmla="*/ 25 h 52"/>
                  <a:gd name="T92" fmla="*/ 8 w 54"/>
                  <a:gd name="T93" fmla="*/ 25 h 52"/>
                  <a:gd name="T94" fmla="*/ 23 w 54"/>
                  <a:gd name="T95" fmla="*/ 41 h 52"/>
                  <a:gd name="T96" fmla="*/ 23 w 54"/>
                  <a:gd name="T97" fmla="*/ 41 h 52"/>
                  <a:gd name="T98" fmla="*/ 25 w 54"/>
                  <a:gd name="T99" fmla="*/ 44 h 52"/>
                  <a:gd name="T100" fmla="*/ 25 w 54"/>
                  <a:gd name="T101" fmla="*/ 44 h 52"/>
                  <a:gd name="T102" fmla="*/ 27 w 54"/>
                  <a:gd name="T103" fmla="*/ 44 h 52"/>
                  <a:gd name="T104" fmla="*/ 31 w 54"/>
                  <a:gd name="T105" fmla="*/ 42 h 52"/>
                  <a:gd name="T106" fmla="*/ 32 w 54"/>
                  <a:gd name="T107" fmla="*/ 44 h 52"/>
                  <a:gd name="T108" fmla="*/ 22 w 54"/>
                  <a:gd name="T109" fmla="*/ 52 h 52"/>
                  <a:gd name="T110" fmla="*/ 20 w 54"/>
                  <a:gd name="T11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2">
                    <a:moveTo>
                      <a:pt x="20" y="51"/>
                    </a:moveTo>
                    <a:lnTo>
                      <a:pt x="20" y="51"/>
                    </a:lnTo>
                    <a:lnTo>
                      <a:pt x="23" y="48"/>
                    </a:lnTo>
                    <a:lnTo>
                      <a:pt x="23" y="47"/>
                    </a:lnTo>
                    <a:lnTo>
                      <a:pt x="23" y="47"/>
                    </a:lnTo>
                    <a:lnTo>
                      <a:pt x="15" y="37"/>
                    </a:lnTo>
                    <a:lnTo>
                      <a:pt x="15" y="37"/>
                    </a:lnTo>
                    <a:lnTo>
                      <a:pt x="7" y="27"/>
                    </a:lnTo>
                    <a:lnTo>
                      <a:pt x="7" y="27"/>
                    </a:lnTo>
                    <a:lnTo>
                      <a:pt x="6" y="26"/>
                    </a:lnTo>
                    <a:lnTo>
                      <a:pt x="1" y="30"/>
                    </a:lnTo>
                    <a:lnTo>
                      <a:pt x="0" y="27"/>
                    </a:lnTo>
                    <a:lnTo>
                      <a:pt x="9" y="20"/>
                    </a:lnTo>
                    <a:lnTo>
                      <a:pt x="9" y="20"/>
                    </a:lnTo>
                    <a:lnTo>
                      <a:pt x="10" y="21"/>
                    </a:lnTo>
                    <a:lnTo>
                      <a:pt x="33" y="33"/>
                    </a:lnTo>
                    <a:lnTo>
                      <a:pt x="33" y="33"/>
                    </a:lnTo>
                    <a:lnTo>
                      <a:pt x="24" y="8"/>
                    </a:lnTo>
                    <a:lnTo>
                      <a:pt x="33" y="0"/>
                    </a:lnTo>
                    <a:lnTo>
                      <a:pt x="34" y="1"/>
                    </a:lnTo>
                    <a:lnTo>
                      <a:pt x="34" y="1"/>
                    </a:lnTo>
                    <a:lnTo>
                      <a:pt x="31" y="5"/>
                    </a:lnTo>
                    <a:lnTo>
                      <a:pt x="31" y="6"/>
                    </a:lnTo>
                    <a:lnTo>
                      <a:pt x="31" y="6"/>
                    </a:lnTo>
                    <a:lnTo>
                      <a:pt x="31" y="6"/>
                    </a:lnTo>
                    <a:lnTo>
                      <a:pt x="40" y="16"/>
                    </a:lnTo>
                    <a:lnTo>
                      <a:pt x="40" y="16"/>
                    </a:lnTo>
                    <a:lnTo>
                      <a:pt x="48" y="25"/>
                    </a:lnTo>
                    <a:lnTo>
                      <a:pt x="48" y="25"/>
                    </a:lnTo>
                    <a:lnTo>
                      <a:pt x="49" y="25"/>
                    </a:lnTo>
                    <a:lnTo>
                      <a:pt x="53" y="23"/>
                    </a:lnTo>
                    <a:lnTo>
                      <a:pt x="54" y="24"/>
                    </a:lnTo>
                    <a:lnTo>
                      <a:pt x="42" y="35"/>
                    </a:lnTo>
                    <a:lnTo>
                      <a:pt x="41" y="33"/>
                    </a:lnTo>
                    <a:lnTo>
                      <a:pt x="41" y="33"/>
                    </a:lnTo>
                    <a:lnTo>
                      <a:pt x="43" y="31"/>
                    </a:lnTo>
                    <a:lnTo>
                      <a:pt x="43" y="29"/>
                    </a:lnTo>
                    <a:lnTo>
                      <a:pt x="26" y="9"/>
                    </a:lnTo>
                    <a:lnTo>
                      <a:pt x="26" y="9"/>
                    </a:lnTo>
                    <a:lnTo>
                      <a:pt x="36" y="35"/>
                    </a:lnTo>
                    <a:lnTo>
                      <a:pt x="36" y="35"/>
                    </a:lnTo>
                    <a:lnTo>
                      <a:pt x="37" y="38"/>
                    </a:lnTo>
                    <a:lnTo>
                      <a:pt x="35" y="40"/>
                    </a:lnTo>
                    <a:lnTo>
                      <a:pt x="35" y="40"/>
                    </a:lnTo>
                    <a:lnTo>
                      <a:pt x="33" y="39"/>
                    </a:lnTo>
                    <a:lnTo>
                      <a:pt x="8" y="25"/>
                    </a:lnTo>
                    <a:lnTo>
                      <a:pt x="8" y="25"/>
                    </a:lnTo>
                    <a:lnTo>
                      <a:pt x="23" y="41"/>
                    </a:lnTo>
                    <a:lnTo>
                      <a:pt x="23" y="41"/>
                    </a:lnTo>
                    <a:lnTo>
                      <a:pt x="25" y="44"/>
                    </a:lnTo>
                    <a:lnTo>
                      <a:pt x="25" y="44"/>
                    </a:lnTo>
                    <a:lnTo>
                      <a:pt x="27" y="44"/>
                    </a:lnTo>
                    <a:lnTo>
                      <a:pt x="31" y="42"/>
                    </a:lnTo>
                    <a:lnTo>
                      <a:pt x="32" y="44"/>
                    </a:lnTo>
                    <a:lnTo>
                      <a:pt x="22" y="52"/>
                    </a:lnTo>
                    <a:lnTo>
                      <a:pt x="2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62">
                <a:extLst>
                  <a:ext uri="{FF2B5EF4-FFF2-40B4-BE49-F238E27FC236}">
                    <a16:creationId xmlns:a16="http://schemas.microsoft.com/office/drawing/2014/main" id="{1337016F-5A55-D74D-96D8-992511F256F0}"/>
                  </a:ext>
                </a:extLst>
              </p:cNvPr>
              <p:cNvSpPr>
                <a:spLocks noEditPoints="1"/>
              </p:cNvSpPr>
              <p:nvPr userDrawn="1"/>
            </p:nvSpPr>
            <p:spPr bwMode="auto">
              <a:xfrm>
                <a:off x="7999413" y="207963"/>
                <a:ext cx="25400" cy="30162"/>
              </a:xfrm>
              <a:custGeom>
                <a:avLst/>
                <a:gdLst>
                  <a:gd name="T0" fmla="*/ 15 w 34"/>
                  <a:gd name="T1" fmla="*/ 15 h 37"/>
                  <a:gd name="T2" fmla="*/ 15 w 34"/>
                  <a:gd name="T3" fmla="*/ 15 h 37"/>
                  <a:gd name="T4" fmla="*/ 15 w 34"/>
                  <a:gd name="T5" fmla="*/ 14 h 37"/>
                  <a:gd name="T6" fmla="*/ 15 w 34"/>
                  <a:gd name="T7" fmla="*/ 14 h 37"/>
                  <a:gd name="T8" fmla="*/ 14 w 34"/>
                  <a:gd name="T9" fmla="*/ 14 h 37"/>
                  <a:gd name="T10" fmla="*/ 3 w 34"/>
                  <a:gd name="T11" fmla="*/ 6 h 37"/>
                  <a:gd name="T12" fmla="*/ 7 w 34"/>
                  <a:gd name="T13" fmla="*/ 19 h 37"/>
                  <a:gd name="T14" fmla="*/ 7 w 34"/>
                  <a:gd name="T15" fmla="*/ 19 h 37"/>
                  <a:gd name="T16" fmla="*/ 7 w 34"/>
                  <a:gd name="T17" fmla="*/ 20 h 37"/>
                  <a:gd name="T18" fmla="*/ 7 w 34"/>
                  <a:gd name="T19" fmla="*/ 20 h 37"/>
                  <a:gd name="T20" fmla="*/ 7 w 34"/>
                  <a:gd name="T21" fmla="*/ 20 h 37"/>
                  <a:gd name="T22" fmla="*/ 15 w 34"/>
                  <a:gd name="T23" fmla="*/ 15 h 37"/>
                  <a:gd name="T24" fmla="*/ 3 w 34"/>
                  <a:gd name="T25" fmla="*/ 36 h 37"/>
                  <a:gd name="T26" fmla="*/ 3 w 34"/>
                  <a:gd name="T27" fmla="*/ 36 h 37"/>
                  <a:gd name="T28" fmla="*/ 6 w 34"/>
                  <a:gd name="T29" fmla="*/ 35 h 37"/>
                  <a:gd name="T30" fmla="*/ 7 w 34"/>
                  <a:gd name="T31" fmla="*/ 32 h 37"/>
                  <a:gd name="T32" fmla="*/ 6 w 34"/>
                  <a:gd name="T33" fmla="*/ 28 h 37"/>
                  <a:gd name="T34" fmla="*/ 1 w 34"/>
                  <a:gd name="T35" fmla="*/ 6 h 37"/>
                  <a:gd name="T36" fmla="*/ 1 w 34"/>
                  <a:gd name="T37" fmla="*/ 6 h 37"/>
                  <a:gd name="T38" fmla="*/ 0 w 34"/>
                  <a:gd name="T39" fmla="*/ 1 h 37"/>
                  <a:gd name="T40" fmla="*/ 2 w 34"/>
                  <a:gd name="T41" fmla="*/ 0 h 37"/>
                  <a:gd name="T42" fmla="*/ 2 w 34"/>
                  <a:gd name="T43" fmla="*/ 0 h 37"/>
                  <a:gd name="T44" fmla="*/ 7 w 34"/>
                  <a:gd name="T45" fmla="*/ 3 h 37"/>
                  <a:gd name="T46" fmla="*/ 27 w 34"/>
                  <a:gd name="T47" fmla="*/ 17 h 37"/>
                  <a:gd name="T48" fmla="*/ 27 w 34"/>
                  <a:gd name="T49" fmla="*/ 17 h 37"/>
                  <a:gd name="T50" fmla="*/ 29 w 34"/>
                  <a:gd name="T51" fmla="*/ 18 h 37"/>
                  <a:gd name="T52" fmla="*/ 33 w 34"/>
                  <a:gd name="T53" fmla="*/ 17 h 37"/>
                  <a:gd name="T54" fmla="*/ 34 w 34"/>
                  <a:gd name="T55" fmla="*/ 19 h 37"/>
                  <a:gd name="T56" fmla="*/ 20 w 34"/>
                  <a:gd name="T57" fmla="*/ 27 h 37"/>
                  <a:gd name="T58" fmla="*/ 20 w 34"/>
                  <a:gd name="T59" fmla="*/ 26 h 37"/>
                  <a:gd name="T60" fmla="*/ 20 w 34"/>
                  <a:gd name="T61" fmla="*/ 26 h 37"/>
                  <a:gd name="T62" fmla="*/ 23 w 34"/>
                  <a:gd name="T63" fmla="*/ 22 h 37"/>
                  <a:gd name="T64" fmla="*/ 24 w 34"/>
                  <a:gd name="T65" fmla="*/ 22 h 37"/>
                  <a:gd name="T66" fmla="*/ 23 w 34"/>
                  <a:gd name="T67" fmla="*/ 21 h 37"/>
                  <a:gd name="T68" fmla="*/ 23 w 34"/>
                  <a:gd name="T69" fmla="*/ 21 h 37"/>
                  <a:gd name="T70" fmla="*/ 17 w 34"/>
                  <a:gd name="T71" fmla="*/ 17 h 37"/>
                  <a:gd name="T72" fmla="*/ 17 w 34"/>
                  <a:gd name="T73" fmla="*/ 17 h 37"/>
                  <a:gd name="T74" fmla="*/ 17 w 34"/>
                  <a:gd name="T75" fmla="*/ 17 h 37"/>
                  <a:gd name="T76" fmla="*/ 17 w 34"/>
                  <a:gd name="T77" fmla="*/ 17 h 37"/>
                  <a:gd name="T78" fmla="*/ 10 w 34"/>
                  <a:gd name="T79" fmla="*/ 21 h 37"/>
                  <a:gd name="T80" fmla="*/ 10 w 34"/>
                  <a:gd name="T81" fmla="*/ 21 h 37"/>
                  <a:gd name="T82" fmla="*/ 8 w 34"/>
                  <a:gd name="T83" fmla="*/ 22 h 37"/>
                  <a:gd name="T84" fmla="*/ 8 w 34"/>
                  <a:gd name="T85" fmla="*/ 24 h 37"/>
                  <a:gd name="T86" fmla="*/ 8 w 34"/>
                  <a:gd name="T87" fmla="*/ 24 h 37"/>
                  <a:gd name="T88" fmla="*/ 9 w 34"/>
                  <a:gd name="T89" fmla="*/ 30 h 37"/>
                  <a:gd name="T90" fmla="*/ 9 w 34"/>
                  <a:gd name="T91" fmla="*/ 30 h 37"/>
                  <a:gd name="T92" fmla="*/ 10 w 34"/>
                  <a:gd name="T93" fmla="*/ 30 h 37"/>
                  <a:gd name="T94" fmla="*/ 15 w 34"/>
                  <a:gd name="T95" fmla="*/ 29 h 37"/>
                  <a:gd name="T96" fmla="*/ 16 w 34"/>
                  <a:gd name="T97" fmla="*/ 30 h 37"/>
                  <a:gd name="T98" fmla="*/ 5 w 34"/>
                  <a:gd name="T99" fmla="*/ 37 h 37"/>
                  <a:gd name="T100" fmla="*/ 3 w 34"/>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7">
                    <a:moveTo>
                      <a:pt x="15" y="15"/>
                    </a:moveTo>
                    <a:lnTo>
                      <a:pt x="15" y="15"/>
                    </a:lnTo>
                    <a:lnTo>
                      <a:pt x="15" y="14"/>
                    </a:lnTo>
                    <a:lnTo>
                      <a:pt x="15" y="14"/>
                    </a:lnTo>
                    <a:lnTo>
                      <a:pt x="14" y="14"/>
                    </a:lnTo>
                    <a:lnTo>
                      <a:pt x="3" y="6"/>
                    </a:lnTo>
                    <a:lnTo>
                      <a:pt x="7" y="19"/>
                    </a:lnTo>
                    <a:lnTo>
                      <a:pt x="7" y="19"/>
                    </a:lnTo>
                    <a:lnTo>
                      <a:pt x="7" y="20"/>
                    </a:lnTo>
                    <a:lnTo>
                      <a:pt x="7" y="20"/>
                    </a:lnTo>
                    <a:lnTo>
                      <a:pt x="7" y="20"/>
                    </a:lnTo>
                    <a:lnTo>
                      <a:pt x="15" y="15"/>
                    </a:lnTo>
                    <a:close/>
                    <a:moveTo>
                      <a:pt x="3" y="36"/>
                    </a:moveTo>
                    <a:lnTo>
                      <a:pt x="3" y="36"/>
                    </a:lnTo>
                    <a:lnTo>
                      <a:pt x="6" y="35"/>
                    </a:lnTo>
                    <a:lnTo>
                      <a:pt x="7" y="32"/>
                    </a:lnTo>
                    <a:lnTo>
                      <a:pt x="6" y="28"/>
                    </a:lnTo>
                    <a:lnTo>
                      <a:pt x="1" y="6"/>
                    </a:lnTo>
                    <a:lnTo>
                      <a:pt x="1" y="6"/>
                    </a:lnTo>
                    <a:lnTo>
                      <a:pt x="0" y="1"/>
                    </a:lnTo>
                    <a:lnTo>
                      <a:pt x="2" y="0"/>
                    </a:lnTo>
                    <a:lnTo>
                      <a:pt x="2" y="0"/>
                    </a:lnTo>
                    <a:lnTo>
                      <a:pt x="7" y="3"/>
                    </a:lnTo>
                    <a:lnTo>
                      <a:pt x="27" y="17"/>
                    </a:lnTo>
                    <a:lnTo>
                      <a:pt x="27" y="17"/>
                    </a:lnTo>
                    <a:lnTo>
                      <a:pt x="29" y="18"/>
                    </a:lnTo>
                    <a:lnTo>
                      <a:pt x="33" y="17"/>
                    </a:lnTo>
                    <a:lnTo>
                      <a:pt x="34" y="19"/>
                    </a:lnTo>
                    <a:lnTo>
                      <a:pt x="20" y="27"/>
                    </a:lnTo>
                    <a:lnTo>
                      <a:pt x="20" y="26"/>
                    </a:lnTo>
                    <a:lnTo>
                      <a:pt x="20" y="26"/>
                    </a:lnTo>
                    <a:lnTo>
                      <a:pt x="23" y="22"/>
                    </a:lnTo>
                    <a:lnTo>
                      <a:pt x="24" y="22"/>
                    </a:lnTo>
                    <a:lnTo>
                      <a:pt x="23" y="21"/>
                    </a:lnTo>
                    <a:lnTo>
                      <a:pt x="23" y="21"/>
                    </a:lnTo>
                    <a:lnTo>
                      <a:pt x="17" y="17"/>
                    </a:lnTo>
                    <a:lnTo>
                      <a:pt x="17" y="17"/>
                    </a:lnTo>
                    <a:lnTo>
                      <a:pt x="17" y="17"/>
                    </a:lnTo>
                    <a:lnTo>
                      <a:pt x="17" y="17"/>
                    </a:lnTo>
                    <a:lnTo>
                      <a:pt x="10" y="21"/>
                    </a:lnTo>
                    <a:lnTo>
                      <a:pt x="10" y="21"/>
                    </a:lnTo>
                    <a:lnTo>
                      <a:pt x="8" y="22"/>
                    </a:lnTo>
                    <a:lnTo>
                      <a:pt x="8" y="24"/>
                    </a:lnTo>
                    <a:lnTo>
                      <a:pt x="8" y="24"/>
                    </a:lnTo>
                    <a:lnTo>
                      <a:pt x="9" y="30"/>
                    </a:lnTo>
                    <a:lnTo>
                      <a:pt x="9" y="30"/>
                    </a:lnTo>
                    <a:lnTo>
                      <a:pt x="10" y="30"/>
                    </a:lnTo>
                    <a:lnTo>
                      <a:pt x="15" y="29"/>
                    </a:lnTo>
                    <a:lnTo>
                      <a:pt x="16" y="30"/>
                    </a:lnTo>
                    <a:lnTo>
                      <a:pt x="5" y="37"/>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63">
                <a:extLst>
                  <a:ext uri="{FF2B5EF4-FFF2-40B4-BE49-F238E27FC236}">
                    <a16:creationId xmlns:a16="http://schemas.microsoft.com/office/drawing/2014/main" id="{A7182B47-329A-DD40-BD9B-477F37005207}"/>
                  </a:ext>
                </a:extLst>
              </p:cNvPr>
              <p:cNvSpPr>
                <a:spLocks/>
              </p:cNvSpPr>
              <p:nvPr userDrawn="1"/>
            </p:nvSpPr>
            <p:spPr bwMode="auto">
              <a:xfrm>
                <a:off x="8015288" y="187325"/>
                <a:ext cx="31750" cy="34925"/>
              </a:xfrm>
              <a:custGeom>
                <a:avLst/>
                <a:gdLst>
                  <a:gd name="T0" fmla="*/ 13 w 39"/>
                  <a:gd name="T1" fmla="*/ 42 h 45"/>
                  <a:gd name="T2" fmla="*/ 13 w 39"/>
                  <a:gd name="T3" fmla="*/ 42 h 45"/>
                  <a:gd name="T4" fmla="*/ 17 w 39"/>
                  <a:gd name="T5" fmla="*/ 40 h 45"/>
                  <a:gd name="T6" fmla="*/ 17 w 39"/>
                  <a:gd name="T7" fmla="*/ 39 h 45"/>
                  <a:gd name="T8" fmla="*/ 17 w 39"/>
                  <a:gd name="T9" fmla="*/ 39 h 45"/>
                  <a:gd name="T10" fmla="*/ 11 w 39"/>
                  <a:gd name="T11" fmla="*/ 28 h 45"/>
                  <a:gd name="T12" fmla="*/ 11 w 39"/>
                  <a:gd name="T13" fmla="*/ 28 h 45"/>
                  <a:gd name="T14" fmla="*/ 5 w 39"/>
                  <a:gd name="T15" fmla="*/ 16 h 45"/>
                  <a:gd name="T16" fmla="*/ 5 w 39"/>
                  <a:gd name="T17" fmla="*/ 16 h 45"/>
                  <a:gd name="T18" fmla="*/ 4 w 39"/>
                  <a:gd name="T19" fmla="*/ 16 h 45"/>
                  <a:gd name="T20" fmla="*/ 0 w 39"/>
                  <a:gd name="T21" fmla="*/ 17 h 45"/>
                  <a:gd name="T22" fmla="*/ 0 w 39"/>
                  <a:gd name="T23" fmla="*/ 15 h 45"/>
                  <a:gd name="T24" fmla="*/ 7 w 39"/>
                  <a:gd name="T25" fmla="*/ 11 h 45"/>
                  <a:gd name="T26" fmla="*/ 7 w 39"/>
                  <a:gd name="T27" fmla="*/ 11 h 45"/>
                  <a:gd name="T28" fmla="*/ 10 w 39"/>
                  <a:gd name="T29" fmla="*/ 13 h 45"/>
                  <a:gd name="T30" fmla="*/ 32 w 39"/>
                  <a:gd name="T31" fmla="*/ 25 h 45"/>
                  <a:gd name="T32" fmla="*/ 32 w 39"/>
                  <a:gd name="T33" fmla="*/ 25 h 45"/>
                  <a:gd name="T34" fmla="*/ 29 w 39"/>
                  <a:gd name="T35" fmla="*/ 19 h 45"/>
                  <a:gd name="T36" fmla="*/ 29 w 39"/>
                  <a:gd name="T37" fmla="*/ 19 h 45"/>
                  <a:gd name="T38" fmla="*/ 23 w 39"/>
                  <a:gd name="T39" fmla="*/ 7 h 45"/>
                  <a:gd name="T40" fmla="*/ 23 w 39"/>
                  <a:gd name="T41" fmla="*/ 7 h 45"/>
                  <a:gd name="T42" fmla="*/ 23 w 39"/>
                  <a:gd name="T43" fmla="*/ 7 h 45"/>
                  <a:gd name="T44" fmla="*/ 22 w 39"/>
                  <a:gd name="T45" fmla="*/ 7 h 45"/>
                  <a:gd name="T46" fmla="*/ 18 w 39"/>
                  <a:gd name="T47" fmla="*/ 8 h 45"/>
                  <a:gd name="T48" fmla="*/ 17 w 39"/>
                  <a:gd name="T49" fmla="*/ 6 h 45"/>
                  <a:gd name="T50" fmla="*/ 29 w 39"/>
                  <a:gd name="T51" fmla="*/ 0 h 45"/>
                  <a:gd name="T52" fmla="*/ 30 w 39"/>
                  <a:gd name="T53" fmla="*/ 3 h 45"/>
                  <a:gd name="T54" fmla="*/ 30 w 39"/>
                  <a:gd name="T55" fmla="*/ 3 h 45"/>
                  <a:gd name="T56" fmla="*/ 27 w 39"/>
                  <a:gd name="T57" fmla="*/ 5 h 45"/>
                  <a:gd name="T58" fmla="*/ 26 w 39"/>
                  <a:gd name="T59" fmla="*/ 6 h 45"/>
                  <a:gd name="T60" fmla="*/ 27 w 39"/>
                  <a:gd name="T61" fmla="*/ 7 h 45"/>
                  <a:gd name="T62" fmla="*/ 27 w 39"/>
                  <a:gd name="T63" fmla="*/ 7 h 45"/>
                  <a:gd name="T64" fmla="*/ 30 w 39"/>
                  <a:gd name="T65" fmla="*/ 14 h 45"/>
                  <a:gd name="T66" fmla="*/ 30 w 39"/>
                  <a:gd name="T67" fmla="*/ 14 h 45"/>
                  <a:gd name="T68" fmla="*/ 39 w 39"/>
                  <a:gd name="T69" fmla="*/ 32 h 45"/>
                  <a:gd name="T70" fmla="*/ 36 w 39"/>
                  <a:gd name="T71" fmla="*/ 34 h 45"/>
                  <a:gd name="T72" fmla="*/ 36 w 39"/>
                  <a:gd name="T73" fmla="*/ 34 h 45"/>
                  <a:gd name="T74" fmla="*/ 27 w 39"/>
                  <a:gd name="T75" fmla="*/ 28 h 45"/>
                  <a:gd name="T76" fmla="*/ 9 w 39"/>
                  <a:gd name="T77" fmla="*/ 19 h 45"/>
                  <a:gd name="T78" fmla="*/ 9 w 39"/>
                  <a:gd name="T79" fmla="*/ 19 h 45"/>
                  <a:gd name="T80" fmla="*/ 13 w 39"/>
                  <a:gd name="T81" fmla="*/ 27 h 45"/>
                  <a:gd name="T82" fmla="*/ 13 w 39"/>
                  <a:gd name="T83" fmla="*/ 27 h 45"/>
                  <a:gd name="T84" fmla="*/ 19 w 39"/>
                  <a:gd name="T85" fmla="*/ 38 h 45"/>
                  <a:gd name="T86" fmla="*/ 19 w 39"/>
                  <a:gd name="T87" fmla="*/ 38 h 45"/>
                  <a:gd name="T88" fmla="*/ 19 w 39"/>
                  <a:gd name="T89" fmla="*/ 39 h 45"/>
                  <a:gd name="T90" fmla="*/ 20 w 39"/>
                  <a:gd name="T91" fmla="*/ 39 h 45"/>
                  <a:gd name="T92" fmla="*/ 26 w 39"/>
                  <a:gd name="T93" fmla="*/ 37 h 45"/>
                  <a:gd name="T94" fmla="*/ 26 w 39"/>
                  <a:gd name="T95" fmla="*/ 39 h 45"/>
                  <a:gd name="T96" fmla="*/ 13 w 39"/>
                  <a:gd name="T97" fmla="*/ 45 h 45"/>
                  <a:gd name="T98" fmla="*/ 13 w 39"/>
                  <a:gd name="T9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5">
                    <a:moveTo>
                      <a:pt x="13" y="42"/>
                    </a:moveTo>
                    <a:lnTo>
                      <a:pt x="13" y="42"/>
                    </a:lnTo>
                    <a:lnTo>
                      <a:pt x="17" y="40"/>
                    </a:lnTo>
                    <a:lnTo>
                      <a:pt x="17" y="39"/>
                    </a:lnTo>
                    <a:lnTo>
                      <a:pt x="17" y="39"/>
                    </a:lnTo>
                    <a:lnTo>
                      <a:pt x="11" y="28"/>
                    </a:lnTo>
                    <a:lnTo>
                      <a:pt x="11" y="28"/>
                    </a:lnTo>
                    <a:lnTo>
                      <a:pt x="5" y="16"/>
                    </a:lnTo>
                    <a:lnTo>
                      <a:pt x="5" y="16"/>
                    </a:lnTo>
                    <a:lnTo>
                      <a:pt x="4" y="16"/>
                    </a:lnTo>
                    <a:lnTo>
                      <a:pt x="0" y="17"/>
                    </a:lnTo>
                    <a:lnTo>
                      <a:pt x="0" y="15"/>
                    </a:lnTo>
                    <a:lnTo>
                      <a:pt x="7" y="11"/>
                    </a:lnTo>
                    <a:lnTo>
                      <a:pt x="7" y="11"/>
                    </a:lnTo>
                    <a:lnTo>
                      <a:pt x="10" y="13"/>
                    </a:lnTo>
                    <a:lnTo>
                      <a:pt x="32" y="25"/>
                    </a:lnTo>
                    <a:lnTo>
                      <a:pt x="32" y="25"/>
                    </a:lnTo>
                    <a:lnTo>
                      <a:pt x="29" y="19"/>
                    </a:lnTo>
                    <a:lnTo>
                      <a:pt x="29" y="19"/>
                    </a:lnTo>
                    <a:lnTo>
                      <a:pt x="23" y="7"/>
                    </a:lnTo>
                    <a:lnTo>
                      <a:pt x="23" y="7"/>
                    </a:lnTo>
                    <a:lnTo>
                      <a:pt x="23" y="7"/>
                    </a:lnTo>
                    <a:lnTo>
                      <a:pt x="22" y="7"/>
                    </a:lnTo>
                    <a:lnTo>
                      <a:pt x="18" y="8"/>
                    </a:lnTo>
                    <a:lnTo>
                      <a:pt x="17" y="6"/>
                    </a:lnTo>
                    <a:lnTo>
                      <a:pt x="29" y="0"/>
                    </a:lnTo>
                    <a:lnTo>
                      <a:pt x="30" y="3"/>
                    </a:lnTo>
                    <a:lnTo>
                      <a:pt x="30" y="3"/>
                    </a:lnTo>
                    <a:lnTo>
                      <a:pt x="27" y="5"/>
                    </a:lnTo>
                    <a:lnTo>
                      <a:pt x="26" y="6"/>
                    </a:lnTo>
                    <a:lnTo>
                      <a:pt x="27" y="7"/>
                    </a:lnTo>
                    <a:lnTo>
                      <a:pt x="27" y="7"/>
                    </a:lnTo>
                    <a:lnTo>
                      <a:pt x="30" y="14"/>
                    </a:lnTo>
                    <a:lnTo>
                      <a:pt x="30" y="14"/>
                    </a:lnTo>
                    <a:lnTo>
                      <a:pt x="39" y="32"/>
                    </a:lnTo>
                    <a:lnTo>
                      <a:pt x="36" y="34"/>
                    </a:lnTo>
                    <a:lnTo>
                      <a:pt x="36" y="34"/>
                    </a:lnTo>
                    <a:lnTo>
                      <a:pt x="27" y="28"/>
                    </a:lnTo>
                    <a:lnTo>
                      <a:pt x="9" y="19"/>
                    </a:lnTo>
                    <a:lnTo>
                      <a:pt x="9" y="19"/>
                    </a:lnTo>
                    <a:lnTo>
                      <a:pt x="13" y="27"/>
                    </a:lnTo>
                    <a:lnTo>
                      <a:pt x="13" y="27"/>
                    </a:lnTo>
                    <a:lnTo>
                      <a:pt x="19" y="38"/>
                    </a:lnTo>
                    <a:lnTo>
                      <a:pt x="19" y="38"/>
                    </a:lnTo>
                    <a:lnTo>
                      <a:pt x="19" y="39"/>
                    </a:lnTo>
                    <a:lnTo>
                      <a:pt x="20" y="39"/>
                    </a:lnTo>
                    <a:lnTo>
                      <a:pt x="26" y="37"/>
                    </a:lnTo>
                    <a:lnTo>
                      <a:pt x="26" y="39"/>
                    </a:lnTo>
                    <a:lnTo>
                      <a:pt x="13" y="45"/>
                    </a:ln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64">
                <a:extLst>
                  <a:ext uri="{FF2B5EF4-FFF2-40B4-BE49-F238E27FC236}">
                    <a16:creationId xmlns:a16="http://schemas.microsoft.com/office/drawing/2014/main" id="{B19BAEE5-118D-CE44-B1C1-D722E4F96872}"/>
                  </a:ext>
                </a:extLst>
              </p:cNvPr>
              <p:cNvSpPr>
                <a:spLocks/>
              </p:cNvSpPr>
              <p:nvPr userDrawn="1"/>
            </p:nvSpPr>
            <p:spPr bwMode="auto">
              <a:xfrm>
                <a:off x="8061325" y="176213"/>
                <a:ext cx="20638" cy="28575"/>
              </a:xfrm>
              <a:custGeom>
                <a:avLst/>
                <a:gdLst>
                  <a:gd name="T0" fmla="*/ 6 w 27"/>
                  <a:gd name="T1" fmla="*/ 26 h 36"/>
                  <a:gd name="T2" fmla="*/ 10 w 27"/>
                  <a:gd name="T3" fmla="*/ 31 h 36"/>
                  <a:gd name="T4" fmla="*/ 17 w 27"/>
                  <a:gd name="T5" fmla="*/ 31 h 36"/>
                  <a:gd name="T6" fmla="*/ 20 w 27"/>
                  <a:gd name="T7" fmla="*/ 30 h 36"/>
                  <a:gd name="T8" fmla="*/ 23 w 27"/>
                  <a:gd name="T9" fmla="*/ 26 h 36"/>
                  <a:gd name="T10" fmla="*/ 23 w 27"/>
                  <a:gd name="T11" fmla="*/ 24 h 36"/>
                  <a:gd name="T12" fmla="*/ 20 w 27"/>
                  <a:gd name="T13" fmla="*/ 21 h 36"/>
                  <a:gd name="T14" fmla="*/ 11 w 27"/>
                  <a:gd name="T15" fmla="*/ 20 h 36"/>
                  <a:gd name="T16" fmla="*/ 7 w 27"/>
                  <a:gd name="T17" fmla="*/ 20 h 36"/>
                  <a:gd name="T18" fmla="*/ 1 w 27"/>
                  <a:gd name="T19" fmla="*/ 17 h 36"/>
                  <a:gd name="T20" fmla="*/ 0 w 27"/>
                  <a:gd name="T21" fmla="*/ 14 h 36"/>
                  <a:gd name="T22" fmla="*/ 1 w 27"/>
                  <a:gd name="T23" fmla="*/ 7 h 36"/>
                  <a:gd name="T24" fmla="*/ 9 w 27"/>
                  <a:gd name="T25" fmla="*/ 1 h 36"/>
                  <a:gd name="T26" fmla="*/ 14 w 27"/>
                  <a:gd name="T27" fmla="*/ 0 h 36"/>
                  <a:gd name="T28" fmla="*/ 18 w 27"/>
                  <a:gd name="T29" fmla="*/ 0 h 36"/>
                  <a:gd name="T30" fmla="*/ 18 w 27"/>
                  <a:gd name="T31" fmla="*/ 1 h 36"/>
                  <a:gd name="T32" fmla="*/ 18 w 27"/>
                  <a:gd name="T33" fmla="*/ 9 h 36"/>
                  <a:gd name="T34" fmla="*/ 17 w 27"/>
                  <a:gd name="T35" fmla="*/ 5 h 36"/>
                  <a:gd name="T36" fmla="*/ 11 w 27"/>
                  <a:gd name="T37" fmla="*/ 3 h 36"/>
                  <a:gd name="T38" fmla="*/ 9 w 27"/>
                  <a:gd name="T39" fmla="*/ 3 h 36"/>
                  <a:gd name="T40" fmla="*/ 5 w 27"/>
                  <a:gd name="T41" fmla="*/ 7 h 36"/>
                  <a:gd name="T42" fmla="*/ 4 w 27"/>
                  <a:gd name="T43" fmla="*/ 11 h 36"/>
                  <a:gd name="T44" fmla="*/ 6 w 27"/>
                  <a:gd name="T45" fmla="*/ 13 h 36"/>
                  <a:gd name="T46" fmla="*/ 17 w 27"/>
                  <a:gd name="T47" fmla="*/ 14 h 36"/>
                  <a:gd name="T48" fmla="*/ 20 w 27"/>
                  <a:gd name="T49" fmla="*/ 14 h 36"/>
                  <a:gd name="T50" fmla="*/ 25 w 27"/>
                  <a:gd name="T51" fmla="*/ 18 h 36"/>
                  <a:gd name="T52" fmla="*/ 26 w 27"/>
                  <a:gd name="T53" fmla="*/ 20 h 36"/>
                  <a:gd name="T54" fmla="*/ 25 w 27"/>
                  <a:gd name="T55" fmla="*/ 29 h 36"/>
                  <a:gd name="T56" fmla="*/ 17 w 27"/>
                  <a:gd name="T57" fmla="*/ 34 h 36"/>
                  <a:gd name="T58" fmla="*/ 13 w 27"/>
                  <a:gd name="T59" fmla="*/ 35 h 36"/>
                  <a:gd name="T60" fmla="*/ 7 w 27"/>
                  <a:gd name="T61" fmla="*/ 36 h 36"/>
                  <a:gd name="T62" fmla="*/ 6 w 27"/>
                  <a:gd name="T6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6">
                    <a:moveTo>
                      <a:pt x="6" y="26"/>
                    </a:moveTo>
                    <a:lnTo>
                      <a:pt x="6" y="26"/>
                    </a:lnTo>
                    <a:lnTo>
                      <a:pt x="8" y="29"/>
                    </a:lnTo>
                    <a:lnTo>
                      <a:pt x="10" y="31"/>
                    </a:lnTo>
                    <a:lnTo>
                      <a:pt x="14" y="33"/>
                    </a:lnTo>
                    <a:lnTo>
                      <a:pt x="17" y="31"/>
                    </a:lnTo>
                    <a:lnTo>
                      <a:pt x="17" y="31"/>
                    </a:lnTo>
                    <a:lnTo>
                      <a:pt x="20" y="30"/>
                    </a:lnTo>
                    <a:lnTo>
                      <a:pt x="22" y="28"/>
                    </a:lnTo>
                    <a:lnTo>
                      <a:pt x="23" y="26"/>
                    </a:lnTo>
                    <a:lnTo>
                      <a:pt x="23" y="24"/>
                    </a:lnTo>
                    <a:lnTo>
                      <a:pt x="23" y="24"/>
                    </a:lnTo>
                    <a:lnTo>
                      <a:pt x="22" y="22"/>
                    </a:lnTo>
                    <a:lnTo>
                      <a:pt x="20" y="21"/>
                    </a:lnTo>
                    <a:lnTo>
                      <a:pt x="16" y="20"/>
                    </a:lnTo>
                    <a:lnTo>
                      <a:pt x="11" y="20"/>
                    </a:lnTo>
                    <a:lnTo>
                      <a:pt x="11" y="20"/>
                    </a:lnTo>
                    <a:lnTo>
                      <a:pt x="7" y="20"/>
                    </a:lnTo>
                    <a:lnTo>
                      <a:pt x="4" y="19"/>
                    </a:lnTo>
                    <a:lnTo>
                      <a:pt x="1" y="17"/>
                    </a:lnTo>
                    <a:lnTo>
                      <a:pt x="0" y="14"/>
                    </a:lnTo>
                    <a:lnTo>
                      <a:pt x="0" y="14"/>
                    </a:lnTo>
                    <a:lnTo>
                      <a:pt x="0" y="10"/>
                    </a:lnTo>
                    <a:lnTo>
                      <a:pt x="1" y="7"/>
                    </a:lnTo>
                    <a:lnTo>
                      <a:pt x="5" y="3"/>
                    </a:lnTo>
                    <a:lnTo>
                      <a:pt x="9" y="1"/>
                    </a:lnTo>
                    <a:lnTo>
                      <a:pt x="9" y="1"/>
                    </a:lnTo>
                    <a:lnTo>
                      <a:pt x="14" y="0"/>
                    </a:lnTo>
                    <a:lnTo>
                      <a:pt x="18" y="0"/>
                    </a:lnTo>
                    <a:lnTo>
                      <a:pt x="18" y="0"/>
                    </a:lnTo>
                    <a:lnTo>
                      <a:pt x="18" y="1"/>
                    </a:lnTo>
                    <a:lnTo>
                      <a:pt x="18" y="1"/>
                    </a:lnTo>
                    <a:lnTo>
                      <a:pt x="20" y="8"/>
                    </a:lnTo>
                    <a:lnTo>
                      <a:pt x="18" y="9"/>
                    </a:lnTo>
                    <a:lnTo>
                      <a:pt x="18" y="9"/>
                    </a:lnTo>
                    <a:lnTo>
                      <a:pt x="17" y="5"/>
                    </a:lnTo>
                    <a:lnTo>
                      <a:pt x="15" y="3"/>
                    </a:lnTo>
                    <a:lnTo>
                      <a:pt x="11" y="3"/>
                    </a:lnTo>
                    <a:lnTo>
                      <a:pt x="9" y="3"/>
                    </a:lnTo>
                    <a:lnTo>
                      <a:pt x="9" y="3"/>
                    </a:lnTo>
                    <a:lnTo>
                      <a:pt x="6" y="4"/>
                    </a:lnTo>
                    <a:lnTo>
                      <a:pt x="5" y="7"/>
                    </a:lnTo>
                    <a:lnTo>
                      <a:pt x="4" y="9"/>
                    </a:lnTo>
                    <a:lnTo>
                      <a:pt x="4" y="11"/>
                    </a:lnTo>
                    <a:lnTo>
                      <a:pt x="4" y="11"/>
                    </a:lnTo>
                    <a:lnTo>
                      <a:pt x="6" y="13"/>
                    </a:lnTo>
                    <a:lnTo>
                      <a:pt x="9" y="14"/>
                    </a:lnTo>
                    <a:lnTo>
                      <a:pt x="17" y="14"/>
                    </a:lnTo>
                    <a:lnTo>
                      <a:pt x="17" y="14"/>
                    </a:lnTo>
                    <a:lnTo>
                      <a:pt x="20" y="14"/>
                    </a:lnTo>
                    <a:lnTo>
                      <a:pt x="24" y="16"/>
                    </a:lnTo>
                    <a:lnTo>
                      <a:pt x="25" y="18"/>
                    </a:lnTo>
                    <a:lnTo>
                      <a:pt x="26" y="20"/>
                    </a:lnTo>
                    <a:lnTo>
                      <a:pt x="26" y="20"/>
                    </a:lnTo>
                    <a:lnTo>
                      <a:pt x="27" y="25"/>
                    </a:lnTo>
                    <a:lnTo>
                      <a:pt x="25" y="29"/>
                    </a:lnTo>
                    <a:lnTo>
                      <a:pt x="23" y="31"/>
                    </a:lnTo>
                    <a:lnTo>
                      <a:pt x="17" y="34"/>
                    </a:lnTo>
                    <a:lnTo>
                      <a:pt x="17" y="34"/>
                    </a:lnTo>
                    <a:lnTo>
                      <a:pt x="13" y="35"/>
                    </a:lnTo>
                    <a:lnTo>
                      <a:pt x="7" y="36"/>
                    </a:lnTo>
                    <a:lnTo>
                      <a:pt x="7" y="36"/>
                    </a:lnTo>
                    <a:lnTo>
                      <a:pt x="4" y="27"/>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65">
                <a:extLst>
                  <a:ext uri="{FF2B5EF4-FFF2-40B4-BE49-F238E27FC236}">
                    <a16:creationId xmlns:a16="http://schemas.microsoft.com/office/drawing/2014/main" id="{25FBCC4C-F776-6E48-BCB8-37F5A28B6808}"/>
                  </a:ext>
                </a:extLst>
              </p:cNvPr>
              <p:cNvSpPr>
                <a:spLocks/>
              </p:cNvSpPr>
              <p:nvPr userDrawn="1"/>
            </p:nvSpPr>
            <p:spPr bwMode="auto">
              <a:xfrm>
                <a:off x="8080375" y="168275"/>
                <a:ext cx="25400" cy="31750"/>
              </a:xfrm>
              <a:custGeom>
                <a:avLst/>
                <a:gdLst>
                  <a:gd name="T0" fmla="*/ 7 w 33"/>
                  <a:gd name="T1" fmla="*/ 36 h 38"/>
                  <a:gd name="T2" fmla="*/ 7 w 33"/>
                  <a:gd name="T3" fmla="*/ 36 h 38"/>
                  <a:gd name="T4" fmla="*/ 10 w 33"/>
                  <a:gd name="T5" fmla="*/ 35 h 38"/>
                  <a:gd name="T6" fmla="*/ 10 w 33"/>
                  <a:gd name="T7" fmla="*/ 34 h 38"/>
                  <a:gd name="T8" fmla="*/ 10 w 33"/>
                  <a:gd name="T9" fmla="*/ 34 h 38"/>
                  <a:gd name="T10" fmla="*/ 8 w 33"/>
                  <a:gd name="T11" fmla="*/ 21 h 38"/>
                  <a:gd name="T12" fmla="*/ 8 w 33"/>
                  <a:gd name="T13" fmla="*/ 21 h 38"/>
                  <a:gd name="T14" fmla="*/ 6 w 33"/>
                  <a:gd name="T15" fmla="*/ 9 h 38"/>
                  <a:gd name="T16" fmla="*/ 6 w 33"/>
                  <a:gd name="T17" fmla="*/ 9 h 38"/>
                  <a:gd name="T18" fmla="*/ 5 w 33"/>
                  <a:gd name="T19" fmla="*/ 8 h 38"/>
                  <a:gd name="T20" fmla="*/ 1 w 33"/>
                  <a:gd name="T21" fmla="*/ 8 h 38"/>
                  <a:gd name="T22" fmla="*/ 0 w 33"/>
                  <a:gd name="T23" fmla="*/ 5 h 38"/>
                  <a:gd name="T24" fmla="*/ 17 w 33"/>
                  <a:gd name="T25" fmla="*/ 2 h 38"/>
                  <a:gd name="T26" fmla="*/ 17 w 33"/>
                  <a:gd name="T27" fmla="*/ 2 h 38"/>
                  <a:gd name="T28" fmla="*/ 25 w 33"/>
                  <a:gd name="T29" fmla="*/ 0 h 38"/>
                  <a:gd name="T30" fmla="*/ 25 w 33"/>
                  <a:gd name="T31" fmla="*/ 0 h 38"/>
                  <a:gd name="T32" fmla="*/ 27 w 33"/>
                  <a:gd name="T33" fmla="*/ 9 h 38"/>
                  <a:gd name="T34" fmla="*/ 25 w 33"/>
                  <a:gd name="T35" fmla="*/ 10 h 38"/>
                  <a:gd name="T36" fmla="*/ 25 w 33"/>
                  <a:gd name="T37" fmla="*/ 10 h 38"/>
                  <a:gd name="T38" fmla="*/ 24 w 33"/>
                  <a:gd name="T39" fmla="*/ 6 h 38"/>
                  <a:gd name="T40" fmla="*/ 22 w 33"/>
                  <a:gd name="T41" fmla="*/ 4 h 38"/>
                  <a:gd name="T42" fmla="*/ 19 w 33"/>
                  <a:gd name="T43" fmla="*/ 4 h 38"/>
                  <a:gd name="T44" fmla="*/ 15 w 33"/>
                  <a:gd name="T45" fmla="*/ 4 h 38"/>
                  <a:gd name="T46" fmla="*/ 11 w 33"/>
                  <a:gd name="T47" fmla="*/ 5 h 38"/>
                  <a:gd name="T48" fmla="*/ 11 w 33"/>
                  <a:gd name="T49" fmla="*/ 5 h 38"/>
                  <a:gd name="T50" fmla="*/ 10 w 33"/>
                  <a:gd name="T51" fmla="*/ 6 h 38"/>
                  <a:gd name="T52" fmla="*/ 10 w 33"/>
                  <a:gd name="T53" fmla="*/ 6 h 38"/>
                  <a:gd name="T54" fmla="*/ 12 w 33"/>
                  <a:gd name="T55" fmla="*/ 17 h 38"/>
                  <a:gd name="T56" fmla="*/ 12 w 33"/>
                  <a:gd name="T57" fmla="*/ 17 h 38"/>
                  <a:gd name="T58" fmla="*/ 12 w 33"/>
                  <a:gd name="T59" fmla="*/ 18 h 38"/>
                  <a:gd name="T60" fmla="*/ 15 w 33"/>
                  <a:gd name="T61" fmla="*/ 18 h 38"/>
                  <a:gd name="T62" fmla="*/ 16 w 33"/>
                  <a:gd name="T63" fmla="*/ 18 h 38"/>
                  <a:gd name="T64" fmla="*/ 16 w 33"/>
                  <a:gd name="T65" fmla="*/ 18 h 38"/>
                  <a:gd name="T66" fmla="*/ 18 w 33"/>
                  <a:gd name="T67" fmla="*/ 17 h 38"/>
                  <a:gd name="T68" fmla="*/ 20 w 33"/>
                  <a:gd name="T69" fmla="*/ 16 h 38"/>
                  <a:gd name="T70" fmla="*/ 20 w 33"/>
                  <a:gd name="T71" fmla="*/ 14 h 38"/>
                  <a:gd name="T72" fmla="*/ 20 w 33"/>
                  <a:gd name="T73" fmla="*/ 12 h 38"/>
                  <a:gd name="T74" fmla="*/ 23 w 33"/>
                  <a:gd name="T75" fmla="*/ 12 h 38"/>
                  <a:gd name="T76" fmla="*/ 23 w 33"/>
                  <a:gd name="T77" fmla="*/ 12 h 38"/>
                  <a:gd name="T78" fmla="*/ 24 w 33"/>
                  <a:gd name="T79" fmla="*/ 17 h 38"/>
                  <a:gd name="T80" fmla="*/ 24 w 33"/>
                  <a:gd name="T81" fmla="*/ 17 h 38"/>
                  <a:gd name="T82" fmla="*/ 25 w 33"/>
                  <a:gd name="T83" fmla="*/ 22 h 38"/>
                  <a:gd name="T84" fmla="*/ 23 w 33"/>
                  <a:gd name="T85" fmla="*/ 22 h 38"/>
                  <a:gd name="T86" fmla="*/ 23 w 33"/>
                  <a:gd name="T87" fmla="*/ 22 h 38"/>
                  <a:gd name="T88" fmla="*/ 20 w 33"/>
                  <a:gd name="T89" fmla="*/ 19 h 38"/>
                  <a:gd name="T90" fmla="*/ 19 w 33"/>
                  <a:gd name="T91" fmla="*/ 19 h 38"/>
                  <a:gd name="T92" fmla="*/ 17 w 33"/>
                  <a:gd name="T93" fmla="*/ 19 h 38"/>
                  <a:gd name="T94" fmla="*/ 14 w 33"/>
                  <a:gd name="T95" fmla="*/ 20 h 38"/>
                  <a:gd name="T96" fmla="*/ 14 w 33"/>
                  <a:gd name="T97" fmla="*/ 20 h 38"/>
                  <a:gd name="T98" fmla="*/ 14 w 33"/>
                  <a:gd name="T99" fmla="*/ 21 h 38"/>
                  <a:gd name="T100" fmla="*/ 16 w 33"/>
                  <a:gd name="T101" fmla="*/ 33 h 38"/>
                  <a:gd name="T102" fmla="*/ 16 w 33"/>
                  <a:gd name="T103" fmla="*/ 33 h 38"/>
                  <a:gd name="T104" fmla="*/ 17 w 33"/>
                  <a:gd name="T105" fmla="*/ 34 h 38"/>
                  <a:gd name="T106" fmla="*/ 25 w 33"/>
                  <a:gd name="T107" fmla="*/ 31 h 38"/>
                  <a:gd name="T108" fmla="*/ 25 w 33"/>
                  <a:gd name="T109" fmla="*/ 31 h 38"/>
                  <a:gd name="T110" fmla="*/ 28 w 33"/>
                  <a:gd name="T111" fmla="*/ 30 h 38"/>
                  <a:gd name="T112" fmla="*/ 29 w 33"/>
                  <a:gd name="T113" fmla="*/ 27 h 38"/>
                  <a:gd name="T114" fmla="*/ 29 w 33"/>
                  <a:gd name="T115" fmla="*/ 23 h 38"/>
                  <a:gd name="T116" fmla="*/ 32 w 33"/>
                  <a:gd name="T117" fmla="*/ 23 h 38"/>
                  <a:gd name="T118" fmla="*/ 32 w 33"/>
                  <a:gd name="T119" fmla="*/ 23 h 38"/>
                  <a:gd name="T120" fmla="*/ 33 w 33"/>
                  <a:gd name="T121" fmla="*/ 33 h 38"/>
                  <a:gd name="T122" fmla="*/ 7 w 33"/>
                  <a:gd name="T123" fmla="*/ 38 h 38"/>
                  <a:gd name="T124" fmla="*/ 7 w 33"/>
                  <a:gd name="T1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7" y="36"/>
                    </a:moveTo>
                    <a:lnTo>
                      <a:pt x="7" y="36"/>
                    </a:lnTo>
                    <a:lnTo>
                      <a:pt x="10" y="35"/>
                    </a:lnTo>
                    <a:lnTo>
                      <a:pt x="10" y="34"/>
                    </a:lnTo>
                    <a:lnTo>
                      <a:pt x="10" y="34"/>
                    </a:lnTo>
                    <a:lnTo>
                      <a:pt x="8" y="21"/>
                    </a:lnTo>
                    <a:lnTo>
                      <a:pt x="8" y="21"/>
                    </a:lnTo>
                    <a:lnTo>
                      <a:pt x="6" y="9"/>
                    </a:lnTo>
                    <a:lnTo>
                      <a:pt x="6" y="9"/>
                    </a:lnTo>
                    <a:lnTo>
                      <a:pt x="5" y="8"/>
                    </a:lnTo>
                    <a:lnTo>
                      <a:pt x="1" y="8"/>
                    </a:lnTo>
                    <a:lnTo>
                      <a:pt x="0" y="5"/>
                    </a:lnTo>
                    <a:lnTo>
                      <a:pt x="17" y="2"/>
                    </a:lnTo>
                    <a:lnTo>
                      <a:pt x="17" y="2"/>
                    </a:lnTo>
                    <a:lnTo>
                      <a:pt x="25" y="0"/>
                    </a:lnTo>
                    <a:lnTo>
                      <a:pt x="25" y="0"/>
                    </a:lnTo>
                    <a:lnTo>
                      <a:pt x="27" y="9"/>
                    </a:lnTo>
                    <a:lnTo>
                      <a:pt x="25" y="10"/>
                    </a:lnTo>
                    <a:lnTo>
                      <a:pt x="25" y="10"/>
                    </a:lnTo>
                    <a:lnTo>
                      <a:pt x="24" y="6"/>
                    </a:lnTo>
                    <a:lnTo>
                      <a:pt x="22" y="4"/>
                    </a:lnTo>
                    <a:lnTo>
                      <a:pt x="19" y="4"/>
                    </a:lnTo>
                    <a:lnTo>
                      <a:pt x="15" y="4"/>
                    </a:lnTo>
                    <a:lnTo>
                      <a:pt x="11" y="5"/>
                    </a:lnTo>
                    <a:lnTo>
                      <a:pt x="11" y="5"/>
                    </a:lnTo>
                    <a:lnTo>
                      <a:pt x="10" y="6"/>
                    </a:lnTo>
                    <a:lnTo>
                      <a:pt x="10" y="6"/>
                    </a:lnTo>
                    <a:lnTo>
                      <a:pt x="12" y="17"/>
                    </a:lnTo>
                    <a:lnTo>
                      <a:pt x="12" y="17"/>
                    </a:lnTo>
                    <a:lnTo>
                      <a:pt x="12" y="18"/>
                    </a:lnTo>
                    <a:lnTo>
                      <a:pt x="15" y="18"/>
                    </a:lnTo>
                    <a:lnTo>
                      <a:pt x="16" y="18"/>
                    </a:lnTo>
                    <a:lnTo>
                      <a:pt x="16" y="18"/>
                    </a:lnTo>
                    <a:lnTo>
                      <a:pt x="18" y="17"/>
                    </a:lnTo>
                    <a:lnTo>
                      <a:pt x="20" y="16"/>
                    </a:lnTo>
                    <a:lnTo>
                      <a:pt x="20" y="14"/>
                    </a:lnTo>
                    <a:lnTo>
                      <a:pt x="20" y="12"/>
                    </a:lnTo>
                    <a:lnTo>
                      <a:pt x="23" y="12"/>
                    </a:lnTo>
                    <a:lnTo>
                      <a:pt x="23" y="12"/>
                    </a:lnTo>
                    <a:lnTo>
                      <a:pt x="24" y="17"/>
                    </a:lnTo>
                    <a:lnTo>
                      <a:pt x="24" y="17"/>
                    </a:lnTo>
                    <a:lnTo>
                      <a:pt x="25" y="22"/>
                    </a:lnTo>
                    <a:lnTo>
                      <a:pt x="23" y="22"/>
                    </a:lnTo>
                    <a:lnTo>
                      <a:pt x="23" y="22"/>
                    </a:lnTo>
                    <a:lnTo>
                      <a:pt x="20" y="19"/>
                    </a:lnTo>
                    <a:lnTo>
                      <a:pt x="19" y="19"/>
                    </a:lnTo>
                    <a:lnTo>
                      <a:pt x="17" y="19"/>
                    </a:lnTo>
                    <a:lnTo>
                      <a:pt x="14" y="20"/>
                    </a:lnTo>
                    <a:lnTo>
                      <a:pt x="14" y="20"/>
                    </a:lnTo>
                    <a:lnTo>
                      <a:pt x="14" y="21"/>
                    </a:lnTo>
                    <a:lnTo>
                      <a:pt x="16" y="33"/>
                    </a:lnTo>
                    <a:lnTo>
                      <a:pt x="16" y="33"/>
                    </a:lnTo>
                    <a:lnTo>
                      <a:pt x="17" y="34"/>
                    </a:lnTo>
                    <a:lnTo>
                      <a:pt x="25" y="31"/>
                    </a:lnTo>
                    <a:lnTo>
                      <a:pt x="25" y="31"/>
                    </a:lnTo>
                    <a:lnTo>
                      <a:pt x="28" y="30"/>
                    </a:lnTo>
                    <a:lnTo>
                      <a:pt x="29" y="27"/>
                    </a:lnTo>
                    <a:lnTo>
                      <a:pt x="29" y="23"/>
                    </a:lnTo>
                    <a:lnTo>
                      <a:pt x="32" y="23"/>
                    </a:lnTo>
                    <a:lnTo>
                      <a:pt x="32" y="23"/>
                    </a:lnTo>
                    <a:lnTo>
                      <a:pt x="33" y="33"/>
                    </a:lnTo>
                    <a:lnTo>
                      <a:pt x="7" y="38"/>
                    </a:lnTo>
                    <a:lnTo>
                      <a:pt x="7"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Freeform 66">
                <a:extLst>
                  <a:ext uri="{FF2B5EF4-FFF2-40B4-BE49-F238E27FC236}">
                    <a16:creationId xmlns:a16="http://schemas.microsoft.com/office/drawing/2014/main" id="{80E158AC-2184-0A4A-94B8-910163B63F82}"/>
                  </a:ext>
                </a:extLst>
              </p:cNvPr>
              <p:cNvSpPr>
                <a:spLocks noEditPoints="1"/>
              </p:cNvSpPr>
              <p:nvPr userDrawn="1"/>
            </p:nvSpPr>
            <p:spPr bwMode="auto">
              <a:xfrm>
                <a:off x="8105775" y="166688"/>
                <a:ext cx="30163" cy="26987"/>
              </a:xfrm>
              <a:custGeom>
                <a:avLst/>
                <a:gdLst>
                  <a:gd name="T0" fmla="*/ 12 w 37"/>
                  <a:gd name="T1" fmla="*/ 15 h 34"/>
                  <a:gd name="T2" fmla="*/ 16 w 37"/>
                  <a:gd name="T3" fmla="*/ 16 h 34"/>
                  <a:gd name="T4" fmla="*/ 20 w 37"/>
                  <a:gd name="T5" fmla="*/ 15 h 34"/>
                  <a:gd name="T6" fmla="*/ 24 w 37"/>
                  <a:gd name="T7" fmla="*/ 11 h 34"/>
                  <a:gd name="T8" fmla="*/ 24 w 37"/>
                  <a:gd name="T9" fmla="*/ 8 h 34"/>
                  <a:gd name="T10" fmla="*/ 20 w 37"/>
                  <a:gd name="T11" fmla="*/ 4 h 34"/>
                  <a:gd name="T12" fmla="*/ 15 w 37"/>
                  <a:gd name="T13" fmla="*/ 3 h 34"/>
                  <a:gd name="T14" fmla="*/ 11 w 37"/>
                  <a:gd name="T15" fmla="*/ 3 h 34"/>
                  <a:gd name="T16" fmla="*/ 12 w 37"/>
                  <a:gd name="T17" fmla="*/ 15 h 34"/>
                  <a:gd name="T18" fmla="*/ 3 w 37"/>
                  <a:gd name="T19" fmla="*/ 32 h 34"/>
                  <a:gd name="T20" fmla="*/ 8 w 37"/>
                  <a:gd name="T21" fmla="*/ 30 h 34"/>
                  <a:gd name="T22" fmla="*/ 7 w 37"/>
                  <a:gd name="T23" fmla="*/ 17 h 34"/>
                  <a:gd name="T24" fmla="*/ 5 w 37"/>
                  <a:gd name="T25" fmla="*/ 5 h 34"/>
                  <a:gd name="T26" fmla="*/ 4 w 37"/>
                  <a:gd name="T27" fmla="*/ 4 h 34"/>
                  <a:gd name="T28" fmla="*/ 0 w 37"/>
                  <a:gd name="T29" fmla="*/ 3 h 34"/>
                  <a:gd name="T30" fmla="*/ 18 w 37"/>
                  <a:gd name="T31" fmla="*/ 0 h 34"/>
                  <a:gd name="T32" fmla="*/ 26 w 37"/>
                  <a:gd name="T33" fmla="*/ 2 h 34"/>
                  <a:gd name="T34" fmla="*/ 28 w 37"/>
                  <a:gd name="T35" fmla="*/ 4 h 34"/>
                  <a:gd name="T36" fmla="*/ 29 w 37"/>
                  <a:gd name="T37" fmla="*/ 7 h 34"/>
                  <a:gd name="T38" fmla="*/ 28 w 37"/>
                  <a:gd name="T39" fmla="*/ 12 h 34"/>
                  <a:gd name="T40" fmla="*/ 22 w 37"/>
                  <a:gd name="T41" fmla="*/ 16 h 34"/>
                  <a:gd name="T42" fmla="*/ 24 w 37"/>
                  <a:gd name="T43" fmla="*/ 17 h 34"/>
                  <a:gd name="T44" fmla="*/ 32 w 37"/>
                  <a:gd name="T45" fmla="*/ 26 h 34"/>
                  <a:gd name="T46" fmla="*/ 37 w 37"/>
                  <a:gd name="T47" fmla="*/ 29 h 34"/>
                  <a:gd name="T48" fmla="*/ 29 w 37"/>
                  <a:gd name="T49" fmla="*/ 32 h 34"/>
                  <a:gd name="T50" fmla="*/ 17 w 37"/>
                  <a:gd name="T51" fmla="*/ 19 h 34"/>
                  <a:gd name="T52" fmla="*/ 15 w 37"/>
                  <a:gd name="T53" fmla="*/ 19 h 34"/>
                  <a:gd name="T54" fmla="*/ 12 w 37"/>
                  <a:gd name="T55" fmla="*/ 19 h 34"/>
                  <a:gd name="T56" fmla="*/ 13 w 37"/>
                  <a:gd name="T57" fmla="*/ 30 h 34"/>
                  <a:gd name="T58" fmla="*/ 15 w 37"/>
                  <a:gd name="T59" fmla="*/ 31 h 34"/>
                  <a:gd name="T60" fmla="*/ 19 w 37"/>
                  <a:gd name="T61" fmla="*/ 33 h 34"/>
                  <a:gd name="T62" fmla="*/ 3 w 37"/>
                  <a:gd name="T6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4">
                    <a:moveTo>
                      <a:pt x="12" y="15"/>
                    </a:moveTo>
                    <a:lnTo>
                      <a:pt x="12" y="15"/>
                    </a:lnTo>
                    <a:lnTo>
                      <a:pt x="12" y="16"/>
                    </a:lnTo>
                    <a:lnTo>
                      <a:pt x="16" y="16"/>
                    </a:lnTo>
                    <a:lnTo>
                      <a:pt x="16" y="16"/>
                    </a:lnTo>
                    <a:lnTo>
                      <a:pt x="20" y="15"/>
                    </a:lnTo>
                    <a:lnTo>
                      <a:pt x="22" y="13"/>
                    </a:lnTo>
                    <a:lnTo>
                      <a:pt x="24" y="11"/>
                    </a:lnTo>
                    <a:lnTo>
                      <a:pt x="24" y="8"/>
                    </a:lnTo>
                    <a:lnTo>
                      <a:pt x="24" y="8"/>
                    </a:lnTo>
                    <a:lnTo>
                      <a:pt x="22" y="6"/>
                    </a:lnTo>
                    <a:lnTo>
                      <a:pt x="20" y="4"/>
                    </a:lnTo>
                    <a:lnTo>
                      <a:pt x="18" y="3"/>
                    </a:lnTo>
                    <a:lnTo>
                      <a:pt x="15" y="3"/>
                    </a:lnTo>
                    <a:lnTo>
                      <a:pt x="15" y="3"/>
                    </a:lnTo>
                    <a:lnTo>
                      <a:pt x="11" y="3"/>
                    </a:lnTo>
                    <a:lnTo>
                      <a:pt x="11" y="4"/>
                    </a:lnTo>
                    <a:lnTo>
                      <a:pt x="12" y="15"/>
                    </a:lnTo>
                    <a:close/>
                    <a:moveTo>
                      <a:pt x="3" y="32"/>
                    </a:moveTo>
                    <a:lnTo>
                      <a:pt x="3" y="32"/>
                    </a:lnTo>
                    <a:lnTo>
                      <a:pt x="8" y="32"/>
                    </a:lnTo>
                    <a:lnTo>
                      <a:pt x="8" y="30"/>
                    </a:lnTo>
                    <a:lnTo>
                      <a:pt x="8" y="30"/>
                    </a:lnTo>
                    <a:lnTo>
                      <a:pt x="7" y="17"/>
                    </a:lnTo>
                    <a:lnTo>
                      <a:pt x="7" y="17"/>
                    </a:lnTo>
                    <a:lnTo>
                      <a:pt x="5" y="5"/>
                    </a:lnTo>
                    <a:lnTo>
                      <a:pt x="5" y="5"/>
                    </a:lnTo>
                    <a:lnTo>
                      <a:pt x="4" y="4"/>
                    </a:lnTo>
                    <a:lnTo>
                      <a:pt x="0" y="4"/>
                    </a:lnTo>
                    <a:lnTo>
                      <a:pt x="0" y="3"/>
                    </a:lnTo>
                    <a:lnTo>
                      <a:pt x="18" y="0"/>
                    </a:lnTo>
                    <a:lnTo>
                      <a:pt x="18" y="0"/>
                    </a:lnTo>
                    <a:lnTo>
                      <a:pt x="22" y="0"/>
                    </a:lnTo>
                    <a:lnTo>
                      <a:pt x="26" y="2"/>
                    </a:lnTo>
                    <a:lnTo>
                      <a:pt x="26" y="2"/>
                    </a:lnTo>
                    <a:lnTo>
                      <a:pt x="28" y="4"/>
                    </a:lnTo>
                    <a:lnTo>
                      <a:pt x="29" y="7"/>
                    </a:lnTo>
                    <a:lnTo>
                      <a:pt x="29" y="7"/>
                    </a:lnTo>
                    <a:lnTo>
                      <a:pt x="29" y="9"/>
                    </a:lnTo>
                    <a:lnTo>
                      <a:pt x="28" y="12"/>
                    </a:lnTo>
                    <a:lnTo>
                      <a:pt x="26" y="14"/>
                    </a:lnTo>
                    <a:lnTo>
                      <a:pt x="22" y="16"/>
                    </a:lnTo>
                    <a:lnTo>
                      <a:pt x="22" y="16"/>
                    </a:lnTo>
                    <a:lnTo>
                      <a:pt x="24" y="17"/>
                    </a:lnTo>
                    <a:lnTo>
                      <a:pt x="32" y="26"/>
                    </a:lnTo>
                    <a:lnTo>
                      <a:pt x="32" y="26"/>
                    </a:lnTo>
                    <a:lnTo>
                      <a:pt x="34" y="29"/>
                    </a:lnTo>
                    <a:lnTo>
                      <a:pt x="37" y="29"/>
                    </a:lnTo>
                    <a:lnTo>
                      <a:pt x="37" y="31"/>
                    </a:lnTo>
                    <a:lnTo>
                      <a:pt x="29" y="32"/>
                    </a:lnTo>
                    <a:lnTo>
                      <a:pt x="17" y="19"/>
                    </a:lnTo>
                    <a:lnTo>
                      <a:pt x="17" y="19"/>
                    </a:lnTo>
                    <a:lnTo>
                      <a:pt x="15" y="19"/>
                    </a:lnTo>
                    <a:lnTo>
                      <a:pt x="15" y="19"/>
                    </a:lnTo>
                    <a:lnTo>
                      <a:pt x="12" y="19"/>
                    </a:lnTo>
                    <a:lnTo>
                      <a:pt x="12" y="19"/>
                    </a:lnTo>
                    <a:lnTo>
                      <a:pt x="12" y="19"/>
                    </a:lnTo>
                    <a:lnTo>
                      <a:pt x="13" y="30"/>
                    </a:lnTo>
                    <a:lnTo>
                      <a:pt x="13" y="30"/>
                    </a:lnTo>
                    <a:lnTo>
                      <a:pt x="15" y="31"/>
                    </a:lnTo>
                    <a:lnTo>
                      <a:pt x="19" y="31"/>
                    </a:lnTo>
                    <a:lnTo>
                      <a:pt x="19" y="33"/>
                    </a:lnTo>
                    <a:lnTo>
                      <a:pt x="3" y="34"/>
                    </a:lnTo>
                    <a:lnTo>
                      <a:pt x="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67">
                <a:extLst>
                  <a:ext uri="{FF2B5EF4-FFF2-40B4-BE49-F238E27FC236}">
                    <a16:creationId xmlns:a16="http://schemas.microsoft.com/office/drawing/2014/main" id="{54A19964-C70C-E447-97CF-E29AF5DE2EA0}"/>
                  </a:ext>
                </a:extLst>
              </p:cNvPr>
              <p:cNvSpPr>
                <a:spLocks/>
              </p:cNvSpPr>
              <p:nvPr userDrawn="1"/>
            </p:nvSpPr>
            <p:spPr bwMode="auto">
              <a:xfrm>
                <a:off x="8131175" y="165100"/>
                <a:ext cx="28575" cy="26987"/>
              </a:xfrm>
              <a:custGeom>
                <a:avLst/>
                <a:gdLst>
                  <a:gd name="T0" fmla="*/ 0 w 37"/>
                  <a:gd name="T1" fmla="*/ 1 h 34"/>
                  <a:gd name="T2" fmla="*/ 17 w 37"/>
                  <a:gd name="T3" fmla="*/ 1 h 34"/>
                  <a:gd name="T4" fmla="*/ 17 w 37"/>
                  <a:gd name="T5" fmla="*/ 2 h 34"/>
                  <a:gd name="T6" fmla="*/ 15 w 37"/>
                  <a:gd name="T7" fmla="*/ 2 h 34"/>
                  <a:gd name="T8" fmla="*/ 15 w 37"/>
                  <a:gd name="T9" fmla="*/ 2 h 34"/>
                  <a:gd name="T10" fmla="*/ 13 w 37"/>
                  <a:gd name="T11" fmla="*/ 4 h 34"/>
                  <a:gd name="T12" fmla="*/ 12 w 37"/>
                  <a:gd name="T13" fmla="*/ 5 h 34"/>
                  <a:gd name="T14" fmla="*/ 12 w 37"/>
                  <a:gd name="T15" fmla="*/ 5 h 34"/>
                  <a:gd name="T16" fmla="*/ 17 w 37"/>
                  <a:gd name="T17" fmla="*/ 17 h 34"/>
                  <a:gd name="T18" fmla="*/ 21 w 37"/>
                  <a:gd name="T19" fmla="*/ 26 h 34"/>
                  <a:gd name="T20" fmla="*/ 24 w 37"/>
                  <a:gd name="T21" fmla="*/ 17 h 34"/>
                  <a:gd name="T22" fmla="*/ 24 w 37"/>
                  <a:gd name="T23" fmla="*/ 17 h 34"/>
                  <a:gd name="T24" fmla="*/ 29 w 37"/>
                  <a:gd name="T25" fmla="*/ 4 h 34"/>
                  <a:gd name="T26" fmla="*/ 29 w 37"/>
                  <a:gd name="T27" fmla="*/ 4 h 34"/>
                  <a:gd name="T28" fmla="*/ 28 w 37"/>
                  <a:gd name="T29" fmla="*/ 2 h 34"/>
                  <a:gd name="T30" fmla="*/ 23 w 37"/>
                  <a:gd name="T31" fmla="*/ 2 h 34"/>
                  <a:gd name="T32" fmla="*/ 23 w 37"/>
                  <a:gd name="T33" fmla="*/ 0 h 34"/>
                  <a:gd name="T34" fmla="*/ 37 w 37"/>
                  <a:gd name="T35" fmla="*/ 0 h 34"/>
                  <a:gd name="T36" fmla="*/ 37 w 37"/>
                  <a:gd name="T37" fmla="*/ 2 h 34"/>
                  <a:gd name="T38" fmla="*/ 34 w 37"/>
                  <a:gd name="T39" fmla="*/ 2 h 34"/>
                  <a:gd name="T40" fmla="*/ 34 w 37"/>
                  <a:gd name="T41" fmla="*/ 2 h 34"/>
                  <a:gd name="T42" fmla="*/ 33 w 37"/>
                  <a:gd name="T43" fmla="*/ 2 h 34"/>
                  <a:gd name="T44" fmla="*/ 32 w 37"/>
                  <a:gd name="T45" fmla="*/ 4 h 34"/>
                  <a:gd name="T46" fmla="*/ 30 w 37"/>
                  <a:gd name="T47" fmla="*/ 9 h 34"/>
                  <a:gd name="T48" fmla="*/ 30 w 37"/>
                  <a:gd name="T49" fmla="*/ 9 h 34"/>
                  <a:gd name="T50" fmla="*/ 23 w 37"/>
                  <a:gd name="T51" fmla="*/ 27 h 34"/>
                  <a:gd name="T52" fmla="*/ 21 w 37"/>
                  <a:gd name="T53" fmla="*/ 34 h 34"/>
                  <a:gd name="T54" fmla="*/ 17 w 37"/>
                  <a:gd name="T55" fmla="*/ 34 h 34"/>
                  <a:gd name="T56" fmla="*/ 17 w 37"/>
                  <a:gd name="T57" fmla="*/ 34 h 34"/>
                  <a:gd name="T58" fmla="*/ 13 w 37"/>
                  <a:gd name="T59" fmla="*/ 22 h 34"/>
                  <a:gd name="T60" fmla="*/ 7 w 37"/>
                  <a:gd name="T61" fmla="*/ 7 h 34"/>
                  <a:gd name="T62" fmla="*/ 7 w 37"/>
                  <a:gd name="T63" fmla="*/ 7 h 34"/>
                  <a:gd name="T64" fmla="*/ 5 w 37"/>
                  <a:gd name="T65" fmla="*/ 4 h 34"/>
                  <a:gd name="T66" fmla="*/ 0 w 37"/>
                  <a:gd name="T67" fmla="*/ 4 h 34"/>
                  <a:gd name="T68" fmla="*/ 0 w 37"/>
                  <a:gd name="T6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4">
                    <a:moveTo>
                      <a:pt x="0" y="1"/>
                    </a:moveTo>
                    <a:lnTo>
                      <a:pt x="17" y="1"/>
                    </a:lnTo>
                    <a:lnTo>
                      <a:pt x="17" y="2"/>
                    </a:lnTo>
                    <a:lnTo>
                      <a:pt x="15" y="2"/>
                    </a:lnTo>
                    <a:lnTo>
                      <a:pt x="15" y="2"/>
                    </a:lnTo>
                    <a:lnTo>
                      <a:pt x="13" y="4"/>
                    </a:lnTo>
                    <a:lnTo>
                      <a:pt x="12" y="5"/>
                    </a:lnTo>
                    <a:lnTo>
                      <a:pt x="12" y="5"/>
                    </a:lnTo>
                    <a:lnTo>
                      <a:pt x="17" y="17"/>
                    </a:lnTo>
                    <a:lnTo>
                      <a:pt x="21" y="26"/>
                    </a:lnTo>
                    <a:lnTo>
                      <a:pt x="24" y="17"/>
                    </a:lnTo>
                    <a:lnTo>
                      <a:pt x="24" y="17"/>
                    </a:lnTo>
                    <a:lnTo>
                      <a:pt x="29" y="4"/>
                    </a:lnTo>
                    <a:lnTo>
                      <a:pt x="29" y="4"/>
                    </a:lnTo>
                    <a:lnTo>
                      <a:pt x="28" y="2"/>
                    </a:lnTo>
                    <a:lnTo>
                      <a:pt x="23" y="2"/>
                    </a:lnTo>
                    <a:lnTo>
                      <a:pt x="23" y="0"/>
                    </a:lnTo>
                    <a:lnTo>
                      <a:pt x="37" y="0"/>
                    </a:lnTo>
                    <a:lnTo>
                      <a:pt x="37" y="2"/>
                    </a:lnTo>
                    <a:lnTo>
                      <a:pt x="34" y="2"/>
                    </a:lnTo>
                    <a:lnTo>
                      <a:pt x="34" y="2"/>
                    </a:lnTo>
                    <a:lnTo>
                      <a:pt x="33" y="2"/>
                    </a:lnTo>
                    <a:lnTo>
                      <a:pt x="32" y="4"/>
                    </a:lnTo>
                    <a:lnTo>
                      <a:pt x="30" y="9"/>
                    </a:lnTo>
                    <a:lnTo>
                      <a:pt x="30" y="9"/>
                    </a:lnTo>
                    <a:lnTo>
                      <a:pt x="23" y="27"/>
                    </a:lnTo>
                    <a:lnTo>
                      <a:pt x="21" y="34"/>
                    </a:lnTo>
                    <a:lnTo>
                      <a:pt x="17" y="34"/>
                    </a:lnTo>
                    <a:lnTo>
                      <a:pt x="17" y="34"/>
                    </a:lnTo>
                    <a:lnTo>
                      <a:pt x="13" y="22"/>
                    </a:lnTo>
                    <a:lnTo>
                      <a:pt x="7" y="7"/>
                    </a:lnTo>
                    <a:lnTo>
                      <a:pt x="7" y="7"/>
                    </a:lnTo>
                    <a:lnTo>
                      <a:pt x="5" y="4"/>
                    </a:lnTo>
                    <a:lnTo>
                      <a:pt x="0" y="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Freeform 68">
                <a:extLst>
                  <a:ext uri="{FF2B5EF4-FFF2-40B4-BE49-F238E27FC236}">
                    <a16:creationId xmlns:a16="http://schemas.microsoft.com/office/drawing/2014/main" id="{A835B7D0-F790-0941-B159-09DB1DD4E155}"/>
                  </a:ext>
                </a:extLst>
              </p:cNvPr>
              <p:cNvSpPr>
                <a:spLocks/>
              </p:cNvSpPr>
              <p:nvPr userDrawn="1"/>
            </p:nvSpPr>
            <p:spPr bwMode="auto">
              <a:xfrm>
                <a:off x="8159750" y="166688"/>
                <a:ext cx="14288" cy="26987"/>
              </a:xfrm>
              <a:custGeom>
                <a:avLst/>
                <a:gdLst>
                  <a:gd name="T0" fmla="*/ 0 w 19"/>
                  <a:gd name="T1" fmla="*/ 31 h 34"/>
                  <a:gd name="T2" fmla="*/ 0 w 19"/>
                  <a:gd name="T3" fmla="*/ 31 h 34"/>
                  <a:gd name="T4" fmla="*/ 5 w 19"/>
                  <a:gd name="T5" fmla="*/ 31 h 34"/>
                  <a:gd name="T6" fmla="*/ 5 w 19"/>
                  <a:gd name="T7" fmla="*/ 30 h 34"/>
                  <a:gd name="T8" fmla="*/ 5 w 19"/>
                  <a:gd name="T9" fmla="*/ 30 h 34"/>
                  <a:gd name="T10" fmla="*/ 6 w 19"/>
                  <a:gd name="T11" fmla="*/ 17 h 34"/>
                  <a:gd name="T12" fmla="*/ 6 w 19"/>
                  <a:gd name="T13" fmla="*/ 17 h 34"/>
                  <a:gd name="T14" fmla="*/ 8 w 19"/>
                  <a:gd name="T15" fmla="*/ 5 h 34"/>
                  <a:gd name="T16" fmla="*/ 8 w 19"/>
                  <a:gd name="T17" fmla="*/ 5 h 34"/>
                  <a:gd name="T18" fmla="*/ 6 w 19"/>
                  <a:gd name="T19" fmla="*/ 3 h 34"/>
                  <a:gd name="T20" fmla="*/ 2 w 19"/>
                  <a:gd name="T21" fmla="*/ 3 h 34"/>
                  <a:gd name="T22" fmla="*/ 3 w 19"/>
                  <a:gd name="T23" fmla="*/ 0 h 34"/>
                  <a:gd name="T24" fmla="*/ 19 w 19"/>
                  <a:gd name="T25" fmla="*/ 1 h 34"/>
                  <a:gd name="T26" fmla="*/ 19 w 19"/>
                  <a:gd name="T27" fmla="*/ 4 h 34"/>
                  <a:gd name="T28" fmla="*/ 19 w 19"/>
                  <a:gd name="T29" fmla="*/ 4 h 34"/>
                  <a:gd name="T30" fmla="*/ 14 w 19"/>
                  <a:gd name="T31" fmla="*/ 4 h 34"/>
                  <a:gd name="T32" fmla="*/ 13 w 19"/>
                  <a:gd name="T33" fmla="*/ 5 h 34"/>
                  <a:gd name="T34" fmla="*/ 13 w 19"/>
                  <a:gd name="T35" fmla="*/ 5 h 34"/>
                  <a:gd name="T36" fmla="*/ 12 w 19"/>
                  <a:gd name="T37" fmla="*/ 17 h 34"/>
                  <a:gd name="T38" fmla="*/ 12 w 19"/>
                  <a:gd name="T39" fmla="*/ 17 h 34"/>
                  <a:gd name="T40" fmla="*/ 12 w 19"/>
                  <a:gd name="T41" fmla="*/ 30 h 34"/>
                  <a:gd name="T42" fmla="*/ 12 w 19"/>
                  <a:gd name="T43" fmla="*/ 30 h 34"/>
                  <a:gd name="T44" fmla="*/ 12 w 19"/>
                  <a:gd name="T45" fmla="*/ 31 h 34"/>
                  <a:gd name="T46" fmla="*/ 12 w 19"/>
                  <a:gd name="T47" fmla="*/ 31 h 34"/>
                  <a:gd name="T48" fmla="*/ 17 w 19"/>
                  <a:gd name="T49" fmla="*/ 32 h 34"/>
                  <a:gd name="T50" fmla="*/ 17 w 19"/>
                  <a:gd name="T51" fmla="*/ 34 h 34"/>
                  <a:gd name="T52" fmla="*/ 0 w 19"/>
                  <a:gd name="T53" fmla="*/ 33 h 34"/>
                  <a:gd name="T54" fmla="*/ 0 w 19"/>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4">
                    <a:moveTo>
                      <a:pt x="0" y="31"/>
                    </a:moveTo>
                    <a:lnTo>
                      <a:pt x="0" y="31"/>
                    </a:lnTo>
                    <a:lnTo>
                      <a:pt x="5" y="31"/>
                    </a:lnTo>
                    <a:lnTo>
                      <a:pt x="5" y="30"/>
                    </a:lnTo>
                    <a:lnTo>
                      <a:pt x="5" y="30"/>
                    </a:lnTo>
                    <a:lnTo>
                      <a:pt x="6" y="17"/>
                    </a:lnTo>
                    <a:lnTo>
                      <a:pt x="6" y="17"/>
                    </a:lnTo>
                    <a:lnTo>
                      <a:pt x="8" y="5"/>
                    </a:lnTo>
                    <a:lnTo>
                      <a:pt x="8" y="5"/>
                    </a:lnTo>
                    <a:lnTo>
                      <a:pt x="6" y="3"/>
                    </a:lnTo>
                    <a:lnTo>
                      <a:pt x="2" y="3"/>
                    </a:lnTo>
                    <a:lnTo>
                      <a:pt x="3" y="0"/>
                    </a:lnTo>
                    <a:lnTo>
                      <a:pt x="19" y="1"/>
                    </a:lnTo>
                    <a:lnTo>
                      <a:pt x="19" y="4"/>
                    </a:lnTo>
                    <a:lnTo>
                      <a:pt x="19" y="4"/>
                    </a:lnTo>
                    <a:lnTo>
                      <a:pt x="14" y="4"/>
                    </a:lnTo>
                    <a:lnTo>
                      <a:pt x="13" y="5"/>
                    </a:lnTo>
                    <a:lnTo>
                      <a:pt x="13" y="5"/>
                    </a:lnTo>
                    <a:lnTo>
                      <a:pt x="12" y="17"/>
                    </a:lnTo>
                    <a:lnTo>
                      <a:pt x="12" y="17"/>
                    </a:lnTo>
                    <a:lnTo>
                      <a:pt x="12" y="30"/>
                    </a:lnTo>
                    <a:lnTo>
                      <a:pt x="12" y="30"/>
                    </a:lnTo>
                    <a:lnTo>
                      <a:pt x="12" y="31"/>
                    </a:lnTo>
                    <a:lnTo>
                      <a:pt x="12" y="31"/>
                    </a:lnTo>
                    <a:lnTo>
                      <a:pt x="17" y="32"/>
                    </a:lnTo>
                    <a:lnTo>
                      <a:pt x="17" y="34"/>
                    </a:lnTo>
                    <a:lnTo>
                      <a:pt x="0" y="33"/>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Freeform 69">
                <a:extLst>
                  <a:ext uri="{FF2B5EF4-FFF2-40B4-BE49-F238E27FC236}">
                    <a16:creationId xmlns:a16="http://schemas.microsoft.com/office/drawing/2014/main" id="{A9A55F55-C0A1-FB49-B624-58E6B7E65F3A}"/>
                  </a:ext>
                </a:extLst>
              </p:cNvPr>
              <p:cNvSpPr>
                <a:spLocks/>
              </p:cNvSpPr>
              <p:nvPr userDrawn="1"/>
            </p:nvSpPr>
            <p:spPr bwMode="auto">
              <a:xfrm>
                <a:off x="8177213" y="168275"/>
                <a:ext cx="22225" cy="26987"/>
              </a:xfrm>
              <a:custGeom>
                <a:avLst/>
                <a:gdLst>
                  <a:gd name="T0" fmla="*/ 30 w 30"/>
                  <a:gd name="T1" fmla="*/ 28 h 34"/>
                  <a:gd name="T2" fmla="*/ 30 w 30"/>
                  <a:gd name="T3" fmla="*/ 28 h 34"/>
                  <a:gd name="T4" fmla="*/ 25 w 30"/>
                  <a:gd name="T5" fmla="*/ 30 h 34"/>
                  <a:gd name="T6" fmla="*/ 22 w 30"/>
                  <a:gd name="T7" fmla="*/ 33 h 34"/>
                  <a:gd name="T8" fmla="*/ 18 w 30"/>
                  <a:gd name="T9" fmla="*/ 34 h 34"/>
                  <a:gd name="T10" fmla="*/ 14 w 30"/>
                  <a:gd name="T11" fmla="*/ 34 h 34"/>
                  <a:gd name="T12" fmla="*/ 14 w 30"/>
                  <a:gd name="T13" fmla="*/ 34 h 34"/>
                  <a:gd name="T14" fmla="*/ 8 w 30"/>
                  <a:gd name="T15" fmla="*/ 31 h 34"/>
                  <a:gd name="T16" fmla="*/ 4 w 30"/>
                  <a:gd name="T17" fmla="*/ 28 h 34"/>
                  <a:gd name="T18" fmla="*/ 2 w 30"/>
                  <a:gd name="T19" fmla="*/ 25 h 34"/>
                  <a:gd name="T20" fmla="*/ 1 w 30"/>
                  <a:gd name="T21" fmla="*/ 22 h 34"/>
                  <a:gd name="T22" fmla="*/ 0 w 30"/>
                  <a:gd name="T23" fmla="*/ 18 h 34"/>
                  <a:gd name="T24" fmla="*/ 1 w 30"/>
                  <a:gd name="T25" fmla="*/ 14 h 34"/>
                  <a:gd name="T26" fmla="*/ 1 w 30"/>
                  <a:gd name="T27" fmla="*/ 14 h 34"/>
                  <a:gd name="T28" fmla="*/ 2 w 30"/>
                  <a:gd name="T29" fmla="*/ 8 h 34"/>
                  <a:gd name="T30" fmla="*/ 7 w 30"/>
                  <a:gd name="T31" fmla="*/ 3 h 34"/>
                  <a:gd name="T32" fmla="*/ 9 w 30"/>
                  <a:gd name="T33" fmla="*/ 1 h 34"/>
                  <a:gd name="T34" fmla="*/ 13 w 30"/>
                  <a:gd name="T35" fmla="*/ 0 h 34"/>
                  <a:gd name="T36" fmla="*/ 16 w 30"/>
                  <a:gd name="T37" fmla="*/ 0 h 34"/>
                  <a:gd name="T38" fmla="*/ 20 w 30"/>
                  <a:gd name="T39" fmla="*/ 0 h 34"/>
                  <a:gd name="T40" fmla="*/ 20 w 30"/>
                  <a:gd name="T41" fmla="*/ 0 h 34"/>
                  <a:gd name="T42" fmla="*/ 30 w 30"/>
                  <a:gd name="T43" fmla="*/ 3 h 34"/>
                  <a:gd name="T44" fmla="*/ 30 w 30"/>
                  <a:gd name="T45" fmla="*/ 3 h 34"/>
                  <a:gd name="T46" fmla="*/ 30 w 30"/>
                  <a:gd name="T47" fmla="*/ 12 h 34"/>
                  <a:gd name="T48" fmla="*/ 27 w 30"/>
                  <a:gd name="T49" fmla="*/ 12 h 34"/>
                  <a:gd name="T50" fmla="*/ 27 w 30"/>
                  <a:gd name="T51" fmla="*/ 12 h 34"/>
                  <a:gd name="T52" fmla="*/ 26 w 30"/>
                  <a:gd name="T53" fmla="*/ 9 h 34"/>
                  <a:gd name="T54" fmla="*/ 25 w 30"/>
                  <a:gd name="T55" fmla="*/ 5 h 34"/>
                  <a:gd name="T56" fmla="*/ 23 w 30"/>
                  <a:gd name="T57" fmla="*/ 3 h 34"/>
                  <a:gd name="T58" fmla="*/ 19 w 30"/>
                  <a:gd name="T59" fmla="*/ 2 h 34"/>
                  <a:gd name="T60" fmla="*/ 19 w 30"/>
                  <a:gd name="T61" fmla="*/ 2 h 34"/>
                  <a:gd name="T62" fmla="*/ 15 w 30"/>
                  <a:gd name="T63" fmla="*/ 2 h 34"/>
                  <a:gd name="T64" fmla="*/ 11 w 30"/>
                  <a:gd name="T65" fmla="*/ 4 h 34"/>
                  <a:gd name="T66" fmla="*/ 9 w 30"/>
                  <a:gd name="T67" fmla="*/ 9 h 34"/>
                  <a:gd name="T68" fmla="*/ 7 w 30"/>
                  <a:gd name="T69" fmla="*/ 14 h 34"/>
                  <a:gd name="T70" fmla="*/ 7 w 30"/>
                  <a:gd name="T71" fmla="*/ 14 h 34"/>
                  <a:gd name="T72" fmla="*/ 7 w 30"/>
                  <a:gd name="T73" fmla="*/ 21 h 34"/>
                  <a:gd name="T74" fmla="*/ 8 w 30"/>
                  <a:gd name="T75" fmla="*/ 26 h 34"/>
                  <a:gd name="T76" fmla="*/ 11 w 30"/>
                  <a:gd name="T77" fmla="*/ 29 h 34"/>
                  <a:gd name="T78" fmla="*/ 15 w 30"/>
                  <a:gd name="T79" fmla="*/ 30 h 34"/>
                  <a:gd name="T80" fmla="*/ 15 w 30"/>
                  <a:gd name="T81" fmla="*/ 30 h 34"/>
                  <a:gd name="T82" fmla="*/ 18 w 30"/>
                  <a:gd name="T83" fmla="*/ 30 h 34"/>
                  <a:gd name="T84" fmla="*/ 22 w 30"/>
                  <a:gd name="T85" fmla="*/ 30 h 34"/>
                  <a:gd name="T86" fmla="*/ 25 w 30"/>
                  <a:gd name="T87" fmla="*/ 28 h 34"/>
                  <a:gd name="T88" fmla="*/ 27 w 30"/>
                  <a:gd name="T89" fmla="*/ 26 h 34"/>
                  <a:gd name="T90" fmla="*/ 30 w 30"/>
                  <a:gd name="T9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4">
                    <a:moveTo>
                      <a:pt x="30" y="28"/>
                    </a:moveTo>
                    <a:lnTo>
                      <a:pt x="30" y="28"/>
                    </a:lnTo>
                    <a:lnTo>
                      <a:pt x="25" y="30"/>
                    </a:lnTo>
                    <a:lnTo>
                      <a:pt x="22" y="33"/>
                    </a:lnTo>
                    <a:lnTo>
                      <a:pt x="18" y="34"/>
                    </a:lnTo>
                    <a:lnTo>
                      <a:pt x="14" y="34"/>
                    </a:lnTo>
                    <a:lnTo>
                      <a:pt x="14" y="34"/>
                    </a:lnTo>
                    <a:lnTo>
                      <a:pt x="8" y="31"/>
                    </a:lnTo>
                    <a:lnTo>
                      <a:pt x="4" y="28"/>
                    </a:lnTo>
                    <a:lnTo>
                      <a:pt x="2" y="25"/>
                    </a:lnTo>
                    <a:lnTo>
                      <a:pt x="1" y="22"/>
                    </a:lnTo>
                    <a:lnTo>
                      <a:pt x="0" y="18"/>
                    </a:lnTo>
                    <a:lnTo>
                      <a:pt x="1" y="14"/>
                    </a:lnTo>
                    <a:lnTo>
                      <a:pt x="1" y="14"/>
                    </a:lnTo>
                    <a:lnTo>
                      <a:pt x="2" y="8"/>
                    </a:lnTo>
                    <a:lnTo>
                      <a:pt x="7" y="3"/>
                    </a:lnTo>
                    <a:lnTo>
                      <a:pt x="9" y="1"/>
                    </a:lnTo>
                    <a:lnTo>
                      <a:pt x="13" y="0"/>
                    </a:lnTo>
                    <a:lnTo>
                      <a:pt x="16" y="0"/>
                    </a:lnTo>
                    <a:lnTo>
                      <a:pt x="20" y="0"/>
                    </a:lnTo>
                    <a:lnTo>
                      <a:pt x="20" y="0"/>
                    </a:lnTo>
                    <a:lnTo>
                      <a:pt x="30" y="3"/>
                    </a:lnTo>
                    <a:lnTo>
                      <a:pt x="30" y="3"/>
                    </a:lnTo>
                    <a:lnTo>
                      <a:pt x="30" y="12"/>
                    </a:lnTo>
                    <a:lnTo>
                      <a:pt x="27" y="12"/>
                    </a:lnTo>
                    <a:lnTo>
                      <a:pt x="27" y="12"/>
                    </a:lnTo>
                    <a:lnTo>
                      <a:pt x="26" y="9"/>
                    </a:lnTo>
                    <a:lnTo>
                      <a:pt x="25" y="5"/>
                    </a:lnTo>
                    <a:lnTo>
                      <a:pt x="23" y="3"/>
                    </a:lnTo>
                    <a:lnTo>
                      <a:pt x="19" y="2"/>
                    </a:lnTo>
                    <a:lnTo>
                      <a:pt x="19" y="2"/>
                    </a:lnTo>
                    <a:lnTo>
                      <a:pt x="15" y="2"/>
                    </a:lnTo>
                    <a:lnTo>
                      <a:pt x="11" y="4"/>
                    </a:lnTo>
                    <a:lnTo>
                      <a:pt x="9" y="9"/>
                    </a:lnTo>
                    <a:lnTo>
                      <a:pt x="7" y="14"/>
                    </a:lnTo>
                    <a:lnTo>
                      <a:pt x="7" y="14"/>
                    </a:lnTo>
                    <a:lnTo>
                      <a:pt x="7" y="21"/>
                    </a:lnTo>
                    <a:lnTo>
                      <a:pt x="8" y="26"/>
                    </a:lnTo>
                    <a:lnTo>
                      <a:pt x="11" y="29"/>
                    </a:lnTo>
                    <a:lnTo>
                      <a:pt x="15" y="30"/>
                    </a:lnTo>
                    <a:lnTo>
                      <a:pt x="15" y="30"/>
                    </a:lnTo>
                    <a:lnTo>
                      <a:pt x="18" y="30"/>
                    </a:lnTo>
                    <a:lnTo>
                      <a:pt x="22" y="30"/>
                    </a:lnTo>
                    <a:lnTo>
                      <a:pt x="25" y="28"/>
                    </a:lnTo>
                    <a:lnTo>
                      <a:pt x="27" y="26"/>
                    </a:ln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70">
                <a:extLst>
                  <a:ext uri="{FF2B5EF4-FFF2-40B4-BE49-F238E27FC236}">
                    <a16:creationId xmlns:a16="http://schemas.microsoft.com/office/drawing/2014/main" id="{67B03A05-6CAF-FB49-803C-D6DDC5F45F59}"/>
                  </a:ext>
                </a:extLst>
              </p:cNvPr>
              <p:cNvSpPr>
                <a:spLocks/>
              </p:cNvSpPr>
              <p:nvPr userDrawn="1"/>
            </p:nvSpPr>
            <p:spPr bwMode="auto">
              <a:xfrm>
                <a:off x="8199438" y="173038"/>
                <a:ext cx="25400" cy="28575"/>
              </a:xfrm>
              <a:custGeom>
                <a:avLst/>
                <a:gdLst>
                  <a:gd name="T0" fmla="*/ 2 w 33"/>
                  <a:gd name="T1" fmla="*/ 30 h 38"/>
                  <a:gd name="T2" fmla="*/ 2 w 33"/>
                  <a:gd name="T3" fmla="*/ 30 h 38"/>
                  <a:gd name="T4" fmla="*/ 5 w 33"/>
                  <a:gd name="T5" fmla="*/ 30 h 38"/>
                  <a:gd name="T6" fmla="*/ 6 w 33"/>
                  <a:gd name="T7" fmla="*/ 29 h 38"/>
                  <a:gd name="T8" fmla="*/ 6 w 33"/>
                  <a:gd name="T9" fmla="*/ 29 h 38"/>
                  <a:gd name="T10" fmla="*/ 9 w 33"/>
                  <a:gd name="T11" fmla="*/ 17 h 38"/>
                  <a:gd name="T12" fmla="*/ 9 w 33"/>
                  <a:gd name="T13" fmla="*/ 17 h 38"/>
                  <a:gd name="T14" fmla="*/ 13 w 33"/>
                  <a:gd name="T15" fmla="*/ 5 h 38"/>
                  <a:gd name="T16" fmla="*/ 13 w 33"/>
                  <a:gd name="T17" fmla="*/ 5 h 38"/>
                  <a:gd name="T18" fmla="*/ 13 w 33"/>
                  <a:gd name="T19" fmla="*/ 4 h 38"/>
                  <a:gd name="T20" fmla="*/ 8 w 33"/>
                  <a:gd name="T21" fmla="*/ 1 h 38"/>
                  <a:gd name="T22" fmla="*/ 9 w 33"/>
                  <a:gd name="T23" fmla="*/ 0 h 38"/>
                  <a:gd name="T24" fmla="*/ 26 w 33"/>
                  <a:gd name="T25" fmla="*/ 5 h 38"/>
                  <a:gd name="T26" fmla="*/ 26 w 33"/>
                  <a:gd name="T27" fmla="*/ 5 h 38"/>
                  <a:gd name="T28" fmla="*/ 33 w 33"/>
                  <a:gd name="T29" fmla="*/ 6 h 38"/>
                  <a:gd name="T30" fmla="*/ 33 w 33"/>
                  <a:gd name="T31" fmla="*/ 6 h 38"/>
                  <a:gd name="T32" fmla="*/ 32 w 33"/>
                  <a:gd name="T33" fmla="*/ 15 h 38"/>
                  <a:gd name="T34" fmla="*/ 30 w 33"/>
                  <a:gd name="T35" fmla="*/ 14 h 38"/>
                  <a:gd name="T36" fmla="*/ 30 w 33"/>
                  <a:gd name="T37" fmla="*/ 14 h 38"/>
                  <a:gd name="T38" fmla="*/ 30 w 33"/>
                  <a:gd name="T39" fmla="*/ 10 h 38"/>
                  <a:gd name="T40" fmla="*/ 29 w 33"/>
                  <a:gd name="T41" fmla="*/ 8 h 38"/>
                  <a:gd name="T42" fmla="*/ 28 w 33"/>
                  <a:gd name="T43" fmla="*/ 7 h 38"/>
                  <a:gd name="T44" fmla="*/ 23 w 33"/>
                  <a:gd name="T45" fmla="*/ 6 h 38"/>
                  <a:gd name="T46" fmla="*/ 20 w 33"/>
                  <a:gd name="T47" fmla="*/ 5 h 38"/>
                  <a:gd name="T48" fmla="*/ 20 w 33"/>
                  <a:gd name="T49" fmla="*/ 5 h 38"/>
                  <a:gd name="T50" fmla="*/ 19 w 33"/>
                  <a:gd name="T51" fmla="*/ 5 h 38"/>
                  <a:gd name="T52" fmla="*/ 15 w 33"/>
                  <a:gd name="T53" fmla="*/ 15 h 38"/>
                  <a:gd name="T54" fmla="*/ 15 w 33"/>
                  <a:gd name="T55" fmla="*/ 15 h 38"/>
                  <a:gd name="T56" fmla="*/ 15 w 33"/>
                  <a:gd name="T57" fmla="*/ 16 h 38"/>
                  <a:gd name="T58" fmla="*/ 16 w 33"/>
                  <a:gd name="T59" fmla="*/ 17 h 38"/>
                  <a:gd name="T60" fmla="*/ 17 w 33"/>
                  <a:gd name="T61" fmla="*/ 17 h 38"/>
                  <a:gd name="T62" fmla="*/ 17 w 33"/>
                  <a:gd name="T63" fmla="*/ 17 h 38"/>
                  <a:gd name="T64" fmla="*/ 21 w 33"/>
                  <a:gd name="T65" fmla="*/ 17 h 38"/>
                  <a:gd name="T66" fmla="*/ 23 w 33"/>
                  <a:gd name="T67" fmla="*/ 17 h 38"/>
                  <a:gd name="T68" fmla="*/ 24 w 33"/>
                  <a:gd name="T69" fmla="*/ 16 h 38"/>
                  <a:gd name="T70" fmla="*/ 24 w 33"/>
                  <a:gd name="T71" fmla="*/ 15 h 38"/>
                  <a:gd name="T72" fmla="*/ 26 w 33"/>
                  <a:gd name="T73" fmla="*/ 15 h 38"/>
                  <a:gd name="T74" fmla="*/ 26 w 33"/>
                  <a:gd name="T75" fmla="*/ 15 h 38"/>
                  <a:gd name="T76" fmla="*/ 25 w 33"/>
                  <a:gd name="T77" fmla="*/ 21 h 38"/>
                  <a:gd name="T78" fmla="*/ 25 w 33"/>
                  <a:gd name="T79" fmla="*/ 21 h 38"/>
                  <a:gd name="T80" fmla="*/ 24 w 33"/>
                  <a:gd name="T81" fmla="*/ 25 h 38"/>
                  <a:gd name="T82" fmla="*/ 22 w 33"/>
                  <a:gd name="T83" fmla="*/ 25 h 38"/>
                  <a:gd name="T84" fmla="*/ 22 w 33"/>
                  <a:gd name="T85" fmla="*/ 25 h 38"/>
                  <a:gd name="T86" fmla="*/ 22 w 33"/>
                  <a:gd name="T87" fmla="*/ 22 h 38"/>
                  <a:gd name="T88" fmla="*/ 21 w 33"/>
                  <a:gd name="T89" fmla="*/ 21 h 38"/>
                  <a:gd name="T90" fmla="*/ 19 w 33"/>
                  <a:gd name="T91" fmla="*/ 19 h 38"/>
                  <a:gd name="T92" fmla="*/ 15 w 33"/>
                  <a:gd name="T93" fmla="*/ 18 h 38"/>
                  <a:gd name="T94" fmla="*/ 15 w 33"/>
                  <a:gd name="T95" fmla="*/ 18 h 38"/>
                  <a:gd name="T96" fmla="*/ 15 w 33"/>
                  <a:gd name="T97" fmla="*/ 18 h 38"/>
                  <a:gd name="T98" fmla="*/ 14 w 33"/>
                  <a:gd name="T99" fmla="*/ 19 h 38"/>
                  <a:gd name="T100" fmla="*/ 12 w 33"/>
                  <a:gd name="T101" fmla="*/ 31 h 38"/>
                  <a:gd name="T102" fmla="*/ 12 w 33"/>
                  <a:gd name="T103" fmla="*/ 31 h 38"/>
                  <a:gd name="T104" fmla="*/ 12 w 33"/>
                  <a:gd name="T105" fmla="*/ 32 h 38"/>
                  <a:gd name="T106" fmla="*/ 20 w 33"/>
                  <a:gd name="T107" fmla="*/ 34 h 38"/>
                  <a:gd name="T108" fmla="*/ 20 w 33"/>
                  <a:gd name="T109" fmla="*/ 34 h 38"/>
                  <a:gd name="T110" fmla="*/ 23 w 33"/>
                  <a:gd name="T111" fmla="*/ 34 h 38"/>
                  <a:gd name="T112" fmla="*/ 26 w 33"/>
                  <a:gd name="T113" fmla="*/ 32 h 38"/>
                  <a:gd name="T114" fmla="*/ 28 w 33"/>
                  <a:gd name="T115" fmla="*/ 29 h 38"/>
                  <a:gd name="T116" fmla="*/ 30 w 33"/>
                  <a:gd name="T117" fmla="*/ 30 h 38"/>
                  <a:gd name="T118" fmla="*/ 30 w 33"/>
                  <a:gd name="T119" fmla="*/ 30 h 38"/>
                  <a:gd name="T120" fmla="*/ 26 w 33"/>
                  <a:gd name="T121" fmla="*/ 38 h 38"/>
                  <a:gd name="T122" fmla="*/ 0 w 33"/>
                  <a:gd name="T123" fmla="*/ 31 h 38"/>
                  <a:gd name="T124" fmla="*/ 2 w 33"/>
                  <a:gd name="T1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8">
                    <a:moveTo>
                      <a:pt x="2" y="30"/>
                    </a:moveTo>
                    <a:lnTo>
                      <a:pt x="2" y="30"/>
                    </a:lnTo>
                    <a:lnTo>
                      <a:pt x="5" y="30"/>
                    </a:lnTo>
                    <a:lnTo>
                      <a:pt x="6" y="29"/>
                    </a:lnTo>
                    <a:lnTo>
                      <a:pt x="6" y="29"/>
                    </a:lnTo>
                    <a:lnTo>
                      <a:pt x="9" y="17"/>
                    </a:lnTo>
                    <a:lnTo>
                      <a:pt x="9" y="17"/>
                    </a:lnTo>
                    <a:lnTo>
                      <a:pt x="13" y="5"/>
                    </a:lnTo>
                    <a:lnTo>
                      <a:pt x="13" y="5"/>
                    </a:lnTo>
                    <a:lnTo>
                      <a:pt x="13" y="4"/>
                    </a:lnTo>
                    <a:lnTo>
                      <a:pt x="8" y="1"/>
                    </a:lnTo>
                    <a:lnTo>
                      <a:pt x="9" y="0"/>
                    </a:lnTo>
                    <a:lnTo>
                      <a:pt x="26" y="5"/>
                    </a:lnTo>
                    <a:lnTo>
                      <a:pt x="26" y="5"/>
                    </a:lnTo>
                    <a:lnTo>
                      <a:pt x="33" y="6"/>
                    </a:lnTo>
                    <a:lnTo>
                      <a:pt x="33" y="6"/>
                    </a:lnTo>
                    <a:lnTo>
                      <a:pt x="32" y="15"/>
                    </a:lnTo>
                    <a:lnTo>
                      <a:pt x="30" y="14"/>
                    </a:lnTo>
                    <a:lnTo>
                      <a:pt x="30" y="14"/>
                    </a:lnTo>
                    <a:lnTo>
                      <a:pt x="30" y="10"/>
                    </a:lnTo>
                    <a:lnTo>
                      <a:pt x="29" y="8"/>
                    </a:lnTo>
                    <a:lnTo>
                      <a:pt x="28" y="7"/>
                    </a:lnTo>
                    <a:lnTo>
                      <a:pt x="23" y="6"/>
                    </a:lnTo>
                    <a:lnTo>
                      <a:pt x="20" y="5"/>
                    </a:lnTo>
                    <a:lnTo>
                      <a:pt x="20" y="5"/>
                    </a:lnTo>
                    <a:lnTo>
                      <a:pt x="19" y="5"/>
                    </a:lnTo>
                    <a:lnTo>
                      <a:pt x="15" y="15"/>
                    </a:lnTo>
                    <a:lnTo>
                      <a:pt x="15" y="15"/>
                    </a:lnTo>
                    <a:lnTo>
                      <a:pt x="15" y="16"/>
                    </a:lnTo>
                    <a:lnTo>
                      <a:pt x="16" y="17"/>
                    </a:lnTo>
                    <a:lnTo>
                      <a:pt x="17" y="17"/>
                    </a:lnTo>
                    <a:lnTo>
                      <a:pt x="17" y="17"/>
                    </a:lnTo>
                    <a:lnTo>
                      <a:pt x="21" y="17"/>
                    </a:lnTo>
                    <a:lnTo>
                      <a:pt x="23" y="17"/>
                    </a:lnTo>
                    <a:lnTo>
                      <a:pt x="24" y="16"/>
                    </a:lnTo>
                    <a:lnTo>
                      <a:pt x="24" y="15"/>
                    </a:lnTo>
                    <a:lnTo>
                      <a:pt x="26" y="15"/>
                    </a:lnTo>
                    <a:lnTo>
                      <a:pt x="26" y="15"/>
                    </a:lnTo>
                    <a:lnTo>
                      <a:pt x="25" y="21"/>
                    </a:lnTo>
                    <a:lnTo>
                      <a:pt x="25" y="21"/>
                    </a:lnTo>
                    <a:lnTo>
                      <a:pt x="24" y="25"/>
                    </a:lnTo>
                    <a:lnTo>
                      <a:pt x="22" y="25"/>
                    </a:lnTo>
                    <a:lnTo>
                      <a:pt x="22" y="25"/>
                    </a:lnTo>
                    <a:lnTo>
                      <a:pt x="22" y="22"/>
                    </a:lnTo>
                    <a:lnTo>
                      <a:pt x="21" y="21"/>
                    </a:lnTo>
                    <a:lnTo>
                      <a:pt x="19" y="19"/>
                    </a:lnTo>
                    <a:lnTo>
                      <a:pt x="15" y="18"/>
                    </a:lnTo>
                    <a:lnTo>
                      <a:pt x="15" y="18"/>
                    </a:lnTo>
                    <a:lnTo>
                      <a:pt x="15" y="18"/>
                    </a:lnTo>
                    <a:lnTo>
                      <a:pt x="14" y="19"/>
                    </a:lnTo>
                    <a:lnTo>
                      <a:pt x="12" y="31"/>
                    </a:lnTo>
                    <a:lnTo>
                      <a:pt x="12" y="31"/>
                    </a:lnTo>
                    <a:lnTo>
                      <a:pt x="12" y="32"/>
                    </a:lnTo>
                    <a:lnTo>
                      <a:pt x="20" y="34"/>
                    </a:lnTo>
                    <a:lnTo>
                      <a:pt x="20" y="34"/>
                    </a:lnTo>
                    <a:lnTo>
                      <a:pt x="23" y="34"/>
                    </a:lnTo>
                    <a:lnTo>
                      <a:pt x="26" y="32"/>
                    </a:lnTo>
                    <a:lnTo>
                      <a:pt x="28" y="29"/>
                    </a:lnTo>
                    <a:lnTo>
                      <a:pt x="30" y="30"/>
                    </a:lnTo>
                    <a:lnTo>
                      <a:pt x="30" y="30"/>
                    </a:lnTo>
                    <a:lnTo>
                      <a:pt x="26" y="38"/>
                    </a:lnTo>
                    <a:lnTo>
                      <a:pt x="0" y="31"/>
                    </a:lnTo>
                    <a:lnTo>
                      <a:pt x="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71">
                <a:extLst>
                  <a:ext uri="{FF2B5EF4-FFF2-40B4-BE49-F238E27FC236}">
                    <a16:creationId xmlns:a16="http://schemas.microsoft.com/office/drawing/2014/main" id="{893EB663-7635-DE4F-99D4-F37B1C55F415}"/>
                  </a:ext>
                </a:extLst>
              </p:cNvPr>
              <p:cNvSpPr>
                <a:spLocks/>
              </p:cNvSpPr>
              <p:nvPr userDrawn="1"/>
            </p:nvSpPr>
            <p:spPr bwMode="auto">
              <a:xfrm>
                <a:off x="8224838" y="180975"/>
                <a:ext cx="23813" cy="26987"/>
              </a:xfrm>
              <a:custGeom>
                <a:avLst/>
                <a:gdLst>
                  <a:gd name="T0" fmla="*/ 5 w 31"/>
                  <a:gd name="T1" fmla="*/ 18 h 34"/>
                  <a:gd name="T2" fmla="*/ 6 w 31"/>
                  <a:gd name="T3" fmla="*/ 26 h 34"/>
                  <a:gd name="T4" fmla="*/ 10 w 31"/>
                  <a:gd name="T5" fmla="*/ 30 h 34"/>
                  <a:gd name="T6" fmla="*/ 14 w 31"/>
                  <a:gd name="T7" fmla="*/ 31 h 34"/>
                  <a:gd name="T8" fmla="*/ 18 w 31"/>
                  <a:gd name="T9" fmla="*/ 29 h 34"/>
                  <a:gd name="T10" fmla="*/ 19 w 31"/>
                  <a:gd name="T11" fmla="*/ 28 h 34"/>
                  <a:gd name="T12" fmla="*/ 19 w 31"/>
                  <a:gd name="T13" fmla="*/ 23 h 34"/>
                  <a:gd name="T14" fmla="*/ 13 w 31"/>
                  <a:gd name="T15" fmla="*/ 18 h 34"/>
                  <a:gd name="T16" fmla="*/ 9 w 31"/>
                  <a:gd name="T17" fmla="*/ 14 h 34"/>
                  <a:gd name="T18" fmla="*/ 7 w 31"/>
                  <a:gd name="T19" fmla="*/ 9 h 34"/>
                  <a:gd name="T20" fmla="*/ 8 w 31"/>
                  <a:gd name="T21" fmla="*/ 6 h 34"/>
                  <a:gd name="T22" fmla="*/ 14 w 31"/>
                  <a:gd name="T23" fmla="*/ 1 h 34"/>
                  <a:gd name="T24" fmla="*/ 23 w 31"/>
                  <a:gd name="T25" fmla="*/ 1 h 34"/>
                  <a:gd name="T26" fmla="*/ 27 w 31"/>
                  <a:gd name="T27" fmla="*/ 3 h 34"/>
                  <a:gd name="T28" fmla="*/ 31 w 31"/>
                  <a:gd name="T29" fmla="*/ 5 h 34"/>
                  <a:gd name="T30" fmla="*/ 30 w 31"/>
                  <a:gd name="T31" fmla="*/ 7 h 34"/>
                  <a:gd name="T32" fmla="*/ 26 w 31"/>
                  <a:gd name="T33" fmla="*/ 13 h 34"/>
                  <a:gd name="T34" fmla="*/ 26 w 31"/>
                  <a:gd name="T35" fmla="*/ 9 h 34"/>
                  <a:gd name="T36" fmla="*/ 24 w 31"/>
                  <a:gd name="T37" fmla="*/ 4 h 34"/>
                  <a:gd name="T38" fmla="*/ 20 w 31"/>
                  <a:gd name="T39" fmla="*/ 3 h 34"/>
                  <a:gd name="T40" fmla="*/ 16 w 31"/>
                  <a:gd name="T41" fmla="*/ 2 h 34"/>
                  <a:gd name="T42" fmla="*/ 13 w 31"/>
                  <a:gd name="T43" fmla="*/ 5 h 34"/>
                  <a:gd name="T44" fmla="*/ 13 w 31"/>
                  <a:gd name="T45" fmla="*/ 9 h 34"/>
                  <a:gd name="T46" fmla="*/ 22 w 31"/>
                  <a:gd name="T47" fmla="*/ 17 h 34"/>
                  <a:gd name="T48" fmla="*/ 24 w 31"/>
                  <a:gd name="T49" fmla="*/ 19 h 34"/>
                  <a:gd name="T50" fmla="*/ 25 w 31"/>
                  <a:gd name="T51" fmla="*/ 24 h 34"/>
                  <a:gd name="T52" fmla="*/ 25 w 31"/>
                  <a:gd name="T53" fmla="*/ 27 h 34"/>
                  <a:gd name="T54" fmla="*/ 18 w 31"/>
                  <a:gd name="T55" fmla="*/ 34 h 34"/>
                  <a:gd name="T56" fmla="*/ 9 w 31"/>
                  <a:gd name="T57" fmla="*/ 32 h 34"/>
                  <a:gd name="T58" fmla="*/ 5 w 31"/>
                  <a:gd name="T59" fmla="*/ 30 h 34"/>
                  <a:gd name="T60" fmla="*/ 0 w 31"/>
                  <a:gd name="T61" fmla="*/ 28 h 34"/>
                  <a:gd name="T62" fmla="*/ 5 w 31"/>
                  <a:gd name="T6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34">
                    <a:moveTo>
                      <a:pt x="5" y="18"/>
                    </a:moveTo>
                    <a:lnTo>
                      <a:pt x="5" y="18"/>
                    </a:lnTo>
                    <a:lnTo>
                      <a:pt x="5" y="22"/>
                    </a:lnTo>
                    <a:lnTo>
                      <a:pt x="6" y="26"/>
                    </a:lnTo>
                    <a:lnTo>
                      <a:pt x="7" y="28"/>
                    </a:lnTo>
                    <a:lnTo>
                      <a:pt x="10" y="30"/>
                    </a:lnTo>
                    <a:lnTo>
                      <a:pt x="10" y="30"/>
                    </a:lnTo>
                    <a:lnTo>
                      <a:pt x="14" y="31"/>
                    </a:lnTo>
                    <a:lnTo>
                      <a:pt x="16" y="30"/>
                    </a:lnTo>
                    <a:lnTo>
                      <a:pt x="18" y="29"/>
                    </a:lnTo>
                    <a:lnTo>
                      <a:pt x="19" y="28"/>
                    </a:lnTo>
                    <a:lnTo>
                      <a:pt x="19" y="28"/>
                    </a:lnTo>
                    <a:lnTo>
                      <a:pt x="19" y="26"/>
                    </a:lnTo>
                    <a:lnTo>
                      <a:pt x="19" y="23"/>
                    </a:lnTo>
                    <a:lnTo>
                      <a:pt x="16" y="20"/>
                    </a:lnTo>
                    <a:lnTo>
                      <a:pt x="13" y="18"/>
                    </a:lnTo>
                    <a:lnTo>
                      <a:pt x="13" y="18"/>
                    </a:lnTo>
                    <a:lnTo>
                      <a:pt x="9" y="14"/>
                    </a:lnTo>
                    <a:lnTo>
                      <a:pt x="7" y="11"/>
                    </a:lnTo>
                    <a:lnTo>
                      <a:pt x="7" y="9"/>
                    </a:lnTo>
                    <a:lnTo>
                      <a:pt x="8" y="6"/>
                    </a:lnTo>
                    <a:lnTo>
                      <a:pt x="8" y="6"/>
                    </a:lnTo>
                    <a:lnTo>
                      <a:pt x="10" y="3"/>
                    </a:lnTo>
                    <a:lnTo>
                      <a:pt x="14" y="1"/>
                    </a:lnTo>
                    <a:lnTo>
                      <a:pt x="17" y="0"/>
                    </a:lnTo>
                    <a:lnTo>
                      <a:pt x="23" y="1"/>
                    </a:lnTo>
                    <a:lnTo>
                      <a:pt x="23" y="1"/>
                    </a:lnTo>
                    <a:lnTo>
                      <a:pt x="27" y="3"/>
                    </a:lnTo>
                    <a:lnTo>
                      <a:pt x="31" y="5"/>
                    </a:lnTo>
                    <a:lnTo>
                      <a:pt x="31" y="5"/>
                    </a:lnTo>
                    <a:lnTo>
                      <a:pt x="30" y="7"/>
                    </a:lnTo>
                    <a:lnTo>
                      <a:pt x="30" y="7"/>
                    </a:lnTo>
                    <a:lnTo>
                      <a:pt x="27" y="13"/>
                    </a:lnTo>
                    <a:lnTo>
                      <a:pt x="26" y="13"/>
                    </a:lnTo>
                    <a:lnTo>
                      <a:pt x="26" y="13"/>
                    </a:lnTo>
                    <a:lnTo>
                      <a:pt x="26" y="9"/>
                    </a:lnTo>
                    <a:lnTo>
                      <a:pt x="25" y="6"/>
                    </a:lnTo>
                    <a:lnTo>
                      <a:pt x="24" y="4"/>
                    </a:lnTo>
                    <a:lnTo>
                      <a:pt x="20" y="3"/>
                    </a:lnTo>
                    <a:lnTo>
                      <a:pt x="20" y="3"/>
                    </a:lnTo>
                    <a:lnTo>
                      <a:pt x="18" y="2"/>
                    </a:lnTo>
                    <a:lnTo>
                      <a:pt x="16" y="2"/>
                    </a:lnTo>
                    <a:lnTo>
                      <a:pt x="14" y="3"/>
                    </a:lnTo>
                    <a:lnTo>
                      <a:pt x="13" y="5"/>
                    </a:lnTo>
                    <a:lnTo>
                      <a:pt x="13" y="5"/>
                    </a:lnTo>
                    <a:lnTo>
                      <a:pt x="13" y="9"/>
                    </a:lnTo>
                    <a:lnTo>
                      <a:pt x="15" y="11"/>
                    </a:lnTo>
                    <a:lnTo>
                      <a:pt x="22" y="17"/>
                    </a:lnTo>
                    <a:lnTo>
                      <a:pt x="22" y="17"/>
                    </a:lnTo>
                    <a:lnTo>
                      <a:pt x="24" y="19"/>
                    </a:lnTo>
                    <a:lnTo>
                      <a:pt x="25" y="21"/>
                    </a:lnTo>
                    <a:lnTo>
                      <a:pt x="25" y="24"/>
                    </a:lnTo>
                    <a:lnTo>
                      <a:pt x="25" y="27"/>
                    </a:lnTo>
                    <a:lnTo>
                      <a:pt x="25" y="27"/>
                    </a:lnTo>
                    <a:lnTo>
                      <a:pt x="23" y="31"/>
                    </a:lnTo>
                    <a:lnTo>
                      <a:pt x="18" y="34"/>
                    </a:lnTo>
                    <a:lnTo>
                      <a:pt x="14" y="34"/>
                    </a:lnTo>
                    <a:lnTo>
                      <a:pt x="9" y="32"/>
                    </a:lnTo>
                    <a:lnTo>
                      <a:pt x="9" y="32"/>
                    </a:lnTo>
                    <a:lnTo>
                      <a:pt x="5" y="30"/>
                    </a:lnTo>
                    <a:lnTo>
                      <a:pt x="0" y="28"/>
                    </a:lnTo>
                    <a:lnTo>
                      <a:pt x="0" y="28"/>
                    </a:lnTo>
                    <a:lnTo>
                      <a:pt x="2" y="18"/>
                    </a:ln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72">
                <a:extLst>
                  <a:ext uri="{FF2B5EF4-FFF2-40B4-BE49-F238E27FC236}">
                    <a16:creationId xmlns:a16="http://schemas.microsoft.com/office/drawing/2014/main" id="{CF923BF1-9E03-C447-961E-BA898399CF3B}"/>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 name="Freeform 73">
                <a:extLst>
                  <a:ext uri="{FF2B5EF4-FFF2-40B4-BE49-F238E27FC236}">
                    <a16:creationId xmlns:a16="http://schemas.microsoft.com/office/drawing/2014/main" id="{34AF4EFE-7FF6-6844-B076-D7D8F1800C68}"/>
                  </a:ext>
                </a:extLst>
              </p:cNvPr>
              <p:cNvSpPr>
                <a:spLocks/>
              </p:cNvSpPr>
              <p:nvPr userDrawn="1"/>
            </p:nvSpPr>
            <p:spPr bwMode="auto">
              <a:xfrm>
                <a:off x="8255000" y="201613"/>
                <a:ext cx="4763" cy="4762"/>
              </a:xfrm>
              <a:custGeom>
                <a:avLst/>
                <a:gdLst>
                  <a:gd name="T0" fmla="*/ 4 w 5"/>
                  <a:gd name="T1" fmla="*/ 0 h 7"/>
                  <a:gd name="T2" fmla="*/ 4 w 5"/>
                  <a:gd name="T3" fmla="*/ 0 h 7"/>
                  <a:gd name="T4" fmla="*/ 5 w 5"/>
                  <a:gd name="T5" fmla="*/ 3 h 7"/>
                  <a:gd name="T6" fmla="*/ 5 w 5"/>
                  <a:gd name="T7" fmla="*/ 5 h 7"/>
                  <a:gd name="T8" fmla="*/ 5 w 5"/>
                  <a:gd name="T9" fmla="*/ 5 h 7"/>
                  <a:gd name="T10" fmla="*/ 3 w 5"/>
                  <a:gd name="T11" fmla="*/ 7 h 7"/>
                  <a:gd name="T12" fmla="*/ 1 w 5"/>
                  <a:gd name="T13" fmla="*/ 6 h 7"/>
                  <a:gd name="T14" fmla="*/ 1 w 5"/>
                  <a:gd name="T15" fmla="*/ 6 h 7"/>
                  <a:gd name="T16" fmla="*/ 0 w 5"/>
                  <a:gd name="T17" fmla="*/ 5 h 7"/>
                  <a:gd name="T18" fmla="*/ 0 w 5"/>
                  <a:gd name="T19" fmla="*/ 3 h 7"/>
                  <a:gd name="T20" fmla="*/ 0 w 5"/>
                  <a:gd name="T21" fmla="*/ 3 h 7"/>
                  <a:gd name="T22" fmla="*/ 1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lnTo>
                      <a:pt x="4" y="0"/>
                    </a:lnTo>
                    <a:lnTo>
                      <a:pt x="5" y="3"/>
                    </a:lnTo>
                    <a:lnTo>
                      <a:pt x="5" y="5"/>
                    </a:lnTo>
                    <a:lnTo>
                      <a:pt x="5" y="5"/>
                    </a:lnTo>
                    <a:lnTo>
                      <a:pt x="3" y="7"/>
                    </a:lnTo>
                    <a:lnTo>
                      <a:pt x="1" y="6"/>
                    </a:lnTo>
                    <a:lnTo>
                      <a:pt x="1" y="6"/>
                    </a:lnTo>
                    <a:lnTo>
                      <a:pt x="0" y="5"/>
                    </a:lnTo>
                    <a:lnTo>
                      <a:pt x="0" y="3"/>
                    </a:lnTo>
                    <a:lnTo>
                      <a:pt x="0" y="3"/>
                    </a:lnTo>
                    <a:lnTo>
                      <a:pt x="1"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Freeform 74">
                <a:extLst>
                  <a:ext uri="{FF2B5EF4-FFF2-40B4-BE49-F238E27FC236}">
                    <a16:creationId xmlns:a16="http://schemas.microsoft.com/office/drawing/2014/main" id="{37428D63-9111-2A4B-AFAD-5DC80C934158}"/>
                  </a:ext>
                </a:extLst>
              </p:cNvPr>
              <p:cNvSpPr>
                <a:spLocks/>
              </p:cNvSpPr>
              <p:nvPr userDrawn="1"/>
            </p:nvSpPr>
            <p:spPr bwMode="auto">
              <a:xfrm>
                <a:off x="8262938" y="195263"/>
                <a:ext cx="31750" cy="31750"/>
              </a:xfrm>
              <a:custGeom>
                <a:avLst/>
                <a:gdLst>
                  <a:gd name="T0" fmla="*/ 8 w 40"/>
                  <a:gd name="T1" fmla="*/ 0 h 40"/>
                  <a:gd name="T2" fmla="*/ 21 w 40"/>
                  <a:gd name="T3" fmla="*/ 7 h 40"/>
                  <a:gd name="T4" fmla="*/ 20 w 40"/>
                  <a:gd name="T5" fmla="*/ 10 h 40"/>
                  <a:gd name="T6" fmla="*/ 20 w 40"/>
                  <a:gd name="T7" fmla="*/ 10 h 40"/>
                  <a:gd name="T8" fmla="*/ 17 w 40"/>
                  <a:gd name="T9" fmla="*/ 7 h 40"/>
                  <a:gd name="T10" fmla="*/ 16 w 40"/>
                  <a:gd name="T11" fmla="*/ 9 h 40"/>
                  <a:gd name="T12" fmla="*/ 16 w 40"/>
                  <a:gd name="T13" fmla="*/ 9 h 40"/>
                  <a:gd name="T14" fmla="*/ 7 w 40"/>
                  <a:gd name="T15" fmla="*/ 23 h 40"/>
                  <a:gd name="T16" fmla="*/ 7 w 40"/>
                  <a:gd name="T17" fmla="*/ 23 h 40"/>
                  <a:gd name="T18" fmla="*/ 6 w 40"/>
                  <a:gd name="T19" fmla="*/ 26 h 40"/>
                  <a:gd name="T20" fmla="*/ 4 w 40"/>
                  <a:gd name="T21" fmla="*/ 29 h 40"/>
                  <a:gd name="T22" fmla="*/ 6 w 40"/>
                  <a:gd name="T23" fmla="*/ 32 h 40"/>
                  <a:gd name="T24" fmla="*/ 9 w 40"/>
                  <a:gd name="T25" fmla="*/ 36 h 40"/>
                  <a:gd name="T26" fmla="*/ 9 w 40"/>
                  <a:gd name="T27" fmla="*/ 36 h 40"/>
                  <a:gd name="T28" fmla="*/ 13 w 40"/>
                  <a:gd name="T29" fmla="*/ 38 h 40"/>
                  <a:gd name="T30" fmla="*/ 17 w 40"/>
                  <a:gd name="T31" fmla="*/ 37 h 40"/>
                  <a:gd name="T32" fmla="*/ 20 w 40"/>
                  <a:gd name="T33" fmla="*/ 34 h 40"/>
                  <a:gd name="T34" fmla="*/ 24 w 40"/>
                  <a:gd name="T35" fmla="*/ 29 h 40"/>
                  <a:gd name="T36" fmla="*/ 24 w 40"/>
                  <a:gd name="T37" fmla="*/ 29 h 40"/>
                  <a:gd name="T38" fmla="*/ 30 w 40"/>
                  <a:gd name="T39" fmla="*/ 18 h 40"/>
                  <a:gd name="T40" fmla="*/ 30 w 40"/>
                  <a:gd name="T41" fmla="*/ 18 h 40"/>
                  <a:gd name="T42" fmla="*/ 30 w 40"/>
                  <a:gd name="T43" fmla="*/ 15 h 40"/>
                  <a:gd name="T44" fmla="*/ 26 w 40"/>
                  <a:gd name="T45" fmla="*/ 13 h 40"/>
                  <a:gd name="T46" fmla="*/ 27 w 40"/>
                  <a:gd name="T47" fmla="*/ 11 h 40"/>
                  <a:gd name="T48" fmla="*/ 40 w 40"/>
                  <a:gd name="T49" fmla="*/ 18 h 40"/>
                  <a:gd name="T50" fmla="*/ 38 w 40"/>
                  <a:gd name="T51" fmla="*/ 20 h 40"/>
                  <a:gd name="T52" fmla="*/ 38 w 40"/>
                  <a:gd name="T53" fmla="*/ 20 h 40"/>
                  <a:gd name="T54" fmla="*/ 34 w 40"/>
                  <a:gd name="T55" fmla="*/ 18 h 40"/>
                  <a:gd name="T56" fmla="*/ 33 w 40"/>
                  <a:gd name="T57" fmla="*/ 19 h 40"/>
                  <a:gd name="T58" fmla="*/ 33 w 40"/>
                  <a:gd name="T59" fmla="*/ 19 h 40"/>
                  <a:gd name="T60" fmla="*/ 25 w 40"/>
                  <a:gd name="T61" fmla="*/ 32 h 40"/>
                  <a:gd name="T62" fmla="*/ 25 w 40"/>
                  <a:gd name="T63" fmla="*/ 32 h 40"/>
                  <a:gd name="T64" fmla="*/ 21 w 40"/>
                  <a:gd name="T65" fmla="*/ 36 h 40"/>
                  <a:gd name="T66" fmla="*/ 18 w 40"/>
                  <a:gd name="T67" fmla="*/ 39 h 40"/>
                  <a:gd name="T68" fmla="*/ 16 w 40"/>
                  <a:gd name="T69" fmla="*/ 40 h 40"/>
                  <a:gd name="T70" fmla="*/ 13 w 40"/>
                  <a:gd name="T71" fmla="*/ 40 h 40"/>
                  <a:gd name="T72" fmla="*/ 10 w 40"/>
                  <a:gd name="T73" fmla="*/ 39 h 40"/>
                  <a:gd name="T74" fmla="*/ 7 w 40"/>
                  <a:gd name="T75" fmla="*/ 38 h 40"/>
                  <a:gd name="T76" fmla="*/ 7 w 40"/>
                  <a:gd name="T77" fmla="*/ 38 h 40"/>
                  <a:gd name="T78" fmla="*/ 2 w 40"/>
                  <a:gd name="T79" fmla="*/ 35 h 40"/>
                  <a:gd name="T80" fmla="*/ 0 w 40"/>
                  <a:gd name="T81" fmla="*/ 30 h 40"/>
                  <a:gd name="T82" fmla="*/ 0 w 40"/>
                  <a:gd name="T83" fmla="*/ 26 h 40"/>
                  <a:gd name="T84" fmla="*/ 2 w 40"/>
                  <a:gd name="T85" fmla="*/ 20 h 40"/>
                  <a:gd name="T86" fmla="*/ 2 w 40"/>
                  <a:gd name="T87" fmla="*/ 20 h 40"/>
                  <a:gd name="T88" fmla="*/ 10 w 40"/>
                  <a:gd name="T89" fmla="*/ 5 h 40"/>
                  <a:gd name="T90" fmla="*/ 10 w 40"/>
                  <a:gd name="T91" fmla="*/ 5 h 40"/>
                  <a:gd name="T92" fmla="*/ 10 w 40"/>
                  <a:gd name="T93" fmla="*/ 4 h 40"/>
                  <a:gd name="T94" fmla="*/ 7 w 40"/>
                  <a:gd name="T95" fmla="*/ 2 h 40"/>
                  <a:gd name="T96" fmla="*/ 8 w 4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8" y="0"/>
                    </a:moveTo>
                    <a:lnTo>
                      <a:pt x="21" y="7"/>
                    </a:lnTo>
                    <a:lnTo>
                      <a:pt x="20" y="10"/>
                    </a:lnTo>
                    <a:lnTo>
                      <a:pt x="20" y="10"/>
                    </a:lnTo>
                    <a:lnTo>
                      <a:pt x="17" y="7"/>
                    </a:lnTo>
                    <a:lnTo>
                      <a:pt x="16" y="9"/>
                    </a:lnTo>
                    <a:lnTo>
                      <a:pt x="16" y="9"/>
                    </a:lnTo>
                    <a:lnTo>
                      <a:pt x="7" y="23"/>
                    </a:lnTo>
                    <a:lnTo>
                      <a:pt x="7" y="23"/>
                    </a:lnTo>
                    <a:lnTo>
                      <a:pt x="6" y="26"/>
                    </a:lnTo>
                    <a:lnTo>
                      <a:pt x="4" y="29"/>
                    </a:lnTo>
                    <a:lnTo>
                      <a:pt x="6" y="32"/>
                    </a:lnTo>
                    <a:lnTo>
                      <a:pt x="9" y="36"/>
                    </a:lnTo>
                    <a:lnTo>
                      <a:pt x="9" y="36"/>
                    </a:lnTo>
                    <a:lnTo>
                      <a:pt x="13" y="38"/>
                    </a:lnTo>
                    <a:lnTo>
                      <a:pt x="17" y="37"/>
                    </a:lnTo>
                    <a:lnTo>
                      <a:pt x="20" y="34"/>
                    </a:lnTo>
                    <a:lnTo>
                      <a:pt x="24" y="29"/>
                    </a:lnTo>
                    <a:lnTo>
                      <a:pt x="24" y="29"/>
                    </a:lnTo>
                    <a:lnTo>
                      <a:pt x="30" y="18"/>
                    </a:lnTo>
                    <a:lnTo>
                      <a:pt x="30" y="18"/>
                    </a:lnTo>
                    <a:lnTo>
                      <a:pt x="30" y="15"/>
                    </a:lnTo>
                    <a:lnTo>
                      <a:pt x="26" y="13"/>
                    </a:lnTo>
                    <a:lnTo>
                      <a:pt x="27" y="11"/>
                    </a:lnTo>
                    <a:lnTo>
                      <a:pt x="40" y="18"/>
                    </a:lnTo>
                    <a:lnTo>
                      <a:pt x="38" y="20"/>
                    </a:lnTo>
                    <a:lnTo>
                      <a:pt x="38" y="20"/>
                    </a:lnTo>
                    <a:lnTo>
                      <a:pt x="34" y="18"/>
                    </a:lnTo>
                    <a:lnTo>
                      <a:pt x="33" y="19"/>
                    </a:lnTo>
                    <a:lnTo>
                      <a:pt x="33" y="19"/>
                    </a:lnTo>
                    <a:lnTo>
                      <a:pt x="25" y="32"/>
                    </a:lnTo>
                    <a:lnTo>
                      <a:pt x="25" y="32"/>
                    </a:lnTo>
                    <a:lnTo>
                      <a:pt x="21" y="36"/>
                    </a:lnTo>
                    <a:lnTo>
                      <a:pt x="18" y="39"/>
                    </a:lnTo>
                    <a:lnTo>
                      <a:pt x="16" y="40"/>
                    </a:lnTo>
                    <a:lnTo>
                      <a:pt x="13" y="40"/>
                    </a:lnTo>
                    <a:lnTo>
                      <a:pt x="10" y="39"/>
                    </a:lnTo>
                    <a:lnTo>
                      <a:pt x="7" y="38"/>
                    </a:lnTo>
                    <a:lnTo>
                      <a:pt x="7" y="38"/>
                    </a:lnTo>
                    <a:lnTo>
                      <a:pt x="2" y="35"/>
                    </a:lnTo>
                    <a:lnTo>
                      <a:pt x="0" y="30"/>
                    </a:lnTo>
                    <a:lnTo>
                      <a:pt x="0" y="26"/>
                    </a:lnTo>
                    <a:lnTo>
                      <a:pt x="2" y="20"/>
                    </a:lnTo>
                    <a:lnTo>
                      <a:pt x="2" y="20"/>
                    </a:lnTo>
                    <a:lnTo>
                      <a:pt x="10" y="5"/>
                    </a:lnTo>
                    <a:lnTo>
                      <a:pt x="10" y="5"/>
                    </a:lnTo>
                    <a:lnTo>
                      <a:pt x="10" y="4"/>
                    </a:lnTo>
                    <a:lnTo>
                      <a:pt x="7"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Freeform 75">
                <a:extLst>
                  <a:ext uri="{FF2B5EF4-FFF2-40B4-BE49-F238E27FC236}">
                    <a16:creationId xmlns:a16="http://schemas.microsoft.com/office/drawing/2014/main" id="{43EB1004-D34F-754E-A66F-905967FCF84C}"/>
                  </a:ext>
                </a:extLst>
              </p:cNvPr>
              <p:cNvSpPr>
                <a:spLocks/>
              </p:cNvSpPr>
              <p:nvPr userDrawn="1"/>
            </p:nvSpPr>
            <p:spPr bwMode="auto">
              <a:xfrm>
                <a:off x="8283575" y="215900"/>
                <a:ext cx="28575" cy="25400"/>
              </a:xfrm>
              <a:custGeom>
                <a:avLst/>
                <a:gdLst>
                  <a:gd name="T0" fmla="*/ 7 w 35"/>
                  <a:gd name="T1" fmla="*/ 14 h 32"/>
                  <a:gd name="T2" fmla="*/ 7 w 35"/>
                  <a:gd name="T3" fmla="*/ 14 h 32"/>
                  <a:gd name="T4" fmla="*/ 6 w 35"/>
                  <a:gd name="T5" fmla="*/ 19 h 32"/>
                  <a:gd name="T6" fmla="*/ 6 w 35"/>
                  <a:gd name="T7" fmla="*/ 22 h 32"/>
                  <a:gd name="T8" fmla="*/ 7 w 35"/>
                  <a:gd name="T9" fmla="*/ 25 h 32"/>
                  <a:gd name="T10" fmla="*/ 9 w 35"/>
                  <a:gd name="T11" fmla="*/ 28 h 32"/>
                  <a:gd name="T12" fmla="*/ 9 w 35"/>
                  <a:gd name="T13" fmla="*/ 28 h 32"/>
                  <a:gd name="T14" fmla="*/ 11 w 35"/>
                  <a:gd name="T15" fmla="*/ 29 h 32"/>
                  <a:gd name="T16" fmla="*/ 15 w 35"/>
                  <a:gd name="T17" fmla="*/ 29 h 32"/>
                  <a:gd name="T18" fmla="*/ 17 w 35"/>
                  <a:gd name="T19" fmla="*/ 29 h 32"/>
                  <a:gd name="T20" fmla="*/ 18 w 35"/>
                  <a:gd name="T21" fmla="*/ 28 h 32"/>
                  <a:gd name="T22" fmla="*/ 18 w 35"/>
                  <a:gd name="T23" fmla="*/ 28 h 32"/>
                  <a:gd name="T24" fmla="*/ 19 w 35"/>
                  <a:gd name="T25" fmla="*/ 26 h 32"/>
                  <a:gd name="T26" fmla="*/ 19 w 35"/>
                  <a:gd name="T27" fmla="*/ 23 h 32"/>
                  <a:gd name="T28" fmla="*/ 17 w 35"/>
                  <a:gd name="T29" fmla="*/ 20 h 32"/>
                  <a:gd name="T30" fmla="*/ 15 w 35"/>
                  <a:gd name="T31" fmla="*/ 17 h 32"/>
                  <a:gd name="T32" fmla="*/ 15 w 35"/>
                  <a:gd name="T33" fmla="*/ 17 h 32"/>
                  <a:gd name="T34" fmla="*/ 12 w 35"/>
                  <a:gd name="T35" fmla="*/ 12 h 32"/>
                  <a:gd name="T36" fmla="*/ 11 w 35"/>
                  <a:gd name="T37" fmla="*/ 9 h 32"/>
                  <a:gd name="T38" fmla="*/ 11 w 35"/>
                  <a:gd name="T39" fmla="*/ 6 h 32"/>
                  <a:gd name="T40" fmla="*/ 12 w 35"/>
                  <a:gd name="T41" fmla="*/ 4 h 32"/>
                  <a:gd name="T42" fmla="*/ 12 w 35"/>
                  <a:gd name="T43" fmla="*/ 4 h 32"/>
                  <a:gd name="T44" fmla="*/ 16 w 35"/>
                  <a:gd name="T45" fmla="*/ 1 h 32"/>
                  <a:gd name="T46" fmla="*/ 20 w 35"/>
                  <a:gd name="T47" fmla="*/ 0 h 32"/>
                  <a:gd name="T48" fmla="*/ 25 w 35"/>
                  <a:gd name="T49" fmla="*/ 1 h 32"/>
                  <a:gd name="T50" fmla="*/ 28 w 35"/>
                  <a:gd name="T51" fmla="*/ 3 h 32"/>
                  <a:gd name="T52" fmla="*/ 28 w 35"/>
                  <a:gd name="T53" fmla="*/ 3 h 32"/>
                  <a:gd name="T54" fmla="*/ 35 w 35"/>
                  <a:gd name="T55" fmla="*/ 9 h 32"/>
                  <a:gd name="T56" fmla="*/ 35 w 35"/>
                  <a:gd name="T57" fmla="*/ 9 h 32"/>
                  <a:gd name="T58" fmla="*/ 34 w 35"/>
                  <a:gd name="T59" fmla="*/ 11 h 32"/>
                  <a:gd name="T60" fmla="*/ 34 w 35"/>
                  <a:gd name="T61" fmla="*/ 11 h 32"/>
                  <a:gd name="T62" fmla="*/ 30 w 35"/>
                  <a:gd name="T63" fmla="*/ 17 h 32"/>
                  <a:gd name="T64" fmla="*/ 28 w 35"/>
                  <a:gd name="T65" fmla="*/ 15 h 32"/>
                  <a:gd name="T66" fmla="*/ 28 w 35"/>
                  <a:gd name="T67" fmla="*/ 15 h 32"/>
                  <a:gd name="T68" fmla="*/ 30 w 35"/>
                  <a:gd name="T69" fmla="*/ 12 h 32"/>
                  <a:gd name="T70" fmla="*/ 30 w 35"/>
                  <a:gd name="T71" fmla="*/ 9 h 32"/>
                  <a:gd name="T72" fmla="*/ 29 w 35"/>
                  <a:gd name="T73" fmla="*/ 6 h 32"/>
                  <a:gd name="T74" fmla="*/ 27 w 35"/>
                  <a:gd name="T75" fmla="*/ 4 h 32"/>
                  <a:gd name="T76" fmla="*/ 27 w 35"/>
                  <a:gd name="T77" fmla="*/ 4 h 32"/>
                  <a:gd name="T78" fmla="*/ 24 w 35"/>
                  <a:gd name="T79" fmla="*/ 3 h 32"/>
                  <a:gd name="T80" fmla="*/ 21 w 35"/>
                  <a:gd name="T81" fmla="*/ 2 h 32"/>
                  <a:gd name="T82" fmla="*/ 19 w 35"/>
                  <a:gd name="T83" fmla="*/ 3 h 32"/>
                  <a:gd name="T84" fmla="*/ 18 w 35"/>
                  <a:gd name="T85" fmla="*/ 4 h 32"/>
                  <a:gd name="T86" fmla="*/ 18 w 35"/>
                  <a:gd name="T87" fmla="*/ 4 h 32"/>
                  <a:gd name="T88" fmla="*/ 17 w 35"/>
                  <a:gd name="T89" fmla="*/ 6 h 32"/>
                  <a:gd name="T90" fmla="*/ 18 w 35"/>
                  <a:gd name="T91" fmla="*/ 11 h 32"/>
                  <a:gd name="T92" fmla="*/ 23 w 35"/>
                  <a:gd name="T93" fmla="*/ 18 h 32"/>
                  <a:gd name="T94" fmla="*/ 23 w 35"/>
                  <a:gd name="T95" fmla="*/ 18 h 32"/>
                  <a:gd name="T96" fmla="*/ 25 w 35"/>
                  <a:gd name="T97" fmla="*/ 21 h 32"/>
                  <a:gd name="T98" fmla="*/ 26 w 35"/>
                  <a:gd name="T99" fmla="*/ 23 h 32"/>
                  <a:gd name="T100" fmla="*/ 25 w 35"/>
                  <a:gd name="T101" fmla="*/ 26 h 32"/>
                  <a:gd name="T102" fmla="*/ 24 w 35"/>
                  <a:gd name="T103" fmla="*/ 29 h 32"/>
                  <a:gd name="T104" fmla="*/ 24 w 35"/>
                  <a:gd name="T105" fmla="*/ 29 h 32"/>
                  <a:gd name="T106" fmla="*/ 20 w 35"/>
                  <a:gd name="T107" fmla="*/ 31 h 32"/>
                  <a:gd name="T108" fmla="*/ 16 w 35"/>
                  <a:gd name="T109" fmla="*/ 32 h 32"/>
                  <a:gd name="T110" fmla="*/ 12 w 35"/>
                  <a:gd name="T111" fmla="*/ 31 h 32"/>
                  <a:gd name="T112" fmla="*/ 7 w 35"/>
                  <a:gd name="T113" fmla="*/ 29 h 32"/>
                  <a:gd name="T114" fmla="*/ 7 w 35"/>
                  <a:gd name="T115" fmla="*/ 29 h 32"/>
                  <a:gd name="T116" fmla="*/ 3 w 35"/>
                  <a:gd name="T117" fmla="*/ 26 h 32"/>
                  <a:gd name="T118" fmla="*/ 0 w 35"/>
                  <a:gd name="T119" fmla="*/ 22 h 32"/>
                  <a:gd name="T120" fmla="*/ 0 w 35"/>
                  <a:gd name="T121" fmla="*/ 22 h 32"/>
                  <a:gd name="T122" fmla="*/ 4 w 35"/>
                  <a:gd name="T123" fmla="*/ 13 h 32"/>
                  <a:gd name="T124" fmla="*/ 7 w 35"/>
                  <a:gd name="T125"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 h="32">
                    <a:moveTo>
                      <a:pt x="7" y="14"/>
                    </a:moveTo>
                    <a:lnTo>
                      <a:pt x="7" y="14"/>
                    </a:lnTo>
                    <a:lnTo>
                      <a:pt x="6" y="19"/>
                    </a:lnTo>
                    <a:lnTo>
                      <a:pt x="6" y="22"/>
                    </a:lnTo>
                    <a:lnTo>
                      <a:pt x="7" y="25"/>
                    </a:lnTo>
                    <a:lnTo>
                      <a:pt x="9" y="28"/>
                    </a:lnTo>
                    <a:lnTo>
                      <a:pt x="9" y="28"/>
                    </a:lnTo>
                    <a:lnTo>
                      <a:pt x="11" y="29"/>
                    </a:lnTo>
                    <a:lnTo>
                      <a:pt x="15" y="29"/>
                    </a:lnTo>
                    <a:lnTo>
                      <a:pt x="17" y="29"/>
                    </a:lnTo>
                    <a:lnTo>
                      <a:pt x="18" y="28"/>
                    </a:lnTo>
                    <a:lnTo>
                      <a:pt x="18" y="28"/>
                    </a:lnTo>
                    <a:lnTo>
                      <a:pt x="19" y="26"/>
                    </a:lnTo>
                    <a:lnTo>
                      <a:pt x="19" y="23"/>
                    </a:lnTo>
                    <a:lnTo>
                      <a:pt x="17" y="20"/>
                    </a:lnTo>
                    <a:lnTo>
                      <a:pt x="15" y="17"/>
                    </a:lnTo>
                    <a:lnTo>
                      <a:pt x="15" y="17"/>
                    </a:lnTo>
                    <a:lnTo>
                      <a:pt x="12" y="12"/>
                    </a:lnTo>
                    <a:lnTo>
                      <a:pt x="11" y="9"/>
                    </a:lnTo>
                    <a:lnTo>
                      <a:pt x="11" y="6"/>
                    </a:lnTo>
                    <a:lnTo>
                      <a:pt x="12" y="4"/>
                    </a:lnTo>
                    <a:lnTo>
                      <a:pt x="12" y="4"/>
                    </a:lnTo>
                    <a:lnTo>
                      <a:pt x="16" y="1"/>
                    </a:lnTo>
                    <a:lnTo>
                      <a:pt x="20" y="0"/>
                    </a:lnTo>
                    <a:lnTo>
                      <a:pt x="25" y="1"/>
                    </a:lnTo>
                    <a:lnTo>
                      <a:pt x="28" y="3"/>
                    </a:lnTo>
                    <a:lnTo>
                      <a:pt x="28" y="3"/>
                    </a:lnTo>
                    <a:lnTo>
                      <a:pt x="35" y="9"/>
                    </a:lnTo>
                    <a:lnTo>
                      <a:pt x="35" y="9"/>
                    </a:lnTo>
                    <a:lnTo>
                      <a:pt x="34" y="11"/>
                    </a:lnTo>
                    <a:lnTo>
                      <a:pt x="34" y="11"/>
                    </a:lnTo>
                    <a:lnTo>
                      <a:pt x="30" y="17"/>
                    </a:lnTo>
                    <a:lnTo>
                      <a:pt x="28" y="15"/>
                    </a:lnTo>
                    <a:lnTo>
                      <a:pt x="28" y="15"/>
                    </a:lnTo>
                    <a:lnTo>
                      <a:pt x="30" y="12"/>
                    </a:lnTo>
                    <a:lnTo>
                      <a:pt x="30" y="9"/>
                    </a:lnTo>
                    <a:lnTo>
                      <a:pt x="29" y="6"/>
                    </a:lnTo>
                    <a:lnTo>
                      <a:pt x="27" y="4"/>
                    </a:lnTo>
                    <a:lnTo>
                      <a:pt x="27" y="4"/>
                    </a:lnTo>
                    <a:lnTo>
                      <a:pt x="24" y="3"/>
                    </a:lnTo>
                    <a:lnTo>
                      <a:pt x="21" y="2"/>
                    </a:lnTo>
                    <a:lnTo>
                      <a:pt x="19" y="3"/>
                    </a:lnTo>
                    <a:lnTo>
                      <a:pt x="18" y="4"/>
                    </a:lnTo>
                    <a:lnTo>
                      <a:pt x="18" y="4"/>
                    </a:lnTo>
                    <a:lnTo>
                      <a:pt x="17" y="6"/>
                    </a:lnTo>
                    <a:lnTo>
                      <a:pt x="18" y="11"/>
                    </a:lnTo>
                    <a:lnTo>
                      <a:pt x="23" y="18"/>
                    </a:lnTo>
                    <a:lnTo>
                      <a:pt x="23" y="18"/>
                    </a:lnTo>
                    <a:lnTo>
                      <a:pt x="25" y="21"/>
                    </a:lnTo>
                    <a:lnTo>
                      <a:pt x="26" y="23"/>
                    </a:lnTo>
                    <a:lnTo>
                      <a:pt x="25" y="26"/>
                    </a:lnTo>
                    <a:lnTo>
                      <a:pt x="24" y="29"/>
                    </a:lnTo>
                    <a:lnTo>
                      <a:pt x="24" y="29"/>
                    </a:lnTo>
                    <a:lnTo>
                      <a:pt x="20" y="31"/>
                    </a:lnTo>
                    <a:lnTo>
                      <a:pt x="16" y="32"/>
                    </a:lnTo>
                    <a:lnTo>
                      <a:pt x="12" y="31"/>
                    </a:lnTo>
                    <a:lnTo>
                      <a:pt x="7" y="29"/>
                    </a:lnTo>
                    <a:lnTo>
                      <a:pt x="7" y="29"/>
                    </a:lnTo>
                    <a:lnTo>
                      <a:pt x="3" y="26"/>
                    </a:lnTo>
                    <a:lnTo>
                      <a:pt x="0" y="22"/>
                    </a:lnTo>
                    <a:lnTo>
                      <a:pt x="0" y="22"/>
                    </a:lnTo>
                    <a:lnTo>
                      <a:pt x="4" y="13"/>
                    </a:lnTo>
                    <a:lnTo>
                      <a:pt x="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Freeform 76">
                <a:extLst>
                  <a:ext uri="{FF2B5EF4-FFF2-40B4-BE49-F238E27FC236}">
                    <a16:creationId xmlns:a16="http://schemas.microsoft.com/office/drawing/2014/main" id="{82DCD71C-CCA5-CF47-BB47-AD714D8C8B4B}"/>
                  </a:ext>
                </a:extLst>
              </p:cNvPr>
              <p:cNvSpPr>
                <a:spLocks noEditPoints="1"/>
              </p:cNvSpPr>
              <p:nvPr userDrawn="1"/>
            </p:nvSpPr>
            <p:spPr bwMode="auto">
              <a:xfrm>
                <a:off x="8301038" y="234950"/>
                <a:ext cx="28575" cy="28575"/>
              </a:xfrm>
              <a:custGeom>
                <a:avLst/>
                <a:gdLst>
                  <a:gd name="T0" fmla="*/ 24 w 37"/>
                  <a:gd name="T1" fmla="*/ 19 h 38"/>
                  <a:gd name="T2" fmla="*/ 24 w 37"/>
                  <a:gd name="T3" fmla="*/ 19 h 38"/>
                  <a:gd name="T4" fmla="*/ 24 w 37"/>
                  <a:gd name="T5" fmla="*/ 19 h 38"/>
                  <a:gd name="T6" fmla="*/ 24 w 37"/>
                  <a:gd name="T7" fmla="*/ 19 h 38"/>
                  <a:gd name="T8" fmla="*/ 25 w 37"/>
                  <a:gd name="T9" fmla="*/ 17 h 38"/>
                  <a:gd name="T10" fmla="*/ 30 w 37"/>
                  <a:gd name="T11" fmla="*/ 6 h 38"/>
                  <a:gd name="T12" fmla="*/ 17 w 37"/>
                  <a:gd name="T13" fmla="*/ 12 h 38"/>
                  <a:gd name="T14" fmla="*/ 17 w 37"/>
                  <a:gd name="T15" fmla="*/ 12 h 38"/>
                  <a:gd name="T16" fmla="*/ 17 w 37"/>
                  <a:gd name="T17" fmla="*/ 12 h 38"/>
                  <a:gd name="T18" fmla="*/ 17 w 37"/>
                  <a:gd name="T19" fmla="*/ 12 h 38"/>
                  <a:gd name="T20" fmla="*/ 17 w 37"/>
                  <a:gd name="T21" fmla="*/ 12 h 38"/>
                  <a:gd name="T22" fmla="*/ 24 w 37"/>
                  <a:gd name="T23" fmla="*/ 19 h 38"/>
                  <a:gd name="T24" fmla="*/ 1 w 37"/>
                  <a:gd name="T25" fmla="*/ 13 h 38"/>
                  <a:gd name="T26" fmla="*/ 1 w 37"/>
                  <a:gd name="T27" fmla="*/ 13 h 38"/>
                  <a:gd name="T28" fmla="*/ 3 w 37"/>
                  <a:gd name="T29" fmla="*/ 14 h 38"/>
                  <a:gd name="T30" fmla="*/ 5 w 37"/>
                  <a:gd name="T31" fmla="*/ 14 h 38"/>
                  <a:gd name="T32" fmla="*/ 9 w 37"/>
                  <a:gd name="T33" fmla="*/ 13 h 38"/>
                  <a:gd name="T34" fmla="*/ 29 w 37"/>
                  <a:gd name="T35" fmla="*/ 4 h 38"/>
                  <a:gd name="T36" fmla="*/ 29 w 37"/>
                  <a:gd name="T37" fmla="*/ 4 h 38"/>
                  <a:gd name="T38" fmla="*/ 34 w 37"/>
                  <a:gd name="T39" fmla="*/ 0 h 38"/>
                  <a:gd name="T40" fmla="*/ 37 w 37"/>
                  <a:gd name="T41" fmla="*/ 2 h 38"/>
                  <a:gd name="T42" fmla="*/ 37 w 37"/>
                  <a:gd name="T43" fmla="*/ 2 h 38"/>
                  <a:gd name="T44" fmla="*/ 34 w 37"/>
                  <a:gd name="T45" fmla="*/ 7 h 38"/>
                  <a:gd name="T46" fmla="*/ 25 w 37"/>
                  <a:gd name="T47" fmla="*/ 30 h 38"/>
                  <a:gd name="T48" fmla="*/ 25 w 37"/>
                  <a:gd name="T49" fmla="*/ 30 h 38"/>
                  <a:gd name="T50" fmla="*/ 25 w 37"/>
                  <a:gd name="T51" fmla="*/ 33 h 38"/>
                  <a:gd name="T52" fmla="*/ 27 w 37"/>
                  <a:gd name="T53" fmla="*/ 37 h 38"/>
                  <a:gd name="T54" fmla="*/ 25 w 37"/>
                  <a:gd name="T55" fmla="*/ 38 h 38"/>
                  <a:gd name="T56" fmla="*/ 14 w 37"/>
                  <a:gd name="T57" fmla="*/ 28 h 38"/>
                  <a:gd name="T58" fmla="*/ 15 w 37"/>
                  <a:gd name="T59" fmla="*/ 25 h 38"/>
                  <a:gd name="T60" fmla="*/ 15 w 37"/>
                  <a:gd name="T61" fmla="*/ 25 h 38"/>
                  <a:gd name="T62" fmla="*/ 18 w 37"/>
                  <a:gd name="T63" fmla="*/ 29 h 38"/>
                  <a:gd name="T64" fmla="*/ 21 w 37"/>
                  <a:gd name="T65" fmla="*/ 28 h 38"/>
                  <a:gd name="T66" fmla="*/ 21 w 37"/>
                  <a:gd name="T67" fmla="*/ 28 h 38"/>
                  <a:gd name="T68" fmla="*/ 23 w 37"/>
                  <a:gd name="T69" fmla="*/ 21 h 38"/>
                  <a:gd name="T70" fmla="*/ 23 w 37"/>
                  <a:gd name="T71" fmla="*/ 21 h 38"/>
                  <a:gd name="T72" fmla="*/ 23 w 37"/>
                  <a:gd name="T73" fmla="*/ 21 h 38"/>
                  <a:gd name="T74" fmla="*/ 23 w 37"/>
                  <a:gd name="T75" fmla="*/ 21 h 38"/>
                  <a:gd name="T76" fmla="*/ 17 w 37"/>
                  <a:gd name="T77" fmla="*/ 15 h 38"/>
                  <a:gd name="T78" fmla="*/ 17 w 37"/>
                  <a:gd name="T79" fmla="*/ 15 h 38"/>
                  <a:gd name="T80" fmla="*/ 15 w 37"/>
                  <a:gd name="T81" fmla="*/ 13 h 38"/>
                  <a:gd name="T82" fmla="*/ 14 w 37"/>
                  <a:gd name="T83" fmla="*/ 14 h 38"/>
                  <a:gd name="T84" fmla="*/ 14 w 37"/>
                  <a:gd name="T85" fmla="*/ 14 h 38"/>
                  <a:gd name="T86" fmla="*/ 8 w 37"/>
                  <a:gd name="T87" fmla="*/ 16 h 38"/>
                  <a:gd name="T88" fmla="*/ 8 w 37"/>
                  <a:gd name="T89" fmla="*/ 16 h 38"/>
                  <a:gd name="T90" fmla="*/ 8 w 37"/>
                  <a:gd name="T91" fmla="*/ 19 h 38"/>
                  <a:gd name="T92" fmla="*/ 10 w 37"/>
                  <a:gd name="T93" fmla="*/ 22 h 38"/>
                  <a:gd name="T94" fmla="*/ 9 w 37"/>
                  <a:gd name="T95" fmla="*/ 23 h 38"/>
                  <a:gd name="T96" fmla="*/ 0 w 37"/>
                  <a:gd name="T97" fmla="*/ 14 h 38"/>
                  <a:gd name="T98" fmla="*/ 1 w 37"/>
                  <a:gd name="T9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8">
                    <a:moveTo>
                      <a:pt x="24" y="19"/>
                    </a:moveTo>
                    <a:lnTo>
                      <a:pt x="24" y="19"/>
                    </a:lnTo>
                    <a:lnTo>
                      <a:pt x="24" y="19"/>
                    </a:lnTo>
                    <a:lnTo>
                      <a:pt x="24" y="19"/>
                    </a:lnTo>
                    <a:lnTo>
                      <a:pt x="25" y="17"/>
                    </a:lnTo>
                    <a:lnTo>
                      <a:pt x="30" y="6"/>
                    </a:lnTo>
                    <a:lnTo>
                      <a:pt x="17" y="12"/>
                    </a:lnTo>
                    <a:lnTo>
                      <a:pt x="17" y="12"/>
                    </a:lnTo>
                    <a:lnTo>
                      <a:pt x="17" y="12"/>
                    </a:lnTo>
                    <a:lnTo>
                      <a:pt x="17" y="12"/>
                    </a:lnTo>
                    <a:lnTo>
                      <a:pt x="17" y="12"/>
                    </a:lnTo>
                    <a:lnTo>
                      <a:pt x="24" y="19"/>
                    </a:lnTo>
                    <a:close/>
                    <a:moveTo>
                      <a:pt x="1" y="13"/>
                    </a:moveTo>
                    <a:lnTo>
                      <a:pt x="1" y="13"/>
                    </a:lnTo>
                    <a:lnTo>
                      <a:pt x="3" y="14"/>
                    </a:lnTo>
                    <a:lnTo>
                      <a:pt x="5" y="14"/>
                    </a:lnTo>
                    <a:lnTo>
                      <a:pt x="9" y="13"/>
                    </a:lnTo>
                    <a:lnTo>
                      <a:pt x="29" y="4"/>
                    </a:lnTo>
                    <a:lnTo>
                      <a:pt x="29" y="4"/>
                    </a:lnTo>
                    <a:lnTo>
                      <a:pt x="34" y="0"/>
                    </a:lnTo>
                    <a:lnTo>
                      <a:pt x="37" y="2"/>
                    </a:lnTo>
                    <a:lnTo>
                      <a:pt x="37" y="2"/>
                    </a:lnTo>
                    <a:lnTo>
                      <a:pt x="34" y="7"/>
                    </a:lnTo>
                    <a:lnTo>
                      <a:pt x="25" y="30"/>
                    </a:lnTo>
                    <a:lnTo>
                      <a:pt x="25" y="30"/>
                    </a:lnTo>
                    <a:lnTo>
                      <a:pt x="25" y="33"/>
                    </a:lnTo>
                    <a:lnTo>
                      <a:pt x="27" y="37"/>
                    </a:lnTo>
                    <a:lnTo>
                      <a:pt x="25" y="38"/>
                    </a:lnTo>
                    <a:lnTo>
                      <a:pt x="14" y="28"/>
                    </a:lnTo>
                    <a:lnTo>
                      <a:pt x="15" y="25"/>
                    </a:lnTo>
                    <a:lnTo>
                      <a:pt x="15" y="25"/>
                    </a:lnTo>
                    <a:lnTo>
                      <a:pt x="18" y="29"/>
                    </a:lnTo>
                    <a:lnTo>
                      <a:pt x="21" y="28"/>
                    </a:lnTo>
                    <a:lnTo>
                      <a:pt x="21" y="28"/>
                    </a:lnTo>
                    <a:lnTo>
                      <a:pt x="23" y="21"/>
                    </a:lnTo>
                    <a:lnTo>
                      <a:pt x="23" y="21"/>
                    </a:lnTo>
                    <a:lnTo>
                      <a:pt x="23" y="21"/>
                    </a:lnTo>
                    <a:lnTo>
                      <a:pt x="23" y="21"/>
                    </a:lnTo>
                    <a:lnTo>
                      <a:pt x="17" y="15"/>
                    </a:lnTo>
                    <a:lnTo>
                      <a:pt x="17" y="15"/>
                    </a:lnTo>
                    <a:lnTo>
                      <a:pt x="15" y="13"/>
                    </a:lnTo>
                    <a:lnTo>
                      <a:pt x="14" y="14"/>
                    </a:lnTo>
                    <a:lnTo>
                      <a:pt x="14" y="14"/>
                    </a:lnTo>
                    <a:lnTo>
                      <a:pt x="8" y="16"/>
                    </a:lnTo>
                    <a:lnTo>
                      <a:pt x="8" y="16"/>
                    </a:lnTo>
                    <a:lnTo>
                      <a:pt x="8" y="19"/>
                    </a:lnTo>
                    <a:lnTo>
                      <a:pt x="10" y="22"/>
                    </a:lnTo>
                    <a:lnTo>
                      <a:pt x="9" y="23"/>
                    </a:lnTo>
                    <a:lnTo>
                      <a:pt x="0" y="14"/>
                    </a:lnTo>
                    <a:lnTo>
                      <a:pt x="1"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1" name="Rectangle 77">
                <a:extLst>
                  <a:ext uri="{FF2B5EF4-FFF2-40B4-BE49-F238E27FC236}">
                    <a16:creationId xmlns:a16="http://schemas.microsoft.com/office/drawing/2014/main" id="{272F99B9-9BF6-B446-B4C3-36AA5138A2FC}"/>
                  </a:ext>
                </a:extLst>
              </p:cNvPr>
              <p:cNvSpPr>
                <a:spLocks noChangeArrowheads="1"/>
              </p:cNvSpPr>
              <p:nvPr userDrawn="1"/>
            </p:nvSpPr>
            <p:spPr bwMode="auto">
              <a:xfrm>
                <a:off x="8502650" y="292100"/>
                <a:ext cx="4635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Freeform 78">
                <a:extLst>
                  <a:ext uri="{FF2B5EF4-FFF2-40B4-BE49-F238E27FC236}">
                    <a16:creationId xmlns:a16="http://schemas.microsoft.com/office/drawing/2014/main" id="{3F655550-289C-FF44-9D5E-0EF4976E830C}"/>
                  </a:ext>
                </a:extLst>
              </p:cNvPr>
              <p:cNvSpPr>
                <a:spLocks noEditPoints="1"/>
              </p:cNvSpPr>
              <p:nvPr userDrawn="1"/>
            </p:nvSpPr>
            <p:spPr bwMode="auto">
              <a:xfrm>
                <a:off x="8501063" y="290513"/>
                <a:ext cx="466725" cy="285750"/>
              </a:xfrm>
              <a:custGeom>
                <a:avLst/>
                <a:gdLst>
                  <a:gd name="T0" fmla="*/ 587 w 587"/>
                  <a:gd name="T1" fmla="*/ 360 h 360"/>
                  <a:gd name="T2" fmla="*/ 0 w 587"/>
                  <a:gd name="T3" fmla="*/ 360 h 360"/>
                  <a:gd name="T4" fmla="*/ 0 w 587"/>
                  <a:gd name="T5" fmla="*/ 0 h 360"/>
                  <a:gd name="T6" fmla="*/ 587 w 587"/>
                  <a:gd name="T7" fmla="*/ 0 h 360"/>
                  <a:gd name="T8" fmla="*/ 587 w 587"/>
                  <a:gd name="T9" fmla="*/ 360 h 360"/>
                  <a:gd name="T10" fmla="*/ 4 w 587"/>
                  <a:gd name="T11" fmla="*/ 355 h 360"/>
                  <a:gd name="T12" fmla="*/ 584 w 587"/>
                  <a:gd name="T13" fmla="*/ 355 h 360"/>
                  <a:gd name="T14" fmla="*/ 584 w 587"/>
                  <a:gd name="T15" fmla="*/ 3 h 360"/>
                  <a:gd name="T16" fmla="*/ 4 w 587"/>
                  <a:gd name="T17" fmla="*/ 3 h 360"/>
                  <a:gd name="T18" fmla="*/ 4 w 587"/>
                  <a:gd name="T19" fmla="*/ 35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360">
                    <a:moveTo>
                      <a:pt x="587" y="360"/>
                    </a:moveTo>
                    <a:lnTo>
                      <a:pt x="0" y="360"/>
                    </a:lnTo>
                    <a:lnTo>
                      <a:pt x="0" y="0"/>
                    </a:lnTo>
                    <a:lnTo>
                      <a:pt x="587" y="0"/>
                    </a:lnTo>
                    <a:lnTo>
                      <a:pt x="587" y="360"/>
                    </a:lnTo>
                    <a:close/>
                    <a:moveTo>
                      <a:pt x="4" y="355"/>
                    </a:moveTo>
                    <a:lnTo>
                      <a:pt x="584" y="355"/>
                    </a:lnTo>
                    <a:lnTo>
                      <a:pt x="584" y="3"/>
                    </a:lnTo>
                    <a:lnTo>
                      <a:pt x="4" y="3"/>
                    </a:lnTo>
                    <a:lnTo>
                      <a:pt x="4" y="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Rectangle 79">
                <a:extLst>
                  <a:ext uri="{FF2B5EF4-FFF2-40B4-BE49-F238E27FC236}">
                    <a16:creationId xmlns:a16="http://schemas.microsoft.com/office/drawing/2014/main" id="{A295C948-70FC-CD4C-9ABA-786E5B5407B6}"/>
                  </a:ext>
                </a:extLst>
              </p:cNvPr>
              <p:cNvSpPr>
                <a:spLocks noChangeArrowheads="1"/>
              </p:cNvSpPr>
              <p:nvPr userDrawn="1"/>
            </p:nvSpPr>
            <p:spPr bwMode="auto">
              <a:xfrm>
                <a:off x="8504238" y="293688"/>
                <a:ext cx="460375" cy="2809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Rectangle 80">
                <a:extLst>
                  <a:ext uri="{FF2B5EF4-FFF2-40B4-BE49-F238E27FC236}">
                    <a16:creationId xmlns:a16="http://schemas.microsoft.com/office/drawing/2014/main" id="{0694D5FF-48E0-054F-94CA-B62757BC2F6C}"/>
                  </a:ext>
                </a:extLst>
              </p:cNvPr>
              <p:cNvSpPr>
                <a:spLocks noChangeArrowheads="1"/>
              </p:cNvSpPr>
              <p:nvPr userDrawn="1"/>
            </p:nvSpPr>
            <p:spPr bwMode="auto">
              <a:xfrm>
                <a:off x="8509000" y="298450"/>
                <a:ext cx="452438" cy="273050"/>
              </a:xfrm>
              <a:prstGeom prst="rect">
                <a:avLst/>
              </a:prstGeom>
              <a:solidFill>
                <a:srgbClr val="005D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81">
                <a:extLst>
                  <a:ext uri="{FF2B5EF4-FFF2-40B4-BE49-F238E27FC236}">
                    <a16:creationId xmlns:a16="http://schemas.microsoft.com/office/drawing/2014/main" id="{6B6D8A9E-0688-0E40-9E6A-60B17A33BD1A}"/>
                  </a:ext>
                </a:extLst>
              </p:cNvPr>
              <p:cNvSpPr>
                <a:spLocks/>
              </p:cNvSpPr>
              <p:nvPr userDrawn="1"/>
            </p:nvSpPr>
            <p:spPr bwMode="auto">
              <a:xfrm>
                <a:off x="8689975" y="298450"/>
                <a:ext cx="271463" cy="273050"/>
              </a:xfrm>
              <a:custGeom>
                <a:avLst/>
                <a:gdLst>
                  <a:gd name="T0" fmla="*/ 5 w 341"/>
                  <a:gd name="T1" fmla="*/ 343 h 343"/>
                  <a:gd name="T2" fmla="*/ 341 w 341"/>
                  <a:gd name="T3" fmla="*/ 3 h 343"/>
                  <a:gd name="T4" fmla="*/ 341 w 341"/>
                  <a:gd name="T5" fmla="*/ 0 h 343"/>
                  <a:gd name="T6" fmla="*/ 339 w 341"/>
                  <a:gd name="T7" fmla="*/ 0 h 343"/>
                  <a:gd name="T8" fmla="*/ 0 w 341"/>
                  <a:gd name="T9" fmla="*/ 343 h 343"/>
                  <a:gd name="T10" fmla="*/ 5 w 341"/>
                  <a:gd name="T11" fmla="*/ 343 h 343"/>
                </a:gdLst>
                <a:ahLst/>
                <a:cxnLst>
                  <a:cxn ang="0">
                    <a:pos x="T0" y="T1"/>
                  </a:cxn>
                  <a:cxn ang="0">
                    <a:pos x="T2" y="T3"/>
                  </a:cxn>
                  <a:cxn ang="0">
                    <a:pos x="T4" y="T5"/>
                  </a:cxn>
                  <a:cxn ang="0">
                    <a:pos x="T6" y="T7"/>
                  </a:cxn>
                  <a:cxn ang="0">
                    <a:pos x="T8" y="T9"/>
                  </a:cxn>
                  <a:cxn ang="0">
                    <a:pos x="T10" y="T11"/>
                  </a:cxn>
                </a:cxnLst>
                <a:rect l="0" t="0" r="r" b="b"/>
                <a:pathLst>
                  <a:path w="341" h="343">
                    <a:moveTo>
                      <a:pt x="5" y="343"/>
                    </a:moveTo>
                    <a:lnTo>
                      <a:pt x="341" y="3"/>
                    </a:lnTo>
                    <a:lnTo>
                      <a:pt x="341" y="0"/>
                    </a:lnTo>
                    <a:lnTo>
                      <a:pt x="339"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82">
                <a:extLst>
                  <a:ext uri="{FF2B5EF4-FFF2-40B4-BE49-F238E27FC236}">
                    <a16:creationId xmlns:a16="http://schemas.microsoft.com/office/drawing/2014/main" id="{0F8B9E0C-E20B-2945-8545-26C6CC01D04B}"/>
                  </a:ext>
                </a:extLst>
              </p:cNvPr>
              <p:cNvSpPr>
                <a:spLocks/>
              </p:cNvSpPr>
              <p:nvPr userDrawn="1"/>
            </p:nvSpPr>
            <p:spPr bwMode="auto">
              <a:xfrm>
                <a:off x="8523288" y="298450"/>
                <a:ext cx="22225" cy="273050"/>
              </a:xfrm>
              <a:custGeom>
                <a:avLst/>
                <a:gdLst>
                  <a:gd name="T0" fmla="*/ 3 w 27"/>
                  <a:gd name="T1" fmla="*/ 343 h 343"/>
                  <a:gd name="T2" fmla="*/ 27 w 27"/>
                  <a:gd name="T3" fmla="*/ 0 h 343"/>
                  <a:gd name="T4" fmla="*/ 23 w 27"/>
                  <a:gd name="T5" fmla="*/ 0 h 343"/>
                  <a:gd name="T6" fmla="*/ 0 w 27"/>
                  <a:gd name="T7" fmla="*/ 343 h 343"/>
                  <a:gd name="T8" fmla="*/ 3 w 27"/>
                  <a:gd name="T9" fmla="*/ 343 h 343"/>
                </a:gdLst>
                <a:ahLst/>
                <a:cxnLst>
                  <a:cxn ang="0">
                    <a:pos x="T0" y="T1"/>
                  </a:cxn>
                  <a:cxn ang="0">
                    <a:pos x="T2" y="T3"/>
                  </a:cxn>
                  <a:cxn ang="0">
                    <a:pos x="T4" y="T5"/>
                  </a:cxn>
                  <a:cxn ang="0">
                    <a:pos x="T6" y="T7"/>
                  </a:cxn>
                  <a:cxn ang="0">
                    <a:pos x="T8" y="T9"/>
                  </a:cxn>
                </a:cxnLst>
                <a:rect l="0" t="0" r="r" b="b"/>
                <a:pathLst>
                  <a:path w="27" h="343">
                    <a:moveTo>
                      <a:pt x="3" y="343"/>
                    </a:moveTo>
                    <a:lnTo>
                      <a:pt x="27" y="0"/>
                    </a:lnTo>
                    <a:lnTo>
                      <a:pt x="23" y="0"/>
                    </a:lnTo>
                    <a:lnTo>
                      <a:pt x="0" y="343"/>
                    </a:lnTo>
                    <a:lnTo>
                      <a:pt x="3"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83">
                <a:extLst>
                  <a:ext uri="{FF2B5EF4-FFF2-40B4-BE49-F238E27FC236}">
                    <a16:creationId xmlns:a16="http://schemas.microsoft.com/office/drawing/2014/main" id="{655D20DE-445B-BF43-8D0D-9E6BD438BC88}"/>
                  </a:ext>
                </a:extLst>
              </p:cNvPr>
              <p:cNvSpPr>
                <a:spLocks/>
              </p:cNvSpPr>
              <p:nvPr userDrawn="1"/>
            </p:nvSpPr>
            <p:spPr bwMode="auto">
              <a:xfrm>
                <a:off x="8537575" y="298450"/>
                <a:ext cx="42863" cy="273050"/>
              </a:xfrm>
              <a:custGeom>
                <a:avLst/>
                <a:gdLst>
                  <a:gd name="T0" fmla="*/ 5 w 53"/>
                  <a:gd name="T1" fmla="*/ 343 h 343"/>
                  <a:gd name="T2" fmla="*/ 53 w 53"/>
                  <a:gd name="T3" fmla="*/ 0 h 343"/>
                  <a:gd name="T4" fmla="*/ 50 w 53"/>
                  <a:gd name="T5" fmla="*/ 0 h 343"/>
                  <a:gd name="T6" fmla="*/ 0 w 53"/>
                  <a:gd name="T7" fmla="*/ 343 h 343"/>
                  <a:gd name="T8" fmla="*/ 5 w 53"/>
                  <a:gd name="T9" fmla="*/ 343 h 343"/>
                </a:gdLst>
                <a:ahLst/>
                <a:cxnLst>
                  <a:cxn ang="0">
                    <a:pos x="T0" y="T1"/>
                  </a:cxn>
                  <a:cxn ang="0">
                    <a:pos x="T2" y="T3"/>
                  </a:cxn>
                  <a:cxn ang="0">
                    <a:pos x="T4" y="T5"/>
                  </a:cxn>
                  <a:cxn ang="0">
                    <a:pos x="T6" y="T7"/>
                  </a:cxn>
                  <a:cxn ang="0">
                    <a:pos x="T8" y="T9"/>
                  </a:cxn>
                </a:cxnLst>
                <a:rect l="0" t="0" r="r" b="b"/>
                <a:pathLst>
                  <a:path w="53" h="343">
                    <a:moveTo>
                      <a:pt x="5" y="343"/>
                    </a:moveTo>
                    <a:lnTo>
                      <a:pt x="53" y="0"/>
                    </a:lnTo>
                    <a:lnTo>
                      <a:pt x="50"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84">
                <a:extLst>
                  <a:ext uri="{FF2B5EF4-FFF2-40B4-BE49-F238E27FC236}">
                    <a16:creationId xmlns:a16="http://schemas.microsoft.com/office/drawing/2014/main" id="{15881558-5F9C-6445-8B63-E90FB3B15162}"/>
                  </a:ext>
                </a:extLst>
              </p:cNvPr>
              <p:cNvSpPr>
                <a:spLocks/>
              </p:cNvSpPr>
              <p:nvPr userDrawn="1"/>
            </p:nvSpPr>
            <p:spPr bwMode="auto">
              <a:xfrm>
                <a:off x="8553450" y="298450"/>
                <a:ext cx="63500" cy="273050"/>
              </a:xfrm>
              <a:custGeom>
                <a:avLst/>
                <a:gdLst>
                  <a:gd name="T0" fmla="*/ 5 w 81"/>
                  <a:gd name="T1" fmla="*/ 343 h 343"/>
                  <a:gd name="T2" fmla="*/ 81 w 81"/>
                  <a:gd name="T3" fmla="*/ 0 h 343"/>
                  <a:gd name="T4" fmla="*/ 77 w 81"/>
                  <a:gd name="T5" fmla="*/ 0 h 343"/>
                  <a:gd name="T6" fmla="*/ 0 w 81"/>
                  <a:gd name="T7" fmla="*/ 343 h 343"/>
                  <a:gd name="T8" fmla="*/ 5 w 81"/>
                  <a:gd name="T9" fmla="*/ 343 h 343"/>
                </a:gdLst>
                <a:ahLst/>
                <a:cxnLst>
                  <a:cxn ang="0">
                    <a:pos x="T0" y="T1"/>
                  </a:cxn>
                  <a:cxn ang="0">
                    <a:pos x="T2" y="T3"/>
                  </a:cxn>
                  <a:cxn ang="0">
                    <a:pos x="T4" y="T5"/>
                  </a:cxn>
                  <a:cxn ang="0">
                    <a:pos x="T6" y="T7"/>
                  </a:cxn>
                  <a:cxn ang="0">
                    <a:pos x="T8" y="T9"/>
                  </a:cxn>
                </a:cxnLst>
                <a:rect l="0" t="0" r="r" b="b"/>
                <a:pathLst>
                  <a:path w="81" h="343">
                    <a:moveTo>
                      <a:pt x="5" y="343"/>
                    </a:moveTo>
                    <a:lnTo>
                      <a:pt x="81" y="0"/>
                    </a:lnTo>
                    <a:lnTo>
                      <a:pt x="77" y="0"/>
                    </a:lnTo>
                    <a:lnTo>
                      <a:pt x="0" y="343"/>
                    </a:lnTo>
                    <a:lnTo>
                      <a:pt x="5"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Freeform 85">
                <a:extLst>
                  <a:ext uri="{FF2B5EF4-FFF2-40B4-BE49-F238E27FC236}">
                    <a16:creationId xmlns:a16="http://schemas.microsoft.com/office/drawing/2014/main" id="{42CDCF65-9E46-244F-949C-F955A6A3E7E3}"/>
                  </a:ext>
                </a:extLst>
              </p:cNvPr>
              <p:cNvSpPr>
                <a:spLocks/>
              </p:cNvSpPr>
              <p:nvPr userDrawn="1"/>
            </p:nvSpPr>
            <p:spPr bwMode="auto">
              <a:xfrm>
                <a:off x="8569325" y="298450"/>
                <a:ext cx="90488" cy="273050"/>
              </a:xfrm>
              <a:custGeom>
                <a:avLst/>
                <a:gdLst>
                  <a:gd name="T0" fmla="*/ 4 w 113"/>
                  <a:gd name="T1" fmla="*/ 343 h 343"/>
                  <a:gd name="T2" fmla="*/ 113 w 113"/>
                  <a:gd name="T3" fmla="*/ 0 h 343"/>
                  <a:gd name="T4" fmla="*/ 110 w 113"/>
                  <a:gd name="T5" fmla="*/ 0 h 343"/>
                  <a:gd name="T6" fmla="*/ 0 w 113"/>
                  <a:gd name="T7" fmla="*/ 343 h 343"/>
                  <a:gd name="T8" fmla="*/ 4 w 113"/>
                  <a:gd name="T9" fmla="*/ 343 h 343"/>
                </a:gdLst>
                <a:ahLst/>
                <a:cxnLst>
                  <a:cxn ang="0">
                    <a:pos x="T0" y="T1"/>
                  </a:cxn>
                  <a:cxn ang="0">
                    <a:pos x="T2" y="T3"/>
                  </a:cxn>
                  <a:cxn ang="0">
                    <a:pos x="T4" y="T5"/>
                  </a:cxn>
                  <a:cxn ang="0">
                    <a:pos x="T6" y="T7"/>
                  </a:cxn>
                  <a:cxn ang="0">
                    <a:pos x="T8" y="T9"/>
                  </a:cxn>
                </a:cxnLst>
                <a:rect l="0" t="0" r="r" b="b"/>
                <a:pathLst>
                  <a:path w="113" h="343">
                    <a:moveTo>
                      <a:pt x="4" y="343"/>
                    </a:moveTo>
                    <a:lnTo>
                      <a:pt x="113" y="0"/>
                    </a:lnTo>
                    <a:lnTo>
                      <a:pt x="110"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Freeform 86">
                <a:extLst>
                  <a:ext uri="{FF2B5EF4-FFF2-40B4-BE49-F238E27FC236}">
                    <a16:creationId xmlns:a16="http://schemas.microsoft.com/office/drawing/2014/main" id="{1D780BFA-683D-CB42-9FD4-B552704621C9}"/>
                  </a:ext>
                </a:extLst>
              </p:cNvPr>
              <p:cNvSpPr>
                <a:spLocks/>
              </p:cNvSpPr>
              <p:nvPr userDrawn="1"/>
            </p:nvSpPr>
            <p:spPr bwMode="auto">
              <a:xfrm>
                <a:off x="8586788" y="298450"/>
                <a:ext cx="112713" cy="273050"/>
              </a:xfrm>
              <a:custGeom>
                <a:avLst/>
                <a:gdLst>
                  <a:gd name="T0" fmla="*/ 4 w 144"/>
                  <a:gd name="T1" fmla="*/ 343 h 343"/>
                  <a:gd name="T2" fmla="*/ 144 w 144"/>
                  <a:gd name="T3" fmla="*/ 0 h 343"/>
                  <a:gd name="T4" fmla="*/ 141 w 144"/>
                  <a:gd name="T5" fmla="*/ 0 h 343"/>
                  <a:gd name="T6" fmla="*/ 0 w 144"/>
                  <a:gd name="T7" fmla="*/ 343 h 343"/>
                  <a:gd name="T8" fmla="*/ 4 w 144"/>
                  <a:gd name="T9" fmla="*/ 343 h 343"/>
                </a:gdLst>
                <a:ahLst/>
                <a:cxnLst>
                  <a:cxn ang="0">
                    <a:pos x="T0" y="T1"/>
                  </a:cxn>
                  <a:cxn ang="0">
                    <a:pos x="T2" y="T3"/>
                  </a:cxn>
                  <a:cxn ang="0">
                    <a:pos x="T4" y="T5"/>
                  </a:cxn>
                  <a:cxn ang="0">
                    <a:pos x="T6" y="T7"/>
                  </a:cxn>
                  <a:cxn ang="0">
                    <a:pos x="T8" y="T9"/>
                  </a:cxn>
                </a:cxnLst>
                <a:rect l="0" t="0" r="r" b="b"/>
                <a:pathLst>
                  <a:path w="144" h="343">
                    <a:moveTo>
                      <a:pt x="4" y="343"/>
                    </a:moveTo>
                    <a:lnTo>
                      <a:pt x="144" y="0"/>
                    </a:lnTo>
                    <a:lnTo>
                      <a:pt x="141"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Freeform 87">
                <a:extLst>
                  <a:ext uri="{FF2B5EF4-FFF2-40B4-BE49-F238E27FC236}">
                    <a16:creationId xmlns:a16="http://schemas.microsoft.com/office/drawing/2014/main" id="{CA42BA1F-58A7-D442-B38A-C2D2846F42D6}"/>
                  </a:ext>
                </a:extLst>
              </p:cNvPr>
              <p:cNvSpPr>
                <a:spLocks/>
              </p:cNvSpPr>
              <p:nvPr userDrawn="1"/>
            </p:nvSpPr>
            <p:spPr bwMode="auto">
              <a:xfrm>
                <a:off x="8604250" y="298450"/>
                <a:ext cx="142875" cy="273050"/>
              </a:xfrm>
              <a:custGeom>
                <a:avLst/>
                <a:gdLst>
                  <a:gd name="T0" fmla="*/ 4 w 180"/>
                  <a:gd name="T1" fmla="*/ 343 h 343"/>
                  <a:gd name="T2" fmla="*/ 180 w 180"/>
                  <a:gd name="T3" fmla="*/ 0 h 343"/>
                  <a:gd name="T4" fmla="*/ 176 w 180"/>
                  <a:gd name="T5" fmla="*/ 0 h 343"/>
                  <a:gd name="T6" fmla="*/ 0 w 180"/>
                  <a:gd name="T7" fmla="*/ 343 h 343"/>
                  <a:gd name="T8" fmla="*/ 4 w 180"/>
                  <a:gd name="T9" fmla="*/ 343 h 343"/>
                </a:gdLst>
                <a:ahLst/>
                <a:cxnLst>
                  <a:cxn ang="0">
                    <a:pos x="T0" y="T1"/>
                  </a:cxn>
                  <a:cxn ang="0">
                    <a:pos x="T2" y="T3"/>
                  </a:cxn>
                  <a:cxn ang="0">
                    <a:pos x="T4" y="T5"/>
                  </a:cxn>
                  <a:cxn ang="0">
                    <a:pos x="T6" y="T7"/>
                  </a:cxn>
                  <a:cxn ang="0">
                    <a:pos x="T8" y="T9"/>
                  </a:cxn>
                </a:cxnLst>
                <a:rect l="0" t="0" r="r" b="b"/>
                <a:pathLst>
                  <a:path w="180" h="343">
                    <a:moveTo>
                      <a:pt x="4" y="343"/>
                    </a:moveTo>
                    <a:lnTo>
                      <a:pt x="180" y="0"/>
                    </a:lnTo>
                    <a:lnTo>
                      <a:pt x="176" y="0"/>
                    </a:lnTo>
                    <a:lnTo>
                      <a:pt x="0" y="343"/>
                    </a:lnTo>
                    <a:lnTo>
                      <a:pt x="4"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88">
                <a:extLst>
                  <a:ext uri="{FF2B5EF4-FFF2-40B4-BE49-F238E27FC236}">
                    <a16:creationId xmlns:a16="http://schemas.microsoft.com/office/drawing/2014/main" id="{E77D2207-49F2-7341-8A50-015191457CB9}"/>
                  </a:ext>
                </a:extLst>
              </p:cNvPr>
              <p:cNvSpPr>
                <a:spLocks/>
              </p:cNvSpPr>
              <p:nvPr userDrawn="1"/>
            </p:nvSpPr>
            <p:spPr bwMode="auto">
              <a:xfrm>
                <a:off x="8632825" y="298450"/>
                <a:ext cx="184150" cy="273050"/>
              </a:xfrm>
              <a:custGeom>
                <a:avLst/>
                <a:gdLst>
                  <a:gd name="T0" fmla="*/ 232 w 232"/>
                  <a:gd name="T1" fmla="*/ 0 h 343"/>
                  <a:gd name="T2" fmla="*/ 228 w 232"/>
                  <a:gd name="T3" fmla="*/ 0 h 343"/>
                  <a:gd name="T4" fmla="*/ 0 w 232"/>
                  <a:gd name="T5" fmla="*/ 343 h 343"/>
                  <a:gd name="T6" fmla="*/ 5 w 232"/>
                  <a:gd name="T7" fmla="*/ 343 h 343"/>
                  <a:gd name="T8" fmla="*/ 232 w 232"/>
                  <a:gd name="T9" fmla="*/ 0 h 343"/>
                </a:gdLst>
                <a:ahLst/>
                <a:cxnLst>
                  <a:cxn ang="0">
                    <a:pos x="T0" y="T1"/>
                  </a:cxn>
                  <a:cxn ang="0">
                    <a:pos x="T2" y="T3"/>
                  </a:cxn>
                  <a:cxn ang="0">
                    <a:pos x="T4" y="T5"/>
                  </a:cxn>
                  <a:cxn ang="0">
                    <a:pos x="T6" y="T7"/>
                  </a:cxn>
                  <a:cxn ang="0">
                    <a:pos x="T8" y="T9"/>
                  </a:cxn>
                </a:cxnLst>
                <a:rect l="0" t="0" r="r" b="b"/>
                <a:pathLst>
                  <a:path w="232" h="343">
                    <a:moveTo>
                      <a:pt x="232" y="0"/>
                    </a:moveTo>
                    <a:lnTo>
                      <a:pt x="228" y="0"/>
                    </a:lnTo>
                    <a:lnTo>
                      <a:pt x="0" y="343"/>
                    </a:lnTo>
                    <a:lnTo>
                      <a:pt x="5" y="343"/>
                    </a:lnTo>
                    <a:lnTo>
                      <a:pt x="2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89">
                <a:extLst>
                  <a:ext uri="{FF2B5EF4-FFF2-40B4-BE49-F238E27FC236}">
                    <a16:creationId xmlns:a16="http://schemas.microsoft.com/office/drawing/2014/main" id="{0D82851C-B927-6848-B1CC-272319742942}"/>
                  </a:ext>
                </a:extLst>
              </p:cNvPr>
              <p:cNvSpPr>
                <a:spLocks/>
              </p:cNvSpPr>
              <p:nvPr userDrawn="1"/>
            </p:nvSpPr>
            <p:spPr bwMode="auto">
              <a:xfrm>
                <a:off x="8658225" y="298450"/>
                <a:ext cx="222250" cy="273050"/>
              </a:xfrm>
              <a:custGeom>
                <a:avLst/>
                <a:gdLst>
                  <a:gd name="T0" fmla="*/ 280 w 280"/>
                  <a:gd name="T1" fmla="*/ 0 h 343"/>
                  <a:gd name="T2" fmla="*/ 276 w 280"/>
                  <a:gd name="T3" fmla="*/ 0 h 343"/>
                  <a:gd name="T4" fmla="*/ 0 w 280"/>
                  <a:gd name="T5" fmla="*/ 343 h 343"/>
                  <a:gd name="T6" fmla="*/ 4 w 280"/>
                  <a:gd name="T7" fmla="*/ 343 h 343"/>
                  <a:gd name="T8" fmla="*/ 280 w 280"/>
                  <a:gd name="T9" fmla="*/ 0 h 343"/>
                </a:gdLst>
                <a:ahLst/>
                <a:cxnLst>
                  <a:cxn ang="0">
                    <a:pos x="T0" y="T1"/>
                  </a:cxn>
                  <a:cxn ang="0">
                    <a:pos x="T2" y="T3"/>
                  </a:cxn>
                  <a:cxn ang="0">
                    <a:pos x="T4" y="T5"/>
                  </a:cxn>
                  <a:cxn ang="0">
                    <a:pos x="T6" y="T7"/>
                  </a:cxn>
                  <a:cxn ang="0">
                    <a:pos x="T8" y="T9"/>
                  </a:cxn>
                </a:cxnLst>
                <a:rect l="0" t="0" r="r" b="b"/>
                <a:pathLst>
                  <a:path w="280" h="343">
                    <a:moveTo>
                      <a:pt x="280" y="0"/>
                    </a:moveTo>
                    <a:lnTo>
                      <a:pt x="276" y="0"/>
                    </a:lnTo>
                    <a:lnTo>
                      <a:pt x="0" y="343"/>
                    </a:lnTo>
                    <a:lnTo>
                      <a:pt x="4" y="343"/>
                    </a:lnTo>
                    <a:lnTo>
                      <a:pt x="2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90">
                <a:extLst>
                  <a:ext uri="{FF2B5EF4-FFF2-40B4-BE49-F238E27FC236}">
                    <a16:creationId xmlns:a16="http://schemas.microsoft.com/office/drawing/2014/main" id="{5B7EC3E0-37E4-9F4B-A041-EEBF83531500}"/>
                  </a:ext>
                </a:extLst>
              </p:cNvPr>
              <p:cNvSpPr>
                <a:spLocks/>
              </p:cNvSpPr>
              <p:nvPr userDrawn="1"/>
            </p:nvSpPr>
            <p:spPr bwMode="auto">
              <a:xfrm>
                <a:off x="8743950" y="398463"/>
                <a:ext cx="217488" cy="173037"/>
              </a:xfrm>
              <a:custGeom>
                <a:avLst/>
                <a:gdLst>
                  <a:gd name="T0" fmla="*/ 274 w 274"/>
                  <a:gd name="T1" fmla="*/ 4 h 217"/>
                  <a:gd name="T2" fmla="*/ 274 w 274"/>
                  <a:gd name="T3" fmla="*/ 0 h 217"/>
                  <a:gd name="T4" fmla="*/ 0 w 274"/>
                  <a:gd name="T5" fmla="*/ 217 h 217"/>
                  <a:gd name="T6" fmla="*/ 6 w 274"/>
                  <a:gd name="T7" fmla="*/ 217 h 217"/>
                  <a:gd name="T8" fmla="*/ 274 w 274"/>
                  <a:gd name="T9" fmla="*/ 4 h 217"/>
                </a:gdLst>
                <a:ahLst/>
                <a:cxnLst>
                  <a:cxn ang="0">
                    <a:pos x="T0" y="T1"/>
                  </a:cxn>
                  <a:cxn ang="0">
                    <a:pos x="T2" y="T3"/>
                  </a:cxn>
                  <a:cxn ang="0">
                    <a:pos x="T4" y="T5"/>
                  </a:cxn>
                  <a:cxn ang="0">
                    <a:pos x="T6" y="T7"/>
                  </a:cxn>
                  <a:cxn ang="0">
                    <a:pos x="T8" y="T9"/>
                  </a:cxn>
                </a:cxnLst>
                <a:rect l="0" t="0" r="r" b="b"/>
                <a:pathLst>
                  <a:path w="274" h="217">
                    <a:moveTo>
                      <a:pt x="274" y="4"/>
                    </a:moveTo>
                    <a:lnTo>
                      <a:pt x="274" y="0"/>
                    </a:lnTo>
                    <a:lnTo>
                      <a:pt x="0" y="217"/>
                    </a:lnTo>
                    <a:lnTo>
                      <a:pt x="6" y="217"/>
                    </a:lnTo>
                    <a:lnTo>
                      <a:pt x="27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91">
                <a:extLst>
                  <a:ext uri="{FF2B5EF4-FFF2-40B4-BE49-F238E27FC236}">
                    <a16:creationId xmlns:a16="http://schemas.microsoft.com/office/drawing/2014/main" id="{CDEC6561-62B6-8C45-B8D5-FD888DD10C93}"/>
                  </a:ext>
                </a:extLst>
              </p:cNvPr>
              <p:cNvSpPr>
                <a:spLocks/>
              </p:cNvSpPr>
              <p:nvPr userDrawn="1"/>
            </p:nvSpPr>
            <p:spPr bwMode="auto">
              <a:xfrm>
                <a:off x="8804275" y="473075"/>
                <a:ext cx="157163" cy="98425"/>
              </a:xfrm>
              <a:custGeom>
                <a:avLst/>
                <a:gdLst>
                  <a:gd name="T0" fmla="*/ 197 w 197"/>
                  <a:gd name="T1" fmla="*/ 4 h 123"/>
                  <a:gd name="T2" fmla="*/ 197 w 197"/>
                  <a:gd name="T3" fmla="*/ 0 h 123"/>
                  <a:gd name="T4" fmla="*/ 0 w 197"/>
                  <a:gd name="T5" fmla="*/ 123 h 123"/>
                  <a:gd name="T6" fmla="*/ 7 w 197"/>
                  <a:gd name="T7" fmla="*/ 123 h 123"/>
                  <a:gd name="T8" fmla="*/ 197 w 197"/>
                  <a:gd name="T9" fmla="*/ 4 h 123"/>
                </a:gdLst>
                <a:ahLst/>
                <a:cxnLst>
                  <a:cxn ang="0">
                    <a:pos x="T0" y="T1"/>
                  </a:cxn>
                  <a:cxn ang="0">
                    <a:pos x="T2" y="T3"/>
                  </a:cxn>
                  <a:cxn ang="0">
                    <a:pos x="T4" y="T5"/>
                  </a:cxn>
                  <a:cxn ang="0">
                    <a:pos x="T6" y="T7"/>
                  </a:cxn>
                  <a:cxn ang="0">
                    <a:pos x="T8" y="T9"/>
                  </a:cxn>
                </a:cxnLst>
                <a:rect l="0" t="0" r="r" b="b"/>
                <a:pathLst>
                  <a:path w="197" h="123">
                    <a:moveTo>
                      <a:pt x="197" y="4"/>
                    </a:moveTo>
                    <a:lnTo>
                      <a:pt x="197" y="0"/>
                    </a:lnTo>
                    <a:lnTo>
                      <a:pt x="0" y="123"/>
                    </a:lnTo>
                    <a:lnTo>
                      <a:pt x="7" y="123"/>
                    </a:lnTo>
                    <a:lnTo>
                      <a:pt x="19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92">
                <a:extLst>
                  <a:ext uri="{FF2B5EF4-FFF2-40B4-BE49-F238E27FC236}">
                    <a16:creationId xmlns:a16="http://schemas.microsoft.com/office/drawing/2014/main" id="{A0277B7A-AA4C-F549-B47E-F74CA71E1E6F}"/>
                  </a:ext>
                </a:extLst>
              </p:cNvPr>
              <p:cNvSpPr>
                <a:spLocks/>
              </p:cNvSpPr>
              <p:nvPr userDrawn="1"/>
            </p:nvSpPr>
            <p:spPr bwMode="auto">
              <a:xfrm>
                <a:off x="8902700" y="544512"/>
                <a:ext cx="58738" cy="26987"/>
              </a:xfrm>
              <a:custGeom>
                <a:avLst/>
                <a:gdLst>
                  <a:gd name="T0" fmla="*/ 72 w 72"/>
                  <a:gd name="T1" fmla="*/ 5 h 34"/>
                  <a:gd name="T2" fmla="*/ 72 w 72"/>
                  <a:gd name="T3" fmla="*/ 0 h 34"/>
                  <a:gd name="T4" fmla="*/ 0 w 72"/>
                  <a:gd name="T5" fmla="*/ 34 h 34"/>
                  <a:gd name="T6" fmla="*/ 8 w 72"/>
                  <a:gd name="T7" fmla="*/ 34 h 34"/>
                  <a:gd name="T8" fmla="*/ 72 w 72"/>
                  <a:gd name="T9" fmla="*/ 5 h 34"/>
                </a:gdLst>
                <a:ahLst/>
                <a:cxnLst>
                  <a:cxn ang="0">
                    <a:pos x="T0" y="T1"/>
                  </a:cxn>
                  <a:cxn ang="0">
                    <a:pos x="T2" y="T3"/>
                  </a:cxn>
                  <a:cxn ang="0">
                    <a:pos x="T4" y="T5"/>
                  </a:cxn>
                  <a:cxn ang="0">
                    <a:pos x="T6" y="T7"/>
                  </a:cxn>
                  <a:cxn ang="0">
                    <a:pos x="T8" y="T9"/>
                  </a:cxn>
                </a:cxnLst>
                <a:rect l="0" t="0" r="r" b="b"/>
                <a:pathLst>
                  <a:path w="72" h="34">
                    <a:moveTo>
                      <a:pt x="72" y="5"/>
                    </a:moveTo>
                    <a:lnTo>
                      <a:pt x="72" y="0"/>
                    </a:lnTo>
                    <a:lnTo>
                      <a:pt x="0" y="34"/>
                    </a:lnTo>
                    <a:lnTo>
                      <a:pt x="8" y="34"/>
                    </a:lnTo>
                    <a:lnTo>
                      <a:pt x="7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8" name="Picture 93">
              <a:extLst>
                <a:ext uri="{FF2B5EF4-FFF2-40B4-BE49-F238E27FC236}">
                  <a16:creationId xmlns:a16="http://schemas.microsoft.com/office/drawing/2014/main" id="{CDE0CE60-CF9A-B544-AC33-AD0FB9E2A7EF}"/>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428412" y="6068616"/>
              <a:ext cx="4857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 name="Picture 3">
            <a:extLst>
              <a:ext uri="{FF2B5EF4-FFF2-40B4-BE49-F238E27FC236}">
                <a16:creationId xmlns:a16="http://schemas.microsoft.com/office/drawing/2014/main" id="{1A360B13-35A9-47DE-AFEA-2FA099EB3190}"/>
              </a:ext>
            </a:extLst>
          </p:cNvPr>
          <p:cNvPicPr>
            <a:picLocks noChangeAspect="1"/>
          </p:cNvPicPr>
          <p:nvPr userDrawn="1"/>
        </p:nvPicPr>
        <p:blipFill>
          <a:blip r:embed="rId3"/>
          <a:stretch>
            <a:fillRect/>
          </a:stretch>
        </p:blipFill>
        <p:spPr>
          <a:xfrm>
            <a:off x="815731" y="1950382"/>
            <a:ext cx="3739288" cy="1627632"/>
          </a:xfrm>
          <a:prstGeom prst="rect">
            <a:avLst/>
          </a:prstGeom>
        </p:spPr>
      </p:pic>
    </p:spTree>
    <p:extLst>
      <p:ext uri="{BB962C8B-B14F-4D97-AF65-F5344CB8AC3E}">
        <p14:creationId xmlns:p14="http://schemas.microsoft.com/office/powerpoint/2010/main" val="3742556344"/>
      </p:ext>
    </p:extLst>
  </p:cSld>
  <p:clrMapOvr>
    <a:overrideClrMapping bg1="lt1" tx1="dk1" bg2="lt2" tx2="dk2" accent1="accent1" accent2="accent2" accent3="accent3" accent4="accent4" accent5="accent5" accent6="accent6" hlink="hlink" folHlink="folHlink"/>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ext Slide - One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0453DD3-CCEA-4C03-AC76-50A204E0DD65}"/>
              </a:ext>
            </a:extLst>
          </p:cNvPr>
          <p:cNvPicPr>
            <a:picLocks noChangeAspect="1"/>
          </p:cNvPicPr>
          <p:nvPr userDrawn="1"/>
        </p:nvPicPr>
        <p:blipFill rotWithShape="1">
          <a:blip r:embed="rId2"/>
          <a:srcRect t="55924"/>
          <a:stretch/>
        </p:blipFill>
        <p:spPr>
          <a:xfrm rot="10800000">
            <a:off x="0" y="6175682"/>
            <a:ext cx="12192000" cy="682318"/>
          </a:xfrm>
          <a:prstGeom prst="rect">
            <a:avLst/>
          </a:prstGeom>
        </p:spPr>
      </p:pic>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69449" y="6446576"/>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570078" y="6423425"/>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800" dirty="0">
                <a:latin typeface="Calibri" panose="020F0502020204030204" pitchFamily="34" charset="0"/>
                <a:cs typeface="Calibri" panose="020F0502020204030204" pitchFamily="34" charset="0"/>
              </a:rPr>
              <a:t>Division of Cancer Prevention and Control	                                                        	               Reliable. Trusted. Scientific.</a:t>
            </a:r>
          </a:p>
        </p:txBody>
      </p:sp>
    </p:spTree>
    <p:extLst>
      <p:ext uri="{BB962C8B-B14F-4D97-AF65-F5344CB8AC3E}">
        <p14:creationId xmlns:p14="http://schemas.microsoft.com/office/powerpoint/2010/main" val="168896898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ext Slide - One Column">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B2B00A4-44A4-5444-BB95-619E809ACC9C}"/>
              </a:ext>
            </a:extLst>
          </p:cNvPr>
          <p:cNvSpPr>
            <a:spLocks noGrp="1"/>
          </p:cNvSpPr>
          <p:nvPr>
            <p:ph type="title" hasCustomPrompt="1"/>
          </p:nvPr>
        </p:nvSpPr>
        <p:spPr>
          <a:xfrm>
            <a:off x="571981" y="365126"/>
            <a:ext cx="11060575" cy="537700"/>
          </a:xfrm>
        </p:spPr>
        <p:txBody>
          <a:bodyPr anchor="t"/>
          <a:lstStyle>
            <a:lvl1pPr>
              <a:defRPr>
                <a:solidFill>
                  <a:schemeClr val="tx2"/>
                </a:solidFill>
                <a:latin typeface="Century Gothic" panose="020B0502020202020204" pitchFamily="34" charset="0"/>
              </a:defRPr>
            </a:lvl1pPr>
          </a:lstStyle>
          <a:p>
            <a:r>
              <a:rPr lang="en-US" dirty="0"/>
              <a:t>Heading - One Column</a:t>
            </a:r>
          </a:p>
        </p:txBody>
      </p:sp>
      <p:sp>
        <p:nvSpPr>
          <p:cNvPr id="3" name="Text Placeholder 2">
            <a:extLst>
              <a:ext uri="{FF2B5EF4-FFF2-40B4-BE49-F238E27FC236}">
                <a16:creationId xmlns:a16="http://schemas.microsoft.com/office/drawing/2014/main" id="{8650DFAB-2070-204C-BF31-9DB0441C0595}"/>
              </a:ext>
            </a:extLst>
          </p:cNvPr>
          <p:cNvSpPr>
            <a:spLocks noGrp="1"/>
          </p:cNvSpPr>
          <p:nvPr>
            <p:ph type="body" sz="quarter" idx="11" hasCustomPrompt="1"/>
          </p:nvPr>
        </p:nvSpPr>
        <p:spPr>
          <a:xfrm>
            <a:off x="569914" y="1757043"/>
            <a:ext cx="11060576" cy="3830957"/>
          </a:xfrm>
        </p:spPr>
        <p:txBody>
          <a:bodyPr numCol="2" spcCol="365760"/>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1pPr>
            <a:lvl2pPr marL="6858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sz="1800">
                <a:latin typeface="Calibri" panose="020F0502020204030204" pitchFamily="34" charset="0"/>
                <a:cs typeface="Calibri" panose="020F0502020204030204" pitchFamily="34" charset="0"/>
              </a:defRPr>
            </a:lvl3pPr>
            <a:lvl4pPr marL="16002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lvl4pPr>
            <a:lvl5pPr marL="1828800" marR="0"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lvl5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122C41"/>
                </a:solidFill>
                <a:effectLst/>
                <a:uLnTx/>
                <a:uFillTx/>
                <a:latin typeface="Gotham Rounded Book" pitchFamily="2" charset="77"/>
                <a:ea typeface="+mn-ea"/>
                <a:cs typeface="+mn-cs"/>
              </a:rPr>
              <a:t>Bullet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122C41"/>
                </a:solidFill>
                <a:effectLst/>
                <a:uLnTx/>
                <a:uFillTx/>
                <a:latin typeface="Gotham Rounded Book" pitchFamily="2" charset="77"/>
                <a:ea typeface="+mn-ea"/>
                <a:cs typeface="+mn-cs"/>
              </a:rPr>
              <a:t>Second level</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122C41"/>
                </a:solidFill>
                <a:effectLst/>
                <a:uLnTx/>
                <a:uFillTx/>
                <a:latin typeface="Gotham Rounded Book" pitchFamily="2" charset="77"/>
                <a:ea typeface="+mn-ea"/>
                <a:cs typeface="+mn-cs"/>
              </a:rPr>
              <a:t>Third level</a:t>
            </a:r>
            <a:endParaRPr lang="en-US" dirty="0"/>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lang="en-US" dirty="0"/>
          </a:p>
        </p:txBody>
      </p:sp>
      <p:sp>
        <p:nvSpPr>
          <p:cNvPr id="4" name="Text Placeholder 3">
            <a:extLst>
              <a:ext uri="{FF2B5EF4-FFF2-40B4-BE49-F238E27FC236}">
                <a16:creationId xmlns:a16="http://schemas.microsoft.com/office/drawing/2014/main" id="{CC3F8601-700F-40DD-A027-9AE61FC8ADBD}"/>
              </a:ext>
            </a:extLst>
          </p:cNvPr>
          <p:cNvSpPr>
            <a:spLocks noGrp="1"/>
          </p:cNvSpPr>
          <p:nvPr>
            <p:ph type="body" sz="quarter" idx="12" hasCustomPrompt="1"/>
          </p:nvPr>
        </p:nvSpPr>
        <p:spPr>
          <a:xfrm>
            <a:off x="569913" y="1069584"/>
            <a:ext cx="11060575" cy="537700"/>
          </a:xfrm>
        </p:spPr>
        <p:txBody>
          <a:bodyPr/>
          <a:lstStyle>
            <a:lvl1pPr marL="0" indent="0">
              <a:buNone/>
              <a:defRPr lang="en-US" sz="1800" b="0" i="0" kern="1200" dirty="0">
                <a:solidFill>
                  <a:schemeClr val="bg2"/>
                </a:solidFill>
                <a:latin typeface="Gotham Rounded Book" pitchFamily="2" charset="77"/>
                <a:ea typeface="+mn-ea"/>
                <a:cs typeface="+mn-cs"/>
              </a:defRPr>
            </a:lvl1pPr>
          </a:lstStyle>
          <a:p>
            <a:pPr lvl="0"/>
            <a:r>
              <a:rPr lang="en-US" sz="1800" b="0" i="0" kern="1200" dirty="0">
                <a:solidFill>
                  <a:schemeClr val="bg2"/>
                </a:solidFill>
                <a:latin typeface="Gotham Rounded Book" pitchFamily="2" charset="77"/>
                <a:ea typeface="+mn-ea"/>
                <a:cs typeface="+mn-cs"/>
              </a:rPr>
              <a:t>Subheading</a:t>
            </a:r>
            <a:endParaRPr lang="en-US" dirty="0"/>
          </a:p>
        </p:txBody>
      </p:sp>
      <p:sp>
        <p:nvSpPr>
          <p:cNvPr id="10" name="Rectangle 9"/>
          <p:cNvSpPr/>
          <p:nvPr userDrawn="1"/>
        </p:nvSpPr>
        <p:spPr>
          <a:xfrm>
            <a:off x="-1" y="6288833"/>
            <a:ext cx="12233417" cy="643812"/>
          </a:xfrm>
          <a:prstGeom prst="rect">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oter Placeholder 12">
            <a:extLst>
              <a:ext uri="{FF2B5EF4-FFF2-40B4-BE49-F238E27FC236}">
                <a16:creationId xmlns:a16="http://schemas.microsoft.com/office/drawing/2014/main" id="{6F6CD790-F704-4F07-95B6-945DB9761636}"/>
              </a:ext>
            </a:extLst>
          </p:cNvPr>
          <p:cNvSpPr txBox="1">
            <a:spLocks/>
          </p:cNvSpPr>
          <p:nvPr userDrawn="1"/>
        </p:nvSpPr>
        <p:spPr>
          <a:xfrm>
            <a:off x="634646" y="6359427"/>
            <a:ext cx="11598771" cy="411426"/>
          </a:xfrm>
          <a:prstGeom prst="rect">
            <a:avLst/>
          </a:prstGeom>
        </p:spPr>
        <p:txBody>
          <a:bodyPr vert="horz" lIns="0" tIns="0" rIns="0" bIns="0" rtlCol="0" anchor="ctr"/>
          <a:lstStyle>
            <a:defPPr>
              <a:defRPr lang="en-US"/>
            </a:defPPr>
            <a:lvl1pPr marL="0" algn="r" defTabSz="914400" rtl="0" eaLnBrk="1" latinLnBrk="0" hangingPunct="1">
              <a:lnSpc>
                <a:spcPct val="130000"/>
              </a:lnSpc>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400" dirty="0">
                <a:latin typeface="Calibri" panose="020F0502020204030204" pitchFamily="34" charset="0"/>
                <a:cs typeface="Calibri" panose="020F0502020204030204" pitchFamily="34" charset="0"/>
              </a:rPr>
              <a:t>Division of Cancer Prevention and Control	                                                        	               Reliable. Trusted. Scientific.</a:t>
            </a:r>
          </a:p>
        </p:txBody>
      </p:sp>
      <p:sp>
        <p:nvSpPr>
          <p:cNvPr id="14" name="Slide Number Placeholder 5">
            <a:extLst>
              <a:ext uri="{FF2B5EF4-FFF2-40B4-BE49-F238E27FC236}">
                <a16:creationId xmlns:a16="http://schemas.microsoft.com/office/drawing/2014/main" id="{648D2C72-75CE-AF4E-AF0B-15BD60BFFB01}"/>
              </a:ext>
            </a:extLst>
          </p:cNvPr>
          <p:cNvSpPr txBox="1">
            <a:spLocks/>
          </p:cNvSpPr>
          <p:nvPr userDrawn="1"/>
        </p:nvSpPr>
        <p:spPr>
          <a:xfrm>
            <a:off x="88071" y="6359427"/>
            <a:ext cx="663616" cy="365125"/>
          </a:xfrm>
          <a:prstGeom prst="rect">
            <a:avLst/>
          </a:prstGeom>
        </p:spPr>
        <p:txBody>
          <a:bodyPr vert="horz" lIns="91440" tIns="45720" rIns="91440" bIns="45720" rtlCol="0" anchor="ctr"/>
          <a:lstStyle>
            <a:defPPr>
              <a:defRPr lang="en-US"/>
            </a:defPPr>
            <a:lvl1pPr marL="0" algn="r" defTabSz="914400" rtl="0" eaLnBrk="1" latinLnBrk="0" hangingPunct="1">
              <a:defRPr sz="1400" b="0" i="0" kern="1200">
                <a:solidFill>
                  <a:schemeClr val="bg1"/>
                </a:solidFill>
                <a:latin typeface="Gotham Rounded Medium" pitchFamily="2"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fld id="{3A80835D-B527-4B60-9321-B0FEC3043A53}" type="slidenum">
              <a:rPr lang="en-US" sz="1400" smtClean="0"/>
              <a:pPr algn="l"/>
              <a:t>‹#›</a:t>
            </a:fld>
            <a:endParaRPr lang="en-US" sz="1400" dirty="0"/>
          </a:p>
        </p:txBody>
      </p:sp>
    </p:spTree>
    <p:extLst>
      <p:ext uri="{BB962C8B-B14F-4D97-AF65-F5344CB8AC3E}">
        <p14:creationId xmlns:p14="http://schemas.microsoft.com/office/powerpoint/2010/main" val="189724192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259.xml"/><Relationship Id="rId18" Type="http://schemas.openxmlformats.org/officeDocument/2006/relationships/slideLayout" Target="../slideLayouts/slideLayout264.xml"/><Relationship Id="rId26" Type="http://schemas.openxmlformats.org/officeDocument/2006/relationships/slideLayout" Target="../slideLayouts/slideLayout272.xml"/><Relationship Id="rId39" Type="http://schemas.openxmlformats.org/officeDocument/2006/relationships/slideLayout" Target="../slideLayouts/slideLayout285.xml"/><Relationship Id="rId21" Type="http://schemas.openxmlformats.org/officeDocument/2006/relationships/slideLayout" Target="../slideLayouts/slideLayout267.xml"/><Relationship Id="rId34" Type="http://schemas.openxmlformats.org/officeDocument/2006/relationships/slideLayout" Target="../slideLayouts/slideLayout280.xml"/><Relationship Id="rId42" Type="http://schemas.openxmlformats.org/officeDocument/2006/relationships/theme" Target="../theme/theme10.xml"/><Relationship Id="rId7" Type="http://schemas.openxmlformats.org/officeDocument/2006/relationships/slideLayout" Target="../slideLayouts/slideLayout253.xml"/><Relationship Id="rId2" Type="http://schemas.openxmlformats.org/officeDocument/2006/relationships/slideLayout" Target="../slideLayouts/slideLayout248.xml"/><Relationship Id="rId16" Type="http://schemas.openxmlformats.org/officeDocument/2006/relationships/slideLayout" Target="../slideLayouts/slideLayout262.xml"/><Relationship Id="rId20" Type="http://schemas.openxmlformats.org/officeDocument/2006/relationships/slideLayout" Target="../slideLayouts/slideLayout266.xml"/><Relationship Id="rId29" Type="http://schemas.openxmlformats.org/officeDocument/2006/relationships/slideLayout" Target="../slideLayouts/slideLayout275.xml"/><Relationship Id="rId41" Type="http://schemas.openxmlformats.org/officeDocument/2006/relationships/slideLayout" Target="../slideLayouts/slideLayout287.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24" Type="http://schemas.openxmlformats.org/officeDocument/2006/relationships/slideLayout" Target="../slideLayouts/slideLayout270.xml"/><Relationship Id="rId32" Type="http://schemas.openxmlformats.org/officeDocument/2006/relationships/slideLayout" Target="../slideLayouts/slideLayout278.xml"/><Relationship Id="rId37" Type="http://schemas.openxmlformats.org/officeDocument/2006/relationships/slideLayout" Target="../slideLayouts/slideLayout283.xml"/><Relationship Id="rId40" Type="http://schemas.openxmlformats.org/officeDocument/2006/relationships/slideLayout" Target="../slideLayouts/slideLayout286.xml"/><Relationship Id="rId5" Type="http://schemas.openxmlformats.org/officeDocument/2006/relationships/slideLayout" Target="../slideLayouts/slideLayout251.xml"/><Relationship Id="rId15" Type="http://schemas.openxmlformats.org/officeDocument/2006/relationships/slideLayout" Target="../slideLayouts/slideLayout261.xml"/><Relationship Id="rId23" Type="http://schemas.openxmlformats.org/officeDocument/2006/relationships/slideLayout" Target="../slideLayouts/slideLayout269.xml"/><Relationship Id="rId28" Type="http://schemas.openxmlformats.org/officeDocument/2006/relationships/slideLayout" Target="../slideLayouts/slideLayout274.xml"/><Relationship Id="rId36" Type="http://schemas.openxmlformats.org/officeDocument/2006/relationships/slideLayout" Target="../slideLayouts/slideLayout282.xml"/><Relationship Id="rId10" Type="http://schemas.openxmlformats.org/officeDocument/2006/relationships/slideLayout" Target="../slideLayouts/slideLayout256.xml"/><Relationship Id="rId19" Type="http://schemas.openxmlformats.org/officeDocument/2006/relationships/slideLayout" Target="../slideLayouts/slideLayout265.xml"/><Relationship Id="rId31" Type="http://schemas.openxmlformats.org/officeDocument/2006/relationships/slideLayout" Target="../slideLayouts/slideLayout277.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slideLayout" Target="../slideLayouts/slideLayout260.xml"/><Relationship Id="rId22" Type="http://schemas.openxmlformats.org/officeDocument/2006/relationships/slideLayout" Target="../slideLayouts/slideLayout268.xml"/><Relationship Id="rId27" Type="http://schemas.openxmlformats.org/officeDocument/2006/relationships/slideLayout" Target="../slideLayouts/slideLayout273.xml"/><Relationship Id="rId30" Type="http://schemas.openxmlformats.org/officeDocument/2006/relationships/slideLayout" Target="../slideLayouts/slideLayout276.xml"/><Relationship Id="rId35" Type="http://schemas.openxmlformats.org/officeDocument/2006/relationships/slideLayout" Target="../slideLayouts/slideLayout281.xml"/><Relationship Id="rId8" Type="http://schemas.openxmlformats.org/officeDocument/2006/relationships/slideLayout" Target="../slideLayouts/slideLayout254.xml"/><Relationship Id="rId3" Type="http://schemas.openxmlformats.org/officeDocument/2006/relationships/slideLayout" Target="../slideLayouts/slideLayout249.xml"/><Relationship Id="rId12" Type="http://schemas.openxmlformats.org/officeDocument/2006/relationships/slideLayout" Target="../slideLayouts/slideLayout258.xml"/><Relationship Id="rId17" Type="http://schemas.openxmlformats.org/officeDocument/2006/relationships/slideLayout" Target="../slideLayouts/slideLayout263.xml"/><Relationship Id="rId25" Type="http://schemas.openxmlformats.org/officeDocument/2006/relationships/slideLayout" Target="../slideLayouts/slideLayout271.xml"/><Relationship Id="rId33" Type="http://schemas.openxmlformats.org/officeDocument/2006/relationships/slideLayout" Target="../slideLayouts/slideLayout279.xml"/><Relationship Id="rId38" Type="http://schemas.openxmlformats.org/officeDocument/2006/relationships/slideLayout" Target="../slideLayouts/slideLayout284.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300.xml"/><Relationship Id="rId18" Type="http://schemas.openxmlformats.org/officeDocument/2006/relationships/slideLayout" Target="../slideLayouts/slideLayout305.xml"/><Relationship Id="rId26" Type="http://schemas.openxmlformats.org/officeDocument/2006/relationships/slideLayout" Target="../slideLayouts/slideLayout313.xml"/><Relationship Id="rId39" Type="http://schemas.openxmlformats.org/officeDocument/2006/relationships/slideLayout" Target="../slideLayouts/slideLayout326.xml"/><Relationship Id="rId21" Type="http://schemas.openxmlformats.org/officeDocument/2006/relationships/slideLayout" Target="../slideLayouts/slideLayout308.xml"/><Relationship Id="rId34" Type="http://schemas.openxmlformats.org/officeDocument/2006/relationships/slideLayout" Target="../slideLayouts/slideLayout321.xml"/><Relationship Id="rId7" Type="http://schemas.openxmlformats.org/officeDocument/2006/relationships/slideLayout" Target="../slideLayouts/slideLayout294.xml"/><Relationship Id="rId12" Type="http://schemas.openxmlformats.org/officeDocument/2006/relationships/slideLayout" Target="../slideLayouts/slideLayout299.xml"/><Relationship Id="rId17" Type="http://schemas.openxmlformats.org/officeDocument/2006/relationships/slideLayout" Target="../slideLayouts/slideLayout304.xml"/><Relationship Id="rId25" Type="http://schemas.openxmlformats.org/officeDocument/2006/relationships/slideLayout" Target="../slideLayouts/slideLayout312.xml"/><Relationship Id="rId33" Type="http://schemas.openxmlformats.org/officeDocument/2006/relationships/slideLayout" Target="../slideLayouts/slideLayout320.xml"/><Relationship Id="rId38" Type="http://schemas.openxmlformats.org/officeDocument/2006/relationships/slideLayout" Target="../slideLayouts/slideLayout325.xml"/><Relationship Id="rId2" Type="http://schemas.openxmlformats.org/officeDocument/2006/relationships/slideLayout" Target="../slideLayouts/slideLayout289.xml"/><Relationship Id="rId16" Type="http://schemas.openxmlformats.org/officeDocument/2006/relationships/slideLayout" Target="../slideLayouts/slideLayout303.xml"/><Relationship Id="rId20" Type="http://schemas.openxmlformats.org/officeDocument/2006/relationships/slideLayout" Target="../slideLayouts/slideLayout307.xml"/><Relationship Id="rId29" Type="http://schemas.openxmlformats.org/officeDocument/2006/relationships/slideLayout" Target="../slideLayouts/slideLayout316.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24" Type="http://schemas.openxmlformats.org/officeDocument/2006/relationships/slideLayout" Target="../slideLayouts/slideLayout311.xml"/><Relationship Id="rId32" Type="http://schemas.openxmlformats.org/officeDocument/2006/relationships/slideLayout" Target="../slideLayouts/slideLayout319.xml"/><Relationship Id="rId37" Type="http://schemas.openxmlformats.org/officeDocument/2006/relationships/slideLayout" Target="../slideLayouts/slideLayout324.xml"/><Relationship Id="rId40" Type="http://schemas.openxmlformats.org/officeDocument/2006/relationships/theme" Target="../theme/theme11.xml"/><Relationship Id="rId5" Type="http://schemas.openxmlformats.org/officeDocument/2006/relationships/slideLayout" Target="../slideLayouts/slideLayout292.xml"/><Relationship Id="rId15" Type="http://schemas.openxmlformats.org/officeDocument/2006/relationships/slideLayout" Target="../slideLayouts/slideLayout302.xml"/><Relationship Id="rId23" Type="http://schemas.openxmlformats.org/officeDocument/2006/relationships/slideLayout" Target="../slideLayouts/slideLayout310.xml"/><Relationship Id="rId28" Type="http://schemas.openxmlformats.org/officeDocument/2006/relationships/slideLayout" Target="../slideLayouts/slideLayout315.xml"/><Relationship Id="rId36" Type="http://schemas.openxmlformats.org/officeDocument/2006/relationships/slideLayout" Target="../slideLayouts/slideLayout323.xml"/><Relationship Id="rId10" Type="http://schemas.openxmlformats.org/officeDocument/2006/relationships/slideLayout" Target="../slideLayouts/slideLayout297.xml"/><Relationship Id="rId19" Type="http://schemas.openxmlformats.org/officeDocument/2006/relationships/slideLayout" Target="../slideLayouts/slideLayout306.xml"/><Relationship Id="rId31" Type="http://schemas.openxmlformats.org/officeDocument/2006/relationships/slideLayout" Target="../slideLayouts/slideLayout318.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4" Type="http://schemas.openxmlformats.org/officeDocument/2006/relationships/slideLayout" Target="../slideLayouts/slideLayout301.xml"/><Relationship Id="rId22" Type="http://schemas.openxmlformats.org/officeDocument/2006/relationships/slideLayout" Target="../slideLayouts/slideLayout309.xml"/><Relationship Id="rId27" Type="http://schemas.openxmlformats.org/officeDocument/2006/relationships/slideLayout" Target="../slideLayouts/slideLayout314.xml"/><Relationship Id="rId30" Type="http://schemas.openxmlformats.org/officeDocument/2006/relationships/slideLayout" Target="../slideLayouts/slideLayout317.xml"/><Relationship Id="rId35" Type="http://schemas.openxmlformats.org/officeDocument/2006/relationships/slideLayout" Target="../slideLayouts/slideLayout322.xml"/><Relationship Id="rId8" Type="http://schemas.openxmlformats.org/officeDocument/2006/relationships/slideLayout" Target="../slideLayouts/slideLayout295.xml"/><Relationship Id="rId3" Type="http://schemas.openxmlformats.org/officeDocument/2006/relationships/slideLayout" Target="../slideLayouts/slideLayout29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34.xml"/><Relationship Id="rId13" Type="http://schemas.openxmlformats.org/officeDocument/2006/relationships/slideLayout" Target="../slideLayouts/slideLayout339.xml"/><Relationship Id="rId18" Type="http://schemas.openxmlformats.org/officeDocument/2006/relationships/slideLayout" Target="../slideLayouts/slideLayout344.xml"/><Relationship Id="rId26" Type="http://schemas.openxmlformats.org/officeDocument/2006/relationships/slideLayout" Target="../slideLayouts/slideLayout352.xml"/><Relationship Id="rId3" Type="http://schemas.openxmlformats.org/officeDocument/2006/relationships/slideLayout" Target="../slideLayouts/slideLayout329.xml"/><Relationship Id="rId21" Type="http://schemas.openxmlformats.org/officeDocument/2006/relationships/slideLayout" Target="../slideLayouts/slideLayout347.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17" Type="http://schemas.openxmlformats.org/officeDocument/2006/relationships/slideLayout" Target="../slideLayouts/slideLayout343.xml"/><Relationship Id="rId25" Type="http://schemas.openxmlformats.org/officeDocument/2006/relationships/slideLayout" Target="../slideLayouts/slideLayout351.xml"/><Relationship Id="rId2" Type="http://schemas.openxmlformats.org/officeDocument/2006/relationships/slideLayout" Target="../slideLayouts/slideLayout328.xml"/><Relationship Id="rId16" Type="http://schemas.openxmlformats.org/officeDocument/2006/relationships/slideLayout" Target="../slideLayouts/slideLayout342.xml"/><Relationship Id="rId20" Type="http://schemas.openxmlformats.org/officeDocument/2006/relationships/slideLayout" Target="../slideLayouts/slideLayout346.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24" Type="http://schemas.openxmlformats.org/officeDocument/2006/relationships/slideLayout" Target="../slideLayouts/slideLayout350.xml"/><Relationship Id="rId5" Type="http://schemas.openxmlformats.org/officeDocument/2006/relationships/slideLayout" Target="../slideLayouts/slideLayout331.xml"/><Relationship Id="rId15" Type="http://schemas.openxmlformats.org/officeDocument/2006/relationships/slideLayout" Target="../slideLayouts/slideLayout341.xml"/><Relationship Id="rId23" Type="http://schemas.openxmlformats.org/officeDocument/2006/relationships/slideLayout" Target="../slideLayouts/slideLayout349.xml"/><Relationship Id="rId28" Type="http://schemas.openxmlformats.org/officeDocument/2006/relationships/theme" Target="../theme/theme12.xml"/><Relationship Id="rId10" Type="http://schemas.openxmlformats.org/officeDocument/2006/relationships/slideLayout" Target="../slideLayouts/slideLayout336.xml"/><Relationship Id="rId19" Type="http://schemas.openxmlformats.org/officeDocument/2006/relationships/slideLayout" Target="../slideLayouts/slideLayout345.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slideLayout" Target="../slideLayouts/slideLayout340.xml"/><Relationship Id="rId22" Type="http://schemas.openxmlformats.org/officeDocument/2006/relationships/slideLayout" Target="../slideLayouts/slideLayout348.xml"/><Relationship Id="rId27" Type="http://schemas.openxmlformats.org/officeDocument/2006/relationships/slideLayout" Target="../slideLayouts/slideLayout35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61.xml"/><Relationship Id="rId13" Type="http://schemas.openxmlformats.org/officeDocument/2006/relationships/slideLayout" Target="../slideLayouts/slideLayout366.xml"/><Relationship Id="rId18" Type="http://schemas.openxmlformats.org/officeDocument/2006/relationships/slideLayout" Target="../slideLayouts/slideLayout371.xml"/><Relationship Id="rId3" Type="http://schemas.openxmlformats.org/officeDocument/2006/relationships/slideLayout" Target="../slideLayouts/slideLayout356.xml"/><Relationship Id="rId21" Type="http://schemas.openxmlformats.org/officeDocument/2006/relationships/slideLayout" Target="../slideLayouts/slideLayout374.xml"/><Relationship Id="rId7" Type="http://schemas.openxmlformats.org/officeDocument/2006/relationships/slideLayout" Target="../slideLayouts/slideLayout360.xml"/><Relationship Id="rId12" Type="http://schemas.openxmlformats.org/officeDocument/2006/relationships/slideLayout" Target="../slideLayouts/slideLayout365.xml"/><Relationship Id="rId17" Type="http://schemas.openxmlformats.org/officeDocument/2006/relationships/slideLayout" Target="../slideLayouts/slideLayout370.xml"/><Relationship Id="rId25" Type="http://schemas.openxmlformats.org/officeDocument/2006/relationships/theme" Target="../theme/theme13.xml"/><Relationship Id="rId2" Type="http://schemas.openxmlformats.org/officeDocument/2006/relationships/slideLayout" Target="../slideLayouts/slideLayout355.xml"/><Relationship Id="rId16" Type="http://schemas.openxmlformats.org/officeDocument/2006/relationships/slideLayout" Target="../slideLayouts/slideLayout369.xml"/><Relationship Id="rId20" Type="http://schemas.openxmlformats.org/officeDocument/2006/relationships/slideLayout" Target="../slideLayouts/slideLayout373.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24" Type="http://schemas.openxmlformats.org/officeDocument/2006/relationships/slideLayout" Target="../slideLayouts/slideLayout377.xml"/><Relationship Id="rId5" Type="http://schemas.openxmlformats.org/officeDocument/2006/relationships/slideLayout" Target="../slideLayouts/slideLayout358.xml"/><Relationship Id="rId15" Type="http://schemas.openxmlformats.org/officeDocument/2006/relationships/slideLayout" Target="../slideLayouts/slideLayout368.xml"/><Relationship Id="rId23" Type="http://schemas.openxmlformats.org/officeDocument/2006/relationships/slideLayout" Target="../slideLayouts/slideLayout376.xml"/><Relationship Id="rId10" Type="http://schemas.openxmlformats.org/officeDocument/2006/relationships/slideLayout" Target="../slideLayouts/slideLayout363.xml"/><Relationship Id="rId19" Type="http://schemas.openxmlformats.org/officeDocument/2006/relationships/slideLayout" Target="../slideLayouts/slideLayout372.xml"/><Relationship Id="rId4" Type="http://schemas.openxmlformats.org/officeDocument/2006/relationships/slideLayout" Target="../slideLayouts/slideLayout357.xml"/><Relationship Id="rId9" Type="http://schemas.openxmlformats.org/officeDocument/2006/relationships/slideLayout" Target="../slideLayouts/slideLayout362.xml"/><Relationship Id="rId14" Type="http://schemas.openxmlformats.org/officeDocument/2006/relationships/slideLayout" Target="../slideLayouts/slideLayout367.xml"/><Relationship Id="rId22" Type="http://schemas.openxmlformats.org/officeDocument/2006/relationships/slideLayout" Target="../slideLayouts/slideLayout375.xml"/></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390.xml"/><Relationship Id="rId18" Type="http://schemas.openxmlformats.org/officeDocument/2006/relationships/slideLayout" Target="../slideLayouts/slideLayout395.xml"/><Relationship Id="rId26" Type="http://schemas.openxmlformats.org/officeDocument/2006/relationships/slideLayout" Target="../slideLayouts/slideLayout403.xml"/><Relationship Id="rId21" Type="http://schemas.openxmlformats.org/officeDocument/2006/relationships/slideLayout" Target="../slideLayouts/slideLayout398.xml"/><Relationship Id="rId34" Type="http://schemas.openxmlformats.org/officeDocument/2006/relationships/slideLayout" Target="../slideLayouts/slideLayout411.xml"/><Relationship Id="rId7" Type="http://schemas.openxmlformats.org/officeDocument/2006/relationships/slideLayout" Target="../slideLayouts/slideLayout384.xml"/><Relationship Id="rId12" Type="http://schemas.openxmlformats.org/officeDocument/2006/relationships/slideLayout" Target="../slideLayouts/slideLayout389.xml"/><Relationship Id="rId17" Type="http://schemas.openxmlformats.org/officeDocument/2006/relationships/slideLayout" Target="../slideLayouts/slideLayout394.xml"/><Relationship Id="rId25" Type="http://schemas.openxmlformats.org/officeDocument/2006/relationships/slideLayout" Target="../slideLayouts/slideLayout402.xml"/><Relationship Id="rId33" Type="http://schemas.openxmlformats.org/officeDocument/2006/relationships/slideLayout" Target="../slideLayouts/slideLayout410.xml"/><Relationship Id="rId2" Type="http://schemas.openxmlformats.org/officeDocument/2006/relationships/slideLayout" Target="../slideLayouts/slideLayout379.xml"/><Relationship Id="rId16" Type="http://schemas.openxmlformats.org/officeDocument/2006/relationships/slideLayout" Target="../slideLayouts/slideLayout393.xml"/><Relationship Id="rId20" Type="http://schemas.openxmlformats.org/officeDocument/2006/relationships/slideLayout" Target="../slideLayouts/slideLayout397.xml"/><Relationship Id="rId29" Type="http://schemas.openxmlformats.org/officeDocument/2006/relationships/slideLayout" Target="../slideLayouts/slideLayout406.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24" Type="http://schemas.openxmlformats.org/officeDocument/2006/relationships/slideLayout" Target="../slideLayouts/slideLayout401.xml"/><Relationship Id="rId32" Type="http://schemas.openxmlformats.org/officeDocument/2006/relationships/slideLayout" Target="../slideLayouts/slideLayout409.xml"/><Relationship Id="rId37" Type="http://schemas.openxmlformats.org/officeDocument/2006/relationships/theme" Target="../theme/theme14.xml"/><Relationship Id="rId5" Type="http://schemas.openxmlformats.org/officeDocument/2006/relationships/slideLayout" Target="../slideLayouts/slideLayout382.xml"/><Relationship Id="rId15" Type="http://schemas.openxmlformats.org/officeDocument/2006/relationships/slideLayout" Target="../slideLayouts/slideLayout392.xml"/><Relationship Id="rId23" Type="http://schemas.openxmlformats.org/officeDocument/2006/relationships/slideLayout" Target="../slideLayouts/slideLayout400.xml"/><Relationship Id="rId28" Type="http://schemas.openxmlformats.org/officeDocument/2006/relationships/slideLayout" Target="../slideLayouts/slideLayout405.xml"/><Relationship Id="rId36" Type="http://schemas.openxmlformats.org/officeDocument/2006/relationships/slideLayout" Target="../slideLayouts/slideLayout413.xml"/><Relationship Id="rId10" Type="http://schemas.openxmlformats.org/officeDocument/2006/relationships/slideLayout" Target="../slideLayouts/slideLayout387.xml"/><Relationship Id="rId19" Type="http://schemas.openxmlformats.org/officeDocument/2006/relationships/slideLayout" Target="../slideLayouts/slideLayout396.xml"/><Relationship Id="rId31" Type="http://schemas.openxmlformats.org/officeDocument/2006/relationships/slideLayout" Target="../slideLayouts/slideLayout408.xml"/><Relationship Id="rId4" Type="http://schemas.openxmlformats.org/officeDocument/2006/relationships/slideLayout" Target="../slideLayouts/slideLayout381.xml"/><Relationship Id="rId9" Type="http://schemas.openxmlformats.org/officeDocument/2006/relationships/slideLayout" Target="../slideLayouts/slideLayout386.xml"/><Relationship Id="rId14" Type="http://schemas.openxmlformats.org/officeDocument/2006/relationships/slideLayout" Target="../slideLayouts/slideLayout391.xml"/><Relationship Id="rId22" Type="http://schemas.openxmlformats.org/officeDocument/2006/relationships/slideLayout" Target="../slideLayouts/slideLayout399.xml"/><Relationship Id="rId27" Type="http://schemas.openxmlformats.org/officeDocument/2006/relationships/slideLayout" Target="../slideLayouts/slideLayout404.xml"/><Relationship Id="rId30" Type="http://schemas.openxmlformats.org/officeDocument/2006/relationships/slideLayout" Target="../slideLayouts/slideLayout407.xml"/><Relationship Id="rId35" Type="http://schemas.openxmlformats.org/officeDocument/2006/relationships/slideLayout" Target="../slideLayouts/slideLayout412.xml"/><Relationship Id="rId8" Type="http://schemas.openxmlformats.org/officeDocument/2006/relationships/slideLayout" Target="../slideLayouts/slideLayout385.xml"/><Relationship Id="rId3" Type="http://schemas.openxmlformats.org/officeDocument/2006/relationships/slideLayout" Target="../slideLayouts/slideLayout380.xml"/></Relationships>
</file>

<file path=ppt/slideMasters/_rels/slideMaster15.xml.rels><?xml version="1.0" encoding="UTF-8" standalone="yes"?>
<Relationships xmlns="http://schemas.openxmlformats.org/package/2006/relationships"><Relationship Id="rId13" Type="http://schemas.openxmlformats.org/officeDocument/2006/relationships/slideLayout" Target="../slideLayouts/slideLayout426.xml"/><Relationship Id="rId18" Type="http://schemas.openxmlformats.org/officeDocument/2006/relationships/slideLayout" Target="../slideLayouts/slideLayout431.xml"/><Relationship Id="rId26" Type="http://schemas.openxmlformats.org/officeDocument/2006/relationships/slideLayout" Target="../slideLayouts/slideLayout439.xml"/><Relationship Id="rId3" Type="http://schemas.openxmlformats.org/officeDocument/2006/relationships/slideLayout" Target="../slideLayouts/slideLayout416.xml"/><Relationship Id="rId21" Type="http://schemas.openxmlformats.org/officeDocument/2006/relationships/slideLayout" Target="../slideLayouts/slideLayout434.xml"/><Relationship Id="rId7" Type="http://schemas.openxmlformats.org/officeDocument/2006/relationships/slideLayout" Target="../slideLayouts/slideLayout420.xml"/><Relationship Id="rId12" Type="http://schemas.openxmlformats.org/officeDocument/2006/relationships/slideLayout" Target="../slideLayouts/slideLayout425.xml"/><Relationship Id="rId17" Type="http://schemas.openxmlformats.org/officeDocument/2006/relationships/slideLayout" Target="../slideLayouts/slideLayout430.xml"/><Relationship Id="rId25" Type="http://schemas.openxmlformats.org/officeDocument/2006/relationships/slideLayout" Target="../slideLayouts/slideLayout438.xml"/><Relationship Id="rId33" Type="http://schemas.openxmlformats.org/officeDocument/2006/relationships/theme" Target="../theme/theme15.xml"/><Relationship Id="rId2" Type="http://schemas.openxmlformats.org/officeDocument/2006/relationships/slideLayout" Target="../slideLayouts/slideLayout415.xml"/><Relationship Id="rId16" Type="http://schemas.openxmlformats.org/officeDocument/2006/relationships/slideLayout" Target="../slideLayouts/slideLayout429.xml"/><Relationship Id="rId20" Type="http://schemas.openxmlformats.org/officeDocument/2006/relationships/slideLayout" Target="../slideLayouts/slideLayout433.xml"/><Relationship Id="rId29" Type="http://schemas.openxmlformats.org/officeDocument/2006/relationships/slideLayout" Target="../slideLayouts/slideLayout442.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24" Type="http://schemas.openxmlformats.org/officeDocument/2006/relationships/slideLayout" Target="../slideLayouts/slideLayout437.xml"/><Relationship Id="rId32" Type="http://schemas.openxmlformats.org/officeDocument/2006/relationships/slideLayout" Target="../slideLayouts/slideLayout445.xml"/><Relationship Id="rId5" Type="http://schemas.openxmlformats.org/officeDocument/2006/relationships/slideLayout" Target="../slideLayouts/slideLayout418.xml"/><Relationship Id="rId15" Type="http://schemas.openxmlformats.org/officeDocument/2006/relationships/slideLayout" Target="../slideLayouts/slideLayout428.xml"/><Relationship Id="rId23" Type="http://schemas.openxmlformats.org/officeDocument/2006/relationships/slideLayout" Target="../slideLayouts/slideLayout436.xml"/><Relationship Id="rId28" Type="http://schemas.openxmlformats.org/officeDocument/2006/relationships/slideLayout" Target="../slideLayouts/slideLayout441.xml"/><Relationship Id="rId10" Type="http://schemas.openxmlformats.org/officeDocument/2006/relationships/slideLayout" Target="../slideLayouts/slideLayout423.xml"/><Relationship Id="rId19" Type="http://schemas.openxmlformats.org/officeDocument/2006/relationships/slideLayout" Target="../slideLayouts/slideLayout432.xml"/><Relationship Id="rId31" Type="http://schemas.openxmlformats.org/officeDocument/2006/relationships/slideLayout" Target="../slideLayouts/slideLayout444.xml"/><Relationship Id="rId4" Type="http://schemas.openxmlformats.org/officeDocument/2006/relationships/slideLayout" Target="../slideLayouts/slideLayout417.xml"/><Relationship Id="rId9" Type="http://schemas.openxmlformats.org/officeDocument/2006/relationships/slideLayout" Target="../slideLayouts/slideLayout422.xml"/><Relationship Id="rId14" Type="http://schemas.openxmlformats.org/officeDocument/2006/relationships/slideLayout" Target="../slideLayouts/slideLayout427.xml"/><Relationship Id="rId22" Type="http://schemas.openxmlformats.org/officeDocument/2006/relationships/slideLayout" Target="../slideLayouts/slideLayout435.xml"/><Relationship Id="rId27" Type="http://schemas.openxmlformats.org/officeDocument/2006/relationships/slideLayout" Target="../slideLayouts/slideLayout440.xml"/><Relationship Id="rId30" Type="http://schemas.openxmlformats.org/officeDocument/2006/relationships/slideLayout" Target="../slideLayouts/slideLayout443.xml"/><Relationship Id="rId8" Type="http://schemas.openxmlformats.org/officeDocument/2006/relationships/slideLayout" Target="../slideLayouts/slideLayout42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53.xml"/><Relationship Id="rId13" Type="http://schemas.openxmlformats.org/officeDocument/2006/relationships/slideLayout" Target="../slideLayouts/slideLayout458.xml"/><Relationship Id="rId18" Type="http://schemas.openxmlformats.org/officeDocument/2006/relationships/slideLayout" Target="../slideLayouts/slideLayout463.xml"/><Relationship Id="rId3" Type="http://schemas.openxmlformats.org/officeDocument/2006/relationships/slideLayout" Target="../slideLayouts/slideLayout448.xml"/><Relationship Id="rId21" Type="http://schemas.openxmlformats.org/officeDocument/2006/relationships/slideLayout" Target="../slideLayouts/slideLayout466.xml"/><Relationship Id="rId7" Type="http://schemas.openxmlformats.org/officeDocument/2006/relationships/slideLayout" Target="../slideLayouts/slideLayout452.xml"/><Relationship Id="rId12" Type="http://schemas.openxmlformats.org/officeDocument/2006/relationships/slideLayout" Target="../slideLayouts/slideLayout457.xml"/><Relationship Id="rId17" Type="http://schemas.openxmlformats.org/officeDocument/2006/relationships/slideLayout" Target="../slideLayouts/slideLayout462.xml"/><Relationship Id="rId2" Type="http://schemas.openxmlformats.org/officeDocument/2006/relationships/slideLayout" Target="../slideLayouts/slideLayout447.xml"/><Relationship Id="rId16" Type="http://schemas.openxmlformats.org/officeDocument/2006/relationships/slideLayout" Target="../slideLayouts/slideLayout461.xml"/><Relationship Id="rId20" Type="http://schemas.openxmlformats.org/officeDocument/2006/relationships/slideLayout" Target="../slideLayouts/slideLayout465.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24" Type="http://schemas.openxmlformats.org/officeDocument/2006/relationships/theme" Target="../theme/theme16.xml"/><Relationship Id="rId5" Type="http://schemas.openxmlformats.org/officeDocument/2006/relationships/slideLayout" Target="../slideLayouts/slideLayout450.xml"/><Relationship Id="rId15" Type="http://schemas.openxmlformats.org/officeDocument/2006/relationships/slideLayout" Target="../slideLayouts/slideLayout460.xml"/><Relationship Id="rId23" Type="http://schemas.openxmlformats.org/officeDocument/2006/relationships/slideLayout" Target="../slideLayouts/slideLayout468.xml"/><Relationship Id="rId10" Type="http://schemas.openxmlformats.org/officeDocument/2006/relationships/slideLayout" Target="../slideLayouts/slideLayout455.xml"/><Relationship Id="rId19" Type="http://schemas.openxmlformats.org/officeDocument/2006/relationships/slideLayout" Target="../slideLayouts/slideLayout464.xml"/><Relationship Id="rId4" Type="http://schemas.openxmlformats.org/officeDocument/2006/relationships/slideLayout" Target="../slideLayouts/slideLayout449.xml"/><Relationship Id="rId9" Type="http://schemas.openxmlformats.org/officeDocument/2006/relationships/slideLayout" Target="../slideLayouts/slideLayout454.xml"/><Relationship Id="rId14" Type="http://schemas.openxmlformats.org/officeDocument/2006/relationships/slideLayout" Target="../slideLayouts/slideLayout459.xml"/><Relationship Id="rId22" Type="http://schemas.openxmlformats.org/officeDocument/2006/relationships/slideLayout" Target="../slideLayouts/slideLayout46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slideLayout" Target="../slideLayouts/slideLayout481.xml"/><Relationship Id="rId18" Type="http://schemas.openxmlformats.org/officeDocument/2006/relationships/slideLayout" Target="../slideLayouts/slideLayout486.xml"/><Relationship Id="rId26" Type="http://schemas.openxmlformats.org/officeDocument/2006/relationships/slideLayout" Target="../slideLayouts/slideLayout494.xml"/><Relationship Id="rId3" Type="http://schemas.openxmlformats.org/officeDocument/2006/relationships/slideLayout" Target="../slideLayouts/slideLayout471.xml"/><Relationship Id="rId21" Type="http://schemas.openxmlformats.org/officeDocument/2006/relationships/slideLayout" Target="../slideLayouts/slideLayout489.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17" Type="http://schemas.openxmlformats.org/officeDocument/2006/relationships/slideLayout" Target="../slideLayouts/slideLayout485.xml"/><Relationship Id="rId25" Type="http://schemas.openxmlformats.org/officeDocument/2006/relationships/slideLayout" Target="../slideLayouts/slideLayout493.xml"/><Relationship Id="rId2" Type="http://schemas.openxmlformats.org/officeDocument/2006/relationships/slideLayout" Target="../slideLayouts/slideLayout470.xml"/><Relationship Id="rId16" Type="http://schemas.openxmlformats.org/officeDocument/2006/relationships/slideLayout" Target="../slideLayouts/slideLayout484.xml"/><Relationship Id="rId20" Type="http://schemas.openxmlformats.org/officeDocument/2006/relationships/slideLayout" Target="../slideLayouts/slideLayout488.xml"/><Relationship Id="rId29" Type="http://schemas.openxmlformats.org/officeDocument/2006/relationships/slideLayout" Target="../slideLayouts/slideLayout497.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24" Type="http://schemas.openxmlformats.org/officeDocument/2006/relationships/slideLayout" Target="../slideLayouts/slideLayout492.xml"/><Relationship Id="rId32" Type="http://schemas.openxmlformats.org/officeDocument/2006/relationships/theme" Target="../theme/theme17.xml"/><Relationship Id="rId5" Type="http://schemas.openxmlformats.org/officeDocument/2006/relationships/slideLayout" Target="../slideLayouts/slideLayout473.xml"/><Relationship Id="rId15" Type="http://schemas.openxmlformats.org/officeDocument/2006/relationships/slideLayout" Target="../slideLayouts/slideLayout483.xml"/><Relationship Id="rId23" Type="http://schemas.openxmlformats.org/officeDocument/2006/relationships/slideLayout" Target="../slideLayouts/slideLayout491.xml"/><Relationship Id="rId28" Type="http://schemas.openxmlformats.org/officeDocument/2006/relationships/slideLayout" Target="../slideLayouts/slideLayout496.xml"/><Relationship Id="rId10" Type="http://schemas.openxmlformats.org/officeDocument/2006/relationships/slideLayout" Target="../slideLayouts/slideLayout478.xml"/><Relationship Id="rId19" Type="http://schemas.openxmlformats.org/officeDocument/2006/relationships/slideLayout" Target="../slideLayouts/slideLayout487.xml"/><Relationship Id="rId31" Type="http://schemas.openxmlformats.org/officeDocument/2006/relationships/slideLayout" Target="../slideLayouts/slideLayout499.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slideLayout" Target="../slideLayouts/slideLayout482.xml"/><Relationship Id="rId22" Type="http://schemas.openxmlformats.org/officeDocument/2006/relationships/slideLayout" Target="../slideLayouts/slideLayout490.xml"/><Relationship Id="rId27" Type="http://schemas.openxmlformats.org/officeDocument/2006/relationships/slideLayout" Target="../slideLayouts/slideLayout495.xml"/><Relationship Id="rId30" Type="http://schemas.openxmlformats.org/officeDocument/2006/relationships/slideLayout" Target="../slideLayouts/slideLayout498.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502.xml"/><Relationship Id="rId7" Type="http://schemas.openxmlformats.org/officeDocument/2006/relationships/image" Target="../media/image99.png"/><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theme" Target="../theme/theme18.xml"/><Relationship Id="rId5" Type="http://schemas.openxmlformats.org/officeDocument/2006/relationships/slideLayout" Target="../slideLayouts/slideLayout504.xml"/><Relationship Id="rId4" Type="http://schemas.openxmlformats.org/officeDocument/2006/relationships/slideLayout" Target="../slideLayouts/slideLayout50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512.xml"/><Relationship Id="rId13" Type="http://schemas.openxmlformats.org/officeDocument/2006/relationships/theme" Target="../theme/theme19.xml"/><Relationship Id="rId3" Type="http://schemas.openxmlformats.org/officeDocument/2006/relationships/slideLayout" Target="../slideLayouts/slideLayout507.xml"/><Relationship Id="rId7" Type="http://schemas.openxmlformats.org/officeDocument/2006/relationships/slideLayout" Target="../slideLayouts/slideLayout511.xml"/><Relationship Id="rId12" Type="http://schemas.openxmlformats.org/officeDocument/2006/relationships/slideLayout" Target="../slideLayouts/slideLayout516.xml"/><Relationship Id="rId2" Type="http://schemas.openxmlformats.org/officeDocument/2006/relationships/slideLayout" Target="../slideLayouts/slideLayout506.xml"/><Relationship Id="rId1" Type="http://schemas.openxmlformats.org/officeDocument/2006/relationships/slideLayout" Target="../slideLayouts/slideLayout505.xml"/><Relationship Id="rId6" Type="http://schemas.openxmlformats.org/officeDocument/2006/relationships/slideLayout" Target="../slideLayouts/slideLayout510.xml"/><Relationship Id="rId11" Type="http://schemas.openxmlformats.org/officeDocument/2006/relationships/slideLayout" Target="../slideLayouts/slideLayout515.xml"/><Relationship Id="rId5" Type="http://schemas.openxmlformats.org/officeDocument/2006/relationships/slideLayout" Target="../slideLayouts/slideLayout509.xml"/><Relationship Id="rId10" Type="http://schemas.openxmlformats.org/officeDocument/2006/relationships/slideLayout" Target="../slideLayouts/slideLayout514.xml"/><Relationship Id="rId4" Type="http://schemas.openxmlformats.org/officeDocument/2006/relationships/slideLayout" Target="../slideLayouts/slideLayout508.xml"/><Relationship Id="rId9" Type="http://schemas.openxmlformats.org/officeDocument/2006/relationships/slideLayout" Target="../slideLayouts/slideLayout513.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3.xml"/><Relationship Id="rId18" Type="http://schemas.openxmlformats.org/officeDocument/2006/relationships/slideLayout" Target="../slideLayouts/slideLayout48.xml"/><Relationship Id="rId26" Type="http://schemas.openxmlformats.org/officeDocument/2006/relationships/slideLayout" Target="../slideLayouts/slideLayout56.xml"/><Relationship Id="rId3" Type="http://schemas.openxmlformats.org/officeDocument/2006/relationships/slideLayout" Target="../slideLayouts/slideLayout33.xml"/><Relationship Id="rId21" Type="http://schemas.openxmlformats.org/officeDocument/2006/relationships/slideLayout" Target="../slideLayouts/slideLayout51.xml"/><Relationship Id="rId34" Type="http://schemas.openxmlformats.org/officeDocument/2006/relationships/theme" Target="../theme/theme2.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5" Type="http://schemas.openxmlformats.org/officeDocument/2006/relationships/slideLayout" Target="../slideLayouts/slideLayout55.xml"/><Relationship Id="rId33" Type="http://schemas.openxmlformats.org/officeDocument/2006/relationships/slideLayout" Target="../slideLayouts/slideLayout63.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slideLayout" Target="../slideLayouts/slideLayout50.xml"/><Relationship Id="rId29" Type="http://schemas.openxmlformats.org/officeDocument/2006/relationships/slideLayout" Target="../slideLayouts/slideLayout59.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24" Type="http://schemas.openxmlformats.org/officeDocument/2006/relationships/slideLayout" Target="../slideLayouts/slideLayout54.xml"/><Relationship Id="rId32" Type="http://schemas.openxmlformats.org/officeDocument/2006/relationships/slideLayout" Target="../slideLayouts/slideLayout62.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23" Type="http://schemas.openxmlformats.org/officeDocument/2006/relationships/slideLayout" Target="../slideLayouts/slideLayout53.xml"/><Relationship Id="rId28" Type="http://schemas.openxmlformats.org/officeDocument/2006/relationships/slideLayout" Target="../slideLayouts/slideLayout58.xml"/><Relationship Id="rId10" Type="http://schemas.openxmlformats.org/officeDocument/2006/relationships/slideLayout" Target="../slideLayouts/slideLayout40.xml"/><Relationship Id="rId19" Type="http://schemas.openxmlformats.org/officeDocument/2006/relationships/slideLayout" Target="../slideLayouts/slideLayout49.xml"/><Relationship Id="rId31" Type="http://schemas.openxmlformats.org/officeDocument/2006/relationships/slideLayout" Target="../slideLayouts/slideLayout61.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 Id="rId22" Type="http://schemas.openxmlformats.org/officeDocument/2006/relationships/slideLayout" Target="../slideLayouts/slideLayout52.xml"/><Relationship Id="rId27" Type="http://schemas.openxmlformats.org/officeDocument/2006/relationships/slideLayout" Target="../slideLayouts/slideLayout57.xml"/><Relationship Id="rId30" Type="http://schemas.openxmlformats.org/officeDocument/2006/relationships/slideLayout" Target="../slideLayouts/slideLayout60.xml"/><Relationship Id="rId8" Type="http://schemas.openxmlformats.org/officeDocument/2006/relationships/slideLayout" Target="../slideLayouts/slideLayout3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image" Target="../media/image14.png"/><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theme" Target="../theme/theme3.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2.xml"/><Relationship Id="rId13" Type="http://schemas.openxmlformats.org/officeDocument/2006/relationships/slideLayout" Target="../slideLayouts/slideLayout87.xml"/><Relationship Id="rId18" Type="http://schemas.openxmlformats.org/officeDocument/2006/relationships/slideLayout" Target="../slideLayouts/slideLayout9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17" Type="http://schemas.openxmlformats.org/officeDocument/2006/relationships/slideLayout" Target="../slideLayouts/slideLayout91.xml"/><Relationship Id="rId2" Type="http://schemas.openxmlformats.org/officeDocument/2006/relationships/slideLayout" Target="../slideLayouts/slideLayout76.xml"/><Relationship Id="rId16" Type="http://schemas.openxmlformats.org/officeDocument/2006/relationships/slideLayout" Target="../slideLayouts/slideLayout90.xml"/><Relationship Id="rId20" Type="http://schemas.openxmlformats.org/officeDocument/2006/relationships/theme" Target="../theme/theme4.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5" Type="http://schemas.openxmlformats.org/officeDocument/2006/relationships/slideLayout" Target="../slideLayouts/slideLayout89.xml"/><Relationship Id="rId10" Type="http://schemas.openxmlformats.org/officeDocument/2006/relationships/slideLayout" Target="../slideLayouts/slideLayout84.xml"/><Relationship Id="rId19" Type="http://schemas.openxmlformats.org/officeDocument/2006/relationships/slideLayout" Target="../slideLayouts/slideLayout93.xml"/><Relationship Id="rId4" Type="http://schemas.openxmlformats.org/officeDocument/2006/relationships/slideLayout" Target="../slideLayouts/slideLayout78.xml"/><Relationship Id="rId9" Type="http://schemas.openxmlformats.org/officeDocument/2006/relationships/slideLayout" Target="../slideLayouts/slideLayout83.xml"/><Relationship Id="rId14" Type="http://schemas.openxmlformats.org/officeDocument/2006/relationships/slideLayout" Target="../slideLayouts/slideLayout88.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26" Type="http://schemas.openxmlformats.org/officeDocument/2006/relationships/slideLayout" Target="../slideLayouts/slideLayout119.xml"/><Relationship Id="rId3" Type="http://schemas.openxmlformats.org/officeDocument/2006/relationships/slideLayout" Target="../slideLayouts/slideLayout96.xml"/><Relationship Id="rId21" Type="http://schemas.openxmlformats.org/officeDocument/2006/relationships/slideLayout" Target="../slideLayouts/slideLayout114.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5" Type="http://schemas.openxmlformats.org/officeDocument/2006/relationships/slideLayout" Target="../slideLayouts/slideLayout118.xml"/><Relationship Id="rId33" Type="http://schemas.openxmlformats.org/officeDocument/2006/relationships/theme" Target="../theme/theme5.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20" Type="http://schemas.openxmlformats.org/officeDocument/2006/relationships/slideLayout" Target="../slideLayouts/slideLayout113.xml"/><Relationship Id="rId29" Type="http://schemas.openxmlformats.org/officeDocument/2006/relationships/slideLayout" Target="../slideLayouts/slideLayout122.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24" Type="http://schemas.openxmlformats.org/officeDocument/2006/relationships/slideLayout" Target="../slideLayouts/slideLayout117.xml"/><Relationship Id="rId32" Type="http://schemas.openxmlformats.org/officeDocument/2006/relationships/slideLayout" Target="../slideLayouts/slideLayout125.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23" Type="http://schemas.openxmlformats.org/officeDocument/2006/relationships/slideLayout" Target="../slideLayouts/slideLayout116.xml"/><Relationship Id="rId28" Type="http://schemas.openxmlformats.org/officeDocument/2006/relationships/slideLayout" Target="../slideLayouts/slideLayout121.xml"/><Relationship Id="rId10" Type="http://schemas.openxmlformats.org/officeDocument/2006/relationships/slideLayout" Target="../slideLayouts/slideLayout103.xml"/><Relationship Id="rId19" Type="http://schemas.openxmlformats.org/officeDocument/2006/relationships/slideLayout" Target="../slideLayouts/slideLayout112.xml"/><Relationship Id="rId31" Type="http://schemas.openxmlformats.org/officeDocument/2006/relationships/slideLayout" Target="../slideLayouts/slideLayout124.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 Id="rId22" Type="http://schemas.openxmlformats.org/officeDocument/2006/relationships/slideLayout" Target="../slideLayouts/slideLayout115.xml"/><Relationship Id="rId27" Type="http://schemas.openxmlformats.org/officeDocument/2006/relationships/slideLayout" Target="../slideLayouts/slideLayout120.xml"/><Relationship Id="rId30" Type="http://schemas.openxmlformats.org/officeDocument/2006/relationships/slideLayout" Target="../slideLayouts/slideLayout123.xml"/><Relationship Id="rId8" Type="http://schemas.openxmlformats.org/officeDocument/2006/relationships/slideLayout" Target="../slideLayouts/slideLayout10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18" Type="http://schemas.openxmlformats.org/officeDocument/2006/relationships/slideLayout" Target="../slideLayouts/slideLayout143.xml"/><Relationship Id="rId26" Type="http://schemas.openxmlformats.org/officeDocument/2006/relationships/slideLayout" Target="../slideLayouts/slideLayout151.xml"/><Relationship Id="rId3" Type="http://schemas.openxmlformats.org/officeDocument/2006/relationships/slideLayout" Target="../slideLayouts/slideLayout128.xml"/><Relationship Id="rId21" Type="http://schemas.openxmlformats.org/officeDocument/2006/relationships/slideLayout" Target="../slideLayouts/slideLayout146.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17" Type="http://schemas.openxmlformats.org/officeDocument/2006/relationships/slideLayout" Target="../slideLayouts/slideLayout142.xml"/><Relationship Id="rId25" Type="http://schemas.openxmlformats.org/officeDocument/2006/relationships/slideLayout" Target="../slideLayouts/slideLayout150.xml"/><Relationship Id="rId2" Type="http://schemas.openxmlformats.org/officeDocument/2006/relationships/slideLayout" Target="../slideLayouts/slideLayout127.xml"/><Relationship Id="rId16" Type="http://schemas.openxmlformats.org/officeDocument/2006/relationships/slideLayout" Target="../slideLayouts/slideLayout141.xml"/><Relationship Id="rId20" Type="http://schemas.openxmlformats.org/officeDocument/2006/relationships/slideLayout" Target="../slideLayouts/slideLayout145.xml"/><Relationship Id="rId29" Type="http://schemas.openxmlformats.org/officeDocument/2006/relationships/slideLayout" Target="../slideLayouts/slideLayout154.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24" Type="http://schemas.openxmlformats.org/officeDocument/2006/relationships/slideLayout" Target="../slideLayouts/slideLayout149.xml"/><Relationship Id="rId5" Type="http://schemas.openxmlformats.org/officeDocument/2006/relationships/slideLayout" Target="../slideLayouts/slideLayout130.xml"/><Relationship Id="rId15" Type="http://schemas.openxmlformats.org/officeDocument/2006/relationships/slideLayout" Target="../slideLayouts/slideLayout140.xml"/><Relationship Id="rId23" Type="http://schemas.openxmlformats.org/officeDocument/2006/relationships/slideLayout" Target="../slideLayouts/slideLayout148.xml"/><Relationship Id="rId28" Type="http://schemas.openxmlformats.org/officeDocument/2006/relationships/slideLayout" Target="../slideLayouts/slideLayout153.xml"/><Relationship Id="rId10" Type="http://schemas.openxmlformats.org/officeDocument/2006/relationships/slideLayout" Target="../slideLayouts/slideLayout135.xml"/><Relationship Id="rId19" Type="http://schemas.openxmlformats.org/officeDocument/2006/relationships/slideLayout" Target="../slideLayouts/slideLayout144.xml"/><Relationship Id="rId31" Type="http://schemas.openxmlformats.org/officeDocument/2006/relationships/theme" Target="../theme/theme6.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slideLayout" Target="../slideLayouts/slideLayout139.xml"/><Relationship Id="rId22" Type="http://schemas.openxmlformats.org/officeDocument/2006/relationships/slideLayout" Target="../slideLayouts/slideLayout147.xml"/><Relationship Id="rId27" Type="http://schemas.openxmlformats.org/officeDocument/2006/relationships/slideLayout" Target="../slideLayouts/slideLayout152.xml"/><Relationship Id="rId30" Type="http://schemas.openxmlformats.org/officeDocument/2006/relationships/slideLayout" Target="../slideLayouts/slideLayout155.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68.xml"/><Relationship Id="rId18" Type="http://schemas.openxmlformats.org/officeDocument/2006/relationships/slideLayout" Target="../slideLayouts/slideLayout173.xml"/><Relationship Id="rId26" Type="http://schemas.openxmlformats.org/officeDocument/2006/relationships/slideLayout" Target="../slideLayouts/slideLayout181.xml"/><Relationship Id="rId21" Type="http://schemas.openxmlformats.org/officeDocument/2006/relationships/slideLayout" Target="../slideLayouts/slideLayout176.xml"/><Relationship Id="rId34" Type="http://schemas.openxmlformats.org/officeDocument/2006/relationships/slideLayout" Target="../slideLayouts/slideLayout189.xml"/><Relationship Id="rId7" Type="http://schemas.openxmlformats.org/officeDocument/2006/relationships/slideLayout" Target="../slideLayouts/slideLayout162.xml"/><Relationship Id="rId12" Type="http://schemas.openxmlformats.org/officeDocument/2006/relationships/slideLayout" Target="../slideLayouts/slideLayout167.xml"/><Relationship Id="rId17" Type="http://schemas.openxmlformats.org/officeDocument/2006/relationships/slideLayout" Target="../slideLayouts/slideLayout172.xml"/><Relationship Id="rId25" Type="http://schemas.openxmlformats.org/officeDocument/2006/relationships/slideLayout" Target="../slideLayouts/slideLayout180.xml"/><Relationship Id="rId33" Type="http://schemas.openxmlformats.org/officeDocument/2006/relationships/slideLayout" Target="../slideLayouts/slideLayout188.xml"/><Relationship Id="rId38" Type="http://schemas.openxmlformats.org/officeDocument/2006/relationships/theme" Target="../theme/theme7.xml"/><Relationship Id="rId2" Type="http://schemas.openxmlformats.org/officeDocument/2006/relationships/slideLayout" Target="../slideLayouts/slideLayout157.xml"/><Relationship Id="rId16" Type="http://schemas.openxmlformats.org/officeDocument/2006/relationships/slideLayout" Target="../slideLayouts/slideLayout171.xml"/><Relationship Id="rId20" Type="http://schemas.openxmlformats.org/officeDocument/2006/relationships/slideLayout" Target="../slideLayouts/slideLayout175.xml"/><Relationship Id="rId29" Type="http://schemas.openxmlformats.org/officeDocument/2006/relationships/slideLayout" Target="../slideLayouts/slideLayout184.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24" Type="http://schemas.openxmlformats.org/officeDocument/2006/relationships/slideLayout" Target="../slideLayouts/slideLayout179.xml"/><Relationship Id="rId32" Type="http://schemas.openxmlformats.org/officeDocument/2006/relationships/slideLayout" Target="../slideLayouts/slideLayout187.xml"/><Relationship Id="rId37" Type="http://schemas.openxmlformats.org/officeDocument/2006/relationships/slideLayout" Target="../slideLayouts/slideLayout192.xml"/><Relationship Id="rId5" Type="http://schemas.openxmlformats.org/officeDocument/2006/relationships/slideLayout" Target="../slideLayouts/slideLayout160.xml"/><Relationship Id="rId15" Type="http://schemas.openxmlformats.org/officeDocument/2006/relationships/slideLayout" Target="../slideLayouts/slideLayout170.xml"/><Relationship Id="rId23" Type="http://schemas.openxmlformats.org/officeDocument/2006/relationships/slideLayout" Target="../slideLayouts/slideLayout178.xml"/><Relationship Id="rId28" Type="http://schemas.openxmlformats.org/officeDocument/2006/relationships/slideLayout" Target="../slideLayouts/slideLayout183.xml"/><Relationship Id="rId36" Type="http://schemas.openxmlformats.org/officeDocument/2006/relationships/slideLayout" Target="../slideLayouts/slideLayout191.xml"/><Relationship Id="rId10" Type="http://schemas.openxmlformats.org/officeDocument/2006/relationships/slideLayout" Target="../slideLayouts/slideLayout165.xml"/><Relationship Id="rId19" Type="http://schemas.openxmlformats.org/officeDocument/2006/relationships/slideLayout" Target="../slideLayouts/slideLayout174.xml"/><Relationship Id="rId31" Type="http://schemas.openxmlformats.org/officeDocument/2006/relationships/slideLayout" Target="../slideLayouts/slideLayout186.xml"/><Relationship Id="rId4" Type="http://schemas.openxmlformats.org/officeDocument/2006/relationships/slideLayout" Target="../slideLayouts/slideLayout159.xml"/><Relationship Id="rId9" Type="http://schemas.openxmlformats.org/officeDocument/2006/relationships/slideLayout" Target="../slideLayouts/slideLayout164.xml"/><Relationship Id="rId14" Type="http://schemas.openxmlformats.org/officeDocument/2006/relationships/slideLayout" Target="../slideLayouts/slideLayout169.xml"/><Relationship Id="rId22" Type="http://schemas.openxmlformats.org/officeDocument/2006/relationships/slideLayout" Target="../slideLayouts/slideLayout177.xml"/><Relationship Id="rId27" Type="http://schemas.openxmlformats.org/officeDocument/2006/relationships/slideLayout" Target="../slideLayouts/slideLayout182.xml"/><Relationship Id="rId30" Type="http://schemas.openxmlformats.org/officeDocument/2006/relationships/slideLayout" Target="../slideLayouts/slideLayout185.xml"/><Relationship Id="rId35" Type="http://schemas.openxmlformats.org/officeDocument/2006/relationships/slideLayout" Target="../slideLayouts/slideLayout190.xml"/><Relationship Id="rId8" Type="http://schemas.openxmlformats.org/officeDocument/2006/relationships/slideLayout" Target="../slideLayouts/slideLayout163.xml"/><Relationship Id="rId3" Type="http://schemas.openxmlformats.org/officeDocument/2006/relationships/slideLayout" Target="../slideLayouts/slideLayout158.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205.xml"/><Relationship Id="rId18" Type="http://schemas.openxmlformats.org/officeDocument/2006/relationships/slideLayout" Target="../slideLayouts/slideLayout210.xml"/><Relationship Id="rId26" Type="http://schemas.openxmlformats.org/officeDocument/2006/relationships/slideLayout" Target="../slideLayouts/slideLayout218.xml"/><Relationship Id="rId3" Type="http://schemas.openxmlformats.org/officeDocument/2006/relationships/slideLayout" Target="../slideLayouts/slideLayout195.xml"/><Relationship Id="rId21" Type="http://schemas.openxmlformats.org/officeDocument/2006/relationships/slideLayout" Target="../slideLayouts/slideLayout213.xml"/><Relationship Id="rId34" Type="http://schemas.openxmlformats.org/officeDocument/2006/relationships/slideLayout" Target="../slideLayouts/slideLayout226.xml"/><Relationship Id="rId7" Type="http://schemas.openxmlformats.org/officeDocument/2006/relationships/slideLayout" Target="../slideLayouts/slideLayout199.xml"/><Relationship Id="rId12" Type="http://schemas.openxmlformats.org/officeDocument/2006/relationships/slideLayout" Target="../slideLayouts/slideLayout204.xml"/><Relationship Id="rId17" Type="http://schemas.openxmlformats.org/officeDocument/2006/relationships/slideLayout" Target="../slideLayouts/slideLayout209.xml"/><Relationship Id="rId25" Type="http://schemas.openxmlformats.org/officeDocument/2006/relationships/slideLayout" Target="../slideLayouts/slideLayout217.xml"/><Relationship Id="rId33" Type="http://schemas.openxmlformats.org/officeDocument/2006/relationships/slideLayout" Target="../slideLayouts/slideLayout225.xml"/><Relationship Id="rId2" Type="http://schemas.openxmlformats.org/officeDocument/2006/relationships/slideLayout" Target="../slideLayouts/slideLayout194.xml"/><Relationship Id="rId16" Type="http://schemas.openxmlformats.org/officeDocument/2006/relationships/slideLayout" Target="../slideLayouts/slideLayout208.xml"/><Relationship Id="rId20" Type="http://schemas.openxmlformats.org/officeDocument/2006/relationships/slideLayout" Target="../slideLayouts/slideLayout212.xml"/><Relationship Id="rId29" Type="http://schemas.openxmlformats.org/officeDocument/2006/relationships/slideLayout" Target="../slideLayouts/slideLayout221.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24" Type="http://schemas.openxmlformats.org/officeDocument/2006/relationships/slideLayout" Target="../slideLayouts/slideLayout216.xml"/><Relationship Id="rId32" Type="http://schemas.openxmlformats.org/officeDocument/2006/relationships/slideLayout" Target="../slideLayouts/slideLayout224.xml"/><Relationship Id="rId5" Type="http://schemas.openxmlformats.org/officeDocument/2006/relationships/slideLayout" Target="../slideLayouts/slideLayout197.xml"/><Relationship Id="rId15" Type="http://schemas.openxmlformats.org/officeDocument/2006/relationships/slideLayout" Target="../slideLayouts/slideLayout207.xml"/><Relationship Id="rId23" Type="http://schemas.openxmlformats.org/officeDocument/2006/relationships/slideLayout" Target="../slideLayouts/slideLayout215.xml"/><Relationship Id="rId28" Type="http://schemas.openxmlformats.org/officeDocument/2006/relationships/slideLayout" Target="../slideLayouts/slideLayout220.xml"/><Relationship Id="rId36" Type="http://schemas.openxmlformats.org/officeDocument/2006/relationships/theme" Target="../theme/theme8.xml"/><Relationship Id="rId10" Type="http://schemas.openxmlformats.org/officeDocument/2006/relationships/slideLayout" Target="../slideLayouts/slideLayout202.xml"/><Relationship Id="rId19" Type="http://schemas.openxmlformats.org/officeDocument/2006/relationships/slideLayout" Target="../slideLayouts/slideLayout211.xml"/><Relationship Id="rId31" Type="http://schemas.openxmlformats.org/officeDocument/2006/relationships/slideLayout" Target="../slideLayouts/slideLayout223.xml"/><Relationship Id="rId4" Type="http://schemas.openxmlformats.org/officeDocument/2006/relationships/slideLayout" Target="../slideLayouts/slideLayout196.xml"/><Relationship Id="rId9" Type="http://schemas.openxmlformats.org/officeDocument/2006/relationships/slideLayout" Target="../slideLayouts/slideLayout201.xml"/><Relationship Id="rId14" Type="http://schemas.openxmlformats.org/officeDocument/2006/relationships/slideLayout" Target="../slideLayouts/slideLayout206.xml"/><Relationship Id="rId22" Type="http://schemas.openxmlformats.org/officeDocument/2006/relationships/slideLayout" Target="../slideLayouts/slideLayout214.xml"/><Relationship Id="rId27" Type="http://schemas.openxmlformats.org/officeDocument/2006/relationships/slideLayout" Target="../slideLayouts/slideLayout219.xml"/><Relationship Id="rId30" Type="http://schemas.openxmlformats.org/officeDocument/2006/relationships/slideLayout" Target="../slideLayouts/slideLayout222.xml"/><Relationship Id="rId35" Type="http://schemas.openxmlformats.org/officeDocument/2006/relationships/slideLayout" Target="../slideLayouts/slideLayout227.xml"/><Relationship Id="rId8" Type="http://schemas.openxmlformats.org/officeDocument/2006/relationships/slideLayout" Target="../slideLayouts/slideLayout20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slideLayout" Target="../slideLayouts/slideLayout240.xml"/><Relationship Id="rId18" Type="http://schemas.openxmlformats.org/officeDocument/2006/relationships/slideLayout" Target="../slideLayouts/slideLayout245.xml"/><Relationship Id="rId3" Type="http://schemas.openxmlformats.org/officeDocument/2006/relationships/slideLayout" Target="../slideLayouts/slideLayout230.xml"/><Relationship Id="rId21" Type="http://schemas.openxmlformats.org/officeDocument/2006/relationships/image" Target="../media/image35.png"/><Relationship Id="rId7" Type="http://schemas.openxmlformats.org/officeDocument/2006/relationships/slideLayout" Target="../slideLayouts/slideLayout234.xml"/><Relationship Id="rId12" Type="http://schemas.openxmlformats.org/officeDocument/2006/relationships/slideLayout" Target="../slideLayouts/slideLayout239.xml"/><Relationship Id="rId17" Type="http://schemas.openxmlformats.org/officeDocument/2006/relationships/slideLayout" Target="../slideLayouts/slideLayout244.xml"/><Relationship Id="rId2" Type="http://schemas.openxmlformats.org/officeDocument/2006/relationships/slideLayout" Target="../slideLayouts/slideLayout229.xml"/><Relationship Id="rId16" Type="http://schemas.openxmlformats.org/officeDocument/2006/relationships/slideLayout" Target="../slideLayouts/slideLayout243.xml"/><Relationship Id="rId20" Type="http://schemas.openxmlformats.org/officeDocument/2006/relationships/theme" Target="../theme/theme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5" Type="http://schemas.openxmlformats.org/officeDocument/2006/relationships/slideLayout" Target="../slideLayouts/slideLayout242.xml"/><Relationship Id="rId10" Type="http://schemas.openxmlformats.org/officeDocument/2006/relationships/slideLayout" Target="../slideLayouts/slideLayout237.xml"/><Relationship Id="rId19" Type="http://schemas.openxmlformats.org/officeDocument/2006/relationships/slideLayout" Target="../slideLayouts/slideLayout246.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slideLayout" Target="../slideLayouts/slideLayout2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86070177"/>
      </p:ext>
    </p:extLst>
  </p:cSld>
  <p:clrMap bg1="lt1" tx1="dk1" bg2="lt2" tx2="dk2" accent1="accent1" accent2="accent2" accent3="accent3" accent4="accent4" accent5="accent5" accent6="accent6" hlink="hlink" folHlink="folHlink"/>
  <p:sldLayoutIdLst>
    <p:sldLayoutId id="2147483649" r:id="rId1"/>
    <p:sldLayoutId id="2147483691" r:id="rId2"/>
    <p:sldLayoutId id="2147483668" r:id="rId3"/>
    <p:sldLayoutId id="2147483692" r:id="rId4"/>
    <p:sldLayoutId id="2147483669" r:id="rId5"/>
    <p:sldLayoutId id="2147483676" r:id="rId6"/>
    <p:sldLayoutId id="2147483675" r:id="rId7"/>
    <p:sldLayoutId id="2147483650" r:id="rId8"/>
    <p:sldLayoutId id="2147483664" r:id="rId9"/>
    <p:sldLayoutId id="2147483670" r:id="rId10"/>
    <p:sldLayoutId id="2147483671" r:id="rId11"/>
    <p:sldLayoutId id="2147483673" r:id="rId12"/>
    <p:sldLayoutId id="2147483683" r:id="rId13"/>
    <p:sldLayoutId id="2147483684" r:id="rId14"/>
    <p:sldLayoutId id="2147483685" r:id="rId15"/>
    <p:sldLayoutId id="2147483686" r:id="rId16"/>
    <p:sldLayoutId id="2147483687" r:id="rId17"/>
    <p:sldLayoutId id="2147483688" r:id="rId18"/>
    <p:sldLayoutId id="2147483652" r:id="rId19"/>
    <p:sldLayoutId id="2147483689" r:id="rId20"/>
    <p:sldLayoutId id="2147483672" r:id="rId21"/>
    <p:sldLayoutId id="2147483690" r:id="rId22"/>
    <p:sldLayoutId id="2147483674" r:id="rId23"/>
    <p:sldLayoutId id="2147483696" r:id="rId24"/>
    <p:sldLayoutId id="2147483737" r:id="rId25"/>
    <p:sldLayoutId id="2147483740" r:id="rId26"/>
    <p:sldLayoutId id="2147483741" r:id="rId27"/>
    <p:sldLayoutId id="2147483855" r:id="rId28"/>
    <p:sldLayoutId id="2147483967" r:id="rId29"/>
    <p:sldLayoutId id="2147483968" r:id="rId30"/>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Calibri" panose="020F0502020204030204" pitchFamily="34" charset="0"/>
          <a:ea typeface="+mj-ea"/>
          <a:cs typeface="Calibri"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Calibri" panose="020F0502020204030204" pitchFamily="34" charset="0"/>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Calibri" panose="020F0502020204030204" pitchFamily="34" charset="0"/>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Calibri" panose="020F0502020204030204" pitchFamily="34" charset="0"/>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Calibri" panose="020F0502020204030204" pitchFamily="34" charset="0"/>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06665002"/>
      </p:ext>
    </p:extLst>
  </p:cSld>
  <p:clrMap bg1="lt1" tx1="dk1" bg2="lt2" tx2="dk2" accent1="accent1" accent2="accent2" accent3="accent3" accent4="accent4" accent5="accent5" accent6="accent6" hlink="hlink" folHlink="folHlink"/>
  <p:sldLayoutIdLst>
    <p:sldLayoutId id="2147484065" r:id="rId1"/>
    <p:sldLayoutId id="2147484066" r:id="rId2"/>
    <p:sldLayoutId id="2147484067" r:id="rId3"/>
    <p:sldLayoutId id="2147484068" r:id="rId4"/>
    <p:sldLayoutId id="2147484069" r:id="rId5"/>
    <p:sldLayoutId id="2147484070" r:id="rId6"/>
    <p:sldLayoutId id="2147484071" r:id="rId7"/>
    <p:sldLayoutId id="2147484072" r:id="rId8"/>
    <p:sldLayoutId id="2147484073" r:id="rId9"/>
    <p:sldLayoutId id="2147484074" r:id="rId10"/>
    <p:sldLayoutId id="2147484075" r:id="rId11"/>
    <p:sldLayoutId id="2147484076" r:id="rId12"/>
    <p:sldLayoutId id="2147484077" r:id="rId13"/>
    <p:sldLayoutId id="2147484078" r:id="rId14"/>
    <p:sldLayoutId id="2147484079" r:id="rId15"/>
    <p:sldLayoutId id="2147484080" r:id="rId16"/>
    <p:sldLayoutId id="2147484081" r:id="rId17"/>
    <p:sldLayoutId id="2147484082" r:id="rId18"/>
    <p:sldLayoutId id="2147484083" r:id="rId19"/>
    <p:sldLayoutId id="2147484084" r:id="rId20"/>
    <p:sldLayoutId id="2147484085" r:id="rId21"/>
    <p:sldLayoutId id="2147484086" r:id="rId22"/>
    <p:sldLayoutId id="2147484087" r:id="rId23"/>
    <p:sldLayoutId id="2147484088" r:id="rId24"/>
    <p:sldLayoutId id="2147484089" r:id="rId25"/>
    <p:sldLayoutId id="2147484090" r:id="rId26"/>
    <p:sldLayoutId id="2147484095" r:id="rId27"/>
    <p:sldLayoutId id="2147484096" r:id="rId28"/>
    <p:sldLayoutId id="2147484097" r:id="rId29"/>
    <p:sldLayoutId id="2147484098" r:id="rId30"/>
    <p:sldLayoutId id="2147484099" r:id="rId31"/>
    <p:sldLayoutId id="2147484100" r:id="rId32"/>
    <p:sldLayoutId id="2147484101" r:id="rId33"/>
    <p:sldLayoutId id="2147484102" r:id="rId34"/>
    <p:sldLayoutId id="2147484103" r:id="rId35"/>
    <p:sldLayoutId id="2147484104" r:id="rId36"/>
    <p:sldLayoutId id="2147484105" r:id="rId37"/>
    <p:sldLayoutId id="2147484106" r:id="rId38"/>
    <p:sldLayoutId id="2147484107" r:id="rId39"/>
    <p:sldLayoutId id="2147484108" r:id="rId40"/>
    <p:sldLayoutId id="2147484113" r:id="rId41"/>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36488372"/>
      </p:ext>
    </p:extLst>
  </p:cSld>
  <p:clrMap bg1="lt1" tx1="dk1" bg2="lt2" tx2="dk2" accent1="accent1" accent2="accent2" accent3="accent3" accent4="accent4" accent5="accent5" accent6="accent6" hlink="hlink" folHlink="folHlink"/>
  <p:sldLayoutIdLst>
    <p:sldLayoutId id="2147484115" r:id="rId1"/>
    <p:sldLayoutId id="2147484116" r:id="rId2"/>
    <p:sldLayoutId id="2147484117" r:id="rId3"/>
    <p:sldLayoutId id="2147484118" r:id="rId4"/>
    <p:sldLayoutId id="2147484119" r:id="rId5"/>
    <p:sldLayoutId id="2147484120" r:id="rId6"/>
    <p:sldLayoutId id="2147484121" r:id="rId7"/>
    <p:sldLayoutId id="2147484122" r:id="rId8"/>
    <p:sldLayoutId id="2147484123" r:id="rId9"/>
    <p:sldLayoutId id="2147484124" r:id="rId10"/>
    <p:sldLayoutId id="2147484125" r:id="rId11"/>
    <p:sldLayoutId id="2147484126" r:id="rId12"/>
    <p:sldLayoutId id="2147484127" r:id="rId13"/>
    <p:sldLayoutId id="2147484128" r:id="rId14"/>
    <p:sldLayoutId id="2147484129" r:id="rId15"/>
    <p:sldLayoutId id="2147484130" r:id="rId16"/>
    <p:sldLayoutId id="2147484131" r:id="rId17"/>
    <p:sldLayoutId id="2147484132" r:id="rId18"/>
    <p:sldLayoutId id="2147484133" r:id="rId19"/>
    <p:sldLayoutId id="2147484134" r:id="rId20"/>
    <p:sldLayoutId id="2147484135" r:id="rId21"/>
    <p:sldLayoutId id="2147484136" r:id="rId22"/>
    <p:sldLayoutId id="2147484137" r:id="rId23"/>
    <p:sldLayoutId id="2147484138" r:id="rId24"/>
    <p:sldLayoutId id="2147484139" r:id="rId25"/>
    <p:sldLayoutId id="2147484140" r:id="rId26"/>
    <p:sldLayoutId id="2147484141" r:id="rId27"/>
    <p:sldLayoutId id="2147484142" r:id="rId28"/>
    <p:sldLayoutId id="2147484143" r:id="rId29"/>
    <p:sldLayoutId id="2147484144" r:id="rId30"/>
    <p:sldLayoutId id="2147484145" r:id="rId31"/>
    <p:sldLayoutId id="2147484146" r:id="rId32"/>
    <p:sldLayoutId id="2147484147" r:id="rId33"/>
    <p:sldLayoutId id="2147484148" r:id="rId34"/>
    <p:sldLayoutId id="2147484149" r:id="rId35"/>
    <p:sldLayoutId id="2147484150" r:id="rId36"/>
    <p:sldLayoutId id="2147484151" r:id="rId37"/>
    <p:sldLayoutId id="2147484152" r:id="rId38"/>
    <p:sldLayoutId id="2147484153" r:id="rId39"/>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Franklin Gothic Book" panose="020B05030201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Calibri" panose="020F0502020204030204" pitchFamily="34" charset="0"/>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Calibri" panose="020F0502020204030204" pitchFamily="34" charset="0"/>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Calibri" panose="020F0502020204030204" pitchFamily="34" charset="0"/>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Calibri" panose="020F0502020204030204" pitchFamily="34" charset="0"/>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75533130"/>
      </p:ext>
    </p:extLst>
  </p:cSld>
  <p:clrMap bg1="lt1" tx1="dk1" bg2="lt2" tx2="dk2" accent1="accent1" accent2="accent2" accent3="accent3" accent4="accent4" accent5="accent5" accent6="accent6" hlink="hlink" folHlink="folHlink"/>
  <p:sldLayoutIdLst>
    <p:sldLayoutId id="2147484155" r:id="rId1"/>
    <p:sldLayoutId id="2147484156" r:id="rId2"/>
    <p:sldLayoutId id="2147484157" r:id="rId3"/>
    <p:sldLayoutId id="2147484158" r:id="rId4"/>
    <p:sldLayoutId id="2147484159" r:id="rId5"/>
    <p:sldLayoutId id="2147484160" r:id="rId6"/>
    <p:sldLayoutId id="2147484161" r:id="rId7"/>
    <p:sldLayoutId id="2147484162" r:id="rId8"/>
    <p:sldLayoutId id="2147484163" r:id="rId9"/>
    <p:sldLayoutId id="2147484164" r:id="rId10"/>
    <p:sldLayoutId id="2147484165" r:id="rId11"/>
    <p:sldLayoutId id="2147484166" r:id="rId12"/>
    <p:sldLayoutId id="2147484167" r:id="rId13"/>
    <p:sldLayoutId id="2147484168" r:id="rId14"/>
    <p:sldLayoutId id="2147484169" r:id="rId15"/>
    <p:sldLayoutId id="2147484170" r:id="rId16"/>
    <p:sldLayoutId id="2147484171" r:id="rId17"/>
    <p:sldLayoutId id="2147484172" r:id="rId18"/>
    <p:sldLayoutId id="2147484173" r:id="rId19"/>
    <p:sldLayoutId id="2147484174" r:id="rId20"/>
    <p:sldLayoutId id="2147484175" r:id="rId21"/>
    <p:sldLayoutId id="2147484176" r:id="rId22"/>
    <p:sldLayoutId id="2147484177" r:id="rId23"/>
    <p:sldLayoutId id="2147484178" r:id="rId24"/>
    <p:sldLayoutId id="2147484179" r:id="rId25"/>
    <p:sldLayoutId id="2147484180" r:id="rId26"/>
    <p:sldLayoutId id="2147484181" r:id="rId27"/>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Gotham Rounded Book" pitchFamily="2"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3" y="365127"/>
            <a:ext cx="10515600" cy="1325563"/>
          </a:xfrm>
          <a:prstGeom prst="rect">
            <a:avLst/>
          </a:prstGeom>
        </p:spPr>
        <p:txBody>
          <a:bodyPr vert="horz" lIns="0" tIns="0" rIns="0" bIns="0" rtlCol="0" anchor="t">
            <a:noAutofit/>
          </a:bodyPr>
          <a:lstStyle/>
          <a:p>
            <a:r>
              <a:rPr lang="en-US"/>
              <a:t>Click to edit Master title style</a:t>
            </a:r>
            <a:endParaRPr lang="en-US" dirty="0"/>
          </a:p>
        </p:txBody>
      </p:sp>
      <p:sp>
        <p:nvSpPr>
          <p:cNvPr id="3" name="Text Placeholder 2"/>
          <p:cNvSpPr>
            <a:spLocks noGrp="1"/>
          </p:cNvSpPr>
          <p:nvPr>
            <p:ph type="body" idx="1"/>
          </p:nvPr>
        </p:nvSpPr>
        <p:spPr>
          <a:xfrm>
            <a:off x="571983" y="1825625"/>
            <a:ext cx="10515600" cy="435133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95989912"/>
      </p:ext>
    </p:extLst>
  </p:cSld>
  <p:clrMap bg1="lt1" tx1="dk1" bg2="lt2" tx2="dk2" accent1="accent1" accent2="accent2" accent3="accent3" accent4="accent4" accent5="accent5" accent6="accent6" hlink="hlink" folHlink="folHlink"/>
  <p:sldLayoutIdLst>
    <p:sldLayoutId id="2147484217" r:id="rId1"/>
    <p:sldLayoutId id="2147484218" r:id="rId2"/>
    <p:sldLayoutId id="2147484219" r:id="rId3"/>
    <p:sldLayoutId id="2147484220" r:id="rId4"/>
    <p:sldLayoutId id="2147484221" r:id="rId5"/>
    <p:sldLayoutId id="2147484222" r:id="rId6"/>
    <p:sldLayoutId id="2147484223" r:id="rId7"/>
    <p:sldLayoutId id="2147484224" r:id="rId8"/>
    <p:sldLayoutId id="2147484225" r:id="rId9"/>
    <p:sldLayoutId id="2147484226" r:id="rId10"/>
    <p:sldLayoutId id="2147484227" r:id="rId11"/>
    <p:sldLayoutId id="2147484228" r:id="rId12"/>
    <p:sldLayoutId id="2147484229" r:id="rId13"/>
    <p:sldLayoutId id="2147484230" r:id="rId14"/>
    <p:sldLayoutId id="2147484231" r:id="rId15"/>
    <p:sldLayoutId id="2147484232" r:id="rId16"/>
    <p:sldLayoutId id="2147484233" r:id="rId17"/>
    <p:sldLayoutId id="2147484234" r:id="rId18"/>
    <p:sldLayoutId id="2147484235" r:id="rId19"/>
    <p:sldLayoutId id="2147484236" r:id="rId20"/>
    <p:sldLayoutId id="2147484237" r:id="rId21"/>
    <p:sldLayoutId id="2147484238" r:id="rId22"/>
    <p:sldLayoutId id="2147484239" r:id="rId23"/>
    <p:sldLayoutId id="2147484240" r:id="rId24"/>
  </p:sldLayoutIdLst>
  <p:txStyles>
    <p:titleStyle>
      <a:lvl1pPr algn="l" defTabSz="385763" rtl="0" eaLnBrk="1" latinLnBrk="0" hangingPunct="1">
        <a:lnSpc>
          <a:spcPct val="90000"/>
        </a:lnSpc>
        <a:spcBef>
          <a:spcPct val="0"/>
        </a:spcBef>
        <a:buNone/>
        <a:defRPr sz="1519" b="0" i="0" kern="1200">
          <a:solidFill>
            <a:schemeClr val="tx2"/>
          </a:solidFill>
          <a:latin typeface="Calibri" panose="020F0502020204030204" pitchFamily="34" charset="0"/>
          <a:ea typeface="+mj-ea"/>
          <a:cs typeface="Calibri" panose="020F0502020204030204" pitchFamily="34" charset="0"/>
        </a:defRPr>
      </a:lvl1pPr>
    </p:titleStyle>
    <p:bodyStyle>
      <a:lvl1pPr marL="96441" indent="-96441" algn="l" defTabSz="385763" rtl="0" eaLnBrk="1" latinLnBrk="0" hangingPunct="1">
        <a:lnSpc>
          <a:spcPct val="90000"/>
        </a:lnSpc>
        <a:spcBef>
          <a:spcPts val="422"/>
        </a:spcBef>
        <a:buFont typeface="Arial" panose="020B0604020202020204" pitchFamily="34" charset="0"/>
        <a:buChar char="•"/>
        <a:defRPr sz="1181" b="0" i="0" kern="1200">
          <a:solidFill>
            <a:schemeClr val="tx2"/>
          </a:solidFill>
          <a:latin typeface="Calibri" panose="020F0502020204030204" pitchFamily="34" charset="0"/>
          <a:ea typeface="+mn-ea"/>
          <a:cs typeface="Calibri" panose="020F0502020204030204" pitchFamily="34" charset="0"/>
        </a:defRPr>
      </a:lvl1pPr>
      <a:lvl2pPr marL="289322" indent="-96441" algn="l" defTabSz="385763" rtl="0" eaLnBrk="1" latinLnBrk="0" hangingPunct="1">
        <a:lnSpc>
          <a:spcPct val="90000"/>
        </a:lnSpc>
        <a:spcBef>
          <a:spcPts val="211"/>
        </a:spcBef>
        <a:buFont typeface="Arial" panose="020B0604020202020204" pitchFamily="34" charset="0"/>
        <a:buChar char="•"/>
        <a:defRPr sz="1013" b="0" i="0" kern="1200">
          <a:solidFill>
            <a:schemeClr val="tx2"/>
          </a:solidFill>
          <a:latin typeface="Calibri" panose="020F0502020204030204" pitchFamily="34" charset="0"/>
          <a:ea typeface="+mn-ea"/>
          <a:cs typeface="Calibri" panose="020F0502020204030204" pitchFamily="34" charset="0"/>
        </a:defRPr>
      </a:lvl2pPr>
      <a:lvl3pPr marL="482204" indent="-96441" algn="l" defTabSz="385763" rtl="0" eaLnBrk="1" latinLnBrk="0" hangingPunct="1">
        <a:lnSpc>
          <a:spcPct val="90000"/>
        </a:lnSpc>
        <a:spcBef>
          <a:spcPts val="211"/>
        </a:spcBef>
        <a:buFont typeface="Arial" panose="020B0604020202020204" pitchFamily="34" charset="0"/>
        <a:buChar char="•"/>
        <a:defRPr sz="844" b="0" i="0" kern="1200">
          <a:solidFill>
            <a:schemeClr val="tx2"/>
          </a:solidFill>
          <a:latin typeface="Calibri" panose="020F0502020204030204" pitchFamily="34" charset="0"/>
          <a:ea typeface="+mn-ea"/>
          <a:cs typeface="Calibri" panose="020F0502020204030204" pitchFamily="34" charset="0"/>
        </a:defRPr>
      </a:lvl3pPr>
      <a:lvl4pPr marL="675085" indent="-96441" algn="l" defTabSz="385763" rtl="0" eaLnBrk="1" latinLnBrk="0" hangingPunct="1">
        <a:lnSpc>
          <a:spcPct val="90000"/>
        </a:lnSpc>
        <a:spcBef>
          <a:spcPts val="211"/>
        </a:spcBef>
        <a:buFont typeface="Arial" panose="020B0604020202020204" pitchFamily="34" charset="0"/>
        <a:buChar char="•"/>
        <a:defRPr sz="760" b="0" i="0" kern="1200">
          <a:solidFill>
            <a:schemeClr val="tx2"/>
          </a:solidFill>
          <a:latin typeface="Calibri" panose="020F0502020204030204" pitchFamily="34" charset="0"/>
          <a:ea typeface="+mn-ea"/>
          <a:cs typeface="Calibri" panose="020F0502020204030204" pitchFamily="34" charset="0"/>
        </a:defRPr>
      </a:lvl4pPr>
      <a:lvl5pPr marL="867966" indent="-96441" algn="l" defTabSz="385763" rtl="0" eaLnBrk="1" latinLnBrk="0" hangingPunct="1">
        <a:lnSpc>
          <a:spcPct val="90000"/>
        </a:lnSpc>
        <a:spcBef>
          <a:spcPts val="211"/>
        </a:spcBef>
        <a:buFont typeface="Arial" panose="020B0604020202020204" pitchFamily="34" charset="0"/>
        <a:buChar char="•"/>
        <a:defRPr sz="760" b="0" i="0" kern="1200">
          <a:solidFill>
            <a:schemeClr val="tx2"/>
          </a:solidFill>
          <a:latin typeface="Calibri" panose="020F0502020204030204" pitchFamily="34" charset="0"/>
          <a:ea typeface="+mn-ea"/>
          <a:cs typeface="Calibri" panose="020F0502020204030204" pitchFamily="34" charset="0"/>
        </a:defRPr>
      </a:lvl5pPr>
      <a:lvl6pPr marL="1060847" indent="-96441" algn="l" defTabSz="38576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6pPr>
      <a:lvl7pPr marL="1253729" indent="-96441" algn="l" defTabSz="38576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7pPr>
      <a:lvl8pPr marL="1446610" indent="-96441" algn="l" defTabSz="38576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8pPr>
      <a:lvl9pPr marL="1639491" indent="-96441" algn="l" defTabSz="385763" rtl="0" eaLnBrk="1" latinLnBrk="0" hangingPunct="1">
        <a:lnSpc>
          <a:spcPct val="90000"/>
        </a:lnSpc>
        <a:spcBef>
          <a:spcPts val="211"/>
        </a:spcBef>
        <a:buFont typeface="Arial" panose="020B0604020202020204" pitchFamily="34" charset="0"/>
        <a:buChar char="•"/>
        <a:defRPr sz="760" kern="1200">
          <a:solidFill>
            <a:schemeClr val="tx1"/>
          </a:solidFill>
          <a:latin typeface="+mn-lt"/>
          <a:ea typeface="+mn-ea"/>
          <a:cs typeface="+mn-cs"/>
        </a:defRPr>
      </a:lvl9pPr>
    </p:bodyStyle>
    <p:otherStyle>
      <a:defPPr>
        <a:defRPr lang="en-US"/>
      </a:defPPr>
      <a:lvl1pPr marL="0" algn="l" defTabSz="385763" rtl="0" eaLnBrk="1" latinLnBrk="0" hangingPunct="1">
        <a:defRPr sz="760" kern="1200">
          <a:solidFill>
            <a:schemeClr val="tx1"/>
          </a:solidFill>
          <a:latin typeface="+mn-lt"/>
          <a:ea typeface="+mn-ea"/>
          <a:cs typeface="+mn-cs"/>
        </a:defRPr>
      </a:lvl1pPr>
      <a:lvl2pPr marL="192881" algn="l" defTabSz="385763" rtl="0" eaLnBrk="1" latinLnBrk="0" hangingPunct="1">
        <a:defRPr sz="760" kern="1200">
          <a:solidFill>
            <a:schemeClr val="tx1"/>
          </a:solidFill>
          <a:latin typeface="+mn-lt"/>
          <a:ea typeface="+mn-ea"/>
          <a:cs typeface="+mn-cs"/>
        </a:defRPr>
      </a:lvl2pPr>
      <a:lvl3pPr marL="385763" algn="l" defTabSz="385763" rtl="0" eaLnBrk="1" latinLnBrk="0" hangingPunct="1">
        <a:defRPr sz="760" kern="1200">
          <a:solidFill>
            <a:schemeClr val="tx1"/>
          </a:solidFill>
          <a:latin typeface="+mn-lt"/>
          <a:ea typeface="+mn-ea"/>
          <a:cs typeface="+mn-cs"/>
        </a:defRPr>
      </a:lvl3pPr>
      <a:lvl4pPr marL="578644" algn="l" defTabSz="385763" rtl="0" eaLnBrk="1" latinLnBrk="0" hangingPunct="1">
        <a:defRPr sz="760" kern="1200">
          <a:solidFill>
            <a:schemeClr val="tx1"/>
          </a:solidFill>
          <a:latin typeface="+mn-lt"/>
          <a:ea typeface="+mn-ea"/>
          <a:cs typeface="+mn-cs"/>
        </a:defRPr>
      </a:lvl4pPr>
      <a:lvl5pPr marL="771525" algn="l" defTabSz="385763" rtl="0" eaLnBrk="1" latinLnBrk="0" hangingPunct="1">
        <a:defRPr sz="760" kern="1200">
          <a:solidFill>
            <a:schemeClr val="tx1"/>
          </a:solidFill>
          <a:latin typeface="+mn-lt"/>
          <a:ea typeface="+mn-ea"/>
          <a:cs typeface="+mn-cs"/>
        </a:defRPr>
      </a:lvl5pPr>
      <a:lvl6pPr marL="964406" algn="l" defTabSz="385763" rtl="0" eaLnBrk="1" latinLnBrk="0" hangingPunct="1">
        <a:defRPr sz="760" kern="1200">
          <a:solidFill>
            <a:schemeClr val="tx1"/>
          </a:solidFill>
          <a:latin typeface="+mn-lt"/>
          <a:ea typeface="+mn-ea"/>
          <a:cs typeface="+mn-cs"/>
        </a:defRPr>
      </a:lvl6pPr>
      <a:lvl7pPr marL="1157288" algn="l" defTabSz="385763" rtl="0" eaLnBrk="1" latinLnBrk="0" hangingPunct="1">
        <a:defRPr sz="760" kern="1200">
          <a:solidFill>
            <a:schemeClr val="tx1"/>
          </a:solidFill>
          <a:latin typeface="+mn-lt"/>
          <a:ea typeface="+mn-ea"/>
          <a:cs typeface="+mn-cs"/>
        </a:defRPr>
      </a:lvl7pPr>
      <a:lvl8pPr marL="1350169" algn="l" defTabSz="385763" rtl="0" eaLnBrk="1" latinLnBrk="0" hangingPunct="1">
        <a:defRPr sz="760" kern="1200">
          <a:solidFill>
            <a:schemeClr val="tx1"/>
          </a:solidFill>
          <a:latin typeface="+mn-lt"/>
          <a:ea typeface="+mn-ea"/>
          <a:cs typeface="+mn-cs"/>
        </a:defRPr>
      </a:lvl8pPr>
      <a:lvl9pPr marL="1543050" algn="l" defTabSz="385763" rtl="0" eaLnBrk="1" latinLnBrk="0" hangingPunct="1">
        <a:defRPr sz="76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a:t>Click to edit Master title style</a:t>
            </a:r>
            <a:endParaRPr lang="en-US" dirty="0"/>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89563678"/>
      </p:ext>
    </p:extLst>
  </p:cSld>
  <p:clrMap bg1="lt1" tx1="dk1" bg2="lt2" tx2="dk2" accent1="accent1" accent2="accent2" accent3="accent3" accent4="accent4" accent5="accent5" accent6="accent6" hlink="hlink" folHlink="folHlink"/>
  <p:sldLayoutIdLst>
    <p:sldLayoutId id="2147484283" r:id="rId1"/>
    <p:sldLayoutId id="2147484284" r:id="rId2"/>
    <p:sldLayoutId id="2147484285" r:id="rId3"/>
    <p:sldLayoutId id="2147484286" r:id="rId4"/>
    <p:sldLayoutId id="2147484287" r:id="rId5"/>
    <p:sldLayoutId id="2147484288" r:id="rId6"/>
    <p:sldLayoutId id="2147484289" r:id="rId7"/>
    <p:sldLayoutId id="2147484290" r:id="rId8"/>
    <p:sldLayoutId id="2147484291" r:id="rId9"/>
    <p:sldLayoutId id="2147484292" r:id="rId10"/>
    <p:sldLayoutId id="2147484293" r:id="rId11"/>
    <p:sldLayoutId id="2147484294" r:id="rId12"/>
    <p:sldLayoutId id="2147484295" r:id="rId13"/>
    <p:sldLayoutId id="2147484296" r:id="rId14"/>
    <p:sldLayoutId id="2147484297" r:id="rId15"/>
    <p:sldLayoutId id="2147484298" r:id="rId16"/>
    <p:sldLayoutId id="2147484299" r:id="rId17"/>
    <p:sldLayoutId id="2147484300" r:id="rId18"/>
    <p:sldLayoutId id="2147484301" r:id="rId19"/>
    <p:sldLayoutId id="2147484302" r:id="rId20"/>
    <p:sldLayoutId id="2147484303" r:id="rId21"/>
    <p:sldLayoutId id="2147484304" r:id="rId22"/>
    <p:sldLayoutId id="2147484305" r:id="rId23"/>
    <p:sldLayoutId id="2147484306" r:id="rId24"/>
    <p:sldLayoutId id="2147484307" r:id="rId25"/>
    <p:sldLayoutId id="2147484308" r:id="rId26"/>
    <p:sldLayoutId id="2147484309" r:id="rId27"/>
    <p:sldLayoutId id="2147484310" r:id="rId28"/>
    <p:sldLayoutId id="2147484311" r:id="rId29"/>
    <p:sldLayoutId id="2147484312" r:id="rId30"/>
    <p:sldLayoutId id="2147484313" r:id="rId31"/>
    <p:sldLayoutId id="2147484314" r:id="rId32"/>
    <p:sldLayoutId id="2147484315" r:id="rId33"/>
    <p:sldLayoutId id="2147484316" r:id="rId34"/>
    <p:sldLayoutId id="2147484317" r:id="rId35"/>
    <p:sldLayoutId id="2147484318" r:id="rId36"/>
  </p:sldLayoutIdLst>
  <p:txStyles>
    <p:titleStyle>
      <a:lvl1pPr algn="l" defTabSz="914400" rtl="0" eaLnBrk="1" latinLnBrk="0" hangingPunct="1">
        <a:lnSpc>
          <a:spcPct val="90000"/>
        </a:lnSpc>
        <a:spcBef>
          <a:spcPct val="0"/>
        </a:spcBef>
        <a:buNone/>
        <a:defRPr sz="3600" b="0" i="0" kern="1200">
          <a:solidFill>
            <a:schemeClr val="tx2"/>
          </a:solidFill>
          <a:latin typeface="Gotham Rounded Book" pitchFamily="2"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21794283"/>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 id="2147484333" r:id="rId12"/>
    <p:sldLayoutId id="2147484334" r:id="rId13"/>
    <p:sldLayoutId id="2147484335" r:id="rId14"/>
    <p:sldLayoutId id="2147484336" r:id="rId15"/>
    <p:sldLayoutId id="2147484337" r:id="rId16"/>
    <p:sldLayoutId id="2147484338" r:id="rId17"/>
    <p:sldLayoutId id="2147484339" r:id="rId18"/>
    <p:sldLayoutId id="2147484340" r:id="rId19"/>
    <p:sldLayoutId id="2147484341" r:id="rId20"/>
    <p:sldLayoutId id="2147484342" r:id="rId21"/>
    <p:sldLayoutId id="2147484343" r:id="rId22"/>
    <p:sldLayoutId id="2147484344" r:id="rId23"/>
    <p:sldLayoutId id="2147484345" r:id="rId24"/>
    <p:sldLayoutId id="2147484346" r:id="rId25"/>
    <p:sldLayoutId id="2147484347" r:id="rId26"/>
    <p:sldLayoutId id="2147484348" r:id="rId27"/>
    <p:sldLayoutId id="2147484349" r:id="rId28"/>
    <p:sldLayoutId id="2147484350" r:id="rId29"/>
    <p:sldLayoutId id="2147484351" r:id="rId30"/>
    <p:sldLayoutId id="2147484352" r:id="rId31"/>
    <p:sldLayoutId id="2147484353" r:id="rId32"/>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Gotham Rounded Book" pitchFamily="2"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69674548"/>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 id="2147484366" r:id="rId12"/>
    <p:sldLayoutId id="2147484367" r:id="rId13"/>
    <p:sldLayoutId id="2147484368" r:id="rId14"/>
    <p:sldLayoutId id="2147484369" r:id="rId15"/>
    <p:sldLayoutId id="2147484370" r:id="rId16"/>
    <p:sldLayoutId id="2147484371" r:id="rId17"/>
    <p:sldLayoutId id="2147484372" r:id="rId18"/>
    <p:sldLayoutId id="2147484373" r:id="rId19"/>
    <p:sldLayoutId id="2147484374" r:id="rId20"/>
    <p:sldLayoutId id="2147484375" r:id="rId21"/>
    <p:sldLayoutId id="2147484376" r:id="rId22"/>
    <p:sldLayoutId id="2147484377" r:id="rId23"/>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Calibri" panose="020F0502020204030204" pitchFamily="34" charset="0"/>
          <a:ea typeface="+mj-ea"/>
          <a:cs typeface="Calibri"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Calibri" panose="020F0502020204030204" pitchFamily="34" charset="0"/>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Calibri" panose="020F0502020204030204" pitchFamily="34" charset="0"/>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Calibri" panose="020F0502020204030204" pitchFamily="34" charset="0"/>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Calibri" panose="020F0502020204030204" pitchFamily="34" charset="0"/>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42804638"/>
      </p:ext>
    </p:extLst>
  </p:cSld>
  <p:clrMap bg1="lt1" tx1="dk1" bg2="lt2" tx2="dk2" accent1="accent1" accent2="accent2" accent3="accent3" accent4="accent4" accent5="accent5" accent6="accent6" hlink="hlink" folHlink="folHlink"/>
  <p:sldLayoutIdLst>
    <p:sldLayoutId id="2147484408" r:id="rId1"/>
    <p:sldLayoutId id="2147484409" r:id="rId2"/>
    <p:sldLayoutId id="2147484410" r:id="rId3"/>
    <p:sldLayoutId id="2147484411" r:id="rId4"/>
    <p:sldLayoutId id="2147484412" r:id="rId5"/>
    <p:sldLayoutId id="2147484413" r:id="rId6"/>
    <p:sldLayoutId id="2147484414" r:id="rId7"/>
    <p:sldLayoutId id="2147484415" r:id="rId8"/>
    <p:sldLayoutId id="2147484416" r:id="rId9"/>
    <p:sldLayoutId id="2147484417" r:id="rId10"/>
    <p:sldLayoutId id="2147484418" r:id="rId11"/>
    <p:sldLayoutId id="2147484419" r:id="rId12"/>
    <p:sldLayoutId id="2147484420" r:id="rId13"/>
    <p:sldLayoutId id="2147484421" r:id="rId14"/>
    <p:sldLayoutId id="2147484422" r:id="rId15"/>
    <p:sldLayoutId id="2147484423" r:id="rId16"/>
    <p:sldLayoutId id="2147484424" r:id="rId17"/>
    <p:sldLayoutId id="2147484425" r:id="rId18"/>
    <p:sldLayoutId id="2147484426" r:id="rId19"/>
    <p:sldLayoutId id="2147484427" r:id="rId20"/>
    <p:sldLayoutId id="2147484428" r:id="rId21"/>
    <p:sldLayoutId id="2147484429" r:id="rId22"/>
    <p:sldLayoutId id="2147484430" r:id="rId23"/>
    <p:sldLayoutId id="2147484431" r:id="rId24"/>
    <p:sldLayoutId id="2147484432" r:id="rId25"/>
    <p:sldLayoutId id="2147484433" r:id="rId26"/>
    <p:sldLayoutId id="2147484434" r:id="rId27"/>
    <p:sldLayoutId id="2147484435" r:id="rId28"/>
    <p:sldLayoutId id="2147484436" r:id="rId29"/>
    <p:sldLayoutId id="2147484437" r:id="rId30"/>
    <p:sldLayoutId id="2147484438" r:id="rId31"/>
  </p:sldLayoutIdLst>
  <p:hf sldNum="0" hdr="0" ftr="0" dt="0"/>
  <p:txStyles>
    <p:titleStyle>
      <a:lvl1pPr algn="l" defTabSz="914400" rtl="0" eaLnBrk="1" latinLnBrk="0" hangingPunct="1">
        <a:lnSpc>
          <a:spcPct val="90000"/>
        </a:lnSpc>
        <a:spcBef>
          <a:spcPct val="0"/>
        </a:spcBef>
        <a:buNone/>
        <a:defRPr sz="3600" b="0" i="0" kern="1200">
          <a:solidFill>
            <a:schemeClr val="tx2"/>
          </a:solidFill>
          <a:latin typeface="Gotham Rounded Book" pitchFamily="2"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685800"/>
            <a:ext cx="10972800" cy="86969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76401"/>
            <a:ext cx="10972800" cy="564892"/>
          </a:xfrm>
          <a:prstGeom prst="rect">
            <a:avLst/>
          </a:prstGeom>
        </p:spPr>
        <p:txBody>
          <a:bodyPr vert="horz" lIns="91440" tIns="45720" rIns="91440" bIns="45720" rtlCol="0">
            <a:normAutofit/>
          </a:bodyPr>
          <a:lstStyle/>
          <a:p>
            <a:pPr lvl="0"/>
            <a:endParaRPr lang="en-US" dirty="0"/>
          </a:p>
        </p:txBody>
      </p:sp>
      <p:pic>
        <p:nvPicPr>
          <p:cNvPr id="7" name="pasted-image.pdf"/>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0" y="0"/>
            <a:ext cx="12192000" cy="685800"/>
          </a:xfrm>
          <a:prstGeom prst="rect">
            <a:avLst/>
          </a:prstGeom>
          <a:ln w="12700">
            <a:miter lim="400000"/>
          </a:ln>
        </p:spPr>
      </p:pic>
    </p:spTree>
    <p:extLst>
      <p:ext uri="{BB962C8B-B14F-4D97-AF65-F5344CB8AC3E}">
        <p14:creationId xmlns:p14="http://schemas.microsoft.com/office/powerpoint/2010/main" val="4108007571"/>
      </p:ext>
    </p:extLst>
  </p:cSld>
  <p:clrMap bg1="lt1" tx1="dk1" bg2="lt2" tx2="dk2" accent1="accent1" accent2="accent2" accent3="accent3" accent4="accent4" accent5="accent5" accent6="accent6" hlink="hlink" folHlink="folHlink"/>
  <p:sldLayoutIdLst>
    <p:sldLayoutId id="2147484440" r:id="rId1"/>
    <p:sldLayoutId id="2147484441" r:id="rId2"/>
    <p:sldLayoutId id="2147484442" r:id="rId3"/>
    <p:sldLayoutId id="2147484443" r:id="rId4"/>
    <p:sldLayoutId id="2147484444" r:id="rId5"/>
  </p:sldLayoutIdLst>
  <p:txStyles>
    <p:titleStyle>
      <a:lvl1pPr algn="l" defTabSz="609585" rtl="0" eaLnBrk="1" latinLnBrk="0" hangingPunct="1">
        <a:spcBef>
          <a:spcPct val="0"/>
        </a:spcBef>
        <a:buNone/>
        <a:defRPr sz="4267" b="1" i="0" kern="1200">
          <a:solidFill>
            <a:schemeClr val="tx1"/>
          </a:solidFill>
          <a:latin typeface="Helvetica"/>
          <a:ea typeface="+mj-ea"/>
          <a:cs typeface="Helvetica"/>
        </a:defRPr>
      </a:lvl1pPr>
    </p:titleStyle>
    <p:bodyStyle>
      <a:lvl1pPr marL="0" indent="0" algn="l" defTabSz="609585" rtl="0" eaLnBrk="1" latinLnBrk="0" hangingPunct="1">
        <a:spcBef>
          <a:spcPct val="20000"/>
        </a:spcBef>
        <a:buClr>
          <a:srgbClr val="E4832B"/>
        </a:buClr>
        <a:buSzPct val="110000"/>
        <a:buFont typeface="Arial"/>
        <a:buNone/>
        <a:defRPr sz="1600" b="0" i="0" kern="1200">
          <a:solidFill>
            <a:schemeClr val="tx1"/>
          </a:solidFill>
          <a:latin typeface="Calibri" panose="020F0502020204030204" pitchFamily="34" charset="0"/>
          <a:ea typeface="+mn-ea"/>
          <a:cs typeface="Calibri" panose="020F0502020204030204" pitchFamily="34" charset="0"/>
        </a:defRPr>
      </a:lvl1pPr>
      <a:lvl2pPr marL="609585" indent="0" algn="l" defTabSz="609585" rtl="0" eaLnBrk="1" latinLnBrk="0" hangingPunct="1">
        <a:spcBef>
          <a:spcPct val="20000"/>
        </a:spcBef>
        <a:buClr>
          <a:srgbClr val="E4832B"/>
        </a:buClr>
        <a:buSzPct val="110000"/>
        <a:buFont typeface="Arial"/>
        <a:buNone/>
        <a:defRPr sz="2000" b="0" i="0" kern="1200">
          <a:solidFill>
            <a:schemeClr val="tx1"/>
          </a:solidFill>
          <a:latin typeface="Calibri" panose="020F0502020204030204" pitchFamily="34" charset="0"/>
          <a:ea typeface="+mn-ea"/>
          <a:cs typeface="Calibri" panose="020F0502020204030204" pitchFamily="34" charset="0"/>
        </a:defRPr>
      </a:lvl2pPr>
      <a:lvl3pPr marL="1219170" indent="0" algn="l" defTabSz="609585" rtl="0" eaLnBrk="1" latinLnBrk="0" hangingPunct="1">
        <a:spcBef>
          <a:spcPct val="20000"/>
        </a:spcBef>
        <a:buClr>
          <a:srgbClr val="E4832B"/>
        </a:buClr>
        <a:buSzPct val="110000"/>
        <a:buFont typeface="Arial"/>
        <a:buNone/>
        <a:defRPr sz="2667" b="0" i="0" kern="1200">
          <a:solidFill>
            <a:schemeClr val="tx1"/>
          </a:solidFill>
          <a:latin typeface="Helvetica" panose="020B0604020202020204" pitchFamily="34" charset="0"/>
          <a:ea typeface="+mn-ea"/>
          <a:cs typeface="Helvetica" panose="020B0604020202020204" pitchFamily="34" charset="0"/>
        </a:defRPr>
      </a:lvl3pPr>
      <a:lvl4pPr marL="1828755" indent="0" algn="l" defTabSz="609585" rtl="0" eaLnBrk="1" latinLnBrk="0" hangingPunct="1">
        <a:spcBef>
          <a:spcPct val="20000"/>
        </a:spcBef>
        <a:buClr>
          <a:srgbClr val="E4832B"/>
        </a:buClr>
        <a:buSzPct val="110000"/>
        <a:buFont typeface="Arial"/>
        <a:buNone/>
        <a:defRPr sz="2667" b="0" i="0" kern="1200">
          <a:solidFill>
            <a:schemeClr val="tx1"/>
          </a:solidFill>
          <a:latin typeface="Helvetica" panose="020B0604020202020204" pitchFamily="34" charset="0"/>
          <a:ea typeface="+mn-ea"/>
          <a:cs typeface="Helvetica" panose="020B0604020202020204" pitchFamily="34" charset="0"/>
        </a:defRPr>
      </a:lvl4pPr>
      <a:lvl5pPr marL="2438339" indent="0" algn="l" defTabSz="609585" rtl="0" eaLnBrk="1" latinLnBrk="0" hangingPunct="1">
        <a:spcBef>
          <a:spcPct val="20000"/>
        </a:spcBef>
        <a:buClr>
          <a:srgbClr val="E4832B"/>
        </a:buClr>
        <a:buSzPct val="110000"/>
        <a:buFont typeface="Arial"/>
        <a:buNone/>
        <a:defRPr sz="2667" b="0" i="0" kern="1200">
          <a:solidFill>
            <a:schemeClr val="tx1"/>
          </a:solidFill>
          <a:latin typeface="Helvetica" panose="020B0604020202020204" pitchFamily="34" charset="0"/>
          <a:ea typeface="+mn-ea"/>
          <a:cs typeface="Helvetica" panose="020B0604020202020204" pitchFamily="34" charset="0"/>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0558300" y="5956137"/>
            <a:ext cx="1052510" cy="365125"/>
          </a:xfrm>
          <a:prstGeom prst="rect">
            <a:avLst/>
          </a:prstGeom>
        </p:spPr>
        <p:txBody>
          <a:bodyPr vert="horz" lIns="91440" tIns="45720" rIns="91440" bIns="45720" rtlCol="0" anchor="ctr"/>
          <a:lstStyle>
            <a:lvl1pPr algn="r">
              <a:defRPr sz="900">
                <a:solidFill>
                  <a:schemeClr val="accent2"/>
                </a:solidFill>
              </a:defRPr>
            </a:lvl1pPr>
          </a:lstStyle>
          <a:p>
            <a:fld id="{D57F1E4F-1CFF-5643-939E-217C01CDF565}" type="slidenum">
              <a:rPr lang="en-US" dirty="0"/>
              <a:pPr/>
              <a:t>‹#›</a:t>
            </a:fld>
            <a:endParaRPr lang="en-US" dirty="0"/>
          </a:p>
        </p:txBody>
      </p:sp>
      <p:sp>
        <p:nvSpPr>
          <p:cNvPr id="4" name="Date Placeholder 3"/>
          <p:cNvSpPr>
            <a:spLocks noGrp="1"/>
          </p:cNvSpPr>
          <p:nvPr>
            <p:ph type="dt" sz="half" idx="2"/>
          </p:nvPr>
        </p:nvSpPr>
        <p:spPr>
          <a:xfrm>
            <a:off x="7605951" y="5956137"/>
            <a:ext cx="2844799" cy="365125"/>
          </a:xfrm>
          <a:prstGeom prst="rect">
            <a:avLst/>
          </a:prstGeom>
        </p:spPr>
        <p:txBody>
          <a:bodyPr vert="horz" lIns="91440" tIns="45720" rIns="91440" bIns="45720" rtlCol="0" anchor="ctr"/>
          <a:lstStyle>
            <a:lvl1pPr algn="r">
              <a:defRPr sz="900">
                <a:solidFill>
                  <a:schemeClr val="accent2"/>
                </a:solidFill>
              </a:defRPr>
            </a:lvl1pPr>
          </a:lstStyle>
          <a:p>
            <a:fld id="{B61BEF0D-F0BB-DE4B-95CE-6DB70DBA9567}" type="datetimeFigureOut">
              <a:rPr lang="en-US" dirty="0"/>
              <a:pPr/>
              <a:t>2/6/2020</a:t>
            </a:fld>
            <a:endParaRPr lang="en-US" dirty="0"/>
          </a:p>
        </p:txBody>
      </p:sp>
      <p:sp>
        <p:nvSpPr>
          <p:cNvPr id="5" name="Footer Placeholder 4"/>
          <p:cNvSpPr>
            <a:spLocks noGrp="1"/>
          </p:cNvSpPr>
          <p:nvPr>
            <p:ph type="ftr" sz="quarter" idx="3"/>
          </p:nvPr>
        </p:nvSpPr>
        <p:spPr>
          <a:xfrm>
            <a:off x="581192" y="5951811"/>
            <a:ext cx="6917210" cy="365125"/>
          </a:xfrm>
          <a:prstGeom prst="rect">
            <a:avLst/>
          </a:prstGeom>
        </p:spPr>
        <p:txBody>
          <a:bodyPr vert="horz" lIns="91440" tIns="45720" rIns="91440" bIns="45720" rtlCol="0" anchor="ctr"/>
          <a:lstStyle>
            <a:lvl1pPr algn="l">
              <a:defRPr sz="900" cap="all">
                <a:solidFill>
                  <a:schemeClr val="accent2"/>
                </a:solidFill>
              </a:defRPr>
            </a:lvl1pPr>
          </a:lstStyle>
          <a:p>
            <a:endParaRPr lang="en-US" dirty="0"/>
          </a:p>
        </p:txBody>
      </p:sp>
      <p:sp>
        <p:nvSpPr>
          <p:cNvPr id="9" name="Rectangle 8">
            <a:extLst>
              <a:ext uri="{C183D7F6-B498-43B3-948B-1728B52AA6E4}">
                <adec:decorative xmlns:adec="http://schemas.microsoft.com/office/drawing/2017/decorative" val="1"/>
              </a:ext>
            </a:extLst>
          </p:cNvPr>
          <p:cNvSpPr/>
          <p:nvPr/>
        </p:nvSpPr>
        <p:spPr>
          <a:xfrm>
            <a:off x="446534" y="457200"/>
            <a:ext cx="11296734" cy="101600"/>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sp>
      <p:grpSp>
        <p:nvGrpSpPr>
          <p:cNvPr id="23" name="Group 22">
            <a:extLst>
              <a:ext uri="{C183D7F6-B498-43B3-948B-1728B52AA6E4}">
                <adec:decorative xmlns:adec="http://schemas.microsoft.com/office/drawing/2017/decorative" val="1"/>
              </a:ext>
            </a:extLst>
          </p:cNvPr>
          <p:cNvGrpSpPr/>
          <p:nvPr userDrawn="1"/>
        </p:nvGrpSpPr>
        <p:grpSpPr>
          <a:xfrm>
            <a:off x="446534" y="6562726"/>
            <a:ext cx="11293174" cy="97718"/>
            <a:chOff x="446534" y="6478060"/>
            <a:chExt cx="11293174" cy="97718"/>
          </a:xfrm>
        </p:grpSpPr>
        <p:sp>
          <p:nvSpPr>
            <p:cNvPr id="16" name="Rectangle 15"/>
            <p:cNvSpPr/>
            <p:nvPr userDrawn="1"/>
          </p:nvSpPr>
          <p:spPr>
            <a:xfrm>
              <a:off x="446534" y="6478060"/>
              <a:ext cx="7205216" cy="97718"/>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sp>
        <p:grpSp>
          <p:nvGrpSpPr>
            <p:cNvPr id="8" name="Group 7"/>
            <p:cNvGrpSpPr/>
            <p:nvPr userDrawn="1"/>
          </p:nvGrpSpPr>
          <p:grpSpPr>
            <a:xfrm>
              <a:off x="7591778" y="6478439"/>
              <a:ext cx="4147930" cy="97339"/>
              <a:chOff x="6119314" y="6478440"/>
              <a:chExt cx="5676839" cy="93810"/>
            </a:xfrm>
          </p:grpSpPr>
          <p:sp>
            <p:nvSpPr>
              <p:cNvPr id="15" name="Rectangle 14"/>
              <p:cNvSpPr/>
              <p:nvPr userDrawn="1"/>
            </p:nvSpPr>
            <p:spPr>
              <a:xfrm>
                <a:off x="6119314" y="6478440"/>
                <a:ext cx="833936" cy="93810"/>
              </a:xfrm>
              <a:prstGeom prst="rect">
                <a:avLst/>
              </a:prstGeom>
              <a:solidFill>
                <a:srgbClr val="8A8D09"/>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16"/>
              <p:cNvSpPr/>
              <p:nvPr userDrawn="1"/>
            </p:nvSpPr>
            <p:spPr>
              <a:xfrm>
                <a:off x="6946902" y="6478440"/>
                <a:ext cx="833936" cy="9381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17"/>
              <p:cNvSpPr/>
              <p:nvPr userDrawn="1"/>
            </p:nvSpPr>
            <p:spPr>
              <a:xfrm>
                <a:off x="7774520" y="6478440"/>
                <a:ext cx="833936" cy="9381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18"/>
              <p:cNvSpPr/>
              <p:nvPr userDrawn="1"/>
            </p:nvSpPr>
            <p:spPr>
              <a:xfrm>
                <a:off x="8602135" y="6478440"/>
                <a:ext cx="833936" cy="93810"/>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19"/>
              <p:cNvSpPr/>
              <p:nvPr userDrawn="1"/>
            </p:nvSpPr>
            <p:spPr>
              <a:xfrm>
                <a:off x="9362017" y="6478440"/>
                <a:ext cx="833936" cy="9381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0"/>
              <p:cNvSpPr/>
              <p:nvPr userDrawn="1"/>
            </p:nvSpPr>
            <p:spPr>
              <a:xfrm>
                <a:off x="10189634" y="6478440"/>
                <a:ext cx="833936" cy="93810"/>
              </a:xfrm>
              <a:prstGeom prst="rect">
                <a:avLst/>
              </a:prstGeom>
              <a:solidFill>
                <a:srgbClr val="FDDC00"/>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1"/>
              <p:cNvSpPr/>
              <p:nvPr userDrawn="1"/>
            </p:nvSpPr>
            <p:spPr>
              <a:xfrm>
                <a:off x="10962217" y="6478440"/>
                <a:ext cx="833936" cy="93810"/>
              </a:xfrm>
              <a:prstGeom prst="rect">
                <a:avLst/>
              </a:prstGeom>
              <a:solidFill>
                <a:srgbClr val="084797"/>
              </a:solidFill>
              <a:ln>
                <a:noFill/>
              </a:ln>
              <a:effectLst/>
            </p:spPr>
            <p:style>
              <a:lnRef idx="1">
                <a:schemeClr val="accent1"/>
              </a:lnRef>
              <a:fillRef idx="3">
                <a:schemeClr val="accent1"/>
              </a:fillRef>
              <a:effectRef idx="2">
                <a:schemeClr val="accent1"/>
              </a:effectRef>
              <a:fontRef idx="minor">
                <a:schemeClr val="lt1"/>
              </a:fontRef>
            </p:style>
          </p:sp>
        </p:grpSp>
      </p:grpSp>
      <p:sp>
        <p:nvSpPr>
          <p:cNvPr id="3" name="Text Placeholder 2"/>
          <p:cNvSpPr>
            <a:spLocks noGrp="1"/>
          </p:cNvSpPr>
          <p:nvPr>
            <p:ph type="body" idx="1"/>
          </p:nvPr>
        </p:nvSpPr>
        <p:spPr>
          <a:xfrm>
            <a:off x="581192" y="1997339"/>
            <a:ext cx="11029616" cy="3522794"/>
          </a:xfrm>
          <a:prstGeom prst="rect">
            <a:avLst/>
          </a:prstGeom>
        </p:spPr>
        <p:txBody>
          <a:bodyPr vert="horz" lIns="91440" tIns="45720" rIns="91440" bIns="45720" rtlCol="0" anchor="t">
            <a:normAutofit/>
          </a:bodyPr>
          <a:lstStyle/>
          <a:p>
            <a:pPr lvl="0"/>
            <a:r>
              <a:rPr lang="en-US" dirty="0"/>
              <a:t>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1"/>
          <p:cNvSpPr>
            <a:spLocks noGrp="1"/>
          </p:cNvSpPr>
          <p:nvPr>
            <p:ph type="title"/>
          </p:nvPr>
        </p:nvSpPr>
        <p:spPr>
          <a:xfrm>
            <a:off x="581192" y="705124"/>
            <a:ext cx="11029616" cy="1189554"/>
          </a:xfrm>
          <a:prstGeom prst="rect">
            <a:avLst/>
          </a:prstGeom>
        </p:spPr>
        <p:txBody>
          <a:bodyPr vert="horz" lIns="91440" tIns="45720" rIns="91440" bIns="45720" rtlCol="0" anchor="b">
            <a:normAutofit/>
          </a:bodyPr>
          <a:lstStyle/>
          <a:p>
            <a:r>
              <a:rPr lang="en-US" dirty="0"/>
              <a:t>Click to edit Master title style</a:t>
            </a:r>
          </a:p>
        </p:txBody>
      </p:sp>
    </p:spTree>
    <p:extLst>
      <p:ext uri="{BB962C8B-B14F-4D97-AF65-F5344CB8AC3E}">
        <p14:creationId xmlns:p14="http://schemas.microsoft.com/office/powerpoint/2010/main" val="1103656781"/>
      </p:ext>
    </p:extLst>
  </p:cSld>
  <p:clrMap bg1="lt1" tx1="dk1" bg2="lt2" tx2="dk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 id="2147484457" r:id="rId12"/>
  </p:sldLayoutIdLst>
  <p:txStyles>
    <p:titleStyle>
      <a:lvl1pPr algn="l" defTabSz="457200" rtl="0" eaLnBrk="1" latinLnBrk="0" hangingPunct="1">
        <a:lnSpc>
          <a:spcPct val="90000"/>
        </a:lnSpc>
        <a:spcBef>
          <a:spcPct val="0"/>
        </a:spcBef>
        <a:buNone/>
        <a:defRPr sz="3200" b="0" kern="1200" cap="all">
          <a:solidFill>
            <a:schemeClr val="bg1"/>
          </a:solidFill>
          <a:latin typeface="+mj-lt"/>
          <a:ea typeface="+mj-ea"/>
          <a:cs typeface="Calibri"/>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06000" indent="-306000" algn="l" defTabSz="457200" rtl="0" eaLnBrk="1" latinLnBrk="0" hangingPunct="1">
        <a:spcBef>
          <a:spcPct val="20000"/>
        </a:spcBef>
        <a:spcAft>
          <a:spcPts val="600"/>
        </a:spcAft>
        <a:buClr>
          <a:schemeClr val="accent2"/>
        </a:buClr>
        <a:buSzPct val="92000"/>
        <a:buFont typeface="Arial"/>
        <a:buChar char="•"/>
        <a:defRPr sz="2000" kern="1200">
          <a:solidFill>
            <a:srgbClr val="122C41"/>
          </a:solidFill>
          <a:latin typeface="+mn-lt"/>
          <a:ea typeface="+mn-ea"/>
          <a:cs typeface="Calibri"/>
        </a:defRPr>
      </a:lvl1pPr>
      <a:lvl2pPr marL="630000" indent="-306000" algn="l" defTabSz="457200" rtl="0" eaLnBrk="1" latinLnBrk="0" hangingPunct="1">
        <a:spcBef>
          <a:spcPct val="20000"/>
        </a:spcBef>
        <a:spcAft>
          <a:spcPts val="600"/>
        </a:spcAft>
        <a:buClr>
          <a:schemeClr val="accent2"/>
        </a:buClr>
        <a:buSzPct val="92000"/>
        <a:buFont typeface="Arial"/>
        <a:buChar char="•"/>
        <a:defRPr sz="1800" kern="1200">
          <a:solidFill>
            <a:srgbClr val="122C41"/>
          </a:solidFill>
          <a:latin typeface="+mn-lt"/>
          <a:ea typeface="+mn-ea"/>
          <a:cs typeface="Calibri"/>
        </a:defRPr>
      </a:lvl2pPr>
      <a:lvl3pPr marL="900000" indent="-270000" algn="l" defTabSz="457200" rtl="0" eaLnBrk="1" latinLnBrk="0" hangingPunct="1">
        <a:spcBef>
          <a:spcPct val="20000"/>
        </a:spcBef>
        <a:spcAft>
          <a:spcPts val="600"/>
        </a:spcAft>
        <a:buClr>
          <a:schemeClr val="accent2"/>
        </a:buClr>
        <a:buSzPct val="92000"/>
        <a:buFont typeface="Arial"/>
        <a:buChar char="•"/>
        <a:defRPr sz="1600" kern="1200">
          <a:solidFill>
            <a:srgbClr val="122C41"/>
          </a:solidFill>
          <a:latin typeface="+mn-lt"/>
          <a:ea typeface="+mn-ea"/>
          <a:cs typeface="Calibri"/>
        </a:defRPr>
      </a:lvl3pPr>
      <a:lvl4pPr marL="1242000" indent="-234000" algn="l" defTabSz="457200" rtl="0" eaLnBrk="1" latinLnBrk="0" hangingPunct="1">
        <a:spcBef>
          <a:spcPct val="20000"/>
        </a:spcBef>
        <a:spcAft>
          <a:spcPts val="600"/>
        </a:spcAft>
        <a:buClr>
          <a:schemeClr val="accent2"/>
        </a:buClr>
        <a:buSzPct val="92000"/>
        <a:buFont typeface="Arial"/>
        <a:buChar char="•"/>
        <a:defRPr sz="1400" kern="1200">
          <a:solidFill>
            <a:srgbClr val="122C41"/>
          </a:solidFill>
          <a:latin typeface="+mn-lt"/>
          <a:ea typeface="+mn-ea"/>
          <a:cs typeface="Calibri"/>
        </a:defRPr>
      </a:lvl4pPr>
      <a:lvl5pPr marL="1602000" indent="-234000" algn="l" defTabSz="457200" rtl="0" eaLnBrk="1" latinLnBrk="0" hangingPunct="1">
        <a:spcBef>
          <a:spcPct val="20000"/>
        </a:spcBef>
        <a:spcAft>
          <a:spcPts val="600"/>
        </a:spcAft>
        <a:buClr>
          <a:schemeClr val="accent2"/>
        </a:buClr>
        <a:buSzPct val="92000"/>
        <a:buFont typeface="Arial"/>
        <a:buChar char="•"/>
        <a:defRPr sz="1400" kern="1200">
          <a:solidFill>
            <a:srgbClr val="122C41"/>
          </a:solidFill>
          <a:latin typeface="+mn-lt"/>
          <a:ea typeface="+mn-ea"/>
          <a:cs typeface="Calibri"/>
        </a:defRPr>
      </a:lvl5pPr>
      <a:lvl6pPr marL="19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6pPr>
      <a:lvl7pPr marL="22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7pPr>
      <a:lvl8pPr marL="25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8pPr>
      <a:lvl9pPr marL="28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80385037"/>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 id="2147483715" r:id="rId12"/>
    <p:sldLayoutId id="2147483716" r:id="rId13"/>
    <p:sldLayoutId id="2147483717" r:id="rId14"/>
    <p:sldLayoutId id="2147483718" r:id="rId15"/>
    <p:sldLayoutId id="2147483719" r:id="rId16"/>
    <p:sldLayoutId id="2147483720" r:id="rId17"/>
    <p:sldLayoutId id="2147483721" r:id="rId18"/>
    <p:sldLayoutId id="2147483722" r:id="rId19"/>
    <p:sldLayoutId id="2147483723" r:id="rId20"/>
    <p:sldLayoutId id="2147483724" r:id="rId21"/>
    <p:sldLayoutId id="2147483725" r:id="rId22"/>
    <p:sldLayoutId id="2147483726" r:id="rId23"/>
    <p:sldLayoutId id="2147483727" r:id="rId24"/>
    <p:sldLayoutId id="2147483728" r:id="rId25"/>
    <p:sldLayoutId id="2147483729" r:id="rId26"/>
    <p:sldLayoutId id="2147483730" r:id="rId27"/>
    <p:sldLayoutId id="2147483731" r:id="rId28"/>
    <p:sldLayoutId id="2147483732" r:id="rId29"/>
    <p:sldLayoutId id="2147483733" r:id="rId30"/>
    <p:sldLayoutId id="2147483734" r:id="rId31"/>
    <p:sldLayoutId id="2147483735" r:id="rId32"/>
    <p:sldLayoutId id="2147483736" r:id="rId33"/>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Gotham Rounded Book" pitchFamily="2"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470533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ransition>
    <p:fade/>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4"/>
          </p:nvPr>
        </p:nvSpPr>
        <p:spPr>
          <a:xfrm>
            <a:off x="9448800" y="6492875"/>
            <a:ext cx="2743200" cy="365125"/>
          </a:xfrm>
          <a:prstGeom prst="rect">
            <a:avLst/>
          </a:prstGeom>
        </p:spPr>
        <p:txBody>
          <a:bodyPr vert="horz" lIns="91440" tIns="45720" rIns="91440" bIns="45720" rtlCol="0" anchor="ctr"/>
          <a:lstStyle>
            <a:lvl1pPr algn="r">
              <a:defRPr sz="1400" b="1">
                <a:solidFill>
                  <a:schemeClr val="tx1">
                    <a:tint val="75000"/>
                  </a:schemeClr>
                </a:solidFill>
              </a:defRPr>
            </a:lvl1pPr>
          </a:lstStyle>
          <a:p>
            <a:fld id="{3A80835D-B527-4B60-9321-B0FEC3043A53}" type="slidenum">
              <a:rPr lang="en-US" smtClean="0"/>
              <a:pPr/>
              <a:t>‹#›</a:t>
            </a:fld>
            <a:endParaRPr lang="en-US" dirty="0"/>
          </a:p>
        </p:txBody>
      </p:sp>
    </p:spTree>
    <p:extLst>
      <p:ext uri="{BB962C8B-B14F-4D97-AF65-F5344CB8AC3E}">
        <p14:creationId xmlns:p14="http://schemas.microsoft.com/office/powerpoint/2010/main" val="1863024967"/>
      </p:ext>
    </p:extLst>
  </p:cSld>
  <p:clrMap bg1="lt1" tx1="dk1" bg2="lt2" tx2="dk2" accent1="accent1" accent2="accent2" accent3="accent3" accent4="accent4" accent5="accent5" accent6="accent6" hlink="hlink" folHlink="folHlink"/>
  <p:sldLayoutIdLst>
    <p:sldLayoutId id="2147483857" r:id="rId1"/>
    <p:sldLayoutId id="2147483858"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 id="2147483870" r:id="rId13"/>
    <p:sldLayoutId id="2147483871" r:id="rId14"/>
    <p:sldLayoutId id="2147483872" r:id="rId15"/>
    <p:sldLayoutId id="2147483873" r:id="rId16"/>
    <p:sldLayoutId id="2147483874" r:id="rId17"/>
    <p:sldLayoutId id="2147483875" r:id="rId18"/>
    <p:sldLayoutId id="2147483876" r:id="rId19"/>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50474760"/>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 id="2147483890" r:id="rId13"/>
    <p:sldLayoutId id="2147483891" r:id="rId14"/>
    <p:sldLayoutId id="2147483892" r:id="rId15"/>
    <p:sldLayoutId id="2147483893" r:id="rId16"/>
    <p:sldLayoutId id="2147483894" r:id="rId17"/>
    <p:sldLayoutId id="2147483895" r:id="rId18"/>
    <p:sldLayoutId id="2147483896" r:id="rId19"/>
    <p:sldLayoutId id="2147483897" r:id="rId20"/>
    <p:sldLayoutId id="2147483898" r:id="rId21"/>
    <p:sldLayoutId id="2147483899" r:id="rId22"/>
    <p:sldLayoutId id="2147483900" r:id="rId23"/>
    <p:sldLayoutId id="2147483901" r:id="rId24"/>
    <p:sldLayoutId id="2147483902" r:id="rId25"/>
    <p:sldLayoutId id="2147483903" r:id="rId26"/>
    <p:sldLayoutId id="2147483904" r:id="rId27"/>
    <p:sldLayoutId id="2147483905" r:id="rId28"/>
    <p:sldLayoutId id="2147483906" r:id="rId29"/>
    <p:sldLayoutId id="2147483907" r:id="rId30"/>
    <p:sldLayoutId id="2147483908" r:id="rId31"/>
    <p:sldLayoutId id="2147483909" r:id="rId32"/>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Gotham Rounded Book" pitchFamily="2"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26316631"/>
      </p:ext>
    </p:extLst>
  </p:cSld>
  <p:clrMap bg1="lt1" tx1="dk1" bg2="lt2" tx2="dk2" accent1="accent1" accent2="accent2" accent3="accent3" accent4="accent4" accent5="accent5" accent6="accent6" hlink="hlink" folHlink="folHlink"/>
  <p:sldLayoutIdLst>
    <p:sldLayoutId id="2147483936" r:id="rId1"/>
    <p:sldLayoutId id="2147483937" r:id="rId2"/>
    <p:sldLayoutId id="2147483938" r:id="rId3"/>
    <p:sldLayoutId id="2147483939" r:id="rId4"/>
    <p:sldLayoutId id="2147483940" r:id="rId5"/>
    <p:sldLayoutId id="2147483941" r:id="rId6"/>
    <p:sldLayoutId id="2147483942" r:id="rId7"/>
    <p:sldLayoutId id="2147483943" r:id="rId8"/>
    <p:sldLayoutId id="2147483944" r:id="rId9"/>
    <p:sldLayoutId id="2147483945" r:id="rId10"/>
    <p:sldLayoutId id="2147483946" r:id="rId11"/>
    <p:sldLayoutId id="2147483947" r:id="rId12"/>
    <p:sldLayoutId id="2147483948" r:id="rId13"/>
    <p:sldLayoutId id="2147483949" r:id="rId14"/>
    <p:sldLayoutId id="2147483950" r:id="rId15"/>
    <p:sldLayoutId id="2147483951" r:id="rId16"/>
    <p:sldLayoutId id="2147483952" r:id="rId17"/>
    <p:sldLayoutId id="2147483953" r:id="rId18"/>
    <p:sldLayoutId id="2147483954" r:id="rId19"/>
    <p:sldLayoutId id="2147483955" r:id="rId20"/>
    <p:sldLayoutId id="2147483956" r:id="rId21"/>
    <p:sldLayoutId id="2147483957" r:id="rId22"/>
    <p:sldLayoutId id="2147483958" r:id="rId23"/>
    <p:sldLayoutId id="2147483960" r:id="rId24"/>
    <p:sldLayoutId id="2147483961" r:id="rId25"/>
    <p:sldLayoutId id="2147483962" r:id="rId26"/>
    <p:sldLayoutId id="2147483963" r:id="rId27"/>
    <p:sldLayoutId id="2147483964" r:id="rId28"/>
    <p:sldLayoutId id="2147483965" r:id="rId29"/>
    <p:sldLayoutId id="2147483966" r:id="rId30"/>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Gotham Rounded Book" pitchFamily="2"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54988988"/>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 id="2147483974" r:id="rId4"/>
    <p:sldLayoutId id="2147483975" r:id="rId5"/>
    <p:sldLayoutId id="2147483976" r:id="rId6"/>
    <p:sldLayoutId id="2147483977" r:id="rId7"/>
    <p:sldLayoutId id="2147483978" r:id="rId8"/>
    <p:sldLayoutId id="2147483979" r:id="rId9"/>
    <p:sldLayoutId id="2147483980" r:id="rId10"/>
    <p:sldLayoutId id="2147483981" r:id="rId11"/>
    <p:sldLayoutId id="2147483982" r:id="rId12"/>
    <p:sldLayoutId id="2147483983" r:id="rId13"/>
    <p:sldLayoutId id="2147483984" r:id="rId14"/>
    <p:sldLayoutId id="2147483985" r:id="rId15"/>
    <p:sldLayoutId id="2147483986" r:id="rId16"/>
    <p:sldLayoutId id="2147483987" r:id="rId17"/>
    <p:sldLayoutId id="2147483988" r:id="rId18"/>
    <p:sldLayoutId id="2147483989" r:id="rId19"/>
    <p:sldLayoutId id="2147483990" r:id="rId20"/>
    <p:sldLayoutId id="2147483991" r:id="rId21"/>
    <p:sldLayoutId id="2147483992" r:id="rId22"/>
    <p:sldLayoutId id="2147483993" r:id="rId23"/>
    <p:sldLayoutId id="2147483994" r:id="rId24"/>
    <p:sldLayoutId id="2147483995" r:id="rId25"/>
    <p:sldLayoutId id="2147483996" r:id="rId26"/>
    <p:sldLayoutId id="2147483997" r:id="rId27"/>
    <p:sldLayoutId id="2147483998" r:id="rId28"/>
    <p:sldLayoutId id="2147483999" r:id="rId29"/>
    <p:sldLayoutId id="2147484000" r:id="rId30"/>
    <p:sldLayoutId id="2147484001" r:id="rId31"/>
    <p:sldLayoutId id="2147484002" r:id="rId32"/>
    <p:sldLayoutId id="2147484003" r:id="rId33"/>
    <p:sldLayoutId id="2147484004" r:id="rId34"/>
    <p:sldLayoutId id="2147484005" r:id="rId35"/>
    <p:sldLayoutId id="2147484006" r:id="rId36"/>
    <p:sldLayoutId id="2147484007" r:id="rId37"/>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Franklin Gothic Book" panose="020B05030201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Calibri" panose="020F0502020204030204" pitchFamily="34" charset="0"/>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Calibri" panose="020F0502020204030204" pitchFamily="34" charset="0"/>
          <a:ea typeface="+mn-ea"/>
          <a:cs typeface="Calibri" panose="020F050202020403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Calibri" panose="020F0502020204030204" pitchFamily="34" charset="0"/>
          <a:ea typeface="+mn-ea"/>
          <a:cs typeface="Calibri" panose="020F050202020403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Calibri" panose="020F0502020204030204" pitchFamily="34" charset="0"/>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1982" y="365125"/>
            <a:ext cx="10515600" cy="1325563"/>
          </a:xfrm>
          <a:prstGeom prst="rect">
            <a:avLst/>
          </a:prstGeom>
        </p:spPr>
        <p:txBody>
          <a:bodyPr vert="horz" lIns="0" tIns="0" rIns="0" bIns="0" rtlCol="0" anchor="t">
            <a:noAutofit/>
          </a:bodyPr>
          <a:lstStyle/>
          <a:p>
            <a:r>
              <a:rPr lang="en-US" dirty="0"/>
              <a:t>Click to edit Master title style</a:t>
            </a:r>
          </a:p>
        </p:txBody>
      </p:sp>
      <p:sp>
        <p:nvSpPr>
          <p:cNvPr id="3" name="Text Placeholder 2"/>
          <p:cNvSpPr>
            <a:spLocks noGrp="1"/>
          </p:cNvSpPr>
          <p:nvPr>
            <p:ph type="body" idx="1"/>
          </p:nvPr>
        </p:nvSpPr>
        <p:spPr>
          <a:xfrm>
            <a:off x="571982" y="1825625"/>
            <a:ext cx="10515600" cy="435133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65369263"/>
      </p:ext>
    </p:extLst>
  </p:cSld>
  <p:clrMap bg1="lt1" tx1="dk1" bg2="lt2" tx2="dk2" accent1="accent1" accent2="accent2" accent3="accent3" accent4="accent4" accent5="accent5" accent6="accent6" hlink="hlink" folHlink="folHlink"/>
  <p:sldLayoutIdLst>
    <p:sldLayoutId id="2147484009" r:id="rId1"/>
    <p:sldLayoutId id="2147484010" r:id="rId2"/>
    <p:sldLayoutId id="2147484011" r:id="rId3"/>
    <p:sldLayoutId id="2147484012" r:id="rId4"/>
    <p:sldLayoutId id="2147484013" r:id="rId5"/>
    <p:sldLayoutId id="2147484014" r:id="rId6"/>
    <p:sldLayoutId id="2147484015" r:id="rId7"/>
    <p:sldLayoutId id="2147484016" r:id="rId8"/>
    <p:sldLayoutId id="2147484017" r:id="rId9"/>
    <p:sldLayoutId id="2147484018" r:id="rId10"/>
    <p:sldLayoutId id="2147484019" r:id="rId11"/>
    <p:sldLayoutId id="2147484020" r:id="rId12"/>
    <p:sldLayoutId id="2147484021" r:id="rId13"/>
    <p:sldLayoutId id="2147484022" r:id="rId14"/>
    <p:sldLayoutId id="2147484023" r:id="rId15"/>
    <p:sldLayoutId id="2147484024" r:id="rId16"/>
    <p:sldLayoutId id="2147484025" r:id="rId17"/>
    <p:sldLayoutId id="2147484026" r:id="rId18"/>
    <p:sldLayoutId id="2147484027" r:id="rId19"/>
    <p:sldLayoutId id="2147484028" r:id="rId20"/>
    <p:sldLayoutId id="2147484029" r:id="rId21"/>
    <p:sldLayoutId id="2147484030" r:id="rId22"/>
    <p:sldLayoutId id="2147484031" r:id="rId23"/>
    <p:sldLayoutId id="2147484032" r:id="rId24"/>
    <p:sldLayoutId id="2147484033" r:id="rId25"/>
    <p:sldLayoutId id="2147484034" r:id="rId26"/>
    <p:sldLayoutId id="2147484035" r:id="rId27"/>
    <p:sldLayoutId id="2147484036" r:id="rId28"/>
    <p:sldLayoutId id="2147484037" r:id="rId29"/>
    <p:sldLayoutId id="2147484038" r:id="rId30"/>
    <p:sldLayoutId id="2147484039" r:id="rId31"/>
    <p:sldLayoutId id="2147484040" r:id="rId32"/>
    <p:sldLayoutId id="2147484041" r:id="rId33"/>
    <p:sldLayoutId id="2147484042" r:id="rId34"/>
    <p:sldLayoutId id="2147484043" r:id="rId35"/>
  </p:sldLayoutIdLst>
  <p:hf hdr="0" ftr="0" dt="0"/>
  <p:txStyles>
    <p:titleStyle>
      <a:lvl1pPr algn="l" defTabSz="914400" rtl="0" eaLnBrk="1" latinLnBrk="0" hangingPunct="1">
        <a:lnSpc>
          <a:spcPct val="90000"/>
        </a:lnSpc>
        <a:spcBef>
          <a:spcPct val="0"/>
        </a:spcBef>
        <a:buNone/>
        <a:defRPr sz="3600" b="0" i="0" kern="1200">
          <a:solidFill>
            <a:schemeClr val="tx2"/>
          </a:solidFill>
          <a:latin typeface="Gotham Rounded Book" pitchFamily="2"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4865563"/>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 id="2147484056" r:id="rId12"/>
    <p:sldLayoutId id="2147484057" r:id="rId13"/>
    <p:sldLayoutId id="2147484058" r:id="rId14"/>
    <p:sldLayoutId id="2147484059" r:id="rId15"/>
    <p:sldLayoutId id="2147484060" r:id="rId16"/>
    <p:sldLayoutId id="2147484061" r:id="rId17"/>
    <p:sldLayoutId id="2147484062" r:id="rId18"/>
    <p:sldLayoutId id="2147484063" r:id="rId19"/>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6.xml"/><Relationship Id="rId1" Type="http://schemas.openxmlformats.org/officeDocument/2006/relationships/slideLayout" Target="../slideLayouts/slideLayout4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7.xml"/><Relationship Id="rId1" Type="http://schemas.openxmlformats.org/officeDocument/2006/relationships/slideLayout" Target="../slideLayouts/slideLayout4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117.svg"/><Relationship Id="rId3" Type="http://schemas.openxmlformats.org/officeDocument/2006/relationships/image" Target="../media/image112.png"/><Relationship Id="rId7" Type="http://schemas.openxmlformats.org/officeDocument/2006/relationships/image" Target="../media/image116.png"/><Relationship Id="rId2" Type="http://schemas.openxmlformats.org/officeDocument/2006/relationships/notesSlide" Target="../notesSlides/notesSlide8.xml"/><Relationship Id="rId1" Type="http://schemas.openxmlformats.org/officeDocument/2006/relationships/slideLayout" Target="../slideLayouts/slideLayout161.xml"/><Relationship Id="rId6" Type="http://schemas.openxmlformats.org/officeDocument/2006/relationships/image" Target="../media/image115.svg"/><Relationship Id="rId5" Type="http://schemas.openxmlformats.org/officeDocument/2006/relationships/image" Target="../media/image114.png"/><Relationship Id="rId4" Type="http://schemas.openxmlformats.org/officeDocument/2006/relationships/image" Target="../media/image113.svg"/><Relationship Id="rId9" Type="http://schemas.openxmlformats.org/officeDocument/2006/relationships/image" Target="../media/image11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121.png"/></Relationships>
</file>

<file path=ppt/slides/_rels/slide1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3.xml"/><Relationship Id="rId1" Type="http://schemas.openxmlformats.org/officeDocument/2006/relationships/slideLayout" Target="../slideLayouts/slideLayout35.xml"/><Relationship Id="rId6" Type="http://schemas.microsoft.com/office/2007/relationships/hdphoto" Target="../media/hdphoto1.wdp"/><Relationship Id="rId5" Type="http://schemas.openxmlformats.org/officeDocument/2006/relationships/image" Target="../media/image125.png"/><Relationship Id="rId4" Type="http://schemas.openxmlformats.org/officeDocument/2006/relationships/image" Target="../media/image124.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xml"/><Relationship Id="rId1" Type="http://schemas.openxmlformats.org/officeDocument/2006/relationships/slideLayout" Target="../slideLayouts/slideLayout198.xml"/><Relationship Id="rId4" Type="http://schemas.openxmlformats.org/officeDocument/2006/relationships/image" Target="../media/image127.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0.xml"/></Relationships>
</file>

<file path=ppt/slides/_rels/slide22.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129.png"/></Relationships>
</file>

<file path=ppt/slides/_rels/slide23.xml.rels><?xml version="1.0" encoding="UTF-8" standalone="yes"?>
<Relationships xmlns="http://schemas.openxmlformats.org/package/2006/relationships"><Relationship Id="rId8" Type="http://schemas.openxmlformats.org/officeDocument/2006/relationships/image" Target="../media/image136.png"/><Relationship Id="rId13" Type="http://schemas.openxmlformats.org/officeDocument/2006/relationships/image" Target="../media/image141.png"/><Relationship Id="rId18" Type="http://schemas.openxmlformats.org/officeDocument/2006/relationships/image" Target="../media/image146.png"/><Relationship Id="rId3" Type="http://schemas.openxmlformats.org/officeDocument/2006/relationships/image" Target="../media/image131.png"/><Relationship Id="rId7" Type="http://schemas.openxmlformats.org/officeDocument/2006/relationships/image" Target="../media/image135.png"/><Relationship Id="rId12" Type="http://schemas.openxmlformats.org/officeDocument/2006/relationships/image" Target="../media/image140.png"/><Relationship Id="rId17" Type="http://schemas.openxmlformats.org/officeDocument/2006/relationships/image" Target="../media/image145.png"/><Relationship Id="rId2" Type="http://schemas.openxmlformats.org/officeDocument/2006/relationships/image" Target="../media/image130.jpeg"/><Relationship Id="rId16" Type="http://schemas.openxmlformats.org/officeDocument/2006/relationships/image" Target="../media/image144.png"/><Relationship Id="rId1" Type="http://schemas.openxmlformats.org/officeDocument/2006/relationships/slideLayout" Target="../slideLayouts/slideLayout155.xml"/><Relationship Id="rId6" Type="http://schemas.openxmlformats.org/officeDocument/2006/relationships/image" Target="../media/image134.png"/><Relationship Id="rId11" Type="http://schemas.openxmlformats.org/officeDocument/2006/relationships/image" Target="../media/image139.png"/><Relationship Id="rId5" Type="http://schemas.openxmlformats.org/officeDocument/2006/relationships/image" Target="../media/image133.png"/><Relationship Id="rId15" Type="http://schemas.openxmlformats.org/officeDocument/2006/relationships/image" Target="../media/image143.png"/><Relationship Id="rId10" Type="http://schemas.openxmlformats.org/officeDocument/2006/relationships/image" Target="../media/image138.png"/><Relationship Id="rId19" Type="http://schemas.openxmlformats.org/officeDocument/2006/relationships/image" Target="../media/image147.png"/><Relationship Id="rId4" Type="http://schemas.openxmlformats.org/officeDocument/2006/relationships/image" Target="../media/image132.png"/><Relationship Id="rId9" Type="http://schemas.openxmlformats.org/officeDocument/2006/relationships/image" Target="../media/image137.png"/><Relationship Id="rId14" Type="http://schemas.openxmlformats.org/officeDocument/2006/relationships/image" Target="../media/image142.png"/></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8.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5.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7.xml"/><Relationship Id="rId1" Type="http://schemas.openxmlformats.org/officeDocument/2006/relationships/slideLayout" Target="../slideLayouts/slideLayout514.xml"/></Relationships>
</file>

<file path=ppt/slides/_rels/slide26.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8.xml"/><Relationship Id="rId1" Type="http://schemas.openxmlformats.org/officeDocument/2006/relationships/slideLayout" Target="../slideLayouts/slideLayout161.xml"/><Relationship Id="rId5" Type="http://schemas.openxmlformats.org/officeDocument/2006/relationships/image" Target="../media/image158.png"/><Relationship Id="rId4" Type="http://schemas.openxmlformats.org/officeDocument/2006/relationships/image" Target="../media/image157.png"/></Relationships>
</file>

<file path=ppt/slides/_rels/slide27.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9.xml"/><Relationship Id="rId1" Type="http://schemas.openxmlformats.org/officeDocument/2006/relationships/slideLayout" Target="../slideLayouts/slideLayout76.xml"/></Relationships>
</file>

<file path=ppt/slides/_rels/slide2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png"/><Relationship Id="rId1" Type="http://schemas.openxmlformats.org/officeDocument/2006/relationships/slideLayout" Target="../slideLayouts/slideLayout161.xml"/><Relationship Id="rId5" Type="http://schemas.openxmlformats.org/officeDocument/2006/relationships/image" Target="../media/image163.png"/><Relationship Id="rId4" Type="http://schemas.openxmlformats.org/officeDocument/2006/relationships/image" Target="../media/image162.png"/></Relationships>
</file>

<file path=ppt/slides/_rels/slide29.xml.rels><?xml version="1.0" encoding="UTF-8" standalone="yes"?>
<Relationships xmlns="http://schemas.openxmlformats.org/package/2006/relationships"><Relationship Id="rId2" Type="http://schemas.openxmlformats.org/officeDocument/2006/relationships/image" Target="../media/image164.jpg"/><Relationship Id="rId1" Type="http://schemas.openxmlformats.org/officeDocument/2006/relationships/slideLayout" Target="../slideLayouts/slideLayout29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419.xml"/></Relationships>
</file>

<file path=ppt/slides/_rels/slide30.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0.xml"/><Relationship Id="rId1" Type="http://schemas.openxmlformats.org/officeDocument/2006/relationships/slideLayout" Target="../slideLayouts/slideLayout341.xml"/></Relationships>
</file>

<file path=ppt/slides/_rels/slide31.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1.xml"/><Relationship Id="rId1" Type="http://schemas.openxmlformats.org/officeDocument/2006/relationships/slideLayout" Target="../slideLayouts/slideLayout160.xml"/><Relationship Id="rId6" Type="http://schemas.openxmlformats.org/officeDocument/2006/relationships/image" Target="../media/image169.png"/><Relationship Id="rId5" Type="http://schemas.openxmlformats.org/officeDocument/2006/relationships/image" Target="../media/image168.png"/><Relationship Id="rId4" Type="http://schemas.openxmlformats.org/officeDocument/2006/relationships/image" Target="../media/image167.png"/></Relationships>
</file>

<file path=ppt/slides/_rels/slide32.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slideLayout" Target="../slideLayouts/slideLayout132.xml"/></Relationships>
</file>

<file path=ppt/slides/_rels/slide33.xml.rels><?xml version="1.0" encoding="UTF-8" standalone="yes"?>
<Relationships xmlns="http://schemas.openxmlformats.org/package/2006/relationships"><Relationship Id="rId8" Type="http://schemas.openxmlformats.org/officeDocument/2006/relationships/image" Target="../media/image178.png"/><Relationship Id="rId3" Type="http://schemas.openxmlformats.org/officeDocument/2006/relationships/image" Target="../media/image173.png"/><Relationship Id="rId7" Type="http://schemas.openxmlformats.org/officeDocument/2006/relationships/image" Target="../media/image177.png"/><Relationship Id="rId2" Type="http://schemas.openxmlformats.org/officeDocument/2006/relationships/image" Target="../media/image172.png"/><Relationship Id="rId1" Type="http://schemas.openxmlformats.org/officeDocument/2006/relationships/slideLayout" Target="../slideLayouts/slideLayout323.xml"/><Relationship Id="rId6" Type="http://schemas.openxmlformats.org/officeDocument/2006/relationships/image" Target="../media/image176.png"/><Relationship Id="rId5" Type="http://schemas.openxmlformats.org/officeDocument/2006/relationships/image" Target="../media/image175.png"/><Relationship Id="rId4" Type="http://schemas.openxmlformats.org/officeDocument/2006/relationships/image" Target="../media/image174.png"/><Relationship Id="rId9" Type="http://schemas.microsoft.com/office/2007/relationships/hdphoto" Target="../media/hdphoto2.wdp"/></Relationships>
</file>

<file path=ppt/slides/_rels/slide3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image" Target="../media/image179.png"/><Relationship Id="rId1" Type="http://schemas.openxmlformats.org/officeDocument/2006/relationships/slideLayout" Target="../slideLayouts/slideLayout251.xml"/><Relationship Id="rId5" Type="http://schemas.openxmlformats.org/officeDocument/2006/relationships/chart" Target="../charts/chart3.xml"/><Relationship Id="rId4" Type="http://schemas.openxmlformats.org/officeDocument/2006/relationships/chart" Target="../charts/chart2.xml"/></Relationships>
</file>

<file path=ppt/slides/_rels/slide3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181.png"/><Relationship Id="rId1" Type="http://schemas.openxmlformats.org/officeDocument/2006/relationships/slideLayout" Target="../slideLayouts/slideLayout251.xml"/><Relationship Id="rId5" Type="http://schemas.openxmlformats.org/officeDocument/2006/relationships/image" Target="../media/image183.png"/><Relationship Id="rId4" Type="http://schemas.openxmlformats.org/officeDocument/2006/relationships/image" Target="../media/image179.png"/></Relationships>
</file>

<file path=ppt/slides/_rels/slide36.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251.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51.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3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60.xml"/></Relationships>
</file>

<file path=ppt/slides/_rels/slide3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2.xml"/><Relationship Id="rId1" Type="http://schemas.openxmlformats.org/officeDocument/2006/relationships/slideLayout" Target="../slideLayouts/slideLayout41.xml"/><Relationship Id="rId4" Type="http://schemas.openxmlformats.org/officeDocument/2006/relationships/image" Target="../media/image185.png"/></Relationships>
</file>

<file path=ppt/slides/_rels/slide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3.xml"/><Relationship Id="rId1" Type="http://schemas.openxmlformats.org/officeDocument/2006/relationships/slideLayout" Target="../slideLayouts/slideLayout419.xml"/></Relationships>
</file>

<file path=ppt/slides/_rels/slide4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3.xml"/><Relationship Id="rId1" Type="http://schemas.openxmlformats.org/officeDocument/2006/relationships/slideLayout" Target="../slideLayouts/slideLayout363.xml"/><Relationship Id="rId6" Type="http://schemas.openxmlformats.org/officeDocument/2006/relationships/image" Target="../media/image188.svg"/><Relationship Id="rId5" Type="http://schemas.openxmlformats.org/officeDocument/2006/relationships/image" Target="../media/image187.png"/><Relationship Id="rId4" Type="http://schemas.openxmlformats.org/officeDocument/2006/relationships/image" Target="../media/image186.jpeg"/></Relationships>
</file>

<file path=ppt/slides/_rels/slide4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4.xml"/><Relationship Id="rId1" Type="http://schemas.openxmlformats.org/officeDocument/2006/relationships/slideLayout" Target="../slideLayouts/slideLayout161.xml"/></Relationships>
</file>

<file path=ppt/slides/_rels/slide42.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5.xml"/><Relationship Id="rId1" Type="http://schemas.openxmlformats.org/officeDocument/2006/relationships/slideLayout" Target="../slideLayouts/slideLayout358.xml"/></Relationships>
</file>

<file path=ppt/slides/_rels/slide43.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6.xml"/><Relationship Id="rId1" Type="http://schemas.openxmlformats.org/officeDocument/2006/relationships/slideLayout" Target="../slideLayouts/slideLayout35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4.xml"/></Relationships>
</file>

<file path=ppt/slides/_rels/slide45.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7.xml"/><Relationship Id="rId1" Type="http://schemas.openxmlformats.org/officeDocument/2006/relationships/slideLayout" Target="../slideLayouts/slideLayout160.xml"/><Relationship Id="rId4" Type="http://schemas.microsoft.com/office/2007/relationships/hdphoto" Target="../media/hdphoto3.wdp"/></Relationships>
</file>

<file path=ppt/slides/_rels/slide46.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8.xml"/><Relationship Id="rId1" Type="http://schemas.openxmlformats.org/officeDocument/2006/relationships/slideLayout" Target="../slideLayouts/slideLayout161.xml"/><Relationship Id="rId5" Type="http://schemas.openxmlformats.org/officeDocument/2006/relationships/image" Target="../media/image194.png"/><Relationship Id="rId4" Type="http://schemas.openxmlformats.org/officeDocument/2006/relationships/image" Target="../media/image193.emf"/></Relationships>
</file>

<file path=ppt/slides/_rels/slide47.xml.rels><?xml version="1.0" encoding="UTF-8" standalone="yes"?>
<Relationships xmlns="http://schemas.openxmlformats.org/package/2006/relationships"><Relationship Id="rId8" Type="http://schemas.openxmlformats.org/officeDocument/2006/relationships/image" Target="../media/image200.png"/><Relationship Id="rId3" Type="http://schemas.openxmlformats.org/officeDocument/2006/relationships/image" Target="../media/image195.png"/><Relationship Id="rId7" Type="http://schemas.openxmlformats.org/officeDocument/2006/relationships/image" Target="../media/image199.png"/><Relationship Id="rId2" Type="http://schemas.openxmlformats.org/officeDocument/2006/relationships/notesSlide" Target="../notesSlides/notesSlide29.xml"/><Relationship Id="rId1" Type="http://schemas.openxmlformats.org/officeDocument/2006/relationships/slideLayout" Target="../slideLayouts/slideLayout160.xml"/><Relationship Id="rId6" Type="http://schemas.openxmlformats.org/officeDocument/2006/relationships/image" Target="../media/image198.png"/><Relationship Id="rId5" Type="http://schemas.openxmlformats.org/officeDocument/2006/relationships/image" Target="../media/image197.png"/><Relationship Id="rId4" Type="http://schemas.openxmlformats.org/officeDocument/2006/relationships/image" Target="../media/image196.png"/></Relationships>
</file>

<file path=ppt/slides/_rels/slide48.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30.xml"/><Relationship Id="rId1" Type="http://schemas.openxmlformats.org/officeDocument/2006/relationships/slideLayout" Target="../slideLayouts/slideLayout161.xml"/><Relationship Id="rId4" Type="http://schemas.openxmlformats.org/officeDocument/2006/relationships/image" Target="../media/image202.png"/></Relationships>
</file>

<file path=ppt/slides/_rels/slide49.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31.xml"/><Relationship Id="rId1" Type="http://schemas.openxmlformats.org/officeDocument/2006/relationships/slideLayout" Target="../slideLayouts/slideLayout452.xml"/><Relationship Id="rId6" Type="http://schemas.openxmlformats.org/officeDocument/2006/relationships/image" Target="../media/image206.png"/><Relationship Id="rId5" Type="http://schemas.openxmlformats.org/officeDocument/2006/relationships/image" Target="../media/image205.png"/><Relationship Id="rId4" Type="http://schemas.openxmlformats.org/officeDocument/2006/relationships/image" Target="../media/image204.jpeg"/></Relationships>
</file>

<file path=ppt/slides/_rels/slide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xml"/><Relationship Id="rId1" Type="http://schemas.openxmlformats.org/officeDocument/2006/relationships/slideLayout" Target="../slideLayouts/slideLayout5.xml"/><Relationship Id="rId5" Type="http://schemas.openxmlformats.org/officeDocument/2006/relationships/image" Target="../media/image108.png"/><Relationship Id="rId4" Type="http://schemas.openxmlformats.org/officeDocument/2006/relationships/image" Target="../media/image107.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4.xml"/></Relationships>
</file>

<file path=ppt/slides/_rels/slide51.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32.xml"/><Relationship Id="rId1" Type="http://schemas.openxmlformats.org/officeDocument/2006/relationships/slideLayout" Target="../slideLayouts/slideLayout167.xml"/></Relationships>
</file>

<file path=ppt/slides/_rels/slide52.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33.xml"/><Relationship Id="rId1" Type="http://schemas.openxmlformats.org/officeDocument/2006/relationships/slideLayout" Target="../slideLayouts/slideLayout166.xml"/><Relationship Id="rId4" Type="http://schemas.openxmlformats.org/officeDocument/2006/relationships/image" Target="../media/image209.png"/></Relationships>
</file>

<file path=ppt/slides/_rels/slide53.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34.xml"/><Relationship Id="rId1" Type="http://schemas.openxmlformats.org/officeDocument/2006/relationships/slideLayout" Target="../slideLayouts/slideLayout166.xml"/><Relationship Id="rId4" Type="http://schemas.openxmlformats.org/officeDocument/2006/relationships/image" Target="../media/image211.png"/></Relationships>
</file>

<file path=ppt/slides/_rels/slide54.xml.rels><?xml version="1.0" encoding="UTF-8" standalone="yes"?>
<Relationships xmlns="http://schemas.openxmlformats.org/package/2006/relationships"><Relationship Id="rId2" Type="http://schemas.openxmlformats.org/officeDocument/2006/relationships/image" Target="../media/image212.png"/><Relationship Id="rId1" Type="http://schemas.openxmlformats.org/officeDocument/2006/relationships/slideLayout" Target="../slideLayouts/slideLayout167.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189.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14.png"/><Relationship Id="rId4" Type="http://schemas.openxmlformats.org/officeDocument/2006/relationships/image" Target="../media/image213.pn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03.xml"/></Relationships>
</file>

<file path=ppt/slides/_rels/slide57.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215.jpeg"/><Relationship Id="rId1" Type="http://schemas.openxmlformats.org/officeDocument/2006/relationships/slideLayout" Target="../slideLayouts/slideLayout390.xml"/></Relationships>
</file>

<file path=ppt/slides/_rels/slide58.xml.rels><?xml version="1.0" encoding="UTF-8" standalone="yes"?>
<Relationships xmlns="http://schemas.openxmlformats.org/package/2006/relationships"><Relationship Id="rId8" Type="http://schemas.openxmlformats.org/officeDocument/2006/relationships/image" Target="../media/image222.png"/><Relationship Id="rId3" Type="http://schemas.openxmlformats.org/officeDocument/2006/relationships/image" Target="../media/image217.png"/><Relationship Id="rId7" Type="http://schemas.openxmlformats.org/officeDocument/2006/relationships/image" Target="../media/image221.jpeg"/><Relationship Id="rId2" Type="http://schemas.openxmlformats.org/officeDocument/2006/relationships/notesSlide" Target="../notesSlides/notesSlide36.xml"/><Relationship Id="rId1" Type="http://schemas.openxmlformats.org/officeDocument/2006/relationships/slideLayout" Target="../slideLayouts/slideLayout382.xml"/><Relationship Id="rId6" Type="http://schemas.openxmlformats.org/officeDocument/2006/relationships/image" Target="../media/image220.jpeg"/><Relationship Id="rId5" Type="http://schemas.openxmlformats.org/officeDocument/2006/relationships/image" Target="../media/image219.jpeg"/><Relationship Id="rId4" Type="http://schemas.openxmlformats.org/officeDocument/2006/relationships/image" Target="../media/image218.jpeg"/></Relationships>
</file>

<file path=ppt/slides/_rels/slide59.xml.rels><?xml version="1.0" encoding="UTF-8" standalone="yes"?>
<Relationships xmlns="http://schemas.openxmlformats.org/package/2006/relationships"><Relationship Id="rId8" Type="http://schemas.openxmlformats.org/officeDocument/2006/relationships/image" Target="../media/image227.jpeg"/><Relationship Id="rId3" Type="http://schemas.openxmlformats.org/officeDocument/2006/relationships/image" Target="../media/image223.png"/><Relationship Id="rId7" Type="http://schemas.openxmlformats.org/officeDocument/2006/relationships/image" Target="../media/image226.png"/><Relationship Id="rId2" Type="http://schemas.openxmlformats.org/officeDocument/2006/relationships/notesSlide" Target="../notesSlides/notesSlide37.xml"/><Relationship Id="rId1" Type="http://schemas.openxmlformats.org/officeDocument/2006/relationships/slideLayout" Target="../slideLayouts/slideLayout474.xml"/><Relationship Id="rId6" Type="http://schemas.openxmlformats.org/officeDocument/2006/relationships/image" Target="../media/image225.png"/><Relationship Id="rId5" Type="http://schemas.openxmlformats.org/officeDocument/2006/relationships/chart" Target="../charts/chart7.xml"/><Relationship Id="rId4" Type="http://schemas.openxmlformats.org/officeDocument/2006/relationships/image" Target="../media/image224.png"/></Relationships>
</file>

<file path=ppt/slides/_rels/slide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xml"/><Relationship Id="rId1" Type="http://schemas.openxmlformats.org/officeDocument/2006/relationships/slideLayout" Target="../slideLayouts/slideLayout198.xml"/></Relationships>
</file>

<file path=ppt/slides/_rels/slide60.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38.xml"/><Relationship Id="rId1" Type="http://schemas.openxmlformats.org/officeDocument/2006/relationships/slideLayout" Target="../slideLayouts/slideLayout12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7.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19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9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EF4670-88D4-824A-92D3-1710CA26FD09}"/>
              </a:ext>
            </a:extLst>
          </p:cNvPr>
          <p:cNvSpPr>
            <a:spLocks noGrp="1"/>
          </p:cNvSpPr>
          <p:nvPr>
            <p:ph type="title"/>
          </p:nvPr>
        </p:nvSpPr>
        <p:spPr/>
        <p:txBody>
          <a:bodyPr/>
          <a:lstStyle/>
          <a:p>
            <a:r>
              <a:rPr lang="en-US" b="1" dirty="0"/>
              <a:t>What is </a:t>
            </a:r>
            <a:r>
              <a:rPr lang="en-US" sz="3600" b="1" dirty="0"/>
              <a:t>CDC Doing in Cancer Control?</a:t>
            </a:r>
          </a:p>
        </p:txBody>
      </p:sp>
      <p:sp>
        <p:nvSpPr>
          <p:cNvPr id="3" name="Text Placeholder 2">
            <a:extLst>
              <a:ext uri="{FF2B5EF4-FFF2-40B4-BE49-F238E27FC236}">
                <a16:creationId xmlns:a16="http://schemas.microsoft.com/office/drawing/2014/main" id="{6642BA0A-715C-9145-B7A7-097CE2CA2943}"/>
              </a:ext>
            </a:extLst>
          </p:cNvPr>
          <p:cNvSpPr>
            <a:spLocks noGrp="1"/>
          </p:cNvSpPr>
          <p:nvPr>
            <p:ph type="body" sz="quarter" idx="10"/>
          </p:nvPr>
        </p:nvSpPr>
        <p:spPr/>
        <p:txBody>
          <a:bodyPr/>
          <a:lstStyle/>
          <a:p>
            <a:r>
              <a:rPr lang="fr-FR" dirty="0"/>
              <a:t>Lisa C. Richardson, MD, MPH</a:t>
            </a:r>
          </a:p>
          <a:p>
            <a:endParaRPr lang="en-US" sz="1800" dirty="0"/>
          </a:p>
        </p:txBody>
      </p:sp>
      <p:sp>
        <p:nvSpPr>
          <p:cNvPr id="4" name="Text Placeholder 3">
            <a:extLst>
              <a:ext uri="{FF2B5EF4-FFF2-40B4-BE49-F238E27FC236}">
                <a16:creationId xmlns:a16="http://schemas.microsoft.com/office/drawing/2014/main" id="{9E90CD8D-14ED-604D-8C03-908ABDD4D8C6}"/>
              </a:ext>
            </a:extLst>
          </p:cNvPr>
          <p:cNvSpPr>
            <a:spLocks noGrp="1"/>
          </p:cNvSpPr>
          <p:nvPr>
            <p:ph type="body" sz="quarter" idx="11"/>
          </p:nvPr>
        </p:nvSpPr>
        <p:spPr/>
        <p:txBody>
          <a:bodyPr/>
          <a:lstStyle/>
          <a:p>
            <a:r>
              <a:rPr lang="en-US" dirty="0"/>
              <a:t>Director, Division of Cancer Prevention and Control, CDC</a:t>
            </a:r>
          </a:p>
        </p:txBody>
      </p:sp>
      <p:sp>
        <p:nvSpPr>
          <p:cNvPr id="5" name="Text Placeholder 4">
            <a:extLst>
              <a:ext uri="{FF2B5EF4-FFF2-40B4-BE49-F238E27FC236}">
                <a16:creationId xmlns:a16="http://schemas.microsoft.com/office/drawing/2014/main" id="{A044ABF5-9875-7242-863A-903F27EAE421}"/>
              </a:ext>
            </a:extLst>
          </p:cNvPr>
          <p:cNvSpPr>
            <a:spLocks noGrp="1"/>
          </p:cNvSpPr>
          <p:nvPr>
            <p:ph type="body" sz="quarter" idx="12"/>
          </p:nvPr>
        </p:nvSpPr>
        <p:spPr>
          <a:xfrm>
            <a:off x="5226122" y="5902378"/>
            <a:ext cx="5207077" cy="541404"/>
          </a:xfrm>
        </p:spPr>
        <p:txBody>
          <a:bodyPr/>
          <a:lstStyle/>
          <a:p>
            <a:pPr algn="ctr"/>
            <a:r>
              <a:rPr lang="en-US" dirty="0"/>
              <a:t>UF School of Medicine</a:t>
            </a:r>
            <a:br>
              <a:rPr lang="en-US" dirty="0"/>
            </a:br>
            <a:r>
              <a:rPr lang="en-US" dirty="0"/>
              <a:t>Grand Rounds </a:t>
            </a:r>
            <a:br>
              <a:rPr lang="en-US" dirty="0"/>
            </a:br>
            <a:endParaRPr lang="en-US" sz="1200" dirty="0"/>
          </a:p>
        </p:txBody>
      </p:sp>
      <p:sp>
        <p:nvSpPr>
          <p:cNvPr id="6" name="Text Placeholder 5">
            <a:extLst>
              <a:ext uri="{FF2B5EF4-FFF2-40B4-BE49-F238E27FC236}">
                <a16:creationId xmlns:a16="http://schemas.microsoft.com/office/drawing/2014/main" id="{84D3A71C-5AC3-8F41-BC31-29FD5DDF8178}"/>
              </a:ext>
            </a:extLst>
          </p:cNvPr>
          <p:cNvSpPr>
            <a:spLocks noGrp="1"/>
          </p:cNvSpPr>
          <p:nvPr>
            <p:ph type="body" sz="quarter" idx="13"/>
          </p:nvPr>
        </p:nvSpPr>
        <p:spPr>
          <a:xfrm>
            <a:off x="5671453" y="6443782"/>
            <a:ext cx="4316413" cy="218496"/>
          </a:xfrm>
        </p:spPr>
        <p:txBody>
          <a:bodyPr/>
          <a:lstStyle/>
          <a:p>
            <a:pPr algn="ctr"/>
            <a:r>
              <a:rPr lang="en-US" dirty="0"/>
              <a:t>February 5, 2020</a:t>
            </a:r>
          </a:p>
          <a:p>
            <a:endParaRPr lang="en-US" dirty="0"/>
          </a:p>
        </p:txBody>
      </p:sp>
    </p:spTree>
    <p:extLst>
      <p:ext uri="{BB962C8B-B14F-4D97-AF65-F5344CB8AC3E}">
        <p14:creationId xmlns:p14="http://schemas.microsoft.com/office/powerpoint/2010/main" val="171149776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latin typeface="Century Gothic" panose="020B0502020202020204" pitchFamily="34" charset="0"/>
              </a:rPr>
              <a:t>Division of Cancer Prevention and Control</a:t>
            </a:r>
          </a:p>
        </p:txBody>
      </p:sp>
      <p:graphicFrame>
        <p:nvGraphicFramePr>
          <p:cNvPr id="9" name="Diagram 8"/>
          <p:cNvGraphicFramePr/>
          <p:nvPr>
            <p:extLst>
              <p:ext uri="{D42A27DB-BD31-4B8C-83A1-F6EECF244321}">
                <p14:modId xmlns:p14="http://schemas.microsoft.com/office/powerpoint/2010/main" val="1813890721"/>
              </p:ext>
            </p:extLst>
          </p:nvPr>
        </p:nvGraphicFramePr>
        <p:xfrm>
          <a:off x="1076529" y="633976"/>
          <a:ext cx="10091592" cy="41796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TextBox 2"/>
          <p:cNvSpPr txBox="1"/>
          <p:nvPr/>
        </p:nvSpPr>
        <p:spPr>
          <a:xfrm>
            <a:off x="1050946" y="4521212"/>
            <a:ext cx="2414016" cy="58477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1600" b="1" dirty="0">
                <a:solidFill>
                  <a:srgbClr val="56A0D3"/>
                </a:solidFill>
                <a:latin typeface="Calibri" panose="020F0502020204030204" pitchFamily="34" charset="0"/>
                <a:cs typeface="Calibri" panose="020F0502020204030204" pitchFamily="34" charset="0"/>
              </a:rPr>
              <a:t>National Program of Cancer Registries</a:t>
            </a:r>
          </a:p>
        </p:txBody>
      </p:sp>
      <p:sp>
        <p:nvSpPr>
          <p:cNvPr id="5" name="TextBox 4"/>
          <p:cNvSpPr txBox="1"/>
          <p:nvPr/>
        </p:nvSpPr>
        <p:spPr>
          <a:xfrm>
            <a:off x="3689093" y="4521224"/>
            <a:ext cx="2414016" cy="58477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1600" b="1" dirty="0">
                <a:solidFill>
                  <a:srgbClr val="56A0D3"/>
                </a:solidFill>
                <a:latin typeface="Calibri" panose="020F0502020204030204" pitchFamily="34" charset="0"/>
                <a:cs typeface="Calibri" panose="020F0502020204030204" pitchFamily="34" charset="0"/>
              </a:rPr>
              <a:t>National Comprehensive Cancer Control Program </a:t>
            </a:r>
          </a:p>
        </p:txBody>
      </p:sp>
      <p:sp>
        <p:nvSpPr>
          <p:cNvPr id="4" name="TextBox 3"/>
          <p:cNvSpPr txBox="1"/>
          <p:nvPr/>
        </p:nvSpPr>
        <p:spPr>
          <a:xfrm>
            <a:off x="9108416" y="4521212"/>
            <a:ext cx="2564253" cy="58477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1600" b="1" dirty="0">
                <a:solidFill>
                  <a:srgbClr val="56A0D3"/>
                </a:solidFill>
                <a:latin typeface="Calibri" panose="020F0502020204030204" pitchFamily="34" charset="0"/>
                <a:cs typeface="Calibri" panose="020F0502020204030204" pitchFamily="34" charset="0"/>
              </a:rPr>
              <a:t>National Breast and Cervical Early Detection Program  </a:t>
            </a:r>
          </a:p>
        </p:txBody>
      </p:sp>
      <p:sp>
        <p:nvSpPr>
          <p:cNvPr id="6" name="TextBox 5"/>
          <p:cNvSpPr txBox="1"/>
          <p:nvPr/>
        </p:nvSpPr>
        <p:spPr>
          <a:xfrm>
            <a:off x="9112349" y="5203009"/>
            <a:ext cx="2560320" cy="584775"/>
          </a:xfrm>
          <a:prstGeom prst="rect">
            <a:avLst/>
          </a:prstGeom>
        </p:spPr>
        <p:style>
          <a:lnRef idx="2">
            <a:schemeClr val="accent1"/>
          </a:lnRef>
          <a:fillRef idx="1">
            <a:schemeClr val="lt1"/>
          </a:fillRef>
          <a:effectRef idx="0">
            <a:schemeClr val="accent1"/>
          </a:effectRef>
          <a:fontRef idx="minor">
            <a:schemeClr val="dk1"/>
          </a:fontRef>
        </p:style>
        <p:txBody>
          <a:bodyPr wrap="square" rtlCol="0" anchor="ctr">
            <a:spAutoFit/>
          </a:bodyPr>
          <a:lstStyle/>
          <a:p>
            <a:pPr algn="ctr"/>
            <a:r>
              <a:rPr lang="en-US" sz="1600" b="1" dirty="0">
                <a:solidFill>
                  <a:srgbClr val="56A0D3"/>
                </a:solidFill>
                <a:latin typeface="Calibri" panose="020F0502020204030204" pitchFamily="34" charset="0"/>
                <a:cs typeface="Calibri" panose="020F0502020204030204" pitchFamily="34" charset="0"/>
              </a:rPr>
              <a:t>Colorectal Cancer Control</a:t>
            </a:r>
            <a:br>
              <a:rPr lang="en-US" sz="1600" b="1" dirty="0">
                <a:solidFill>
                  <a:srgbClr val="56A0D3"/>
                </a:solidFill>
                <a:latin typeface="Calibri" panose="020F0502020204030204" pitchFamily="34" charset="0"/>
                <a:cs typeface="Calibri" panose="020F0502020204030204" pitchFamily="34" charset="0"/>
              </a:rPr>
            </a:br>
            <a:endParaRPr lang="en-US" sz="1600" b="1" dirty="0">
              <a:solidFill>
                <a:srgbClr val="56A0D3"/>
              </a:solidFill>
              <a:latin typeface="Calibri" panose="020F0502020204030204" pitchFamily="34" charset="0"/>
              <a:cs typeface="Calibri" panose="020F0502020204030204" pitchFamily="34" charset="0"/>
            </a:endParaRPr>
          </a:p>
        </p:txBody>
      </p:sp>
      <p:sp>
        <p:nvSpPr>
          <p:cNvPr id="7" name="TextBox 6"/>
          <p:cNvSpPr txBox="1"/>
          <p:nvPr/>
        </p:nvSpPr>
        <p:spPr>
          <a:xfrm>
            <a:off x="6266166" y="4521212"/>
            <a:ext cx="2515360" cy="58477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1600" b="1" dirty="0">
                <a:solidFill>
                  <a:srgbClr val="56A0D3"/>
                </a:solidFill>
                <a:latin typeface="Calibri" panose="020F0502020204030204" pitchFamily="34" charset="0"/>
                <a:cs typeface="Calibri" panose="020F0502020204030204" pitchFamily="34" charset="0"/>
              </a:rPr>
              <a:t>Cancer Prevention and Control Research Network</a:t>
            </a:r>
          </a:p>
        </p:txBody>
      </p:sp>
    </p:spTree>
    <p:extLst>
      <p:ext uri="{BB962C8B-B14F-4D97-AF65-F5344CB8AC3E}">
        <p14:creationId xmlns:p14="http://schemas.microsoft.com/office/powerpoint/2010/main" val="32482847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662794" y="3515217"/>
            <a:ext cx="3524248" cy="55399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Neutraface Slab Display Tit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Rockwell"/>
              <a:ea typeface="+mn-ea"/>
              <a:cs typeface="+mn-cs"/>
            </a:endParaRPr>
          </a:p>
        </p:txBody>
      </p:sp>
      <p:sp>
        <p:nvSpPr>
          <p:cNvPr id="20" name="TextBox 19"/>
          <p:cNvSpPr txBox="1"/>
          <p:nvPr/>
        </p:nvSpPr>
        <p:spPr>
          <a:xfrm>
            <a:off x="8774057" y="3013501"/>
            <a:ext cx="2259956"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a:ln>
                  <a:noFill/>
                </a:ln>
                <a:solidFill>
                  <a:srgbClr val="122C41"/>
                </a:solidFill>
                <a:effectLst/>
                <a:uLnTx/>
                <a:uFillTx/>
                <a:latin typeface="Calibri" panose="020F0502020204030204" pitchFamily="34" charset="0"/>
                <a:cs typeface="Calibri" panose="020F0502020204030204" pitchFamily="34" charset="0"/>
              </a:rPr>
              <a:t>Positioned to </a:t>
            </a:r>
            <a:br>
              <a:rPr kumimoji="0" lang="en-US" sz="2400" i="0" u="none" strike="noStrike" kern="1200" cap="none" spc="0" normalizeH="0" baseline="0" noProof="0" dirty="0">
                <a:ln>
                  <a:noFill/>
                </a:ln>
                <a:solidFill>
                  <a:srgbClr val="122C41"/>
                </a:solidFill>
                <a:effectLst/>
                <a:uLnTx/>
                <a:uFillTx/>
                <a:latin typeface="Calibri" panose="020F0502020204030204" pitchFamily="34" charset="0"/>
                <a:cs typeface="Calibri" panose="020F0502020204030204" pitchFamily="34" charset="0"/>
              </a:rPr>
            </a:br>
            <a:r>
              <a:rPr kumimoji="0" lang="en-US" sz="2400" i="0" u="none" strike="noStrike" kern="1200" cap="none" spc="0" normalizeH="0" baseline="0" noProof="0" dirty="0">
                <a:ln>
                  <a:noFill/>
                </a:ln>
                <a:solidFill>
                  <a:srgbClr val="122C41"/>
                </a:solidFill>
                <a:effectLst/>
                <a:uLnTx/>
                <a:uFillTx/>
                <a:latin typeface="Calibri" panose="020F0502020204030204" pitchFamily="34" charset="0"/>
                <a:cs typeface="Calibri" panose="020F0502020204030204" pitchFamily="34" charset="0"/>
              </a:rPr>
              <a:t>Drive Outcomes </a:t>
            </a:r>
          </a:p>
        </p:txBody>
      </p:sp>
      <p:sp>
        <p:nvSpPr>
          <p:cNvPr id="2" name="Title 1"/>
          <p:cNvSpPr>
            <a:spLocks noGrp="1"/>
          </p:cNvSpPr>
          <p:nvPr>
            <p:ph type="title"/>
          </p:nvPr>
        </p:nvSpPr>
        <p:spPr/>
        <p:txBody>
          <a:bodyPr>
            <a:noAutofit/>
          </a:bodyPr>
          <a:lstStyle/>
          <a:p>
            <a:r>
              <a:rPr lang="en-US" b="1" dirty="0">
                <a:latin typeface="Century Gothic" panose="020B0502020202020204" pitchFamily="34" charset="0"/>
              </a:rPr>
              <a:t>Catalyzing Cancer Prevention and Control</a:t>
            </a:r>
          </a:p>
        </p:txBody>
      </p:sp>
      <p:grpSp>
        <p:nvGrpSpPr>
          <p:cNvPr id="15" name="Group 14">
            <a:extLst>
              <a:ext uri="{FF2B5EF4-FFF2-40B4-BE49-F238E27FC236}">
                <a16:creationId xmlns:a16="http://schemas.microsoft.com/office/drawing/2014/main" id="{796DC47C-5E4E-4739-A230-2FA0B311B373}"/>
              </a:ext>
            </a:extLst>
          </p:cNvPr>
          <p:cNvGrpSpPr/>
          <p:nvPr/>
        </p:nvGrpSpPr>
        <p:grpSpPr>
          <a:xfrm>
            <a:off x="2032000" y="902826"/>
            <a:ext cx="8128000" cy="5438597"/>
            <a:chOff x="1793548" y="719666"/>
            <a:chExt cx="8128000" cy="5438597"/>
          </a:xfrm>
        </p:grpSpPr>
        <p:graphicFrame>
          <p:nvGraphicFramePr>
            <p:cNvPr id="4" name="Diagram 3">
              <a:extLst>
                <a:ext uri="{FF2B5EF4-FFF2-40B4-BE49-F238E27FC236}">
                  <a16:creationId xmlns:a16="http://schemas.microsoft.com/office/drawing/2014/main" id="{51AAA67C-76EC-4BFA-98CC-592DE3A1F1D7}"/>
                </a:ext>
              </a:extLst>
            </p:cNvPr>
            <p:cNvGraphicFramePr/>
            <p:nvPr>
              <p:extLst>
                <p:ext uri="{D42A27DB-BD31-4B8C-83A1-F6EECF244321}">
                  <p14:modId xmlns:p14="http://schemas.microsoft.com/office/powerpoint/2010/main" val="2534760787"/>
                </p:ext>
              </p:extLst>
            </p:nvPr>
          </p:nvGraphicFramePr>
          <p:xfrm>
            <a:off x="1793548" y="719666"/>
            <a:ext cx="8128000" cy="54385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Box 8">
              <a:extLst>
                <a:ext uri="{FF2B5EF4-FFF2-40B4-BE49-F238E27FC236}">
                  <a16:creationId xmlns:a16="http://schemas.microsoft.com/office/drawing/2014/main" id="{B63599E8-3789-43CF-9FCE-3B92EAF03B64}"/>
                </a:ext>
              </a:extLst>
            </p:cNvPr>
            <p:cNvSpPr txBox="1"/>
            <p:nvPr/>
          </p:nvSpPr>
          <p:spPr>
            <a:xfrm rot="18981390">
              <a:off x="3386696" y="1570976"/>
              <a:ext cx="2271005" cy="527387"/>
            </a:xfrm>
            <a:prstGeom prst="rect">
              <a:avLst/>
            </a:prstGeom>
            <a:noFill/>
          </p:spPr>
          <p:txBody>
            <a:bodyPr wrap="square" rtlCol="0">
              <a:prstTxWarp prst="textArchUp">
                <a:avLst/>
              </a:prstTxWarp>
              <a:spAutoFit/>
            </a:bodyPr>
            <a:lstStyle/>
            <a:p>
              <a:r>
                <a:rPr lang="en-US" dirty="0">
                  <a:solidFill>
                    <a:schemeClr val="tx1">
                      <a:lumMod val="65000"/>
                      <a:lumOff val="35000"/>
                    </a:schemeClr>
                  </a:solidFill>
                  <a:latin typeface="Calibri" panose="020F0502020204030204" pitchFamily="34" charset="0"/>
                  <a:cs typeface="Calibri" panose="020F0502020204030204" pitchFamily="34" charset="0"/>
                </a:rPr>
                <a:t>Prevention</a:t>
              </a:r>
            </a:p>
          </p:txBody>
        </p:sp>
        <p:sp>
          <p:nvSpPr>
            <p:cNvPr id="12" name="TextBox 11">
              <a:extLst>
                <a:ext uri="{FF2B5EF4-FFF2-40B4-BE49-F238E27FC236}">
                  <a16:creationId xmlns:a16="http://schemas.microsoft.com/office/drawing/2014/main" id="{131D11F3-C8B5-4D45-9643-CE32DC161058}"/>
                </a:ext>
              </a:extLst>
            </p:cNvPr>
            <p:cNvSpPr txBox="1"/>
            <p:nvPr/>
          </p:nvSpPr>
          <p:spPr>
            <a:xfrm rot="2388786">
              <a:off x="6216996" y="1639102"/>
              <a:ext cx="2067703" cy="480832"/>
            </a:xfrm>
            <a:prstGeom prst="rect">
              <a:avLst/>
            </a:prstGeom>
            <a:noFill/>
          </p:spPr>
          <p:txBody>
            <a:bodyPr wrap="square" rtlCol="0">
              <a:prstTxWarp prst="textButton">
                <a:avLst/>
              </a:prstTxWarp>
              <a:spAutoFit/>
            </a:bodyPr>
            <a:lstStyle/>
            <a:p>
              <a:r>
                <a:rPr lang="en-US" dirty="0">
                  <a:solidFill>
                    <a:schemeClr val="tx1">
                      <a:lumMod val="65000"/>
                      <a:lumOff val="35000"/>
                    </a:schemeClr>
                  </a:solidFill>
                  <a:latin typeface="Calibri" panose="020F0502020204030204" pitchFamily="34" charset="0"/>
                  <a:cs typeface="Calibri" panose="020F0502020204030204" pitchFamily="34" charset="0"/>
                </a:rPr>
                <a:t>Risk Reduction</a:t>
              </a:r>
            </a:p>
          </p:txBody>
        </p:sp>
        <p:sp>
          <p:nvSpPr>
            <p:cNvPr id="13" name="TextBox 12">
              <a:extLst>
                <a:ext uri="{FF2B5EF4-FFF2-40B4-BE49-F238E27FC236}">
                  <a16:creationId xmlns:a16="http://schemas.microsoft.com/office/drawing/2014/main" id="{1A6D12FA-30A2-4D97-8796-7F53F4670A2E}"/>
                </a:ext>
              </a:extLst>
            </p:cNvPr>
            <p:cNvSpPr txBox="1"/>
            <p:nvPr/>
          </p:nvSpPr>
          <p:spPr>
            <a:xfrm rot="21437967">
              <a:off x="4779879" y="5057821"/>
              <a:ext cx="2381998" cy="727499"/>
            </a:xfrm>
            <a:prstGeom prst="rect">
              <a:avLst/>
            </a:prstGeom>
            <a:noFill/>
          </p:spPr>
          <p:txBody>
            <a:bodyPr wrap="square" rtlCol="0">
              <a:prstTxWarp prst="textArchDown">
                <a:avLst/>
              </a:prstTxWarp>
              <a:spAutoFit/>
            </a:bodyPr>
            <a:lstStyle/>
            <a:p>
              <a:r>
                <a:rPr lang="en-US" sz="2000" dirty="0">
                  <a:solidFill>
                    <a:schemeClr val="tx1">
                      <a:lumMod val="65000"/>
                      <a:lumOff val="35000"/>
                    </a:schemeClr>
                  </a:solidFill>
                  <a:latin typeface="Calibri" panose="020F0502020204030204" pitchFamily="34" charset="0"/>
                  <a:cs typeface="Calibri" panose="020F0502020204030204" pitchFamily="34" charset="0"/>
                </a:rPr>
                <a:t>E</a:t>
              </a:r>
              <a:r>
                <a:rPr lang="en-US" dirty="0">
                  <a:solidFill>
                    <a:schemeClr val="tx1">
                      <a:lumMod val="65000"/>
                      <a:lumOff val="35000"/>
                    </a:schemeClr>
                  </a:solidFill>
                  <a:latin typeface="Calibri" panose="020F0502020204030204" pitchFamily="34" charset="0"/>
                  <a:cs typeface="Calibri" panose="020F0502020204030204" pitchFamily="34" charset="0"/>
                </a:rPr>
                <a:t>arly Detection &amp; Treatment</a:t>
              </a:r>
            </a:p>
          </p:txBody>
        </p:sp>
      </p:grpSp>
    </p:spTree>
    <p:extLst>
      <p:ext uri="{BB962C8B-B14F-4D97-AF65-F5344CB8AC3E}">
        <p14:creationId xmlns:p14="http://schemas.microsoft.com/office/powerpoint/2010/main" val="196875315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Freeform 96"/>
          <p:cNvSpPr>
            <a:spLocks noEditPoints="1"/>
          </p:cNvSpPr>
          <p:nvPr/>
        </p:nvSpPr>
        <p:spPr bwMode="auto">
          <a:xfrm>
            <a:off x="3567276" y="5853974"/>
            <a:ext cx="121746" cy="88827"/>
          </a:xfrm>
          <a:custGeom>
            <a:avLst/>
            <a:gdLst>
              <a:gd name="T0" fmla="*/ 108 w 121"/>
              <a:gd name="T1" fmla="*/ 93 h 119"/>
              <a:gd name="T2" fmla="*/ 95 w 121"/>
              <a:gd name="T3" fmla="*/ 106 h 119"/>
              <a:gd name="T4" fmla="*/ 108 w 121"/>
              <a:gd name="T5" fmla="*/ 119 h 119"/>
              <a:gd name="T6" fmla="*/ 121 w 121"/>
              <a:gd name="T7" fmla="*/ 106 h 119"/>
              <a:gd name="T8" fmla="*/ 108 w 121"/>
              <a:gd name="T9" fmla="*/ 93 h 119"/>
              <a:gd name="T10" fmla="*/ 61 w 121"/>
              <a:gd name="T11" fmla="*/ 93 h 119"/>
              <a:gd name="T12" fmla="*/ 48 w 121"/>
              <a:gd name="T13" fmla="*/ 106 h 119"/>
              <a:gd name="T14" fmla="*/ 61 w 121"/>
              <a:gd name="T15" fmla="*/ 119 h 119"/>
              <a:gd name="T16" fmla="*/ 74 w 121"/>
              <a:gd name="T17" fmla="*/ 106 h 119"/>
              <a:gd name="T18" fmla="*/ 61 w 121"/>
              <a:gd name="T19" fmla="*/ 93 h 119"/>
              <a:gd name="T20" fmla="*/ 13 w 121"/>
              <a:gd name="T21" fmla="*/ 93 h 119"/>
              <a:gd name="T22" fmla="*/ 0 w 121"/>
              <a:gd name="T23" fmla="*/ 106 h 119"/>
              <a:gd name="T24" fmla="*/ 13 w 121"/>
              <a:gd name="T25" fmla="*/ 119 h 119"/>
              <a:gd name="T26" fmla="*/ 26 w 121"/>
              <a:gd name="T27" fmla="*/ 106 h 119"/>
              <a:gd name="T28" fmla="*/ 13 w 121"/>
              <a:gd name="T29" fmla="*/ 93 h 119"/>
              <a:gd name="T30" fmla="*/ 13 w 121"/>
              <a:gd name="T31" fmla="*/ 26 h 119"/>
              <a:gd name="T32" fmla="*/ 26 w 121"/>
              <a:gd name="T33" fmla="*/ 13 h 119"/>
              <a:gd name="T34" fmla="*/ 13 w 121"/>
              <a:gd name="T35" fmla="*/ 0 h 119"/>
              <a:gd name="T36" fmla="*/ 0 w 121"/>
              <a:gd name="T37" fmla="*/ 13 h 119"/>
              <a:gd name="T38" fmla="*/ 13 w 121"/>
              <a:gd name="T39" fmla="*/ 26 h 119"/>
              <a:gd name="T40" fmla="*/ 13 w 121"/>
              <a:gd name="T41" fmla="*/ 73 h 119"/>
              <a:gd name="T42" fmla="*/ 26 w 121"/>
              <a:gd name="T43" fmla="*/ 60 h 119"/>
              <a:gd name="T44" fmla="*/ 13 w 121"/>
              <a:gd name="T45" fmla="*/ 47 h 119"/>
              <a:gd name="T46" fmla="*/ 0 w 121"/>
              <a:gd name="T47" fmla="*/ 60 h 119"/>
              <a:gd name="T48" fmla="*/ 13 w 121"/>
              <a:gd name="T49"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119">
                <a:moveTo>
                  <a:pt x="108" y="93"/>
                </a:moveTo>
                <a:cubicBezTo>
                  <a:pt x="101" y="93"/>
                  <a:pt x="95" y="99"/>
                  <a:pt x="95" y="106"/>
                </a:cubicBezTo>
                <a:cubicBezTo>
                  <a:pt x="95" y="114"/>
                  <a:pt x="101" y="119"/>
                  <a:pt x="108" y="119"/>
                </a:cubicBezTo>
                <a:cubicBezTo>
                  <a:pt x="115" y="119"/>
                  <a:pt x="121" y="114"/>
                  <a:pt x="121" y="106"/>
                </a:cubicBezTo>
                <a:cubicBezTo>
                  <a:pt x="121" y="99"/>
                  <a:pt x="115" y="93"/>
                  <a:pt x="108" y="93"/>
                </a:cubicBezTo>
                <a:close/>
                <a:moveTo>
                  <a:pt x="61" y="93"/>
                </a:moveTo>
                <a:cubicBezTo>
                  <a:pt x="54" y="93"/>
                  <a:pt x="48" y="99"/>
                  <a:pt x="48" y="106"/>
                </a:cubicBezTo>
                <a:cubicBezTo>
                  <a:pt x="48" y="114"/>
                  <a:pt x="54" y="119"/>
                  <a:pt x="61" y="119"/>
                </a:cubicBezTo>
                <a:cubicBezTo>
                  <a:pt x="68" y="119"/>
                  <a:pt x="74" y="114"/>
                  <a:pt x="74" y="106"/>
                </a:cubicBezTo>
                <a:cubicBezTo>
                  <a:pt x="74" y="99"/>
                  <a:pt x="68" y="93"/>
                  <a:pt x="61" y="93"/>
                </a:cubicBezTo>
                <a:close/>
                <a:moveTo>
                  <a:pt x="13" y="93"/>
                </a:moveTo>
                <a:cubicBezTo>
                  <a:pt x="6" y="93"/>
                  <a:pt x="0" y="99"/>
                  <a:pt x="0" y="106"/>
                </a:cubicBezTo>
                <a:cubicBezTo>
                  <a:pt x="0" y="114"/>
                  <a:pt x="6" y="119"/>
                  <a:pt x="13" y="119"/>
                </a:cubicBezTo>
                <a:cubicBezTo>
                  <a:pt x="20" y="119"/>
                  <a:pt x="26" y="114"/>
                  <a:pt x="26" y="106"/>
                </a:cubicBezTo>
                <a:cubicBezTo>
                  <a:pt x="26" y="99"/>
                  <a:pt x="20" y="93"/>
                  <a:pt x="13" y="93"/>
                </a:cubicBezTo>
                <a:close/>
                <a:moveTo>
                  <a:pt x="13" y="26"/>
                </a:moveTo>
                <a:cubicBezTo>
                  <a:pt x="20" y="26"/>
                  <a:pt x="26" y="20"/>
                  <a:pt x="26" y="13"/>
                </a:cubicBezTo>
                <a:cubicBezTo>
                  <a:pt x="26" y="6"/>
                  <a:pt x="20" y="0"/>
                  <a:pt x="13" y="0"/>
                </a:cubicBezTo>
                <a:cubicBezTo>
                  <a:pt x="6" y="0"/>
                  <a:pt x="0" y="6"/>
                  <a:pt x="0" y="13"/>
                </a:cubicBezTo>
                <a:cubicBezTo>
                  <a:pt x="0" y="20"/>
                  <a:pt x="6" y="26"/>
                  <a:pt x="13" y="26"/>
                </a:cubicBezTo>
                <a:close/>
                <a:moveTo>
                  <a:pt x="13" y="73"/>
                </a:moveTo>
                <a:cubicBezTo>
                  <a:pt x="20" y="73"/>
                  <a:pt x="26" y="68"/>
                  <a:pt x="26" y="60"/>
                </a:cubicBezTo>
                <a:cubicBezTo>
                  <a:pt x="26" y="53"/>
                  <a:pt x="20" y="47"/>
                  <a:pt x="13" y="47"/>
                </a:cubicBezTo>
                <a:cubicBezTo>
                  <a:pt x="6" y="47"/>
                  <a:pt x="0" y="53"/>
                  <a:pt x="0" y="60"/>
                </a:cubicBezTo>
                <a:cubicBezTo>
                  <a:pt x="0" y="68"/>
                  <a:pt x="6" y="73"/>
                  <a:pt x="13" y="73"/>
                </a:cubicBezTo>
                <a:close/>
              </a:path>
            </a:pathLst>
          </a:custGeom>
          <a:solidFill>
            <a:srgbClr val="003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2F59"/>
              </a:solidFill>
              <a:effectLst/>
              <a:uLnTx/>
              <a:uFillTx/>
              <a:latin typeface="Rockwell"/>
              <a:ea typeface="+mn-ea"/>
              <a:cs typeface="+mn-cs"/>
            </a:endParaRPr>
          </a:p>
        </p:txBody>
      </p:sp>
      <p:sp>
        <p:nvSpPr>
          <p:cNvPr id="64" name="TextBox 63"/>
          <p:cNvSpPr txBox="1"/>
          <p:nvPr/>
        </p:nvSpPr>
        <p:spPr>
          <a:xfrm>
            <a:off x="4488074" y="900887"/>
            <a:ext cx="3924675"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1200"/>
              </a:spcBef>
              <a:spcAft>
                <a:spcPts val="0"/>
              </a:spcAft>
              <a:buClrTx/>
              <a:buSzPct val="25000"/>
              <a:buFontTx/>
              <a:buNone/>
              <a:tabLst/>
              <a:defRPr/>
            </a:pPr>
            <a:r>
              <a:rPr kumimoji="0" lang="en-US" sz="1400" b="1" i="0" u="none" strike="noStrike" kern="1200" cap="none" spc="0" normalizeH="0" baseline="0" noProof="0" dirty="0">
                <a:ln>
                  <a:noFill/>
                </a:ln>
                <a:solidFill>
                  <a:srgbClr val="7F7F7F"/>
                </a:solidFill>
                <a:effectLst/>
                <a:uLnTx/>
                <a:uFillTx/>
                <a:latin typeface="Century Gothic" panose="020B0502020202020204" pitchFamily="34" charset="0"/>
                <a:ea typeface="+mn-ea"/>
                <a:cs typeface="Calibri" panose="020F0502020204030204" pitchFamily="34" charset="0"/>
              </a:rPr>
              <a:t>Aspirations</a:t>
            </a:r>
          </a:p>
        </p:txBody>
      </p:sp>
      <p:grpSp>
        <p:nvGrpSpPr>
          <p:cNvPr id="95" name="Group 94"/>
          <p:cNvGrpSpPr/>
          <p:nvPr/>
        </p:nvGrpSpPr>
        <p:grpSpPr>
          <a:xfrm>
            <a:off x="2541182" y="5183528"/>
            <a:ext cx="8077991" cy="210507"/>
            <a:chOff x="107676" y="2149728"/>
            <a:chExt cx="7967667" cy="187157"/>
          </a:xfrm>
        </p:grpSpPr>
        <p:cxnSp>
          <p:nvCxnSpPr>
            <p:cNvPr id="96" name="iBar:31/138"/>
            <p:cNvCxnSpPr>
              <a:cxnSpLocks/>
            </p:cNvCxnSpPr>
            <p:nvPr/>
          </p:nvCxnSpPr>
          <p:spPr>
            <a:xfrm>
              <a:off x="107676" y="2243306"/>
              <a:ext cx="7967667" cy="0"/>
            </a:xfrm>
            <a:prstGeom prst="line">
              <a:avLst/>
            </a:prstGeom>
            <a:ln w="12700">
              <a:solidFill>
                <a:srgbClr val="002776"/>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0" name="TxtBox:31/138"/>
            <p:cNvSpPr/>
            <p:nvPr/>
          </p:nvSpPr>
          <p:spPr bwMode="gray">
            <a:xfrm>
              <a:off x="3495365" y="2149728"/>
              <a:ext cx="958470" cy="187157"/>
            </a:xfrm>
            <a:prstGeom prst="rect">
              <a:avLst/>
            </a:prstGeom>
            <a:solidFill>
              <a:srgbClr val="FFFFFF"/>
            </a:solidFill>
            <a:ln w="19050" algn="ctr">
              <a:noFill/>
              <a:miter lim="800000"/>
              <a:headEnd/>
              <a:tailEnd/>
            </a:ln>
          </p:spPr>
          <p:txBody>
            <a:bodyPr wrap="none" lIns="91440" tIns="0" rIns="91440" bIns="0" rtlCol="0" anchor="ctr">
              <a:sp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7F7F7F"/>
                  </a:solidFill>
                  <a:effectLst/>
                  <a:uLnTx/>
                  <a:uFillTx/>
                  <a:latin typeface="Century Gothic" panose="020B0502020202020204" pitchFamily="34" charset="0"/>
                  <a:ea typeface="+mn-ea"/>
                  <a:cs typeface="Calibri" panose="020F0502020204030204" pitchFamily="34" charset="0"/>
                </a:rPr>
                <a:t>Strengths</a:t>
              </a:r>
            </a:p>
          </p:txBody>
        </p:sp>
      </p:grpSp>
      <p:grpSp>
        <p:nvGrpSpPr>
          <p:cNvPr id="4" name="Group 3">
            <a:extLst>
              <a:ext uri="{FF2B5EF4-FFF2-40B4-BE49-F238E27FC236}">
                <a16:creationId xmlns:a16="http://schemas.microsoft.com/office/drawing/2014/main" id="{BEA05D47-BD44-4FFE-9F60-DC544E457D06}"/>
              </a:ext>
            </a:extLst>
          </p:cNvPr>
          <p:cNvGrpSpPr/>
          <p:nvPr/>
        </p:nvGrpSpPr>
        <p:grpSpPr>
          <a:xfrm>
            <a:off x="2353429" y="5331273"/>
            <a:ext cx="8406317" cy="867494"/>
            <a:chOff x="2015967" y="5347460"/>
            <a:chExt cx="8467333" cy="824419"/>
          </a:xfrm>
        </p:grpSpPr>
        <p:sp>
          <p:nvSpPr>
            <p:cNvPr id="43" name="Rectangle 5"/>
            <p:cNvSpPr>
              <a:spLocks noChangeArrowheads="1"/>
            </p:cNvSpPr>
            <p:nvPr/>
          </p:nvSpPr>
          <p:spPr bwMode="auto">
            <a:xfrm>
              <a:off x="2015967" y="5560935"/>
              <a:ext cx="8467333" cy="573874"/>
            </a:xfrm>
            <a:prstGeom prst="roundRect">
              <a:avLst/>
            </a:prstGeom>
            <a:solidFill>
              <a:srgbClr val="CAE1F2"/>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FFFFFD"/>
                </a:solidFill>
                <a:effectLst/>
                <a:uLnTx/>
                <a:uFillTx/>
                <a:latin typeface="Rockwell"/>
                <a:ea typeface="+mn-ea"/>
                <a:cs typeface="+mn-cs"/>
              </a:endParaRPr>
            </a:p>
          </p:txBody>
        </p:sp>
        <p:cxnSp>
          <p:nvCxnSpPr>
            <p:cNvPr id="15" name="Straight Connector 14"/>
            <p:cNvCxnSpPr/>
            <p:nvPr/>
          </p:nvCxnSpPr>
          <p:spPr>
            <a:xfrm>
              <a:off x="4665288" y="5347460"/>
              <a:ext cx="1590" cy="82441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7813625" y="5353710"/>
              <a:ext cx="5887" cy="81816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63" name="Rectangle 62"/>
            <p:cNvSpPr/>
            <p:nvPr/>
          </p:nvSpPr>
          <p:spPr>
            <a:xfrm>
              <a:off x="4821513" y="5714734"/>
              <a:ext cx="2837477" cy="29249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7F7F7F"/>
                  </a:solidFill>
                  <a:effectLst/>
                  <a:uLnTx/>
                  <a:uFillTx/>
                  <a:latin typeface="Century Gothic" panose="020B0502020202020204" pitchFamily="34" charset="0"/>
                  <a:ea typeface="+mn-ea"/>
                  <a:cs typeface="+mn-cs"/>
                </a:rPr>
                <a:t>Translation &amp; Evaluation</a:t>
              </a:r>
            </a:p>
          </p:txBody>
        </p:sp>
        <p:sp>
          <p:nvSpPr>
            <p:cNvPr id="74" name="Rectangle 73"/>
            <p:cNvSpPr/>
            <p:nvPr/>
          </p:nvSpPr>
          <p:spPr>
            <a:xfrm>
              <a:off x="8317229" y="5714734"/>
              <a:ext cx="1585537" cy="29249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7F7F7F"/>
                  </a:solidFill>
                  <a:effectLst/>
                  <a:uLnTx/>
                  <a:uFillTx/>
                  <a:latin typeface="Century Gothic" panose="020B0502020202020204" pitchFamily="34" charset="0"/>
                  <a:ea typeface="+mn-ea"/>
                  <a:cs typeface="+mn-cs"/>
                </a:rPr>
                <a:t>Partnership</a:t>
              </a:r>
            </a:p>
          </p:txBody>
        </p:sp>
        <p:sp>
          <p:nvSpPr>
            <p:cNvPr id="47" name="Rectangle 46"/>
            <p:cNvSpPr/>
            <p:nvPr/>
          </p:nvSpPr>
          <p:spPr>
            <a:xfrm>
              <a:off x="2775808" y="5714734"/>
              <a:ext cx="1017125" cy="29249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7F7F7F"/>
                  </a:solidFill>
                  <a:effectLst/>
                  <a:uLnTx/>
                  <a:uFillTx/>
                  <a:latin typeface="Century Gothic" panose="020B0502020202020204" pitchFamily="34" charset="0"/>
                  <a:ea typeface="+mn-ea"/>
                  <a:cs typeface="+mn-cs"/>
                </a:rPr>
                <a:t>Data</a:t>
              </a:r>
            </a:p>
          </p:txBody>
        </p:sp>
      </p:grpSp>
      <p:sp>
        <p:nvSpPr>
          <p:cNvPr id="5" name="Rectangle 4"/>
          <p:cNvSpPr/>
          <p:nvPr/>
        </p:nvSpPr>
        <p:spPr bwMode="gray">
          <a:xfrm>
            <a:off x="2359198" y="209615"/>
            <a:ext cx="8406317" cy="614409"/>
          </a:xfrm>
          <a:prstGeom prst="rect">
            <a:avLst/>
          </a:prstGeom>
          <a:solidFill>
            <a:srgbClr val="122C41"/>
          </a:solidFill>
          <a:ln>
            <a:solidFill>
              <a:schemeClr val="tx1"/>
            </a:solidFill>
          </a:ln>
        </p:spPr>
        <p:txBody>
          <a:bodyPr vert="horz" wrap="square" lIns="91440" tIns="45720" rIns="91440" bIns="45720"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D"/>
                </a:solidFill>
                <a:effectLst/>
                <a:uLnTx/>
                <a:uFillTx/>
                <a:latin typeface="Century Gothic" panose="020B0502020202020204" pitchFamily="34" charset="0"/>
                <a:ea typeface="+mn-ea"/>
                <a:cs typeface="+mn-cs"/>
              </a:rPr>
              <a:t>All People Free of Cancer</a:t>
            </a:r>
          </a:p>
        </p:txBody>
      </p:sp>
      <p:grpSp>
        <p:nvGrpSpPr>
          <p:cNvPr id="20" name="Group 19">
            <a:extLst>
              <a:ext uri="{FF2B5EF4-FFF2-40B4-BE49-F238E27FC236}">
                <a16:creationId xmlns:a16="http://schemas.microsoft.com/office/drawing/2014/main" id="{BC8D5531-92D0-46CA-AD3A-2CBDD714B214}"/>
              </a:ext>
            </a:extLst>
          </p:cNvPr>
          <p:cNvGrpSpPr/>
          <p:nvPr/>
        </p:nvGrpSpPr>
        <p:grpSpPr>
          <a:xfrm>
            <a:off x="2460021" y="3865042"/>
            <a:ext cx="8221562" cy="220016"/>
            <a:chOff x="2481286" y="3960735"/>
            <a:chExt cx="8221562" cy="220016"/>
          </a:xfrm>
        </p:grpSpPr>
        <p:cxnSp>
          <p:nvCxnSpPr>
            <p:cNvPr id="111" name="iBar:31/138">
              <a:extLst>
                <a:ext uri="{FF2B5EF4-FFF2-40B4-BE49-F238E27FC236}">
                  <a16:creationId xmlns:a16="http://schemas.microsoft.com/office/drawing/2014/main" id="{9F71751E-F852-4784-9D03-E94E4B34CD6A}"/>
                </a:ext>
              </a:extLst>
            </p:cNvPr>
            <p:cNvCxnSpPr>
              <a:cxnSpLocks/>
            </p:cNvCxnSpPr>
            <p:nvPr/>
          </p:nvCxnSpPr>
          <p:spPr>
            <a:xfrm flipV="1">
              <a:off x="2481286" y="4054692"/>
              <a:ext cx="8221562" cy="19833"/>
            </a:xfrm>
            <a:prstGeom prst="line">
              <a:avLst/>
            </a:prstGeom>
            <a:ln w="12700">
              <a:solidFill>
                <a:srgbClr val="002776"/>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TxtBox:31/138"/>
            <p:cNvSpPr/>
            <p:nvPr/>
          </p:nvSpPr>
          <p:spPr bwMode="gray">
            <a:xfrm>
              <a:off x="5729616" y="3960735"/>
              <a:ext cx="1763368" cy="220016"/>
            </a:xfrm>
            <a:prstGeom prst="rect">
              <a:avLst/>
            </a:prstGeom>
            <a:solidFill>
              <a:srgbClr val="FFFFFF"/>
            </a:solidFill>
            <a:ln w="19050" algn="ctr">
              <a:noFill/>
              <a:miter lim="800000"/>
              <a:headEnd/>
              <a:tailEnd/>
            </a:ln>
          </p:spPr>
          <p:txBody>
            <a:bodyPr wrap="square" lIns="91440" tIns="0" rIns="91440" bIns="0" rtlCol="0" anchor="ctr">
              <a:sp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7F7F7F"/>
                  </a:solidFill>
                  <a:effectLst/>
                  <a:uLnTx/>
                  <a:uFillTx/>
                  <a:latin typeface="Century Gothic" panose="020B0502020202020204" pitchFamily="34" charset="0"/>
                  <a:ea typeface="+mn-ea"/>
                  <a:cs typeface="Calibri" panose="020F0502020204030204" pitchFamily="34" charset="0"/>
                </a:rPr>
                <a:t>Guiding Principles</a:t>
              </a:r>
            </a:p>
          </p:txBody>
        </p:sp>
      </p:grpSp>
      <p:grpSp>
        <p:nvGrpSpPr>
          <p:cNvPr id="2" name="Group 1">
            <a:extLst>
              <a:ext uri="{FF2B5EF4-FFF2-40B4-BE49-F238E27FC236}">
                <a16:creationId xmlns:a16="http://schemas.microsoft.com/office/drawing/2014/main" id="{25691839-0B31-4828-AF0A-AB15802BEB14}"/>
              </a:ext>
            </a:extLst>
          </p:cNvPr>
          <p:cNvGrpSpPr/>
          <p:nvPr/>
        </p:nvGrpSpPr>
        <p:grpSpPr>
          <a:xfrm>
            <a:off x="2242457" y="4134126"/>
            <a:ext cx="8487538" cy="1105584"/>
            <a:chOff x="1822092" y="3955250"/>
            <a:chExt cx="8667093" cy="858242"/>
          </a:xfrm>
        </p:grpSpPr>
        <p:sp>
          <p:nvSpPr>
            <p:cNvPr id="56" name="Rectangle 5"/>
            <p:cNvSpPr>
              <a:spLocks noChangeArrowheads="1"/>
            </p:cNvSpPr>
            <p:nvPr/>
          </p:nvSpPr>
          <p:spPr bwMode="auto">
            <a:xfrm>
              <a:off x="1937814" y="4033042"/>
              <a:ext cx="8551371" cy="573874"/>
            </a:xfrm>
            <a:prstGeom prst="roundRect">
              <a:avLst/>
            </a:prstGeom>
            <a:solidFill>
              <a:srgbClr val="56A0D3"/>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FFFFFD"/>
                </a:solidFill>
                <a:effectLst/>
                <a:uLnTx/>
                <a:uFillTx/>
                <a:latin typeface="Rockwell"/>
                <a:ea typeface="+mn-ea"/>
                <a:cs typeface="+mn-cs"/>
              </a:endParaRPr>
            </a:p>
          </p:txBody>
        </p:sp>
        <p:cxnSp>
          <p:nvCxnSpPr>
            <p:cNvPr id="57" name="Straight Connector 56"/>
            <p:cNvCxnSpPr/>
            <p:nvPr/>
          </p:nvCxnSpPr>
          <p:spPr>
            <a:xfrm>
              <a:off x="3689022" y="3955250"/>
              <a:ext cx="1590" cy="82441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cxnSpLocks/>
            </p:cNvCxnSpPr>
            <p:nvPr/>
          </p:nvCxnSpPr>
          <p:spPr>
            <a:xfrm>
              <a:off x="6136808" y="3985435"/>
              <a:ext cx="4029" cy="65117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8271173" y="3989073"/>
              <a:ext cx="1590" cy="82441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1822092" y="4157749"/>
              <a:ext cx="1748182" cy="26305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FFFFFD"/>
                  </a:solidFill>
                  <a:effectLst/>
                  <a:uLnTx/>
                  <a:uFillTx/>
                  <a:latin typeface="Century Gothic" panose="020B0502020202020204" pitchFamily="34" charset="0"/>
                  <a:ea typeface="+mn-ea"/>
                  <a:cs typeface="+mn-cs"/>
                </a:rPr>
                <a:t>Equity </a:t>
              </a:r>
            </a:p>
          </p:txBody>
        </p:sp>
        <p:sp>
          <p:nvSpPr>
            <p:cNvPr id="62" name="Rectangle 61"/>
            <p:cNvSpPr/>
            <p:nvPr/>
          </p:nvSpPr>
          <p:spPr>
            <a:xfrm>
              <a:off x="4076247" y="4065681"/>
              <a:ext cx="1748182" cy="44718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FFFFFD"/>
                  </a:solidFill>
                  <a:effectLst/>
                  <a:uLnTx/>
                  <a:uFillTx/>
                  <a:latin typeface="Century Gothic" panose="020B0502020202020204" pitchFamily="34" charset="0"/>
                  <a:ea typeface="+mn-ea"/>
                  <a:cs typeface="+mn-cs"/>
                </a:rPr>
                <a:t>Begin with the End in Mind</a:t>
              </a:r>
            </a:p>
          </p:txBody>
        </p:sp>
        <p:sp>
          <p:nvSpPr>
            <p:cNvPr id="65" name="Rectangle 64"/>
            <p:cNvSpPr/>
            <p:nvPr/>
          </p:nvSpPr>
          <p:spPr>
            <a:xfrm>
              <a:off x="6316200" y="4157749"/>
              <a:ext cx="1748182" cy="26305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FFFFFD"/>
                  </a:solidFill>
                  <a:effectLst/>
                  <a:uLnTx/>
                  <a:uFillTx/>
                  <a:latin typeface="Century Gothic" panose="020B0502020202020204" pitchFamily="34" charset="0"/>
                  <a:ea typeface="+mn-ea"/>
                  <a:cs typeface="+mn-cs"/>
                </a:rPr>
                <a:t>Collaboration</a:t>
              </a:r>
            </a:p>
          </p:txBody>
        </p:sp>
        <p:sp>
          <p:nvSpPr>
            <p:cNvPr id="66" name="Rectangle 65"/>
            <p:cNvSpPr/>
            <p:nvPr/>
          </p:nvSpPr>
          <p:spPr>
            <a:xfrm>
              <a:off x="8270625" y="4065681"/>
              <a:ext cx="2110686" cy="44718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FFFFFD"/>
                  </a:solidFill>
                  <a:effectLst/>
                  <a:uLnTx/>
                  <a:uFillTx/>
                  <a:latin typeface="Century Gothic" panose="020B0502020202020204" pitchFamily="34" charset="0"/>
                  <a:ea typeface="+mn-ea"/>
                  <a:cs typeface="+mn-cs"/>
                </a:rPr>
                <a:t>Targeted Communications</a:t>
              </a:r>
            </a:p>
          </p:txBody>
        </p:sp>
      </p:grpSp>
      <p:sp>
        <p:nvSpPr>
          <p:cNvPr id="21" name="TextBox 20"/>
          <p:cNvSpPr txBox="1"/>
          <p:nvPr/>
        </p:nvSpPr>
        <p:spPr>
          <a:xfrm>
            <a:off x="4502622" y="2385626"/>
            <a:ext cx="3924675"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1200"/>
              </a:spcBef>
              <a:spcAft>
                <a:spcPts val="0"/>
              </a:spcAft>
              <a:buClrTx/>
              <a:buSzPct val="25000"/>
              <a:buFontTx/>
              <a:buNone/>
              <a:tabLst/>
              <a:defRPr/>
            </a:pPr>
            <a:r>
              <a:rPr kumimoji="0" lang="en-US" sz="1400" b="1" i="0" u="none" strike="noStrike" kern="1200" cap="none" spc="0" normalizeH="0" baseline="0" noProof="0" dirty="0">
                <a:ln>
                  <a:noFill/>
                </a:ln>
                <a:solidFill>
                  <a:srgbClr val="7F7F7F"/>
                </a:solidFill>
                <a:effectLst/>
                <a:uLnTx/>
                <a:uFillTx/>
                <a:latin typeface="Century Gothic" panose="020B0502020202020204" pitchFamily="34" charset="0"/>
                <a:ea typeface="+mn-ea"/>
                <a:cs typeface="Calibri" panose="020F0502020204030204" pitchFamily="34" charset="0"/>
              </a:rPr>
              <a:t>Strategic Priorities</a:t>
            </a:r>
          </a:p>
        </p:txBody>
      </p:sp>
      <p:grpSp>
        <p:nvGrpSpPr>
          <p:cNvPr id="51" name="Group 50">
            <a:extLst>
              <a:ext uri="{FF2B5EF4-FFF2-40B4-BE49-F238E27FC236}">
                <a16:creationId xmlns:a16="http://schemas.microsoft.com/office/drawing/2014/main" id="{AE7AE665-AADA-4A6D-86D6-1532F2BD5D19}"/>
              </a:ext>
            </a:extLst>
          </p:cNvPr>
          <p:cNvGrpSpPr/>
          <p:nvPr/>
        </p:nvGrpSpPr>
        <p:grpSpPr>
          <a:xfrm>
            <a:off x="2359198" y="1270026"/>
            <a:ext cx="8383661" cy="1004959"/>
            <a:chOff x="409300" y="1665727"/>
            <a:chExt cx="8383661" cy="1004959"/>
          </a:xfrm>
        </p:grpSpPr>
        <p:sp>
          <p:nvSpPr>
            <p:cNvPr id="67" name="TextBox 66">
              <a:extLst>
                <a:ext uri="{FF2B5EF4-FFF2-40B4-BE49-F238E27FC236}">
                  <a16:creationId xmlns:a16="http://schemas.microsoft.com/office/drawing/2014/main" id="{40A2325C-3D8D-4660-A029-BB0D4852DE1B}"/>
                </a:ext>
              </a:extLst>
            </p:cNvPr>
            <p:cNvSpPr txBox="1"/>
            <p:nvPr/>
          </p:nvSpPr>
          <p:spPr>
            <a:xfrm>
              <a:off x="420351" y="1932022"/>
              <a:ext cx="216033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rPr>
                <a:t>Eliminate preventable cancers</a:t>
              </a:r>
            </a:p>
          </p:txBody>
        </p:sp>
        <p:grpSp>
          <p:nvGrpSpPr>
            <p:cNvPr id="68" name="Group 67">
              <a:extLst>
                <a:ext uri="{FF2B5EF4-FFF2-40B4-BE49-F238E27FC236}">
                  <a16:creationId xmlns:a16="http://schemas.microsoft.com/office/drawing/2014/main" id="{160AB5A0-6E12-400D-B83B-790221CB8452}"/>
                </a:ext>
              </a:extLst>
            </p:cNvPr>
            <p:cNvGrpSpPr/>
            <p:nvPr/>
          </p:nvGrpSpPr>
          <p:grpSpPr>
            <a:xfrm>
              <a:off x="409300" y="1665727"/>
              <a:ext cx="2493818" cy="980139"/>
              <a:chOff x="3085816" y="1942250"/>
              <a:chExt cx="1798823" cy="980139"/>
            </a:xfrm>
          </p:grpSpPr>
          <p:sp>
            <p:nvSpPr>
              <p:cNvPr id="101" name="Rectangle: Rounded Corners 100">
                <a:extLst>
                  <a:ext uri="{FF2B5EF4-FFF2-40B4-BE49-F238E27FC236}">
                    <a16:creationId xmlns:a16="http://schemas.microsoft.com/office/drawing/2014/main" id="{D18E3A6F-9D76-444C-BA7C-8131478040C9}"/>
                  </a:ext>
                </a:extLst>
              </p:cNvPr>
              <p:cNvSpPr/>
              <p:nvPr/>
            </p:nvSpPr>
            <p:spPr>
              <a:xfrm>
                <a:off x="3088632" y="1948354"/>
                <a:ext cx="1793190" cy="974035"/>
              </a:xfrm>
              <a:prstGeom prst="roundRect">
                <a:avLst/>
              </a:prstGeom>
              <a:noFill/>
              <a:ln w="12700" cap="flat" cmpd="sng" algn="ctr">
                <a:solidFill>
                  <a:srgbClr val="56A0D3"/>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endParaRPr>
              </a:p>
            </p:txBody>
          </p:sp>
          <p:sp>
            <p:nvSpPr>
              <p:cNvPr id="102" name="Rectangle: Rounded Corners 101">
                <a:extLst>
                  <a:ext uri="{FF2B5EF4-FFF2-40B4-BE49-F238E27FC236}">
                    <a16:creationId xmlns:a16="http://schemas.microsoft.com/office/drawing/2014/main" id="{2CBA50F5-F07D-4509-A9D9-1DEEF3A67665}"/>
                  </a:ext>
                </a:extLst>
              </p:cNvPr>
              <p:cNvSpPr/>
              <p:nvPr/>
            </p:nvSpPr>
            <p:spPr>
              <a:xfrm>
                <a:off x="3085816" y="1942250"/>
                <a:ext cx="1798823" cy="245050"/>
              </a:xfrm>
              <a:prstGeom prst="roundRect">
                <a:avLst/>
              </a:prstGeom>
              <a:solidFill>
                <a:srgbClr val="56A0D3"/>
              </a:solidFill>
              <a:ln w="12700" cap="flat" cmpd="sng" algn="ctr">
                <a:solidFill>
                  <a:srgbClr val="56A0D3"/>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50" normalizeH="0" baseline="0" noProof="0" dirty="0">
                    <a:ln>
                      <a:noFill/>
                    </a:ln>
                    <a:solidFill>
                      <a:srgbClr val="FFFFFD"/>
                    </a:solidFill>
                    <a:effectLst/>
                    <a:uLnTx/>
                    <a:uFillTx/>
                    <a:latin typeface="Gotham Rounded Bold" panose="02000000000000000000" pitchFamily="50" charset="0"/>
                    <a:ea typeface="Open Sans" panose="020B0606030504020204" pitchFamily="34" charset="0"/>
                    <a:cs typeface="Open Sans" panose="020B0606030504020204" pitchFamily="34" charset="0"/>
                  </a:rPr>
                  <a:t>PREVENTION</a:t>
                </a:r>
              </a:p>
            </p:txBody>
          </p:sp>
        </p:grpSp>
        <p:grpSp>
          <p:nvGrpSpPr>
            <p:cNvPr id="69" name="Group 68">
              <a:extLst>
                <a:ext uri="{FF2B5EF4-FFF2-40B4-BE49-F238E27FC236}">
                  <a16:creationId xmlns:a16="http://schemas.microsoft.com/office/drawing/2014/main" id="{059D187E-2536-4912-BFC3-C321CD203848}"/>
                </a:ext>
              </a:extLst>
            </p:cNvPr>
            <p:cNvGrpSpPr/>
            <p:nvPr/>
          </p:nvGrpSpPr>
          <p:grpSpPr>
            <a:xfrm>
              <a:off x="3357139" y="1665727"/>
              <a:ext cx="2493818" cy="980139"/>
              <a:chOff x="3088410" y="1942250"/>
              <a:chExt cx="1794272" cy="980139"/>
            </a:xfrm>
          </p:grpSpPr>
          <p:sp>
            <p:nvSpPr>
              <p:cNvPr id="98" name="Rectangle: Rounded Corners 97">
                <a:extLst>
                  <a:ext uri="{FF2B5EF4-FFF2-40B4-BE49-F238E27FC236}">
                    <a16:creationId xmlns:a16="http://schemas.microsoft.com/office/drawing/2014/main" id="{CA4F22B8-C25F-427B-8D21-077EC71D90FA}"/>
                  </a:ext>
                </a:extLst>
              </p:cNvPr>
              <p:cNvSpPr/>
              <p:nvPr/>
            </p:nvSpPr>
            <p:spPr>
              <a:xfrm>
                <a:off x="3088632" y="1948354"/>
                <a:ext cx="1793190" cy="974035"/>
              </a:xfrm>
              <a:prstGeom prst="roundRect">
                <a:avLst/>
              </a:prstGeom>
              <a:noFill/>
              <a:ln w="12700" cap="flat" cmpd="sng" algn="ctr">
                <a:solidFill>
                  <a:srgbClr val="56A0D3"/>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endParaRPr>
              </a:p>
            </p:txBody>
          </p:sp>
          <p:sp>
            <p:nvSpPr>
              <p:cNvPr id="99" name="Rectangle: Rounded Corners 106">
                <a:extLst>
                  <a:ext uri="{FF2B5EF4-FFF2-40B4-BE49-F238E27FC236}">
                    <a16:creationId xmlns:a16="http://schemas.microsoft.com/office/drawing/2014/main" id="{0952406E-9E2D-4E0F-B50D-19FAF021670C}"/>
                  </a:ext>
                </a:extLst>
              </p:cNvPr>
              <p:cNvSpPr/>
              <p:nvPr/>
            </p:nvSpPr>
            <p:spPr>
              <a:xfrm>
                <a:off x="3088410" y="1942250"/>
                <a:ext cx="1794272" cy="245050"/>
              </a:xfrm>
              <a:custGeom>
                <a:avLst/>
                <a:gdLst>
                  <a:gd name="connsiteX0" fmla="*/ 0 w 1798823"/>
                  <a:gd name="connsiteY0" fmla="*/ 40842 h 245050"/>
                  <a:gd name="connsiteX1" fmla="*/ 40842 w 1798823"/>
                  <a:gd name="connsiteY1" fmla="*/ 0 h 245050"/>
                  <a:gd name="connsiteX2" fmla="*/ 1757981 w 1798823"/>
                  <a:gd name="connsiteY2" fmla="*/ 0 h 245050"/>
                  <a:gd name="connsiteX3" fmla="*/ 1798823 w 1798823"/>
                  <a:gd name="connsiteY3" fmla="*/ 40842 h 245050"/>
                  <a:gd name="connsiteX4" fmla="*/ 1798823 w 1798823"/>
                  <a:gd name="connsiteY4" fmla="*/ 204208 h 245050"/>
                  <a:gd name="connsiteX5" fmla="*/ 1757981 w 1798823"/>
                  <a:gd name="connsiteY5" fmla="*/ 245050 h 245050"/>
                  <a:gd name="connsiteX6" fmla="*/ 40842 w 1798823"/>
                  <a:gd name="connsiteY6" fmla="*/ 245050 h 245050"/>
                  <a:gd name="connsiteX7" fmla="*/ 0 w 1798823"/>
                  <a:gd name="connsiteY7" fmla="*/ 204208 h 245050"/>
                  <a:gd name="connsiteX8" fmla="*/ 0 w 1798823"/>
                  <a:gd name="connsiteY8" fmla="*/ 40842 h 245050"/>
                  <a:gd name="connsiteX0" fmla="*/ 0 w 1798823"/>
                  <a:gd name="connsiteY0" fmla="*/ 40842 h 245050"/>
                  <a:gd name="connsiteX1" fmla="*/ 40842 w 1798823"/>
                  <a:gd name="connsiteY1" fmla="*/ 0 h 245050"/>
                  <a:gd name="connsiteX2" fmla="*/ 1757981 w 1798823"/>
                  <a:gd name="connsiteY2" fmla="*/ 0 h 245050"/>
                  <a:gd name="connsiteX3" fmla="*/ 1798823 w 1798823"/>
                  <a:gd name="connsiteY3" fmla="*/ 40842 h 245050"/>
                  <a:gd name="connsiteX4" fmla="*/ 1798823 w 1798823"/>
                  <a:gd name="connsiteY4" fmla="*/ 204208 h 245050"/>
                  <a:gd name="connsiteX5" fmla="*/ 1757981 w 1798823"/>
                  <a:gd name="connsiteY5" fmla="*/ 245050 h 245050"/>
                  <a:gd name="connsiteX6" fmla="*/ 29412 w 1798823"/>
                  <a:gd name="connsiteY6" fmla="*/ 245050 h 245050"/>
                  <a:gd name="connsiteX7" fmla="*/ 0 w 1798823"/>
                  <a:gd name="connsiteY7" fmla="*/ 204208 h 245050"/>
                  <a:gd name="connsiteX8" fmla="*/ 0 w 1798823"/>
                  <a:gd name="connsiteY8" fmla="*/ 40842 h 24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8823" h="245050">
                    <a:moveTo>
                      <a:pt x="0" y="40842"/>
                    </a:moveTo>
                    <a:cubicBezTo>
                      <a:pt x="0" y="18286"/>
                      <a:pt x="18286" y="0"/>
                      <a:pt x="40842" y="0"/>
                    </a:cubicBezTo>
                    <a:lnTo>
                      <a:pt x="1757981" y="0"/>
                    </a:lnTo>
                    <a:cubicBezTo>
                      <a:pt x="1780537" y="0"/>
                      <a:pt x="1798823" y="18286"/>
                      <a:pt x="1798823" y="40842"/>
                    </a:cubicBezTo>
                    <a:lnTo>
                      <a:pt x="1798823" y="204208"/>
                    </a:lnTo>
                    <a:cubicBezTo>
                      <a:pt x="1798823" y="226764"/>
                      <a:pt x="1780537" y="245050"/>
                      <a:pt x="1757981" y="245050"/>
                    </a:cubicBezTo>
                    <a:lnTo>
                      <a:pt x="29412" y="245050"/>
                    </a:lnTo>
                    <a:cubicBezTo>
                      <a:pt x="6856" y="245050"/>
                      <a:pt x="0" y="226764"/>
                      <a:pt x="0" y="204208"/>
                    </a:cubicBezTo>
                    <a:lnTo>
                      <a:pt x="0" y="40842"/>
                    </a:lnTo>
                    <a:close/>
                  </a:path>
                </a:pathLst>
              </a:custGeom>
              <a:solidFill>
                <a:srgbClr val="56A0D3"/>
              </a:solidFill>
              <a:ln w="12700" cap="flat" cmpd="sng" algn="ctr">
                <a:solidFill>
                  <a:srgbClr val="56A0D3"/>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50" normalizeH="0" baseline="0" noProof="0" dirty="0">
                    <a:ln>
                      <a:noFill/>
                    </a:ln>
                    <a:solidFill>
                      <a:srgbClr val="FFFFFD"/>
                    </a:solidFill>
                    <a:effectLst/>
                    <a:uLnTx/>
                    <a:uFillTx/>
                    <a:latin typeface="Gotham Rounded Bold" panose="02000000000000000000" pitchFamily="50" charset="0"/>
                    <a:ea typeface="Open Sans" panose="020B0606030504020204" pitchFamily="34" charset="0"/>
                    <a:cs typeface="Open Sans" panose="020B0606030504020204" pitchFamily="34" charset="0"/>
                  </a:rPr>
                  <a:t>SCREENING</a:t>
                </a:r>
              </a:p>
            </p:txBody>
          </p:sp>
        </p:grpSp>
        <p:grpSp>
          <p:nvGrpSpPr>
            <p:cNvPr id="70" name="Group 69">
              <a:extLst>
                <a:ext uri="{FF2B5EF4-FFF2-40B4-BE49-F238E27FC236}">
                  <a16:creationId xmlns:a16="http://schemas.microsoft.com/office/drawing/2014/main" id="{05FA5812-3FD8-4BA8-9146-9AD981D6F685}"/>
                </a:ext>
              </a:extLst>
            </p:cNvPr>
            <p:cNvGrpSpPr/>
            <p:nvPr/>
          </p:nvGrpSpPr>
          <p:grpSpPr>
            <a:xfrm>
              <a:off x="6299143" y="1665727"/>
              <a:ext cx="2493818" cy="980139"/>
              <a:chOff x="3085816" y="1942250"/>
              <a:chExt cx="1798823" cy="980139"/>
            </a:xfrm>
          </p:grpSpPr>
          <p:sp>
            <p:nvSpPr>
              <p:cNvPr id="94" name="Rectangle: Rounded Corners 93">
                <a:extLst>
                  <a:ext uri="{FF2B5EF4-FFF2-40B4-BE49-F238E27FC236}">
                    <a16:creationId xmlns:a16="http://schemas.microsoft.com/office/drawing/2014/main" id="{361E3A43-6029-481E-9F50-AF5D5E2F67CF}"/>
                  </a:ext>
                </a:extLst>
              </p:cNvPr>
              <p:cNvSpPr/>
              <p:nvPr/>
            </p:nvSpPr>
            <p:spPr>
              <a:xfrm>
                <a:off x="3088632" y="1948354"/>
                <a:ext cx="1793190" cy="974035"/>
              </a:xfrm>
              <a:prstGeom prst="roundRect">
                <a:avLst/>
              </a:prstGeom>
              <a:noFill/>
              <a:ln w="12700" cap="flat" cmpd="sng" algn="ctr">
                <a:solidFill>
                  <a:srgbClr val="56A0D3"/>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endParaRPr>
              </a:p>
            </p:txBody>
          </p:sp>
          <p:sp>
            <p:nvSpPr>
              <p:cNvPr id="97" name="Rectangle: Rounded Corners 96">
                <a:extLst>
                  <a:ext uri="{FF2B5EF4-FFF2-40B4-BE49-F238E27FC236}">
                    <a16:creationId xmlns:a16="http://schemas.microsoft.com/office/drawing/2014/main" id="{0386A3AC-1B2D-4010-B306-D8DAB58CC7E2}"/>
                  </a:ext>
                </a:extLst>
              </p:cNvPr>
              <p:cNvSpPr/>
              <p:nvPr/>
            </p:nvSpPr>
            <p:spPr>
              <a:xfrm>
                <a:off x="3085816" y="1942250"/>
                <a:ext cx="1798823" cy="245050"/>
              </a:xfrm>
              <a:prstGeom prst="roundRect">
                <a:avLst/>
              </a:prstGeom>
              <a:solidFill>
                <a:srgbClr val="56A0D3"/>
              </a:solidFill>
              <a:ln w="12700" cap="flat" cmpd="sng" algn="ctr">
                <a:solidFill>
                  <a:srgbClr val="56A0D3"/>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50" normalizeH="0" baseline="0" noProof="0" dirty="0">
                    <a:ln>
                      <a:noFill/>
                    </a:ln>
                    <a:solidFill>
                      <a:srgbClr val="FFFFFD"/>
                    </a:solidFill>
                    <a:effectLst/>
                    <a:uLnTx/>
                    <a:uFillTx/>
                    <a:latin typeface="Gotham Rounded Bold" panose="02000000000000000000" pitchFamily="50" charset="0"/>
                    <a:ea typeface="Open Sans" panose="020B0606030504020204" pitchFamily="34" charset="0"/>
                    <a:cs typeface="Open Sans" panose="020B0606030504020204" pitchFamily="34" charset="0"/>
                  </a:rPr>
                  <a:t>CANCER SURVIVORS</a:t>
                </a:r>
              </a:p>
            </p:txBody>
          </p:sp>
        </p:grpSp>
        <p:sp>
          <p:nvSpPr>
            <p:cNvPr id="72" name="TextBox 71">
              <a:extLst>
                <a:ext uri="{FF2B5EF4-FFF2-40B4-BE49-F238E27FC236}">
                  <a16:creationId xmlns:a16="http://schemas.microsoft.com/office/drawing/2014/main" id="{AD52EB8D-4B02-4EE8-8A0D-08B8D7D71A69}"/>
                </a:ext>
              </a:extLst>
            </p:cNvPr>
            <p:cNvSpPr txBox="1"/>
            <p:nvPr/>
          </p:nvSpPr>
          <p:spPr>
            <a:xfrm>
              <a:off x="3359682" y="1932022"/>
              <a:ext cx="2172478"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rPr>
                <a:t>All people get the right screening at the right </a:t>
              </a:r>
              <a:br>
                <a:rPr kumimoji="0" lang="en-US" sz="1400" b="0" i="0" u="none" strike="noStrike" kern="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rPr>
              </a:br>
              <a:r>
                <a:rPr kumimoji="0" lang="en-US" sz="1400" b="0" i="0" u="none" strike="noStrike" kern="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rPr>
                <a:t>time for the best outcome</a:t>
              </a:r>
            </a:p>
          </p:txBody>
        </p:sp>
        <p:sp>
          <p:nvSpPr>
            <p:cNvPr id="73" name="TextBox 72">
              <a:extLst>
                <a:ext uri="{FF2B5EF4-FFF2-40B4-BE49-F238E27FC236}">
                  <a16:creationId xmlns:a16="http://schemas.microsoft.com/office/drawing/2014/main" id="{99274CA2-B547-45A8-B780-8D3C9974D6BB}"/>
                </a:ext>
              </a:extLst>
            </p:cNvPr>
            <p:cNvSpPr txBox="1"/>
            <p:nvPr/>
          </p:nvSpPr>
          <p:spPr>
            <a:xfrm>
              <a:off x="6314854" y="1932022"/>
              <a:ext cx="2189717"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rPr>
                <a:t>Cancer Survivors live longer, healthier lives</a:t>
              </a:r>
            </a:p>
          </p:txBody>
        </p:sp>
        <p:grpSp>
          <p:nvGrpSpPr>
            <p:cNvPr id="75" name="Group 74">
              <a:extLst>
                <a:ext uri="{FF2B5EF4-FFF2-40B4-BE49-F238E27FC236}">
                  <a16:creationId xmlns:a16="http://schemas.microsoft.com/office/drawing/2014/main" id="{01DC94B8-9084-405C-ACFF-489AABD4007D}"/>
                </a:ext>
              </a:extLst>
            </p:cNvPr>
            <p:cNvGrpSpPr/>
            <p:nvPr/>
          </p:nvGrpSpPr>
          <p:grpSpPr>
            <a:xfrm>
              <a:off x="2450079" y="2058557"/>
              <a:ext cx="404748" cy="403497"/>
              <a:chOff x="2928363" y="2349498"/>
              <a:chExt cx="404748" cy="403497"/>
            </a:xfrm>
          </p:grpSpPr>
          <p:grpSp>
            <p:nvGrpSpPr>
              <p:cNvPr id="85" name="Group 84">
                <a:extLst>
                  <a:ext uri="{FF2B5EF4-FFF2-40B4-BE49-F238E27FC236}">
                    <a16:creationId xmlns:a16="http://schemas.microsoft.com/office/drawing/2014/main" id="{90C802E9-932A-4CA3-92D1-D9EFB35584BE}"/>
                  </a:ext>
                </a:extLst>
              </p:cNvPr>
              <p:cNvGrpSpPr/>
              <p:nvPr/>
            </p:nvGrpSpPr>
            <p:grpSpPr>
              <a:xfrm>
                <a:off x="2928363" y="2349498"/>
                <a:ext cx="404748" cy="403497"/>
                <a:chOff x="5491679" y="1967495"/>
                <a:chExt cx="1397298" cy="1392985"/>
              </a:xfrm>
            </p:grpSpPr>
            <p:sp>
              <p:nvSpPr>
                <p:cNvPr id="92" name="Oval 91">
                  <a:extLst>
                    <a:ext uri="{FF2B5EF4-FFF2-40B4-BE49-F238E27FC236}">
                      <a16:creationId xmlns:a16="http://schemas.microsoft.com/office/drawing/2014/main" id="{C18D06AE-3858-428E-9227-5F3FF4D467F7}"/>
                    </a:ext>
                  </a:extLst>
                </p:cNvPr>
                <p:cNvSpPr>
                  <a:spLocks noChangeAspect="1"/>
                </p:cNvSpPr>
                <p:nvPr/>
              </p:nvSpPr>
              <p:spPr>
                <a:xfrm>
                  <a:off x="5498293" y="1969796"/>
                  <a:ext cx="1390684" cy="1390684"/>
                </a:xfrm>
                <a:prstGeom prst="ellipse">
                  <a:avLst/>
                </a:prstGeom>
                <a:solidFill>
                  <a:srgbClr val="56A0D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FFFD"/>
                    </a:solidFill>
                    <a:effectLst/>
                    <a:uLnTx/>
                    <a:uFillTx/>
                    <a:latin typeface="Gotham Rounded Book"/>
                    <a:ea typeface="+mn-ea"/>
                    <a:cs typeface="+mn-cs"/>
                  </a:endParaRPr>
                </a:p>
              </p:txBody>
            </p:sp>
            <p:sp>
              <p:nvSpPr>
                <p:cNvPr id="93" name="Chord 92">
                  <a:extLst>
                    <a:ext uri="{FF2B5EF4-FFF2-40B4-BE49-F238E27FC236}">
                      <a16:creationId xmlns:a16="http://schemas.microsoft.com/office/drawing/2014/main" id="{A6188F53-8589-4EC6-8BDA-E1B5EB692F4C}"/>
                    </a:ext>
                  </a:extLst>
                </p:cNvPr>
                <p:cNvSpPr>
                  <a:spLocks noChangeAspect="1"/>
                </p:cNvSpPr>
                <p:nvPr/>
              </p:nvSpPr>
              <p:spPr>
                <a:xfrm>
                  <a:off x="5491679" y="1967495"/>
                  <a:ext cx="1390684" cy="1390686"/>
                </a:xfrm>
                <a:prstGeom prst="chord">
                  <a:avLst>
                    <a:gd name="adj1" fmla="val 5344708"/>
                    <a:gd name="adj2" fmla="val 16200000"/>
                  </a:avLst>
                </a:prstGeom>
                <a:solidFill>
                  <a:srgbClr val="56A0D3">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FFFD"/>
                    </a:solidFill>
                    <a:effectLst/>
                    <a:uLnTx/>
                    <a:uFillTx/>
                    <a:latin typeface="Gotham Rounded Book"/>
                    <a:ea typeface="+mn-ea"/>
                    <a:cs typeface="+mn-cs"/>
                  </a:endParaRPr>
                </a:p>
              </p:txBody>
            </p:sp>
          </p:grpSp>
          <p:pic>
            <p:nvPicPr>
              <p:cNvPr id="90" name="Graphic 89" descr="Needle">
                <a:extLst>
                  <a:ext uri="{FF2B5EF4-FFF2-40B4-BE49-F238E27FC236}">
                    <a16:creationId xmlns:a16="http://schemas.microsoft.com/office/drawing/2014/main" id="{1E980E8D-329C-48A7-BE10-B316DC7B576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971735" y="2378862"/>
                <a:ext cx="320492" cy="320492"/>
              </a:xfrm>
              <a:prstGeom prst="rect">
                <a:avLst/>
              </a:prstGeom>
            </p:spPr>
          </p:pic>
        </p:grpSp>
        <p:grpSp>
          <p:nvGrpSpPr>
            <p:cNvPr id="76" name="Group 75">
              <a:extLst>
                <a:ext uri="{FF2B5EF4-FFF2-40B4-BE49-F238E27FC236}">
                  <a16:creationId xmlns:a16="http://schemas.microsoft.com/office/drawing/2014/main" id="{DD563F1E-D79C-41D0-AC7F-932704F9D21F}"/>
                </a:ext>
              </a:extLst>
            </p:cNvPr>
            <p:cNvGrpSpPr/>
            <p:nvPr/>
          </p:nvGrpSpPr>
          <p:grpSpPr>
            <a:xfrm>
              <a:off x="5399142" y="2058874"/>
              <a:ext cx="404335" cy="402862"/>
              <a:chOff x="4972153" y="2349315"/>
              <a:chExt cx="404335" cy="402862"/>
            </a:xfrm>
          </p:grpSpPr>
          <p:sp>
            <p:nvSpPr>
              <p:cNvPr id="82" name="Oval 81">
                <a:extLst>
                  <a:ext uri="{FF2B5EF4-FFF2-40B4-BE49-F238E27FC236}">
                    <a16:creationId xmlns:a16="http://schemas.microsoft.com/office/drawing/2014/main" id="{9E47D70A-EB8E-458C-9597-83CEB2AA7234}"/>
                  </a:ext>
                </a:extLst>
              </p:cNvPr>
              <p:cNvSpPr>
                <a:spLocks noChangeAspect="1"/>
              </p:cNvSpPr>
              <p:nvPr/>
            </p:nvSpPr>
            <p:spPr>
              <a:xfrm>
                <a:off x="4973656" y="2349346"/>
                <a:ext cx="402832" cy="402831"/>
              </a:xfrm>
              <a:prstGeom prst="ellipse">
                <a:avLst/>
              </a:prstGeom>
              <a:solidFill>
                <a:srgbClr val="56A0D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FFFD"/>
                  </a:solidFill>
                  <a:effectLst/>
                  <a:uLnTx/>
                  <a:uFillTx/>
                  <a:latin typeface="Gotham Rounded Book"/>
                  <a:ea typeface="+mn-ea"/>
                  <a:cs typeface="+mn-cs"/>
                </a:endParaRPr>
              </a:p>
            </p:txBody>
          </p:sp>
          <p:sp>
            <p:nvSpPr>
              <p:cNvPr id="83" name="Chord 82">
                <a:extLst>
                  <a:ext uri="{FF2B5EF4-FFF2-40B4-BE49-F238E27FC236}">
                    <a16:creationId xmlns:a16="http://schemas.microsoft.com/office/drawing/2014/main" id="{585A4BCD-F623-40EF-A3D0-1FB2B20B40CD}"/>
                  </a:ext>
                </a:extLst>
              </p:cNvPr>
              <p:cNvSpPr>
                <a:spLocks noChangeAspect="1"/>
              </p:cNvSpPr>
              <p:nvPr/>
            </p:nvSpPr>
            <p:spPr>
              <a:xfrm>
                <a:off x="4972153" y="2349315"/>
                <a:ext cx="402832" cy="402831"/>
              </a:xfrm>
              <a:prstGeom prst="chord">
                <a:avLst>
                  <a:gd name="adj1" fmla="val 5344708"/>
                  <a:gd name="adj2" fmla="val 16200000"/>
                </a:avLst>
              </a:prstGeom>
              <a:solidFill>
                <a:srgbClr val="56A0D3">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FFFD"/>
                  </a:solidFill>
                  <a:effectLst/>
                  <a:uLnTx/>
                  <a:uFillTx/>
                  <a:latin typeface="Gotham Rounded Book"/>
                  <a:ea typeface="+mn-ea"/>
                  <a:cs typeface="+mn-cs"/>
                </a:endParaRPr>
              </a:p>
            </p:txBody>
          </p:sp>
          <p:pic>
            <p:nvPicPr>
              <p:cNvPr id="84" name="Graphic 83" descr="Magnifying glass">
                <a:extLst>
                  <a:ext uri="{FF2B5EF4-FFF2-40B4-BE49-F238E27FC236}">
                    <a16:creationId xmlns:a16="http://schemas.microsoft.com/office/drawing/2014/main" id="{C01CB664-2D0D-481D-80E5-665D554C40C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5044325">
                <a:off x="5029764" y="2386411"/>
                <a:ext cx="320492" cy="320492"/>
              </a:xfrm>
              <a:prstGeom prst="rect">
                <a:avLst/>
              </a:prstGeom>
            </p:spPr>
          </p:pic>
        </p:grpSp>
        <p:grpSp>
          <p:nvGrpSpPr>
            <p:cNvPr id="77" name="Group 76">
              <a:extLst>
                <a:ext uri="{FF2B5EF4-FFF2-40B4-BE49-F238E27FC236}">
                  <a16:creationId xmlns:a16="http://schemas.microsoft.com/office/drawing/2014/main" id="{32FC1627-4C7A-4411-BFF9-8A4936654824}"/>
                </a:ext>
              </a:extLst>
            </p:cNvPr>
            <p:cNvGrpSpPr/>
            <p:nvPr/>
          </p:nvGrpSpPr>
          <p:grpSpPr>
            <a:xfrm>
              <a:off x="8328853" y="2058874"/>
              <a:ext cx="404335" cy="402862"/>
              <a:chOff x="6897981" y="2346080"/>
              <a:chExt cx="404335" cy="402862"/>
            </a:xfrm>
          </p:grpSpPr>
          <p:sp>
            <p:nvSpPr>
              <p:cNvPr id="78" name="Oval 77">
                <a:extLst>
                  <a:ext uri="{FF2B5EF4-FFF2-40B4-BE49-F238E27FC236}">
                    <a16:creationId xmlns:a16="http://schemas.microsoft.com/office/drawing/2014/main" id="{6C5B8303-8B09-44EA-852C-6FAF74DD3239}"/>
                  </a:ext>
                </a:extLst>
              </p:cNvPr>
              <p:cNvSpPr>
                <a:spLocks noChangeAspect="1"/>
              </p:cNvSpPr>
              <p:nvPr/>
            </p:nvSpPr>
            <p:spPr>
              <a:xfrm>
                <a:off x="6899484" y="2346111"/>
                <a:ext cx="402832" cy="402831"/>
              </a:xfrm>
              <a:prstGeom prst="ellipse">
                <a:avLst/>
              </a:prstGeom>
              <a:solidFill>
                <a:srgbClr val="56A0D3"/>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FFFD"/>
                  </a:solidFill>
                  <a:effectLst/>
                  <a:uLnTx/>
                  <a:uFillTx/>
                  <a:latin typeface="Gotham Rounded Book"/>
                  <a:ea typeface="+mn-ea"/>
                  <a:cs typeface="+mn-cs"/>
                </a:endParaRPr>
              </a:p>
            </p:txBody>
          </p:sp>
          <p:sp>
            <p:nvSpPr>
              <p:cNvPr id="80" name="Chord 79">
                <a:extLst>
                  <a:ext uri="{FF2B5EF4-FFF2-40B4-BE49-F238E27FC236}">
                    <a16:creationId xmlns:a16="http://schemas.microsoft.com/office/drawing/2014/main" id="{932E4E25-6DD8-4A78-9FC2-263CC0FB4A6B}"/>
                  </a:ext>
                </a:extLst>
              </p:cNvPr>
              <p:cNvSpPr>
                <a:spLocks noChangeAspect="1"/>
              </p:cNvSpPr>
              <p:nvPr/>
            </p:nvSpPr>
            <p:spPr>
              <a:xfrm>
                <a:off x="6897981" y="2346080"/>
                <a:ext cx="402832" cy="402831"/>
              </a:xfrm>
              <a:prstGeom prst="chord">
                <a:avLst>
                  <a:gd name="adj1" fmla="val 5344708"/>
                  <a:gd name="adj2" fmla="val 16200000"/>
                </a:avLst>
              </a:prstGeom>
              <a:solidFill>
                <a:srgbClr val="56A0D3">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FFFD"/>
                  </a:solidFill>
                  <a:effectLst/>
                  <a:uLnTx/>
                  <a:uFillTx/>
                  <a:latin typeface="Gotham Rounded Book"/>
                  <a:ea typeface="+mn-ea"/>
                  <a:cs typeface="+mn-cs"/>
                </a:endParaRPr>
              </a:p>
            </p:txBody>
          </p:sp>
          <p:pic>
            <p:nvPicPr>
              <p:cNvPr id="81" name="Graphic 80" descr="Group">
                <a:extLst>
                  <a:ext uri="{FF2B5EF4-FFF2-40B4-BE49-F238E27FC236}">
                    <a16:creationId xmlns:a16="http://schemas.microsoft.com/office/drawing/2014/main" id="{4822F8DA-CDDD-4461-A75F-9BE32264E873}"/>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925419" y="2372090"/>
                <a:ext cx="352541" cy="352541"/>
              </a:xfrm>
              <a:prstGeom prst="rect">
                <a:avLst/>
              </a:prstGeom>
            </p:spPr>
          </p:pic>
        </p:grpSp>
      </p:grpSp>
      <p:grpSp>
        <p:nvGrpSpPr>
          <p:cNvPr id="103" name="Group 102">
            <a:extLst>
              <a:ext uri="{FF2B5EF4-FFF2-40B4-BE49-F238E27FC236}">
                <a16:creationId xmlns:a16="http://schemas.microsoft.com/office/drawing/2014/main" id="{2668AAE1-527B-4447-9C6C-111415E54ECE}"/>
              </a:ext>
            </a:extLst>
          </p:cNvPr>
          <p:cNvGrpSpPr/>
          <p:nvPr/>
        </p:nvGrpSpPr>
        <p:grpSpPr>
          <a:xfrm>
            <a:off x="2359198" y="2769374"/>
            <a:ext cx="8374146" cy="920883"/>
            <a:chOff x="414910" y="3342617"/>
            <a:chExt cx="8374146" cy="920883"/>
          </a:xfrm>
        </p:grpSpPr>
        <p:sp>
          <p:nvSpPr>
            <p:cNvPr id="104" name="Rectangle: Rounded Corners 103">
              <a:extLst>
                <a:ext uri="{FF2B5EF4-FFF2-40B4-BE49-F238E27FC236}">
                  <a16:creationId xmlns:a16="http://schemas.microsoft.com/office/drawing/2014/main" id="{CF9F78D2-EF63-4479-B320-59458D5F2AD9}"/>
                </a:ext>
              </a:extLst>
            </p:cNvPr>
            <p:cNvSpPr/>
            <p:nvPr/>
          </p:nvSpPr>
          <p:spPr>
            <a:xfrm>
              <a:off x="418142" y="3343070"/>
              <a:ext cx="2493818" cy="882127"/>
            </a:xfrm>
            <a:prstGeom prst="roundRect">
              <a:avLst/>
            </a:prstGeom>
            <a:noFill/>
            <a:ln w="15875">
              <a:solidFill>
                <a:srgbClr val="56A0D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105" name="Rectangle 104">
              <a:extLst>
                <a:ext uri="{FF2B5EF4-FFF2-40B4-BE49-F238E27FC236}">
                  <a16:creationId xmlns:a16="http://schemas.microsoft.com/office/drawing/2014/main" id="{50979F95-F300-4003-9AF0-96683DFBB00F}"/>
                </a:ext>
              </a:extLst>
            </p:cNvPr>
            <p:cNvSpPr/>
            <p:nvPr/>
          </p:nvSpPr>
          <p:spPr>
            <a:xfrm>
              <a:off x="414910" y="3522523"/>
              <a:ext cx="2487044"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rPr>
                <a:t>Reduce risk of cancer </a:t>
              </a:r>
            </a:p>
          </p:txBody>
        </p:sp>
        <p:sp>
          <p:nvSpPr>
            <p:cNvPr id="106" name="Rectangle: Rounded Corners 105">
              <a:extLst>
                <a:ext uri="{FF2B5EF4-FFF2-40B4-BE49-F238E27FC236}">
                  <a16:creationId xmlns:a16="http://schemas.microsoft.com/office/drawing/2014/main" id="{1D2C186F-DEB5-45E5-AFBE-11398FB88E34}"/>
                </a:ext>
              </a:extLst>
            </p:cNvPr>
            <p:cNvSpPr/>
            <p:nvPr/>
          </p:nvSpPr>
          <p:spPr>
            <a:xfrm>
              <a:off x="3357062" y="3343070"/>
              <a:ext cx="2492314" cy="882127"/>
            </a:xfrm>
            <a:prstGeom prst="roundRect">
              <a:avLst/>
            </a:prstGeom>
            <a:noFill/>
            <a:ln w="15875">
              <a:solidFill>
                <a:srgbClr val="56A0D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107" name="Rectangle 106">
              <a:extLst>
                <a:ext uri="{FF2B5EF4-FFF2-40B4-BE49-F238E27FC236}">
                  <a16:creationId xmlns:a16="http://schemas.microsoft.com/office/drawing/2014/main" id="{741F3F94-0736-4C44-83BB-D17A41A4BA9B}"/>
                </a:ext>
              </a:extLst>
            </p:cNvPr>
            <p:cNvSpPr/>
            <p:nvPr/>
          </p:nvSpPr>
          <p:spPr>
            <a:xfrm>
              <a:off x="3355558" y="3522523"/>
              <a:ext cx="249381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rPr>
                <a:t>Scale best practices to increase screening outcomes</a:t>
              </a:r>
            </a:p>
          </p:txBody>
        </p:sp>
        <p:sp>
          <p:nvSpPr>
            <p:cNvPr id="108" name="Rectangle: Rounded Corners 107">
              <a:extLst>
                <a:ext uri="{FF2B5EF4-FFF2-40B4-BE49-F238E27FC236}">
                  <a16:creationId xmlns:a16="http://schemas.microsoft.com/office/drawing/2014/main" id="{04828C1B-1444-4E8B-A283-0B2B03AF8FF7}"/>
                </a:ext>
              </a:extLst>
            </p:cNvPr>
            <p:cNvSpPr/>
            <p:nvPr/>
          </p:nvSpPr>
          <p:spPr>
            <a:xfrm>
              <a:off x="6302980" y="3342617"/>
              <a:ext cx="2442503" cy="920883"/>
            </a:xfrm>
            <a:prstGeom prst="roundRect">
              <a:avLst/>
            </a:prstGeom>
            <a:noFill/>
            <a:ln w="15875">
              <a:solidFill>
                <a:srgbClr val="56A0D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109" name="Rectangle 108">
              <a:extLst>
                <a:ext uri="{FF2B5EF4-FFF2-40B4-BE49-F238E27FC236}">
                  <a16:creationId xmlns:a16="http://schemas.microsoft.com/office/drawing/2014/main" id="{5ABF15A8-7ECE-4071-BD73-5A134ECD04F3}"/>
                </a:ext>
              </a:extLst>
            </p:cNvPr>
            <p:cNvSpPr/>
            <p:nvPr/>
          </p:nvSpPr>
          <p:spPr>
            <a:xfrm>
              <a:off x="6309845" y="3522523"/>
              <a:ext cx="2479211"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Gotham Rounded Book"/>
                  <a:ea typeface="Open Sans" panose="020B0606030504020204" pitchFamily="34" charset="0"/>
                  <a:cs typeface="Open Sans" panose="020B0606030504020204" pitchFamily="34" charset="0"/>
                </a:rPr>
                <a:t>Improve health and wellbeing for cancer survivors</a:t>
              </a:r>
            </a:p>
          </p:txBody>
        </p:sp>
      </p:grpSp>
      <p:pic>
        <p:nvPicPr>
          <p:cNvPr id="110" name="Picture 109">
            <a:extLst>
              <a:ext uri="{FF2B5EF4-FFF2-40B4-BE49-F238E27FC236}">
                <a16:creationId xmlns:a16="http://schemas.microsoft.com/office/drawing/2014/main" id="{E554ED0E-8229-415D-B1E4-24209332E1E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32517" y="413869"/>
            <a:ext cx="1993057" cy="974035"/>
          </a:xfrm>
          <a:prstGeom prst="rect">
            <a:avLst/>
          </a:prstGeom>
        </p:spPr>
      </p:pic>
    </p:spTree>
    <p:extLst>
      <p:ext uri="{BB962C8B-B14F-4D97-AF65-F5344CB8AC3E}">
        <p14:creationId xmlns:p14="http://schemas.microsoft.com/office/powerpoint/2010/main" val="370378651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A2DB31-8A6E-4173-BCDF-7187B68308DD}"/>
              </a:ext>
            </a:extLst>
          </p:cNvPr>
          <p:cNvSpPr>
            <a:spLocks noGrp="1"/>
          </p:cNvSpPr>
          <p:nvPr>
            <p:ph type="title"/>
          </p:nvPr>
        </p:nvSpPr>
        <p:spPr>
          <a:xfrm>
            <a:off x="571982" y="497713"/>
            <a:ext cx="6534874" cy="5886722"/>
          </a:xfrm>
        </p:spPr>
        <p:txBody>
          <a:bodyPr/>
          <a:lstStyle/>
          <a:p>
            <a:r>
              <a:rPr lang="en-US" b="1" dirty="0">
                <a:latin typeface="Century Gothic" panose="020B0502020202020204" pitchFamily="34" charset="0"/>
              </a:rPr>
              <a:t>Division of Cancer Prevention and Control Programs</a:t>
            </a:r>
          </a:p>
        </p:txBody>
      </p:sp>
    </p:spTree>
    <p:extLst>
      <p:ext uri="{BB962C8B-B14F-4D97-AF65-F5344CB8AC3E}">
        <p14:creationId xmlns:p14="http://schemas.microsoft.com/office/powerpoint/2010/main" val="32329614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E0A296-617D-4ED4-9FED-102C8C95AF0B}"/>
              </a:ext>
            </a:extLst>
          </p:cNvPr>
          <p:cNvSpPr>
            <a:spLocks noGrp="1"/>
          </p:cNvSpPr>
          <p:nvPr>
            <p:ph type="title"/>
          </p:nvPr>
        </p:nvSpPr>
        <p:spPr>
          <a:solidFill>
            <a:schemeClr val="bg1"/>
          </a:solidFill>
        </p:spPr>
        <p:txBody>
          <a:bodyPr/>
          <a:lstStyle/>
          <a:p>
            <a:r>
              <a:rPr lang="en-US" b="1" dirty="0">
                <a:latin typeface="Century Gothic" panose="020B0502020202020204" pitchFamily="34" charset="0"/>
              </a:rPr>
              <a:t>Foundational Programs</a:t>
            </a:r>
            <a:br>
              <a:rPr lang="en-US" b="1" dirty="0">
                <a:latin typeface="Century Gothic" panose="020B0502020202020204" pitchFamily="34" charset="0"/>
              </a:rPr>
            </a:br>
            <a:endParaRPr lang="en-US" b="1" dirty="0">
              <a:latin typeface="Century Gothic" panose="020B0502020202020204" pitchFamily="34" charset="0"/>
            </a:endParaRPr>
          </a:p>
        </p:txBody>
      </p:sp>
      <p:sp>
        <p:nvSpPr>
          <p:cNvPr id="4" name="Text Placeholder 3">
            <a:extLst>
              <a:ext uri="{FF2B5EF4-FFF2-40B4-BE49-F238E27FC236}">
                <a16:creationId xmlns:a16="http://schemas.microsoft.com/office/drawing/2014/main" id="{8592DC4B-DF3A-4703-8FB6-0D76FA65FBC0}"/>
              </a:ext>
            </a:extLst>
          </p:cNvPr>
          <p:cNvSpPr>
            <a:spLocks noGrp="1"/>
          </p:cNvSpPr>
          <p:nvPr>
            <p:ph type="body" sz="quarter" idx="12"/>
          </p:nvPr>
        </p:nvSpPr>
        <p:spPr/>
        <p:txBody>
          <a:bodyPr/>
          <a:lstStyle/>
          <a:p>
            <a:r>
              <a:rPr lang="en-US" sz="2000" dirty="0">
                <a:latin typeface="Calibri" panose="020F0502020204030204" pitchFamily="34" charset="0"/>
                <a:cs typeface="Calibri" panose="020F0502020204030204" pitchFamily="34" charset="0"/>
              </a:rPr>
              <a:t>Reducing the Cancer Burden through Multi-disciplinary Collaboration and Coordination</a:t>
            </a:r>
          </a:p>
        </p:txBody>
      </p:sp>
      <p:sp>
        <p:nvSpPr>
          <p:cNvPr id="8" name="Rectangle 7"/>
          <p:cNvSpPr/>
          <p:nvPr/>
        </p:nvSpPr>
        <p:spPr>
          <a:xfrm>
            <a:off x="6291119" y="1611022"/>
            <a:ext cx="5088081" cy="3970318"/>
          </a:xfrm>
          <a:prstGeom prst="rect">
            <a:avLst/>
          </a:prstGeom>
        </p:spPr>
        <p:txBody>
          <a:bodyPr wrap="square">
            <a:spAutoFit/>
          </a:bodyPr>
          <a:lstStyle/>
          <a:p>
            <a:pPr marL="0" marR="0" lvl="0" indent="0" defTabSz="914400" eaLnBrk="1" fontAlgn="auto" latinLnBrk="0" hangingPunct="1">
              <a:lnSpc>
                <a:spcPct val="100000"/>
              </a:lnSpc>
              <a:spcBef>
                <a:spcPts val="1200"/>
              </a:spcBef>
              <a:spcAft>
                <a:spcPts val="1200"/>
              </a:spcAft>
              <a:buClrTx/>
              <a:buSzTx/>
              <a:buFontTx/>
              <a:buNone/>
              <a:tabLst/>
              <a:defRPr/>
            </a:pPr>
            <a:r>
              <a:rPr kumimoji="0" lang="en-US" sz="2400" b="0" i="0" u="none" strike="noStrike" kern="0" cap="none" spc="0" normalizeH="0" baseline="0" noProof="0" dirty="0">
                <a:ln>
                  <a:noFill/>
                </a:ln>
                <a:solidFill>
                  <a:srgbClr val="002F59"/>
                </a:solidFill>
                <a:effectLst/>
                <a:uLnTx/>
                <a:uFillTx/>
                <a:latin typeface="Calibri" panose="020F0502020204030204" pitchFamily="34" charset="0"/>
                <a:cs typeface="Calibri" panose="020F0502020204030204" pitchFamily="34" charset="0"/>
              </a:rPr>
              <a:t>National Breast and Cervical Cancer Early Detection Program </a:t>
            </a:r>
            <a:r>
              <a:rPr kumimoji="0" lang="en-US" sz="2400" b="1" i="0" u="none" strike="noStrike" kern="0" cap="none" spc="0" normalizeH="0" baseline="0" noProof="0" dirty="0">
                <a:ln>
                  <a:noFill/>
                </a:ln>
                <a:solidFill>
                  <a:srgbClr val="56A0D3"/>
                </a:solidFill>
                <a:effectLst/>
                <a:uLnTx/>
                <a:uFillTx/>
                <a:latin typeface="Calibri" panose="020F0502020204030204" pitchFamily="34" charset="0"/>
                <a:cs typeface="Calibri" panose="020F0502020204030204" pitchFamily="34" charset="0"/>
              </a:rPr>
              <a:t>(NBCCEDP)</a:t>
            </a:r>
          </a:p>
          <a:p>
            <a:pPr marL="0" marR="0" lvl="0" indent="0" defTabSz="914400" eaLnBrk="1" fontAlgn="auto" latinLnBrk="0" hangingPunct="1">
              <a:lnSpc>
                <a:spcPct val="100000"/>
              </a:lnSpc>
              <a:spcBef>
                <a:spcPts val="1200"/>
              </a:spcBef>
              <a:spcAft>
                <a:spcPts val="1200"/>
              </a:spcAft>
              <a:buClrTx/>
              <a:buSzTx/>
              <a:buFontTx/>
              <a:buNone/>
              <a:tabLst/>
              <a:defRPr/>
            </a:pPr>
            <a:r>
              <a:rPr kumimoji="0" lang="en-US" sz="2400" b="0" i="0" u="none" strike="noStrike" kern="0" cap="none" spc="0" normalizeH="0" baseline="0" noProof="0" dirty="0">
                <a:ln>
                  <a:noFill/>
                </a:ln>
                <a:solidFill>
                  <a:srgbClr val="002F59"/>
                </a:solidFill>
                <a:effectLst/>
                <a:uLnTx/>
                <a:uFillTx/>
                <a:latin typeface="Calibri" panose="020F0502020204030204" pitchFamily="34" charset="0"/>
                <a:cs typeface="Calibri" panose="020F0502020204030204" pitchFamily="34" charset="0"/>
              </a:rPr>
              <a:t>Colorectal Cancer Control Program </a:t>
            </a:r>
            <a:r>
              <a:rPr kumimoji="0" lang="en-US" sz="2400" b="1" i="0" u="none" strike="noStrike" kern="0" cap="none" spc="0" normalizeH="0" baseline="0" noProof="0" dirty="0">
                <a:ln>
                  <a:noFill/>
                </a:ln>
                <a:solidFill>
                  <a:srgbClr val="56A0D3"/>
                </a:solidFill>
                <a:effectLst/>
                <a:uLnTx/>
                <a:uFillTx/>
                <a:latin typeface="Calibri" panose="020F0502020204030204" pitchFamily="34" charset="0"/>
                <a:cs typeface="Calibri" panose="020F0502020204030204" pitchFamily="34" charset="0"/>
              </a:rPr>
              <a:t>(CRCCP)</a:t>
            </a:r>
          </a:p>
          <a:p>
            <a:pPr marL="0" marR="0" lvl="0" indent="0" defTabSz="914400" eaLnBrk="1" fontAlgn="auto" latinLnBrk="0" hangingPunct="1">
              <a:lnSpc>
                <a:spcPct val="100000"/>
              </a:lnSpc>
              <a:spcBef>
                <a:spcPts val="1200"/>
              </a:spcBef>
              <a:spcAft>
                <a:spcPts val="1200"/>
              </a:spcAft>
              <a:buClrTx/>
              <a:buSzTx/>
              <a:buFontTx/>
              <a:buNone/>
              <a:tabLst/>
              <a:defRPr/>
            </a:pPr>
            <a:r>
              <a:rPr kumimoji="0" lang="en-US" sz="2400" b="0" i="0" u="none" strike="noStrike" kern="0" cap="none" spc="0" normalizeH="0" baseline="0" noProof="0" dirty="0">
                <a:ln>
                  <a:noFill/>
                </a:ln>
                <a:solidFill>
                  <a:srgbClr val="002F59"/>
                </a:solidFill>
                <a:effectLst/>
                <a:uLnTx/>
                <a:uFillTx/>
                <a:latin typeface="Calibri" panose="020F0502020204030204" pitchFamily="34" charset="0"/>
                <a:cs typeface="Calibri" panose="020F0502020204030204" pitchFamily="34" charset="0"/>
              </a:rPr>
              <a:t>National Comprehensive Cancer Control </a:t>
            </a:r>
            <a:r>
              <a:rPr kumimoji="0" lang="en-US" sz="2400" b="0" i="0" u="none" strike="noStrike" kern="0" cap="none" spc="0" normalizeH="0" baseline="0" noProof="0" dirty="0">
                <a:ln>
                  <a:noFill/>
                </a:ln>
                <a:solidFill>
                  <a:srgbClr val="0A3760"/>
                </a:solidFill>
                <a:effectLst/>
                <a:uLnTx/>
                <a:uFillTx/>
                <a:latin typeface="Calibri" panose="020F0502020204030204" pitchFamily="34" charset="0"/>
                <a:cs typeface="Calibri" panose="020F0502020204030204" pitchFamily="34" charset="0"/>
              </a:rPr>
              <a:t>Program</a:t>
            </a:r>
            <a:r>
              <a:rPr kumimoji="0" lang="en-US" sz="2400" b="0" i="0" u="none" strike="noStrike" kern="0" cap="none" spc="0" normalizeH="0" baseline="0" noProof="0" dirty="0">
                <a:ln>
                  <a:noFill/>
                </a:ln>
                <a:solidFill>
                  <a:srgbClr val="56A0D3"/>
                </a:solidFill>
                <a:effectLst/>
                <a:uLnTx/>
                <a:uFillTx/>
                <a:latin typeface="Calibri" panose="020F0502020204030204" pitchFamily="34" charset="0"/>
                <a:cs typeface="Calibri" panose="020F0502020204030204" pitchFamily="34" charset="0"/>
              </a:rPr>
              <a:t> </a:t>
            </a:r>
            <a:r>
              <a:rPr kumimoji="0" lang="en-US" sz="2400" b="1" i="0" u="none" strike="noStrike" kern="0" cap="none" spc="0" normalizeH="0" baseline="0" noProof="0" dirty="0">
                <a:ln>
                  <a:noFill/>
                </a:ln>
                <a:solidFill>
                  <a:srgbClr val="56A0D3"/>
                </a:solidFill>
                <a:effectLst/>
                <a:uLnTx/>
                <a:uFillTx/>
                <a:latin typeface="Calibri" panose="020F0502020204030204" pitchFamily="34" charset="0"/>
                <a:cs typeface="Calibri" panose="020F0502020204030204" pitchFamily="34" charset="0"/>
              </a:rPr>
              <a:t>(NCCCP)</a:t>
            </a:r>
          </a:p>
          <a:p>
            <a:pPr marL="0" marR="0" lvl="0" indent="0" defTabSz="914400" eaLnBrk="1" fontAlgn="auto" latinLnBrk="0" hangingPunct="1">
              <a:lnSpc>
                <a:spcPct val="100000"/>
              </a:lnSpc>
              <a:spcBef>
                <a:spcPts val="1200"/>
              </a:spcBef>
              <a:spcAft>
                <a:spcPts val="1200"/>
              </a:spcAft>
              <a:buClrTx/>
              <a:buSzTx/>
              <a:buFontTx/>
              <a:buNone/>
              <a:tabLst/>
              <a:defRPr/>
            </a:pPr>
            <a:r>
              <a:rPr kumimoji="0" lang="en-US" sz="2400" b="0" i="0" u="none" strike="noStrike" kern="0" cap="none" spc="0" normalizeH="0" baseline="0" noProof="0" dirty="0">
                <a:ln>
                  <a:noFill/>
                </a:ln>
                <a:solidFill>
                  <a:srgbClr val="002F59"/>
                </a:solidFill>
                <a:effectLst/>
                <a:uLnTx/>
                <a:uFillTx/>
                <a:latin typeface="Calibri" panose="020F0502020204030204" pitchFamily="34" charset="0"/>
                <a:cs typeface="Calibri" panose="020F0502020204030204" pitchFamily="34" charset="0"/>
              </a:rPr>
              <a:t>National Program of Cancer Registries </a:t>
            </a:r>
            <a:r>
              <a:rPr kumimoji="0" lang="en-US" sz="2400" b="1" i="0" u="none" strike="noStrike" kern="0" cap="none" spc="0" normalizeH="0" baseline="0" noProof="0" dirty="0">
                <a:ln>
                  <a:noFill/>
                </a:ln>
                <a:solidFill>
                  <a:srgbClr val="56A0D3"/>
                </a:solidFill>
                <a:effectLst/>
                <a:uLnTx/>
                <a:uFillTx/>
                <a:latin typeface="Calibri" panose="020F0502020204030204" pitchFamily="34" charset="0"/>
                <a:cs typeface="Calibri" panose="020F0502020204030204" pitchFamily="34" charset="0"/>
              </a:rPr>
              <a:t>(NPCR)</a:t>
            </a:r>
          </a:p>
        </p:txBody>
      </p:sp>
      <p:pic>
        <p:nvPicPr>
          <p:cNvPr id="7" name="Picture 6"/>
          <p:cNvPicPr>
            <a:picLocks noChangeAspect="1"/>
          </p:cNvPicPr>
          <p:nvPr/>
        </p:nvPicPr>
        <p:blipFill>
          <a:blip r:embed="rId3">
            <a:duotone>
              <a:prstClr val="black"/>
              <a:schemeClr val="accent1">
                <a:tint val="45000"/>
                <a:satMod val="400000"/>
              </a:schemeClr>
            </a:duotone>
            <a:extLst/>
          </a:blip>
          <a:stretch>
            <a:fillRect/>
          </a:stretch>
        </p:blipFill>
        <p:spPr>
          <a:xfrm>
            <a:off x="571981" y="1746358"/>
            <a:ext cx="5206435" cy="3365284"/>
          </a:xfrm>
          <a:prstGeom prst="rect">
            <a:avLst/>
          </a:prstGeom>
        </p:spPr>
      </p:pic>
    </p:spTree>
    <p:extLst>
      <p:ext uri="{BB962C8B-B14F-4D97-AF65-F5344CB8AC3E}">
        <p14:creationId xmlns:p14="http://schemas.microsoft.com/office/powerpoint/2010/main" val="150347585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15241" y="351654"/>
            <a:ext cx="11361518" cy="537700"/>
          </a:xfrm>
        </p:spPr>
        <p:txBody>
          <a:bodyPr/>
          <a:lstStyle/>
          <a:p>
            <a:r>
              <a:rPr lang="en-US" b="1" dirty="0">
                <a:latin typeface="Century Gothic" panose="020B0502020202020204" pitchFamily="34" charset="0"/>
              </a:rPr>
              <a:t>National Breast &amp; Cervical Early Detection Program</a:t>
            </a:r>
          </a:p>
        </p:txBody>
      </p:sp>
      <p:sp>
        <p:nvSpPr>
          <p:cNvPr id="4" name="Text Placeholder 3"/>
          <p:cNvSpPr>
            <a:spLocks noGrp="1"/>
          </p:cNvSpPr>
          <p:nvPr>
            <p:ph type="body" sz="quarter" idx="12"/>
          </p:nvPr>
        </p:nvSpPr>
        <p:spPr>
          <a:xfrm>
            <a:off x="6096000" y="1774042"/>
            <a:ext cx="5626158" cy="3830957"/>
          </a:xfrm>
        </p:spPr>
        <p:txBody>
          <a:bodyPr/>
          <a:lstStyle/>
          <a:p>
            <a:pPr marL="171450" indent="-171450">
              <a:spcBef>
                <a:spcPts val="1200"/>
              </a:spcBef>
              <a:spcAft>
                <a:spcPts val="1200"/>
              </a:spcAft>
              <a:buClr>
                <a:srgbClr val="002F59"/>
              </a:buClr>
              <a:buSzPct val="100000"/>
            </a:pPr>
            <a:r>
              <a:rPr lang="en-US" altLang="en-US" sz="2400" dirty="0">
                <a:solidFill>
                  <a:srgbClr val="002F59"/>
                </a:solidFill>
              </a:rPr>
              <a:t>Serves low-income, uninsured or under-insured women</a:t>
            </a:r>
          </a:p>
          <a:p>
            <a:pPr marL="171450" indent="-171450">
              <a:spcBef>
                <a:spcPts val="1200"/>
              </a:spcBef>
              <a:spcAft>
                <a:spcPts val="1200"/>
              </a:spcAft>
              <a:buClr>
                <a:srgbClr val="002F59"/>
              </a:buClr>
              <a:buSzPct val="100000"/>
            </a:pPr>
            <a:r>
              <a:rPr lang="en-US" sz="2400" dirty="0">
                <a:solidFill>
                  <a:srgbClr val="002F59"/>
                </a:solidFill>
              </a:rPr>
              <a:t>Screening and diagnostic services</a:t>
            </a:r>
          </a:p>
          <a:p>
            <a:pPr marL="171450" indent="-171450">
              <a:spcBef>
                <a:spcPts val="1200"/>
              </a:spcBef>
              <a:spcAft>
                <a:spcPts val="1200"/>
              </a:spcAft>
              <a:buClr>
                <a:srgbClr val="002F59"/>
              </a:buClr>
              <a:buSzPct val="100000"/>
            </a:pPr>
            <a:r>
              <a:rPr lang="en-US" sz="2400" dirty="0">
                <a:solidFill>
                  <a:srgbClr val="002F59"/>
                </a:solidFill>
              </a:rPr>
              <a:t>Special emphasis on women geographically or culturally isolated or of racial/ethnic minorities </a:t>
            </a:r>
            <a:endParaRPr lang="en-US" sz="2400" dirty="0"/>
          </a:p>
          <a:p>
            <a:pPr>
              <a:spcBef>
                <a:spcPts val="1200"/>
              </a:spcBef>
              <a:spcAft>
                <a:spcPts val="1200"/>
              </a:spcAft>
              <a:buClr>
                <a:srgbClr val="002F59"/>
              </a:buClr>
              <a:buSzPct val="100000"/>
            </a:pPr>
            <a:endParaRPr lang="en-US" sz="2400" dirty="0"/>
          </a:p>
        </p:txBody>
      </p:sp>
      <p:sp>
        <p:nvSpPr>
          <p:cNvPr id="5" name="Text Placeholder 4"/>
          <p:cNvSpPr>
            <a:spLocks noGrp="1"/>
          </p:cNvSpPr>
          <p:nvPr>
            <p:ph type="body" sz="quarter" idx="13"/>
          </p:nvPr>
        </p:nvSpPr>
        <p:spPr/>
        <p:txBody>
          <a:bodyPr/>
          <a:lstStyle/>
          <a:p>
            <a:r>
              <a:rPr lang="en-US" sz="2000" dirty="0"/>
              <a:t>Nearly 30 Years of outreach, education, screening, diagnostic testing</a:t>
            </a:r>
          </a:p>
        </p:txBody>
      </p:sp>
      <p:pic>
        <p:nvPicPr>
          <p:cNvPr id="6" name="Picture 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19216" y="1774042"/>
            <a:ext cx="5349321" cy="3559914"/>
          </a:xfrm>
          <a:prstGeom prst="rect">
            <a:avLst/>
          </a:prstGeom>
        </p:spPr>
      </p:pic>
      <p:pic>
        <p:nvPicPr>
          <p:cNvPr id="8" name="Picture 7"/>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449696" y="4699266"/>
            <a:ext cx="3470647" cy="1269380"/>
          </a:xfrm>
          <a:prstGeom prst="rect">
            <a:avLst/>
          </a:prstGeom>
        </p:spPr>
      </p:pic>
    </p:spTree>
    <p:extLst>
      <p:ext uri="{BB962C8B-B14F-4D97-AF65-F5344CB8AC3E}">
        <p14:creationId xmlns:p14="http://schemas.microsoft.com/office/powerpoint/2010/main" val="29190724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3DCFC4-B105-4712-9227-012280B0689E}"/>
              </a:ext>
            </a:extLst>
          </p:cNvPr>
          <p:cNvSpPr>
            <a:spLocks noGrp="1"/>
          </p:cNvSpPr>
          <p:nvPr>
            <p:ph type="title"/>
          </p:nvPr>
        </p:nvSpPr>
        <p:spPr>
          <a:xfrm>
            <a:off x="571981" y="365126"/>
            <a:ext cx="11060575" cy="537700"/>
          </a:xfrm>
        </p:spPr>
        <p:txBody>
          <a:bodyPr/>
          <a:lstStyle/>
          <a:p>
            <a:r>
              <a:rPr lang="en-US" b="1" dirty="0">
                <a:latin typeface="Century Gothic" panose="020B0502020202020204" pitchFamily="34" charset="0"/>
              </a:rPr>
              <a:t>Critical Community Safety Net</a:t>
            </a:r>
          </a:p>
        </p:txBody>
      </p:sp>
      <p:sp>
        <p:nvSpPr>
          <p:cNvPr id="9" name="Text Placeholder 8">
            <a:extLst>
              <a:ext uri="{FF2B5EF4-FFF2-40B4-BE49-F238E27FC236}">
                <a16:creationId xmlns:a16="http://schemas.microsoft.com/office/drawing/2014/main" id="{5B2EFF86-C6B7-4758-A229-DA61A38BEE10}"/>
              </a:ext>
            </a:extLst>
          </p:cNvPr>
          <p:cNvSpPr>
            <a:spLocks noGrp="1"/>
          </p:cNvSpPr>
          <p:nvPr>
            <p:ph type="body" sz="quarter" idx="11"/>
          </p:nvPr>
        </p:nvSpPr>
        <p:spPr/>
        <p:txBody>
          <a:bodyPr/>
          <a:lstStyle/>
          <a:p>
            <a:pPr marL="0" indent="0">
              <a:buNone/>
            </a:pPr>
            <a:r>
              <a:rPr lang="en-US" sz="2400" dirty="0">
                <a:solidFill>
                  <a:schemeClr val="tx1">
                    <a:lumMod val="65000"/>
                    <a:lumOff val="35000"/>
                  </a:schemeClr>
                </a:solidFill>
              </a:rPr>
              <a:t>Since</a:t>
            </a:r>
            <a:r>
              <a:rPr lang="en-US" sz="2400" dirty="0">
                <a:solidFill>
                  <a:srgbClr val="56A0D3"/>
                </a:solidFill>
              </a:rPr>
              <a:t> </a:t>
            </a:r>
            <a:r>
              <a:rPr lang="en-US" sz="2400" b="1" dirty="0">
                <a:solidFill>
                  <a:srgbClr val="56A0D3"/>
                </a:solidFill>
              </a:rPr>
              <a:t>1991</a:t>
            </a:r>
            <a:r>
              <a:rPr lang="en-US" sz="2400" dirty="0">
                <a:solidFill>
                  <a:srgbClr val="122C41"/>
                </a:solidFill>
              </a:rPr>
              <a:t>:</a:t>
            </a:r>
          </a:p>
          <a:p>
            <a:pPr>
              <a:spcBef>
                <a:spcPts val="1200"/>
              </a:spcBef>
              <a:spcAft>
                <a:spcPts val="600"/>
              </a:spcAft>
              <a:buClr>
                <a:srgbClr val="122C41"/>
              </a:buClr>
            </a:pPr>
            <a:r>
              <a:rPr lang="en-US" sz="2400" b="1" dirty="0">
                <a:solidFill>
                  <a:srgbClr val="56A0D3"/>
                </a:solidFill>
              </a:rPr>
              <a:t>5.6 million </a:t>
            </a:r>
            <a:r>
              <a:rPr lang="en-US" sz="2400" dirty="0"/>
              <a:t>women served</a:t>
            </a:r>
          </a:p>
          <a:p>
            <a:pPr>
              <a:spcBef>
                <a:spcPts val="1200"/>
              </a:spcBef>
              <a:spcAft>
                <a:spcPts val="600"/>
              </a:spcAft>
              <a:buClr>
                <a:srgbClr val="122C41"/>
              </a:buClr>
            </a:pPr>
            <a:r>
              <a:rPr lang="en-US" sz="2400" b="1" dirty="0">
                <a:solidFill>
                  <a:srgbClr val="56A0D3"/>
                </a:solidFill>
              </a:rPr>
              <a:t>13.3 million </a:t>
            </a:r>
            <a:r>
              <a:rPr lang="en-US" sz="2400" dirty="0"/>
              <a:t>screenings</a:t>
            </a:r>
          </a:p>
          <a:p>
            <a:pPr>
              <a:spcBef>
                <a:spcPts val="1200"/>
              </a:spcBef>
              <a:spcAft>
                <a:spcPts val="600"/>
              </a:spcAft>
              <a:buClr>
                <a:srgbClr val="122C41"/>
              </a:buClr>
            </a:pPr>
            <a:r>
              <a:rPr lang="en-US" sz="2400" b="1" dirty="0">
                <a:solidFill>
                  <a:srgbClr val="56A0D3"/>
                </a:solidFill>
              </a:rPr>
              <a:t>68,486 </a:t>
            </a:r>
            <a:r>
              <a:rPr lang="en-US" sz="2400" dirty="0"/>
              <a:t>breast cancers </a:t>
            </a:r>
          </a:p>
          <a:p>
            <a:pPr>
              <a:spcBef>
                <a:spcPts val="1200"/>
              </a:spcBef>
              <a:spcAft>
                <a:spcPts val="600"/>
              </a:spcAft>
              <a:buClr>
                <a:srgbClr val="122C41"/>
              </a:buClr>
            </a:pPr>
            <a:r>
              <a:rPr lang="en-US" sz="2400" b="1" dirty="0">
                <a:solidFill>
                  <a:srgbClr val="56A0D3"/>
                </a:solidFill>
              </a:rPr>
              <a:t>21,852</a:t>
            </a:r>
            <a:r>
              <a:rPr lang="en-US" sz="2400" dirty="0">
                <a:solidFill>
                  <a:srgbClr val="56A0D3"/>
                </a:solidFill>
              </a:rPr>
              <a:t> </a:t>
            </a:r>
            <a:r>
              <a:rPr lang="en-US" sz="2400" dirty="0"/>
              <a:t>premalignant breast lesions</a:t>
            </a:r>
          </a:p>
          <a:p>
            <a:pPr>
              <a:spcBef>
                <a:spcPts val="1200"/>
              </a:spcBef>
              <a:spcAft>
                <a:spcPts val="600"/>
              </a:spcAft>
              <a:buClr>
                <a:srgbClr val="122C41"/>
              </a:buClr>
            </a:pPr>
            <a:r>
              <a:rPr lang="en-US" sz="2400" b="1" dirty="0">
                <a:solidFill>
                  <a:srgbClr val="56A0D3"/>
                </a:solidFill>
              </a:rPr>
              <a:t>4,720</a:t>
            </a:r>
            <a:r>
              <a:rPr lang="en-US" sz="2400" dirty="0"/>
              <a:t> invasive cervical cancers </a:t>
            </a:r>
          </a:p>
          <a:p>
            <a:pPr>
              <a:spcBef>
                <a:spcPts val="1200"/>
              </a:spcBef>
              <a:spcAft>
                <a:spcPts val="600"/>
              </a:spcAft>
              <a:buClr>
                <a:srgbClr val="122C41"/>
              </a:buClr>
            </a:pPr>
            <a:r>
              <a:rPr lang="en-US" sz="2400" b="1" dirty="0">
                <a:solidFill>
                  <a:srgbClr val="56A0D3"/>
                </a:solidFill>
              </a:rPr>
              <a:t>214,652</a:t>
            </a:r>
            <a:r>
              <a:rPr lang="en-US" sz="2400" dirty="0"/>
              <a:t> premalignant cervical lesions</a:t>
            </a:r>
          </a:p>
          <a:p>
            <a:pPr marL="0" indent="0">
              <a:buNone/>
            </a:pPr>
            <a:endParaRPr lang="en-US" dirty="0"/>
          </a:p>
        </p:txBody>
      </p:sp>
      <p:sp>
        <p:nvSpPr>
          <p:cNvPr id="7" name="TextBox 6"/>
          <p:cNvSpPr txBox="1"/>
          <p:nvPr/>
        </p:nvSpPr>
        <p:spPr>
          <a:xfrm>
            <a:off x="571981" y="5599017"/>
            <a:ext cx="313572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22C41"/>
                </a:solidFill>
                <a:effectLst/>
                <a:uLnTx/>
                <a:uFillTx/>
                <a:latin typeface="Calibri" panose="020F0502020204030204" pitchFamily="34" charset="0"/>
                <a:cs typeface="Calibri" panose="020F0502020204030204" pitchFamily="34" charset="0"/>
              </a:rPr>
              <a:t>April 2019 Minimal Data Elements submission</a:t>
            </a:r>
          </a:p>
        </p:txBody>
      </p:sp>
      <p:pic>
        <p:nvPicPr>
          <p:cNvPr id="12" name="Picture 11">
            <a:extLst>
              <a:ext uri="{FF2B5EF4-FFF2-40B4-BE49-F238E27FC236}">
                <a16:creationId xmlns:a16="http://schemas.microsoft.com/office/drawing/2014/main" id="{82A2AE7F-1C8A-4CFE-B139-64780C4C486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13811" y="1484355"/>
            <a:ext cx="3342198" cy="4376331"/>
          </a:xfrm>
          <a:prstGeom prst="rect">
            <a:avLst/>
          </a:prstGeom>
        </p:spPr>
      </p:pic>
    </p:spTree>
    <p:extLst>
      <p:ext uri="{BB962C8B-B14F-4D97-AF65-F5344CB8AC3E}">
        <p14:creationId xmlns:p14="http://schemas.microsoft.com/office/powerpoint/2010/main" val="9913550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96289" y="1137755"/>
            <a:ext cx="7324997" cy="4698576"/>
            <a:chOff x="488950" y="866775"/>
            <a:chExt cx="8204200" cy="5026025"/>
          </a:xfrm>
          <a:solidFill>
            <a:schemeClr val="accent2">
              <a:lumMod val="20000"/>
              <a:lumOff val="80000"/>
            </a:schemeClr>
          </a:solidFill>
        </p:grpSpPr>
        <p:sp>
          <p:nvSpPr>
            <p:cNvPr id="7" name="Freeform 392"/>
            <p:cNvSpPr>
              <a:spLocks/>
            </p:cNvSpPr>
            <p:nvPr/>
          </p:nvSpPr>
          <p:spPr bwMode="auto">
            <a:xfrm>
              <a:off x="1631950" y="1050925"/>
              <a:ext cx="942975" cy="1435099"/>
            </a:xfrm>
            <a:custGeom>
              <a:avLst/>
              <a:gdLst>
                <a:gd name="T0" fmla="*/ 270 w 594"/>
                <a:gd name="T1" fmla="*/ 856 h 904"/>
                <a:gd name="T2" fmla="*/ 172 w 594"/>
                <a:gd name="T3" fmla="*/ 838 h 904"/>
                <a:gd name="T4" fmla="*/ 144 w 594"/>
                <a:gd name="T5" fmla="*/ 832 h 904"/>
                <a:gd name="T6" fmla="*/ 94 w 594"/>
                <a:gd name="T7" fmla="*/ 822 h 904"/>
                <a:gd name="T8" fmla="*/ 70 w 594"/>
                <a:gd name="T9" fmla="*/ 816 h 904"/>
                <a:gd name="T10" fmla="*/ 34 w 594"/>
                <a:gd name="T11" fmla="*/ 808 h 904"/>
                <a:gd name="T12" fmla="*/ 2 w 594"/>
                <a:gd name="T13" fmla="*/ 802 h 904"/>
                <a:gd name="T14" fmla="*/ 20 w 594"/>
                <a:gd name="T15" fmla="*/ 724 h 904"/>
                <a:gd name="T16" fmla="*/ 52 w 594"/>
                <a:gd name="T17" fmla="*/ 596 h 904"/>
                <a:gd name="T18" fmla="*/ 68 w 594"/>
                <a:gd name="T19" fmla="*/ 544 h 904"/>
                <a:gd name="T20" fmla="*/ 52 w 594"/>
                <a:gd name="T21" fmla="*/ 540 h 904"/>
                <a:gd name="T22" fmla="*/ 52 w 594"/>
                <a:gd name="T23" fmla="*/ 524 h 904"/>
                <a:gd name="T24" fmla="*/ 76 w 594"/>
                <a:gd name="T25" fmla="*/ 490 h 904"/>
                <a:gd name="T26" fmla="*/ 86 w 594"/>
                <a:gd name="T27" fmla="*/ 486 h 904"/>
                <a:gd name="T28" fmla="*/ 98 w 594"/>
                <a:gd name="T29" fmla="*/ 472 h 904"/>
                <a:gd name="T30" fmla="*/ 130 w 594"/>
                <a:gd name="T31" fmla="*/ 424 h 904"/>
                <a:gd name="T32" fmla="*/ 152 w 594"/>
                <a:gd name="T33" fmla="*/ 400 h 904"/>
                <a:gd name="T34" fmla="*/ 148 w 594"/>
                <a:gd name="T35" fmla="*/ 380 h 904"/>
                <a:gd name="T36" fmla="*/ 126 w 594"/>
                <a:gd name="T37" fmla="*/ 360 h 904"/>
                <a:gd name="T38" fmla="*/ 126 w 594"/>
                <a:gd name="T39" fmla="*/ 330 h 904"/>
                <a:gd name="T40" fmla="*/ 126 w 594"/>
                <a:gd name="T41" fmla="*/ 310 h 904"/>
                <a:gd name="T42" fmla="*/ 146 w 594"/>
                <a:gd name="T43" fmla="*/ 212 h 904"/>
                <a:gd name="T44" fmla="*/ 198 w 594"/>
                <a:gd name="T45" fmla="*/ 2 h 904"/>
                <a:gd name="T46" fmla="*/ 278 w 594"/>
                <a:gd name="T47" fmla="*/ 18 h 904"/>
                <a:gd name="T48" fmla="*/ 252 w 594"/>
                <a:gd name="T49" fmla="*/ 134 h 904"/>
                <a:gd name="T50" fmla="*/ 264 w 594"/>
                <a:gd name="T51" fmla="*/ 160 h 904"/>
                <a:gd name="T52" fmla="*/ 270 w 594"/>
                <a:gd name="T53" fmla="*/ 172 h 904"/>
                <a:gd name="T54" fmla="*/ 272 w 594"/>
                <a:gd name="T55" fmla="*/ 210 h 904"/>
                <a:gd name="T56" fmla="*/ 292 w 594"/>
                <a:gd name="T57" fmla="*/ 230 h 904"/>
                <a:gd name="T58" fmla="*/ 312 w 594"/>
                <a:gd name="T59" fmla="*/ 270 h 904"/>
                <a:gd name="T60" fmla="*/ 316 w 594"/>
                <a:gd name="T61" fmla="*/ 282 h 904"/>
                <a:gd name="T62" fmla="*/ 336 w 594"/>
                <a:gd name="T63" fmla="*/ 312 h 904"/>
                <a:gd name="T64" fmla="*/ 350 w 594"/>
                <a:gd name="T65" fmla="*/ 314 h 904"/>
                <a:gd name="T66" fmla="*/ 360 w 594"/>
                <a:gd name="T67" fmla="*/ 314 h 904"/>
                <a:gd name="T68" fmla="*/ 346 w 594"/>
                <a:gd name="T69" fmla="*/ 348 h 904"/>
                <a:gd name="T70" fmla="*/ 330 w 594"/>
                <a:gd name="T71" fmla="*/ 390 h 904"/>
                <a:gd name="T72" fmla="*/ 336 w 594"/>
                <a:gd name="T73" fmla="*/ 404 h 904"/>
                <a:gd name="T74" fmla="*/ 326 w 594"/>
                <a:gd name="T75" fmla="*/ 408 h 904"/>
                <a:gd name="T76" fmla="*/ 328 w 594"/>
                <a:gd name="T77" fmla="*/ 448 h 904"/>
                <a:gd name="T78" fmla="*/ 352 w 594"/>
                <a:gd name="T79" fmla="*/ 446 h 904"/>
                <a:gd name="T80" fmla="*/ 370 w 594"/>
                <a:gd name="T81" fmla="*/ 436 h 904"/>
                <a:gd name="T82" fmla="*/ 380 w 594"/>
                <a:gd name="T83" fmla="*/ 482 h 904"/>
                <a:gd name="T84" fmla="*/ 392 w 594"/>
                <a:gd name="T85" fmla="*/ 510 h 904"/>
                <a:gd name="T86" fmla="*/ 396 w 594"/>
                <a:gd name="T87" fmla="*/ 522 h 904"/>
                <a:gd name="T88" fmla="*/ 392 w 594"/>
                <a:gd name="T89" fmla="*/ 538 h 904"/>
                <a:gd name="T90" fmla="*/ 404 w 594"/>
                <a:gd name="T91" fmla="*/ 548 h 904"/>
                <a:gd name="T92" fmla="*/ 414 w 594"/>
                <a:gd name="T93" fmla="*/ 548 h 904"/>
                <a:gd name="T94" fmla="*/ 422 w 594"/>
                <a:gd name="T95" fmla="*/ 570 h 904"/>
                <a:gd name="T96" fmla="*/ 426 w 594"/>
                <a:gd name="T97" fmla="*/ 596 h 904"/>
                <a:gd name="T98" fmla="*/ 438 w 594"/>
                <a:gd name="T99" fmla="*/ 596 h 904"/>
                <a:gd name="T100" fmla="*/ 470 w 594"/>
                <a:gd name="T101" fmla="*/ 598 h 904"/>
                <a:gd name="T102" fmla="*/ 490 w 594"/>
                <a:gd name="T103" fmla="*/ 590 h 904"/>
                <a:gd name="T104" fmla="*/ 510 w 594"/>
                <a:gd name="T105" fmla="*/ 596 h 904"/>
                <a:gd name="T106" fmla="*/ 526 w 594"/>
                <a:gd name="T107" fmla="*/ 600 h 904"/>
                <a:gd name="T108" fmla="*/ 546 w 594"/>
                <a:gd name="T109" fmla="*/ 602 h 904"/>
                <a:gd name="T110" fmla="*/ 556 w 594"/>
                <a:gd name="T111" fmla="*/ 596 h 904"/>
                <a:gd name="T112" fmla="*/ 564 w 594"/>
                <a:gd name="T113" fmla="*/ 584 h 904"/>
                <a:gd name="T114" fmla="*/ 582 w 594"/>
                <a:gd name="T115" fmla="*/ 598 h 904"/>
                <a:gd name="T116" fmla="*/ 594 w 594"/>
                <a:gd name="T117" fmla="*/ 616 h 904"/>
                <a:gd name="T118" fmla="*/ 588 w 594"/>
                <a:gd name="T119" fmla="*/ 644 h 904"/>
                <a:gd name="T120" fmla="*/ 576 w 594"/>
                <a:gd name="T121" fmla="*/ 712 h 904"/>
                <a:gd name="T122" fmla="*/ 562 w 594"/>
                <a:gd name="T123" fmla="*/ 800 h 904"/>
                <a:gd name="T124" fmla="*/ 542 w 594"/>
                <a:gd name="T125" fmla="*/ 90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904">
                  <a:moveTo>
                    <a:pt x="542" y="904"/>
                  </a:moveTo>
                  <a:lnTo>
                    <a:pt x="406" y="882"/>
                  </a:lnTo>
                  <a:lnTo>
                    <a:pt x="270" y="856"/>
                  </a:lnTo>
                  <a:lnTo>
                    <a:pt x="188" y="842"/>
                  </a:lnTo>
                  <a:lnTo>
                    <a:pt x="176" y="838"/>
                  </a:lnTo>
                  <a:lnTo>
                    <a:pt x="172" y="838"/>
                  </a:lnTo>
                  <a:lnTo>
                    <a:pt x="160" y="836"/>
                  </a:lnTo>
                  <a:lnTo>
                    <a:pt x="154" y="834"/>
                  </a:lnTo>
                  <a:lnTo>
                    <a:pt x="144" y="832"/>
                  </a:lnTo>
                  <a:lnTo>
                    <a:pt x="138" y="830"/>
                  </a:lnTo>
                  <a:lnTo>
                    <a:pt x="112" y="826"/>
                  </a:lnTo>
                  <a:lnTo>
                    <a:pt x="94" y="822"/>
                  </a:lnTo>
                  <a:lnTo>
                    <a:pt x="80" y="818"/>
                  </a:lnTo>
                  <a:lnTo>
                    <a:pt x="74" y="818"/>
                  </a:lnTo>
                  <a:lnTo>
                    <a:pt x="70" y="816"/>
                  </a:lnTo>
                  <a:lnTo>
                    <a:pt x="66" y="816"/>
                  </a:lnTo>
                  <a:lnTo>
                    <a:pt x="40" y="810"/>
                  </a:lnTo>
                  <a:lnTo>
                    <a:pt x="34" y="808"/>
                  </a:lnTo>
                  <a:lnTo>
                    <a:pt x="30" y="808"/>
                  </a:lnTo>
                  <a:lnTo>
                    <a:pt x="18" y="806"/>
                  </a:lnTo>
                  <a:lnTo>
                    <a:pt x="2" y="802"/>
                  </a:lnTo>
                  <a:lnTo>
                    <a:pt x="0" y="800"/>
                  </a:lnTo>
                  <a:lnTo>
                    <a:pt x="0" y="796"/>
                  </a:lnTo>
                  <a:lnTo>
                    <a:pt x="20" y="724"/>
                  </a:lnTo>
                  <a:lnTo>
                    <a:pt x="28" y="686"/>
                  </a:lnTo>
                  <a:lnTo>
                    <a:pt x="38" y="648"/>
                  </a:lnTo>
                  <a:lnTo>
                    <a:pt x="52" y="596"/>
                  </a:lnTo>
                  <a:lnTo>
                    <a:pt x="70" y="562"/>
                  </a:lnTo>
                  <a:lnTo>
                    <a:pt x="74" y="556"/>
                  </a:lnTo>
                  <a:lnTo>
                    <a:pt x="68" y="544"/>
                  </a:lnTo>
                  <a:lnTo>
                    <a:pt x="60" y="542"/>
                  </a:lnTo>
                  <a:lnTo>
                    <a:pt x="54" y="542"/>
                  </a:lnTo>
                  <a:lnTo>
                    <a:pt x="52" y="540"/>
                  </a:lnTo>
                  <a:lnTo>
                    <a:pt x="50" y="538"/>
                  </a:lnTo>
                  <a:lnTo>
                    <a:pt x="50" y="536"/>
                  </a:lnTo>
                  <a:lnTo>
                    <a:pt x="52" y="524"/>
                  </a:lnTo>
                  <a:lnTo>
                    <a:pt x="54" y="516"/>
                  </a:lnTo>
                  <a:lnTo>
                    <a:pt x="66" y="504"/>
                  </a:lnTo>
                  <a:lnTo>
                    <a:pt x="76" y="490"/>
                  </a:lnTo>
                  <a:lnTo>
                    <a:pt x="78" y="488"/>
                  </a:lnTo>
                  <a:lnTo>
                    <a:pt x="84" y="486"/>
                  </a:lnTo>
                  <a:lnTo>
                    <a:pt x="86" y="486"/>
                  </a:lnTo>
                  <a:lnTo>
                    <a:pt x="88" y="484"/>
                  </a:lnTo>
                  <a:lnTo>
                    <a:pt x="92" y="480"/>
                  </a:lnTo>
                  <a:lnTo>
                    <a:pt x="98" y="472"/>
                  </a:lnTo>
                  <a:lnTo>
                    <a:pt x="102" y="466"/>
                  </a:lnTo>
                  <a:lnTo>
                    <a:pt x="106" y="456"/>
                  </a:lnTo>
                  <a:lnTo>
                    <a:pt x="130" y="424"/>
                  </a:lnTo>
                  <a:lnTo>
                    <a:pt x="134" y="420"/>
                  </a:lnTo>
                  <a:lnTo>
                    <a:pt x="148" y="404"/>
                  </a:lnTo>
                  <a:lnTo>
                    <a:pt x="152" y="400"/>
                  </a:lnTo>
                  <a:lnTo>
                    <a:pt x="148" y="386"/>
                  </a:lnTo>
                  <a:lnTo>
                    <a:pt x="148" y="384"/>
                  </a:lnTo>
                  <a:lnTo>
                    <a:pt x="148" y="380"/>
                  </a:lnTo>
                  <a:lnTo>
                    <a:pt x="136" y="370"/>
                  </a:lnTo>
                  <a:lnTo>
                    <a:pt x="132" y="370"/>
                  </a:lnTo>
                  <a:lnTo>
                    <a:pt x="126" y="360"/>
                  </a:lnTo>
                  <a:lnTo>
                    <a:pt x="126" y="348"/>
                  </a:lnTo>
                  <a:lnTo>
                    <a:pt x="124" y="334"/>
                  </a:lnTo>
                  <a:lnTo>
                    <a:pt x="126" y="330"/>
                  </a:lnTo>
                  <a:lnTo>
                    <a:pt x="128" y="328"/>
                  </a:lnTo>
                  <a:lnTo>
                    <a:pt x="128" y="316"/>
                  </a:lnTo>
                  <a:lnTo>
                    <a:pt x="126" y="310"/>
                  </a:lnTo>
                  <a:lnTo>
                    <a:pt x="126" y="298"/>
                  </a:lnTo>
                  <a:lnTo>
                    <a:pt x="130" y="276"/>
                  </a:lnTo>
                  <a:lnTo>
                    <a:pt x="146" y="212"/>
                  </a:lnTo>
                  <a:lnTo>
                    <a:pt x="162" y="148"/>
                  </a:lnTo>
                  <a:lnTo>
                    <a:pt x="168" y="124"/>
                  </a:lnTo>
                  <a:lnTo>
                    <a:pt x="198" y="2"/>
                  </a:lnTo>
                  <a:lnTo>
                    <a:pt x="200" y="0"/>
                  </a:lnTo>
                  <a:lnTo>
                    <a:pt x="202" y="0"/>
                  </a:lnTo>
                  <a:lnTo>
                    <a:pt x="278" y="18"/>
                  </a:lnTo>
                  <a:lnTo>
                    <a:pt x="276" y="32"/>
                  </a:lnTo>
                  <a:lnTo>
                    <a:pt x="254" y="126"/>
                  </a:lnTo>
                  <a:lnTo>
                    <a:pt x="252" y="134"/>
                  </a:lnTo>
                  <a:lnTo>
                    <a:pt x="256" y="144"/>
                  </a:lnTo>
                  <a:lnTo>
                    <a:pt x="264" y="156"/>
                  </a:lnTo>
                  <a:lnTo>
                    <a:pt x="264" y="160"/>
                  </a:lnTo>
                  <a:lnTo>
                    <a:pt x="264" y="164"/>
                  </a:lnTo>
                  <a:lnTo>
                    <a:pt x="268" y="170"/>
                  </a:lnTo>
                  <a:lnTo>
                    <a:pt x="270" y="172"/>
                  </a:lnTo>
                  <a:lnTo>
                    <a:pt x="272" y="184"/>
                  </a:lnTo>
                  <a:lnTo>
                    <a:pt x="272" y="200"/>
                  </a:lnTo>
                  <a:lnTo>
                    <a:pt x="272" y="210"/>
                  </a:lnTo>
                  <a:lnTo>
                    <a:pt x="276" y="216"/>
                  </a:lnTo>
                  <a:lnTo>
                    <a:pt x="284" y="226"/>
                  </a:lnTo>
                  <a:lnTo>
                    <a:pt x="292" y="230"/>
                  </a:lnTo>
                  <a:lnTo>
                    <a:pt x="292" y="232"/>
                  </a:lnTo>
                  <a:lnTo>
                    <a:pt x="300" y="246"/>
                  </a:lnTo>
                  <a:lnTo>
                    <a:pt x="312" y="270"/>
                  </a:lnTo>
                  <a:lnTo>
                    <a:pt x="314" y="274"/>
                  </a:lnTo>
                  <a:lnTo>
                    <a:pt x="316" y="280"/>
                  </a:lnTo>
                  <a:lnTo>
                    <a:pt x="316" y="282"/>
                  </a:lnTo>
                  <a:lnTo>
                    <a:pt x="316" y="286"/>
                  </a:lnTo>
                  <a:lnTo>
                    <a:pt x="334" y="310"/>
                  </a:lnTo>
                  <a:lnTo>
                    <a:pt x="336" y="312"/>
                  </a:lnTo>
                  <a:lnTo>
                    <a:pt x="340" y="314"/>
                  </a:lnTo>
                  <a:lnTo>
                    <a:pt x="348" y="316"/>
                  </a:lnTo>
                  <a:lnTo>
                    <a:pt x="350" y="314"/>
                  </a:lnTo>
                  <a:lnTo>
                    <a:pt x="352" y="314"/>
                  </a:lnTo>
                  <a:lnTo>
                    <a:pt x="356" y="314"/>
                  </a:lnTo>
                  <a:lnTo>
                    <a:pt x="360" y="314"/>
                  </a:lnTo>
                  <a:lnTo>
                    <a:pt x="360" y="316"/>
                  </a:lnTo>
                  <a:lnTo>
                    <a:pt x="360" y="320"/>
                  </a:lnTo>
                  <a:lnTo>
                    <a:pt x="346" y="348"/>
                  </a:lnTo>
                  <a:lnTo>
                    <a:pt x="340" y="360"/>
                  </a:lnTo>
                  <a:lnTo>
                    <a:pt x="330" y="384"/>
                  </a:lnTo>
                  <a:lnTo>
                    <a:pt x="330" y="390"/>
                  </a:lnTo>
                  <a:lnTo>
                    <a:pt x="332" y="392"/>
                  </a:lnTo>
                  <a:lnTo>
                    <a:pt x="334" y="396"/>
                  </a:lnTo>
                  <a:lnTo>
                    <a:pt x="336" y="404"/>
                  </a:lnTo>
                  <a:lnTo>
                    <a:pt x="330" y="408"/>
                  </a:lnTo>
                  <a:lnTo>
                    <a:pt x="328" y="408"/>
                  </a:lnTo>
                  <a:lnTo>
                    <a:pt x="326" y="408"/>
                  </a:lnTo>
                  <a:lnTo>
                    <a:pt x="318" y="414"/>
                  </a:lnTo>
                  <a:lnTo>
                    <a:pt x="318" y="440"/>
                  </a:lnTo>
                  <a:lnTo>
                    <a:pt x="328" y="448"/>
                  </a:lnTo>
                  <a:lnTo>
                    <a:pt x="332" y="452"/>
                  </a:lnTo>
                  <a:lnTo>
                    <a:pt x="338" y="452"/>
                  </a:lnTo>
                  <a:lnTo>
                    <a:pt x="352" y="446"/>
                  </a:lnTo>
                  <a:lnTo>
                    <a:pt x="364" y="432"/>
                  </a:lnTo>
                  <a:lnTo>
                    <a:pt x="366" y="432"/>
                  </a:lnTo>
                  <a:lnTo>
                    <a:pt x="370" y="436"/>
                  </a:lnTo>
                  <a:lnTo>
                    <a:pt x="380" y="448"/>
                  </a:lnTo>
                  <a:lnTo>
                    <a:pt x="380" y="464"/>
                  </a:lnTo>
                  <a:lnTo>
                    <a:pt x="380" y="482"/>
                  </a:lnTo>
                  <a:lnTo>
                    <a:pt x="382" y="490"/>
                  </a:lnTo>
                  <a:lnTo>
                    <a:pt x="388" y="504"/>
                  </a:lnTo>
                  <a:lnTo>
                    <a:pt x="392" y="510"/>
                  </a:lnTo>
                  <a:lnTo>
                    <a:pt x="396" y="516"/>
                  </a:lnTo>
                  <a:lnTo>
                    <a:pt x="396" y="520"/>
                  </a:lnTo>
                  <a:lnTo>
                    <a:pt x="396" y="522"/>
                  </a:lnTo>
                  <a:lnTo>
                    <a:pt x="394" y="528"/>
                  </a:lnTo>
                  <a:lnTo>
                    <a:pt x="392" y="528"/>
                  </a:lnTo>
                  <a:lnTo>
                    <a:pt x="392" y="538"/>
                  </a:lnTo>
                  <a:lnTo>
                    <a:pt x="394" y="540"/>
                  </a:lnTo>
                  <a:lnTo>
                    <a:pt x="400" y="548"/>
                  </a:lnTo>
                  <a:lnTo>
                    <a:pt x="404" y="548"/>
                  </a:lnTo>
                  <a:lnTo>
                    <a:pt x="406" y="546"/>
                  </a:lnTo>
                  <a:lnTo>
                    <a:pt x="412" y="548"/>
                  </a:lnTo>
                  <a:lnTo>
                    <a:pt x="414" y="548"/>
                  </a:lnTo>
                  <a:lnTo>
                    <a:pt x="416" y="552"/>
                  </a:lnTo>
                  <a:lnTo>
                    <a:pt x="418" y="558"/>
                  </a:lnTo>
                  <a:lnTo>
                    <a:pt x="422" y="570"/>
                  </a:lnTo>
                  <a:lnTo>
                    <a:pt x="422" y="588"/>
                  </a:lnTo>
                  <a:lnTo>
                    <a:pt x="422" y="592"/>
                  </a:lnTo>
                  <a:lnTo>
                    <a:pt x="426" y="596"/>
                  </a:lnTo>
                  <a:lnTo>
                    <a:pt x="432" y="600"/>
                  </a:lnTo>
                  <a:lnTo>
                    <a:pt x="436" y="598"/>
                  </a:lnTo>
                  <a:lnTo>
                    <a:pt x="438" y="596"/>
                  </a:lnTo>
                  <a:lnTo>
                    <a:pt x="444" y="592"/>
                  </a:lnTo>
                  <a:lnTo>
                    <a:pt x="450" y="590"/>
                  </a:lnTo>
                  <a:lnTo>
                    <a:pt x="470" y="598"/>
                  </a:lnTo>
                  <a:lnTo>
                    <a:pt x="482" y="592"/>
                  </a:lnTo>
                  <a:lnTo>
                    <a:pt x="486" y="592"/>
                  </a:lnTo>
                  <a:lnTo>
                    <a:pt x="490" y="590"/>
                  </a:lnTo>
                  <a:lnTo>
                    <a:pt x="498" y="594"/>
                  </a:lnTo>
                  <a:lnTo>
                    <a:pt x="504" y="596"/>
                  </a:lnTo>
                  <a:lnTo>
                    <a:pt x="510" y="596"/>
                  </a:lnTo>
                  <a:lnTo>
                    <a:pt x="518" y="596"/>
                  </a:lnTo>
                  <a:lnTo>
                    <a:pt x="524" y="596"/>
                  </a:lnTo>
                  <a:lnTo>
                    <a:pt x="526" y="600"/>
                  </a:lnTo>
                  <a:lnTo>
                    <a:pt x="528" y="602"/>
                  </a:lnTo>
                  <a:lnTo>
                    <a:pt x="532" y="602"/>
                  </a:lnTo>
                  <a:lnTo>
                    <a:pt x="546" y="602"/>
                  </a:lnTo>
                  <a:lnTo>
                    <a:pt x="552" y="602"/>
                  </a:lnTo>
                  <a:lnTo>
                    <a:pt x="556" y="598"/>
                  </a:lnTo>
                  <a:lnTo>
                    <a:pt x="556" y="596"/>
                  </a:lnTo>
                  <a:lnTo>
                    <a:pt x="558" y="592"/>
                  </a:lnTo>
                  <a:lnTo>
                    <a:pt x="562" y="584"/>
                  </a:lnTo>
                  <a:lnTo>
                    <a:pt x="564" y="584"/>
                  </a:lnTo>
                  <a:lnTo>
                    <a:pt x="572" y="582"/>
                  </a:lnTo>
                  <a:lnTo>
                    <a:pt x="576" y="586"/>
                  </a:lnTo>
                  <a:lnTo>
                    <a:pt x="582" y="598"/>
                  </a:lnTo>
                  <a:lnTo>
                    <a:pt x="582" y="602"/>
                  </a:lnTo>
                  <a:lnTo>
                    <a:pt x="590" y="614"/>
                  </a:lnTo>
                  <a:lnTo>
                    <a:pt x="594" y="616"/>
                  </a:lnTo>
                  <a:lnTo>
                    <a:pt x="594" y="620"/>
                  </a:lnTo>
                  <a:lnTo>
                    <a:pt x="590" y="640"/>
                  </a:lnTo>
                  <a:lnTo>
                    <a:pt x="588" y="644"/>
                  </a:lnTo>
                  <a:lnTo>
                    <a:pt x="584" y="674"/>
                  </a:lnTo>
                  <a:lnTo>
                    <a:pt x="580" y="688"/>
                  </a:lnTo>
                  <a:lnTo>
                    <a:pt x="576" y="712"/>
                  </a:lnTo>
                  <a:lnTo>
                    <a:pt x="574" y="734"/>
                  </a:lnTo>
                  <a:lnTo>
                    <a:pt x="564" y="790"/>
                  </a:lnTo>
                  <a:lnTo>
                    <a:pt x="562" y="800"/>
                  </a:lnTo>
                  <a:lnTo>
                    <a:pt x="552" y="842"/>
                  </a:lnTo>
                  <a:lnTo>
                    <a:pt x="544" y="892"/>
                  </a:lnTo>
                  <a:lnTo>
                    <a:pt x="542" y="90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8" name="Freeform 393"/>
            <p:cNvSpPr>
              <a:spLocks/>
            </p:cNvSpPr>
            <p:nvPr/>
          </p:nvSpPr>
          <p:spPr bwMode="auto">
            <a:xfrm>
              <a:off x="2032000" y="1079500"/>
              <a:ext cx="1609725" cy="974725"/>
            </a:xfrm>
            <a:custGeom>
              <a:avLst/>
              <a:gdLst>
                <a:gd name="T0" fmla="*/ 928 w 1014"/>
                <a:gd name="T1" fmla="*/ 610 h 614"/>
                <a:gd name="T2" fmla="*/ 898 w 1014"/>
                <a:gd name="T3" fmla="*/ 608 h 614"/>
                <a:gd name="T4" fmla="*/ 854 w 1014"/>
                <a:gd name="T5" fmla="*/ 602 h 614"/>
                <a:gd name="T6" fmla="*/ 816 w 1014"/>
                <a:gd name="T7" fmla="*/ 600 h 614"/>
                <a:gd name="T8" fmla="*/ 778 w 1014"/>
                <a:gd name="T9" fmla="*/ 596 h 614"/>
                <a:gd name="T10" fmla="*/ 720 w 1014"/>
                <a:gd name="T11" fmla="*/ 590 h 614"/>
                <a:gd name="T12" fmla="*/ 692 w 1014"/>
                <a:gd name="T13" fmla="*/ 586 h 614"/>
                <a:gd name="T14" fmla="*/ 634 w 1014"/>
                <a:gd name="T15" fmla="*/ 578 h 614"/>
                <a:gd name="T16" fmla="*/ 516 w 1014"/>
                <a:gd name="T17" fmla="*/ 564 h 614"/>
                <a:gd name="T18" fmla="*/ 462 w 1014"/>
                <a:gd name="T19" fmla="*/ 556 h 614"/>
                <a:gd name="T20" fmla="*/ 436 w 1014"/>
                <a:gd name="T21" fmla="*/ 552 h 614"/>
                <a:gd name="T22" fmla="*/ 410 w 1014"/>
                <a:gd name="T23" fmla="*/ 548 h 614"/>
                <a:gd name="T24" fmla="*/ 348 w 1014"/>
                <a:gd name="T25" fmla="*/ 560 h 614"/>
                <a:gd name="T26" fmla="*/ 338 w 1014"/>
                <a:gd name="T27" fmla="*/ 596 h 614"/>
                <a:gd name="T28" fmla="*/ 312 w 1014"/>
                <a:gd name="T29" fmla="*/ 566 h 614"/>
                <a:gd name="T30" fmla="*/ 300 w 1014"/>
                <a:gd name="T31" fmla="*/ 584 h 614"/>
                <a:gd name="T32" fmla="*/ 272 w 1014"/>
                <a:gd name="T33" fmla="*/ 578 h 614"/>
                <a:gd name="T34" fmla="*/ 238 w 1014"/>
                <a:gd name="T35" fmla="*/ 572 h 614"/>
                <a:gd name="T36" fmla="*/ 192 w 1014"/>
                <a:gd name="T37" fmla="*/ 574 h 614"/>
                <a:gd name="T38" fmla="*/ 170 w 1014"/>
                <a:gd name="T39" fmla="*/ 574 h 614"/>
                <a:gd name="T40" fmla="*/ 162 w 1014"/>
                <a:gd name="T41" fmla="*/ 530 h 614"/>
                <a:gd name="T42" fmla="*/ 142 w 1014"/>
                <a:gd name="T43" fmla="*/ 522 h 614"/>
                <a:gd name="T44" fmla="*/ 144 w 1014"/>
                <a:gd name="T45" fmla="*/ 502 h 614"/>
                <a:gd name="T46" fmla="*/ 128 w 1014"/>
                <a:gd name="T47" fmla="*/ 464 h 614"/>
                <a:gd name="T48" fmla="*/ 112 w 1014"/>
                <a:gd name="T49" fmla="*/ 414 h 614"/>
                <a:gd name="T50" fmla="*/ 66 w 1014"/>
                <a:gd name="T51" fmla="*/ 422 h 614"/>
                <a:gd name="T52" fmla="*/ 84 w 1014"/>
                <a:gd name="T53" fmla="*/ 386 h 614"/>
                <a:gd name="T54" fmla="*/ 88 w 1014"/>
                <a:gd name="T55" fmla="*/ 342 h 614"/>
                <a:gd name="T56" fmla="*/ 104 w 1014"/>
                <a:gd name="T57" fmla="*/ 296 h 614"/>
                <a:gd name="T58" fmla="*/ 84 w 1014"/>
                <a:gd name="T59" fmla="*/ 294 h 614"/>
                <a:gd name="T60" fmla="*/ 62 w 1014"/>
                <a:gd name="T61" fmla="*/ 256 h 614"/>
                <a:gd name="T62" fmla="*/ 32 w 1014"/>
                <a:gd name="T63" fmla="*/ 208 h 614"/>
                <a:gd name="T64" fmla="*/ 18 w 1014"/>
                <a:gd name="T65" fmla="*/ 154 h 614"/>
                <a:gd name="T66" fmla="*/ 4 w 1014"/>
                <a:gd name="T67" fmla="*/ 126 h 614"/>
                <a:gd name="T68" fmla="*/ 52 w 1014"/>
                <a:gd name="T69" fmla="*/ 4 h 614"/>
                <a:gd name="T70" fmla="*/ 98 w 1014"/>
                <a:gd name="T71" fmla="*/ 14 h 614"/>
                <a:gd name="T72" fmla="*/ 156 w 1014"/>
                <a:gd name="T73" fmla="*/ 26 h 614"/>
                <a:gd name="T74" fmla="*/ 246 w 1014"/>
                <a:gd name="T75" fmla="*/ 42 h 614"/>
                <a:gd name="T76" fmla="*/ 314 w 1014"/>
                <a:gd name="T77" fmla="*/ 54 h 614"/>
                <a:gd name="T78" fmla="*/ 354 w 1014"/>
                <a:gd name="T79" fmla="*/ 62 h 614"/>
                <a:gd name="T80" fmla="*/ 480 w 1014"/>
                <a:gd name="T81" fmla="*/ 82 h 614"/>
                <a:gd name="T82" fmla="*/ 522 w 1014"/>
                <a:gd name="T83" fmla="*/ 88 h 614"/>
                <a:gd name="T84" fmla="*/ 618 w 1014"/>
                <a:gd name="T85" fmla="*/ 100 h 614"/>
                <a:gd name="T86" fmla="*/ 702 w 1014"/>
                <a:gd name="T87" fmla="*/ 112 h 614"/>
                <a:gd name="T88" fmla="*/ 790 w 1014"/>
                <a:gd name="T89" fmla="*/ 122 h 614"/>
                <a:gd name="T90" fmla="*/ 856 w 1014"/>
                <a:gd name="T91" fmla="*/ 130 h 614"/>
                <a:gd name="T92" fmla="*/ 988 w 1014"/>
                <a:gd name="T93" fmla="*/ 142 h 614"/>
                <a:gd name="T94" fmla="*/ 1004 w 1014"/>
                <a:gd name="T95" fmla="*/ 246 h 614"/>
                <a:gd name="T96" fmla="*/ 990 w 1014"/>
                <a:gd name="T97" fmla="*/ 406 h 614"/>
                <a:gd name="T98" fmla="*/ 982 w 1014"/>
                <a:gd name="T99" fmla="*/ 512 h 614"/>
                <a:gd name="T100" fmla="*/ 974 w 1014"/>
                <a:gd name="T101" fmla="*/ 59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4" h="614">
                  <a:moveTo>
                    <a:pt x="970" y="614"/>
                  </a:moveTo>
                  <a:lnTo>
                    <a:pt x="964" y="614"/>
                  </a:lnTo>
                  <a:lnTo>
                    <a:pt x="942" y="612"/>
                  </a:lnTo>
                  <a:lnTo>
                    <a:pt x="938" y="610"/>
                  </a:lnTo>
                  <a:lnTo>
                    <a:pt x="928" y="610"/>
                  </a:lnTo>
                  <a:lnTo>
                    <a:pt x="924" y="610"/>
                  </a:lnTo>
                  <a:lnTo>
                    <a:pt x="918" y="608"/>
                  </a:lnTo>
                  <a:lnTo>
                    <a:pt x="914" y="608"/>
                  </a:lnTo>
                  <a:lnTo>
                    <a:pt x="910" y="608"/>
                  </a:lnTo>
                  <a:lnTo>
                    <a:pt x="898" y="608"/>
                  </a:lnTo>
                  <a:lnTo>
                    <a:pt x="894" y="608"/>
                  </a:lnTo>
                  <a:lnTo>
                    <a:pt x="880" y="606"/>
                  </a:lnTo>
                  <a:lnTo>
                    <a:pt x="872" y="604"/>
                  </a:lnTo>
                  <a:lnTo>
                    <a:pt x="868" y="604"/>
                  </a:lnTo>
                  <a:lnTo>
                    <a:pt x="854" y="602"/>
                  </a:lnTo>
                  <a:lnTo>
                    <a:pt x="852" y="602"/>
                  </a:lnTo>
                  <a:lnTo>
                    <a:pt x="848" y="602"/>
                  </a:lnTo>
                  <a:lnTo>
                    <a:pt x="822" y="600"/>
                  </a:lnTo>
                  <a:lnTo>
                    <a:pt x="820" y="600"/>
                  </a:lnTo>
                  <a:lnTo>
                    <a:pt x="816" y="600"/>
                  </a:lnTo>
                  <a:lnTo>
                    <a:pt x="802" y="598"/>
                  </a:lnTo>
                  <a:lnTo>
                    <a:pt x="800" y="598"/>
                  </a:lnTo>
                  <a:lnTo>
                    <a:pt x="796" y="598"/>
                  </a:lnTo>
                  <a:lnTo>
                    <a:pt x="786" y="596"/>
                  </a:lnTo>
                  <a:lnTo>
                    <a:pt x="778" y="596"/>
                  </a:lnTo>
                  <a:lnTo>
                    <a:pt x="766" y="594"/>
                  </a:lnTo>
                  <a:lnTo>
                    <a:pt x="762" y="594"/>
                  </a:lnTo>
                  <a:lnTo>
                    <a:pt x="730" y="590"/>
                  </a:lnTo>
                  <a:lnTo>
                    <a:pt x="724" y="590"/>
                  </a:lnTo>
                  <a:lnTo>
                    <a:pt x="720" y="590"/>
                  </a:lnTo>
                  <a:lnTo>
                    <a:pt x="714" y="588"/>
                  </a:lnTo>
                  <a:lnTo>
                    <a:pt x="708" y="588"/>
                  </a:lnTo>
                  <a:lnTo>
                    <a:pt x="700" y="586"/>
                  </a:lnTo>
                  <a:lnTo>
                    <a:pt x="694" y="586"/>
                  </a:lnTo>
                  <a:lnTo>
                    <a:pt x="692" y="586"/>
                  </a:lnTo>
                  <a:lnTo>
                    <a:pt x="684" y="584"/>
                  </a:lnTo>
                  <a:lnTo>
                    <a:pt x="678" y="584"/>
                  </a:lnTo>
                  <a:lnTo>
                    <a:pt x="660" y="582"/>
                  </a:lnTo>
                  <a:lnTo>
                    <a:pt x="648" y="580"/>
                  </a:lnTo>
                  <a:lnTo>
                    <a:pt x="634" y="578"/>
                  </a:lnTo>
                  <a:lnTo>
                    <a:pt x="618" y="578"/>
                  </a:lnTo>
                  <a:lnTo>
                    <a:pt x="556" y="570"/>
                  </a:lnTo>
                  <a:lnTo>
                    <a:pt x="538" y="566"/>
                  </a:lnTo>
                  <a:lnTo>
                    <a:pt x="526" y="566"/>
                  </a:lnTo>
                  <a:lnTo>
                    <a:pt x="516" y="564"/>
                  </a:lnTo>
                  <a:lnTo>
                    <a:pt x="514" y="564"/>
                  </a:lnTo>
                  <a:lnTo>
                    <a:pt x="504" y="562"/>
                  </a:lnTo>
                  <a:lnTo>
                    <a:pt x="494" y="560"/>
                  </a:lnTo>
                  <a:lnTo>
                    <a:pt x="490" y="560"/>
                  </a:lnTo>
                  <a:lnTo>
                    <a:pt x="462" y="556"/>
                  </a:lnTo>
                  <a:lnTo>
                    <a:pt x="458" y="556"/>
                  </a:lnTo>
                  <a:lnTo>
                    <a:pt x="452" y="554"/>
                  </a:lnTo>
                  <a:lnTo>
                    <a:pt x="448" y="554"/>
                  </a:lnTo>
                  <a:lnTo>
                    <a:pt x="440" y="554"/>
                  </a:lnTo>
                  <a:lnTo>
                    <a:pt x="436" y="552"/>
                  </a:lnTo>
                  <a:lnTo>
                    <a:pt x="432" y="552"/>
                  </a:lnTo>
                  <a:lnTo>
                    <a:pt x="428" y="552"/>
                  </a:lnTo>
                  <a:lnTo>
                    <a:pt x="418" y="550"/>
                  </a:lnTo>
                  <a:lnTo>
                    <a:pt x="416" y="548"/>
                  </a:lnTo>
                  <a:lnTo>
                    <a:pt x="410" y="548"/>
                  </a:lnTo>
                  <a:lnTo>
                    <a:pt x="404" y="548"/>
                  </a:lnTo>
                  <a:lnTo>
                    <a:pt x="396" y="546"/>
                  </a:lnTo>
                  <a:lnTo>
                    <a:pt x="392" y="546"/>
                  </a:lnTo>
                  <a:lnTo>
                    <a:pt x="352" y="540"/>
                  </a:lnTo>
                  <a:lnTo>
                    <a:pt x="348" y="560"/>
                  </a:lnTo>
                  <a:lnTo>
                    <a:pt x="346" y="576"/>
                  </a:lnTo>
                  <a:lnTo>
                    <a:pt x="344" y="586"/>
                  </a:lnTo>
                  <a:lnTo>
                    <a:pt x="342" y="594"/>
                  </a:lnTo>
                  <a:lnTo>
                    <a:pt x="342" y="598"/>
                  </a:lnTo>
                  <a:lnTo>
                    <a:pt x="338" y="596"/>
                  </a:lnTo>
                  <a:lnTo>
                    <a:pt x="330" y="584"/>
                  </a:lnTo>
                  <a:lnTo>
                    <a:pt x="330" y="580"/>
                  </a:lnTo>
                  <a:lnTo>
                    <a:pt x="324" y="568"/>
                  </a:lnTo>
                  <a:lnTo>
                    <a:pt x="320" y="564"/>
                  </a:lnTo>
                  <a:lnTo>
                    <a:pt x="312" y="566"/>
                  </a:lnTo>
                  <a:lnTo>
                    <a:pt x="310" y="566"/>
                  </a:lnTo>
                  <a:lnTo>
                    <a:pt x="306" y="574"/>
                  </a:lnTo>
                  <a:lnTo>
                    <a:pt x="304" y="578"/>
                  </a:lnTo>
                  <a:lnTo>
                    <a:pt x="304" y="580"/>
                  </a:lnTo>
                  <a:lnTo>
                    <a:pt x="300" y="584"/>
                  </a:lnTo>
                  <a:lnTo>
                    <a:pt x="294" y="584"/>
                  </a:lnTo>
                  <a:lnTo>
                    <a:pt x="280" y="584"/>
                  </a:lnTo>
                  <a:lnTo>
                    <a:pt x="276" y="584"/>
                  </a:lnTo>
                  <a:lnTo>
                    <a:pt x="274" y="582"/>
                  </a:lnTo>
                  <a:lnTo>
                    <a:pt x="272" y="578"/>
                  </a:lnTo>
                  <a:lnTo>
                    <a:pt x="266" y="578"/>
                  </a:lnTo>
                  <a:lnTo>
                    <a:pt x="258" y="578"/>
                  </a:lnTo>
                  <a:lnTo>
                    <a:pt x="252" y="578"/>
                  </a:lnTo>
                  <a:lnTo>
                    <a:pt x="246" y="576"/>
                  </a:lnTo>
                  <a:lnTo>
                    <a:pt x="238" y="572"/>
                  </a:lnTo>
                  <a:lnTo>
                    <a:pt x="234" y="574"/>
                  </a:lnTo>
                  <a:lnTo>
                    <a:pt x="230" y="574"/>
                  </a:lnTo>
                  <a:lnTo>
                    <a:pt x="218" y="580"/>
                  </a:lnTo>
                  <a:lnTo>
                    <a:pt x="198" y="572"/>
                  </a:lnTo>
                  <a:lnTo>
                    <a:pt x="192" y="574"/>
                  </a:lnTo>
                  <a:lnTo>
                    <a:pt x="186" y="578"/>
                  </a:lnTo>
                  <a:lnTo>
                    <a:pt x="184" y="580"/>
                  </a:lnTo>
                  <a:lnTo>
                    <a:pt x="180" y="582"/>
                  </a:lnTo>
                  <a:lnTo>
                    <a:pt x="174" y="578"/>
                  </a:lnTo>
                  <a:lnTo>
                    <a:pt x="170" y="574"/>
                  </a:lnTo>
                  <a:lnTo>
                    <a:pt x="170" y="570"/>
                  </a:lnTo>
                  <a:lnTo>
                    <a:pt x="170" y="552"/>
                  </a:lnTo>
                  <a:lnTo>
                    <a:pt x="166" y="540"/>
                  </a:lnTo>
                  <a:lnTo>
                    <a:pt x="164" y="534"/>
                  </a:lnTo>
                  <a:lnTo>
                    <a:pt x="162" y="530"/>
                  </a:lnTo>
                  <a:lnTo>
                    <a:pt x="160" y="530"/>
                  </a:lnTo>
                  <a:lnTo>
                    <a:pt x="154" y="528"/>
                  </a:lnTo>
                  <a:lnTo>
                    <a:pt x="152" y="530"/>
                  </a:lnTo>
                  <a:lnTo>
                    <a:pt x="148" y="530"/>
                  </a:lnTo>
                  <a:lnTo>
                    <a:pt x="142" y="522"/>
                  </a:lnTo>
                  <a:lnTo>
                    <a:pt x="140" y="520"/>
                  </a:lnTo>
                  <a:lnTo>
                    <a:pt x="140" y="510"/>
                  </a:lnTo>
                  <a:lnTo>
                    <a:pt x="142" y="510"/>
                  </a:lnTo>
                  <a:lnTo>
                    <a:pt x="144" y="504"/>
                  </a:lnTo>
                  <a:lnTo>
                    <a:pt x="144" y="502"/>
                  </a:lnTo>
                  <a:lnTo>
                    <a:pt x="144" y="498"/>
                  </a:lnTo>
                  <a:lnTo>
                    <a:pt x="140" y="492"/>
                  </a:lnTo>
                  <a:lnTo>
                    <a:pt x="136" y="486"/>
                  </a:lnTo>
                  <a:lnTo>
                    <a:pt x="130" y="472"/>
                  </a:lnTo>
                  <a:lnTo>
                    <a:pt x="128" y="464"/>
                  </a:lnTo>
                  <a:lnTo>
                    <a:pt x="128" y="446"/>
                  </a:lnTo>
                  <a:lnTo>
                    <a:pt x="128" y="430"/>
                  </a:lnTo>
                  <a:lnTo>
                    <a:pt x="118" y="418"/>
                  </a:lnTo>
                  <a:lnTo>
                    <a:pt x="114" y="414"/>
                  </a:lnTo>
                  <a:lnTo>
                    <a:pt x="112" y="414"/>
                  </a:lnTo>
                  <a:lnTo>
                    <a:pt x="100" y="428"/>
                  </a:lnTo>
                  <a:lnTo>
                    <a:pt x="86" y="434"/>
                  </a:lnTo>
                  <a:lnTo>
                    <a:pt x="80" y="434"/>
                  </a:lnTo>
                  <a:lnTo>
                    <a:pt x="76" y="430"/>
                  </a:lnTo>
                  <a:lnTo>
                    <a:pt x="66" y="422"/>
                  </a:lnTo>
                  <a:lnTo>
                    <a:pt x="66" y="396"/>
                  </a:lnTo>
                  <a:lnTo>
                    <a:pt x="74" y="390"/>
                  </a:lnTo>
                  <a:lnTo>
                    <a:pt x="76" y="390"/>
                  </a:lnTo>
                  <a:lnTo>
                    <a:pt x="78" y="390"/>
                  </a:lnTo>
                  <a:lnTo>
                    <a:pt x="84" y="386"/>
                  </a:lnTo>
                  <a:lnTo>
                    <a:pt x="82" y="378"/>
                  </a:lnTo>
                  <a:lnTo>
                    <a:pt x="80" y="374"/>
                  </a:lnTo>
                  <a:lnTo>
                    <a:pt x="78" y="372"/>
                  </a:lnTo>
                  <a:lnTo>
                    <a:pt x="78" y="366"/>
                  </a:lnTo>
                  <a:lnTo>
                    <a:pt x="88" y="342"/>
                  </a:lnTo>
                  <a:lnTo>
                    <a:pt x="94" y="330"/>
                  </a:lnTo>
                  <a:lnTo>
                    <a:pt x="108" y="302"/>
                  </a:lnTo>
                  <a:lnTo>
                    <a:pt x="108" y="298"/>
                  </a:lnTo>
                  <a:lnTo>
                    <a:pt x="108" y="296"/>
                  </a:lnTo>
                  <a:lnTo>
                    <a:pt x="104" y="296"/>
                  </a:lnTo>
                  <a:lnTo>
                    <a:pt x="100" y="296"/>
                  </a:lnTo>
                  <a:lnTo>
                    <a:pt x="98" y="296"/>
                  </a:lnTo>
                  <a:lnTo>
                    <a:pt x="96" y="298"/>
                  </a:lnTo>
                  <a:lnTo>
                    <a:pt x="88" y="296"/>
                  </a:lnTo>
                  <a:lnTo>
                    <a:pt x="84" y="294"/>
                  </a:lnTo>
                  <a:lnTo>
                    <a:pt x="82" y="292"/>
                  </a:lnTo>
                  <a:lnTo>
                    <a:pt x="64" y="268"/>
                  </a:lnTo>
                  <a:lnTo>
                    <a:pt x="64" y="264"/>
                  </a:lnTo>
                  <a:lnTo>
                    <a:pt x="64" y="262"/>
                  </a:lnTo>
                  <a:lnTo>
                    <a:pt x="62" y="256"/>
                  </a:lnTo>
                  <a:lnTo>
                    <a:pt x="60" y="252"/>
                  </a:lnTo>
                  <a:lnTo>
                    <a:pt x="48" y="228"/>
                  </a:lnTo>
                  <a:lnTo>
                    <a:pt x="40" y="214"/>
                  </a:lnTo>
                  <a:lnTo>
                    <a:pt x="40" y="212"/>
                  </a:lnTo>
                  <a:lnTo>
                    <a:pt x="32" y="208"/>
                  </a:lnTo>
                  <a:lnTo>
                    <a:pt x="24" y="198"/>
                  </a:lnTo>
                  <a:lnTo>
                    <a:pt x="20" y="192"/>
                  </a:lnTo>
                  <a:lnTo>
                    <a:pt x="20" y="182"/>
                  </a:lnTo>
                  <a:lnTo>
                    <a:pt x="20" y="166"/>
                  </a:lnTo>
                  <a:lnTo>
                    <a:pt x="18" y="154"/>
                  </a:lnTo>
                  <a:lnTo>
                    <a:pt x="16" y="152"/>
                  </a:lnTo>
                  <a:lnTo>
                    <a:pt x="12" y="146"/>
                  </a:lnTo>
                  <a:lnTo>
                    <a:pt x="12" y="142"/>
                  </a:lnTo>
                  <a:lnTo>
                    <a:pt x="12" y="138"/>
                  </a:lnTo>
                  <a:lnTo>
                    <a:pt x="4" y="126"/>
                  </a:lnTo>
                  <a:lnTo>
                    <a:pt x="0" y="116"/>
                  </a:lnTo>
                  <a:lnTo>
                    <a:pt x="2" y="108"/>
                  </a:lnTo>
                  <a:lnTo>
                    <a:pt x="24" y="14"/>
                  </a:lnTo>
                  <a:lnTo>
                    <a:pt x="26" y="0"/>
                  </a:lnTo>
                  <a:lnTo>
                    <a:pt x="52" y="4"/>
                  </a:lnTo>
                  <a:lnTo>
                    <a:pt x="64" y="8"/>
                  </a:lnTo>
                  <a:lnTo>
                    <a:pt x="66" y="8"/>
                  </a:lnTo>
                  <a:lnTo>
                    <a:pt x="74" y="10"/>
                  </a:lnTo>
                  <a:lnTo>
                    <a:pt x="82" y="10"/>
                  </a:lnTo>
                  <a:lnTo>
                    <a:pt x="98" y="14"/>
                  </a:lnTo>
                  <a:lnTo>
                    <a:pt x="110" y="16"/>
                  </a:lnTo>
                  <a:lnTo>
                    <a:pt x="120" y="18"/>
                  </a:lnTo>
                  <a:lnTo>
                    <a:pt x="142" y="22"/>
                  </a:lnTo>
                  <a:lnTo>
                    <a:pt x="150" y="24"/>
                  </a:lnTo>
                  <a:lnTo>
                    <a:pt x="156" y="26"/>
                  </a:lnTo>
                  <a:lnTo>
                    <a:pt x="166" y="28"/>
                  </a:lnTo>
                  <a:lnTo>
                    <a:pt x="188" y="32"/>
                  </a:lnTo>
                  <a:lnTo>
                    <a:pt x="192" y="32"/>
                  </a:lnTo>
                  <a:lnTo>
                    <a:pt x="228" y="40"/>
                  </a:lnTo>
                  <a:lnTo>
                    <a:pt x="246" y="42"/>
                  </a:lnTo>
                  <a:lnTo>
                    <a:pt x="256" y="44"/>
                  </a:lnTo>
                  <a:lnTo>
                    <a:pt x="272" y="46"/>
                  </a:lnTo>
                  <a:lnTo>
                    <a:pt x="280" y="48"/>
                  </a:lnTo>
                  <a:lnTo>
                    <a:pt x="308" y="54"/>
                  </a:lnTo>
                  <a:lnTo>
                    <a:pt x="314" y="54"/>
                  </a:lnTo>
                  <a:lnTo>
                    <a:pt x="322" y="56"/>
                  </a:lnTo>
                  <a:lnTo>
                    <a:pt x="330" y="58"/>
                  </a:lnTo>
                  <a:lnTo>
                    <a:pt x="338" y="58"/>
                  </a:lnTo>
                  <a:lnTo>
                    <a:pt x="344" y="60"/>
                  </a:lnTo>
                  <a:lnTo>
                    <a:pt x="354" y="62"/>
                  </a:lnTo>
                  <a:lnTo>
                    <a:pt x="374" y="64"/>
                  </a:lnTo>
                  <a:lnTo>
                    <a:pt x="408" y="70"/>
                  </a:lnTo>
                  <a:lnTo>
                    <a:pt x="458" y="78"/>
                  </a:lnTo>
                  <a:lnTo>
                    <a:pt x="466" y="80"/>
                  </a:lnTo>
                  <a:lnTo>
                    <a:pt x="480" y="82"/>
                  </a:lnTo>
                  <a:lnTo>
                    <a:pt x="492" y="82"/>
                  </a:lnTo>
                  <a:lnTo>
                    <a:pt x="496" y="84"/>
                  </a:lnTo>
                  <a:lnTo>
                    <a:pt x="504" y="84"/>
                  </a:lnTo>
                  <a:lnTo>
                    <a:pt x="514" y="86"/>
                  </a:lnTo>
                  <a:lnTo>
                    <a:pt x="522" y="88"/>
                  </a:lnTo>
                  <a:lnTo>
                    <a:pt x="524" y="88"/>
                  </a:lnTo>
                  <a:lnTo>
                    <a:pt x="538" y="90"/>
                  </a:lnTo>
                  <a:lnTo>
                    <a:pt x="552" y="92"/>
                  </a:lnTo>
                  <a:lnTo>
                    <a:pt x="576" y="94"/>
                  </a:lnTo>
                  <a:lnTo>
                    <a:pt x="618" y="100"/>
                  </a:lnTo>
                  <a:lnTo>
                    <a:pt x="632" y="102"/>
                  </a:lnTo>
                  <a:lnTo>
                    <a:pt x="642" y="104"/>
                  </a:lnTo>
                  <a:lnTo>
                    <a:pt x="658" y="106"/>
                  </a:lnTo>
                  <a:lnTo>
                    <a:pt x="672" y="108"/>
                  </a:lnTo>
                  <a:lnTo>
                    <a:pt x="702" y="112"/>
                  </a:lnTo>
                  <a:lnTo>
                    <a:pt x="708" y="112"/>
                  </a:lnTo>
                  <a:lnTo>
                    <a:pt x="716" y="114"/>
                  </a:lnTo>
                  <a:lnTo>
                    <a:pt x="732" y="116"/>
                  </a:lnTo>
                  <a:lnTo>
                    <a:pt x="740" y="116"/>
                  </a:lnTo>
                  <a:lnTo>
                    <a:pt x="790" y="122"/>
                  </a:lnTo>
                  <a:lnTo>
                    <a:pt x="812" y="124"/>
                  </a:lnTo>
                  <a:lnTo>
                    <a:pt x="828" y="126"/>
                  </a:lnTo>
                  <a:lnTo>
                    <a:pt x="840" y="128"/>
                  </a:lnTo>
                  <a:lnTo>
                    <a:pt x="848" y="128"/>
                  </a:lnTo>
                  <a:lnTo>
                    <a:pt x="856" y="130"/>
                  </a:lnTo>
                  <a:lnTo>
                    <a:pt x="876" y="130"/>
                  </a:lnTo>
                  <a:lnTo>
                    <a:pt x="912" y="134"/>
                  </a:lnTo>
                  <a:lnTo>
                    <a:pt x="934" y="136"/>
                  </a:lnTo>
                  <a:lnTo>
                    <a:pt x="948" y="138"/>
                  </a:lnTo>
                  <a:lnTo>
                    <a:pt x="988" y="142"/>
                  </a:lnTo>
                  <a:lnTo>
                    <a:pt x="1004" y="142"/>
                  </a:lnTo>
                  <a:lnTo>
                    <a:pt x="1014" y="144"/>
                  </a:lnTo>
                  <a:lnTo>
                    <a:pt x="1012" y="158"/>
                  </a:lnTo>
                  <a:lnTo>
                    <a:pt x="1006" y="232"/>
                  </a:lnTo>
                  <a:lnTo>
                    <a:pt x="1004" y="246"/>
                  </a:lnTo>
                  <a:lnTo>
                    <a:pt x="1002" y="274"/>
                  </a:lnTo>
                  <a:lnTo>
                    <a:pt x="1000" y="294"/>
                  </a:lnTo>
                  <a:lnTo>
                    <a:pt x="996" y="336"/>
                  </a:lnTo>
                  <a:lnTo>
                    <a:pt x="994" y="358"/>
                  </a:lnTo>
                  <a:lnTo>
                    <a:pt x="990" y="406"/>
                  </a:lnTo>
                  <a:lnTo>
                    <a:pt x="986" y="460"/>
                  </a:lnTo>
                  <a:lnTo>
                    <a:pt x="982" y="496"/>
                  </a:lnTo>
                  <a:lnTo>
                    <a:pt x="982" y="500"/>
                  </a:lnTo>
                  <a:lnTo>
                    <a:pt x="982" y="504"/>
                  </a:lnTo>
                  <a:lnTo>
                    <a:pt x="982" y="512"/>
                  </a:lnTo>
                  <a:lnTo>
                    <a:pt x="978" y="548"/>
                  </a:lnTo>
                  <a:lnTo>
                    <a:pt x="976" y="572"/>
                  </a:lnTo>
                  <a:lnTo>
                    <a:pt x="976" y="574"/>
                  </a:lnTo>
                  <a:lnTo>
                    <a:pt x="974" y="584"/>
                  </a:lnTo>
                  <a:lnTo>
                    <a:pt x="974" y="590"/>
                  </a:lnTo>
                  <a:lnTo>
                    <a:pt x="974" y="596"/>
                  </a:lnTo>
                  <a:lnTo>
                    <a:pt x="972" y="610"/>
                  </a:lnTo>
                  <a:lnTo>
                    <a:pt x="972" y="614"/>
                  </a:lnTo>
                  <a:lnTo>
                    <a:pt x="970" y="61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grpSp>
          <p:nvGrpSpPr>
            <p:cNvPr id="9" name="Group 394"/>
            <p:cNvGrpSpPr>
              <a:grpSpLocks/>
            </p:cNvGrpSpPr>
            <p:nvPr/>
          </p:nvGrpSpPr>
          <p:grpSpPr bwMode="auto">
            <a:xfrm>
              <a:off x="901700" y="866775"/>
              <a:ext cx="1047750" cy="736600"/>
              <a:chOff x="568" y="546"/>
              <a:chExt cx="660" cy="464"/>
            </a:xfrm>
            <a:grpFill/>
          </p:grpSpPr>
          <p:sp>
            <p:nvSpPr>
              <p:cNvPr id="133" name="Freeform 395"/>
              <p:cNvSpPr>
                <a:spLocks/>
              </p:cNvSpPr>
              <p:nvPr/>
            </p:nvSpPr>
            <p:spPr bwMode="auto">
              <a:xfrm>
                <a:off x="568" y="546"/>
                <a:ext cx="660" cy="464"/>
              </a:xfrm>
              <a:custGeom>
                <a:avLst/>
                <a:gdLst>
                  <a:gd name="T0" fmla="*/ 144 w 660"/>
                  <a:gd name="T1" fmla="*/ 210 h 464"/>
                  <a:gd name="T2" fmla="*/ 178 w 660"/>
                  <a:gd name="T3" fmla="*/ 192 h 464"/>
                  <a:gd name="T4" fmla="*/ 202 w 660"/>
                  <a:gd name="T5" fmla="*/ 114 h 464"/>
                  <a:gd name="T6" fmla="*/ 188 w 660"/>
                  <a:gd name="T7" fmla="*/ 104 h 464"/>
                  <a:gd name="T8" fmla="*/ 200 w 660"/>
                  <a:gd name="T9" fmla="*/ 94 h 464"/>
                  <a:gd name="T10" fmla="*/ 186 w 660"/>
                  <a:gd name="T11" fmla="*/ 70 h 464"/>
                  <a:gd name="T12" fmla="*/ 202 w 660"/>
                  <a:gd name="T13" fmla="*/ 68 h 464"/>
                  <a:gd name="T14" fmla="*/ 200 w 660"/>
                  <a:gd name="T15" fmla="*/ 30 h 464"/>
                  <a:gd name="T16" fmla="*/ 214 w 660"/>
                  <a:gd name="T17" fmla="*/ 4 h 464"/>
                  <a:gd name="T18" fmla="*/ 426 w 660"/>
                  <a:gd name="T19" fmla="*/ 60 h 464"/>
                  <a:gd name="T20" fmla="*/ 552 w 660"/>
                  <a:gd name="T21" fmla="*/ 92 h 464"/>
                  <a:gd name="T22" fmla="*/ 642 w 660"/>
                  <a:gd name="T23" fmla="*/ 112 h 464"/>
                  <a:gd name="T24" fmla="*/ 606 w 660"/>
                  <a:gd name="T25" fmla="*/ 328 h 464"/>
                  <a:gd name="T26" fmla="*/ 584 w 660"/>
                  <a:gd name="T27" fmla="*/ 450 h 464"/>
                  <a:gd name="T28" fmla="*/ 530 w 660"/>
                  <a:gd name="T29" fmla="*/ 452 h 464"/>
                  <a:gd name="T30" fmla="*/ 456 w 660"/>
                  <a:gd name="T31" fmla="*/ 434 h 464"/>
                  <a:gd name="T32" fmla="*/ 400 w 660"/>
                  <a:gd name="T33" fmla="*/ 426 h 464"/>
                  <a:gd name="T34" fmla="*/ 356 w 660"/>
                  <a:gd name="T35" fmla="*/ 418 h 464"/>
                  <a:gd name="T36" fmla="*/ 320 w 660"/>
                  <a:gd name="T37" fmla="*/ 422 h 464"/>
                  <a:gd name="T38" fmla="*/ 278 w 660"/>
                  <a:gd name="T39" fmla="*/ 426 h 464"/>
                  <a:gd name="T40" fmla="*/ 264 w 660"/>
                  <a:gd name="T41" fmla="*/ 416 h 464"/>
                  <a:gd name="T42" fmla="*/ 204 w 660"/>
                  <a:gd name="T43" fmla="*/ 408 h 464"/>
                  <a:gd name="T44" fmla="*/ 148 w 660"/>
                  <a:gd name="T45" fmla="*/ 398 h 464"/>
                  <a:gd name="T46" fmla="*/ 116 w 660"/>
                  <a:gd name="T47" fmla="*/ 400 h 464"/>
                  <a:gd name="T48" fmla="*/ 82 w 660"/>
                  <a:gd name="T49" fmla="*/ 382 h 464"/>
                  <a:gd name="T50" fmla="*/ 86 w 660"/>
                  <a:gd name="T51" fmla="*/ 340 h 464"/>
                  <a:gd name="T52" fmla="*/ 52 w 660"/>
                  <a:gd name="T53" fmla="*/ 306 h 464"/>
                  <a:gd name="T54" fmla="*/ 38 w 660"/>
                  <a:gd name="T55" fmla="*/ 288 h 464"/>
                  <a:gd name="T56" fmla="*/ 12 w 660"/>
                  <a:gd name="T57" fmla="*/ 282 h 464"/>
                  <a:gd name="T58" fmla="*/ 10 w 660"/>
                  <a:gd name="T59" fmla="*/ 234 h 464"/>
                  <a:gd name="T60" fmla="*/ 16 w 660"/>
                  <a:gd name="T61" fmla="*/ 252 h 464"/>
                  <a:gd name="T62" fmla="*/ 32 w 660"/>
                  <a:gd name="T63" fmla="*/ 238 h 464"/>
                  <a:gd name="T64" fmla="*/ 12 w 660"/>
                  <a:gd name="T65" fmla="*/ 210 h 464"/>
                  <a:gd name="T66" fmla="*/ 28 w 660"/>
                  <a:gd name="T67" fmla="*/ 198 h 464"/>
                  <a:gd name="T68" fmla="*/ 14 w 660"/>
                  <a:gd name="T69" fmla="*/ 194 h 464"/>
                  <a:gd name="T70" fmla="*/ 14 w 660"/>
                  <a:gd name="T71" fmla="*/ 186 h 464"/>
                  <a:gd name="T72" fmla="*/ 16 w 660"/>
                  <a:gd name="T73" fmla="*/ 140 h 464"/>
                  <a:gd name="T74" fmla="*/ 14 w 660"/>
                  <a:gd name="T75" fmla="*/ 84 h 464"/>
                  <a:gd name="T76" fmla="*/ 12 w 660"/>
                  <a:gd name="T77" fmla="*/ 54 h 464"/>
                  <a:gd name="T78" fmla="*/ 32 w 660"/>
                  <a:gd name="T79" fmla="*/ 30 h 464"/>
                  <a:gd name="T80" fmla="*/ 64 w 660"/>
                  <a:gd name="T81" fmla="*/ 58 h 464"/>
                  <a:gd name="T82" fmla="*/ 88 w 660"/>
                  <a:gd name="T83" fmla="*/ 72 h 464"/>
                  <a:gd name="T84" fmla="*/ 134 w 660"/>
                  <a:gd name="T85" fmla="*/ 86 h 464"/>
                  <a:gd name="T86" fmla="*/ 166 w 660"/>
                  <a:gd name="T87" fmla="*/ 96 h 464"/>
                  <a:gd name="T88" fmla="*/ 170 w 660"/>
                  <a:gd name="T89" fmla="*/ 126 h 464"/>
                  <a:gd name="T90" fmla="*/ 150 w 660"/>
                  <a:gd name="T91" fmla="*/ 130 h 464"/>
                  <a:gd name="T92" fmla="*/ 132 w 660"/>
                  <a:gd name="T93" fmla="*/ 152 h 464"/>
                  <a:gd name="T94" fmla="*/ 120 w 660"/>
                  <a:gd name="T95" fmla="*/ 180 h 464"/>
                  <a:gd name="T96" fmla="*/ 122 w 660"/>
                  <a:gd name="T97" fmla="*/ 176 h 464"/>
                  <a:gd name="T98" fmla="*/ 144 w 660"/>
                  <a:gd name="T99" fmla="*/ 150 h 464"/>
                  <a:gd name="T100" fmla="*/ 166 w 660"/>
                  <a:gd name="T101" fmla="*/ 150 h 464"/>
                  <a:gd name="T102" fmla="*/ 154 w 660"/>
                  <a:gd name="T103" fmla="*/ 168 h 464"/>
                  <a:gd name="T104" fmla="*/ 146 w 660"/>
                  <a:gd name="T105" fmla="*/ 192 h 464"/>
                  <a:gd name="T106" fmla="*/ 136 w 660"/>
                  <a:gd name="T107" fmla="*/ 204 h 464"/>
                  <a:gd name="T108" fmla="*/ 140 w 660"/>
                  <a:gd name="T109" fmla="*/ 184 h 464"/>
                  <a:gd name="T110" fmla="*/ 118 w 660"/>
                  <a:gd name="T111" fmla="*/ 198 h 464"/>
                  <a:gd name="T112" fmla="*/ 118 w 660"/>
                  <a:gd name="T113" fmla="*/ 216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0" h="464">
                    <a:moveTo>
                      <a:pt x="118" y="216"/>
                    </a:moveTo>
                    <a:lnTo>
                      <a:pt x="122" y="206"/>
                    </a:lnTo>
                    <a:lnTo>
                      <a:pt x="126" y="204"/>
                    </a:lnTo>
                    <a:lnTo>
                      <a:pt x="130" y="204"/>
                    </a:lnTo>
                    <a:lnTo>
                      <a:pt x="134" y="214"/>
                    </a:lnTo>
                    <a:lnTo>
                      <a:pt x="142" y="212"/>
                    </a:lnTo>
                    <a:lnTo>
                      <a:pt x="144" y="210"/>
                    </a:lnTo>
                    <a:lnTo>
                      <a:pt x="148" y="208"/>
                    </a:lnTo>
                    <a:lnTo>
                      <a:pt x="150" y="206"/>
                    </a:lnTo>
                    <a:lnTo>
                      <a:pt x="156" y="200"/>
                    </a:lnTo>
                    <a:lnTo>
                      <a:pt x="162" y="200"/>
                    </a:lnTo>
                    <a:lnTo>
                      <a:pt x="166" y="198"/>
                    </a:lnTo>
                    <a:lnTo>
                      <a:pt x="176" y="194"/>
                    </a:lnTo>
                    <a:lnTo>
                      <a:pt x="178" y="192"/>
                    </a:lnTo>
                    <a:lnTo>
                      <a:pt x="178" y="180"/>
                    </a:lnTo>
                    <a:lnTo>
                      <a:pt x="176" y="174"/>
                    </a:lnTo>
                    <a:lnTo>
                      <a:pt x="178" y="168"/>
                    </a:lnTo>
                    <a:lnTo>
                      <a:pt x="178" y="158"/>
                    </a:lnTo>
                    <a:lnTo>
                      <a:pt x="188" y="142"/>
                    </a:lnTo>
                    <a:lnTo>
                      <a:pt x="200" y="128"/>
                    </a:lnTo>
                    <a:lnTo>
                      <a:pt x="202" y="114"/>
                    </a:lnTo>
                    <a:lnTo>
                      <a:pt x="202" y="98"/>
                    </a:lnTo>
                    <a:lnTo>
                      <a:pt x="196" y="96"/>
                    </a:lnTo>
                    <a:lnTo>
                      <a:pt x="192" y="102"/>
                    </a:lnTo>
                    <a:lnTo>
                      <a:pt x="192" y="106"/>
                    </a:lnTo>
                    <a:lnTo>
                      <a:pt x="194" y="108"/>
                    </a:lnTo>
                    <a:lnTo>
                      <a:pt x="192" y="108"/>
                    </a:lnTo>
                    <a:lnTo>
                      <a:pt x="188" y="104"/>
                    </a:lnTo>
                    <a:lnTo>
                      <a:pt x="188" y="98"/>
                    </a:lnTo>
                    <a:lnTo>
                      <a:pt x="188" y="96"/>
                    </a:lnTo>
                    <a:lnTo>
                      <a:pt x="192" y="92"/>
                    </a:lnTo>
                    <a:lnTo>
                      <a:pt x="192" y="90"/>
                    </a:lnTo>
                    <a:lnTo>
                      <a:pt x="196" y="92"/>
                    </a:lnTo>
                    <a:lnTo>
                      <a:pt x="198" y="92"/>
                    </a:lnTo>
                    <a:lnTo>
                      <a:pt x="200" y="94"/>
                    </a:lnTo>
                    <a:lnTo>
                      <a:pt x="202" y="96"/>
                    </a:lnTo>
                    <a:lnTo>
                      <a:pt x="204" y="90"/>
                    </a:lnTo>
                    <a:lnTo>
                      <a:pt x="204" y="86"/>
                    </a:lnTo>
                    <a:lnTo>
                      <a:pt x="192" y="70"/>
                    </a:lnTo>
                    <a:lnTo>
                      <a:pt x="190" y="70"/>
                    </a:lnTo>
                    <a:lnTo>
                      <a:pt x="188" y="72"/>
                    </a:lnTo>
                    <a:lnTo>
                      <a:pt x="186" y="70"/>
                    </a:lnTo>
                    <a:lnTo>
                      <a:pt x="184" y="68"/>
                    </a:lnTo>
                    <a:lnTo>
                      <a:pt x="186" y="60"/>
                    </a:lnTo>
                    <a:lnTo>
                      <a:pt x="192" y="60"/>
                    </a:lnTo>
                    <a:lnTo>
                      <a:pt x="198" y="64"/>
                    </a:lnTo>
                    <a:lnTo>
                      <a:pt x="198" y="66"/>
                    </a:lnTo>
                    <a:lnTo>
                      <a:pt x="200" y="68"/>
                    </a:lnTo>
                    <a:lnTo>
                      <a:pt x="202" y="68"/>
                    </a:lnTo>
                    <a:lnTo>
                      <a:pt x="210" y="54"/>
                    </a:lnTo>
                    <a:lnTo>
                      <a:pt x="212" y="36"/>
                    </a:lnTo>
                    <a:lnTo>
                      <a:pt x="210" y="32"/>
                    </a:lnTo>
                    <a:lnTo>
                      <a:pt x="206" y="30"/>
                    </a:lnTo>
                    <a:lnTo>
                      <a:pt x="204" y="30"/>
                    </a:lnTo>
                    <a:lnTo>
                      <a:pt x="202" y="32"/>
                    </a:lnTo>
                    <a:lnTo>
                      <a:pt x="200" y="30"/>
                    </a:lnTo>
                    <a:lnTo>
                      <a:pt x="198" y="24"/>
                    </a:lnTo>
                    <a:lnTo>
                      <a:pt x="194" y="4"/>
                    </a:lnTo>
                    <a:lnTo>
                      <a:pt x="198" y="4"/>
                    </a:lnTo>
                    <a:lnTo>
                      <a:pt x="200" y="4"/>
                    </a:lnTo>
                    <a:lnTo>
                      <a:pt x="200" y="0"/>
                    </a:lnTo>
                    <a:lnTo>
                      <a:pt x="204" y="2"/>
                    </a:lnTo>
                    <a:lnTo>
                      <a:pt x="214" y="4"/>
                    </a:lnTo>
                    <a:lnTo>
                      <a:pt x="226" y="8"/>
                    </a:lnTo>
                    <a:lnTo>
                      <a:pt x="234" y="10"/>
                    </a:lnTo>
                    <a:lnTo>
                      <a:pt x="252" y="14"/>
                    </a:lnTo>
                    <a:lnTo>
                      <a:pt x="332" y="36"/>
                    </a:lnTo>
                    <a:lnTo>
                      <a:pt x="378" y="48"/>
                    </a:lnTo>
                    <a:lnTo>
                      <a:pt x="416" y="60"/>
                    </a:lnTo>
                    <a:lnTo>
                      <a:pt x="426" y="60"/>
                    </a:lnTo>
                    <a:lnTo>
                      <a:pt x="430" y="62"/>
                    </a:lnTo>
                    <a:lnTo>
                      <a:pt x="462" y="70"/>
                    </a:lnTo>
                    <a:lnTo>
                      <a:pt x="480" y="74"/>
                    </a:lnTo>
                    <a:lnTo>
                      <a:pt x="490" y="78"/>
                    </a:lnTo>
                    <a:lnTo>
                      <a:pt x="502" y="80"/>
                    </a:lnTo>
                    <a:lnTo>
                      <a:pt x="520" y="84"/>
                    </a:lnTo>
                    <a:lnTo>
                      <a:pt x="552" y="92"/>
                    </a:lnTo>
                    <a:lnTo>
                      <a:pt x="570" y="96"/>
                    </a:lnTo>
                    <a:lnTo>
                      <a:pt x="582" y="98"/>
                    </a:lnTo>
                    <a:lnTo>
                      <a:pt x="592" y="102"/>
                    </a:lnTo>
                    <a:lnTo>
                      <a:pt x="594" y="102"/>
                    </a:lnTo>
                    <a:lnTo>
                      <a:pt x="616" y="106"/>
                    </a:lnTo>
                    <a:lnTo>
                      <a:pt x="638" y="112"/>
                    </a:lnTo>
                    <a:lnTo>
                      <a:pt x="642" y="112"/>
                    </a:lnTo>
                    <a:lnTo>
                      <a:pt x="646" y="114"/>
                    </a:lnTo>
                    <a:lnTo>
                      <a:pt x="656" y="116"/>
                    </a:lnTo>
                    <a:lnTo>
                      <a:pt x="660" y="116"/>
                    </a:lnTo>
                    <a:lnTo>
                      <a:pt x="658" y="118"/>
                    </a:lnTo>
                    <a:lnTo>
                      <a:pt x="628" y="240"/>
                    </a:lnTo>
                    <a:lnTo>
                      <a:pt x="622" y="264"/>
                    </a:lnTo>
                    <a:lnTo>
                      <a:pt x="606" y="328"/>
                    </a:lnTo>
                    <a:lnTo>
                      <a:pt x="590" y="392"/>
                    </a:lnTo>
                    <a:lnTo>
                      <a:pt x="586" y="414"/>
                    </a:lnTo>
                    <a:lnTo>
                      <a:pt x="586" y="426"/>
                    </a:lnTo>
                    <a:lnTo>
                      <a:pt x="588" y="432"/>
                    </a:lnTo>
                    <a:lnTo>
                      <a:pt x="588" y="444"/>
                    </a:lnTo>
                    <a:lnTo>
                      <a:pt x="586" y="446"/>
                    </a:lnTo>
                    <a:lnTo>
                      <a:pt x="584" y="450"/>
                    </a:lnTo>
                    <a:lnTo>
                      <a:pt x="586" y="464"/>
                    </a:lnTo>
                    <a:lnTo>
                      <a:pt x="582" y="464"/>
                    </a:lnTo>
                    <a:lnTo>
                      <a:pt x="572" y="460"/>
                    </a:lnTo>
                    <a:lnTo>
                      <a:pt x="564" y="458"/>
                    </a:lnTo>
                    <a:lnTo>
                      <a:pt x="556" y="458"/>
                    </a:lnTo>
                    <a:lnTo>
                      <a:pt x="542" y="454"/>
                    </a:lnTo>
                    <a:lnTo>
                      <a:pt x="530" y="452"/>
                    </a:lnTo>
                    <a:lnTo>
                      <a:pt x="506" y="446"/>
                    </a:lnTo>
                    <a:lnTo>
                      <a:pt x="502" y="446"/>
                    </a:lnTo>
                    <a:lnTo>
                      <a:pt x="496" y="444"/>
                    </a:lnTo>
                    <a:lnTo>
                      <a:pt x="490" y="442"/>
                    </a:lnTo>
                    <a:lnTo>
                      <a:pt x="478" y="440"/>
                    </a:lnTo>
                    <a:lnTo>
                      <a:pt x="472" y="438"/>
                    </a:lnTo>
                    <a:lnTo>
                      <a:pt x="456" y="434"/>
                    </a:lnTo>
                    <a:lnTo>
                      <a:pt x="448" y="432"/>
                    </a:lnTo>
                    <a:lnTo>
                      <a:pt x="440" y="430"/>
                    </a:lnTo>
                    <a:lnTo>
                      <a:pt x="428" y="428"/>
                    </a:lnTo>
                    <a:lnTo>
                      <a:pt x="418" y="426"/>
                    </a:lnTo>
                    <a:lnTo>
                      <a:pt x="406" y="422"/>
                    </a:lnTo>
                    <a:lnTo>
                      <a:pt x="404" y="424"/>
                    </a:lnTo>
                    <a:lnTo>
                      <a:pt x="400" y="426"/>
                    </a:lnTo>
                    <a:lnTo>
                      <a:pt x="396" y="426"/>
                    </a:lnTo>
                    <a:lnTo>
                      <a:pt x="394" y="426"/>
                    </a:lnTo>
                    <a:lnTo>
                      <a:pt x="390" y="426"/>
                    </a:lnTo>
                    <a:lnTo>
                      <a:pt x="384" y="424"/>
                    </a:lnTo>
                    <a:lnTo>
                      <a:pt x="380" y="422"/>
                    </a:lnTo>
                    <a:lnTo>
                      <a:pt x="368" y="422"/>
                    </a:lnTo>
                    <a:lnTo>
                      <a:pt x="356" y="418"/>
                    </a:lnTo>
                    <a:lnTo>
                      <a:pt x="352" y="420"/>
                    </a:lnTo>
                    <a:lnTo>
                      <a:pt x="350" y="422"/>
                    </a:lnTo>
                    <a:lnTo>
                      <a:pt x="346" y="424"/>
                    </a:lnTo>
                    <a:lnTo>
                      <a:pt x="344" y="424"/>
                    </a:lnTo>
                    <a:lnTo>
                      <a:pt x="340" y="422"/>
                    </a:lnTo>
                    <a:lnTo>
                      <a:pt x="330" y="422"/>
                    </a:lnTo>
                    <a:lnTo>
                      <a:pt x="320" y="422"/>
                    </a:lnTo>
                    <a:lnTo>
                      <a:pt x="300" y="424"/>
                    </a:lnTo>
                    <a:lnTo>
                      <a:pt x="298" y="426"/>
                    </a:lnTo>
                    <a:lnTo>
                      <a:pt x="296" y="426"/>
                    </a:lnTo>
                    <a:lnTo>
                      <a:pt x="294" y="426"/>
                    </a:lnTo>
                    <a:lnTo>
                      <a:pt x="284" y="426"/>
                    </a:lnTo>
                    <a:lnTo>
                      <a:pt x="282" y="426"/>
                    </a:lnTo>
                    <a:lnTo>
                      <a:pt x="278" y="426"/>
                    </a:lnTo>
                    <a:lnTo>
                      <a:pt x="276" y="426"/>
                    </a:lnTo>
                    <a:lnTo>
                      <a:pt x="274" y="424"/>
                    </a:lnTo>
                    <a:lnTo>
                      <a:pt x="272" y="424"/>
                    </a:lnTo>
                    <a:lnTo>
                      <a:pt x="270" y="422"/>
                    </a:lnTo>
                    <a:lnTo>
                      <a:pt x="268" y="418"/>
                    </a:lnTo>
                    <a:lnTo>
                      <a:pt x="266" y="418"/>
                    </a:lnTo>
                    <a:lnTo>
                      <a:pt x="264" y="416"/>
                    </a:lnTo>
                    <a:lnTo>
                      <a:pt x="262" y="416"/>
                    </a:lnTo>
                    <a:lnTo>
                      <a:pt x="246" y="418"/>
                    </a:lnTo>
                    <a:lnTo>
                      <a:pt x="234" y="422"/>
                    </a:lnTo>
                    <a:lnTo>
                      <a:pt x="222" y="416"/>
                    </a:lnTo>
                    <a:lnTo>
                      <a:pt x="210" y="410"/>
                    </a:lnTo>
                    <a:lnTo>
                      <a:pt x="208" y="410"/>
                    </a:lnTo>
                    <a:lnTo>
                      <a:pt x="204" y="408"/>
                    </a:lnTo>
                    <a:lnTo>
                      <a:pt x="204" y="406"/>
                    </a:lnTo>
                    <a:lnTo>
                      <a:pt x="188" y="400"/>
                    </a:lnTo>
                    <a:lnTo>
                      <a:pt x="160" y="392"/>
                    </a:lnTo>
                    <a:lnTo>
                      <a:pt x="158" y="394"/>
                    </a:lnTo>
                    <a:lnTo>
                      <a:pt x="156" y="394"/>
                    </a:lnTo>
                    <a:lnTo>
                      <a:pt x="152" y="396"/>
                    </a:lnTo>
                    <a:lnTo>
                      <a:pt x="148" y="398"/>
                    </a:lnTo>
                    <a:lnTo>
                      <a:pt x="142" y="398"/>
                    </a:lnTo>
                    <a:lnTo>
                      <a:pt x="140" y="398"/>
                    </a:lnTo>
                    <a:lnTo>
                      <a:pt x="134" y="400"/>
                    </a:lnTo>
                    <a:lnTo>
                      <a:pt x="124" y="400"/>
                    </a:lnTo>
                    <a:lnTo>
                      <a:pt x="120" y="400"/>
                    </a:lnTo>
                    <a:lnTo>
                      <a:pt x="118" y="400"/>
                    </a:lnTo>
                    <a:lnTo>
                      <a:pt x="116" y="400"/>
                    </a:lnTo>
                    <a:lnTo>
                      <a:pt x="114" y="398"/>
                    </a:lnTo>
                    <a:lnTo>
                      <a:pt x="106" y="394"/>
                    </a:lnTo>
                    <a:lnTo>
                      <a:pt x="100" y="392"/>
                    </a:lnTo>
                    <a:lnTo>
                      <a:pt x="90" y="386"/>
                    </a:lnTo>
                    <a:lnTo>
                      <a:pt x="88" y="386"/>
                    </a:lnTo>
                    <a:lnTo>
                      <a:pt x="84" y="384"/>
                    </a:lnTo>
                    <a:lnTo>
                      <a:pt x="82" y="382"/>
                    </a:lnTo>
                    <a:lnTo>
                      <a:pt x="80" y="378"/>
                    </a:lnTo>
                    <a:lnTo>
                      <a:pt x="80" y="374"/>
                    </a:lnTo>
                    <a:lnTo>
                      <a:pt x="80" y="368"/>
                    </a:lnTo>
                    <a:lnTo>
                      <a:pt x="82" y="368"/>
                    </a:lnTo>
                    <a:lnTo>
                      <a:pt x="82" y="364"/>
                    </a:lnTo>
                    <a:lnTo>
                      <a:pt x="84" y="352"/>
                    </a:lnTo>
                    <a:lnTo>
                      <a:pt x="86" y="340"/>
                    </a:lnTo>
                    <a:lnTo>
                      <a:pt x="84" y="328"/>
                    </a:lnTo>
                    <a:lnTo>
                      <a:pt x="82" y="324"/>
                    </a:lnTo>
                    <a:lnTo>
                      <a:pt x="80" y="320"/>
                    </a:lnTo>
                    <a:lnTo>
                      <a:pt x="66" y="310"/>
                    </a:lnTo>
                    <a:lnTo>
                      <a:pt x="64" y="306"/>
                    </a:lnTo>
                    <a:lnTo>
                      <a:pt x="54" y="308"/>
                    </a:lnTo>
                    <a:lnTo>
                      <a:pt x="52" y="306"/>
                    </a:lnTo>
                    <a:lnTo>
                      <a:pt x="48" y="300"/>
                    </a:lnTo>
                    <a:lnTo>
                      <a:pt x="46" y="296"/>
                    </a:lnTo>
                    <a:lnTo>
                      <a:pt x="46" y="292"/>
                    </a:lnTo>
                    <a:lnTo>
                      <a:pt x="44" y="290"/>
                    </a:lnTo>
                    <a:lnTo>
                      <a:pt x="42" y="290"/>
                    </a:lnTo>
                    <a:lnTo>
                      <a:pt x="40" y="288"/>
                    </a:lnTo>
                    <a:lnTo>
                      <a:pt x="38" y="288"/>
                    </a:lnTo>
                    <a:lnTo>
                      <a:pt x="34" y="288"/>
                    </a:lnTo>
                    <a:lnTo>
                      <a:pt x="32" y="288"/>
                    </a:lnTo>
                    <a:lnTo>
                      <a:pt x="28" y="288"/>
                    </a:lnTo>
                    <a:lnTo>
                      <a:pt x="26" y="284"/>
                    </a:lnTo>
                    <a:lnTo>
                      <a:pt x="22" y="282"/>
                    </a:lnTo>
                    <a:lnTo>
                      <a:pt x="20" y="282"/>
                    </a:lnTo>
                    <a:lnTo>
                      <a:pt x="12" y="282"/>
                    </a:lnTo>
                    <a:lnTo>
                      <a:pt x="8" y="282"/>
                    </a:lnTo>
                    <a:lnTo>
                      <a:pt x="6" y="282"/>
                    </a:lnTo>
                    <a:lnTo>
                      <a:pt x="0" y="272"/>
                    </a:lnTo>
                    <a:lnTo>
                      <a:pt x="0" y="262"/>
                    </a:lnTo>
                    <a:lnTo>
                      <a:pt x="6" y="238"/>
                    </a:lnTo>
                    <a:lnTo>
                      <a:pt x="8" y="234"/>
                    </a:lnTo>
                    <a:lnTo>
                      <a:pt x="10" y="234"/>
                    </a:lnTo>
                    <a:lnTo>
                      <a:pt x="8" y="244"/>
                    </a:lnTo>
                    <a:lnTo>
                      <a:pt x="6" y="248"/>
                    </a:lnTo>
                    <a:lnTo>
                      <a:pt x="4" y="252"/>
                    </a:lnTo>
                    <a:lnTo>
                      <a:pt x="2" y="264"/>
                    </a:lnTo>
                    <a:lnTo>
                      <a:pt x="6" y="266"/>
                    </a:lnTo>
                    <a:lnTo>
                      <a:pt x="12" y="262"/>
                    </a:lnTo>
                    <a:lnTo>
                      <a:pt x="16" y="252"/>
                    </a:lnTo>
                    <a:lnTo>
                      <a:pt x="18" y="248"/>
                    </a:lnTo>
                    <a:lnTo>
                      <a:pt x="18" y="244"/>
                    </a:lnTo>
                    <a:lnTo>
                      <a:pt x="16" y="240"/>
                    </a:lnTo>
                    <a:lnTo>
                      <a:pt x="22" y="234"/>
                    </a:lnTo>
                    <a:lnTo>
                      <a:pt x="28" y="234"/>
                    </a:lnTo>
                    <a:lnTo>
                      <a:pt x="30" y="238"/>
                    </a:lnTo>
                    <a:lnTo>
                      <a:pt x="32" y="238"/>
                    </a:lnTo>
                    <a:lnTo>
                      <a:pt x="28" y="228"/>
                    </a:lnTo>
                    <a:lnTo>
                      <a:pt x="26" y="228"/>
                    </a:lnTo>
                    <a:lnTo>
                      <a:pt x="22" y="228"/>
                    </a:lnTo>
                    <a:lnTo>
                      <a:pt x="18" y="228"/>
                    </a:lnTo>
                    <a:lnTo>
                      <a:pt x="10" y="226"/>
                    </a:lnTo>
                    <a:lnTo>
                      <a:pt x="8" y="222"/>
                    </a:lnTo>
                    <a:lnTo>
                      <a:pt x="12" y="210"/>
                    </a:lnTo>
                    <a:lnTo>
                      <a:pt x="14" y="208"/>
                    </a:lnTo>
                    <a:lnTo>
                      <a:pt x="24" y="204"/>
                    </a:lnTo>
                    <a:lnTo>
                      <a:pt x="28" y="204"/>
                    </a:lnTo>
                    <a:lnTo>
                      <a:pt x="32" y="204"/>
                    </a:lnTo>
                    <a:lnTo>
                      <a:pt x="40" y="204"/>
                    </a:lnTo>
                    <a:lnTo>
                      <a:pt x="32" y="200"/>
                    </a:lnTo>
                    <a:lnTo>
                      <a:pt x="28" y="198"/>
                    </a:lnTo>
                    <a:lnTo>
                      <a:pt x="26" y="198"/>
                    </a:lnTo>
                    <a:lnTo>
                      <a:pt x="26" y="194"/>
                    </a:lnTo>
                    <a:lnTo>
                      <a:pt x="24" y="192"/>
                    </a:lnTo>
                    <a:lnTo>
                      <a:pt x="22" y="188"/>
                    </a:lnTo>
                    <a:lnTo>
                      <a:pt x="18" y="186"/>
                    </a:lnTo>
                    <a:lnTo>
                      <a:pt x="16" y="188"/>
                    </a:lnTo>
                    <a:lnTo>
                      <a:pt x="14" y="194"/>
                    </a:lnTo>
                    <a:lnTo>
                      <a:pt x="14" y="196"/>
                    </a:lnTo>
                    <a:lnTo>
                      <a:pt x="10" y="200"/>
                    </a:lnTo>
                    <a:lnTo>
                      <a:pt x="10" y="198"/>
                    </a:lnTo>
                    <a:lnTo>
                      <a:pt x="12" y="196"/>
                    </a:lnTo>
                    <a:lnTo>
                      <a:pt x="12" y="192"/>
                    </a:lnTo>
                    <a:lnTo>
                      <a:pt x="14" y="190"/>
                    </a:lnTo>
                    <a:lnTo>
                      <a:pt x="14" y="186"/>
                    </a:lnTo>
                    <a:lnTo>
                      <a:pt x="16" y="182"/>
                    </a:lnTo>
                    <a:lnTo>
                      <a:pt x="18" y="168"/>
                    </a:lnTo>
                    <a:lnTo>
                      <a:pt x="18" y="160"/>
                    </a:lnTo>
                    <a:lnTo>
                      <a:pt x="18" y="156"/>
                    </a:lnTo>
                    <a:lnTo>
                      <a:pt x="16" y="152"/>
                    </a:lnTo>
                    <a:lnTo>
                      <a:pt x="14" y="148"/>
                    </a:lnTo>
                    <a:lnTo>
                      <a:pt x="16" y="140"/>
                    </a:lnTo>
                    <a:lnTo>
                      <a:pt x="18" y="128"/>
                    </a:lnTo>
                    <a:lnTo>
                      <a:pt x="22" y="114"/>
                    </a:lnTo>
                    <a:lnTo>
                      <a:pt x="20" y="106"/>
                    </a:lnTo>
                    <a:lnTo>
                      <a:pt x="18" y="92"/>
                    </a:lnTo>
                    <a:lnTo>
                      <a:pt x="16" y="90"/>
                    </a:lnTo>
                    <a:lnTo>
                      <a:pt x="16" y="86"/>
                    </a:lnTo>
                    <a:lnTo>
                      <a:pt x="14" y="84"/>
                    </a:lnTo>
                    <a:lnTo>
                      <a:pt x="12" y="84"/>
                    </a:lnTo>
                    <a:lnTo>
                      <a:pt x="10" y="78"/>
                    </a:lnTo>
                    <a:lnTo>
                      <a:pt x="10" y="72"/>
                    </a:lnTo>
                    <a:lnTo>
                      <a:pt x="10" y="68"/>
                    </a:lnTo>
                    <a:lnTo>
                      <a:pt x="10" y="64"/>
                    </a:lnTo>
                    <a:lnTo>
                      <a:pt x="12" y="60"/>
                    </a:lnTo>
                    <a:lnTo>
                      <a:pt x="12" y="54"/>
                    </a:lnTo>
                    <a:lnTo>
                      <a:pt x="14" y="48"/>
                    </a:lnTo>
                    <a:lnTo>
                      <a:pt x="18" y="40"/>
                    </a:lnTo>
                    <a:lnTo>
                      <a:pt x="20" y="26"/>
                    </a:lnTo>
                    <a:lnTo>
                      <a:pt x="22" y="22"/>
                    </a:lnTo>
                    <a:lnTo>
                      <a:pt x="28" y="24"/>
                    </a:lnTo>
                    <a:lnTo>
                      <a:pt x="32" y="28"/>
                    </a:lnTo>
                    <a:lnTo>
                      <a:pt x="32" y="30"/>
                    </a:lnTo>
                    <a:lnTo>
                      <a:pt x="38" y="34"/>
                    </a:lnTo>
                    <a:lnTo>
                      <a:pt x="42" y="38"/>
                    </a:lnTo>
                    <a:lnTo>
                      <a:pt x="48" y="44"/>
                    </a:lnTo>
                    <a:lnTo>
                      <a:pt x="54" y="48"/>
                    </a:lnTo>
                    <a:lnTo>
                      <a:pt x="60" y="52"/>
                    </a:lnTo>
                    <a:lnTo>
                      <a:pt x="64" y="56"/>
                    </a:lnTo>
                    <a:lnTo>
                      <a:pt x="64" y="58"/>
                    </a:lnTo>
                    <a:lnTo>
                      <a:pt x="66" y="62"/>
                    </a:lnTo>
                    <a:lnTo>
                      <a:pt x="68" y="62"/>
                    </a:lnTo>
                    <a:lnTo>
                      <a:pt x="76" y="66"/>
                    </a:lnTo>
                    <a:lnTo>
                      <a:pt x="78" y="68"/>
                    </a:lnTo>
                    <a:lnTo>
                      <a:pt x="84" y="70"/>
                    </a:lnTo>
                    <a:lnTo>
                      <a:pt x="86" y="72"/>
                    </a:lnTo>
                    <a:lnTo>
                      <a:pt x="88" y="72"/>
                    </a:lnTo>
                    <a:lnTo>
                      <a:pt x="96" y="72"/>
                    </a:lnTo>
                    <a:lnTo>
                      <a:pt x="108" y="78"/>
                    </a:lnTo>
                    <a:lnTo>
                      <a:pt x="116" y="84"/>
                    </a:lnTo>
                    <a:lnTo>
                      <a:pt x="120" y="84"/>
                    </a:lnTo>
                    <a:lnTo>
                      <a:pt x="128" y="88"/>
                    </a:lnTo>
                    <a:lnTo>
                      <a:pt x="132" y="86"/>
                    </a:lnTo>
                    <a:lnTo>
                      <a:pt x="134" y="86"/>
                    </a:lnTo>
                    <a:lnTo>
                      <a:pt x="138" y="84"/>
                    </a:lnTo>
                    <a:lnTo>
                      <a:pt x="142" y="84"/>
                    </a:lnTo>
                    <a:lnTo>
                      <a:pt x="150" y="96"/>
                    </a:lnTo>
                    <a:lnTo>
                      <a:pt x="158" y="98"/>
                    </a:lnTo>
                    <a:lnTo>
                      <a:pt x="160" y="96"/>
                    </a:lnTo>
                    <a:lnTo>
                      <a:pt x="162" y="96"/>
                    </a:lnTo>
                    <a:lnTo>
                      <a:pt x="166" y="96"/>
                    </a:lnTo>
                    <a:lnTo>
                      <a:pt x="170" y="96"/>
                    </a:lnTo>
                    <a:lnTo>
                      <a:pt x="168" y="100"/>
                    </a:lnTo>
                    <a:lnTo>
                      <a:pt x="166" y="100"/>
                    </a:lnTo>
                    <a:lnTo>
                      <a:pt x="164" y="102"/>
                    </a:lnTo>
                    <a:lnTo>
                      <a:pt x="168" y="114"/>
                    </a:lnTo>
                    <a:lnTo>
                      <a:pt x="170" y="116"/>
                    </a:lnTo>
                    <a:lnTo>
                      <a:pt x="170" y="126"/>
                    </a:lnTo>
                    <a:lnTo>
                      <a:pt x="164" y="132"/>
                    </a:lnTo>
                    <a:lnTo>
                      <a:pt x="156" y="140"/>
                    </a:lnTo>
                    <a:lnTo>
                      <a:pt x="152" y="138"/>
                    </a:lnTo>
                    <a:lnTo>
                      <a:pt x="154" y="134"/>
                    </a:lnTo>
                    <a:lnTo>
                      <a:pt x="154" y="132"/>
                    </a:lnTo>
                    <a:lnTo>
                      <a:pt x="154" y="128"/>
                    </a:lnTo>
                    <a:lnTo>
                      <a:pt x="150" y="130"/>
                    </a:lnTo>
                    <a:lnTo>
                      <a:pt x="148" y="132"/>
                    </a:lnTo>
                    <a:lnTo>
                      <a:pt x="148" y="136"/>
                    </a:lnTo>
                    <a:lnTo>
                      <a:pt x="146" y="140"/>
                    </a:lnTo>
                    <a:lnTo>
                      <a:pt x="142" y="144"/>
                    </a:lnTo>
                    <a:lnTo>
                      <a:pt x="140" y="146"/>
                    </a:lnTo>
                    <a:lnTo>
                      <a:pt x="138" y="148"/>
                    </a:lnTo>
                    <a:lnTo>
                      <a:pt x="132" y="152"/>
                    </a:lnTo>
                    <a:lnTo>
                      <a:pt x="130" y="154"/>
                    </a:lnTo>
                    <a:lnTo>
                      <a:pt x="126" y="156"/>
                    </a:lnTo>
                    <a:lnTo>
                      <a:pt x="116" y="166"/>
                    </a:lnTo>
                    <a:lnTo>
                      <a:pt x="108" y="176"/>
                    </a:lnTo>
                    <a:lnTo>
                      <a:pt x="108" y="178"/>
                    </a:lnTo>
                    <a:lnTo>
                      <a:pt x="112" y="178"/>
                    </a:lnTo>
                    <a:lnTo>
                      <a:pt x="120" y="180"/>
                    </a:lnTo>
                    <a:lnTo>
                      <a:pt x="128" y="178"/>
                    </a:lnTo>
                    <a:lnTo>
                      <a:pt x="132" y="176"/>
                    </a:lnTo>
                    <a:lnTo>
                      <a:pt x="136" y="174"/>
                    </a:lnTo>
                    <a:lnTo>
                      <a:pt x="134" y="174"/>
                    </a:lnTo>
                    <a:lnTo>
                      <a:pt x="128" y="174"/>
                    </a:lnTo>
                    <a:lnTo>
                      <a:pt x="126" y="176"/>
                    </a:lnTo>
                    <a:lnTo>
                      <a:pt x="122" y="176"/>
                    </a:lnTo>
                    <a:lnTo>
                      <a:pt x="118" y="178"/>
                    </a:lnTo>
                    <a:lnTo>
                      <a:pt x="114" y="174"/>
                    </a:lnTo>
                    <a:lnTo>
                      <a:pt x="116" y="168"/>
                    </a:lnTo>
                    <a:lnTo>
                      <a:pt x="128" y="160"/>
                    </a:lnTo>
                    <a:lnTo>
                      <a:pt x="134" y="154"/>
                    </a:lnTo>
                    <a:lnTo>
                      <a:pt x="138" y="152"/>
                    </a:lnTo>
                    <a:lnTo>
                      <a:pt x="144" y="150"/>
                    </a:lnTo>
                    <a:lnTo>
                      <a:pt x="154" y="146"/>
                    </a:lnTo>
                    <a:lnTo>
                      <a:pt x="156" y="142"/>
                    </a:lnTo>
                    <a:lnTo>
                      <a:pt x="176" y="126"/>
                    </a:lnTo>
                    <a:lnTo>
                      <a:pt x="180" y="128"/>
                    </a:lnTo>
                    <a:lnTo>
                      <a:pt x="178" y="148"/>
                    </a:lnTo>
                    <a:lnTo>
                      <a:pt x="172" y="148"/>
                    </a:lnTo>
                    <a:lnTo>
                      <a:pt x="166" y="150"/>
                    </a:lnTo>
                    <a:lnTo>
                      <a:pt x="164" y="158"/>
                    </a:lnTo>
                    <a:lnTo>
                      <a:pt x="162" y="162"/>
                    </a:lnTo>
                    <a:lnTo>
                      <a:pt x="160" y="160"/>
                    </a:lnTo>
                    <a:lnTo>
                      <a:pt x="158" y="156"/>
                    </a:lnTo>
                    <a:lnTo>
                      <a:pt x="158" y="154"/>
                    </a:lnTo>
                    <a:lnTo>
                      <a:pt x="156" y="156"/>
                    </a:lnTo>
                    <a:lnTo>
                      <a:pt x="154" y="168"/>
                    </a:lnTo>
                    <a:lnTo>
                      <a:pt x="160" y="166"/>
                    </a:lnTo>
                    <a:lnTo>
                      <a:pt x="162" y="166"/>
                    </a:lnTo>
                    <a:lnTo>
                      <a:pt x="166" y="164"/>
                    </a:lnTo>
                    <a:lnTo>
                      <a:pt x="166" y="176"/>
                    </a:lnTo>
                    <a:lnTo>
                      <a:pt x="154" y="198"/>
                    </a:lnTo>
                    <a:lnTo>
                      <a:pt x="152" y="198"/>
                    </a:lnTo>
                    <a:lnTo>
                      <a:pt x="146" y="192"/>
                    </a:lnTo>
                    <a:lnTo>
                      <a:pt x="148" y="190"/>
                    </a:lnTo>
                    <a:lnTo>
                      <a:pt x="152" y="186"/>
                    </a:lnTo>
                    <a:lnTo>
                      <a:pt x="152" y="182"/>
                    </a:lnTo>
                    <a:lnTo>
                      <a:pt x="144" y="188"/>
                    </a:lnTo>
                    <a:lnTo>
                      <a:pt x="138" y="194"/>
                    </a:lnTo>
                    <a:lnTo>
                      <a:pt x="140" y="198"/>
                    </a:lnTo>
                    <a:lnTo>
                      <a:pt x="136" y="204"/>
                    </a:lnTo>
                    <a:lnTo>
                      <a:pt x="134" y="204"/>
                    </a:lnTo>
                    <a:lnTo>
                      <a:pt x="132" y="204"/>
                    </a:lnTo>
                    <a:lnTo>
                      <a:pt x="132" y="200"/>
                    </a:lnTo>
                    <a:lnTo>
                      <a:pt x="132" y="194"/>
                    </a:lnTo>
                    <a:lnTo>
                      <a:pt x="134" y="192"/>
                    </a:lnTo>
                    <a:lnTo>
                      <a:pt x="138" y="190"/>
                    </a:lnTo>
                    <a:lnTo>
                      <a:pt x="140" y="184"/>
                    </a:lnTo>
                    <a:lnTo>
                      <a:pt x="138" y="180"/>
                    </a:lnTo>
                    <a:lnTo>
                      <a:pt x="136" y="184"/>
                    </a:lnTo>
                    <a:lnTo>
                      <a:pt x="130" y="188"/>
                    </a:lnTo>
                    <a:lnTo>
                      <a:pt x="126" y="190"/>
                    </a:lnTo>
                    <a:lnTo>
                      <a:pt x="124" y="190"/>
                    </a:lnTo>
                    <a:lnTo>
                      <a:pt x="122" y="194"/>
                    </a:lnTo>
                    <a:lnTo>
                      <a:pt x="118" y="198"/>
                    </a:lnTo>
                    <a:lnTo>
                      <a:pt x="116" y="200"/>
                    </a:lnTo>
                    <a:lnTo>
                      <a:pt x="110" y="200"/>
                    </a:lnTo>
                    <a:lnTo>
                      <a:pt x="108" y="202"/>
                    </a:lnTo>
                    <a:lnTo>
                      <a:pt x="106" y="206"/>
                    </a:lnTo>
                    <a:lnTo>
                      <a:pt x="108" y="206"/>
                    </a:lnTo>
                    <a:lnTo>
                      <a:pt x="116" y="206"/>
                    </a:lnTo>
                    <a:lnTo>
                      <a:pt x="118" y="216"/>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35" name="Freeform 397"/>
              <p:cNvSpPr>
                <a:spLocks/>
              </p:cNvSpPr>
              <p:nvPr/>
            </p:nvSpPr>
            <p:spPr bwMode="auto">
              <a:xfrm>
                <a:off x="694" y="580"/>
                <a:ext cx="14" cy="24"/>
              </a:xfrm>
              <a:custGeom>
                <a:avLst/>
                <a:gdLst>
                  <a:gd name="T0" fmla="*/ 8 w 14"/>
                  <a:gd name="T1" fmla="*/ 4 h 24"/>
                  <a:gd name="T2" fmla="*/ 10 w 14"/>
                  <a:gd name="T3" fmla="*/ 10 h 24"/>
                  <a:gd name="T4" fmla="*/ 14 w 14"/>
                  <a:gd name="T5" fmla="*/ 14 h 24"/>
                  <a:gd name="T6" fmla="*/ 12 w 14"/>
                  <a:gd name="T7" fmla="*/ 24 h 24"/>
                  <a:gd name="T8" fmla="*/ 10 w 14"/>
                  <a:gd name="T9" fmla="*/ 24 h 24"/>
                  <a:gd name="T10" fmla="*/ 4 w 14"/>
                  <a:gd name="T11" fmla="*/ 18 h 24"/>
                  <a:gd name="T12" fmla="*/ 2 w 14"/>
                  <a:gd name="T13" fmla="*/ 16 h 24"/>
                  <a:gd name="T14" fmla="*/ 0 w 14"/>
                  <a:gd name="T15" fmla="*/ 14 h 24"/>
                  <a:gd name="T16" fmla="*/ 0 w 14"/>
                  <a:gd name="T17" fmla="*/ 12 h 24"/>
                  <a:gd name="T18" fmla="*/ 0 w 14"/>
                  <a:gd name="T19" fmla="*/ 8 h 24"/>
                  <a:gd name="T20" fmla="*/ 0 w 14"/>
                  <a:gd name="T21" fmla="*/ 2 h 24"/>
                  <a:gd name="T22" fmla="*/ 4 w 14"/>
                  <a:gd name="T23" fmla="*/ 0 h 24"/>
                  <a:gd name="T24" fmla="*/ 8 w 14"/>
                  <a:gd name="T25" fmla="*/ 2 h 24"/>
                  <a:gd name="T26" fmla="*/ 8 w 14"/>
                  <a:gd name="T2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4">
                    <a:moveTo>
                      <a:pt x="8" y="4"/>
                    </a:moveTo>
                    <a:lnTo>
                      <a:pt x="10" y="10"/>
                    </a:lnTo>
                    <a:lnTo>
                      <a:pt x="14" y="14"/>
                    </a:lnTo>
                    <a:lnTo>
                      <a:pt x="12" y="24"/>
                    </a:lnTo>
                    <a:lnTo>
                      <a:pt x="10" y="24"/>
                    </a:lnTo>
                    <a:lnTo>
                      <a:pt x="4" y="18"/>
                    </a:lnTo>
                    <a:lnTo>
                      <a:pt x="2" y="16"/>
                    </a:lnTo>
                    <a:lnTo>
                      <a:pt x="0" y="14"/>
                    </a:lnTo>
                    <a:lnTo>
                      <a:pt x="0" y="12"/>
                    </a:lnTo>
                    <a:lnTo>
                      <a:pt x="0" y="8"/>
                    </a:lnTo>
                    <a:lnTo>
                      <a:pt x="0" y="2"/>
                    </a:lnTo>
                    <a:lnTo>
                      <a:pt x="4" y="0"/>
                    </a:lnTo>
                    <a:lnTo>
                      <a:pt x="8" y="2"/>
                    </a:lnTo>
                    <a:lnTo>
                      <a:pt x="8" y="4"/>
                    </a:lnTo>
                    <a:close/>
                  </a:path>
                </a:pathLst>
              </a:custGeom>
              <a:solidFill>
                <a:srgbClr val="2CBEBB"/>
              </a:solid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136" name="Freeform 398"/>
              <p:cNvSpPr>
                <a:spLocks/>
              </p:cNvSpPr>
              <p:nvPr/>
            </p:nvSpPr>
            <p:spPr bwMode="auto">
              <a:xfrm>
                <a:off x="710" y="594"/>
                <a:ext cx="10" cy="18"/>
              </a:xfrm>
              <a:custGeom>
                <a:avLst/>
                <a:gdLst>
                  <a:gd name="T0" fmla="*/ 8 w 10"/>
                  <a:gd name="T1" fmla="*/ 0 h 18"/>
                  <a:gd name="T2" fmla="*/ 8 w 10"/>
                  <a:gd name="T3" fmla="*/ 4 h 18"/>
                  <a:gd name="T4" fmla="*/ 10 w 10"/>
                  <a:gd name="T5" fmla="*/ 12 h 18"/>
                  <a:gd name="T6" fmla="*/ 10 w 10"/>
                  <a:gd name="T7" fmla="*/ 14 h 18"/>
                  <a:gd name="T8" fmla="*/ 8 w 10"/>
                  <a:gd name="T9" fmla="*/ 16 h 18"/>
                  <a:gd name="T10" fmla="*/ 8 w 10"/>
                  <a:gd name="T11" fmla="*/ 18 h 18"/>
                  <a:gd name="T12" fmla="*/ 6 w 10"/>
                  <a:gd name="T13" fmla="*/ 18 h 18"/>
                  <a:gd name="T14" fmla="*/ 6 w 10"/>
                  <a:gd name="T15" fmla="*/ 16 h 18"/>
                  <a:gd name="T16" fmla="*/ 4 w 10"/>
                  <a:gd name="T17" fmla="*/ 16 h 18"/>
                  <a:gd name="T18" fmla="*/ 0 w 10"/>
                  <a:gd name="T19" fmla="*/ 10 h 18"/>
                  <a:gd name="T20" fmla="*/ 0 w 10"/>
                  <a:gd name="T21" fmla="*/ 8 h 18"/>
                  <a:gd name="T22" fmla="*/ 0 w 10"/>
                  <a:gd name="T23" fmla="*/ 6 h 18"/>
                  <a:gd name="T24" fmla="*/ 4 w 10"/>
                  <a:gd name="T25" fmla="*/ 0 h 18"/>
                  <a:gd name="T26" fmla="*/ 8 w 10"/>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8">
                    <a:moveTo>
                      <a:pt x="8" y="0"/>
                    </a:moveTo>
                    <a:lnTo>
                      <a:pt x="8" y="4"/>
                    </a:lnTo>
                    <a:lnTo>
                      <a:pt x="10" y="12"/>
                    </a:lnTo>
                    <a:lnTo>
                      <a:pt x="10" y="14"/>
                    </a:lnTo>
                    <a:lnTo>
                      <a:pt x="8" y="16"/>
                    </a:lnTo>
                    <a:lnTo>
                      <a:pt x="8" y="18"/>
                    </a:lnTo>
                    <a:lnTo>
                      <a:pt x="6" y="18"/>
                    </a:lnTo>
                    <a:lnTo>
                      <a:pt x="6" y="16"/>
                    </a:lnTo>
                    <a:lnTo>
                      <a:pt x="4" y="16"/>
                    </a:lnTo>
                    <a:lnTo>
                      <a:pt x="0" y="10"/>
                    </a:lnTo>
                    <a:lnTo>
                      <a:pt x="0" y="8"/>
                    </a:lnTo>
                    <a:lnTo>
                      <a:pt x="0" y="6"/>
                    </a:lnTo>
                    <a:lnTo>
                      <a:pt x="4" y="0"/>
                    </a:lnTo>
                    <a:lnTo>
                      <a:pt x="8" y="0"/>
                    </a:lnTo>
                    <a:close/>
                  </a:path>
                </a:pathLst>
              </a:custGeom>
              <a:grp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37" name="Freeform 399"/>
              <p:cNvSpPr>
                <a:spLocks/>
              </p:cNvSpPr>
              <p:nvPr/>
            </p:nvSpPr>
            <p:spPr bwMode="auto">
              <a:xfrm>
                <a:off x="716" y="618"/>
                <a:ext cx="24" cy="60"/>
              </a:xfrm>
              <a:custGeom>
                <a:avLst/>
                <a:gdLst>
                  <a:gd name="T0" fmla="*/ 20 w 24"/>
                  <a:gd name="T1" fmla="*/ 0 h 60"/>
                  <a:gd name="T2" fmla="*/ 22 w 24"/>
                  <a:gd name="T3" fmla="*/ 10 h 60"/>
                  <a:gd name="T4" fmla="*/ 22 w 24"/>
                  <a:gd name="T5" fmla="*/ 12 h 60"/>
                  <a:gd name="T6" fmla="*/ 22 w 24"/>
                  <a:gd name="T7" fmla="*/ 14 h 60"/>
                  <a:gd name="T8" fmla="*/ 20 w 24"/>
                  <a:gd name="T9" fmla="*/ 14 h 60"/>
                  <a:gd name="T10" fmla="*/ 18 w 24"/>
                  <a:gd name="T11" fmla="*/ 14 h 60"/>
                  <a:gd name="T12" fmla="*/ 16 w 24"/>
                  <a:gd name="T13" fmla="*/ 12 h 60"/>
                  <a:gd name="T14" fmla="*/ 14 w 24"/>
                  <a:gd name="T15" fmla="*/ 12 h 60"/>
                  <a:gd name="T16" fmla="*/ 8 w 24"/>
                  <a:gd name="T17" fmla="*/ 16 h 60"/>
                  <a:gd name="T18" fmla="*/ 8 w 24"/>
                  <a:gd name="T19" fmla="*/ 18 h 60"/>
                  <a:gd name="T20" fmla="*/ 10 w 24"/>
                  <a:gd name="T21" fmla="*/ 20 h 60"/>
                  <a:gd name="T22" fmla="*/ 10 w 24"/>
                  <a:gd name="T23" fmla="*/ 22 h 60"/>
                  <a:gd name="T24" fmla="*/ 12 w 24"/>
                  <a:gd name="T25" fmla="*/ 22 h 60"/>
                  <a:gd name="T26" fmla="*/ 12 w 24"/>
                  <a:gd name="T27" fmla="*/ 24 h 60"/>
                  <a:gd name="T28" fmla="*/ 16 w 24"/>
                  <a:gd name="T29" fmla="*/ 36 h 60"/>
                  <a:gd name="T30" fmla="*/ 24 w 24"/>
                  <a:gd name="T31" fmla="*/ 46 h 60"/>
                  <a:gd name="T32" fmla="*/ 24 w 24"/>
                  <a:gd name="T33" fmla="*/ 54 h 60"/>
                  <a:gd name="T34" fmla="*/ 22 w 24"/>
                  <a:gd name="T35" fmla="*/ 56 h 60"/>
                  <a:gd name="T36" fmla="*/ 20 w 24"/>
                  <a:gd name="T37" fmla="*/ 60 h 60"/>
                  <a:gd name="T38" fmla="*/ 16 w 24"/>
                  <a:gd name="T39" fmla="*/ 58 h 60"/>
                  <a:gd name="T40" fmla="*/ 10 w 24"/>
                  <a:gd name="T41" fmla="*/ 48 h 60"/>
                  <a:gd name="T42" fmla="*/ 8 w 24"/>
                  <a:gd name="T43" fmla="*/ 44 h 60"/>
                  <a:gd name="T44" fmla="*/ 6 w 24"/>
                  <a:gd name="T45" fmla="*/ 36 h 60"/>
                  <a:gd name="T46" fmla="*/ 0 w 24"/>
                  <a:gd name="T47" fmla="*/ 18 h 60"/>
                  <a:gd name="T48" fmla="*/ 0 w 24"/>
                  <a:gd name="T49" fmla="*/ 16 h 60"/>
                  <a:gd name="T50" fmla="*/ 0 w 24"/>
                  <a:gd name="T51" fmla="*/ 14 h 60"/>
                  <a:gd name="T52" fmla="*/ 12 w 24"/>
                  <a:gd name="T53" fmla="*/ 0 h 60"/>
                  <a:gd name="T54" fmla="*/ 20 w 24"/>
                  <a:gd name="T5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60">
                    <a:moveTo>
                      <a:pt x="20" y="0"/>
                    </a:moveTo>
                    <a:lnTo>
                      <a:pt x="22" y="10"/>
                    </a:lnTo>
                    <a:lnTo>
                      <a:pt x="22" y="12"/>
                    </a:lnTo>
                    <a:lnTo>
                      <a:pt x="22" y="14"/>
                    </a:lnTo>
                    <a:lnTo>
                      <a:pt x="20" y="14"/>
                    </a:lnTo>
                    <a:lnTo>
                      <a:pt x="18" y="14"/>
                    </a:lnTo>
                    <a:lnTo>
                      <a:pt x="16" y="12"/>
                    </a:lnTo>
                    <a:lnTo>
                      <a:pt x="14" y="12"/>
                    </a:lnTo>
                    <a:lnTo>
                      <a:pt x="8" y="16"/>
                    </a:lnTo>
                    <a:lnTo>
                      <a:pt x="8" y="18"/>
                    </a:lnTo>
                    <a:lnTo>
                      <a:pt x="10" y="20"/>
                    </a:lnTo>
                    <a:lnTo>
                      <a:pt x="10" y="22"/>
                    </a:lnTo>
                    <a:lnTo>
                      <a:pt x="12" y="22"/>
                    </a:lnTo>
                    <a:lnTo>
                      <a:pt x="12" y="24"/>
                    </a:lnTo>
                    <a:lnTo>
                      <a:pt x="16" y="36"/>
                    </a:lnTo>
                    <a:lnTo>
                      <a:pt x="24" y="46"/>
                    </a:lnTo>
                    <a:lnTo>
                      <a:pt x="24" y="54"/>
                    </a:lnTo>
                    <a:lnTo>
                      <a:pt x="22" y="56"/>
                    </a:lnTo>
                    <a:lnTo>
                      <a:pt x="20" y="60"/>
                    </a:lnTo>
                    <a:lnTo>
                      <a:pt x="16" y="58"/>
                    </a:lnTo>
                    <a:lnTo>
                      <a:pt x="10" y="48"/>
                    </a:lnTo>
                    <a:lnTo>
                      <a:pt x="8" y="44"/>
                    </a:lnTo>
                    <a:lnTo>
                      <a:pt x="6" y="36"/>
                    </a:lnTo>
                    <a:lnTo>
                      <a:pt x="0" y="18"/>
                    </a:lnTo>
                    <a:lnTo>
                      <a:pt x="0" y="16"/>
                    </a:lnTo>
                    <a:lnTo>
                      <a:pt x="0" y="14"/>
                    </a:lnTo>
                    <a:lnTo>
                      <a:pt x="12" y="0"/>
                    </a:lnTo>
                    <a:lnTo>
                      <a:pt x="20" y="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38" name="Freeform 400"/>
              <p:cNvSpPr>
                <a:spLocks/>
              </p:cNvSpPr>
              <p:nvPr/>
            </p:nvSpPr>
            <p:spPr bwMode="auto">
              <a:xfrm>
                <a:off x="704" y="720"/>
                <a:ext cx="12" cy="20"/>
              </a:xfrm>
              <a:custGeom>
                <a:avLst/>
                <a:gdLst>
                  <a:gd name="T0" fmla="*/ 12 w 12"/>
                  <a:gd name="T1" fmla="*/ 16 h 20"/>
                  <a:gd name="T2" fmla="*/ 10 w 12"/>
                  <a:gd name="T3" fmla="*/ 16 h 20"/>
                  <a:gd name="T4" fmla="*/ 2 w 12"/>
                  <a:gd name="T5" fmla="*/ 20 h 20"/>
                  <a:gd name="T6" fmla="*/ 0 w 12"/>
                  <a:gd name="T7" fmla="*/ 20 h 20"/>
                  <a:gd name="T8" fmla="*/ 0 w 12"/>
                  <a:gd name="T9" fmla="*/ 18 h 20"/>
                  <a:gd name="T10" fmla="*/ 0 w 12"/>
                  <a:gd name="T11" fmla="*/ 16 h 20"/>
                  <a:gd name="T12" fmla="*/ 2 w 12"/>
                  <a:gd name="T13" fmla="*/ 12 h 20"/>
                  <a:gd name="T14" fmla="*/ 4 w 12"/>
                  <a:gd name="T15" fmla="*/ 6 h 20"/>
                  <a:gd name="T16" fmla="*/ 10 w 12"/>
                  <a:gd name="T17" fmla="*/ 0 h 20"/>
                  <a:gd name="T18" fmla="*/ 10 w 12"/>
                  <a:gd name="T19" fmla="*/ 4 h 20"/>
                  <a:gd name="T20" fmla="*/ 10 w 12"/>
                  <a:gd name="T21" fmla="*/ 12 h 20"/>
                  <a:gd name="T22" fmla="*/ 12 w 12"/>
                  <a:gd name="T2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2" y="16"/>
                    </a:moveTo>
                    <a:lnTo>
                      <a:pt x="10" y="16"/>
                    </a:lnTo>
                    <a:lnTo>
                      <a:pt x="2" y="20"/>
                    </a:lnTo>
                    <a:lnTo>
                      <a:pt x="0" y="20"/>
                    </a:lnTo>
                    <a:lnTo>
                      <a:pt x="0" y="18"/>
                    </a:lnTo>
                    <a:lnTo>
                      <a:pt x="0" y="16"/>
                    </a:lnTo>
                    <a:lnTo>
                      <a:pt x="2" y="12"/>
                    </a:lnTo>
                    <a:lnTo>
                      <a:pt x="4" y="6"/>
                    </a:lnTo>
                    <a:lnTo>
                      <a:pt x="10" y="0"/>
                    </a:lnTo>
                    <a:lnTo>
                      <a:pt x="10" y="4"/>
                    </a:lnTo>
                    <a:lnTo>
                      <a:pt x="10" y="12"/>
                    </a:lnTo>
                    <a:lnTo>
                      <a:pt x="12" y="16"/>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grpSp>
        <p:sp>
          <p:nvSpPr>
            <p:cNvPr id="10" name="Freeform 401"/>
            <p:cNvSpPr>
              <a:spLocks/>
            </p:cNvSpPr>
            <p:nvPr/>
          </p:nvSpPr>
          <p:spPr bwMode="auto">
            <a:xfrm>
              <a:off x="600075" y="1320800"/>
              <a:ext cx="1273175" cy="1003300"/>
            </a:xfrm>
            <a:custGeom>
              <a:avLst/>
              <a:gdLst>
                <a:gd name="T0" fmla="*/ 0 w 802"/>
                <a:gd name="T1" fmla="*/ 450 h 632"/>
                <a:gd name="T2" fmla="*/ 4 w 802"/>
                <a:gd name="T3" fmla="*/ 416 h 632"/>
                <a:gd name="T4" fmla="*/ 16 w 802"/>
                <a:gd name="T5" fmla="*/ 384 h 632"/>
                <a:gd name="T6" fmla="*/ 12 w 802"/>
                <a:gd name="T7" fmla="*/ 360 h 632"/>
                <a:gd name="T8" fmla="*/ 28 w 802"/>
                <a:gd name="T9" fmla="*/ 342 h 632"/>
                <a:gd name="T10" fmla="*/ 48 w 802"/>
                <a:gd name="T11" fmla="*/ 310 h 632"/>
                <a:gd name="T12" fmla="*/ 62 w 802"/>
                <a:gd name="T13" fmla="*/ 302 h 632"/>
                <a:gd name="T14" fmla="*/ 52 w 802"/>
                <a:gd name="T15" fmla="*/ 304 h 632"/>
                <a:gd name="T16" fmla="*/ 72 w 802"/>
                <a:gd name="T17" fmla="*/ 278 h 632"/>
                <a:gd name="T18" fmla="*/ 96 w 802"/>
                <a:gd name="T19" fmla="*/ 226 h 632"/>
                <a:gd name="T20" fmla="*/ 126 w 802"/>
                <a:gd name="T21" fmla="*/ 160 h 632"/>
                <a:gd name="T22" fmla="*/ 138 w 802"/>
                <a:gd name="T23" fmla="*/ 138 h 632"/>
                <a:gd name="T24" fmla="*/ 170 w 802"/>
                <a:gd name="T25" fmla="*/ 78 h 632"/>
                <a:gd name="T26" fmla="*/ 172 w 802"/>
                <a:gd name="T27" fmla="*/ 54 h 632"/>
                <a:gd name="T28" fmla="*/ 186 w 802"/>
                <a:gd name="T29" fmla="*/ 22 h 632"/>
                <a:gd name="T30" fmla="*/ 190 w 802"/>
                <a:gd name="T31" fmla="*/ 0 h 632"/>
                <a:gd name="T32" fmla="*/ 224 w 802"/>
                <a:gd name="T33" fmla="*/ 8 h 632"/>
                <a:gd name="T34" fmla="*/ 234 w 802"/>
                <a:gd name="T35" fmla="*/ 18 h 632"/>
                <a:gd name="T36" fmla="*/ 254 w 802"/>
                <a:gd name="T37" fmla="*/ 20 h 632"/>
                <a:gd name="T38" fmla="*/ 276 w 802"/>
                <a:gd name="T39" fmla="*/ 54 h 632"/>
                <a:gd name="T40" fmla="*/ 270 w 802"/>
                <a:gd name="T41" fmla="*/ 88 h 632"/>
                <a:gd name="T42" fmla="*/ 280 w 802"/>
                <a:gd name="T43" fmla="*/ 100 h 632"/>
                <a:gd name="T44" fmla="*/ 308 w 802"/>
                <a:gd name="T45" fmla="*/ 114 h 632"/>
                <a:gd name="T46" fmla="*/ 332 w 802"/>
                <a:gd name="T47" fmla="*/ 112 h 632"/>
                <a:gd name="T48" fmla="*/ 350 w 802"/>
                <a:gd name="T49" fmla="*/ 106 h 632"/>
                <a:gd name="T50" fmla="*/ 400 w 802"/>
                <a:gd name="T51" fmla="*/ 124 h 632"/>
                <a:gd name="T52" fmla="*/ 454 w 802"/>
                <a:gd name="T53" fmla="*/ 130 h 632"/>
                <a:gd name="T54" fmla="*/ 464 w 802"/>
                <a:gd name="T55" fmla="*/ 138 h 632"/>
                <a:gd name="T56" fmla="*/ 484 w 802"/>
                <a:gd name="T57" fmla="*/ 140 h 632"/>
                <a:gd name="T58" fmla="*/ 520 w 802"/>
                <a:gd name="T59" fmla="*/ 136 h 632"/>
                <a:gd name="T60" fmla="*/ 542 w 802"/>
                <a:gd name="T61" fmla="*/ 134 h 632"/>
                <a:gd name="T62" fmla="*/ 580 w 802"/>
                <a:gd name="T63" fmla="*/ 140 h 632"/>
                <a:gd name="T64" fmla="*/ 596 w 802"/>
                <a:gd name="T65" fmla="*/ 136 h 632"/>
                <a:gd name="T66" fmla="*/ 646 w 802"/>
                <a:gd name="T67" fmla="*/ 148 h 632"/>
                <a:gd name="T68" fmla="*/ 692 w 802"/>
                <a:gd name="T69" fmla="*/ 160 h 632"/>
                <a:gd name="T70" fmla="*/ 754 w 802"/>
                <a:gd name="T71" fmla="*/ 172 h 632"/>
                <a:gd name="T72" fmla="*/ 782 w 802"/>
                <a:gd name="T73" fmla="*/ 200 h 632"/>
                <a:gd name="T74" fmla="*/ 802 w 802"/>
                <a:gd name="T75" fmla="*/ 230 h 632"/>
                <a:gd name="T76" fmla="*/ 752 w 802"/>
                <a:gd name="T77" fmla="*/ 296 h 632"/>
                <a:gd name="T78" fmla="*/ 734 w 802"/>
                <a:gd name="T79" fmla="*/ 316 h 632"/>
                <a:gd name="T80" fmla="*/ 702 w 802"/>
                <a:gd name="T81" fmla="*/ 354 h 632"/>
                <a:gd name="T82" fmla="*/ 710 w 802"/>
                <a:gd name="T83" fmla="*/ 372 h 632"/>
                <a:gd name="T84" fmla="*/ 688 w 802"/>
                <a:gd name="T85" fmla="*/ 478 h 632"/>
                <a:gd name="T86" fmla="*/ 652 w 802"/>
                <a:gd name="T87" fmla="*/ 632 h 632"/>
                <a:gd name="T88" fmla="*/ 598 w 802"/>
                <a:gd name="T89" fmla="*/ 620 h 632"/>
                <a:gd name="T90" fmla="*/ 568 w 802"/>
                <a:gd name="T91" fmla="*/ 612 h 632"/>
                <a:gd name="T92" fmla="*/ 534 w 802"/>
                <a:gd name="T93" fmla="*/ 606 h 632"/>
                <a:gd name="T94" fmla="*/ 504 w 802"/>
                <a:gd name="T95" fmla="*/ 598 h 632"/>
                <a:gd name="T96" fmla="*/ 448 w 802"/>
                <a:gd name="T97" fmla="*/ 584 h 632"/>
                <a:gd name="T98" fmla="*/ 320 w 802"/>
                <a:gd name="T99" fmla="*/ 552 h 632"/>
                <a:gd name="T100" fmla="*/ 280 w 802"/>
                <a:gd name="T101" fmla="*/ 540 h 632"/>
                <a:gd name="T102" fmla="*/ 244 w 802"/>
                <a:gd name="T103" fmla="*/ 532 h 632"/>
                <a:gd name="T104" fmla="*/ 206 w 802"/>
                <a:gd name="T105" fmla="*/ 522 h 632"/>
                <a:gd name="T106" fmla="*/ 156 w 802"/>
                <a:gd name="T107" fmla="*/ 508 h 632"/>
                <a:gd name="T108" fmla="*/ 122 w 802"/>
                <a:gd name="T109" fmla="*/ 498 h 632"/>
                <a:gd name="T110" fmla="*/ 90 w 802"/>
                <a:gd name="T111" fmla="*/ 488 h 632"/>
                <a:gd name="T112" fmla="*/ 66 w 802"/>
                <a:gd name="T113" fmla="*/ 48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2" h="632">
                  <a:moveTo>
                    <a:pt x="10" y="464"/>
                  </a:moveTo>
                  <a:lnTo>
                    <a:pt x="8" y="462"/>
                  </a:lnTo>
                  <a:lnTo>
                    <a:pt x="4" y="456"/>
                  </a:lnTo>
                  <a:lnTo>
                    <a:pt x="2" y="454"/>
                  </a:lnTo>
                  <a:lnTo>
                    <a:pt x="0" y="450"/>
                  </a:lnTo>
                  <a:lnTo>
                    <a:pt x="0" y="446"/>
                  </a:lnTo>
                  <a:lnTo>
                    <a:pt x="0" y="442"/>
                  </a:lnTo>
                  <a:lnTo>
                    <a:pt x="0" y="432"/>
                  </a:lnTo>
                  <a:lnTo>
                    <a:pt x="2" y="424"/>
                  </a:lnTo>
                  <a:lnTo>
                    <a:pt x="4" y="416"/>
                  </a:lnTo>
                  <a:lnTo>
                    <a:pt x="6" y="404"/>
                  </a:lnTo>
                  <a:lnTo>
                    <a:pt x="10" y="402"/>
                  </a:lnTo>
                  <a:lnTo>
                    <a:pt x="12" y="398"/>
                  </a:lnTo>
                  <a:lnTo>
                    <a:pt x="16" y="390"/>
                  </a:lnTo>
                  <a:lnTo>
                    <a:pt x="16" y="384"/>
                  </a:lnTo>
                  <a:lnTo>
                    <a:pt x="14" y="382"/>
                  </a:lnTo>
                  <a:lnTo>
                    <a:pt x="14" y="380"/>
                  </a:lnTo>
                  <a:lnTo>
                    <a:pt x="10" y="374"/>
                  </a:lnTo>
                  <a:lnTo>
                    <a:pt x="10" y="364"/>
                  </a:lnTo>
                  <a:lnTo>
                    <a:pt x="12" y="360"/>
                  </a:lnTo>
                  <a:lnTo>
                    <a:pt x="14" y="354"/>
                  </a:lnTo>
                  <a:lnTo>
                    <a:pt x="16" y="354"/>
                  </a:lnTo>
                  <a:lnTo>
                    <a:pt x="18" y="352"/>
                  </a:lnTo>
                  <a:lnTo>
                    <a:pt x="20" y="350"/>
                  </a:lnTo>
                  <a:lnTo>
                    <a:pt x="28" y="342"/>
                  </a:lnTo>
                  <a:lnTo>
                    <a:pt x="36" y="326"/>
                  </a:lnTo>
                  <a:lnTo>
                    <a:pt x="42" y="318"/>
                  </a:lnTo>
                  <a:lnTo>
                    <a:pt x="42" y="316"/>
                  </a:lnTo>
                  <a:lnTo>
                    <a:pt x="42" y="312"/>
                  </a:lnTo>
                  <a:lnTo>
                    <a:pt x="48" y="310"/>
                  </a:lnTo>
                  <a:lnTo>
                    <a:pt x="56" y="308"/>
                  </a:lnTo>
                  <a:lnTo>
                    <a:pt x="60" y="310"/>
                  </a:lnTo>
                  <a:lnTo>
                    <a:pt x="62" y="310"/>
                  </a:lnTo>
                  <a:lnTo>
                    <a:pt x="64" y="312"/>
                  </a:lnTo>
                  <a:lnTo>
                    <a:pt x="62" y="302"/>
                  </a:lnTo>
                  <a:lnTo>
                    <a:pt x="58" y="304"/>
                  </a:lnTo>
                  <a:lnTo>
                    <a:pt x="56" y="304"/>
                  </a:lnTo>
                  <a:lnTo>
                    <a:pt x="54" y="306"/>
                  </a:lnTo>
                  <a:lnTo>
                    <a:pt x="52" y="306"/>
                  </a:lnTo>
                  <a:lnTo>
                    <a:pt x="52" y="304"/>
                  </a:lnTo>
                  <a:lnTo>
                    <a:pt x="56" y="302"/>
                  </a:lnTo>
                  <a:lnTo>
                    <a:pt x="64" y="290"/>
                  </a:lnTo>
                  <a:lnTo>
                    <a:pt x="68" y="286"/>
                  </a:lnTo>
                  <a:lnTo>
                    <a:pt x="70" y="282"/>
                  </a:lnTo>
                  <a:lnTo>
                    <a:pt x="72" y="278"/>
                  </a:lnTo>
                  <a:lnTo>
                    <a:pt x="80" y="274"/>
                  </a:lnTo>
                  <a:lnTo>
                    <a:pt x="80" y="270"/>
                  </a:lnTo>
                  <a:lnTo>
                    <a:pt x="80" y="266"/>
                  </a:lnTo>
                  <a:lnTo>
                    <a:pt x="86" y="252"/>
                  </a:lnTo>
                  <a:lnTo>
                    <a:pt x="96" y="226"/>
                  </a:lnTo>
                  <a:lnTo>
                    <a:pt x="116" y="186"/>
                  </a:lnTo>
                  <a:lnTo>
                    <a:pt x="118" y="178"/>
                  </a:lnTo>
                  <a:lnTo>
                    <a:pt x="120" y="176"/>
                  </a:lnTo>
                  <a:lnTo>
                    <a:pt x="126" y="162"/>
                  </a:lnTo>
                  <a:lnTo>
                    <a:pt x="126" y="160"/>
                  </a:lnTo>
                  <a:lnTo>
                    <a:pt x="126" y="156"/>
                  </a:lnTo>
                  <a:lnTo>
                    <a:pt x="128" y="152"/>
                  </a:lnTo>
                  <a:lnTo>
                    <a:pt x="132" y="148"/>
                  </a:lnTo>
                  <a:lnTo>
                    <a:pt x="136" y="140"/>
                  </a:lnTo>
                  <a:lnTo>
                    <a:pt x="138" y="138"/>
                  </a:lnTo>
                  <a:lnTo>
                    <a:pt x="150" y="116"/>
                  </a:lnTo>
                  <a:lnTo>
                    <a:pt x="150" y="112"/>
                  </a:lnTo>
                  <a:lnTo>
                    <a:pt x="160" y="84"/>
                  </a:lnTo>
                  <a:lnTo>
                    <a:pt x="162" y="78"/>
                  </a:lnTo>
                  <a:lnTo>
                    <a:pt x="170" y="78"/>
                  </a:lnTo>
                  <a:lnTo>
                    <a:pt x="170" y="74"/>
                  </a:lnTo>
                  <a:lnTo>
                    <a:pt x="168" y="70"/>
                  </a:lnTo>
                  <a:lnTo>
                    <a:pt x="172" y="62"/>
                  </a:lnTo>
                  <a:lnTo>
                    <a:pt x="174" y="58"/>
                  </a:lnTo>
                  <a:lnTo>
                    <a:pt x="172" y="54"/>
                  </a:lnTo>
                  <a:lnTo>
                    <a:pt x="172" y="50"/>
                  </a:lnTo>
                  <a:lnTo>
                    <a:pt x="174" y="46"/>
                  </a:lnTo>
                  <a:lnTo>
                    <a:pt x="178" y="36"/>
                  </a:lnTo>
                  <a:lnTo>
                    <a:pt x="184" y="26"/>
                  </a:lnTo>
                  <a:lnTo>
                    <a:pt x="186" y="22"/>
                  </a:lnTo>
                  <a:lnTo>
                    <a:pt x="186" y="18"/>
                  </a:lnTo>
                  <a:lnTo>
                    <a:pt x="188" y="14"/>
                  </a:lnTo>
                  <a:lnTo>
                    <a:pt x="188" y="10"/>
                  </a:lnTo>
                  <a:lnTo>
                    <a:pt x="188" y="4"/>
                  </a:lnTo>
                  <a:lnTo>
                    <a:pt x="190" y="0"/>
                  </a:lnTo>
                  <a:lnTo>
                    <a:pt x="198" y="6"/>
                  </a:lnTo>
                  <a:lnTo>
                    <a:pt x="208" y="8"/>
                  </a:lnTo>
                  <a:lnTo>
                    <a:pt x="218" y="10"/>
                  </a:lnTo>
                  <a:lnTo>
                    <a:pt x="222" y="8"/>
                  </a:lnTo>
                  <a:lnTo>
                    <a:pt x="224" y="8"/>
                  </a:lnTo>
                  <a:lnTo>
                    <a:pt x="226" y="8"/>
                  </a:lnTo>
                  <a:lnTo>
                    <a:pt x="230" y="8"/>
                  </a:lnTo>
                  <a:lnTo>
                    <a:pt x="232" y="14"/>
                  </a:lnTo>
                  <a:lnTo>
                    <a:pt x="232" y="16"/>
                  </a:lnTo>
                  <a:lnTo>
                    <a:pt x="234" y="18"/>
                  </a:lnTo>
                  <a:lnTo>
                    <a:pt x="234" y="20"/>
                  </a:lnTo>
                  <a:lnTo>
                    <a:pt x="244" y="24"/>
                  </a:lnTo>
                  <a:lnTo>
                    <a:pt x="244" y="26"/>
                  </a:lnTo>
                  <a:lnTo>
                    <a:pt x="248" y="24"/>
                  </a:lnTo>
                  <a:lnTo>
                    <a:pt x="254" y="20"/>
                  </a:lnTo>
                  <a:lnTo>
                    <a:pt x="256" y="24"/>
                  </a:lnTo>
                  <a:lnTo>
                    <a:pt x="270" y="34"/>
                  </a:lnTo>
                  <a:lnTo>
                    <a:pt x="272" y="38"/>
                  </a:lnTo>
                  <a:lnTo>
                    <a:pt x="274" y="42"/>
                  </a:lnTo>
                  <a:lnTo>
                    <a:pt x="276" y="54"/>
                  </a:lnTo>
                  <a:lnTo>
                    <a:pt x="274" y="66"/>
                  </a:lnTo>
                  <a:lnTo>
                    <a:pt x="272" y="78"/>
                  </a:lnTo>
                  <a:lnTo>
                    <a:pt x="272" y="82"/>
                  </a:lnTo>
                  <a:lnTo>
                    <a:pt x="270" y="82"/>
                  </a:lnTo>
                  <a:lnTo>
                    <a:pt x="270" y="88"/>
                  </a:lnTo>
                  <a:lnTo>
                    <a:pt x="270" y="92"/>
                  </a:lnTo>
                  <a:lnTo>
                    <a:pt x="272" y="96"/>
                  </a:lnTo>
                  <a:lnTo>
                    <a:pt x="274" y="98"/>
                  </a:lnTo>
                  <a:lnTo>
                    <a:pt x="278" y="100"/>
                  </a:lnTo>
                  <a:lnTo>
                    <a:pt x="280" y="100"/>
                  </a:lnTo>
                  <a:lnTo>
                    <a:pt x="290" y="106"/>
                  </a:lnTo>
                  <a:lnTo>
                    <a:pt x="296" y="108"/>
                  </a:lnTo>
                  <a:lnTo>
                    <a:pt x="304" y="112"/>
                  </a:lnTo>
                  <a:lnTo>
                    <a:pt x="306" y="114"/>
                  </a:lnTo>
                  <a:lnTo>
                    <a:pt x="308" y="114"/>
                  </a:lnTo>
                  <a:lnTo>
                    <a:pt x="310" y="114"/>
                  </a:lnTo>
                  <a:lnTo>
                    <a:pt x="314" y="114"/>
                  </a:lnTo>
                  <a:lnTo>
                    <a:pt x="324" y="114"/>
                  </a:lnTo>
                  <a:lnTo>
                    <a:pt x="330" y="112"/>
                  </a:lnTo>
                  <a:lnTo>
                    <a:pt x="332" y="112"/>
                  </a:lnTo>
                  <a:lnTo>
                    <a:pt x="338" y="112"/>
                  </a:lnTo>
                  <a:lnTo>
                    <a:pt x="342" y="110"/>
                  </a:lnTo>
                  <a:lnTo>
                    <a:pt x="346" y="108"/>
                  </a:lnTo>
                  <a:lnTo>
                    <a:pt x="348" y="108"/>
                  </a:lnTo>
                  <a:lnTo>
                    <a:pt x="350" y="106"/>
                  </a:lnTo>
                  <a:lnTo>
                    <a:pt x="378" y="114"/>
                  </a:lnTo>
                  <a:lnTo>
                    <a:pt x="394" y="120"/>
                  </a:lnTo>
                  <a:lnTo>
                    <a:pt x="394" y="122"/>
                  </a:lnTo>
                  <a:lnTo>
                    <a:pt x="398" y="124"/>
                  </a:lnTo>
                  <a:lnTo>
                    <a:pt x="400" y="124"/>
                  </a:lnTo>
                  <a:lnTo>
                    <a:pt x="412" y="130"/>
                  </a:lnTo>
                  <a:lnTo>
                    <a:pt x="424" y="136"/>
                  </a:lnTo>
                  <a:lnTo>
                    <a:pt x="436" y="132"/>
                  </a:lnTo>
                  <a:lnTo>
                    <a:pt x="452" y="130"/>
                  </a:lnTo>
                  <a:lnTo>
                    <a:pt x="454" y="130"/>
                  </a:lnTo>
                  <a:lnTo>
                    <a:pt x="456" y="132"/>
                  </a:lnTo>
                  <a:lnTo>
                    <a:pt x="458" y="132"/>
                  </a:lnTo>
                  <a:lnTo>
                    <a:pt x="460" y="136"/>
                  </a:lnTo>
                  <a:lnTo>
                    <a:pt x="462" y="138"/>
                  </a:lnTo>
                  <a:lnTo>
                    <a:pt x="464" y="138"/>
                  </a:lnTo>
                  <a:lnTo>
                    <a:pt x="466" y="140"/>
                  </a:lnTo>
                  <a:lnTo>
                    <a:pt x="468" y="140"/>
                  </a:lnTo>
                  <a:lnTo>
                    <a:pt x="472" y="140"/>
                  </a:lnTo>
                  <a:lnTo>
                    <a:pt x="474" y="140"/>
                  </a:lnTo>
                  <a:lnTo>
                    <a:pt x="484" y="140"/>
                  </a:lnTo>
                  <a:lnTo>
                    <a:pt x="486" y="140"/>
                  </a:lnTo>
                  <a:lnTo>
                    <a:pt x="488" y="140"/>
                  </a:lnTo>
                  <a:lnTo>
                    <a:pt x="490" y="138"/>
                  </a:lnTo>
                  <a:lnTo>
                    <a:pt x="510" y="136"/>
                  </a:lnTo>
                  <a:lnTo>
                    <a:pt x="520" y="136"/>
                  </a:lnTo>
                  <a:lnTo>
                    <a:pt x="530" y="136"/>
                  </a:lnTo>
                  <a:lnTo>
                    <a:pt x="534" y="138"/>
                  </a:lnTo>
                  <a:lnTo>
                    <a:pt x="536" y="138"/>
                  </a:lnTo>
                  <a:lnTo>
                    <a:pt x="540" y="136"/>
                  </a:lnTo>
                  <a:lnTo>
                    <a:pt x="542" y="134"/>
                  </a:lnTo>
                  <a:lnTo>
                    <a:pt x="546" y="132"/>
                  </a:lnTo>
                  <a:lnTo>
                    <a:pt x="558" y="136"/>
                  </a:lnTo>
                  <a:lnTo>
                    <a:pt x="570" y="136"/>
                  </a:lnTo>
                  <a:lnTo>
                    <a:pt x="574" y="138"/>
                  </a:lnTo>
                  <a:lnTo>
                    <a:pt x="580" y="140"/>
                  </a:lnTo>
                  <a:lnTo>
                    <a:pt x="584" y="140"/>
                  </a:lnTo>
                  <a:lnTo>
                    <a:pt x="586" y="140"/>
                  </a:lnTo>
                  <a:lnTo>
                    <a:pt x="590" y="140"/>
                  </a:lnTo>
                  <a:lnTo>
                    <a:pt x="594" y="138"/>
                  </a:lnTo>
                  <a:lnTo>
                    <a:pt x="596" y="136"/>
                  </a:lnTo>
                  <a:lnTo>
                    <a:pt x="608" y="140"/>
                  </a:lnTo>
                  <a:lnTo>
                    <a:pt x="618" y="142"/>
                  </a:lnTo>
                  <a:lnTo>
                    <a:pt x="630" y="144"/>
                  </a:lnTo>
                  <a:lnTo>
                    <a:pt x="638" y="146"/>
                  </a:lnTo>
                  <a:lnTo>
                    <a:pt x="646" y="148"/>
                  </a:lnTo>
                  <a:lnTo>
                    <a:pt x="662" y="152"/>
                  </a:lnTo>
                  <a:lnTo>
                    <a:pt x="668" y="154"/>
                  </a:lnTo>
                  <a:lnTo>
                    <a:pt x="680" y="156"/>
                  </a:lnTo>
                  <a:lnTo>
                    <a:pt x="686" y="158"/>
                  </a:lnTo>
                  <a:lnTo>
                    <a:pt x="692" y="160"/>
                  </a:lnTo>
                  <a:lnTo>
                    <a:pt x="696" y="160"/>
                  </a:lnTo>
                  <a:lnTo>
                    <a:pt x="720" y="166"/>
                  </a:lnTo>
                  <a:lnTo>
                    <a:pt x="732" y="168"/>
                  </a:lnTo>
                  <a:lnTo>
                    <a:pt x="746" y="172"/>
                  </a:lnTo>
                  <a:lnTo>
                    <a:pt x="754" y="172"/>
                  </a:lnTo>
                  <a:lnTo>
                    <a:pt x="762" y="174"/>
                  </a:lnTo>
                  <a:lnTo>
                    <a:pt x="772" y="178"/>
                  </a:lnTo>
                  <a:lnTo>
                    <a:pt x="776" y="178"/>
                  </a:lnTo>
                  <a:lnTo>
                    <a:pt x="776" y="190"/>
                  </a:lnTo>
                  <a:lnTo>
                    <a:pt x="782" y="200"/>
                  </a:lnTo>
                  <a:lnTo>
                    <a:pt x="786" y="200"/>
                  </a:lnTo>
                  <a:lnTo>
                    <a:pt x="798" y="210"/>
                  </a:lnTo>
                  <a:lnTo>
                    <a:pt x="798" y="214"/>
                  </a:lnTo>
                  <a:lnTo>
                    <a:pt x="798" y="216"/>
                  </a:lnTo>
                  <a:lnTo>
                    <a:pt x="802" y="230"/>
                  </a:lnTo>
                  <a:lnTo>
                    <a:pt x="798" y="234"/>
                  </a:lnTo>
                  <a:lnTo>
                    <a:pt x="784" y="250"/>
                  </a:lnTo>
                  <a:lnTo>
                    <a:pt x="780" y="254"/>
                  </a:lnTo>
                  <a:lnTo>
                    <a:pt x="756" y="286"/>
                  </a:lnTo>
                  <a:lnTo>
                    <a:pt x="752" y="296"/>
                  </a:lnTo>
                  <a:lnTo>
                    <a:pt x="748" y="302"/>
                  </a:lnTo>
                  <a:lnTo>
                    <a:pt x="742" y="310"/>
                  </a:lnTo>
                  <a:lnTo>
                    <a:pt x="738" y="314"/>
                  </a:lnTo>
                  <a:lnTo>
                    <a:pt x="736" y="316"/>
                  </a:lnTo>
                  <a:lnTo>
                    <a:pt x="734" y="316"/>
                  </a:lnTo>
                  <a:lnTo>
                    <a:pt x="728" y="318"/>
                  </a:lnTo>
                  <a:lnTo>
                    <a:pt x="726" y="320"/>
                  </a:lnTo>
                  <a:lnTo>
                    <a:pt x="716" y="334"/>
                  </a:lnTo>
                  <a:lnTo>
                    <a:pt x="704" y="346"/>
                  </a:lnTo>
                  <a:lnTo>
                    <a:pt x="702" y="354"/>
                  </a:lnTo>
                  <a:lnTo>
                    <a:pt x="700" y="366"/>
                  </a:lnTo>
                  <a:lnTo>
                    <a:pt x="700" y="368"/>
                  </a:lnTo>
                  <a:lnTo>
                    <a:pt x="702" y="370"/>
                  </a:lnTo>
                  <a:lnTo>
                    <a:pt x="704" y="372"/>
                  </a:lnTo>
                  <a:lnTo>
                    <a:pt x="710" y="372"/>
                  </a:lnTo>
                  <a:lnTo>
                    <a:pt x="718" y="374"/>
                  </a:lnTo>
                  <a:lnTo>
                    <a:pt x="724" y="386"/>
                  </a:lnTo>
                  <a:lnTo>
                    <a:pt x="720" y="392"/>
                  </a:lnTo>
                  <a:lnTo>
                    <a:pt x="702" y="426"/>
                  </a:lnTo>
                  <a:lnTo>
                    <a:pt x="688" y="478"/>
                  </a:lnTo>
                  <a:lnTo>
                    <a:pt x="678" y="516"/>
                  </a:lnTo>
                  <a:lnTo>
                    <a:pt x="670" y="554"/>
                  </a:lnTo>
                  <a:lnTo>
                    <a:pt x="650" y="626"/>
                  </a:lnTo>
                  <a:lnTo>
                    <a:pt x="650" y="630"/>
                  </a:lnTo>
                  <a:lnTo>
                    <a:pt x="652" y="632"/>
                  </a:lnTo>
                  <a:lnTo>
                    <a:pt x="650" y="632"/>
                  </a:lnTo>
                  <a:lnTo>
                    <a:pt x="646" y="632"/>
                  </a:lnTo>
                  <a:lnTo>
                    <a:pt x="644" y="630"/>
                  </a:lnTo>
                  <a:lnTo>
                    <a:pt x="640" y="630"/>
                  </a:lnTo>
                  <a:lnTo>
                    <a:pt x="598" y="620"/>
                  </a:lnTo>
                  <a:lnTo>
                    <a:pt x="594" y="618"/>
                  </a:lnTo>
                  <a:lnTo>
                    <a:pt x="586" y="618"/>
                  </a:lnTo>
                  <a:lnTo>
                    <a:pt x="578" y="616"/>
                  </a:lnTo>
                  <a:lnTo>
                    <a:pt x="574" y="614"/>
                  </a:lnTo>
                  <a:lnTo>
                    <a:pt x="568" y="612"/>
                  </a:lnTo>
                  <a:lnTo>
                    <a:pt x="564" y="612"/>
                  </a:lnTo>
                  <a:lnTo>
                    <a:pt x="554" y="610"/>
                  </a:lnTo>
                  <a:lnTo>
                    <a:pt x="550" y="608"/>
                  </a:lnTo>
                  <a:lnTo>
                    <a:pt x="538" y="606"/>
                  </a:lnTo>
                  <a:lnTo>
                    <a:pt x="534" y="606"/>
                  </a:lnTo>
                  <a:lnTo>
                    <a:pt x="528" y="604"/>
                  </a:lnTo>
                  <a:lnTo>
                    <a:pt x="524" y="602"/>
                  </a:lnTo>
                  <a:lnTo>
                    <a:pt x="518" y="600"/>
                  </a:lnTo>
                  <a:lnTo>
                    <a:pt x="512" y="600"/>
                  </a:lnTo>
                  <a:lnTo>
                    <a:pt x="504" y="598"/>
                  </a:lnTo>
                  <a:lnTo>
                    <a:pt x="488" y="594"/>
                  </a:lnTo>
                  <a:lnTo>
                    <a:pt x="478" y="592"/>
                  </a:lnTo>
                  <a:lnTo>
                    <a:pt x="468" y="588"/>
                  </a:lnTo>
                  <a:lnTo>
                    <a:pt x="454" y="586"/>
                  </a:lnTo>
                  <a:lnTo>
                    <a:pt x="448" y="584"/>
                  </a:lnTo>
                  <a:lnTo>
                    <a:pt x="434" y="580"/>
                  </a:lnTo>
                  <a:lnTo>
                    <a:pt x="382" y="568"/>
                  </a:lnTo>
                  <a:lnTo>
                    <a:pt x="378" y="566"/>
                  </a:lnTo>
                  <a:lnTo>
                    <a:pt x="352" y="560"/>
                  </a:lnTo>
                  <a:lnTo>
                    <a:pt x="320" y="552"/>
                  </a:lnTo>
                  <a:lnTo>
                    <a:pt x="312" y="550"/>
                  </a:lnTo>
                  <a:lnTo>
                    <a:pt x="306" y="548"/>
                  </a:lnTo>
                  <a:lnTo>
                    <a:pt x="298" y="546"/>
                  </a:lnTo>
                  <a:lnTo>
                    <a:pt x="286" y="542"/>
                  </a:lnTo>
                  <a:lnTo>
                    <a:pt x="280" y="540"/>
                  </a:lnTo>
                  <a:lnTo>
                    <a:pt x="276" y="540"/>
                  </a:lnTo>
                  <a:lnTo>
                    <a:pt x="266" y="538"/>
                  </a:lnTo>
                  <a:lnTo>
                    <a:pt x="254" y="534"/>
                  </a:lnTo>
                  <a:lnTo>
                    <a:pt x="248" y="534"/>
                  </a:lnTo>
                  <a:lnTo>
                    <a:pt x="244" y="532"/>
                  </a:lnTo>
                  <a:lnTo>
                    <a:pt x="232" y="528"/>
                  </a:lnTo>
                  <a:lnTo>
                    <a:pt x="228" y="528"/>
                  </a:lnTo>
                  <a:lnTo>
                    <a:pt x="220" y="526"/>
                  </a:lnTo>
                  <a:lnTo>
                    <a:pt x="212" y="522"/>
                  </a:lnTo>
                  <a:lnTo>
                    <a:pt x="206" y="522"/>
                  </a:lnTo>
                  <a:lnTo>
                    <a:pt x="202" y="520"/>
                  </a:lnTo>
                  <a:lnTo>
                    <a:pt x="192" y="518"/>
                  </a:lnTo>
                  <a:lnTo>
                    <a:pt x="190" y="516"/>
                  </a:lnTo>
                  <a:lnTo>
                    <a:pt x="184" y="516"/>
                  </a:lnTo>
                  <a:lnTo>
                    <a:pt x="156" y="508"/>
                  </a:lnTo>
                  <a:lnTo>
                    <a:pt x="148" y="506"/>
                  </a:lnTo>
                  <a:lnTo>
                    <a:pt x="146" y="504"/>
                  </a:lnTo>
                  <a:lnTo>
                    <a:pt x="136" y="502"/>
                  </a:lnTo>
                  <a:lnTo>
                    <a:pt x="130" y="500"/>
                  </a:lnTo>
                  <a:lnTo>
                    <a:pt x="122" y="498"/>
                  </a:lnTo>
                  <a:lnTo>
                    <a:pt x="108" y="494"/>
                  </a:lnTo>
                  <a:lnTo>
                    <a:pt x="104" y="492"/>
                  </a:lnTo>
                  <a:lnTo>
                    <a:pt x="98" y="492"/>
                  </a:lnTo>
                  <a:lnTo>
                    <a:pt x="94" y="490"/>
                  </a:lnTo>
                  <a:lnTo>
                    <a:pt x="90" y="488"/>
                  </a:lnTo>
                  <a:lnTo>
                    <a:pt x="86" y="486"/>
                  </a:lnTo>
                  <a:lnTo>
                    <a:pt x="82" y="486"/>
                  </a:lnTo>
                  <a:lnTo>
                    <a:pt x="76" y="484"/>
                  </a:lnTo>
                  <a:lnTo>
                    <a:pt x="72" y="482"/>
                  </a:lnTo>
                  <a:lnTo>
                    <a:pt x="66" y="482"/>
                  </a:lnTo>
                  <a:lnTo>
                    <a:pt x="36" y="472"/>
                  </a:lnTo>
                  <a:lnTo>
                    <a:pt x="30" y="470"/>
                  </a:lnTo>
                  <a:lnTo>
                    <a:pt x="10" y="46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1" name="Freeform 402"/>
            <p:cNvSpPr>
              <a:spLocks/>
            </p:cNvSpPr>
            <p:nvPr/>
          </p:nvSpPr>
          <p:spPr bwMode="auto">
            <a:xfrm>
              <a:off x="3536949" y="1879601"/>
              <a:ext cx="1101725" cy="682625"/>
            </a:xfrm>
            <a:custGeom>
              <a:avLst/>
              <a:gdLst>
                <a:gd name="T0" fmla="*/ 2 w 694"/>
                <a:gd name="T1" fmla="*/ 320 h 430"/>
                <a:gd name="T2" fmla="*/ 6 w 694"/>
                <a:gd name="T3" fmla="*/ 282 h 430"/>
                <a:gd name="T4" fmla="*/ 12 w 694"/>
                <a:gd name="T5" fmla="*/ 210 h 430"/>
                <a:gd name="T6" fmla="*/ 22 w 694"/>
                <a:gd name="T7" fmla="*/ 110 h 430"/>
                <a:gd name="T8" fmla="*/ 26 w 694"/>
                <a:gd name="T9" fmla="*/ 86 h 430"/>
                <a:gd name="T10" fmla="*/ 30 w 694"/>
                <a:gd name="T11" fmla="*/ 44 h 430"/>
                <a:gd name="T12" fmla="*/ 48 w 694"/>
                <a:gd name="T13" fmla="*/ 2 h 430"/>
                <a:gd name="T14" fmla="*/ 180 w 694"/>
                <a:gd name="T15" fmla="*/ 10 h 430"/>
                <a:gd name="T16" fmla="*/ 218 w 694"/>
                <a:gd name="T17" fmla="*/ 14 h 430"/>
                <a:gd name="T18" fmla="*/ 254 w 694"/>
                <a:gd name="T19" fmla="*/ 14 h 430"/>
                <a:gd name="T20" fmla="*/ 272 w 694"/>
                <a:gd name="T21" fmla="*/ 16 h 430"/>
                <a:gd name="T22" fmla="*/ 292 w 694"/>
                <a:gd name="T23" fmla="*/ 18 h 430"/>
                <a:gd name="T24" fmla="*/ 324 w 694"/>
                <a:gd name="T25" fmla="*/ 18 h 430"/>
                <a:gd name="T26" fmla="*/ 354 w 694"/>
                <a:gd name="T27" fmla="*/ 20 h 430"/>
                <a:gd name="T28" fmla="*/ 402 w 694"/>
                <a:gd name="T29" fmla="*/ 22 h 430"/>
                <a:gd name="T30" fmla="*/ 430 w 694"/>
                <a:gd name="T31" fmla="*/ 24 h 430"/>
                <a:gd name="T32" fmla="*/ 452 w 694"/>
                <a:gd name="T33" fmla="*/ 24 h 430"/>
                <a:gd name="T34" fmla="*/ 506 w 694"/>
                <a:gd name="T35" fmla="*/ 26 h 430"/>
                <a:gd name="T36" fmla="*/ 536 w 694"/>
                <a:gd name="T37" fmla="*/ 26 h 430"/>
                <a:gd name="T38" fmla="*/ 582 w 694"/>
                <a:gd name="T39" fmla="*/ 26 h 430"/>
                <a:gd name="T40" fmla="*/ 684 w 694"/>
                <a:gd name="T41" fmla="*/ 38 h 430"/>
                <a:gd name="T42" fmla="*/ 666 w 694"/>
                <a:gd name="T43" fmla="*/ 56 h 430"/>
                <a:gd name="T44" fmla="*/ 670 w 694"/>
                <a:gd name="T45" fmla="*/ 88 h 430"/>
                <a:gd name="T46" fmla="*/ 682 w 694"/>
                <a:gd name="T47" fmla="*/ 92 h 430"/>
                <a:gd name="T48" fmla="*/ 694 w 694"/>
                <a:gd name="T49" fmla="*/ 110 h 430"/>
                <a:gd name="T50" fmla="*/ 692 w 694"/>
                <a:gd name="T51" fmla="*/ 304 h 430"/>
                <a:gd name="T52" fmla="*/ 680 w 694"/>
                <a:gd name="T53" fmla="*/ 322 h 430"/>
                <a:gd name="T54" fmla="*/ 684 w 694"/>
                <a:gd name="T55" fmla="*/ 340 h 430"/>
                <a:gd name="T56" fmla="*/ 690 w 694"/>
                <a:gd name="T57" fmla="*/ 348 h 430"/>
                <a:gd name="T58" fmla="*/ 684 w 694"/>
                <a:gd name="T59" fmla="*/ 386 h 430"/>
                <a:gd name="T60" fmla="*/ 674 w 694"/>
                <a:gd name="T61" fmla="*/ 404 h 430"/>
                <a:gd name="T62" fmla="*/ 686 w 694"/>
                <a:gd name="T63" fmla="*/ 414 h 430"/>
                <a:gd name="T64" fmla="*/ 688 w 694"/>
                <a:gd name="T65" fmla="*/ 430 h 430"/>
                <a:gd name="T66" fmla="*/ 658 w 694"/>
                <a:gd name="T67" fmla="*/ 406 h 430"/>
                <a:gd name="T68" fmla="*/ 636 w 694"/>
                <a:gd name="T69" fmla="*/ 398 h 430"/>
                <a:gd name="T70" fmla="*/ 620 w 694"/>
                <a:gd name="T71" fmla="*/ 390 h 430"/>
                <a:gd name="T72" fmla="*/ 606 w 694"/>
                <a:gd name="T73" fmla="*/ 388 h 430"/>
                <a:gd name="T74" fmla="*/ 574 w 694"/>
                <a:gd name="T75" fmla="*/ 388 h 430"/>
                <a:gd name="T76" fmla="*/ 558 w 694"/>
                <a:gd name="T77" fmla="*/ 394 h 430"/>
                <a:gd name="T78" fmla="*/ 548 w 694"/>
                <a:gd name="T79" fmla="*/ 398 h 430"/>
                <a:gd name="T80" fmla="*/ 512 w 694"/>
                <a:gd name="T81" fmla="*/ 378 h 430"/>
                <a:gd name="T82" fmla="*/ 456 w 694"/>
                <a:gd name="T83" fmla="*/ 370 h 430"/>
                <a:gd name="T84" fmla="*/ 402 w 694"/>
                <a:gd name="T85" fmla="*/ 368 h 430"/>
                <a:gd name="T86" fmla="*/ 376 w 694"/>
                <a:gd name="T87" fmla="*/ 366 h 430"/>
                <a:gd name="T88" fmla="*/ 336 w 694"/>
                <a:gd name="T89" fmla="*/ 364 h 430"/>
                <a:gd name="T90" fmla="*/ 298 w 694"/>
                <a:gd name="T91" fmla="*/ 362 h 430"/>
                <a:gd name="T92" fmla="*/ 260 w 694"/>
                <a:gd name="T93" fmla="*/ 360 h 430"/>
                <a:gd name="T94" fmla="*/ 244 w 694"/>
                <a:gd name="T95" fmla="*/ 360 h 430"/>
                <a:gd name="T96" fmla="*/ 210 w 694"/>
                <a:gd name="T97" fmla="*/ 358 h 430"/>
                <a:gd name="T98" fmla="*/ 172 w 694"/>
                <a:gd name="T99" fmla="*/ 356 h 430"/>
                <a:gd name="T100" fmla="*/ 128 w 694"/>
                <a:gd name="T101" fmla="*/ 352 h 430"/>
                <a:gd name="T102" fmla="*/ 6 w 694"/>
                <a:gd name="T103" fmla="*/ 344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4" h="430">
                  <a:moveTo>
                    <a:pt x="0" y="342"/>
                  </a:moveTo>
                  <a:lnTo>
                    <a:pt x="2" y="328"/>
                  </a:lnTo>
                  <a:lnTo>
                    <a:pt x="2" y="324"/>
                  </a:lnTo>
                  <a:lnTo>
                    <a:pt x="2" y="320"/>
                  </a:lnTo>
                  <a:lnTo>
                    <a:pt x="2" y="316"/>
                  </a:lnTo>
                  <a:lnTo>
                    <a:pt x="2" y="308"/>
                  </a:lnTo>
                  <a:lnTo>
                    <a:pt x="4" y="298"/>
                  </a:lnTo>
                  <a:lnTo>
                    <a:pt x="6" y="282"/>
                  </a:lnTo>
                  <a:lnTo>
                    <a:pt x="6" y="266"/>
                  </a:lnTo>
                  <a:lnTo>
                    <a:pt x="8" y="244"/>
                  </a:lnTo>
                  <a:lnTo>
                    <a:pt x="10" y="224"/>
                  </a:lnTo>
                  <a:lnTo>
                    <a:pt x="12" y="210"/>
                  </a:lnTo>
                  <a:lnTo>
                    <a:pt x="12" y="206"/>
                  </a:lnTo>
                  <a:lnTo>
                    <a:pt x="12" y="202"/>
                  </a:lnTo>
                  <a:lnTo>
                    <a:pt x="20" y="126"/>
                  </a:lnTo>
                  <a:lnTo>
                    <a:pt x="22" y="110"/>
                  </a:lnTo>
                  <a:lnTo>
                    <a:pt x="24" y="110"/>
                  </a:lnTo>
                  <a:lnTo>
                    <a:pt x="24" y="106"/>
                  </a:lnTo>
                  <a:lnTo>
                    <a:pt x="26" y="92"/>
                  </a:lnTo>
                  <a:lnTo>
                    <a:pt x="26" y="86"/>
                  </a:lnTo>
                  <a:lnTo>
                    <a:pt x="26" y="80"/>
                  </a:lnTo>
                  <a:lnTo>
                    <a:pt x="28" y="70"/>
                  </a:lnTo>
                  <a:lnTo>
                    <a:pt x="28" y="68"/>
                  </a:lnTo>
                  <a:lnTo>
                    <a:pt x="30" y="44"/>
                  </a:lnTo>
                  <a:lnTo>
                    <a:pt x="34" y="8"/>
                  </a:lnTo>
                  <a:lnTo>
                    <a:pt x="34" y="0"/>
                  </a:lnTo>
                  <a:lnTo>
                    <a:pt x="42" y="0"/>
                  </a:lnTo>
                  <a:lnTo>
                    <a:pt x="48" y="2"/>
                  </a:lnTo>
                  <a:lnTo>
                    <a:pt x="80" y="4"/>
                  </a:lnTo>
                  <a:lnTo>
                    <a:pt x="122" y="6"/>
                  </a:lnTo>
                  <a:lnTo>
                    <a:pt x="166" y="10"/>
                  </a:lnTo>
                  <a:lnTo>
                    <a:pt x="180" y="10"/>
                  </a:lnTo>
                  <a:lnTo>
                    <a:pt x="192" y="12"/>
                  </a:lnTo>
                  <a:lnTo>
                    <a:pt x="200" y="12"/>
                  </a:lnTo>
                  <a:lnTo>
                    <a:pt x="208" y="12"/>
                  </a:lnTo>
                  <a:lnTo>
                    <a:pt x="218" y="14"/>
                  </a:lnTo>
                  <a:lnTo>
                    <a:pt x="226" y="14"/>
                  </a:lnTo>
                  <a:lnTo>
                    <a:pt x="230" y="14"/>
                  </a:lnTo>
                  <a:lnTo>
                    <a:pt x="250" y="14"/>
                  </a:lnTo>
                  <a:lnTo>
                    <a:pt x="254" y="14"/>
                  </a:lnTo>
                  <a:lnTo>
                    <a:pt x="260" y="16"/>
                  </a:lnTo>
                  <a:lnTo>
                    <a:pt x="264" y="16"/>
                  </a:lnTo>
                  <a:lnTo>
                    <a:pt x="268" y="16"/>
                  </a:lnTo>
                  <a:lnTo>
                    <a:pt x="272" y="16"/>
                  </a:lnTo>
                  <a:lnTo>
                    <a:pt x="276" y="16"/>
                  </a:lnTo>
                  <a:lnTo>
                    <a:pt x="280" y="16"/>
                  </a:lnTo>
                  <a:lnTo>
                    <a:pt x="290" y="16"/>
                  </a:lnTo>
                  <a:lnTo>
                    <a:pt x="292" y="18"/>
                  </a:lnTo>
                  <a:lnTo>
                    <a:pt x="298" y="18"/>
                  </a:lnTo>
                  <a:lnTo>
                    <a:pt x="302" y="18"/>
                  </a:lnTo>
                  <a:lnTo>
                    <a:pt x="316" y="18"/>
                  </a:lnTo>
                  <a:lnTo>
                    <a:pt x="324" y="18"/>
                  </a:lnTo>
                  <a:lnTo>
                    <a:pt x="332" y="20"/>
                  </a:lnTo>
                  <a:lnTo>
                    <a:pt x="334" y="20"/>
                  </a:lnTo>
                  <a:lnTo>
                    <a:pt x="344" y="20"/>
                  </a:lnTo>
                  <a:lnTo>
                    <a:pt x="354" y="20"/>
                  </a:lnTo>
                  <a:lnTo>
                    <a:pt x="378" y="20"/>
                  </a:lnTo>
                  <a:lnTo>
                    <a:pt x="386" y="22"/>
                  </a:lnTo>
                  <a:lnTo>
                    <a:pt x="390" y="22"/>
                  </a:lnTo>
                  <a:lnTo>
                    <a:pt x="402" y="22"/>
                  </a:lnTo>
                  <a:lnTo>
                    <a:pt x="410" y="22"/>
                  </a:lnTo>
                  <a:lnTo>
                    <a:pt x="418" y="22"/>
                  </a:lnTo>
                  <a:lnTo>
                    <a:pt x="424" y="22"/>
                  </a:lnTo>
                  <a:lnTo>
                    <a:pt x="430" y="24"/>
                  </a:lnTo>
                  <a:lnTo>
                    <a:pt x="434" y="24"/>
                  </a:lnTo>
                  <a:lnTo>
                    <a:pt x="440" y="24"/>
                  </a:lnTo>
                  <a:lnTo>
                    <a:pt x="448" y="24"/>
                  </a:lnTo>
                  <a:lnTo>
                    <a:pt x="452" y="24"/>
                  </a:lnTo>
                  <a:lnTo>
                    <a:pt x="456" y="24"/>
                  </a:lnTo>
                  <a:lnTo>
                    <a:pt x="460" y="24"/>
                  </a:lnTo>
                  <a:lnTo>
                    <a:pt x="464" y="24"/>
                  </a:lnTo>
                  <a:lnTo>
                    <a:pt x="506" y="26"/>
                  </a:lnTo>
                  <a:lnTo>
                    <a:pt x="512" y="26"/>
                  </a:lnTo>
                  <a:lnTo>
                    <a:pt x="520" y="26"/>
                  </a:lnTo>
                  <a:lnTo>
                    <a:pt x="528" y="26"/>
                  </a:lnTo>
                  <a:lnTo>
                    <a:pt x="536" y="26"/>
                  </a:lnTo>
                  <a:lnTo>
                    <a:pt x="546" y="26"/>
                  </a:lnTo>
                  <a:lnTo>
                    <a:pt x="560" y="26"/>
                  </a:lnTo>
                  <a:lnTo>
                    <a:pt x="576" y="26"/>
                  </a:lnTo>
                  <a:lnTo>
                    <a:pt x="582" y="26"/>
                  </a:lnTo>
                  <a:lnTo>
                    <a:pt x="640" y="28"/>
                  </a:lnTo>
                  <a:lnTo>
                    <a:pt x="682" y="28"/>
                  </a:lnTo>
                  <a:lnTo>
                    <a:pt x="684" y="28"/>
                  </a:lnTo>
                  <a:lnTo>
                    <a:pt x="684" y="38"/>
                  </a:lnTo>
                  <a:lnTo>
                    <a:pt x="676" y="50"/>
                  </a:lnTo>
                  <a:lnTo>
                    <a:pt x="674" y="54"/>
                  </a:lnTo>
                  <a:lnTo>
                    <a:pt x="670" y="54"/>
                  </a:lnTo>
                  <a:lnTo>
                    <a:pt x="666" y="56"/>
                  </a:lnTo>
                  <a:lnTo>
                    <a:pt x="660" y="62"/>
                  </a:lnTo>
                  <a:lnTo>
                    <a:pt x="658" y="66"/>
                  </a:lnTo>
                  <a:lnTo>
                    <a:pt x="658" y="68"/>
                  </a:lnTo>
                  <a:lnTo>
                    <a:pt x="670" y="88"/>
                  </a:lnTo>
                  <a:lnTo>
                    <a:pt x="674" y="92"/>
                  </a:lnTo>
                  <a:lnTo>
                    <a:pt x="676" y="92"/>
                  </a:lnTo>
                  <a:lnTo>
                    <a:pt x="678" y="92"/>
                  </a:lnTo>
                  <a:lnTo>
                    <a:pt x="682" y="92"/>
                  </a:lnTo>
                  <a:lnTo>
                    <a:pt x="686" y="94"/>
                  </a:lnTo>
                  <a:lnTo>
                    <a:pt x="688" y="98"/>
                  </a:lnTo>
                  <a:lnTo>
                    <a:pt x="694" y="104"/>
                  </a:lnTo>
                  <a:lnTo>
                    <a:pt x="694" y="110"/>
                  </a:lnTo>
                  <a:lnTo>
                    <a:pt x="694" y="124"/>
                  </a:lnTo>
                  <a:lnTo>
                    <a:pt x="692" y="196"/>
                  </a:lnTo>
                  <a:lnTo>
                    <a:pt x="692" y="264"/>
                  </a:lnTo>
                  <a:lnTo>
                    <a:pt x="692" y="304"/>
                  </a:lnTo>
                  <a:lnTo>
                    <a:pt x="692" y="310"/>
                  </a:lnTo>
                  <a:lnTo>
                    <a:pt x="692" y="316"/>
                  </a:lnTo>
                  <a:lnTo>
                    <a:pt x="678" y="314"/>
                  </a:lnTo>
                  <a:lnTo>
                    <a:pt x="680" y="322"/>
                  </a:lnTo>
                  <a:lnTo>
                    <a:pt x="682" y="324"/>
                  </a:lnTo>
                  <a:lnTo>
                    <a:pt x="684" y="328"/>
                  </a:lnTo>
                  <a:lnTo>
                    <a:pt x="684" y="336"/>
                  </a:lnTo>
                  <a:lnTo>
                    <a:pt x="684" y="340"/>
                  </a:lnTo>
                  <a:lnTo>
                    <a:pt x="680" y="340"/>
                  </a:lnTo>
                  <a:lnTo>
                    <a:pt x="682" y="346"/>
                  </a:lnTo>
                  <a:lnTo>
                    <a:pt x="688" y="348"/>
                  </a:lnTo>
                  <a:lnTo>
                    <a:pt x="690" y="348"/>
                  </a:lnTo>
                  <a:lnTo>
                    <a:pt x="692" y="358"/>
                  </a:lnTo>
                  <a:lnTo>
                    <a:pt x="690" y="364"/>
                  </a:lnTo>
                  <a:lnTo>
                    <a:pt x="686" y="378"/>
                  </a:lnTo>
                  <a:lnTo>
                    <a:pt x="684" y="386"/>
                  </a:lnTo>
                  <a:lnTo>
                    <a:pt x="682" y="392"/>
                  </a:lnTo>
                  <a:lnTo>
                    <a:pt x="678" y="392"/>
                  </a:lnTo>
                  <a:lnTo>
                    <a:pt x="676" y="400"/>
                  </a:lnTo>
                  <a:lnTo>
                    <a:pt x="674" y="404"/>
                  </a:lnTo>
                  <a:lnTo>
                    <a:pt x="676" y="406"/>
                  </a:lnTo>
                  <a:lnTo>
                    <a:pt x="680" y="410"/>
                  </a:lnTo>
                  <a:lnTo>
                    <a:pt x="682" y="412"/>
                  </a:lnTo>
                  <a:lnTo>
                    <a:pt x="686" y="414"/>
                  </a:lnTo>
                  <a:lnTo>
                    <a:pt x="686" y="422"/>
                  </a:lnTo>
                  <a:lnTo>
                    <a:pt x="688" y="424"/>
                  </a:lnTo>
                  <a:lnTo>
                    <a:pt x="688" y="428"/>
                  </a:lnTo>
                  <a:lnTo>
                    <a:pt x="688" y="430"/>
                  </a:lnTo>
                  <a:lnTo>
                    <a:pt x="682" y="428"/>
                  </a:lnTo>
                  <a:lnTo>
                    <a:pt x="674" y="424"/>
                  </a:lnTo>
                  <a:lnTo>
                    <a:pt x="668" y="414"/>
                  </a:lnTo>
                  <a:lnTo>
                    <a:pt x="658" y="406"/>
                  </a:lnTo>
                  <a:lnTo>
                    <a:pt x="654" y="404"/>
                  </a:lnTo>
                  <a:lnTo>
                    <a:pt x="652" y="402"/>
                  </a:lnTo>
                  <a:lnTo>
                    <a:pt x="642" y="400"/>
                  </a:lnTo>
                  <a:lnTo>
                    <a:pt x="636" y="398"/>
                  </a:lnTo>
                  <a:lnTo>
                    <a:pt x="632" y="398"/>
                  </a:lnTo>
                  <a:lnTo>
                    <a:pt x="630" y="398"/>
                  </a:lnTo>
                  <a:lnTo>
                    <a:pt x="622" y="394"/>
                  </a:lnTo>
                  <a:lnTo>
                    <a:pt x="620" y="390"/>
                  </a:lnTo>
                  <a:lnTo>
                    <a:pt x="614" y="386"/>
                  </a:lnTo>
                  <a:lnTo>
                    <a:pt x="612" y="386"/>
                  </a:lnTo>
                  <a:lnTo>
                    <a:pt x="610" y="388"/>
                  </a:lnTo>
                  <a:lnTo>
                    <a:pt x="606" y="388"/>
                  </a:lnTo>
                  <a:lnTo>
                    <a:pt x="604" y="388"/>
                  </a:lnTo>
                  <a:lnTo>
                    <a:pt x="580" y="390"/>
                  </a:lnTo>
                  <a:lnTo>
                    <a:pt x="578" y="388"/>
                  </a:lnTo>
                  <a:lnTo>
                    <a:pt x="574" y="388"/>
                  </a:lnTo>
                  <a:lnTo>
                    <a:pt x="564" y="388"/>
                  </a:lnTo>
                  <a:lnTo>
                    <a:pt x="562" y="388"/>
                  </a:lnTo>
                  <a:lnTo>
                    <a:pt x="560" y="388"/>
                  </a:lnTo>
                  <a:lnTo>
                    <a:pt x="558" y="394"/>
                  </a:lnTo>
                  <a:lnTo>
                    <a:pt x="558" y="396"/>
                  </a:lnTo>
                  <a:lnTo>
                    <a:pt x="556" y="396"/>
                  </a:lnTo>
                  <a:lnTo>
                    <a:pt x="552" y="398"/>
                  </a:lnTo>
                  <a:lnTo>
                    <a:pt x="548" y="398"/>
                  </a:lnTo>
                  <a:lnTo>
                    <a:pt x="548" y="396"/>
                  </a:lnTo>
                  <a:lnTo>
                    <a:pt x="542" y="394"/>
                  </a:lnTo>
                  <a:lnTo>
                    <a:pt x="516" y="380"/>
                  </a:lnTo>
                  <a:lnTo>
                    <a:pt x="512" y="378"/>
                  </a:lnTo>
                  <a:lnTo>
                    <a:pt x="508" y="374"/>
                  </a:lnTo>
                  <a:lnTo>
                    <a:pt x="504" y="370"/>
                  </a:lnTo>
                  <a:lnTo>
                    <a:pt x="460" y="370"/>
                  </a:lnTo>
                  <a:lnTo>
                    <a:pt x="456" y="370"/>
                  </a:lnTo>
                  <a:lnTo>
                    <a:pt x="450" y="370"/>
                  </a:lnTo>
                  <a:lnTo>
                    <a:pt x="414" y="368"/>
                  </a:lnTo>
                  <a:lnTo>
                    <a:pt x="410" y="368"/>
                  </a:lnTo>
                  <a:lnTo>
                    <a:pt x="402" y="368"/>
                  </a:lnTo>
                  <a:lnTo>
                    <a:pt x="398" y="366"/>
                  </a:lnTo>
                  <a:lnTo>
                    <a:pt x="390" y="366"/>
                  </a:lnTo>
                  <a:lnTo>
                    <a:pt x="382" y="366"/>
                  </a:lnTo>
                  <a:lnTo>
                    <a:pt x="376" y="366"/>
                  </a:lnTo>
                  <a:lnTo>
                    <a:pt x="366" y="366"/>
                  </a:lnTo>
                  <a:lnTo>
                    <a:pt x="344" y="364"/>
                  </a:lnTo>
                  <a:lnTo>
                    <a:pt x="340" y="364"/>
                  </a:lnTo>
                  <a:lnTo>
                    <a:pt x="336" y="364"/>
                  </a:lnTo>
                  <a:lnTo>
                    <a:pt x="334" y="364"/>
                  </a:lnTo>
                  <a:lnTo>
                    <a:pt x="318" y="364"/>
                  </a:lnTo>
                  <a:lnTo>
                    <a:pt x="304" y="364"/>
                  </a:lnTo>
                  <a:lnTo>
                    <a:pt x="298" y="362"/>
                  </a:lnTo>
                  <a:lnTo>
                    <a:pt x="274" y="362"/>
                  </a:lnTo>
                  <a:lnTo>
                    <a:pt x="270" y="362"/>
                  </a:lnTo>
                  <a:lnTo>
                    <a:pt x="266" y="360"/>
                  </a:lnTo>
                  <a:lnTo>
                    <a:pt x="260" y="360"/>
                  </a:lnTo>
                  <a:lnTo>
                    <a:pt x="256" y="360"/>
                  </a:lnTo>
                  <a:lnTo>
                    <a:pt x="252" y="360"/>
                  </a:lnTo>
                  <a:lnTo>
                    <a:pt x="248" y="360"/>
                  </a:lnTo>
                  <a:lnTo>
                    <a:pt x="244" y="360"/>
                  </a:lnTo>
                  <a:lnTo>
                    <a:pt x="234" y="358"/>
                  </a:lnTo>
                  <a:lnTo>
                    <a:pt x="228" y="358"/>
                  </a:lnTo>
                  <a:lnTo>
                    <a:pt x="216" y="358"/>
                  </a:lnTo>
                  <a:lnTo>
                    <a:pt x="210" y="358"/>
                  </a:lnTo>
                  <a:lnTo>
                    <a:pt x="204" y="358"/>
                  </a:lnTo>
                  <a:lnTo>
                    <a:pt x="196" y="358"/>
                  </a:lnTo>
                  <a:lnTo>
                    <a:pt x="190" y="356"/>
                  </a:lnTo>
                  <a:lnTo>
                    <a:pt x="172" y="356"/>
                  </a:lnTo>
                  <a:lnTo>
                    <a:pt x="162" y="354"/>
                  </a:lnTo>
                  <a:lnTo>
                    <a:pt x="158" y="354"/>
                  </a:lnTo>
                  <a:lnTo>
                    <a:pt x="146" y="354"/>
                  </a:lnTo>
                  <a:lnTo>
                    <a:pt x="128" y="352"/>
                  </a:lnTo>
                  <a:lnTo>
                    <a:pt x="94" y="350"/>
                  </a:lnTo>
                  <a:lnTo>
                    <a:pt x="42" y="346"/>
                  </a:lnTo>
                  <a:lnTo>
                    <a:pt x="24" y="346"/>
                  </a:lnTo>
                  <a:lnTo>
                    <a:pt x="6" y="344"/>
                  </a:lnTo>
                  <a:lnTo>
                    <a:pt x="0" y="34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2" name="Freeform 403"/>
            <p:cNvSpPr>
              <a:spLocks/>
            </p:cNvSpPr>
            <p:nvPr/>
          </p:nvSpPr>
          <p:spPr bwMode="auto">
            <a:xfrm>
              <a:off x="8023225" y="1597025"/>
              <a:ext cx="260350" cy="511175"/>
            </a:xfrm>
            <a:custGeom>
              <a:avLst/>
              <a:gdLst>
                <a:gd name="T0" fmla="*/ 28 w 164"/>
                <a:gd name="T1" fmla="*/ 38 h 322"/>
                <a:gd name="T2" fmla="*/ 30 w 164"/>
                <a:gd name="T3" fmla="*/ 32 h 322"/>
                <a:gd name="T4" fmla="*/ 32 w 164"/>
                <a:gd name="T5" fmla="*/ 18 h 322"/>
                <a:gd name="T6" fmla="*/ 36 w 164"/>
                <a:gd name="T7" fmla="*/ 6 h 322"/>
                <a:gd name="T8" fmla="*/ 40 w 164"/>
                <a:gd name="T9" fmla="*/ 4 h 322"/>
                <a:gd name="T10" fmla="*/ 46 w 164"/>
                <a:gd name="T11" fmla="*/ 8 h 322"/>
                <a:gd name="T12" fmla="*/ 52 w 164"/>
                <a:gd name="T13" fmla="*/ 8 h 322"/>
                <a:gd name="T14" fmla="*/ 58 w 164"/>
                <a:gd name="T15" fmla="*/ 6 h 322"/>
                <a:gd name="T16" fmla="*/ 62 w 164"/>
                <a:gd name="T17" fmla="*/ 20 h 322"/>
                <a:gd name="T18" fmla="*/ 68 w 164"/>
                <a:gd name="T19" fmla="*/ 36 h 322"/>
                <a:gd name="T20" fmla="*/ 80 w 164"/>
                <a:gd name="T21" fmla="*/ 70 h 322"/>
                <a:gd name="T22" fmla="*/ 94 w 164"/>
                <a:gd name="T23" fmla="*/ 108 h 322"/>
                <a:gd name="T24" fmla="*/ 118 w 164"/>
                <a:gd name="T25" fmla="*/ 176 h 322"/>
                <a:gd name="T26" fmla="*/ 126 w 164"/>
                <a:gd name="T27" fmla="*/ 198 h 322"/>
                <a:gd name="T28" fmla="*/ 130 w 164"/>
                <a:gd name="T29" fmla="*/ 214 h 322"/>
                <a:gd name="T30" fmla="*/ 150 w 164"/>
                <a:gd name="T31" fmla="*/ 236 h 322"/>
                <a:gd name="T32" fmla="*/ 160 w 164"/>
                <a:gd name="T33" fmla="*/ 244 h 322"/>
                <a:gd name="T34" fmla="*/ 164 w 164"/>
                <a:gd name="T35" fmla="*/ 248 h 322"/>
                <a:gd name="T36" fmla="*/ 160 w 164"/>
                <a:gd name="T37" fmla="*/ 260 h 322"/>
                <a:gd name="T38" fmla="*/ 160 w 164"/>
                <a:gd name="T39" fmla="*/ 268 h 322"/>
                <a:gd name="T40" fmla="*/ 152 w 164"/>
                <a:gd name="T41" fmla="*/ 268 h 322"/>
                <a:gd name="T42" fmla="*/ 146 w 164"/>
                <a:gd name="T43" fmla="*/ 274 h 322"/>
                <a:gd name="T44" fmla="*/ 134 w 164"/>
                <a:gd name="T45" fmla="*/ 284 h 322"/>
                <a:gd name="T46" fmla="*/ 78 w 164"/>
                <a:gd name="T47" fmla="*/ 310 h 322"/>
                <a:gd name="T48" fmla="*/ 20 w 164"/>
                <a:gd name="T49" fmla="*/ 322 h 322"/>
                <a:gd name="T50" fmla="*/ 18 w 164"/>
                <a:gd name="T51" fmla="*/ 318 h 322"/>
                <a:gd name="T52" fmla="*/ 10 w 164"/>
                <a:gd name="T53" fmla="*/ 312 h 322"/>
                <a:gd name="T54" fmla="*/ 8 w 164"/>
                <a:gd name="T55" fmla="*/ 306 h 322"/>
                <a:gd name="T56" fmla="*/ 10 w 164"/>
                <a:gd name="T57" fmla="*/ 294 h 322"/>
                <a:gd name="T58" fmla="*/ 10 w 164"/>
                <a:gd name="T59" fmla="*/ 278 h 322"/>
                <a:gd name="T60" fmla="*/ 6 w 164"/>
                <a:gd name="T61" fmla="*/ 262 h 322"/>
                <a:gd name="T62" fmla="*/ 8 w 164"/>
                <a:gd name="T63" fmla="*/ 256 h 322"/>
                <a:gd name="T64" fmla="*/ 2 w 164"/>
                <a:gd name="T65" fmla="*/ 234 h 322"/>
                <a:gd name="T66" fmla="*/ 0 w 164"/>
                <a:gd name="T67" fmla="*/ 224 h 322"/>
                <a:gd name="T68" fmla="*/ 2 w 164"/>
                <a:gd name="T69" fmla="*/ 206 h 322"/>
                <a:gd name="T70" fmla="*/ 8 w 164"/>
                <a:gd name="T71" fmla="*/ 200 h 322"/>
                <a:gd name="T72" fmla="*/ 10 w 164"/>
                <a:gd name="T73" fmla="*/ 196 h 322"/>
                <a:gd name="T74" fmla="*/ 8 w 164"/>
                <a:gd name="T75" fmla="*/ 190 h 322"/>
                <a:gd name="T76" fmla="*/ 10 w 164"/>
                <a:gd name="T77" fmla="*/ 172 h 322"/>
                <a:gd name="T78" fmla="*/ 8 w 164"/>
                <a:gd name="T79" fmla="*/ 140 h 322"/>
                <a:gd name="T80" fmla="*/ 8 w 164"/>
                <a:gd name="T81" fmla="*/ 134 h 322"/>
                <a:gd name="T82" fmla="*/ 12 w 164"/>
                <a:gd name="T83" fmla="*/ 128 h 322"/>
                <a:gd name="T84" fmla="*/ 22 w 164"/>
                <a:gd name="T85" fmla="*/ 120 h 322"/>
                <a:gd name="T86" fmla="*/ 32 w 164"/>
                <a:gd name="T87" fmla="*/ 112 h 322"/>
                <a:gd name="T88" fmla="*/ 38 w 164"/>
                <a:gd name="T89" fmla="*/ 100 h 322"/>
                <a:gd name="T90" fmla="*/ 36 w 164"/>
                <a:gd name="T91" fmla="*/ 86 h 322"/>
                <a:gd name="T92" fmla="*/ 30 w 164"/>
                <a:gd name="T93" fmla="*/ 78 h 322"/>
                <a:gd name="T94" fmla="*/ 26 w 164"/>
                <a:gd name="T95" fmla="*/ 74 h 322"/>
                <a:gd name="T96" fmla="*/ 30 w 164"/>
                <a:gd name="T97" fmla="*/ 66 h 322"/>
                <a:gd name="T98" fmla="*/ 32 w 164"/>
                <a:gd name="T99" fmla="*/ 52 h 322"/>
                <a:gd name="T100" fmla="*/ 28 w 164"/>
                <a:gd name="T101" fmla="*/ 46 h 322"/>
                <a:gd name="T102" fmla="*/ 30 w 164"/>
                <a:gd name="T103" fmla="*/ 4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4" h="322">
                  <a:moveTo>
                    <a:pt x="30" y="40"/>
                  </a:moveTo>
                  <a:lnTo>
                    <a:pt x="28" y="38"/>
                  </a:lnTo>
                  <a:lnTo>
                    <a:pt x="28" y="34"/>
                  </a:lnTo>
                  <a:lnTo>
                    <a:pt x="30" y="32"/>
                  </a:lnTo>
                  <a:lnTo>
                    <a:pt x="32" y="28"/>
                  </a:lnTo>
                  <a:lnTo>
                    <a:pt x="32" y="18"/>
                  </a:lnTo>
                  <a:lnTo>
                    <a:pt x="28" y="14"/>
                  </a:lnTo>
                  <a:lnTo>
                    <a:pt x="36" y="6"/>
                  </a:lnTo>
                  <a:lnTo>
                    <a:pt x="38" y="4"/>
                  </a:lnTo>
                  <a:lnTo>
                    <a:pt x="40" y="4"/>
                  </a:lnTo>
                  <a:lnTo>
                    <a:pt x="42" y="6"/>
                  </a:lnTo>
                  <a:lnTo>
                    <a:pt x="46" y="8"/>
                  </a:lnTo>
                  <a:lnTo>
                    <a:pt x="48" y="8"/>
                  </a:lnTo>
                  <a:lnTo>
                    <a:pt x="52" y="8"/>
                  </a:lnTo>
                  <a:lnTo>
                    <a:pt x="54" y="0"/>
                  </a:lnTo>
                  <a:lnTo>
                    <a:pt x="58" y="6"/>
                  </a:lnTo>
                  <a:lnTo>
                    <a:pt x="60" y="16"/>
                  </a:lnTo>
                  <a:lnTo>
                    <a:pt x="62" y="20"/>
                  </a:lnTo>
                  <a:lnTo>
                    <a:pt x="64" y="28"/>
                  </a:lnTo>
                  <a:lnTo>
                    <a:pt x="68" y="36"/>
                  </a:lnTo>
                  <a:lnTo>
                    <a:pt x="72" y="44"/>
                  </a:lnTo>
                  <a:lnTo>
                    <a:pt x="80" y="70"/>
                  </a:lnTo>
                  <a:lnTo>
                    <a:pt x="86" y="88"/>
                  </a:lnTo>
                  <a:lnTo>
                    <a:pt x="94" y="108"/>
                  </a:lnTo>
                  <a:lnTo>
                    <a:pt x="110" y="152"/>
                  </a:lnTo>
                  <a:lnTo>
                    <a:pt x="118" y="176"/>
                  </a:lnTo>
                  <a:lnTo>
                    <a:pt x="126" y="192"/>
                  </a:lnTo>
                  <a:lnTo>
                    <a:pt x="126" y="198"/>
                  </a:lnTo>
                  <a:lnTo>
                    <a:pt x="126" y="202"/>
                  </a:lnTo>
                  <a:lnTo>
                    <a:pt x="130" y="214"/>
                  </a:lnTo>
                  <a:lnTo>
                    <a:pt x="140" y="222"/>
                  </a:lnTo>
                  <a:lnTo>
                    <a:pt x="150" y="236"/>
                  </a:lnTo>
                  <a:lnTo>
                    <a:pt x="160" y="242"/>
                  </a:lnTo>
                  <a:lnTo>
                    <a:pt x="160" y="244"/>
                  </a:lnTo>
                  <a:lnTo>
                    <a:pt x="164" y="244"/>
                  </a:lnTo>
                  <a:lnTo>
                    <a:pt x="164" y="248"/>
                  </a:lnTo>
                  <a:lnTo>
                    <a:pt x="162" y="256"/>
                  </a:lnTo>
                  <a:lnTo>
                    <a:pt x="160" y="260"/>
                  </a:lnTo>
                  <a:lnTo>
                    <a:pt x="160" y="266"/>
                  </a:lnTo>
                  <a:lnTo>
                    <a:pt x="160" y="268"/>
                  </a:lnTo>
                  <a:lnTo>
                    <a:pt x="158" y="270"/>
                  </a:lnTo>
                  <a:lnTo>
                    <a:pt x="152" y="268"/>
                  </a:lnTo>
                  <a:lnTo>
                    <a:pt x="150" y="270"/>
                  </a:lnTo>
                  <a:lnTo>
                    <a:pt x="146" y="274"/>
                  </a:lnTo>
                  <a:lnTo>
                    <a:pt x="134" y="282"/>
                  </a:lnTo>
                  <a:lnTo>
                    <a:pt x="134" y="284"/>
                  </a:lnTo>
                  <a:lnTo>
                    <a:pt x="126" y="298"/>
                  </a:lnTo>
                  <a:lnTo>
                    <a:pt x="78" y="310"/>
                  </a:lnTo>
                  <a:lnTo>
                    <a:pt x="50" y="316"/>
                  </a:lnTo>
                  <a:lnTo>
                    <a:pt x="20" y="322"/>
                  </a:lnTo>
                  <a:lnTo>
                    <a:pt x="20" y="320"/>
                  </a:lnTo>
                  <a:lnTo>
                    <a:pt x="18" y="318"/>
                  </a:lnTo>
                  <a:lnTo>
                    <a:pt x="14" y="316"/>
                  </a:lnTo>
                  <a:lnTo>
                    <a:pt x="10" y="312"/>
                  </a:lnTo>
                  <a:lnTo>
                    <a:pt x="8" y="310"/>
                  </a:lnTo>
                  <a:lnTo>
                    <a:pt x="8" y="306"/>
                  </a:lnTo>
                  <a:lnTo>
                    <a:pt x="8" y="296"/>
                  </a:lnTo>
                  <a:lnTo>
                    <a:pt x="10" y="294"/>
                  </a:lnTo>
                  <a:lnTo>
                    <a:pt x="10" y="290"/>
                  </a:lnTo>
                  <a:lnTo>
                    <a:pt x="10" y="278"/>
                  </a:lnTo>
                  <a:lnTo>
                    <a:pt x="8" y="274"/>
                  </a:lnTo>
                  <a:lnTo>
                    <a:pt x="6" y="262"/>
                  </a:lnTo>
                  <a:lnTo>
                    <a:pt x="8" y="258"/>
                  </a:lnTo>
                  <a:lnTo>
                    <a:pt x="8" y="256"/>
                  </a:lnTo>
                  <a:lnTo>
                    <a:pt x="4" y="240"/>
                  </a:lnTo>
                  <a:lnTo>
                    <a:pt x="2" y="234"/>
                  </a:lnTo>
                  <a:lnTo>
                    <a:pt x="0" y="228"/>
                  </a:lnTo>
                  <a:lnTo>
                    <a:pt x="0" y="224"/>
                  </a:lnTo>
                  <a:lnTo>
                    <a:pt x="2" y="210"/>
                  </a:lnTo>
                  <a:lnTo>
                    <a:pt x="2" y="206"/>
                  </a:lnTo>
                  <a:lnTo>
                    <a:pt x="4" y="204"/>
                  </a:lnTo>
                  <a:lnTo>
                    <a:pt x="8" y="200"/>
                  </a:lnTo>
                  <a:lnTo>
                    <a:pt x="8" y="198"/>
                  </a:lnTo>
                  <a:lnTo>
                    <a:pt x="10" y="196"/>
                  </a:lnTo>
                  <a:lnTo>
                    <a:pt x="10" y="192"/>
                  </a:lnTo>
                  <a:lnTo>
                    <a:pt x="8" y="190"/>
                  </a:lnTo>
                  <a:lnTo>
                    <a:pt x="8" y="184"/>
                  </a:lnTo>
                  <a:lnTo>
                    <a:pt x="10" y="172"/>
                  </a:lnTo>
                  <a:lnTo>
                    <a:pt x="12" y="158"/>
                  </a:lnTo>
                  <a:lnTo>
                    <a:pt x="8" y="140"/>
                  </a:lnTo>
                  <a:lnTo>
                    <a:pt x="6" y="136"/>
                  </a:lnTo>
                  <a:lnTo>
                    <a:pt x="8" y="134"/>
                  </a:lnTo>
                  <a:lnTo>
                    <a:pt x="8" y="132"/>
                  </a:lnTo>
                  <a:lnTo>
                    <a:pt x="12" y="128"/>
                  </a:lnTo>
                  <a:lnTo>
                    <a:pt x="16" y="126"/>
                  </a:lnTo>
                  <a:lnTo>
                    <a:pt x="22" y="120"/>
                  </a:lnTo>
                  <a:lnTo>
                    <a:pt x="32" y="114"/>
                  </a:lnTo>
                  <a:lnTo>
                    <a:pt x="32" y="112"/>
                  </a:lnTo>
                  <a:lnTo>
                    <a:pt x="38" y="102"/>
                  </a:lnTo>
                  <a:lnTo>
                    <a:pt x="38" y="100"/>
                  </a:lnTo>
                  <a:lnTo>
                    <a:pt x="40" y="92"/>
                  </a:lnTo>
                  <a:lnTo>
                    <a:pt x="36" y="86"/>
                  </a:lnTo>
                  <a:lnTo>
                    <a:pt x="32" y="82"/>
                  </a:lnTo>
                  <a:lnTo>
                    <a:pt x="30" y="78"/>
                  </a:lnTo>
                  <a:lnTo>
                    <a:pt x="28" y="76"/>
                  </a:lnTo>
                  <a:lnTo>
                    <a:pt x="26" y="74"/>
                  </a:lnTo>
                  <a:lnTo>
                    <a:pt x="28" y="70"/>
                  </a:lnTo>
                  <a:lnTo>
                    <a:pt x="30" y="66"/>
                  </a:lnTo>
                  <a:lnTo>
                    <a:pt x="32" y="54"/>
                  </a:lnTo>
                  <a:lnTo>
                    <a:pt x="32" y="52"/>
                  </a:lnTo>
                  <a:lnTo>
                    <a:pt x="30" y="50"/>
                  </a:lnTo>
                  <a:lnTo>
                    <a:pt x="28" y="46"/>
                  </a:lnTo>
                  <a:lnTo>
                    <a:pt x="28" y="44"/>
                  </a:lnTo>
                  <a:lnTo>
                    <a:pt x="30" y="4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3" name="Freeform 404"/>
            <p:cNvSpPr>
              <a:spLocks/>
            </p:cNvSpPr>
            <p:nvPr/>
          </p:nvSpPr>
          <p:spPr bwMode="auto">
            <a:xfrm>
              <a:off x="7820025" y="1660525"/>
              <a:ext cx="266700" cy="469900"/>
            </a:xfrm>
            <a:custGeom>
              <a:avLst/>
              <a:gdLst>
                <a:gd name="T0" fmla="*/ 156 w 168"/>
                <a:gd name="T1" fmla="*/ 4 h 296"/>
                <a:gd name="T2" fmla="*/ 158 w 168"/>
                <a:gd name="T3" fmla="*/ 10 h 296"/>
                <a:gd name="T4" fmla="*/ 160 w 168"/>
                <a:gd name="T5" fmla="*/ 14 h 296"/>
                <a:gd name="T6" fmla="*/ 156 w 168"/>
                <a:gd name="T7" fmla="*/ 30 h 296"/>
                <a:gd name="T8" fmla="*/ 156 w 168"/>
                <a:gd name="T9" fmla="*/ 36 h 296"/>
                <a:gd name="T10" fmla="*/ 160 w 168"/>
                <a:gd name="T11" fmla="*/ 42 h 296"/>
                <a:gd name="T12" fmla="*/ 168 w 168"/>
                <a:gd name="T13" fmla="*/ 52 h 296"/>
                <a:gd name="T14" fmla="*/ 166 w 168"/>
                <a:gd name="T15" fmla="*/ 62 h 296"/>
                <a:gd name="T16" fmla="*/ 160 w 168"/>
                <a:gd name="T17" fmla="*/ 74 h 296"/>
                <a:gd name="T18" fmla="*/ 144 w 168"/>
                <a:gd name="T19" fmla="*/ 86 h 296"/>
                <a:gd name="T20" fmla="*/ 136 w 168"/>
                <a:gd name="T21" fmla="*/ 92 h 296"/>
                <a:gd name="T22" fmla="*/ 134 w 168"/>
                <a:gd name="T23" fmla="*/ 96 h 296"/>
                <a:gd name="T24" fmla="*/ 140 w 168"/>
                <a:gd name="T25" fmla="*/ 118 h 296"/>
                <a:gd name="T26" fmla="*/ 136 w 168"/>
                <a:gd name="T27" fmla="*/ 144 h 296"/>
                <a:gd name="T28" fmla="*/ 138 w 168"/>
                <a:gd name="T29" fmla="*/ 152 h 296"/>
                <a:gd name="T30" fmla="*/ 136 w 168"/>
                <a:gd name="T31" fmla="*/ 158 h 296"/>
                <a:gd name="T32" fmla="*/ 132 w 168"/>
                <a:gd name="T33" fmla="*/ 164 h 296"/>
                <a:gd name="T34" fmla="*/ 130 w 168"/>
                <a:gd name="T35" fmla="*/ 170 h 296"/>
                <a:gd name="T36" fmla="*/ 128 w 168"/>
                <a:gd name="T37" fmla="*/ 188 h 296"/>
                <a:gd name="T38" fmla="*/ 132 w 168"/>
                <a:gd name="T39" fmla="*/ 200 h 296"/>
                <a:gd name="T40" fmla="*/ 136 w 168"/>
                <a:gd name="T41" fmla="*/ 218 h 296"/>
                <a:gd name="T42" fmla="*/ 136 w 168"/>
                <a:gd name="T43" fmla="*/ 234 h 296"/>
                <a:gd name="T44" fmla="*/ 138 w 168"/>
                <a:gd name="T45" fmla="*/ 250 h 296"/>
                <a:gd name="T46" fmla="*/ 136 w 168"/>
                <a:gd name="T47" fmla="*/ 256 h 296"/>
                <a:gd name="T48" fmla="*/ 136 w 168"/>
                <a:gd name="T49" fmla="*/ 270 h 296"/>
                <a:gd name="T50" fmla="*/ 142 w 168"/>
                <a:gd name="T51" fmla="*/ 276 h 296"/>
                <a:gd name="T52" fmla="*/ 148 w 168"/>
                <a:gd name="T53" fmla="*/ 280 h 296"/>
                <a:gd name="T54" fmla="*/ 142 w 168"/>
                <a:gd name="T55" fmla="*/ 284 h 296"/>
                <a:gd name="T56" fmla="*/ 96 w 168"/>
                <a:gd name="T57" fmla="*/ 292 h 296"/>
                <a:gd name="T58" fmla="*/ 76 w 168"/>
                <a:gd name="T59" fmla="*/ 296 h 296"/>
                <a:gd name="T60" fmla="*/ 74 w 168"/>
                <a:gd name="T61" fmla="*/ 286 h 296"/>
                <a:gd name="T62" fmla="*/ 56 w 168"/>
                <a:gd name="T63" fmla="*/ 216 h 296"/>
                <a:gd name="T64" fmla="*/ 46 w 168"/>
                <a:gd name="T65" fmla="*/ 198 h 296"/>
                <a:gd name="T66" fmla="*/ 42 w 168"/>
                <a:gd name="T67" fmla="*/ 200 h 296"/>
                <a:gd name="T68" fmla="*/ 40 w 168"/>
                <a:gd name="T69" fmla="*/ 206 h 296"/>
                <a:gd name="T70" fmla="*/ 34 w 168"/>
                <a:gd name="T71" fmla="*/ 200 h 296"/>
                <a:gd name="T72" fmla="*/ 36 w 168"/>
                <a:gd name="T73" fmla="*/ 186 h 296"/>
                <a:gd name="T74" fmla="*/ 36 w 168"/>
                <a:gd name="T75" fmla="*/ 182 h 296"/>
                <a:gd name="T76" fmla="*/ 26 w 168"/>
                <a:gd name="T77" fmla="*/ 160 h 296"/>
                <a:gd name="T78" fmla="*/ 20 w 168"/>
                <a:gd name="T79" fmla="*/ 134 h 296"/>
                <a:gd name="T80" fmla="*/ 24 w 168"/>
                <a:gd name="T81" fmla="*/ 128 h 296"/>
                <a:gd name="T82" fmla="*/ 20 w 168"/>
                <a:gd name="T83" fmla="*/ 102 h 296"/>
                <a:gd name="T84" fmla="*/ 16 w 168"/>
                <a:gd name="T85" fmla="*/ 96 h 296"/>
                <a:gd name="T86" fmla="*/ 10 w 168"/>
                <a:gd name="T87" fmla="*/ 92 h 296"/>
                <a:gd name="T88" fmla="*/ 8 w 168"/>
                <a:gd name="T89" fmla="*/ 84 h 296"/>
                <a:gd name="T90" fmla="*/ 8 w 168"/>
                <a:gd name="T91" fmla="*/ 68 h 296"/>
                <a:gd name="T92" fmla="*/ 0 w 168"/>
                <a:gd name="T93" fmla="*/ 42 h 296"/>
                <a:gd name="T94" fmla="*/ 48 w 168"/>
                <a:gd name="T95" fmla="*/ 30 h 296"/>
                <a:gd name="T96" fmla="*/ 74 w 168"/>
                <a:gd name="T97" fmla="*/ 22 h 296"/>
                <a:gd name="T98" fmla="*/ 110 w 168"/>
                <a:gd name="T99" fmla="*/ 14 h 296"/>
                <a:gd name="T100" fmla="*/ 152 w 168"/>
                <a:gd name="T101" fmla="*/ 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296">
                  <a:moveTo>
                    <a:pt x="158" y="0"/>
                  </a:moveTo>
                  <a:lnTo>
                    <a:pt x="156" y="4"/>
                  </a:lnTo>
                  <a:lnTo>
                    <a:pt x="156" y="6"/>
                  </a:lnTo>
                  <a:lnTo>
                    <a:pt x="158" y="10"/>
                  </a:lnTo>
                  <a:lnTo>
                    <a:pt x="160" y="12"/>
                  </a:lnTo>
                  <a:lnTo>
                    <a:pt x="160" y="14"/>
                  </a:lnTo>
                  <a:lnTo>
                    <a:pt x="158" y="26"/>
                  </a:lnTo>
                  <a:lnTo>
                    <a:pt x="156" y="30"/>
                  </a:lnTo>
                  <a:lnTo>
                    <a:pt x="154" y="34"/>
                  </a:lnTo>
                  <a:lnTo>
                    <a:pt x="156" y="36"/>
                  </a:lnTo>
                  <a:lnTo>
                    <a:pt x="158" y="38"/>
                  </a:lnTo>
                  <a:lnTo>
                    <a:pt x="160" y="42"/>
                  </a:lnTo>
                  <a:lnTo>
                    <a:pt x="164" y="46"/>
                  </a:lnTo>
                  <a:lnTo>
                    <a:pt x="168" y="52"/>
                  </a:lnTo>
                  <a:lnTo>
                    <a:pt x="166" y="60"/>
                  </a:lnTo>
                  <a:lnTo>
                    <a:pt x="166" y="62"/>
                  </a:lnTo>
                  <a:lnTo>
                    <a:pt x="160" y="72"/>
                  </a:lnTo>
                  <a:lnTo>
                    <a:pt x="160" y="74"/>
                  </a:lnTo>
                  <a:lnTo>
                    <a:pt x="150" y="80"/>
                  </a:lnTo>
                  <a:lnTo>
                    <a:pt x="144" y="86"/>
                  </a:lnTo>
                  <a:lnTo>
                    <a:pt x="140" y="88"/>
                  </a:lnTo>
                  <a:lnTo>
                    <a:pt x="136" y="92"/>
                  </a:lnTo>
                  <a:lnTo>
                    <a:pt x="136" y="94"/>
                  </a:lnTo>
                  <a:lnTo>
                    <a:pt x="134" y="96"/>
                  </a:lnTo>
                  <a:lnTo>
                    <a:pt x="136" y="100"/>
                  </a:lnTo>
                  <a:lnTo>
                    <a:pt x="140" y="118"/>
                  </a:lnTo>
                  <a:lnTo>
                    <a:pt x="138" y="132"/>
                  </a:lnTo>
                  <a:lnTo>
                    <a:pt x="136" y="144"/>
                  </a:lnTo>
                  <a:lnTo>
                    <a:pt x="136" y="150"/>
                  </a:lnTo>
                  <a:lnTo>
                    <a:pt x="138" y="152"/>
                  </a:lnTo>
                  <a:lnTo>
                    <a:pt x="138" y="156"/>
                  </a:lnTo>
                  <a:lnTo>
                    <a:pt x="136" y="158"/>
                  </a:lnTo>
                  <a:lnTo>
                    <a:pt x="136" y="160"/>
                  </a:lnTo>
                  <a:lnTo>
                    <a:pt x="132" y="164"/>
                  </a:lnTo>
                  <a:lnTo>
                    <a:pt x="130" y="166"/>
                  </a:lnTo>
                  <a:lnTo>
                    <a:pt x="130" y="170"/>
                  </a:lnTo>
                  <a:lnTo>
                    <a:pt x="128" y="184"/>
                  </a:lnTo>
                  <a:lnTo>
                    <a:pt x="128" y="188"/>
                  </a:lnTo>
                  <a:lnTo>
                    <a:pt x="130" y="194"/>
                  </a:lnTo>
                  <a:lnTo>
                    <a:pt x="132" y="200"/>
                  </a:lnTo>
                  <a:lnTo>
                    <a:pt x="136" y="216"/>
                  </a:lnTo>
                  <a:lnTo>
                    <a:pt x="136" y="218"/>
                  </a:lnTo>
                  <a:lnTo>
                    <a:pt x="134" y="222"/>
                  </a:lnTo>
                  <a:lnTo>
                    <a:pt x="136" y="234"/>
                  </a:lnTo>
                  <a:lnTo>
                    <a:pt x="138" y="238"/>
                  </a:lnTo>
                  <a:lnTo>
                    <a:pt x="138" y="250"/>
                  </a:lnTo>
                  <a:lnTo>
                    <a:pt x="138" y="254"/>
                  </a:lnTo>
                  <a:lnTo>
                    <a:pt x="136" y="256"/>
                  </a:lnTo>
                  <a:lnTo>
                    <a:pt x="136" y="266"/>
                  </a:lnTo>
                  <a:lnTo>
                    <a:pt x="136" y="270"/>
                  </a:lnTo>
                  <a:lnTo>
                    <a:pt x="138" y="272"/>
                  </a:lnTo>
                  <a:lnTo>
                    <a:pt x="142" y="276"/>
                  </a:lnTo>
                  <a:lnTo>
                    <a:pt x="146" y="278"/>
                  </a:lnTo>
                  <a:lnTo>
                    <a:pt x="148" y="280"/>
                  </a:lnTo>
                  <a:lnTo>
                    <a:pt x="148" y="282"/>
                  </a:lnTo>
                  <a:lnTo>
                    <a:pt x="142" y="284"/>
                  </a:lnTo>
                  <a:lnTo>
                    <a:pt x="130" y="286"/>
                  </a:lnTo>
                  <a:lnTo>
                    <a:pt x="96" y="292"/>
                  </a:lnTo>
                  <a:lnTo>
                    <a:pt x="78" y="296"/>
                  </a:lnTo>
                  <a:lnTo>
                    <a:pt x="76" y="296"/>
                  </a:lnTo>
                  <a:lnTo>
                    <a:pt x="72" y="290"/>
                  </a:lnTo>
                  <a:lnTo>
                    <a:pt x="74" y="286"/>
                  </a:lnTo>
                  <a:lnTo>
                    <a:pt x="72" y="278"/>
                  </a:lnTo>
                  <a:lnTo>
                    <a:pt x="56" y="216"/>
                  </a:lnTo>
                  <a:lnTo>
                    <a:pt x="54" y="206"/>
                  </a:lnTo>
                  <a:lnTo>
                    <a:pt x="46" y="198"/>
                  </a:lnTo>
                  <a:lnTo>
                    <a:pt x="44" y="198"/>
                  </a:lnTo>
                  <a:lnTo>
                    <a:pt x="42" y="200"/>
                  </a:lnTo>
                  <a:lnTo>
                    <a:pt x="42" y="204"/>
                  </a:lnTo>
                  <a:lnTo>
                    <a:pt x="40" y="206"/>
                  </a:lnTo>
                  <a:lnTo>
                    <a:pt x="36" y="206"/>
                  </a:lnTo>
                  <a:lnTo>
                    <a:pt x="34" y="200"/>
                  </a:lnTo>
                  <a:lnTo>
                    <a:pt x="36" y="194"/>
                  </a:lnTo>
                  <a:lnTo>
                    <a:pt x="36" y="186"/>
                  </a:lnTo>
                  <a:lnTo>
                    <a:pt x="36" y="184"/>
                  </a:lnTo>
                  <a:lnTo>
                    <a:pt x="36" y="182"/>
                  </a:lnTo>
                  <a:lnTo>
                    <a:pt x="32" y="170"/>
                  </a:lnTo>
                  <a:lnTo>
                    <a:pt x="26" y="160"/>
                  </a:lnTo>
                  <a:lnTo>
                    <a:pt x="20" y="150"/>
                  </a:lnTo>
                  <a:lnTo>
                    <a:pt x="20" y="134"/>
                  </a:lnTo>
                  <a:lnTo>
                    <a:pt x="22" y="132"/>
                  </a:lnTo>
                  <a:lnTo>
                    <a:pt x="24" y="128"/>
                  </a:lnTo>
                  <a:lnTo>
                    <a:pt x="20" y="104"/>
                  </a:lnTo>
                  <a:lnTo>
                    <a:pt x="20" y="102"/>
                  </a:lnTo>
                  <a:lnTo>
                    <a:pt x="18" y="100"/>
                  </a:lnTo>
                  <a:lnTo>
                    <a:pt x="16" y="96"/>
                  </a:lnTo>
                  <a:lnTo>
                    <a:pt x="12" y="94"/>
                  </a:lnTo>
                  <a:lnTo>
                    <a:pt x="10" y="92"/>
                  </a:lnTo>
                  <a:lnTo>
                    <a:pt x="10" y="88"/>
                  </a:lnTo>
                  <a:lnTo>
                    <a:pt x="8" y="84"/>
                  </a:lnTo>
                  <a:lnTo>
                    <a:pt x="8" y="78"/>
                  </a:lnTo>
                  <a:lnTo>
                    <a:pt x="8" y="68"/>
                  </a:lnTo>
                  <a:lnTo>
                    <a:pt x="2" y="48"/>
                  </a:lnTo>
                  <a:lnTo>
                    <a:pt x="0" y="42"/>
                  </a:lnTo>
                  <a:lnTo>
                    <a:pt x="32" y="32"/>
                  </a:lnTo>
                  <a:lnTo>
                    <a:pt x="48" y="30"/>
                  </a:lnTo>
                  <a:lnTo>
                    <a:pt x="72" y="24"/>
                  </a:lnTo>
                  <a:lnTo>
                    <a:pt x="74" y="22"/>
                  </a:lnTo>
                  <a:lnTo>
                    <a:pt x="92" y="18"/>
                  </a:lnTo>
                  <a:lnTo>
                    <a:pt x="110" y="14"/>
                  </a:lnTo>
                  <a:lnTo>
                    <a:pt x="124" y="10"/>
                  </a:lnTo>
                  <a:lnTo>
                    <a:pt x="152" y="2"/>
                  </a:lnTo>
                  <a:lnTo>
                    <a:pt x="158" y="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4" name="Freeform 405"/>
            <p:cNvSpPr>
              <a:spLocks/>
            </p:cNvSpPr>
            <p:nvPr/>
          </p:nvSpPr>
          <p:spPr bwMode="auto">
            <a:xfrm>
              <a:off x="2422525" y="1936750"/>
              <a:ext cx="1111250" cy="857250"/>
            </a:xfrm>
            <a:custGeom>
              <a:avLst/>
              <a:gdLst>
                <a:gd name="T0" fmla="*/ 22 w 700"/>
                <a:gd name="T1" fmla="*/ 334 h 540"/>
                <a:gd name="T2" fmla="*/ 40 w 700"/>
                <a:gd name="T3" fmla="*/ 242 h 540"/>
                <a:gd name="T4" fmla="*/ 52 w 700"/>
                <a:gd name="T5" fmla="*/ 176 h 540"/>
                <a:gd name="T6" fmla="*/ 58 w 700"/>
                <a:gd name="T7" fmla="*/ 130 h 540"/>
                <a:gd name="T8" fmla="*/ 66 w 700"/>
                <a:gd name="T9" fmla="*/ 86 h 540"/>
                <a:gd name="T10" fmla="*/ 72 w 700"/>
                <a:gd name="T11" fmla="*/ 62 h 540"/>
                <a:gd name="T12" fmla="*/ 72 w 700"/>
                <a:gd name="T13" fmla="*/ 54 h 540"/>
                <a:gd name="T14" fmla="*/ 76 w 700"/>
                <a:gd name="T15" fmla="*/ 36 h 540"/>
                <a:gd name="T16" fmla="*/ 82 w 700"/>
                <a:gd name="T17" fmla="*/ 0 h 540"/>
                <a:gd name="T18" fmla="*/ 126 w 700"/>
                <a:gd name="T19" fmla="*/ 6 h 540"/>
                <a:gd name="T20" fmla="*/ 140 w 700"/>
                <a:gd name="T21" fmla="*/ 8 h 540"/>
                <a:gd name="T22" fmla="*/ 148 w 700"/>
                <a:gd name="T23" fmla="*/ 10 h 540"/>
                <a:gd name="T24" fmla="*/ 162 w 700"/>
                <a:gd name="T25" fmla="*/ 12 h 540"/>
                <a:gd name="T26" fmla="*/ 170 w 700"/>
                <a:gd name="T27" fmla="*/ 14 h 540"/>
                <a:gd name="T28" fmla="*/ 182 w 700"/>
                <a:gd name="T29" fmla="*/ 14 h 540"/>
                <a:gd name="T30" fmla="*/ 192 w 700"/>
                <a:gd name="T31" fmla="*/ 16 h 540"/>
                <a:gd name="T32" fmla="*/ 224 w 700"/>
                <a:gd name="T33" fmla="*/ 20 h 540"/>
                <a:gd name="T34" fmla="*/ 244 w 700"/>
                <a:gd name="T35" fmla="*/ 24 h 540"/>
                <a:gd name="T36" fmla="*/ 256 w 700"/>
                <a:gd name="T37" fmla="*/ 26 h 540"/>
                <a:gd name="T38" fmla="*/ 286 w 700"/>
                <a:gd name="T39" fmla="*/ 30 h 540"/>
                <a:gd name="T40" fmla="*/ 364 w 700"/>
                <a:gd name="T41" fmla="*/ 38 h 540"/>
                <a:gd name="T42" fmla="*/ 390 w 700"/>
                <a:gd name="T43" fmla="*/ 42 h 540"/>
                <a:gd name="T44" fmla="*/ 414 w 700"/>
                <a:gd name="T45" fmla="*/ 44 h 540"/>
                <a:gd name="T46" fmla="*/ 424 w 700"/>
                <a:gd name="T47" fmla="*/ 46 h 540"/>
                <a:gd name="T48" fmla="*/ 438 w 700"/>
                <a:gd name="T49" fmla="*/ 48 h 540"/>
                <a:gd name="T50" fmla="*/ 450 w 700"/>
                <a:gd name="T51" fmla="*/ 50 h 540"/>
                <a:gd name="T52" fmla="*/ 460 w 700"/>
                <a:gd name="T53" fmla="*/ 50 h 540"/>
                <a:gd name="T54" fmla="*/ 496 w 700"/>
                <a:gd name="T55" fmla="*/ 54 h 540"/>
                <a:gd name="T56" fmla="*/ 516 w 700"/>
                <a:gd name="T57" fmla="*/ 56 h 540"/>
                <a:gd name="T58" fmla="*/ 530 w 700"/>
                <a:gd name="T59" fmla="*/ 58 h 540"/>
                <a:gd name="T60" fmla="*/ 546 w 700"/>
                <a:gd name="T61" fmla="*/ 60 h 540"/>
                <a:gd name="T62" fmla="*/ 552 w 700"/>
                <a:gd name="T63" fmla="*/ 60 h 540"/>
                <a:gd name="T64" fmla="*/ 582 w 700"/>
                <a:gd name="T65" fmla="*/ 62 h 540"/>
                <a:gd name="T66" fmla="*/ 598 w 700"/>
                <a:gd name="T67" fmla="*/ 64 h 540"/>
                <a:gd name="T68" fmla="*/ 610 w 700"/>
                <a:gd name="T69" fmla="*/ 66 h 540"/>
                <a:gd name="T70" fmla="*/ 628 w 700"/>
                <a:gd name="T71" fmla="*/ 68 h 540"/>
                <a:gd name="T72" fmla="*/ 644 w 700"/>
                <a:gd name="T73" fmla="*/ 68 h 540"/>
                <a:gd name="T74" fmla="*/ 654 w 700"/>
                <a:gd name="T75" fmla="*/ 70 h 540"/>
                <a:gd name="T76" fmla="*/ 668 w 700"/>
                <a:gd name="T77" fmla="*/ 70 h 540"/>
                <a:gd name="T78" fmla="*/ 694 w 700"/>
                <a:gd name="T79" fmla="*/ 74 h 540"/>
                <a:gd name="T80" fmla="*/ 698 w 700"/>
                <a:gd name="T81" fmla="*/ 90 h 540"/>
                <a:gd name="T82" fmla="*/ 690 w 700"/>
                <a:gd name="T83" fmla="*/ 170 h 540"/>
                <a:gd name="T84" fmla="*/ 688 w 700"/>
                <a:gd name="T85" fmla="*/ 188 h 540"/>
                <a:gd name="T86" fmla="*/ 684 w 700"/>
                <a:gd name="T87" fmla="*/ 230 h 540"/>
                <a:gd name="T88" fmla="*/ 682 w 700"/>
                <a:gd name="T89" fmla="*/ 262 h 540"/>
                <a:gd name="T90" fmla="*/ 680 w 700"/>
                <a:gd name="T91" fmla="*/ 280 h 540"/>
                <a:gd name="T92" fmla="*/ 680 w 700"/>
                <a:gd name="T93" fmla="*/ 288 h 540"/>
                <a:gd name="T94" fmla="*/ 678 w 700"/>
                <a:gd name="T95" fmla="*/ 306 h 540"/>
                <a:gd name="T96" fmla="*/ 672 w 700"/>
                <a:gd name="T97" fmla="*/ 358 h 540"/>
                <a:gd name="T98" fmla="*/ 668 w 700"/>
                <a:gd name="T99" fmla="*/ 408 h 540"/>
                <a:gd name="T100" fmla="*/ 662 w 700"/>
                <a:gd name="T101" fmla="*/ 476 h 540"/>
                <a:gd name="T102" fmla="*/ 660 w 700"/>
                <a:gd name="T103" fmla="*/ 488 h 540"/>
                <a:gd name="T104" fmla="*/ 658 w 700"/>
                <a:gd name="T105" fmla="*/ 534 h 540"/>
                <a:gd name="T106" fmla="*/ 562 w 700"/>
                <a:gd name="T107" fmla="*/ 532 h 540"/>
                <a:gd name="T108" fmla="*/ 374 w 700"/>
                <a:gd name="T109" fmla="*/ 512 h 540"/>
                <a:gd name="T110" fmla="*/ 186 w 700"/>
                <a:gd name="T111" fmla="*/ 488 h 540"/>
                <a:gd name="T112" fmla="*/ 138 w 700"/>
                <a:gd name="T113" fmla="*/ 482 h 540"/>
                <a:gd name="T114" fmla="*/ 0 w 700"/>
                <a:gd name="T115" fmla="*/ 460 h 540"/>
                <a:gd name="T116" fmla="*/ 6 w 700"/>
                <a:gd name="T117" fmla="*/ 424 h 540"/>
                <a:gd name="T118" fmla="*/ 20 w 700"/>
                <a:gd name="T119" fmla="*/ 352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0" h="540">
                  <a:moveTo>
                    <a:pt x="20" y="346"/>
                  </a:moveTo>
                  <a:lnTo>
                    <a:pt x="22" y="334"/>
                  </a:lnTo>
                  <a:lnTo>
                    <a:pt x="30" y="284"/>
                  </a:lnTo>
                  <a:lnTo>
                    <a:pt x="40" y="242"/>
                  </a:lnTo>
                  <a:lnTo>
                    <a:pt x="42" y="232"/>
                  </a:lnTo>
                  <a:lnTo>
                    <a:pt x="52" y="176"/>
                  </a:lnTo>
                  <a:lnTo>
                    <a:pt x="54" y="154"/>
                  </a:lnTo>
                  <a:lnTo>
                    <a:pt x="58" y="130"/>
                  </a:lnTo>
                  <a:lnTo>
                    <a:pt x="62" y="116"/>
                  </a:lnTo>
                  <a:lnTo>
                    <a:pt x="66" y="86"/>
                  </a:lnTo>
                  <a:lnTo>
                    <a:pt x="68" y="82"/>
                  </a:lnTo>
                  <a:lnTo>
                    <a:pt x="72" y="62"/>
                  </a:lnTo>
                  <a:lnTo>
                    <a:pt x="72" y="58"/>
                  </a:lnTo>
                  <a:lnTo>
                    <a:pt x="72" y="54"/>
                  </a:lnTo>
                  <a:lnTo>
                    <a:pt x="74" y="46"/>
                  </a:lnTo>
                  <a:lnTo>
                    <a:pt x="76" y="36"/>
                  </a:lnTo>
                  <a:lnTo>
                    <a:pt x="78" y="20"/>
                  </a:lnTo>
                  <a:lnTo>
                    <a:pt x="82" y="0"/>
                  </a:lnTo>
                  <a:lnTo>
                    <a:pt x="122" y="6"/>
                  </a:lnTo>
                  <a:lnTo>
                    <a:pt x="126" y="6"/>
                  </a:lnTo>
                  <a:lnTo>
                    <a:pt x="134" y="8"/>
                  </a:lnTo>
                  <a:lnTo>
                    <a:pt x="140" y="8"/>
                  </a:lnTo>
                  <a:lnTo>
                    <a:pt x="146" y="8"/>
                  </a:lnTo>
                  <a:lnTo>
                    <a:pt x="148" y="10"/>
                  </a:lnTo>
                  <a:lnTo>
                    <a:pt x="158" y="12"/>
                  </a:lnTo>
                  <a:lnTo>
                    <a:pt x="162" y="12"/>
                  </a:lnTo>
                  <a:lnTo>
                    <a:pt x="166" y="12"/>
                  </a:lnTo>
                  <a:lnTo>
                    <a:pt x="170" y="14"/>
                  </a:lnTo>
                  <a:lnTo>
                    <a:pt x="178" y="14"/>
                  </a:lnTo>
                  <a:lnTo>
                    <a:pt x="182" y="14"/>
                  </a:lnTo>
                  <a:lnTo>
                    <a:pt x="188" y="16"/>
                  </a:lnTo>
                  <a:lnTo>
                    <a:pt x="192" y="16"/>
                  </a:lnTo>
                  <a:lnTo>
                    <a:pt x="220" y="20"/>
                  </a:lnTo>
                  <a:lnTo>
                    <a:pt x="224" y="20"/>
                  </a:lnTo>
                  <a:lnTo>
                    <a:pt x="234" y="22"/>
                  </a:lnTo>
                  <a:lnTo>
                    <a:pt x="244" y="24"/>
                  </a:lnTo>
                  <a:lnTo>
                    <a:pt x="246" y="24"/>
                  </a:lnTo>
                  <a:lnTo>
                    <a:pt x="256" y="26"/>
                  </a:lnTo>
                  <a:lnTo>
                    <a:pt x="268" y="26"/>
                  </a:lnTo>
                  <a:lnTo>
                    <a:pt x="286" y="30"/>
                  </a:lnTo>
                  <a:lnTo>
                    <a:pt x="348" y="38"/>
                  </a:lnTo>
                  <a:lnTo>
                    <a:pt x="364" y="38"/>
                  </a:lnTo>
                  <a:lnTo>
                    <a:pt x="378" y="40"/>
                  </a:lnTo>
                  <a:lnTo>
                    <a:pt x="390" y="42"/>
                  </a:lnTo>
                  <a:lnTo>
                    <a:pt x="408" y="44"/>
                  </a:lnTo>
                  <a:lnTo>
                    <a:pt x="414" y="44"/>
                  </a:lnTo>
                  <a:lnTo>
                    <a:pt x="422" y="46"/>
                  </a:lnTo>
                  <a:lnTo>
                    <a:pt x="424" y="46"/>
                  </a:lnTo>
                  <a:lnTo>
                    <a:pt x="430" y="46"/>
                  </a:lnTo>
                  <a:lnTo>
                    <a:pt x="438" y="48"/>
                  </a:lnTo>
                  <a:lnTo>
                    <a:pt x="444" y="48"/>
                  </a:lnTo>
                  <a:lnTo>
                    <a:pt x="450" y="50"/>
                  </a:lnTo>
                  <a:lnTo>
                    <a:pt x="454" y="50"/>
                  </a:lnTo>
                  <a:lnTo>
                    <a:pt x="460" y="50"/>
                  </a:lnTo>
                  <a:lnTo>
                    <a:pt x="492" y="54"/>
                  </a:lnTo>
                  <a:lnTo>
                    <a:pt x="496" y="54"/>
                  </a:lnTo>
                  <a:lnTo>
                    <a:pt x="508" y="56"/>
                  </a:lnTo>
                  <a:lnTo>
                    <a:pt x="516" y="56"/>
                  </a:lnTo>
                  <a:lnTo>
                    <a:pt x="526" y="58"/>
                  </a:lnTo>
                  <a:lnTo>
                    <a:pt x="530" y="58"/>
                  </a:lnTo>
                  <a:lnTo>
                    <a:pt x="532" y="58"/>
                  </a:lnTo>
                  <a:lnTo>
                    <a:pt x="546" y="60"/>
                  </a:lnTo>
                  <a:lnTo>
                    <a:pt x="550" y="60"/>
                  </a:lnTo>
                  <a:lnTo>
                    <a:pt x="552" y="60"/>
                  </a:lnTo>
                  <a:lnTo>
                    <a:pt x="578" y="62"/>
                  </a:lnTo>
                  <a:lnTo>
                    <a:pt x="582" y="62"/>
                  </a:lnTo>
                  <a:lnTo>
                    <a:pt x="584" y="62"/>
                  </a:lnTo>
                  <a:lnTo>
                    <a:pt x="598" y="64"/>
                  </a:lnTo>
                  <a:lnTo>
                    <a:pt x="602" y="64"/>
                  </a:lnTo>
                  <a:lnTo>
                    <a:pt x="610" y="66"/>
                  </a:lnTo>
                  <a:lnTo>
                    <a:pt x="624" y="68"/>
                  </a:lnTo>
                  <a:lnTo>
                    <a:pt x="628" y="68"/>
                  </a:lnTo>
                  <a:lnTo>
                    <a:pt x="640" y="68"/>
                  </a:lnTo>
                  <a:lnTo>
                    <a:pt x="644" y="68"/>
                  </a:lnTo>
                  <a:lnTo>
                    <a:pt x="648" y="68"/>
                  </a:lnTo>
                  <a:lnTo>
                    <a:pt x="654" y="70"/>
                  </a:lnTo>
                  <a:lnTo>
                    <a:pt x="658" y="70"/>
                  </a:lnTo>
                  <a:lnTo>
                    <a:pt x="668" y="70"/>
                  </a:lnTo>
                  <a:lnTo>
                    <a:pt x="672" y="72"/>
                  </a:lnTo>
                  <a:lnTo>
                    <a:pt x="694" y="74"/>
                  </a:lnTo>
                  <a:lnTo>
                    <a:pt x="700" y="74"/>
                  </a:lnTo>
                  <a:lnTo>
                    <a:pt x="698" y="90"/>
                  </a:lnTo>
                  <a:lnTo>
                    <a:pt x="690" y="166"/>
                  </a:lnTo>
                  <a:lnTo>
                    <a:pt x="690" y="170"/>
                  </a:lnTo>
                  <a:lnTo>
                    <a:pt x="690" y="174"/>
                  </a:lnTo>
                  <a:lnTo>
                    <a:pt x="688" y="188"/>
                  </a:lnTo>
                  <a:lnTo>
                    <a:pt x="686" y="208"/>
                  </a:lnTo>
                  <a:lnTo>
                    <a:pt x="684" y="230"/>
                  </a:lnTo>
                  <a:lnTo>
                    <a:pt x="684" y="246"/>
                  </a:lnTo>
                  <a:lnTo>
                    <a:pt x="682" y="262"/>
                  </a:lnTo>
                  <a:lnTo>
                    <a:pt x="680" y="272"/>
                  </a:lnTo>
                  <a:lnTo>
                    <a:pt x="680" y="280"/>
                  </a:lnTo>
                  <a:lnTo>
                    <a:pt x="680" y="284"/>
                  </a:lnTo>
                  <a:lnTo>
                    <a:pt x="680" y="288"/>
                  </a:lnTo>
                  <a:lnTo>
                    <a:pt x="680" y="292"/>
                  </a:lnTo>
                  <a:lnTo>
                    <a:pt x="678" y="306"/>
                  </a:lnTo>
                  <a:lnTo>
                    <a:pt x="678" y="316"/>
                  </a:lnTo>
                  <a:lnTo>
                    <a:pt x="672" y="358"/>
                  </a:lnTo>
                  <a:lnTo>
                    <a:pt x="670" y="392"/>
                  </a:lnTo>
                  <a:lnTo>
                    <a:pt x="668" y="408"/>
                  </a:lnTo>
                  <a:lnTo>
                    <a:pt x="666" y="426"/>
                  </a:lnTo>
                  <a:lnTo>
                    <a:pt x="662" y="476"/>
                  </a:lnTo>
                  <a:lnTo>
                    <a:pt x="662" y="486"/>
                  </a:lnTo>
                  <a:lnTo>
                    <a:pt x="660" y="488"/>
                  </a:lnTo>
                  <a:lnTo>
                    <a:pt x="660" y="506"/>
                  </a:lnTo>
                  <a:lnTo>
                    <a:pt x="658" y="534"/>
                  </a:lnTo>
                  <a:lnTo>
                    <a:pt x="656" y="540"/>
                  </a:lnTo>
                  <a:lnTo>
                    <a:pt x="562" y="532"/>
                  </a:lnTo>
                  <a:lnTo>
                    <a:pt x="468" y="522"/>
                  </a:lnTo>
                  <a:lnTo>
                    <a:pt x="374" y="512"/>
                  </a:lnTo>
                  <a:lnTo>
                    <a:pt x="280" y="500"/>
                  </a:lnTo>
                  <a:lnTo>
                    <a:pt x="186" y="488"/>
                  </a:lnTo>
                  <a:lnTo>
                    <a:pt x="144" y="482"/>
                  </a:lnTo>
                  <a:lnTo>
                    <a:pt x="138" y="482"/>
                  </a:lnTo>
                  <a:lnTo>
                    <a:pt x="132" y="480"/>
                  </a:lnTo>
                  <a:lnTo>
                    <a:pt x="0" y="460"/>
                  </a:lnTo>
                  <a:lnTo>
                    <a:pt x="0" y="458"/>
                  </a:lnTo>
                  <a:lnTo>
                    <a:pt x="6" y="424"/>
                  </a:lnTo>
                  <a:lnTo>
                    <a:pt x="12" y="388"/>
                  </a:lnTo>
                  <a:lnTo>
                    <a:pt x="20" y="352"/>
                  </a:lnTo>
                  <a:lnTo>
                    <a:pt x="20" y="346"/>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5" name="Freeform 406"/>
            <p:cNvSpPr>
              <a:spLocks/>
            </p:cNvSpPr>
            <p:nvPr/>
          </p:nvSpPr>
          <p:spPr bwMode="auto">
            <a:xfrm>
              <a:off x="8108950" y="1123950"/>
              <a:ext cx="584200" cy="860425"/>
            </a:xfrm>
            <a:custGeom>
              <a:avLst/>
              <a:gdLst>
                <a:gd name="T0" fmla="*/ 28 w 368"/>
                <a:gd name="T1" fmla="*/ 272 h 542"/>
                <a:gd name="T2" fmla="*/ 26 w 368"/>
                <a:gd name="T3" fmla="*/ 260 h 542"/>
                <a:gd name="T4" fmla="*/ 40 w 368"/>
                <a:gd name="T5" fmla="*/ 238 h 542"/>
                <a:gd name="T6" fmla="*/ 46 w 368"/>
                <a:gd name="T7" fmla="*/ 204 h 542"/>
                <a:gd name="T8" fmla="*/ 38 w 368"/>
                <a:gd name="T9" fmla="*/ 170 h 542"/>
                <a:gd name="T10" fmla="*/ 48 w 368"/>
                <a:gd name="T11" fmla="*/ 148 h 542"/>
                <a:gd name="T12" fmla="*/ 46 w 368"/>
                <a:gd name="T13" fmla="*/ 130 h 542"/>
                <a:gd name="T14" fmla="*/ 56 w 368"/>
                <a:gd name="T15" fmla="*/ 76 h 542"/>
                <a:gd name="T16" fmla="*/ 80 w 368"/>
                <a:gd name="T17" fmla="*/ 12 h 542"/>
                <a:gd name="T18" fmla="*/ 96 w 368"/>
                <a:gd name="T19" fmla="*/ 18 h 542"/>
                <a:gd name="T20" fmla="*/ 104 w 368"/>
                <a:gd name="T21" fmla="*/ 30 h 542"/>
                <a:gd name="T22" fmla="*/ 124 w 368"/>
                <a:gd name="T23" fmla="*/ 28 h 542"/>
                <a:gd name="T24" fmla="*/ 156 w 368"/>
                <a:gd name="T25" fmla="*/ 2 h 542"/>
                <a:gd name="T26" fmla="*/ 170 w 368"/>
                <a:gd name="T27" fmla="*/ 2 h 542"/>
                <a:gd name="T28" fmla="*/ 204 w 368"/>
                <a:gd name="T29" fmla="*/ 20 h 542"/>
                <a:gd name="T30" fmla="*/ 244 w 368"/>
                <a:gd name="T31" fmla="*/ 110 h 542"/>
                <a:gd name="T32" fmla="*/ 262 w 368"/>
                <a:gd name="T33" fmla="*/ 172 h 542"/>
                <a:gd name="T34" fmla="*/ 292 w 368"/>
                <a:gd name="T35" fmla="*/ 180 h 542"/>
                <a:gd name="T36" fmla="*/ 302 w 368"/>
                <a:gd name="T37" fmla="*/ 186 h 542"/>
                <a:gd name="T38" fmla="*/ 310 w 368"/>
                <a:gd name="T39" fmla="*/ 216 h 542"/>
                <a:gd name="T40" fmla="*/ 326 w 368"/>
                <a:gd name="T41" fmla="*/ 224 h 542"/>
                <a:gd name="T42" fmla="*/ 334 w 368"/>
                <a:gd name="T43" fmla="*/ 218 h 542"/>
                <a:gd name="T44" fmla="*/ 354 w 368"/>
                <a:gd name="T45" fmla="*/ 240 h 542"/>
                <a:gd name="T46" fmla="*/ 352 w 368"/>
                <a:gd name="T47" fmla="*/ 250 h 542"/>
                <a:gd name="T48" fmla="*/ 364 w 368"/>
                <a:gd name="T49" fmla="*/ 248 h 542"/>
                <a:gd name="T50" fmla="*/ 350 w 368"/>
                <a:gd name="T51" fmla="*/ 280 h 542"/>
                <a:gd name="T52" fmla="*/ 324 w 368"/>
                <a:gd name="T53" fmla="*/ 288 h 542"/>
                <a:gd name="T54" fmla="*/ 314 w 368"/>
                <a:gd name="T55" fmla="*/ 306 h 542"/>
                <a:gd name="T56" fmla="*/ 298 w 368"/>
                <a:gd name="T57" fmla="*/ 324 h 542"/>
                <a:gd name="T58" fmla="*/ 286 w 368"/>
                <a:gd name="T59" fmla="*/ 322 h 542"/>
                <a:gd name="T60" fmla="*/ 264 w 368"/>
                <a:gd name="T61" fmla="*/ 332 h 542"/>
                <a:gd name="T62" fmla="*/ 252 w 368"/>
                <a:gd name="T63" fmla="*/ 348 h 542"/>
                <a:gd name="T64" fmla="*/ 228 w 368"/>
                <a:gd name="T65" fmla="*/ 332 h 542"/>
                <a:gd name="T66" fmla="*/ 222 w 368"/>
                <a:gd name="T67" fmla="*/ 338 h 542"/>
                <a:gd name="T68" fmla="*/ 214 w 368"/>
                <a:gd name="T69" fmla="*/ 384 h 542"/>
                <a:gd name="T70" fmla="*/ 210 w 368"/>
                <a:gd name="T71" fmla="*/ 402 h 542"/>
                <a:gd name="T72" fmla="*/ 188 w 368"/>
                <a:gd name="T73" fmla="*/ 416 h 542"/>
                <a:gd name="T74" fmla="*/ 182 w 368"/>
                <a:gd name="T75" fmla="*/ 420 h 542"/>
                <a:gd name="T76" fmla="*/ 176 w 368"/>
                <a:gd name="T77" fmla="*/ 414 h 542"/>
                <a:gd name="T78" fmla="*/ 170 w 368"/>
                <a:gd name="T79" fmla="*/ 410 h 542"/>
                <a:gd name="T80" fmla="*/ 168 w 368"/>
                <a:gd name="T81" fmla="*/ 410 h 542"/>
                <a:gd name="T82" fmla="*/ 170 w 368"/>
                <a:gd name="T83" fmla="*/ 430 h 542"/>
                <a:gd name="T84" fmla="*/ 156 w 368"/>
                <a:gd name="T85" fmla="*/ 410 h 542"/>
                <a:gd name="T86" fmla="*/ 156 w 368"/>
                <a:gd name="T87" fmla="*/ 424 h 542"/>
                <a:gd name="T88" fmla="*/ 164 w 368"/>
                <a:gd name="T89" fmla="*/ 448 h 542"/>
                <a:gd name="T90" fmla="*/ 144 w 368"/>
                <a:gd name="T91" fmla="*/ 434 h 542"/>
                <a:gd name="T92" fmla="*/ 130 w 368"/>
                <a:gd name="T93" fmla="*/ 456 h 542"/>
                <a:gd name="T94" fmla="*/ 134 w 368"/>
                <a:gd name="T95" fmla="*/ 466 h 542"/>
                <a:gd name="T96" fmla="*/ 126 w 368"/>
                <a:gd name="T97" fmla="*/ 496 h 542"/>
                <a:gd name="T98" fmla="*/ 116 w 368"/>
                <a:gd name="T99" fmla="*/ 508 h 542"/>
                <a:gd name="T100" fmla="*/ 116 w 368"/>
                <a:gd name="T101" fmla="*/ 526 h 542"/>
                <a:gd name="T102" fmla="*/ 106 w 368"/>
                <a:gd name="T103" fmla="*/ 542 h 542"/>
                <a:gd name="T104" fmla="*/ 76 w 368"/>
                <a:gd name="T105" fmla="*/ 512 h 542"/>
                <a:gd name="T106" fmla="*/ 64 w 368"/>
                <a:gd name="T107" fmla="*/ 474 h 542"/>
                <a:gd name="T108" fmla="*/ 26 w 368"/>
                <a:gd name="T109" fmla="*/ 368 h 542"/>
                <a:gd name="T110" fmla="*/ 8 w 368"/>
                <a:gd name="T111" fmla="*/ 31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8" h="542">
                  <a:moveTo>
                    <a:pt x="0" y="298"/>
                  </a:moveTo>
                  <a:lnTo>
                    <a:pt x="6" y="294"/>
                  </a:lnTo>
                  <a:lnTo>
                    <a:pt x="20" y="300"/>
                  </a:lnTo>
                  <a:lnTo>
                    <a:pt x="28" y="272"/>
                  </a:lnTo>
                  <a:lnTo>
                    <a:pt x="26" y="270"/>
                  </a:lnTo>
                  <a:lnTo>
                    <a:pt x="26" y="268"/>
                  </a:lnTo>
                  <a:lnTo>
                    <a:pt x="24" y="264"/>
                  </a:lnTo>
                  <a:lnTo>
                    <a:pt x="26" y="260"/>
                  </a:lnTo>
                  <a:lnTo>
                    <a:pt x="28" y="252"/>
                  </a:lnTo>
                  <a:lnTo>
                    <a:pt x="32" y="246"/>
                  </a:lnTo>
                  <a:lnTo>
                    <a:pt x="34" y="244"/>
                  </a:lnTo>
                  <a:lnTo>
                    <a:pt x="40" y="238"/>
                  </a:lnTo>
                  <a:lnTo>
                    <a:pt x="42" y="230"/>
                  </a:lnTo>
                  <a:lnTo>
                    <a:pt x="50" y="212"/>
                  </a:lnTo>
                  <a:lnTo>
                    <a:pt x="50" y="206"/>
                  </a:lnTo>
                  <a:lnTo>
                    <a:pt x="46" y="204"/>
                  </a:lnTo>
                  <a:lnTo>
                    <a:pt x="44" y="204"/>
                  </a:lnTo>
                  <a:lnTo>
                    <a:pt x="40" y="194"/>
                  </a:lnTo>
                  <a:lnTo>
                    <a:pt x="38" y="178"/>
                  </a:lnTo>
                  <a:lnTo>
                    <a:pt x="38" y="170"/>
                  </a:lnTo>
                  <a:lnTo>
                    <a:pt x="40" y="162"/>
                  </a:lnTo>
                  <a:lnTo>
                    <a:pt x="44" y="154"/>
                  </a:lnTo>
                  <a:lnTo>
                    <a:pt x="48" y="150"/>
                  </a:lnTo>
                  <a:lnTo>
                    <a:pt x="48" y="148"/>
                  </a:lnTo>
                  <a:lnTo>
                    <a:pt x="48" y="144"/>
                  </a:lnTo>
                  <a:lnTo>
                    <a:pt x="48" y="142"/>
                  </a:lnTo>
                  <a:lnTo>
                    <a:pt x="48" y="138"/>
                  </a:lnTo>
                  <a:lnTo>
                    <a:pt x="46" y="130"/>
                  </a:lnTo>
                  <a:lnTo>
                    <a:pt x="42" y="116"/>
                  </a:lnTo>
                  <a:lnTo>
                    <a:pt x="44" y="114"/>
                  </a:lnTo>
                  <a:lnTo>
                    <a:pt x="52" y="94"/>
                  </a:lnTo>
                  <a:lnTo>
                    <a:pt x="56" y="76"/>
                  </a:lnTo>
                  <a:lnTo>
                    <a:pt x="60" y="68"/>
                  </a:lnTo>
                  <a:lnTo>
                    <a:pt x="70" y="36"/>
                  </a:lnTo>
                  <a:lnTo>
                    <a:pt x="76" y="20"/>
                  </a:lnTo>
                  <a:lnTo>
                    <a:pt x="80" y="12"/>
                  </a:lnTo>
                  <a:lnTo>
                    <a:pt x="88" y="10"/>
                  </a:lnTo>
                  <a:lnTo>
                    <a:pt x="96" y="12"/>
                  </a:lnTo>
                  <a:lnTo>
                    <a:pt x="96" y="14"/>
                  </a:lnTo>
                  <a:lnTo>
                    <a:pt x="96" y="18"/>
                  </a:lnTo>
                  <a:lnTo>
                    <a:pt x="98" y="22"/>
                  </a:lnTo>
                  <a:lnTo>
                    <a:pt x="100" y="26"/>
                  </a:lnTo>
                  <a:lnTo>
                    <a:pt x="102" y="28"/>
                  </a:lnTo>
                  <a:lnTo>
                    <a:pt x="104" y="30"/>
                  </a:lnTo>
                  <a:lnTo>
                    <a:pt x="110" y="34"/>
                  </a:lnTo>
                  <a:lnTo>
                    <a:pt x="118" y="36"/>
                  </a:lnTo>
                  <a:lnTo>
                    <a:pt x="122" y="30"/>
                  </a:lnTo>
                  <a:lnTo>
                    <a:pt x="124" y="28"/>
                  </a:lnTo>
                  <a:lnTo>
                    <a:pt x="126" y="26"/>
                  </a:lnTo>
                  <a:lnTo>
                    <a:pt x="140" y="16"/>
                  </a:lnTo>
                  <a:lnTo>
                    <a:pt x="154" y="4"/>
                  </a:lnTo>
                  <a:lnTo>
                    <a:pt x="156" y="2"/>
                  </a:lnTo>
                  <a:lnTo>
                    <a:pt x="158" y="0"/>
                  </a:lnTo>
                  <a:lnTo>
                    <a:pt x="164" y="0"/>
                  </a:lnTo>
                  <a:lnTo>
                    <a:pt x="168" y="2"/>
                  </a:lnTo>
                  <a:lnTo>
                    <a:pt x="170" y="2"/>
                  </a:lnTo>
                  <a:lnTo>
                    <a:pt x="194" y="12"/>
                  </a:lnTo>
                  <a:lnTo>
                    <a:pt x="196" y="14"/>
                  </a:lnTo>
                  <a:lnTo>
                    <a:pt x="202" y="18"/>
                  </a:lnTo>
                  <a:lnTo>
                    <a:pt x="204" y="20"/>
                  </a:lnTo>
                  <a:lnTo>
                    <a:pt x="212" y="22"/>
                  </a:lnTo>
                  <a:lnTo>
                    <a:pt x="218" y="38"/>
                  </a:lnTo>
                  <a:lnTo>
                    <a:pt x="222" y="54"/>
                  </a:lnTo>
                  <a:lnTo>
                    <a:pt x="244" y="110"/>
                  </a:lnTo>
                  <a:lnTo>
                    <a:pt x="256" y="146"/>
                  </a:lnTo>
                  <a:lnTo>
                    <a:pt x="258" y="154"/>
                  </a:lnTo>
                  <a:lnTo>
                    <a:pt x="260" y="166"/>
                  </a:lnTo>
                  <a:lnTo>
                    <a:pt x="262" y="172"/>
                  </a:lnTo>
                  <a:lnTo>
                    <a:pt x="264" y="176"/>
                  </a:lnTo>
                  <a:lnTo>
                    <a:pt x="278" y="180"/>
                  </a:lnTo>
                  <a:lnTo>
                    <a:pt x="286" y="180"/>
                  </a:lnTo>
                  <a:lnTo>
                    <a:pt x="292" y="180"/>
                  </a:lnTo>
                  <a:lnTo>
                    <a:pt x="294" y="178"/>
                  </a:lnTo>
                  <a:lnTo>
                    <a:pt x="296" y="176"/>
                  </a:lnTo>
                  <a:lnTo>
                    <a:pt x="300" y="178"/>
                  </a:lnTo>
                  <a:lnTo>
                    <a:pt x="302" y="186"/>
                  </a:lnTo>
                  <a:lnTo>
                    <a:pt x="298" y="190"/>
                  </a:lnTo>
                  <a:lnTo>
                    <a:pt x="308" y="208"/>
                  </a:lnTo>
                  <a:lnTo>
                    <a:pt x="308" y="214"/>
                  </a:lnTo>
                  <a:lnTo>
                    <a:pt x="310" y="216"/>
                  </a:lnTo>
                  <a:lnTo>
                    <a:pt x="314" y="220"/>
                  </a:lnTo>
                  <a:lnTo>
                    <a:pt x="316" y="222"/>
                  </a:lnTo>
                  <a:lnTo>
                    <a:pt x="324" y="224"/>
                  </a:lnTo>
                  <a:lnTo>
                    <a:pt x="326" y="224"/>
                  </a:lnTo>
                  <a:lnTo>
                    <a:pt x="326" y="220"/>
                  </a:lnTo>
                  <a:lnTo>
                    <a:pt x="328" y="218"/>
                  </a:lnTo>
                  <a:lnTo>
                    <a:pt x="330" y="218"/>
                  </a:lnTo>
                  <a:lnTo>
                    <a:pt x="334" y="218"/>
                  </a:lnTo>
                  <a:lnTo>
                    <a:pt x="338" y="218"/>
                  </a:lnTo>
                  <a:lnTo>
                    <a:pt x="346" y="224"/>
                  </a:lnTo>
                  <a:lnTo>
                    <a:pt x="356" y="236"/>
                  </a:lnTo>
                  <a:lnTo>
                    <a:pt x="354" y="240"/>
                  </a:lnTo>
                  <a:lnTo>
                    <a:pt x="350" y="244"/>
                  </a:lnTo>
                  <a:lnTo>
                    <a:pt x="344" y="246"/>
                  </a:lnTo>
                  <a:lnTo>
                    <a:pt x="346" y="248"/>
                  </a:lnTo>
                  <a:lnTo>
                    <a:pt x="352" y="250"/>
                  </a:lnTo>
                  <a:lnTo>
                    <a:pt x="356" y="250"/>
                  </a:lnTo>
                  <a:lnTo>
                    <a:pt x="356" y="248"/>
                  </a:lnTo>
                  <a:lnTo>
                    <a:pt x="358" y="246"/>
                  </a:lnTo>
                  <a:lnTo>
                    <a:pt x="364" y="248"/>
                  </a:lnTo>
                  <a:lnTo>
                    <a:pt x="368" y="252"/>
                  </a:lnTo>
                  <a:lnTo>
                    <a:pt x="366" y="254"/>
                  </a:lnTo>
                  <a:lnTo>
                    <a:pt x="356" y="276"/>
                  </a:lnTo>
                  <a:lnTo>
                    <a:pt x="350" y="280"/>
                  </a:lnTo>
                  <a:lnTo>
                    <a:pt x="338" y="286"/>
                  </a:lnTo>
                  <a:lnTo>
                    <a:pt x="328" y="284"/>
                  </a:lnTo>
                  <a:lnTo>
                    <a:pt x="324" y="284"/>
                  </a:lnTo>
                  <a:lnTo>
                    <a:pt x="324" y="288"/>
                  </a:lnTo>
                  <a:lnTo>
                    <a:pt x="326" y="292"/>
                  </a:lnTo>
                  <a:lnTo>
                    <a:pt x="328" y="298"/>
                  </a:lnTo>
                  <a:lnTo>
                    <a:pt x="316" y="306"/>
                  </a:lnTo>
                  <a:lnTo>
                    <a:pt x="314" y="306"/>
                  </a:lnTo>
                  <a:lnTo>
                    <a:pt x="310" y="304"/>
                  </a:lnTo>
                  <a:lnTo>
                    <a:pt x="304" y="312"/>
                  </a:lnTo>
                  <a:lnTo>
                    <a:pt x="300" y="320"/>
                  </a:lnTo>
                  <a:lnTo>
                    <a:pt x="298" y="324"/>
                  </a:lnTo>
                  <a:lnTo>
                    <a:pt x="296" y="326"/>
                  </a:lnTo>
                  <a:lnTo>
                    <a:pt x="294" y="332"/>
                  </a:lnTo>
                  <a:lnTo>
                    <a:pt x="288" y="328"/>
                  </a:lnTo>
                  <a:lnTo>
                    <a:pt x="286" y="322"/>
                  </a:lnTo>
                  <a:lnTo>
                    <a:pt x="270" y="326"/>
                  </a:lnTo>
                  <a:lnTo>
                    <a:pt x="266" y="326"/>
                  </a:lnTo>
                  <a:lnTo>
                    <a:pt x="264" y="330"/>
                  </a:lnTo>
                  <a:lnTo>
                    <a:pt x="264" y="332"/>
                  </a:lnTo>
                  <a:lnTo>
                    <a:pt x="256" y="338"/>
                  </a:lnTo>
                  <a:lnTo>
                    <a:pt x="252" y="336"/>
                  </a:lnTo>
                  <a:lnTo>
                    <a:pt x="248" y="338"/>
                  </a:lnTo>
                  <a:lnTo>
                    <a:pt x="252" y="348"/>
                  </a:lnTo>
                  <a:lnTo>
                    <a:pt x="246" y="352"/>
                  </a:lnTo>
                  <a:lnTo>
                    <a:pt x="230" y="354"/>
                  </a:lnTo>
                  <a:lnTo>
                    <a:pt x="226" y="338"/>
                  </a:lnTo>
                  <a:lnTo>
                    <a:pt x="228" y="332"/>
                  </a:lnTo>
                  <a:lnTo>
                    <a:pt x="228" y="326"/>
                  </a:lnTo>
                  <a:lnTo>
                    <a:pt x="222" y="326"/>
                  </a:lnTo>
                  <a:lnTo>
                    <a:pt x="222" y="332"/>
                  </a:lnTo>
                  <a:lnTo>
                    <a:pt x="222" y="338"/>
                  </a:lnTo>
                  <a:lnTo>
                    <a:pt x="216" y="342"/>
                  </a:lnTo>
                  <a:lnTo>
                    <a:pt x="212" y="346"/>
                  </a:lnTo>
                  <a:lnTo>
                    <a:pt x="214" y="368"/>
                  </a:lnTo>
                  <a:lnTo>
                    <a:pt x="214" y="384"/>
                  </a:lnTo>
                  <a:lnTo>
                    <a:pt x="214" y="386"/>
                  </a:lnTo>
                  <a:lnTo>
                    <a:pt x="218" y="386"/>
                  </a:lnTo>
                  <a:lnTo>
                    <a:pt x="218" y="390"/>
                  </a:lnTo>
                  <a:lnTo>
                    <a:pt x="210" y="402"/>
                  </a:lnTo>
                  <a:lnTo>
                    <a:pt x="206" y="408"/>
                  </a:lnTo>
                  <a:lnTo>
                    <a:pt x="200" y="404"/>
                  </a:lnTo>
                  <a:lnTo>
                    <a:pt x="192" y="400"/>
                  </a:lnTo>
                  <a:lnTo>
                    <a:pt x="188" y="416"/>
                  </a:lnTo>
                  <a:lnTo>
                    <a:pt x="188" y="422"/>
                  </a:lnTo>
                  <a:lnTo>
                    <a:pt x="188" y="424"/>
                  </a:lnTo>
                  <a:lnTo>
                    <a:pt x="184" y="422"/>
                  </a:lnTo>
                  <a:lnTo>
                    <a:pt x="182" y="420"/>
                  </a:lnTo>
                  <a:lnTo>
                    <a:pt x="180" y="416"/>
                  </a:lnTo>
                  <a:lnTo>
                    <a:pt x="178" y="412"/>
                  </a:lnTo>
                  <a:lnTo>
                    <a:pt x="180" y="406"/>
                  </a:lnTo>
                  <a:lnTo>
                    <a:pt x="176" y="414"/>
                  </a:lnTo>
                  <a:lnTo>
                    <a:pt x="178" y="420"/>
                  </a:lnTo>
                  <a:lnTo>
                    <a:pt x="180" y="422"/>
                  </a:lnTo>
                  <a:lnTo>
                    <a:pt x="172" y="422"/>
                  </a:lnTo>
                  <a:lnTo>
                    <a:pt x="170" y="410"/>
                  </a:lnTo>
                  <a:lnTo>
                    <a:pt x="170" y="408"/>
                  </a:lnTo>
                  <a:lnTo>
                    <a:pt x="170" y="406"/>
                  </a:lnTo>
                  <a:lnTo>
                    <a:pt x="168" y="408"/>
                  </a:lnTo>
                  <a:lnTo>
                    <a:pt x="168" y="410"/>
                  </a:lnTo>
                  <a:lnTo>
                    <a:pt x="168" y="416"/>
                  </a:lnTo>
                  <a:lnTo>
                    <a:pt x="168" y="424"/>
                  </a:lnTo>
                  <a:lnTo>
                    <a:pt x="170" y="426"/>
                  </a:lnTo>
                  <a:lnTo>
                    <a:pt x="170" y="430"/>
                  </a:lnTo>
                  <a:lnTo>
                    <a:pt x="170" y="436"/>
                  </a:lnTo>
                  <a:lnTo>
                    <a:pt x="166" y="434"/>
                  </a:lnTo>
                  <a:lnTo>
                    <a:pt x="158" y="418"/>
                  </a:lnTo>
                  <a:lnTo>
                    <a:pt x="156" y="410"/>
                  </a:lnTo>
                  <a:lnTo>
                    <a:pt x="156" y="406"/>
                  </a:lnTo>
                  <a:lnTo>
                    <a:pt x="150" y="418"/>
                  </a:lnTo>
                  <a:lnTo>
                    <a:pt x="152" y="420"/>
                  </a:lnTo>
                  <a:lnTo>
                    <a:pt x="156" y="424"/>
                  </a:lnTo>
                  <a:lnTo>
                    <a:pt x="158" y="426"/>
                  </a:lnTo>
                  <a:lnTo>
                    <a:pt x="160" y="430"/>
                  </a:lnTo>
                  <a:lnTo>
                    <a:pt x="164" y="440"/>
                  </a:lnTo>
                  <a:lnTo>
                    <a:pt x="164" y="448"/>
                  </a:lnTo>
                  <a:lnTo>
                    <a:pt x="160" y="444"/>
                  </a:lnTo>
                  <a:lnTo>
                    <a:pt x="158" y="440"/>
                  </a:lnTo>
                  <a:lnTo>
                    <a:pt x="150" y="434"/>
                  </a:lnTo>
                  <a:lnTo>
                    <a:pt x="144" y="434"/>
                  </a:lnTo>
                  <a:lnTo>
                    <a:pt x="136" y="442"/>
                  </a:lnTo>
                  <a:lnTo>
                    <a:pt x="134" y="444"/>
                  </a:lnTo>
                  <a:lnTo>
                    <a:pt x="132" y="448"/>
                  </a:lnTo>
                  <a:lnTo>
                    <a:pt x="130" y="456"/>
                  </a:lnTo>
                  <a:lnTo>
                    <a:pt x="130" y="462"/>
                  </a:lnTo>
                  <a:lnTo>
                    <a:pt x="130" y="466"/>
                  </a:lnTo>
                  <a:lnTo>
                    <a:pt x="132" y="464"/>
                  </a:lnTo>
                  <a:lnTo>
                    <a:pt x="134" y="466"/>
                  </a:lnTo>
                  <a:lnTo>
                    <a:pt x="136" y="472"/>
                  </a:lnTo>
                  <a:lnTo>
                    <a:pt x="130" y="478"/>
                  </a:lnTo>
                  <a:lnTo>
                    <a:pt x="128" y="490"/>
                  </a:lnTo>
                  <a:lnTo>
                    <a:pt x="126" y="496"/>
                  </a:lnTo>
                  <a:lnTo>
                    <a:pt x="122" y="502"/>
                  </a:lnTo>
                  <a:lnTo>
                    <a:pt x="120" y="504"/>
                  </a:lnTo>
                  <a:lnTo>
                    <a:pt x="116" y="504"/>
                  </a:lnTo>
                  <a:lnTo>
                    <a:pt x="116" y="508"/>
                  </a:lnTo>
                  <a:lnTo>
                    <a:pt x="114" y="512"/>
                  </a:lnTo>
                  <a:lnTo>
                    <a:pt x="114" y="518"/>
                  </a:lnTo>
                  <a:lnTo>
                    <a:pt x="116" y="520"/>
                  </a:lnTo>
                  <a:lnTo>
                    <a:pt x="116" y="526"/>
                  </a:lnTo>
                  <a:lnTo>
                    <a:pt x="112" y="538"/>
                  </a:lnTo>
                  <a:lnTo>
                    <a:pt x="110" y="538"/>
                  </a:lnTo>
                  <a:lnTo>
                    <a:pt x="106" y="536"/>
                  </a:lnTo>
                  <a:lnTo>
                    <a:pt x="106" y="542"/>
                  </a:lnTo>
                  <a:lnTo>
                    <a:pt x="106" y="540"/>
                  </a:lnTo>
                  <a:lnTo>
                    <a:pt x="96" y="534"/>
                  </a:lnTo>
                  <a:lnTo>
                    <a:pt x="86" y="520"/>
                  </a:lnTo>
                  <a:lnTo>
                    <a:pt x="76" y="512"/>
                  </a:lnTo>
                  <a:lnTo>
                    <a:pt x="72" y="500"/>
                  </a:lnTo>
                  <a:lnTo>
                    <a:pt x="72" y="496"/>
                  </a:lnTo>
                  <a:lnTo>
                    <a:pt x="72" y="490"/>
                  </a:lnTo>
                  <a:lnTo>
                    <a:pt x="64" y="474"/>
                  </a:lnTo>
                  <a:lnTo>
                    <a:pt x="56" y="450"/>
                  </a:lnTo>
                  <a:lnTo>
                    <a:pt x="40" y="406"/>
                  </a:lnTo>
                  <a:lnTo>
                    <a:pt x="32" y="386"/>
                  </a:lnTo>
                  <a:lnTo>
                    <a:pt x="26" y="368"/>
                  </a:lnTo>
                  <a:lnTo>
                    <a:pt x="18" y="342"/>
                  </a:lnTo>
                  <a:lnTo>
                    <a:pt x="14" y="334"/>
                  </a:lnTo>
                  <a:lnTo>
                    <a:pt x="10" y="326"/>
                  </a:lnTo>
                  <a:lnTo>
                    <a:pt x="8" y="318"/>
                  </a:lnTo>
                  <a:lnTo>
                    <a:pt x="6" y="314"/>
                  </a:lnTo>
                  <a:lnTo>
                    <a:pt x="4" y="304"/>
                  </a:lnTo>
                  <a:lnTo>
                    <a:pt x="0" y="29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6" name="Freeform 407"/>
            <p:cNvSpPr>
              <a:spLocks/>
            </p:cNvSpPr>
            <p:nvPr/>
          </p:nvSpPr>
          <p:spPr bwMode="auto">
            <a:xfrm>
              <a:off x="8524875" y="1641475"/>
              <a:ext cx="34925" cy="41275"/>
            </a:xfrm>
            <a:custGeom>
              <a:avLst/>
              <a:gdLst>
                <a:gd name="T0" fmla="*/ 12 w 22"/>
                <a:gd name="T1" fmla="*/ 2 h 26"/>
                <a:gd name="T2" fmla="*/ 18 w 22"/>
                <a:gd name="T3" fmla="*/ 6 h 26"/>
                <a:gd name="T4" fmla="*/ 20 w 22"/>
                <a:gd name="T5" fmla="*/ 6 h 26"/>
                <a:gd name="T6" fmla="*/ 20 w 22"/>
                <a:gd name="T7" fmla="*/ 8 h 26"/>
                <a:gd name="T8" fmla="*/ 22 w 22"/>
                <a:gd name="T9" fmla="*/ 10 h 26"/>
                <a:gd name="T10" fmla="*/ 22 w 22"/>
                <a:gd name="T11" fmla="*/ 12 h 26"/>
                <a:gd name="T12" fmla="*/ 20 w 22"/>
                <a:gd name="T13" fmla="*/ 12 h 26"/>
                <a:gd name="T14" fmla="*/ 14 w 22"/>
                <a:gd name="T15" fmla="*/ 26 h 26"/>
                <a:gd name="T16" fmla="*/ 12 w 22"/>
                <a:gd name="T17" fmla="*/ 26 h 26"/>
                <a:gd name="T18" fmla="*/ 4 w 22"/>
                <a:gd name="T19" fmla="*/ 24 h 26"/>
                <a:gd name="T20" fmla="*/ 2 w 22"/>
                <a:gd name="T21" fmla="*/ 24 h 26"/>
                <a:gd name="T22" fmla="*/ 0 w 22"/>
                <a:gd name="T23" fmla="*/ 20 h 26"/>
                <a:gd name="T24" fmla="*/ 2 w 22"/>
                <a:gd name="T25" fmla="*/ 14 h 26"/>
                <a:gd name="T26" fmla="*/ 2 w 22"/>
                <a:gd name="T27" fmla="*/ 6 h 26"/>
                <a:gd name="T28" fmla="*/ 2 w 22"/>
                <a:gd name="T29" fmla="*/ 4 h 26"/>
                <a:gd name="T30" fmla="*/ 6 w 22"/>
                <a:gd name="T31" fmla="*/ 2 h 26"/>
                <a:gd name="T32" fmla="*/ 10 w 22"/>
                <a:gd name="T33" fmla="*/ 0 h 26"/>
                <a:gd name="T34" fmla="*/ 12 w 22"/>
                <a:gd name="T35" fmla="*/ 0 h 26"/>
                <a:gd name="T36" fmla="*/ 12 w 22"/>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6">
                  <a:moveTo>
                    <a:pt x="12" y="2"/>
                  </a:moveTo>
                  <a:lnTo>
                    <a:pt x="18" y="6"/>
                  </a:lnTo>
                  <a:lnTo>
                    <a:pt x="20" y="6"/>
                  </a:lnTo>
                  <a:lnTo>
                    <a:pt x="20" y="8"/>
                  </a:lnTo>
                  <a:lnTo>
                    <a:pt x="22" y="10"/>
                  </a:lnTo>
                  <a:lnTo>
                    <a:pt x="22" y="12"/>
                  </a:lnTo>
                  <a:lnTo>
                    <a:pt x="20" y="12"/>
                  </a:lnTo>
                  <a:lnTo>
                    <a:pt x="14" y="26"/>
                  </a:lnTo>
                  <a:lnTo>
                    <a:pt x="12" y="26"/>
                  </a:lnTo>
                  <a:lnTo>
                    <a:pt x="4" y="24"/>
                  </a:lnTo>
                  <a:lnTo>
                    <a:pt x="2" y="24"/>
                  </a:lnTo>
                  <a:lnTo>
                    <a:pt x="0" y="20"/>
                  </a:lnTo>
                  <a:lnTo>
                    <a:pt x="2" y="14"/>
                  </a:lnTo>
                  <a:lnTo>
                    <a:pt x="2" y="6"/>
                  </a:lnTo>
                  <a:lnTo>
                    <a:pt x="2" y="4"/>
                  </a:lnTo>
                  <a:lnTo>
                    <a:pt x="6" y="2"/>
                  </a:lnTo>
                  <a:lnTo>
                    <a:pt x="10" y="0"/>
                  </a:lnTo>
                  <a:lnTo>
                    <a:pt x="12" y="0"/>
                  </a:lnTo>
                  <a:lnTo>
                    <a:pt x="12" y="2"/>
                  </a:lnTo>
                  <a:close/>
                </a:path>
              </a:pathLst>
            </a:custGeom>
            <a:grp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7" name="Freeform 408"/>
            <p:cNvSpPr>
              <a:spLocks/>
            </p:cNvSpPr>
            <p:nvPr/>
          </p:nvSpPr>
          <p:spPr bwMode="auto">
            <a:xfrm>
              <a:off x="8493125" y="1689100"/>
              <a:ext cx="15875" cy="19050"/>
            </a:xfrm>
            <a:custGeom>
              <a:avLst/>
              <a:gdLst>
                <a:gd name="T0" fmla="*/ 4 w 10"/>
                <a:gd name="T1" fmla="*/ 0 h 12"/>
                <a:gd name="T2" fmla="*/ 6 w 10"/>
                <a:gd name="T3" fmla="*/ 0 h 12"/>
                <a:gd name="T4" fmla="*/ 8 w 10"/>
                <a:gd name="T5" fmla="*/ 2 h 12"/>
                <a:gd name="T6" fmla="*/ 10 w 10"/>
                <a:gd name="T7" fmla="*/ 4 h 12"/>
                <a:gd name="T8" fmla="*/ 10 w 10"/>
                <a:gd name="T9" fmla="*/ 8 h 12"/>
                <a:gd name="T10" fmla="*/ 8 w 10"/>
                <a:gd name="T11" fmla="*/ 12 h 12"/>
                <a:gd name="T12" fmla="*/ 6 w 10"/>
                <a:gd name="T13" fmla="*/ 12 h 12"/>
                <a:gd name="T14" fmla="*/ 2 w 10"/>
                <a:gd name="T15" fmla="*/ 12 h 12"/>
                <a:gd name="T16" fmla="*/ 0 w 10"/>
                <a:gd name="T17" fmla="*/ 6 h 12"/>
                <a:gd name="T18" fmla="*/ 2 w 10"/>
                <a:gd name="T19" fmla="*/ 0 h 12"/>
                <a:gd name="T20" fmla="*/ 4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4" y="0"/>
                  </a:moveTo>
                  <a:lnTo>
                    <a:pt x="6" y="0"/>
                  </a:lnTo>
                  <a:lnTo>
                    <a:pt x="8" y="2"/>
                  </a:lnTo>
                  <a:lnTo>
                    <a:pt x="10" y="4"/>
                  </a:lnTo>
                  <a:lnTo>
                    <a:pt x="10" y="8"/>
                  </a:lnTo>
                  <a:lnTo>
                    <a:pt x="8" y="12"/>
                  </a:lnTo>
                  <a:lnTo>
                    <a:pt x="6" y="12"/>
                  </a:lnTo>
                  <a:lnTo>
                    <a:pt x="2" y="12"/>
                  </a:lnTo>
                  <a:lnTo>
                    <a:pt x="0" y="6"/>
                  </a:lnTo>
                  <a:lnTo>
                    <a:pt x="2" y="0"/>
                  </a:lnTo>
                  <a:lnTo>
                    <a:pt x="4" y="0"/>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18" name="Freeform 409"/>
            <p:cNvSpPr>
              <a:spLocks/>
            </p:cNvSpPr>
            <p:nvPr/>
          </p:nvSpPr>
          <p:spPr bwMode="auto">
            <a:xfrm>
              <a:off x="4568825" y="2362200"/>
              <a:ext cx="955675" cy="581025"/>
            </a:xfrm>
            <a:custGeom>
              <a:avLst/>
              <a:gdLst>
                <a:gd name="T0" fmla="*/ 12 w 602"/>
                <a:gd name="T1" fmla="*/ 118 h 366"/>
                <a:gd name="T2" fmla="*/ 2 w 602"/>
                <a:gd name="T3" fmla="*/ 102 h 366"/>
                <a:gd name="T4" fmla="*/ 8 w 602"/>
                <a:gd name="T5" fmla="*/ 88 h 366"/>
                <a:gd name="T6" fmla="*/ 18 w 602"/>
                <a:gd name="T7" fmla="*/ 54 h 366"/>
                <a:gd name="T8" fmla="*/ 6 w 602"/>
                <a:gd name="T9" fmla="*/ 36 h 366"/>
                <a:gd name="T10" fmla="*/ 8 w 602"/>
                <a:gd name="T11" fmla="*/ 20 h 366"/>
                <a:gd name="T12" fmla="*/ 22 w 602"/>
                <a:gd name="T13" fmla="*/ 12 h 366"/>
                <a:gd name="T14" fmla="*/ 48 w 602"/>
                <a:gd name="T15" fmla="*/ 12 h 366"/>
                <a:gd name="T16" fmla="*/ 102 w 602"/>
                <a:gd name="T17" fmla="*/ 12 h 366"/>
                <a:gd name="T18" fmla="*/ 130 w 602"/>
                <a:gd name="T19" fmla="*/ 10 h 366"/>
                <a:gd name="T20" fmla="*/ 168 w 602"/>
                <a:gd name="T21" fmla="*/ 10 h 366"/>
                <a:gd name="T22" fmla="*/ 198 w 602"/>
                <a:gd name="T23" fmla="*/ 10 h 366"/>
                <a:gd name="T24" fmla="*/ 234 w 602"/>
                <a:gd name="T25" fmla="*/ 10 h 366"/>
                <a:gd name="T26" fmla="*/ 252 w 602"/>
                <a:gd name="T27" fmla="*/ 8 h 366"/>
                <a:gd name="T28" fmla="*/ 274 w 602"/>
                <a:gd name="T29" fmla="*/ 8 h 366"/>
                <a:gd name="T30" fmla="*/ 306 w 602"/>
                <a:gd name="T31" fmla="*/ 8 h 366"/>
                <a:gd name="T32" fmla="*/ 356 w 602"/>
                <a:gd name="T33" fmla="*/ 6 h 366"/>
                <a:gd name="T34" fmla="*/ 480 w 602"/>
                <a:gd name="T35" fmla="*/ 0 h 366"/>
                <a:gd name="T36" fmla="*/ 494 w 602"/>
                <a:gd name="T37" fmla="*/ 16 h 366"/>
                <a:gd name="T38" fmla="*/ 506 w 602"/>
                <a:gd name="T39" fmla="*/ 24 h 366"/>
                <a:gd name="T40" fmla="*/ 502 w 602"/>
                <a:gd name="T41" fmla="*/ 34 h 366"/>
                <a:gd name="T42" fmla="*/ 500 w 602"/>
                <a:gd name="T43" fmla="*/ 48 h 366"/>
                <a:gd name="T44" fmla="*/ 514 w 602"/>
                <a:gd name="T45" fmla="*/ 90 h 366"/>
                <a:gd name="T46" fmla="*/ 524 w 602"/>
                <a:gd name="T47" fmla="*/ 94 h 366"/>
                <a:gd name="T48" fmla="*/ 538 w 602"/>
                <a:gd name="T49" fmla="*/ 96 h 366"/>
                <a:gd name="T50" fmla="*/ 554 w 602"/>
                <a:gd name="T51" fmla="*/ 110 h 366"/>
                <a:gd name="T52" fmla="*/ 564 w 602"/>
                <a:gd name="T53" fmla="*/ 126 h 366"/>
                <a:gd name="T54" fmla="*/ 574 w 602"/>
                <a:gd name="T55" fmla="*/ 132 h 366"/>
                <a:gd name="T56" fmla="*/ 582 w 602"/>
                <a:gd name="T57" fmla="*/ 148 h 366"/>
                <a:gd name="T58" fmla="*/ 598 w 602"/>
                <a:gd name="T59" fmla="*/ 156 h 366"/>
                <a:gd name="T60" fmla="*/ 598 w 602"/>
                <a:gd name="T61" fmla="*/ 192 h 366"/>
                <a:gd name="T62" fmla="*/ 588 w 602"/>
                <a:gd name="T63" fmla="*/ 200 h 366"/>
                <a:gd name="T64" fmla="*/ 578 w 602"/>
                <a:gd name="T65" fmla="*/ 224 h 366"/>
                <a:gd name="T66" fmla="*/ 540 w 602"/>
                <a:gd name="T67" fmla="*/ 240 h 366"/>
                <a:gd name="T68" fmla="*/ 526 w 602"/>
                <a:gd name="T69" fmla="*/ 242 h 366"/>
                <a:gd name="T70" fmla="*/ 518 w 602"/>
                <a:gd name="T71" fmla="*/ 262 h 366"/>
                <a:gd name="T72" fmla="*/ 524 w 602"/>
                <a:gd name="T73" fmla="*/ 272 h 366"/>
                <a:gd name="T74" fmla="*/ 534 w 602"/>
                <a:gd name="T75" fmla="*/ 278 h 366"/>
                <a:gd name="T76" fmla="*/ 534 w 602"/>
                <a:gd name="T77" fmla="*/ 294 h 366"/>
                <a:gd name="T78" fmla="*/ 526 w 602"/>
                <a:gd name="T79" fmla="*/ 304 h 366"/>
                <a:gd name="T80" fmla="*/ 522 w 602"/>
                <a:gd name="T81" fmla="*/ 320 h 366"/>
                <a:gd name="T82" fmla="*/ 514 w 602"/>
                <a:gd name="T83" fmla="*/ 332 h 366"/>
                <a:gd name="T84" fmla="*/ 498 w 602"/>
                <a:gd name="T85" fmla="*/ 338 h 366"/>
                <a:gd name="T86" fmla="*/ 496 w 602"/>
                <a:gd name="T87" fmla="*/ 348 h 366"/>
                <a:gd name="T88" fmla="*/ 492 w 602"/>
                <a:gd name="T89" fmla="*/ 366 h 366"/>
                <a:gd name="T90" fmla="*/ 466 w 602"/>
                <a:gd name="T91" fmla="*/ 344 h 366"/>
                <a:gd name="T92" fmla="*/ 424 w 602"/>
                <a:gd name="T93" fmla="*/ 342 h 366"/>
                <a:gd name="T94" fmla="*/ 324 w 602"/>
                <a:gd name="T95" fmla="*/ 346 h 366"/>
                <a:gd name="T96" fmla="*/ 198 w 602"/>
                <a:gd name="T97" fmla="*/ 350 h 366"/>
                <a:gd name="T98" fmla="*/ 118 w 602"/>
                <a:gd name="T99" fmla="*/ 350 h 366"/>
                <a:gd name="T100" fmla="*/ 82 w 602"/>
                <a:gd name="T101" fmla="*/ 348 h 366"/>
                <a:gd name="T102" fmla="*/ 76 w 602"/>
                <a:gd name="T103" fmla="*/ 316 h 366"/>
                <a:gd name="T104" fmla="*/ 64 w 602"/>
                <a:gd name="T105" fmla="*/ 256 h 366"/>
                <a:gd name="T106" fmla="*/ 50 w 602"/>
                <a:gd name="T107" fmla="*/ 228 h 366"/>
                <a:gd name="T108" fmla="*/ 44 w 602"/>
                <a:gd name="T109" fmla="*/ 194 h 366"/>
                <a:gd name="T110" fmla="*/ 28 w 602"/>
                <a:gd name="T111" fmla="*/ 158 h 366"/>
                <a:gd name="T112" fmla="*/ 22 w 602"/>
                <a:gd name="T113" fmla="*/ 146 h 366"/>
                <a:gd name="T114" fmla="*/ 24 w 602"/>
                <a:gd name="T115" fmla="*/ 13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2" h="366">
                  <a:moveTo>
                    <a:pt x="14" y="126"/>
                  </a:moveTo>
                  <a:lnTo>
                    <a:pt x="14" y="124"/>
                  </a:lnTo>
                  <a:lnTo>
                    <a:pt x="14" y="120"/>
                  </a:lnTo>
                  <a:lnTo>
                    <a:pt x="12" y="118"/>
                  </a:lnTo>
                  <a:lnTo>
                    <a:pt x="12" y="110"/>
                  </a:lnTo>
                  <a:lnTo>
                    <a:pt x="8" y="108"/>
                  </a:lnTo>
                  <a:lnTo>
                    <a:pt x="6" y="106"/>
                  </a:lnTo>
                  <a:lnTo>
                    <a:pt x="2" y="102"/>
                  </a:lnTo>
                  <a:lnTo>
                    <a:pt x="0" y="100"/>
                  </a:lnTo>
                  <a:lnTo>
                    <a:pt x="2" y="96"/>
                  </a:lnTo>
                  <a:lnTo>
                    <a:pt x="4" y="88"/>
                  </a:lnTo>
                  <a:lnTo>
                    <a:pt x="8" y="88"/>
                  </a:lnTo>
                  <a:lnTo>
                    <a:pt x="10" y="82"/>
                  </a:lnTo>
                  <a:lnTo>
                    <a:pt x="12" y="74"/>
                  </a:lnTo>
                  <a:lnTo>
                    <a:pt x="16" y="60"/>
                  </a:lnTo>
                  <a:lnTo>
                    <a:pt x="18" y="54"/>
                  </a:lnTo>
                  <a:lnTo>
                    <a:pt x="16" y="44"/>
                  </a:lnTo>
                  <a:lnTo>
                    <a:pt x="14" y="44"/>
                  </a:lnTo>
                  <a:lnTo>
                    <a:pt x="8" y="42"/>
                  </a:lnTo>
                  <a:lnTo>
                    <a:pt x="6" y="36"/>
                  </a:lnTo>
                  <a:lnTo>
                    <a:pt x="10" y="36"/>
                  </a:lnTo>
                  <a:lnTo>
                    <a:pt x="10" y="32"/>
                  </a:lnTo>
                  <a:lnTo>
                    <a:pt x="10" y="24"/>
                  </a:lnTo>
                  <a:lnTo>
                    <a:pt x="8" y="20"/>
                  </a:lnTo>
                  <a:lnTo>
                    <a:pt x="6" y="18"/>
                  </a:lnTo>
                  <a:lnTo>
                    <a:pt x="4" y="10"/>
                  </a:lnTo>
                  <a:lnTo>
                    <a:pt x="18" y="12"/>
                  </a:lnTo>
                  <a:lnTo>
                    <a:pt x="22" y="12"/>
                  </a:lnTo>
                  <a:lnTo>
                    <a:pt x="30" y="12"/>
                  </a:lnTo>
                  <a:lnTo>
                    <a:pt x="36" y="12"/>
                  </a:lnTo>
                  <a:lnTo>
                    <a:pt x="42" y="12"/>
                  </a:lnTo>
                  <a:lnTo>
                    <a:pt x="48" y="12"/>
                  </a:lnTo>
                  <a:lnTo>
                    <a:pt x="54" y="12"/>
                  </a:lnTo>
                  <a:lnTo>
                    <a:pt x="82" y="12"/>
                  </a:lnTo>
                  <a:lnTo>
                    <a:pt x="86" y="12"/>
                  </a:lnTo>
                  <a:lnTo>
                    <a:pt x="102" y="12"/>
                  </a:lnTo>
                  <a:lnTo>
                    <a:pt x="108" y="12"/>
                  </a:lnTo>
                  <a:lnTo>
                    <a:pt x="116" y="12"/>
                  </a:lnTo>
                  <a:lnTo>
                    <a:pt x="120" y="10"/>
                  </a:lnTo>
                  <a:lnTo>
                    <a:pt x="130" y="10"/>
                  </a:lnTo>
                  <a:lnTo>
                    <a:pt x="144" y="10"/>
                  </a:lnTo>
                  <a:lnTo>
                    <a:pt x="146" y="10"/>
                  </a:lnTo>
                  <a:lnTo>
                    <a:pt x="152" y="10"/>
                  </a:lnTo>
                  <a:lnTo>
                    <a:pt x="168" y="10"/>
                  </a:lnTo>
                  <a:lnTo>
                    <a:pt x="172" y="10"/>
                  </a:lnTo>
                  <a:lnTo>
                    <a:pt x="174" y="10"/>
                  </a:lnTo>
                  <a:lnTo>
                    <a:pt x="184" y="10"/>
                  </a:lnTo>
                  <a:lnTo>
                    <a:pt x="198" y="10"/>
                  </a:lnTo>
                  <a:lnTo>
                    <a:pt x="206" y="10"/>
                  </a:lnTo>
                  <a:lnTo>
                    <a:pt x="220" y="10"/>
                  </a:lnTo>
                  <a:lnTo>
                    <a:pt x="224" y="10"/>
                  </a:lnTo>
                  <a:lnTo>
                    <a:pt x="234" y="10"/>
                  </a:lnTo>
                  <a:lnTo>
                    <a:pt x="238" y="10"/>
                  </a:lnTo>
                  <a:lnTo>
                    <a:pt x="242" y="8"/>
                  </a:lnTo>
                  <a:lnTo>
                    <a:pt x="246" y="8"/>
                  </a:lnTo>
                  <a:lnTo>
                    <a:pt x="252" y="8"/>
                  </a:lnTo>
                  <a:lnTo>
                    <a:pt x="258" y="8"/>
                  </a:lnTo>
                  <a:lnTo>
                    <a:pt x="264" y="8"/>
                  </a:lnTo>
                  <a:lnTo>
                    <a:pt x="268" y="8"/>
                  </a:lnTo>
                  <a:lnTo>
                    <a:pt x="274" y="8"/>
                  </a:lnTo>
                  <a:lnTo>
                    <a:pt x="280" y="8"/>
                  </a:lnTo>
                  <a:lnTo>
                    <a:pt x="286" y="8"/>
                  </a:lnTo>
                  <a:lnTo>
                    <a:pt x="300" y="8"/>
                  </a:lnTo>
                  <a:lnTo>
                    <a:pt x="306" y="8"/>
                  </a:lnTo>
                  <a:lnTo>
                    <a:pt x="314" y="6"/>
                  </a:lnTo>
                  <a:lnTo>
                    <a:pt x="322" y="6"/>
                  </a:lnTo>
                  <a:lnTo>
                    <a:pt x="342" y="6"/>
                  </a:lnTo>
                  <a:lnTo>
                    <a:pt x="356" y="6"/>
                  </a:lnTo>
                  <a:lnTo>
                    <a:pt x="374" y="6"/>
                  </a:lnTo>
                  <a:lnTo>
                    <a:pt x="396" y="4"/>
                  </a:lnTo>
                  <a:lnTo>
                    <a:pt x="470" y="2"/>
                  </a:lnTo>
                  <a:lnTo>
                    <a:pt x="480" y="0"/>
                  </a:lnTo>
                  <a:lnTo>
                    <a:pt x="488" y="0"/>
                  </a:lnTo>
                  <a:lnTo>
                    <a:pt x="492" y="0"/>
                  </a:lnTo>
                  <a:lnTo>
                    <a:pt x="492" y="4"/>
                  </a:lnTo>
                  <a:lnTo>
                    <a:pt x="494" y="16"/>
                  </a:lnTo>
                  <a:lnTo>
                    <a:pt x="500" y="18"/>
                  </a:lnTo>
                  <a:lnTo>
                    <a:pt x="502" y="18"/>
                  </a:lnTo>
                  <a:lnTo>
                    <a:pt x="506" y="22"/>
                  </a:lnTo>
                  <a:lnTo>
                    <a:pt x="506" y="24"/>
                  </a:lnTo>
                  <a:lnTo>
                    <a:pt x="506" y="28"/>
                  </a:lnTo>
                  <a:lnTo>
                    <a:pt x="506" y="30"/>
                  </a:lnTo>
                  <a:lnTo>
                    <a:pt x="504" y="32"/>
                  </a:lnTo>
                  <a:lnTo>
                    <a:pt x="502" y="34"/>
                  </a:lnTo>
                  <a:lnTo>
                    <a:pt x="500" y="36"/>
                  </a:lnTo>
                  <a:lnTo>
                    <a:pt x="500" y="40"/>
                  </a:lnTo>
                  <a:lnTo>
                    <a:pt x="500" y="44"/>
                  </a:lnTo>
                  <a:lnTo>
                    <a:pt x="500" y="48"/>
                  </a:lnTo>
                  <a:lnTo>
                    <a:pt x="504" y="66"/>
                  </a:lnTo>
                  <a:lnTo>
                    <a:pt x="504" y="68"/>
                  </a:lnTo>
                  <a:lnTo>
                    <a:pt x="512" y="86"/>
                  </a:lnTo>
                  <a:lnTo>
                    <a:pt x="514" y="90"/>
                  </a:lnTo>
                  <a:lnTo>
                    <a:pt x="516" y="90"/>
                  </a:lnTo>
                  <a:lnTo>
                    <a:pt x="520" y="92"/>
                  </a:lnTo>
                  <a:lnTo>
                    <a:pt x="522" y="94"/>
                  </a:lnTo>
                  <a:lnTo>
                    <a:pt x="524" y="94"/>
                  </a:lnTo>
                  <a:lnTo>
                    <a:pt x="528" y="94"/>
                  </a:lnTo>
                  <a:lnTo>
                    <a:pt x="532" y="94"/>
                  </a:lnTo>
                  <a:lnTo>
                    <a:pt x="534" y="94"/>
                  </a:lnTo>
                  <a:lnTo>
                    <a:pt x="538" y="96"/>
                  </a:lnTo>
                  <a:lnTo>
                    <a:pt x="544" y="96"/>
                  </a:lnTo>
                  <a:lnTo>
                    <a:pt x="546" y="96"/>
                  </a:lnTo>
                  <a:lnTo>
                    <a:pt x="548" y="98"/>
                  </a:lnTo>
                  <a:lnTo>
                    <a:pt x="554" y="110"/>
                  </a:lnTo>
                  <a:lnTo>
                    <a:pt x="552" y="112"/>
                  </a:lnTo>
                  <a:lnTo>
                    <a:pt x="552" y="118"/>
                  </a:lnTo>
                  <a:lnTo>
                    <a:pt x="562" y="124"/>
                  </a:lnTo>
                  <a:lnTo>
                    <a:pt x="564" y="126"/>
                  </a:lnTo>
                  <a:lnTo>
                    <a:pt x="568" y="126"/>
                  </a:lnTo>
                  <a:lnTo>
                    <a:pt x="570" y="128"/>
                  </a:lnTo>
                  <a:lnTo>
                    <a:pt x="572" y="130"/>
                  </a:lnTo>
                  <a:lnTo>
                    <a:pt x="574" y="132"/>
                  </a:lnTo>
                  <a:lnTo>
                    <a:pt x="576" y="138"/>
                  </a:lnTo>
                  <a:lnTo>
                    <a:pt x="576" y="142"/>
                  </a:lnTo>
                  <a:lnTo>
                    <a:pt x="580" y="146"/>
                  </a:lnTo>
                  <a:lnTo>
                    <a:pt x="582" y="148"/>
                  </a:lnTo>
                  <a:lnTo>
                    <a:pt x="586" y="148"/>
                  </a:lnTo>
                  <a:lnTo>
                    <a:pt x="588" y="150"/>
                  </a:lnTo>
                  <a:lnTo>
                    <a:pt x="594" y="152"/>
                  </a:lnTo>
                  <a:lnTo>
                    <a:pt x="598" y="156"/>
                  </a:lnTo>
                  <a:lnTo>
                    <a:pt x="602" y="164"/>
                  </a:lnTo>
                  <a:lnTo>
                    <a:pt x="602" y="170"/>
                  </a:lnTo>
                  <a:lnTo>
                    <a:pt x="600" y="186"/>
                  </a:lnTo>
                  <a:lnTo>
                    <a:pt x="598" y="192"/>
                  </a:lnTo>
                  <a:lnTo>
                    <a:pt x="596" y="192"/>
                  </a:lnTo>
                  <a:lnTo>
                    <a:pt x="596" y="194"/>
                  </a:lnTo>
                  <a:lnTo>
                    <a:pt x="590" y="198"/>
                  </a:lnTo>
                  <a:lnTo>
                    <a:pt x="588" y="200"/>
                  </a:lnTo>
                  <a:lnTo>
                    <a:pt x="588" y="210"/>
                  </a:lnTo>
                  <a:lnTo>
                    <a:pt x="588" y="214"/>
                  </a:lnTo>
                  <a:lnTo>
                    <a:pt x="586" y="218"/>
                  </a:lnTo>
                  <a:lnTo>
                    <a:pt x="578" y="224"/>
                  </a:lnTo>
                  <a:lnTo>
                    <a:pt x="576" y="226"/>
                  </a:lnTo>
                  <a:lnTo>
                    <a:pt x="560" y="234"/>
                  </a:lnTo>
                  <a:lnTo>
                    <a:pt x="550" y="238"/>
                  </a:lnTo>
                  <a:lnTo>
                    <a:pt x="540" y="240"/>
                  </a:lnTo>
                  <a:lnTo>
                    <a:pt x="534" y="240"/>
                  </a:lnTo>
                  <a:lnTo>
                    <a:pt x="532" y="240"/>
                  </a:lnTo>
                  <a:lnTo>
                    <a:pt x="528" y="240"/>
                  </a:lnTo>
                  <a:lnTo>
                    <a:pt x="526" y="242"/>
                  </a:lnTo>
                  <a:lnTo>
                    <a:pt x="524" y="244"/>
                  </a:lnTo>
                  <a:lnTo>
                    <a:pt x="522" y="246"/>
                  </a:lnTo>
                  <a:lnTo>
                    <a:pt x="518" y="260"/>
                  </a:lnTo>
                  <a:lnTo>
                    <a:pt x="518" y="262"/>
                  </a:lnTo>
                  <a:lnTo>
                    <a:pt x="518" y="264"/>
                  </a:lnTo>
                  <a:lnTo>
                    <a:pt x="520" y="266"/>
                  </a:lnTo>
                  <a:lnTo>
                    <a:pt x="522" y="270"/>
                  </a:lnTo>
                  <a:lnTo>
                    <a:pt x="524" y="272"/>
                  </a:lnTo>
                  <a:lnTo>
                    <a:pt x="526" y="272"/>
                  </a:lnTo>
                  <a:lnTo>
                    <a:pt x="530" y="274"/>
                  </a:lnTo>
                  <a:lnTo>
                    <a:pt x="532" y="276"/>
                  </a:lnTo>
                  <a:lnTo>
                    <a:pt x="534" y="278"/>
                  </a:lnTo>
                  <a:lnTo>
                    <a:pt x="534" y="282"/>
                  </a:lnTo>
                  <a:lnTo>
                    <a:pt x="534" y="284"/>
                  </a:lnTo>
                  <a:lnTo>
                    <a:pt x="534" y="290"/>
                  </a:lnTo>
                  <a:lnTo>
                    <a:pt x="534" y="294"/>
                  </a:lnTo>
                  <a:lnTo>
                    <a:pt x="534" y="296"/>
                  </a:lnTo>
                  <a:lnTo>
                    <a:pt x="532" y="298"/>
                  </a:lnTo>
                  <a:lnTo>
                    <a:pt x="530" y="302"/>
                  </a:lnTo>
                  <a:lnTo>
                    <a:pt x="526" y="304"/>
                  </a:lnTo>
                  <a:lnTo>
                    <a:pt x="524" y="308"/>
                  </a:lnTo>
                  <a:lnTo>
                    <a:pt x="522" y="312"/>
                  </a:lnTo>
                  <a:lnTo>
                    <a:pt x="522" y="316"/>
                  </a:lnTo>
                  <a:lnTo>
                    <a:pt x="522" y="320"/>
                  </a:lnTo>
                  <a:lnTo>
                    <a:pt x="520" y="326"/>
                  </a:lnTo>
                  <a:lnTo>
                    <a:pt x="518" y="328"/>
                  </a:lnTo>
                  <a:lnTo>
                    <a:pt x="516" y="332"/>
                  </a:lnTo>
                  <a:lnTo>
                    <a:pt x="514" y="332"/>
                  </a:lnTo>
                  <a:lnTo>
                    <a:pt x="510" y="334"/>
                  </a:lnTo>
                  <a:lnTo>
                    <a:pt x="504" y="336"/>
                  </a:lnTo>
                  <a:lnTo>
                    <a:pt x="502" y="336"/>
                  </a:lnTo>
                  <a:lnTo>
                    <a:pt x="498" y="338"/>
                  </a:lnTo>
                  <a:lnTo>
                    <a:pt x="496" y="340"/>
                  </a:lnTo>
                  <a:lnTo>
                    <a:pt x="494" y="344"/>
                  </a:lnTo>
                  <a:lnTo>
                    <a:pt x="494" y="346"/>
                  </a:lnTo>
                  <a:lnTo>
                    <a:pt x="496" y="348"/>
                  </a:lnTo>
                  <a:lnTo>
                    <a:pt x="498" y="350"/>
                  </a:lnTo>
                  <a:lnTo>
                    <a:pt x="498" y="352"/>
                  </a:lnTo>
                  <a:lnTo>
                    <a:pt x="498" y="364"/>
                  </a:lnTo>
                  <a:lnTo>
                    <a:pt x="492" y="366"/>
                  </a:lnTo>
                  <a:lnTo>
                    <a:pt x="486" y="362"/>
                  </a:lnTo>
                  <a:lnTo>
                    <a:pt x="484" y="362"/>
                  </a:lnTo>
                  <a:lnTo>
                    <a:pt x="482" y="358"/>
                  </a:lnTo>
                  <a:lnTo>
                    <a:pt x="466" y="344"/>
                  </a:lnTo>
                  <a:lnTo>
                    <a:pt x="460" y="338"/>
                  </a:lnTo>
                  <a:lnTo>
                    <a:pt x="438" y="340"/>
                  </a:lnTo>
                  <a:lnTo>
                    <a:pt x="430" y="340"/>
                  </a:lnTo>
                  <a:lnTo>
                    <a:pt x="424" y="342"/>
                  </a:lnTo>
                  <a:lnTo>
                    <a:pt x="414" y="342"/>
                  </a:lnTo>
                  <a:lnTo>
                    <a:pt x="380" y="344"/>
                  </a:lnTo>
                  <a:lnTo>
                    <a:pt x="342" y="346"/>
                  </a:lnTo>
                  <a:lnTo>
                    <a:pt x="324" y="346"/>
                  </a:lnTo>
                  <a:lnTo>
                    <a:pt x="270" y="350"/>
                  </a:lnTo>
                  <a:lnTo>
                    <a:pt x="238" y="350"/>
                  </a:lnTo>
                  <a:lnTo>
                    <a:pt x="206" y="350"/>
                  </a:lnTo>
                  <a:lnTo>
                    <a:pt x="198" y="350"/>
                  </a:lnTo>
                  <a:lnTo>
                    <a:pt x="170" y="350"/>
                  </a:lnTo>
                  <a:lnTo>
                    <a:pt x="160" y="350"/>
                  </a:lnTo>
                  <a:lnTo>
                    <a:pt x="124" y="350"/>
                  </a:lnTo>
                  <a:lnTo>
                    <a:pt x="118" y="350"/>
                  </a:lnTo>
                  <a:lnTo>
                    <a:pt x="94" y="350"/>
                  </a:lnTo>
                  <a:lnTo>
                    <a:pt x="84" y="350"/>
                  </a:lnTo>
                  <a:lnTo>
                    <a:pt x="82" y="350"/>
                  </a:lnTo>
                  <a:lnTo>
                    <a:pt x="82" y="348"/>
                  </a:lnTo>
                  <a:lnTo>
                    <a:pt x="80" y="342"/>
                  </a:lnTo>
                  <a:lnTo>
                    <a:pt x="72" y="332"/>
                  </a:lnTo>
                  <a:lnTo>
                    <a:pt x="74" y="326"/>
                  </a:lnTo>
                  <a:lnTo>
                    <a:pt x="76" y="316"/>
                  </a:lnTo>
                  <a:lnTo>
                    <a:pt x="72" y="284"/>
                  </a:lnTo>
                  <a:lnTo>
                    <a:pt x="66" y="272"/>
                  </a:lnTo>
                  <a:lnTo>
                    <a:pt x="64" y="264"/>
                  </a:lnTo>
                  <a:lnTo>
                    <a:pt x="64" y="256"/>
                  </a:lnTo>
                  <a:lnTo>
                    <a:pt x="66" y="250"/>
                  </a:lnTo>
                  <a:lnTo>
                    <a:pt x="58" y="246"/>
                  </a:lnTo>
                  <a:lnTo>
                    <a:pt x="54" y="242"/>
                  </a:lnTo>
                  <a:lnTo>
                    <a:pt x="50" y="228"/>
                  </a:lnTo>
                  <a:lnTo>
                    <a:pt x="50" y="222"/>
                  </a:lnTo>
                  <a:lnTo>
                    <a:pt x="52" y="216"/>
                  </a:lnTo>
                  <a:lnTo>
                    <a:pt x="54" y="210"/>
                  </a:lnTo>
                  <a:lnTo>
                    <a:pt x="44" y="194"/>
                  </a:lnTo>
                  <a:lnTo>
                    <a:pt x="34" y="180"/>
                  </a:lnTo>
                  <a:lnTo>
                    <a:pt x="28" y="164"/>
                  </a:lnTo>
                  <a:lnTo>
                    <a:pt x="26" y="162"/>
                  </a:lnTo>
                  <a:lnTo>
                    <a:pt x="28" y="158"/>
                  </a:lnTo>
                  <a:lnTo>
                    <a:pt x="28" y="156"/>
                  </a:lnTo>
                  <a:lnTo>
                    <a:pt x="28" y="152"/>
                  </a:lnTo>
                  <a:lnTo>
                    <a:pt x="26" y="148"/>
                  </a:lnTo>
                  <a:lnTo>
                    <a:pt x="22" y="146"/>
                  </a:lnTo>
                  <a:lnTo>
                    <a:pt x="22" y="144"/>
                  </a:lnTo>
                  <a:lnTo>
                    <a:pt x="22" y="136"/>
                  </a:lnTo>
                  <a:lnTo>
                    <a:pt x="24" y="132"/>
                  </a:lnTo>
                  <a:lnTo>
                    <a:pt x="24" y="130"/>
                  </a:lnTo>
                  <a:lnTo>
                    <a:pt x="22" y="128"/>
                  </a:lnTo>
                  <a:lnTo>
                    <a:pt x="18" y="126"/>
                  </a:lnTo>
                  <a:lnTo>
                    <a:pt x="14" y="126"/>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9" name="Freeform 410"/>
            <p:cNvSpPr>
              <a:spLocks/>
            </p:cNvSpPr>
            <p:nvPr/>
          </p:nvSpPr>
          <p:spPr bwMode="auto">
            <a:xfrm>
              <a:off x="3463925" y="2422525"/>
              <a:ext cx="1301750" cy="606425"/>
            </a:xfrm>
            <a:custGeom>
              <a:avLst/>
              <a:gdLst>
                <a:gd name="T0" fmla="*/ 4 w 820"/>
                <a:gd name="T1" fmla="*/ 182 h 382"/>
                <a:gd name="T2" fmla="*/ 12 w 820"/>
                <a:gd name="T3" fmla="*/ 102 h 382"/>
                <a:gd name="T4" fmla="*/ 22 w 820"/>
                <a:gd name="T5" fmla="*/ 0 h 382"/>
                <a:gd name="T6" fmla="*/ 116 w 820"/>
                <a:gd name="T7" fmla="*/ 8 h 382"/>
                <a:gd name="T8" fmla="*/ 184 w 820"/>
                <a:gd name="T9" fmla="*/ 12 h 382"/>
                <a:gd name="T10" fmla="*/ 226 w 820"/>
                <a:gd name="T11" fmla="*/ 16 h 382"/>
                <a:gd name="T12" fmla="*/ 256 w 820"/>
                <a:gd name="T13" fmla="*/ 16 h 382"/>
                <a:gd name="T14" fmla="*/ 278 w 820"/>
                <a:gd name="T15" fmla="*/ 18 h 382"/>
                <a:gd name="T16" fmla="*/ 296 w 820"/>
                <a:gd name="T17" fmla="*/ 20 h 382"/>
                <a:gd name="T18" fmla="*/ 356 w 820"/>
                <a:gd name="T19" fmla="*/ 22 h 382"/>
                <a:gd name="T20" fmla="*/ 388 w 820"/>
                <a:gd name="T21" fmla="*/ 24 h 382"/>
                <a:gd name="T22" fmla="*/ 420 w 820"/>
                <a:gd name="T23" fmla="*/ 24 h 382"/>
                <a:gd name="T24" fmla="*/ 472 w 820"/>
                <a:gd name="T25" fmla="*/ 28 h 382"/>
                <a:gd name="T26" fmla="*/ 530 w 820"/>
                <a:gd name="T27" fmla="*/ 32 h 382"/>
                <a:gd name="T28" fmla="*/ 570 w 820"/>
                <a:gd name="T29" fmla="*/ 54 h 382"/>
                <a:gd name="T30" fmla="*/ 580 w 820"/>
                <a:gd name="T31" fmla="*/ 54 h 382"/>
                <a:gd name="T32" fmla="*/ 586 w 820"/>
                <a:gd name="T33" fmla="*/ 46 h 382"/>
                <a:gd name="T34" fmla="*/ 626 w 820"/>
                <a:gd name="T35" fmla="*/ 46 h 382"/>
                <a:gd name="T36" fmla="*/ 636 w 820"/>
                <a:gd name="T37" fmla="*/ 44 h 382"/>
                <a:gd name="T38" fmla="*/ 654 w 820"/>
                <a:gd name="T39" fmla="*/ 56 h 382"/>
                <a:gd name="T40" fmla="*/ 676 w 820"/>
                <a:gd name="T41" fmla="*/ 62 h 382"/>
                <a:gd name="T42" fmla="*/ 704 w 820"/>
                <a:gd name="T43" fmla="*/ 86 h 382"/>
                <a:gd name="T44" fmla="*/ 720 w 820"/>
                <a:gd name="T45" fmla="*/ 92 h 382"/>
                <a:gd name="T46" fmla="*/ 718 w 820"/>
                <a:gd name="T47" fmla="*/ 108 h 382"/>
                <a:gd name="T48" fmla="*/ 724 w 820"/>
                <a:gd name="T49" fmla="*/ 120 h 382"/>
                <a:gd name="T50" fmla="*/ 740 w 820"/>
                <a:gd name="T51" fmla="*/ 156 h 382"/>
                <a:gd name="T52" fmla="*/ 746 w 820"/>
                <a:gd name="T53" fmla="*/ 190 h 382"/>
                <a:gd name="T54" fmla="*/ 760 w 820"/>
                <a:gd name="T55" fmla="*/ 218 h 382"/>
                <a:gd name="T56" fmla="*/ 772 w 820"/>
                <a:gd name="T57" fmla="*/ 278 h 382"/>
                <a:gd name="T58" fmla="*/ 778 w 820"/>
                <a:gd name="T59" fmla="*/ 310 h 382"/>
                <a:gd name="T60" fmla="*/ 780 w 820"/>
                <a:gd name="T61" fmla="*/ 320 h 382"/>
                <a:gd name="T62" fmla="*/ 796 w 820"/>
                <a:gd name="T63" fmla="*/ 348 h 382"/>
                <a:gd name="T64" fmla="*/ 820 w 820"/>
                <a:gd name="T65" fmla="*/ 382 h 382"/>
                <a:gd name="T66" fmla="*/ 742 w 820"/>
                <a:gd name="T67" fmla="*/ 382 h 382"/>
                <a:gd name="T68" fmla="*/ 694 w 820"/>
                <a:gd name="T69" fmla="*/ 382 h 382"/>
                <a:gd name="T70" fmla="*/ 664 w 820"/>
                <a:gd name="T71" fmla="*/ 382 h 382"/>
                <a:gd name="T72" fmla="*/ 612 w 820"/>
                <a:gd name="T73" fmla="*/ 380 h 382"/>
                <a:gd name="T74" fmla="*/ 572 w 820"/>
                <a:gd name="T75" fmla="*/ 380 h 382"/>
                <a:gd name="T76" fmla="*/ 542 w 820"/>
                <a:gd name="T77" fmla="*/ 378 h 382"/>
                <a:gd name="T78" fmla="*/ 518 w 820"/>
                <a:gd name="T79" fmla="*/ 378 h 382"/>
                <a:gd name="T80" fmla="*/ 486 w 820"/>
                <a:gd name="T81" fmla="*/ 378 h 382"/>
                <a:gd name="T82" fmla="*/ 458 w 820"/>
                <a:gd name="T83" fmla="*/ 376 h 382"/>
                <a:gd name="T84" fmla="*/ 372 w 820"/>
                <a:gd name="T85" fmla="*/ 374 h 382"/>
                <a:gd name="T86" fmla="*/ 308 w 820"/>
                <a:gd name="T87" fmla="*/ 370 h 382"/>
                <a:gd name="T88" fmla="*/ 276 w 820"/>
                <a:gd name="T89" fmla="*/ 368 h 382"/>
                <a:gd name="T90" fmla="*/ 238 w 820"/>
                <a:gd name="T91" fmla="*/ 366 h 382"/>
                <a:gd name="T92" fmla="*/ 212 w 820"/>
                <a:gd name="T93" fmla="*/ 366 h 382"/>
                <a:gd name="T94" fmla="*/ 200 w 820"/>
                <a:gd name="T95" fmla="*/ 366 h 382"/>
                <a:gd name="T96" fmla="*/ 180 w 820"/>
                <a:gd name="T97" fmla="*/ 358 h 382"/>
                <a:gd name="T98" fmla="*/ 188 w 820"/>
                <a:gd name="T99" fmla="*/ 248 h 382"/>
                <a:gd name="T100" fmla="*/ 158 w 820"/>
                <a:gd name="T101" fmla="*/ 246 h 382"/>
                <a:gd name="T102" fmla="*/ 122 w 820"/>
                <a:gd name="T103" fmla="*/ 244 h 382"/>
                <a:gd name="T104" fmla="*/ 84 w 820"/>
                <a:gd name="T105" fmla="*/ 240 h 382"/>
                <a:gd name="T106" fmla="*/ 0 w 820"/>
                <a:gd name="T107" fmla="*/ 23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0" h="382">
                  <a:moveTo>
                    <a:pt x="0" y="234"/>
                  </a:moveTo>
                  <a:lnTo>
                    <a:pt x="2" y="228"/>
                  </a:lnTo>
                  <a:lnTo>
                    <a:pt x="4" y="200"/>
                  </a:lnTo>
                  <a:lnTo>
                    <a:pt x="4" y="182"/>
                  </a:lnTo>
                  <a:lnTo>
                    <a:pt x="6" y="180"/>
                  </a:lnTo>
                  <a:lnTo>
                    <a:pt x="6" y="170"/>
                  </a:lnTo>
                  <a:lnTo>
                    <a:pt x="10" y="120"/>
                  </a:lnTo>
                  <a:lnTo>
                    <a:pt x="12" y="102"/>
                  </a:lnTo>
                  <a:lnTo>
                    <a:pt x="14" y="86"/>
                  </a:lnTo>
                  <a:lnTo>
                    <a:pt x="16" y="52"/>
                  </a:lnTo>
                  <a:lnTo>
                    <a:pt x="22" y="10"/>
                  </a:lnTo>
                  <a:lnTo>
                    <a:pt x="22" y="0"/>
                  </a:lnTo>
                  <a:lnTo>
                    <a:pt x="28" y="2"/>
                  </a:lnTo>
                  <a:lnTo>
                    <a:pt x="46" y="4"/>
                  </a:lnTo>
                  <a:lnTo>
                    <a:pt x="64" y="4"/>
                  </a:lnTo>
                  <a:lnTo>
                    <a:pt x="116" y="8"/>
                  </a:lnTo>
                  <a:lnTo>
                    <a:pt x="150" y="10"/>
                  </a:lnTo>
                  <a:lnTo>
                    <a:pt x="168" y="12"/>
                  </a:lnTo>
                  <a:lnTo>
                    <a:pt x="180" y="12"/>
                  </a:lnTo>
                  <a:lnTo>
                    <a:pt x="184" y="12"/>
                  </a:lnTo>
                  <a:lnTo>
                    <a:pt x="194" y="14"/>
                  </a:lnTo>
                  <a:lnTo>
                    <a:pt x="212" y="14"/>
                  </a:lnTo>
                  <a:lnTo>
                    <a:pt x="218" y="16"/>
                  </a:lnTo>
                  <a:lnTo>
                    <a:pt x="226" y="16"/>
                  </a:lnTo>
                  <a:lnTo>
                    <a:pt x="232" y="16"/>
                  </a:lnTo>
                  <a:lnTo>
                    <a:pt x="238" y="16"/>
                  </a:lnTo>
                  <a:lnTo>
                    <a:pt x="250" y="16"/>
                  </a:lnTo>
                  <a:lnTo>
                    <a:pt x="256" y="16"/>
                  </a:lnTo>
                  <a:lnTo>
                    <a:pt x="266" y="18"/>
                  </a:lnTo>
                  <a:lnTo>
                    <a:pt x="270" y="18"/>
                  </a:lnTo>
                  <a:lnTo>
                    <a:pt x="274" y="18"/>
                  </a:lnTo>
                  <a:lnTo>
                    <a:pt x="278" y="18"/>
                  </a:lnTo>
                  <a:lnTo>
                    <a:pt x="282" y="18"/>
                  </a:lnTo>
                  <a:lnTo>
                    <a:pt x="288" y="18"/>
                  </a:lnTo>
                  <a:lnTo>
                    <a:pt x="292" y="20"/>
                  </a:lnTo>
                  <a:lnTo>
                    <a:pt x="296" y="20"/>
                  </a:lnTo>
                  <a:lnTo>
                    <a:pt x="320" y="20"/>
                  </a:lnTo>
                  <a:lnTo>
                    <a:pt x="326" y="22"/>
                  </a:lnTo>
                  <a:lnTo>
                    <a:pt x="340" y="22"/>
                  </a:lnTo>
                  <a:lnTo>
                    <a:pt x="356" y="22"/>
                  </a:lnTo>
                  <a:lnTo>
                    <a:pt x="358" y="22"/>
                  </a:lnTo>
                  <a:lnTo>
                    <a:pt x="362" y="22"/>
                  </a:lnTo>
                  <a:lnTo>
                    <a:pt x="366" y="22"/>
                  </a:lnTo>
                  <a:lnTo>
                    <a:pt x="388" y="24"/>
                  </a:lnTo>
                  <a:lnTo>
                    <a:pt x="398" y="24"/>
                  </a:lnTo>
                  <a:lnTo>
                    <a:pt x="404" y="24"/>
                  </a:lnTo>
                  <a:lnTo>
                    <a:pt x="412" y="24"/>
                  </a:lnTo>
                  <a:lnTo>
                    <a:pt x="420" y="24"/>
                  </a:lnTo>
                  <a:lnTo>
                    <a:pt x="424" y="26"/>
                  </a:lnTo>
                  <a:lnTo>
                    <a:pt x="432" y="26"/>
                  </a:lnTo>
                  <a:lnTo>
                    <a:pt x="436" y="26"/>
                  </a:lnTo>
                  <a:lnTo>
                    <a:pt x="472" y="28"/>
                  </a:lnTo>
                  <a:lnTo>
                    <a:pt x="478" y="28"/>
                  </a:lnTo>
                  <a:lnTo>
                    <a:pt x="482" y="28"/>
                  </a:lnTo>
                  <a:lnTo>
                    <a:pt x="526" y="28"/>
                  </a:lnTo>
                  <a:lnTo>
                    <a:pt x="530" y="32"/>
                  </a:lnTo>
                  <a:lnTo>
                    <a:pt x="534" y="36"/>
                  </a:lnTo>
                  <a:lnTo>
                    <a:pt x="538" y="38"/>
                  </a:lnTo>
                  <a:lnTo>
                    <a:pt x="564" y="52"/>
                  </a:lnTo>
                  <a:lnTo>
                    <a:pt x="570" y="54"/>
                  </a:lnTo>
                  <a:lnTo>
                    <a:pt x="570" y="56"/>
                  </a:lnTo>
                  <a:lnTo>
                    <a:pt x="574" y="56"/>
                  </a:lnTo>
                  <a:lnTo>
                    <a:pt x="578" y="54"/>
                  </a:lnTo>
                  <a:lnTo>
                    <a:pt x="580" y="54"/>
                  </a:lnTo>
                  <a:lnTo>
                    <a:pt x="580" y="52"/>
                  </a:lnTo>
                  <a:lnTo>
                    <a:pt x="582" y="46"/>
                  </a:lnTo>
                  <a:lnTo>
                    <a:pt x="584" y="46"/>
                  </a:lnTo>
                  <a:lnTo>
                    <a:pt x="586" y="46"/>
                  </a:lnTo>
                  <a:lnTo>
                    <a:pt x="596" y="46"/>
                  </a:lnTo>
                  <a:lnTo>
                    <a:pt x="600" y="46"/>
                  </a:lnTo>
                  <a:lnTo>
                    <a:pt x="602" y="48"/>
                  </a:lnTo>
                  <a:lnTo>
                    <a:pt x="626" y="46"/>
                  </a:lnTo>
                  <a:lnTo>
                    <a:pt x="628" y="46"/>
                  </a:lnTo>
                  <a:lnTo>
                    <a:pt x="632" y="46"/>
                  </a:lnTo>
                  <a:lnTo>
                    <a:pt x="634" y="44"/>
                  </a:lnTo>
                  <a:lnTo>
                    <a:pt x="636" y="44"/>
                  </a:lnTo>
                  <a:lnTo>
                    <a:pt x="642" y="48"/>
                  </a:lnTo>
                  <a:lnTo>
                    <a:pt x="644" y="52"/>
                  </a:lnTo>
                  <a:lnTo>
                    <a:pt x="652" y="56"/>
                  </a:lnTo>
                  <a:lnTo>
                    <a:pt x="654" y="56"/>
                  </a:lnTo>
                  <a:lnTo>
                    <a:pt x="658" y="56"/>
                  </a:lnTo>
                  <a:lnTo>
                    <a:pt x="664" y="58"/>
                  </a:lnTo>
                  <a:lnTo>
                    <a:pt x="674" y="60"/>
                  </a:lnTo>
                  <a:lnTo>
                    <a:pt x="676" y="62"/>
                  </a:lnTo>
                  <a:lnTo>
                    <a:pt x="680" y="64"/>
                  </a:lnTo>
                  <a:lnTo>
                    <a:pt x="690" y="72"/>
                  </a:lnTo>
                  <a:lnTo>
                    <a:pt x="696" y="82"/>
                  </a:lnTo>
                  <a:lnTo>
                    <a:pt x="704" y="86"/>
                  </a:lnTo>
                  <a:lnTo>
                    <a:pt x="710" y="88"/>
                  </a:lnTo>
                  <a:lnTo>
                    <a:pt x="714" y="88"/>
                  </a:lnTo>
                  <a:lnTo>
                    <a:pt x="718" y="90"/>
                  </a:lnTo>
                  <a:lnTo>
                    <a:pt x="720" y="92"/>
                  </a:lnTo>
                  <a:lnTo>
                    <a:pt x="720" y="94"/>
                  </a:lnTo>
                  <a:lnTo>
                    <a:pt x="718" y="98"/>
                  </a:lnTo>
                  <a:lnTo>
                    <a:pt x="718" y="106"/>
                  </a:lnTo>
                  <a:lnTo>
                    <a:pt x="718" y="108"/>
                  </a:lnTo>
                  <a:lnTo>
                    <a:pt x="722" y="110"/>
                  </a:lnTo>
                  <a:lnTo>
                    <a:pt x="724" y="114"/>
                  </a:lnTo>
                  <a:lnTo>
                    <a:pt x="724" y="118"/>
                  </a:lnTo>
                  <a:lnTo>
                    <a:pt x="724" y="120"/>
                  </a:lnTo>
                  <a:lnTo>
                    <a:pt x="722" y="124"/>
                  </a:lnTo>
                  <a:lnTo>
                    <a:pt x="724" y="126"/>
                  </a:lnTo>
                  <a:lnTo>
                    <a:pt x="730" y="142"/>
                  </a:lnTo>
                  <a:lnTo>
                    <a:pt x="740" y="156"/>
                  </a:lnTo>
                  <a:lnTo>
                    <a:pt x="750" y="172"/>
                  </a:lnTo>
                  <a:lnTo>
                    <a:pt x="748" y="178"/>
                  </a:lnTo>
                  <a:lnTo>
                    <a:pt x="746" y="184"/>
                  </a:lnTo>
                  <a:lnTo>
                    <a:pt x="746" y="190"/>
                  </a:lnTo>
                  <a:lnTo>
                    <a:pt x="750" y="204"/>
                  </a:lnTo>
                  <a:lnTo>
                    <a:pt x="754" y="208"/>
                  </a:lnTo>
                  <a:lnTo>
                    <a:pt x="762" y="212"/>
                  </a:lnTo>
                  <a:lnTo>
                    <a:pt x="760" y="218"/>
                  </a:lnTo>
                  <a:lnTo>
                    <a:pt x="760" y="226"/>
                  </a:lnTo>
                  <a:lnTo>
                    <a:pt x="762" y="234"/>
                  </a:lnTo>
                  <a:lnTo>
                    <a:pt x="768" y="246"/>
                  </a:lnTo>
                  <a:lnTo>
                    <a:pt x="772" y="278"/>
                  </a:lnTo>
                  <a:lnTo>
                    <a:pt x="770" y="288"/>
                  </a:lnTo>
                  <a:lnTo>
                    <a:pt x="768" y="294"/>
                  </a:lnTo>
                  <a:lnTo>
                    <a:pt x="776" y="304"/>
                  </a:lnTo>
                  <a:lnTo>
                    <a:pt x="778" y="310"/>
                  </a:lnTo>
                  <a:lnTo>
                    <a:pt x="778" y="312"/>
                  </a:lnTo>
                  <a:lnTo>
                    <a:pt x="776" y="314"/>
                  </a:lnTo>
                  <a:lnTo>
                    <a:pt x="778" y="318"/>
                  </a:lnTo>
                  <a:lnTo>
                    <a:pt x="780" y="320"/>
                  </a:lnTo>
                  <a:lnTo>
                    <a:pt x="784" y="322"/>
                  </a:lnTo>
                  <a:lnTo>
                    <a:pt x="786" y="330"/>
                  </a:lnTo>
                  <a:lnTo>
                    <a:pt x="790" y="342"/>
                  </a:lnTo>
                  <a:lnTo>
                    <a:pt x="796" y="348"/>
                  </a:lnTo>
                  <a:lnTo>
                    <a:pt x="804" y="358"/>
                  </a:lnTo>
                  <a:lnTo>
                    <a:pt x="812" y="370"/>
                  </a:lnTo>
                  <a:lnTo>
                    <a:pt x="816" y="378"/>
                  </a:lnTo>
                  <a:lnTo>
                    <a:pt x="820" y="382"/>
                  </a:lnTo>
                  <a:lnTo>
                    <a:pt x="788" y="382"/>
                  </a:lnTo>
                  <a:lnTo>
                    <a:pt x="754" y="382"/>
                  </a:lnTo>
                  <a:lnTo>
                    <a:pt x="748" y="382"/>
                  </a:lnTo>
                  <a:lnTo>
                    <a:pt x="742" y="382"/>
                  </a:lnTo>
                  <a:lnTo>
                    <a:pt x="736" y="382"/>
                  </a:lnTo>
                  <a:lnTo>
                    <a:pt x="730" y="382"/>
                  </a:lnTo>
                  <a:lnTo>
                    <a:pt x="718" y="382"/>
                  </a:lnTo>
                  <a:lnTo>
                    <a:pt x="694" y="382"/>
                  </a:lnTo>
                  <a:lnTo>
                    <a:pt x="690" y="382"/>
                  </a:lnTo>
                  <a:lnTo>
                    <a:pt x="676" y="382"/>
                  </a:lnTo>
                  <a:lnTo>
                    <a:pt x="672" y="382"/>
                  </a:lnTo>
                  <a:lnTo>
                    <a:pt x="664" y="382"/>
                  </a:lnTo>
                  <a:lnTo>
                    <a:pt x="654" y="380"/>
                  </a:lnTo>
                  <a:lnTo>
                    <a:pt x="638" y="380"/>
                  </a:lnTo>
                  <a:lnTo>
                    <a:pt x="636" y="380"/>
                  </a:lnTo>
                  <a:lnTo>
                    <a:pt x="612" y="380"/>
                  </a:lnTo>
                  <a:lnTo>
                    <a:pt x="590" y="380"/>
                  </a:lnTo>
                  <a:lnTo>
                    <a:pt x="580" y="380"/>
                  </a:lnTo>
                  <a:lnTo>
                    <a:pt x="576" y="380"/>
                  </a:lnTo>
                  <a:lnTo>
                    <a:pt x="572" y="380"/>
                  </a:lnTo>
                  <a:lnTo>
                    <a:pt x="564" y="380"/>
                  </a:lnTo>
                  <a:lnTo>
                    <a:pt x="556" y="380"/>
                  </a:lnTo>
                  <a:lnTo>
                    <a:pt x="550" y="378"/>
                  </a:lnTo>
                  <a:lnTo>
                    <a:pt x="542" y="378"/>
                  </a:lnTo>
                  <a:lnTo>
                    <a:pt x="538" y="378"/>
                  </a:lnTo>
                  <a:lnTo>
                    <a:pt x="532" y="378"/>
                  </a:lnTo>
                  <a:lnTo>
                    <a:pt x="522" y="378"/>
                  </a:lnTo>
                  <a:lnTo>
                    <a:pt x="518" y="378"/>
                  </a:lnTo>
                  <a:lnTo>
                    <a:pt x="506" y="378"/>
                  </a:lnTo>
                  <a:lnTo>
                    <a:pt x="500" y="378"/>
                  </a:lnTo>
                  <a:lnTo>
                    <a:pt x="494" y="378"/>
                  </a:lnTo>
                  <a:lnTo>
                    <a:pt x="486" y="378"/>
                  </a:lnTo>
                  <a:lnTo>
                    <a:pt x="480" y="378"/>
                  </a:lnTo>
                  <a:lnTo>
                    <a:pt x="472" y="378"/>
                  </a:lnTo>
                  <a:lnTo>
                    <a:pt x="464" y="378"/>
                  </a:lnTo>
                  <a:lnTo>
                    <a:pt x="458" y="376"/>
                  </a:lnTo>
                  <a:lnTo>
                    <a:pt x="448" y="376"/>
                  </a:lnTo>
                  <a:lnTo>
                    <a:pt x="436" y="376"/>
                  </a:lnTo>
                  <a:lnTo>
                    <a:pt x="422" y="376"/>
                  </a:lnTo>
                  <a:lnTo>
                    <a:pt x="372" y="374"/>
                  </a:lnTo>
                  <a:lnTo>
                    <a:pt x="364" y="372"/>
                  </a:lnTo>
                  <a:lnTo>
                    <a:pt x="318" y="372"/>
                  </a:lnTo>
                  <a:lnTo>
                    <a:pt x="312" y="372"/>
                  </a:lnTo>
                  <a:lnTo>
                    <a:pt x="308" y="370"/>
                  </a:lnTo>
                  <a:lnTo>
                    <a:pt x="292" y="370"/>
                  </a:lnTo>
                  <a:lnTo>
                    <a:pt x="288" y="370"/>
                  </a:lnTo>
                  <a:lnTo>
                    <a:pt x="284" y="370"/>
                  </a:lnTo>
                  <a:lnTo>
                    <a:pt x="276" y="368"/>
                  </a:lnTo>
                  <a:lnTo>
                    <a:pt x="268" y="368"/>
                  </a:lnTo>
                  <a:lnTo>
                    <a:pt x="260" y="368"/>
                  </a:lnTo>
                  <a:lnTo>
                    <a:pt x="252" y="368"/>
                  </a:lnTo>
                  <a:lnTo>
                    <a:pt x="238" y="366"/>
                  </a:lnTo>
                  <a:lnTo>
                    <a:pt x="226" y="366"/>
                  </a:lnTo>
                  <a:lnTo>
                    <a:pt x="220" y="366"/>
                  </a:lnTo>
                  <a:lnTo>
                    <a:pt x="216" y="366"/>
                  </a:lnTo>
                  <a:lnTo>
                    <a:pt x="212" y="366"/>
                  </a:lnTo>
                  <a:lnTo>
                    <a:pt x="208" y="366"/>
                  </a:lnTo>
                  <a:lnTo>
                    <a:pt x="206" y="366"/>
                  </a:lnTo>
                  <a:lnTo>
                    <a:pt x="202" y="366"/>
                  </a:lnTo>
                  <a:lnTo>
                    <a:pt x="200" y="366"/>
                  </a:lnTo>
                  <a:lnTo>
                    <a:pt x="196" y="364"/>
                  </a:lnTo>
                  <a:lnTo>
                    <a:pt x="182" y="364"/>
                  </a:lnTo>
                  <a:lnTo>
                    <a:pt x="180" y="364"/>
                  </a:lnTo>
                  <a:lnTo>
                    <a:pt x="180" y="358"/>
                  </a:lnTo>
                  <a:lnTo>
                    <a:pt x="180" y="352"/>
                  </a:lnTo>
                  <a:lnTo>
                    <a:pt x="184" y="318"/>
                  </a:lnTo>
                  <a:lnTo>
                    <a:pt x="184" y="292"/>
                  </a:lnTo>
                  <a:lnTo>
                    <a:pt x="188" y="248"/>
                  </a:lnTo>
                  <a:lnTo>
                    <a:pt x="182" y="246"/>
                  </a:lnTo>
                  <a:lnTo>
                    <a:pt x="168" y="246"/>
                  </a:lnTo>
                  <a:lnTo>
                    <a:pt x="164" y="246"/>
                  </a:lnTo>
                  <a:lnTo>
                    <a:pt x="158" y="246"/>
                  </a:lnTo>
                  <a:lnTo>
                    <a:pt x="152" y="246"/>
                  </a:lnTo>
                  <a:lnTo>
                    <a:pt x="146" y="244"/>
                  </a:lnTo>
                  <a:lnTo>
                    <a:pt x="136" y="244"/>
                  </a:lnTo>
                  <a:lnTo>
                    <a:pt x="122" y="244"/>
                  </a:lnTo>
                  <a:lnTo>
                    <a:pt x="116" y="242"/>
                  </a:lnTo>
                  <a:lnTo>
                    <a:pt x="100" y="242"/>
                  </a:lnTo>
                  <a:lnTo>
                    <a:pt x="92" y="240"/>
                  </a:lnTo>
                  <a:lnTo>
                    <a:pt x="84" y="240"/>
                  </a:lnTo>
                  <a:lnTo>
                    <a:pt x="74" y="240"/>
                  </a:lnTo>
                  <a:lnTo>
                    <a:pt x="62" y="238"/>
                  </a:lnTo>
                  <a:lnTo>
                    <a:pt x="48" y="238"/>
                  </a:lnTo>
                  <a:lnTo>
                    <a:pt x="0" y="23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20" name="Freeform 411"/>
            <p:cNvSpPr>
              <a:spLocks/>
            </p:cNvSpPr>
            <p:nvPr/>
          </p:nvSpPr>
          <p:spPr bwMode="auto">
            <a:xfrm>
              <a:off x="7943850" y="2209800"/>
              <a:ext cx="273050" cy="247650"/>
            </a:xfrm>
            <a:custGeom>
              <a:avLst/>
              <a:gdLst>
                <a:gd name="T0" fmla="*/ 170 w 172"/>
                <a:gd name="T1" fmla="*/ 80 h 156"/>
                <a:gd name="T2" fmla="*/ 166 w 172"/>
                <a:gd name="T3" fmla="*/ 78 h 156"/>
                <a:gd name="T4" fmla="*/ 160 w 172"/>
                <a:gd name="T5" fmla="*/ 80 h 156"/>
                <a:gd name="T6" fmla="*/ 140 w 172"/>
                <a:gd name="T7" fmla="*/ 88 h 156"/>
                <a:gd name="T8" fmla="*/ 136 w 172"/>
                <a:gd name="T9" fmla="*/ 92 h 156"/>
                <a:gd name="T10" fmla="*/ 134 w 172"/>
                <a:gd name="T11" fmla="*/ 94 h 156"/>
                <a:gd name="T12" fmla="*/ 124 w 172"/>
                <a:gd name="T13" fmla="*/ 98 h 156"/>
                <a:gd name="T14" fmla="*/ 110 w 172"/>
                <a:gd name="T15" fmla="*/ 102 h 156"/>
                <a:gd name="T16" fmla="*/ 106 w 172"/>
                <a:gd name="T17" fmla="*/ 102 h 156"/>
                <a:gd name="T18" fmla="*/ 102 w 172"/>
                <a:gd name="T19" fmla="*/ 102 h 156"/>
                <a:gd name="T20" fmla="*/ 100 w 172"/>
                <a:gd name="T21" fmla="*/ 104 h 156"/>
                <a:gd name="T22" fmla="*/ 84 w 172"/>
                <a:gd name="T23" fmla="*/ 110 h 156"/>
                <a:gd name="T24" fmla="*/ 78 w 172"/>
                <a:gd name="T25" fmla="*/ 112 h 156"/>
                <a:gd name="T26" fmla="*/ 76 w 172"/>
                <a:gd name="T27" fmla="*/ 108 h 156"/>
                <a:gd name="T28" fmla="*/ 74 w 172"/>
                <a:gd name="T29" fmla="*/ 110 h 156"/>
                <a:gd name="T30" fmla="*/ 66 w 172"/>
                <a:gd name="T31" fmla="*/ 120 h 156"/>
                <a:gd name="T32" fmla="*/ 60 w 172"/>
                <a:gd name="T33" fmla="*/ 126 h 156"/>
                <a:gd name="T34" fmla="*/ 58 w 172"/>
                <a:gd name="T35" fmla="*/ 128 h 156"/>
                <a:gd name="T36" fmla="*/ 54 w 172"/>
                <a:gd name="T37" fmla="*/ 128 h 156"/>
                <a:gd name="T38" fmla="*/ 48 w 172"/>
                <a:gd name="T39" fmla="*/ 134 h 156"/>
                <a:gd name="T40" fmla="*/ 44 w 172"/>
                <a:gd name="T41" fmla="*/ 136 h 156"/>
                <a:gd name="T42" fmla="*/ 38 w 172"/>
                <a:gd name="T43" fmla="*/ 140 h 156"/>
                <a:gd name="T44" fmla="*/ 34 w 172"/>
                <a:gd name="T45" fmla="*/ 144 h 156"/>
                <a:gd name="T46" fmla="*/ 32 w 172"/>
                <a:gd name="T47" fmla="*/ 148 h 156"/>
                <a:gd name="T48" fmla="*/ 24 w 172"/>
                <a:gd name="T49" fmla="*/ 154 h 156"/>
                <a:gd name="T50" fmla="*/ 16 w 172"/>
                <a:gd name="T51" fmla="*/ 156 h 156"/>
                <a:gd name="T52" fmla="*/ 6 w 172"/>
                <a:gd name="T53" fmla="*/ 148 h 156"/>
                <a:gd name="T54" fmla="*/ 26 w 172"/>
                <a:gd name="T55" fmla="*/ 130 h 156"/>
                <a:gd name="T56" fmla="*/ 22 w 172"/>
                <a:gd name="T57" fmla="*/ 126 h 156"/>
                <a:gd name="T58" fmla="*/ 20 w 172"/>
                <a:gd name="T59" fmla="*/ 124 h 156"/>
                <a:gd name="T60" fmla="*/ 16 w 172"/>
                <a:gd name="T61" fmla="*/ 120 h 156"/>
                <a:gd name="T62" fmla="*/ 12 w 172"/>
                <a:gd name="T63" fmla="*/ 100 h 156"/>
                <a:gd name="T64" fmla="*/ 10 w 172"/>
                <a:gd name="T65" fmla="*/ 90 h 156"/>
                <a:gd name="T66" fmla="*/ 2 w 172"/>
                <a:gd name="T67" fmla="*/ 44 h 156"/>
                <a:gd name="T68" fmla="*/ 0 w 172"/>
                <a:gd name="T69" fmla="*/ 38 h 156"/>
                <a:gd name="T70" fmla="*/ 0 w 172"/>
                <a:gd name="T71" fmla="*/ 34 h 156"/>
                <a:gd name="T72" fmla="*/ 24 w 172"/>
                <a:gd name="T73" fmla="*/ 28 h 156"/>
                <a:gd name="T74" fmla="*/ 34 w 172"/>
                <a:gd name="T75" fmla="*/ 28 h 156"/>
                <a:gd name="T76" fmla="*/ 54 w 172"/>
                <a:gd name="T77" fmla="*/ 22 h 156"/>
                <a:gd name="T78" fmla="*/ 84 w 172"/>
                <a:gd name="T79" fmla="*/ 16 h 156"/>
                <a:gd name="T80" fmla="*/ 90 w 172"/>
                <a:gd name="T81" fmla="*/ 16 h 156"/>
                <a:gd name="T82" fmla="*/ 118 w 172"/>
                <a:gd name="T83" fmla="*/ 8 h 156"/>
                <a:gd name="T84" fmla="*/ 134 w 172"/>
                <a:gd name="T85" fmla="*/ 4 h 156"/>
                <a:gd name="T86" fmla="*/ 152 w 172"/>
                <a:gd name="T87" fmla="*/ 0 h 156"/>
                <a:gd name="T88" fmla="*/ 152 w 172"/>
                <a:gd name="T89" fmla="*/ 2 h 156"/>
                <a:gd name="T90" fmla="*/ 160 w 172"/>
                <a:gd name="T91" fmla="*/ 28 h 156"/>
                <a:gd name="T92" fmla="*/ 166 w 172"/>
                <a:gd name="T93" fmla="*/ 48 h 156"/>
                <a:gd name="T94" fmla="*/ 172 w 172"/>
                <a:gd name="T95" fmla="*/ 68 h 156"/>
                <a:gd name="T96" fmla="*/ 170 w 172"/>
                <a:gd name="T97" fmla="*/ 78 h 156"/>
                <a:gd name="T98" fmla="*/ 170 w 172"/>
                <a:gd name="T99" fmla="*/ 8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 h="156">
                  <a:moveTo>
                    <a:pt x="170" y="80"/>
                  </a:moveTo>
                  <a:lnTo>
                    <a:pt x="166" y="78"/>
                  </a:lnTo>
                  <a:lnTo>
                    <a:pt x="160" y="80"/>
                  </a:lnTo>
                  <a:lnTo>
                    <a:pt x="140" y="88"/>
                  </a:lnTo>
                  <a:lnTo>
                    <a:pt x="136" y="92"/>
                  </a:lnTo>
                  <a:lnTo>
                    <a:pt x="134" y="94"/>
                  </a:lnTo>
                  <a:lnTo>
                    <a:pt x="124" y="98"/>
                  </a:lnTo>
                  <a:lnTo>
                    <a:pt x="110" y="102"/>
                  </a:lnTo>
                  <a:lnTo>
                    <a:pt x="106" y="102"/>
                  </a:lnTo>
                  <a:lnTo>
                    <a:pt x="102" y="102"/>
                  </a:lnTo>
                  <a:lnTo>
                    <a:pt x="100" y="104"/>
                  </a:lnTo>
                  <a:lnTo>
                    <a:pt x="84" y="110"/>
                  </a:lnTo>
                  <a:lnTo>
                    <a:pt x="78" y="112"/>
                  </a:lnTo>
                  <a:lnTo>
                    <a:pt x="76" y="108"/>
                  </a:lnTo>
                  <a:lnTo>
                    <a:pt x="74" y="110"/>
                  </a:lnTo>
                  <a:lnTo>
                    <a:pt x="66" y="120"/>
                  </a:lnTo>
                  <a:lnTo>
                    <a:pt x="60" y="126"/>
                  </a:lnTo>
                  <a:lnTo>
                    <a:pt x="58" y="128"/>
                  </a:lnTo>
                  <a:lnTo>
                    <a:pt x="54" y="128"/>
                  </a:lnTo>
                  <a:lnTo>
                    <a:pt x="48" y="134"/>
                  </a:lnTo>
                  <a:lnTo>
                    <a:pt x="44" y="136"/>
                  </a:lnTo>
                  <a:lnTo>
                    <a:pt x="38" y="140"/>
                  </a:lnTo>
                  <a:lnTo>
                    <a:pt x="34" y="144"/>
                  </a:lnTo>
                  <a:lnTo>
                    <a:pt x="32" y="148"/>
                  </a:lnTo>
                  <a:lnTo>
                    <a:pt x="24" y="154"/>
                  </a:lnTo>
                  <a:lnTo>
                    <a:pt x="16" y="156"/>
                  </a:lnTo>
                  <a:lnTo>
                    <a:pt x="6" y="148"/>
                  </a:lnTo>
                  <a:lnTo>
                    <a:pt x="26" y="130"/>
                  </a:lnTo>
                  <a:lnTo>
                    <a:pt x="22" y="126"/>
                  </a:lnTo>
                  <a:lnTo>
                    <a:pt x="20" y="124"/>
                  </a:lnTo>
                  <a:lnTo>
                    <a:pt x="16" y="120"/>
                  </a:lnTo>
                  <a:lnTo>
                    <a:pt x="12" y="100"/>
                  </a:lnTo>
                  <a:lnTo>
                    <a:pt x="10" y="90"/>
                  </a:lnTo>
                  <a:lnTo>
                    <a:pt x="2" y="44"/>
                  </a:lnTo>
                  <a:lnTo>
                    <a:pt x="0" y="38"/>
                  </a:lnTo>
                  <a:lnTo>
                    <a:pt x="0" y="34"/>
                  </a:lnTo>
                  <a:lnTo>
                    <a:pt x="24" y="28"/>
                  </a:lnTo>
                  <a:lnTo>
                    <a:pt x="34" y="28"/>
                  </a:lnTo>
                  <a:lnTo>
                    <a:pt x="54" y="22"/>
                  </a:lnTo>
                  <a:lnTo>
                    <a:pt x="84" y="16"/>
                  </a:lnTo>
                  <a:lnTo>
                    <a:pt x="90" y="16"/>
                  </a:lnTo>
                  <a:lnTo>
                    <a:pt x="118" y="8"/>
                  </a:lnTo>
                  <a:lnTo>
                    <a:pt x="134" y="4"/>
                  </a:lnTo>
                  <a:lnTo>
                    <a:pt x="152" y="0"/>
                  </a:lnTo>
                  <a:lnTo>
                    <a:pt x="152" y="2"/>
                  </a:lnTo>
                  <a:lnTo>
                    <a:pt x="160" y="28"/>
                  </a:lnTo>
                  <a:lnTo>
                    <a:pt x="166" y="48"/>
                  </a:lnTo>
                  <a:lnTo>
                    <a:pt x="172" y="68"/>
                  </a:lnTo>
                  <a:lnTo>
                    <a:pt x="170" y="78"/>
                  </a:lnTo>
                  <a:lnTo>
                    <a:pt x="170" y="8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21" name="Freeform 412"/>
            <p:cNvSpPr>
              <a:spLocks/>
            </p:cNvSpPr>
            <p:nvPr/>
          </p:nvSpPr>
          <p:spPr bwMode="auto">
            <a:xfrm>
              <a:off x="1050924" y="2222500"/>
              <a:ext cx="1009650" cy="1441450"/>
            </a:xfrm>
            <a:custGeom>
              <a:avLst/>
              <a:gdLst>
                <a:gd name="T0" fmla="*/ 510 w 636"/>
                <a:gd name="T1" fmla="*/ 700 h 908"/>
                <a:gd name="T2" fmla="*/ 482 w 636"/>
                <a:gd name="T3" fmla="*/ 796 h 908"/>
                <a:gd name="T4" fmla="*/ 472 w 636"/>
                <a:gd name="T5" fmla="*/ 800 h 908"/>
                <a:gd name="T6" fmla="*/ 464 w 636"/>
                <a:gd name="T7" fmla="*/ 790 h 908"/>
                <a:gd name="T8" fmla="*/ 442 w 636"/>
                <a:gd name="T9" fmla="*/ 776 h 908"/>
                <a:gd name="T10" fmla="*/ 424 w 636"/>
                <a:gd name="T11" fmla="*/ 780 h 908"/>
                <a:gd name="T12" fmla="*/ 420 w 636"/>
                <a:gd name="T13" fmla="*/ 796 h 908"/>
                <a:gd name="T14" fmla="*/ 418 w 636"/>
                <a:gd name="T15" fmla="*/ 824 h 908"/>
                <a:gd name="T16" fmla="*/ 418 w 636"/>
                <a:gd name="T17" fmla="*/ 870 h 908"/>
                <a:gd name="T18" fmla="*/ 414 w 636"/>
                <a:gd name="T19" fmla="*/ 892 h 908"/>
                <a:gd name="T20" fmla="*/ 406 w 636"/>
                <a:gd name="T21" fmla="*/ 904 h 908"/>
                <a:gd name="T22" fmla="*/ 376 w 636"/>
                <a:gd name="T23" fmla="*/ 866 h 908"/>
                <a:gd name="T24" fmla="*/ 332 w 636"/>
                <a:gd name="T25" fmla="*/ 804 h 908"/>
                <a:gd name="T26" fmla="*/ 296 w 636"/>
                <a:gd name="T27" fmla="*/ 752 h 908"/>
                <a:gd name="T28" fmla="*/ 248 w 636"/>
                <a:gd name="T29" fmla="*/ 686 h 908"/>
                <a:gd name="T30" fmla="*/ 212 w 636"/>
                <a:gd name="T31" fmla="*/ 636 h 908"/>
                <a:gd name="T32" fmla="*/ 178 w 636"/>
                <a:gd name="T33" fmla="*/ 588 h 908"/>
                <a:gd name="T34" fmla="*/ 130 w 636"/>
                <a:gd name="T35" fmla="*/ 520 h 908"/>
                <a:gd name="T36" fmla="*/ 72 w 636"/>
                <a:gd name="T37" fmla="*/ 438 h 908"/>
                <a:gd name="T38" fmla="*/ 0 w 636"/>
                <a:gd name="T39" fmla="*/ 336 h 908"/>
                <a:gd name="T40" fmla="*/ 18 w 636"/>
                <a:gd name="T41" fmla="*/ 274 h 908"/>
                <a:gd name="T42" fmla="*/ 98 w 636"/>
                <a:gd name="T43" fmla="*/ 0 h 908"/>
                <a:gd name="T44" fmla="*/ 170 w 636"/>
                <a:gd name="T45" fmla="*/ 18 h 908"/>
                <a:gd name="T46" fmla="*/ 204 w 636"/>
                <a:gd name="T47" fmla="*/ 26 h 908"/>
                <a:gd name="T48" fmla="*/ 234 w 636"/>
                <a:gd name="T49" fmla="*/ 32 h 908"/>
                <a:gd name="T50" fmla="*/ 250 w 636"/>
                <a:gd name="T51" fmla="*/ 38 h 908"/>
                <a:gd name="T52" fmla="*/ 270 w 636"/>
                <a:gd name="T53" fmla="*/ 42 h 908"/>
                <a:gd name="T54" fmla="*/ 290 w 636"/>
                <a:gd name="T55" fmla="*/ 46 h 908"/>
                <a:gd name="T56" fmla="*/ 310 w 636"/>
                <a:gd name="T57" fmla="*/ 50 h 908"/>
                <a:gd name="T58" fmla="*/ 360 w 636"/>
                <a:gd name="T59" fmla="*/ 62 h 908"/>
                <a:gd name="T60" fmla="*/ 368 w 636"/>
                <a:gd name="T61" fmla="*/ 64 h 908"/>
                <a:gd name="T62" fmla="*/ 400 w 636"/>
                <a:gd name="T63" fmla="*/ 70 h 908"/>
                <a:gd name="T64" fmla="*/ 436 w 636"/>
                <a:gd name="T65" fmla="*/ 78 h 908"/>
                <a:gd name="T66" fmla="*/ 460 w 636"/>
                <a:gd name="T67" fmla="*/ 84 h 908"/>
                <a:gd name="T68" fmla="*/ 510 w 636"/>
                <a:gd name="T69" fmla="*/ 94 h 908"/>
                <a:gd name="T70" fmla="*/ 538 w 636"/>
                <a:gd name="T71" fmla="*/ 100 h 908"/>
                <a:gd name="T72" fmla="*/ 636 w 636"/>
                <a:gd name="T73" fmla="*/ 118 h 908"/>
                <a:gd name="T74" fmla="*/ 620 w 636"/>
                <a:gd name="T75" fmla="*/ 196 h 908"/>
                <a:gd name="T76" fmla="*/ 606 w 636"/>
                <a:gd name="T77" fmla="*/ 254 h 908"/>
                <a:gd name="T78" fmla="*/ 598 w 636"/>
                <a:gd name="T79" fmla="*/ 298 h 908"/>
                <a:gd name="T80" fmla="*/ 546 w 636"/>
                <a:gd name="T81" fmla="*/ 540 h 908"/>
                <a:gd name="T82" fmla="*/ 536 w 636"/>
                <a:gd name="T83" fmla="*/ 582 h 908"/>
                <a:gd name="T84" fmla="*/ 532 w 636"/>
                <a:gd name="T85" fmla="*/ 604 h 908"/>
                <a:gd name="T86" fmla="*/ 514 w 636"/>
                <a:gd name="T87" fmla="*/ 690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6" h="908">
                  <a:moveTo>
                    <a:pt x="514" y="690"/>
                  </a:moveTo>
                  <a:lnTo>
                    <a:pt x="512" y="692"/>
                  </a:lnTo>
                  <a:lnTo>
                    <a:pt x="510" y="700"/>
                  </a:lnTo>
                  <a:lnTo>
                    <a:pt x="504" y="732"/>
                  </a:lnTo>
                  <a:lnTo>
                    <a:pt x="492" y="782"/>
                  </a:lnTo>
                  <a:lnTo>
                    <a:pt x="482" y="796"/>
                  </a:lnTo>
                  <a:lnTo>
                    <a:pt x="480" y="798"/>
                  </a:lnTo>
                  <a:lnTo>
                    <a:pt x="476" y="800"/>
                  </a:lnTo>
                  <a:lnTo>
                    <a:pt x="472" y="800"/>
                  </a:lnTo>
                  <a:lnTo>
                    <a:pt x="470" y="798"/>
                  </a:lnTo>
                  <a:lnTo>
                    <a:pt x="468" y="796"/>
                  </a:lnTo>
                  <a:lnTo>
                    <a:pt x="464" y="790"/>
                  </a:lnTo>
                  <a:lnTo>
                    <a:pt x="464" y="786"/>
                  </a:lnTo>
                  <a:lnTo>
                    <a:pt x="460" y="782"/>
                  </a:lnTo>
                  <a:lnTo>
                    <a:pt x="442" y="776"/>
                  </a:lnTo>
                  <a:lnTo>
                    <a:pt x="434" y="776"/>
                  </a:lnTo>
                  <a:lnTo>
                    <a:pt x="428" y="778"/>
                  </a:lnTo>
                  <a:lnTo>
                    <a:pt x="424" y="780"/>
                  </a:lnTo>
                  <a:lnTo>
                    <a:pt x="422" y="782"/>
                  </a:lnTo>
                  <a:lnTo>
                    <a:pt x="418" y="794"/>
                  </a:lnTo>
                  <a:lnTo>
                    <a:pt x="420" y="796"/>
                  </a:lnTo>
                  <a:lnTo>
                    <a:pt x="422" y="802"/>
                  </a:lnTo>
                  <a:lnTo>
                    <a:pt x="420" y="812"/>
                  </a:lnTo>
                  <a:lnTo>
                    <a:pt x="418" y="824"/>
                  </a:lnTo>
                  <a:lnTo>
                    <a:pt x="418" y="840"/>
                  </a:lnTo>
                  <a:lnTo>
                    <a:pt x="418" y="864"/>
                  </a:lnTo>
                  <a:lnTo>
                    <a:pt x="418" y="870"/>
                  </a:lnTo>
                  <a:lnTo>
                    <a:pt x="418" y="882"/>
                  </a:lnTo>
                  <a:lnTo>
                    <a:pt x="416" y="886"/>
                  </a:lnTo>
                  <a:lnTo>
                    <a:pt x="414" y="892"/>
                  </a:lnTo>
                  <a:lnTo>
                    <a:pt x="410" y="892"/>
                  </a:lnTo>
                  <a:lnTo>
                    <a:pt x="408" y="892"/>
                  </a:lnTo>
                  <a:lnTo>
                    <a:pt x="406" y="904"/>
                  </a:lnTo>
                  <a:lnTo>
                    <a:pt x="406" y="908"/>
                  </a:lnTo>
                  <a:lnTo>
                    <a:pt x="402" y="904"/>
                  </a:lnTo>
                  <a:lnTo>
                    <a:pt x="376" y="866"/>
                  </a:lnTo>
                  <a:lnTo>
                    <a:pt x="366" y="852"/>
                  </a:lnTo>
                  <a:lnTo>
                    <a:pt x="354" y="838"/>
                  </a:lnTo>
                  <a:lnTo>
                    <a:pt x="332" y="804"/>
                  </a:lnTo>
                  <a:lnTo>
                    <a:pt x="316" y="782"/>
                  </a:lnTo>
                  <a:lnTo>
                    <a:pt x="308" y="770"/>
                  </a:lnTo>
                  <a:lnTo>
                    <a:pt x="296" y="752"/>
                  </a:lnTo>
                  <a:lnTo>
                    <a:pt x="282" y="734"/>
                  </a:lnTo>
                  <a:lnTo>
                    <a:pt x="258" y="702"/>
                  </a:lnTo>
                  <a:lnTo>
                    <a:pt x="248" y="686"/>
                  </a:lnTo>
                  <a:lnTo>
                    <a:pt x="236" y="668"/>
                  </a:lnTo>
                  <a:lnTo>
                    <a:pt x="226" y="654"/>
                  </a:lnTo>
                  <a:lnTo>
                    <a:pt x="212" y="636"/>
                  </a:lnTo>
                  <a:lnTo>
                    <a:pt x="200" y="620"/>
                  </a:lnTo>
                  <a:lnTo>
                    <a:pt x="188" y="604"/>
                  </a:lnTo>
                  <a:lnTo>
                    <a:pt x="178" y="588"/>
                  </a:lnTo>
                  <a:lnTo>
                    <a:pt x="164" y="570"/>
                  </a:lnTo>
                  <a:lnTo>
                    <a:pt x="154" y="554"/>
                  </a:lnTo>
                  <a:lnTo>
                    <a:pt x="130" y="520"/>
                  </a:lnTo>
                  <a:lnTo>
                    <a:pt x="118" y="504"/>
                  </a:lnTo>
                  <a:lnTo>
                    <a:pt x="80" y="450"/>
                  </a:lnTo>
                  <a:lnTo>
                    <a:pt x="72" y="438"/>
                  </a:lnTo>
                  <a:lnTo>
                    <a:pt x="34" y="386"/>
                  </a:lnTo>
                  <a:lnTo>
                    <a:pt x="14" y="354"/>
                  </a:lnTo>
                  <a:lnTo>
                    <a:pt x="0" y="336"/>
                  </a:lnTo>
                  <a:lnTo>
                    <a:pt x="10" y="300"/>
                  </a:lnTo>
                  <a:lnTo>
                    <a:pt x="14" y="286"/>
                  </a:lnTo>
                  <a:lnTo>
                    <a:pt x="18" y="274"/>
                  </a:lnTo>
                  <a:lnTo>
                    <a:pt x="28" y="242"/>
                  </a:lnTo>
                  <a:lnTo>
                    <a:pt x="46" y="176"/>
                  </a:lnTo>
                  <a:lnTo>
                    <a:pt x="98" y="0"/>
                  </a:lnTo>
                  <a:lnTo>
                    <a:pt x="150" y="12"/>
                  </a:lnTo>
                  <a:lnTo>
                    <a:pt x="164" y="16"/>
                  </a:lnTo>
                  <a:lnTo>
                    <a:pt x="170" y="18"/>
                  </a:lnTo>
                  <a:lnTo>
                    <a:pt x="184" y="20"/>
                  </a:lnTo>
                  <a:lnTo>
                    <a:pt x="194" y="24"/>
                  </a:lnTo>
                  <a:lnTo>
                    <a:pt x="204" y="26"/>
                  </a:lnTo>
                  <a:lnTo>
                    <a:pt x="220" y="30"/>
                  </a:lnTo>
                  <a:lnTo>
                    <a:pt x="228" y="32"/>
                  </a:lnTo>
                  <a:lnTo>
                    <a:pt x="234" y="32"/>
                  </a:lnTo>
                  <a:lnTo>
                    <a:pt x="240" y="34"/>
                  </a:lnTo>
                  <a:lnTo>
                    <a:pt x="244" y="36"/>
                  </a:lnTo>
                  <a:lnTo>
                    <a:pt x="250" y="38"/>
                  </a:lnTo>
                  <a:lnTo>
                    <a:pt x="254" y="38"/>
                  </a:lnTo>
                  <a:lnTo>
                    <a:pt x="266" y="40"/>
                  </a:lnTo>
                  <a:lnTo>
                    <a:pt x="270" y="42"/>
                  </a:lnTo>
                  <a:lnTo>
                    <a:pt x="280" y="44"/>
                  </a:lnTo>
                  <a:lnTo>
                    <a:pt x="284" y="44"/>
                  </a:lnTo>
                  <a:lnTo>
                    <a:pt x="290" y="46"/>
                  </a:lnTo>
                  <a:lnTo>
                    <a:pt x="294" y="48"/>
                  </a:lnTo>
                  <a:lnTo>
                    <a:pt x="302" y="50"/>
                  </a:lnTo>
                  <a:lnTo>
                    <a:pt x="310" y="50"/>
                  </a:lnTo>
                  <a:lnTo>
                    <a:pt x="314" y="52"/>
                  </a:lnTo>
                  <a:lnTo>
                    <a:pt x="356" y="62"/>
                  </a:lnTo>
                  <a:lnTo>
                    <a:pt x="360" y="62"/>
                  </a:lnTo>
                  <a:lnTo>
                    <a:pt x="362" y="64"/>
                  </a:lnTo>
                  <a:lnTo>
                    <a:pt x="366" y="64"/>
                  </a:lnTo>
                  <a:lnTo>
                    <a:pt x="368" y="64"/>
                  </a:lnTo>
                  <a:lnTo>
                    <a:pt x="384" y="68"/>
                  </a:lnTo>
                  <a:lnTo>
                    <a:pt x="396" y="70"/>
                  </a:lnTo>
                  <a:lnTo>
                    <a:pt x="400" y="70"/>
                  </a:lnTo>
                  <a:lnTo>
                    <a:pt x="406" y="72"/>
                  </a:lnTo>
                  <a:lnTo>
                    <a:pt x="432" y="78"/>
                  </a:lnTo>
                  <a:lnTo>
                    <a:pt x="436" y="78"/>
                  </a:lnTo>
                  <a:lnTo>
                    <a:pt x="440" y="80"/>
                  </a:lnTo>
                  <a:lnTo>
                    <a:pt x="446" y="80"/>
                  </a:lnTo>
                  <a:lnTo>
                    <a:pt x="460" y="84"/>
                  </a:lnTo>
                  <a:lnTo>
                    <a:pt x="478" y="88"/>
                  </a:lnTo>
                  <a:lnTo>
                    <a:pt x="504" y="92"/>
                  </a:lnTo>
                  <a:lnTo>
                    <a:pt x="510" y="94"/>
                  </a:lnTo>
                  <a:lnTo>
                    <a:pt x="520" y="96"/>
                  </a:lnTo>
                  <a:lnTo>
                    <a:pt x="526" y="98"/>
                  </a:lnTo>
                  <a:lnTo>
                    <a:pt x="538" y="100"/>
                  </a:lnTo>
                  <a:lnTo>
                    <a:pt x="542" y="100"/>
                  </a:lnTo>
                  <a:lnTo>
                    <a:pt x="554" y="104"/>
                  </a:lnTo>
                  <a:lnTo>
                    <a:pt x="636" y="118"/>
                  </a:lnTo>
                  <a:lnTo>
                    <a:pt x="634" y="120"/>
                  </a:lnTo>
                  <a:lnTo>
                    <a:pt x="632" y="130"/>
                  </a:lnTo>
                  <a:lnTo>
                    <a:pt x="620" y="196"/>
                  </a:lnTo>
                  <a:lnTo>
                    <a:pt x="612" y="224"/>
                  </a:lnTo>
                  <a:lnTo>
                    <a:pt x="608" y="244"/>
                  </a:lnTo>
                  <a:lnTo>
                    <a:pt x="606" y="254"/>
                  </a:lnTo>
                  <a:lnTo>
                    <a:pt x="606" y="258"/>
                  </a:lnTo>
                  <a:lnTo>
                    <a:pt x="602" y="276"/>
                  </a:lnTo>
                  <a:lnTo>
                    <a:pt x="598" y="298"/>
                  </a:lnTo>
                  <a:lnTo>
                    <a:pt x="596" y="308"/>
                  </a:lnTo>
                  <a:lnTo>
                    <a:pt x="550" y="518"/>
                  </a:lnTo>
                  <a:lnTo>
                    <a:pt x="546" y="540"/>
                  </a:lnTo>
                  <a:lnTo>
                    <a:pt x="540" y="560"/>
                  </a:lnTo>
                  <a:lnTo>
                    <a:pt x="538" y="572"/>
                  </a:lnTo>
                  <a:lnTo>
                    <a:pt x="536" y="582"/>
                  </a:lnTo>
                  <a:lnTo>
                    <a:pt x="536" y="586"/>
                  </a:lnTo>
                  <a:lnTo>
                    <a:pt x="534" y="594"/>
                  </a:lnTo>
                  <a:lnTo>
                    <a:pt x="532" y="604"/>
                  </a:lnTo>
                  <a:lnTo>
                    <a:pt x="528" y="616"/>
                  </a:lnTo>
                  <a:lnTo>
                    <a:pt x="516" y="676"/>
                  </a:lnTo>
                  <a:lnTo>
                    <a:pt x="514" y="69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22" name="Freeform 413"/>
            <p:cNvSpPr>
              <a:spLocks/>
            </p:cNvSpPr>
            <p:nvPr/>
          </p:nvSpPr>
          <p:spPr bwMode="auto">
            <a:xfrm>
              <a:off x="1866900" y="2409825"/>
              <a:ext cx="889000" cy="1035050"/>
            </a:xfrm>
            <a:custGeom>
              <a:avLst/>
              <a:gdLst>
                <a:gd name="T0" fmla="*/ 372 w 560"/>
                <a:gd name="T1" fmla="*/ 634 h 652"/>
                <a:gd name="T2" fmla="*/ 238 w 560"/>
                <a:gd name="T3" fmla="*/ 614 h 652"/>
                <a:gd name="T4" fmla="*/ 226 w 560"/>
                <a:gd name="T5" fmla="*/ 612 h 652"/>
                <a:gd name="T6" fmla="*/ 216 w 560"/>
                <a:gd name="T7" fmla="*/ 610 h 652"/>
                <a:gd name="T8" fmla="*/ 206 w 560"/>
                <a:gd name="T9" fmla="*/ 610 h 652"/>
                <a:gd name="T10" fmla="*/ 186 w 560"/>
                <a:gd name="T11" fmla="*/ 606 h 652"/>
                <a:gd name="T12" fmla="*/ 178 w 560"/>
                <a:gd name="T13" fmla="*/ 604 h 652"/>
                <a:gd name="T14" fmla="*/ 166 w 560"/>
                <a:gd name="T15" fmla="*/ 602 h 652"/>
                <a:gd name="T16" fmla="*/ 138 w 560"/>
                <a:gd name="T17" fmla="*/ 598 h 652"/>
                <a:gd name="T18" fmla="*/ 132 w 560"/>
                <a:gd name="T19" fmla="*/ 596 h 652"/>
                <a:gd name="T20" fmla="*/ 84 w 560"/>
                <a:gd name="T21" fmla="*/ 588 h 652"/>
                <a:gd name="T22" fmla="*/ 66 w 560"/>
                <a:gd name="T23" fmla="*/ 586 h 652"/>
                <a:gd name="T24" fmla="*/ 48 w 560"/>
                <a:gd name="T25" fmla="*/ 582 h 652"/>
                <a:gd name="T26" fmla="*/ 28 w 560"/>
                <a:gd name="T27" fmla="*/ 578 h 652"/>
                <a:gd name="T28" fmla="*/ 14 w 560"/>
                <a:gd name="T29" fmla="*/ 574 h 652"/>
                <a:gd name="T30" fmla="*/ 0 w 560"/>
                <a:gd name="T31" fmla="*/ 574 h 652"/>
                <a:gd name="T32" fmla="*/ 2 w 560"/>
                <a:gd name="T33" fmla="*/ 558 h 652"/>
                <a:gd name="T34" fmla="*/ 18 w 560"/>
                <a:gd name="T35" fmla="*/ 486 h 652"/>
                <a:gd name="T36" fmla="*/ 22 w 560"/>
                <a:gd name="T37" fmla="*/ 468 h 652"/>
                <a:gd name="T38" fmla="*/ 24 w 560"/>
                <a:gd name="T39" fmla="*/ 454 h 652"/>
                <a:gd name="T40" fmla="*/ 32 w 560"/>
                <a:gd name="T41" fmla="*/ 422 h 652"/>
                <a:gd name="T42" fmla="*/ 82 w 560"/>
                <a:gd name="T43" fmla="*/ 190 h 652"/>
                <a:gd name="T44" fmla="*/ 88 w 560"/>
                <a:gd name="T45" fmla="*/ 158 h 652"/>
                <a:gd name="T46" fmla="*/ 92 w 560"/>
                <a:gd name="T47" fmla="*/ 136 h 652"/>
                <a:gd name="T48" fmla="*/ 98 w 560"/>
                <a:gd name="T49" fmla="*/ 106 h 652"/>
                <a:gd name="T50" fmla="*/ 118 w 560"/>
                <a:gd name="T51" fmla="*/ 12 h 652"/>
                <a:gd name="T52" fmla="*/ 122 w 560"/>
                <a:gd name="T53" fmla="*/ 0 h 652"/>
                <a:gd name="T54" fmla="*/ 394 w 560"/>
                <a:gd name="T55" fmla="*/ 48 h 652"/>
                <a:gd name="T56" fmla="*/ 386 w 560"/>
                <a:gd name="T57" fmla="*/ 90 h 652"/>
                <a:gd name="T58" fmla="*/ 374 w 560"/>
                <a:gd name="T59" fmla="*/ 160 h 652"/>
                <a:gd name="T60" fmla="*/ 506 w 560"/>
                <a:gd name="T61" fmla="*/ 182 h 652"/>
                <a:gd name="T62" fmla="*/ 518 w 560"/>
                <a:gd name="T63" fmla="*/ 184 h 652"/>
                <a:gd name="T64" fmla="*/ 558 w 560"/>
                <a:gd name="T65" fmla="*/ 200 h 652"/>
                <a:gd name="T66" fmla="*/ 552 w 560"/>
                <a:gd name="T67" fmla="*/ 244 h 652"/>
                <a:gd name="T68" fmla="*/ 524 w 560"/>
                <a:gd name="T69" fmla="*/ 424 h 652"/>
                <a:gd name="T70" fmla="*/ 512 w 560"/>
                <a:gd name="T71" fmla="*/ 504 h 652"/>
                <a:gd name="T72" fmla="*/ 494 w 560"/>
                <a:gd name="T73" fmla="*/ 628 h 652"/>
                <a:gd name="T74" fmla="*/ 490 w 560"/>
                <a:gd name="T75" fmla="*/ 65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0" h="652">
                  <a:moveTo>
                    <a:pt x="490" y="652"/>
                  </a:moveTo>
                  <a:lnTo>
                    <a:pt x="372" y="634"/>
                  </a:lnTo>
                  <a:lnTo>
                    <a:pt x="256" y="618"/>
                  </a:lnTo>
                  <a:lnTo>
                    <a:pt x="238" y="614"/>
                  </a:lnTo>
                  <a:lnTo>
                    <a:pt x="234" y="614"/>
                  </a:lnTo>
                  <a:lnTo>
                    <a:pt x="226" y="612"/>
                  </a:lnTo>
                  <a:lnTo>
                    <a:pt x="222" y="612"/>
                  </a:lnTo>
                  <a:lnTo>
                    <a:pt x="216" y="610"/>
                  </a:lnTo>
                  <a:lnTo>
                    <a:pt x="212" y="610"/>
                  </a:lnTo>
                  <a:lnTo>
                    <a:pt x="206" y="610"/>
                  </a:lnTo>
                  <a:lnTo>
                    <a:pt x="194" y="608"/>
                  </a:lnTo>
                  <a:lnTo>
                    <a:pt x="186" y="606"/>
                  </a:lnTo>
                  <a:lnTo>
                    <a:pt x="182" y="604"/>
                  </a:lnTo>
                  <a:lnTo>
                    <a:pt x="178" y="604"/>
                  </a:lnTo>
                  <a:lnTo>
                    <a:pt x="174" y="604"/>
                  </a:lnTo>
                  <a:lnTo>
                    <a:pt x="166" y="602"/>
                  </a:lnTo>
                  <a:lnTo>
                    <a:pt x="162" y="602"/>
                  </a:lnTo>
                  <a:lnTo>
                    <a:pt x="138" y="598"/>
                  </a:lnTo>
                  <a:lnTo>
                    <a:pt x="136" y="598"/>
                  </a:lnTo>
                  <a:lnTo>
                    <a:pt x="132" y="596"/>
                  </a:lnTo>
                  <a:lnTo>
                    <a:pt x="118" y="594"/>
                  </a:lnTo>
                  <a:lnTo>
                    <a:pt x="84" y="588"/>
                  </a:lnTo>
                  <a:lnTo>
                    <a:pt x="80" y="586"/>
                  </a:lnTo>
                  <a:lnTo>
                    <a:pt x="66" y="586"/>
                  </a:lnTo>
                  <a:lnTo>
                    <a:pt x="54" y="582"/>
                  </a:lnTo>
                  <a:lnTo>
                    <a:pt x="48" y="582"/>
                  </a:lnTo>
                  <a:lnTo>
                    <a:pt x="32" y="578"/>
                  </a:lnTo>
                  <a:lnTo>
                    <a:pt x="28" y="578"/>
                  </a:lnTo>
                  <a:lnTo>
                    <a:pt x="22" y="576"/>
                  </a:lnTo>
                  <a:lnTo>
                    <a:pt x="14" y="574"/>
                  </a:lnTo>
                  <a:lnTo>
                    <a:pt x="8" y="574"/>
                  </a:lnTo>
                  <a:lnTo>
                    <a:pt x="0" y="574"/>
                  </a:lnTo>
                  <a:lnTo>
                    <a:pt x="0" y="572"/>
                  </a:lnTo>
                  <a:lnTo>
                    <a:pt x="2" y="558"/>
                  </a:lnTo>
                  <a:lnTo>
                    <a:pt x="14" y="498"/>
                  </a:lnTo>
                  <a:lnTo>
                    <a:pt x="18" y="486"/>
                  </a:lnTo>
                  <a:lnTo>
                    <a:pt x="20" y="476"/>
                  </a:lnTo>
                  <a:lnTo>
                    <a:pt x="22" y="468"/>
                  </a:lnTo>
                  <a:lnTo>
                    <a:pt x="22" y="464"/>
                  </a:lnTo>
                  <a:lnTo>
                    <a:pt x="24" y="454"/>
                  </a:lnTo>
                  <a:lnTo>
                    <a:pt x="26" y="442"/>
                  </a:lnTo>
                  <a:lnTo>
                    <a:pt x="32" y="422"/>
                  </a:lnTo>
                  <a:lnTo>
                    <a:pt x="36" y="400"/>
                  </a:lnTo>
                  <a:lnTo>
                    <a:pt x="82" y="190"/>
                  </a:lnTo>
                  <a:lnTo>
                    <a:pt x="84" y="180"/>
                  </a:lnTo>
                  <a:lnTo>
                    <a:pt x="88" y="158"/>
                  </a:lnTo>
                  <a:lnTo>
                    <a:pt x="92" y="140"/>
                  </a:lnTo>
                  <a:lnTo>
                    <a:pt x="92" y="136"/>
                  </a:lnTo>
                  <a:lnTo>
                    <a:pt x="94" y="126"/>
                  </a:lnTo>
                  <a:lnTo>
                    <a:pt x="98" y="106"/>
                  </a:lnTo>
                  <a:lnTo>
                    <a:pt x="106" y="78"/>
                  </a:lnTo>
                  <a:lnTo>
                    <a:pt x="118" y="12"/>
                  </a:lnTo>
                  <a:lnTo>
                    <a:pt x="120" y="2"/>
                  </a:lnTo>
                  <a:lnTo>
                    <a:pt x="122" y="0"/>
                  </a:lnTo>
                  <a:lnTo>
                    <a:pt x="258" y="26"/>
                  </a:lnTo>
                  <a:lnTo>
                    <a:pt x="394" y="48"/>
                  </a:lnTo>
                  <a:lnTo>
                    <a:pt x="394" y="54"/>
                  </a:lnTo>
                  <a:lnTo>
                    <a:pt x="386" y="90"/>
                  </a:lnTo>
                  <a:lnTo>
                    <a:pt x="380" y="126"/>
                  </a:lnTo>
                  <a:lnTo>
                    <a:pt x="374" y="160"/>
                  </a:lnTo>
                  <a:lnTo>
                    <a:pt x="374" y="162"/>
                  </a:lnTo>
                  <a:lnTo>
                    <a:pt x="506" y="182"/>
                  </a:lnTo>
                  <a:lnTo>
                    <a:pt x="512" y="184"/>
                  </a:lnTo>
                  <a:lnTo>
                    <a:pt x="518" y="184"/>
                  </a:lnTo>
                  <a:lnTo>
                    <a:pt x="560" y="190"/>
                  </a:lnTo>
                  <a:lnTo>
                    <a:pt x="558" y="200"/>
                  </a:lnTo>
                  <a:lnTo>
                    <a:pt x="556" y="224"/>
                  </a:lnTo>
                  <a:lnTo>
                    <a:pt x="552" y="244"/>
                  </a:lnTo>
                  <a:lnTo>
                    <a:pt x="530" y="384"/>
                  </a:lnTo>
                  <a:lnTo>
                    <a:pt x="524" y="424"/>
                  </a:lnTo>
                  <a:lnTo>
                    <a:pt x="518" y="464"/>
                  </a:lnTo>
                  <a:lnTo>
                    <a:pt x="512" y="504"/>
                  </a:lnTo>
                  <a:lnTo>
                    <a:pt x="506" y="546"/>
                  </a:lnTo>
                  <a:lnTo>
                    <a:pt x="494" y="628"/>
                  </a:lnTo>
                  <a:lnTo>
                    <a:pt x="490" y="646"/>
                  </a:lnTo>
                  <a:lnTo>
                    <a:pt x="490" y="65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23" name="Freeform 414"/>
            <p:cNvSpPr>
              <a:spLocks/>
            </p:cNvSpPr>
            <p:nvPr/>
          </p:nvSpPr>
          <p:spPr bwMode="auto">
            <a:xfrm>
              <a:off x="8185150" y="2197100"/>
              <a:ext cx="98425" cy="139700"/>
            </a:xfrm>
            <a:custGeom>
              <a:avLst/>
              <a:gdLst>
                <a:gd name="T0" fmla="*/ 60 w 62"/>
                <a:gd name="T1" fmla="*/ 30 h 88"/>
                <a:gd name="T2" fmla="*/ 62 w 62"/>
                <a:gd name="T3" fmla="*/ 34 h 88"/>
                <a:gd name="T4" fmla="*/ 60 w 62"/>
                <a:gd name="T5" fmla="*/ 38 h 88"/>
                <a:gd name="T6" fmla="*/ 56 w 62"/>
                <a:gd name="T7" fmla="*/ 36 h 88"/>
                <a:gd name="T8" fmla="*/ 44 w 62"/>
                <a:gd name="T9" fmla="*/ 24 h 88"/>
                <a:gd name="T10" fmla="*/ 48 w 62"/>
                <a:gd name="T11" fmla="*/ 46 h 88"/>
                <a:gd name="T12" fmla="*/ 52 w 62"/>
                <a:gd name="T13" fmla="*/ 60 h 88"/>
                <a:gd name="T14" fmla="*/ 52 w 62"/>
                <a:gd name="T15" fmla="*/ 62 h 88"/>
                <a:gd name="T16" fmla="*/ 50 w 62"/>
                <a:gd name="T17" fmla="*/ 72 h 88"/>
                <a:gd name="T18" fmla="*/ 46 w 62"/>
                <a:gd name="T19" fmla="*/ 76 h 88"/>
                <a:gd name="T20" fmla="*/ 46 w 62"/>
                <a:gd name="T21" fmla="*/ 74 h 88"/>
                <a:gd name="T22" fmla="*/ 42 w 62"/>
                <a:gd name="T23" fmla="*/ 76 h 88"/>
                <a:gd name="T24" fmla="*/ 40 w 62"/>
                <a:gd name="T25" fmla="*/ 76 h 88"/>
                <a:gd name="T26" fmla="*/ 34 w 62"/>
                <a:gd name="T27" fmla="*/ 80 h 88"/>
                <a:gd name="T28" fmla="*/ 28 w 62"/>
                <a:gd name="T29" fmla="*/ 84 h 88"/>
                <a:gd name="T30" fmla="*/ 24 w 62"/>
                <a:gd name="T31" fmla="*/ 86 h 88"/>
                <a:gd name="T32" fmla="*/ 22 w 62"/>
                <a:gd name="T33" fmla="*/ 88 h 88"/>
                <a:gd name="T34" fmla="*/ 18 w 62"/>
                <a:gd name="T35" fmla="*/ 88 h 88"/>
                <a:gd name="T36" fmla="*/ 18 w 62"/>
                <a:gd name="T37" fmla="*/ 86 h 88"/>
                <a:gd name="T38" fmla="*/ 20 w 62"/>
                <a:gd name="T39" fmla="*/ 76 h 88"/>
                <a:gd name="T40" fmla="*/ 14 w 62"/>
                <a:gd name="T41" fmla="*/ 56 h 88"/>
                <a:gd name="T42" fmla="*/ 8 w 62"/>
                <a:gd name="T43" fmla="*/ 36 h 88"/>
                <a:gd name="T44" fmla="*/ 0 w 62"/>
                <a:gd name="T45" fmla="*/ 10 h 88"/>
                <a:gd name="T46" fmla="*/ 12 w 62"/>
                <a:gd name="T47" fmla="*/ 6 h 88"/>
                <a:gd name="T48" fmla="*/ 18 w 62"/>
                <a:gd name="T49" fmla="*/ 4 h 88"/>
                <a:gd name="T50" fmla="*/ 36 w 62"/>
                <a:gd name="T51" fmla="*/ 0 h 88"/>
                <a:gd name="T52" fmla="*/ 40 w 62"/>
                <a:gd name="T53" fmla="*/ 8 h 88"/>
                <a:gd name="T54" fmla="*/ 42 w 62"/>
                <a:gd name="T55" fmla="*/ 14 h 88"/>
                <a:gd name="T56" fmla="*/ 48 w 62"/>
                <a:gd name="T57" fmla="*/ 24 h 88"/>
                <a:gd name="T58" fmla="*/ 52 w 62"/>
                <a:gd name="T59" fmla="*/ 26 h 88"/>
                <a:gd name="T60" fmla="*/ 60 w 62"/>
                <a:gd name="T61" fmla="*/ 3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2" h="88">
                  <a:moveTo>
                    <a:pt x="60" y="30"/>
                  </a:moveTo>
                  <a:lnTo>
                    <a:pt x="62" y="34"/>
                  </a:lnTo>
                  <a:lnTo>
                    <a:pt x="60" y="38"/>
                  </a:lnTo>
                  <a:lnTo>
                    <a:pt x="56" y="36"/>
                  </a:lnTo>
                  <a:lnTo>
                    <a:pt x="44" y="24"/>
                  </a:lnTo>
                  <a:lnTo>
                    <a:pt x="48" y="46"/>
                  </a:lnTo>
                  <a:lnTo>
                    <a:pt x="52" y="60"/>
                  </a:lnTo>
                  <a:lnTo>
                    <a:pt x="52" y="62"/>
                  </a:lnTo>
                  <a:lnTo>
                    <a:pt x="50" y="72"/>
                  </a:lnTo>
                  <a:lnTo>
                    <a:pt x="46" y="76"/>
                  </a:lnTo>
                  <a:lnTo>
                    <a:pt x="46" y="74"/>
                  </a:lnTo>
                  <a:lnTo>
                    <a:pt x="42" y="76"/>
                  </a:lnTo>
                  <a:lnTo>
                    <a:pt x="40" y="76"/>
                  </a:lnTo>
                  <a:lnTo>
                    <a:pt x="34" y="80"/>
                  </a:lnTo>
                  <a:lnTo>
                    <a:pt x="28" y="84"/>
                  </a:lnTo>
                  <a:lnTo>
                    <a:pt x="24" y="86"/>
                  </a:lnTo>
                  <a:lnTo>
                    <a:pt x="22" y="88"/>
                  </a:lnTo>
                  <a:lnTo>
                    <a:pt x="18" y="88"/>
                  </a:lnTo>
                  <a:lnTo>
                    <a:pt x="18" y="86"/>
                  </a:lnTo>
                  <a:lnTo>
                    <a:pt x="20" y="76"/>
                  </a:lnTo>
                  <a:lnTo>
                    <a:pt x="14" y="56"/>
                  </a:lnTo>
                  <a:lnTo>
                    <a:pt x="8" y="36"/>
                  </a:lnTo>
                  <a:lnTo>
                    <a:pt x="0" y="10"/>
                  </a:lnTo>
                  <a:lnTo>
                    <a:pt x="12" y="6"/>
                  </a:lnTo>
                  <a:lnTo>
                    <a:pt x="18" y="4"/>
                  </a:lnTo>
                  <a:lnTo>
                    <a:pt x="36" y="0"/>
                  </a:lnTo>
                  <a:lnTo>
                    <a:pt x="40" y="8"/>
                  </a:lnTo>
                  <a:lnTo>
                    <a:pt x="42" y="14"/>
                  </a:lnTo>
                  <a:lnTo>
                    <a:pt x="48" y="24"/>
                  </a:lnTo>
                  <a:lnTo>
                    <a:pt x="52" y="26"/>
                  </a:lnTo>
                  <a:lnTo>
                    <a:pt x="60" y="3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25" name="Freeform 416"/>
            <p:cNvSpPr>
              <a:spLocks/>
            </p:cNvSpPr>
            <p:nvPr/>
          </p:nvSpPr>
          <p:spPr bwMode="auto">
            <a:xfrm>
              <a:off x="8277225" y="2254250"/>
              <a:ext cx="15875" cy="41275"/>
            </a:xfrm>
            <a:custGeom>
              <a:avLst/>
              <a:gdLst>
                <a:gd name="T0" fmla="*/ 8 w 10"/>
                <a:gd name="T1" fmla="*/ 2 h 26"/>
                <a:gd name="T2" fmla="*/ 10 w 10"/>
                <a:gd name="T3" fmla="*/ 14 h 26"/>
                <a:gd name="T4" fmla="*/ 10 w 10"/>
                <a:gd name="T5" fmla="*/ 18 h 26"/>
                <a:gd name="T6" fmla="*/ 6 w 10"/>
                <a:gd name="T7" fmla="*/ 24 h 26"/>
                <a:gd name="T8" fmla="*/ 0 w 10"/>
                <a:gd name="T9" fmla="*/ 26 h 26"/>
                <a:gd name="T10" fmla="*/ 0 w 10"/>
                <a:gd name="T11" fmla="*/ 12 h 26"/>
                <a:gd name="T12" fmla="*/ 2 w 10"/>
                <a:gd name="T13" fmla="*/ 4 h 26"/>
                <a:gd name="T14" fmla="*/ 6 w 10"/>
                <a:gd name="T15" fmla="*/ 0 h 26"/>
                <a:gd name="T16" fmla="*/ 8 w 10"/>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6">
                  <a:moveTo>
                    <a:pt x="8" y="2"/>
                  </a:moveTo>
                  <a:lnTo>
                    <a:pt x="10" y="14"/>
                  </a:lnTo>
                  <a:lnTo>
                    <a:pt x="10" y="18"/>
                  </a:lnTo>
                  <a:lnTo>
                    <a:pt x="6" y="24"/>
                  </a:lnTo>
                  <a:lnTo>
                    <a:pt x="0" y="26"/>
                  </a:lnTo>
                  <a:lnTo>
                    <a:pt x="0" y="12"/>
                  </a:lnTo>
                  <a:lnTo>
                    <a:pt x="2" y="4"/>
                  </a:lnTo>
                  <a:lnTo>
                    <a:pt x="6" y="0"/>
                  </a:lnTo>
                  <a:lnTo>
                    <a:pt x="8" y="2"/>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grpSp>
          <p:nvGrpSpPr>
            <p:cNvPr id="26" name="Group 417"/>
            <p:cNvGrpSpPr>
              <a:grpSpLocks/>
            </p:cNvGrpSpPr>
            <p:nvPr/>
          </p:nvGrpSpPr>
          <p:grpSpPr bwMode="auto">
            <a:xfrm>
              <a:off x="7937500" y="2022475"/>
              <a:ext cx="549275" cy="260350"/>
              <a:chOff x="5000" y="1274"/>
              <a:chExt cx="346" cy="164"/>
            </a:xfrm>
            <a:grpFill/>
          </p:grpSpPr>
          <p:sp>
            <p:nvSpPr>
              <p:cNvPr id="130" name="Freeform 418"/>
              <p:cNvSpPr>
                <a:spLocks/>
              </p:cNvSpPr>
              <p:nvPr/>
            </p:nvSpPr>
            <p:spPr bwMode="auto">
              <a:xfrm>
                <a:off x="5000" y="1274"/>
                <a:ext cx="334" cy="160"/>
              </a:xfrm>
              <a:custGeom>
                <a:avLst/>
                <a:gdLst>
                  <a:gd name="T0" fmla="*/ 224 w 334"/>
                  <a:gd name="T1" fmla="*/ 138 h 160"/>
                  <a:gd name="T2" fmla="*/ 224 w 334"/>
                  <a:gd name="T3" fmla="*/ 128 h 160"/>
                  <a:gd name="T4" fmla="*/ 216 w 334"/>
                  <a:gd name="T5" fmla="*/ 140 h 160"/>
                  <a:gd name="T6" fmla="*/ 204 w 334"/>
                  <a:gd name="T7" fmla="*/ 134 h 160"/>
                  <a:gd name="T8" fmla="*/ 196 w 334"/>
                  <a:gd name="T9" fmla="*/ 118 h 160"/>
                  <a:gd name="T10" fmla="*/ 174 w 334"/>
                  <a:gd name="T11" fmla="*/ 114 h 160"/>
                  <a:gd name="T12" fmla="*/ 156 w 334"/>
                  <a:gd name="T13" fmla="*/ 120 h 160"/>
                  <a:gd name="T14" fmla="*/ 138 w 334"/>
                  <a:gd name="T15" fmla="*/ 122 h 160"/>
                  <a:gd name="T16" fmla="*/ 94 w 334"/>
                  <a:gd name="T17" fmla="*/ 134 h 160"/>
                  <a:gd name="T18" fmla="*/ 58 w 334"/>
                  <a:gd name="T19" fmla="*/ 140 h 160"/>
                  <a:gd name="T20" fmla="*/ 28 w 334"/>
                  <a:gd name="T21" fmla="*/ 146 h 160"/>
                  <a:gd name="T22" fmla="*/ 2 w 334"/>
                  <a:gd name="T23" fmla="*/ 152 h 160"/>
                  <a:gd name="T24" fmla="*/ 0 w 334"/>
                  <a:gd name="T25" fmla="*/ 140 h 160"/>
                  <a:gd name="T26" fmla="*/ 2 w 334"/>
                  <a:gd name="T27" fmla="*/ 76 h 160"/>
                  <a:gd name="T28" fmla="*/ 2 w 334"/>
                  <a:gd name="T29" fmla="*/ 70 h 160"/>
                  <a:gd name="T30" fmla="*/ 4 w 334"/>
                  <a:gd name="T31" fmla="*/ 68 h 160"/>
                  <a:gd name="T32" fmla="*/ 56 w 334"/>
                  <a:gd name="T33" fmla="*/ 58 h 160"/>
                  <a:gd name="T34" fmla="*/ 74 w 334"/>
                  <a:gd name="T35" fmla="*/ 54 h 160"/>
                  <a:gd name="T36" fmla="*/ 132 w 334"/>
                  <a:gd name="T37" fmla="*/ 42 h 160"/>
                  <a:gd name="T38" fmla="*/ 188 w 334"/>
                  <a:gd name="T39" fmla="*/ 16 h 160"/>
                  <a:gd name="T40" fmla="*/ 200 w 334"/>
                  <a:gd name="T41" fmla="*/ 6 h 160"/>
                  <a:gd name="T42" fmla="*/ 206 w 334"/>
                  <a:gd name="T43" fmla="*/ 0 h 160"/>
                  <a:gd name="T44" fmla="*/ 214 w 334"/>
                  <a:gd name="T45" fmla="*/ 0 h 160"/>
                  <a:gd name="T46" fmla="*/ 222 w 334"/>
                  <a:gd name="T47" fmla="*/ 18 h 160"/>
                  <a:gd name="T48" fmla="*/ 236 w 334"/>
                  <a:gd name="T49" fmla="*/ 22 h 160"/>
                  <a:gd name="T50" fmla="*/ 236 w 334"/>
                  <a:gd name="T51" fmla="*/ 18 h 160"/>
                  <a:gd name="T52" fmla="*/ 244 w 334"/>
                  <a:gd name="T53" fmla="*/ 20 h 160"/>
                  <a:gd name="T54" fmla="*/ 228 w 334"/>
                  <a:gd name="T55" fmla="*/ 34 h 160"/>
                  <a:gd name="T56" fmla="*/ 222 w 334"/>
                  <a:gd name="T57" fmla="*/ 42 h 160"/>
                  <a:gd name="T58" fmla="*/ 214 w 334"/>
                  <a:gd name="T59" fmla="*/ 68 h 160"/>
                  <a:gd name="T60" fmla="*/ 232 w 334"/>
                  <a:gd name="T61" fmla="*/ 70 h 160"/>
                  <a:gd name="T62" fmla="*/ 242 w 334"/>
                  <a:gd name="T63" fmla="*/ 68 h 160"/>
                  <a:gd name="T64" fmla="*/ 258 w 334"/>
                  <a:gd name="T65" fmla="*/ 88 h 160"/>
                  <a:gd name="T66" fmla="*/ 262 w 334"/>
                  <a:gd name="T67" fmla="*/ 98 h 160"/>
                  <a:gd name="T68" fmla="*/ 268 w 334"/>
                  <a:gd name="T69" fmla="*/ 98 h 160"/>
                  <a:gd name="T70" fmla="*/ 276 w 334"/>
                  <a:gd name="T71" fmla="*/ 106 h 160"/>
                  <a:gd name="T72" fmla="*/ 276 w 334"/>
                  <a:gd name="T73" fmla="*/ 112 h 160"/>
                  <a:gd name="T74" fmla="*/ 298 w 334"/>
                  <a:gd name="T75" fmla="*/ 118 h 160"/>
                  <a:gd name="T76" fmla="*/ 308 w 334"/>
                  <a:gd name="T77" fmla="*/ 112 h 160"/>
                  <a:gd name="T78" fmla="*/ 312 w 334"/>
                  <a:gd name="T79" fmla="*/ 110 h 160"/>
                  <a:gd name="T80" fmla="*/ 318 w 334"/>
                  <a:gd name="T81" fmla="*/ 106 h 160"/>
                  <a:gd name="T82" fmla="*/ 324 w 334"/>
                  <a:gd name="T83" fmla="*/ 98 h 160"/>
                  <a:gd name="T84" fmla="*/ 306 w 334"/>
                  <a:gd name="T85" fmla="*/ 76 h 160"/>
                  <a:gd name="T86" fmla="*/ 300 w 334"/>
                  <a:gd name="T87" fmla="*/ 76 h 160"/>
                  <a:gd name="T88" fmla="*/ 294 w 334"/>
                  <a:gd name="T89" fmla="*/ 76 h 160"/>
                  <a:gd name="T90" fmla="*/ 302 w 334"/>
                  <a:gd name="T91" fmla="*/ 72 h 160"/>
                  <a:gd name="T92" fmla="*/ 308 w 334"/>
                  <a:gd name="T93" fmla="*/ 74 h 160"/>
                  <a:gd name="T94" fmla="*/ 318 w 334"/>
                  <a:gd name="T95" fmla="*/ 80 h 160"/>
                  <a:gd name="T96" fmla="*/ 320 w 334"/>
                  <a:gd name="T97" fmla="*/ 82 h 160"/>
                  <a:gd name="T98" fmla="*/ 328 w 334"/>
                  <a:gd name="T99" fmla="*/ 92 h 160"/>
                  <a:gd name="T100" fmla="*/ 334 w 334"/>
                  <a:gd name="T101" fmla="*/ 108 h 160"/>
                  <a:gd name="T102" fmla="*/ 330 w 334"/>
                  <a:gd name="T103" fmla="*/ 116 h 160"/>
                  <a:gd name="T104" fmla="*/ 324 w 334"/>
                  <a:gd name="T105" fmla="*/ 116 h 160"/>
                  <a:gd name="T106" fmla="*/ 312 w 334"/>
                  <a:gd name="T107" fmla="*/ 122 h 160"/>
                  <a:gd name="T108" fmla="*/ 298 w 334"/>
                  <a:gd name="T109" fmla="*/ 128 h 160"/>
                  <a:gd name="T110" fmla="*/ 292 w 334"/>
                  <a:gd name="T111" fmla="*/ 134 h 160"/>
                  <a:gd name="T112" fmla="*/ 276 w 334"/>
                  <a:gd name="T113" fmla="*/ 146 h 160"/>
                  <a:gd name="T114" fmla="*/ 272 w 334"/>
                  <a:gd name="T115" fmla="*/ 134 h 160"/>
                  <a:gd name="T116" fmla="*/ 262 w 334"/>
                  <a:gd name="T117" fmla="*/ 126 h 160"/>
                  <a:gd name="T118" fmla="*/ 250 w 334"/>
                  <a:gd name="T119" fmla="*/ 150 h 160"/>
                  <a:gd name="T120" fmla="*/ 234 w 334"/>
                  <a:gd name="T121" fmla="*/ 160 h 160"/>
                  <a:gd name="T122" fmla="*/ 228 w 334"/>
                  <a:gd name="T123" fmla="*/ 146 h 160"/>
                  <a:gd name="T124" fmla="*/ 222 w 334"/>
                  <a:gd name="T125" fmla="*/ 1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160">
                    <a:moveTo>
                      <a:pt x="222" y="144"/>
                    </a:moveTo>
                    <a:lnTo>
                      <a:pt x="224" y="138"/>
                    </a:lnTo>
                    <a:lnTo>
                      <a:pt x="224" y="134"/>
                    </a:lnTo>
                    <a:lnTo>
                      <a:pt x="224" y="128"/>
                    </a:lnTo>
                    <a:lnTo>
                      <a:pt x="218" y="138"/>
                    </a:lnTo>
                    <a:lnTo>
                      <a:pt x="216" y="140"/>
                    </a:lnTo>
                    <a:lnTo>
                      <a:pt x="208" y="136"/>
                    </a:lnTo>
                    <a:lnTo>
                      <a:pt x="204" y="134"/>
                    </a:lnTo>
                    <a:lnTo>
                      <a:pt x="198" y="124"/>
                    </a:lnTo>
                    <a:lnTo>
                      <a:pt x="196" y="118"/>
                    </a:lnTo>
                    <a:lnTo>
                      <a:pt x="192" y="110"/>
                    </a:lnTo>
                    <a:lnTo>
                      <a:pt x="174" y="114"/>
                    </a:lnTo>
                    <a:lnTo>
                      <a:pt x="168" y="116"/>
                    </a:lnTo>
                    <a:lnTo>
                      <a:pt x="156" y="120"/>
                    </a:lnTo>
                    <a:lnTo>
                      <a:pt x="156" y="118"/>
                    </a:lnTo>
                    <a:lnTo>
                      <a:pt x="138" y="122"/>
                    </a:lnTo>
                    <a:lnTo>
                      <a:pt x="122" y="126"/>
                    </a:lnTo>
                    <a:lnTo>
                      <a:pt x="94" y="134"/>
                    </a:lnTo>
                    <a:lnTo>
                      <a:pt x="88" y="134"/>
                    </a:lnTo>
                    <a:lnTo>
                      <a:pt x="58" y="140"/>
                    </a:lnTo>
                    <a:lnTo>
                      <a:pt x="38" y="146"/>
                    </a:lnTo>
                    <a:lnTo>
                      <a:pt x="28" y="146"/>
                    </a:lnTo>
                    <a:lnTo>
                      <a:pt x="4" y="152"/>
                    </a:lnTo>
                    <a:lnTo>
                      <a:pt x="2" y="152"/>
                    </a:lnTo>
                    <a:lnTo>
                      <a:pt x="0" y="150"/>
                    </a:lnTo>
                    <a:lnTo>
                      <a:pt x="0" y="140"/>
                    </a:lnTo>
                    <a:lnTo>
                      <a:pt x="2" y="84"/>
                    </a:lnTo>
                    <a:lnTo>
                      <a:pt x="2" y="76"/>
                    </a:lnTo>
                    <a:lnTo>
                      <a:pt x="2" y="74"/>
                    </a:lnTo>
                    <a:lnTo>
                      <a:pt x="2" y="70"/>
                    </a:lnTo>
                    <a:lnTo>
                      <a:pt x="2" y="68"/>
                    </a:lnTo>
                    <a:lnTo>
                      <a:pt x="4" y="68"/>
                    </a:lnTo>
                    <a:lnTo>
                      <a:pt x="22" y="64"/>
                    </a:lnTo>
                    <a:lnTo>
                      <a:pt x="56" y="58"/>
                    </a:lnTo>
                    <a:lnTo>
                      <a:pt x="68" y="56"/>
                    </a:lnTo>
                    <a:lnTo>
                      <a:pt x="74" y="54"/>
                    </a:lnTo>
                    <a:lnTo>
                      <a:pt x="104" y="48"/>
                    </a:lnTo>
                    <a:lnTo>
                      <a:pt x="132" y="42"/>
                    </a:lnTo>
                    <a:lnTo>
                      <a:pt x="180" y="30"/>
                    </a:lnTo>
                    <a:lnTo>
                      <a:pt x="188" y="16"/>
                    </a:lnTo>
                    <a:lnTo>
                      <a:pt x="188" y="14"/>
                    </a:lnTo>
                    <a:lnTo>
                      <a:pt x="200" y="6"/>
                    </a:lnTo>
                    <a:lnTo>
                      <a:pt x="204" y="2"/>
                    </a:lnTo>
                    <a:lnTo>
                      <a:pt x="206" y="0"/>
                    </a:lnTo>
                    <a:lnTo>
                      <a:pt x="212" y="2"/>
                    </a:lnTo>
                    <a:lnTo>
                      <a:pt x="214" y="0"/>
                    </a:lnTo>
                    <a:lnTo>
                      <a:pt x="220" y="14"/>
                    </a:lnTo>
                    <a:lnTo>
                      <a:pt x="222" y="18"/>
                    </a:lnTo>
                    <a:lnTo>
                      <a:pt x="228" y="22"/>
                    </a:lnTo>
                    <a:lnTo>
                      <a:pt x="236" y="22"/>
                    </a:lnTo>
                    <a:lnTo>
                      <a:pt x="236" y="20"/>
                    </a:lnTo>
                    <a:lnTo>
                      <a:pt x="236" y="18"/>
                    </a:lnTo>
                    <a:lnTo>
                      <a:pt x="238" y="16"/>
                    </a:lnTo>
                    <a:lnTo>
                      <a:pt x="244" y="20"/>
                    </a:lnTo>
                    <a:lnTo>
                      <a:pt x="242" y="26"/>
                    </a:lnTo>
                    <a:lnTo>
                      <a:pt x="228" y="34"/>
                    </a:lnTo>
                    <a:lnTo>
                      <a:pt x="222" y="38"/>
                    </a:lnTo>
                    <a:lnTo>
                      <a:pt x="222" y="42"/>
                    </a:lnTo>
                    <a:lnTo>
                      <a:pt x="212" y="62"/>
                    </a:lnTo>
                    <a:lnTo>
                      <a:pt x="214" y="68"/>
                    </a:lnTo>
                    <a:lnTo>
                      <a:pt x="224" y="74"/>
                    </a:lnTo>
                    <a:lnTo>
                      <a:pt x="232" y="70"/>
                    </a:lnTo>
                    <a:lnTo>
                      <a:pt x="232" y="68"/>
                    </a:lnTo>
                    <a:lnTo>
                      <a:pt x="242" y="68"/>
                    </a:lnTo>
                    <a:lnTo>
                      <a:pt x="246" y="72"/>
                    </a:lnTo>
                    <a:lnTo>
                      <a:pt x="258" y="88"/>
                    </a:lnTo>
                    <a:lnTo>
                      <a:pt x="256" y="96"/>
                    </a:lnTo>
                    <a:lnTo>
                      <a:pt x="262" y="98"/>
                    </a:lnTo>
                    <a:lnTo>
                      <a:pt x="266" y="98"/>
                    </a:lnTo>
                    <a:lnTo>
                      <a:pt x="268" y="98"/>
                    </a:lnTo>
                    <a:lnTo>
                      <a:pt x="272" y="98"/>
                    </a:lnTo>
                    <a:lnTo>
                      <a:pt x="276" y="106"/>
                    </a:lnTo>
                    <a:lnTo>
                      <a:pt x="276" y="110"/>
                    </a:lnTo>
                    <a:lnTo>
                      <a:pt x="276" y="112"/>
                    </a:lnTo>
                    <a:lnTo>
                      <a:pt x="286" y="116"/>
                    </a:lnTo>
                    <a:lnTo>
                      <a:pt x="298" y="118"/>
                    </a:lnTo>
                    <a:lnTo>
                      <a:pt x="302" y="118"/>
                    </a:lnTo>
                    <a:lnTo>
                      <a:pt x="308" y="112"/>
                    </a:lnTo>
                    <a:lnTo>
                      <a:pt x="310" y="110"/>
                    </a:lnTo>
                    <a:lnTo>
                      <a:pt x="312" y="110"/>
                    </a:lnTo>
                    <a:lnTo>
                      <a:pt x="316" y="108"/>
                    </a:lnTo>
                    <a:lnTo>
                      <a:pt x="318" y="106"/>
                    </a:lnTo>
                    <a:lnTo>
                      <a:pt x="322" y="102"/>
                    </a:lnTo>
                    <a:lnTo>
                      <a:pt x="324" y="98"/>
                    </a:lnTo>
                    <a:lnTo>
                      <a:pt x="322" y="88"/>
                    </a:lnTo>
                    <a:lnTo>
                      <a:pt x="306" y="76"/>
                    </a:lnTo>
                    <a:lnTo>
                      <a:pt x="304" y="74"/>
                    </a:lnTo>
                    <a:lnTo>
                      <a:pt x="300" y="76"/>
                    </a:lnTo>
                    <a:lnTo>
                      <a:pt x="300" y="80"/>
                    </a:lnTo>
                    <a:lnTo>
                      <a:pt x="294" y="76"/>
                    </a:lnTo>
                    <a:lnTo>
                      <a:pt x="294" y="74"/>
                    </a:lnTo>
                    <a:lnTo>
                      <a:pt x="302" y="72"/>
                    </a:lnTo>
                    <a:lnTo>
                      <a:pt x="304" y="72"/>
                    </a:lnTo>
                    <a:lnTo>
                      <a:pt x="308" y="74"/>
                    </a:lnTo>
                    <a:lnTo>
                      <a:pt x="314" y="76"/>
                    </a:lnTo>
                    <a:lnTo>
                      <a:pt x="318" y="80"/>
                    </a:lnTo>
                    <a:lnTo>
                      <a:pt x="320" y="80"/>
                    </a:lnTo>
                    <a:lnTo>
                      <a:pt x="320" y="82"/>
                    </a:lnTo>
                    <a:lnTo>
                      <a:pt x="324" y="86"/>
                    </a:lnTo>
                    <a:lnTo>
                      <a:pt x="328" y="92"/>
                    </a:lnTo>
                    <a:lnTo>
                      <a:pt x="330" y="96"/>
                    </a:lnTo>
                    <a:lnTo>
                      <a:pt x="334" y="108"/>
                    </a:lnTo>
                    <a:lnTo>
                      <a:pt x="334" y="114"/>
                    </a:lnTo>
                    <a:lnTo>
                      <a:pt x="330" y="116"/>
                    </a:lnTo>
                    <a:lnTo>
                      <a:pt x="328" y="116"/>
                    </a:lnTo>
                    <a:lnTo>
                      <a:pt x="324" y="116"/>
                    </a:lnTo>
                    <a:lnTo>
                      <a:pt x="320" y="118"/>
                    </a:lnTo>
                    <a:lnTo>
                      <a:pt x="312" y="122"/>
                    </a:lnTo>
                    <a:lnTo>
                      <a:pt x="308" y="124"/>
                    </a:lnTo>
                    <a:lnTo>
                      <a:pt x="298" y="128"/>
                    </a:lnTo>
                    <a:lnTo>
                      <a:pt x="292" y="130"/>
                    </a:lnTo>
                    <a:lnTo>
                      <a:pt x="292" y="134"/>
                    </a:lnTo>
                    <a:lnTo>
                      <a:pt x="290" y="140"/>
                    </a:lnTo>
                    <a:lnTo>
                      <a:pt x="276" y="146"/>
                    </a:lnTo>
                    <a:lnTo>
                      <a:pt x="272" y="140"/>
                    </a:lnTo>
                    <a:lnTo>
                      <a:pt x="272" y="134"/>
                    </a:lnTo>
                    <a:lnTo>
                      <a:pt x="272" y="128"/>
                    </a:lnTo>
                    <a:lnTo>
                      <a:pt x="262" y="126"/>
                    </a:lnTo>
                    <a:lnTo>
                      <a:pt x="258" y="140"/>
                    </a:lnTo>
                    <a:lnTo>
                      <a:pt x="250" y="150"/>
                    </a:lnTo>
                    <a:lnTo>
                      <a:pt x="238" y="158"/>
                    </a:lnTo>
                    <a:lnTo>
                      <a:pt x="234" y="160"/>
                    </a:lnTo>
                    <a:lnTo>
                      <a:pt x="228" y="150"/>
                    </a:lnTo>
                    <a:lnTo>
                      <a:pt x="228" y="146"/>
                    </a:lnTo>
                    <a:lnTo>
                      <a:pt x="226" y="144"/>
                    </a:lnTo>
                    <a:lnTo>
                      <a:pt x="222" y="14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32" name="Freeform 420"/>
              <p:cNvSpPr>
                <a:spLocks/>
              </p:cNvSpPr>
              <p:nvPr/>
            </p:nvSpPr>
            <p:spPr bwMode="auto">
              <a:xfrm>
                <a:off x="5322" y="1422"/>
                <a:ext cx="24" cy="16"/>
              </a:xfrm>
              <a:custGeom>
                <a:avLst/>
                <a:gdLst>
                  <a:gd name="T0" fmla="*/ 16 w 24"/>
                  <a:gd name="T1" fmla="*/ 0 h 16"/>
                  <a:gd name="T2" fmla="*/ 20 w 24"/>
                  <a:gd name="T3" fmla="*/ 6 h 16"/>
                  <a:gd name="T4" fmla="*/ 24 w 24"/>
                  <a:gd name="T5" fmla="*/ 10 h 16"/>
                  <a:gd name="T6" fmla="*/ 24 w 24"/>
                  <a:gd name="T7" fmla="*/ 12 h 16"/>
                  <a:gd name="T8" fmla="*/ 24 w 24"/>
                  <a:gd name="T9" fmla="*/ 14 h 16"/>
                  <a:gd name="T10" fmla="*/ 22 w 24"/>
                  <a:gd name="T11" fmla="*/ 14 h 16"/>
                  <a:gd name="T12" fmla="*/ 20 w 24"/>
                  <a:gd name="T13" fmla="*/ 16 h 16"/>
                  <a:gd name="T14" fmla="*/ 18 w 24"/>
                  <a:gd name="T15" fmla="*/ 16 h 16"/>
                  <a:gd name="T16" fmla="*/ 14 w 24"/>
                  <a:gd name="T17" fmla="*/ 16 h 16"/>
                  <a:gd name="T18" fmla="*/ 12 w 24"/>
                  <a:gd name="T19" fmla="*/ 16 h 16"/>
                  <a:gd name="T20" fmla="*/ 8 w 24"/>
                  <a:gd name="T21" fmla="*/ 16 h 16"/>
                  <a:gd name="T22" fmla="*/ 0 w 24"/>
                  <a:gd name="T23" fmla="*/ 16 h 16"/>
                  <a:gd name="T24" fmla="*/ 2 w 24"/>
                  <a:gd name="T25" fmla="*/ 14 h 16"/>
                  <a:gd name="T26" fmla="*/ 4 w 24"/>
                  <a:gd name="T27" fmla="*/ 14 h 16"/>
                  <a:gd name="T28" fmla="*/ 10 w 24"/>
                  <a:gd name="T29" fmla="*/ 12 h 16"/>
                  <a:gd name="T30" fmla="*/ 14 w 24"/>
                  <a:gd name="T31" fmla="*/ 4 h 16"/>
                  <a:gd name="T32" fmla="*/ 16 w 24"/>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6">
                    <a:moveTo>
                      <a:pt x="16" y="0"/>
                    </a:moveTo>
                    <a:lnTo>
                      <a:pt x="20" y="6"/>
                    </a:lnTo>
                    <a:lnTo>
                      <a:pt x="24" y="10"/>
                    </a:lnTo>
                    <a:lnTo>
                      <a:pt x="24" y="12"/>
                    </a:lnTo>
                    <a:lnTo>
                      <a:pt x="24" y="14"/>
                    </a:lnTo>
                    <a:lnTo>
                      <a:pt x="22" y="14"/>
                    </a:lnTo>
                    <a:lnTo>
                      <a:pt x="20" y="16"/>
                    </a:lnTo>
                    <a:lnTo>
                      <a:pt x="18" y="16"/>
                    </a:lnTo>
                    <a:lnTo>
                      <a:pt x="14" y="16"/>
                    </a:lnTo>
                    <a:lnTo>
                      <a:pt x="12" y="16"/>
                    </a:lnTo>
                    <a:lnTo>
                      <a:pt x="8" y="16"/>
                    </a:lnTo>
                    <a:lnTo>
                      <a:pt x="0" y="16"/>
                    </a:lnTo>
                    <a:lnTo>
                      <a:pt x="2" y="14"/>
                    </a:lnTo>
                    <a:lnTo>
                      <a:pt x="4" y="14"/>
                    </a:lnTo>
                    <a:lnTo>
                      <a:pt x="10" y="12"/>
                    </a:lnTo>
                    <a:lnTo>
                      <a:pt x="14" y="4"/>
                    </a:lnTo>
                    <a:lnTo>
                      <a:pt x="16" y="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grpSp>
        <p:sp>
          <p:nvSpPr>
            <p:cNvPr id="27" name="Freeform 421"/>
            <p:cNvSpPr>
              <a:spLocks/>
            </p:cNvSpPr>
            <p:nvPr/>
          </p:nvSpPr>
          <p:spPr bwMode="auto">
            <a:xfrm>
              <a:off x="7753350" y="2428875"/>
              <a:ext cx="212725" cy="447675"/>
            </a:xfrm>
            <a:custGeom>
              <a:avLst/>
              <a:gdLst>
                <a:gd name="T0" fmla="*/ 116 w 134"/>
                <a:gd name="T1" fmla="*/ 30 h 282"/>
                <a:gd name="T2" fmla="*/ 112 w 134"/>
                <a:gd name="T3" fmla="*/ 60 h 282"/>
                <a:gd name="T4" fmla="*/ 104 w 134"/>
                <a:gd name="T5" fmla="*/ 66 h 282"/>
                <a:gd name="T6" fmla="*/ 104 w 134"/>
                <a:gd name="T7" fmla="*/ 62 h 282"/>
                <a:gd name="T8" fmla="*/ 98 w 134"/>
                <a:gd name="T9" fmla="*/ 72 h 282"/>
                <a:gd name="T10" fmla="*/ 94 w 134"/>
                <a:gd name="T11" fmla="*/ 86 h 282"/>
                <a:gd name="T12" fmla="*/ 98 w 134"/>
                <a:gd name="T13" fmla="*/ 94 h 282"/>
                <a:gd name="T14" fmla="*/ 114 w 134"/>
                <a:gd name="T15" fmla="*/ 92 h 282"/>
                <a:gd name="T16" fmla="*/ 126 w 134"/>
                <a:gd name="T17" fmla="*/ 94 h 282"/>
                <a:gd name="T18" fmla="*/ 132 w 134"/>
                <a:gd name="T19" fmla="*/ 138 h 282"/>
                <a:gd name="T20" fmla="*/ 130 w 134"/>
                <a:gd name="T21" fmla="*/ 156 h 282"/>
                <a:gd name="T22" fmla="*/ 130 w 134"/>
                <a:gd name="T23" fmla="*/ 144 h 282"/>
                <a:gd name="T24" fmla="*/ 128 w 134"/>
                <a:gd name="T25" fmla="*/ 134 h 282"/>
                <a:gd name="T26" fmla="*/ 126 w 134"/>
                <a:gd name="T27" fmla="*/ 148 h 282"/>
                <a:gd name="T28" fmla="*/ 126 w 134"/>
                <a:gd name="T29" fmla="*/ 172 h 282"/>
                <a:gd name="T30" fmla="*/ 130 w 134"/>
                <a:gd name="T31" fmla="*/ 176 h 282"/>
                <a:gd name="T32" fmla="*/ 126 w 134"/>
                <a:gd name="T33" fmla="*/ 184 h 282"/>
                <a:gd name="T34" fmla="*/ 112 w 134"/>
                <a:gd name="T35" fmla="*/ 204 h 282"/>
                <a:gd name="T36" fmla="*/ 114 w 134"/>
                <a:gd name="T37" fmla="*/ 212 h 282"/>
                <a:gd name="T38" fmla="*/ 110 w 134"/>
                <a:gd name="T39" fmla="*/ 212 h 282"/>
                <a:gd name="T40" fmla="*/ 110 w 134"/>
                <a:gd name="T41" fmla="*/ 218 h 282"/>
                <a:gd name="T42" fmla="*/ 114 w 134"/>
                <a:gd name="T43" fmla="*/ 222 h 282"/>
                <a:gd name="T44" fmla="*/ 106 w 134"/>
                <a:gd name="T45" fmla="*/ 226 h 282"/>
                <a:gd name="T46" fmla="*/ 94 w 134"/>
                <a:gd name="T47" fmla="*/ 234 h 282"/>
                <a:gd name="T48" fmla="*/ 100 w 134"/>
                <a:gd name="T49" fmla="*/ 236 h 282"/>
                <a:gd name="T50" fmla="*/ 94 w 134"/>
                <a:gd name="T51" fmla="*/ 258 h 282"/>
                <a:gd name="T52" fmla="*/ 88 w 134"/>
                <a:gd name="T53" fmla="*/ 274 h 282"/>
                <a:gd name="T54" fmla="*/ 84 w 134"/>
                <a:gd name="T55" fmla="*/ 278 h 282"/>
                <a:gd name="T56" fmla="*/ 78 w 134"/>
                <a:gd name="T57" fmla="*/ 282 h 282"/>
                <a:gd name="T58" fmla="*/ 74 w 134"/>
                <a:gd name="T59" fmla="*/ 276 h 282"/>
                <a:gd name="T60" fmla="*/ 76 w 134"/>
                <a:gd name="T61" fmla="*/ 268 h 282"/>
                <a:gd name="T62" fmla="*/ 78 w 134"/>
                <a:gd name="T63" fmla="*/ 260 h 282"/>
                <a:gd name="T64" fmla="*/ 76 w 134"/>
                <a:gd name="T65" fmla="*/ 254 h 282"/>
                <a:gd name="T66" fmla="*/ 60 w 134"/>
                <a:gd name="T67" fmla="*/ 250 h 282"/>
                <a:gd name="T68" fmla="*/ 48 w 134"/>
                <a:gd name="T69" fmla="*/ 252 h 282"/>
                <a:gd name="T70" fmla="*/ 24 w 134"/>
                <a:gd name="T71" fmla="*/ 242 h 282"/>
                <a:gd name="T72" fmla="*/ 8 w 134"/>
                <a:gd name="T73" fmla="*/ 232 h 282"/>
                <a:gd name="T74" fmla="*/ 0 w 134"/>
                <a:gd name="T75" fmla="*/ 216 h 282"/>
                <a:gd name="T76" fmla="*/ 8 w 134"/>
                <a:gd name="T77" fmla="*/ 194 h 282"/>
                <a:gd name="T78" fmla="*/ 12 w 134"/>
                <a:gd name="T79" fmla="*/ 188 h 282"/>
                <a:gd name="T80" fmla="*/ 20 w 134"/>
                <a:gd name="T81" fmla="*/ 184 h 282"/>
                <a:gd name="T82" fmla="*/ 32 w 134"/>
                <a:gd name="T83" fmla="*/ 178 h 282"/>
                <a:gd name="T84" fmla="*/ 36 w 134"/>
                <a:gd name="T85" fmla="*/ 166 h 282"/>
                <a:gd name="T86" fmla="*/ 42 w 134"/>
                <a:gd name="T87" fmla="*/ 156 h 282"/>
                <a:gd name="T88" fmla="*/ 62 w 134"/>
                <a:gd name="T89" fmla="*/ 136 h 282"/>
                <a:gd name="T90" fmla="*/ 44 w 134"/>
                <a:gd name="T91" fmla="*/ 124 h 282"/>
                <a:gd name="T92" fmla="*/ 22 w 134"/>
                <a:gd name="T93" fmla="*/ 104 h 282"/>
                <a:gd name="T94" fmla="*/ 6 w 134"/>
                <a:gd name="T95" fmla="*/ 90 h 282"/>
                <a:gd name="T96" fmla="*/ 4 w 134"/>
                <a:gd name="T97" fmla="*/ 78 h 282"/>
                <a:gd name="T98" fmla="*/ 10 w 134"/>
                <a:gd name="T99" fmla="*/ 74 h 282"/>
                <a:gd name="T100" fmla="*/ 12 w 134"/>
                <a:gd name="T101" fmla="*/ 62 h 282"/>
                <a:gd name="T102" fmla="*/ 4 w 134"/>
                <a:gd name="T103" fmla="*/ 56 h 282"/>
                <a:gd name="T104" fmla="*/ 4 w 134"/>
                <a:gd name="T105" fmla="*/ 48 h 282"/>
                <a:gd name="T106" fmla="*/ 10 w 134"/>
                <a:gd name="T107" fmla="*/ 44 h 282"/>
                <a:gd name="T108" fmla="*/ 20 w 134"/>
                <a:gd name="T109" fmla="*/ 24 h 282"/>
                <a:gd name="T110" fmla="*/ 20 w 134"/>
                <a:gd name="T111" fmla="*/ 18 h 282"/>
                <a:gd name="T112" fmla="*/ 24 w 134"/>
                <a:gd name="T113" fmla="*/ 6 h 282"/>
                <a:gd name="T114" fmla="*/ 30 w 134"/>
                <a:gd name="T115" fmla="*/ 0 h 282"/>
                <a:gd name="T116" fmla="*/ 52 w 134"/>
                <a:gd name="T117" fmla="*/ 6 h 282"/>
                <a:gd name="T118" fmla="*/ 76 w 134"/>
                <a:gd name="T119" fmla="*/ 14 h 282"/>
                <a:gd name="T120" fmla="*/ 104 w 134"/>
                <a:gd name="T121" fmla="*/ 22 h 282"/>
                <a:gd name="T122" fmla="*/ 114 w 134"/>
                <a:gd name="T123" fmla="*/ 2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 h="282">
                  <a:moveTo>
                    <a:pt x="114" y="26"/>
                  </a:moveTo>
                  <a:lnTo>
                    <a:pt x="116" y="30"/>
                  </a:lnTo>
                  <a:lnTo>
                    <a:pt x="114" y="36"/>
                  </a:lnTo>
                  <a:lnTo>
                    <a:pt x="112" y="60"/>
                  </a:lnTo>
                  <a:lnTo>
                    <a:pt x="106" y="66"/>
                  </a:lnTo>
                  <a:lnTo>
                    <a:pt x="104" y="66"/>
                  </a:lnTo>
                  <a:lnTo>
                    <a:pt x="104" y="64"/>
                  </a:lnTo>
                  <a:lnTo>
                    <a:pt x="104" y="62"/>
                  </a:lnTo>
                  <a:lnTo>
                    <a:pt x="102" y="64"/>
                  </a:lnTo>
                  <a:lnTo>
                    <a:pt x="98" y="72"/>
                  </a:lnTo>
                  <a:lnTo>
                    <a:pt x="94" y="82"/>
                  </a:lnTo>
                  <a:lnTo>
                    <a:pt x="94" y="86"/>
                  </a:lnTo>
                  <a:lnTo>
                    <a:pt x="96" y="92"/>
                  </a:lnTo>
                  <a:lnTo>
                    <a:pt x="98" y="94"/>
                  </a:lnTo>
                  <a:lnTo>
                    <a:pt x="104" y="94"/>
                  </a:lnTo>
                  <a:lnTo>
                    <a:pt x="114" y="92"/>
                  </a:lnTo>
                  <a:lnTo>
                    <a:pt x="122" y="88"/>
                  </a:lnTo>
                  <a:lnTo>
                    <a:pt x="126" y="94"/>
                  </a:lnTo>
                  <a:lnTo>
                    <a:pt x="130" y="104"/>
                  </a:lnTo>
                  <a:lnTo>
                    <a:pt x="132" y="138"/>
                  </a:lnTo>
                  <a:lnTo>
                    <a:pt x="134" y="168"/>
                  </a:lnTo>
                  <a:lnTo>
                    <a:pt x="130" y="156"/>
                  </a:lnTo>
                  <a:lnTo>
                    <a:pt x="130" y="148"/>
                  </a:lnTo>
                  <a:lnTo>
                    <a:pt x="130" y="144"/>
                  </a:lnTo>
                  <a:lnTo>
                    <a:pt x="130" y="140"/>
                  </a:lnTo>
                  <a:lnTo>
                    <a:pt x="128" y="134"/>
                  </a:lnTo>
                  <a:lnTo>
                    <a:pt x="126" y="136"/>
                  </a:lnTo>
                  <a:lnTo>
                    <a:pt x="126" y="148"/>
                  </a:lnTo>
                  <a:lnTo>
                    <a:pt x="126" y="168"/>
                  </a:lnTo>
                  <a:lnTo>
                    <a:pt x="126" y="172"/>
                  </a:lnTo>
                  <a:lnTo>
                    <a:pt x="128" y="174"/>
                  </a:lnTo>
                  <a:lnTo>
                    <a:pt x="130" y="176"/>
                  </a:lnTo>
                  <a:lnTo>
                    <a:pt x="128" y="180"/>
                  </a:lnTo>
                  <a:lnTo>
                    <a:pt x="126" y="184"/>
                  </a:lnTo>
                  <a:lnTo>
                    <a:pt x="118" y="196"/>
                  </a:lnTo>
                  <a:lnTo>
                    <a:pt x="112" y="204"/>
                  </a:lnTo>
                  <a:lnTo>
                    <a:pt x="116" y="208"/>
                  </a:lnTo>
                  <a:lnTo>
                    <a:pt x="114" y="212"/>
                  </a:lnTo>
                  <a:lnTo>
                    <a:pt x="112" y="210"/>
                  </a:lnTo>
                  <a:lnTo>
                    <a:pt x="110" y="212"/>
                  </a:lnTo>
                  <a:lnTo>
                    <a:pt x="108" y="216"/>
                  </a:lnTo>
                  <a:lnTo>
                    <a:pt x="110" y="218"/>
                  </a:lnTo>
                  <a:lnTo>
                    <a:pt x="112" y="218"/>
                  </a:lnTo>
                  <a:lnTo>
                    <a:pt x="114" y="222"/>
                  </a:lnTo>
                  <a:lnTo>
                    <a:pt x="106" y="228"/>
                  </a:lnTo>
                  <a:lnTo>
                    <a:pt x="106" y="226"/>
                  </a:lnTo>
                  <a:lnTo>
                    <a:pt x="102" y="228"/>
                  </a:lnTo>
                  <a:lnTo>
                    <a:pt x="94" y="234"/>
                  </a:lnTo>
                  <a:lnTo>
                    <a:pt x="98" y="234"/>
                  </a:lnTo>
                  <a:lnTo>
                    <a:pt x="100" y="236"/>
                  </a:lnTo>
                  <a:lnTo>
                    <a:pt x="98" y="246"/>
                  </a:lnTo>
                  <a:lnTo>
                    <a:pt x="94" y="258"/>
                  </a:lnTo>
                  <a:lnTo>
                    <a:pt x="92" y="266"/>
                  </a:lnTo>
                  <a:lnTo>
                    <a:pt x="88" y="274"/>
                  </a:lnTo>
                  <a:lnTo>
                    <a:pt x="86" y="278"/>
                  </a:lnTo>
                  <a:lnTo>
                    <a:pt x="84" y="278"/>
                  </a:lnTo>
                  <a:lnTo>
                    <a:pt x="82" y="280"/>
                  </a:lnTo>
                  <a:lnTo>
                    <a:pt x="78" y="282"/>
                  </a:lnTo>
                  <a:lnTo>
                    <a:pt x="76" y="282"/>
                  </a:lnTo>
                  <a:lnTo>
                    <a:pt x="74" y="276"/>
                  </a:lnTo>
                  <a:lnTo>
                    <a:pt x="74" y="272"/>
                  </a:lnTo>
                  <a:lnTo>
                    <a:pt x="76" y="268"/>
                  </a:lnTo>
                  <a:lnTo>
                    <a:pt x="76" y="264"/>
                  </a:lnTo>
                  <a:lnTo>
                    <a:pt x="78" y="260"/>
                  </a:lnTo>
                  <a:lnTo>
                    <a:pt x="78" y="256"/>
                  </a:lnTo>
                  <a:lnTo>
                    <a:pt x="76" y="254"/>
                  </a:lnTo>
                  <a:lnTo>
                    <a:pt x="72" y="252"/>
                  </a:lnTo>
                  <a:lnTo>
                    <a:pt x="60" y="250"/>
                  </a:lnTo>
                  <a:lnTo>
                    <a:pt x="56" y="252"/>
                  </a:lnTo>
                  <a:lnTo>
                    <a:pt x="48" y="252"/>
                  </a:lnTo>
                  <a:lnTo>
                    <a:pt x="32" y="246"/>
                  </a:lnTo>
                  <a:lnTo>
                    <a:pt x="24" y="242"/>
                  </a:lnTo>
                  <a:lnTo>
                    <a:pt x="20" y="240"/>
                  </a:lnTo>
                  <a:lnTo>
                    <a:pt x="8" y="232"/>
                  </a:lnTo>
                  <a:lnTo>
                    <a:pt x="6" y="228"/>
                  </a:lnTo>
                  <a:lnTo>
                    <a:pt x="0" y="216"/>
                  </a:lnTo>
                  <a:lnTo>
                    <a:pt x="6" y="198"/>
                  </a:lnTo>
                  <a:lnTo>
                    <a:pt x="8" y="194"/>
                  </a:lnTo>
                  <a:lnTo>
                    <a:pt x="10" y="192"/>
                  </a:lnTo>
                  <a:lnTo>
                    <a:pt x="12" y="188"/>
                  </a:lnTo>
                  <a:lnTo>
                    <a:pt x="14" y="186"/>
                  </a:lnTo>
                  <a:lnTo>
                    <a:pt x="20" y="184"/>
                  </a:lnTo>
                  <a:lnTo>
                    <a:pt x="28" y="180"/>
                  </a:lnTo>
                  <a:lnTo>
                    <a:pt x="32" y="178"/>
                  </a:lnTo>
                  <a:lnTo>
                    <a:pt x="36" y="174"/>
                  </a:lnTo>
                  <a:lnTo>
                    <a:pt x="36" y="166"/>
                  </a:lnTo>
                  <a:lnTo>
                    <a:pt x="40" y="160"/>
                  </a:lnTo>
                  <a:lnTo>
                    <a:pt x="42" y="156"/>
                  </a:lnTo>
                  <a:lnTo>
                    <a:pt x="62" y="140"/>
                  </a:lnTo>
                  <a:lnTo>
                    <a:pt x="62" y="136"/>
                  </a:lnTo>
                  <a:lnTo>
                    <a:pt x="56" y="132"/>
                  </a:lnTo>
                  <a:lnTo>
                    <a:pt x="44" y="124"/>
                  </a:lnTo>
                  <a:lnTo>
                    <a:pt x="30" y="114"/>
                  </a:lnTo>
                  <a:lnTo>
                    <a:pt x="22" y="104"/>
                  </a:lnTo>
                  <a:lnTo>
                    <a:pt x="8" y="100"/>
                  </a:lnTo>
                  <a:lnTo>
                    <a:pt x="6" y="90"/>
                  </a:lnTo>
                  <a:lnTo>
                    <a:pt x="4" y="86"/>
                  </a:lnTo>
                  <a:lnTo>
                    <a:pt x="4" y="78"/>
                  </a:lnTo>
                  <a:lnTo>
                    <a:pt x="6" y="76"/>
                  </a:lnTo>
                  <a:lnTo>
                    <a:pt x="10" y="74"/>
                  </a:lnTo>
                  <a:lnTo>
                    <a:pt x="12" y="66"/>
                  </a:lnTo>
                  <a:lnTo>
                    <a:pt x="12" y="62"/>
                  </a:lnTo>
                  <a:lnTo>
                    <a:pt x="8" y="58"/>
                  </a:lnTo>
                  <a:lnTo>
                    <a:pt x="4" y="56"/>
                  </a:lnTo>
                  <a:lnTo>
                    <a:pt x="2" y="52"/>
                  </a:lnTo>
                  <a:lnTo>
                    <a:pt x="4" y="48"/>
                  </a:lnTo>
                  <a:lnTo>
                    <a:pt x="6" y="48"/>
                  </a:lnTo>
                  <a:lnTo>
                    <a:pt x="10" y="44"/>
                  </a:lnTo>
                  <a:lnTo>
                    <a:pt x="14" y="38"/>
                  </a:lnTo>
                  <a:lnTo>
                    <a:pt x="20" y="24"/>
                  </a:lnTo>
                  <a:lnTo>
                    <a:pt x="20" y="20"/>
                  </a:lnTo>
                  <a:lnTo>
                    <a:pt x="20" y="18"/>
                  </a:lnTo>
                  <a:lnTo>
                    <a:pt x="20" y="12"/>
                  </a:lnTo>
                  <a:lnTo>
                    <a:pt x="24" y="6"/>
                  </a:lnTo>
                  <a:lnTo>
                    <a:pt x="26" y="4"/>
                  </a:lnTo>
                  <a:lnTo>
                    <a:pt x="30" y="0"/>
                  </a:lnTo>
                  <a:lnTo>
                    <a:pt x="46" y="6"/>
                  </a:lnTo>
                  <a:lnTo>
                    <a:pt x="52" y="6"/>
                  </a:lnTo>
                  <a:lnTo>
                    <a:pt x="70" y="12"/>
                  </a:lnTo>
                  <a:lnTo>
                    <a:pt x="76" y="14"/>
                  </a:lnTo>
                  <a:lnTo>
                    <a:pt x="100" y="22"/>
                  </a:lnTo>
                  <a:lnTo>
                    <a:pt x="104" y="22"/>
                  </a:lnTo>
                  <a:lnTo>
                    <a:pt x="110" y="24"/>
                  </a:lnTo>
                  <a:lnTo>
                    <a:pt x="114" y="26"/>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28" name="Freeform 422"/>
            <p:cNvSpPr>
              <a:spLocks/>
            </p:cNvSpPr>
            <p:nvPr/>
          </p:nvSpPr>
          <p:spPr bwMode="auto">
            <a:xfrm>
              <a:off x="2644774" y="2711450"/>
              <a:ext cx="1155700" cy="841376"/>
            </a:xfrm>
            <a:custGeom>
              <a:avLst/>
              <a:gdLst>
                <a:gd name="T0" fmla="*/ 0 w 728"/>
                <a:gd name="T1" fmla="*/ 456 h 530"/>
                <a:gd name="T2" fmla="*/ 16 w 728"/>
                <a:gd name="T3" fmla="*/ 356 h 530"/>
                <a:gd name="T4" fmla="*/ 28 w 728"/>
                <a:gd name="T5" fmla="*/ 274 h 530"/>
                <a:gd name="T6" fmla="*/ 40 w 728"/>
                <a:gd name="T7" fmla="*/ 194 h 530"/>
                <a:gd name="T8" fmla="*/ 66 w 728"/>
                <a:gd name="T9" fmla="*/ 34 h 530"/>
                <a:gd name="T10" fmla="*/ 70 w 728"/>
                <a:gd name="T11" fmla="*/ 0 h 530"/>
                <a:gd name="T12" fmla="*/ 258 w 728"/>
                <a:gd name="T13" fmla="*/ 24 h 530"/>
                <a:gd name="T14" fmla="*/ 446 w 728"/>
                <a:gd name="T15" fmla="*/ 44 h 530"/>
                <a:gd name="T16" fmla="*/ 588 w 728"/>
                <a:gd name="T17" fmla="*/ 56 h 530"/>
                <a:gd name="T18" fmla="*/ 614 w 728"/>
                <a:gd name="T19" fmla="*/ 58 h 530"/>
                <a:gd name="T20" fmla="*/ 632 w 728"/>
                <a:gd name="T21" fmla="*/ 58 h 530"/>
                <a:gd name="T22" fmla="*/ 656 w 728"/>
                <a:gd name="T23" fmla="*/ 60 h 530"/>
                <a:gd name="T24" fmla="*/ 676 w 728"/>
                <a:gd name="T25" fmla="*/ 62 h 530"/>
                <a:gd name="T26" fmla="*/ 692 w 728"/>
                <a:gd name="T27" fmla="*/ 64 h 530"/>
                <a:gd name="T28" fmla="*/ 704 w 728"/>
                <a:gd name="T29" fmla="*/ 64 h 530"/>
                <a:gd name="T30" fmla="*/ 722 w 728"/>
                <a:gd name="T31" fmla="*/ 64 h 530"/>
                <a:gd name="T32" fmla="*/ 724 w 728"/>
                <a:gd name="T33" fmla="*/ 110 h 530"/>
                <a:gd name="T34" fmla="*/ 720 w 728"/>
                <a:gd name="T35" fmla="*/ 170 h 530"/>
                <a:gd name="T36" fmla="*/ 720 w 728"/>
                <a:gd name="T37" fmla="*/ 182 h 530"/>
                <a:gd name="T38" fmla="*/ 718 w 728"/>
                <a:gd name="T39" fmla="*/ 212 h 530"/>
                <a:gd name="T40" fmla="*/ 716 w 728"/>
                <a:gd name="T41" fmla="*/ 238 h 530"/>
                <a:gd name="T42" fmla="*/ 714 w 728"/>
                <a:gd name="T43" fmla="*/ 258 h 530"/>
                <a:gd name="T44" fmla="*/ 708 w 728"/>
                <a:gd name="T45" fmla="*/ 358 h 530"/>
                <a:gd name="T46" fmla="*/ 706 w 728"/>
                <a:gd name="T47" fmla="*/ 388 h 530"/>
                <a:gd name="T48" fmla="*/ 696 w 728"/>
                <a:gd name="T49" fmla="*/ 530 h 530"/>
                <a:gd name="T50" fmla="*/ 640 w 728"/>
                <a:gd name="T51" fmla="*/ 528 h 530"/>
                <a:gd name="T52" fmla="*/ 626 w 728"/>
                <a:gd name="T53" fmla="*/ 526 h 530"/>
                <a:gd name="T54" fmla="*/ 604 w 728"/>
                <a:gd name="T55" fmla="*/ 524 h 530"/>
                <a:gd name="T56" fmla="*/ 570 w 728"/>
                <a:gd name="T57" fmla="*/ 522 h 530"/>
                <a:gd name="T58" fmla="*/ 550 w 728"/>
                <a:gd name="T59" fmla="*/ 520 h 530"/>
                <a:gd name="T60" fmla="*/ 534 w 728"/>
                <a:gd name="T61" fmla="*/ 520 h 530"/>
                <a:gd name="T62" fmla="*/ 516 w 728"/>
                <a:gd name="T63" fmla="*/ 518 h 530"/>
                <a:gd name="T64" fmla="*/ 498 w 728"/>
                <a:gd name="T65" fmla="*/ 516 h 530"/>
                <a:gd name="T66" fmla="*/ 460 w 728"/>
                <a:gd name="T67" fmla="*/ 514 h 530"/>
                <a:gd name="T68" fmla="*/ 432 w 728"/>
                <a:gd name="T69" fmla="*/ 510 h 530"/>
                <a:gd name="T70" fmla="*/ 354 w 728"/>
                <a:gd name="T71" fmla="*/ 504 h 530"/>
                <a:gd name="T72" fmla="*/ 318 w 728"/>
                <a:gd name="T73" fmla="*/ 500 h 530"/>
                <a:gd name="T74" fmla="*/ 288 w 728"/>
                <a:gd name="T75" fmla="*/ 496 h 530"/>
                <a:gd name="T76" fmla="*/ 272 w 728"/>
                <a:gd name="T77" fmla="*/ 494 h 530"/>
                <a:gd name="T78" fmla="*/ 258 w 728"/>
                <a:gd name="T79" fmla="*/ 494 h 530"/>
                <a:gd name="T80" fmla="*/ 246 w 728"/>
                <a:gd name="T81" fmla="*/ 492 h 530"/>
                <a:gd name="T82" fmla="*/ 192 w 728"/>
                <a:gd name="T83" fmla="*/ 486 h 530"/>
                <a:gd name="T84" fmla="*/ 164 w 728"/>
                <a:gd name="T85" fmla="*/ 482 h 530"/>
                <a:gd name="T86" fmla="*/ 124 w 728"/>
                <a:gd name="T87" fmla="*/ 478 h 530"/>
                <a:gd name="T88" fmla="*/ 106 w 728"/>
                <a:gd name="T89" fmla="*/ 476 h 530"/>
                <a:gd name="T90" fmla="*/ 84 w 728"/>
                <a:gd name="T91" fmla="*/ 472 h 530"/>
                <a:gd name="T92" fmla="*/ 70 w 728"/>
                <a:gd name="T93" fmla="*/ 470 h 530"/>
                <a:gd name="T94" fmla="*/ 60 w 728"/>
                <a:gd name="T95" fmla="*/ 470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8" h="530">
                  <a:moveTo>
                    <a:pt x="0" y="462"/>
                  </a:moveTo>
                  <a:lnTo>
                    <a:pt x="0" y="456"/>
                  </a:lnTo>
                  <a:lnTo>
                    <a:pt x="4" y="438"/>
                  </a:lnTo>
                  <a:lnTo>
                    <a:pt x="16" y="356"/>
                  </a:lnTo>
                  <a:lnTo>
                    <a:pt x="22" y="314"/>
                  </a:lnTo>
                  <a:lnTo>
                    <a:pt x="28" y="274"/>
                  </a:lnTo>
                  <a:lnTo>
                    <a:pt x="34" y="234"/>
                  </a:lnTo>
                  <a:lnTo>
                    <a:pt x="40" y="194"/>
                  </a:lnTo>
                  <a:lnTo>
                    <a:pt x="62" y="54"/>
                  </a:lnTo>
                  <a:lnTo>
                    <a:pt x="66" y="34"/>
                  </a:lnTo>
                  <a:lnTo>
                    <a:pt x="68" y="10"/>
                  </a:lnTo>
                  <a:lnTo>
                    <a:pt x="70" y="0"/>
                  </a:lnTo>
                  <a:lnTo>
                    <a:pt x="164" y="12"/>
                  </a:lnTo>
                  <a:lnTo>
                    <a:pt x="258" y="24"/>
                  </a:lnTo>
                  <a:lnTo>
                    <a:pt x="352" y="34"/>
                  </a:lnTo>
                  <a:lnTo>
                    <a:pt x="446" y="44"/>
                  </a:lnTo>
                  <a:lnTo>
                    <a:pt x="540" y="52"/>
                  </a:lnTo>
                  <a:lnTo>
                    <a:pt x="588" y="56"/>
                  </a:lnTo>
                  <a:lnTo>
                    <a:pt x="602" y="56"/>
                  </a:lnTo>
                  <a:lnTo>
                    <a:pt x="614" y="58"/>
                  </a:lnTo>
                  <a:lnTo>
                    <a:pt x="624" y="58"/>
                  </a:lnTo>
                  <a:lnTo>
                    <a:pt x="632" y="58"/>
                  </a:lnTo>
                  <a:lnTo>
                    <a:pt x="640" y="60"/>
                  </a:lnTo>
                  <a:lnTo>
                    <a:pt x="656" y="60"/>
                  </a:lnTo>
                  <a:lnTo>
                    <a:pt x="662" y="62"/>
                  </a:lnTo>
                  <a:lnTo>
                    <a:pt x="676" y="62"/>
                  </a:lnTo>
                  <a:lnTo>
                    <a:pt x="686" y="62"/>
                  </a:lnTo>
                  <a:lnTo>
                    <a:pt x="692" y="64"/>
                  </a:lnTo>
                  <a:lnTo>
                    <a:pt x="698" y="64"/>
                  </a:lnTo>
                  <a:lnTo>
                    <a:pt x="704" y="64"/>
                  </a:lnTo>
                  <a:lnTo>
                    <a:pt x="708" y="64"/>
                  </a:lnTo>
                  <a:lnTo>
                    <a:pt x="722" y="64"/>
                  </a:lnTo>
                  <a:lnTo>
                    <a:pt x="728" y="66"/>
                  </a:lnTo>
                  <a:lnTo>
                    <a:pt x="724" y="110"/>
                  </a:lnTo>
                  <a:lnTo>
                    <a:pt x="724" y="136"/>
                  </a:lnTo>
                  <a:lnTo>
                    <a:pt x="720" y="170"/>
                  </a:lnTo>
                  <a:lnTo>
                    <a:pt x="720" y="176"/>
                  </a:lnTo>
                  <a:lnTo>
                    <a:pt x="720" y="182"/>
                  </a:lnTo>
                  <a:lnTo>
                    <a:pt x="720" y="188"/>
                  </a:lnTo>
                  <a:lnTo>
                    <a:pt x="718" y="212"/>
                  </a:lnTo>
                  <a:lnTo>
                    <a:pt x="716" y="222"/>
                  </a:lnTo>
                  <a:lnTo>
                    <a:pt x="716" y="238"/>
                  </a:lnTo>
                  <a:lnTo>
                    <a:pt x="714" y="250"/>
                  </a:lnTo>
                  <a:lnTo>
                    <a:pt x="714" y="258"/>
                  </a:lnTo>
                  <a:lnTo>
                    <a:pt x="708" y="344"/>
                  </a:lnTo>
                  <a:lnTo>
                    <a:pt x="708" y="358"/>
                  </a:lnTo>
                  <a:lnTo>
                    <a:pt x="708" y="366"/>
                  </a:lnTo>
                  <a:lnTo>
                    <a:pt x="706" y="388"/>
                  </a:lnTo>
                  <a:lnTo>
                    <a:pt x="704" y="420"/>
                  </a:lnTo>
                  <a:lnTo>
                    <a:pt x="696" y="530"/>
                  </a:lnTo>
                  <a:lnTo>
                    <a:pt x="648" y="528"/>
                  </a:lnTo>
                  <a:lnTo>
                    <a:pt x="640" y="528"/>
                  </a:lnTo>
                  <a:lnTo>
                    <a:pt x="630" y="526"/>
                  </a:lnTo>
                  <a:lnTo>
                    <a:pt x="626" y="526"/>
                  </a:lnTo>
                  <a:lnTo>
                    <a:pt x="612" y="524"/>
                  </a:lnTo>
                  <a:lnTo>
                    <a:pt x="604" y="524"/>
                  </a:lnTo>
                  <a:lnTo>
                    <a:pt x="580" y="522"/>
                  </a:lnTo>
                  <a:lnTo>
                    <a:pt x="570" y="522"/>
                  </a:lnTo>
                  <a:lnTo>
                    <a:pt x="564" y="522"/>
                  </a:lnTo>
                  <a:lnTo>
                    <a:pt x="550" y="520"/>
                  </a:lnTo>
                  <a:lnTo>
                    <a:pt x="540" y="520"/>
                  </a:lnTo>
                  <a:lnTo>
                    <a:pt x="534" y="520"/>
                  </a:lnTo>
                  <a:lnTo>
                    <a:pt x="524" y="518"/>
                  </a:lnTo>
                  <a:lnTo>
                    <a:pt x="516" y="518"/>
                  </a:lnTo>
                  <a:lnTo>
                    <a:pt x="504" y="516"/>
                  </a:lnTo>
                  <a:lnTo>
                    <a:pt x="498" y="516"/>
                  </a:lnTo>
                  <a:lnTo>
                    <a:pt x="490" y="516"/>
                  </a:lnTo>
                  <a:lnTo>
                    <a:pt x="460" y="514"/>
                  </a:lnTo>
                  <a:lnTo>
                    <a:pt x="448" y="512"/>
                  </a:lnTo>
                  <a:lnTo>
                    <a:pt x="432" y="510"/>
                  </a:lnTo>
                  <a:lnTo>
                    <a:pt x="412" y="508"/>
                  </a:lnTo>
                  <a:lnTo>
                    <a:pt x="354" y="504"/>
                  </a:lnTo>
                  <a:lnTo>
                    <a:pt x="336" y="502"/>
                  </a:lnTo>
                  <a:lnTo>
                    <a:pt x="318" y="500"/>
                  </a:lnTo>
                  <a:lnTo>
                    <a:pt x="298" y="498"/>
                  </a:lnTo>
                  <a:lnTo>
                    <a:pt x="288" y="496"/>
                  </a:lnTo>
                  <a:lnTo>
                    <a:pt x="280" y="496"/>
                  </a:lnTo>
                  <a:lnTo>
                    <a:pt x="272" y="494"/>
                  </a:lnTo>
                  <a:lnTo>
                    <a:pt x="266" y="494"/>
                  </a:lnTo>
                  <a:lnTo>
                    <a:pt x="258" y="494"/>
                  </a:lnTo>
                  <a:lnTo>
                    <a:pt x="252" y="492"/>
                  </a:lnTo>
                  <a:lnTo>
                    <a:pt x="246" y="492"/>
                  </a:lnTo>
                  <a:lnTo>
                    <a:pt x="196" y="486"/>
                  </a:lnTo>
                  <a:lnTo>
                    <a:pt x="192" y="486"/>
                  </a:lnTo>
                  <a:lnTo>
                    <a:pt x="172" y="484"/>
                  </a:lnTo>
                  <a:lnTo>
                    <a:pt x="164" y="482"/>
                  </a:lnTo>
                  <a:lnTo>
                    <a:pt x="160" y="482"/>
                  </a:lnTo>
                  <a:lnTo>
                    <a:pt x="124" y="478"/>
                  </a:lnTo>
                  <a:lnTo>
                    <a:pt x="110" y="476"/>
                  </a:lnTo>
                  <a:lnTo>
                    <a:pt x="106" y="476"/>
                  </a:lnTo>
                  <a:lnTo>
                    <a:pt x="94" y="474"/>
                  </a:lnTo>
                  <a:lnTo>
                    <a:pt x="84" y="472"/>
                  </a:lnTo>
                  <a:lnTo>
                    <a:pt x="78" y="472"/>
                  </a:lnTo>
                  <a:lnTo>
                    <a:pt x="70" y="470"/>
                  </a:lnTo>
                  <a:lnTo>
                    <a:pt x="64" y="470"/>
                  </a:lnTo>
                  <a:lnTo>
                    <a:pt x="60" y="470"/>
                  </a:lnTo>
                  <a:lnTo>
                    <a:pt x="0" y="46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29" name="Freeform 423"/>
            <p:cNvSpPr>
              <a:spLocks/>
            </p:cNvSpPr>
            <p:nvPr/>
          </p:nvSpPr>
          <p:spPr bwMode="auto">
            <a:xfrm>
              <a:off x="6737350" y="2724150"/>
              <a:ext cx="704850" cy="654050"/>
            </a:xfrm>
            <a:custGeom>
              <a:avLst/>
              <a:gdLst>
                <a:gd name="T0" fmla="*/ 58 w 444"/>
                <a:gd name="T1" fmla="*/ 376 h 412"/>
                <a:gd name="T2" fmla="*/ 38 w 444"/>
                <a:gd name="T3" fmla="*/ 360 h 412"/>
                <a:gd name="T4" fmla="*/ 20 w 444"/>
                <a:gd name="T5" fmla="*/ 336 h 412"/>
                <a:gd name="T6" fmla="*/ 0 w 444"/>
                <a:gd name="T7" fmla="*/ 314 h 412"/>
                <a:gd name="T8" fmla="*/ 0 w 444"/>
                <a:gd name="T9" fmla="*/ 292 h 412"/>
                <a:gd name="T10" fmla="*/ 26 w 444"/>
                <a:gd name="T11" fmla="*/ 276 h 412"/>
                <a:gd name="T12" fmla="*/ 26 w 444"/>
                <a:gd name="T13" fmla="*/ 262 h 412"/>
                <a:gd name="T14" fmla="*/ 34 w 444"/>
                <a:gd name="T15" fmla="*/ 258 h 412"/>
                <a:gd name="T16" fmla="*/ 36 w 444"/>
                <a:gd name="T17" fmla="*/ 216 h 412"/>
                <a:gd name="T18" fmla="*/ 54 w 444"/>
                <a:gd name="T19" fmla="*/ 214 h 412"/>
                <a:gd name="T20" fmla="*/ 68 w 444"/>
                <a:gd name="T21" fmla="*/ 216 h 412"/>
                <a:gd name="T22" fmla="*/ 70 w 444"/>
                <a:gd name="T23" fmla="*/ 176 h 412"/>
                <a:gd name="T24" fmla="*/ 94 w 444"/>
                <a:gd name="T25" fmla="*/ 158 h 412"/>
                <a:gd name="T26" fmla="*/ 112 w 444"/>
                <a:gd name="T27" fmla="*/ 154 h 412"/>
                <a:gd name="T28" fmla="*/ 128 w 444"/>
                <a:gd name="T29" fmla="*/ 132 h 412"/>
                <a:gd name="T30" fmla="*/ 140 w 444"/>
                <a:gd name="T31" fmla="*/ 114 h 412"/>
                <a:gd name="T32" fmla="*/ 144 w 444"/>
                <a:gd name="T33" fmla="*/ 86 h 412"/>
                <a:gd name="T34" fmla="*/ 142 w 444"/>
                <a:gd name="T35" fmla="*/ 66 h 412"/>
                <a:gd name="T36" fmla="*/ 148 w 444"/>
                <a:gd name="T37" fmla="*/ 20 h 412"/>
                <a:gd name="T38" fmla="*/ 170 w 444"/>
                <a:gd name="T39" fmla="*/ 106 h 412"/>
                <a:gd name="T40" fmla="*/ 214 w 444"/>
                <a:gd name="T41" fmla="*/ 98 h 412"/>
                <a:gd name="T42" fmla="*/ 280 w 444"/>
                <a:gd name="T43" fmla="*/ 148 h 412"/>
                <a:gd name="T44" fmla="*/ 310 w 444"/>
                <a:gd name="T45" fmla="*/ 112 h 412"/>
                <a:gd name="T46" fmla="*/ 324 w 444"/>
                <a:gd name="T47" fmla="*/ 112 h 412"/>
                <a:gd name="T48" fmla="*/ 352 w 444"/>
                <a:gd name="T49" fmla="*/ 96 h 412"/>
                <a:gd name="T50" fmla="*/ 372 w 444"/>
                <a:gd name="T51" fmla="*/ 90 h 412"/>
                <a:gd name="T52" fmla="*/ 392 w 444"/>
                <a:gd name="T53" fmla="*/ 70 h 412"/>
                <a:gd name="T54" fmla="*/ 442 w 444"/>
                <a:gd name="T55" fmla="*/ 100 h 412"/>
                <a:gd name="T56" fmla="*/ 438 w 444"/>
                <a:gd name="T57" fmla="*/ 124 h 412"/>
                <a:gd name="T58" fmla="*/ 384 w 444"/>
                <a:gd name="T59" fmla="*/ 100 h 412"/>
                <a:gd name="T60" fmla="*/ 372 w 444"/>
                <a:gd name="T61" fmla="*/ 154 h 412"/>
                <a:gd name="T62" fmla="*/ 360 w 444"/>
                <a:gd name="T63" fmla="*/ 168 h 412"/>
                <a:gd name="T64" fmla="*/ 352 w 444"/>
                <a:gd name="T65" fmla="*/ 176 h 412"/>
                <a:gd name="T66" fmla="*/ 330 w 444"/>
                <a:gd name="T67" fmla="*/ 188 h 412"/>
                <a:gd name="T68" fmla="*/ 324 w 444"/>
                <a:gd name="T69" fmla="*/ 220 h 412"/>
                <a:gd name="T70" fmla="*/ 304 w 444"/>
                <a:gd name="T71" fmla="*/ 234 h 412"/>
                <a:gd name="T72" fmla="*/ 278 w 444"/>
                <a:gd name="T73" fmla="*/ 222 h 412"/>
                <a:gd name="T74" fmla="*/ 276 w 444"/>
                <a:gd name="T75" fmla="*/ 248 h 412"/>
                <a:gd name="T76" fmla="*/ 258 w 444"/>
                <a:gd name="T77" fmla="*/ 290 h 412"/>
                <a:gd name="T78" fmla="*/ 248 w 444"/>
                <a:gd name="T79" fmla="*/ 308 h 412"/>
                <a:gd name="T80" fmla="*/ 238 w 444"/>
                <a:gd name="T81" fmla="*/ 340 h 412"/>
                <a:gd name="T82" fmla="*/ 224 w 444"/>
                <a:gd name="T83" fmla="*/ 366 h 412"/>
                <a:gd name="T84" fmla="*/ 214 w 444"/>
                <a:gd name="T85" fmla="*/ 366 h 412"/>
                <a:gd name="T86" fmla="*/ 182 w 444"/>
                <a:gd name="T87" fmla="*/ 390 h 412"/>
                <a:gd name="T88" fmla="*/ 162 w 444"/>
                <a:gd name="T89" fmla="*/ 396 h 412"/>
                <a:gd name="T90" fmla="*/ 140 w 444"/>
                <a:gd name="T91" fmla="*/ 392 h 412"/>
                <a:gd name="T92" fmla="*/ 118 w 444"/>
                <a:gd name="T93" fmla="*/ 412 h 412"/>
                <a:gd name="T94" fmla="*/ 82 w 444"/>
                <a:gd name="T95" fmla="*/ 39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4" h="412">
                  <a:moveTo>
                    <a:pt x="76" y="378"/>
                  </a:moveTo>
                  <a:lnTo>
                    <a:pt x="70" y="378"/>
                  </a:lnTo>
                  <a:lnTo>
                    <a:pt x="66" y="378"/>
                  </a:lnTo>
                  <a:lnTo>
                    <a:pt x="58" y="376"/>
                  </a:lnTo>
                  <a:lnTo>
                    <a:pt x="58" y="374"/>
                  </a:lnTo>
                  <a:lnTo>
                    <a:pt x="52" y="370"/>
                  </a:lnTo>
                  <a:lnTo>
                    <a:pt x="48" y="368"/>
                  </a:lnTo>
                  <a:lnTo>
                    <a:pt x="38" y="360"/>
                  </a:lnTo>
                  <a:lnTo>
                    <a:pt x="28" y="352"/>
                  </a:lnTo>
                  <a:lnTo>
                    <a:pt x="28" y="350"/>
                  </a:lnTo>
                  <a:lnTo>
                    <a:pt x="26" y="344"/>
                  </a:lnTo>
                  <a:lnTo>
                    <a:pt x="20" y="336"/>
                  </a:lnTo>
                  <a:lnTo>
                    <a:pt x="14" y="332"/>
                  </a:lnTo>
                  <a:lnTo>
                    <a:pt x="10" y="328"/>
                  </a:lnTo>
                  <a:lnTo>
                    <a:pt x="0" y="316"/>
                  </a:lnTo>
                  <a:lnTo>
                    <a:pt x="0" y="314"/>
                  </a:lnTo>
                  <a:lnTo>
                    <a:pt x="0" y="310"/>
                  </a:lnTo>
                  <a:lnTo>
                    <a:pt x="2" y="306"/>
                  </a:lnTo>
                  <a:lnTo>
                    <a:pt x="2" y="296"/>
                  </a:lnTo>
                  <a:lnTo>
                    <a:pt x="0" y="292"/>
                  </a:lnTo>
                  <a:lnTo>
                    <a:pt x="0" y="286"/>
                  </a:lnTo>
                  <a:lnTo>
                    <a:pt x="4" y="286"/>
                  </a:lnTo>
                  <a:lnTo>
                    <a:pt x="24" y="278"/>
                  </a:lnTo>
                  <a:lnTo>
                    <a:pt x="26" y="276"/>
                  </a:lnTo>
                  <a:lnTo>
                    <a:pt x="24" y="272"/>
                  </a:lnTo>
                  <a:lnTo>
                    <a:pt x="24" y="270"/>
                  </a:lnTo>
                  <a:lnTo>
                    <a:pt x="24" y="266"/>
                  </a:lnTo>
                  <a:lnTo>
                    <a:pt x="26" y="262"/>
                  </a:lnTo>
                  <a:lnTo>
                    <a:pt x="28" y="260"/>
                  </a:lnTo>
                  <a:lnTo>
                    <a:pt x="30" y="260"/>
                  </a:lnTo>
                  <a:lnTo>
                    <a:pt x="32" y="260"/>
                  </a:lnTo>
                  <a:lnTo>
                    <a:pt x="34" y="258"/>
                  </a:lnTo>
                  <a:lnTo>
                    <a:pt x="32" y="244"/>
                  </a:lnTo>
                  <a:lnTo>
                    <a:pt x="32" y="234"/>
                  </a:lnTo>
                  <a:lnTo>
                    <a:pt x="34" y="220"/>
                  </a:lnTo>
                  <a:lnTo>
                    <a:pt x="36" y="216"/>
                  </a:lnTo>
                  <a:lnTo>
                    <a:pt x="42" y="210"/>
                  </a:lnTo>
                  <a:lnTo>
                    <a:pt x="42" y="208"/>
                  </a:lnTo>
                  <a:lnTo>
                    <a:pt x="52" y="212"/>
                  </a:lnTo>
                  <a:lnTo>
                    <a:pt x="54" y="214"/>
                  </a:lnTo>
                  <a:lnTo>
                    <a:pt x="54" y="218"/>
                  </a:lnTo>
                  <a:lnTo>
                    <a:pt x="54" y="222"/>
                  </a:lnTo>
                  <a:lnTo>
                    <a:pt x="58" y="224"/>
                  </a:lnTo>
                  <a:lnTo>
                    <a:pt x="68" y="216"/>
                  </a:lnTo>
                  <a:lnTo>
                    <a:pt x="66" y="206"/>
                  </a:lnTo>
                  <a:lnTo>
                    <a:pt x="64" y="186"/>
                  </a:lnTo>
                  <a:lnTo>
                    <a:pt x="66" y="182"/>
                  </a:lnTo>
                  <a:lnTo>
                    <a:pt x="70" y="176"/>
                  </a:lnTo>
                  <a:lnTo>
                    <a:pt x="82" y="164"/>
                  </a:lnTo>
                  <a:lnTo>
                    <a:pt x="88" y="156"/>
                  </a:lnTo>
                  <a:lnTo>
                    <a:pt x="92" y="156"/>
                  </a:lnTo>
                  <a:lnTo>
                    <a:pt x="94" y="158"/>
                  </a:lnTo>
                  <a:lnTo>
                    <a:pt x="96" y="160"/>
                  </a:lnTo>
                  <a:lnTo>
                    <a:pt x="98" y="162"/>
                  </a:lnTo>
                  <a:lnTo>
                    <a:pt x="102" y="160"/>
                  </a:lnTo>
                  <a:lnTo>
                    <a:pt x="112" y="154"/>
                  </a:lnTo>
                  <a:lnTo>
                    <a:pt x="120" y="144"/>
                  </a:lnTo>
                  <a:lnTo>
                    <a:pt x="122" y="140"/>
                  </a:lnTo>
                  <a:lnTo>
                    <a:pt x="126" y="134"/>
                  </a:lnTo>
                  <a:lnTo>
                    <a:pt x="128" y="132"/>
                  </a:lnTo>
                  <a:lnTo>
                    <a:pt x="130" y="130"/>
                  </a:lnTo>
                  <a:lnTo>
                    <a:pt x="134" y="126"/>
                  </a:lnTo>
                  <a:lnTo>
                    <a:pt x="138" y="122"/>
                  </a:lnTo>
                  <a:lnTo>
                    <a:pt x="140" y="114"/>
                  </a:lnTo>
                  <a:lnTo>
                    <a:pt x="140" y="108"/>
                  </a:lnTo>
                  <a:lnTo>
                    <a:pt x="140" y="102"/>
                  </a:lnTo>
                  <a:lnTo>
                    <a:pt x="142" y="94"/>
                  </a:lnTo>
                  <a:lnTo>
                    <a:pt x="144" y="86"/>
                  </a:lnTo>
                  <a:lnTo>
                    <a:pt x="144" y="78"/>
                  </a:lnTo>
                  <a:lnTo>
                    <a:pt x="144" y="74"/>
                  </a:lnTo>
                  <a:lnTo>
                    <a:pt x="142" y="68"/>
                  </a:lnTo>
                  <a:lnTo>
                    <a:pt x="142" y="66"/>
                  </a:lnTo>
                  <a:lnTo>
                    <a:pt x="146" y="56"/>
                  </a:lnTo>
                  <a:lnTo>
                    <a:pt x="150" y="42"/>
                  </a:lnTo>
                  <a:lnTo>
                    <a:pt x="150" y="38"/>
                  </a:lnTo>
                  <a:lnTo>
                    <a:pt x="148" y="20"/>
                  </a:lnTo>
                  <a:lnTo>
                    <a:pt x="142" y="14"/>
                  </a:lnTo>
                  <a:lnTo>
                    <a:pt x="146" y="4"/>
                  </a:lnTo>
                  <a:lnTo>
                    <a:pt x="152" y="0"/>
                  </a:lnTo>
                  <a:lnTo>
                    <a:pt x="170" y="106"/>
                  </a:lnTo>
                  <a:lnTo>
                    <a:pt x="178" y="104"/>
                  </a:lnTo>
                  <a:lnTo>
                    <a:pt x="194" y="102"/>
                  </a:lnTo>
                  <a:lnTo>
                    <a:pt x="204" y="100"/>
                  </a:lnTo>
                  <a:lnTo>
                    <a:pt x="214" y="98"/>
                  </a:lnTo>
                  <a:lnTo>
                    <a:pt x="270" y="90"/>
                  </a:lnTo>
                  <a:lnTo>
                    <a:pt x="270" y="92"/>
                  </a:lnTo>
                  <a:lnTo>
                    <a:pt x="276" y="128"/>
                  </a:lnTo>
                  <a:lnTo>
                    <a:pt x="280" y="148"/>
                  </a:lnTo>
                  <a:lnTo>
                    <a:pt x="282" y="146"/>
                  </a:lnTo>
                  <a:lnTo>
                    <a:pt x="304" y="124"/>
                  </a:lnTo>
                  <a:lnTo>
                    <a:pt x="308" y="118"/>
                  </a:lnTo>
                  <a:lnTo>
                    <a:pt x="310" y="112"/>
                  </a:lnTo>
                  <a:lnTo>
                    <a:pt x="316" y="110"/>
                  </a:lnTo>
                  <a:lnTo>
                    <a:pt x="318" y="110"/>
                  </a:lnTo>
                  <a:lnTo>
                    <a:pt x="322" y="112"/>
                  </a:lnTo>
                  <a:lnTo>
                    <a:pt x="324" y="112"/>
                  </a:lnTo>
                  <a:lnTo>
                    <a:pt x="330" y="102"/>
                  </a:lnTo>
                  <a:lnTo>
                    <a:pt x="340" y="92"/>
                  </a:lnTo>
                  <a:lnTo>
                    <a:pt x="350" y="96"/>
                  </a:lnTo>
                  <a:lnTo>
                    <a:pt x="352" y="96"/>
                  </a:lnTo>
                  <a:lnTo>
                    <a:pt x="356" y="96"/>
                  </a:lnTo>
                  <a:lnTo>
                    <a:pt x="366" y="96"/>
                  </a:lnTo>
                  <a:lnTo>
                    <a:pt x="370" y="94"/>
                  </a:lnTo>
                  <a:lnTo>
                    <a:pt x="372" y="90"/>
                  </a:lnTo>
                  <a:lnTo>
                    <a:pt x="370" y="88"/>
                  </a:lnTo>
                  <a:lnTo>
                    <a:pt x="372" y="84"/>
                  </a:lnTo>
                  <a:lnTo>
                    <a:pt x="372" y="82"/>
                  </a:lnTo>
                  <a:lnTo>
                    <a:pt x="392" y="70"/>
                  </a:lnTo>
                  <a:lnTo>
                    <a:pt x="394" y="70"/>
                  </a:lnTo>
                  <a:lnTo>
                    <a:pt x="396" y="70"/>
                  </a:lnTo>
                  <a:lnTo>
                    <a:pt x="422" y="76"/>
                  </a:lnTo>
                  <a:lnTo>
                    <a:pt x="442" y="100"/>
                  </a:lnTo>
                  <a:lnTo>
                    <a:pt x="444" y="104"/>
                  </a:lnTo>
                  <a:lnTo>
                    <a:pt x="442" y="112"/>
                  </a:lnTo>
                  <a:lnTo>
                    <a:pt x="440" y="122"/>
                  </a:lnTo>
                  <a:lnTo>
                    <a:pt x="438" y="124"/>
                  </a:lnTo>
                  <a:lnTo>
                    <a:pt x="436" y="126"/>
                  </a:lnTo>
                  <a:lnTo>
                    <a:pt x="420" y="118"/>
                  </a:lnTo>
                  <a:lnTo>
                    <a:pt x="404" y="110"/>
                  </a:lnTo>
                  <a:lnTo>
                    <a:pt x="384" y="100"/>
                  </a:lnTo>
                  <a:lnTo>
                    <a:pt x="382" y="104"/>
                  </a:lnTo>
                  <a:lnTo>
                    <a:pt x="382" y="124"/>
                  </a:lnTo>
                  <a:lnTo>
                    <a:pt x="382" y="132"/>
                  </a:lnTo>
                  <a:lnTo>
                    <a:pt x="372" y="154"/>
                  </a:lnTo>
                  <a:lnTo>
                    <a:pt x="372" y="158"/>
                  </a:lnTo>
                  <a:lnTo>
                    <a:pt x="370" y="160"/>
                  </a:lnTo>
                  <a:lnTo>
                    <a:pt x="364" y="166"/>
                  </a:lnTo>
                  <a:lnTo>
                    <a:pt x="360" y="168"/>
                  </a:lnTo>
                  <a:lnTo>
                    <a:pt x="356" y="168"/>
                  </a:lnTo>
                  <a:lnTo>
                    <a:pt x="356" y="172"/>
                  </a:lnTo>
                  <a:lnTo>
                    <a:pt x="354" y="174"/>
                  </a:lnTo>
                  <a:lnTo>
                    <a:pt x="352" y="176"/>
                  </a:lnTo>
                  <a:lnTo>
                    <a:pt x="348" y="186"/>
                  </a:lnTo>
                  <a:lnTo>
                    <a:pt x="338" y="182"/>
                  </a:lnTo>
                  <a:lnTo>
                    <a:pt x="336" y="182"/>
                  </a:lnTo>
                  <a:lnTo>
                    <a:pt x="330" y="188"/>
                  </a:lnTo>
                  <a:lnTo>
                    <a:pt x="330" y="194"/>
                  </a:lnTo>
                  <a:lnTo>
                    <a:pt x="324" y="212"/>
                  </a:lnTo>
                  <a:lnTo>
                    <a:pt x="324" y="216"/>
                  </a:lnTo>
                  <a:lnTo>
                    <a:pt x="324" y="220"/>
                  </a:lnTo>
                  <a:lnTo>
                    <a:pt x="322" y="222"/>
                  </a:lnTo>
                  <a:lnTo>
                    <a:pt x="320" y="230"/>
                  </a:lnTo>
                  <a:lnTo>
                    <a:pt x="318" y="234"/>
                  </a:lnTo>
                  <a:lnTo>
                    <a:pt x="304" y="234"/>
                  </a:lnTo>
                  <a:lnTo>
                    <a:pt x="294" y="230"/>
                  </a:lnTo>
                  <a:lnTo>
                    <a:pt x="292" y="226"/>
                  </a:lnTo>
                  <a:lnTo>
                    <a:pt x="288" y="224"/>
                  </a:lnTo>
                  <a:lnTo>
                    <a:pt x="278" y="222"/>
                  </a:lnTo>
                  <a:lnTo>
                    <a:pt x="276" y="234"/>
                  </a:lnTo>
                  <a:lnTo>
                    <a:pt x="276" y="236"/>
                  </a:lnTo>
                  <a:lnTo>
                    <a:pt x="278" y="240"/>
                  </a:lnTo>
                  <a:lnTo>
                    <a:pt x="276" y="248"/>
                  </a:lnTo>
                  <a:lnTo>
                    <a:pt x="270" y="256"/>
                  </a:lnTo>
                  <a:lnTo>
                    <a:pt x="262" y="274"/>
                  </a:lnTo>
                  <a:lnTo>
                    <a:pt x="262" y="284"/>
                  </a:lnTo>
                  <a:lnTo>
                    <a:pt x="258" y="290"/>
                  </a:lnTo>
                  <a:lnTo>
                    <a:pt x="258" y="294"/>
                  </a:lnTo>
                  <a:lnTo>
                    <a:pt x="254" y="302"/>
                  </a:lnTo>
                  <a:lnTo>
                    <a:pt x="250" y="304"/>
                  </a:lnTo>
                  <a:lnTo>
                    <a:pt x="248" y="308"/>
                  </a:lnTo>
                  <a:lnTo>
                    <a:pt x="246" y="310"/>
                  </a:lnTo>
                  <a:lnTo>
                    <a:pt x="242" y="318"/>
                  </a:lnTo>
                  <a:lnTo>
                    <a:pt x="236" y="336"/>
                  </a:lnTo>
                  <a:lnTo>
                    <a:pt x="238" y="340"/>
                  </a:lnTo>
                  <a:lnTo>
                    <a:pt x="244" y="340"/>
                  </a:lnTo>
                  <a:lnTo>
                    <a:pt x="240" y="354"/>
                  </a:lnTo>
                  <a:lnTo>
                    <a:pt x="224" y="368"/>
                  </a:lnTo>
                  <a:lnTo>
                    <a:pt x="224" y="366"/>
                  </a:lnTo>
                  <a:lnTo>
                    <a:pt x="222" y="364"/>
                  </a:lnTo>
                  <a:lnTo>
                    <a:pt x="218" y="364"/>
                  </a:lnTo>
                  <a:lnTo>
                    <a:pt x="216" y="364"/>
                  </a:lnTo>
                  <a:lnTo>
                    <a:pt x="214" y="366"/>
                  </a:lnTo>
                  <a:lnTo>
                    <a:pt x="208" y="370"/>
                  </a:lnTo>
                  <a:lnTo>
                    <a:pt x="206" y="372"/>
                  </a:lnTo>
                  <a:lnTo>
                    <a:pt x="198" y="378"/>
                  </a:lnTo>
                  <a:lnTo>
                    <a:pt x="182" y="390"/>
                  </a:lnTo>
                  <a:lnTo>
                    <a:pt x="180" y="392"/>
                  </a:lnTo>
                  <a:lnTo>
                    <a:pt x="172" y="392"/>
                  </a:lnTo>
                  <a:lnTo>
                    <a:pt x="170" y="394"/>
                  </a:lnTo>
                  <a:lnTo>
                    <a:pt x="162" y="396"/>
                  </a:lnTo>
                  <a:lnTo>
                    <a:pt x="160" y="396"/>
                  </a:lnTo>
                  <a:lnTo>
                    <a:pt x="158" y="398"/>
                  </a:lnTo>
                  <a:lnTo>
                    <a:pt x="154" y="400"/>
                  </a:lnTo>
                  <a:lnTo>
                    <a:pt x="140" y="392"/>
                  </a:lnTo>
                  <a:lnTo>
                    <a:pt x="130" y="402"/>
                  </a:lnTo>
                  <a:lnTo>
                    <a:pt x="124" y="410"/>
                  </a:lnTo>
                  <a:lnTo>
                    <a:pt x="120" y="410"/>
                  </a:lnTo>
                  <a:lnTo>
                    <a:pt x="118" y="412"/>
                  </a:lnTo>
                  <a:lnTo>
                    <a:pt x="116" y="412"/>
                  </a:lnTo>
                  <a:lnTo>
                    <a:pt x="114" y="412"/>
                  </a:lnTo>
                  <a:lnTo>
                    <a:pt x="94" y="404"/>
                  </a:lnTo>
                  <a:lnTo>
                    <a:pt x="82" y="396"/>
                  </a:lnTo>
                  <a:lnTo>
                    <a:pt x="78" y="382"/>
                  </a:lnTo>
                  <a:lnTo>
                    <a:pt x="76" y="37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30" name="Freeform 424"/>
            <p:cNvSpPr>
              <a:spLocks/>
            </p:cNvSpPr>
            <p:nvPr/>
          </p:nvSpPr>
          <p:spPr bwMode="auto">
            <a:xfrm>
              <a:off x="4695825" y="2898775"/>
              <a:ext cx="1054100" cy="844550"/>
            </a:xfrm>
            <a:custGeom>
              <a:avLst/>
              <a:gdLst>
                <a:gd name="T0" fmla="*/ 660 w 664"/>
                <a:gd name="T1" fmla="*/ 428 h 532"/>
                <a:gd name="T2" fmla="*/ 662 w 664"/>
                <a:gd name="T3" fmla="*/ 446 h 532"/>
                <a:gd name="T4" fmla="*/ 650 w 664"/>
                <a:gd name="T5" fmla="*/ 456 h 532"/>
                <a:gd name="T6" fmla="*/ 636 w 664"/>
                <a:gd name="T7" fmla="*/ 472 h 532"/>
                <a:gd name="T8" fmla="*/ 630 w 664"/>
                <a:gd name="T9" fmla="*/ 460 h 532"/>
                <a:gd name="T10" fmla="*/ 624 w 664"/>
                <a:gd name="T11" fmla="*/ 468 h 532"/>
                <a:gd name="T12" fmla="*/ 624 w 664"/>
                <a:gd name="T13" fmla="*/ 486 h 532"/>
                <a:gd name="T14" fmla="*/ 616 w 664"/>
                <a:gd name="T15" fmla="*/ 516 h 532"/>
                <a:gd name="T16" fmla="*/ 550 w 664"/>
                <a:gd name="T17" fmla="*/ 532 h 532"/>
                <a:gd name="T18" fmla="*/ 552 w 664"/>
                <a:gd name="T19" fmla="*/ 520 h 532"/>
                <a:gd name="T20" fmla="*/ 570 w 664"/>
                <a:gd name="T21" fmla="*/ 506 h 532"/>
                <a:gd name="T22" fmla="*/ 540 w 664"/>
                <a:gd name="T23" fmla="*/ 474 h 532"/>
                <a:gd name="T24" fmla="*/ 480 w 664"/>
                <a:gd name="T25" fmla="*/ 476 h 532"/>
                <a:gd name="T26" fmla="*/ 438 w 664"/>
                <a:gd name="T27" fmla="*/ 478 h 532"/>
                <a:gd name="T28" fmla="*/ 394 w 664"/>
                <a:gd name="T29" fmla="*/ 480 h 532"/>
                <a:gd name="T30" fmla="*/ 366 w 664"/>
                <a:gd name="T31" fmla="*/ 482 h 532"/>
                <a:gd name="T32" fmla="*/ 320 w 664"/>
                <a:gd name="T33" fmla="*/ 484 h 532"/>
                <a:gd name="T34" fmla="*/ 284 w 664"/>
                <a:gd name="T35" fmla="*/ 484 h 532"/>
                <a:gd name="T36" fmla="*/ 258 w 664"/>
                <a:gd name="T37" fmla="*/ 486 h 532"/>
                <a:gd name="T38" fmla="*/ 232 w 664"/>
                <a:gd name="T39" fmla="*/ 486 h 532"/>
                <a:gd name="T40" fmla="*/ 196 w 664"/>
                <a:gd name="T41" fmla="*/ 488 h 532"/>
                <a:gd name="T42" fmla="*/ 152 w 664"/>
                <a:gd name="T43" fmla="*/ 488 h 532"/>
                <a:gd name="T44" fmla="*/ 116 w 664"/>
                <a:gd name="T45" fmla="*/ 430 h 532"/>
                <a:gd name="T46" fmla="*/ 116 w 664"/>
                <a:gd name="T47" fmla="*/ 374 h 532"/>
                <a:gd name="T48" fmla="*/ 114 w 664"/>
                <a:gd name="T49" fmla="*/ 270 h 532"/>
                <a:gd name="T50" fmla="*/ 92 w 664"/>
                <a:gd name="T51" fmla="*/ 174 h 532"/>
                <a:gd name="T52" fmla="*/ 72 w 664"/>
                <a:gd name="T53" fmla="*/ 144 h 532"/>
                <a:gd name="T54" fmla="*/ 80 w 664"/>
                <a:gd name="T55" fmla="*/ 112 h 532"/>
                <a:gd name="T56" fmla="*/ 80 w 664"/>
                <a:gd name="T57" fmla="*/ 92 h 532"/>
                <a:gd name="T58" fmla="*/ 62 w 664"/>
                <a:gd name="T59" fmla="*/ 96 h 532"/>
                <a:gd name="T60" fmla="*/ 40 w 664"/>
                <a:gd name="T61" fmla="*/ 78 h 532"/>
                <a:gd name="T62" fmla="*/ 14 w 664"/>
                <a:gd name="T63" fmla="*/ 42 h 532"/>
                <a:gd name="T64" fmla="*/ 2 w 664"/>
                <a:gd name="T65" fmla="*/ 18 h 532"/>
                <a:gd name="T66" fmla="*/ 14 w 664"/>
                <a:gd name="T67" fmla="*/ 12 h 532"/>
                <a:gd name="T68" fmla="*/ 90 w 664"/>
                <a:gd name="T69" fmla="*/ 12 h 532"/>
                <a:gd name="T70" fmla="*/ 190 w 664"/>
                <a:gd name="T71" fmla="*/ 12 h 532"/>
                <a:gd name="T72" fmla="*/ 334 w 664"/>
                <a:gd name="T73" fmla="*/ 4 h 532"/>
                <a:gd name="T74" fmla="*/ 380 w 664"/>
                <a:gd name="T75" fmla="*/ 0 h 532"/>
                <a:gd name="T76" fmla="*/ 406 w 664"/>
                <a:gd name="T77" fmla="*/ 24 h 532"/>
                <a:gd name="T78" fmla="*/ 408 w 664"/>
                <a:gd name="T79" fmla="*/ 40 h 532"/>
                <a:gd name="T80" fmla="*/ 406 w 664"/>
                <a:gd name="T81" fmla="*/ 56 h 532"/>
                <a:gd name="T82" fmla="*/ 422 w 664"/>
                <a:gd name="T83" fmla="*/ 102 h 532"/>
                <a:gd name="T84" fmla="*/ 434 w 664"/>
                <a:gd name="T85" fmla="*/ 112 h 532"/>
                <a:gd name="T86" fmla="*/ 454 w 664"/>
                <a:gd name="T87" fmla="*/ 132 h 532"/>
                <a:gd name="T88" fmla="*/ 472 w 664"/>
                <a:gd name="T89" fmla="*/ 142 h 532"/>
                <a:gd name="T90" fmla="*/ 488 w 664"/>
                <a:gd name="T91" fmla="*/ 162 h 532"/>
                <a:gd name="T92" fmla="*/ 496 w 664"/>
                <a:gd name="T93" fmla="*/ 190 h 532"/>
                <a:gd name="T94" fmla="*/ 508 w 664"/>
                <a:gd name="T95" fmla="*/ 196 h 532"/>
                <a:gd name="T96" fmla="*/ 518 w 664"/>
                <a:gd name="T97" fmla="*/ 186 h 532"/>
                <a:gd name="T98" fmla="*/ 550 w 664"/>
                <a:gd name="T99" fmla="*/ 200 h 532"/>
                <a:gd name="T100" fmla="*/ 544 w 664"/>
                <a:gd name="T101" fmla="*/ 210 h 532"/>
                <a:gd name="T102" fmla="*/ 538 w 664"/>
                <a:gd name="T103" fmla="*/ 242 h 532"/>
                <a:gd name="T104" fmla="*/ 528 w 664"/>
                <a:gd name="T105" fmla="*/ 262 h 532"/>
                <a:gd name="T106" fmla="*/ 532 w 664"/>
                <a:gd name="T107" fmla="*/ 274 h 532"/>
                <a:gd name="T108" fmla="*/ 572 w 664"/>
                <a:gd name="T109" fmla="*/ 308 h 532"/>
                <a:gd name="T110" fmla="*/ 602 w 664"/>
                <a:gd name="T111" fmla="*/ 320 h 532"/>
                <a:gd name="T112" fmla="*/ 614 w 664"/>
                <a:gd name="T113" fmla="*/ 328 h 532"/>
                <a:gd name="T114" fmla="*/ 618 w 664"/>
                <a:gd name="T115" fmla="*/ 344 h 532"/>
                <a:gd name="T116" fmla="*/ 626 w 664"/>
                <a:gd name="T117" fmla="*/ 356 h 532"/>
                <a:gd name="T118" fmla="*/ 624 w 664"/>
                <a:gd name="T119" fmla="*/ 370 h 532"/>
                <a:gd name="T120" fmla="*/ 628 w 664"/>
                <a:gd name="T121" fmla="*/ 386 h 532"/>
                <a:gd name="T122" fmla="*/ 646 w 664"/>
                <a:gd name="T123" fmla="*/ 40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32">
                  <a:moveTo>
                    <a:pt x="664" y="410"/>
                  </a:moveTo>
                  <a:lnTo>
                    <a:pt x="664" y="420"/>
                  </a:lnTo>
                  <a:lnTo>
                    <a:pt x="664" y="424"/>
                  </a:lnTo>
                  <a:lnTo>
                    <a:pt x="660" y="428"/>
                  </a:lnTo>
                  <a:lnTo>
                    <a:pt x="658" y="438"/>
                  </a:lnTo>
                  <a:lnTo>
                    <a:pt x="658" y="442"/>
                  </a:lnTo>
                  <a:lnTo>
                    <a:pt x="662" y="444"/>
                  </a:lnTo>
                  <a:lnTo>
                    <a:pt x="662" y="446"/>
                  </a:lnTo>
                  <a:lnTo>
                    <a:pt x="656" y="458"/>
                  </a:lnTo>
                  <a:lnTo>
                    <a:pt x="654" y="458"/>
                  </a:lnTo>
                  <a:lnTo>
                    <a:pt x="652" y="458"/>
                  </a:lnTo>
                  <a:lnTo>
                    <a:pt x="650" y="456"/>
                  </a:lnTo>
                  <a:lnTo>
                    <a:pt x="646" y="452"/>
                  </a:lnTo>
                  <a:lnTo>
                    <a:pt x="642" y="452"/>
                  </a:lnTo>
                  <a:lnTo>
                    <a:pt x="638" y="468"/>
                  </a:lnTo>
                  <a:lnTo>
                    <a:pt x="636" y="472"/>
                  </a:lnTo>
                  <a:lnTo>
                    <a:pt x="632" y="472"/>
                  </a:lnTo>
                  <a:lnTo>
                    <a:pt x="632" y="468"/>
                  </a:lnTo>
                  <a:lnTo>
                    <a:pt x="632" y="464"/>
                  </a:lnTo>
                  <a:lnTo>
                    <a:pt x="630" y="460"/>
                  </a:lnTo>
                  <a:lnTo>
                    <a:pt x="626" y="460"/>
                  </a:lnTo>
                  <a:lnTo>
                    <a:pt x="624" y="462"/>
                  </a:lnTo>
                  <a:lnTo>
                    <a:pt x="624" y="466"/>
                  </a:lnTo>
                  <a:lnTo>
                    <a:pt x="624" y="468"/>
                  </a:lnTo>
                  <a:lnTo>
                    <a:pt x="626" y="470"/>
                  </a:lnTo>
                  <a:lnTo>
                    <a:pt x="628" y="482"/>
                  </a:lnTo>
                  <a:lnTo>
                    <a:pt x="628" y="484"/>
                  </a:lnTo>
                  <a:lnTo>
                    <a:pt x="624" y="486"/>
                  </a:lnTo>
                  <a:lnTo>
                    <a:pt x="622" y="486"/>
                  </a:lnTo>
                  <a:lnTo>
                    <a:pt x="620" y="488"/>
                  </a:lnTo>
                  <a:lnTo>
                    <a:pt x="616" y="502"/>
                  </a:lnTo>
                  <a:lnTo>
                    <a:pt x="616" y="516"/>
                  </a:lnTo>
                  <a:lnTo>
                    <a:pt x="612" y="528"/>
                  </a:lnTo>
                  <a:lnTo>
                    <a:pt x="594" y="528"/>
                  </a:lnTo>
                  <a:lnTo>
                    <a:pt x="560" y="532"/>
                  </a:lnTo>
                  <a:lnTo>
                    <a:pt x="550" y="532"/>
                  </a:lnTo>
                  <a:lnTo>
                    <a:pt x="546" y="532"/>
                  </a:lnTo>
                  <a:lnTo>
                    <a:pt x="548" y="530"/>
                  </a:lnTo>
                  <a:lnTo>
                    <a:pt x="550" y="524"/>
                  </a:lnTo>
                  <a:lnTo>
                    <a:pt x="552" y="520"/>
                  </a:lnTo>
                  <a:lnTo>
                    <a:pt x="554" y="518"/>
                  </a:lnTo>
                  <a:lnTo>
                    <a:pt x="560" y="508"/>
                  </a:lnTo>
                  <a:lnTo>
                    <a:pt x="564" y="508"/>
                  </a:lnTo>
                  <a:lnTo>
                    <a:pt x="570" y="506"/>
                  </a:lnTo>
                  <a:lnTo>
                    <a:pt x="576" y="496"/>
                  </a:lnTo>
                  <a:lnTo>
                    <a:pt x="576" y="486"/>
                  </a:lnTo>
                  <a:lnTo>
                    <a:pt x="564" y="472"/>
                  </a:lnTo>
                  <a:lnTo>
                    <a:pt x="540" y="474"/>
                  </a:lnTo>
                  <a:lnTo>
                    <a:pt x="520" y="474"/>
                  </a:lnTo>
                  <a:lnTo>
                    <a:pt x="504" y="476"/>
                  </a:lnTo>
                  <a:lnTo>
                    <a:pt x="492" y="476"/>
                  </a:lnTo>
                  <a:lnTo>
                    <a:pt x="480" y="476"/>
                  </a:lnTo>
                  <a:lnTo>
                    <a:pt x="470" y="476"/>
                  </a:lnTo>
                  <a:lnTo>
                    <a:pt x="462" y="478"/>
                  </a:lnTo>
                  <a:lnTo>
                    <a:pt x="446" y="478"/>
                  </a:lnTo>
                  <a:lnTo>
                    <a:pt x="438" y="478"/>
                  </a:lnTo>
                  <a:lnTo>
                    <a:pt x="434" y="478"/>
                  </a:lnTo>
                  <a:lnTo>
                    <a:pt x="408" y="480"/>
                  </a:lnTo>
                  <a:lnTo>
                    <a:pt x="398" y="480"/>
                  </a:lnTo>
                  <a:lnTo>
                    <a:pt x="394" y="480"/>
                  </a:lnTo>
                  <a:lnTo>
                    <a:pt x="388" y="482"/>
                  </a:lnTo>
                  <a:lnTo>
                    <a:pt x="378" y="482"/>
                  </a:lnTo>
                  <a:lnTo>
                    <a:pt x="374" y="482"/>
                  </a:lnTo>
                  <a:lnTo>
                    <a:pt x="366" y="482"/>
                  </a:lnTo>
                  <a:lnTo>
                    <a:pt x="358" y="482"/>
                  </a:lnTo>
                  <a:lnTo>
                    <a:pt x="326" y="482"/>
                  </a:lnTo>
                  <a:lnTo>
                    <a:pt x="324" y="482"/>
                  </a:lnTo>
                  <a:lnTo>
                    <a:pt x="320" y="484"/>
                  </a:lnTo>
                  <a:lnTo>
                    <a:pt x="314" y="484"/>
                  </a:lnTo>
                  <a:lnTo>
                    <a:pt x="310" y="484"/>
                  </a:lnTo>
                  <a:lnTo>
                    <a:pt x="288" y="484"/>
                  </a:lnTo>
                  <a:lnTo>
                    <a:pt x="284" y="484"/>
                  </a:lnTo>
                  <a:lnTo>
                    <a:pt x="276" y="484"/>
                  </a:lnTo>
                  <a:lnTo>
                    <a:pt x="272" y="484"/>
                  </a:lnTo>
                  <a:lnTo>
                    <a:pt x="262" y="486"/>
                  </a:lnTo>
                  <a:lnTo>
                    <a:pt x="258" y="486"/>
                  </a:lnTo>
                  <a:lnTo>
                    <a:pt x="254" y="486"/>
                  </a:lnTo>
                  <a:lnTo>
                    <a:pt x="250" y="486"/>
                  </a:lnTo>
                  <a:lnTo>
                    <a:pt x="244" y="486"/>
                  </a:lnTo>
                  <a:lnTo>
                    <a:pt x="232" y="486"/>
                  </a:lnTo>
                  <a:lnTo>
                    <a:pt x="214" y="486"/>
                  </a:lnTo>
                  <a:lnTo>
                    <a:pt x="210" y="486"/>
                  </a:lnTo>
                  <a:lnTo>
                    <a:pt x="202" y="488"/>
                  </a:lnTo>
                  <a:lnTo>
                    <a:pt x="196" y="488"/>
                  </a:lnTo>
                  <a:lnTo>
                    <a:pt x="192" y="488"/>
                  </a:lnTo>
                  <a:lnTo>
                    <a:pt x="168" y="488"/>
                  </a:lnTo>
                  <a:lnTo>
                    <a:pt x="160" y="488"/>
                  </a:lnTo>
                  <a:lnTo>
                    <a:pt x="152" y="488"/>
                  </a:lnTo>
                  <a:lnTo>
                    <a:pt x="118" y="488"/>
                  </a:lnTo>
                  <a:lnTo>
                    <a:pt x="118" y="484"/>
                  </a:lnTo>
                  <a:lnTo>
                    <a:pt x="118" y="450"/>
                  </a:lnTo>
                  <a:lnTo>
                    <a:pt x="116" y="430"/>
                  </a:lnTo>
                  <a:lnTo>
                    <a:pt x="116" y="414"/>
                  </a:lnTo>
                  <a:lnTo>
                    <a:pt x="116" y="410"/>
                  </a:lnTo>
                  <a:lnTo>
                    <a:pt x="116" y="398"/>
                  </a:lnTo>
                  <a:lnTo>
                    <a:pt x="116" y="374"/>
                  </a:lnTo>
                  <a:lnTo>
                    <a:pt x="116" y="348"/>
                  </a:lnTo>
                  <a:lnTo>
                    <a:pt x="116" y="338"/>
                  </a:lnTo>
                  <a:lnTo>
                    <a:pt x="114" y="330"/>
                  </a:lnTo>
                  <a:lnTo>
                    <a:pt x="114" y="270"/>
                  </a:lnTo>
                  <a:lnTo>
                    <a:pt x="114" y="184"/>
                  </a:lnTo>
                  <a:lnTo>
                    <a:pt x="102" y="178"/>
                  </a:lnTo>
                  <a:lnTo>
                    <a:pt x="100" y="176"/>
                  </a:lnTo>
                  <a:lnTo>
                    <a:pt x="92" y="174"/>
                  </a:lnTo>
                  <a:lnTo>
                    <a:pt x="86" y="162"/>
                  </a:lnTo>
                  <a:lnTo>
                    <a:pt x="84" y="158"/>
                  </a:lnTo>
                  <a:lnTo>
                    <a:pt x="80" y="152"/>
                  </a:lnTo>
                  <a:lnTo>
                    <a:pt x="72" y="144"/>
                  </a:lnTo>
                  <a:lnTo>
                    <a:pt x="66" y="138"/>
                  </a:lnTo>
                  <a:lnTo>
                    <a:pt x="64" y="132"/>
                  </a:lnTo>
                  <a:lnTo>
                    <a:pt x="78" y="112"/>
                  </a:lnTo>
                  <a:lnTo>
                    <a:pt x="80" y="112"/>
                  </a:lnTo>
                  <a:lnTo>
                    <a:pt x="84" y="112"/>
                  </a:lnTo>
                  <a:lnTo>
                    <a:pt x="88" y="112"/>
                  </a:lnTo>
                  <a:lnTo>
                    <a:pt x="86" y="102"/>
                  </a:lnTo>
                  <a:lnTo>
                    <a:pt x="80" y="92"/>
                  </a:lnTo>
                  <a:lnTo>
                    <a:pt x="72" y="92"/>
                  </a:lnTo>
                  <a:lnTo>
                    <a:pt x="70" y="96"/>
                  </a:lnTo>
                  <a:lnTo>
                    <a:pt x="66" y="96"/>
                  </a:lnTo>
                  <a:lnTo>
                    <a:pt x="62" y="96"/>
                  </a:lnTo>
                  <a:lnTo>
                    <a:pt x="48" y="84"/>
                  </a:lnTo>
                  <a:lnTo>
                    <a:pt x="46" y="82"/>
                  </a:lnTo>
                  <a:lnTo>
                    <a:pt x="44" y="82"/>
                  </a:lnTo>
                  <a:lnTo>
                    <a:pt x="40" y="78"/>
                  </a:lnTo>
                  <a:lnTo>
                    <a:pt x="36" y="70"/>
                  </a:lnTo>
                  <a:lnTo>
                    <a:pt x="28" y="58"/>
                  </a:lnTo>
                  <a:lnTo>
                    <a:pt x="20" y="48"/>
                  </a:lnTo>
                  <a:lnTo>
                    <a:pt x="14" y="42"/>
                  </a:lnTo>
                  <a:lnTo>
                    <a:pt x="10" y="30"/>
                  </a:lnTo>
                  <a:lnTo>
                    <a:pt x="8" y="22"/>
                  </a:lnTo>
                  <a:lnTo>
                    <a:pt x="4" y="20"/>
                  </a:lnTo>
                  <a:lnTo>
                    <a:pt x="2" y="18"/>
                  </a:lnTo>
                  <a:lnTo>
                    <a:pt x="0" y="14"/>
                  </a:lnTo>
                  <a:lnTo>
                    <a:pt x="2" y="12"/>
                  </a:lnTo>
                  <a:lnTo>
                    <a:pt x="4" y="12"/>
                  </a:lnTo>
                  <a:lnTo>
                    <a:pt x="14" y="12"/>
                  </a:lnTo>
                  <a:lnTo>
                    <a:pt x="38" y="12"/>
                  </a:lnTo>
                  <a:lnTo>
                    <a:pt x="44" y="12"/>
                  </a:lnTo>
                  <a:lnTo>
                    <a:pt x="80" y="12"/>
                  </a:lnTo>
                  <a:lnTo>
                    <a:pt x="90" y="12"/>
                  </a:lnTo>
                  <a:lnTo>
                    <a:pt x="118" y="12"/>
                  </a:lnTo>
                  <a:lnTo>
                    <a:pt x="126" y="12"/>
                  </a:lnTo>
                  <a:lnTo>
                    <a:pt x="158" y="12"/>
                  </a:lnTo>
                  <a:lnTo>
                    <a:pt x="190" y="12"/>
                  </a:lnTo>
                  <a:lnTo>
                    <a:pt x="244" y="8"/>
                  </a:lnTo>
                  <a:lnTo>
                    <a:pt x="262" y="8"/>
                  </a:lnTo>
                  <a:lnTo>
                    <a:pt x="300" y="6"/>
                  </a:lnTo>
                  <a:lnTo>
                    <a:pt x="334" y="4"/>
                  </a:lnTo>
                  <a:lnTo>
                    <a:pt x="344" y="4"/>
                  </a:lnTo>
                  <a:lnTo>
                    <a:pt x="350" y="2"/>
                  </a:lnTo>
                  <a:lnTo>
                    <a:pt x="358" y="2"/>
                  </a:lnTo>
                  <a:lnTo>
                    <a:pt x="380" y="0"/>
                  </a:lnTo>
                  <a:lnTo>
                    <a:pt x="386" y="6"/>
                  </a:lnTo>
                  <a:lnTo>
                    <a:pt x="402" y="20"/>
                  </a:lnTo>
                  <a:lnTo>
                    <a:pt x="404" y="24"/>
                  </a:lnTo>
                  <a:lnTo>
                    <a:pt x="406" y="24"/>
                  </a:lnTo>
                  <a:lnTo>
                    <a:pt x="412" y="28"/>
                  </a:lnTo>
                  <a:lnTo>
                    <a:pt x="410" y="30"/>
                  </a:lnTo>
                  <a:lnTo>
                    <a:pt x="408" y="36"/>
                  </a:lnTo>
                  <a:lnTo>
                    <a:pt x="408" y="40"/>
                  </a:lnTo>
                  <a:lnTo>
                    <a:pt x="406" y="42"/>
                  </a:lnTo>
                  <a:lnTo>
                    <a:pt x="406" y="46"/>
                  </a:lnTo>
                  <a:lnTo>
                    <a:pt x="406" y="48"/>
                  </a:lnTo>
                  <a:lnTo>
                    <a:pt x="406" y="56"/>
                  </a:lnTo>
                  <a:lnTo>
                    <a:pt x="410" y="72"/>
                  </a:lnTo>
                  <a:lnTo>
                    <a:pt x="416" y="82"/>
                  </a:lnTo>
                  <a:lnTo>
                    <a:pt x="420" y="92"/>
                  </a:lnTo>
                  <a:lnTo>
                    <a:pt x="422" y="102"/>
                  </a:lnTo>
                  <a:lnTo>
                    <a:pt x="424" y="104"/>
                  </a:lnTo>
                  <a:lnTo>
                    <a:pt x="426" y="106"/>
                  </a:lnTo>
                  <a:lnTo>
                    <a:pt x="428" y="108"/>
                  </a:lnTo>
                  <a:lnTo>
                    <a:pt x="434" y="112"/>
                  </a:lnTo>
                  <a:lnTo>
                    <a:pt x="436" y="114"/>
                  </a:lnTo>
                  <a:lnTo>
                    <a:pt x="446" y="122"/>
                  </a:lnTo>
                  <a:lnTo>
                    <a:pt x="454" y="130"/>
                  </a:lnTo>
                  <a:lnTo>
                    <a:pt x="454" y="132"/>
                  </a:lnTo>
                  <a:lnTo>
                    <a:pt x="456" y="134"/>
                  </a:lnTo>
                  <a:lnTo>
                    <a:pt x="464" y="138"/>
                  </a:lnTo>
                  <a:lnTo>
                    <a:pt x="468" y="140"/>
                  </a:lnTo>
                  <a:lnTo>
                    <a:pt x="472" y="142"/>
                  </a:lnTo>
                  <a:lnTo>
                    <a:pt x="474" y="144"/>
                  </a:lnTo>
                  <a:lnTo>
                    <a:pt x="482" y="150"/>
                  </a:lnTo>
                  <a:lnTo>
                    <a:pt x="486" y="156"/>
                  </a:lnTo>
                  <a:lnTo>
                    <a:pt x="488" y="162"/>
                  </a:lnTo>
                  <a:lnTo>
                    <a:pt x="490" y="170"/>
                  </a:lnTo>
                  <a:lnTo>
                    <a:pt x="492" y="180"/>
                  </a:lnTo>
                  <a:lnTo>
                    <a:pt x="494" y="186"/>
                  </a:lnTo>
                  <a:lnTo>
                    <a:pt x="496" y="190"/>
                  </a:lnTo>
                  <a:lnTo>
                    <a:pt x="498" y="196"/>
                  </a:lnTo>
                  <a:lnTo>
                    <a:pt x="502" y="198"/>
                  </a:lnTo>
                  <a:lnTo>
                    <a:pt x="504" y="198"/>
                  </a:lnTo>
                  <a:lnTo>
                    <a:pt x="508" y="196"/>
                  </a:lnTo>
                  <a:lnTo>
                    <a:pt x="510" y="192"/>
                  </a:lnTo>
                  <a:lnTo>
                    <a:pt x="512" y="190"/>
                  </a:lnTo>
                  <a:lnTo>
                    <a:pt x="514" y="186"/>
                  </a:lnTo>
                  <a:lnTo>
                    <a:pt x="518" y="186"/>
                  </a:lnTo>
                  <a:lnTo>
                    <a:pt x="520" y="186"/>
                  </a:lnTo>
                  <a:lnTo>
                    <a:pt x="536" y="192"/>
                  </a:lnTo>
                  <a:lnTo>
                    <a:pt x="546" y="196"/>
                  </a:lnTo>
                  <a:lnTo>
                    <a:pt x="550" y="200"/>
                  </a:lnTo>
                  <a:lnTo>
                    <a:pt x="550" y="202"/>
                  </a:lnTo>
                  <a:lnTo>
                    <a:pt x="550" y="204"/>
                  </a:lnTo>
                  <a:lnTo>
                    <a:pt x="546" y="206"/>
                  </a:lnTo>
                  <a:lnTo>
                    <a:pt x="544" y="210"/>
                  </a:lnTo>
                  <a:lnTo>
                    <a:pt x="542" y="216"/>
                  </a:lnTo>
                  <a:lnTo>
                    <a:pt x="544" y="218"/>
                  </a:lnTo>
                  <a:lnTo>
                    <a:pt x="544" y="224"/>
                  </a:lnTo>
                  <a:lnTo>
                    <a:pt x="538" y="242"/>
                  </a:lnTo>
                  <a:lnTo>
                    <a:pt x="532" y="254"/>
                  </a:lnTo>
                  <a:lnTo>
                    <a:pt x="530" y="256"/>
                  </a:lnTo>
                  <a:lnTo>
                    <a:pt x="528" y="260"/>
                  </a:lnTo>
                  <a:lnTo>
                    <a:pt x="528" y="262"/>
                  </a:lnTo>
                  <a:lnTo>
                    <a:pt x="528" y="266"/>
                  </a:lnTo>
                  <a:lnTo>
                    <a:pt x="530" y="268"/>
                  </a:lnTo>
                  <a:lnTo>
                    <a:pt x="530" y="272"/>
                  </a:lnTo>
                  <a:lnTo>
                    <a:pt x="532" y="274"/>
                  </a:lnTo>
                  <a:lnTo>
                    <a:pt x="534" y="276"/>
                  </a:lnTo>
                  <a:lnTo>
                    <a:pt x="542" y="284"/>
                  </a:lnTo>
                  <a:lnTo>
                    <a:pt x="556" y="294"/>
                  </a:lnTo>
                  <a:lnTo>
                    <a:pt x="572" y="308"/>
                  </a:lnTo>
                  <a:lnTo>
                    <a:pt x="582" y="308"/>
                  </a:lnTo>
                  <a:lnTo>
                    <a:pt x="596" y="314"/>
                  </a:lnTo>
                  <a:lnTo>
                    <a:pt x="598" y="314"/>
                  </a:lnTo>
                  <a:lnTo>
                    <a:pt x="602" y="320"/>
                  </a:lnTo>
                  <a:lnTo>
                    <a:pt x="604" y="324"/>
                  </a:lnTo>
                  <a:lnTo>
                    <a:pt x="608" y="326"/>
                  </a:lnTo>
                  <a:lnTo>
                    <a:pt x="612" y="328"/>
                  </a:lnTo>
                  <a:lnTo>
                    <a:pt x="614" y="328"/>
                  </a:lnTo>
                  <a:lnTo>
                    <a:pt x="618" y="330"/>
                  </a:lnTo>
                  <a:lnTo>
                    <a:pt x="620" y="338"/>
                  </a:lnTo>
                  <a:lnTo>
                    <a:pt x="618" y="342"/>
                  </a:lnTo>
                  <a:lnTo>
                    <a:pt x="618" y="344"/>
                  </a:lnTo>
                  <a:lnTo>
                    <a:pt x="620" y="348"/>
                  </a:lnTo>
                  <a:lnTo>
                    <a:pt x="622" y="350"/>
                  </a:lnTo>
                  <a:lnTo>
                    <a:pt x="624" y="354"/>
                  </a:lnTo>
                  <a:lnTo>
                    <a:pt x="626" y="356"/>
                  </a:lnTo>
                  <a:lnTo>
                    <a:pt x="628" y="360"/>
                  </a:lnTo>
                  <a:lnTo>
                    <a:pt x="628" y="364"/>
                  </a:lnTo>
                  <a:lnTo>
                    <a:pt x="626" y="368"/>
                  </a:lnTo>
                  <a:lnTo>
                    <a:pt x="624" y="370"/>
                  </a:lnTo>
                  <a:lnTo>
                    <a:pt x="622" y="372"/>
                  </a:lnTo>
                  <a:lnTo>
                    <a:pt x="622" y="374"/>
                  </a:lnTo>
                  <a:lnTo>
                    <a:pt x="622" y="378"/>
                  </a:lnTo>
                  <a:lnTo>
                    <a:pt x="628" y="386"/>
                  </a:lnTo>
                  <a:lnTo>
                    <a:pt x="632" y="392"/>
                  </a:lnTo>
                  <a:lnTo>
                    <a:pt x="636" y="402"/>
                  </a:lnTo>
                  <a:lnTo>
                    <a:pt x="640" y="404"/>
                  </a:lnTo>
                  <a:lnTo>
                    <a:pt x="646" y="408"/>
                  </a:lnTo>
                  <a:lnTo>
                    <a:pt x="660" y="410"/>
                  </a:lnTo>
                  <a:lnTo>
                    <a:pt x="664" y="41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33" name="Freeform 425"/>
            <p:cNvSpPr>
              <a:spLocks/>
            </p:cNvSpPr>
            <p:nvPr/>
          </p:nvSpPr>
          <p:spPr bwMode="auto">
            <a:xfrm>
              <a:off x="3711575" y="3000375"/>
              <a:ext cx="1168400" cy="584200"/>
            </a:xfrm>
            <a:custGeom>
              <a:avLst/>
              <a:gdLst>
                <a:gd name="T0" fmla="*/ 638 w 736"/>
                <a:gd name="T1" fmla="*/ 368 h 368"/>
                <a:gd name="T2" fmla="*/ 610 w 736"/>
                <a:gd name="T3" fmla="*/ 368 h 368"/>
                <a:gd name="T4" fmla="*/ 564 w 736"/>
                <a:gd name="T5" fmla="*/ 366 h 368"/>
                <a:gd name="T6" fmla="*/ 542 w 736"/>
                <a:gd name="T7" fmla="*/ 366 h 368"/>
                <a:gd name="T8" fmla="*/ 490 w 736"/>
                <a:gd name="T9" fmla="*/ 366 h 368"/>
                <a:gd name="T10" fmla="*/ 456 w 736"/>
                <a:gd name="T11" fmla="*/ 366 h 368"/>
                <a:gd name="T12" fmla="*/ 430 w 736"/>
                <a:gd name="T13" fmla="*/ 366 h 368"/>
                <a:gd name="T14" fmla="*/ 398 w 736"/>
                <a:gd name="T15" fmla="*/ 364 h 368"/>
                <a:gd name="T16" fmla="*/ 350 w 736"/>
                <a:gd name="T17" fmla="*/ 364 h 368"/>
                <a:gd name="T18" fmla="*/ 320 w 736"/>
                <a:gd name="T19" fmla="*/ 364 h 368"/>
                <a:gd name="T20" fmla="*/ 300 w 736"/>
                <a:gd name="T21" fmla="*/ 362 h 368"/>
                <a:gd name="T22" fmla="*/ 272 w 736"/>
                <a:gd name="T23" fmla="*/ 362 h 368"/>
                <a:gd name="T24" fmla="*/ 204 w 736"/>
                <a:gd name="T25" fmla="*/ 358 h 368"/>
                <a:gd name="T26" fmla="*/ 140 w 736"/>
                <a:gd name="T27" fmla="*/ 356 h 368"/>
                <a:gd name="T28" fmla="*/ 104 w 736"/>
                <a:gd name="T29" fmla="*/ 354 h 368"/>
                <a:gd name="T30" fmla="*/ 64 w 736"/>
                <a:gd name="T31" fmla="*/ 352 h 368"/>
                <a:gd name="T32" fmla="*/ 40 w 736"/>
                <a:gd name="T33" fmla="*/ 352 h 368"/>
                <a:gd name="T34" fmla="*/ 8 w 736"/>
                <a:gd name="T35" fmla="*/ 238 h 368"/>
                <a:gd name="T36" fmla="*/ 12 w 736"/>
                <a:gd name="T37" fmla="*/ 176 h 368"/>
                <a:gd name="T38" fmla="*/ 18 w 736"/>
                <a:gd name="T39" fmla="*/ 68 h 368"/>
                <a:gd name="T40" fmla="*/ 22 w 736"/>
                <a:gd name="T41" fmla="*/ 30 h 368"/>
                <a:gd name="T42" fmla="*/ 26 w 736"/>
                <a:gd name="T43" fmla="*/ 0 h 368"/>
                <a:gd name="T44" fmla="*/ 46 w 736"/>
                <a:gd name="T45" fmla="*/ 2 h 368"/>
                <a:gd name="T46" fmla="*/ 56 w 736"/>
                <a:gd name="T47" fmla="*/ 2 h 368"/>
                <a:gd name="T48" fmla="*/ 70 w 736"/>
                <a:gd name="T49" fmla="*/ 2 h 368"/>
                <a:gd name="T50" fmla="*/ 104 w 736"/>
                <a:gd name="T51" fmla="*/ 4 h 368"/>
                <a:gd name="T52" fmla="*/ 128 w 736"/>
                <a:gd name="T53" fmla="*/ 6 h 368"/>
                <a:gd name="T54" fmla="*/ 152 w 736"/>
                <a:gd name="T55" fmla="*/ 6 h 368"/>
                <a:gd name="T56" fmla="*/ 208 w 736"/>
                <a:gd name="T57" fmla="*/ 8 h 368"/>
                <a:gd name="T58" fmla="*/ 280 w 736"/>
                <a:gd name="T59" fmla="*/ 12 h 368"/>
                <a:gd name="T60" fmla="*/ 308 w 736"/>
                <a:gd name="T61" fmla="*/ 14 h 368"/>
                <a:gd name="T62" fmla="*/ 330 w 736"/>
                <a:gd name="T63" fmla="*/ 14 h 368"/>
                <a:gd name="T64" fmla="*/ 350 w 736"/>
                <a:gd name="T65" fmla="*/ 14 h 368"/>
                <a:gd name="T66" fmla="*/ 376 w 736"/>
                <a:gd name="T67" fmla="*/ 14 h 368"/>
                <a:gd name="T68" fmla="*/ 394 w 736"/>
                <a:gd name="T69" fmla="*/ 14 h 368"/>
                <a:gd name="T70" fmla="*/ 416 w 736"/>
                <a:gd name="T71" fmla="*/ 16 h 368"/>
                <a:gd name="T72" fmla="*/ 434 w 736"/>
                <a:gd name="T73" fmla="*/ 16 h 368"/>
                <a:gd name="T74" fmla="*/ 482 w 736"/>
                <a:gd name="T75" fmla="*/ 16 h 368"/>
                <a:gd name="T76" fmla="*/ 516 w 736"/>
                <a:gd name="T77" fmla="*/ 18 h 368"/>
                <a:gd name="T78" fmla="*/ 538 w 736"/>
                <a:gd name="T79" fmla="*/ 18 h 368"/>
                <a:gd name="T80" fmla="*/ 580 w 736"/>
                <a:gd name="T81" fmla="*/ 18 h 368"/>
                <a:gd name="T82" fmla="*/ 598 w 736"/>
                <a:gd name="T83" fmla="*/ 18 h 368"/>
                <a:gd name="T84" fmla="*/ 666 w 736"/>
                <a:gd name="T85" fmla="*/ 18 h 368"/>
                <a:gd name="T86" fmla="*/ 686 w 736"/>
                <a:gd name="T87" fmla="*/ 32 h 368"/>
                <a:gd name="T88" fmla="*/ 700 w 736"/>
                <a:gd name="T89" fmla="*/ 28 h 368"/>
                <a:gd name="T90" fmla="*/ 704 w 736"/>
                <a:gd name="T91" fmla="*/ 48 h 368"/>
                <a:gd name="T92" fmla="*/ 684 w 736"/>
                <a:gd name="T93" fmla="*/ 68 h 368"/>
                <a:gd name="T94" fmla="*/ 700 w 736"/>
                <a:gd name="T95" fmla="*/ 88 h 368"/>
                <a:gd name="T96" fmla="*/ 712 w 736"/>
                <a:gd name="T97" fmla="*/ 110 h 368"/>
                <a:gd name="T98" fmla="*/ 734 w 736"/>
                <a:gd name="T99" fmla="*/ 120 h 368"/>
                <a:gd name="T100" fmla="*/ 736 w 736"/>
                <a:gd name="T101" fmla="*/ 274 h 368"/>
                <a:gd name="T102" fmla="*/ 736 w 736"/>
                <a:gd name="T103" fmla="*/ 334 h 368"/>
                <a:gd name="T104" fmla="*/ 736 w 736"/>
                <a:gd name="T105" fmla="*/ 36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368">
                  <a:moveTo>
                    <a:pt x="736" y="366"/>
                  </a:moveTo>
                  <a:lnTo>
                    <a:pt x="654" y="366"/>
                  </a:lnTo>
                  <a:lnTo>
                    <a:pt x="638" y="368"/>
                  </a:lnTo>
                  <a:lnTo>
                    <a:pt x="624" y="368"/>
                  </a:lnTo>
                  <a:lnTo>
                    <a:pt x="620" y="368"/>
                  </a:lnTo>
                  <a:lnTo>
                    <a:pt x="610" y="368"/>
                  </a:lnTo>
                  <a:lnTo>
                    <a:pt x="600" y="368"/>
                  </a:lnTo>
                  <a:lnTo>
                    <a:pt x="592" y="368"/>
                  </a:lnTo>
                  <a:lnTo>
                    <a:pt x="564" y="366"/>
                  </a:lnTo>
                  <a:lnTo>
                    <a:pt x="558" y="366"/>
                  </a:lnTo>
                  <a:lnTo>
                    <a:pt x="546" y="366"/>
                  </a:lnTo>
                  <a:lnTo>
                    <a:pt x="542" y="366"/>
                  </a:lnTo>
                  <a:lnTo>
                    <a:pt x="518" y="366"/>
                  </a:lnTo>
                  <a:lnTo>
                    <a:pt x="498" y="366"/>
                  </a:lnTo>
                  <a:lnTo>
                    <a:pt x="490" y="366"/>
                  </a:lnTo>
                  <a:lnTo>
                    <a:pt x="486" y="366"/>
                  </a:lnTo>
                  <a:lnTo>
                    <a:pt x="474" y="366"/>
                  </a:lnTo>
                  <a:lnTo>
                    <a:pt x="456" y="366"/>
                  </a:lnTo>
                  <a:lnTo>
                    <a:pt x="436" y="366"/>
                  </a:lnTo>
                  <a:lnTo>
                    <a:pt x="434" y="366"/>
                  </a:lnTo>
                  <a:lnTo>
                    <a:pt x="430" y="366"/>
                  </a:lnTo>
                  <a:lnTo>
                    <a:pt x="414" y="366"/>
                  </a:lnTo>
                  <a:lnTo>
                    <a:pt x="406" y="364"/>
                  </a:lnTo>
                  <a:lnTo>
                    <a:pt x="398" y="364"/>
                  </a:lnTo>
                  <a:lnTo>
                    <a:pt x="380" y="364"/>
                  </a:lnTo>
                  <a:lnTo>
                    <a:pt x="354" y="364"/>
                  </a:lnTo>
                  <a:lnTo>
                    <a:pt x="350" y="364"/>
                  </a:lnTo>
                  <a:lnTo>
                    <a:pt x="338" y="364"/>
                  </a:lnTo>
                  <a:lnTo>
                    <a:pt x="334" y="364"/>
                  </a:lnTo>
                  <a:lnTo>
                    <a:pt x="320" y="364"/>
                  </a:lnTo>
                  <a:lnTo>
                    <a:pt x="314" y="364"/>
                  </a:lnTo>
                  <a:lnTo>
                    <a:pt x="306" y="362"/>
                  </a:lnTo>
                  <a:lnTo>
                    <a:pt x="300" y="362"/>
                  </a:lnTo>
                  <a:lnTo>
                    <a:pt x="292" y="362"/>
                  </a:lnTo>
                  <a:lnTo>
                    <a:pt x="282" y="362"/>
                  </a:lnTo>
                  <a:lnTo>
                    <a:pt x="272" y="362"/>
                  </a:lnTo>
                  <a:lnTo>
                    <a:pt x="258" y="362"/>
                  </a:lnTo>
                  <a:lnTo>
                    <a:pt x="242" y="360"/>
                  </a:lnTo>
                  <a:lnTo>
                    <a:pt x="204" y="358"/>
                  </a:lnTo>
                  <a:lnTo>
                    <a:pt x="200" y="358"/>
                  </a:lnTo>
                  <a:lnTo>
                    <a:pt x="158" y="358"/>
                  </a:lnTo>
                  <a:lnTo>
                    <a:pt x="140" y="356"/>
                  </a:lnTo>
                  <a:lnTo>
                    <a:pt x="126" y="356"/>
                  </a:lnTo>
                  <a:lnTo>
                    <a:pt x="114" y="354"/>
                  </a:lnTo>
                  <a:lnTo>
                    <a:pt x="104" y="354"/>
                  </a:lnTo>
                  <a:lnTo>
                    <a:pt x="96" y="354"/>
                  </a:lnTo>
                  <a:lnTo>
                    <a:pt x="72" y="352"/>
                  </a:lnTo>
                  <a:lnTo>
                    <a:pt x="64" y="352"/>
                  </a:lnTo>
                  <a:lnTo>
                    <a:pt x="52" y="352"/>
                  </a:lnTo>
                  <a:lnTo>
                    <a:pt x="46" y="352"/>
                  </a:lnTo>
                  <a:lnTo>
                    <a:pt x="40" y="352"/>
                  </a:lnTo>
                  <a:lnTo>
                    <a:pt x="36" y="350"/>
                  </a:lnTo>
                  <a:lnTo>
                    <a:pt x="0" y="348"/>
                  </a:lnTo>
                  <a:lnTo>
                    <a:pt x="8" y="238"/>
                  </a:lnTo>
                  <a:lnTo>
                    <a:pt x="10" y="206"/>
                  </a:lnTo>
                  <a:lnTo>
                    <a:pt x="12" y="184"/>
                  </a:lnTo>
                  <a:lnTo>
                    <a:pt x="12" y="176"/>
                  </a:lnTo>
                  <a:lnTo>
                    <a:pt x="12" y="162"/>
                  </a:lnTo>
                  <a:lnTo>
                    <a:pt x="18" y="76"/>
                  </a:lnTo>
                  <a:lnTo>
                    <a:pt x="18" y="68"/>
                  </a:lnTo>
                  <a:lnTo>
                    <a:pt x="20" y="56"/>
                  </a:lnTo>
                  <a:lnTo>
                    <a:pt x="20" y="40"/>
                  </a:lnTo>
                  <a:lnTo>
                    <a:pt x="22" y="30"/>
                  </a:lnTo>
                  <a:lnTo>
                    <a:pt x="24" y="6"/>
                  </a:lnTo>
                  <a:lnTo>
                    <a:pt x="24" y="0"/>
                  </a:lnTo>
                  <a:lnTo>
                    <a:pt x="26" y="0"/>
                  </a:lnTo>
                  <a:lnTo>
                    <a:pt x="40" y="0"/>
                  </a:lnTo>
                  <a:lnTo>
                    <a:pt x="44" y="2"/>
                  </a:lnTo>
                  <a:lnTo>
                    <a:pt x="46" y="2"/>
                  </a:lnTo>
                  <a:lnTo>
                    <a:pt x="50" y="2"/>
                  </a:lnTo>
                  <a:lnTo>
                    <a:pt x="52" y="2"/>
                  </a:lnTo>
                  <a:lnTo>
                    <a:pt x="56" y="2"/>
                  </a:lnTo>
                  <a:lnTo>
                    <a:pt x="60" y="2"/>
                  </a:lnTo>
                  <a:lnTo>
                    <a:pt x="64" y="2"/>
                  </a:lnTo>
                  <a:lnTo>
                    <a:pt x="70" y="2"/>
                  </a:lnTo>
                  <a:lnTo>
                    <a:pt x="82" y="2"/>
                  </a:lnTo>
                  <a:lnTo>
                    <a:pt x="96" y="4"/>
                  </a:lnTo>
                  <a:lnTo>
                    <a:pt x="104" y="4"/>
                  </a:lnTo>
                  <a:lnTo>
                    <a:pt x="112" y="4"/>
                  </a:lnTo>
                  <a:lnTo>
                    <a:pt x="120" y="4"/>
                  </a:lnTo>
                  <a:lnTo>
                    <a:pt x="128" y="6"/>
                  </a:lnTo>
                  <a:lnTo>
                    <a:pt x="132" y="6"/>
                  </a:lnTo>
                  <a:lnTo>
                    <a:pt x="136" y="6"/>
                  </a:lnTo>
                  <a:lnTo>
                    <a:pt x="152" y="6"/>
                  </a:lnTo>
                  <a:lnTo>
                    <a:pt x="156" y="8"/>
                  </a:lnTo>
                  <a:lnTo>
                    <a:pt x="162" y="8"/>
                  </a:lnTo>
                  <a:lnTo>
                    <a:pt x="208" y="8"/>
                  </a:lnTo>
                  <a:lnTo>
                    <a:pt x="216" y="10"/>
                  </a:lnTo>
                  <a:lnTo>
                    <a:pt x="266" y="12"/>
                  </a:lnTo>
                  <a:lnTo>
                    <a:pt x="280" y="12"/>
                  </a:lnTo>
                  <a:lnTo>
                    <a:pt x="292" y="12"/>
                  </a:lnTo>
                  <a:lnTo>
                    <a:pt x="302" y="12"/>
                  </a:lnTo>
                  <a:lnTo>
                    <a:pt x="308" y="14"/>
                  </a:lnTo>
                  <a:lnTo>
                    <a:pt x="316" y="14"/>
                  </a:lnTo>
                  <a:lnTo>
                    <a:pt x="324" y="14"/>
                  </a:lnTo>
                  <a:lnTo>
                    <a:pt x="330" y="14"/>
                  </a:lnTo>
                  <a:lnTo>
                    <a:pt x="338" y="14"/>
                  </a:lnTo>
                  <a:lnTo>
                    <a:pt x="344" y="14"/>
                  </a:lnTo>
                  <a:lnTo>
                    <a:pt x="350" y="14"/>
                  </a:lnTo>
                  <a:lnTo>
                    <a:pt x="362" y="14"/>
                  </a:lnTo>
                  <a:lnTo>
                    <a:pt x="366" y="14"/>
                  </a:lnTo>
                  <a:lnTo>
                    <a:pt x="376" y="14"/>
                  </a:lnTo>
                  <a:lnTo>
                    <a:pt x="382" y="14"/>
                  </a:lnTo>
                  <a:lnTo>
                    <a:pt x="386" y="14"/>
                  </a:lnTo>
                  <a:lnTo>
                    <a:pt x="394" y="14"/>
                  </a:lnTo>
                  <a:lnTo>
                    <a:pt x="400" y="16"/>
                  </a:lnTo>
                  <a:lnTo>
                    <a:pt x="408" y="16"/>
                  </a:lnTo>
                  <a:lnTo>
                    <a:pt x="416" y="16"/>
                  </a:lnTo>
                  <a:lnTo>
                    <a:pt x="420" y="16"/>
                  </a:lnTo>
                  <a:lnTo>
                    <a:pt x="424" y="16"/>
                  </a:lnTo>
                  <a:lnTo>
                    <a:pt x="434" y="16"/>
                  </a:lnTo>
                  <a:lnTo>
                    <a:pt x="456" y="16"/>
                  </a:lnTo>
                  <a:lnTo>
                    <a:pt x="480" y="16"/>
                  </a:lnTo>
                  <a:lnTo>
                    <a:pt x="482" y="16"/>
                  </a:lnTo>
                  <a:lnTo>
                    <a:pt x="498" y="16"/>
                  </a:lnTo>
                  <a:lnTo>
                    <a:pt x="508" y="18"/>
                  </a:lnTo>
                  <a:lnTo>
                    <a:pt x="516" y="18"/>
                  </a:lnTo>
                  <a:lnTo>
                    <a:pt x="520" y="18"/>
                  </a:lnTo>
                  <a:lnTo>
                    <a:pt x="534" y="18"/>
                  </a:lnTo>
                  <a:lnTo>
                    <a:pt x="538" y="18"/>
                  </a:lnTo>
                  <a:lnTo>
                    <a:pt x="562" y="18"/>
                  </a:lnTo>
                  <a:lnTo>
                    <a:pt x="574" y="18"/>
                  </a:lnTo>
                  <a:lnTo>
                    <a:pt x="580" y="18"/>
                  </a:lnTo>
                  <a:lnTo>
                    <a:pt x="586" y="18"/>
                  </a:lnTo>
                  <a:lnTo>
                    <a:pt x="592" y="18"/>
                  </a:lnTo>
                  <a:lnTo>
                    <a:pt x="598" y="18"/>
                  </a:lnTo>
                  <a:lnTo>
                    <a:pt x="632" y="18"/>
                  </a:lnTo>
                  <a:lnTo>
                    <a:pt x="664" y="18"/>
                  </a:lnTo>
                  <a:lnTo>
                    <a:pt x="666" y="18"/>
                  </a:lnTo>
                  <a:lnTo>
                    <a:pt x="668" y="20"/>
                  </a:lnTo>
                  <a:lnTo>
                    <a:pt x="682" y="32"/>
                  </a:lnTo>
                  <a:lnTo>
                    <a:pt x="686" y="32"/>
                  </a:lnTo>
                  <a:lnTo>
                    <a:pt x="690" y="32"/>
                  </a:lnTo>
                  <a:lnTo>
                    <a:pt x="692" y="28"/>
                  </a:lnTo>
                  <a:lnTo>
                    <a:pt x="700" y="28"/>
                  </a:lnTo>
                  <a:lnTo>
                    <a:pt x="706" y="38"/>
                  </a:lnTo>
                  <a:lnTo>
                    <a:pt x="708" y="48"/>
                  </a:lnTo>
                  <a:lnTo>
                    <a:pt x="704" y="48"/>
                  </a:lnTo>
                  <a:lnTo>
                    <a:pt x="700" y="48"/>
                  </a:lnTo>
                  <a:lnTo>
                    <a:pt x="698" y="48"/>
                  </a:lnTo>
                  <a:lnTo>
                    <a:pt x="684" y="68"/>
                  </a:lnTo>
                  <a:lnTo>
                    <a:pt x="686" y="74"/>
                  </a:lnTo>
                  <a:lnTo>
                    <a:pt x="692" y="80"/>
                  </a:lnTo>
                  <a:lnTo>
                    <a:pt x="700" y="88"/>
                  </a:lnTo>
                  <a:lnTo>
                    <a:pt x="704" y="94"/>
                  </a:lnTo>
                  <a:lnTo>
                    <a:pt x="706" y="98"/>
                  </a:lnTo>
                  <a:lnTo>
                    <a:pt x="712" y="110"/>
                  </a:lnTo>
                  <a:lnTo>
                    <a:pt x="720" y="112"/>
                  </a:lnTo>
                  <a:lnTo>
                    <a:pt x="722" y="114"/>
                  </a:lnTo>
                  <a:lnTo>
                    <a:pt x="734" y="120"/>
                  </a:lnTo>
                  <a:lnTo>
                    <a:pt x="734" y="206"/>
                  </a:lnTo>
                  <a:lnTo>
                    <a:pt x="734" y="266"/>
                  </a:lnTo>
                  <a:lnTo>
                    <a:pt x="736" y="274"/>
                  </a:lnTo>
                  <a:lnTo>
                    <a:pt x="736" y="284"/>
                  </a:lnTo>
                  <a:lnTo>
                    <a:pt x="736" y="310"/>
                  </a:lnTo>
                  <a:lnTo>
                    <a:pt x="736" y="334"/>
                  </a:lnTo>
                  <a:lnTo>
                    <a:pt x="736" y="346"/>
                  </a:lnTo>
                  <a:lnTo>
                    <a:pt x="736" y="350"/>
                  </a:lnTo>
                  <a:lnTo>
                    <a:pt x="736" y="366"/>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34" name="Freeform 426"/>
            <p:cNvSpPr>
              <a:spLocks/>
            </p:cNvSpPr>
            <p:nvPr/>
          </p:nvSpPr>
          <p:spPr bwMode="auto">
            <a:xfrm>
              <a:off x="7715250" y="2727325"/>
              <a:ext cx="168275" cy="257175"/>
            </a:xfrm>
            <a:custGeom>
              <a:avLst/>
              <a:gdLst>
                <a:gd name="T0" fmla="*/ 32 w 106"/>
                <a:gd name="T1" fmla="*/ 2 h 162"/>
                <a:gd name="T2" fmla="*/ 30 w 106"/>
                <a:gd name="T3" fmla="*/ 6 h 162"/>
                <a:gd name="T4" fmla="*/ 22 w 106"/>
                <a:gd name="T5" fmla="*/ 24 h 162"/>
                <a:gd name="T6" fmla="*/ 20 w 106"/>
                <a:gd name="T7" fmla="*/ 30 h 162"/>
                <a:gd name="T8" fmla="*/ 28 w 106"/>
                <a:gd name="T9" fmla="*/ 46 h 162"/>
                <a:gd name="T10" fmla="*/ 34 w 106"/>
                <a:gd name="T11" fmla="*/ 50 h 162"/>
                <a:gd name="T12" fmla="*/ 44 w 106"/>
                <a:gd name="T13" fmla="*/ 60 h 162"/>
                <a:gd name="T14" fmla="*/ 50 w 106"/>
                <a:gd name="T15" fmla="*/ 66 h 162"/>
                <a:gd name="T16" fmla="*/ 52 w 106"/>
                <a:gd name="T17" fmla="*/ 72 h 162"/>
                <a:gd name="T18" fmla="*/ 52 w 106"/>
                <a:gd name="T19" fmla="*/ 78 h 162"/>
                <a:gd name="T20" fmla="*/ 54 w 106"/>
                <a:gd name="T21" fmla="*/ 86 h 162"/>
                <a:gd name="T22" fmla="*/ 68 w 106"/>
                <a:gd name="T23" fmla="*/ 102 h 162"/>
                <a:gd name="T24" fmla="*/ 82 w 106"/>
                <a:gd name="T25" fmla="*/ 112 h 162"/>
                <a:gd name="T26" fmla="*/ 90 w 106"/>
                <a:gd name="T27" fmla="*/ 124 h 162"/>
                <a:gd name="T28" fmla="*/ 86 w 106"/>
                <a:gd name="T29" fmla="*/ 136 h 162"/>
                <a:gd name="T30" fmla="*/ 90 w 106"/>
                <a:gd name="T31" fmla="*/ 138 h 162"/>
                <a:gd name="T32" fmla="*/ 92 w 106"/>
                <a:gd name="T33" fmla="*/ 136 h 162"/>
                <a:gd name="T34" fmla="*/ 100 w 106"/>
                <a:gd name="T35" fmla="*/ 134 h 162"/>
                <a:gd name="T36" fmla="*/ 106 w 106"/>
                <a:gd name="T37" fmla="*/ 146 h 162"/>
                <a:gd name="T38" fmla="*/ 106 w 106"/>
                <a:gd name="T39" fmla="*/ 148 h 162"/>
                <a:gd name="T40" fmla="*/ 106 w 106"/>
                <a:gd name="T41" fmla="*/ 150 h 162"/>
                <a:gd name="T42" fmla="*/ 104 w 106"/>
                <a:gd name="T43" fmla="*/ 150 h 162"/>
                <a:gd name="T44" fmla="*/ 102 w 106"/>
                <a:gd name="T45" fmla="*/ 150 h 162"/>
                <a:gd name="T46" fmla="*/ 96 w 106"/>
                <a:gd name="T47" fmla="*/ 150 h 162"/>
                <a:gd name="T48" fmla="*/ 86 w 106"/>
                <a:gd name="T49" fmla="*/ 154 h 162"/>
                <a:gd name="T50" fmla="*/ 68 w 106"/>
                <a:gd name="T51" fmla="*/ 158 h 162"/>
                <a:gd name="T52" fmla="*/ 66 w 106"/>
                <a:gd name="T53" fmla="*/ 158 h 162"/>
                <a:gd name="T54" fmla="*/ 50 w 106"/>
                <a:gd name="T55" fmla="*/ 162 h 162"/>
                <a:gd name="T56" fmla="*/ 42 w 106"/>
                <a:gd name="T57" fmla="*/ 162 h 162"/>
                <a:gd name="T58" fmla="*/ 30 w 106"/>
                <a:gd name="T59" fmla="*/ 120 h 162"/>
                <a:gd name="T60" fmla="*/ 30 w 106"/>
                <a:gd name="T61" fmla="*/ 116 h 162"/>
                <a:gd name="T62" fmla="*/ 28 w 106"/>
                <a:gd name="T63" fmla="*/ 112 h 162"/>
                <a:gd name="T64" fmla="*/ 24 w 106"/>
                <a:gd name="T65" fmla="*/ 98 h 162"/>
                <a:gd name="T66" fmla="*/ 22 w 106"/>
                <a:gd name="T67" fmla="*/ 92 h 162"/>
                <a:gd name="T68" fmla="*/ 22 w 106"/>
                <a:gd name="T69" fmla="*/ 88 h 162"/>
                <a:gd name="T70" fmla="*/ 20 w 106"/>
                <a:gd name="T71" fmla="*/ 86 h 162"/>
                <a:gd name="T72" fmla="*/ 16 w 106"/>
                <a:gd name="T73" fmla="*/ 74 h 162"/>
                <a:gd name="T74" fmla="*/ 12 w 106"/>
                <a:gd name="T75" fmla="*/ 60 h 162"/>
                <a:gd name="T76" fmla="*/ 12 w 106"/>
                <a:gd name="T77" fmla="*/ 56 h 162"/>
                <a:gd name="T78" fmla="*/ 2 w 106"/>
                <a:gd name="T79" fmla="*/ 28 h 162"/>
                <a:gd name="T80" fmla="*/ 0 w 106"/>
                <a:gd name="T81" fmla="*/ 20 h 162"/>
                <a:gd name="T82" fmla="*/ 2 w 106"/>
                <a:gd name="T83" fmla="*/ 20 h 162"/>
                <a:gd name="T84" fmla="*/ 2 w 106"/>
                <a:gd name="T85" fmla="*/ 18 h 162"/>
                <a:gd name="T86" fmla="*/ 2 w 106"/>
                <a:gd name="T87" fmla="*/ 14 h 162"/>
                <a:gd name="T88" fmla="*/ 4 w 106"/>
                <a:gd name="T89" fmla="*/ 12 h 162"/>
                <a:gd name="T90" fmla="*/ 4 w 106"/>
                <a:gd name="T91" fmla="*/ 10 h 162"/>
                <a:gd name="T92" fmla="*/ 6 w 106"/>
                <a:gd name="T93" fmla="*/ 6 h 162"/>
                <a:gd name="T94" fmla="*/ 8 w 106"/>
                <a:gd name="T95" fmla="*/ 4 h 162"/>
                <a:gd name="T96" fmla="*/ 10 w 106"/>
                <a:gd name="T97" fmla="*/ 4 h 162"/>
                <a:gd name="T98" fmla="*/ 12 w 106"/>
                <a:gd name="T99" fmla="*/ 2 h 162"/>
                <a:gd name="T100" fmla="*/ 16 w 106"/>
                <a:gd name="T101" fmla="*/ 2 h 162"/>
                <a:gd name="T102" fmla="*/ 18 w 106"/>
                <a:gd name="T103" fmla="*/ 0 h 162"/>
                <a:gd name="T104" fmla="*/ 22 w 106"/>
                <a:gd name="T105" fmla="*/ 0 h 162"/>
                <a:gd name="T106" fmla="*/ 24 w 106"/>
                <a:gd name="T107" fmla="*/ 0 h 162"/>
                <a:gd name="T108" fmla="*/ 28 w 106"/>
                <a:gd name="T109" fmla="*/ 0 h 162"/>
                <a:gd name="T110" fmla="*/ 32 w 106"/>
                <a:gd name="T111"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 h="162">
                  <a:moveTo>
                    <a:pt x="32" y="2"/>
                  </a:moveTo>
                  <a:lnTo>
                    <a:pt x="30" y="6"/>
                  </a:lnTo>
                  <a:lnTo>
                    <a:pt x="22" y="24"/>
                  </a:lnTo>
                  <a:lnTo>
                    <a:pt x="20" y="30"/>
                  </a:lnTo>
                  <a:lnTo>
                    <a:pt x="28" y="46"/>
                  </a:lnTo>
                  <a:lnTo>
                    <a:pt x="34" y="50"/>
                  </a:lnTo>
                  <a:lnTo>
                    <a:pt x="44" y="60"/>
                  </a:lnTo>
                  <a:lnTo>
                    <a:pt x="50" y="66"/>
                  </a:lnTo>
                  <a:lnTo>
                    <a:pt x="52" y="72"/>
                  </a:lnTo>
                  <a:lnTo>
                    <a:pt x="52" y="78"/>
                  </a:lnTo>
                  <a:lnTo>
                    <a:pt x="54" y="86"/>
                  </a:lnTo>
                  <a:lnTo>
                    <a:pt x="68" y="102"/>
                  </a:lnTo>
                  <a:lnTo>
                    <a:pt x="82" y="112"/>
                  </a:lnTo>
                  <a:lnTo>
                    <a:pt x="90" y="124"/>
                  </a:lnTo>
                  <a:lnTo>
                    <a:pt x="86" y="136"/>
                  </a:lnTo>
                  <a:lnTo>
                    <a:pt x="90" y="138"/>
                  </a:lnTo>
                  <a:lnTo>
                    <a:pt x="92" y="136"/>
                  </a:lnTo>
                  <a:lnTo>
                    <a:pt x="100" y="134"/>
                  </a:lnTo>
                  <a:lnTo>
                    <a:pt x="106" y="146"/>
                  </a:lnTo>
                  <a:lnTo>
                    <a:pt x="106" y="148"/>
                  </a:lnTo>
                  <a:lnTo>
                    <a:pt x="106" y="150"/>
                  </a:lnTo>
                  <a:lnTo>
                    <a:pt x="104" y="150"/>
                  </a:lnTo>
                  <a:lnTo>
                    <a:pt x="102" y="150"/>
                  </a:lnTo>
                  <a:lnTo>
                    <a:pt x="96" y="150"/>
                  </a:lnTo>
                  <a:lnTo>
                    <a:pt x="86" y="154"/>
                  </a:lnTo>
                  <a:lnTo>
                    <a:pt x="68" y="158"/>
                  </a:lnTo>
                  <a:lnTo>
                    <a:pt x="66" y="158"/>
                  </a:lnTo>
                  <a:lnTo>
                    <a:pt x="50" y="162"/>
                  </a:lnTo>
                  <a:lnTo>
                    <a:pt x="42" y="162"/>
                  </a:lnTo>
                  <a:lnTo>
                    <a:pt x="30" y="120"/>
                  </a:lnTo>
                  <a:lnTo>
                    <a:pt x="30" y="116"/>
                  </a:lnTo>
                  <a:lnTo>
                    <a:pt x="28" y="112"/>
                  </a:lnTo>
                  <a:lnTo>
                    <a:pt x="24" y="98"/>
                  </a:lnTo>
                  <a:lnTo>
                    <a:pt x="22" y="92"/>
                  </a:lnTo>
                  <a:lnTo>
                    <a:pt x="22" y="88"/>
                  </a:lnTo>
                  <a:lnTo>
                    <a:pt x="20" y="86"/>
                  </a:lnTo>
                  <a:lnTo>
                    <a:pt x="16" y="74"/>
                  </a:lnTo>
                  <a:lnTo>
                    <a:pt x="12" y="60"/>
                  </a:lnTo>
                  <a:lnTo>
                    <a:pt x="12" y="56"/>
                  </a:lnTo>
                  <a:lnTo>
                    <a:pt x="2" y="28"/>
                  </a:lnTo>
                  <a:lnTo>
                    <a:pt x="0" y="20"/>
                  </a:lnTo>
                  <a:lnTo>
                    <a:pt x="2" y="20"/>
                  </a:lnTo>
                  <a:lnTo>
                    <a:pt x="2" y="18"/>
                  </a:lnTo>
                  <a:lnTo>
                    <a:pt x="2" y="14"/>
                  </a:lnTo>
                  <a:lnTo>
                    <a:pt x="4" y="12"/>
                  </a:lnTo>
                  <a:lnTo>
                    <a:pt x="4" y="10"/>
                  </a:lnTo>
                  <a:lnTo>
                    <a:pt x="6" y="6"/>
                  </a:lnTo>
                  <a:lnTo>
                    <a:pt x="8" y="4"/>
                  </a:lnTo>
                  <a:lnTo>
                    <a:pt x="10" y="4"/>
                  </a:lnTo>
                  <a:lnTo>
                    <a:pt x="12" y="2"/>
                  </a:lnTo>
                  <a:lnTo>
                    <a:pt x="16" y="2"/>
                  </a:lnTo>
                  <a:lnTo>
                    <a:pt x="18" y="0"/>
                  </a:lnTo>
                  <a:lnTo>
                    <a:pt x="22" y="0"/>
                  </a:lnTo>
                  <a:lnTo>
                    <a:pt x="24" y="0"/>
                  </a:lnTo>
                  <a:lnTo>
                    <a:pt x="28" y="0"/>
                  </a:lnTo>
                  <a:lnTo>
                    <a:pt x="32" y="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35" name="Freeform 427"/>
            <p:cNvSpPr>
              <a:spLocks/>
            </p:cNvSpPr>
            <p:nvPr/>
          </p:nvSpPr>
          <p:spPr bwMode="auto">
            <a:xfrm>
              <a:off x="7546975" y="2930525"/>
              <a:ext cx="34925" cy="34925"/>
            </a:xfrm>
            <a:custGeom>
              <a:avLst/>
              <a:gdLst>
                <a:gd name="T0" fmla="*/ 14 w 22"/>
                <a:gd name="T1" fmla="*/ 22 h 22"/>
                <a:gd name="T2" fmla="*/ 14 w 22"/>
                <a:gd name="T3" fmla="*/ 20 h 22"/>
                <a:gd name="T4" fmla="*/ 12 w 22"/>
                <a:gd name="T5" fmla="*/ 14 h 22"/>
                <a:gd name="T6" fmla="*/ 8 w 22"/>
                <a:gd name="T7" fmla="*/ 10 h 22"/>
                <a:gd name="T8" fmla="*/ 2 w 22"/>
                <a:gd name="T9" fmla="*/ 8 h 22"/>
                <a:gd name="T10" fmla="*/ 0 w 22"/>
                <a:gd name="T11" fmla="*/ 6 h 22"/>
                <a:gd name="T12" fmla="*/ 8 w 22"/>
                <a:gd name="T13" fmla="*/ 0 h 22"/>
                <a:gd name="T14" fmla="*/ 22 w 22"/>
                <a:gd name="T15" fmla="*/ 8 h 22"/>
                <a:gd name="T16" fmla="*/ 14 w 2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14" y="22"/>
                  </a:moveTo>
                  <a:lnTo>
                    <a:pt x="14" y="20"/>
                  </a:lnTo>
                  <a:lnTo>
                    <a:pt x="12" y="14"/>
                  </a:lnTo>
                  <a:lnTo>
                    <a:pt x="8" y="10"/>
                  </a:lnTo>
                  <a:lnTo>
                    <a:pt x="2" y="8"/>
                  </a:lnTo>
                  <a:lnTo>
                    <a:pt x="0" y="6"/>
                  </a:lnTo>
                  <a:lnTo>
                    <a:pt x="8" y="0"/>
                  </a:lnTo>
                  <a:lnTo>
                    <a:pt x="22" y="8"/>
                  </a:lnTo>
                  <a:lnTo>
                    <a:pt x="14" y="22"/>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36" name="Freeform 428"/>
            <p:cNvSpPr>
              <a:spLocks/>
            </p:cNvSpPr>
            <p:nvPr/>
          </p:nvSpPr>
          <p:spPr bwMode="auto">
            <a:xfrm>
              <a:off x="7165975" y="2759075"/>
              <a:ext cx="714375" cy="327025"/>
            </a:xfrm>
            <a:custGeom>
              <a:avLst/>
              <a:gdLst>
                <a:gd name="T0" fmla="*/ 342 w 450"/>
                <a:gd name="T1" fmla="*/ 160 h 206"/>
                <a:gd name="T2" fmla="*/ 330 w 450"/>
                <a:gd name="T3" fmla="*/ 150 h 206"/>
                <a:gd name="T4" fmla="*/ 342 w 450"/>
                <a:gd name="T5" fmla="*/ 140 h 206"/>
                <a:gd name="T6" fmla="*/ 332 w 450"/>
                <a:gd name="T7" fmla="*/ 142 h 206"/>
                <a:gd name="T8" fmla="*/ 344 w 450"/>
                <a:gd name="T9" fmla="*/ 136 h 206"/>
                <a:gd name="T10" fmla="*/ 358 w 450"/>
                <a:gd name="T11" fmla="*/ 134 h 206"/>
                <a:gd name="T12" fmla="*/ 358 w 450"/>
                <a:gd name="T13" fmla="*/ 128 h 206"/>
                <a:gd name="T14" fmla="*/ 336 w 450"/>
                <a:gd name="T15" fmla="*/ 126 h 206"/>
                <a:gd name="T16" fmla="*/ 320 w 450"/>
                <a:gd name="T17" fmla="*/ 120 h 206"/>
                <a:gd name="T18" fmla="*/ 332 w 450"/>
                <a:gd name="T19" fmla="*/ 114 h 206"/>
                <a:gd name="T20" fmla="*/ 342 w 450"/>
                <a:gd name="T21" fmla="*/ 112 h 206"/>
                <a:gd name="T22" fmla="*/ 318 w 450"/>
                <a:gd name="T23" fmla="*/ 106 h 206"/>
                <a:gd name="T24" fmla="*/ 316 w 450"/>
                <a:gd name="T25" fmla="*/ 98 h 206"/>
                <a:gd name="T26" fmla="*/ 326 w 450"/>
                <a:gd name="T27" fmla="*/ 94 h 206"/>
                <a:gd name="T28" fmla="*/ 330 w 450"/>
                <a:gd name="T29" fmla="*/ 76 h 206"/>
                <a:gd name="T30" fmla="*/ 326 w 450"/>
                <a:gd name="T31" fmla="*/ 48 h 206"/>
                <a:gd name="T32" fmla="*/ 336 w 450"/>
                <a:gd name="T33" fmla="*/ 16 h 206"/>
                <a:gd name="T34" fmla="*/ 326 w 450"/>
                <a:gd name="T35" fmla="*/ 40 h 206"/>
                <a:gd name="T36" fmla="*/ 314 w 450"/>
                <a:gd name="T37" fmla="*/ 44 h 206"/>
                <a:gd name="T38" fmla="*/ 296 w 450"/>
                <a:gd name="T39" fmla="*/ 58 h 206"/>
                <a:gd name="T40" fmla="*/ 302 w 450"/>
                <a:gd name="T41" fmla="*/ 68 h 206"/>
                <a:gd name="T42" fmla="*/ 298 w 450"/>
                <a:gd name="T43" fmla="*/ 70 h 206"/>
                <a:gd name="T44" fmla="*/ 284 w 450"/>
                <a:gd name="T45" fmla="*/ 68 h 206"/>
                <a:gd name="T46" fmla="*/ 296 w 450"/>
                <a:gd name="T47" fmla="*/ 76 h 206"/>
                <a:gd name="T48" fmla="*/ 304 w 450"/>
                <a:gd name="T49" fmla="*/ 106 h 206"/>
                <a:gd name="T50" fmla="*/ 310 w 450"/>
                <a:gd name="T51" fmla="*/ 150 h 206"/>
                <a:gd name="T52" fmla="*/ 324 w 450"/>
                <a:gd name="T53" fmla="*/ 160 h 206"/>
                <a:gd name="T54" fmla="*/ 306 w 450"/>
                <a:gd name="T55" fmla="*/ 162 h 206"/>
                <a:gd name="T56" fmla="*/ 292 w 450"/>
                <a:gd name="T57" fmla="*/ 142 h 206"/>
                <a:gd name="T58" fmla="*/ 304 w 450"/>
                <a:gd name="T59" fmla="*/ 166 h 206"/>
                <a:gd name="T60" fmla="*/ 328 w 450"/>
                <a:gd name="T61" fmla="*/ 180 h 206"/>
                <a:gd name="T62" fmla="*/ 338 w 450"/>
                <a:gd name="T63" fmla="*/ 190 h 206"/>
                <a:gd name="T64" fmla="*/ 314 w 450"/>
                <a:gd name="T65" fmla="*/ 188 h 206"/>
                <a:gd name="T66" fmla="*/ 304 w 450"/>
                <a:gd name="T67" fmla="*/ 186 h 206"/>
                <a:gd name="T68" fmla="*/ 282 w 450"/>
                <a:gd name="T69" fmla="*/ 186 h 206"/>
                <a:gd name="T70" fmla="*/ 260 w 450"/>
                <a:gd name="T71" fmla="*/ 174 h 206"/>
                <a:gd name="T72" fmla="*/ 240 w 450"/>
                <a:gd name="T73" fmla="*/ 166 h 206"/>
                <a:gd name="T74" fmla="*/ 252 w 450"/>
                <a:gd name="T75" fmla="*/ 142 h 206"/>
                <a:gd name="T76" fmla="*/ 262 w 450"/>
                <a:gd name="T77" fmla="*/ 116 h 206"/>
                <a:gd name="T78" fmla="*/ 218 w 450"/>
                <a:gd name="T79" fmla="*/ 104 h 206"/>
                <a:gd name="T80" fmla="*/ 206 w 450"/>
                <a:gd name="T81" fmla="*/ 106 h 206"/>
                <a:gd name="T82" fmla="*/ 202 w 450"/>
                <a:gd name="T83" fmla="*/ 88 h 206"/>
                <a:gd name="T84" fmla="*/ 172 w 450"/>
                <a:gd name="T85" fmla="*/ 78 h 206"/>
                <a:gd name="T86" fmla="*/ 122 w 450"/>
                <a:gd name="T87" fmla="*/ 48 h 206"/>
                <a:gd name="T88" fmla="*/ 102 w 450"/>
                <a:gd name="T89" fmla="*/ 68 h 206"/>
                <a:gd name="T90" fmla="*/ 82 w 450"/>
                <a:gd name="T91" fmla="*/ 74 h 206"/>
                <a:gd name="T92" fmla="*/ 54 w 450"/>
                <a:gd name="T93" fmla="*/ 90 h 206"/>
                <a:gd name="T94" fmla="*/ 40 w 450"/>
                <a:gd name="T95" fmla="*/ 90 h 206"/>
                <a:gd name="T96" fmla="*/ 10 w 450"/>
                <a:gd name="T97" fmla="*/ 126 h 206"/>
                <a:gd name="T98" fmla="*/ 116 w 450"/>
                <a:gd name="T99" fmla="*/ 46 h 206"/>
                <a:gd name="T100" fmla="*/ 348 w 450"/>
                <a:gd name="T101" fmla="*/ 8 h 206"/>
                <a:gd name="T102" fmla="*/ 366 w 450"/>
                <a:gd name="T103" fmla="*/ 66 h 206"/>
                <a:gd name="T104" fmla="*/ 374 w 450"/>
                <a:gd name="T105" fmla="*/ 92 h 206"/>
                <a:gd name="T106" fmla="*/ 396 w 450"/>
                <a:gd name="T107" fmla="*/ 142 h 206"/>
                <a:gd name="T108" fmla="*/ 442 w 450"/>
                <a:gd name="T109" fmla="*/ 130 h 206"/>
                <a:gd name="T110" fmla="*/ 444 w 450"/>
                <a:gd name="T111" fmla="*/ 158 h 206"/>
                <a:gd name="T112" fmla="*/ 422 w 450"/>
                <a:gd name="T113" fmla="*/ 188 h 206"/>
                <a:gd name="T114" fmla="*/ 406 w 450"/>
                <a:gd name="T115" fmla="*/ 196 h 206"/>
                <a:gd name="T116" fmla="*/ 392 w 450"/>
                <a:gd name="T117" fmla="*/ 200 h 206"/>
                <a:gd name="T118" fmla="*/ 384 w 450"/>
                <a:gd name="T119" fmla="*/ 200 h 206"/>
                <a:gd name="T120" fmla="*/ 378 w 450"/>
                <a:gd name="T121" fmla="*/ 15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0" h="206">
                  <a:moveTo>
                    <a:pt x="364" y="176"/>
                  </a:moveTo>
                  <a:lnTo>
                    <a:pt x="358" y="170"/>
                  </a:lnTo>
                  <a:lnTo>
                    <a:pt x="348" y="164"/>
                  </a:lnTo>
                  <a:lnTo>
                    <a:pt x="342" y="160"/>
                  </a:lnTo>
                  <a:lnTo>
                    <a:pt x="342" y="166"/>
                  </a:lnTo>
                  <a:lnTo>
                    <a:pt x="340" y="164"/>
                  </a:lnTo>
                  <a:lnTo>
                    <a:pt x="328" y="152"/>
                  </a:lnTo>
                  <a:lnTo>
                    <a:pt x="330" y="150"/>
                  </a:lnTo>
                  <a:lnTo>
                    <a:pt x="336" y="148"/>
                  </a:lnTo>
                  <a:lnTo>
                    <a:pt x="338" y="146"/>
                  </a:lnTo>
                  <a:lnTo>
                    <a:pt x="340" y="142"/>
                  </a:lnTo>
                  <a:lnTo>
                    <a:pt x="342" y="140"/>
                  </a:lnTo>
                  <a:lnTo>
                    <a:pt x="340" y="138"/>
                  </a:lnTo>
                  <a:lnTo>
                    <a:pt x="336" y="140"/>
                  </a:lnTo>
                  <a:lnTo>
                    <a:pt x="336" y="142"/>
                  </a:lnTo>
                  <a:lnTo>
                    <a:pt x="332" y="142"/>
                  </a:lnTo>
                  <a:lnTo>
                    <a:pt x="330" y="142"/>
                  </a:lnTo>
                  <a:lnTo>
                    <a:pt x="330" y="136"/>
                  </a:lnTo>
                  <a:lnTo>
                    <a:pt x="340" y="134"/>
                  </a:lnTo>
                  <a:lnTo>
                    <a:pt x="344" y="136"/>
                  </a:lnTo>
                  <a:lnTo>
                    <a:pt x="348" y="136"/>
                  </a:lnTo>
                  <a:lnTo>
                    <a:pt x="352" y="136"/>
                  </a:lnTo>
                  <a:lnTo>
                    <a:pt x="354" y="136"/>
                  </a:lnTo>
                  <a:lnTo>
                    <a:pt x="358" y="134"/>
                  </a:lnTo>
                  <a:lnTo>
                    <a:pt x="358" y="132"/>
                  </a:lnTo>
                  <a:lnTo>
                    <a:pt x="360" y="130"/>
                  </a:lnTo>
                  <a:lnTo>
                    <a:pt x="358" y="126"/>
                  </a:lnTo>
                  <a:lnTo>
                    <a:pt x="358" y="128"/>
                  </a:lnTo>
                  <a:lnTo>
                    <a:pt x="356" y="132"/>
                  </a:lnTo>
                  <a:lnTo>
                    <a:pt x="354" y="132"/>
                  </a:lnTo>
                  <a:lnTo>
                    <a:pt x="350" y="132"/>
                  </a:lnTo>
                  <a:lnTo>
                    <a:pt x="336" y="126"/>
                  </a:lnTo>
                  <a:lnTo>
                    <a:pt x="334" y="120"/>
                  </a:lnTo>
                  <a:lnTo>
                    <a:pt x="324" y="130"/>
                  </a:lnTo>
                  <a:lnTo>
                    <a:pt x="322" y="130"/>
                  </a:lnTo>
                  <a:lnTo>
                    <a:pt x="320" y="120"/>
                  </a:lnTo>
                  <a:lnTo>
                    <a:pt x="322" y="112"/>
                  </a:lnTo>
                  <a:lnTo>
                    <a:pt x="326" y="110"/>
                  </a:lnTo>
                  <a:lnTo>
                    <a:pt x="330" y="112"/>
                  </a:lnTo>
                  <a:lnTo>
                    <a:pt x="332" y="114"/>
                  </a:lnTo>
                  <a:lnTo>
                    <a:pt x="334" y="116"/>
                  </a:lnTo>
                  <a:lnTo>
                    <a:pt x="336" y="116"/>
                  </a:lnTo>
                  <a:lnTo>
                    <a:pt x="340" y="116"/>
                  </a:lnTo>
                  <a:lnTo>
                    <a:pt x="342" y="112"/>
                  </a:lnTo>
                  <a:lnTo>
                    <a:pt x="336" y="102"/>
                  </a:lnTo>
                  <a:lnTo>
                    <a:pt x="326" y="94"/>
                  </a:lnTo>
                  <a:lnTo>
                    <a:pt x="320" y="102"/>
                  </a:lnTo>
                  <a:lnTo>
                    <a:pt x="318" y="106"/>
                  </a:lnTo>
                  <a:lnTo>
                    <a:pt x="316" y="110"/>
                  </a:lnTo>
                  <a:lnTo>
                    <a:pt x="316" y="106"/>
                  </a:lnTo>
                  <a:lnTo>
                    <a:pt x="314" y="100"/>
                  </a:lnTo>
                  <a:lnTo>
                    <a:pt x="316" y="98"/>
                  </a:lnTo>
                  <a:lnTo>
                    <a:pt x="316" y="90"/>
                  </a:lnTo>
                  <a:lnTo>
                    <a:pt x="320" y="92"/>
                  </a:lnTo>
                  <a:lnTo>
                    <a:pt x="324" y="94"/>
                  </a:lnTo>
                  <a:lnTo>
                    <a:pt x="326" y="94"/>
                  </a:lnTo>
                  <a:lnTo>
                    <a:pt x="328" y="92"/>
                  </a:lnTo>
                  <a:lnTo>
                    <a:pt x="330" y="90"/>
                  </a:lnTo>
                  <a:lnTo>
                    <a:pt x="336" y="72"/>
                  </a:lnTo>
                  <a:lnTo>
                    <a:pt x="330" y="76"/>
                  </a:lnTo>
                  <a:lnTo>
                    <a:pt x="324" y="84"/>
                  </a:lnTo>
                  <a:lnTo>
                    <a:pt x="316" y="74"/>
                  </a:lnTo>
                  <a:lnTo>
                    <a:pt x="322" y="54"/>
                  </a:lnTo>
                  <a:lnTo>
                    <a:pt x="326" y="48"/>
                  </a:lnTo>
                  <a:lnTo>
                    <a:pt x="336" y="42"/>
                  </a:lnTo>
                  <a:lnTo>
                    <a:pt x="346" y="22"/>
                  </a:lnTo>
                  <a:lnTo>
                    <a:pt x="346" y="18"/>
                  </a:lnTo>
                  <a:lnTo>
                    <a:pt x="336" y="16"/>
                  </a:lnTo>
                  <a:lnTo>
                    <a:pt x="324" y="26"/>
                  </a:lnTo>
                  <a:lnTo>
                    <a:pt x="322" y="34"/>
                  </a:lnTo>
                  <a:lnTo>
                    <a:pt x="328" y="36"/>
                  </a:lnTo>
                  <a:lnTo>
                    <a:pt x="326" y="40"/>
                  </a:lnTo>
                  <a:lnTo>
                    <a:pt x="318" y="48"/>
                  </a:lnTo>
                  <a:lnTo>
                    <a:pt x="316" y="50"/>
                  </a:lnTo>
                  <a:lnTo>
                    <a:pt x="314" y="46"/>
                  </a:lnTo>
                  <a:lnTo>
                    <a:pt x="314" y="44"/>
                  </a:lnTo>
                  <a:lnTo>
                    <a:pt x="310" y="40"/>
                  </a:lnTo>
                  <a:lnTo>
                    <a:pt x="302" y="48"/>
                  </a:lnTo>
                  <a:lnTo>
                    <a:pt x="302" y="52"/>
                  </a:lnTo>
                  <a:lnTo>
                    <a:pt x="296" y="58"/>
                  </a:lnTo>
                  <a:lnTo>
                    <a:pt x="292" y="62"/>
                  </a:lnTo>
                  <a:lnTo>
                    <a:pt x="296" y="66"/>
                  </a:lnTo>
                  <a:lnTo>
                    <a:pt x="298" y="68"/>
                  </a:lnTo>
                  <a:lnTo>
                    <a:pt x="302" y="68"/>
                  </a:lnTo>
                  <a:lnTo>
                    <a:pt x="304" y="68"/>
                  </a:lnTo>
                  <a:lnTo>
                    <a:pt x="304" y="70"/>
                  </a:lnTo>
                  <a:lnTo>
                    <a:pt x="300" y="70"/>
                  </a:lnTo>
                  <a:lnTo>
                    <a:pt x="298" y="70"/>
                  </a:lnTo>
                  <a:lnTo>
                    <a:pt x="294" y="70"/>
                  </a:lnTo>
                  <a:lnTo>
                    <a:pt x="292" y="68"/>
                  </a:lnTo>
                  <a:lnTo>
                    <a:pt x="286" y="68"/>
                  </a:lnTo>
                  <a:lnTo>
                    <a:pt x="284" y="68"/>
                  </a:lnTo>
                  <a:lnTo>
                    <a:pt x="282" y="70"/>
                  </a:lnTo>
                  <a:lnTo>
                    <a:pt x="284" y="70"/>
                  </a:lnTo>
                  <a:lnTo>
                    <a:pt x="292" y="74"/>
                  </a:lnTo>
                  <a:lnTo>
                    <a:pt x="296" y="76"/>
                  </a:lnTo>
                  <a:lnTo>
                    <a:pt x="300" y="78"/>
                  </a:lnTo>
                  <a:lnTo>
                    <a:pt x="304" y="82"/>
                  </a:lnTo>
                  <a:lnTo>
                    <a:pt x="308" y="94"/>
                  </a:lnTo>
                  <a:lnTo>
                    <a:pt x="304" y="106"/>
                  </a:lnTo>
                  <a:lnTo>
                    <a:pt x="300" y="114"/>
                  </a:lnTo>
                  <a:lnTo>
                    <a:pt x="302" y="128"/>
                  </a:lnTo>
                  <a:lnTo>
                    <a:pt x="310" y="148"/>
                  </a:lnTo>
                  <a:lnTo>
                    <a:pt x="310" y="150"/>
                  </a:lnTo>
                  <a:lnTo>
                    <a:pt x="312" y="152"/>
                  </a:lnTo>
                  <a:lnTo>
                    <a:pt x="314" y="154"/>
                  </a:lnTo>
                  <a:lnTo>
                    <a:pt x="318" y="158"/>
                  </a:lnTo>
                  <a:lnTo>
                    <a:pt x="324" y="160"/>
                  </a:lnTo>
                  <a:lnTo>
                    <a:pt x="326" y="166"/>
                  </a:lnTo>
                  <a:lnTo>
                    <a:pt x="326" y="170"/>
                  </a:lnTo>
                  <a:lnTo>
                    <a:pt x="322" y="170"/>
                  </a:lnTo>
                  <a:lnTo>
                    <a:pt x="306" y="162"/>
                  </a:lnTo>
                  <a:lnTo>
                    <a:pt x="298" y="158"/>
                  </a:lnTo>
                  <a:lnTo>
                    <a:pt x="294" y="148"/>
                  </a:lnTo>
                  <a:lnTo>
                    <a:pt x="294" y="144"/>
                  </a:lnTo>
                  <a:lnTo>
                    <a:pt x="292" y="142"/>
                  </a:lnTo>
                  <a:lnTo>
                    <a:pt x="290" y="138"/>
                  </a:lnTo>
                  <a:lnTo>
                    <a:pt x="296" y="160"/>
                  </a:lnTo>
                  <a:lnTo>
                    <a:pt x="298" y="162"/>
                  </a:lnTo>
                  <a:lnTo>
                    <a:pt x="304" y="166"/>
                  </a:lnTo>
                  <a:lnTo>
                    <a:pt x="318" y="174"/>
                  </a:lnTo>
                  <a:lnTo>
                    <a:pt x="322" y="176"/>
                  </a:lnTo>
                  <a:lnTo>
                    <a:pt x="330" y="174"/>
                  </a:lnTo>
                  <a:lnTo>
                    <a:pt x="328" y="180"/>
                  </a:lnTo>
                  <a:lnTo>
                    <a:pt x="330" y="184"/>
                  </a:lnTo>
                  <a:lnTo>
                    <a:pt x="334" y="184"/>
                  </a:lnTo>
                  <a:lnTo>
                    <a:pt x="336" y="186"/>
                  </a:lnTo>
                  <a:lnTo>
                    <a:pt x="338" y="190"/>
                  </a:lnTo>
                  <a:lnTo>
                    <a:pt x="342" y="202"/>
                  </a:lnTo>
                  <a:lnTo>
                    <a:pt x="338" y="200"/>
                  </a:lnTo>
                  <a:lnTo>
                    <a:pt x="316" y="190"/>
                  </a:lnTo>
                  <a:lnTo>
                    <a:pt x="314" y="188"/>
                  </a:lnTo>
                  <a:lnTo>
                    <a:pt x="312" y="186"/>
                  </a:lnTo>
                  <a:lnTo>
                    <a:pt x="308" y="186"/>
                  </a:lnTo>
                  <a:lnTo>
                    <a:pt x="306" y="186"/>
                  </a:lnTo>
                  <a:lnTo>
                    <a:pt x="304" y="186"/>
                  </a:lnTo>
                  <a:lnTo>
                    <a:pt x="302" y="186"/>
                  </a:lnTo>
                  <a:lnTo>
                    <a:pt x="300" y="186"/>
                  </a:lnTo>
                  <a:lnTo>
                    <a:pt x="296" y="188"/>
                  </a:lnTo>
                  <a:lnTo>
                    <a:pt x="282" y="186"/>
                  </a:lnTo>
                  <a:lnTo>
                    <a:pt x="276" y="184"/>
                  </a:lnTo>
                  <a:lnTo>
                    <a:pt x="270" y="178"/>
                  </a:lnTo>
                  <a:lnTo>
                    <a:pt x="262" y="172"/>
                  </a:lnTo>
                  <a:lnTo>
                    <a:pt x="260" y="174"/>
                  </a:lnTo>
                  <a:lnTo>
                    <a:pt x="248" y="182"/>
                  </a:lnTo>
                  <a:lnTo>
                    <a:pt x="244" y="178"/>
                  </a:lnTo>
                  <a:lnTo>
                    <a:pt x="240" y="170"/>
                  </a:lnTo>
                  <a:lnTo>
                    <a:pt x="240" y="166"/>
                  </a:lnTo>
                  <a:lnTo>
                    <a:pt x="240" y="162"/>
                  </a:lnTo>
                  <a:lnTo>
                    <a:pt x="244" y="154"/>
                  </a:lnTo>
                  <a:lnTo>
                    <a:pt x="252" y="144"/>
                  </a:lnTo>
                  <a:lnTo>
                    <a:pt x="252" y="142"/>
                  </a:lnTo>
                  <a:lnTo>
                    <a:pt x="256" y="142"/>
                  </a:lnTo>
                  <a:lnTo>
                    <a:pt x="256" y="134"/>
                  </a:lnTo>
                  <a:lnTo>
                    <a:pt x="254" y="130"/>
                  </a:lnTo>
                  <a:lnTo>
                    <a:pt x="262" y="116"/>
                  </a:lnTo>
                  <a:lnTo>
                    <a:pt x="248" y="108"/>
                  </a:lnTo>
                  <a:lnTo>
                    <a:pt x="240" y="114"/>
                  </a:lnTo>
                  <a:lnTo>
                    <a:pt x="226" y="106"/>
                  </a:lnTo>
                  <a:lnTo>
                    <a:pt x="218" y="104"/>
                  </a:lnTo>
                  <a:lnTo>
                    <a:pt x="214" y="106"/>
                  </a:lnTo>
                  <a:lnTo>
                    <a:pt x="210" y="106"/>
                  </a:lnTo>
                  <a:lnTo>
                    <a:pt x="208" y="106"/>
                  </a:lnTo>
                  <a:lnTo>
                    <a:pt x="206" y="106"/>
                  </a:lnTo>
                  <a:lnTo>
                    <a:pt x="198" y="100"/>
                  </a:lnTo>
                  <a:lnTo>
                    <a:pt x="198" y="96"/>
                  </a:lnTo>
                  <a:lnTo>
                    <a:pt x="202" y="94"/>
                  </a:lnTo>
                  <a:lnTo>
                    <a:pt x="202" y="88"/>
                  </a:lnTo>
                  <a:lnTo>
                    <a:pt x="192" y="84"/>
                  </a:lnTo>
                  <a:lnTo>
                    <a:pt x="184" y="82"/>
                  </a:lnTo>
                  <a:lnTo>
                    <a:pt x="174" y="82"/>
                  </a:lnTo>
                  <a:lnTo>
                    <a:pt x="172" y="78"/>
                  </a:lnTo>
                  <a:lnTo>
                    <a:pt x="152" y="54"/>
                  </a:lnTo>
                  <a:lnTo>
                    <a:pt x="126" y="48"/>
                  </a:lnTo>
                  <a:lnTo>
                    <a:pt x="124" y="48"/>
                  </a:lnTo>
                  <a:lnTo>
                    <a:pt x="122" y="48"/>
                  </a:lnTo>
                  <a:lnTo>
                    <a:pt x="102" y="60"/>
                  </a:lnTo>
                  <a:lnTo>
                    <a:pt x="102" y="62"/>
                  </a:lnTo>
                  <a:lnTo>
                    <a:pt x="100" y="66"/>
                  </a:lnTo>
                  <a:lnTo>
                    <a:pt x="102" y="68"/>
                  </a:lnTo>
                  <a:lnTo>
                    <a:pt x="100" y="72"/>
                  </a:lnTo>
                  <a:lnTo>
                    <a:pt x="96" y="74"/>
                  </a:lnTo>
                  <a:lnTo>
                    <a:pt x="86" y="74"/>
                  </a:lnTo>
                  <a:lnTo>
                    <a:pt x="82" y="74"/>
                  </a:lnTo>
                  <a:lnTo>
                    <a:pt x="80" y="74"/>
                  </a:lnTo>
                  <a:lnTo>
                    <a:pt x="70" y="70"/>
                  </a:lnTo>
                  <a:lnTo>
                    <a:pt x="60" y="80"/>
                  </a:lnTo>
                  <a:lnTo>
                    <a:pt x="54" y="90"/>
                  </a:lnTo>
                  <a:lnTo>
                    <a:pt x="52" y="90"/>
                  </a:lnTo>
                  <a:lnTo>
                    <a:pt x="48" y="88"/>
                  </a:lnTo>
                  <a:lnTo>
                    <a:pt x="46" y="88"/>
                  </a:lnTo>
                  <a:lnTo>
                    <a:pt x="40" y="90"/>
                  </a:lnTo>
                  <a:lnTo>
                    <a:pt x="38" y="96"/>
                  </a:lnTo>
                  <a:lnTo>
                    <a:pt x="34" y="102"/>
                  </a:lnTo>
                  <a:lnTo>
                    <a:pt x="12" y="124"/>
                  </a:lnTo>
                  <a:lnTo>
                    <a:pt x="10" y="126"/>
                  </a:lnTo>
                  <a:lnTo>
                    <a:pt x="6" y="106"/>
                  </a:lnTo>
                  <a:lnTo>
                    <a:pt x="0" y="70"/>
                  </a:lnTo>
                  <a:lnTo>
                    <a:pt x="0" y="68"/>
                  </a:lnTo>
                  <a:lnTo>
                    <a:pt x="116" y="46"/>
                  </a:lnTo>
                  <a:lnTo>
                    <a:pt x="232" y="24"/>
                  </a:lnTo>
                  <a:lnTo>
                    <a:pt x="348" y="0"/>
                  </a:lnTo>
                  <a:lnTo>
                    <a:pt x="346" y="0"/>
                  </a:lnTo>
                  <a:lnTo>
                    <a:pt x="348" y="8"/>
                  </a:lnTo>
                  <a:lnTo>
                    <a:pt x="358" y="36"/>
                  </a:lnTo>
                  <a:lnTo>
                    <a:pt x="358" y="40"/>
                  </a:lnTo>
                  <a:lnTo>
                    <a:pt x="362" y="54"/>
                  </a:lnTo>
                  <a:lnTo>
                    <a:pt x="366" y="66"/>
                  </a:lnTo>
                  <a:lnTo>
                    <a:pt x="368" y="68"/>
                  </a:lnTo>
                  <a:lnTo>
                    <a:pt x="368" y="72"/>
                  </a:lnTo>
                  <a:lnTo>
                    <a:pt x="370" y="78"/>
                  </a:lnTo>
                  <a:lnTo>
                    <a:pt x="374" y="92"/>
                  </a:lnTo>
                  <a:lnTo>
                    <a:pt x="376" y="96"/>
                  </a:lnTo>
                  <a:lnTo>
                    <a:pt x="376" y="100"/>
                  </a:lnTo>
                  <a:lnTo>
                    <a:pt x="388" y="142"/>
                  </a:lnTo>
                  <a:lnTo>
                    <a:pt x="396" y="142"/>
                  </a:lnTo>
                  <a:lnTo>
                    <a:pt x="412" y="138"/>
                  </a:lnTo>
                  <a:lnTo>
                    <a:pt x="414" y="138"/>
                  </a:lnTo>
                  <a:lnTo>
                    <a:pt x="432" y="134"/>
                  </a:lnTo>
                  <a:lnTo>
                    <a:pt x="442" y="130"/>
                  </a:lnTo>
                  <a:lnTo>
                    <a:pt x="448" y="130"/>
                  </a:lnTo>
                  <a:lnTo>
                    <a:pt x="450" y="144"/>
                  </a:lnTo>
                  <a:lnTo>
                    <a:pt x="446" y="156"/>
                  </a:lnTo>
                  <a:lnTo>
                    <a:pt x="444" y="158"/>
                  </a:lnTo>
                  <a:lnTo>
                    <a:pt x="434" y="174"/>
                  </a:lnTo>
                  <a:lnTo>
                    <a:pt x="432" y="178"/>
                  </a:lnTo>
                  <a:lnTo>
                    <a:pt x="432" y="184"/>
                  </a:lnTo>
                  <a:lnTo>
                    <a:pt x="422" y="188"/>
                  </a:lnTo>
                  <a:lnTo>
                    <a:pt x="410" y="192"/>
                  </a:lnTo>
                  <a:lnTo>
                    <a:pt x="408" y="196"/>
                  </a:lnTo>
                  <a:lnTo>
                    <a:pt x="408" y="198"/>
                  </a:lnTo>
                  <a:lnTo>
                    <a:pt x="406" y="196"/>
                  </a:lnTo>
                  <a:lnTo>
                    <a:pt x="402" y="196"/>
                  </a:lnTo>
                  <a:lnTo>
                    <a:pt x="398" y="198"/>
                  </a:lnTo>
                  <a:lnTo>
                    <a:pt x="396" y="198"/>
                  </a:lnTo>
                  <a:lnTo>
                    <a:pt x="392" y="200"/>
                  </a:lnTo>
                  <a:lnTo>
                    <a:pt x="392" y="202"/>
                  </a:lnTo>
                  <a:lnTo>
                    <a:pt x="390" y="206"/>
                  </a:lnTo>
                  <a:lnTo>
                    <a:pt x="386" y="204"/>
                  </a:lnTo>
                  <a:lnTo>
                    <a:pt x="384" y="200"/>
                  </a:lnTo>
                  <a:lnTo>
                    <a:pt x="384" y="188"/>
                  </a:lnTo>
                  <a:lnTo>
                    <a:pt x="378" y="182"/>
                  </a:lnTo>
                  <a:lnTo>
                    <a:pt x="376" y="170"/>
                  </a:lnTo>
                  <a:lnTo>
                    <a:pt x="378" y="152"/>
                  </a:lnTo>
                  <a:lnTo>
                    <a:pt x="364" y="172"/>
                  </a:lnTo>
                  <a:lnTo>
                    <a:pt x="364" y="176"/>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37" name="Freeform 429"/>
            <p:cNvSpPr>
              <a:spLocks/>
            </p:cNvSpPr>
            <p:nvPr/>
          </p:nvSpPr>
          <p:spPr bwMode="auto">
            <a:xfrm>
              <a:off x="1562099" y="3317875"/>
              <a:ext cx="1082675" cy="1168400"/>
            </a:xfrm>
            <a:custGeom>
              <a:avLst/>
              <a:gdLst>
                <a:gd name="T0" fmla="*/ 22 w 682"/>
                <a:gd name="T1" fmla="*/ 476 h 736"/>
                <a:gd name="T2" fmla="*/ 32 w 682"/>
                <a:gd name="T3" fmla="*/ 480 h 736"/>
                <a:gd name="T4" fmla="*/ 48 w 682"/>
                <a:gd name="T5" fmla="*/ 454 h 736"/>
                <a:gd name="T6" fmla="*/ 40 w 682"/>
                <a:gd name="T7" fmla="*/ 444 h 736"/>
                <a:gd name="T8" fmla="*/ 28 w 682"/>
                <a:gd name="T9" fmla="*/ 438 h 736"/>
                <a:gd name="T10" fmla="*/ 32 w 682"/>
                <a:gd name="T11" fmla="*/ 428 h 736"/>
                <a:gd name="T12" fmla="*/ 32 w 682"/>
                <a:gd name="T13" fmla="*/ 412 h 736"/>
                <a:gd name="T14" fmla="*/ 42 w 682"/>
                <a:gd name="T15" fmla="*/ 398 h 736"/>
                <a:gd name="T16" fmla="*/ 66 w 682"/>
                <a:gd name="T17" fmla="*/ 360 h 736"/>
                <a:gd name="T18" fmla="*/ 68 w 682"/>
                <a:gd name="T19" fmla="*/ 340 h 736"/>
                <a:gd name="T20" fmla="*/ 82 w 682"/>
                <a:gd name="T21" fmla="*/ 326 h 736"/>
                <a:gd name="T22" fmla="*/ 94 w 682"/>
                <a:gd name="T23" fmla="*/ 322 h 736"/>
                <a:gd name="T24" fmla="*/ 116 w 682"/>
                <a:gd name="T25" fmla="*/ 304 h 736"/>
                <a:gd name="T26" fmla="*/ 110 w 682"/>
                <a:gd name="T27" fmla="*/ 298 h 736"/>
                <a:gd name="T28" fmla="*/ 98 w 682"/>
                <a:gd name="T29" fmla="*/ 286 h 736"/>
                <a:gd name="T30" fmla="*/ 96 w 682"/>
                <a:gd name="T31" fmla="*/ 264 h 736"/>
                <a:gd name="T32" fmla="*/ 86 w 682"/>
                <a:gd name="T33" fmla="*/ 240 h 736"/>
                <a:gd name="T34" fmla="*/ 84 w 682"/>
                <a:gd name="T35" fmla="*/ 214 h 736"/>
                <a:gd name="T36" fmla="*/ 92 w 682"/>
                <a:gd name="T37" fmla="*/ 202 h 736"/>
                <a:gd name="T38" fmla="*/ 96 w 682"/>
                <a:gd name="T39" fmla="*/ 180 h 736"/>
                <a:gd name="T40" fmla="*/ 96 w 682"/>
                <a:gd name="T41" fmla="*/ 134 h 736"/>
                <a:gd name="T42" fmla="*/ 98 w 682"/>
                <a:gd name="T43" fmla="*/ 106 h 736"/>
                <a:gd name="T44" fmla="*/ 102 w 682"/>
                <a:gd name="T45" fmla="*/ 90 h 736"/>
                <a:gd name="T46" fmla="*/ 120 w 682"/>
                <a:gd name="T47" fmla="*/ 86 h 736"/>
                <a:gd name="T48" fmla="*/ 142 w 682"/>
                <a:gd name="T49" fmla="*/ 100 h 736"/>
                <a:gd name="T50" fmla="*/ 150 w 682"/>
                <a:gd name="T51" fmla="*/ 110 h 736"/>
                <a:gd name="T52" fmla="*/ 160 w 682"/>
                <a:gd name="T53" fmla="*/ 106 h 736"/>
                <a:gd name="T54" fmla="*/ 188 w 682"/>
                <a:gd name="T55" fmla="*/ 10 h 736"/>
                <a:gd name="T56" fmla="*/ 192 w 682"/>
                <a:gd name="T57" fmla="*/ 2 h 736"/>
                <a:gd name="T58" fmla="*/ 214 w 682"/>
                <a:gd name="T59" fmla="*/ 4 h 736"/>
                <a:gd name="T60" fmla="*/ 240 w 682"/>
                <a:gd name="T61" fmla="*/ 10 h 736"/>
                <a:gd name="T62" fmla="*/ 272 w 682"/>
                <a:gd name="T63" fmla="*/ 14 h 736"/>
                <a:gd name="T64" fmla="*/ 324 w 682"/>
                <a:gd name="T65" fmla="*/ 24 h 736"/>
                <a:gd name="T66" fmla="*/ 354 w 682"/>
                <a:gd name="T67" fmla="*/ 30 h 736"/>
                <a:gd name="T68" fmla="*/ 370 w 682"/>
                <a:gd name="T69" fmla="*/ 32 h 736"/>
                <a:gd name="T70" fmla="*/ 386 w 682"/>
                <a:gd name="T71" fmla="*/ 36 h 736"/>
                <a:gd name="T72" fmla="*/ 408 w 682"/>
                <a:gd name="T73" fmla="*/ 38 h 736"/>
                <a:gd name="T74" fmla="*/ 426 w 682"/>
                <a:gd name="T75" fmla="*/ 42 h 736"/>
                <a:gd name="T76" fmla="*/ 564 w 682"/>
                <a:gd name="T77" fmla="*/ 62 h 736"/>
                <a:gd name="T78" fmla="*/ 676 w 682"/>
                <a:gd name="T79" fmla="*/ 114 h 736"/>
                <a:gd name="T80" fmla="*/ 660 w 682"/>
                <a:gd name="T81" fmla="*/ 216 h 736"/>
                <a:gd name="T82" fmla="*/ 650 w 682"/>
                <a:gd name="T83" fmla="*/ 282 h 736"/>
                <a:gd name="T84" fmla="*/ 636 w 682"/>
                <a:gd name="T85" fmla="*/ 378 h 736"/>
                <a:gd name="T86" fmla="*/ 616 w 682"/>
                <a:gd name="T87" fmla="*/ 502 h 736"/>
                <a:gd name="T88" fmla="*/ 604 w 682"/>
                <a:gd name="T89" fmla="*/ 582 h 736"/>
                <a:gd name="T90" fmla="*/ 594 w 682"/>
                <a:gd name="T91" fmla="*/ 652 h 736"/>
                <a:gd name="T92" fmla="*/ 584 w 682"/>
                <a:gd name="T93" fmla="*/ 716 h 736"/>
                <a:gd name="T94" fmla="*/ 532 w 682"/>
                <a:gd name="T95" fmla="*/ 728 h 736"/>
                <a:gd name="T96" fmla="*/ 446 w 682"/>
                <a:gd name="T97" fmla="*/ 716 h 736"/>
                <a:gd name="T98" fmla="*/ 278 w 682"/>
                <a:gd name="T99" fmla="*/ 656 h 736"/>
                <a:gd name="T100" fmla="*/ 190 w 682"/>
                <a:gd name="T101" fmla="*/ 606 h 736"/>
                <a:gd name="T102" fmla="*/ 108 w 682"/>
                <a:gd name="T103" fmla="*/ 560 h 736"/>
                <a:gd name="T104" fmla="*/ 46 w 682"/>
                <a:gd name="T105" fmla="*/ 526 h 736"/>
                <a:gd name="T106" fmla="*/ 0 w 682"/>
                <a:gd name="T107" fmla="*/ 500 h 736"/>
                <a:gd name="T108" fmla="*/ 16 w 682"/>
                <a:gd name="T109" fmla="*/ 47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2" h="736">
                  <a:moveTo>
                    <a:pt x="16" y="478"/>
                  </a:moveTo>
                  <a:lnTo>
                    <a:pt x="20" y="474"/>
                  </a:lnTo>
                  <a:lnTo>
                    <a:pt x="22" y="476"/>
                  </a:lnTo>
                  <a:lnTo>
                    <a:pt x="28" y="478"/>
                  </a:lnTo>
                  <a:lnTo>
                    <a:pt x="30" y="478"/>
                  </a:lnTo>
                  <a:lnTo>
                    <a:pt x="32" y="480"/>
                  </a:lnTo>
                  <a:lnTo>
                    <a:pt x="34" y="478"/>
                  </a:lnTo>
                  <a:lnTo>
                    <a:pt x="46" y="466"/>
                  </a:lnTo>
                  <a:lnTo>
                    <a:pt x="48" y="454"/>
                  </a:lnTo>
                  <a:lnTo>
                    <a:pt x="44" y="446"/>
                  </a:lnTo>
                  <a:lnTo>
                    <a:pt x="42" y="444"/>
                  </a:lnTo>
                  <a:lnTo>
                    <a:pt x="40" y="444"/>
                  </a:lnTo>
                  <a:lnTo>
                    <a:pt x="36" y="444"/>
                  </a:lnTo>
                  <a:lnTo>
                    <a:pt x="30" y="442"/>
                  </a:lnTo>
                  <a:lnTo>
                    <a:pt x="28" y="438"/>
                  </a:lnTo>
                  <a:lnTo>
                    <a:pt x="28" y="436"/>
                  </a:lnTo>
                  <a:lnTo>
                    <a:pt x="28" y="432"/>
                  </a:lnTo>
                  <a:lnTo>
                    <a:pt x="32" y="428"/>
                  </a:lnTo>
                  <a:lnTo>
                    <a:pt x="34" y="422"/>
                  </a:lnTo>
                  <a:lnTo>
                    <a:pt x="32" y="418"/>
                  </a:lnTo>
                  <a:lnTo>
                    <a:pt x="32" y="412"/>
                  </a:lnTo>
                  <a:lnTo>
                    <a:pt x="30" y="408"/>
                  </a:lnTo>
                  <a:lnTo>
                    <a:pt x="32" y="400"/>
                  </a:lnTo>
                  <a:lnTo>
                    <a:pt x="42" y="398"/>
                  </a:lnTo>
                  <a:lnTo>
                    <a:pt x="56" y="384"/>
                  </a:lnTo>
                  <a:lnTo>
                    <a:pt x="64" y="366"/>
                  </a:lnTo>
                  <a:lnTo>
                    <a:pt x="66" y="360"/>
                  </a:lnTo>
                  <a:lnTo>
                    <a:pt x="66" y="350"/>
                  </a:lnTo>
                  <a:lnTo>
                    <a:pt x="66" y="340"/>
                  </a:lnTo>
                  <a:lnTo>
                    <a:pt x="68" y="340"/>
                  </a:lnTo>
                  <a:lnTo>
                    <a:pt x="74" y="336"/>
                  </a:lnTo>
                  <a:lnTo>
                    <a:pt x="80" y="334"/>
                  </a:lnTo>
                  <a:lnTo>
                    <a:pt x="82" y="326"/>
                  </a:lnTo>
                  <a:lnTo>
                    <a:pt x="86" y="324"/>
                  </a:lnTo>
                  <a:lnTo>
                    <a:pt x="88" y="322"/>
                  </a:lnTo>
                  <a:lnTo>
                    <a:pt x="94" y="322"/>
                  </a:lnTo>
                  <a:lnTo>
                    <a:pt x="104" y="318"/>
                  </a:lnTo>
                  <a:lnTo>
                    <a:pt x="118" y="310"/>
                  </a:lnTo>
                  <a:lnTo>
                    <a:pt x="116" y="304"/>
                  </a:lnTo>
                  <a:lnTo>
                    <a:pt x="114" y="302"/>
                  </a:lnTo>
                  <a:lnTo>
                    <a:pt x="114" y="300"/>
                  </a:lnTo>
                  <a:lnTo>
                    <a:pt x="110" y="298"/>
                  </a:lnTo>
                  <a:lnTo>
                    <a:pt x="108" y="296"/>
                  </a:lnTo>
                  <a:lnTo>
                    <a:pt x="104" y="292"/>
                  </a:lnTo>
                  <a:lnTo>
                    <a:pt x="98" y="286"/>
                  </a:lnTo>
                  <a:lnTo>
                    <a:pt x="96" y="278"/>
                  </a:lnTo>
                  <a:lnTo>
                    <a:pt x="96" y="274"/>
                  </a:lnTo>
                  <a:lnTo>
                    <a:pt x="96" y="264"/>
                  </a:lnTo>
                  <a:lnTo>
                    <a:pt x="92" y="256"/>
                  </a:lnTo>
                  <a:lnTo>
                    <a:pt x="90" y="248"/>
                  </a:lnTo>
                  <a:lnTo>
                    <a:pt x="86" y="240"/>
                  </a:lnTo>
                  <a:lnTo>
                    <a:pt x="80" y="230"/>
                  </a:lnTo>
                  <a:lnTo>
                    <a:pt x="84" y="218"/>
                  </a:lnTo>
                  <a:lnTo>
                    <a:pt x="84" y="214"/>
                  </a:lnTo>
                  <a:lnTo>
                    <a:pt x="86" y="202"/>
                  </a:lnTo>
                  <a:lnTo>
                    <a:pt x="88" y="202"/>
                  </a:lnTo>
                  <a:lnTo>
                    <a:pt x="92" y="202"/>
                  </a:lnTo>
                  <a:lnTo>
                    <a:pt x="94" y="196"/>
                  </a:lnTo>
                  <a:lnTo>
                    <a:pt x="96" y="192"/>
                  </a:lnTo>
                  <a:lnTo>
                    <a:pt x="96" y="180"/>
                  </a:lnTo>
                  <a:lnTo>
                    <a:pt x="96" y="174"/>
                  </a:lnTo>
                  <a:lnTo>
                    <a:pt x="96" y="150"/>
                  </a:lnTo>
                  <a:lnTo>
                    <a:pt x="96" y="134"/>
                  </a:lnTo>
                  <a:lnTo>
                    <a:pt x="98" y="122"/>
                  </a:lnTo>
                  <a:lnTo>
                    <a:pt x="100" y="112"/>
                  </a:lnTo>
                  <a:lnTo>
                    <a:pt x="98" y="106"/>
                  </a:lnTo>
                  <a:lnTo>
                    <a:pt x="96" y="104"/>
                  </a:lnTo>
                  <a:lnTo>
                    <a:pt x="100" y="92"/>
                  </a:lnTo>
                  <a:lnTo>
                    <a:pt x="102" y="90"/>
                  </a:lnTo>
                  <a:lnTo>
                    <a:pt x="106" y="88"/>
                  </a:lnTo>
                  <a:lnTo>
                    <a:pt x="112" y="86"/>
                  </a:lnTo>
                  <a:lnTo>
                    <a:pt x="120" y="86"/>
                  </a:lnTo>
                  <a:lnTo>
                    <a:pt x="138" y="92"/>
                  </a:lnTo>
                  <a:lnTo>
                    <a:pt x="142" y="96"/>
                  </a:lnTo>
                  <a:lnTo>
                    <a:pt x="142" y="100"/>
                  </a:lnTo>
                  <a:lnTo>
                    <a:pt x="146" y="106"/>
                  </a:lnTo>
                  <a:lnTo>
                    <a:pt x="148" y="108"/>
                  </a:lnTo>
                  <a:lnTo>
                    <a:pt x="150" y="110"/>
                  </a:lnTo>
                  <a:lnTo>
                    <a:pt x="154" y="110"/>
                  </a:lnTo>
                  <a:lnTo>
                    <a:pt x="158" y="108"/>
                  </a:lnTo>
                  <a:lnTo>
                    <a:pt x="160" y="106"/>
                  </a:lnTo>
                  <a:lnTo>
                    <a:pt x="170" y="92"/>
                  </a:lnTo>
                  <a:lnTo>
                    <a:pt x="182" y="42"/>
                  </a:lnTo>
                  <a:lnTo>
                    <a:pt x="188" y="10"/>
                  </a:lnTo>
                  <a:lnTo>
                    <a:pt x="190" y="2"/>
                  </a:lnTo>
                  <a:lnTo>
                    <a:pt x="192" y="0"/>
                  </a:lnTo>
                  <a:lnTo>
                    <a:pt x="192" y="2"/>
                  </a:lnTo>
                  <a:lnTo>
                    <a:pt x="200" y="2"/>
                  </a:lnTo>
                  <a:lnTo>
                    <a:pt x="206" y="2"/>
                  </a:lnTo>
                  <a:lnTo>
                    <a:pt x="214" y="4"/>
                  </a:lnTo>
                  <a:lnTo>
                    <a:pt x="220" y="6"/>
                  </a:lnTo>
                  <a:lnTo>
                    <a:pt x="224" y="6"/>
                  </a:lnTo>
                  <a:lnTo>
                    <a:pt x="240" y="10"/>
                  </a:lnTo>
                  <a:lnTo>
                    <a:pt x="246" y="10"/>
                  </a:lnTo>
                  <a:lnTo>
                    <a:pt x="258" y="14"/>
                  </a:lnTo>
                  <a:lnTo>
                    <a:pt x="272" y="14"/>
                  </a:lnTo>
                  <a:lnTo>
                    <a:pt x="276" y="16"/>
                  </a:lnTo>
                  <a:lnTo>
                    <a:pt x="310" y="22"/>
                  </a:lnTo>
                  <a:lnTo>
                    <a:pt x="324" y="24"/>
                  </a:lnTo>
                  <a:lnTo>
                    <a:pt x="328" y="26"/>
                  </a:lnTo>
                  <a:lnTo>
                    <a:pt x="330" y="26"/>
                  </a:lnTo>
                  <a:lnTo>
                    <a:pt x="354" y="30"/>
                  </a:lnTo>
                  <a:lnTo>
                    <a:pt x="358" y="30"/>
                  </a:lnTo>
                  <a:lnTo>
                    <a:pt x="366" y="32"/>
                  </a:lnTo>
                  <a:lnTo>
                    <a:pt x="370" y="32"/>
                  </a:lnTo>
                  <a:lnTo>
                    <a:pt x="374" y="32"/>
                  </a:lnTo>
                  <a:lnTo>
                    <a:pt x="378" y="34"/>
                  </a:lnTo>
                  <a:lnTo>
                    <a:pt x="386" y="36"/>
                  </a:lnTo>
                  <a:lnTo>
                    <a:pt x="398" y="38"/>
                  </a:lnTo>
                  <a:lnTo>
                    <a:pt x="404" y="38"/>
                  </a:lnTo>
                  <a:lnTo>
                    <a:pt x="408" y="38"/>
                  </a:lnTo>
                  <a:lnTo>
                    <a:pt x="414" y="40"/>
                  </a:lnTo>
                  <a:lnTo>
                    <a:pt x="418" y="40"/>
                  </a:lnTo>
                  <a:lnTo>
                    <a:pt x="426" y="42"/>
                  </a:lnTo>
                  <a:lnTo>
                    <a:pt x="430" y="42"/>
                  </a:lnTo>
                  <a:lnTo>
                    <a:pt x="448" y="46"/>
                  </a:lnTo>
                  <a:lnTo>
                    <a:pt x="564" y="62"/>
                  </a:lnTo>
                  <a:lnTo>
                    <a:pt x="682" y="80"/>
                  </a:lnTo>
                  <a:lnTo>
                    <a:pt x="680" y="92"/>
                  </a:lnTo>
                  <a:lnTo>
                    <a:pt x="676" y="114"/>
                  </a:lnTo>
                  <a:lnTo>
                    <a:pt x="672" y="134"/>
                  </a:lnTo>
                  <a:lnTo>
                    <a:pt x="670" y="152"/>
                  </a:lnTo>
                  <a:lnTo>
                    <a:pt x="660" y="216"/>
                  </a:lnTo>
                  <a:lnTo>
                    <a:pt x="654" y="256"/>
                  </a:lnTo>
                  <a:lnTo>
                    <a:pt x="652" y="268"/>
                  </a:lnTo>
                  <a:lnTo>
                    <a:pt x="650" y="282"/>
                  </a:lnTo>
                  <a:lnTo>
                    <a:pt x="644" y="322"/>
                  </a:lnTo>
                  <a:lnTo>
                    <a:pt x="640" y="342"/>
                  </a:lnTo>
                  <a:lnTo>
                    <a:pt x="636" y="378"/>
                  </a:lnTo>
                  <a:lnTo>
                    <a:pt x="626" y="436"/>
                  </a:lnTo>
                  <a:lnTo>
                    <a:pt x="622" y="466"/>
                  </a:lnTo>
                  <a:lnTo>
                    <a:pt x="616" y="502"/>
                  </a:lnTo>
                  <a:lnTo>
                    <a:pt x="610" y="540"/>
                  </a:lnTo>
                  <a:lnTo>
                    <a:pt x="608" y="556"/>
                  </a:lnTo>
                  <a:lnTo>
                    <a:pt x="604" y="582"/>
                  </a:lnTo>
                  <a:lnTo>
                    <a:pt x="600" y="606"/>
                  </a:lnTo>
                  <a:lnTo>
                    <a:pt x="596" y="630"/>
                  </a:lnTo>
                  <a:lnTo>
                    <a:pt x="594" y="652"/>
                  </a:lnTo>
                  <a:lnTo>
                    <a:pt x="590" y="668"/>
                  </a:lnTo>
                  <a:lnTo>
                    <a:pt x="588" y="688"/>
                  </a:lnTo>
                  <a:lnTo>
                    <a:pt x="584" y="716"/>
                  </a:lnTo>
                  <a:lnTo>
                    <a:pt x="580" y="736"/>
                  </a:lnTo>
                  <a:lnTo>
                    <a:pt x="578" y="736"/>
                  </a:lnTo>
                  <a:lnTo>
                    <a:pt x="532" y="728"/>
                  </a:lnTo>
                  <a:lnTo>
                    <a:pt x="492" y="724"/>
                  </a:lnTo>
                  <a:lnTo>
                    <a:pt x="452" y="718"/>
                  </a:lnTo>
                  <a:lnTo>
                    <a:pt x="446" y="716"/>
                  </a:lnTo>
                  <a:lnTo>
                    <a:pt x="368" y="704"/>
                  </a:lnTo>
                  <a:lnTo>
                    <a:pt x="330" y="684"/>
                  </a:lnTo>
                  <a:lnTo>
                    <a:pt x="278" y="656"/>
                  </a:lnTo>
                  <a:lnTo>
                    <a:pt x="244" y="636"/>
                  </a:lnTo>
                  <a:lnTo>
                    <a:pt x="224" y="626"/>
                  </a:lnTo>
                  <a:lnTo>
                    <a:pt x="190" y="606"/>
                  </a:lnTo>
                  <a:lnTo>
                    <a:pt x="170" y="596"/>
                  </a:lnTo>
                  <a:lnTo>
                    <a:pt x="142" y="580"/>
                  </a:lnTo>
                  <a:lnTo>
                    <a:pt x="108" y="560"/>
                  </a:lnTo>
                  <a:lnTo>
                    <a:pt x="92" y="552"/>
                  </a:lnTo>
                  <a:lnTo>
                    <a:pt x="74" y="540"/>
                  </a:lnTo>
                  <a:lnTo>
                    <a:pt x="46" y="526"/>
                  </a:lnTo>
                  <a:lnTo>
                    <a:pt x="22" y="512"/>
                  </a:lnTo>
                  <a:lnTo>
                    <a:pt x="2" y="500"/>
                  </a:lnTo>
                  <a:lnTo>
                    <a:pt x="0" y="500"/>
                  </a:lnTo>
                  <a:lnTo>
                    <a:pt x="4" y="494"/>
                  </a:lnTo>
                  <a:lnTo>
                    <a:pt x="14" y="480"/>
                  </a:lnTo>
                  <a:lnTo>
                    <a:pt x="16" y="47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38" name="Freeform 430"/>
            <p:cNvSpPr>
              <a:spLocks/>
            </p:cNvSpPr>
            <p:nvPr/>
          </p:nvSpPr>
          <p:spPr bwMode="auto">
            <a:xfrm>
              <a:off x="2482850" y="3444875"/>
              <a:ext cx="1120775" cy="1060450"/>
            </a:xfrm>
            <a:custGeom>
              <a:avLst/>
              <a:gdLst>
                <a:gd name="T0" fmla="*/ 4 w 706"/>
                <a:gd name="T1" fmla="*/ 636 h 668"/>
                <a:gd name="T2" fmla="*/ 14 w 706"/>
                <a:gd name="T3" fmla="*/ 572 h 668"/>
                <a:gd name="T4" fmla="*/ 24 w 706"/>
                <a:gd name="T5" fmla="*/ 502 h 668"/>
                <a:gd name="T6" fmla="*/ 36 w 706"/>
                <a:gd name="T7" fmla="*/ 422 h 668"/>
                <a:gd name="T8" fmla="*/ 56 w 706"/>
                <a:gd name="T9" fmla="*/ 298 h 668"/>
                <a:gd name="T10" fmla="*/ 70 w 706"/>
                <a:gd name="T11" fmla="*/ 202 h 668"/>
                <a:gd name="T12" fmla="*/ 80 w 706"/>
                <a:gd name="T13" fmla="*/ 136 h 668"/>
                <a:gd name="T14" fmla="*/ 96 w 706"/>
                <a:gd name="T15" fmla="*/ 34 h 668"/>
                <a:gd name="T16" fmla="*/ 162 w 706"/>
                <a:gd name="T17" fmla="*/ 8 h 668"/>
                <a:gd name="T18" fmla="*/ 180 w 706"/>
                <a:gd name="T19" fmla="*/ 10 h 668"/>
                <a:gd name="T20" fmla="*/ 208 w 706"/>
                <a:gd name="T21" fmla="*/ 14 h 668"/>
                <a:gd name="T22" fmla="*/ 262 w 706"/>
                <a:gd name="T23" fmla="*/ 20 h 668"/>
                <a:gd name="T24" fmla="*/ 294 w 706"/>
                <a:gd name="T25" fmla="*/ 24 h 668"/>
                <a:gd name="T26" fmla="*/ 354 w 706"/>
                <a:gd name="T27" fmla="*/ 30 h 668"/>
                <a:gd name="T28" fmla="*/ 374 w 706"/>
                <a:gd name="T29" fmla="*/ 32 h 668"/>
                <a:gd name="T30" fmla="*/ 400 w 706"/>
                <a:gd name="T31" fmla="*/ 36 h 668"/>
                <a:gd name="T32" fmla="*/ 456 w 706"/>
                <a:gd name="T33" fmla="*/ 42 h 668"/>
                <a:gd name="T34" fmla="*/ 550 w 706"/>
                <a:gd name="T35" fmla="*/ 50 h 668"/>
                <a:gd name="T36" fmla="*/ 600 w 706"/>
                <a:gd name="T37" fmla="*/ 54 h 668"/>
                <a:gd name="T38" fmla="*/ 626 w 706"/>
                <a:gd name="T39" fmla="*/ 56 h 668"/>
                <a:gd name="T40" fmla="*/ 652 w 706"/>
                <a:gd name="T41" fmla="*/ 58 h 668"/>
                <a:gd name="T42" fmla="*/ 682 w 706"/>
                <a:gd name="T43" fmla="*/ 60 h 668"/>
                <a:gd name="T44" fmla="*/ 700 w 706"/>
                <a:gd name="T45" fmla="*/ 70 h 668"/>
                <a:gd name="T46" fmla="*/ 698 w 706"/>
                <a:gd name="T47" fmla="*/ 90 h 668"/>
                <a:gd name="T48" fmla="*/ 696 w 706"/>
                <a:gd name="T49" fmla="*/ 106 h 668"/>
                <a:gd name="T50" fmla="*/ 696 w 706"/>
                <a:gd name="T51" fmla="*/ 120 h 668"/>
                <a:gd name="T52" fmla="*/ 688 w 706"/>
                <a:gd name="T53" fmla="*/ 146 h 668"/>
                <a:gd name="T54" fmla="*/ 668 w 706"/>
                <a:gd name="T55" fmla="*/ 386 h 668"/>
                <a:gd name="T56" fmla="*/ 660 w 706"/>
                <a:gd name="T57" fmla="*/ 472 h 668"/>
                <a:gd name="T58" fmla="*/ 656 w 706"/>
                <a:gd name="T59" fmla="*/ 528 h 668"/>
                <a:gd name="T60" fmla="*/ 646 w 706"/>
                <a:gd name="T61" fmla="*/ 644 h 668"/>
                <a:gd name="T62" fmla="*/ 616 w 706"/>
                <a:gd name="T63" fmla="*/ 642 h 668"/>
                <a:gd name="T64" fmla="*/ 494 w 706"/>
                <a:gd name="T65" fmla="*/ 632 h 668"/>
                <a:gd name="T66" fmla="*/ 468 w 706"/>
                <a:gd name="T67" fmla="*/ 630 h 668"/>
                <a:gd name="T68" fmla="*/ 446 w 706"/>
                <a:gd name="T69" fmla="*/ 628 h 668"/>
                <a:gd name="T70" fmla="*/ 416 w 706"/>
                <a:gd name="T71" fmla="*/ 624 h 668"/>
                <a:gd name="T72" fmla="*/ 392 w 706"/>
                <a:gd name="T73" fmla="*/ 622 h 668"/>
                <a:gd name="T74" fmla="*/ 346 w 706"/>
                <a:gd name="T75" fmla="*/ 618 h 668"/>
                <a:gd name="T76" fmla="*/ 264 w 706"/>
                <a:gd name="T77" fmla="*/ 610 h 668"/>
                <a:gd name="T78" fmla="*/ 276 w 706"/>
                <a:gd name="T79" fmla="*/ 636 h 668"/>
                <a:gd name="T80" fmla="*/ 218 w 706"/>
                <a:gd name="T81" fmla="*/ 630 h 668"/>
                <a:gd name="T82" fmla="*/ 200 w 706"/>
                <a:gd name="T83" fmla="*/ 628 h 668"/>
                <a:gd name="T84" fmla="*/ 186 w 706"/>
                <a:gd name="T85" fmla="*/ 626 h 668"/>
                <a:gd name="T86" fmla="*/ 164 w 706"/>
                <a:gd name="T87" fmla="*/ 622 h 668"/>
                <a:gd name="T88" fmla="*/ 128 w 706"/>
                <a:gd name="T89" fmla="*/ 618 h 668"/>
                <a:gd name="T90" fmla="*/ 96 w 706"/>
                <a:gd name="T91" fmla="*/ 624 h 668"/>
                <a:gd name="T92" fmla="*/ 92 w 706"/>
                <a:gd name="T93" fmla="*/ 656 h 668"/>
                <a:gd name="T94" fmla="*/ 28 w 706"/>
                <a:gd name="T95" fmla="*/ 66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668">
                  <a:moveTo>
                    <a:pt x="24" y="658"/>
                  </a:moveTo>
                  <a:lnTo>
                    <a:pt x="0" y="656"/>
                  </a:lnTo>
                  <a:lnTo>
                    <a:pt x="4" y="636"/>
                  </a:lnTo>
                  <a:lnTo>
                    <a:pt x="8" y="608"/>
                  </a:lnTo>
                  <a:lnTo>
                    <a:pt x="10" y="588"/>
                  </a:lnTo>
                  <a:lnTo>
                    <a:pt x="14" y="572"/>
                  </a:lnTo>
                  <a:lnTo>
                    <a:pt x="16" y="550"/>
                  </a:lnTo>
                  <a:lnTo>
                    <a:pt x="20" y="526"/>
                  </a:lnTo>
                  <a:lnTo>
                    <a:pt x="24" y="502"/>
                  </a:lnTo>
                  <a:lnTo>
                    <a:pt x="28" y="476"/>
                  </a:lnTo>
                  <a:lnTo>
                    <a:pt x="30" y="460"/>
                  </a:lnTo>
                  <a:lnTo>
                    <a:pt x="36" y="422"/>
                  </a:lnTo>
                  <a:lnTo>
                    <a:pt x="42" y="386"/>
                  </a:lnTo>
                  <a:lnTo>
                    <a:pt x="46" y="356"/>
                  </a:lnTo>
                  <a:lnTo>
                    <a:pt x="56" y="298"/>
                  </a:lnTo>
                  <a:lnTo>
                    <a:pt x="60" y="262"/>
                  </a:lnTo>
                  <a:lnTo>
                    <a:pt x="64" y="242"/>
                  </a:lnTo>
                  <a:lnTo>
                    <a:pt x="70" y="202"/>
                  </a:lnTo>
                  <a:lnTo>
                    <a:pt x="72" y="188"/>
                  </a:lnTo>
                  <a:lnTo>
                    <a:pt x="74" y="176"/>
                  </a:lnTo>
                  <a:lnTo>
                    <a:pt x="80" y="136"/>
                  </a:lnTo>
                  <a:lnTo>
                    <a:pt x="90" y="72"/>
                  </a:lnTo>
                  <a:lnTo>
                    <a:pt x="92" y="54"/>
                  </a:lnTo>
                  <a:lnTo>
                    <a:pt x="96" y="34"/>
                  </a:lnTo>
                  <a:lnTo>
                    <a:pt x="100" y="12"/>
                  </a:lnTo>
                  <a:lnTo>
                    <a:pt x="102" y="0"/>
                  </a:lnTo>
                  <a:lnTo>
                    <a:pt x="162" y="8"/>
                  </a:lnTo>
                  <a:lnTo>
                    <a:pt x="166" y="8"/>
                  </a:lnTo>
                  <a:lnTo>
                    <a:pt x="172" y="8"/>
                  </a:lnTo>
                  <a:lnTo>
                    <a:pt x="180" y="10"/>
                  </a:lnTo>
                  <a:lnTo>
                    <a:pt x="186" y="10"/>
                  </a:lnTo>
                  <a:lnTo>
                    <a:pt x="196" y="12"/>
                  </a:lnTo>
                  <a:lnTo>
                    <a:pt x="208" y="14"/>
                  </a:lnTo>
                  <a:lnTo>
                    <a:pt x="212" y="14"/>
                  </a:lnTo>
                  <a:lnTo>
                    <a:pt x="226" y="16"/>
                  </a:lnTo>
                  <a:lnTo>
                    <a:pt x="262" y="20"/>
                  </a:lnTo>
                  <a:lnTo>
                    <a:pt x="266" y="20"/>
                  </a:lnTo>
                  <a:lnTo>
                    <a:pt x="274" y="22"/>
                  </a:lnTo>
                  <a:lnTo>
                    <a:pt x="294" y="24"/>
                  </a:lnTo>
                  <a:lnTo>
                    <a:pt x="298" y="24"/>
                  </a:lnTo>
                  <a:lnTo>
                    <a:pt x="348" y="30"/>
                  </a:lnTo>
                  <a:lnTo>
                    <a:pt x="354" y="30"/>
                  </a:lnTo>
                  <a:lnTo>
                    <a:pt x="360" y="32"/>
                  </a:lnTo>
                  <a:lnTo>
                    <a:pt x="368" y="32"/>
                  </a:lnTo>
                  <a:lnTo>
                    <a:pt x="374" y="32"/>
                  </a:lnTo>
                  <a:lnTo>
                    <a:pt x="382" y="34"/>
                  </a:lnTo>
                  <a:lnTo>
                    <a:pt x="390" y="34"/>
                  </a:lnTo>
                  <a:lnTo>
                    <a:pt x="400" y="36"/>
                  </a:lnTo>
                  <a:lnTo>
                    <a:pt x="420" y="38"/>
                  </a:lnTo>
                  <a:lnTo>
                    <a:pt x="438" y="40"/>
                  </a:lnTo>
                  <a:lnTo>
                    <a:pt x="456" y="42"/>
                  </a:lnTo>
                  <a:lnTo>
                    <a:pt x="514" y="46"/>
                  </a:lnTo>
                  <a:lnTo>
                    <a:pt x="534" y="48"/>
                  </a:lnTo>
                  <a:lnTo>
                    <a:pt x="550" y="50"/>
                  </a:lnTo>
                  <a:lnTo>
                    <a:pt x="562" y="52"/>
                  </a:lnTo>
                  <a:lnTo>
                    <a:pt x="592" y="54"/>
                  </a:lnTo>
                  <a:lnTo>
                    <a:pt x="600" y="54"/>
                  </a:lnTo>
                  <a:lnTo>
                    <a:pt x="606" y="54"/>
                  </a:lnTo>
                  <a:lnTo>
                    <a:pt x="618" y="56"/>
                  </a:lnTo>
                  <a:lnTo>
                    <a:pt x="626" y="56"/>
                  </a:lnTo>
                  <a:lnTo>
                    <a:pt x="636" y="58"/>
                  </a:lnTo>
                  <a:lnTo>
                    <a:pt x="642" y="58"/>
                  </a:lnTo>
                  <a:lnTo>
                    <a:pt x="652" y="58"/>
                  </a:lnTo>
                  <a:lnTo>
                    <a:pt x="666" y="60"/>
                  </a:lnTo>
                  <a:lnTo>
                    <a:pt x="672" y="60"/>
                  </a:lnTo>
                  <a:lnTo>
                    <a:pt x="682" y="60"/>
                  </a:lnTo>
                  <a:lnTo>
                    <a:pt x="706" y="62"/>
                  </a:lnTo>
                  <a:lnTo>
                    <a:pt x="700" y="62"/>
                  </a:lnTo>
                  <a:lnTo>
                    <a:pt x="700" y="70"/>
                  </a:lnTo>
                  <a:lnTo>
                    <a:pt x="698" y="76"/>
                  </a:lnTo>
                  <a:lnTo>
                    <a:pt x="698" y="84"/>
                  </a:lnTo>
                  <a:lnTo>
                    <a:pt x="698" y="90"/>
                  </a:lnTo>
                  <a:lnTo>
                    <a:pt x="698" y="96"/>
                  </a:lnTo>
                  <a:lnTo>
                    <a:pt x="698" y="100"/>
                  </a:lnTo>
                  <a:lnTo>
                    <a:pt x="696" y="106"/>
                  </a:lnTo>
                  <a:lnTo>
                    <a:pt x="696" y="112"/>
                  </a:lnTo>
                  <a:lnTo>
                    <a:pt x="696" y="114"/>
                  </a:lnTo>
                  <a:lnTo>
                    <a:pt x="696" y="120"/>
                  </a:lnTo>
                  <a:lnTo>
                    <a:pt x="690" y="120"/>
                  </a:lnTo>
                  <a:lnTo>
                    <a:pt x="690" y="138"/>
                  </a:lnTo>
                  <a:lnTo>
                    <a:pt x="688" y="146"/>
                  </a:lnTo>
                  <a:lnTo>
                    <a:pt x="678" y="282"/>
                  </a:lnTo>
                  <a:lnTo>
                    <a:pt x="672" y="356"/>
                  </a:lnTo>
                  <a:lnTo>
                    <a:pt x="668" y="386"/>
                  </a:lnTo>
                  <a:lnTo>
                    <a:pt x="666" y="410"/>
                  </a:lnTo>
                  <a:lnTo>
                    <a:pt x="664" y="442"/>
                  </a:lnTo>
                  <a:lnTo>
                    <a:pt x="660" y="472"/>
                  </a:lnTo>
                  <a:lnTo>
                    <a:pt x="658" y="500"/>
                  </a:lnTo>
                  <a:lnTo>
                    <a:pt x="656" y="512"/>
                  </a:lnTo>
                  <a:lnTo>
                    <a:pt x="656" y="528"/>
                  </a:lnTo>
                  <a:lnTo>
                    <a:pt x="650" y="582"/>
                  </a:lnTo>
                  <a:lnTo>
                    <a:pt x="646" y="618"/>
                  </a:lnTo>
                  <a:lnTo>
                    <a:pt x="646" y="644"/>
                  </a:lnTo>
                  <a:lnTo>
                    <a:pt x="632" y="644"/>
                  </a:lnTo>
                  <a:lnTo>
                    <a:pt x="622" y="642"/>
                  </a:lnTo>
                  <a:lnTo>
                    <a:pt x="616" y="642"/>
                  </a:lnTo>
                  <a:lnTo>
                    <a:pt x="554" y="638"/>
                  </a:lnTo>
                  <a:lnTo>
                    <a:pt x="502" y="632"/>
                  </a:lnTo>
                  <a:lnTo>
                    <a:pt x="494" y="632"/>
                  </a:lnTo>
                  <a:lnTo>
                    <a:pt x="488" y="632"/>
                  </a:lnTo>
                  <a:lnTo>
                    <a:pt x="482" y="630"/>
                  </a:lnTo>
                  <a:lnTo>
                    <a:pt x="468" y="630"/>
                  </a:lnTo>
                  <a:lnTo>
                    <a:pt x="464" y="628"/>
                  </a:lnTo>
                  <a:lnTo>
                    <a:pt x="458" y="628"/>
                  </a:lnTo>
                  <a:lnTo>
                    <a:pt x="446" y="628"/>
                  </a:lnTo>
                  <a:lnTo>
                    <a:pt x="442" y="628"/>
                  </a:lnTo>
                  <a:lnTo>
                    <a:pt x="422" y="626"/>
                  </a:lnTo>
                  <a:lnTo>
                    <a:pt x="416" y="624"/>
                  </a:lnTo>
                  <a:lnTo>
                    <a:pt x="408" y="624"/>
                  </a:lnTo>
                  <a:lnTo>
                    <a:pt x="400" y="622"/>
                  </a:lnTo>
                  <a:lnTo>
                    <a:pt x="392" y="622"/>
                  </a:lnTo>
                  <a:lnTo>
                    <a:pt x="384" y="622"/>
                  </a:lnTo>
                  <a:lnTo>
                    <a:pt x="358" y="620"/>
                  </a:lnTo>
                  <a:lnTo>
                    <a:pt x="346" y="618"/>
                  </a:lnTo>
                  <a:lnTo>
                    <a:pt x="326" y="616"/>
                  </a:lnTo>
                  <a:lnTo>
                    <a:pt x="268" y="610"/>
                  </a:lnTo>
                  <a:lnTo>
                    <a:pt x="264" y="610"/>
                  </a:lnTo>
                  <a:lnTo>
                    <a:pt x="266" y="622"/>
                  </a:lnTo>
                  <a:lnTo>
                    <a:pt x="268" y="630"/>
                  </a:lnTo>
                  <a:lnTo>
                    <a:pt x="276" y="636"/>
                  </a:lnTo>
                  <a:lnTo>
                    <a:pt x="274" y="636"/>
                  </a:lnTo>
                  <a:lnTo>
                    <a:pt x="266" y="634"/>
                  </a:lnTo>
                  <a:lnTo>
                    <a:pt x="218" y="630"/>
                  </a:lnTo>
                  <a:lnTo>
                    <a:pt x="210" y="628"/>
                  </a:lnTo>
                  <a:lnTo>
                    <a:pt x="206" y="628"/>
                  </a:lnTo>
                  <a:lnTo>
                    <a:pt x="200" y="628"/>
                  </a:lnTo>
                  <a:lnTo>
                    <a:pt x="196" y="628"/>
                  </a:lnTo>
                  <a:lnTo>
                    <a:pt x="188" y="626"/>
                  </a:lnTo>
                  <a:lnTo>
                    <a:pt x="186" y="626"/>
                  </a:lnTo>
                  <a:lnTo>
                    <a:pt x="178" y="624"/>
                  </a:lnTo>
                  <a:lnTo>
                    <a:pt x="172" y="624"/>
                  </a:lnTo>
                  <a:lnTo>
                    <a:pt x="164" y="622"/>
                  </a:lnTo>
                  <a:lnTo>
                    <a:pt x="160" y="622"/>
                  </a:lnTo>
                  <a:lnTo>
                    <a:pt x="150" y="622"/>
                  </a:lnTo>
                  <a:lnTo>
                    <a:pt x="128" y="618"/>
                  </a:lnTo>
                  <a:lnTo>
                    <a:pt x="100" y="616"/>
                  </a:lnTo>
                  <a:lnTo>
                    <a:pt x="98" y="616"/>
                  </a:lnTo>
                  <a:lnTo>
                    <a:pt x="96" y="624"/>
                  </a:lnTo>
                  <a:lnTo>
                    <a:pt x="94" y="636"/>
                  </a:lnTo>
                  <a:lnTo>
                    <a:pt x="92" y="644"/>
                  </a:lnTo>
                  <a:lnTo>
                    <a:pt x="92" y="656"/>
                  </a:lnTo>
                  <a:lnTo>
                    <a:pt x="90" y="664"/>
                  </a:lnTo>
                  <a:lnTo>
                    <a:pt x="90" y="668"/>
                  </a:lnTo>
                  <a:lnTo>
                    <a:pt x="28" y="660"/>
                  </a:lnTo>
                  <a:lnTo>
                    <a:pt x="26" y="658"/>
                  </a:lnTo>
                  <a:lnTo>
                    <a:pt x="24" y="65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39" name="Freeform 431"/>
            <p:cNvSpPr>
              <a:spLocks/>
            </p:cNvSpPr>
            <p:nvPr/>
          </p:nvSpPr>
          <p:spPr bwMode="auto">
            <a:xfrm>
              <a:off x="3549650" y="3543300"/>
              <a:ext cx="1365250" cy="660400"/>
            </a:xfrm>
            <a:custGeom>
              <a:avLst/>
              <a:gdLst>
                <a:gd name="T0" fmla="*/ 0 w 860"/>
                <a:gd name="T1" fmla="*/ 44 h 416"/>
                <a:gd name="T2" fmla="*/ 2 w 860"/>
                <a:gd name="T3" fmla="*/ 22 h 416"/>
                <a:gd name="T4" fmla="*/ 10 w 860"/>
                <a:gd name="T5" fmla="*/ 0 h 416"/>
                <a:gd name="T6" fmla="*/ 46 w 860"/>
                <a:gd name="T7" fmla="*/ 4 h 416"/>
                <a:gd name="T8" fmla="*/ 142 w 860"/>
                <a:gd name="T9" fmla="*/ 10 h 416"/>
                <a:gd name="T10" fmla="*/ 174 w 860"/>
                <a:gd name="T11" fmla="*/ 10 h 416"/>
                <a:gd name="T12" fmla="*/ 228 w 860"/>
                <a:gd name="T13" fmla="*/ 14 h 416"/>
                <a:gd name="T14" fmla="*/ 306 w 860"/>
                <a:gd name="T15" fmla="*/ 16 h 416"/>
                <a:gd name="T16" fmla="*/ 384 w 860"/>
                <a:gd name="T17" fmla="*/ 20 h 416"/>
                <a:gd name="T18" fmla="*/ 416 w 860"/>
                <a:gd name="T19" fmla="*/ 22 h 416"/>
                <a:gd name="T20" fmla="*/ 452 w 860"/>
                <a:gd name="T21" fmla="*/ 22 h 416"/>
                <a:gd name="T22" fmla="*/ 508 w 860"/>
                <a:gd name="T23" fmla="*/ 22 h 416"/>
                <a:gd name="T24" fmla="*/ 538 w 860"/>
                <a:gd name="T25" fmla="*/ 24 h 416"/>
                <a:gd name="T26" fmla="*/ 592 w 860"/>
                <a:gd name="T27" fmla="*/ 24 h 416"/>
                <a:gd name="T28" fmla="*/ 648 w 860"/>
                <a:gd name="T29" fmla="*/ 24 h 416"/>
                <a:gd name="T30" fmla="*/ 702 w 860"/>
                <a:gd name="T31" fmla="*/ 26 h 416"/>
                <a:gd name="T32" fmla="*/ 740 w 860"/>
                <a:gd name="T33" fmla="*/ 26 h 416"/>
                <a:gd name="T34" fmla="*/ 840 w 860"/>
                <a:gd name="T35" fmla="*/ 78 h 416"/>
                <a:gd name="T36" fmla="*/ 850 w 860"/>
                <a:gd name="T37" fmla="*/ 148 h 416"/>
                <a:gd name="T38" fmla="*/ 860 w 860"/>
                <a:gd name="T39" fmla="*/ 212 h 416"/>
                <a:gd name="T40" fmla="*/ 860 w 860"/>
                <a:gd name="T41" fmla="*/ 378 h 416"/>
                <a:gd name="T42" fmla="*/ 854 w 860"/>
                <a:gd name="T43" fmla="*/ 416 h 416"/>
                <a:gd name="T44" fmla="*/ 804 w 860"/>
                <a:gd name="T45" fmla="*/ 392 h 416"/>
                <a:gd name="T46" fmla="*/ 772 w 860"/>
                <a:gd name="T47" fmla="*/ 388 h 416"/>
                <a:gd name="T48" fmla="*/ 750 w 860"/>
                <a:gd name="T49" fmla="*/ 388 h 416"/>
                <a:gd name="T50" fmla="*/ 728 w 860"/>
                <a:gd name="T51" fmla="*/ 388 h 416"/>
                <a:gd name="T52" fmla="*/ 690 w 860"/>
                <a:gd name="T53" fmla="*/ 394 h 416"/>
                <a:gd name="T54" fmla="*/ 668 w 860"/>
                <a:gd name="T55" fmla="*/ 410 h 416"/>
                <a:gd name="T56" fmla="*/ 626 w 860"/>
                <a:gd name="T57" fmla="*/ 394 h 416"/>
                <a:gd name="T58" fmla="*/ 610 w 860"/>
                <a:gd name="T59" fmla="*/ 382 h 416"/>
                <a:gd name="T60" fmla="*/ 592 w 860"/>
                <a:gd name="T61" fmla="*/ 392 h 416"/>
                <a:gd name="T62" fmla="*/ 580 w 860"/>
                <a:gd name="T63" fmla="*/ 406 h 416"/>
                <a:gd name="T64" fmla="*/ 578 w 860"/>
                <a:gd name="T65" fmla="*/ 394 h 416"/>
                <a:gd name="T66" fmla="*/ 552 w 860"/>
                <a:gd name="T67" fmla="*/ 396 h 416"/>
                <a:gd name="T68" fmla="*/ 530 w 860"/>
                <a:gd name="T69" fmla="*/ 376 h 416"/>
                <a:gd name="T70" fmla="*/ 520 w 860"/>
                <a:gd name="T71" fmla="*/ 382 h 416"/>
                <a:gd name="T72" fmla="*/ 498 w 860"/>
                <a:gd name="T73" fmla="*/ 384 h 416"/>
                <a:gd name="T74" fmla="*/ 492 w 860"/>
                <a:gd name="T75" fmla="*/ 372 h 416"/>
                <a:gd name="T76" fmla="*/ 476 w 860"/>
                <a:gd name="T77" fmla="*/ 358 h 416"/>
                <a:gd name="T78" fmla="*/ 444 w 860"/>
                <a:gd name="T79" fmla="*/ 364 h 416"/>
                <a:gd name="T80" fmla="*/ 434 w 860"/>
                <a:gd name="T81" fmla="*/ 354 h 416"/>
                <a:gd name="T82" fmla="*/ 420 w 860"/>
                <a:gd name="T83" fmla="*/ 354 h 416"/>
                <a:gd name="T84" fmla="*/ 388 w 860"/>
                <a:gd name="T85" fmla="*/ 348 h 416"/>
                <a:gd name="T86" fmla="*/ 370 w 860"/>
                <a:gd name="T87" fmla="*/ 332 h 416"/>
                <a:gd name="T88" fmla="*/ 346 w 860"/>
                <a:gd name="T89" fmla="*/ 324 h 416"/>
                <a:gd name="T90" fmla="*/ 320 w 860"/>
                <a:gd name="T91" fmla="*/ 322 h 416"/>
                <a:gd name="T92" fmla="*/ 302 w 860"/>
                <a:gd name="T93" fmla="*/ 302 h 416"/>
                <a:gd name="T94" fmla="*/ 290 w 860"/>
                <a:gd name="T95" fmla="*/ 300 h 416"/>
                <a:gd name="T96" fmla="*/ 294 w 860"/>
                <a:gd name="T97" fmla="*/ 174 h 416"/>
                <a:gd name="T98" fmla="*/ 300 w 860"/>
                <a:gd name="T99" fmla="*/ 76 h 416"/>
                <a:gd name="T100" fmla="*/ 206 w 860"/>
                <a:gd name="T101" fmla="*/ 70 h 416"/>
                <a:gd name="T102" fmla="*/ 136 w 860"/>
                <a:gd name="T103" fmla="*/ 66 h 416"/>
                <a:gd name="T104" fmla="*/ 98 w 860"/>
                <a:gd name="T105" fmla="*/ 64 h 416"/>
                <a:gd name="T106" fmla="*/ 52 w 860"/>
                <a:gd name="T107" fmla="*/ 62 h 416"/>
                <a:gd name="T108" fmla="*/ 0 w 860"/>
                <a:gd name="T109" fmla="*/ 5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0" h="416">
                  <a:moveTo>
                    <a:pt x="0" y="58"/>
                  </a:moveTo>
                  <a:lnTo>
                    <a:pt x="0" y="52"/>
                  </a:lnTo>
                  <a:lnTo>
                    <a:pt x="0" y="50"/>
                  </a:lnTo>
                  <a:lnTo>
                    <a:pt x="0" y="44"/>
                  </a:lnTo>
                  <a:lnTo>
                    <a:pt x="2" y="38"/>
                  </a:lnTo>
                  <a:lnTo>
                    <a:pt x="2" y="34"/>
                  </a:lnTo>
                  <a:lnTo>
                    <a:pt x="2" y="28"/>
                  </a:lnTo>
                  <a:lnTo>
                    <a:pt x="2" y="22"/>
                  </a:lnTo>
                  <a:lnTo>
                    <a:pt x="2" y="14"/>
                  </a:lnTo>
                  <a:lnTo>
                    <a:pt x="4" y="8"/>
                  </a:lnTo>
                  <a:lnTo>
                    <a:pt x="4" y="0"/>
                  </a:lnTo>
                  <a:lnTo>
                    <a:pt x="10" y="0"/>
                  </a:lnTo>
                  <a:lnTo>
                    <a:pt x="18" y="0"/>
                  </a:lnTo>
                  <a:lnTo>
                    <a:pt x="32" y="2"/>
                  </a:lnTo>
                  <a:lnTo>
                    <a:pt x="36" y="2"/>
                  </a:lnTo>
                  <a:lnTo>
                    <a:pt x="46" y="4"/>
                  </a:lnTo>
                  <a:lnTo>
                    <a:pt x="54" y="4"/>
                  </a:lnTo>
                  <a:lnTo>
                    <a:pt x="102" y="6"/>
                  </a:lnTo>
                  <a:lnTo>
                    <a:pt x="138" y="8"/>
                  </a:lnTo>
                  <a:lnTo>
                    <a:pt x="142" y="10"/>
                  </a:lnTo>
                  <a:lnTo>
                    <a:pt x="148" y="10"/>
                  </a:lnTo>
                  <a:lnTo>
                    <a:pt x="154" y="10"/>
                  </a:lnTo>
                  <a:lnTo>
                    <a:pt x="166" y="10"/>
                  </a:lnTo>
                  <a:lnTo>
                    <a:pt x="174" y="10"/>
                  </a:lnTo>
                  <a:lnTo>
                    <a:pt x="198" y="12"/>
                  </a:lnTo>
                  <a:lnTo>
                    <a:pt x="206" y="12"/>
                  </a:lnTo>
                  <a:lnTo>
                    <a:pt x="216" y="12"/>
                  </a:lnTo>
                  <a:lnTo>
                    <a:pt x="228" y="14"/>
                  </a:lnTo>
                  <a:lnTo>
                    <a:pt x="242" y="14"/>
                  </a:lnTo>
                  <a:lnTo>
                    <a:pt x="260" y="16"/>
                  </a:lnTo>
                  <a:lnTo>
                    <a:pt x="302" y="16"/>
                  </a:lnTo>
                  <a:lnTo>
                    <a:pt x="306" y="16"/>
                  </a:lnTo>
                  <a:lnTo>
                    <a:pt x="344" y="18"/>
                  </a:lnTo>
                  <a:lnTo>
                    <a:pt x="360" y="20"/>
                  </a:lnTo>
                  <a:lnTo>
                    <a:pt x="374" y="20"/>
                  </a:lnTo>
                  <a:lnTo>
                    <a:pt x="384" y="20"/>
                  </a:lnTo>
                  <a:lnTo>
                    <a:pt x="394" y="20"/>
                  </a:lnTo>
                  <a:lnTo>
                    <a:pt x="402" y="20"/>
                  </a:lnTo>
                  <a:lnTo>
                    <a:pt x="408" y="20"/>
                  </a:lnTo>
                  <a:lnTo>
                    <a:pt x="416" y="22"/>
                  </a:lnTo>
                  <a:lnTo>
                    <a:pt x="422" y="22"/>
                  </a:lnTo>
                  <a:lnTo>
                    <a:pt x="436" y="22"/>
                  </a:lnTo>
                  <a:lnTo>
                    <a:pt x="440" y="22"/>
                  </a:lnTo>
                  <a:lnTo>
                    <a:pt x="452" y="22"/>
                  </a:lnTo>
                  <a:lnTo>
                    <a:pt x="456" y="22"/>
                  </a:lnTo>
                  <a:lnTo>
                    <a:pt x="482" y="22"/>
                  </a:lnTo>
                  <a:lnTo>
                    <a:pt x="500" y="22"/>
                  </a:lnTo>
                  <a:lnTo>
                    <a:pt x="508" y="22"/>
                  </a:lnTo>
                  <a:lnTo>
                    <a:pt x="516" y="24"/>
                  </a:lnTo>
                  <a:lnTo>
                    <a:pt x="532" y="24"/>
                  </a:lnTo>
                  <a:lnTo>
                    <a:pt x="536" y="24"/>
                  </a:lnTo>
                  <a:lnTo>
                    <a:pt x="538" y="24"/>
                  </a:lnTo>
                  <a:lnTo>
                    <a:pt x="558" y="24"/>
                  </a:lnTo>
                  <a:lnTo>
                    <a:pt x="576" y="24"/>
                  </a:lnTo>
                  <a:lnTo>
                    <a:pt x="588" y="24"/>
                  </a:lnTo>
                  <a:lnTo>
                    <a:pt x="592" y="24"/>
                  </a:lnTo>
                  <a:lnTo>
                    <a:pt x="600" y="24"/>
                  </a:lnTo>
                  <a:lnTo>
                    <a:pt x="620" y="24"/>
                  </a:lnTo>
                  <a:lnTo>
                    <a:pt x="644" y="24"/>
                  </a:lnTo>
                  <a:lnTo>
                    <a:pt x="648" y="24"/>
                  </a:lnTo>
                  <a:lnTo>
                    <a:pt x="660" y="24"/>
                  </a:lnTo>
                  <a:lnTo>
                    <a:pt x="666" y="24"/>
                  </a:lnTo>
                  <a:lnTo>
                    <a:pt x="694" y="26"/>
                  </a:lnTo>
                  <a:lnTo>
                    <a:pt x="702" y="26"/>
                  </a:lnTo>
                  <a:lnTo>
                    <a:pt x="712" y="26"/>
                  </a:lnTo>
                  <a:lnTo>
                    <a:pt x="722" y="26"/>
                  </a:lnTo>
                  <a:lnTo>
                    <a:pt x="726" y="26"/>
                  </a:lnTo>
                  <a:lnTo>
                    <a:pt x="740" y="26"/>
                  </a:lnTo>
                  <a:lnTo>
                    <a:pt x="756" y="24"/>
                  </a:lnTo>
                  <a:lnTo>
                    <a:pt x="838" y="24"/>
                  </a:lnTo>
                  <a:lnTo>
                    <a:pt x="840" y="44"/>
                  </a:lnTo>
                  <a:lnTo>
                    <a:pt x="840" y="78"/>
                  </a:lnTo>
                  <a:lnTo>
                    <a:pt x="840" y="82"/>
                  </a:lnTo>
                  <a:lnTo>
                    <a:pt x="844" y="104"/>
                  </a:lnTo>
                  <a:lnTo>
                    <a:pt x="846" y="126"/>
                  </a:lnTo>
                  <a:lnTo>
                    <a:pt x="850" y="148"/>
                  </a:lnTo>
                  <a:lnTo>
                    <a:pt x="858" y="192"/>
                  </a:lnTo>
                  <a:lnTo>
                    <a:pt x="858" y="196"/>
                  </a:lnTo>
                  <a:lnTo>
                    <a:pt x="860" y="210"/>
                  </a:lnTo>
                  <a:lnTo>
                    <a:pt x="860" y="212"/>
                  </a:lnTo>
                  <a:lnTo>
                    <a:pt x="860" y="218"/>
                  </a:lnTo>
                  <a:lnTo>
                    <a:pt x="860" y="274"/>
                  </a:lnTo>
                  <a:lnTo>
                    <a:pt x="860" y="296"/>
                  </a:lnTo>
                  <a:lnTo>
                    <a:pt x="860" y="378"/>
                  </a:lnTo>
                  <a:lnTo>
                    <a:pt x="860" y="392"/>
                  </a:lnTo>
                  <a:lnTo>
                    <a:pt x="858" y="416"/>
                  </a:lnTo>
                  <a:lnTo>
                    <a:pt x="856" y="416"/>
                  </a:lnTo>
                  <a:lnTo>
                    <a:pt x="854" y="416"/>
                  </a:lnTo>
                  <a:lnTo>
                    <a:pt x="836" y="410"/>
                  </a:lnTo>
                  <a:lnTo>
                    <a:pt x="820" y="404"/>
                  </a:lnTo>
                  <a:lnTo>
                    <a:pt x="810" y="396"/>
                  </a:lnTo>
                  <a:lnTo>
                    <a:pt x="804" y="392"/>
                  </a:lnTo>
                  <a:lnTo>
                    <a:pt x="790" y="382"/>
                  </a:lnTo>
                  <a:lnTo>
                    <a:pt x="782" y="378"/>
                  </a:lnTo>
                  <a:lnTo>
                    <a:pt x="778" y="384"/>
                  </a:lnTo>
                  <a:lnTo>
                    <a:pt x="772" y="388"/>
                  </a:lnTo>
                  <a:lnTo>
                    <a:pt x="770" y="390"/>
                  </a:lnTo>
                  <a:lnTo>
                    <a:pt x="766" y="390"/>
                  </a:lnTo>
                  <a:lnTo>
                    <a:pt x="760" y="392"/>
                  </a:lnTo>
                  <a:lnTo>
                    <a:pt x="750" y="388"/>
                  </a:lnTo>
                  <a:lnTo>
                    <a:pt x="748" y="384"/>
                  </a:lnTo>
                  <a:lnTo>
                    <a:pt x="746" y="382"/>
                  </a:lnTo>
                  <a:lnTo>
                    <a:pt x="744" y="382"/>
                  </a:lnTo>
                  <a:lnTo>
                    <a:pt x="728" y="388"/>
                  </a:lnTo>
                  <a:lnTo>
                    <a:pt x="726" y="392"/>
                  </a:lnTo>
                  <a:lnTo>
                    <a:pt x="714" y="392"/>
                  </a:lnTo>
                  <a:lnTo>
                    <a:pt x="706" y="390"/>
                  </a:lnTo>
                  <a:lnTo>
                    <a:pt x="690" y="394"/>
                  </a:lnTo>
                  <a:lnTo>
                    <a:pt x="686" y="396"/>
                  </a:lnTo>
                  <a:lnTo>
                    <a:pt x="684" y="400"/>
                  </a:lnTo>
                  <a:lnTo>
                    <a:pt x="682" y="404"/>
                  </a:lnTo>
                  <a:lnTo>
                    <a:pt x="668" y="410"/>
                  </a:lnTo>
                  <a:lnTo>
                    <a:pt x="652" y="402"/>
                  </a:lnTo>
                  <a:lnTo>
                    <a:pt x="640" y="392"/>
                  </a:lnTo>
                  <a:lnTo>
                    <a:pt x="628" y="392"/>
                  </a:lnTo>
                  <a:lnTo>
                    <a:pt x="626" y="394"/>
                  </a:lnTo>
                  <a:lnTo>
                    <a:pt x="614" y="390"/>
                  </a:lnTo>
                  <a:lnTo>
                    <a:pt x="612" y="390"/>
                  </a:lnTo>
                  <a:lnTo>
                    <a:pt x="610" y="386"/>
                  </a:lnTo>
                  <a:lnTo>
                    <a:pt x="610" y="382"/>
                  </a:lnTo>
                  <a:lnTo>
                    <a:pt x="608" y="380"/>
                  </a:lnTo>
                  <a:lnTo>
                    <a:pt x="602" y="380"/>
                  </a:lnTo>
                  <a:lnTo>
                    <a:pt x="600" y="380"/>
                  </a:lnTo>
                  <a:lnTo>
                    <a:pt x="592" y="392"/>
                  </a:lnTo>
                  <a:lnTo>
                    <a:pt x="588" y="404"/>
                  </a:lnTo>
                  <a:lnTo>
                    <a:pt x="584" y="408"/>
                  </a:lnTo>
                  <a:lnTo>
                    <a:pt x="582" y="406"/>
                  </a:lnTo>
                  <a:lnTo>
                    <a:pt x="580" y="406"/>
                  </a:lnTo>
                  <a:lnTo>
                    <a:pt x="578" y="404"/>
                  </a:lnTo>
                  <a:lnTo>
                    <a:pt x="576" y="400"/>
                  </a:lnTo>
                  <a:lnTo>
                    <a:pt x="576" y="396"/>
                  </a:lnTo>
                  <a:lnTo>
                    <a:pt x="578" y="394"/>
                  </a:lnTo>
                  <a:lnTo>
                    <a:pt x="572" y="386"/>
                  </a:lnTo>
                  <a:lnTo>
                    <a:pt x="560" y="394"/>
                  </a:lnTo>
                  <a:lnTo>
                    <a:pt x="556" y="396"/>
                  </a:lnTo>
                  <a:lnTo>
                    <a:pt x="552" y="396"/>
                  </a:lnTo>
                  <a:lnTo>
                    <a:pt x="550" y="392"/>
                  </a:lnTo>
                  <a:lnTo>
                    <a:pt x="544" y="386"/>
                  </a:lnTo>
                  <a:lnTo>
                    <a:pt x="536" y="378"/>
                  </a:lnTo>
                  <a:lnTo>
                    <a:pt x="530" y="376"/>
                  </a:lnTo>
                  <a:lnTo>
                    <a:pt x="528" y="376"/>
                  </a:lnTo>
                  <a:lnTo>
                    <a:pt x="526" y="378"/>
                  </a:lnTo>
                  <a:lnTo>
                    <a:pt x="524" y="378"/>
                  </a:lnTo>
                  <a:lnTo>
                    <a:pt x="520" y="382"/>
                  </a:lnTo>
                  <a:lnTo>
                    <a:pt x="516" y="386"/>
                  </a:lnTo>
                  <a:lnTo>
                    <a:pt x="508" y="390"/>
                  </a:lnTo>
                  <a:lnTo>
                    <a:pt x="498" y="388"/>
                  </a:lnTo>
                  <a:lnTo>
                    <a:pt x="498" y="384"/>
                  </a:lnTo>
                  <a:lnTo>
                    <a:pt x="498" y="380"/>
                  </a:lnTo>
                  <a:lnTo>
                    <a:pt x="498" y="374"/>
                  </a:lnTo>
                  <a:lnTo>
                    <a:pt x="496" y="374"/>
                  </a:lnTo>
                  <a:lnTo>
                    <a:pt x="492" y="372"/>
                  </a:lnTo>
                  <a:lnTo>
                    <a:pt x="488" y="372"/>
                  </a:lnTo>
                  <a:lnTo>
                    <a:pt x="484" y="370"/>
                  </a:lnTo>
                  <a:lnTo>
                    <a:pt x="484" y="366"/>
                  </a:lnTo>
                  <a:lnTo>
                    <a:pt x="476" y="358"/>
                  </a:lnTo>
                  <a:lnTo>
                    <a:pt x="464" y="356"/>
                  </a:lnTo>
                  <a:lnTo>
                    <a:pt x="452" y="362"/>
                  </a:lnTo>
                  <a:lnTo>
                    <a:pt x="446" y="364"/>
                  </a:lnTo>
                  <a:lnTo>
                    <a:pt x="444" y="364"/>
                  </a:lnTo>
                  <a:lnTo>
                    <a:pt x="440" y="362"/>
                  </a:lnTo>
                  <a:lnTo>
                    <a:pt x="438" y="360"/>
                  </a:lnTo>
                  <a:lnTo>
                    <a:pt x="436" y="356"/>
                  </a:lnTo>
                  <a:lnTo>
                    <a:pt x="434" y="354"/>
                  </a:lnTo>
                  <a:lnTo>
                    <a:pt x="430" y="352"/>
                  </a:lnTo>
                  <a:lnTo>
                    <a:pt x="426" y="354"/>
                  </a:lnTo>
                  <a:lnTo>
                    <a:pt x="422" y="354"/>
                  </a:lnTo>
                  <a:lnTo>
                    <a:pt x="420" y="354"/>
                  </a:lnTo>
                  <a:lnTo>
                    <a:pt x="418" y="354"/>
                  </a:lnTo>
                  <a:lnTo>
                    <a:pt x="408" y="354"/>
                  </a:lnTo>
                  <a:lnTo>
                    <a:pt x="406" y="352"/>
                  </a:lnTo>
                  <a:lnTo>
                    <a:pt x="388" y="348"/>
                  </a:lnTo>
                  <a:lnTo>
                    <a:pt x="372" y="344"/>
                  </a:lnTo>
                  <a:lnTo>
                    <a:pt x="370" y="342"/>
                  </a:lnTo>
                  <a:lnTo>
                    <a:pt x="370" y="338"/>
                  </a:lnTo>
                  <a:lnTo>
                    <a:pt x="370" y="332"/>
                  </a:lnTo>
                  <a:lnTo>
                    <a:pt x="366" y="322"/>
                  </a:lnTo>
                  <a:lnTo>
                    <a:pt x="356" y="318"/>
                  </a:lnTo>
                  <a:lnTo>
                    <a:pt x="352" y="320"/>
                  </a:lnTo>
                  <a:lnTo>
                    <a:pt x="346" y="324"/>
                  </a:lnTo>
                  <a:lnTo>
                    <a:pt x="330" y="324"/>
                  </a:lnTo>
                  <a:lnTo>
                    <a:pt x="326" y="324"/>
                  </a:lnTo>
                  <a:lnTo>
                    <a:pt x="324" y="324"/>
                  </a:lnTo>
                  <a:lnTo>
                    <a:pt x="320" y="322"/>
                  </a:lnTo>
                  <a:lnTo>
                    <a:pt x="314" y="314"/>
                  </a:lnTo>
                  <a:lnTo>
                    <a:pt x="312" y="312"/>
                  </a:lnTo>
                  <a:lnTo>
                    <a:pt x="308" y="308"/>
                  </a:lnTo>
                  <a:lnTo>
                    <a:pt x="302" y="302"/>
                  </a:lnTo>
                  <a:lnTo>
                    <a:pt x="300" y="300"/>
                  </a:lnTo>
                  <a:lnTo>
                    <a:pt x="296" y="300"/>
                  </a:lnTo>
                  <a:lnTo>
                    <a:pt x="292" y="300"/>
                  </a:lnTo>
                  <a:lnTo>
                    <a:pt x="290" y="300"/>
                  </a:lnTo>
                  <a:lnTo>
                    <a:pt x="292" y="264"/>
                  </a:lnTo>
                  <a:lnTo>
                    <a:pt x="292" y="216"/>
                  </a:lnTo>
                  <a:lnTo>
                    <a:pt x="294" y="196"/>
                  </a:lnTo>
                  <a:lnTo>
                    <a:pt x="294" y="174"/>
                  </a:lnTo>
                  <a:lnTo>
                    <a:pt x="298" y="122"/>
                  </a:lnTo>
                  <a:lnTo>
                    <a:pt x="298" y="102"/>
                  </a:lnTo>
                  <a:lnTo>
                    <a:pt x="300" y="96"/>
                  </a:lnTo>
                  <a:lnTo>
                    <a:pt x="300" y="76"/>
                  </a:lnTo>
                  <a:lnTo>
                    <a:pt x="294" y="76"/>
                  </a:lnTo>
                  <a:lnTo>
                    <a:pt x="246" y="72"/>
                  </a:lnTo>
                  <a:lnTo>
                    <a:pt x="216" y="70"/>
                  </a:lnTo>
                  <a:lnTo>
                    <a:pt x="206" y="70"/>
                  </a:lnTo>
                  <a:lnTo>
                    <a:pt x="158" y="68"/>
                  </a:lnTo>
                  <a:lnTo>
                    <a:pt x="152" y="68"/>
                  </a:lnTo>
                  <a:lnTo>
                    <a:pt x="142" y="68"/>
                  </a:lnTo>
                  <a:lnTo>
                    <a:pt x="136" y="66"/>
                  </a:lnTo>
                  <a:lnTo>
                    <a:pt x="118" y="66"/>
                  </a:lnTo>
                  <a:lnTo>
                    <a:pt x="114" y="66"/>
                  </a:lnTo>
                  <a:lnTo>
                    <a:pt x="104" y="64"/>
                  </a:lnTo>
                  <a:lnTo>
                    <a:pt x="98" y="64"/>
                  </a:lnTo>
                  <a:lnTo>
                    <a:pt x="86" y="64"/>
                  </a:lnTo>
                  <a:lnTo>
                    <a:pt x="78" y="64"/>
                  </a:lnTo>
                  <a:lnTo>
                    <a:pt x="56" y="62"/>
                  </a:lnTo>
                  <a:lnTo>
                    <a:pt x="52" y="62"/>
                  </a:lnTo>
                  <a:lnTo>
                    <a:pt x="38" y="60"/>
                  </a:lnTo>
                  <a:lnTo>
                    <a:pt x="24" y="60"/>
                  </a:lnTo>
                  <a:lnTo>
                    <a:pt x="8" y="58"/>
                  </a:lnTo>
                  <a:lnTo>
                    <a:pt x="0" y="5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40" name="Freeform 432"/>
            <p:cNvSpPr>
              <a:spLocks/>
            </p:cNvSpPr>
            <p:nvPr/>
          </p:nvSpPr>
          <p:spPr bwMode="auto">
            <a:xfrm>
              <a:off x="5584825" y="3486150"/>
              <a:ext cx="1349375" cy="441325"/>
            </a:xfrm>
            <a:custGeom>
              <a:avLst/>
              <a:gdLst>
                <a:gd name="T0" fmla="*/ 196 w 850"/>
                <a:gd name="T1" fmla="*/ 264 h 278"/>
                <a:gd name="T2" fmla="*/ 130 w 850"/>
                <a:gd name="T3" fmla="*/ 270 h 278"/>
                <a:gd name="T4" fmla="*/ 102 w 850"/>
                <a:gd name="T5" fmla="*/ 270 h 278"/>
                <a:gd name="T6" fmla="*/ 54 w 850"/>
                <a:gd name="T7" fmla="*/ 274 h 278"/>
                <a:gd name="T8" fmla="*/ 2 w 850"/>
                <a:gd name="T9" fmla="*/ 278 h 278"/>
                <a:gd name="T10" fmla="*/ 10 w 850"/>
                <a:gd name="T11" fmla="*/ 272 h 278"/>
                <a:gd name="T12" fmla="*/ 16 w 850"/>
                <a:gd name="T13" fmla="*/ 228 h 278"/>
                <a:gd name="T14" fmla="*/ 24 w 850"/>
                <a:gd name="T15" fmla="*/ 212 h 278"/>
                <a:gd name="T16" fmla="*/ 40 w 850"/>
                <a:gd name="T17" fmla="*/ 188 h 278"/>
                <a:gd name="T18" fmla="*/ 54 w 850"/>
                <a:gd name="T19" fmla="*/ 176 h 278"/>
                <a:gd name="T20" fmla="*/ 56 w 850"/>
                <a:gd name="T21" fmla="*/ 132 h 278"/>
                <a:gd name="T22" fmla="*/ 68 w 850"/>
                <a:gd name="T23" fmla="*/ 114 h 278"/>
                <a:gd name="T24" fmla="*/ 72 w 850"/>
                <a:gd name="T25" fmla="*/ 98 h 278"/>
                <a:gd name="T26" fmla="*/ 90 w 850"/>
                <a:gd name="T27" fmla="*/ 96 h 278"/>
                <a:gd name="T28" fmla="*/ 122 w 850"/>
                <a:gd name="T29" fmla="*/ 94 h 278"/>
                <a:gd name="T30" fmla="*/ 148 w 850"/>
                <a:gd name="T31" fmla="*/ 92 h 278"/>
                <a:gd name="T32" fmla="*/ 180 w 850"/>
                <a:gd name="T33" fmla="*/ 90 h 278"/>
                <a:gd name="T34" fmla="*/ 216 w 850"/>
                <a:gd name="T35" fmla="*/ 76 h 278"/>
                <a:gd name="T36" fmla="*/ 234 w 850"/>
                <a:gd name="T37" fmla="*/ 64 h 278"/>
                <a:gd name="T38" fmla="*/ 278 w 850"/>
                <a:gd name="T39" fmla="*/ 64 h 278"/>
                <a:gd name="T40" fmla="*/ 312 w 850"/>
                <a:gd name="T41" fmla="*/ 60 h 278"/>
                <a:gd name="T42" fmla="*/ 398 w 850"/>
                <a:gd name="T43" fmla="*/ 52 h 278"/>
                <a:gd name="T44" fmla="*/ 486 w 850"/>
                <a:gd name="T45" fmla="*/ 46 h 278"/>
                <a:gd name="T46" fmla="*/ 542 w 850"/>
                <a:gd name="T47" fmla="*/ 40 h 278"/>
                <a:gd name="T48" fmla="*/ 598 w 850"/>
                <a:gd name="T49" fmla="*/ 36 h 278"/>
                <a:gd name="T50" fmla="*/ 650 w 850"/>
                <a:gd name="T51" fmla="*/ 28 h 278"/>
                <a:gd name="T52" fmla="*/ 692 w 850"/>
                <a:gd name="T53" fmla="*/ 24 h 278"/>
                <a:gd name="T54" fmla="*/ 756 w 850"/>
                <a:gd name="T55" fmla="*/ 16 h 278"/>
                <a:gd name="T56" fmla="*/ 824 w 850"/>
                <a:gd name="T57" fmla="*/ 4 h 278"/>
                <a:gd name="T58" fmla="*/ 848 w 850"/>
                <a:gd name="T59" fmla="*/ 12 h 278"/>
                <a:gd name="T60" fmla="*/ 838 w 850"/>
                <a:gd name="T61" fmla="*/ 32 h 278"/>
                <a:gd name="T62" fmla="*/ 818 w 850"/>
                <a:gd name="T63" fmla="*/ 64 h 278"/>
                <a:gd name="T64" fmla="*/ 788 w 850"/>
                <a:gd name="T65" fmla="*/ 68 h 278"/>
                <a:gd name="T66" fmla="*/ 778 w 850"/>
                <a:gd name="T67" fmla="*/ 82 h 278"/>
                <a:gd name="T68" fmla="*/ 768 w 850"/>
                <a:gd name="T69" fmla="*/ 82 h 278"/>
                <a:gd name="T70" fmla="*/ 744 w 850"/>
                <a:gd name="T71" fmla="*/ 94 h 278"/>
                <a:gd name="T72" fmla="*/ 716 w 850"/>
                <a:gd name="T73" fmla="*/ 118 h 278"/>
                <a:gd name="T74" fmla="*/ 682 w 850"/>
                <a:gd name="T75" fmla="*/ 146 h 278"/>
                <a:gd name="T76" fmla="*/ 660 w 850"/>
                <a:gd name="T77" fmla="*/ 150 h 278"/>
                <a:gd name="T78" fmla="*/ 634 w 850"/>
                <a:gd name="T79" fmla="*/ 178 h 278"/>
                <a:gd name="T80" fmla="*/ 618 w 850"/>
                <a:gd name="T81" fmla="*/ 192 h 278"/>
                <a:gd name="T82" fmla="*/ 610 w 850"/>
                <a:gd name="T83" fmla="*/ 204 h 278"/>
                <a:gd name="T84" fmla="*/ 598 w 850"/>
                <a:gd name="T85" fmla="*/ 226 h 278"/>
                <a:gd name="T86" fmla="*/ 538 w 850"/>
                <a:gd name="T87" fmla="*/ 232 h 278"/>
                <a:gd name="T88" fmla="*/ 432 w 850"/>
                <a:gd name="T89" fmla="*/ 242 h 278"/>
                <a:gd name="T90" fmla="*/ 400 w 850"/>
                <a:gd name="T91" fmla="*/ 246 h 278"/>
                <a:gd name="T92" fmla="*/ 384 w 850"/>
                <a:gd name="T93" fmla="*/ 248 h 278"/>
                <a:gd name="T94" fmla="*/ 360 w 850"/>
                <a:gd name="T95" fmla="*/ 250 h 278"/>
                <a:gd name="T96" fmla="*/ 342 w 850"/>
                <a:gd name="T97" fmla="*/ 252 h 278"/>
                <a:gd name="T98" fmla="*/ 294 w 850"/>
                <a:gd name="T99" fmla="*/ 254 h 278"/>
                <a:gd name="T100" fmla="*/ 252 w 850"/>
                <a:gd name="T101" fmla="*/ 258 h 278"/>
                <a:gd name="T102" fmla="*/ 218 w 850"/>
                <a:gd name="T103" fmla="*/ 2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0" h="278">
                  <a:moveTo>
                    <a:pt x="218" y="262"/>
                  </a:moveTo>
                  <a:lnTo>
                    <a:pt x="216" y="262"/>
                  </a:lnTo>
                  <a:lnTo>
                    <a:pt x="208" y="264"/>
                  </a:lnTo>
                  <a:lnTo>
                    <a:pt x="196" y="264"/>
                  </a:lnTo>
                  <a:lnTo>
                    <a:pt x="156" y="266"/>
                  </a:lnTo>
                  <a:lnTo>
                    <a:pt x="144" y="268"/>
                  </a:lnTo>
                  <a:lnTo>
                    <a:pt x="138" y="268"/>
                  </a:lnTo>
                  <a:lnTo>
                    <a:pt x="130" y="270"/>
                  </a:lnTo>
                  <a:lnTo>
                    <a:pt x="124" y="270"/>
                  </a:lnTo>
                  <a:lnTo>
                    <a:pt x="118" y="270"/>
                  </a:lnTo>
                  <a:lnTo>
                    <a:pt x="112" y="270"/>
                  </a:lnTo>
                  <a:lnTo>
                    <a:pt x="102" y="270"/>
                  </a:lnTo>
                  <a:lnTo>
                    <a:pt x="96" y="270"/>
                  </a:lnTo>
                  <a:lnTo>
                    <a:pt x="76" y="272"/>
                  </a:lnTo>
                  <a:lnTo>
                    <a:pt x="64" y="274"/>
                  </a:lnTo>
                  <a:lnTo>
                    <a:pt x="54" y="274"/>
                  </a:lnTo>
                  <a:lnTo>
                    <a:pt x="36" y="276"/>
                  </a:lnTo>
                  <a:lnTo>
                    <a:pt x="20" y="276"/>
                  </a:lnTo>
                  <a:lnTo>
                    <a:pt x="2" y="276"/>
                  </a:lnTo>
                  <a:lnTo>
                    <a:pt x="2" y="278"/>
                  </a:lnTo>
                  <a:lnTo>
                    <a:pt x="0" y="276"/>
                  </a:lnTo>
                  <a:lnTo>
                    <a:pt x="2" y="272"/>
                  </a:lnTo>
                  <a:lnTo>
                    <a:pt x="4" y="272"/>
                  </a:lnTo>
                  <a:lnTo>
                    <a:pt x="10" y="272"/>
                  </a:lnTo>
                  <a:lnTo>
                    <a:pt x="22" y="260"/>
                  </a:lnTo>
                  <a:lnTo>
                    <a:pt x="24" y="256"/>
                  </a:lnTo>
                  <a:lnTo>
                    <a:pt x="20" y="230"/>
                  </a:lnTo>
                  <a:lnTo>
                    <a:pt x="16" y="228"/>
                  </a:lnTo>
                  <a:lnTo>
                    <a:pt x="12" y="232"/>
                  </a:lnTo>
                  <a:lnTo>
                    <a:pt x="12" y="228"/>
                  </a:lnTo>
                  <a:lnTo>
                    <a:pt x="14" y="224"/>
                  </a:lnTo>
                  <a:lnTo>
                    <a:pt x="24" y="212"/>
                  </a:lnTo>
                  <a:lnTo>
                    <a:pt x="38" y="202"/>
                  </a:lnTo>
                  <a:lnTo>
                    <a:pt x="36" y="198"/>
                  </a:lnTo>
                  <a:lnTo>
                    <a:pt x="36" y="188"/>
                  </a:lnTo>
                  <a:lnTo>
                    <a:pt x="40" y="188"/>
                  </a:lnTo>
                  <a:lnTo>
                    <a:pt x="42" y="186"/>
                  </a:lnTo>
                  <a:lnTo>
                    <a:pt x="44" y="184"/>
                  </a:lnTo>
                  <a:lnTo>
                    <a:pt x="52" y="180"/>
                  </a:lnTo>
                  <a:lnTo>
                    <a:pt x="54" y="176"/>
                  </a:lnTo>
                  <a:lnTo>
                    <a:pt x="54" y="162"/>
                  </a:lnTo>
                  <a:lnTo>
                    <a:pt x="52" y="158"/>
                  </a:lnTo>
                  <a:lnTo>
                    <a:pt x="56" y="146"/>
                  </a:lnTo>
                  <a:lnTo>
                    <a:pt x="56" y="132"/>
                  </a:lnTo>
                  <a:lnTo>
                    <a:pt x="60" y="118"/>
                  </a:lnTo>
                  <a:lnTo>
                    <a:pt x="62" y="116"/>
                  </a:lnTo>
                  <a:lnTo>
                    <a:pt x="64" y="116"/>
                  </a:lnTo>
                  <a:lnTo>
                    <a:pt x="68" y="114"/>
                  </a:lnTo>
                  <a:lnTo>
                    <a:pt x="68" y="112"/>
                  </a:lnTo>
                  <a:lnTo>
                    <a:pt x="66" y="100"/>
                  </a:lnTo>
                  <a:lnTo>
                    <a:pt x="64" y="98"/>
                  </a:lnTo>
                  <a:lnTo>
                    <a:pt x="72" y="98"/>
                  </a:lnTo>
                  <a:lnTo>
                    <a:pt x="72" y="102"/>
                  </a:lnTo>
                  <a:lnTo>
                    <a:pt x="76" y="102"/>
                  </a:lnTo>
                  <a:lnTo>
                    <a:pt x="78" y="98"/>
                  </a:lnTo>
                  <a:lnTo>
                    <a:pt x="90" y="96"/>
                  </a:lnTo>
                  <a:lnTo>
                    <a:pt x="100" y="96"/>
                  </a:lnTo>
                  <a:lnTo>
                    <a:pt x="108" y="94"/>
                  </a:lnTo>
                  <a:lnTo>
                    <a:pt x="116" y="94"/>
                  </a:lnTo>
                  <a:lnTo>
                    <a:pt x="122" y="94"/>
                  </a:lnTo>
                  <a:lnTo>
                    <a:pt x="128" y="94"/>
                  </a:lnTo>
                  <a:lnTo>
                    <a:pt x="136" y="94"/>
                  </a:lnTo>
                  <a:lnTo>
                    <a:pt x="142" y="92"/>
                  </a:lnTo>
                  <a:lnTo>
                    <a:pt x="148" y="92"/>
                  </a:lnTo>
                  <a:lnTo>
                    <a:pt x="152" y="92"/>
                  </a:lnTo>
                  <a:lnTo>
                    <a:pt x="160" y="92"/>
                  </a:lnTo>
                  <a:lnTo>
                    <a:pt x="172" y="90"/>
                  </a:lnTo>
                  <a:lnTo>
                    <a:pt x="180" y="90"/>
                  </a:lnTo>
                  <a:lnTo>
                    <a:pt x="204" y="88"/>
                  </a:lnTo>
                  <a:lnTo>
                    <a:pt x="216" y="86"/>
                  </a:lnTo>
                  <a:lnTo>
                    <a:pt x="216" y="80"/>
                  </a:lnTo>
                  <a:lnTo>
                    <a:pt x="216" y="76"/>
                  </a:lnTo>
                  <a:lnTo>
                    <a:pt x="214" y="70"/>
                  </a:lnTo>
                  <a:lnTo>
                    <a:pt x="212" y="64"/>
                  </a:lnTo>
                  <a:lnTo>
                    <a:pt x="228" y="64"/>
                  </a:lnTo>
                  <a:lnTo>
                    <a:pt x="234" y="64"/>
                  </a:lnTo>
                  <a:lnTo>
                    <a:pt x="236" y="68"/>
                  </a:lnTo>
                  <a:lnTo>
                    <a:pt x="262" y="66"/>
                  </a:lnTo>
                  <a:lnTo>
                    <a:pt x="270" y="64"/>
                  </a:lnTo>
                  <a:lnTo>
                    <a:pt x="278" y="64"/>
                  </a:lnTo>
                  <a:lnTo>
                    <a:pt x="294" y="62"/>
                  </a:lnTo>
                  <a:lnTo>
                    <a:pt x="300" y="62"/>
                  </a:lnTo>
                  <a:lnTo>
                    <a:pt x="308" y="60"/>
                  </a:lnTo>
                  <a:lnTo>
                    <a:pt x="312" y="60"/>
                  </a:lnTo>
                  <a:lnTo>
                    <a:pt x="360" y="56"/>
                  </a:lnTo>
                  <a:lnTo>
                    <a:pt x="366" y="54"/>
                  </a:lnTo>
                  <a:lnTo>
                    <a:pt x="382" y="52"/>
                  </a:lnTo>
                  <a:lnTo>
                    <a:pt x="398" y="52"/>
                  </a:lnTo>
                  <a:lnTo>
                    <a:pt x="412" y="52"/>
                  </a:lnTo>
                  <a:lnTo>
                    <a:pt x="468" y="48"/>
                  </a:lnTo>
                  <a:lnTo>
                    <a:pt x="474" y="46"/>
                  </a:lnTo>
                  <a:lnTo>
                    <a:pt x="486" y="46"/>
                  </a:lnTo>
                  <a:lnTo>
                    <a:pt x="502" y="42"/>
                  </a:lnTo>
                  <a:lnTo>
                    <a:pt x="508" y="42"/>
                  </a:lnTo>
                  <a:lnTo>
                    <a:pt x="534" y="42"/>
                  </a:lnTo>
                  <a:lnTo>
                    <a:pt x="542" y="40"/>
                  </a:lnTo>
                  <a:lnTo>
                    <a:pt x="568" y="38"/>
                  </a:lnTo>
                  <a:lnTo>
                    <a:pt x="576" y="38"/>
                  </a:lnTo>
                  <a:lnTo>
                    <a:pt x="586" y="36"/>
                  </a:lnTo>
                  <a:lnTo>
                    <a:pt x="598" y="36"/>
                  </a:lnTo>
                  <a:lnTo>
                    <a:pt x="600" y="34"/>
                  </a:lnTo>
                  <a:lnTo>
                    <a:pt x="608" y="34"/>
                  </a:lnTo>
                  <a:lnTo>
                    <a:pt x="646" y="32"/>
                  </a:lnTo>
                  <a:lnTo>
                    <a:pt x="650" y="28"/>
                  </a:lnTo>
                  <a:lnTo>
                    <a:pt x="660" y="28"/>
                  </a:lnTo>
                  <a:lnTo>
                    <a:pt x="664" y="28"/>
                  </a:lnTo>
                  <a:lnTo>
                    <a:pt x="690" y="24"/>
                  </a:lnTo>
                  <a:lnTo>
                    <a:pt x="692" y="24"/>
                  </a:lnTo>
                  <a:lnTo>
                    <a:pt x="726" y="20"/>
                  </a:lnTo>
                  <a:lnTo>
                    <a:pt x="732" y="18"/>
                  </a:lnTo>
                  <a:lnTo>
                    <a:pt x="746" y="16"/>
                  </a:lnTo>
                  <a:lnTo>
                    <a:pt x="756" y="16"/>
                  </a:lnTo>
                  <a:lnTo>
                    <a:pt x="762" y="14"/>
                  </a:lnTo>
                  <a:lnTo>
                    <a:pt x="776" y="12"/>
                  </a:lnTo>
                  <a:lnTo>
                    <a:pt x="822" y="6"/>
                  </a:lnTo>
                  <a:lnTo>
                    <a:pt x="824" y="4"/>
                  </a:lnTo>
                  <a:lnTo>
                    <a:pt x="850" y="0"/>
                  </a:lnTo>
                  <a:lnTo>
                    <a:pt x="846" y="8"/>
                  </a:lnTo>
                  <a:lnTo>
                    <a:pt x="846" y="10"/>
                  </a:lnTo>
                  <a:lnTo>
                    <a:pt x="848" y="12"/>
                  </a:lnTo>
                  <a:lnTo>
                    <a:pt x="848" y="18"/>
                  </a:lnTo>
                  <a:lnTo>
                    <a:pt x="846" y="26"/>
                  </a:lnTo>
                  <a:lnTo>
                    <a:pt x="840" y="32"/>
                  </a:lnTo>
                  <a:lnTo>
                    <a:pt x="838" y="32"/>
                  </a:lnTo>
                  <a:lnTo>
                    <a:pt x="832" y="40"/>
                  </a:lnTo>
                  <a:lnTo>
                    <a:pt x="830" y="40"/>
                  </a:lnTo>
                  <a:lnTo>
                    <a:pt x="822" y="62"/>
                  </a:lnTo>
                  <a:lnTo>
                    <a:pt x="818" y="64"/>
                  </a:lnTo>
                  <a:lnTo>
                    <a:pt x="812" y="64"/>
                  </a:lnTo>
                  <a:lnTo>
                    <a:pt x="810" y="62"/>
                  </a:lnTo>
                  <a:lnTo>
                    <a:pt x="804" y="60"/>
                  </a:lnTo>
                  <a:lnTo>
                    <a:pt x="788" y="68"/>
                  </a:lnTo>
                  <a:lnTo>
                    <a:pt x="788" y="70"/>
                  </a:lnTo>
                  <a:lnTo>
                    <a:pt x="784" y="76"/>
                  </a:lnTo>
                  <a:lnTo>
                    <a:pt x="782" y="80"/>
                  </a:lnTo>
                  <a:lnTo>
                    <a:pt x="778" y="82"/>
                  </a:lnTo>
                  <a:lnTo>
                    <a:pt x="772" y="88"/>
                  </a:lnTo>
                  <a:lnTo>
                    <a:pt x="768" y="88"/>
                  </a:lnTo>
                  <a:lnTo>
                    <a:pt x="768" y="84"/>
                  </a:lnTo>
                  <a:lnTo>
                    <a:pt x="768" y="82"/>
                  </a:lnTo>
                  <a:lnTo>
                    <a:pt x="764" y="78"/>
                  </a:lnTo>
                  <a:lnTo>
                    <a:pt x="754" y="84"/>
                  </a:lnTo>
                  <a:lnTo>
                    <a:pt x="752" y="86"/>
                  </a:lnTo>
                  <a:lnTo>
                    <a:pt x="744" y="94"/>
                  </a:lnTo>
                  <a:lnTo>
                    <a:pt x="740" y="100"/>
                  </a:lnTo>
                  <a:lnTo>
                    <a:pt x="736" y="108"/>
                  </a:lnTo>
                  <a:lnTo>
                    <a:pt x="724" y="114"/>
                  </a:lnTo>
                  <a:lnTo>
                    <a:pt x="716" y="118"/>
                  </a:lnTo>
                  <a:lnTo>
                    <a:pt x="708" y="124"/>
                  </a:lnTo>
                  <a:lnTo>
                    <a:pt x="698" y="134"/>
                  </a:lnTo>
                  <a:lnTo>
                    <a:pt x="686" y="146"/>
                  </a:lnTo>
                  <a:lnTo>
                    <a:pt x="682" y="146"/>
                  </a:lnTo>
                  <a:lnTo>
                    <a:pt x="678" y="148"/>
                  </a:lnTo>
                  <a:lnTo>
                    <a:pt x="672" y="148"/>
                  </a:lnTo>
                  <a:lnTo>
                    <a:pt x="662" y="150"/>
                  </a:lnTo>
                  <a:lnTo>
                    <a:pt x="660" y="150"/>
                  </a:lnTo>
                  <a:lnTo>
                    <a:pt x="648" y="156"/>
                  </a:lnTo>
                  <a:lnTo>
                    <a:pt x="638" y="166"/>
                  </a:lnTo>
                  <a:lnTo>
                    <a:pt x="636" y="170"/>
                  </a:lnTo>
                  <a:lnTo>
                    <a:pt x="634" y="178"/>
                  </a:lnTo>
                  <a:lnTo>
                    <a:pt x="634" y="186"/>
                  </a:lnTo>
                  <a:lnTo>
                    <a:pt x="630" y="190"/>
                  </a:lnTo>
                  <a:lnTo>
                    <a:pt x="624" y="192"/>
                  </a:lnTo>
                  <a:lnTo>
                    <a:pt x="618" y="192"/>
                  </a:lnTo>
                  <a:lnTo>
                    <a:pt x="616" y="190"/>
                  </a:lnTo>
                  <a:lnTo>
                    <a:pt x="610" y="196"/>
                  </a:lnTo>
                  <a:lnTo>
                    <a:pt x="610" y="198"/>
                  </a:lnTo>
                  <a:lnTo>
                    <a:pt x="610" y="204"/>
                  </a:lnTo>
                  <a:lnTo>
                    <a:pt x="612" y="224"/>
                  </a:lnTo>
                  <a:lnTo>
                    <a:pt x="610" y="224"/>
                  </a:lnTo>
                  <a:lnTo>
                    <a:pt x="606" y="224"/>
                  </a:lnTo>
                  <a:lnTo>
                    <a:pt x="598" y="226"/>
                  </a:lnTo>
                  <a:lnTo>
                    <a:pt x="586" y="226"/>
                  </a:lnTo>
                  <a:lnTo>
                    <a:pt x="564" y="228"/>
                  </a:lnTo>
                  <a:lnTo>
                    <a:pt x="554" y="230"/>
                  </a:lnTo>
                  <a:lnTo>
                    <a:pt x="538" y="232"/>
                  </a:lnTo>
                  <a:lnTo>
                    <a:pt x="518" y="234"/>
                  </a:lnTo>
                  <a:lnTo>
                    <a:pt x="480" y="238"/>
                  </a:lnTo>
                  <a:lnTo>
                    <a:pt x="436" y="242"/>
                  </a:lnTo>
                  <a:lnTo>
                    <a:pt x="432" y="242"/>
                  </a:lnTo>
                  <a:lnTo>
                    <a:pt x="422" y="244"/>
                  </a:lnTo>
                  <a:lnTo>
                    <a:pt x="418" y="244"/>
                  </a:lnTo>
                  <a:lnTo>
                    <a:pt x="410" y="246"/>
                  </a:lnTo>
                  <a:lnTo>
                    <a:pt x="400" y="246"/>
                  </a:lnTo>
                  <a:lnTo>
                    <a:pt x="396" y="246"/>
                  </a:lnTo>
                  <a:lnTo>
                    <a:pt x="392" y="246"/>
                  </a:lnTo>
                  <a:lnTo>
                    <a:pt x="388" y="246"/>
                  </a:lnTo>
                  <a:lnTo>
                    <a:pt x="384" y="248"/>
                  </a:lnTo>
                  <a:lnTo>
                    <a:pt x="380" y="248"/>
                  </a:lnTo>
                  <a:lnTo>
                    <a:pt x="374" y="248"/>
                  </a:lnTo>
                  <a:lnTo>
                    <a:pt x="366" y="250"/>
                  </a:lnTo>
                  <a:lnTo>
                    <a:pt x="360" y="250"/>
                  </a:lnTo>
                  <a:lnTo>
                    <a:pt x="354" y="250"/>
                  </a:lnTo>
                  <a:lnTo>
                    <a:pt x="352" y="250"/>
                  </a:lnTo>
                  <a:lnTo>
                    <a:pt x="348" y="250"/>
                  </a:lnTo>
                  <a:lnTo>
                    <a:pt x="342" y="252"/>
                  </a:lnTo>
                  <a:lnTo>
                    <a:pt x="328" y="252"/>
                  </a:lnTo>
                  <a:lnTo>
                    <a:pt x="320" y="252"/>
                  </a:lnTo>
                  <a:lnTo>
                    <a:pt x="300" y="254"/>
                  </a:lnTo>
                  <a:lnTo>
                    <a:pt x="294" y="254"/>
                  </a:lnTo>
                  <a:lnTo>
                    <a:pt x="286" y="254"/>
                  </a:lnTo>
                  <a:lnTo>
                    <a:pt x="272" y="256"/>
                  </a:lnTo>
                  <a:lnTo>
                    <a:pt x="258" y="256"/>
                  </a:lnTo>
                  <a:lnTo>
                    <a:pt x="252" y="258"/>
                  </a:lnTo>
                  <a:lnTo>
                    <a:pt x="246" y="258"/>
                  </a:lnTo>
                  <a:lnTo>
                    <a:pt x="238" y="258"/>
                  </a:lnTo>
                  <a:lnTo>
                    <a:pt x="232" y="258"/>
                  </a:lnTo>
                  <a:lnTo>
                    <a:pt x="218" y="260"/>
                  </a:lnTo>
                  <a:lnTo>
                    <a:pt x="218" y="26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41" name="Freeform 433"/>
            <p:cNvSpPr>
              <a:spLocks/>
            </p:cNvSpPr>
            <p:nvPr/>
          </p:nvSpPr>
          <p:spPr bwMode="auto">
            <a:xfrm>
              <a:off x="7820025" y="3336925"/>
              <a:ext cx="19050" cy="12700"/>
            </a:xfrm>
            <a:custGeom>
              <a:avLst/>
              <a:gdLst>
                <a:gd name="T0" fmla="*/ 6 w 12"/>
                <a:gd name="T1" fmla="*/ 0 h 8"/>
                <a:gd name="T2" fmla="*/ 10 w 12"/>
                <a:gd name="T3" fmla="*/ 0 h 8"/>
                <a:gd name="T4" fmla="*/ 12 w 12"/>
                <a:gd name="T5" fmla="*/ 6 h 8"/>
                <a:gd name="T6" fmla="*/ 10 w 12"/>
                <a:gd name="T7" fmla="*/ 8 h 8"/>
                <a:gd name="T8" fmla="*/ 4 w 12"/>
                <a:gd name="T9" fmla="*/ 8 h 8"/>
                <a:gd name="T10" fmla="*/ 0 w 12"/>
                <a:gd name="T11" fmla="*/ 2 h 8"/>
                <a:gd name="T12" fmla="*/ 4 w 12"/>
                <a:gd name="T13" fmla="*/ 2 h 8"/>
                <a:gd name="T14" fmla="*/ 6 w 12"/>
                <a:gd name="T15" fmla="*/ 2 h 8"/>
                <a:gd name="T16" fmla="*/ 6 w 1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6" y="0"/>
                  </a:moveTo>
                  <a:lnTo>
                    <a:pt x="10" y="0"/>
                  </a:lnTo>
                  <a:lnTo>
                    <a:pt x="12" y="6"/>
                  </a:lnTo>
                  <a:lnTo>
                    <a:pt x="10" y="8"/>
                  </a:lnTo>
                  <a:lnTo>
                    <a:pt x="4" y="8"/>
                  </a:lnTo>
                  <a:lnTo>
                    <a:pt x="0" y="2"/>
                  </a:lnTo>
                  <a:lnTo>
                    <a:pt x="4" y="2"/>
                  </a:lnTo>
                  <a:lnTo>
                    <a:pt x="6" y="2"/>
                  </a:lnTo>
                  <a:lnTo>
                    <a:pt x="6" y="0"/>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grpSp>
          <p:nvGrpSpPr>
            <p:cNvPr id="42" name="Group 434"/>
            <p:cNvGrpSpPr>
              <a:grpSpLocks/>
            </p:cNvGrpSpPr>
            <p:nvPr/>
          </p:nvGrpSpPr>
          <p:grpSpPr bwMode="auto">
            <a:xfrm>
              <a:off x="6553200" y="3333750"/>
              <a:ext cx="1400175" cy="568325"/>
              <a:chOff x="4128" y="2100"/>
              <a:chExt cx="882" cy="358"/>
            </a:xfrm>
            <a:grpFill/>
          </p:grpSpPr>
          <p:sp>
            <p:nvSpPr>
              <p:cNvPr id="127" name="Freeform 435"/>
              <p:cNvSpPr>
                <a:spLocks/>
              </p:cNvSpPr>
              <p:nvPr/>
            </p:nvSpPr>
            <p:spPr bwMode="auto">
              <a:xfrm>
                <a:off x="4128" y="2104"/>
                <a:ext cx="850" cy="354"/>
              </a:xfrm>
              <a:custGeom>
                <a:avLst/>
                <a:gdLst>
                  <a:gd name="T0" fmla="*/ 792 w 850"/>
                  <a:gd name="T1" fmla="*/ 186 h 354"/>
                  <a:gd name="T2" fmla="*/ 800 w 850"/>
                  <a:gd name="T3" fmla="*/ 192 h 354"/>
                  <a:gd name="T4" fmla="*/ 812 w 850"/>
                  <a:gd name="T5" fmla="*/ 190 h 354"/>
                  <a:gd name="T6" fmla="*/ 786 w 850"/>
                  <a:gd name="T7" fmla="*/ 222 h 354"/>
                  <a:gd name="T8" fmla="*/ 736 w 850"/>
                  <a:gd name="T9" fmla="*/ 234 h 354"/>
                  <a:gd name="T10" fmla="*/ 716 w 850"/>
                  <a:gd name="T11" fmla="*/ 244 h 354"/>
                  <a:gd name="T12" fmla="*/ 712 w 850"/>
                  <a:gd name="T13" fmla="*/ 254 h 354"/>
                  <a:gd name="T14" fmla="*/ 692 w 850"/>
                  <a:gd name="T15" fmla="*/ 278 h 354"/>
                  <a:gd name="T16" fmla="*/ 674 w 850"/>
                  <a:gd name="T17" fmla="*/ 310 h 354"/>
                  <a:gd name="T18" fmla="*/ 672 w 850"/>
                  <a:gd name="T19" fmla="*/ 330 h 354"/>
                  <a:gd name="T20" fmla="*/ 668 w 850"/>
                  <a:gd name="T21" fmla="*/ 322 h 354"/>
                  <a:gd name="T22" fmla="*/ 656 w 850"/>
                  <a:gd name="T23" fmla="*/ 344 h 354"/>
                  <a:gd name="T24" fmla="*/ 594 w 850"/>
                  <a:gd name="T25" fmla="*/ 346 h 354"/>
                  <a:gd name="T26" fmla="*/ 530 w 850"/>
                  <a:gd name="T27" fmla="*/ 304 h 354"/>
                  <a:gd name="T28" fmla="*/ 412 w 850"/>
                  <a:gd name="T29" fmla="*/ 278 h 354"/>
                  <a:gd name="T30" fmla="*/ 362 w 850"/>
                  <a:gd name="T31" fmla="*/ 280 h 354"/>
                  <a:gd name="T32" fmla="*/ 292 w 850"/>
                  <a:gd name="T33" fmla="*/ 254 h 354"/>
                  <a:gd name="T34" fmla="*/ 174 w 850"/>
                  <a:gd name="T35" fmla="*/ 274 h 354"/>
                  <a:gd name="T36" fmla="*/ 110 w 850"/>
                  <a:gd name="T37" fmla="*/ 302 h 354"/>
                  <a:gd name="T38" fmla="*/ 2 w 850"/>
                  <a:gd name="T39" fmla="*/ 316 h 354"/>
                  <a:gd name="T40" fmla="*/ 14 w 850"/>
                  <a:gd name="T41" fmla="*/ 284 h 354"/>
                  <a:gd name="T42" fmla="*/ 38 w 850"/>
                  <a:gd name="T43" fmla="*/ 248 h 354"/>
                  <a:gd name="T44" fmla="*/ 76 w 850"/>
                  <a:gd name="T45" fmla="*/ 238 h 354"/>
                  <a:gd name="T46" fmla="*/ 130 w 850"/>
                  <a:gd name="T47" fmla="*/ 192 h 354"/>
                  <a:gd name="T48" fmla="*/ 158 w 850"/>
                  <a:gd name="T49" fmla="*/ 176 h 354"/>
                  <a:gd name="T50" fmla="*/ 178 w 850"/>
                  <a:gd name="T51" fmla="*/ 162 h 354"/>
                  <a:gd name="T52" fmla="*/ 212 w 850"/>
                  <a:gd name="T53" fmla="*/ 154 h 354"/>
                  <a:gd name="T54" fmla="*/ 238 w 850"/>
                  <a:gd name="T55" fmla="*/ 110 h 354"/>
                  <a:gd name="T56" fmla="*/ 254 w 850"/>
                  <a:gd name="T57" fmla="*/ 94 h 354"/>
                  <a:gd name="T58" fmla="*/ 546 w 850"/>
                  <a:gd name="T59" fmla="*/ 48 h 354"/>
                  <a:gd name="T60" fmla="*/ 658 w 850"/>
                  <a:gd name="T61" fmla="*/ 28 h 354"/>
                  <a:gd name="T62" fmla="*/ 692 w 850"/>
                  <a:gd name="T63" fmla="*/ 22 h 354"/>
                  <a:gd name="T64" fmla="*/ 738 w 850"/>
                  <a:gd name="T65" fmla="*/ 12 h 354"/>
                  <a:gd name="T66" fmla="*/ 786 w 850"/>
                  <a:gd name="T67" fmla="*/ 2 h 354"/>
                  <a:gd name="T68" fmla="*/ 812 w 850"/>
                  <a:gd name="T69" fmla="*/ 20 h 354"/>
                  <a:gd name="T70" fmla="*/ 808 w 850"/>
                  <a:gd name="T71" fmla="*/ 26 h 354"/>
                  <a:gd name="T72" fmla="*/ 804 w 850"/>
                  <a:gd name="T73" fmla="*/ 40 h 354"/>
                  <a:gd name="T74" fmla="*/ 792 w 850"/>
                  <a:gd name="T75" fmla="*/ 36 h 354"/>
                  <a:gd name="T76" fmla="*/ 776 w 850"/>
                  <a:gd name="T77" fmla="*/ 54 h 354"/>
                  <a:gd name="T78" fmla="*/ 748 w 850"/>
                  <a:gd name="T79" fmla="*/ 72 h 354"/>
                  <a:gd name="T80" fmla="*/ 734 w 850"/>
                  <a:gd name="T81" fmla="*/ 52 h 354"/>
                  <a:gd name="T82" fmla="*/ 750 w 850"/>
                  <a:gd name="T83" fmla="*/ 84 h 354"/>
                  <a:gd name="T84" fmla="*/ 776 w 850"/>
                  <a:gd name="T85" fmla="*/ 74 h 354"/>
                  <a:gd name="T86" fmla="*/ 808 w 850"/>
                  <a:gd name="T87" fmla="*/ 66 h 354"/>
                  <a:gd name="T88" fmla="*/ 816 w 850"/>
                  <a:gd name="T89" fmla="*/ 92 h 354"/>
                  <a:gd name="T90" fmla="*/ 822 w 850"/>
                  <a:gd name="T91" fmla="*/ 96 h 354"/>
                  <a:gd name="T92" fmla="*/ 828 w 850"/>
                  <a:gd name="T93" fmla="*/ 62 h 354"/>
                  <a:gd name="T94" fmla="*/ 850 w 850"/>
                  <a:gd name="T95" fmla="*/ 100 h 354"/>
                  <a:gd name="T96" fmla="*/ 828 w 850"/>
                  <a:gd name="T97" fmla="*/ 116 h 354"/>
                  <a:gd name="T98" fmla="*/ 780 w 850"/>
                  <a:gd name="T99" fmla="*/ 142 h 354"/>
                  <a:gd name="T100" fmla="*/ 766 w 850"/>
                  <a:gd name="T101" fmla="*/ 128 h 354"/>
                  <a:gd name="T102" fmla="*/ 734 w 850"/>
                  <a:gd name="T103" fmla="*/ 140 h 354"/>
                  <a:gd name="T104" fmla="*/ 786 w 850"/>
                  <a:gd name="T105" fmla="*/ 160 h 354"/>
                  <a:gd name="T106" fmla="*/ 778 w 850"/>
                  <a:gd name="T107" fmla="*/ 180 h 354"/>
                  <a:gd name="T108" fmla="*/ 754 w 850"/>
                  <a:gd name="T109" fmla="*/ 194 h 354"/>
                  <a:gd name="T110" fmla="*/ 758 w 850"/>
                  <a:gd name="T111" fmla="*/ 20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0" h="354">
                    <a:moveTo>
                      <a:pt x="768" y="202"/>
                    </a:moveTo>
                    <a:lnTo>
                      <a:pt x="768" y="200"/>
                    </a:lnTo>
                    <a:lnTo>
                      <a:pt x="772" y="196"/>
                    </a:lnTo>
                    <a:lnTo>
                      <a:pt x="778" y="192"/>
                    </a:lnTo>
                    <a:lnTo>
                      <a:pt x="786" y="186"/>
                    </a:lnTo>
                    <a:lnTo>
                      <a:pt x="792" y="186"/>
                    </a:lnTo>
                    <a:lnTo>
                      <a:pt x="794" y="178"/>
                    </a:lnTo>
                    <a:lnTo>
                      <a:pt x="796" y="180"/>
                    </a:lnTo>
                    <a:lnTo>
                      <a:pt x="798" y="186"/>
                    </a:lnTo>
                    <a:lnTo>
                      <a:pt x="796" y="190"/>
                    </a:lnTo>
                    <a:lnTo>
                      <a:pt x="798" y="192"/>
                    </a:lnTo>
                    <a:lnTo>
                      <a:pt x="800" y="192"/>
                    </a:lnTo>
                    <a:lnTo>
                      <a:pt x="808" y="186"/>
                    </a:lnTo>
                    <a:lnTo>
                      <a:pt x="808" y="184"/>
                    </a:lnTo>
                    <a:lnTo>
                      <a:pt x="804" y="180"/>
                    </a:lnTo>
                    <a:lnTo>
                      <a:pt x="808" y="180"/>
                    </a:lnTo>
                    <a:lnTo>
                      <a:pt x="814" y="186"/>
                    </a:lnTo>
                    <a:lnTo>
                      <a:pt x="812" y="190"/>
                    </a:lnTo>
                    <a:lnTo>
                      <a:pt x="808" y="196"/>
                    </a:lnTo>
                    <a:lnTo>
                      <a:pt x="806" y="198"/>
                    </a:lnTo>
                    <a:lnTo>
                      <a:pt x="804" y="202"/>
                    </a:lnTo>
                    <a:lnTo>
                      <a:pt x="798" y="210"/>
                    </a:lnTo>
                    <a:lnTo>
                      <a:pt x="798" y="216"/>
                    </a:lnTo>
                    <a:lnTo>
                      <a:pt x="786" y="222"/>
                    </a:lnTo>
                    <a:lnTo>
                      <a:pt x="782" y="222"/>
                    </a:lnTo>
                    <a:lnTo>
                      <a:pt x="780" y="216"/>
                    </a:lnTo>
                    <a:lnTo>
                      <a:pt x="776" y="212"/>
                    </a:lnTo>
                    <a:lnTo>
                      <a:pt x="770" y="218"/>
                    </a:lnTo>
                    <a:lnTo>
                      <a:pt x="740" y="236"/>
                    </a:lnTo>
                    <a:lnTo>
                      <a:pt x="736" y="234"/>
                    </a:lnTo>
                    <a:lnTo>
                      <a:pt x="732" y="240"/>
                    </a:lnTo>
                    <a:lnTo>
                      <a:pt x="724" y="250"/>
                    </a:lnTo>
                    <a:lnTo>
                      <a:pt x="720" y="254"/>
                    </a:lnTo>
                    <a:lnTo>
                      <a:pt x="718" y="252"/>
                    </a:lnTo>
                    <a:lnTo>
                      <a:pt x="716" y="248"/>
                    </a:lnTo>
                    <a:lnTo>
                      <a:pt x="716" y="244"/>
                    </a:lnTo>
                    <a:lnTo>
                      <a:pt x="708" y="234"/>
                    </a:lnTo>
                    <a:lnTo>
                      <a:pt x="704" y="234"/>
                    </a:lnTo>
                    <a:lnTo>
                      <a:pt x="704" y="238"/>
                    </a:lnTo>
                    <a:lnTo>
                      <a:pt x="708" y="240"/>
                    </a:lnTo>
                    <a:lnTo>
                      <a:pt x="712" y="248"/>
                    </a:lnTo>
                    <a:lnTo>
                      <a:pt x="712" y="254"/>
                    </a:lnTo>
                    <a:lnTo>
                      <a:pt x="714" y="260"/>
                    </a:lnTo>
                    <a:lnTo>
                      <a:pt x="710" y="260"/>
                    </a:lnTo>
                    <a:lnTo>
                      <a:pt x="708" y="262"/>
                    </a:lnTo>
                    <a:lnTo>
                      <a:pt x="696" y="272"/>
                    </a:lnTo>
                    <a:lnTo>
                      <a:pt x="694" y="276"/>
                    </a:lnTo>
                    <a:lnTo>
                      <a:pt x="692" y="278"/>
                    </a:lnTo>
                    <a:lnTo>
                      <a:pt x="690" y="280"/>
                    </a:lnTo>
                    <a:lnTo>
                      <a:pt x="688" y="282"/>
                    </a:lnTo>
                    <a:lnTo>
                      <a:pt x="686" y="286"/>
                    </a:lnTo>
                    <a:lnTo>
                      <a:pt x="682" y="294"/>
                    </a:lnTo>
                    <a:lnTo>
                      <a:pt x="676" y="306"/>
                    </a:lnTo>
                    <a:lnTo>
                      <a:pt x="674" y="310"/>
                    </a:lnTo>
                    <a:lnTo>
                      <a:pt x="674" y="314"/>
                    </a:lnTo>
                    <a:lnTo>
                      <a:pt x="674" y="320"/>
                    </a:lnTo>
                    <a:lnTo>
                      <a:pt x="676" y="324"/>
                    </a:lnTo>
                    <a:lnTo>
                      <a:pt x="674" y="336"/>
                    </a:lnTo>
                    <a:lnTo>
                      <a:pt x="672" y="338"/>
                    </a:lnTo>
                    <a:lnTo>
                      <a:pt x="672" y="330"/>
                    </a:lnTo>
                    <a:lnTo>
                      <a:pt x="672" y="326"/>
                    </a:lnTo>
                    <a:lnTo>
                      <a:pt x="670" y="316"/>
                    </a:lnTo>
                    <a:lnTo>
                      <a:pt x="666" y="312"/>
                    </a:lnTo>
                    <a:lnTo>
                      <a:pt x="666" y="316"/>
                    </a:lnTo>
                    <a:lnTo>
                      <a:pt x="668" y="320"/>
                    </a:lnTo>
                    <a:lnTo>
                      <a:pt x="668" y="322"/>
                    </a:lnTo>
                    <a:lnTo>
                      <a:pt x="670" y="326"/>
                    </a:lnTo>
                    <a:lnTo>
                      <a:pt x="670" y="330"/>
                    </a:lnTo>
                    <a:lnTo>
                      <a:pt x="668" y="336"/>
                    </a:lnTo>
                    <a:lnTo>
                      <a:pt x="664" y="344"/>
                    </a:lnTo>
                    <a:lnTo>
                      <a:pt x="660" y="344"/>
                    </a:lnTo>
                    <a:lnTo>
                      <a:pt x="656" y="344"/>
                    </a:lnTo>
                    <a:lnTo>
                      <a:pt x="650" y="344"/>
                    </a:lnTo>
                    <a:lnTo>
                      <a:pt x="642" y="344"/>
                    </a:lnTo>
                    <a:lnTo>
                      <a:pt x="622" y="350"/>
                    </a:lnTo>
                    <a:lnTo>
                      <a:pt x="614" y="354"/>
                    </a:lnTo>
                    <a:lnTo>
                      <a:pt x="608" y="354"/>
                    </a:lnTo>
                    <a:lnTo>
                      <a:pt x="594" y="346"/>
                    </a:lnTo>
                    <a:lnTo>
                      <a:pt x="590" y="344"/>
                    </a:lnTo>
                    <a:lnTo>
                      <a:pt x="586" y="340"/>
                    </a:lnTo>
                    <a:lnTo>
                      <a:pt x="574" y="332"/>
                    </a:lnTo>
                    <a:lnTo>
                      <a:pt x="552" y="316"/>
                    </a:lnTo>
                    <a:lnTo>
                      <a:pt x="542" y="312"/>
                    </a:lnTo>
                    <a:lnTo>
                      <a:pt x="530" y="304"/>
                    </a:lnTo>
                    <a:lnTo>
                      <a:pt x="494" y="278"/>
                    </a:lnTo>
                    <a:lnTo>
                      <a:pt x="480" y="272"/>
                    </a:lnTo>
                    <a:lnTo>
                      <a:pt x="476" y="268"/>
                    </a:lnTo>
                    <a:lnTo>
                      <a:pt x="472" y="268"/>
                    </a:lnTo>
                    <a:lnTo>
                      <a:pt x="420" y="276"/>
                    </a:lnTo>
                    <a:lnTo>
                      <a:pt x="412" y="278"/>
                    </a:lnTo>
                    <a:lnTo>
                      <a:pt x="404" y="278"/>
                    </a:lnTo>
                    <a:lnTo>
                      <a:pt x="388" y="280"/>
                    </a:lnTo>
                    <a:lnTo>
                      <a:pt x="380" y="282"/>
                    </a:lnTo>
                    <a:lnTo>
                      <a:pt x="370" y="284"/>
                    </a:lnTo>
                    <a:lnTo>
                      <a:pt x="362" y="284"/>
                    </a:lnTo>
                    <a:lnTo>
                      <a:pt x="362" y="280"/>
                    </a:lnTo>
                    <a:lnTo>
                      <a:pt x="360" y="274"/>
                    </a:lnTo>
                    <a:lnTo>
                      <a:pt x="360" y="270"/>
                    </a:lnTo>
                    <a:lnTo>
                      <a:pt x="346" y="258"/>
                    </a:lnTo>
                    <a:lnTo>
                      <a:pt x="344" y="254"/>
                    </a:lnTo>
                    <a:lnTo>
                      <a:pt x="328" y="252"/>
                    </a:lnTo>
                    <a:lnTo>
                      <a:pt x="292" y="254"/>
                    </a:lnTo>
                    <a:lnTo>
                      <a:pt x="274" y="256"/>
                    </a:lnTo>
                    <a:lnTo>
                      <a:pt x="252" y="258"/>
                    </a:lnTo>
                    <a:lnTo>
                      <a:pt x="242" y="260"/>
                    </a:lnTo>
                    <a:lnTo>
                      <a:pt x="206" y="264"/>
                    </a:lnTo>
                    <a:lnTo>
                      <a:pt x="194" y="264"/>
                    </a:lnTo>
                    <a:lnTo>
                      <a:pt x="174" y="274"/>
                    </a:lnTo>
                    <a:lnTo>
                      <a:pt x="156" y="284"/>
                    </a:lnTo>
                    <a:lnTo>
                      <a:pt x="152" y="286"/>
                    </a:lnTo>
                    <a:lnTo>
                      <a:pt x="136" y="294"/>
                    </a:lnTo>
                    <a:lnTo>
                      <a:pt x="128" y="296"/>
                    </a:lnTo>
                    <a:lnTo>
                      <a:pt x="126" y="298"/>
                    </a:lnTo>
                    <a:lnTo>
                      <a:pt x="110" y="302"/>
                    </a:lnTo>
                    <a:lnTo>
                      <a:pt x="104" y="302"/>
                    </a:lnTo>
                    <a:lnTo>
                      <a:pt x="90" y="304"/>
                    </a:lnTo>
                    <a:lnTo>
                      <a:pt x="72" y="306"/>
                    </a:lnTo>
                    <a:lnTo>
                      <a:pt x="58" y="308"/>
                    </a:lnTo>
                    <a:lnTo>
                      <a:pt x="26" y="312"/>
                    </a:lnTo>
                    <a:lnTo>
                      <a:pt x="2" y="316"/>
                    </a:lnTo>
                    <a:lnTo>
                      <a:pt x="0" y="296"/>
                    </a:lnTo>
                    <a:lnTo>
                      <a:pt x="0" y="290"/>
                    </a:lnTo>
                    <a:lnTo>
                      <a:pt x="0" y="288"/>
                    </a:lnTo>
                    <a:lnTo>
                      <a:pt x="6" y="282"/>
                    </a:lnTo>
                    <a:lnTo>
                      <a:pt x="8" y="284"/>
                    </a:lnTo>
                    <a:lnTo>
                      <a:pt x="14" y="284"/>
                    </a:lnTo>
                    <a:lnTo>
                      <a:pt x="20" y="282"/>
                    </a:lnTo>
                    <a:lnTo>
                      <a:pt x="24" y="278"/>
                    </a:lnTo>
                    <a:lnTo>
                      <a:pt x="24" y="270"/>
                    </a:lnTo>
                    <a:lnTo>
                      <a:pt x="26" y="262"/>
                    </a:lnTo>
                    <a:lnTo>
                      <a:pt x="28" y="258"/>
                    </a:lnTo>
                    <a:lnTo>
                      <a:pt x="38" y="248"/>
                    </a:lnTo>
                    <a:lnTo>
                      <a:pt x="50" y="242"/>
                    </a:lnTo>
                    <a:lnTo>
                      <a:pt x="52" y="242"/>
                    </a:lnTo>
                    <a:lnTo>
                      <a:pt x="62" y="240"/>
                    </a:lnTo>
                    <a:lnTo>
                      <a:pt x="68" y="240"/>
                    </a:lnTo>
                    <a:lnTo>
                      <a:pt x="72" y="238"/>
                    </a:lnTo>
                    <a:lnTo>
                      <a:pt x="76" y="238"/>
                    </a:lnTo>
                    <a:lnTo>
                      <a:pt x="88" y="226"/>
                    </a:lnTo>
                    <a:lnTo>
                      <a:pt x="98" y="216"/>
                    </a:lnTo>
                    <a:lnTo>
                      <a:pt x="106" y="210"/>
                    </a:lnTo>
                    <a:lnTo>
                      <a:pt x="114" y="206"/>
                    </a:lnTo>
                    <a:lnTo>
                      <a:pt x="126" y="200"/>
                    </a:lnTo>
                    <a:lnTo>
                      <a:pt x="130" y="192"/>
                    </a:lnTo>
                    <a:lnTo>
                      <a:pt x="134" y="186"/>
                    </a:lnTo>
                    <a:lnTo>
                      <a:pt x="142" y="178"/>
                    </a:lnTo>
                    <a:lnTo>
                      <a:pt x="144" y="176"/>
                    </a:lnTo>
                    <a:lnTo>
                      <a:pt x="154" y="170"/>
                    </a:lnTo>
                    <a:lnTo>
                      <a:pt x="158" y="174"/>
                    </a:lnTo>
                    <a:lnTo>
                      <a:pt x="158" y="176"/>
                    </a:lnTo>
                    <a:lnTo>
                      <a:pt x="158" y="180"/>
                    </a:lnTo>
                    <a:lnTo>
                      <a:pt x="162" y="180"/>
                    </a:lnTo>
                    <a:lnTo>
                      <a:pt x="168" y="174"/>
                    </a:lnTo>
                    <a:lnTo>
                      <a:pt x="172" y="172"/>
                    </a:lnTo>
                    <a:lnTo>
                      <a:pt x="174" y="168"/>
                    </a:lnTo>
                    <a:lnTo>
                      <a:pt x="178" y="162"/>
                    </a:lnTo>
                    <a:lnTo>
                      <a:pt x="178" y="160"/>
                    </a:lnTo>
                    <a:lnTo>
                      <a:pt x="194" y="152"/>
                    </a:lnTo>
                    <a:lnTo>
                      <a:pt x="200" y="154"/>
                    </a:lnTo>
                    <a:lnTo>
                      <a:pt x="202" y="156"/>
                    </a:lnTo>
                    <a:lnTo>
                      <a:pt x="208" y="156"/>
                    </a:lnTo>
                    <a:lnTo>
                      <a:pt x="212" y="154"/>
                    </a:lnTo>
                    <a:lnTo>
                      <a:pt x="220" y="132"/>
                    </a:lnTo>
                    <a:lnTo>
                      <a:pt x="222" y="132"/>
                    </a:lnTo>
                    <a:lnTo>
                      <a:pt x="228" y="124"/>
                    </a:lnTo>
                    <a:lnTo>
                      <a:pt x="230" y="124"/>
                    </a:lnTo>
                    <a:lnTo>
                      <a:pt x="236" y="118"/>
                    </a:lnTo>
                    <a:lnTo>
                      <a:pt x="238" y="110"/>
                    </a:lnTo>
                    <a:lnTo>
                      <a:pt x="238" y="104"/>
                    </a:lnTo>
                    <a:lnTo>
                      <a:pt x="236" y="102"/>
                    </a:lnTo>
                    <a:lnTo>
                      <a:pt x="236" y="100"/>
                    </a:lnTo>
                    <a:lnTo>
                      <a:pt x="240" y="92"/>
                    </a:lnTo>
                    <a:lnTo>
                      <a:pt x="242" y="94"/>
                    </a:lnTo>
                    <a:lnTo>
                      <a:pt x="254" y="94"/>
                    </a:lnTo>
                    <a:lnTo>
                      <a:pt x="268" y="92"/>
                    </a:lnTo>
                    <a:lnTo>
                      <a:pt x="284" y="90"/>
                    </a:lnTo>
                    <a:lnTo>
                      <a:pt x="290" y="90"/>
                    </a:lnTo>
                    <a:lnTo>
                      <a:pt x="348" y="82"/>
                    </a:lnTo>
                    <a:lnTo>
                      <a:pt x="378" y="78"/>
                    </a:lnTo>
                    <a:lnTo>
                      <a:pt x="546" y="48"/>
                    </a:lnTo>
                    <a:lnTo>
                      <a:pt x="558" y="46"/>
                    </a:lnTo>
                    <a:lnTo>
                      <a:pt x="570" y="44"/>
                    </a:lnTo>
                    <a:lnTo>
                      <a:pt x="574" y="44"/>
                    </a:lnTo>
                    <a:lnTo>
                      <a:pt x="616" y="36"/>
                    </a:lnTo>
                    <a:lnTo>
                      <a:pt x="650" y="30"/>
                    </a:lnTo>
                    <a:lnTo>
                      <a:pt x="658" y="28"/>
                    </a:lnTo>
                    <a:lnTo>
                      <a:pt x="662" y="26"/>
                    </a:lnTo>
                    <a:lnTo>
                      <a:pt x="666" y="26"/>
                    </a:lnTo>
                    <a:lnTo>
                      <a:pt x="674" y="24"/>
                    </a:lnTo>
                    <a:lnTo>
                      <a:pt x="678" y="24"/>
                    </a:lnTo>
                    <a:lnTo>
                      <a:pt x="684" y="24"/>
                    </a:lnTo>
                    <a:lnTo>
                      <a:pt x="692" y="22"/>
                    </a:lnTo>
                    <a:lnTo>
                      <a:pt x="702" y="18"/>
                    </a:lnTo>
                    <a:lnTo>
                      <a:pt x="712" y="18"/>
                    </a:lnTo>
                    <a:lnTo>
                      <a:pt x="722" y="16"/>
                    </a:lnTo>
                    <a:lnTo>
                      <a:pt x="726" y="14"/>
                    </a:lnTo>
                    <a:lnTo>
                      <a:pt x="734" y="12"/>
                    </a:lnTo>
                    <a:lnTo>
                      <a:pt x="738" y="12"/>
                    </a:lnTo>
                    <a:lnTo>
                      <a:pt x="744" y="10"/>
                    </a:lnTo>
                    <a:lnTo>
                      <a:pt x="750" y="10"/>
                    </a:lnTo>
                    <a:lnTo>
                      <a:pt x="756" y="8"/>
                    </a:lnTo>
                    <a:lnTo>
                      <a:pt x="762" y="6"/>
                    </a:lnTo>
                    <a:lnTo>
                      <a:pt x="778" y="4"/>
                    </a:lnTo>
                    <a:lnTo>
                      <a:pt x="786" y="2"/>
                    </a:lnTo>
                    <a:lnTo>
                      <a:pt x="796" y="0"/>
                    </a:lnTo>
                    <a:lnTo>
                      <a:pt x="796" y="4"/>
                    </a:lnTo>
                    <a:lnTo>
                      <a:pt x="796" y="6"/>
                    </a:lnTo>
                    <a:lnTo>
                      <a:pt x="804" y="14"/>
                    </a:lnTo>
                    <a:lnTo>
                      <a:pt x="808" y="18"/>
                    </a:lnTo>
                    <a:lnTo>
                      <a:pt x="812" y="20"/>
                    </a:lnTo>
                    <a:lnTo>
                      <a:pt x="816" y="26"/>
                    </a:lnTo>
                    <a:lnTo>
                      <a:pt x="830" y="44"/>
                    </a:lnTo>
                    <a:lnTo>
                      <a:pt x="832" y="48"/>
                    </a:lnTo>
                    <a:lnTo>
                      <a:pt x="824" y="46"/>
                    </a:lnTo>
                    <a:lnTo>
                      <a:pt x="812" y="28"/>
                    </a:lnTo>
                    <a:lnTo>
                      <a:pt x="808" y="26"/>
                    </a:lnTo>
                    <a:lnTo>
                      <a:pt x="806" y="26"/>
                    </a:lnTo>
                    <a:lnTo>
                      <a:pt x="812" y="40"/>
                    </a:lnTo>
                    <a:lnTo>
                      <a:pt x="816" y="42"/>
                    </a:lnTo>
                    <a:lnTo>
                      <a:pt x="814" y="42"/>
                    </a:lnTo>
                    <a:lnTo>
                      <a:pt x="808" y="42"/>
                    </a:lnTo>
                    <a:lnTo>
                      <a:pt x="804" y="40"/>
                    </a:lnTo>
                    <a:lnTo>
                      <a:pt x="804" y="38"/>
                    </a:lnTo>
                    <a:lnTo>
                      <a:pt x="792" y="32"/>
                    </a:lnTo>
                    <a:lnTo>
                      <a:pt x="786" y="30"/>
                    </a:lnTo>
                    <a:lnTo>
                      <a:pt x="784" y="34"/>
                    </a:lnTo>
                    <a:lnTo>
                      <a:pt x="788" y="36"/>
                    </a:lnTo>
                    <a:lnTo>
                      <a:pt x="792" y="36"/>
                    </a:lnTo>
                    <a:lnTo>
                      <a:pt x="798" y="42"/>
                    </a:lnTo>
                    <a:lnTo>
                      <a:pt x="800" y="42"/>
                    </a:lnTo>
                    <a:lnTo>
                      <a:pt x="802" y="46"/>
                    </a:lnTo>
                    <a:lnTo>
                      <a:pt x="790" y="56"/>
                    </a:lnTo>
                    <a:lnTo>
                      <a:pt x="786" y="56"/>
                    </a:lnTo>
                    <a:lnTo>
                      <a:pt x="776" y="54"/>
                    </a:lnTo>
                    <a:lnTo>
                      <a:pt x="772" y="52"/>
                    </a:lnTo>
                    <a:lnTo>
                      <a:pt x="774" y="56"/>
                    </a:lnTo>
                    <a:lnTo>
                      <a:pt x="774" y="60"/>
                    </a:lnTo>
                    <a:lnTo>
                      <a:pt x="764" y="72"/>
                    </a:lnTo>
                    <a:lnTo>
                      <a:pt x="762" y="72"/>
                    </a:lnTo>
                    <a:lnTo>
                      <a:pt x="748" y="72"/>
                    </a:lnTo>
                    <a:lnTo>
                      <a:pt x="744" y="68"/>
                    </a:lnTo>
                    <a:lnTo>
                      <a:pt x="740" y="64"/>
                    </a:lnTo>
                    <a:lnTo>
                      <a:pt x="736" y="58"/>
                    </a:lnTo>
                    <a:lnTo>
                      <a:pt x="736" y="52"/>
                    </a:lnTo>
                    <a:lnTo>
                      <a:pt x="738" y="48"/>
                    </a:lnTo>
                    <a:lnTo>
                      <a:pt x="734" y="52"/>
                    </a:lnTo>
                    <a:lnTo>
                      <a:pt x="734" y="54"/>
                    </a:lnTo>
                    <a:lnTo>
                      <a:pt x="734" y="60"/>
                    </a:lnTo>
                    <a:lnTo>
                      <a:pt x="736" y="66"/>
                    </a:lnTo>
                    <a:lnTo>
                      <a:pt x="740" y="72"/>
                    </a:lnTo>
                    <a:lnTo>
                      <a:pt x="744" y="84"/>
                    </a:lnTo>
                    <a:lnTo>
                      <a:pt x="750" y="84"/>
                    </a:lnTo>
                    <a:lnTo>
                      <a:pt x="760" y="80"/>
                    </a:lnTo>
                    <a:lnTo>
                      <a:pt x="762" y="78"/>
                    </a:lnTo>
                    <a:lnTo>
                      <a:pt x="768" y="76"/>
                    </a:lnTo>
                    <a:lnTo>
                      <a:pt x="772" y="72"/>
                    </a:lnTo>
                    <a:lnTo>
                      <a:pt x="776" y="72"/>
                    </a:lnTo>
                    <a:lnTo>
                      <a:pt x="776" y="74"/>
                    </a:lnTo>
                    <a:lnTo>
                      <a:pt x="788" y="78"/>
                    </a:lnTo>
                    <a:lnTo>
                      <a:pt x="788" y="76"/>
                    </a:lnTo>
                    <a:lnTo>
                      <a:pt x="784" y="74"/>
                    </a:lnTo>
                    <a:lnTo>
                      <a:pt x="796" y="66"/>
                    </a:lnTo>
                    <a:lnTo>
                      <a:pt x="806" y="64"/>
                    </a:lnTo>
                    <a:lnTo>
                      <a:pt x="808" y="66"/>
                    </a:lnTo>
                    <a:lnTo>
                      <a:pt x="812" y="66"/>
                    </a:lnTo>
                    <a:lnTo>
                      <a:pt x="814" y="72"/>
                    </a:lnTo>
                    <a:lnTo>
                      <a:pt x="812" y="78"/>
                    </a:lnTo>
                    <a:lnTo>
                      <a:pt x="812" y="80"/>
                    </a:lnTo>
                    <a:lnTo>
                      <a:pt x="814" y="86"/>
                    </a:lnTo>
                    <a:lnTo>
                      <a:pt x="816" y="92"/>
                    </a:lnTo>
                    <a:lnTo>
                      <a:pt x="818" y="98"/>
                    </a:lnTo>
                    <a:lnTo>
                      <a:pt x="810" y="100"/>
                    </a:lnTo>
                    <a:lnTo>
                      <a:pt x="808" y="100"/>
                    </a:lnTo>
                    <a:lnTo>
                      <a:pt x="812" y="102"/>
                    </a:lnTo>
                    <a:lnTo>
                      <a:pt x="820" y="102"/>
                    </a:lnTo>
                    <a:lnTo>
                      <a:pt x="822" y="96"/>
                    </a:lnTo>
                    <a:lnTo>
                      <a:pt x="820" y="86"/>
                    </a:lnTo>
                    <a:lnTo>
                      <a:pt x="818" y="84"/>
                    </a:lnTo>
                    <a:lnTo>
                      <a:pt x="818" y="76"/>
                    </a:lnTo>
                    <a:lnTo>
                      <a:pt x="818" y="72"/>
                    </a:lnTo>
                    <a:lnTo>
                      <a:pt x="820" y="70"/>
                    </a:lnTo>
                    <a:lnTo>
                      <a:pt x="828" y="62"/>
                    </a:lnTo>
                    <a:lnTo>
                      <a:pt x="832" y="62"/>
                    </a:lnTo>
                    <a:lnTo>
                      <a:pt x="836" y="66"/>
                    </a:lnTo>
                    <a:lnTo>
                      <a:pt x="840" y="70"/>
                    </a:lnTo>
                    <a:lnTo>
                      <a:pt x="846" y="78"/>
                    </a:lnTo>
                    <a:lnTo>
                      <a:pt x="850" y="90"/>
                    </a:lnTo>
                    <a:lnTo>
                      <a:pt x="850" y="100"/>
                    </a:lnTo>
                    <a:lnTo>
                      <a:pt x="846" y="106"/>
                    </a:lnTo>
                    <a:lnTo>
                      <a:pt x="842" y="108"/>
                    </a:lnTo>
                    <a:lnTo>
                      <a:pt x="840" y="108"/>
                    </a:lnTo>
                    <a:lnTo>
                      <a:pt x="838" y="106"/>
                    </a:lnTo>
                    <a:lnTo>
                      <a:pt x="836" y="108"/>
                    </a:lnTo>
                    <a:lnTo>
                      <a:pt x="828" y="116"/>
                    </a:lnTo>
                    <a:lnTo>
                      <a:pt x="828" y="122"/>
                    </a:lnTo>
                    <a:lnTo>
                      <a:pt x="824" y="128"/>
                    </a:lnTo>
                    <a:lnTo>
                      <a:pt x="818" y="138"/>
                    </a:lnTo>
                    <a:lnTo>
                      <a:pt x="816" y="140"/>
                    </a:lnTo>
                    <a:lnTo>
                      <a:pt x="784" y="144"/>
                    </a:lnTo>
                    <a:lnTo>
                      <a:pt x="780" y="142"/>
                    </a:lnTo>
                    <a:lnTo>
                      <a:pt x="778" y="140"/>
                    </a:lnTo>
                    <a:lnTo>
                      <a:pt x="770" y="132"/>
                    </a:lnTo>
                    <a:lnTo>
                      <a:pt x="770" y="130"/>
                    </a:lnTo>
                    <a:lnTo>
                      <a:pt x="776" y="126"/>
                    </a:lnTo>
                    <a:lnTo>
                      <a:pt x="766" y="126"/>
                    </a:lnTo>
                    <a:lnTo>
                      <a:pt x="766" y="128"/>
                    </a:lnTo>
                    <a:lnTo>
                      <a:pt x="764" y="130"/>
                    </a:lnTo>
                    <a:lnTo>
                      <a:pt x="766" y="136"/>
                    </a:lnTo>
                    <a:lnTo>
                      <a:pt x="768" y="138"/>
                    </a:lnTo>
                    <a:lnTo>
                      <a:pt x="764" y="142"/>
                    </a:lnTo>
                    <a:lnTo>
                      <a:pt x="736" y="142"/>
                    </a:lnTo>
                    <a:lnTo>
                      <a:pt x="734" y="140"/>
                    </a:lnTo>
                    <a:lnTo>
                      <a:pt x="722" y="138"/>
                    </a:lnTo>
                    <a:lnTo>
                      <a:pt x="726" y="142"/>
                    </a:lnTo>
                    <a:lnTo>
                      <a:pt x="746" y="148"/>
                    </a:lnTo>
                    <a:lnTo>
                      <a:pt x="782" y="150"/>
                    </a:lnTo>
                    <a:lnTo>
                      <a:pt x="786" y="154"/>
                    </a:lnTo>
                    <a:lnTo>
                      <a:pt x="786" y="160"/>
                    </a:lnTo>
                    <a:lnTo>
                      <a:pt x="778" y="162"/>
                    </a:lnTo>
                    <a:lnTo>
                      <a:pt x="770" y="170"/>
                    </a:lnTo>
                    <a:lnTo>
                      <a:pt x="778" y="170"/>
                    </a:lnTo>
                    <a:lnTo>
                      <a:pt x="782" y="172"/>
                    </a:lnTo>
                    <a:lnTo>
                      <a:pt x="780" y="174"/>
                    </a:lnTo>
                    <a:lnTo>
                      <a:pt x="778" y="180"/>
                    </a:lnTo>
                    <a:lnTo>
                      <a:pt x="774" y="184"/>
                    </a:lnTo>
                    <a:lnTo>
                      <a:pt x="768" y="190"/>
                    </a:lnTo>
                    <a:lnTo>
                      <a:pt x="764" y="192"/>
                    </a:lnTo>
                    <a:lnTo>
                      <a:pt x="760" y="194"/>
                    </a:lnTo>
                    <a:lnTo>
                      <a:pt x="756" y="194"/>
                    </a:lnTo>
                    <a:lnTo>
                      <a:pt x="754" y="194"/>
                    </a:lnTo>
                    <a:lnTo>
                      <a:pt x="742" y="188"/>
                    </a:lnTo>
                    <a:lnTo>
                      <a:pt x="730" y="180"/>
                    </a:lnTo>
                    <a:lnTo>
                      <a:pt x="744" y="196"/>
                    </a:lnTo>
                    <a:lnTo>
                      <a:pt x="748" y="198"/>
                    </a:lnTo>
                    <a:lnTo>
                      <a:pt x="752" y="198"/>
                    </a:lnTo>
                    <a:lnTo>
                      <a:pt x="758" y="200"/>
                    </a:lnTo>
                    <a:lnTo>
                      <a:pt x="760" y="200"/>
                    </a:lnTo>
                    <a:lnTo>
                      <a:pt x="764" y="200"/>
                    </a:lnTo>
                    <a:lnTo>
                      <a:pt x="768" y="20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28" name="Freeform 436"/>
              <p:cNvSpPr>
                <a:spLocks/>
              </p:cNvSpPr>
              <p:nvPr/>
            </p:nvSpPr>
            <p:spPr bwMode="auto">
              <a:xfrm>
                <a:off x="4938" y="2100"/>
                <a:ext cx="54" cy="78"/>
              </a:xfrm>
              <a:custGeom>
                <a:avLst/>
                <a:gdLst>
                  <a:gd name="T0" fmla="*/ 0 w 54"/>
                  <a:gd name="T1" fmla="*/ 2 h 78"/>
                  <a:gd name="T2" fmla="*/ 2 w 54"/>
                  <a:gd name="T3" fmla="*/ 0 h 78"/>
                  <a:gd name="T4" fmla="*/ 4 w 54"/>
                  <a:gd name="T5" fmla="*/ 2 h 78"/>
                  <a:gd name="T6" fmla="*/ 4 w 54"/>
                  <a:gd name="T7" fmla="*/ 4 h 78"/>
                  <a:gd name="T8" fmla="*/ 8 w 54"/>
                  <a:gd name="T9" fmla="*/ 12 h 78"/>
                  <a:gd name="T10" fmla="*/ 12 w 54"/>
                  <a:gd name="T11" fmla="*/ 20 h 78"/>
                  <a:gd name="T12" fmla="*/ 16 w 54"/>
                  <a:gd name="T13" fmla="*/ 28 h 78"/>
                  <a:gd name="T14" fmla="*/ 28 w 54"/>
                  <a:gd name="T15" fmla="*/ 46 h 78"/>
                  <a:gd name="T16" fmla="*/ 30 w 54"/>
                  <a:gd name="T17" fmla="*/ 48 h 78"/>
                  <a:gd name="T18" fmla="*/ 36 w 54"/>
                  <a:gd name="T19" fmla="*/ 54 h 78"/>
                  <a:gd name="T20" fmla="*/ 40 w 54"/>
                  <a:gd name="T21" fmla="*/ 58 h 78"/>
                  <a:gd name="T22" fmla="*/ 48 w 54"/>
                  <a:gd name="T23" fmla="*/ 68 h 78"/>
                  <a:gd name="T24" fmla="*/ 52 w 54"/>
                  <a:gd name="T25" fmla="*/ 72 h 78"/>
                  <a:gd name="T26" fmla="*/ 54 w 54"/>
                  <a:gd name="T27" fmla="*/ 78 h 78"/>
                  <a:gd name="T28" fmla="*/ 52 w 54"/>
                  <a:gd name="T29" fmla="*/ 78 h 78"/>
                  <a:gd name="T30" fmla="*/ 48 w 54"/>
                  <a:gd name="T31" fmla="*/ 74 h 78"/>
                  <a:gd name="T32" fmla="*/ 46 w 54"/>
                  <a:gd name="T33" fmla="*/ 70 h 78"/>
                  <a:gd name="T34" fmla="*/ 40 w 54"/>
                  <a:gd name="T35" fmla="*/ 64 h 78"/>
                  <a:gd name="T36" fmla="*/ 38 w 54"/>
                  <a:gd name="T37" fmla="*/ 62 h 78"/>
                  <a:gd name="T38" fmla="*/ 34 w 54"/>
                  <a:gd name="T39" fmla="*/ 60 h 78"/>
                  <a:gd name="T40" fmla="*/ 32 w 54"/>
                  <a:gd name="T41" fmla="*/ 58 h 78"/>
                  <a:gd name="T42" fmla="*/ 28 w 54"/>
                  <a:gd name="T43" fmla="*/ 54 h 78"/>
                  <a:gd name="T44" fmla="*/ 26 w 54"/>
                  <a:gd name="T45" fmla="*/ 46 h 78"/>
                  <a:gd name="T46" fmla="*/ 22 w 54"/>
                  <a:gd name="T47" fmla="*/ 40 h 78"/>
                  <a:gd name="T48" fmla="*/ 22 w 54"/>
                  <a:gd name="T49" fmla="*/ 38 h 78"/>
                  <a:gd name="T50" fmla="*/ 20 w 54"/>
                  <a:gd name="T51" fmla="*/ 36 h 78"/>
                  <a:gd name="T52" fmla="*/ 12 w 54"/>
                  <a:gd name="T53" fmla="*/ 26 h 78"/>
                  <a:gd name="T54" fmla="*/ 4 w 54"/>
                  <a:gd name="T55" fmla="*/ 10 h 78"/>
                  <a:gd name="T56" fmla="*/ 2 w 54"/>
                  <a:gd name="T57" fmla="*/ 6 h 78"/>
                  <a:gd name="T58" fmla="*/ 0 w 54"/>
                  <a:gd name="T59" fmla="*/ 4 h 78"/>
                  <a:gd name="T60" fmla="*/ 0 w 54"/>
                  <a:gd name="T61"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78">
                    <a:moveTo>
                      <a:pt x="0" y="2"/>
                    </a:moveTo>
                    <a:lnTo>
                      <a:pt x="2" y="0"/>
                    </a:lnTo>
                    <a:lnTo>
                      <a:pt x="4" y="2"/>
                    </a:lnTo>
                    <a:lnTo>
                      <a:pt x="4" y="4"/>
                    </a:lnTo>
                    <a:lnTo>
                      <a:pt x="8" y="12"/>
                    </a:lnTo>
                    <a:lnTo>
                      <a:pt x="12" y="20"/>
                    </a:lnTo>
                    <a:lnTo>
                      <a:pt x="16" y="28"/>
                    </a:lnTo>
                    <a:lnTo>
                      <a:pt x="28" y="46"/>
                    </a:lnTo>
                    <a:lnTo>
                      <a:pt x="30" y="48"/>
                    </a:lnTo>
                    <a:lnTo>
                      <a:pt x="36" y="54"/>
                    </a:lnTo>
                    <a:lnTo>
                      <a:pt x="40" y="58"/>
                    </a:lnTo>
                    <a:lnTo>
                      <a:pt x="48" y="68"/>
                    </a:lnTo>
                    <a:lnTo>
                      <a:pt x="52" y="72"/>
                    </a:lnTo>
                    <a:lnTo>
                      <a:pt x="54" y="78"/>
                    </a:lnTo>
                    <a:lnTo>
                      <a:pt x="52" y="78"/>
                    </a:lnTo>
                    <a:lnTo>
                      <a:pt x="48" y="74"/>
                    </a:lnTo>
                    <a:lnTo>
                      <a:pt x="46" y="70"/>
                    </a:lnTo>
                    <a:lnTo>
                      <a:pt x="40" y="64"/>
                    </a:lnTo>
                    <a:lnTo>
                      <a:pt x="38" y="62"/>
                    </a:lnTo>
                    <a:lnTo>
                      <a:pt x="34" y="60"/>
                    </a:lnTo>
                    <a:lnTo>
                      <a:pt x="32" y="58"/>
                    </a:lnTo>
                    <a:lnTo>
                      <a:pt x="28" y="54"/>
                    </a:lnTo>
                    <a:lnTo>
                      <a:pt x="26" y="46"/>
                    </a:lnTo>
                    <a:lnTo>
                      <a:pt x="22" y="40"/>
                    </a:lnTo>
                    <a:lnTo>
                      <a:pt x="22" y="38"/>
                    </a:lnTo>
                    <a:lnTo>
                      <a:pt x="20" y="36"/>
                    </a:lnTo>
                    <a:lnTo>
                      <a:pt x="12" y="26"/>
                    </a:lnTo>
                    <a:lnTo>
                      <a:pt x="4" y="10"/>
                    </a:lnTo>
                    <a:lnTo>
                      <a:pt x="2" y="6"/>
                    </a:lnTo>
                    <a:lnTo>
                      <a:pt x="0" y="4"/>
                    </a:lnTo>
                    <a:lnTo>
                      <a:pt x="0" y="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29" name="Freeform 437"/>
              <p:cNvSpPr>
                <a:spLocks/>
              </p:cNvSpPr>
              <p:nvPr/>
            </p:nvSpPr>
            <p:spPr bwMode="auto">
              <a:xfrm>
                <a:off x="4994" y="2182"/>
                <a:ext cx="16" cy="66"/>
              </a:xfrm>
              <a:custGeom>
                <a:avLst/>
                <a:gdLst>
                  <a:gd name="T0" fmla="*/ 16 w 16"/>
                  <a:gd name="T1" fmla="*/ 60 h 66"/>
                  <a:gd name="T2" fmla="*/ 6 w 16"/>
                  <a:gd name="T3" fmla="*/ 64 h 66"/>
                  <a:gd name="T4" fmla="*/ 2 w 16"/>
                  <a:gd name="T5" fmla="*/ 66 h 66"/>
                  <a:gd name="T6" fmla="*/ 14 w 16"/>
                  <a:gd name="T7" fmla="*/ 58 h 66"/>
                  <a:gd name="T8" fmla="*/ 14 w 16"/>
                  <a:gd name="T9" fmla="*/ 56 h 66"/>
                  <a:gd name="T10" fmla="*/ 14 w 16"/>
                  <a:gd name="T11" fmla="*/ 54 h 66"/>
                  <a:gd name="T12" fmla="*/ 14 w 16"/>
                  <a:gd name="T13" fmla="*/ 52 h 66"/>
                  <a:gd name="T14" fmla="*/ 14 w 16"/>
                  <a:gd name="T15" fmla="*/ 40 h 66"/>
                  <a:gd name="T16" fmla="*/ 12 w 16"/>
                  <a:gd name="T17" fmla="*/ 20 h 66"/>
                  <a:gd name="T18" fmla="*/ 12 w 16"/>
                  <a:gd name="T19" fmla="*/ 18 h 66"/>
                  <a:gd name="T20" fmla="*/ 8 w 16"/>
                  <a:gd name="T21" fmla="*/ 14 h 66"/>
                  <a:gd name="T22" fmla="*/ 6 w 16"/>
                  <a:gd name="T23" fmla="*/ 10 h 66"/>
                  <a:gd name="T24" fmla="*/ 4 w 16"/>
                  <a:gd name="T25" fmla="*/ 4 h 66"/>
                  <a:gd name="T26" fmla="*/ 2 w 16"/>
                  <a:gd name="T27" fmla="*/ 4 h 66"/>
                  <a:gd name="T28" fmla="*/ 0 w 16"/>
                  <a:gd name="T29" fmla="*/ 0 h 66"/>
                  <a:gd name="T30" fmla="*/ 2 w 16"/>
                  <a:gd name="T31" fmla="*/ 0 h 66"/>
                  <a:gd name="T32" fmla="*/ 4 w 16"/>
                  <a:gd name="T33" fmla="*/ 2 h 66"/>
                  <a:gd name="T34" fmla="*/ 6 w 16"/>
                  <a:gd name="T35" fmla="*/ 4 h 66"/>
                  <a:gd name="T36" fmla="*/ 6 w 16"/>
                  <a:gd name="T37" fmla="*/ 6 h 66"/>
                  <a:gd name="T38" fmla="*/ 12 w 16"/>
                  <a:gd name="T39" fmla="*/ 16 h 66"/>
                  <a:gd name="T40" fmla="*/ 12 w 16"/>
                  <a:gd name="T41" fmla="*/ 18 h 66"/>
                  <a:gd name="T42" fmla="*/ 14 w 16"/>
                  <a:gd name="T43" fmla="*/ 20 h 66"/>
                  <a:gd name="T44" fmla="*/ 16 w 16"/>
                  <a:gd name="T45" fmla="*/ 48 h 66"/>
                  <a:gd name="T46" fmla="*/ 16 w 16"/>
                  <a:gd name="T47" fmla="*/ 50 h 66"/>
                  <a:gd name="T48" fmla="*/ 16 w 16"/>
                  <a:gd name="T49"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66">
                    <a:moveTo>
                      <a:pt x="16" y="60"/>
                    </a:moveTo>
                    <a:lnTo>
                      <a:pt x="6" y="64"/>
                    </a:lnTo>
                    <a:lnTo>
                      <a:pt x="2" y="66"/>
                    </a:lnTo>
                    <a:lnTo>
                      <a:pt x="14" y="58"/>
                    </a:lnTo>
                    <a:lnTo>
                      <a:pt x="14" y="56"/>
                    </a:lnTo>
                    <a:lnTo>
                      <a:pt x="14" y="54"/>
                    </a:lnTo>
                    <a:lnTo>
                      <a:pt x="14" y="52"/>
                    </a:lnTo>
                    <a:lnTo>
                      <a:pt x="14" y="40"/>
                    </a:lnTo>
                    <a:lnTo>
                      <a:pt x="12" y="20"/>
                    </a:lnTo>
                    <a:lnTo>
                      <a:pt x="12" y="18"/>
                    </a:lnTo>
                    <a:lnTo>
                      <a:pt x="8" y="14"/>
                    </a:lnTo>
                    <a:lnTo>
                      <a:pt x="6" y="10"/>
                    </a:lnTo>
                    <a:lnTo>
                      <a:pt x="4" y="4"/>
                    </a:lnTo>
                    <a:lnTo>
                      <a:pt x="2" y="4"/>
                    </a:lnTo>
                    <a:lnTo>
                      <a:pt x="0" y="0"/>
                    </a:lnTo>
                    <a:lnTo>
                      <a:pt x="2" y="0"/>
                    </a:lnTo>
                    <a:lnTo>
                      <a:pt x="4" y="2"/>
                    </a:lnTo>
                    <a:lnTo>
                      <a:pt x="6" y="4"/>
                    </a:lnTo>
                    <a:lnTo>
                      <a:pt x="6" y="6"/>
                    </a:lnTo>
                    <a:lnTo>
                      <a:pt x="12" y="16"/>
                    </a:lnTo>
                    <a:lnTo>
                      <a:pt x="12" y="18"/>
                    </a:lnTo>
                    <a:lnTo>
                      <a:pt x="14" y="20"/>
                    </a:lnTo>
                    <a:lnTo>
                      <a:pt x="16" y="48"/>
                    </a:lnTo>
                    <a:lnTo>
                      <a:pt x="16" y="50"/>
                    </a:lnTo>
                    <a:lnTo>
                      <a:pt x="16" y="60"/>
                    </a:lnTo>
                    <a:close/>
                  </a:path>
                </a:pathLst>
              </a:custGeom>
              <a:grpFill/>
              <a:ln w="3175" cmpd="sng">
                <a:solidFill>
                  <a:schemeClr val="bg1"/>
                </a:solidFill>
                <a:round/>
                <a:headEnd/>
                <a:tailEnd/>
              </a:ln>
            </p:spPr>
            <p:txBody>
              <a:bodyPr/>
              <a:lstStyle/>
              <a:p>
                <a:endParaRPr lang="en-US" dirty="0">
                  <a:solidFill>
                    <a:schemeClr val="accent5">
                      <a:lumMod val="60000"/>
                      <a:lumOff val="40000"/>
                    </a:schemeClr>
                  </a:solidFill>
                </a:endParaRPr>
              </a:p>
            </p:txBody>
          </p:sp>
        </p:grpSp>
        <p:grpSp>
          <p:nvGrpSpPr>
            <p:cNvPr id="43" name="Group 438"/>
            <p:cNvGrpSpPr>
              <a:grpSpLocks/>
            </p:cNvGrpSpPr>
            <p:nvPr/>
          </p:nvGrpSpPr>
          <p:grpSpPr bwMode="auto">
            <a:xfrm>
              <a:off x="6616700" y="2882900"/>
              <a:ext cx="1235075" cy="647700"/>
              <a:chOff x="4168" y="1816"/>
              <a:chExt cx="778" cy="408"/>
            </a:xfrm>
            <a:grpFill/>
          </p:grpSpPr>
          <p:sp>
            <p:nvSpPr>
              <p:cNvPr id="125" name="Freeform 439"/>
              <p:cNvSpPr>
                <a:spLocks/>
              </p:cNvSpPr>
              <p:nvPr/>
            </p:nvSpPr>
            <p:spPr bwMode="auto">
              <a:xfrm>
                <a:off x="4168" y="1816"/>
                <a:ext cx="772" cy="408"/>
              </a:xfrm>
              <a:custGeom>
                <a:avLst/>
                <a:gdLst>
                  <a:gd name="T0" fmla="*/ 52 w 772"/>
                  <a:gd name="T1" fmla="*/ 382 h 408"/>
                  <a:gd name="T2" fmla="*/ 94 w 772"/>
                  <a:gd name="T3" fmla="*/ 330 h 408"/>
                  <a:gd name="T4" fmla="*/ 152 w 772"/>
                  <a:gd name="T5" fmla="*/ 278 h 408"/>
                  <a:gd name="T6" fmla="*/ 192 w 772"/>
                  <a:gd name="T7" fmla="*/ 312 h 408"/>
                  <a:gd name="T8" fmla="*/ 216 w 772"/>
                  <a:gd name="T9" fmla="*/ 292 h 408"/>
                  <a:gd name="T10" fmla="*/ 246 w 772"/>
                  <a:gd name="T11" fmla="*/ 294 h 408"/>
                  <a:gd name="T12" fmla="*/ 282 w 772"/>
                  <a:gd name="T13" fmla="*/ 272 h 408"/>
                  <a:gd name="T14" fmla="*/ 298 w 772"/>
                  <a:gd name="T15" fmla="*/ 264 h 408"/>
                  <a:gd name="T16" fmla="*/ 314 w 772"/>
                  <a:gd name="T17" fmla="*/ 240 h 408"/>
                  <a:gd name="T18" fmla="*/ 326 w 772"/>
                  <a:gd name="T19" fmla="*/ 204 h 408"/>
                  <a:gd name="T20" fmla="*/ 338 w 772"/>
                  <a:gd name="T21" fmla="*/ 174 h 408"/>
                  <a:gd name="T22" fmla="*/ 352 w 772"/>
                  <a:gd name="T23" fmla="*/ 134 h 408"/>
                  <a:gd name="T24" fmla="*/ 380 w 772"/>
                  <a:gd name="T25" fmla="*/ 134 h 408"/>
                  <a:gd name="T26" fmla="*/ 400 w 772"/>
                  <a:gd name="T27" fmla="*/ 116 h 408"/>
                  <a:gd name="T28" fmla="*/ 414 w 772"/>
                  <a:gd name="T29" fmla="*/ 82 h 408"/>
                  <a:gd name="T30" fmla="*/ 432 w 772"/>
                  <a:gd name="T31" fmla="*/ 68 h 408"/>
                  <a:gd name="T32" fmla="*/ 448 w 772"/>
                  <a:gd name="T33" fmla="*/ 54 h 408"/>
                  <a:gd name="T34" fmla="*/ 480 w 772"/>
                  <a:gd name="T35" fmla="*/ 10 h 408"/>
                  <a:gd name="T36" fmla="*/ 518 w 772"/>
                  <a:gd name="T37" fmla="*/ 12 h 408"/>
                  <a:gd name="T38" fmla="*/ 548 w 772"/>
                  <a:gd name="T39" fmla="*/ 16 h 408"/>
                  <a:gd name="T40" fmla="*/ 556 w 772"/>
                  <a:gd name="T41" fmla="*/ 28 h 408"/>
                  <a:gd name="T42" fmla="*/ 588 w 772"/>
                  <a:gd name="T43" fmla="*/ 38 h 408"/>
                  <a:gd name="T44" fmla="*/ 596 w 772"/>
                  <a:gd name="T45" fmla="*/ 64 h 408"/>
                  <a:gd name="T46" fmla="*/ 584 w 772"/>
                  <a:gd name="T47" fmla="*/ 108 h 408"/>
                  <a:gd name="T48" fmla="*/ 612 w 772"/>
                  <a:gd name="T49" fmla="*/ 106 h 408"/>
                  <a:gd name="T50" fmla="*/ 660 w 772"/>
                  <a:gd name="T51" fmla="*/ 120 h 408"/>
                  <a:gd name="T52" fmla="*/ 698 w 772"/>
                  <a:gd name="T53" fmla="*/ 138 h 408"/>
                  <a:gd name="T54" fmla="*/ 682 w 772"/>
                  <a:gd name="T55" fmla="*/ 168 h 408"/>
                  <a:gd name="T56" fmla="*/ 628 w 772"/>
                  <a:gd name="T57" fmla="*/ 130 h 408"/>
                  <a:gd name="T58" fmla="*/ 622 w 772"/>
                  <a:gd name="T59" fmla="*/ 130 h 408"/>
                  <a:gd name="T60" fmla="*/ 656 w 772"/>
                  <a:gd name="T61" fmla="*/ 160 h 408"/>
                  <a:gd name="T62" fmla="*/ 672 w 772"/>
                  <a:gd name="T63" fmla="*/ 168 h 408"/>
                  <a:gd name="T64" fmla="*/ 702 w 772"/>
                  <a:gd name="T65" fmla="*/ 178 h 408"/>
                  <a:gd name="T66" fmla="*/ 708 w 772"/>
                  <a:gd name="T67" fmla="*/ 204 h 408"/>
                  <a:gd name="T68" fmla="*/ 694 w 772"/>
                  <a:gd name="T69" fmla="*/ 216 h 408"/>
                  <a:gd name="T70" fmla="*/ 680 w 772"/>
                  <a:gd name="T71" fmla="*/ 214 h 408"/>
                  <a:gd name="T72" fmla="*/ 704 w 772"/>
                  <a:gd name="T73" fmla="*/ 220 h 408"/>
                  <a:gd name="T74" fmla="*/ 704 w 772"/>
                  <a:gd name="T75" fmla="*/ 246 h 408"/>
                  <a:gd name="T76" fmla="*/ 680 w 772"/>
                  <a:gd name="T77" fmla="*/ 224 h 408"/>
                  <a:gd name="T78" fmla="*/ 650 w 772"/>
                  <a:gd name="T79" fmla="*/ 224 h 408"/>
                  <a:gd name="T80" fmla="*/ 628 w 772"/>
                  <a:gd name="T81" fmla="*/ 226 h 408"/>
                  <a:gd name="T82" fmla="*/ 690 w 772"/>
                  <a:gd name="T83" fmla="*/ 246 h 408"/>
                  <a:gd name="T84" fmla="*/ 718 w 772"/>
                  <a:gd name="T85" fmla="*/ 256 h 408"/>
                  <a:gd name="T86" fmla="*/ 732 w 772"/>
                  <a:gd name="T87" fmla="*/ 248 h 408"/>
                  <a:gd name="T88" fmla="*/ 768 w 772"/>
                  <a:gd name="T89" fmla="*/ 276 h 408"/>
                  <a:gd name="T90" fmla="*/ 758 w 772"/>
                  <a:gd name="T91" fmla="*/ 268 h 408"/>
                  <a:gd name="T92" fmla="*/ 758 w 772"/>
                  <a:gd name="T93" fmla="*/ 288 h 408"/>
                  <a:gd name="T94" fmla="*/ 738 w 772"/>
                  <a:gd name="T95" fmla="*/ 292 h 408"/>
                  <a:gd name="T96" fmla="*/ 698 w 772"/>
                  <a:gd name="T97" fmla="*/ 300 h 408"/>
                  <a:gd name="T98" fmla="*/ 662 w 772"/>
                  <a:gd name="T99" fmla="*/ 306 h 408"/>
                  <a:gd name="T100" fmla="*/ 626 w 772"/>
                  <a:gd name="T101" fmla="*/ 314 h 408"/>
                  <a:gd name="T102" fmla="*/ 534 w 772"/>
                  <a:gd name="T103" fmla="*/ 332 h 408"/>
                  <a:gd name="T104" fmla="*/ 308 w 772"/>
                  <a:gd name="T105" fmla="*/ 370 h 408"/>
                  <a:gd name="T106" fmla="*/ 202 w 772"/>
                  <a:gd name="T107" fmla="*/ 382 h 408"/>
                  <a:gd name="T108" fmla="*/ 112 w 772"/>
                  <a:gd name="T109" fmla="*/ 394 h 408"/>
                  <a:gd name="T110" fmla="*/ 42 w 772"/>
                  <a:gd name="T111" fmla="*/ 404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2" h="408">
                    <a:moveTo>
                      <a:pt x="0" y="408"/>
                    </a:moveTo>
                    <a:lnTo>
                      <a:pt x="4" y="404"/>
                    </a:lnTo>
                    <a:lnTo>
                      <a:pt x="28" y="394"/>
                    </a:lnTo>
                    <a:lnTo>
                      <a:pt x="42" y="388"/>
                    </a:lnTo>
                    <a:lnTo>
                      <a:pt x="52" y="382"/>
                    </a:lnTo>
                    <a:lnTo>
                      <a:pt x="74" y="366"/>
                    </a:lnTo>
                    <a:lnTo>
                      <a:pt x="76" y="364"/>
                    </a:lnTo>
                    <a:lnTo>
                      <a:pt x="84" y="348"/>
                    </a:lnTo>
                    <a:lnTo>
                      <a:pt x="86" y="336"/>
                    </a:lnTo>
                    <a:lnTo>
                      <a:pt x="94" y="330"/>
                    </a:lnTo>
                    <a:lnTo>
                      <a:pt x="106" y="322"/>
                    </a:lnTo>
                    <a:lnTo>
                      <a:pt x="108" y="320"/>
                    </a:lnTo>
                    <a:lnTo>
                      <a:pt x="124" y="308"/>
                    </a:lnTo>
                    <a:lnTo>
                      <a:pt x="138" y="294"/>
                    </a:lnTo>
                    <a:lnTo>
                      <a:pt x="152" y="278"/>
                    </a:lnTo>
                    <a:lnTo>
                      <a:pt x="154" y="282"/>
                    </a:lnTo>
                    <a:lnTo>
                      <a:pt x="158" y="296"/>
                    </a:lnTo>
                    <a:lnTo>
                      <a:pt x="170" y="304"/>
                    </a:lnTo>
                    <a:lnTo>
                      <a:pt x="190" y="312"/>
                    </a:lnTo>
                    <a:lnTo>
                      <a:pt x="192" y="312"/>
                    </a:lnTo>
                    <a:lnTo>
                      <a:pt x="194" y="312"/>
                    </a:lnTo>
                    <a:lnTo>
                      <a:pt x="196" y="310"/>
                    </a:lnTo>
                    <a:lnTo>
                      <a:pt x="200" y="310"/>
                    </a:lnTo>
                    <a:lnTo>
                      <a:pt x="206" y="302"/>
                    </a:lnTo>
                    <a:lnTo>
                      <a:pt x="216" y="292"/>
                    </a:lnTo>
                    <a:lnTo>
                      <a:pt x="230" y="300"/>
                    </a:lnTo>
                    <a:lnTo>
                      <a:pt x="234" y="298"/>
                    </a:lnTo>
                    <a:lnTo>
                      <a:pt x="236" y="296"/>
                    </a:lnTo>
                    <a:lnTo>
                      <a:pt x="238" y="296"/>
                    </a:lnTo>
                    <a:lnTo>
                      <a:pt x="246" y="294"/>
                    </a:lnTo>
                    <a:lnTo>
                      <a:pt x="248" y="292"/>
                    </a:lnTo>
                    <a:lnTo>
                      <a:pt x="256" y="292"/>
                    </a:lnTo>
                    <a:lnTo>
                      <a:pt x="258" y="290"/>
                    </a:lnTo>
                    <a:lnTo>
                      <a:pt x="274" y="278"/>
                    </a:lnTo>
                    <a:lnTo>
                      <a:pt x="282" y="272"/>
                    </a:lnTo>
                    <a:lnTo>
                      <a:pt x="284" y="270"/>
                    </a:lnTo>
                    <a:lnTo>
                      <a:pt x="290" y="266"/>
                    </a:lnTo>
                    <a:lnTo>
                      <a:pt x="292" y="264"/>
                    </a:lnTo>
                    <a:lnTo>
                      <a:pt x="294" y="264"/>
                    </a:lnTo>
                    <a:lnTo>
                      <a:pt x="298" y="264"/>
                    </a:lnTo>
                    <a:lnTo>
                      <a:pt x="300" y="266"/>
                    </a:lnTo>
                    <a:lnTo>
                      <a:pt x="300" y="268"/>
                    </a:lnTo>
                    <a:lnTo>
                      <a:pt x="316" y="254"/>
                    </a:lnTo>
                    <a:lnTo>
                      <a:pt x="320" y="240"/>
                    </a:lnTo>
                    <a:lnTo>
                      <a:pt x="314" y="240"/>
                    </a:lnTo>
                    <a:lnTo>
                      <a:pt x="312" y="236"/>
                    </a:lnTo>
                    <a:lnTo>
                      <a:pt x="318" y="218"/>
                    </a:lnTo>
                    <a:lnTo>
                      <a:pt x="322" y="210"/>
                    </a:lnTo>
                    <a:lnTo>
                      <a:pt x="324" y="208"/>
                    </a:lnTo>
                    <a:lnTo>
                      <a:pt x="326" y="204"/>
                    </a:lnTo>
                    <a:lnTo>
                      <a:pt x="330" y="202"/>
                    </a:lnTo>
                    <a:lnTo>
                      <a:pt x="334" y="194"/>
                    </a:lnTo>
                    <a:lnTo>
                      <a:pt x="334" y="190"/>
                    </a:lnTo>
                    <a:lnTo>
                      <a:pt x="338" y="184"/>
                    </a:lnTo>
                    <a:lnTo>
                      <a:pt x="338" y="174"/>
                    </a:lnTo>
                    <a:lnTo>
                      <a:pt x="346" y="156"/>
                    </a:lnTo>
                    <a:lnTo>
                      <a:pt x="352" y="148"/>
                    </a:lnTo>
                    <a:lnTo>
                      <a:pt x="354" y="140"/>
                    </a:lnTo>
                    <a:lnTo>
                      <a:pt x="352" y="136"/>
                    </a:lnTo>
                    <a:lnTo>
                      <a:pt x="352" y="134"/>
                    </a:lnTo>
                    <a:lnTo>
                      <a:pt x="354" y="122"/>
                    </a:lnTo>
                    <a:lnTo>
                      <a:pt x="364" y="124"/>
                    </a:lnTo>
                    <a:lnTo>
                      <a:pt x="368" y="126"/>
                    </a:lnTo>
                    <a:lnTo>
                      <a:pt x="370" y="130"/>
                    </a:lnTo>
                    <a:lnTo>
                      <a:pt x="380" y="134"/>
                    </a:lnTo>
                    <a:lnTo>
                      <a:pt x="394" y="134"/>
                    </a:lnTo>
                    <a:lnTo>
                      <a:pt x="396" y="130"/>
                    </a:lnTo>
                    <a:lnTo>
                      <a:pt x="398" y="122"/>
                    </a:lnTo>
                    <a:lnTo>
                      <a:pt x="400" y="120"/>
                    </a:lnTo>
                    <a:lnTo>
                      <a:pt x="400" y="116"/>
                    </a:lnTo>
                    <a:lnTo>
                      <a:pt x="400" y="112"/>
                    </a:lnTo>
                    <a:lnTo>
                      <a:pt x="406" y="94"/>
                    </a:lnTo>
                    <a:lnTo>
                      <a:pt x="406" y="88"/>
                    </a:lnTo>
                    <a:lnTo>
                      <a:pt x="412" y="82"/>
                    </a:lnTo>
                    <a:lnTo>
                      <a:pt x="414" y="82"/>
                    </a:lnTo>
                    <a:lnTo>
                      <a:pt x="424" y="86"/>
                    </a:lnTo>
                    <a:lnTo>
                      <a:pt x="428" y="76"/>
                    </a:lnTo>
                    <a:lnTo>
                      <a:pt x="430" y="74"/>
                    </a:lnTo>
                    <a:lnTo>
                      <a:pt x="432" y="72"/>
                    </a:lnTo>
                    <a:lnTo>
                      <a:pt x="432" y="68"/>
                    </a:lnTo>
                    <a:lnTo>
                      <a:pt x="436" y="68"/>
                    </a:lnTo>
                    <a:lnTo>
                      <a:pt x="440" y="66"/>
                    </a:lnTo>
                    <a:lnTo>
                      <a:pt x="446" y="60"/>
                    </a:lnTo>
                    <a:lnTo>
                      <a:pt x="448" y="58"/>
                    </a:lnTo>
                    <a:lnTo>
                      <a:pt x="448" y="54"/>
                    </a:lnTo>
                    <a:lnTo>
                      <a:pt x="458" y="32"/>
                    </a:lnTo>
                    <a:lnTo>
                      <a:pt x="458" y="24"/>
                    </a:lnTo>
                    <a:lnTo>
                      <a:pt x="458" y="4"/>
                    </a:lnTo>
                    <a:lnTo>
                      <a:pt x="460" y="0"/>
                    </a:lnTo>
                    <a:lnTo>
                      <a:pt x="480" y="10"/>
                    </a:lnTo>
                    <a:lnTo>
                      <a:pt x="496" y="18"/>
                    </a:lnTo>
                    <a:lnTo>
                      <a:pt x="512" y="26"/>
                    </a:lnTo>
                    <a:lnTo>
                      <a:pt x="514" y="24"/>
                    </a:lnTo>
                    <a:lnTo>
                      <a:pt x="516" y="22"/>
                    </a:lnTo>
                    <a:lnTo>
                      <a:pt x="518" y="12"/>
                    </a:lnTo>
                    <a:lnTo>
                      <a:pt x="520" y="4"/>
                    </a:lnTo>
                    <a:lnTo>
                      <a:pt x="530" y="4"/>
                    </a:lnTo>
                    <a:lnTo>
                      <a:pt x="538" y="6"/>
                    </a:lnTo>
                    <a:lnTo>
                      <a:pt x="548" y="10"/>
                    </a:lnTo>
                    <a:lnTo>
                      <a:pt x="548" y="16"/>
                    </a:lnTo>
                    <a:lnTo>
                      <a:pt x="544" y="18"/>
                    </a:lnTo>
                    <a:lnTo>
                      <a:pt x="544" y="22"/>
                    </a:lnTo>
                    <a:lnTo>
                      <a:pt x="552" y="28"/>
                    </a:lnTo>
                    <a:lnTo>
                      <a:pt x="554" y="28"/>
                    </a:lnTo>
                    <a:lnTo>
                      <a:pt x="556" y="28"/>
                    </a:lnTo>
                    <a:lnTo>
                      <a:pt x="560" y="28"/>
                    </a:lnTo>
                    <a:lnTo>
                      <a:pt x="564" y="26"/>
                    </a:lnTo>
                    <a:lnTo>
                      <a:pt x="572" y="28"/>
                    </a:lnTo>
                    <a:lnTo>
                      <a:pt x="586" y="36"/>
                    </a:lnTo>
                    <a:lnTo>
                      <a:pt x="588" y="38"/>
                    </a:lnTo>
                    <a:lnTo>
                      <a:pt x="594" y="40"/>
                    </a:lnTo>
                    <a:lnTo>
                      <a:pt x="596" y="42"/>
                    </a:lnTo>
                    <a:lnTo>
                      <a:pt x="598" y="46"/>
                    </a:lnTo>
                    <a:lnTo>
                      <a:pt x="600" y="60"/>
                    </a:lnTo>
                    <a:lnTo>
                      <a:pt x="596" y="64"/>
                    </a:lnTo>
                    <a:lnTo>
                      <a:pt x="592" y="64"/>
                    </a:lnTo>
                    <a:lnTo>
                      <a:pt x="584" y="78"/>
                    </a:lnTo>
                    <a:lnTo>
                      <a:pt x="580" y="92"/>
                    </a:lnTo>
                    <a:lnTo>
                      <a:pt x="582" y="102"/>
                    </a:lnTo>
                    <a:lnTo>
                      <a:pt x="584" y="108"/>
                    </a:lnTo>
                    <a:lnTo>
                      <a:pt x="590" y="108"/>
                    </a:lnTo>
                    <a:lnTo>
                      <a:pt x="592" y="108"/>
                    </a:lnTo>
                    <a:lnTo>
                      <a:pt x="598" y="106"/>
                    </a:lnTo>
                    <a:lnTo>
                      <a:pt x="606" y="100"/>
                    </a:lnTo>
                    <a:lnTo>
                      <a:pt x="612" y="106"/>
                    </a:lnTo>
                    <a:lnTo>
                      <a:pt x="624" y="118"/>
                    </a:lnTo>
                    <a:lnTo>
                      <a:pt x="630" y="118"/>
                    </a:lnTo>
                    <a:lnTo>
                      <a:pt x="634" y="120"/>
                    </a:lnTo>
                    <a:lnTo>
                      <a:pt x="650" y="118"/>
                    </a:lnTo>
                    <a:lnTo>
                      <a:pt x="660" y="120"/>
                    </a:lnTo>
                    <a:lnTo>
                      <a:pt x="670" y="130"/>
                    </a:lnTo>
                    <a:lnTo>
                      <a:pt x="682" y="134"/>
                    </a:lnTo>
                    <a:lnTo>
                      <a:pt x="686" y="134"/>
                    </a:lnTo>
                    <a:lnTo>
                      <a:pt x="694" y="136"/>
                    </a:lnTo>
                    <a:lnTo>
                      <a:pt x="698" y="138"/>
                    </a:lnTo>
                    <a:lnTo>
                      <a:pt x="700" y="140"/>
                    </a:lnTo>
                    <a:lnTo>
                      <a:pt x="700" y="162"/>
                    </a:lnTo>
                    <a:lnTo>
                      <a:pt x="696" y="172"/>
                    </a:lnTo>
                    <a:lnTo>
                      <a:pt x="694" y="172"/>
                    </a:lnTo>
                    <a:lnTo>
                      <a:pt x="682" y="168"/>
                    </a:lnTo>
                    <a:lnTo>
                      <a:pt x="656" y="154"/>
                    </a:lnTo>
                    <a:lnTo>
                      <a:pt x="640" y="144"/>
                    </a:lnTo>
                    <a:lnTo>
                      <a:pt x="634" y="136"/>
                    </a:lnTo>
                    <a:lnTo>
                      <a:pt x="630" y="132"/>
                    </a:lnTo>
                    <a:lnTo>
                      <a:pt x="628" y="130"/>
                    </a:lnTo>
                    <a:lnTo>
                      <a:pt x="614" y="124"/>
                    </a:lnTo>
                    <a:lnTo>
                      <a:pt x="606" y="124"/>
                    </a:lnTo>
                    <a:lnTo>
                      <a:pt x="608" y="128"/>
                    </a:lnTo>
                    <a:lnTo>
                      <a:pt x="618" y="132"/>
                    </a:lnTo>
                    <a:lnTo>
                      <a:pt x="622" y="130"/>
                    </a:lnTo>
                    <a:lnTo>
                      <a:pt x="626" y="132"/>
                    </a:lnTo>
                    <a:lnTo>
                      <a:pt x="630" y="134"/>
                    </a:lnTo>
                    <a:lnTo>
                      <a:pt x="632" y="140"/>
                    </a:lnTo>
                    <a:lnTo>
                      <a:pt x="640" y="148"/>
                    </a:lnTo>
                    <a:lnTo>
                      <a:pt x="656" y="160"/>
                    </a:lnTo>
                    <a:lnTo>
                      <a:pt x="662" y="162"/>
                    </a:lnTo>
                    <a:lnTo>
                      <a:pt x="664" y="162"/>
                    </a:lnTo>
                    <a:lnTo>
                      <a:pt x="666" y="162"/>
                    </a:lnTo>
                    <a:lnTo>
                      <a:pt x="670" y="166"/>
                    </a:lnTo>
                    <a:lnTo>
                      <a:pt x="672" y="168"/>
                    </a:lnTo>
                    <a:lnTo>
                      <a:pt x="674" y="172"/>
                    </a:lnTo>
                    <a:lnTo>
                      <a:pt x="676" y="176"/>
                    </a:lnTo>
                    <a:lnTo>
                      <a:pt x="680" y="176"/>
                    </a:lnTo>
                    <a:lnTo>
                      <a:pt x="690" y="176"/>
                    </a:lnTo>
                    <a:lnTo>
                      <a:pt x="702" y="178"/>
                    </a:lnTo>
                    <a:lnTo>
                      <a:pt x="708" y="184"/>
                    </a:lnTo>
                    <a:lnTo>
                      <a:pt x="712" y="192"/>
                    </a:lnTo>
                    <a:lnTo>
                      <a:pt x="714" y="198"/>
                    </a:lnTo>
                    <a:lnTo>
                      <a:pt x="712" y="202"/>
                    </a:lnTo>
                    <a:lnTo>
                      <a:pt x="708" y="204"/>
                    </a:lnTo>
                    <a:lnTo>
                      <a:pt x="700" y="200"/>
                    </a:lnTo>
                    <a:lnTo>
                      <a:pt x="698" y="204"/>
                    </a:lnTo>
                    <a:lnTo>
                      <a:pt x="702" y="212"/>
                    </a:lnTo>
                    <a:lnTo>
                      <a:pt x="696" y="216"/>
                    </a:lnTo>
                    <a:lnTo>
                      <a:pt x="694" y="216"/>
                    </a:lnTo>
                    <a:lnTo>
                      <a:pt x="692" y="216"/>
                    </a:lnTo>
                    <a:lnTo>
                      <a:pt x="682" y="210"/>
                    </a:lnTo>
                    <a:lnTo>
                      <a:pt x="668" y="202"/>
                    </a:lnTo>
                    <a:lnTo>
                      <a:pt x="672" y="206"/>
                    </a:lnTo>
                    <a:lnTo>
                      <a:pt x="680" y="214"/>
                    </a:lnTo>
                    <a:lnTo>
                      <a:pt x="682" y="216"/>
                    </a:lnTo>
                    <a:lnTo>
                      <a:pt x="686" y="216"/>
                    </a:lnTo>
                    <a:lnTo>
                      <a:pt x="694" y="220"/>
                    </a:lnTo>
                    <a:lnTo>
                      <a:pt x="696" y="220"/>
                    </a:lnTo>
                    <a:lnTo>
                      <a:pt x="704" y="220"/>
                    </a:lnTo>
                    <a:lnTo>
                      <a:pt x="714" y="226"/>
                    </a:lnTo>
                    <a:lnTo>
                      <a:pt x="718" y="232"/>
                    </a:lnTo>
                    <a:lnTo>
                      <a:pt x="718" y="242"/>
                    </a:lnTo>
                    <a:lnTo>
                      <a:pt x="708" y="246"/>
                    </a:lnTo>
                    <a:lnTo>
                      <a:pt x="704" y="246"/>
                    </a:lnTo>
                    <a:lnTo>
                      <a:pt x="690" y="238"/>
                    </a:lnTo>
                    <a:lnTo>
                      <a:pt x="682" y="234"/>
                    </a:lnTo>
                    <a:lnTo>
                      <a:pt x="682" y="230"/>
                    </a:lnTo>
                    <a:lnTo>
                      <a:pt x="682" y="228"/>
                    </a:lnTo>
                    <a:lnTo>
                      <a:pt x="680" y="224"/>
                    </a:lnTo>
                    <a:lnTo>
                      <a:pt x="676" y="224"/>
                    </a:lnTo>
                    <a:lnTo>
                      <a:pt x="674" y="224"/>
                    </a:lnTo>
                    <a:lnTo>
                      <a:pt x="664" y="226"/>
                    </a:lnTo>
                    <a:lnTo>
                      <a:pt x="652" y="226"/>
                    </a:lnTo>
                    <a:lnTo>
                      <a:pt x="650" y="224"/>
                    </a:lnTo>
                    <a:lnTo>
                      <a:pt x="644" y="222"/>
                    </a:lnTo>
                    <a:lnTo>
                      <a:pt x="642" y="220"/>
                    </a:lnTo>
                    <a:lnTo>
                      <a:pt x="618" y="222"/>
                    </a:lnTo>
                    <a:lnTo>
                      <a:pt x="618" y="228"/>
                    </a:lnTo>
                    <a:lnTo>
                      <a:pt x="628" y="226"/>
                    </a:lnTo>
                    <a:lnTo>
                      <a:pt x="640" y="224"/>
                    </a:lnTo>
                    <a:lnTo>
                      <a:pt x="656" y="228"/>
                    </a:lnTo>
                    <a:lnTo>
                      <a:pt x="672" y="234"/>
                    </a:lnTo>
                    <a:lnTo>
                      <a:pt x="682" y="244"/>
                    </a:lnTo>
                    <a:lnTo>
                      <a:pt x="690" y="246"/>
                    </a:lnTo>
                    <a:lnTo>
                      <a:pt x="700" y="252"/>
                    </a:lnTo>
                    <a:lnTo>
                      <a:pt x="702" y="256"/>
                    </a:lnTo>
                    <a:lnTo>
                      <a:pt x="718" y="258"/>
                    </a:lnTo>
                    <a:lnTo>
                      <a:pt x="722" y="260"/>
                    </a:lnTo>
                    <a:lnTo>
                      <a:pt x="718" y="256"/>
                    </a:lnTo>
                    <a:lnTo>
                      <a:pt x="716" y="248"/>
                    </a:lnTo>
                    <a:lnTo>
                      <a:pt x="722" y="246"/>
                    </a:lnTo>
                    <a:lnTo>
                      <a:pt x="724" y="246"/>
                    </a:lnTo>
                    <a:lnTo>
                      <a:pt x="728" y="248"/>
                    </a:lnTo>
                    <a:lnTo>
                      <a:pt x="732" y="248"/>
                    </a:lnTo>
                    <a:lnTo>
                      <a:pt x="744" y="248"/>
                    </a:lnTo>
                    <a:lnTo>
                      <a:pt x="746" y="246"/>
                    </a:lnTo>
                    <a:lnTo>
                      <a:pt x="750" y="246"/>
                    </a:lnTo>
                    <a:lnTo>
                      <a:pt x="754" y="252"/>
                    </a:lnTo>
                    <a:lnTo>
                      <a:pt x="768" y="276"/>
                    </a:lnTo>
                    <a:lnTo>
                      <a:pt x="772" y="284"/>
                    </a:lnTo>
                    <a:lnTo>
                      <a:pt x="770" y="286"/>
                    </a:lnTo>
                    <a:lnTo>
                      <a:pt x="768" y="282"/>
                    </a:lnTo>
                    <a:lnTo>
                      <a:pt x="764" y="272"/>
                    </a:lnTo>
                    <a:lnTo>
                      <a:pt x="758" y="268"/>
                    </a:lnTo>
                    <a:lnTo>
                      <a:pt x="758" y="272"/>
                    </a:lnTo>
                    <a:lnTo>
                      <a:pt x="758" y="278"/>
                    </a:lnTo>
                    <a:lnTo>
                      <a:pt x="760" y="286"/>
                    </a:lnTo>
                    <a:lnTo>
                      <a:pt x="762" y="288"/>
                    </a:lnTo>
                    <a:lnTo>
                      <a:pt x="758" y="288"/>
                    </a:lnTo>
                    <a:lnTo>
                      <a:pt x="756" y="286"/>
                    </a:lnTo>
                    <a:lnTo>
                      <a:pt x="754" y="286"/>
                    </a:lnTo>
                    <a:lnTo>
                      <a:pt x="756" y="288"/>
                    </a:lnTo>
                    <a:lnTo>
                      <a:pt x="746" y="290"/>
                    </a:lnTo>
                    <a:lnTo>
                      <a:pt x="738" y="292"/>
                    </a:lnTo>
                    <a:lnTo>
                      <a:pt x="722" y="294"/>
                    </a:lnTo>
                    <a:lnTo>
                      <a:pt x="716" y="296"/>
                    </a:lnTo>
                    <a:lnTo>
                      <a:pt x="710" y="298"/>
                    </a:lnTo>
                    <a:lnTo>
                      <a:pt x="704" y="298"/>
                    </a:lnTo>
                    <a:lnTo>
                      <a:pt x="698" y="300"/>
                    </a:lnTo>
                    <a:lnTo>
                      <a:pt x="694" y="300"/>
                    </a:lnTo>
                    <a:lnTo>
                      <a:pt x="686" y="302"/>
                    </a:lnTo>
                    <a:lnTo>
                      <a:pt x="682" y="304"/>
                    </a:lnTo>
                    <a:lnTo>
                      <a:pt x="672" y="306"/>
                    </a:lnTo>
                    <a:lnTo>
                      <a:pt x="662" y="306"/>
                    </a:lnTo>
                    <a:lnTo>
                      <a:pt x="652" y="310"/>
                    </a:lnTo>
                    <a:lnTo>
                      <a:pt x="644" y="312"/>
                    </a:lnTo>
                    <a:lnTo>
                      <a:pt x="638" y="312"/>
                    </a:lnTo>
                    <a:lnTo>
                      <a:pt x="634" y="312"/>
                    </a:lnTo>
                    <a:lnTo>
                      <a:pt x="626" y="314"/>
                    </a:lnTo>
                    <a:lnTo>
                      <a:pt x="622" y="314"/>
                    </a:lnTo>
                    <a:lnTo>
                      <a:pt x="618" y="316"/>
                    </a:lnTo>
                    <a:lnTo>
                      <a:pt x="610" y="318"/>
                    </a:lnTo>
                    <a:lnTo>
                      <a:pt x="576" y="324"/>
                    </a:lnTo>
                    <a:lnTo>
                      <a:pt x="534" y="332"/>
                    </a:lnTo>
                    <a:lnTo>
                      <a:pt x="530" y="332"/>
                    </a:lnTo>
                    <a:lnTo>
                      <a:pt x="518" y="334"/>
                    </a:lnTo>
                    <a:lnTo>
                      <a:pt x="506" y="336"/>
                    </a:lnTo>
                    <a:lnTo>
                      <a:pt x="338" y="366"/>
                    </a:lnTo>
                    <a:lnTo>
                      <a:pt x="308" y="370"/>
                    </a:lnTo>
                    <a:lnTo>
                      <a:pt x="250" y="378"/>
                    </a:lnTo>
                    <a:lnTo>
                      <a:pt x="244" y="378"/>
                    </a:lnTo>
                    <a:lnTo>
                      <a:pt x="228" y="380"/>
                    </a:lnTo>
                    <a:lnTo>
                      <a:pt x="214" y="382"/>
                    </a:lnTo>
                    <a:lnTo>
                      <a:pt x="202" y="382"/>
                    </a:lnTo>
                    <a:lnTo>
                      <a:pt x="200" y="380"/>
                    </a:lnTo>
                    <a:lnTo>
                      <a:pt x="174" y="384"/>
                    </a:lnTo>
                    <a:lnTo>
                      <a:pt x="172" y="386"/>
                    </a:lnTo>
                    <a:lnTo>
                      <a:pt x="126" y="392"/>
                    </a:lnTo>
                    <a:lnTo>
                      <a:pt x="112" y="394"/>
                    </a:lnTo>
                    <a:lnTo>
                      <a:pt x="106" y="396"/>
                    </a:lnTo>
                    <a:lnTo>
                      <a:pt x="96" y="396"/>
                    </a:lnTo>
                    <a:lnTo>
                      <a:pt x="82" y="398"/>
                    </a:lnTo>
                    <a:lnTo>
                      <a:pt x="76" y="400"/>
                    </a:lnTo>
                    <a:lnTo>
                      <a:pt x="42" y="404"/>
                    </a:lnTo>
                    <a:lnTo>
                      <a:pt x="40" y="404"/>
                    </a:lnTo>
                    <a:lnTo>
                      <a:pt x="14" y="408"/>
                    </a:lnTo>
                    <a:lnTo>
                      <a:pt x="10" y="408"/>
                    </a:lnTo>
                    <a:lnTo>
                      <a:pt x="0" y="40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26" name="Freeform 440"/>
              <p:cNvSpPr>
                <a:spLocks/>
              </p:cNvSpPr>
              <p:nvPr/>
            </p:nvSpPr>
            <p:spPr bwMode="auto">
              <a:xfrm>
                <a:off x="4904" y="1922"/>
                <a:ext cx="42" cy="112"/>
              </a:xfrm>
              <a:custGeom>
                <a:avLst/>
                <a:gdLst>
                  <a:gd name="T0" fmla="*/ 42 w 42"/>
                  <a:gd name="T1" fmla="*/ 0 h 112"/>
                  <a:gd name="T2" fmla="*/ 42 w 42"/>
                  <a:gd name="T3" fmla="*/ 6 h 112"/>
                  <a:gd name="T4" fmla="*/ 42 w 42"/>
                  <a:gd name="T5" fmla="*/ 14 h 112"/>
                  <a:gd name="T6" fmla="*/ 36 w 42"/>
                  <a:gd name="T7" fmla="*/ 26 h 112"/>
                  <a:gd name="T8" fmla="*/ 36 w 42"/>
                  <a:gd name="T9" fmla="*/ 30 h 112"/>
                  <a:gd name="T10" fmla="*/ 32 w 42"/>
                  <a:gd name="T11" fmla="*/ 44 h 112"/>
                  <a:gd name="T12" fmla="*/ 32 w 42"/>
                  <a:gd name="T13" fmla="*/ 56 h 112"/>
                  <a:gd name="T14" fmla="*/ 34 w 42"/>
                  <a:gd name="T15" fmla="*/ 58 h 112"/>
                  <a:gd name="T16" fmla="*/ 30 w 42"/>
                  <a:gd name="T17" fmla="*/ 66 h 112"/>
                  <a:gd name="T18" fmla="*/ 26 w 42"/>
                  <a:gd name="T19" fmla="*/ 64 h 112"/>
                  <a:gd name="T20" fmla="*/ 24 w 42"/>
                  <a:gd name="T21" fmla="*/ 60 h 112"/>
                  <a:gd name="T22" fmla="*/ 22 w 42"/>
                  <a:gd name="T23" fmla="*/ 62 h 112"/>
                  <a:gd name="T24" fmla="*/ 16 w 42"/>
                  <a:gd name="T25" fmla="*/ 74 h 112"/>
                  <a:gd name="T26" fmla="*/ 16 w 42"/>
                  <a:gd name="T27" fmla="*/ 84 h 112"/>
                  <a:gd name="T28" fmla="*/ 16 w 42"/>
                  <a:gd name="T29" fmla="*/ 88 h 112"/>
                  <a:gd name="T30" fmla="*/ 18 w 42"/>
                  <a:gd name="T31" fmla="*/ 96 h 112"/>
                  <a:gd name="T32" fmla="*/ 18 w 42"/>
                  <a:gd name="T33" fmla="*/ 104 h 112"/>
                  <a:gd name="T34" fmla="*/ 10 w 42"/>
                  <a:gd name="T35" fmla="*/ 112 h 112"/>
                  <a:gd name="T36" fmla="*/ 4 w 42"/>
                  <a:gd name="T37" fmla="*/ 104 h 112"/>
                  <a:gd name="T38" fmla="*/ 0 w 42"/>
                  <a:gd name="T39" fmla="*/ 100 h 112"/>
                  <a:gd name="T40" fmla="*/ 0 w 42"/>
                  <a:gd name="T41" fmla="*/ 94 h 112"/>
                  <a:gd name="T42" fmla="*/ 0 w 42"/>
                  <a:gd name="T43" fmla="*/ 72 h 112"/>
                  <a:gd name="T44" fmla="*/ 0 w 42"/>
                  <a:gd name="T45" fmla="*/ 64 h 112"/>
                  <a:gd name="T46" fmla="*/ 2 w 42"/>
                  <a:gd name="T47" fmla="*/ 60 h 112"/>
                  <a:gd name="T48" fmla="*/ 4 w 42"/>
                  <a:gd name="T49" fmla="*/ 54 h 112"/>
                  <a:gd name="T50" fmla="*/ 10 w 42"/>
                  <a:gd name="T51" fmla="*/ 42 h 112"/>
                  <a:gd name="T52" fmla="*/ 18 w 42"/>
                  <a:gd name="T53" fmla="*/ 32 h 112"/>
                  <a:gd name="T54" fmla="*/ 20 w 42"/>
                  <a:gd name="T55" fmla="*/ 28 h 112"/>
                  <a:gd name="T56" fmla="*/ 18 w 42"/>
                  <a:gd name="T57" fmla="*/ 16 h 112"/>
                  <a:gd name="T58" fmla="*/ 18 w 42"/>
                  <a:gd name="T59" fmla="*/ 14 h 112"/>
                  <a:gd name="T60" fmla="*/ 18 w 42"/>
                  <a:gd name="T61" fmla="*/ 12 h 112"/>
                  <a:gd name="T62" fmla="*/ 20 w 42"/>
                  <a:gd name="T63" fmla="*/ 8 h 112"/>
                  <a:gd name="T64" fmla="*/ 32 w 42"/>
                  <a:gd name="T65" fmla="*/ 4 h 112"/>
                  <a:gd name="T66" fmla="*/ 42 w 42"/>
                  <a:gd name="T6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12">
                    <a:moveTo>
                      <a:pt x="42" y="0"/>
                    </a:moveTo>
                    <a:lnTo>
                      <a:pt x="42" y="6"/>
                    </a:lnTo>
                    <a:lnTo>
                      <a:pt x="42" y="14"/>
                    </a:lnTo>
                    <a:lnTo>
                      <a:pt x="36" y="26"/>
                    </a:lnTo>
                    <a:lnTo>
                      <a:pt x="36" y="30"/>
                    </a:lnTo>
                    <a:lnTo>
                      <a:pt x="32" y="44"/>
                    </a:lnTo>
                    <a:lnTo>
                      <a:pt x="32" y="56"/>
                    </a:lnTo>
                    <a:lnTo>
                      <a:pt x="34" y="58"/>
                    </a:lnTo>
                    <a:lnTo>
                      <a:pt x="30" y="66"/>
                    </a:lnTo>
                    <a:lnTo>
                      <a:pt x="26" y="64"/>
                    </a:lnTo>
                    <a:lnTo>
                      <a:pt x="24" y="60"/>
                    </a:lnTo>
                    <a:lnTo>
                      <a:pt x="22" y="62"/>
                    </a:lnTo>
                    <a:lnTo>
                      <a:pt x="16" y="74"/>
                    </a:lnTo>
                    <a:lnTo>
                      <a:pt x="16" y="84"/>
                    </a:lnTo>
                    <a:lnTo>
                      <a:pt x="16" y="88"/>
                    </a:lnTo>
                    <a:lnTo>
                      <a:pt x="18" y="96"/>
                    </a:lnTo>
                    <a:lnTo>
                      <a:pt x="18" y="104"/>
                    </a:lnTo>
                    <a:lnTo>
                      <a:pt x="10" y="112"/>
                    </a:lnTo>
                    <a:lnTo>
                      <a:pt x="4" y="104"/>
                    </a:lnTo>
                    <a:lnTo>
                      <a:pt x="0" y="100"/>
                    </a:lnTo>
                    <a:lnTo>
                      <a:pt x="0" y="94"/>
                    </a:lnTo>
                    <a:lnTo>
                      <a:pt x="0" y="72"/>
                    </a:lnTo>
                    <a:lnTo>
                      <a:pt x="0" y="64"/>
                    </a:lnTo>
                    <a:lnTo>
                      <a:pt x="2" y="60"/>
                    </a:lnTo>
                    <a:lnTo>
                      <a:pt x="4" y="54"/>
                    </a:lnTo>
                    <a:lnTo>
                      <a:pt x="10" y="42"/>
                    </a:lnTo>
                    <a:lnTo>
                      <a:pt x="18" y="32"/>
                    </a:lnTo>
                    <a:lnTo>
                      <a:pt x="20" y="28"/>
                    </a:lnTo>
                    <a:lnTo>
                      <a:pt x="18" y="16"/>
                    </a:lnTo>
                    <a:lnTo>
                      <a:pt x="18" y="14"/>
                    </a:lnTo>
                    <a:lnTo>
                      <a:pt x="18" y="12"/>
                    </a:lnTo>
                    <a:lnTo>
                      <a:pt x="20" y="8"/>
                    </a:lnTo>
                    <a:lnTo>
                      <a:pt x="32" y="4"/>
                    </a:lnTo>
                    <a:lnTo>
                      <a:pt x="42" y="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grpSp>
        <p:sp>
          <p:nvSpPr>
            <p:cNvPr id="44" name="Freeform 441"/>
            <p:cNvSpPr>
              <a:spLocks/>
            </p:cNvSpPr>
            <p:nvPr/>
          </p:nvSpPr>
          <p:spPr bwMode="auto">
            <a:xfrm>
              <a:off x="5708650" y="3089275"/>
              <a:ext cx="1149350" cy="552450"/>
            </a:xfrm>
            <a:custGeom>
              <a:avLst/>
              <a:gdLst>
                <a:gd name="T0" fmla="*/ 678 w 724"/>
                <a:gd name="T1" fmla="*/ 192 h 348"/>
                <a:gd name="T2" fmla="*/ 646 w 724"/>
                <a:gd name="T3" fmla="*/ 236 h 348"/>
                <a:gd name="T4" fmla="*/ 572 w 724"/>
                <a:gd name="T5" fmla="*/ 278 h 348"/>
                <a:gd name="T6" fmla="*/ 508 w 724"/>
                <a:gd name="T7" fmla="*/ 286 h 348"/>
                <a:gd name="T8" fmla="*/ 430 w 724"/>
                <a:gd name="T9" fmla="*/ 292 h 348"/>
                <a:gd name="T10" fmla="*/ 334 w 724"/>
                <a:gd name="T11" fmla="*/ 302 h 348"/>
                <a:gd name="T12" fmla="*/ 234 w 724"/>
                <a:gd name="T13" fmla="*/ 310 h 348"/>
                <a:gd name="T14" fmla="*/ 192 w 724"/>
                <a:gd name="T15" fmla="*/ 314 h 348"/>
                <a:gd name="T16" fmla="*/ 134 w 724"/>
                <a:gd name="T17" fmla="*/ 314 h 348"/>
                <a:gd name="T18" fmla="*/ 126 w 724"/>
                <a:gd name="T19" fmla="*/ 338 h 348"/>
                <a:gd name="T20" fmla="*/ 70 w 724"/>
                <a:gd name="T21" fmla="*/ 342 h 348"/>
                <a:gd name="T22" fmla="*/ 38 w 724"/>
                <a:gd name="T23" fmla="*/ 344 h 348"/>
                <a:gd name="T24" fmla="*/ 4 w 724"/>
                <a:gd name="T25" fmla="*/ 332 h 348"/>
                <a:gd name="T26" fmla="*/ 18 w 724"/>
                <a:gd name="T27" fmla="*/ 338 h 348"/>
                <a:gd name="T28" fmla="*/ 22 w 724"/>
                <a:gd name="T29" fmla="*/ 308 h 348"/>
                <a:gd name="T30" fmla="*/ 20 w 724"/>
                <a:gd name="T31" fmla="*/ 284 h 348"/>
                <a:gd name="T32" fmla="*/ 36 w 724"/>
                <a:gd name="T33" fmla="*/ 260 h 348"/>
                <a:gd name="T34" fmla="*/ 78 w 724"/>
                <a:gd name="T35" fmla="*/ 274 h 348"/>
                <a:gd name="T36" fmla="*/ 94 w 724"/>
                <a:gd name="T37" fmla="*/ 266 h 348"/>
                <a:gd name="T38" fmla="*/ 82 w 724"/>
                <a:gd name="T39" fmla="*/ 246 h 348"/>
                <a:gd name="T40" fmla="*/ 114 w 724"/>
                <a:gd name="T41" fmla="*/ 226 h 348"/>
                <a:gd name="T42" fmla="*/ 122 w 724"/>
                <a:gd name="T43" fmla="*/ 214 h 348"/>
                <a:gd name="T44" fmla="*/ 118 w 724"/>
                <a:gd name="T45" fmla="*/ 198 h 348"/>
                <a:gd name="T46" fmla="*/ 124 w 724"/>
                <a:gd name="T47" fmla="*/ 186 h 348"/>
                <a:gd name="T48" fmla="*/ 144 w 724"/>
                <a:gd name="T49" fmla="*/ 174 h 348"/>
                <a:gd name="T50" fmla="*/ 168 w 724"/>
                <a:gd name="T51" fmla="*/ 176 h 348"/>
                <a:gd name="T52" fmla="*/ 206 w 724"/>
                <a:gd name="T53" fmla="*/ 174 h 348"/>
                <a:gd name="T54" fmla="*/ 220 w 724"/>
                <a:gd name="T55" fmla="*/ 176 h 348"/>
                <a:gd name="T56" fmla="*/ 240 w 724"/>
                <a:gd name="T57" fmla="*/ 154 h 348"/>
                <a:gd name="T58" fmla="*/ 264 w 724"/>
                <a:gd name="T59" fmla="*/ 166 h 348"/>
                <a:gd name="T60" fmla="*/ 278 w 724"/>
                <a:gd name="T61" fmla="*/ 140 h 348"/>
                <a:gd name="T62" fmla="*/ 292 w 724"/>
                <a:gd name="T63" fmla="*/ 130 h 348"/>
                <a:gd name="T64" fmla="*/ 318 w 724"/>
                <a:gd name="T65" fmla="*/ 148 h 348"/>
                <a:gd name="T66" fmla="*/ 328 w 724"/>
                <a:gd name="T67" fmla="*/ 124 h 348"/>
                <a:gd name="T68" fmla="*/ 346 w 724"/>
                <a:gd name="T69" fmla="*/ 110 h 348"/>
                <a:gd name="T70" fmla="*/ 352 w 724"/>
                <a:gd name="T71" fmla="*/ 92 h 348"/>
                <a:gd name="T72" fmla="*/ 370 w 724"/>
                <a:gd name="T73" fmla="*/ 76 h 348"/>
                <a:gd name="T74" fmla="*/ 368 w 724"/>
                <a:gd name="T75" fmla="*/ 54 h 348"/>
                <a:gd name="T76" fmla="*/ 394 w 724"/>
                <a:gd name="T77" fmla="*/ 54 h 348"/>
                <a:gd name="T78" fmla="*/ 422 w 724"/>
                <a:gd name="T79" fmla="*/ 40 h 348"/>
                <a:gd name="T80" fmla="*/ 416 w 724"/>
                <a:gd name="T81" fmla="*/ 12 h 348"/>
                <a:gd name="T82" fmla="*/ 434 w 724"/>
                <a:gd name="T83" fmla="*/ 2 h 348"/>
                <a:gd name="T84" fmla="*/ 470 w 724"/>
                <a:gd name="T85" fmla="*/ 6 h 348"/>
                <a:gd name="T86" fmla="*/ 484 w 724"/>
                <a:gd name="T87" fmla="*/ 30 h 348"/>
                <a:gd name="T88" fmla="*/ 498 w 724"/>
                <a:gd name="T89" fmla="*/ 32 h 348"/>
                <a:gd name="T90" fmla="*/ 522 w 724"/>
                <a:gd name="T91" fmla="*/ 36 h 348"/>
                <a:gd name="T92" fmla="*/ 542 w 724"/>
                <a:gd name="T93" fmla="*/ 40 h 348"/>
                <a:gd name="T94" fmla="*/ 570 w 724"/>
                <a:gd name="T95" fmla="*/ 40 h 348"/>
                <a:gd name="T96" fmla="*/ 598 w 724"/>
                <a:gd name="T97" fmla="*/ 28 h 348"/>
                <a:gd name="T98" fmla="*/ 618 w 724"/>
                <a:gd name="T99" fmla="*/ 36 h 348"/>
                <a:gd name="T100" fmla="*/ 632 w 724"/>
                <a:gd name="T101" fmla="*/ 42 h 348"/>
                <a:gd name="T102" fmla="*/ 650 w 724"/>
                <a:gd name="T103" fmla="*/ 66 h 348"/>
                <a:gd name="T104" fmla="*/ 658 w 724"/>
                <a:gd name="T105" fmla="*/ 98 h 348"/>
                <a:gd name="T106" fmla="*/ 676 w 724"/>
                <a:gd name="T107" fmla="*/ 122 h 348"/>
                <a:gd name="T108" fmla="*/ 706 w 724"/>
                <a:gd name="T109" fmla="*/ 14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4" h="348">
                  <a:moveTo>
                    <a:pt x="724" y="148"/>
                  </a:moveTo>
                  <a:lnTo>
                    <a:pt x="710" y="164"/>
                  </a:lnTo>
                  <a:lnTo>
                    <a:pt x="696" y="178"/>
                  </a:lnTo>
                  <a:lnTo>
                    <a:pt x="680" y="190"/>
                  </a:lnTo>
                  <a:lnTo>
                    <a:pt x="678" y="192"/>
                  </a:lnTo>
                  <a:lnTo>
                    <a:pt x="666" y="200"/>
                  </a:lnTo>
                  <a:lnTo>
                    <a:pt x="658" y="206"/>
                  </a:lnTo>
                  <a:lnTo>
                    <a:pt x="656" y="218"/>
                  </a:lnTo>
                  <a:lnTo>
                    <a:pt x="648" y="234"/>
                  </a:lnTo>
                  <a:lnTo>
                    <a:pt x="646" y="236"/>
                  </a:lnTo>
                  <a:lnTo>
                    <a:pt x="624" y="252"/>
                  </a:lnTo>
                  <a:lnTo>
                    <a:pt x="614" y="258"/>
                  </a:lnTo>
                  <a:lnTo>
                    <a:pt x="600" y="264"/>
                  </a:lnTo>
                  <a:lnTo>
                    <a:pt x="576" y="274"/>
                  </a:lnTo>
                  <a:lnTo>
                    <a:pt x="572" y="278"/>
                  </a:lnTo>
                  <a:lnTo>
                    <a:pt x="568" y="282"/>
                  </a:lnTo>
                  <a:lnTo>
                    <a:pt x="530" y="284"/>
                  </a:lnTo>
                  <a:lnTo>
                    <a:pt x="522" y="284"/>
                  </a:lnTo>
                  <a:lnTo>
                    <a:pt x="520" y="286"/>
                  </a:lnTo>
                  <a:lnTo>
                    <a:pt x="508" y="286"/>
                  </a:lnTo>
                  <a:lnTo>
                    <a:pt x="498" y="288"/>
                  </a:lnTo>
                  <a:lnTo>
                    <a:pt x="490" y="288"/>
                  </a:lnTo>
                  <a:lnTo>
                    <a:pt x="464" y="290"/>
                  </a:lnTo>
                  <a:lnTo>
                    <a:pt x="456" y="292"/>
                  </a:lnTo>
                  <a:lnTo>
                    <a:pt x="430" y="292"/>
                  </a:lnTo>
                  <a:lnTo>
                    <a:pt x="424" y="292"/>
                  </a:lnTo>
                  <a:lnTo>
                    <a:pt x="408" y="296"/>
                  </a:lnTo>
                  <a:lnTo>
                    <a:pt x="396" y="296"/>
                  </a:lnTo>
                  <a:lnTo>
                    <a:pt x="390" y="298"/>
                  </a:lnTo>
                  <a:lnTo>
                    <a:pt x="334" y="302"/>
                  </a:lnTo>
                  <a:lnTo>
                    <a:pt x="320" y="302"/>
                  </a:lnTo>
                  <a:lnTo>
                    <a:pt x="304" y="302"/>
                  </a:lnTo>
                  <a:lnTo>
                    <a:pt x="288" y="304"/>
                  </a:lnTo>
                  <a:lnTo>
                    <a:pt x="282" y="306"/>
                  </a:lnTo>
                  <a:lnTo>
                    <a:pt x="234" y="310"/>
                  </a:lnTo>
                  <a:lnTo>
                    <a:pt x="230" y="310"/>
                  </a:lnTo>
                  <a:lnTo>
                    <a:pt x="222" y="312"/>
                  </a:lnTo>
                  <a:lnTo>
                    <a:pt x="216" y="312"/>
                  </a:lnTo>
                  <a:lnTo>
                    <a:pt x="200" y="314"/>
                  </a:lnTo>
                  <a:lnTo>
                    <a:pt x="192" y="314"/>
                  </a:lnTo>
                  <a:lnTo>
                    <a:pt x="184" y="316"/>
                  </a:lnTo>
                  <a:lnTo>
                    <a:pt x="158" y="318"/>
                  </a:lnTo>
                  <a:lnTo>
                    <a:pt x="156" y="314"/>
                  </a:lnTo>
                  <a:lnTo>
                    <a:pt x="150" y="314"/>
                  </a:lnTo>
                  <a:lnTo>
                    <a:pt x="134" y="314"/>
                  </a:lnTo>
                  <a:lnTo>
                    <a:pt x="136" y="320"/>
                  </a:lnTo>
                  <a:lnTo>
                    <a:pt x="138" y="326"/>
                  </a:lnTo>
                  <a:lnTo>
                    <a:pt x="138" y="330"/>
                  </a:lnTo>
                  <a:lnTo>
                    <a:pt x="138" y="336"/>
                  </a:lnTo>
                  <a:lnTo>
                    <a:pt x="126" y="338"/>
                  </a:lnTo>
                  <a:lnTo>
                    <a:pt x="102" y="340"/>
                  </a:lnTo>
                  <a:lnTo>
                    <a:pt x="94" y="340"/>
                  </a:lnTo>
                  <a:lnTo>
                    <a:pt x="82" y="342"/>
                  </a:lnTo>
                  <a:lnTo>
                    <a:pt x="74" y="342"/>
                  </a:lnTo>
                  <a:lnTo>
                    <a:pt x="70" y="342"/>
                  </a:lnTo>
                  <a:lnTo>
                    <a:pt x="64" y="342"/>
                  </a:lnTo>
                  <a:lnTo>
                    <a:pt x="58" y="344"/>
                  </a:lnTo>
                  <a:lnTo>
                    <a:pt x="50" y="344"/>
                  </a:lnTo>
                  <a:lnTo>
                    <a:pt x="44" y="344"/>
                  </a:lnTo>
                  <a:lnTo>
                    <a:pt x="38" y="344"/>
                  </a:lnTo>
                  <a:lnTo>
                    <a:pt x="30" y="344"/>
                  </a:lnTo>
                  <a:lnTo>
                    <a:pt x="22" y="346"/>
                  </a:lnTo>
                  <a:lnTo>
                    <a:pt x="12" y="346"/>
                  </a:lnTo>
                  <a:lnTo>
                    <a:pt x="0" y="348"/>
                  </a:lnTo>
                  <a:lnTo>
                    <a:pt x="4" y="332"/>
                  </a:lnTo>
                  <a:lnTo>
                    <a:pt x="8" y="332"/>
                  </a:lnTo>
                  <a:lnTo>
                    <a:pt x="12" y="336"/>
                  </a:lnTo>
                  <a:lnTo>
                    <a:pt x="14" y="338"/>
                  </a:lnTo>
                  <a:lnTo>
                    <a:pt x="16" y="338"/>
                  </a:lnTo>
                  <a:lnTo>
                    <a:pt x="18" y="338"/>
                  </a:lnTo>
                  <a:lnTo>
                    <a:pt x="24" y="326"/>
                  </a:lnTo>
                  <a:lnTo>
                    <a:pt x="24" y="324"/>
                  </a:lnTo>
                  <a:lnTo>
                    <a:pt x="20" y="322"/>
                  </a:lnTo>
                  <a:lnTo>
                    <a:pt x="20" y="318"/>
                  </a:lnTo>
                  <a:lnTo>
                    <a:pt x="22" y="308"/>
                  </a:lnTo>
                  <a:lnTo>
                    <a:pt x="26" y="304"/>
                  </a:lnTo>
                  <a:lnTo>
                    <a:pt x="26" y="300"/>
                  </a:lnTo>
                  <a:lnTo>
                    <a:pt x="26" y="290"/>
                  </a:lnTo>
                  <a:lnTo>
                    <a:pt x="20" y="286"/>
                  </a:lnTo>
                  <a:lnTo>
                    <a:pt x="20" y="284"/>
                  </a:lnTo>
                  <a:lnTo>
                    <a:pt x="20" y="278"/>
                  </a:lnTo>
                  <a:lnTo>
                    <a:pt x="28" y="268"/>
                  </a:lnTo>
                  <a:lnTo>
                    <a:pt x="28" y="266"/>
                  </a:lnTo>
                  <a:lnTo>
                    <a:pt x="34" y="262"/>
                  </a:lnTo>
                  <a:lnTo>
                    <a:pt x="36" y="260"/>
                  </a:lnTo>
                  <a:lnTo>
                    <a:pt x="40" y="260"/>
                  </a:lnTo>
                  <a:lnTo>
                    <a:pt x="42" y="260"/>
                  </a:lnTo>
                  <a:lnTo>
                    <a:pt x="46" y="260"/>
                  </a:lnTo>
                  <a:lnTo>
                    <a:pt x="60" y="266"/>
                  </a:lnTo>
                  <a:lnTo>
                    <a:pt x="78" y="274"/>
                  </a:lnTo>
                  <a:lnTo>
                    <a:pt x="82" y="274"/>
                  </a:lnTo>
                  <a:lnTo>
                    <a:pt x="84" y="276"/>
                  </a:lnTo>
                  <a:lnTo>
                    <a:pt x="88" y="274"/>
                  </a:lnTo>
                  <a:lnTo>
                    <a:pt x="92" y="272"/>
                  </a:lnTo>
                  <a:lnTo>
                    <a:pt x="94" y="266"/>
                  </a:lnTo>
                  <a:lnTo>
                    <a:pt x="94" y="262"/>
                  </a:lnTo>
                  <a:lnTo>
                    <a:pt x="90" y="258"/>
                  </a:lnTo>
                  <a:lnTo>
                    <a:pt x="86" y="254"/>
                  </a:lnTo>
                  <a:lnTo>
                    <a:pt x="84" y="250"/>
                  </a:lnTo>
                  <a:lnTo>
                    <a:pt x="82" y="246"/>
                  </a:lnTo>
                  <a:lnTo>
                    <a:pt x="82" y="242"/>
                  </a:lnTo>
                  <a:lnTo>
                    <a:pt x="86" y="236"/>
                  </a:lnTo>
                  <a:lnTo>
                    <a:pt x="88" y="234"/>
                  </a:lnTo>
                  <a:lnTo>
                    <a:pt x="106" y="228"/>
                  </a:lnTo>
                  <a:lnTo>
                    <a:pt x="114" y="226"/>
                  </a:lnTo>
                  <a:lnTo>
                    <a:pt x="118" y="224"/>
                  </a:lnTo>
                  <a:lnTo>
                    <a:pt x="122" y="224"/>
                  </a:lnTo>
                  <a:lnTo>
                    <a:pt x="124" y="222"/>
                  </a:lnTo>
                  <a:lnTo>
                    <a:pt x="124" y="218"/>
                  </a:lnTo>
                  <a:lnTo>
                    <a:pt x="122" y="214"/>
                  </a:lnTo>
                  <a:lnTo>
                    <a:pt x="118" y="212"/>
                  </a:lnTo>
                  <a:lnTo>
                    <a:pt x="116" y="210"/>
                  </a:lnTo>
                  <a:lnTo>
                    <a:pt x="114" y="206"/>
                  </a:lnTo>
                  <a:lnTo>
                    <a:pt x="114" y="202"/>
                  </a:lnTo>
                  <a:lnTo>
                    <a:pt x="118" y="198"/>
                  </a:lnTo>
                  <a:lnTo>
                    <a:pt x="120" y="196"/>
                  </a:lnTo>
                  <a:lnTo>
                    <a:pt x="122" y="194"/>
                  </a:lnTo>
                  <a:lnTo>
                    <a:pt x="124" y="190"/>
                  </a:lnTo>
                  <a:lnTo>
                    <a:pt x="124" y="188"/>
                  </a:lnTo>
                  <a:lnTo>
                    <a:pt x="124" y="186"/>
                  </a:lnTo>
                  <a:lnTo>
                    <a:pt x="126" y="184"/>
                  </a:lnTo>
                  <a:lnTo>
                    <a:pt x="130" y="186"/>
                  </a:lnTo>
                  <a:lnTo>
                    <a:pt x="134" y="188"/>
                  </a:lnTo>
                  <a:lnTo>
                    <a:pt x="138" y="182"/>
                  </a:lnTo>
                  <a:lnTo>
                    <a:pt x="144" y="174"/>
                  </a:lnTo>
                  <a:lnTo>
                    <a:pt x="152" y="174"/>
                  </a:lnTo>
                  <a:lnTo>
                    <a:pt x="160" y="178"/>
                  </a:lnTo>
                  <a:lnTo>
                    <a:pt x="162" y="180"/>
                  </a:lnTo>
                  <a:lnTo>
                    <a:pt x="164" y="178"/>
                  </a:lnTo>
                  <a:lnTo>
                    <a:pt x="168" y="176"/>
                  </a:lnTo>
                  <a:lnTo>
                    <a:pt x="172" y="170"/>
                  </a:lnTo>
                  <a:lnTo>
                    <a:pt x="180" y="164"/>
                  </a:lnTo>
                  <a:lnTo>
                    <a:pt x="182" y="164"/>
                  </a:lnTo>
                  <a:lnTo>
                    <a:pt x="186" y="164"/>
                  </a:lnTo>
                  <a:lnTo>
                    <a:pt x="206" y="174"/>
                  </a:lnTo>
                  <a:lnTo>
                    <a:pt x="212" y="176"/>
                  </a:lnTo>
                  <a:lnTo>
                    <a:pt x="214" y="180"/>
                  </a:lnTo>
                  <a:lnTo>
                    <a:pt x="216" y="178"/>
                  </a:lnTo>
                  <a:lnTo>
                    <a:pt x="218" y="178"/>
                  </a:lnTo>
                  <a:lnTo>
                    <a:pt x="220" y="176"/>
                  </a:lnTo>
                  <a:lnTo>
                    <a:pt x="220" y="172"/>
                  </a:lnTo>
                  <a:lnTo>
                    <a:pt x="220" y="168"/>
                  </a:lnTo>
                  <a:lnTo>
                    <a:pt x="222" y="164"/>
                  </a:lnTo>
                  <a:lnTo>
                    <a:pt x="224" y="164"/>
                  </a:lnTo>
                  <a:lnTo>
                    <a:pt x="240" y="154"/>
                  </a:lnTo>
                  <a:lnTo>
                    <a:pt x="242" y="154"/>
                  </a:lnTo>
                  <a:lnTo>
                    <a:pt x="244" y="156"/>
                  </a:lnTo>
                  <a:lnTo>
                    <a:pt x="248" y="160"/>
                  </a:lnTo>
                  <a:lnTo>
                    <a:pt x="262" y="168"/>
                  </a:lnTo>
                  <a:lnTo>
                    <a:pt x="264" y="166"/>
                  </a:lnTo>
                  <a:lnTo>
                    <a:pt x="272" y="156"/>
                  </a:lnTo>
                  <a:lnTo>
                    <a:pt x="272" y="152"/>
                  </a:lnTo>
                  <a:lnTo>
                    <a:pt x="270" y="146"/>
                  </a:lnTo>
                  <a:lnTo>
                    <a:pt x="272" y="144"/>
                  </a:lnTo>
                  <a:lnTo>
                    <a:pt x="278" y="140"/>
                  </a:lnTo>
                  <a:lnTo>
                    <a:pt x="282" y="136"/>
                  </a:lnTo>
                  <a:lnTo>
                    <a:pt x="284" y="128"/>
                  </a:lnTo>
                  <a:lnTo>
                    <a:pt x="282" y="126"/>
                  </a:lnTo>
                  <a:lnTo>
                    <a:pt x="284" y="126"/>
                  </a:lnTo>
                  <a:lnTo>
                    <a:pt x="292" y="130"/>
                  </a:lnTo>
                  <a:lnTo>
                    <a:pt x="294" y="134"/>
                  </a:lnTo>
                  <a:lnTo>
                    <a:pt x="292" y="138"/>
                  </a:lnTo>
                  <a:lnTo>
                    <a:pt x="296" y="140"/>
                  </a:lnTo>
                  <a:lnTo>
                    <a:pt x="302" y="142"/>
                  </a:lnTo>
                  <a:lnTo>
                    <a:pt x="318" y="148"/>
                  </a:lnTo>
                  <a:lnTo>
                    <a:pt x="328" y="142"/>
                  </a:lnTo>
                  <a:lnTo>
                    <a:pt x="328" y="138"/>
                  </a:lnTo>
                  <a:lnTo>
                    <a:pt x="330" y="134"/>
                  </a:lnTo>
                  <a:lnTo>
                    <a:pt x="330" y="128"/>
                  </a:lnTo>
                  <a:lnTo>
                    <a:pt x="328" y="124"/>
                  </a:lnTo>
                  <a:lnTo>
                    <a:pt x="330" y="122"/>
                  </a:lnTo>
                  <a:lnTo>
                    <a:pt x="334" y="110"/>
                  </a:lnTo>
                  <a:lnTo>
                    <a:pt x="338" y="110"/>
                  </a:lnTo>
                  <a:lnTo>
                    <a:pt x="342" y="110"/>
                  </a:lnTo>
                  <a:lnTo>
                    <a:pt x="346" y="110"/>
                  </a:lnTo>
                  <a:lnTo>
                    <a:pt x="348" y="106"/>
                  </a:lnTo>
                  <a:lnTo>
                    <a:pt x="350" y="104"/>
                  </a:lnTo>
                  <a:lnTo>
                    <a:pt x="352" y="98"/>
                  </a:lnTo>
                  <a:lnTo>
                    <a:pt x="352" y="96"/>
                  </a:lnTo>
                  <a:lnTo>
                    <a:pt x="352" y="92"/>
                  </a:lnTo>
                  <a:lnTo>
                    <a:pt x="354" y="88"/>
                  </a:lnTo>
                  <a:lnTo>
                    <a:pt x="358" y="86"/>
                  </a:lnTo>
                  <a:lnTo>
                    <a:pt x="360" y="86"/>
                  </a:lnTo>
                  <a:lnTo>
                    <a:pt x="362" y="84"/>
                  </a:lnTo>
                  <a:lnTo>
                    <a:pt x="370" y="76"/>
                  </a:lnTo>
                  <a:lnTo>
                    <a:pt x="372" y="74"/>
                  </a:lnTo>
                  <a:lnTo>
                    <a:pt x="368" y="62"/>
                  </a:lnTo>
                  <a:lnTo>
                    <a:pt x="366" y="58"/>
                  </a:lnTo>
                  <a:lnTo>
                    <a:pt x="366" y="56"/>
                  </a:lnTo>
                  <a:lnTo>
                    <a:pt x="368" y="54"/>
                  </a:lnTo>
                  <a:lnTo>
                    <a:pt x="380" y="50"/>
                  </a:lnTo>
                  <a:lnTo>
                    <a:pt x="382" y="50"/>
                  </a:lnTo>
                  <a:lnTo>
                    <a:pt x="388" y="54"/>
                  </a:lnTo>
                  <a:lnTo>
                    <a:pt x="392" y="56"/>
                  </a:lnTo>
                  <a:lnTo>
                    <a:pt x="394" y="54"/>
                  </a:lnTo>
                  <a:lnTo>
                    <a:pt x="398" y="50"/>
                  </a:lnTo>
                  <a:lnTo>
                    <a:pt x="404" y="46"/>
                  </a:lnTo>
                  <a:lnTo>
                    <a:pt x="410" y="42"/>
                  </a:lnTo>
                  <a:lnTo>
                    <a:pt x="418" y="40"/>
                  </a:lnTo>
                  <a:lnTo>
                    <a:pt x="422" y="40"/>
                  </a:lnTo>
                  <a:lnTo>
                    <a:pt x="426" y="36"/>
                  </a:lnTo>
                  <a:lnTo>
                    <a:pt x="428" y="30"/>
                  </a:lnTo>
                  <a:lnTo>
                    <a:pt x="422" y="18"/>
                  </a:lnTo>
                  <a:lnTo>
                    <a:pt x="418" y="14"/>
                  </a:lnTo>
                  <a:lnTo>
                    <a:pt x="416" y="12"/>
                  </a:lnTo>
                  <a:lnTo>
                    <a:pt x="414" y="10"/>
                  </a:lnTo>
                  <a:lnTo>
                    <a:pt x="420" y="4"/>
                  </a:lnTo>
                  <a:lnTo>
                    <a:pt x="424" y="2"/>
                  </a:lnTo>
                  <a:lnTo>
                    <a:pt x="432" y="0"/>
                  </a:lnTo>
                  <a:lnTo>
                    <a:pt x="434" y="2"/>
                  </a:lnTo>
                  <a:lnTo>
                    <a:pt x="438" y="4"/>
                  </a:lnTo>
                  <a:lnTo>
                    <a:pt x="442" y="6"/>
                  </a:lnTo>
                  <a:lnTo>
                    <a:pt x="448" y="2"/>
                  </a:lnTo>
                  <a:lnTo>
                    <a:pt x="458" y="0"/>
                  </a:lnTo>
                  <a:lnTo>
                    <a:pt x="470" y="6"/>
                  </a:lnTo>
                  <a:lnTo>
                    <a:pt x="472" y="8"/>
                  </a:lnTo>
                  <a:lnTo>
                    <a:pt x="480" y="22"/>
                  </a:lnTo>
                  <a:lnTo>
                    <a:pt x="482" y="24"/>
                  </a:lnTo>
                  <a:lnTo>
                    <a:pt x="482" y="28"/>
                  </a:lnTo>
                  <a:lnTo>
                    <a:pt x="484" y="30"/>
                  </a:lnTo>
                  <a:lnTo>
                    <a:pt x="486" y="30"/>
                  </a:lnTo>
                  <a:lnTo>
                    <a:pt x="488" y="30"/>
                  </a:lnTo>
                  <a:lnTo>
                    <a:pt x="492" y="32"/>
                  </a:lnTo>
                  <a:lnTo>
                    <a:pt x="496" y="32"/>
                  </a:lnTo>
                  <a:lnTo>
                    <a:pt x="498" y="32"/>
                  </a:lnTo>
                  <a:lnTo>
                    <a:pt x="502" y="32"/>
                  </a:lnTo>
                  <a:lnTo>
                    <a:pt x="506" y="30"/>
                  </a:lnTo>
                  <a:lnTo>
                    <a:pt x="508" y="30"/>
                  </a:lnTo>
                  <a:lnTo>
                    <a:pt x="518" y="32"/>
                  </a:lnTo>
                  <a:lnTo>
                    <a:pt x="522" y="36"/>
                  </a:lnTo>
                  <a:lnTo>
                    <a:pt x="530" y="42"/>
                  </a:lnTo>
                  <a:lnTo>
                    <a:pt x="534" y="44"/>
                  </a:lnTo>
                  <a:lnTo>
                    <a:pt x="540" y="44"/>
                  </a:lnTo>
                  <a:lnTo>
                    <a:pt x="542" y="44"/>
                  </a:lnTo>
                  <a:lnTo>
                    <a:pt x="542" y="40"/>
                  </a:lnTo>
                  <a:lnTo>
                    <a:pt x="544" y="38"/>
                  </a:lnTo>
                  <a:lnTo>
                    <a:pt x="552" y="34"/>
                  </a:lnTo>
                  <a:lnTo>
                    <a:pt x="564" y="36"/>
                  </a:lnTo>
                  <a:lnTo>
                    <a:pt x="568" y="38"/>
                  </a:lnTo>
                  <a:lnTo>
                    <a:pt x="570" y="40"/>
                  </a:lnTo>
                  <a:lnTo>
                    <a:pt x="572" y="42"/>
                  </a:lnTo>
                  <a:lnTo>
                    <a:pt x="574" y="44"/>
                  </a:lnTo>
                  <a:lnTo>
                    <a:pt x="590" y="40"/>
                  </a:lnTo>
                  <a:lnTo>
                    <a:pt x="596" y="30"/>
                  </a:lnTo>
                  <a:lnTo>
                    <a:pt x="598" y="28"/>
                  </a:lnTo>
                  <a:lnTo>
                    <a:pt x="600" y="26"/>
                  </a:lnTo>
                  <a:lnTo>
                    <a:pt x="610" y="22"/>
                  </a:lnTo>
                  <a:lnTo>
                    <a:pt x="612" y="22"/>
                  </a:lnTo>
                  <a:lnTo>
                    <a:pt x="614" y="28"/>
                  </a:lnTo>
                  <a:lnTo>
                    <a:pt x="618" y="36"/>
                  </a:lnTo>
                  <a:lnTo>
                    <a:pt x="620" y="40"/>
                  </a:lnTo>
                  <a:lnTo>
                    <a:pt x="622" y="40"/>
                  </a:lnTo>
                  <a:lnTo>
                    <a:pt x="626" y="42"/>
                  </a:lnTo>
                  <a:lnTo>
                    <a:pt x="630" y="42"/>
                  </a:lnTo>
                  <a:lnTo>
                    <a:pt x="632" y="42"/>
                  </a:lnTo>
                  <a:lnTo>
                    <a:pt x="634" y="42"/>
                  </a:lnTo>
                  <a:lnTo>
                    <a:pt x="646" y="54"/>
                  </a:lnTo>
                  <a:lnTo>
                    <a:pt x="648" y="56"/>
                  </a:lnTo>
                  <a:lnTo>
                    <a:pt x="648" y="62"/>
                  </a:lnTo>
                  <a:lnTo>
                    <a:pt x="650" y="66"/>
                  </a:lnTo>
                  <a:lnTo>
                    <a:pt x="650" y="76"/>
                  </a:lnTo>
                  <a:lnTo>
                    <a:pt x="648" y="80"/>
                  </a:lnTo>
                  <a:lnTo>
                    <a:pt x="648" y="84"/>
                  </a:lnTo>
                  <a:lnTo>
                    <a:pt x="648" y="86"/>
                  </a:lnTo>
                  <a:lnTo>
                    <a:pt x="658" y="98"/>
                  </a:lnTo>
                  <a:lnTo>
                    <a:pt x="662" y="102"/>
                  </a:lnTo>
                  <a:lnTo>
                    <a:pt x="668" y="106"/>
                  </a:lnTo>
                  <a:lnTo>
                    <a:pt x="674" y="114"/>
                  </a:lnTo>
                  <a:lnTo>
                    <a:pt x="676" y="120"/>
                  </a:lnTo>
                  <a:lnTo>
                    <a:pt x="676" y="122"/>
                  </a:lnTo>
                  <a:lnTo>
                    <a:pt x="686" y="130"/>
                  </a:lnTo>
                  <a:lnTo>
                    <a:pt x="696" y="138"/>
                  </a:lnTo>
                  <a:lnTo>
                    <a:pt x="700" y="140"/>
                  </a:lnTo>
                  <a:lnTo>
                    <a:pt x="706" y="144"/>
                  </a:lnTo>
                  <a:lnTo>
                    <a:pt x="706" y="146"/>
                  </a:lnTo>
                  <a:lnTo>
                    <a:pt x="714" y="148"/>
                  </a:lnTo>
                  <a:lnTo>
                    <a:pt x="718" y="148"/>
                  </a:lnTo>
                  <a:lnTo>
                    <a:pt x="724" y="14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45" name="Freeform 442"/>
            <p:cNvSpPr>
              <a:spLocks/>
            </p:cNvSpPr>
            <p:nvPr/>
          </p:nvSpPr>
          <p:spPr bwMode="auto">
            <a:xfrm>
              <a:off x="5686425" y="3629025"/>
              <a:ext cx="12700" cy="12700"/>
            </a:xfrm>
            <a:custGeom>
              <a:avLst/>
              <a:gdLst>
                <a:gd name="T0" fmla="*/ 0 w 8"/>
                <a:gd name="T1" fmla="*/ 8 h 8"/>
                <a:gd name="T2" fmla="*/ 0 w 8"/>
                <a:gd name="T3" fmla="*/ 6 h 8"/>
                <a:gd name="T4" fmla="*/ 0 w 8"/>
                <a:gd name="T5" fmla="*/ 2 h 8"/>
                <a:gd name="T6" fmla="*/ 2 w 8"/>
                <a:gd name="T7" fmla="*/ 0 h 8"/>
                <a:gd name="T8" fmla="*/ 6 w 8"/>
                <a:gd name="T9" fmla="*/ 0 h 8"/>
                <a:gd name="T10" fmla="*/ 8 w 8"/>
                <a:gd name="T11" fmla="*/ 4 h 8"/>
                <a:gd name="T12" fmla="*/ 8 w 8"/>
                <a:gd name="T13" fmla="*/ 8 h 8"/>
                <a:gd name="T14" fmla="*/ 0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0" y="8"/>
                  </a:moveTo>
                  <a:lnTo>
                    <a:pt x="0" y="6"/>
                  </a:lnTo>
                  <a:lnTo>
                    <a:pt x="0" y="2"/>
                  </a:lnTo>
                  <a:lnTo>
                    <a:pt x="2" y="0"/>
                  </a:lnTo>
                  <a:lnTo>
                    <a:pt x="6" y="0"/>
                  </a:lnTo>
                  <a:lnTo>
                    <a:pt x="8" y="4"/>
                  </a:lnTo>
                  <a:lnTo>
                    <a:pt x="8" y="8"/>
                  </a:lnTo>
                  <a:lnTo>
                    <a:pt x="0" y="8"/>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46" name="Freeform 443"/>
            <p:cNvSpPr>
              <a:spLocks/>
            </p:cNvSpPr>
            <p:nvPr/>
          </p:nvSpPr>
          <p:spPr bwMode="auto">
            <a:xfrm>
              <a:off x="4883150" y="3648075"/>
              <a:ext cx="787400" cy="669925"/>
            </a:xfrm>
            <a:custGeom>
              <a:avLst/>
              <a:gdLst>
                <a:gd name="T0" fmla="*/ 374 w 496"/>
                <a:gd name="T1" fmla="*/ 382 h 422"/>
                <a:gd name="T2" fmla="*/ 368 w 496"/>
                <a:gd name="T3" fmla="*/ 412 h 422"/>
                <a:gd name="T4" fmla="*/ 346 w 496"/>
                <a:gd name="T5" fmla="*/ 414 h 422"/>
                <a:gd name="T6" fmla="*/ 322 w 496"/>
                <a:gd name="T7" fmla="*/ 414 h 422"/>
                <a:gd name="T8" fmla="*/ 260 w 496"/>
                <a:gd name="T9" fmla="*/ 416 h 422"/>
                <a:gd name="T10" fmla="*/ 244 w 496"/>
                <a:gd name="T11" fmla="*/ 418 h 422"/>
                <a:gd name="T12" fmla="*/ 218 w 496"/>
                <a:gd name="T13" fmla="*/ 418 h 422"/>
                <a:gd name="T14" fmla="*/ 164 w 496"/>
                <a:gd name="T15" fmla="*/ 420 h 422"/>
                <a:gd name="T16" fmla="*/ 112 w 496"/>
                <a:gd name="T17" fmla="*/ 422 h 422"/>
                <a:gd name="T18" fmla="*/ 90 w 496"/>
                <a:gd name="T19" fmla="*/ 422 h 422"/>
                <a:gd name="T20" fmla="*/ 70 w 496"/>
                <a:gd name="T21" fmla="*/ 422 h 422"/>
                <a:gd name="T22" fmla="*/ 66 w 496"/>
                <a:gd name="T23" fmla="*/ 386 h 422"/>
                <a:gd name="T24" fmla="*/ 60 w 496"/>
                <a:gd name="T25" fmla="*/ 358 h 422"/>
                <a:gd name="T26" fmla="*/ 38 w 496"/>
                <a:gd name="T27" fmla="*/ 360 h 422"/>
                <a:gd name="T28" fmla="*/ 18 w 496"/>
                <a:gd name="T29" fmla="*/ 350 h 422"/>
                <a:gd name="T30" fmla="*/ 20 w 496"/>
                <a:gd name="T31" fmla="*/ 230 h 422"/>
                <a:gd name="T32" fmla="*/ 20 w 496"/>
                <a:gd name="T33" fmla="*/ 146 h 422"/>
                <a:gd name="T34" fmla="*/ 18 w 496"/>
                <a:gd name="T35" fmla="*/ 126 h 422"/>
                <a:gd name="T36" fmla="*/ 4 w 496"/>
                <a:gd name="T37" fmla="*/ 38 h 422"/>
                <a:gd name="T38" fmla="*/ 42 w 496"/>
                <a:gd name="T39" fmla="*/ 16 h 422"/>
                <a:gd name="T40" fmla="*/ 78 w 496"/>
                <a:gd name="T41" fmla="*/ 16 h 422"/>
                <a:gd name="T42" fmla="*/ 96 w 496"/>
                <a:gd name="T43" fmla="*/ 14 h 422"/>
                <a:gd name="T44" fmla="*/ 132 w 496"/>
                <a:gd name="T45" fmla="*/ 14 h 422"/>
                <a:gd name="T46" fmla="*/ 144 w 496"/>
                <a:gd name="T47" fmla="*/ 14 h 422"/>
                <a:gd name="T48" fmla="*/ 166 w 496"/>
                <a:gd name="T49" fmla="*/ 12 h 422"/>
                <a:gd name="T50" fmla="*/ 196 w 496"/>
                <a:gd name="T51" fmla="*/ 12 h 422"/>
                <a:gd name="T52" fmla="*/ 208 w 496"/>
                <a:gd name="T53" fmla="*/ 10 h 422"/>
                <a:gd name="T54" fmla="*/ 256 w 496"/>
                <a:gd name="T55" fmla="*/ 10 h 422"/>
                <a:gd name="T56" fmla="*/ 276 w 496"/>
                <a:gd name="T57" fmla="*/ 8 h 422"/>
                <a:gd name="T58" fmla="*/ 316 w 496"/>
                <a:gd name="T59" fmla="*/ 6 h 422"/>
                <a:gd name="T60" fmla="*/ 344 w 496"/>
                <a:gd name="T61" fmla="*/ 6 h 422"/>
                <a:gd name="T62" fmla="*/ 374 w 496"/>
                <a:gd name="T63" fmla="*/ 4 h 422"/>
                <a:gd name="T64" fmla="*/ 422 w 496"/>
                <a:gd name="T65" fmla="*/ 2 h 422"/>
                <a:gd name="T66" fmla="*/ 458 w 496"/>
                <a:gd name="T67" fmla="*/ 24 h 422"/>
                <a:gd name="T68" fmla="*/ 442 w 496"/>
                <a:gd name="T69" fmla="*/ 36 h 422"/>
                <a:gd name="T70" fmla="*/ 432 w 496"/>
                <a:gd name="T71" fmla="*/ 52 h 422"/>
                <a:gd name="T72" fmla="*/ 432 w 496"/>
                <a:gd name="T73" fmla="*/ 60 h 422"/>
                <a:gd name="T74" fmla="*/ 494 w 496"/>
                <a:gd name="T75" fmla="*/ 56 h 422"/>
                <a:gd name="T76" fmla="*/ 494 w 496"/>
                <a:gd name="T77" fmla="*/ 78 h 422"/>
                <a:gd name="T78" fmla="*/ 482 w 496"/>
                <a:gd name="T79" fmla="*/ 86 h 422"/>
                <a:gd name="T80" fmla="*/ 480 w 496"/>
                <a:gd name="T81" fmla="*/ 100 h 422"/>
                <a:gd name="T82" fmla="*/ 454 w 496"/>
                <a:gd name="T83" fmla="*/ 126 h 422"/>
                <a:gd name="T84" fmla="*/ 462 w 496"/>
                <a:gd name="T85" fmla="*/ 128 h 422"/>
                <a:gd name="T86" fmla="*/ 452 w 496"/>
                <a:gd name="T87" fmla="*/ 170 h 422"/>
                <a:gd name="T88" fmla="*/ 442 w 496"/>
                <a:gd name="T89" fmla="*/ 174 h 422"/>
                <a:gd name="T90" fmla="*/ 448 w 496"/>
                <a:gd name="T91" fmla="*/ 180 h 422"/>
                <a:gd name="T92" fmla="*/ 442 w 496"/>
                <a:gd name="T93" fmla="*/ 192 h 422"/>
                <a:gd name="T94" fmla="*/ 420 w 496"/>
                <a:gd name="T95" fmla="*/ 202 h 422"/>
                <a:gd name="T96" fmla="*/ 428 w 496"/>
                <a:gd name="T97" fmla="*/ 216 h 422"/>
                <a:gd name="T98" fmla="*/ 418 w 496"/>
                <a:gd name="T99" fmla="*/ 246 h 422"/>
                <a:gd name="T100" fmla="*/ 382 w 496"/>
                <a:gd name="T101" fmla="*/ 278 h 422"/>
                <a:gd name="T102" fmla="*/ 390 w 496"/>
                <a:gd name="T103" fmla="*/ 282 h 422"/>
                <a:gd name="T104" fmla="*/ 380 w 496"/>
                <a:gd name="T105" fmla="*/ 294 h 422"/>
                <a:gd name="T106" fmla="*/ 378 w 496"/>
                <a:gd name="T107" fmla="*/ 304 h 422"/>
                <a:gd name="T108" fmla="*/ 362 w 496"/>
                <a:gd name="T109" fmla="*/ 346 h 422"/>
                <a:gd name="T110" fmla="*/ 364 w 496"/>
                <a:gd name="T111" fmla="*/ 36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6" h="422">
                  <a:moveTo>
                    <a:pt x="366" y="368"/>
                  </a:moveTo>
                  <a:lnTo>
                    <a:pt x="372" y="382"/>
                  </a:lnTo>
                  <a:lnTo>
                    <a:pt x="374" y="382"/>
                  </a:lnTo>
                  <a:lnTo>
                    <a:pt x="378" y="384"/>
                  </a:lnTo>
                  <a:lnTo>
                    <a:pt x="372" y="408"/>
                  </a:lnTo>
                  <a:lnTo>
                    <a:pt x="368" y="412"/>
                  </a:lnTo>
                  <a:lnTo>
                    <a:pt x="366" y="412"/>
                  </a:lnTo>
                  <a:lnTo>
                    <a:pt x="358" y="412"/>
                  </a:lnTo>
                  <a:lnTo>
                    <a:pt x="346" y="414"/>
                  </a:lnTo>
                  <a:lnTo>
                    <a:pt x="342" y="414"/>
                  </a:lnTo>
                  <a:lnTo>
                    <a:pt x="332" y="414"/>
                  </a:lnTo>
                  <a:lnTo>
                    <a:pt x="322" y="414"/>
                  </a:lnTo>
                  <a:lnTo>
                    <a:pt x="274" y="416"/>
                  </a:lnTo>
                  <a:lnTo>
                    <a:pt x="270" y="416"/>
                  </a:lnTo>
                  <a:lnTo>
                    <a:pt x="260" y="416"/>
                  </a:lnTo>
                  <a:lnTo>
                    <a:pt x="254" y="418"/>
                  </a:lnTo>
                  <a:lnTo>
                    <a:pt x="250" y="418"/>
                  </a:lnTo>
                  <a:lnTo>
                    <a:pt x="244" y="418"/>
                  </a:lnTo>
                  <a:lnTo>
                    <a:pt x="234" y="418"/>
                  </a:lnTo>
                  <a:lnTo>
                    <a:pt x="228" y="418"/>
                  </a:lnTo>
                  <a:lnTo>
                    <a:pt x="218" y="418"/>
                  </a:lnTo>
                  <a:lnTo>
                    <a:pt x="208" y="420"/>
                  </a:lnTo>
                  <a:lnTo>
                    <a:pt x="198" y="420"/>
                  </a:lnTo>
                  <a:lnTo>
                    <a:pt x="164" y="420"/>
                  </a:lnTo>
                  <a:lnTo>
                    <a:pt x="126" y="422"/>
                  </a:lnTo>
                  <a:lnTo>
                    <a:pt x="118" y="422"/>
                  </a:lnTo>
                  <a:lnTo>
                    <a:pt x="112" y="422"/>
                  </a:lnTo>
                  <a:lnTo>
                    <a:pt x="102" y="422"/>
                  </a:lnTo>
                  <a:lnTo>
                    <a:pt x="96" y="422"/>
                  </a:lnTo>
                  <a:lnTo>
                    <a:pt x="90" y="422"/>
                  </a:lnTo>
                  <a:lnTo>
                    <a:pt x="86" y="422"/>
                  </a:lnTo>
                  <a:lnTo>
                    <a:pt x="82" y="422"/>
                  </a:lnTo>
                  <a:lnTo>
                    <a:pt x="70" y="422"/>
                  </a:lnTo>
                  <a:lnTo>
                    <a:pt x="68" y="422"/>
                  </a:lnTo>
                  <a:lnTo>
                    <a:pt x="66" y="422"/>
                  </a:lnTo>
                  <a:lnTo>
                    <a:pt x="66" y="386"/>
                  </a:lnTo>
                  <a:lnTo>
                    <a:pt x="66" y="362"/>
                  </a:lnTo>
                  <a:lnTo>
                    <a:pt x="66" y="360"/>
                  </a:lnTo>
                  <a:lnTo>
                    <a:pt x="60" y="358"/>
                  </a:lnTo>
                  <a:lnTo>
                    <a:pt x="50" y="356"/>
                  </a:lnTo>
                  <a:lnTo>
                    <a:pt x="38" y="356"/>
                  </a:lnTo>
                  <a:lnTo>
                    <a:pt x="38" y="360"/>
                  </a:lnTo>
                  <a:lnTo>
                    <a:pt x="30" y="360"/>
                  </a:lnTo>
                  <a:lnTo>
                    <a:pt x="22" y="354"/>
                  </a:lnTo>
                  <a:lnTo>
                    <a:pt x="18" y="350"/>
                  </a:lnTo>
                  <a:lnTo>
                    <a:pt x="20" y="326"/>
                  </a:lnTo>
                  <a:lnTo>
                    <a:pt x="20" y="312"/>
                  </a:lnTo>
                  <a:lnTo>
                    <a:pt x="20" y="230"/>
                  </a:lnTo>
                  <a:lnTo>
                    <a:pt x="20" y="208"/>
                  </a:lnTo>
                  <a:lnTo>
                    <a:pt x="20" y="152"/>
                  </a:lnTo>
                  <a:lnTo>
                    <a:pt x="20" y="146"/>
                  </a:lnTo>
                  <a:lnTo>
                    <a:pt x="20" y="144"/>
                  </a:lnTo>
                  <a:lnTo>
                    <a:pt x="18" y="130"/>
                  </a:lnTo>
                  <a:lnTo>
                    <a:pt x="18" y="126"/>
                  </a:lnTo>
                  <a:lnTo>
                    <a:pt x="10" y="82"/>
                  </a:lnTo>
                  <a:lnTo>
                    <a:pt x="6" y="60"/>
                  </a:lnTo>
                  <a:lnTo>
                    <a:pt x="4" y="38"/>
                  </a:lnTo>
                  <a:lnTo>
                    <a:pt x="0" y="16"/>
                  </a:lnTo>
                  <a:lnTo>
                    <a:pt x="34" y="16"/>
                  </a:lnTo>
                  <a:lnTo>
                    <a:pt x="42" y="16"/>
                  </a:lnTo>
                  <a:lnTo>
                    <a:pt x="50" y="16"/>
                  </a:lnTo>
                  <a:lnTo>
                    <a:pt x="74" y="16"/>
                  </a:lnTo>
                  <a:lnTo>
                    <a:pt x="78" y="16"/>
                  </a:lnTo>
                  <a:lnTo>
                    <a:pt x="84" y="16"/>
                  </a:lnTo>
                  <a:lnTo>
                    <a:pt x="92" y="14"/>
                  </a:lnTo>
                  <a:lnTo>
                    <a:pt x="96" y="14"/>
                  </a:lnTo>
                  <a:lnTo>
                    <a:pt x="114" y="14"/>
                  </a:lnTo>
                  <a:lnTo>
                    <a:pt x="126" y="14"/>
                  </a:lnTo>
                  <a:lnTo>
                    <a:pt x="132" y="14"/>
                  </a:lnTo>
                  <a:lnTo>
                    <a:pt x="136" y="14"/>
                  </a:lnTo>
                  <a:lnTo>
                    <a:pt x="140" y="14"/>
                  </a:lnTo>
                  <a:lnTo>
                    <a:pt x="144" y="14"/>
                  </a:lnTo>
                  <a:lnTo>
                    <a:pt x="154" y="12"/>
                  </a:lnTo>
                  <a:lnTo>
                    <a:pt x="158" y="12"/>
                  </a:lnTo>
                  <a:lnTo>
                    <a:pt x="166" y="12"/>
                  </a:lnTo>
                  <a:lnTo>
                    <a:pt x="170" y="12"/>
                  </a:lnTo>
                  <a:lnTo>
                    <a:pt x="192" y="12"/>
                  </a:lnTo>
                  <a:lnTo>
                    <a:pt x="196" y="12"/>
                  </a:lnTo>
                  <a:lnTo>
                    <a:pt x="202" y="12"/>
                  </a:lnTo>
                  <a:lnTo>
                    <a:pt x="206" y="10"/>
                  </a:lnTo>
                  <a:lnTo>
                    <a:pt x="208" y="10"/>
                  </a:lnTo>
                  <a:lnTo>
                    <a:pt x="240" y="10"/>
                  </a:lnTo>
                  <a:lnTo>
                    <a:pt x="248" y="10"/>
                  </a:lnTo>
                  <a:lnTo>
                    <a:pt x="256" y="10"/>
                  </a:lnTo>
                  <a:lnTo>
                    <a:pt x="260" y="10"/>
                  </a:lnTo>
                  <a:lnTo>
                    <a:pt x="270" y="10"/>
                  </a:lnTo>
                  <a:lnTo>
                    <a:pt x="276" y="8"/>
                  </a:lnTo>
                  <a:lnTo>
                    <a:pt x="280" y="8"/>
                  </a:lnTo>
                  <a:lnTo>
                    <a:pt x="290" y="8"/>
                  </a:lnTo>
                  <a:lnTo>
                    <a:pt x="316" y="6"/>
                  </a:lnTo>
                  <a:lnTo>
                    <a:pt x="320" y="6"/>
                  </a:lnTo>
                  <a:lnTo>
                    <a:pt x="328" y="6"/>
                  </a:lnTo>
                  <a:lnTo>
                    <a:pt x="344" y="6"/>
                  </a:lnTo>
                  <a:lnTo>
                    <a:pt x="352" y="4"/>
                  </a:lnTo>
                  <a:lnTo>
                    <a:pt x="362" y="4"/>
                  </a:lnTo>
                  <a:lnTo>
                    <a:pt x="374" y="4"/>
                  </a:lnTo>
                  <a:lnTo>
                    <a:pt x="386" y="4"/>
                  </a:lnTo>
                  <a:lnTo>
                    <a:pt x="402" y="2"/>
                  </a:lnTo>
                  <a:lnTo>
                    <a:pt x="422" y="2"/>
                  </a:lnTo>
                  <a:lnTo>
                    <a:pt x="446" y="0"/>
                  </a:lnTo>
                  <a:lnTo>
                    <a:pt x="458" y="14"/>
                  </a:lnTo>
                  <a:lnTo>
                    <a:pt x="458" y="24"/>
                  </a:lnTo>
                  <a:lnTo>
                    <a:pt x="452" y="34"/>
                  </a:lnTo>
                  <a:lnTo>
                    <a:pt x="446" y="36"/>
                  </a:lnTo>
                  <a:lnTo>
                    <a:pt x="442" y="36"/>
                  </a:lnTo>
                  <a:lnTo>
                    <a:pt x="436" y="46"/>
                  </a:lnTo>
                  <a:lnTo>
                    <a:pt x="434" y="48"/>
                  </a:lnTo>
                  <a:lnTo>
                    <a:pt x="432" y="52"/>
                  </a:lnTo>
                  <a:lnTo>
                    <a:pt x="430" y="58"/>
                  </a:lnTo>
                  <a:lnTo>
                    <a:pt x="428" y="60"/>
                  </a:lnTo>
                  <a:lnTo>
                    <a:pt x="432" y="60"/>
                  </a:lnTo>
                  <a:lnTo>
                    <a:pt x="442" y="60"/>
                  </a:lnTo>
                  <a:lnTo>
                    <a:pt x="476" y="56"/>
                  </a:lnTo>
                  <a:lnTo>
                    <a:pt x="494" y="56"/>
                  </a:lnTo>
                  <a:lnTo>
                    <a:pt x="496" y="60"/>
                  </a:lnTo>
                  <a:lnTo>
                    <a:pt x="496" y="74"/>
                  </a:lnTo>
                  <a:lnTo>
                    <a:pt x="494" y="78"/>
                  </a:lnTo>
                  <a:lnTo>
                    <a:pt x="486" y="82"/>
                  </a:lnTo>
                  <a:lnTo>
                    <a:pt x="484" y="84"/>
                  </a:lnTo>
                  <a:lnTo>
                    <a:pt x="482" y="86"/>
                  </a:lnTo>
                  <a:lnTo>
                    <a:pt x="478" y="86"/>
                  </a:lnTo>
                  <a:lnTo>
                    <a:pt x="478" y="96"/>
                  </a:lnTo>
                  <a:lnTo>
                    <a:pt x="480" y="100"/>
                  </a:lnTo>
                  <a:lnTo>
                    <a:pt x="466" y="110"/>
                  </a:lnTo>
                  <a:lnTo>
                    <a:pt x="456" y="122"/>
                  </a:lnTo>
                  <a:lnTo>
                    <a:pt x="454" y="126"/>
                  </a:lnTo>
                  <a:lnTo>
                    <a:pt x="454" y="130"/>
                  </a:lnTo>
                  <a:lnTo>
                    <a:pt x="458" y="126"/>
                  </a:lnTo>
                  <a:lnTo>
                    <a:pt x="462" y="128"/>
                  </a:lnTo>
                  <a:lnTo>
                    <a:pt x="466" y="154"/>
                  </a:lnTo>
                  <a:lnTo>
                    <a:pt x="464" y="158"/>
                  </a:lnTo>
                  <a:lnTo>
                    <a:pt x="452" y="170"/>
                  </a:lnTo>
                  <a:lnTo>
                    <a:pt x="446" y="170"/>
                  </a:lnTo>
                  <a:lnTo>
                    <a:pt x="444" y="170"/>
                  </a:lnTo>
                  <a:lnTo>
                    <a:pt x="442" y="174"/>
                  </a:lnTo>
                  <a:lnTo>
                    <a:pt x="444" y="176"/>
                  </a:lnTo>
                  <a:lnTo>
                    <a:pt x="446" y="178"/>
                  </a:lnTo>
                  <a:lnTo>
                    <a:pt x="448" y="180"/>
                  </a:lnTo>
                  <a:lnTo>
                    <a:pt x="448" y="186"/>
                  </a:lnTo>
                  <a:lnTo>
                    <a:pt x="444" y="192"/>
                  </a:lnTo>
                  <a:lnTo>
                    <a:pt x="442" y="192"/>
                  </a:lnTo>
                  <a:lnTo>
                    <a:pt x="432" y="192"/>
                  </a:lnTo>
                  <a:lnTo>
                    <a:pt x="428" y="190"/>
                  </a:lnTo>
                  <a:lnTo>
                    <a:pt x="420" y="202"/>
                  </a:lnTo>
                  <a:lnTo>
                    <a:pt x="420" y="210"/>
                  </a:lnTo>
                  <a:lnTo>
                    <a:pt x="422" y="210"/>
                  </a:lnTo>
                  <a:lnTo>
                    <a:pt x="428" y="216"/>
                  </a:lnTo>
                  <a:lnTo>
                    <a:pt x="424" y="228"/>
                  </a:lnTo>
                  <a:lnTo>
                    <a:pt x="420" y="244"/>
                  </a:lnTo>
                  <a:lnTo>
                    <a:pt x="418" y="246"/>
                  </a:lnTo>
                  <a:lnTo>
                    <a:pt x="402" y="260"/>
                  </a:lnTo>
                  <a:lnTo>
                    <a:pt x="390" y="270"/>
                  </a:lnTo>
                  <a:lnTo>
                    <a:pt x="382" y="278"/>
                  </a:lnTo>
                  <a:lnTo>
                    <a:pt x="384" y="282"/>
                  </a:lnTo>
                  <a:lnTo>
                    <a:pt x="388" y="282"/>
                  </a:lnTo>
                  <a:lnTo>
                    <a:pt x="390" y="282"/>
                  </a:lnTo>
                  <a:lnTo>
                    <a:pt x="392" y="288"/>
                  </a:lnTo>
                  <a:lnTo>
                    <a:pt x="390" y="292"/>
                  </a:lnTo>
                  <a:lnTo>
                    <a:pt x="380" y="294"/>
                  </a:lnTo>
                  <a:lnTo>
                    <a:pt x="372" y="294"/>
                  </a:lnTo>
                  <a:lnTo>
                    <a:pt x="374" y="300"/>
                  </a:lnTo>
                  <a:lnTo>
                    <a:pt x="378" y="304"/>
                  </a:lnTo>
                  <a:lnTo>
                    <a:pt x="374" y="320"/>
                  </a:lnTo>
                  <a:lnTo>
                    <a:pt x="368" y="328"/>
                  </a:lnTo>
                  <a:lnTo>
                    <a:pt x="362" y="346"/>
                  </a:lnTo>
                  <a:lnTo>
                    <a:pt x="362" y="350"/>
                  </a:lnTo>
                  <a:lnTo>
                    <a:pt x="360" y="366"/>
                  </a:lnTo>
                  <a:lnTo>
                    <a:pt x="364" y="368"/>
                  </a:lnTo>
                  <a:lnTo>
                    <a:pt x="366" y="36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47" name="Freeform 444"/>
            <p:cNvSpPr>
              <a:spLocks/>
            </p:cNvSpPr>
            <p:nvPr/>
          </p:nvSpPr>
          <p:spPr bwMode="auto">
            <a:xfrm>
              <a:off x="6718300" y="3740150"/>
              <a:ext cx="800100" cy="568325"/>
            </a:xfrm>
            <a:custGeom>
              <a:avLst/>
              <a:gdLst>
                <a:gd name="T0" fmla="*/ 326 w 504"/>
                <a:gd name="T1" fmla="*/ 296 h 358"/>
                <a:gd name="T2" fmla="*/ 334 w 504"/>
                <a:gd name="T3" fmla="*/ 298 h 358"/>
                <a:gd name="T4" fmla="*/ 344 w 504"/>
                <a:gd name="T5" fmla="*/ 316 h 358"/>
                <a:gd name="T6" fmla="*/ 326 w 504"/>
                <a:gd name="T7" fmla="*/ 322 h 358"/>
                <a:gd name="T8" fmla="*/ 320 w 504"/>
                <a:gd name="T9" fmla="*/ 310 h 358"/>
                <a:gd name="T10" fmla="*/ 308 w 504"/>
                <a:gd name="T11" fmla="*/ 306 h 358"/>
                <a:gd name="T12" fmla="*/ 306 w 504"/>
                <a:gd name="T13" fmla="*/ 310 h 358"/>
                <a:gd name="T14" fmla="*/ 320 w 504"/>
                <a:gd name="T15" fmla="*/ 328 h 358"/>
                <a:gd name="T16" fmla="*/ 312 w 504"/>
                <a:gd name="T17" fmla="*/ 340 h 358"/>
                <a:gd name="T18" fmla="*/ 306 w 504"/>
                <a:gd name="T19" fmla="*/ 358 h 358"/>
                <a:gd name="T20" fmla="*/ 278 w 504"/>
                <a:gd name="T21" fmla="*/ 350 h 358"/>
                <a:gd name="T22" fmla="*/ 266 w 504"/>
                <a:gd name="T23" fmla="*/ 312 h 358"/>
                <a:gd name="T24" fmla="*/ 242 w 504"/>
                <a:gd name="T25" fmla="*/ 298 h 358"/>
                <a:gd name="T26" fmla="*/ 224 w 504"/>
                <a:gd name="T27" fmla="*/ 254 h 358"/>
                <a:gd name="T28" fmla="*/ 200 w 504"/>
                <a:gd name="T29" fmla="*/ 244 h 358"/>
                <a:gd name="T30" fmla="*/ 176 w 504"/>
                <a:gd name="T31" fmla="*/ 224 h 358"/>
                <a:gd name="T32" fmla="*/ 156 w 504"/>
                <a:gd name="T33" fmla="*/ 198 h 358"/>
                <a:gd name="T34" fmla="*/ 138 w 504"/>
                <a:gd name="T35" fmla="*/ 192 h 358"/>
                <a:gd name="T36" fmla="*/ 128 w 504"/>
                <a:gd name="T37" fmla="*/ 176 h 358"/>
                <a:gd name="T38" fmla="*/ 114 w 504"/>
                <a:gd name="T39" fmla="*/ 168 h 358"/>
                <a:gd name="T40" fmla="*/ 86 w 504"/>
                <a:gd name="T41" fmla="*/ 148 h 358"/>
                <a:gd name="T42" fmla="*/ 76 w 504"/>
                <a:gd name="T43" fmla="*/ 140 h 358"/>
                <a:gd name="T44" fmla="*/ 54 w 504"/>
                <a:gd name="T45" fmla="*/ 106 h 358"/>
                <a:gd name="T46" fmla="*/ 38 w 504"/>
                <a:gd name="T47" fmla="*/ 104 h 358"/>
                <a:gd name="T48" fmla="*/ 10 w 504"/>
                <a:gd name="T49" fmla="*/ 62 h 358"/>
                <a:gd name="T50" fmla="*/ 22 w 504"/>
                <a:gd name="T51" fmla="*/ 48 h 358"/>
                <a:gd name="T52" fmla="*/ 48 w 504"/>
                <a:gd name="T53" fmla="*/ 34 h 358"/>
                <a:gd name="T54" fmla="*/ 102 w 504"/>
                <a:gd name="T55" fmla="*/ 12 h 358"/>
                <a:gd name="T56" fmla="*/ 188 w 504"/>
                <a:gd name="T57" fmla="*/ 2 h 358"/>
                <a:gd name="T58" fmla="*/ 256 w 504"/>
                <a:gd name="T59" fmla="*/ 18 h 358"/>
                <a:gd name="T60" fmla="*/ 266 w 504"/>
                <a:gd name="T61" fmla="*/ 32 h 358"/>
                <a:gd name="T62" fmla="*/ 308 w 504"/>
                <a:gd name="T63" fmla="*/ 26 h 358"/>
                <a:gd name="T64" fmla="*/ 376 w 504"/>
                <a:gd name="T65" fmla="*/ 20 h 358"/>
                <a:gd name="T66" fmla="*/ 448 w 504"/>
                <a:gd name="T67" fmla="*/ 64 h 358"/>
                <a:gd name="T68" fmla="*/ 490 w 504"/>
                <a:gd name="T69" fmla="*/ 94 h 358"/>
                <a:gd name="T70" fmla="*/ 482 w 504"/>
                <a:gd name="T71" fmla="*/ 124 h 358"/>
                <a:gd name="T72" fmla="*/ 474 w 504"/>
                <a:gd name="T73" fmla="*/ 138 h 358"/>
                <a:gd name="T74" fmla="*/ 458 w 504"/>
                <a:gd name="T75" fmla="*/ 178 h 358"/>
                <a:gd name="T76" fmla="*/ 448 w 504"/>
                <a:gd name="T77" fmla="*/ 172 h 358"/>
                <a:gd name="T78" fmla="*/ 444 w 504"/>
                <a:gd name="T79" fmla="*/ 180 h 358"/>
                <a:gd name="T80" fmla="*/ 450 w 504"/>
                <a:gd name="T81" fmla="*/ 188 h 358"/>
                <a:gd name="T82" fmla="*/ 454 w 504"/>
                <a:gd name="T83" fmla="*/ 200 h 358"/>
                <a:gd name="T84" fmla="*/ 442 w 504"/>
                <a:gd name="T85" fmla="*/ 218 h 358"/>
                <a:gd name="T86" fmla="*/ 422 w 504"/>
                <a:gd name="T87" fmla="*/ 220 h 358"/>
                <a:gd name="T88" fmla="*/ 410 w 504"/>
                <a:gd name="T89" fmla="*/ 248 h 358"/>
                <a:gd name="T90" fmla="*/ 394 w 504"/>
                <a:gd name="T91" fmla="*/ 252 h 358"/>
                <a:gd name="T92" fmla="*/ 388 w 504"/>
                <a:gd name="T93" fmla="*/ 246 h 358"/>
                <a:gd name="T94" fmla="*/ 396 w 504"/>
                <a:gd name="T95" fmla="*/ 260 h 358"/>
                <a:gd name="T96" fmla="*/ 388 w 504"/>
                <a:gd name="T97" fmla="*/ 274 h 358"/>
                <a:gd name="T98" fmla="*/ 348 w 504"/>
                <a:gd name="T99" fmla="*/ 29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4" h="358">
                  <a:moveTo>
                    <a:pt x="348" y="298"/>
                  </a:moveTo>
                  <a:lnTo>
                    <a:pt x="344" y="296"/>
                  </a:lnTo>
                  <a:lnTo>
                    <a:pt x="332" y="294"/>
                  </a:lnTo>
                  <a:lnTo>
                    <a:pt x="326" y="296"/>
                  </a:lnTo>
                  <a:lnTo>
                    <a:pt x="320" y="296"/>
                  </a:lnTo>
                  <a:lnTo>
                    <a:pt x="318" y="298"/>
                  </a:lnTo>
                  <a:lnTo>
                    <a:pt x="332" y="298"/>
                  </a:lnTo>
                  <a:lnTo>
                    <a:pt x="334" y="298"/>
                  </a:lnTo>
                  <a:lnTo>
                    <a:pt x="340" y="298"/>
                  </a:lnTo>
                  <a:lnTo>
                    <a:pt x="346" y="306"/>
                  </a:lnTo>
                  <a:lnTo>
                    <a:pt x="346" y="312"/>
                  </a:lnTo>
                  <a:lnTo>
                    <a:pt x="344" y="316"/>
                  </a:lnTo>
                  <a:lnTo>
                    <a:pt x="338" y="322"/>
                  </a:lnTo>
                  <a:lnTo>
                    <a:pt x="334" y="324"/>
                  </a:lnTo>
                  <a:lnTo>
                    <a:pt x="328" y="326"/>
                  </a:lnTo>
                  <a:lnTo>
                    <a:pt x="326" y="322"/>
                  </a:lnTo>
                  <a:lnTo>
                    <a:pt x="326" y="316"/>
                  </a:lnTo>
                  <a:lnTo>
                    <a:pt x="322" y="308"/>
                  </a:lnTo>
                  <a:lnTo>
                    <a:pt x="320" y="304"/>
                  </a:lnTo>
                  <a:lnTo>
                    <a:pt x="320" y="310"/>
                  </a:lnTo>
                  <a:lnTo>
                    <a:pt x="322" y="318"/>
                  </a:lnTo>
                  <a:lnTo>
                    <a:pt x="320" y="320"/>
                  </a:lnTo>
                  <a:lnTo>
                    <a:pt x="312" y="316"/>
                  </a:lnTo>
                  <a:lnTo>
                    <a:pt x="308" y="306"/>
                  </a:lnTo>
                  <a:lnTo>
                    <a:pt x="306" y="302"/>
                  </a:lnTo>
                  <a:lnTo>
                    <a:pt x="302" y="298"/>
                  </a:lnTo>
                  <a:lnTo>
                    <a:pt x="304" y="306"/>
                  </a:lnTo>
                  <a:lnTo>
                    <a:pt x="306" y="310"/>
                  </a:lnTo>
                  <a:lnTo>
                    <a:pt x="312" y="322"/>
                  </a:lnTo>
                  <a:lnTo>
                    <a:pt x="314" y="326"/>
                  </a:lnTo>
                  <a:lnTo>
                    <a:pt x="318" y="328"/>
                  </a:lnTo>
                  <a:lnTo>
                    <a:pt x="320" y="328"/>
                  </a:lnTo>
                  <a:lnTo>
                    <a:pt x="326" y="332"/>
                  </a:lnTo>
                  <a:lnTo>
                    <a:pt x="322" y="340"/>
                  </a:lnTo>
                  <a:lnTo>
                    <a:pt x="312" y="346"/>
                  </a:lnTo>
                  <a:lnTo>
                    <a:pt x="312" y="340"/>
                  </a:lnTo>
                  <a:lnTo>
                    <a:pt x="310" y="340"/>
                  </a:lnTo>
                  <a:lnTo>
                    <a:pt x="306" y="352"/>
                  </a:lnTo>
                  <a:lnTo>
                    <a:pt x="306" y="356"/>
                  </a:lnTo>
                  <a:lnTo>
                    <a:pt x="306" y="358"/>
                  </a:lnTo>
                  <a:lnTo>
                    <a:pt x="292" y="352"/>
                  </a:lnTo>
                  <a:lnTo>
                    <a:pt x="290" y="352"/>
                  </a:lnTo>
                  <a:lnTo>
                    <a:pt x="286" y="354"/>
                  </a:lnTo>
                  <a:lnTo>
                    <a:pt x="278" y="350"/>
                  </a:lnTo>
                  <a:lnTo>
                    <a:pt x="276" y="342"/>
                  </a:lnTo>
                  <a:lnTo>
                    <a:pt x="274" y="334"/>
                  </a:lnTo>
                  <a:lnTo>
                    <a:pt x="272" y="324"/>
                  </a:lnTo>
                  <a:lnTo>
                    <a:pt x="266" y="312"/>
                  </a:lnTo>
                  <a:lnTo>
                    <a:pt x="260" y="304"/>
                  </a:lnTo>
                  <a:lnTo>
                    <a:pt x="252" y="302"/>
                  </a:lnTo>
                  <a:lnTo>
                    <a:pt x="246" y="302"/>
                  </a:lnTo>
                  <a:lnTo>
                    <a:pt x="242" y="298"/>
                  </a:lnTo>
                  <a:lnTo>
                    <a:pt x="240" y="298"/>
                  </a:lnTo>
                  <a:lnTo>
                    <a:pt x="238" y="288"/>
                  </a:lnTo>
                  <a:lnTo>
                    <a:pt x="238" y="282"/>
                  </a:lnTo>
                  <a:lnTo>
                    <a:pt x="224" y="254"/>
                  </a:lnTo>
                  <a:lnTo>
                    <a:pt x="220" y="250"/>
                  </a:lnTo>
                  <a:lnTo>
                    <a:pt x="208" y="246"/>
                  </a:lnTo>
                  <a:lnTo>
                    <a:pt x="202" y="244"/>
                  </a:lnTo>
                  <a:lnTo>
                    <a:pt x="200" y="244"/>
                  </a:lnTo>
                  <a:lnTo>
                    <a:pt x="196" y="242"/>
                  </a:lnTo>
                  <a:lnTo>
                    <a:pt x="192" y="240"/>
                  </a:lnTo>
                  <a:lnTo>
                    <a:pt x="182" y="232"/>
                  </a:lnTo>
                  <a:lnTo>
                    <a:pt x="176" y="224"/>
                  </a:lnTo>
                  <a:lnTo>
                    <a:pt x="170" y="216"/>
                  </a:lnTo>
                  <a:lnTo>
                    <a:pt x="170" y="212"/>
                  </a:lnTo>
                  <a:lnTo>
                    <a:pt x="170" y="208"/>
                  </a:lnTo>
                  <a:lnTo>
                    <a:pt x="156" y="198"/>
                  </a:lnTo>
                  <a:lnTo>
                    <a:pt x="154" y="196"/>
                  </a:lnTo>
                  <a:lnTo>
                    <a:pt x="148" y="194"/>
                  </a:lnTo>
                  <a:lnTo>
                    <a:pt x="146" y="196"/>
                  </a:lnTo>
                  <a:lnTo>
                    <a:pt x="138" y="192"/>
                  </a:lnTo>
                  <a:lnTo>
                    <a:pt x="136" y="186"/>
                  </a:lnTo>
                  <a:lnTo>
                    <a:pt x="134" y="182"/>
                  </a:lnTo>
                  <a:lnTo>
                    <a:pt x="130" y="178"/>
                  </a:lnTo>
                  <a:lnTo>
                    <a:pt x="128" y="176"/>
                  </a:lnTo>
                  <a:lnTo>
                    <a:pt x="124" y="174"/>
                  </a:lnTo>
                  <a:lnTo>
                    <a:pt x="122" y="172"/>
                  </a:lnTo>
                  <a:lnTo>
                    <a:pt x="118" y="170"/>
                  </a:lnTo>
                  <a:lnTo>
                    <a:pt x="114" y="168"/>
                  </a:lnTo>
                  <a:lnTo>
                    <a:pt x="112" y="168"/>
                  </a:lnTo>
                  <a:lnTo>
                    <a:pt x="108" y="166"/>
                  </a:lnTo>
                  <a:lnTo>
                    <a:pt x="96" y="160"/>
                  </a:lnTo>
                  <a:lnTo>
                    <a:pt x="86" y="148"/>
                  </a:lnTo>
                  <a:lnTo>
                    <a:pt x="84" y="144"/>
                  </a:lnTo>
                  <a:lnTo>
                    <a:pt x="82" y="142"/>
                  </a:lnTo>
                  <a:lnTo>
                    <a:pt x="80" y="140"/>
                  </a:lnTo>
                  <a:lnTo>
                    <a:pt x="76" y="140"/>
                  </a:lnTo>
                  <a:lnTo>
                    <a:pt x="74" y="138"/>
                  </a:lnTo>
                  <a:lnTo>
                    <a:pt x="72" y="132"/>
                  </a:lnTo>
                  <a:lnTo>
                    <a:pt x="66" y="122"/>
                  </a:lnTo>
                  <a:lnTo>
                    <a:pt x="54" y="106"/>
                  </a:lnTo>
                  <a:lnTo>
                    <a:pt x="52" y="104"/>
                  </a:lnTo>
                  <a:lnTo>
                    <a:pt x="46" y="104"/>
                  </a:lnTo>
                  <a:lnTo>
                    <a:pt x="40" y="106"/>
                  </a:lnTo>
                  <a:lnTo>
                    <a:pt x="38" y="104"/>
                  </a:lnTo>
                  <a:lnTo>
                    <a:pt x="6" y="88"/>
                  </a:lnTo>
                  <a:lnTo>
                    <a:pt x="0" y="84"/>
                  </a:lnTo>
                  <a:lnTo>
                    <a:pt x="4" y="72"/>
                  </a:lnTo>
                  <a:lnTo>
                    <a:pt x="10" y="62"/>
                  </a:lnTo>
                  <a:lnTo>
                    <a:pt x="14" y="58"/>
                  </a:lnTo>
                  <a:lnTo>
                    <a:pt x="16" y="56"/>
                  </a:lnTo>
                  <a:lnTo>
                    <a:pt x="20" y="56"/>
                  </a:lnTo>
                  <a:lnTo>
                    <a:pt x="22" y="48"/>
                  </a:lnTo>
                  <a:lnTo>
                    <a:pt x="22" y="46"/>
                  </a:lnTo>
                  <a:lnTo>
                    <a:pt x="24" y="44"/>
                  </a:lnTo>
                  <a:lnTo>
                    <a:pt x="32" y="42"/>
                  </a:lnTo>
                  <a:lnTo>
                    <a:pt x="48" y="34"/>
                  </a:lnTo>
                  <a:lnTo>
                    <a:pt x="52" y="32"/>
                  </a:lnTo>
                  <a:lnTo>
                    <a:pt x="70" y="22"/>
                  </a:lnTo>
                  <a:lnTo>
                    <a:pt x="90" y="12"/>
                  </a:lnTo>
                  <a:lnTo>
                    <a:pt x="102" y="12"/>
                  </a:lnTo>
                  <a:lnTo>
                    <a:pt x="138" y="8"/>
                  </a:lnTo>
                  <a:lnTo>
                    <a:pt x="148" y="6"/>
                  </a:lnTo>
                  <a:lnTo>
                    <a:pt x="170" y="4"/>
                  </a:lnTo>
                  <a:lnTo>
                    <a:pt x="188" y="2"/>
                  </a:lnTo>
                  <a:lnTo>
                    <a:pt x="224" y="0"/>
                  </a:lnTo>
                  <a:lnTo>
                    <a:pt x="240" y="2"/>
                  </a:lnTo>
                  <a:lnTo>
                    <a:pt x="242" y="6"/>
                  </a:lnTo>
                  <a:lnTo>
                    <a:pt x="256" y="18"/>
                  </a:lnTo>
                  <a:lnTo>
                    <a:pt x="256" y="22"/>
                  </a:lnTo>
                  <a:lnTo>
                    <a:pt x="258" y="28"/>
                  </a:lnTo>
                  <a:lnTo>
                    <a:pt x="258" y="32"/>
                  </a:lnTo>
                  <a:lnTo>
                    <a:pt x="266" y="32"/>
                  </a:lnTo>
                  <a:lnTo>
                    <a:pt x="276" y="30"/>
                  </a:lnTo>
                  <a:lnTo>
                    <a:pt x="284" y="28"/>
                  </a:lnTo>
                  <a:lnTo>
                    <a:pt x="300" y="26"/>
                  </a:lnTo>
                  <a:lnTo>
                    <a:pt x="308" y="26"/>
                  </a:lnTo>
                  <a:lnTo>
                    <a:pt x="316" y="24"/>
                  </a:lnTo>
                  <a:lnTo>
                    <a:pt x="368" y="16"/>
                  </a:lnTo>
                  <a:lnTo>
                    <a:pt x="372" y="16"/>
                  </a:lnTo>
                  <a:lnTo>
                    <a:pt x="376" y="20"/>
                  </a:lnTo>
                  <a:lnTo>
                    <a:pt x="390" y="26"/>
                  </a:lnTo>
                  <a:lnTo>
                    <a:pt x="426" y="52"/>
                  </a:lnTo>
                  <a:lnTo>
                    <a:pt x="438" y="60"/>
                  </a:lnTo>
                  <a:lnTo>
                    <a:pt x="448" y="64"/>
                  </a:lnTo>
                  <a:lnTo>
                    <a:pt x="470" y="80"/>
                  </a:lnTo>
                  <a:lnTo>
                    <a:pt x="482" y="88"/>
                  </a:lnTo>
                  <a:lnTo>
                    <a:pt x="486" y="92"/>
                  </a:lnTo>
                  <a:lnTo>
                    <a:pt x="490" y="94"/>
                  </a:lnTo>
                  <a:lnTo>
                    <a:pt x="504" y="102"/>
                  </a:lnTo>
                  <a:lnTo>
                    <a:pt x="504" y="104"/>
                  </a:lnTo>
                  <a:lnTo>
                    <a:pt x="502" y="104"/>
                  </a:lnTo>
                  <a:lnTo>
                    <a:pt x="482" y="124"/>
                  </a:lnTo>
                  <a:lnTo>
                    <a:pt x="480" y="128"/>
                  </a:lnTo>
                  <a:lnTo>
                    <a:pt x="478" y="130"/>
                  </a:lnTo>
                  <a:lnTo>
                    <a:pt x="476" y="134"/>
                  </a:lnTo>
                  <a:lnTo>
                    <a:pt x="474" y="138"/>
                  </a:lnTo>
                  <a:lnTo>
                    <a:pt x="470" y="144"/>
                  </a:lnTo>
                  <a:lnTo>
                    <a:pt x="458" y="166"/>
                  </a:lnTo>
                  <a:lnTo>
                    <a:pt x="458" y="170"/>
                  </a:lnTo>
                  <a:lnTo>
                    <a:pt x="458" y="178"/>
                  </a:lnTo>
                  <a:lnTo>
                    <a:pt x="456" y="184"/>
                  </a:lnTo>
                  <a:lnTo>
                    <a:pt x="448" y="180"/>
                  </a:lnTo>
                  <a:lnTo>
                    <a:pt x="448" y="178"/>
                  </a:lnTo>
                  <a:lnTo>
                    <a:pt x="448" y="172"/>
                  </a:lnTo>
                  <a:lnTo>
                    <a:pt x="452" y="166"/>
                  </a:lnTo>
                  <a:lnTo>
                    <a:pt x="448" y="168"/>
                  </a:lnTo>
                  <a:lnTo>
                    <a:pt x="446" y="174"/>
                  </a:lnTo>
                  <a:lnTo>
                    <a:pt x="444" y="180"/>
                  </a:lnTo>
                  <a:lnTo>
                    <a:pt x="444" y="182"/>
                  </a:lnTo>
                  <a:lnTo>
                    <a:pt x="446" y="184"/>
                  </a:lnTo>
                  <a:lnTo>
                    <a:pt x="446" y="186"/>
                  </a:lnTo>
                  <a:lnTo>
                    <a:pt x="450" y="188"/>
                  </a:lnTo>
                  <a:lnTo>
                    <a:pt x="454" y="188"/>
                  </a:lnTo>
                  <a:lnTo>
                    <a:pt x="456" y="194"/>
                  </a:lnTo>
                  <a:lnTo>
                    <a:pt x="458" y="196"/>
                  </a:lnTo>
                  <a:lnTo>
                    <a:pt x="454" y="200"/>
                  </a:lnTo>
                  <a:lnTo>
                    <a:pt x="448" y="206"/>
                  </a:lnTo>
                  <a:lnTo>
                    <a:pt x="444" y="208"/>
                  </a:lnTo>
                  <a:lnTo>
                    <a:pt x="442" y="212"/>
                  </a:lnTo>
                  <a:lnTo>
                    <a:pt x="442" y="218"/>
                  </a:lnTo>
                  <a:lnTo>
                    <a:pt x="436" y="220"/>
                  </a:lnTo>
                  <a:lnTo>
                    <a:pt x="430" y="220"/>
                  </a:lnTo>
                  <a:lnTo>
                    <a:pt x="426" y="218"/>
                  </a:lnTo>
                  <a:lnTo>
                    <a:pt x="422" y="220"/>
                  </a:lnTo>
                  <a:lnTo>
                    <a:pt x="420" y="224"/>
                  </a:lnTo>
                  <a:lnTo>
                    <a:pt x="418" y="230"/>
                  </a:lnTo>
                  <a:lnTo>
                    <a:pt x="420" y="232"/>
                  </a:lnTo>
                  <a:lnTo>
                    <a:pt x="410" y="248"/>
                  </a:lnTo>
                  <a:lnTo>
                    <a:pt x="406" y="252"/>
                  </a:lnTo>
                  <a:lnTo>
                    <a:pt x="402" y="254"/>
                  </a:lnTo>
                  <a:lnTo>
                    <a:pt x="398" y="254"/>
                  </a:lnTo>
                  <a:lnTo>
                    <a:pt x="394" y="252"/>
                  </a:lnTo>
                  <a:lnTo>
                    <a:pt x="394" y="248"/>
                  </a:lnTo>
                  <a:lnTo>
                    <a:pt x="394" y="246"/>
                  </a:lnTo>
                  <a:lnTo>
                    <a:pt x="392" y="244"/>
                  </a:lnTo>
                  <a:lnTo>
                    <a:pt x="388" y="246"/>
                  </a:lnTo>
                  <a:lnTo>
                    <a:pt x="386" y="254"/>
                  </a:lnTo>
                  <a:lnTo>
                    <a:pt x="388" y="256"/>
                  </a:lnTo>
                  <a:lnTo>
                    <a:pt x="394" y="258"/>
                  </a:lnTo>
                  <a:lnTo>
                    <a:pt x="396" y="260"/>
                  </a:lnTo>
                  <a:lnTo>
                    <a:pt x="398" y="262"/>
                  </a:lnTo>
                  <a:lnTo>
                    <a:pt x="396" y="266"/>
                  </a:lnTo>
                  <a:lnTo>
                    <a:pt x="394" y="268"/>
                  </a:lnTo>
                  <a:lnTo>
                    <a:pt x="388" y="274"/>
                  </a:lnTo>
                  <a:lnTo>
                    <a:pt x="382" y="276"/>
                  </a:lnTo>
                  <a:lnTo>
                    <a:pt x="366" y="286"/>
                  </a:lnTo>
                  <a:lnTo>
                    <a:pt x="356" y="296"/>
                  </a:lnTo>
                  <a:lnTo>
                    <a:pt x="348" y="29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48" name="Freeform 445"/>
            <p:cNvSpPr>
              <a:spLocks/>
            </p:cNvSpPr>
            <p:nvPr/>
          </p:nvSpPr>
          <p:spPr bwMode="auto">
            <a:xfrm>
              <a:off x="5930900" y="3863975"/>
              <a:ext cx="612775" cy="920750"/>
            </a:xfrm>
            <a:custGeom>
              <a:avLst/>
              <a:gdLst>
                <a:gd name="T0" fmla="*/ 14 w 386"/>
                <a:gd name="T1" fmla="*/ 20 h 580"/>
                <a:gd name="T2" fmla="*/ 34 w 386"/>
                <a:gd name="T3" fmla="*/ 20 h 580"/>
                <a:gd name="T4" fmla="*/ 68 w 386"/>
                <a:gd name="T5" fmla="*/ 16 h 580"/>
                <a:gd name="T6" fmla="*/ 102 w 386"/>
                <a:gd name="T7" fmla="*/ 14 h 580"/>
                <a:gd name="T8" fmla="*/ 130 w 386"/>
                <a:gd name="T9" fmla="*/ 12 h 580"/>
                <a:gd name="T10" fmla="*/ 142 w 386"/>
                <a:gd name="T11" fmla="*/ 12 h 580"/>
                <a:gd name="T12" fmla="*/ 162 w 386"/>
                <a:gd name="T13" fmla="*/ 10 h 580"/>
                <a:gd name="T14" fmla="*/ 174 w 386"/>
                <a:gd name="T15" fmla="*/ 8 h 580"/>
                <a:gd name="T16" fmla="*/ 192 w 386"/>
                <a:gd name="T17" fmla="*/ 8 h 580"/>
                <a:gd name="T18" fmla="*/ 214 w 386"/>
                <a:gd name="T19" fmla="*/ 4 h 580"/>
                <a:gd name="T20" fmla="*/ 262 w 386"/>
                <a:gd name="T21" fmla="*/ 2 h 580"/>
                <a:gd name="T22" fmla="*/ 292 w 386"/>
                <a:gd name="T23" fmla="*/ 88 h 580"/>
                <a:gd name="T24" fmla="*/ 300 w 386"/>
                <a:gd name="T25" fmla="*/ 114 h 580"/>
                <a:gd name="T26" fmla="*/ 322 w 386"/>
                <a:gd name="T27" fmla="*/ 188 h 580"/>
                <a:gd name="T28" fmla="*/ 334 w 386"/>
                <a:gd name="T29" fmla="*/ 232 h 580"/>
                <a:gd name="T30" fmla="*/ 346 w 386"/>
                <a:gd name="T31" fmla="*/ 256 h 580"/>
                <a:gd name="T32" fmla="*/ 352 w 386"/>
                <a:gd name="T33" fmla="*/ 272 h 580"/>
                <a:gd name="T34" fmla="*/ 360 w 386"/>
                <a:gd name="T35" fmla="*/ 280 h 580"/>
                <a:gd name="T36" fmla="*/ 368 w 386"/>
                <a:gd name="T37" fmla="*/ 298 h 580"/>
                <a:gd name="T38" fmla="*/ 374 w 386"/>
                <a:gd name="T39" fmla="*/ 314 h 580"/>
                <a:gd name="T40" fmla="*/ 366 w 386"/>
                <a:gd name="T41" fmla="*/ 320 h 580"/>
                <a:gd name="T42" fmla="*/ 358 w 386"/>
                <a:gd name="T43" fmla="*/ 360 h 580"/>
                <a:gd name="T44" fmla="*/ 362 w 386"/>
                <a:gd name="T45" fmla="*/ 376 h 580"/>
                <a:gd name="T46" fmla="*/ 368 w 386"/>
                <a:gd name="T47" fmla="*/ 384 h 580"/>
                <a:gd name="T48" fmla="*/ 370 w 386"/>
                <a:gd name="T49" fmla="*/ 418 h 580"/>
                <a:gd name="T50" fmla="*/ 376 w 386"/>
                <a:gd name="T51" fmla="*/ 440 h 580"/>
                <a:gd name="T52" fmla="*/ 386 w 386"/>
                <a:gd name="T53" fmla="*/ 456 h 580"/>
                <a:gd name="T54" fmla="*/ 358 w 386"/>
                <a:gd name="T55" fmla="*/ 460 h 580"/>
                <a:gd name="T56" fmla="*/ 320 w 386"/>
                <a:gd name="T57" fmla="*/ 464 h 580"/>
                <a:gd name="T58" fmla="*/ 230 w 386"/>
                <a:gd name="T59" fmla="*/ 474 h 580"/>
                <a:gd name="T60" fmla="*/ 166 w 386"/>
                <a:gd name="T61" fmla="*/ 480 h 580"/>
                <a:gd name="T62" fmla="*/ 138 w 386"/>
                <a:gd name="T63" fmla="*/ 482 h 580"/>
                <a:gd name="T64" fmla="*/ 110 w 386"/>
                <a:gd name="T65" fmla="*/ 484 h 580"/>
                <a:gd name="T66" fmla="*/ 116 w 386"/>
                <a:gd name="T67" fmla="*/ 516 h 580"/>
                <a:gd name="T68" fmla="*/ 126 w 386"/>
                <a:gd name="T69" fmla="*/ 520 h 580"/>
                <a:gd name="T70" fmla="*/ 132 w 386"/>
                <a:gd name="T71" fmla="*/ 526 h 580"/>
                <a:gd name="T72" fmla="*/ 128 w 386"/>
                <a:gd name="T73" fmla="*/ 536 h 580"/>
                <a:gd name="T74" fmla="*/ 134 w 386"/>
                <a:gd name="T75" fmla="*/ 548 h 580"/>
                <a:gd name="T76" fmla="*/ 118 w 386"/>
                <a:gd name="T77" fmla="*/ 570 h 580"/>
                <a:gd name="T78" fmla="*/ 96 w 386"/>
                <a:gd name="T79" fmla="*/ 578 h 580"/>
                <a:gd name="T80" fmla="*/ 80 w 386"/>
                <a:gd name="T81" fmla="*/ 576 h 580"/>
                <a:gd name="T82" fmla="*/ 98 w 386"/>
                <a:gd name="T83" fmla="*/ 570 h 580"/>
                <a:gd name="T84" fmla="*/ 84 w 386"/>
                <a:gd name="T85" fmla="*/ 560 h 580"/>
                <a:gd name="T86" fmla="*/ 78 w 386"/>
                <a:gd name="T87" fmla="*/ 544 h 580"/>
                <a:gd name="T88" fmla="*/ 74 w 386"/>
                <a:gd name="T89" fmla="*/ 530 h 580"/>
                <a:gd name="T90" fmla="*/ 60 w 386"/>
                <a:gd name="T91" fmla="*/ 540 h 580"/>
                <a:gd name="T92" fmla="*/ 58 w 386"/>
                <a:gd name="T93" fmla="*/ 560 h 580"/>
                <a:gd name="T94" fmla="*/ 48 w 386"/>
                <a:gd name="T95" fmla="*/ 570 h 580"/>
                <a:gd name="T96" fmla="*/ 26 w 386"/>
                <a:gd name="T97" fmla="*/ 564 h 580"/>
                <a:gd name="T98" fmla="*/ 14 w 386"/>
                <a:gd name="T99" fmla="*/ 478 h 580"/>
                <a:gd name="T100" fmla="*/ 8 w 386"/>
                <a:gd name="T101" fmla="*/ 444 h 580"/>
                <a:gd name="T102" fmla="*/ 2 w 386"/>
                <a:gd name="T103" fmla="*/ 370 h 580"/>
                <a:gd name="T104" fmla="*/ 6 w 386"/>
                <a:gd name="T105" fmla="*/ 194 h 580"/>
                <a:gd name="T106" fmla="*/ 8 w 386"/>
                <a:gd name="T107" fmla="*/ 114 h 580"/>
                <a:gd name="T108" fmla="*/ 10 w 386"/>
                <a:gd name="T109" fmla="*/ 68 h 580"/>
                <a:gd name="T110" fmla="*/ 10 w 386"/>
                <a:gd name="T111" fmla="*/ 34 h 580"/>
                <a:gd name="T112" fmla="*/ 0 w 386"/>
                <a:gd name="T113" fmla="*/ 2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6" h="580">
                  <a:moveTo>
                    <a:pt x="0" y="24"/>
                  </a:moveTo>
                  <a:lnTo>
                    <a:pt x="0" y="22"/>
                  </a:lnTo>
                  <a:lnTo>
                    <a:pt x="14" y="20"/>
                  </a:lnTo>
                  <a:lnTo>
                    <a:pt x="20" y="20"/>
                  </a:lnTo>
                  <a:lnTo>
                    <a:pt x="28" y="20"/>
                  </a:lnTo>
                  <a:lnTo>
                    <a:pt x="34" y="20"/>
                  </a:lnTo>
                  <a:lnTo>
                    <a:pt x="40" y="18"/>
                  </a:lnTo>
                  <a:lnTo>
                    <a:pt x="54" y="18"/>
                  </a:lnTo>
                  <a:lnTo>
                    <a:pt x="68" y="16"/>
                  </a:lnTo>
                  <a:lnTo>
                    <a:pt x="76" y="16"/>
                  </a:lnTo>
                  <a:lnTo>
                    <a:pt x="82" y="16"/>
                  </a:lnTo>
                  <a:lnTo>
                    <a:pt x="102" y="14"/>
                  </a:lnTo>
                  <a:lnTo>
                    <a:pt x="110" y="14"/>
                  </a:lnTo>
                  <a:lnTo>
                    <a:pt x="124" y="14"/>
                  </a:lnTo>
                  <a:lnTo>
                    <a:pt x="130" y="12"/>
                  </a:lnTo>
                  <a:lnTo>
                    <a:pt x="134" y="12"/>
                  </a:lnTo>
                  <a:lnTo>
                    <a:pt x="136" y="12"/>
                  </a:lnTo>
                  <a:lnTo>
                    <a:pt x="142" y="12"/>
                  </a:lnTo>
                  <a:lnTo>
                    <a:pt x="148" y="12"/>
                  </a:lnTo>
                  <a:lnTo>
                    <a:pt x="156" y="10"/>
                  </a:lnTo>
                  <a:lnTo>
                    <a:pt x="162" y="10"/>
                  </a:lnTo>
                  <a:lnTo>
                    <a:pt x="166" y="10"/>
                  </a:lnTo>
                  <a:lnTo>
                    <a:pt x="170" y="8"/>
                  </a:lnTo>
                  <a:lnTo>
                    <a:pt x="174" y="8"/>
                  </a:lnTo>
                  <a:lnTo>
                    <a:pt x="178" y="8"/>
                  </a:lnTo>
                  <a:lnTo>
                    <a:pt x="182" y="8"/>
                  </a:lnTo>
                  <a:lnTo>
                    <a:pt x="192" y="8"/>
                  </a:lnTo>
                  <a:lnTo>
                    <a:pt x="200" y="6"/>
                  </a:lnTo>
                  <a:lnTo>
                    <a:pt x="204" y="6"/>
                  </a:lnTo>
                  <a:lnTo>
                    <a:pt x="214" y="4"/>
                  </a:lnTo>
                  <a:lnTo>
                    <a:pt x="218" y="4"/>
                  </a:lnTo>
                  <a:lnTo>
                    <a:pt x="262" y="0"/>
                  </a:lnTo>
                  <a:lnTo>
                    <a:pt x="262" y="2"/>
                  </a:lnTo>
                  <a:lnTo>
                    <a:pt x="264" y="8"/>
                  </a:lnTo>
                  <a:lnTo>
                    <a:pt x="274" y="38"/>
                  </a:lnTo>
                  <a:lnTo>
                    <a:pt x="292" y="88"/>
                  </a:lnTo>
                  <a:lnTo>
                    <a:pt x="292" y="92"/>
                  </a:lnTo>
                  <a:lnTo>
                    <a:pt x="294" y="102"/>
                  </a:lnTo>
                  <a:lnTo>
                    <a:pt x="300" y="114"/>
                  </a:lnTo>
                  <a:lnTo>
                    <a:pt x="314" y="158"/>
                  </a:lnTo>
                  <a:lnTo>
                    <a:pt x="320" y="182"/>
                  </a:lnTo>
                  <a:lnTo>
                    <a:pt x="322" y="188"/>
                  </a:lnTo>
                  <a:lnTo>
                    <a:pt x="324" y="194"/>
                  </a:lnTo>
                  <a:lnTo>
                    <a:pt x="330" y="220"/>
                  </a:lnTo>
                  <a:lnTo>
                    <a:pt x="334" y="232"/>
                  </a:lnTo>
                  <a:lnTo>
                    <a:pt x="338" y="240"/>
                  </a:lnTo>
                  <a:lnTo>
                    <a:pt x="340" y="244"/>
                  </a:lnTo>
                  <a:lnTo>
                    <a:pt x="346" y="256"/>
                  </a:lnTo>
                  <a:lnTo>
                    <a:pt x="348" y="262"/>
                  </a:lnTo>
                  <a:lnTo>
                    <a:pt x="350" y="266"/>
                  </a:lnTo>
                  <a:lnTo>
                    <a:pt x="352" y="272"/>
                  </a:lnTo>
                  <a:lnTo>
                    <a:pt x="354" y="274"/>
                  </a:lnTo>
                  <a:lnTo>
                    <a:pt x="358" y="276"/>
                  </a:lnTo>
                  <a:lnTo>
                    <a:pt x="360" y="280"/>
                  </a:lnTo>
                  <a:lnTo>
                    <a:pt x="362" y="280"/>
                  </a:lnTo>
                  <a:lnTo>
                    <a:pt x="368" y="292"/>
                  </a:lnTo>
                  <a:lnTo>
                    <a:pt x="368" y="298"/>
                  </a:lnTo>
                  <a:lnTo>
                    <a:pt x="372" y="306"/>
                  </a:lnTo>
                  <a:lnTo>
                    <a:pt x="376" y="308"/>
                  </a:lnTo>
                  <a:lnTo>
                    <a:pt x="374" y="314"/>
                  </a:lnTo>
                  <a:lnTo>
                    <a:pt x="370" y="318"/>
                  </a:lnTo>
                  <a:lnTo>
                    <a:pt x="368" y="320"/>
                  </a:lnTo>
                  <a:lnTo>
                    <a:pt x="366" y="320"/>
                  </a:lnTo>
                  <a:lnTo>
                    <a:pt x="362" y="326"/>
                  </a:lnTo>
                  <a:lnTo>
                    <a:pt x="358" y="354"/>
                  </a:lnTo>
                  <a:lnTo>
                    <a:pt x="358" y="360"/>
                  </a:lnTo>
                  <a:lnTo>
                    <a:pt x="358" y="364"/>
                  </a:lnTo>
                  <a:lnTo>
                    <a:pt x="358" y="368"/>
                  </a:lnTo>
                  <a:lnTo>
                    <a:pt x="362" y="376"/>
                  </a:lnTo>
                  <a:lnTo>
                    <a:pt x="362" y="378"/>
                  </a:lnTo>
                  <a:lnTo>
                    <a:pt x="364" y="382"/>
                  </a:lnTo>
                  <a:lnTo>
                    <a:pt x="368" y="384"/>
                  </a:lnTo>
                  <a:lnTo>
                    <a:pt x="370" y="386"/>
                  </a:lnTo>
                  <a:lnTo>
                    <a:pt x="372" y="396"/>
                  </a:lnTo>
                  <a:lnTo>
                    <a:pt x="370" y="418"/>
                  </a:lnTo>
                  <a:lnTo>
                    <a:pt x="368" y="426"/>
                  </a:lnTo>
                  <a:lnTo>
                    <a:pt x="372" y="438"/>
                  </a:lnTo>
                  <a:lnTo>
                    <a:pt x="376" y="440"/>
                  </a:lnTo>
                  <a:lnTo>
                    <a:pt x="380" y="444"/>
                  </a:lnTo>
                  <a:lnTo>
                    <a:pt x="382" y="448"/>
                  </a:lnTo>
                  <a:lnTo>
                    <a:pt x="386" y="456"/>
                  </a:lnTo>
                  <a:lnTo>
                    <a:pt x="384" y="458"/>
                  </a:lnTo>
                  <a:lnTo>
                    <a:pt x="382" y="458"/>
                  </a:lnTo>
                  <a:lnTo>
                    <a:pt x="358" y="460"/>
                  </a:lnTo>
                  <a:lnTo>
                    <a:pt x="350" y="462"/>
                  </a:lnTo>
                  <a:lnTo>
                    <a:pt x="334" y="464"/>
                  </a:lnTo>
                  <a:lnTo>
                    <a:pt x="320" y="464"/>
                  </a:lnTo>
                  <a:lnTo>
                    <a:pt x="308" y="466"/>
                  </a:lnTo>
                  <a:lnTo>
                    <a:pt x="288" y="468"/>
                  </a:lnTo>
                  <a:lnTo>
                    <a:pt x="230" y="474"/>
                  </a:lnTo>
                  <a:lnTo>
                    <a:pt x="204" y="476"/>
                  </a:lnTo>
                  <a:lnTo>
                    <a:pt x="190" y="478"/>
                  </a:lnTo>
                  <a:lnTo>
                    <a:pt x="166" y="480"/>
                  </a:lnTo>
                  <a:lnTo>
                    <a:pt x="156" y="480"/>
                  </a:lnTo>
                  <a:lnTo>
                    <a:pt x="144" y="482"/>
                  </a:lnTo>
                  <a:lnTo>
                    <a:pt x="138" y="482"/>
                  </a:lnTo>
                  <a:lnTo>
                    <a:pt x="132" y="484"/>
                  </a:lnTo>
                  <a:lnTo>
                    <a:pt x="116" y="484"/>
                  </a:lnTo>
                  <a:lnTo>
                    <a:pt x="110" y="484"/>
                  </a:lnTo>
                  <a:lnTo>
                    <a:pt x="106" y="486"/>
                  </a:lnTo>
                  <a:lnTo>
                    <a:pt x="104" y="502"/>
                  </a:lnTo>
                  <a:lnTo>
                    <a:pt x="116" y="516"/>
                  </a:lnTo>
                  <a:lnTo>
                    <a:pt x="120" y="516"/>
                  </a:lnTo>
                  <a:lnTo>
                    <a:pt x="122" y="518"/>
                  </a:lnTo>
                  <a:lnTo>
                    <a:pt x="126" y="520"/>
                  </a:lnTo>
                  <a:lnTo>
                    <a:pt x="130" y="522"/>
                  </a:lnTo>
                  <a:lnTo>
                    <a:pt x="132" y="524"/>
                  </a:lnTo>
                  <a:lnTo>
                    <a:pt x="132" y="526"/>
                  </a:lnTo>
                  <a:lnTo>
                    <a:pt x="132" y="530"/>
                  </a:lnTo>
                  <a:lnTo>
                    <a:pt x="130" y="534"/>
                  </a:lnTo>
                  <a:lnTo>
                    <a:pt x="128" y="536"/>
                  </a:lnTo>
                  <a:lnTo>
                    <a:pt x="128" y="540"/>
                  </a:lnTo>
                  <a:lnTo>
                    <a:pt x="132" y="546"/>
                  </a:lnTo>
                  <a:lnTo>
                    <a:pt x="134" y="548"/>
                  </a:lnTo>
                  <a:lnTo>
                    <a:pt x="132" y="552"/>
                  </a:lnTo>
                  <a:lnTo>
                    <a:pt x="128" y="560"/>
                  </a:lnTo>
                  <a:lnTo>
                    <a:pt x="118" y="570"/>
                  </a:lnTo>
                  <a:lnTo>
                    <a:pt x="108" y="574"/>
                  </a:lnTo>
                  <a:lnTo>
                    <a:pt x="100" y="576"/>
                  </a:lnTo>
                  <a:lnTo>
                    <a:pt x="96" y="578"/>
                  </a:lnTo>
                  <a:lnTo>
                    <a:pt x="70" y="580"/>
                  </a:lnTo>
                  <a:lnTo>
                    <a:pt x="76" y="576"/>
                  </a:lnTo>
                  <a:lnTo>
                    <a:pt x="80" y="576"/>
                  </a:lnTo>
                  <a:lnTo>
                    <a:pt x="84" y="578"/>
                  </a:lnTo>
                  <a:lnTo>
                    <a:pt x="96" y="574"/>
                  </a:lnTo>
                  <a:lnTo>
                    <a:pt x="98" y="570"/>
                  </a:lnTo>
                  <a:lnTo>
                    <a:pt x="96" y="570"/>
                  </a:lnTo>
                  <a:lnTo>
                    <a:pt x="88" y="562"/>
                  </a:lnTo>
                  <a:lnTo>
                    <a:pt x="84" y="560"/>
                  </a:lnTo>
                  <a:lnTo>
                    <a:pt x="80" y="558"/>
                  </a:lnTo>
                  <a:lnTo>
                    <a:pt x="76" y="548"/>
                  </a:lnTo>
                  <a:lnTo>
                    <a:pt x="78" y="544"/>
                  </a:lnTo>
                  <a:lnTo>
                    <a:pt x="78" y="540"/>
                  </a:lnTo>
                  <a:lnTo>
                    <a:pt x="76" y="536"/>
                  </a:lnTo>
                  <a:lnTo>
                    <a:pt x="74" y="530"/>
                  </a:lnTo>
                  <a:lnTo>
                    <a:pt x="72" y="528"/>
                  </a:lnTo>
                  <a:lnTo>
                    <a:pt x="64" y="524"/>
                  </a:lnTo>
                  <a:lnTo>
                    <a:pt x="60" y="540"/>
                  </a:lnTo>
                  <a:lnTo>
                    <a:pt x="58" y="548"/>
                  </a:lnTo>
                  <a:lnTo>
                    <a:pt x="58" y="552"/>
                  </a:lnTo>
                  <a:lnTo>
                    <a:pt x="58" y="560"/>
                  </a:lnTo>
                  <a:lnTo>
                    <a:pt x="58" y="564"/>
                  </a:lnTo>
                  <a:lnTo>
                    <a:pt x="56" y="570"/>
                  </a:lnTo>
                  <a:lnTo>
                    <a:pt x="48" y="570"/>
                  </a:lnTo>
                  <a:lnTo>
                    <a:pt x="48" y="566"/>
                  </a:lnTo>
                  <a:lnTo>
                    <a:pt x="32" y="562"/>
                  </a:lnTo>
                  <a:lnTo>
                    <a:pt x="26" y="564"/>
                  </a:lnTo>
                  <a:lnTo>
                    <a:pt x="26" y="556"/>
                  </a:lnTo>
                  <a:lnTo>
                    <a:pt x="22" y="534"/>
                  </a:lnTo>
                  <a:lnTo>
                    <a:pt x="14" y="478"/>
                  </a:lnTo>
                  <a:lnTo>
                    <a:pt x="12" y="466"/>
                  </a:lnTo>
                  <a:lnTo>
                    <a:pt x="12" y="460"/>
                  </a:lnTo>
                  <a:lnTo>
                    <a:pt x="8" y="444"/>
                  </a:lnTo>
                  <a:lnTo>
                    <a:pt x="4" y="406"/>
                  </a:lnTo>
                  <a:lnTo>
                    <a:pt x="2" y="388"/>
                  </a:lnTo>
                  <a:lnTo>
                    <a:pt x="2" y="370"/>
                  </a:lnTo>
                  <a:lnTo>
                    <a:pt x="2" y="352"/>
                  </a:lnTo>
                  <a:lnTo>
                    <a:pt x="6" y="240"/>
                  </a:lnTo>
                  <a:lnTo>
                    <a:pt x="6" y="194"/>
                  </a:lnTo>
                  <a:lnTo>
                    <a:pt x="6" y="176"/>
                  </a:lnTo>
                  <a:lnTo>
                    <a:pt x="8" y="142"/>
                  </a:lnTo>
                  <a:lnTo>
                    <a:pt x="8" y="114"/>
                  </a:lnTo>
                  <a:lnTo>
                    <a:pt x="10" y="92"/>
                  </a:lnTo>
                  <a:lnTo>
                    <a:pt x="10" y="74"/>
                  </a:lnTo>
                  <a:lnTo>
                    <a:pt x="10" y="68"/>
                  </a:lnTo>
                  <a:lnTo>
                    <a:pt x="10" y="58"/>
                  </a:lnTo>
                  <a:lnTo>
                    <a:pt x="10" y="52"/>
                  </a:lnTo>
                  <a:lnTo>
                    <a:pt x="10" y="34"/>
                  </a:lnTo>
                  <a:lnTo>
                    <a:pt x="6" y="32"/>
                  </a:lnTo>
                  <a:lnTo>
                    <a:pt x="4" y="30"/>
                  </a:lnTo>
                  <a:lnTo>
                    <a:pt x="0" y="2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49" name="Freeform 446"/>
            <p:cNvSpPr>
              <a:spLocks/>
            </p:cNvSpPr>
            <p:nvPr/>
          </p:nvSpPr>
          <p:spPr bwMode="auto">
            <a:xfrm>
              <a:off x="5403850" y="3902075"/>
              <a:ext cx="568325" cy="911225"/>
            </a:xfrm>
            <a:custGeom>
              <a:avLst/>
              <a:gdLst>
                <a:gd name="T0" fmla="*/ 338 w 358"/>
                <a:gd name="T1" fmla="*/ 8 h 574"/>
                <a:gd name="T2" fmla="*/ 342 w 358"/>
                <a:gd name="T3" fmla="*/ 34 h 574"/>
                <a:gd name="T4" fmla="*/ 342 w 358"/>
                <a:gd name="T5" fmla="*/ 68 h 574"/>
                <a:gd name="T6" fmla="*/ 338 w 358"/>
                <a:gd name="T7" fmla="*/ 152 h 574"/>
                <a:gd name="T8" fmla="*/ 334 w 358"/>
                <a:gd name="T9" fmla="*/ 328 h 574"/>
                <a:gd name="T10" fmla="*/ 336 w 358"/>
                <a:gd name="T11" fmla="*/ 382 h 574"/>
                <a:gd name="T12" fmla="*/ 344 w 358"/>
                <a:gd name="T13" fmla="*/ 442 h 574"/>
                <a:gd name="T14" fmla="*/ 358 w 358"/>
                <a:gd name="T15" fmla="*/ 532 h 574"/>
                <a:gd name="T16" fmla="*/ 352 w 358"/>
                <a:gd name="T17" fmla="*/ 550 h 574"/>
                <a:gd name="T18" fmla="*/ 336 w 358"/>
                <a:gd name="T19" fmla="*/ 546 h 574"/>
                <a:gd name="T20" fmla="*/ 322 w 358"/>
                <a:gd name="T21" fmla="*/ 548 h 574"/>
                <a:gd name="T22" fmla="*/ 296 w 358"/>
                <a:gd name="T23" fmla="*/ 542 h 574"/>
                <a:gd name="T24" fmla="*/ 266 w 358"/>
                <a:gd name="T25" fmla="*/ 556 h 574"/>
                <a:gd name="T26" fmla="*/ 242 w 358"/>
                <a:gd name="T27" fmla="*/ 574 h 574"/>
                <a:gd name="T28" fmla="*/ 230 w 358"/>
                <a:gd name="T29" fmla="*/ 570 h 574"/>
                <a:gd name="T30" fmla="*/ 220 w 358"/>
                <a:gd name="T31" fmla="*/ 542 h 574"/>
                <a:gd name="T32" fmla="*/ 204 w 358"/>
                <a:gd name="T33" fmla="*/ 528 h 574"/>
                <a:gd name="T34" fmla="*/ 202 w 358"/>
                <a:gd name="T35" fmla="*/ 502 h 574"/>
                <a:gd name="T36" fmla="*/ 210 w 358"/>
                <a:gd name="T37" fmla="*/ 482 h 574"/>
                <a:gd name="T38" fmla="*/ 188 w 358"/>
                <a:gd name="T39" fmla="*/ 480 h 574"/>
                <a:gd name="T40" fmla="*/ 154 w 358"/>
                <a:gd name="T41" fmla="*/ 482 h 574"/>
                <a:gd name="T42" fmla="*/ 2 w 358"/>
                <a:gd name="T43" fmla="*/ 490 h 574"/>
                <a:gd name="T44" fmla="*/ 0 w 358"/>
                <a:gd name="T45" fmla="*/ 460 h 574"/>
                <a:gd name="T46" fmla="*/ 14 w 358"/>
                <a:gd name="T47" fmla="*/ 456 h 574"/>
                <a:gd name="T48" fmla="*/ 10 w 358"/>
                <a:gd name="T49" fmla="*/ 448 h 574"/>
                <a:gd name="T50" fmla="*/ 8 w 358"/>
                <a:gd name="T51" fmla="*/ 442 h 574"/>
                <a:gd name="T52" fmla="*/ 26 w 358"/>
                <a:gd name="T53" fmla="*/ 410 h 574"/>
                <a:gd name="T54" fmla="*/ 28 w 358"/>
                <a:gd name="T55" fmla="*/ 392 h 574"/>
                <a:gd name="T56" fmla="*/ 50 w 358"/>
                <a:gd name="T57" fmla="*/ 372 h 574"/>
                <a:gd name="T58" fmla="*/ 62 w 358"/>
                <a:gd name="T59" fmla="*/ 354 h 574"/>
                <a:gd name="T60" fmla="*/ 58 w 358"/>
                <a:gd name="T61" fmla="*/ 348 h 574"/>
                <a:gd name="T62" fmla="*/ 46 w 358"/>
                <a:gd name="T63" fmla="*/ 352 h 574"/>
                <a:gd name="T64" fmla="*/ 54 w 358"/>
                <a:gd name="T65" fmla="*/ 342 h 574"/>
                <a:gd name="T66" fmla="*/ 54 w 358"/>
                <a:gd name="T67" fmla="*/ 318 h 574"/>
                <a:gd name="T68" fmla="*/ 42 w 358"/>
                <a:gd name="T69" fmla="*/ 294 h 574"/>
                <a:gd name="T70" fmla="*/ 52 w 358"/>
                <a:gd name="T71" fmla="*/ 286 h 574"/>
                <a:gd name="T72" fmla="*/ 46 w 358"/>
                <a:gd name="T73" fmla="*/ 280 h 574"/>
                <a:gd name="T74" fmla="*/ 44 w 358"/>
                <a:gd name="T75" fmla="*/ 270 h 574"/>
                <a:gd name="T76" fmla="*/ 46 w 358"/>
                <a:gd name="T77" fmla="*/ 254 h 574"/>
                <a:gd name="T78" fmla="*/ 44 w 358"/>
                <a:gd name="T79" fmla="*/ 262 h 574"/>
                <a:gd name="T80" fmla="*/ 34 w 358"/>
                <a:gd name="T81" fmla="*/ 260 h 574"/>
                <a:gd name="T82" fmla="*/ 44 w 358"/>
                <a:gd name="T83" fmla="*/ 248 h 574"/>
                <a:gd name="T84" fmla="*/ 44 w 358"/>
                <a:gd name="T85" fmla="*/ 222 h 574"/>
                <a:gd name="T86" fmla="*/ 32 w 358"/>
                <a:gd name="T87" fmla="*/ 206 h 574"/>
                <a:gd name="T88" fmla="*/ 40 w 358"/>
                <a:gd name="T89" fmla="*/ 168 h 574"/>
                <a:gd name="T90" fmla="*/ 46 w 358"/>
                <a:gd name="T91" fmla="*/ 140 h 574"/>
                <a:gd name="T92" fmla="*/ 62 w 358"/>
                <a:gd name="T93" fmla="*/ 132 h 574"/>
                <a:gd name="T94" fmla="*/ 60 w 358"/>
                <a:gd name="T95" fmla="*/ 122 h 574"/>
                <a:gd name="T96" fmla="*/ 62 w 358"/>
                <a:gd name="T97" fmla="*/ 110 h 574"/>
                <a:gd name="T98" fmla="*/ 92 w 358"/>
                <a:gd name="T99" fmla="*/ 84 h 574"/>
                <a:gd name="T100" fmla="*/ 94 w 358"/>
                <a:gd name="T101" fmla="*/ 50 h 574"/>
                <a:gd name="T102" fmla="*/ 100 w 358"/>
                <a:gd name="T103" fmla="*/ 30 h 574"/>
                <a:gd name="T104" fmla="*/ 116 w 358"/>
                <a:gd name="T105" fmla="*/ 32 h 574"/>
                <a:gd name="T106" fmla="*/ 118 w 358"/>
                <a:gd name="T107" fmla="*/ 18 h 574"/>
                <a:gd name="T108" fmla="*/ 134 w 358"/>
                <a:gd name="T109" fmla="*/ 14 h 574"/>
                <a:gd name="T110" fmla="*/ 178 w 358"/>
                <a:gd name="T111" fmla="*/ 12 h 574"/>
                <a:gd name="T112" fmla="*/ 216 w 358"/>
                <a:gd name="T113" fmla="*/ 8 h 574"/>
                <a:gd name="T114" fmla="*/ 238 w 358"/>
                <a:gd name="T115" fmla="*/ 8 h 574"/>
                <a:gd name="T116" fmla="*/ 258 w 358"/>
                <a:gd name="T117" fmla="*/ 6 h 574"/>
                <a:gd name="T118" fmla="*/ 322 w 358"/>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 h="574">
                  <a:moveTo>
                    <a:pt x="332" y="0"/>
                  </a:moveTo>
                  <a:lnTo>
                    <a:pt x="336" y="6"/>
                  </a:lnTo>
                  <a:lnTo>
                    <a:pt x="338" y="8"/>
                  </a:lnTo>
                  <a:lnTo>
                    <a:pt x="342" y="10"/>
                  </a:lnTo>
                  <a:lnTo>
                    <a:pt x="342" y="28"/>
                  </a:lnTo>
                  <a:lnTo>
                    <a:pt x="342" y="34"/>
                  </a:lnTo>
                  <a:lnTo>
                    <a:pt x="342" y="44"/>
                  </a:lnTo>
                  <a:lnTo>
                    <a:pt x="342" y="50"/>
                  </a:lnTo>
                  <a:lnTo>
                    <a:pt x="342" y="68"/>
                  </a:lnTo>
                  <a:lnTo>
                    <a:pt x="340" y="90"/>
                  </a:lnTo>
                  <a:lnTo>
                    <a:pt x="340" y="118"/>
                  </a:lnTo>
                  <a:lnTo>
                    <a:pt x="338" y="152"/>
                  </a:lnTo>
                  <a:lnTo>
                    <a:pt x="338" y="170"/>
                  </a:lnTo>
                  <a:lnTo>
                    <a:pt x="338" y="216"/>
                  </a:lnTo>
                  <a:lnTo>
                    <a:pt x="334" y="328"/>
                  </a:lnTo>
                  <a:lnTo>
                    <a:pt x="334" y="346"/>
                  </a:lnTo>
                  <a:lnTo>
                    <a:pt x="334" y="364"/>
                  </a:lnTo>
                  <a:lnTo>
                    <a:pt x="336" y="382"/>
                  </a:lnTo>
                  <a:lnTo>
                    <a:pt x="340" y="420"/>
                  </a:lnTo>
                  <a:lnTo>
                    <a:pt x="344" y="436"/>
                  </a:lnTo>
                  <a:lnTo>
                    <a:pt x="344" y="442"/>
                  </a:lnTo>
                  <a:lnTo>
                    <a:pt x="346" y="454"/>
                  </a:lnTo>
                  <a:lnTo>
                    <a:pt x="354" y="510"/>
                  </a:lnTo>
                  <a:lnTo>
                    <a:pt x="358" y="532"/>
                  </a:lnTo>
                  <a:lnTo>
                    <a:pt x="358" y="540"/>
                  </a:lnTo>
                  <a:lnTo>
                    <a:pt x="358" y="544"/>
                  </a:lnTo>
                  <a:lnTo>
                    <a:pt x="352" y="550"/>
                  </a:lnTo>
                  <a:lnTo>
                    <a:pt x="350" y="548"/>
                  </a:lnTo>
                  <a:lnTo>
                    <a:pt x="342" y="546"/>
                  </a:lnTo>
                  <a:lnTo>
                    <a:pt x="336" y="546"/>
                  </a:lnTo>
                  <a:lnTo>
                    <a:pt x="328" y="548"/>
                  </a:lnTo>
                  <a:lnTo>
                    <a:pt x="324" y="548"/>
                  </a:lnTo>
                  <a:lnTo>
                    <a:pt x="322" y="548"/>
                  </a:lnTo>
                  <a:lnTo>
                    <a:pt x="316" y="546"/>
                  </a:lnTo>
                  <a:lnTo>
                    <a:pt x="312" y="540"/>
                  </a:lnTo>
                  <a:lnTo>
                    <a:pt x="296" y="542"/>
                  </a:lnTo>
                  <a:lnTo>
                    <a:pt x="296" y="546"/>
                  </a:lnTo>
                  <a:lnTo>
                    <a:pt x="272" y="554"/>
                  </a:lnTo>
                  <a:lnTo>
                    <a:pt x="266" y="556"/>
                  </a:lnTo>
                  <a:lnTo>
                    <a:pt x="260" y="558"/>
                  </a:lnTo>
                  <a:lnTo>
                    <a:pt x="246" y="572"/>
                  </a:lnTo>
                  <a:lnTo>
                    <a:pt x="242" y="574"/>
                  </a:lnTo>
                  <a:lnTo>
                    <a:pt x="238" y="572"/>
                  </a:lnTo>
                  <a:lnTo>
                    <a:pt x="232" y="572"/>
                  </a:lnTo>
                  <a:lnTo>
                    <a:pt x="230" y="570"/>
                  </a:lnTo>
                  <a:lnTo>
                    <a:pt x="228" y="564"/>
                  </a:lnTo>
                  <a:lnTo>
                    <a:pt x="222" y="548"/>
                  </a:lnTo>
                  <a:lnTo>
                    <a:pt x="220" y="542"/>
                  </a:lnTo>
                  <a:lnTo>
                    <a:pt x="210" y="534"/>
                  </a:lnTo>
                  <a:lnTo>
                    <a:pt x="206" y="532"/>
                  </a:lnTo>
                  <a:lnTo>
                    <a:pt x="204" y="528"/>
                  </a:lnTo>
                  <a:lnTo>
                    <a:pt x="200" y="518"/>
                  </a:lnTo>
                  <a:lnTo>
                    <a:pt x="200" y="506"/>
                  </a:lnTo>
                  <a:lnTo>
                    <a:pt x="202" y="502"/>
                  </a:lnTo>
                  <a:lnTo>
                    <a:pt x="204" y="500"/>
                  </a:lnTo>
                  <a:lnTo>
                    <a:pt x="208" y="490"/>
                  </a:lnTo>
                  <a:lnTo>
                    <a:pt x="210" y="482"/>
                  </a:lnTo>
                  <a:lnTo>
                    <a:pt x="202" y="480"/>
                  </a:lnTo>
                  <a:lnTo>
                    <a:pt x="194" y="480"/>
                  </a:lnTo>
                  <a:lnTo>
                    <a:pt x="188" y="480"/>
                  </a:lnTo>
                  <a:lnTo>
                    <a:pt x="176" y="480"/>
                  </a:lnTo>
                  <a:lnTo>
                    <a:pt x="168" y="482"/>
                  </a:lnTo>
                  <a:lnTo>
                    <a:pt x="154" y="482"/>
                  </a:lnTo>
                  <a:lnTo>
                    <a:pt x="140" y="484"/>
                  </a:lnTo>
                  <a:lnTo>
                    <a:pt x="120" y="484"/>
                  </a:lnTo>
                  <a:lnTo>
                    <a:pt x="2" y="490"/>
                  </a:lnTo>
                  <a:lnTo>
                    <a:pt x="8" y="480"/>
                  </a:lnTo>
                  <a:lnTo>
                    <a:pt x="4" y="470"/>
                  </a:lnTo>
                  <a:lnTo>
                    <a:pt x="0" y="460"/>
                  </a:lnTo>
                  <a:lnTo>
                    <a:pt x="4" y="458"/>
                  </a:lnTo>
                  <a:lnTo>
                    <a:pt x="12" y="458"/>
                  </a:lnTo>
                  <a:lnTo>
                    <a:pt x="14" y="456"/>
                  </a:lnTo>
                  <a:lnTo>
                    <a:pt x="16" y="456"/>
                  </a:lnTo>
                  <a:lnTo>
                    <a:pt x="14" y="452"/>
                  </a:lnTo>
                  <a:lnTo>
                    <a:pt x="10" y="448"/>
                  </a:lnTo>
                  <a:lnTo>
                    <a:pt x="8" y="446"/>
                  </a:lnTo>
                  <a:lnTo>
                    <a:pt x="8" y="444"/>
                  </a:lnTo>
                  <a:lnTo>
                    <a:pt x="8" y="442"/>
                  </a:lnTo>
                  <a:lnTo>
                    <a:pt x="18" y="424"/>
                  </a:lnTo>
                  <a:lnTo>
                    <a:pt x="22" y="420"/>
                  </a:lnTo>
                  <a:lnTo>
                    <a:pt x="26" y="410"/>
                  </a:lnTo>
                  <a:lnTo>
                    <a:pt x="26" y="406"/>
                  </a:lnTo>
                  <a:lnTo>
                    <a:pt x="28" y="394"/>
                  </a:lnTo>
                  <a:lnTo>
                    <a:pt x="28" y="392"/>
                  </a:lnTo>
                  <a:lnTo>
                    <a:pt x="30" y="388"/>
                  </a:lnTo>
                  <a:lnTo>
                    <a:pt x="38" y="386"/>
                  </a:lnTo>
                  <a:lnTo>
                    <a:pt x="50" y="372"/>
                  </a:lnTo>
                  <a:lnTo>
                    <a:pt x="52" y="364"/>
                  </a:lnTo>
                  <a:lnTo>
                    <a:pt x="56" y="362"/>
                  </a:lnTo>
                  <a:lnTo>
                    <a:pt x="62" y="354"/>
                  </a:lnTo>
                  <a:lnTo>
                    <a:pt x="62" y="352"/>
                  </a:lnTo>
                  <a:lnTo>
                    <a:pt x="60" y="348"/>
                  </a:lnTo>
                  <a:lnTo>
                    <a:pt x="58" y="348"/>
                  </a:lnTo>
                  <a:lnTo>
                    <a:pt x="54" y="352"/>
                  </a:lnTo>
                  <a:lnTo>
                    <a:pt x="50" y="354"/>
                  </a:lnTo>
                  <a:lnTo>
                    <a:pt x="46" y="352"/>
                  </a:lnTo>
                  <a:lnTo>
                    <a:pt x="46" y="348"/>
                  </a:lnTo>
                  <a:lnTo>
                    <a:pt x="48" y="346"/>
                  </a:lnTo>
                  <a:lnTo>
                    <a:pt x="54" y="342"/>
                  </a:lnTo>
                  <a:lnTo>
                    <a:pt x="72" y="334"/>
                  </a:lnTo>
                  <a:lnTo>
                    <a:pt x="62" y="322"/>
                  </a:lnTo>
                  <a:lnTo>
                    <a:pt x="54" y="318"/>
                  </a:lnTo>
                  <a:lnTo>
                    <a:pt x="52" y="316"/>
                  </a:lnTo>
                  <a:lnTo>
                    <a:pt x="44" y="298"/>
                  </a:lnTo>
                  <a:lnTo>
                    <a:pt x="42" y="294"/>
                  </a:lnTo>
                  <a:lnTo>
                    <a:pt x="44" y="292"/>
                  </a:lnTo>
                  <a:lnTo>
                    <a:pt x="48" y="290"/>
                  </a:lnTo>
                  <a:lnTo>
                    <a:pt x="52" y="286"/>
                  </a:lnTo>
                  <a:lnTo>
                    <a:pt x="52" y="284"/>
                  </a:lnTo>
                  <a:lnTo>
                    <a:pt x="50" y="282"/>
                  </a:lnTo>
                  <a:lnTo>
                    <a:pt x="46" y="280"/>
                  </a:lnTo>
                  <a:lnTo>
                    <a:pt x="42" y="280"/>
                  </a:lnTo>
                  <a:lnTo>
                    <a:pt x="42" y="276"/>
                  </a:lnTo>
                  <a:lnTo>
                    <a:pt x="44" y="270"/>
                  </a:lnTo>
                  <a:lnTo>
                    <a:pt x="48" y="268"/>
                  </a:lnTo>
                  <a:lnTo>
                    <a:pt x="48" y="256"/>
                  </a:lnTo>
                  <a:lnTo>
                    <a:pt x="46" y="254"/>
                  </a:lnTo>
                  <a:lnTo>
                    <a:pt x="44" y="256"/>
                  </a:lnTo>
                  <a:lnTo>
                    <a:pt x="44" y="260"/>
                  </a:lnTo>
                  <a:lnTo>
                    <a:pt x="44" y="262"/>
                  </a:lnTo>
                  <a:lnTo>
                    <a:pt x="40" y="264"/>
                  </a:lnTo>
                  <a:lnTo>
                    <a:pt x="36" y="264"/>
                  </a:lnTo>
                  <a:lnTo>
                    <a:pt x="34" y="260"/>
                  </a:lnTo>
                  <a:lnTo>
                    <a:pt x="36" y="256"/>
                  </a:lnTo>
                  <a:lnTo>
                    <a:pt x="40" y="252"/>
                  </a:lnTo>
                  <a:lnTo>
                    <a:pt x="44" y="248"/>
                  </a:lnTo>
                  <a:lnTo>
                    <a:pt x="50" y="224"/>
                  </a:lnTo>
                  <a:lnTo>
                    <a:pt x="46" y="222"/>
                  </a:lnTo>
                  <a:lnTo>
                    <a:pt x="44" y="222"/>
                  </a:lnTo>
                  <a:lnTo>
                    <a:pt x="38" y="208"/>
                  </a:lnTo>
                  <a:lnTo>
                    <a:pt x="36" y="208"/>
                  </a:lnTo>
                  <a:lnTo>
                    <a:pt x="32" y="206"/>
                  </a:lnTo>
                  <a:lnTo>
                    <a:pt x="34" y="190"/>
                  </a:lnTo>
                  <a:lnTo>
                    <a:pt x="34" y="186"/>
                  </a:lnTo>
                  <a:lnTo>
                    <a:pt x="40" y="168"/>
                  </a:lnTo>
                  <a:lnTo>
                    <a:pt x="46" y="160"/>
                  </a:lnTo>
                  <a:lnTo>
                    <a:pt x="50" y="144"/>
                  </a:lnTo>
                  <a:lnTo>
                    <a:pt x="46" y="140"/>
                  </a:lnTo>
                  <a:lnTo>
                    <a:pt x="44" y="134"/>
                  </a:lnTo>
                  <a:lnTo>
                    <a:pt x="52" y="134"/>
                  </a:lnTo>
                  <a:lnTo>
                    <a:pt x="62" y="132"/>
                  </a:lnTo>
                  <a:lnTo>
                    <a:pt x="64" y="128"/>
                  </a:lnTo>
                  <a:lnTo>
                    <a:pt x="62" y="122"/>
                  </a:lnTo>
                  <a:lnTo>
                    <a:pt x="60" y="122"/>
                  </a:lnTo>
                  <a:lnTo>
                    <a:pt x="56" y="122"/>
                  </a:lnTo>
                  <a:lnTo>
                    <a:pt x="54" y="118"/>
                  </a:lnTo>
                  <a:lnTo>
                    <a:pt x="62" y="110"/>
                  </a:lnTo>
                  <a:lnTo>
                    <a:pt x="74" y="100"/>
                  </a:lnTo>
                  <a:lnTo>
                    <a:pt x="90" y="86"/>
                  </a:lnTo>
                  <a:lnTo>
                    <a:pt x="92" y="84"/>
                  </a:lnTo>
                  <a:lnTo>
                    <a:pt x="96" y="68"/>
                  </a:lnTo>
                  <a:lnTo>
                    <a:pt x="100" y="56"/>
                  </a:lnTo>
                  <a:lnTo>
                    <a:pt x="94" y="50"/>
                  </a:lnTo>
                  <a:lnTo>
                    <a:pt x="92" y="50"/>
                  </a:lnTo>
                  <a:lnTo>
                    <a:pt x="92" y="42"/>
                  </a:lnTo>
                  <a:lnTo>
                    <a:pt x="100" y="30"/>
                  </a:lnTo>
                  <a:lnTo>
                    <a:pt x="104" y="32"/>
                  </a:lnTo>
                  <a:lnTo>
                    <a:pt x="114" y="32"/>
                  </a:lnTo>
                  <a:lnTo>
                    <a:pt x="116" y="32"/>
                  </a:lnTo>
                  <a:lnTo>
                    <a:pt x="120" y="26"/>
                  </a:lnTo>
                  <a:lnTo>
                    <a:pt x="120" y="20"/>
                  </a:lnTo>
                  <a:lnTo>
                    <a:pt x="118" y="18"/>
                  </a:lnTo>
                  <a:lnTo>
                    <a:pt x="116" y="16"/>
                  </a:lnTo>
                  <a:lnTo>
                    <a:pt x="116" y="14"/>
                  </a:lnTo>
                  <a:lnTo>
                    <a:pt x="134" y="14"/>
                  </a:lnTo>
                  <a:lnTo>
                    <a:pt x="150" y="14"/>
                  </a:lnTo>
                  <a:lnTo>
                    <a:pt x="168" y="12"/>
                  </a:lnTo>
                  <a:lnTo>
                    <a:pt x="178" y="12"/>
                  </a:lnTo>
                  <a:lnTo>
                    <a:pt x="190" y="10"/>
                  </a:lnTo>
                  <a:lnTo>
                    <a:pt x="210" y="8"/>
                  </a:lnTo>
                  <a:lnTo>
                    <a:pt x="216" y="8"/>
                  </a:lnTo>
                  <a:lnTo>
                    <a:pt x="226" y="8"/>
                  </a:lnTo>
                  <a:lnTo>
                    <a:pt x="232" y="8"/>
                  </a:lnTo>
                  <a:lnTo>
                    <a:pt x="238" y="8"/>
                  </a:lnTo>
                  <a:lnTo>
                    <a:pt x="244" y="8"/>
                  </a:lnTo>
                  <a:lnTo>
                    <a:pt x="252" y="6"/>
                  </a:lnTo>
                  <a:lnTo>
                    <a:pt x="258" y="6"/>
                  </a:lnTo>
                  <a:lnTo>
                    <a:pt x="270" y="4"/>
                  </a:lnTo>
                  <a:lnTo>
                    <a:pt x="310" y="2"/>
                  </a:lnTo>
                  <a:lnTo>
                    <a:pt x="322" y="2"/>
                  </a:lnTo>
                  <a:lnTo>
                    <a:pt x="330" y="0"/>
                  </a:lnTo>
                  <a:lnTo>
                    <a:pt x="332" y="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50" name="Freeform 447"/>
            <p:cNvSpPr>
              <a:spLocks/>
            </p:cNvSpPr>
            <p:nvPr/>
          </p:nvSpPr>
          <p:spPr bwMode="auto">
            <a:xfrm>
              <a:off x="6346825" y="3813175"/>
              <a:ext cx="866775" cy="831850"/>
            </a:xfrm>
            <a:custGeom>
              <a:avLst/>
              <a:gdLst>
                <a:gd name="T0" fmla="*/ 74 w 546"/>
                <a:gd name="T1" fmla="*/ 24 h 524"/>
                <a:gd name="T2" fmla="*/ 126 w 546"/>
                <a:gd name="T3" fmla="*/ 18 h 524"/>
                <a:gd name="T4" fmla="*/ 188 w 546"/>
                <a:gd name="T5" fmla="*/ 10 h 524"/>
                <a:gd name="T6" fmla="*/ 240 w 546"/>
                <a:gd name="T7" fmla="*/ 4 h 524"/>
                <a:gd name="T8" fmla="*/ 250 w 546"/>
                <a:gd name="T9" fmla="*/ 10 h 524"/>
                <a:gd name="T10" fmla="*/ 234 w 546"/>
                <a:gd name="T11" fmla="*/ 38 h 524"/>
                <a:gd name="T12" fmla="*/ 280 w 546"/>
                <a:gd name="T13" fmla="*/ 58 h 524"/>
                <a:gd name="T14" fmla="*/ 306 w 546"/>
                <a:gd name="T15" fmla="*/ 86 h 524"/>
                <a:gd name="T16" fmla="*/ 316 w 546"/>
                <a:gd name="T17" fmla="*/ 96 h 524"/>
                <a:gd name="T18" fmla="*/ 342 w 546"/>
                <a:gd name="T19" fmla="*/ 120 h 524"/>
                <a:gd name="T20" fmla="*/ 356 w 546"/>
                <a:gd name="T21" fmla="*/ 126 h 524"/>
                <a:gd name="T22" fmla="*/ 368 w 546"/>
                <a:gd name="T23" fmla="*/ 136 h 524"/>
                <a:gd name="T24" fmla="*/ 382 w 546"/>
                <a:gd name="T25" fmla="*/ 148 h 524"/>
                <a:gd name="T26" fmla="*/ 404 w 546"/>
                <a:gd name="T27" fmla="*/ 166 h 524"/>
                <a:gd name="T28" fmla="*/ 426 w 546"/>
                <a:gd name="T29" fmla="*/ 194 h 524"/>
                <a:gd name="T30" fmla="*/ 442 w 546"/>
                <a:gd name="T31" fmla="*/ 200 h 524"/>
                <a:gd name="T32" fmla="*/ 472 w 546"/>
                <a:gd name="T33" fmla="*/ 242 h 524"/>
                <a:gd name="T34" fmla="*/ 486 w 546"/>
                <a:gd name="T35" fmla="*/ 256 h 524"/>
                <a:gd name="T36" fmla="*/ 508 w 546"/>
                <a:gd name="T37" fmla="*/ 288 h 524"/>
                <a:gd name="T38" fmla="*/ 524 w 546"/>
                <a:gd name="T39" fmla="*/ 306 h 524"/>
                <a:gd name="T40" fmla="*/ 544 w 546"/>
                <a:gd name="T41" fmla="*/ 318 h 524"/>
                <a:gd name="T42" fmla="*/ 522 w 546"/>
                <a:gd name="T43" fmla="*/ 350 h 524"/>
                <a:gd name="T44" fmla="*/ 512 w 546"/>
                <a:gd name="T45" fmla="*/ 372 h 524"/>
                <a:gd name="T46" fmla="*/ 510 w 546"/>
                <a:gd name="T47" fmla="*/ 380 h 524"/>
                <a:gd name="T48" fmla="*/ 512 w 546"/>
                <a:gd name="T49" fmla="*/ 400 h 524"/>
                <a:gd name="T50" fmla="*/ 504 w 546"/>
                <a:gd name="T51" fmla="*/ 418 h 524"/>
                <a:gd name="T52" fmla="*/ 502 w 546"/>
                <a:gd name="T53" fmla="*/ 430 h 524"/>
                <a:gd name="T54" fmla="*/ 500 w 546"/>
                <a:gd name="T55" fmla="*/ 448 h 524"/>
                <a:gd name="T56" fmla="*/ 502 w 546"/>
                <a:gd name="T57" fmla="*/ 466 h 524"/>
                <a:gd name="T58" fmla="*/ 496 w 546"/>
                <a:gd name="T59" fmla="*/ 474 h 524"/>
                <a:gd name="T60" fmla="*/ 456 w 546"/>
                <a:gd name="T61" fmla="*/ 468 h 524"/>
                <a:gd name="T62" fmla="*/ 446 w 546"/>
                <a:gd name="T63" fmla="*/ 490 h 524"/>
                <a:gd name="T64" fmla="*/ 450 w 546"/>
                <a:gd name="T65" fmla="*/ 502 h 524"/>
                <a:gd name="T66" fmla="*/ 434 w 546"/>
                <a:gd name="T67" fmla="*/ 524 h 524"/>
                <a:gd name="T68" fmla="*/ 426 w 546"/>
                <a:gd name="T69" fmla="*/ 502 h 524"/>
                <a:gd name="T70" fmla="*/ 352 w 546"/>
                <a:gd name="T71" fmla="*/ 506 h 524"/>
                <a:gd name="T72" fmla="*/ 212 w 546"/>
                <a:gd name="T73" fmla="*/ 516 h 524"/>
                <a:gd name="T74" fmla="*/ 136 w 546"/>
                <a:gd name="T75" fmla="*/ 516 h 524"/>
                <a:gd name="T76" fmla="*/ 124 w 546"/>
                <a:gd name="T77" fmla="*/ 488 h 524"/>
                <a:gd name="T78" fmla="*/ 110 w 546"/>
                <a:gd name="T79" fmla="*/ 470 h 524"/>
                <a:gd name="T80" fmla="*/ 108 w 546"/>
                <a:gd name="T81" fmla="*/ 418 h 524"/>
                <a:gd name="T82" fmla="*/ 100 w 546"/>
                <a:gd name="T83" fmla="*/ 408 h 524"/>
                <a:gd name="T84" fmla="*/ 96 w 546"/>
                <a:gd name="T85" fmla="*/ 386 h 524"/>
                <a:gd name="T86" fmla="*/ 108 w 546"/>
                <a:gd name="T87" fmla="*/ 350 h 524"/>
                <a:gd name="T88" fmla="*/ 106 w 546"/>
                <a:gd name="T89" fmla="*/ 330 h 524"/>
                <a:gd name="T90" fmla="*/ 96 w 546"/>
                <a:gd name="T91" fmla="*/ 308 h 524"/>
                <a:gd name="T92" fmla="*/ 86 w 546"/>
                <a:gd name="T93" fmla="*/ 294 h 524"/>
                <a:gd name="T94" fmla="*/ 72 w 546"/>
                <a:gd name="T95" fmla="*/ 264 h 524"/>
                <a:gd name="T96" fmla="*/ 58 w 546"/>
                <a:gd name="T97" fmla="*/ 214 h 524"/>
                <a:gd name="T98" fmla="*/ 30 w 546"/>
                <a:gd name="T99" fmla="*/ 124 h 524"/>
                <a:gd name="T100" fmla="*/ 0 w 546"/>
                <a:gd name="T101" fmla="*/ 3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524">
                  <a:moveTo>
                    <a:pt x="0" y="32"/>
                  </a:moveTo>
                  <a:lnTo>
                    <a:pt x="38" y="28"/>
                  </a:lnTo>
                  <a:lnTo>
                    <a:pt x="58" y="26"/>
                  </a:lnTo>
                  <a:lnTo>
                    <a:pt x="74" y="24"/>
                  </a:lnTo>
                  <a:lnTo>
                    <a:pt x="84" y="22"/>
                  </a:lnTo>
                  <a:lnTo>
                    <a:pt x="106" y="20"/>
                  </a:lnTo>
                  <a:lnTo>
                    <a:pt x="118" y="20"/>
                  </a:lnTo>
                  <a:lnTo>
                    <a:pt x="126" y="18"/>
                  </a:lnTo>
                  <a:lnTo>
                    <a:pt x="130" y="18"/>
                  </a:lnTo>
                  <a:lnTo>
                    <a:pt x="132" y="18"/>
                  </a:lnTo>
                  <a:lnTo>
                    <a:pt x="156" y="14"/>
                  </a:lnTo>
                  <a:lnTo>
                    <a:pt x="188" y="10"/>
                  </a:lnTo>
                  <a:lnTo>
                    <a:pt x="202" y="8"/>
                  </a:lnTo>
                  <a:lnTo>
                    <a:pt x="220" y="6"/>
                  </a:lnTo>
                  <a:lnTo>
                    <a:pt x="234" y="4"/>
                  </a:lnTo>
                  <a:lnTo>
                    <a:pt x="240" y="4"/>
                  </a:lnTo>
                  <a:lnTo>
                    <a:pt x="256" y="0"/>
                  </a:lnTo>
                  <a:lnTo>
                    <a:pt x="256" y="2"/>
                  </a:lnTo>
                  <a:lnTo>
                    <a:pt x="254" y="10"/>
                  </a:lnTo>
                  <a:lnTo>
                    <a:pt x="250" y="10"/>
                  </a:lnTo>
                  <a:lnTo>
                    <a:pt x="248" y="12"/>
                  </a:lnTo>
                  <a:lnTo>
                    <a:pt x="244" y="16"/>
                  </a:lnTo>
                  <a:lnTo>
                    <a:pt x="238" y="26"/>
                  </a:lnTo>
                  <a:lnTo>
                    <a:pt x="234" y="38"/>
                  </a:lnTo>
                  <a:lnTo>
                    <a:pt x="240" y="42"/>
                  </a:lnTo>
                  <a:lnTo>
                    <a:pt x="272" y="58"/>
                  </a:lnTo>
                  <a:lnTo>
                    <a:pt x="274" y="60"/>
                  </a:lnTo>
                  <a:lnTo>
                    <a:pt x="280" y="58"/>
                  </a:lnTo>
                  <a:lnTo>
                    <a:pt x="286" y="58"/>
                  </a:lnTo>
                  <a:lnTo>
                    <a:pt x="288" y="60"/>
                  </a:lnTo>
                  <a:lnTo>
                    <a:pt x="300" y="76"/>
                  </a:lnTo>
                  <a:lnTo>
                    <a:pt x="306" y="86"/>
                  </a:lnTo>
                  <a:lnTo>
                    <a:pt x="308" y="92"/>
                  </a:lnTo>
                  <a:lnTo>
                    <a:pt x="310" y="94"/>
                  </a:lnTo>
                  <a:lnTo>
                    <a:pt x="314" y="94"/>
                  </a:lnTo>
                  <a:lnTo>
                    <a:pt x="316" y="96"/>
                  </a:lnTo>
                  <a:lnTo>
                    <a:pt x="318" y="98"/>
                  </a:lnTo>
                  <a:lnTo>
                    <a:pt x="320" y="102"/>
                  </a:lnTo>
                  <a:lnTo>
                    <a:pt x="330" y="114"/>
                  </a:lnTo>
                  <a:lnTo>
                    <a:pt x="342" y="120"/>
                  </a:lnTo>
                  <a:lnTo>
                    <a:pt x="346" y="122"/>
                  </a:lnTo>
                  <a:lnTo>
                    <a:pt x="348" y="122"/>
                  </a:lnTo>
                  <a:lnTo>
                    <a:pt x="352" y="124"/>
                  </a:lnTo>
                  <a:lnTo>
                    <a:pt x="356" y="126"/>
                  </a:lnTo>
                  <a:lnTo>
                    <a:pt x="358" y="128"/>
                  </a:lnTo>
                  <a:lnTo>
                    <a:pt x="362" y="130"/>
                  </a:lnTo>
                  <a:lnTo>
                    <a:pt x="364" y="132"/>
                  </a:lnTo>
                  <a:lnTo>
                    <a:pt x="368" y="136"/>
                  </a:lnTo>
                  <a:lnTo>
                    <a:pt x="370" y="140"/>
                  </a:lnTo>
                  <a:lnTo>
                    <a:pt x="372" y="146"/>
                  </a:lnTo>
                  <a:lnTo>
                    <a:pt x="380" y="150"/>
                  </a:lnTo>
                  <a:lnTo>
                    <a:pt x="382" y="148"/>
                  </a:lnTo>
                  <a:lnTo>
                    <a:pt x="388" y="150"/>
                  </a:lnTo>
                  <a:lnTo>
                    <a:pt x="390" y="152"/>
                  </a:lnTo>
                  <a:lnTo>
                    <a:pt x="404" y="162"/>
                  </a:lnTo>
                  <a:lnTo>
                    <a:pt x="404" y="166"/>
                  </a:lnTo>
                  <a:lnTo>
                    <a:pt x="404" y="170"/>
                  </a:lnTo>
                  <a:lnTo>
                    <a:pt x="410" y="178"/>
                  </a:lnTo>
                  <a:lnTo>
                    <a:pt x="416" y="186"/>
                  </a:lnTo>
                  <a:lnTo>
                    <a:pt x="426" y="194"/>
                  </a:lnTo>
                  <a:lnTo>
                    <a:pt x="430" y="196"/>
                  </a:lnTo>
                  <a:lnTo>
                    <a:pt x="434" y="198"/>
                  </a:lnTo>
                  <a:lnTo>
                    <a:pt x="436" y="198"/>
                  </a:lnTo>
                  <a:lnTo>
                    <a:pt x="442" y="200"/>
                  </a:lnTo>
                  <a:lnTo>
                    <a:pt x="454" y="204"/>
                  </a:lnTo>
                  <a:lnTo>
                    <a:pt x="458" y="208"/>
                  </a:lnTo>
                  <a:lnTo>
                    <a:pt x="472" y="236"/>
                  </a:lnTo>
                  <a:lnTo>
                    <a:pt x="472" y="242"/>
                  </a:lnTo>
                  <a:lnTo>
                    <a:pt x="474" y="252"/>
                  </a:lnTo>
                  <a:lnTo>
                    <a:pt x="476" y="252"/>
                  </a:lnTo>
                  <a:lnTo>
                    <a:pt x="480" y="256"/>
                  </a:lnTo>
                  <a:lnTo>
                    <a:pt x="486" y="256"/>
                  </a:lnTo>
                  <a:lnTo>
                    <a:pt x="494" y="258"/>
                  </a:lnTo>
                  <a:lnTo>
                    <a:pt x="500" y="266"/>
                  </a:lnTo>
                  <a:lnTo>
                    <a:pt x="506" y="278"/>
                  </a:lnTo>
                  <a:lnTo>
                    <a:pt x="508" y="288"/>
                  </a:lnTo>
                  <a:lnTo>
                    <a:pt x="510" y="296"/>
                  </a:lnTo>
                  <a:lnTo>
                    <a:pt x="512" y="304"/>
                  </a:lnTo>
                  <a:lnTo>
                    <a:pt x="520" y="308"/>
                  </a:lnTo>
                  <a:lnTo>
                    <a:pt x="524" y="306"/>
                  </a:lnTo>
                  <a:lnTo>
                    <a:pt x="526" y="306"/>
                  </a:lnTo>
                  <a:lnTo>
                    <a:pt x="540" y="312"/>
                  </a:lnTo>
                  <a:lnTo>
                    <a:pt x="546" y="312"/>
                  </a:lnTo>
                  <a:lnTo>
                    <a:pt x="544" y="318"/>
                  </a:lnTo>
                  <a:lnTo>
                    <a:pt x="538" y="328"/>
                  </a:lnTo>
                  <a:lnTo>
                    <a:pt x="534" y="332"/>
                  </a:lnTo>
                  <a:lnTo>
                    <a:pt x="528" y="342"/>
                  </a:lnTo>
                  <a:lnTo>
                    <a:pt x="522" y="350"/>
                  </a:lnTo>
                  <a:lnTo>
                    <a:pt x="522" y="354"/>
                  </a:lnTo>
                  <a:lnTo>
                    <a:pt x="522" y="364"/>
                  </a:lnTo>
                  <a:lnTo>
                    <a:pt x="522" y="370"/>
                  </a:lnTo>
                  <a:lnTo>
                    <a:pt x="512" y="372"/>
                  </a:lnTo>
                  <a:lnTo>
                    <a:pt x="510" y="372"/>
                  </a:lnTo>
                  <a:lnTo>
                    <a:pt x="506" y="372"/>
                  </a:lnTo>
                  <a:lnTo>
                    <a:pt x="504" y="372"/>
                  </a:lnTo>
                  <a:lnTo>
                    <a:pt x="510" y="380"/>
                  </a:lnTo>
                  <a:lnTo>
                    <a:pt x="512" y="378"/>
                  </a:lnTo>
                  <a:lnTo>
                    <a:pt x="518" y="380"/>
                  </a:lnTo>
                  <a:lnTo>
                    <a:pt x="512" y="396"/>
                  </a:lnTo>
                  <a:lnTo>
                    <a:pt x="512" y="400"/>
                  </a:lnTo>
                  <a:lnTo>
                    <a:pt x="516" y="406"/>
                  </a:lnTo>
                  <a:lnTo>
                    <a:pt x="516" y="410"/>
                  </a:lnTo>
                  <a:lnTo>
                    <a:pt x="506" y="420"/>
                  </a:lnTo>
                  <a:lnTo>
                    <a:pt x="504" y="418"/>
                  </a:lnTo>
                  <a:lnTo>
                    <a:pt x="502" y="414"/>
                  </a:lnTo>
                  <a:lnTo>
                    <a:pt x="498" y="414"/>
                  </a:lnTo>
                  <a:lnTo>
                    <a:pt x="496" y="426"/>
                  </a:lnTo>
                  <a:lnTo>
                    <a:pt x="502" y="430"/>
                  </a:lnTo>
                  <a:lnTo>
                    <a:pt x="504" y="428"/>
                  </a:lnTo>
                  <a:lnTo>
                    <a:pt x="504" y="436"/>
                  </a:lnTo>
                  <a:lnTo>
                    <a:pt x="502" y="446"/>
                  </a:lnTo>
                  <a:lnTo>
                    <a:pt x="500" y="448"/>
                  </a:lnTo>
                  <a:lnTo>
                    <a:pt x="498" y="452"/>
                  </a:lnTo>
                  <a:lnTo>
                    <a:pt x="496" y="458"/>
                  </a:lnTo>
                  <a:lnTo>
                    <a:pt x="500" y="462"/>
                  </a:lnTo>
                  <a:lnTo>
                    <a:pt x="502" y="466"/>
                  </a:lnTo>
                  <a:lnTo>
                    <a:pt x="502" y="468"/>
                  </a:lnTo>
                  <a:lnTo>
                    <a:pt x="502" y="470"/>
                  </a:lnTo>
                  <a:lnTo>
                    <a:pt x="502" y="474"/>
                  </a:lnTo>
                  <a:lnTo>
                    <a:pt x="496" y="474"/>
                  </a:lnTo>
                  <a:lnTo>
                    <a:pt x="478" y="474"/>
                  </a:lnTo>
                  <a:lnTo>
                    <a:pt x="472" y="472"/>
                  </a:lnTo>
                  <a:lnTo>
                    <a:pt x="468" y="470"/>
                  </a:lnTo>
                  <a:lnTo>
                    <a:pt x="456" y="468"/>
                  </a:lnTo>
                  <a:lnTo>
                    <a:pt x="450" y="468"/>
                  </a:lnTo>
                  <a:lnTo>
                    <a:pt x="446" y="472"/>
                  </a:lnTo>
                  <a:lnTo>
                    <a:pt x="444" y="478"/>
                  </a:lnTo>
                  <a:lnTo>
                    <a:pt x="446" y="490"/>
                  </a:lnTo>
                  <a:lnTo>
                    <a:pt x="446" y="492"/>
                  </a:lnTo>
                  <a:lnTo>
                    <a:pt x="450" y="496"/>
                  </a:lnTo>
                  <a:lnTo>
                    <a:pt x="450" y="498"/>
                  </a:lnTo>
                  <a:lnTo>
                    <a:pt x="450" y="502"/>
                  </a:lnTo>
                  <a:lnTo>
                    <a:pt x="450" y="522"/>
                  </a:lnTo>
                  <a:lnTo>
                    <a:pt x="446" y="524"/>
                  </a:lnTo>
                  <a:lnTo>
                    <a:pt x="436" y="524"/>
                  </a:lnTo>
                  <a:lnTo>
                    <a:pt x="434" y="524"/>
                  </a:lnTo>
                  <a:lnTo>
                    <a:pt x="432" y="518"/>
                  </a:lnTo>
                  <a:lnTo>
                    <a:pt x="432" y="516"/>
                  </a:lnTo>
                  <a:lnTo>
                    <a:pt x="432" y="512"/>
                  </a:lnTo>
                  <a:lnTo>
                    <a:pt x="426" y="502"/>
                  </a:lnTo>
                  <a:lnTo>
                    <a:pt x="416" y="502"/>
                  </a:lnTo>
                  <a:lnTo>
                    <a:pt x="402" y="504"/>
                  </a:lnTo>
                  <a:lnTo>
                    <a:pt x="390" y="504"/>
                  </a:lnTo>
                  <a:lnTo>
                    <a:pt x="352" y="506"/>
                  </a:lnTo>
                  <a:lnTo>
                    <a:pt x="340" y="508"/>
                  </a:lnTo>
                  <a:lnTo>
                    <a:pt x="302" y="510"/>
                  </a:lnTo>
                  <a:lnTo>
                    <a:pt x="266" y="512"/>
                  </a:lnTo>
                  <a:lnTo>
                    <a:pt x="212" y="516"/>
                  </a:lnTo>
                  <a:lnTo>
                    <a:pt x="188" y="518"/>
                  </a:lnTo>
                  <a:lnTo>
                    <a:pt x="182" y="518"/>
                  </a:lnTo>
                  <a:lnTo>
                    <a:pt x="142" y="520"/>
                  </a:lnTo>
                  <a:lnTo>
                    <a:pt x="136" y="516"/>
                  </a:lnTo>
                  <a:lnTo>
                    <a:pt x="134" y="512"/>
                  </a:lnTo>
                  <a:lnTo>
                    <a:pt x="128" y="498"/>
                  </a:lnTo>
                  <a:lnTo>
                    <a:pt x="122" y="490"/>
                  </a:lnTo>
                  <a:lnTo>
                    <a:pt x="124" y="488"/>
                  </a:lnTo>
                  <a:lnTo>
                    <a:pt x="120" y="480"/>
                  </a:lnTo>
                  <a:lnTo>
                    <a:pt x="118" y="476"/>
                  </a:lnTo>
                  <a:lnTo>
                    <a:pt x="114" y="472"/>
                  </a:lnTo>
                  <a:lnTo>
                    <a:pt x="110" y="470"/>
                  </a:lnTo>
                  <a:lnTo>
                    <a:pt x="106" y="458"/>
                  </a:lnTo>
                  <a:lnTo>
                    <a:pt x="108" y="450"/>
                  </a:lnTo>
                  <a:lnTo>
                    <a:pt x="110" y="428"/>
                  </a:lnTo>
                  <a:lnTo>
                    <a:pt x="108" y="418"/>
                  </a:lnTo>
                  <a:lnTo>
                    <a:pt x="106" y="416"/>
                  </a:lnTo>
                  <a:lnTo>
                    <a:pt x="102" y="414"/>
                  </a:lnTo>
                  <a:lnTo>
                    <a:pt x="100" y="410"/>
                  </a:lnTo>
                  <a:lnTo>
                    <a:pt x="100" y="408"/>
                  </a:lnTo>
                  <a:lnTo>
                    <a:pt x="96" y="400"/>
                  </a:lnTo>
                  <a:lnTo>
                    <a:pt x="96" y="396"/>
                  </a:lnTo>
                  <a:lnTo>
                    <a:pt x="96" y="392"/>
                  </a:lnTo>
                  <a:lnTo>
                    <a:pt x="96" y="386"/>
                  </a:lnTo>
                  <a:lnTo>
                    <a:pt x="100" y="358"/>
                  </a:lnTo>
                  <a:lnTo>
                    <a:pt x="104" y="352"/>
                  </a:lnTo>
                  <a:lnTo>
                    <a:pt x="106" y="352"/>
                  </a:lnTo>
                  <a:lnTo>
                    <a:pt x="108" y="350"/>
                  </a:lnTo>
                  <a:lnTo>
                    <a:pt x="112" y="346"/>
                  </a:lnTo>
                  <a:lnTo>
                    <a:pt x="114" y="340"/>
                  </a:lnTo>
                  <a:lnTo>
                    <a:pt x="110" y="338"/>
                  </a:lnTo>
                  <a:lnTo>
                    <a:pt x="106" y="330"/>
                  </a:lnTo>
                  <a:lnTo>
                    <a:pt x="106" y="324"/>
                  </a:lnTo>
                  <a:lnTo>
                    <a:pt x="100" y="312"/>
                  </a:lnTo>
                  <a:lnTo>
                    <a:pt x="98" y="312"/>
                  </a:lnTo>
                  <a:lnTo>
                    <a:pt x="96" y="308"/>
                  </a:lnTo>
                  <a:lnTo>
                    <a:pt x="92" y="306"/>
                  </a:lnTo>
                  <a:lnTo>
                    <a:pt x="90" y="304"/>
                  </a:lnTo>
                  <a:lnTo>
                    <a:pt x="88" y="298"/>
                  </a:lnTo>
                  <a:lnTo>
                    <a:pt x="86" y="294"/>
                  </a:lnTo>
                  <a:lnTo>
                    <a:pt x="84" y="288"/>
                  </a:lnTo>
                  <a:lnTo>
                    <a:pt x="78" y="276"/>
                  </a:lnTo>
                  <a:lnTo>
                    <a:pt x="76" y="272"/>
                  </a:lnTo>
                  <a:lnTo>
                    <a:pt x="72" y="264"/>
                  </a:lnTo>
                  <a:lnTo>
                    <a:pt x="68" y="252"/>
                  </a:lnTo>
                  <a:lnTo>
                    <a:pt x="62" y="226"/>
                  </a:lnTo>
                  <a:lnTo>
                    <a:pt x="60" y="220"/>
                  </a:lnTo>
                  <a:lnTo>
                    <a:pt x="58" y="214"/>
                  </a:lnTo>
                  <a:lnTo>
                    <a:pt x="52" y="190"/>
                  </a:lnTo>
                  <a:lnTo>
                    <a:pt x="38" y="146"/>
                  </a:lnTo>
                  <a:lnTo>
                    <a:pt x="32" y="134"/>
                  </a:lnTo>
                  <a:lnTo>
                    <a:pt x="30" y="124"/>
                  </a:lnTo>
                  <a:lnTo>
                    <a:pt x="30" y="120"/>
                  </a:lnTo>
                  <a:lnTo>
                    <a:pt x="12" y="70"/>
                  </a:lnTo>
                  <a:lnTo>
                    <a:pt x="2" y="40"/>
                  </a:lnTo>
                  <a:lnTo>
                    <a:pt x="0" y="34"/>
                  </a:lnTo>
                  <a:lnTo>
                    <a:pt x="0" y="3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20" name="Freeform 449"/>
            <p:cNvSpPr>
              <a:spLocks/>
            </p:cNvSpPr>
            <p:nvPr/>
          </p:nvSpPr>
          <p:spPr bwMode="auto">
            <a:xfrm>
              <a:off x="488950" y="2057400"/>
              <a:ext cx="1260474" cy="2022475"/>
            </a:xfrm>
            <a:custGeom>
              <a:avLst/>
              <a:gdLst>
                <a:gd name="T0" fmla="*/ 438 w 794"/>
                <a:gd name="T1" fmla="*/ 1224 h 1274"/>
                <a:gd name="T2" fmla="*/ 432 w 794"/>
                <a:gd name="T3" fmla="*/ 1220 h 1274"/>
                <a:gd name="T4" fmla="*/ 436 w 794"/>
                <a:gd name="T5" fmla="*/ 1200 h 1274"/>
                <a:gd name="T6" fmla="*/ 426 w 794"/>
                <a:gd name="T7" fmla="*/ 1142 h 1274"/>
                <a:gd name="T8" fmla="*/ 390 w 794"/>
                <a:gd name="T9" fmla="*/ 1100 h 1274"/>
                <a:gd name="T10" fmla="*/ 376 w 794"/>
                <a:gd name="T11" fmla="*/ 1080 h 1274"/>
                <a:gd name="T12" fmla="*/ 352 w 794"/>
                <a:gd name="T13" fmla="*/ 1078 h 1274"/>
                <a:gd name="T14" fmla="*/ 346 w 794"/>
                <a:gd name="T15" fmla="*/ 1046 h 1274"/>
                <a:gd name="T16" fmla="*/ 318 w 794"/>
                <a:gd name="T17" fmla="*/ 1030 h 1274"/>
                <a:gd name="T18" fmla="*/ 278 w 794"/>
                <a:gd name="T19" fmla="*/ 1010 h 1274"/>
                <a:gd name="T20" fmla="*/ 248 w 794"/>
                <a:gd name="T21" fmla="*/ 968 h 1274"/>
                <a:gd name="T22" fmla="*/ 172 w 794"/>
                <a:gd name="T23" fmla="*/ 942 h 1274"/>
                <a:gd name="T24" fmla="*/ 150 w 794"/>
                <a:gd name="T25" fmla="*/ 926 h 1274"/>
                <a:gd name="T26" fmla="*/ 160 w 794"/>
                <a:gd name="T27" fmla="*/ 892 h 1274"/>
                <a:gd name="T28" fmla="*/ 156 w 794"/>
                <a:gd name="T29" fmla="*/ 854 h 1274"/>
                <a:gd name="T30" fmla="*/ 148 w 794"/>
                <a:gd name="T31" fmla="*/ 818 h 1274"/>
                <a:gd name="T32" fmla="*/ 122 w 794"/>
                <a:gd name="T33" fmla="*/ 768 h 1274"/>
                <a:gd name="T34" fmla="*/ 94 w 794"/>
                <a:gd name="T35" fmla="*/ 708 h 1274"/>
                <a:gd name="T36" fmla="*/ 88 w 794"/>
                <a:gd name="T37" fmla="*/ 672 h 1274"/>
                <a:gd name="T38" fmla="*/ 110 w 794"/>
                <a:gd name="T39" fmla="*/ 648 h 1274"/>
                <a:gd name="T40" fmla="*/ 94 w 794"/>
                <a:gd name="T41" fmla="*/ 620 h 1274"/>
                <a:gd name="T42" fmla="*/ 68 w 794"/>
                <a:gd name="T43" fmla="*/ 578 h 1274"/>
                <a:gd name="T44" fmla="*/ 68 w 794"/>
                <a:gd name="T45" fmla="*/ 544 h 1274"/>
                <a:gd name="T46" fmla="*/ 90 w 794"/>
                <a:gd name="T47" fmla="*/ 518 h 1274"/>
                <a:gd name="T48" fmla="*/ 112 w 794"/>
                <a:gd name="T49" fmla="*/ 562 h 1274"/>
                <a:gd name="T50" fmla="*/ 106 w 794"/>
                <a:gd name="T51" fmla="*/ 530 h 1274"/>
                <a:gd name="T52" fmla="*/ 122 w 794"/>
                <a:gd name="T53" fmla="*/ 496 h 1274"/>
                <a:gd name="T54" fmla="*/ 166 w 794"/>
                <a:gd name="T55" fmla="*/ 508 h 1274"/>
                <a:gd name="T56" fmla="*/ 176 w 794"/>
                <a:gd name="T57" fmla="*/ 502 h 1274"/>
                <a:gd name="T58" fmla="*/ 136 w 794"/>
                <a:gd name="T59" fmla="*/ 488 h 1274"/>
                <a:gd name="T60" fmla="*/ 100 w 794"/>
                <a:gd name="T61" fmla="*/ 476 h 1274"/>
                <a:gd name="T62" fmla="*/ 68 w 794"/>
                <a:gd name="T63" fmla="*/ 496 h 1274"/>
                <a:gd name="T64" fmla="*/ 58 w 794"/>
                <a:gd name="T65" fmla="*/ 470 h 1274"/>
                <a:gd name="T66" fmla="*/ 40 w 794"/>
                <a:gd name="T67" fmla="*/ 418 h 1274"/>
                <a:gd name="T68" fmla="*/ 12 w 794"/>
                <a:gd name="T69" fmla="*/ 364 h 1274"/>
                <a:gd name="T70" fmla="*/ 14 w 794"/>
                <a:gd name="T71" fmla="*/ 316 h 1274"/>
                <a:gd name="T72" fmla="*/ 28 w 794"/>
                <a:gd name="T73" fmla="*/ 256 h 1274"/>
                <a:gd name="T74" fmla="*/ 2 w 794"/>
                <a:gd name="T75" fmla="*/ 192 h 1274"/>
                <a:gd name="T76" fmla="*/ 12 w 794"/>
                <a:gd name="T77" fmla="*/ 154 h 1274"/>
                <a:gd name="T78" fmla="*/ 50 w 794"/>
                <a:gd name="T79" fmla="*/ 110 h 1274"/>
                <a:gd name="T80" fmla="*/ 70 w 794"/>
                <a:gd name="T81" fmla="*/ 64 h 1274"/>
                <a:gd name="T82" fmla="*/ 78 w 794"/>
                <a:gd name="T83" fmla="*/ 6 h 1274"/>
                <a:gd name="T84" fmla="*/ 146 w 794"/>
                <a:gd name="T85" fmla="*/ 20 h 1274"/>
                <a:gd name="T86" fmla="*/ 178 w 794"/>
                <a:gd name="T87" fmla="*/ 30 h 1274"/>
                <a:gd name="T88" fmla="*/ 254 w 794"/>
                <a:gd name="T89" fmla="*/ 52 h 1274"/>
                <a:gd name="T90" fmla="*/ 298 w 794"/>
                <a:gd name="T91" fmla="*/ 64 h 1274"/>
                <a:gd name="T92" fmla="*/ 350 w 794"/>
                <a:gd name="T93" fmla="*/ 76 h 1274"/>
                <a:gd name="T94" fmla="*/ 448 w 794"/>
                <a:gd name="T95" fmla="*/ 102 h 1274"/>
                <a:gd name="T96" fmla="*/ 354 w 794"/>
                <a:gd name="T97" fmla="*/ 440 h 1274"/>
                <a:gd name="T98" fmla="*/ 508 w 794"/>
                <a:gd name="T99" fmla="*/ 658 h 1274"/>
                <a:gd name="T100" fmla="*/ 590 w 794"/>
                <a:gd name="T101" fmla="*/ 772 h 1274"/>
                <a:gd name="T102" fmla="*/ 686 w 794"/>
                <a:gd name="T103" fmla="*/ 908 h 1274"/>
                <a:gd name="T104" fmla="*/ 762 w 794"/>
                <a:gd name="T105" fmla="*/ 1034 h 1274"/>
                <a:gd name="T106" fmla="*/ 780 w 794"/>
                <a:gd name="T107" fmla="*/ 1086 h 1274"/>
                <a:gd name="T108" fmla="*/ 780 w 794"/>
                <a:gd name="T109" fmla="*/ 1112 h 1274"/>
                <a:gd name="T110" fmla="*/ 744 w 794"/>
                <a:gd name="T111" fmla="*/ 1134 h 1274"/>
                <a:gd name="T112" fmla="*/ 708 w 794"/>
                <a:gd name="T113" fmla="*/ 1194 h 1274"/>
                <a:gd name="T114" fmla="*/ 704 w 794"/>
                <a:gd name="T115" fmla="*/ 1230 h 1274"/>
                <a:gd name="T116" fmla="*/ 724 w 794"/>
                <a:gd name="T117" fmla="*/ 1248 h 1274"/>
                <a:gd name="T118" fmla="*/ 696 w 794"/>
                <a:gd name="T119" fmla="*/ 1268 h 1274"/>
                <a:gd name="T120" fmla="*/ 598 w 794"/>
                <a:gd name="T121" fmla="*/ 1260 h 1274"/>
                <a:gd name="T122" fmla="*/ 440 w 794"/>
                <a:gd name="T123" fmla="*/ 1240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1274">
                  <a:moveTo>
                    <a:pt x="440" y="1240"/>
                  </a:moveTo>
                  <a:lnTo>
                    <a:pt x="438" y="1236"/>
                  </a:lnTo>
                  <a:lnTo>
                    <a:pt x="436" y="1224"/>
                  </a:lnTo>
                  <a:lnTo>
                    <a:pt x="434" y="1222"/>
                  </a:lnTo>
                  <a:lnTo>
                    <a:pt x="434" y="1220"/>
                  </a:lnTo>
                  <a:lnTo>
                    <a:pt x="436" y="1220"/>
                  </a:lnTo>
                  <a:lnTo>
                    <a:pt x="438" y="1224"/>
                  </a:lnTo>
                  <a:lnTo>
                    <a:pt x="440" y="1230"/>
                  </a:lnTo>
                  <a:lnTo>
                    <a:pt x="442" y="1230"/>
                  </a:lnTo>
                  <a:lnTo>
                    <a:pt x="442" y="1228"/>
                  </a:lnTo>
                  <a:lnTo>
                    <a:pt x="442" y="1224"/>
                  </a:lnTo>
                  <a:lnTo>
                    <a:pt x="436" y="1216"/>
                  </a:lnTo>
                  <a:lnTo>
                    <a:pt x="432" y="1218"/>
                  </a:lnTo>
                  <a:lnTo>
                    <a:pt x="432" y="1220"/>
                  </a:lnTo>
                  <a:lnTo>
                    <a:pt x="430" y="1224"/>
                  </a:lnTo>
                  <a:lnTo>
                    <a:pt x="428" y="1220"/>
                  </a:lnTo>
                  <a:lnTo>
                    <a:pt x="430" y="1218"/>
                  </a:lnTo>
                  <a:lnTo>
                    <a:pt x="432" y="1210"/>
                  </a:lnTo>
                  <a:lnTo>
                    <a:pt x="432" y="1204"/>
                  </a:lnTo>
                  <a:lnTo>
                    <a:pt x="434" y="1200"/>
                  </a:lnTo>
                  <a:lnTo>
                    <a:pt x="436" y="1200"/>
                  </a:lnTo>
                  <a:lnTo>
                    <a:pt x="436" y="1196"/>
                  </a:lnTo>
                  <a:lnTo>
                    <a:pt x="436" y="1186"/>
                  </a:lnTo>
                  <a:lnTo>
                    <a:pt x="436" y="1170"/>
                  </a:lnTo>
                  <a:lnTo>
                    <a:pt x="434" y="1168"/>
                  </a:lnTo>
                  <a:lnTo>
                    <a:pt x="434" y="1166"/>
                  </a:lnTo>
                  <a:lnTo>
                    <a:pt x="430" y="1152"/>
                  </a:lnTo>
                  <a:lnTo>
                    <a:pt x="426" y="1142"/>
                  </a:lnTo>
                  <a:lnTo>
                    <a:pt x="424" y="1140"/>
                  </a:lnTo>
                  <a:lnTo>
                    <a:pt x="414" y="1126"/>
                  </a:lnTo>
                  <a:lnTo>
                    <a:pt x="410" y="1122"/>
                  </a:lnTo>
                  <a:lnTo>
                    <a:pt x="402" y="1110"/>
                  </a:lnTo>
                  <a:lnTo>
                    <a:pt x="394" y="1102"/>
                  </a:lnTo>
                  <a:lnTo>
                    <a:pt x="392" y="1102"/>
                  </a:lnTo>
                  <a:lnTo>
                    <a:pt x="390" y="1100"/>
                  </a:lnTo>
                  <a:lnTo>
                    <a:pt x="388" y="1098"/>
                  </a:lnTo>
                  <a:lnTo>
                    <a:pt x="386" y="1096"/>
                  </a:lnTo>
                  <a:lnTo>
                    <a:pt x="384" y="1094"/>
                  </a:lnTo>
                  <a:lnTo>
                    <a:pt x="382" y="1092"/>
                  </a:lnTo>
                  <a:lnTo>
                    <a:pt x="380" y="1088"/>
                  </a:lnTo>
                  <a:lnTo>
                    <a:pt x="378" y="1086"/>
                  </a:lnTo>
                  <a:lnTo>
                    <a:pt x="376" y="1080"/>
                  </a:lnTo>
                  <a:lnTo>
                    <a:pt x="374" y="1078"/>
                  </a:lnTo>
                  <a:lnTo>
                    <a:pt x="372" y="1076"/>
                  </a:lnTo>
                  <a:lnTo>
                    <a:pt x="364" y="1072"/>
                  </a:lnTo>
                  <a:lnTo>
                    <a:pt x="358" y="1074"/>
                  </a:lnTo>
                  <a:lnTo>
                    <a:pt x="356" y="1078"/>
                  </a:lnTo>
                  <a:lnTo>
                    <a:pt x="354" y="1078"/>
                  </a:lnTo>
                  <a:lnTo>
                    <a:pt x="352" y="1078"/>
                  </a:lnTo>
                  <a:lnTo>
                    <a:pt x="346" y="1072"/>
                  </a:lnTo>
                  <a:lnTo>
                    <a:pt x="344" y="1068"/>
                  </a:lnTo>
                  <a:lnTo>
                    <a:pt x="346" y="1066"/>
                  </a:lnTo>
                  <a:lnTo>
                    <a:pt x="348" y="1062"/>
                  </a:lnTo>
                  <a:lnTo>
                    <a:pt x="348" y="1052"/>
                  </a:lnTo>
                  <a:lnTo>
                    <a:pt x="346" y="1050"/>
                  </a:lnTo>
                  <a:lnTo>
                    <a:pt x="346" y="1046"/>
                  </a:lnTo>
                  <a:lnTo>
                    <a:pt x="346" y="1044"/>
                  </a:lnTo>
                  <a:lnTo>
                    <a:pt x="342" y="1038"/>
                  </a:lnTo>
                  <a:lnTo>
                    <a:pt x="340" y="1036"/>
                  </a:lnTo>
                  <a:lnTo>
                    <a:pt x="338" y="1034"/>
                  </a:lnTo>
                  <a:lnTo>
                    <a:pt x="328" y="1032"/>
                  </a:lnTo>
                  <a:lnTo>
                    <a:pt x="324" y="1032"/>
                  </a:lnTo>
                  <a:lnTo>
                    <a:pt x="318" y="1030"/>
                  </a:lnTo>
                  <a:lnTo>
                    <a:pt x="314" y="1030"/>
                  </a:lnTo>
                  <a:lnTo>
                    <a:pt x="310" y="1030"/>
                  </a:lnTo>
                  <a:lnTo>
                    <a:pt x="300" y="1024"/>
                  </a:lnTo>
                  <a:lnTo>
                    <a:pt x="298" y="1024"/>
                  </a:lnTo>
                  <a:lnTo>
                    <a:pt x="296" y="1022"/>
                  </a:lnTo>
                  <a:lnTo>
                    <a:pt x="282" y="1012"/>
                  </a:lnTo>
                  <a:lnTo>
                    <a:pt x="278" y="1010"/>
                  </a:lnTo>
                  <a:lnTo>
                    <a:pt x="274" y="1006"/>
                  </a:lnTo>
                  <a:lnTo>
                    <a:pt x="274" y="998"/>
                  </a:lnTo>
                  <a:lnTo>
                    <a:pt x="270" y="990"/>
                  </a:lnTo>
                  <a:lnTo>
                    <a:pt x="262" y="978"/>
                  </a:lnTo>
                  <a:lnTo>
                    <a:pt x="260" y="976"/>
                  </a:lnTo>
                  <a:lnTo>
                    <a:pt x="250" y="970"/>
                  </a:lnTo>
                  <a:lnTo>
                    <a:pt x="248" y="968"/>
                  </a:lnTo>
                  <a:lnTo>
                    <a:pt x="246" y="966"/>
                  </a:lnTo>
                  <a:lnTo>
                    <a:pt x="242" y="966"/>
                  </a:lnTo>
                  <a:lnTo>
                    <a:pt x="226" y="962"/>
                  </a:lnTo>
                  <a:lnTo>
                    <a:pt x="206" y="952"/>
                  </a:lnTo>
                  <a:lnTo>
                    <a:pt x="194" y="946"/>
                  </a:lnTo>
                  <a:lnTo>
                    <a:pt x="182" y="946"/>
                  </a:lnTo>
                  <a:lnTo>
                    <a:pt x="172" y="942"/>
                  </a:lnTo>
                  <a:lnTo>
                    <a:pt x="164" y="942"/>
                  </a:lnTo>
                  <a:lnTo>
                    <a:pt x="162" y="942"/>
                  </a:lnTo>
                  <a:lnTo>
                    <a:pt x="160" y="934"/>
                  </a:lnTo>
                  <a:lnTo>
                    <a:pt x="160" y="932"/>
                  </a:lnTo>
                  <a:lnTo>
                    <a:pt x="154" y="928"/>
                  </a:lnTo>
                  <a:lnTo>
                    <a:pt x="152" y="926"/>
                  </a:lnTo>
                  <a:lnTo>
                    <a:pt x="150" y="926"/>
                  </a:lnTo>
                  <a:lnTo>
                    <a:pt x="148" y="922"/>
                  </a:lnTo>
                  <a:lnTo>
                    <a:pt x="150" y="918"/>
                  </a:lnTo>
                  <a:lnTo>
                    <a:pt x="150" y="916"/>
                  </a:lnTo>
                  <a:lnTo>
                    <a:pt x="154" y="914"/>
                  </a:lnTo>
                  <a:lnTo>
                    <a:pt x="154" y="912"/>
                  </a:lnTo>
                  <a:lnTo>
                    <a:pt x="156" y="910"/>
                  </a:lnTo>
                  <a:lnTo>
                    <a:pt x="160" y="892"/>
                  </a:lnTo>
                  <a:lnTo>
                    <a:pt x="158" y="888"/>
                  </a:lnTo>
                  <a:lnTo>
                    <a:pt x="164" y="874"/>
                  </a:lnTo>
                  <a:lnTo>
                    <a:pt x="168" y="866"/>
                  </a:lnTo>
                  <a:lnTo>
                    <a:pt x="168" y="860"/>
                  </a:lnTo>
                  <a:lnTo>
                    <a:pt x="164" y="856"/>
                  </a:lnTo>
                  <a:lnTo>
                    <a:pt x="160" y="854"/>
                  </a:lnTo>
                  <a:lnTo>
                    <a:pt x="156" y="854"/>
                  </a:lnTo>
                  <a:lnTo>
                    <a:pt x="150" y="846"/>
                  </a:lnTo>
                  <a:lnTo>
                    <a:pt x="148" y="844"/>
                  </a:lnTo>
                  <a:lnTo>
                    <a:pt x="146" y="840"/>
                  </a:lnTo>
                  <a:lnTo>
                    <a:pt x="148" y="838"/>
                  </a:lnTo>
                  <a:lnTo>
                    <a:pt x="150" y="836"/>
                  </a:lnTo>
                  <a:lnTo>
                    <a:pt x="154" y="830"/>
                  </a:lnTo>
                  <a:lnTo>
                    <a:pt x="148" y="818"/>
                  </a:lnTo>
                  <a:lnTo>
                    <a:pt x="144" y="814"/>
                  </a:lnTo>
                  <a:lnTo>
                    <a:pt x="142" y="812"/>
                  </a:lnTo>
                  <a:lnTo>
                    <a:pt x="138" y="806"/>
                  </a:lnTo>
                  <a:lnTo>
                    <a:pt x="132" y="790"/>
                  </a:lnTo>
                  <a:lnTo>
                    <a:pt x="122" y="780"/>
                  </a:lnTo>
                  <a:lnTo>
                    <a:pt x="122" y="772"/>
                  </a:lnTo>
                  <a:lnTo>
                    <a:pt x="122" y="768"/>
                  </a:lnTo>
                  <a:lnTo>
                    <a:pt x="118" y="764"/>
                  </a:lnTo>
                  <a:lnTo>
                    <a:pt x="114" y="754"/>
                  </a:lnTo>
                  <a:lnTo>
                    <a:pt x="114" y="750"/>
                  </a:lnTo>
                  <a:lnTo>
                    <a:pt x="114" y="744"/>
                  </a:lnTo>
                  <a:lnTo>
                    <a:pt x="114" y="742"/>
                  </a:lnTo>
                  <a:lnTo>
                    <a:pt x="100" y="716"/>
                  </a:lnTo>
                  <a:lnTo>
                    <a:pt x="94" y="708"/>
                  </a:lnTo>
                  <a:lnTo>
                    <a:pt x="90" y="706"/>
                  </a:lnTo>
                  <a:lnTo>
                    <a:pt x="86" y="696"/>
                  </a:lnTo>
                  <a:lnTo>
                    <a:pt x="88" y="692"/>
                  </a:lnTo>
                  <a:lnTo>
                    <a:pt x="88" y="686"/>
                  </a:lnTo>
                  <a:lnTo>
                    <a:pt x="88" y="682"/>
                  </a:lnTo>
                  <a:lnTo>
                    <a:pt x="88" y="678"/>
                  </a:lnTo>
                  <a:lnTo>
                    <a:pt x="88" y="672"/>
                  </a:lnTo>
                  <a:lnTo>
                    <a:pt x="88" y="662"/>
                  </a:lnTo>
                  <a:lnTo>
                    <a:pt x="94" y="658"/>
                  </a:lnTo>
                  <a:lnTo>
                    <a:pt x="98" y="662"/>
                  </a:lnTo>
                  <a:lnTo>
                    <a:pt x="100" y="662"/>
                  </a:lnTo>
                  <a:lnTo>
                    <a:pt x="104" y="660"/>
                  </a:lnTo>
                  <a:lnTo>
                    <a:pt x="104" y="658"/>
                  </a:lnTo>
                  <a:lnTo>
                    <a:pt x="110" y="648"/>
                  </a:lnTo>
                  <a:lnTo>
                    <a:pt x="114" y="644"/>
                  </a:lnTo>
                  <a:lnTo>
                    <a:pt x="112" y="634"/>
                  </a:lnTo>
                  <a:lnTo>
                    <a:pt x="110" y="626"/>
                  </a:lnTo>
                  <a:lnTo>
                    <a:pt x="108" y="622"/>
                  </a:lnTo>
                  <a:lnTo>
                    <a:pt x="104" y="620"/>
                  </a:lnTo>
                  <a:lnTo>
                    <a:pt x="98" y="620"/>
                  </a:lnTo>
                  <a:lnTo>
                    <a:pt x="94" y="620"/>
                  </a:lnTo>
                  <a:lnTo>
                    <a:pt x="92" y="620"/>
                  </a:lnTo>
                  <a:lnTo>
                    <a:pt x="90" y="618"/>
                  </a:lnTo>
                  <a:lnTo>
                    <a:pt x="82" y="612"/>
                  </a:lnTo>
                  <a:lnTo>
                    <a:pt x="80" y="608"/>
                  </a:lnTo>
                  <a:lnTo>
                    <a:pt x="68" y="584"/>
                  </a:lnTo>
                  <a:lnTo>
                    <a:pt x="68" y="580"/>
                  </a:lnTo>
                  <a:lnTo>
                    <a:pt x="68" y="578"/>
                  </a:lnTo>
                  <a:lnTo>
                    <a:pt x="70" y="572"/>
                  </a:lnTo>
                  <a:lnTo>
                    <a:pt x="74" y="568"/>
                  </a:lnTo>
                  <a:lnTo>
                    <a:pt x="74" y="564"/>
                  </a:lnTo>
                  <a:lnTo>
                    <a:pt x="74" y="550"/>
                  </a:lnTo>
                  <a:lnTo>
                    <a:pt x="72" y="548"/>
                  </a:lnTo>
                  <a:lnTo>
                    <a:pt x="70" y="546"/>
                  </a:lnTo>
                  <a:lnTo>
                    <a:pt x="68" y="544"/>
                  </a:lnTo>
                  <a:lnTo>
                    <a:pt x="70" y="540"/>
                  </a:lnTo>
                  <a:lnTo>
                    <a:pt x="70" y="536"/>
                  </a:lnTo>
                  <a:lnTo>
                    <a:pt x="78" y="518"/>
                  </a:lnTo>
                  <a:lnTo>
                    <a:pt x="80" y="514"/>
                  </a:lnTo>
                  <a:lnTo>
                    <a:pt x="84" y="514"/>
                  </a:lnTo>
                  <a:lnTo>
                    <a:pt x="90" y="514"/>
                  </a:lnTo>
                  <a:lnTo>
                    <a:pt x="90" y="518"/>
                  </a:lnTo>
                  <a:lnTo>
                    <a:pt x="90" y="524"/>
                  </a:lnTo>
                  <a:lnTo>
                    <a:pt x="88" y="530"/>
                  </a:lnTo>
                  <a:lnTo>
                    <a:pt x="86" y="532"/>
                  </a:lnTo>
                  <a:lnTo>
                    <a:pt x="86" y="538"/>
                  </a:lnTo>
                  <a:lnTo>
                    <a:pt x="108" y="562"/>
                  </a:lnTo>
                  <a:lnTo>
                    <a:pt x="112" y="564"/>
                  </a:lnTo>
                  <a:lnTo>
                    <a:pt x="112" y="562"/>
                  </a:lnTo>
                  <a:lnTo>
                    <a:pt x="112" y="560"/>
                  </a:lnTo>
                  <a:lnTo>
                    <a:pt x="108" y="556"/>
                  </a:lnTo>
                  <a:lnTo>
                    <a:pt x="106" y="544"/>
                  </a:lnTo>
                  <a:lnTo>
                    <a:pt x="108" y="542"/>
                  </a:lnTo>
                  <a:lnTo>
                    <a:pt x="108" y="538"/>
                  </a:lnTo>
                  <a:lnTo>
                    <a:pt x="106" y="534"/>
                  </a:lnTo>
                  <a:lnTo>
                    <a:pt x="106" y="530"/>
                  </a:lnTo>
                  <a:lnTo>
                    <a:pt x="100" y="524"/>
                  </a:lnTo>
                  <a:lnTo>
                    <a:pt x="98" y="516"/>
                  </a:lnTo>
                  <a:lnTo>
                    <a:pt x="94" y="498"/>
                  </a:lnTo>
                  <a:lnTo>
                    <a:pt x="100" y="496"/>
                  </a:lnTo>
                  <a:lnTo>
                    <a:pt x="114" y="490"/>
                  </a:lnTo>
                  <a:lnTo>
                    <a:pt x="118" y="494"/>
                  </a:lnTo>
                  <a:lnTo>
                    <a:pt x="122" y="496"/>
                  </a:lnTo>
                  <a:lnTo>
                    <a:pt x="132" y="496"/>
                  </a:lnTo>
                  <a:lnTo>
                    <a:pt x="136" y="496"/>
                  </a:lnTo>
                  <a:lnTo>
                    <a:pt x="142" y="500"/>
                  </a:lnTo>
                  <a:lnTo>
                    <a:pt x="148" y="502"/>
                  </a:lnTo>
                  <a:lnTo>
                    <a:pt x="150" y="504"/>
                  </a:lnTo>
                  <a:lnTo>
                    <a:pt x="164" y="510"/>
                  </a:lnTo>
                  <a:lnTo>
                    <a:pt x="166" y="508"/>
                  </a:lnTo>
                  <a:lnTo>
                    <a:pt x="168" y="504"/>
                  </a:lnTo>
                  <a:lnTo>
                    <a:pt x="174" y="502"/>
                  </a:lnTo>
                  <a:lnTo>
                    <a:pt x="182" y="512"/>
                  </a:lnTo>
                  <a:lnTo>
                    <a:pt x="186" y="518"/>
                  </a:lnTo>
                  <a:lnTo>
                    <a:pt x="184" y="512"/>
                  </a:lnTo>
                  <a:lnTo>
                    <a:pt x="178" y="504"/>
                  </a:lnTo>
                  <a:lnTo>
                    <a:pt x="176" y="502"/>
                  </a:lnTo>
                  <a:lnTo>
                    <a:pt x="168" y="502"/>
                  </a:lnTo>
                  <a:lnTo>
                    <a:pt x="164" y="504"/>
                  </a:lnTo>
                  <a:lnTo>
                    <a:pt x="160" y="506"/>
                  </a:lnTo>
                  <a:lnTo>
                    <a:pt x="152" y="500"/>
                  </a:lnTo>
                  <a:lnTo>
                    <a:pt x="144" y="500"/>
                  </a:lnTo>
                  <a:lnTo>
                    <a:pt x="138" y="494"/>
                  </a:lnTo>
                  <a:lnTo>
                    <a:pt x="136" y="488"/>
                  </a:lnTo>
                  <a:lnTo>
                    <a:pt x="132" y="490"/>
                  </a:lnTo>
                  <a:lnTo>
                    <a:pt x="124" y="494"/>
                  </a:lnTo>
                  <a:lnTo>
                    <a:pt x="112" y="484"/>
                  </a:lnTo>
                  <a:lnTo>
                    <a:pt x="110" y="482"/>
                  </a:lnTo>
                  <a:lnTo>
                    <a:pt x="108" y="480"/>
                  </a:lnTo>
                  <a:lnTo>
                    <a:pt x="104" y="476"/>
                  </a:lnTo>
                  <a:lnTo>
                    <a:pt x="100" y="476"/>
                  </a:lnTo>
                  <a:lnTo>
                    <a:pt x="92" y="478"/>
                  </a:lnTo>
                  <a:lnTo>
                    <a:pt x="84" y="498"/>
                  </a:lnTo>
                  <a:lnTo>
                    <a:pt x="88" y="502"/>
                  </a:lnTo>
                  <a:lnTo>
                    <a:pt x="88" y="506"/>
                  </a:lnTo>
                  <a:lnTo>
                    <a:pt x="84" y="510"/>
                  </a:lnTo>
                  <a:lnTo>
                    <a:pt x="80" y="510"/>
                  </a:lnTo>
                  <a:lnTo>
                    <a:pt x="68" y="496"/>
                  </a:lnTo>
                  <a:lnTo>
                    <a:pt x="58" y="482"/>
                  </a:lnTo>
                  <a:lnTo>
                    <a:pt x="56" y="480"/>
                  </a:lnTo>
                  <a:lnTo>
                    <a:pt x="50" y="474"/>
                  </a:lnTo>
                  <a:lnTo>
                    <a:pt x="48" y="474"/>
                  </a:lnTo>
                  <a:lnTo>
                    <a:pt x="44" y="472"/>
                  </a:lnTo>
                  <a:lnTo>
                    <a:pt x="50" y="462"/>
                  </a:lnTo>
                  <a:lnTo>
                    <a:pt x="58" y="470"/>
                  </a:lnTo>
                  <a:lnTo>
                    <a:pt x="60" y="474"/>
                  </a:lnTo>
                  <a:lnTo>
                    <a:pt x="60" y="472"/>
                  </a:lnTo>
                  <a:lnTo>
                    <a:pt x="58" y="468"/>
                  </a:lnTo>
                  <a:lnTo>
                    <a:pt x="52" y="446"/>
                  </a:lnTo>
                  <a:lnTo>
                    <a:pt x="46" y="422"/>
                  </a:lnTo>
                  <a:lnTo>
                    <a:pt x="44" y="420"/>
                  </a:lnTo>
                  <a:lnTo>
                    <a:pt x="40" y="418"/>
                  </a:lnTo>
                  <a:lnTo>
                    <a:pt x="36" y="412"/>
                  </a:lnTo>
                  <a:lnTo>
                    <a:pt x="34" y="410"/>
                  </a:lnTo>
                  <a:lnTo>
                    <a:pt x="30" y="404"/>
                  </a:lnTo>
                  <a:lnTo>
                    <a:pt x="28" y="398"/>
                  </a:lnTo>
                  <a:lnTo>
                    <a:pt x="24" y="384"/>
                  </a:lnTo>
                  <a:lnTo>
                    <a:pt x="18" y="374"/>
                  </a:lnTo>
                  <a:lnTo>
                    <a:pt x="12" y="364"/>
                  </a:lnTo>
                  <a:lnTo>
                    <a:pt x="6" y="354"/>
                  </a:lnTo>
                  <a:lnTo>
                    <a:pt x="8" y="350"/>
                  </a:lnTo>
                  <a:lnTo>
                    <a:pt x="12" y="348"/>
                  </a:lnTo>
                  <a:lnTo>
                    <a:pt x="14" y="344"/>
                  </a:lnTo>
                  <a:lnTo>
                    <a:pt x="16" y="334"/>
                  </a:lnTo>
                  <a:lnTo>
                    <a:pt x="16" y="326"/>
                  </a:lnTo>
                  <a:lnTo>
                    <a:pt x="14" y="316"/>
                  </a:lnTo>
                  <a:lnTo>
                    <a:pt x="14" y="306"/>
                  </a:lnTo>
                  <a:lnTo>
                    <a:pt x="16" y="302"/>
                  </a:lnTo>
                  <a:lnTo>
                    <a:pt x="22" y="290"/>
                  </a:lnTo>
                  <a:lnTo>
                    <a:pt x="24" y="288"/>
                  </a:lnTo>
                  <a:lnTo>
                    <a:pt x="26" y="284"/>
                  </a:lnTo>
                  <a:lnTo>
                    <a:pt x="30" y="266"/>
                  </a:lnTo>
                  <a:lnTo>
                    <a:pt x="28" y="256"/>
                  </a:lnTo>
                  <a:lnTo>
                    <a:pt x="26" y="246"/>
                  </a:lnTo>
                  <a:lnTo>
                    <a:pt x="24" y="234"/>
                  </a:lnTo>
                  <a:lnTo>
                    <a:pt x="18" y="216"/>
                  </a:lnTo>
                  <a:lnTo>
                    <a:pt x="16" y="212"/>
                  </a:lnTo>
                  <a:lnTo>
                    <a:pt x="12" y="208"/>
                  </a:lnTo>
                  <a:lnTo>
                    <a:pt x="8" y="204"/>
                  </a:lnTo>
                  <a:lnTo>
                    <a:pt x="2" y="192"/>
                  </a:lnTo>
                  <a:lnTo>
                    <a:pt x="0" y="188"/>
                  </a:lnTo>
                  <a:lnTo>
                    <a:pt x="2" y="184"/>
                  </a:lnTo>
                  <a:lnTo>
                    <a:pt x="4" y="182"/>
                  </a:lnTo>
                  <a:lnTo>
                    <a:pt x="4" y="172"/>
                  </a:lnTo>
                  <a:lnTo>
                    <a:pt x="2" y="168"/>
                  </a:lnTo>
                  <a:lnTo>
                    <a:pt x="8" y="160"/>
                  </a:lnTo>
                  <a:lnTo>
                    <a:pt x="12" y="154"/>
                  </a:lnTo>
                  <a:lnTo>
                    <a:pt x="22" y="142"/>
                  </a:lnTo>
                  <a:lnTo>
                    <a:pt x="24" y="140"/>
                  </a:lnTo>
                  <a:lnTo>
                    <a:pt x="26" y="138"/>
                  </a:lnTo>
                  <a:lnTo>
                    <a:pt x="30" y="140"/>
                  </a:lnTo>
                  <a:lnTo>
                    <a:pt x="38" y="134"/>
                  </a:lnTo>
                  <a:lnTo>
                    <a:pt x="48" y="114"/>
                  </a:lnTo>
                  <a:lnTo>
                    <a:pt x="50" y="110"/>
                  </a:lnTo>
                  <a:lnTo>
                    <a:pt x="50" y="106"/>
                  </a:lnTo>
                  <a:lnTo>
                    <a:pt x="52" y="96"/>
                  </a:lnTo>
                  <a:lnTo>
                    <a:pt x="58" y="86"/>
                  </a:lnTo>
                  <a:lnTo>
                    <a:pt x="66" y="76"/>
                  </a:lnTo>
                  <a:lnTo>
                    <a:pt x="68" y="72"/>
                  </a:lnTo>
                  <a:lnTo>
                    <a:pt x="70" y="68"/>
                  </a:lnTo>
                  <a:lnTo>
                    <a:pt x="70" y="64"/>
                  </a:lnTo>
                  <a:lnTo>
                    <a:pt x="70" y="58"/>
                  </a:lnTo>
                  <a:lnTo>
                    <a:pt x="72" y="38"/>
                  </a:lnTo>
                  <a:lnTo>
                    <a:pt x="70" y="28"/>
                  </a:lnTo>
                  <a:lnTo>
                    <a:pt x="68" y="20"/>
                  </a:lnTo>
                  <a:lnTo>
                    <a:pt x="72" y="16"/>
                  </a:lnTo>
                  <a:lnTo>
                    <a:pt x="74" y="16"/>
                  </a:lnTo>
                  <a:lnTo>
                    <a:pt x="78" y="6"/>
                  </a:lnTo>
                  <a:lnTo>
                    <a:pt x="80" y="2"/>
                  </a:lnTo>
                  <a:lnTo>
                    <a:pt x="80" y="0"/>
                  </a:lnTo>
                  <a:lnTo>
                    <a:pt x="100" y="6"/>
                  </a:lnTo>
                  <a:lnTo>
                    <a:pt x="106" y="8"/>
                  </a:lnTo>
                  <a:lnTo>
                    <a:pt x="136" y="18"/>
                  </a:lnTo>
                  <a:lnTo>
                    <a:pt x="142" y="18"/>
                  </a:lnTo>
                  <a:lnTo>
                    <a:pt x="146" y="20"/>
                  </a:lnTo>
                  <a:lnTo>
                    <a:pt x="152" y="22"/>
                  </a:lnTo>
                  <a:lnTo>
                    <a:pt x="156" y="22"/>
                  </a:lnTo>
                  <a:lnTo>
                    <a:pt x="160" y="24"/>
                  </a:lnTo>
                  <a:lnTo>
                    <a:pt x="164" y="26"/>
                  </a:lnTo>
                  <a:lnTo>
                    <a:pt x="168" y="28"/>
                  </a:lnTo>
                  <a:lnTo>
                    <a:pt x="174" y="28"/>
                  </a:lnTo>
                  <a:lnTo>
                    <a:pt x="178" y="30"/>
                  </a:lnTo>
                  <a:lnTo>
                    <a:pt x="192" y="34"/>
                  </a:lnTo>
                  <a:lnTo>
                    <a:pt x="200" y="36"/>
                  </a:lnTo>
                  <a:lnTo>
                    <a:pt x="206" y="38"/>
                  </a:lnTo>
                  <a:lnTo>
                    <a:pt x="216" y="40"/>
                  </a:lnTo>
                  <a:lnTo>
                    <a:pt x="218" y="42"/>
                  </a:lnTo>
                  <a:lnTo>
                    <a:pt x="226" y="44"/>
                  </a:lnTo>
                  <a:lnTo>
                    <a:pt x="254" y="52"/>
                  </a:lnTo>
                  <a:lnTo>
                    <a:pt x="260" y="52"/>
                  </a:lnTo>
                  <a:lnTo>
                    <a:pt x="262" y="54"/>
                  </a:lnTo>
                  <a:lnTo>
                    <a:pt x="272" y="56"/>
                  </a:lnTo>
                  <a:lnTo>
                    <a:pt x="276" y="58"/>
                  </a:lnTo>
                  <a:lnTo>
                    <a:pt x="282" y="58"/>
                  </a:lnTo>
                  <a:lnTo>
                    <a:pt x="290" y="62"/>
                  </a:lnTo>
                  <a:lnTo>
                    <a:pt x="298" y="64"/>
                  </a:lnTo>
                  <a:lnTo>
                    <a:pt x="302" y="64"/>
                  </a:lnTo>
                  <a:lnTo>
                    <a:pt x="314" y="68"/>
                  </a:lnTo>
                  <a:lnTo>
                    <a:pt x="318" y="70"/>
                  </a:lnTo>
                  <a:lnTo>
                    <a:pt x="324" y="70"/>
                  </a:lnTo>
                  <a:lnTo>
                    <a:pt x="336" y="74"/>
                  </a:lnTo>
                  <a:lnTo>
                    <a:pt x="346" y="76"/>
                  </a:lnTo>
                  <a:lnTo>
                    <a:pt x="350" y="76"/>
                  </a:lnTo>
                  <a:lnTo>
                    <a:pt x="356" y="78"/>
                  </a:lnTo>
                  <a:lnTo>
                    <a:pt x="368" y="82"/>
                  </a:lnTo>
                  <a:lnTo>
                    <a:pt x="376" y="84"/>
                  </a:lnTo>
                  <a:lnTo>
                    <a:pt x="382" y="86"/>
                  </a:lnTo>
                  <a:lnTo>
                    <a:pt x="390" y="88"/>
                  </a:lnTo>
                  <a:lnTo>
                    <a:pt x="422" y="96"/>
                  </a:lnTo>
                  <a:lnTo>
                    <a:pt x="448" y="102"/>
                  </a:lnTo>
                  <a:lnTo>
                    <a:pt x="452" y="104"/>
                  </a:lnTo>
                  <a:lnTo>
                    <a:pt x="400" y="280"/>
                  </a:lnTo>
                  <a:lnTo>
                    <a:pt x="382" y="346"/>
                  </a:lnTo>
                  <a:lnTo>
                    <a:pt x="372" y="378"/>
                  </a:lnTo>
                  <a:lnTo>
                    <a:pt x="368" y="390"/>
                  </a:lnTo>
                  <a:lnTo>
                    <a:pt x="364" y="404"/>
                  </a:lnTo>
                  <a:lnTo>
                    <a:pt x="354" y="440"/>
                  </a:lnTo>
                  <a:lnTo>
                    <a:pt x="368" y="458"/>
                  </a:lnTo>
                  <a:lnTo>
                    <a:pt x="388" y="490"/>
                  </a:lnTo>
                  <a:lnTo>
                    <a:pt x="426" y="542"/>
                  </a:lnTo>
                  <a:lnTo>
                    <a:pt x="434" y="554"/>
                  </a:lnTo>
                  <a:lnTo>
                    <a:pt x="472" y="608"/>
                  </a:lnTo>
                  <a:lnTo>
                    <a:pt x="484" y="624"/>
                  </a:lnTo>
                  <a:lnTo>
                    <a:pt x="508" y="658"/>
                  </a:lnTo>
                  <a:lnTo>
                    <a:pt x="518" y="674"/>
                  </a:lnTo>
                  <a:lnTo>
                    <a:pt x="532" y="692"/>
                  </a:lnTo>
                  <a:lnTo>
                    <a:pt x="542" y="708"/>
                  </a:lnTo>
                  <a:lnTo>
                    <a:pt x="554" y="724"/>
                  </a:lnTo>
                  <a:lnTo>
                    <a:pt x="566" y="740"/>
                  </a:lnTo>
                  <a:lnTo>
                    <a:pt x="580" y="758"/>
                  </a:lnTo>
                  <a:lnTo>
                    <a:pt x="590" y="772"/>
                  </a:lnTo>
                  <a:lnTo>
                    <a:pt x="602" y="790"/>
                  </a:lnTo>
                  <a:lnTo>
                    <a:pt x="612" y="806"/>
                  </a:lnTo>
                  <a:lnTo>
                    <a:pt x="636" y="838"/>
                  </a:lnTo>
                  <a:lnTo>
                    <a:pt x="650" y="856"/>
                  </a:lnTo>
                  <a:lnTo>
                    <a:pt x="662" y="874"/>
                  </a:lnTo>
                  <a:lnTo>
                    <a:pt x="670" y="886"/>
                  </a:lnTo>
                  <a:lnTo>
                    <a:pt x="686" y="908"/>
                  </a:lnTo>
                  <a:lnTo>
                    <a:pt x="708" y="942"/>
                  </a:lnTo>
                  <a:lnTo>
                    <a:pt x="720" y="956"/>
                  </a:lnTo>
                  <a:lnTo>
                    <a:pt x="730" y="970"/>
                  </a:lnTo>
                  <a:lnTo>
                    <a:pt x="756" y="1008"/>
                  </a:lnTo>
                  <a:lnTo>
                    <a:pt x="760" y="1012"/>
                  </a:lnTo>
                  <a:lnTo>
                    <a:pt x="756" y="1024"/>
                  </a:lnTo>
                  <a:lnTo>
                    <a:pt x="762" y="1034"/>
                  </a:lnTo>
                  <a:lnTo>
                    <a:pt x="766" y="1042"/>
                  </a:lnTo>
                  <a:lnTo>
                    <a:pt x="768" y="1050"/>
                  </a:lnTo>
                  <a:lnTo>
                    <a:pt x="772" y="1058"/>
                  </a:lnTo>
                  <a:lnTo>
                    <a:pt x="772" y="1068"/>
                  </a:lnTo>
                  <a:lnTo>
                    <a:pt x="772" y="1072"/>
                  </a:lnTo>
                  <a:lnTo>
                    <a:pt x="774" y="1080"/>
                  </a:lnTo>
                  <a:lnTo>
                    <a:pt x="780" y="1086"/>
                  </a:lnTo>
                  <a:lnTo>
                    <a:pt x="784" y="1090"/>
                  </a:lnTo>
                  <a:lnTo>
                    <a:pt x="786" y="1092"/>
                  </a:lnTo>
                  <a:lnTo>
                    <a:pt x="790" y="1094"/>
                  </a:lnTo>
                  <a:lnTo>
                    <a:pt x="790" y="1096"/>
                  </a:lnTo>
                  <a:lnTo>
                    <a:pt x="792" y="1098"/>
                  </a:lnTo>
                  <a:lnTo>
                    <a:pt x="794" y="1104"/>
                  </a:lnTo>
                  <a:lnTo>
                    <a:pt x="780" y="1112"/>
                  </a:lnTo>
                  <a:lnTo>
                    <a:pt x="770" y="1116"/>
                  </a:lnTo>
                  <a:lnTo>
                    <a:pt x="764" y="1116"/>
                  </a:lnTo>
                  <a:lnTo>
                    <a:pt x="762" y="1118"/>
                  </a:lnTo>
                  <a:lnTo>
                    <a:pt x="758" y="1120"/>
                  </a:lnTo>
                  <a:lnTo>
                    <a:pt x="756" y="1128"/>
                  </a:lnTo>
                  <a:lnTo>
                    <a:pt x="750" y="1130"/>
                  </a:lnTo>
                  <a:lnTo>
                    <a:pt x="744" y="1134"/>
                  </a:lnTo>
                  <a:lnTo>
                    <a:pt x="742" y="1134"/>
                  </a:lnTo>
                  <a:lnTo>
                    <a:pt x="742" y="1144"/>
                  </a:lnTo>
                  <a:lnTo>
                    <a:pt x="742" y="1154"/>
                  </a:lnTo>
                  <a:lnTo>
                    <a:pt x="740" y="1160"/>
                  </a:lnTo>
                  <a:lnTo>
                    <a:pt x="732" y="1178"/>
                  </a:lnTo>
                  <a:lnTo>
                    <a:pt x="718" y="1192"/>
                  </a:lnTo>
                  <a:lnTo>
                    <a:pt x="708" y="1194"/>
                  </a:lnTo>
                  <a:lnTo>
                    <a:pt x="706" y="1202"/>
                  </a:lnTo>
                  <a:lnTo>
                    <a:pt x="708" y="1206"/>
                  </a:lnTo>
                  <a:lnTo>
                    <a:pt x="708" y="1212"/>
                  </a:lnTo>
                  <a:lnTo>
                    <a:pt x="710" y="1216"/>
                  </a:lnTo>
                  <a:lnTo>
                    <a:pt x="708" y="1222"/>
                  </a:lnTo>
                  <a:lnTo>
                    <a:pt x="704" y="1226"/>
                  </a:lnTo>
                  <a:lnTo>
                    <a:pt x="704" y="1230"/>
                  </a:lnTo>
                  <a:lnTo>
                    <a:pt x="704" y="1232"/>
                  </a:lnTo>
                  <a:lnTo>
                    <a:pt x="706" y="1236"/>
                  </a:lnTo>
                  <a:lnTo>
                    <a:pt x="712" y="1238"/>
                  </a:lnTo>
                  <a:lnTo>
                    <a:pt x="716" y="1238"/>
                  </a:lnTo>
                  <a:lnTo>
                    <a:pt x="718" y="1238"/>
                  </a:lnTo>
                  <a:lnTo>
                    <a:pt x="720" y="1240"/>
                  </a:lnTo>
                  <a:lnTo>
                    <a:pt x="724" y="1248"/>
                  </a:lnTo>
                  <a:lnTo>
                    <a:pt x="722" y="1260"/>
                  </a:lnTo>
                  <a:lnTo>
                    <a:pt x="710" y="1272"/>
                  </a:lnTo>
                  <a:lnTo>
                    <a:pt x="708" y="1274"/>
                  </a:lnTo>
                  <a:lnTo>
                    <a:pt x="706" y="1272"/>
                  </a:lnTo>
                  <a:lnTo>
                    <a:pt x="704" y="1272"/>
                  </a:lnTo>
                  <a:lnTo>
                    <a:pt x="698" y="1270"/>
                  </a:lnTo>
                  <a:lnTo>
                    <a:pt x="696" y="1268"/>
                  </a:lnTo>
                  <a:lnTo>
                    <a:pt x="692" y="1272"/>
                  </a:lnTo>
                  <a:lnTo>
                    <a:pt x="690" y="1272"/>
                  </a:lnTo>
                  <a:lnTo>
                    <a:pt x="676" y="1270"/>
                  </a:lnTo>
                  <a:lnTo>
                    <a:pt x="660" y="1266"/>
                  </a:lnTo>
                  <a:lnTo>
                    <a:pt x="642" y="1266"/>
                  </a:lnTo>
                  <a:lnTo>
                    <a:pt x="620" y="1262"/>
                  </a:lnTo>
                  <a:lnTo>
                    <a:pt x="598" y="1260"/>
                  </a:lnTo>
                  <a:lnTo>
                    <a:pt x="568" y="1256"/>
                  </a:lnTo>
                  <a:lnTo>
                    <a:pt x="532" y="1252"/>
                  </a:lnTo>
                  <a:lnTo>
                    <a:pt x="504" y="1248"/>
                  </a:lnTo>
                  <a:lnTo>
                    <a:pt x="482" y="1246"/>
                  </a:lnTo>
                  <a:lnTo>
                    <a:pt x="462" y="1242"/>
                  </a:lnTo>
                  <a:lnTo>
                    <a:pt x="442" y="1240"/>
                  </a:lnTo>
                  <a:lnTo>
                    <a:pt x="440" y="124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52" name="Freeform 454"/>
            <p:cNvSpPr>
              <a:spLocks/>
            </p:cNvSpPr>
            <p:nvPr/>
          </p:nvSpPr>
          <p:spPr bwMode="auto">
            <a:xfrm>
              <a:off x="4991100" y="4302125"/>
              <a:ext cx="895350" cy="742950"/>
            </a:xfrm>
            <a:custGeom>
              <a:avLst/>
              <a:gdLst>
                <a:gd name="T0" fmla="*/ 416 w 564"/>
                <a:gd name="T1" fmla="*/ 430 h 468"/>
                <a:gd name="T2" fmla="*/ 380 w 564"/>
                <a:gd name="T3" fmla="*/ 452 h 468"/>
                <a:gd name="T4" fmla="*/ 344 w 564"/>
                <a:gd name="T5" fmla="*/ 444 h 468"/>
                <a:gd name="T6" fmla="*/ 320 w 564"/>
                <a:gd name="T7" fmla="*/ 444 h 468"/>
                <a:gd name="T8" fmla="*/ 320 w 564"/>
                <a:gd name="T9" fmla="*/ 428 h 468"/>
                <a:gd name="T10" fmla="*/ 332 w 564"/>
                <a:gd name="T11" fmla="*/ 432 h 468"/>
                <a:gd name="T12" fmla="*/ 282 w 564"/>
                <a:gd name="T13" fmla="*/ 404 h 468"/>
                <a:gd name="T14" fmla="*/ 242 w 564"/>
                <a:gd name="T15" fmla="*/ 376 h 468"/>
                <a:gd name="T16" fmla="*/ 198 w 564"/>
                <a:gd name="T17" fmla="*/ 414 h 468"/>
                <a:gd name="T18" fmla="*/ 138 w 564"/>
                <a:gd name="T19" fmla="*/ 400 h 468"/>
                <a:gd name="T20" fmla="*/ 92 w 564"/>
                <a:gd name="T21" fmla="*/ 388 h 468"/>
                <a:gd name="T22" fmla="*/ 32 w 564"/>
                <a:gd name="T23" fmla="*/ 398 h 468"/>
                <a:gd name="T24" fmla="*/ 34 w 564"/>
                <a:gd name="T25" fmla="*/ 384 h 468"/>
                <a:gd name="T26" fmla="*/ 44 w 564"/>
                <a:gd name="T27" fmla="*/ 346 h 468"/>
                <a:gd name="T28" fmla="*/ 40 w 564"/>
                <a:gd name="T29" fmla="*/ 294 h 468"/>
                <a:gd name="T30" fmla="*/ 58 w 564"/>
                <a:gd name="T31" fmla="*/ 224 h 468"/>
                <a:gd name="T32" fmla="*/ 34 w 564"/>
                <a:gd name="T33" fmla="*/ 188 h 468"/>
                <a:gd name="T34" fmla="*/ 24 w 564"/>
                <a:gd name="T35" fmla="*/ 154 h 468"/>
                <a:gd name="T36" fmla="*/ 2 w 564"/>
                <a:gd name="T37" fmla="*/ 98 h 468"/>
                <a:gd name="T38" fmla="*/ 14 w 564"/>
                <a:gd name="T39" fmla="*/ 10 h 468"/>
                <a:gd name="T40" fmla="*/ 50 w 564"/>
                <a:gd name="T41" fmla="*/ 10 h 468"/>
                <a:gd name="T42" fmla="*/ 160 w 564"/>
                <a:gd name="T43" fmla="*/ 6 h 468"/>
                <a:gd name="T44" fmla="*/ 202 w 564"/>
                <a:gd name="T45" fmla="*/ 4 h 468"/>
                <a:gd name="T46" fmla="*/ 290 w 564"/>
                <a:gd name="T47" fmla="*/ 0 h 468"/>
                <a:gd name="T48" fmla="*/ 300 w 564"/>
                <a:gd name="T49" fmla="*/ 12 h 468"/>
                <a:gd name="T50" fmla="*/ 308 w 564"/>
                <a:gd name="T51" fmla="*/ 16 h 468"/>
                <a:gd name="T52" fmla="*/ 312 w 564"/>
                <a:gd name="T53" fmla="*/ 32 h 468"/>
                <a:gd name="T54" fmla="*/ 312 w 564"/>
                <a:gd name="T55" fmla="*/ 64 h 468"/>
                <a:gd name="T56" fmla="*/ 306 w 564"/>
                <a:gd name="T57" fmla="*/ 96 h 468"/>
                <a:gd name="T58" fmla="*/ 322 w 564"/>
                <a:gd name="T59" fmla="*/ 100 h 468"/>
                <a:gd name="T60" fmla="*/ 290 w 564"/>
                <a:gd name="T61" fmla="*/ 136 h 468"/>
                <a:gd name="T62" fmla="*/ 278 w 564"/>
                <a:gd name="T63" fmla="*/ 172 h 468"/>
                <a:gd name="T64" fmla="*/ 276 w 564"/>
                <a:gd name="T65" fmla="*/ 204 h 468"/>
                <a:gd name="T66" fmla="*/ 268 w 564"/>
                <a:gd name="T67" fmla="*/ 228 h 468"/>
                <a:gd name="T68" fmla="*/ 436 w 564"/>
                <a:gd name="T69" fmla="*/ 228 h 468"/>
                <a:gd name="T70" fmla="*/ 464 w 564"/>
                <a:gd name="T71" fmla="*/ 248 h 468"/>
                <a:gd name="T72" fmla="*/ 470 w 564"/>
                <a:gd name="T73" fmla="*/ 282 h 468"/>
                <a:gd name="T74" fmla="*/ 498 w 564"/>
                <a:gd name="T75" fmla="*/ 320 h 468"/>
                <a:gd name="T76" fmla="*/ 446 w 564"/>
                <a:gd name="T77" fmla="*/ 308 h 468"/>
                <a:gd name="T78" fmla="*/ 402 w 564"/>
                <a:gd name="T79" fmla="*/ 324 h 468"/>
                <a:gd name="T80" fmla="*/ 430 w 564"/>
                <a:gd name="T81" fmla="*/ 344 h 468"/>
                <a:gd name="T82" fmla="*/ 486 w 564"/>
                <a:gd name="T83" fmla="*/ 328 h 468"/>
                <a:gd name="T84" fmla="*/ 466 w 564"/>
                <a:gd name="T85" fmla="*/ 348 h 468"/>
                <a:gd name="T86" fmla="*/ 496 w 564"/>
                <a:gd name="T87" fmla="*/ 348 h 468"/>
                <a:gd name="T88" fmla="*/ 512 w 564"/>
                <a:gd name="T89" fmla="*/ 364 h 468"/>
                <a:gd name="T90" fmla="*/ 488 w 564"/>
                <a:gd name="T91" fmla="*/ 400 h 468"/>
                <a:gd name="T92" fmla="*/ 562 w 564"/>
                <a:gd name="T93" fmla="*/ 432 h 468"/>
                <a:gd name="T94" fmla="*/ 538 w 564"/>
                <a:gd name="T95" fmla="*/ 448 h 468"/>
                <a:gd name="T96" fmla="*/ 522 w 564"/>
                <a:gd name="T97" fmla="*/ 468 h 468"/>
                <a:gd name="T98" fmla="*/ 530 w 564"/>
                <a:gd name="T99" fmla="*/ 438 h 468"/>
                <a:gd name="T100" fmla="*/ 512 w 564"/>
                <a:gd name="T101" fmla="*/ 432 h 468"/>
                <a:gd name="T102" fmla="*/ 470 w 564"/>
                <a:gd name="T103" fmla="*/ 410 h 468"/>
                <a:gd name="T104" fmla="*/ 434 w 564"/>
                <a:gd name="T105" fmla="*/ 408 h 468"/>
                <a:gd name="T106" fmla="*/ 450 w 564"/>
                <a:gd name="T107" fmla="*/ 438 h 468"/>
                <a:gd name="T108" fmla="*/ 428 w 564"/>
                <a:gd name="T109" fmla="*/ 45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 h="468">
                  <a:moveTo>
                    <a:pt x="428" y="456"/>
                  </a:moveTo>
                  <a:lnTo>
                    <a:pt x="430" y="454"/>
                  </a:lnTo>
                  <a:lnTo>
                    <a:pt x="430" y="452"/>
                  </a:lnTo>
                  <a:lnTo>
                    <a:pt x="428" y="442"/>
                  </a:lnTo>
                  <a:lnTo>
                    <a:pt x="424" y="436"/>
                  </a:lnTo>
                  <a:lnTo>
                    <a:pt x="416" y="430"/>
                  </a:lnTo>
                  <a:lnTo>
                    <a:pt x="410" y="430"/>
                  </a:lnTo>
                  <a:lnTo>
                    <a:pt x="406" y="428"/>
                  </a:lnTo>
                  <a:lnTo>
                    <a:pt x="396" y="432"/>
                  </a:lnTo>
                  <a:lnTo>
                    <a:pt x="390" y="440"/>
                  </a:lnTo>
                  <a:lnTo>
                    <a:pt x="384" y="450"/>
                  </a:lnTo>
                  <a:lnTo>
                    <a:pt x="380" y="452"/>
                  </a:lnTo>
                  <a:lnTo>
                    <a:pt x="378" y="454"/>
                  </a:lnTo>
                  <a:lnTo>
                    <a:pt x="372" y="456"/>
                  </a:lnTo>
                  <a:lnTo>
                    <a:pt x="358" y="454"/>
                  </a:lnTo>
                  <a:lnTo>
                    <a:pt x="354" y="452"/>
                  </a:lnTo>
                  <a:lnTo>
                    <a:pt x="354" y="450"/>
                  </a:lnTo>
                  <a:lnTo>
                    <a:pt x="344" y="444"/>
                  </a:lnTo>
                  <a:lnTo>
                    <a:pt x="340" y="444"/>
                  </a:lnTo>
                  <a:lnTo>
                    <a:pt x="340" y="448"/>
                  </a:lnTo>
                  <a:lnTo>
                    <a:pt x="336" y="448"/>
                  </a:lnTo>
                  <a:lnTo>
                    <a:pt x="334" y="446"/>
                  </a:lnTo>
                  <a:lnTo>
                    <a:pt x="322" y="444"/>
                  </a:lnTo>
                  <a:lnTo>
                    <a:pt x="320" y="444"/>
                  </a:lnTo>
                  <a:lnTo>
                    <a:pt x="316" y="444"/>
                  </a:lnTo>
                  <a:lnTo>
                    <a:pt x="314" y="442"/>
                  </a:lnTo>
                  <a:lnTo>
                    <a:pt x="310" y="440"/>
                  </a:lnTo>
                  <a:lnTo>
                    <a:pt x="308" y="438"/>
                  </a:lnTo>
                  <a:lnTo>
                    <a:pt x="306" y="434"/>
                  </a:lnTo>
                  <a:lnTo>
                    <a:pt x="320" y="428"/>
                  </a:lnTo>
                  <a:lnTo>
                    <a:pt x="326" y="432"/>
                  </a:lnTo>
                  <a:lnTo>
                    <a:pt x="326" y="436"/>
                  </a:lnTo>
                  <a:lnTo>
                    <a:pt x="324" y="438"/>
                  </a:lnTo>
                  <a:lnTo>
                    <a:pt x="328" y="442"/>
                  </a:lnTo>
                  <a:lnTo>
                    <a:pt x="332" y="440"/>
                  </a:lnTo>
                  <a:lnTo>
                    <a:pt x="332" y="432"/>
                  </a:lnTo>
                  <a:lnTo>
                    <a:pt x="330" y="430"/>
                  </a:lnTo>
                  <a:lnTo>
                    <a:pt x="314" y="416"/>
                  </a:lnTo>
                  <a:lnTo>
                    <a:pt x="296" y="408"/>
                  </a:lnTo>
                  <a:lnTo>
                    <a:pt x="284" y="410"/>
                  </a:lnTo>
                  <a:lnTo>
                    <a:pt x="282" y="408"/>
                  </a:lnTo>
                  <a:lnTo>
                    <a:pt x="282" y="404"/>
                  </a:lnTo>
                  <a:lnTo>
                    <a:pt x="280" y="398"/>
                  </a:lnTo>
                  <a:lnTo>
                    <a:pt x="272" y="386"/>
                  </a:lnTo>
                  <a:lnTo>
                    <a:pt x="268" y="386"/>
                  </a:lnTo>
                  <a:lnTo>
                    <a:pt x="250" y="380"/>
                  </a:lnTo>
                  <a:lnTo>
                    <a:pt x="248" y="378"/>
                  </a:lnTo>
                  <a:lnTo>
                    <a:pt x="242" y="376"/>
                  </a:lnTo>
                  <a:lnTo>
                    <a:pt x="214" y="386"/>
                  </a:lnTo>
                  <a:lnTo>
                    <a:pt x="212" y="396"/>
                  </a:lnTo>
                  <a:lnTo>
                    <a:pt x="222" y="402"/>
                  </a:lnTo>
                  <a:lnTo>
                    <a:pt x="216" y="406"/>
                  </a:lnTo>
                  <a:lnTo>
                    <a:pt x="202" y="412"/>
                  </a:lnTo>
                  <a:lnTo>
                    <a:pt x="198" y="414"/>
                  </a:lnTo>
                  <a:lnTo>
                    <a:pt x="196" y="414"/>
                  </a:lnTo>
                  <a:lnTo>
                    <a:pt x="170" y="410"/>
                  </a:lnTo>
                  <a:lnTo>
                    <a:pt x="156" y="408"/>
                  </a:lnTo>
                  <a:lnTo>
                    <a:pt x="150" y="406"/>
                  </a:lnTo>
                  <a:lnTo>
                    <a:pt x="142" y="402"/>
                  </a:lnTo>
                  <a:lnTo>
                    <a:pt x="138" y="400"/>
                  </a:lnTo>
                  <a:lnTo>
                    <a:pt x="132" y="396"/>
                  </a:lnTo>
                  <a:lnTo>
                    <a:pt x="118" y="392"/>
                  </a:lnTo>
                  <a:lnTo>
                    <a:pt x="108" y="390"/>
                  </a:lnTo>
                  <a:lnTo>
                    <a:pt x="106" y="390"/>
                  </a:lnTo>
                  <a:lnTo>
                    <a:pt x="96" y="388"/>
                  </a:lnTo>
                  <a:lnTo>
                    <a:pt x="92" y="388"/>
                  </a:lnTo>
                  <a:lnTo>
                    <a:pt x="88" y="388"/>
                  </a:lnTo>
                  <a:lnTo>
                    <a:pt x="48" y="390"/>
                  </a:lnTo>
                  <a:lnTo>
                    <a:pt x="44" y="392"/>
                  </a:lnTo>
                  <a:lnTo>
                    <a:pt x="40" y="394"/>
                  </a:lnTo>
                  <a:lnTo>
                    <a:pt x="34" y="396"/>
                  </a:lnTo>
                  <a:lnTo>
                    <a:pt x="32" y="398"/>
                  </a:lnTo>
                  <a:lnTo>
                    <a:pt x="28" y="398"/>
                  </a:lnTo>
                  <a:lnTo>
                    <a:pt x="24" y="394"/>
                  </a:lnTo>
                  <a:lnTo>
                    <a:pt x="22" y="388"/>
                  </a:lnTo>
                  <a:lnTo>
                    <a:pt x="24" y="386"/>
                  </a:lnTo>
                  <a:lnTo>
                    <a:pt x="28" y="384"/>
                  </a:lnTo>
                  <a:lnTo>
                    <a:pt x="34" y="384"/>
                  </a:lnTo>
                  <a:lnTo>
                    <a:pt x="36" y="376"/>
                  </a:lnTo>
                  <a:lnTo>
                    <a:pt x="36" y="366"/>
                  </a:lnTo>
                  <a:lnTo>
                    <a:pt x="34" y="364"/>
                  </a:lnTo>
                  <a:lnTo>
                    <a:pt x="38" y="362"/>
                  </a:lnTo>
                  <a:lnTo>
                    <a:pt x="42" y="356"/>
                  </a:lnTo>
                  <a:lnTo>
                    <a:pt x="44" y="346"/>
                  </a:lnTo>
                  <a:lnTo>
                    <a:pt x="42" y="334"/>
                  </a:lnTo>
                  <a:lnTo>
                    <a:pt x="40" y="328"/>
                  </a:lnTo>
                  <a:lnTo>
                    <a:pt x="38" y="324"/>
                  </a:lnTo>
                  <a:lnTo>
                    <a:pt x="36" y="320"/>
                  </a:lnTo>
                  <a:lnTo>
                    <a:pt x="40" y="300"/>
                  </a:lnTo>
                  <a:lnTo>
                    <a:pt x="40" y="294"/>
                  </a:lnTo>
                  <a:lnTo>
                    <a:pt x="44" y="288"/>
                  </a:lnTo>
                  <a:lnTo>
                    <a:pt x="46" y="286"/>
                  </a:lnTo>
                  <a:lnTo>
                    <a:pt x="50" y="282"/>
                  </a:lnTo>
                  <a:lnTo>
                    <a:pt x="56" y="266"/>
                  </a:lnTo>
                  <a:lnTo>
                    <a:pt x="58" y="236"/>
                  </a:lnTo>
                  <a:lnTo>
                    <a:pt x="58" y="224"/>
                  </a:lnTo>
                  <a:lnTo>
                    <a:pt x="54" y="222"/>
                  </a:lnTo>
                  <a:lnTo>
                    <a:pt x="50" y="218"/>
                  </a:lnTo>
                  <a:lnTo>
                    <a:pt x="48" y="214"/>
                  </a:lnTo>
                  <a:lnTo>
                    <a:pt x="44" y="204"/>
                  </a:lnTo>
                  <a:lnTo>
                    <a:pt x="44" y="200"/>
                  </a:lnTo>
                  <a:lnTo>
                    <a:pt x="34" y="188"/>
                  </a:lnTo>
                  <a:lnTo>
                    <a:pt x="30" y="182"/>
                  </a:lnTo>
                  <a:lnTo>
                    <a:pt x="26" y="178"/>
                  </a:lnTo>
                  <a:lnTo>
                    <a:pt x="24" y="176"/>
                  </a:lnTo>
                  <a:lnTo>
                    <a:pt x="26" y="166"/>
                  </a:lnTo>
                  <a:lnTo>
                    <a:pt x="26" y="162"/>
                  </a:lnTo>
                  <a:lnTo>
                    <a:pt x="24" y="154"/>
                  </a:lnTo>
                  <a:lnTo>
                    <a:pt x="18" y="144"/>
                  </a:lnTo>
                  <a:lnTo>
                    <a:pt x="16" y="142"/>
                  </a:lnTo>
                  <a:lnTo>
                    <a:pt x="14" y="140"/>
                  </a:lnTo>
                  <a:lnTo>
                    <a:pt x="10" y="138"/>
                  </a:lnTo>
                  <a:lnTo>
                    <a:pt x="2" y="130"/>
                  </a:lnTo>
                  <a:lnTo>
                    <a:pt x="2" y="98"/>
                  </a:lnTo>
                  <a:lnTo>
                    <a:pt x="0" y="92"/>
                  </a:lnTo>
                  <a:lnTo>
                    <a:pt x="0" y="34"/>
                  </a:lnTo>
                  <a:lnTo>
                    <a:pt x="0" y="22"/>
                  </a:lnTo>
                  <a:lnTo>
                    <a:pt x="0" y="10"/>
                  </a:lnTo>
                  <a:lnTo>
                    <a:pt x="2" y="10"/>
                  </a:lnTo>
                  <a:lnTo>
                    <a:pt x="14" y="10"/>
                  </a:lnTo>
                  <a:lnTo>
                    <a:pt x="18" y="10"/>
                  </a:lnTo>
                  <a:lnTo>
                    <a:pt x="22" y="10"/>
                  </a:lnTo>
                  <a:lnTo>
                    <a:pt x="28" y="10"/>
                  </a:lnTo>
                  <a:lnTo>
                    <a:pt x="34" y="10"/>
                  </a:lnTo>
                  <a:lnTo>
                    <a:pt x="44" y="10"/>
                  </a:lnTo>
                  <a:lnTo>
                    <a:pt x="50" y="10"/>
                  </a:lnTo>
                  <a:lnTo>
                    <a:pt x="58" y="10"/>
                  </a:lnTo>
                  <a:lnTo>
                    <a:pt x="96" y="8"/>
                  </a:lnTo>
                  <a:lnTo>
                    <a:pt x="130" y="8"/>
                  </a:lnTo>
                  <a:lnTo>
                    <a:pt x="140" y="8"/>
                  </a:lnTo>
                  <a:lnTo>
                    <a:pt x="150" y="6"/>
                  </a:lnTo>
                  <a:lnTo>
                    <a:pt x="160" y="6"/>
                  </a:lnTo>
                  <a:lnTo>
                    <a:pt x="166" y="6"/>
                  </a:lnTo>
                  <a:lnTo>
                    <a:pt x="176" y="6"/>
                  </a:lnTo>
                  <a:lnTo>
                    <a:pt x="182" y="6"/>
                  </a:lnTo>
                  <a:lnTo>
                    <a:pt x="186" y="6"/>
                  </a:lnTo>
                  <a:lnTo>
                    <a:pt x="192" y="4"/>
                  </a:lnTo>
                  <a:lnTo>
                    <a:pt x="202" y="4"/>
                  </a:lnTo>
                  <a:lnTo>
                    <a:pt x="206" y="4"/>
                  </a:lnTo>
                  <a:lnTo>
                    <a:pt x="254" y="2"/>
                  </a:lnTo>
                  <a:lnTo>
                    <a:pt x="264" y="2"/>
                  </a:lnTo>
                  <a:lnTo>
                    <a:pt x="274" y="2"/>
                  </a:lnTo>
                  <a:lnTo>
                    <a:pt x="278" y="2"/>
                  </a:lnTo>
                  <a:lnTo>
                    <a:pt x="290" y="0"/>
                  </a:lnTo>
                  <a:lnTo>
                    <a:pt x="298" y="0"/>
                  </a:lnTo>
                  <a:lnTo>
                    <a:pt x="300" y="0"/>
                  </a:lnTo>
                  <a:lnTo>
                    <a:pt x="296" y="4"/>
                  </a:lnTo>
                  <a:lnTo>
                    <a:pt x="294" y="8"/>
                  </a:lnTo>
                  <a:lnTo>
                    <a:pt x="296" y="12"/>
                  </a:lnTo>
                  <a:lnTo>
                    <a:pt x="300" y="12"/>
                  </a:lnTo>
                  <a:lnTo>
                    <a:pt x="304" y="10"/>
                  </a:lnTo>
                  <a:lnTo>
                    <a:pt x="304" y="8"/>
                  </a:lnTo>
                  <a:lnTo>
                    <a:pt x="304" y="4"/>
                  </a:lnTo>
                  <a:lnTo>
                    <a:pt x="306" y="2"/>
                  </a:lnTo>
                  <a:lnTo>
                    <a:pt x="308" y="4"/>
                  </a:lnTo>
                  <a:lnTo>
                    <a:pt x="308" y="16"/>
                  </a:lnTo>
                  <a:lnTo>
                    <a:pt x="304" y="18"/>
                  </a:lnTo>
                  <a:lnTo>
                    <a:pt x="302" y="24"/>
                  </a:lnTo>
                  <a:lnTo>
                    <a:pt x="302" y="28"/>
                  </a:lnTo>
                  <a:lnTo>
                    <a:pt x="306" y="28"/>
                  </a:lnTo>
                  <a:lnTo>
                    <a:pt x="310" y="30"/>
                  </a:lnTo>
                  <a:lnTo>
                    <a:pt x="312" y="32"/>
                  </a:lnTo>
                  <a:lnTo>
                    <a:pt x="312" y="34"/>
                  </a:lnTo>
                  <a:lnTo>
                    <a:pt x="308" y="38"/>
                  </a:lnTo>
                  <a:lnTo>
                    <a:pt x="304" y="40"/>
                  </a:lnTo>
                  <a:lnTo>
                    <a:pt x="302" y="42"/>
                  </a:lnTo>
                  <a:lnTo>
                    <a:pt x="304" y="46"/>
                  </a:lnTo>
                  <a:lnTo>
                    <a:pt x="312" y="64"/>
                  </a:lnTo>
                  <a:lnTo>
                    <a:pt x="314" y="66"/>
                  </a:lnTo>
                  <a:lnTo>
                    <a:pt x="322" y="70"/>
                  </a:lnTo>
                  <a:lnTo>
                    <a:pt x="332" y="82"/>
                  </a:lnTo>
                  <a:lnTo>
                    <a:pt x="314" y="90"/>
                  </a:lnTo>
                  <a:lnTo>
                    <a:pt x="308" y="94"/>
                  </a:lnTo>
                  <a:lnTo>
                    <a:pt x="306" y="96"/>
                  </a:lnTo>
                  <a:lnTo>
                    <a:pt x="306" y="100"/>
                  </a:lnTo>
                  <a:lnTo>
                    <a:pt x="310" y="102"/>
                  </a:lnTo>
                  <a:lnTo>
                    <a:pt x="314" y="100"/>
                  </a:lnTo>
                  <a:lnTo>
                    <a:pt x="318" y="96"/>
                  </a:lnTo>
                  <a:lnTo>
                    <a:pt x="320" y="96"/>
                  </a:lnTo>
                  <a:lnTo>
                    <a:pt x="322" y="100"/>
                  </a:lnTo>
                  <a:lnTo>
                    <a:pt x="322" y="102"/>
                  </a:lnTo>
                  <a:lnTo>
                    <a:pt x="316" y="110"/>
                  </a:lnTo>
                  <a:lnTo>
                    <a:pt x="312" y="112"/>
                  </a:lnTo>
                  <a:lnTo>
                    <a:pt x="310" y="120"/>
                  </a:lnTo>
                  <a:lnTo>
                    <a:pt x="298" y="134"/>
                  </a:lnTo>
                  <a:lnTo>
                    <a:pt x="290" y="136"/>
                  </a:lnTo>
                  <a:lnTo>
                    <a:pt x="288" y="140"/>
                  </a:lnTo>
                  <a:lnTo>
                    <a:pt x="288" y="142"/>
                  </a:lnTo>
                  <a:lnTo>
                    <a:pt x="286" y="154"/>
                  </a:lnTo>
                  <a:lnTo>
                    <a:pt x="286" y="158"/>
                  </a:lnTo>
                  <a:lnTo>
                    <a:pt x="282" y="168"/>
                  </a:lnTo>
                  <a:lnTo>
                    <a:pt x="278" y="172"/>
                  </a:lnTo>
                  <a:lnTo>
                    <a:pt x="268" y="190"/>
                  </a:lnTo>
                  <a:lnTo>
                    <a:pt x="268" y="192"/>
                  </a:lnTo>
                  <a:lnTo>
                    <a:pt x="268" y="194"/>
                  </a:lnTo>
                  <a:lnTo>
                    <a:pt x="270" y="196"/>
                  </a:lnTo>
                  <a:lnTo>
                    <a:pt x="274" y="200"/>
                  </a:lnTo>
                  <a:lnTo>
                    <a:pt x="276" y="204"/>
                  </a:lnTo>
                  <a:lnTo>
                    <a:pt x="274" y="204"/>
                  </a:lnTo>
                  <a:lnTo>
                    <a:pt x="272" y="206"/>
                  </a:lnTo>
                  <a:lnTo>
                    <a:pt x="264" y="206"/>
                  </a:lnTo>
                  <a:lnTo>
                    <a:pt x="260" y="208"/>
                  </a:lnTo>
                  <a:lnTo>
                    <a:pt x="264" y="218"/>
                  </a:lnTo>
                  <a:lnTo>
                    <a:pt x="268" y="228"/>
                  </a:lnTo>
                  <a:lnTo>
                    <a:pt x="262" y="238"/>
                  </a:lnTo>
                  <a:lnTo>
                    <a:pt x="380" y="232"/>
                  </a:lnTo>
                  <a:lnTo>
                    <a:pt x="400" y="232"/>
                  </a:lnTo>
                  <a:lnTo>
                    <a:pt x="414" y="230"/>
                  </a:lnTo>
                  <a:lnTo>
                    <a:pt x="428" y="230"/>
                  </a:lnTo>
                  <a:lnTo>
                    <a:pt x="436" y="228"/>
                  </a:lnTo>
                  <a:lnTo>
                    <a:pt x="448" y="228"/>
                  </a:lnTo>
                  <a:lnTo>
                    <a:pt x="454" y="228"/>
                  </a:lnTo>
                  <a:lnTo>
                    <a:pt x="462" y="228"/>
                  </a:lnTo>
                  <a:lnTo>
                    <a:pt x="470" y="230"/>
                  </a:lnTo>
                  <a:lnTo>
                    <a:pt x="468" y="238"/>
                  </a:lnTo>
                  <a:lnTo>
                    <a:pt x="464" y="248"/>
                  </a:lnTo>
                  <a:lnTo>
                    <a:pt x="462" y="250"/>
                  </a:lnTo>
                  <a:lnTo>
                    <a:pt x="460" y="254"/>
                  </a:lnTo>
                  <a:lnTo>
                    <a:pt x="460" y="266"/>
                  </a:lnTo>
                  <a:lnTo>
                    <a:pt x="464" y="276"/>
                  </a:lnTo>
                  <a:lnTo>
                    <a:pt x="466" y="280"/>
                  </a:lnTo>
                  <a:lnTo>
                    <a:pt x="470" y="282"/>
                  </a:lnTo>
                  <a:lnTo>
                    <a:pt x="480" y="290"/>
                  </a:lnTo>
                  <a:lnTo>
                    <a:pt x="482" y="296"/>
                  </a:lnTo>
                  <a:lnTo>
                    <a:pt x="488" y="312"/>
                  </a:lnTo>
                  <a:lnTo>
                    <a:pt x="490" y="318"/>
                  </a:lnTo>
                  <a:lnTo>
                    <a:pt x="492" y="320"/>
                  </a:lnTo>
                  <a:lnTo>
                    <a:pt x="498" y="320"/>
                  </a:lnTo>
                  <a:lnTo>
                    <a:pt x="492" y="326"/>
                  </a:lnTo>
                  <a:lnTo>
                    <a:pt x="480" y="322"/>
                  </a:lnTo>
                  <a:lnTo>
                    <a:pt x="466" y="318"/>
                  </a:lnTo>
                  <a:lnTo>
                    <a:pt x="448" y="314"/>
                  </a:lnTo>
                  <a:lnTo>
                    <a:pt x="448" y="312"/>
                  </a:lnTo>
                  <a:lnTo>
                    <a:pt x="446" y="308"/>
                  </a:lnTo>
                  <a:lnTo>
                    <a:pt x="438" y="304"/>
                  </a:lnTo>
                  <a:lnTo>
                    <a:pt x="436" y="304"/>
                  </a:lnTo>
                  <a:lnTo>
                    <a:pt x="424" y="302"/>
                  </a:lnTo>
                  <a:lnTo>
                    <a:pt x="422" y="302"/>
                  </a:lnTo>
                  <a:lnTo>
                    <a:pt x="420" y="304"/>
                  </a:lnTo>
                  <a:lnTo>
                    <a:pt x="402" y="324"/>
                  </a:lnTo>
                  <a:lnTo>
                    <a:pt x="400" y="328"/>
                  </a:lnTo>
                  <a:lnTo>
                    <a:pt x="400" y="330"/>
                  </a:lnTo>
                  <a:lnTo>
                    <a:pt x="400" y="334"/>
                  </a:lnTo>
                  <a:lnTo>
                    <a:pt x="402" y="338"/>
                  </a:lnTo>
                  <a:lnTo>
                    <a:pt x="410" y="342"/>
                  </a:lnTo>
                  <a:lnTo>
                    <a:pt x="430" y="344"/>
                  </a:lnTo>
                  <a:lnTo>
                    <a:pt x="434" y="344"/>
                  </a:lnTo>
                  <a:lnTo>
                    <a:pt x="444" y="342"/>
                  </a:lnTo>
                  <a:lnTo>
                    <a:pt x="468" y="334"/>
                  </a:lnTo>
                  <a:lnTo>
                    <a:pt x="478" y="328"/>
                  </a:lnTo>
                  <a:lnTo>
                    <a:pt x="482" y="324"/>
                  </a:lnTo>
                  <a:lnTo>
                    <a:pt x="486" y="328"/>
                  </a:lnTo>
                  <a:lnTo>
                    <a:pt x="478" y="338"/>
                  </a:lnTo>
                  <a:lnTo>
                    <a:pt x="472" y="340"/>
                  </a:lnTo>
                  <a:lnTo>
                    <a:pt x="470" y="340"/>
                  </a:lnTo>
                  <a:lnTo>
                    <a:pt x="466" y="342"/>
                  </a:lnTo>
                  <a:lnTo>
                    <a:pt x="466" y="344"/>
                  </a:lnTo>
                  <a:lnTo>
                    <a:pt x="466" y="348"/>
                  </a:lnTo>
                  <a:lnTo>
                    <a:pt x="468" y="352"/>
                  </a:lnTo>
                  <a:lnTo>
                    <a:pt x="484" y="358"/>
                  </a:lnTo>
                  <a:lnTo>
                    <a:pt x="486" y="358"/>
                  </a:lnTo>
                  <a:lnTo>
                    <a:pt x="490" y="358"/>
                  </a:lnTo>
                  <a:lnTo>
                    <a:pt x="494" y="354"/>
                  </a:lnTo>
                  <a:lnTo>
                    <a:pt x="496" y="348"/>
                  </a:lnTo>
                  <a:lnTo>
                    <a:pt x="504" y="334"/>
                  </a:lnTo>
                  <a:lnTo>
                    <a:pt x="512" y="336"/>
                  </a:lnTo>
                  <a:lnTo>
                    <a:pt x="522" y="356"/>
                  </a:lnTo>
                  <a:lnTo>
                    <a:pt x="514" y="370"/>
                  </a:lnTo>
                  <a:lnTo>
                    <a:pt x="514" y="366"/>
                  </a:lnTo>
                  <a:lnTo>
                    <a:pt x="512" y="364"/>
                  </a:lnTo>
                  <a:lnTo>
                    <a:pt x="510" y="364"/>
                  </a:lnTo>
                  <a:lnTo>
                    <a:pt x="506" y="362"/>
                  </a:lnTo>
                  <a:lnTo>
                    <a:pt x="494" y="374"/>
                  </a:lnTo>
                  <a:lnTo>
                    <a:pt x="488" y="384"/>
                  </a:lnTo>
                  <a:lnTo>
                    <a:pt x="478" y="388"/>
                  </a:lnTo>
                  <a:lnTo>
                    <a:pt x="488" y="400"/>
                  </a:lnTo>
                  <a:lnTo>
                    <a:pt x="506" y="406"/>
                  </a:lnTo>
                  <a:lnTo>
                    <a:pt x="512" y="412"/>
                  </a:lnTo>
                  <a:lnTo>
                    <a:pt x="528" y="418"/>
                  </a:lnTo>
                  <a:lnTo>
                    <a:pt x="536" y="420"/>
                  </a:lnTo>
                  <a:lnTo>
                    <a:pt x="544" y="418"/>
                  </a:lnTo>
                  <a:lnTo>
                    <a:pt x="562" y="432"/>
                  </a:lnTo>
                  <a:lnTo>
                    <a:pt x="564" y="434"/>
                  </a:lnTo>
                  <a:lnTo>
                    <a:pt x="564" y="436"/>
                  </a:lnTo>
                  <a:lnTo>
                    <a:pt x="564" y="440"/>
                  </a:lnTo>
                  <a:lnTo>
                    <a:pt x="562" y="444"/>
                  </a:lnTo>
                  <a:lnTo>
                    <a:pt x="550" y="452"/>
                  </a:lnTo>
                  <a:lnTo>
                    <a:pt x="538" y="448"/>
                  </a:lnTo>
                  <a:lnTo>
                    <a:pt x="532" y="454"/>
                  </a:lnTo>
                  <a:lnTo>
                    <a:pt x="530" y="456"/>
                  </a:lnTo>
                  <a:lnTo>
                    <a:pt x="530" y="460"/>
                  </a:lnTo>
                  <a:lnTo>
                    <a:pt x="526" y="464"/>
                  </a:lnTo>
                  <a:lnTo>
                    <a:pt x="524" y="468"/>
                  </a:lnTo>
                  <a:lnTo>
                    <a:pt x="522" y="468"/>
                  </a:lnTo>
                  <a:lnTo>
                    <a:pt x="524" y="462"/>
                  </a:lnTo>
                  <a:lnTo>
                    <a:pt x="524" y="460"/>
                  </a:lnTo>
                  <a:lnTo>
                    <a:pt x="526" y="458"/>
                  </a:lnTo>
                  <a:lnTo>
                    <a:pt x="534" y="450"/>
                  </a:lnTo>
                  <a:lnTo>
                    <a:pt x="534" y="440"/>
                  </a:lnTo>
                  <a:lnTo>
                    <a:pt x="530" y="438"/>
                  </a:lnTo>
                  <a:lnTo>
                    <a:pt x="530" y="440"/>
                  </a:lnTo>
                  <a:lnTo>
                    <a:pt x="530" y="444"/>
                  </a:lnTo>
                  <a:lnTo>
                    <a:pt x="530" y="448"/>
                  </a:lnTo>
                  <a:lnTo>
                    <a:pt x="526" y="450"/>
                  </a:lnTo>
                  <a:lnTo>
                    <a:pt x="524" y="448"/>
                  </a:lnTo>
                  <a:lnTo>
                    <a:pt x="512" y="432"/>
                  </a:lnTo>
                  <a:lnTo>
                    <a:pt x="498" y="432"/>
                  </a:lnTo>
                  <a:lnTo>
                    <a:pt x="486" y="426"/>
                  </a:lnTo>
                  <a:lnTo>
                    <a:pt x="480" y="422"/>
                  </a:lnTo>
                  <a:lnTo>
                    <a:pt x="482" y="420"/>
                  </a:lnTo>
                  <a:lnTo>
                    <a:pt x="478" y="414"/>
                  </a:lnTo>
                  <a:lnTo>
                    <a:pt x="470" y="410"/>
                  </a:lnTo>
                  <a:lnTo>
                    <a:pt x="454" y="406"/>
                  </a:lnTo>
                  <a:lnTo>
                    <a:pt x="438" y="400"/>
                  </a:lnTo>
                  <a:lnTo>
                    <a:pt x="432" y="398"/>
                  </a:lnTo>
                  <a:lnTo>
                    <a:pt x="430" y="402"/>
                  </a:lnTo>
                  <a:lnTo>
                    <a:pt x="432" y="404"/>
                  </a:lnTo>
                  <a:lnTo>
                    <a:pt x="434" y="408"/>
                  </a:lnTo>
                  <a:lnTo>
                    <a:pt x="438" y="410"/>
                  </a:lnTo>
                  <a:lnTo>
                    <a:pt x="442" y="410"/>
                  </a:lnTo>
                  <a:lnTo>
                    <a:pt x="446" y="410"/>
                  </a:lnTo>
                  <a:lnTo>
                    <a:pt x="450" y="414"/>
                  </a:lnTo>
                  <a:lnTo>
                    <a:pt x="448" y="428"/>
                  </a:lnTo>
                  <a:lnTo>
                    <a:pt x="450" y="438"/>
                  </a:lnTo>
                  <a:lnTo>
                    <a:pt x="448" y="442"/>
                  </a:lnTo>
                  <a:lnTo>
                    <a:pt x="442" y="448"/>
                  </a:lnTo>
                  <a:lnTo>
                    <a:pt x="440" y="450"/>
                  </a:lnTo>
                  <a:lnTo>
                    <a:pt x="432" y="454"/>
                  </a:lnTo>
                  <a:lnTo>
                    <a:pt x="430" y="456"/>
                  </a:lnTo>
                  <a:lnTo>
                    <a:pt x="428" y="456"/>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17" name="Freeform 457"/>
            <p:cNvSpPr>
              <a:spLocks/>
            </p:cNvSpPr>
            <p:nvPr/>
          </p:nvSpPr>
          <p:spPr bwMode="auto">
            <a:xfrm>
              <a:off x="6096000" y="4556125"/>
              <a:ext cx="1447800" cy="1038225"/>
            </a:xfrm>
            <a:custGeom>
              <a:avLst/>
              <a:gdLst>
                <a:gd name="T0" fmla="*/ 692 w 912"/>
                <a:gd name="T1" fmla="*/ 508 h 654"/>
                <a:gd name="T2" fmla="*/ 696 w 912"/>
                <a:gd name="T3" fmla="*/ 492 h 654"/>
                <a:gd name="T4" fmla="*/ 678 w 912"/>
                <a:gd name="T5" fmla="*/ 452 h 654"/>
                <a:gd name="T6" fmla="*/ 648 w 912"/>
                <a:gd name="T7" fmla="*/ 470 h 654"/>
                <a:gd name="T8" fmla="*/ 606 w 912"/>
                <a:gd name="T9" fmla="*/ 410 h 654"/>
                <a:gd name="T10" fmla="*/ 606 w 912"/>
                <a:gd name="T11" fmla="*/ 380 h 654"/>
                <a:gd name="T12" fmla="*/ 614 w 912"/>
                <a:gd name="T13" fmla="*/ 346 h 654"/>
                <a:gd name="T14" fmla="*/ 594 w 912"/>
                <a:gd name="T15" fmla="*/ 372 h 654"/>
                <a:gd name="T16" fmla="*/ 566 w 912"/>
                <a:gd name="T17" fmla="*/ 356 h 654"/>
                <a:gd name="T18" fmla="*/ 574 w 912"/>
                <a:gd name="T19" fmla="*/ 304 h 654"/>
                <a:gd name="T20" fmla="*/ 574 w 912"/>
                <a:gd name="T21" fmla="*/ 242 h 654"/>
                <a:gd name="T22" fmla="*/ 546 w 912"/>
                <a:gd name="T23" fmla="*/ 206 h 654"/>
                <a:gd name="T24" fmla="*/ 480 w 912"/>
                <a:gd name="T25" fmla="*/ 174 h 654"/>
                <a:gd name="T26" fmla="*/ 452 w 912"/>
                <a:gd name="T27" fmla="*/ 142 h 654"/>
                <a:gd name="T28" fmla="*/ 410 w 912"/>
                <a:gd name="T29" fmla="*/ 118 h 654"/>
                <a:gd name="T30" fmla="*/ 358 w 912"/>
                <a:gd name="T31" fmla="*/ 136 h 654"/>
                <a:gd name="T32" fmla="*/ 360 w 912"/>
                <a:gd name="T33" fmla="*/ 140 h 654"/>
                <a:gd name="T34" fmla="*/ 326 w 912"/>
                <a:gd name="T35" fmla="*/ 160 h 654"/>
                <a:gd name="T36" fmla="*/ 294 w 912"/>
                <a:gd name="T37" fmla="*/ 172 h 654"/>
                <a:gd name="T38" fmla="*/ 256 w 912"/>
                <a:gd name="T39" fmla="*/ 172 h 654"/>
                <a:gd name="T40" fmla="*/ 260 w 912"/>
                <a:gd name="T41" fmla="*/ 176 h 654"/>
                <a:gd name="T42" fmla="*/ 236 w 912"/>
                <a:gd name="T43" fmla="*/ 140 h 654"/>
                <a:gd name="T44" fmla="*/ 248 w 912"/>
                <a:gd name="T45" fmla="*/ 142 h 654"/>
                <a:gd name="T46" fmla="*/ 212 w 912"/>
                <a:gd name="T47" fmla="*/ 112 h 654"/>
                <a:gd name="T48" fmla="*/ 216 w 912"/>
                <a:gd name="T49" fmla="*/ 128 h 654"/>
                <a:gd name="T50" fmla="*/ 180 w 912"/>
                <a:gd name="T51" fmla="*/ 118 h 654"/>
                <a:gd name="T52" fmla="*/ 170 w 912"/>
                <a:gd name="T53" fmla="*/ 108 h 654"/>
                <a:gd name="T54" fmla="*/ 110 w 912"/>
                <a:gd name="T55" fmla="*/ 108 h 654"/>
                <a:gd name="T56" fmla="*/ 60 w 912"/>
                <a:gd name="T57" fmla="*/ 120 h 654"/>
                <a:gd name="T58" fmla="*/ 78 w 912"/>
                <a:gd name="T59" fmla="*/ 106 h 654"/>
                <a:gd name="T60" fmla="*/ 46 w 912"/>
                <a:gd name="T61" fmla="*/ 122 h 654"/>
                <a:gd name="T62" fmla="*/ 26 w 912"/>
                <a:gd name="T63" fmla="*/ 130 h 654"/>
                <a:gd name="T64" fmla="*/ 26 w 912"/>
                <a:gd name="T65" fmla="*/ 98 h 654"/>
                <a:gd name="T66" fmla="*/ 16 w 912"/>
                <a:gd name="T67" fmla="*/ 80 h 654"/>
                <a:gd name="T68" fmla="*/ 34 w 912"/>
                <a:gd name="T69" fmla="*/ 46 h 654"/>
                <a:gd name="T70" fmla="*/ 184 w 912"/>
                <a:gd name="T71" fmla="*/ 32 h 654"/>
                <a:gd name="T72" fmla="*/ 280 w 912"/>
                <a:gd name="T73" fmla="*/ 22 h 654"/>
                <a:gd name="T74" fmla="*/ 370 w 912"/>
                <a:gd name="T75" fmla="*/ 48 h 654"/>
                <a:gd name="T76" fmla="*/ 574 w 912"/>
                <a:gd name="T77" fmla="*/ 34 h 654"/>
                <a:gd name="T78" fmla="*/ 604 w 912"/>
                <a:gd name="T79" fmla="*/ 56 h 654"/>
                <a:gd name="T80" fmla="*/ 602 w 912"/>
                <a:gd name="T81" fmla="*/ 10 h 654"/>
                <a:gd name="T82" fmla="*/ 654 w 912"/>
                <a:gd name="T83" fmla="*/ 6 h 654"/>
                <a:gd name="T84" fmla="*/ 680 w 912"/>
                <a:gd name="T85" fmla="*/ 42 h 654"/>
                <a:gd name="T86" fmla="*/ 700 w 912"/>
                <a:gd name="T87" fmla="*/ 96 h 654"/>
                <a:gd name="T88" fmla="*/ 768 w 912"/>
                <a:gd name="T89" fmla="*/ 200 h 654"/>
                <a:gd name="T90" fmla="*/ 812 w 912"/>
                <a:gd name="T91" fmla="*/ 252 h 654"/>
                <a:gd name="T92" fmla="*/ 810 w 912"/>
                <a:gd name="T93" fmla="*/ 284 h 654"/>
                <a:gd name="T94" fmla="*/ 830 w 912"/>
                <a:gd name="T95" fmla="*/ 312 h 654"/>
                <a:gd name="T96" fmla="*/ 810 w 912"/>
                <a:gd name="T97" fmla="*/ 290 h 654"/>
                <a:gd name="T98" fmla="*/ 806 w 912"/>
                <a:gd name="T99" fmla="*/ 248 h 654"/>
                <a:gd name="T100" fmla="*/ 780 w 912"/>
                <a:gd name="T101" fmla="*/ 228 h 654"/>
                <a:gd name="T102" fmla="*/ 794 w 912"/>
                <a:gd name="T103" fmla="*/ 268 h 654"/>
                <a:gd name="T104" fmla="*/ 844 w 912"/>
                <a:gd name="T105" fmla="*/ 340 h 654"/>
                <a:gd name="T106" fmla="*/ 890 w 912"/>
                <a:gd name="T107" fmla="*/ 408 h 654"/>
                <a:gd name="T108" fmla="*/ 908 w 912"/>
                <a:gd name="T109" fmla="*/ 472 h 654"/>
                <a:gd name="T110" fmla="*/ 900 w 912"/>
                <a:gd name="T111" fmla="*/ 588 h 654"/>
                <a:gd name="T112" fmla="*/ 894 w 912"/>
                <a:gd name="T113" fmla="*/ 632 h 654"/>
                <a:gd name="T114" fmla="*/ 868 w 912"/>
                <a:gd name="T115" fmla="*/ 636 h 654"/>
                <a:gd name="T116" fmla="*/ 808 w 912"/>
                <a:gd name="T117" fmla="*/ 640 h 654"/>
                <a:gd name="T118" fmla="*/ 836 w 912"/>
                <a:gd name="T119" fmla="*/ 634 h 654"/>
                <a:gd name="T120" fmla="*/ 802 w 912"/>
                <a:gd name="T121" fmla="*/ 612 h 654"/>
                <a:gd name="T122" fmla="*/ 736 w 912"/>
                <a:gd name="T123" fmla="*/ 568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2" h="654">
                  <a:moveTo>
                    <a:pt x="722" y="550"/>
                  </a:moveTo>
                  <a:lnTo>
                    <a:pt x="718" y="550"/>
                  </a:lnTo>
                  <a:lnTo>
                    <a:pt x="716" y="544"/>
                  </a:lnTo>
                  <a:lnTo>
                    <a:pt x="716" y="542"/>
                  </a:lnTo>
                  <a:lnTo>
                    <a:pt x="710" y="520"/>
                  </a:lnTo>
                  <a:lnTo>
                    <a:pt x="702" y="510"/>
                  </a:lnTo>
                  <a:lnTo>
                    <a:pt x="692" y="508"/>
                  </a:lnTo>
                  <a:lnTo>
                    <a:pt x="694" y="504"/>
                  </a:lnTo>
                  <a:lnTo>
                    <a:pt x="698" y="502"/>
                  </a:lnTo>
                  <a:lnTo>
                    <a:pt x="696" y="500"/>
                  </a:lnTo>
                  <a:lnTo>
                    <a:pt x="708" y="478"/>
                  </a:lnTo>
                  <a:lnTo>
                    <a:pt x="698" y="484"/>
                  </a:lnTo>
                  <a:lnTo>
                    <a:pt x="696" y="490"/>
                  </a:lnTo>
                  <a:lnTo>
                    <a:pt x="696" y="492"/>
                  </a:lnTo>
                  <a:lnTo>
                    <a:pt x="694" y="500"/>
                  </a:lnTo>
                  <a:lnTo>
                    <a:pt x="686" y="502"/>
                  </a:lnTo>
                  <a:lnTo>
                    <a:pt x="680" y="500"/>
                  </a:lnTo>
                  <a:lnTo>
                    <a:pt x="676" y="484"/>
                  </a:lnTo>
                  <a:lnTo>
                    <a:pt x="676" y="482"/>
                  </a:lnTo>
                  <a:lnTo>
                    <a:pt x="676" y="466"/>
                  </a:lnTo>
                  <a:lnTo>
                    <a:pt x="678" y="452"/>
                  </a:lnTo>
                  <a:lnTo>
                    <a:pt x="668" y="454"/>
                  </a:lnTo>
                  <a:lnTo>
                    <a:pt x="658" y="458"/>
                  </a:lnTo>
                  <a:lnTo>
                    <a:pt x="662" y="464"/>
                  </a:lnTo>
                  <a:lnTo>
                    <a:pt x="666" y="470"/>
                  </a:lnTo>
                  <a:lnTo>
                    <a:pt x="666" y="474"/>
                  </a:lnTo>
                  <a:lnTo>
                    <a:pt x="648" y="472"/>
                  </a:lnTo>
                  <a:lnTo>
                    <a:pt x="648" y="470"/>
                  </a:lnTo>
                  <a:lnTo>
                    <a:pt x="638" y="460"/>
                  </a:lnTo>
                  <a:lnTo>
                    <a:pt x="636" y="458"/>
                  </a:lnTo>
                  <a:lnTo>
                    <a:pt x="630" y="452"/>
                  </a:lnTo>
                  <a:lnTo>
                    <a:pt x="626" y="444"/>
                  </a:lnTo>
                  <a:lnTo>
                    <a:pt x="614" y="422"/>
                  </a:lnTo>
                  <a:lnTo>
                    <a:pt x="612" y="418"/>
                  </a:lnTo>
                  <a:lnTo>
                    <a:pt x="606" y="410"/>
                  </a:lnTo>
                  <a:lnTo>
                    <a:pt x="606" y="408"/>
                  </a:lnTo>
                  <a:lnTo>
                    <a:pt x="596" y="404"/>
                  </a:lnTo>
                  <a:lnTo>
                    <a:pt x="598" y="402"/>
                  </a:lnTo>
                  <a:lnTo>
                    <a:pt x="604" y="398"/>
                  </a:lnTo>
                  <a:lnTo>
                    <a:pt x="604" y="392"/>
                  </a:lnTo>
                  <a:lnTo>
                    <a:pt x="600" y="392"/>
                  </a:lnTo>
                  <a:lnTo>
                    <a:pt x="606" y="380"/>
                  </a:lnTo>
                  <a:lnTo>
                    <a:pt x="606" y="378"/>
                  </a:lnTo>
                  <a:lnTo>
                    <a:pt x="612" y="368"/>
                  </a:lnTo>
                  <a:lnTo>
                    <a:pt x="616" y="366"/>
                  </a:lnTo>
                  <a:lnTo>
                    <a:pt x="618" y="362"/>
                  </a:lnTo>
                  <a:lnTo>
                    <a:pt x="620" y="358"/>
                  </a:lnTo>
                  <a:lnTo>
                    <a:pt x="616" y="350"/>
                  </a:lnTo>
                  <a:lnTo>
                    <a:pt x="614" y="346"/>
                  </a:lnTo>
                  <a:lnTo>
                    <a:pt x="612" y="344"/>
                  </a:lnTo>
                  <a:lnTo>
                    <a:pt x="582" y="338"/>
                  </a:lnTo>
                  <a:lnTo>
                    <a:pt x="582" y="350"/>
                  </a:lnTo>
                  <a:lnTo>
                    <a:pt x="590" y="354"/>
                  </a:lnTo>
                  <a:lnTo>
                    <a:pt x="594" y="354"/>
                  </a:lnTo>
                  <a:lnTo>
                    <a:pt x="596" y="360"/>
                  </a:lnTo>
                  <a:lnTo>
                    <a:pt x="594" y="372"/>
                  </a:lnTo>
                  <a:lnTo>
                    <a:pt x="594" y="376"/>
                  </a:lnTo>
                  <a:lnTo>
                    <a:pt x="584" y="382"/>
                  </a:lnTo>
                  <a:lnTo>
                    <a:pt x="584" y="378"/>
                  </a:lnTo>
                  <a:lnTo>
                    <a:pt x="570" y="364"/>
                  </a:lnTo>
                  <a:lnTo>
                    <a:pt x="568" y="362"/>
                  </a:lnTo>
                  <a:lnTo>
                    <a:pt x="568" y="360"/>
                  </a:lnTo>
                  <a:lnTo>
                    <a:pt x="566" y="356"/>
                  </a:lnTo>
                  <a:lnTo>
                    <a:pt x="568" y="350"/>
                  </a:lnTo>
                  <a:lnTo>
                    <a:pt x="568" y="354"/>
                  </a:lnTo>
                  <a:lnTo>
                    <a:pt x="570" y="350"/>
                  </a:lnTo>
                  <a:lnTo>
                    <a:pt x="572" y="346"/>
                  </a:lnTo>
                  <a:lnTo>
                    <a:pt x="572" y="334"/>
                  </a:lnTo>
                  <a:lnTo>
                    <a:pt x="572" y="314"/>
                  </a:lnTo>
                  <a:lnTo>
                    <a:pt x="574" y="304"/>
                  </a:lnTo>
                  <a:lnTo>
                    <a:pt x="578" y="290"/>
                  </a:lnTo>
                  <a:lnTo>
                    <a:pt x="578" y="276"/>
                  </a:lnTo>
                  <a:lnTo>
                    <a:pt x="576" y="258"/>
                  </a:lnTo>
                  <a:lnTo>
                    <a:pt x="574" y="252"/>
                  </a:lnTo>
                  <a:lnTo>
                    <a:pt x="574" y="250"/>
                  </a:lnTo>
                  <a:lnTo>
                    <a:pt x="570" y="246"/>
                  </a:lnTo>
                  <a:lnTo>
                    <a:pt x="574" y="242"/>
                  </a:lnTo>
                  <a:lnTo>
                    <a:pt x="574" y="240"/>
                  </a:lnTo>
                  <a:lnTo>
                    <a:pt x="574" y="236"/>
                  </a:lnTo>
                  <a:lnTo>
                    <a:pt x="572" y="236"/>
                  </a:lnTo>
                  <a:lnTo>
                    <a:pt x="558" y="224"/>
                  </a:lnTo>
                  <a:lnTo>
                    <a:pt x="554" y="216"/>
                  </a:lnTo>
                  <a:lnTo>
                    <a:pt x="550" y="206"/>
                  </a:lnTo>
                  <a:lnTo>
                    <a:pt x="546" y="206"/>
                  </a:lnTo>
                  <a:lnTo>
                    <a:pt x="534" y="206"/>
                  </a:lnTo>
                  <a:lnTo>
                    <a:pt x="530" y="206"/>
                  </a:lnTo>
                  <a:lnTo>
                    <a:pt x="518" y="202"/>
                  </a:lnTo>
                  <a:lnTo>
                    <a:pt x="514" y="198"/>
                  </a:lnTo>
                  <a:lnTo>
                    <a:pt x="500" y="182"/>
                  </a:lnTo>
                  <a:lnTo>
                    <a:pt x="484" y="174"/>
                  </a:lnTo>
                  <a:lnTo>
                    <a:pt x="480" y="174"/>
                  </a:lnTo>
                  <a:lnTo>
                    <a:pt x="478" y="172"/>
                  </a:lnTo>
                  <a:lnTo>
                    <a:pt x="476" y="166"/>
                  </a:lnTo>
                  <a:lnTo>
                    <a:pt x="472" y="156"/>
                  </a:lnTo>
                  <a:lnTo>
                    <a:pt x="468" y="156"/>
                  </a:lnTo>
                  <a:lnTo>
                    <a:pt x="460" y="152"/>
                  </a:lnTo>
                  <a:lnTo>
                    <a:pt x="454" y="146"/>
                  </a:lnTo>
                  <a:lnTo>
                    <a:pt x="452" y="142"/>
                  </a:lnTo>
                  <a:lnTo>
                    <a:pt x="446" y="134"/>
                  </a:lnTo>
                  <a:lnTo>
                    <a:pt x="442" y="132"/>
                  </a:lnTo>
                  <a:lnTo>
                    <a:pt x="434" y="128"/>
                  </a:lnTo>
                  <a:lnTo>
                    <a:pt x="428" y="126"/>
                  </a:lnTo>
                  <a:lnTo>
                    <a:pt x="424" y="124"/>
                  </a:lnTo>
                  <a:lnTo>
                    <a:pt x="416" y="122"/>
                  </a:lnTo>
                  <a:lnTo>
                    <a:pt x="410" y="118"/>
                  </a:lnTo>
                  <a:lnTo>
                    <a:pt x="402" y="114"/>
                  </a:lnTo>
                  <a:lnTo>
                    <a:pt x="400" y="114"/>
                  </a:lnTo>
                  <a:lnTo>
                    <a:pt x="380" y="116"/>
                  </a:lnTo>
                  <a:lnTo>
                    <a:pt x="374" y="118"/>
                  </a:lnTo>
                  <a:lnTo>
                    <a:pt x="368" y="122"/>
                  </a:lnTo>
                  <a:lnTo>
                    <a:pt x="354" y="132"/>
                  </a:lnTo>
                  <a:lnTo>
                    <a:pt x="358" y="136"/>
                  </a:lnTo>
                  <a:lnTo>
                    <a:pt x="360" y="136"/>
                  </a:lnTo>
                  <a:lnTo>
                    <a:pt x="362" y="136"/>
                  </a:lnTo>
                  <a:lnTo>
                    <a:pt x="370" y="136"/>
                  </a:lnTo>
                  <a:lnTo>
                    <a:pt x="370" y="140"/>
                  </a:lnTo>
                  <a:lnTo>
                    <a:pt x="368" y="142"/>
                  </a:lnTo>
                  <a:lnTo>
                    <a:pt x="366" y="142"/>
                  </a:lnTo>
                  <a:lnTo>
                    <a:pt x="360" y="140"/>
                  </a:lnTo>
                  <a:lnTo>
                    <a:pt x="358" y="140"/>
                  </a:lnTo>
                  <a:lnTo>
                    <a:pt x="350" y="142"/>
                  </a:lnTo>
                  <a:lnTo>
                    <a:pt x="346" y="144"/>
                  </a:lnTo>
                  <a:lnTo>
                    <a:pt x="344" y="146"/>
                  </a:lnTo>
                  <a:lnTo>
                    <a:pt x="336" y="152"/>
                  </a:lnTo>
                  <a:lnTo>
                    <a:pt x="328" y="158"/>
                  </a:lnTo>
                  <a:lnTo>
                    <a:pt x="326" y="160"/>
                  </a:lnTo>
                  <a:lnTo>
                    <a:pt x="318" y="166"/>
                  </a:lnTo>
                  <a:lnTo>
                    <a:pt x="314" y="168"/>
                  </a:lnTo>
                  <a:lnTo>
                    <a:pt x="312" y="166"/>
                  </a:lnTo>
                  <a:lnTo>
                    <a:pt x="314" y="160"/>
                  </a:lnTo>
                  <a:lnTo>
                    <a:pt x="308" y="164"/>
                  </a:lnTo>
                  <a:lnTo>
                    <a:pt x="302" y="170"/>
                  </a:lnTo>
                  <a:lnTo>
                    <a:pt x="294" y="172"/>
                  </a:lnTo>
                  <a:lnTo>
                    <a:pt x="278" y="176"/>
                  </a:lnTo>
                  <a:lnTo>
                    <a:pt x="268" y="178"/>
                  </a:lnTo>
                  <a:lnTo>
                    <a:pt x="264" y="180"/>
                  </a:lnTo>
                  <a:lnTo>
                    <a:pt x="262" y="180"/>
                  </a:lnTo>
                  <a:lnTo>
                    <a:pt x="260" y="180"/>
                  </a:lnTo>
                  <a:lnTo>
                    <a:pt x="258" y="176"/>
                  </a:lnTo>
                  <a:lnTo>
                    <a:pt x="256" y="172"/>
                  </a:lnTo>
                  <a:lnTo>
                    <a:pt x="254" y="168"/>
                  </a:lnTo>
                  <a:lnTo>
                    <a:pt x="254" y="164"/>
                  </a:lnTo>
                  <a:lnTo>
                    <a:pt x="254" y="158"/>
                  </a:lnTo>
                  <a:lnTo>
                    <a:pt x="254" y="164"/>
                  </a:lnTo>
                  <a:lnTo>
                    <a:pt x="256" y="168"/>
                  </a:lnTo>
                  <a:lnTo>
                    <a:pt x="258" y="174"/>
                  </a:lnTo>
                  <a:lnTo>
                    <a:pt x="260" y="176"/>
                  </a:lnTo>
                  <a:lnTo>
                    <a:pt x="264" y="180"/>
                  </a:lnTo>
                  <a:lnTo>
                    <a:pt x="266" y="176"/>
                  </a:lnTo>
                  <a:lnTo>
                    <a:pt x="266" y="172"/>
                  </a:lnTo>
                  <a:lnTo>
                    <a:pt x="264" y="164"/>
                  </a:lnTo>
                  <a:lnTo>
                    <a:pt x="258" y="154"/>
                  </a:lnTo>
                  <a:lnTo>
                    <a:pt x="254" y="152"/>
                  </a:lnTo>
                  <a:lnTo>
                    <a:pt x="236" y="140"/>
                  </a:lnTo>
                  <a:lnTo>
                    <a:pt x="228" y="138"/>
                  </a:lnTo>
                  <a:lnTo>
                    <a:pt x="226" y="134"/>
                  </a:lnTo>
                  <a:lnTo>
                    <a:pt x="230" y="134"/>
                  </a:lnTo>
                  <a:lnTo>
                    <a:pt x="234" y="136"/>
                  </a:lnTo>
                  <a:lnTo>
                    <a:pt x="238" y="138"/>
                  </a:lnTo>
                  <a:lnTo>
                    <a:pt x="244" y="140"/>
                  </a:lnTo>
                  <a:lnTo>
                    <a:pt x="248" y="142"/>
                  </a:lnTo>
                  <a:lnTo>
                    <a:pt x="254" y="138"/>
                  </a:lnTo>
                  <a:lnTo>
                    <a:pt x="250" y="136"/>
                  </a:lnTo>
                  <a:lnTo>
                    <a:pt x="248" y="138"/>
                  </a:lnTo>
                  <a:lnTo>
                    <a:pt x="224" y="128"/>
                  </a:lnTo>
                  <a:lnTo>
                    <a:pt x="218" y="124"/>
                  </a:lnTo>
                  <a:lnTo>
                    <a:pt x="220" y="118"/>
                  </a:lnTo>
                  <a:lnTo>
                    <a:pt x="212" y="112"/>
                  </a:lnTo>
                  <a:lnTo>
                    <a:pt x="200" y="116"/>
                  </a:lnTo>
                  <a:lnTo>
                    <a:pt x="200" y="120"/>
                  </a:lnTo>
                  <a:lnTo>
                    <a:pt x="202" y="122"/>
                  </a:lnTo>
                  <a:lnTo>
                    <a:pt x="206" y="120"/>
                  </a:lnTo>
                  <a:lnTo>
                    <a:pt x="210" y="120"/>
                  </a:lnTo>
                  <a:lnTo>
                    <a:pt x="212" y="124"/>
                  </a:lnTo>
                  <a:lnTo>
                    <a:pt x="216" y="128"/>
                  </a:lnTo>
                  <a:lnTo>
                    <a:pt x="216" y="132"/>
                  </a:lnTo>
                  <a:lnTo>
                    <a:pt x="210" y="128"/>
                  </a:lnTo>
                  <a:lnTo>
                    <a:pt x="202" y="126"/>
                  </a:lnTo>
                  <a:lnTo>
                    <a:pt x="198" y="124"/>
                  </a:lnTo>
                  <a:lnTo>
                    <a:pt x="194" y="122"/>
                  </a:lnTo>
                  <a:lnTo>
                    <a:pt x="192" y="122"/>
                  </a:lnTo>
                  <a:lnTo>
                    <a:pt x="180" y="118"/>
                  </a:lnTo>
                  <a:lnTo>
                    <a:pt x="174" y="116"/>
                  </a:lnTo>
                  <a:lnTo>
                    <a:pt x="166" y="114"/>
                  </a:lnTo>
                  <a:lnTo>
                    <a:pt x="156" y="110"/>
                  </a:lnTo>
                  <a:lnTo>
                    <a:pt x="148" y="110"/>
                  </a:lnTo>
                  <a:lnTo>
                    <a:pt x="146" y="110"/>
                  </a:lnTo>
                  <a:lnTo>
                    <a:pt x="164" y="106"/>
                  </a:lnTo>
                  <a:lnTo>
                    <a:pt x="170" y="108"/>
                  </a:lnTo>
                  <a:lnTo>
                    <a:pt x="168" y="102"/>
                  </a:lnTo>
                  <a:lnTo>
                    <a:pt x="160" y="98"/>
                  </a:lnTo>
                  <a:lnTo>
                    <a:pt x="152" y="96"/>
                  </a:lnTo>
                  <a:lnTo>
                    <a:pt x="134" y="98"/>
                  </a:lnTo>
                  <a:lnTo>
                    <a:pt x="128" y="100"/>
                  </a:lnTo>
                  <a:lnTo>
                    <a:pt x="116" y="108"/>
                  </a:lnTo>
                  <a:lnTo>
                    <a:pt x="110" y="108"/>
                  </a:lnTo>
                  <a:lnTo>
                    <a:pt x="104" y="110"/>
                  </a:lnTo>
                  <a:lnTo>
                    <a:pt x="98" y="110"/>
                  </a:lnTo>
                  <a:lnTo>
                    <a:pt x="82" y="114"/>
                  </a:lnTo>
                  <a:lnTo>
                    <a:pt x="76" y="114"/>
                  </a:lnTo>
                  <a:lnTo>
                    <a:pt x="66" y="118"/>
                  </a:lnTo>
                  <a:lnTo>
                    <a:pt x="64" y="118"/>
                  </a:lnTo>
                  <a:lnTo>
                    <a:pt x="60" y="120"/>
                  </a:lnTo>
                  <a:lnTo>
                    <a:pt x="56" y="120"/>
                  </a:lnTo>
                  <a:lnTo>
                    <a:pt x="62" y="116"/>
                  </a:lnTo>
                  <a:lnTo>
                    <a:pt x="64" y="116"/>
                  </a:lnTo>
                  <a:lnTo>
                    <a:pt x="72" y="114"/>
                  </a:lnTo>
                  <a:lnTo>
                    <a:pt x="74" y="112"/>
                  </a:lnTo>
                  <a:lnTo>
                    <a:pt x="80" y="108"/>
                  </a:lnTo>
                  <a:lnTo>
                    <a:pt x="78" y="106"/>
                  </a:lnTo>
                  <a:lnTo>
                    <a:pt x="72" y="100"/>
                  </a:lnTo>
                  <a:lnTo>
                    <a:pt x="62" y="100"/>
                  </a:lnTo>
                  <a:lnTo>
                    <a:pt x="54" y="102"/>
                  </a:lnTo>
                  <a:lnTo>
                    <a:pt x="56" y="104"/>
                  </a:lnTo>
                  <a:lnTo>
                    <a:pt x="56" y="108"/>
                  </a:lnTo>
                  <a:lnTo>
                    <a:pt x="54" y="112"/>
                  </a:lnTo>
                  <a:lnTo>
                    <a:pt x="46" y="122"/>
                  </a:lnTo>
                  <a:lnTo>
                    <a:pt x="42" y="124"/>
                  </a:lnTo>
                  <a:lnTo>
                    <a:pt x="42" y="126"/>
                  </a:lnTo>
                  <a:lnTo>
                    <a:pt x="38" y="128"/>
                  </a:lnTo>
                  <a:lnTo>
                    <a:pt x="26" y="132"/>
                  </a:lnTo>
                  <a:lnTo>
                    <a:pt x="20" y="134"/>
                  </a:lnTo>
                  <a:lnTo>
                    <a:pt x="20" y="130"/>
                  </a:lnTo>
                  <a:lnTo>
                    <a:pt x="26" y="130"/>
                  </a:lnTo>
                  <a:lnTo>
                    <a:pt x="30" y="126"/>
                  </a:lnTo>
                  <a:lnTo>
                    <a:pt x="36" y="114"/>
                  </a:lnTo>
                  <a:lnTo>
                    <a:pt x="34" y="110"/>
                  </a:lnTo>
                  <a:lnTo>
                    <a:pt x="28" y="110"/>
                  </a:lnTo>
                  <a:lnTo>
                    <a:pt x="24" y="104"/>
                  </a:lnTo>
                  <a:lnTo>
                    <a:pt x="24" y="100"/>
                  </a:lnTo>
                  <a:lnTo>
                    <a:pt x="26" y="98"/>
                  </a:lnTo>
                  <a:lnTo>
                    <a:pt x="28" y="94"/>
                  </a:lnTo>
                  <a:lnTo>
                    <a:pt x="28" y="90"/>
                  </a:lnTo>
                  <a:lnTo>
                    <a:pt x="28" y="88"/>
                  </a:lnTo>
                  <a:lnTo>
                    <a:pt x="26" y="86"/>
                  </a:lnTo>
                  <a:lnTo>
                    <a:pt x="22" y="84"/>
                  </a:lnTo>
                  <a:lnTo>
                    <a:pt x="18" y="82"/>
                  </a:lnTo>
                  <a:lnTo>
                    <a:pt x="16" y="80"/>
                  </a:lnTo>
                  <a:lnTo>
                    <a:pt x="12" y="80"/>
                  </a:lnTo>
                  <a:lnTo>
                    <a:pt x="0" y="66"/>
                  </a:lnTo>
                  <a:lnTo>
                    <a:pt x="2" y="50"/>
                  </a:lnTo>
                  <a:lnTo>
                    <a:pt x="6" y="48"/>
                  </a:lnTo>
                  <a:lnTo>
                    <a:pt x="12" y="48"/>
                  </a:lnTo>
                  <a:lnTo>
                    <a:pt x="28" y="48"/>
                  </a:lnTo>
                  <a:lnTo>
                    <a:pt x="34" y="46"/>
                  </a:lnTo>
                  <a:lnTo>
                    <a:pt x="40" y="46"/>
                  </a:lnTo>
                  <a:lnTo>
                    <a:pt x="52" y="44"/>
                  </a:lnTo>
                  <a:lnTo>
                    <a:pt x="62" y="44"/>
                  </a:lnTo>
                  <a:lnTo>
                    <a:pt x="86" y="42"/>
                  </a:lnTo>
                  <a:lnTo>
                    <a:pt x="100" y="40"/>
                  </a:lnTo>
                  <a:lnTo>
                    <a:pt x="126" y="38"/>
                  </a:lnTo>
                  <a:lnTo>
                    <a:pt x="184" y="32"/>
                  </a:lnTo>
                  <a:lnTo>
                    <a:pt x="204" y="30"/>
                  </a:lnTo>
                  <a:lnTo>
                    <a:pt x="216" y="28"/>
                  </a:lnTo>
                  <a:lnTo>
                    <a:pt x="230" y="28"/>
                  </a:lnTo>
                  <a:lnTo>
                    <a:pt x="246" y="26"/>
                  </a:lnTo>
                  <a:lnTo>
                    <a:pt x="254" y="24"/>
                  </a:lnTo>
                  <a:lnTo>
                    <a:pt x="278" y="22"/>
                  </a:lnTo>
                  <a:lnTo>
                    <a:pt x="280" y="22"/>
                  </a:lnTo>
                  <a:lnTo>
                    <a:pt x="286" y="30"/>
                  </a:lnTo>
                  <a:lnTo>
                    <a:pt x="292" y="44"/>
                  </a:lnTo>
                  <a:lnTo>
                    <a:pt x="294" y="48"/>
                  </a:lnTo>
                  <a:lnTo>
                    <a:pt x="300" y="52"/>
                  </a:lnTo>
                  <a:lnTo>
                    <a:pt x="340" y="50"/>
                  </a:lnTo>
                  <a:lnTo>
                    <a:pt x="346" y="50"/>
                  </a:lnTo>
                  <a:lnTo>
                    <a:pt x="370" y="48"/>
                  </a:lnTo>
                  <a:lnTo>
                    <a:pt x="424" y="44"/>
                  </a:lnTo>
                  <a:lnTo>
                    <a:pt x="460" y="42"/>
                  </a:lnTo>
                  <a:lnTo>
                    <a:pt x="498" y="40"/>
                  </a:lnTo>
                  <a:lnTo>
                    <a:pt x="510" y="38"/>
                  </a:lnTo>
                  <a:lnTo>
                    <a:pt x="548" y="36"/>
                  </a:lnTo>
                  <a:lnTo>
                    <a:pt x="560" y="36"/>
                  </a:lnTo>
                  <a:lnTo>
                    <a:pt x="574" y="34"/>
                  </a:lnTo>
                  <a:lnTo>
                    <a:pt x="584" y="34"/>
                  </a:lnTo>
                  <a:lnTo>
                    <a:pt x="590" y="44"/>
                  </a:lnTo>
                  <a:lnTo>
                    <a:pt x="590" y="48"/>
                  </a:lnTo>
                  <a:lnTo>
                    <a:pt x="590" y="50"/>
                  </a:lnTo>
                  <a:lnTo>
                    <a:pt x="592" y="56"/>
                  </a:lnTo>
                  <a:lnTo>
                    <a:pt x="594" y="56"/>
                  </a:lnTo>
                  <a:lnTo>
                    <a:pt x="604" y="56"/>
                  </a:lnTo>
                  <a:lnTo>
                    <a:pt x="608" y="54"/>
                  </a:lnTo>
                  <a:lnTo>
                    <a:pt x="608" y="34"/>
                  </a:lnTo>
                  <a:lnTo>
                    <a:pt x="608" y="30"/>
                  </a:lnTo>
                  <a:lnTo>
                    <a:pt x="608" y="28"/>
                  </a:lnTo>
                  <a:lnTo>
                    <a:pt x="604" y="24"/>
                  </a:lnTo>
                  <a:lnTo>
                    <a:pt x="604" y="22"/>
                  </a:lnTo>
                  <a:lnTo>
                    <a:pt x="602" y="10"/>
                  </a:lnTo>
                  <a:lnTo>
                    <a:pt x="604" y="4"/>
                  </a:lnTo>
                  <a:lnTo>
                    <a:pt x="608" y="0"/>
                  </a:lnTo>
                  <a:lnTo>
                    <a:pt x="614" y="0"/>
                  </a:lnTo>
                  <a:lnTo>
                    <a:pt x="626" y="2"/>
                  </a:lnTo>
                  <a:lnTo>
                    <a:pt x="630" y="4"/>
                  </a:lnTo>
                  <a:lnTo>
                    <a:pt x="636" y="6"/>
                  </a:lnTo>
                  <a:lnTo>
                    <a:pt x="654" y="6"/>
                  </a:lnTo>
                  <a:lnTo>
                    <a:pt x="660" y="6"/>
                  </a:lnTo>
                  <a:lnTo>
                    <a:pt x="664" y="6"/>
                  </a:lnTo>
                  <a:lnTo>
                    <a:pt x="670" y="12"/>
                  </a:lnTo>
                  <a:lnTo>
                    <a:pt x="670" y="20"/>
                  </a:lnTo>
                  <a:lnTo>
                    <a:pt x="670" y="28"/>
                  </a:lnTo>
                  <a:lnTo>
                    <a:pt x="674" y="32"/>
                  </a:lnTo>
                  <a:lnTo>
                    <a:pt x="680" y="42"/>
                  </a:lnTo>
                  <a:lnTo>
                    <a:pt x="680" y="44"/>
                  </a:lnTo>
                  <a:lnTo>
                    <a:pt x="680" y="54"/>
                  </a:lnTo>
                  <a:lnTo>
                    <a:pt x="682" y="56"/>
                  </a:lnTo>
                  <a:lnTo>
                    <a:pt x="686" y="64"/>
                  </a:lnTo>
                  <a:lnTo>
                    <a:pt x="692" y="76"/>
                  </a:lnTo>
                  <a:lnTo>
                    <a:pt x="696" y="88"/>
                  </a:lnTo>
                  <a:lnTo>
                    <a:pt x="700" y="96"/>
                  </a:lnTo>
                  <a:lnTo>
                    <a:pt x="704" y="108"/>
                  </a:lnTo>
                  <a:lnTo>
                    <a:pt x="706" y="110"/>
                  </a:lnTo>
                  <a:lnTo>
                    <a:pt x="716" y="128"/>
                  </a:lnTo>
                  <a:lnTo>
                    <a:pt x="720" y="134"/>
                  </a:lnTo>
                  <a:lnTo>
                    <a:pt x="742" y="168"/>
                  </a:lnTo>
                  <a:lnTo>
                    <a:pt x="750" y="178"/>
                  </a:lnTo>
                  <a:lnTo>
                    <a:pt x="768" y="200"/>
                  </a:lnTo>
                  <a:lnTo>
                    <a:pt x="786" y="220"/>
                  </a:lnTo>
                  <a:lnTo>
                    <a:pt x="790" y="224"/>
                  </a:lnTo>
                  <a:lnTo>
                    <a:pt x="796" y="228"/>
                  </a:lnTo>
                  <a:lnTo>
                    <a:pt x="802" y="236"/>
                  </a:lnTo>
                  <a:lnTo>
                    <a:pt x="806" y="240"/>
                  </a:lnTo>
                  <a:lnTo>
                    <a:pt x="808" y="244"/>
                  </a:lnTo>
                  <a:lnTo>
                    <a:pt x="812" y="252"/>
                  </a:lnTo>
                  <a:lnTo>
                    <a:pt x="808" y="254"/>
                  </a:lnTo>
                  <a:lnTo>
                    <a:pt x="806" y="260"/>
                  </a:lnTo>
                  <a:lnTo>
                    <a:pt x="808" y="266"/>
                  </a:lnTo>
                  <a:lnTo>
                    <a:pt x="808" y="274"/>
                  </a:lnTo>
                  <a:lnTo>
                    <a:pt x="808" y="278"/>
                  </a:lnTo>
                  <a:lnTo>
                    <a:pt x="810" y="280"/>
                  </a:lnTo>
                  <a:lnTo>
                    <a:pt x="810" y="284"/>
                  </a:lnTo>
                  <a:lnTo>
                    <a:pt x="812" y="286"/>
                  </a:lnTo>
                  <a:lnTo>
                    <a:pt x="814" y="290"/>
                  </a:lnTo>
                  <a:lnTo>
                    <a:pt x="814" y="292"/>
                  </a:lnTo>
                  <a:lnTo>
                    <a:pt x="816" y="296"/>
                  </a:lnTo>
                  <a:lnTo>
                    <a:pt x="820" y="302"/>
                  </a:lnTo>
                  <a:lnTo>
                    <a:pt x="826" y="308"/>
                  </a:lnTo>
                  <a:lnTo>
                    <a:pt x="830" y="312"/>
                  </a:lnTo>
                  <a:lnTo>
                    <a:pt x="830" y="314"/>
                  </a:lnTo>
                  <a:lnTo>
                    <a:pt x="834" y="318"/>
                  </a:lnTo>
                  <a:lnTo>
                    <a:pt x="834" y="320"/>
                  </a:lnTo>
                  <a:lnTo>
                    <a:pt x="826" y="310"/>
                  </a:lnTo>
                  <a:lnTo>
                    <a:pt x="818" y="300"/>
                  </a:lnTo>
                  <a:lnTo>
                    <a:pt x="812" y="292"/>
                  </a:lnTo>
                  <a:lnTo>
                    <a:pt x="810" y="290"/>
                  </a:lnTo>
                  <a:lnTo>
                    <a:pt x="810" y="288"/>
                  </a:lnTo>
                  <a:lnTo>
                    <a:pt x="808" y="280"/>
                  </a:lnTo>
                  <a:lnTo>
                    <a:pt x="804" y="268"/>
                  </a:lnTo>
                  <a:lnTo>
                    <a:pt x="804" y="260"/>
                  </a:lnTo>
                  <a:lnTo>
                    <a:pt x="804" y="256"/>
                  </a:lnTo>
                  <a:lnTo>
                    <a:pt x="806" y="250"/>
                  </a:lnTo>
                  <a:lnTo>
                    <a:pt x="806" y="248"/>
                  </a:lnTo>
                  <a:lnTo>
                    <a:pt x="804" y="242"/>
                  </a:lnTo>
                  <a:lnTo>
                    <a:pt x="800" y="236"/>
                  </a:lnTo>
                  <a:lnTo>
                    <a:pt x="794" y="236"/>
                  </a:lnTo>
                  <a:lnTo>
                    <a:pt x="794" y="238"/>
                  </a:lnTo>
                  <a:lnTo>
                    <a:pt x="784" y="238"/>
                  </a:lnTo>
                  <a:lnTo>
                    <a:pt x="780" y="236"/>
                  </a:lnTo>
                  <a:lnTo>
                    <a:pt x="780" y="228"/>
                  </a:lnTo>
                  <a:lnTo>
                    <a:pt x="784" y="226"/>
                  </a:lnTo>
                  <a:lnTo>
                    <a:pt x="782" y="224"/>
                  </a:lnTo>
                  <a:lnTo>
                    <a:pt x="774" y="220"/>
                  </a:lnTo>
                  <a:lnTo>
                    <a:pt x="770" y="218"/>
                  </a:lnTo>
                  <a:lnTo>
                    <a:pt x="776" y="234"/>
                  </a:lnTo>
                  <a:lnTo>
                    <a:pt x="788" y="260"/>
                  </a:lnTo>
                  <a:lnTo>
                    <a:pt x="794" y="268"/>
                  </a:lnTo>
                  <a:lnTo>
                    <a:pt x="816" y="302"/>
                  </a:lnTo>
                  <a:lnTo>
                    <a:pt x="830" y="320"/>
                  </a:lnTo>
                  <a:lnTo>
                    <a:pt x="834" y="326"/>
                  </a:lnTo>
                  <a:lnTo>
                    <a:pt x="836" y="328"/>
                  </a:lnTo>
                  <a:lnTo>
                    <a:pt x="838" y="330"/>
                  </a:lnTo>
                  <a:lnTo>
                    <a:pt x="842" y="338"/>
                  </a:lnTo>
                  <a:lnTo>
                    <a:pt x="844" y="340"/>
                  </a:lnTo>
                  <a:lnTo>
                    <a:pt x="848" y="344"/>
                  </a:lnTo>
                  <a:lnTo>
                    <a:pt x="850" y="350"/>
                  </a:lnTo>
                  <a:lnTo>
                    <a:pt x="852" y="356"/>
                  </a:lnTo>
                  <a:lnTo>
                    <a:pt x="858" y="368"/>
                  </a:lnTo>
                  <a:lnTo>
                    <a:pt x="874" y="394"/>
                  </a:lnTo>
                  <a:lnTo>
                    <a:pt x="882" y="398"/>
                  </a:lnTo>
                  <a:lnTo>
                    <a:pt x="890" y="408"/>
                  </a:lnTo>
                  <a:lnTo>
                    <a:pt x="894" y="416"/>
                  </a:lnTo>
                  <a:lnTo>
                    <a:pt x="900" y="430"/>
                  </a:lnTo>
                  <a:lnTo>
                    <a:pt x="904" y="436"/>
                  </a:lnTo>
                  <a:lnTo>
                    <a:pt x="908" y="456"/>
                  </a:lnTo>
                  <a:lnTo>
                    <a:pt x="908" y="466"/>
                  </a:lnTo>
                  <a:lnTo>
                    <a:pt x="908" y="470"/>
                  </a:lnTo>
                  <a:lnTo>
                    <a:pt x="908" y="472"/>
                  </a:lnTo>
                  <a:lnTo>
                    <a:pt x="908" y="486"/>
                  </a:lnTo>
                  <a:lnTo>
                    <a:pt x="910" y="508"/>
                  </a:lnTo>
                  <a:lnTo>
                    <a:pt x="912" y="542"/>
                  </a:lnTo>
                  <a:lnTo>
                    <a:pt x="908" y="562"/>
                  </a:lnTo>
                  <a:lnTo>
                    <a:pt x="902" y="570"/>
                  </a:lnTo>
                  <a:lnTo>
                    <a:pt x="898" y="582"/>
                  </a:lnTo>
                  <a:lnTo>
                    <a:pt x="900" y="588"/>
                  </a:lnTo>
                  <a:lnTo>
                    <a:pt x="900" y="590"/>
                  </a:lnTo>
                  <a:lnTo>
                    <a:pt x="896" y="594"/>
                  </a:lnTo>
                  <a:lnTo>
                    <a:pt x="896" y="616"/>
                  </a:lnTo>
                  <a:lnTo>
                    <a:pt x="894" y="624"/>
                  </a:lnTo>
                  <a:lnTo>
                    <a:pt x="894" y="630"/>
                  </a:lnTo>
                  <a:lnTo>
                    <a:pt x="898" y="632"/>
                  </a:lnTo>
                  <a:lnTo>
                    <a:pt x="894" y="632"/>
                  </a:lnTo>
                  <a:lnTo>
                    <a:pt x="890" y="626"/>
                  </a:lnTo>
                  <a:lnTo>
                    <a:pt x="886" y="630"/>
                  </a:lnTo>
                  <a:lnTo>
                    <a:pt x="884" y="632"/>
                  </a:lnTo>
                  <a:lnTo>
                    <a:pt x="882" y="628"/>
                  </a:lnTo>
                  <a:lnTo>
                    <a:pt x="880" y="628"/>
                  </a:lnTo>
                  <a:lnTo>
                    <a:pt x="876" y="628"/>
                  </a:lnTo>
                  <a:lnTo>
                    <a:pt x="868" y="636"/>
                  </a:lnTo>
                  <a:lnTo>
                    <a:pt x="866" y="640"/>
                  </a:lnTo>
                  <a:lnTo>
                    <a:pt x="850" y="642"/>
                  </a:lnTo>
                  <a:lnTo>
                    <a:pt x="824" y="652"/>
                  </a:lnTo>
                  <a:lnTo>
                    <a:pt x="820" y="654"/>
                  </a:lnTo>
                  <a:lnTo>
                    <a:pt x="818" y="652"/>
                  </a:lnTo>
                  <a:lnTo>
                    <a:pt x="812" y="648"/>
                  </a:lnTo>
                  <a:lnTo>
                    <a:pt x="808" y="640"/>
                  </a:lnTo>
                  <a:lnTo>
                    <a:pt x="810" y="630"/>
                  </a:lnTo>
                  <a:lnTo>
                    <a:pt x="814" y="632"/>
                  </a:lnTo>
                  <a:lnTo>
                    <a:pt x="816" y="634"/>
                  </a:lnTo>
                  <a:lnTo>
                    <a:pt x="828" y="640"/>
                  </a:lnTo>
                  <a:lnTo>
                    <a:pt x="830" y="640"/>
                  </a:lnTo>
                  <a:lnTo>
                    <a:pt x="836" y="638"/>
                  </a:lnTo>
                  <a:lnTo>
                    <a:pt x="836" y="634"/>
                  </a:lnTo>
                  <a:lnTo>
                    <a:pt x="832" y="628"/>
                  </a:lnTo>
                  <a:lnTo>
                    <a:pt x="826" y="628"/>
                  </a:lnTo>
                  <a:lnTo>
                    <a:pt x="820" y="628"/>
                  </a:lnTo>
                  <a:lnTo>
                    <a:pt x="812" y="624"/>
                  </a:lnTo>
                  <a:lnTo>
                    <a:pt x="810" y="622"/>
                  </a:lnTo>
                  <a:lnTo>
                    <a:pt x="808" y="620"/>
                  </a:lnTo>
                  <a:lnTo>
                    <a:pt x="802" y="612"/>
                  </a:lnTo>
                  <a:lnTo>
                    <a:pt x="778" y="578"/>
                  </a:lnTo>
                  <a:lnTo>
                    <a:pt x="776" y="576"/>
                  </a:lnTo>
                  <a:lnTo>
                    <a:pt x="772" y="574"/>
                  </a:lnTo>
                  <a:lnTo>
                    <a:pt x="768" y="572"/>
                  </a:lnTo>
                  <a:lnTo>
                    <a:pt x="750" y="566"/>
                  </a:lnTo>
                  <a:lnTo>
                    <a:pt x="744" y="566"/>
                  </a:lnTo>
                  <a:lnTo>
                    <a:pt x="736" y="568"/>
                  </a:lnTo>
                  <a:lnTo>
                    <a:pt x="728" y="564"/>
                  </a:lnTo>
                  <a:lnTo>
                    <a:pt x="722" y="55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55" name="Freeform 460"/>
            <p:cNvSpPr>
              <a:spLocks/>
            </p:cNvSpPr>
            <p:nvPr/>
          </p:nvSpPr>
          <p:spPr bwMode="auto">
            <a:xfrm>
              <a:off x="3590925" y="1308100"/>
              <a:ext cx="1035050" cy="615950"/>
            </a:xfrm>
            <a:custGeom>
              <a:avLst/>
              <a:gdLst>
                <a:gd name="T0" fmla="*/ 0 w 652"/>
                <a:gd name="T1" fmla="*/ 352 h 388"/>
                <a:gd name="T2" fmla="*/ 12 w 652"/>
                <a:gd name="T3" fmla="*/ 214 h 388"/>
                <a:gd name="T4" fmla="*/ 20 w 652"/>
                <a:gd name="T5" fmla="*/ 130 h 388"/>
                <a:gd name="T6" fmla="*/ 30 w 652"/>
                <a:gd name="T7" fmla="*/ 14 h 388"/>
                <a:gd name="T8" fmla="*/ 74 w 652"/>
                <a:gd name="T9" fmla="*/ 4 h 388"/>
                <a:gd name="T10" fmla="*/ 104 w 652"/>
                <a:gd name="T11" fmla="*/ 4 h 388"/>
                <a:gd name="T12" fmla="*/ 156 w 652"/>
                <a:gd name="T13" fmla="*/ 10 h 388"/>
                <a:gd name="T14" fmla="*/ 244 w 652"/>
                <a:gd name="T15" fmla="*/ 14 h 388"/>
                <a:gd name="T16" fmla="*/ 278 w 652"/>
                <a:gd name="T17" fmla="*/ 16 h 388"/>
                <a:gd name="T18" fmla="*/ 380 w 652"/>
                <a:gd name="T19" fmla="*/ 22 h 388"/>
                <a:gd name="T20" fmla="*/ 492 w 652"/>
                <a:gd name="T21" fmla="*/ 24 h 388"/>
                <a:gd name="T22" fmla="*/ 550 w 652"/>
                <a:gd name="T23" fmla="*/ 26 h 388"/>
                <a:gd name="T24" fmla="*/ 598 w 652"/>
                <a:gd name="T25" fmla="*/ 26 h 388"/>
                <a:gd name="T26" fmla="*/ 608 w 652"/>
                <a:gd name="T27" fmla="*/ 68 h 388"/>
                <a:gd name="T28" fmla="*/ 602 w 652"/>
                <a:gd name="T29" fmla="*/ 80 h 388"/>
                <a:gd name="T30" fmla="*/ 604 w 652"/>
                <a:gd name="T31" fmla="*/ 108 h 388"/>
                <a:gd name="T32" fmla="*/ 608 w 652"/>
                <a:gd name="T33" fmla="*/ 138 h 388"/>
                <a:gd name="T34" fmla="*/ 620 w 652"/>
                <a:gd name="T35" fmla="*/ 174 h 388"/>
                <a:gd name="T36" fmla="*/ 628 w 652"/>
                <a:gd name="T37" fmla="*/ 218 h 388"/>
                <a:gd name="T38" fmla="*/ 632 w 652"/>
                <a:gd name="T39" fmla="*/ 276 h 388"/>
                <a:gd name="T40" fmla="*/ 630 w 652"/>
                <a:gd name="T41" fmla="*/ 304 h 388"/>
                <a:gd name="T42" fmla="*/ 638 w 652"/>
                <a:gd name="T43" fmla="*/ 332 h 388"/>
                <a:gd name="T44" fmla="*/ 646 w 652"/>
                <a:gd name="T45" fmla="*/ 342 h 388"/>
                <a:gd name="T46" fmla="*/ 652 w 652"/>
                <a:gd name="T47" fmla="*/ 372 h 388"/>
                <a:gd name="T48" fmla="*/ 650 w 652"/>
                <a:gd name="T49" fmla="*/ 388 h 388"/>
                <a:gd name="T50" fmla="*/ 548 w 652"/>
                <a:gd name="T51" fmla="*/ 386 h 388"/>
                <a:gd name="T52" fmla="*/ 512 w 652"/>
                <a:gd name="T53" fmla="*/ 386 h 388"/>
                <a:gd name="T54" fmla="*/ 486 w 652"/>
                <a:gd name="T55" fmla="*/ 386 h 388"/>
                <a:gd name="T56" fmla="*/ 430 w 652"/>
                <a:gd name="T57" fmla="*/ 384 h 388"/>
                <a:gd name="T58" fmla="*/ 418 w 652"/>
                <a:gd name="T59" fmla="*/ 384 h 388"/>
                <a:gd name="T60" fmla="*/ 400 w 652"/>
                <a:gd name="T61" fmla="*/ 384 h 388"/>
                <a:gd name="T62" fmla="*/ 384 w 652"/>
                <a:gd name="T63" fmla="*/ 382 h 388"/>
                <a:gd name="T64" fmla="*/ 356 w 652"/>
                <a:gd name="T65" fmla="*/ 382 h 388"/>
                <a:gd name="T66" fmla="*/ 320 w 652"/>
                <a:gd name="T67" fmla="*/ 380 h 388"/>
                <a:gd name="T68" fmla="*/ 298 w 652"/>
                <a:gd name="T69" fmla="*/ 380 h 388"/>
                <a:gd name="T70" fmla="*/ 268 w 652"/>
                <a:gd name="T71" fmla="*/ 378 h 388"/>
                <a:gd name="T72" fmla="*/ 256 w 652"/>
                <a:gd name="T73" fmla="*/ 376 h 388"/>
                <a:gd name="T74" fmla="*/ 238 w 652"/>
                <a:gd name="T75" fmla="*/ 376 h 388"/>
                <a:gd name="T76" fmla="*/ 226 w 652"/>
                <a:gd name="T77" fmla="*/ 376 h 388"/>
                <a:gd name="T78" fmla="*/ 196 w 652"/>
                <a:gd name="T79" fmla="*/ 374 h 388"/>
                <a:gd name="T80" fmla="*/ 174 w 652"/>
                <a:gd name="T81" fmla="*/ 372 h 388"/>
                <a:gd name="T82" fmla="*/ 146 w 652"/>
                <a:gd name="T83" fmla="*/ 370 h 388"/>
                <a:gd name="T84" fmla="*/ 46 w 652"/>
                <a:gd name="T85" fmla="*/ 364 h 388"/>
                <a:gd name="T86" fmla="*/ 0 w 652"/>
                <a:gd name="T87" fmla="*/ 36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2" h="388">
                  <a:moveTo>
                    <a:pt x="0" y="360"/>
                  </a:moveTo>
                  <a:lnTo>
                    <a:pt x="0" y="356"/>
                  </a:lnTo>
                  <a:lnTo>
                    <a:pt x="0" y="352"/>
                  </a:lnTo>
                  <a:lnTo>
                    <a:pt x="4" y="316"/>
                  </a:lnTo>
                  <a:lnTo>
                    <a:pt x="8" y="262"/>
                  </a:lnTo>
                  <a:lnTo>
                    <a:pt x="12" y="214"/>
                  </a:lnTo>
                  <a:lnTo>
                    <a:pt x="14" y="192"/>
                  </a:lnTo>
                  <a:lnTo>
                    <a:pt x="18" y="150"/>
                  </a:lnTo>
                  <a:lnTo>
                    <a:pt x="20" y="130"/>
                  </a:lnTo>
                  <a:lnTo>
                    <a:pt x="22" y="102"/>
                  </a:lnTo>
                  <a:lnTo>
                    <a:pt x="24" y="88"/>
                  </a:lnTo>
                  <a:lnTo>
                    <a:pt x="30" y="14"/>
                  </a:lnTo>
                  <a:lnTo>
                    <a:pt x="32" y="0"/>
                  </a:lnTo>
                  <a:lnTo>
                    <a:pt x="56" y="2"/>
                  </a:lnTo>
                  <a:lnTo>
                    <a:pt x="74" y="4"/>
                  </a:lnTo>
                  <a:lnTo>
                    <a:pt x="82" y="4"/>
                  </a:lnTo>
                  <a:lnTo>
                    <a:pt x="96" y="4"/>
                  </a:lnTo>
                  <a:lnTo>
                    <a:pt x="104" y="4"/>
                  </a:lnTo>
                  <a:lnTo>
                    <a:pt x="114" y="6"/>
                  </a:lnTo>
                  <a:lnTo>
                    <a:pt x="136" y="8"/>
                  </a:lnTo>
                  <a:lnTo>
                    <a:pt x="156" y="10"/>
                  </a:lnTo>
                  <a:lnTo>
                    <a:pt x="172" y="10"/>
                  </a:lnTo>
                  <a:lnTo>
                    <a:pt x="186" y="10"/>
                  </a:lnTo>
                  <a:lnTo>
                    <a:pt x="244" y="14"/>
                  </a:lnTo>
                  <a:lnTo>
                    <a:pt x="254" y="16"/>
                  </a:lnTo>
                  <a:lnTo>
                    <a:pt x="258" y="16"/>
                  </a:lnTo>
                  <a:lnTo>
                    <a:pt x="278" y="16"/>
                  </a:lnTo>
                  <a:lnTo>
                    <a:pt x="324" y="18"/>
                  </a:lnTo>
                  <a:lnTo>
                    <a:pt x="366" y="20"/>
                  </a:lnTo>
                  <a:lnTo>
                    <a:pt x="380" y="22"/>
                  </a:lnTo>
                  <a:lnTo>
                    <a:pt x="422" y="22"/>
                  </a:lnTo>
                  <a:lnTo>
                    <a:pt x="460" y="24"/>
                  </a:lnTo>
                  <a:lnTo>
                    <a:pt x="492" y="24"/>
                  </a:lnTo>
                  <a:lnTo>
                    <a:pt x="510" y="24"/>
                  </a:lnTo>
                  <a:lnTo>
                    <a:pt x="534" y="26"/>
                  </a:lnTo>
                  <a:lnTo>
                    <a:pt x="550" y="26"/>
                  </a:lnTo>
                  <a:lnTo>
                    <a:pt x="564" y="26"/>
                  </a:lnTo>
                  <a:lnTo>
                    <a:pt x="574" y="26"/>
                  </a:lnTo>
                  <a:lnTo>
                    <a:pt x="598" y="26"/>
                  </a:lnTo>
                  <a:lnTo>
                    <a:pt x="598" y="34"/>
                  </a:lnTo>
                  <a:lnTo>
                    <a:pt x="602" y="50"/>
                  </a:lnTo>
                  <a:lnTo>
                    <a:pt x="608" y="68"/>
                  </a:lnTo>
                  <a:lnTo>
                    <a:pt x="606" y="74"/>
                  </a:lnTo>
                  <a:lnTo>
                    <a:pt x="604" y="78"/>
                  </a:lnTo>
                  <a:lnTo>
                    <a:pt x="602" y="80"/>
                  </a:lnTo>
                  <a:lnTo>
                    <a:pt x="604" y="88"/>
                  </a:lnTo>
                  <a:lnTo>
                    <a:pt x="604" y="96"/>
                  </a:lnTo>
                  <a:lnTo>
                    <a:pt x="604" y="108"/>
                  </a:lnTo>
                  <a:lnTo>
                    <a:pt x="604" y="118"/>
                  </a:lnTo>
                  <a:lnTo>
                    <a:pt x="604" y="126"/>
                  </a:lnTo>
                  <a:lnTo>
                    <a:pt x="608" y="138"/>
                  </a:lnTo>
                  <a:lnTo>
                    <a:pt x="612" y="160"/>
                  </a:lnTo>
                  <a:lnTo>
                    <a:pt x="616" y="166"/>
                  </a:lnTo>
                  <a:lnTo>
                    <a:pt x="620" y="174"/>
                  </a:lnTo>
                  <a:lnTo>
                    <a:pt x="622" y="182"/>
                  </a:lnTo>
                  <a:lnTo>
                    <a:pt x="626" y="194"/>
                  </a:lnTo>
                  <a:lnTo>
                    <a:pt x="628" y="218"/>
                  </a:lnTo>
                  <a:lnTo>
                    <a:pt x="626" y="240"/>
                  </a:lnTo>
                  <a:lnTo>
                    <a:pt x="628" y="264"/>
                  </a:lnTo>
                  <a:lnTo>
                    <a:pt x="632" y="276"/>
                  </a:lnTo>
                  <a:lnTo>
                    <a:pt x="632" y="278"/>
                  </a:lnTo>
                  <a:lnTo>
                    <a:pt x="630" y="288"/>
                  </a:lnTo>
                  <a:lnTo>
                    <a:pt x="630" y="304"/>
                  </a:lnTo>
                  <a:lnTo>
                    <a:pt x="634" y="324"/>
                  </a:lnTo>
                  <a:lnTo>
                    <a:pt x="636" y="328"/>
                  </a:lnTo>
                  <a:lnTo>
                    <a:pt x="638" y="332"/>
                  </a:lnTo>
                  <a:lnTo>
                    <a:pt x="642" y="338"/>
                  </a:lnTo>
                  <a:lnTo>
                    <a:pt x="644" y="340"/>
                  </a:lnTo>
                  <a:lnTo>
                    <a:pt x="646" y="342"/>
                  </a:lnTo>
                  <a:lnTo>
                    <a:pt x="648" y="344"/>
                  </a:lnTo>
                  <a:lnTo>
                    <a:pt x="650" y="362"/>
                  </a:lnTo>
                  <a:lnTo>
                    <a:pt x="652" y="372"/>
                  </a:lnTo>
                  <a:lnTo>
                    <a:pt x="650" y="374"/>
                  </a:lnTo>
                  <a:lnTo>
                    <a:pt x="648" y="378"/>
                  </a:lnTo>
                  <a:lnTo>
                    <a:pt x="650" y="388"/>
                  </a:lnTo>
                  <a:lnTo>
                    <a:pt x="648" y="388"/>
                  </a:lnTo>
                  <a:lnTo>
                    <a:pt x="606" y="388"/>
                  </a:lnTo>
                  <a:lnTo>
                    <a:pt x="548" y="386"/>
                  </a:lnTo>
                  <a:lnTo>
                    <a:pt x="542" y="386"/>
                  </a:lnTo>
                  <a:lnTo>
                    <a:pt x="526" y="386"/>
                  </a:lnTo>
                  <a:lnTo>
                    <a:pt x="512" y="386"/>
                  </a:lnTo>
                  <a:lnTo>
                    <a:pt x="502" y="386"/>
                  </a:lnTo>
                  <a:lnTo>
                    <a:pt x="494" y="386"/>
                  </a:lnTo>
                  <a:lnTo>
                    <a:pt x="486" y="386"/>
                  </a:lnTo>
                  <a:lnTo>
                    <a:pt x="478" y="386"/>
                  </a:lnTo>
                  <a:lnTo>
                    <a:pt x="472" y="386"/>
                  </a:lnTo>
                  <a:lnTo>
                    <a:pt x="430" y="384"/>
                  </a:lnTo>
                  <a:lnTo>
                    <a:pt x="426" y="384"/>
                  </a:lnTo>
                  <a:lnTo>
                    <a:pt x="422" y="384"/>
                  </a:lnTo>
                  <a:lnTo>
                    <a:pt x="418" y="384"/>
                  </a:lnTo>
                  <a:lnTo>
                    <a:pt x="414" y="384"/>
                  </a:lnTo>
                  <a:lnTo>
                    <a:pt x="406" y="384"/>
                  </a:lnTo>
                  <a:lnTo>
                    <a:pt x="400" y="384"/>
                  </a:lnTo>
                  <a:lnTo>
                    <a:pt x="396" y="384"/>
                  </a:lnTo>
                  <a:lnTo>
                    <a:pt x="390" y="382"/>
                  </a:lnTo>
                  <a:lnTo>
                    <a:pt x="384" y="382"/>
                  </a:lnTo>
                  <a:lnTo>
                    <a:pt x="376" y="382"/>
                  </a:lnTo>
                  <a:lnTo>
                    <a:pt x="368" y="382"/>
                  </a:lnTo>
                  <a:lnTo>
                    <a:pt x="356" y="382"/>
                  </a:lnTo>
                  <a:lnTo>
                    <a:pt x="352" y="382"/>
                  </a:lnTo>
                  <a:lnTo>
                    <a:pt x="344" y="380"/>
                  </a:lnTo>
                  <a:lnTo>
                    <a:pt x="320" y="380"/>
                  </a:lnTo>
                  <a:lnTo>
                    <a:pt x="310" y="380"/>
                  </a:lnTo>
                  <a:lnTo>
                    <a:pt x="300" y="380"/>
                  </a:lnTo>
                  <a:lnTo>
                    <a:pt x="298" y="380"/>
                  </a:lnTo>
                  <a:lnTo>
                    <a:pt x="290" y="378"/>
                  </a:lnTo>
                  <a:lnTo>
                    <a:pt x="282" y="378"/>
                  </a:lnTo>
                  <a:lnTo>
                    <a:pt x="268" y="378"/>
                  </a:lnTo>
                  <a:lnTo>
                    <a:pt x="264" y="378"/>
                  </a:lnTo>
                  <a:lnTo>
                    <a:pt x="258" y="378"/>
                  </a:lnTo>
                  <a:lnTo>
                    <a:pt x="256" y="376"/>
                  </a:lnTo>
                  <a:lnTo>
                    <a:pt x="246" y="376"/>
                  </a:lnTo>
                  <a:lnTo>
                    <a:pt x="242" y="376"/>
                  </a:lnTo>
                  <a:lnTo>
                    <a:pt x="238" y="376"/>
                  </a:lnTo>
                  <a:lnTo>
                    <a:pt x="234" y="376"/>
                  </a:lnTo>
                  <a:lnTo>
                    <a:pt x="230" y="376"/>
                  </a:lnTo>
                  <a:lnTo>
                    <a:pt x="226" y="376"/>
                  </a:lnTo>
                  <a:lnTo>
                    <a:pt x="220" y="374"/>
                  </a:lnTo>
                  <a:lnTo>
                    <a:pt x="216" y="374"/>
                  </a:lnTo>
                  <a:lnTo>
                    <a:pt x="196" y="374"/>
                  </a:lnTo>
                  <a:lnTo>
                    <a:pt x="192" y="374"/>
                  </a:lnTo>
                  <a:lnTo>
                    <a:pt x="184" y="374"/>
                  </a:lnTo>
                  <a:lnTo>
                    <a:pt x="174" y="372"/>
                  </a:lnTo>
                  <a:lnTo>
                    <a:pt x="166" y="372"/>
                  </a:lnTo>
                  <a:lnTo>
                    <a:pt x="158" y="372"/>
                  </a:lnTo>
                  <a:lnTo>
                    <a:pt x="146" y="370"/>
                  </a:lnTo>
                  <a:lnTo>
                    <a:pt x="132" y="370"/>
                  </a:lnTo>
                  <a:lnTo>
                    <a:pt x="88" y="366"/>
                  </a:lnTo>
                  <a:lnTo>
                    <a:pt x="46" y="364"/>
                  </a:lnTo>
                  <a:lnTo>
                    <a:pt x="14" y="362"/>
                  </a:lnTo>
                  <a:lnTo>
                    <a:pt x="8" y="360"/>
                  </a:lnTo>
                  <a:lnTo>
                    <a:pt x="0" y="36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grpSp>
          <p:nvGrpSpPr>
            <p:cNvPr id="56" name="Group 461"/>
            <p:cNvGrpSpPr>
              <a:grpSpLocks/>
            </p:cNvGrpSpPr>
            <p:nvPr/>
          </p:nvGrpSpPr>
          <p:grpSpPr bwMode="auto">
            <a:xfrm>
              <a:off x="2863850" y="3635375"/>
              <a:ext cx="2219325" cy="2028825"/>
              <a:chOff x="1804" y="2290"/>
              <a:chExt cx="1398" cy="1278"/>
            </a:xfrm>
            <a:grpFill/>
          </p:grpSpPr>
          <p:sp>
            <p:nvSpPr>
              <p:cNvPr id="111" name="Freeform 462"/>
              <p:cNvSpPr>
                <a:spLocks/>
              </p:cNvSpPr>
              <p:nvPr/>
            </p:nvSpPr>
            <p:spPr bwMode="auto">
              <a:xfrm>
                <a:off x="1804" y="2290"/>
                <a:ext cx="1398" cy="1278"/>
              </a:xfrm>
              <a:custGeom>
                <a:avLst/>
                <a:gdLst>
                  <a:gd name="T0" fmla="*/ 656 w 1398"/>
                  <a:gd name="T1" fmla="*/ 980 h 1278"/>
                  <a:gd name="T2" fmla="*/ 632 w 1398"/>
                  <a:gd name="T3" fmla="*/ 914 h 1278"/>
                  <a:gd name="T4" fmla="*/ 578 w 1398"/>
                  <a:gd name="T5" fmla="*/ 836 h 1278"/>
                  <a:gd name="T6" fmla="*/ 516 w 1398"/>
                  <a:gd name="T7" fmla="*/ 796 h 1278"/>
                  <a:gd name="T8" fmla="*/ 464 w 1398"/>
                  <a:gd name="T9" fmla="*/ 788 h 1278"/>
                  <a:gd name="T10" fmla="*/ 372 w 1398"/>
                  <a:gd name="T11" fmla="*/ 848 h 1278"/>
                  <a:gd name="T12" fmla="*/ 302 w 1398"/>
                  <a:gd name="T13" fmla="*/ 858 h 1278"/>
                  <a:gd name="T14" fmla="*/ 230 w 1398"/>
                  <a:gd name="T15" fmla="*/ 808 h 1278"/>
                  <a:gd name="T16" fmla="*/ 184 w 1398"/>
                  <a:gd name="T17" fmla="*/ 738 h 1278"/>
                  <a:gd name="T18" fmla="*/ 166 w 1398"/>
                  <a:gd name="T19" fmla="*/ 670 h 1278"/>
                  <a:gd name="T20" fmla="*/ 102 w 1398"/>
                  <a:gd name="T21" fmla="*/ 610 h 1278"/>
                  <a:gd name="T22" fmla="*/ 56 w 1398"/>
                  <a:gd name="T23" fmla="*/ 566 h 1278"/>
                  <a:gd name="T24" fmla="*/ 18 w 1398"/>
                  <a:gd name="T25" fmla="*/ 520 h 1278"/>
                  <a:gd name="T26" fmla="*/ 120 w 1398"/>
                  <a:gd name="T27" fmla="*/ 502 h 1278"/>
                  <a:gd name="T28" fmla="*/ 204 w 1398"/>
                  <a:gd name="T29" fmla="*/ 510 h 1278"/>
                  <a:gd name="T30" fmla="*/ 382 w 1398"/>
                  <a:gd name="T31" fmla="*/ 498 h 1278"/>
                  <a:gd name="T32" fmla="*/ 414 w 1398"/>
                  <a:gd name="T33" fmla="*/ 162 h 1278"/>
                  <a:gd name="T34" fmla="*/ 510 w 1398"/>
                  <a:gd name="T35" fmla="*/ 6 h 1278"/>
                  <a:gd name="T36" fmla="*/ 638 w 1398"/>
                  <a:gd name="T37" fmla="*/ 12 h 1278"/>
                  <a:gd name="T38" fmla="*/ 724 w 1398"/>
                  <a:gd name="T39" fmla="*/ 158 h 1278"/>
                  <a:gd name="T40" fmla="*/ 752 w 1398"/>
                  <a:gd name="T41" fmla="*/ 264 h 1278"/>
                  <a:gd name="T42" fmla="*/ 802 w 1398"/>
                  <a:gd name="T43" fmla="*/ 284 h 1278"/>
                  <a:gd name="T44" fmla="*/ 866 w 1398"/>
                  <a:gd name="T45" fmla="*/ 296 h 1278"/>
                  <a:gd name="T46" fmla="*/ 916 w 1398"/>
                  <a:gd name="T47" fmla="*/ 312 h 1278"/>
                  <a:gd name="T48" fmla="*/ 952 w 1398"/>
                  <a:gd name="T49" fmla="*/ 324 h 1278"/>
                  <a:gd name="T50" fmla="*/ 992 w 1398"/>
                  <a:gd name="T51" fmla="*/ 336 h 1278"/>
                  <a:gd name="T52" fmla="*/ 1024 w 1398"/>
                  <a:gd name="T53" fmla="*/ 334 h 1278"/>
                  <a:gd name="T54" fmla="*/ 1072 w 1398"/>
                  <a:gd name="T55" fmla="*/ 334 h 1278"/>
                  <a:gd name="T56" fmla="*/ 1160 w 1398"/>
                  <a:gd name="T57" fmla="*/ 330 h 1278"/>
                  <a:gd name="T58" fmla="*/ 1214 w 1398"/>
                  <a:gd name="T59" fmla="*/ 320 h 1278"/>
                  <a:gd name="T60" fmla="*/ 1302 w 1398"/>
                  <a:gd name="T61" fmla="*/ 368 h 1278"/>
                  <a:gd name="T62" fmla="*/ 1340 w 1398"/>
                  <a:gd name="T63" fmla="*/ 442 h 1278"/>
                  <a:gd name="T64" fmla="*/ 1366 w 1398"/>
                  <a:gd name="T65" fmla="*/ 582 h 1278"/>
                  <a:gd name="T66" fmla="*/ 1394 w 1398"/>
                  <a:gd name="T67" fmla="*/ 642 h 1278"/>
                  <a:gd name="T68" fmla="*/ 1378 w 1398"/>
                  <a:gd name="T69" fmla="*/ 744 h 1278"/>
                  <a:gd name="T70" fmla="*/ 1362 w 1398"/>
                  <a:gd name="T71" fmla="*/ 812 h 1278"/>
                  <a:gd name="T72" fmla="*/ 1286 w 1398"/>
                  <a:gd name="T73" fmla="*/ 848 h 1278"/>
                  <a:gd name="T74" fmla="*/ 1296 w 1398"/>
                  <a:gd name="T75" fmla="*/ 842 h 1278"/>
                  <a:gd name="T76" fmla="*/ 1268 w 1398"/>
                  <a:gd name="T77" fmla="*/ 810 h 1278"/>
                  <a:gd name="T78" fmla="*/ 1254 w 1398"/>
                  <a:gd name="T79" fmla="*/ 866 h 1278"/>
                  <a:gd name="T80" fmla="*/ 1140 w 1398"/>
                  <a:gd name="T81" fmla="*/ 942 h 1278"/>
                  <a:gd name="T82" fmla="*/ 1140 w 1398"/>
                  <a:gd name="T83" fmla="*/ 950 h 1278"/>
                  <a:gd name="T84" fmla="*/ 1118 w 1398"/>
                  <a:gd name="T85" fmla="*/ 960 h 1278"/>
                  <a:gd name="T86" fmla="*/ 1120 w 1398"/>
                  <a:gd name="T87" fmla="*/ 950 h 1278"/>
                  <a:gd name="T88" fmla="*/ 1084 w 1398"/>
                  <a:gd name="T89" fmla="*/ 938 h 1278"/>
                  <a:gd name="T90" fmla="*/ 1060 w 1398"/>
                  <a:gd name="T91" fmla="*/ 942 h 1278"/>
                  <a:gd name="T92" fmla="*/ 1044 w 1398"/>
                  <a:gd name="T93" fmla="*/ 966 h 1278"/>
                  <a:gd name="T94" fmla="*/ 1002 w 1398"/>
                  <a:gd name="T95" fmla="*/ 1004 h 1278"/>
                  <a:gd name="T96" fmla="*/ 982 w 1398"/>
                  <a:gd name="T97" fmla="*/ 1040 h 1278"/>
                  <a:gd name="T98" fmla="*/ 960 w 1398"/>
                  <a:gd name="T99" fmla="*/ 1094 h 1278"/>
                  <a:gd name="T100" fmla="*/ 960 w 1398"/>
                  <a:gd name="T101" fmla="*/ 1112 h 1278"/>
                  <a:gd name="T102" fmla="*/ 964 w 1398"/>
                  <a:gd name="T103" fmla="*/ 1166 h 1278"/>
                  <a:gd name="T104" fmla="*/ 990 w 1398"/>
                  <a:gd name="T105" fmla="*/ 1262 h 1278"/>
                  <a:gd name="T106" fmla="*/ 982 w 1398"/>
                  <a:gd name="T107" fmla="*/ 1270 h 1278"/>
                  <a:gd name="T108" fmla="*/ 926 w 1398"/>
                  <a:gd name="T109" fmla="*/ 1252 h 1278"/>
                  <a:gd name="T110" fmla="*/ 854 w 1398"/>
                  <a:gd name="T111" fmla="*/ 1230 h 1278"/>
                  <a:gd name="T112" fmla="*/ 768 w 1398"/>
                  <a:gd name="T113" fmla="*/ 1170 h 1278"/>
                  <a:gd name="T114" fmla="*/ 728 w 1398"/>
                  <a:gd name="T115" fmla="*/ 1058 h 1278"/>
                  <a:gd name="T116" fmla="*/ 700 w 1398"/>
                  <a:gd name="T117" fmla="*/ 1038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8" h="1278">
                    <a:moveTo>
                      <a:pt x="698" y="1032"/>
                    </a:moveTo>
                    <a:lnTo>
                      <a:pt x="698" y="1026"/>
                    </a:lnTo>
                    <a:lnTo>
                      <a:pt x="692" y="1018"/>
                    </a:lnTo>
                    <a:lnTo>
                      <a:pt x="690" y="1016"/>
                    </a:lnTo>
                    <a:lnTo>
                      <a:pt x="680" y="1000"/>
                    </a:lnTo>
                    <a:lnTo>
                      <a:pt x="678" y="994"/>
                    </a:lnTo>
                    <a:lnTo>
                      <a:pt x="674" y="994"/>
                    </a:lnTo>
                    <a:lnTo>
                      <a:pt x="666" y="990"/>
                    </a:lnTo>
                    <a:lnTo>
                      <a:pt x="660" y="984"/>
                    </a:lnTo>
                    <a:lnTo>
                      <a:pt x="656" y="980"/>
                    </a:lnTo>
                    <a:lnTo>
                      <a:pt x="650" y="964"/>
                    </a:lnTo>
                    <a:lnTo>
                      <a:pt x="650" y="962"/>
                    </a:lnTo>
                    <a:lnTo>
                      <a:pt x="648" y="954"/>
                    </a:lnTo>
                    <a:lnTo>
                      <a:pt x="648" y="950"/>
                    </a:lnTo>
                    <a:lnTo>
                      <a:pt x="644" y="944"/>
                    </a:lnTo>
                    <a:lnTo>
                      <a:pt x="638" y="938"/>
                    </a:lnTo>
                    <a:lnTo>
                      <a:pt x="636" y="930"/>
                    </a:lnTo>
                    <a:lnTo>
                      <a:pt x="634" y="928"/>
                    </a:lnTo>
                    <a:lnTo>
                      <a:pt x="634" y="924"/>
                    </a:lnTo>
                    <a:lnTo>
                      <a:pt x="632" y="914"/>
                    </a:lnTo>
                    <a:lnTo>
                      <a:pt x="626" y="908"/>
                    </a:lnTo>
                    <a:lnTo>
                      <a:pt x="624" y="906"/>
                    </a:lnTo>
                    <a:lnTo>
                      <a:pt x="622" y="900"/>
                    </a:lnTo>
                    <a:lnTo>
                      <a:pt x="620" y="896"/>
                    </a:lnTo>
                    <a:lnTo>
                      <a:pt x="622" y="892"/>
                    </a:lnTo>
                    <a:lnTo>
                      <a:pt x="618" y="880"/>
                    </a:lnTo>
                    <a:lnTo>
                      <a:pt x="604" y="860"/>
                    </a:lnTo>
                    <a:lnTo>
                      <a:pt x="590" y="850"/>
                    </a:lnTo>
                    <a:lnTo>
                      <a:pt x="580" y="838"/>
                    </a:lnTo>
                    <a:lnTo>
                      <a:pt x="578" y="836"/>
                    </a:lnTo>
                    <a:lnTo>
                      <a:pt x="572" y="834"/>
                    </a:lnTo>
                    <a:lnTo>
                      <a:pt x="568" y="832"/>
                    </a:lnTo>
                    <a:lnTo>
                      <a:pt x="560" y="826"/>
                    </a:lnTo>
                    <a:lnTo>
                      <a:pt x="550" y="816"/>
                    </a:lnTo>
                    <a:lnTo>
                      <a:pt x="546" y="810"/>
                    </a:lnTo>
                    <a:lnTo>
                      <a:pt x="544" y="806"/>
                    </a:lnTo>
                    <a:lnTo>
                      <a:pt x="542" y="798"/>
                    </a:lnTo>
                    <a:lnTo>
                      <a:pt x="536" y="796"/>
                    </a:lnTo>
                    <a:lnTo>
                      <a:pt x="526" y="796"/>
                    </a:lnTo>
                    <a:lnTo>
                      <a:pt x="516" y="796"/>
                    </a:lnTo>
                    <a:lnTo>
                      <a:pt x="508" y="794"/>
                    </a:lnTo>
                    <a:lnTo>
                      <a:pt x="504" y="792"/>
                    </a:lnTo>
                    <a:lnTo>
                      <a:pt x="500" y="792"/>
                    </a:lnTo>
                    <a:lnTo>
                      <a:pt x="496" y="790"/>
                    </a:lnTo>
                    <a:lnTo>
                      <a:pt x="488" y="790"/>
                    </a:lnTo>
                    <a:lnTo>
                      <a:pt x="478" y="790"/>
                    </a:lnTo>
                    <a:lnTo>
                      <a:pt x="470" y="790"/>
                    </a:lnTo>
                    <a:lnTo>
                      <a:pt x="468" y="790"/>
                    </a:lnTo>
                    <a:lnTo>
                      <a:pt x="466" y="788"/>
                    </a:lnTo>
                    <a:lnTo>
                      <a:pt x="464" y="788"/>
                    </a:lnTo>
                    <a:lnTo>
                      <a:pt x="452" y="782"/>
                    </a:lnTo>
                    <a:lnTo>
                      <a:pt x="448" y="780"/>
                    </a:lnTo>
                    <a:lnTo>
                      <a:pt x="444" y="778"/>
                    </a:lnTo>
                    <a:lnTo>
                      <a:pt x="438" y="782"/>
                    </a:lnTo>
                    <a:lnTo>
                      <a:pt x="422" y="788"/>
                    </a:lnTo>
                    <a:lnTo>
                      <a:pt x="414" y="790"/>
                    </a:lnTo>
                    <a:lnTo>
                      <a:pt x="402" y="792"/>
                    </a:lnTo>
                    <a:lnTo>
                      <a:pt x="386" y="822"/>
                    </a:lnTo>
                    <a:lnTo>
                      <a:pt x="380" y="836"/>
                    </a:lnTo>
                    <a:lnTo>
                      <a:pt x="372" y="848"/>
                    </a:lnTo>
                    <a:lnTo>
                      <a:pt x="366" y="856"/>
                    </a:lnTo>
                    <a:lnTo>
                      <a:pt x="354" y="864"/>
                    </a:lnTo>
                    <a:lnTo>
                      <a:pt x="340" y="876"/>
                    </a:lnTo>
                    <a:lnTo>
                      <a:pt x="328" y="874"/>
                    </a:lnTo>
                    <a:lnTo>
                      <a:pt x="326" y="874"/>
                    </a:lnTo>
                    <a:lnTo>
                      <a:pt x="318" y="870"/>
                    </a:lnTo>
                    <a:lnTo>
                      <a:pt x="316" y="870"/>
                    </a:lnTo>
                    <a:lnTo>
                      <a:pt x="308" y="864"/>
                    </a:lnTo>
                    <a:lnTo>
                      <a:pt x="306" y="862"/>
                    </a:lnTo>
                    <a:lnTo>
                      <a:pt x="302" y="858"/>
                    </a:lnTo>
                    <a:lnTo>
                      <a:pt x="280" y="846"/>
                    </a:lnTo>
                    <a:lnTo>
                      <a:pt x="264" y="834"/>
                    </a:lnTo>
                    <a:lnTo>
                      <a:pt x="254" y="832"/>
                    </a:lnTo>
                    <a:lnTo>
                      <a:pt x="250" y="830"/>
                    </a:lnTo>
                    <a:lnTo>
                      <a:pt x="248" y="828"/>
                    </a:lnTo>
                    <a:lnTo>
                      <a:pt x="246" y="828"/>
                    </a:lnTo>
                    <a:lnTo>
                      <a:pt x="244" y="826"/>
                    </a:lnTo>
                    <a:lnTo>
                      <a:pt x="234" y="816"/>
                    </a:lnTo>
                    <a:lnTo>
                      <a:pt x="232" y="812"/>
                    </a:lnTo>
                    <a:lnTo>
                      <a:pt x="230" y="808"/>
                    </a:lnTo>
                    <a:lnTo>
                      <a:pt x="226" y="806"/>
                    </a:lnTo>
                    <a:lnTo>
                      <a:pt x="224" y="804"/>
                    </a:lnTo>
                    <a:lnTo>
                      <a:pt x="220" y="802"/>
                    </a:lnTo>
                    <a:lnTo>
                      <a:pt x="218" y="804"/>
                    </a:lnTo>
                    <a:lnTo>
                      <a:pt x="210" y="798"/>
                    </a:lnTo>
                    <a:lnTo>
                      <a:pt x="206" y="794"/>
                    </a:lnTo>
                    <a:lnTo>
                      <a:pt x="198" y="784"/>
                    </a:lnTo>
                    <a:lnTo>
                      <a:pt x="186" y="750"/>
                    </a:lnTo>
                    <a:lnTo>
                      <a:pt x="184" y="744"/>
                    </a:lnTo>
                    <a:lnTo>
                      <a:pt x="184" y="738"/>
                    </a:lnTo>
                    <a:lnTo>
                      <a:pt x="188" y="732"/>
                    </a:lnTo>
                    <a:lnTo>
                      <a:pt x="190" y="724"/>
                    </a:lnTo>
                    <a:lnTo>
                      <a:pt x="188" y="722"/>
                    </a:lnTo>
                    <a:lnTo>
                      <a:pt x="186" y="716"/>
                    </a:lnTo>
                    <a:lnTo>
                      <a:pt x="180" y="706"/>
                    </a:lnTo>
                    <a:lnTo>
                      <a:pt x="176" y="698"/>
                    </a:lnTo>
                    <a:lnTo>
                      <a:pt x="172" y="688"/>
                    </a:lnTo>
                    <a:lnTo>
                      <a:pt x="170" y="680"/>
                    </a:lnTo>
                    <a:lnTo>
                      <a:pt x="170" y="676"/>
                    </a:lnTo>
                    <a:lnTo>
                      <a:pt x="166" y="670"/>
                    </a:lnTo>
                    <a:lnTo>
                      <a:pt x="160" y="666"/>
                    </a:lnTo>
                    <a:lnTo>
                      <a:pt x="154" y="660"/>
                    </a:lnTo>
                    <a:lnTo>
                      <a:pt x="148" y="652"/>
                    </a:lnTo>
                    <a:lnTo>
                      <a:pt x="142" y="648"/>
                    </a:lnTo>
                    <a:lnTo>
                      <a:pt x="136" y="644"/>
                    </a:lnTo>
                    <a:lnTo>
                      <a:pt x="134" y="646"/>
                    </a:lnTo>
                    <a:lnTo>
                      <a:pt x="120" y="636"/>
                    </a:lnTo>
                    <a:lnTo>
                      <a:pt x="110" y="624"/>
                    </a:lnTo>
                    <a:lnTo>
                      <a:pt x="106" y="618"/>
                    </a:lnTo>
                    <a:lnTo>
                      <a:pt x="102" y="610"/>
                    </a:lnTo>
                    <a:lnTo>
                      <a:pt x="100" y="608"/>
                    </a:lnTo>
                    <a:lnTo>
                      <a:pt x="90" y="600"/>
                    </a:lnTo>
                    <a:lnTo>
                      <a:pt x="84" y="594"/>
                    </a:lnTo>
                    <a:lnTo>
                      <a:pt x="82" y="592"/>
                    </a:lnTo>
                    <a:lnTo>
                      <a:pt x="78" y="586"/>
                    </a:lnTo>
                    <a:lnTo>
                      <a:pt x="76" y="584"/>
                    </a:lnTo>
                    <a:lnTo>
                      <a:pt x="76" y="582"/>
                    </a:lnTo>
                    <a:lnTo>
                      <a:pt x="64" y="570"/>
                    </a:lnTo>
                    <a:lnTo>
                      <a:pt x="60" y="568"/>
                    </a:lnTo>
                    <a:lnTo>
                      <a:pt x="56" y="566"/>
                    </a:lnTo>
                    <a:lnTo>
                      <a:pt x="48" y="562"/>
                    </a:lnTo>
                    <a:lnTo>
                      <a:pt x="40" y="556"/>
                    </a:lnTo>
                    <a:lnTo>
                      <a:pt x="36" y="544"/>
                    </a:lnTo>
                    <a:lnTo>
                      <a:pt x="34" y="540"/>
                    </a:lnTo>
                    <a:lnTo>
                      <a:pt x="32" y="536"/>
                    </a:lnTo>
                    <a:lnTo>
                      <a:pt x="30" y="530"/>
                    </a:lnTo>
                    <a:lnTo>
                      <a:pt x="24" y="522"/>
                    </a:lnTo>
                    <a:lnTo>
                      <a:pt x="22" y="520"/>
                    </a:lnTo>
                    <a:lnTo>
                      <a:pt x="20" y="520"/>
                    </a:lnTo>
                    <a:lnTo>
                      <a:pt x="18" y="520"/>
                    </a:lnTo>
                    <a:lnTo>
                      <a:pt x="14" y="520"/>
                    </a:lnTo>
                    <a:lnTo>
                      <a:pt x="12" y="516"/>
                    </a:lnTo>
                    <a:lnTo>
                      <a:pt x="4" y="510"/>
                    </a:lnTo>
                    <a:lnTo>
                      <a:pt x="2" y="502"/>
                    </a:lnTo>
                    <a:lnTo>
                      <a:pt x="0" y="490"/>
                    </a:lnTo>
                    <a:lnTo>
                      <a:pt x="4" y="490"/>
                    </a:lnTo>
                    <a:lnTo>
                      <a:pt x="62" y="496"/>
                    </a:lnTo>
                    <a:lnTo>
                      <a:pt x="82" y="498"/>
                    </a:lnTo>
                    <a:lnTo>
                      <a:pt x="94" y="500"/>
                    </a:lnTo>
                    <a:lnTo>
                      <a:pt x="120" y="502"/>
                    </a:lnTo>
                    <a:lnTo>
                      <a:pt x="128" y="502"/>
                    </a:lnTo>
                    <a:lnTo>
                      <a:pt x="136" y="502"/>
                    </a:lnTo>
                    <a:lnTo>
                      <a:pt x="144" y="504"/>
                    </a:lnTo>
                    <a:lnTo>
                      <a:pt x="152" y="504"/>
                    </a:lnTo>
                    <a:lnTo>
                      <a:pt x="158" y="506"/>
                    </a:lnTo>
                    <a:lnTo>
                      <a:pt x="178" y="508"/>
                    </a:lnTo>
                    <a:lnTo>
                      <a:pt x="182" y="508"/>
                    </a:lnTo>
                    <a:lnTo>
                      <a:pt x="194" y="508"/>
                    </a:lnTo>
                    <a:lnTo>
                      <a:pt x="200" y="508"/>
                    </a:lnTo>
                    <a:lnTo>
                      <a:pt x="204" y="510"/>
                    </a:lnTo>
                    <a:lnTo>
                      <a:pt x="218" y="510"/>
                    </a:lnTo>
                    <a:lnTo>
                      <a:pt x="224" y="512"/>
                    </a:lnTo>
                    <a:lnTo>
                      <a:pt x="230" y="512"/>
                    </a:lnTo>
                    <a:lnTo>
                      <a:pt x="238" y="512"/>
                    </a:lnTo>
                    <a:lnTo>
                      <a:pt x="290" y="518"/>
                    </a:lnTo>
                    <a:lnTo>
                      <a:pt x="352" y="522"/>
                    </a:lnTo>
                    <a:lnTo>
                      <a:pt x="358" y="522"/>
                    </a:lnTo>
                    <a:lnTo>
                      <a:pt x="368" y="524"/>
                    </a:lnTo>
                    <a:lnTo>
                      <a:pt x="382" y="524"/>
                    </a:lnTo>
                    <a:lnTo>
                      <a:pt x="382" y="498"/>
                    </a:lnTo>
                    <a:lnTo>
                      <a:pt x="386" y="462"/>
                    </a:lnTo>
                    <a:lnTo>
                      <a:pt x="392" y="408"/>
                    </a:lnTo>
                    <a:lnTo>
                      <a:pt x="392" y="392"/>
                    </a:lnTo>
                    <a:lnTo>
                      <a:pt x="394" y="380"/>
                    </a:lnTo>
                    <a:lnTo>
                      <a:pt x="396" y="352"/>
                    </a:lnTo>
                    <a:lnTo>
                      <a:pt x="400" y="322"/>
                    </a:lnTo>
                    <a:lnTo>
                      <a:pt x="402" y="290"/>
                    </a:lnTo>
                    <a:lnTo>
                      <a:pt x="404" y="266"/>
                    </a:lnTo>
                    <a:lnTo>
                      <a:pt x="408" y="236"/>
                    </a:lnTo>
                    <a:lnTo>
                      <a:pt x="414" y="162"/>
                    </a:lnTo>
                    <a:lnTo>
                      <a:pt x="424" y="26"/>
                    </a:lnTo>
                    <a:lnTo>
                      <a:pt x="426" y="18"/>
                    </a:lnTo>
                    <a:lnTo>
                      <a:pt x="426" y="0"/>
                    </a:lnTo>
                    <a:lnTo>
                      <a:pt x="432" y="0"/>
                    </a:lnTo>
                    <a:lnTo>
                      <a:pt x="440" y="0"/>
                    </a:lnTo>
                    <a:lnTo>
                      <a:pt x="456" y="2"/>
                    </a:lnTo>
                    <a:lnTo>
                      <a:pt x="470" y="2"/>
                    </a:lnTo>
                    <a:lnTo>
                      <a:pt x="484" y="4"/>
                    </a:lnTo>
                    <a:lnTo>
                      <a:pt x="488" y="4"/>
                    </a:lnTo>
                    <a:lnTo>
                      <a:pt x="510" y="6"/>
                    </a:lnTo>
                    <a:lnTo>
                      <a:pt x="518" y="6"/>
                    </a:lnTo>
                    <a:lnTo>
                      <a:pt x="530" y="6"/>
                    </a:lnTo>
                    <a:lnTo>
                      <a:pt x="536" y="6"/>
                    </a:lnTo>
                    <a:lnTo>
                      <a:pt x="546" y="8"/>
                    </a:lnTo>
                    <a:lnTo>
                      <a:pt x="550" y="8"/>
                    </a:lnTo>
                    <a:lnTo>
                      <a:pt x="568" y="8"/>
                    </a:lnTo>
                    <a:lnTo>
                      <a:pt x="574" y="10"/>
                    </a:lnTo>
                    <a:lnTo>
                      <a:pt x="584" y="10"/>
                    </a:lnTo>
                    <a:lnTo>
                      <a:pt x="590" y="10"/>
                    </a:lnTo>
                    <a:lnTo>
                      <a:pt x="638" y="12"/>
                    </a:lnTo>
                    <a:lnTo>
                      <a:pt x="648" y="12"/>
                    </a:lnTo>
                    <a:lnTo>
                      <a:pt x="678" y="14"/>
                    </a:lnTo>
                    <a:lnTo>
                      <a:pt x="726" y="18"/>
                    </a:lnTo>
                    <a:lnTo>
                      <a:pt x="732" y="18"/>
                    </a:lnTo>
                    <a:lnTo>
                      <a:pt x="732" y="38"/>
                    </a:lnTo>
                    <a:lnTo>
                      <a:pt x="730" y="44"/>
                    </a:lnTo>
                    <a:lnTo>
                      <a:pt x="730" y="64"/>
                    </a:lnTo>
                    <a:lnTo>
                      <a:pt x="726" y="116"/>
                    </a:lnTo>
                    <a:lnTo>
                      <a:pt x="726" y="138"/>
                    </a:lnTo>
                    <a:lnTo>
                      <a:pt x="724" y="158"/>
                    </a:lnTo>
                    <a:lnTo>
                      <a:pt x="724" y="206"/>
                    </a:lnTo>
                    <a:lnTo>
                      <a:pt x="722" y="242"/>
                    </a:lnTo>
                    <a:lnTo>
                      <a:pt x="724" y="242"/>
                    </a:lnTo>
                    <a:lnTo>
                      <a:pt x="728" y="242"/>
                    </a:lnTo>
                    <a:lnTo>
                      <a:pt x="732" y="242"/>
                    </a:lnTo>
                    <a:lnTo>
                      <a:pt x="734" y="244"/>
                    </a:lnTo>
                    <a:lnTo>
                      <a:pt x="740" y="250"/>
                    </a:lnTo>
                    <a:lnTo>
                      <a:pt x="744" y="254"/>
                    </a:lnTo>
                    <a:lnTo>
                      <a:pt x="746" y="256"/>
                    </a:lnTo>
                    <a:lnTo>
                      <a:pt x="752" y="264"/>
                    </a:lnTo>
                    <a:lnTo>
                      <a:pt x="756" y="266"/>
                    </a:lnTo>
                    <a:lnTo>
                      <a:pt x="758" y="266"/>
                    </a:lnTo>
                    <a:lnTo>
                      <a:pt x="762" y="266"/>
                    </a:lnTo>
                    <a:lnTo>
                      <a:pt x="778" y="266"/>
                    </a:lnTo>
                    <a:lnTo>
                      <a:pt x="784" y="262"/>
                    </a:lnTo>
                    <a:lnTo>
                      <a:pt x="788" y="260"/>
                    </a:lnTo>
                    <a:lnTo>
                      <a:pt x="798" y="264"/>
                    </a:lnTo>
                    <a:lnTo>
                      <a:pt x="802" y="274"/>
                    </a:lnTo>
                    <a:lnTo>
                      <a:pt x="802" y="280"/>
                    </a:lnTo>
                    <a:lnTo>
                      <a:pt x="802" y="284"/>
                    </a:lnTo>
                    <a:lnTo>
                      <a:pt x="804" y="286"/>
                    </a:lnTo>
                    <a:lnTo>
                      <a:pt x="820" y="290"/>
                    </a:lnTo>
                    <a:lnTo>
                      <a:pt x="838" y="294"/>
                    </a:lnTo>
                    <a:lnTo>
                      <a:pt x="840" y="296"/>
                    </a:lnTo>
                    <a:lnTo>
                      <a:pt x="850" y="296"/>
                    </a:lnTo>
                    <a:lnTo>
                      <a:pt x="852" y="296"/>
                    </a:lnTo>
                    <a:lnTo>
                      <a:pt x="854" y="296"/>
                    </a:lnTo>
                    <a:lnTo>
                      <a:pt x="858" y="296"/>
                    </a:lnTo>
                    <a:lnTo>
                      <a:pt x="862" y="294"/>
                    </a:lnTo>
                    <a:lnTo>
                      <a:pt x="866" y="296"/>
                    </a:lnTo>
                    <a:lnTo>
                      <a:pt x="868" y="298"/>
                    </a:lnTo>
                    <a:lnTo>
                      <a:pt x="870" y="302"/>
                    </a:lnTo>
                    <a:lnTo>
                      <a:pt x="872" y="304"/>
                    </a:lnTo>
                    <a:lnTo>
                      <a:pt x="876" y="306"/>
                    </a:lnTo>
                    <a:lnTo>
                      <a:pt x="878" y="306"/>
                    </a:lnTo>
                    <a:lnTo>
                      <a:pt x="884" y="304"/>
                    </a:lnTo>
                    <a:lnTo>
                      <a:pt x="896" y="298"/>
                    </a:lnTo>
                    <a:lnTo>
                      <a:pt x="908" y="300"/>
                    </a:lnTo>
                    <a:lnTo>
                      <a:pt x="916" y="308"/>
                    </a:lnTo>
                    <a:lnTo>
                      <a:pt x="916" y="312"/>
                    </a:lnTo>
                    <a:lnTo>
                      <a:pt x="920" y="314"/>
                    </a:lnTo>
                    <a:lnTo>
                      <a:pt x="924" y="314"/>
                    </a:lnTo>
                    <a:lnTo>
                      <a:pt x="928" y="316"/>
                    </a:lnTo>
                    <a:lnTo>
                      <a:pt x="930" y="316"/>
                    </a:lnTo>
                    <a:lnTo>
                      <a:pt x="930" y="322"/>
                    </a:lnTo>
                    <a:lnTo>
                      <a:pt x="930" y="326"/>
                    </a:lnTo>
                    <a:lnTo>
                      <a:pt x="930" y="330"/>
                    </a:lnTo>
                    <a:lnTo>
                      <a:pt x="940" y="332"/>
                    </a:lnTo>
                    <a:lnTo>
                      <a:pt x="948" y="328"/>
                    </a:lnTo>
                    <a:lnTo>
                      <a:pt x="952" y="324"/>
                    </a:lnTo>
                    <a:lnTo>
                      <a:pt x="956" y="320"/>
                    </a:lnTo>
                    <a:lnTo>
                      <a:pt x="958" y="320"/>
                    </a:lnTo>
                    <a:lnTo>
                      <a:pt x="960" y="318"/>
                    </a:lnTo>
                    <a:lnTo>
                      <a:pt x="962" y="318"/>
                    </a:lnTo>
                    <a:lnTo>
                      <a:pt x="968" y="320"/>
                    </a:lnTo>
                    <a:lnTo>
                      <a:pt x="976" y="328"/>
                    </a:lnTo>
                    <a:lnTo>
                      <a:pt x="982" y="334"/>
                    </a:lnTo>
                    <a:lnTo>
                      <a:pt x="984" y="338"/>
                    </a:lnTo>
                    <a:lnTo>
                      <a:pt x="988" y="338"/>
                    </a:lnTo>
                    <a:lnTo>
                      <a:pt x="992" y="336"/>
                    </a:lnTo>
                    <a:lnTo>
                      <a:pt x="1004" y="328"/>
                    </a:lnTo>
                    <a:lnTo>
                      <a:pt x="1010" y="336"/>
                    </a:lnTo>
                    <a:lnTo>
                      <a:pt x="1008" y="338"/>
                    </a:lnTo>
                    <a:lnTo>
                      <a:pt x="1008" y="342"/>
                    </a:lnTo>
                    <a:lnTo>
                      <a:pt x="1010" y="346"/>
                    </a:lnTo>
                    <a:lnTo>
                      <a:pt x="1012" y="348"/>
                    </a:lnTo>
                    <a:lnTo>
                      <a:pt x="1014" y="348"/>
                    </a:lnTo>
                    <a:lnTo>
                      <a:pt x="1016" y="350"/>
                    </a:lnTo>
                    <a:lnTo>
                      <a:pt x="1020" y="346"/>
                    </a:lnTo>
                    <a:lnTo>
                      <a:pt x="1024" y="334"/>
                    </a:lnTo>
                    <a:lnTo>
                      <a:pt x="1032" y="322"/>
                    </a:lnTo>
                    <a:lnTo>
                      <a:pt x="1034" y="322"/>
                    </a:lnTo>
                    <a:lnTo>
                      <a:pt x="1040" y="322"/>
                    </a:lnTo>
                    <a:lnTo>
                      <a:pt x="1042" y="324"/>
                    </a:lnTo>
                    <a:lnTo>
                      <a:pt x="1042" y="328"/>
                    </a:lnTo>
                    <a:lnTo>
                      <a:pt x="1044" y="332"/>
                    </a:lnTo>
                    <a:lnTo>
                      <a:pt x="1046" y="332"/>
                    </a:lnTo>
                    <a:lnTo>
                      <a:pt x="1058" y="336"/>
                    </a:lnTo>
                    <a:lnTo>
                      <a:pt x="1060" y="334"/>
                    </a:lnTo>
                    <a:lnTo>
                      <a:pt x="1072" y="334"/>
                    </a:lnTo>
                    <a:lnTo>
                      <a:pt x="1084" y="344"/>
                    </a:lnTo>
                    <a:lnTo>
                      <a:pt x="1100" y="352"/>
                    </a:lnTo>
                    <a:lnTo>
                      <a:pt x="1114" y="346"/>
                    </a:lnTo>
                    <a:lnTo>
                      <a:pt x="1116" y="342"/>
                    </a:lnTo>
                    <a:lnTo>
                      <a:pt x="1118" y="338"/>
                    </a:lnTo>
                    <a:lnTo>
                      <a:pt x="1122" y="336"/>
                    </a:lnTo>
                    <a:lnTo>
                      <a:pt x="1138" y="332"/>
                    </a:lnTo>
                    <a:lnTo>
                      <a:pt x="1146" y="334"/>
                    </a:lnTo>
                    <a:lnTo>
                      <a:pt x="1158" y="334"/>
                    </a:lnTo>
                    <a:lnTo>
                      <a:pt x="1160" y="330"/>
                    </a:lnTo>
                    <a:lnTo>
                      <a:pt x="1176" y="324"/>
                    </a:lnTo>
                    <a:lnTo>
                      <a:pt x="1178" y="324"/>
                    </a:lnTo>
                    <a:lnTo>
                      <a:pt x="1180" y="326"/>
                    </a:lnTo>
                    <a:lnTo>
                      <a:pt x="1182" y="330"/>
                    </a:lnTo>
                    <a:lnTo>
                      <a:pt x="1192" y="334"/>
                    </a:lnTo>
                    <a:lnTo>
                      <a:pt x="1198" y="332"/>
                    </a:lnTo>
                    <a:lnTo>
                      <a:pt x="1202" y="332"/>
                    </a:lnTo>
                    <a:lnTo>
                      <a:pt x="1204" y="330"/>
                    </a:lnTo>
                    <a:lnTo>
                      <a:pt x="1210" y="326"/>
                    </a:lnTo>
                    <a:lnTo>
                      <a:pt x="1214" y="320"/>
                    </a:lnTo>
                    <a:lnTo>
                      <a:pt x="1222" y="324"/>
                    </a:lnTo>
                    <a:lnTo>
                      <a:pt x="1236" y="334"/>
                    </a:lnTo>
                    <a:lnTo>
                      <a:pt x="1242" y="338"/>
                    </a:lnTo>
                    <a:lnTo>
                      <a:pt x="1252" y="346"/>
                    </a:lnTo>
                    <a:lnTo>
                      <a:pt x="1268" y="352"/>
                    </a:lnTo>
                    <a:lnTo>
                      <a:pt x="1286" y="358"/>
                    </a:lnTo>
                    <a:lnTo>
                      <a:pt x="1288" y="358"/>
                    </a:lnTo>
                    <a:lnTo>
                      <a:pt x="1290" y="358"/>
                    </a:lnTo>
                    <a:lnTo>
                      <a:pt x="1294" y="362"/>
                    </a:lnTo>
                    <a:lnTo>
                      <a:pt x="1302" y="368"/>
                    </a:lnTo>
                    <a:lnTo>
                      <a:pt x="1310" y="368"/>
                    </a:lnTo>
                    <a:lnTo>
                      <a:pt x="1310" y="364"/>
                    </a:lnTo>
                    <a:lnTo>
                      <a:pt x="1322" y="364"/>
                    </a:lnTo>
                    <a:lnTo>
                      <a:pt x="1332" y="366"/>
                    </a:lnTo>
                    <a:lnTo>
                      <a:pt x="1338" y="368"/>
                    </a:lnTo>
                    <a:lnTo>
                      <a:pt x="1338" y="370"/>
                    </a:lnTo>
                    <a:lnTo>
                      <a:pt x="1338" y="394"/>
                    </a:lnTo>
                    <a:lnTo>
                      <a:pt x="1338" y="430"/>
                    </a:lnTo>
                    <a:lnTo>
                      <a:pt x="1340" y="430"/>
                    </a:lnTo>
                    <a:lnTo>
                      <a:pt x="1340" y="442"/>
                    </a:lnTo>
                    <a:lnTo>
                      <a:pt x="1340" y="454"/>
                    </a:lnTo>
                    <a:lnTo>
                      <a:pt x="1340" y="512"/>
                    </a:lnTo>
                    <a:lnTo>
                      <a:pt x="1342" y="518"/>
                    </a:lnTo>
                    <a:lnTo>
                      <a:pt x="1342" y="550"/>
                    </a:lnTo>
                    <a:lnTo>
                      <a:pt x="1350" y="558"/>
                    </a:lnTo>
                    <a:lnTo>
                      <a:pt x="1354" y="560"/>
                    </a:lnTo>
                    <a:lnTo>
                      <a:pt x="1356" y="562"/>
                    </a:lnTo>
                    <a:lnTo>
                      <a:pt x="1358" y="564"/>
                    </a:lnTo>
                    <a:lnTo>
                      <a:pt x="1364" y="574"/>
                    </a:lnTo>
                    <a:lnTo>
                      <a:pt x="1366" y="582"/>
                    </a:lnTo>
                    <a:lnTo>
                      <a:pt x="1366" y="586"/>
                    </a:lnTo>
                    <a:lnTo>
                      <a:pt x="1364" y="596"/>
                    </a:lnTo>
                    <a:lnTo>
                      <a:pt x="1366" y="598"/>
                    </a:lnTo>
                    <a:lnTo>
                      <a:pt x="1370" y="602"/>
                    </a:lnTo>
                    <a:lnTo>
                      <a:pt x="1374" y="608"/>
                    </a:lnTo>
                    <a:lnTo>
                      <a:pt x="1384" y="620"/>
                    </a:lnTo>
                    <a:lnTo>
                      <a:pt x="1384" y="624"/>
                    </a:lnTo>
                    <a:lnTo>
                      <a:pt x="1388" y="634"/>
                    </a:lnTo>
                    <a:lnTo>
                      <a:pt x="1390" y="638"/>
                    </a:lnTo>
                    <a:lnTo>
                      <a:pt x="1394" y="642"/>
                    </a:lnTo>
                    <a:lnTo>
                      <a:pt x="1398" y="644"/>
                    </a:lnTo>
                    <a:lnTo>
                      <a:pt x="1398" y="656"/>
                    </a:lnTo>
                    <a:lnTo>
                      <a:pt x="1396" y="686"/>
                    </a:lnTo>
                    <a:lnTo>
                      <a:pt x="1390" y="702"/>
                    </a:lnTo>
                    <a:lnTo>
                      <a:pt x="1386" y="706"/>
                    </a:lnTo>
                    <a:lnTo>
                      <a:pt x="1384" y="708"/>
                    </a:lnTo>
                    <a:lnTo>
                      <a:pt x="1380" y="714"/>
                    </a:lnTo>
                    <a:lnTo>
                      <a:pt x="1380" y="720"/>
                    </a:lnTo>
                    <a:lnTo>
                      <a:pt x="1376" y="740"/>
                    </a:lnTo>
                    <a:lnTo>
                      <a:pt x="1378" y="744"/>
                    </a:lnTo>
                    <a:lnTo>
                      <a:pt x="1380" y="748"/>
                    </a:lnTo>
                    <a:lnTo>
                      <a:pt x="1382" y="754"/>
                    </a:lnTo>
                    <a:lnTo>
                      <a:pt x="1384" y="766"/>
                    </a:lnTo>
                    <a:lnTo>
                      <a:pt x="1382" y="776"/>
                    </a:lnTo>
                    <a:lnTo>
                      <a:pt x="1378" y="782"/>
                    </a:lnTo>
                    <a:lnTo>
                      <a:pt x="1374" y="784"/>
                    </a:lnTo>
                    <a:lnTo>
                      <a:pt x="1368" y="786"/>
                    </a:lnTo>
                    <a:lnTo>
                      <a:pt x="1356" y="806"/>
                    </a:lnTo>
                    <a:lnTo>
                      <a:pt x="1358" y="810"/>
                    </a:lnTo>
                    <a:lnTo>
                      <a:pt x="1362" y="812"/>
                    </a:lnTo>
                    <a:lnTo>
                      <a:pt x="1364" y="814"/>
                    </a:lnTo>
                    <a:lnTo>
                      <a:pt x="1368" y="822"/>
                    </a:lnTo>
                    <a:lnTo>
                      <a:pt x="1364" y="822"/>
                    </a:lnTo>
                    <a:lnTo>
                      <a:pt x="1362" y="822"/>
                    </a:lnTo>
                    <a:lnTo>
                      <a:pt x="1348" y="822"/>
                    </a:lnTo>
                    <a:lnTo>
                      <a:pt x="1344" y="822"/>
                    </a:lnTo>
                    <a:lnTo>
                      <a:pt x="1338" y="826"/>
                    </a:lnTo>
                    <a:lnTo>
                      <a:pt x="1318" y="834"/>
                    </a:lnTo>
                    <a:lnTo>
                      <a:pt x="1302" y="840"/>
                    </a:lnTo>
                    <a:lnTo>
                      <a:pt x="1286" y="848"/>
                    </a:lnTo>
                    <a:lnTo>
                      <a:pt x="1282" y="850"/>
                    </a:lnTo>
                    <a:lnTo>
                      <a:pt x="1278" y="852"/>
                    </a:lnTo>
                    <a:lnTo>
                      <a:pt x="1276" y="856"/>
                    </a:lnTo>
                    <a:lnTo>
                      <a:pt x="1272" y="858"/>
                    </a:lnTo>
                    <a:lnTo>
                      <a:pt x="1270" y="860"/>
                    </a:lnTo>
                    <a:lnTo>
                      <a:pt x="1268" y="860"/>
                    </a:lnTo>
                    <a:lnTo>
                      <a:pt x="1268" y="856"/>
                    </a:lnTo>
                    <a:lnTo>
                      <a:pt x="1278" y="848"/>
                    </a:lnTo>
                    <a:lnTo>
                      <a:pt x="1286" y="846"/>
                    </a:lnTo>
                    <a:lnTo>
                      <a:pt x="1296" y="842"/>
                    </a:lnTo>
                    <a:lnTo>
                      <a:pt x="1300" y="838"/>
                    </a:lnTo>
                    <a:lnTo>
                      <a:pt x="1290" y="836"/>
                    </a:lnTo>
                    <a:lnTo>
                      <a:pt x="1278" y="838"/>
                    </a:lnTo>
                    <a:lnTo>
                      <a:pt x="1268" y="836"/>
                    </a:lnTo>
                    <a:lnTo>
                      <a:pt x="1272" y="832"/>
                    </a:lnTo>
                    <a:lnTo>
                      <a:pt x="1274" y="828"/>
                    </a:lnTo>
                    <a:lnTo>
                      <a:pt x="1274" y="826"/>
                    </a:lnTo>
                    <a:lnTo>
                      <a:pt x="1276" y="820"/>
                    </a:lnTo>
                    <a:lnTo>
                      <a:pt x="1274" y="814"/>
                    </a:lnTo>
                    <a:lnTo>
                      <a:pt x="1268" y="810"/>
                    </a:lnTo>
                    <a:lnTo>
                      <a:pt x="1262" y="814"/>
                    </a:lnTo>
                    <a:lnTo>
                      <a:pt x="1260" y="816"/>
                    </a:lnTo>
                    <a:lnTo>
                      <a:pt x="1248" y="822"/>
                    </a:lnTo>
                    <a:lnTo>
                      <a:pt x="1242" y="820"/>
                    </a:lnTo>
                    <a:lnTo>
                      <a:pt x="1236" y="820"/>
                    </a:lnTo>
                    <a:lnTo>
                      <a:pt x="1242" y="838"/>
                    </a:lnTo>
                    <a:lnTo>
                      <a:pt x="1254" y="854"/>
                    </a:lnTo>
                    <a:lnTo>
                      <a:pt x="1256" y="858"/>
                    </a:lnTo>
                    <a:lnTo>
                      <a:pt x="1256" y="864"/>
                    </a:lnTo>
                    <a:lnTo>
                      <a:pt x="1254" y="866"/>
                    </a:lnTo>
                    <a:lnTo>
                      <a:pt x="1234" y="882"/>
                    </a:lnTo>
                    <a:lnTo>
                      <a:pt x="1226" y="898"/>
                    </a:lnTo>
                    <a:lnTo>
                      <a:pt x="1210" y="912"/>
                    </a:lnTo>
                    <a:lnTo>
                      <a:pt x="1206" y="914"/>
                    </a:lnTo>
                    <a:lnTo>
                      <a:pt x="1204" y="916"/>
                    </a:lnTo>
                    <a:lnTo>
                      <a:pt x="1176" y="934"/>
                    </a:lnTo>
                    <a:lnTo>
                      <a:pt x="1168" y="936"/>
                    </a:lnTo>
                    <a:lnTo>
                      <a:pt x="1160" y="936"/>
                    </a:lnTo>
                    <a:lnTo>
                      <a:pt x="1156" y="936"/>
                    </a:lnTo>
                    <a:lnTo>
                      <a:pt x="1140" y="942"/>
                    </a:lnTo>
                    <a:lnTo>
                      <a:pt x="1140" y="950"/>
                    </a:lnTo>
                    <a:lnTo>
                      <a:pt x="1144" y="948"/>
                    </a:lnTo>
                    <a:lnTo>
                      <a:pt x="1148" y="946"/>
                    </a:lnTo>
                    <a:lnTo>
                      <a:pt x="1150" y="944"/>
                    </a:lnTo>
                    <a:lnTo>
                      <a:pt x="1154" y="942"/>
                    </a:lnTo>
                    <a:lnTo>
                      <a:pt x="1160" y="940"/>
                    </a:lnTo>
                    <a:lnTo>
                      <a:pt x="1152" y="946"/>
                    </a:lnTo>
                    <a:lnTo>
                      <a:pt x="1150" y="948"/>
                    </a:lnTo>
                    <a:lnTo>
                      <a:pt x="1144" y="950"/>
                    </a:lnTo>
                    <a:lnTo>
                      <a:pt x="1140" y="950"/>
                    </a:lnTo>
                    <a:lnTo>
                      <a:pt x="1138" y="952"/>
                    </a:lnTo>
                    <a:lnTo>
                      <a:pt x="1136" y="952"/>
                    </a:lnTo>
                    <a:lnTo>
                      <a:pt x="1132" y="954"/>
                    </a:lnTo>
                    <a:lnTo>
                      <a:pt x="1128" y="956"/>
                    </a:lnTo>
                    <a:lnTo>
                      <a:pt x="1126" y="956"/>
                    </a:lnTo>
                    <a:lnTo>
                      <a:pt x="1118" y="962"/>
                    </a:lnTo>
                    <a:lnTo>
                      <a:pt x="1116" y="962"/>
                    </a:lnTo>
                    <a:lnTo>
                      <a:pt x="1110" y="966"/>
                    </a:lnTo>
                    <a:lnTo>
                      <a:pt x="1112" y="962"/>
                    </a:lnTo>
                    <a:lnTo>
                      <a:pt x="1118" y="960"/>
                    </a:lnTo>
                    <a:lnTo>
                      <a:pt x="1126" y="956"/>
                    </a:lnTo>
                    <a:lnTo>
                      <a:pt x="1128" y="954"/>
                    </a:lnTo>
                    <a:lnTo>
                      <a:pt x="1130" y="952"/>
                    </a:lnTo>
                    <a:lnTo>
                      <a:pt x="1134" y="952"/>
                    </a:lnTo>
                    <a:lnTo>
                      <a:pt x="1136" y="948"/>
                    </a:lnTo>
                    <a:lnTo>
                      <a:pt x="1134" y="946"/>
                    </a:lnTo>
                    <a:lnTo>
                      <a:pt x="1130" y="946"/>
                    </a:lnTo>
                    <a:lnTo>
                      <a:pt x="1126" y="948"/>
                    </a:lnTo>
                    <a:lnTo>
                      <a:pt x="1124" y="950"/>
                    </a:lnTo>
                    <a:lnTo>
                      <a:pt x="1120" y="950"/>
                    </a:lnTo>
                    <a:lnTo>
                      <a:pt x="1118" y="952"/>
                    </a:lnTo>
                    <a:lnTo>
                      <a:pt x="1108" y="954"/>
                    </a:lnTo>
                    <a:lnTo>
                      <a:pt x="1110" y="952"/>
                    </a:lnTo>
                    <a:lnTo>
                      <a:pt x="1112" y="952"/>
                    </a:lnTo>
                    <a:lnTo>
                      <a:pt x="1118" y="948"/>
                    </a:lnTo>
                    <a:lnTo>
                      <a:pt x="1112" y="940"/>
                    </a:lnTo>
                    <a:lnTo>
                      <a:pt x="1104" y="942"/>
                    </a:lnTo>
                    <a:lnTo>
                      <a:pt x="1090" y="936"/>
                    </a:lnTo>
                    <a:lnTo>
                      <a:pt x="1084" y="932"/>
                    </a:lnTo>
                    <a:lnTo>
                      <a:pt x="1084" y="938"/>
                    </a:lnTo>
                    <a:lnTo>
                      <a:pt x="1088" y="948"/>
                    </a:lnTo>
                    <a:lnTo>
                      <a:pt x="1092" y="950"/>
                    </a:lnTo>
                    <a:lnTo>
                      <a:pt x="1086" y="952"/>
                    </a:lnTo>
                    <a:lnTo>
                      <a:pt x="1078" y="950"/>
                    </a:lnTo>
                    <a:lnTo>
                      <a:pt x="1072" y="946"/>
                    </a:lnTo>
                    <a:lnTo>
                      <a:pt x="1070" y="944"/>
                    </a:lnTo>
                    <a:lnTo>
                      <a:pt x="1070" y="940"/>
                    </a:lnTo>
                    <a:lnTo>
                      <a:pt x="1066" y="938"/>
                    </a:lnTo>
                    <a:lnTo>
                      <a:pt x="1062" y="938"/>
                    </a:lnTo>
                    <a:lnTo>
                      <a:pt x="1060" y="942"/>
                    </a:lnTo>
                    <a:lnTo>
                      <a:pt x="1068" y="956"/>
                    </a:lnTo>
                    <a:lnTo>
                      <a:pt x="1078" y="962"/>
                    </a:lnTo>
                    <a:lnTo>
                      <a:pt x="1088" y="970"/>
                    </a:lnTo>
                    <a:lnTo>
                      <a:pt x="1064" y="984"/>
                    </a:lnTo>
                    <a:lnTo>
                      <a:pt x="1060" y="986"/>
                    </a:lnTo>
                    <a:lnTo>
                      <a:pt x="1054" y="984"/>
                    </a:lnTo>
                    <a:lnTo>
                      <a:pt x="1054" y="980"/>
                    </a:lnTo>
                    <a:lnTo>
                      <a:pt x="1054" y="976"/>
                    </a:lnTo>
                    <a:lnTo>
                      <a:pt x="1050" y="970"/>
                    </a:lnTo>
                    <a:lnTo>
                      <a:pt x="1044" y="966"/>
                    </a:lnTo>
                    <a:lnTo>
                      <a:pt x="1038" y="974"/>
                    </a:lnTo>
                    <a:lnTo>
                      <a:pt x="1040" y="976"/>
                    </a:lnTo>
                    <a:lnTo>
                      <a:pt x="1046" y="980"/>
                    </a:lnTo>
                    <a:lnTo>
                      <a:pt x="1046" y="994"/>
                    </a:lnTo>
                    <a:lnTo>
                      <a:pt x="1034" y="1006"/>
                    </a:lnTo>
                    <a:lnTo>
                      <a:pt x="1030" y="1008"/>
                    </a:lnTo>
                    <a:lnTo>
                      <a:pt x="1022" y="1008"/>
                    </a:lnTo>
                    <a:lnTo>
                      <a:pt x="1020" y="1006"/>
                    </a:lnTo>
                    <a:lnTo>
                      <a:pt x="1018" y="1000"/>
                    </a:lnTo>
                    <a:lnTo>
                      <a:pt x="1002" y="1004"/>
                    </a:lnTo>
                    <a:lnTo>
                      <a:pt x="998" y="1014"/>
                    </a:lnTo>
                    <a:lnTo>
                      <a:pt x="1000" y="1016"/>
                    </a:lnTo>
                    <a:lnTo>
                      <a:pt x="1004" y="1018"/>
                    </a:lnTo>
                    <a:lnTo>
                      <a:pt x="1010" y="1014"/>
                    </a:lnTo>
                    <a:lnTo>
                      <a:pt x="1016" y="1012"/>
                    </a:lnTo>
                    <a:lnTo>
                      <a:pt x="1018" y="1012"/>
                    </a:lnTo>
                    <a:lnTo>
                      <a:pt x="1018" y="1018"/>
                    </a:lnTo>
                    <a:lnTo>
                      <a:pt x="1000" y="1044"/>
                    </a:lnTo>
                    <a:lnTo>
                      <a:pt x="996" y="1044"/>
                    </a:lnTo>
                    <a:lnTo>
                      <a:pt x="982" y="1040"/>
                    </a:lnTo>
                    <a:lnTo>
                      <a:pt x="966" y="1036"/>
                    </a:lnTo>
                    <a:lnTo>
                      <a:pt x="962" y="1038"/>
                    </a:lnTo>
                    <a:lnTo>
                      <a:pt x="966" y="1042"/>
                    </a:lnTo>
                    <a:lnTo>
                      <a:pt x="976" y="1048"/>
                    </a:lnTo>
                    <a:lnTo>
                      <a:pt x="986" y="1056"/>
                    </a:lnTo>
                    <a:lnTo>
                      <a:pt x="990" y="1062"/>
                    </a:lnTo>
                    <a:lnTo>
                      <a:pt x="976" y="1094"/>
                    </a:lnTo>
                    <a:lnTo>
                      <a:pt x="974" y="1102"/>
                    </a:lnTo>
                    <a:lnTo>
                      <a:pt x="964" y="1104"/>
                    </a:lnTo>
                    <a:lnTo>
                      <a:pt x="960" y="1094"/>
                    </a:lnTo>
                    <a:lnTo>
                      <a:pt x="950" y="1100"/>
                    </a:lnTo>
                    <a:lnTo>
                      <a:pt x="948" y="1096"/>
                    </a:lnTo>
                    <a:lnTo>
                      <a:pt x="944" y="1094"/>
                    </a:lnTo>
                    <a:lnTo>
                      <a:pt x="938" y="1088"/>
                    </a:lnTo>
                    <a:lnTo>
                      <a:pt x="934" y="1086"/>
                    </a:lnTo>
                    <a:lnTo>
                      <a:pt x="938" y="1092"/>
                    </a:lnTo>
                    <a:lnTo>
                      <a:pt x="944" y="1102"/>
                    </a:lnTo>
                    <a:lnTo>
                      <a:pt x="946" y="1106"/>
                    </a:lnTo>
                    <a:lnTo>
                      <a:pt x="948" y="1110"/>
                    </a:lnTo>
                    <a:lnTo>
                      <a:pt x="960" y="1112"/>
                    </a:lnTo>
                    <a:lnTo>
                      <a:pt x="966" y="1110"/>
                    </a:lnTo>
                    <a:lnTo>
                      <a:pt x="972" y="1110"/>
                    </a:lnTo>
                    <a:lnTo>
                      <a:pt x="970" y="1124"/>
                    </a:lnTo>
                    <a:lnTo>
                      <a:pt x="966" y="1136"/>
                    </a:lnTo>
                    <a:lnTo>
                      <a:pt x="956" y="1140"/>
                    </a:lnTo>
                    <a:lnTo>
                      <a:pt x="956" y="1142"/>
                    </a:lnTo>
                    <a:lnTo>
                      <a:pt x="956" y="1158"/>
                    </a:lnTo>
                    <a:lnTo>
                      <a:pt x="958" y="1162"/>
                    </a:lnTo>
                    <a:lnTo>
                      <a:pt x="962" y="1162"/>
                    </a:lnTo>
                    <a:lnTo>
                      <a:pt x="964" y="1166"/>
                    </a:lnTo>
                    <a:lnTo>
                      <a:pt x="966" y="1172"/>
                    </a:lnTo>
                    <a:lnTo>
                      <a:pt x="970" y="1194"/>
                    </a:lnTo>
                    <a:lnTo>
                      <a:pt x="972" y="1210"/>
                    </a:lnTo>
                    <a:lnTo>
                      <a:pt x="972" y="1214"/>
                    </a:lnTo>
                    <a:lnTo>
                      <a:pt x="976" y="1216"/>
                    </a:lnTo>
                    <a:lnTo>
                      <a:pt x="982" y="1230"/>
                    </a:lnTo>
                    <a:lnTo>
                      <a:pt x="982" y="1234"/>
                    </a:lnTo>
                    <a:lnTo>
                      <a:pt x="982" y="1240"/>
                    </a:lnTo>
                    <a:lnTo>
                      <a:pt x="984" y="1246"/>
                    </a:lnTo>
                    <a:lnTo>
                      <a:pt x="990" y="1262"/>
                    </a:lnTo>
                    <a:lnTo>
                      <a:pt x="994" y="1260"/>
                    </a:lnTo>
                    <a:lnTo>
                      <a:pt x="998" y="1256"/>
                    </a:lnTo>
                    <a:lnTo>
                      <a:pt x="1000" y="1252"/>
                    </a:lnTo>
                    <a:lnTo>
                      <a:pt x="1000" y="1254"/>
                    </a:lnTo>
                    <a:lnTo>
                      <a:pt x="1002" y="1258"/>
                    </a:lnTo>
                    <a:lnTo>
                      <a:pt x="1002" y="1262"/>
                    </a:lnTo>
                    <a:lnTo>
                      <a:pt x="1002" y="1264"/>
                    </a:lnTo>
                    <a:lnTo>
                      <a:pt x="1000" y="1264"/>
                    </a:lnTo>
                    <a:lnTo>
                      <a:pt x="988" y="1266"/>
                    </a:lnTo>
                    <a:lnTo>
                      <a:pt x="982" y="1270"/>
                    </a:lnTo>
                    <a:lnTo>
                      <a:pt x="978" y="1272"/>
                    </a:lnTo>
                    <a:lnTo>
                      <a:pt x="978" y="1276"/>
                    </a:lnTo>
                    <a:lnTo>
                      <a:pt x="976" y="1278"/>
                    </a:lnTo>
                    <a:lnTo>
                      <a:pt x="970" y="1278"/>
                    </a:lnTo>
                    <a:lnTo>
                      <a:pt x="958" y="1270"/>
                    </a:lnTo>
                    <a:lnTo>
                      <a:pt x="954" y="1264"/>
                    </a:lnTo>
                    <a:lnTo>
                      <a:pt x="948" y="1258"/>
                    </a:lnTo>
                    <a:lnTo>
                      <a:pt x="944" y="1256"/>
                    </a:lnTo>
                    <a:lnTo>
                      <a:pt x="940" y="1254"/>
                    </a:lnTo>
                    <a:lnTo>
                      <a:pt x="926" y="1252"/>
                    </a:lnTo>
                    <a:lnTo>
                      <a:pt x="922" y="1252"/>
                    </a:lnTo>
                    <a:lnTo>
                      <a:pt x="906" y="1252"/>
                    </a:lnTo>
                    <a:lnTo>
                      <a:pt x="900" y="1252"/>
                    </a:lnTo>
                    <a:lnTo>
                      <a:pt x="896" y="1254"/>
                    </a:lnTo>
                    <a:lnTo>
                      <a:pt x="880" y="1250"/>
                    </a:lnTo>
                    <a:lnTo>
                      <a:pt x="872" y="1246"/>
                    </a:lnTo>
                    <a:lnTo>
                      <a:pt x="868" y="1244"/>
                    </a:lnTo>
                    <a:lnTo>
                      <a:pt x="862" y="1240"/>
                    </a:lnTo>
                    <a:lnTo>
                      <a:pt x="860" y="1234"/>
                    </a:lnTo>
                    <a:lnTo>
                      <a:pt x="854" y="1230"/>
                    </a:lnTo>
                    <a:lnTo>
                      <a:pt x="838" y="1226"/>
                    </a:lnTo>
                    <a:lnTo>
                      <a:pt x="834" y="1226"/>
                    </a:lnTo>
                    <a:lnTo>
                      <a:pt x="824" y="1222"/>
                    </a:lnTo>
                    <a:lnTo>
                      <a:pt x="820" y="1218"/>
                    </a:lnTo>
                    <a:lnTo>
                      <a:pt x="814" y="1214"/>
                    </a:lnTo>
                    <a:lnTo>
                      <a:pt x="798" y="1208"/>
                    </a:lnTo>
                    <a:lnTo>
                      <a:pt x="794" y="1206"/>
                    </a:lnTo>
                    <a:lnTo>
                      <a:pt x="778" y="1202"/>
                    </a:lnTo>
                    <a:lnTo>
                      <a:pt x="776" y="1192"/>
                    </a:lnTo>
                    <a:lnTo>
                      <a:pt x="768" y="1170"/>
                    </a:lnTo>
                    <a:lnTo>
                      <a:pt x="766" y="1158"/>
                    </a:lnTo>
                    <a:lnTo>
                      <a:pt x="764" y="1154"/>
                    </a:lnTo>
                    <a:lnTo>
                      <a:pt x="762" y="1152"/>
                    </a:lnTo>
                    <a:lnTo>
                      <a:pt x="756" y="1150"/>
                    </a:lnTo>
                    <a:lnTo>
                      <a:pt x="742" y="1130"/>
                    </a:lnTo>
                    <a:lnTo>
                      <a:pt x="744" y="1104"/>
                    </a:lnTo>
                    <a:lnTo>
                      <a:pt x="742" y="1078"/>
                    </a:lnTo>
                    <a:lnTo>
                      <a:pt x="738" y="1066"/>
                    </a:lnTo>
                    <a:lnTo>
                      <a:pt x="736" y="1064"/>
                    </a:lnTo>
                    <a:lnTo>
                      <a:pt x="728" y="1058"/>
                    </a:lnTo>
                    <a:lnTo>
                      <a:pt x="722" y="1058"/>
                    </a:lnTo>
                    <a:lnTo>
                      <a:pt x="718" y="1056"/>
                    </a:lnTo>
                    <a:lnTo>
                      <a:pt x="716" y="1054"/>
                    </a:lnTo>
                    <a:lnTo>
                      <a:pt x="714" y="1052"/>
                    </a:lnTo>
                    <a:lnTo>
                      <a:pt x="712" y="1048"/>
                    </a:lnTo>
                    <a:lnTo>
                      <a:pt x="710" y="1046"/>
                    </a:lnTo>
                    <a:lnTo>
                      <a:pt x="708" y="1046"/>
                    </a:lnTo>
                    <a:lnTo>
                      <a:pt x="706" y="1042"/>
                    </a:lnTo>
                    <a:lnTo>
                      <a:pt x="702" y="1040"/>
                    </a:lnTo>
                    <a:lnTo>
                      <a:pt x="700" y="1038"/>
                    </a:lnTo>
                    <a:lnTo>
                      <a:pt x="698" y="103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15" name="Freeform 466"/>
              <p:cNvSpPr>
                <a:spLocks/>
              </p:cNvSpPr>
              <p:nvPr/>
            </p:nvSpPr>
            <p:spPr bwMode="auto">
              <a:xfrm>
                <a:off x="2780" y="3330"/>
                <a:ext cx="40" cy="74"/>
              </a:xfrm>
              <a:custGeom>
                <a:avLst/>
                <a:gdLst>
                  <a:gd name="T0" fmla="*/ 16 w 40"/>
                  <a:gd name="T1" fmla="*/ 36 h 74"/>
                  <a:gd name="T2" fmla="*/ 14 w 40"/>
                  <a:gd name="T3" fmla="*/ 40 h 74"/>
                  <a:gd name="T4" fmla="*/ 12 w 40"/>
                  <a:gd name="T5" fmla="*/ 46 h 74"/>
                  <a:gd name="T6" fmla="*/ 10 w 40"/>
                  <a:gd name="T7" fmla="*/ 50 h 74"/>
                  <a:gd name="T8" fmla="*/ 6 w 40"/>
                  <a:gd name="T9" fmla="*/ 56 h 74"/>
                  <a:gd name="T10" fmla="*/ 6 w 40"/>
                  <a:gd name="T11" fmla="*/ 58 h 74"/>
                  <a:gd name="T12" fmla="*/ 4 w 40"/>
                  <a:gd name="T13" fmla="*/ 62 h 74"/>
                  <a:gd name="T14" fmla="*/ 4 w 40"/>
                  <a:gd name="T15" fmla="*/ 68 h 74"/>
                  <a:gd name="T16" fmla="*/ 2 w 40"/>
                  <a:gd name="T17" fmla="*/ 72 h 74"/>
                  <a:gd name="T18" fmla="*/ 2 w 40"/>
                  <a:gd name="T19" fmla="*/ 74 h 74"/>
                  <a:gd name="T20" fmla="*/ 0 w 40"/>
                  <a:gd name="T21" fmla="*/ 74 h 74"/>
                  <a:gd name="T22" fmla="*/ 0 w 40"/>
                  <a:gd name="T23" fmla="*/ 66 h 74"/>
                  <a:gd name="T24" fmla="*/ 2 w 40"/>
                  <a:gd name="T25" fmla="*/ 60 h 74"/>
                  <a:gd name="T26" fmla="*/ 2 w 40"/>
                  <a:gd name="T27" fmla="*/ 58 h 74"/>
                  <a:gd name="T28" fmla="*/ 6 w 40"/>
                  <a:gd name="T29" fmla="*/ 48 h 74"/>
                  <a:gd name="T30" fmla="*/ 6 w 40"/>
                  <a:gd name="T31" fmla="*/ 46 h 74"/>
                  <a:gd name="T32" fmla="*/ 8 w 40"/>
                  <a:gd name="T33" fmla="*/ 42 h 74"/>
                  <a:gd name="T34" fmla="*/ 10 w 40"/>
                  <a:gd name="T35" fmla="*/ 40 h 74"/>
                  <a:gd name="T36" fmla="*/ 14 w 40"/>
                  <a:gd name="T37" fmla="*/ 36 h 74"/>
                  <a:gd name="T38" fmla="*/ 26 w 40"/>
                  <a:gd name="T39" fmla="*/ 14 h 74"/>
                  <a:gd name="T40" fmla="*/ 28 w 40"/>
                  <a:gd name="T41" fmla="*/ 12 h 74"/>
                  <a:gd name="T42" fmla="*/ 36 w 40"/>
                  <a:gd name="T43" fmla="*/ 2 h 74"/>
                  <a:gd name="T44" fmla="*/ 38 w 40"/>
                  <a:gd name="T45" fmla="*/ 0 h 74"/>
                  <a:gd name="T46" fmla="*/ 40 w 40"/>
                  <a:gd name="T47" fmla="*/ 0 h 74"/>
                  <a:gd name="T48" fmla="*/ 40 w 40"/>
                  <a:gd name="T49" fmla="*/ 2 h 74"/>
                  <a:gd name="T50" fmla="*/ 38 w 40"/>
                  <a:gd name="T51" fmla="*/ 4 h 74"/>
                  <a:gd name="T52" fmla="*/ 36 w 40"/>
                  <a:gd name="T53" fmla="*/ 6 h 74"/>
                  <a:gd name="T54" fmla="*/ 34 w 40"/>
                  <a:gd name="T55" fmla="*/ 10 h 74"/>
                  <a:gd name="T56" fmla="*/ 32 w 40"/>
                  <a:gd name="T57" fmla="*/ 12 h 74"/>
                  <a:gd name="T58" fmla="*/ 26 w 40"/>
                  <a:gd name="T59" fmla="*/ 20 h 74"/>
                  <a:gd name="T60" fmla="*/ 24 w 40"/>
                  <a:gd name="T61" fmla="*/ 22 h 74"/>
                  <a:gd name="T62" fmla="*/ 16 w 40"/>
                  <a:gd name="T63"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74">
                    <a:moveTo>
                      <a:pt x="16" y="36"/>
                    </a:moveTo>
                    <a:lnTo>
                      <a:pt x="14" y="40"/>
                    </a:lnTo>
                    <a:lnTo>
                      <a:pt x="12" y="46"/>
                    </a:lnTo>
                    <a:lnTo>
                      <a:pt x="10" y="50"/>
                    </a:lnTo>
                    <a:lnTo>
                      <a:pt x="6" y="56"/>
                    </a:lnTo>
                    <a:lnTo>
                      <a:pt x="6" y="58"/>
                    </a:lnTo>
                    <a:lnTo>
                      <a:pt x="4" y="62"/>
                    </a:lnTo>
                    <a:lnTo>
                      <a:pt x="4" y="68"/>
                    </a:lnTo>
                    <a:lnTo>
                      <a:pt x="2" y="72"/>
                    </a:lnTo>
                    <a:lnTo>
                      <a:pt x="2" y="74"/>
                    </a:lnTo>
                    <a:lnTo>
                      <a:pt x="0" y="74"/>
                    </a:lnTo>
                    <a:lnTo>
                      <a:pt x="0" y="66"/>
                    </a:lnTo>
                    <a:lnTo>
                      <a:pt x="2" y="60"/>
                    </a:lnTo>
                    <a:lnTo>
                      <a:pt x="2" y="58"/>
                    </a:lnTo>
                    <a:lnTo>
                      <a:pt x="6" y="48"/>
                    </a:lnTo>
                    <a:lnTo>
                      <a:pt x="6" y="46"/>
                    </a:lnTo>
                    <a:lnTo>
                      <a:pt x="8" y="42"/>
                    </a:lnTo>
                    <a:lnTo>
                      <a:pt x="10" y="40"/>
                    </a:lnTo>
                    <a:lnTo>
                      <a:pt x="14" y="36"/>
                    </a:lnTo>
                    <a:lnTo>
                      <a:pt x="26" y="14"/>
                    </a:lnTo>
                    <a:lnTo>
                      <a:pt x="28" y="12"/>
                    </a:lnTo>
                    <a:lnTo>
                      <a:pt x="36" y="2"/>
                    </a:lnTo>
                    <a:lnTo>
                      <a:pt x="38" y="0"/>
                    </a:lnTo>
                    <a:lnTo>
                      <a:pt x="40" y="0"/>
                    </a:lnTo>
                    <a:lnTo>
                      <a:pt x="40" y="2"/>
                    </a:lnTo>
                    <a:lnTo>
                      <a:pt x="38" y="4"/>
                    </a:lnTo>
                    <a:lnTo>
                      <a:pt x="36" y="6"/>
                    </a:lnTo>
                    <a:lnTo>
                      <a:pt x="34" y="10"/>
                    </a:lnTo>
                    <a:lnTo>
                      <a:pt x="32" y="12"/>
                    </a:lnTo>
                    <a:lnTo>
                      <a:pt x="26" y="20"/>
                    </a:lnTo>
                    <a:lnTo>
                      <a:pt x="24" y="22"/>
                    </a:lnTo>
                    <a:lnTo>
                      <a:pt x="16" y="36"/>
                    </a:lnTo>
                    <a:close/>
                  </a:path>
                </a:pathLst>
              </a:custGeom>
              <a:grp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16" name="Freeform 467"/>
              <p:cNvSpPr>
                <a:spLocks/>
              </p:cNvSpPr>
              <p:nvPr/>
            </p:nvSpPr>
            <p:spPr bwMode="auto">
              <a:xfrm>
                <a:off x="2778" y="3406"/>
                <a:ext cx="26" cy="134"/>
              </a:xfrm>
              <a:custGeom>
                <a:avLst/>
                <a:gdLst>
                  <a:gd name="T0" fmla="*/ 4 w 26"/>
                  <a:gd name="T1" fmla="*/ 60 h 134"/>
                  <a:gd name="T2" fmla="*/ 4 w 26"/>
                  <a:gd name="T3" fmla="*/ 48 h 134"/>
                  <a:gd name="T4" fmla="*/ 2 w 26"/>
                  <a:gd name="T5" fmla="*/ 44 h 134"/>
                  <a:gd name="T6" fmla="*/ 0 w 26"/>
                  <a:gd name="T7" fmla="*/ 22 h 134"/>
                  <a:gd name="T8" fmla="*/ 0 w 26"/>
                  <a:gd name="T9" fmla="*/ 18 h 134"/>
                  <a:gd name="T10" fmla="*/ 0 w 26"/>
                  <a:gd name="T11" fmla="*/ 10 h 134"/>
                  <a:gd name="T12" fmla="*/ 0 w 26"/>
                  <a:gd name="T13" fmla="*/ 8 h 134"/>
                  <a:gd name="T14" fmla="*/ 0 w 26"/>
                  <a:gd name="T15" fmla="*/ 6 h 134"/>
                  <a:gd name="T16" fmla="*/ 2 w 26"/>
                  <a:gd name="T17" fmla="*/ 0 h 134"/>
                  <a:gd name="T18" fmla="*/ 4 w 26"/>
                  <a:gd name="T19" fmla="*/ 2 h 134"/>
                  <a:gd name="T20" fmla="*/ 2 w 26"/>
                  <a:gd name="T21" fmla="*/ 8 h 134"/>
                  <a:gd name="T22" fmla="*/ 2 w 26"/>
                  <a:gd name="T23" fmla="*/ 18 h 134"/>
                  <a:gd name="T24" fmla="*/ 2 w 26"/>
                  <a:gd name="T25" fmla="*/ 22 h 134"/>
                  <a:gd name="T26" fmla="*/ 2 w 26"/>
                  <a:gd name="T27" fmla="*/ 24 h 134"/>
                  <a:gd name="T28" fmla="*/ 6 w 26"/>
                  <a:gd name="T29" fmla="*/ 44 h 134"/>
                  <a:gd name="T30" fmla="*/ 6 w 26"/>
                  <a:gd name="T31" fmla="*/ 50 h 134"/>
                  <a:gd name="T32" fmla="*/ 8 w 26"/>
                  <a:gd name="T33" fmla="*/ 60 h 134"/>
                  <a:gd name="T34" fmla="*/ 12 w 26"/>
                  <a:gd name="T35" fmla="*/ 72 h 134"/>
                  <a:gd name="T36" fmla="*/ 16 w 26"/>
                  <a:gd name="T37" fmla="*/ 80 h 134"/>
                  <a:gd name="T38" fmla="*/ 16 w 26"/>
                  <a:gd name="T39" fmla="*/ 86 h 134"/>
                  <a:gd name="T40" fmla="*/ 18 w 26"/>
                  <a:gd name="T41" fmla="*/ 94 h 134"/>
                  <a:gd name="T42" fmla="*/ 22 w 26"/>
                  <a:gd name="T43" fmla="*/ 104 h 134"/>
                  <a:gd name="T44" fmla="*/ 22 w 26"/>
                  <a:gd name="T45" fmla="*/ 110 h 134"/>
                  <a:gd name="T46" fmla="*/ 24 w 26"/>
                  <a:gd name="T47" fmla="*/ 124 h 134"/>
                  <a:gd name="T48" fmla="*/ 24 w 26"/>
                  <a:gd name="T49" fmla="*/ 130 h 134"/>
                  <a:gd name="T50" fmla="*/ 26 w 26"/>
                  <a:gd name="T51" fmla="*/ 132 h 134"/>
                  <a:gd name="T52" fmla="*/ 24 w 26"/>
                  <a:gd name="T53" fmla="*/ 134 h 134"/>
                  <a:gd name="T54" fmla="*/ 22 w 26"/>
                  <a:gd name="T55" fmla="*/ 132 h 134"/>
                  <a:gd name="T56" fmla="*/ 22 w 26"/>
                  <a:gd name="T57" fmla="*/ 130 h 134"/>
                  <a:gd name="T58" fmla="*/ 22 w 26"/>
                  <a:gd name="T59" fmla="*/ 126 h 134"/>
                  <a:gd name="T60" fmla="*/ 20 w 26"/>
                  <a:gd name="T61" fmla="*/ 116 h 134"/>
                  <a:gd name="T62" fmla="*/ 18 w 26"/>
                  <a:gd name="T63" fmla="*/ 102 h 134"/>
                  <a:gd name="T64" fmla="*/ 14 w 26"/>
                  <a:gd name="T65" fmla="*/ 84 h 134"/>
                  <a:gd name="T66" fmla="*/ 10 w 26"/>
                  <a:gd name="T67" fmla="*/ 74 h 134"/>
                  <a:gd name="T68" fmla="*/ 6 w 26"/>
                  <a:gd name="T69" fmla="*/ 62 h 134"/>
                  <a:gd name="T70" fmla="*/ 4 w 26"/>
                  <a:gd name="T71"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134">
                    <a:moveTo>
                      <a:pt x="4" y="60"/>
                    </a:moveTo>
                    <a:lnTo>
                      <a:pt x="4" y="48"/>
                    </a:lnTo>
                    <a:lnTo>
                      <a:pt x="2" y="44"/>
                    </a:lnTo>
                    <a:lnTo>
                      <a:pt x="0" y="22"/>
                    </a:lnTo>
                    <a:lnTo>
                      <a:pt x="0" y="18"/>
                    </a:lnTo>
                    <a:lnTo>
                      <a:pt x="0" y="10"/>
                    </a:lnTo>
                    <a:lnTo>
                      <a:pt x="0" y="8"/>
                    </a:lnTo>
                    <a:lnTo>
                      <a:pt x="0" y="6"/>
                    </a:lnTo>
                    <a:lnTo>
                      <a:pt x="2" y="0"/>
                    </a:lnTo>
                    <a:lnTo>
                      <a:pt x="4" y="2"/>
                    </a:lnTo>
                    <a:lnTo>
                      <a:pt x="2" y="8"/>
                    </a:lnTo>
                    <a:lnTo>
                      <a:pt x="2" y="18"/>
                    </a:lnTo>
                    <a:lnTo>
                      <a:pt x="2" y="22"/>
                    </a:lnTo>
                    <a:lnTo>
                      <a:pt x="2" y="24"/>
                    </a:lnTo>
                    <a:lnTo>
                      <a:pt x="6" y="44"/>
                    </a:lnTo>
                    <a:lnTo>
                      <a:pt x="6" y="50"/>
                    </a:lnTo>
                    <a:lnTo>
                      <a:pt x="8" y="60"/>
                    </a:lnTo>
                    <a:lnTo>
                      <a:pt x="12" y="72"/>
                    </a:lnTo>
                    <a:lnTo>
                      <a:pt x="16" y="80"/>
                    </a:lnTo>
                    <a:lnTo>
                      <a:pt x="16" y="86"/>
                    </a:lnTo>
                    <a:lnTo>
                      <a:pt x="18" y="94"/>
                    </a:lnTo>
                    <a:lnTo>
                      <a:pt x="22" y="104"/>
                    </a:lnTo>
                    <a:lnTo>
                      <a:pt x="22" y="110"/>
                    </a:lnTo>
                    <a:lnTo>
                      <a:pt x="24" y="124"/>
                    </a:lnTo>
                    <a:lnTo>
                      <a:pt x="24" y="130"/>
                    </a:lnTo>
                    <a:lnTo>
                      <a:pt x="26" y="132"/>
                    </a:lnTo>
                    <a:lnTo>
                      <a:pt x="24" y="134"/>
                    </a:lnTo>
                    <a:lnTo>
                      <a:pt x="22" y="132"/>
                    </a:lnTo>
                    <a:lnTo>
                      <a:pt x="22" y="130"/>
                    </a:lnTo>
                    <a:lnTo>
                      <a:pt x="22" y="126"/>
                    </a:lnTo>
                    <a:lnTo>
                      <a:pt x="20" y="116"/>
                    </a:lnTo>
                    <a:lnTo>
                      <a:pt x="18" y="102"/>
                    </a:lnTo>
                    <a:lnTo>
                      <a:pt x="14" y="84"/>
                    </a:lnTo>
                    <a:lnTo>
                      <a:pt x="10" y="74"/>
                    </a:lnTo>
                    <a:lnTo>
                      <a:pt x="6" y="62"/>
                    </a:lnTo>
                    <a:lnTo>
                      <a:pt x="4" y="60"/>
                    </a:lnTo>
                    <a:close/>
                  </a:path>
                </a:pathLst>
              </a:custGeom>
              <a:grpFill/>
              <a:ln w="3175" cmpd="sng">
                <a:solidFill>
                  <a:schemeClr val="bg1"/>
                </a:solidFill>
                <a:round/>
                <a:headEnd/>
                <a:tailEnd/>
              </a:ln>
            </p:spPr>
            <p:txBody>
              <a:bodyPr/>
              <a:lstStyle/>
              <a:p>
                <a:endParaRPr lang="en-US" dirty="0">
                  <a:solidFill>
                    <a:schemeClr val="accent5">
                      <a:lumMod val="60000"/>
                      <a:lumOff val="40000"/>
                    </a:schemeClr>
                  </a:solidFill>
                </a:endParaRPr>
              </a:p>
            </p:txBody>
          </p:sp>
        </p:grpSp>
        <p:sp>
          <p:nvSpPr>
            <p:cNvPr id="57" name="Freeform 468"/>
            <p:cNvSpPr>
              <a:spLocks/>
            </p:cNvSpPr>
            <p:nvPr/>
          </p:nvSpPr>
          <p:spPr bwMode="auto">
            <a:xfrm>
              <a:off x="7905750" y="2536825"/>
              <a:ext cx="25400" cy="28575"/>
            </a:xfrm>
            <a:custGeom>
              <a:avLst/>
              <a:gdLst>
                <a:gd name="T0" fmla="*/ 14 w 16"/>
                <a:gd name="T1" fmla="*/ 0 h 18"/>
                <a:gd name="T2" fmla="*/ 12 w 16"/>
                <a:gd name="T3" fmla="*/ 0 h 18"/>
                <a:gd name="T4" fmla="*/ 4 w 16"/>
                <a:gd name="T5" fmla="*/ 4 h 18"/>
                <a:gd name="T6" fmla="*/ 2 w 16"/>
                <a:gd name="T7" fmla="*/ 4 h 18"/>
                <a:gd name="T8" fmla="*/ 0 w 16"/>
                <a:gd name="T9" fmla="*/ 16 h 18"/>
                <a:gd name="T10" fmla="*/ 2 w 16"/>
                <a:gd name="T11" fmla="*/ 18 h 18"/>
                <a:gd name="T12" fmla="*/ 4 w 16"/>
                <a:gd name="T13" fmla="*/ 18 h 18"/>
                <a:gd name="T14" fmla="*/ 10 w 16"/>
                <a:gd name="T15" fmla="*/ 14 h 18"/>
                <a:gd name="T16" fmla="*/ 10 w 16"/>
                <a:gd name="T17" fmla="*/ 12 h 18"/>
                <a:gd name="T18" fmla="*/ 12 w 16"/>
                <a:gd name="T19" fmla="*/ 10 h 18"/>
                <a:gd name="T20" fmla="*/ 16 w 16"/>
                <a:gd name="T21" fmla="*/ 4 h 18"/>
                <a:gd name="T22" fmla="*/ 14 w 16"/>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8">
                  <a:moveTo>
                    <a:pt x="14" y="0"/>
                  </a:moveTo>
                  <a:lnTo>
                    <a:pt x="12" y="0"/>
                  </a:lnTo>
                  <a:lnTo>
                    <a:pt x="4" y="4"/>
                  </a:lnTo>
                  <a:lnTo>
                    <a:pt x="2" y="4"/>
                  </a:lnTo>
                  <a:lnTo>
                    <a:pt x="0" y="16"/>
                  </a:lnTo>
                  <a:lnTo>
                    <a:pt x="2" y="18"/>
                  </a:lnTo>
                  <a:lnTo>
                    <a:pt x="4" y="18"/>
                  </a:lnTo>
                  <a:lnTo>
                    <a:pt x="10" y="14"/>
                  </a:lnTo>
                  <a:lnTo>
                    <a:pt x="10" y="12"/>
                  </a:lnTo>
                  <a:lnTo>
                    <a:pt x="12" y="10"/>
                  </a:lnTo>
                  <a:lnTo>
                    <a:pt x="16" y="4"/>
                  </a:lnTo>
                  <a:lnTo>
                    <a:pt x="14" y="0"/>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58" name="Freeform 469"/>
            <p:cNvSpPr>
              <a:spLocks/>
            </p:cNvSpPr>
            <p:nvPr/>
          </p:nvSpPr>
          <p:spPr bwMode="auto">
            <a:xfrm>
              <a:off x="5873750" y="1987550"/>
              <a:ext cx="50800" cy="95250"/>
            </a:xfrm>
            <a:custGeom>
              <a:avLst/>
              <a:gdLst>
                <a:gd name="T0" fmla="*/ 8 w 32"/>
                <a:gd name="T1" fmla="*/ 58 h 60"/>
                <a:gd name="T2" fmla="*/ 2 w 32"/>
                <a:gd name="T3" fmla="*/ 56 h 60"/>
                <a:gd name="T4" fmla="*/ 2 w 32"/>
                <a:gd name="T5" fmla="*/ 54 h 60"/>
                <a:gd name="T6" fmla="*/ 0 w 32"/>
                <a:gd name="T7" fmla="*/ 48 h 60"/>
                <a:gd name="T8" fmla="*/ 0 w 32"/>
                <a:gd name="T9" fmla="*/ 40 h 60"/>
                <a:gd name="T10" fmla="*/ 0 w 32"/>
                <a:gd name="T11" fmla="*/ 38 h 60"/>
                <a:gd name="T12" fmla="*/ 10 w 32"/>
                <a:gd name="T13" fmla="*/ 16 h 60"/>
                <a:gd name="T14" fmla="*/ 14 w 32"/>
                <a:gd name="T15" fmla="*/ 16 h 60"/>
                <a:gd name="T16" fmla="*/ 16 w 32"/>
                <a:gd name="T17" fmla="*/ 16 h 60"/>
                <a:gd name="T18" fmla="*/ 20 w 32"/>
                <a:gd name="T19" fmla="*/ 12 h 60"/>
                <a:gd name="T20" fmla="*/ 22 w 32"/>
                <a:gd name="T21" fmla="*/ 8 h 60"/>
                <a:gd name="T22" fmla="*/ 22 w 32"/>
                <a:gd name="T23" fmla="*/ 6 h 60"/>
                <a:gd name="T24" fmla="*/ 24 w 32"/>
                <a:gd name="T25" fmla="*/ 0 h 60"/>
                <a:gd name="T26" fmla="*/ 32 w 32"/>
                <a:gd name="T27" fmla="*/ 0 h 60"/>
                <a:gd name="T28" fmla="*/ 32 w 32"/>
                <a:gd name="T29" fmla="*/ 2 h 60"/>
                <a:gd name="T30" fmla="*/ 32 w 32"/>
                <a:gd name="T31" fmla="*/ 4 h 60"/>
                <a:gd name="T32" fmla="*/ 32 w 32"/>
                <a:gd name="T33" fmla="*/ 6 h 60"/>
                <a:gd name="T34" fmla="*/ 32 w 32"/>
                <a:gd name="T35" fmla="*/ 8 h 60"/>
                <a:gd name="T36" fmla="*/ 26 w 32"/>
                <a:gd name="T37" fmla="*/ 6 h 60"/>
                <a:gd name="T38" fmla="*/ 24 w 32"/>
                <a:gd name="T39" fmla="*/ 24 h 60"/>
                <a:gd name="T40" fmla="*/ 22 w 32"/>
                <a:gd name="T41" fmla="*/ 26 h 60"/>
                <a:gd name="T42" fmla="*/ 18 w 32"/>
                <a:gd name="T43" fmla="*/ 38 h 60"/>
                <a:gd name="T44" fmla="*/ 18 w 32"/>
                <a:gd name="T45" fmla="*/ 40 h 60"/>
                <a:gd name="T46" fmla="*/ 18 w 32"/>
                <a:gd name="T47" fmla="*/ 42 h 60"/>
                <a:gd name="T48" fmla="*/ 18 w 32"/>
                <a:gd name="T49" fmla="*/ 44 h 60"/>
                <a:gd name="T50" fmla="*/ 16 w 32"/>
                <a:gd name="T51" fmla="*/ 48 h 60"/>
                <a:gd name="T52" fmla="*/ 10 w 32"/>
                <a:gd name="T53" fmla="*/ 58 h 60"/>
                <a:gd name="T54" fmla="*/ 10 w 32"/>
                <a:gd name="T55" fmla="*/ 60 h 60"/>
                <a:gd name="T56" fmla="*/ 8 w 32"/>
                <a:gd name="T5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60">
                  <a:moveTo>
                    <a:pt x="8" y="58"/>
                  </a:moveTo>
                  <a:lnTo>
                    <a:pt x="2" y="56"/>
                  </a:lnTo>
                  <a:lnTo>
                    <a:pt x="2" y="54"/>
                  </a:lnTo>
                  <a:lnTo>
                    <a:pt x="0" y="48"/>
                  </a:lnTo>
                  <a:lnTo>
                    <a:pt x="0" y="40"/>
                  </a:lnTo>
                  <a:lnTo>
                    <a:pt x="0" y="38"/>
                  </a:lnTo>
                  <a:lnTo>
                    <a:pt x="10" y="16"/>
                  </a:lnTo>
                  <a:lnTo>
                    <a:pt x="14" y="16"/>
                  </a:lnTo>
                  <a:lnTo>
                    <a:pt x="16" y="16"/>
                  </a:lnTo>
                  <a:lnTo>
                    <a:pt x="20" y="12"/>
                  </a:lnTo>
                  <a:lnTo>
                    <a:pt x="22" y="8"/>
                  </a:lnTo>
                  <a:lnTo>
                    <a:pt x="22" y="6"/>
                  </a:lnTo>
                  <a:lnTo>
                    <a:pt x="24" y="0"/>
                  </a:lnTo>
                  <a:lnTo>
                    <a:pt x="32" y="0"/>
                  </a:lnTo>
                  <a:lnTo>
                    <a:pt x="32" y="2"/>
                  </a:lnTo>
                  <a:lnTo>
                    <a:pt x="32" y="4"/>
                  </a:lnTo>
                  <a:lnTo>
                    <a:pt x="32" y="6"/>
                  </a:lnTo>
                  <a:lnTo>
                    <a:pt x="32" y="8"/>
                  </a:lnTo>
                  <a:lnTo>
                    <a:pt x="26" y="6"/>
                  </a:lnTo>
                  <a:lnTo>
                    <a:pt x="24" y="24"/>
                  </a:lnTo>
                  <a:lnTo>
                    <a:pt x="22" y="26"/>
                  </a:lnTo>
                  <a:lnTo>
                    <a:pt x="18" y="38"/>
                  </a:lnTo>
                  <a:lnTo>
                    <a:pt x="18" y="40"/>
                  </a:lnTo>
                  <a:lnTo>
                    <a:pt x="18" y="42"/>
                  </a:lnTo>
                  <a:lnTo>
                    <a:pt x="18" y="44"/>
                  </a:lnTo>
                  <a:lnTo>
                    <a:pt x="16" y="48"/>
                  </a:lnTo>
                  <a:lnTo>
                    <a:pt x="10" y="58"/>
                  </a:lnTo>
                  <a:lnTo>
                    <a:pt x="10" y="60"/>
                  </a:lnTo>
                  <a:lnTo>
                    <a:pt x="8" y="58"/>
                  </a:lnTo>
                  <a:close/>
                </a:path>
              </a:pathLst>
            </a:custGeom>
            <a:grp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59" name="Freeform 470"/>
            <p:cNvSpPr>
              <a:spLocks/>
            </p:cNvSpPr>
            <p:nvPr/>
          </p:nvSpPr>
          <p:spPr bwMode="auto">
            <a:xfrm>
              <a:off x="4502150" y="1279525"/>
              <a:ext cx="1022350" cy="1101725"/>
            </a:xfrm>
            <a:custGeom>
              <a:avLst/>
              <a:gdLst>
                <a:gd name="T0" fmla="*/ 522 w 644"/>
                <a:gd name="T1" fmla="*/ 634 h 694"/>
                <a:gd name="T2" fmla="*/ 500 w 644"/>
                <a:gd name="T3" fmla="*/ 622 h 694"/>
                <a:gd name="T4" fmla="*/ 478 w 644"/>
                <a:gd name="T5" fmla="*/ 608 h 694"/>
                <a:gd name="T6" fmla="*/ 466 w 644"/>
                <a:gd name="T7" fmla="*/ 590 h 694"/>
                <a:gd name="T8" fmla="*/ 450 w 644"/>
                <a:gd name="T9" fmla="*/ 578 h 694"/>
                <a:gd name="T10" fmla="*/ 432 w 644"/>
                <a:gd name="T11" fmla="*/ 570 h 694"/>
                <a:gd name="T12" fmla="*/ 416 w 644"/>
                <a:gd name="T13" fmla="*/ 562 h 694"/>
                <a:gd name="T14" fmla="*/ 386 w 644"/>
                <a:gd name="T15" fmla="*/ 542 h 694"/>
                <a:gd name="T16" fmla="*/ 386 w 644"/>
                <a:gd name="T17" fmla="*/ 490 h 694"/>
                <a:gd name="T18" fmla="*/ 388 w 644"/>
                <a:gd name="T19" fmla="*/ 448 h 694"/>
                <a:gd name="T20" fmla="*/ 374 w 644"/>
                <a:gd name="T21" fmla="*/ 446 h 694"/>
                <a:gd name="T22" fmla="*/ 374 w 644"/>
                <a:gd name="T23" fmla="*/ 430 h 694"/>
                <a:gd name="T24" fmla="*/ 402 w 644"/>
                <a:gd name="T25" fmla="*/ 400 h 694"/>
                <a:gd name="T26" fmla="*/ 424 w 644"/>
                <a:gd name="T27" fmla="*/ 354 h 694"/>
                <a:gd name="T28" fmla="*/ 436 w 644"/>
                <a:gd name="T29" fmla="*/ 302 h 694"/>
                <a:gd name="T30" fmla="*/ 448 w 644"/>
                <a:gd name="T31" fmla="*/ 290 h 694"/>
                <a:gd name="T32" fmla="*/ 506 w 644"/>
                <a:gd name="T33" fmla="*/ 236 h 694"/>
                <a:gd name="T34" fmla="*/ 542 w 644"/>
                <a:gd name="T35" fmla="*/ 200 h 694"/>
                <a:gd name="T36" fmla="*/ 570 w 644"/>
                <a:gd name="T37" fmla="*/ 184 h 694"/>
                <a:gd name="T38" fmla="*/ 622 w 644"/>
                <a:gd name="T39" fmla="*/ 160 h 694"/>
                <a:gd name="T40" fmla="*/ 628 w 644"/>
                <a:gd name="T41" fmla="*/ 144 h 694"/>
                <a:gd name="T42" fmla="*/ 604 w 644"/>
                <a:gd name="T43" fmla="*/ 140 h 694"/>
                <a:gd name="T44" fmla="*/ 542 w 644"/>
                <a:gd name="T45" fmla="*/ 140 h 694"/>
                <a:gd name="T46" fmla="*/ 528 w 644"/>
                <a:gd name="T47" fmla="*/ 126 h 694"/>
                <a:gd name="T48" fmla="*/ 502 w 644"/>
                <a:gd name="T49" fmla="*/ 144 h 694"/>
                <a:gd name="T50" fmla="*/ 488 w 644"/>
                <a:gd name="T51" fmla="*/ 150 h 694"/>
                <a:gd name="T52" fmla="*/ 460 w 644"/>
                <a:gd name="T53" fmla="*/ 134 h 694"/>
                <a:gd name="T54" fmla="*/ 438 w 644"/>
                <a:gd name="T55" fmla="*/ 126 h 694"/>
                <a:gd name="T56" fmla="*/ 424 w 644"/>
                <a:gd name="T57" fmla="*/ 116 h 694"/>
                <a:gd name="T58" fmla="*/ 414 w 644"/>
                <a:gd name="T59" fmla="*/ 128 h 694"/>
                <a:gd name="T60" fmla="*/ 388 w 644"/>
                <a:gd name="T61" fmla="*/ 106 h 694"/>
                <a:gd name="T62" fmla="*/ 326 w 644"/>
                <a:gd name="T63" fmla="*/ 86 h 694"/>
                <a:gd name="T64" fmla="*/ 298 w 644"/>
                <a:gd name="T65" fmla="*/ 100 h 694"/>
                <a:gd name="T66" fmla="*/ 282 w 644"/>
                <a:gd name="T67" fmla="*/ 90 h 694"/>
                <a:gd name="T68" fmla="*/ 256 w 644"/>
                <a:gd name="T69" fmla="*/ 86 h 694"/>
                <a:gd name="T70" fmla="*/ 232 w 644"/>
                <a:gd name="T71" fmla="*/ 80 h 694"/>
                <a:gd name="T72" fmla="*/ 214 w 644"/>
                <a:gd name="T73" fmla="*/ 76 h 694"/>
                <a:gd name="T74" fmla="*/ 208 w 644"/>
                <a:gd name="T75" fmla="*/ 52 h 694"/>
                <a:gd name="T76" fmla="*/ 202 w 644"/>
                <a:gd name="T77" fmla="*/ 26 h 694"/>
                <a:gd name="T78" fmla="*/ 184 w 644"/>
                <a:gd name="T79" fmla="*/ 2 h 694"/>
                <a:gd name="T80" fmla="*/ 172 w 644"/>
                <a:gd name="T81" fmla="*/ 2 h 694"/>
                <a:gd name="T82" fmla="*/ 0 w 644"/>
                <a:gd name="T83" fmla="*/ 44 h 694"/>
                <a:gd name="T84" fmla="*/ 6 w 644"/>
                <a:gd name="T85" fmla="*/ 96 h 694"/>
                <a:gd name="T86" fmla="*/ 6 w 644"/>
                <a:gd name="T87" fmla="*/ 136 h 694"/>
                <a:gd name="T88" fmla="*/ 22 w 644"/>
                <a:gd name="T89" fmla="*/ 192 h 694"/>
                <a:gd name="T90" fmla="*/ 30 w 644"/>
                <a:gd name="T91" fmla="*/ 282 h 694"/>
                <a:gd name="T92" fmla="*/ 36 w 644"/>
                <a:gd name="T93" fmla="*/ 342 h 694"/>
                <a:gd name="T94" fmla="*/ 48 w 644"/>
                <a:gd name="T95" fmla="*/ 360 h 694"/>
                <a:gd name="T96" fmla="*/ 50 w 644"/>
                <a:gd name="T97" fmla="*/ 396 h 694"/>
                <a:gd name="T98" fmla="*/ 38 w 644"/>
                <a:gd name="T99" fmla="*/ 432 h 694"/>
                <a:gd name="T100" fmla="*/ 38 w 644"/>
                <a:gd name="T101" fmla="*/ 466 h 694"/>
                <a:gd name="T102" fmla="*/ 54 w 644"/>
                <a:gd name="T103" fmla="*/ 472 h 694"/>
                <a:gd name="T104" fmla="*/ 60 w 644"/>
                <a:gd name="T105" fmla="*/ 574 h 694"/>
                <a:gd name="T106" fmla="*/ 64 w 644"/>
                <a:gd name="T107" fmla="*/ 694 h 694"/>
                <a:gd name="T108" fmla="*/ 96 w 644"/>
                <a:gd name="T109" fmla="*/ 694 h 694"/>
                <a:gd name="T110" fmla="*/ 158 w 644"/>
                <a:gd name="T111" fmla="*/ 694 h 694"/>
                <a:gd name="T112" fmla="*/ 194 w 644"/>
                <a:gd name="T113" fmla="*/ 692 h 694"/>
                <a:gd name="T114" fmla="*/ 240 w 644"/>
                <a:gd name="T115" fmla="*/ 692 h 694"/>
                <a:gd name="T116" fmla="*/ 280 w 644"/>
                <a:gd name="T117" fmla="*/ 692 h 694"/>
                <a:gd name="T118" fmla="*/ 306 w 644"/>
                <a:gd name="T119" fmla="*/ 690 h 694"/>
                <a:gd name="T120" fmla="*/ 342 w 644"/>
                <a:gd name="T121" fmla="*/ 690 h 694"/>
                <a:gd name="T122" fmla="*/ 398 w 644"/>
                <a:gd name="T123" fmla="*/ 688 h 694"/>
                <a:gd name="T124" fmla="*/ 530 w 644"/>
                <a:gd name="T125" fmla="*/ 68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4" h="694">
                  <a:moveTo>
                    <a:pt x="528" y="654"/>
                  </a:moveTo>
                  <a:lnTo>
                    <a:pt x="530" y="650"/>
                  </a:lnTo>
                  <a:lnTo>
                    <a:pt x="528" y="646"/>
                  </a:lnTo>
                  <a:lnTo>
                    <a:pt x="526" y="644"/>
                  </a:lnTo>
                  <a:lnTo>
                    <a:pt x="522" y="634"/>
                  </a:lnTo>
                  <a:lnTo>
                    <a:pt x="518" y="632"/>
                  </a:lnTo>
                  <a:lnTo>
                    <a:pt x="516" y="628"/>
                  </a:lnTo>
                  <a:lnTo>
                    <a:pt x="512" y="626"/>
                  </a:lnTo>
                  <a:lnTo>
                    <a:pt x="504" y="620"/>
                  </a:lnTo>
                  <a:lnTo>
                    <a:pt x="500" y="622"/>
                  </a:lnTo>
                  <a:lnTo>
                    <a:pt x="498" y="620"/>
                  </a:lnTo>
                  <a:lnTo>
                    <a:pt x="496" y="620"/>
                  </a:lnTo>
                  <a:lnTo>
                    <a:pt x="492" y="618"/>
                  </a:lnTo>
                  <a:lnTo>
                    <a:pt x="490" y="616"/>
                  </a:lnTo>
                  <a:lnTo>
                    <a:pt x="478" y="608"/>
                  </a:lnTo>
                  <a:lnTo>
                    <a:pt x="474" y="604"/>
                  </a:lnTo>
                  <a:lnTo>
                    <a:pt x="474" y="602"/>
                  </a:lnTo>
                  <a:lnTo>
                    <a:pt x="470" y="598"/>
                  </a:lnTo>
                  <a:lnTo>
                    <a:pt x="468" y="594"/>
                  </a:lnTo>
                  <a:lnTo>
                    <a:pt x="466" y="590"/>
                  </a:lnTo>
                  <a:lnTo>
                    <a:pt x="464" y="588"/>
                  </a:lnTo>
                  <a:lnTo>
                    <a:pt x="462" y="586"/>
                  </a:lnTo>
                  <a:lnTo>
                    <a:pt x="458" y="584"/>
                  </a:lnTo>
                  <a:lnTo>
                    <a:pt x="456" y="582"/>
                  </a:lnTo>
                  <a:lnTo>
                    <a:pt x="450" y="578"/>
                  </a:lnTo>
                  <a:lnTo>
                    <a:pt x="446" y="578"/>
                  </a:lnTo>
                  <a:lnTo>
                    <a:pt x="442" y="576"/>
                  </a:lnTo>
                  <a:lnTo>
                    <a:pt x="438" y="576"/>
                  </a:lnTo>
                  <a:lnTo>
                    <a:pt x="436" y="574"/>
                  </a:lnTo>
                  <a:lnTo>
                    <a:pt x="432" y="570"/>
                  </a:lnTo>
                  <a:lnTo>
                    <a:pt x="430" y="566"/>
                  </a:lnTo>
                  <a:lnTo>
                    <a:pt x="428" y="564"/>
                  </a:lnTo>
                  <a:lnTo>
                    <a:pt x="426" y="562"/>
                  </a:lnTo>
                  <a:lnTo>
                    <a:pt x="420" y="562"/>
                  </a:lnTo>
                  <a:lnTo>
                    <a:pt x="416" y="562"/>
                  </a:lnTo>
                  <a:lnTo>
                    <a:pt x="414" y="560"/>
                  </a:lnTo>
                  <a:lnTo>
                    <a:pt x="410" y="560"/>
                  </a:lnTo>
                  <a:lnTo>
                    <a:pt x="406" y="560"/>
                  </a:lnTo>
                  <a:lnTo>
                    <a:pt x="402" y="556"/>
                  </a:lnTo>
                  <a:lnTo>
                    <a:pt x="386" y="542"/>
                  </a:lnTo>
                  <a:lnTo>
                    <a:pt x="386" y="538"/>
                  </a:lnTo>
                  <a:lnTo>
                    <a:pt x="388" y="534"/>
                  </a:lnTo>
                  <a:lnTo>
                    <a:pt x="388" y="520"/>
                  </a:lnTo>
                  <a:lnTo>
                    <a:pt x="386" y="510"/>
                  </a:lnTo>
                  <a:lnTo>
                    <a:pt x="386" y="490"/>
                  </a:lnTo>
                  <a:lnTo>
                    <a:pt x="388" y="478"/>
                  </a:lnTo>
                  <a:lnTo>
                    <a:pt x="392" y="474"/>
                  </a:lnTo>
                  <a:lnTo>
                    <a:pt x="394" y="464"/>
                  </a:lnTo>
                  <a:lnTo>
                    <a:pt x="394" y="460"/>
                  </a:lnTo>
                  <a:lnTo>
                    <a:pt x="388" y="448"/>
                  </a:lnTo>
                  <a:lnTo>
                    <a:pt x="384" y="446"/>
                  </a:lnTo>
                  <a:lnTo>
                    <a:pt x="382" y="446"/>
                  </a:lnTo>
                  <a:lnTo>
                    <a:pt x="378" y="446"/>
                  </a:lnTo>
                  <a:lnTo>
                    <a:pt x="376" y="446"/>
                  </a:lnTo>
                  <a:lnTo>
                    <a:pt x="374" y="446"/>
                  </a:lnTo>
                  <a:lnTo>
                    <a:pt x="374" y="442"/>
                  </a:lnTo>
                  <a:lnTo>
                    <a:pt x="374" y="440"/>
                  </a:lnTo>
                  <a:lnTo>
                    <a:pt x="374" y="436"/>
                  </a:lnTo>
                  <a:lnTo>
                    <a:pt x="374" y="434"/>
                  </a:lnTo>
                  <a:lnTo>
                    <a:pt x="374" y="430"/>
                  </a:lnTo>
                  <a:lnTo>
                    <a:pt x="386" y="408"/>
                  </a:lnTo>
                  <a:lnTo>
                    <a:pt x="390" y="404"/>
                  </a:lnTo>
                  <a:lnTo>
                    <a:pt x="392" y="404"/>
                  </a:lnTo>
                  <a:lnTo>
                    <a:pt x="396" y="402"/>
                  </a:lnTo>
                  <a:lnTo>
                    <a:pt x="402" y="400"/>
                  </a:lnTo>
                  <a:lnTo>
                    <a:pt x="418" y="390"/>
                  </a:lnTo>
                  <a:lnTo>
                    <a:pt x="424" y="382"/>
                  </a:lnTo>
                  <a:lnTo>
                    <a:pt x="424" y="374"/>
                  </a:lnTo>
                  <a:lnTo>
                    <a:pt x="424" y="362"/>
                  </a:lnTo>
                  <a:lnTo>
                    <a:pt x="424" y="354"/>
                  </a:lnTo>
                  <a:lnTo>
                    <a:pt x="422" y="340"/>
                  </a:lnTo>
                  <a:lnTo>
                    <a:pt x="422" y="318"/>
                  </a:lnTo>
                  <a:lnTo>
                    <a:pt x="422" y="314"/>
                  </a:lnTo>
                  <a:lnTo>
                    <a:pt x="434" y="304"/>
                  </a:lnTo>
                  <a:lnTo>
                    <a:pt x="436" y="302"/>
                  </a:lnTo>
                  <a:lnTo>
                    <a:pt x="438" y="300"/>
                  </a:lnTo>
                  <a:lnTo>
                    <a:pt x="440" y="296"/>
                  </a:lnTo>
                  <a:lnTo>
                    <a:pt x="442" y="296"/>
                  </a:lnTo>
                  <a:lnTo>
                    <a:pt x="442" y="294"/>
                  </a:lnTo>
                  <a:lnTo>
                    <a:pt x="448" y="290"/>
                  </a:lnTo>
                  <a:lnTo>
                    <a:pt x="462" y="280"/>
                  </a:lnTo>
                  <a:lnTo>
                    <a:pt x="472" y="272"/>
                  </a:lnTo>
                  <a:lnTo>
                    <a:pt x="498" y="248"/>
                  </a:lnTo>
                  <a:lnTo>
                    <a:pt x="504" y="240"/>
                  </a:lnTo>
                  <a:lnTo>
                    <a:pt x="506" y="236"/>
                  </a:lnTo>
                  <a:lnTo>
                    <a:pt x="510" y="230"/>
                  </a:lnTo>
                  <a:lnTo>
                    <a:pt x="514" y="226"/>
                  </a:lnTo>
                  <a:lnTo>
                    <a:pt x="518" y="222"/>
                  </a:lnTo>
                  <a:lnTo>
                    <a:pt x="522" y="216"/>
                  </a:lnTo>
                  <a:lnTo>
                    <a:pt x="542" y="200"/>
                  </a:lnTo>
                  <a:lnTo>
                    <a:pt x="544" y="198"/>
                  </a:lnTo>
                  <a:lnTo>
                    <a:pt x="548" y="196"/>
                  </a:lnTo>
                  <a:lnTo>
                    <a:pt x="556" y="190"/>
                  </a:lnTo>
                  <a:lnTo>
                    <a:pt x="566" y="184"/>
                  </a:lnTo>
                  <a:lnTo>
                    <a:pt x="570" y="184"/>
                  </a:lnTo>
                  <a:lnTo>
                    <a:pt x="584" y="178"/>
                  </a:lnTo>
                  <a:lnTo>
                    <a:pt x="590" y="176"/>
                  </a:lnTo>
                  <a:lnTo>
                    <a:pt x="592" y="176"/>
                  </a:lnTo>
                  <a:lnTo>
                    <a:pt x="606" y="168"/>
                  </a:lnTo>
                  <a:lnTo>
                    <a:pt x="622" y="160"/>
                  </a:lnTo>
                  <a:lnTo>
                    <a:pt x="628" y="158"/>
                  </a:lnTo>
                  <a:lnTo>
                    <a:pt x="642" y="148"/>
                  </a:lnTo>
                  <a:lnTo>
                    <a:pt x="644" y="146"/>
                  </a:lnTo>
                  <a:lnTo>
                    <a:pt x="640" y="144"/>
                  </a:lnTo>
                  <a:lnTo>
                    <a:pt x="628" y="144"/>
                  </a:lnTo>
                  <a:lnTo>
                    <a:pt x="622" y="146"/>
                  </a:lnTo>
                  <a:lnTo>
                    <a:pt x="620" y="148"/>
                  </a:lnTo>
                  <a:lnTo>
                    <a:pt x="616" y="148"/>
                  </a:lnTo>
                  <a:lnTo>
                    <a:pt x="608" y="144"/>
                  </a:lnTo>
                  <a:lnTo>
                    <a:pt x="604" y="140"/>
                  </a:lnTo>
                  <a:lnTo>
                    <a:pt x="602" y="136"/>
                  </a:lnTo>
                  <a:lnTo>
                    <a:pt x="594" y="134"/>
                  </a:lnTo>
                  <a:lnTo>
                    <a:pt x="584" y="136"/>
                  </a:lnTo>
                  <a:lnTo>
                    <a:pt x="544" y="140"/>
                  </a:lnTo>
                  <a:lnTo>
                    <a:pt x="542" y="140"/>
                  </a:lnTo>
                  <a:lnTo>
                    <a:pt x="536" y="128"/>
                  </a:lnTo>
                  <a:lnTo>
                    <a:pt x="536" y="126"/>
                  </a:lnTo>
                  <a:lnTo>
                    <a:pt x="534" y="124"/>
                  </a:lnTo>
                  <a:lnTo>
                    <a:pt x="530" y="124"/>
                  </a:lnTo>
                  <a:lnTo>
                    <a:pt x="528" y="126"/>
                  </a:lnTo>
                  <a:lnTo>
                    <a:pt x="524" y="128"/>
                  </a:lnTo>
                  <a:lnTo>
                    <a:pt x="512" y="136"/>
                  </a:lnTo>
                  <a:lnTo>
                    <a:pt x="510" y="136"/>
                  </a:lnTo>
                  <a:lnTo>
                    <a:pt x="506" y="140"/>
                  </a:lnTo>
                  <a:lnTo>
                    <a:pt x="502" y="144"/>
                  </a:lnTo>
                  <a:lnTo>
                    <a:pt x="500" y="146"/>
                  </a:lnTo>
                  <a:lnTo>
                    <a:pt x="496" y="146"/>
                  </a:lnTo>
                  <a:lnTo>
                    <a:pt x="494" y="146"/>
                  </a:lnTo>
                  <a:lnTo>
                    <a:pt x="490" y="148"/>
                  </a:lnTo>
                  <a:lnTo>
                    <a:pt x="488" y="150"/>
                  </a:lnTo>
                  <a:lnTo>
                    <a:pt x="484" y="148"/>
                  </a:lnTo>
                  <a:lnTo>
                    <a:pt x="474" y="144"/>
                  </a:lnTo>
                  <a:lnTo>
                    <a:pt x="468" y="144"/>
                  </a:lnTo>
                  <a:lnTo>
                    <a:pt x="464" y="138"/>
                  </a:lnTo>
                  <a:lnTo>
                    <a:pt x="460" y="134"/>
                  </a:lnTo>
                  <a:lnTo>
                    <a:pt x="456" y="132"/>
                  </a:lnTo>
                  <a:lnTo>
                    <a:pt x="450" y="132"/>
                  </a:lnTo>
                  <a:lnTo>
                    <a:pt x="442" y="130"/>
                  </a:lnTo>
                  <a:lnTo>
                    <a:pt x="440" y="128"/>
                  </a:lnTo>
                  <a:lnTo>
                    <a:pt x="438" y="126"/>
                  </a:lnTo>
                  <a:lnTo>
                    <a:pt x="438" y="124"/>
                  </a:lnTo>
                  <a:lnTo>
                    <a:pt x="436" y="120"/>
                  </a:lnTo>
                  <a:lnTo>
                    <a:pt x="434" y="116"/>
                  </a:lnTo>
                  <a:lnTo>
                    <a:pt x="426" y="114"/>
                  </a:lnTo>
                  <a:lnTo>
                    <a:pt x="424" y="116"/>
                  </a:lnTo>
                  <a:lnTo>
                    <a:pt x="416" y="116"/>
                  </a:lnTo>
                  <a:lnTo>
                    <a:pt x="414" y="118"/>
                  </a:lnTo>
                  <a:lnTo>
                    <a:pt x="412" y="122"/>
                  </a:lnTo>
                  <a:lnTo>
                    <a:pt x="414" y="126"/>
                  </a:lnTo>
                  <a:lnTo>
                    <a:pt x="414" y="128"/>
                  </a:lnTo>
                  <a:lnTo>
                    <a:pt x="410" y="130"/>
                  </a:lnTo>
                  <a:lnTo>
                    <a:pt x="408" y="130"/>
                  </a:lnTo>
                  <a:lnTo>
                    <a:pt x="402" y="122"/>
                  </a:lnTo>
                  <a:lnTo>
                    <a:pt x="398" y="112"/>
                  </a:lnTo>
                  <a:lnTo>
                    <a:pt x="388" y="106"/>
                  </a:lnTo>
                  <a:lnTo>
                    <a:pt x="378" y="102"/>
                  </a:lnTo>
                  <a:lnTo>
                    <a:pt x="376" y="96"/>
                  </a:lnTo>
                  <a:lnTo>
                    <a:pt x="356" y="86"/>
                  </a:lnTo>
                  <a:lnTo>
                    <a:pt x="332" y="84"/>
                  </a:lnTo>
                  <a:lnTo>
                    <a:pt x="326" y="86"/>
                  </a:lnTo>
                  <a:lnTo>
                    <a:pt x="318" y="90"/>
                  </a:lnTo>
                  <a:lnTo>
                    <a:pt x="314" y="92"/>
                  </a:lnTo>
                  <a:lnTo>
                    <a:pt x="314" y="96"/>
                  </a:lnTo>
                  <a:lnTo>
                    <a:pt x="310" y="98"/>
                  </a:lnTo>
                  <a:lnTo>
                    <a:pt x="298" y="100"/>
                  </a:lnTo>
                  <a:lnTo>
                    <a:pt x="292" y="102"/>
                  </a:lnTo>
                  <a:lnTo>
                    <a:pt x="288" y="100"/>
                  </a:lnTo>
                  <a:lnTo>
                    <a:pt x="286" y="98"/>
                  </a:lnTo>
                  <a:lnTo>
                    <a:pt x="284" y="92"/>
                  </a:lnTo>
                  <a:lnTo>
                    <a:pt x="282" y="90"/>
                  </a:lnTo>
                  <a:lnTo>
                    <a:pt x="280" y="88"/>
                  </a:lnTo>
                  <a:lnTo>
                    <a:pt x="278" y="88"/>
                  </a:lnTo>
                  <a:lnTo>
                    <a:pt x="264" y="86"/>
                  </a:lnTo>
                  <a:lnTo>
                    <a:pt x="258" y="86"/>
                  </a:lnTo>
                  <a:lnTo>
                    <a:pt x="256" y="86"/>
                  </a:lnTo>
                  <a:lnTo>
                    <a:pt x="248" y="84"/>
                  </a:lnTo>
                  <a:lnTo>
                    <a:pt x="246" y="80"/>
                  </a:lnTo>
                  <a:lnTo>
                    <a:pt x="244" y="78"/>
                  </a:lnTo>
                  <a:lnTo>
                    <a:pt x="236" y="78"/>
                  </a:lnTo>
                  <a:lnTo>
                    <a:pt x="232" y="80"/>
                  </a:lnTo>
                  <a:lnTo>
                    <a:pt x="230" y="80"/>
                  </a:lnTo>
                  <a:lnTo>
                    <a:pt x="226" y="80"/>
                  </a:lnTo>
                  <a:lnTo>
                    <a:pt x="224" y="80"/>
                  </a:lnTo>
                  <a:lnTo>
                    <a:pt x="218" y="78"/>
                  </a:lnTo>
                  <a:lnTo>
                    <a:pt x="214" y="76"/>
                  </a:lnTo>
                  <a:lnTo>
                    <a:pt x="210" y="72"/>
                  </a:lnTo>
                  <a:lnTo>
                    <a:pt x="208" y="68"/>
                  </a:lnTo>
                  <a:lnTo>
                    <a:pt x="208" y="62"/>
                  </a:lnTo>
                  <a:lnTo>
                    <a:pt x="210" y="56"/>
                  </a:lnTo>
                  <a:lnTo>
                    <a:pt x="208" y="52"/>
                  </a:lnTo>
                  <a:lnTo>
                    <a:pt x="208" y="48"/>
                  </a:lnTo>
                  <a:lnTo>
                    <a:pt x="206" y="46"/>
                  </a:lnTo>
                  <a:lnTo>
                    <a:pt x="206" y="40"/>
                  </a:lnTo>
                  <a:lnTo>
                    <a:pt x="204" y="36"/>
                  </a:lnTo>
                  <a:lnTo>
                    <a:pt x="202" y="26"/>
                  </a:lnTo>
                  <a:lnTo>
                    <a:pt x="200" y="22"/>
                  </a:lnTo>
                  <a:lnTo>
                    <a:pt x="198" y="8"/>
                  </a:lnTo>
                  <a:lnTo>
                    <a:pt x="190" y="2"/>
                  </a:lnTo>
                  <a:lnTo>
                    <a:pt x="186" y="2"/>
                  </a:lnTo>
                  <a:lnTo>
                    <a:pt x="184" y="2"/>
                  </a:lnTo>
                  <a:lnTo>
                    <a:pt x="182" y="2"/>
                  </a:lnTo>
                  <a:lnTo>
                    <a:pt x="178" y="2"/>
                  </a:lnTo>
                  <a:lnTo>
                    <a:pt x="174" y="2"/>
                  </a:lnTo>
                  <a:lnTo>
                    <a:pt x="172" y="0"/>
                  </a:lnTo>
                  <a:lnTo>
                    <a:pt x="172" y="2"/>
                  </a:lnTo>
                  <a:lnTo>
                    <a:pt x="172" y="6"/>
                  </a:lnTo>
                  <a:lnTo>
                    <a:pt x="172" y="24"/>
                  </a:lnTo>
                  <a:lnTo>
                    <a:pt x="172" y="46"/>
                  </a:lnTo>
                  <a:lnTo>
                    <a:pt x="162" y="46"/>
                  </a:lnTo>
                  <a:lnTo>
                    <a:pt x="0" y="44"/>
                  </a:lnTo>
                  <a:lnTo>
                    <a:pt x="0" y="52"/>
                  </a:lnTo>
                  <a:lnTo>
                    <a:pt x="4" y="68"/>
                  </a:lnTo>
                  <a:lnTo>
                    <a:pt x="10" y="86"/>
                  </a:lnTo>
                  <a:lnTo>
                    <a:pt x="8" y="92"/>
                  </a:lnTo>
                  <a:lnTo>
                    <a:pt x="6" y="96"/>
                  </a:lnTo>
                  <a:lnTo>
                    <a:pt x="4" y="98"/>
                  </a:lnTo>
                  <a:lnTo>
                    <a:pt x="6" y="106"/>
                  </a:lnTo>
                  <a:lnTo>
                    <a:pt x="6" y="114"/>
                  </a:lnTo>
                  <a:lnTo>
                    <a:pt x="6" y="126"/>
                  </a:lnTo>
                  <a:lnTo>
                    <a:pt x="6" y="136"/>
                  </a:lnTo>
                  <a:lnTo>
                    <a:pt x="6" y="144"/>
                  </a:lnTo>
                  <a:lnTo>
                    <a:pt x="10" y="156"/>
                  </a:lnTo>
                  <a:lnTo>
                    <a:pt x="14" y="178"/>
                  </a:lnTo>
                  <a:lnTo>
                    <a:pt x="18" y="184"/>
                  </a:lnTo>
                  <a:lnTo>
                    <a:pt x="22" y="192"/>
                  </a:lnTo>
                  <a:lnTo>
                    <a:pt x="24" y="200"/>
                  </a:lnTo>
                  <a:lnTo>
                    <a:pt x="28" y="212"/>
                  </a:lnTo>
                  <a:lnTo>
                    <a:pt x="30" y="236"/>
                  </a:lnTo>
                  <a:lnTo>
                    <a:pt x="28" y="258"/>
                  </a:lnTo>
                  <a:lnTo>
                    <a:pt x="30" y="282"/>
                  </a:lnTo>
                  <a:lnTo>
                    <a:pt x="34" y="294"/>
                  </a:lnTo>
                  <a:lnTo>
                    <a:pt x="34" y="296"/>
                  </a:lnTo>
                  <a:lnTo>
                    <a:pt x="32" y="306"/>
                  </a:lnTo>
                  <a:lnTo>
                    <a:pt x="32" y="322"/>
                  </a:lnTo>
                  <a:lnTo>
                    <a:pt x="36" y="342"/>
                  </a:lnTo>
                  <a:lnTo>
                    <a:pt x="38" y="346"/>
                  </a:lnTo>
                  <a:lnTo>
                    <a:pt x="40" y="350"/>
                  </a:lnTo>
                  <a:lnTo>
                    <a:pt x="44" y="356"/>
                  </a:lnTo>
                  <a:lnTo>
                    <a:pt x="46" y="358"/>
                  </a:lnTo>
                  <a:lnTo>
                    <a:pt x="48" y="360"/>
                  </a:lnTo>
                  <a:lnTo>
                    <a:pt x="50" y="362"/>
                  </a:lnTo>
                  <a:lnTo>
                    <a:pt x="52" y="380"/>
                  </a:lnTo>
                  <a:lnTo>
                    <a:pt x="54" y="390"/>
                  </a:lnTo>
                  <a:lnTo>
                    <a:pt x="52" y="392"/>
                  </a:lnTo>
                  <a:lnTo>
                    <a:pt x="50" y="396"/>
                  </a:lnTo>
                  <a:lnTo>
                    <a:pt x="52" y="406"/>
                  </a:lnTo>
                  <a:lnTo>
                    <a:pt x="52" y="416"/>
                  </a:lnTo>
                  <a:lnTo>
                    <a:pt x="44" y="428"/>
                  </a:lnTo>
                  <a:lnTo>
                    <a:pt x="42" y="432"/>
                  </a:lnTo>
                  <a:lnTo>
                    <a:pt x="38" y="432"/>
                  </a:lnTo>
                  <a:lnTo>
                    <a:pt x="34" y="434"/>
                  </a:lnTo>
                  <a:lnTo>
                    <a:pt x="28" y="440"/>
                  </a:lnTo>
                  <a:lnTo>
                    <a:pt x="26" y="444"/>
                  </a:lnTo>
                  <a:lnTo>
                    <a:pt x="26" y="446"/>
                  </a:lnTo>
                  <a:lnTo>
                    <a:pt x="38" y="466"/>
                  </a:lnTo>
                  <a:lnTo>
                    <a:pt x="42" y="470"/>
                  </a:lnTo>
                  <a:lnTo>
                    <a:pt x="44" y="470"/>
                  </a:lnTo>
                  <a:lnTo>
                    <a:pt x="46" y="470"/>
                  </a:lnTo>
                  <a:lnTo>
                    <a:pt x="50" y="470"/>
                  </a:lnTo>
                  <a:lnTo>
                    <a:pt x="54" y="472"/>
                  </a:lnTo>
                  <a:lnTo>
                    <a:pt x="56" y="476"/>
                  </a:lnTo>
                  <a:lnTo>
                    <a:pt x="62" y="482"/>
                  </a:lnTo>
                  <a:lnTo>
                    <a:pt x="62" y="488"/>
                  </a:lnTo>
                  <a:lnTo>
                    <a:pt x="62" y="502"/>
                  </a:lnTo>
                  <a:lnTo>
                    <a:pt x="60" y="574"/>
                  </a:lnTo>
                  <a:lnTo>
                    <a:pt x="60" y="642"/>
                  </a:lnTo>
                  <a:lnTo>
                    <a:pt x="60" y="682"/>
                  </a:lnTo>
                  <a:lnTo>
                    <a:pt x="60" y="688"/>
                  </a:lnTo>
                  <a:lnTo>
                    <a:pt x="60" y="694"/>
                  </a:lnTo>
                  <a:lnTo>
                    <a:pt x="64" y="694"/>
                  </a:lnTo>
                  <a:lnTo>
                    <a:pt x="72" y="694"/>
                  </a:lnTo>
                  <a:lnTo>
                    <a:pt x="78" y="694"/>
                  </a:lnTo>
                  <a:lnTo>
                    <a:pt x="84" y="694"/>
                  </a:lnTo>
                  <a:lnTo>
                    <a:pt x="90" y="694"/>
                  </a:lnTo>
                  <a:lnTo>
                    <a:pt x="96" y="694"/>
                  </a:lnTo>
                  <a:lnTo>
                    <a:pt x="124" y="694"/>
                  </a:lnTo>
                  <a:lnTo>
                    <a:pt x="128" y="694"/>
                  </a:lnTo>
                  <a:lnTo>
                    <a:pt x="144" y="694"/>
                  </a:lnTo>
                  <a:lnTo>
                    <a:pt x="150" y="694"/>
                  </a:lnTo>
                  <a:lnTo>
                    <a:pt x="158" y="694"/>
                  </a:lnTo>
                  <a:lnTo>
                    <a:pt x="162" y="692"/>
                  </a:lnTo>
                  <a:lnTo>
                    <a:pt x="172" y="692"/>
                  </a:lnTo>
                  <a:lnTo>
                    <a:pt x="186" y="692"/>
                  </a:lnTo>
                  <a:lnTo>
                    <a:pt x="188" y="692"/>
                  </a:lnTo>
                  <a:lnTo>
                    <a:pt x="194" y="692"/>
                  </a:lnTo>
                  <a:lnTo>
                    <a:pt x="210" y="692"/>
                  </a:lnTo>
                  <a:lnTo>
                    <a:pt x="214" y="692"/>
                  </a:lnTo>
                  <a:lnTo>
                    <a:pt x="216" y="692"/>
                  </a:lnTo>
                  <a:lnTo>
                    <a:pt x="226" y="692"/>
                  </a:lnTo>
                  <a:lnTo>
                    <a:pt x="240" y="692"/>
                  </a:lnTo>
                  <a:lnTo>
                    <a:pt x="248" y="692"/>
                  </a:lnTo>
                  <a:lnTo>
                    <a:pt x="262" y="692"/>
                  </a:lnTo>
                  <a:lnTo>
                    <a:pt x="266" y="692"/>
                  </a:lnTo>
                  <a:lnTo>
                    <a:pt x="276" y="692"/>
                  </a:lnTo>
                  <a:lnTo>
                    <a:pt x="280" y="692"/>
                  </a:lnTo>
                  <a:lnTo>
                    <a:pt x="284" y="690"/>
                  </a:lnTo>
                  <a:lnTo>
                    <a:pt x="288" y="690"/>
                  </a:lnTo>
                  <a:lnTo>
                    <a:pt x="294" y="690"/>
                  </a:lnTo>
                  <a:lnTo>
                    <a:pt x="300" y="690"/>
                  </a:lnTo>
                  <a:lnTo>
                    <a:pt x="306" y="690"/>
                  </a:lnTo>
                  <a:lnTo>
                    <a:pt x="310" y="690"/>
                  </a:lnTo>
                  <a:lnTo>
                    <a:pt x="316" y="690"/>
                  </a:lnTo>
                  <a:lnTo>
                    <a:pt x="322" y="690"/>
                  </a:lnTo>
                  <a:lnTo>
                    <a:pt x="328" y="690"/>
                  </a:lnTo>
                  <a:lnTo>
                    <a:pt x="342" y="690"/>
                  </a:lnTo>
                  <a:lnTo>
                    <a:pt x="348" y="690"/>
                  </a:lnTo>
                  <a:lnTo>
                    <a:pt x="356" y="688"/>
                  </a:lnTo>
                  <a:lnTo>
                    <a:pt x="364" y="688"/>
                  </a:lnTo>
                  <a:lnTo>
                    <a:pt x="384" y="688"/>
                  </a:lnTo>
                  <a:lnTo>
                    <a:pt x="398" y="688"/>
                  </a:lnTo>
                  <a:lnTo>
                    <a:pt x="416" y="688"/>
                  </a:lnTo>
                  <a:lnTo>
                    <a:pt x="438" y="686"/>
                  </a:lnTo>
                  <a:lnTo>
                    <a:pt x="512" y="684"/>
                  </a:lnTo>
                  <a:lnTo>
                    <a:pt x="522" y="682"/>
                  </a:lnTo>
                  <a:lnTo>
                    <a:pt x="530" y="682"/>
                  </a:lnTo>
                  <a:lnTo>
                    <a:pt x="534" y="682"/>
                  </a:lnTo>
                  <a:lnTo>
                    <a:pt x="532" y="676"/>
                  </a:lnTo>
                  <a:lnTo>
                    <a:pt x="528" y="65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60" name="Freeform 471"/>
            <p:cNvSpPr>
              <a:spLocks/>
            </p:cNvSpPr>
            <p:nvPr/>
          </p:nvSpPr>
          <p:spPr bwMode="auto">
            <a:xfrm>
              <a:off x="5892800" y="2606675"/>
              <a:ext cx="495300" cy="781050"/>
            </a:xfrm>
            <a:custGeom>
              <a:avLst/>
              <a:gdLst>
                <a:gd name="T0" fmla="*/ 242 w 312"/>
                <a:gd name="T1" fmla="*/ 2 h 492"/>
                <a:gd name="T2" fmla="*/ 206 w 312"/>
                <a:gd name="T3" fmla="*/ 6 h 492"/>
                <a:gd name="T4" fmla="*/ 162 w 312"/>
                <a:gd name="T5" fmla="*/ 12 h 492"/>
                <a:gd name="T6" fmla="*/ 140 w 312"/>
                <a:gd name="T7" fmla="*/ 14 h 492"/>
                <a:gd name="T8" fmla="*/ 124 w 312"/>
                <a:gd name="T9" fmla="*/ 14 h 492"/>
                <a:gd name="T10" fmla="*/ 94 w 312"/>
                <a:gd name="T11" fmla="*/ 18 h 492"/>
                <a:gd name="T12" fmla="*/ 58 w 312"/>
                <a:gd name="T13" fmla="*/ 32 h 492"/>
                <a:gd name="T14" fmla="*/ 42 w 312"/>
                <a:gd name="T15" fmla="*/ 38 h 492"/>
                <a:gd name="T16" fmla="*/ 28 w 312"/>
                <a:gd name="T17" fmla="*/ 38 h 492"/>
                <a:gd name="T18" fmla="*/ 14 w 312"/>
                <a:gd name="T19" fmla="*/ 32 h 492"/>
                <a:gd name="T20" fmla="*/ 20 w 312"/>
                <a:gd name="T21" fmla="*/ 92 h 492"/>
                <a:gd name="T22" fmla="*/ 34 w 312"/>
                <a:gd name="T23" fmla="*/ 232 h 492"/>
                <a:gd name="T24" fmla="*/ 40 w 312"/>
                <a:gd name="T25" fmla="*/ 304 h 492"/>
                <a:gd name="T26" fmla="*/ 30 w 312"/>
                <a:gd name="T27" fmla="*/ 330 h 492"/>
                <a:gd name="T28" fmla="*/ 38 w 312"/>
                <a:gd name="T29" fmla="*/ 340 h 492"/>
                <a:gd name="T30" fmla="*/ 48 w 312"/>
                <a:gd name="T31" fmla="*/ 382 h 492"/>
                <a:gd name="T32" fmla="*/ 40 w 312"/>
                <a:gd name="T33" fmla="*/ 388 h 492"/>
                <a:gd name="T34" fmla="*/ 22 w 312"/>
                <a:gd name="T35" fmla="*/ 432 h 492"/>
                <a:gd name="T36" fmla="*/ 10 w 312"/>
                <a:gd name="T37" fmla="*/ 440 h 492"/>
                <a:gd name="T38" fmla="*/ 12 w 312"/>
                <a:gd name="T39" fmla="*/ 450 h 492"/>
                <a:gd name="T40" fmla="*/ 6 w 312"/>
                <a:gd name="T41" fmla="*/ 462 h 492"/>
                <a:gd name="T42" fmla="*/ 4 w 312"/>
                <a:gd name="T43" fmla="*/ 480 h 492"/>
                <a:gd name="T44" fmla="*/ 8 w 312"/>
                <a:gd name="T45" fmla="*/ 490 h 492"/>
                <a:gd name="T46" fmla="*/ 18 w 312"/>
                <a:gd name="T47" fmla="*/ 492 h 492"/>
                <a:gd name="T48" fmla="*/ 36 w 312"/>
                <a:gd name="T49" fmla="*/ 478 h 492"/>
                <a:gd name="T50" fmla="*/ 48 w 312"/>
                <a:gd name="T51" fmla="*/ 482 h 492"/>
                <a:gd name="T52" fmla="*/ 64 w 312"/>
                <a:gd name="T53" fmla="*/ 468 h 492"/>
                <a:gd name="T54" fmla="*/ 90 w 312"/>
                <a:gd name="T55" fmla="*/ 478 h 492"/>
                <a:gd name="T56" fmla="*/ 100 w 312"/>
                <a:gd name="T57" fmla="*/ 482 h 492"/>
                <a:gd name="T58" fmla="*/ 104 w 312"/>
                <a:gd name="T59" fmla="*/ 476 h 492"/>
                <a:gd name="T60" fmla="*/ 108 w 312"/>
                <a:gd name="T61" fmla="*/ 468 h 492"/>
                <a:gd name="T62" fmla="*/ 128 w 312"/>
                <a:gd name="T63" fmla="*/ 460 h 492"/>
                <a:gd name="T64" fmla="*/ 148 w 312"/>
                <a:gd name="T65" fmla="*/ 470 h 492"/>
                <a:gd name="T66" fmla="*/ 154 w 312"/>
                <a:gd name="T67" fmla="*/ 450 h 492"/>
                <a:gd name="T68" fmla="*/ 166 w 312"/>
                <a:gd name="T69" fmla="*/ 440 h 492"/>
                <a:gd name="T70" fmla="*/ 168 w 312"/>
                <a:gd name="T71" fmla="*/ 430 h 492"/>
                <a:gd name="T72" fmla="*/ 176 w 312"/>
                <a:gd name="T73" fmla="*/ 442 h 492"/>
                <a:gd name="T74" fmla="*/ 202 w 312"/>
                <a:gd name="T75" fmla="*/ 452 h 492"/>
                <a:gd name="T76" fmla="*/ 214 w 312"/>
                <a:gd name="T77" fmla="*/ 438 h 492"/>
                <a:gd name="T78" fmla="*/ 214 w 312"/>
                <a:gd name="T79" fmla="*/ 426 h 492"/>
                <a:gd name="T80" fmla="*/ 226 w 312"/>
                <a:gd name="T81" fmla="*/ 414 h 492"/>
                <a:gd name="T82" fmla="*/ 234 w 312"/>
                <a:gd name="T83" fmla="*/ 408 h 492"/>
                <a:gd name="T84" fmla="*/ 236 w 312"/>
                <a:gd name="T85" fmla="*/ 396 h 492"/>
                <a:gd name="T86" fmla="*/ 244 w 312"/>
                <a:gd name="T87" fmla="*/ 390 h 492"/>
                <a:gd name="T88" fmla="*/ 256 w 312"/>
                <a:gd name="T89" fmla="*/ 378 h 492"/>
                <a:gd name="T90" fmla="*/ 250 w 312"/>
                <a:gd name="T91" fmla="*/ 360 h 492"/>
                <a:gd name="T92" fmla="*/ 266 w 312"/>
                <a:gd name="T93" fmla="*/ 354 h 492"/>
                <a:gd name="T94" fmla="*/ 278 w 312"/>
                <a:gd name="T95" fmla="*/ 358 h 492"/>
                <a:gd name="T96" fmla="*/ 294 w 312"/>
                <a:gd name="T97" fmla="*/ 346 h 492"/>
                <a:gd name="T98" fmla="*/ 310 w 312"/>
                <a:gd name="T99" fmla="*/ 340 h 492"/>
                <a:gd name="T100" fmla="*/ 302 w 312"/>
                <a:gd name="T101" fmla="*/ 318 h 492"/>
                <a:gd name="T102" fmla="*/ 304 w 312"/>
                <a:gd name="T103" fmla="*/ 308 h 492"/>
                <a:gd name="T104" fmla="*/ 278 w 312"/>
                <a:gd name="T105" fmla="*/ 96 h 492"/>
                <a:gd name="T106" fmla="*/ 274 w 312"/>
                <a:gd name="T107" fmla="*/ 62 h 492"/>
                <a:gd name="T108" fmla="*/ 272 w 312"/>
                <a:gd name="T109" fmla="*/ 40 h 492"/>
                <a:gd name="T110" fmla="*/ 266 w 312"/>
                <a:gd name="T111"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492">
                  <a:moveTo>
                    <a:pt x="262" y="0"/>
                  </a:moveTo>
                  <a:lnTo>
                    <a:pt x="254" y="2"/>
                  </a:lnTo>
                  <a:lnTo>
                    <a:pt x="242" y="2"/>
                  </a:lnTo>
                  <a:lnTo>
                    <a:pt x="218" y="6"/>
                  </a:lnTo>
                  <a:lnTo>
                    <a:pt x="212" y="6"/>
                  </a:lnTo>
                  <a:lnTo>
                    <a:pt x="206" y="6"/>
                  </a:lnTo>
                  <a:lnTo>
                    <a:pt x="200" y="8"/>
                  </a:lnTo>
                  <a:lnTo>
                    <a:pt x="192" y="8"/>
                  </a:lnTo>
                  <a:lnTo>
                    <a:pt x="162" y="12"/>
                  </a:lnTo>
                  <a:lnTo>
                    <a:pt x="150" y="12"/>
                  </a:lnTo>
                  <a:lnTo>
                    <a:pt x="146" y="14"/>
                  </a:lnTo>
                  <a:lnTo>
                    <a:pt x="140" y="14"/>
                  </a:lnTo>
                  <a:lnTo>
                    <a:pt x="136" y="14"/>
                  </a:lnTo>
                  <a:lnTo>
                    <a:pt x="128" y="14"/>
                  </a:lnTo>
                  <a:lnTo>
                    <a:pt x="124" y="14"/>
                  </a:lnTo>
                  <a:lnTo>
                    <a:pt x="120" y="16"/>
                  </a:lnTo>
                  <a:lnTo>
                    <a:pt x="106" y="16"/>
                  </a:lnTo>
                  <a:lnTo>
                    <a:pt x="94" y="18"/>
                  </a:lnTo>
                  <a:lnTo>
                    <a:pt x="76" y="20"/>
                  </a:lnTo>
                  <a:lnTo>
                    <a:pt x="64" y="28"/>
                  </a:lnTo>
                  <a:lnTo>
                    <a:pt x="58" y="32"/>
                  </a:lnTo>
                  <a:lnTo>
                    <a:pt x="50" y="36"/>
                  </a:lnTo>
                  <a:lnTo>
                    <a:pt x="46" y="38"/>
                  </a:lnTo>
                  <a:lnTo>
                    <a:pt x="42" y="38"/>
                  </a:lnTo>
                  <a:lnTo>
                    <a:pt x="38" y="40"/>
                  </a:lnTo>
                  <a:lnTo>
                    <a:pt x="34" y="40"/>
                  </a:lnTo>
                  <a:lnTo>
                    <a:pt x="28" y="38"/>
                  </a:lnTo>
                  <a:lnTo>
                    <a:pt x="26" y="38"/>
                  </a:lnTo>
                  <a:lnTo>
                    <a:pt x="24" y="38"/>
                  </a:lnTo>
                  <a:lnTo>
                    <a:pt x="14" y="32"/>
                  </a:lnTo>
                  <a:lnTo>
                    <a:pt x="14" y="30"/>
                  </a:lnTo>
                  <a:lnTo>
                    <a:pt x="18" y="74"/>
                  </a:lnTo>
                  <a:lnTo>
                    <a:pt x="20" y="92"/>
                  </a:lnTo>
                  <a:lnTo>
                    <a:pt x="20" y="98"/>
                  </a:lnTo>
                  <a:lnTo>
                    <a:pt x="30" y="198"/>
                  </a:lnTo>
                  <a:lnTo>
                    <a:pt x="34" y="232"/>
                  </a:lnTo>
                  <a:lnTo>
                    <a:pt x="36" y="262"/>
                  </a:lnTo>
                  <a:lnTo>
                    <a:pt x="40" y="302"/>
                  </a:lnTo>
                  <a:lnTo>
                    <a:pt x="40" y="304"/>
                  </a:lnTo>
                  <a:lnTo>
                    <a:pt x="36" y="308"/>
                  </a:lnTo>
                  <a:lnTo>
                    <a:pt x="32" y="310"/>
                  </a:lnTo>
                  <a:lnTo>
                    <a:pt x="30" y="330"/>
                  </a:lnTo>
                  <a:lnTo>
                    <a:pt x="30" y="334"/>
                  </a:lnTo>
                  <a:lnTo>
                    <a:pt x="34" y="338"/>
                  </a:lnTo>
                  <a:lnTo>
                    <a:pt x="38" y="340"/>
                  </a:lnTo>
                  <a:lnTo>
                    <a:pt x="44" y="352"/>
                  </a:lnTo>
                  <a:lnTo>
                    <a:pt x="50" y="376"/>
                  </a:lnTo>
                  <a:lnTo>
                    <a:pt x="48" y="382"/>
                  </a:lnTo>
                  <a:lnTo>
                    <a:pt x="46" y="384"/>
                  </a:lnTo>
                  <a:lnTo>
                    <a:pt x="42" y="384"/>
                  </a:lnTo>
                  <a:lnTo>
                    <a:pt x="40" y="388"/>
                  </a:lnTo>
                  <a:lnTo>
                    <a:pt x="36" y="398"/>
                  </a:lnTo>
                  <a:lnTo>
                    <a:pt x="28" y="420"/>
                  </a:lnTo>
                  <a:lnTo>
                    <a:pt x="22" y="432"/>
                  </a:lnTo>
                  <a:lnTo>
                    <a:pt x="16" y="432"/>
                  </a:lnTo>
                  <a:lnTo>
                    <a:pt x="14" y="432"/>
                  </a:lnTo>
                  <a:lnTo>
                    <a:pt x="10" y="440"/>
                  </a:lnTo>
                  <a:lnTo>
                    <a:pt x="10" y="444"/>
                  </a:lnTo>
                  <a:lnTo>
                    <a:pt x="14" y="446"/>
                  </a:lnTo>
                  <a:lnTo>
                    <a:pt x="12" y="450"/>
                  </a:lnTo>
                  <a:lnTo>
                    <a:pt x="8" y="456"/>
                  </a:lnTo>
                  <a:lnTo>
                    <a:pt x="12" y="456"/>
                  </a:lnTo>
                  <a:lnTo>
                    <a:pt x="6" y="462"/>
                  </a:lnTo>
                  <a:lnTo>
                    <a:pt x="8" y="470"/>
                  </a:lnTo>
                  <a:lnTo>
                    <a:pt x="8" y="478"/>
                  </a:lnTo>
                  <a:lnTo>
                    <a:pt x="4" y="480"/>
                  </a:lnTo>
                  <a:lnTo>
                    <a:pt x="0" y="480"/>
                  </a:lnTo>
                  <a:lnTo>
                    <a:pt x="4" y="488"/>
                  </a:lnTo>
                  <a:lnTo>
                    <a:pt x="8" y="490"/>
                  </a:lnTo>
                  <a:lnTo>
                    <a:pt x="10" y="488"/>
                  </a:lnTo>
                  <a:lnTo>
                    <a:pt x="14" y="490"/>
                  </a:lnTo>
                  <a:lnTo>
                    <a:pt x="18" y="492"/>
                  </a:lnTo>
                  <a:lnTo>
                    <a:pt x="22" y="486"/>
                  </a:lnTo>
                  <a:lnTo>
                    <a:pt x="28" y="478"/>
                  </a:lnTo>
                  <a:lnTo>
                    <a:pt x="36" y="478"/>
                  </a:lnTo>
                  <a:lnTo>
                    <a:pt x="44" y="482"/>
                  </a:lnTo>
                  <a:lnTo>
                    <a:pt x="46" y="484"/>
                  </a:lnTo>
                  <a:lnTo>
                    <a:pt x="48" y="482"/>
                  </a:lnTo>
                  <a:lnTo>
                    <a:pt x="52" y="480"/>
                  </a:lnTo>
                  <a:lnTo>
                    <a:pt x="56" y="474"/>
                  </a:lnTo>
                  <a:lnTo>
                    <a:pt x="64" y="468"/>
                  </a:lnTo>
                  <a:lnTo>
                    <a:pt x="66" y="468"/>
                  </a:lnTo>
                  <a:lnTo>
                    <a:pt x="70" y="468"/>
                  </a:lnTo>
                  <a:lnTo>
                    <a:pt x="90" y="478"/>
                  </a:lnTo>
                  <a:lnTo>
                    <a:pt x="96" y="480"/>
                  </a:lnTo>
                  <a:lnTo>
                    <a:pt x="98" y="484"/>
                  </a:lnTo>
                  <a:lnTo>
                    <a:pt x="100" y="482"/>
                  </a:lnTo>
                  <a:lnTo>
                    <a:pt x="102" y="482"/>
                  </a:lnTo>
                  <a:lnTo>
                    <a:pt x="104" y="480"/>
                  </a:lnTo>
                  <a:lnTo>
                    <a:pt x="104" y="476"/>
                  </a:lnTo>
                  <a:lnTo>
                    <a:pt x="104" y="472"/>
                  </a:lnTo>
                  <a:lnTo>
                    <a:pt x="106" y="468"/>
                  </a:lnTo>
                  <a:lnTo>
                    <a:pt x="108" y="468"/>
                  </a:lnTo>
                  <a:lnTo>
                    <a:pt x="124" y="458"/>
                  </a:lnTo>
                  <a:lnTo>
                    <a:pt x="126" y="458"/>
                  </a:lnTo>
                  <a:lnTo>
                    <a:pt x="128" y="460"/>
                  </a:lnTo>
                  <a:lnTo>
                    <a:pt x="132" y="464"/>
                  </a:lnTo>
                  <a:lnTo>
                    <a:pt x="146" y="472"/>
                  </a:lnTo>
                  <a:lnTo>
                    <a:pt x="148" y="470"/>
                  </a:lnTo>
                  <a:lnTo>
                    <a:pt x="156" y="460"/>
                  </a:lnTo>
                  <a:lnTo>
                    <a:pt x="156" y="456"/>
                  </a:lnTo>
                  <a:lnTo>
                    <a:pt x="154" y="450"/>
                  </a:lnTo>
                  <a:lnTo>
                    <a:pt x="156" y="448"/>
                  </a:lnTo>
                  <a:lnTo>
                    <a:pt x="162" y="444"/>
                  </a:lnTo>
                  <a:lnTo>
                    <a:pt x="166" y="440"/>
                  </a:lnTo>
                  <a:lnTo>
                    <a:pt x="168" y="432"/>
                  </a:lnTo>
                  <a:lnTo>
                    <a:pt x="166" y="430"/>
                  </a:lnTo>
                  <a:lnTo>
                    <a:pt x="168" y="430"/>
                  </a:lnTo>
                  <a:lnTo>
                    <a:pt x="176" y="434"/>
                  </a:lnTo>
                  <a:lnTo>
                    <a:pt x="178" y="438"/>
                  </a:lnTo>
                  <a:lnTo>
                    <a:pt x="176" y="442"/>
                  </a:lnTo>
                  <a:lnTo>
                    <a:pt x="180" y="444"/>
                  </a:lnTo>
                  <a:lnTo>
                    <a:pt x="186" y="446"/>
                  </a:lnTo>
                  <a:lnTo>
                    <a:pt x="202" y="452"/>
                  </a:lnTo>
                  <a:lnTo>
                    <a:pt x="212" y="446"/>
                  </a:lnTo>
                  <a:lnTo>
                    <a:pt x="212" y="442"/>
                  </a:lnTo>
                  <a:lnTo>
                    <a:pt x="214" y="438"/>
                  </a:lnTo>
                  <a:lnTo>
                    <a:pt x="214" y="432"/>
                  </a:lnTo>
                  <a:lnTo>
                    <a:pt x="212" y="428"/>
                  </a:lnTo>
                  <a:lnTo>
                    <a:pt x="214" y="426"/>
                  </a:lnTo>
                  <a:lnTo>
                    <a:pt x="218" y="414"/>
                  </a:lnTo>
                  <a:lnTo>
                    <a:pt x="222" y="414"/>
                  </a:lnTo>
                  <a:lnTo>
                    <a:pt x="226" y="414"/>
                  </a:lnTo>
                  <a:lnTo>
                    <a:pt x="230" y="414"/>
                  </a:lnTo>
                  <a:lnTo>
                    <a:pt x="232" y="410"/>
                  </a:lnTo>
                  <a:lnTo>
                    <a:pt x="234" y="408"/>
                  </a:lnTo>
                  <a:lnTo>
                    <a:pt x="236" y="402"/>
                  </a:lnTo>
                  <a:lnTo>
                    <a:pt x="236" y="400"/>
                  </a:lnTo>
                  <a:lnTo>
                    <a:pt x="236" y="396"/>
                  </a:lnTo>
                  <a:lnTo>
                    <a:pt x="238" y="392"/>
                  </a:lnTo>
                  <a:lnTo>
                    <a:pt x="242" y="390"/>
                  </a:lnTo>
                  <a:lnTo>
                    <a:pt x="244" y="390"/>
                  </a:lnTo>
                  <a:lnTo>
                    <a:pt x="246" y="388"/>
                  </a:lnTo>
                  <a:lnTo>
                    <a:pt x="254" y="380"/>
                  </a:lnTo>
                  <a:lnTo>
                    <a:pt x="256" y="378"/>
                  </a:lnTo>
                  <a:lnTo>
                    <a:pt x="252" y="366"/>
                  </a:lnTo>
                  <a:lnTo>
                    <a:pt x="250" y="362"/>
                  </a:lnTo>
                  <a:lnTo>
                    <a:pt x="250" y="360"/>
                  </a:lnTo>
                  <a:lnTo>
                    <a:pt x="252" y="358"/>
                  </a:lnTo>
                  <a:lnTo>
                    <a:pt x="264" y="354"/>
                  </a:lnTo>
                  <a:lnTo>
                    <a:pt x="266" y="354"/>
                  </a:lnTo>
                  <a:lnTo>
                    <a:pt x="272" y="358"/>
                  </a:lnTo>
                  <a:lnTo>
                    <a:pt x="276" y="360"/>
                  </a:lnTo>
                  <a:lnTo>
                    <a:pt x="278" y="358"/>
                  </a:lnTo>
                  <a:lnTo>
                    <a:pt x="282" y="354"/>
                  </a:lnTo>
                  <a:lnTo>
                    <a:pt x="288" y="350"/>
                  </a:lnTo>
                  <a:lnTo>
                    <a:pt x="294" y="346"/>
                  </a:lnTo>
                  <a:lnTo>
                    <a:pt x="302" y="344"/>
                  </a:lnTo>
                  <a:lnTo>
                    <a:pt x="306" y="344"/>
                  </a:lnTo>
                  <a:lnTo>
                    <a:pt x="310" y="340"/>
                  </a:lnTo>
                  <a:lnTo>
                    <a:pt x="312" y="334"/>
                  </a:lnTo>
                  <a:lnTo>
                    <a:pt x="306" y="322"/>
                  </a:lnTo>
                  <a:lnTo>
                    <a:pt x="302" y="318"/>
                  </a:lnTo>
                  <a:lnTo>
                    <a:pt x="300" y="316"/>
                  </a:lnTo>
                  <a:lnTo>
                    <a:pt x="298" y="314"/>
                  </a:lnTo>
                  <a:lnTo>
                    <a:pt x="304" y="308"/>
                  </a:lnTo>
                  <a:lnTo>
                    <a:pt x="302" y="296"/>
                  </a:lnTo>
                  <a:lnTo>
                    <a:pt x="296" y="246"/>
                  </a:lnTo>
                  <a:lnTo>
                    <a:pt x="278" y="96"/>
                  </a:lnTo>
                  <a:lnTo>
                    <a:pt x="278" y="88"/>
                  </a:lnTo>
                  <a:lnTo>
                    <a:pt x="274" y="66"/>
                  </a:lnTo>
                  <a:lnTo>
                    <a:pt x="274" y="62"/>
                  </a:lnTo>
                  <a:lnTo>
                    <a:pt x="274" y="58"/>
                  </a:lnTo>
                  <a:lnTo>
                    <a:pt x="274" y="56"/>
                  </a:lnTo>
                  <a:lnTo>
                    <a:pt x="272" y="40"/>
                  </a:lnTo>
                  <a:lnTo>
                    <a:pt x="266" y="8"/>
                  </a:lnTo>
                  <a:lnTo>
                    <a:pt x="266" y="6"/>
                  </a:lnTo>
                  <a:lnTo>
                    <a:pt x="266" y="0"/>
                  </a:lnTo>
                  <a:lnTo>
                    <a:pt x="262" y="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61" name="Freeform 472"/>
            <p:cNvSpPr>
              <a:spLocks/>
            </p:cNvSpPr>
            <p:nvPr/>
          </p:nvSpPr>
          <p:spPr bwMode="auto">
            <a:xfrm>
              <a:off x="5340350" y="2514600"/>
              <a:ext cx="631825" cy="1035050"/>
            </a:xfrm>
            <a:custGeom>
              <a:avLst/>
              <a:gdLst>
                <a:gd name="T0" fmla="*/ 354 w 398"/>
                <a:gd name="T1" fmla="*/ 520 h 652"/>
                <a:gd name="T2" fmla="*/ 358 w 398"/>
                <a:gd name="T3" fmla="*/ 502 h 652"/>
                <a:gd name="T4" fmla="*/ 376 w 398"/>
                <a:gd name="T5" fmla="*/ 478 h 652"/>
                <a:gd name="T6" fmla="*/ 396 w 398"/>
                <a:gd name="T7" fmla="*/ 440 h 652"/>
                <a:gd name="T8" fmla="*/ 378 w 398"/>
                <a:gd name="T9" fmla="*/ 392 h 652"/>
                <a:gd name="T10" fmla="*/ 388 w 398"/>
                <a:gd name="T11" fmla="*/ 360 h 652"/>
                <a:gd name="T12" fmla="*/ 368 w 398"/>
                <a:gd name="T13" fmla="*/ 150 h 652"/>
                <a:gd name="T14" fmla="*/ 354 w 398"/>
                <a:gd name="T15" fmla="*/ 76 h 652"/>
                <a:gd name="T16" fmla="*/ 344 w 398"/>
                <a:gd name="T17" fmla="*/ 48 h 652"/>
                <a:gd name="T18" fmla="*/ 326 w 398"/>
                <a:gd name="T19" fmla="*/ 18 h 652"/>
                <a:gd name="T20" fmla="*/ 328 w 398"/>
                <a:gd name="T21" fmla="*/ 2 h 652"/>
                <a:gd name="T22" fmla="*/ 260 w 398"/>
                <a:gd name="T23" fmla="*/ 6 h 652"/>
                <a:gd name="T24" fmla="*/ 228 w 398"/>
                <a:gd name="T25" fmla="*/ 8 h 652"/>
                <a:gd name="T26" fmla="*/ 78 w 398"/>
                <a:gd name="T27" fmla="*/ 16 h 652"/>
                <a:gd name="T28" fmla="*/ 78 w 398"/>
                <a:gd name="T29" fmla="*/ 30 h 652"/>
                <a:gd name="T30" fmla="*/ 90 w 398"/>
                <a:gd name="T31" fmla="*/ 42 h 652"/>
                <a:gd name="T32" fmla="*/ 102 w 398"/>
                <a:gd name="T33" fmla="*/ 54 h 652"/>
                <a:gd name="T34" fmla="*/ 114 w 398"/>
                <a:gd name="T35" fmla="*/ 90 h 652"/>
                <a:gd name="T36" fmla="*/ 102 w 398"/>
                <a:gd name="T37" fmla="*/ 104 h 652"/>
                <a:gd name="T38" fmla="*/ 90 w 398"/>
                <a:gd name="T39" fmla="*/ 130 h 652"/>
                <a:gd name="T40" fmla="*/ 46 w 398"/>
                <a:gd name="T41" fmla="*/ 144 h 652"/>
                <a:gd name="T42" fmla="*/ 32 w 398"/>
                <a:gd name="T43" fmla="*/ 164 h 652"/>
                <a:gd name="T44" fmla="*/ 38 w 398"/>
                <a:gd name="T45" fmla="*/ 176 h 652"/>
                <a:gd name="T46" fmla="*/ 48 w 398"/>
                <a:gd name="T47" fmla="*/ 186 h 652"/>
                <a:gd name="T48" fmla="*/ 46 w 398"/>
                <a:gd name="T49" fmla="*/ 202 h 652"/>
                <a:gd name="T50" fmla="*/ 36 w 398"/>
                <a:gd name="T51" fmla="*/ 220 h 652"/>
                <a:gd name="T52" fmla="*/ 28 w 398"/>
                <a:gd name="T53" fmla="*/ 236 h 652"/>
                <a:gd name="T54" fmla="*/ 10 w 398"/>
                <a:gd name="T55" fmla="*/ 244 h 652"/>
                <a:gd name="T56" fmla="*/ 12 w 398"/>
                <a:gd name="T57" fmla="*/ 256 h 652"/>
                <a:gd name="T58" fmla="*/ 2 w 398"/>
                <a:gd name="T59" fmla="*/ 282 h 652"/>
                <a:gd name="T60" fmla="*/ 4 w 398"/>
                <a:gd name="T61" fmla="*/ 314 h 652"/>
                <a:gd name="T62" fmla="*/ 20 w 398"/>
                <a:gd name="T63" fmla="*/ 348 h 652"/>
                <a:gd name="T64" fmla="*/ 48 w 398"/>
                <a:gd name="T65" fmla="*/ 372 h 652"/>
                <a:gd name="T66" fmla="*/ 66 w 398"/>
                <a:gd name="T67" fmla="*/ 384 h 652"/>
                <a:gd name="T68" fmla="*/ 84 w 398"/>
                <a:gd name="T69" fmla="*/ 412 h 652"/>
                <a:gd name="T70" fmla="*/ 96 w 398"/>
                <a:gd name="T71" fmla="*/ 440 h 652"/>
                <a:gd name="T72" fmla="*/ 108 w 398"/>
                <a:gd name="T73" fmla="*/ 428 h 652"/>
                <a:gd name="T74" fmla="*/ 144 w 398"/>
                <a:gd name="T75" fmla="*/ 442 h 652"/>
                <a:gd name="T76" fmla="*/ 136 w 398"/>
                <a:gd name="T77" fmla="*/ 458 h 652"/>
                <a:gd name="T78" fmla="*/ 124 w 398"/>
                <a:gd name="T79" fmla="*/ 498 h 652"/>
                <a:gd name="T80" fmla="*/ 124 w 398"/>
                <a:gd name="T81" fmla="*/ 514 h 652"/>
                <a:gd name="T82" fmla="*/ 166 w 398"/>
                <a:gd name="T83" fmla="*/ 550 h 652"/>
                <a:gd name="T84" fmla="*/ 198 w 398"/>
                <a:gd name="T85" fmla="*/ 566 h 652"/>
                <a:gd name="T86" fmla="*/ 214 w 398"/>
                <a:gd name="T87" fmla="*/ 580 h 652"/>
                <a:gd name="T88" fmla="*/ 218 w 398"/>
                <a:gd name="T89" fmla="*/ 596 h 652"/>
                <a:gd name="T90" fmla="*/ 218 w 398"/>
                <a:gd name="T91" fmla="*/ 612 h 652"/>
                <a:gd name="T92" fmla="*/ 226 w 398"/>
                <a:gd name="T93" fmla="*/ 634 h 652"/>
                <a:gd name="T94" fmla="*/ 258 w 398"/>
                <a:gd name="T95" fmla="*/ 652 h 652"/>
                <a:gd name="T96" fmla="*/ 260 w 398"/>
                <a:gd name="T97" fmla="*/ 628 h 652"/>
                <a:gd name="T98" fmla="*/ 278 w 398"/>
                <a:gd name="T99" fmla="*/ 622 h 652"/>
                <a:gd name="T100" fmla="*/ 320 w 398"/>
                <a:gd name="T101" fmla="*/ 636 h 652"/>
                <a:gd name="T102" fmla="*/ 318 w 398"/>
                <a:gd name="T103" fmla="*/ 616 h 652"/>
                <a:gd name="T104" fmla="*/ 320 w 398"/>
                <a:gd name="T105" fmla="*/ 596 h 652"/>
                <a:gd name="T106" fmla="*/ 356 w 398"/>
                <a:gd name="T107" fmla="*/ 584 h 652"/>
                <a:gd name="T108" fmla="*/ 346 w 398"/>
                <a:gd name="T109" fmla="*/ 568 h 652"/>
                <a:gd name="T110" fmla="*/ 356 w 398"/>
                <a:gd name="T111" fmla="*/ 55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8" h="652">
                  <a:moveTo>
                    <a:pt x="348" y="538"/>
                  </a:moveTo>
                  <a:lnTo>
                    <a:pt x="352" y="538"/>
                  </a:lnTo>
                  <a:lnTo>
                    <a:pt x="356" y="536"/>
                  </a:lnTo>
                  <a:lnTo>
                    <a:pt x="356" y="528"/>
                  </a:lnTo>
                  <a:lnTo>
                    <a:pt x="354" y="520"/>
                  </a:lnTo>
                  <a:lnTo>
                    <a:pt x="360" y="514"/>
                  </a:lnTo>
                  <a:lnTo>
                    <a:pt x="356" y="514"/>
                  </a:lnTo>
                  <a:lnTo>
                    <a:pt x="360" y="508"/>
                  </a:lnTo>
                  <a:lnTo>
                    <a:pt x="362" y="504"/>
                  </a:lnTo>
                  <a:lnTo>
                    <a:pt x="358" y="502"/>
                  </a:lnTo>
                  <a:lnTo>
                    <a:pt x="358" y="498"/>
                  </a:lnTo>
                  <a:lnTo>
                    <a:pt x="362" y="490"/>
                  </a:lnTo>
                  <a:lnTo>
                    <a:pt x="364" y="490"/>
                  </a:lnTo>
                  <a:lnTo>
                    <a:pt x="370" y="490"/>
                  </a:lnTo>
                  <a:lnTo>
                    <a:pt x="376" y="478"/>
                  </a:lnTo>
                  <a:lnTo>
                    <a:pt x="384" y="456"/>
                  </a:lnTo>
                  <a:lnTo>
                    <a:pt x="388" y="446"/>
                  </a:lnTo>
                  <a:lnTo>
                    <a:pt x="390" y="442"/>
                  </a:lnTo>
                  <a:lnTo>
                    <a:pt x="394" y="442"/>
                  </a:lnTo>
                  <a:lnTo>
                    <a:pt x="396" y="440"/>
                  </a:lnTo>
                  <a:lnTo>
                    <a:pt x="398" y="434"/>
                  </a:lnTo>
                  <a:lnTo>
                    <a:pt x="392" y="410"/>
                  </a:lnTo>
                  <a:lnTo>
                    <a:pt x="386" y="398"/>
                  </a:lnTo>
                  <a:lnTo>
                    <a:pt x="382" y="396"/>
                  </a:lnTo>
                  <a:lnTo>
                    <a:pt x="378" y="392"/>
                  </a:lnTo>
                  <a:lnTo>
                    <a:pt x="378" y="388"/>
                  </a:lnTo>
                  <a:lnTo>
                    <a:pt x="380" y="368"/>
                  </a:lnTo>
                  <a:lnTo>
                    <a:pt x="384" y="366"/>
                  </a:lnTo>
                  <a:lnTo>
                    <a:pt x="388" y="362"/>
                  </a:lnTo>
                  <a:lnTo>
                    <a:pt x="388" y="360"/>
                  </a:lnTo>
                  <a:lnTo>
                    <a:pt x="384" y="320"/>
                  </a:lnTo>
                  <a:lnTo>
                    <a:pt x="382" y="290"/>
                  </a:lnTo>
                  <a:lnTo>
                    <a:pt x="378" y="256"/>
                  </a:lnTo>
                  <a:lnTo>
                    <a:pt x="368" y="156"/>
                  </a:lnTo>
                  <a:lnTo>
                    <a:pt x="368" y="150"/>
                  </a:lnTo>
                  <a:lnTo>
                    <a:pt x="366" y="132"/>
                  </a:lnTo>
                  <a:lnTo>
                    <a:pt x="362" y="88"/>
                  </a:lnTo>
                  <a:lnTo>
                    <a:pt x="358" y="82"/>
                  </a:lnTo>
                  <a:lnTo>
                    <a:pt x="356" y="78"/>
                  </a:lnTo>
                  <a:lnTo>
                    <a:pt x="354" y="76"/>
                  </a:lnTo>
                  <a:lnTo>
                    <a:pt x="348" y="64"/>
                  </a:lnTo>
                  <a:lnTo>
                    <a:pt x="346" y="56"/>
                  </a:lnTo>
                  <a:lnTo>
                    <a:pt x="346" y="52"/>
                  </a:lnTo>
                  <a:lnTo>
                    <a:pt x="346" y="50"/>
                  </a:lnTo>
                  <a:lnTo>
                    <a:pt x="344" y="48"/>
                  </a:lnTo>
                  <a:lnTo>
                    <a:pt x="336" y="42"/>
                  </a:lnTo>
                  <a:lnTo>
                    <a:pt x="330" y="32"/>
                  </a:lnTo>
                  <a:lnTo>
                    <a:pt x="328" y="28"/>
                  </a:lnTo>
                  <a:lnTo>
                    <a:pt x="326" y="24"/>
                  </a:lnTo>
                  <a:lnTo>
                    <a:pt x="326" y="18"/>
                  </a:lnTo>
                  <a:lnTo>
                    <a:pt x="328" y="14"/>
                  </a:lnTo>
                  <a:lnTo>
                    <a:pt x="328" y="12"/>
                  </a:lnTo>
                  <a:lnTo>
                    <a:pt x="328" y="6"/>
                  </a:lnTo>
                  <a:lnTo>
                    <a:pt x="328" y="4"/>
                  </a:lnTo>
                  <a:lnTo>
                    <a:pt x="328" y="2"/>
                  </a:lnTo>
                  <a:lnTo>
                    <a:pt x="328" y="0"/>
                  </a:lnTo>
                  <a:lnTo>
                    <a:pt x="304" y="2"/>
                  </a:lnTo>
                  <a:lnTo>
                    <a:pt x="278" y="4"/>
                  </a:lnTo>
                  <a:lnTo>
                    <a:pt x="268" y="6"/>
                  </a:lnTo>
                  <a:lnTo>
                    <a:pt x="260" y="6"/>
                  </a:lnTo>
                  <a:lnTo>
                    <a:pt x="254" y="6"/>
                  </a:lnTo>
                  <a:lnTo>
                    <a:pt x="250" y="6"/>
                  </a:lnTo>
                  <a:lnTo>
                    <a:pt x="246" y="6"/>
                  </a:lnTo>
                  <a:lnTo>
                    <a:pt x="242" y="6"/>
                  </a:lnTo>
                  <a:lnTo>
                    <a:pt x="228" y="8"/>
                  </a:lnTo>
                  <a:lnTo>
                    <a:pt x="194" y="10"/>
                  </a:lnTo>
                  <a:lnTo>
                    <a:pt x="172" y="12"/>
                  </a:lnTo>
                  <a:lnTo>
                    <a:pt x="148" y="12"/>
                  </a:lnTo>
                  <a:lnTo>
                    <a:pt x="116" y="14"/>
                  </a:lnTo>
                  <a:lnTo>
                    <a:pt x="78" y="16"/>
                  </a:lnTo>
                  <a:lnTo>
                    <a:pt x="68" y="16"/>
                  </a:lnTo>
                  <a:lnTo>
                    <a:pt x="66" y="16"/>
                  </a:lnTo>
                  <a:lnTo>
                    <a:pt x="66" y="22"/>
                  </a:lnTo>
                  <a:lnTo>
                    <a:pt x="76" y="28"/>
                  </a:lnTo>
                  <a:lnTo>
                    <a:pt x="78" y="30"/>
                  </a:lnTo>
                  <a:lnTo>
                    <a:pt x="82" y="30"/>
                  </a:lnTo>
                  <a:lnTo>
                    <a:pt x="84" y="32"/>
                  </a:lnTo>
                  <a:lnTo>
                    <a:pt x="86" y="34"/>
                  </a:lnTo>
                  <a:lnTo>
                    <a:pt x="88" y="36"/>
                  </a:lnTo>
                  <a:lnTo>
                    <a:pt x="90" y="42"/>
                  </a:lnTo>
                  <a:lnTo>
                    <a:pt x="90" y="46"/>
                  </a:lnTo>
                  <a:lnTo>
                    <a:pt x="94" y="50"/>
                  </a:lnTo>
                  <a:lnTo>
                    <a:pt x="96" y="52"/>
                  </a:lnTo>
                  <a:lnTo>
                    <a:pt x="100" y="52"/>
                  </a:lnTo>
                  <a:lnTo>
                    <a:pt x="102" y="54"/>
                  </a:lnTo>
                  <a:lnTo>
                    <a:pt x="108" y="56"/>
                  </a:lnTo>
                  <a:lnTo>
                    <a:pt x="112" y="60"/>
                  </a:lnTo>
                  <a:lnTo>
                    <a:pt x="116" y="68"/>
                  </a:lnTo>
                  <a:lnTo>
                    <a:pt x="116" y="74"/>
                  </a:lnTo>
                  <a:lnTo>
                    <a:pt x="114" y="90"/>
                  </a:lnTo>
                  <a:lnTo>
                    <a:pt x="112" y="96"/>
                  </a:lnTo>
                  <a:lnTo>
                    <a:pt x="110" y="96"/>
                  </a:lnTo>
                  <a:lnTo>
                    <a:pt x="110" y="98"/>
                  </a:lnTo>
                  <a:lnTo>
                    <a:pt x="104" y="102"/>
                  </a:lnTo>
                  <a:lnTo>
                    <a:pt x="102" y="104"/>
                  </a:lnTo>
                  <a:lnTo>
                    <a:pt x="102" y="114"/>
                  </a:lnTo>
                  <a:lnTo>
                    <a:pt x="102" y="118"/>
                  </a:lnTo>
                  <a:lnTo>
                    <a:pt x="100" y="122"/>
                  </a:lnTo>
                  <a:lnTo>
                    <a:pt x="92" y="128"/>
                  </a:lnTo>
                  <a:lnTo>
                    <a:pt x="90" y="130"/>
                  </a:lnTo>
                  <a:lnTo>
                    <a:pt x="74" y="138"/>
                  </a:lnTo>
                  <a:lnTo>
                    <a:pt x="64" y="142"/>
                  </a:lnTo>
                  <a:lnTo>
                    <a:pt x="54" y="144"/>
                  </a:lnTo>
                  <a:lnTo>
                    <a:pt x="48" y="144"/>
                  </a:lnTo>
                  <a:lnTo>
                    <a:pt x="46" y="144"/>
                  </a:lnTo>
                  <a:lnTo>
                    <a:pt x="42" y="144"/>
                  </a:lnTo>
                  <a:lnTo>
                    <a:pt x="40" y="146"/>
                  </a:lnTo>
                  <a:lnTo>
                    <a:pt x="38" y="148"/>
                  </a:lnTo>
                  <a:lnTo>
                    <a:pt x="36" y="150"/>
                  </a:lnTo>
                  <a:lnTo>
                    <a:pt x="32" y="164"/>
                  </a:lnTo>
                  <a:lnTo>
                    <a:pt x="32" y="166"/>
                  </a:lnTo>
                  <a:lnTo>
                    <a:pt x="32" y="168"/>
                  </a:lnTo>
                  <a:lnTo>
                    <a:pt x="34" y="170"/>
                  </a:lnTo>
                  <a:lnTo>
                    <a:pt x="36" y="174"/>
                  </a:lnTo>
                  <a:lnTo>
                    <a:pt x="38" y="176"/>
                  </a:lnTo>
                  <a:lnTo>
                    <a:pt x="40" y="176"/>
                  </a:lnTo>
                  <a:lnTo>
                    <a:pt x="44" y="178"/>
                  </a:lnTo>
                  <a:lnTo>
                    <a:pt x="46" y="180"/>
                  </a:lnTo>
                  <a:lnTo>
                    <a:pt x="48" y="182"/>
                  </a:lnTo>
                  <a:lnTo>
                    <a:pt x="48" y="186"/>
                  </a:lnTo>
                  <a:lnTo>
                    <a:pt x="48" y="188"/>
                  </a:lnTo>
                  <a:lnTo>
                    <a:pt x="48" y="194"/>
                  </a:lnTo>
                  <a:lnTo>
                    <a:pt x="48" y="198"/>
                  </a:lnTo>
                  <a:lnTo>
                    <a:pt x="48" y="200"/>
                  </a:lnTo>
                  <a:lnTo>
                    <a:pt x="46" y="202"/>
                  </a:lnTo>
                  <a:lnTo>
                    <a:pt x="44" y="206"/>
                  </a:lnTo>
                  <a:lnTo>
                    <a:pt x="40" y="208"/>
                  </a:lnTo>
                  <a:lnTo>
                    <a:pt x="38" y="212"/>
                  </a:lnTo>
                  <a:lnTo>
                    <a:pt x="36" y="216"/>
                  </a:lnTo>
                  <a:lnTo>
                    <a:pt x="36" y="220"/>
                  </a:lnTo>
                  <a:lnTo>
                    <a:pt x="36" y="224"/>
                  </a:lnTo>
                  <a:lnTo>
                    <a:pt x="34" y="230"/>
                  </a:lnTo>
                  <a:lnTo>
                    <a:pt x="32" y="232"/>
                  </a:lnTo>
                  <a:lnTo>
                    <a:pt x="30" y="236"/>
                  </a:lnTo>
                  <a:lnTo>
                    <a:pt x="28" y="236"/>
                  </a:lnTo>
                  <a:lnTo>
                    <a:pt x="24" y="238"/>
                  </a:lnTo>
                  <a:lnTo>
                    <a:pt x="18" y="240"/>
                  </a:lnTo>
                  <a:lnTo>
                    <a:pt x="16" y="240"/>
                  </a:lnTo>
                  <a:lnTo>
                    <a:pt x="12" y="242"/>
                  </a:lnTo>
                  <a:lnTo>
                    <a:pt x="10" y="244"/>
                  </a:lnTo>
                  <a:lnTo>
                    <a:pt x="8" y="248"/>
                  </a:lnTo>
                  <a:lnTo>
                    <a:pt x="8" y="250"/>
                  </a:lnTo>
                  <a:lnTo>
                    <a:pt x="10" y="252"/>
                  </a:lnTo>
                  <a:lnTo>
                    <a:pt x="12" y="254"/>
                  </a:lnTo>
                  <a:lnTo>
                    <a:pt x="12" y="256"/>
                  </a:lnTo>
                  <a:lnTo>
                    <a:pt x="12" y="268"/>
                  </a:lnTo>
                  <a:lnTo>
                    <a:pt x="6" y="270"/>
                  </a:lnTo>
                  <a:lnTo>
                    <a:pt x="4" y="272"/>
                  </a:lnTo>
                  <a:lnTo>
                    <a:pt x="2" y="278"/>
                  </a:lnTo>
                  <a:lnTo>
                    <a:pt x="2" y="282"/>
                  </a:lnTo>
                  <a:lnTo>
                    <a:pt x="0" y="284"/>
                  </a:lnTo>
                  <a:lnTo>
                    <a:pt x="0" y="288"/>
                  </a:lnTo>
                  <a:lnTo>
                    <a:pt x="0" y="290"/>
                  </a:lnTo>
                  <a:lnTo>
                    <a:pt x="0" y="298"/>
                  </a:lnTo>
                  <a:lnTo>
                    <a:pt x="4" y="314"/>
                  </a:lnTo>
                  <a:lnTo>
                    <a:pt x="10" y="324"/>
                  </a:lnTo>
                  <a:lnTo>
                    <a:pt x="14" y="334"/>
                  </a:lnTo>
                  <a:lnTo>
                    <a:pt x="16" y="344"/>
                  </a:lnTo>
                  <a:lnTo>
                    <a:pt x="18" y="346"/>
                  </a:lnTo>
                  <a:lnTo>
                    <a:pt x="20" y="348"/>
                  </a:lnTo>
                  <a:lnTo>
                    <a:pt x="22" y="350"/>
                  </a:lnTo>
                  <a:lnTo>
                    <a:pt x="28" y="354"/>
                  </a:lnTo>
                  <a:lnTo>
                    <a:pt x="30" y="356"/>
                  </a:lnTo>
                  <a:lnTo>
                    <a:pt x="40" y="364"/>
                  </a:lnTo>
                  <a:lnTo>
                    <a:pt x="48" y="372"/>
                  </a:lnTo>
                  <a:lnTo>
                    <a:pt x="48" y="374"/>
                  </a:lnTo>
                  <a:lnTo>
                    <a:pt x="50" y="376"/>
                  </a:lnTo>
                  <a:lnTo>
                    <a:pt x="58" y="380"/>
                  </a:lnTo>
                  <a:lnTo>
                    <a:pt x="62" y="382"/>
                  </a:lnTo>
                  <a:lnTo>
                    <a:pt x="66" y="384"/>
                  </a:lnTo>
                  <a:lnTo>
                    <a:pt x="68" y="386"/>
                  </a:lnTo>
                  <a:lnTo>
                    <a:pt x="76" y="392"/>
                  </a:lnTo>
                  <a:lnTo>
                    <a:pt x="80" y="398"/>
                  </a:lnTo>
                  <a:lnTo>
                    <a:pt x="82" y="404"/>
                  </a:lnTo>
                  <a:lnTo>
                    <a:pt x="84" y="412"/>
                  </a:lnTo>
                  <a:lnTo>
                    <a:pt x="86" y="422"/>
                  </a:lnTo>
                  <a:lnTo>
                    <a:pt x="88" y="428"/>
                  </a:lnTo>
                  <a:lnTo>
                    <a:pt x="90" y="432"/>
                  </a:lnTo>
                  <a:lnTo>
                    <a:pt x="92" y="438"/>
                  </a:lnTo>
                  <a:lnTo>
                    <a:pt x="96" y="440"/>
                  </a:lnTo>
                  <a:lnTo>
                    <a:pt x="98" y="440"/>
                  </a:lnTo>
                  <a:lnTo>
                    <a:pt x="102" y="438"/>
                  </a:lnTo>
                  <a:lnTo>
                    <a:pt x="104" y="434"/>
                  </a:lnTo>
                  <a:lnTo>
                    <a:pt x="106" y="432"/>
                  </a:lnTo>
                  <a:lnTo>
                    <a:pt x="108" y="428"/>
                  </a:lnTo>
                  <a:lnTo>
                    <a:pt x="112" y="428"/>
                  </a:lnTo>
                  <a:lnTo>
                    <a:pt x="114" y="428"/>
                  </a:lnTo>
                  <a:lnTo>
                    <a:pt x="130" y="434"/>
                  </a:lnTo>
                  <a:lnTo>
                    <a:pt x="140" y="438"/>
                  </a:lnTo>
                  <a:lnTo>
                    <a:pt x="144" y="442"/>
                  </a:lnTo>
                  <a:lnTo>
                    <a:pt x="144" y="444"/>
                  </a:lnTo>
                  <a:lnTo>
                    <a:pt x="144" y="446"/>
                  </a:lnTo>
                  <a:lnTo>
                    <a:pt x="140" y="448"/>
                  </a:lnTo>
                  <a:lnTo>
                    <a:pt x="138" y="452"/>
                  </a:lnTo>
                  <a:lnTo>
                    <a:pt x="136" y="458"/>
                  </a:lnTo>
                  <a:lnTo>
                    <a:pt x="138" y="460"/>
                  </a:lnTo>
                  <a:lnTo>
                    <a:pt x="138" y="466"/>
                  </a:lnTo>
                  <a:lnTo>
                    <a:pt x="132" y="484"/>
                  </a:lnTo>
                  <a:lnTo>
                    <a:pt x="126" y="496"/>
                  </a:lnTo>
                  <a:lnTo>
                    <a:pt x="124" y="498"/>
                  </a:lnTo>
                  <a:lnTo>
                    <a:pt x="122" y="502"/>
                  </a:lnTo>
                  <a:lnTo>
                    <a:pt x="122" y="504"/>
                  </a:lnTo>
                  <a:lnTo>
                    <a:pt x="122" y="508"/>
                  </a:lnTo>
                  <a:lnTo>
                    <a:pt x="124" y="510"/>
                  </a:lnTo>
                  <a:lnTo>
                    <a:pt x="124" y="514"/>
                  </a:lnTo>
                  <a:lnTo>
                    <a:pt x="126" y="516"/>
                  </a:lnTo>
                  <a:lnTo>
                    <a:pt x="128" y="518"/>
                  </a:lnTo>
                  <a:lnTo>
                    <a:pt x="136" y="526"/>
                  </a:lnTo>
                  <a:lnTo>
                    <a:pt x="150" y="536"/>
                  </a:lnTo>
                  <a:lnTo>
                    <a:pt x="166" y="550"/>
                  </a:lnTo>
                  <a:lnTo>
                    <a:pt x="176" y="550"/>
                  </a:lnTo>
                  <a:lnTo>
                    <a:pt x="190" y="556"/>
                  </a:lnTo>
                  <a:lnTo>
                    <a:pt x="192" y="556"/>
                  </a:lnTo>
                  <a:lnTo>
                    <a:pt x="196" y="562"/>
                  </a:lnTo>
                  <a:lnTo>
                    <a:pt x="198" y="566"/>
                  </a:lnTo>
                  <a:lnTo>
                    <a:pt x="202" y="568"/>
                  </a:lnTo>
                  <a:lnTo>
                    <a:pt x="206" y="570"/>
                  </a:lnTo>
                  <a:lnTo>
                    <a:pt x="208" y="570"/>
                  </a:lnTo>
                  <a:lnTo>
                    <a:pt x="212" y="572"/>
                  </a:lnTo>
                  <a:lnTo>
                    <a:pt x="214" y="580"/>
                  </a:lnTo>
                  <a:lnTo>
                    <a:pt x="212" y="584"/>
                  </a:lnTo>
                  <a:lnTo>
                    <a:pt x="212" y="586"/>
                  </a:lnTo>
                  <a:lnTo>
                    <a:pt x="214" y="590"/>
                  </a:lnTo>
                  <a:lnTo>
                    <a:pt x="216" y="592"/>
                  </a:lnTo>
                  <a:lnTo>
                    <a:pt x="218" y="596"/>
                  </a:lnTo>
                  <a:lnTo>
                    <a:pt x="220" y="598"/>
                  </a:lnTo>
                  <a:lnTo>
                    <a:pt x="222" y="602"/>
                  </a:lnTo>
                  <a:lnTo>
                    <a:pt x="222" y="606"/>
                  </a:lnTo>
                  <a:lnTo>
                    <a:pt x="220" y="610"/>
                  </a:lnTo>
                  <a:lnTo>
                    <a:pt x="218" y="612"/>
                  </a:lnTo>
                  <a:lnTo>
                    <a:pt x="216" y="614"/>
                  </a:lnTo>
                  <a:lnTo>
                    <a:pt x="216" y="616"/>
                  </a:lnTo>
                  <a:lnTo>
                    <a:pt x="216" y="620"/>
                  </a:lnTo>
                  <a:lnTo>
                    <a:pt x="222" y="628"/>
                  </a:lnTo>
                  <a:lnTo>
                    <a:pt x="226" y="634"/>
                  </a:lnTo>
                  <a:lnTo>
                    <a:pt x="230" y="644"/>
                  </a:lnTo>
                  <a:lnTo>
                    <a:pt x="234" y="646"/>
                  </a:lnTo>
                  <a:lnTo>
                    <a:pt x="240" y="650"/>
                  </a:lnTo>
                  <a:lnTo>
                    <a:pt x="254" y="652"/>
                  </a:lnTo>
                  <a:lnTo>
                    <a:pt x="258" y="652"/>
                  </a:lnTo>
                  <a:lnTo>
                    <a:pt x="252" y="648"/>
                  </a:lnTo>
                  <a:lnTo>
                    <a:pt x="252" y="646"/>
                  </a:lnTo>
                  <a:lnTo>
                    <a:pt x="252" y="640"/>
                  </a:lnTo>
                  <a:lnTo>
                    <a:pt x="260" y="630"/>
                  </a:lnTo>
                  <a:lnTo>
                    <a:pt x="260" y="628"/>
                  </a:lnTo>
                  <a:lnTo>
                    <a:pt x="266" y="624"/>
                  </a:lnTo>
                  <a:lnTo>
                    <a:pt x="268" y="622"/>
                  </a:lnTo>
                  <a:lnTo>
                    <a:pt x="272" y="622"/>
                  </a:lnTo>
                  <a:lnTo>
                    <a:pt x="274" y="622"/>
                  </a:lnTo>
                  <a:lnTo>
                    <a:pt x="278" y="622"/>
                  </a:lnTo>
                  <a:lnTo>
                    <a:pt x="292" y="628"/>
                  </a:lnTo>
                  <a:lnTo>
                    <a:pt x="310" y="636"/>
                  </a:lnTo>
                  <a:lnTo>
                    <a:pt x="314" y="636"/>
                  </a:lnTo>
                  <a:lnTo>
                    <a:pt x="316" y="638"/>
                  </a:lnTo>
                  <a:lnTo>
                    <a:pt x="320" y="636"/>
                  </a:lnTo>
                  <a:lnTo>
                    <a:pt x="324" y="634"/>
                  </a:lnTo>
                  <a:lnTo>
                    <a:pt x="326" y="628"/>
                  </a:lnTo>
                  <a:lnTo>
                    <a:pt x="326" y="624"/>
                  </a:lnTo>
                  <a:lnTo>
                    <a:pt x="322" y="620"/>
                  </a:lnTo>
                  <a:lnTo>
                    <a:pt x="318" y="616"/>
                  </a:lnTo>
                  <a:lnTo>
                    <a:pt x="316" y="612"/>
                  </a:lnTo>
                  <a:lnTo>
                    <a:pt x="314" y="608"/>
                  </a:lnTo>
                  <a:lnTo>
                    <a:pt x="314" y="604"/>
                  </a:lnTo>
                  <a:lnTo>
                    <a:pt x="318" y="598"/>
                  </a:lnTo>
                  <a:lnTo>
                    <a:pt x="320" y="596"/>
                  </a:lnTo>
                  <a:lnTo>
                    <a:pt x="338" y="590"/>
                  </a:lnTo>
                  <a:lnTo>
                    <a:pt x="346" y="588"/>
                  </a:lnTo>
                  <a:lnTo>
                    <a:pt x="350" y="586"/>
                  </a:lnTo>
                  <a:lnTo>
                    <a:pt x="354" y="586"/>
                  </a:lnTo>
                  <a:lnTo>
                    <a:pt x="356" y="584"/>
                  </a:lnTo>
                  <a:lnTo>
                    <a:pt x="356" y="580"/>
                  </a:lnTo>
                  <a:lnTo>
                    <a:pt x="354" y="576"/>
                  </a:lnTo>
                  <a:lnTo>
                    <a:pt x="350" y="574"/>
                  </a:lnTo>
                  <a:lnTo>
                    <a:pt x="348" y="572"/>
                  </a:lnTo>
                  <a:lnTo>
                    <a:pt x="346" y="568"/>
                  </a:lnTo>
                  <a:lnTo>
                    <a:pt x="346" y="564"/>
                  </a:lnTo>
                  <a:lnTo>
                    <a:pt x="350" y="560"/>
                  </a:lnTo>
                  <a:lnTo>
                    <a:pt x="352" y="558"/>
                  </a:lnTo>
                  <a:lnTo>
                    <a:pt x="354" y="556"/>
                  </a:lnTo>
                  <a:lnTo>
                    <a:pt x="356" y="552"/>
                  </a:lnTo>
                  <a:lnTo>
                    <a:pt x="356" y="550"/>
                  </a:lnTo>
                  <a:lnTo>
                    <a:pt x="356" y="548"/>
                  </a:lnTo>
                  <a:lnTo>
                    <a:pt x="352" y="546"/>
                  </a:lnTo>
                  <a:lnTo>
                    <a:pt x="348" y="53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62" name="Freeform 473"/>
            <p:cNvSpPr>
              <a:spLocks/>
            </p:cNvSpPr>
            <p:nvPr/>
          </p:nvSpPr>
          <p:spPr bwMode="auto">
            <a:xfrm>
              <a:off x="5095875" y="1714500"/>
              <a:ext cx="790575" cy="825500"/>
            </a:xfrm>
            <a:custGeom>
              <a:avLst/>
              <a:gdLst>
                <a:gd name="T0" fmla="*/ 348 w 498"/>
                <a:gd name="T1" fmla="*/ 514 h 520"/>
                <a:gd name="T2" fmla="*/ 408 w 498"/>
                <a:gd name="T3" fmla="*/ 510 h 520"/>
                <a:gd name="T4" fmla="*/ 482 w 498"/>
                <a:gd name="T5" fmla="*/ 504 h 520"/>
                <a:gd name="T6" fmla="*/ 480 w 498"/>
                <a:gd name="T7" fmla="*/ 482 h 520"/>
                <a:gd name="T8" fmla="*/ 468 w 498"/>
                <a:gd name="T9" fmla="*/ 438 h 520"/>
                <a:gd name="T10" fmla="*/ 464 w 498"/>
                <a:gd name="T11" fmla="*/ 420 h 520"/>
                <a:gd name="T12" fmla="*/ 466 w 498"/>
                <a:gd name="T13" fmla="*/ 400 h 520"/>
                <a:gd name="T14" fmla="*/ 470 w 498"/>
                <a:gd name="T15" fmla="*/ 382 h 520"/>
                <a:gd name="T16" fmla="*/ 478 w 498"/>
                <a:gd name="T17" fmla="*/ 362 h 520"/>
                <a:gd name="T18" fmla="*/ 474 w 498"/>
                <a:gd name="T19" fmla="*/ 326 h 520"/>
                <a:gd name="T20" fmla="*/ 484 w 498"/>
                <a:gd name="T21" fmla="*/ 312 h 520"/>
                <a:gd name="T22" fmla="*/ 490 w 498"/>
                <a:gd name="T23" fmla="*/ 300 h 520"/>
                <a:gd name="T24" fmla="*/ 484 w 498"/>
                <a:gd name="T25" fmla="*/ 286 h 520"/>
                <a:gd name="T26" fmla="*/ 488 w 498"/>
                <a:gd name="T27" fmla="*/ 264 h 520"/>
                <a:gd name="T28" fmla="*/ 496 w 498"/>
                <a:gd name="T29" fmla="*/ 246 h 520"/>
                <a:gd name="T30" fmla="*/ 474 w 498"/>
                <a:gd name="T31" fmla="*/ 228 h 520"/>
                <a:gd name="T32" fmla="*/ 464 w 498"/>
                <a:gd name="T33" fmla="*/ 244 h 520"/>
                <a:gd name="T34" fmla="*/ 442 w 498"/>
                <a:gd name="T35" fmla="*/ 268 h 520"/>
                <a:gd name="T36" fmla="*/ 452 w 498"/>
                <a:gd name="T37" fmla="*/ 226 h 520"/>
                <a:gd name="T38" fmla="*/ 468 w 498"/>
                <a:gd name="T39" fmla="*/ 208 h 520"/>
                <a:gd name="T40" fmla="*/ 458 w 498"/>
                <a:gd name="T41" fmla="*/ 190 h 520"/>
                <a:gd name="T42" fmla="*/ 452 w 498"/>
                <a:gd name="T43" fmla="*/ 170 h 520"/>
                <a:gd name="T44" fmla="*/ 446 w 498"/>
                <a:gd name="T45" fmla="*/ 154 h 520"/>
                <a:gd name="T46" fmla="*/ 422 w 498"/>
                <a:gd name="T47" fmla="*/ 122 h 520"/>
                <a:gd name="T48" fmla="*/ 416 w 498"/>
                <a:gd name="T49" fmla="*/ 106 h 520"/>
                <a:gd name="T50" fmla="*/ 368 w 498"/>
                <a:gd name="T51" fmla="*/ 100 h 520"/>
                <a:gd name="T52" fmla="*/ 314 w 498"/>
                <a:gd name="T53" fmla="*/ 84 h 520"/>
                <a:gd name="T54" fmla="*/ 236 w 498"/>
                <a:gd name="T55" fmla="*/ 66 h 520"/>
                <a:gd name="T56" fmla="*/ 212 w 498"/>
                <a:gd name="T57" fmla="*/ 46 h 520"/>
                <a:gd name="T58" fmla="*/ 180 w 498"/>
                <a:gd name="T59" fmla="*/ 36 h 520"/>
                <a:gd name="T60" fmla="*/ 164 w 498"/>
                <a:gd name="T61" fmla="*/ 44 h 520"/>
                <a:gd name="T62" fmla="*/ 178 w 498"/>
                <a:gd name="T63" fmla="*/ 8 h 520"/>
                <a:gd name="T64" fmla="*/ 154 w 498"/>
                <a:gd name="T65" fmla="*/ 6 h 520"/>
                <a:gd name="T66" fmla="*/ 140 w 498"/>
                <a:gd name="T67" fmla="*/ 14 h 520"/>
                <a:gd name="T68" fmla="*/ 92 w 498"/>
                <a:gd name="T69" fmla="*/ 34 h 520"/>
                <a:gd name="T70" fmla="*/ 70 w 498"/>
                <a:gd name="T71" fmla="*/ 36 h 520"/>
                <a:gd name="T72" fmla="*/ 48 w 498"/>
                <a:gd name="T73" fmla="*/ 40 h 520"/>
                <a:gd name="T74" fmla="*/ 50 w 498"/>
                <a:gd name="T75" fmla="*/ 100 h 520"/>
                <a:gd name="T76" fmla="*/ 18 w 498"/>
                <a:gd name="T77" fmla="*/ 130 h 520"/>
                <a:gd name="T78" fmla="*/ 0 w 498"/>
                <a:gd name="T79" fmla="*/ 162 h 520"/>
                <a:gd name="T80" fmla="*/ 4 w 498"/>
                <a:gd name="T81" fmla="*/ 172 h 520"/>
                <a:gd name="T82" fmla="*/ 20 w 498"/>
                <a:gd name="T83" fmla="*/ 190 h 520"/>
                <a:gd name="T84" fmla="*/ 14 w 498"/>
                <a:gd name="T85" fmla="*/ 246 h 520"/>
                <a:gd name="T86" fmla="*/ 32 w 498"/>
                <a:gd name="T87" fmla="*/ 286 h 520"/>
                <a:gd name="T88" fmla="*/ 52 w 498"/>
                <a:gd name="T89" fmla="*/ 288 h 520"/>
                <a:gd name="T90" fmla="*/ 64 w 498"/>
                <a:gd name="T91" fmla="*/ 302 h 520"/>
                <a:gd name="T92" fmla="*/ 84 w 498"/>
                <a:gd name="T93" fmla="*/ 310 h 520"/>
                <a:gd name="T94" fmla="*/ 96 w 498"/>
                <a:gd name="T95" fmla="*/ 324 h 520"/>
                <a:gd name="T96" fmla="*/ 118 w 498"/>
                <a:gd name="T97" fmla="*/ 344 h 520"/>
                <a:gd name="T98" fmla="*/ 138 w 498"/>
                <a:gd name="T99" fmla="*/ 352 h 520"/>
                <a:gd name="T100" fmla="*/ 154 w 498"/>
                <a:gd name="T101" fmla="*/ 372 h 520"/>
                <a:gd name="T102" fmla="*/ 160 w 498"/>
                <a:gd name="T103" fmla="*/ 412 h 520"/>
                <a:gd name="T104" fmla="*/ 174 w 498"/>
                <a:gd name="T105" fmla="*/ 432 h 520"/>
                <a:gd name="T106" fmla="*/ 168 w 498"/>
                <a:gd name="T107" fmla="*/ 444 h 520"/>
                <a:gd name="T108" fmla="*/ 172 w 498"/>
                <a:gd name="T109" fmla="*/ 476 h 520"/>
                <a:gd name="T110" fmla="*/ 190 w 498"/>
                <a:gd name="T111" fmla="*/ 502 h 520"/>
                <a:gd name="T112" fmla="*/ 206 w 498"/>
                <a:gd name="T113" fmla="*/ 504 h 520"/>
                <a:gd name="T114" fmla="*/ 220 w 498"/>
                <a:gd name="T115"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520">
                  <a:moveTo>
                    <a:pt x="232" y="520"/>
                  </a:moveTo>
                  <a:lnTo>
                    <a:pt x="270" y="518"/>
                  </a:lnTo>
                  <a:lnTo>
                    <a:pt x="302" y="516"/>
                  </a:lnTo>
                  <a:lnTo>
                    <a:pt x="326" y="516"/>
                  </a:lnTo>
                  <a:lnTo>
                    <a:pt x="348" y="514"/>
                  </a:lnTo>
                  <a:lnTo>
                    <a:pt x="382" y="512"/>
                  </a:lnTo>
                  <a:lnTo>
                    <a:pt x="396" y="510"/>
                  </a:lnTo>
                  <a:lnTo>
                    <a:pt x="400" y="510"/>
                  </a:lnTo>
                  <a:lnTo>
                    <a:pt x="404" y="510"/>
                  </a:lnTo>
                  <a:lnTo>
                    <a:pt x="408" y="510"/>
                  </a:lnTo>
                  <a:lnTo>
                    <a:pt x="414" y="510"/>
                  </a:lnTo>
                  <a:lnTo>
                    <a:pt x="422" y="510"/>
                  </a:lnTo>
                  <a:lnTo>
                    <a:pt x="432" y="508"/>
                  </a:lnTo>
                  <a:lnTo>
                    <a:pt x="458" y="506"/>
                  </a:lnTo>
                  <a:lnTo>
                    <a:pt x="482" y="504"/>
                  </a:lnTo>
                  <a:lnTo>
                    <a:pt x="480" y="502"/>
                  </a:lnTo>
                  <a:lnTo>
                    <a:pt x="480" y="498"/>
                  </a:lnTo>
                  <a:lnTo>
                    <a:pt x="480" y="488"/>
                  </a:lnTo>
                  <a:lnTo>
                    <a:pt x="480" y="486"/>
                  </a:lnTo>
                  <a:lnTo>
                    <a:pt x="480" y="482"/>
                  </a:lnTo>
                  <a:lnTo>
                    <a:pt x="482" y="480"/>
                  </a:lnTo>
                  <a:lnTo>
                    <a:pt x="482" y="478"/>
                  </a:lnTo>
                  <a:lnTo>
                    <a:pt x="482" y="470"/>
                  </a:lnTo>
                  <a:lnTo>
                    <a:pt x="474" y="456"/>
                  </a:lnTo>
                  <a:lnTo>
                    <a:pt x="468" y="438"/>
                  </a:lnTo>
                  <a:lnTo>
                    <a:pt x="468" y="426"/>
                  </a:lnTo>
                  <a:lnTo>
                    <a:pt x="466" y="426"/>
                  </a:lnTo>
                  <a:lnTo>
                    <a:pt x="466" y="422"/>
                  </a:lnTo>
                  <a:lnTo>
                    <a:pt x="464" y="422"/>
                  </a:lnTo>
                  <a:lnTo>
                    <a:pt x="464" y="420"/>
                  </a:lnTo>
                  <a:lnTo>
                    <a:pt x="464" y="418"/>
                  </a:lnTo>
                  <a:lnTo>
                    <a:pt x="466" y="406"/>
                  </a:lnTo>
                  <a:lnTo>
                    <a:pt x="466" y="404"/>
                  </a:lnTo>
                  <a:lnTo>
                    <a:pt x="466" y="402"/>
                  </a:lnTo>
                  <a:lnTo>
                    <a:pt x="466" y="400"/>
                  </a:lnTo>
                  <a:lnTo>
                    <a:pt x="468" y="396"/>
                  </a:lnTo>
                  <a:lnTo>
                    <a:pt x="470" y="390"/>
                  </a:lnTo>
                  <a:lnTo>
                    <a:pt x="470" y="388"/>
                  </a:lnTo>
                  <a:lnTo>
                    <a:pt x="470" y="384"/>
                  </a:lnTo>
                  <a:lnTo>
                    <a:pt x="470" y="382"/>
                  </a:lnTo>
                  <a:lnTo>
                    <a:pt x="470" y="380"/>
                  </a:lnTo>
                  <a:lnTo>
                    <a:pt x="470" y="376"/>
                  </a:lnTo>
                  <a:lnTo>
                    <a:pt x="476" y="370"/>
                  </a:lnTo>
                  <a:lnTo>
                    <a:pt x="476" y="366"/>
                  </a:lnTo>
                  <a:lnTo>
                    <a:pt x="478" y="362"/>
                  </a:lnTo>
                  <a:lnTo>
                    <a:pt x="476" y="360"/>
                  </a:lnTo>
                  <a:lnTo>
                    <a:pt x="472" y="346"/>
                  </a:lnTo>
                  <a:lnTo>
                    <a:pt x="472" y="338"/>
                  </a:lnTo>
                  <a:lnTo>
                    <a:pt x="472" y="336"/>
                  </a:lnTo>
                  <a:lnTo>
                    <a:pt x="474" y="326"/>
                  </a:lnTo>
                  <a:lnTo>
                    <a:pt x="478" y="318"/>
                  </a:lnTo>
                  <a:lnTo>
                    <a:pt x="478" y="316"/>
                  </a:lnTo>
                  <a:lnTo>
                    <a:pt x="480" y="316"/>
                  </a:lnTo>
                  <a:lnTo>
                    <a:pt x="480" y="314"/>
                  </a:lnTo>
                  <a:lnTo>
                    <a:pt x="484" y="312"/>
                  </a:lnTo>
                  <a:lnTo>
                    <a:pt x="486" y="310"/>
                  </a:lnTo>
                  <a:lnTo>
                    <a:pt x="488" y="308"/>
                  </a:lnTo>
                  <a:lnTo>
                    <a:pt x="490" y="304"/>
                  </a:lnTo>
                  <a:lnTo>
                    <a:pt x="490" y="302"/>
                  </a:lnTo>
                  <a:lnTo>
                    <a:pt x="490" y="300"/>
                  </a:lnTo>
                  <a:lnTo>
                    <a:pt x="486" y="298"/>
                  </a:lnTo>
                  <a:lnTo>
                    <a:pt x="484" y="294"/>
                  </a:lnTo>
                  <a:lnTo>
                    <a:pt x="484" y="290"/>
                  </a:lnTo>
                  <a:lnTo>
                    <a:pt x="484" y="288"/>
                  </a:lnTo>
                  <a:lnTo>
                    <a:pt x="484" y="286"/>
                  </a:lnTo>
                  <a:lnTo>
                    <a:pt x="486" y="284"/>
                  </a:lnTo>
                  <a:lnTo>
                    <a:pt x="486" y="280"/>
                  </a:lnTo>
                  <a:lnTo>
                    <a:pt x="486" y="276"/>
                  </a:lnTo>
                  <a:lnTo>
                    <a:pt x="486" y="272"/>
                  </a:lnTo>
                  <a:lnTo>
                    <a:pt x="488" y="264"/>
                  </a:lnTo>
                  <a:lnTo>
                    <a:pt x="490" y="256"/>
                  </a:lnTo>
                  <a:lnTo>
                    <a:pt x="492" y="254"/>
                  </a:lnTo>
                  <a:lnTo>
                    <a:pt x="492" y="252"/>
                  </a:lnTo>
                  <a:lnTo>
                    <a:pt x="494" y="248"/>
                  </a:lnTo>
                  <a:lnTo>
                    <a:pt x="496" y="246"/>
                  </a:lnTo>
                  <a:lnTo>
                    <a:pt x="498" y="236"/>
                  </a:lnTo>
                  <a:lnTo>
                    <a:pt x="498" y="234"/>
                  </a:lnTo>
                  <a:lnTo>
                    <a:pt x="498" y="232"/>
                  </a:lnTo>
                  <a:lnTo>
                    <a:pt x="486" y="222"/>
                  </a:lnTo>
                  <a:lnTo>
                    <a:pt x="474" y="228"/>
                  </a:lnTo>
                  <a:lnTo>
                    <a:pt x="468" y="232"/>
                  </a:lnTo>
                  <a:lnTo>
                    <a:pt x="468" y="234"/>
                  </a:lnTo>
                  <a:lnTo>
                    <a:pt x="468" y="236"/>
                  </a:lnTo>
                  <a:lnTo>
                    <a:pt x="466" y="238"/>
                  </a:lnTo>
                  <a:lnTo>
                    <a:pt x="464" y="244"/>
                  </a:lnTo>
                  <a:lnTo>
                    <a:pt x="456" y="254"/>
                  </a:lnTo>
                  <a:lnTo>
                    <a:pt x="446" y="266"/>
                  </a:lnTo>
                  <a:lnTo>
                    <a:pt x="446" y="268"/>
                  </a:lnTo>
                  <a:lnTo>
                    <a:pt x="444" y="268"/>
                  </a:lnTo>
                  <a:lnTo>
                    <a:pt x="442" y="268"/>
                  </a:lnTo>
                  <a:lnTo>
                    <a:pt x="438" y="266"/>
                  </a:lnTo>
                  <a:lnTo>
                    <a:pt x="436" y="264"/>
                  </a:lnTo>
                  <a:lnTo>
                    <a:pt x="440" y="246"/>
                  </a:lnTo>
                  <a:lnTo>
                    <a:pt x="446" y="236"/>
                  </a:lnTo>
                  <a:lnTo>
                    <a:pt x="452" y="226"/>
                  </a:lnTo>
                  <a:lnTo>
                    <a:pt x="458" y="216"/>
                  </a:lnTo>
                  <a:lnTo>
                    <a:pt x="466" y="214"/>
                  </a:lnTo>
                  <a:lnTo>
                    <a:pt x="468" y="212"/>
                  </a:lnTo>
                  <a:lnTo>
                    <a:pt x="468" y="210"/>
                  </a:lnTo>
                  <a:lnTo>
                    <a:pt x="468" y="208"/>
                  </a:lnTo>
                  <a:lnTo>
                    <a:pt x="468" y="206"/>
                  </a:lnTo>
                  <a:lnTo>
                    <a:pt x="468" y="204"/>
                  </a:lnTo>
                  <a:lnTo>
                    <a:pt x="468" y="198"/>
                  </a:lnTo>
                  <a:lnTo>
                    <a:pt x="464" y="196"/>
                  </a:lnTo>
                  <a:lnTo>
                    <a:pt x="458" y="190"/>
                  </a:lnTo>
                  <a:lnTo>
                    <a:pt x="458" y="184"/>
                  </a:lnTo>
                  <a:lnTo>
                    <a:pt x="458" y="180"/>
                  </a:lnTo>
                  <a:lnTo>
                    <a:pt x="458" y="178"/>
                  </a:lnTo>
                  <a:lnTo>
                    <a:pt x="454" y="170"/>
                  </a:lnTo>
                  <a:lnTo>
                    <a:pt x="452" y="170"/>
                  </a:lnTo>
                  <a:lnTo>
                    <a:pt x="442" y="170"/>
                  </a:lnTo>
                  <a:lnTo>
                    <a:pt x="442" y="160"/>
                  </a:lnTo>
                  <a:lnTo>
                    <a:pt x="446" y="158"/>
                  </a:lnTo>
                  <a:lnTo>
                    <a:pt x="446" y="156"/>
                  </a:lnTo>
                  <a:lnTo>
                    <a:pt x="446" y="154"/>
                  </a:lnTo>
                  <a:lnTo>
                    <a:pt x="446" y="132"/>
                  </a:lnTo>
                  <a:lnTo>
                    <a:pt x="442" y="130"/>
                  </a:lnTo>
                  <a:lnTo>
                    <a:pt x="436" y="124"/>
                  </a:lnTo>
                  <a:lnTo>
                    <a:pt x="430" y="124"/>
                  </a:lnTo>
                  <a:lnTo>
                    <a:pt x="422" y="122"/>
                  </a:lnTo>
                  <a:lnTo>
                    <a:pt x="418" y="122"/>
                  </a:lnTo>
                  <a:lnTo>
                    <a:pt x="416" y="120"/>
                  </a:lnTo>
                  <a:lnTo>
                    <a:pt x="416" y="118"/>
                  </a:lnTo>
                  <a:lnTo>
                    <a:pt x="418" y="112"/>
                  </a:lnTo>
                  <a:lnTo>
                    <a:pt x="416" y="106"/>
                  </a:lnTo>
                  <a:lnTo>
                    <a:pt x="410" y="102"/>
                  </a:lnTo>
                  <a:lnTo>
                    <a:pt x="378" y="98"/>
                  </a:lnTo>
                  <a:lnTo>
                    <a:pt x="376" y="98"/>
                  </a:lnTo>
                  <a:lnTo>
                    <a:pt x="370" y="100"/>
                  </a:lnTo>
                  <a:lnTo>
                    <a:pt x="368" y="100"/>
                  </a:lnTo>
                  <a:lnTo>
                    <a:pt x="352" y="98"/>
                  </a:lnTo>
                  <a:lnTo>
                    <a:pt x="330" y="88"/>
                  </a:lnTo>
                  <a:lnTo>
                    <a:pt x="326" y="88"/>
                  </a:lnTo>
                  <a:lnTo>
                    <a:pt x="320" y="86"/>
                  </a:lnTo>
                  <a:lnTo>
                    <a:pt x="314" y="84"/>
                  </a:lnTo>
                  <a:lnTo>
                    <a:pt x="296" y="82"/>
                  </a:lnTo>
                  <a:lnTo>
                    <a:pt x="266" y="74"/>
                  </a:lnTo>
                  <a:lnTo>
                    <a:pt x="262" y="74"/>
                  </a:lnTo>
                  <a:lnTo>
                    <a:pt x="246" y="72"/>
                  </a:lnTo>
                  <a:lnTo>
                    <a:pt x="236" y="66"/>
                  </a:lnTo>
                  <a:lnTo>
                    <a:pt x="230" y="56"/>
                  </a:lnTo>
                  <a:lnTo>
                    <a:pt x="228" y="52"/>
                  </a:lnTo>
                  <a:lnTo>
                    <a:pt x="226" y="50"/>
                  </a:lnTo>
                  <a:lnTo>
                    <a:pt x="218" y="48"/>
                  </a:lnTo>
                  <a:lnTo>
                    <a:pt x="212" y="46"/>
                  </a:lnTo>
                  <a:lnTo>
                    <a:pt x="210" y="44"/>
                  </a:lnTo>
                  <a:lnTo>
                    <a:pt x="208" y="44"/>
                  </a:lnTo>
                  <a:lnTo>
                    <a:pt x="206" y="44"/>
                  </a:lnTo>
                  <a:lnTo>
                    <a:pt x="196" y="42"/>
                  </a:lnTo>
                  <a:lnTo>
                    <a:pt x="180" y="36"/>
                  </a:lnTo>
                  <a:lnTo>
                    <a:pt x="178" y="38"/>
                  </a:lnTo>
                  <a:lnTo>
                    <a:pt x="178" y="40"/>
                  </a:lnTo>
                  <a:lnTo>
                    <a:pt x="168" y="44"/>
                  </a:lnTo>
                  <a:lnTo>
                    <a:pt x="166" y="44"/>
                  </a:lnTo>
                  <a:lnTo>
                    <a:pt x="164" y="44"/>
                  </a:lnTo>
                  <a:lnTo>
                    <a:pt x="164" y="42"/>
                  </a:lnTo>
                  <a:lnTo>
                    <a:pt x="170" y="26"/>
                  </a:lnTo>
                  <a:lnTo>
                    <a:pt x="170" y="22"/>
                  </a:lnTo>
                  <a:lnTo>
                    <a:pt x="172" y="20"/>
                  </a:lnTo>
                  <a:lnTo>
                    <a:pt x="178" y="8"/>
                  </a:lnTo>
                  <a:lnTo>
                    <a:pt x="174" y="2"/>
                  </a:lnTo>
                  <a:lnTo>
                    <a:pt x="170" y="0"/>
                  </a:lnTo>
                  <a:lnTo>
                    <a:pt x="168" y="0"/>
                  </a:lnTo>
                  <a:lnTo>
                    <a:pt x="160" y="2"/>
                  </a:lnTo>
                  <a:lnTo>
                    <a:pt x="154" y="6"/>
                  </a:lnTo>
                  <a:lnTo>
                    <a:pt x="154" y="8"/>
                  </a:lnTo>
                  <a:lnTo>
                    <a:pt x="152" y="10"/>
                  </a:lnTo>
                  <a:lnTo>
                    <a:pt x="148" y="14"/>
                  </a:lnTo>
                  <a:lnTo>
                    <a:pt x="142" y="14"/>
                  </a:lnTo>
                  <a:lnTo>
                    <a:pt x="140" y="14"/>
                  </a:lnTo>
                  <a:lnTo>
                    <a:pt x="130" y="18"/>
                  </a:lnTo>
                  <a:lnTo>
                    <a:pt x="124" y="24"/>
                  </a:lnTo>
                  <a:lnTo>
                    <a:pt x="116" y="26"/>
                  </a:lnTo>
                  <a:lnTo>
                    <a:pt x="98" y="32"/>
                  </a:lnTo>
                  <a:lnTo>
                    <a:pt x="92" y="34"/>
                  </a:lnTo>
                  <a:lnTo>
                    <a:pt x="90" y="34"/>
                  </a:lnTo>
                  <a:lnTo>
                    <a:pt x="86" y="36"/>
                  </a:lnTo>
                  <a:lnTo>
                    <a:pt x="76" y="38"/>
                  </a:lnTo>
                  <a:lnTo>
                    <a:pt x="72" y="36"/>
                  </a:lnTo>
                  <a:lnTo>
                    <a:pt x="70" y="36"/>
                  </a:lnTo>
                  <a:lnTo>
                    <a:pt x="68" y="34"/>
                  </a:lnTo>
                  <a:lnTo>
                    <a:pt x="64" y="30"/>
                  </a:lnTo>
                  <a:lnTo>
                    <a:pt x="62" y="28"/>
                  </a:lnTo>
                  <a:lnTo>
                    <a:pt x="60" y="30"/>
                  </a:lnTo>
                  <a:lnTo>
                    <a:pt x="48" y="40"/>
                  </a:lnTo>
                  <a:lnTo>
                    <a:pt x="48" y="44"/>
                  </a:lnTo>
                  <a:lnTo>
                    <a:pt x="48" y="66"/>
                  </a:lnTo>
                  <a:lnTo>
                    <a:pt x="50" y="80"/>
                  </a:lnTo>
                  <a:lnTo>
                    <a:pt x="50" y="88"/>
                  </a:lnTo>
                  <a:lnTo>
                    <a:pt x="50" y="100"/>
                  </a:lnTo>
                  <a:lnTo>
                    <a:pt x="50" y="108"/>
                  </a:lnTo>
                  <a:lnTo>
                    <a:pt x="44" y="116"/>
                  </a:lnTo>
                  <a:lnTo>
                    <a:pt x="28" y="126"/>
                  </a:lnTo>
                  <a:lnTo>
                    <a:pt x="22" y="128"/>
                  </a:lnTo>
                  <a:lnTo>
                    <a:pt x="18" y="130"/>
                  </a:lnTo>
                  <a:lnTo>
                    <a:pt x="16" y="130"/>
                  </a:lnTo>
                  <a:lnTo>
                    <a:pt x="12" y="134"/>
                  </a:lnTo>
                  <a:lnTo>
                    <a:pt x="0" y="156"/>
                  </a:lnTo>
                  <a:lnTo>
                    <a:pt x="0" y="160"/>
                  </a:lnTo>
                  <a:lnTo>
                    <a:pt x="0" y="162"/>
                  </a:lnTo>
                  <a:lnTo>
                    <a:pt x="0" y="166"/>
                  </a:lnTo>
                  <a:lnTo>
                    <a:pt x="0" y="168"/>
                  </a:lnTo>
                  <a:lnTo>
                    <a:pt x="0" y="172"/>
                  </a:lnTo>
                  <a:lnTo>
                    <a:pt x="2" y="172"/>
                  </a:lnTo>
                  <a:lnTo>
                    <a:pt x="4" y="172"/>
                  </a:lnTo>
                  <a:lnTo>
                    <a:pt x="8" y="172"/>
                  </a:lnTo>
                  <a:lnTo>
                    <a:pt x="10" y="172"/>
                  </a:lnTo>
                  <a:lnTo>
                    <a:pt x="14" y="174"/>
                  </a:lnTo>
                  <a:lnTo>
                    <a:pt x="20" y="186"/>
                  </a:lnTo>
                  <a:lnTo>
                    <a:pt x="20" y="190"/>
                  </a:lnTo>
                  <a:lnTo>
                    <a:pt x="18" y="200"/>
                  </a:lnTo>
                  <a:lnTo>
                    <a:pt x="14" y="204"/>
                  </a:lnTo>
                  <a:lnTo>
                    <a:pt x="12" y="216"/>
                  </a:lnTo>
                  <a:lnTo>
                    <a:pt x="12" y="236"/>
                  </a:lnTo>
                  <a:lnTo>
                    <a:pt x="14" y="246"/>
                  </a:lnTo>
                  <a:lnTo>
                    <a:pt x="14" y="260"/>
                  </a:lnTo>
                  <a:lnTo>
                    <a:pt x="12" y="264"/>
                  </a:lnTo>
                  <a:lnTo>
                    <a:pt x="12" y="268"/>
                  </a:lnTo>
                  <a:lnTo>
                    <a:pt x="28" y="282"/>
                  </a:lnTo>
                  <a:lnTo>
                    <a:pt x="32" y="286"/>
                  </a:lnTo>
                  <a:lnTo>
                    <a:pt x="36" y="286"/>
                  </a:lnTo>
                  <a:lnTo>
                    <a:pt x="40" y="286"/>
                  </a:lnTo>
                  <a:lnTo>
                    <a:pt x="42" y="288"/>
                  </a:lnTo>
                  <a:lnTo>
                    <a:pt x="46" y="288"/>
                  </a:lnTo>
                  <a:lnTo>
                    <a:pt x="52" y="288"/>
                  </a:lnTo>
                  <a:lnTo>
                    <a:pt x="54" y="290"/>
                  </a:lnTo>
                  <a:lnTo>
                    <a:pt x="56" y="292"/>
                  </a:lnTo>
                  <a:lnTo>
                    <a:pt x="58" y="296"/>
                  </a:lnTo>
                  <a:lnTo>
                    <a:pt x="62" y="300"/>
                  </a:lnTo>
                  <a:lnTo>
                    <a:pt x="64" y="302"/>
                  </a:lnTo>
                  <a:lnTo>
                    <a:pt x="68" y="302"/>
                  </a:lnTo>
                  <a:lnTo>
                    <a:pt x="72" y="304"/>
                  </a:lnTo>
                  <a:lnTo>
                    <a:pt x="76" y="304"/>
                  </a:lnTo>
                  <a:lnTo>
                    <a:pt x="82" y="308"/>
                  </a:lnTo>
                  <a:lnTo>
                    <a:pt x="84" y="310"/>
                  </a:lnTo>
                  <a:lnTo>
                    <a:pt x="88" y="312"/>
                  </a:lnTo>
                  <a:lnTo>
                    <a:pt x="90" y="314"/>
                  </a:lnTo>
                  <a:lnTo>
                    <a:pt x="92" y="316"/>
                  </a:lnTo>
                  <a:lnTo>
                    <a:pt x="94" y="320"/>
                  </a:lnTo>
                  <a:lnTo>
                    <a:pt x="96" y="324"/>
                  </a:lnTo>
                  <a:lnTo>
                    <a:pt x="100" y="328"/>
                  </a:lnTo>
                  <a:lnTo>
                    <a:pt x="100" y="330"/>
                  </a:lnTo>
                  <a:lnTo>
                    <a:pt x="104" y="334"/>
                  </a:lnTo>
                  <a:lnTo>
                    <a:pt x="116" y="342"/>
                  </a:lnTo>
                  <a:lnTo>
                    <a:pt x="118" y="344"/>
                  </a:lnTo>
                  <a:lnTo>
                    <a:pt x="122" y="346"/>
                  </a:lnTo>
                  <a:lnTo>
                    <a:pt x="124" y="346"/>
                  </a:lnTo>
                  <a:lnTo>
                    <a:pt x="126" y="348"/>
                  </a:lnTo>
                  <a:lnTo>
                    <a:pt x="130" y="346"/>
                  </a:lnTo>
                  <a:lnTo>
                    <a:pt x="138" y="352"/>
                  </a:lnTo>
                  <a:lnTo>
                    <a:pt x="142" y="354"/>
                  </a:lnTo>
                  <a:lnTo>
                    <a:pt x="144" y="358"/>
                  </a:lnTo>
                  <a:lnTo>
                    <a:pt x="148" y="360"/>
                  </a:lnTo>
                  <a:lnTo>
                    <a:pt x="152" y="370"/>
                  </a:lnTo>
                  <a:lnTo>
                    <a:pt x="154" y="372"/>
                  </a:lnTo>
                  <a:lnTo>
                    <a:pt x="156" y="376"/>
                  </a:lnTo>
                  <a:lnTo>
                    <a:pt x="154" y="380"/>
                  </a:lnTo>
                  <a:lnTo>
                    <a:pt x="158" y="402"/>
                  </a:lnTo>
                  <a:lnTo>
                    <a:pt x="160" y="408"/>
                  </a:lnTo>
                  <a:lnTo>
                    <a:pt x="160" y="412"/>
                  </a:lnTo>
                  <a:lnTo>
                    <a:pt x="162" y="424"/>
                  </a:lnTo>
                  <a:lnTo>
                    <a:pt x="168" y="426"/>
                  </a:lnTo>
                  <a:lnTo>
                    <a:pt x="170" y="426"/>
                  </a:lnTo>
                  <a:lnTo>
                    <a:pt x="174" y="430"/>
                  </a:lnTo>
                  <a:lnTo>
                    <a:pt x="174" y="432"/>
                  </a:lnTo>
                  <a:lnTo>
                    <a:pt x="174" y="436"/>
                  </a:lnTo>
                  <a:lnTo>
                    <a:pt x="174" y="438"/>
                  </a:lnTo>
                  <a:lnTo>
                    <a:pt x="172" y="440"/>
                  </a:lnTo>
                  <a:lnTo>
                    <a:pt x="170" y="442"/>
                  </a:lnTo>
                  <a:lnTo>
                    <a:pt x="168" y="444"/>
                  </a:lnTo>
                  <a:lnTo>
                    <a:pt x="168" y="448"/>
                  </a:lnTo>
                  <a:lnTo>
                    <a:pt x="168" y="452"/>
                  </a:lnTo>
                  <a:lnTo>
                    <a:pt x="168" y="456"/>
                  </a:lnTo>
                  <a:lnTo>
                    <a:pt x="172" y="474"/>
                  </a:lnTo>
                  <a:lnTo>
                    <a:pt x="172" y="476"/>
                  </a:lnTo>
                  <a:lnTo>
                    <a:pt x="180" y="494"/>
                  </a:lnTo>
                  <a:lnTo>
                    <a:pt x="182" y="498"/>
                  </a:lnTo>
                  <a:lnTo>
                    <a:pt x="184" y="498"/>
                  </a:lnTo>
                  <a:lnTo>
                    <a:pt x="188" y="500"/>
                  </a:lnTo>
                  <a:lnTo>
                    <a:pt x="190" y="502"/>
                  </a:lnTo>
                  <a:lnTo>
                    <a:pt x="192" y="502"/>
                  </a:lnTo>
                  <a:lnTo>
                    <a:pt x="196" y="502"/>
                  </a:lnTo>
                  <a:lnTo>
                    <a:pt x="200" y="502"/>
                  </a:lnTo>
                  <a:lnTo>
                    <a:pt x="202" y="502"/>
                  </a:lnTo>
                  <a:lnTo>
                    <a:pt x="206" y="504"/>
                  </a:lnTo>
                  <a:lnTo>
                    <a:pt x="212" y="504"/>
                  </a:lnTo>
                  <a:lnTo>
                    <a:pt x="214" y="504"/>
                  </a:lnTo>
                  <a:lnTo>
                    <a:pt x="216" y="506"/>
                  </a:lnTo>
                  <a:lnTo>
                    <a:pt x="222" y="518"/>
                  </a:lnTo>
                  <a:lnTo>
                    <a:pt x="220" y="520"/>
                  </a:lnTo>
                  <a:lnTo>
                    <a:pt x="222" y="520"/>
                  </a:lnTo>
                  <a:lnTo>
                    <a:pt x="232" y="52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grpSp>
          <p:nvGrpSpPr>
            <p:cNvPr id="63" name="Group 474"/>
            <p:cNvGrpSpPr>
              <a:grpSpLocks/>
            </p:cNvGrpSpPr>
            <p:nvPr/>
          </p:nvGrpSpPr>
          <p:grpSpPr bwMode="auto">
            <a:xfrm>
              <a:off x="5429250" y="1590675"/>
              <a:ext cx="1196975" cy="1047750"/>
              <a:chOff x="3420" y="1002"/>
              <a:chExt cx="754" cy="660"/>
            </a:xfrm>
            <a:grpFill/>
          </p:grpSpPr>
          <p:sp>
            <p:nvSpPr>
              <p:cNvPr id="108" name="Freeform 475"/>
              <p:cNvSpPr>
                <a:spLocks/>
              </p:cNvSpPr>
              <p:nvPr/>
            </p:nvSpPr>
            <p:spPr bwMode="auto">
              <a:xfrm>
                <a:off x="3568" y="1002"/>
                <a:ext cx="76" cy="62"/>
              </a:xfrm>
              <a:custGeom>
                <a:avLst/>
                <a:gdLst>
                  <a:gd name="T0" fmla="*/ 76 w 76"/>
                  <a:gd name="T1" fmla="*/ 8 h 62"/>
                  <a:gd name="T2" fmla="*/ 70 w 76"/>
                  <a:gd name="T3" fmla="*/ 8 h 62"/>
                  <a:gd name="T4" fmla="*/ 68 w 76"/>
                  <a:gd name="T5" fmla="*/ 10 h 62"/>
                  <a:gd name="T6" fmla="*/ 66 w 76"/>
                  <a:gd name="T7" fmla="*/ 10 h 62"/>
                  <a:gd name="T8" fmla="*/ 66 w 76"/>
                  <a:gd name="T9" fmla="*/ 8 h 62"/>
                  <a:gd name="T10" fmla="*/ 64 w 76"/>
                  <a:gd name="T11" fmla="*/ 8 h 62"/>
                  <a:gd name="T12" fmla="*/ 62 w 76"/>
                  <a:gd name="T13" fmla="*/ 8 h 62"/>
                  <a:gd name="T14" fmla="*/ 58 w 76"/>
                  <a:gd name="T15" fmla="*/ 8 h 62"/>
                  <a:gd name="T16" fmla="*/ 50 w 76"/>
                  <a:gd name="T17" fmla="*/ 12 h 62"/>
                  <a:gd name="T18" fmla="*/ 48 w 76"/>
                  <a:gd name="T19" fmla="*/ 12 h 62"/>
                  <a:gd name="T20" fmla="*/ 48 w 76"/>
                  <a:gd name="T21" fmla="*/ 14 h 62"/>
                  <a:gd name="T22" fmla="*/ 52 w 76"/>
                  <a:gd name="T23" fmla="*/ 14 h 62"/>
                  <a:gd name="T24" fmla="*/ 54 w 76"/>
                  <a:gd name="T25" fmla="*/ 14 h 62"/>
                  <a:gd name="T26" fmla="*/ 54 w 76"/>
                  <a:gd name="T27" fmla="*/ 16 h 62"/>
                  <a:gd name="T28" fmla="*/ 56 w 76"/>
                  <a:gd name="T29" fmla="*/ 16 h 62"/>
                  <a:gd name="T30" fmla="*/ 54 w 76"/>
                  <a:gd name="T31" fmla="*/ 18 h 62"/>
                  <a:gd name="T32" fmla="*/ 52 w 76"/>
                  <a:gd name="T33" fmla="*/ 20 h 62"/>
                  <a:gd name="T34" fmla="*/ 38 w 76"/>
                  <a:gd name="T35" fmla="*/ 32 h 62"/>
                  <a:gd name="T36" fmla="*/ 30 w 76"/>
                  <a:gd name="T37" fmla="*/ 46 h 62"/>
                  <a:gd name="T38" fmla="*/ 24 w 76"/>
                  <a:gd name="T39" fmla="*/ 58 h 62"/>
                  <a:gd name="T40" fmla="*/ 20 w 76"/>
                  <a:gd name="T41" fmla="*/ 62 h 62"/>
                  <a:gd name="T42" fmla="*/ 14 w 76"/>
                  <a:gd name="T43" fmla="*/ 56 h 62"/>
                  <a:gd name="T44" fmla="*/ 14 w 76"/>
                  <a:gd name="T45" fmla="*/ 54 h 62"/>
                  <a:gd name="T46" fmla="*/ 14 w 76"/>
                  <a:gd name="T47" fmla="*/ 52 h 62"/>
                  <a:gd name="T48" fmla="*/ 16 w 76"/>
                  <a:gd name="T49" fmla="*/ 50 h 62"/>
                  <a:gd name="T50" fmla="*/ 18 w 76"/>
                  <a:gd name="T51" fmla="*/ 50 h 62"/>
                  <a:gd name="T52" fmla="*/ 18 w 76"/>
                  <a:gd name="T53" fmla="*/ 48 h 62"/>
                  <a:gd name="T54" fmla="*/ 20 w 76"/>
                  <a:gd name="T55" fmla="*/ 46 h 62"/>
                  <a:gd name="T56" fmla="*/ 20 w 76"/>
                  <a:gd name="T57" fmla="*/ 44 h 62"/>
                  <a:gd name="T58" fmla="*/ 20 w 76"/>
                  <a:gd name="T59" fmla="*/ 38 h 62"/>
                  <a:gd name="T60" fmla="*/ 18 w 76"/>
                  <a:gd name="T61" fmla="*/ 38 h 62"/>
                  <a:gd name="T62" fmla="*/ 16 w 76"/>
                  <a:gd name="T63" fmla="*/ 42 h 62"/>
                  <a:gd name="T64" fmla="*/ 14 w 76"/>
                  <a:gd name="T65" fmla="*/ 44 h 62"/>
                  <a:gd name="T66" fmla="*/ 16 w 76"/>
                  <a:gd name="T67" fmla="*/ 44 h 62"/>
                  <a:gd name="T68" fmla="*/ 18 w 76"/>
                  <a:gd name="T69" fmla="*/ 44 h 62"/>
                  <a:gd name="T70" fmla="*/ 18 w 76"/>
                  <a:gd name="T71" fmla="*/ 46 h 62"/>
                  <a:gd name="T72" fmla="*/ 16 w 76"/>
                  <a:gd name="T73" fmla="*/ 48 h 62"/>
                  <a:gd name="T74" fmla="*/ 14 w 76"/>
                  <a:gd name="T75" fmla="*/ 48 h 62"/>
                  <a:gd name="T76" fmla="*/ 14 w 76"/>
                  <a:gd name="T77" fmla="*/ 50 h 62"/>
                  <a:gd name="T78" fmla="*/ 12 w 76"/>
                  <a:gd name="T79" fmla="*/ 46 h 62"/>
                  <a:gd name="T80" fmla="*/ 10 w 76"/>
                  <a:gd name="T81" fmla="*/ 46 h 62"/>
                  <a:gd name="T82" fmla="*/ 2 w 76"/>
                  <a:gd name="T83" fmla="*/ 44 h 62"/>
                  <a:gd name="T84" fmla="*/ 0 w 76"/>
                  <a:gd name="T85" fmla="*/ 44 h 62"/>
                  <a:gd name="T86" fmla="*/ 0 w 76"/>
                  <a:gd name="T87" fmla="*/ 42 h 62"/>
                  <a:gd name="T88" fmla="*/ 2 w 76"/>
                  <a:gd name="T89" fmla="*/ 40 h 62"/>
                  <a:gd name="T90" fmla="*/ 2 w 76"/>
                  <a:gd name="T91" fmla="*/ 34 h 62"/>
                  <a:gd name="T92" fmla="*/ 8 w 76"/>
                  <a:gd name="T93" fmla="*/ 28 h 62"/>
                  <a:gd name="T94" fmla="*/ 12 w 76"/>
                  <a:gd name="T95" fmla="*/ 20 h 62"/>
                  <a:gd name="T96" fmla="*/ 14 w 76"/>
                  <a:gd name="T97" fmla="*/ 16 h 62"/>
                  <a:gd name="T98" fmla="*/ 18 w 76"/>
                  <a:gd name="T99" fmla="*/ 14 h 62"/>
                  <a:gd name="T100" fmla="*/ 34 w 76"/>
                  <a:gd name="T101" fmla="*/ 4 h 62"/>
                  <a:gd name="T102" fmla="*/ 46 w 76"/>
                  <a:gd name="T103" fmla="*/ 2 h 62"/>
                  <a:gd name="T104" fmla="*/ 52 w 76"/>
                  <a:gd name="T105" fmla="*/ 0 h 62"/>
                  <a:gd name="T106" fmla="*/ 56 w 76"/>
                  <a:gd name="T107" fmla="*/ 0 h 62"/>
                  <a:gd name="T108" fmla="*/ 58 w 76"/>
                  <a:gd name="T109" fmla="*/ 0 h 62"/>
                  <a:gd name="T110" fmla="*/ 66 w 76"/>
                  <a:gd name="T111" fmla="*/ 0 h 62"/>
                  <a:gd name="T112" fmla="*/ 68 w 76"/>
                  <a:gd name="T113" fmla="*/ 0 h 62"/>
                  <a:gd name="T114" fmla="*/ 72 w 76"/>
                  <a:gd name="T115" fmla="*/ 2 h 62"/>
                  <a:gd name="T116" fmla="*/ 74 w 76"/>
                  <a:gd name="T117" fmla="*/ 2 h 62"/>
                  <a:gd name="T118" fmla="*/ 76 w 76"/>
                  <a:gd name="T119"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 h="62">
                    <a:moveTo>
                      <a:pt x="76" y="8"/>
                    </a:moveTo>
                    <a:lnTo>
                      <a:pt x="70" y="8"/>
                    </a:lnTo>
                    <a:lnTo>
                      <a:pt x="68" y="10"/>
                    </a:lnTo>
                    <a:lnTo>
                      <a:pt x="66" y="10"/>
                    </a:lnTo>
                    <a:lnTo>
                      <a:pt x="66" y="8"/>
                    </a:lnTo>
                    <a:lnTo>
                      <a:pt x="64" y="8"/>
                    </a:lnTo>
                    <a:lnTo>
                      <a:pt x="62" y="8"/>
                    </a:lnTo>
                    <a:lnTo>
                      <a:pt x="58" y="8"/>
                    </a:lnTo>
                    <a:lnTo>
                      <a:pt x="50" y="12"/>
                    </a:lnTo>
                    <a:lnTo>
                      <a:pt x="48" y="12"/>
                    </a:lnTo>
                    <a:lnTo>
                      <a:pt x="48" y="14"/>
                    </a:lnTo>
                    <a:lnTo>
                      <a:pt x="52" y="14"/>
                    </a:lnTo>
                    <a:lnTo>
                      <a:pt x="54" y="14"/>
                    </a:lnTo>
                    <a:lnTo>
                      <a:pt x="54" y="16"/>
                    </a:lnTo>
                    <a:lnTo>
                      <a:pt x="56" y="16"/>
                    </a:lnTo>
                    <a:lnTo>
                      <a:pt x="54" y="18"/>
                    </a:lnTo>
                    <a:lnTo>
                      <a:pt x="52" y="20"/>
                    </a:lnTo>
                    <a:lnTo>
                      <a:pt x="38" y="32"/>
                    </a:lnTo>
                    <a:lnTo>
                      <a:pt x="30" y="46"/>
                    </a:lnTo>
                    <a:lnTo>
                      <a:pt x="24" y="58"/>
                    </a:lnTo>
                    <a:lnTo>
                      <a:pt x="20" y="62"/>
                    </a:lnTo>
                    <a:lnTo>
                      <a:pt x="14" y="56"/>
                    </a:lnTo>
                    <a:lnTo>
                      <a:pt x="14" y="54"/>
                    </a:lnTo>
                    <a:lnTo>
                      <a:pt x="14" y="52"/>
                    </a:lnTo>
                    <a:lnTo>
                      <a:pt x="16" y="50"/>
                    </a:lnTo>
                    <a:lnTo>
                      <a:pt x="18" y="50"/>
                    </a:lnTo>
                    <a:lnTo>
                      <a:pt x="18" y="48"/>
                    </a:lnTo>
                    <a:lnTo>
                      <a:pt x="20" y="46"/>
                    </a:lnTo>
                    <a:lnTo>
                      <a:pt x="20" y="44"/>
                    </a:lnTo>
                    <a:lnTo>
                      <a:pt x="20" y="38"/>
                    </a:lnTo>
                    <a:lnTo>
                      <a:pt x="18" y="38"/>
                    </a:lnTo>
                    <a:lnTo>
                      <a:pt x="16" y="42"/>
                    </a:lnTo>
                    <a:lnTo>
                      <a:pt x="14" y="44"/>
                    </a:lnTo>
                    <a:lnTo>
                      <a:pt x="16" y="44"/>
                    </a:lnTo>
                    <a:lnTo>
                      <a:pt x="18" y="44"/>
                    </a:lnTo>
                    <a:lnTo>
                      <a:pt x="18" y="46"/>
                    </a:lnTo>
                    <a:lnTo>
                      <a:pt x="16" y="48"/>
                    </a:lnTo>
                    <a:lnTo>
                      <a:pt x="14" y="48"/>
                    </a:lnTo>
                    <a:lnTo>
                      <a:pt x="14" y="50"/>
                    </a:lnTo>
                    <a:lnTo>
                      <a:pt x="12" y="46"/>
                    </a:lnTo>
                    <a:lnTo>
                      <a:pt x="10" y="46"/>
                    </a:lnTo>
                    <a:lnTo>
                      <a:pt x="2" y="44"/>
                    </a:lnTo>
                    <a:lnTo>
                      <a:pt x="0" y="44"/>
                    </a:lnTo>
                    <a:lnTo>
                      <a:pt x="0" y="42"/>
                    </a:lnTo>
                    <a:lnTo>
                      <a:pt x="2" y="40"/>
                    </a:lnTo>
                    <a:lnTo>
                      <a:pt x="2" y="34"/>
                    </a:lnTo>
                    <a:lnTo>
                      <a:pt x="8" y="28"/>
                    </a:lnTo>
                    <a:lnTo>
                      <a:pt x="12" y="20"/>
                    </a:lnTo>
                    <a:lnTo>
                      <a:pt x="14" y="16"/>
                    </a:lnTo>
                    <a:lnTo>
                      <a:pt x="18" y="14"/>
                    </a:lnTo>
                    <a:lnTo>
                      <a:pt x="34" y="4"/>
                    </a:lnTo>
                    <a:lnTo>
                      <a:pt x="46" y="2"/>
                    </a:lnTo>
                    <a:lnTo>
                      <a:pt x="52" y="0"/>
                    </a:lnTo>
                    <a:lnTo>
                      <a:pt x="56" y="0"/>
                    </a:lnTo>
                    <a:lnTo>
                      <a:pt x="58" y="0"/>
                    </a:lnTo>
                    <a:lnTo>
                      <a:pt x="66" y="0"/>
                    </a:lnTo>
                    <a:lnTo>
                      <a:pt x="68" y="0"/>
                    </a:lnTo>
                    <a:lnTo>
                      <a:pt x="72" y="2"/>
                    </a:lnTo>
                    <a:lnTo>
                      <a:pt x="74" y="2"/>
                    </a:lnTo>
                    <a:lnTo>
                      <a:pt x="76" y="8"/>
                    </a:lnTo>
                    <a:close/>
                  </a:path>
                </a:pathLst>
              </a:custGeom>
              <a:grp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09" name="Freeform 476"/>
              <p:cNvSpPr>
                <a:spLocks/>
              </p:cNvSpPr>
              <p:nvPr/>
            </p:nvSpPr>
            <p:spPr bwMode="auto">
              <a:xfrm>
                <a:off x="3788" y="1172"/>
                <a:ext cx="386" cy="490"/>
              </a:xfrm>
              <a:custGeom>
                <a:avLst/>
                <a:gdLst>
                  <a:gd name="T0" fmla="*/ 370 w 386"/>
                  <a:gd name="T1" fmla="*/ 260 h 490"/>
                  <a:gd name="T2" fmla="*/ 360 w 386"/>
                  <a:gd name="T3" fmla="*/ 232 h 490"/>
                  <a:gd name="T4" fmla="*/ 350 w 386"/>
                  <a:gd name="T5" fmla="*/ 206 h 490"/>
                  <a:gd name="T6" fmla="*/ 326 w 386"/>
                  <a:gd name="T7" fmla="*/ 182 h 490"/>
                  <a:gd name="T8" fmla="*/ 310 w 386"/>
                  <a:gd name="T9" fmla="*/ 190 h 490"/>
                  <a:gd name="T10" fmla="*/ 286 w 386"/>
                  <a:gd name="T11" fmla="*/ 206 h 490"/>
                  <a:gd name="T12" fmla="*/ 246 w 386"/>
                  <a:gd name="T13" fmla="*/ 240 h 490"/>
                  <a:gd name="T14" fmla="*/ 236 w 386"/>
                  <a:gd name="T15" fmla="*/ 220 h 490"/>
                  <a:gd name="T16" fmla="*/ 248 w 386"/>
                  <a:gd name="T17" fmla="*/ 200 h 490"/>
                  <a:gd name="T18" fmla="*/ 264 w 386"/>
                  <a:gd name="T19" fmla="*/ 170 h 490"/>
                  <a:gd name="T20" fmla="*/ 280 w 386"/>
                  <a:gd name="T21" fmla="*/ 154 h 490"/>
                  <a:gd name="T22" fmla="*/ 276 w 386"/>
                  <a:gd name="T23" fmla="*/ 122 h 490"/>
                  <a:gd name="T24" fmla="*/ 274 w 386"/>
                  <a:gd name="T25" fmla="*/ 96 h 490"/>
                  <a:gd name="T26" fmla="*/ 258 w 386"/>
                  <a:gd name="T27" fmla="*/ 78 h 490"/>
                  <a:gd name="T28" fmla="*/ 264 w 386"/>
                  <a:gd name="T29" fmla="*/ 70 h 490"/>
                  <a:gd name="T30" fmla="*/ 274 w 386"/>
                  <a:gd name="T31" fmla="*/ 70 h 490"/>
                  <a:gd name="T32" fmla="*/ 260 w 386"/>
                  <a:gd name="T33" fmla="*/ 48 h 490"/>
                  <a:gd name="T34" fmla="*/ 232 w 386"/>
                  <a:gd name="T35" fmla="*/ 38 h 490"/>
                  <a:gd name="T36" fmla="*/ 210 w 386"/>
                  <a:gd name="T37" fmla="*/ 26 h 490"/>
                  <a:gd name="T38" fmla="*/ 190 w 386"/>
                  <a:gd name="T39" fmla="*/ 26 h 490"/>
                  <a:gd name="T40" fmla="*/ 180 w 386"/>
                  <a:gd name="T41" fmla="*/ 14 h 490"/>
                  <a:gd name="T42" fmla="*/ 156 w 386"/>
                  <a:gd name="T43" fmla="*/ 12 h 490"/>
                  <a:gd name="T44" fmla="*/ 124 w 386"/>
                  <a:gd name="T45" fmla="*/ 4 h 490"/>
                  <a:gd name="T46" fmla="*/ 116 w 386"/>
                  <a:gd name="T47" fmla="*/ 10 h 490"/>
                  <a:gd name="T48" fmla="*/ 104 w 386"/>
                  <a:gd name="T49" fmla="*/ 26 h 490"/>
                  <a:gd name="T50" fmla="*/ 110 w 386"/>
                  <a:gd name="T51" fmla="*/ 44 h 490"/>
                  <a:gd name="T52" fmla="*/ 120 w 386"/>
                  <a:gd name="T53" fmla="*/ 50 h 490"/>
                  <a:gd name="T54" fmla="*/ 104 w 386"/>
                  <a:gd name="T55" fmla="*/ 54 h 490"/>
                  <a:gd name="T56" fmla="*/ 84 w 386"/>
                  <a:gd name="T57" fmla="*/ 68 h 490"/>
                  <a:gd name="T58" fmla="*/ 88 w 386"/>
                  <a:gd name="T59" fmla="*/ 92 h 490"/>
                  <a:gd name="T60" fmla="*/ 80 w 386"/>
                  <a:gd name="T61" fmla="*/ 128 h 490"/>
                  <a:gd name="T62" fmla="*/ 78 w 386"/>
                  <a:gd name="T63" fmla="*/ 118 h 490"/>
                  <a:gd name="T64" fmla="*/ 78 w 386"/>
                  <a:gd name="T65" fmla="*/ 100 h 490"/>
                  <a:gd name="T66" fmla="*/ 68 w 386"/>
                  <a:gd name="T67" fmla="*/ 122 h 490"/>
                  <a:gd name="T68" fmla="*/ 70 w 386"/>
                  <a:gd name="T69" fmla="*/ 108 h 490"/>
                  <a:gd name="T70" fmla="*/ 72 w 386"/>
                  <a:gd name="T71" fmla="*/ 78 h 490"/>
                  <a:gd name="T72" fmla="*/ 54 w 386"/>
                  <a:gd name="T73" fmla="*/ 96 h 490"/>
                  <a:gd name="T74" fmla="*/ 48 w 386"/>
                  <a:gd name="T75" fmla="*/ 110 h 490"/>
                  <a:gd name="T76" fmla="*/ 30 w 386"/>
                  <a:gd name="T77" fmla="*/ 134 h 490"/>
                  <a:gd name="T78" fmla="*/ 16 w 386"/>
                  <a:gd name="T79" fmla="*/ 144 h 490"/>
                  <a:gd name="T80" fmla="*/ 18 w 386"/>
                  <a:gd name="T81" fmla="*/ 184 h 490"/>
                  <a:gd name="T82" fmla="*/ 0 w 386"/>
                  <a:gd name="T83" fmla="*/ 220 h 490"/>
                  <a:gd name="T84" fmla="*/ 8 w 386"/>
                  <a:gd name="T85" fmla="*/ 256 h 490"/>
                  <a:gd name="T86" fmla="*/ 4 w 386"/>
                  <a:gd name="T87" fmla="*/ 272 h 490"/>
                  <a:gd name="T88" fmla="*/ 40 w 386"/>
                  <a:gd name="T89" fmla="*/ 340 h 490"/>
                  <a:gd name="T90" fmla="*/ 46 w 386"/>
                  <a:gd name="T91" fmla="*/ 392 h 490"/>
                  <a:gd name="T92" fmla="*/ 38 w 386"/>
                  <a:gd name="T93" fmla="*/ 426 h 490"/>
                  <a:gd name="T94" fmla="*/ 18 w 386"/>
                  <a:gd name="T95" fmla="*/ 470 h 490"/>
                  <a:gd name="T96" fmla="*/ 18 w 386"/>
                  <a:gd name="T97" fmla="*/ 488 h 490"/>
                  <a:gd name="T98" fmla="*/ 64 w 386"/>
                  <a:gd name="T99" fmla="*/ 484 h 490"/>
                  <a:gd name="T100" fmla="*/ 130 w 386"/>
                  <a:gd name="T101" fmla="*/ 476 h 490"/>
                  <a:gd name="T102" fmla="*/ 190 w 386"/>
                  <a:gd name="T103" fmla="*/ 470 h 490"/>
                  <a:gd name="T104" fmla="*/ 306 w 386"/>
                  <a:gd name="T105" fmla="*/ 458 h 490"/>
                  <a:gd name="T106" fmla="*/ 326 w 386"/>
                  <a:gd name="T107" fmla="*/ 432 h 490"/>
                  <a:gd name="T108" fmla="*/ 336 w 386"/>
                  <a:gd name="T109" fmla="*/ 390 h 490"/>
                  <a:gd name="T110" fmla="*/ 346 w 386"/>
                  <a:gd name="T111" fmla="*/ 382 h 490"/>
                  <a:gd name="T112" fmla="*/ 368 w 386"/>
                  <a:gd name="T113" fmla="*/ 362 h 490"/>
                  <a:gd name="T114" fmla="*/ 384 w 386"/>
                  <a:gd name="T115" fmla="*/ 342 h 490"/>
                  <a:gd name="T116" fmla="*/ 386 w 386"/>
                  <a:gd name="T117" fmla="*/ 29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6" h="490">
                    <a:moveTo>
                      <a:pt x="382" y="292"/>
                    </a:moveTo>
                    <a:lnTo>
                      <a:pt x="380" y="288"/>
                    </a:lnTo>
                    <a:lnTo>
                      <a:pt x="380" y="286"/>
                    </a:lnTo>
                    <a:lnTo>
                      <a:pt x="372" y="268"/>
                    </a:lnTo>
                    <a:lnTo>
                      <a:pt x="370" y="264"/>
                    </a:lnTo>
                    <a:lnTo>
                      <a:pt x="370" y="260"/>
                    </a:lnTo>
                    <a:lnTo>
                      <a:pt x="370" y="256"/>
                    </a:lnTo>
                    <a:lnTo>
                      <a:pt x="366" y="246"/>
                    </a:lnTo>
                    <a:lnTo>
                      <a:pt x="364" y="244"/>
                    </a:lnTo>
                    <a:lnTo>
                      <a:pt x="362" y="240"/>
                    </a:lnTo>
                    <a:lnTo>
                      <a:pt x="360" y="234"/>
                    </a:lnTo>
                    <a:lnTo>
                      <a:pt x="360" y="232"/>
                    </a:lnTo>
                    <a:lnTo>
                      <a:pt x="358" y="228"/>
                    </a:lnTo>
                    <a:lnTo>
                      <a:pt x="356" y="224"/>
                    </a:lnTo>
                    <a:lnTo>
                      <a:pt x="356" y="218"/>
                    </a:lnTo>
                    <a:lnTo>
                      <a:pt x="354" y="212"/>
                    </a:lnTo>
                    <a:lnTo>
                      <a:pt x="352" y="210"/>
                    </a:lnTo>
                    <a:lnTo>
                      <a:pt x="350" y="206"/>
                    </a:lnTo>
                    <a:lnTo>
                      <a:pt x="346" y="196"/>
                    </a:lnTo>
                    <a:lnTo>
                      <a:pt x="344" y="194"/>
                    </a:lnTo>
                    <a:lnTo>
                      <a:pt x="340" y="190"/>
                    </a:lnTo>
                    <a:lnTo>
                      <a:pt x="336" y="186"/>
                    </a:lnTo>
                    <a:lnTo>
                      <a:pt x="334" y="184"/>
                    </a:lnTo>
                    <a:lnTo>
                      <a:pt x="326" y="182"/>
                    </a:lnTo>
                    <a:lnTo>
                      <a:pt x="322" y="182"/>
                    </a:lnTo>
                    <a:lnTo>
                      <a:pt x="320" y="182"/>
                    </a:lnTo>
                    <a:lnTo>
                      <a:pt x="318" y="182"/>
                    </a:lnTo>
                    <a:lnTo>
                      <a:pt x="314" y="184"/>
                    </a:lnTo>
                    <a:lnTo>
                      <a:pt x="310" y="188"/>
                    </a:lnTo>
                    <a:lnTo>
                      <a:pt x="310" y="190"/>
                    </a:lnTo>
                    <a:lnTo>
                      <a:pt x="302" y="194"/>
                    </a:lnTo>
                    <a:lnTo>
                      <a:pt x="294" y="194"/>
                    </a:lnTo>
                    <a:lnTo>
                      <a:pt x="292" y="194"/>
                    </a:lnTo>
                    <a:lnTo>
                      <a:pt x="292" y="196"/>
                    </a:lnTo>
                    <a:lnTo>
                      <a:pt x="288" y="206"/>
                    </a:lnTo>
                    <a:lnTo>
                      <a:pt x="286" y="206"/>
                    </a:lnTo>
                    <a:lnTo>
                      <a:pt x="278" y="228"/>
                    </a:lnTo>
                    <a:lnTo>
                      <a:pt x="278" y="230"/>
                    </a:lnTo>
                    <a:lnTo>
                      <a:pt x="264" y="244"/>
                    </a:lnTo>
                    <a:lnTo>
                      <a:pt x="262" y="244"/>
                    </a:lnTo>
                    <a:lnTo>
                      <a:pt x="260" y="244"/>
                    </a:lnTo>
                    <a:lnTo>
                      <a:pt x="246" y="240"/>
                    </a:lnTo>
                    <a:lnTo>
                      <a:pt x="242" y="238"/>
                    </a:lnTo>
                    <a:lnTo>
                      <a:pt x="238" y="236"/>
                    </a:lnTo>
                    <a:lnTo>
                      <a:pt x="238" y="234"/>
                    </a:lnTo>
                    <a:lnTo>
                      <a:pt x="236" y="232"/>
                    </a:lnTo>
                    <a:lnTo>
                      <a:pt x="236" y="230"/>
                    </a:lnTo>
                    <a:lnTo>
                      <a:pt x="236" y="220"/>
                    </a:lnTo>
                    <a:lnTo>
                      <a:pt x="236" y="210"/>
                    </a:lnTo>
                    <a:lnTo>
                      <a:pt x="238" y="206"/>
                    </a:lnTo>
                    <a:lnTo>
                      <a:pt x="240" y="200"/>
                    </a:lnTo>
                    <a:lnTo>
                      <a:pt x="242" y="200"/>
                    </a:lnTo>
                    <a:lnTo>
                      <a:pt x="246" y="200"/>
                    </a:lnTo>
                    <a:lnTo>
                      <a:pt x="248" y="200"/>
                    </a:lnTo>
                    <a:lnTo>
                      <a:pt x="254" y="198"/>
                    </a:lnTo>
                    <a:lnTo>
                      <a:pt x="262" y="190"/>
                    </a:lnTo>
                    <a:lnTo>
                      <a:pt x="264" y="182"/>
                    </a:lnTo>
                    <a:lnTo>
                      <a:pt x="264" y="176"/>
                    </a:lnTo>
                    <a:lnTo>
                      <a:pt x="264" y="172"/>
                    </a:lnTo>
                    <a:lnTo>
                      <a:pt x="264" y="170"/>
                    </a:lnTo>
                    <a:lnTo>
                      <a:pt x="264" y="166"/>
                    </a:lnTo>
                    <a:lnTo>
                      <a:pt x="264" y="164"/>
                    </a:lnTo>
                    <a:lnTo>
                      <a:pt x="266" y="164"/>
                    </a:lnTo>
                    <a:lnTo>
                      <a:pt x="276" y="158"/>
                    </a:lnTo>
                    <a:lnTo>
                      <a:pt x="280" y="156"/>
                    </a:lnTo>
                    <a:lnTo>
                      <a:pt x="280" y="154"/>
                    </a:lnTo>
                    <a:lnTo>
                      <a:pt x="280" y="152"/>
                    </a:lnTo>
                    <a:lnTo>
                      <a:pt x="280" y="146"/>
                    </a:lnTo>
                    <a:lnTo>
                      <a:pt x="278" y="130"/>
                    </a:lnTo>
                    <a:lnTo>
                      <a:pt x="278" y="126"/>
                    </a:lnTo>
                    <a:lnTo>
                      <a:pt x="276" y="126"/>
                    </a:lnTo>
                    <a:lnTo>
                      <a:pt x="276" y="122"/>
                    </a:lnTo>
                    <a:lnTo>
                      <a:pt x="278" y="118"/>
                    </a:lnTo>
                    <a:lnTo>
                      <a:pt x="278" y="116"/>
                    </a:lnTo>
                    <a:lnTo>
                      <a:pt x="278" y="114"/>
                    </a:lnTo>
                    <a:lnTo>
                      <a:pt x="278" y="110"/>
                    </a:lnTo>
                    <a:lnTo>
                      <a:pt x="274" y="98"/>
                    </a:lnTo>
                    <a:lnTo>
                      <a:pt x="274" y="96"/>
                    </a:lnTo>
                    <a:lnTo>
                      <a:pt x="272" y="92"/>
                    </a:lnTo>
                    <a:lnTo>
                      <a:pt x="268" y="90"/>
                    </a:lnTo>
                    <a:lnTo>
                      <a:pt x="266" y="88"/>
                    </a:lnTo>
                    <a:lnTo>
                      <a:pt x="262" y="86"/>
                    </a:lnTo>
                    <a:lnTo>
                      <a:pt x="258" y="80"/>
                    </a:lnTo>
                    <a:lnTo>
                      <a:pt x="258" y="78"/>
                    </a:lnTo>
                    <a:lnTo>
                      <a:pt x="258" y="74"/>
                    </a:lnTo>
                    <a:lnTo>
                      <a:pt x="258" y="72"/>
                    </a:lnTo>
                    <a:lnTo>
                      <a:pt x="260" y="72"/>
                    </a:lnTo>
                    <a:lnTo>
                      <a:pt x="260" y="70"/>
                    </a:lnTo>
                    <a:lnTo>
                      <a:pt x="264" y="68"/>
                    </a:lnTo>
                    <a:lnTo>
                      <a:pt x="264" y="70"/>
                    </a:lnTo>
                    <a:lnTo>
                      <a:pt x="266" y="70"/>
                    </a:lnTo>
                    <a:lnTo>
                      <a:pt x="268" y="72"/>
                    </a:lnTo>
                    <a:lnTo>
                      <a:pt x="270" y="74"/>
                    </a:lnTo>
                    <a:lnTo>
                      <a:pt x="274" y="74"/>
                    </a:lnTo>
                    <a:lnTo>
                      <a:pt x="274" y="72"/>
                    </a:lnTo>
                    <a:lnTo>
                      <a:pt x="274" y="70"/>
                    </a:lnTo>
                    <a:lnTo>
                      <a:pt x="268" y="60"/>
                    </a:lnTo>
                    <a:lnTo>
                      <a:pt x="264" y="58"/>
                    </a:lnTo>
                    <a:lnTo>
                      <a:pt x="262" y="56"/>
                    </a:lnTo>
                    <a:lnTo>
                      <a:pt x="258" y="50"/>
                    </a:lnTo>
                    <a:lnTo>
                      <a:pt x="258" y="48"/>
                    </a:lnTo>
                    <a:lnTo>
                      <a:pt x="260" y="48"/>
                    </a:lnTo>
                    <a:lnTo>
                      <a:pt x="260" y="46"/>
                    </a:lnTo>
                    <a:lnTo>
                      <a:pt x="258" y="44"/>
                    </a:lnTo>
                    <a:lnTo>
                      <a:pt x="250" y="40"/>
                    </a:lnTo>
                    <a:lnTo>
                      <a:pt x="242" y="38"/>
                    </a:lnTo>
                    <a:lnTo>
                      <a:pt x="240" y="38"/>
                    </a:lnTo>
                    <a:lnTo>
                      <a:pt x="232" y="38"/>
                    </a:lnTo>
                    <a:lnTo>
                      <a:pt x="218" y="32"/>
                    </a:lnTo>
                    <a:lnTo>
                      <a:pt x="216" y="32"/>
                    </a:lnTo>
                    <a:lnTo>
                      <a:pt x="214" y="32"/>
                    </a:lnTo>
                    <a:lnTo>
                      <a:pt x="214" y="30"/>
                    </a:lnTo>
                    <a:lnTo>
                      <a:pt x="210" y="28"/>
                    </a:lnTo>
                    <a:lnTo>
                      <a:pt x="210" y="26"/>
                    </a:lnTo>
                    <a:lnTo>
                      <a:pt x="208" y="26"/>
                    </a:lnTo>
                    <a:lnTo>
                      <a:pt x="200" y="26"/>
                    </a:lnTo>
                    <a:lnTo>
                      <a:pt x="194" y="28"/>
                    </a:lnTo>
                    <a:lnTo>
                      <a:pt x="192" y="28"/>
                    </a:lnTo>
                    <a:lnTo>
                      <a:pt x="192" y="26"/>
                    </a:lnTo>
                    <a:lnTo>
                      <a:pt x="190" y="26"/>
                    </a:lnTo>
                    <a:lnTo>
                      <a:pt x="190" y="24"/>
                    </a:lnTo>
                    <a:lnTo>
                      <a:pt x="188" y="22"/>
                    </a:lnTo>
                    <a:lnTo>
                      <a:pt x="186" y="18"/>
                    </a:lnTo>
                    <a:lnTo>
                      <a:pt x="184" y="16"/>
                    </a:lnTo>
                    <a:lnTo>
                      <a:pt x="182" y="14"/>
                    </a:lnTo>
                    <a:lnTo>
                      <a:pt x="180" y="14"/>
                    </a:lnTo>
                    <a:lnTo>
                      <a:pt x="172" y="10"/>
                    </a:lnTo>
                    <a:lnTo>
                      <a:pt x="170" y="10"/>
                    </a:lnTo>
                    <a:lnTo>
                      <a:pt x="166" y="12"/>
                    </a:lnTo>
                    <a:lnTo>
                      <a:pt x="160" y="14"/>
                    </a:lnTo>
                    <a:lnTo>
                      <a:pt x="158" y="14"/>
                    </a:lnTo>
                    <a:lnTo>
                      <a:pt x="156" y="12"/>
                    </a:lnTo>
                    <a:lnTo>
                      <a:pt x="138" y="4"/>
                    </a:lnTo>
                    <a:lnTo>
                      <a:pt x="132" y="0"/>
                    </a:lnTo>
                    <a:lnTo>
                      <a:pt x="128" y="4"/>
                    </a:lnTo>
                    <a:lnTo>
                      <a:pt x="126" y="6"/>
                    </a:lnTo>
                    <a:lnTo>
                      <a:pt x="124" y="6"/>
                    </a:lnTo>
                    <a:lnTo>
                      <a:pt x="124" y="4"/>
                    </a:lnTo>
                    <a:lnTo>
                      <a:pt x="122" y="4"/>
                    </a:lnTo>
                    <a:lnTo>
                      <a:pt x="114" y="6"/>
                    </a:lnTo>
                    <a:lnTo>
                      <a:pt x="112" y="6"/>
                    </a:lnTo>
                    <a:lnTo>
                      <a:pt x="114" y="8"/>
                    </a:lnTo>
                    <a:lnTo>
                      <a:pt x="116" y="8"/>
                    </a:lnTo>
                    <a:lnTo>
                      <a:pt x="116" y="10"/>
                    </a:lnTo>
                    <a:lnTo>
                      <a:pt x="116" y="12"/>
                    </a:lnTo>
                    <a:lnTo>
                      <a:pt x="112" y="18"/>
                    </a:lnTo>
                    <a:lnTo>
                      <a:pt x="108" y="20"/>
                    </a:lnTo>
                    <a:lnTo>
                      <a:pt x="106" y="22"/>
                    </a:lnTo>
                    <a:lnTo>
                      <a:pt x="106" y="24"/>
                    </a:lnTo>
                    <a:lnTo>
                      <a:pt x="104" y="26"/>
                    </a:lnTo>
                    <a:lnTo>
                      <a:pt x="104" y="30"/>
                    </a:lnTo>
                    <a:lnTo>
                      <a:pt x="104" y="32"/>
                    </a:lnTo>
                    <a:lnTo>
                      <a:pt x="104" y="36"/>
                    </a:lnTo>
                    <a:lnTo>
                      <a:pt x="106" y="38"/>
                    </a:lnTo>
                    <a:lnTo>
                      <a:pt x="108" y="42"/>
                    </a:lnTo>
                    <a:lnTo>
                      <a:pt x="110" y="44"/>
                    </a:lnTo>
                    <a:lnTo>
                      <a:pt x="114" y="44"/>
                    </a:lnTo>
                    <a:lnTo>
                      <a:pt x="116" y="46"/>
                    </a:lnTo>
                    <a:lnTo>
                      <a:pt x="122" y="46"/>
                    </a:lnTo>
                    <a:lnTo>
                      <a:pt x="124" y="46"/>
                    </a:lnTo>
                    <a:lnTo>
                      <a:pt x="124" y="48"/>
                    </a:lnTo>
                    <a:lnTo>
                      <a:pt x="120" y="50"/>
                    </a:lnTo>
                    <a:lnTo>
                      <a:pt x="116" y="52"/>
                    </a:lnTo>
                    <a:lnTo>
                      <a:pt x="112" y="52"/>
                    </a:lnTo>
                    <a:lnTo>
                      <a:pt x="108" y="52"/>
                    </a:lnTo>
                    <a:lnTo>
                      <a:pt x="106" y="52"/>
                    </a:lnTo>
                    <a:lnTo>
                      <a:pt x="104" y="52"/>
                    </a:lnTo>
                    <a:lnTo>
                      <a:pt x="104" y="54"/>
                    </a:lnTo>
                    <a:lnTo>
                      <a:pt x="100" y="56"/>
                    </a:lnTo>
                    <a:lnTo>
                      <a:pt x="98" y="56"/>
                    </a:lnTo>
                    <a:lnTo>
                      <a:pt x="94" y="58"/>
                    </a:lnTo>
                    <a:lnTo>
                      <a:pt x="90" y="62"/>
                    </a:lnTo>
                    <a:lnTo>
                      <a:pt x="86" y="66"/>
                    </a:lnTo>
                    <a:lnTo>
                      <a:pt x="84" y="68"/>
                    </a:lnTo>
                    <a:lnTo>
                      <a:pt x="84" y="70"/>
                    </a:lnTo>
                    <a:lnTo>
                      <a:pt x="84" y="74"/>
                    </a:lnTo>
                    <a:lnTo>
                      <a:pt x="84" y="76"/>
                    </a:lnTo>
                    <a:lnTo>
                      <a:pt x="88" y="86"/>
                    </a:lnTo>
                    <a:lnTo>
                      <a:pt x="88" y="88"/>
                    </a:lnTo>
                    <a:lnTo>
                      <a:pt x="88" y="92"/>
                    </a:lnTo>
                    <a:lnTo>
                      <a:pt x="88" y="100"/>
                    </a:lnTo>
                    <a:lnTo>
                      <a:pt x="88" y="104"/>
                    </a:lnTo>
                    <a:lnTo>
                      <a:pt x="86" y="108"/>
                    </a:lnTo>
                    <a:lnTo>
                      <a:pt x="86" y="110"/>
                    </a:lnTo>
                    <a:lnTo>
                      <a:pt x="80" y="126"/>
                    </a:lnTo>
                    <a:lnTo>
                      <a:pt x="80" y="128"/>
                    </a:lnTo>
                    <a:lnTo>
                      <a:pt x="78" y="128"/>
                    </a:lnTo>
                    <a:lnTo>
                      <a:pt x="76" y="128"/>
                    </a:lnTo>
                    <a:lnTo>
                      <a:pt x="76" y="124"/>
                    </a:lnTo>
                    <a:lnTo>
                      <a:pt x="76" y="122"/>
                    </a:lnTo>
                    <a:lnTo>
                      <a:pt x="78" y="120"/>
                    </a:lnTo>
                    <a:lnTo>
                      <a:pt x="78" y="118"/>
                    </a:lnTo>
                    <a:lnTo>
                      <a:pt x="78" y="116"/>
                    </a:lnTo>
                    <a:lnTo>
                      <a:pt x="80" y="116"/>
                    </a:lnTo>
                    <a:lnTo>
                      <a:pt x="82" y="104"/>
                    </a:lnTo>
                    <a:lnTo>
                      <a:pt x="80" y="104"/>
                    </a:lnTo>
                    <a:lnTo>
                      <a:pt x="80" y="102"/>
                    </a:lnTo>
                    <a:lnTo>
                      <a:pt x="78" y="100"/>
                    </a:lnTo>
                    <a:lnTo>
                      <a:pt x="76" y="102"/>
                    </a:lnTo>
                    <a:lnTo>
                      <a:pt x="74" y="114"/>
                    </a:lnTo>
                    <a:lnTo>
                      <a:pt x="72" y="122"/>
                    </a:lnTo>
                    <a:lnTo>
                      <a:pt x="72" y="128"/>
                    </a:lnTo>
                    <a:lnTo>
                      <a:pt x="68" y="124"/>
                    </a:lnTo>
                    <a:lnTo>
                      <a:pt x="68" y="122"/>
                    </a:lnTo>
                    <a:lnTo>
                      <a:pt x="66" y="118"/>
                    </a:lnTo>
                    <a:lnTo>
                      <a:pt x="68" y="116"/>
                    </a:lnTo>
                    <a:lnTo>
                      <a:pt x="68" y="114"/>
                    </a:lnTo>
                    <a:lnTo>
                      <a:pt x="68" y="112"/>
                    </a:lnTo>
                    <a:lnTo>
                      <a:pt x="70" y="110"/>
                    </a:lnTo>
                    <a:lnTo>
                      <a:pt x="70" y="108"/>
                    </a:lnTo>
                    <a:lnTo>
                      <a:pt x="70" y="104"/>
                    </a:lnTo>
                    <a:lnTo>
                      <a:pt x="70" y="96"/>
                    </a:lnTo>
                    <a:lnTo>
                      <a:pt x="68" y="90"/>
                    </a:lnTo>
                    <a:lnTo>
                      <a:pt x="70" y="82"/>
                    </a:lnTo>
                    <a:lnTo>
                      <a:pt x="72" y="80"/>
                    </a:lnTo>
                    <a:lnTo>
                      <a:pt x="72" y="78"/>
                    </a:lnTo>
                    <a:lnTo>
                      <a:pt x="72" y="76"/>
                    </a:lnTo>
                    <a:lnTo>
                      <a:pt x="70" y="76"/>
                    </a:lnTo>
                    <a:lnTo>
                      <a:pt x="64" y="80"/>
                    </a:lnTo>
                    <a:lnTo>
                      <a:pt x="62" y="80"/>
                    </a:lnTo>
                    <a:lnTo>
                      <a:pt x="56" y="96"/>
                    </a:lnTo>
                    <a:lnTo>
                      <a:pt x="54" y="96"/>
                    </a:lnTo>
                    <a:lnTo>
                      <a:pt x="54" y="98"/>
                    </a:lnTo>
                    <a:lnTo>
                      <a:pt x="52" y="100"/>
                    </a:lnTo>
                    <a:lnTo>
                      <a:pt x="52" y="104"/>
                    </a:lnTo>
                    <a:lnTo>
                      <a:pt x="50" y="108"/>
                    </a:lnTo>
                    <a:lnTo>
                      <a:pt x="50" y="110"/>
                    </a:lnTo>
                    <a:lnTo>
                      <a:pt x="48" y="110"/>
                    </a:lnTo>
                    <a:lnTo>
                      <a:pt x="40" y="110"/>
                    </a:lnTo>
                    <a:lnTo>
                      <a:pt x="30" y="116"/>
                    </a:lnTo>
                    <a:lnTo>
                      <a:pt x="28" y="116"/>
                    </a:lnTo>
                    <a:lnTo>
                      <a:pt x="28" y="118"/>
                    </a:lnTo>
                    <a:lnTo>
                      <a:pt x="30" y="126"/>
                    </a:lnTo>
                    <a:lnTo>
                      <a:pt x="30" y="134"/>
                    </a:lnTo>
                    <a:lnTo>
                      <a:pt x="30" y="136"/>
                    </a:lnTo>
                    <a:lnTo>
                      <a:pt x="28" y="136"/>
                    </a:lnTo>
                    <a:lnTo>
                      <a:pt x="22" y="136"/>
                    </a:lnTo>
                    <a:lnTo>
                      <a:pt x="18" y="140"/>
                    </a:lnTo>
                    <a:lnTo>
                      <a:pt x="16" y="142"/>
                    </a:lnTo>
                    <a:lnTo>
                      <a:pt x="16" y="144"/>
                    </a:lnTo>
                    <a:lnTo>
                      <a:pt x="16" y="146"/>
                    </a:lnTo>
                    <a:lnTo>
                      <a:pt x="18" y="150"/>
                    </a:lnTo>
                    <a:lnTo>
                      <a:pt x="18" y="176"/>
                    </a:lnTo>
                    <a:lnTo>
                      <a:pt x="18" y="180"/>
                    </a:lnTo>
                    <a:lnTo>
                      <a:pt x="18" y="182"/>
                    </a:lnTo>
                    <a:lnTo>
                      <a:pt x="18" y="184"/>
                    </a:lnTo>
                    <a:lnTo>
                      <a:pt x="12" y="202"/>
                    </a:lnTo>
                    <a:lnTo>
                      <a:pt x="10" y="206"/>
                    </a:lnTo>
                    <a:lnTo>
                      <a:pt x="8" y="210"/>
                    </a:lnTo>
                    <a:lnTo>
                      <a:pt x="2" y="214"/>
                    </a:lnTo>
                    <a:lnTo>
                      <a:pt x="0" y="218"/>
                    </a:lnTo>
                    <a:lnTo>
                      <a:pt x="0" y="220"/>
                    </a:lnTo>
                    <a:lnTo>
                      <a:pt x="8" y="234"/>
                    </a:lnTo>
                    <a:lnTo>
                      <a:pt x="12" y="248"/>
                    </a:lnTo>
                    <a:lnTo>
                      <a:pt x="12" y="250"/>
                    </a:lnTo>
                    <a:lnTo>
                      <a:pt x="12" y="252"/>
                    </a:lnTo>
                    <a:lnTo>
                      <a:pt x="10" y="254"/>
                    </a:lnTo>
                    <a:lnTo>
                      <a:pt x="8" y="256"/>
                    </a:lnTo>
                    <a:lnTo>
                      <a:pt x="6" y="260"/>
                    </a:lnTo>
                    <a:lnTo>
                      <a:pt x="6" y="262"/>
                    </a:lnTo>
                    <a:lnTo>
                      <a:pt x="4" y="264"/>
                    </a:lnTo>
                    <a:lnTo>
                      <a:pt x="4" y="266"/>
                    </a:lnTo>
                    <a:lnTo>
                      <a:pt x="4" y="268"/>
                    </a:lnTo>
                    <a:lnTo>
                      <a:pt x="4" y="272"/>
                    </a:lnTo>
                    <a:lnTo>
                      <a:pt x="6" y="272"/>
                    </a:lnTo>
                    <a:lnTo>
                      <a:pt x="16" y="294"/>
                    </a:lnTo>
                    <a:lnTo>
                      <a:pt x="20" y="302"/>
                    </a:lnTo>
                    <a:lnTo>
                      <a:pt x="26" y="312"/>
                    </a:lnTo>
                    <a:lnTo>
                      <a:pt x="28" y="316"/>
                    </a:lnTo>
                    <a:lnTo>
                      <a:pt x="40" y="340"/>
                    </a:lnTo>
                    <a:lnTo>
                      <a:pt x="42" y="348"/>
                    </a:lnTo>
                    <a:lnTo>
                      <a:pt x="46" y="370"/>
                    </a:lnTo>
                    <a:lnTo>
                      <a:pt x="46" y="372"/>
                    </a:lnTo>
                    <a:lnTo>
                      <a:pt x="46" y="376"/>
                    </a:lnTo>
                    <a:lnTo>
                      <a:pt x="46" y="388"/>
                    </a:lnTo>
                    <a:lnTo>
                      <a:pt x="46" y="392"/>
                    </a:lnTo>
                    <a:lnTo>
                      <a:pt x="44" y="398"/>
                    </a:lnTo>
                    <a:lnTo>
                      <a:pt x="44" y="404"/>
                    </a:lnTo>
                    <a:lnTo>
                      <a:pt x="42" y="412"/>
                    </a:lnTo>
                    <a:lnTo>
                      <a:pt x="42" y="414"/>
                    </a:lnTo>
                    <a:lnTo>
                      <a:pt x="40" y="424"/>
                    </a:lnTo>
                    <a:lnTo>
                      <a:pt x="38" y="426"/>
                    </a:lnTo>
                    <a:lnTo>
                      <a:pt x="32" y="438"/>
                    </a:lnTo>
                    <a:lnTo>
                      <a:pt x="26" y="454"/>
                    </a:lnTo>
                    <a:lnTo>
                      <a:pt x="24" y="458"/>
                    </a:lnTo>
                    <a:lnTo>
                      <a:pt x="24" y="462"/>
                    </a:lnTo>
                    <a:lnTo>
                      <a:pt x="20" y="466"/>
                    </a:lnTo>
                    <a:lnTo>
                      <a:pt x="18" y="470"/>
                    </a:lnTo>
                    <a:lnTo>
                      <a:pt x="18" y="474"/>
                    </a:lnTo>
                    <a:lnTo>
                      <a:pt x="16" y="476"/>
                    </a:lnTo>
                    <a:lnTo>
                      <a:pt x="12" y="480"/>
                    </a:lnTo>
                    <a:lnTo>
                      <a:pt x="4" y="488"/>
                    </a:lnTo>
                    <a:lnTo>
                      <a:pt x="0" y="490"/>
                    </a:lnTo>
                    <a:lnTo>
                      <a:pt x="18" y="488"/>
                    </a:lnTo>
                    <a:lnTo>
                      <a:pt x="30" y="486"/>
                    </a:lnTo>
                    <a:lnTo>
                      <a:pt x="44" y="486"/>
                    </a:lnTo>
                    <a:lnTo>
                      <a:pt x="48" y="484"/>
                    </a:lnTo>
                    <a:lnTo>
                      <a:pt x="52" y="484"/>
                    </a:lnTo>
                    <a:lnTo>
                      <a:pt x="60" y="484"/>
                    </a:lnTo>
                    <a:lnTo>
                      <a:pt x="64" y="484"/>
                    </a:lnTo>
                    <a:lnTo>
                      <a:pt x="70" y="484"/>
                    </a:lnTo>
                    <a:lnTo>
                      <a:pt x="74" y="482"/>
                    </a:lnTo>
                    <a:lnTo>
                      <a:pt x="86" y="482"/>
                    </a:lnTo>
                    <a:lnTo>
                      <a:pt x="116" y="478"/>
                    </a:lnTo>
                    <a:lnTo>
                      <a:pt x="124" y="478"/>
                    </a:lnTo>
                    <a:lnTo>
                      <a:pt x="130" y="476"/>
                    </a:lnTo>
                    <a:lnTo>
                      <a:pt x="136" y="476"/>
                    </a:lnTo>
                    <a:lnTo>
                      <a:pt x="142" y="476"/>
                    </a:lnTo>
                    <a:lnTo>
                      <a:pt x="166" y="472"/>
                    </a:lnTo>
                    <a:lnTo>
                      <a:pt x="178" y="472"/>
                    </a:lnTo>
                    <a:lnTo>
                      <a:pt x="186" y="470"/>
                    </a:lnTo>
                    <a:lnTo>
                      <a:pt x="190" y="470"/>
                    </a:lnTo>
                    <a:lnTo>
                      <a:pt x="190" y="476"/>
                    </a:lnTo>
                    <a:lnTo>
                      <a:pt x="222" y="472"/>
                    </a:lnTo>
                    <a:lnTo>
                      <a:pt x="228" y="472"/>
                    </a:lnTo>
                    <a:lnTo>
                      <a:pt x="246" y="468"/>
                    </a:lnTo>
                    <a:lnTo>
                      <a:pt x="280" y="464"/>
                    </a:lnTo>
                    <a:lnTo>
                      <a:pt x="306" y="458"/>
                    </a:lnTo>
                    <a:lnTo>
                      <a:pt x="314" y="458"/>
                    </a:lnTo>
                    <a:lnTo>
                      <a:pt x="314" y="456"/>
                    </a:lnTo>
                    <a:lnTo>
                      <a:pt x="314" y="454"/>
                    </a:lnTo>
                    <a:lnTo>
                      <a:pt x="316" y="446"/>
                    </a:lnTo>
                    <a:lnTo>
                      <a:pt x="318" y="444"/>
                    </a:lnTo>
                    <a:lnTo>
                      <a:pt x="326" y="432"/>
                    </a:lnTo>
                    <a:lnTo>
                      <a:pt x="330" y="426"/>
                    </a:lnTo>
                    <a:lnTo>
                      <a:pt x="334" y="422"/>
                    </a:lnTo>
                    <a:lnTo>
                      <a:pt x="332" y="416"/>
                    </a:lnTo>
                    <a:lnTo>
                      <a:pt x="332" y="414"/>
                    </a:lnTo>
                    <a:lnTo>
                      <a:pt x="334" y="396"/>
                    </a:lnTo>
                    <a:lnTo>
                      <a:pt x="336" y="390"/>
                    </a:lnTo>
                    <a:lnTo>
                      <a:pt x="338" y="388"/>
                    </a:lnTo>
                    <a:lnTo>
                      <a:pt x="340" y="386"/>
                    </a:lnTo>
                    <a:lnTo>
                      <a:pt x="340" y="384"/>
                    </a:lnTo>
                    <a:lnTo>
                      <a:pt x="340" y="386"/>
                    </a:lnTo>
                    <a:lnTo>
                      <a:pt x="344" y="382"/>
                    </a:lnTo>
                    <a:lnTo>
                      <a:pt x="346" y="382"/>
                    </a:lnTo>
                    <a:lnTo>
                      <a:pt x="348" y="382"/>
                    </a:lnTo>
                    <a:lnTo>
                      <a:pt x="350" y="380"/>
                    </a:lnTo>
                    <a:lnTo>
                      <a:pt x="360" y="374"/>
                    </a:lnTo>
                    <a:lnTo>
                      <a:pt x="362" y="370"/>
                    </a:lnTo>
                    <a:lnTo>
                      <a:pt x="364" y="368"/>
                    </a:lnTo>
                    <a:lnTo>
                      <a:pt x="368" y="362"/>
                    </a:lnTo>
                    <a:lnTo>
                      <a:pt x="370" y="358"/>
                    </a:lnTo>
                    <a:lnTo>
                      <a:pt x="372" y="354"/>
                    </a:lnTo>
                    <a:lnTo>
                      <a:pt x="376" y="352"/>
                    </a:lnTo>
                    <a:lnTo>
                      <a:pt x="380" y="352"/>
                    </a:lnTo>
                    <a:lnTo>
                      <a:pt x="382" y="346"/>
                    </a:lnTo>
                    <a:lnTo>
                      <a:pt x="384" y="342"/>
                    </a:lnTo>
                    <a:lnTo>
                      <a:pt x="386" y="332"/>
                    </a:lnTo>
                    <a:lnTo>
                      <a:pt x="386" y="328"/>
                    </a:lnTo>
                    <a:lnTo>
                      <a:pt x="386" y="322"/>
                    </a:lnTo>
                    <a:lnTo>
                      <a:pt x="384" y="320"/>
                    </a:lnTo>
                    <a:lnTo>
                      <a:pt x="384" y="310"/>
                    </a:lnTo>
                    <a:lnTo>
                      <a:pt x="386" y="296"/>
                    </a:lnTo>
                    <a:lnTo>
                      <a:pt x="382" y="29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10" name="Freeform 477"/>
              <p:cNvSpPr>
                <a:spLocks/>
              </p:cNvSpPr>
              <p:nvPr/>
            </p:nvSpPr>
            <p:spPr bwMode="auto">
              <a:xfrm>
                <a:off x="3420" y="1036"/>
                <a:ext cx="572" cy="242"/>
              </a:xfrm>
              <a:custGeom>
                <a:avLst/>
                <a:gdLst>
                  <a:gd name="T0" fmla="*/ 502 w 572"/>
                  <a:gd name="T1" fmla="*/ 54 h 242"/>
                  <a:gd name="T2" fmla="*/ 492 w 572"/>
                  <a:gd name="T3" fmla="*/ 58 h 242"/>
                  <a:gd name="T4" fmla="*/ 466 w 572"/>
                  <a:gd name="T5" fmla="*/ 58 h 242"/>
                  <a:gd name="T6" fmla="*/ 464 w 572"/>
                  <a:gd name="T7" fmla="*/ 30 h 242"/>
                  <a:gd name="T8" fmla="*/ 434 w 572"/>
                  <a:gd name="T9" fmla="*/ 34 h 242"/>
                  <a:gd name="T10" fmla="*/ 408 w 572"/>
                  <a:gd name="T11" fmla="*/ 40 h 242"/>
                  <a:gd name="T12" fmla="*/ 370 w 572"/>
                  <a:gd name="T13" fmla="*/ 46 h 242"/>
                  <a:gd name="T14" fmla="*/ 350 w 572"/>
                  <a:gd name="T15" fmla="*/ 58 h 242"/>
                  <a:gd name="T16" fmla="*/ 332 w 572"/>
                  <a:gd name="T17" fmla="*/ 72 h 242"/>
                  <a:gd name="T18" fmla="*/ 320 w 572"/>
                  <a:gd name="T19" fmla="*/ 76 h 242"/>
                  <a:gd name="T20" fmla="*/ 300 w 572"/>
                  <a:gd name="T21" fmla="*/ 72 h 242"/>
                  <a:gd name="T22" fmla="*/ 288 w 572"/>
                  <a:gd name="T23" fmla="*/ 72 h 242"/>
                  <a:gd name="T24" fmla="*/ 270 w 572"/>
                  <a:gd name="T25" fmla="*/ 76 h 242"/>
                  <a:gd name="T26" fmla="*/ 260 w 572"/>
                  <a:gd name="T27" fmla="*/ 72 h 242"/>
                  <a:gd name="T28" fmla="*/ 240 w 572"/>
                  <a:gd name="T29" fmla="*/ 46 h 242"/>
                  <a:gd name="T30" fmla="*/ 200 w 572"/>
                  <a:gd name="T31" fmla="*/ 32 h 242"/>
                  <a:gd name="T32" fmla="*/ 184 w 572"/>
                  <a:gd name="T33" fmla="*/ 42 h 242"/>
                  <a:gd name="T34" fmla="*/ 184 w 572"/>
                  <a:gd name="T35" fmla="*/ 38 h 242"/>
                  <a:gd name="T36" fmla="*/ 190 w 572"/>
                  <a:gd name="T37" fmla="*/ 28 h 242"/>
                  <a:gd name="T38" fmla="*/ 168 w 572"/>
                  <a:gd name="T39" fmla="*/ 52 h 242"/>
                  <a:gd name="T40" fmla="*/ 164 w 572"/>
                  <a:gd name="T41" fmla="*/ 40 h 242"/>
                  <a:gd name="T42" fmla="*/ 162 w 572"/>
                  <a:gd name="T43" fmla="*/ 22 h 242"/>
                  <a:gd name="T44" fmla="*/ 158 w 572"/>
                  <a:gd name="T45" fmla="*/ 14 h 242"/>
                  <a:gd name="T46" fmla="*/ 148 w 572"/>
                  <a:gd name="T47" fmla="*/ 4 h 242"/>
                  <a:gd name="T48" fmla="*/ 142 w 572"/>
                  <a:gd name="T49" fmla="*/ 4 h 242"/>
                  <a:gd name="T50" fmla="*/ 122 w 572"/>
                  <a:gd name="T51" fmla="*/ 26 h 242"/>
                  <a:gd name="T52" fmla="*/ 98 w 572"/>
                  <a:gd name="T53" fmla="*/ 40 h 242"/>
                  <a:gd name="T54" fmla="*/ 66 w 572"/>
                  <a:gd name="T55" fmla="*/ 54 h 242"/>
                  <a:gd name="T56" fmla="*/ 50 w 572"/>
                  <a:gd name="T57" fmla="*/ 54 h 242"/>
                  <a:gd name="T58" fmla="*/ 38 w 572"/>
                  <a:gd name="T59" fmla="*/ 68 h 242"/>
                  <a:gd name="T60" fmla="*/ 14 w 572"/>
                  <a:gd name="T61" fmla="*/ 80 h 242"/>
                  <a:gd name="T62" fmla="*/ 18 w 572"/>
                  <a:gd name="T63" fmla="*/ 96 h 242"/>
                  <a:gd name="T64" fmla="*/ 56 w 572"/>
                  <a:gd name="T65" fmla="*/ 118 h 242"/>
                  <a:gd name="T66" fmla="*/ 120 w 572"/>
                  <a:gd name="T67" fmla="*/ 132 h 242"/>
                  <a:gd name="T68" fmla="*/ 168 w 572"/>
                  <a:gd name="T69" fmla="*/ 142 h 242"/>
                  <a:gd name="T70" fmla="*/ 206 w 572"/>
                  <a:gd name="T71" fmla="*/ 164 h 242"/>
                  <a:gd name="T72" fmla="*/ 232 w 572"/>
                  <a:gd name="T73" fmla="*/ 174 h 242"/>
                  <a:gd name="T74" fmla="*/ 232 w 572"/>
                  <a:gd name="T75" fmla="*/ 204 h 242"/>
                  <a:gd name="T76" fmla="*/ 248 w 572"/>
                  <a:gd name="T77" fmla="*/ 224 h 242"/>
                  <a:gd name="T78" fmla="*/ 258 w 572"/>
                  <a:gd name="T79" fmla="*/ 236 h 242"/>
                  <a:gd name="T80" fmla="*/ 270 w 572"/>
                  <a:gd name="T81" fmla="*/ 220 h 242"/>
                  <a:gd name="T82" fmla="*/ 304 w 572"/>
                  <a:gd name="T83" fmla="*/ 144 h 242"/>
                  <a:gd name="T84" fmla="*/ 306 w 572"/>
                  <a:gd name="T85" fmla="*/ 148 h 242"/>
                  <a:gd name="T86" fmla="*/ 310 w 572"/>
                  <a:gd name="T87" fmla="*/ 168 h 242"/>
                  <a:gd name="T88" fmla="*/ 340 w 572"/>
                  <a:gd name="T89" fmla="*/ 142 h 242"/>
                  <a:gd name="T90" fmla="*/ 344 w 572"/>
                  <a:gd name="T91" fmla="*/ 150 h 242"/>
                  <a:gd name="T92" fmla="*/ 330 w 572"/>
                  <a:gd name="T93" fmla="*/ 168 h 242"/>
                  <a:gd name="T94" fmla="*/ 340 w 572"/>
                  <a:gd name="T95" fmla="*/ 176 h 242"/>
                  <a:gd name="T96" fmla="*/ 342 w 572"/>
                  <a:gd name="T97" fmla="*/ 164 h 242"/>
                  <a:gd name="T98" fmla="*/ 360 w 572"/>
                  <a:gd name="T99" fmla="*/ 150 h 242"/>
                  <a:gd name="T100" fmla="*/ 364 w 572"/>
                  <a:gd name="T101" fmla="*/ 134 h 242"/>
                  <a:gd name="T102" fmla="*/ 410 w 572"/>
                  <a:gd name="T103" fmla="*/ 126 h 242"/>
                  <a:gd name="T104" fmla="*/ 420 w 572"/>
                  <a:gd name="T105" fmla="*/ 120 h 242"/>
                  <a:gd name="T106" fmla="*/ 440 w 572"/>
                  <a:gd name="T107" fmla="*/ 106 h 242"/>
                  <a:gd name="T108" fmla="*/ 476 w 572"/>
                  <a:gd name="T109" fmla="*/ 114 h 242"/>
                  <a:gd name="T110" fmla="*/ 502 w 572"/>
                  <a:gd name="T111" fmla="*/ 126 h 242"/>
                  <a:gd name="T112" fmla="*/ 512 w 572"/>
                  <a:gd name="T113" fmla="*/ 106 h 242"/>
                  <a:gd name="T114" fmla="*/ 572 w 572"/>
                  <a:gd name="T115" fmla="*/ 104 h 242"/>
                  <a:gd name="T116" fmla="*/ 558 w 572"/>
                  <a:gd name="T117" fmla="*/ 98 h 242"/>
                  <a:gd name="T118" fmla="*/ 532 w 572"/>
                  <a:gd name="T119" fmla="*/ 56 h 242"/>
                  <a:gd name="T120" fmla="*/ 518 w 572"/>
                  <a:gd name="T121" fmla="*/ 50 h 242"/>
                  <a:gd name="T122" fmla="*/ 506 w 572"/>
                  <a:gd name="T123" fmla="*/ 6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242">
                    <a:moveTo>
                      <a:pt x="506" y="62"/>
                    </a:moveTo>
                    <a:lnTo>
                      <a:pt x="504" y="62"/>
                    </a:lnTo>
                    <a:lnTo>
                      <a:pt x="504" y="60"/>
                    </a:lnTo>
                    <a:lnTo>
                      <a:pt x="504" y="58"/>
                    </a:lnTo>
                    <a:lnTo>
                      <a:pt x="502" y="54"/>
                    </a:lnTo>
                    <a:lnTo>
                      <a:pt x="500" y="54"/>
                    </a:lnTo>
                    <a:lnTo>
                      <a:pt x="498" y="54"/>
                    </a:lnTo>
                    <a:lnTo>
                      <a:pt x="496" y="54"/>
                    </a:lnTo>
                    <a:lnTo>
                      <a:pt x="494" y="56"/>
                    </a:lnTo>
                    <a:lnTo>
                      <a:pt x="492" y="58"/>
                    </a:lnTo>
                    <a:lnTo>
                      <a:pt x="490" y="58"/>
                    </a:lnTo>
                    <a:lnTo>
                      <a:pt x="484" y="60"/>
                    </a:lnTo>
                    <a:lnTo>
                      <a:pt x="482" y="60"/>
                    </a:lnTo>
                    <a:lnTo>
                      <a:pt x="468" y="58"/>
                    </a:lnTo>
                    <a:lnTo>
                      <a:pt x="466" y="58"/>
                    </a:lnTo>
                    <a:lnTo>
                      <a:pt x="464" y="58"/>
                    </a:lnTo>
                    <a:lnTo>
                      <a:pt x="464" y="56"/>
                    </a:lnTo>
                    <a:lnTo>
                      <a:pt x="462" y="54"/>
                    </a:lnTo>
                    <a:lnTo>
                      <a:pt x="462" y="32"/>
                    </a:lnTo>
                    <a:lnTo>
                      <a:pt x="464" y="30"/>
                    </a:lnTo>
                    <a:lnTo>
                      <a:pt x="460" y="26"/>
                    </a:lnTo>
                    <a:lnTo>
                      <a:pt x="452" y="26"/>
                    </a:lnTo>
                    <a:lnTo>
                      <a:pt x="450" y="26"/>
                    </a:lnTo>
                    <a:lnTo>
                      <a:pt x="440" y="28"/>
                    </a:lnTo>
                    <a:lnTo>
                      <a:pt x="434" y="34"/>
                    </a:lnTo>
                    <a:lnTo>
                      <a:pt x="428" y="36"/>
                    </a:lnTo>
                    <a:lnTo>
                      <a:pt x="424" y="40"/>
                    </a:lnTo>
                    <a:lnTo>
                      <a:pt x="422" y="40"/>
                    </a:lnTo>
                    <a:lnTo>
                      <a:pt x="420" y="40"/>
                    </a:lnTo>
                    <a:lnTo>
                      <a:pt x="408" y="40"/>
                    </a:lnTo>
                    <a:lnTo>
                      <a:pt x="388" y="40"/>
                    </a:lnTo>
                    <a:lnTo>
                      <a:pt x="386" y="42"/>
                    </a:lnTo>
                    <a:lnTo>
                      <a:pt x="378" y="46"/>
                    </a:lnTo>
                    <a:lnTo>
                      <a:pt x="372" y="46"/>
                    </a:lnTo>
                    <a:lnTo>
                      <a:pt x="370" y="46"/>
                    </a:lnTo>
                    <a:lnTo>
                      <a:pt x="368" y="46"/>
                    </a:lnTo>
                    <a:lnTo>
                      <a:pt x="366" y="46"/>
                    </a:lnTo>
                    <a:lnTo>
                      <a:pt x="364" y="48"/>
                    </a:lnTo>
                    <a:lnTo>
                      <a:pt x="354" y="56"/>
                    </a:lnTo>
                    <a:lnTo>
                      <a:pt x="350" y="58"/>
                    </a:lnTo>
                    <a:lnTo>
                      <a:pt x="344" y="62"/>
                    </a:lnTo>
                    <a:lnTo>
                      <a:pt x="340" y="64"/>
                    </a:lnTo>
                    <a:lnTo>
                      <a:pt x="334" y="70"/>
                    </a:lnTo>
                    <a:lnTo>
                      <a:pt x="332" y="70"/>
                    </a:lnTo>
                    <a:lnTo>
                      <a:pt x="332" y="72"/>
                    </a:lnTo>
                    <a:lnTo>
                      <a:pt x="332" y="74"/>
                    </a:lnTo>
                    <a:lnTo>
                      <a:pt x="328" y="80"/>
                    </a:lnTo>
                    <a:lnTo>
                      <a:pt x="326" y="80"/>
                    </a:lnTo>
                    <a:lnTo>
                      <a:pt x="322" y="76"/>
                    </a:lnTo>
                    <a:lnTo>
                      <a:pt x="320" y="76"/>
                    </a:lnTo>
                    <a:lnTo>
                      <a:pt x="312" y="78"/>
                    </a:lnTo>
                    <a:lnTo>
                      <a:pt x="308" y="78"/>
                    </a:lnTo>
                    <a:lnTo>
                      <a:pt x="302" y="76"/>
                    </a:lnTo>
                    <a:lnTo>
                      <a:pt x="302" y="74"/>
                    </a:lnTo>
                    <a:lnTo>
                      <a:pt x="300" y="72"/>
                    </a:lnTo>
                    <a:lnTo>
                      <a:pt x="298" y="70"/>
                    </a:lnTo>
                    <a:lnTo>
                      <a:pt x="294" y="70"/>
                    </a:lnTo>
                    <a:lnTo>
                      <a:pt x="292" y="70"/>
                    </a:lnTo>
                    <a:lnTo>
                      <a:pt x="288" y="70"/>
                    </a:lnTo>
                    <a:lnTo>
                      <a:pt x="288" y="72"/>
                    </a:lnTo>
                    <a:lnTo>
                      <a:pt x="286" y="74"/>
                    </a:lnTo>
                    <a:lnTo>
                      <a:pt x="284" y="76"/>
                    </a:lnTo>
                    <a:lnTo>
                      <a:pt x="278" y="76"/>
                    </a:lnTo>
                    <a:lnTo>
                      <a:pt x="272" y="76"/>
                    </a:lnTo>
                    <a:lnTo>
                      <a:pt x="270" y="76"/>
                    </a:lnTo>
                    <a:lnTo>
                      <a:pt x="268" y="76"/>
                    </a:lnTo>
                    <a:lnTo>
                      <a:pt x="264" y="76"/>
                    </a:lnTo>
                    <a:lnTo>
                      <a:pt x="262" y="74"/>
                    </a:lnTo>
                    <a:lnTo>
                      <a:pt x="262" y="72"/>
                    </a:lnTo>
                    <a:lnTo>
                      <a:pt x="260" y="72"/>
                    </a:lnTo>
                    <a:lnTo>
                      <a:pt x="260" y="68"/>
                    </a:lnTo>
                    <a:lnTo>
                      <a:pt x="244" y="52"/>
                    </a:lnTo>
                    <a:lnTo>
                      <a:pt x="242" y="50"/>
                    </a:lnTo>
                    <a:lnTo>
                      <a:pt x="240" y="48"/>
                    </a:lnTo>
                    <a:lnTo>
                      <a:pt x="240" y="46"/>
                    </a:lnTo>
                    <a:lnTo>
                      <a:pt x="240" y="44"/>
                    </a:lnTo>
                    <a:lnTo>
                      <a:pt x="236" y="42"/>
                    </a:lnTo>
                    <a:lnTo>
                      <a:pt x="226" y="36"/>
                    </a:lnTo>
                    <a:lnTo>
                      <a:pt x="220" y="34"/>
                    </a:lnTo>
                    <a:lnTo>
                      <a:pt x="200" y="32"/>
                    </a:lnTo>
                    <a:lnTo>
                      <a:pt x="198" y="32"/>
                    </a:lnTo>
                    <a:lnTo>
                      <a:pt x="190" y="34"/>
                    </a:lnTo>
                    <a:lnTo>
                      <a:pt x="188" y="36"/>
                    </a:lnTo>
                    <a:lnTo>
                      <a:pt x="184" y="40"/>
                    </a:lnTo>
                    <a:lnTo>
                      <a:pt x="184" y="42"/>
                    </a:lnTo>
                    <a:lnTo>
                      <a:pt x="184" y="44"/>
                    </a:lnTo>
                    <a:lnTo>
                      <a:pt x="182" y="46"/>
                    </a:lnTo>
                    <a:lnTo>
                      <a:pt x="180" y="46"/>
                    </a:lnTo>
                    <a:lnTo>
                      <a:pt x="180" y="44"/>
                    </a:lnTo>
                    <a:lnTo>
                      <a:pt x="184" y="38"/>
                    </a:lnTo>
                    <a:lnTo>
                      <a:pt x="184" y="36"/>
                    </a:lnTo>
                    <a:lnTo>
                      <a:pt x="190" y="32"/>
                    </a:lnTo>
                    <a:lnTo>
                      <a:pt x="192" y="30"/>
                    </a:lnTo>
                    <a:lnTo>
                      <a:pt x="192" y="28"/>
                    </a:lnTo>
                    <a:lnTo>
                      <a:pt x="190" y="28"/>
                    </a:lnTo>
                    <a:lnTo>
                      <a:pt x="188" y="28"/>
                    </a:lnTo>
                    <a:lnTo>
                      <a:pt x="182" y="34"/>
                    </a:lnTo>
                    <a:lnTo>
                      <a:pt x="174" y="40"/>
                    </a:lnTo>
                    <a:lnTo>
                      <a:pt x="172" y="44"/>
                    </a:lnTo>
                    <a:lnTo>
                      <a:pt x="168" y="52"/>
                    </a:lnTo>
                    <a:lnTo>
                      <a:pt x="166" y="52"/>
                    </a:lnTo>
                    <a:lnTo>
                      <a:pt x="166" y="54"/>
                    </a:lnTo>
                    <a:lnTo>
                      <a:pt x="164" y="52"/>
                    </a:lnTo>
                    <a:lnTo>
                      <a:pt x="164" y="44"/>
                    </a:lnTo>
                    <a:lnTo>
                      <a:pt x="164" y="40"/>
                    </a:lnTo>
                    <a:lnTo>
                      <a:pt x="166" y="32"/>
                    </a:lnTo>
                    <a:lnTo>
                      <a:pt x="166" y="30"/>
                    </a:lnTo>
                    <a:lnTo>
                      <a:pt x="166" y="28"/>
                    </a:lnTo>
                    <a:lnTo>
                      <a:pt x="164" y="26"/>
                    </a:lnTo>
                    <a:lnTo>
                      <a:pt x="162" y="22"/>
                    </a:lnTo>
                    <a:lnTo>
                      <a:pt x="160" y="22"/>
                    </a:lnTo>
                    <a:lnTo>
                      <a:pt x="158" y="22"/>
                    </a:lnTo>
                    <a:lnTo>
                      <a:pt x="160" y="18"/>
                    </a:lnTo>
                    <a:lnTo>
                      <a:pt x="160" y="16"/>
                    </a:lnTo>
                    <a:lnTo>
                      <a:pt x="158" y="14"/>
                    </a:lnTo>
                    <a:lnTo>
                      <a:pt x="152" y="12"/>
                    </a:lnTo>
                    <a:lnTo>
                      <a:pt x="148" y="12"/>
                    </a:lnTo>
                    <a:lnTo>
                      <a:pt x="148" y="10"/>
                    </a:lnTo>
                    <a:lnTo>
                      <a:pt x="148" y="6"/>
                    </a:lnTo>
                    <a:lnTo>
                      <a:pt x="148" y="4"/>
                    </a:lnTo>
                    <a:lnTo>
                      <a:pt x="148" y="2"/>
                    </a:lnTo>
                    <a:lnTo>
                      <a:pt x="146" y="0"/>
                    </a:lnTo>
                    <a:lnTo>
                      <a:pt x="144" y="0"/>
                    </a:lnTo>
                    <a:lnTo>
                      <a:pt x="142" y="2"/>
                    </a:lnTo>
                    <a:lnTo>
                      <a:pt x="142" y="4"/>
                    </a:lnTo>
                    <a:lnTo>
                      <a:pt x="128" y="16"/>
                    </a:lnTo>
                    <a:lnTo>
                      <a:pt x="126" y="16"/>
                    </a:lnTo>
                    <a:lnTo>
                      <a:pt x="126" y="18"/>
                    </a:lnTo>
                    <a:lnTo>
                      <a:pt x="124" y="24"/>
                    </a:lnTo>
                    <a:lnTo>
                      <a:pt x="122" y="26"/>
                    </a:lnTo>
                    <a:lnTo>
                      <a:pt x="122" y="28"/>
                    </a:lnTo>
                    <a:lnTo>
                      <a:pt x="120" y="28"/>
                    </a:lnTo>
                    <a:lnTo>
                      <a:pt x="118" y="28"/>
                    </a:lnTo>
                    <a:lnTo>
                      <a:pt x="112" y="32"/>
                    </a:lnTo>
                    <a:lnTo>
                      <a:pt x="98" y="40"/>
                    </a:lnTo>
                    <a:lnTo>
                      <a:pt x="94" y="44"/>
                    </a:lnTo>
                    <a:lnTo>
                      <a:pt x="92" y="46"/>
                    </a:lnTo>
                    <a:lnTo>
                      <a:pt x="88" y="48"/>
                    </a:lnTo>
                    <a:lnTo>
                      <a:pt x="84" y="50"/>
                    </a:lnTo>
                    <a:lnTo>
                      <a:pt x="66" y="54"/>
                    </a:lnTo>
                    <a:lnTo>
                      <a:pt x="64" y="52"/>
                    </a:lnTo>
                    <a:lnTo>
                      <a:pt x="62" y="52"/>
                    </a:lnTo>
                    <a:lnTo>
                      <a:pt x="56" y="54"/>
                    </a:lnTo>
                    <a:lnTo>
                      <a:pt x="54" y="54"/>
                    </a:lnTo>
                    <a:lnTo>
                      <a:pt x="50" y="54"/>
                    </a:lnTo>
                    <a:lnTo>
                      <a:pt x="48" y="56"/>
                    </a:lnTo>
                    <a:lnTo>
                      <a:pt x="44" y="60"/>
                    </a:lnTo>
                    <a:lnTo>
                      <a:pt x="42" y="64"/>
                    </a:lnTo>
                    <a:lnTo>
                      <a:pt x="40" y="66"/>
                    </a:lnTo>
                    <a:lnTo>
                      <a:pt x="38" y="68"/>
                    </a:lnTo>
                    <a:lnTo>
                      <a:pt x="36" y="70"/>
                    </a:lnTo>
                    <a:lnTo>
                      <a:pt x="32" y="74"/>
                    </a:lnTo>
                    <a:lnTo>
                      <a:pt x="30" y="74"/>
                    </a:lnTo>
                    <a:lnTo>
                      <a:pt x="24" y="76"/>
                    </a:lnTo>
                    <a:lnTo>
                      <a:pt x="14" y="80"/>
                    </a:lnTo>
                    <a:lnTo>
                      <a:pt x="0" y="88"/>
                    </a:lnTo>
                    <a:lnTo>
                      <a:pt x="2" y="90"/>
                    </a:lnTo>
                    <a:lnTo>
                      <a:pt x="8" y="92"/>
                    </a:lnTo>
                    <a:lnTo>
                      <a:pt x="16" y="94"/>
                    </a:lnTo>
                    <a:lnTo>
                      <a:pt x="18" y="96"/>
                    </a:lnTo>
                    <a:lnTo>
                      <a:pt x="20" y="100"/>
                    </a:lnTo>
                    <a:lnTo>
                      <a:pt x="26" y="110"/>
                    </a:lnTo>
                    <a:lnTo>
                      <a:pt x="36" y="116"/>
                    </a:lnTo>
                    <a:lnTo>
                      <a:pt x="52" y="118"/>
                    </a:lnTo>
                    <a:lnTo>
                      <a:pt x="56" y="118"/>
                    </a:lnTo>
                    <a:lnTo>
                      <a:pt x="86" y="126"/>
                    </a:lnTo>
                    <a:lnTo>
                      <a:pt x="104" y="128"/>
                    </a:lnTo>
                    <a:lnTo>
                      <a:pt x="110" y="130"/>
                    </a:lnTo>
                    <a:lnTo>
                      <a:pt x="116" y="132"/>
                    </a:lnTo>
                    <a:lnTo>
                      <a:pt x="120" y="132"/>
                    </a:lnTo>
                    <a:lnTo>
                      <a:pt x="142" y="142"/>
                    </a:lnTo>
                    <a:lnTo>
                      <a:pt x="158" y="144"/>
                    </a:lnTo>
                    <a:lnTo>
                      <a:pt x="160" y="144"/>
                    </a:lnTo>
                    <a:lnTo>
                      <a:pt x="166" y="142"/>
                    </a:lnTo>
                    <a:lnTo>
                      <a:pt x="168" y="142"/>
                    </a:lnTo>
                    <a:lnTo>
                      <a:pt x="200" y="146"/>
                    </a:lnTo>
                    <a:lnTo>
                      <a:pt x="206" y="150"/>
                    </a:lnTo>
                    <a:lnTo>
                      <a:pt x="208" y="156"/>
                    </a:lnTo>
                    <a:lnTo>
                      <a:pt x="206" y="162"/>
                    </a:lnTo>
                    <a:lnTo>
                      <a:pt x="206" y="164"/>
                    </a:lnTo>
                    <a:lnTo>
                      <a:pt x="208" y="166"/>
                    </a:lnTo>
                    <a:lnTo>
                      <a:pt x="212" y="166"/>
                    </a:lnTo>
                    <a:lnTo>
                      <a:pt x="220" y="168"/>
                    </a:lnTo>
                    <a:lnTo>
                      <a:pt x="226" y="168"/>
                    </a:lnTo>
                    <a:lnTo>
                      <a:pt x="232" y="174"/>
                    </a:lnTo>
                    <a:lnTo>
                      <a:pt x="236" y="176"/>
                    </a:lnTo>
                    <a:lnTo>
                      <a:pt x="236" y="198"/>
                    </a:lnTo>
                    <a:lnTo>
                      <a:pt x="236" y="200"/>
                    </a:lnTo>
                    <a:lnTo>
                      <a:pt x="236" y="202"/>
                    </a:lnTo>
                    <a:lnTo>
                      <a:pt x="232" y="204"/>
                    </a:lnTo>
                    <a:lnTo>
                      <a:pt x="232" y="214"/>
                    </a:lnTo>
                    <a:lnTo>
                      <a:pt x="242" y="214"/>
                    </a:lnTo>
                    <a:lnTo>
                      <a:pt x="244" y="214"/>
                    </a:lnTo>
                    <a:lnTo>
                      <a:pt x="248" y="222"/>
                    </a:lnTo>
                    <a:lnTo>
                      <a:pt x="248" y="224"/>
                    </a:lnTo>
                    <a:lnTo>
                      <a:pt x="248" y="228"/>
                    </a:lnTo>
                    <a:lnTo>
                      <a:pt x="248" y="234"/>
                    </a:lnTo>
                    <a:lnTo>
                      <a:pt x="254" y="240"/>
                    </a:lnTo>
                    <a:lnTo>
                      <a:pt x="258" y="242"/>
                    </a:lnTo>
                    <a:lnTo>
                      <a:pt x="258" y="236"/>
                    </a:lnTo>
                    <a:lnTo>
                      <a:pt x="260" y="234"/>
                    </a:lnTo>
                    <a:lnTo>
                      <a:pt x="262" y="234"/>
                    </a:lnTo>
                    <a:lnTo>
                      <a:pt x="262" y="232"/>
                    </a:lnTo>
                    <a:lnTo>
                      <a:pt x="266" y="228"/>
                    </a:lnTo>
                    <a:lnTo>
                      <a:pt x="270" y="220"/>
                    </a:lnTo>
                    <a:lnTo>
                      <a:pt x="280" y="204"/>
                    </a:lnTo>
                    <a:lnTo>
                      <a:pt x="280" y="202"/>
                    </a:lnTo>
                    <a:lnTo>
                      <a:pt x="290" y="174"/>
                    </a:lnTo>
                    <a:lnTo>
                      <a:pt x="302" y="146"/>
                    </a:lnTo>
                    <a:lnTo>
                      <a:pt x="304" y="144"/>
                    </a:lnTo>
                    <a:lnTo>
                      <a:pt x="304" y="142"/>
                    </a:lnTo>
                    <a:lnTo>
                      <a:pt x="306" y="142"/>
                    </a:lnTo>
                    <a:lnTo>
                      <a:pt x="306" y="144"/>
                    </a:lnTo>
                    <a:lnTo>
                      <a:pt x="306" y="146"/>
                    </a:lnTo>
                    <a:lnTo>
                      <a:pt x="306" y="148"/>
                    </a:lnTo>
                    <a:lnTo>
                      <a:pt x="304" y="150"/>
                    </a:lnTo>
                    <a:lnTo>
                      <a:pt x="304" y="152"/>
                    </a:lnTo>
                    <a:lnTo>
                      <a:pt x="304" y="154"/>
                    </a:lnTo>
                    <a:lnTo>
                      <a:pt x="304" y="156"/>
                    </a:lnTo>
                    <a:lnTo>
                      <a:pt x="310" y="168"/>
                    </a:lnTo>
                    <a:lnTo>
                      <a:pt x="318" y="164"/>
                    </a:lnTo>
                    <a:lnTo>
                      <a:pt x="318" y="162"/>
                    </a:lnTo>
                    <a:lnTo>
                      <a:pt x="320" y="156"/>
                    </a:lnTo>
                    <a:lnTo>
                      <a:pt x="328" y="148"/>
                    </a:lnTo>
                    <a:lnTo>
                      <a:pt x="340" y="142"/>
                    </a:lnTo>
                    <a:lnTo>
                      <a:pt x="342" y="142"/>
                    </a:lnTo>
                    <a:lnTo>
                      <a:pt x="344" y="144"/>
                    </a:lnTo>
                    <a:lnTo>
                      <a:pt x="344" y="146"/>
                    </a:lnTo>
                    <a:lnTo>
                      <a:pt x="344" y="148"/>
                    </a:lnTo>
                    <a:lnTo>
                      <a:pt x="344" y="150"/>
                    </a:lnTo>
                    <a:lnTo>
                      <a:pt x="342" y="154"/>
                    </a:lnTo>
                    <a:lnTo>
                      <a:pt x="340" y="156"/>
                    </a:lnTo>
                    <a:lnTo>
                      <a:pt x="338" y="156"/>
                    </a:lnTo>
                    <a:lnTo>
                      <a:pt x="336" y="156"/>
                    </a:lnTo>
                    <a:lnTo>
                      <a:pt x="330" y="168"/>
                    </a:lnTo>
                    <a:lnTo>
                      <a:pt x="332" y="170"/>
                    </a:lnTo>
                    <a:lnTo>
                      <a:pt x="332" y="174"/>
                    </a:lnTo>
                    <a:lnTo>
                      <a:pt x="334" y="174"/>
                    </a:lnTo>
                    <a:lnTo>
                      <a:pt x="338" y="176"/>
                    </a:lnTo>
                    <a:lnTo>
                      <a:pt x="340" y="176"/>
                    </a:lnTo>
                    <a:lnTo>
                      <a:pt x="340" y="174"/>
                    </a:lnTo>
                    <a:lnTo>
                      <a:pt x="340" y="172"/>
                    </a:lnTo>
                    <a:lnTo>
                      <a:pt x="338" y="170"/>
                    </a:lnTo>
                    <a:lnTo>
                      <a:pt x="340" y="168"/>
                    </a:lnTo>
                    <a:lnTo>
                      <a:pt x="342" y="164"/>
                    </a:lnTo>
                    <a:lnTo>
                      <a:pt x="342" y="162"/>
                    </a:lnTo>
                    <a:lnTo>
                      <a:pt x="346" y="158"/>
                    </a:lnTo>
                    <a:lnTo>
                      <a:pt x="346" y="156"/>
                    </a:lnTo>
                    <a:lnTo>
                      <a:pt x="354" y="152"/>
                    </a:lnTo>
                    <a:lnTo>
                      <a:pt x="360" y="150"/>
                    </a:lnTo>
                    <a:lnTo>
                      <a:pt x="360" y="148"/>
                    </a:lnTo>
                    <a:lnTo>
                      <a:pt x="360" y="144"/>
                    </a:lnTo>
                    <a:lnTo>
                      <a:pt x="362" y="140"/>
                    </a:lnTo>
                    <a:lnTo>
                      <a:pt x="364" y="136"/>
                    </a:lnTo>
                    <a:lnTo>
                      <a:pt x="364" y="134"/>
                    </a:lnTo>
                    <a:lnTo>
                      <a:pt x="368" y="132"/>
                    </a:lnTo>
                    <a:lnTo>
                      <a:pt x="372" y="130"/>
                    </a:lnTo>
                    <a:lnTo>
                      <a:pt x="380" y="130"/>
                    </a:lnTo>
                    <a:lnTo>
                      <a:pt x="400" y="126"/>
                    </a:lnTo>
                    <a:lnTo>
                      <a:pt x="410" y="126"/>
                    </a:lnTo>
                    <a:lnTo>
                      <a:pt x="414" y="126"/>
                    </a:lnTo>
                    <a:lnTo>
                      <a:pt x="416" y="126"/>
                    </a:lnTo>
                    <a:lnTo>
                      <a:pt x="418" y="124"/>
                    </a:lnTo>
                    <a:lnTo>
                      <a:pt x="420" y="122"/>
                    </a:lnTo>
                    <a:lnTo>
                      <a:pt x="420" y="120"/>
                    </a:lnTo>
                    <a:lnTo>
                      <a:pt x="422" y="118"/>
                    </a:lnTo>
                    <a:lnTo>
                      <a:pt x="422" y="114"/>
                    </a:lnTo>
                    <a:lnTo>
                      <a:pt x="426" y="110"/>
                    </a:lnTo>
                    <a:lnTo>
                      <a:pt x="428" y="108"/>
                    </a:lnTo>
                    <a:lnTo>
                      <a:pt x="440" y="106"/>
                    </a:lnTo>
                    <a:lnTo>
                      <a:pt x="446" y="106"/>
                    </a:lnTo>
                    <a:lnTo>
                      <a:pt x="460" y="108"/>
                    </a:lnTo>
                    <a:lnTo>
                      <a:pt x="460" y="110"/>
                    </a:lnTo>
                    <a:lnTo>
                      <a:pt x="474" y="112"/>
                    </a:lnTo>
                    <a:lnTo>
                      <a:pt x="476" y="114"/>
                    </a:lnTo>
                    <a:lnTo>
                      <a:pt x="482" y="120"/>
                    </a:lnTo>
                    <a:lnTo>
                      <a:pt x="484" y="122"/>
                    </a:lnTo>
                    <a:lnTo>
                      <a:pt x="490" y="126"/>
                    </a:lnTo>
                    <a:lnTo>
                      <a:pt x="498" y="130"/>
                    </a:lnTo>
                    <a:lnTo>
                      <a:pt x="502" y="126"/>
                    </a:lnTo>
                    <a:lnTo>
                      <a:pt x="500" y="122"/>
                    </a:lnTo>
                    <a:lnTo>
                      <a:pt x="500" y="116"/>
                    </a:lnTo>
                    <a:lnTo>
                      <a:pt x="502" y="108"/>
                    </a:lnTo>
                    <a:lnTo>
                      <a:pt x="504" y="106"/>
                    </a:lnTo>
                    <a:lnTo>
                      <a:pt x="512" y="106"/>
                    </a:lnTo>
                    <a:lnTo>
                      <a:pt x="514" y="106"/>
                    </a:lnTo>
                    <a:lnTo>
                      <a:pt x="522" y="108"/>
                    </a:lnTo>
                    <a:lnTo>
                      <a:pt x="562" y="110"/>
                    </a:lnTo>
                    <a:lnTo>
                      <a:pt x="570" y="106"/>
                    </a:lnTo>
                    <a:lnTo>
                      <a:pt x="572" y="104"/>
                    </a:lnTo>
                    <a:lnTo>
                      <a:pt x="570" y="102"/>
                    </a:lnTo>
                    <a:lnTo>
                      <a:pt x="566" y="100"/>
                    </a:lnTo>
                    <a:lnTo>
                      <a:pt x="564" y="100"/>
                    </a:lnTo>
                    <a:lnTo>
                      <a:pt x="562" y="100"/>
                    </a:lnTo>
                    <a:lnTo>
                      <a:pt x="558" y="98"/>
                    </a:lnTo>
                    <a:lnTo>
                      <a:pt x="556" y="94"/>
                    </a:lnTo>
                    <a:lnTo>
                      <a:pt x="542" y="76"/>
                    </a:lnTo>
                    <a:lnTo>
                      <a:pt x="536" y="66"/>
                    </a:lnTo>
                    <a:lnTo>
                      <a:pt x="536" y="62"/>
                    </a:lnTo>
                    <a:lnTo>
                      <a:pt x="532" y="56"/>
                    </a:lnTo>
                    <a:lnTo>
                      <a:pt x="528" y="52"/>
                    </a:lnTo>
                    <a:lnTo>
                      <a:pt x="526" y="52"/>
                    </a:lnTo>
                    <a:lnTo>
                      <a:pt x="524" y="50"/>
                    </a:lnTo>
                    <a:lnTo>
                      <a:pt x="522" y="50"/>
                    </a:lnTo>
                    <a:lnTo>
                      <a:pt x="518" y="50"/>
                    </a:lnTo>
                    <a:lnTo>
                      <a:pt x="516" y="52"/>
                    </a:lnTo>
                    <a:lnTo>
                      <a:pt x="514" y="56"/>
                    </a:lnTo>
                    <a:lnTo>
                      <a:pt x="512" y="58"/>
                    </a:lnTo>
                    <a:lnTo>
                      <a:pt x="510" y="60"/>
                    </a:lnTo>
                    <a:lnTo>
                      <a:pt x="506" y="6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grpSp>
        <p:sp>
          <p:nvSpPr>
            <p:cNvPr id="64" name="Freeform 478"/>
            <p:cNvSpPr>
              <a:spLocks/>
            </p:cNvSpPr>
            <p:nvPr/>
          </p:nvSpPr>
          <p:spPr bwMode="auto">
            <a:xfrm>
              <a:off x="6934200" y="2333625"/>
              <a:ext cx="917575" cy="558800"/>
            </a:xfrm>
            <a:custGeom>
              <a:avLst/>
              <a:gdLst>
                <a:gd name="T0" fmla="*/ 538 w 578"/>
                <a:gd name="T1" fmla="*/ 54 h 352"/>
                <a:gd name="T2" fmla="*/ 516 w 578"/>
                <a:gd name="T3" fmla="*/ 52 h 352"/>
                <a:gd name="T4" fmla="*/ 512 w 578"/>
                <a:gd name="T5" fmla="*/ 46 h 352"/>
                <a:gd name="T6" fmla="*/ 506 w 578"/>
                <a:gd name="T7" fmla="*/ 36 h 352"/>
                <a:gd name="T8" fmla="*/ 502 w 578"/>
                <a:gd name="T9" fmla="*/ 20 h 352"/>
                <a:gd name="T10" fmla="*/ 494 w 578"/>
                <a:gd name="T11" fmla="*/ 12 h 352"/>
                <a:gd name="T12" fmla="*/ 478 w 578"/>
                <a:gd name="T13" fmla="*/ 4 h 352"/>
                <a:gd name="T14" fmla="*/ 468 w 578"/>
                <a:gd name="T15" fmla="*/ 0 h 352"/>
                <a:gd name="T16" fmla="*/ 402 w 578"/>
                <a:gd name="T17" fmla="*/ 16 h 352"/>
                <a:gd name="T18" fmla="*/ 374 w 578"/>
                <a:gd name="T19" fmla="*/ 20 h 352"/>
                <a:gd name="T20" fmla="*/ 334 w 578"/>
                <a:gd name="T21" fmla="*/ 30 h 352"/>
                <a:gd name="T22" fmla="*/ 326 w 578"/>
                <a:gd name="T23" fmla="*/ 30 h 352"/>
                <a:gd name="T24" fmla="*/ 312 w 578"/>
                <a:gd name="T25" fmla="*/ 34 h 352"/>
                <a:gd name="T26" fmla="*/ 294 w 578"/>
                <a:gd name="T27" fmla="*/ 36 h 352"/>
                <a:gd name="T28" fmla="*/ 284 w 578"/>
                <a:gd name="T29" fmla="*/ 40 h 352"/>
                <a:gd name="T30" fmla="*/ 262 w 578"/>
                <a:gd name="T31" fmla="*/ 42 h 352"/>
                <a:gd name="T32" fmla="*/ 244 w 578"/>
                <a:gd name="T33" fmla="*/ 46 h 352"/>
                <a:gd name="T34" fmla="*/ 206 w 578"/>
                <a:gd name="T35" fmla="*/ 54 h 352"/>
                <a:gd name="T36" fmla="*/ 142 w 578"/>
                <a:gd name="T37" fmla="*/ 66 h 352"/>
                <a:gd name="T38" fmla="*/ 106 w 578"/>
                <a:gd name="T39" fmla="*/ 72 h 352"/>
                <a:gd name="T40" fmla="*/ 86 w 578"/>
                <a:gd name="T41" fmla="*/ 76 h 352"/>
                <a:gd name="T42" fmla="*/ 62 w 578"/>
                <a:gd name="T43" fmla="*/ 48 h 352"/>
                <a:gd name="T44" fmla="*/ 52 w 578"/>
                <a:gd name="T45" fmla="*/ 54 h 352"/>
                <a:gd name="T46" fmla="*/ 32 w 578"/>
                <a:gd name="T47" fmla="*/ 70 h 352"/>
                <a:gd name="T48" fmla="*/ 10 w 578"/>
                <a:gd name="T49" fmla="*/ 86 h 352"/>
                <a:gd name="T50" fmla="*/ 20 w 578"/>
                <a:gd name="T51" fmla="*/ 210 h 352"/>
                <a:gd name="T52" fmla="*/ 46 w 578"/>
                <a:gd name="T53" fmla="*/ 352 h 352"/>
                <a:gd name="T54" fmla="*/ 70 w 578"/>
                <a:gd name="T55" fmla="*/ 348 h 352"/>
                <a:gd name="T56" fmla="*/ 90 w 578"/>
                <a:gd name="T57" fmla="*/ 344 h 352"/>
                <a:gd name="T58" fmla="*/ 262 w 578"/>
                <a:gd name="T59" fmla="*/ 314 h 352"/>
                <a:gd name="T60" fmla="*/ 494 w 578"/>
                <a:gd name="T61" fmla="*/ 268 h 352"/>
                <a:gd name="T62" fmla="*/ 494 w 578"/>
                <a:gd name="T63" fmla="*/ 262 h 352"/>
                <a:gd name="T64" fmla="*/ 496 w 578"/>
                <a:gd name="T65" fmla="*/ 258 h 352"/>
                <a:gd name="T66" fmla="*/ 500 w 578"/>
                <a:gd name="T67" fmla="*/ 252 h 352"/>
                <a:gd name="T68" fmla="*/ 504 w 578"/>
                <a:gd name="T69" fmla="*/ 250 h 352"/>
                <a:gd name="T70" fmla="*/ 510 w 578"/>
                <a:gd name="T71" fmla="*/ 248 h 352"/>
                <a:gd name="T72" fmla="*/ 516 w 578"/>
                <a:gd name="T73" fmla="*/ 248 h 352"/>
                <a:gd name="T74" fmla="*/ 524 w 578"/>
                <a:gd name="T75" fmla="*/ 250 h 352"/>
                <a:gd name="T76" fmla="*/ 528 w 578"/>
                <a:gd name="T77" fmla="*/ 246 h 352"/>
                <a:gd name="T78" fmla="*/ 540 w 578"/>
                <a:gd name="T79" fmla="*/ 240 h 352"/>
                <a:gd name="T80" fmla="*/ 546 w 578"/>
                <a:gd name="T81" fmla="*/ 230 h 352"/>
                <a:gd name="T82" fmla="*/ 548 w 578"/>
                <a:gd name="T83" fmla="*/ 226 h 352"/>
                <a:gd name="T84" fmla="*/ 554 w 578"/>
                <a:gd name="T85" fmla="*/ 220 h 352"/>
                <a:gd name="T86" fmla="*/ 558 w 578"/>
                <a:gd name="T87" fmla="*/ 216 h 352"/>
                <a:gd name="T88" fmla="*/ 578 w 578"/>
                <a:gd name="T89" fmla="*/ 196 h 352"/>
                <a:gd name="T90" fmla="*/ 560 w 578"/>
                <a:gd name="T91" fmla="*/ 184 h 352"/>
                <a:gd name="T92" fmla="*/ 538 w 578"/>
                <a:gd name="T93" fmla="*/ 164 h 352"/>
                <a:gd name="T94" fmla="*/ 522 w 578"/>
                <a:gd name="T95" fmla="*/ 150 h 352"/>
                <a:gd name="T96" fmla="*/ 520 w 578"/>
                <a:gd name="T97" fmla="*/ 138 h 352"/>
                <a:gd name="T98" fmla="*/ 526 w 578"/>
                <a:gd name="T99" fmla="*/ 134 h 352"/>
                <a:gd name="T100" fmla="*/ 528 w 578"/>
                <a:gd name="T101" fmla="*/ 122 h 352"/>
                <a:gd name="T102" fmla="*/ 520 w 578"/>
                <a:gd name="T103" fmla="*/ 116 h 352"/>
                <a:gd name="T104" fmla="*/ 520 w 578"/>
                <a:gd name="T105" fmla="*/ 108 h 352"/>
                <a:gd name="T106" fmla="*/ 526 w 578"/>
                <a:gd name="T107" fmla="*/ 104 h 352"/>
                <a:gd name="T108" fmla="*/ 536 w 578"/>
                <a:gd name="T109" fmla="*/ 84 h 352"/>
                <a:gd name="T110" fmla="*/ 536 w 578"/>
                <a:gd name="T111" fmla="*/ 78 h 352"/>
                <a:gd name="T112" fmla="*/ 540 w 578"/>
                <a:gd name="T113" fmla="*/ 66 h 352"/>
                <a:gd name="T114" fmla="*/ 546 w 578"/>
                <a:gd name="T115" fmla="*/ 60 h 352"/>
                <a:gd name="T116" fmla="*/ 540 w 578"/>
                <a:gd name="T117" fmla="*/ 5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352">
                  <a:moveTo>
                    <a:pt x="540" y="54"/>
                  </a:moveTo>
                  <a:lnTo>
                    <a:pt x="538" y="54"/>
                  </a:lnTo>
                  <a:lnTo>
                    <a:pt x="526" y="54"/>
                  </a:lnTo>
                  <a:lnTo>
                    <a:pt x="516" y="52"/>
                  </a:lnTo>
                  <a:lnTo>
                    <a:pt x="514" y="48"/>
                  </a:lnTo>
                  <a:lnTo>
                    <a:pt x="512" y="46"/>
                  </a:lnTo>
                  <a:lnTo>
                    <a:pt x="506" y="38"/>
                  </a:lnTo>
                  <a:lnTo>
                    <a:pt x="506" y="36"/>
                  </a:lnTo>
                  <a:lnTo>
                    <a:pt x="504" y="24"/>
                  </a:lnTo>
                  <a:lnTo>
                    <a:pt x="502" y="20"/>
                  </a:lnTo>
                  <a:lnTo>
                    <a:pt x="498" y="16"/>
                  </a:lnTo>
                  <a:lnTo>
                    <a:pt x="494" y="12"/>
                  </a:lnTo>
                  <a:lnTo>
                    <a:pt x="488" y="12"/>
                  </a:lnTo>
                  <a:lnTo>
                    <a:pt x="478" y="4"/>
                  </a:lnTo>
                  <a:lnTo>
                    <a:pt x="470" y="0"/>
                  </a:lnTo>
                  <a:lnTo>
                    <a:pt x="468" y="0"/>
                  </a:lnTo>
                  <a:lnTo>
                    <a:pt x="434" y="8"/>
                  </a:lnTo>
                  <a:lnTo>
                    <a:pt x="402" y="16"/>
                  </a:lnTo>
                  <a:lnTo>
                    <a:pt x="382" y="20"/>
                  </a:lnTo>
                  <a:lnTo>
                    <a:pt x="374" y="20"/>
                  </a:lnTo>
                  <a:lnTo>
                    <a:pt x="366" y="22"/>
                  </a:lnTo>
                  <a:lnTo>
                    <a:pt x="334" y="30"/>
                  </a:lnTo>
                  <a:lnTo>
                    <a:pt x="330" y="30"/>
                  </a:lnTo>
                  <a:lnTo>
                    <a:pt x="326" y="30"/>
                  </a:lnTo>
                  <a:lnTo>
                    <a:pt x="316" y="32"/>
                  </a:lnTo>
                  <a:lnTo>
                    <a:pt x="312" y="34"/>
                  </a:lnTo>
                  <a:lnTo>
                    <a:pt x="306" y="34"/>
                  </a:lnTo>
                  <a:lnTo>
                    <a:pt x="294" y="36"/>
                  </a:lnTo>
                  <a:lnTo>
                    <a:pt x="290" y="38"/>
                  </a:lnTo>
                  <a:lnTo>
                    <a:pt x="284" y="40"/>
                  </a:lnTo>
                  <a:lnTo>
                    <a:pt x="270" y="42"/>
                  </a:lnTo>
                  <a:lnTo>
                    <a:pt x="262" y="42"/>
                  </a:lnTo>
                  <a:lnTo>
                    <a:pt x="254" y="44"/>
                  </a:lnTo>
                  <a:lnTo>
                    <a:pt x="244" y="46"/>
                  </a:lnTo>
                  <a:lnTo>
                    <a:pt x="236" y="48"/>
                  </a:lnTo>
                  <a:lnTo>
                    <a:pt x="206" y="54"/>
                  </a:lnTo>
                  <a:lnTo>
                    <a:pt x="190" y="56"/>
                  </a:lnTo>
                  <a:lnTo>
                    <a:pt x="142" y="66"/>
                  </a:lnTo>
                  <a:lnTo>
                    <a:pt x="120" y="70"/>
                  </a:lnTo>
                  <a:lnTo>
                    <a:pt x="106" y="72"/>
                  </a:lnTo>
                  <a:lnTo>
                    <a:pt x="96" y="74"/>
                  </a:lnTo>
                  <a:lnTo>
                    <a:pt x="86" y="76"/>
                  </a:lnTo>
                  <a:lnTo>
                    <a:pt x="68" y="78"/>
                  </a:lnTo>
                  <a:lnTo>
                    <a:pt x="62" y="48"/>
                  </a:lnTo>
                  <a:lnTo>
                    <a:pt x="56" y="52"/>
                  </a:lnTo>
                  <a:lnTo>
                    <a:pt x="52" y="54"/>
                  </a:lnTo>
                  <a:lnTo>
                    <a:pt x="50" y="56"/>
                  </a:lnTo>
                  <a:lnTo>
                    <a:pt x="32" y="70"/>
                  </a:lnTo>
                  <a:lnTo>
                    <a:pt x="18" y="80"/>
                  </a:lnTo>
                  <a:lnTo>
                    <a:pt x="10" y="86"/>
                  </a:lnTo>
                  <a:lnTo>
                    <a:pt x="0" y="92"/>
                  </a:lnTo>
                  <a:lnTo>
                    <a:pt x="20" y="210"/>
                  </a:lnTo>
                  <a:lnTo>
                    <a:pt x="28" y="246"/>
                  </a:lnTo>
                  <a:lnTo>
                    <a:pt x="46" y="352"/>
                  </a:lnTo>
                  <a:lnTo>
                    <a:pt x="54" y="350"/>
                  </a:lnTo>
                  <a:lnTo>
                    <a:pt x="70" y="348"/>
                  </a:lnTo>
                  <a:lnTo>
                    <a:pt x="80" y="346"/>
                  </a:lnTo>
                  <a:lnTo>
                    <a:pt x="90" y="344"/>
                  </a:lnTo>
                  <a:lnTo>
                    <a:pt x="146" y="336"/>
                  </a:lnTo>
                  <a:lnTo>
                    <a:pt x="262" y="314"/>
                  </a:lnTo>
                  <a:lnTo>
                    <a:pt x="378" y="292"/>
                  </a:lnTo>
                  <a:lnTo>
                    <a:pt x="494" y="268"/>
                  </a:lnTo>
                  <a:lnTo>
                    <a:pt x="494" y="266"/>
                  </a:lnTo>
                  <a:lnTo>
                    <a:pt x="494" y="262"/>
                  </a:lnTo>
                  <a:lnTo>
                    <a:pt x="496" y="260"/>
                  </a:lnTo>
                  <a:lnTo>
                    <a:pt x="496" y="258"/>
                  </a:lnTo>
                  <a:lnTo>
                    <a:pt x="498" y="254"/>
                  </a:lnTo>
                  <a:lnTo>
                    <a:pt x="500" y="252"/>
                  </a:lnTo>
                  <a:lnTo>
                    <a:pt x="502" y="252"/>
                  </a:lnTo>
                  <a:lnTo>
                    <a:pt x="504" y="250"/>
                  </a:lnTo>
                  <a:lnTo>
                    <a:pt x="508" y="250"/>
                  </a:lnTo>
                  <a:lnTo>
                    <a:pt x="510" y="248"/>
                  </a:lnTo>
                  <a:lnTo>
                    <a:pt x="514" y="248"/>
                  </a:lnTo>
                  <a:lnTo>
                    <a:pt x="516" y="248"/>
                  </a:lnTo>
                  <a:lnTo>
                    <a:pt x="520" y="248"/>
                  </a:lnTo>
                  <a:lnTo>
                    <a:pt x="524" y="250"/>
                  </a:lnTo>
                  <a:lnTo>
                    <a:pt x="526" y="250"/>
                  </a:lnTo>
                  <a:lnTo>
                    <a:pt x="528" y="246"/>
                  </a:lnTo>
                  <a:lnTo>
                    <a:pt x="534" y="242"/>
                  </a:lnTo>
                  <a:lnTo>
                    <a:pt x="540" y="240"/>
                  </a:lnTo>
                  <a:lnTo>
                    <a:pt x="544" y="236"/>
                  </a:lnTo>
                  <a:lnTo>
                    <a:pt x="546" y="230"/>
                  </a:lnTo>
                  <a:lnTo>
                    <a:pt x="546" y="228"/>
                  </a:lnTo>
                  <a:lnTo>
                    <a:pt x="548" y="226"/>
                  </a:lnTo>
                  <a:lnTo>
                    <a:pt x="552" y="222"/>
                  </a:lnTo>
                  <a:lnTo>
                    <a:pt x="554" y="220"/>
                  </a:lnTo>
                  <a:lnTo>
                    <a:pt x="556" y="220"/>
                  </a:lnTo>
                  <a:lnTo>
                    <a:pt x="558" y="216"/>
                  </a:lnTo>
                  <a:lnTo>
                    <a:pt x="578" y="200"/>
                  </a:lnTo>
                  <a:lnTo>
                    <a:pt x="578" y="196"/>
                  </a:lnTo>
                  <a:lnTo>
                    <a:pt x="572" y="192"/>
                  </a:lnTo>
                  <a:lnTo>
                    <a:pt x="560" y="184"/>
                  </a:lnTo>
                  <a:lnTo>
                    <a:pt x="546" y="174"/>
                  </a:lnTo>
                  <a:lnTo>
                    <a:pt x="538" y="164"/>
                  </a:lnTo>
                  <a:lnTo>
                    <a:pt x="524" y="160"/>
                  </a:lnTo>
                  <a:lnTo>
                    <a:pt x="522" y="150"/>
                  </a:lnTo>
                  <a:lnTo>
                    <a:pt x="520" y="146"/>
                  </a:lnTo>
                  <a:lnTo>
                    <a:pt x="520" y="138"/>
                  </a:lnTo>
                  <a:lnTo>
                    <a:pt x="522" y="136"/>
                  </a:lnTo>
                  <a:lnTo>
                    <a:pt x="526" y="134"/>
                  </a:lnTo>
                  <a:lnTo>
                    <a:pt x="528" y="126"/>
                  </a:lnTo>
                  <a:lnTo>
                    <a:pt x="528" y="122"/>
                  </a:lnTo>
                  <a:lnTo>
                    <a:pt x="524" y="118"/>
                  </a:lnTo>
                  <a:lnTo>
                    <a:pt x="520" y="116"/>
                  </a:lnTo>
                  <a:lnTo>
                    <a:pt x="518" y="112"/>
                  </a:lnTo>
                  <a:lnTo>
                    <a:pt x="520" y="108"/>
                  </a:lnTo>
                  <a:lnTo>
                    <a:pt x="522" y="108"/>
                  </a:lnTo>
                  <a:lnTo>
                    <a:pt x="526" y="104"/>
                  </a:lnTo>
                  <a:lnTo>
                    <a:pt x="530" y="98"/>
                  </a:lnTo>
                  <a:lnTo>
                    <a:pt x="536" y="84"/>
                  </a:lnTo>
                  <a:lnTo>
                    <a:pt x="536" y="80"/>
                  </a:lnTo>
                  <a:lnTo>
                    <a:pt x="536" y="78"/>
                  </a:lnTo>
                  <a:lnTo>
                    <a:pt x="536" y="72"/>
                  </a:lnTo>
                  <a:lnTo>
                    <a:pt x="540" y="66"/>
                  </a:lnTo>
                  <a:lnTo>
                    <a:pt x="542" y="64"/>
                  </a:lnTo>
                  <a:lnTo>
                    <a:pt x="546" y="60"/>
                  </a:lnTo>
                  <a:lnTo>
                    <a:pt x="546" y="58"/>
                  </a:lnTo>
                  <a:lnTo>
                    <a:pt x="540" y="5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65" name="Freeform 479"/>
            <p:cNvSpPr>
              <a:spLocks/>
            </p:cNvSpPr>
            <p:nvPr/>
          </p:nvSpPr>
          <p:spPr bwMode="auto">
            <a:xfrm>
              <a:off x="6315075" y="2479675"/>
              <a:ext cx="663575" cy="698500"/>
            </a:xfrm>
            <a:custGeom>
              <a:avLst/>
              <a:gdLst>
                <a:gd name="T0" fmla="*/ 378 w 418"/>
                <a:gd name="T1" fmla="*/ 6 h 440"/>
                <a:gd name="T2" fmla="*/ 326 w 418"/>
                <a:gd name="T3" fmla="*/ 36 h 440"/>
                <a:gd name="T4" fmla="*/ 310 w 418"/>
                <a:gd name="T5" fmla="*/ 48 h 440"/>
                <a:gd name="T6" fmla="*/ 290 w 418"/>
                <a:gd name="T7" fmla="*/ 72 h 440"/>
                <a:gd name="T8" fmla="*/ 276 w 418"/>
                <a:gd name="T9" fmla="*/ 76 h 440"/>
                <a:gd name="T10" fmla="*/ 262 w 418"/>
                <a:gd name="T11" fmla="*/ 74 h 440"/>
                <a:gd name="T12" fmla="*/ 246 w 418"/>
                <a:gd name="T13" fmla="*/ 82 h 440"/>
                <a:gd name="T14" fmla="*/ 218 w 418"/>
                <a:gd name="T15" fmla="*/ 94 h 440"/>
                <a:gd name="T16" fmla="*/ 200 w 418"/>
                <a:gd name="T17" fmla="*/ 88 h 440"/>
                <a:gd name="T18" fmla="*/ 180 w 418"/>
                <a:gd name="T19" fmla="*/ 96 h 440"/>
                <a:gd name="T20" fmla="*/ 182 w 418"/>
                <a:gd name="T21" fmla="*/ 88 h 440"/>
                <a:gd name="T22" fmla="*/ 198 w 418"/>
                <a:gd name="T23" fmla="*/ 84 h 440"/>
                <a:gd name="T24" fmla="*/ 182 w 418"/>
                <a:gd name="T25" fmla="*/ 82 h 440"/>
                <a:gd name="T26" fmla="*/ 172 w 418"/>
                <a:gd name="T27" fmla="*/ 84 h 440"/>
                <a:gd name="T28" fmla="*/ 162 w 418"/>
                <a:gd name="T29" fmla="*/ 78 h 440"/>
                <a:gd name="T30" fmla="*/ 136 w 418"/>
                <a:gd name="T31" fmla="*/ 70 h 440"/>
                <a:gd name="T32" fmla="*/ 116 w 418"/>
                <a:gd name="T33" fmla="*/ 68 h 440"/>
                <a:gd name="T34" fmla="*/ 32 w 418"/>
                <a:gd name="T35" fmla="*/ 82 h 440"/>
                <a:gd name="T36" fmla="*/ 8 w 418"/>
                <a:gd name="T37" fmla="*/ 136 h 440"/>
                <a:gd name="T38" fmla="*/ 12 w 418"/>
                <a:gd name="T39" fmla="*/ 168 h 440"/>
                <a:gd name="T40" fmla="*/ 38 w 418"/>
                <a:gd name="T41" fmla="*/ 388 h 440"/>
                <a:gd name="T42" fmla="*/ 56 w 418"/>
                <a:gd name="T43" fmla="*/ 388 h 440"/>
                <a:gd name="T44" fmla="*/ 88 w 418"/>
                <a:gd name="T45" fmla="*/ 390 h 440"/>
                <a:gd name="T46" fmla="*/ 100 w 418"/>
                <a:gd name="T47" fmla="*/ 412 h 440"/>
                <a:gd name="T48" fmla="*/ 110 w 418"/>
                <a:gd name="T49" fmla="*/ 416 h 440"/>
                <a:gd name="T50" fmla="*/ 124 w 418"/>
                <a:gd name="T51" fmla="*/ 414 h 440"/>
                <a:gd name="T52" fmla="*/ 148 w 418"/>
                <a:gd name="T53" fmla="*/ 426 h 440"/>
                <a:gd name="T54" fmla="*/ 160 w 418"/>
                <a:gd name="T55" fmla="*/ 424 h 440"/>
                <a:gd name="T56" fmla="*/ 186 w 418"/>
                <a:gd name="T57" fmla="*/ 422 h 440"/>
                <a:gd name="T58" fmla="*/ 208 w 418"/>
                <a:gd name="T59" fmla="*/ 424 h 440"/>
                <a:gd name="T60" fmla="*/ 228 w 418"/>
                <a:gd name="T61" fmla="*/ 406 h 440"/>
                <a:gd name="T62" fmla="*/ 238 w 418"/>
                <a:gd name="T63" fmla="*/ 424 h 440"/>
                <a:gd name="T64" fmla="*/ 250 w 418"/>
                <a:gd name="T65" fmla="*/ 426 h 440"/>
                <a:gd name="T66" fmla="*/ 270 w 418"/>
                <a:gd name="T67" fmla="*/ 440 h 440"/>
                <a:gd name="T68" fmla="*/ 290 w 418"/>
                <a:gd name="T69" fmla="*/ 424 h 440"/>
                <a:gd name="T70" fmla="*/ 296 w 418"/>
                <a:gd name="T71" fmla="*/ 414 h 440"/>
                <a:gd name="T72" fmla="*/ 298 w 418"/>
                <a:gd name="T73" fmla="*/ 388 h 440"/>
                <a:gd name="T74" fmla="*/ 308 w 418"/>
                <a:gd name="T75" fmla="*/ 362 h 440"/>
                <a:gd name="T76" fmla="*/ 320 w 418"/>
                <a:gd name="T77" fmla="*/ 376 h 440"/>
                <a:gd name="T78" fmla="*/ 330 w 418"/>
                <a:gd name="T79" fmla="*/ 340 h 440"/>
                <a:gd name="T80" fmla="*/ 354 w 418"/>
                <a:gd name="T81" fmla="*/ 310 h 440"/>
                <a:gd name="T82" fmla="*/ 364 w 418"/>
                <a:gd name="T83" fmla="*/ 316 h 440"/>
                <a:gd name="T84" fmla="*/ 388 w 418"/>
                <a:gd name="T85" fmla="*/ 294 h 440"/>
                <a:gd name="T86" fmla="*/ 400 w 418"/>
                <a:gd name="T87" fmla="*/ 280 h 440"/>
                <a:gd name="T88" fmla="*/ 406 w 418"/>
                <a:gd name="T89" fmla="*/ 256 h 440"/>
                <a:gd name="T90" fmla="*/ 410 w 418"/>
                <a:gd name="T91" fmla="*/ 228 h 440"/>
                <a:gd name="T92" fmla="*/ 416 w 418"/>
                <a:gd name="T93" fmla="*/ 196 h 440"/>
                <a:gd name="T94" fmla="*/ 412 w 418"/>
                <a:gd name="T95" fmla="*/ 15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8" h="440">
                  <a:moveTo>
                    <a:pt x="390" y="0"/>
                  </a:moveTo>
                  <a:lnTo>
                    <a:pt x="382" y="4"/>
                  </a:lnTo>
                  <a:lnTo>
                    <a:pt x="380" y="6"/>
                  </a:lnTo>
                  <a:lnTo>
                    <a:pt x="378" y="6"/>
                  </a:lnTo>
                  <a:lnTo>
                    <a:pt x="366" y="12"/>
                  </a:lnTo>
                  <a:lnTo>
                    <a:pt x="346" y="24"/>
                  </a:lnTo>
                  <a:lnTo>
                    <a:pt x="340" y="28"/>
                  </a:lnTo>
                  <a:lnTo>
                    <a:pt x="326" y="36"/>
                  </a:lnTo>
                  <a:lnTo>
                    <a:pt x="318" y="40"/>
                  </a:lnTo>
                  <a:lnTo>
                    <a:pt x="316" y="44"/>
                  </a:lnTo>
                  <a:lnTo>
                    <a:pt x="312" y="48"/>
                  </a:lnTo>
                  <a:lnTo>
                    <a:pt x="310" y="48"/>
                  </a:lnTo>
                  <a:lnTo>
                    <a:pt x="308" y="54"/>
                  </a:lnTo>
                  <a:lnTo>
                    <a:pt x="300" y="62"/>
                  </a:lnTo>
                  <a:lnTo>
                    <a:pt x="296" y="68"/>
                  </a:lnTo>
                  <a:lnTo>
                    <a:pt x="290" y="72"/>
                  </a:lnTo>
                  <a:lnTo>
                    <a:pt x="288" y="72"/>
                  </a:lnTo>
                  <a:lnTo>
                    <a:pt x="286" y="74"/>
                  </a:lnTo>
                  <a:lnTo>
                    <a:pt x="278" y="76"/>
                  </a:lnTo>
                  <a:lnTo>
                    <a:pt x="276" y="76"/>
                  </a:lnTo>
                  <a:lnTo>
                    <a:pt x="268" y="76"/>
                  </a:lnTo>
                  <a:lnTo>
                    <a:pt x="266" y="76"/>
                  </a:lnTo>
                  <a:lnTo>
                    <a:pt x="264" y="74"/>
                  </a:lnTo>
                  <a:lnTo>
                    <a:pt x="262" y="74"/>
                  </a:lnTo>
                  <a:lnTo>
                    <a:pt x="258" y="76"/>
                  </a:lnTo>
                  <a:lnTo>
                    <a:pt x="252" y="78"/>
                  </a:lnTo>
                  <a:lnTo>
                    <a:pt x="248" y="80"/>
                  </a:lnTo>
                  <a:lnTo>
                    <a:pt x="246" y="82"/>
                  </a:lnTo>
                  <a:lnTo>
                    <a:pt x="244" y="82"/>
                  </a:lnTo>
                  <a:lnTo>
                    <a:pt x="238" y="88"/>
                  </a:lnTo>
                  <a:lnTo>
                    <a:pt x="222" y="94"/>
                  </a:lnTo>
                  <a:lnTo>
                    <a:pt x="218" y="94"/>
                  </a:lnTo>
                  <a:lnTo>
                    <a:pt x="208" y="92"/>
                  </a:lnTo>
                  <a:lnTo>
                    <a:pt x="204" y="92"/>
                  </a:lnTo>
                  <a:lnTo>
                    <a:pt x="202" y="90"/>
                  </a:lnTo>
                  <a:lnTo>
                    <a:pt x="200" y="88"/>
                  </a:lnTo>
                  <a:lnTo>
                    <a:pt x="198" y="88"/>
                  </a:lnTo>
                  <a:lnTo>
                    <a:pt x="184" y="94"/>
                  </a:lnTo>
                  <a:lnTo>
                    <a:pt x="180" y="94"/>
                  </a:lnTo>
                  <a:lnTo>
                    <a:pt x="180" y="96"/>
                  </a:lnTo>
                  <a:lnTo>
                    <a:pt x="178" y="96"/>
                  </a:lnTo>
                  <a:lnTo>
                    <a:pt x="172" y="94"/>
                  </a:lnTo>
                  <a:lnTo>
                    <a:pt x="178" y="90"/>
                  </a:lnTo>
                  <a:lnTo>
                    <a:pt x="182" y="88"/>
                  </a:lnTo>
                  <a:lnTo>
                    <a:pt x="188" y="86"/>
                  </a:lnTo>
                  <a:lnTo>
                    <a:pt x="192" y="86"/>
                  </a:lnTo>
                  <a:lnTo>
                    <a:pt x="196" y="84"/>
                  </a:lnTo>
                  <a:lnTo>
                    <a:pt x="198" y="84"/>
                  </a:lnTo>
                  <a:lnTo>
                    <a:pt x="198" y="80"/>
                  </a:lnTo>
                  <a:lnTo>
                    <a:pt x="196" y="80"/>
                  </a:lnTo>
                  <a:lnTo>
                    <a:pt x="194" y="80"/>
                  </a:lnTo>
                  <a:lnTo>
                    <a:pt x="182" y="82"/>
                  </a:lnTo>
                  <a:lnTo>
                    <a:pt x="182" y="84"/>
                  </a:lnTo>
                  <a:lnTo>
                    <a:pt x="180" y="84"/>
                  </a:lnTo>
                  <a:lnTo>
                    <a:pt x="178" y="84"/>
                  </a:lnTo>
                  <a:lnTo>
                    <a:pt x="172" y="84"/>
                  </a:lnTo>
                  <a:lnTo>
                    <a:pt x="170" y="84"/>
                  </a:lnTo>
                  <a:lnTo>
                    <a:pt x="166" y="82"/>
                  </a:lnTo>
                  <a:lnTo>
                    <a:pt x="164" y="80"/>
                  </a:lnTo>
                  <a:lnTo>
                    <a:pt x="162" y="78"/>
                  </a:lnTo>
                  <a:lnTo>
                    <a:pt x="160" y="76"/>
                  </a:lnTo>
                  <a:lnTo>
                    <a:pt x="156" y="76"/>
                  </a:lnTo>
                  <a:lnTo>
                    <a:pt x="150" y="76"/>
                  </a:lnTo>
                  <a:lnTo>
                    <a:pt x="136" y="70"/>
                  </a:lnTo>
                  <a:lnTo>
                    <a:pt x="126" y="70"/>
                  </a:lnTo>
                  <a:lnTo>
                    <a:pt x="124" y="70"/>
                  </a:lnTo>
                  <a:lnTo>
                    <a:pt x="124" y="68"/>
                  </a:lnTo>
                  <a:lnTo>
                    <a:pt x="116" y="68"/>
                  </a:lnTo>
                  <a:lnTo>
                    <a:pt x="90" y="74"/>
                  </a:lnTo>
                  <a:lnTo>
                    <a:pt x="56" y="78"/>
                  </a:lnTo>
                  <a:lnTo>
                    <a:pt x="38" y="82"/>
                  </a:lnTo>
                  <a:lnTo>
                    <a:pt x="32" y="82"/>
                  </a:lnTo>
                  <a:lnTo>
                    <a:pt x="0" y="86"/>
                  </a:lnTo>
                  <a:lnTo>
                    <a:pt x="0" y="88"/>
                  </a:lnTo>
                  <a:lnTo>
                    <a:pt x="6" y="120"/>
                  </a:lnTo>
                  <a:lnTo>
                    <a:pt x="8" y="136"/>
                  </a:lnTo>
                  <a:lnTo>
                    <a:pt x="8" y="138"/>
                  </a:lnTo>
                  <a:lnTo>
                    <a:pt x="8" y="142"/>
                  </a:lnTo>
                  <a:lnTo>
                    <a:pt x="8" y="146"/>
                  </a:lnTo>
                  <a:lnTo>
                    <a:pt x="12" y="168"/>
                  </a:lnTo>
                  <a:lnTo>
                    <a:pt x="12" y="176"/>
                  </a:lnTo>
                  <a:lnTo>
                    <a:pt x="30" y="326"/>
                  </a:lnTo>
                  <a:lnTo>
                    <a:pt x="36" y="376"/>
                  </a:lnTo>
                  <a:lnTo>
                    <a:pt x="38" y="388"/>
                  </a:lnTo>
                  <a:lnTo>
                    <a:pt x="42" y="386"/>
                  </a:lnTo>
                  <a:lnTo>
                    <a:pt x="50" y="384"/>
                  </a:lnTo>
                  <a:lnTo>
                    <a:pt x="52" y="386"/>
                  </a:lnTo>
                  <a:lnTo>
                    <a:pt x="56" y="388"/>
                  </a:lnTo>
                  <a:lnTo>
                    <a:pt x="60" y="390"/>
                  </a:lnTo>
                  <a:lnTo>
                    <a:pt x="66" y="386"/>
                  </a:lnTo>
                  <a:lnTo>
                    <a:pt x="76" y="384"/>
                  </a:lnTo>
                  <a:lnTo>
                    <a:pt x="88" y="390"/>
                  </a:lnTo>
                  <a:lnTo>
                    <a:pt x="90" y="392"/>
                  </a:lnTo>
                  <a:lnTo>
                    <a:pt x="98" y="406"/>
                  </a:lnTo>
                  <a:lnTo>
                    <a:pt x="100" y="408"/>
                  </a:lnTo>
                  <a:lnTo>
                    <a:pt x="100" y="412"/>
                  </a:lnTo>
                  <a:lnTo>
                    <a:pt x="102" y="414"/>
                  </a:lnTo>
                  <a:lnTo>
                    <a:pt x="104" y="414"/>
                  </a:lnTo>
                  <a:lnTo>
                    <a:pt x="106" y="414"/>
                  </a:lnTo>
                  <a:lnTo>
                    <a:pt x="110" y="416"/>
                  </a:lnTo>
                  <a:lnTo>
                    <a:pt x="114" y="416"/>
                  </a:lnTo>
                  <a:lnTo>
                    <a:pt x="116" y="416"/>
                  </a:lnTo>
                  <a:lnTo>
                    <a:pt x="120" y="416"/>
                  </a:lnTo>
                  <a:lnTo>
                    <a:pt x="124" y="414"/>
                  </a:lnTo>
                  <a:lnTo>
                    <a:pt x="126" y="414"/>
                  </a:lnTo>
                  <a:lnTo>
                    <a:pt x="136" y="416"/>
                  </a:lnTo>
                  <a:lnTo>
                    <a:pt x="140" y="420"/>
                  </a:lnTo>
                  <a:lnTo>
                    <a:pt x="148" y="426"/>
                  </a:lnTo>
                  <a:lnTo>
                    <a:pt x="152" y="428"/>
                  </a:lnTo>
                  <a:lnTo>
                    <a:pt x="158" y="428"/>
                  </a:lnTo>
                  <a:lnTo>
                    <a:pt x="160" y="428"/>
                  </a:lnTo>
                  <a:lnTo>
                    <a:pt x="160" y="424"/>
                  </a:lnTo>
                  <a:lnTo>
                    <a:pt x="162" y="422"/>
                  </a:lnTo>
                  <a:lnTo>
                    <a:pt x="170" y="418"/>
                  </a:lnTo>
                  <a:lnTo>
                    <a:pt x="182" y="420"/>
                  </a:lnTo>
                  <a:lnTo>
                    <a:pt x="186" y="422"/>
                  </a:lnTo>
                  <a:lnTo>
                    <a:pt x="188" y="424"/>
                  </a:lnTo>
                  <a:lnTo>
                    <a:pt x="190" y="426"/>
                  </a:lnTo>
                  <a:lnTo>
                    <a:pt x="192" y="428"/>
                  </a:lnTo>
                  <a:lnTo>
                    <a:pt x="208" y="424"/>
                  </a:lnTo>
                  <a:lnTo>
                    <a:pt x="214" y="414"/>
                  </a:lnTo>
                  <a:lnTo>
                    <a:pt x="216" y="412"/>
                  </a:lnTo>
                  <a:lnTo>
                    <a:pt x="218" y="410"/>
                  </a:lnTo>
                  <a:lnTo>
                    <a:pt x="228" y="406"/>
                  </a:lnTo>
                  <a:lnTo>
                    <a:pt x="230" y="406"/>
                  </a:lnTo>
                  <a:lnTo>
                    <a:pt x="232" y="412"/>
                  </a:lnTo>
                  <a:lnTo>
                    <a:pt x="236" y="420"/>
                  </a:lnTo>
                  <a:lnTo>
                    <a:pt x="238" y="424"/>
                  </a:lnTo>
                  <a:lnTo>
                    <a:pt x="240" y="424"/>
                  </a:lnTo>
                  <a:lnTo>
                    <a:pt x="244" y="426"/>
                  </a:lnTo>
                  <a:lnTo>
                    <a:pt x="248" y="426"/>
                  </a:lnTo>
                  <a:lnTo>
                    <a:pt x="250" y="426"/>
                  </a:lnTo>
                  <a:lnTo>
                    <a:pt x="252" y="426"/>
                  </a:lnTo>
                  <a:lnTo>
                    <a:pt x="264" y="438"/>
                  </a:lnTo>
                  <a:lnTo>
                    <a:pt x="266" y="440"/>
                  </a:lnTo>
                  <a:lnTo>
                    <a:pt x="270" y="440"/>
                  </a:lnTo>
                  <a:lnTo>
                    <a:pt x="290" y="432"/>
                  </a:lnTo>
                  <a:lnTo>
                    <a:pt x="292" y="430"/>
                  </a:lnTo>
                  <a:lnTo>
                    <a:pt x="290" y="426"/>
                  </a:lnTo>
                  <a:lnTo>
                    <a:pt x="290" y="424"/>
                  </a:lnTo>
                  <a:lnTo>
                    <a:pt x="290" y="420"/>
                  </a:lnTo>
                  <a:lnTo>
                    <a:pt x="292" y="416"/>
                  </a:lnTo>
                  <a:lnTo>
                    <a:pt x="294" y="414"/>
                  </a:lnTo>
                  <a:lnTo>
                    <a:pt x="296" y="414"/>
                  </a:lnTo>
                  <a:lnTo>
                    <a:pt x="298" y="414"/>
                  </a:lnTo>
                  <a:lnTo>
                    <a:pt x="300" y="412"/>
                  </a:lnTo>
                  <a:lnTo>
                    <a:pt x="298" y="398"/>
                  </a:lnTo>
                  <a:lnTo>
                    <a:pt x="298" y="388"/>
                  </a:lnTo>
                  <a:lnTo>
                    <a:pt x="300" y="374"/>
                  </a:lnTo>
                  <a:lnTo>
                    <a:pt x="302" y="370"/>
                  </a:lnTo>
                  <a:lnTo>
                    <a:pt x="308" y="364"/>
                  </a:lnTo>
                  <a:lnTo>
                    <a:pt x="308" y="362"/>
                  </a:lnTo>
                  <a:lnTo>
                    <a:pt x="318" y="366"/>
                  </a:lnTo>
                  <a:lnTo>
                    <a:pt x="320" y="368"/>
                  </a:lnTo>
                  <a:lnTo>
                    <a:pt x="320" y="372"/>
                  </a:lnTo>
                  <a:lnTo>
                    <a:pt x="320" y="376"/>
                  </a:lnTo>
                  <a:lnTo>
                    <a:pt x="324" y="378"/>
                  </a:lnTo>
                  <a:lnTo>
                    <a:pt x="334" y="370"/>
                  </a:lnTo>
                  <a:lnTo>
                    <a:pt x="332" y="360"/>
                  </a:lnTo>
                  <a:lnTo>
                    <a:pt x="330" y="340"/>
                  </a:lnTo>
                  <a:lnTo>
                    <a:pt x="332" y="336"/>
                  </a:lnTo>
                  <a:lnTo>
                    <a:pt x="336" y="330"/>
                  </a:lnTo>
                  <a:lnTo>
                    <a:pt x="348" y="318"/>
                  </a:lnTo>
                  <a:lnTo>
                    <a:pt x="354" y="310"/>
                  </a:lnTo>
                  <a:lnTo>
                    <a:pt x="358" y="310"/>
                  </a:lnTo>
                  <a:lnTo>
                    <a:pt x="360" y="312"/>
                  </a:lnTo>
                  <a:lnTo>
                    <a:pt x="362" y="314"/>
                  </a:lnTo>
                  <a:lnTo>
                    <a:pt x="364" y="316"/>
                  </a:lnTo>
                  <a:lnTo>
                    <a:pt x="368" y="314"/>
                  </a:lnTo>
                  <a:lnTo>
                    <a:pt x="378" y="308"/>
                  </a:lnTo>
                  <a:lnTo>
                    <a:pt x="386" y="298"/>
                  </a:lnTo>
                  <a:lnTo>
                    <a:pt x="388" y="294"/>
                  </a:lnTo>
                  <a:lnTo>
                    <a:pt x="392" y="288"/>
                  </a:lnTo>
                  <a:lnTo>
                    <a:pt x="394" y="286"/>
                  </a:lnTo>
                  <a:lnTo>
                    <a:pt x="396" y="284"/>
                  </a:lnTo>
                  <a:lnTo>
                    <a:pt x="400" y="280"/>
                  </a:lnTo>
                  <a:lnTo>
                    <a:pt x="404" y="276"/>
                  </a:lnTo>
                  <a:lnTo>
                    <a:pt x="406" y="268"/>
                  </a:lnTo>
                  <a:lnTo>
                    <a:pt x="406" y="262"/>
                  </a:lnTo>
                  <a:lnTo>
                    <a:pt x="406" y="256"/>
                  </a:lnTo>
                  <a:lnTo>
                    <a:pt x="408" y="248"/>
                  </a:lnTo>
                  <a:lnTo>
                    <a:pt x="410" y="240"/>
                  </a:lnTo>
                  <a:lnTo>
                    <a:pt x="410" y="232"/>
                  </a:lnTo>
                  <a:lnTo>
                    <a:pt x="410" y="228"/>
                  </a:lnTo>
                  <a:lnTo>
                    <a:pt x="408" y="222"/>
                  </a:lnTo>
                  <a:lnTo>
                    <a:pt x="408" y="220"/>
                  </a:lnTo>
                  <a:lnTo>
                    <a:pt x="412" y="210"/>
                  </a:lnTo>
                  <a:lnTo>
                    <a:pt x="416" y="196"/>
                  </a:lnTo>
                  <a:lnTo>
                    <a:pt x="416" y="192"/>
                  </a:lnTo>
                  <a:lnTo>
                    <a:pt x="414" y="174"/>
                  </a:lnTo>
                  <a:lnTo>
                    <a:pt x="408" y="168"/>
                  </a:lnTo>
                  <a:lnTo>
                    <a:pt x="412" y="158"/>
                  </a:lnTo>
                  <a:lnTo>
                    <a:pt x="418" y="154"/>
                  </a:lnTo>
                  <a:lnTo>
                    <a:pt x="410" y="118"/>
                  </a:lnTo>
                  <a:lnTo>
                    <a:pt x="390" y="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grpSp>
          <p:nvGrpSpPr>
            <p:cNvPr id="66" name="Group 480"/>
            <p:cNvGrpSpPr>
              <a:grpSpLocks/>
            </p:cNvGrpSpPr>
            <p:nvPr/>
          </p:nvGrpSpPr>
          <p:grpSpPr bwMode="auto">
            <a:xfrm>
              <a:off x="7032625" y="1727200"/>
              <a:ext cx="1190625" cy="819150"/>
              <a:chOff x="4430" y="1088"/>
              <a:chExt cx="750" cy="516"/>
            </a:xfrm>
            <a:grpFill/>
          </p:grpSpPr>
          <p:sp>
            <p:nvSpPr>
              <p:cNvPr id="106" name="Freeform 481"/>
              <p:cNvSpPr>
                <a:spLocks/>
              </p:cNvSpPr>
              <p:nvPr/>
            </p:nvSpPr>
            <p:spPr bwMode="auto">
              <a:xfrm>
                <a:off x="4996" y="1500"/>
                <a:ext cx="184" cy="104"/>
              </a:xfrm>
              <a:custGeom>
                <a:avLst/>
                <a:gdLst>
                  <a:gd name="T0" fmla="*/ 174 w 184"/>
                  <a:gd name="T1" fmla="*/ 6 h 104"/>
                  <a:gd name="T2" fmla="*/ 170 w 184"/>
                  <a:gd name="T3" fmla="*/ 12 h 104"/>
                  <a:gd name="T4" fmla="*/ 162 w 184"/>
                  <a:gd name="T5" fmla="*/ 12 h 104"/>
                  <a:gd name="T6" fmla="*/ 144 w 184"/>
                  <a:gd name="T7" fmla="*/ 20 h 104"/>
                  <a:gd name="T8" fmla="*/ 138 w 184"/>
                  <a:gd name="T9" fmla="*/ 30 h 104"/>
                  <a:gd name="T10" fmla="*/ 124 w 184"/>
                  <a:gd name="T11" fmla="*/ 36 h 104"/>
                  <a:gd name="T12" fmla="*/ 138 w 184"/>
                  <a:gd name="T13" fmla="*/ 12 h 104"/>
                  <a:gd name="T14" fmla="*/ 148 w 184"/>
                  <a:gd name="T15" fmla="*/ 4 h 104"/>
                  <a:gd name="T16" fmla="*/ 144 w 184"/>
                  <a:gd name="T17" fmla="*/ 0 h 104"/>
                  <a:gd name="T18" fmla="*/ 132 w 184"/>
                  <a:gd name="T19" fmla="*/ 12 h 104"/>
                  <a:gd name="T20" fmla="*/ 122 w 184"/>
                  <a:gd name="T21" fmla="*/ 24 h 104"/>
                  <a:gd name="T22" fmla="*/ 118 w 184"/>
                  <a:gd name="T23" fmla="*/ 30 h 104"/>
                  <a:gd name="T24" fmla="*/ 106 w 184"/>
                  <a:gd name="T25" fmla="*/ 34 h 104"/>
                  <a:gd name="T26" fmla="*/ 82 w 184"/>
                  <a:gd name="T27" fmla="*/ 40 h 104"/>
                  <a:gd name="T28" fmla="*/ 68 w 184"/>
                  <a:gd name="T29" fmla="*/ 48 h 104"/>
                  <a:gd name="T30" fmla="*/ 54 w 184"/>
                  <a:gd name="T31" fmla="*/ 52 h 104"/>
                  <a:gd name="T32" fmla="*/ 34 w 184"/>
                  <a:gd name="T33" fmla="*/ 56 h 104"/>
                  <a:gd name="T34" fmla="*/ 22 w 184"/>
                  <a:gd name="T35" fmla="*/ 68 h 104"/>
                  <a:gd name="T36" fmla="*/ 6 w 184"/>
                  <a:gd name="T37" fmla="*/ 78 h 104"/>
                  <a:gd name="T38" fmla="*/ 2 w 184"/>
                  <a:gd name="T39" fmla="*/ 90 h 104"/>
                  <a:gd name="T40" fmla="*/ 0 w 184"/>
                  <a:gd name="T41" fmla="*/ 96 h 104"/>
                  <a:gd name="T42" fmla="*/ 4 w 184"/>
                  <a:gd name="T43" fmla="*/ 104 h 104"/>
                  <a:gd name="T44" fmla="*/ 16 w 184"/>
                  <a:gd name="T45" fmla="*/ 98 h 104"/>
                  <a:gd name="T46" fmla="*/ 16 w 184"/>
                  <a:gd name="T47" fmla="*/ 92 h 104"/>
                  <a:gd name="T48" fmla="*/ 20 w 184"/>
                  <a:gd name="T49" fmla="*/ 92 h 104"/>
                  <a:gd name="T50" fmla="*/ 24 w 184"/>
                  <a:gd name="T51" fmla="*/ 96 h 104"/>
                  <a:gd name="T52" fmla="*/ 36 w 184"/>
                  <a:gd name="T53" fmla="*/ 96 h 104"/>
                  <a:gd name="T54" fmla="*/ 42 w 184"/>
                  <a:gd name="T55" fmla="*/ 92 h 104"/>
                  <a:gd name="T56" fmla="*/ 44 w 184"/>
                  <a:gd name="T57" fmla="*/ 88 h 104"/>
                  <a:gd name="T58" fmla="*/ 80 w 184"/>
                  <a:gd name="T59" fmla="*/ 70 h 104"/>
                  <a:gd name="T60" fmla="*/ 90 w 184"/>
                  <a:gd name="T61" fmla="*/ 64 h 104"/>
                  <a:gd name="T62" fmla="*/ 104 w 184"/>
                  <a:gd name="T63" fmla="*/ 60 h 104"/>
                  <a:gd name="T64" fmla="*/ 118 w 184"/>
                  <a:gd name="T65" fmla="*/ 52 h 104"/>
                  <a:gd name="T66" fmla="*/ 132 w 184"/>
                  <a:gd name="T67" fmla="*/ 44 h 104"/>
                  <a:gd name="T68" fmla="*/ 146 w 184"/>
                  <a:gd name="T69" fmla="*/ 34 h 104"/>
                  <a:gd name="T70" fmla="*/ 184 w 184"/>
                  <a:gd name="T7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4" h="104">
                    <a:moveTo>
                      <a:pt x="180" y="2"/>
                    </a:moveTo>
                    <a:lnTo>
                      <a:pt x="174" y="6"/>
                    </a:lnTo>
                    <a:lnTo>
                      <a:pt x="172" y="10"/>
                    </a:lnTo>
                    <a:lnTo>
                      <a:pt x="170" y="12"/>
                    </a:lnTo>
                    <a:lnTo>
                      <a:pt x="164" y="14"/>
                    </a:lnTo>
                    <a:lnTo>
                      <a:pt x="162" y="12"/>
                    </a:lnTo>
                    <a:lnTo>
                      <a:pt x="150" y="16"/>
                    </a:lnTo>
                    <a:lnTo>
                      <a:pt x="144" y="20"/>
                    </a:lnTo>
                    <a:lnTo>
                      <a:pt x="140" y="26"/>
                    </a:lnTo>
                    <a:lnTo>
                      <a:pt x="138" y="30"/>
                    </a:lnTo>
                    <a:lnTo>
                      <a:pt x="134" y="34"/>
                    </a:lnTo>
                    <a:lnTo>
                      <a:pt x="124" y="36"/>
                    </a:lnTo>
                    <a:lnTo>
                      <a:pt x="122" y="36"/>
                    </a:lnTo>
                    <a:lnTo>
                      <a:pt x="138" y="12"/>
                    </a:lnTo>
                    <a:lnTo>
                      <a:pt x="146" y="6"/>
                    </a:lnTo>
                    <a:lnTo>
                      <a:pt x="148" y="4"/>
                    </a:lnTo>
                    <a:lnTo>
                      <a:pt x="148" y="0"/>
                    </a:lnTo>
                    <a:lnTo>
                      <a:pt x="144" y="0"/>
                    </a:lnTo>
                    <a:lnTo>
                      <a:pt x="140" y="4"/>
                    </a:lnTo>
                    <a:lnTo>
                      <a:pt x="132" y="12"/>
                    </a:lnTo>
                    <a:lnTo>
                      <a:pt x="126" y="20"/>
                    </a:lnTo>
                    <a:lnTo>
                      <a:pt x="122" y="24"/>
                    </a:lnTo>
                    <a:lnTo>
                      <a:pt x="120" y="28"/>
                    </a:lnTo>
                    <a:lnTo>
                      <a:pt x="118" y="30"/>
                    </a:lnTo>
                    <a:lnTo>
                      <a:pt x="108" y="34"/>
                    </a:lnTo>
                    <a:lnTo>
                      <a:pt x="106" y="34"/>
                    </a:lnTo>
                    <a:lnTo>
                      <a:pt x="94" y="36"/>
                    </a:lnTo>
                    <a:lnTo>
                      <a:pt x="82" y="40"/>
                    </a:lnTo>
                    <a:lnTo>
                      <a:pt x="72" y="44"/>
                    </a:lnTo>
                    <a:lnTo>
                      <a:pt x="68" y="48"/>
                    </a:lnTo>
                    <a:lnTo>
                      <a:pt x="66" y="50"/>
                    </a:lnTo>
                    <a:lnTo>
                      <a:pt x="54" y="52"/>
                    </a:lnTo>
                    <a:lnTo>
                      <a:pt x="42" y="54"/>
                    </a:lnTo>
                    <a:lnTo>
                      <a:pt x="34" y="56"/>
                    </a:lnTo>
                    <a:lnTo>
                      <a:pt x="30" y="60"/>
                    </a:lnTo>
                    <a:lnTo>
                      <a:pt x="22" y="68"/>
                    </a:lnTo>
                    <a:lnTo>
                      <a:pt x="14" y="76"/>
                    </a:lnTo>
                    <a:lnTo>
                      <a:pt x="6" y="78"/>
                    </a:lnTo>
                    <a:lnTo>
                      <a:pt x="4" y="82"/>
                    </a:lnTo>
                    <a:lnTo>
                      <a:pt x="2" y="90"/>
                    </a:lnTo>
                    <a:lnTo>
                      <a:pt x="2" y="92"/>
                    </a:lnTo>
                    <a:lnTo>
                      <a:pt x="0" y="96"/>
                    </a:lnTo>
                    <a:lnTo>
                      <a:pt x="2" y="100"/>
                    </a:lnTo>
                    <a:lnTo>
                      <a:pt x="4" y="104"/>
                    </a:lnTo>
                    <a:lnTo>
                      <a:pt x="10" y="102"/>
                    </a:lnTo>
                    <a:lnTo>
                      <a:pt x="16" y="98"/>
                    </a:lnTo>
                    <a:lnTo>
                      <a:pt x="14" y="96"/>
                    </a:lnTo>
                    <a:lnTo>
                      <a:pt x="16" y="92"/>
                    </a:lnTo>
                    <a:lnTo>
                      <a:pt x="18" y="92"/>
                    </a:lnTo>
                    <a:lnTo>
                      <a:pt x="20" y="92"/>
                    </a:lnTo>
                    <a:lnTo>
                      <a:pt x="24" y="92"/>
                    </a:lnTo>
                    <a:lnTo>
                      <a:pt x="24" y="96"/>
                    </a:lnTo>
                    <a:lnTo>
                      <a:pt x="24" y="98"/>
                    </a:lnTo>
                    <a:lnTo>
                      <a:pt x="36" y="96"/>
                    </a:lnTo>
                    <a:lnTo>
                      <a:pt x="40" y="94"/>
                    </a:lnTo>
                    <a:lnTo>
                      <a:pt x="42" y="92"/>
                    </a:lnTo>
                    <a:lnTo>
                      <a:pt x="36" y="92"/>
                    </a:lnTo>
                    <a:lnTo>
                      <a:pt x="44" y="88"/>
                    </a:lnTo>
                    <a:lnTo>
                      <a:pt x="54" y="82"/>
                    </a:lnTo>
                    <a:lnTo>
                      <a:pt x="80" y="70"/>
                    </a:lnTo>
                    <a:lnTo>
                      <a:pt x="84" y="68"/>
                    </a:lnTo>
                    <a:lnTo>
                      <a:pt x="90" y="64"/>
                    </a:lnTo>
                    <a:lnTo>
                      <a:pt x="100" y="58"/>
                    </a:lnTo>
                    <a:lnTo>
                      <a:pt x="104" y="60"/>
                    </a:lnTo>
                    <a:lnTo>
                      <a:pt x="108" y="56"/>
                    </a:lnTo>
                    <a:lnTo>
                      <a:pt x="118" y="52"/>
                    </a:lnTo>
                    <a:lnTo>
                      <a:pt x="120" y="50"/>
                    </a:lnTo>
                    <a:lnTo>
                      <a:pt x="132" y="44"/>
                    </a:lnTo>
                    <a:lnTo>
                      <a:pt x="140" y="38"/>
                    </a:lnTo>
                    <a:lnTo>
                      <a:pt x="146" y="34"/>
                    </a:lnTo>
                    <a:lnTo>
                      <a:pt x="168" y="16"/>
                    </a:lnTo>
                    <a:lnTo>
                      <a:pt x="184" y="0"/>
                    </a:lnTo>
                    <a:lnTo>
                      <a:pt x="180" y="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107" name="Freeform 482"/>
              <p:cNvSpPr>
                <a:spLocks/>
              </p:cNvSpPr>
              <p:nvPr/>
            </p:nvSpPr>
            <p:spPr bwMode="auto">
              <a:xfrm>
                <a:off x="4430" y="1088"/>
                <a:ext cx="600" cy="490"/>
              </a:xfrm>
              <a:custGeom>
                <a:avLst/>
                <a:gdLst>
                  <a:gd name="T0" fmla="*/ 594 w 600"/>
                  <a:gd name="T1" fmla="*/ 428 h 490"/>
                  <a:gd name="T2" fmla="*/ 576 w 600"/>
                  <a:gd name="T3" fmla="*/ 348 h 490"/>
                  <a:gd name="T4" fmla="*/ 570 w 600"/>
                  <a:gd name="T5" fmla="*/ 336 h 490"/>
                  <a:gd name="T6" fmla="*/ 572 w 600"/>
                  <a:gd name="T7" fmla="*/ 260 h 490"/>
                  <a:gd name="T8" fmla="*/ 570 w 600"/>
                  <a:gd name="T9" fmla="*/ 244 h 490"/>
                  <a:gd name="T10" fmla="*/ 542 w 600"/>
                  <a:gd name="T11" fmla="*/ 156 h 490"/>
                  <a:gd name="T12" fmla="*/ 536 w 600"/>
                  <a:gd name="T13" fmla="*/ 164 h 490"/>
                  <a:gd name="T14" fmla="*/ 532 w 600"/>
                  <a:gd name="T15" fmla="*/ 144 h 490"/>
                  <a:gd name="T16" fmla="*/ 522 w 600"/>
                  <a:gd name="T17" fmla="*/ 118 h 490"/>
                  <a:gd name="T18" fmla="*/ 520 w 600"/>
                  <a:gd name="T19" fmla="*/ 86 h 490"/>
                  <a:gd name="T20" fmla="*/ 512 w 600"/>
                  <a:gd name="T21" fmla="*/ 54 h 490"/>
                  <a:gd name="T22" fmla="*/ 504 w 600"/>
                  <a:gd name="T23" fmla="*/ 42 h 490"/>
                  <a:gd name="T24" fmla="*/ 496 w 600"/>
                  <a:gd name="T25" fmla="*/ 0 h 490"/>
                  <a:gd name="T26" fmla="*/ 418 w 600"/>
                  <a:gd name="T27" fmla="*/ 20 h 490"/>
                  <a:gd name="T28" fmla="*/ 368 w 600"/>
                  <a:gd name="T29" fmla="*/ 28 h 490"/>
                  <a:gd name="T30" fmla="*/ 334 w 600"/>
                  <a:gd name="T31" fmla="*/ 56 h 490"/>
                  <a:gd name="T32" fmla="*/ 314 w 600"/>
                  <a:gd name="T33" fmla="*/ 82 h 490"/>
                  <a:gd name="T34" fmla="*/ 298 w 600"/>
                  <a:gd name="T35" fmla="*/ 106 h 490"/>
                  <a:gd name="T36" fmla="*/ 302 w 600"/>
                  <a:gd name="T37" fmla="*/ 112 h 490"/>
                  <a:gd name="T38" fmla="*/ 286 w 600"/>
                  <a:gd name="T39" fmla="*/ 134 h 490"/>
                  <a:gd name="T40" fmla="*/ 272 w 600"/>
                  <a:gd name="T41" fmla="*/ 144 h 490"/>
                  <a:gd name="T42" fmla="*/ 260 w 600"/>
                  <a:gd name="T43" fmla="*/ 160 h 490"/>
                  <a:gd name="T44" fmla="*/ 270 w 600"/>
                  <a:gd name="T45" fmla="*/ 164 h 490"/>
                  <a:gd name="T46" fmla="*/ 282 w 600"/>
                  <a:gd name="T47" fmla="*/ 166 h 490"/>
                  <a:gd name="T48" fmla="*/ 276 w 600"/>
                  <a:gd name="T49" fmla="*/ 174 h 490"/>
                  <a:gd name="T50" fmla="*/ 284 w 600"/>
                  <a:gd name="T51" fmla="*/ 178 h 490"/>
                  <a:gd name="T52" fmla="*/ 278 w 600"/>
                  <a:gd name="T53" fmla="*/ 192 h 490"/>
                  <a:gd name="T54" fmla="*/ 284 w 600"/>
                  <a:gd name="T55" fmla="*/ 226 h 490"/>
                  <a:gd name="T56" fmla="*/ 274 w 600"/>
                  <a:gd name="T57" fmla="*/ 228 h 490"/>
                  <a:gd name="T58" fmla="*/ 254 w 600"/>
                  <a:gd name="T59" fmla="*/ 244 h 490"/>
                  <a:gd name="T60" fmla="*/ 226 w 600"/>
                  <a:gd name="T61" fmla="*/ 268 h 490"/>
                  <a:gd name="T62" fmla="*/ 196 w 600"/>
                  <a:gd name="T63" fmla="*/ 272 h 490"/>
                  <a:gd name="T64" fmla="*/ 174 w 600"/>
                  <a:gd name="T65" fmla="*/ 280 h 490"/>
                  <a:gd name="T66" fmla="*/ 160 w 600"/>
                  <a:gd name="T67" fmla="*/ 274 h 490"/>
                  <a:gd name="T68" fmla="*/ 136 w 600"/>
                  <a:gd name="T69" fmla="*/ 272 h 490"/>
                  <a:gd name="T70" fmla="*/ 84 w 600"/>
                  <a:gd name="T71" fmla="*/ 282 h 490"/>
                  <a:gd name="T72" fmla="*/ 44 w 600"/>
                  <a:gd name="T73" fmla="*/ 302 h 490"/>
                  <a:gd name="T74" fmla="*/ 44 w 600"/>
                  <a:gd name="T75" fmla="*/ 318 h 490"/>
                  <a:gd name="T76" fmla="*/ 56 w 600"/>
                  <a:gd name="T77" fmla="*/ 338 h 490"/>
                  <a:gd name="T78" fmla="*/ 64 w 600"/>
                  <a:gd name="T79" fmla="*/ 340 h 490"/>
                  <a:gd name="T80" fmla="*/ 68 w 600"/>
                  <a:gd name="T81" fmla="*/ 356 h 490"/>
                  <a:gd name="T82" fmla="*/ 50 w 600"/>
                  <a:gd name="T83" fmla="*/ 378 h 490"/>
                  <a:gd name="T84" fmla="*/ 4 w 600"/>
                  <a:gd name="T85" fmla="*/ 428 h 490"/>
                  <a:gd name="T86" fmla="*/ 34 w 600"/>
                  <a:gd name="T87" fmla="*/ 456 h 490"/>
                  <a:gd name="T88" fmla="*/ 128 w 600"/>
                  <a:gd name="T89" fmla="*/ 438 h 490"/>
                  <a:gd name="T90" fmla="*/ 192 w 600"/>
                  <a:gd name="T91" fmla="*/ 426 h 490"/>
                  <a:gd name="T92" fmla="*/ 228 w 600"/>
                  <a:gd name="T93" fmla="*/ 420 h 490"/>
                  <a:gd name="T94" fmla="*/ 254 w 600"/>
                  <a:gd name="T95" fmla="*/ 414 h 490"/>
                  <a:gd name="T96" fmla="*/ 304 w 600"/>
                  <a:gd name="T97" fmla="*/ 404 h 490"/>
                  <a:gd name="T98" fmla="*/ 372 w 600"/>
                  <a:gd name="T99" fmla="*/ 390 h 490"/>
                  <a:gd name="T100" fmla="*/ 426 w 600"/>
                  <a:gd name="T101" fmla="*/ 394 h 490"/>
                  <a:gd name="T102" fmla="*/ 442 w 600"/>
                  <a:gd name="T103" fmla="*/ 406 h 490"/>
                  <a:gd name="T104" fmla="*/ 452 w 600"/>
                  <a:gd name="T105" fmla="*/ 430 h 490"/>
                  <a:gd name="T106" fmla="*/ 478 w 600"/>
                  <a:gd name="T107" fmla="*/ 436 h 490"/>
                  <a:gd name="T108" fmla="*/ 506 w 600"/>
                  <a:gd name="T109" fmla="*/ 448 h 490"/>
                  <a:gd name="T110" fmla="*/ 558 w 600"/>
                  <a:gd name="T111" fmla="*/ 464 h 490"/>
                  <a:gd name="T112" fmla="*/ 562 w 600"/>
                  <a:gd name="T113" fmla="*/ 448 h 490"/>
                  <a:gd name="T114" fmla="*/ 554 w 600"/>
                  <a:gd name="T115" fmla="*/ 434 h 490"/>
                  <a:gd name="T116" fmla="*/ 570 w 600"/>
                  <a:gd name="T117" fmla="*/ 458 h 490"/>
                  <a:gd name="T118" fmla="*/ 570 w 600"/>
                  <a:gd name="T119" fmla="*/ 476 h 490"/>
                  <a:gd name="T120" fmla="*/ 582 w 600"/>
                  <a:gd name="T121" fmla="*/ 478 h 490"/>
                  <a:gd name="T122" fmla="*/ 592 w 600"/>
                  <a:gd name="T123" fmla="*/ 46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0" h="490">
                    <a:moveTo>
                      <a:pt x="580" y="452"/>
                    </a:moveTo>
                    <a:lnTo>
                      <a:pt x="600" y="434"/>
                    </a:lnTo>
                    <a:lnTo>
                      <a:pt x="596" y="430"/>
                    </a:lnTo>
                    <a:lnTo>
                      <a:pt x="594" y="428"/>
                    </a:lnTo>
                    <a:lnTo>
                      <a:pt x="590" y="424"/>
                    </a:lnTo>
                    <a:lnTo>
                      <a:pt x="586" y="404"/>
                    </a:lnTo>
                    <a:lnTo>
                      <a:pt x="584" y="394"/>
                    </a:lnTo>
                    <a:lnTo>
                      <a:pt x="576" y="348"/>
                    </a:lnTo>
                    <a:lnTo>
                      <a:pt x="574" y="342"/>
                    </a:lnTo>
                    <a:lnTo>
                      <a:pt x="574" y="338"/>
                    </a:lnTo>
                    <a:lnTo>
                      <a:pt x="572" y="338"/>
                    </a:lnTo>
                    <a:lnTo>
                      <a:pt x="570" y="336"/>
                    </a:lnTo>
                    <a:lnTo>
                      <a:pt x="570" y="326"/>
                    </a:lnTo>
                    <a:lnTo>
                      <a:pt x="572" y="270"/>
                    </a:lnTo>
                    <a:lnTo>
                      <a:pt x="572" y="262"/>
                    </a:lnTo>
                    <a:lnTo>
                      <a:pt x="572" y="260"/>
                    </a:lnTo>
                    <a:lnTo>
                      <a:pt x="572" y="256"/>
                    </a:lnTo>
                    <a:lnTo>
                      <a:pt x="572" y="254"/>
                    </a:lnTo>
                    <a:lnTo>
                      <a:pt x="568" y="248"/>
                    </a:lnTo>
                    <a:lnTo>
                      <a:pt x="570" y="244"/>
                    </a:lnTo>
                    <a:lnTo>
                      <a:pt x="568" y="236"/>
                    </a:lnTo>
                    <a:lnTo>
                      <a:pt x="552" y="174"/>
                    </a:lnTo>
                    <a:lnTo>
                      <a:pt x="550" y="164"/>
                    </a:lnTo>
                    <a:lnTo>
                      <a:pt x="542" y="156"/>
                    </a:lnTo>
                    <a:lnTo>
                      <a:pt x="540" y="156"/>
                    </a:lnTo>
                    <a:lnTo>
                      <a:pt x="538" y="158"/>
                    </a:lnTo>
                    <a:lnTo>
                      <a:pt x="538" y="162"/>
                    </a:lnTo>
                    <a:lnTo>
                      <a:pt x="536" y="164"/>
                    </a:lnTo>
                    <a:lnTo>
                      <a:pt x="532" y="164"/>
                    </a:lnTo>
                    <a:lnTo>
                      <a:pt x="530" y="158"/>
                    </a:lnTo>
                    <a:lnTo>
                      <a:pt x="532" y="152"/>
                    </a:lnTo>
                    <a:lnTo>
                      <a:pt x="532" y="144"/>
                    </a:lnTo>
                    <a:lnTo>
                      <a:pt x="532" y="142"/>
                    </a:lnTo>
                    <a:lnTo>
                      <a:pt x="532" y="140"/>
                    </a:lnTo>
                    <a:lnTo>
                      <a:pt x="528" y="128"/>
                    </a:lnTo>
                    <a:lnTo>
                      <a:pt x="522" y="118"/>
                    </a:lnTo>
                    <a:lnTo>
                      <a:pt x="516" y="108"/>
                    </a:lnTo>
                    <a:lnTo>
                      <a:pt x="516" y="92"/>
                    </a:lnTo>
                    <a:lnTo>
                      <a:pt x="518" y="90"/>
                    </a:lnTo>
                    <a:lnTo>
                      <a:pt x="520" y="86"/>
                    </a:lnTo>
                    <a:lnTo>
                      <a:pt x="516" y="62"/>
                    </a:lnTo>
                    <a:lnTo>
                      <a:pt x="516" y="60"/>
                    </a:lnTo>
                    <a:lnTo>
                      <a:pt x="514" y="58"/>
                    </a:lnTo>
                    <a:lnTo>
                      <a:pt x="512" y="54"/>
                    </a:lnTo>
                    <a:lnTo>
                      <a:pt x="508" y="52"/>
                    </a:lnTo>
                    <a:lnTo>
                      <a:pt x="506" y="50"/>
                    </a:lnTo>
                    <a:lnTo>
                      <a:pt x="506" y="46"/>
                    </a:lnTo>
                    <a:lnTo>
                      <a:pt x="504" y="42"/>
                    </a:lnTo>
                    <a:lnTo>
                      <a:pt x="504" y="36"/>
                    </a:lnTo>
                    <a:lnTo>
                      <a:pt x="504" y="26"/>
                    </a:lnTo>
                    <a:lnTo>
                      <a:pt x="498" y="6"/>
                    </a:lnTo>
                    <a:lnTo>
                      <a:pt x="496" y="0"/>
                    </a:lnTo>
                    <a:lnTo>
                      <a:pt x="494" y="0"/>
                    </a:lnTo>
                    <a:lnTo>
                      <a:pt x="472" y="6"/>
                    </a:lnTo>
                    <a:lnTo>
                      <a:pt x="448" y="12"/>
                    </a:lnTo>
                    <a:lnTo>
                      <a:pt x="418" y="20"/>
                    </a:lnTo>
                    <a:lnTo>
                      <a:pt x="380" y="26"/>
                    </a:lnTo>
                    <a:lnTo>
                      <a:pt x="374" y="30"/>
                    </a:lnTo>
                    <a:lnTo>
                      <a:pt x="372" y="28"/>
                    </a:lnTo>
                    <a:lnTo>
                      <a:pt x="368" y="28"/>
                    </a:lnTo>
                    <a:lnTo>
                      <a:pt x="366" y="30"/>
                    </a:lnTo>
                    <a:lnTo>
                      <a:pt x="354" y="36"/>
                    </a:lnTo>
                    <a:lnTo>
                      <a:pt x="342" y="48"/>
                    </a:lnTo>
                    <a:lnTo>
                      <a:pt x="334" y="56"/>
                    </a:lnTo>
                    <a:lnTo>
                      <a:pt x="330" y="58"/>
                    </a:lnTo>
                    <a:lnTo>
                      <a:pt x="324" y="66"/>
                    </a:lnTo>
                    <a:lnTo>
                      <a:pt x="316" y="80"/>
                    </a:lnTo>
                    <a:lnTo>
                      <a:pt x="314" y="82"/>
                    </a:lnTo>
                    <a:lnTo>
                      <a:pt x="310" y="88"/>
                    </a:lnTo>
                    <a:lnTo>
                      <a:pt x="306" y="94"/>
                    </a:lnTo>
                    <a:lnTo>
                      <a:pt x="302" y="100"/>
                    </a:lnTo>
                    <a:lnTo>
                      <a:pt x="298" y="106"/>
                    </a:lnTo>
                    <a:lnTo>
                      <a:pt x="300" y="106"/>
                    </a:lnTo>
                    <a:lnTo>
                      <a:pt x="300" y="108"/>
                    </a:lnTo>
                    <a:lnTo>
                      <a:pt x="302" y="110"/>
                    </a:lnTo>
                    <a:lnTo>
                      <a:pt x="302" y="112"/>
                    </a:lnTo>
                    <a:lnTo>
                      <a:pt x="302" y="114"/>
                    </a:lnTo>
                    <a:lnTo>
                      <a:pt x="300" y="116"/>
                    </a:lnTo>
                    <a:lnTo>
                      <a:pt x="296" y="120"/>
                    </a:lnTo>
                    <a:lnTo>
                      <a:pt x="286" y="134"/>
                    </a:lnTo>
                    <a:lnTo>
                      <a:pt x="282" y="138"/>
                    </a:lnTo>
                    <a:lnTo>
                      <a:pt x="280" y="142"/>
                    </a:lnTo>
                    <a:lnTo>
                      <a:pt x="276" y="142"/>
                    </a:lnTo>
                    <a:lnTo>
                      <a:pt x="272" y="144"/>
                    </a:lnTo>
                    <a:lnTo>
                      <a:pt x="272" y="146"/>
                    </a:lnTo>
                    <a:lnTo>
                      <a:pt x="264" y="154"/>
                    </a:lnTo>
                    <a:lnTo>
                      <a:pt x="260" y="158"/>
                    </a:lnTo>
                    <a:lnTo>
                      <a:pt x="260" y="160"/>
                    </a:lnTo>
                    <a:lnTo>
                      <a:pt x="260" y="162"/>
                    </a:lnTo>
                    <a:lnTo>
                      <a:pt x="260" y="164"/>
                    </a:lnTo>
                    <a:lnTo>
                      <a:pt x="266" y="164"/>
                    </a:lnTo>
                    <a:lnTo>
                      <a:pt x="270" y="164"/>
                    </a:lnTo>
                    <a:lnTo>
                      <a:pt x="272" y="164"/>
                    </a:lnTo>
                    <a:lnTo>
                      <a:pt x="278" y="162"/>
                    </a:lnTo>
                    <a:lnTo>
                      <a:pt x="282" y="164"/>
                    </a:lnTo>
                    <a:lnTo>
                      <a:pt x="282" y="166"/>
                    </a:lnTo>
                    <a:lnTo>
                      <a:pt x="280" y="168"/>
                    </a:lnTo>
                    <a:lnTo>
                      <a:pt x="276" y="170"/>
                    </a:lnTo>
                    <a:lnTo>
                      <a:pt x="276" y="172"/>
                    </a:lnTo>
                    <a:lnTo>
                      <a:pt x="276" y="174"/>
                    </a:lnTo>
                    <a:lnTo>
                      <a:pt x="282" y="174"/>
                    </a:lnTo>
                    <a:lnTo>
                      <a:pt x="284" y="170"/>
                    </a:lnTo>
                    <a:lnTo>
                      <a:pt x="286" y="172"/>
                    </a:lnTo>
                    <a:lnTo>
                      <a:pt x="284" y="178"/>
                    </a:lnTo>
                    <a:lnTo>
                      <a:pt x="284" y="180"/>
                    </a:lnTo>
                    <a:lnTo>
                      <a:pt x="280" y="188"/>
                    </a:lnTo>
                    <a:lnTo>
                      <a:pt x="278" y="188"/>
                    </a:lnTo>
                    <a:lnTo>
                      <a:pt x="278" y="192"/>
                    </a:lnTo>
                    <a:lnTo>
                      <a:pt x="282" y="202"/>
                    </a:lnTo>
                    <a:lnTo>
                      <a:pt x="288" y="220"/>
                    </a:lnTo>
                    <a:lnTo>
                      <a:pt x="286" y="224"/>
                    </a:lnTo>
                    <a:lnTo>
                      <a:pt x="284" y="226"/>
                    </a:lnTo>
                    <a:lnTo>
                      <a:pt x="282" y="226"/>
                    </a:lnTo>
                    <a:lnTo>
                      <a:pt x="280" y="228"/>
                    </a:lnTo>
                    <a:lnTo>
                      <a:pt x="276" y="228"/>
                    </a:lnTo>
                    <a:lnTo>
                      <a:pt x="274" y="228"/>
                    </a:lnTo>
                    <a:lnTo>
                      <a:pt x="272" y="228"/>
                    </a:lnTo>
                    <a:lnTo>
                      <a:pt x="270" y="228"/>
                    </a:lnTo>
                    <a:lnTo>
                      <a:pt x="254" y="242"/>
                    </a:lnTo>
                    <a:lnTo>
                      <a:pt x="254" y="244"/>
                    </a:lnTo>
                    <a:lnTo>
                      <a:pt x="250" y="250"/>
                    </a:lnTo>
                    <a:lnTo>
                      <a:pt x="248" y="254"/>
                    </a:lnTo>
                    <a:lnTo>
                      <a:pt x="242" y="258"/>
                    </a:lnTo>
                    <a:lnTo>
                      <a:pt x="226" y="268"/>
                    </a:lnTo>
                    <a:lnTo>
                      <a:pt x="222" y="268"/>
                    </a:lnTo>
                    <a:lnTo>
                      <a:pt x="214" y="268"/>
                    </a:lnTo>
                    <a:lnTo>
                      <a:pt x="210" y="268"/>
                    </a:lnTo>
                    <a:lnTo>
                      <a:pt x="196" y="272"/>
                    </a:lnTo>
                    <a:lnTo>
                      <a:pt x="186" y="276"/>
                    </a:lnTo>
                    <a:lnTo>
                      <a:pt x="178" y="280"/>
                    </a:lnTo>
                    <a:lnTo>
                      <a:pt x="176" y="280"/>
                    </a:lnTo>
                    <a:lnTo>
                      <a:pt x="174" y="280"/>
                    </a:lnTo>
                    <a:lnTo>
                      <a:pt x="170" y="280"/>
                    </a:lnTo>
                    <a:lnTo>
                      <a:pt x="164" y="278"/>
                    </a:lnTo>
                    <a:lnTo>
                      <a:pt x="162" y="276"/>
                    </a:lnTo>
                    <a:lnTo>
                      <a:pt x="160" y="274"/>
                    </a:lnTo>
                    <a:lnTo>
                      <a:pt x="158" y="274"/>
                    </a:lnTo>
                    <a:lnTo>
                      <a:pt x="156" y="272"/>
                    </a:lnTo>
                    <a:lnTo>
                      <a:pt x="154" y="272"/>
                    </a:lnTo>
                    <a:lnTo>
                      <a:pt x="136" y="272"/>
                    </a:lnTo>
                    <a:lnTo>
                      <a:pt x="122" y="274"/>
                    </a:lnTo>
                    <a:lnTo>
                      <a:pt x="102" y="278"/>
                    </a:lnTo>
                    <a:lnTo>
                      <a:pt x="92" y="280"/>
                    </a:lnTo>
                    <a:lnTo>
                      <a:pt x="84" y="282"/>
                    </a:lnTo>
                    <a:lnTo>
                      <a:pt x="76" y="284"/>
                    </a:lnTo>
                    <a:lnTo>
                      <a:pt x="56" y="294"/>
                    </a:lnTo>
                    <a:lnTo>
                      <a:pt x="54" y="296"/>
                    </a:lnTo>
                    <a:lnTo>
                      <a:pt x="44" y="302"/>
                    </a:lnTo>
                    <a:lnTo>
                      <a:pt x="40" y="302"/>
                    </a:lnTo>
                    <a:lnTo>
                      <a:pt x="42" y="304"/>
                    </a:lnTo>
                    <a:lnTo>
                      <a:pt x="44" y="314"/>
                    </a:lnTo>
                    <a:lnTo>
                      <a:pt x="44" y="318"/>
                    </a:lnTo>
                    <a:lnTo>
                      <a:pt x="44" y="324"/>
                    </a:lnTo>
                    <a:lnTo>
                      <a:pt x="48" y="332"/>
                    </a:lnTo>
                    <a:lnTo>
                      <a:pt x="52" y="336"/>
                    </a:lnTo>
                    <a:lnTo>
                      <a:pt x="56" y="338"/>
                    </a:lnTo>
                    <a:lnTo>
                      <a:pt x="58" y="338"/>
                    </a:lnTo>
                    <a:lnTo>
                      <a:pt x="60" y="338"/>
                    </a:lnTo>
                    <a:lnTo>
                      <a:pt x="62" y="342"/>
                    </a:lnTo>
                    <a:lnTo>
                      <a:pt x="64" y="340"/>
                    </a:lnTo>
                    <a:lnTo>
                      <a:pt x="68" y="348"/>
                    </a:lnTo>
                    <a:lnTo>
                      <a:pt x="68" y="350"/>
                    </a:lnTo>
                    <a:lnTo>
                      <a:pt x="68" y="354"/>
                    </a:lnTo>
                    <a:lnTo>
                      <a:pt x="68" y="356"/>
                    </a:lnTo>
                    <a:lnTo>
                      <a:pt x="68" y="358"/>
                    </a:lnTo>
                    <a:lnTo>
                      <a:pt x="66" y="360"/>
                    </a:lnTo>
                    <a:lnTo>
                      <a:pt x="60" y="366"/>
                    </a:lnTo>
                    <a:lnTo>
                      <a:pt x="50" y="378"/>
                    </a:lnTo>
                    <a:lnTo>
                      <a:pt x="38" y="394"/>
                    </a:lnTo>
                    <a:lnTo>
                      <a:pt x="24" y="408"/>
                    </a:lnTo>
                    <a:lnTo>
                      <a:pt x="18" y="416"/>
                    </a:lnTo>
                    <a:lnTo>
                      <a:pt x="4" y="428"/>
                    </a:lnTo>
                    <a:lnTo>
                      <a:pt x="0" y="430"/>
                    </a:lnTo>
                    <a:lnTo>
                      <a:pt x="6" y="460"/>
                    </a:lnTo>
                    <a:lnTo>
                      <a:pt x="24" y="458"/>
                    </a:lnTo>
                    <a:lnTo>
                      <a:pt x="34" y="456"/>
                    </a:lnTo>
                    <a:lnTo>
                      <a:pt x="44" y="454"/>
                    </a:lnTo>
                    <a:lnTo>
                      <a:pt x="58" y="452"/>
                    </a:lnTo>
                    <a:lnTo>
                      <a:pt x="80" y="448"/>
                    </a:lnTo>
                    <a:lnTo>
                      <a:pt x="128" y="438"/>
                    </a:lnTo>
                    <a:lnTo>
                      <a:pt x="144" y="436"/>
                    </a:lnTo>
                    <a:lnTo>
                      <a:pt x="174" y="430"/>
                    </a:lnTo>
                    <a:lnTo>
                      <a:pt x="182" y="428"/>
                    </a:lnTo>
                    <a:lnTo>
                      <a:pt x="192" y="426"/>
                    </a:lnTo>
                    <a:lnTo>
                      <a:pt x="200" y="424"/>
                    </a:lnTo>
                    <a:lnTo>
                      <a:pt x="208" y="424"/>
                    </a:lnTo>
                    <a:lnTo>
                      <a:pt x="222" y="422"/>
                    </a:lnTo>
                    <a:lnTo>
                      <a:pt x="228" y="420"/>
                    </a:lnTo>
                    <a:lnTo>
                      <a:pt x="232" y="418"/>
                    </a:lnTo>
                    <a:lnTo>
                      <a:pt x="244" y="416"/>
                    </a:lnTo>
                    <a:lnTo>
                      <a:pt x="250" y="416"/>
                    </a:lnTo>
                    <a:lnTo>
                      <a:pt x="254" y="414"/>
                    </a:lnTo>
                    <a:lnTo>
                      <a:pt x="264" y="412"/>
                    </a:lnTo>
                    <a:lnTo>
                      <a:pt x="268" y="412"/>
                    </a:lnTo>
                    <a:lnTo>
                      <a:pt x="272" y="412"/>
                    </a:lnTo>
                    <a:lnTo>
                      <a:pt x="304" y="404"/>
                    </a:lnTo>
                    <a:lnTo>
                      <a:pt x="312" y="402"/>
                    </a:lnTo>
                    <a:lnTo>
                      <a:pt x="320" y="402"/>
                    </a:lnTo>
                    <a:lnTo>
                      <a:pt x="340" y="398"/>
                    </a:lnTo>
                    <a:lnTo>
                      <a:pt x="372" y="390"/>
                    </a:lnTo>
                    <a:lnTo>
                      <a:pt x="406" y="382"/>
                    </a:lnTo>
                    <a:lnTo>
                      <a:pt x="408" y="382"/>
                    </a:lnTo>
                    <a:lnTo>
                      <a:pt x="416" y="386"/>
                    </a:lnTo>
                    <a:lnTo>
                      <a:pt x="426" y="394"/>
                    </a:lnTo>
                    <a:lnTo>
                      <a:pt x="432" y="394"/>
                    </a:lnTo>
                    <a:lnTo>
                      <a:pt x="436" y="398"/>
                    </a:lnTo>
                    <a:lnTo>
                      <a:pt x="440" y="402"/>
                    </a:lnTo>
                    <a:lnTo>
                      <a:pt x="442" y="406"/>
                    </a:lnTo>
                    <a:lnTo>
                      <a:pt x="444" y="418"/>
                    </a:lnTo>
                    <a:lnTo>
                      <a:pt x="444" y="420"/>
                    </a:lnTo>
                    <a:lnTo>
                      <a:pt x="450" y="428"/>
                    </a:lnTo>
                    <a:lnTo>
                      <a:pt x="452" y="430"/>
                    </a:lnTo>
                    <a:lnTo>
                      <a:pt x="454" y="434"/>
                    </a:lnTo>
                    <a:lnTo>
                      <a:pt x="464" y="436"/>
                    </a:lnTo>
                    <a:lnTo>
                      <a:pt x="476" y="436"/>
                    </a:lnTo>
                    <a:lnTo>
                      <a:pt x="478" y="436"/>
                    </a:lnTo>
                    <a:lnTo>
                      <a:pt x="484" y="440"/>
                    </a:lnTo>
                    <a:lnTo>
                      <a:pt x="484" y="442"/>
                    </a:lnTo>
                    <a:lnTo>
                      <a:pt x="500" y="448"/>
                    </a:lnTo>
                    <a:lnTo>
                      <a:pt x="506" y="448"/>
                    </a:lnTo>
                    <a:lnTo>
                      <a:pt x="524" y="454"/>
                    </a:lnTo>
                    <a:lnTo>
                      <a:pt x="530" y="456"/>
                    </a:lnTo>
                    <a:lnTo>
                      <a:pt x="554" y="464"/>
                    </a:lnTo>
                    <a:lnTo>
                      <a:pt x="558" y="464"/>
                    </a:lnTo>
                    <a:lnTo>
                      <a:pt x="564" y="466"/>
                    </a:lnTo>
                    <a:lnTo>
                      <a:pt x="568" y="468"/>
                    </a:lnTo>
                    <a:lnTo>
                      <a:pt x="562" y="450"/>
                    </a:lnTo>
                    <a:lnTo>
                      <a:pt x="562" y="448"/>
                    </a:lnTo>
                    <a:lnTo>
                      <a:pt x="560" y="446"/>
                    </a:lnTo>
                    <a:lnTo>
                      <a:pt x="556" y="444"/>
                    </a:lnTo>
                    <a:lnTo>
                      <a:pt x="552" y="438"/>
                    </a:lnTo>
                    <a:lnTo>
                      <a:pt x="554" y="434"/>
                    </a:lnTo>
                    <a:lnTo>
                      <a:pt x="564" y="446"/>
                    </a:lnTo>
                    <a:lnTo>
                      <a:pt x="566" y="448"/>
                    </a:lnTo>
                    <a:lnTo>
                      <a:pt x="568" y="456"/>
                    </a:lnTo>
                    <a:lnTo>
                      <a:pt x="570" y="458"/>
                    </a:lnTo>
                    <a:lnTo>
                      <a:pt x="570" y="462"/>
                    </a:lnTo>
                    <a:lnTo>
                      <a:pt x="570" y="470"/>
                    </a:lnTo>
                    <a:lnTo>
                      <a:pt x="570" y="472"/>
                    </a:lnTo>
                    <a:lnTo>
                      <a:pt x="570" y="476"/>
                    </a:lnTo>
                    <a:lnTo>
                      <a:pt x="570" y="482"/>
                    </a:lnTo>
                    <a:lnTo>
                      <a:pt x="570" y="490"/>
                    </a:lnTo>
                    <a:lnTo>
                      <a:pt x="580" y="484"/>
                    </a:lnTo>
                    <a:lnTo>
                      <a:pt x="582" y="478"/>
                    </a:lnTo>
                    <a:lnTo>
                      <a:pt x="584" y="472"/>
                    </a:lnTo>
                    <a:lnTo>
                      <a:pt x="588" y="468"/>
                    </a:lnTo>
                    <a:lnTo>
                      <a:pt x="590" y="466"/>
                    </a:lnTo>
                    <a:lnTo>
                      <a:pt x="592" y="462"/>
                    </a:lnTo>
                    <a:lnTo>
                      <a:pt x="590" y="460"/>
                    </a:lnTo>
                    <a:lnTo>
                      <a:pt x="580" y="45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grpSp>
        <p:grpSp>
          <p:nvGrpSpPr>
            <p:cNvPr id="67" name="Group 483"/>
            <p:cNvGrpSpPr>
              <a:grpSpLocks/>
            </p:cNvGrpSpPr>
            <p:nvPr/>
          </p:nvGrpSpPr>
          <p:grpSpPr bwMode="auto">
            <a:xfrm>
              <a:off x="536575" y="4826000"/>
              <a:ext cx="1612900" cy="1066800"/>
              <a:chOff x="338" y="3040"/>
              <a:chExt cx="1016" cy="672"/>
            </a:xfrm>
            <a:grpFill/>
          </p:grpSpPr>
          <p:sp>
            <p:nvSpPr>
              <p:cNvPr id="86" name="Freeform 484"/>
              <p:cNvSpPr>
                <a:spLocks/>
              </p:cNvSpPr>
              <p:nvPr/>
            </p:nvSpPr>
            <p:spPr bwMode="auto">
              <a:xfrm>
                <a:off x="504" y="3040"/>
                <a:ext cx="850" cy="664"/>
              </a:xfrm>
              <a:custGeom>
                <a:avLst/>
                <a:gdLst>
                  <a:gd name="T0" fmla="*/ 74 w 850"/>
                  <a:gd name="T1" fmla="*/ 456 h 664"/>
                  <a:gd name="T2" fmla="*/ 66 w 850"/>
                  <a:gd name="T3" fmla="*/ 418 h 664"/>
                  <a:gd name="T4" fmla="*/ 18 w 850"/>
                  <a:gd name="T5" fmla="*/ 388 h 664"/>
                  <a:gd name="T6" fmla="*/ 44 w 850"/>
                  <a:gd name="T7" fmla="*/ 388 h 664"/>
                  <a:gd name="T8" fmla="*/ 22 w 850"/>
                  <a:gd name="T9" fmla="*/ 364 h 664"/>
                  <a:gd name="T10" fmla="*/ 2 w 850"/>
                  <a:gd name="T11" fmla="*/ 344 h 664"/>
                  <a:gd name="T12" fmla="*/ 42 w 850"/>
                  <a:gd name="T13" fmla="*/ 318 h 664"/>
                  <a:gd name="T14" fmla="*/ 102 w 850"/>
                  <a:gd name="T15" fmla="*/ 292 h 664"/>
                  <a:gd name="T16" fmla="*/ 126 w 850"/>
                  <a:gd name="T17" fmla="*/ 244 h 664"/>
                  <a:gd name="T18" fmla="*/ 54 w 850"/>
                  <a:gd name="T19" fmla="*/ 244 h 664"/>
                  <a:gd name="T20" fmla="*/ 6 w 850"/>
                  <a:gd name="T21" fmla="*/ 180 h 664"/>
                  <a:gd name="T22" fmla="*/ 88 w 850"/>
                  <a:gd name="T23" fmla="*/ 164 h 664"/>
                  <a:gd name="T24" fmla="*/ 148 w 850"/>
                  <a:gd name="T25" fmla="*/ 196 h 664"/>
                  <a:gd name="T26" fmla="*/ 168 w 850"/>
                  <a:gd name="T27" fmla="*/ 188 h 664"/>
                  <a:gd name="T28" fmla="*/ 106 w 850"/>
                  <a:gd name="T29" fmla="*/ 136 h 664"/>
                  <a:gd name="T30" fmla="*/ 142 w 850"/>
                  <a:gd name="T31" fmla="*/ 48 h 664"/>
                  <a:gd name="T32" fmla="*/ 208 w 850"/>
                  <a:gd name="T33" fmla="*/ 26 h 664"/>
                  <a:gd name="T34" fmla="*/ 268 w 850"/>
                  <a:gd name="T35" fmla="*/ 4 h 664"/>
                  <a:gd name="T36" fmla="*/ 296 w 850"/>
                  <a:gd name="T37" fmla="*/ 20 h 664"/>
                  <a:gd name="T38" fmla="*/ 344 w 850"/>
                  <a:gd name="T39" fmla="*/ 40 h 664"/>
                  <a:gd name="T40" fmla="*/ 472 w 850"/>
                  <a:gd name="T41" fmla="*/ 70 h 664"/>
                  <a:gd name="T42" fmla="*/ 562 w 850"/>
                  <a:gd name="T43" fmla="*/ 292 h 664"/>
                  <a:gd name="T44" fmla="*/ 690 w 850"/>
                  <a:gd name="T45" fmla="*/ 476 h 664"/>
                  <a:gd name="T46" fmla="*/ 790 w 850"/>
                  <a:gd name="T47" fmla="*/ 578 h 664"/>
                  <a:gd name="T48" fmla="*/ 834 w 850"/>
                  <a:gd name="T49" fmla="*/ 656 h 664"/>
                  <a:gd name="T50" fmla="*/ 822 w 850"/>
                  <a:gd name="T51" fmla="*/ 622 h 664"/>
                  <a:gd name="T52" fmla="*/ 798 w 850"/>
                  <a:gd name="T53" fmla="*/ 618 h 664"/>
                  <a:gd name="T54" fmla="*/ 762 w 850"/>
                  <a:gd name="T55" fmla="*/ 576 h 664"/>
                  <a:gd name="T56" fmla="*/ 748 w 850"/>
                  <a:gd name="T57" fmla="*/ 546 h 664"/>
                  <a:gd name="T58" fmla="*/ 718 w 850"/>
                  <a:gd name="T59" fmla="*/ 526 h 664"/>
                  <a:gd name="T60" fmla="*/ 706 w 850"/>
                  <a:gd name="T61" fmla="*/ 520 h 664"/>
                  <a:gd name="T62" fmla="*/ 682 w 850"/>
                  <a:gd name="T63" fmla="*/ 510 h 664"/>
                  <a:gd name="T64" fmla="*/ 672 w 850"/>
                  <a:gd name="T65" fmla="*/ 516 h 664"/>
                  <a:gd name="T66" fmla="*/ 680 w 850"/>
                  <a:gd name="T67" fmla="*/ 536 h 664"/>
                  <a:gd name="T68" fmla="*/ 628 w 850"/>
                  <a:gd name="T69" fmla="*/ 502 h 664"/>
                  <a:gd name="T70" fmla="*/ 602 w 850"/>
                  <a:gd name="T71" fmla="*/ 470 h 664"/>
                  <a:gd name="T72" fmla="*/ 474 w 850"/>
                  <a:gd name="T73" fmla="*/ 460 h 664"/>
                  <a:gd name="T74" fmla="*/ 450 w 850"/>
                  <a:gd name="T75" fmla="*/ 442 h 664"/>
                  <a:gd name="T76" fmla="*/ 428 w 850"/>
                  <a:gd name="T77" fmla="*/ 434 h 664"/>
                  <a:gd name="T78" fmla="*/ 408 w 850"/>
                  <a:gd name="T79" fmla="*/ 436 h 664"/>
                  <a:gd name="T80" fmla="*/ 388 w 850"/>
                  <a:gd name="T81" fmla="*/ 442 h 664"/>
                  <a:gd name="T82" fmla="*/ 398 w 850"/>
                  <a:gd name="T83" fmla="*/ 456 h 664"/>
                  <a:gd name="T84" fmla="*/ 378 w 850"/>
                  <a:gd name="T85" fmla="*/ 466 h 664"/>
                  <a:gd name="T86" fmla="*/ 350 w 850"/>
                  <a:gd name="T87" fmla="*/ 484 h 664"/>
                  <a:gd name="T88" fmla="*/ 306 w 850"/>
                  <a:gd name="T89" fmla="*/ 492 h 664"/>
                  <a:gd name="T90" fmla="*/ 334 w 850"/>
                  <a:gd name="T91" fmla="*/ 434 h 664"/>
                  <a:gd name="T92" fmla="*/ 318 w 850"/>
                  <a:gd name="T93" fmla="*/ 436 h 664"/>
                  <a:gd name="T94" fmla="*/ 274 w 850"/>
                  <a:gd name="T95" fmla="*/ 474 h 664"/>
                  <a:gd name="T96" fmla="*/ 266 w 850"/>
                  <a:gd name="T97" fmla="*/ 496 h 664"/>
                  <a:gd name="T98" fmla="*/ 246 w 850"/>
                  <a:gd name="T99" fmla="*/ 536 h 664"/>
                  <a:gd name="T100" fmla="*/ 190 w 850"/>
                  <a:gd name="T101" fmla="*/ 558 h 664"/>
                  <a:gd name="T102" fmla="*/ 164 w 850"/>
                  <a:gd name="T103" fmla="*/ 576 h 664"/>
                  <a:gd name="T104" fmla="*/ 144 w 850"/>
                  <a:gd name="T105" fmla="*/ 596 h 664"/>
                  <a:gd name="T106" fmla="*/ 120 w 850"/>
                  <a:gd name="T107" fmla="*/ 604 h 664"/>
                  <a:gd name="T108" fmla="*/ 84 w 850"/>
                  <a:gd name="T109" fmla="*/ 612 h 664"/>
                  <a:gd name="T110" fmla="*/ 32 w 850"/>
                  <a:gd name="T111" fmla="*/ 624 h 664"/>
                  <a:gd name="T112" fmla="*/ 4 w 850"/>
                  <a:gd name="T113" fmla="*/ 624 h 664"/>
                  <a:gd name="T114" fmla="*/ 74 w 850"/>
                  <a:gd name="T115" fmla="*/ 604 h 664"/>
                  <a:gd name="T116" fmla="*/ 134 w 850"/>
                  <a:gd name="T117" fmla="*/ 564 h 664"/>
                  <a:gd name="T118" fmla="*/ 172 w 850"/>
                  <a:gd name="T119" fmla="*/ 512 h 664"/>
                  <a:gd name="T120" fmla="*/ 164 w 850"/>
                  <a:gd name="T121" fmla="*/ 492 h 664"/>
                  <a:gd name="T122" fmla="*/ 124 w 850"/>
                  <a:gd name="T123" fmla="*/ 484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0" h="664">
                    <a:moveTo>
                      <a:pt x="84" y="484"/>
                    </a:moveTo>
                    <a:lnTo>
                      <a:pt x="84" y="486"/>
                    </a:lnTo>
                    <a:lnTo>
                      <a:pt x="74" y="490"/>
                    </a:lnTo>
                    <a:lnTo>
                      <a:pt x="74" y="488"/>
                    </a:lnTo>
                    <a:lnTo>
                      <a:pt x="74" y="486"/>
                    </a:lnTo>
                    <a:lnTo>
                      <a:pt x="74" y="488"/>
                    </a:lnTo>
                    <a:lnTo>
                      <a:pt x="64" y="484"/>
                    </a:lnTo>
                    <a:lnTo>
                      <a:pt x="70" y="484"/>
                    </a:lnTo>
                    <a:lnTo>
                      <a:pt x="78" y="480"/>
                    </a:lnTo>
                    <a:lnTo>
                      <a:pt x="74" y="480"/>
                    </a:lnTo>
                    <a:lnTo>
                      <a:pt x="76" y="474"/>
                    </a:lnTo>
                    <a:lnTo>
                      <a:pt x="74" y="470"/>
                    </a:lnTo>
                    <a:lnTo>
                      <a:pt x="82" y="468"/>
                    </a:lnTo>
                    <a:lnTo>
                      <a:pt x="74" y="466"/>
                    </a:lnTo>
                    <a:lnTo>
                      <a:pt x="74" y="468"/>
                    </a:lnTo>
                    <a:lnTo>
                      <a:pt x="74" y="466"/>
                    </a:lnTo>
                    <a:lnTo>
                      <a:pt x="72" y="458"/>
                    </a:lnTo>
                    <a:lnTo>
                      <a:pt x="74" y="458"/>
                    </a:lnTo>
                    <a:lnTo>
                      <a:pt x="74" y="462"/>
                    </a:lnTo>
                    <a:lnTo>
                      <a:pt x="74" y="456"/>
                    </a:lnTo>
                    <a:lnTo>
                      <a:pt x="82" y="452"/>
                    </a:lnTo>
                    <a:lnTo>
                      <a:pt x="74" y="428"/>
                    </a:lnTo>
                    <a:lnTo>
                      <a:pt x="76" y="424"/>
                    </a:lnTo>
                    <a:lnTo>
                      <a:pt x="74" y="422"/>
                    </a:lnTo>
                    <a:lnTo>
                      <a:pt x="78" y="422"/>
                    </a:lnTo>
                    <a:lnTo>
                      <a:pt x="74" y="422"/>
                    </a:lnTo>
                    <a:lnTo>
                      <a:pt x="74" y="424"/>
                    </a:lnTo>
                    <a:lnTo>
                      <a:pt x="74" y="422"/>
                    </a:lnTo>
                    <a:lnTo>
                      <a:pt x="72" y="418"/>
                    </a:lnTo>
                    <a:lnTo>
                      <a:pt x="78" y="410"/>
                    </a:lnTo>
                    <a:lnTo>
                      <a:pt x="80" y="408"/>
                    </a:lnTo>
                    <a:lnTo>
                      <a:pt x="88" y="406"/>
                    </a:lnTo>
                    <a:lnTo>
                      <a:pt x="84" y="406"/>
                    </a:lnTo>
                    <a:lnTo>
                      <a:pt x="84" y="402"/>
                    </a:lnTo>
                    <a:lnTo>
                      <a:pt x="82" y="406"/>
                    </a:lnTo>
                    <a:lnTo>
                      <a:pt x="78" y="406"/>
                    </a:lnTo>
                    <a:lnTo>
                      <a:pt x="74" y="414"/>
                    </a:lnTo>
                    <a:lnTo>
                      <a:pt x="68" y="414"/>
                    </a:lnTo>
                    <a:lnTo>
                      <a:pt x="70" y="418"/>
                    </a:lnTo>
                    <a:lnTo>
                      <a:pt x="66" y="418"/>
                    </a:lnTo>
                    <a:lnTo>
                      <a:pt x="72" y="422"/>
                    </a:lnTo>
                    <a:lnTo>
                      <a:pt x="68" y="430"/>
                    </a:lnTo>
                    <a:lnTo>
                      <a:pt x="62" y="428"/>
                    </a:lnTo>
                    <a:lnTo>
                      <a:pt x="60" y="432"/>
                    </a:lnTo>
                    <a:lnTo>
                      <a:pt x="48" y="432"/>
                    </a:lnTo>
                    <a:lnTo>
                      <a:pt x="30" y="428"/>
                    </a:lnTo>
                    <a:lnTo>
                      <a:pt x="28" y="422"/>
                    </a:lnTo>
                    <a:lnTo>
                      <a:pt x="32" y="422"/>
                    </a:lnTo>
                    <a:lnTo>
                      <a:pt x="26" y="416"/>
                    </a:lnTo>
                    <a:lnTo>
                      <a:pt x="22" y="410"/>
                    </a:lnTo>
                    <a:lnTo>
                      <a:pt x="22" y="406"/>
                    </a:lnTo>
                    <a:lnTo>
                      <a:pt x="20" y="406"/>
                    </a:lnTo>
                    <a:lnTo>
                      <a:pt x="12" y="402"/>
                    </a:lnTo>
                    <a:lnTo>
                      <a:pt x="12" y="400"/>
                    </a:lnTo>
                    <a:lnTo>
                      <a:pt x="16" y="398"/>
                    </a:lnTo>
                    <a:lnTo>
                      <a:pt x="16" y="396"/>
                    </a:lnTo>
                    <a:lnTo>
                      <a:pt x="10" y="396"/>
                    </a:lnTo>
                    <a:lnTo>
                      <a:pt x="8" y="394"/>
                    </a:lnTo>
                    <a:lnTo>
                      <a:pt x="18" y="390"/>
                    </a:lnTo>
                    <a:lnTo>
                      <a:pt x="18" y="388"/>
                    </a:lnTo>
                    <a:lnTo>
                      <a:pt x="22" y="386"/>
                    </a:lnTo>
                    <a:lnTo>
                      <a:pt x="22" y="380"/>
                    </a:lnTo>
                    <a:lnTo>
                      <a:pt x="22" y="384"/>
                    </a:lnTo>
                    <a:lnTo>
                      <a:pt x="28" y="384"/>
                    </a:lnTo>
                    <a:lnTo>
                      <a:pt x="26" y="386"/>
                    </a:lnTo>
                    <a:lnTo>
                      <a:pt x="26" y="388"/>
                    </a:lnTo>
                    <a:lnTo>
                      <a:pt x="34" y="390"/>
                    </a:lnTo>
                    <a:lnTo>
                      <a:pt x="34" y="394"/>
                    </a:lnTo>
                    <a:lnTo>
                      <a:pt x="30" y="398"/>
                    </a:lnTo>
                    <a:lnTo>
                      <a:pt x="42" y="392"/>
                    </a:lnTo>
                    <a:lnTo>
                      <a:pt x="44" y="394"/>
                    </a:lnTo>
                    <a:lnTo>
                      <a:pt x="44" y="400"/>
                    </a:lnTo>
                    <a:lnTo>
                      <a:pt x="52" y="398"/>
                    </a:lnTo>
                    <a:lnTo>
                      <a:pt x="52" y="396"/>
                    </a:lnTo>
                    <a:lnTo>
                      <a:pt x="54" y="396"/>
                    </a:lnTo>
                    <a:lnTo>
                      <a:pt x="44" y="390"/>
                    </a:lnTo>
                    <a:lnTo>
                      <a:pt x="52" y="390"/>
                    </a:lnTo>
                    <a:lnTo>
                      <a:pt x="48" y="388"/>
                    </a:lnTo>
                    <a:lnTo>
                      <a:pt x="50" y="386"/>
                    </a:lnTo>
                    <a:lnTo>
                      <a:pt x="44" y="388"/>
                    </a:lnTo>
                    <a:lnTo>
                      <a:pt x="28" y="388"/>
                    </a:lnTo>
                    <a:lnTo>
                      <a:pt x="28" y="384"/>
                    </a:lnTo>
                    <a:lnTo>
                      <a:pt x="22" y="380"/>
                    </a:lnTo>
                    <a:lnTo>
                      <a:pt x="20" y="380"/>
                    </a:lnTo>
                    <a:lnTo>
                      <a:pt x="18" y="382"/>
                    </a:lnTo>
                    <a:lnTo>
                      <a:pt x="18" y="380"/>
                    </a:lnTo>
                    <a:lnTo>
                      <a:pt x="16" y="380"/>
                    </a:lnTo>
                    <a:lnTo>
                      <a:pt x="26" y="376"/>
                    </a:lnTo>
                    <a:lnTo>
                      <a:pt x="22" y="374"/>
                    </a:lnTo>
                    <a:lnTo>
                      <a:pt x="20" y="376"/>
                    </a:lnTo>
                    <a:lnTo>
                      <a:pt x="18" y="372"/>
                    </a:lnTo>
                    <a:lnTo>
                      <a:pt x="22" y="370"/>
                    </a:lnTo>
                    <a:lnTo>
                      <a:pt x="22" y="368"/>
                    </a:lnTo>
                    <a:lnTo>
                      <a:pt x="22" y="370"/>
                    </a:lnTo>
                    <a:lnTo>
                      <a:pt x="20" y="372"/>
                    </a:lnTo>
                    <a:lnTo>
                      <a:pt x="14" y="368"/>
                    </a:lnTo>
                    <a:lnTo>
                      <a:pt x="20" y="368"/>
                    </a:lnTo>
                    <a:lnTo>
                      <a:pt x="20" y="364"/>
                    </a:lnTo>
                    <a:lnTo>
                      <a:pt x="18" y="364"/>
                    </a:lnTo>
                    <a:lnTo>
                      <a:pt x="22" y="364"/>
                    </a:lnTo>
                    <a:lnTo>
                      <a:pt x="22" y="362"/>
                    </a:lnTo>
                    <a:lnTo>
                      <a:pt x="28" y="360"/>
                    </a:lnTo>
                    <a:lnTo>
                      <a:pt x="34" y="354"/>
                    </a:lnTo>
                    <a:lnTo>
                      <a:pt x="22" y="362"/>
                    </a:lnTo>
                    <a:lnTo>
                      <a:pt x="18" y="364"/>
                    </a:lnTo>
                    <a:lnTo>
                      <a:pt x="18" y="366"/>
                    </a:lnTo>
                    <a:lnTo>
                      <a:pt x="14" y="368"/>
                    </a:lnTo>
                    <a:lnTo>
                      <a:pt x="14" y="370"/>
                    </a:lnTo>
                    <a:lnTo>
                      <a:pt x="14" y="374"/>
                    </a:lnTo>
                    <a:lnTo>
                      <a:pt x="10" y="370"/>
                    </a:lnTo>
                    <a:lnTo>
                      <a:pt x="10" y="366"/>
                    </a:lnTo>
                    <a:lnTo>
                      <a:pt x="10" y="364"/>
                    </a:lnTo>
                    <a:lnTo>
                      <a:pt x="6" y="362"/>
                    </a:lnTo>
                    <a:lnTo>
                      <a:pt x="4" y="358"/>
                    </a:lnTo>
                    <a:lnTo>
                      <a:pt x="8" y="358"/>
                    </a:lnTo>
                    <a:lnTo>
                      <a:pt x="10" y="354"/>
                    </a:lnTo>
                    <a:lnTo>
                      <a:pt x="8" y="352"/>
                    </a:lnTo>
                    <a:lnTo>
                      <a:pt x="0" y="352"/>
                    </a:lnTo>
                    <a:lnTo>
                      <a:pt x="0" y="348"/>
                    </a:lnTo>
                    <a:lnTo>
                      <a:pt x="2" y="344"/>
                    </a:lnTo>
                    <a:lnTo>
                      <a:pt x="2" y="348"/>
                    </a:lnTo>
                    <a:lnTo>
                      <a:pt x="10" y="348"/>
                    </a:lnTo>
                    <a:lnTo>
                      <a:pt x="6" y="344"/>
                    </a:lnTo>
                    <a:lnTo>
                      <a:pt x="4" y="340"/>
                    </a:lnTo>
                    <a:lnTo>
                      <a:pt x="16" y="342"/>
                    </a:lnTo>
                    <a:lnTo>
                      <a:pt x="14" y="336"/>
                    </a:lnTo>
                    <a:lnTo>
                      <a:pt x="16" y="332"/>
                    </a:lnTo>
                    <a:lnTo>
                      <a:pt x="34" y="318"/>
                    </a:lnTo>
                    <a:lnTo>
                      <a:pt x="38" y="320"/>
                    </a:lnTo>
                    <a:lnTo>
                      <a:pt x="38" y="322"/>
                    </a:lnTo>
                    <a:lnTo>
                      <a:pt x="44" y="326"/>
                    </a:lnTo>
                    <a:lnTo>
                      <a:pt x="40" y="326"/>
                    </a:lnTo>
                    <a:lnTo>
                      <a:pt x="44" y="326"/>
                    </a:lnTo>
                    <a:lnTo>
                      <a:pt x="42" y="322"/>
                    </a:lnTo>
                    <a:lnTo>
                      <a:pt x="44" y="320"/>
                    </a:lnTo>
                    <a:lnTo>
                      <a:pt x="38" y="322"/>
                    </a:lnTo>
                    <a:lnTo>
                      <a:pt x="40" y="320"/>
                    </a:lnTo>
                    <a:lnTo>
                      <a:pt x="38" y="318"/>
                    </a:lnTo>
                    <a:lnTo>
                      <a:pt x="48" y="314"/>
                    </a:lnTo>
                    <a:lnTo>
                      <a:pt x="42" y="318"/>
                    </a:lnTo>
                    <a:lnTo>
                      <a:pt x="40" y="310"/>
                    </a:lnTo>
                    <a:lnTo>
                      <a:pt x="44" y="310"/>
                    </a:lnTo>
                    <a:lnTo>
                      <a:pt x="42" y="308"/>
                    </a:lnTo>
                    <a:lnTo>
                      <a:pt x="48" y="300"/>
                    </a:lnTo>
                    <a:lnTo>
                      <a:pt x="54" y="302"/>
                    </a:lnTo>
                    <a:lnTo>
                      <a:pt x="50" y="298"/>
                    </a:lnTo>
                    <a:lnTo>
                      <a:pt x="56" y="296"/>
                    </a:lnTo>
                    <a:lnTo>
                      <a:pt x="60" y="294"/>
                    </a:lnTo>
                    <a:lnTo>
                      <a:pt x="70" y="298"/>
                    </a:lnTo>
                    <a:lnTo>
                      <a:pt x="70" y="300"/>
                    </a:lnTo>
                    <a:lnTo>
                      <a:pt x="70" y="302"/>
                    </a:lnTo>
                    <a:lnTo>
                      <a:pt x="74" y="302"/>
                    </a:lnTo>
                    <a:lnTo>
                      <a:pt x="66" y="308"/>
                    </a:lnTo>
                    <a:lnTo>
                      <a:pt x="74" y="302"/>
                    </a:lnTo>
                    <a:lnTo>
                      <a:pt x="76" y="308"/>
                    </a:lnTo>
                    <a:lnTo>
                      <a:pt x="84" y="308"/>
                    </a:lnTo>
                    <a:lnTo>
                      <a:pt x="92" y="302"/>
                    </a:lnTo>
                    <a:lnTo>
                      <a:pt x="94" y="300"/>
                    </a:lnTo>
                    <a:lnTo>
                      <a:pt x="104" y="294"/>
                    </a:lnTo>
                    <a:lnTo>
                      <a:pt x="102" y="292"/>
                    </a:lnTo>
                    <a:lnTo>
                      <a:pt x="110" y="294"/>
                    </a:lnTo>
                    <a:lnTo>
                      <a:pt x="104" y="296"/>
                    </a:lnTo>
                    <a:lnTo>
                      <a:pt x="126" y="298"/>
                    </a:lnTo>
                    <a:lnTo>
                      <a:pt x="138" y="290"/>
                    </a:lnTo>
                    <a:lnTo>
                      <a:pt x="138" y="284"/>
                    </a:lnTo>
                    <a:lnTo>
                      <a:pt x="136" y="276"/>
                    </a:lnTo>
                    <a:lnTo>
                      <a:pt x="138" y="270"/>
                    </a:lnTo>
                    <a:lnTo>
                      <a:pt x="132" y="262"/>
                    </a:lnTo>
                    <a:lnTo>
                      <a:pt x="134" y="262"/>
                    </a:lnTo>
                    <a:lnTo>
                      <a:pt x="126" y="262"/>
                    </a:lnTo>
                    <a:lnTo>
                      <a:pt x="130" y="256"/>
                    </a:lnTo>
                    <a:lnTo>
                      <a:pt x="138" y="258"/>
                    </a:lnTo>
                    <a:lnTo>
                      <a:pt x="142" y="256"/>
                    </a:lnTo>
                    <a:lnTo>
                      <a:pt x="144" y="250"/>
                    </a:lnTo>
                    <a:lnTo>
                      <a:pt x="138" y="242"/>
                    </a:lnTo>
                    <a:lnTo>
                      <a:pt x="142" y="240"/>
                    </a:lnTo>
                    <a:lnTo>
                      <a:pt x="138" y="240"/>
                    </a:lnTo>
                    <a:lnTo>
                      <a:pt x="132" y="246"/>
                    </a:lnTo>
                    <a:lnTo>
                      <a:pt x="128" y="248"/>
                    </a:lnTo>
                    <a:lnTo>
                      <a:pt x="126" y="244"/>
                    </a:lnTo>
                    <a:lnTo>
                      <a:pt x="122" y="248"/>
                    </a:lnTo>
                    <a:lnTo>
                      <a:pt x="116" y="246"/>
                    </a:lnTo>
                    <a:lnTo>
                      <a:pt x="106" y="252"/>
                    </a:lnTo>
                    <a:lnTo>
                      <a:pt x="104" y="258"/>
                    </a:lnTo>
                    <a:lnTo>
                      <a:pt x="100" y="258"/>
                    </a:lnTo>
                    <a:lnTo>
                      <a:pt x="100" y="252"/>
                    </a:lnTo>
                    <a:lnTo>
                      <a:pt x="98" y="248"/>
                    </a:lnTo>
                    <a:lnTo>
                      <a:pt x="96" y="244"/>
                    </a:lnTo>
                    <a:lnTo>
                      <a:pt x="90" y="246"/>
                    </a:lnTo>
                    <a:lnTo>
                      <a:pt x="96" y="250"/>
                    </a:lnTo>
                    <a:lnTo>
                      <a:pt x="92" y="254"/>
                    </a:lnTo>
                    <a:lnTo>
                      <a:pt x="86" y="246"/>
                    </a:lnTo>
                    <a:lnTo>
                      <a:pt x="70" y="242"/>
                    </a:lnTo>
                    <a:lnTo>
                      <a:pt x="60" y="244"/>
                    </a:lnTo>
                    <a:lnTo>
                      <a:pt x="62" y="242"/>
                    </a:lnTo>
                    <a:lnTo>
                      <a:pt x="58" y="242"/>
                    </a:lnTo>
                    <a:lnTo>
                      <a:pt x="58" y="240"/>
                    </a:lnTo>
                    <a:lnTo>
                      <a:pt x="58" y="244"/>
                    </a:lnTo>
                    <a:lnTo>
                      <a:pt x="60" y="244"/>
                    </a:lnTo>
                    <a:lnTo>
                      <a:pt x="54" y="244"/>
                    </a:lnTo>
                    <a:lnTo>
                      <a:pt x="30" y="232"/>
                    </a:lnTo>
                    <a:lnTo>
                      <a:pt x="26" y="226"/>
                    </a:lnTo>
                    <a:lnTo>
                      <a:pt x="30" y="220"/>
                    </a:lnTo>
                    <a:lnTo>
                      <a:pt x="24" y="214"/>
                    </a:lnTo>
                    <a:lnTo>
                      <a:pt x="22" y="208"/>
                    </a:lnTo>
                    <a:lnTo>
                      <a:pt x="22" y="206"/>
                    </a:lnTo>
                    <a:lnTo>
                      <a:pt x="24" y="202"/>
                    </a:lnTo>
                    <a:lnTo>
                      <a:pt x="22" y="206"/>
                    </a:lnTo>
                    <a:lnTo>
                      <a:pt x="26" y="210"/>
                    </a:lnTo>
                    <a:lnTo>
                      <a:pt x="30" y="212"/>
                    </a:lnTo>
                    <a:lnTo>
                      <a:pt x="32" y="208"/>
                    </a:lnTo>
                    <a:lnTo>
                      <a:pt x="32" y="206"/>
                    </a:lnTo>
                    <a:lnTo>
                      <a:pt x="34" y="206"/>
                    </a:lnTo>
                    <a:lnTo>
                      <a:pt x="40" y="208"/>
                    </a:lnTo>
                    <a:lnTo>
                      <a:pt x="30" y="200"/>
                    </a:lnTo>
                    <a:lnTo>
                      <a:pt x="14" y="196"/>
                    </a:lnTo>
                    <a:lnTo>
                      <a:pt x="4" y="186"/>
                    </a:lnTo>
                    <a:lnTo>
                      <a:pt x="4" y="182"/>
                    </a:lnTo>
                    <a:lnTo>
                      <a:pt x="10" y="180"/>
                    </a:lnTo>
                    <a:lnTo>
                      <a:pt x="6" y="180"/>
                    </a:lnTo>
                    <a:lnTo>
                      <a:pt x="6" y="184"/>
                    </a:lnTo>
                    <a:lnTo>
                      <a:pt x="10" y="180"/>
                    </a:lnTo>
                    <a:lnTo>
                      <a:pt x="18" y="182"/>
                    </a:lnTo>
                    <a:lnTo>
                      <a:pt x="16" y="180"/>
                    </a:lnTo>
                    <a:lnTo>
                      <a:pt x="22" y="178"/>
                    </a:lnTo>
                    <a:lnTo>
                      <a:pt x="28" y="180"/>
                    </a:lnTo>
                    <a:lnTo>
                      <a:pt x="32" y="178"/>
                    </a:lnTo>
                    <a:lnTo>
                      <a:pt x="30" y="176"/>
                    </a:lnTo>
                    <a:lnTo>
                      <a:pt x="34" y="176"/>
                    </a:lnTo>
                    <a:lnTo>
                      <a:pt x="36" y="174"/>
                    </a:lnTo>
                    <a:lnTo>
                      <a:pt x="48" y="170"/>
                    </a:lnTo>
                    <a:lnTo>
                      <a:pt x="54" y="176"/>
                    </a:lnTo>
                    <a:lnTo>
                      <a:pt x="60" y="176"/>
                    </a:lnTo>
                    <a:lnTo>
                      <a:pt x="54" y="170"/>
                    </a:lnTo>
                    <a:lnTo>
                      <a:pt x="58" y="168"/>
                    </a:lnTo>
                    <a:lnTo>
                      <a:pt x="72" y="166"/>
                    </a:lnTo>
                    <a:lnTo>
                      <a:pt x="74" y="168"/>
                    </a:lnTo>
                    <a:lnTo>
                      <a:pt x="80" y="162"/>
                    </a:lnTo>
                    <a:lnTo>
                      <a:pt x="86" y="162"/>
                    </a:lnTo>
                    <a:lnTo>
                      <a:pt x="88" y="164"/>
                    </a:lnTo>
                    <a:lnTo>
                      <a:pt x="98" y="164"/>
                    </a:lnTo>
                    <a:lnTo>
                      <a:pt x="102" y="168"/>
                    </a:lnTo>
                    <a:lnTo>
                      <a:pt x="96" y="166"/>
                    </a:lnTo>
                    <a:lnTo>
                      <a:pt x="100" y="170"/>
                    </a:lnTo>
                    <a:lnTo>
                      <a:pt x="96" y="174"/>
                    </a:lnTo>
                    <a:lnTo>
                      <a:pt x="96" y="180"/>
                    </a:lnTo>
                    <a:lnTo>
                      <a:pt x="86" y="180"/>
                    </a:lnTo>
                    <a:lnTo>
                      <a:pt x="94" y="180"/>
                    </a:lnTo>
                    <a:lnTo>
                      <a:pt x="94" y="186"/>
                    </a:lnTo>
                    <a:lnTo>
                      <a:pt x="98" y="188"/>
                    </a:lnTo>
                    <a:lnTo>
                      <a:pt x="116" y="188"/>
                    </a:lnTo>
                    <a:lnTo>
                      <a:pt x="118" y="194"/>
                    </a:lnTo>
                    <a:lnTo>
                      <a:pt x="128" y="192"/>
                    </a:lnTo>
                    <a:lnTo>
                      <a:pt x="134" y="196"/>
                    </a:lnTo>
                    <a:lnTo>
                      <a:pt x="138" y="194"/>
                    </a:lnTo>
                    <a:lnTo>
                      <a:pt x="136" y="194"/>
                    </a:lnTo>
                    <a:lnTo>
                      <a:pt x="142" y="188"/>
                    </a:lnTo>
                    <a:lnTo>
                      <a:pt x="152" y="190"/>
                    </a:lnTo>
                    <a:lnTo>
                      <a:pt x="150" y="194"/>
                    </a:lnTo>
                    <a:lnTo>
                      <a:pt x="148" y="196"/>
                    </a:lnTo>
                    <a:lnTo>
                      <a:pt x="152" y="196"/>
                    </a:lnTo>
                    <a:lnTo>
                      <a:pt x="152" y="190"/>
                    </a:lnTo>
                    <a:lnTo>
                      <a:pt x="152" y="188"/>
                    </a:lnTo>
                    <a:lnTo>
                      <a:pt x="138" y="180"/>
                    </a:lnTo>
                    <a:lnTo>
                      <a:pt x="136" y="182"/>
                    </a:lnTo>
                    <a:lnTo>
                      <a:pt x="136" y="186"/>
                    </a:lnTo>
                    <a:lnTo>
                      <a:pt x="134" y="182"/>
                    </a:lnTo>
                    <a:lnTo>
                      <a:pt x="136" y="180"/>
                    </a:lnTo>
                    <a:lnTo>
                      <a:pt x="138" y="176"/>
                    </a:lnTo>
                    <a:lnTo>
                      <a:pt x="132" y="168"/>
                    </a:lnTo>
                    <a:lnTo>
                      <a:pt x="126" y="164"/>
                    </a:lnTo>
                    <a:lnTo>
                      <a:pt x="126" y="160"/>
                    </a:lnTo>
                    <a:lnTo>
                      <a:pt x="128" y="156"/>
                    </a:lnTo>
                    <a:lnTo>
                      <a:pt x="132" y="158"/>
                    </a:lnTo>
                    <a:lnTo>
                      <a:pt x="138" y="166"/>
                    </a:lnTo>
                    <a:lnTo>
                      <a:pt x="136" y="170"/>
                    </a:lnTo>
                    <a:lnTo>
                      <a:pt x="144" y="180"/>
                    </a:lnTo>
                    <a:lnTo>
                      <a:pt x="152" y="178"/>
                    </a:lnTo>
                    <a:lnTo>
                      <a:pt x="158" y="186"/>
                    </a:lnTo>
                    <a:lnTo>
                      <a:pt x="168" y="188"/>
                    </a:lnTo>
                    <a:lnTo>
                      <a:pt x="172" y="182"/>
                    </a:lnTo>
                    <a:lnTo>
                      <a:pt x="168" y="180"/>
                    </a:lnTo>
                    <a:lnTo>
                      <a:pt x="170" y="178"/>
                    </a:lnTo>
                    <a:lnTo>
                      <a:pt x="164" y="180"/>
                    </a:lnTo>
                    <a:lnTo>
                      <a:pt x="160" y="174"/>
                    </a:lnTo>
                    <a:lnTo>
                      <a:pt x="154" y="174"/>
                    </a:lnTo>
                    <a:lnTo>
                      <a:pt x="152" y="178"/>
                    </a:lnTo>
                    <a:lnTo>
                      <a:pt x="146" y="178"/>
                    </a:lnTo>
                    <a:lnTo>
                      <a:pt x="138" y="168"/>
                    </a:lnTo>
                    <a:lnTo>
                      <a:pt x="142" y="162"/>
                    </a:lnTo>
                    <a:lnTo>
                      <a:pt x="150" y="158"/>
                    </a:lnTo>
                    <a:lnTo>
                      <a:pt x="142" y="156"/>
                    </a:lnTo>
                    <a:lnTo>
                      <a:pt x="134" y="156"/>
                    </a:lnTo>
                    <a:lnTo>
                      <a:pt x="134" y="154"/>
                    </a:lnTo>
                    <a:lnTo>
                      <a:pt x="132" y="156"/>
                    </a:lnTo>
                    <a:lnTo>
                      <a:pt x="130" y="156"/>
                    </a:lnTo>
                    <a:lnTo>
                      <a:pt x="134" y="150"/>
                    </a:lnTo>
                    <a:lnTo>
                      <a:pt x="128" y="154"/>
                    </a:lnTo>
                    <a:lnTo>
                      <a:pt x="106" y="144"/>
                    </a:lnTo>
                    <a:lnTo>
                      <a:pt x="106" y="136"/>
                    </a:lnTo>
                    <a:lnTo>
                      <a:pt x="104" y="128"/>
                    </a:lnTo>
                    <a:lnTo>
                      <a:pt x="94" y="114"/>
                    </a:lnTo>
                    <a:lnTo>
                      <a:pt x="86" y="104"/>
                    </a:lnTo>
                    <a:lnTo>
                      <a:pt x="84" y="102"/>
                    </a:lnTo>
                    <a:lnTo>
                      <a:pt x="74" y="98"/>
                    </a:lnTo>
                    <a:lnTo>
                      <a:pt x="68" y="88"/>
                    </a:lnTo>
                    <a:lnTo>
                      <a:pt x="58" y="84"/>
                    </a:lnTo>
                    <a:lnTo>
                      <a:pt x="68" y="84"/>
                    </a:lnTo>
                    <a:lnTo>
                      <a:pt x="74" y="78"/>
                    </a:lnTo>
                    <a:lnTo>
                      <a:pt x="74" y="74"/>
                    </a:lnTo>
                    <a:lnTo>
                      <a:pt x="74" y="66"/>
                    </a:lnTo>
                    <a:lnTo>
                      <a:pt x="112" y="74"/>
                    </a:lnTo>
                    <a:lnTo>
                      <a:pt x="126" y="66"/>
                    </a:lnTo>
                    <a:lnTo>
                      <a:pt x="138" y="58"/>
                    </a:lnTo>
                    <a:lnTo>
                      <a:pt x="136" y="62"/>
                    </a:lnTo>
                    <a:lnTo>
                      <a:pt x="138" y="58"/>
                    </a:lnTo>
                    <a:lnTo>
                      <a:pt x="140" y="52"/>
                    </a:lnTo>
                    <a:lnTo>
                      <a:pt x="140" y="50"/>
                    </a:lnTo>
                    <a:lnTo>
                      <a:pt x="144" y="48"/>
                    </a:lnTo>
                    <a:lnTo>
                      <a:pt x="142" y="48"/>
                    </a:lnTo>
                    <a:lnTo>
                      <a:pt x="144" y="46"/>
                    </a:lnTo>
                    <a:lnTo>
                      <a:pt x="168" y="28"/>
                    </a:lnTo>
                    <a:lnTo>
                      <a:pt x="172" y="30"/>
                    </a:lnTo>
                    <a:lnTo>
                      <a:pt x="168" y="30"/>
                    </a:lnTo>
                    <a:lnTo>
                      <a:pt x="170" y="32"/>
                    </a:lnTo>
                    <a:lnTo>
                      <a:pt x="166" y="32"/>
                    </a:lnTo>
                    <a:lnTo>
                      <a:pt x="164" y="32"/>
                    </a:lnTo>
                    <a:lnTo>
                      <a:pt x="172" y="32"/>
                    </a:lnTo>
                    <a:lnTo>
                      <a:pt x="174" y="32"/>
                    </a:lnTo>
                    <a:lnTo>
                      <a:pt x="188" y="32"/>
                    </a:lnTo>
                    <a:lnTo>
                      <a:pt x="186" y="30"/>
                    </a:lnTo>
                    <a:lnTo>
                      <a:pt x="202" y="24"/>
                    </a:lnTo>
                    <a:lnTo>
                      <a:pt x="206" y="24"/>
                    </a:lnTo>
                    <a:lnTo>
                      <a:pt x="202" y="26"/>
                    </a:lnTo>
                    <a:lnTo>
                      <a:pt x="206" y="28"/>
                    </a:lnTo>
                    <a:lnTo>
                      <a:pt x="202" y="32"/>
                    </a:lnTo>
                    <a:lnTo>
                      <a:pt x="204" y="32"/>
                    </a:lnTo>
                    <a:lnTo>
                      <a:pt x="206" y="40"/>
                    </a:lnTo>
                    <a:lnTo>
                      <a:pt x="206" y="32"/>
                    </a:lnTo>
                    <a:lnTo>
                      <a:pt x="208" y="26"/>
                    </a:lnTo>
                    <a:lnTo>
                      <a:pt x="212" y="30"/>
                    </a:lnTo>
                    <a:lnTo>
                      <a:pt x="218" y="28"/>
                    </a:lnTo>
                    <a:lnTo>
                      <a:pt x="210" y="28"/>
                    </a:lnTo>
                    <a:lnTo>
                      <a:pt x="208" y="22"/>
                    </a:lnTo>
                    <a:lnTo>
                      <a:pt x="204" y="22"/>
                    </a:lnTo>
                    <a:lnTo>
                      <a:pt x="214" y="16"/>
                    </a:lnTo>
                    <a:lnTo>
                      <a:pt x="224" y="14"/>
                    </a:lnTo>
                    <a:lnTo>
                      <a:pt x="220" y="14"/>
                    </a:lnTo>
                    <a:lnTo>
                      <a:pt x="224" y="16"/>
                    </a:lnTo>
                    <a:lnTo>
                      <a:pt x="216" y="18"/>
                    </a:lnTo>
                    <a:lnTo>
                      <a:pt x="220" y="22"/>
                    </a:lnTo>
                    <a:lnTo>
                      <a:pt x="220" y="18"/>
                    </a:lnTo>
                    <a:lnTo>
                      <a:pt x="226" y="20"/>
                    </a:lnTo>
                    <a:lnTo>
                      <a:pt x="224" y="16"/>
                    </a:lnTo>
                    <a:lnTo>
                      <a:pt x="230" y="20"/>
                    </a:lnTo>
                    <a:lnTo>
                      <a:pt x="238" y="18"/>
                    </a:lnTo>
                    <a:lnTo>
                      <a:pt x="234" y="16"/>
                    </a:lnTo>
                    <a:lnTo>
                      <a:pt x="246" y="18"/>
                    </a:lnTo>
                    <a:lnTo>
                      <a:pt x="258" y="12"/>
                    </a:lnTo>
                    <a:lnTo>
                      <a:pt x="268" y="4"/>
                    </a:lnTo>
                    <a:lnTo>
                      <a:pt x="276" y="0"/>
                    </a:lnTo>
                    <a:lnTo>
                      <a:pt x="278" y="2"/>
                    </a:lnTo>
                    <a:lnTo>
                      <a:pt x="272" y="2"/>
                    </a:lnTo>
                    <a:lnTo>
                      <a:pt x="274" y="6"/>
                    </a:lnTo>
                    <a:lnTo>
                      <a:pt x="280" y="8"/>
                    </a:lnTo>
                    <a:lnTo>
                      <a:pt x="282" y="10"/>
                    </a:lnTo>
                    <a:lnTo>
                      <a:pt x="280" y="10"/>
                    </a:lnTo>
                    <a:lnTo>
                      <a:pt x="284" y="8"/>
                    </a:lnTo>
                    <a:lnTo>
                      <a:pt x="290" y="12"/>
                    </a:lnTo>
                    <a:lnTo>
                      <a:pt x="292" y="14"/>
                    </a:lnTo>
                    <a:lnTo>
                      <a:pt x="286" y="18"/>
                    </a:lnTo>
                    <a:lnTo>
                      <a:pt x="278" y="20"/>
                    </a:lnTo>
                    <a:lnTo>
                      <a:pt x="280" y="22"/>
                    </a:lnTo>
                    <a:lnTo>
                      <a:pt x="280" y="28"/>
                    </a:lnTo>
                    <a:lnTo>
                      <a:pt x="280" y="26"/>
                    </a:lnTo>
                    <a:lnTo>
                      <a:pt x="282" y="24"/>
                    </a:lnTo>
                    <a:lnTo>
                      <a:pt x="288" y="24"/>
                    </a:lnTo>
                    <a:lnTo>
                      <a:pt x="290" y="22"/>
                    </a:lnTo>
                    <a:lnTo>
                      <a:pt x="292" y="18"/>
                    </a:lnTo>
                    <a:lnTo>
                      <a:pt x="296" y="20"/>
                    </a:lnTo>
                    <a:lnTo>
                      <a:pt x="294" y="16"/>
                    </a:lnTo>
                    <a:lnTo>
                      <a:pt x="298" y="16"/>
                    </a:lnTo>
                    <a:lnTo>
                      <a:pt x="298" y="14"/>
                    </a:lnTo>
                    <a:lnTo>
                      <a:pt x="300" y="14"/>
                    </a:lnTo>
                    <a:lnTo>
                      <a:pt x="298" y="20"/>
                    </a:lnTo>
                    <a:lnTo>
                      <a:pt x="300" y="18"/>
                    </a:lnTo>
                    <a:lnTo>
                      <a:pt x="300" y="14"/>
                    </a:lnTo>
                    <a:lnTo>
                      <a:pt x="306" y="20"/>
                    </a:lnTo>
                    <a:lnTo>
                      <a:pt x="306" y="24"/>
                    </a:lnTo>
                    <a:lnTo>
                      <a:pt x="304" y="26"/>
                    </a:lnTo>
                    <a:lnTo>
                      <a:pt x="314" y="30"/>
                    </a:lnTo>
                    <a:lnTo>
                      <a:pt x="318" y="26"/>
                    </a:lnTo>
                    <a:lnTo>
                      <a:pt x="332" y="26"/>
                    </a:lnTo>
                    <a:lnTo>
                      <a:pt x="340" y="30"/>
                    </a:lnTo>
                    <a:lnTo>
                      <a:pt x="342" y="32"/>
                    </a:lnTo>
                    <a:lnTo>
                      <a:pt x="342" y="30"/>
                    </a:lnTo>
                    <a:lnTo>
                      <a:pt x="346" y="30"/>
                    </a:lnTo>
                    <a:lnTo>
                      <a:pt x="350" y="32"/>
                    </a:lnTo>
                    <a:lnTo>
                      <a:pt x="344" y="38"/>
                    </a:lnTo>
                    <a:lnTo>
                      <a:pt x="344" y="40"/>
                    </a:lnTo>
                    <a:lnTo>
                      <a:pt x="352" y="40"/>
                    </a:lnTo>
                    <a:lnTo>
                      <a:pt x="342" y="42"/>
                    </a:lnTo>
                    <a:lnTo>
                      <a:pt x="358" y="42"/>
                    </a:lnTo>
                    <a:lnTo>
                      <a:pt x="356" y="44"/>
                    </a:lnTo>
                    <a:lnTo>
                      <a:pt x="358" y="46"/>
                    </a:lnTo>
                    <a:lnTo>
                      <a:pt x="354" y="48"/>
                    </a:lnTo>
                    <a:lnTo>
                      <a:pt x="368" y="52"/>
                    </a:lnTo>
                    <a:lnTo>
                      <a:pt x="368" y="50"/>
                    </a:lnTo>
                    <a:lnTo>
                      <a:pt x="376" y="48"/>
                    </a:lnTo>
                    <a:lnTo>
                      <a:pt x="384" y="50"/>
                    </a:lnTo>
                    <a:lnTo>
                      <a:pt x="382" y="52"/>
                    </a:lnTo>
                    <a:lnTo>
                      <a:pt x="392" y="48"/>
                    </a:lnTo>
                    <a:lnTo>
                      <a:pt x="398" y="48"/>
                    </a:lnTo>
                    <a:lnTo>
                      <a:pt x="416" y="54"/>
                    </a:lnTo>
                    <a:lnTo>
                      <a:pt x="416" y="58"/>
                    </a:lnTo>
                    <a:lnTo>
                      <a:pt x="422" y="58"/>
                    </a:lnTo>
                    <a:lnTo>
                      <a:pt x="430" y="58"/>
                    </a:lnTo>
                    <a:lnTo>
                      <a:pt x="432" y="62"/>
                    </a:lnTo>
                    <a:lnTo>
                      <a:pt x="466" y="66"/>
                    </a:lnTo>
                    <a:lnTo>
                      <a:pt x="472" y="70"/>
                    </a:lnTo>
                    <a:lnTo>
                      <a:pt x="482" y="74"/>
                    </a:lnTo>
                    <a:lnTo>
                      <a:pt x="500" y="70"/>
                    </a:lnTo>
                    <a:lnTo>
                      <a:pt x="500" y="74"/>
                    </a:lnTo>
                    <a:lnTo>
                      <a:pt x="500" y="70"/>
                    </a:lnTo>
                    <a:lnTo>
                      <a:pt x="506" y="70"/>
                    </a:lnTo>
                    <a:lnTo>
                      <a:pt x="512" y="68"/>
                    </a:lnTo>
                    <a:lnTo>
                      <a:pt x="514" y="72"/>
                    </a:lnTo>
                    <a:lnTo>
                      <a:pt x="514" y="68"/>
                    </a:lnTo>
                    <a:lnTo>
                      <a:pt x="528" y="72"/>
                    </a:lnTo>
                    <a:lnTo>
                      <a:pt x="534" y="78"/>
                    </a:lnTo>
                    <a:lnTo>
                      <a:pt x="544" y="82"/>
                    </a:lnTo>
                    <a:lnTo>
                      <a:pt x="550" y="88"/>
                    </a:lnTo>
                    <a:lnTo>
                      <a:pt x="552" y="88"/>
                    </a:lnTo>
                    <a:lnTo>
                      <a:pt x="552" y="86"/>
                    </a:lnTo>
                    <a:lnTo>
                      <a:pt x="552" y="84"/>
                    </a:lnTo>
                    <a:lnTo>
                      <a:pt x="558" y="86"/>
                    </a:lnTo>
                    <a:lnTo>
                      <a:pt x="560" y="136"/>
                    </a:lnTo>
                    <a:lnTo>
                      <a:pt x="560" y="188"/>
                    </a:lnTo>
                    <a:lnTo>
                      <a:pt x="562" y="240"/>
                    </a:lnTo>
                    <a:lnTo>
                      <a:pt x="562" y="292"/>
                    </a:lnTo>
                    <a:lnTo>
                      <a:pt x="564" y="344"/>
                    </a:lnTo>
                    <a:lnTo>
                      <a:pt x="564" y="396"/>
                    </a:lnTo>
                    <a:lnTo>
                      <a:pt x="566" y="460"/>
                    </a:lnTo>
                    <a:lnTo>
                      <a:pt x="576" y="464"/>
                    </a:lnTo>
                    <a:lnTo>
                      <a:pt x="578" y="460"/>
                    </a:lnTo>
                    <a:lnTo>
                      <a:pt x="590" y="464"/>
                    </a:lnTo>
                    <a:lnTo>
                      <a:pt x="598" y="458"/>
                    </a:lnTo>
                    <a:lnTo>
                      <a:pt x="610" y="458"/>
                    </a:lnTo>
                    <a:lnTo>
                      <a:pt x="608" y="468"/>
                    </a:lnTo>
                    <a:lnTo>
                      <a:pt x="620" y="474"/>
                    </a:lnTo>
                    <a:lnTo>
                      <a:pt x="622" y="480"/>
                    </a:lnTo>
                    <a:lnTo>
                      <a:pt x="648" y="500"/>
                    </a:lnTo>
                    <a:lnTo>
                      <a:pt x="652" y="514"/>
                    </a:lnTo>
                    <a:lnTo>
                      <a:pt x="666" y="502"/>
                    </a:lnTo>
                    <a:lnTo>
                      <a:pt x="672" y="500"/>
                    </a:lnTo>
                    <a:lnTo>
                      <a:pt x="674" y="498"/>
                    </a:lnTo>
                    <a:lnTo>
                      <a:pt x="674" y="490"/>
                    </a:lnTo>
                    <a:lnTo>
                      <a:pt x="680" y="486"/>
                    </a:lnTo>
                    <a:lnTo>
                      <a:pt x="676" y="484"/>
                    </a:lnTo>
                    <a:lnTo>
                      <a:pt x="690" y="476"/>
                    </a:lnTo>
                    <a:lnTo>
                      <a:pt x="696" y="474"/>
                    </a:lnTo>
                    <a:lnTo>
                      <a:pt x="706" y="484"/>
                    </a:lnTo>
                    <a:lnTo>
                      <a:pt x="708" y="488"/>
                    </a:lnTo>
                    <a:lnTo>
                      <a:pt x="706" y="490"/>
                    </a:lnTo>
                    <a:lnTo>
                      <a:pt x="708" y="490"/>
                    </a:lnTo>
                    <a:lnTo>
                      <a:pt x="708" y="492"/>
                    </a:lnTo>
                    <a:lnTo>
                      <a:pt x="710" y="494"/>
                    </a:lnTo>
                    <a:lnTo>
                      <a:pt x="716" y="494"/>
                    </a:lnTo>
                    <a:lnTo>
                      <a:pt x="718" y="500"/>
                    </a:lnTo>
                    <a:lnTo>
                      <a:pt x="722" y="500"/>
                    </a:lnTo>
                    <a:lnTo>
                      <a:pt x="726" y="506"/>
                    </a:lnTo>
                    <a:lnTo>
                      <a:pt x="728" y="510"/>
                    </a:lnTo>
                    <a:lnTo>
                      <a:pt x="738" y="514"/>
                    </a:lnTo>
                    <a:lnTo>
                      <a:pt x="750" y="524"/>
                    </a:lnTo>
                    <a:lnTo>
                      <a:pt x="752" y="530"/>
                    </a:lnTo>
                    <a:lnTo>
                      <a:pt x="758" y="536"/>
                    </a:lnTo>
                    <a:lnTo>
                      <a:pt x="780" y="566"/>
                    </a:lnTo>
                    <a:lnTo>
                      <a:pt x="784" y="570"/>
                    </a:lnTo>
                    <a:lnTo>
                      <a:pt x="784" y="576"/>
                    </a:lnTo>
                    <a:lnTo>
                      <a:pt x="790" y="578"/>
                    </a:lnTo>
                    <a:lnTo>
                      <a:pt x="788" y="584"/>
                    </a:lnTo>
                    <a:lnTo>
                      <a:pt x="796" y="586"/>
                    </a:lnTo>
                    <a:lnTo>
                      <a:pt x="796" y="594"/>
                    </a:lnTo>
                    <a:lnTo>
                      <a:pt x="804" y="594"/>
                    </a:lnTo>
                    <a:lnTo>
                      <a:pt x="818" y="598"/>
                    </a:lnTo>
                    <a:lnTo>
                      <a:pt x="824" y="600"/>
                    </a:lnTo>
                    <a:lnTo>
                      <a:pt x="830" y="604"/>
                    </a:lnTo>
                    <a:lnTo>
                      <a:pt x="834" y="604"/>
                    </a:lnTo>
                    <a:lnTo>
                      <a:pt x="834" y="608"/>
                    </a:lnTo>
                    <a:lnTo>
                      <a:pt x="844" y="608"/>
                    </a:lnTo>
                    <a:lnTo>
                      <a:pt x="848" y="616"/>
                    </a:lnTo>
                    <a:lnTo>
                      <a:pt x="844" y="622"/>
                    </a:lnTo>
                    <a:lnTo>
                      <a:pt x="846" y="630"/>
                    </a:lnTo>
                    <a:lnTo>
                      <a:pt x="850" y="640"/>
                    </a:lnTo>
                    <a:lnTo>
                      <a:pt x="848" y="642"/>
                    </a:lnTo>
                    <a:lnTo>
                      <a:pt x="842" y="656"/>
                    </a:lnTo>
                    <a:lnTo>
                      <a:pt x="838" y="662"/>
                    </a:lnTo>
                    <a:lnTo>
                      <a:pt x="838" y="658"/>
                    </a:lnTo>
                    <a:lnTo>
                      <a:pt x="834" y="664"/>
                    </a:lnTo>
                    <a:lnTo>
                      <a:pt x="834" y="656"/>
                    </a:lnTo>
                    <a:lnTo>
                      <a:pt x="834" y="660"/>
                    </a:lnTo>
                    <a:lnTo>
                      <a:pt x="832" y="664"/>
                    </a:lnTo>
                    <a:lnTo>
                      <a:pt x="830" y="662"/>
                    </a:lnTo>
                    <a:lnTo>
                      <a:pt x="828" y="656"/>
                    </a:lnTo>
                    <a:lnTo>
                      <a:pt x="826" y="656"/>
                    </a:lnTo>
                    <a:lnTo>
                      <a:pt x="830" y="650"/>
                    </a:lnTo>
                    <a:lnTo>
                      <a:pt x="834" y="650"/>
                    </a:lnTo>
                    <a:lnTo>
                      <a:pt x="838" y="640"/>
                    </a:lnTo>
                    <a:lnTo>
                      <a:pt x="832" y="650"/>
                    </a:lnTo>
                    <a:lnTo>
                      <a:pt x="830" y="648"/>
                    </a:lnTo>
                    <a:lnTo>
                      <a:pt x="828" y="650"/>
                    </a:lnTo>
                    <a:lnTo>
                      <a:pt x="824" y="650"/>
                    </a:lnTo>
                    <a:lnTo>
                      <a:pt x="824" y="648"/>
                    </a:lnTo>
                    <a:lnTo>
                      <a:pt x="826" y="644"/>
                    </a:lnTo>
                    <a:lnTo>
                      <a:pt x="834" y="642"/>
                    </a:lnTo>
                    <a:lnTo>
                      <a:pt x="834" y="640"/>
                    </a:lnTo>
                    <a:lnTo>
                      <a:pt x="828" y="642"/>
                    </a:lnTo>
                    <a:lnTo>
                      <a:pt x="826" y="626"/>
                    </a:lnTo>
                    <a:lnTo>
                      <a:pt x="824" y="622"/>
                    </a:lnTo>
                    <a:lnTo>
                      <a:pt x="822" y="622"/>
                    </a:lnTo>
                    <a:lnTo>
                      <a:pt x="816" y="616"/>
                    </a:lnTo>
                    <a:lnTo>
                      <a:pt x="822" y="612"/>
                    </a:lnTo>
                    <a:lnTo>
                      <a:pt x="812" y="616"/>
                    </a:lnTo>
                    <a:lnTo>
                      <a:pt x="810" y="616"/>
                    </a:lnTo>
                    <a:lnTo>
                      <a:pt x="798" y="622"/>
                    </a:lnTo>
                    <a:lnTo>
                      <a:pt x="802" y="624"/>
                    </a:lnTo>
                    <a:lnTo>
                      <a:pt x="800" y="628"/>
                    </a:lnTo>
                    <a:lnTo>
                      <a:pt x="802" y="630"/>
                    </a:lnTo>
                    <a:lnTo>
                      <a:pt x="802" y="634"/>
                    </a:lnTo>
                    <a:lnTo>
                      <a:pt x="796" y="630"/>
                    </a:lnTo>
                    <a:lnTo>
                      <a:pt x="800" y="634"/>
                    </a:lnTo>
                    <a:lnTo>
                      <a:pt x="800" y="638"/>
                    </a:lnTo>
                    <a:lnTo>
                      <a:pt x="796" y="634"/>
                    </a:lnTo>
                    <a:lnTo>
                      <a:pt x="790" y="628"/>
                    </a:lnTo>
                    <a:lnTo>
                      <a:pt x="792" y="630"/>
                    </a:lnTo>
                    <a:lnTo>
                      <a:pt x="794" y="630"/>
                    </a:lnTo>
                    <a:lnTo>
                      <a:pt x="794" y="626"/>
                    </a:lnTo>
                    <a:lnTo>
                      <a:pt x="796" y="626"/>
                    </a:lnTo>
                    <a:lnTo>
                      <a:pt x="796" y="620"/>
                    </a:lnTo>
                    <a:lnTo>
                      <a:pt x="798" y="618"/>
                    </a:lnTo>
                    <a:lnTo>
                      <a:pt x="796" y="612"/>
                    </a:lnTo>
                    <a:lnTo>
                      <a:pt x="808" y="606"/>
                    </a:lnTo>
                    <a:lnTo>
                      <a:pt x="796" y="608"/>
                    </a:lnTo>
                    <a:lnTo>
                      <a:pt x="796" y="604"/>
                    </a:lnTo>
                    <a:lnTo>
                      <a:pt x="790" y="604"/>
                    </a:lnTo>
                    <a:lnTo>
                      <a:pt x="790" y="600"/>
                    </a:lnTo>
                    <a:lnTo>
                      <a:pt x="784" y="598"/>
                    </a:lnTo>
                    <a:lnTo>
                      <a:pt x="786" y="594"/>
                    </a:lnTo>
                    <a:lnTo>
                      <a:pt x="780" y="594"/>
                    </a:lnTo>
                    <a:lnTo>
                      <a:pt x="782" y="592"/>
                    </a:lnTo>
                    <a:lnTo>
                      <a:pt x="780" y="590"/>
                    </a:lnTo>
                    <a:lnTo>
                      <a:pt x="784" y="588"/>
                    </a:lnTo>
                    <a:lnTo>
                      <a:pt x="780" y="588"/>
                    </a:lnTo>
                    <a:lnTo>
                      <a:pt x="772" y="588"/>
                    </a:lnTo>
                    <a:lnTo>
                      <a:pt x="770" y="582"/>
                    </a:lnTo>
                    <a:lnTo>
                      <a:pt x="772" y="582"/>
                    </a:lnTo>
                    <a:lnTo>
                      <a:pt x="770" y="578"/>
                    </a:lnTo>
                    <a:lnTo>
                      <a:pt x="770" y="580"/>
                    </a:lnTo>
                    <a:lnTo>
                      <a:pt x="762" y="578"/>
                    </a:lnTo>
                    <a:lnTo>
                      <a:pt x="762" y="576"/>
                    </a:lnTo>
                    <a:lnTo>
                      <a:pt x="762" y="574"/>
                    </a:lnTo>
                    <a:lnTo>
                      <a:pt x="758" y="574"/>
                    </a:lnTo>
                    <a:lnTo>
                      <a:pt x="758" y="578"/>
                    </a:lnTo>
                    <a:lnTo>
                      <a:pt x="754" y="576"/>
                    </a:lnTo>
                    <a:lnTo>
                      <a:pt x="752" y="576"/>
                    </a:lnTo>
                    <a:lnTo>
                      <a:pt x="754" y="570"/>
                    </a:lnTo>
                    <a:lnTo>
                      <a:pt x="760" y="570"/>
                    </a:lnTo>
                    <a:lnTo>
                      <a:pt x="764" y="566"/>
                    </a:lnTo>
                    <a:lnTo>
                      <a:pt x="760" y="570"/>
                    </a:lnTo>
                    <a:lnTo>
                      <a:pt x="756" y="568"/>
                    </a:lnTo>
                    <a:lnTo>
                      <a:pt x="756" y="564"/>
                    </a:lnTo>
                    <a:lnTo>
                      <a:pt x="754" y="564"/>
                    </a:lnTo>
                    <a:lnTo>
                      <a:pt x="754" y="562"/>
                    </a:lnTo>
                    <a:lnTo>
                      <a:pt x="758" y="558"/>
                    </a:lnTo>
                    <a:lnTo>
                      <a:pt x="750" y="560"/>
                    </a:lnTo>
                    <a:lnTo>
                      <a:pt x="748" y="558"/>
                    </a:lnTo>
                    <a:lnTo>
                      <a:pt x="746" y="554"/>
                    </a:lnTo>
                    <a:lnTo>
                      <a:pt x="764" y="562"/>
                    </a:lnTo>
                    <a:lnTo>
                      <a:pt x="750" y="552"/>
                    </a:lnTo>
                    <a:lnTo>
                      <a:pt x="748" y="546"/>
                    </a:lnTo>
                    <a:lnTo>
                      <a:pt x="760" y="546"/>
                    </a:lnTo>
                    <a:lnTo>
                      <a:pt x="748" y="546"/>
                    </a:lnTo>
                    <a:lnTo>
                      <a:pt x="746" y="552"/>
                    </a:lnTo>
                    <a:lnTo>
                      <a:pt x="742" y="544"/>
                    </a:lnTo>
                    <a:lnTo>
                      <a:pt x="744" y="544"/>
                    </a:lnTo>
                    <a:lnTo>
                      <a:pt x="746" y="544"/>
                    </a:lnTo>
                    <a:lnTo>
                      <a:pt x="744" y="540"/>
                    </a:lnTo>
                    <a:lnTo>
                      <a:pt x="744" y="536"/>
                    </a:lnTo>
                    <a:lnTo>
                      <a:pt x="740" y="544"/>
                    </a:lnTo>
                    <a:lnTo>
                      <a:pt x="736" y="540"/>
                    </a:lnTo>
                    <a:lnTo>
                      <a:pt x="734" y="532"/>
                    </a:lnTo>
                    <a:lnTo>
                      <a:pt x="736" y="530"/>
                    </a:lnTo>
                    <a:lnTo>
                      <a:pt x="736" y="526"/>
                    </a:lnTo>
                    <a:lnTo>
                      <a:pt x="738" y="524"/>
                    </a:lnTo>
                    <a:lnTo>
                      <a:pt x="742" y="522"/>
                    </a:lnTo>
                    <a:lnTo>
                      <a:pt x="736" y="524"/>
                    </a:lnTo>
                    <a:lnTo>
                      <a:pt x="732" y="536"/>
                    </a:lnTo>
                    <a:lnTo>
                      <a:pt x="724" y="530"/>
                    </a:lnTo>
                    <a:lnTo>
                      <a:pt x="718" y="530"/>
                    </a:lnTo>
                    <a:lnTo>
                      <a:pt x="718" y="526"/>
                    </a:lnTo>
                    <a:lnTo>
                      <a:pt x="712" y="518"/>
                    </a:lnTo>
                    <a:lnTo>
                      <a:pt x="714" y="518"/>
                    </a:lnTo>
                    <a:lnTo>
                      <a:pt x="712" y="512"/>
                    </a:lnTo>
                    <a:lnTo>
                      <a:pt x="710" y="516"/>
                    </a:lnTo>
                    <a:lnTo>
                      <a:pt x="706" y="512"/>
                    </a:lnTo>
                    <a:lnTo>
                      <a:pt x="706" y="508"/>
                    </a:lnTo>
                    <a:lnTo>
                      <a:pt x="706" y="506"/>
                    </a:lnTo>
                    <a:lnTo>
                      <a:pt x="702" y="496"/>
                    </a:lnTo>
                    <a:lnTo>
                      <a:pt x="700" y="492"/>
                    </a:lnTo>
                    <a:lnTo>
                      <a:pt x="700" y="488"/>
                    </a:lnTo>
                    <a:lnTo>
                      <a:pt x="700" y="492"/>
                    </a:lnTo>
                    <a:lnTo>
                      <a:pt x="700" y="494"/>
                    </a:lnTo>
                    <a:lnTo>
                      <a:pt x="696" y="492"/>
                    </a:lnTo>
                    <a:lnTo>
                      <a:pt x="702" y="498"/>
                    </a:lnTo>
                    <a:lnTo>
                      <a:pt x="704" y="502"/>
                    </a:lnTo>
                    <a:lnTo>
                      <a:pt x="700" y="498"/>
                    </a:lnTo>
                    <a:lnTo>
                      <a:pt x="696" y="498"/>
                    </a:lnTo>
                    <a:lnTo>
                      <a:pt x="702" y="502"/>
                    </a:lnTo>
                    <a:lnTo>
                      <a:pt x="702" y="508"/>
                    </a:lnTo>
                    <a:lnTo>
                      <a:pt x="706" y="520"/>
                    </a:lnTo>
                    <a:lnTo>
                      <a:pt x="706" y="522"/>
                    </a:lnTo>
                    <a:lnTo>
                      <a:pt x="710" y="528"/>
                    </a:lnTo>
                    <a:lnTo>
                      <a:pt x="710" y="536"/>
                    </a:lnTo>
                    <a:lnTo>
                      <a:pt x="706" y="536"/>
                    </a:lnTo>
                    <a:lnTo>
                      <a:pt x="700" y="526"/>
                    </a:lnTo>
                    <a:lnTo>
                      <a:pt x="702" y="532"/>
                    </a:lnTo>
                    <a:lnTo>
                      <a:pt x="698" y="530"/>
                    </a:lnTo>
                    <a:lnTo>
                      <a:pt x="692" y="532"/>
                    </a:lnTo>
                    <a:lnTo>
                      <a:pt x="692" y="528"/>
                    </a:lnTo>
                    <a:lnTo>
                      <a:pt x="690" y="528"/>
                    </a:lnTo>
                    <a:lnTo>
                      <a:pt x="692" y="528"/>
                    </a:lnTo>
                    <a:lnTo>
                      <a:pt x="690" y="524"/>
                    </a:lnTo>
                    <a:lnTo>
                      <a:pt x="692" y="522"/>
                    </a:lnTo>
                    <a:lnTo>
                      <a:pt x="684" y="514"/>
                    </a:lnTo>
                    <a:lnTo>
                      <a:pt x="692" y="510"/>
                    </a:lnTo>
                    <a:lnTo>
                      <a:pt x="688" y="510"/>
                    </a:lnTo>
                    <a:lnTo>
                      <a:pt x="686" y="514"/>
                    </a:lnTo>
                    <a:lnTo>
                      <a:pt x="686" y="510"/>
                    </a:lnTo>
                    <a:lnTo>
                      <a:pt x="682" y="506"/>
                    </a:lnTo>
                    <a:lnTo>
                      <a:pt x="682" y="510"/>
                    </a:lnTo>
                    <a:lnTo>
                      <a:pt x="680" y="510"/>
                    </a:lnTo>
                    <a:lnTo>
                      <a:pt x="684" y="510"/>
                    </a:lnTo>
                    <a:lnTo>
                      <a:pt x="684" y="514"/>
                    </a:lnTo>
                    <a:lnTo>
                      <a:pt x="680" y="518"/>
                    </a:lnTo>
                    <a:lnTo>
                      <a:pt x="678" y="516"/>
                    </a:lnTo>
                    <a:lnTo>
                      <a:pt x="680" y="514"/>
                    </a:lnTo>
                    <a:lnTo>
                      <a:pt x="676" y="514"/>
                    </a:lnTo>
                    <a:lnTo>
                      <a:pt x="676" y="510"/>
                    </a:lnTo>
                    <a:lnTo>
                      <a:pt x="672" y="510"/>
                    </a:lnTo>
                    <a:lnTo>
                      <a:pt x="668" y="508"/>
                    </a:lnTo>
                    <a:lnTo>
                      <a:pt x="672" y="512"/>
                    </a:lnTo>
                    <a:lnTo>
                      <a:pt x="670" y="512"/>
                    </a:lnTo>
                    <a:lnTo>
                      <a:pt x="660" y="506"/>
                    </a:lnTo>
                    <a:lnTo>
                      <a:pt x="666" y="510"/>
                    </a:lnTo>
                    <a:lnTo>
                      <a:pt x="662" y="512"/>
                    </a:lnTo>
                    <a:lnTo>
                      <a:pt x="660" y="516"/>
                    </a:lnTo>
                    <a:lnTo>
                      <a:pt x="664" y="514"/>
                    </a:lnTo>
                    <a:lnTo>
                      <a:pt x="674" y="514"/>
                    </a:lnTo>
                    <a:lnTo>
                      <a:pt x="676" y="518"/>
                    </a:lnTo>
                    <a:lnTo>
                      <a:pt x="672" y="516"/>
                    </a:lnTo>
                    <a:lnTo>
                      <a:pt x="676" y="520"/>
                    </a:lnTo>
                    <a:lnTo>
                      <a:pt x="678" y="520"/>
                    </a:lnTo>
                    <a:lnTo>
                      <a:pt x="676" y="518"/>
                    </a:lnTo>
                    <a:lnTo>
                      <a:pt x="680" y="520"/>
                    </a:lnTo>
                    <a:lnTo>
                      <a:pt x="674" y="524"/>
                    </a:lnTo>
                    <a:lnTo>
                      <a:pt x="680" y="524"/>
                    </a:lnTo>
                    <a:lnTo>
                      <a:pt x="680" y="522"/>
                    </a:lnTo>
                    <a:lnTo>
                      <a:pt x="684" y="526"/>
                    </a:lnTo>
                    <a:lnTo>
                      <a:pt x="682" y="526"/>
                    </a:lnTo>
                    <a:lnTo>
                      <a:pt x="686" y="526"/>
                    </a:lnTo>
                    <a:lnTo>
                      <a:pt x="688" y="532"/>
                    </a:lnTo>
                    <a:lnTo>
                      <a:pt x="688" y="534"/>
                    </a:lnTo>
                    <a:lnTo>
                      <a:pt x="680" y="536"/>
                    </a:lnTo>
                    <a:lnTo>
                      <a:pt x="680" y="532"/>
                    </a:lnTo>
                    <a:lnTo>
                      <a:pt x="676" y="530"/>
                    </a:lnTo>
                    <a:lnTo>
                      <a:pt x="676" y="532"/>
                    </a:lnTo>
                    <a:lnTo>
                      <a:pt x="676" y="534"/>
                    </a:lnTo>
                    <a:lnTo>
                      <a:pt x="678" y="536"/>
                    </a:lnTo>
                    <a:lnTo>
                      <a:pt x="680" y="532"/>
                    </a:lnTo>
                    <a:lnTo>
                      <a:pt x="680" y="536"/>
                    </a:lnTo>
                    <a:lnTo>
                      <a:pt x="674" y="534"/>
                    </a:lnTo>
                    <a:lnTo>
                      <a:pt x="674" y="536"/>
                    </a:lnTo>
                    <a:lnTo>
                      <a:pt x="676" y="538"/>
                    </a:lnTo>
                    <a:lnTo>
                      <a:pt x="674" y="540"/>
                    </a:lnTo>
                    <a:lnTo>
                      <a:pt x="672" y="538"/>
                    </a:lnTo>
                    <a:lnTo>
                      <a:pt x="672" y="536"/>
                    </a:lnTo>
                    <a:lnTo>
                      <a:pt x="668" y="536"/>
                    </a:lnTo>
                    <a:lnTo>
                      <a:pt x="666" y="534"/>
                    </a:lnTo>
                    <a:lnTo>
                      <a:pt x="666" y="536"/>
                    </a:lnTo>
                    <a:lnTo>
                      <a:pt x="666" y="534"/>
                    </a:lnTo>
                    <a:lnTo>
                      <a:pt x="662" y="534"/>
                    </a:lnTo>
                    <a:lnTo>
                      <a:pt x="650" y="526"/>
                    </a:lnTo>
                    <a:lnTo>
                      <a:pt x="654" y="524"/>
                    </a:lnTo>
                    <a:lnTo>
                      <a:pt x="648" y="526"/>
                    </a:lnTo>
                    <a:lnTo>
                      <a:pt x="642" y="518"/>
                    </a:lnTo>
                    <a:lnTo>
                      <a:pt x="640" y="514"/>
                    </a:lnTo>
                    <a:lnTo>
                      <a:pt x="632" y="508"/>
                    </a:lnTo>
                    <a:lnTo>
                      <a:pt x="624" y="506"/>
                    </a:lnTo>
                    <a:lnTo>
                      <a:pt x="628" y="506"/>
                    </a:lnTo>
                    <a:lnTo>
                      <a:pt x="628" y="502"/>
                    </a:lnTo>
                    <a:lnTo>
                      <a:pt x="624" y="504"/>
                    </a:lnTo>
                    <a:lnTo>
                      <a:pt x="610" y="500"/>
                    </a:lnTo>
                    <a:lnTo>
                      <a:pt x="612" y="500"/>
                    </a:lnTo>
                    <a:lnTo>
                      <a:pt x="610" y="496"/>
                    </a:lnTo>
                    <a:lnTo>
                      <a:pt x="606" y="498"/>
                    </a:lnTo>
                    <a:lnTo>
                      <a:pt x="594" y="492"/>
                    </a:lnTo>
                    <a:lnTo>
                      <a:pt x="602" y="488"/>
                    </a:lnTo>
                    <a:lnTo>
                      <a:pt x="602" y="484"/>
                    </a:lnTo>
                    <a:lnTo>
                      <a:pt x="600" y="476"/>
                    </a:lnTo>
                    <a:lnTo>
                      <a:pt x="602" y="472"/>
                    </a:lnTo>
                    <a:lnTo>
                      <a:pt x="606" y="476"/>
                    </a:lnTo>
                    <a:lnTo>
                      <a:pt x="606" y="484"/>
                    </a:lnTo>
                    <a:lnTo>
                      <a:pt x="608" y="486"/>
                    </a:lnTo>
                    <a:lnTo>
                      <a:pt x="606" y="488"/>
                    </a:lnTo>
                    <a:lnTo>
                      <a:pt x="606" y="490"/>
                    </a:lnTo>
                    <a:lnTo>
                      <a:pt x="608" y="488"/>
                    </a:lnTo>
                    <a:lnTo>
                      <a:pt x="608" y="478"/>
                    </a:lnTo>
                    <a:lnTo>
                      <a:pt x="616" y="478"/>
                    </a:lnTo>
                    <a:lnTo>
                      <a:pt x="608" y="476"/>
                    </a:lnTo>
                    <a:lnTo>
                      <a:pt x="602" y="470"/>
                    </a:lnTo>
                    <a:lnTo>
                      <a:pt x="600" y="474"/>
                    </a:lnTo>
                    <a:lnTo>
                      <a:pt x="594" y="480"/>
                    </a:lnTo>
                    <a:lnTo>
                      <a:pt x="580" y="484"/>
                    </a:lnTo>
                    <a:lnTo>
                      <a:pt x="566" y="482"/>
                    </a:lnTo>
                    <a:lnTo>
                      <a:pt x="556" y="478"/>
                    </a:lnTo>
                    <a:lnTo>
                      <a:pt x="562" y="474"/>
                    </a:lnTo>
                    <a:lnTo>
                      <a:pt x="560" y="470"/>
                    </a:lnTo>
                    <a:lnTo>
                      <a:pt x="558" y="466"/>
                    </a:lnTo>
                    <a:lnTo>
                      <a:pt x="556" y="468"/>
                    </a:lnTo>
                    <a:lnTo>
                      <a:pt x="558" y="472"/>
                    </a:lnTo>
                    <a:lnTo>
                      <a:pt x="550" y="474"/>
                    </a:lnTo>
                    <a:lnTo>
                      <a:pt x="526" y="468"/>
                    </a:lnTo>
                    <a:lnTo>
                      <a:pt x="500" y="474"/>
                    </a:lnTo>
                    <a:lnTo>
                      <a:pt x="492" y="472"/>
                    </a:lnTo>
                    <a:lnTo>
                      <a:pt x="496" y="472"/>
                    </a:lnTo>
                    <a:lnTo>
                      <a:pt x="490" y="468"/>
                    </a:lnTo>
                    <a:lnTo>
                      <a:pt x="492" y="466"/>
                    </a:lnTo>
                    <a:lnTo>
                      <a:pt x="484" y="466"/>
                    </a:lnTo>
                    <a:lnTo>
                      <a:pt x="482" y="462"/>
                    </a:lnTo>
                    <a:lnTo>
                      <a:pt x="474" y="460"/>
                    </a:lnTo>
                    <a:lnTo>
                      <a:pt x="478" y="456"/>
                    </a:lnTo>
                    <a:lnTo>
                      <a:pt x="478" y="454"/>
                    </a:lnTo>
                    <a:lnTo>
                      <a:pt x="476" y="454"/>
                    </a:lnTo>
                    <a:lnTo>
                      <a:pt x="480" y="446"/>
                    </a:lnTo>
                    <a:lnTo>
                      <a:pt x="482" y="444"/>
                    </a:lnTo>
                    <a:lnTo>
                      <a:pt x="480" y="446"/>
                    </a:lnTo>
                    <a:lnTo>
                      <a:pt x="478" y="448"/>
                    </a:lnTo>
                    <a:lnTo>
                      <a:pt x="468" y="458"/>
                    </a:lnTo>
                    <a:lnTo>
                      <a:pt x="466" y="458"/>
                    </a:lnTo>
                    <a:lnTo>
                      <a:pt x="460" y="454"/>
                    </a:lnTo>
                    <a:lnTo>
                      <a:pt x="452" y="454"/>
                    </a:lnTo>
                    <a:lnTo>
                      <a:pt x="460" y="446"/>
                    </a:lnTo>
                    <a:lnTo>
                      <a:pt x="452" y="448"/>
                    </a:lnTo>
                    <a:lnTo>
                      <a:pt x="456" y="446"/>
                    </a:lnTo>
                    <a:lnTo>
                      <a:pt x="454" y="448"/>
                    </a:lnTo>
                    <a:lnTo>
                      <a:pt x="454" y="444"/>
                    </a:lnTo>
                    <a:lnTo>
                      <a:pt x="450" y="448"/>
                    </a:lnTo>
                    <a:lnTo>
                      <a:pt x="452" y="444"/>
                    </a:lnTo>
                    <a:lnTo>
                      <a:pt x="446" y="446"/>
                    </a:lnTo>
                    <a:lnTo>
                      <a:pt x="450" y="442"/>
                    </a:lnTo>
                    <a:lnTo>
                      <a:pt x="450" y="440"/>
                    </a:lnTo>
                    <a:lnTo>
                      <a:pt x="444" y="442"/>
                    </a:lnTo>
                    <a:lnTo>
                      <a:pt x="444" y="440"/>
                    </a:lnTo>
                    <a:lnTo>
                      <a:pt x="440" y="444"/>
                    </a:lnTo>
                    <a:lnTo>
                      <a:pt x="434" y="444"/>
                    </a:lnTo>
                    <a:lnTo>
                      <a:pt x="434" y="442"/>
                    </a:lnTo>
                    <a:lnTo>
                      <a:pt x="448" y="438"/>
                    </a:lnTo>
                    <a:lnTo>
                      <a:pt x="446" y="436"/>
                    </a:lnTo>
                    <a:lnTo>
                      <a:pt x="444" y="440"/>
                    </a:lnTo>
                    <a:lnTo>
                      <a:pt x="436" y="440"/>
                    </a:lnTo>
                    <a:lnTo>
                      <a:pt x="436" y="436"/>
                    </a:lnTo>
                    <a:lnTo>
                      <a:pt x="434" y="434"/>
                    </a:lnTo>
                    <a:lnTo>
                      <a:pt x="438" y="434"/>
                    </a:lnTo>
                    <a:lnTo>
                      <a:pt x="434" y="432"/>
                    </a:lnTo>
                    <a:lnTo>
                      <a:pt x="438" y="432"/>
                    </a:lnTo>
                    <a:lnTo>
                      <a:pt x="436" y="430"/>
                    </a:lnTo>
                    <a:lnTo>
                      <a:pt x="448" y="430"/>
                    </a:lnTo>
                    <a:lnTo>
                      <a:pt x="446" y="426"/>
                    </a:lnTo>
                    <a:lnTo>
                      <a:pt x="438" y="426"/>
                    </a:lnTo>
                    <a:lnTo>
                      <a:pt x="428" y="434"/>
                    </a:lnTo>
                    <a:lnTo>
                      <a:pt x="428" y="432"/>
                    </a:lnTo>
                    <a:lnTo>
                      <a:pt x="426" y="432"/>
                    </a:lnTo>
                    <a:lnTo>
                      <a:pt x="424" y="434"/>
                    </a:lnTo>
                    <a:lnTo>
                      <a:pt x="424" y="432"/>
                    </a:lnTo>
                    <a:lnTo>
                      <a:pt x="422" y="432"/>
                    </a:lnTo>
                    <a:lnTo>
                      <a:pt x="422" y="434"/>
                    </a:lnTo>
                    <a:lnTo>
                      <a:pt x="420" y="436"/>
                    </a:lnTo>
                    <a:lnTo>
                      <a:pt x="418" y="434"/>
                    </a:lnTo>
                    <a:lnTo>
                      <a:pt x="420" y="432"/>
                    </a:lnTo>
                    <a:lnTo>
                      <a:pt x="418" y="432"/>
                    </a:lnTo>
                    <a:lnTo>
                      <a:pt x="420" y="432"/>
                    </a:lnTo>
                    <a:lnTo>
                      <a:pt x="416" y="434"/>
                    </a:lnTo>
                    <a:lnTo>
                      <a:pt x="418" y="428"/>
                    </a:lnTo>
                    <a:lnTo>
                      <a:pt x="416" y="424"/>
                    </a:lnTo>
                    <a:lnTo>
                      <a:pt x="414" y="430"/>
                    </a:lnTo>
                    <a:lnTo>
                      <a:pt x="414" y="432"/>
                    </a:lnTo>
                    <a:lnTo>
                      <a:pt x="414" y="436"/>
                    </a:lnTo>
                    <a:lnTo>
                      <a:pt x="410" y="434"/>
                    </a:lnTo>
                    <a:lnTo>
                      <a:pt x="412" y="432"/>
                    </a:lnTo>
                    <a:lnTo>
                      <a:pt x="408" y="436"/>
                    </a:lnTo>
                    <a:lnTo>
                      <a:pt x="410" y="438"/>
                    </a:lnTo>
                    <a:lnTo>
                      <a:pt x="408" y="438"/>
                    </a:lnTo>
                    <a:lnTo>
                      <a:pt x="404" y="432"/>
                    </a:lnTo>
                    <a:lnTo>
                      <a:pt x="412" y="422"/>
                    </a:lnTo>
                    <a:lnTo>
                      <a:pt x="412" y="420"/>
                    </a:lnTo>
                    <a:lnTo>
                      <a:pt x="404" y="430"/>
                    </a:lnTo>
                    <a:lnTo>
                      <a:pt x="402" y="426"/>
                    </a:lnTo>
                    <a:lnTo>
                      <a:pt x="396" y="428"/>
                    </a:lnTo>
                    <a:lnTo>
                      <a:pt x="396" y="432"/>
                    </a:lnTo>
                    <a:lnTo>
                      <a:pt x="402" y="428"/>
                    </a:lnTo>
                    <a:lnTo>
                      <a:pt x="400" y="432"/>
                    </a:lnTo>
                    <a:lnTo>
                      <a:pt x="398" y="432"/>
                    </a:lnTo>
                    <a:lnTo>
                      <a:pt x="398" y="434"/>
                    </a:lnTo>
                    <a:lnTo>
                      <a:pt x="398" y="436"/>
                    </a:lnTo>
                    <a:lnTo>
                      <a:pt x="396" y="436"/>
                    </a:lnTo>
                    <a:lnTo>
                      <a:pt x="396" y="438"/>
                    </a:lnTo>
                    <a:lnTo>
                      <a:pt x="388" y="438"/>
                    </a:lnTo>
                    <a:lnTo>
                      <a:pt x="396" y="438"/>
                    </a:lnTo>
                    <a:lnTo>
                      <a:pt x="390" y="440"/>
                    </a:lnTo>
                    <a:lnTo>
                      <a:pt x="388" y="442"/>
                    </a:lnTo>
                    <a:lnTo>
                      <a:pt x="390" y="442"/>
                    </a:lnTo>
                    <a:lnTo>
                      <a:pt x="396" y="440"/>
                    </a:lnTo>
                    <a:lnTo>
                      <a:pt x="396" y="444"/>
                    </a:lnTo>
                    <a:lnTo>
                      <a:pt x="400" y="440"/>
                    </a:lnTo>
                    <a:lnTo>
                      <a:pt x="400" y="446"/>
                    </a:lnTo>
                    <a:lnTo>
                      <a:pt x="396" y="448"/>
                    </a:lnTo>
                    <a:lnTo>
                      <a:pt x="394" y="446"/>
                    </a:lnTo>
                    <a:lnTo>
                      <a:pt x="390" y="450"/>
                    </a:lnTo>
                    <a:lnTo>
                      <a:pt x="388" y="450"/>
                    </a:lnTo>
                    <a:lnTo>
                      <a:pt x="396" y="448"/>
                    </a:lnTo>
                    <a:lnTo>
                      <a:pt x="398" y="452"/>
                    </a:lnTo>
                    <a:lnTo>
                      <a:pt x="398" y="448"/>
                    </a:lnTo>
                    <a:lnTo>
                      <a:pt x="400" y="448"/>
                    </a:lnTo>
                    <a:lnTo>
                      <a:pt x="400" y="450"/>
                    </a:lnTo>
                    <a:lnTo>
                      <a:pt x="402" y="446"/>
                    </a:lnTo>
                    <a:lnTo>
                      <a:pt x="406" y="452"/>
                    </a:lnTo>
                    <a:lnTo>
                      <a:pt x="402" y="456"/>
                    </a:lnTo>
                    <a:lnTo>
                      <a:pt x="400" y="454"/>
                    </a:lnTo>
                    <a:lnTo>
                      <a:pt x="400" y="456"/>
                    </a:lnTo>
                    <a:lnTo>
                      <a:pt x="398" y="456"/>
                    </a:lnTo>
                    <a:lnTo>
                      <a:pt x="398" y="458"/>
                    </a:lnTo>
                    <a:lnTo>
                      <a:pt x="396" y="460"/>
                    </a:lnTo>
                    <a:lnTo>
                      <a:pt x="396" y="458"/>
                    </a:lnTo>
                    <a:lnTo>
                      <a:pt x="396" y="460"/>
                    </a:lnTo>
                    <a:lnTo>
                      <a:pt x="394" y="464"/>
                    </a:lnTo>
                    <a:lnTo>
                      <a:pt x="398" y="460"/>
                    </a:lnTo>
                    <a:lnTo>
                      <a:pt x="400" y="462"/>
                    </a:lnTo>
                    <a:lnTo>
                      <a:pt x="398" y="464"/>
                    </a:lnTo>
                    <a:lnTo>
                      <a:pt x="400" y="462"/>
                    </a:lnTo>
                    <a:lnTo>
                      <a:pt x="398" y="466"/>
                    </a:lnTo>
                    <a:lnTo>
                      <a:pt x="396" y="462"/>
                    </a:lnTo>
                    <a:lnTo>
                      <a:pt x="394" y="468"/>
                    </a:lnTo>
                    <a:lnTo>
                      <a:pt x="394" y="472"/>
                    </a:lnTo>
                    <a:lnTo>
                      <a:pt x="390" y="468"/>
                    </a:lnTo>
                    <a:lnTo>
                      <a:pt x="390" y="472"/>
                    </a:lnTo>
                    <a:lnTo>
                      <a:pt x="388" y="474"/>
                    </a:lnTo>
                    <a:lnTo>
                      <a:pt x="378" y="472"/>
                    </a:lnTo>
                    <a:lnTo>
                      <a:pt x="378" y="468"/>
                    </a:lnTo>
                    <a:lnTo>
                      <a:pt x="380" y="466"/>
                    </a:lnTo>
                    <a:lnTo>
                      <a:pt x="378" y="466"/>
                    </a:lnTo>
                    <a:lnTo>
                      <a:pt x="372" y="474"/>
                    </a:lnTo>
                    <a:lnTo>
                      <a:pt x="372" y="468"/>
                    </a:lnTo>
                    <a:lnTo>
                      <a:pt x="370" y="464"/>
                    </a:lnTo>
                    <a:lnTo>
                      <a:pt x="370" y="468"/>
                    </a:lnTo>
                    <a:lnTo>
                      <a:pt x="366" y="474"/>
                    </a:lnTo>
                    <a:lnTo>
                      <a:pt x="366" y="480"/>
                    </a:lnTo>
                    <a:lnTo>
                      <a:pt x="364" y="478"/>
                    </a:lnTo>
                    <a:lnTo>
                      <a:pt x="364" y="472"/>
                    </a:lnTo>
                    <a:lnTo>
                      <a:pt x="362" y="468"/>
                    </a:lnTo>
                    <a:lnTo>
                      <a:pt x="362" y="474"/>
                    </a:lnTo>
                    <a:lnTo>
                      <a:pt x="358" y="474"/>
                    </a:lnTo>
                    <a:lnTo>
                      <a:pt x="360" y="476"/>
                    </a:lnTo>
                    <a:lnTo>
                      <a:pt x="362" y="482"/>
                    </a:lnTo>
                    <a:lnTo>
                      <a:pt x="356" y="474"/>
                    </a:lnTo>
                    <a:lnTo>
                      <a:pt x="358" y="480"/>
                    </a:lnTo>
                    <a:lnTo>
                      <a:pt x="358" y="482"/>
                    </a:lnTo>
                    <a:lnTo>
                      <a:pt x="356" y="484"/>
                    </a:lnTo>
                    <a:lnTo>
                      <a:pt x="352" y="480"/>
                    </a:lnTo>
                    <a:lnTo>
                      <a:pt x="354" y="484"/>
                    </a:lnTo>
                    <a:lnTo>
                      <a:pt x="350" y="484"/>
                    </a:lnTo>
                    <a:lnTo>
                      <a:pt x="350" y="486"/>
                    </a:lnTo>
                    <a:lnTo>
                      <a:pt x="346" y="488"/>
                    </a:lnTo>
                    <a:lnTo>
                      <a:pt x="350" y="478"/>
                    </a:lnTo>
                    <a:lnTo>
                      <a:pt x="344" y="488"/>
                    </a:lnTo>
                    <a:lnTo>
                      <a:pt x="342" y="486"/>
                    </a:lnTo>
                    <a:lnTo>
                      <a:pt x="344" y="484"/>
                    </a:lnTo>
                    <a:lnTo>
                      <a:pt x="340" y="484"/>
                    </a:lnTo>
                    <a:lnTo>
                      <a:pt x="342" y="488"/>
                    </a:lnTo>
                    <a:lnTo>
                      <a:pt x="340" y="488"/>
                    </a:lnTo>
                    <a:lnTo>
                      <a:pt x="342" y="488"/>
                    </a:lnTo>
                    <a:lnTo>
                      <a:pt x="332" y="492"/>
                    </a:lnTo>
                    <a:lnTo>
                      <a:pt x="332" y="496"/>
                    </a:lnTo>
                    <a:lnTo>
                      <a:pt x="332" y="498"/>
                    </a:lnTo>
                    <a:lnTo>
                      <a:pt x="330" y="492"/>
                    </a:lnTo>
                    <a:lnTo>
                      <a:pt x="324" y="492"/>
                    </a:lnTo>
                    <a:lnTo>
                      <a:pt x="328" y="496"/>
                    </a:lnTo>
                    <a:lnTo>
                      <a:pt x="320" y="494"/>
                    </a:lnTo>
                    <a:lnTo>
                      <a:pt x="314" y="498"/>
                    </a:lnTo>
                    <a:lnTo>
                      <a:pt x="314" y="496"/>
                    </a:lnTo>
                    <a:lnTo>
                      <a:pt x="306" y="492"/>
                    </a:lnTo>
                    <a:lnTo>
                      <a:pt x="310" y="490"/>
                    </a:lnTo>
                    <a:lnTo>
                      <a:pt x="312" y="490"/>
                    </a:lnTo>
                    <a:lnTo>
                      <a:pt x="310" y="488"/>
                    </a:lnTo>
                    <a:lnTo>
                      <a:pt x="316" y="484"/>
                    </a:lnTo>
                    <a:lnTo>
                      <a:pt x="322" y="488"/>
                    </a:lnTo>
                    <a:lnTo>
                      <a:pt x="320" y="484"/>
                    </a:lnTo>
                    <a:lnTo>
                      <a:pt x="328" y="482"/>
                    </a:lnTo>
                    <a:lnTo>
                      <a:pt x="328" y="480"/>
                    </a:lnTo>
                    <a:lnTo>
                      <a:pt x="332" y="474"/>
                    </a:lnTo>
                    <a:lnTo>
                      <a:pt x="322" y="478"/>
                    </a:lnTo>
                    <a:lnTo>
                      <a:pt x="320" y="480"/>
                    </a:lnTo>
                    <a:lnTo>
                      <a:pt x="322" y="482"/>
                    </a:lnTo>
                    <a:lnTo>
                      <a:pt x="312" y="474"/>
                    </a:lnTo>
                    <a:lnTo>
                      <a:pt x="318" y="464"/>
                    </a:lnTo>
                    <a:lnTo>
                      <a:pt x="324" y="458"/>
                    </a:lnTo>
                    <a:lnTo>
                      <a:pt x="326" y="450"/>
                    </a:lnTo>
                    <a:lnTo>
                      <a:pt x="328" y="450"/>
                    </a:lnTo>
                    <a:lnTo>
                      <a:pt x="330" y="444"/>
                    </a:lnTo>
                    <a:lnTo>
                      <a:pt x="328" y="436"/>
                    </a:lnTo>
                    <a:lnTo>
                      <a:pt x="334" y="434"/>
                    </a:lnTo>
                    <a:lnTo>
                      <a:pt x="350" y="426"/>
                    </a:lnTo>
                    <a:lnTo>
                      <a:pt x="358" y="432"/>
                    </a:lnTo>
                    <a:lnTo>
                      <a:pt x="364" y="430"/>
                    </a:lnTo>
                    <a:lnTo>
                      <a:pt x="382" y="436"/>
                    </a:lnTo>
                    <a:lnTo>
                      <a:pt x="378" y="432"/>
                    </a:lnTo>
                    <a:lnTo>
                      <a:pt x="374" y="432"/>
                    </a:lnTo>
                    <a:lnTo>
                      <a:pt x="358" y="422"/>
                    </a:lnTo>
                    <a:lnTo>
                      <a:pt x="370" y="412"/>
                    </a:lnTo>
                    <a:lnTo>
                      <a:pt x="378" y="410"/>
                    </a:lnTo>
                    <a:lnTo>
                      <a:pt x="370" y="410"/>
                    </a:lnTo>
                    <a:lnTo>
                      <a:pt x="364" y="414"/>
                    </a:lnTo>
                    <a:lnTo>
                      <a:pt x="360" y="418"/>
                    </a:lnTo>
                    <a:lnTo>
                      <a:pt x="350" y="416"/>
                    </a:lnTo>
                    <a:lnTo>
                      <a:pt x="348" y="414"/>
                    </a:lnTo>
                    <a:lnTo>
                      <a:pt x="346" y="414"/>
                    </a:lnTo>
                    <a:lnTo>
                      <a:pt x="338" y="418"/>
                    </a:lnTo>
                    <a:lnTo>
                      <a:pt x="332" y="424"/>
                    </a:lnTo>
                    <a:lnTo>
                      <a:pt x="320" y="428"/>
                    </a:lnTo>
                    <a:lnTo>
                      <a:pt x="318" y="432"/>
                    </a:lnTo>
                    <a:lnTo>
                      <a:pt x="318" y="436"/>
                    </a:lnTo>
                    <a:lnTo>
                      <a:pt x="316" y="434"/>
                    </a:lnTo>
                    <a:lnTo>
                      <a:pt x="312" y="438"/>
                    </a:lnTo>
                    <a:lnTo>
                      <a:pt x="306" y="444"/>
                    </a:lnTo>
                    <a:lnTo>
                      <a:pt x="306" y="446"/>
                    </a:lnTo>
                    <a:lnTo>
                      <a:pt x="306" y="448"/>
                    </a:lnTo>
                    <a:lnTo>
                      <a:pt x="302" y="450"/>
                    </a:lnTo>
                    <a:lnTo>
                      <a:pt x="296" y="454"/>
                    </a:lnTo>
                    <a:lnTo>
                      <a:pt x="290" y="452"/>
                    </a:lnTo>
                    <a:lnTo>
                      <a:pt x="290" y="448"/>
                    </a:lnTo>
                    <a:lnTo>
                      <a:pt x="286" y="448"/>
                    </a:lnTo>
                    <a:lnTo>
                      <a:pt x="290" y="450"/>
                    </a:lnTo>
                    <a:lnTo>
                      <a:pt x="290" y="452"/>
                    </a:lnTo>
                    <a:lnTo>
                      <a:pt x="296" y="458"/>
                    </a:lnTo>
                    <a:lnTo>
                      <a:pt x="292" y="466"/>
                    </a:lnTo>
                    <a:lnTo>
                      <a:pt x="280" y="466"/>
                    </a:lnTo>
                    <a:lnTo>
                      <a:pt x="280" y="468"/>
                    </a:lnTo>
                    <a:lnTo>
                      <a:pt x="286" y="468"/>
                    </a:lnTo>
                    <a:lnTo>
                      <a:pt x="284" y="474"/>
                    </a:lnTo>
                    <a:lnTo>
                      <a:pt x="280" y="474"/>
                    </a:lnTo>
                    <a:lnTo>
                      <a:pt x="274" y="474"/>
                    </a:lnTo>
                    <a:lnTo>
                      <a:pt x="280" y="472"/>
                    </a:lnTo>
                    <a:lnTo>
                      <a:pt x="276" y="468"/>
                    </a:lnTo>
                    <a:lnTo>
                      <a:pt x="274" y="474"/>
                    </a:lnTo>
                    <a:lnTo>
                      <a:pt x="272" y="474"/>
                    </a:lnTo>
                    <a:lnTo>
                      <a:pt x="270" y="472"/>
                    </a:lnTo>
                    <a:lnTo>
                      <a:pt x="268" y="474"/>
                    </a:lnTo>
                    <a:lnTo>
                      <a:pt x="272" y="476"/>
                    </a:lnTo>
                    <a:lnTo>
                      <a:pt x="270" y="476"/>
                    </a:lnTo>
                    <a:lnTo>
                      <a:pt x="264" y="478"/>
                    </a:lnTo>
                    <a:lnTo>
                      <a:pt x="268" y="478"/>
                    </a:lnTo>
                    <a:lnTo>
                      <a:pt x="268" y="482"/>
                    </a:lnTo>
                    <a:lnTo>
                      <a:pt x="256" y="484"/>
                    </a:lnTo>
                    <a:lnTo>
                      <a:pt x="262" y="484"/>
                    </a:lnTo>
                    <a:lnTo>
                      <a:pt x="258" y="486"/>
                    </a:lnTo>
                    <a:lnTo>
                      <a:pt x="256" y="492"/>
                    </a:lnTo>
                    <a:lnTo>
                      <a:pt x="254" y="492"/>
                    </a:lnTo>
                    <a:lnTo>
                      <a:pt x="254" y="494"/>
                    </a:lnTo>
                    <a:lnTo>
                      <a:pt x="254" y="498"/>
                    </a:lnTo>
                    <a:lnTo>
                      <a:pt x="258" y="496"/>
                    </a:lnTo>
                    <a:lnTo>
                      <a:pt x="266" y="496"/>
                    </a:lnTo>
                    <a:lnTo>
                      <a:pt x="272" y="500"/>
                    </a:lnTo>
                    <a:lnTo>
                      <a:pt x="276" y="506"/>
                    </a:lnTo>
                    <a:lnTo>
                      <a:pt x="274" y="506"/>
                    </a:lnTo>
                    <a:lnTo>
                      <a:pt x="276" y="506"/>
                    </a:lnTo>
                    <a:lnTo>
                      <a:pt x="272" y="506"/>
                    </a:lnTo>
                    <a:lnTo>
                      <a:pt x="270" y="510"/>
                    </a:lnTo>
                    <a:lnTo>
                      <a:pt x="268" y="516"/>
                    </a:lnTo>
                    <a:lnTo>
                      <a:pt x="260" y="514"/>
                    </a:lnTo>
                    <a:lnTo>
                      <a:pt x="258" y="518"/>
                    </a:lnTo>
                    <a:lnTo>
                      <a:pt x="254" y="518"/>
                    </a:lnTo>
                    <a:lnTo>
                      <a:pt x="256" y="524"/>
                    </a:lnTo>
                    <a:lnTo>
                      <a:pt x="246" y="526"/>
                    </a:lnTo>
                    <a:lnTo>
                      <a:pt x="254" y="526"/>
                    </a:lnTo>
                    <a:lnTo>
                      <a:pt x="250" y="528"/>
                    </a:lnTo>
                    <a:lnTo>
                      <a:pt x="252" y="530"/>
                    </a:lnTo>
                    <a:lnTo>
                      <a:pt x="250" y="530"/>
                    </a:lnTo>
                    <a:lnTo>
                      <a:pt x="248" y="530"/>
                    </a:lnTo>
                    <a:lnTo>
                      <a:pt x="250" y="532"/>
                    </a:lnTo>
                    <a:lnTo>
                      <a:pt x="246" y="532"/>
                    </a:lnTo>
                    <a:lnTo>
                      <a:pt x="246" y="536"/>
                    </a:lnTo>
                    <a:lnTo>
                      <a:pt x="242" y="528"/>
                    </a:lnTo>
                    <a:lnTo>
                      <a:pt x="242" y="534"/>
                    </a:lnTo>
                    <a:lnTo>
                      <a:pt x="240" y="532"/>
                    </a:lnTo>
                    <a:lnTo>
                      <a:pt x="242" y="536"/>
                    </a:lnTo>
                    <a:lnTo>
                      <a:pt x="240" y="534"/>
                    </a:lnTo>
                    <a:lnTo>
                      <a:pt x="236" y="536"/>
                    </a:lnTo>
                    <a:lnTo>
                      <a:pt x="228" y="536"/>
                    </a:lnTo>
                    <a:lnTo>
                      <a:pt x="228" y="542"/>
                    </a:lnTo>
                    <a:lnTo>
                      <a:pt x="222" y="542"/>
                    </a:lnTo>
                    <a:lnTo>
                      <a:pt x="220" y="544"/>
                    </a:lnTo>
                    <a:lnTo>
                      <a:pt x="214" y="544"/>
                    </a:lnTo>
                    <a:lnTo>
                      <a:pt x="216" y="548"/>
                    </a:lnTo>
                    <a:lnTo>
                      <a:pt x="210" y="548"/>
                    </a:lnTo>
                    <a:lnTo>
                      <a:pt x="208" y="552"/>
                    </a:lnTo>
                    <a:lnTo>
                      <a:pt x="202" y="550"/>
                    </a:lnTo>
                    <a:lnTo>
                      <a:pt x="202" y="552"/>
                    </a:lnTo>
                    <a:lnTo>
                      <a:pt x="200" y="552"/>
                    </a:lnTo>
                    <a:lnTo>
                      <a:pt x="202" y="554"/>
                    </a:lnTo>
                    <a:lnTo>
                      <a:pt x="198" y="552"/>
                    </a:lnTo>
                    <a:lnTo>
                      <a:pt x="190" y="558"/>
                    </a:lnTo>
                    <a:lnTo>
                      <a:pt x="188" y="560"/>
                    </a:lnTo>
                    <a:lnTo>
                      <a:pt x="194" y="562"/>
                    </a:lnTo>
                    <a:lnTo>
                      <a:pt x="190" y="562"/>
                    </a:lnTo>
                    <a:lnTo>
                      <a:pt x="190" y="564"/>
                    </a:lnTo>
                    <a:lnTo>
                      <a:pt x="192" y="564"/>
                    </a:lnTo>
                    <a:lnTo>
                      <a:pt x="192" y="566"/>
                    </a:lnTo>
                    <a:lnTo>
                      <a:pt x="190" y="566"/>
                    </a:lnTo>
                    <a:lnTo>
                      <a:pt x="190" y="570"/>
                    </a:lnTo>
                    <a:lnTo>
                      <a:pt x="184" y="570"/>
                    </a:lnTo>
                    <a:lnTo>
                      <a:pt x="186" y="570"/>
                    </a:lnTo>
                    <a:lnTo>
                      <a:pt x="180" y="568"/>
                    </a:lnTo>
                    <a:lnTo>
                      <a:pt x="178" y="574"/>
                    </a:lnTo>
                    <a:lnTo>
                      <a:pt x="176" y="570"/>
                    </a:lnTo>
                    <a:lnTo>
                      <a:pt x="176" y="572"/>
                    </a:lnTo>
                    <a:lnTo>
                      <a:pt x="172" y="576"/>
                    </a:lnTo>
                    <a:lnTo>
                      <a:pt x="170" y="574"/>
                    </a:lnTo>
                    <a:lnTo>
                      <a:pt x="170" y="576"/>
                    </a:lnTo>
                    <a:lnTo>
                      <a:pt x="168" y="578"/>
                    </a:lnTo>
                    <a:lnTo>
                      <a:pt x="164" y="572"/>
                    </a:lnTo>
                    <a:lnTo>
                      <a:pt x="164" y="576"/>
                    </a:lnTo>
                    <a:lnTo>
                      <a:pt x="160" y="578"/>
                    </a:lnTo>
                    <a:lnTo>
                      <a:pt x="162" y="580"/>
                    </a:lnTo>
                    <a:lnTo>
                      <a:pt x="162" y="582"/>
                    </a:lnTo>
                    <a:lnTo>
                      <a:pt x="156" y="582"/>
                    </a:lnTo>
                    <a:lnTo>
                      <a:pt x="154" y="578"/>
                    </a:lnTo>
                    <a:lnTo>
                      <a:pt x="146" y="582"/>
                    </a:lnTo>
                    <a:lnTo>
                      <a:pt x="144" y="584"/>
                    </a:lnTo>
                    <a:lnTo>
                      <a:pt x="152" y="584"/>
                    </a:lnTo>
                    <a:lnTo>
                      <a:pt x="150" y="588"/>
                    </a:lnTo>
                    <a:lnTo>
                      <a:pt x="144" y="584"/>
                    </a:lnTo>
                    <a:lnTo>
                      <a:pt x="144" y="588"/>
                    </a:lnTo>
                    <a:lnTo>
                      <a:pt x="138" y="586"/>
                    </a:lnTo>
                    <a:lnTo>
                      <a:pt x="130" y="592"/>
                    </a:lnTo>
                    <a:lnTo>
                      <a:pt x="134" y="594"/>
                    </a:lnTo>
                    <a:lnTo>
                      <a:pt x="132" y="592"/>
                    </a:lnTo>
                    <a:lnTo>
                      <a:pt x="136" y="590"/>
                    </a:lnTo>
                    <a:lnTo>
                      <a:pt x="140" y="594"/>
                    </a:lnTo>
                    <a:lnTo>
                      <a:pt x="136" y="596"/>
                    </a:lnTo>
                    <a:lnTo>
                      <a:pt x="138" y="596"/>
                    </a:lnTo>
                    <a:lnTo>
                      <a:pt x="144" y="596"/>
                    </a:lnTo>
                    <a:lnTo>
                      <a:pt x="138" y="598"/>
                    </a:lnTo>
                    <a:lnTo>
                      <a:pt x="136" y="596"/>
                    </a:lnTo>
                    <a:lnTo>
                      <a:pt x="136" y="602"/>
                    </a:lnTo>
                    <a:lnTo>
                      <a:pt x="134" y="600"/>
                    </a:lnTo>
                    <a:lnTo>
                      <a:pt x="134" y="604"/>
                    </a:lnTo>
                    <a:lnTo>
                      <a:pt x="130" y="602"/>
                    </a:lnTo>
                    <a:lnTo>
                      <a:pt x="132" y="602"/>
                    </a:lnTo>
                    <a:lnTo>
                      <a:pt x="130" y="602"/>
                    </a:lnTo>
                    <a:lnTo>
                      <a:pt x="130" y="598"/>
                    </a:lnTo>
                    <a:lnTo>
                      <a:pt x="134" y="596"/>
                    </a:lnTo>
                    <a:lnTo>
                      <a:pt x="130" y="596"/>
                    </a:lnTo>
                    <a:lnTo>
                      <a:pt x="132" y="596"/>
                    </a:lnTo>
                    <a:lnTo>
                      <a:pt x="128" y="598"/>
                    </a:lnTo>
                    <a:lnTo>
                      <a:pt x="128" y="596"/>
                    </a:lnTo>
                    <a:lnTo>
                      <a:pt x="128" y="600"/>
                    </a:lnTo>
                    <a:lnTo>
                      <a:pt x="126" y="602"/>
                    </a:lnTo>
                    <a:lnTo>
                      <a:pt x="128" y="602"/>
                    </a:lnTo>
                    <a:lnTo>
                      <a:pt x="126" y="604"/>
                    </a:lnTo>
                    <a:lnTo>
                      <a:pt x="124" y="602"/>
                    </a:lnTo>
                    <a:lnTo>
                      <a:pt x="120" y="604"/>
                    </a:lnTo>
                    <a:lnTo>
                      <a:pt x="110" y="604"/>
                    </a:lnTo>
                    <a:lnTo>
                      <a:pt x="108" y="608"/>
                    </a:lnTo>
                    <a:lnTo>
                      <a:pt x="106" y="604"/>
                    </a:lnTo>
                    <a:lnTo>
                      <a:pt x="104" y="610"/>
                    </a:lnTo>
                    <a:lnTo>
                      <a:pt x="102" y="614"/>
                    </a:lnTo>
                    <a:lnTo>
                      <a:pt x="100" y="614"/>
                    </a:lnTo>
                    <a:lnTo>
                      <a:pt x="98" y="614"/>
                    </a:lnTo>
                    <a:lnTo>
                      <a:pt x="102" y="614"/>
                    </a:lnTo>
                    <a:lnTo>
                      <a:pt x="100" y="612"/>
                    </a:lnTo>
                    <a:lnTo>
                      <a:pt x="102" y="612"/>
                    </a:lnTo>
                    <a:lnTo>
                      <a:pt x="100" y="608"/>
                    </a:lnTo>
                    <a:lnTo>
                      <a:pt x="102" y="604"/>
                    </a:lnTo>
                    <a:lnTo>
                      <a:pt x="98" y="604"/>
                    </a:lnTo>
                    <a:lnTo>
                      <a:pt x="98" y="606"/>
                    </a:lnTo>
                    <a:lnTo>
                      <a:pt x="92" y="604"/>
                    </a:lnTo>
                    <a:lnTo>
                      <a:pt x="90" y="610"/>
                    </a:lnTo>
                    <a:lnTo>
                      <a:pt x="88" y="606"/>
                    </a:lnTo>
                    <a:lnTo>
                      <a:pt x="88" y="610"/>
                    </a:lnTo>
                    <a:lnTo>
                      <a:pt x="82" y="610"/>
                    </a:lnTo>
                    <a:lnTo>
                      <a:pt x="84" y="612"/>
                    </a:lnTo>
                    <a:lnTo>
                      <a:pt x="78" y="616"/>
                    </a:lnTo>
                    <a:lnTo>
                      <a:pt x="76" y="610"/>
                    </a:lnTo>
                    <a:lnTo>
                      <a:pt x="72" y="612"/>
                    </a:lnTo>
                    <a:lnTo>
                      <a:pt x="74" y="614"/>
                    </a:lnTo>
                    <a:lnTo>
                      <a:pt x="70" y="614"/>
                    </a:lnTo>
                    <a:lnTo>
                      <a:pt x="68" y="614"/>
                    </a:lnTo>
                    <a:lnTo>
                      <a:pt x="58" y="618"/>
                    </a:lnTo>
                    <a:lnTo>
                      <a:pt x="52" y="616"/>
                    </a:lnTo>
                    <a:lnTo>
                      <a:pt x="54" y="612"/>
                    </a:lnTo>
                    <a:lnTo>
                      <a:pt x="58" y="608"/>
                    </a:lnTo>
                    <a:lnTo>
                      <a:pt x="62" y="610"/>
                    </a:lnTo>
                    <a:lnTo>
                      <a:pt x="52" y="604"/>
                    </a:lnTo>
                    <a:lnTo>
                      <a:pt x="48" y="610"/>
                    </a:lnTo>
                    <a:lnTo>
                      <a:pt x="48" y="614"/>
                    </a:lnTo>
                    <a:lnTo>
                      <a:pt x="42" y="620"/>
                    </a:lnTo>
                    <a:lnTo>
                      <a:pt x="38" y="618"/>
                    </a:lnTo>
                    <a:lnTo>
                      <a:pt x="38" y="624"/>
                    </a:lnTo>
                    <a:lnTo>
                      <a:pt x="34" y="624"/>
                    </a:lnTo>
                    <a:lnTo>
                      <a:pt x="34" y="622"/>
                    </a:lnTo>
                    <a:lnTo>
                      <a:pt x="32" y="624"/>
                    </a:lnTo>
                    <a:lnTo>
                      <a:pt x="26" y="624"/>
                    </a:lnTo>
                    <a:lnTo>
                      <a:pt x="24" y="620"/>
                    </a:lnTo>
                    <a:lnTo>
                      <a:pt x="28" y="622"/>
                    </a:lnTo>
                    <a:lnTo>
                      <a:pt x="24" y="614"/>
                    </a:lnTo>
                    <a:lnTo>
                      <a:pt x="22" y="614"/>
                    </a:lnTo>
                    <a:lnTo>
                      <a:pt x="22" y="618"/>
                    </a:lnTo>
                    <a:lnTo>
                      <a:pt x="22" y="622"/>
                    </a:lnTo>
                    <a:lnTo>
                      <a:pt x="22" y="626"/>
                    </a:lnTo>
                    <a:lnTo>
                      <a:pt x="22" y="622"/>
                    </a:lnTo>
                    <a:lnTo>
                      <a:pt x="18" y="626"/>
                    </a:lnTo>
                    <a:lnTo>
                      <a:pt x="14" y="626"/>
                    </a:lnTo>
                    <a:lnTo>
                      <a:pt x="12" y="622"/>
                    </a:lnTo>
                    <a:lnTo>
                      <a:pt x="14" y="622"/>
                    </a:lnTo>
                    <a:lnTo>
                      <a:pt x="10" y="616"/>
                    </a:lnTo>
                    <a:lnTo>
                      <a:pt x="8" y="616"/>
                    </a:lnTo>
                    <a:lnTo>
                      <a:pt x="6" y="622"/>
                    </a:lnTo>
                    <a:lnTo>
                      <a:pt x="10" y="624"/>
                    </a:lnTo>
                    <a:lnTo>
                      <a:pt x="2" y="628"/>
                    </a:lnTo>
                    <a:lnTo>
                      <a:pt x="0" y="626"/>
                    </a:lnTo>
                    <a:lnTo>
                      <a:pt x="4" y="624"/>
                    </a:lnTo>
                    <a:lnTo>
                      <a:pt x="2" y="624"/>
                    </a:lnTo>
                    <a:lnTo>
                      <a:pt x="4" y="622"/>
                    </a:lnTo>
                    <a:lnTo>
                      <a:pt x="6" y="622"/>
                    </a:lnTo>
                    <a:lnTo>
                      <a:pt x="4" y="616"/>
                    </a:lnTo>
                    <a:lnTo>
                      <a:pt x="12" y="614"/>
                    </a:lnTo>
                    <a:lnTo>
                      <a:pt x="16" y="616"/>
                    </a:lnTo>
                    <a:lnTo>
                      <a:pt x="18" y="614"/>
                    </a:lnTo>
                    <a:lnTo>
                      <a:pt x="28" y="610"/>
                    </a:lnTo>
                    <a:lnTo>
                      <a:pt x="28" y="608"/>
                    </a:lnTo>
                    <a:lnTo>
                      <a:pt x="26" y="608"/>
                    </a:lnTo>
                    <a:lnTo>
                      <a:pt x="50" y="594"/>
                    </a:lnTo>
                    <a:lnTo>
                      <a:pt x="66" y="592"/>
                    </a:lnTo>
                    <a:lnTo>
                      <a:pt x="60" y="594"/>
                    </a:lnTo>
                    <a:lnTo>
                      <a:pt x="64" y="594"/>
                    </a:lnTo>
                    <a:lnTo>
                      <a:pt x="74" y="594"/>
                    </a:lnTo>
                    <a:lnTo>
                      <a:pt x="74" y="596"/>
                    </a:lnTo>
                    <a:lnTo>
                      <a:pt x="68" y="596"/>
                    </a:lnTo>
                    <a:lnTo>
                      <a:pt x="70" y="598"/>
                    </a:lnTo>
                    <a:lnTo>
                      <a:pt x="70" y="600"/>
                    </a:lnTo>
                    <a:lnTo>
                      <a:pt x="74" y="604"/>
                    </a:lnTo>
                    <a:lnTo>
                      <a:pt x="76" y="604"/>
                    </a:lnTo>
                    <a:lnTo>
                      <a:pt x="74" y="604"/>
                    </a:lnTo>
                    <a:lnTo>
                      <a:pt x="74" y="598"/>
                    </a:lnTo>
                    <a:lnTo>
                      <a:pt x="82" y="600"/>
                    </a:lnTo>
                    <a:lnTo>
                      <a:pt x="82" y="604"/>
                    </a:lnTo>
                    <a:lnTo>
                      <a:pt x="86" y="604"/>
                    </a:lnTo>
                    <a:lnTo>
                      <a:pt x="86" y="602"/>
                    </a:lnTo>
                    <a:lnTo>
                      <a:pt x="88" y="602"/>
                    </a:lnTo>
                    <a:lnTo>
                      <a:pt x="80" y="598"/>
                    </a:lnTo>
                    <a:lnTo>
                      <a:pt x="88" y="586"/>
                    </a:lnTo>
                    <a:lnTo>
                      <a:pt x="102" y="578"/>
                    </a:lnTo>
                    <a:lnTo>
                      <a:pt x="120" y="572"/>
                    </a:lnTo>
                    <a:lnTo>
                      <a:pt x="118" y="572"/>
                    </a:lnTo>
                    <a:lnTo>
                      <a:pt x="120" y="572"/>
                    </a:lnTo>
                    <a:lnTo>
                      <a:pt x="128" y="566"/>
                    </a:lnTo>
                    <a:lnTo>
                      <a:pt x="126" y="570"/>
                    </a:lnTo>
                    <a:lnTo>
                      <a:pt x="126" y="568"/>
                    </a:lnTo>
                    <a:lnTo>
                      <a:pt x="130" y="570"/>
                    </a:lnTo>
                    <a:lnTo>
                      <a:pt x="134" y="572"/>
                    </a:lnTo>
                    <a:lnTo>
                      <a:pt x="134" y="564"/>
                    </a:lnTo>
                    <a:lnTo>
                      <a:pt x="136" y="562"/>
                    </a:lnTo>
                    <a:lnTo>
                      <a:pt x="146" y="552"/>
                    </a:lnTo>
                    <a:lnTo>
                      <a:pt x="152" y="552"/>
                    </a:lnTo>
                    <a:lnTo>
                      <a:pt x="156" y="546"/>
                    </a:lnTo>
                    <a:lnTo>
                      <a:pt x="164" y="544"/>
                    </a:lnTo>
                    <a:lnTo>
                      <a:pt x="164" y="548"/>
                    </a:lnTo>
                    <a:lnTo>
                      <a:pt x="168" y="548"/>
                    </a:lnTo>
                    <a:lnTo>
                      <a:pt x="170" y="546"/>
                    </a:lnTo>
                    <a:lnTo>
                      <a:pt x="168" y="544"/>
                    </a:lnTo>
                    <a:lnTo>
                      <a:pt x="168" y="548"/>
                    </a:lnTo>
                    <a:lnTo>
                      <a:pt x="164" y="548"/>
                    </a:lnTo>
                    <a:lnTo>
                      <a:pt x="164" y="542"/>
                    </a:lnTo>
                    <a:lnTo>
                      <a:pt x="162" y="542"/>
                    </a:lnTo>
                    <a:lnTo>
                      <a:pt x="168" y="524"/>
                    </a:lnTo>
                    <a:lnTo>
                      <a:pt x="174" y="520"/>
                    </a:lnTo>
                    <a:lnTo>
                      <a:pt x="178" y="522"/>
                    </a:lnTo>
                    <a:lnTo>
                      <a:pt x="176" y="518"/>
                    </a:lnTo>
                    <a:lnTo>
                      <a:pt x="172" y="518"/>
                    </a:lnTo>
                    <a:lnTo>
                      <a:pt x="170" y="516"/>
                    </a:lnTo>
                    <a:lnTo>
                      <a:pt x="172" y="512"/>
                    </a:lnTo>
                    <a:lnTo>
                      <a:pt x="178" y="504"/>
                    </a:lnTo>
                    <a:lnTo>
                      <a:pt x="180" y="504"/>
                    </a:lnTo>
                    <a:lnTo>
                      <a:pt x="188" y="500"/>
                    </a:lnTo>
                    <a:lnTo>
                      <a:pt x="186" y="500"/>
                    </a:lnTo>
                    <a:lnTo>
                      <a:pt x="190" y="494"/>
                    </a:lnTo>
                    <a:lnTo>
                      <a:pt x="190" y="490"/>
                    </a:lnTo>
                    <a:lnTo>
                      <a:pt x="194" y="484"/>
                    </a:lnTo>
                    <a:lnTo>
                      <a:pt x="192" y="486"/>
                    </a:lnTo>
                    <a:lnTo>
                      <a:pt x="190" y="490"/>
                    </a:lnTo>
                    <a:lnTo>
                      <a:pt x="186" y="494"/>
                    </a:lnTo>
                    <a:lnTo>
                      <a:pt x="184" y="494"/>
                    </a:lnTo>
                    <a:lnTo>
                      <a:pt x="156" y="502"/>
                    </a:lnTo>
                    <a:lnTo>
                      <a:pt x="154" y="500"/>
                    </a:lnTo>
                    <a:lnTo>
                      <a:pt x="154" y="494"/>
                    </a:lnTo>
                    <a:lnTo>
                      <a:pt x="152" y="492"/>
                    </a:lnTo>
                    <a:lnTo>
                      <a:pt x="152" y="488"/>
                    </a:lnTo>
                    <a:lnTo>
                      <a:pt x="154" y="486"/>
                    </a:lnTo>
                    <a:lnTo>
                      <a:pt x="152" y="484"/>
                    </a:lnTo>
                    <a:lnTo>
                      <a:pt x="160" y="486"/>
                    </a:lnTo>
                    <a:lnTo>
                      <a:pt x="164" y="492"/>
                    </a:lnTo>
                    <a:lnTo>
                      <a:pt x="162" y="484"/>
                    </a:lnTo>
                    <a:lnTo>
                      <a:pt x="154" y="484"/>
                    </a:lnTo>
                    <a:lnTo>
                      <a:pt x="152" y="476"/>
                    </a:lnTo>
                    <a:lnTo>
                      <a:pt x="154" y="484"/>
                    </a:lnTo>
                    <a:lnTo>
                      <a:pt x="148" y="490"/>
                    </a:lnTo>
                    <a:lnTo>
                      <a:pt x="146" y="486"/>
                    </a:lnTo>
                    <a:lnTo>
                      <a:pt x="148" y="484"/>
                    </a:lnTo>
                    <a:lnTo>
                      <a:pt x="144" y="484"/>
                    </a:lnTo>
                    <a:lnTo>
                      <a:pt x="146" y="486"/>
                    </a:lnTo>
                    <a:lnTo>
                      <a:pt x="144" y="492"/>
                    </a:lnTo>
                    <a:lnTo>
                      <a:pt x="142" y="494"/>
                    </a:lnTo>
                    <a:lnTo>
                      <a:pt x="144" y="492"/>
                    </a:lnTo>
                    <a:lnTo>
                      <a:pt x="142" y="492"/>
                    </a:lnTo>
                    <a:lnTo>
                      <a:pt x="144" y="504"/>
                    </a:lnTo>
                    <a:lnTo>
                      <a:pt x="140" y="508"/>
                    </a:lnTo>
                    <a:lnTo>
                      <a:pt x="136" y="506"/>
                    </a:lnTo>
                    <a:lnTo>
                      <a:pt x="128" y="490"/>
                    </a:lnTo>
                    <a:lnTo>
                      <a:pt x="126" y="488"/>
                    </a:lnTo>
                    <a:lnTo>
                      <a:pt x="126" y="484"/>
                    </a:lnTo>
                    <a:lnTo>
                      <a:pt x="124" y="484"/>
                    </a:lnTo>
                    <a:lnTo>
                      <a:pt x="122" y="486"/>
                    </a:lnTo>
                    <a:lnTo>
                      <a:pt x="116" y="488"/>
                    </a:lnTo>
                    <a:lnTo>
                      <a:pt x="116" y="484"/>
                    </a:lnTo>
                    <a:lnTo>
                      <a:pt x="112" y="482"/>
                    </a:lnTo>
                    <a:lnTo>
                      <a:pt x="110" y="480"/>
                    </a:lnTo>
                    <a:lnTo>
                      <a:pt x="112" y="480"/>
                    </a:lnTo>
                    <a:lnTo>
                      <a:pt x="112" y="474"/>
                    </a:lnTo>
                    <a:lnTo>
                      <a:pt x="98" y="482"/>
                    </a:lnTo>
                    <a:lnTo>
                      <a:pt x="96" y="480"/>
                    </a:lnTo>
                    <a:lnTo>
                      <a:pt x="86" y="482"/>
                    </a:lnTo>
                    <a:lnTo>
                      <a:pt x="86" y="484"/>
                    </a:lnTo>
                    <a:lnTo>
                      <a:pt x="84" y="48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87" name="Freeform 485"/>
              <p:cNvSpPr>
                <a:spLocks/>
              </p:cNvSpPr>
              <p:nvPr/>
            </p:nvSpPr>
            <p:spPr bwMode="auto">
              <a:xfrm>
                <a:off x="462" y="3436"/>
                <a:ext cx="40" cy="26"/>
              </a:xfrm>
              <a:custGeom>
                <a:avLst/>
                <a:gdLst>
                  <a:gd name="T0" fmla="*/ 32 w 40"/>
                  <a:gd name="T1" fmla="*/ 0 h 26"/>
                  <a:gd name="T2" fmla="*/ 32 w 40"/>
                  <a:gd name="T3" fmla="*/ 2 h 26"/>
                  <a:gd name="T4" fmla="*/ 40 w 40"/>
                  <a:gd name="T5" fmla="*/ 8 h 26"/>
                  <a:gd name="T6" fmla="*/ 38 w 40"/>
                  <a:gd name="T7" fmla="*/ 10 h 26"/>
                  <a:gd name="T8" fmla="*/ 38 w 40"/>
                  <a:gd name="T9" fmla="*/ 14 h 26"/>
                  <a:gd name="T10" fmla="*/ 38 w 40"/>
                  <a:gd name="T11" fmla="*/ 16 h 26"/>
                  <a:gd name="T12" fmla="*/ 40 w 40"/>
                  <a:gd name="T13" fmla="*/ 18 h 26"/>
                  <a:gd name="T14" fmla="*/ 38 w 40"/>
                  <a:gd name="T15" fmla="*/ 22 h 26"/>
                  <a:gd name="T16" fmla="*/ 24 w 40"/>
                  <a:gd name="T17" fmla="*/ 20 h 26"/>
                  <a:gd name="T18" fmla="*/ 26 w 40"/>
                  <a:gd name="T19" fmla="*/ 24 h 26"/>
                  <a:gd name="T20" fmla="*/ 26 w 40"/>
                  <a:gd name="T21" fmla="*/ 26 h 26"/>
                  <a:gd name="T22" fmla="*/ 4 w 40"/>
                  <a:gd name="T23" fmla="*/ 10 h 26"/>
                  <a:gd name="T24" fmla="*/ 0 w 40"/>
                  <a:gd name="T25" fmla="*/ 6 h 26"/>
                  <a:gd name="T26" fmla="*/ 0 w 40"/>
                  <a:gd name="T27" fmla="*/ 0 h 26"/>
                  <a:gd name="T28" fmla="*/ 14 w 40"/>
                  <a:gd name="T29" fmla="*/ 4 h 26"/>
                  <a:gd name="T30" fmla="*/ 14 w 40"/>
                  <a:gd name="T31" fmla="*/ 0 h 26"/>
                  <a:gd name="T32" fmla="*/ 24 w 40"/>
                  <a:gd name="T33" fmla="*/ 0 h 26"/>
                  <a:gd name="T34" fmla="*/ 26 w 40"/>
                  <a:gd name="T35" fmla="*/ 0 h 26"/>
                  <a:gd name="T36" fmla="*/ 32 w 40"/>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6">
                    <a:moveTo>
                      <a:pt x="32" y="0"/>
                    </a:moveTo>
                    <a:lnTo>
                      <a:pt x="32" y="2"/>
                    </a:lnTo>
                    <a:lnTo>
                      <a:pt x="40" y="8"/>
                    </a:lnTo>
                    <a:lnTo>
                      <a:pt x="38" y="10"/>
                    </a:lnTo>
                    <a:lnTo>
                      <a:pt x="38" y="14"/>
                    </a:lnTo>
                    <a:lnTo>
                      <a:pt x="38" y="16"/>
                    </a:lnTo>
                    <a:lnTo>
                      <a:pt x="40" y="18"/>
                    </a:lnTo>
                    <a:lnTo>
                      <a:pt x="38" y="22"/>
                    </a:lnTo>
                    <a:lnTo>
                      <a:pt x="24" y="20"/>
                    </a:lnTo>
                    <a:lnTo>
                      <a:pt x="26" y="24"/>
                    </a:lnTo>
                    <a:lnTo>
                      <a:pt x="26" y="26"/>
                    </a:lnTo>
                    <a:lnTo>
                      <a:pt x="4" y="10"/>
                    </a:lnTo>
                    <a:lnTo>
                      <a:pt x="0" y="6"/>
                    </a:lnTo>
                    <a:lnTo>
                      <a:pt x="0" y="0"/>
                    </a:lnTo>
                    <a:lnTo>
                      <a:pt x="14" y="4"/>
                    </a:lnTo>
                    <a:lnTo>
                      <a:pt x="14" y="0"/>
                    </a:lnTo>
                    <a:lnTo>
                      <a:pt x="24" y="0"/>
                    </a:lnTo>
                    <a:lnTo>
                      <a:pt x="26" y="0"/>
                    </a:lnTo>
                    <a:lnTo>
                      <a:pt x="32" y="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88" name="Freeform 486"/>
              <p:cNvSpPr>
                <a:spLocks/>
              </p:cNvSpPr>
              <p:nvPr/>
            </p:nvSpPr>
            <p:spPr bwMode="auto">
              <a:xfrm>
                <a:off x="462" y="3656"/>
                <a:ext cx="50" cy="22"/>
              </a:xfrm>
              <a:custGeom>
                <a:avLst/>
                <a:gdLst>
                  <a:gd name="T0" fmla="*/ 22 w 50"/>
                  <a:gd name="T1" fmla="*/ 14 h 22"/>
                  <a:gd name="T2" fmla="*/ 14 w 50"/>
                  <a:gd name="T3" fmla="*/ 22 h 22"/>
                  <a:gd name="T4" fmla="*/ 6 w 50"/>
                  <a:gd name="T5" fmla="*/ 22 h 22"/>
                  <a:gd name="T6" fmla="*/ 2 w 50"/>
                  <a:gd name="T7" fmla="*/ 18 h 22"/>
                  <a:gd name="T8" fmla="*/ 0 w 50"/>
                  <a:gd name="T9" fmla="*/ 12 h 22"/>
                  <a:gd name="T10" fmla="*/ 8 w 50"/>
                  <a:gd name="T11" fmla="*/ 10 h 22"/>
                  <a:gd name="T12" fmla="*/ 16 w 50"/>
                  <a:gd name="T13" fmla="*/ 2 h 22"/>
                  <a:gd name="T14" fmla="*/ 24 w 50"/>
                  <a:gd name="T15" fmla="*/ 6 h 22"/>
                  <a:gd name="T16" fmla="*/ 26 w 50"/>
                  <a:gd name="T17" fmla="*/ 2 h 22"/>
                  <a:gd name="T18" fmla="*/ 36 w 50"/>
                  <a:gd name="T19" fmla="*/ 0 h 22"/>
                  <a:gd name="T20" fmla="*/ 40 w 50"/>
                  <a:gd name="T21" fmla="*/ 2 h 22"/>
                  <a:gd name="T22" fmla="*/ 42 w 50"/>
                  <a:gd name="T23" fmla="*/ 14 h 22"/>
                  <a:gd name="T24" fmla="*/ 48 w 50"/>
                  <a:gd name="T25" fmla="*/ 14 h 22"/>
                  <a:gd name="T26" fmla="*/ 50 w 50"/>
                  <a:gd name="T27" fmla="*/ 18 h 22"/>
                  <a:gd name="T28" fmla="*/ 42 w 50"/>
                  <a:gd name="T29" fmla="*/ 14 h 22"/>
                  <a:gd name="T30" fmla="*/ 40 w 50"/>
                  <a:gd name="T31" fmla="*/ 18 h 22"/>
                  <a:gd name="T32" fmla="*/ 36 w 50"/>
                  <a:gd name="T33" fmla="*/ 18 h 22"/>
                  <a:gd name="T34" fmla="*/ 22 w 50"/>
                  <a:gd name="T3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2">
                    <a:moveTo>
                      <a:pt x="22" y="14"/>
                    </a:moveTo>
                    <a:lnTo>
                      <a:pt x="14" y="22"/>
                    </a:lnTo>
                    <a:lnTo>
                      <a:pt x="6" y="22"/>
                    </a:lnTo>
                    <a:lnTo>
                      <a:pt x="2" y="18"/>
                    </a:lnTo>
                    <a:lnTo>
                      <a:pt x="0" y="12"/>
                    </a:lnTo>
                    <a:lnTo>
                      <a:pt x="8" y="10"/>
                    </a:lnTo>
                    <a:lnTo>
                      <a:pt x="16" y="2"/>
                    </a:lnTo>
                    <a:lnTo>
                      <a:pt x="24" y="6"/>
                    </a:lnTo>
                    <a:lnTo>
                      <a:pt x="26" y="2"/>
                    </a:lnTo>
                    <a:lnTo>
                      <a:pt x="36" y="0"/>
                    </a:lnTo>
                    <a:lnTo>
                      <a:pt x="40" y="2"/>
                    </a:lnTo>
                    <a:lnTo>
                      <a:pt x="42" y="14"/>
                    </a:lnTo>
                    <a:lnTo>
                      <a:pt x="48" y="14"/>
                    </a:lnTo>
                    <a:lnTo>
                      <a:pt x="50" y="18"/>
                    </a:lnTo>
                    <a:lnTo>
                      <a:pt x="42" y="14"/>
                    </a:lnTo>
                    <a:lnTo>
                      <a:pt x="40" y="18"/>
                    </a:lnTo>
                    <a:lnTo>
                      <a:pt x="36" y="18"/>
                    </a:lnTo>
                    <a:lnTo>
                      <a:pt x="22" y="1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89" name="Freeform 487"/>
              <p:cNvSpPr>
                <a:spLocks/>
              </p:cNvSpPr>
              <p:nvPr/>
            </p:nvSpPr>
            <p:spPr bwMode="auto">
              <a:xfrm>
                <a:off x="376" y="3680"/>
                <a:ext cx="48" cy="26"/>
              </a:xfrm>
              <a:custGeom>
                <a:avLst/>
                <a:gdLst>
                  <a:gd name="T0" fmla="*/ 34 w 48"/>
                  <a:gd name="T1" fmla="*/ 18 h 26"/>
                  <a:gd name="T2" fmla="*/ 34 w 48"/>
                  <a:gd name="T3" fmla="*/ 20 h 26"/>
                  <a:gd name="T4" fmla="*/ 32 w 48"/>
                  <a:gd name="T5" fmla="*/ 16 h 26"/>
                  <a:gd name="T6" fmla="*/ 30 w 48"/>
                  <a:gd name="T7" fmla="*/ 22 h 26"/>
                  <a:gd name="T8" fmla="*/ 28 w 48"/>
                  <a:gd name="T9" fmla="*/ 20 h 26"/>
                  <a:gd name="T10" fmla="*/ 20 w 48"/>
                  <a:gd name="T11" fmla="*/ 20 h 26"/>
                  <a:gd name="T12" fmla="*/ 8 w 48"/>
                  <a:gd name="T13" fmla="*/ 26 h 26"/>
                  <a:gd name="T14" fmla="*/ 4 w 48"/>
                  <a:gd name="T15" fmla="*/ 26 h 26"/>
                  <a:gd name="T16" fmla="*/ 0 w 48"/>
                  <a:gd name="T17" fmla="*/ 20 h 26"/>
                  <a:gd name="T18" fmla="*/ 6 w 48"/>
                  <a:gd name="T19" fmla="*/ 18 h 26"/>
                  <a:gd name="T20" fmla="*/ 10 w 48"/>
                  <a:gd name="T21" fmla="*/ 20 h 26"/>
                  <a:gd name="T22" fmla="*/ 10 w 48"/>
                  <a:gd name="T23" fmla="*/ 16 h 26"/>
                  <a:gd name="T24" fmla="*/ 14 w 48"/>
                  <a:gd name="T25" fmla="*/ 20 h 26"/>
                  <a:gd name="T26" fmla="*/ 16 w 48"/>
                  <a:gd name="T27" fmla="*/ 16 h 26"/>
                  <a:gd name="T28" fmla="*/ 20 w 48"/>
                  <a:gd name="T29" fmla="*/ 18 h 26"/>
                  <a:gd name="T30" fmla="*/ 20 w 48"/>
                  <a:gd name="T31" fmla="*/ 16 h 26"/>
                  <a:gd name="T32" fmla="*/ 26 w 48"/>
                  <a:gd name="T33" fmla="*/ 16 h 26"/>
                  <a:gd name="T34" fmla="*/ 22 w 48"/>
                  <a:gd name="T35" fmla="*/ 14 h 26"/>
                  <a:gd name="T36" fmla="*/ 24 w 48"/>
                  <a:gd name="T37" fmla="*/ 14 h 26"/>
                  <a:gd name="T38" fmla="*/ 24 w 48"/>
                  <a:gd name="T39" fmla="*/ 12 h 26"/>
                  <a:gd name="T40" fmla="*/ 24 w 48"/>
                  <a:gd name="T41" fmla="*/ 10 h 26"/>
                  <a:gd name="T42" fmla="*/ 28 w 48"/>
                  <a:gd name="T43" fmla="*/ 10 h 26"/>
                  <a:gd name="T44" fmla="*/ 30 w 48"/>
                  <a:gd name="T45" fmla="*/ 16 h 26"/>
                  <a:gd name="T46" fmla="*/ 32 w 48"/>
                  <a:gd name="T47" fmla="*/ 12 h 26"/>
                  <a:gd name="T48" fmla="*/ 34 w 48"/>
                  <a:gd name="T49" fmla="*/ 12 h 26"/>
                  <a:gd name="T50" fmla="*/ 26 w 48"/>
                  <a:gd name="T51" fmla="*/ 8 h 26"/>
                  <a:gd name="T52" fmla="*/ 24 w 48"/>
                  <a:gd name="T53" fmla="*/ 4 h 26"/>
                  <a:gd name="T54" fmla="*/ 36 w 48"/>
                  <a:gd name="T55" fmla="*/ 0 h 26"/>
                  <a:gd name="T56" fmla="*/ 38 w 48"/>
                  <a:gd name="T57" fmla="*/ 2 h 26"/>
                  <a:gd name="T58" fmla="*/ 36 w 48"/>
                  <a:gd name="T59" fmla="*/ 4 h 26"/>
                  <a:gd name="T60" fmla="*/ 38 w 48"/>
                  <a:gd name="T61" fmla="*/ 8 h 26"/>
                  <a:gd name="T62" fmla="*/ 42 w 48"/>
                  <a:gd name="T63" fmla="*/ 6 h 26"/>
                  <a:gd name="T64" fmla="*/ 46 w 48"/>
                  <a:gd name="T65" fmla="*/ 2 h 26"/>
                  <a:gd name="T66" fmla="*/ 46 w 48"/>
                  <a:gd name="T67" fmla="*/ 4 h 26"/>
                  <a:gd name="T68" fmla="*/ 46 w 48"/>
                  <a:gd name="T69" fmla="*/ 8 h 26"/>
                  <a:gd name="T70" fmla="*/ 48 w 48"/>
                  <a:gd name="T71" fmla="*/ 8 h 26"/>
                  <a:gd name="T72" fmla="*/ 40 w 48"/>
                  <a:gd name="T73" fmla="*/ 10 h 26"/>
                  <a:gd name="T74" fmla="*/ 36 w 48"/>
                  <a:gd name="T75" fmla="*/ 12 h 26"/>
                  <a:gd name="T76" fmla="*/ 38 w 48"/>
                  <a:gd name="T77" fmla="*/ 14 h 26"/>
                  <a:gd name="T78" fmla="*/ 42 w 48"/>
                  <a:gd name="T79" fmla="*/ 12 h 26"/>
                  <a:gd name="T80" fmla="*/ 42 w 48"/>
                  <a:gd name="T81" fmla="*/ 14 h 26"/>
                  <a:gd name="T82" fmla="*/ 44 w 48"/>
                  <a:gd name="T83" fmla="*/ 12 h 26"/>
                  <a:gd name="T84" fmla="*/ 44 w 48"/>
                  <a:gd name="T85" fmla="*/ 16 h 26"/>
                  <a:gd name="T86" fmla="*/ 38 w 48"/>
                  <a:gd name="T87" fmla="*/ 16 h 26"/>
                  <a:gd name="T88" fmla="*/ 34 w 48"/>
                  <a:gd name="T89" fmla="*/ 20 h 26"/>
                  <a:gd name="T90" fmla="*/ 34 w 48"/>
                  <a:gd name="T91" fmla="*/ 16 h 26"/>
                  <a:gd name="T92" fmla="*/ 34 w 48"/>
                  <a:gd name="T93"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26">
                    <a:moveTo>
                      <a:pt x="34" y="18"/>
                    </a:moveTo>
                    <a:lnTo>
                      <a:pt x="34" y="20"/>
                    </a:lnTo>
                    <a:lnTo>
                      <a:pt x="32" y="16"/>
                    </a:lnTo>
                    <a:lnTo>
                      <a:pt x="30" y="22"/>
                    </a:lnTo>
                    <a:lnTo>
                      <a:pt x="28" y="20"/>
                    </a:lnTo>
                    <a:lnTo>
                      <a:pt x="20" y="20"/>
                    </a:lnTo>
                    <a:lnTo>
                      <a:pt x="8" y="26"/>
                    </a:lnTo>
                    <a:lnTo>
                      <a:pt x="4" y="26"/>
                    </a:lnTo>
                    <a:lnTo>
                      <a:pt x="0" y="20"/>
                    </a:lnTo>
                    <a:lnTo>
                      <a:pt x="6" y="18"/>
                    </a:lnTo>
                    <a:lnTo>
                      <a:pt x="10" y="20"/>
                    </a:lnTo>
                    <a:lnTo>
                      <a:pt x="10" y="16"/>
                    </a:lnTo>
                    <a:lnTo>
                      <a:pt x="14" y="20"/>
                    </a:lnTo>
                    <a:lnTo>
                      <a:pt x="16" y="16"/>
                    </a:lnTo>
                    <a:lnTo>
                      <a:pt x="20" y="18"/>
                    </a:lnTo>
                    <a:lnTo>
                      <a:pt x="20" y="16"/>
                    </a:lnTo>
                    <a:lnTo>
                      <a:pt x="26" y="16"/>
                    </a:lnTo>
                    <a:lnTo>
                      <a:pt x="22" y="14"/>
                    </a:lnTo>
                    <a:lnTo>
                      <a:pt x="24" y="14"/>
                    </a:lnTo>
                    <a:lnTo>
                      <a:pt x="24" y="12"/>
                    </a:lnTo>
                    <a:lnTo>
                      <a:pt x="24" y="10"/>
                    </a:lnTo>
                    <a:lnTo>
                      <a:pt x="28" y="10"/>
                    </a:lnTo>
                    <a:lnTo>
                      <a:pt x="30" y="16"/>
                    </a:lnTo>
                    <a:lnTo>
                      <a:pt x="32" y="12"/>
                    </a:lnTo>
                    <a:lnTo>
                      <a:pt x="34" y="12"/>
                    </a:lnTo>
                    <a:lnTo>
                      <a:pt x="26" y="8"/>
                    </a:lnTo>
                    <a:lnTo>
                      <a:pt x="24" y="4"/>
                    </a:lnTo>
                    <a:lnTo>
                      <a:pt x="36" y="0"/>
                    </a:lnTo>
                    <a:lnTo>
                      <a:pt x="38" y="2"/>
                    </a:lnTo>
                    <a:lnTo>
                      <a:pt x="36" y="4"/>
                    </a:lnTo>
                    <a:lnTo>
                      <a:pt x="38" y="8"/>
                    </a:lnTo>
                    <a:lnTo>
                      <a:pt x="42" y="6"/>
                    </a:lnTo>
                    <a:lnTo>
                      <a:pt x="46" y="2"/>
                    </a:lnTo>
                    <a:lnTo>
                      <a:pt x="46" y="4"/>
                    </a:lnTo>
                    <a:lnTo>
                      <a:pt x="46" y="8"/>
                    </a:lnTo>
                    <a:lnTo>
                      <a:pt x="48" y="8"/>
                    </a:lnTo>
                    <a:lnTo>
                      <a:pt x="40" y="10"/>
                    </a:lnTo>
                    <a:lnTo>
                      <a:pt x="36" y="12"/>
                    </a:lnTo>
                    <a:lnTo>
                      <a:pt x="38" y="14"/>
                    </a:lnTo>
                    <a:lnTo>
                      <a:pt x="42" y="12"/>
                    </a:lnTo>
                    <a:lnTo>
                      <a:pt x="42" y="14"/>
                    </a:lnTo>
                    <a:lnTo>
                      <a:pt x="44" y="12"/>
                    </a:lnTo>
                    <a:lnTo>
                      <a:pt x="44" y="16"/>
                    </a:lnTo>
                    <a:lnTo>
                      <a:pt x="38" y="16"/>
                    </a:lnTo>
                    <a:lnTo>
                      <a:pt x="34" y="20"/>
                    </a:lnTo>
                    <a:lnTo>
                      <a:pt x="34" y="16"/>
                    </a:lnTo>
                    <a:lnTo>
                      <a:pt x="34" y="1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90" name="Freeform 488"/>
              <p:cNvSpPr>
                <a:spLocks/>
              </p:cNvSpPr>
              <p:nvPr/>
            </p:nvSpPr>
            <p:spPr bwMode="auto">
              <a:xfrm>
                <a:off x="422" y="3690"/>
                <a:ext cx="4" cy="6"/>
              </a:xfrm>
              <a:custGeom>
                <a:avLst/>
                <a:gdLst>
                  <a:gd name="T0" fmla="*/ 0 w 4"/>
                  <a:gd name="T1" fmla="*/ 6 h 6"/>
                  <a:gd name="T2" fmla="*/ 0 w 4"/>
                  <a:gd name="T3" fmla="*/ 0 h 6"/>
                  <a:gd name="T4" fmla="*/ 4 w 4"/>
                  <a:gd name="T5" fmla="*/ 0 h 6"/>
                  <a:gd name="T6" fmla="*/ 0 w 4"/>
                  <a:gd name="T7" fmla="*/ 6 h 6"/>
                </a:gdLst>
                <a:ahLst/>
                <a:cxnLst>
                  <a:cxn ang="0">
                    <a:pos x="T0" y="T1"/>
                  </a:cxn>
                  <a:cxn ang="0">
                    <a:pos x="T2" y="T3"/>
                  </a:cxn>
                  <a:cxn ang="0">
                    <a:pos x="T4" y="T5"/>
                  </a:cxn>
                  <a:cxn ang="0">
                    <a:pos x="T6" y="T7"/>
                  </a:cxn>
                </a:cxnLst>
                <a:rect l="0" t="0" r="r" b="b"/>
                <a:pathLst>
                  <a:path w="4" h="6">
                    <a:moveTo>
                      <a:pt x="0" y="6"/>
                    </a:moveTo>
                    <a:lnTo>
                      <a:pt x="0" y="0"/>
                    </a:lnTo>
                    <a:lnTo>
                      <a:pt x="4" y="0"/>
                    </a:lnTo>
                    <a:lnTo>
                      <a:pt x="0" y="6"/>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91" name="Freeform 489"/>
              <p:cNvSpPr>
                <a:spLocks/>
              </p:cNvSpPr>
              <p:nvPr/>
            </p:nvSpPr>
            <p:spPr bwMode="auto">
              <a:xfrm>
                <a:off x="338" y="3688"/>
                <a:ext cx="42" cy="24"/>
              </a:xfrm>
              <a:custGeom>
                <a:avLst/>
                <a:gdLst>
                  <a:gd name="T0" fmla="*/ 42 w 42"/>
                  <a:gd name="T1" fmla="*/ 6 h 24"/>
                  <a:gd name="T2" fmla="*/ 40 w 42"/>
                  <a:gd name="T3" fmla="*/ 8 h 24"/>
                  <a:gd name="T4" fmla="*/ 26 w 42"/>
                  <a:gd name="T5" fmla="*/ 12 h 24"/>
                  <a:gd name="T6" fmla="*/ 20 w 42"/>
                  <a:gd name="T7" fmla="*/ 18 h 24"/>
                  <a:gd name="T8" fmla="*/ 0 w 42"/>
                  <a:gd name="T9" fmla="*/ 24 h 24"/>
                  <a:gd name="T10" fmla="*/ 8 w 42"/>
                  <a:gd name="T11" fmla="*/ 18 h 24"/>
                  <a:gd name="T12" fmla="*/ 12 w 42"/>
                  <a:gd name="T13" fmla="*/ 16 h 24"/>
                  <a:gd name="T14" fmla="*/ 12 w 42"/>
                  <a:gd name="T15" fmla="*/ 12 h 24"/>
                  <a:gd name="T16" fmla="*/ 18 w 42"/>
                  <a:gd name="T17" fmla="*/ 8 h 24"/>
                  <a:gd name="T18" fmla="*/ 24 w 42"/>
                  <a:gd name="T19" fmla="*/ 10 h 24"/>
                  <a:gd name="T20" fmla="*/ 24 w 42"/>
                  <a:gd name="T21" fmla="*/ 8 h 24"/>
                  <a:gd name="T22" fmla="*/ 28 w 42"/>
                  <a:gd name="T23" fmla="*/ 2 h 24"/>
                  <a:gd name="T24" fmla="*/ 36 w 42"/>
                  <a:gd name="T25" fmla="*/ 0 h 24"/>
                  <a:gd name="T26" fmla="*/ 42 w 42"/>
                  <a:gd name="T2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24">
                    <a:moveTo>
                      <a:pt x="42" y="6"/>
                    </a:moveTo>
                    <a:lnTo>
                      <a:pt x="40" y="8"/>
                    </a:lnTo>
                    <a:lnTo>
                      <a:pt x="26" y="12"/>
                    </a:lnTo>
                    <a:lnTo>
                      <a:pt x="20" y="18"/>
                    </a:lnTo>
                    <a:lnTo>
                      <a:pt x="0" y="24"/>
                    </a:lnTo>
                    <a:lnTo>
                      <a:pt x="8" y="18"/>
                    </a:lnTo>
                    <a:lnTo>
                      <a:pt x="12" y="16"/>
                    </a:lnTo>
                    <a:lnTo>
                      <a:pt x="12" y="12"/>
                    </a:lnTo>
                    <a:lnTo>
                      <a:pt x="18" y="8"/>
                    </a:lnTo>
                    <a:lnTo>
                      <a:pt x="24" y="10"/>
                    </a:lnTo>
                    <a:lnTo>
                      <a:pt x="24" y="8"/>
                    </a:lnTo>
                    <a:lnTo>
                      <a:pt x="28" y="2"/>
                    </a:lnTo>
                    <a:lnTo>
                      <a:pt x="36" y="0"/>
                    </a:lnTo>
                    <a:lnTo>
                      <a:pt x="42" y="6"/>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92" name="Freeform 490"/>
              <p:cNvSpPr>
                <a:spLocks/>
              </p:cNvSpPr>
              <p:nvPr/>
            </p:nvSpPr>
            <p:spPr bwMode="auto">
              <a:xfrm>
                <a:off x="778" y="3562"/>
                <a:ext cx="32" cy="20"/>
              </a:xfrm>
              <a:custGeom>
                <a:avLst/>
                <a:gdLst>
                  <a:gd name="T0" fmla="*/ 28 w 32"/>
                  <a:gd name="T1" fmla="*/ 6 h 20"/>
                  <a:gd name="T2" fmla="*/ 26 w 32"/>
                  <a:gd name="T3" fmla="*/ 12 h 20"/>
                  <a:gd name="T4" fmla="*/ 30 w 32"/>
                  <a:gd name="T5" fmla="*/ 8 h 20"/>
                  <a:gd name="T6" fmla="*/ 32 w 32"/>
                  <a:gd name="T7" fmla="*/ 10 h 20"/>
                  <a:gd name="T8" fmla="*/ 28 w 32"/>
                  <a:gd name="T9" fmla="*/ 14 h 20"/>
                  <a:gd name="T10" fmla="*/ 24 w 32"/>
                  <a:gd name="T11" fmla="*/ 14 h 20"/>
                  <a:gd name="T12" fmla="*/ 22 w 32"/>
                  <a:gd name="T13" fmla="*/ 12 h 20"/>
                  <a:gd name="T14" fmla="*/ 20 w 32"/>
                  <a:gd name="T15" fmla="*/ 12 h 20"/>
                  <a:gd name="T16" fmla="*/ 22 w 32"/>
                  <a:gd name="T17" fmla="*/ 14 h 20"/>
                  <a:gd name="T18" fmla="*/ 20 w 32"/>
                  <a:gd name="T19" fmla="*/ 14 h 20"/>
                  <a:gd name="T20" fmla="*/ 22 w 32"/>
                  <a:gd name="T21" fmla="*/ 16 h 20"/>
                  <a:gd name="T22" fmla="*/ 16 w 32"/>
                  <a:gd name="T23" fmla="*/ 18 h 20"/>
                  <a:gd name="T24" fmla="*/ 16 w 32"/>
                  <a:gd name="T25" fmla="*/ 12 h 20"/>
                  <a:gd name="T26" fmla="*/ 14 w 32"/>
                  <a:gd name="T27" fmla="*/ 16 h 20"/>
                  <a:gd name="T28" fmla="*/ 10 w 32"/>
                  <a:gd name="T29" fmla="*/ 16 h 20"/>
                  <a:gd name="T30" fmla="*/ 8 w 32"/>
                  <a:gd name="T31" fmla="*/ 20 h 20"/>
                  <a:gd name="T32" fmla="*/ 0 w 32"/>
                  <a:gd name="T33" fmla="*/ 12 h 20"/>
                  <a:gd name="T34" fmla="*/ 2 w 32"/>
                  <a:gd name="T35" fmla="*/ 10 h 20"/>
                  <a:gd name="T36" fmla="*/ 6 w 32"/>
                  <a:gd name="T37" fmla="*/ 14 h 20"/>
                  <a:gd name="T38" fmla="*/ 2 w 32"/>
                  <a:gd name="T39" fmla="*/ 8 h 20"/>
                  <a:gd name="T40" fmla="*/ 6 w 32"/>
                  <a:gd name="T41" fmla="*/ 6 h 20"/>
                  <a:gd name="T42" fmla="*/ 10 w 32"/>
                  <a:gd name="T43" fmla="*/ 10 h 20"/>
                  <a:gd name="T44" fmla="*/ 10 w 32"/>
                  <a:gd name="T45" fmla="*/ 4 h 20"/>
                  <a:gd name="T46" fmla="*/ 8 w 32"/>
                  <a:gd name="T47" fmla="*/ 4 h 20"/>
                  <a:gd name="T48" fmla="*/ 14 w 32"/>
                  <a:gd name="T49" fmla="*/ 4 h 20"/>
                  <a:gd name="T50" fmla="*/ 16 w 32"/>
                  <a:gd name="T51" fmla="*/ 0 h 20"/>
                  <a:gd name="T52" fmla="*/ 18 w 32"/>
                  <a:gd name="T53" fmla="*/ 2 h 20"/>
                  <a:gd name="T54" fmla="*/ 18 w 32"/>
                  <a:gd name="T55" fmla="*/ 4 h 20"/>
                  <a:gd name="T56" fmla="*/ 20 w 32"/>
                  <a:gd name="T57" fmla="*/ 8 h 20"/>
                  <a:gd name="T58" fmla="*/ 22 w 32"/>
                  <a:gd name="T59" fmla="*/ 4 h 20"/>
                  <a:gd name="T60" fmla="*/ 28 w 32"/>
                  <a:gd name="T6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20">
                    <a:moveTo>
                      <a:pt x="28" y="6"/>
                    </a:moveTo>
                    <a:lnTo>
                      <a:pt x="26" y="12"/>
                    </a:lnTo>
                    <a:lnTo>
                      <a:pt x="30" y="8"/>
                    </a:lnTo>
                    <a:lnTo>
                      <a:pt x="32" y="10"/>
                    </a:lnTo>
                    <a:lnTo>
                      <a:pt x="28" y="14"/>
                    </a:lnTo>
                    <a:lnTo>
                      <a:pt x="24" y="14"/>
                    </a:lnTo>
                    <a:lnTo>
                      <a:pt x="22" y="12"/>
                    </a:lnTo>
                    <a:lnTo>
                      <a:pt x="20" y="12"/>
                    </a:lnTo>
                    <a:lnTo>
                      <a:pt x="22" y="14"/>
                    </a:lnTo>
                    <a:lnTo>
                      <a:pt x="20" y="14"/>
                    </a:lnTo>
                    <a:lnTo>
                      <a:pt x="22" y="16"/>
                    </a:lnTo>
                    <a:lnTo>
                      <a:pt x="16" y="18"/>
                    </a:lnTo>
                    <a:lnTo>
                      <a:pt x="16" y="12"/>
                    </a:lnTo>
                    <a:lnTo>
                      <a:pt x="14" y="16"/>
                    </a:lnTo>
                    <a:lnTo>
                      <a:pt x="10" y="16"/>
                    </a:lnTo>
                    <a:lnTo>
                      <a:pt x="8" y="20"/>
                    </a:lnTo>
                    <a:lnTo>
                      <a:pt x="0" y="12"/>
                    </a:lnTo>
                    <a:lnTo>
                      <a:pt x="2" y="10"/>
                    </a:lnTo>
                    <a:lnTo>
                      <a:pt x="6" y="14"/>
                    </a:lnTo>
                    <a:lnTo>
                      <a:pt x="2" y="8"/>
                    </a:lnTo>
                    <a:lnTo>
                      <a:pt x="6" y="6"/>
                    </a:lnTo>
                    <a:lnTo>
                      <a:pt x="10" y="10"/>
                    </a:lnTo>
                    <a:lnTo>
                      <a:pt x="10" y="4"/>
                    </a:lnTo>
                    <a:lnTo>
                      <a:pt x="8" y="4"/>
                    </a:lnTo>
                    <a:lnTo>
                      <a:pt x="14" y="4"/>
                    </a:lnTo>
                    <a:lnTo>
                      <a:pt x="16" y="0"/>
                    </a:lnTo>
                    <a:lnTo>
                      <a:pt x="18" y="2"/>
                    </a:lnTo>
                    <a:lnTo>
                      <a:pt x="18" y="4"/>
                    </a:lnTo>
                    <a:lnTo>
                      <a:pt x="20" y="8"/>
                    </a:lnTo>
                    <a:lnTo>
                      <a:pt x="22" y="4"/>
                    </a:lnTo>
                    <a:lnTo>
                      <a:pt x="28" y="6"/>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93" name="Freeform 491"/>
              <p:cNvSpPr>
                <a:spLocks/>
              </p:cNvSpPr>
              <p:nvPr/>
            </p:nvSpPr>
            <p:spPr bwMode="auto">
              <a:xfrm>
                <a:off x="1218" y="3568"/>
                <a:ext cx="30" cy="56"/>
              </a:xfrm>
              <a:custGeom>
                <a:avLst/>
                <a:gdLst>
                  <a:gd name="T0" fmla="*/ 28 w 30"/>
                  <a:gd name="T1" fmla="*/ 42 h 56"/>
                  <a:gd name="T2" fmla="*/ 22 w 30"/>
                  <a:gd name="T3" fmla="*/ 40 h 56"/>
                  <a:gd name="T4" fmla="*/ 26 w 30"/>
                  <a:gd name="T5" fmla="*/ 44 h 56"/>
                  <a:gd name="T6" fmla="*/ 18 w 30"/>
                  <a:gd name="T7" fmla="*/ 52 h 56"/>
                  <a:gd name="T8" fmla="*/ 12 w 30"/>
                  <a:gd name="T9" fmla="*/ 56 h 56"/>
                  <a:gd name="T10" fmla="*/ 14 w 30"/>
                  <a:gd name="T11" fmla="*/ 50 h 56"/>
                  <a:gd name="T12" fmla="*/ 12 w 30"/>
                  <a:gd name="T13" fmla="*/ 48 h 56"/>
                  <a:gd name="T14" fmla="*/ 16 w 30"/>
                  <a:gd name="T15" fmla="*/ 48 h 56"/>
                  <a:gd name="T16" fmla="*/ 14 w 30"/>
                  <a:gd name="T17" fmla="*/ 46 h 56"/>
                  <a:gd name="T18" fmla="*/ 16 w 30"/>
                  <a:gd name="T19" fmla="*/ 42 h 56"/>
                  <a:gd name="T20" fmla="*/ 14 w 30"/>
                  <a:gd name="T21" fmla="*/ 42 h 56"/>
                  <a:gd name="T22" fmla="*/ 18 w 30"/>
                  <a:gd name="T23" fmla="*/ 42 h 56"/>
                  <a:gd name="T24" fmla="*/ 16 w 30"/>
                  <a:gd name="T25" fmla="*/ 40 h 56"/>
                  <a:gd name="T26" fmla="*/ 12 w 30"/>
                  <a:gd name="T27" fmla="*/ 36 h 56"/>
                  <a:gd name="T28" fmla="*/ 18 w 30"/>
                  <a:gd name="T29" fmla="*/ 34 h 56"/>
                  <a:gd name="T30" fmla="*/ 12 w 30"/>
                  <a:gd name="T31" fmla="*/ 34 h 56"/>
                  <a:gd name="T32" fmla="*/ 8 w 30"/>
                  <a:gd name="T33" fmla="*/ 34 h 56"/>
                  <a:gd name="T34" fmla="*/ 4 w 30"/>
                  <a:gd name="T35" fmla="*/ 16 h 56"/>
                  <a:gd name="T36" fmla="*/ 6 w 30"/>
                  <a:gd name="T37" fmla="*/ 10 h 56"/>
                  <a:gd name="T38" fmla="*/ 4 w 30"/>
                  <a:gd name="T39" fmla="*/ 14 h 56"/>
                  <a:gd name="T40" fmla="*/ 0 w 30"/>
                  <a:gd name="T41" fmla="*/ 8 h 56"/>
                  <a:gd name="T42" fmla="*/ 2 w 30"/>
                  <a:gd name="T43" fmla="*/ 8 h 56"/>
                  <a:gd name="T44" fmla="*/ 0 w 30"/>
                  <a:gd name="T45" fmla="*/ 6 h 56"/>
                  <a:gd name="T46" fmla="*/ 0 w 30"/>
                  <a:gd name="T47" fmla="*/ 0 h 56"/>
                  <a:gd name="T48" fmla="*/ 4 w 30"/>
                  <a:gd name="T49" fmla="*/ 4 h 56"/>
                  <a:gd name="T50" fmla="*/ 6 w 30"/>
                  <a:gd name="T51" fmla="*/ 10 h 56"/>
                  <a:gd name="T52" fmla="*/ 18 w 30"/>
                  <a:gd name="T53" fmla="*/ 8 h 56"/>
                  <a:gd name="T54" fmla="*/ 18 w 30"/>
                  <a:gd name="T55" fmla="*/ 12 h 56"/>
                  <a:gd name="T56" fmla="*/ 28 w 30"/>
                  <a:gd name="T57" fmla="*/ 24 h 56"/>
                  <a:gd name="T58" fmla="*/ 30 w 30"/>
                  <a:gd name="T59" fmla="*/ 28 h 56"/>
                  <a:gd name="T60" fmla="*/ 30 w 30"/>
                  <a:gd name="T61" fmla="*/ 30 h 56"/>
                  <a:gd name="T62" fmla="*/ 26 w 30"/>
                  <a:gd name="T63" fmla="*/ 28 h 56"/>
                  <a:gd name="T64" fmla="*/ 18 w 30"/>
                  <a:gd name="T65" fmla="*/ 16 h 56"/>
                  <a:gd name="T66" fmla="*/ 20 w 30"/>
                  <a:gd name="T67" fmla="*/ 16 h 56"/>
                  <a:gd name="T68" fmla="*/ 18 w 30"/>
                  <a:gd name="T69" fmla="*/ 12 h 56"/>
                  <a:gd name="T70" fmla="*/ 18 w 30"/>
                  <a:gd name="T71" fmla="*/ 16 h 56"/>
                  <a:gd name="T72" fmla="*/ 16 w 30"/>
                  <a:gd name="T73" fmla="*/ 16 h 56"/>
                  <a:gd name="T74" fmla="*/ 18 w 30"/>
                  <a:gd name="T75" fmla="*/ 16 h 56"/>
                  <a:gd name="T76" fmla="*/ 18 w 30"/>
                  <a:gd name="T77" fmla="*/ 24 h 56"/>
                  <a:gd name="T78" fmla="*/ 18 w 30"/>
                  <a:gd name="T79" fmla="*/ 22 h 56"/>
                  <a:gd name="T80" fmla="*/ 24 w 30"/>
                  <a:gd name="T81" fmla="*/ 28 h 56"/>
                  <a:gd name="T82" fmla="*/ 24 w 30"/>
                  <a:gd name="T83" fmla="*/ 30 h 56"/>
                  <a:gd name="T84" fmla="*/ 28 w 30"/>
                  <a:gd name="T85" fmla="*/ 30 h 56"/>
                  <a:gd name="T86" fmla="*/ 30 w 30"/>
                  <a:gd name="T87" fmla="*/ 36 h 56"/>
                  <a:gd name="T88" fmla="*/ 24 w 30"/>
                  <a:gd name="T89" fmla="*/ 36 h 56"/>
                  <a:gd name="T90" fmla="*/ 26 w 30"/>
                  <a:gd name="T91" fmla="*/ 36 h 56"/>
                  <a:gd name="T92" fmla="*/ 24 w 30"/>
                  <a:gd name="T93" fmla="*/ 36 h 56"/>
                  <a:gd name="T94" fmla="*/ 28 w 30"/>
                  <a:gd name="T95" fmla="*/ 38 h 56"/>
                  <a:gd name="T96" fmla="*/ 28 w 30"/>
                  <a:gd name="T97" fmla="*/ 40 h 56"/>
                  <a:gd name="T98" fmla="*/ 30 w 30"/>
                  <a:gd name="T99" fmla="*/ 38 h 56"/>
                  <a:gd name="T100" fmla="*/ 30 w 30"/>
                  <a:gd name="T101" fmla="*/ 42 h 56"/>
                  <a:gd name="T102" fmla="*/ 28 w 30"/>
                  <a:gd name="T10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56">
                    <a:moveTo>
                      <a:pt x="28" y="42"/>
                    </a:moveTo>
                    <a:lnTo>
                      <a:pt x="22" y="40"/>
                    </a:lnTo>
                    <a:lnTo>
                      <a:pt x="26" y="44"/>
                    </a:lnTo>
                    <a:lnTo>
                      <a:pt x="18" y="52"/>
                    </a:lnTo>
                    <a:lnTo>
                      <a:pt x="12" y="56"/>
                    </a:lnTo>
                    <a:lnTo>
                      <a:pt x="14" y="50"/>
                    </a:lnTo>
                    <a:lnTo>
                      <a:pt x="12" y="48"/>
                    </a:lnTo>
                    <a:lnTo>
                      <a:pt x="16" y="48"/>
                    </a:lnTo>
                    <a:lnTo>
                      <a:pt x="14" y="46"/>
                    </a:lnTo>
                    <a:lnTo>
                      <a:pt x="16" y="42"/>
                    </a:lnTo>
                    <a:lnTo>
                      <a:pt x="14" y="42"/>
                    </a:lnTo>
                    <a:lnTo>
                      <a:pt x="18" y="42"/>
                    </a:lnTo>
                    <a:lnTo>
                      <a:pt x="16" y="40"/>
                    </a:lnTo>
                    <a:lnTo>
                      <a:pt x="12" y="36"/>
                    </a:lnTo>
                    <a:lnTo>
                      <a:pt x="18" y="34"/>
                    </a:lnTo>
                    <a:lnTo>
                      <a:pt x="12" y="34"/>
                    </a:lnTo>
                    <a:lnTo>
                      <a:pt x="8" y="34"/>
                    </a:lnTo>
                    <a:lnTo>
                      <a:pt x="4" y="16"/>
                    </a:lnTo>
                    <a:lnTo>
                      <a:pt x="6" y="10"/>
                    </a:lnTo>
                    <a:lnTo>
                      <a:pt x="4" y="14"/>
                    </a:lnTo>
                    <a:lnTo>
                      <a:pt x="0" y="8"/>
                    </a:lnTo>
                    <a:lnTo>
                      <a:pt x="2" y="8"/>
                    </a:lnTo>
                    <a:lnTo>
                      <a:pt x="0" y="6"/>
                    </a:lnTo>
                    <a:lnTo>
                      <a:pt x="0" y="0"/>
                    </a:lnTo>
                    <a:lnTo>
                      <a:pt x="4" y="4"/>
                    </a:lnTo>
                    <a:lnTo>
                      <a:pt x="6" y="10"/>
                    </a:lnTo>
                    <a:lnTo>
                      <a:pt x="18" y="8"/>
                    </a:lnTo>
                    <a:lnTo>
                      <a:pt x="18" y="12"/>
                    </a:lnTo>
                    <a:lnTo>
                      <a:pt x="28" y="24"/>
                    </a:lnTo>
                    <a:lnTo>
                      <a:pt x="30" y="28"/>
                    </a:lnTo>
                    <a:lnTo>
                      <a:pt x="30" y="30"/>
                    </a:lnTo>
                    <a:lnTo>
                      <a:pt x="26" y="28"/>
                    </a:lnTo>
                    <a:lnTo>
                      <a:pt x="18" y="16"/>
                    </a:lnTo>
                    <a:lnTo>
                      <a:pt x="20" y="16"/>
                    </a:lnTo>
                    <a:lnTo>
                      <a:pt x="18" y="12"/>
                    </a:lnTo>
                    <a:lnTo>
                      <a:pt x="18" y="16"/>
                    </a:lnTo>
                    <a:lnTo>
                      <a:pt x="16" y="16"/>
                    </a:lnTo>
                    <a:lnTo>
                      <a:pt x="18" y="16"/>
                    </a:lnTo>
                    <a:lnTo>
                      <a:pt x="18" y="24"/>
                    </a:lnTo>
                    <a:lnTo>
                      <a:pt x="18" y="22"/>
                    </a:lnTo>
                    <a:lnTo>
                      <a:pt x="24" y="28"/>
                    </a:lnTo>
                    <a:lnTo>
                      <a:pt x="24" y="30"/>
                    </a:lnTo>
                    <a:lnTo>
                      <a:pt x="28" y="30"/>
                    </a:lnTo>
                    <a:lnTo>
                      <a:pt x="30" y="36"/>
                    </a:lnTo>
                    <a:lnTo>
                      <a:pt x="24" y="36"/>
                    </a:lnTo>
                    <a:lnTo>
                      <a:pt x="26" y="36"/>
                    </a:lnTo>
                    <a:lnTo>
                      <a:pt x="24" y="36"/>
                    </a:lnTo>
                    <a:lnTo>
                      <a:pt x="28" y="38"/>
                    </a:lnTo>
                    <a:lnTo>
                      <a:pt x="28" y="40"/>
                    </a:lnTo>
                    <a:lnTo>
                      <a:pt x="30" y="38"/>
                    </a:lnTo>
                    <a:lnTo>
                      <a:pt x="30" y="42"/>
                    </a:lnTo>
                    <a:lnTo>
                      <a:pt x="28" y="42"/>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94" name="Freeform 492"/>
              <p:cNvSpPr>
                <a:spLocks/>
              </p:cNvSpPr>
              <p:nvPr/>
            </p:nvSpPr>
            <p:spPr bwMode="auto">
              <a:xfrm>
                <a:off x="1224" y="3570"/>
                <a:ext cx="12" cy="6"/>
              </a:xfrm>
              <a:custGeom>
                <a:avLst/>
                <a:gdLst>
                  <a:gd name="T0" fmla="*/ 4 w 12"/>
                  <a:gd name="T1" fmla="*/ 0 h 6"/>
                  <a:gd name="T2" fmla="*/ 12 w 12"/>
                  <a:gd name="T3" fmla="*/ 6 h 6"/>
                  <a:gd name="T4" fmla="*/ 2 w 12"/>
                  <a:gd name="T5" fmla="*/ 6 h 6"/>
                  <a:gd name="T6" fmla="*/ 0 w 12"/>
                  <a:gd name="T7" fmla="*/ 4 h 6"/>
                  <a:gd name="T8" fmla="*/ 4 w 12"/>
                  <a:gd name="T9" fmla="*/ 0 h 6"/>
                </a:gdLst>
                <a:ahLst/>
                <a:cxnLst>
                  <a:cxn ang="0">
                    <a:pos x="T0" y="T1"/>
                  </a:cxn>
                  <a:cxn ang="0">
                    <a:pos x="T2" y="T3"/>
                  </a:cxn>
                  <a:cxn ang="0">
                    <a:pos x="T4" y="T5"/>
                  </a:cxn>
                  <a:cxn ang="0">
                    <a:pos x="T6" y="T7"/>
                  </a:cxn>
                  <a:cxn ang="0">
                    <a:pos x="T8" y="T9"/>
                  </a:cxn>
                </a:cxnLst>
                <a:rect l="0" t="0" r="r" b="b"/>
                <a:pathLst>
                  <a:path w="12" h="6">
                    <a:moveTo>
                      <a:pt x="4" y="0"/>
                    </a:moveTo>
                    <a:lnTo>
                      <a:pt x="12" y="6"/>
                    </a:lnTo>
                    <a:lnTo>
                      <a:pt x="2" y="6"/>
                    </a:lnTo>
                    <a:lnTo>
                      <a:pt x="0" y="4"/>
                    </a:lnTo>
                    <a:lnTo>
                      <a:pt x="4" y="0"/>
                    </a:lnTo>
                    <a:close/>
                  </a:path>
                </a:pathLst>
              </a:custGeom>
              <a:solidFill>
                <a:srgbClr val="2CBEBB"/>
              </a:solid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95" name="Freeform 493"/>
              <p:cNvSpPr>
                <a:spLocks/>
              </p:cNvSpPr>
              <p:nvPr/>
            </p:nvSpPr>
            <p:spPr bwMode="auto">
              <a:xfrm>
                <a:off x="1184" y="3576"/>
                <a:ext cx="38" cy="36"/>
              </a:xfrm>
              <a:custGeom>
                <a:avLst/>
                <a:gdLst>
                  <a:gd name="T0" fmla="*/ 12 w 38"/>
                  <a:gd name="T1" fmla="*/ 10 h 36"/>
                  <a:gd name="T2" fmla="*/ 26 w 38"/>
                  <a:gd name="T3" fmla="*/ 18 h 36"/>
                  <a:gd name="T4" fmla="*/ 26 w 38"/>
                  <a:gd name="T5" fmla="*/ 22 h 36"/>
                  <a:gd name="T6" fmla="*/ 38 w 38"/>
                  <a:gd name="T7" fmla="*/ 18 h 36"/>
                  <a:gd name="T8" fmla="*/ 38 w 38"/>
                  <a:gd name="T9" fmla="*/ 30 h 36"/>
                  <a:gd name="T10" fmla="*/ 36 w 38"/>
                  <a:gd name="T11" fmla="*/ 32 h 36"/>
                  <a:gd name="T12" fmla="*/ 14 w 38"/>
                  <a:gd name="T13" fmla="*/ 20 h 36"/>
                  <a:gd name="T14" fmla="*/ 18 w 38"/>
                  <a:gd name="T15" fmla="*/ 24 h 36"/>
                  <a:gd name="T16" fmla="*/ 14 w 38"/>
                  <a:gd name="T17" fmla="*/ 26 h 36"/>
                  <a:gd name="T18" fmla="*/ 22 w 38"/>
                  <a:gd name="T19" fmla="*/ 26 h 36"/>
                  <a:gd name="T20" fmla="*/ 20 w 38"/>
                  <a:gd name="T21" fmla="*/ 28 h 36"/>
                  <a:gd name="T22" fmla="*/ 22 w 38"/>
                  <a:gd name="T23" fmla="*/ 28 h 36"/>
                  <a:gd name="T24" fmla="*/ 24 w 38"/>
                  <a:gd name="T25" fmla="*/ 32 h 36"/>
                  <a:gd name="T26" fmla="*/ 20 w 38"/>
                  <a:gd name="T27" fmla="*/ 36 h 36"/>
                  <a:gd name="T28" fmla="*/ 16 w 38"/>
                  <a:gd name="T29" fmla="*/ 34 h 36"/>
                  <a:gd name="T30" fmla="*/ 12 w 38"/>
                  <a:gd name="T31" fmla="*/ 32 h 36"/>
                  <a:gd name="T32" fmla="*/ 16 w 38"/>
                  <a:gd name="T33" fmla="*/ 34 h 36"/>
                  <a:gd name="T34" fmla="*/ 10 w 38"/>
                  <a:gd name="T35" fmla="*/ 26 h 36"/>
                  <a:gd name="T36" fmla="*/ 12 w 38"/>
                  <a:gd name="T37" fmla="*/ 26 h 36"/>
                  <a:gd name="T38" fmla="*/ 8 w 38"/>
                  <a:gd name="T39" fmla="*/ 26 h 36"/>
                  <a:gd name="T40" fmla="*/ 8 w 38"/>
                  <a:gd name="T41" fmla="*/ 24 h 36"/>
                  <a:gd name="T42" fmla="*/ 4 w 38"/>
                  <a:gd name="T43" fmla="*/ 20 h 36"/>
                  <a:gd name="T44" fmla="*/ 0 w 38"/>
                  <a:gd name="T45" fmla="*/ 18 h 36"/>
                  <a:gd name="T46" fmla="*/ 0 w 38"/>
                  <a:gd name="T47" fmla="*/ 12 h 36"/>
                  <a:gd name="T48" fmla="*/ 10 w 38"/>
                  <a:gd name="T49" fmla="*/ 16 h 36"/>
                  <a:gd name="T50" fmla="*/ 0 w 38"/>
                  <a:gd name="T51" fmla="*/ 8 h 36"/>
                  <a:gd name="T52" fmla="*/ 2 w 38"/>
                  <a:gd name="T53" fmla="*/ 8 h 36"/>
                  <a:gd name="T54" fmla="*/ 0 w 38"/>
                  <a:gd name="T55" fmla="*/ 4 h 36"/>
                  <a:gd name="T56" fmla="*/ 2 w 38"/>
                  <a:gd name="T57" fmla="*/ 2 h 36"/>
                  <a:gd name="T58" fmla="*/ 4 w 38"/>
                  <a:gd name="T59" fmla="*/ 8 h 36"/>
                  <a:gd name="T60" fmla="*/ 8 w 38"/>
                  <a:gd name="T61" fmla="*/ 8 h 36"/>
                  <a:gd name="T62" fmla="*/ 4 w 38"/>
                  <a:gd name="T63" fmla="*/ 4 h 36"/>
                  <a:gd name="T64" fmla="*/ 6 w 38"/>
                  <a:gd name="T65" fmla="*/ 2 h 36"/>
                  <a:gd name="T66" fmla="*/ 10 w 38"/>
                  <a:gd name="T67" fmla="*/ 6 h 36"/>
                  <a:gd name="T68" fmla="*/ 12 w 38"/>
                  <a:gd name="T69" fmla="*/ 0 h 36"/>
                  <a:gd name="T70" fmla="*/ 22 w 38"/>
                  <a:gd name="T71" fmla="*/ 4 h 36"/>
                  <a:gd name="T72" fmla="*/ 18 w 38"/>
                  <a:gd name="T73" fmla="*/ 8 h 36"/>
                  <a:gd name="T74" fmla="*/ 14 w 38"/>
                  <a:gd name="T75" fmla="*/ 8 h 36"/>
                  <a:gd name="T76" fmla="*/ 20 w 38"/>
                  <a:gd name="T77" fmla="*/ 10 h 36"/>
                  <a:gd name="T78" fmla="*/ 14 w 38"/>
                  <a:gd name="T79" fmla="*/ 10 h 36"/>
                  <a:gd name="T80" fmla="*/ 18 w 38"/>
                  <a:gd name="T81" fmla="*/ 12 h 36"/>
                  <a:gd name="T82" fmla="*/ 24 w 38"/>
                  <a:gd name="T83" fmla="*/ 4 h 36"/>
                  <a:gd name="T84" fmla="*/ 36 w 38"/>
                  <a:gd name="T85" fmla="*/ 8 h 36"/>
                  <a:gd name="T86" fmla="*/ 36 w 38"/>
                  <a:gd name="T87" fmla="*/ 12 h 36"/>
                  <a:gd name="T88" fmla="*/ 34 w 38"/>
                  <a:gd name="T89" fmla="*/ 14 h 36"/>
                  <a:gd name="T90" fmla="*/ 38 w 38"/>
                  <a:gd name="T91" fmla="*/ 16 h 36"/>
                  <a:gd name="T92" fmla="*/ 28 w 38"/>
                  <a:gd name="T93" fmla="*/ 12 h 36"/>
                  <a:gd name="T94" fmla="*/ 36 w 38"/>
                  <a:gd name="T95" fmla="*/ 16 h 36"/>
                  <a:gd name="T96" fmla="*/ 34 w 38"/>
                  <a:gd name="T97" fmla="*/ 18 h 36"/>
                  <a:gd name="T98" fmla="*/ 28 w 38"/>
                  <a:gd name="T99" fmla="*/ 18 h 36"/>
                  <a:gd name="T100" fmla="*/ 12 w 38"/>
                  <a:gd name="T101"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36">
                    <a:moveTo>
                      <a:pt x="12" y="10"/>
                    </a:moveTo>
                    <a:lnTo>
                      <a:pt x="26" y="18"/>
                    </a:lnTo>
                    <a:lnTo>
                      <a:pt x="26" y="22"/>
                    </a:lnTo>
                    <a:lnTo>
                      <a:pt x="38" y="18"/>
                    </a:lnTo>
                    <a:lnTo>
                      <a:pt x="38" y="30"/>
                    </a:lnTo>
                    <a:lnTo>
                      <a:pt x="36" y="32"/>
                    </a:lnTo>
                    <a:lnTo>
                      <a:pt x="14" y="20"/>
                    </a:lnTo>
                    <a:lnTo>
                      <a:pt x="18" y="24"/>
                    </a:lnTo>
                    <a:lnTo>
                      <a:pt x="14" y="26"/>
                    </a:lnTo>
                    <a:lnTo>
                      <a:pt x="22" y="26"/>
                    </a:lnTo>
                    <a:lnTo>
                      <a:pt x="20" y="28"/>
                    </a:lnTo>
                    <a:lnTo>
                      <a:pt x="22" y="28"/>
                    </a:lnTo>
                    <a:lnTo>
                      <a:pt x="24" y="32"/>
                    </a:lnTo>
                    <a:lnTo>
                      <a:pt x="20" y="36"/>
                    </a:lnTo>
                    <a:lnTo>
                      <a:pt x="16" y="34"/>
                    </a:lnTo>
                    <a:lnTo>
                      <a:pt x="12" y="32"/>
                    </a:lnTo>
                    <a:lnTo>
                      <a:pt x="16" y="34"/>
                    </a:lnTo>
                    <a:lnTo>
                      <a:pt x="10" y="26"/>
                    </a:lnTo>
                    <a:lnTo>
                      <a:pt x="12" y="26"/>
                    </a:lnTo>
                    <a:lnTo>
                      <a:pt x="8" y="26"/>
                    </a:lnTo>
                    <a:lnTo>
                      <a:pt x="8" y="24"/>
                    </a:lnTo>
                    <a:lnTo>
                      <a:pt x="4" y="20"/>
                    </a:lnTo>
                    <a:lnTo>
                      <a:pt x="0" y="18"/>
                    </a:lnTo>
                    <a:lnTo>
                      <a:pt x="0" y="12"/>
                    </a:lnTo>
                    <a:lnTo>
                      <a:pt x="10" y="16"/>
                    </a:lnTo>
                    <a:lnTo>
                      <a:pt x="0" y="8"/>
                    </a:lnTo>
                    <a:lnTo>
                      <a:pt x="2" y="8"/>
                    </a:lnTo>
                    <a:lnTo>
                      <a:pt x="0" y="4"/>
                    </a:lnTo>
                    <a:lnTo>
                      <a:pt x="2" y="2"/>
                    </a:lnTo>
                    <a:lnTo>
                      <a:pt x="4" y="8"/>
                    </a:lnTo>
                    <a:lnTo>
                      <a:pt x="8" y="8"/>
                    </a:lnTo>
                    <a:lnTo>
                      <a:pt x="4" y="4"/>
                    </a:lnTo>
                    <a:lnTo>
                      <a:pt x="6" y="2"/>
                    </a:lnTo>
                    <a:lnTo>
                      <a:pt x="10" y="6"/>
                    </a:lnTo>
                    <a:lnTo>
                      <a:pt x="12" y="0"/>
                    </a:lnTo>
                    <a:lnTo>
                      <a:pt x="22" y="4"/>
                    </a:lnTo>
                    <a:lnTo>
                      <a:pt x="18" y="8"/>
                    </a:lnTo>
                    <a:lnTo>
                      <a:pt x="14" y="8"/>
                    </a:lnTo>
                    <a:lnTo>
                      <a:pt x="20" y="10"/>
                    </a:lnTo>
                    <a:lnTo>
                      <a:pt x="14" y="10"/>
                    </a:lnTo>
                    <a:lnTo>
                      <a:pt x="18" y="12"/>
                    </a:lnTo>
                    <a:lnTo>
                      <a:pt x="24" y="4"/>
                    </a:lnTo>
                    <a:lnTo>
                      <a:pt x="36" y="8"/>
                    </a:lnTo>
                    <a:lnTo>
                      <a:pt x="36" y="12"/>
                    </a:lnTo>
                    <a:lnTo>
                      <a:pt x="34" y="14"/>
                    </a:lnTo>
                    <a:lnTo>
                      <a:pt x="38" y="16"/>
                    </a:lnTo>
                    <a:lnTo>
                      <a:pt x="28" y="12"/>
                    </a:lnTo>
                    <a:lnTo>
                      <a:pt x="36" y="16"/>
                    </a:lnTo>
                    <a:lnTo>
                      <a:pt x="34" y="18"/>
                    </a:lnTo>
                    <a:lnTo>
                      <a:pt x="28" y="18"/>
                    </a:lnTo>
                    <a:lnTo>
                      <a:pt x="12" y="10"/>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96" name="Freeform 494"/>
              <p:cNvSpPr>
                <a:spLocks/>
              </p:cNvSpPr>
              <p:nvPr/>
            </p:nvSpPr>
            <p:spPr bwMode="auto">
              <a:xfrm>
                <a:off x="734" y="3580"/>
                <a:ext cx="66" cy="48"/>
              </a:xfrm>
              <a:custGeom>
                <a:avLst/>
                <a:gdLst>
                  <a:gd name="T0" fmla="*/ 34 w 66"/>
                  <a:gd name="T1" fmla="*/ 36 h 48"/>
                  <a:gd name="T2" fmla="*/ 32 w 66"/>
                  <a:gd name="T3" fmla="*/ 38 h 48"/>
                  <a:gd name="T4" fmla="*/ 28 w 66"/>
                  <a:gd name="T5" fmla="*/ 38 h 48"/>
                  <a:gd name="T6" fmla="*/ 30 w 66"/>
                  <a:gd name="T7" fmla="*/ 40 h 48"/>
                  <a:gd name="T8" fmla="*/ 26 w 66"/>
                  <a:gd name="T9" fmla="*/ 40 h 48"/>
                  <a:gd name="T10" fmla="*/ 26 w 66"/>
                  <a:gd name="T11" fmla="*/ 44 h 48"/>
                  <a:gd name="T12" fmla="*/ 14 w 66"/>
                  <a:gd name="T13" fmla="*/ 48 h 48"/>
                  <a:gd name="T14" fmla="*/ 20 w 66"/>
                  <a:gd name="T15" fmla="*/ 38 h 48"/>
                  <a:gd name="T16" fmla="*/ 24 w 66"/>
                  <a:gd name="T17" fmla="*/ 32 h 48"/>
                  <a:gd name="T18" fmla="*/ 20 w 66"/>
                  <a:gd name="T19" fmla="*/ 34 h 48"/>
                  <a:gd name="T20" fmla="*/ 8 w 66"/>
                  <a:gd name="T21" fmla="*/ 34 h 48"/>
                  <a:gd name="T22" fmla="*/ 12 w 66"/>
                  <a:gd name="T23" fmla="*/ 32 h 48"/>
                  <a:gd name="T24" fmla="*/ 14 w 66"/>
                  <a:gd name="T25" fmla="*/ 40 h 48"/>
                  <a:gd name="T26" fmla="*/ 12 w 66"/>
                  <a:gd name="T27" fmla="*/ 42 h 48"/>
                  <a:gd name="T28" fmla="*/ 12 w 66"/>
                  <a:gd name="T29" fmla="*/ 38 h 48"/>
                  <a:gd name="T30" fmla="*/ 8 w 66"/>
                  <a:gd name="T31" fmla="*/ 30 h 48"/>
                  <a:gd name="T32" fmla="*/ 0 w 66"/>
                  <a:gd name="T33" fmla="*/ 24 h 48"/>
                  <a:gd name="T34" fmla="*/ 0 w 66"/>
                  <a:gd name="T35" fmla="*/ 22 h 48"/>
                  <a:gd name="T36" fmla="*/ 2 w 66"/>
                  <a:gd name="T37" fmla="*/ 20 h 48"/>
                  <a:gd name="T38" fmla="*/ 10 w 66"/>
                  <a:gd name="T39" fmla="*/ 16 h 48"/>
                  <a:gd name="T40" fmla="*/ 12 w 66"/>
                  <a:gd name="T41" fmla="*/ 14 h 48"/>
                  <a:gd name="T42" fmla="*/ 18 w 66"/>
                  <a:gd name="T43" fmla="*/ 12 h 48"/>
                  <a:gd name="T44" fmla="*/ 24 w 66"/>
                  <a:gd name="T45" fmla="*/ 16 h 48"/>
                  <a:gd name="T46" fmla="*/ 24 w 66"/>
                  <a:gd name="T47" fmla="*/ 16 h 48"/>
                  <a:gd name="T48" fmla="*/ 28 w 66"/>
                  <a:gd name="T49" fmla="*/ 30 h 48"/>
                  <a:gd name="T50" fmla="*/ 24 w 66"/>
                  <a:gd name="T51" fmla="*/ 16 h 48"/>
                  <a:gd name="T52" fmla="*/ 24 w 66"/>
                  <a:gd name="T53" fmla="*/ 12 h 48"/>
                  <a:gd name="T54" fmla="*/ 24 w 66"/>
                  <a:gd name="T55" fmla="*/ 12 h 48"/>
                  <a:gd name="T56" fmla="*/ 32 w 66"/>
                  <a:gd name="T57" fmla="*/ 4 h 48"/>
                  <a:gd name="T58" fmla="*/ 34 w 66"/>
                  <a:gd name="T59" fmla="*/ 12 h 48"/>
                  <a:gd name="T60" fmla="*/ 36 w 66"/>
                  <a:gd name="T61" fmla="*/ 10 h 48"/>
                  <a:gd name="T62" fmla="*/ 38 w 66"/>
                  <a:gd name="T63" fmla="*/ 6 h 48"/>
                  <a:gd name="T64" fmla="*/ 42 w 66"/>
                  <a:gd name="T65" fmla="*/ 12 h 48"/>
                  <a:gd name="T66" fmla="*/ 46 w 66"/>
                  <a:gd name="T67" fmla="*/ 6 h 48"/>
                  <a:gd name="T68" fmla="*/ 52 w 66"/>
                  <a:gd name="T69" fmla="*/ 4 h 48"/>
                  <a:gd name="T70" fmla="*/ 50 w 66"/>
                  <a:gd name="T71" fmla="*/ 12 h 48"/>
                  <a:gd name="T72" fmla="*/ 56 w 66"/>
                  <a:gd name="T73" fmla="*/ 8 h 48"/>
                  <a:gd name="T74" fmla="*/ 62 w 66"/>
                  <a:gd name="T75" fmla="*/ 10 h 48"/>
                  <a:gd name="T76" fmla="*/ 60 w 66"/>
                  <a:gd name="T77" fmla="*/ 12 h 48"/>
                  <a:gd name="T78" fmla="*/ 62 w 66"/>
                  <a:gd name="T79" fmla="*/ 14 h 48"/>
                  <a:gd name="T80" fmla="*/ 66 w 66"/>
                  <a:gd name="T81" fmla="*/ 18 h 48"/>
                  <a:gd name="T82" fmla="*/ 48 w 66"/>
                  <a:gd name="T83" fmla="*/ 20 h 48"/>
                  <a:gd name="T84" fmla="*/ 44 w 66"/>
                  <a:gd name="T85" fmla="*/ 24 h 48"/>
                  <a:gd name="T86" fmla="*/ 54 w 66"/>
                  <a:gd name="T87" fmla="*/ 28 h 48"/>
                  <a:gd name="T88" fmla="*/ 50 w 66"/>
                  <a:gd name="T89" fmla="*/ 30 h 48"/>
                  <a:gd name="T90" fmla="*/ 40 w 66"/>
                  <a:gd name="T91" fmla="*/ 28 h 48"/>
                  <a:gd name="T92" fmla="*/ 36 w 66"/>
                  <a:gd name="T93"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48">
                    <a:moveTo>
                      <a:pt x="34" y="34"/>
                    </a:moveTo>
                    <a:lnTo>
                      <a:pt x="34" y="36"/>
                    </a:lnTo>
                    <a:lnTo>
                      <a:pt x="32" y="32"/>
                    </a:lnTo>
                    <a:lnTo>
                      <a:pt x="32" y="38"/>
                    </a:lnTo>
                    <a:lnTo>
                      <a:pt x="24" y="38"/>
                    </a:lnTo>
                    <a:lnTo>
                      <a:pt x="28" y="38"/>
                    </a:lnTo>
                    <a:lnTo>
                      <a:pt x="26" y="38"/>
                    </a:lnTo>
                    <a:lnTo>
                      <a:pt x="30" y="40"/>
                    </a:lnTo>
                    <a:lnTo>
                      <a:pt x="28" y="42"/>
                    </a:lnTo>
                    <a:lnTo>
                      <a:pt x="26" y="40"/>
                    </a:lnTo>
                    <a:lnTo>
                      <a:pt x="24" y="44"/>
                    </a:lnTo>
                    <a:lnTo>
                      <a:pt x="26" y="44"/>
                    </a:lnTo>
                    <a:lnTo>
                      <a:pt x="18" y="48"/>
                    </a:lnTo>
                    <a:lnTo>
                      <a:pt x="14" y="48"/>
                    </a:lnTo>
                    <a:lnTo>
                      <a:pt x="24" y="38"/>
                    </a:lnTo>
                    <a:lnTo>
                      <a:pt x="20" y="38"/>
                    </a:lnTo>
                    <a:lnTo>
                      <a:pt x="24" y="34"/>
                    </a:lnTo>
                    <a:lnTo>
                      <a:pt x="24" y="32"/>
                    </a:lnTo>
                    <a:lnTo>
                      <a:pt x="16" y="38"/>
                    </a:lnTo>
                    <a:lnTo>
                      <a:pt x="20" y="34"/>
                    </a:lnTo>
                    <a:lnTo>
                      <a:pt x="8" y="32"/>
                    </a:lnTo>
                    <a:lnTo>
                      <a:pt x="8" y="34"/>
                    </a:lnTo>
                    <a:lnTo>
                      <a:pt x="10" y="36"/>
                    </a:lnTo>
                    <a:lnTo>
                      <a:pt x="12" y="32"/>
                    </a:lnTo>
                    <a:lnTo>
                      <a:pt x="16" y="32"/>
                    </a:lnTo>
                    <a:lnTo>
                      <a:pt x="14" y="40"/>
                    </a:lnTo>
                    <a:lnTo>
                      <a:pt x="12" y="40"/>
                    </a:lnTo>
                    <a:lnTo>
                      <a:pt x="12" y="42"/>
                    </a:lnTo>
                    <a:lnTo>
                      <a:pt x="12" y="44"/>
                    </a:lnTo>
                    <a:lnTo>
                      <a:pt x="12" y="38"/>
                    </a:lnTo>
                    <a:lnTo>
                      <a:pt x="6" y="38"/>
                    </a:lnTo>
                    <a:lnTo>
                      <a:pt x="8" y="30"/>
                    </a:lnTo>
                    <a:lnTo>
                      <a:pt x="6" y="26"/>
                    </a:lnTo>
                    <a:lnTo>
                      <a:pt x="0" y="24"/>
                    </a:lnTo>
                    <a:lnTo>
                      <a:pt x="2" y="24"/>
                    </a:lnTo>
                    <a:lnTo>
                      <a:pt x="0" y="22"/>
                    </a:lnTo>
                    <a:lnTo>
                      <a:pt x="4" y="22"/>
                    </a:lnTo>
                    <a:lnTo>
                      <a:pt x="2" y="20"/>
                    </a:lnTo>
                    <a:lnTo>
                      <a:pt x="8" y="16"/>
                    </a:lnTo>
                    <a:lnTo>
                      <a:pt x="10" y="16"/>
                    </a:lnTo>
                    <a:lnTo>
                      <a:pt x="10" y="14"/>
                    </a:lnTo>
                    <a:lnTo>
                      <a:pt x="12" y="14"/>
                    </a:lnTo>
                    <a:lnTo>
                      <a:pt x="14" y="12"/>
                    </a:lnTo>
                    <a:lnTo>
                      <a:pt x="18" y="12"/>
                    </a:lnTo>
                    <a:lnTo>
                      <a:pt x="24" y="12"/>
                    </a:lnTo>
                    <a:lnTo>
                      <a:pt x="24" y="16"/>
                    </a:lnTo>
                    <a:lnTo>
                      <a:pt x="20" y="16"/>
                    </a:lnTo>
                    <a:lnTo>
                      <a:pt x="24" y="16"/>
                    </a:lnTo>
                    <a:lnTo>
                      <a:pt x="24" y="22"/>
                    </a:lnTo>
                    <a:lnTo>
                      <a:pt x="28" y="30"/>
                    </a:lnTo>
                    <a:lnTo>
                      <a:pt x="24" y="22"/>
                    </a:lnTo>
                    <a:lnTo>
                      <a:pt x="24" y="16"/>
                    </a:lnTo>
                    <a:lnTo>
                      <a:pt x="28" y="18"/>
                    </a:lnTo>
                    <a:lnTo>
                      <a:pt x="24" y="12"/>
                    </a:lnTo>
                    <a:lnTo>
                      <a:pt x="32" y="14"/>
                    </a:lnTo>
                    <a:lnTo>
                      <a:pt x="24" y="12"/>
                    </a:lnTo>
                    <a:lnTo>
                      <a:pt x="24" y="6"/>
                    </a:lnTo>
                    <a:lnTo>
                      <a:pt x="32" y="4"/>
                    </a:lnTo>
                    <a:lnTo>
                      <a:pt x="34" y="14"/>
                    </a:lnTo>
                    <a:lnTo>
                      <a:pt x="34" y="12"/>
                    </a:lnTo>
                    <a:lnTo>
                      <a:pt x="36" y="12"/>
                    </a:lnTo>
                    <a:lnTo>
                      <a:pt x="36" y="10"/>
                    </a:lnTo>
                    <a:lnTo>
                      <a:pt x="38" y="12"/>
                    </a:lnTo>
                    <a:lnTo>
                      <a:pt x="38" y="6"/>
                    </a:lnTo>
                    <a:lnTo>
                      <a:pt x="42" y="10"/>
                    </a:lnTo>
                    <a:lnTo>
                      <a:pt x="42" y="12"/>
                    </a:lnTo>
                    <a:lnTo>
                      <a:pt x="42" y="4"/>
                    </a:lnTo>
                    <a:lnTo>
                      <a:pt x="46" y="6"/>
                    </a:lnTo>
                    <a:lnTo>
                      <a:pt x="42" y="0"/>
                    </a:lnTo>
                    <a:lnTo>
                      <a:pt x="52" y="4"/>
                    </a:lnTo>
                    <a:lnTo>
                      <a:pt x="50" y="8"/>
                    </a:lnTo>
                    <a:lnTo>
                      <a:pt x="50" y="12"/>
                    </a:lnTo>
                    <a:lnTo>
                      <a:pt x="50" y="8"/>
                    </a:lnTo>
                    <a:lnTo>
                      <a:pt x="56" y="8"/>
                    </a:lnTo>
                    <a:lnTo>
                      <a:pt x="58" y="4"/>
                    </a:lnTo>
                    <a:lnTo>
                      <a:pt x="62" y="10"/>
                    </a:lnTo>
                    <a:lnTo>
                      <a:pt x="58" y="14"/>
                    </a:lnTo>
                    <a:lnTo>
                      <a:pt x="60" y="12"/>
                    </a:lnTo>
                    <a:lnTo>
                      <a:pt x="60" y="16"/>
                    </a:lnTo>
                    <a:lnTo>
                      <a:pt x="62" y="14"/>
                    </a:lnTo>
                    <a:lnTo>
                      <a:pt x="60" y="18"/>
                    </a:lnTo>
                    <a:lnTo>
                      <a:pt x="66" y="18"/>
                    </a:lnTo>
                    <a:lnTo>
                      <a:pt x="62" y="26"/>
                    </a:lnTo>
                    <a:lnTo>
                      <a:pt x="48" y="20"/>
                    </a:lnTo>
                    <a:lnTo>
                      <a:pt x="48" y="22"/>
                    </a:lnTo>
                    <a:lnTo>
                      <a:pt x="44" y="24"/>
                    </a:lnTo>
                    <a:lnTo>
                      <a:pt x="50" y="22"/>
                    </a:lnTo>
                    <a:lnTo>
                      <a:pt x="54" y="28"/>
                    </a:lnTo>
                    <a:lnTo>
                      <a:pt x="52" y="30"/>
                    </a:lnTo>
                    <a:lnTo>
                      <a:pt x="50" y="30"/>
                    </a:lnTo>
                    <a:lnTo>
                      <a:pt x="48" y="28"/>
                    </a:lnTo>
                    <a:lnTo>
                      <a:pt x="40" y="28"/>
                    </a:lnTo>
                    <a:lnTo>
                      <a:pt x="46" y="30"/>
                    </a:lnTo>
                    <a:lnTo>
                      <a:pt x="36" y="32"/>
                    </a:lnTo>
                    <a:lnTo>
                      <a:pt x="34" y="3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98" name="Freeform 496"/>
              <p:cNvSpPr>
                <a:spLocks/>
              </p:cNvSpPr>
              <p:nvPr/>
            </p:nvSpPr>
            <p:spPr bwMode="auto">
              <a:xfrm>
                <a:off x="1246" y="3618"/>
                <a:ext cx="28" cy="26"/>
              </a:xfrm>
              <a:custGeom>
                <a:avLst/>
                <a:gdLst>
                  <a:gd name="T0" fmla="*/ 24 w 28"/>
                  <a:gd name="T1" fmla="*/ 4 h 26"/>
                  <a:gd name="T2" fmla="*/ 28 w 28"/>
                  <a:gd name="T3" fmla="*/ 10 h 26"/>
                  <a:gd name="T4" fmla="*/ 26 w 28"/>
                  <a:gd name="T5" fmla="*/ 10 h 26"/>
                  <a:gd name="T6" fmla="*/ 28 w 28"/>
                  <a:gd name="T7" fmla="*/ 18 h 26"/>
                  <a:gd name="T8" fmla="*/ 26 w 28"/>
                  <a:gd name="T9" fmla="*/ 18 h 26"/>
                  <a:gd name="T10" fmla="*/ 16 w 28"/>
                  <a:gd name="T11" fmla="*/ 10 h 26"/>
                  <a:gd name="T12" fmla="*/ 18 w 28"/>
                  <a:gd name="T13" fmla="*/ 14 h 26"/>
                  <a:gd name="T14" fmla="*/ 20 w 28"/>
                  <a:gd name="T15" fmla="*/ 16 h 26"/>
                  <a:gd name="T16" fmla="*/ 20 w 28"/>
                  <a:gd name="T17" fmla="*/ 18 h 26"/>
                  <a:gd name="T18" fmla="*/ 24 w 28"/>
                  <a:gd name="T19" fmla="*/ 18 h 26"/>
                  <a:gd name="T20" fmla="*/ 22 w 28"/>
                  <a:gd name="T21" fmla="*/ 18 h 26"/>
                  <a:gd name="T22" fmla="*/ 24 w 28"/>
                  <a:gd name="T23" fmla="*/ 22 h 26"/>
                  <a:gd name="T24" fmla="*/ 22 w 28"/>
                  <a:gd name="T25" fmla="*/ 26 h 26"/>
                  <a:gd name="T26" fmla="*/ 16 w 28"/>
                  <a:gd name="T27" fmla="*/ 24 h 26"/>
                  <a:gd name="T28" fmla="*/ 16 w 28"/>
                  <a:gd name="T29" fmla="*/ 26 h 26"/>
                  <a:gd name="T30" fmla="*/ 14 w 28"/>
                  <a:gd name="T31" fmla="*/ 26 h 26"/>
                  <a:gd name="T32" fmla="*/ 10 w 28"/>
                  <a:gd name="T33" fmla="*/ 26 h 26"/>
                  <a:gd name="T34" fmla="*/ 10 w 28"/>
                  <a:gd name="T35" fmla="*/ 22 h 26"/>
                  <a:gd name="T36" fmla="*/ 10 w 28"/>
                  <a:gd name="T37" fmla="*/ 20 h 26"/>
                  <a:gd name="T38" fmla="*/ 10 w 28"/>
                  <a:gd name="T39" fmla="*/ 18 h 26"/>
                  <a:gd name="T40" fmla="*/ 8 w 28"/>
                  <a:gd name="T41" fmla="*/ 10 h 26"/>
                  <a:gd name="T42" fmla="*/ 8 w 28"/>
                  <a:gd name="T43" fmla="*/ 12 h 26"/>
                  <a:gd name="T44" fmla="*/ 2 w 28"/>
                  <a:gd name="T45" fmla="*/ 10 h 26"/>
                  <a:gd name="T46" fmla="*/ 6 w 28"/>
                  <a:gd name="T47" fmla="*/ 10 h 26"/>
                  <a:gd name="T48" fmla="*/ 0 w 28"/>
                  <a:gd name="T49" fmla="*/ 4 h 26"/>
                  <a:gd name="T50" fmla="*/ 2 w 28"/>
                  <a:gd name="T51" fmla="*/ 0 h 26"/>
                  <a:gd name="T52" fmla="*/ 16 w 28"/>
                  <a:gd name="T53" fmla="*/ 4 h 26"/>
                  <a:gd name="T54" fmla="*/ 18 w 28"/>
                  <a:gd name="T55" fmla="*/ 8 h 26"/>
                  <a:gd name="T56" fmla="*/ 18 w 28"/>
                  <a:gd name="T57" fmla="*/ 2 h 26"/>
                  <a:gd name="T58" fmla="*/ 24 w 28"/>
                  <a:gd name="T5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6">
                    <a:moveTo>
                      <a:pt x="24" y="4"/>
                    </a:moveTo>
                    <a:lnTo>
                      <a:pt x="28" y="10"/>
                    </a:lnTo>
                    <a:lnTo>
                      <a:pt x="26" y="10"/>
                    </a:lnTo>
                    <a:lnTo>
                      <a:pt x="28" y="18"/>
                    </a:lnTo>
                    <a:lnTo>
                      <a:pt x="26" y="18"/>
                    </a:lnTo>
                    <a:lnTo>
                      <a:pt x="16" y="10"/>
                    </a:lnTo>
                    <a:lnTo>
                      <a:pt x="18" y="14"/>
                    </a:lnTo>
                    <a:lnTo>
                      <a:pt x="20" y="16"/>
                    </a:lnTo>
                    <a:lnTo>
                      <a:pt x="20" y="18"/>
                    </a:lnTo>
                    <a:lnTo>
                      <a:pt x="24" y="18"/>
                    </a:lnTo>
                    <a:lnTo>
                      <a:pt x="22" y="18"/>
                    </a:lnTo>
                    <a:lnTo>
                      <a:pt x="24" y="22"/>
                    </a:lnTo>
                    <a:lnTo>
                      <a:pt x="22" y="26"/>
                    </a:lnTo>
                    <a:lnTo>
                      <a:pt x="16" y="24"/>
                    </a:lnTo>
                    <a:lnTo>
                      <a:pt x="16" y="26"/>
                    </a:lnTo>
                    <a:lnTo>
                      <a:pt x="14" y="26"/>
                    </a:lnTo>
                    <a:lnTo>
                      <a:pt x="10" y="26"/>
                    </a:lnTo>
                    <a:lnTo>
                      <a:pt x="10" y="22"/>
                    </a:lnTo>
                    <a:lnTo>
                      <a:pt x="10" y="20"/>
                    </a:lnTo>
                    <a:lnTo>
                      <a:pt x="10" y="18"/>
                    </a:lnTo>
                    <a:lnTo>
                      <a:pt x="8" y="10"/>
                    </a:lnTo>
                    <a:lnTo>
                      <a:pt x="8" y="12"/>
                    </a:lnTo>
                    <a:lnTo>
                      <a:pt x="2" y="10"/>
                    </a:lnTo>
                    <a:lnTo>
                      <a:pt x="6" y="10"/>
                    </a:lnTo>
                    <a:lnTo>
                      <a:pt x="0" y="4"/>
                    </a:lnTo>
                    <a:lnTo>
                      <a:pt x="2" y="0"/>
                    </a:lnTo>
                    <a:lnTo>
                      <a:pt x="16" y="4"/>
                    </a:lnTo>
                    <a:lnTo>
                      <a:pt x="18" y="8"/>
                    </a:lnTo>
                    <a:lnTo>
                      <a:pt x="18" y="2"/>
                    </a:lnTo>
                    <a:lnTo>
                      <a:pt x="24" y="4"/>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99" name="Freeform 497"/>
              <p:cNvSpPr>
                <a:spLocks/>
              </p:cNvSpPr>
              <p:nvPr/>
            </p:nvSpPr>
            <p:spPr bwMode="auto">
              <a:xfrm>
                <a:off x="1236" y="3628"/>
                <a:ext cx="20" cy="34"/>
              </a:xfrm>
              <a:custGeom>
                <a:avLst/>
                <a:gdLst>
                  <a:gd name="T0" fmla="*/ 14 w 20"/>
                  <a:gd name="T1" fmla="*/ 32 h 34"/>
                  <a:gd name="T2" fmla="*/ 12 w 20"/>
                  <a:gd name="T3" fmla="*/ 32 h 34"/>
                  <a:gd name="T4" fmla="*/ 12 w 20"/>
                  <a:gd name="T5" fmla="*/ 22 h 34"/>
                  <a:gd name="T6" fmla="*/ 12 w 20"/>
                  <a:gd name="T7" fmla="*/ 28 h 34"/>
                  <a:gd name="T8" fmla="*/ 10 w 20"/>
                  <a:gd name="T9" fmla="*/ 28 h 34"/>
                  <a:gd name="T10" fmla="*/ 12 w 20"/>
                  <a:gd name="T11" fmla="*/ 30 h 34"/>
                  <a:gd name="T12" fmla="*/ 12 w 20"/>
                  <a:gd name="T13" fmla="*/ 34 h 34"/>
                  <a:gd name="T14" fmla="*/ 8 w 20"/>
                  <a:gd name="T15" fmla="*/ 34 h 34"/>
                  <a:gd name="T16" fmla="*/ 10 w 20"/>
                  <a:gd name="T17" fmla="*/ 30 h 34"/>
                  <a:gd name="T18" fmla="*/ 6 w 20"/>
                  <a:gd name="T19" fmla="*/ 26 h 34"/>
                  <a:gd name="T20" fmla="*/ 10 w 20"/>
                  <a:gd name="T21" fmla="*/ 24 h 34"/>
                  <a:gd name="T22" fmla="*/ 6 w 20"/>
                  <a:gd name="T23" fmla="*/ 24 h 34"/>
                  <a:gd name="T24" fmla="*/ 6 w 20"/>
                  <a:gd name="T25" fmla="*/ 22 h 34"/>
                  <a:gd name="T26" fmla="*/ 8 w 20"/>
                  <a:gd name="T27" fmla="*/ 16 h 34"/>
                  <a:gd name="T28" fmla="*/ 8 w 20"/>
                  <a:gd name="T29" fmla="*/ 20 h 34"/>
                  <a:gd name="T30" fmla="*/ 12 w 20"/>
                  <a:gd name="T31" fmla="*/ 18 h 34"/>
                  <a:gd name="T32" fmla="*/ 12 w 20"/>
                  <a:gd name="T33" fmla="*/ 20 h 34"/>
                  <a:gd name="T34" fmla="*/ 12 w 20"/>
                  <a:gd name="T35" fmla="*/ 16 h 34"/>
                  <a:gd name="T36" fmla="*/ 12 w 20"/>
                  <a:gd name="T37" fmla="*/ 14 h 34"/>
                  <a:gd name="T38" fmla="*/ 10 w 20"/>
                  <a:gd name="T39" fmla="*/ 16 h 34"/>
                  <a:gd name="T40" fmla="*/ 4 w 20"/>
                  <a:gd name="T41" fmla="*/ 14 h 34"/>
                  <a:gd name="T42" fmla="*/ 10 w 20"/>
                  <a:gd name="T43" fmla="*/ 10 h 34"/>
                  <a:gd name="T44" fmla="*/ 6 w 20"/>
                  <a:gd name="T45" fmla="*/ 10 h 34"/>
                  <a:gd name="T46" fmla="*/ 6 w 20"/>
                  <a:gd name="T47" fmla="*/ 8 h 34"/>
                  <a:gd name="T48" fmla="*/ 4 w 20"/>
                  <a:gd name="T49" fmla="*/ 8 h 34"/>
                  <a:gd name="T50" fmla="*/ 0 w 20"/>
                  <a:gd name="T51" fmla="*/ 8 h 34"/>
                  <a:gd name="T52" fmla="*/ 0 w 20"/>
                  <a:gd name="T53" fmla="*/ 2 h 34"/>
                  <a:gd name="T54" fmla="*/ 4 w 20"/>
                  <a:gd name="T55" fmla="*/ 4 h 34"/>
                  <a:gd name="T56" fmla="*/ 2 w 20"/>
                  <a:gd name="T57" fmla="*/ 0 h 34"/>
                  <a:gd name="T58" fmla="*/ 8 w 20"/>
                  <a:gd name="T59" fmla="*/ 0 h 34"/>
                  <a:gd name="T60" fmla="*/ 4 w 20"/>
                  <a:gd name="T61" fmla="*/ 0 h 34"/>
                  <a:gd name="T62" fmla="*/ 12 w 20"/>
                  <a:gd name="T63" fmla="*/ 0 h 34"/>
                  <a:gd name="T64" fmla="*/ 12 w 20"/>
                  <a:gd name="T65" fmla="*/ 2 h 34"/>
                  <a:gd name="T66" fmla="*/ 12 w 20"/>
                  <a:gd name="T67" fmla="*/ 6 h 34"/>
                  <a:gd name="T68" fmla="*/ 12 w 20"/>
                  <a:gd name="T69" fmla="*/ 8 h 34"/>
                  <a:gd name="T70" fmla="*/ 14 w 20"/>
                  <a:gd name="T71" fmla="*/ 6 h 34"/>
                  <a:gd name="T72" fmla="*/ 14 w 20"/>
                  <a:gd name="T73" fmla="*/ 2 h 34"/>
                  <a:gd name="T74" fmla="*/ 18 w 20"/>
                  <a:gd name="T75" fmla="*/ 4 h 34"/>
                  <a:gd name="T76" fmla="*/ 16 w 20"/>
                  <a:gd name="T77" fmla="*/ 8 h 34"/>
                  <a:gd name="T78" fmla="*/ 20 w 20"/>
                  <a:gd name="T79" fmla="*/ 10 h 34"/>
                  <a:gd name="T80" fmla="*/ 18 w 20"/>
                  <a:gd name="T81" fmla="*/ 12 h 34"/>
                  <a:gd name="T82" fmla="*/ 12 w 20"/>
                  <a:gd name="T83" fmla="*/ 10 h 34"/>
                  <a:gd name="T84" fmla="*/ 14 w 20"/>
                  <a:gd name="T85" fmla="*/ 12 h 34"/>
                  <a:gd name="T86" fmla="*/ 14 w 20"/>
                  <a:gd name="T87" fmla="*/ 16 h 34"/>
                  <a:gd name="T88" fmla="*/ 16 w 20"/>
                  <a:gd name="T89" fmla="*/ 16 h 34"/>
                  <a:gd name="T90" fmla="*/ 14 w 20"/>
                  <a:gd name="T91" fmla="*/ 18 h 34"/>
                  <a:gd name="T92" fmla="*/ 16 w 20"/>
                  <a:gd name="T93" fmla="*/ 24 h 34"/>
                  <a:gd name="T94" fmla="*/ 14 w 20"/>
                  <a:gd name="T95" fmla="*/ 20 h 34"/>
                  <a:gd name="T96" fmla="*/ 12 w 20"/>
                  <a:gd name="T97" fmla="*/ 24 h 34"/>
                  <a:gd name="T98" fmla="*/ 16 w 20"/>
                  <a:gd name="T99" fmla="*/ 26 h 34"/>
                  <a:gd name="T100" fmla="*/ 14 w 20"/>
                  <a:gd name="T101" fmla="*/ 26 h 34"/>
                  <a:gd name="T102" fmla="*/ 14 w 20"/>
                  <a:gd name="T10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34">
                    <a:moveTo>
                      <a:pt x="14" y="32"/>
                    </a:moveTo>
                    <a:lnTo>
                      <a:pt x="12" y="32"/>
                    </a:lnTo>
                    <a:lnTo>
                      <a:pt x="12" y="22"/>
                    </a:lnTo>
                    <a:lnTo>
                      <a:pt x="12" y="28"/>
                    </a:lnTo>
                    <a:lnTo>
                      <a:pt x="10" y="28"/>
                    </a:lnTo>
                    <a:lnTo>
                      <a:pt x="12" y="30"/>
                    </a:lnTo>
                    <a:lnTo>
                      <a:pt x="12" y="34"/>
                    </a:lnTo>
                    <a:lnTo>
                      <a:pt x="8" y="34"/>
                    </a:lnTo>
                    <a:lnTo>
                      <a:pt x="10" y="30"/>
                    </a:lnTo>
                    <a:lnTo>
                      <a:pt x="6" y="26"/>
                    </a:lnTo>
                    <a:lnTo>
                      <a:pt x="10" y="24"/>
                    </a:lnTo>
                    <a:lnTo>
                      <a:pt x="6" y="24"/>
                    </a:lnTo>
                    <a:lnTo>
                      <a:pt x="6" y="22"/>
                    </a:lnTo>
                    <a:lnTo>
                      <a:pt x="8" y="16"/>
                    </a:lnTo>
                    <a:lnTo>
                      <a:pt x="8" y="20"/>
                    </a:lnTo>
                    <a:lnTo>
                      <a:pt x="12" y="18"/>
                    </a:lnTo>
                    <a:lnTo>
                      <a:pt x="12" y="20"/>
                    </a:lnTo>
                    <a:lnTo>
                      <a:pt x="12" y="16"/>
                    </a:lnTo>
                    <a:lnTo>
                      <a:pt x="12" y="14"/>
                    </a:lnTo>
                    <a:lnTo>
                      <a:pt x="10" y="16"/>
                    </a:lnTo>
                    <a:lnTo>
                      <a:pt x="4" y="14"/>
                    </a:lnTo>
                    <a:lnTo>
                      <a:pt x="10" y="10"/>
                    </a:lnTo>
                    <a:lnTo>
                      <a:pt x="6" y="10"/>
                    </a:lnTo>
                    <a:lnTo>
                      <a:pt x="6" y="8"/>
                    </a:lnTo>
                    <a:lnTo>
                      <a:pt x="4" y="8"/>
                    </a:lnTo>
                    <a:lnTo>
                      <a:pt x="0" y="8"/>
                    </a:lnTo>
                    <a:lnTo>
                      <a:pt x="0" y="2"/>
                    </a:lnTo>
                    <a:lnTo>
                      <a:pt x="4" y="4"/>
                    </a:lnTo>
                    <a:lnTo>
                      <a:pt x="2" y="0"/>
                    </a:lnTo>
                    <a:lnTo>
                      <a:pt x="8" y="0"/>
                    </a:lnTo>
                    <a:lnTo>
                      <a:pt x="4" y="0"/>
                    </a:lnTo>
                    <a:lnTo>
                      <a:pt x="12" y="0"/>
                    </a:lnTo>
                    <a:lnTo>
                      <a:pt x="12" y="2"/>
                    </a:lnTo>
                    <a:lnTo>
                      <a:pt x="12" y="6"/>
                    </a:lnTo>
                    <a:lnTo>
                      <a:pt x="12" y="8"/>
                    </a:lnTo>
                    <a:lnTo>
                      <a:pt x="14" y="6"/>
                    </a:lnTo>
                    <a:lnTo>
                      <a:pt x="14" y="2"/>
                    </a:lnTo>
                    <a:lnTo>
                      <a:pt x="18" y="4"/>
                    </a:lnTo>
                    <a:lnTo>
                      <a:pt x="16" y="8"/>
                    </a:lnTo>
                    <a:lnTo>
                      <a:pt x="20" y="10"/>
                    </a:lnTo>
                    <a:lnTo>
                      <a:pt x="18" y="12"/>
                    </a:lnTo>
                    <a:lnTo>
                      <a:pt x="12" y="10"/>
                    </a:lnTo>
                    <a:lnTo>
                      <a:pt x="14" y="12"/>
                    </a:lnTo>
                    <a:lnTo>
                      <a:pt x="14" y="16"/>
                    </a:lnTo>
                    <a:lnTo>
                      <a:pt x="16" y="16"/>
                    </a:lnTo>
                    <a:lnTo>
                      <a:pt x="14" y="18"/>
                    </a:lnTo>
                    <a:lnTo>
                      <a:pt x="16" y="24"/>
                    </a:lnTo>
                    <a:lnTo>
                      <a:pt x="14" y="20"/>
                    </a:lnTo>
                    <a:lnTo>
                      <a:pt x="12" y="24"/>
                    </a:lnTo>
                    <a:lnTo>
                      <a:pt x="16" y="26"/>
                    </a:lnTo>
                    <a:lnTo>
                      <a:pt x="14" y="26"/>
                    </a:lnTo>
                    <a:lnTo>
                      <a:pt x="14" y="32"/>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100" name="Freeform 498"/>
              <p:cNvSpPr>
                <a:spLocks/>
              </p:cNvSpPr>
              <p:nvPr/>
            </p:nvSpPr>
            <p:spPr bwMode="auto">
              <a:xfrm>
                <a:off x="1274" y="3628"/>
                <a:ext cx="10" cy="12"/>
              </a:xfrm>
              <a:custGeom>
                <a:avLst/>
                <a:gdLst>
                  <a:gd name="T0" fmla="*/ 2 w 10"/>
                  <a:gd name="T1" fmla="*/ 0 h 12"/>
                  <a:gd name="T2" fmla="*/ 10 w 10"/>
                  <a:gd name="T3" fmla="*/ 8 h 12"/>
                  <a:gd name="T4" fmla="*/ 4 w 10"/>
                  <a:gd name="T5" fmla="*/ 10 h 12"/>
                  <a:gd name="T6" fmla="*/ 6 w 10"/>
                  <a:gd name="T7" fmla="*/ 12 h 12"/>
                  <a:gd name="T8" fmla="*/ 4 w 10"/>
                  <a:gd name="T9" fmla="*/ 12 h 12"/>
                  <a:gd name="T10" fmla="*/ 0 w 10"/>
                  <a:gd name="T11" fmla="*/ 12 h 12"/>
                  <a:gd name="T12" fmla="*/ 0 w 10"/>
                  <a:gd name="T13" fmla="*/ 8 h 12"/>
                  <a:gd name="T14" fmla="*/ 0 w 10"/>
                  <a:gd name="T15" fmla="*/ 0 h 12"/>
                  <a:gd name="T16" fmla="*/ 2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2" y="0"/>
                    </a:moveTo>
                    <a:lnTo>
                      <a:pt x="10" y="8"/>
                    </a:lnTo>
                    <a:lnTo>
                      <a:pt x="4" y="10"/>
                    </a:lnTo>
                    <a:lnTo>
                      <a:pt x="6" y="12"/>
                    </a:lnTo>
                    <a:lnTo>
                      <a:pt x="4" y="12"/>
                    </a:lnTo>
                    <a:lnTo>
                      <a:pt x="0" y="12"/>
                    </a:lnTo>
                    <a:lnTo>
                      <a:pt x="0" y="8"/>
                    </a:lnTo>
                    <a:lnTo>
                      <a:pt x="0" y="0"/>
                    </a:lnTo>
                    <a:lnTo>
                      <a:pt x="2" y="0"/>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101" name="Freeform 499"/>
              <p:cNvSpPr>
                <a:spLocks/>
              </p:cNvSpPr>
              <p:nvPr/>
            </p:nvSpPr>
            <p:spPr bwMode="auto">
              <a:xfrm>
                <a:off x="1288" y="3640"/>
                <a:ext cx="12" cy="14"/>
              </a:xfrm>
              <a:custGeom>
                <a:avLst/>
                <a:gdLst>
                  <a:gd name="T0" fmla="*/ 0 w 12"/>
                  <a:gd name="T1" fmla="*/ 0 h 14"/>
                  <a:gd name="T2" fmla="*/ 6 w 12"/>
                  <a:gd name="T3" fmla="*/ 4 h 14"/>
                  <a:gd name="T4" fmla="*/ 12 w 12"/>
                  <a:gd name="T5" fmla="*/ 4 h 14"/>
                  <a:gd name="T6" fmla="*/ 12 w 12"/>
                  <a:gd name="T7" fmla="*/ 10 h 14"/>
                  <a:gd name="T8" fmla="*/ 10 w 12"/>
                  <a:gd name="T9" fmla="*/ 14 h 14"/>
                  <a:gd name="T10" fmla="*/ 4 w 12"/>
                  <a:gd name="T11" fmla="*/ 10 h 14"/>
                  <a:gd name="T12" fmla="*/ 2 w 12"/>
                  <a:gd name="T13" fmla="*/ 8 h 14"/>
                  <a:gd name="T14" fmla="*/ 0 w 12"/>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4">
                    <a:moveTo>
                      <a:pt x="0" y="0"/>
                    </a:moveTo>
                    <a:lnTo>
                      <a:pt x="6" y="4"/>
                    </a:lnTo>
                    <a:lnTo>
                      <a:pt x="12" y="4"/>
                    </a:lnTo>
                    <a:lnTo>
                      <a:pt x="12" y="10"/>
                    </a:lnTo>
                    <a:lnTo>
                      <a:pt x="10" y="14"/>
                    </a:lnTo>
                    <a:lnTo>
                      <a:pt x="4" y="10"/>
                    </a:lnTo>
                    <a:lnTo>
                      <a:pt x="2" y="8"/>
                    </a:lnTo>
                    <a:lnTo>
                      <a:pt x="0" y="0"/>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102" name="Freeform 500"/>
              <p:cNvSpPr>
                <a:spLocks/>
              </p:cNvSpPr>
              <p:nvPr/>
            </p:nvSpPr>
            <p:spPr bwMode="auto">
              <a:xfrm>
                <a:off x="1258" y="3648"/>
                <a:ext cx="50" cy="62"/>
              </a:xfrm>
              <a:custGeom>
                <a:avLst/>
                <a:gdLst>
                  <a:gd name="T0" fmla="*/ 40 w 50"/>
                  <a:gd name="T1" fmla="*/ 32 h 62"/>
                  <a:gd name="T2" fmla="*/ 38 w 50"/>
                  <a:gd name="T3" fmla="*/ 34 h 62"/>
                  <a:gd name="T4" fmla="*/ 44 w 50"/>
                  <a:gd name="T5" fmla="*/ 40 h 62"/>
                  <a:gd name="T6" fmla="*/ 42 w 50"/>
                  <a:gd name="T7" fmla="*/ 42 h 62"/>
                  <a:gd name="T8" fmla="*/ 46 w 50"/>
                  <a:gd name="T9" fmla="*/ 40 h 62"/>
                  <a:gd name="T10" fmla="*/ 42 w 50"/>
                  <a:gd name="T11" fmla="*/ 46 h 62"/>
                  <a:gd name="T12" fmla="*/ 42 w 50"/>
                  <a:gd name="T13" fmla="*/ 50 h 62"/>
                  <a:gd name="T14" fmla="*/ 46 w 50"/>
                  <a:gd name="T15" fmla="*/ 50 h 62"/>
                  <a:gd name="T16" fmla="*/ 46 w 50"/>
                  <a:gd name="T17" fmla="*/ 54 h 62"/>
                  <a:gd name="T18" fmla="*/ 48 w 50"/>
                  <a:gd name="T19" fmla="*/ 58 h 62"/>
                  <a:gd name="T20" fmla="*/ 42 w 50"/>
                  <a:gd name="T21" fmla="*/ 62 h 62"/>
                  <a:gd name="T22" fmla="*/ 40 w 50"/>
                  <a:gd name="T23" fmla="*/ 58 h 62"/>
                  <a:gd name="T24" fmla="*/ 38 w 50"/>
                  <a:gd name="T25" fmla="*/ 54 h 62"/>
                  <a:gd name="T26" fmla="*/ 36 w 50"/>
                  <a:gd name="T27" fmla="*/ 54 h 62"/>
                  <a:gd name="T28" fmla="*/ 34 w 50"/>
                  <a:gd name="T29" fmla="*/ 54 h 62"/>
                  <a:gd name="T30" fmla="*/ 34 w 50"/>
                  <a:gd name="T31" fmla="*/ 50 h 62"/>
                  <a:gd name="T32" fmla="*/ 36 w 50"/>
                  <a:gd name="T33" fmla="*/ 48 h 62"/>
                  <a:gd name="T34" fmla="*/ 30 w 50"/>
                  <a:gd name="T35" fmla="*/ 48 h 62"/>
                  <a:gd name="T36" fmla="*/ 30 w 50"/>
                  <a:gd name="T37" fmla="*/ 40 h 62"/>
                  <a:gd name="T38" fmla="*/ 28 w 50"/>
                  <a:gd name="T39" fmla="*/ 44 h 62"/>
                  <a:gd name="T40" fmla="*/ 20 w 50"/>
                  <a:gd name="T41" fmla="*/ 44 h 62"/>
                  <a:gd name="T42" fmla="*/ 14 w 50"/>
                  <a:gd name="T43" fmla="*/ 40 h 62"/>
                  <a:gd name="T44" fmla="*/ 24 w 50"/>
                  <a:gd name="T45" fmla="*/ 38 h 62"/>
                  <a:gd name="T46" fmla="*/ 18 w 50"/>
                  <a:gd name="T47" fmla="*/ 36 h 62"/>
                  <a:gd name="T48" fmla="*/ 16 w 50"/>
                  <a:gd name="T49" fmla="*/ 32 h 62"/>
                  <a:gd name="T50" fmla="*/ 22 w 50"/>
                  <a:gd name="T51" fmla="*/ 26 h 62"/>
                  <a:gd name="T52" fmla="*/ 10 w 50"/>
                  <a:gd name="T53" fmla="*/ 30 h 62"/>
                  <a:gd name="T54" fmla="*/ 12 w 50"/>
                  <a:gd name="T55" fmla="*/ 22 h 62"/>
                  <a:gd name="T56" fmla="*/ 12 w 50"/>
                  <a:gd name="T57" fmla="*/ 18 h 62"/>
                  <a:gd name="T58" fmla="*/ 2 w 50"/>
                  <a:gd name="T59" fmla="*/ 6 h 62"/>
                  <a:gd name="T60" fmla="*/ 2 w 50"/>
                  <a:gd name="T61" fmla="*/ 2 h 62"/>
                  <a:gd name="T62" fmla="*/ 6 w 50"/>
                  <a:gd name="T63" fmla="*/ 0 h 62"/>
                  <a:gd name="T64" fmla="*/ 10 w 50"/>
                  <a:gd name="T65" fmla="*/ 0 h 62"/>
                  <a:gd name="T66" fmla="*/ 16 w 50"/>
                  <a:gd name="T67" fmla="*/ 6 h 62"/>
                  <a:gd name="T68" fmla="*/ 16 w 50"/>
                  <a:gd name="T69" fmla="*/ 12 h 62"/>
                  <a:gd name="T70" fmla="*/ 30 w 50"/>
                  <a:gd name="T71" fmla="*/ 18 h 62"/>
                  <a:gd name="T72" fmla="*/ 34 w 50"/>
                  <a:gd name="T73" fmla="*/ 24 h 62"/>
                  <a:gd name="T74" fmla="*/ 42 w 50"/>
                  <a:gd name="T75" fmla="*/ 32 h 62"/>
                  <a:gd name="T76" fmla="*/ 30 w 50"/>
                  <a:gd name="T77" fmla="*/ 28 h 62"/>
                  <a:gd name="T78" fmla="*/ 28 w 50"/>
                  <a:gd name="T79"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62">
                    <a:moveTo>
                      <a:pt x="32" y="32"/>
                    </a:moveTo>
                    <a:lnTo>
                      <a:pt x="40" y="32"/>
                    </a:lnTo>
                    <a:lnTo>
                      <a:pt x="34" y="34"/>
                    </a:lnTo>
                    <a:lnTo>
                      <a:pt x="38" y="34"/>
                    </a:lnTo>
                    <a:lnTo>
                      <a:pt x="42" y="36"/>
                    </a:lnTo>
                    <a:lnTo>
                      <a:pt x="44" y="40"/>
                    </a:lnTo>
                    <a:lnTo>
                      <a:pt x="40" y="40"/>
                    </a:lnTo>
                    <a:lnTo>
                      <a:pt x="42" y="42"/>
                    </a:lnTo>
                    <a:lnTo>
                      <a:pt x="44" y="42"/>
                    </a:lnTo>
                    <a:lnTo>
                      <a:pt x="46" y="40"/>
                    </a:lnTo>
                    <a:lnTo>
                      <a:pt x="46" y="46"/>
                    </a:lnTo>
                    <a:lnTo>
                      <a:pt x="42" y="46"/>
                    </a:lnTo>
                    <a:lnTo>
                      <a:pt x="44" y="48"/>
                    </a:lnTo>
                    <a:lnTo>
                      <a:pt x="42" y="50"/>
                    </a:lnTo>
                    <a:lnTo>
                      <a:pt x="48" y="48"/>
                    </a:lnTo>
                    <a:lnTo>
                      <a:pt x="46" y="50"/>
                    </a:lnTo>
                    <a:lnTo>
                      <a:pt x="48" y="54"/>
                    </a:lnTo>
                    <a:lnTo>
                      <a:pt x="46" y="54"/>
                    </a:lnTo>
                    <a:lnTo>
                      <a:pt x="50" y="58"/>
                    </a:lnTo>
                    <a:lnTo>
                      <a:pt x="48" y="58"/>
                    </a:lnTo>
                    <a:lnTo>
                      <a:pt x="48" y="62"/>
                    </a:lnTo>
                    <a:lnTo>
                      <a:pt x="42" y="62"/>
                    </a:lnTo>
                    <a:lnTo>
                      <a:pt x="42" y="58"/>
                    </a:lnTo>
                    <a:lnTo>
                      <a:pt x="40" y="58"/>
                    </a:lnTo>
                    <a:lnTo>
                      <a:pt x="42" y="58"/>
                    </a:lnTo>
                    <a:lnTo>
                      <a:pt x="38" y="54"/>
                    </a:lnTo>
                    <a:lnTo>
                      <a:pt x="38" y="50"/>
                    </a:lnTo>
                    <a:lnTo>
                      <a:pt x="36" y="54"/>
                    </a:lnTo>
                    <a:lnTo>
                      <a:pt x="36" y="50"/>
                    </a:lnTo>
                    <a:lnTo>
                      <a:pt x="34" y="54"/>
                    </a:lnTo>
                    <a:lnTo>
                      <a:pt x="32" y="52"/>
                    </a:lnTo>
                    <a:lnTo>
                      <a:pt x="34" y="50"/>
                    </a:lnTo>
                    <a:lnTo>
                      <a:pt x="32" y="48"/>
                    </a:lnTo>
                    <a:lnTo>
                      <a:pt x="36" y="48"/>
                    </a:lnTo>
                    <a:lnTo>
                      <a:pt x="32" y="46"/>
                    </a:lnTo>
                    <a:lnTo>
                      <a:pt x="30" y="48"/>
                    </a:lnTo>
                    <a:lnTo>
                      <a:pt x="30" y="44"/>
                    </a:lnTo>
                    <a:lnTo>
                      <a:pt x="30" y="40"/>
                    </a:lnTo>
                    <a:lnTo>
                      <a:pt x="30" y="46"/>
                    </a:lnTo>
                    <a:lnTo>
                      <a:pt x="28" y="44"/>
                    </a:lnTo>
                    <a:lnTo>
                      <a:pt x="26" y="40"/>
                    </a:lnTo>
                    <a:lnTo>
                      <a:pt x="20" y="44"/>
                    </a:lnTo>
                    <a:lnTo>
                      <a:pt x="22" y="40"/>
                    </a:lnTo>
                    <a:lnTo>
                      <a:pt x="14" y="40"/>
                    </a:lnTo>
                    <a:lnTo>
                      <a:pt x="16" y="38"/>
                    </a:lnTo>
                    <a:lnTo>
                      <a:pt x="24" y="38"/>
                    </a:lnTo>
                    <a:lnTo>
                      <a:pt x="20" y="38"/>
                    </a:lnTo>
                    <a:lnTo>
                      <a:pt x="18" y="36"/>
                    </a:lnTo>
                    <a:lnTo>
                      <a:pt x="20" y="34"/>
                    </a:lnTo>
                    <a:lnTo>
                      <a:pt x="16" y="32"/>
                    </a:lnTo>
                    <a:lnTo>
                      <a:pt x="16" y="30"/>
                    </a:lnTo>
                    <a:lnTo>
                      <a:pt x="22" y="26"/>
                    </a:lnTo>
                    <a:lnTo>
                      <a:pt x="14" y="30"/>
                    </a:lnTo>
                    <a:lnTo>
                      <a:pt x="10" y="30"/>
                    </a:lnTo>
                    <a:lnTo>
                      <a:pt x="10" y="24"/>
                    </a:lnTo>
                    <a:lnTo>
                      <a:pt x="12" y="22"/>
                    </a:lnTo>
                    <a:lnTo>
                      <a:pt x="16" y="16"/>
                    </a:lnTo>
                    <a:lnTo>
                      <a:pt x="12" y="18"/>
                    </a:lnTo>
                    <a:lnTo>
                      <a:pt x="10" y="6"/>
                    </a:lnTo>
                    <a:lnTo>
                      <a:pt x="2" y="6"/>
                    </a:lnTo>
                    <a:lnTo>
                      <a:pt x="0" y="4"/>
                    </a:lnTo>
                    <a:lnTo>
                      <a:pt x="2" y="2"/>
                    </a:lnTo>
                    <a:lnTo>
                      <a:pt x="2" y="0"/>
                    </a:lnTo>
                    <a:lnTo>
                      <a:pt x="6" y="0"/>
                    </a:lnTo>
                    <a:lnTo>
                      <a:pt x="8" y="2"/>
                    </a:lnTo>
                    <a:lnTo>
                      <a:pt x="10" y="0"/>
                    </a:lnTo>
                    <a:lnTo>
                      <a:pt x="16" y="2"/>
                    </a:lnTo>
                    <a:lnTo>
                      <a:pt x="16" y="6"/>
                    </a:lnTo>
                    <a:lnTo>
                      <a:pt x="14" y="8"/>
                    </a:lnTo>
                    <a:lnTo>
                      <a:pt x="16" y="12"/>
                    </a:lnTo>
                    <a:lnTo>
                      <a:pt x="24" y="12"/>
                    </a:lnTo>
                    <a:lnTo>
                      <a:pt x="30" y="18"/>
                    </a:lnTo>
                    <a:lnTo>
                      <a:pt x="32" y="26"/>
                    </a:lnTo>
                    <a:lnTo>
                      <a:pt x="34" y="24"/>
                    </a:lnTo>
                    <a:lnTo>
                      <a:pt x="36" y="30"/>
                    </a:lnTo>
                    <a:lnTo>
                      <a:pt x="42" y="32"/>
                    </a:lnTo>
                    <a:lnTo>
                      <a:pt x="30" y="26"/>
                    </a:lnTo>
                    <a:lnTo>
                      <a:pt x="30" y="28"/>
                    </a:lnTo>
                    <a:lnTo>
                      <a:pt x="30" y="30"/>
                    </a:lnTo>
                    <a:lnTo>
                      <a:pt x="28" y="32"/>
                    </a:lnTo>
                    <a:lnTo>
                      <a:pt x="32" y="32"/>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103" name="Freeform 501"/>
              <p:cNvSpPr>
                <a:spLocks/>
              </p:cNvSpPr>
              <p:nvPr/>
            </p:nvSpPr>
            <p:spPr bwMode="auto">
              <a:xfrm>
                <a:off x="1282" y="3644"/>
                <a:ext cx="16" cy="18"/>
              </a:xfrm>
              <a:custGeom>
                <a:avLst/>
                <a:gdLst>
                  <a:gd name="T0" fmla="*/ 6 w 16"/>
                  <a:gd name="T1" fmla="*/ 0 h 18"/>
                  <a:gd name="T2" fmla="*/ 6 w 16"/>
                  <a:gd name="T3" fmla="*/ 6 h 18"/>
                  <a:gd name="T4" fmla="*/ 6 w 16"/>
                  <a:gd name="T5" fmla="*/ 8 h 18"/>
                  <a:gd name="T6" fmla="*/ 8 w 16"/>
                  <a:gd name="T7" fmla="*/ 6 h 18"/>
                  <a:gd name="T8" fmla="*/ 16 w 16"/>
                  <a:gd name="T9" fmla="*/ 10 h 18"/>
                  <a:gd name="T10" fmla="*/ 12 w 16"/>
                  <a:gd name="T11" fmla="*/ 10 h 18"/>
                  <a:gd name="T12" fmla="*/ 16 w 16"/>
                  <a:gd name="T13" fmla="*/ 18 h 18"/>
                  <a:gd name="T14" fmla="*/ 14 w 16"/>
                  <a:gd name="T15" fmla="*/ 16 h 18"/>
                  <a:gd name="T16" fmla="*/ 10 w 16"/>
                  <a:gd name="T17" fmla="*/ 18 h 18"/>
                  <a:gd name="T18" fmla="*/ 8 w 16"/>
                  <a:gd name="T19" fmla="*/ 18 h 18"/>
                  <a:gd name="T20" fmla="*/ 8 w 16"/>
                  <a:gd name="T21" fmla="*/ 14 h 18"/>
                  <a:gd name="T22" fmla="*/ 4 w 16"/>
                  <a:gd name="T23" fmla="*/ 14 h 18"/>
                  <a:gd name="T24" fmla="*/ 0 w 16"/>
                  <a:gd name="T25" fmla="*/ 10 h 18"/>
                  <a:gd name="T26" fmla="*/ 0 w 16"/>
                  <a:gd name="T27" fmla="*/ 8 h 18"/>
                  <a:gd name="T28" fmla="*/ 4 w 16"/>
                  <a:gd name="T29" fmla="*/ 6 h 18"/>
                  <a:gd name="T30" fmla="*/ 4 w 16"/>
                  <a:gd name="T31" fmla="*/ 2 h 18"/>
                  <a:gd name="T32" fmla="*/ 6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6" y="0"/>
                    </a:moveTo>
                    <a:lnTo>
                      <a:pt x="6" y="6"/>
                    </a:lnTo>
                    <a:lnTo>
                      <a:pt x="6" y="8"/>
                    </a:lnTo>
                    <a:lnTo>
                      <a:pt x="8" y="6"/>
                    </a:lnTo>
                    <a:lnTo>
                      <a:pt x="16" y="10"/>
                    </a:lnTo>
                    <a:lnTo>
                      <a:pt x="12" y="10"/>
                    </a:lnTo>
                    <a:lnTo>
                      <a:pt x="16" y="18"/>
                    </a:lnTo>
                    <a:lnTo>
                      <a:pt x="14" y="16"/>
                    </a:lnTo>
                    <a:lnTo>
                      <a:pt x="10" y="18"/>
                    </a:lnTo>
                    <a:lnTo>
                      <a:pt x="8" y="18"/>
                    </a:lnTo>
                    <a:lnTo>
                      <a:pt x="8" y="14"/>
                    </a:lnTo>
                    <a:lnTo>
                      <a:pt x="4" y="14"/>
                    </a:lnTo>
                    <a:lnTo>
                      <a:pt x="0" y="10"/>
                    </a:lnTo>
                    <a:lnTo>
                      <a:pt x="0" y="8"/>
                    </a:lnTo>
                    <a:lnTo>
                      <a:pt x="4" y="6"/>
                    </a:lnTo>
                    <a:lnTo>
                      <a:pt x="4" y="2"/>
                    </a:lnTo>
                    <a:lnTo>
                      <a:pt x="6" y="0"/>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104" name="Freeform 502"/>
              <p:cNvSpPr>
                <a:spLocks/>
              </p:cNvSpPr>
              <p:nvPr/>
            </p:nvSpPr>
            <p:spPr bwMode="auto">
              <a:xfrm>
                <a:off x="1256" y="3656"/>
                <a:ext cx="12" cy="10"/>
              </a:xfrm>
              <a:custGeom>
                <a:avLst/>
                <a:gdLst>
                  <a:gd name="T0" fmla="*/ 10 w 12"/>
                  <a:gd name="T1" fmla="*/ 0 h 10"/>
                  <a:gd name="T2" fmla="*/ 12 w 12"/>
                  <a:gd name="T3" fmla="*/ 6 h 10"/>
                  <a:gd name="T4" fmla="*/ 6 w 12"/>
                  <a:gd name="T5" fmla="*/ 4 h 10"/>
                  <a:gd name="T6" fmla="*/ 4 w 12"/>
                  <a:gd name="T7" fmla="*/ 10 h 10"/>
                  <a:gd name="T8" fmla="*/ 0 w 12"/>
                  <a:gd name="T9" fmla="*/ 8 h 10"/>
                  <a:gd name="T10" fmla="*/ 2 w 12"/>
                  <a:gd name="T11" fmla="*/ 4 h 10"/>
                  <a:gd name="T12" fmla="*/ 6 w 12"/>
                  <a:gd name="T13" fmla="*/ 2 h 10"/>
                  <a:gd name="T14" fmla="*/ 4 w 12"/>
                  <a:gd name="T15" fmla="*/ 0 h 10"/>
                  <a:gd name="T16" fmla="*/ 10 w 1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10" y="0"/>
                    </a:moveTo>
                    <a:lnTo>
                      <a:pt x="12" y="6"/>
                    </a:lnTo>
                    <a:lnTo>
                      <a:pt x="6" y="4"/>
                    </a:lnTo>
                    <a:lnTo>
                      <a:pt x="4" y="10"/>
                    </a:lnTo>
                    <a:lnTo>
                      <a:pt x="0" y="8"/>
                    </a:lnTo>
                    <a:lnTo>
                      <a:pt x="2" y="4"/>
                    </a:lnTo>
                    <a:lnTo>
                      <a:pt x="6" y="2"/>
                    </a:lnTo>
                    <a:lnTo>
                      <a:pt x="4" y="0"/>
                    </a:lnTo>
                    <a:lnTo>
                      <a:pt x="10" y="0"/>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sp>
            <p:nvSpPr>
              <p:cNvPr id="105" name="Freeform 503"/>
              <p:cNvSpPr>
                <a:spLocks/>
              </p:cNvSpPr>
              <p:nvPr/>
            </p:nvSpPr>
            <p:spPr bwMode="auto">
              <a:xfrm>
                <a:off x="1308" y="3658"/>
                <a:ext cx="20" cy="30"/>
              </a:xfrm>
              <a:custGeom>
                <a:avLst/>
                <a:gdLst>
                  <a:gd name="T0" fmla="*/ 6 w 20"/>
                  <a:gd name="T1" fmla="*/ 26 h 30"/>
                  <a:gd name="T2" fmla="*/ 0 w 20"/>
                  <a:gd name="T3" fmla="*/ 22 h 30"/>
                  <a:gd name="T4" fmla="*/ 4 w 20"/>
                  <a:gd name="T5" fmla="*/ 18 h 30"/>
                  <a:gd name="T6" fmla="*/ 4 w 20"/>
                  <a:gd name="T7" fmla="*/ 14 h 30"/>
                  <a:gd name="T8" fmla="*/ 2 w 20"/>
                  <a:gd name="T9" fmla="*/ 12 h 30"/>
                  <a:gd name="T10" fmla="*/ 4 w 20"/>
                  <a:gd name="T11" fmla="*/ 10 h 30"/>
                  <a:gd name="T12" fmla="*/ 0 w 20"/>
                  <a:gd name="T13" fmla="*/ 10 h 30"/>
                  <a:gd name="T14" fmla="*/ 6 w 20"/>
                  <a:gd name="T15" fmla="*/ 6 h 30"/>
                  <a:gd name="T16" fmla="*/ 0 w 20"/>
                  <a:gd name="T17" fmla="*/ 4 h 30"/>
                  <a:gd name="T18" fmla="*/ 6 w 20"/>
                  <a:gd name="T19" fmla="*/ 4 h 30"/>
                  <a:gd name="T20" fmla="*/ 4 w 20"/>
                  <a:gd name="T21" fmla="*/ 2 h 30"/>
                  <a:gd name="T22" fmla="*/ 12 w 20"/>
                  <a:gd name="T23" fmla="*/ 0 h 30"/>
                  <a:gd name="T24" fmla="*/ 20 w 20"/>
                  <a:gd name="T25" fmla="*/ 12 h 30"/>
                  <a:gd name="T26" fmla="*/ 20 w 20"/>
                  <a:gd name="T27" fmla="*/ 22 h 30"/>
                  <a:gd name="T28" fmla="*/ 18 w 20"/>
                  <a:gd name="T29" fmla="*/ 20 h 30"/>
                  <a:gd name="T30" fmla="*/ 20 w 20"/>
                  <a:gd name="T31" fmla="*/ 26 h 30"/>
                  <a:gd name="T32" fmla="*/ 18 w 20"/>
                  <a:gd name="T33" fmla="*/ 30 h 30"/>
                  <a:gd name="T34" fmla="*/ 14 w 20"/>
                  <a:gd name="T35" fmla="*/ 28 h 30"/>
                  <a:gd name="T36" fmla="*/ 16 w 20"/>
                  <a:gd name="T37" fmla="*/ 24 h 30"/>
                  <a:gd name="T38" fmla="*/ 16 w 20"/>
                  <a:gd name="T39" fmla="*/ 22 h 30"/>
                  <a:gd name="T40" fmla="*/ 14 w 20"/>
                  <a:gd name="T41" fmla="*/ 26 h 30"/>
                  <a:gd name="T42" fmla="*/ 8 w 20"/>
                  <a:gd name="T43" fmla="*/ 26 h 30"/>
                  <a:gd name="T44" fmla="*/ 14 w 20"/>
                  <a:gd name="T45" fmla="*/ 20 h 30"/>
                  <a:gd name="T46" fmla="*/ 10 w 20"/>
                  <a:gd name="T47" fmla="*/ 12 h 30"/>
                  <a:gd name="T48" fmla="*/ 12 w 20"/>
                  <a:gd name="T49" fmla="*/ 22 h 30"/>
                  <a:gd name="T50" fmla="*/ 10 w 20"/>
                  <a:gd name="T51" fmla="*/ 26 h 30"/>
                  <a:gd name="T52" fmla="*/ 8 w 20"/>
                  <a:gd name="T53" fmla="*/ 18 h 30"/>
                  <a:gd name="T54" fmla="*/ 6 w 20"/>
                  <a:gd name="T55" fmla="*/ 20 h 30"/>
                  <a:gd name="T56" fmla="*/ 8 w 20"/>
                  <a:gd name="T57" fmla="*/ 24 h 30"/>
                  <a:gd name="T58" fmla="*/ 6 w 20"/>
                  <a:gd name="T5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0">
                    <a:moveTo>
                      <a:pt x="6" y="26"/>
                    </a:moveTo>
                    <a:lnTo>
                      <a:pt x="0" y="22"/>
                    </a:lnTo>
                    <a:lnTo>
                      <a:pt x="4" y="18"/>
                    </a:lnTo>
                    <a:lnTo>
                      <a:pt x="4" y="14"/>
                    </a:lnTo>
                    <a:lnTo>
                      <a:pt x="2" y="12"/>
                    </a:lnTo>
                    <a:lnTo>
                      <a:pt x="4" y="10"/>
                    </a:lnTo>
                    <a:lnTo>
                      <a:pt x="0" y="10"/>
                    </a:lnTo>
                    <a:lnTo>
                      <a:pt x="6" y="6"/>
                    </a:lnTo>
                    <a:lnTo>
                      <a:pt x="0" y="4"/>
                    </a:lnTo>
                    <a:lnTo>
                      <a:pt x="6" y="4"/>
                    </a:lnTo>
                    <a:lnTo>
                      <a:pt x="4" y="2"/>
                    </a:lnTo>
                    <a:lnTo>
                      <a:pt x="12" y="0"/>
                    </a:lnTo>
                    <a:lnTo>
                      <a:pt x="20" y="12"/>
                    </a:lnTo>
                    <a:lnTo>
                      <a:pt x="20" y="22"/>
                    </a:lnTo>
                    <a:lnTo>
                      <a:pt x="18" y="20"/>
                    </a:lnTo>
                    <a:lnTo>
                      <a:pt x="20" y="26"/>
                    </a:lnTo>
                    <a:lnTo>
                      <a:pt x="18" y="30"/>
                    </a:lnTo>
                    <a:lnTo>
                      <a:pt x="14" y="28"/>
                    </a:lnTo>
                    <a:lnTo>
                      <a:pt x="16" y="24"/>
                    </a:lnTo>
                    <a:lnTo>
                      <a:pt x="16" y="22"/>
                    </a:lnTo>
                    <a:lnTo>
                      <a:pt x="14" y="26"/>
                    </a:lnTo>
                    <a:lnTo>
                      <a:pt x="8" y="26"/>
                    </a:lnTo>
                    <a:lnTo>
                      <a:pt x="14" y="20"/>
                    </a:lnTo>
                    <a:lnTo>
                      <a:pt x="10" y="12"/>
                    </a:lnTo>
                    <a:lnTo>
                      <a:pt x="12" y="22"/>
                    </a:lnTo>
                    <a:lnTo>
                      <a:pt x="10" y="26"/>
                    </a:lnTo>
                    <a:lnTo>
                      <a:pt x="8" y="18"/>
                    </a:lnTo>
                    <a:lnTo>
                      <a:pt x="6" y="20"/>
                    </a:lnTo>
                    <a:lnTo>
                      <a:pt x="8" y="24"/>
                    </a:lnTo>
                    <a:lnTo>
                      <a:pt x="6" y="26"/>
                    </a:lnTo>
                    <a:close/>
                  </a:path>
                </a:pathLst>
              </a:custGeom>
              <a:grpFill/>
              <a:ln w="3175" cmpd="sng">
                <a:solidFill>
                  <a:schemeClr val="accent4"/>
                </a:solidFill>
                <a:round/>
                <a:headEnd/>
                <a:tailEnd/>
              </a:ln>
            </p:spPr>
            <p:txBody>
              <a:bodyPr/>
              <a:lstStyle/>
              <a:p>
                <a:endParaRPr lang="en-US" dirty="0">
                  <a:solidFill>
                    <a:schemeClr val="accent5">
                      <a:lumMod val="60000"/>
                      <a:lumOff val="40000"/>
                    </a:schemeClr>
                  </a:solidFill>
                </a:endParaRPr>
              </a:p>
            </p:txBody>
          </p:sp>
        </p:grpSp>
        <p:grpSp>
          <p:nvGrpSpPr>
            <p:cNvPr id="68" name="Group 504"/>
            <p:cNvGrpSpPr>
              <a:grpSpLocks/>
            </p:cNvGrpSpPr>
            <p:nvPr/>
          </p:nvGrpSpPr>
          <p:grpSpPr bwMode="auto">
            <a:xfrm>
              <a:off x="2628900" y="5235575"/>
              <a:ext cx="730250" cy="590550"/>
              <a:chOff x="1656" y="3298"/>
              <a:chExt cx="460" cy="372"/>
            </a:xfrm>
            <a:grpFill/>
          </p:grpSpPr>
          <p:sp>
            <p:nvSpPr>
              <p:cNvPr id="80" name="Freeform 505"/>
              <p:cNvSpPr>
                <a:spLocks/>
              </p:cNvSpPr>
              <p:nvPr/>
            </p:nvSpPr>
            <p:spPr bwMode="auto">
              <a:xfrm>
                <a:off x="1656" y="3298"/>
                <a:ext cx="54" cy="34"/>
              </a:xfrm>
              <a:custGeom>
                <a:avLst/>
                <a:gdLst>
                  <a:gd name="T0" fmla="*/ 44 w 54"/>
                  <a:gd name="T1" fmla="*/ 28 h 34"/>
                  <a:gd name="T2" fmla="*/ 34 w 54"/>
                  <a:gd name="T3" fmla="*/ 34 h 34"/>
                  <a:gd name="T4" fmla="*/ 20 w 54"/>
                  <a:gd name="T5" fmla="*/ 28 h 34"/>
                  <a:gd name="T6" fmla="*/ 14 w 54"/>
                  <a:gd name="T7" fmla="*/ 22 h 34"/>
                  <a:gd name="T8" fmla="*/ 6 w 54"/>
                  <a:gd name="T9" fmla="*/ 20 h 34"/>
                  <a:gd name="T10" fmla="*/ 0 w 54"/>
                  <a:gd name="T11" fmla="*/ 14 h 34"/>
                  <a:gd name="T12" fmla="*/ 10 w 54"/>
                  <a:gd name="T13" fmla="*/ 2 h 34"/>
                  <a:gd name="T14" fmla="*/ 26 w 54"/>
                  <a:gd name="T15" fmla="*/ 0 h 34"/>
                  <a:gd name="T16" fmla="*/ 44 w 54"/>
                  <a:gd name="T17" fmla="*/ 0 h 34"/>
                  <a:gd name="T18" fmla="*/ 48 w 54"/>
                  <a:gd name="T19" fmla="*/ 2 h 34"/>
                  <a:gd name="T20" fmla="*/ 54 w 54"/>
                  <a:gd name="T21" fmla="*/ 8 h 34"/>
                  <a:gd name="T22" fmla="*/ 48 w 54"/>
                  <a:gd name="T23" fmla="*/ 18 h 34"/>
                  <a:gd name="T24" fmla="*/ 44 w 54"/>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4">
                    <a:moveTo>
                      <a:pt x="44" y="28"/>
                    </a:moveTo>
                    <a:lnTo>
                      <a:pt x="34" y="34"/>
                    </a:lnTo>
                    <a:lnTo>
                      <a:pt x="20" y="28"/>
                    </a:lnTo>
                    <a:lnTo>
                      <a:pt x="14" y="22"/>
                    </a:lnTo>
                    <a:lnTo>
                      <a:pt x="6" y="20"/>
                    </a:lnTo>
                    <a:lnTo>
                      <a:pt x="0" y="14"/>
                    </a:lnTo>
                    <a:lnTo>
                      <a:pt x="10" y="2"/>
                    </a:lnTo>
                    <a:lnTo>
                      <a:pt x="26" y="0"/>
                    </a:lnTo>
                    <a:lnTo>
                      <a:pt x="44" y="0"/>
                    </a:lnTo>
                    <a:lnTo>
                      <a:pt x="48" y="2"/>
                    </a:lnTo>
                    <a:lnTo>
                      <a:pt x="54" y="8"/>
                    </a:lnTo>
                    <a:lnTo>
                      <a:pt x="48" y="18"/>
                    </a:lnTo>
                    <a:lnTo>
                      <a:pt x="44" y="28"/>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81" name="Freeform 506"/>
              <p:cNvSpPr>
                <a:spLocks/>
              </p:cNvSpPr>
              <p:nvPr/>
            </p:nvSpPr>
            <p:spPr bwMode="auto">
              <a:xfrm>
                <a:off x="1798" y="3370"/>
                <a:ext cx="56" cy="48"/>
              </a:xfrm>
              <a:custGeom>
                <a:avLst/>
                <a:gdLst>
                  <a:gd name="T0" fmla="*/ 56 w 56"/>
                  <a:gd name="T1" fmla="*/ 44 h 48"/>
                  <a:gd name="T2" fmla="*/ 50 w 56"/>
                  <a:gd name="T3" fmla="*/ 42 h 48"/>
                  <a:gd name="T4" fmla="*/ 38 w 56"/>
                  <a:gd name="T5" fmla="*/ 48 h 48"/>
                  <a:gd name="T6" fmla="*/ 34 w 56"/>
                  <a:gd name="T7" fmla="*/ 36 h 48"/>
                  <a:gd name="T8" fmla="*/ 30 w 56"/>
                  <a:gd name="T9" fmla="*/ 38 h 48"/>
                  <a:gd name="T10" fmla="*/ 14 w 56"/>
                  <a:gd name="T11" fmla="*/ 38 h 48"/>
                  <a:gd name="T12" fmla="*/ 12 w 56"/>
                  <a:gd name="T13" fmla="*/ 32 h 48"/>
                  <a:gd name="T14" fmla="*/ 2 w 56"/>
                  <a:gd name="T15" fmla="*/ 18 h 48"/>
                  <a:gd name="T16" fmla="*/ 2 w 56"/>
                  <a:gd name="T17" fmla="*/ 12 h 48"/>
                  <a:gd name="T18" fmla="*/ 0 w 56"/>
                  <a:gd name="T19" fmla="*/ 6 h 48"/>
                  <a:gd name="T20" fmla="*/ 18 w 56"/>
                  <a:gd name="T21" fmla="*/ 12 h 48"/>
                  <a:gd name="T22" fmla="*/ 26 w 56"/>
                  <a:gd name="T23" fmla="*/ 0 h 48"/>
                  <a:gd name="T24" fmla="*/ 32 w 56"/>
                  <a:gd name="T25" fmla="*/ 0 h 48"/>
                  <a:gd name="T26" fmla="*/ 36 w 56"/>
                  <a:gd name="T27" fmla="*/ 6 h 48"/>
                  <a:gd name="T28" fmla="*/ 42 w 56"/>
                  <a:gd name="T29" fmla="*/ 22 h 48"/>
                  <a:gd name="T30" fmla="*/ 46 w 56"/>
                  <a:gd name="T31" fmla="*/ 30 h 48"/>
                  <a:gd name="T32" fmla="*/ 50 w 56"/>
                  <a:gd name="T33" fmla="*/ 26 h 48"/>
                  <a:gd name="T34" fmla="*/ 50 w 56"/>
                  <a:gd name="T35" fmla="*/ 34 h 48"/>
                  <a:gd name="T36" fmla="*/ 56 w 56"/>
                  <a:gd name="T3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48">
                    <a:moveTo>
                      <a:pt x="56" y="44"/>
                    </a:moveTo>
                    <a:lnTo>
                      <a:pt x="50" y="42"/>
                    </a:lnTo>
                    <a:lnTo>
                      <a:pt x="38" y="48"/>
                    </a:lnTo>
                    <a:lnTo>
                      <a:pt x="34" y="36"/>
                    </a:lnTo>
                    <a:lnTo>
                      <a:pt x="30" y="38"/>
                    </a:lnTo>
                    <a:lnTo>
                      <a:pt x="14" y="38"/>
                    </a:lnTo>
                    <a:lnTo>
                      <a:pt x="12" y="32"/>
                    </a:lnTo>
                    <a:lnTo>
                      <a:pt x="2" y="18"/>
                    </a:lnTo>
                    <a:lnTo>
                      <a:pt x="2" y="12"/>
                    </a:lnTo>
                    <a:lnTo>
                      <a:pt x="0" y="6"/>
                    </a:lnTo>
                    <a:lnTo>
                      <a:pt x="18" y="12"/>
                    </a:lnTo>
                    <a:lnTo>
                      <a:pt x="26" y="0"/>
                    </a:lnTo>
                    <a:lnTo>
                      <a:pt x="32" y="0"/>
                    </a:lnTo>
                    <a:lnTo>
                      <a:pt x="36" y="6"/>
                    </a:lnTo>
                    <a:lnTo>
                      <a:pt x="42" y="22"/>
                    </a:lnTo>
                    <a:lnTo>
                      <a:pt x="46" y="30"/>
                    </a:lnTo>
                    <a:lnTo>
                      <a:pt x="50" y="26"/>
                    </a:lnTo>
                    <a:lnTo>
                      <a:pt x="50" y="34"/>
                    </a:lnTo>
                    <a:lnTo>
                      <a:pt x="56" y="4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83" name="Freeform 508"/>
              <p:cNvSpPr>
                <a:spLocks/>
              </p:cNvSpPr>
              <p:nvPr/>
            </p:nvSpPr>
            <p:spPr bwMode="auto">
              <a:xfrm>
                <a:off x="1946" y="3454"/>
                <a:ext cx="66" cy="48"/>
              </a:xfrm>
              <a:custGeom>
                <a:avLst/>
                <a:gdLst>
                  <a:gd name="T0" fmla="*/ 44 w 66"/>
                  <a:gd name="T1" fmla="*/ 44 h 48"/>
                  <a:gd name="T2" fmla="*/ 38 w 66"/>
                  <a:gd name="T3" fmla="*/ 48 h 48"/>
                  <a:gd name="T4" fmla="*/ 24 w 66"/>
                  <a:gd name="T5" fmla="*/ 46 h 48"/>
                  <a:gd name="T6" fmla="*/ 20 w 66"/>
                  <a:gd name="T7" fmla="*/ 42 h 48"/>
                  <a:gd name="T8" fmla="*/ 20 w 66"/>
                  <a:gd name="T9" fmla="*/ 30 h 48"/>
                  <a:gd name="T10" fmla="*/ 16 w 66"/>
                  <a:gd name="T11" fmla="*/ 26 h 48"/>
                  <a:gd name="T12" fmla="*/ 14 w 66"/>
                  <a:gd name="T13" fmla="*/ 24 h 48"/>
                  <a:gd name="T14" fmla="*/ 2 w 66"/>
                  <a:gd name="T15" fmla="*/ 22 h 48"/>
                  <a:gd name="T16" fmla="*/ 0 w 66"/>
                  <a:gd name="T17" fmla="*/ 10 h 48"/>
                  <a:gd name="T18" fmla="*/ 4 w 66"/>
                  <a:gd name="T19" fmla="*/ 0 h 48"/>
                  <a:gd name="T20" fmla="*/ 12 w 66"/>
                  <a:gd name="T21" fmla="*/ 0 h 48"/>
                  <a:gd name="T22" fmla="*/ 18 w 66"/>
                  <a:gd name="T23" fmla="*/ 4 h 48"/>
                  <a:gd name="T24" fmla="*/ 20 w 66"/>
                  <a:gd name="T25" fmla="*/ 16 h 48"/>
                  <a:gd name="T26" fmla="*/ 32 w 66"/>
                  <a:gd name="T27" fmla="*/ 10 h 48"/>
                  <a:gd name="T28" fmla="*/ 42 w 66"/>
                  <a:gd name="T29" fmla="*/ 16 h 48"/>
                  <a:gd name="T30" fmla="*/ 64 w 66"/>
                  <a:gd name="T31" fmla="*/ 30 h 48"/>
                  <a:gd name="T32" fmla="*/ 66 w 66"/>
                  <a:gd name="T33" fmla="*/ 36 h 48"/>
                  <a:gd name="T34" fmla="*/ 60 w 66"/>
                  <a:gd name="T35" fmla="*/ 42 h 48"/>
                  <a:gd name="T36" fmla="*/ 52 w 66"/>
                  <a:gd name="T37" fmla="*/ 46 h 48"/>
                  <a:gd name="T38" fmla="*/ 44 w 66"/>
                  <a:gd name="T3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48">
                    <a:moveTo>
                      <a:pt x="44" y="44"/>
                    </a:moveTo>
                    <a:lnTo>
                      <a:pt x="38" y="48"/>
                    </a:lnTo>
                    <a:lnTo>
                      <a:pt x="24" y="46"/>
                    </a:lnTo>
                    <a:lnTo>
                      <a:pt x="20" y="42"/>
                    </a:lnTo>
                    <a:lnTo>
                      <a:pt x="20" y="30"/>
                    </a:lnTo>
                    <a:lnTo>
                      <a:pt x="16" y="26"/>
                    </a:lnTo>
                    <a:lnTo>
                      <a:pt x="14" y="24"/>
                    </a:lnTo>
                    <a:lnTo>
                      <a:pt x="2" y="22"/>
                    </a:lnTo>
                    <a:lnTo>
                      <a:pt x="0" y="10"/>
                    </a:lnTo>
                    <a:lnTo>
                      <a:pt x="4" y="0"/>
                    </a:lnTo>
                    <a:lnTo>
                      <a:pt x="12" y="0"/>
                    </a:lnTo>
                    <a:lnTo>
                      <a:pt x="18" y="4"/>
                    </a:lnTo>
                    <a:lnTo>
                      <a:pt x="20" y="16"/>
                    </a:lnTo>
                    <a:lnTo>
                      <a:pt x="32" y="10"/>
                    </a:lnTo>
                    <a:lnTo>
                      <a:pt x="42" y="16"/>
                    </a:lnTo>
                    <a:lnTo>
                      <a:pt x="64" y="30"/>
                    </a:lnTo>
                    <a:lnTo>
                      <a:pt x="66" y="36"/>
                    </a:lnTo>
                    <a:lnTo>
                      <a:pt x="60" y="42"/>
                    </a:lnTo>
                    <a:lnTo>
                      <a:pt x="52" y="46"/>
                    </a:lnTo>
                    <a:lnTo>
                      <a:pt x="44" y="4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84" name="Freeform 509"/>
              <p:cNvSpPr>
                <a:spLocks/>
              </p:cNvSpPr>
              <p:nvPr/>
            </p:nvSpPr>
            <p:spPr bwMode="auto">
              <a:xfrm>
                <a:off x="1908" y="3458"/>
                <a:ext cx="26" cy="22"/>
              </a:xfrm>
              <a:custGeom>
                <a:avLst/>
                <a:gdLst>
                  <a:gd name="T0" fmla="*/ 4 w 26"/>
                  <a:gd name="T1" fmla="*/ 2 h 22"/>
                  <a:gd name="T2" fmla="*/ 16 w 26"/>
                  <a:gd name="T3" fmla="*/ 0 h 22"/>
                  <a:gd name="T4" fmla="*/ 22 w 26"/>
                  <a:gd name="T5" fmla="*/ 12 h 22"/>
                  <a:gd name="T6" fmla="*/ 26 w 26"/>
                  <a:gd name="T7" fmla="*/ 16 h 22"/>
                  <a:gd name="T8" fmla="*/ 12 w 26"/>
                  <a:gd name="T9" fmla="*/ 22 h 22"/>
                  <a:gd name="T10" fmla="*/ 6 w 26"/>
                  <a:gd name="T11" fmla="*/ 20 h 22"/>
                  <a:gd name="T12" fmla="*/ 6 w 26"/>
                  <a:gd name="T13" fmla="*/ 14 h 22"/>
                  <a:gd name="T14" fmla="*/ 8 w 26"/>
                  <a:gd name="T15" fmla="*/ 12 h 22"/>
                  <a:gd name="T16" fmla="*/ 0 w 26"/>
                  <a:gd name="T17" fmla="*/ 4 h 22"/>
                  <a:gd name="T18" fmla="*/ 4 w 26"/>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2">
                    <a:moveTo>
                      <a:pt x="4" y="2"/>
                    </a:moveTo>
                    <a:lnTo>
                      <a:pt x="16" y="0"/>
                    </a:lnTo>
                    <a:lnTo>
                      <a:pt x="22" y="12"/>
                    </a:lnTo>
                    <a:lnTo>
                      <a:pt x="26" y="16"/>
                    </a:lnTo>
                    <a:lnTo>
                      <a:pt x="12" y="22"/>
                    </a:lnTo>
                    <a:lnTo>
                      <a:pt x="6" y="20"/>
                    </a:lnTo>
                    <a:lnTo>
                      <a:pt x="6" y="14"/>
                    </a:lnTo>
                    <a:lnTo>
                      <a:pt x="8" y="12"/>
                    </a:lnTo>
                    <a:lnTo>
                      <a:pt x="0" y="4"/>
                    </a:lnTo>
                    <a:lnTo>
                      <a:pt x="4" y="2"/>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sp>
            <p:nvSpPr>
              <p:cNvPr id="85" name="Freeform 510"/>
              <p:cNvSpPr>
                <a:spLocks/>
              </p:cNvSpPr>
              <p:nvPr/>
            </p:nvSpPr>
            <p:spPr bwMode="auto">
              <a:xfrm>
                <a:off x="1994" y="3536"/>
                <a:ext cx="122" cy="134"/>
              </a:xfrm>
              <a:custGeom>
                <a:avLst/>
                <a:gdLst>
                  <a:gd name="T0" fmla="*/ 26 w 122"/>
                  <a:gd name="T1" fmla="*/ 134 h 134"/>
                  <a:gd name="T2" fmla="*/ 14 w 122"/>
                  <a:gd name="T3" fmla="*/ 124 h 134"/>
                  <a:gd name="T4" fmla="*/ 6 w 122"/>
                  <a:gd name="T5" fmla="*/ 122 h 134"/>
                  <a:gd name="T6" fmla="*/ 2 w 122"/>
                  <a:gd name="T7" fmla="*/ 110 h 134"/>
                  <a:gd name="T8" fmla="*/ 12 w 122"/>
                  <a:gd name="T9" fmla="*/ 86 h 134"/>
                  <a:gd name="T10" fmla="*/ 4 w 122"/>
                  <a:gd name="T11" fmla="*/ 76 h 134"/>
                  <a:gd name="T12" fmla="*/ 4 w 122"/>
                  <a:gd name="T13" fmla="*/ 62 h 134"/>
                  <a:gd name="T14" fmla="*/ 0 w 122"/>
                  <a:gd name="T15" fmla="*/ 46 h 134"/>
                  <a:gd name="T16" fmla="*/ 6 w 122"/>
                  <a:gd name="T17" fmla="*/ 42 h 134"/>
                  <a:gd name="T18" fmla="*/ 18 w 122"/>
                  <a:gd name="T19" fmla="*/ 34 h 134"/>
                  <a:gd name="T20" fmla="*/ 24 w 122"/>
                  <a:gd name="T21" fmla="*/ 28 h 134"/>
                  <a:gd name="T22" fmla="*/ 24 w 122"/>
                  <a:gd name="T23" fmla="*/ 22 h 134"/>
                  <a:gd name="T24" fmla="*/ 20 w 122"/>
                  <a:gd name="T25" fmla="*/ 10 h 134"/>
                  <a:gd name="T26" fmla="*/ 26 w 122"/>
                  <a:gd name="T27" fmla="*/ 0 h 134"/>
                  <a:gd name="T28" fmla="*/ 36 w 122"/>
                  <a:gd name="T29" fmla="*/ 10 h 134"/>
                  <a:gd name="T30" fmla="*/ 54 w 122"/>
                  <a:gd name="T31" fmla="*/ 18 h 134"/>
                  <a:gd name="T32" fmla="*/ 86 w 122"/>
                  <a:gd name="T33" fmla="*/ 36 h 134"/>
                  <a:gd name="T34" fmla="*/ 96 w 122"/>
                  <a:gd name="T35" fmla="*/ 48 h 134"/>
                  <a:gd name="T36" fmla="*/ 96 w 122"/>
                  <a:gd name="T37" fmla="*/ 64 h 134"/>
                  <a:gd name="T38" fmla="*/ 104 w 122"/>
                  <a:gd name="T39" fmla="*/ 64 h 134"/>
                  <a:gd name="T40" fmla="*/ 108 w 122"/>
                  <a:gd name="T41" fmla="*/ 70 h 134"/>
                  <a:gd name="T42" fmla="*/ 122 w 122"/>
                  <a:gd name="T43" fmla="*/ 84 h 134"/>
                  <a:gd name="T44" fmla="*/ 120 w 122"/>
                  <a:gd name="T45" fmla="*/ 94 h 134"/>
                  <a:gd name="T46" fmla="*/ 108 w 122"/>
                  <a:gd name="T47" fmla="*/ 96 h 134"/>
                  <a:gd name="T48" fmla="*/ 96 w 122"/>
                  <a:gd name="T49" fmla="*/ 102 h 134"/>
                  <a:gd name="T50" fmla="*/ 84 w 122"/>
                  <a:gd name="T51" fmla="*/ 106 h 134"/>
                  <a:gd name="T52" fmla="*/ 66 w 122"/>
                  <a:gd name="T53" fmla="*/ 106 h 134"/>
                  <a:gd name="T54" fmla="*/ 42 w 122"/>
                  <a:gd name="T55" fmla="*/ 116 h 134"/>
                  <a:gd name="T56" fmla="*/ 40 w 122"/>
                  <a:gd name="T57" fmla="*/ 124 h 134"/>
                  <a:gd name="T58" fmla="*/ 26 w 122"/>
                  <a:gd name="T5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34">
                    <a:moveTo>
                      <a:pt x="26" y="134"/>
                    </a:moveTo>
                    <a:lnTo>
                      <a:pt x="14" y="124"/>
                    </a:lnTo>
                    <a:lnTo>
                      <a:pt x="6" y="122"/>
                    </a:lnTo>
                    <a:lnTo>
                      <a:pt x="2" y="110"/>
                    </a:lnTo>
                    <a:lnTo>
                      <a:pt x="12" y="86"/>
                    </a:lnTo>
                    <a:lnTo>
                      <a:pt x="4" y="76"/>
                    </a:lnTo>
                    <a:lnTo>
                      <a:pt x="4" y="62"/>
                    </a:lnTo>
                    <a:lnTo>
                      <a:pt x="0" y="46"/>
                    </a:lnTo>
                    <a:lnTo>
                      <a:pt x="6" y="42"/>
                    </a:lnTo>
                    <a:lnTo>
                      <a:pt x="18" y="34"/>
                    </a:lnTo>
                    <a:lnTo>
                      <a:pt x="24" y="28"/>
                    </a:lnTo>
                    <a:lnTo>
                      <a:pt x="24" y="22"/>
                    </a:lnTo>
                    <a:lnTo>
                      <a:pt x="20" y="10"/>
                    </a:lnTo>
                    <a:lnTo>
                      <a:pt x="26" y="0"/>
                    </a:lnTo>
                    <a:lnTo>
                      <a:pt x="36" y="10"/>
                    </a:lnTo>
                    <a:lnTo>
                      <a:pt x="54" y="18"/>
                    </a:lnTo>
                    <a:lnTo>
                      <a:pt x="86" y="36"/>
                    </a:lnTo>
                    <a:lnTo>
                      <a:pt x="96" y="48"/>
                    </a:lnTo>
                    <a:lnTo>
                      <a:pt x="96" y="64"/>
                    </a:lnTo>
                    <a:lnTo>
                      <a:pt x="104" y="64"/>
                    </a:lnTo>
                    <a:lnTo>
                      <a:pt x="108" y="70"/>
                    </a:lnTo>
                    <a:lnTo>
                      <a:pt x="122" y="84"/>
                    </a:lnTo>
                    <a:lnTo>
                      <a:pt x="120" y="94"/>
                    </a:lnTo>
                    <a:lnTo>
                      <a:pt x="108" y="96"/>
                    </a:lnTo>
                    <a:lnTo>
                      <a:pt x="96" y="102"/>
                    </a:lnTo>
                    <a:lnTo>
                      <a:pt x="84" y="106"/>
                    </a:lnTo>
                    <a:lnTo>
                      <a:pt x="66" y="106"/>
                    </a:lnTo>
                    <a:lnTo>
                      <a:pt x="42" y="116"/>
                    </a:lnTo>
                    <a:lnTo>
                      <a:pt x="40" y="124"/>
                    </a:lnTo>
                    <a:lnTo>
                      <a:pt x="26" y="134"/>
                    </a:lnTo>
                    <a:close/>
                  </a:path>
                </a:pathLst>
              </a:custGeom>
              <a:solidFill>
                <a:srgbClr val="2CBEBB"/>
              </a:solidFill>
              <a:ln w="3175" cmpd="sng">
                <a:solidFill>
                  <a:schemeClr val="bg1"/>
                </a:solidFill>
                <a:round/>
                <a:headEnd/>
                <a:tailEnd/>
              </a:ln>
            </p:spPr>
            <p:txBody>
              <a:bodyPr/>
              <a:lstStyle/>
              <a:p>
                <a:endParaRPr lang="en-US" dirty="0">
                  <a:solidFill>
                    <a:schemeClr val="accent5">
                      <a:lumMod val="60000"/>
                      <a:lumOff val="40000"/>
                    </a:schemeClr>
                  </a:solidFill>
                </a:endParaRPr>
              </a:p>
            </p:txBody>
          </p:sp>
        </p:grpSp>
        <p:sp>
          <p:nvSpPr>
            <p:cNvPr id="69" name="5-Point Star 68"/>
            <p:cNvSpPr/>
            <p:nvPr/>
          </p:nvSpPr>
          <p:spPr>
            <a:xfrm>
              <a:off x="976312" y="1064419"/>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60000"/>
                    <a:lumOff val="40000"/>
                  </a:schemeClr>
                </a:solidFill>
              </a:endParaRPr>
            </a:p>
          </p:txBody>
        </p:sp>
        <p:sp>
          <p:nvSpPr>
            <p:cNvPr id="70" name="5-Point Star 69"/>
            <p:cNvSpPr/>
            <p:nvPr/>
          </p:nvSpPr>
          <p:spPr>
            <a:xfrm>
              <a:off x="901385" y="1438673"/>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sp>
          <p:nvSpPr>
            <p:cNvPr id="71" name="5-Point Star 70"/>
            <p:cNvSpPr/>
            <p:nvPr/>
          </p:nvSpPr>
          <p:spPr>
            <a:xfrm>
              <a:off x="2357122" y="3456781"/>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sp>
          <p:nvSpPr>
            <p:cNvPr id="72" name="5-Point Star 71"/>
            <p:cNvSpPr/>
            <p:nvPr/>
          </p:nvSpPr>
          <p:spPr>
            <a:xfrm>
              <a:off x="2166775" y="3628229"/>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sp>
          <p:nvSpPr>
            <p:cNvPr id="73" name="5-Point Star 72"/>
            <p:cNvSpPr/>
            <p:nvPr/>
          </p:nvSpPr>
          <p:spPr>
            <a:xfrm>
              <a:off x="3618548" y="1945482"/>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sp>
          <p:nvSpPr>
            <p:cNvPr id="74" name="5-Point Star 73"/>
            <p:cNvSpPr/>
            <p:nvPr/>
          </p:nvSpPr>
          <p:spPr>
            <a:xfrm>
              <a:off x="4249422" y="3558381"/>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sp>
          <p:nvSpPr>
            <p:cNvPr id="75" name="5-Point Star 74"/>
            <p:cNvSpPr/>
            <p:nvPr/>
          </p:nvSpPr>
          <p:spPr>
            <a:xfrm>
              <a:off x="4518661" y="3572669"/>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sp>
          <p:nvSpPr>
            <p:cNvPr id="76" name="5-Point Star 75"/>
            <p:cNvSpPr/>
            <p:nvPr/>
          </p:nvSpPr>
          <p:spPr>
            <a:xfrm>
              <a:off x="1136650" y="4737894"/>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sp>
          <p:nvSpPr>
            <p:cNvPr id="77" name="5-Point Star 76"/>
            <p:cNvSpPr/>
            <p:nvPr/>
          </p:nvSpPr>
          <p:spPr>
            <a:xfrm>
              <a:off x="1967548" y="5687219"/>
              <a:ext cx="208278" cy="195262"/>
            </a:xfrm>
            <a:prstGeom prst="star5">
              <a:avLst/>
            </a:prstGeom>
            <a:solidFill>
              <a:srgbClr val="CC0066"/>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sp>
          <p:nvSpPr>
            <p:cNvPr id="78" name="5-Point Star 77"/>
            <p:cNvSpPr/>
            <p:nvPr/>
          </p:nvSpPr>
          <p:spPr>
            <a:xfrm>
              <a:off x="1358741" y="5376069"/>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sp>
          <p:nvSpPr>
            <p:cNvPr id="79" name="5-Point Star 78"/>
            <p:cNvSpPr/>
            <p:nvPr/>
          </p:nvSpPr>
          <p:spPr>
            <a:xfrm>
              <a:off x="826135" y="5372100"/>
              <a:ext cx="208278" cy="195262"/>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accent5">
                    <a:lumMod val="60000"/>
                    <a:lumOff val="40000"/>
                  </a:schemeClr>
                </a:solidFill>
              </a:endParaRPr>
            </a:p>
          </p:txBody>
        </p:sp>
      </p:grpSp>
      <p:grpSp>
        <p:nvGrpSpPr>
          <p:cNvPr id="3" name="Group 2"/>
          <p:cNvGrpSpPr/>
          <p:nvPr/>
        </p:nvGrpSpPr>
        <p:grpSpPr>
          <a:xfrm>
            <a:off x="9392187" y="1506594"/>
            <a:ext cx="2568164" cy="4154984"/>
            <a:chOff x="9205487" y="892095"/>
            <a:chExt cx="2568164" cy="4154984"/>
          </a:xfrm>
        </p:grpSpPr>
        <p:sp>
          <p:nvSpPr>
            <p:cNvPr id="140" name="TextBox 139"/>
            <p:cNvSpPr txBox="1"/>
            <p:nvPr/>
          </p:nvSpPr>
          <p:spPr>
            <a:xfrm>
              <a:off x="9379888" y="892095"/>
              <a:ext cx="2393763" cy="4154984"/>
            </a:xfrm>
            <a:prstGeom prst="rect">
              <a:avLst/>
            </a:prstGeom>
            <a:noFill/>
          </p:spPr>
          <p:txBody>
            <a:bodyPr wrap="square" rtlCol="0">
              <a:spAutoFit/>
            </a:bodyPr>
            <a:lstStyle/>
            <a:p>
              <a:r>
                <a:rPr lang="en-US" sz="1200" b="1" dirty="0"/>
                <a:t>Tribal Organizations: </a:t>
              </a:r>
              <a:endParaRPr lang="en-US" sz="1200" dirty="0"/>
            </a:p>
            <a:p>
              <a:pPr marL="285750" indent="-285750">
                <a:buClr>
                  <a:schemeClr val="tx1"/>
                </a:buClr>
                <a:buFont typeface="Arial" panose="020B0604020202020204" pitchFamily="34" charset="0"/>
                <a:buChar char="•"/>
              </a:pPr>
              <a:r>
                <a:rPr lang="en-US" sz="1200" dirty="0"/>
                <a:t>American Indian Cancer Foundation</a:t>
              </a:r>
            </a:p>
            <a:p>
              <a:pPr marL="285750" indent="-285750">
                <a:buClr>
                  <a:schemeClr val="tx1"/>
                </a:buClr>
                <a:buFont typeface="Arial" panose="020B0604020202020204" pitchFamily="34" charset="0"/>
                <a:buChar char="•"/>
              </a:pPr>
              <a:r>
                <a:rPr lang="en-US" sz="1200" dirty="0"/>
                <a:t>Arctic Slope Native Association Limited</a:t>
              </a:r>
            </a:p>
            <a:p>
              <a:pPr marL="285750" indent="-285750">
                <a:buClr>
                  <a:schemeClr val="tx1"/>
                </a:buClr>
                <a:buFont typeface="Arial" panose="020B0604020202020204" pitchFamily="34" charset="0"/>
                <a:buChar char="•"/>
              </a:pPr>
              <a:r>
                <a:rPr lang="en-US" sz="1200" dirty="0"/>
                <a:t>Cherokee Nation</a:t>
              </a:r>
            </a:p>
            <a:p>
              <a:pPr marL="285750" indent="-285750">
                <a:buClr>
                  <a:schemeClr val="tx1"/>
                </a:buClr>
                <a:buFont typeface="Arial" panose="020B0604020202020204" pitchFamily="34" charset="0"/>
                <a:buChar char="•"/>
              </a:pPr>
              <a:r>
                <a:rPr lang="en-US" sz="1200" dirty="0"/>
                <a:t>Cheyenne River Sioux Tribe</a:t>
              </a:r>
            </a:p>
            <a:p>
              <a:pPr marL="285750" indent="-285750">
                <a:buClr>
                  <a:schemeClr val="tx1"/>
                </a:buClr>
                <a:buFont typeface="Arial" panose="020B0604020202020204" pitchFamily="34" charset="0"/>
                <a:buChar char="•"/>
              </a:pPr>
              <a:r>
                <a:rPr lang="en-US" sz="1200" dirty="0"/>
                <a:t>Great Plains</a:t>
              </a:r>
            </a:p>
            <a:p>
              <a:pPr marL="285750" indent="-285750">
                <a:buClr>
                  <a:schemeClr val="tx1"/>
                </a:buClr>
                <a:buFont typeface="Arial" panose="020B0604020202020204" pitchFamily="34" charset="0"/>
                <a:buChar char="•"/>
              </a:pPr>
              <a:r>
                <a:rPr lang="en-US" sz="1200" dirty="0"/>
                <a:t>Hopi Tribe</a:t>
              </a:r>
            </a:p>
            <a:p>
              <a:pPr marL="285750" indent="-285750">
                <a:buClr>
                  <a:schemeClr val="tx1"/>
                </a:buClr>
                <a:buFont typeface="Arial" panose="020B0604020202020204" pitchFamily="34" charset="0"/>
                <a:buChar char="•"/>
              </a:pPr>
              <a:r>
                <a:rPr lang="en-US" sz="1200" dirty="0"/>
                <a:t>Kaw Nation </a:t>
              </a:r>
            </a:p>
            <a:p>
              <a:pPr marL="285750" indent="-285750">
                <a:buClr>
                  <a:schemeClr val="tx1"/>
                </a:buClr>
                <a:buFont typeface="Arial" panose="020B0604020202020204" pitchFamily="34" charset="0"/>
                <a:buChar char="•"/>
              </a:pPr>
              <a:r>
                <a:rPr lang="en-US" sz="1200" dirty="0"/>
                <a:t>Native American Rehabilitation Association of the Northwest, Inc.</a:t>
              </a:r>
            </a:p>
            <a:p>
              <a:pPr marL="285750" indent="-285750">
                <a:buClr>
                  <a:schemeClr val="tx1"/>
                </a:buClr>
                <a:buFont typeface="Arial" panose="020B0604020202020204" pitchFamily="34" charset="0"/>
                <a:buChar char="•"/>
              </a:pPr>
              <a:r>
                <a:rPr lang="en-US" sz="1200" dirty="0"/>
                <a:t>Navajo Nation</a:t>
              </a:r>
            </a:p>
            <a:p>
              <a:pPr marL="285750" indent="-285750">
                <a:buClr>
                  <a:schemeClr val="tx1"/>
                </a:buClr>
                <a:buFont typeface="Arial" panose="020B0604020202020204" pitchFamily="34" charset="0"/>
                <a:buChar char="•"/>
              </a:pPr>
              <a:r>
                <a:rPr lang="en-US" sz="1200" dirty="0"/>
                <a:t>Southcentral Foundation</a:t>
              </a:r>
            </a:p>
            <a:p>
              <a:pPr marL="285750" indent="-285750">
                <a:buClr>
                  <a:schemeClr val="tx1"/>
                </a:buClr>
                <a:buFont typeface="Arial" panose="020B0604020202020204" pitchFamily="34" charset="0"/>
                <a:buChar char="•"/>
              </a:pPr>
              <a:r>
                <a:rPr lang="en-US" sz="1200" dirty="0"/>
                <a:t>South East Alaska Regional Health Consortium</a:t>
              </a:r>
            </a:p>
            <a:p>
              <a:pPr marL="285750" indent="-285750">
                <a:buClr>
                  <a:schemeClr val="tx1"/>
                </a:buClr>
                <a:buFont typeface="Arial" panose="020B0604020202020204" pitchFamily="34" charset="0"/>
                <a:buChar char="•"/>
              </a:pPr>
              <a:r>
                <a:rPr lang="en-US" sz="1200" dirty="0"/>
                <a:t>South Puget Intertribal Planning Agency</a:t>
              </a:r>
            </a:p>
            <a:p>
              <a:pPr marL="285750" indent="-285750">
                <a:buClr>
                  <a:schemeClr val="tx1"/>
                </a:buClr>
                <a:buFont typeface="Arial" panose="020B0604020202020204" pitchFamily="34" charset="0"/>
                <a:buChar char="•"/>
              </a:pPr>
              <a:r>
                <a:rPr lang="en-US" sz="1200" dirty="0"/>
                <a:t>Yukon-Koskowin Health Corporation</a:t>
              </a:r>
            </a:p>
          </p:txBody>
        </p:sp>
        <p:sp>
          <p:nvSpPr>
            <p:cNvPr id="141" name="5-Point Star 140"/>
            <p:cNvSpPr/>
            <p:nvPr/>
          </p:nvSpPr>
          <p:spPr>
            <a:xfrm>
              <a:off x="9205487" y="911649"/>
              <a:ext cx="179089" cy="178567"/>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grpSp>
      <p:sp>
        <p:nvSpPr>
          <p:cNvPr id="142" name="TextBox 141"/>
          <p:cNvSpPr txBox="1"/>
          <p:nvPr/>
        </p:nvSpPr>
        <p:spPr>
          <a:xfrm>
            <a:off x="7117557" y="3898948"/>
            <a:ext cx="2546907" cy="1585049"/>
          </a:xfrm>
          <a:prstGeom prst="rect">
            <a:avLst/>
          </a:prstGeom>
          <a:noFill/>
        </p:spPr>
        <p:txBody>
          <a:bodyPr wrap="square" rtlCol="0">
            <a:spAutoFit/>
          </a:bodyPr>
          <a:lstStyle/>
          <a:p>
            <a:r>
              <a:rPr lang="en-US" sz="1200" b="1" dirty="0"/>
              <a:t>U.S. Territories (Not Shown):</a:t>
            </a:r>
          </a:p>
          <a:p>
            <a:pPr marL="285750" indent="-285750">
              <a:buClr>
                <a:schemeClr val="tx1"/>
              </a:buClr>
              <a:buFont typeface="Arial" panose="020B0604020202020204" pitchFamily="34" charset="0"/>
              <a:buChar char="•"/>
            </a:pPr>
            <a:r>
              <a:rPr lang="en-US" sz="1200" dirty="0"/>
              <a:t>American Samoa</a:t>
            </a:r>
          </a:p>
          <a:p>
            <a:pPr marL="285750" indent="-285750">
              <a:buClr>
                <a:schemeClr val="tx1"/>
              </a:buClr>
              <a:buFont typeface="Arial" panose="020B0604020202020204" pitchFamily="34" charset="0"/>
              <a:buChar char="•"/>
            </a:pPr>
            <a:r>
              <a:rPr lang="en-US" sz="1200" dirty="0"/>
              <a:t>Commonwealth of Northern Mariana Islands</a:t>
            </a:r>
          </a:p>
          <a:p>
            <a:pPr marL="285750" indent="-285750">
              <a:buClr>
                <a:schemeClr val="tx1"/>
              </a:buClr>
              <a:buFont typeface="Arial" panose="020B0604020202020204" pitchFamily="34" charset="0"/>
              <a:buChar char="•"/>
            </a:pPr>
            <a:r>
              <a:rPr lang="en-US" sz="1200" dirty="0"/>
              <a:t>Guam</a:t>
            </a:r>
          </a:p>
          <a:p>
            <a:pPr marL="285750" indent="-285750">
              <a:buClr>
                <a:schemeClr val="tx1"/>
              </a:buClr>
              <a:buFont typeface="Arial" panose="020B0604020202020204" pitchFamily="34" charset="0"/>
              <a:buChar char="•"/>
            </a:pPr>
            <a:r>
              <a:rPr lang="en-US" sz="1200" dirty="0"/>
              <a:t>Marshall Islands</a:t>
            </a:r>
          </a:p>
          <a:p>
            <a:pPr marL="285750" indent="-285750">
              <a:buClr>
                <a:schemeClr val="tx1"/>
              </a:buClr>
              <a:buFont typeface="Arial" panose="020B0604020202020204" pitchFamily="34" charset="0"/>
              <a:buChar char="•"/>
            </a:pPr>
            <a:r>
              <a:rPr lang="en-US" sz="1200" dirty="0"/>
              <a:t>Puerto Rico</a:t>
            </a:r>
          </a:p>
          <a:p>
            <a:pPr marL="285750" indent="-285750">
              <a:buClr>
                <a:schemeClr val="tx1"/>
              </a:buClr>
              <a:buFont typeface="Arial" panose="020B0604020202020204" pitchFamily="34" charset="0"/>
              <a:buChar char="•"/>
            </a:pPr>
            <a:r>
              <a:rPr lang="en-US" sz="1200" dirty="0"/>
              <a:t>Republic of Palau</a:t>
            </a:r>
          </a:p>
        </p:txBody>
      </p:sp>
      <p:sp>
        <p:nvSpPr>
          <p:cNvPr id="143" name="5-Point Star 142"/>
          <p:cNvSpPr/>
          <p:nvPr/>
        </p:nvSpPr>
        <p:spPr>
          <a:xfrm>
            <a:off x="4355454" y="2515921"/>
            <a:ext cx="179089" cy="178567"/>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144" name="5-Point Star 143"/>
          <p:cNvSpPr/>
          <p:nvPr/>
        </p:nvSpPr>
        <p:spPr>
          <a:xfrm>
            <a:off x="3445066" y="2433316"/>
            <a:ext cx="179089" cy="178567"/>
          </a:xfrm>
          <a:prstGeom prst="star5">
            <a:avLst/>
          </a:prstGeom>
          <a:solidFill>
            <a:srgbClr val="CC00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32" name="Title 31"/>
          <p:cNvSpPr>
            <a:spLocks noGrp="1"/>
          </p:cNvSpPr>
          <p:nvPr>
            <p:ph type="title"/>
          </p:nvPr>
        </p:nvSpPr>
        <p:spPr/>
        <p:txBody>
          <a:bodyPr/>
          <a:lstStyle/>
          <a:p>
            <a:r>
              <a:rPr lang="en-US" b="1" dirty="0">
                <a:latin typeface="Century Gothic" panose="020B0502020202020204" pitchFamily="34" charset="0"/>
              </a:rPr>
              <a:t>NBCEDP Reach </a:t>
            </a:r>
          </a:p>
        </p:txBody>
      </p:sp>
    </p:spTree>
    <p:extLst>
      <p:ext uri="{BB962C8B-B14F-4D97-AF65-F5344CB8AC3E}">
        <p14:creationId xmlns:p14="http://schemas.microsoft.com/office/powerpoint/2010/main" val="250508323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Striped Right Arrow 165"/>
          <p:cNvSpPr/>
          <p:nvPr/>
        </p:nvSpPr>
        <p:spPr>
          <a:xfrm rot="5400000">
            <a:off x="8876021" y="4142925"/>
            <a:ext cx="1073346" cy="738864"/>
          </a:xfrm>
          <a:prstGeom prst="stripedRightArrow">
            <a:avLst/>
          </a:prstGeom>
          <a:solidFill>
            <a:schemeClr val="accent5">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endParaRPr>
          </a:p>
        </p:txBody>
      </p:sp>
      <p:grpSp>
        <p:nvGrpSpPr>
          <p:cNvPr id="159" name="Group 158"/>
          <p:cNvGrpSpPr/>
          <p:nvPr/>
        </p:nvGrpSpPr>
        <p:grpSpPr>
          <a:xfrm>
            <a:off x="7194901" y="991998"/>
            <a:ext cx="4435587" cy="3003872"/>
            <a:chOff x="4426478" y="1774042"/>
            <a:chExt cx="4879146" cy="3634685"/>
          </a:xfrm>
        </p:grpSpPr>
        <p:grpSp>
          <p:nvGrpSpPr>
            <p:cNvPr id="151" name="Group 150"/>
            <p:cNvGrpSpPr/>
            <p:nvPr/>
          </p:nvGrpSpPr>
          <p:grpSpPr>
            <a:xfrm>
              <a:off x="4434446" y="1774042"/>
              <a:ext cx="4871178" cy="3634685"/>
              <a:chOff x="467970" y="1687867"/>
              <a:chExt cx="6483538" cy="4397968"/>
            </a:xfrm>
          </p:grpSpPr>
          <p:grpSp>
            <p:nvGrpSpPr>
              <p:cNvPr id="51" name="Group 50"/>
              <p:cNvGrpSpPr/>
              <p:nvPr/>
            </p:nvGrpSpPr>
            <p:grpSpPr>
              <a:xfrm>
                <a:off x="467970" y="1687867"/>
                <a:ext cx="2289290" cy="4397968"/>
                <a:chOff x="467970" y="1687867"/>
                <a:chExt cx="2289290" cy="4397968"/>
              </a:xfrm>
            </p:grpSpPr>
            <p:grpSp>
              <p:nvGrpSpPr>
                <p:cNvPr id="26" name="Group 25"/>
                <p:cNvGrpSpPr/>
                <p:nvPr/>
              </p:nvGrpSpPr>
              <p:grpSpPr>
                <a:xfrm>
                  <a:off x="467970" y="3375021"/>
                  <a:ext cx="2236438" cy="1046585"/>
                  <a:chOff x="506867" y="1688053"/>
                  <a:chExt cx="2236438" cy="1046585"/>
                </a:xfrm>
              </p:grpSpPr>
              <p:pic>
                <p:nvPicPr>
                  <p:cNvPr id="21" name="Picture 20"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22" name="Picture 21"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23" name="Picture 22"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24" name="Picture 23"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25" name="Picture 24"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27" name="Group 26"/>
                <p:cNvGrpSpPr/>
                <p:nvPr/>
              </p:nvGrpSpPr>
              <p:grpSpPr>
                <a:xfrm>
                  <a:off x="467970" y="2552856"/>
                  <a:ext cx="2236438" cy="1046585"/>
                  <a:chOff x="506867" y="1688053"/>
                  <a:chExt cx="2236438" cy="1046585"/>
                </a:xfrm>
              </p:grpSpPr>
              <p:pic>
                <p:nvPicPr>
                  <p:cNvPr id="28" name="Picture 27"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29" name="Picture 28"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30" name="Picture 29"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31" name="Picture 30"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32" name="Picture 31"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33" name="Group 32"/>
                <p:cNvGrpSpPr/>
                <p:nvPr/>
              </p:nvGrpSpPr>
              <p:grpSpPr>
                <a:xfrm>
                  <a:off x="467970" y="1687867"/>
                  <a:ext cx="2236438" cy="1046585"/>
                  <a:chOff x="506867" y="1688053"/>
                  <a:chExt cx="2236438" cy="1046585"/>
                </a:xfrm>
              </p:grpSpPr>
              <p:pic>
                <p:nvPicPr>
                  <p:cNvPr id="34" name="Picture 33"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35" name="Picture 34"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36" name="Picture 35"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37" name="Picture 36"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38" name="Picture 37"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39" name="Group 38"/>
                <p:cNvGrpSpPr/>
                <p:nvPr/>
              </p:nvGrpSpPr>
              <p:grpSpPr>
                <a:xfrm>
                  <a:off x="484901" y="4187125"/>
                  <a:ext cx="2236438" cy="1046585"/>
                  <a:chOff x="506867" y="1688053"/>
                  <a:chExt cx="2236438" cy="1046585"/>
                </a:xfrm>
              </p:grpSpPr>
              <p:pic>
                <p:nvPicPr>
                  <p:cNvPr id="40" name="Picture 39"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41" name="Picture 40"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42" name="Picture 41"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43" name="Picture 42"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44" name="Picture 43"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45" name="Group 44"/>
                <p:cNvGrpSpPr/>
                <p:nvPr/>
              </p:nvGrpSpPr>
              <p:grpSpPr>
                <a:xfrm>
                  <a:off x="520822" y="5039250"/>
                  <a:ext cx="2236438" cy="1046585"/>
                  <a:chOff x="506867" y="1688053"/>
                  <a:chExt cx="2236438" cy="1046585"/>
                </a:xfrm>
              </p:grpSpPr>
              <p:pic>
                <p:nvPicPr>
                  <p:cNvPr id="46" name="Picture 45"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47" name="Picture 46"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48" name="Picture 47"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49" name="Picture 48"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50" name="Picture 49"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grpSp>
            <p:nvGrpSpPr>
              <p:cNvPr id="52" name="Group 51"/>
              <p:cNvGrpSpPr/>
              <p:nvPr/>
            </p:nvGrpSpPr>
            <p:grpSpPr>
              <a:xfrm>
                <a:off x="2583313" y="1687867"/>
                <a:ext cx="2289290" cy="4397968"/>
                <a:chOff x="467970" y="1687867"/>
                <a:chExt cx="2289290" cy="4397968"/>
              </a:xfrm>
            </p:grpSpPr>
            <p:grpSp>
              <p:nvGrpSpPr>
                <p:cNvPr id="53" name="Group 52"/>
                <p:cNvGrpSpPr/>
                <p:nvPr/>
              </p:nvGrpSpPr>
              <p:grpSpPr>
                <a:xfrm>
                  <a:off x="467970" y="3375021"/>
                  <a:ext cx="2236438" cy="1046585"/>
                  <a:chOff x="506867" y="1688053"/>
                  <a:chExt cx="2236438" cy="1046585"/>
                </a:xfrm>
              </p:grpSpPr>
              <p:pic>
                <p:nvPicPr>
                  <p:cNvPr id="78" name="Picture 77"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79" name="Picture 78"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80" name="Picture 79"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81" name="Picture 80"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82" name="Picture 81"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54" name="Group 53"/>
                <p:cNvGrpSpPr/>
                <p:nvPr/>
              </p:nvGrpSpPr>
              <p:grpSpPr>
                <a:xfrm>
                  <a:off x="467970" y="2552856"/>
                  <a:ext cx="2236438" cy="1046585"/>
                  <a:chOff x="506867" y="1688053"/>
                  <a:chExt cx="2236438" cy="1046585"/>
                </a:xfrm>
              </p:grpSpPr>
              <p:pic>
                <p:nvPicPr>
                  <p:cNvPr id="73" name="Picture 72"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74" name="Picture 73"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75" name="Picture 74"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76" name="Picture 75"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77" name="Picture 76"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55" name="Group 54"/>
                <p:cNvGrpSpPr/>
                <p:nvPr/>
              </p:nvGrpSpPr>
              <p:grpSpPr>
                <a:xfrm>
                  <a:off x="467970" y="1687867"/>
                  <a:ext cx="2236438" cy="1046585"/>
                  <a:chOff x="506867" y="1688053"/>
                  <a:chExt cx="2236438" cy="1046585"/>
                </a:xfrm>
              </p:grpSpPr>
              <p:pic>
                <p:nvPicPr>
                  <p:cNvPr id="68" name="Picture 67"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69" name="Picture 68"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70" name="Picture 69"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71" name="Picture 70"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72" name="Picture 71"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56" name="Group 55"/>
                <p:cNvGrpSpPr/>
                <p:nvPr/>
              </p:nvGrpSpPr>
              <p:grpSpPr>
                <a:xfrm>
                  <a:off x="484901" y="4187125"/>
                  <a:ext cx="2236438" cy="1046585"/>
                  <a:chOff x="506867" y="1688053"/>
                  <a:chExt cx="2236438" cy="1046585"/>
                </a:xfrm>
              </p:grpSpPr>
              <p:pic>
                <p:nvPicPr>
                  <p:cNvPr id="63" name="Picture 62"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64" name="Picture 63"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65" name="Picture 64"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66" name="Picture 65"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67" name="Picture 66"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57" name="Group 56"/>
                <p:cNvGrpSpPr/>
                <p:nvPr/>
              </p:nvGrpSpPr>
              <p:grpSpPr>
                <a:xfrm>
                  <a:off x="520822" y="5039250"/>
                  <a:ext cx="2236438" cy="1046585"/>
                  <a:chOff x="506867" y="1688053"/>
                  <a:chExt cx="2236438" cy="1046585"/>
                </a:xfrm>
              </p:grpSpPr>
              <p:pic>
                <p:nvPicPr>
                  <p:cNvPr id="58" name="Picture 57"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59" name="Picture 58"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60" name="Picture 59"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61" name="Picture 60"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4"/>
                  </a:xfrm>
                  <a:prstGeom prst="rect">
                    <a:avLst/>
                  </a:prstGeom>
                </p:spPr>
              </p:pic>
              <p:pic>
                <p:nvPicPr>
                  <p:cNvPr id="62" name="Picture 61"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grpSp>
            <p:nvGrpSpPr>
              <p:cNvPr id="87" name="Group 86"/>
              <p:cNvGrpSpPr/>
              <p:nvPr/>
            </p:nvGrpSpPr>
            <p:grpSpPr>
              <a:xfrm>
                <a:off x="4662219" y="1687867"/>
                <a:ext cx="2289289" cy="4397968"/>
                <a:chOff x="467970" y="1687867"/>
                <a:chExt cx="2289289" cy="4397968"/>
              </a:xfrm>
            </p:grpSpPr>
            <p:grpSp>
              <p:nvGrpSpPr>
                <p:cNvPr id="88" name="Group 87"/>
                <p:cNvGrpSpPr/>
                <p:nvPr/>
              </p:nvGrpSpPr>
              <p:grpSpPr>
                <a:xfrm>
                  <a:off x="467970" y="3375021"/>
                  <a:ext cx="2236438" cy="1046585"/>
                  <a:chOff x="506867" y="1688053"/>
                  <a:chExt cx="2236438" cy="1046585"/>
                </a:xfrm>
              </p:grpSpPr>
              <p:pic>
                <p:nvPicPr>
                  <p:cNvPr id="113" name="Picture 112"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114" name="Picture 113"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115" name="Picture 114"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116" name="Picture 115"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117" name="Picture 116"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89" name="Group 88"/>
                <p:cNvGrpSpPr/>
                <p:nvPr/>
              </p:nvGrpSpPr>
              <p:grpSpPr>
                <a:xfrm>
                  <a:off x="467970" y="2552856"/>
                  <a:ext cx="2236438" cy="1046585"/>
                  <a:chOff x="506867" y="1688053"/>
                  <a:chExt cx="2236438" cy="1046585"/>
                </a:xfrm>
              </p:grpSpPr>
              <p:pic>
                <p:nvPicPr>
                  <p:cNvPr id="108" name="Picture 107"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109" name="Picture 108"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110" name="Picture 109"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111" name="Picture 110"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112" name="Picture 111"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90" name="Group 89"/>
                <p:cNvGrpSpPr/>
                <p:nvPr/>
              </p:nvGrpSpPr>
              <p:grpSpPr>
                <a:xfrm>
                  <a:off x="467970" y="1687867"/>
                  <a:ext cx="2236438" cy="1046585"/>
                  <a:chOff x="506867" y="1688053"/>
                  <a:chExt cx="2236438" cy="1046585"/>
                </a:xfrm>
              </p:grpSpPr>
              <p:pic>
                <p:nvPicPr>
                  <p:cNvPr id="103" name="Picture 102"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104" name="Picture 103"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105" name="Picture 104"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106" name="Picture 105"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107" name="Picture 106"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91" name="Group 90"/>
                <p:cNvGrpSpPr/>
                <p:nvPr/>
              </p:nvGrpSpPr>
              <p:grpSpPr>
                <a:xfrm>
                  <a:off x="484901" y="4187125"/>
                  <a:ext cx="2236438" cy="1046585"/>
                  <a:chOff x="506867" y="1688053"/>
                  <a:chExt cx="2236438" cy="1046585"/>
                </a:xfrm>
              </p:grpSpPr>
              <p:pic>
                <p:nvPicPr>
                  <p:cNvPr id="98" name="Picture 97"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99" name="Picture 98"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100" name="Picture 99"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101" name="Picture 100"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102" name="Picture 101" descr="File:Noun Project woman icon 362180 cc.svg - Wikimedia Commons"/>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8" cy="1046585"/>
                  </a:xfrm>
                  <a:prstGeom prst="rect">
                    <a:avLst/>
                  </a:prstGeom>
                </p:spPr>
              </p:pic>
            </p:grpSp>
            <p:grpSp>
              <p:nvGrpSpPr>
                <p:cNvPr id="92" name="Group 91"/>
                <p:cNvGrpSpPr/>
                <p:nvPr/>
              </p:nvGrpSpPr>
              <p:grpSpPr>
                <a:xfrm>
                  <a:off x="520822" y="5039250"/>
                  <a:ext cx="2236437" cy="1046585"/>
                  <a:chOff x="506867" y="1688053"/>
                  <a:chExt cx="2236437" cy="1046585"/>
                </a:xfrm>
              </p:grpSpPr>
              <p:pic>
                <p:nvPicPr>
                  <p:cNvPr id="93" name="Picture 92"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06867" y="1688053"/>
                    <a:ext cx="580528" cy="1046585"/>
                  </a:xfrm>
                  <a:prstGeom prst="rect">
                    <a:avLst/>
                  </a:prstGeom>
                </p:spPr>
              </p:pic>
              <p:pic>
                <p:nvPicPr>
                  <p:cNvPr id="94" name="Picture 93"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33826" y="1688053"/>
                    <a:ext cx="580528" cy="1046585"/>
                  </a:xfrm>
                  <a:prstGeom prst="rect">
                    <a:avLst/>
                  </a:prstGeom>
                </p:spPr>
              </p:pic>
              <p:pic>
                <p:nvPicPr>
                  <p:cNvPr id="95" name="Picture 94"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370743" y="1688053"/>
                    <a:ext cx="580528" cy="1046585"/>
                  </a:xfrm>
                  <a:prstGeom prst="rect">
                    <a:avLst/>
                  </a:prstGeom>
                </p:spPr>
              </p:pic>
              <p:pic>
                <p:nvPicPr>
                  <p:cNvPr id="96" name="Picture 95"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780995" y="1688053"/>
                    <a:ext cx="580528" cy="1046585"/>
                  </a:xfrm>
                  <a:prstGeom prst="rect">
                    <a:avLst/>
                  </a:prstGeom>
                </p:spPr>
              </p:pic>
              <p:pic>
                <p:nvPicPr>
                  <p:cNvPr id="97" name="Picture 96" descr="File:Noun Project woman icon 362180 cc.svg - Wikimedia Commons"/>
                  <p:cNvPicPr>
                    <a:picLocks noChangeAspect="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162777" y="1688053"/>
                    <a:ext cx="580527" cy="1046585"/>
                  </a:xfrm>
                  <a:prstGeom prst="rect">
                    <a:avLst/>
                  </a:prstGeom>
                </p:spPr>
              </p:pic>
            </p:grpSp>
          </p:grpSp>
        </p:grpSp>
        <p:sp>
          <p:nvSpPr>
            <p:cNvPr id="86" name="Rectangle 85"/>
            <p:cNvSpPr/>
            <p:nvPr/>
          </p:nvSpPr>
          <p:spPr>
            <a:xfrm>
              <a:off x="4426478" y="2943044"/>
              <a:ext cx="4879146" cy="1336896"/>
            </a:xfrm>
            <a:prstGeom prst="rect">
              <a:avLst/>
            </a:prstGeom>
            <a:solidFill>
              <a:srgbClr val="0A3760">
                <a:alpha val="80000"/>
              </a:srgbClr>
            </a:solidFill>
          </p:spPr>
          <p:txBody>
            <a:bodyPr wrap="square" lIns="91440" tIns="45720" rIns="91440" bIns="45720">
              <a:spAutoFit/>
            </a:bodyPr>
            <a:lstStyle/>
            <a:p>
              <a:pPr algn="ctr"/>
              <a:r>
                <a:rPr lang="en-US" sz="32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t>1,253,859</a:t>
              </a:r>
              <a:br>
                <a:rPr lang="en-US" sz="32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br>
              <a:r>
                <a:rPr lang="en-US" sz="32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t>Women Screened</a:t>
              </a:r>
            </a:p>
          </p:txBody>
        </p:sp>
      </p:grpSp>
      <p:sp>
        <p:nvSpPr>
          <p:cNvPr id="2" name="Title 1"/>
          <p:cNvSpPr>
            <a:spLocks noGrp="1"/>
          </p:cNvSpPr>
          <p:nvPr>
            <p:ph type="title"/>
          </p:nvPr>
        </p:nvSpPr>
        <p:spPr/>
        <p:txBody>
          <a:bodyPr/>
          <a:lstStyle/>
          <a:p>
            <a:r>
              <a:rPr lang="en-US" b="1" dirty="0">
                <a:latin typeface="Century Gothic" panose="020B0502020202020204" pitchFamily="34" charset="0"/>
                <a:cs typeface="Calibri" panose="020F0502020204030204" pitchFamily="34" charset="0"/>
              </a:rPr>
              <a:t>By the Numbers </a:t>
            </a:r>
          </a:p>
        </p:txBody>
      </p:sp>
      <p:sp>
        <p:nvSpPr>
          <p:cNvPr id="84" name="Rectangle 83"/>
          <p:cNvSpPr/>
          <p:nvPr/>
        </p:nvSpPr>
        <p:spPr>
          <a:xfrm>
            <a:off x="1039738" y="3430425"/>
            <a:ext cx="184731" cy="461665"/>
          </a:xfrm>
          <a:prstGeom prst="rect">
            <a:avLst/>
          </a:prstGeom>
        </p:spPr>
        <p:txBody>
          <a:bodyPr wrap="none">
            <a:spAutoFit/>
          </a:bodyPr>
          <a:lstStyle/>
          <a:p>
            <a:pPr lvl="0"/>
            <a:endParaRPr lang="en-US" sz="2400" b="1" dirty="0">
              <a:latin typeface="Franklin Gothic Book" panose="020B0503020102020204" pitchFamily="34" charset="0"/>
            </a:endParaRPr>
          </a:p>
        </p:txBody>
      </p:sp>
      <p:sp>
        <p:nvSpPr>
          <p:cNvPr id="160" name="TextBox 159"/>
          <p:cNvSpPr txBox="1"/>
          <p:nvPr/>
        </p:nvSpPr>
        <p:spPr>
          <a:xfrm>
            <a:off x="143381" y="3889185"/>
            <a:ext cx="2238435" cy="400110"/>
          </a:xfrm>
          <a:prstGeom prst="rect">
            <a:avLst/>
          </a:prstGeom>
          <a:noFill/>
        </p:spPr>
        <p:txBody>
          <a:bodyPr wrap="square" rtlCol="0">
            <a:spAutoFit/>
          </a:bodyPr>
          <a:lstStyle/>
          <a:p>
            <a:pPr algn="ctr"/>
            <a:r>
              <a:rPr lang="en-US" sz="2000" b="1" dirty="0">
                <a:solidFill>
                  <a:schemeClr val="accent6">
                    <a:lumMod val="50000"/>
                  </a:schemeClr>
                </a:solidFill>
                <a:latin typeface="Calibri" panose="020F0502020204030204" pitchFamily="34" charset="0"/>
                <a:cs typeface="Calibri" panose="020F0502020204030204" pitchFamily="34" charset="0"/>
              </a:rPr>
              <a:t>70 grantees </a:t>
            </a:r>
          </a:p>
        </p:txBody>
      </p:sp>
      <p:pic>
        <p:nvPicPr>
          <p:cNvPr id="164" name="Picture 163"/>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06697" y="2662482"/>
            <a:ext cx="1182044" cy="1182044"/>
          </a:xfrm>
          <a:prstGeom prst="rect">
            <a:avLst/>
          </a:prstGeom>
        </p:spPr>
      </p:pic>
      <p:pic>
        <p:nvPicPr>
          <p:cNvPr id="150" name="Picture 149"/>
          <p:cNvPicPr>
            <a:picLocks noChangeAspect="1"/>
          </p:cNvPicPr>
          <p:nvPr/>
        </p:nvPicPr>
        <p:blipFill rotWithShape="1">
          <a:blip r:embed="rId5" cstate="print">
            <a:duotone>
              <a:schemeClr val="accent1">
                <a:shade val="45000"/>
                <a:satMod val="135000"/>
              </a:schemeClr>
              <a:prstClr val="white"/>
            </a:duotone>
            <a:extLst>
              <a:ext uri="{BEBA8EAE-BF5A-486C-A8C5-ECC9F3942E4B}">
                <a14:imgProps xmlns:a14="http://schemas.microsoft.com/office/drawing/2010/main">
                  <a14:imgLayer r:embed="rId6">
                    <a14:imgEffect>
                      <a14:colorTemperature colorTemp="4700"/>
                    </a14:imgEffect>
                    <a14:imgEffect>
                      <a14:brightnessContrast bright="-40000" contrast="40000"/>
                    </a14:imgEffect>
                  </a14:imgLayer>
                </a14:imgProps>
              </a:ext>
              <a:ext uri="{28A0092B-C50C-407E-A947-70E740481C1C}">
                <a14:useLocalDpi xmlns:a14="http://schemas.microsoft.com/office/drawing/2010/main" val="0"/>
              </a:ext>
            </a:extLst>
          </a:blip>
          <a:srcRect l="18977" t="33550" r="18163"/>
          <a:stretch/>
        </p:blipFill>
        <p:spPr>
          <a:xfrm>
            <a:off x="3553969" y="2543045"/>
            <a:ext cx="1775702" cy="1138045"/>
          </a:xfrm>
          <a:prstGeom prst="rect">
            <a:avLst/>
          </a:prstGeom>
          <a:noFill/>
        </p:spPr>
      </p:pic>
      <p:sp>
        <p:nvSpPr>
          <p:cNvPr id="165" name="TextBox 164"/>
          <p:cNvSpPr txBox="1"/>
          <p:nvPr/>
        </p:nvSpPr>
        <p:spPr>
          <a:xfrm>
            <a:off x="3430246" y="3844526"/>
            <a:ext cx="1940012" cy="707886"/>
          </a:xfrm>
          <a:prstGeom prst="rect">
            <a:avLst/>
          </a:prstGeom>
          <a:noFill/>
        </p:spPr>
        <p:txBody>
          <a:bodyPr wrap="square" rtlCol="0">
            <a:spAutoFit/>
          </a:bodyPr>
          <a:lstStyle/>
          <a:p>
            <a:pPr algn="ctr"/>
            <a:r>
              <a:rPr lang="en-US" sz="2000" b="1" dirty="0">
                <a:solidFill>
                  <a:schemeClr val="accent6">
                    <a:lumMod val="50000"/>
                  </a:schemeClr>
                </a:solidFill>
                <a:latin typeface="Calibri" panose="020F0502020204030204" pitchFamily="34" charset="0"/>
                <a:cs typeface="Calibri" panose="020F0502020204030204" pitchFamily="34" charset="0"/>
              </a:rPr>
              <a:t>System-level interventions</a:t>
            </a:r>
          </a:p>
        </p:txBody>
      </p:sp>
      <p:sp>
        <p:nvSpPr>
          <p:cNvPr id="167" name="Striped Right Arrow 166"/>
          <p:cNvSpPr/>
          <p:nvPr/>
        </p:nvSpPr>
        <p:spPr>
          <a:xfrm>
            <a:off x="5725613" y="2961218"/>
            <a:ext cx="1073346" cy="738864"/>
          </a:xfrm>
          <a:prstGeom prst="stripedRightArrow">
            <a:avLst/>
          </a:prstGeom>
          <a:solidFill>
            <a:schemeClr val="accent5">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endParaRPr>
          </a:p>
        </p:txBody>
      </p:sp>
      <p:sp>
        <p:nvSpPr>
          <p:cNvPr id="168" name="Striped Right Arrow 167"/>
          <p:cNvSpPr/>
          <p:nvPr/>
        </p:nvSpPr>
        <p:spPr>
          <a:xfrm>
            <a:off x="2084682" y="2859179"/>
            <a:ext cx="1073346" cy="738864"/>
          </a:xfrm>
          <a:prstGeom prst="stripedRightArrow">
            <a:avLst/>
          </a:prstGeom>
          <a:solidFill>
            <a:schemeClr val="accent5">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endParaRPr>
          </a:p>
        </p:txBody>
      </p:sp>
      <p:sp>
        <p:nvSpPr>
          <p:cNvPr id="174" name="Rectangle 173"/>
          <p:cNvSpPr/>
          <p:nvPr/>
        </p:nvSpPr>
        <p:spPr>
          <a:xfrm>
            <a:off x="4746537" y="5111651"/>
            <a:ext cx="2359152" cy="1014984"/>
          </a:xfrm>
          <a:prstGeom prst="rect">
            <a:avLst/>
          </a:prstGeom>
          <a:solidFill>
            <a:srgbClr val="0A3760">
              <a:alpha val="80000"/>
            </a:srgbClr>
          </a:solidFill>
        </p:spPr>
        <p:txBody>
          <a:bodyPr wrap="square" lIns="91440" tIns="45720" rIns="91440" bIns="45720">
            <a:spAutoFit/>
          </a:bodyPr>
          <a:lstStyle/>
          <a:p>
            <a:pPr algn="ctr"/>
            <a:r>
              <a:rPr lang="en-US" sz="20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t>12,132</a:t>
            </a:r>
            <a:br>
              <a:rPr lang="en-US" sz="20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br>
            <a:r>
              <a:rPr lang="en-US" sz="20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t>diagnosed breast cancers</a:t>
            </a:r>
          </a:p>
        </p:txBody>
      </p:sp>
      <p:sp>
        <p:nvSpPr>
          <p:cNvPr id="176" name="Rectangle 175"/>
          <p:cNvSpPr/>
          <p:nvPr/>
        </p:nvSpPr>
        <p:spPr>
          <a:xfrm>
            <a:off x="7187864" y="5111651"/>
            <a:ext cx="2324493" cy="1015663"/>
          </a:xfrm>
          <a:prstGeom prst="rect">
            <a:avLst/>
          </a:prstGeom>
          <a:solidFill>
            <a:srgbClr val="0A3760">
              <a:alpha val="80000"/>
            </a:srgbClr>
          </a:solidFill>
        </p:spPr>
        <p:txBody>
          <a:bodyPr wrap="square" lIns="91440" tIns="45720" rIns="91440" bIns="45720">
            <a:spAutoFit/>
          </a:bodyPr>
          <a:lstStyle/>
          <a:p>
            <a:pPr algn="ctr"/>
            <a:r>
              <a:rPr lang="en-US" sz="2000" b="1"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t>560</a:t>
            </a:r>
            <a:br>
              <a:rPr lang="en-US" sz="20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br>
            <a:r>
              <a:rPr lang="en-US" sz="20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t>diagnosed cervical cancers</a:t>
            </a:r>
          </a:p>
        </p:txBody>
      </p:sp>
      <p:sp>
        <p:nvSpPr>
          <p:cNvPr id="177" name="Rectangle 176"/>
          <p:cNvSpPr/>
          <p:nvPr/>
        </p:nvSpPr>
        <p:spPr>
          <a:xfrm>
            <a:off x="9594533" y="5111651"/>
            <a:ext cx="2322576" cy="1015663"/>
          </a:xfrm>
          <a:prstGeom prst="rect">
            <a:avLst/>
          </a:prstGeom>
          <a:solidFill>
            <a:srgbClr val="0A3760">
              <a:alpha val="80000"/>
            </a:srgbClr>
          </a:solidFill>
        </p:spPr>
        <p:txBody>
          <a:bodyPr wrap="square" lIns="91440" tIns="45720" rIns="91440" bIns="45720">
            <a:spAutoFit/>
          </a:bodyPr>
          <a:lstStyle/>
          <a:p>
            <a:pPr algn="ctr"/>
            <a:r>
              <a:rPr lang="en-US" sz="2000" b="1"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t>6,436 high-grade</a:t>
            </a:r>
            <a:br>
              <a:rPr lang="en-US" sz="20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br>
            <a:r>
              <a:rPr lang="en-US" sz="2000" b="1" cap="none" spc="0" dirty="0">
                <a:ln w="10160">
                  <a:solidFill>
                    <a:srgbClr val="CCE2F2"/>
                  </a:solidFill>
                  <a:prstDash val="solid"/>
                </a:ln>
                <a:solidFill>
                  <a:schemeClr val="bg2"/>
                </a:solidFill>
                <a:effectLst>
                  <a:outerShdw blurRad="38100" dist="22860" dir="5400000" algn="tl" rotWithShape="0">
                    <a:srgbClr val="000000">
                      <a:alpha val="30000"/>
                    </a:srgbClr>
                  </a:outerShdw>
                </a:effectLst>
                <a:latin typeface="Century Gothic" panose="020B0502020202020204" pitchFamily="34" charset="0"/>
              </a:rPr>
              <a:t>precancerous lesions</a:t>
            </a:r>
          </a:p>
        </p:txBody>
      </p:sp>
      <p:sp>
        <p:nvSpPr>
          <p:cNvPr id="179" name="TextBox 178"/>
          <p:cNvSpPr txBox="1"/>
          <p:nvPr/>
        </p:nvSpPr>
        <p:spPr>
          <a:xfrm>
            <a:off x="466779" y="1079549"/>
            <a:ext cx="6384873" cy="400110"/>
          </a:xfrm>
          <a:prstGeom prst="rect">
            <a:avLst/>
          </a:prstGeom>
          <a:noFill/>
        </p:spPr>
        <p:txBody>
          <a:bodyPr wrap="square" rtlCol="0">
            <a:spAutoFit/>
          </a:bodyPr>
          <a:lstStyle/>
          <a:p>
            <a:r>
              <a:rPr lang="en-US" sz="2000" b="1" dirty="0">
                <a:solidFill>
                  <a:srgbClr val="56A0D3"/>
                </a:solidFill>
                <a:latin typeface="Calibri" panose="020F0502020204030204" pitchFamily="34" charset="0"/>
                <a:cs typeface="Calibri" panose="020F0502020204030204" pitchFamily="34" charset="0"/>
              </a:rPr>
              <a:t>NBCEDP PY2014-PY2018</a:t>
            </a:r>
            <a:endParaRPr lang="en-US" sz="2000" dirty="0">
              <a:solidFill>
                <a:srgbClr val="56A0D3"/>
              </a:solidFill>
              <a:latin typeface="Calibri" panose="020F0502020204030204" pitchFamily="34" charset="0"/>
              <a:cs typeface="Calibri" panose="020F0502020204030204" pitchFamily="34" charset="0"/>
            </a:endParaRPr>
          </a:p>
        </p:txBody>
      </p:sp>
      <p:sp>
        <p:nvSpPr>
          <p:cNvPr id="3" name="TextBox 2">
            <a:extLst>
              <a:ext uri="{FF2B5EF4-FFF2-40B4-BE49-F238E27FC236}">
                <a16:creationId xmlns:a16="http://schemas.microsoft.com/office/drawing/2014/main" id="{5881788A-0B39-493C-B59C-1FF3214B940E}"/>
              </a:ext>
            </a:extLst>
          </p:cNvPr>
          <p:cNvSpPr txBox="1"/>
          <p:nvPr/>
        </p:nvSpPr>
        <p:spPr>
          <a:xfrm>
            <a:off x="400832" y="5311036"/>
            <a:ext cx="3153137" cy="461665"/>
          </a:xfrm>
          <a:prstGeom prst="rect">
            <a:avLst/>
          </a:prstGeom>
          <a:noFill/>
        </p:spPr>
        <p:txBody>
          <a:bodyPr wrap="square" rtlCol="0">
            <a:spAutoFit/>
          </a:bodyPr>
          <a:lstStyle/>
          <a:p>
            <a:r>
              <a:rPr lang="en-US" sz="1200" dirty="0">
                <a:latin typeface="Calibri" panose="020F0502020204030204" pitchFamily="34" charset="0"/>
                <a:cs typeface="Calibri" panose="020F0502020204030204" pitchFamily="34" charset="0"/>
              </a:rPr>
              <a:t>April 2019 Minimal Data Elements submission </a:t>
            </a:r>
            <a:br>
              <a:rPr lang="en-US" sz="1200" dirty="0">
                <a:latin typeface="Calibri" panose="020F0502020204030204" pitchFamily="34" charset="0"/>
                <a:cs typeface="Calibri" panose="020F0502020204030204" pitchFamily="34" charset="0"/>
              </a:rPr>
            </a:br>
            <a:r>
              <a:rPr lang="en-US" sz="1200" dirty="0">
                <a:latin typeface="Calibri" panose="020F0502020204030204" pitchFamily="34" charset="0"/>
                <a:cs typeface="Calibri" panose="020F0502020204030204" pitchFamily="34" charset="0"/>
              </a:rPr>
              <a:t>July 1, 2013 – June 30, 2018</a:t>
            </a:r>
          </a:p>
        </p:txBody>
      </p:sp>
    </p:spTree>
    <p:extLst>
      <p:ext uri="{BB962C8B-B14F-4D97-AF65-F5344CB8AC3E}">
        <p14:creationId xmlns:p14="http://schemas.microsoft.com/office/powerpoint/2010/main" val="304565164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3DCFC4-B105-4712-9227-012280B0689E}"/>
              </a:ext>
            </a:extLst>
          </p:cNvPr>
          <p:cNvSpPr>
            <a:spLocks noGrp="1"/>
          </p:cNvSpPr>
          <p:nvPr>
            <p:ph type="title"/>
          </p:nvPr>
        </p:nvSpPr>
        <p:spPr/>
        <p:txBody>
          <a:bodyPr/>
          <a:lstStyle/>
          <a:p>
            <a:r>
              <a:rPr lang="en-US" b="1" dirty="0">
                <a:latin typeface="Century Gothic" panose="020B0502020202020204" pitchFamily="34" charset="0"/>
              </a:rPr>
              <a:t>NBCCEDP Program Performance</a:t>
            </a:r>
          </a:p>
        </p:txBody>
      </p:sp>
      <p:sp>
        <p:nvSpPr>
          <p:cNvPr id="3" name="Text Placeholder 2">
            <a:extLst>
              <a:ext uri="{FF2B5EF4-FFF2-40B4-BE49-F238E27FC236}">
                <a16:creationId xmlns:a16="http://schemas.microsoft.com/office/drawing/2014/main" id="{E29EEE74-2D7F-4694-84B2-4E53FD2D9825}"/>
              </a:ext>
            </a:extLst>
          </p:cNvPr>
          <p:cNvSpPr>
            <a:spLocks noGrp="1"/>
          </p:cNvSpPr>
          <p:nvPr>
            <p:ph type="body" sz="quarter" idx="12"/>
          </p:nvPr>
        </p:nvSpPr>
        <p:spPr/>
        <p:txBody>
          <a:bodyPr/>
          <a:lstStyle/>
          <a:p>
            <a:r>
              <a:rPr lang="en-US" sz="2000" dirty="0">
                <a:latin typeface="Calibri" panose="020F0502020204030204" pitchFamily="34" charset="0"/>
                <a:cs typeface="Calibri" panose="020F0502020204030204" pitchFamily="34" charset="0"/>
              </a:rPr>
              <a:t>Core Data Quality Indicators</a:t>
            </a:r>
          </a:p>
          <a:p>
            <a:endParaRPr lang="en-US" dirty="0"/>
          </a:p>
        </p:txBody>
      </p:sp>
      <p:sp>
        <p:nvSpPr>
          <p:cNvPr id="5" name="Content Placeholder 2"/>
          <p:cNvSpPr txBox="1">
            <a:spLocks/>
          </p:cNvSpPr>
          <p:nvPr/>
        </p:nvSpPr>
        <p:spPr>
          <a:xfrm>
            <a:off x="642253" y="1719071"/>
            <a:ext cx="5257800" cy="463869"/>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2"/>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122C41"/>
                </a:solidFill>
                <a:effectLst/>
                <a:uLnTx/>
                <a:uFillTx/>
                <a:latin typeface="Calibri" panose="020F0502020204030204" pitchFamily="34" charset="0"/>
                <a:cs typeface="Calibri" panose="020F0502020204030204" pitchFamily="34" charset="0"/>
              </a:rPr>
              <a:t>Breast Cancer</a:t>
            </a:r>
          </a:p>
        </p:txBody>
      </p:sp>
      <p:sp>
        <p:nvSpPr>
          <p:cNvPr id="6" name="Content Placeholder 2"/>
          <p:cNvSpPr txBox="1">
            <a:spLocks/>
          </p:cNvSpPr>
          <p:nvPr/>
        </p:nvSpPr>
        <p:spPr>
          <a:xfrm>
            <a:off x="6357260" y="1730641"/>
            <a:ext cx="5533053" cy="452300"/>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100000"/>
              </a:lnSpc>
              <a:spcBef>
                <a:spcPts val="1000"/>
              </a:spcBef>
              <a:buClr>
                <a:schemeClr val="tx2"/>
              </a:buClr>
              <a:buFont typeface="Arial" panose="020B0604020202020204" pitchFamily="34" charset="0"/>
              <a:buChar char="•"/>
              <a:defRPr sz="2800" kern="1200">
                <a:solidFill>
                  <a:schemeClr val="tx1"/>
                </a:solidFill>
                <a:latin typeface="Calibri" panose="020F0502020204030204" pitchFamily="34" charset="0"/>
                <a:ea typeface="+mn-ea"/>
                <a:cs typeface="+mn-cs"/>
              </a:defRPr>
            </a:lvl1pPr>
            <a:lvl2pPr marL="800100" indent="-342900" algn="l" defTabSz="914400" rtl="0" eaLnBrk="1" latinLnBrk="0" hangingPunct="1">
              <a:lnSpc>
                <a:spcPct val="100000"/>
              </a:lnSpc>
              <a:spcBef>
                <a:spcPts val="500"/>
              </a:spcBef>
              <a:buClr>
                <a:schemeClr val="accent2"/>
              </a:buClr>
              <a:buFont typeface="Arial" panose="020B0604020202020204" pitchFamily="34" charset="0"/>
              <a:buChar char="•"/>
              <a:defRPr sz="2400" kern="1200">
                <a:solidFill>
                  <a:schemeClr val="tx1"/>
                </a:solidFill>
                <a:latin typeface="Calibri" panose="020F0502020204030204" pitchFamily="34" charset="0"/>
                <a:ea typeface="+mn-ea"/>
                <a:cs typeface="+mn-cs"/>
              </a:defRPr>
            </a:lvl2pPr>
            <a:lvl3pPr marL="1143000" indent="-228600" algn="l" defTabSz="914400" rtl="0" eaLnBrk="1" latinLnBrk="0" hangingPunct="1">
              <a:lnSpc>
                <a:spcPct val="100000"/>
              </a:lnSpc>
              <a:spcBef>
                <a:spcPts val="500"/>
              </a:spcBef>
              <a:buClr>
                <a:schemeClr val="accent1"/>
              </a:buClr>
              <a:buFont typeface="Wingdings" panose="05000000000000000000" pitchFamily="2" charset="2"/>
              <a:buChar char="§"/>
              <a:defRPr sz="2000" kern="1200">
                <a:solidFill>
                  <a:schemeClr val="tx1"/>
                </a:solidFill>
                <a:latin typeface="Calibri" panose="020F0502020204030204" pitchFamily="34" charset="0"/>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122C41"/>
              </a:buClr>
              <a:buSzTx/>
              <a:buFont typeface="Arial" panose="020B0604020202020204" pitchFamily="34" charset="0"/>
              <a:buNone/>
              <a:tabLst/>
              <a:defRPr/>
            </a:pPr>
            <a:r>
              <a:rPr kumimoji="0" lang="en-US" sz="2400" b="1" i="0" u="none" strike="noStrike" kern="1200" cap="none" spc="0" normalizeH="0" baseline="0" noProof="0" dirty="0">
                <a:ln>
                  <a:noFill/>
                </a:ln>
                <a:solidFill>
                  <a:srgbClr val="122C41"/>
                </a:solidFill>
                <a:effectLst/>
                <a:uLnTx/>
                <a:uFillTx/>
                <a:cs typeface="Calibri" panose="020F0502020204030204" pitchFamily="34" charset="0"/>
              </a:rPr>
              <a:t>Cervical Cancer</a:t>
            </a:r>
          </a:p>
        </p:txBody>
      </p:sp>
      <p:graphicFrame>
        <p:nvGraphicFramePr>
          <p:cNvPr id="7" name="Table 6"/>
          <p:cNvGraphicFramePr>
            <a:graphicFrameLocks noGrp="1"/>
          </p:cNvGraphicFramePr>
          <p:nvPr>
            <p:extLst>
              <p:ext uri="{D42A27DB-BD31-4B8C-83A1-F6EECF244321}">
                <p14:modId xmlns:p14="http://schemas.microsoft.com/office/powerpoint/2010/main" val="3422861721"/>
              </p:ext>
            </p:extLst>
          </p:nvPr>
        </p:nvGraphicFramePr>
        <p:xfrm>
          <a:off x="642252" y="2182940"/>
          <a:ext cx="5532120" cy="3080772"/>
        </p:xfrm>
        <a:graphic>
          <a:graphicData uri="http://schemas.openxmlformats.org/drawingml/2006/table">
            <a:tbl>
              <a:tblPr firstRow="1" bandRow="1">
                <a:tableStyleId>{5A111915-BE36-4E01-A7E5-04B1672EAD32}</a:tableStyleId>
              </a:tblPr>
              <a:tblGrid>
                <a:gridCol w="4404761">
                  <a:extLst>
                    <a:ext uri="{9D8B030D-6E8A-4147-A177-3AD203B41FA5}">
                      <a16:colId xmlns:a16="http://schemas.microsoft.com/office/drawing/2014/main" val="4049552520"/>
                    </a:ext>
                  </a:extLst>
                </a:gridCol>
                <a:gridCol w="1127359">
                  <a:extLst>
                    <a:ext uri="{9D8B030D-6E8A-4147-A177-3AD203B41FA5}">
                      <a16:colId xmlns:a16="http://schemas.microsoft.com/office/drawing/2014/main" val="225910685"/>
                    </a:ext>
                  </a:extLst>
                </a:gridCol>
              </a:tblGrid>
              <a:tr h="594933">
                <a:tc>
                  <a:txBody>
                    <a:bodyPr/>
                    <a:lstStyle/>
                    <a:p>
                      <a:r>
                        <a:rPr lang="en-US" sz="2000" dirty="0">
                          <a:latin typeface="Calibri" panose="020F0502020204030204" pitchFamily="34" charset="0"/>
                          <a:cs typeface="Calibri" panose="020F0502020204030204" pitchFamily="34" charset="0"/>
                        </a:rPr>
                        <a:t>Standards</a:t>
                      </a:r>
                    </a:p>
                  </a:txBody>
                  <a:tcPr/>
                </a:tc>
                <a:tc>
                  <a:txBody>
                    <a:bodyPr/>
                    <a:lstStyle/>
                    <a:p>
                      <a:r>
                        <a:rPr lang="en-US" sz="2000" dirty="0">
                          <a:latin typeface="Calibri" panose="020F0502020204030204" pitchFamily="34" charset="0"/>
                          <a:cs typeface="Calibri" panose="020F0502020204030204" pitchFamily="34" charset="0"/>
                        </a:rPr>
                        <a:t>PY2018</a:t>
                      </a:r>
                    </a:p>
                  </a:txBody>
                  <a:tcPr/>
                </a:tc>
                <a:extLst>
                  <a:ext uri="{0D108BD9-81ED-4DB2-BD59-A6C34878D82A}">
                    <a16:rowId xmlns:a16="http://schemas.microsoft.com/office/drawing/2014/main" val="1215643107"/>
                  </a:ext>
                </a:extLst>
              </a:tr>
              <a:tr h="594933">
                <a:tc>
                  <a:txBody>
                    <a:bodyPr/>
                    <a:lstStyle/>
                    <a:p>
                      <a:pPr algn="l"/>
                      <a:r>
                        <a:rPr lang="en-US" sz="2000" dirty="0">
                          <a:solidFill>
                            <a:schemeClr val="tx2"/>
                          </a:solidFill>
                          <a:latin typeface="Calibri" panose="020F0502020204030204" pitchFamily="34" charset="0"/>
                          <a:cs typeface="Calibri" panose="020F0502020204030204" pitchFamily="34" charset="0"/>
                        </a:rPr>
                        <a:t>% Diagnostic follow-up</a:t>
                      </a:r>
                      <a:r>
                        <a:rPr lang="en-US" sz="2000" baseline="0" dirty="0">
                          <a:solidFill>
                            <a:schemeClr val="tx2"/>
                          </a:solidFill>
                          <a:latin typeface="Calibri" panose="020F0502020204030204" pitchFamily="34" charset="0"/>
                          <a:cs typeface="Calibri" panose="020F0502020204030204" pitchFamily="34" charset="0"/>
                        </a:rPr>
                        <a:t> complete ≥ 90%</a:t>
                      </a:r>
                      <a:endParaRPr lang="en-US" sz="2000" b="0" dirty="0">
                        <a:solidFill>
                          <a:schemeClr val="tx2"/>
                        </a:solidFill>
                        <a:latin typeface="Calibri" panose="020F0502020204030204" pitchFamily="34" charset="0"/>
                        <a:cs typeface="Calibri" panose="020F0502020204030204" pitchFamily="34" charset="0"/>
                      </a:endParaRPr>
                    </a:p>
                  </a:txBody>
                  <a:tcPr anchor="ctr"/>
                </a:tc>
                <a:tc>
                  <a:txBody>
                    <a:bodyPr/>
                    <a:lstStyle/>
                    <a:p>
                      <a:r>
                        <a:rPr lang="en-US" sz="2000" b="1" dirty="0">
                          <a:solidFill>
                            <a:schemeClr val="tx2"/>
                          </a:solidFill>
                          <a:latin typeface="Calibri" panose="020F0502020204030204" pitchFamily="34" charset="0"/>
                          <a:cs typeface="Calibri" panose="020F0502020204030204" pitchFamily="34" charset="0"/>
                        </a:rPr>
                        <a:t>95.7%</a:t>
                      </a:r>
                    </a:p>
                  </a:txBody>
                  <a:tcPr anchor="ctr"/>
                </a:tc>
                <a:extLst>
                  <a:ext uri="{0D108BD9-81ED-4DB2-BD59-A6C34878D82A}">
                    <a16:rowId xmlns:a16="http://schemas.microsoft.com/office/drawing/2014/main" val="1333396901"/>
                  </a:ext>
                </a:extLst>
              </a:tr>
              <a:tr h="594933">
                <a:tc>
                  <a:txBody>
                    <a:bodyPr/>
                    <a:lstStyle/>
                    <a:p>
                      <a:pPr algn="l"/>
                      <a:r>
                        <a:rPr lang="en-US" sz="2000" dirty="0">
                          <a:solidFill>
                            <a:schemeClr val="tx2"/>
                          </a:solidFill>
                          <a:latin typeface="Calibri" panose="020F0502020204030204" pitchFamily="34" charset="0"/>
                          <a:cs typeface="Calibri" panose="020F0502020204030204" pitchFamily="34" charset="0"/>
                        </a:rPr>
                        <a:t>% Treatment initiation</a:t>
                      </a:r>
                      <a:r>
                        <a:rPr lang="en-US" sz="2000" baseline="0" dirty="0">
                          <a:solidFill>
                            <a:schemeClr val="tx2"/>
                          </a:solidFill>
                          <a:latin typeface="Calibri" panose="020F0502020204030204" pitchFamily="34" charset="0"/>
                          <a:cs typeface="Calibri" panose="020F0502020204030204" pitchFamily="34" charset="0"/>
                        </a:rPr>
                        <a:t> ≥ 90%</a:t>
                      </a:r>
                      <a:endParaRPr lang="en-US" sz="2000" b="0" dirty="0">
                        <a:solidFill>
                          <a:schemeClr val="tx2"/>
                        </a:solidFill>
                        <a:latin typeface="Calibri" panose="020F0502020204030204" pitchFamily="34" charset="0"/>
                        <a:cs typeface="Calibri" panose="020F0502020204030204" pitchFamily="34" charset="0"/>
                      </a:endParaRPr>
                    </a:p>
                  </a:txBody>
                  <a:tcPr anchor="ctr"/>
                </a:tc>
                <a:tc>
                  <a:txBody>
                    <a:bodyPr/>
                    <a:lstStyle/>
                    <a:p>
                      <a:r>
                        <a:rPr lang="en-US" sz="2000" b="1" dirty="0">
                          <a:solidFill>
                            <a:schemeClr val="tx2"/>
                          </a:solidFill>
                          <a:latin typeface="Calibri" panose="020F0502020204030204" pitchFamily="34" charset="0"/>
                          <a:cs typeface="Calibri" panose="020F0502020204030204" pitchFamily="34" charset="0"/>
                        </a:rPr>
                        <a:t>96.0%</a:t>
                      </a:r>
                    </a:p>
                  </a:txBody>
                  <a:tcPr anchor="ctr"/>
                </a:tc>
                <a:extLst>
                  <a:ext uri="{0D108BD9-81ED-4DB2-BD59-A6C34878D82A}">
                    <a16:rowId xmlns:a16="http://schemas.microsoft.com/office/drawing/2014/main" val="1316375748"/>
                  </a:ext>
                </a:extLst>
              </a:tr>
              <a:tr h="594933">
                <a:tc>
                  <a:txBody>
                    <a:bodyPr/>
                    <a:lstStyle/>
                    <a:p>
                      <a:pPr algn="l"/>
                      <a:r>
                        <a:rPr lang="en-US" sz="2000" dirty="0">
                          <a:solidFill>
                            <a:schemeClr val="tx2"/>
                          </a:solidFill>
                          <a:latin typeface="Calibri" panose="020F0502020204030204" pitchFamily="34" charset="0"/>
                          <a:cs typeface="Calibri" panose="020F0502020204030204" pitchFamily="34" charset="0"/>
                        </a:rPr>
                        <a:t>% &gt;60</a:t>
                      </a:r>
                      <a:r>
                        <a:rPr lang="en-US" sz="2000" baseline="0" dirty="0">
                          <a:solidFill>
                            <a:schemeClr val="tx2"/>
                          </a:solidFill>
                          <a:latin typeface="Calibri" panose="020F0502020204030204" pitchFamily="34" charset="0"/>
                          <a:cs typeface="Calibri" panose="020F0502020204030204" pitchFamily="34" charset="0"/>
                        </a:rPr>
                        <a:t> days Screening to Diagnosis ≤ 25%</a:t>
                      </a:r>
                      <a:endParaRPr lang="en-US" sz="2000" b="0" dirty="0">
                        <a:solidFill>
                          <a:schemeClr val="tx2"/>
                        </a:solidFill>
                        <a:latin typeface="Calibri" panose="020F0502020204030204" pitchFamily="34" charset="0"/>
                        <a:cs typeface="Calibri" panose="020F0502020204030204" pitchFamily="34" charset="0"/>
                      </a:endParaRPr>
                    </a:p>
                  </a:txBody>
                  <a:tcPr anchor="ctr"/>
                </a:tc>
                <a:tc>
                  <a:txBody>
                    <a:bodyPr/>
                    <a:lstStyle/>
                    <a:p>
                      <a:r>
                        <a:rPr lang="en-US" sz="2000" b="1" dirty="0">
                          <a:solidFill>
                            <a:schemeClr val="tx2"/>
                          </a:solidFill>
                          <a:latin typeface="Calibri" panose="020F0502020204030204" pitchFamily="34" charset="0"/>
                          <a:cs typeface="Calibri" panose="020F0502020204030204" pitchFamily="34" charset="0"/>
                        </a:rPr>
                        <a:t>7.0%</a:t>
                      </a:r>
                    </a:p>
                  </a:txBody>
                  <a:tcPr anchor="ctr"/>
                </a:tc>
                <a:extLst>
                  <a:ext uri="{0D108BD9-81ED-4DB2-BD59-A6C34878D82A}">
                    <a16:rowId xmlns:a16="http://schemas.microsoft.com/office/drawing/2014/main" val="4059081360"/>
                  </a:ext>
                </a:extLst>
              </a:tr>
              <a:tr h="594933">
                <a:tc>
                  <a:txBody>
                    <a:bodyPr/>
                    <a:lstStyle/>
                    <a:p>
                      <a:pPr algn="l"/>
                      <a:r>
                        <a:rPr lang="en-US" sz="2000" dirty="0">
                          <a:solidFill>
                            <a:schemeClr val="tx2"/>
                          </a:solidFill>
                          <a:latin typeface="Calibri" panose="020F0502020204030204" pitchFamily="34" charset="0"/>
                          <a:cs typeface="Calibri" panose="020F0502020204030204" pitchFamily="34" charset="0"/>
                        </a:rPr>
                        <a:t>%</a:t>
                      </a:r>
                      <a:r>
                        <a:rPr lang="en-US" sz="2000" baseline="0" dirty="0">
                          <a:solidFill>
                            <a:schemeClr val="tx2"/>
                          </a:solidFill>
                          <a:latin typeface="Calibri" panose="020F0502020204030204" pitchFamily="34" charset="0"/>
                          <a:cs typeface="Calibri" panose="020F0502020204030204" pitchFamily="34" charset="0"/>
                        </a:rPr>
                        <a:t> &gt;60 days Diagnosis to Treatment ≤ 20%</a:t>
                      </a:r>
                      <a:endParaRPr lang="en-US" sz="2000" b="0" dirty="0">
                        <a:solidFill>
                          <a:schemeClr val="tx2"/>
                        </a:solidFill>
                        <a:latin typeface="Calibri" panose="020F0502020204030204" pitchFamily="34" charset="0"/>
                        <a:cs typeface="Calibri" panose="020F0502020204030204" pitchFamily="34" charset="0"/>
                      </a:endParaRPr>
                    </a:p>
                  </a:txBody>
                  <a:tcPr anchor="ctr"/>
                </a:tc>
                <a:tc>
                  <a:txBody>
                    <a:bodyPr/>
                    <a:lstStyle/>
                    <a:p>
                      <a:r>
                        <a:rPr lang="en-US" sz="2000" b="1" dirty="0">
                          <a:solidFill>
                            <a:schemeClr val="tx2"/>
                          </a:solidFill>
                          <a:latin typeface="Calibri" panose="020F0502020204030204" pitchFamily="34" charset="0"/>
                          <a:cs typeface="Calibri" panose="020F0502020204030204" pitchFamily="34" charset="0"/>
                        </a:rPr>
                        <a:t>10.5%</a:t>
                      </a:r>
                    </a:p>
                  </a:txBody>
                  <a:tcPr anchor="ctr"/>
                </a:tc>
                <a:extLst>
                  <a:ext uri="{0D108BD9-81ED-4DB2-BD59-A6C34878D82A}">
                    <a16:rowId xmlns:a16="http://schemas.microsoft.com/office/drawing/2014/main" val="2422320055"/>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3647651441"/>
              </p:ext>
            </p:extLst>
          </p:nvPr>
        </p:nvGraphicFramePr>
        <p:xfrm>
          <a:off x="6357259" y="2182940"/>
          <a:ext cx="5532120" cy="3080772"/>
        </p:xfrm>
        <a:graphic>
          <a:graphicData uri="http://schemas.openxmlformats.org/drawingml/2006/table">
            <a:tbl>
              <a:tblPr firstRow="1" bandRow="1">
                <a:tableStyleId>{5A111915-BE36-4E01-A7E5-04B1672EAD32}</a:tableStyleId>
              </a:tblPr>
              <a:tblGrid>
                <a:gridCol w="4407408">
                  <a:extLst>
                    <a:ext uri="{9D8B030D-6E8A-4147-A177-3AD203B41FA5}">
                      <a16:colId xmlns:a16="http://schemas.microsoft.com/office/drawing/2014/main" val="4049552520"/>
                    </a:ext>
                  </a:extLst>
                </a:gridCol>
                <a:gridCol w="1124712">
                  <a:extLst>
                    <a:ext uri="{9D8B030D-6E8A-4147-A177-3AD203B41FA5}">
                      <a16:colId xmlns:a16="http://schemas.microsoft.com/office/drawing/2014/main" val="225910685"/>
                    </a:ext>
                  </a:extLst>
                </a:gridCol>
              </a:tblGrid>
              <a:tr h="594933">
                <a:tc>
                  <a:txBody>
                    <a:bodyPr/>
                    <a:lstStyle/>
                    <a:p>
                      <a:r>
                        <a:rPr lang="en-US" sz="2000" dirty="0">
                          <a:latin typeface="Calibri" panose="020F0502020204030204" pitchFamily="34" charset="0"/>
                          <a:cs typeface="Calibri" panose="020F0502020204030204" pitchFamily="34" charset="0"/>
                        </a:rPr>
                        <a:t>Standards</a:t>
                      </a:r>
                    </a:p>
                  </a:txBody>
                  <a:tcPr/>
                </a:tc>
                <a:tc>
                  <a:txBody>
                    <a:bodyPr/>
                    <a:lstStyle/>
                    <a:p>
                      <a:r>
                        <a:rPr lang="en-US" sz="2000" dirty="0">
                          <a:latin typeface="Calibri" panose="020F0502020204030204" pitchFamily="34" charset="0"/>
                          <a:cs typeface="Calibri" panose="020F0502020204030204" pitchFamily="34" charset="0"/>
                        </a:rPr>
                        <a:t>PY2018</a:t>
                      </a:r>
                    </a:p>
                  </a:txBody>
                  <a:tcPr/>
                </a:tc>
                <a:extLst>
                  <a:ext uri="{0D108BD9-81ED-4DB2-BD59-A6C34878D82A}">
                    <a16:rowId xmlns:a16="http://schemas.microsoft.com/office/drawing/2014/main" val="1215643107"/>
                  </a:ext>
                </a:extLst>
              </a:tr>
              <a:tr h="594933">
                <a:tc>
                  <a:txBody>
                    <a:bodyPr/>
                    <a:lstStyle/>
                    <a:p>
                      <a:pPr algn="l"/>
                      <a:r>
                        <a:rPr lang="en-US" sz="2000" dirty="0">
                          <a:solidFill>
                            <a:schemeClr val="tx2"/>
                          </a:solidFill>
                          <a:latin typeface="Calibri" panose="020F0502020204030204" pitchFamily="34" charset="0"/>
                          <a:cs typeface="Calibri" panose="020F0502020204030204" pitchFamily="34" charset="0"/>
                        </a:rPr>
                        <a:t>% Diagnostic follow-up</a:t>
                      </a:r>
                      <a:r>
                        <a:rPr lang="en-US" sz="2000" baseline="0" dirty="0">
                          <a:solidFill>
                            <a:schemeClr val="tx2"/>
                          </a:solidFill>
                          <a:latin typeface="Calibri" panose="020F0502020204030204" pitchFamily="34" charset="0"/>
                          <a:cs typeface="Calibri" panose="020F0502020204030204" pitchFamily="34" charset="0"/>
                        </a:rPr>
                        <a:t> complete ≥ 90%</a:t>
                      </a:r>
                      <a:endParaRPr lang="en-US" sz="2000" b="0" dirty="0">
                        <a:solidFill>
                          <a:schemeClr val="tx2"/>
                        </a:solidFill>
                        <a:latin typeface="Calibri" panose="020F0502020204030204" pitchFamily="34" charset="0"/>
                        <a:cs typeface="Calibri" panose="020F0502020204030204" pitchFamily="34" charset="0"/>
                      </a:endParaRPr>
                    </a:p>
                  </a:txBody>
                  <a:tcPr anchor="ctr"/>
                </a:tc>
                <a:tc>
                  <a:txBody>
                    <a:bodyPr/>
                    <a:lstStyle/>
                    <a:p>
                      <a:r>
                        <a:rPr lang="en-US" sz="2000" b="1" dirty="0">
                          <a:solidFill>
                            <a:schemeClr val="tx2"/>
                          </a:solidFill>
                          <a:latin typeface="Calibri" panose="020F0502020204030204" pitchFamily="34" charset="0"/>
                          <a:cs typeface="Calibri" panose="020F0502020204030204" pitchFamily="34" charset="0"/>
                        </a:rPr>
                        <a:t>91.4%</a:t>
                      </a:r>
                    </a:p>
                  </a:txBody>
                  <a:tcPr anchor="ctr"/>
                </a:tc>
                <a:extLst>
                  <a:ext uri="{0D108BD9-81ED-4DB2-BD59-A6C34878D82A}">
                    <a16:rowId xmlns:a16="http://schemas.microsoft.com/office/drawing/2014/main" val="1333396901"/>
                  </a:ext>
                </a:extLst>
              </a:tr>
              <a:tr h="594933">
                <a:tc>
                  <a:txBody>
                    <a:bodyPr/>
                    <a:lstStyle/>
                    <a:p>
                      <a:pPr algn="l"/>
                      <a:r>
                        <a:rPr lang="en-US" sz="2000" dirty="0">
                          <a:solidFill>
                            <a:schemeClr val="tx2"/>
                          </a:solidFill>
                          <a:latin typeface="Calibri" panose="020F0502020204030204" pitchFamily="34" charset="0"/>
                          <a:cs typeface="Calibri" panose="020F0502020204030204" pitchFamily="34" charset="0"/>
                        </a:rPr>
                        <a:t>% Treatment initiation</a:t>
                      </a:r>
                      <a:r>
                        <a:rPr lang="en-US" sz="2000" baseline="0" dirty="0">
                          <a:solidFill>
                            <a:schemeClr val="tx2"/>
                          </a:solidFill>
                          <a:latin typeface="Calibri" panose="020F0502020204030204" pitchFamily="34" charset="0"/>
                          <a:cs typeface="Calibri" panose="020F0502020204030204" pitchFamily="34" charset="0"/>
                        </a:rPr>
                        <a:t> ≥ 90%</a:t>
                      </a:r>
                      <a:endParaRPr lang="en-US" sz="2000" b="0" dirty="0">
                        <a:solidFill>
                          <a:schemeClr val="tx2"/>
                        </a:solidFill>
                        <a:latin typeface="Calibri" panose="020F0502020204030204" pitchFamily="34" charset="0"/>
                        <a:cs typeface="Calibri" panose="020F0502020204030204" pitchFamily="34" charset="0"/>
                      </a:endParaRPr>
                    </a:p>
                  </a:txBody>
                  <a:tcPr anchor="ctr"/>
                </a:tc>
                <a:tc>
                  <a:txBody>
                    <a:bodyPr/>
                    <a:lstStyle/>
                    <a:p>
                      <a:r>
                        <a:rPr lang="en-US" sz="2000" b="1" dirty="0">
                          <a:solidFill>
                            <a:schemeClr val="tx2"/>
                          </a:solidFill>
                          <a:latin typeface="Calibri" panose="020F0502020204030204" pitchFamily="34" charset="0"/>
                          <a:cs typeface="Calibri" panose="020F0502020204030204" pitchFamily="34" charset="0"/>
                        </a:rPr>
                        <a:t>91.9%</a:t>
                      </a:r>
                    </a:p>
                  </a:txBody>
                  <a:tcPr anchor="ctr"/>
                </a:tc>
                <a:extLst>
                  <a:ext uri="{0D108BD9-81ED-4DB2-BD59-A6C34878D82A}">
                    <a16:rowId xmlns:a16="http://schemas.microsoft.com/office/drawing/2014/main" val="1316375748"/>
                  </a:ext>
                </a:extLst>
              </a:tr>
              <a:tr h="594933">
                <a:tc>
                  <a:txBody>
                    <a:bodyPr/>
                    <a:lstStyle/>
                    <a:p>
                      <a:pPr algn="l"/>
                      <a:r>
                        <a:rPr lang="en-US" sz="2000" dirty="0">
                          <a:solidFill>
                            <a:schemeClr val="tx2"/>
                          </a:solidFill>
                          <a:latin typeface="Calibri" panose="020F0502020204030204" pitchFamily="34" charset="0"/>
                          <a:cs typeface="Calibri" panose="020F0502020204030204" pitchFamily="34" charset="0"/>
                        </a:rPr>
                        <a:t>% &gt;90</a:t>
                      </a:r>
                      <a:r>
                        <a:rPr lang="en-US" sz="2000" baseline="0" dirty="0">
                          <a:solidFill>
                            <a:schemeClr val="tx2"/>
                          </a:solidFill>
                          <a:latin typeface="Calibri" panose="020F0502020204030204" pitchFamily="34" charset="0"/>
                          <a:cs typeface="Calibri" panose="020F0502020204030204" pitchFamily="34" charset="0"/>
                        </a:rPr>
                        <a:t> days Screening to Diagnosis ≤ 25%</a:t>
                      </a:r>
                      <a:endParaRPr lang="en-US" sz="2000" b="0" dirty="0">
                        <a:solidFill>
                          <a:schemeClr val="tx2"/>
                        </a:solidFill>
                        <a:latin typeface="Calibri" panose="020F0502020204030204" pitchFamily="34" charset="0"/>
                        <a:cs typeface="Calibri" panose="020F0502020204030204" pitchFamily="34" charset="0"/>
                      </a:endParaRPr>
                    </a:p>
                  </a:txBody>
                  <a:tcPr anchor="ctr"/>
                </a:tc>
                <a:tc>
                  <a:txBody>
                    <a:bodyPr/>
                    <a:lstStyle/>
                    <a:p>
                      <a:r>
                        <a:rPr lang="en-US" sz="2000" b="1" dirty="0">
                          <a:solidFill>
                            <a:schemeClr val="tx2"/>
                          </a:solidFill>
                          <a:latin typeface="Calibri" panose="020F0502020204030204" pitchFamily="34" charset="0"/>
                          <a:cs typeface="Calibri" panose="020F0502020204030204" pitchFamily="34" charset="0"/>
                        </a:rPr>
                        <a:t>12.9%</a:t>
                      </a:r>
                    </a:p>
                  </a:txBody>
                  <a:tcPr anchor="ctr"/>
                </a:tc>
                <a:extLst>
                  <a:ext uri="{0D108BD9-81ED-4DB2-BD59-A6C34878D82A}">
                    <a16:rowId xmlns:a16="http://schemas.microsoft.com/office/drawing/2014/main" val="4059081360"/>
                  </a:ext>
                </a:extLst>
              </a:tr>
              <a:tr h="594933">
                <a:tc>
                  <a:txBody>
                    <a:bodyPr/>
                    <a:lstStyle/>
                    <a:p>
                      <a:pPr algn="l"/>
                      <a:r>
                        <a:rPr lang="en-US" sz="2000" dirty="0">
                          <a:solidFill>
                            <a:schemeClr val="tx2"/>
                          </a:solidFill>
                          <a:latin typeface="Calibri" panose="020F0502020204030204" pitchFamily="34" charset="0"/>
                          <a:cs typeface="Calibri" panose="020F0502020204030204" pitchFamily="34" charset="0"/>
                        </a:rPr>
                        <a:t>%</a:t>
                      </a:r>
                      <a:r>
                        <a:rPr lang="en-US" sz="2000" baseline="0" dirty="0">
                          <a:solidFill>
                            <a:schemeClr val="tx2"/>
                          </a:solidFill>
                          <a:latin typeface="Calibri" panose="020F0502020204030204" pitchFamily="34" charset="0"/>
                          <a:cs typeface="Calibri" panose="020F0502020204030204" pitchFamily="34" charset="0"/>
                        </a:rPr>
                        <a:t> &gt;90 days Diagnosis to Treatment ≤ 20%</a:t>
                      </a:r>
                      <a:endParaRPr lang="en-US" sz="2000" b="0" dirty="0">
                        <a:solidFill>
                          <a:schemeClr val="tx2"/>
                        </a:solidFill>
                        <a:latin typeface="Calibri" panose="020F0502020204030204" pitchFamily="34" charset="0"/>
                        <a:cs typeface="Calibri" panose="020F0502020204030204" pitchFamily="34" charset="0"/>
                      </a:endParaRPr>
                    </a:p>
                  </a:txBody>
                  <a:tcPr anchor="ctr"/>
                </a:tc>
                <a:tc>
                  <a:txBody>
                    <a:bodyPr/>
                    <a:lstStyle/>
                    <a:p>
                      <a:r>
                        <a:rPr lang="en-US" sz="2000" b="1" dirty="0">
                          <a:solidFill>
                            <a:schemeClr val="tx2"/>
                          </a:solidFill>
                          <a:latin typeface="Calibri" panose="020F0502020204030204" pitchFamily="34" charset="0"/>
                          <a:cs typeface="Calibri" panose="020F0502020204030204" pitchFamily="34" charset="0"/>
                        </a:rPr>
                        <a:t>8.8%</a:t>
                      </a:r>
                    </a:p>
                  </a:txBody>
                  <a:tcPr anchor="ctr"/>
                </a:tc>
                <a:extLst>
                  <a:ext uri="{0D108BD9-81ED-4DB2-BD59-A6C34878D82A}">
                    <a16:rowId xmlns:a16="http://schemas.microsoft.com/office/drawing/2014/main" val="2422320055"/>
                  </a:ext>
                </a:extLst>
              </a:tr>
            </a:tbl>
          </a:graphicData>
        </a:graphic>
      </p:graphicFrame>
      <p:sp>
        <p:nvSpPr>
          <p:cNvPr id="9" name="TextBox 8"/>
          <p:cNvSpPr txBox="1"/>
          <p:nvPr/>
        </p:nvSpPr>
        <p:spPr>
          <a:xfrm>
            <a:off x="642252" y="5511417"/>
            <a:ext cx="3160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22C41"/>
                </a:solidFill>
                <a:effectLst/>
                <a:uLnTx/>
                <a:uFillTx/>
                <a:latin typeface="Calibri" panose="020F0502020204030204" pitchFamily="34" charset="0"/>
                <a:cs typeface="Calibri" panose="020F0502020204030204" pitchFamily="34" charset="0"/>
              </a:rPr>
              <a:t>April 2019 Minimal Data Elements submission</a:t>
            </a:r>
          </a:p>
        </p:txBody>
      </p:sp>
    </p:spTree>
    <p:extLst>
      <p:ext uri="{BB962C8B-B14F-4D97-AF65-F5344CB8AC3E}">
        <p14:creationId xmlns:p14="http://schemas.microsoft.com/office/powerpoint/2010/main" val="27093421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j0437296"/>
          <p:cNvPicPr>
            <a:picLocks noChangeAspect="1" noChangeArrowheads="1"/>
          </p:cNvPicPr>
          <p:nvPr/>
        </p:nvPicPr>
        <p:blipFill>
          <a:blip r:embed="rId3" cstate="print"/>
          <a:srcRect/>
          <a:stretch>
            <a:fillRect/>
          </a:stretch>
        </p:blipFill>
        <p:spPr bwMode="auto">
          <a:xfrm>
            <a:off x="2108795" y="131222"/>
            <a:ext cx="7974410" cy="6076335"/>
          </a:xfrm>
          <a:prstGeom prst="rect">
            <a:avLst/>
          </a:prstGeom>
          <a:noFill/>
        </p:spPr>
      </p:pic>
      <p:sp>
        <p:nvSpPr>
          <p:cNvPr id="3" name="Slide Number Placeholder 2"/>
          <p:cNvSpPr>
            <a:spLocks noGrp="1"/>
          </p:cNvSpPr>
          <p:nvPr>
            <p:ph type="sldNum" sz="quarter" idx="12"/>
          </p:nvPr>
        </p:nvSpPr>
        <p:spPr>
          <a:xfrm>
            <a:off x="11177588" y="6511925"/>
            <a:ext cx="1014412" cy="346075"/>
          </a:xfrm>
          <a:prstGeom prst="rect">
            <a:avLst/>
          </a:prstGeom>
        </p:spPr>
        <p:txBody>
          <a:bodyPr vert="horz" lIns="91440" tIns="45720" rIns="91440" bIns="45720" rtlCol="0" anchor="ctr"/>
          <a:lstStyle>
            <a:defPPr>
              <a:defRPr lang="en-US"/>
            </a:defPPr>
            <a:lvl1pPr marL="0" algn="r" defTabSz="914400" rtl="0" eaLnBrk="1" latinLnBrk="0" hangingPunct="1">
              <a:defRPr sz="1400" b="1"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2116AAA-8283-455C-A29F-DBF4D9A6B1BA}" type="slidenum">
              <a:rPr lang="en-US" sz="1600" smtClean="0">
                <a:solidFill>
                  <a:srgbClr val="002F59"/>
                </a:solidFill>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600" b="1" i="0" u="none" strike="noStrike" kern="1200" cap="none" spc="0" normalizeH="0" baseline="0" noProof="0" dirty="0">
              <a:ln>
                <a:noFill/>
              </a:ln>
              <a:solidFill>
                <a:srgbClr val="002F59"/>
              </a:solidFill>
              <a:effectLst/>
              <a:uLnTx/>
              <a:uFillTx/>
              <a:latin typeface="Rockwell"/>
              <a:ea typeface="+mn-ea"/>
              <a:cs typeface="+mn-cs"/>
            </a:endParaRPr>
          </a:p>
        </p:txBody>
      </p:sp>
    </p:spTree>
    <p:extLst>
      <p:ext uri="{BB962C8B-B14F-4D97-AF65-F5344CB8AC3E}">
        <p14:creationId xmlns:p14="http://schemas.microsoft.com/office/powerpoint/2010/main" val="415880068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b="1" dirty="0">
                <a:latin typeface="Century Gothic" panose="020B0502020202020204" pitchFamily="34" charset="0"/>
              </a:rPr>
              <a:t>Program Performance</a:t>
            </a:r>
          </a:p>
        </p:txBody>
      </p:sp>
      <p:pic>
        <p:nvPicPr>
          <p:cNvPr id="5" name="Picture 2"/>
          <p:cNvPicPr>
            <a:picLocks noGrp="1" noChangeAspect="1" noChangeArrowheads="1"/>
          </p:cNvPicPr>
          <p:nvPr>
            <p:ph idx="4294967295"/>
          </p:nvPr>
        </p:nvPicPr>
        <p:blipFill>
          <a:blip r:embed="rId3" cstate="print"/>
          <a:stretch>
            <a:fillRect/>
          </a:stretch>
        </p:blipFill>
        <p:spPr bwMode="auto">
          <a:xfrm>
            <a:off x="1753393" y="1071881"/>
            <a:ext cx="3598863" cy="4495800"/>
          </a:xfrm>
          <a:prstGeom prst="rect">
            <a:avLst/>
          </a:prstGeom>
          <a:ln>
            <a:noFill/>
            <a:headEnd/>
            <a:tailEnd/>
          </a:ln>
          <a:effectLst>
            <a:outerShdw blurRad="63500" sx="102000" sy="102000" algn="ctr" rotWithShape="0">
              <a:prstClr val="black">
                <a:alpha val="40000"/>
              </a:prstClr>
            </a:outerShdw>
          </a:effectLst>
        </p:spPr>
        <p:style>
          <a:lnRef idx="1">
            <a:schemeClr val="accent4"/>
          </a:lnRef>
          <a:fillRef idx="2">
            <a:schemeClr val="accent4"/>
          </a:fillRef>
          <a:effectRef idx="1">
            <a:schemeClr val="accent4"/>
          </a:effectRef>
          <a:fontRef idx="minor">
            <a:schemeClr val="dk1"/>
          </a:fontRef>
        </p:style>
      </p:pic>
      <p:pic>
        <p:nvPicPr>
          <p:cNvPr id="6"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32353" t="22784" r="33824" b="9648"/>
          <a:stretch/>
        </p:blipFill>
        <p:spPr bwMode="auto">
          <a:xfrm>
            <a:off x="6172200" y="1071882"/>
            <a:ext cx="3689025" cy="4495799"/>
          </a:xfrm>
          <a:prstGeom prst="rect">
            <a:avLst/>
          </a:prstGeom>
          <a:noFill/>
          <a:ln w="9525">
            <a:noFill/>
            <a:miter lim="800000"/>
            <a:headEnd/>
            <a:tailEnd/>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7" name="TextBox 6"/>
          <p:cNvSpPr txBox="1"/>
          <p:nvPr/>
        </p:nvSpPr>
        <p:spPr>
          <a:xfrm>
            <a:off x="1708313" y="2725943"/>
            <a:ext cx="8152912" cy="923330"/>
          </a:xfrm>
          <a:prstGeom prst="rect">
            <a:avLst/>
          </a:prstGeom>
          <a:solidFill>
            <a:srgbClr val="122C41">
              <a:alpha val="82000"/>
            </a:srgbClr>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Conclusions: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“Women screened by the NBCCEDP received diagnostic follow-up and initiated treatment within pre-established program guidelines.”</a:t>
            </a:r>
          </a:p>
        </p:txBody>
      </p:sp>
      <p:sp>
        <p:nvSpPr>
          <p:cNvPr id="13" name="Text Placeholder 3"/>
          <p:cNvSpPr txBox="1">
            <a:spLocks/>
          </p:cNvSpPr>
          <p:nvPr/>
        </p:nvSpPr>
        <p:spPr>
          <a:xfrm>
            <a:off x="6172199" y="5781040"/>
            <a:ext cx="3962400" cy="381000"/>
          </a:xfrm>
          <a:prstGeom prst="rect">
            <a:avLst/>
          </a:prstGeom>
        </p:spPr>
        <p:txBody>
          <a:bodyPr anchor="b"/>
          <a:lstStyle>
            <a:lvl1pPr marL="342900" indent="-342900" algn="l" defTabSz="914400" rtl="0" eaLnBrk="1" latinLnBrk="0" hangingPunct="1">
              <a:spcBef>
                <a:spcPct val="20000"/>
              </a:spcBef>
              <a:buFont typeface="Arial" pitchFamily="34" charset="0"/>
              <a:buNone/>
              <a:defRPr sz="1100" kern="1200">
                <a:solidFill>
                  <a:schemeClr val="tx1"/>
                </a:solidFill>
                <a:latin typeface="Calibri"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a:ln>
                  <a:noFill/>
                </a:ln>
                <a:solidFill>
                  <a:schemeClr val="tx1">
                    <a:lumMod val="65000"/>
                    <a:lumOff val="35000"/>
                  </a:schemeClr>
                </a:solidFill>
                <a:effectLst/>
                <a:uLnTx/>
                <a:uFillTx/>
                <a:cs typeface="Calibri" panose="020F0502020204030204" pitchFamily="34" charset="0"/>
              </a:rPr>
              <a:t>Benard VB, et al. Timeliness of Cervical Cancer Diagnosis and Initiation of Treatment.  JWH. 2012. </a:t>
            </a:r>
          </a:p>
        </p:txBody>
      </p:sp>
      <p:sp>
        <p:nvSpPr>
          <p:cNvPr id="10" name="TextBox 9"/>
          <p:cNvSpPr txBox="1"/>
          <p:nvPr/>
        </p:nvSpPr>
        <p:spPr>
          <a:xfrm>
            <a:off x="1753392" y="5730242"/>
            <a:ext cx="366188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lumMod val="65000"/>
                    <a:lumOff val="35000"/>
                  </a:schemeClr>
                </a:solidFill>
                <a:effectLst/>
                <a:uLnTx/>
                <a:uFillTx/>
                <a:latin typeface="Calibri" panose="020F0502020204030204" pitchFamily="34" charset="0"/>
                <a:cs typeface="Calibri" panose="020F0502020204030204" pitchFamily="34" charset="0"/>
              </a:rPr>
              <a:t>Richardson L, et al. Timeliness of Breast Cancer Diagnosis  and Initiation of Treatment. AJPH. 2010 </a:t>
            </a:r>
          </a:p>
        </p:txBody>
      </p:sp>
    </p:spTree>
    <p:extLst>
      <p:ext uri="{BB962C8B-B14F-4D97-AF65-F5344CB8AC3E}">
        <p14:creationId xmlns:p14="http://schemas.microsoft.com/office/powerpoint/2010/main" val="18964812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b="1" dirty="0">
                <a:cs typeface="Calibri" panose="020F0502020204030204" pitchFamily="34" charset="0"/>
              </a:rPr>
              <a:t>Analyses of Life Years Gained From Select Population-based Prevention Programs</a:t>
            </a:r>
          </a:p>
        </p:txBody>
      </p:sp>
      <p:sp>
        <p:nvSpPr>
          <p:cNvPr id="7" name="Title 3"/>
          <p:cNvSpPr txBox="1">
            <a:spLocks/>
          </p:cNvSpPr>
          <p:nvPr/>
        </p:nvSpPr>
        <p:spPr>
          <a:xfrm>
            <a:off x="1969799" y="5181600"/>
            <a:ext cx="2145002" cy="1143000"/>
          </a:xfrm>
          <a:prstGeom prst="rect">
            <a:avLst/>
          </a:prstGeom>
        </p:spPr>
        <p:txBody>
          <a:bodyPr anchor="b" anchorCtr="0"/>
          <a:lstStyle>
            <a:lvl1pPr algn="ctr" rtl="0" eaLnBrk="0" fontAlgn="base" hangingPunct="0">
              <a:lnSpc>
                <a:spcPts val="3000"/>
              </a:lnSpc>
              <a:spcBef>
                <a:spcPct val="0"/>
              </a:spcBef>
              <a:spcAft>
                <a:spcPct val="0"/>
              </a:spcAft>
              <a:defRPr sz="2800" b="1" kern="1200" baseline="0">
                <a:solidFill>
                  <a:schemeClr val="tx1"/>
                </a:solidFill>
                <a:effectLst/>
                <a:latin typeface="+mj-lt"/>
                <a:ea typeface="+mj-ea"/>
                <a:cs typeface="+mj-cs"/>
              </a:defRPr>
            </a:lvl1pPr>
            <a:lvl2pPr algn="ctr" rtl="0" eaLnBrk="0" fontAlgn="base" hangingPunct="0">
              <a:spcBef>
                <a:spcPct val="0"/>
              </a:spcBef>
              <a:spcAft>
                <a:spcPct val="0"/>
              </a:spcAft>
              <a:defRPr sz="4400">
                <a:solidFill>
                  <a:schemeClr val="tx1"/>
                </a:solidFill>
                <a:latin typeface="Myriad Web Pro" charset="0"/>
              </a:defRPr>
            </a:lvl2pPr>
            <a:lvl3pPr algn="ctr" rtl="0" eaLnBrk="0" fontAlgn="base" hangingPunct="0">
              <a:spcBef>
                <a:spcPct val="0"/>
              </a:spcBef>
              <a:spcAft>
                <a:spcPct val="0"/>
              </a:spcAft>
              <a:defRPr sz="4400">
                <a:solidFill>
                  <a:schemeClr val="tx1"/>
                </a:solidFill>
                <a:latin typeface="Myriad Web Pro" charset="0"/>
              </a:defRPr>
            </a:lvl3pPr>
            <a:lvl4pPr algn="ctr" rtl="0" eaLnBrk="0" fontAlgn="base" hangingPunct="0">
              <a:spcBef>
                <a:spcPct val="0"/>
              </a:spcBef>
              <a:spcAft>
                <a:spcPct val="0"/>
              </a:spcAft>
              <a:defRPr sz="4400">
                <a:solidFill>
                  <a:schemeClr val="tx1"/>
                </a:solidFill>
                <a:latin typeface="Myriad Web Pro" charset="0"/>
              </a:defRPr>
            </a:lvl4pPr>
            <a:lvl5pPr algn="ctr" rtl="0" eaLnBrk="0" fontAlgn="base" hangingPunct="0">
              <a:spcBef>
                <a:spcPct val="0"/>
              </a:spcBef>
              <a:spcAft>
                <a:spcPct val="0"/>
              </a:spcAft>
              <a:defRPr sz="4400">
                <a:solidFill>
                  <a:schemeClr val="tx1"/>
                </a:solidFill>
                <a:latin typeface="Myriad Web Pro" charset="0"/>
              </a:defRPr>
            </a:lvl5pPr>
            <a:lvl6pPr marL="457200" algn="ctr" rtl="0" fontAlgn="base">
              <a:spcBef>
                <a:spcPct val="0"/>
              </a:spcBef>
              <a:spcAft>
                <a:spcPct val="0"/>
              </a:spcAft>
              <a:defRPr sz="4400">
                <a:solidFill>
                  <a:schemeClr val="tx1"/>
                </a:solidFill>
                <a:latin typeface="Myriad Web Pro" charset="0"/>
              </a:defRPr>
            </a:lvl6pPr>
            <a:lvl7pPr marL="914400" algn="ctr" rtl="0" fontAlgn="base">
              <a:spcBef>
                <a:spcPct val="0"/>
              </a:spcBef>
              <a:spcAft>
                <a:spcPct val="0"/>
              </a:spcAft>
              <a:defRPr sz="4400">
                <a:solidFill>
                  <a:schemeClr val="tx1"/>
                </a:solidFill>
                <a:latin typeface="Myriad Web Pro" charset="0"/>
              </a:defRPr>
            </a:lvl7pPr>
            <a:lvl8pPr marL="1371600" algn="ctr" rtl="0" fontAlgn="base">
              <a:spcBef>
                <a:spcPct val="0"/>
              </a:spcBef>
              <a:spcAft>
                <a:spcPct val="0"/>
              </a:spcAft>
              <a:defRPr sz="4400">
                <a:solidFill>
                  <a:schemeClr val="tx1"/>
                </a:solidFill>
                <a:latin typeface="Myriad Web Pro" charset="0"/>
              </a:defRPr>
            </a:lvl8pPr>
            <a:lvl9pPr marL="1828800" algn="ctr" rtl="0" fontAlgn="base">
              <a:spcBef>
                <a:spcPct val="0"/>
              </a:spcBef>
              <a:spcAft>
                <a:spcPct val="0"/>
              </a:spcAft>
              <a:defRPr sz="4400">
                <a:solidFill>
                  <a:schemeClr val="tx1"/>
                </a:solidFill>
                <a:latin typeface="Myriad Web Pro" charset="0"/>
              </a:defRPr>
            </a:lvl9pPr>
          </a:lstStyle>
          <a:p>
            <a:pPr algn="l"/>
            <a:r>
              <a:rPr lang="en-US" dirty="0">
                <a:solidFill>
                  <a:prstClr val="black"/>
                </a:solidFill>
                <a:latin typeface="Calibri" panose="020F0502020204030204"/>
              </a:rPr>
              <a:t> </a:t>
            </a:r>
          </a:p>
        </p:txBody>
      </p:sp>
      <p:graphicFrame>
        <p:nvGraphicFramePr>
          <p:cNvPr id="10" name="Group 62"/>
          <p:cNvGraphicFramePr>
            <a:graphicFrameLocks noGrp="1"/>
          </p:cNvGraphicFramePr>
          <p:nvPr>
            <p:extLst>
              <p:ext uri="{D42A27DB-BD31-4B8C-83A1-F6EECF244321}">
                <p14:modId xmlns:p14="http://schemas.microsoft.com/office/powerpoint/2010/main" val="2111601468"/>
              </p:ext>
            </p:extLst>
          </p:nvPr>
        </p:nvGraphicFramePr>
        <p:xfrm>
          <a:off x="571981" y="1409575"/>
          <a:ext cx="11553568" cy="4449665"/>
        </p:xfrm>
        <a:graphic>
          <a:graphicData uri="http://schemas.openxmlformats.org/drawingml/2006/table">
            <a:tbl>
              <a:tblPr/>
              <a:tblGrid>
                <a:gridCol w="4025526">
                  <a:extLst>
                    <a:ext uri="{9D8B030D-6E8A-4147-A177-3AD203B41FA5}">
                      <a16:colId xmlns:a16="http://schemas.microsoft.com/office/drawing/2014/main" val="20000"/>
                    </a:ext>
                  </a:extLst>
                </a:gridCol>
                <a:gridCol w="1962973">
                  <a:extLst>
                    <a:ext uri="{9D8B030D-6E8A-4147-A177-3AD203B41FA5}">
                      <a16:colId xmlns:a16="http://schemas.microsoft.com/office/drawing/2014/main" val="20001"/>
                    </a:ext>
                  </a:extLst>
                </a:gridCol>
                <a:gridCol w="2984167">
                  <a:extLst>
                    <a:ext uri="{9D8B030D-6E8A-4147-A177-3AD203B41FA5}">
                      <a16:colId xmlns:a16="http://schemas.microsoft.com/office/drawing/2014/main" val="20002"/>
                    </a:ext>
                  </a:extLst>
                </a:gridCol>
                <a:gridCol w="2580902">
                  <a:extLst>
                    <a:ext uri="{9D8B030D-6E8A-4147-A177-3AD203B41FA5}">
                      <a16:colId xmlns:a16="http://schemas.microsoft.com/office/drawing/2014/main" val="20003"/>
                    </a:ext>
                  </a:extLst>
                </a:gridCol>
              </a:tblGrid>
              <a:tr h="494226">
                <a:tc>
                  <a:txBody>
                    <a:bodyPr/>
                    <a:lstStyle>
                      <a:lvl1pPr eaLnBrk="0" hangingPunct="0">
                        <a:spcBef>
                          <a:spcPct val="20000"/>
                        </a:spcBef>
                        <a:buFont typeface="Arial" charset="0"/>
                        <a:defRPr sz="2800">
                          <a:solidFill>
                            <a:schemeClr val="tx1"/>
                          </a:solidFill>
                          <a:latin typeface="Myriad Web Pro"/>
                        </a:defRPr>
                      </a:lvl1pPr>
                      <a:lvl2pPr marL="742950" indent="-285750" eaLnBrk="0" hangingPunct="0">
                        <a:spcBef>
                          <a:spcPct val="20000"/>
                        </a:spcBef>
                        <a:buFont typeface="Arial" charset="0"/>
                        <a:defRPr sz="2400">
                          <a:solidFill>
                            <a:schemeClr val="tx1"/>
                          </a:solidFill>
                          <a:latin typeface="Myriad Web Pro"/>
                        </a:defRPr>
                      </a:lvl2pPr>
                      <a:lvl3pPr marL="1143000" indent="-228600" eaLnBrk="0" hangingPunct="0">
                        <a:spcBef>
                          <a:spcPct val="20000"/>
                        </a:spcBef>
                        <a:buFont typeface="Arial" charset="0"/>
                        <a:defRPr sz="2000">
                          <a:solidFill>
                            <a:schemeClr val="tx1"/>
                          </a:solidFill>
                          <a:latin typeface="Myriad Web Pro"/>
                        </a:defRPr>
                      </a:lvl3pPr>
                      <a:lvl4pPr marL="1600200" indent="-228600" eaLnBrk="0" hangingPunct="0">
                        <a:spcBef>
                          <a:spcPct val="20000"/>
                        </a:spcBef>
                        <a:buFont typeface="Arial" charset="0"/>
                        <a:defRPr>
                          <a:solidFill>
                            <a:schemeClr val="tx1"/>
                          </a:solidFill>
                          <a:latin typeface="Myriad Web Pro"/>
                        </a:defRPr>
                      </a:lvl4pPr>
                      <a:lvl5pPr marL="2057400" indent="-228600" eaLnBrk="0" hangingPunct="0">
                        <a:spcBef>
                          <a:spcPct val="20000"/>
                        </a:spcBef>
                        <a:buFont typeface="Arial" charset="0"/>
                        <a:defRPr>
                          <a:solidFill>
                            <a:schemeClr val="tx1"/>
                          </a:solidFill>
                          <a:latin typeface="Myriad Web Pro"/>
                        </a:defRPr>
                      </a:lvl5pPr>
                      <a:lvl6pPr marL="2514600" indent="-228600" eaLnBrk="0" fontAlgn="base" hangingPunct="0">
                        <a:spcBef>
                          <a:spcPct val="20000"/>
                        </a:spcBef>
                        <a:spcAft>
                          <a:spcPct val="0"/>
                        </a:spcAft>
                        <a:buFont typeface="Arial" charset="0"/>
                        <a:defRPr>
                          <a:solidFill>
                            <a:schemeClr val="tx1"/>
                          </a:solidFill>
                          <a:latin typeface="Myriad Web Pro"/>
                        </a:defRPr>
                      </a:lvl6pPr>
                      <a:lvl7pPr marL="2971800" indent="-228600" eaLnBrk="0" fontAlgn="base" hangingPunct="0">
                        <a:spcBef>
                          <a:spcPct val="20000"/>
                        </a:spcBef>
                        <a:spcAft>
                          <a:spcPct val="0"/>
                        </a:spcAft>
                        <a:buFont typeface="Arial" charset="0"/>
                        <a:defRPr>
                          <a:solidFill>
                            <a:schemeClr val="tx1"/>
                          </a:solidFill>
                          <a:latin typeface="Myriad Web Pro"/>
                        </a:defRPr>
                      </a:lvl7pPr>
                      <a:lvl8pPr marL="3429000" indent="-228600" eaLnBrk="0" fontAlgn="base" hangingPunct="0">
                        <a:spcBef>
                          <a:spcPct val="20000"/>
                        </a:spcBef>
                        <a:spcAft>
                          <a:spcPct val="0"/>
                        </a:spcAft>
                        <a:buFont typeface="Arial" charset="0"/>
                        <a:defRPr>
                          <a:solidFill>
                            <a:schemeClr val="tx1"/>
                          </a:solidFill>
                          <a:latin typeface="Myriad Web Pro"/>
                        </a:defRPr>
                      </a:lvl8pPr>
                      <a:lvl9pPr marL="3886200" indent="-228600" eaLnBrk="0" fontAlgn="base" hangingPunct="0">
                        <a:spcBef>
                          <a:spcPct val="20000"/>
                        </a:spcBef>
                        <a:spcAft>
                          <a:spcPct val="0"/>
                        </a:spcAft>
                        <a:buFont typeface="Arial" charset="0"/>
                        <a:defRPr>
                          <a:solidFill>
                            <a:schemeClr val="tx1"/>
                          </a:solidFill>
                          <a:latin typeface="Myriad Web Pro"/>
                        </a:defRPr>
                      </a:lvl9p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144670"/>
                          </a:solidFill>
                          <a:effectLst/>
                          <a:latin typeface="Calibri" panose="020F0502020204030204" pitchFamily="34" charset="0"/>
                          <a:cs typeface="Calibri" panose="020F0502020204030204" pitchFamily="34" charset="0"/>
                        </a:rPr>
                        <a:t>Intervention</a:t>
                      </a:r>
                    </a:p>
                  </a:txBody>
                  <a:tcPr marT="45710" marB="45710" horzOverflow="overflow">
                    <a:lnL>
                      <a:noFill/>
                    </a:lnL>
                    <a:lnR>
                      <a:noFill/>
                    </a:lnR>
                    <a:lnT>
                      <a:noFill/>
                    </a:lnT>
                    <a:lnB>
                      <a:noFill/>
                    </a:lnB>
                    <a:lnTlToBr>
                      <a:noFill/>
                    </a:lnTlToBr>
                    <a:lnBlToTr>
                      <a:noFill/>
                    </a:lnBlToTr>
                    <a:noFill/>
                  </a:tcPr>
                </a:tc>
                <a:tc>
                  <a:txBody>
                    <a:bodyPr/>
                    <a:lstStyle>
                      <a:lvl1pPr eaLnBrk="0" hangingPunct="0">
                        <a:spcBef>
                          <a:spcPct val="20000"/>
                        </a:spcBef>
                        <a:buFont typeface="Arial" charset="0"/>
                        <a:defRPr sz="2800">
                          <a:solidFill>
                            <a:schemeClr val="tx1"/>
                          </a:solidFill>
                          <a:latin typeface="Myriad Web Pro"/>
                        </a:defRPr>
                      </a:lvl1pPr>
                      <a:lvl2pPr marL="742950" indent="-285750" eaLnBrk="0" hangingPunct="0">
                        <a:spcBef>
                          <a:spcPct val="20000"/>
                        </a:spcBef>
                        <a:buFont typeface="Arial" charset="0"/>
                        <a:defRPr sz="2400">
                          <a:solidFill>
                            <a:schemeClr val="tx1"/>
                          </a:solidFill>
                          <a:latin typeface="Myriad Web Pro"/>
                        </a:defRPr>
                      </a:lvl2pPr>
                      <a:lvl3pPr marL="1143000" indent="-228600" eaLnBrk="0" hangingPunct="0">
                        <a:spcBef>
                          <a:spcPct val="20000"/>
                        </a:spcBef>
                        <a:buFont typeface="Arial" charset="0"/>
                        <a:defRPr sz="2000">
                          <a:solidFill>
                            <a:schemeClr val="tx1"/>
                          </a:solidFill>
                          <a:latin typeface="Myriad Web Pro"/>
                        </a:defRPr>
                      </a:lvl3pPr>
                      <a:lvl4pPr marL="1600200" indent="-228600" eaLnBrk="0" hangingPunct="0">
                        <a:spcBef>
                          <a:spcPct val="20000"/>
                        </a:spcBef>
                        <a:buFont typeface="Arial" charset="0"/>
                        <a:defRPr>
                          <a:solidFill>
                            <a:schemeClr val="tx1"/>
                          </a:solidFill>
                          <a:latin typeface="Myriad Web Pro"/>
                        </a:defRPr>
                      </a:lvl4pPr>
                      <a:lvl5pPr marL="2057400" indent="-228600" eaLnBrk="0" hangingPunct="0">
                        <a:spcBef>
                          <a:spcPct val="20000"/>
                        </a:spcBef>
                        <a:buFont typeface="Arial" charset="0"/>
                        <a:defRPr>
                          <a:solidFill>
                            <a:schemeClr val="tx1"/>
                          </a:solidFill>
                          <a:latin typeface="Myriad Web Pro"/>
                        </a:defRPr>
                      </a:lvl5pPr>
                      <a:lvl6pPr marL="2514600" indent="-228600" eaLnBrk="0" fontAlgn="base" hangingPunct="0">
                        <a:spcBef>
                          <a:spcPct val="20000"/>
                        </a:spcBef>
                        <a:spcAft>
                          <a:spcPct val="0"/>
                        </a:spcAft>
                        <a:buFont typeface="Arial" charset="0"/>
                        <a:defRPr>
                          <a:solidFill>
                            <a:schemeClr val="tx1"/>
                          </a:solidFill>
                          <a:latin typeface="Myriad Web Pro"/>
                        </a:defRPr>
                      </a:lvl6pPr>
                      <a:lvl7pPr marL="2971800" indent="-228600" eaLnBrk="0" fontAlgn="base" hangingPunct="0">
                        <a:spcBef>
                          <a:spcPct val="20000"/>
                        </a:spcBef>
                        <a:spcAft>
                          <a:spcPct val="0"/>
                        </a:spcAft>
                        <a:buFont typeface="Arial" charset="0"/>
                        <a:defRPr>
                          <a:solidFill>
                            <a:schemeClr val="tx1"/>
                          </a:solidFill>
                          <a:latin typeface="Myriad Web Pro"/>
                        </a:defRPr>
                      </a:lvl7pPr>
                      <a:lvl8pPr marL="3429000" indent="-228600" eaLnBrk="0" fontAlgn="base" hangingPunct="0">
                        <a:spcBef>
                          <a:spcPct val="20000"/>
                        </a:spcBef>
                        <a:spcAft>
                          <a:spcPct val="0"/>
                        </a:spcAft>
                        <a:buFont typeface="Arial" charset="0"/>
                        <a:defRPr>
                          <a:solidFill>
                            <a:schemeClr val="tx1"/>
                          </a:solidFill>
                          <a:latin typeface="Myriad Web Pro"/>
                        </a:defRPr>
                      </a:lvl8pPr>
                      <a:lvl9pPr marL="3886200" indent="-228600" eaLnBrk="0" fontAlgn="base" hangingPunct="0">
                        <a:spcBef>
                          <a:spcPct val="20000"/>
                        </a:spcBef>
                        <a:spcAft>
                          <a:spcPct val="0"/>
                        </a:spcAft>
                        <a:buFont typeface="Arial" charset="0"/>
                        <a:defRPr>
                          <a:solidFill>
                            <a:schemeClr val="tx1"/>
                          </a:solidFill>
                          <a:latin typeface="Myriad Web Pro"/>
                        </a:defRPr>
                      </a:lvl9p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144670"/>
                          </a:solidFill>
                          <a:effectLst/>
                          <a:latin typeface="Calibri" panose="020F0502020204030204" pitchFamily="34" charset="0"/>
                          <a:cs typeface="Calibri" panose="020F0502020204030204" pitchFamily="34" charset="0"/>
                        </a:rPr>
                        <a:t>Target Population</a:t>
                      </a:r>
                    </a:p>
                  </a:txBody>
                  <a:tcPr marT="45710" marB="45710" horzOverflow="overflow">
                    <a:lnL>
                      <a:noFill/>
                    </a:lnL>
                    <a:lnR>
                      <a:noFill/>
                    </a:lnR>
                    <a:lnT>
                      <a:noFill/>
                    </a:lnT>
                    <a:lnB>
                      <a:noFill/>
                    </a:lnB>
                    <a:lnTlToBr>
                      <a:noFill/>
                    </a:lnTlToBr>
                    <a:lnBlToTr>
                      <a:noFill/>
                    </a:lnBlToTr>
                    <a:noFill/>
                  </a:tcPr>
                </a:tc>
                <a:tc>
                  <a:txBody>
                    <a:bodyPr/>
                    <a:lstStyle>
                      <a:lvl1pPr eaLnBrk="0" hangingPunct="0">
                        <a:spcBef>
                          <a:spcPct val="20000"/>
                        </a:spcBef>
                        <a:buFont typeface="Arial" charset="0"/>
                        <a:defRPr sz="2800">
                          <a:solidFill>
                            <a:schemeClr val="tx1"/>
                          </a:solidFill>
                          <a:latin typeface="Myriad Web Pro"/>
                        </a:defRPr>
                      </a:lvl1pPr>
                      <a:lvl2pPr marL="742950" indent="-285750" eaLnBrk="0" hangingPunct="0">
                        <a:spcBef>
                          <a:spcPct val="20000"/>
                        </a:spcBef>
                        <a:buFont typeface="Arial" charset="0"/>
                        <a:defRPr sz="2400">
                          <a:solidFill>
                            <a:schemeClr val="tx1"/>
                          </a:solidFill>
                          <a:latin typeface="Myriad Web Pro"/>
                        </a:defRPr>
                      </a:lvl2pPr>
                      <a:lvl3pPr marL="1143000" indent="-228600" eaLnBrk="0" hangingPunct="0">
                        <a:spcBef>
                          <a:spcPct val="20000"/>
                        </a:spcBef>
                        <a:buFont typeface="Arial" charset="0"/>
                        <a:defRPr sz="2000">
                          <a:solidFill>
                            <a:schemeClr val="tx1"/>
                          </a:solidFill>
                          <a:latin typeface="Myriad Web Pro"/>
                        </a:defRPr>
                      </a:lvl3pPr>
                      <a:lvl4pPr marL="1600200" indent="-228600" eaLnBrk="0" hangingPunct="0">
                        <a:spcBef>
                          <a:spcPct val="20000"/>
                        </a:spcBef>
                        <a:buFont typeface="Arial" charset="0"/>
                        <a:defRPr>
                          <a:solidFill>
                            <a:schemeClr val="tx1"/>
                          </a:solidFill>
                          <a:latin typeface="Myriad Web Pro"/>
                        </a:defRPr>
                      </a:lvl4pPr>
                      <a:lvl5pPr marL="2057400" indent="-228600" eaLnBrk="0" hangingPunct="0">
                        <a:spcBef>
                          <a:spcPct val="20000"/>
                        </a:spcBef>
                        <a:buFont typeface="Arial" charset="0"/>
                        <a:defRPr>
                          <a:solidFill>
                            <a:schemeClr val="tx1"/>
                          </a:solidFill>
                          <a:latin typeface="Myriad Web Pro"/>
                        </a:defRPr>
                      </a:lvl5pPr>
                      <a:lvl6pPr marL="2514600" indent="-228600" eaLnBrk="0" fontAlgn="base" hangingPunct="0">
                        <a:spcBef>
                          <a:spcPct val="20000"/>
                        </a:spcBef>
                        <a:spcAft>
                          <a:spcPct val="0"/>
                        </a:spcAft>
                        <a:buFont typeface="Arial" charset="0"/>
                        <a:defRPr>
                          <a:solidFill>
                            <a:schemeClr val="tx1"/>
                          </a:solidFill>
                          <a:latin typeface="Myriad Web Pro"/>
                        </a:defRPr>
                      </a:lvl6pPr>
                      <a:lvl7pPr marL="2971800" indent="-228600" eaLnBrk="0" fontAlgn="base" hangingPunct="0">
                        <a:spcBef>
                          <a:spcPct val="20000"/>
                        </a:spcBef>
                        <a:spcAft>
                          <a:spcPct val="0"/>
                        </a:spcAft>
                        <a:buFont typeface="Arial" charset="0"/>
                        <a:defRPr>
                          <a:solidFill>
                            <a:schemeClr val="tx1"/>
                          </a:solidFill>
                          <a:latin typeface="Myriad Web Pro"/>
                        </a:defRPr>
                      </a:lvl7pPr>
                      <a:lvl8pPr marL="3429000" indent="-228600" eaLnBrk="0" fontAlgn="base" hangingPunct="0">
                        <a:spcBef>
                          <a:spcPct val="20000"/>
                        </a:spcBef>
                        <a:spcAft>
                          <a:spcPct val="0"/>
                        </a:spcAft>
                        <a:buFont typeface="Arial" charset="0"/>
                        <a:defRPr>
                          <a:solidFill>
                            <a:schemeClr val="tx1"/>
                          </a:solidFill>
                          <a:latin typeface="Myriad Web Pro"/>
                        </a:defRPr>
                      </a:lvl8pPr>
                      <a:lvl9pPr marL="3886200" indent="-228600" eaLnBrk="0" fontAlgn="base" hangingPunct="0">
                        <a:spcBef>
                          <a:spcPct val="20000"/>
                        </a:spcBef>
                        <a:spcAft>
                          <a:spcPct val="0"/>
                        </a:spcAft>
                        <a:buFont typeface="Arial" charset="0"/>
                        <a:defRPr>
                          <a:solidFill>
                            <a:schemeClr val="tx1"/>
                          </a:solidFill>
                          <a:latin typeface="Myriad Web Pro"/>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144670"/>
                          </a:solidFill>
                          <a:effectLst/>
                          <a:latin typeface="Calibri" panose="020F0502020204030204" pitchFamily="34" charset="0"/>
                          <a:cs typeface="Calibri" panose="020F0502020204030204" pitchFamily="34" charset="0"/>
                        </a:rPr>
                        <a:t>LYs saved per person/ year</a:t>
                      </a:r>
                    </a:p>
                  </a:txBody>
                  <a:tcPr marT="45710" marB="45710" horzOverflow="overflow">
                    <a:lnL>
                      <a:noFill/>
                    </a:lnL>
                    <a:lnR>
                      <a:noFill/>
                    </a:lnR>
                    <a:lnT>
                      <a:noFill/>
                    </a:lnT>
                    <a:lnB>
                      <a:noFill/>
                    </a:lnB>
                    <a:lnTlToBr>
                      <a:noFill/>
                    </a:lnTlToBr>
                    <a:lnBlToTr>
                      <a:noFill/>
                    </a:lnBlToTr>
                    <a:noFill/>
                  </a:tcPr>
                </a:tc>
                <a:tc>
                  <a:txBody>
                    <a:bodyPr/>
                    <a:lstStyle>
                      <a:lvl1pPr eaLnBrk="0" hangingPunct="0">
                        <a:spcBef>
                          <a:spcPct val="20000"/>
                        </a:spcBef>
                        <a:buFont typeface="Arial" charset="0"/>
                        <a:defRPr sz="2800">
                          <a:solidFill>
                            <a:schemeClr val="tx1"/>
                          </a:solidFill>
                          <a:latin typeface="Myriad Web Pro"/>
                        </a:defRPr>
                      </a:lvl1pPr>
                      <a:lvl2pPr marL="742950" indent="-285750" eaLnBrk="0" hangingPunct="0">
                        <a:spcBef>
                          <a:spcPct val="20000"/>
                        </a:spcBef>
                        <a:buFont typeface="Arial" charset="0"/>
                        <a:defRPr sz="2400">
                          <a:solidFill>
                            <a:schemeClr val="tx1"/>
                          </a:solidFill>
                          <a:latin typeface="Myriad Web Pro"/>
                        </a:defRPr>
                      </a:lvl2pPr>
                      <a:lvl3pPr marL="1143000" indent="-228600" eaLnBrk="0" hangingPunct="0">
                        <a:spcBef>
                          <a:spcPct val="20000"/>
                        </a:spcBef>
                        <a:buFont typeface="Arial" charset="0"/>
                        <a:defRPr sz="2000">
                          <a:solidFill>
                            <a:schemeClr val="tx1"/>
                          </a:solidFill>
                          <a:latin typeface="Myriad Web Pro"/>
                        </a:defRPr>
                      </a:lvl3pPr>
                      <a:lvl4pPr marL="1600200" indent="-228600" eaLnBrk="0" hangingPunct="0">
                        <a:spcBef>
                          <a:spcPct val="20000"/>
                        </a:spcBef>
                        <a:buFont typeface="Arial" charset="0"/>
                        <a:defRPr>
                          <a:solidFill>
                            <a:schemeClr val="tx1"/>
                          </a:solidFill>
                          <a:latin typeface="Myriad Web Pro"/>
                        </a:defRPr>
                      </a:lvl4pPr>
                      <a:lvl5pPr marL="2057400" indent="-228600" eaLnBrk="0" hangingPunct="0">
                        <a:spcBef>
                          <a:spcPct val="20000"/>
                        </a:spcBef>
                        <a:buFont typeface="Arial" charset="0"/>
                        <a:defRPr>
                          <a:solidFill>
                            <a:schemeClr val="tx1"/>
                          </a:solidFill>
                          <a:latin typeface="Myriad Web Pro"/>
                        </a:defRPr>
                      </a:lvl5pPr>
                      <a:lvl6pPr marL="2514600" indent="-228600" eaLnBrk="0" fontAlgn="base" hangingPunct="0">
                        <a:spcBef>
                          <a:spcPct val="20000"/>
                        </a:spcBef>
                        <a:spcAft>
                          <a:spcPct val="0"/>
                        </a:spcAft>
                        <a:buFont typeface="Arial" charset="0"/>
                        <a:defRPr>
                          <a:solidFill>
                            <a:schemeClr val="tx1"/>
                          </a:solidFill>
                          <a:latin typeface="Myriad Web Pro"/>
                        </a:defRPr>
                      </a:lvl6pPr>
                      <a:lvl7pPr marL="2971800" indent="-228600" eaLnBrk="0" fontAlgn="base" hangingPunct="0">
                        <a:spcBef>
                          <a:spcPct val="20000"/>
                        </a:spcBef>
                        <a:spcAft>
                          <a:spcPct val="0"/>
                        </a:spcAft>
                        <a:buFont typeface="Arial" charset="0"/>
                        <a:defRPr>
                          <a:solidFill>
                            <a:schemeClr val="tx1"/>
                          </a:solidFill>
                          <a:latin typeface="Myriad Web Pro"/>
                        </a:defRPr>
                      </a:lvl7pPr>
                      <a:lvl8pPr marL="3429000" indent="-228600" eaLnBrk="0" fontAlgn="base" hangingPunct="0">
                        <a:spcBef>
                          <a:spcPct val="20000"/>
                        </a:spcBef>
                        <a:spcAft>
                          <a:spcPct val="0"/>
                        </a:spcAft>
                        <a:buFont typeface="Arial" charset="0"/>
                        <a:defRPr>
                          <a:solidFill>
                            <a:schemeClr val="tx1"/>
                          </a:solidFill>
                          <a:latin typeface="Myriad Web Pro"/>
                        </a:defRPr>
                      </a:lvl8pPr>
                      <a:lvl9pPr marL="3886200" indent="-228600" eaLnBrk="0" fontAlgn="base" hangingPunct="0">
                        <a:spcBef>
                          <a:spcPct val="20000"/>
                        </a:spcBef>
                        <a:spcAft>
                          <a:spcPct val="0"/>
                        </a:spcAft>
                        <a:buFont typeface="Arial" charset="0"/>
                        <a:defRPr>
                          <a:solidFill>
                            <a:schemeClr val="tx1"/>
                          </a:solidFill>
                          <a:latin typeface="Myriad Web Pro"/>
                        </a:defRPr>
                      </a:lvl9p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144670"/>
                          </a:solidFill>
                          <a:effectLst/>
                          <a:latin typeface="Calibri" panose="020F0502020204030204" pitchFamily="34" charset="0"/>
                          <a:cs typeface="Calibri" panose="020F0502020204030204" pitchFamily="34" charset="0"/>
                        </a:rPr>
                        <a:t>Data sources, yr</a:t>
                      </a:r>
                    </a:p>
                  </a:txBody>
                  <a:tcPr marT="45710" marB="4571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85704">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Quitting cigarette smoking</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35-year-olds</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000000"/>
                          </a:solidFill>
                          <a:effectLst/>
                          <a:latin typeface="Calibri" panose="020F0502020204030204" pitchFamily="34" charset="0"/>
                          <a:cs typeface="Calibri" panose="020F0502020204030204" pitchFamily="34" charset="0"/>
                        </a:rPr>
                        <a:t>0.667–0.833</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Wright JC, 1998</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85704">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All childhood immunizations</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&lt;5 years old</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000000"/>
                          </a:solidFill>
                          <a:effectLst/>
                          <a:latin typeface="Calibri" panose="020F0502020204030204" pitchFamily="34" charset="0"/>
                          <a:cs typeface="Calibri" panose="020F0502020204030204" pitchFamily="34" charset="0"/>
                        </a:rPr>
                        <a:t>0.1233</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Maciosek MV, 2010</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85704">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NBCCEDP–Breast cancer screening</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40-64 years </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FF33CC"/>
                          </a:solidFill>
                          <a:effectLst/>
                          <a:latin typeface="Calibri" panose="020F0502020204030204" pitchFamily="34" charset="0"/>
                          <a:cs typeface="Calibri" panose="020F0502020204030204" pitchFamily="34" charset="0"/>
                        </a:rPr>
                        <a:t>0.056</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Hoerger TJ, 2011</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85704">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NBCCEDP–Cervical cancer screening</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18-29 years</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FF33CC"/>
                          </a:solidFill>
                          <a:effectLst/>
                          <a:latin typeface="Calibri" panose="020F0502020204030204" pitchFamily="34" charset="0"/>
                          <a:cs typeface="Calibri" panose="020F0502020204030204" pitchFamily="34" charset="0"/>
                        </a:rPr>
                        <a:t>0.023</a:t>
                      </a:r>
                    </a:p>
                  </a:txBody>
                  <a:tcPr marL="9525" marR="9525" marT="9525" marB="0">
                    <a:lnL>
                      <a:noFill/>
                    </a:lnL>
                    <a:lnR>
                      <a:noFill/>
                    </a:lnR>
                    <a:lnT>
                      <a:noFill/>
                    </a:lnT>
                    <a:lnB>
                      <a:noFill/>
                    </a:lnB>
                    <a:lnTlToBr>
                      <a:noFill/>
                    </a:lnTlToBr>
                    <a:lnBlToTr>
                      <a:noFill/>
                    </a:lnBlToTr>
                    <a:noFill/>
                  </a:tcPr>
                </a:tc>
                <a:tc>
                  <a:txBody>
                    <a:bodyPr/>
                    <a:lstStyle/>
                    <a:p>
                      <a:pPr algn="l" rtl="0" fontAlgn="ctr"/>
                      <a:r>
                        <a:rPr lang="en-US" sz="1800" b="0" i="0" u="none" strike="noStrike" dirty="0">
                          <a:solidFill>
                            <a:srgbClr val="FF33CC"/>
                          </a:solidFill>
                          <a:effectLst/>
                          <a:latin typeface="Calibri" panose="020F0502020204030204" pitchFamily="34" charset="0"/>
                          <a:cs typeface="Calibri" panose="020F0502020204030204" pitchFamily="34" charset="0"/>
                        </a:rPr>
                        <a:t>Ekwueme DU 2014</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85704">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NBCCEDP–Cervical cancer screening</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30-39 years</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FF33CC"/>
                          </a:solidFill>
                          <a:effectLst/>
                          <a:latin typeface="Calibri" panose="020F0502020204030204" pitchFamily="34" charset="0"/>
                          <a:cs typeface="Calibri" panose="020F0502020204030204" pitchFamily="34" charset="0"/>
                        </a:rPr>
                        <a:t>0.01</a:t>
                      </a:r>
                    </a:p>
                  </a:txBody>
                  <a:tcPr marL="9525" marR="9525" marT="9525" marB="0">
                    <a:lnL>
                      <a:noFill/>
                    </a:lnL>
                    <a:lnR>
                      <a:noFill/>
                    </a:lnR>
                    <a:lnT>
                      <a:noFill/>
                    </a:lnT>
                    <a:lnB>
                      <a:noFill/>
                    </a:lnB>
                    <a:lnTlToBr>
                      <a:noFill/>
                    </a:lnTlToBr>
                    <a:lnBlToTr>
                      <a:noFill/>
                    </a:lnBlToTr>
                    <a:noFill/>
                  </a:tcPr>
                </a:tc>
                <a:tc>
                  <a:txBody>
                    <a:bodyPr/>
                    <a:lstStyle/>
                    <a:p>
                      <a:pPr algn="l" rtl="0" fontAlgn="ctr"/>
                      <a:r>
                        <a:rPr lang="en-US" sz="1800" b="0" i="0" u="none" strike="noStrike" dirty="0">
                          <a:solidFill>
                            <a:srgbClr val="FF33CC"/>
                          </a:solidFill>
                          <a:effectLst/>
                          <a:latin typeface="Calibri" panose="020F0502020204030204" pitchFamily="34" charset="0"/>
                          <a:cs typeface="Calibri" panose="020F0502020204030204" pitchFamily="34" charset="0"/>
                        </a:rPr>
                        <a:t>Ekwueme DU 2014</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85704">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Measles vaccine</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&lt;5 years old</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000000"/>
                          </a:solidFill>
                          <a:effectLst/>
                          <a:latin typeface="Calibri" panose="020F0502020204030204" pitchFamily="34" charset="0"/>
                          <a:cs typeface="Calibri" panose="020F0502020204030204" pitchFamily="34" charset="0"/>
                        </a:rPr>
                        <a:t>0.008</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Wright JC, 1998</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311430">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Rubella vaccine</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&lt;5 years old</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000000"/>
                          </a:solidFill>
                          <a:effectLst/>
                          <a:latin typeface="Calibri" panose="020F0502020204030204" pitchFamily="34" charset="0"/>
                          <a:cs typeface="Calibri" panose="020F0502020204030204" pitchFamily="34" charset="0"/>
                        </a:rPr>
                        <a:t>0.008</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Wright JC, 1998</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85704">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NBCCEDP–Cervical cancer screening</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18-64 years</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FF33CC"/>
                          </a:solidFill>
                          <a:effectLst/>
                          <a:latin typeface="Calibri" panose="020F0502020204030204" pitchFamily="34" charset="0"/>
                          <a:cs typeface="Calibri" panose="020F0502020204030204" pitchFamily="34" charset="0"/>
                        </a:rPr>
                        <a:t>0.006</a:t>
                      </a:r>
                    </a:p>
                  </a:txBody>
                  <a:tcPr marL="9525" marR="9525" marT="9525" marB="0">
                    <a:lnL>
                      <a:noFill/>
                    </a:lnL>
                    <a:lnR>
                      <a:noFill/>
                    </a:lnR>
                    <a:lnT>
                      <a:noFill/>
                    </a:lnT>
                    <a:lnB>
                      <a:noFill/>
                    </a:lnB>
                    <a:lnTlToBr>
                      <a:noFill/>
                    </a:lnTlToBr>
                    <a:lnBlToTr>
                      <a:noFill/>
                    </a:lnBlToTr>
                    <a:noFill/>
                  </a:tcPr>
                </a:tc>
                <a:tc>
                  <a:txBody>
                    <a:bodyPr/>
                    <a:lstStyle/>
                    <a:p>
                      <a:pPr algn="l" rtl="0" fontAlgn="ctr"/>
                      <a:r>
                        <a:rPr lang="en-US" sz="1800" b="0" i="0" u="none" strike="noStrike" dirty="0">
                          <a:solidFill>
                            <a:srgbClr val="FF33CC"/>
                          </a:solidFill>
                          <a:effectLst/>
                          <a:latin typeface="Calibri" panose="020F0502020204030204" pitchFamily="34" charset="0"/>
                          <a:cs typeface="Calibri" panose="020F0502020204030204" pitchFamily="34" charset="0"/>
                        </a:rPr>
                        <a:t>Ekwueme DU 2014</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424087">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Breast cancer screening </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50+ year-old women</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000000"/>
                          </a:solidFill>
                          <a:effectLst/>
                          <a:latin typeface="Calibri" panose="020F0502020204030204" pitchFamily="34" charset="0"/>
                          <a:cs typeface="Calibri" panose="020F0502020204030204" pitchFamily="34" charset="0"/>
                        </a:rPr>
                        <a:t>0.0045</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Maciosek MV, 2010</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311430">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Colorectal cancer screening </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50 +years FOBT</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000000"/>
                          </a:solidFill>
                          <a:effectLst/>
                          <a:latin typeface="Calibri" panose="020F0502020204030204" pitchFamily="34" charset="0"/>
                          <a:cs typeface="Calibri" panose="020F0502020204030204" pitchFamily="34" charset="0"/>
                        </a:rPr>
                        <a:t>0.0041</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Maciosek MV, 2010</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311430">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NBCCEDP–Cervical cancer screening</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FF33CC"/>
                          </a:solidFill>
                          <a:effectLst/>
                          <a:latin typeface="Calibri" panose="020F0502020204030204" pitchFamily="34" charset="0"/>
                          <a:cs typeface="Calibri" panose="020F0502020204030204" pitchFamily="34" charset="0"/>
                        </a:rPr>
                        <a:t>40-64 years</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FF33CC"/>
                          </a:solidFill>
                          <a:effectLst/>
                          <a:latin typeface="Calibri" panose="020F0502020204030204" pitchFamily="34" charset="0"/>
                          <a:cs typeface="Calibri" panose="020F0502020204030204" pitchFamily="34" charset="0"/>
                        </a:rPr>
                        <a:t>0.003</a:t>
                      </a:r>
                    </a:p>
                  </a:txBody>
                  <a:tcPr marL="9525" marR="9525" marT="9525" marB="0">
                    <a:lnL>
                      <a:noFill/>
                    </a:lnL>
                    <a:lnR>
                      <a:noFill/>
                    </a:lnR>
                    <a:lnT>
                      <a:noFill/>
                    </a:lnT>
                    <a:lnB>
                      <a:noFill/>
                    </a:lnB>
                    <a:lnTlToBr>
                      <a:noFill/>
                    </a:lnTlToBr>
                    <a:lnBlToTr>
                      <a:noFill/>
                    </a:lnBlToTr>
                    <a:noFill/>
                  </a:tcPr>
                </a:tc>
                <a:tc>
                  <a:txBody>
                    <a:bodyPr/>
                    <a:lstStyle/>
                    <a:p>
                      <a:pPr algn="l" rtl="0" fontAlgn="ctr"/>
                      <a:r>
                        <a:rPr lang="en-US" sz="1800" b="0" i="0" u="none" strike="noStrike" dirty="0">
                          <a:solidFill>
                            <a:srgbClr val="FF33CC"/>
                          </a:solidFill>
                          <a:effectLst/>
                          <a:latin typeface="Calibri" panose="020F0502020204030204" pitchFamily="34" charset="0"/>
                          <a:cs typeface="Calibri" panose="020F0502020204030204" pitchFamily="34" charset="0"/>
                        </a:rPr>
                        <a:t>Ekwueme DU 2014</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311430">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Influenza immunization</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50 + years</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000000"/>
                          </a:solidFill>
                          <a:effectLst/>
                          <a:latin typeface="Calibri" panose="020F0502020204030204" pitchFamily="34" charset="0"/>
                          <a:cs typeface="Calibri" panose="020F0502020204030204" pitchFamily="34" charset="0"/>
                        </a:rPr>
                        <a:t>0.0024</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Maciosek MV, 2010</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85704">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Cervical cancer screening</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21+ years women</a:t>
                      </a:r>
                    </a:p>
                  </a:txBody>
                  <a:tcPr marL="9525" marR="9525" marT="9525" marB="0">
                    <a:lnL>
                      <a:noFill/>
                    </a:lnL>
                    <a:lnR>
                      <a:noFill/>
                    </a:lnR>
                    <a:lnT>
                      <a:noFill/>
                    </a:lnT>
                    <a:lnB>
                      <a:noFill/>
                    </a:lnB>
                    <a:lnTlToBr>
                      <a:noFill/>
                    </a:lnTlToBr>
                    <a:lnBlToTr>
                      <a:noFill/>
                    </a:lnBlToTr>
                    <a:noFill/>
                  </a:tcPr>
                </a:tc>
                <a:tc>
                  <a:txBody>
                    <a:bodyPr/>
                    <a:lstStyle/>
                    <a:p>
                      <a:pPr algn="ctr" rtl="0" fontAlgn="b"/>
                      <a:r>
                        <a:rPr lang="en-US" sz="1800" b="0" i="0" u="none" strike="noStrike" dirty="0">
                          <a:solidFill>
                            <a:srgbClr val="000000"/>
                          </a:solidFill>
                          <a:effectLst/>
                          <a:latin typeface="Calibri" panose="020F0502020204030204" pitchFamily="34" charset="0"/>
                          <a:cs typeface="Calibri" panose="020F0502020204030204" pitchFamily="34" charset="0"/>
                        </a:rPr>
                        <a:t>0.0002</a:t>
                      </a:r>
                    </a:p>
                  </a:txBody>
                  <a:tcPr marL="9525" marR="9525" marT="9525" marB="0">
                    <a:lnL>
                      <a:noFill/>
                    </a:lnL>
                    <a:lnR>
                      <a:noFill/>
                    </a:lnR>
                    <a:lnT>
                      <a:noFill/>
                    </a:lnT>
                    <a:lnB>
                      <a:noFill/>
                    </a:lnB>
                    <a:lnTlToBr>
                      <a:noFill/>
                    </a:lnTlToBr>
                    <a:lnBlToTr>
                      <a:noFill/>
                    </a:lnBlToTr>
                    <a:noFill/>
                  </a:tcPr>
                </a:tc>
                <a:tc>
                  <a:txBody>
                    <a:bodyPr/>
                    <a:lstStyle/>
                    <a:p>
                      <a:pPr algn="l" rtl="0" fontAlgn="b"/>
                      <a:r>
                        <a:rPr lang="en-US" sz="1800" b="0" i="0" u="none" strike="noStrike" dirty="0">
                          <a:solidFill>
                            <a:srgbClr val="000000"/>
                          </a:solidFill>
                          <a:effectLst/>
                          <a:latin typeface="Calibri" panose="020F0502020204030204" pitchFamily="34" charset="0"/>
                          <a:cs typeface="Calibri" panose="020F0502020204030204" pitchFamily="34" charset="0"/>
                        </a:rPr>
                        <a:t>Maciosek MV, 2010</a:t>
                      </a:r>
                    </a:p>
                  </a:txBody>
                  <a:tcPr marL="9525" marR="9525" marT="9525" marB="0">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417500136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itle 45">
            <a:extLst>
              <a:ext uri="{FF2B5EF4-FFF2-40B4-BE49-F238E27FC236}">
                <a16:creationId xmlns:a16="http://schemas.microsoft.com/office/drawing/2014/main" id="{2FB8A7B8-32A0-4EAE-A0A7-CBC046702FB0}"/>
              </a:ext>
            </a:extLst>
          </p:cNvPr>
          <p:cNvSpPr>
            <a:spLocks noGrp="1"/>
          </p:cNvSpPr>
          <p:nvPr>
            <p:ph type="title"/>
          </p:nvPr>
        </p:nvSpPr>
        <p:spPr/>
        <p:txBody>
          <a:bodyPr/>
          <a:lstStyle/>
          <a:p>
            <a:r>
              <a:rPr lang="en-US" b="1" dirty="0">
                <a:latin typeface="Century Gothic" panose="020B0502020202020204" pitchFamily="34" charset="0"/>
              </a:rPr>
              <a:t>Comprehensive Cancer Control</a:t>
            </a:r>
          </a:p>
        </p:txBody>
      </p:sp>
      <p:sp>
        <p:nvSpPr>
          <p:cNvPr id="53" name="Text Placeholder 52">
            <a:extLst>
              <a:ext uri="{FF2B5EF4-FFF2-40B4-BE49-F238E27FC236}">
                <a16:creationId xmlns:a16="http://schemas.microsoft.com/office/drawing/2014/main" id="{38007DEA-36FF-4790-A60F-B3047A664A1B}"/>
              </a:ext>
            </a:extLst>
          </p:cNvPr>
          <p:cNvSpPr>
            <a:spLocks noGrp="1"/>
          </p:cNvSpPr>
          <p:nvPr>
            <p:ph type="body" sz="quarter" idx="12"/>
          </p:nvPr>
        </p:nvSpPr>
        <p:spPr/>
        <p:txBody>
          <a:bodyPr/>
          <a:lstStyle/>
          <a:p>
            <a:pPr marL="0" indent="0">
              <a:spcBef>
                <a:spcPts val="1200"/>
              </a:spcBef>
              <a:spcAft>
                <a:spcPts val="600"/>
              </a:spcAft>
              <a:buNone/>
            </a:pPr>
            <a:r>
              <a:rPr lang="en-US" sz="2400" dirty="0"/>
              <a:t>Coalitions in all </a:t>
            </a:r>
            <a:r>
              <a:rPr lang="en-US" sz="2400" b="1" dirty="0">
                <a:solidFill>
                  <a:srgbClr val="56A0D3"/>
                </a:solidFill>
              </a:rPr>
              <a:t>50</a:t>
            </a:r>
            <a:r>
              <a:rPr lang="en-US" sz="2400" dirty="0"/>
              <a:t> states, </a:t>
            </a:r>
            <a:r>
              <a:rPr lang="en-US" sz="2400" b="1" dirty="0">
                <a:solidFill>
                  <a:srgbClr val="56A0D3"/>
                </a:solidFill>
              </a:rPr>
              <a:t>7 </a:t>
            </a:r>
            <a:r>
              <a:rPr lang="en-US" sz="2400" dirty="0"/>
              <a:t>U.S. territories and </a:t>
            </a:r>
            <a:r>
              <a:rPr lang="en-US" sz="2400" b="1" dirty="0">
                <a:solidFill>
                  <a:srgbClr val="56A0D3"/>
                </a:solidFill>
              </a:rPr>
              <a:t>8</a:t>
            </a:r>
            <a:r>
              <a:rPr lang="en-US" sz="2400" dirty="0"/>
              <a:t> tribes focused on:</a:t>
            </a:r>
          </a:p>
          <a:p>
            <a:pPr>
              <a:spcBef>
                <a:spcPts val="1200"/>
              </a:spcBef>
              <a:spcAft>
                <a:spcPts val="600"/>
              </a:spcAft>
            </a:pPr>
            <a:r>
              <a:rPr lang="en-US" sz="2400" dirty="0"/>
              <a:t>Risk Reduction</a:t>
            </a:r>
          </a:p>
          <a:p>
            <a:pPr>
              <a:spcBef>
                <a:spcPts val="1200"/>
              </a:spcBef>
              <a:spcAft>
                <a:spcPts val="600"/>
              </a:spcAft>
            </a:pPr>
            <a:r>
              <a:rPr lang="en-US" sz="2400" dirty="0"/>
              <a:t>Early Detection</a:t>
            </a:r>
          </a:p>
          <a:p>
            <a:pPr>
              <a:spcBef>
                <a:spcPts val="1200"/>
              </a:spcBef>
              <a:spcAft>
                <a:spcPts val="600"/>
              </a:spcAft>
            </a:pPr>
            <a:r>
              <a:rPr lang="en-US" sz="2400" dirty="0"/>
              <a:t>Better Treatment</a:t>
            </a:r>
          </a:p>
          <a:p>
            <a:pPr>
              <a:spcBef>
                <a:spcPts val="1200"/>
              </a:spcBef>
              <a:spcAft>
                <a:spcPts val="600"/>
              </a:spcAft>
            </a:pPr>
            <a:r>
              <a:rPr lang="en-US" sz="2400" dirty="0"/>
              <a:t>Improved Quality of Life for Survivors</a:t>
            </a:r>
          </a:p>
          <a:p>
            <a:endParaRPr lang="en-US" dirty="0"/>
          </a:p>
        </p:txBody>
      </p:sp>
      <p:sp>
        <p:nvSpPr>
          <p:cNvPr id="4" name="Text Placeholder 3">
            <a:extLst>
              <a:ext uri="{FF2B5EF4-FFF2-40B4-BE49-F238E27FC236}">
                <a16:creationId xmlns:a16="http://schemas.microsoft.com/office/drawing/2014/main" id="{82EC2DA1-066C-4C7E-A94E-E875D92319A2}"/>
              </a:ext>
            </a:extLst>
          </p:cNvPr>
          <p:cNvSpPr>
            <a:spLocks noGrp="1"/>
          </p:cNvSpPr>
          <p:nvPr>
            <p:ph type="body" sz="quarter" idx="13"/>
          </p:nvPr>
        </p:nvSpPr>
        <p:spPr/>
        <p:txBody>
          <a:bodyPr/>
          <a:lstStyle/>
          <a:p>
            <a:r>
              <a:rPr lang="en-US" sz="2000" dirty="0"/>
              <a:t>Collaborating to Conquer Cancer</a:t>
            </a:r>
          </a:p>
          <a:p>
            <a:endParaRPr lang="en-US" dirty="0"/>
          </a:p>
        </p:txBody>
      </p:sp>
      <p:grpSp>
        <p:nvGrpSpPr>
          <p:cNvPr id="6" name="Group 5">
            <a:extLst>
              <a:ext uri="{FF2B5EF4-FFF2-40B4-BE49-F238E27FC236}">
                <a16:creationId xmlns:a16="http://schemas.microsoft.com/office/drawing/2014/main" id="{32F1705C-1E76-48FC-9FAB-B624FD7B5033}"/>
              </a:ext>
            </a:extLst>
          </p:cNvPr>
          <p:cNvGrpSpPr/>
          <p:nvPr/>
        </p:nvGrpSpPr>
        <p:grpSpPr>
          <a:xfrm>
            <a:off x="5783033" y="3155272"/>
            <a:ext cx="45703" cy="106193"/>
            <a:chOff x="1914459" y="1596335"/>
            <a:chExt cx="45703" cy="106193"/>
          </a:xfrm>
        </p:grpSpPr>
        <p:sp>
          <p:nvSpPr>
            <p:cNvPr id="28" name="Straight Connector 5">
              <a:extLst>
                <a:ext uri="{FF2B5EF4-FFF2-40B4-BE49-F238E27FC236}">
                  <a16:creationId xmlns:a16="http://schemas.microsoft.com/office/drawing/2014/main" id="{02F6C372-AD67-4FDA-A741-CEA9C503F677}"/>
                </a:ext>
              </a:extLst>
            </p:cNvPr>
            <p:cNvSpPr/>
            <p:nvPr/>
          </p:nvSpPr>
          <p:spPr>
            <a:xfrm rot="14286605">
              <a:off x="1884214" y="1626580"/>
              <a:ext cx="106193" cy="45703"/>
            </a:xfrm>
            <a:custGeom>
              <a:avLst/>
              <a:gdLst/>
              <a:ahLst/>
              <a:cxnLst/>
              <a:rect l="0" t="0" r="0" b="0"/>
              <a:pathLst>
                <a:path>
                  <a:moveTo>
                    <a:pt x="0" y="22851"/>
                  </a:moveTo>
                  <a:lnTo>
                    <a:pt x="106193" y="22851"/>
                  </a:lnTo>
                </a:path>
              </a:pathLst>
            </a:custGeom>
            <a:noFill/>
          </p:spPr>
          <p:style>
            <a:lnRef idx="2">
              <a:schemeClr val="accent6">
                <a:hueOff val="0"/>
                <a:satOff val="0"/>
                <a:lumOff val="0"/>
                <a:alphaOff val="0"/>
              </a:schemeClr>
            </a:lnRef>
            <a:fillRef idx="0">
              <a:scrgbClr r="0" g="0" b="0"/>
            </a:fillRef>
            <a:effectRef idx="0">
              <a:schemeClr val="accent6">
                <a:tint val="90000"/>
                <a:hueOff val="0"/>
                <a:satOff val="0"/>
                <a:lumOff val="0"/>
                <a:alphaOff val="0"/>
              </a:schemeClr>
            </a:effectRef>
            <a:fontRef idx="minor">
              <a:schemeClr val="tx1">
                <a:hueOff val="0"/>
                <a:satOff val="0"/>
                <a:lumOff val="0"/>
                <a:alphaOff val="0"/>
              </a:schemeClr>
            </a:fontRef>
          </p:style>
        </p:sp>
        <p:sp>
          <p:nvSpPr>
            <p:cNvPr id="29" name="Straight Connector 6">
              <a:extLst>
                <a:ext uri="{FF2B5EF4-FFF2-40B4-BE49-F238E27FC236}">
                  <a16:creationId xmlns:a16="http://schemas.microsoft.com/office/drawing/2014/main" id="{A7E80B4B-E65E-440F-AA0C-6DA02AF6524D}"/>
                </a:ext>
              </a:extLst>
            </p:cNvPr>
            <p:cNvSpPr txBox="1"/>
            <p:nvPr/>
          </p:nvSpPr>
          <p:spPr>
            <a:xfrm rot="25086605">
              <a:off x="1934656" y="1646777"/>
              <a:ext cx="5309" cy="5309"/>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dirty="0"/>
            </a:p>
          </p:txBody>
        </p:sp>
      </p:grpSp>
      <p:grpSp>
        <p:nvGrpSpPr>
          <p:cNvPr id="10" name="Group 9">
            <a:extLst>
              <a:ext uri="{FF2B5EF4-FFF2-40B4-BE49-F238E27FC236}">
                <a16:creationId xmlns:a16="http://schemas.microsoft.com/office/drawing/2014/main" id="{23FC5387-3463-499F-8E7F-F6813BC82642}"/>
              </a:ext>
            </a:extLst>
          </p:cNvPr>
          <p:cNvGrpSpPr/>
          <p:nvPr/>
        </p:nvGrpSpPr>
        <p:grpSpPr>
          <a:xfrm>
            <a:off x="6465264" y="3907244"/>
            <a:ext cx="112327" cy="45703"/>
            <a:chOff x="2596690" y="2348307"/>
            <a:chExt cx="112327" cy="45703"/>
          </a:xfrm>
        </p:grpSpPr>
        <p:sp>
          <p:nvSpPr>
            <p:cNvPr id="20" name="Straight Connector 13">
              <a:extLst>
                <a:ext uri="{FF2B5EF4-FFF2-40B4-BE49-F238E27FC236}">
                  <a16:creationId xmlns:a16="http://schemas.microsoft.com/office/drawing/2014/main" id="{2AFE2F13-1942-4E05-9373-6E1335A770EF}"/>
                </a:ext>
              </a:extLst>
            </p:cNvPr>
            <p:cNvSpPr/>
            <p:nvPr/>
          </p:nvSpPr>
          <p:spPr>
            <a:xfrm rot="1947582">
              <a:off x="2596690" y="2348307"/>
              <a:ext cx="112327" cy="45703"/>
            </a:xfrm>
            <a:custGeom>
              <a:avLst/>
              <a:gdLst/>
              <a:ahLst/>
              <a:cxnLst/>
              <a:rect l="0" t="0" r="0" b="0"/>
              <a:pathLst>
                <a:path>
                  <a:moveTo>
                    <a:pt x="0" y="22851"/>
                  </a:moveTo>
                  <a:lnTo>
                    <a:pt x="112327" y="22851"/>
                  </a:lnTo>
                </a:path>
              </a:pathLst>
            </a:custGeom>
            <a:noFill/>
          </p:spPr>
          <p:style>
            <a:lnRef idx="2">
              <a:schemeClr val="accent6">
                <a:hueOff val="0"/>
                <a:satOff val="0"/>
                <a:lumOff val="0"/>
                <a:alphaOff val="0"/>
              </a:schemeClr>
            </a:lnRef>
            <a:fillRef idx="0">
              <a:scrgbClr r="0" g="0" b="0"/>
            </a:fillRef>
            <a:effectRef idx="0">
              <a:schemeClr val="accent6">
                <a:tint val="90000"/>
                <a:hueOff val="0"/>
                <a:satOff val="0"/>
                <a:lumOff val="0"/>
                <a:alphaOff val="0"/>
              </a:schemeClr>
            </a:effectRef>
            <a:fontRef idx="minor">
              <a:schemeClr val="tx1">
                <a:hueOff val="0"/>
                <a:satOff val="0"/>
                <a:lumOff val="0"/>
                <a:alphaOff val="0"/>
              </a:schemeClr>
            </a:fontRef>
          </p:style>
        </p:sp>
        <p:sp>
          <p:nvSpPr>
            <p:cNvPr id="21" name="Straight Connector 14">
              <a:extLst>
                <a:ext uri="{FF2B5EF4-FFF2-40B4-BE49-F238E27FC236}">
                  <a16:creationId xmlns:a16="http://schemas.microsoft.com/office/drawing/2014/main" id="{E5D4731D-A74A-4432-B8F0-6033E61565D9}"/>
                </a:ext>
              </a:extLst>
            </p:cNvPr>
            <p:cNvSpPr txBox="1"/>
            <p:nvPr/>
          </p:nvSpPr>
          <p:spPr>
            <a:xfrm rot="1947582">
              <a:off x="2650046" y="2368351"/>
              <a:ext cx="5616" cy="561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dirty="0"/>
            </a:p>
          </p:txBody>
        </p:sp>
      </p:grpSp>
      <p:grpSp>
        <p:nvGrpSpPr>
          <p:cNvPr id="12" name="Group 11">
            <a:extLst>
              <a:ext uri="{FF2B5EF4-FFF2-40B4-BE49-F238E27FC236}">
                <a16:creationId xmlns:a16="http://schemas.microsoft.com/office/drawing/2014/main" id="{732E0718-855D-49DF-9E16-AEA544C405E2}"/>
              </a:ext>
            </a:extLst>
          </p:cNvPr>
          <p:cNvGrpSpPr/>
          <p:nvPr/>
        </p:nvGrpSpPr>
        <p:grpSpPr>
          <a:xfrm>
            <a:off x="5429844" y="3827780"/>
            <a:ext cx="220215" cy="45703"/>
            <a:chOff x="1561270" y="2268843"/>
            <a:chExt cx="220215" cy="45703"/>
          </a:xfrm>
        </p:grpSpPr>
        <p:sp>
          <p:nvSpPr>
            <p:cNvPr id="16" name="Straight Connector 17">
              <a:extLst>
                <a:ext uri="{FF2B5EF4-FFF2-40B4-BE49-F238E27FC236}">
                  <a16:creationId xmlns:a16="http://schemas.microsoft.com/office/drawing/2014/main" id="{C8C84F82-2FE4-4C99-AF7C-B4FB3C0D4A94}"/>
                </a:ext>
              </a:extLst>
            </p:cNvPr>
            <p:cNvSpPr/>
            <p:nvPr/>
          </p:nvSpPr>
          <p:spPr>
            <a:xfrm rot="9575562">
              <a:off x="1561270" y="2268843"/>
              <a:ext cx="220215" cy="45703"/>
            </a:xfrm>
            <a:custGeom>
              <a:avLst/>
              <a:gdLst/>
              <a:ahLst/>
              <a:cxnLst/>
              <a:rect l="0" t="0" r="0" b="0"/>
              <a:pathLst>
                <a:path>
                  <a:moveTo>
                    <a:pt x="0" y="22851"/>
                  </a:moveTo>
                  <a:lnTo>
                    <a:pt x="220215" y="22851"/>
                  </a:lnTo>
                </a:path>
              </a:pathLst>
            </a:custGeom>
            <a:noFill/>
          </p:spPr>
          <p:style>
            <a:lnRef idx="2">
              <a:schemeClr val="accent6">
                <a:hueOff val="0"/>
                <a:satOff val="0"/>
                <a:lumOff val="0"/>
                <a:alphaOff val="0"/>
              </a:schemeClr>
            </a:lnRef>
            <a:fillRef idx="0">
              <a:scrgbClr r="0" g="0" b="0"/>
            </a:fillRef>
            <a:effectRef idx="0">
              <a:schemeClr val="accent6">
                <a:tint val="90000"/>
                <a:hueOff val="0"/>
                <a:satOff val="0"/>
                <a:lumOff val="0"/>
                <a:alphaOff val="0"/>
              </a:schemeClr>
            </a:effectRef>
            <a:fontRef idx="minor">
              <a:schemeClr val="tx1">
                <a:hueOff val="0"/>
                <a:satOff val="0"/>
                <a:lumOff val="0"/>
                <a:alphaOff val="0"/>
              </a:schemeClr>
            </a:fontRef>
          </p:style>
        </p:sp>
        <p:sp>
          <p:nvSpPr>
            <p:cNvPr id="17" name="Straight Connector 18">
              <a:extLst>
                <a:ext uri="{FF2B5EF4-FFF2-40B4-BE49-F238E27FC236}">
                  <a16:creationId xmlns:a16="http://schemas.microsoft.com/office/drawing/2014/main" id="{6361C3CE-A5CE-4BEC-AD39-9FC2E71A4F41}"/>
                </a:ext>
              </a:extLst>
            </p:cNvPr>
            <p:cNvSpPr txBox="1"/>
            <p:nvPr/>
          </p:nvSpPr>
          <p:spPr>
            <a:xfrm rot="20375562">
              <a:off x="1665872" y="2286190"/>
              <a:ext cx="11010" cy="11010"/>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dirty="0"/>
            </a:p>
          </p:txBody>
        </p:sp>
      </p:grpSp>
      <p:pic>
        <p:nvPicPr>
          <p:cNvPr id="50" name="Picture 49">
            <a:extLst>
              <a:ext uri="{FF2B5EF4-FFF2-40B4-BE49-F238E27FC236}">
                <a16:creationId xmlns:a16="http://schemas.microsoft.com/office/drawing/2014/main" id="{F2B77DF3-CEAF-44D1-8F8F-858A83F6EA5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9913" y="1757043"/>
            <a:ext cx="5395708" cy="3208256"/>
          </a:xfrm>
          <a:prstGeom prst="rect">
            <a:avLst/>
          </a:prstGeom>
        </p:spPr>
      </p:pic>
      <p:pic>
        <p:nvPicPr>
          <p:cNvPr id="51" name="Picture 12">
            <a:extLst>
              <a:ext uri="{FF2B5EF4-FFF2-40B4-BE49-F238E27FC236}">
                <a16:creationId xmlns:a16="http://schemas.microsoft.com/office/drawing/2014/main" id="{BC514D35-65D0-43C4-9138-743F2F583808}"/>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559444" y="4443204"/>
            <a:ext cx="1708651" cy="1144796"/>
          </a:xfrm>
          <a:prstGeom prst="rect">
            <a:avLst/>
          </a:prstGeom>
          <a:noFill/>
          <a:ln w="9525">
            <a:noFill/>
            <a:miter lim="800000"/>
            <a:headEnd/>
            <a:tailEnd/>
          </a:ln>
        </p:spPr>
      </p:pic>
    </p:spTree>
    <p:extLst>
      <p:ext uri="{BB962C8B-B14F-4D97-AF65-F5344CB8AC3E}">
        <p14:creationId xmlns:p14="http://schemas.microsoft.com/office/powerpoint/2010/main" val="13375563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86279"/>
            <a:ext cx="10515600" cy="566928"/>
          </a:xfrm>
        </p:spPr>
        <p:txBody>
          <a:bodyPr/>
          <a:lstStyle/>
          <a:p>
            <a:r>
              <a:rPr lang="en-US" sz="4000" b="1" dirty="0"/>
              <a:t>Comprehensive Cancer Control National Partnership</a:t>
            </a:r>
          </a:p>
        </p:txBody>
      </p:sp>
      <p:grpSp>
        <p:nvGrpSpPr>
          <p:cNvPr id="5" name="Group 4"/>
          <p:cNvGrpSpPr/>
          <p:nvPr/>
        </p:nvGrpSpPr>
        <p:grpSpPr>
          <a:xfrm>
            <a:off x="549780" y="1248344"/>
            <a:ext cx="10539341" cy="4585520"/>
            <a:chOff x="558013" y="1122552"/>
            <a:chExt cx="11217570" cy="5131852"/>
          </a:xfrm>
        </p:grpSpPr>
        <p:pic>
          <p:nvPicPr>
            <p:cNvPr id="6" name="Picture 17" descr="acs3_rgb"/>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63711" y="1461988"/>
              <a:ext cx="1845233" cy="1108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3" descr="NCI_logo_color [Convert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15578" y="5023134"/>
              <a:ext cx="1643236" cy="951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4">
              <a:clrChange>
                <a:clrFrom>
                  <a:srgbClr val="FFFFFF"/>
                </a:clrFrom>
                <a:clrTo>
                  <a:srgbClr val="FFFFFF">
                    <a:alpha val="0"/>
                  </a:srgbClr>
                </a:clrTo>
              </a:clrChange>
            </a:blip>
            <a:stretch>
              <a:fillRect/>
            </a:stretch>
          </p:blipFill>
          <p:spPr>
            <a:xfrm>
              <a:off x="7565623" y="2357563"/>
              <a:ext cx="2546442" cy="984339"/>
            </a:xfrm>
            <a:prstGeom prst="rect">
              <a:avLst/>
            </a:prstGeom>
          </p:spPr>
        </p:pic>
        <p:pic>
          <p:nvPicPr>
            <p:cNvPr id="9" name="Picture 8"/>
            <p:cNvPicPr>
              <a:picLocks noChangeAspect="1"/>
            </p:cNvPicPr>
            <p:nvPr/>
          </p:nvPicPr>
          <p:blipFill>
            <a:blip r:embed="rId5">
              <a:clrChange>
                <a:clrFrom>
                  <a:srgbClr val="FFFFFF"/>
                </a:clrFrom>
                <a:clrTo>
                  <a:srgbClr val="FFFFFF">
                    <a:alpha val="0"/>
                  </a:srgbClr>
                </a:clrTo>
              </a:clrChange>
            </a:blip>
            <a:stretch>
              <a:fillRect/>
            </a:stretch>
          </p:blipFill>
          <p:spPr>
            <a:xfrm>
              <a:off x="7671697" y="1122552"/>
              <a:ext cx="2440368" cy="1179704"/>
            </a:xfrm>
            <a:prstGeom prst="rect">
              <a:avLst/>
            </a:prstGeom>
          </p:spPr>
        </p:pic>
        <p:pic>
          <p:nvPicPr>
            <p:cNvPr id="10" name="Picture 9"/>
            <p:cNvPicPr>
              <a:picLocks noChangeAspect="1"/>
            </p:cNvPicPr>
            <p:nvPr/>
          </p:nvPicPr>
          <p:blipFill>
            <a:blip r:embed="rId6">
              <a:clrChange>
                <a:clrFrom>
                  <a:srgbClr val="FFFFFF"/>
                </a:clrFrom>
                <a:clrTo>
                  <a:srgbClr val="FFFFFF">
                    <a:alpha val="0"/>
                  </a:srgbClr>
                </a:clrTo>
              </a:clrChange>
            </a:blip>
            <a:stretch>
              <a:fillRect/>
            </a:stretch>
          </p:blipFill>
          <p:spPr>
            <a:xfrm>
              <a:off x="5528183" y="2710493"/>
              <a:ext cx="1877762" cy="846669"/>
            </a:xfrm>
            <a:prstGeom prst="rect">
              <a:avLst/>
            </a:prstGeom>
          </p:spPr>
        </p:pic>
        <p:pic>
          <p:nvPicPr>
            <p:cNvPr id="11" name="Picture 10"/>
            <p:cNvPicPr>
              <a:picLocks noChangeAspect="1"/>
            </p:cNvPicPr>
            <p:nvPr/>
          </p:nvPicPr>
          <p:blipFill>
            <a:blip r:embed="rId7">
              <a:clrChange>
                <a:clrFrom>
                  <a:srgbClr val="FFFFFF"/>
                </a:clrFrom>
                <a:clrTo>
                  <a:srgbClr val="FFFFFF">
                    <a:alpha val="0"/>
                  </a:srgbClr>
                </a:clrTo>
              </a:clrChange>
            </a:blip>
            <a:stretch>
              <a:fillRect/>
            </a:stretch>
          </p:blipFill>
          <p:spPr>
            <a:xfrm>
              <a:off x="10266366" y="1760687"/>
              <a:ext cx="1509217" cy="1626311"/>
            </a:xfrm>
            <a:prstGeom prst="rect">
              <a:avLst/>
            </a:prstGeom>
          </p:spPr>
        </p:pic>
        <p:pic>
          <p:nvPicPr>
            <p:cNvPr id="12" name="Picture 11"/>
            <p:cNvPicPr>
              <a:picLocks noChangeAspect="1"/>
            </p:cNvPicPr>
            <p:nvPr/>
          </p:nvPicPr>
          <p:blipFill>
            <a:blip r:embed="rId8">
              <a:clrChange>
                <a:clrFrom>
                  <a:srgbClr val="FFFFFF"/>
                </a:clrFrom>
                <a:clrTo>
                  <a:srgbClr val="FFFFFF">
                    <a:alpha val="0"/>
                  </a:srgbClr>
                </a:clrTo>
              </a:clrChange>
            </a:blip>
            <a:stretch>
              <a:fillRect/>
            </a:stretch>
          </p:blipFill>
          <p:spPr>
            <a:xfrm>
              <a:off x="5513201" y="1605828"/>
              <a:ext cx="2148908" cy="1037721"/>
            </a:xfrm>
            <a:prstGeom prst="rect">
              <a:avLst/>
            </a:prstGeom>
          </p:spPr>
        </p:pic>
        <p:pic>
          <p:nvPicPr>
            <p:cNvPr id="13" name="Picture 12"/>
            <p:cNvPicPr>
              <a:picLocks noChangeAspect="1"/>
            </p:cNvPicPr>
            <p:nvPr/>
          </p:nvPicPr>
          <p:blipFill>
            <a:blip r:embed="rId9">
              <a:clrChange>
                <a:clrFrom>
                  <a:srgbClr val="FFFFFF"/>
                </a:clrFrom>
                <a:clrTo>
                  <a:srgbClr val="FFFFFF">
                    <a:alpha val="0"/>
                  </a:srgbClr>
                </a:clrTo>
              </a:clrChange>
            </a:blip>
            <a:stretch>
              <a:fillRect/>
            </a:stretch>
          </p:blipFill>
          <p:spPr>
            <a:xfrm>
              <a:off x="558013" y="3577309"/>
              <a:ext cx="2194956" cy="1172520"/>
            </a:xfrm>
            <a:prstGeom prst="rect">
              <a:avLst/>
            </a:prstGeom>
          </p:spPr>
        </p:pic>
        <p:pic>
          <p:nvPicPr>
            <p:cNvPr id="14" name="Picture 13"/>
            <p:cNvPicPr>
              <a:picLocks noChangeAspect="1"/>
            </p:cNvPicPr>
            <p:nvPr/>
          </p:nvPicPr>
          <p:blipFill>
            <a:blip r:embed="rId10"/>
            <a:stretch>
              <a:fillRect/>
            </a:stretch>
          </p:blipFill>
          <p:spPr>
            <a:xfrm>
              <a:off x="3661958" y="2376989"/>
              <a:ext cx="1736816" cy="1330807"/>
            </a:xfrm>
            <a:prstGeom prst="rect">
              <a:avLst/>
            </a:prstGeom>
          </p:spPr>
        </p:pic>
        <p:pic>
          <p:nvPicPr>
            <p:cNvPr id="15" name="Picture 14"/>
            <p:cNvPicPr>
              <a:picLocks noChangeAspect="1"/>
            </p:cNvPicPr>
            <p:nvPr/>
          </p:nvPicPr>
          <p:blipFill>
            <a:blip r:embed="rId11"/>
            <a:stretch>
              <a:fillRect/>
            </a:stretch>
          </p:blipFill>
          <p:spPr>
            <a:xfrm>
              <a:off x="2690305" y="4773108"/>
              <a:ext cx="1472546" cy="1279118"/>
            </a:xfrm>
            <a:prstGeom prst="rect">
              <a:avLst/>
            </a:prstGeom>
          </p:spPr>
        </p:pic>
        <p:pic>
          <p:nvPicPr>
            <p:cNvPr id="16" name="Picture 15"/>
            <p:cNvPicPr>
              <a:picLocks noChangeAspect="1"/>
            </p:cNvPicPr>
            <p:nvPr/>
          </p:nvPicPr>
          <p:blipFill>
            <a:blip r:embed="rId12"/>
            <a:stretch>
              <a:fillRect/>
            </a:stretch>
          </p:blipFill>
          <p:spPr>
            <a:xfrm>
              <a:off x="6467064" y="3777229"/>
              <a:ext cx="2187813" cy="772680"/>
            </a:xfrm>
            <a:prstGeom prst="rect">
              <a:avLst/>
            </a:prstGeom>
          </p:spPr>
        </p:pic>
        <p:pic>
          <p:nvPicPr>
            <p:cNvPr id="17" name="Picture 16"/>
            <p:cNvPicPr>
              <a:picLocks noChangeAspect="1"/>
            </p:cNvPicPr>
            <p:nvPr/>
          </p:nvPicPr>
          <p:blipFill>
            <a:blip r:embed="rId13">
              <a:clrChange>
                <a:clrFrom>
                  <a:srgbClr val="FFFFFF"/>
                </a:clrFrom>
                <a:clrTo>
                  <a:srgbClr val="FFFFFF">
                    <a:alpha val="0"/>
                  </a:srgbClr>
                </a:clrTo>
              </a:clrChange>
            </a:blip>
            <a:stretch>
              <a:fillRect/>
            </a:stretch>
          </p:blipFill>
          <p:spPr>
            <a:xfrm>
              <a:off x="612988" y="2709066"/>
              <a:ext cx="2687704" cy="884416"/>
            </a:xfrm>
            <a:prstGeom prst="rect">
              <a:avLst/>
            </a:prstGeom>
          </p:spPr>
        </p:pic>
        <p:pic>
          <p:nvPicPr>
            <p:cNvPr id="18" name="Picture 17"/>
            <p:cNvPicPr>
              <a:picLocks noChangeAspect="1"/>
            </p:cNvPicPr>
            <p:nvPr/>
          </p:nvPicPr>
          <p:blipFill>
            <a:blip r:embed="rId14"/>
            <a:stretch>
              <a:fillRect/>
            </a:stretch>
          </p:blipFill>
          <p:spPr>
            <a:xfrm>
              <a:off x="8145349" y="4877384"/>
              <a:ext cx="1772580" cy="1282291"/>
            </a:xfrm>
            <a:prstGeom prst="rect">
              <a:avLst/>
            </a:prstGeom>
          </p:spPr>
        </p:pic>
        <p:pic>
          <p:nvPicPr>
            <p:cNvPr id="19" name="Picture 18"/>
            <p:cNvPicPr>
              <a:picLocks noChangeAspect="1"/>
            </p:cNvPicPr>
            <p:nvPr/>
          </p:nvPicPr>
          <p:blipFill rotWithShape="1">
            <a:blip r:embed="rId15">
              <a:clrChange>
                <a:clrFrom>
                  <a:srgbClr val="FFFFFF"/>
                </a:clrFrom>
                <a:clrTo>
                  <a:srgbClr val="FFFFFF">
                    <a:alpha val="0"/>
                  </a:srgbClr>
                </a:clrTo>
              </a:clrChange>
            </a:blip>
            <a:srcRect t="3741"/>
            <a:stretch/>
          </p:blipFill>
          <p:spPr>
            <a:xfrm>
              <a:off x="787141" y="5023134"/>
              <a:ext cx="1597206" cy="1231270"/>
            </a:xfrm>
            <a:prstGeom prst="rect">
              <a:avLst/>
            </a:prstGeom>
          </p:spPr>
        </p:pic>
        <p:pic>
          <p:nvPicPr>
            <p:cNvPr id="20" name="Picture 19"/>
            <p:cNvPicPr>
              <a:picLocks noChangeAspect="1"/>
            </p:cNvPicPr>
            <p:nvPr/>
          </p:nvPicPr>
          <p:blipFill>
            <a:blip r:embed="rId16">
              <a:clrChange>
                <a:clrFrom>
                  <a:srgbClr val="FFFFFF"/>
                </a:clrFrom>
                <a:clrTo>
                  <a:srgbClr val="FFFFFF">
                    <a:alpha val="0"/>
                  </a:srgbClr>
                </a:clrTo>
              </a:clrChange>
            </a:blip>
            <a:stretch>
              <a:fillRect/>
            </a:stretch>
          </p:blipFill>
          <p:spPr>
            <a:xfrm>
              <a:off x="3089577" y="1252688"/>
              <a:ext cx="2099732" cy="1015999"/>
            </a:xfrm>
            <a:prstGeom prst="rect">
              <a:avLst/>
            </a:prstGeom>
          </p:spPr>
        </p:pic>
        <p:pic>
          <p:nvPicPr>
            <p:cNvPr id="21" name="Picture 20"/>
            <p:cNvPicPr>
              <a:picLocks noChangeAspect="1"/>
            </p:cNvPicPr>
            <p:nvPr/>
          </p:nvPicPr>
          <p:blipFill>
            <a:blip r:embed="rId17">
              <a:clrChange>
                <a:clrFrom>
                  <a:srgbClr val="FDFDFD"/>
                </a:clrFrom>
                <a:clrTo>
                  <a:srgbClr val="FDFDFD">
                    <a:alpha val="0"/>
                  </a:srgbClr>
                </a:clrTo>
              </a:clrChange>
            </a:blip>
            <a:stretch>
              <a:fillRect/>
            </a:stretch>
          </p:blipFill>
          <p:spPr>
            <a:xfrm>
              <a:off x="4610778" y="4949357"/>
              <a:ext cx="3228613" cy="627629"/>
            </a:xfrm>
            <a:prstGeom prst="rect">
              <a:avLst/>
            </a:prstGeom>
          </p:spPr>
        </p:pic>
        <p:pic>
          <p:nvPicPr>
            <p:cNvPr id="22" name="Picture 21"/>
            <p:cNvPicPr>
              <a:picLocks noChangeAspect="1"/>
            </p:cNvPicPr>
            <p:nvPr/>
          </p:nvPicPr>
          <p:blipFill>
            <a:blip r:embed="rId18">
              <a:clrChange>
                <a:clrFrom>
                  <a:srgbClr val="FFFFFF"/>
                </a:clrFrom>
                <a:clrTo>
                  <a:srgbClr val="FFFFFF">
                    <a:alpha val="0"/>
                  </a:srgbClr>
                </a:clrTo>
              </a:clrChange>
            </a:blip>
            <a:stretch>
              <a:fillRect/>
            </a:stretch>
          </p:blipFill>
          <p:spPr>
            <a:xfrm>
              <a:off x="2904776" y="3675665"/>
              <a:ext cx="3248025" cy="968538"/>
            </a:xfrm>
            <a:prstGeom prst="rect">
              <a:avLst/>
            </a:prstGeom>
          </p:spPr>
        </p:pic>
        <p:pic>
          <p:nvPicPr>
            <p:cNvPr id="23" name="Picture 22"/>
            <p:cNvPicPr>
              <a:picLocks noChangeAspect="1"/>
            </p:cNvPicPr>
            <p:nvPr/>
          </p:nvPicPr>
          <p:blipFill>
            <a:blip r:embed="rId19"/>
            <a:stretch>
              <a:fillRect/>
            </a:stretch>
          </p:blipFill>
          <p:spPr>
            <a:xfrm>
              <a:off x="9275325" y="3435775"/>
              <a:ext cx="1285207" cy="1311329"/>
            </a:xfrm>
            <a:prstGeom prst="rect">
              <a:avLst/>
            </a:prstGeom>
          </p:spPr>
        </p:pic>
      </p:grpSp>
    </p:spTree>
    <p:extLst>
      <p:ext uri="{BB962C8B-B14F-4D97-AF65-F5344CB8AC3E}">
        <p14:creationId xmlns:p14="http://schemas.microsoft.com/office/powerpoint/2010/main" val="150989822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838200" y="171124"/>
            <a:ext cx="10515600" cy="566928"/>
          </a:xfrm>
        </p:spPr>
        <p:txBody>
          <a:bodyPr/>
          <a:lstStyle/>
          <a:p>
            <a:r>
              <a:rPr lang="en-US" b="1" dirty="0"/>
              <a:t>Who Are Our Partners?</a:t>
            </a:r>
          </a:p>
        </p:txBody>
      </p:sp>
      <p:graphicFrame>
        <p:nvGraphicFramePr>
          <p:cNvPr id="9" name="Diagram 8"/>
          <p:cNvGraphicFramePr/>
          <p:nvPr>
            <p:extLst>
              <p:ext uri="{D42A27DB-BD31-4B8C-83A1-F6EECF244321}">
                <p14:modId xmlns:p14="http://schemas.microsoft.com/office/powerpoint/2010/main" val="465073816"/>
              </p:ext>
            </p:extLst>
          </p:nvPr>
        </p:nvGraphicFramePr>
        <p:xfrm>
          <a:off x="1225061" y="858334"/>
          <a:ext cx="9769404" cy="50120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7294191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7E388E1-E8E3-40F0-B6F8-BD856325F01F}"/>
              </a:ext>
            </a:extLst>
          </p:cNvPr>
          <p:cNvSpPr/>
          <p:nvPr/>
        </p:nvSpPr>
        <p:spPr>
          <a:xfrm>
            <a:off x="1210100" y="6488668"/>
            <a:ext cx="4885900" cy="369332"/>
          </a:xfrm>
          <a:prstGeom prst="rect">
            <a:avLst/>
          </a:prstGeom>
          <a:solidFill>
            <a:srgbClr val="ECECEC"/>
          </a:solidFill>
          <a:ln w="12700" cap="flat" cmpd="sng" algn="ctr">
            <a:noFill/>
            <a:prstDash val="solid"/>
            <a:miter lim="800000"/>
          </a:ln>
          <a:effec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000000"/>
                </a:solidFill>
                <a:effectLst/>
                <a:uLnTx/>
                <a:uFillTx/>
                <a:latin typeface="Rockwell"/>
                <a:ea typeface="+mn-ea"/>
                <a:cs typeface="Calibri" panose="020F0502020204030204" pitchFamily="34" charset="0"/>
              </a:rPr>
              <a:t>www.cdc.gov/cancer/public-use</a:t>
            </a:r>
          </a:p>
        </p:txBody>
      </p:sp>
    </p:spTree>
    <p:extLst>
      <p:ext uri="{BB962C8B-B14F-4D97-AF65-F5344CB8AC3E}">
        <p14:creationId xmlns:p14="http://schemas.microsoft.com/office/powerpoint/2010/main" val="1776597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b="1" dirty="0">
                <a:latin typeface="Century Gothic" panose="020B0502020202020204" pitchFamily="34" charset="0"/>
                <a:cs typeface="Calibri" panose="020F0502020204030204" pitchFamily="34" charset="0"/>
              </a:rPr>
              <a:t>Making Data Accessible and Usable</a:t>
            </a:r>
            <a:endParaRPr lang="en-US" dirty="0">
              <a:latin typeface="Century Gothic" panose="020B0502020202020204" pitchFamily="34" charset="0"/>
              <a:cs typeface="Calibri" panose="020F0502020204030204" pitchFamily="34" charset="0"/>
            </a:endParaRPr>
          </a:p>
        </p:txBody>
      </p:sp>
      <p:sp>
        <p:nvSpPr>
          <p:cNvPr id="9" name="TextBox 8"/>
          <p:cNvSpPr txBox="1"/>
          <p:nvPr/>
        </p:nvSpPr>
        <p:spPr>
          <a:xfrm>
            <a:off x="1398468" y="5858523"/>
            <a:ext cx="336502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gis.cdc.gov/Cancer/USCS/DataViz.html</a:t>
            </a:r>
          </a:p>
        </p:txBody>
      </p:sp>
      <p:pic>
        <p:nvPicPr>
          <p:cNvPr id="5" name="Picture 4">
            <a:extLst>
              <a:ext uri="{FF2B5EF4-FFF2-40B4-BE49-F238E27FC236}">
                <a16:creationId xmlns:a16="http://schemas.microsoft.com/office/drawing/2014/main" id="{BD1B2813-2E0D-4CCD-9997-B2B996FD323F}"/>
              </a:ext>
            </a:extLst>
          </p:cNvPr>
          <p:cNvPicPr>
            <a:picLocks noChangeAspect="1"/>
          </p:cNvPicPr>
          <p:nvPr/>
        </p:nvPicPr>
        <p:blipFill rotWithShape="1">
          <a:blip r:embed="rId3"/>
          <a:srcRect l="-1" t="6548" r="-15" b="15048"/>
          <a:stretch/>
        </p:blipFill>
        <p:spPr>
          <a:xfrm>
            <a:off x="147312" y="970350"/>
            <a:ext cx="7544859" cy="4888173"/>
          </a:xfrm>
          <a:prstGeom prst="rect">
            <a:avLst/>
          </a:prstGeom>
        </p:spPr>
      </p:pic>
      <p:pic>
        <p:nvPicPr>
          <p:cNvPr id="8" name="Picture 7">
            <a:extLst>
              <a:ext uri="{FF2B5EF4-FFF2-40B4-BE49-F238E27FC236}">
                <a16:creationId xmlns:a16="http://schemas.microsoft.com/office/drawing/2014/main" id="{29C3FF0A-5CD3-4BF3-8073-C21E2E230E30}"/>
              </a:ext>
            </a:extLst>
          </p:cNvPr>
          <p:cNvPicPr>
            <a:picLocks/>
          </p:cNvPicPr>
          <p:nvPr/>
        </p:nvPicPr>
        <p:blipFill rotWithShape="1">
          <a:blip r:embed="rId4"/>
          <a:srcRect l="10542" t="10532"/>
          <a:stretch/>
        </p:blipFill>
        <p:spPr>
          <a:xfrm>
            <a:off x="7871279" y="902826"/>
            <a:ext cx="3582169" cy="2581275"/>
          </a:xfrm>
          <a:prstGeom prst="rect">
            <a:avLst/>
          </a:prstGeom>
        </p:spPr>
      </p:pic>
      <p:pic>
        <p:nvPicPr>
          <p:cNvPr id="6" name="Picture 5">
            <a:extLst>
              <a:ext uri="{FF2B5EF4-FFF2-40B4-BE49-F238E27FC236}">
                <a16:creationId xmlns:a16="http://schemas.microsoft.com/office/drawing/2014/main" id="{05CE535E-2303-4082-A111-5DC1F0D33C43}"/>
              </a:ext>
            </a:extLst>
          </p:cNvPr>
          <p:cNvPicPr>
            <a:picLocks/>
          </p:cNvPicPr>
          <p:nvPr/>
        </p:nvPicPr>
        <p:blipFill rotWithShape="1">
          <a:blip r:embed="rId5"/>
          <a:srcRect l="7060" t="11285" r="2570"/>
          <a:stretch/>
        </p:blipFill>
        <p:spPr>
          <a:xfrm>
            <a:off x="7871279" y="3693301"/>
            <a:ext cx="3584448" cy="2578608"/>
          </a:xfrm>
          <a:prstGeom prst="rect">
            <a:avLst/>
          </a:prstGeom>
        </p:spPr>
      </p:pic>
    </p:spTree>
    <p:extLst>
      <p:ext uri="{BB962C8B-B14F-4D97-AF65-F5344CB8AC3E}">
        <p14:creationId xmlns:p14="http://schemas.microsoft.com/office/powerpoint/2010/main" val="274372478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0793352-FD69-4F9D-B0CE-20DE0163BA77}"/>
              </a:ext>
            </a:extLst>
          </p:cNvPr>
          <p:cNvPicPr>
            <a:picLocks noChangeAspect="1"/>
          </p:cNvPicPr>
          <p:nvPr/>
        </p:nvPicPr>
        <p:blipFill rotWithShape="1">
          <a:blip r:embed="rId3"/>
          <a:srcRect l="3448" t="2245" r="1544"/>
          <a:stretch/>
        </p:blipFill>
        <p:spPr>
          <a:xfrm>
            <a:off x="2978572" y="268886"/>
            <a:ext cx="6112823" cy="5052717"/>
          </a:xfrm>
          <a:prstGeom prst="rect">
            <a:avLst/>
          </a:prstGeom>
        </p:spPr>
      </p:pic>
      <p:sp>
        <p:nvSpPr>
          <p:cNvPr id="4" name="Text Placeholder 3"/>
          <p:cNvSpPr>
            <a:spLocks noGrp="1"/>
          </p:cNvSpPr>
          <p:nvPr>
            <p:ph type="body" sz="quarter" idx="10"/>
          </p:nvPr>
        </p:nvSpPr>
        <p:spPr>
          <a:xfrm>
            <a:off x="123518" y="5568971"/>
            <a:ext cx="12058650" cy="256032"/>
          </a:xfrm>
        </p:spPr>
        <p:txBody>
          <a:bodyPr/>
          <a:lstStyle/>
          <a:p>
            <a:r>
              <a:rPr lang="en-US" dirty="0">
                <a:solidFill>
                  <a:schemeClr val="tx1"/>
                </a:solidFill>
                <a:latin typeface="Calibri" panose="020F0502020204030204" pitchFamily="34" charset="0"/>
                <a:cs typeface="Calibri" panose="020F0502020204030204" pitchFamily="34" charset="0"/>
              </a:rPr>
              <a:t>Source: USCS Data Visualization Tool </a:t>
            </a:r>
            <a:r>
              <a:rPr lang="en-US" b="1" dirty="0">
                <a:solidFill>
                  <a:schemeClr val="tx1"/>
                </a:solidFill>
                <a:latin typeface="Calibri" panose="020F0502020204030204" pitchFamily="34" charset="0"/>
                <a:cs typeface="Calibri" panose="020F0502020204030204" pitchFamily="34" charset="0"/>
              </a:rPr>
              <a:t>https://gis.cdc.gov/Cancer/USCS/DataViz.html </a:t>
            </a:r>
          </a:p>
        </p:txBody>
      </p:sp>
      <p:sp>
        <p:nvSpPr>
          <p:cNvPr id="6" name="Line Callout 1 5"/>
          <p:cNvSpPr/>
          <p:nvPr/>
        </p:nvSpPr>
        <p:spPr>
          <a:xfrm>
            <a:off x="435922" y="1425238"/>
            <a:ext cx="2377440" cy="457200"/>
          </a:xfrm>
          <a:prstGeom prst="borderCallout1">
            <a:avLst>
              <a:gd name="adj1" fmla="val 46657"/>
              <a:gd name="adj2" fmla="val 100655"/>
              <a:gd name="adj3" fmla="val 47307"/>
              <a:gd name="adj4" fmla="val 111462"/>
            </a:avLst>
          </a:prstGeom>
          <a:solidFill>
            <a:srgbClr val="DEEEE9"/>
          </a:solidFill>
          <a:ln w="38100">
            <a:solidFill>
              <a:srgbClr val="148A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F59"/>
                </a:solidFill>
                <a:effectLst/>
                <a:uLnTx/>
                <a:uFillTx/>
                <a:latin typeface="Century Gothic" panose="020B0502020202020204" pitchFamily="34" charset="0"/>
                <a:ea typeface="+mn-ea"/>
                <a:cs typeface="+mn-cs"/>
              </a:rPr>
              <a:t>Area (US or by state)</a:t>
            </a:r>
          </a:p>
        </p:txBody>
      </p:sp>
      <p:sp>
        <p:nvSpPr>
          <p:cNvPr id="7" name="Line Callout 1 6"/>
          <p:cNvSpPr/>
          <p:nvPr/>
        </p:nvSpPr>
        <p:spPr>
          <a:xfrm>
            <a:off x="9256606" y="1425238"/>
            <a:ext cx="2377440" cy="457200"/>
          </a:xfrm>
          <a:prstGeom prst="borderCallout1">
            <a:avLst>
              <a:gd name="adj1" fmla="val 51308"/>
              <a:gd name="adj2" fmla="val 361"/>
              <a:gd name="adj3" fmla="val 49709"/>
              <a:gd name="adj4" fmla="val -77849"/>
            </a:avLst>
          </a:prstGeom>
          <a:solidFill>
            <a:srgbClr val="DEEEE9"/>
          </a:solidFill>
          <a:ln w="38100">
            <a:solidFill>
              <a:srgbClr val="148A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F59"/>
                </a:solidFill>
                <a:effectLst/>
                <a:uLnTx/>
                <a:uFillTx/>
                <a:latin typeface="Century Gothic" panose="020B0502020202020204" pitchFamily="34" charset="0"/>
                <a:ea typeface="+mn-ea"/>
                <a:cs typeface="+mn-cs"/>
              </a:rPr>
              <a:t>Year (single or 5-year aggregate)</a:t>
            </a:r>
          </a:p>
        </p:txBody>
      </p:sp>
      <p:sp>
        <p:nvSpPr>
          <p:cNvPr id="9" name="Line Callout 1 8"/>
          <p:cNvSpPr/>
          <p:nvPr/>
        </p:nvSpPr>
        <p:spPr>
          <a:xfrm>
            <a:off x="435922" y="1989015"/>
            <a:ext cx="2377440" cy="457200"/>
          </a:xfrm>
          <a:prstGeom prst="borderCallout1">
            <a:avLst>
              <a:gd name="adj1" fmla="val 48311"/>
              <a:gd name="adj2" fmla="val 99666"/>
              <a:gd name="adj3" fmla="val -47317"/>
              <a:gd name="adj4" fmla="val 142892"/>
            </a:avLst>
          </a:prstGeom>
          <a:solidFill>
            <a:srgbClr val="DEEEE9"/>
          </a:solidFill>
          <a:ln w="38100">
            <a:solidFill>
              <a:srgbClr val="148A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F59"/>
                </a:solidFill>
                <a:effectLst/>
                <a:uLnTx/>
                <a:uFillTx/>
                <a:latin typeface="Century Gothic" panose="020B0502020202020204" pitchFamily="34" charset="0"/>
                <a:ea typeface="+mn-ea"/>
                <a:cs typeface="+mn-cs"/>
              </a:rPr>
              <a:t>Measure (incidence or mortality; rates or counts)</a:t>
            </a:r>
          </a:p>
        </p:txBody>
      </p:sp>
      <p:sp>
        <p:nvSpPr>
          <p:cNvPr id="10" name="Line Callout 1 9"/>
          <p:cNvSpPr/>
          <p:nvPr/>
        </p:nvSpPr>
        <p:spPr>
          <a:xfrm>
            <a:off x="435922" y="840288"/>
            <a:ext cx="2377440" cy="457200"/>
          </a:xfrm>
          <a:prstGeom prst="borderCallout1">
            <a:avLst>
              <a:gd name="adj1" fmla="val 46657"/>
              <a:gd name="adj2" fmla="val 100655"/>
              <a:gd name="adj3" fmla="val 111876"/>
              <a:gd name="adj4" fmla="val 109399"/>
            </a:avLst>
          </a:prstGeom>
          <a:solidFill>
            <a:srgbClr val="DEEEE9"/>
          </a:solidFill>
          <a:ln w="38100">
            <a:solidFill>
              <a:srgbClr val="148A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F59"/>
                </a:solidFill>
                <a:effectLst/>
                <a:uLnTx/>
                <a:uFillTx/>
                <a:latin typeface="Century Gothic" panose="020B0502020202020204" pitchFamily="34" charset="0"/>
                <a:ea typeface="+mn-ea"/>
                <a:cs typeface="+mn-cs"/>
              </a:rPr>
              <a:t>Tabs – different statistics</a:t>
            </a:r>
          </a:p>
        </p:txBody>
      </p:sp>
      <p:sp>
        <p:nvSpPr>
          <p:cNvPr id="11" name="Line Callout 1 10"/>
          <p:cNvSpPr/>
          <p:nvPr/>
        </p:nvSpPr>
        <p:spPr>
          <a:xfrm>
            <a:off x="9256606" y="1989015"/>
            <a:ext cx="2377440" cy="457200"/>
          </a:xfrm>
          <a:prstGeom prst="borderCallout1">
            <a:avLst>
              <a:gd name="adj1" fmla="val 51308"/>
              <a:gd name="adj2" fmla="val 361"/>
              <a:gd name="adj3" fmla="val -43314"/>
              <a:gd name="adj4" fmla="val -95296"/>
            </a:avLst>
          </a:prstGeom>
          <a:solidFill>
            <a:srgbClr val="DEEEE9"/>
          </a:solidFill>
          <a:ln w="28575">
            <a:solidFill>
              <a:srgbClr val="148A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F59"/>
                </a:solidFill>
                <a:effectLst/>
                <a:uLnTx/>
                <a:uFillTx/>
                <a:latin typeface="Century Gothic" panose="020B0502020202020204" pitchFamily="34" charset="0"/>
                <a:ea typeface="+mn-ea"/>
                <a:cs typeface="+mn-cs"/>
              </a:rPr>
              <a:t>Cancer type</a:t>
            </a:r>
          </a:p>
        </p:txBody>
      </p:sp>
      <p:sp>
        <p:nvSpPr>
          <p:cNvPr id="12" name="Line Callout 1 11"/>
          <p:cNvSpPr/>
          <p:nvPr/>
        </p:nvSpPr>
        <p:spPr>
          <a:xfrm>
            <a:off x="9256606" y="840288"/>
            <a:ext cx="2377440" cy="457200"/>
          </a:xfrm>
          <a:prstGeom prst="borderCallout1">
            <a:avLst>
              <a:gd name="adj1" fmla="val 51308"/>
              <a:gd name="adj2" fmla="val -866"/>
              <a:gd name="adj3" fmla="val 76992"/>
              <a:gd name="adj4" fmla="val -9116"/>
            </a:avLst>
          </a:prstGeom>
          <a:solidFill>
            <a:srgbClr val="DEEEE9"/>
          </a:solidFill>
          <a:ln w="38100">
            <a:solidFill>
              <a:srgbClr val="148A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F59"/>
                </a:solidFill>
                <a:effectLst/>
                <a:uLnTx/>
                <a:uFillTx/>
                <a:latin typeface="Century Gothic" panose="020B0502020202020204" pitchFamily="34" charset="0"/>
                <a:ea typeface="+mn-ea"/>
                <a:cs typeface="+mn-cs"/>
              </a:rPr>
              <a:t>Banner – links to more information</a:t>
            </a:r>
          </a:p>
        </p:txBody>
      </p:sp>
      <p:sp>
        <p:nvSpPr>
          <p:cNvPr id="13" name="Line Callout 1 12"/>
          <p:cNvSpPr/>
          <p:nvPr/>
        </p:nvSpPr>
        <p:spPr>
          <a:xfrm>
            <a:off x="435922" y="2566645"/>
            <a:ext cx="2377440" cy="457200"/>
          </a:xfrm>
          <a:prstGeom prst="borderCallout1">
            <a:avLst>
              <a:gd name="adj1" fmla="val 48311"/>
              <a:gd name="adj2" fmla="val 99666"/>
              <a:gd name="adj3" fmla="val -184526"/>
              <a:gd name="adj4" fmla="val 193429"/>
            </a:avLst>
          </a:prstGeom>
          <a:solidFill>
            <a:srgbClr val="DEEEE9"/>
          </a:solidFill>
          <a:ln w="38100">
            <a:solidFill>
              <a:srgbClr val="148A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F59"/>
                </a:solidFill>
                <a:effectLst/>
                <a:uLnTx/>
                <a:uFillTx/>
                <a:latin typeface="Century Gothic" panose="020B0502020202020204" pitchFamily="34" charset="0"/>
                <a:ea typeface="+mn-ea"/>
                <a:cs typeface="+mn-cs"/>
              </a:rPr>
              <a:t>Sex (female, male, or combined)</a:t>
            </a:r>
          </a:p>
        </p:txBody>
      </p:sp>
      <p:sp>
        <p:nvSpPr>
          <p:cNvPr id="14" name="Line Callout 1 13"/>
          <p:cNvSpPr/>
          <p:nvPr/>
        </p:nvSpPr>
        <p:spPr>
          <a:xfrm>
            <a:off x="435922" y="3145901"/>
            <a:ext cx="2377440" cy="457200"/>
          </a:xfrm>
          <a:prstGeom prst="borderCallout1">
            <a:avLst>
              <a:gd name="adj1" fmla="val 48311"/>
              <a:gd name="adj2" fmla="val 99666"/>
              <a:gd name="adj3" fmla="val -14758"/>
              <a:gd name="adj4" fmla="val 124109"/>
            </a:avLst>
          </a:prstGeom>
          <a:solidFill>
            <a:srgbClr val="DEEEE9"/>
          </a:solidFill>
          <a:ln w="38100">
            <a:solidFill>
              <a:srgbClr val="148A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F59"/>
                </a:solidFill>
                <a:effectLst/>
                <a:uLnTx/>
                <a:uFillTx/>
                <a:latin typeface="Century Gothic" panose="020B0502020202020204" pitchFamily="34" charset="0"/>
                <a:ea typeface="+mn-ea"/>
                <a:cs typeface="+mn-cs"/>
              </a:rPr>
              <a:t>Format (map, table, chart, export)</a:t>
            </a:r>
          </a:p>
        </p:txBody>
      </p:sp>
      <p:sp>
        <p:nvSpPr>
          <p:cNvPr id="16" name="Line Callout 1 15"/>
          <p:cNvSpPr/>
          <p:nvPr/>
        </p:nvSpPr>
        <p:spPr>
          <a:xfrm>
            <a:off x="9256606" y="2566645"/>
            <a:ext cx="2377440" cy="457200"/>
          </a:xfrm>
          <a:prstGeom prst="borderCallout1">
            <a:avLst>
              <a:gd name="adj1" fmla="val 51308"/>
              <a:gd name="adj2" fmla="val 361"/>
              <a:gd name="adj3" fmla="val -27525"/>
              <a:gd name="adj4" fmla="val -12806"/>
            </a:avLst>
          </a:prstGeom>
          <a:solidFill>
            <a:srgbClr val="DEEEE9"/>
          </a:solidFill>
          <a:ln w="38100">
            <a:solidFill>
              <a:srgbClr val="148A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F59"/>
                </a:solidFill>
                <a:effectLst/>
                <a:uLnTx/>
                <a:uFillTx/>
                <a:latin typeface="Century Gothic" panose="020B0502020202020204" pitchFamily="34" charset="0"/>
                <a:ea typeface="+mn-ea"/>
                <a:cs typeface="+mn-cs"/>
              </a:rPr>
              <a:t>Interpretive text</a:t>
            </a:r>
          </a:p>
        </p:txBody>
      </p:sp>
    </p:spTree>
    <p:extLst>
      <p:ext uri="{BB962C8B-B14F-4D97-AF65-F5344CB8AC3E}">
        <p14:creationId xmlns:p14="http://schemas.microsoft.com/office/powerpoint/2010/main" val="98594539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ight Arrow 9"/>
          <p:cNvSpPr/>
          <p:nvPr/>
        </p:nvSpPr>
        <p:spPr>
          <a:xfrm rot="10800000">
            <a:off x="9435933" y="2008687"/>
            <a:ext cx="699804" cy="289249"/>
          </a:xfrm>
          <a:prstGeom prst="rightArrow">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D"/>
              </a:solidFill>
              <a:effectLst/>
              <a:uLnTx/>
              <a:uFillTx/>
              <a:latin typeface="Calibri" panose="020F0502020204030204"/>
              <a:ea typeface="+mn-ea"/>
              <a:cs typeface="+mn-cs"/>
            </a:endParaRPr>
          </a:p>
        </p:txBody>
      </p:sp>
      <p:sp>
        <p:nvSpPr>
          <p:cNvPr id="11" name="TextBox 10"/>
          <p:cNvSpPr txBox="1"/>
          <p:nvPr/>
        </p:nvSpPr>
        <p:spPr>
          <a:xfrm>
            <a:off x="10292646" y="1691646"/>
            <a:ext cx="1289179"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Select “More Topics” tab</a:t>
            </a:r>
          </a:p>
        </p:txBody>
      </p:sp>
      <p:sp>
        <p:nvSpPr>
          <p:cNvPr id="12" name="TextBox 11"/>
          <p:cNvSpPr txBox="1"/>
          <p:nvPr/>
        </p:nvSpPr>
        <p:spPr>
          <a:xfrm>
            <a:off x="557028" y="2115588"/>
            <a:ext cx="1394930"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Select “AI/AN restricted to PRCDA” only</a:t>
            </a:r>
          </a:p>
        </p:txBody>
      </p:sp>
      <p:pic>
        <p:nvPicPr>
          <p:cNvPr id="13" name="Picture 12"/>
          <p:cNvPicPr/>
          <p:nvPr/>
        </p:nvPicPr>
        <p:blipFill rotWithShape="1">
          <a:blip r:embed="rId2" cstate="print">
            <a:extLst>
              <a:ext uri="{28A0092B-C50C-407E-A947-70E740481C1C}">
                <a14:useLocalDpi xmlns:a14="http://schemas.microsoft.com/office/drawing/2010/main" val="0"/>
              </a:ext>
            </a:extLst>
          </a:blip>
          <a:srcRect/>
          <a:stretch/>
        </p:blipFill>
        <p:spPr bwMode="auto">
          <a:xfrm>
            <a:off x="557028" y="3662589"/>
            <a:ext cx="1134765" cy="1293724"/>
          </a:xfrm>
          <a:prstGeom prst="rect">
            <a:avLst/>
          </a:prstGeom>
          <a:ln>
            <a:noFill/>
          </a:ln>
          <a:extLst>
            <a:ext uri="{53640926-AAD7-44D8-BBD7-CCE9431645EC}">
              <a14:shadowObscured xmlns:a14="http://schemas.microsoft.com/office/drawing/2010/main"/>
            </a:ext>
          </a:extLst>
        </p:spPr>
      </p:pic>
      <p:pic>
        <p:nvPicPr>
          <p:cNvPr id="14" name="Picture 13"/>
          <p:cNvPicPr/>
          <p:nvPr/>
        </p:nvPicPr>
        <p:blipFill rotWithShape="1">
          <a:blip r:embed="rId3" cstate="print">
            <a:extLst>
              <a:ext uri="{28A0092B-C50C-407E-A947-70E740481C1C}">
                <a14:useLocalDpi xmlns:a14="http://schemas.microsoft.com/office/drawing/2010/main" val="0"/>
              </a:ext>
            </a:extLst>
          </a:blip>
          <a:srcRect/>
          <a:stretch/>
        </p:blipFill>
        <p:spPr bwMode="auto">
          <a:xfrm>
            <a:off x="557028" y="5112443"/>
            <a:ext cx="1661713" cy="799002"/>
          </a:xfrm>
          <a:prstGeom prst="rect">
            <a:avLst/>
          </a:prstGeom>
          <a:ln>
            <a:noFill/>
          </a:ln>
          <a:extLst>
            <a:ext uri="{53640926-AAD7-44D8-BBD7-CCE9431645EC}">
              <a14:shadowObscured xmlns:a14="http://schemas.microsoft.com/office/drawing/2010/main"/>
            </a:ext>
          </a:extLst>
        </p:spPr>
      </p:pic>
      <p:pic>
        <p:nvPicPr>
          <p:cNvPr id="15" name="Picture 14"/>
          <p:cNvPicPr/>
          <p:nvPr/>
        </p:nvPicPr>
        <p:blipFill rotWithShape="1">
          <a:blip r:embed="rId4" cstate="print">
            <a:extLst>
              <a:ext uri="{28A0092B-C50C-407E-A947-70E740481C1C}">
                <a14:useLocalDpi xmlns:a14="http://schemas.microsoft.com/office/drawing/2010/main" val="0"/>
              </a:ext>
            </a:extLst>
          </a:blip>
          <a:srcRect/>
          <a:stretch/>
        </p:blipFill>
        <p:spPr bwMode="auto">
          <a:xfrm>
            <a:off x="10026006" y="2748510"/>
            <a:ext cx="1606550" cy="3162935"/>
          </a:xfrm>
          <a:prstGeom prst="rect">
            <a:avLst/>
          </a:prstGeom>
          <a:ln>
            <a:noFill/>
          </a:ln>
          <a:extLst>
            <a:ext uri="{53640926-AAD7-44D8-BBD7-CCE9431645EC}">
              <a14:shadowObscured xmlns:a14="http://schemas.microsoft.com/office/drawing/2010/main"/>
            </a:ext>
          </a:extLst>
        </p:spPr>
      </p:pic>
      <p:sp>
        <p:nvSpPr>
          <p:cNvPr id="2" name="Title 1">
            <a:extLst>
              <a:ext uri="{FF2B5EF4-FFF2-40B4-BE49-F238E27FC236}">
                <a16:creationId xmlns:a16="http://schemas.microsoft.com/office/drawing/2014/main" id="{DBC76645-8508-4744-9BA0-8454A7C729E4}"/>
              </a:ext>
            </a:extLst>
          </p:cNvPr>
          <p:cNvSpPr>
            <a:spLocks noGrp="1"/>
          </p:cNvSpPr>
          <p:nvPr>
            <p:ph type="title"/>
          </p:nvPr>
        </p:nvSpPr>
        <p:spPr/>
        <p:txBody>
          <a:bodyPr/>
          <a:lstStyle/>
          <a:p>
            <a:r>
              <a:rPr lang="en-US" b="1" dirty="0">
                <a:latin typeface="Century Gothic" panose="020B0502020202020204" pitchFamily="34" charset="0"/>
              </a:rPr>
              <a:t>Understanding the AI/AN Cancer Burden</a:t>
            </a:r>
          </a:p>
        </p:txBody>
      </p:sp>
      <p:pic>
        <p:nvPicPr>
          <p:cNvPr id="16" name="Picture 15">
            <a:extLst>
              <a:ext uri="{FF2B5EF4-FFF2-40B4-BE49-F238E27FC236}">
                <a16:creationId xmlns:a16="http://schemas.microsoft.com/office/drawing/2014/main" id="{3DC81EA2-58BB-4163-B768-6666DEE2868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3094970" y="1199590"/>
            <a:ext cx="6002061" cy="4839944"/>
          </a:xfrm>
          <a:prstGeom prst="rect">
            <a:avLst/>
          </a:prstGeom>
        </p:spPr>
      </p:pic>
      <p:sp>
        <p:nvSpPr>
          <p:cNvPr id="6" name="Oval 5">
            <a:extLst>
              <a:ext uri="{FF2B5EF4-FFF2-40B4-BE49-F238E27FC236}">
                <a16:creationId xmlns:a16="http://schemas.microsoft.com/office/drawing/2014/main" id="{04CC091D-C51B-4A8D-A624-8AB5C3A506EE}"/>
              </a:ext>
            </a:extLst>
          </p:cNvPr>
          <p:cNvSpPr/>
          <p:nvPr/>
        </p:nvSpPr>
        <p:spPr>
          <a:xfrm>
            <a:off x="7157317" y="2008687"/>
            <a:ext cx="726294" cy="401215"/>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D"/>
              </a:solidFill>
              <a:effectLst/>
              <a:uLnTx/>
              <a:uFillTx/>
              <a:latin typeface="Rockwell"/>
              <a:ea typeface="+mn-ea"/>
              <a:cs typeface="+mn-cs"/>
            </a:endParaRPr>
          </a:p>
        </p:txBody>
      </p:sp>
      <p:sp>
        <p:nvSpPr>
          <p:cNvPr id="9" name="Right Arrow 8"/>
          <p:cNvSpPr/>
          <p:nvPr/>
        </p:nvSpPr>
        <p:spPr>
          <a:xfrm>
            <a:off x="2045264" y="2265278"/>
            <a:ext cx="699804" cy="289249"/>
          </a:xfrm>
          <a:prstGeom prst="rightArrow">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D"/>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441814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49318E-8E75-46BE-BE84-632A18A5F7ED}"/>
              </a:ext>
            </a:extLst>
          </p:cNvPr>
          <p:cNvSpPr>
            <a:spLocks noGrp="1"/>
          </p:cNvSpPr>
          <p:nvPr>
            <p:ph type="title"/>
          </p:nvPr>
        </p:nvSpPr>
        <p:spPr/>
        <p:txBody>
          <a:bodyPr/>
          <a:lstStyle/>
          <a:p>
            <a:r>
              <a:rPr lang="en-US" b="1" dirty="0">
                <a:latin typeface="Century Gothic" panose="020B0502020202020204" pitchFamily="34" charset="0"/>
              </a:rPr>
              <a:t>Incidence Rates by IHS Regions</a:t>
            </a:r>
          </a:p>
        </p:txBody>
      </p:sp>
      <p:pic>
        <p:nvPicPr>
          <p:cNvPr id="6" name="Picture 5">
            <a:extLst>
              <a:ext uri="{FF2B5EF4-FFF2-40B4-BE49-F238E27FC236}">
                <a16:creationId xmlns:a16="http://schemas.microsoft.com/office/drawing/2014/main" id="{F762CB9D-380E-4844-A7B8-F01108EF2EC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83844" y="1014416"/>
            <a:ext cx="9224313" cy="5188676"/>
          </a:xfrm>
          <a:prstGeom prst="rect">
            <a:avLst/>
          </a:prstGeom>
        </p:spPr>
      </p:pic>
    </p:spTree>
    <p:extLst>
      <p:ext uri="{BB962C8B-B14F-4D97-AF65-F5344CB8AC3E}">
        <p14:creationId xmlns:p14="http://schemas.microsoft.com/office/powerpoint/2010/main" val="140814733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Autofit/>
          </a:bodyPr>
          <a:lstStyle/>
          <a:p>
            <a:r>
              <a:rPr lang="en-US" b="1" dirty="0">
                <a:solidFill>
                  <a:srgbClr val="122C41"/>
                </a:solidFill>
                <a:latin typeface="Century Gothic" panose="020B0502020202020204" pitchFamily="34" charset="0"/>
              </a:rPr>
              <a:t>Impact of Comprehensive Systems on Health</a:t>
            </a:r>
          </a:p>
        </p:txBody>
      </p:sp>
      <p:sp>
        <p:nvSpPr>
          <p:cNvPr id="7" name="Text Box 180"/>
          <p:cNvSpPr txBox="1">
            <a:spLocks noChangeArrowheads="1"/>
          </p:cNvSpPr>
          <p:nvPr/>
        </p:nvSpPr>
        <p:spPr bwMode="auto">
          <a:xfrm>
            <a:off x="1537639" y="963091"/>
            <a:ext cx="8850882" cy="367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58757" tIns="29380" rIns="58757" bIns="29380">
            <a:spAutoFit/>
          </a:bodyPr>
          <a:lstStyle>
            <a:lvl1pPr defTabSz="4389438" eaLnBrk="0" hangingPunct="0">
              <a:defRPr sz="2200">
                <a:solidFill>
                  <a:schemeClr val="tx1"/>
                </a:solidFill>
                <a:latin typeface="Arial" charset="0"/>
              </a:defRPr>
            </a:lvl1pPr>
            <a:lvl2pPr marL="742950" indent="-285750" defTabSz="4389438" eaLnBrk="0" hangingPunct="0">
              <a:defRPr sz="2200">
                <a:solidFill>
                  <a:schemeClr val="tx1"/>
                </a:solidFill>
                <a:latin typeface="Arial" charset="0"/>
              </a:defRPr>
            </a:lvl2pPr>
            <a:lvl3pPr marL="1143000" indent="-228600" defTabSz="4389438" eaLnBrk="0" hangingPunct="0">
              <a:defRPr sz="2200">
                <a:solidFill>
                  <a:schemeClr val="tx1"/>
                </a:solidFill>
                <a:latin typeface="Arial" charset="0"/>
              </a:defRPr>
            </a:lvl3pPr>
            <a:lvl4pPr marL="1600200" indent="-228600" defTabSz="4389438" eaLnBrk="0" hangingPunct="0">
              <a:defRPr sz="2200">
                <a:solidFill>
                  <a:schemeClr val="tx1"/>
                </a:solidFill>
                <a:latin typeface="Arial" charset="0"/>
              </a:defRPr>
            </a:lvl4pPr>
            <a:lvl5pPr marL="2057400" indent="-228600" defTabSz="4389438" eaLnBrk="0" hangingPunct="0">
              <a:defRPr sz="2200">
                <a:solidFill>
                  <a:schemeClr val="tx1"/>
                </a:solidFill>
                <a:latin typeface="Arial" charset="0"/>
              </a:defRPr>
            </a:lvl5pPr>
            <a:lvl6pPr marL="2514600" indent="-228600" defTabSz="4389438" eaLnBrk="0" fontAlgn="base" hangingPunct="0">
              <a:spcBef>
                <a:spcPct val="0"/>
              </a:spcBef>
              <a:spcAft>
                <a:spcPct val="0"/>
              </a:spcAft>
              <a:defRPr sz="2200">
                <a:solidFill>
                  <a:schemeClr val="tx1"/>
                </a:solidFill>
                <a:latin typeface="Arial" charset="0"/>
              </a:defRPr>
            </a:lvl6pPr>
            <a:lvl7pPr marL="2971800" indent="-228600" defTabSz="4389438" eaLnBrk="0" fontAlgn="base" hangingPunct="0">
              <a:spcBef>
                <a:spcPct val="0"/>
              </a:spcBef>
              <a:spcAft>
                <a:spcPct val="0"/>
              </a:spcAft>
              <a:defRPr sz="2200">
                <a:solidFill>
                  <a:schemeClr val="tx1"/>
                </a:solidFill>
                <a:latin typeface="Arial" charset="0"/>
              </a:defRPr>
            </a:lvl7pPr>
            <a:lvl8pPr marL="3429000" indent="-228600" defTabSz="4389438" eaLnBrk="0" fontAlgn="base" hangingPunct="0">
              <a:spcBef>
                <a:spcPct val="0"/>
              </a:spcBef>
              <a:spcAft>
                <a:spcPct val="0"/>
              </a:spcAft>
              <a:defRPr sz="2200">
                <a:solidFill>
                  <a:schemeClr val="tx1"/>
                </a:solidFill>
                <a:latin typeface="Arial" charset="0"/>
              </a:defRPr>
            </a:lvl8pPr>
            <a:lvl9pPr marL="3886200" indent="-228600" defTabSz="4389438" eaLnBrk="0" fontAlgn="base" hangingPunct="0">
              <a:spcBef>
                <a:spcPct val="0"/>
              </a:spcBef>
              <a:spcAft>
                <a:spcPct val="0"/>
              </a:spcAft>
              <a:defRPr sz="2200">
                <a:solidFill>
                  <a:schemeClr val="tx1"/>
                </a:solidFill>
                <a:latin typeface="Arial" charset="0"/>
              </a:defRPr>
            </a:lvl9pPr>
          </a:lstStyle>
          <a:p>
            <a:pPr marL="0" marR="0" lvl="0" indent="0" algn="ctr" defTabSz="4389438"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lumMod val="65000"/>
                    <a:lumOff val="35000"/>
                  </a:srgbClr>
                </a:solidFill>
                <a:effectLst/>
                <a:uLnTx/>
                <a:uFillTx/>
                <a:latin typeface="Calibri" panose="020F0502020204030204" pitchFamily="34" charset="0"/>
                <a:ea typeface="+mn-ea"/>
                <a:cs typeface="Calibri" panose="020F0502020204030204" pitchFamily="34" charset="0"/>
              </a:rPr>
              <a:t>IV Estimates on Mortality, 1998-2014</a:t>
            </a:r>
          </a:p>
        </p:txBody>
      </p:sp>
      <p:graphicFrame>
        <p:nvGraphicFramePr>
          <p:cNvPr id="8" name="Chart 7"/>
          <p:cNvGraphicFramePr>
            <a:graphicFrameLocks/>
          </p:cNvGraphicFramePr>
          <p:nvPr>
            <p:extLst/>
          </p:nvPr>
        </p:nvGraphicFramePr>
        <p:xfrm>
          <a:off x="565713" y="1233310"/>
          <a:ext cx="11060575" cy="439138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4919134" y="5455413"/>
            <a:ext cx="2353733"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rPr>
              <a:t>Deaths per 100,000</a:t>
            </a:r>
          </a:p>
        </p:txBody>
      </p:sp>
      <p:sp>
        <p:nvSpPr>
          <p:cNvPr id="2" name="Rectangle 1"/>
          <p:cNvSpPr/>
          <p:nvPr/>
        </p:nvSpPr>
        <p:spPr>
          <a:xfrm>
            <a:off x="422169" y="5804420"/>
            <a:ext cx="11347662"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mn-ea"/>
                <a:cs typeface="Calibri" panose="020F0502020204030204" pitchFamily="34" charset="0"/>
              </a:rPr>
              <a:t>Mays GP, Hogg RA. Economic shocks and public health protections in US metropolitan areas. Am J Public Health. 2015;105 Suppl2:S280-7. Models also control for racial composition, unemployment, health insurance coverage, educational attainment, age composition, and state and year fixed effects. N=1019 community-years  </a:t>
            </a:r>
          </a:p>
        </p:txBody>
      </p:sp>
    </p:spTree>
    <p:extLst>
      <p:ext uri="{BB962C8B-B14F-4D97-AF65-F5344CB8AC3E}">
        <p14:creationId xmlns:p14="http://schemas.microsoft.com/office/powerpoint/2010/main" val="104848785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EEE59B0-C7B6-434E-8539-42608AF6C378}"/>
              </a:ext>
            </a:extLst>
          </p:cNvPr>
          <p:cNvSpPr>
            <a:spLocks noGrp="1"/>
          </p:cNvSpPr>
          <p:nvPr>
            <p:ph type="body" sz="quarter" idx="15"/>
          </p:nvPr>
        </p:nvSpPr>
        <p:spPr>
          <a:xfrm>
            <a:off x="549057" y="274046"/>
            <a:ext cx="11049942" cy="539496"/>
          </a:xfrm>
        </p:spPr>
        <p:txBody>
          <a:bodyPr/>
          <a:lstStyle/>
          <a:p>
            <a:r>
              <a:rPr lang="en-US" sz="3600" b="1" dirty="0">
                <a:latin typeface="Century Gothic" panose="020B0502020202020204" pitchFamily="34" charset="0"/>
              </a:rPr>
              <a:t>Cancer Surveillance: Current vs Future</a:t>
            </a:r>
          </a:p>
        </p:txBody>
      </p:sp>
      <p:sp>
        <p:nvSpPr>
          <p:cNvPr id="2" name="Rectangle 1"/>
          <p:cNvSpPr/>
          <p:nvPr/>
        </p:nvSpPr>
        <p:spPr>
          <a:xfrm>
            <a:off x="1398772" y="4555448"/>
            <a:ext cx="4540912" cy="1534066"/>
          </a:xfrm>
          <a:prstGeom prst="rect">
            <a:avLst/>
          </a:prstGeom>
          <a:solidFill>
            <a:srgbClr val="CCE2F1"/>
          </a:solidFill>
          <a:ln>
            <a:solidFill>
              <a:srgbClr val="56A0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144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D"/>
              </a:solidFill>
              <a:effectLst/>
              <a:uLnTx/>
              <a:uFillTx/>
              <a:latin typeface="Rockwell"/>
              <a:ea typeface="+mn-ea"/>
              <a:cs typeface="+mn-cs"/>
            </a:endParaRPr>
          </a:p>
        </p:txBody>
      </p:sp>
      <p:sp>
        <p:nvSpPr>
          <p:cNvPr id="3" name="Text Placeholder 2">
            <a:extLst>
              <a:ext uri="{FF2B5EF4-FFF2-40B4-BE49-F238E27FC236}">
                <a16:creationId xmlns:a16="http://schemas.microsoft.com/office/drawing/2014/main" id="{21E841CD-0AAC-4B10-AD27-81475FE085EF}"/>
              </a:ext>
            </a:extLst>
          </p:cNvPr>
          <p:cNvSpPr>
            <a:spLocks noGrp="1"/>
          </p:cNvSpPr>
          <p:nvPr>
            <p:ph type="body" sz="quarter" idx="14"/>
          </p:nvPr>
        </p:nvSpPr>
        <p:spPr>
          <a:xfrm>
            <a:off x="1630391" y="4975123"/>
            <a:ext cx="4077674" cy="539817"/>
          </a:xfrm>
        </p:spPr>
        <p:txBody>
          <a:bodyPr/>
          <a:lstStyle/>
          <a:p>
            <a:r>
              <a:rPr lang="en-US" sz="2000" dirty="0">
                <a:solidFill>
                  <a:srgbClr val="0A263C"/>
                </a:solidFill>
                <a:latin typeface="Calibri" panose="020F0502020204030204" pitchFamily="34" charset="0"/>
                <a:cs typeface="Calibri" panose="020F0502020204030204" pitchFamily="34" charset="0"/>
              </a:rPr>
              <a:t>Multiple types of data coming from 50 states to CDC. </a:t>
            </a:r>
            <a:r>
              <a:rPr lang="en-US" sz="2000" dirty="0">
                <a:solidFill>
                  <a:srgbClr val="FF0000"/>
                </a:solidFill>
                <a:latin typeface="Calibri" panose="020F0502020204030204" pitchFamily="34" charset="0"/>
                <a:cs typeface="Calibri" panose="020F0502020204030204" pitchFamily="34" charset="0"/>
              </a:rPr>
              <a:t>Data reported by CDC in 24-36 months</a:t>
            </a:r>
          </a:p>
        </p:txBody>
      </p:sp>
      <p:sp>
        <p:nvSpPr>
          <p:cNvPr id="10" name="Text Placeholder 7">
            <a:extLst>
              <a:ext uri="{FF2B5EF4-FFF2-40B4-BE49-F238E27FC236}">
                <a16:creationId xmlns:a16="http://schemas.microsoft.com/office/drawing/2014/main" id="{396CFECC-4EA2-40BB-9977-AEA575962611}"/>
              </a:ext>
            </a:extLst>
          </p:cNvPr>
          <p:cNvSpPr txBox="1">
            <a:spLocks/>
          </p:cNvSpPr>
          <p:nvPr/>
        </p:nvSpPr>
        <p:spPr>
          <a:xfrm>
            <a:off x="1617627" y="4650099"/>
            <a:ext cx="4231423" cy="374904"/>
          </a:xfrm>
          <a:prstGeom prst="rect">
            <a:avLst/>
          </a:prstGeom>
        </p:spPr>
        <p:txBody>
          <a:bodyPr vert="horz" lIns="0" tIns="0" rIns="0" bIns="0" rtlCol="0">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200" b="0" i="0" kern="1200">
                <a:solidFill>
                  <a:schemeClr val="bg1"/>
                </a:solidFill>
                <a:latin typeface="Gotham Rounded Book"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2"/>
                </a:solidFill>
                <a:latin typeface="Gotham Rounded Book"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2"/>
                </a:solidFill>
                <a:latin typeface="Gotham Rounded Book"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2"/>
                </a:solidFill>
                <a:latin typeface="Gotham Rounded Book"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200" b="0" i="0" u="none" strike="noStrike" kern="1200" cap="none" spc="0" normalizeH="0" baseline="0" noProof="0" dirty="0">
                <a:ln>
                  <a:noFill/>
                </a:ln>
                <a:solidFill>
                  <a:srgbClr val="0A263C"/>
                </a:solidFill>
                <a:effectLst/>
                <a:uLnTx/>
                <a:uFillTx/>
                <a:latin typeface="Calibri" panose="020F0502020204030204" pitchFamily="34" charset="0"/>
                <a:ea typeface="+mn-ea"/>
                <a:cs typeface="Calibri" panose="020F0502020204030204" pitchFamily="34" charset="0"/>
              </a:rPr>
              <a:t>Current state:</a:t>
            </a:r>
          </a:p>
        </p:txBody>
      </p:sp>
      <p:sp>
        <p:nvSpPr>
          <p:cNvPr id="11" name="Rectangle 10"/>
          <p:cNvSpPr/>
          <p:nvPr/>
        </p:nvSpPr>
        <p:spPr>
          <a:xfrm>
            <a:off x="6656439" y="4557149"/>
            <a:ext cx="4651857" cy="1532365"/>
          </a:xfrm>
          <a:prstGeom prst="rect">
            <a:avLst/>
          </a:prstGeom>
          <a:solidFill>
            <a:srgbClr val="CCE2F1"/>
          </a:solidFill>
          <a:ln>
            <a:solidFill>
              <a:srgbClr val="56A0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144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D"/>
              </a:solidFill>
              <a:effectLst/>
              <a:uLnTx/>
              <a:uFillTx/>
              <a:latin typeface="Rockwell"/>
              <a:ea typeface="+mn-ea"/>
              <a:cs typeface="+mn-cs"/>
            </a:endParaRPr>
          </a:p>
        </p:txBody>
      </p:sp>
      <p:sp>
        <p:nvSpPr>
          <p:cNvPr id="6" name="Text Placeholder 5">
            <a:extLst>
              <a:ext uri="{FF2B5EF4-FFF2-40B4-BE49-F238E27FC236}">
                <a16:creationId xmlns:a16="http://schemas.microsoft.com/office/drawing/2014/main" id="{BE434EC5-310E-4FA4-AE75-B37B5C9D7C69}"/>
              </a:ext>
            </a:extLst>
          </p:cNvPr>
          <p:cNvSpPr>
            <a:spLocks noGrp="1"/>
          </p:cNvSpPr>
          <p:nvPr>
            <p:ph type="body" sz="quarter" idx="17"/>
          </p:nvPr>
        </p:nvSpPr>
        <p:spPr>
          <a:xfrm>
            <a:off x="6888472" y="4967172"/>
            <a:ext cx="4374605" cy="614712"/>
          </a:xfrm>
        </p:spPr>
        <p:txBody>
          <a:bodyPr/>
          <a:lstStyle/>
          <a:p>
            <a:r>
              <a:rPr lang="en-US" sz="1800" dirty="0">
                <a:solidFill>
                  <a:srgbClr val="0A263C"/>
                </a:solidFill>
                <a:latin typeface="Calibri" panose="020F0502020204030204" pitchFamily="34" charset="0"/>
                <a:cs typeface="Calibri" panose="020F0502020204030204" pitchFamily="34" charset="0"/>
              </a:rPr>
              <a:t>A cloud-based platform serves as a national portal for all pathology labs, leading to real-time access to all data. </a:t>
            </a:r>
            <a:r>
              <a:rPr lang="en-US" sz="1800" dirty="0">
                <a:solidFill>
                  <a:srgbClr val="FF0000"/>
                </a:solidFill>
                <a:latin typeface="Calibri" panose="020F0502020204030204" pitchFamily="34" charset="0"/>
                <a:cs typeface="Calibri" panose="020F0502020204030204" pitchFamily="34" charset="0"/>
              </a:rPr>
              <a:t>Real-time data at the state level; data reported by CDC in 12 months</a:t>
            </a:r>
          </a:p>
        </p:txBody>
      </p:sp>
      <p:sp>
        <p:nvSpPr>
          <p:cNvPr id="8" name="Text Placeholder 7">
            <a:extLst>
              <a:ext uri="{FF2B5EF4-FFF2-40B4-BE49-F238E27FC236}">
                <a16:creationId xmlns:a16="http://schemas.microsoft.com/office/drawing/2014/main" id="{396CFECC-4EA2-40BB-9977-AEA575962611}"/>
              </a:ext>
            </a:extLst>
          </p:cNvPr>
          <p:cNvSpPr>
            <a:spLocks noGrp="1"/>
          </p:cNvSpPr>
          <p:nvPr>
            <p:ph type="body" sz="quarter" idx="19"/>
          </p:nvPr>
        </p:nvSpPr>
        <p:spPr>
          <a:xfrm>
            <a:off x="6888472" y="4648396"/>
            <a:ext cx="4374605" cy="374904"/>
          </a:xfrm>
        </p:spPr>
        <p:txBody>
          <a:bodyPr/>
          <a:lstStyle/>
          <a:p>
            <a:r>
              <a:rPr lang="en-US" dirty="0">
                <a:solidFill>
                  <a:srgbClr val="0A263C"/>
                </a:solidFill>
                <a:latin typeface="Calibri" panose="020F0502020204030204" pitchFamily="34" charset="0"/>
                <a:cs typeface="Calibri" panose="020F0502020204030204" pitchFamily="34" charset="0"/>
              </a:rPr>
              <a:t>Future state:</a:t>
            </a:r>
          </a:p>
        </p:txBody>
      </p:sp>
      <p:pic>
        <p:nvPicPr>
          <p:cNvPr id="5" name="Picture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580705" y="956105"/>
            <a:ext cx="8831655" cy="3458482"/>
          </a:xfrm>
          <a:prstGeom prst="rect">
            <a:avLst/>
          </a:prstGeom>
        </p:spPr>
      </p:pic>
    </p:spTree>
    <p:extLst>
      <p:ext uri="{BB962C8B-B14F-4D97-AF65-F5344CB8AC3E}">
        <p14:creationId xmlns:p14="http://schemas.microsoft.com/office/powerpoint/2010/main" val="153873255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AE4B14-22DF-4FF4-95C4-EC83AFB36249}"/>
              </a:ext>
            </a:extLst>
          </p:cNvPr>
          <p:cNvSpPr>
            <a:spLocks noGrp="1"/>
          </p:cNvSpPr>
          <p:nvPr>
            <p:ph type="title"/>
          </p:nvPr>
        </p:nvSpPr>
        <p:spPr/>
        <p:txBody>
          <a:bodyPr/>
          <a:lstStyle/>
          <a:p>
            <a:r>
              <a:rPr lang="en-US" b="1" dirty="0">
                <a:latin typeface="Century Gothic" panose="020B0502020202020204" pitchFamily="34" charset="0"/>
                <a:cs typeface="Calibri" panose="020F0502020204030204" pitchFamily="34" charset="0"/>
              </a:rPr>
              <a:t>Benefits of a Cloud-Based Computing Platform</a:t>
            </a:r>
          </a:p>
        </p:txBody>
      </p:sp>
      <p:pic>
        <p:nvPicPr>
          <p:cNvPr id="23" name="Picture 22">
            <a:extLst>
              <a:ext uri="{FF2B5EF4-FFF2-40B4-BE49-F238E27FC236}">
                <a16:creationId xmlns:a16="http://schemas.microsoft.com/office/drawing/2014/main" id="{79396A0E-A034-4556-B4CF-ACD54DD00BF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94419" y="2737487"/>
            <a:ext cx="1383025" cy="1383025"/>
          </a:xfrm>
          <a:prstGeom prst="rect">
            <a:avLst/>
          </a:prstGeom>
        </p:spPr>
      </p:pic>
      <p:grpSp>
        <p:nvGrpSpPr>
          <p:cNvPr id="3" name="Group 2">
            <a:extLst>
              <a:ext uri="{FF2B5EF4-FFF2-40B4-BE49-F238E27FC236}">
                <a16:creationId xmlns:a16="http://schemas.microsoft.com/office/drawing/2014/main" id="{E1776E79-A59D-4823-8F6C-339E987B2044}"/>
              </a:ext>
            </a:extLst>
          </p:cNvPr>
          <p:cNvGrpSpPr/>
          <p:nvPr/>
        </p:nvGrpSpPr>
        <p:grpSpPr>
          <a:xfrm>
            <a:off x="237943" y="1853011"/>
            <a:ext cx="11716114" cy="3416395"/>
            <a:chOff x="347240" y="2038206"/>
            <a:chExt cx="11716114" cy="3416395"/>
          </a:xfrm>
        </p:grpSpPr>
        <p:pic>
          <p:nvPicPr>
            <p:cNvPr id="14" name="Picture 13">
              <a:extLst>
                <a:ext uri="{FF2B5EF4-FFF2-40B4-BE49-F238E27FC236}">
                  <a16:creationId xmlns:a16="http://schemas.microsoft.com/office/drawing/2014/main" id="{A18066C9-703B-4AEE-80F3-6452619825E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74612" y="2824007"/>
              <a:ext cx="1295724" cy="1295724"/>
            </a:xfrm>
            <a:prstGeom prst="rect">
              <a:avLst/>
            </a:prstGeom>
          </p:spPr>
        </p:pic>
        <p:sp>
          <p:nvSpPr>
            <p:cNvPr id="15" name="TextBox 14">
              <a:extLst>
                <a:ext uri="{FF2B5EF4-FFF2-40B4-BE49-F238E27FC236}">
                  <a16:creationId xmlns:a16="http://schemas.microsoft.com/office/drawing/2014/main" id="{99745AD8-73DD-4F4C-9884-716F9EDD8EAF}"/>
                </a:ext>
              </a:extLst>
            </p:cNvPr>
            <p:cNvSpPr txBox="1"/>
            <p:nvPr/>
          </p:nvSpPr>
          <p:spPr>
            <a:xfrm>
              <a:off x="482046" y="4531271"/>
              <a:ext cx="268085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Better data; easier access and quality benchmarking</a:t>
              </a:r>
              <a:endParaRPr kumimoji="0" lang="en-US" sz="1800" b="0" i="0" u="none" strike="noStrike" kern="1200" cap="none" spc="0" normalizeH="0" baseline="0" noProof="0" dirty="0">
                <a:ln>
                  <a:noFill/>
                </a:ln>
                <a:solidFill>
                  <a:srgbClr val="000000"/>
                </a:solidFill>
                <a:effectLst/>
                <a:uLnTx/>
                <a:uFillTx/>
                <a:latin typeface="Rockwell"/>
                <a:ea typeface="+mn-ea"/>
                <a:cs typeface="+mn-cs"/>
              </a:endParaRPr>
            </a:p>
          </p:txBody>
        </p:sp>
        <p:sp>
          <p:nvSpPr>
            <p:cNvPr id="16" name="TextBox 15">
              <a:extLst>
                <a:ext uri="{FF2B5EF4-FFF2-40B4-BE49-F238E27FC236}">
                  <a16:creationId xmlns:a16="http://schemas.microsoft.com/office/drawing/2014/main" id="{91806248-926E-46A4-AD1C-8119883C91B2}"/>
                </a:ext>
              </a:extLst>
            </p:cNvPr>
            <p:cNvSpPr txBox="1"/>
            <p:nvPr/>
          </p:nvSpPr>
          <p:spPr>
            <a:xfrm>
              <a:off x="347240" y="2045166"/>
              <a:ext cx="2674739" cy="369332"/>
            </a:xfrm>
            <a:prstGeom prst="rect">
              <a:avLst/>
            </a:prstGeom>
            <a:solidFill>
              <a:srgbClr val="92C2E2"/>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rPr>
                <a:t>High-quality Data</a:t>
              </a:r>
            </a:p>
          </p:txBody>
        </p:sp>
        <p:sp>
          <p:nvSpPr>
            <p:cNvPr id="17" name="TextBox 16">
              <a:extLst>
                <a:ext uri="{FF2B5EF4-FFF2-40B4-BE49-F238E27FC236}">
                  <a16:creationId xmlns:a16="http://schemas.microsoft.com/office/drawing/2014/main" id="{8A645A15-AC30-4269-BA43-2B5B913CF0E0}"/>
                </a:ext>
              </a:extLst>
            </p:cNvPr>
            <p:cNvSpPr txBox="1"/>
            <p:nvPr/>
          </p:nvSpPr>
          <p:spPr>
            <a:xfrm>
              <a:off x="3369219" y="2038206"/>
              <a:ext cx="2674739" cy="369332"/>
            </a:xfrm>
            <a:prstGeom prst="rect">
              <a:avLst/>
            </a:prstGeom>
            <a:solidFill>
              <a:srgbClr val="92C2E2"/>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rPr>
                <a:t>Resource Conservation</a:t>
              </a:r>
            </a:p>
          </p:txBody>
        </p:sp>
        <p:sp>
          <p:nvSpPr>
            <p:cNvPr id="18" name="TextBox 17">
              <a:extLst>
                <a:ext uri="{FF2B5EF4-FFF2-40B4-BE49-F238E27FC236}">
                  <a16:creationId xmlns:a16="http://schemas.microsoft.com/office/drawing/2014/main" id="{4029ABA2-C714-481C-B12C-96810F03EBF7}"/>
                </a:ext>
              </a:extLst>
            </p:cNvPr>
            <p:cNvSpPr txBox="1"/>
            <p:nvPr/>
          </p:nvSpPr>
          <p:spPr>
            <a:xfrm>
              <a:off x="3322445" y="4531271"/>
              <a:ext cx="2882851"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Reduces health care provider burden and improves public health linkages</a:t>
              </a:r>
              <a:endParaRPr kumimoji="0" lang="en-US" sz="1800" b="0" i="1" u="none" strike="noStrike" kern="1200" cap="none" spc="0" normalizeH="0" baseline="0" noProof="0" dirty="0">
                <a:ln>
                  <a:noFill/>
                </a:ln>
                <a:solidFill>
                  <a:srgbClr val="000000"/>
                </a:solidFill>
                <a:effectLst/>
                <a:uLnTx/>
                <a:uFillTx/>
                <a:latin typeface="Rockwell"/>
                <a:ea typeface="+mn-ea"/>
                <a:cs typeface="+mn-cs"/>
              </a:endParaRPr>
            </a:p>
          </p:txBody>
        </p:sp>
        <p:pic>
          <p:nvPicPr>
            <p:cNvPr id="20" name="Picture 19">
              <a:extLst>
                <a:ext uri="{FF2B5EF4-FFF2-40B4-BE49-F238E27FC236}">
                  <a16:creationId xmlns:a16="http://schemas.microsoft.com/office/drawing/2014/main" id="{C4911D5D-C222-4A6A-A92C-3A9486C8C2A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90863" y="2902118"/>
              <a:ext cx="1419783" cy="1419783"/>
            </a:xfrm>
            <a:prstGeom prst="rect">
              <a:avLst/>
            </a:prstGeom>
          </p:spPr>
        </p:pic>
        <p:sp>
          <p:nvSpPr>
            <p:cNvPr id="21" name="TextBox 20">
              <a:extLst>
                <a:ext uri="{FF2B5EF4-FFF2-40B4-BE49-F238E27FC236}">
                  <a16:creationId xmlns:a16="http://schemas.microsoft.com/office/drawing/2014/main" id="{F8AFC54E-EA20-43DD-A1ED-460FF9FA0DDB}"/>
                </a:ext>
              </a:extLst>
            </p:cNvPr>
            <p:cNvSpPr txBox="1"/>
            <p:nvPr/>
          </p:nvSpPr>
          <p:spPr>
            <a:xfrm>
              <a:off x="6391198" y="2045166"/>
              <a:ext cx="2674739" cy="369332"/>
            </a:xfrm>
            <a:prstGeom prst="rect">
              <a:avLst/>
            </a:prstGeom>
            <a:solidFill>
              <a:srgbClr val="92C2E2"/>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rPr>
                <a:t>Shared Common Platform</a:t>
              </a:r>
            </a:p>
          </p:txBody>
        </p:sp>
        <p:sp>
          <p:nvSpPr>
            <p:cNvPr id="24" name="TextBox 23">
              <a:extLst>
                <a:ext uri="{FF2B5EF4-FFF2-40B4-BE49-F238E27FC236}">
                  <a16:creationId xmlns:a16="http://schemas.microsoft.com/office/drawing/2014/main" id="{0C01C7AA-4A09-4EB7-B63C-D7EFDE6CDB38}"/>
                </a:ext>
              </a:extLst>
            </p:cNvPr>
            <p:cNvSpPr txBox="1"/>
            <p:nvPr/>
          </p:nvSpPr>
          <p:spPr>
            <a:xfrm>
              <a:off x="6395963" y="4531271"/>
              <a:ext cx="247032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Automation, efficiency and standardization</a:t>
              </a:r>
            </a:p>
          </p:txBody>
        </p:sp>
        <p:sp>
          <p:nvSpPr>
            <p:cNvPr id="25" name="TextBox 24">
              <a:extLst>
                <a:ext uri="{FF2B5EF4-FFF2-40B4-BE49-F238E27FC236}">
                  <a16:creationId xmlns:a16="http://schemas.microsoft.com/office/drawing/2014/main" id="{0B86DDD3-1375-400B-8896-F83092F4A542}"/>
                </a:ext>
              </a:extLst>
            </p:cNvPr>
            <p:cNvSpPr txBox="1"/>
            <p:nvPr/>
          </p:nvSpPr>
          <p:spPr>
            <a:xfrm>
              <a:off x="9343598" y="2045166"/>
              <a:ext cx="2679192" cy="369332"/>
            </a:xfrm>
            <a:prstGeom prst="rect">
              <a:avLst/>
            </a:prstGeom>
            <a:solidFill>
              <a:srgbClr val="92C2E2"/>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rPr>
                <a:t>Streamlined Process</a:t>
              </a:r>
            </a:p>
          </p:txBody>
        </p:sp>
        <p:sp>
          <p:nvSpPr>
            <p:cNvPr id="26" name="TextBox 25">
              <a:extLst>
                <a:ext uri="{FF2B5EF4-FFF2-40B4-BE49-F238E27FC236}">
                  <a16:creationId xmlns:a16="http://schemas.microsoft.com/office/drawing/2014/main" id="{CEDE96A1-EC0F-4CC8-823D-055CEA3E606A}"/>
                </a:ext>
              </a:extLst>
            </p:cNvPr>
            <p:cNvSpPr txBox="1"/>
            <p:nvPr/>
          </p:nvSpPr>
          <p:spPr>
            <a:xfrm>
              <a:off x="9303034" y="4531271"/>
              <a:ext cx="276032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Faster case identification; better intervention and resource allocation </a:t>
              </a:r>
            </a:p>
          </p:txBody>
        </p:sp>
        <p:cxnSp>
          <p:nvCxnSpPr>
            <p:cNvPr id="28" name="Straight Connector 27">
              <a:extLst>
                <a:ext uri="{FF2B5EF4-FFF2-40B4-BE49-F238E27FC236}">
                  <a16:creationId xmlns:a16="http://schemas.microsoft.com/office/drawing/2014/main" id="{FCCD42DF-C378-4177-A730-4323E5FDD240}"/>
                </a:ext>
              </a:extLst>
            </p:cNvPr>
            <p:cNvCxnSpPr/>
            <p:nvPr/>
          </p:nvCxnSpPr>
          <p:spPr>
            <a:xfrm>
              <a:off x="3262743" y="2713720"/>
              <a:ext cx="0" cy="1542782"/>
            </a:xfrm>
            <a:prstGeom prst="line">
              <a:avLst/>
            </a:prstGeom>
            <a:ln w="28575">
              <a:solidFill>
                <a:srgbClr val="92C2E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D34F8F3-18A9-4BBC-BCFA-280A0928D674}"/>
                </a:ext>
              </a:extLst>
            </p:cNvPr>
            <p:cNvCxnSpPr/>
            <p:nvPr/>
          </p:nvCxnSpPr>
          <p:spPr>
            <a:xfrm>
              <a:off x="6298475" y="2713720"/>
              <a:ext cx="0" cy="1542782"/>
            </a:xfrm>
            <a:prstGeom prst="line">
              <a:avLst/>
            </a:prstGeom>
            <a:ln w="28575">
              <a:solidFill>
                <a:srgbClr val="92C2E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2882AD7-9819-48CE-8B72-DE2626A8F89A}"/>
                </a:ext>
              </a:extLst>
            </p:cNvPr>
            <p:cNvCxnSpPr/>
            <p:nvPr/>
          </p:nvCxnSpPr>
          <p:spPr>
            <a:xfrm>
              <a:off x="9303034" y="2713720"/>
              <a:ext cx="0" cy="1542782"/>
            </a:xfrm>
            <a:prstGeom prst="line">
              <a:avLst/>
            </a:prstGeom>
            <a:ln w="28575">
              <a:solidFill>
                <a:srgbClr val="92C2E2"/>
              </a:solidFill>
            </a:ln>
          </p:spPr>
          <p:style>
            <a:lnRef idx="1">
              <a:schemeClr val="accent1"/>
            </a:lnRef>
            <a:fillRef idx="0">
              <a:schemeClr val="accent1"/>
            </a:fillRef>
            <a:effectRef idx="0">
              <a:schemeClr val="accent1"/>
            </a:effectRef>
            <a:fontRef idx="minor">
              <a:schemeClr val="tx1"/>
            </a:fontRef>
          </p:style>
        </p:cxnSp>
        <p:pic>
          <p:nvPicPr>
            <p:cNvPr id="34" name="Picture 33">
              <a:extLst>
                <a:ext uri="{FF2B5EF4-FFF2-40B4-BE49-F238E27FC236}">
                  <a16:creationId xmlns:a16="http://schemas.microsoft.com/office/drawing/2014/main" id="{55B31ED3-52E2-477A-A164-DEE7F96A34C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943478" y="2902118"/>
              <a:ext cx="1217613" cy="1217613"/>
            </a:xfrm>
            <a:prstGeom prst="rect">
              <a:avLst/>
            </a:prstGeom>
          </p:spPr>
        </p:pic>
      </p:grpSp>
    </p:spTree>
    <p:extLst>
      <p:ext uri="{BB962C8B-B14F-4D97-AF65-F5344CB8AC3E}">
        <p14:creationId xmlns:p14="http://schemas.microsoft.com/office/powerpoint/2010/main" val="119308612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cs typeface="Calibri" panose="020F0502020204030204" pitchFamily="34" charset="0"/>
              </a:rPr>
              <a:t>Colorectal Cancer Screening</a:t>
            </a:r>
          </a:p>
        </p:txBody>
      </p:sp>
      <p:sp>
        <p:nvSpPr>
          <p:cNvPr id="6" name="Text Placeholder 5"/>
          <p:cNvSpPr>
            <a:spLocks noGrp="1"/>
          </p:cNvSpPr>
          <p:nvPr>
            <p:ph type="body" sz="quarter" idx="12"/>
          </p:nvPr>
        </p:nvSpPr>
        <p:spPr/>
        <p:txBody>
          <a:bodyPr/>
          <a:lstStyle/>
          <a:p>
            <a:pPr marL="0" indent="0">
              <a:spcAft>
                <a:spcPts val="600"/>
              </a:spcAft>
              <a:buNone/>
            </a:pPr>
            <a:r>
              <a:rPr lang="en-US" sz="2400" b="1" dirty="0">
                <a:latin typeface="Calibri" panose="020F0502020204030204" pitchFamily="34" charset="0"/>
                <a:cs typeface="Calibri" panose="020F0502020204030204" pitchFamily="34" charset="0"/>
              </a:rPr>
              <a:t>Colorectal Cancer Control Program</a:t>
            </a:r>
          </a:p>
          <a:p>
            <a:pPr>
              <a:spcAft>
                <a:spcPts val="600"/>
              </a:spcAft>
            </a:pPr>
            <a:r>
              <a:rPr lang="en-US" sz="2400" dirty="0">
                <a:latin typeface="Calibri" panose="020F0502020204030204" pitchFamily="34" charset="0"/>
                <a:cs typeface="Calibri" panose="020F0502020204030204" pitchFamily="34" charset="0"/>
              </a:rPr>
              <a:t>System-level integration into primary care systems</a:t>
            </a:r>
          </a:p>
          <a:p>
            <a:pPr>
              <a:spcAft>
                <a:spcPts val="600"/>
              </a:spcAft>
            </a:pPr>
            <a:r>
              <a:rPr lang="en-US" sz="2400" dirty="0">
                <a:latin typeface="Calibri" panose="020F0502020204030204" pitchFamily="34" charset="0"/>
                <a:cs typeface="Calibri" panose="020F0502020204030204" pitchFamily="34" charset="0"/>
              </a:rPr>
              <a:t>Evidence-based strategies</a:t>
            </a:r>
          </a:p>
          <a:p>
            <a:pPr>
              <a:spcAft>
                <a:spcPts val="600"/>
              </a:spcAft>
            </a:pPr>
            <a:r>
              <a:rPr lang="en-US" sz="2400" dirty="0">
                <a:latin typeface="Calibri" panose="020F0502020204030204" pitchFamily="34" charset="0"/>
                <a:cs typeface="Calibri" panose="020F0502020204030204" pitchFamily="34" charset="0"/>
              </a:rPr>
              <a:t>Continuous evaluation and improvement</a:t>
            </a:r>
          </a:p>
          <a:p>
            <a:pPr marL="0" indent="0">
              <a:buNone/>
            </a:pPr>
            <a:endParaRPr lang="en-US" dirty="0"/>
          </a:p>
          <a:p>
            <a:pPr marL="0" indent="0">
              <a:buNone/>
            </a:pPr>
            <a:endParaRPr lang="en-US" dirty="0"/>
          </a:p>
        </p:txBody>
      </p:sp>
      <p:sp>
        <p:nvSpPr>
          <p:cNvPr id="7" name="Text Placeholder 6"/>
          <p:cNvSpPr>
            <a:spLocks noGrp="1"/>
          </p:cNvSpPr>
          <p:nvPr>
            <p:ph type="body" sz="quarter" idx="13"/>
          </p:nvPr>
        </p:nvSpPr>
        <p:spPr/>
        <p:txBody>
          <a:bodyPr/>
          <a:lstStyle/>
          <a:p>
            <a:r>
              <a:rPr lang="en-US" sz="2000" dirty="0">
                <a:latin typeface="Calibri" panose="020F0502020204030204" pitchFamily="34" charset="0"/>
                <a:cs typeface="Calibri" panose="020F0502020204030204" pitchFamily="34" charset="0"/>
              </a:rPr>
              <a:t>Increasing population-level Colorectal Cancer Screening Rates</a:t>
            </a:r>
          </a:p>
          <a:p>
            <a:endParaRPr lang="en-US" sz="2400" dirty="0"/>
          </a:p>
        </p:txBody>
      </p:sp>
      <p:pic>
        <p:nvPicPr>
          <p:cNvPr id="1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0" y="4299182"/>
            <a:ext cx="5439139" cy="13975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4"/>
          <p:cNvPicPr>
            <a:picLocks noChangeAspect="1"/>
          </p:cNvPicPr>
          <p:nvPr/>
        </p:nvPicPr>
        <p:blipFill>
          <a:blip r:embed="rId3"/>
          <a:stretch>
            <a:fillRect/>
          </a:stretch>
        </p:blipFill>
        <p:spPr>
          <a:xfrm>
            <a:off x="569913" y="1607284"/>
            <a:ext cx="4742301" cy="4183845"/>
          </a:xfrm>
          <a:prstGeom prst="rect">
            <a:avLst/>
          </a:prstGeom>
        </p:spPr>
      </p:pic>
    </p:spTree>
    <p:extLst>
      <p:ext uri="{BB962C8B-B14F-4D97-AF65-F5344CB8AC3E}">
        <p14:creationId xmlns:p14="http://schemas.microsoft.com/office/powerpoint/2010/main" val="42454326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598148" y="381300"/>
            <a:ext cx="10515600" cy="1127402"/>
          </a:xfrm>
        </p:spPr>
        <p:txBody>
          <a:bodyPr>
            <a:normAutofit/>
          </a:bodyPr>
          <a:lstStyle/>
          <a:p>
            <a:r>
              <a:rPr lang="en-US" b="1" dirty="0"/>
              <a:t>Tenets of the CRCCP model</a:t>
            </a:r>
          </a:p>
        </p:txBody>
      </p:sp>
      <p:pic>
        <p:nvPicPr>
          <p:cNvPr id="10" name="Picture 9"/>
          <p:cNvPicPr>
            <a:picLocks noChangeAspect="1"/>
          </p:cNvPicPr>
          <p:nvPr/>
        </p:nvPicPr>
        <p:blipFill>
          <a:blip r:embed="rId2" cstate="email">
            <a:duotone>
              <a:prstClr val="black"/>
              <a:schemeClr val="accent1">
                <a:tint val="45000"/>
                <a:satMod val="400000"/>
              </a:schemeClr>
            </a:duotone>
            <a:extLst>
              <a:ext uri="{28A0092B-C50C-407E-A947-70E740481C1C}">
                <a14:useLocalDpi xmlns:a14="http://schemas.microsoft.com/office/drawing/2010/main"/>
              </a:ext>
            </a:extLst>
          </a:blip>
          <a:stretch>
            <a:fillRect/>
          </a:stretch>
        </p:blipFill>
        <p:spPr>
          <a:xfrm>
            <a:off x="5560400" y="1432643"/>
            <a:ext cx="982841" cy="640095"/>
          </a:xfrm>
          <a:prstGeom prst="rect">
            <a:avLst/>
          </a:prstGeom>
        </p:spPr>
      </p:pic>
      <p:sp>
        <p:nvSpPr>
          <p:cNvPr id="11" name="TextBox 10"/>
          <p:cNvSpPr txBox="1"/>
          <p:nvPr/>
        </p:nvSpPr>
        <p:spPr>
          <a:xfrm>
            <a:off x="4943896" y="2231947"/>
            <a:ext cx="212808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Focus on defined, high-need populations</a:t>
            </a:r>
          </a:p>
        </p:txBody>
      </p:sp>
      <p:pic>
        <p:nvPicPr>
          <p:cNvPr id="12" name="Picture 11"/>
          <p:cNvPicPr>
            <a:picLocks noChangeAspect="1"/>
          </p:cNvPicPr>
          <p:nvPr/>
        </p:nvPicPr>
        <p:blipFill>
          <a:blip r:embed="rId3" cstate="email">
            <a:duotone>
              <a:prstClr val="black"/>
              <a:schemeClr val="accent1">
                <a:tint val="45000"/>
                <a:satMod val="400000"/>
              </a:schemeClr>
            </a:duotone>
            <a:extLst>
              <a:ext uri="{28A0092B-C50C-407E-A947-70E740481C1C}">
                <a14:useLocalDpi xmlns:a14="http://schemas.microsoft.com/office/drawing/2010/main"/>
              </a:ext>
            </a:extLst>
          </a:blip>
          <a:stretch>
            <a:fillRect/>
          </a:stretch>
        </p:blipFill>
        <p:spPr>
          <a:xfrm>
            <a:off x="9378551" y="1432643"/>
            <a:ext cx="1244350" cy="714839"/>
          </a:xfrm>
          <a:prstGeom prst="rect">
            <a:avLst/>
          </a:prstGeom>
          <a:noFill/>
        </p:spPr>
      </p:pic>
      <p:sp>
        <p:nvSpPr>
          <p:cNvPr id="13" name="TextBox 12"/>
          <p:cNvSpPr txBox="1"/>
          <p:nvPr/>
        </p:nvSpPr>
        <p:spPr>
          <a:xfrm>
            <a:off x="8551380" y="2249633"/>
            <a:ext cx="258877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Establish partnerships to support implementation</a:t>
            </a:r>
          </a:p>
        </p:txBody>
      </p:sp>
      <p:pic>
        <p:nvPicPr>
          <p:cNvPr id="14" name="Picture 13"/>
          <p:cNvPicPr>
            <a:picLocks noChangeAspect="1"/>
          </p:cNvPicPr>
          <p:nvPr/>
        </p:nvPicPr>
        <p:blipFill>
          <a:blip r:embed="rId4" cstate="email">
            <a:duotone>
              <a:prstClr val="black"/>
              <a:schemeClr val="accent1">
                <a:tint val="45000"/>
                <a:satMod val="400000"/>
              </a:schemeClr>
            </a:duotone>
            <a:extLst>
              <a:ext uri="{28A0092B-C50C-407E-A947-70E740481C1C}">
                <a14:useLocalDpi xmlns:a14="http://schemas.microsoft.com/office/drawing/2010/main"/>
              </a:ext>
            </a:extLst>
          </a:blip>
          <a:stretch>
            <a:fillRect/>
          </a:stretch>
        </p:blipFill>
        <p:spPr>
          <a:xfrm>
            <a:off x="10099898" y="3496710"/>
            <a:ext cx="1046006" cy="831631"/>
          </a:xfrm>
          <a:prstGeom prst="rect">
            <a:avLst/>
          </a:prstGeom>
        </p:spPr>
      </p:pic>
      <p:sp>
        <p:nvSpPr>
          <p:cNvPr id="15" name="TextBox 14"/>
          <p:cNvSpPr txBox="1"/>
          <p:nvPr/>
        </p:nvSpPr>
        <p:spPr>
          <a:xfrm>
            <a:off x="9180031" y="4545676"/>
            <a:ext cx="2585249"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Use data for program improvement and performance management</a:t>
            </a:r>
          </a:p>
        </p:txBody>
      </p:sp>
      <p:pic>
        <p:nvPicPr>
          <p:cNvPr id="16" name="Picture 15"/>
          <p:cNvPicPr>
            <a:picLocks noChangeAspect="1"/>
          </p:cNvPicPr>
          <p:nvPr/>
        </p:nvPicPr>
        <p:blipFill>
          <a:blip r:embed="rId5" cstate="email">
            <a:duotone>
              <a:prstClr val="black"/>
              <a:schemeClr val="accent1">
                <a:tint val="45000"/>
                <a:satMod val="400000"/>
              </a:schemeClr>
            </a:duotone>
            <a:extLst>
              <a:ext uri="{28A0092B-C50C-407E-A947-70E740481C1C}">
                <a14:useLocalDpi xmlns:a14="http://schemas.microsoft.com/office/drawing/2010/main"/>
              </a:ext>
            </a:extLst>
          </a:blip>
          <a:stretch>
            <a:fillRect/>
          </a:stretch>
        </p:blipFill>
        <p:spPr>
          <a:xfrm>
            <a:off x="801140" y="3496710"/>
            <a:ext cx="1243252" cy="779318"/>
          </a:xfrm>
          <a:prstGeom prst="rect">
            <a:avLst/>
          </a:prstGeom>
        </p:spPr>
      </p:pic>
      <p:sp>
        <p:nvSpPr>
          <p:cNvPr id="17" name="TextBox 16"/>
          <p:cNvSpPr txBox="1"/>
          <p:nvPr/>
        </p:nvSpPr>
        <p:spPr>
          <a:xfrm>
            <a:off x="164687" y="4437399"/>
            <a:ext cx="2436912"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Implement sustainable health system changes</a:t>
            </a:r>
          </a:p>
        </p:txBody>
      </p:sp>
      <p:pic>
        <p:nvPicPr>
          <p:cNvPr id="18" name="Picture 17"/>
          <p:cNvPicPr>
            <a:picLocks noChangeAspect="1"/>
          </p:cNvPicPr>
          <p:nvPr/>
        </p:nvPicPr>
        <p:blipFill>
          <a:blip r:embed="rId6" cstate="email">
            <a:duotone>
              <a:prstClr val="black"/>
              <a:schemeClr val="accent1">
                <a:tint val="45000"/>
                <a:satMod val="400000"/>
              </a:schemeClr>
            </a:duotone>
            <a:extLst>
              <a:ext uri="{28A0092B-C50C-407E-A947-70E740481C1C}">
                <a14:useLocalDpi xmlns:a14="http://schemas.microsoft.com/office/drawing/2010/main"/>
              </a:ext>
            </a:extLst>
          </a:blip>
          <a:stretch>
            <a:fillRect/>
          </a:stretch>
        </p:blipFill>
        <p:spPr>
          <a:xfrm>
            <a:off x="1422766" y="1432643"/>
            <a:ext cx="746156" cy="793423"/>
          </a:xfrm>
          <a:prstGeom prst="rect">
            <a:avLst/>
          </a:prstGeom>
          <a:solidFill>
            <a:schemeClr val="tx1">
              <a:lumMod val="90000"/>
              <a:lumOff val="10000"/>
            </a:schemeClr>
          </a:solidFill>
        </p:spPr>
      </p:pic>
      <p:sp>
        <p:nvSpPr>
          <p:cNvPr id="19" name="TextBox 18"/>
          <p:cNvSpPr txBox="1"/>
          <p:nvPr/>
        </p:nvSpPr>
        <p:spPr>
          <a:xfrm>
            <a:off x="598148" y="2285843"/>
            <a:ext cx="239539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Integrate public health and primary care</a:t>
            </a:r>
          </a:p>
        </p:txBody>
      </p:sp>
      <p:cxnSp>
        <p:nvCxnSpPr>
          <p:cNvPr id="20" name="Straight Connector 19"/>
          <p:cNvCxnSpPr/>
          <p:nvPr/>
        </p:nvCxnSpPr>
        <p:spPr>
          <a:xfrm>
            <a:off x="3962337" y="1412379"/>
            <a:ext cx="0" cy="1828800"/>
          </a:xfrm>
          <a:prstGeom prst="line">
            <a:avLst/>
          </a:prstGeom>
          <a:ln w="28575">
            <a:solidFill>
              <a:srgbClr val="00234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7952810" y="1412379"/>
            <a:ext cx="0" cy="1828800"/>
          </a:xfrm>
          <a:prstGeom prst="line">
            <a:avLst/>
          </a:prstGeom>
          <a:ln w="28575">
            <a:solidFill>
              <a:srgbClr val="00234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702805" y="3496710"/>
            <a:ext cx="0" cy="1828800"/>
          </a:xfrm>
          <a:prstGeom prst="line">
            <a:avLst/>
          </a:prstGeom>
          <a:ln w="28575">
            <a:solidFill>
              <a:srgbClr val="002343"/>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3188653" y="4416994"/>
            <a:ext cx="255035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Use evidence-based strategies to maximize limited public health dollars</a:t>
            </a:r>
          </a:p>
        </p:txBody>
      </p:sp>
      <p:pic>
        <p:nvPicPr>
          <p:cNvPr id="25" name="Picture 24"/>
          <p:cNvPicPr>
            <a:picLocks noChangeAspect="1"/>
          </p:cNvPicPr>
          <p:nvPr/>
        </p:nvPicPr>
        <p:blipFill>
          <a:blip r:embed="rId7" cstate="email">
            <a:duotone>
              <a:prstClr val="black"/>
              <a:schemeClr val="accent1">
                <a:tint val="45000"/>
                <a:satMod val="400000"/>
              </a:schemeClr>
            </a:duotone>
            <a:extLst>
              <a:ext uri="{28A0092B-C50C-407E-A947-70E740481C1C}">
                <a14:useLocalDpi xmlns:a14="http://schemas.microsoft.com/office/drawing/2010/main"/>
              </a:ext>
            </a:extLst>
          </a:blip>
          <a:stretch>
            <a:fillRect/>
          </a:stretch>
        </p:blipFill>
        <p:spPr>
          <a:xfrm>
            <a:off x="6754667" y="3427719"/>
            <a:ext cx="1455717" cy="1112387"/>
          </a:xfrm>
          <a:prstGeom prst="rect">
            <a:avLst/>
          </a:prstGeom>
        </p:spPr>
      </p:pic>
      <p:cxnSp>
        <p:nvCxnSpPr>
          <p:cNvPr id="26" name="Straight Connector 25"/>
          <p:cNvCxnSpPr/>
          <p:nvPr/>
        </p:nvCxnSpPr>
        <p:spPr>
          <a:xfrm>
            <a:off x="5941418" y="3496710"/>
            <a:ext cx="0" cy="1828800"/>
          </a:xfrm>
          <a:prstGeom prst="line">
            <a:avLst/>
          </a:prstGeom>
          <a:ln w="28575">
            <a:solidFill>
              <a:srgbClr val="002343"/>
            </a:solidFil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6430304" y="4582534"/>
            <a:ext cx="2436912"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Encourage innovation in adaptation of EBIs</a:t>
            </a:r>
          </a:p>
        </p:txBody>
      </p:sp>
      <p:cxnSp>
        <p:nvCxnSpPr>
          <p:cNvPr id="28" name="Straight Connector 27"/>
          <p:cNvCxnSpPr/>
          <p:nvPr/>
        </p:nvCxnSpPr>
        <p:spPr>
          <a:xfrm>
            <a:off x="9180031" y="3496710"/>
            <a:ext cx="0" cy="1828800"/>
          </a:xfrm>
          <a:prstGeom prst="line">
            <a:avLst/>
          </a:prstGeom>
          <a:ln w="28575">
            <a:solidFill>
              <a:srgbClr val="002343"/>
            </a:solidFill>
          </a:ln>
        </p:spPr>
        <p:style>
          <a:lnRef idx="1">
            <a:schemeClr val="accent1"/>
          </a:lnRef>
          <a:fillRef idx="0">
            <a:schemeClr val="accent1"/>
          </a:fillRef>
          <a:effectRef idx="0">
            <a:schemeClr val="accent1"/>
          </a:effectRef>
          <a:fontRef idx="minor">
            <a:schemeClr val="tx1"/>
          </a:fontRef>
        </p:style>
      </p:cxnSp>
      <p:pic>
        <p:nvPicPr>
          <p:cNvPr id="2" name="Picture 1" descr="Dollar Sign Free Stock Photo - Public Domain Pictures"/>
          <p:cNvPicPr>
            <a:picLocks noChangeAspect="1"/>
          </p:cNvPicPr>
          <p:nvPr/>
        </p:nvPicPr>
        <p:blipFill>
          <a:blip r:embed="rId8" cstate="email">
            <a:duotone>
              <a:prstClr val="black"/>
              <a:schemeClr val="accent1">
                <a:tint val="45000"/>
                <a:satMod val="400000"/>
              </a:schemeClr>
            </a:duotone>
            <a:extLst>
              <a:ext uri="{BEBA8EAE-BF5A-486C-A8C5-ECC9F3942E4B}">
                <a14:imgProps xmlns:a14="http://schemas.microsoft.com/office/drawing/2010/main">
                  <a14:imgLayer r:embed="rId9">
                    <a14:imgEffect>
                      <a14:backgroundRemoval t="10000" b="90000" l="10000" r="90000"/>
                    </a14:imgEffect>
                  </a14:imgLayer>
                </a14:imgProps>
              </a:ext>
              <a:ext uri="{28A0092B-C50C-407E-A947-70E740481C1C}">
                <a14:useLocalDpi xmlns:a14="http://schemas.microsoft.com/office/drawing/2010/main"/>
              </a:ext>
            </a:extLst>
          </a:blip>
          <a:stretch>
            <a:fillRect/>
          </a:stretch>
        </p:blipFill>
        <p:spPr>
          <a:xfrm>
            <a:off x="3851532" y="3427719"/>
            <a:ext cx="988636" cy="988636"/>
          </a:xfrm>
          <a:prstGeom prst="rect">
            <a:avLst/>
          </a:prstGeom>
        </p:spPr>
      </p:pic>
    </p:spTree>
    <p:extLst>
      <p:ext uri="{BB962C8B-B14F-4D97-AF65-F5344CB8AC3E}">
        <p14:creationId xmlns:p14="http://schemas.microsoft.com/office/powerpoint/2010/main" val="12832568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latin typeface="Century Gothic" panose="020B0502020202020204" pitchFamily="34" charset="0"/>
              </a:rPr>
              <a:t>Growing Reach with each New Clinic Recruited</a:t>
            </a:r>
          </a:p>
        </p:txBody>
      </p:sp>
      <p:pic>
        <p:nvPicPr>
          <p:cNvPr id="5" name="Picture 4"/>
          <p:cNvPicPr>
            <a:picLocks noChangeAspect="1"/>
          </p:cNvPicPr>
          <p:nvPr/>
        </p:nvPicPr>
        <p:blipFill>
          <a:blip r:embed="rId2"/>
          <a:stretch>
            <a:fillRect/>
          </a:stretch>
        </p:blipFill>
        <p:spPr>
          <a:xfrm>
            <a:off x="686531" y="1625638"/>
            <a:ext cx="537871" cy="580258"/>
          </a:xfrm>
          <a:prstGeom prst="rect">
            <a:avLst/>
          </a:prstGeom>
        </p:spPr>
      </p:pic>
      <p:sp>
        <p:nvSpPr>
          <p:cNvPr id="6" name="TextBox 5"/>
          <p:cNvSpPr txBox="1"/>
          <p:nvPr/>
        </p:nvSpPr>
        <p:spPr>
          <a:xfrm>
            <a:off x="1348929" y="1500269"/>
            <a:ext cx="4110193"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ea typeface="+mn-ea"/>
                <a:cs typeface="+mn-cs"/>
              </a:rPr>
              <a:t>This graph shows growth in the # of clinics</a:t>
            </a:r>
          </a:p>
        </p:txBody>
      </p:sp>
      <p:pic>
        <p:nvPicPr>
          <p:cNvPr id="7" name="Picture 6"/>
          <p:cNvPicPr>
            <a:picLocks noChangeAspect="1"/>
          </p:cNvPicPr>
          <p:nvPr/>
        </p:nvPicPr>
        <p:blipFill>
          <a:blip r:embed="rId3"/>
          <a:stretch>
            <a:fillRect/>
          </a:stretch>
        </p:blipFill>
        <p:spPr>
          <a:xfrm>
            <a:off x="6052540" y="1720482"/>
            <a:ext cx="601843" cy="390572"/>
          </a:xfrm>
          <a:prstGeom prst="rect">
            <a:avLst/>
          </a:prstGeom>
        </p:spPr>
      </p:pic>
      <p:grpSp>
        <p:nvGrpSpPr>
          <p:cNvPr id="8" name="Group 7"/>
          <p:cNvGrpSpPr/>
          <p:nvPr/>
        </p:nvGrpSpPr>
        <p:grpSpPr>
          <a:xfrm>
            <a:off x="670699" y="2475338"/>
            <a:ext cx="4515200" cy="2916545"/>
            <a:chOff x="1392573" y="2025817"/>
            <a:chExt cx="4008772" cy="2198173"/>
          </a:xfrm>
        </p:grpSpPr>
        <p:graphicFrame>
          <p:nvGraphicFramePr>
            <p:cNvPr id="9" name="Chart 8"/>
            <p:cNvGraphicFramePr>
              <a:graphicFrameLocks/>
            </p:cNvGraphicFramePr>
            <p:nvPr>
              <p:extLst/>
            </p:nvPr>
          </p:nvGraphicFramePr>
          <p:xfrm>
            <a:off x="1392573" y="2025817"/>
            <a:ext cx="4008772" cy="2198173"/>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p:cNvSpPr txBox="1"/>
            <p:nvPr/>
          </p:nvSpPr>
          <p:spPr>
            <a:xfrm>
              <a:off x="3588034" y="2271274"/>
              <a:ext cx="668905" cy="3943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CE33">
                      <a:lumMod val="75000"/>
                    </a:srgbClr>
                  </a:solidFill>
                  <a:effectLst/>
                  <a:uLnTx/>
                  <a:uFillTx/>
                  <a:latin typeface="Calibri"/>
                  <a:ea typeface="+mn-ea"/>
                  <a:cs typeface="Calibri" panose="020F0502020204030204" pitchFamily="34" charset="0"/>
                </a:rPr>
                <a:t>679</a:t>
              </a:r>
            </a:p>
          </p:txBody>
        </p:sp>
      </p:grpSp>
      <p:cxnSp>
        <p:nvCxnSpPr>
          <p:cNvPr id="11" name="Straight Connector 10"/>
          <p:cNvCxnSpPr/>
          <p:nvPr/>
        </p:nvCxnSpPr>
        <p:spPr>
          <a:xfrm>
            <a:off x="5619219" y="1811219"/>
            <a:ext cx="0" cy="3150762"/>
          </a:xfrm>
          <a:prstGeom prst="line">
            <a:avLst/>
          </a:prstGeom>
          <a:noFill/>
          <a:ln w="28575" cap="flat" cmpd="sng" algn="ctr">
            <a:solidFill>
              <a:schemeClr val="accent5"/>
            </a:solidFill>
            <a:prstDash val="dash"/>
            <a:miter lim="800000"/>
          </a:ln>
          <a:effectLst/>
        </p:spPr>
      </p:cxnSp>
      <p:graphicFrame>
        <p:nvGraphicFramePr>
          <p:cNvPr id="14" name="Chart 13"/>
          <p:cNvGraphicFramePr>
            <a:graphicFrameLocks/>
          </p:cNvGraphicFramePr>
          <p:nvPr>
            <p:extLst/>
          </p:nvPr>
        </p:nvGraphicFramePr>
        <p:xfrm>
          <a:off x="6265995" y="2173145"/>
          <a:ext cx="5233579" cy="3193378"/>
        </p:xfrm>
        <a:graphic>
          <a:graphicData uri="http://schemas.openxmlformats.org/drawingml/2006/chart">
            <c:chart xmlns:c="http://schemas.openxmlformats.org/drawingml/2006/chart" xmlns:r="http://schemas.openxmlformats.org/officeDocument/2006/relationships" r:id="rId5"/>
          </a:graphicData>
        </a:graphic>
      </p:graphicFrame>
      <p:sp>
        <p:nvSpPr>
          <p:cNvPr id="15" name="TextBox 14"/>
          <p:cNvSpPr txBox="1"/>
          <p:nvPr/>
        </p:nvSpPr>
        <p:spPr>
          <a:xfrm>
            <a:off x="6926587" y="1500269"/>
            <a:ext cx="470596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This graph shows growth in the # of patients, age 50-75</a:t>
            </a:r>
          </a:p>
        </p:txBody>
      </p:sp>
      <p:sp>
        <p:nvSpPr>
          <p:cNvPr id="16" name="TextBox 15"/>
          <p:cNvSpPr txBox="1"/>
          <p:nvPr/>
        </p:nvSpPr>
        <p:spPr>
          <a:xfrm>
            <a:off x="544962" y="5562597"/>
            <a:ext cx="507425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lumMod val="85000"/>
                    <a:lumOff val="15000"/>
                  </a:srgbClr>
                </a:solidFill>
                <a:effectLst/>
                <a:uLnTx/>
                <a:uFillTx/>
                <a:latin typeface="Calibri"/>
                <a:ea typeface="+mn-ea"/>
                <a:cs typeface="+mn-cs"/>
              </a:rPr>
              <a:t>Source: Clinic data submission, Sep. 2019, (Includes clinics recruited in PYs 1-4)</a:t>
            </a:r>
          </a:p>
        </p:txBody>
      </p:sp>
    </p:spTree>
    <p:extLst>
      <p:ext uri="{BB962C8B-B14F-4D97-AF65-F5344CB8AC3E}">
        <p14:creationId xmlns:p14="http://schemas.microsoft.com/office/powerpoint/2010/main" val="373628135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latin typeface="Century Gothic" panose="020B0502020202020204" pitchFamily="34" charset="0"/>
              </a:rPr>
              <a:t>CRCCP Grantee Network after 3 years</a:t>
            </a:r>
          </a:p>
        </p:txBody>
      </p:sp>
      <p:grpSp>
        <p:nvGrpSpPr>
          <p:cNvPr id="5" name="Group 4"/>
          <p:cNvGrpSpPr/>
          <p:nvPr/>
        </p:nvGrpSpPr>
        <p:grpSpPr>
          <a:xfrm>
            <a:off x="571981" y="3008790"/>
            <a:ext cx="1846883" cy="1668031"/>
            <a:chOff x="2257581" y="2585634"/>
            <a:chExt cx="1846883" cy="1668031"/>
          </a:xfrm>
        </p:grpSpPr>
        <p:sp>
          <p:nvSpPr>
            <p:cNvPr id="6" name="TextBox 5"/>
            <p:cNvSpPr txBox="1"/>
            <p:nvPr/>
          </p:nvSpPr>
          <p:spPr>
            <a:xfrm>
              <a:off x="2257581" y="2585634"/>
              <a:ext cx="1846883"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4F6BB9"/>
                  </a:solidFill>
                  <a:effectLst/>
                  <a:uLnTx/>
                  <a:uFillTx/>
                  <a:latin typeface="Calibri"/>
                  <a:ea typeface="+mn-ea"/>
                  <a:cs typeface="+mn-cs"/>
                </a:rPr>
                <a:t>245</a:t>
              </a:r>
            </a:p>
          </p:txBody>
        </p:sp>
        <p:sp>
          <p:nvSpPr>
            <p:cNvPr id="7" name="TextBox 6"/>
            <p:cNvSpPr txBox="1"/>
            <p:nvPr/>
          </p:nvSpPr>
          <p:spPr>
            <a:xfrm>
              <a:off x="2308937" y="3469476"/>
              <a:ext cx="1727418" cy="784189"/>
            </a:xfrm>
            <a:prstGeom prst="rect">
              <a:avLst/>
            </a:prstGeom>
            <a:noFill/>
          </p:spPr>
          <p:txBody>
            <a:bodyPr wrap="square" rtlCol="0">
              <a:spAutoFit/>
            </a:bodyPr>
            <a:lstStyle/>
            <a:p>
              <a:pPr marL="0" marR="0" lvl="0" indent="0" algn="ctr" defTabSz="914400" rtl="0" eaLnBrk="1" fontAlgn="auto" latinLnBrk="0" hangingPunct="1">
                <a:lnSpc>
                  <a:spcPts val="26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4F6BB9"/>
                  </a:solidFill>
                  <a:effectLst/>
                  <a:uLnTx/>
                  <a:uFillTx/>
                  <a:latin typeface="Calibri"/>
                  <a:ea typeface="+mn-ea"/>
                  <a:cs typeface="+mn-cs"/>
                </a:rPr>
                <a:t>Health systems</a:t>
              </a:r>
            </a:p>
          </p:txBody>
        </p:sp>
      </p:grpSp>
      <p:grpSp>
        <p:nvGrpSpPr>
          <p:cNvPr id="8" name="Group 7"/>
          <p:cNvGrpSpPr/>
          <p:nvPr/>
        </p:nvGrpSpPr>
        <p:grpSpPr>
          <a:xfrm>
            <a:off x="3271942" y="3085543"/>
            <a:ext cx="1846883" cy="1329092"/>
            <a:chOff x="4453174" y="3139632"/>
            <a:chExt cx="1846883" cy="1329092"/>
          </a:xfrm>
        </p:grpSpPr>
        <p:sp>
          <p:nvSpPr>
            <p:cNvPr id="9" name="TextBox 8"/>
            <p:cNvSpPr txBox="1"/>
            <p:nvPr/>
          </p:nvSpPr>
          <p:spPr>
            <a:xfrm>
              <a:off x="4453174" y="3139632"/>
              <a:ext cx="1846883"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44546A"/>
                  </a:solidFill>
                  <a:effectLst/>
                  <a:uLnTx/>
                  <a:uFillTx/>
                  <a:latin typeface="Calibri"/>
                  <a:ea typeface="+mn-ea"/>
                  <a:cs typeface="+mn-cs"/>
                </a:rPr>
                <a:t>815</a:t>
              </a:r>
            </a:p>
          </p:txBody>
        </p:sp>
        <p:sp>
          <p:nvSpPr>
            <p:cNvPr id="10" name="TextBox 9"/>
            <p:cNvSpPr txBox="1"/>
            <p:nvPr/>
          </p:nvSpPr>
          <p:spPr>
            <a:xfrm>
              <a:off x="4473494" y="4017960"/>
              <a:ext cx="1727418" cy="450764"/>
            </a:xfrm>
            <a:prstGeom prst="rect">
              <a:avLst/>
            </a:prstGeom>
            <a:noFill/>
          </p:spPr>
          <p:txBody>
            <a:bodyPr wrap="square" rtlCol="0">
              <a:spAutoFit/>
            </a:bodyPr>
            <a:lstStyle/>
            <a:p>
              <a:pPr marL="0" marR="0" lvl="0" indent="0" algn="ctr" defTabSz="914400" rtl="0" eaLnBrk="1" fontAlgn="auto" latinLnBrk="0" hangingPunct="1">
                <a:lnSpc>
                  <a:spcPts val="26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44546A"/>
                  </a:solidFill>
                  <a:effectLst/>
                  <a:uLnTx/>
                  <a:uFillTx/>
                  <a:latin typeface="Calibri"/>
                  <a:ea typeface="+mn-ea"/>
                  <a:cs typeface="+mn-cs"/>
                </a:rPr>
                <a:t>Clinics</a:t>
              </a:r>
              <a:endParaRPr kumimoji="0" lang="en-US" sz="2400" b="0" i="0" u="none" strike="noStrike" kern="0" cap="none" spc="0" normalizeH="0" baseline="0" noProof="0" dirty="0">
                <a:ln>
                  <a:noFill/>
                </a:ln>
                <a:solidFill>
                  <a:srgbClr val="44546A"/>
                </a:solidFill>
                <a:effectLst/>
                <a:uLnTx/>
                <a:uFillTx/>
                <a:latin typeface="Calibri"/>
                <a:ea typeface="+mn-ea"/>
                <a:cs typeface="+mn-cs"/>
              </a:endParaRPr>
            </a:p>
          </p:txBody>
        </p:sp>
      </p:grpSp>
      <p:grpSp>
        <p:nvGrpSpPr>
          <p:cNvPr id="11" name="Group 10"/>
          <p:cNvGrpSpPr/>
          <p:nvPr/>
        </p:nvGrpSpPr>
        <p:grpSpPr>
          <a:xfrm>
            <a:off x="5329793" y="3108679"/>
            <a:ext cx="2642462" cy="1329092"/>
            <a:chOff x="6300057" y="3960922"/>
            <a:chExt cx="2642462" cy="1329092"/>
          </a:xfrm>
        </p:grpSpPr>
        <p:sp>
          <p:nvSpPr>
            <p:cNvPr id="12" name="TextBox 11"/>
            <p:cNvSpPr txBox="1"/>
            <p:nvPr/>
          </p:nvSpPr>
          <p:spPr>
            <a:xfrm>
              <a:off x="6300057" y="3960922"/>
              <a:ext cx="2642462"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74A64E"/>
                  </a:solidFill>
                  <a:effectLst/>
                  <a:uLnTx/>
                  <a:uFillTx/>
                  <a:latin typeface="Calibri"/>
                  <a:ea typeface="+mn-ea"/>
                  <a:cs typeface="+mn-cs"/>
                </a:rPr>
                <a:t>6,181</a:t>
              </a:r>
            </a:p>
          </p:txBody>
        </p:sp>
        <p:sp>
          <p:nvSpPr>
            <p:cNvPr id="13" name="TextBox 12"/>
            <p:cNvSpPr txBox="1"/>
            <p:nvPr/>
          </p:nvSpPr>
          <p:spPr>
            <a:xfrm>
              <a:off x="6646750" y="4839250"/>
              <a:ext cx="2012522" cy="450764"/>
            </a:xfrm>
            <a:prstGeom prst="rect">
              <a:avLst/>
            </a:prstGeom>
            <a:noFill/>
          </p:spPr>
          <p:txBody>
            <a:bodyPr wrap="square" rtlCol="0">
              <a:spAutoFit/>
            </a:bodyPr>
            <a:lstStyle/>
            <a:p>
              <a:pPr marL="0" marR="0" lvl="0" indent="0" algn="ctr" defTabSz="914400" rtl="0" eaLnBrk="1" fontAlgn="auto" latinLnBrk="0" hangingPunct="1">
                <a:lnSpc>
                  <a:spcPts val="26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74A64E"/>
                  </a:solidFill>
                  <a:effectLst/>
                  <a:uLnTx/>
                  <a:uFillTx/>
                  <a:latin typeface="Calibri"/>
                  <a:ea typeface="+mn-ea"/>
                  <a:cs typeface="+mn-cs"/>
                </a:rPr>
                <a:t>Providers</a:t>
              </a:r>
              <a:endParaRPr kumimoji="0" lang="en-US" sz="2400" b="0" i="0" u="none" strike="noStrike" kern="0" cap="none" spc="0" normalizeH="0" baseline="0" noProof="0" dirty="0">
                <a:ln>
                  <a:noFill/>
                </a:ln>
                <a:solidFill>
                  <a:srgbClr val="74A64E"/>
                </a:solidFill>
                <a:effectLst/>
                <a:uLnTx/>
                <a:uFillTx/>
                <a:latin typeface="Calibri"/>
                <a:ea typeface="+mn-ea"/>
                <a:cs typeface="+mn-cs"/>
              </a:endParaRPr>
            </a:p>
          </p:txBody>
        </p:sp>
      </p:grpSp>
      <p:grpSp>
        <p:nvGrpSpPr>
          <p:cNvPr id="14" name="Group 13"/>
          <p:cNvGrpSpPr/>
          <p:nvPr/>
        </p:nvGrpSpPr>
        <p:grpSpPr>
          <a:xfrm>
            <a:off x="7861808" y="3085543"/>
            <a:ext cx="3089336" cy="1668031"/>
            <a:chOff x="8653213" y="5000785"/>
            <a:chExt cx="3089336" cy="1668031"/>
          </a:xfrm>
        </p:grpSpPr>
        <p:sp>
          <p:nvSpPr>
            <p:cNvPr id="15" name="TextBox 14"/>
            <p:cNvSpPr txBox="1"/>
            <p:nvPr/>
          </p:nvSpPr>
          <p:spPr>
            <a:xfrm>
              <a:off x="8653213" y="5000785"/>
              <a:ext cx="3089336"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FFCE33">
                      <a:lumMod val="75000"/>
                    </a:srgbClr>
                  </a:solidFill>
                  <a:effectLst/>
                  <a:uLnTx/>
                  <a:uFillTx/>
                  <a:latin typeface="Calibri"/>
                  <a:ea typeface="+mn-ea"/>
                  <a:cs typeface="+mn-cs"/>
                </a:rPr>
                <a:t>1,272,003</a:t>
              </a:r>
            </a:p>
          </p:txBody>
        </p:sp>
        <p:sp>
          <p:nvSpPr>
            <p:cNvPr id="16" name="TextBox 15"/>
            <p:cNvSpPr txBox="1"/>
            <p:nvPr/>
          </p:nvSpPr>
          <p:spPr>
            <a:xfrm>
              <a:off x="9240214" y="5884627"/>
              <a:ext cx="1915331" cy="784189"/>
            </a:xfrm>
            <a:prstGeom prst="rect">
              <a:avLst/>
            </a:prstGeom>
            <a:noFill/>
          </p:spPr>
          <p:txBody>
            <a:bodyPr wrap="square" rtlCol="0">
              <a:spAutoFit/>
            </a:bodyPr>
            <a:lstStyle/>
            <a:p>
              <a:pPr marL="0" marR="0" lvl="0" indent="0" algn="ctr" defTabSz="914400" rtl="0" eaLnBrk="1" fontAlgn="auto" latinLnBrk="0" hangingPunct="1">
                <a:lnSpc>
                  <a:spcPts val="26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FFCE33">
                      <a:lumMod val="75000"/>
                    </a:srgbClr>
                  </a:solidFill>
                  <a:effectLst/>
                  <a:uLnTx/>
                  <a:uFillTx/>
                  <a:latin typeface="Calibri"/>
                  <a:ea typeface="+mn-ea"/>
                  <a:cs typeface="+mn-cs"/>
                </a:rPr>
                <a:t>Patients</a:t>
              </a:r>
              <a:r>
                <a:rPr kumimoji="0" lang="en-US" sz="3600" b="0" i="0" u="none" strike="noStrike" kern="0" cap="none" spc="0" normalizeH="0" baseline="0" noProof="0" dirty="0">
                  <a:ln>
                    <a:noFill/>
                  </a:ln>
                  <a:solidFill>
                    <a:srgbClr val="FFCE33">
                      <a:lumMod val="75000"/>
                    </a:srgbClr>
                  </a:solidFill>
                  <a:effectLst/>
                  <a:uLnTx/>
                  <a:uFillTx/>
                  <a:latin typeface="Calibri"/>
                  <a:ea typeface="+mn-ea"/>
                  <a:cs typeface="+mn-cs"/>
                </a:rPr>
                <a:t> </a:t>
              </a:r>
              <a:r>
                <a:rPr kumimoji="0" lang="en-US" sz="2800" b="0" i="0" u="none" strike="noStrike" kern="0" cap="none" spc="0" normalizeH="0" baseline="0" noProof="0" dirty="0">
                  <a:ln>
                    <a:noFill/>
                  </a:ln>
                  <a:solidFill>
                    <a:srgbClr val="FFCE33">
                      <a:lumMod val="75000"/>
                    </a:srgbClr>
                  </a:solidFill>
                  <a:effectLst/>
                  <a:uLnTx/>
                  <a:uFillTx/>
                  <a:latin typeface="Calibri"/>
                  <a:ea typeface="+mn-ea"/>
                  <a:cs typeface="+mn-cs"/>
                </a:rPr>
                <a:t>aged 50-75</a:t>
              </a:r>
              <a:endParaRPr kumimoji="0" lang="en-US" sz="2000" b="0" i="0" u="none" strike="noStrike" kern="0" cap="none" spc="0" normalizeH="0" baseline="0" noProof="0" dirty="0">
                <a:ln>
                  <a:noFill/>
                </a:ln>
                <a:solidFill>
                  <a:srgbClr val="FFCE33">
                    <a:lumMod val="75000"/>
                  </a:srgbClr>
                </a:solidFill>
                <a:effectLst/>
                <a:uLnTx/>
                <a:uFillTx/>
                <a:latin typeface="Calibri"/>
                <a:ea typeface="+mn-ea"/>
                <a:cs typeface="+mn-cs"/>
              </a:endParaRPr>
            </a:p>
          </p:txBody>
        </p:sp>
      </p:grpSp>
      <p:sp>
        <p:nvSpPr>
          <p:cNvPr id="17" name="TextBox 16"/>
          <p:cNvSpPr txBox="1"/>
          <p:nvPr/>
        </p:nvSpPr>
        <p:spPr>
          <a:xfrm>
            <a:off x="623337" y="5142181"/>
            <a:ext cx="519834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lumMod val="85000"/>
                    <a:lumOff val="15000"/>
                  </a:srgbClr>
                </a:solidFill>
                <a:effectLst/>
                <a:uLnTx/>
                <a:uFillTx/>
                <a:latin typeface="Calibri"/>
                <a:ea typeface="+mn-ea"/>
                <a:cs typeface="+mn-cs"/>
              </a:rPr>
              <a:t>Source: Clinic data submission, Sep. 2019, (Includes clinics recruited in PYs 1-4)</a:t>
            </a:r>
          </a:p>
        </p:txBody>
      </p:sp>
      <p:pic>
        <p:nvPicPr>
          <p:cNvPr id="18" name="Picture 17"/>
          <p:cNvPicPr>
            <a:picLocks noChangeAspect="1"/>
          </p:cNvPicPr>
          <p:nvPr/>
        </p:nvPicPr>
        <p:blipFill>
          <a:blip r:embed="rId2"/>
          <a:stretch>
            <a:fillRect/>
          </a:stretch>
        </p:blipFill>
        <p:spPr>
          <a:xfrm>
            <a:off x="6103534" y="1873873"/>
            <a:ext cx="1153769" cy="1085591"/>
          </a:xfrm>
          <a:prstGeom prst="rect">
            <a:avLst/>
          </a:prstGeom>
        </p:spPr>
      </p:pic>
      <p:pic>
        <p:nvPicPr>
          <p:cNvPr id="19" name="Picture 18"/>
          <p:cNvPicPr>
            <a:picLocks noChangeAspect="1"/>
          </p:cNvPicPr>
          <p:nvPr/>
        </p:nvPicPr>
        <p:blipFill>
          <a:blip r:embed="rId3"/>
          <a:stretch>
            <a:fillRect/>
          </a:stretch>
        </p:blipFill>
        <p:spPr>
          <a:xfrm>
            <a:off x="8630834" y="1965265"/>
            <a:ext cx="1363255" cy="886747"/>
          </a:xfrm>
          <a:prstGeom prst="rect">
            <a:avLst/>
          </a:prstGeom>
        </p:spPr>
      </p:pic>
      <p:pic>
        <p:nvPicPr>
          <p:cNvPr id="20" name="Picture 19"/>
          <p:cNvPicPr>
            <a:picLocks noChangeAspect="1"/>
          </p:cNvPicPr>
          <p:nvPr/>
        </p:nvPicPr>
        <p:blipFill>
          <a:blip r:embed="rId4"/>
          <a:stretch>
            <a:fillRect/>
          </a:stretch>
        </p:blipFill>
        <p:spPr>
          <a:xfrm>
            <a:off x="3660766" y="1698515"/>
            <a:ext cx="1069236" cy="1153497"/>
          </a:xfrm>
          <a:prstGeom prst="rect">
            <a:avLst/>
          </a:prstGeom>
        </p:spPr>
      </p:pic>
      <p:pic>
        <p:nvPicPr>
          <p:cNvPr id="21" name="Picture 20"/>
          <p:cNvPicPr>
            <a:picLocks noChangeAspect="1"/>
          </p:cNvPicPr>
          <p:nvPr/>
        </p:nvPicPr>
        <p:blipFill>
          <a:blip r:embed="rId5"/>
          <a:stretch>
            <a:fillRect/>
          </a:stretch>
        </p:blipFill>
        <p:spPr>
          <a:xfrm>
            <a:off x="703612" y="1842959"/>
            <a:ext cx="1583622" cy="992675"/>
          </a:xfrm>
          <a:prstGeom prst="rect">
            <a:avLst/>
          </a:prstGeom>
        </p:spPr>
      </p:pic>
    </p:spTree>
    <p:extLst>
      <p:ext uri="{BB962C8B-B14F-4D97-AF65-F5344CB8AC3E}">
        <p14:creationId xmlns:p14="http://schemas.microsoft.com/office/powerpoint/2010/main" val="29681284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latin typeface="Century Gothic" panose="020B0502020202020204" pitchFamily="34" charset="0"/>
              </a:rPr>
              <a:t>CRCCP clinics up Close </a:t>
            </a:r>
          </a:p>
        </p:txBody>
      </p:sp>
      <p:grpSp>
        <p:nvGrpSpPr>
          <p:cNvPr id="5" name="Group 4"/>
          <p:cNvGrpSpPr/>
          <p:nvPr/>
        </p:nvGrpSpPr>
        <p:grpSpPr>
          <a:xfrm>
            <a:off x="713543" y="1718263"/>
            <a:ext cx="10786430" cy="3112447"/>
            <a:chOff x="702785" y="1652533"/>
            <a:chExt cx="10786430" cy="3683787"/>
          </a:xfrm>
        </p:grpSpPr>
        <p:sp>
          <p:nvSpPr>
            <p:cNvPr id="6" name="Rounded Rectangle 5"/>
            <p:cNvSpPr/>
            <p:nvPr/>
          </p:nvSpPr>
          <p:spPr>
            <a:xfrm>
              <a:off x="702785" y="1652533"/>
              <a:ext cx="10786430" cy="3683787"/>
            </a:xfrm>
            <a:prstGeom prst="roundRect">
              <a:avLst>
                <a:gd name="adj" fmla="val 16461"/>
              </a:avLst>
            </a:prstGeom>
            <a:solidFill>
              <a:schemeClr val="accent1">
                <a:lumMod val="40000"/>
                <a:lumOff val="60000"/>
              </a:schemeClr>
            </a:solidFill>
            <a:ln w="57150" cap="flat" cmpd="sng" algn="ctr">
              <a:noFill/>
              <a:prstDash val="sysDot"/>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74A64E">
                    <a:lumMod val="20000"/>
                    <a:lumOff val="80000"/>
                  </a:srgbClr>
                </a:solidFill>
                <a:effectLst/>
                <a:uLnTx/>
                <a:uFillTx/>
                <a:latin typeface="Calibri"/>
                <a:ea typeface="+mn-ea"/>
                <a:cs typeface="+mn-cs"/>
              </a:endParaRPr>
            </a:p>
          </p:txBody>
        </p:sp>
        <p:sp>
          <p:nvSpPr>
            <p:cNvPr id="7" name="TextBox 6"/>
            <p:cNvSpPr txBox="1"/>
            <p:nvPr/>
          </p:nvSpPr>
          <p:spPr>
            <a:xfrm>
              <a:off x="1131195" y="3841199"/>
              <a:ext cx="1578746" cy="1247638"/>
            </a:xfrm>
            <a:prstGeom prst="rect">
              <a:avLst/>
            </a:prstGeom>
            <a:noFill/>
          </p:spPr>
          <p:txBody>
            <a:bodyPr wrap="square" rtlCol="0">
              <a:spAutoFit/>
            </a:bodyPr>
            <a:lstStyle/>
            <a:p>
              <a:pPr marL="0" marR="0" lvl="0" indent="0" algn="ctr" defTabSz="914400" rtl="0" eaLnBrk="1" fontAlgn="auto" latinLnBrk="0" hangingPunct="1">
                <a:lnSpc>
                  <a:spcPts val="25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002F59"/>
                  </a:solidFill>
                  <a:effectLst/>
                  <a:uLnTx/>
                  <a:uFillTx/>
                  <a:latin typeface="Rockwell"/>
                  <a:ea typeface="+mn-ea"/>
                  <a:cs typeface="+mn-cs"/>
                </a:rPr>
                <a:t>815</a:t>
              </a:r>
            </a:p>
            <a:p>
              <a:pPr marL="0" marR="0" lvl="0" indent="0" algn="ctr" defTabSz="914400" rtl="0" eaLnBrk="1" fontAlgn="auto" latinLnBrk="0" hangingPunct="1">
                <a:lnSpc>
                  <a:spcPts val="25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2F59"/>
                  </a:solidFill>
                  <a:effectLst/>
                  <a:uLnTx/>
                  <a:uFillTx/>
                  <a:latin typeface="Rockwell"/>
                  <a:ea typeface="+mn-ea"/>
                  <a:cs typeface="+mn-cs"/>
                </a:rPr>
                <a:t>CRCCP Clinics</a:t>
              </a:r>
            </a:p>
          </p:txBody>
        </p:sp>
        <p:sp>
          <p:nvSpPr>
            <p:cNvPr id="8" name="Rectangle 7"/>
            <p:cNvSpPr/>
            <p:nvPr/>
          </p:nvSpPr>
          <p:spPr>
            <a:xfrm>
              <a:off x="3336900" y="2450574"/>
              <a:ext cx="2103120" cy="1615627"/>
            </a:xfrm>
            <a:prstGeom prst="rect">
              <a:avLst/>
            </a:prstGeom>
            <a:noFill/>
            <a:ln w="12700" cap="flat" cmpd="sng" algn="ctr">
              <a:noFill/>
              <a:prstDash val="solid"/>
              <a:miter lim="800000"/>
            </a:ln>
            <a:effectLst/>
          </p:spPr>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56A0D3"/>
                  </a:solidFill>
                  <a:effectLst/>
                  <a:uLnTx/>
                  <a:uFillTx/>
                  <a:latin typeface="Calibri"/>
                  <a:ea typeface="+mn-ea"/>
                  <a:cs typeface="+mn-cs"/>
                </a:rPr>
                <a:t>71%</a:t>
              </a:r>
            </a:p>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en-US" sz="1800" b="1" i="0" u="none" strike="noStrike" kern="0" cap="none" spc="0" normalizeH="0" baseline="0" noProof="0" dirty="0">
                  <a:ln>
                    <a:noFill/>
                  </a:ln>
                  <a:solidFill>
                    <a:srgbClr val="56A0D3"/>
                  </a:solidFill>
                  <a:effectLst/>
                  <a:uLnTx/>
                  <a:uFillTx/>
                  <a:latin typeface="Calibri"/>
                  <a:ea typeface="+mn-ea"/>
                  <a:cs typeface="+mn-cs"/>
                </a:rPr>
                <a:t>are Federally-Qualified Health Centers (FQHCs)</a:t>
              </a:r>
            </a:p>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en-US" sz="2400" b="0" i="0" u="none" strike="noStrike" kern="0" cap="none" spc="0" normalizeH="0" baseline="0" noProof="0" dirty="0">
                <a:ln>
                  <a:noFill/>
                </a:ln>
                <a:solidFill>
                  <a:prstClr val="black">
                    <a:lumMod val="75000"/>
                    <a:lumOff val="25000"/>
                  </a:prstClr>
                </a:solidFill>
                <a:effectLst/>
                <a:uLnTx/>
                <a:uFillTx/>
                <a:latin typeface="Calibri"/>
                <a:ea typeface="+mn-ea"/>
                <a:cs typeface="+mn-cs"/>
              </a:endParaRPr>
            </a:p>
          </p:txBody>
        </p:sp>
        <p:sp>
          <p:nvSpPr>
            <p:cNvPr id="9" name="Rectangle 8"/>
            <p:cNvSpPr/>
            <p:nvPr/>
          </p:nvSpPr>
          <p:spPr>
            <a:xfrm>
              <a:off x="5842661" y="2460908"/>
              <a:ext cx="2194560" cy="1914055"/>
            </a:xfrm>
            <a:prstGeom prst="rect">
              <a:avLst/>
            </a:prstGeom>
            <a:noFill/>
            <a:ln w="12700" cap="flat" cmpd="sng" algn="ctr">
              <a:noFill/>
              <a:prstDash val="solid"/>
              <a:miter lim="800000"/>
            </a:ln>
            <a:effectLst/>
          </p:spPr>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56A0D3"/>
                  </a:solidFill>
                  <a:effectLst/>
                  <a:uLnTx/>
                  <a:uFillTx/>
                  <a:latin typeface="Calibri"/>
                  <a:ea typeface="+mn-ea"/>
                  <a:cs typeface="+mn-cs"/>
                </a:rPr>
                <a:t>27%</a:t>
              </a:r>
            </a:p>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en-US" sz="1800" b="1" i="0" u="none" strike="noStrike" kern="0" cap="none" spc="0" normalizeH="0" baseline="0" noProof="0" dirty="0">
                  <a:ln>
                    <a:noFill/>
                  </a:ln>
                  <a:solidFill>
                    <a:srgbClr val="56A0D3"/>
                  </a:solidFill>
                  <a:effectLst/>
                  <a:uLnTx/>
                  <a:uFillTx/>
                  <a:latin typeface="Calibri"/>
                  <a:ea typeface="+mn-ea"/>
                  <a:cs typeface="+mn-cs"/>
                </a:rPr>
                <a:t>serve high percentages of uninsured patients (&gt;20%)</a:t>
              </a:r>
            </a:p>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en-US" sz="2400" b="0" i="0" u="none" strike="noStrike" kern="0" cap="none" spc="0" normalizeH="0" baseline="0" noProof="0" dirty="0">
                <a:ln>
                  <a:noFill/>
                </a:ln>
                <a:solidFill>
                  <a:prstClr val="black">
                    <a:lumMod val="75000"/>
                    <a:lumOff val="25000"/>
                  </a:prstClr>
                </a:solidFill>
                <a:effectLst/>
                <a:uLnTx/>
                <a:uFillTx/>
                <a:latin typeface="Calibri"/>
                <a:ea typeface="+mn-ea"/>
                <a:cs typeface="+mn-cs"/>
              </a:endParaRPr>
            </a:p>
          </p:txBody>
        </p:sp>
        <p:sp>
          <p:nvSpPr>
            <p:cNvPr id="10" name="Rectangle 9"/>
            <p:cNvSpPr/>
            <p:nvPr/>
          </p:nvSpPr>
          <p:spPr>
            <a:xfrm>
              <a:off x="8439862" y="2525034"/>
              <a:ext cx="2194560" cy="1577436"/>
            </a:xfrm>
            <a:prstGeom prst="rect">
              <a:avLst/>
            </a:prstGeom>
            <a:noFill/>
            <a:ln w="12700" cap="flat" cmpd="sng" algn="ctr">
              <a:noFill/>
              <a:prstDash val="solid"/>
              <a:miter lim="800000"/>
            </a:ln>
            <a:effectLst/>
          </p:spPr>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56A0D3"/>
                  </a:solidFill>
                  <a:effectLst/>
                  <a:uLnTx/>
                  <a:uFillTx/>
                  <a:latin typeface="Calibri"/>
                  <a:ea typeface="+mn-ea"/>
                  <a:cs typeface="+mn-cs"/>
                </a:rPr>
                <a:t>51%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56A0D3"/>
                  </a:solidFill>
                  <a:effectLst/>
                  <a:uLnTx/>
                  <a:uFillTx/>
                  <a:latin typeface="Calibri"/>
                  <a:ea typeface="+mn-ea"/>
                  <a:cs typeface="+mn-cs"/>
                </a:rPr>
                <a:t>use FOBT/FIT tests as the primary CRC screening test type</a:t>
              </a:r>
            </a:p>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en-US" sz="2400" b="1" i="0" u="none" strike="noStrike" kern="0" cap="none" spc="0" normalizeH="0" baseline="0" noProof="0" dirty="0">
                <a:ln>
                  <a:noFill/>
                </a:ln>
                <a:solidFill>
                  <a:srgbClr val="FFCE33">
                    <a:lumMod val="50000"/>
                  </a:srgbClr>
                </a:solidFill>
                <a:effectLst/>
                <a:uLnTx/>
                <a:uFillTx/>
                <a:latin typeface="Calibri"/>
                <a:ea typeface="+mn-ea"/>
                <a:cs typeface="+mn-cs"/>
              </a:endParaRPr>
            </a:p>
          </p:txBody>
        </p:sp>
        <p:cxnSp>
          <p:nvCxnSpPr>
            <p:cNvPr id="11" name="Straight Connector 10"/>
            <p:cNvCxnSpPr/>
            <p:nvPr/>
          </p:nvCxnSpPr>
          <p:spPr>
            <a:xfrm>
              <a:off x="8268653" y="2733399"/>
              <a:ext cx="4767" cy="1369071"/>
            </a:xfrm>
            <a:prstGeom prst="line">
              <a:avLst/>
            </a:prstGeom>
            <a:noFill/>
            <a:ln w="57150" cap="flat" cmpd="sng" algn="ctr">
              <a:solidFill>
                <a:schemeClr val="tx1">
                  <a:lumMod val="50000"/>
                  <a:lumOff val="50000"/>
                </a:schemeClr>
              </a:solidFill>
              <a:prstDash val="solid"/>
              <a:miter lim="800000"/>
            </a:ln>
            <a:effectLst/>
          </p:spPr>
        </p:cxnSp>
      </p:grpSp>
      <p:pic>
        <p:nvPicPr>
          <p:cNvPr id="12" name="Picture 11"/>
          <p:cNvPicPr>
            <a:picLocks noChangeAspect="1"/>
          </p:cNvPicPr>
          <p:nvPr/>
        </p:nvPicPr>
        <p:blipFill>
          <a:blip r:embed="rId2"/>
          <a:stretch>
            <a:fillRect/>
          </a:stretch>
        </p:blipFill>
        <p:spPr>
          <a:xfrm>
            <a:off x="1234265" y="1825523"/>
            <a:ext cx="1394123" cy="1503986"/>
          </a:xfrm>
          <a:prstGeom prst="rect">
            <a:avLst/>
          </a:prstGeom>
        </p:spPr>
      </p:pic>
      <p:cxnSp>
        <p:nvCxnSpPr>
          <p:cNvPr id="13" name="Straight Connector 12"/>
          <p:cNvCxnSpPr/>
          <p:nvPr/>
        </p:nvCxnSpPr>
        <p:spPr>
          <a:xfrm>
            <a:off x="5663440" y="2600847"/>
            <a:ext cx="4767" cy="1156734"/>
          </a:xfrm>
          <a:prstGeom prst="line">
            <a:avLst/>
          </a:prstGeom>
          <a:noFill/>
          <a:ln w="57150" cap="flat" cmpd="sng" algn="ctr">
            <a:solidFill>
              <a:schemeClr val="tx1">
                <a:lumMod val="50000"/>
                <a:lumOff val="50000"/>
              </a:schemeClr>
            </a:solidFill>
            <a:prstDash val="solid"/>
            <a:miter lim="800000"/>
          </a:ln>
          <a:effectLst/>
        </p:spPr>
      </p:cxnSp>
      <p:sp>
        <p:nvSpPr>
          <p:cNvPr id="15" name="TextBox 14"/>
          <p:cNvSpPr txBox="1"/>
          <p:nvPr/>
        </p:nvSpPr>
        <p:spPr>
          <a:xfrm>
            <a:off x="571981" y="5462968"/>
            <a:ext cx="5189980" cy="2876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0000">
                    <a:lumMod val="85000"/>
                    <a:lumOff val="15000"/>
                  </a:srgbClr>
                </a:solidFill>
                <a:effectLst/>
                <a:uLnTx/>
                <a:uFillTx/>
                <a:latin typeface="Calibri"/>
                <a:ea typeface="+mn-ea"/>
                <a:cs typeface="+mn-cs"/>
              </a:rPr>
              <a:t>Source: Clinic data submission, Sep. 2019, (Includes clinics recruited in PYs 1-4)</a:t>
            </a:r>
          </a:p>
        </p:txBody>
      </p:sp>
    </p:spTree>
    <p:extLst>
      <p:ext uri="{BB962C8B-B14F-4D97-AF65-F5344CB8AC3E}">
        <p14:creationId xmlns:p14="http://schemas.microsoft.com/office/powerpoint/2010/main" val="273158597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1981" y="365125"/>
            <a:ext cx="11060575" cy="714527"/>
          </a:xfrm>
        </p:spPr>
        <p:txBody>
          <a:bodyPr/>
          <a:lstStyle/>
          <a:p>
            <a:r>
              <a:rPr lang="en-US" b="1" dirty="0">
                <a:solidFill>
                  <a:srgbClr val="122C41"/>
                </a:solidFill>
                <a:latin typeface="Century Gothic" panose="020B0502020202020204" pitchFamily="34" charset="0"/>
              </a:rPr>
              <a:t>Average 10.3 percentage point increase in PY1 clinic screening rates</a:t>
            </a:r>
          </a:p>
        </p:txBody>
      </p:sp>
      <p:sp>
        <p:nvSpPr>
          <p:cNvPr id="4" name="Text Placeholder 3"/>
          <p:cNvSpPr>
            <a:spLocks noGrp="1"/>
          </p:cNvSpPr>
          <p:nvPr>
            <p:ph type="body" sz="quarter" idx="12"/>
          </p:nvPr>
        </p:nvSpPr>
        <p:spPr>
          <a:xfrm>
            <a:off x="455204" y="1687944"/>
            <a:ext cx="5928532" cy="646208"/>
          </a:xfrm>
        </p:spPr>
        <p:txBody>
          <a:bodyPr/>
          <a:lstStyle/>
          <a:p>
            <a:r>
              <a:rPr lang="en-US" sz="2400" b="1" dirty="0">
                <a:solidFill>
                  <a:prstClr val="white">
                    <a:lumMod val="50000"/>
                  </a:prstClr>
                </a:solidFill>
              </a:rPr>
              <a:t>CRCCP Mean Weighted Screening Rate</a:t>
            </a:r>
            <a:endParaRPr lang="en-US" sz="2400" dirty="0"/>
          </a:p>
          <a:p>
            <a:endParaRPr lang="en-US" dirty="0"/>
          </a:p>
        </p:txBody>
      </p:sp>
      <p:grpSp>
        <p:nvGrpSpPr>
          <p:cNvPr id="12" name="Group 11"/>
          <p:cNvGrpSpPr/>
          <p:nvPr/>
        </p:nvGrpSpPr>
        <p:grpSpPr>
          <a:xfrm>
            <a:off x="504988" y="1666358"/>
            <a:ext cx="11127568" cy="4556000"/>
            <a:chOff x="173736" y="2262014"/>
            <a:chExt cx="11127568" cy="4556000"/>
          </a:xfrm>
        </p:grpSpPr>
        <p:graphicFrame>
          <p:nvGraphicFramePr>
            <p:cNvPr id="5" name="Diagram 4"/>
            <p:cNvGraphicFramePr/>
            <p:nvPr>
              <p:extLst>
                <p:ext uri="{D42A27DB-BD31-4B8C-83A1-F6EECF244321}">
                  <p14:modId xmlns:p14="http://schemas.microsoft.com/office/powerpoint/2010/main" val="557713031"/>
                </p:ext>
              </p:extLst>
            </p:nvPr>
          </p:nvGraphicFramePr>
          <p:xfrm>
            <a:off x="173736" y="2947754"/>
            <a:ext cx="11127568" cy="38702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Rectangle 7"/>
            <p:cNvSpPr/>
            <p:nvPr/>
          </p:nvSpPr>
          <p:spPr>
            <a:xfrm>
              <a:off x="3477896" y="3457227"/>
              <a:ext cx="1742785" cy="830997"/>
            </a:xfrm>
            <a:prstGeom prst="rect">
              <a:avLst/>
            </a:prstGeom>
            <a:noFill/>
          </p:spPr>
          <p:txBody>
            <a:bodyPr wrap="non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solidFill>
                    <a:srgbClr val="FF7351"/>
                  </a:solidFill>
                  <a:effectLst/>
                  <a:uLnTx/>
                  <a:uFillTx/>
                  <a:latin typeface="Calibri"/>
                  <a:ea typeface="+mn-ea"/>
                  <a:cs typeface="+mn-cs"/>
                </a:rPr>
                <a:t> </a:t>
              </a:r>
              <a:r>
                <a:rPr kumimoji="0" lang="en-US" sz="4400" b="1" i="0" u="none" strike="noStrike" kern="1200" cap="none" spc="0" normalizeH="0" baseline="0" noProof="0" dirty="0">
                  <a:ln/>
                  <a:solidFill>
                    <a:srgbClr val="59CC59">
                      <a:lumMod val="75000"/>
                    </a:srgbClr>
                  </a:solidFill>
                  <a:effectLst/>
                  <a:uLnTx/>
                  <a:uFillTx/>
                  <a:latin typeface="Calibri"/>
                  <a:ea typeface="+mn-ea"/>
                  <a:cs typeface="+mn-cs"/>
                </a:rPr>
                <a:t>47.8%</a:t>
              </a:r>
            </a:p>
          </p:txBody>
        </p:sp>
        <p:sp>
          <p:nvSpPr>
            <p:cNvPr id="9" name="Rectangle 8"/>
            <p:cNvSpPr/>
            <p:nvPr/>
          </p:nvSpPr>
          <p:spPr>
            <a:xfrm>
              <a:off x="6150358" y="2905050"/>
              <a:ext cx="1640193" cy="830997"/>
            </a:xfrm>
            <a:prstGeom prst="rect">
              <a:avLst/>
            </a:prstGeom>
            <a:noFill/>
          </p:spPr>
          <p:txBody>
            <a:bodyPr wrap="non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solidFill>
                    <a:srgbClr val="59CC59">
                      <a:lumMod val="75000"/>
                    </a:srgbClr>
                  </a:solidFill>
                  <a:effectLst/>
                  <a:uLnTx/>
                  <a:uFillTx/>
                  <a:latin typeface="Calibri"/>
                  <a:ea typeface="+mn-ea"/>
                  <a:cs typeface="+mn-cs"/>
                </a:rPr>
                <a:t>51.7</a:t>
              </a:r>
              <a:r>
                <a:rPr kumimoji="0" lang="en-US" sz="4800" b="1" i="0" u="none" strike="noStrike" kern="1200" cap="none" spc="0" normalizeH="0" baseline="0" noProof="0" dirty="0">
                  <a:ln/>
                  <a:solidFill>
                    <a:srgbClr val="59CC59">
                      <a:lumMod val="75000"/>
                    </a:srgbClr>
                  </a:solidFill>
                  <a:effectLst/>
                  <a:uLnTx/>
                  <a:uFillTx/>
                  <a:latin typeface="Calibri"/>
                  <a:ea typeface="+mn-ea"/>
                  <a:cs typeface="+mn-cs"/>
                </a:rPr>
                <a:t>%</a:t>
              </a:r>
            </a:p>
          </p:txBody>
        </p:sp>
        <p:sp>
          <p:nvSpPr>
            <p:cNvPr id="10" name="Rectangle 9"/>
            <p:cNvSpPr/>
            <p:nvPr/>
          </p:nvSpPr>
          <p:spPr>
            <a:xfrm>
              <a:off x="1046062" y="4051887"/>
              <a:ext cx="1672253" cy="830997"/>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50" normalizeH="0" baseline="0" noProof="0" dirty="0">
                  <a:ln w="0">
                    <a:noFill/>
                  </a:ln>
                  <a:solidFill>
                    <a:srgbClr val="122C41">
                      <a:lumMod val="75000"/>
                      <a:lumOff val="25000"/>
                    </a:srgbClr>
                  </a:solidFill>
                  <a:effectLst>
                    <a:innerShdw blurRad="63500" dist="50800" dir="13500000">
                      <a:srgbClr val="000000">
                        <a:alpha val="50000"/>
                      </a:srgbClr>
                    </a:innerShdw>
                  </a:effectLst>
                  <a:uLnTx/>
                  <a:uFillTx/>
                  <a:latin typeface="Calibri"/>
                  <a:ea typeface="+mn-ea"/>
                  <a:cs typeface="+mn-cs"/>
                </a:rPr>
                <a:t>42.9</a:t>
              </a:r>
              <a:r>
                <a:rPr kumimoji="0" lang="en-US" sz="4800" b="1" i="0" u="none" strike="noStrike" kern="1200" cap="none" spc="50" normalizeH="0" baseline="0" noProof="0" dirty="0">
                  <a:ln w="0">
                    <a:noFill/>
                  </a:ln>
                  <a:solidFill>
                    <a:srgbClr val="122C41">
                      <a:lumMod val="75000"/>
                      <a:lumOff val="25000"/>
                    </a:srgbClr>
                  </a:solidFill>
                  <a:effectLst>
                    <a:innerShdw blurRad="63500" dist="50800" dir="13500000">
                      <a:srgbClr val="000000">
                        <a:alpha val="50000"/>
                      </a:srgbClr>
                    </a:innerShdw>
                  </a:effectLst>
                  <a:uLnTx/>
                  <a:uFillTx/>
                  <a:latin typeface="Calibri"/>
                  <a:ea typeface="+mn-ea"/>
                  <a:cs typeface="+mn-cs"/>
                </a:rPr>
                <a:t>%</a:t>
              </a:r>
            </a:p>
          </p:txBody>
        </p:sp>
        <p:sp>
          <p:nvSpPr>
            <p:cNvPr id="11" name="Rectangle 10"/>
            <p:cNvSpPr/>
            <p:nvPr/>
          </p:nvSpPr>
          <p:spPr>
            <a:xfrm>
              <a:off x="8538452" y="2262014"/>
              <a:ext cx="1640193" cy="830997"/>
            </a:xfrm>
            <a:prstGeom prst="rect">
              <a:avLst/>
            </a:prstGeom>
            <a:noFill/>
          </p:spPr>
          <p:txBody>
            <a:bodyPr wrap="non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solidFill>
                    <a:srgbClr val="59CC59">
                      <a:lumMod val="75000"/>
                    </a:srgbClr>
                  </a:solidFill>
                  <a:effectLst/>
                  <a:uLnTx/>
                  <a:uFillTx/>
                  <a:latin typeface="Calibri"/>
                  <a:ea typeface="+mn-ea"/>
                  <a:cs typeface="+mn-cs"/>
                </a:rPr>
                <a:t>53.2</a:t>
              </a:r>
              <a:r>
                <a:rPr kumimoji="0" lang="en-US" sz="4800" b="1" i="0" u="none" strike="noStrike" kern="1200" cap="none" spc="0" normalizeH="0" baseline="0" noProof="0" dirty="0">
                  <a:ln/>
                  <a:solidFill>
                    <a:srgbClr val="59CC59">
                      <a:lumMod val="75000"/>
                    </a:srgbClr>
                  </a:solidFill>
                  <a:effectLst/>
                  <a:uLnTx/>
                  <a:uFillTx/>
                  <a:latin typeface="Calibri"/>
                  <a:ea typeface="+mn-ea"/>
                  <a:cs typeface="+mn-cs"/>
                </a:rPr>
                <a:t>%</a:t>
              </a:r>
            </a:p>
          </p:txBody>
        </p:sp>
      </p:grpSp>
      <p:sp>
        <p:nvSpPr>
          <p:cNvPr id="14" name="Rectangle 13"/>
          <p:cNvSpPr/>
          <p:nvPr/>
        </p:nvSpPr>
        <p:spPr>
          <a:xfrm>
            <a:off x="6481610" y="5481535"/>
            <a:ext cx="5416607"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FFFF">
                    <a:lumMod val="50000"/>
                  </a:srgbClr>
                </a:solidFill>
                <a:effectLst/>
                <a:uLnTx/>
                <a:uFillTx/>
                <a:latin typeface="Calibri"/>
                <a:ea typeface="+mn-ea"/>
                <a:cs typeface="+mn-cs"/>
              </a:rPr>
              <a:t>Source: CRCCP Clinic Data April, 2019 data submission.  PY1 Clinics only; Years 1-3. </a:t>
            </a:r>
          </a:p>
        </p:txBody>
      </p:sp>
      <p:sp>
        <p:nvSpPr>
          <p:cNvPr id="3" name="TextBox 2"/>
          <p:cNvSpPr txBox="1"/>
          <p:nvPr/>
        </p:nvSpPr>
        <p:spPr>
          <a:xfrm>
            <a:off x="1271608" y="5043658"/>
            <a:ext cx="1883664" cy="6771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6A0D3">
                    <a:lumMod val="50000"/>
                  </a:srgbClr>
                </a:solidFill>
                <a:effectLst/>
                <a:uLnTx/>
                <a:uFillTx/>
                <a:latin typeface="Calibri"/>
                <a:ea typeface="+mn-ea"/>
                <a:cs typeface="+mn-cs"/>
              </a:rPr>
              <a:t>~</a:t>
            </a:r>
            <a:r>
              <a:rPr kumimoji="0" lang="en-US" sz="2000" b="1" i="0" u="none" strike="noStrike" kern="1200" cap="none" spc="0" normalizeH="0" baseline="0" noProof="0" dirty="0">
                <a:ln>
                  <a:noFill/>
                </a:ln>
                <a:solidFill>
                  <a:srgbClr val="56A0D3">
                    <a:lumMod val="50000"/>
                  </a:srgbClr>
                </a:solidFill>
                <a:effectLst/>
                <a:uLnTx/>
                <a:uFillTx/>
                <a:latin typeface="Calibri"/>
                <a:ea typeface="+mn-ea"/>
                <a:cs typeface="+mn-cs"/>
              </a:rPr>
              <a:t>260,509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6A0D3">
                    <a:lumMod val="50000"/>
                  </a:srgbClr>
                </a:solidFill>
                <a:effectLst/>
                <a:uLnTx/>
                <a:uFillTx/>
                <a:latin typeface="Calibri"/>
                <a:ea typeface="+mn-ea"/>
                <a:cs typeface="+mn-cs"/>
              </a:rPr>
              <a:t>screenings</a:t>
            </a:r>
          </a:p>
        </p:txBody>
      </p:sp>
      <p:sp>
        <p:nvSpPr>
          <p:cNvPr id="13" name="TextBox 12"/>
          <p:cNvSpPr txBox="1"/>
          <p:nvPr/>
        </p:nvSpPr>
        <p:spPr>
          <a:xfrm>
            <a:off x="3848423" y="4368465"/>
            <a:ext cx="1883664" cy="6771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9CC59">
                    <a:lumMod val="50000"/>
                  </a:srgbClr>
                </a:solidFill>
                <a:effectLst/>
                <a:uLnTx/>
                <a:uFillTx/>
                <a:latin typeface="Calibri"/>
                <a:ea typeface="+mn-ea"/>
                <a:cs typeface="+mn-cs"/>
              </a:rPr>
              <a:t>~</a:t>
            </a:r>
            <a:r>
              <a:rPr kumimoji="0" lang="en-US" sz="2000" b="1" i="0" u="none" strike="noStrike" kern="1200" cap="none" spc="0" normalizeH="0" baseline="0" noProof="0" dirty="0">
                <a:ln>
                  <a:noFill/>
                </a:ln>
                <a:solidFill>
                  <a:srgbClr val="59CC59">
                    <a:lumMod val="50000"/>
                  </a:srgbClr>
                </a:solidFill>
                <a:effectLst/>
                <a:uLnTx/>
                <a:uFillTx/>
                <a:latin typeface="Calibri"/>
                <a:ea typeface="+mn-ea"/>
                <a:cs typeface="+mn-cs"/>
              </a:rPr>
              <a:t>294,580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9CC59">
                    <a:lumMod val="50000"/>
                  </a:srgbClr>
                </a:solidFill>
                <a:effectLst/>
                <a:uLnTx/>
                <a:uFillTx/>
                <a:latin typeface="Calibri"/>
                <a:ea typeface="+mn-ea"/>
                <a:cs typeface="+mn-cs"/>
              </a:rPr>
              <a:t> screenings</a:t>
            </a:r>
          </a:p>
        </p:txBody>
      </p:sp>
      <p:sp>
        <p:nvSpPr>
          <p:cNvPr id="15" name="TextBox 14"/>
          <p:cNvSpPr txBox="1"/>
          <p:nvPr/>
        </p:nvSpPr>
        <p:spPr>
          <a:xfrm>
            <a:off x="6562339" y="3692568"/>
            <a:ext cx="1883664" cy="6771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9CC59">
                    <a:lumMod val="50000"/>
                  </a:srgbClr>
                </a:solidFill>
                <a:effectLst/>
                <a:uLnTx/>
                <a:uFillTx/>
                <a:latin typeface="Calibri"/>
                <a:ea typeface="+mn-ea"/>
                <a:cs typeface="+mn-cs"/>
              </a:rPr>
              <a:t>~</a:t>
            </a:r>
            <a:r>
              <a:rPr kumimoji="0" lang="en-US" sz="2000" b="1" i="0" u="none" strike="noStrike" kern="1200" cap="none" spc="0" normalizeH="0" baseline="0" noProof="0" dirty="0">
                <a:ln>
                  <a:noFill/>
                </a:ln>
                <a:solidFill>
                  <a:srgbClr val="59CC59">
                    <a:lumMod val="50000"/>
                  </a:srgbClr>
                </a:solidFill>
                <a:effectLst/>
                <a:uLnTx/>
                <a:uFillTx/>
                <a:latin typeface="Calibri"/>
                <a:ea typeface="+mn-ea"/>
                <a:cs typeface="+mn-cs"/>
              </a:rPr>
              <a:t>310,041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9CC59">
                    <a:lumMod val="50000"/>
                  </a:srgbClr>
                </a:solidFill>
                <a:effectLst/>
                <a:uLnTx/>
                <a:uFillTx/>
                <a:latin typeface="Calibri"/>
                <a:ea typeface="+mn-ea"/>
                <a:cs typeface="+mn-cs"/>
              </a:rPr>
              <a:t> screenings</a:t>
            </a:r>
          </a:p>
        </p:txBody>
      </p:sp>
      <p:sp>
        <p:nvSpPr>
          <p:cNvPr id="16" name="TextBox 15"/>
          <p:cNvSpPr txBox="1"/>
          <p:nvPr/>
        </p:nvSpPr>
        <p:spPr>
          <a:xfrm>
            <a:off x="9132209" y="3102288"/>
            <a:ext cx="20127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CC59">
                    <a:lumMod val="50000"/>
                  </a:srgbClr>
                </a:solidFill>
                <a:effectLst/>
                <a:uLnTx/>
                <a:uFillTx/>
                <a:latin typeface="Calibri"/>
                <a:ea typeface="+mn-ea"/>
                <a:cs typeface="+mn-cs"/>
              </a:rPr>
              <a:t>~316,459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CC59">
                    <a:lumMod val="50000"/>
                  </a:srgbClr>
                </a:solidFill>
                <a:effectLst/>
                <a:uLnTx/>
                <a:uFillTx/>
                <a:latin typeface="Calibri"/>
                <a:ea typeface="+mn-ea"/>
                <a:cs typeface="+mn-cs"/>
              </a:rPr>
              <a:t>screenings</a:t>
            </a:r>
          </a:p>
        </p:txBody>
      </p:sp>
      <p:sp>
        <p:nvSpPr>
          <p:cNvPr id="6" name="TextBox 5">
            <a:extLst>
              <a:ext uri="{FF2B5EF4-FFF2-40B4-BE49-F238E27FC236}">
                <a16:creationId xmlns:a16="http://schemas.microsoft.com/office/drawing/2014/main" id="{32F6F0A9-B935-4A40-9C16-E0B43D5E22DA}"/>
              </a:ext>
            </a:extLst>
          </p:cNvPr>
          <p:cNvSpPr txBox="1"/>
          <p:nvPr/>
        </p:nvSpPr>
        <p:spPr>
          <a:xfrm>
            <a:off x="8601890" y="4360645"/>
            <a:ext cx="2799672" cy="830997"/>
          </a:xfrm>
          <a:prstGeom prst="rect">
            <a:avLst/>
          </a:prstGeom>
          <a:solidFill>
            <a:schemeClr val="accent1">
              <a:lumMod val="40000"/>
              <a:lumOff val="60000"/>
            </a:schemeClr>
          </a:solidFill>
        </p:spPr>
        <p:txBody>
          <a:bodyPr wrap="square" rtlCol="0">
            <a:spAutoFit/>
          </a:bodyPr>
          <a:lstStyle/>
          <a:p>
            <a:pPr algn="ctr"/>
            <a:r>
              <a:rPr lang="en-US" sz="2400" b="1" dirty="0">
                <a:solidFill>
                  <a:schemeClr val="tx1">
                    <a:lumMod val="65000"/>
                    <a:lumOff val="35000"/>
                  </a:schemeClr>
                </a:solidFill>
              </a:rPr>
              <a:t>55,950  additional screenings </a:t>
            </a:r>
          </a:p>
        </p:txBody>
      </p:sp>
    </p:spTree>
    <p:extLst>
      <p:ext uri="{BB962C8B-B14F-4D97-AF65-F5344CB8AC3E}">
        <p14:creationId xmlns:p14="http://schemas.microsoft.com/office/powerpoint/2010/main" val="83770739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0078" y="311324"/>
            <a:ext cx="11345114" cy="378826"/>
          </a:xfrm>
        </p:spPr>
        <p:txBody>
          <a:bodyPr/>
          <a:lstStyle/>
          <a:p>
            <a:r>
              <a:rPr lang="en-US" sz="3600" b="1" dirty="0">
                <a:solidFill>
                  <a:schemeClr val="tx2"/>
                </a:solidFill>
                <a:latin typeface="Century Gothic" panose="020B0502020202020204" pitchFamily="34" charset="0"/>
              </a:rPr>
              <a:t>Screening rates through PY3 Increase with each newly implemented EBI </a:t>
            </a:r>
          </a:p>
        </p:txBody>
      </p:sp>
      <p:graphicFrame>
        <p:nvGraphicFramePr>
          <p:cNvPr id="5" name="Chart 4"/>
          <p:cNvGraphicFramePr>
            <a:graphicFrameLocks/>
          </p:cNvGraphicFramePr>
          <p:nvPr>
            <p:extLst>
              <p:ext uri="{D42A27DB-BD31-4B8C-83A1-F6EECF244321}">
                <p14:modId xmlns:p14="http://schemas.microsoft.com/office/powerpoint/2010/main" val="2880029379"/>
              </p:ext>
            </p:extLst>
          </p:nvPr>
        </p:nvGraphicFramePr>
        <p:xfrm>
          <a:off x="1230343" y="1558320"/>
          <a:ext cx="9599237" cy="4392697"/>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665287" y="2470850"/>
            <a:ext cx="400110" cy="1822428"/>
          </a:xfrm>
          <a:prstGeom prst="rect">
            <a:avLst/>
          </a:prstGeom>
          <a:noFill/>
        </p:spPr>
        <p:txBody>
          <a:bodyPr vert="vert270"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Calibri"/>
                <a:ea typeface="+mn-ea"/>
                <a:cs typeface="Calibri" panose="020F0502020204030204" pitchFamily="34" charset="0"/>
              </a:rPr>
              <a:t>CRC screening rate (%)</a:t>
            </a:r>
          </a:p>
        </p:txBody>
      </p:sp>
      <p:sp>
        <p:nvSpPr>
          <p:cNvPr id="8" name="TextBox 7"/>
          <p:cNvSpPr txBox="1"/>
          <p:nvPr/>
        </p:nvSpPr>
        <p:spPr>
          <a:xfrm>
            <a:off x="6880693" y="3219844"/>
            <a:ext cx="1444580" cy="523220"/>
          </a:xfrm>
          <a:prstGeom prst="rect">
            <a:avLst/>
          </a:prstGeom>
          <a:solidFill>
            <a:srgbClr val="FFFFFF">
              <a:alpha val="74902"/>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600FF"/>
                </a:solidFill>
                <a:effectLst/>
                <a:uLnTx/>
                <a:uFillTx/>
                <a:latin typeface="Calibri" panose="020F0502020204030204" pitchFamily="34" charset="0"/>
                <a:cs typeface="Calibri" panose="020F0502020204030204" pitchFamily="34" charset="0"/>
              </a:rPr>
              <a:t>13.5 percentage point increase</a:t>
            </a:r>
          </a:p>
        </p:txBody>
      </p:sp>
      <p:sp>
        <p:nvSpPr>
          <p:cNvPr id="9" name="TextBox 8"/>
          <p:cNvSpPr txBox="1"/>
          <p:nvPr/>
        </p:nvSpPr>
        <p:spPr>
          <a:xfrm>
            <a:off x="3346624" y="3604446"/>
            <a:ext cx="1451592" cy="523220"/>
          </a:xfrm>
          <a:prstGeom prst="rect">
            <a:avLst/>
          </a:prstGeom>
          <a:solidFill>
            <a:srgbClr val="FFFFFF">
              <a:alpha val="74902"/>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600FF"/>
                </a:solidFill>
                <a:effectLst/>
                <a:uLnTx/>
                <a:uFillTx/>
                <a:latin typeface="Calibri" panose="020F0502020204030204" pitchFamily="34" charset="0"/>
                <a:cs typeface="Calibri" panose="020F0502020204030204" pitchFamily="34" charset="0"/>
              </a:rPr>
              <a:t>10.1 percentage point increase</a:t>
            </a:r>
          </a:p>
        </p:txBody>
      </p:sp>
      <p:sp>
        <p:nvSpPr>
          <p:cNvPr id="10" name="TextBox 9"/>
          <p:cNvSpPr txBox="1"/>
          <p:nvPr/>
        </p:nvSpPr>
        <p:spPr>
          <a:xfrm>
            <a:off x="1906850" y="3754669"/>
            <a:ext cx="1362809" cy="523220"/>
          </a:xfrm>
          <a:prstGeom prst="rect">
            <a:avLst/>
          </a:prstGeom>
          <a:solidFill>
            <a:srgbClr val="FFFFFF">
              <a:alpha val="74902"/>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600FF"/>
                </a:solidFill>
                <a:effectLst/>
                <a:uLnTx/>
                <a:uFillTx/>
                <a:latin typeface="Calibri" panose="020F0502020204030204" pitchFamily="34" charset="0"/>
                <a:cs typeface="Calibri" panose="020F0502020204030204" pitchFamily="34" charset="0"/>
              </a:rPr>
              <a:t>7.4 percentage point increase</a:t>
            </a:r>
          </a:p>
        </p:txBody>
      </p:sp>
      <p:sp>
        <p:nvSpPr>
          <p:cNvPr id="11" name="TextBox 10"/>
          <p:cNvSpPr txBox="1"/>
          <p:nvPr/>
        </p:nvSpPr>
        <p:spPr>
          <a:xfrm>
            <a:off x="5063296" y="3431095"/>
            <a:ext cx="1552317" cy="523220"/>
          </a:xfrm>
          <a:prstGeom prst="rect">
            <a:avLst/>
          </a:prstGeom>
          <a:solidFill>
            <a:srgbClr val="FFFFFF">
              <a:alpha val="74902"/>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600FF"/>
                </a:solidFill>
                <a:effectLst/>
                <a:uLnTx/>
                <a:uFillTx/>
                <a:latin typeface="Calibri" panose="020F0502020204030204" pitchFamily="34" charset="0"/>
                <a:cs typeface="Calibri" panose="020F0502020204030204" pitchFamily="34" charset="0"/>
              </a:rPr>
              <a:t>10.8 percentage point increase</a:t>
            </a:r>
          </a:p>
        </p:txBody>
      </p:sp>
      <p:sp>
        <p:nvSpPr>
          <p:cNvPr id="12" name="TextBox 11"/>
          <p:cNvSpPr txBox="1"/>
          <p:nvPr/>
        </p:nvSpPr>
        <p:spPr>
          <a:xfrm>
            <a:off x="8662388" y="2843455"/>
            <a:ext cx="1461779" cy="523220"/>
          </a:xfrm>
          <a:prstGeom prst="rect">
            <a:avLst/>
          </a:prstGeom>
          <a:solidFill>
            <a:srgbClr val="FFFFFF">
              <a:alpha val="74902"/>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600FF"/>
                </a:solidFill>
                <a:effectLst/>
                <a:uLnTx/>
                <a:uFillTx/>
                <a:latin typeface="Calibri" panose="020F0502020204030204" pitchFamily="34" charset="0"/>
                <a:cs typeface="Calibri" panose="020F0502020204030204" pitchFamily="34" charset="0"/>
              </a:rPr>
              <a:t>19.6 percentage point increase</a:t>
            </a:r>
          </a:p>
        </p:txBody>
      </p:sp>
      <p:sp>
        <p:nvSpPr>
          <p:cNvPr id="14" name="Rectangle 13"/>
          <p:cNvSpPr/>
          <p:nvPr/>
        </p:nvSpPr>
        <p:spPr>
          <a:xfrm>
            <a:off x="3552593" y="6000441"/>
            <a:ext cx="8498388" cy="36933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rgbClr val="FFFFFF">
                    <a:lumMod val="50000"/>
                  </a:srgbClr>
                </a:solidFill>
                <a:effectLst/>
                <a:uLnTx/>
                <a:uFillTx/>
                <a:latin typeface="Calibri"/>
                <a:ea typeface="+mn-ea"/>
                <a:cs typeface="+mn-cs"/>
              </a:rPr>
              <a:t>Source: CRCCP Clinic Data April, 2019 data submission.  PY1 Clinics only; Years 1-3. </a:t>
            </a:r>
          </a:p>
        </p:txBody>
      </p:sp>
    </p:spTree>
    <p:extLst>
      <p:ext uri="{BB962C8B-B14F-4D97-AF65-F5344CB8AC3E}">
        <p14:creationId xmlns:p14="http://schemas.microsoft.com/office/powerpoint/2010/main" val="938121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4BF31B-9C98-4DAE-8E05-7E8D8C2E55C0}"/>
              </a:ext>
            </a:extLst>
          </p:cNvPr>
          <p:cNvSpPr>
            <a:spLocks noGrp="1"/>
          </p:cNvSpPr>
          <p:nvPr>
            <p:ph type="title"/>
          </p:nvPr>
        </p:nvSpPr>
        <p:spPr/>
        <p:txBody>
          <a:bodyPr/>
          <a:lstStyle/>
          <a:p>
            <a:r>
              <a:rPr lang="en-US" b="1" dirty="0">
                <a:latin typeface="Century Gothic" panose="020B0502020202020204" pitchFamily="34" charset="0"/>
              </a:rPr>
              <a:t>Partner Snapshot: UF School of Medicine</a:t>
            </a:r>
            <a:endParaRPr lang="en-US" dirty="0">
              <a:latin typeface="Century Gothic" panose="020B0502020202020204" pitchFamily="34" charset="0"/>
            </a:endParaRPr>
          </a:p>
        </p:txBody>
      </p:sp>
      <p:sp>
        <p:nvSpPr>
          <p:cNvPr id="10" name="Text Placeholder 9">
            <a:extLst>
              <a:ext uri="{FF2B5EF4-FFF2-40B4-BE49-F238E27FC236}">
                <a16:creationId xmlns:a16="http://schemas.microsoft.com/office/drawing/2014/main" id="{F4BF72A9-EB83-4CDF-A2BD-00B1C6C4B655}"/>
              </a:ext>
            </a:extLst>
          </p:cNvPr>
          <p:cNvSpPr>
            <a:spLocks noGrp="1"/>
          </p:cNvSpPr>
          <p:nvPr>
            <p:ph type="body" sz="quarter" idx="11"/>
          </p:nvPr>
        </p:nvSpPr>
        <p:spPr/>
        <p:txBody>
          <a:bodyPr/>
          <a:lstStyle/>
          <a:p>
            <a:r>
              <a:rPr lang="en-US" sz="2000" dirty="0"/>
              <a:t>Implementing multiple EBIs to Improve Colorectal Cancer Screening</a:t>
            </a:r>
          </a:p>
          <a:p>
            <a:endParaRPr lang="en-US" sz="2000" dirty="0"/>
          </a:p>
        </p:txBody>
      </p:sp>
      <p:sp>
        <p:nvSpPr>
          <p:cNvPr id="4" name="Text Placeholder 3">
            <a:extLst>
              <a:ext uri="{FF2B5EF4-FFF2-40B4-BE49-F238E27FC236}">
                <a16:creationId xmlns:a16="http://schemas.microsoft.com/office/drawing/2014/main" id="{F5AF3B21-6960-43D3-B21B-0DC63F073965}"/>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586BADA9-75ED-422C-85A9-1728DE062E09}"/>
              </a:ext>
            </a:extLst>
          </p:cNvPr>
          <p:cNvSpPr>
            <a:spLocks noGrp="1"/>
          </p:cNvSpPr>
          <p:nvPr>
            <p:ph type="body" sz="quarter" idx="13"/>
          </p:nvPr>
        </p:nvSpPr>
        <p:spPr/>
        <p:txBody>
          <a:bodyPr/>
          <a:lstStyle/>
          <a:p>
            <a:r>
              <a:rPr lang="en-US" sz="2800" dirty="0"/>
              <a:t>Colorectal Cancer Control Program</a:t>
            </a:r>
          </a:p>
        </p:txBody>
      </p:sp>
      <p:pic>
        <p:nvPicPr>
          <p:cNvPr id="6" name="Picture 5">
            <a:extLst>
              <a:ext uri="{FF2B5EF4-FFF2-40B4-BE49-F238E27FC236}">
                <a16:creationId xmlns:a16="http://schemas.microsoft.com/office/drawing/2014/main" id="{9C40F9A2-95DA-4417-B24E-5EB2A0E80838}"/>
              </a:ext>
            </a:extLst>
          </p:cNvPr>
          <p:cNvPicPr>
            <a:picLocks noChangeAspect="1"/>
          </p:cNvPicPr>
          <p:nvPr/>
        </p:nvPicPr>
        <p:blipFill rotWithShape="1">
          <a:blip r:embed="rId3"/>
          <a:srcRect l="6320" t="3836" r="4977" b="2408"/>
          <a:stretch/>
        </p:blipFill>
        <p:spPr>
          <a:xfrm>
            <a:off x="542668" y="1757043"/>
            <a:ext cx="5425870" cy="3592843"/>
          </a:xfrm>
          <a:prstGeom prst="rect">
            <a:avLst/>
          </a:prstGeom>
        </p:spPr>
      </p:pic>
      <p:pic>
        <p:nvPicPr>
          <p:cNvPr id="7" name="Picture 6">
            <a:extLst>
              <a:ext uri="{FF2B5EF4-FFF2-40B4-BE49-F238E27FC236}">
                <a16:creationId xmlns:a16="http://schemas.microsoft.com/office/drawing/2014/main" id="{FAD074A3-6687-4343-9A6C-F0A4A4CF3AB7}"/>
              </a:ext>
            </a:extLst>
          </p:cNvPr>
          <p:cNvPicPr>
            <a:picLocks noChangeAspect="1"/>
          </p:cNvPicPr>
          <p:nvPr/>
        </p:nvPicPr>
        <p:blipFill rotWithShape="1">
          <a:blip r:embed="rId4"/>
          <a:srcRect l="4311" t="1932" r="6285" b="3280"/>
          <a:stretch/>
        </p:blipFill>
        <p:spPr>
          <a:xfrm>
            <a:off x="6231852" y="1757045"/>
            <a:ext cx="5409092" cy="3607435"/>
          </a:xfrm>
          <a:prstGeom prst="rect">
            <a:avLst/>
          </a:prstGeom>
        </p:spPr>
      </p:pic>
      <p:sp>
        <p:nvSpPr>
          <p:cNvPr id="11" name="TextBox 10">
            <a:extLst>
              <a:ext uri="{FF2B5EF4-FFF2-40B4-BE49-F238E27FC236}">
                <a16:creationId xmlns:a16="http://schemas.microsoft.com/office/drawing/2014/main" id="{1F5DF6FE-8E4E-4505-A075-0ADDE0C32E8E}"/>
              </a:ext>
            </a:extLst>
          </p:cNvPr>
          <p:cNvSpPr txBox="1"/>
          <p:nvPr/>
        </p:nvSpPr>
        <p:spPr>
          <a:xfrm>
            <a:off x="2926080" y="5826033"/>
            <a:ext cx="9300755" cy="338554"/>
          </a:xfrm>
          <a:prstGeom prst="rect">
            <a:avLst/>
          </a:prstGeom>
          <a:noFill/>
        </p:spPr>
        <p:txBody>
          <a:bodyPr wrap="square" rtlCol="0">
            <a:spAutoFit/>
          </a:bodyPr>
          <a:lstStyle/>
          <a:p>
            <a:r>
              <a:rPr lang="en-US" sz="1600" dirty="0"/>
              <a:t>http://www.floridahealth.gov/diseases-and-conditions/cancer/colon-cancer/crc-program.html</a:t>
            </a:r>
          </a:p>
        </p:txBody>
      </p:sp>
    </p:spTree>
    <p:extLst>
      <p:ext uri="{BB962C8B-B14F-4D97-AF65-F5344CB8AC3E}">
        <p14:creationId xmlns:p14="http://schemas.microsoft.com/office/powerpoint/2010/main" val="381507485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603B5609-5ABA-406F-A3FC-36CEC4551B18}"/>
              </a:ext>
            </a:extLst>
          </p:cNvPr>
          <p:cNvSpPr>
            <a:spLocks noGrp="1"/>
          </p:cNvSpPr>
          <p:nvPr>
            <p:ph type="title"/>
          </p:nvPr>
        </p:nvSpPr>
        <p:spPr/>
        <p:txBody>
          <a:bodyPr/>
          <a:lstStyle/>
          <a:p>
            <a:r>
              <a:rPr lang="en-US" b="1" dirty="0">
                <a:latin typeface="Century Gothic" panose="020B0502020202020204" pitchFamily="34" charset="0"/>
              </a:rPr>
              <a:t>Comprehensive Systems do More with Less</a:t>
            </a:r>
          </a:p>
        </p:txBody>
      </p:sp>
      <p:sp>
        <p:nvSpPr>
          <p:cNvPr id="6" name="TextBox 5"/>
          <p:cNvSpPr txBox="1"/>
          <p:nvPr/>
        </p:nvSpPr>
        <p:spPr>
          <a:xfrm>
            <a:off x="1923209" y="5761414"/>
            <a:ext cx="8116982"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rPr>
              <a:t>Type of delivery system</a:t>
            </a:r>
          </a:p>
        </p:txBody>
      </p:sp>
      <p:sp>
        <p:nvSpPr>
          <p:cNvPr id="7" name="TextBox 6"/>
          <p:cNvSpPr txBox="1"/>
          <p:nvPr/>
        </p:nvSpPr>
        <p:spPr>
          <a:xfrm rot="16200000">
            <a:off x="-591983" y="3246222"/>
            <a:ext cx="4691830"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mn-ea"/>
                <a:cs typeface="Calibri" panose="020F0502020204030204" pitchFamily="34" charset="0"/>
              </a:rPr>
              <a:t> </a:t>
            </a:r>
            <a:r>
              <a:rPr kumimoji="0" lang="en-US" sz="1600" b="1"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rPr>
              <a:t>Local PH Expenditures per capita</a:t>
            </a:r>
          </a:p>
        </p:txBody>
      </p:sp>
      <p:sp>
        <p:nvSpPr>
          <p:cNvPr id="8" name="TextBox 7"/>
          <p:cNvSpPr txBox="1"/>
          <p:nvPr/>
        </p:nvSpPr>
        <p:spPr>
          <a:xfrm rot="5400000">
            <a:off x="8068126" y="3227363"/>
            <a:ext cx="4704733" cy="33855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rPr>
              <a:t>% of recommended activities performed</a:t>
            </a:r>
          </a:p>
        </p:txBody>
      </p:sp>
      <p:pic>
        <p:nvPicPr>
          <p:cNvPr id="9" name="Picture 3"/>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37509" y="1044272"/>
            <a:ext cx="8116982" cy="47047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Rectangle 9"/>
          <p:cNvSpPr/>
          <p:nvPr/>
        </p:nvSpPr>
        <p:spPr>
          <a:xfrm>
            <a:off x="467189" y="6030337"/>
            <a:ext cx="11336741" cy="276999"/>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Calibri" panose="020F0502020204030204" pitchFamily="34" charset="0"/>
                <a:ea typeface="Times New Roman" pitchFamily="18" charset="0"/>
                <a:cs typeface="Calibri" panose="020F0502020204030204" pitchFamily="34" charset="0"/>
              </a:rPr>
              <a:t>Mays GP, Hogg RA. Economic shocks and public health protections in US metropolitan areas. </a:t>
            </a:r>
            <a:r>
              <a:rPr kumimoji="0" lang="en-US" altLang="en-US" sz="1200" b="0"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Times New Roman" pitchFamily="18" charset="0"/>
                <a:cs typeface="Calibri" panose="020F0502020204030204" pitchFamily="34" charset="0"/>
              </a:rPr>
              <a:t>Am J Public Health</a:t>
            </a:r>
            <a:r>
              <a:rPr kumimoji="0" lang="en-US" altLang="en-US" sz="1200" b="0" i="0" u="none" strike="noStrike" kern="1200" cap="none" spc="0" normalizeH="0" baseline="0" noProof="0" dirty="0">
                <a:ln>
                  <a:noFill/>
                </a:ln>
                <a:solidFill>
                  <a:srgbClr val="000000"/>
                </a:solidFill>
                <a:effectLst/>
                <a:uLnTx/>
                <a:uFillTx/>
                <a:latin typeface="Calibri" panose="020F0502020204030204" pitchFamily="34" charset="0"/>
                <a:ea typeface="Times New Roman" pitchFamily="18" charset="0"/>
                <a:cs typeface="Calibri" panose="020F0502020204030204" pitchFamily="34" charset="0"/>
              </a:rPr>
              <a:t>. 2015;105 </a:t>
            </a:r>
            <a:r>
              <a:rPr kumimoji="0" lang="en-US" altLang="en-US" sz="1200" b="0" i="0" u="none" strike="noStrike" kern="1200" cap="none" spc="0" normalizeH="0" baseline="0" noProof="0" dirty="0" err="1">
                <a:ln>
                  <a:noFill/>
                </a:ln>
                <a:solidFill>
                  <a:srgbClr val="000000"/>
                </a:solidFill>
                <a:effectLst/>
                <a:uLnTx/>
                <a:uFillTx/>
                <a:latin typeface="Calibri" panose="020F0502020204030204" pitchFamily="34" charset="0"/>
                <a:ea typeface="Times New Roman" pitchFamily="18" charset="0"/>
                <a:cs typeface="Calibri" panose="020F0502020204030204" pitchFamily="34" charset="0"/>
              </a:rPr>
              <a:t>Suppl</a:t>
            </a:r>
            <a:r>
              <a:rPr kumimoji="0" lang="en-US" altLang="en-US" sz="1200" b="0" i="0" u="none" strike="noStrike" kern="1200" cap="none" spc="0" normalizeH="0" baseline="0" noProof="0" dirty="0">
                <a:ln>
                  <a:noFill/>
                </a:ln>
                <a:solidFill>
                  <a:srgbClr val="000000"/>
                </a:solidFill>
                <a:effectLst/>
                <a:uLnTx/>
                <a:uFillTx/>
                <a:latin typeface="Calibri" panose="020F0502020204030204" pitchFamily="34" charset="0"/>
                <a:ea typeface="Times New Roman" pitchFamily="18" charset="0"/>
                <a:cs typeface="Calibri" panose="020F0502020204030204" pitchFamily="34" charset="0"/>
              </a:rPr>
              <a:t> 2:S280-7. </a:t>
            </a:r>
            <a:endParaRPr kumimoji="0" lang="en-US" sz="1200" b="0" i="0" u="none" strike="noStrike" kern="1200" cap="none" spc="0" normalizeH="0" baseline="0" noProof="0" dirty="0">
              <a:ln>
                <a:noFill/>
              </a:ln>
              <a:solidFill>
                <a:srgbClr val="000066"/>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81553572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56438BD-BABE-4B60-8E89-0208CBAD62E7}"/>
              </a:ext>
            </a:extLst>
          </p:cNvPr>
          <p:cNvSpPr>
            <a:spLocks noGrp="1"/>
          </p:cNvSpPr>
          <p:nvPr>
            <p:ph type="title"/>
          </p:nvPr>
        </p:nvSpPr>
        <p:spPr>
          <a:xfrm>
            <a:off x="571982" y="365125"/>
            <a:ext cx="4452454" cy="1023837"/>
          </a:xfrm>
        </p:spPr>
        <p:txBody>
          <a:bodyPr/>
          <a:lstStyle/>
          <a:p>
            <a:r>
              <a:rPr lang="en-US" sz="3600" b="1" dirty="0">
                <a:solidFill>
                  <a:schemeClr val="bg1"/>
                </a:solidFill>
                <a:latin typeface="Century Gothic" panose="020B0502020202020204" pitchFamily="34" charset="0"/>
              </a:rPr>
              <a:t>Partner Snapshot: Univ. of Chicago</a:t>
            </a:r>
          </a:p>
        </p:txBody>
      </p:sp>
      <p:graphicFrame>
        <p:nvGraphicFramePr>
          <p:cNvPr id="6" name="Content Placeholder 5">
            <a:extLst>
              <a:ext uri="{FF2B5EF4-FFF2-40B4-BE49-F238E27FC236}">
                <a16:creationId xmlns:a16="http://schemas.microsoft.com/office/drawing/2014/main" id="{11998D4A-4A3D-4396-9711-0E2625B6087B}"/>
              </a:ext>
            </a:extLst>
          </p:cNvPr>
          <p:cNvGraphicFramePr>
            <a:graphicFrameLocks noGrp="1" noChangeAspect="1"/>
          </p:cNvGraphicFramePr>
          <p:nvPr>
            <p:ph sz="quarter" idx="13"/>
            <p:extLst/>
          </p:nvPr>
        </p:nvGraphicFramePr>
        <p:xfrm>
          <a:off x="6096000" y="289076"/>
          <a:ext cx="5581802" cy="4572000"/>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 Placeholder 15">
            <a:extLst>
              <a:ext uri="{FF2B5EF4-FFF2-40B4-BE49-F238E27FC236}">
                <a16:creationId xmlns:a16="http://schemas.microsoft.com/office/drawing/2014/main" id="{501F0B31-541F-40E6-A4FB-F8CCB1E02C1C}"/>
              </a:ext>
            </a:extLst>
          </p:cNvPr>
          <p:cNvSpPr>
            <a:spLocks noGrp="1"/>
          </p:cNvSpPr>
          <p:nvPr>
            <p:ph type="body" sz="quarter" idx="11"/>
          </p:nvPr>
        </p:nvSpPr>
        <p:spPr/>
        <p:txBody>
          <a:bodyPr/>
          <a:lstStyle/>
          <a:p>
            <a:endParaRPr lang="en-US" dirty="0"/>
          </a:p>
        </p:txBody>
      </p:sp>
      <p:sp>
        <p:nvSpPr>
          <p:cNvPr id="18" name="Text Placeholder 17">
            <a:extLst>
              <a:ext uri="{FF2B5EF4-FFF2-40B4-BE49-F238E27FC236}">
                <a16:creationId xmlns:a16="http://schemas.microsoft.com/office/drawing/2014/main" id="{AA3A4C65-0595-4E10-80DC-C9E59620993E}"/>
              </a:ext>
            </a:extLst>
          </p:cNvPr>
          <p:cNvSpPr>
            <a:spLocks noGrp="1"/>
          </p:cNvSpPr>
          <p:nvPr>
            <p:ph type="body" sz="quarter" idx="14"/>
          </p:nvPr>
        </p:nvSpPr>
        <p:spPr>
          <a:xfrm>
            <a:off x="504992" y="1556875"/>
            <a:ext cx="4882620" cy="603504"/>
          </a:xfrm>
        </p:spPr>
        <p:txBody>
          <a:bodyPr/>
          <a:lstStyle/>
          <a:p>
            <a:r>
              <a:rPr lang="en-US" sz="1800" b="1" dirty="0">
                <a:solidFill>
                  <a:schemeClr val="bg1"/>
                </a:solidFill>
                <a:latin typeface="Calibri" panose="020F0502020204030204" pitchFamily="34" charset="0"/>
                <a:cs typeface="Calibri" panose="020F0502020204030204" pitchFamily="34" charset="0"/>
              </a:rPr>
              <a:t>Costs Effectiveness of Evidence-Based Interventions at Heartland Health Centers, Chicago</a:t>
            </a:r>
          </a:p>
          <a:p>
            <a:endParaRPr lang="en-US" dirty="0"/>
          </a:p>
        </p:txBody>
      </p:sp>
      <p:pic>
        <p:nvPicPr>
          <p:cNvPr id="10" name="Picture 9">
            <a:extLst>
              <a:ext uri="{FF2B5EF4-FFF2-40B4-BE49-F238E27FC236}">
                <a16:creationId xmlns:a16="http://schemas.microsoft.com/office/drawing/2014/main" id="{3DE03707-C926-482F-97B4-B5771BC643CD}"/>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494225" y="2217286"/>
            <a:ext cx="4608493" cy="2909111"/>
          </a:xfrm>
          <a:prstGeom prst="rect">
            <a:avLst/>
          </a:prstGeom>
        </p:spPr>
      </p:pic>
      <p:sp>
        <p:nvSpPr>
          <p:cNvPr id="11" name="TextBox 10">
            <a:extLst>
              <a:ext uri="{FF2B5EF4-FFF2-40B4-BE49-F238E27FC236}">
                <a16:creationId xmlns:a16="http://schemas.microsoft.com/office/drawing/2014/main" id="{D78EF301-FC6D-48F7-A465-8ABB9EB7B283}"/>
              </a:ext>
            </a:extLst>
          </p:cNvPr>
          <p:cNvSpPr txBox="1"/>
          <p:nvPr/>
        </p:nvSpPr>
        <p:spPr>
          <a:xfrm>
            <a:off x="515232" y="5313330"/>
            <a:ext cx="454068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D"/>
                </a:solidFill>
                <a:effectLst/>
                <a:uLnTx/>
                <a:uFillTx/>
                <a:latin typeface="Calibri" panose="020F0502020204030204" pitchFamily="34" charset="0"/>
                <a:ea typeface="+mn-ea"/>
                <a:cs typeface="Calibri" panose="020F0502020204030204" pitchFamily="34" charset="0"/>
              </a:rPr>
              <a:t>PSB Branch Chief Faye Wong (from left), Fornessa Randal (University of Chicago), DCPC Director Dr. Lisa Richardson, CRCCP Medical Director Djenaba Joseph, and Dr. Karen Kim (Univ. Chicago) during site visit.</a:t>
            </a:r>
          </a:p>
        </p:txBody>
      </p:sp>
      <p:sp>
        <p:nvSpPr>
          <p:cNvPr id="4" name="TextBox 3">
            <a:extLst>
              <a:ext uri="{FF2B5EF4-FFF2-40B4-BE49-F238E27FC236}">
                <a16:creationId xmlns:a16="http://schemas.microsoft.com/office/drawing/2014/main" id="{19C69D82-3B36-417C-96E5-7CC2777B608C}"/>
              </a:ext>
            </a:extLst>
          </p:cNvPr>
          <p:cNvSpPr txBox="1"/>
          <p:nvPr/>
        </p:nvSpPr>
        <p:spPr>
          <a:xfrm>
            <a:off x="5681696" y="6284582"/>
            <a:ext cx="334586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cdc.gov/pcd/issues/2019/18_0337.html</a:t>
            </a:r>
          </a:p>
        </p:txBody>
      </p:sp>
      <p:cxnSp>
        <p:nvCxnSpPr>
          <p:cNvPr id="9" name="Straight Connector 8">
            <a:extLst>
              <a:ext uri="{FF2B5EF4-FFF2-40B4-BE49-F238E27FC236}">
                <a16:creationId xmlns:a16="http://schemas.microsoft.com/office/drawing/2014/main" id="{A71D65C0-809F-4625-B3AD-786AB0EFF180}"/>
              </a:ext>
            </a:extLst>
          </p:cNvPr>
          <p:cNvCxnSpPr/>
          <p:nvPr/>
        </p:nvCxnSpPr>
        <p:spPr>
          <a:xfrm>
            <a:off x="7282150" y="2533880"/>
            <a:ext cx="1333041"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1D876BB6-7836-45E5-8BF1-D4C109C6D801}"/>
              </a:ext>
            </a:extLst>
          </p:cNvPr>
          <p:cNvSpPr txBox="1"/>
          <p:nvPr/>
        </p:nvSpPr>
        <p:spPr>
          <a:xfrm>
            <a:off x="6213513" y="365125"/>
            <a:ext cx="466013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mn-ea"/>
                <a:cs typeface="Calibri" panose="020F0502020204030204" pitchFamily="34" charset="0"/>
              </a:rPr>
              <a:t>Multiple EBI Implementation Costs </a:t>
            </a:r>
          </a:p>
        </p:txBody>
      </p:sp>
      <p:sp>
        <p:nvSpPr>
          <p:cNvPr id="23" name="TextBox 22">
            <a:extLst>
              <a:ext uri="{FF2B5EF4-FFF2-40B4-BE49-F238E27FC236}">
                <a16:creationId xmlns:a16="http://schemas.microsoft.com/office/drawing/2014/main" id="{74BE31AB-CDF2-487C-BEB0-2DEA080E7562}"/>
              </a:ext>
            </a:extLst>
          </p:cNvPr>
          <p:cNvSpPr txBox="1"/>
          <p:nvPr/>
        </p:nvSpPr>
        <p:spPr>
          <a:xfrm>
            <a:off x="6477143" y="5126397"/>
            <a:ext cx="211523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122C41"/>
                </a:solidFill>
                <a:effectLst/>
                <a:uLnTx/>
                <a:uFillTx/>
                <a:latin typeface="Calibri" panose="020F0502020204030204" pitchFamily="34" charset="0"/>
                <a:ea typeface="+mn-ea"/>
                <a:cs typeface="Calibri" panose="020F0502020204030204" pitchFamily="34" charset="0"/>
              </a:rPr>
              <a:t>21%  increase in Screening</a:t>
            </a:r>
          </a:p>
        </p:txBody>
      </p:sp>
      <p:sp>
        <p:nvSpPr>
          <p:cNvPr id="24" name="Arrow: Striped Right 23">
            <a:extLst>
              <a:ext uri="{FF2B5EF4-FFF2-40B4-BE49-F238E27FC236}">
                <a16:creationId xmlns:a16="http://schemas.microsoft.com/office/drawing/2014/main" id="{4B4BC5F7-3268-4109-8D28-DC83FA881CC5}"/>
              </a:ext>
            </a:extLst>
          </p:cNvPr>
          <p:cNvSpPr/>
          <p:nvPr/>
        </p:nvSpPr>
        <p:spPr>
          <a:xfrm rot="16200000">
            <a:off x="5762109" y="5168771"/>
            <a:ext cx="526603" cy="439159"/>
          </a:xfrm>
          <a:prstGeom prst="stripedRightArrow">
            <a:avLst/>
          </a:prstGeom>
          <a:solidFill>
            <a:srgbClr val="00B050"/>
          </a:solidFill>
          <a:ln>
            <a:solidFill>
              <a:srgbClr val="122C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D"/>
              </a:solidFill>
              <a:effectLst/>
              <a:uLnTx/>
              <a:uFillTx/>
              <a:latin typeface="Rockwell"/>
              <a:ea typeface="+mn-ea"/>
              <a:cs typeface="+mn-cs"/>
            </a:endParaRPr>
          </a:p>
        </p:txBody>
      </p:sp>
      <p:sp>
        <p:nvSpPr>
          <p:cNvPr id="25" name="TextBox 24">
            <a:extLst>
              <a:ext uri="{FF2B5EF4-FFF2-40B4-BE49-F238E27FC236}">
                <a16:creationId xmlns:a16="http://schemas.microsoft.com/office/drawing/2014/main" id="{F441B061-81BD-4592-A8EB-555EC4F1F763}"/>
              </a:ext>
            </a:extLst>
          </p:cNvPr>
          <p:cNvSpPr txBox="1"/>
          <p:nvPr/>
        </p:nvSpPr>
        <p:spPr>
          <a:xfrm>
            <a:off x="9587040" y="5126397"/>
            <a:ext cx="185083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122C41"/>
                </a:solidFill>
                <a:effectLst/>
                <a:uLnTx/>
                <a:uFillTx/>
                <a:latin typeface="Calibri" panose="020F0502020204030204" pitchFamily="34" charset="0"/>
                <a:ea typeface="+mn-ea"/>
                <a:cs typeface="Calibri" panose="020F0502020204030204" pitchFamily="34" charset="0"/>
              </a:rPr>
              <a:t>1,334</a:t>
            </a:r>
            <a:br>
              <a:rPr kumimoji="0" lang="en-US" sz="1800" b="1" i="0" u="none" strike="noStrike" kern="1200" cap="none" spc="0" normalizeH="0" baseline="0" noProof="0" dirty="0">
                <a:ln>
                  <a:noFill/>
                </a:ln>
                <a:solidFill>
                  <a:srgbClr val="122C41"/>
                </a:solidFill>
                <a:effectLst/>
                <a:uLnTx/>
                <a:uFillTx/>
                <a:latin typeface="Calibri" panose="020F0502020204030204" pitchFamily="34" charset="0"/>
                <a:ea typeface="+mn-ea"/>
                <a:cs typeface="Calibri" panose="020F0502020204030204" pitchFamily="34" charset="0"/>
              </a:rPr>
            </a:br>
            <a:r>
              <a:rPr kumimoji="0" lang="en-US" sz="1800" b="1" i="0" u="none" strike="noStrike" kern="1200" cap="none" spc="0" normalizeH="0" baseline="0" noProof="0" dirty="0">
                <a:ln>
                  <a:noFill/>
                </a:ln>
                <a:solidFill>
                  <a:srgbClr val="122C41"/>
                </a:solidFill>
                <a:effectLst/>
                <a:uLnTx/>
                <a:uFillTx/>
                <a:latin typeface="Calibri" panose="020F0502020204030204" pitchFamily="34" charset="0"/>
                <a:ea typeface="+mn-ea"/>
                <a:cs typeface="Calibri" panose="020F0502020204030204" pitchFamily="34" charset="0"/>
              </a:rPr>
              <a:t>Provider orders</a:t>
            </a:r>
          </a:p>
        </p:txBody>
      </p:sp>
      <p:pic>
        <p:nvPicPr>
          <p:cNvPr id="27" name="Graphic 26" descr="Document">
            <a:extLst>
              <a:ext uri="{FF2B5EF4-FFF2-40B4-BE49-F238E27FC236}">
                <a16:creationId xmlns:a16="http://schemas.microsoft.com/office/drawing/2014/main" id="{4A137624-8475-4C42-893A-1A9A3FD0992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824535" y="5125048"/>
            <a:ext cx="530352" cy="530352"/>
          </a:xfrm>
          <a:prstGeom prst="rect">
            <a:avLst/>
          </a:prstGeom>
        </p:spPr>
      </p:pic>
    </p:spTree>
    <p:extLst>
      <p:ext uri="{BB962C8B-B14F-4D97-AF65-F5344CB8AC3E}">
        <p14:creationId xmlns:p14="http://schemas.microsoft.com/office/powerpoint/2010/main" val="72126628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b="1" dirty="0">
                <a:latin typeface="Century Gothic" panose="020B0502020202020204" pitchFamily="34" charset="0"/>
              </a:rPr>
              <a:t>Colorectal Cancer Incidence and Mortality </a:t>
            </a:r>
            <a:endParaRPr lang="en-US" sz="3600" b="1" kern="1200" dirty="0">
              <a:solidFill>
                <a:schemeClr val="tx1"/>
              </a:solidFill>
              <a:latin typeface="Arial" charset="0"/>
              <a:ea typeface="+mn-ea"/>
              <a:cs typeface="+mn-cs"/>
            </a:endParaRPr>
          </a:p>
        </p:txBody>
      </p:sp>
      <p:grpSp>
        <p:nvGrpSpPr>
          <p:cNvPr id="4" name="Group 3">
            <a:extLst>
              <a:ext uri="{FF2B5EF4-FFF2-40B4-BE49-F238E27FC236}">
                <a16:creationId xmlns:a16="http://schemas.microsoft.com/office/drawing/2014/main" id="{0E0A0FB3-F69D-44AD-8D6C-34FB7C08FE42}"/>
              </a:ext>
            </a:extLst>
          </p:cNvPr>
          <p:cNvGrpSpPr/>
          <p:nvPr/>
        </p:nvGrpSpPr>
        <p:grpSpPr>
          <a:xfrm>
            <a:off x="1203442" y="742664"/>
            <a:ext cx="9785111" cy="4875929"/>
            <a:chOff x="1102593" y="172194"/>
            <a:chExt cx="9394987" cy="5571830"/>
          </a:xfrm>
        </p:grpSpPr>
        <p:graphicFrame>
          <p:nvGraphicFramePr>
            <p:cNvPr id="5" name="Chart 4">
              <a:extLst>
                <a:ext uri="{FF2B5EF4-FFF2-40B4-BE49-F238E27FC236}">
                  <a16:creationId xmlns:a16="http://schemas.microsoft.com/office/drawing/2014/main" id="{BCDC743B-0C46-438B-A5A3-540084EE9878}"/>
                </a:ext>
              </a:extLst>
            </p:cNvPr>
            <p:cNvGraphicFramePr/>
            <p:nvPr>
              <p:extLst/>
            </p:nvPr>
          </p:nvGraphicFramePr>
          <p:xfrm>
            <a:off x="1102593" y="172194"/>
            <a:ext cx="9394987" cy="557183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1">
              <a:extLst>
                <a:ext uri="{FF2B5EF4-FFF2-40B4-BE49-F238E27FC236}">
                  <a16:creationId xmlns:a16="http://schemas.microsoft.com/office/drawing/2014/main" id="{CC61993F-8534-47AA-B6E0-B8E7D9F2E8BC}"/>
                </a:ext>
              </a:extLst>
            </p:cNvPr>
            <p:cNvSpPr txBox="1"/>
            <p:nvPr/>
          </p:nvSpPr>
          <p:spPr>
            <a:xfrm>
              <a:off x="7243033" y="1329728"/>
              <a:ext cx="2333361" cy="39544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prstClr val="black"/>
                  </a:solidFill>
                  <a:effectLst/>
                  <a:uLnTx/>
                  <a:uFillTx/>
                  <a:latin typeface="Calibri" panose="020F0502020204030204" pitchFamily="34" charset="0"/>
                  <a:ea typeface="Tahoma" panose="020B0604030504040204" pitchFamily="34" charset="0"/>
                  <a:cs typeface="Calibri" panose="020F0502020204030204" pitchFamily="34" charset="0"/>
                </a:rPr>
                <a:t>HP2020 Target: 40.0</a:t>
              </a:r>
            </a:p>
          </p:txBody>
        </p:sp>
      </p:grpSp>
      <p:sp>
        <p:nvSpPr>
          <p:cNvPr id="7" name="Rectangle 18">
            <a:extLst>
              <a:ext uri="{FF2B5EF4-FFF2-40B4-BE49-F238E27FC236}">
                <a16:creationId xmlns:a16="http://schemas.microsoft.com/office/drawing/2014/main" id="{5EEBF5AA-D2CA-4134-BB06-0FBA5D56B687}"/>
              </a:ext>
            </a:extLst>
          </p:cNvPr>
          <p:cNvSpPr>
            <a:spLocks noChangeArrowheads="1"/>
          </p:cNvSpPr>
          <p:nvPr/>
        </p:nvSpPr>
        <p:spPr bwMode="auto">
          <a:xfrm>
            <a:off x="1203441" y="5684449"/>
            <a:ext cx="10024539" cy="646331"/>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Tahoma" panose="020B0604030504040204" pitchFamily="34" charset="0"/>
                <a:cs typeface="Tahoma" panose="020B0604030504040204" pitchFamily="34" charset="0"/>
              </a:rPr>
              <a:t>SOURCES: C-5: </a:t>
            </a:r>
            <a:r>
              <a:rPr kumimoji="0" lang="en-US" sz="1200" b="0" i="0" u="none" strike="noStrike" kern="1200" cap="none" spc="0" normalizeH="0" baseline="0" noProof="0" dirty="0">
                <a:ln>
                  <a:noFill/>
                </a:ln>
                <a:solidFill>
                  <a:srgbClr val="000000"/>
                </a:solidFill>
                <a:effectLst/>
                <a:uLnTx/>
                <a:uFillTx/>
                <a:latin typeface="Calibri" panose="020F0502020204030204"/>
                <a:ea typeface="Tahoma" pitchFamily="34" charset="0"/>
                <a:cs typeface="Tahoma" pitchFamily="34" charset="0"/>
              </a:rPr>
              <a:t>National Vital Statistics System-Mortality (NVSS-M), CDC/NCHS; Bridged-race Population Estimates, CDC/NCHS and Census. C-9: National Program of Cancer Registries (NPCR), CDC/NCCDPHP; Surveillance, Epidemiology, and End Results Program (SEER), NIH/NCI; Bridged-race Population Estimates, CDC/NCHS and Census.</a:t>
            </a:r>
            <a:endParaRPr kumimoji="0" lang="en-US" sz="1200" b="0" i="0" u="none" strike="noStrike" kern="1200" cap="none" spc="0" normalizeH="0" baseline="0" noProof="0" dirty="0">
              <a:ln>
                <a:noFill/>
              </a:ln>
              <a:solidFill>
                <a:prstClr val="black"/>
              </a:solidFill>
              <a:effectLst/>
              <a:uLnTx/>
              <a:uFillTx/>
              <a:latin typeface="Calibri" panose="020F0502020204030204"/>
              <a:ea typeface="Tahoma" pitchFamily="34" charset="0"/>
              <a:cs typeface="Tahoma" pitchFamily="34" charset="0"/>
            </a:endParaRPr>
          </a:p>
        </p:txBody>
      </p:sp>
      <p:sp>
        <p:nvSpPr>
          <p:cNvPr id="8" name="Text Placeholder 8">
            <a:extLst>
              <a:ext uri="{FF2B5EF4-FFF2-40B4-BE49-F238E27FC236}">
                <a16:creationId xmlns:a16="http://schemas.microsoft.com/office/drawing/2014/main" id="{F7FE952E-AE20-4D7D-B333-1B38D75573B8}"/>
              </a:ext>
            </a:extLst>
          </p:cNvPr>
          <p:cNvSpPr txBox="1">
            <a:spLocks/>
          </p:cNvSpPr>
          <p:nvPr/>
        </p:nvSpPr>
        <p:spPr>
          <a:xfrm>
            <a:off x="8686401" y="4327307"/>
            <a:ext cx="1973752" cy="537700"/>
          </a:xfrm>
          <a:prstGeom prst="rect">
            <a:avLst/>
          </a:prstGeom>
          <a:ln w="15875">
            <a:solidFill>
              <a:srgbClr val="C00000"/>
            </a:solidFill>
          </a:ln>
          <a:effectLst/>
        </p:spPr>
        <p:txBody>
          <a:bodyPr vert="horz" lIns="91440" tIns="45720" rIns="91440" bIns="45720" rtlCol="0" anchor="t">
            <a:noAutofit/>
          </a:bodyPr>
          <a:lstStyle>
            <a:lvl1pPr marL="0" indent="-342900" algn="r" defTabSz="914400" rtl="0" eaLnBrk="1" latinLnBrk="0" hangingPunct="1">
              <a:spcBef>
                <a:spcPct val="20000"/>
              </a:spcBef>
              <a:buFont typeface="Arial" pitchFamily="34" charset="0"/>
              <a:buNone/>
              <a:defRPr sz="1600" b="1" kern="1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None/>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None/>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34290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pitchFamily="34" charset="0"/>
                <a:ea typeface="Tahoma" pitchFamily="34" charset="0"/>
                <a:cs typeface="Calibri" panose="020F0502020204030204" pitchFamily="34" charset="0"/>
              </a:rPr>
              <a:t>Objs. C-5 &amp; C-9</a:t>
            </a:r>
          </a:p>
          <a:p>
            <a:pPr marL="0" marR="0" lvl="0" indent="-342900" algn="ctr" defTabSz="914400" rtl="0" eaLnBrk="1" fontAlgn="auto" latinLnBrk="0" hangingPunct="1">
              <a:lnSpc>
                <a:spcPct val="100000"/>
              </a:lnSpc>
              <a:spcBef>
                <a:spcPts val="0"/>
              </a:spcBef>
              <a:spcAft>
                <a:spcPts val="0"/>
              </a:spcAft>
              <a:buClrTx/>
              <a:buSzTx/>
              <a:buFont typeface="Arial" pitchFamily="34"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Tahoma" pitchFamily="34" charset="0"/>
                <a:cs typeface="Calibri" panose="020F0502020204030204" pitchFamily="34" charset="0"/>
              </a:rPr>
              <a:t>Decrease desired</a:t>
            </a:r>
          </a:p>
          <a:p>
            <a:pPr marL="0" marR="0" lvl="0" indent="-34290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34290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656885834"/>
      </p:ext>
    </p:extLst>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5712" y="238563"/>
            <a:ext cx="11060575" cy="537700"/>
          </a:xfrm>
        </p:spPr>
        <p:txBody>
          <a:bodyPr/>
          <a:lstStyle/>
          <a:p>
            <a:r>
              <a:rPr lang="en-US" sz="3600" b="1" dirty="0">
                <a:latin typeface="Century Gothic" panose="020B0502020202020204" pitchFamily="34" charset="0"/>
              </a:rPr>
              <a:t>Recommended Colorectal Cancer Screening by State, Adults 50–75 Years, BRFSS 2018</a:t>
            </a:r>
            <a:endParaRPr lang="en-US" sz="3600" b="1" kern="1200" dirty="0">
              <a:solidFill>
                <a:schemeClr val="tx1"/>
              </a:solidFill>
              <a:latin typeface="Century Gothic" panose="020B0502020202020204" pitchFamily="34" charset="0"/>
              <a:ea typeface="+mn-ea"/>
              <a:cs typeface="+mn-cs"/>
            </a:endParaRPr>
          </a:p>
        </p:txBody>
      </p:sp>
      <p:pic>
        <p:nvPicPr>
          <p:cNvPr id="9" name="Picture 8">
            <a:extLst>
              <a:ext uri="{FF2B5EF4-FFF2-40B4-BE49-F238E27FC236}">
                <a16:creationId xmlns:a16="http://schemas.microsoft.com/office/drawing/2014/main" id="{AE45B48C-EA03-4F9F-9CE7-614A3DAC72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78320" y="1307509"/>
            <a:ext cx="8235360" cy="4816758"/>
          </a:xfrm>
          <a:prstGeom prst="rect">
            <a:avLst/>
          </a:prstGeom>
        </p:spPr>
      </p:pic>
      <p:sp>
        <p:nvSpPr>
          <p:cNvPr id="3" name="TextBox 2">
            <a:extLst>
              <a:ext uri="{FF2B5EF4-FFF2-40B4-BE49-F238E27FC236}">
                <a16:creationId xmlns:a16="http://schemas.microsoft.com/office/drawing/2014/main" id="{EC540BB8-0676-42CB-A6BB-7302529D2E79}"/>
              </a:ext>
            </a:extLst>
          </p:cNvPr>
          <p:cNvSpPr txBox="1"/>
          <p:nvPr/>
        </p:nvSpPr>
        <p:spPr>
          <a:xfrm>
            <a:off x="222422" y="5847268"/>
            <a:ext cx="2150076" cy="276999"/>
          </a:xfrm>
          <a:prstGeom prst="rect">
            <a:avLst/>
          </a:prstGeom>
          <a:noFill/>
        </p:spPr>
        <p:txBody>
          <a:bodyPr wrap="square" rtlCol="0">
            <a:spAutoFit/>
          </a:bodyPr>
          <a:lstStyle/>
          <a:p>
            <a:r>
              <a:rPr lang="en-US" sz="1200" dirty="0">
                <a:latin typeface="Calibri" panose="020F0502020204030204" pitchFamily="34" charset="0"/>
                <a:cs typeface="Calibri" panose="020F0502020204030204" pitchFamily="34" charset="0"/>
              </a:rPr>
              <a:t>Source: CDC, unpublished data</a:t>
            </a:r>
          </a:p>
        </p:txBody>
      </p:sp>
    </p:spTree>
    <p:extLst>
      <p:ext uri="{BB962C8B-B14F-4D97-AF65-F5344CB8AC3E}">
        <p14:creationId xmlns:p14="http://schemas.microsoft.com/office/powerpoint/2010/main" val="1776527761"/>
      </p:ext>
    </p:extLst>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1981" y="234496"/>
            <a:ext cx="11060575" cy="537700"/>
          </a:xfrm>
        </p:spPr>
        <p:txBody>
          <a:bodyPr/>
          <a:lstStyle/>
          <a:p>
            <a:r>
              <a:rPr lang="en-US" sz="3600" b="1" dirty="0">
                <a:latin typeface="Century Gothic" panose="020B0502020202020204" pitchFamily="34" charset="0"/>
              </a:rPr>
              <a:t>Changes in Colorectal Cancer Screening by State, Adults 50–75 Years, BRFSS 2012-2018</a:t>
            </a:r>
            <a:endParaRPr lang="en-US" sz="3600" b="1" kern="1200" dirty="0">
              <a:solidFill>
                <a:schemeClr val="tx1"/>
              </a:solidFill>
              <a:latin typeface="Century Gothic" panose="020B0502020202020204" pitchFamily="34" charset="0"/>
              <a:ea typeface="+mn-ea"/>
              <a:cs typeface="+mn-cs"/>
            </a:endParaRPr>
          </a:p>
        </p:txBody>
      </p:sp>
      <p:pic>
        <p:nvPicPr>
          <p:cNvPr id="9" name="Picture 8">
            <a:extLst>
              <a:ext uri="{FF2B5EF4-FFF2-40B4-BE49-F238E27FC236}">
                <a16:creationId xmlns:a16="http://schemas.microsoft.com/office/drawing/2014/main" id="{AE45B48C-EA03-4F9F-9CE7-614A3DAC72ED}"/>
              </a:ext>
            </a:extLst>
          </p:cNvPr>
          <p:cNvPicPr>
            <a:picLocks noChangeAspect="1"/>
          </p:cNvPicPr>
          <p:nvPr/>
        </p:nvPicPr>
        <p:blipFill rotWithShape="1">
          <a:blip r:embed="rId3">
            <a:extLst>
              <a:ext uri="{28A0092B-C50C-407E-A947-70E740481C1C}">
                <a14:useLocalDpi xmlns:a14="http://schemas.microsoft.com/office/drawing/2010/main" val="0"/>
              </a:ext>
            </a:extLst>
          </a:blip>
          <a:srcRect l="1113"/>
          <a:stretch/>
        </p:blipFill>
        <p:spPr>
          <a:xfrm>
            <a:off x="1855466" y="1303462"/>
            <a:ext cx="8481069" cy="4854056"/>
          </a:xfrm>
          <a:prstGeom prst="rect">
            <a:avLst/>
          </a:prstGeom>
        </p:spPr>
      </p:pic>
      <p:sp>
        <p:nvSpPr>
          <p:cNvPr id="4" name="TextBox 3">
            <a:extLst>
              <a:ext uri="{FF2B5EF4-FFF2-40B4-BE49-F238E27FC236}">
                <a16:creationId xmlns:a16="http://schemas.microsoft.com/office/drawing/2014/main" id="{BDA12A70-18ED-4FAD-B022-24F1C369C060}"/>
              </a:ext>
            </a:extLst>
          </p:cNvPr>
          <p:cNvSpPr txBox="1"/>
          <p:nvPr/>
        </p:nvSpPr>
        <p:spPr>
          <a:xfrm>
            <a:off x="197708" y="5880519"/>
            <a:ext cx="2150076" cy="276999"/>
          </a:xfrm>
          <a:prstGeom prst="rect">
            <a:avLst/>
          </a:prstGeom>
          <a:noFill/>
        </p:spPr>
        <p:txBody>
          <a:bodyPr wrap="square" rtlCol="0">
            <a:spAutoFit/>
          </a:bodyPr>
          <a:lstStyle/>
          <a:p>
            <a:r>
              <a:rPr lang="en-US" sz="1200" dirty="0">
                <a:latin typeface="Calibri" panose="020F0502020204030204" pitchFamily="34" charset="0"/>
                <a:cs typeface="Calibri" panose="020F0502020204030204" pitchFamily="34" charset="0"/>
              </a:rPr>
              <a:t>Source: CDC, unpublished data</a:t>
            </a:r>
          </a:p>
        </p:txBody>
      </p:sp>
    </p:spTree>
    <p:extLst>
      <p:ext uri="{BB962C8B-B14F-4D97-AF65-F5344CB8AC3E}">
        <p14:creationId xmlns:p14="http://schemas.microsoft.com/office/powerpoint/2010/main" val="3435102643"/>
      </p:ext>
    </p:extLst>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latin typeface="Century Gothic" panose="020B0502020202020204" pitchFamily="34" charset="0"/>
              </a:rPr>
              <a:t>Addressing Disparities</a:t>
            </a:r>
          </a:p>
        </p:txBody>
      </p:sp>
    </p:spTree>
    <p:extLst>
      <p:ext uri="{BB962C8B-B14F-4D97-AF65-F5344CB8AC3E}">
        <p14:creationId xmlns:p14="http://schemas.microsoft.com/office/powerpoint/2010/main" val="160650614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a:latin typeface="Century Gothic" panose="020B0502020202020204" pitchFamily="34" charset="0"/>
              </a:rPr>
              <a:t>How Social Determinants Impact Health</a:t>
            </a:r>
          </a:p>
        </p:txBody>
      </p:sp>
      <p:pic>
        <p:nvPicPr>
          <p:cNvPr id="6" name="Picture 5"/>
          <p:cNvPicPr>
            <a:picLocks noChangeAspect="1"/>
          </p:cNvPicPr>
          <p:nvPr/>
        </p:nvPicPr>
        <p:blipFill>
          <a:blip r:embed="rId3">
            <a:duotone>
              <a:schemeClr val="accent5">
                <a:shade val="45000"/>
                <a:satMod val="135000"/>
              </a:schemeClr>
              <a:prstClr val="white"/>
            </a:duotone>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2855761" y="1086040"/>
            <a:ext cx="6480478" cy="5012029"/>
          </a:xfrm>
          <a:prstGeom prst="rect">
            <a:avLst/>
          </a:prstGeom>
        </p:spPr>
      </p:pic>
      <p:sp>
        <p:nvSpPr>
          <p:cNvPr id="11" name="Right Brace 10"/>
          <p:cNvSpPr/>
          <p:nvPr/>
        </p:nvSpPr>
        <p:spPr>
          <a:xfrm>
            <a:off x="9181873" y="1588336"/>
            <a:ext cx="308731" cy="1907074"/>
          </a:xfrm>
          <a:prstGeom prst="rightBrace">
            <a:avLst>
              <a:gd name="adj1" fmla="val 8333"/>
              <a:gd name="adj2" fmla="val 54069"/>
            </a:avLst>
          </a:prstGeom>
          <a:ln w="41275">
            <a:solidFill>
              <a:srgbClr val="122C4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Rockwell"/>
              <a:ea typeface="+mn-ea"/>
              <a:cs typeface="+mn-cs"/>
            </a:endParaRPr>
          </a:p>
        </p:txBody>
      </p:sp>
      <p:sp>
        <p:nvSpPr>
          <p:cNvPr id="12" name="TextBox 11"/>
          <p:cNvSpPr txBox="1"/>
          <p:nvPr/>
        </p:nvSpPr>
        <p:spPr>
          <a:xfrm>
            <a:off x="9880600" y="1757043"/>
            <a:ext cx="1940388"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50%</a:t>
            </a:r>
            <a:b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Can be traced back to your zip code</a:t>
            </a:r>
          </a:p>
        </p:txBody>
      </p:sp>
      <p:sp>
        <p:nvSpPr>
          <p:cNvPr id="13" name="TextBox 12"/>
          <p:cNvSpPr txBox="1"/>
          <p:nvPr/>
        </p:nvSpPr>
        <p:spPr>
          <a:xfrm>
            <a:off x="571981" y="5679368"/>
            <a:ext cx="45085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Source: Institute for Clinical Systems Improvement, Going Beyond </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Clinical Walls: Solving Complex Problems (October 2014)</a:t>
            </a:r>
          </a:p>
        </p:txBody>
      </p:sp>
    </p:spTree>
    <p:extLst>
      <p:ext uri="{BB962C8B-B14F-4D97-AF65-F5344CB8AC3E}">
        <p14:creationId xmlns:p14="http://schemas.microsoft.com/office/powerpoint/2010/main" val="191720067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noAutofit/>
          </a:bodyPr>
          <a:lstStyle/>
          <a:p>
            <a:r>
              <a:rPr lang="en-US" b="1" dirty="0">
                <a:solidFill>
                  <a:srgbClr val="122C41"/>
                </a:solidFill>
                <a:latin typeface="Century Gothic" panose="020B0502020202020204" pitchFamily="34" charset="0"/>
              </a:rPr>
              <a:t>CDC Rural Health Series</a:t>
            </a:r>
          </a:p>
        </p:txBody>
      </p:sp>
      <p:sp>
        <p:nvSpPr>
          <p:cNvPr id="13" name="Text Placeholder 12"/>
          <p:cNvSpPr>
            <a:spLocks noGrp="1"/>
          </p:cNvSpPr>
          <p:nvPr>
            <p:ph type="body" sz="quarter" idx="12"/>
          </p:nvPr>
        </p:nvSpPr>
        <p:spPr/>
        <p:txBody>
          <a:bodyPr/>
          <a:lstStyle/>
          <a:p>
            <a:r>
              <a:rPr lang="en-US" sz="2000" dirty="0">
                <a:latin typeface="Calibri" panose="020F0502020204030204" pitchFamily="34" charset="0"/>
                <a:cs typeface="Calibri" panose="020F0502020204030204" pitchFamily="34" charset="0"/>
              </a:rPr>
              <a:t>MMWR First to detail cancer differences and mortality gaps between rural and urban areas</a:t>
            </a:r>
          </a:p>
          <a:p>
            <a:endParaRPr lang="en-US" dirty="0"/>
          </a:p>
        </p:txBody>
      </p:sp>
      <p:pic>
        <p:nvPicPr>
          <p:cNvPr id="4" name="Content Placeholder 3"/>
          <p:cNvPicPr>
            <a:picLocks noGrp="1" noChangeAspect="1"/>
          </p:cNvPicPr>
          <p:nvPr>
            <p:ph sz="quarter" idx="4294967295"/>
          </p:nvPr>
        </p:nvPicPr>
        <p:blipFill>
          <a:blip r:embed="rId3" cstate="print">
            <a:extLst>
              <a:ext uri="{28A0092B-C50C-407E-A947-70E740481C1C}">
                <a14:useLocalDpi xmlns:a14="http://schemas.microsoft.com/office/drawing/2010/main" val="0"/>
              </a:ext>
            </a:extLst>
          </a:blip>
          <a:stretch>
            <a:fillRect/>
          </a:stretch>
        </p:blipFill>
        <p:spPr>
          <a:xfrm>
            <a:off x="6127916" y="1722117"/>
            <a:ext cx="4049599" cy="4046377"/>
          </a:xfrm>
          <a:ln>
            <a:solidFill>
              <a:srgbClr val="00437F"/>
            </a:solidFill>
          </a:ln>
        </p:spPr>
      </p:pic>
      <p:pic>
        <p:nvPicPr>
          <p:cNvPr id="11" name="Picture 10"/>
          <p:cNvPicPr>
            <a:picLocks noChangeAspect="1"/>
          </p:cNvPicPr>
          <p:nvPr/>
        </p:nvPicPr>
        <p:blipFill rotWithShape="1">
          <a:blip r:embed="rId4" cstate="print">
            <a:extLst>
              <a:ext uri="{28A0092B-C50C-407E-A947-70E740481C1C}">
                <a14:useLocalDpi xmlns:a14="http://schemas.microsoft.com/office/drawing/2010/main" val="0"/>
              </a:ext>
            </a:extLst>
          </a:blip>
          <a:srcRect b="43687"/>
          <a:stretch/>
        </p:blipFill>
        <p:spPr>
          <a:xfrm>
            <a:off x="8152716" y="1802044"/>
            <a:ext cx="3516769" cy="1943262"/>
          </a:xfrm>
          <a:prstGeom prst="rect">
            <a:avLst/>
          </a:prstGeom>
          <a:ln w="19050">
            <a:solidFill>
              <a:srgbClr val="122C41"/>
            </a:solidFill>
          </a:ln>
        </p:spPr>
      </p:pic>
      <p:pic>
        <p:nvPicPr>
          <p:cNvPr id="2" name="Picture 1"/>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569913" y="1874552"/>
            <a:ext cx="4812947" cy="3849826"/>
          </a:xfrm>
          <a:prstGeom prst="rect">
            <a:avLst/>
          </a:prstGeom>
        </p:spPr>
      </p:pic>
      <p:sp>
        <p:nvSpPr>
          <p:cNvPr id="5" name="TextBox 4"/>
          <p:cNvSpPr txBox="1"/>
          <p:nvPr/>
        </p:nvSpPr>
        <p:spPr>
          <a:xfrm>
            <a:off x="818356" y="5818583"/>
            <a:ext cx="1055528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Henley SJ, Anderson R, Thomas CC, Massetti GM, Peaker B, Richardson LC. Invasive cancer incidence, 2004–2013, and deaths, 2006–2015, in non-metropolitan and metropolitan counties — United States. MMWR Surveill Summ 2017;66:1–13</a:t>
            </a:r>
          </a:p>
        </p:txBody>
      </p:sp>
    </p:spTree>
    <p:extLst>
      <p:ext uri="{BB962C8B-B14F-4D97-AF65-F5344CB8AC3E}">
        <p14:creationId xmlns:p14="http://schemas.microsoft.com/office/powerpoint/2010/main" val="361913939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9F199C-DE93-447E-AD2A-41FC9309D1A5}"/>
              </a:ext>
            </a:extLst>
          </p:cNvPr>
          <p:cNvSpPr>
            <a:spLocks noGrp="1"/>
          </p:cNvSpPr>
          <p:nvPr>
            <p:ph type="title"/>
          </p:nvPr>
        </p:nvSpPr>
        <p:spPr/>
        <p:txBody>
          <a:bodyPr>
            <a:normAutofit fontScale="90000"/>
          </a:bodyPr>
          <a:lstStyle/>
          <a:p>
            <a:r>
              <a:rPr lang="en-US" sz="4000" b="1" dirty="0">
                <a:latin typeface="Century Gothic" panose="020B0502020202020204" pitchFamily="34" charset="0"/>
                <a:cs typeface="Calibri" panose="020F0502020204030204" pitchFamily="34" charset="0"/>
              </a:rPr>
              <a:t>Face Your Health</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37967" y="4498719"/>
            <a:ext cx="1569409" cy="1258312"/>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3147" y="1156660"/>
            <a:ext cx="2499829" cy="3257039"/>
          </a:xfrm>
          <a:prstGeom prst="rect">
            <a:avLst/>
          </a:prstGeom>
        </p:spPr>
      </p:pic>
      <p:pic>
        <p:nvPicPr>
          <p:cNvPr id="10" name="Picture 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930070" y="1156660"/>
            <a:ext cx="2724431" cy="3270717"/>
          </a:xfrm>
          <a:prstGeom prst="rect">
            <a:avLst/>
          </a:prstGeom>
        </p:spPr>
      </p:pic>
      <p:pic>
        <p:nvPicPr>
          <p:cNvPr id="11" name="Content Placeholder 8"/>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2258768" y="2915122"/>
            <a:ext cx="2518107" cy="3270717"/>
          </a:xfrm>
          <a:prstGeom prst="rect">
            <a:avLst/>
          </a:prstGeom>
        </p:spPr>
      </p:pic>
      <p:pic>
        <p:nvPicPr>
          <p:cNvPr id="12" name="Picture 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982658" y="1044726"/>
            <a:ext cx="3649898" cy="2798255"/>
          </a:xfrm>
          <a:prstGeom prst="rect">
            <a:avLst/>
          </a:prstGeom>
        </p:spPr>
      </p:pic>
      <p:pic>
        <p:nvPicPr>
          <p:cNvPr id="13" name="Picture 1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729102" y="2863361"/>
            <a:ext cx="2507112" cy="3270717"/>
          </a:xfrm>
          <a:prstGeom prst="rect">
            <a:avLst/>
          </a:prstGeom>
        </p:spPr>
      </p:pic>
    </p:spTree>
    <p:extLst>
      <p:ext uri="{BB962C8B-B14F-4D97-AF65-F5344CB8AC3E}">
        <p14:creationId xmlns:p14="http://schemas.microsoft.com/office/powerpoint/2010/main" val="264134679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C2E5DF-F4E5-4762-A5DD-C682FA545655}"/>
              </a:ext>
            </a:extLst>
          </p:cNvPr>
          <p:cNvSpPr>
            <a:spLocks noGrp="1"/>
          </p:cNvSpPr>
          <p:nvPr>
            <p:ph type="title"/>
          </p:nvPr>
        </p:nvSpPr>
        <p:spPr/>
        <p:txBody>
          <a:bodyPr/>
          <a:lstStyle/>
          <a:p>
            <a:r>
              <a:rPr lang="en-US" b="1" dirty="0">
                <a:latin typeface="Century Gothic" panose="020B0502020202020204" pitchFamily="34" charset="0"/>
              </a:rPr>
              <a:t>Florida Community Health Worker Coalition</a:t>
            </a:r>
          </a:p>
        </p:txBody>
      </p:sp>
      <p:pic>
        <p:nvPicPr>
          <p:cNvPr id="9" name="Picture 8">
            <a:extLst>
              <a:ext uri="{FF2B5EF4-FFF2-40B4-BE49-F238E27FC236}">
                <a16:creationId xmlns:a16="http://schemas.microsoft.com/office/drawing/2014/main" id="{8A444967-A32F-4211-8743-91976FCF6299}"/>
              </a:ext>
            </a:extLst>
          </p:cNvPr>
          <p:cNvPicPr>
            <a:picLocks noChangeAspect="1"/>
          </p:cNvPicPr>
          <p:nvPr/>
        </p:nvPicPr>
        <p:blipFill>
          <a:blip r:embed="rId3"/>
          <a:stretch>
            <a:fillRect/>
          </a:stretch>
        </p:blipFill>
        <p:spPr>
          <a:xfrm>
            <a:off x="454665" y="1361358"/>
            <a:ext cx="5445924" cy="4079076"/>
          </a:xfrm>
          <a:prstGeom prst="rect">
            <a:avLst/>
          </a:prstGeom>
        </p:spPr>
      </p:pic>
      <p:pic>
        <p:nvPicPr>
          <p:cNvPr id="8" name="Picture 7">
            <a:extLst>
              <a:ext uri="{FF2B5EF4-FFF2-40B4-BE49-F238E27FC236}">
                <a16:creationId xmlns:a16="http://schemas.microsoft.com/office/drawing/2014/main" id="{EE918A85-2D82-4680-8465-8820481F5F77}"/>
              </a:ext>
            </a:extLst>
          </p:cNvPr>
          <p:cNvPicPr>
            <a:picLocks noChangeAspect="1"/>
          </p:cNvPicPr>
          <p:nvPr/>
        </p:nvPicPr>
        <p:blipFill>
          <a:blip r:embed="rId4"/>
          <a:stretch>
            <a:fillRect/>
          </a:stretch>
        </p:blipFill>
        <p:spPr>
          <a:xfrm>
            <a:off x="6205215" y="1361358"/>
            <a:ext cx="5532120" cy="3572828"/>
          </a:xfrm>
          <a:prstGeom prst="rect">
            <a:avLst/>
          </a:prstGeom>
        </p:spPr>
      </p:pic>
      <p:grpSp>
        <p:nvGrpSpPr>
          <p:cNvPr id="18" name="Group 17">
            <a:extLst>
              <a:ext uri="{FF2B5EF4-FFF2-40B4-BE49-F238E27FC236}">
                <a16:creationId xmlns:a16="http://schemas.microsoft.com/office/drawing/2014/main" id="{7E49719B-BD23-4681-95C2-7469473150B3}"/>
              </a:ext>
            </a:extLst>
          </p:cNvPr>
          <p:cNvGrpSpPr/>
          <p:nvPr/>
        </p:nvGrpSpPr>
        <p:grpSpPr>
          <a:xfrm>
            <a:off x="399972" y="5417090"/>
            <a:ext cx="11337363" cy="707886"/>
            <a:chOff x="435615" y="5548338"/>
            <a:chExt cx="11194873" cy="707886"/>
          </a:xfrm>
        </p:grpSpPr>
        <p:sp>
          <p:nvSpPr>
            <p:cNvPr id="17" name="TextBox 16">
              <a:extLst>
                <a:ext uri="{FF2B5EF4-FFF2-40B4-BE49-F238E27FC236}">
                  <a16:creationId xmlns:a16="http://schemas.microsoft.com/office/drawing/2014/main" id="{937A3A99-6647-48C7-AFBC-EC03F4D84361}"/>
                </a:ext>
              </a:extLst>
            </p:cNvPr>
            <p:cNvSpPr txBox="1"/>
            <p:nvPr/>
          </p:nvSpPr>
          <p:spPr>
            <a:xfrm>
              <a:off x="435615" y="5597354"/>
              <a:ext cx="11194873" cy="631930"/>
            </a:xfrm>
            <a:prstGeom prst="rect">
              <a:avLst/>
            </a:prstGeom>
            <a:solidFill>
              <a:srgbClr val="B9CDEF">
                <a:alpha val="56078"/>
              </a:srgbClr>
            </a:solidFill>
            <a:ln>
              <a:solidFill>
                <a:srgbClr val="CCE2F2"/>
              </a:solidFill>
            </a:ln>
          </p:spPr>
          <p:txBody>
            <a:bodyPr wrap="square" rtlCol="0">
              <a:spAutoFit/>
            </a:bodyPr>
            <a:lstStyle/>
            <a:p>
              <a:endParaRPr lang="en-US" dirty="0"/>
            </a:p>
          </p:txBody>
        </p:sp>
        <p:sp>
          <p:nvSpPr>
            <p:cNvPr id="11" name="TextBox 10">
              <a:extLst>
                <a:ext uri="{FF2B5EF4-FFF2-40B4-BE49-F238E27FC236}">
                  <a16:creationId xmlns:a16="http://schemas.microsoft.com/office/drawing/2014/main" id="{3B961D35-4C6E-4DE2-8698-09329DA6785B}"/>
                </a:ext>
              </a:extLst>
            </p:cNvPr>
            <p:cNvSpPr txBox="1"/>
            <p:nvPr/>
          </p:nvSpPr>
          <p:spPr>
            <a:xfrm>
              <a:off x="569913" y="5548338"/>
              <a:ext cx="1198597" cy="707886"/>
            </a:xfrm>
            <a:prstGeom prst="rect">
              <a:avLst/>
            </a:prstGeom>
            <a:noFill/>
          </p:spPr>
          <p:txBody>
            <a:bodyPr wrap="square" rtlCol="0">
              <a:spAutoFit/>
            </a:bodyPr>
            <a:lstStyle/>
            <a:p>
              <a:pPr algn="ctr"/>
              <a:r>
                <a:rPr lang="en-US" sz="2000" b="1" dirty="0">
                  <a:solidFill>
                    <a:schemeClr val="tx1">
                      <a:lumMod val="65000"/>
                      <a:lumOff val="35000"/>
                    </a:schemeClr>
                  </a:solidFill>
                  <a:latin typeface="Calibri" panose="020F0502020204030204" pitchFamily="34" charset="0"/>
                  <a:cs typeface="Calibri" panose="020F0502020204030204" pitchFamily="34" charset="0"/>
                </a:rPr>
                <a:t>820+</a:t>
              </a:r>
              <a:br>
                <a:rPr lang="en-US" dirty="0">
                  <a:solidFill>
                    <a:schemeClr val="tx1">
                      <a:lumMod val="65000"/>
                      <a:lumOff val="35000"/>
                    </a:schemeClr>
                  </a:solidFill>
                  <a:latin typeface="Calibri" panose="020F0502020204030204" pitchFamily="34" charset="0"/>
                  <a:cs typeface="Calibri" panose="020F0502020204030204" pitchFamily="34" charset="0"/>
                </a:rPr>
              </a:br>
              <a:r>
                <a:rPr lang="en-US" sz="2000" dirty="0">
                  <a:solidFill>
                    <a:schemeClr val="tx1">
                      <a:lumMod val="65000"/>
                      <a:lumOff val="35000"/>
                    </a:schemeClr>
                  </a:solidFill>
                  <a:latin typeface="Calibri" panose="020F0502020204030204" pitchFamily="34" charset="0"/>
                  <a:cs typeface="Calibri" panose="020F0502020204030204" pitchFamily="34" charset="0"/>
                </a:rPr>
                <a:t>Members</a:t>
              </a:r>
            </a:p>
          </p:txBody>
        </p:sp>
        <p:sp>
          <p:nvSpPr>
            <p:cNvPr id="12" name="TextBox 11">
              <a:extLst>
                <a:ext uri="{FF2B5EF4-FFF2-40B4-BE49-F238E27FC236}">
                  <a16:creationId xmlns:a16="http://schemas.microsoft.com/office/drawing/2014/main" id="{B4E0DD8C-F7AA-4D89-880D-4A66E9303A63}"/>
                </a:ext>
              </a:extLst>
            </p:cNvPr>
            <p:cNvSpPr txBox="1"/>
            <p:nvPr/>
          </p:nvSpPr>
          <p:spPr>
            <a:xfrm>
              <a:off x="3158105" y="5548338"/>
              <a:ext cx="1991462" cy="707886"/>
            </a:xfrm>
            <a:prstGeom prst="rect">
              <a:avLst/>
            </a:prstGeom>
            <a:noFill/>
          </p:spPr>
          <p:txBody>
            <a:bodyPr wrap="square" rtlCol="0">
              <a:spAutoFit/>
            </a:bodyPr>
            <a:lstStyle/>
            <a:p>
              <a:pPr algn="ctr"/>
              <a:r>
                <a:rPr lang="en-US" sz="2000" b="1" dirty="0">
                  <a:solidFill>
                    <a:schemeClr val="tx1">
                      <a:lumMod val="65000"/>
                      <a:lumOff val="35000"/>
                    </a:schemeClr>
                  </a:solidFill>
                  <a:latin typeface="Calibri" panose="020F0502020204030204" pitchFamily="34" charset="0"/>
                  <a:cs typeface="Calibri" panose="020F0502020204030204" pitchFamily="34" charset="0"/>
                </a:rPr>
                <a:t>588+</a:t>
              </a:r>
              <a:br>
                <a:rPr lang="en-US" dirty="0">
                  <a:solidFill>
                    <a:schemeClr val="tx1">
                      <a:lumMod val="65000"/>
                      <a:lumOff val="35000"/>
                    </a:schemeClr>
                  </a:solidFill>
                  <a:latin typeface="Calibri" panose="020F0502020204030204" pitchFamily="34" charset="0"/>
                  <a:cs typeface="Calibri" panose="020F0502020204030204" pitchFamily="34" charset="0"/>
                </a:rPr>
              </a:br>
              <a:r>
                <a:rPr lang="en-US" sz="2000" dirty="0">
                  <a:solidFill>
                    <a:schemeClr val="tx1">
                      <a:lumMod val="65000"/>
                      <a:lumOff val="35000"/>
                    </a:schemeClr>
                  </a:solidFill>
                  <a:latin typeface="Calibri" panose="020F0502020204030204" pitchFamily="34" charset="0"/>
                  <a:cs typeface="Calibri" panose="020F0502020204030204" pitchFamily="34" charset="0"/>
                </a:rPr>
                <a:t>Certified Workers</a:t>
              </a:r>
            </a:p>
          </p:txBody>
        </p:sp>
        <p:sp>
          <p:nvSpPr>
            <p:cNvPr id="13" name="TextBox 12">
              <a:extLst>
                <a:ext uri="{FF2B5EF4-FFF2-40B4-BE49-F238E27FC236}">
                  <a16:creationId xmlns:a16="http://schemas.microsoft.com/office/drawing/2014/main" id="{CE3D33A5-35AA-451A-913E-95C88F3D7546}"/>
                </a:ext>
              </a:extLst>
            </p:cNvPr>
            <p:cNvSpPr txBox="1"/>
            <p:nvPr/>
          </p:nvSpPr>
          <p:spPr>
            <a:xfrm>
              <a:off x="6392849" y="5548338"/>
              <a:ext cx="1235525" cy="707886"/>
            </a:xfrm>
            <a:prstGeom prst="rect">
              <a:avLst/>
            </a:prstGeom>
            <a:noFill/>
          </p:spPr>
          <p:txBody>
            <a:bodyPr wrap="square" rtlCol="0">
              <a:spAutoFit/>
            </a:bodyPr>
            <a:lstStyle/>
            <a:p>
              <a:pPr algn="ctr"/>
              <a:r>
                <a:rPr lang="en-US" sz="2000" b="1" dirty="0">
                  <a:solidFill>
                    <a:schemeClr val="tx1">
                      <a:lumMod val="65000"/>
                      <a:lumOff val="35000"/>
                    </a:schemeClr>
                  </a:solidFill>
                  <a:latin typeface="Calibri" panose="020F0502020204030204" pitchFamily="34" charset="0"/>
                  <a:cs typeface="Calibri" panose="020F0502020204030204" pitchFamily="34" charset="0"/>
                </a:rPr>
                <a:t>5 </a:t>
              </a:r>
              <a:br>
                <a:rPr lang="en-US" dirty="0">
                  <a:solidFill>
                    <a:schemeClr val="tx1">
                      <a:lumMod val="65000"/>
                      <a:lumOff val="35000"/>
                    </a:schemeClr>
                  </a:solidFill>
                  <a:latin typeface="Calibri" panose="020F0502020204030204" pitchFamily="34" charset="0"/>
                  <a:cs typeface="Calibri" panose="020F0502020204030204" pitchFamily="34" charset="0"/>
                </a:rPr>
              </a:br>
              <a:r>
                <a:rPr lang="en-US" sz="2000" dirty="0">
                  <a:solidFill>
                    <a:schemeClr val="tx1">
                      <a:lumMod val="65000"/>
                      <a:lumOff val="35000"/>
                    </a:schemeClr>
                  </a:solidFill>
                  <a:latin typeface="Calibri" panose="020F0502020204030204" pitchFamily="34" charset="0"/>
                  <a:cs typeface="Calibri" panose="020F0502020204030204" pitchFamily="34" charset="0"/>
                </a:rPr>
                <a:t>Programs</a:t>
              </a:r>
            </a:p>
          </p:txBody>
        </p:sp>
        <p:sp>
          <p:nvSpPr>
            <p:cNvPr id="14" name="TextBox 13">
              <a:extLst>
                <a:ext uri="{FF2B5EF4-FFF2-40B4-BE49-F238E27FC236}">
                  <a16:creationId xmlns:a16="http://schemas.microsoft.com/office/drawing/2014/main" id="{939FFA2A-66BE-4E75-94CD-5FF4FFA0BCC5}"/>
                </a:ext>
              </a:extLst>
            </p:cNvPr>
            <p:cNvSpPr txBox="1"/>
            <p:nvPr/>
          </p:nvSpPr>
          <p:spPr>
            <a:xfrm>
              <a:off x="9017969" y="5548338"/>
              <a:ext cx="1070576" cy="707886"/>
            </a:xfrm>
            <a:prstGeom prst="rect">
              <a:avLst/>
            </a:prstGeom>
            <a:noFill/>
          </p:spPr>
          <p:txBody>
            <a:bodyPr wrap="square" rtlCol="0">
              <a:spAutoFit/>
            </a:bodyPr>
            <a:lstStyle/>
            <a:p>
              <a:pPr algn="ctr"/>
              <a:r>
                <a:rPr lang="en-US" sz="2000" b="1" dirty="0">
                  <a:solidFill>
                    <a:schemeClr val="tx1">
                      <a:lumMod val="65000"/>
                      <a:lumOff val="35000"/>
                    </a:schemeClr>
                  </a:solidFill>
                  <a:latin typeface="Calibri" panose="020F0502020204030204" pitchFamily="34" charset="0"/>
                  <a:cs typeface="Calibri" panose="020F0502020204030204" pitchFamily="34" charset="0"/>
                </a:rPr>
                <a:t>1</a:t>
              </a:r>
              <a:br>
                <a:rPr lang="en-US" dirty="0">
                  <a:solidFill>
                    <a:schemeClr val="tx1">
                      <a:lumMod val="65000"/>
                      <a:lumOff val="35000"/>
                    </a:schemeClr>
                  </a:solidFill>
                  <a:latin typeface="Calibri" panose="020F0502020204030204" pitchFamily="34" charset="0"/>
                  <a:cs typeface="Calibri" panose="020F0502020204030204" pitchFamily="34" charset="0"/>
                </a:rPr>
              </a:br>
              <a:r>
                <a:rPr lang="en-US" sz="2000" dirty="0">
                  <a:solidFill>
                    <a:schemeClr val="tx1">
                      <a:lumMod val="65000"/>
                      <a:lumOff val="35000"/>
                    </a:schemeClr>
                  </a:solidFill>
                  <a:latin typeface="Calibri" panose="020F0502020204030204" pitchFamily="34" charset="0"/>
                  <a:cs typeface="Calibri" panose="020F0502020204030204" pitchFamily="34" charset="0"/>
                </a:rPr>
                <a:t>Purpose</a:t>
              </a:r>
            </a:p>
          </p:txBody>
        </p:sp>
      </p:grpSp>
    </p:spTree>
    <p:extLst>
      <p:ext uri="{BB962C8B-B14F-4D97-AF65-F5344CB8AC3E}">
        <p14:creationId xmlns:p14="http://schemas.microsoft.com/office/powerpoint/2010/main" val="136285364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ECF9038-6DE6-4F19-AC6D-9E9318B1651C}"/>
              </a:ext>
            </a:extLst>
          </p:cNvPr>
          <p:cNvSpPr>
            <a:spLocks noGrp="1"/>
          </p:cNvSpPr>
          <p:nvPr>
            <p:ph type="title"/>
          </p:nvPr>
        </p:nvSpPr>
        <p:spPr>
          <a:xfrm>
            <a:off x="441166" y="403453"/>
            <a:ext cx="11446316" cy="537700"/>
          </a:xfrm>
        </p:spPr>
        <p:txBody>
          <a:bodyPr/>
          <a:lstStyle/>
          <a:p>
            <a:r>
              <a:rPr lang="en-US" b="1" dirty="0">
                <a:latin typeface="Century Gothic" panose="020B0502020202020204" pitchFamily="34" charset="0"/>
              </a:rPr>
              <a:t> Addressing Research/Clinical Trial Enrollment Gaps</a:t>
            </a:r>
          </a:p>
        </p:txBody>
      </p:sp>
      <p:sp>
        <p:nvSpPr>
          <p:cNvPr id="7" name="Text Placeholder 6">
            <a:extLst>
              <a:ext uri="{FF2B5EF4-FFF2-40B4-BE49-F238E27FC236}">
                <a16:creationId xmlns:a16="http://schemas.microsoft.com/office/drawing/2014/main" id="{23785351-51D7-42B5-B673-D70421FB1017}"/>
              </a:ext>
            </a:extLst>
          </p:cNvPr>
          <p:cNvSpPr>
            <a:spLocks noGrp="1"/>
          </p:cNvSpPr>
          <p:nvPr>
            <p:ph type="body" sz="quarter" idx="12"/>
          </p:nvPr>
        </p:nvSpPr>
        <p:spPr>
          <a:xfrm>
            <a:off x="6223463" y="1753454"/>
            <a:ext cx="5409579" cy="3850948"/>
          </a:xfrm>
        </p:spPr>
        <p:txBody>
          <a:bodyPr/>
          <a:lstStyle/>
          <a:p>
            <a:pPr marL="0" indent="0" algn="ctr">
              <a:buNone/>
            </a:pPr>
            <a:r>
              <a:rPr lang="en-US" sz="2000" b="1" dirty="0"/>
              <a:t>By the Numbers </a:t>
            </a:r>
          </a:p>
          <a:p>
            <a:pPr marL="0" indent="0">
              <a:buNone/>
            </a:pPr>
            <a:r>
              <a:rPr lang="en-US" b="1" dirty="0"/>
              <a:t>Since 1992:</a:t>
            </a:r>
            <a:br>
              <a:rPr lang="en-US" b="1" dirty="0"/>
            </a:br>
            <a:endParaRPr lang="en-US" b="1" dirty="0"/>
          </a:p>
          <a:p>
            <a:pPr>
              <a:spcBef>
                <a:spcPts val="600"/>
              </a:spcBef>
              <a:spcAft>
                <a:spcPts val="1200"/>
              </a:spcAft>
            </a:pPr>
            <a:r>
              <a:rPr lang="en-US" dirty="0"/>
              <a:t> </a:t>
            </a:r>
            <a:r>
              <a:rPr lang="en-US" b="1" dirty="0">
                <a:solidFill>
                  <a:srgbClr val="56A0D3"/>
                </a:solidFill>
              </a:rPr>
              <a:t>20,000 </a:t>
            </a:r>
            <a:r>
              <a:rPr lang="en-US" dirty="0"/>
              <a:t>patients enrolled in research studies in NC and nationwide</a:t>
            </a:r>
          </a:p>
          <a:p>
            <a:pPr>
              <a:spcBef>
                <a:spcPts val="600"/>
              </a:spcBef>
              <a:spcAft>
                <a:spcPts val="1200"/>
              </a:spcAft>
              <a:buClr>
                <a:srgbClr val="0A263C"/>
              </a:buClr>
            </a:pPr>
            <a:r>
              <a:rPr lang="en-US" b="1" dirty="0">
                <a:solidFill>
                  <a:srgbClr val="56A0D3"/>
                </a:solidFill>
              </a:rPr>
              <a:t>200,000 </a:t>
            </a:r>
            <a:r>
              <a:rPr lang="en-US" dirty="0"/>
              <a:t>path reports reviewed/identified</a:t>
            </a:r>
          </a:p>
          <a:p>
            <a:pPr>
              <a:spcBef>
                <a:spcPts val="600"/>
              </a:spcBef>
              <a:spcAft>
                <a:spcPts val="1200"/>
              </a:spcAft>
              <a:buClr>
                <a:srgbClr val="0A263C"/>
              </a:buClr>
            </a:pPr>
            <a:r>
              <a:rPr lang="en-US" b="1" dirty="0">
                <a:solidFill>
                  <a:srgbClr val="56A0D3"/>
                </a:solidFill>
              </a:rPr>
              <a:t>30 </a:t>
            </a:r>
            <a:r>
              <a:rPr lang="en-US" dirty="0"/>
              <a:t>studies spanning </a:t>
            </a:r>
            <a:r>
              <a:rPr lang="en-US" b="1" dirty="0">
                <a:solidFill>
                  <a:srgbClr val="56A0D3"/>
                </a:solidFill>
              </a:rPr>
              <a:t>15</a:t>
            </a:r>
            <a:r>
              <a:rPr lang="en-US" dirty="0"/>
              <a:t> cancer sites.</a:t>
            </a:r>
          </a:p>
          <a:p>
            <a:pPr>
              <a:spcBef>
                <a:spcPts val="600"/>
              </a:spcBef>
              <a:spcAft>
                <a:spcPts val="1200"/>
              </a:spcAft>
            </a:pPr>
            <a:r>
              <a:rPr lang="en-US" dirty="0"/>
              <a:t>Hospital report reimbursement reinvested in registry program education &amp;  improvements</a:t>
            </a:r>
          </a:p>
        </p:txBody>
      </p:sp>
      <p:sp>
        <p:nvSpPr>
          <p:cNvPr id="8" name="Text Placeholder 7">
            <a:extLst>
              <a:ext uri="{FF2B5EF4-FFF2-40B4-BE49-F238E27FC236}">
                <a16:creationId xmlns:a16="http://schemas.microsoft.com/office/drawing/2014/main" id="{0A621039-9EF1-4543-869E-109BD25BBE87}"/>
              </a:ext>
            </a:extLst>
          </p:cNvPr>
          <p:cNvSpPr>
            <a:spLocks noGrp="1"/>
          </p:cNvSpPr>
          <p:nvPr>
            <p:ph type="body" sz="quarter" idx="13"/>
          </p:nvPr>
        </p:nvSpPr>
        <p:spPr>
          <a:xfrm>
            <a:off x="565712" y="1056290"/>
            <a:ext cx="11060575" cy="537700"/>
          </a:xfrm>
        </p:spPr>
        <p:txBody>
          <a:bodyPr/>
          <a:lstStyle/>
          <a:p>
            <a:r>
              <a:rPr lang="en-US" sz="2000" dirty="0"/>
              <a:t>Rapid Case Ascertainment (RCA) of the North Carolina Central Cancer Registry Partnership</a:t>
            </a:r>
          </a:p>
        </p:txBody>
      </p:sp>
      <p:pic>
        <p:nvPicPr>
          <p:cNvPr id="27" name="Picture 26">
            <a:extLst>
              <a:ext uri="{FF2B5EF4-FFF2-40B4-BE49-F238E27FC236}">
                <a16:creationId xmlns:a16="http://schemas.microsoft.com/office/drawing/2014/main" id="{E2C91234-90FA-4FBA-ADEF-FD053C3760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55048" y="1753454"/>
            <a:ext cx="5221292" cy="3263307"/>
          </a:xfrm>
          <a:prstGeom prst="rect">
            <a:avLst/>
          </a:prstGeom>
        </p:spPr>
      </p:pic>
      <p:pic>
        <p:nvPicPr>
          <p:cNvPr id="9" name="Picture 8">
            <a:extLst>
              <a:ext uri="{FF2B5EF4-FFF2-40B4-BE49-F238E27FC236}">
                <a16:creationId xmlns:a16="http://schemas.microsoft.com/office/drawing/2014/main" id="{3DE18D92-A634-4CCF-B8CF-EE4E87ACC1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7350947" y="5170469"/>
            <a:ext cx="3154127" cy="904580"/>
          </a:xfrm>
          <a:prstGeom prst="rect">
            <a:avLst/>
          </a:prstGeom>
        </p:spPr>
      </p:pic>
      <p:pic>
        <p:nvPicPr>
          <p:cNvPr id="17" name="Picture 16">
            <a:extLst>
              <a:ext uri="{FF2B5EF4-FFF2-40B4-BE49-F238E27FC236}">
                <a16:creationId xmlns:a16="http://schemas.microsoft.com/office/drawing/2014/main" id="{6DCB12D0-C02A-4797-943C-DD70242C410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333825" y="5016761"/>
            <a:ext cx="2634713" cy="1208083"/>
          </a:xfrm>
          <a:prstGeom prst="rect">
            <a:avLst/>
          </a:prstGeom>
        </p:spPr>
      </p:pic>
      <p:pic>
        <p:nvPicPr>
          <p:cNvPr id="15" name="Picture 14">
            <a:extLst>
              <a:ext uri="{FF2B5EF4-FFF2-40B4-BE49-F238E27FC236}">
                <a16:creationId xmlns:a16="http://schemas.microsoft.com/office/drawing/2014/main" id="{6F71DDE8-2448-4024-BE23-FB932E83837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87746" y="5779676"/>
            <a:ext cx="3663149" cy="418408"/>
          </a:xfrm>
          <a:prstGeom prst="rect">
            <a:avLst/>
          </a:prstGeom>
        </p:spPr>
      </p:pic>
    </p:spTree>
    <p:extLst>
      <p:ext uri="{BB962C8B-B14F-4D97-AF65-F5344CB8AC3E}">
        <p14:creationId xmlns:p14="http://schemas.microsoft.com/office/powerpoint/2010/main" val="325855474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2"/>
          <p:cNvSpPr>
            <a:spLocks noChangeArrowheads="1"/>
          </p:cNvSpPr>
          <p:nvPr/>
        </p:nvSpPr>
        <p:spPr bwMode="auto">
          <a:xfrm>
            <a:off x="1524000" y="0"/>
            <a:ext cx="9144000" cy="6858000"/>
          </a:xfrm>
          <a:prstGeom prst="rect">
            <a:avLst/>
          </a:prstGeom>
          <a:noFill/>
          <a:ln w="9525">
            <a:noFill/>
            <a:miter lim="800000"/>
            <a:headEnd/>
            <a:tailEnd/>
          </a:ln>
        </p:spPr>
        <p:txBody>
          <a:bodyPr wrap="none" anchor="ctr"/>
          <a:lstStyle/>
          <a:p>
            <a:pPr fontAlgn="base">
              <a:spcBef>
                <a:spcPct val="0"/>
              </a:spcBef>
              <a:spcAft>
                <a:spcPct val="0"/>
              </a:spcAft>
            </a:pPr>
            <a:endParaRPr lang="en-US" sz="2800" dirty="0">
              <a:solidFill>
                <a:srgbClr val="0039A6"/>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2" name="TextBox 1"/>
          <p:cNvSpPr txBox="1"/>
          <p:nvPr/>
        </p:nvSpPr>
        <p:spPr>
          <a:xfrm>
            <a:off x="2094725" y="2461772"/>
            <a:ext cx="1752600" cy="400110"/>
          </a:xfrm>
          <a:prstGeom prst="rect">
            <a:avLst/>
          </a:prstGeom>
          <a:noFill/>
        </p:spPr>
        <p:txBody>
          <a:bodyPr wrap="square" rtlCol="0">
            <a:spAutoFit/>
          </a:bodyPr>
          <a:lstStyle/>
          <a:p>
            <a:pPr algn="ctr" fontAlgn="base">
              <a:spcBef>
                <a:spcPct val="0"/>
              </a:spcBef>
              <a:spcAft>
                <a:spcPct val="0"/>
              </a:spcAft>
            </a:pPr>
            <a:r>
              <a:rPr lang="en-US" sz="2000" b="1" dirty="0">
                <a:solidFill>
                  <a:srgbClr val="56A0D3"/>
                </a:solidFill>
                <a:latin typeface="Calibri" panose="020F0502020204030204" pitchFamily="34" charset="0"/>
                <a:cs typeface="Calibri" panose="020F0502020204030204" pitchFamily="34" charset="0"/>
              </a:rPr>
              <a:t>Surveillance</a:t>
            </a:r>
          </a:p>
        </p:txBody>
      </p:sp>
      <p:sp>
        <p:nvSpPr>
          <p:cNvPr id="12" name="TextBox 11"/>
          <p:cNvSpPr txBox="1"/>
          <p:nvPr/>
        </p:nvSpPr>
        <p:spPr>
          <a:xfrm>
            <a:off x="4142198" y="2307884"/>
            <a:ext cx="1905000" cy="707886"/>
          </a:xfrm>
          <a:prstGeom prst="rect">
            <a:avLst/>
          </a:prstGeom>
          <a:noFill/>
        </p:spPr>
        <p:txBody>
          <a:bodyPr wrap="square" rtlCol="0">
            <a:spAutoFit/>
          </a:bodyPr>
          <a:lstStyle/>
          <a:p>
            <a:pPr algn="ctr" fontAlgn="base">
              <a:spcBef>
                <a:spcPct val="0"/>
              </a:spcBef>
              <a:spcAft>
                <a:spcPct val="0"/>
              </a:spcAft>
            </a:pPr>
            <a:r>
              <a:rPr lang="en-US" sz="2000" b="1" dirty="0">
                <a:solidFill>
                  <a:srgbClr val="56A0D3"/>
                </a:solidFill>
                <a:latin typeface="Calibri" panose="020F0502020204030204" pitchFamily="34" charset="0"/>
                <a:cs typeface="Calibri" panose="020F0502020204030204" pitchFamily="34" charset="0"/>
              </a:rPr>
              <a:t>Risk Factor Identification</a:t>
            </a:r>
          </a:p>
        </p:txBody>
      </p:sp>
      <p:sp>
        <p:nvSpPr>
          <p:cNvPr id="13" name="TextBox 12"/>
          <p:cNvSpPr txBox="1"/>
          <p:nvPr/>
        </p:nvSpPr>
        <p:spPr>
          <a:xfrm>
            <a:off x="6256106" y="2307884"/>
            <a:ext cx="1752600" cy="707886"/>
          </a:xfrm>
          <a:prstGeom prst="rect">
            <a:avLst/>
          </a:prstGeom>
          <a:noFill/>
        </p:spPr>
        <p:txBody>
          <a:bodyPr wrap="square" rtlCol="0">
            <a:spAutoFit/>
          </a:bodyPr>
          <a:lstStyle/>
          <a:p>
            <a:pPr algn="ctr" fontAlgn="base">
              <a:spcBef>
                <a:spcPct val="0"/>
              </a:spcBef>
              <a:spcAft>
                <a:spcPct val="0"/>
              </a:spcAft>
            </a:pPr>
            <a:r>
              <a:rPr lang="en-US" sz="2000" b="1" dirty="0">
                <a:solidFill>
                  <a:srgbClr val="56A0D3"/>
                </a:solidFill>
                <a:latin typeface="Calibri" panose="020F0502020204030204" pitchFamily="34" charset="0"/>
                <a:cs typeface="Calibri" panose="020F0502020204030204" pitchFamily="34" charset="0"/>
              </a:rPr>
              <a:t>Intervention</a:t>
            </a:r>
          </a:p>
          <a:p>
            <a:pPr algn="ctr" fontAlgn="base">
              <a:spcBef>
                <a:spcPct val="0"/>
              </a:spcBef>
              <a:spcAft>
                <a:spcPct val="0"/>
              </a:spcAft>
            </a:pPr>
            <a:r>
              <a:rPr lang="en-US" sz="2000" b="1" dirty="0">
                <a:solidFill>
                  <a:srgbClr val="56A0D3"/>
                </a:solidFill>
                <a:latin typeface="Calibri" panose="020F0502020204030204" pitchFamily="34" charset="0"/>
                <a:cs typeface="Calibri" panose="020F0502020204030204" pitchFamily="34" charset="0"/>
              </a:rPr>
              <a:t>Evaluation</a:t>
            </a:r>
          </a:p>
        </p:txBody>
      </p:sp>
      <p:sp>
        <p:nvSpPr>
          <p:cNvPr id="15" name="TextBox 14"/>
          <p:cNvSpPr txBox="1"/>
          <p:nvPr/>
        </p:nvSpPr>
        <p:spPr>
          <a:xfrm>
            <a:off x="8229600" y="2461772"/>
            <a:ext cx="2203109" cy="400110"/>
          </a:xfrm>
          <a:prstGeom prst="rect">
            <a:avLst/>
          </a:prstGeom>
          <a:noFill/>
        </p:spPr>
        <p:txBody>
          <a:bodyPr wrap="square" rtlCol="0">
            <a:spAutoFit/>
          </a:bodyPr>
          <a:lstStyle/>
          <a:p>
            <a:pPr algn="ctr" fontAlgn="base">
              <a:spcBef>
                <a:spcPct val="0"/>
              </a:spcBef>
              <a:spcAft>
                <a:spcPct val="0"/>
              </a:spcAft>
            </a:pPr>
            <a:r>
              <a:rPr lang="en-US" sz="2000" b="1" dirty="0">
                <a:solidFill>
                  <a:srgbClr val="56A0D3"/>
                </a:solidFill>
                <a:latin typeface="Calibri" panose="020F0502020204030204" pitchFamily="34" charset="0"/>
                <a:cs typeface="Calibri" panose="020F0502020204030204" pitchFamily="34" charset="0"/>
              </a:rPr>
              <a:t>Implementation</a:t>
            </a:r>
          </a:p>
        </p:txBody>
      </p:sp>
      <p:pic>
        <p:nvPicPr>
          <p:cNvPr id="3" name="Picture 2" descr="The four questions to ask when using the public health approach and the term &quot;Problem&quot; on the far left with an arrow pointing to the term &quot;Response&quot; on the far right." title="A Public Health Approach"/>
          <p:cNvPicPr>
            <a:picLocks noChangeAspect="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t="20415"/>
          <a:stretch/>
        </p:blipFill>
        <p:spPr>
          <a:xfrm>
            <a:off x="1868536" y="2936114"/>
            <a:ext cx="8564173" cy="2396438"/>
          </a:xfrm>
          <a:prstGeom prst="rect">
            <a:avLst/>
          </a:prstGeom>
        </p:spPr>
      </p:pic>
      <p:sp>
        <p:nvSpPr>
          <p:cNvPr id="16" name="Slide Number Placeholder 1"/>
          <p:cNvSpPr txBox="1">
            <a:spLocks/>
          </p:cNvSpPr>
          <p:nvPr/>
        </p:nvSpPr>
        <p:spPr>
          <a:xfrm>
            <a:off x="8077200" y="6245225"/>
            <a:ext cx="2133600" cy="476250"/>
          </a:xfrm>
          <a:prstGeom prst="rect">
            <a:avLst/>
          </a:prstGeom>
        </p:spPr>
        <p:txBody>
          <a:bodyPr/>
          <a:lstStyle>
            <a:defPPr>
              <a:defRPr lang="en-US"/>
            </a:defPPr>
            <a:lvl1pPr algn="l" rtl="0" fontAlgn="base">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Times New Roman" pitchFamily="18" charset="0"/>
              </a:defRPr>
            </a:lvl1pPr>
            <a:lvl2pPr marL="457200" algn="l" rtl="0" fontAlgn="base">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Times New Roman" pitchFamily="18" charset="0"/>
              </a:defRPr>
            </a:lvl2pPr>
            <a:lvl3pPr marL="914400" algn="l" rtl="0" fontAlgn="base">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Times New Roman" pitchFamily="18" charset="0"/>
              </a:defRPr>
            </a:lvl3pPr>
            <a:lvl4pPr marL="1371600" algn="l" rtl="0" fontAlgn="base">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Times New Roman" pitchFamily="18" charset="0"/>
              </a:defRPr>
            </a:lvl4pPr>
            <a:lvl5pPr marL="1828800" algn="l" rtl="0" fontAlgn="base">
              <a:spcBef>
                <a:spcPct val="0"/>
              </a:spcBef>
              <a:spcAft>
                <a:spcPct val="0"/>
              </a:spcAft>
              <a:defRPr sz="2800" kern="1200">
                <a:solidFill>
                  <a:schemeClr val="tx1"/>
                </a:solidFill>
                <a:effectLst>
                  <a:outerShdw blurRad="38100" dist="38100" dir="2700000" algn="tl">
                    <a:srgbClr val="000000">
                      <a:alpha val="43137"/>
                    </a:srgbClr>
                  </a:outerShdw>
                </a:effectLst>
                <a:latin typeface="Times New Roman" pitchFamily="18" charset="0"/>
                <a:ea typeface="+mn-ea"/>
                <a:cs typeface="Times New Roman" pitchFamily="18" charset="0"/>
              </a:defRPr>
            </a:lvl5pPr>
            <a:lvl6pPr marL="22860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Times New Roman" pitchFamily="18" charset="0"/>
              </a:defRPr>
            </a:lvl6pPr>
            <a:lvl7pPr marL="27432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Times New Roman" pitchFamily="18" charset="0"/>
              </a:defRPr>
            </a:lvl7pPr>
            <a:lvl8pPr marL="32004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Times New Roman" pitchFamily="18" charset="0"/>
              </a:defRPr>
            </a:lvl8pPr>
            <a:lvl9pPr marL="3657600" algn="l" defTabSz="914400" rtl="0" eaLnBrk="1" latinLnBrk="0" hangingPunct="1">
              <a:defRPr sz="2800" kern="1200">
                <a:solidFill>
                  <a:schemeClr val="tx1"/>
                </a:solidFill>
                <a:effectLst>
                  <a:outerShdw blurRad="38100" dist="38100" dir="2700000" algn="tl">
                    <a:srgbClr val="000000">
                      <a:alpha val="43137"/>
                    </a:srgbClr>
                  </a:outerShdw>
                </a:effectLst>
                <a:latin typeface="Times New Roman" pitchFamily="18" charset="0"/>
                <a:ea typeface="+mn-ea"/>
                <a:cs typeface="Times New Roman" pitchFamily="18" charset="0"/>
              </a:defRPr>
            </a:lvl9pPr>
          </a:lstStyle>
          <a:p>
            <a:pPr algn="r">
              <a:defRPr/>
            </a:pPr>
            <a:fld id="{A420517B-503E-44E1-A5A3-88F773F5D377}" type="slidenum">
              <a:rPr lang="en-US" sz="1400">
                <a:solidFill>
                  <a:srgbClr val="0039A6"/>
                </a:solidFill>
                <a:effectLst/>
                <a:latin typeface="Myriad Web Pro"/>
              </a:rPr>
              <a:pPr algn="r">
                <a:defRPr/>
              </a:pPr>
              <a:t>5</a:t>
            </a:fld>
            <a:endParaRPr lang="en-US" sz="1400" dirty="0">
              <a:solidFill>
                <a:srgbClr val="0039A6"/>
              </a:solidFill>
              <a:effectLst/>
              <a:latin typeface="Myriad Web Pro"/>
            </a:endParaRPr>
          </a:p>
        </p:txBody>
      </p:sp>
      <p:pic>
        <p:nvPicPr>
          <p:cNvPr id="7170" name="Picture 2" descr="Arrow pointing to the first step." title="Arrow"/>
          <p:cNvPicPr>
            <a:picLocks noChangeAspect="1" noChangeArrowheads="1"/>
          </p:cNvPicPr>
          <p:nvPr/>
        </p:nvPicPr>
        <p:blipFill>
          <a:blip r:embed="rId4">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2459716" y="1447800"/>
            <a:ext cx="841375" cy="835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1" name="Picture 3" descr="Arrow pointing to the second step." title="Arrow"/>
          <p:cNvPicPr>
            <a:picLocks noChangeAspect="1" noChangeArrowheads="1"/>
          </p:cNvPicPr>
          <p:nvPr/>
        </p:nvPicPr>
        <p:blipFill>
          <a:blip r:embed="rId5">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4572001" y="1447800"/>
            <a:ext cx="835025" cy="835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descr="Arrow pointing to the third step." title="Arrow"/>
          <p:cNvPicPr>
            <a:picLocks noChangeAspect="1" noChangeArrowheads="1"/>
          </p:cNvPicPr>
          <p:nvPr/>
        </p:nvPicPr>
        <p:blipFill>
          <a:blip r:embed="rId5">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6714894" y="1447800"/>
            <a:ext cx="835025" cy="835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3" name="Picture 5" descr="Arrow pointing to the fourth step." title="Arrow"/>
          <p:cNvPicPr>
            <a:picLocks noChangeAspect="1" noChangeArrowheads="1"/>
          </p:cNvPicPr>
          <p:nvPr/>
        </p:nvPicPr>
        <p:blipFill>
          <a:blip r:embed="rId5">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8913641" y="1447800"/>
            <a:ext cx="835025" cy="835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itle 3">
            <a:extLst>
              <a:ext uri="{FF2B5EF4-FFF2-40B4-BE49-F238E27FC236}">
                <a16:creationId xmlns:a16="http://schemas.microsoft.com/office/drawing/2014/main" id="{60E2A1D4-73EC-4A5B-9DEA-9EF5754F3A10}"/>
              </a:ext>
            </a:extLst>
          </p:cNvPr>
          <p:cNvSpPr>
            <a:spLocks noGrp="1"/>
          </p:cNvSpPr>
          <p:nvPr>
            <p:ph type="title"/>
          </p:nvPr>
        </p:nvSpPr>
        <p:spPr/>
        <p:txBody>
          <a:bodyPr/>
          <a:lstStyle/>
          <a:p>
            <a:r>
              <a:rPr lang="en-US" b="1" dirty="0">
                <a:latin typeface="Century Gothic" panose="020B0502020202020204" pitchFamily="34" charset="0"/>
              </a:rPr>
              <a:t>Public Health Approach </a:t>
            </a:r>
          </a:p>
        </p:txBody>
      </p:sp>
    </p:spTree>
    <p:extLst>
      <p:ext uri="{BB962C8B-B14F-4D97-AF65-F5344CB8AC3E}">
        <p14:creationId xmlns:p14="http://schemas.microsoft.com/office/powerpoint/2010/main" val="2752826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17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7170"/>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717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7171"/>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717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7172"/>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5CE7A8-B289-4943-BDE8-2ECDA01759BC}"/>
              </a:ext>
            </a:extLst>
          </p:cNvPr>
          <p:cNvSpPr>
            <a:spLocks noGrp="1"/>
          </p:cNvSpPr>
          <p:nvPr>
            <p:ph type="title"/>
          </p:nvPr>
        </p:nvSpPr>
        <p:spPr/>
        <p:txBody>
          <a:bodyPr/>
          <a:lstStyle/>
          <a:p>
            <a:r>
              <a:rPr lang="en-US" b="1" dirty="0">
                <a:latin typeface="Century Gothic" panose="020B0502020202020204" pitchFamily="34" charset="0"/>
              </a:rPr>
              <a:t>Getting the Word Out</a:t>
            </a:r>
          </a:p>
        </p:txBody>
      </p:sp>
    </p:spTree>
    <p:extLst>
      <p:ext uri="{BB962C8B-B14F-4D97-AF65-F5344CB8AC3E}">
        <p14:creationId xmlns:p14="http://schemas.microsoft.com/office/powerpoint/2010/main" val="233653792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C63EBC-8125-4FB9-8CAB-DB5CCAFC6538}"/>
              </a:ext>
            </a:extLst>
          </p:cNvPr>
          <p:cNvSpPr>
            <a:spLocks noGrp="1"/>
          </p:cNvSpPr>
          <p:nvPr>
            <p:ph type="title"/>
          </p:nvPr>
        </p:nvSpPr>
        <p:spPr/>
        <p:txBody>
          <a:bodyPr/>
          <a:lstStyle/>
          <a:p>
            <a:r>
              <a:rPr lang="en-US" b="1" dirty="0">
                <a:latin typeface="Century Gothic" panose="020B0502020202020204" pitchFamily="34" charset="0"/>
              </a:rPr>
              <a:t>Annual Report to the Nation on the Status of Cancer</a:t>
            </a:r>
            <a:br>
              <a:rPr lang="en-US" dirty="0">
                <a:latin typeface="Century Gothic" panose="020B0502020202020204" pitchFamily="34" charset="0"/>
              </a:rPr>
            </a:br>
            <a:endParaRPr lang="en-US" dirty="0">
              <a:latin typeface="Century Gothic" panose="020B0502020202020204" pitchFamily="34" charset="0"/>
            </a:endParaRPr>
          </a:p>
        </p:txBody>
      </p:sp>
      <p:pic>
        <p:nvPicPr>
          <p:cNvPr id="7" name="Picture 6">
            <a:extLst>
              <a:ext uri="{FF2B5EF4-FFF2-40B4-BE49-F238E27FC236}">
                <a16:creationId xmlns:a16="http://schemas.microsoft.com/office/drawing/2014/main" id="{E28AB63F-1DCC-4D96-9A1C-21046855E174}"/>
              </a:ext>
            </a:extLst>
          </p:cNvPr>
          <p:cNvPicPr>
            <a:picLocks noChangeAspect="1"/>
          </p:cNvPicPr>
          <p:nvPr/>
        </p:nvPicPr>
        <p:blipFill rotWithShape="1">
          <a:blip r:embed="rId3"/>
          <a:srcRect t="1560"/>
          <a:stretch/>
        </p:blipFill>
        <p:spPr>
          <a:xfrm>
            <a:off x="1879697" y="1328728"/>
            <a:ext cx="8432606" cy="4873064"/>
          </a:xfrm>
          <a:prstGeom prst="rect">
            <a:avLst/>
          </a:prstGeom>
        </p:spPr>
      </p:pic>
      <p:sp>
        <p:nvSpPr>
          <p:cNvPr id="6" name="TextBox 5">
            <a:extLst>
              <a:ext uri="{FF2B5EF4-FFF2-40B4-BE49-F238E27FC236}">
                <a16:creationId xmlns:a16="http://schemas.microsoft.com/office/drawing/2014/main" id="{8D648331-E2A0-4E11-92C3-278B507B0E7C}"/>
              </a:ext>
            </a:extLst>
          </p:cNvPr>
          <p:cNvSpPr txBox="1"/>
          <p:nvPr/>
        </p:nvSpPr>
        <p:spPr>
          <a:xfrm>
            <a:off x="4198514" y="5986780"/>
            <a:ext cx="3503424" cy="307777"/>
          </a:xfrm>
          <a:prstGeom prst="rect">
            <a:avLst/>
          </a:prstGeom>
          <a:noFill/>
        </p:spPr>
        <p:txBody>
          <a:bodyPr wrap="square" rtlCol="0">
            <a:spAutoFit/>
          </a:bodyPr>
          <a:lstStyle/>
          <a:p>
            <a:pPr algn="ctr"/>
            <a:r>
              <a:rPr lang="en-US" sz="1400" dirty="0">
                <a:latin typeface="Calibri" panose="020F0502020204030204" pitchFamily="34" charset="0"/>
                <a:cs typeface="Calibri" panose="020F0502020204030204" pitchFamily="34" charset="0"/>
              </a:rPr>
              <a:t>seer.cancer.gov/report_to_nation/</a:t>
            </a:r>
          </a:p>
        </p:txBody>
      </p:sp>
    </p:spTree>
    <p:extLst>
      <p:ext uri="{BB962C8B-B14F-4D97-AF65-F5344CB8AC3E}">
        <p14:creationId xmlns:p14="http://schemas.microsoft.com/office/powerpoint/2010/main" val="417258642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C636C15-7A82-46ED-907E-54A3DF93661C}"/>
              </a:ext>
            </a:extLst>
          </p:cNvPr>
          <p:cNvSpPr>
            <a:spLocks noGrp="1"/>
          </p:cNvSpPr>
          <p:nvPr>
            <p:ph type="title"/>
          </p:nvPr>
        </p:nvSpPr>
        <p:spPr>
          <a:xfrm>
            <a:off x="571981" y="365126"/>
            <a:ext cx="11058507" cy="537700"/>
          </a:xfrm>
        </p:spPr>
        <p:txBody>
          <a:bodyPr/>
          <a:lstStyle/>
          <a:p>
            <a:r>
              <a:rPr lang="en-US" b="1" dirty="0">
                <a:solidFill>
                  <a:schemeClr val="tx1"/>
                </a:solidFill>
                <a:latin typeface="Century Gothic" panose="020B0502020202020204" pitchFamily="34" charset="0"/>
              </a:rPr>
              <a:t>5</a:t>
            </a:r>
            <a:r>
              <a:rPr lang="en-US" b="1" baseline="30000" dirty="0">
                <a:solidFill>
                  <a:schemeClr val="tx1"/>
                </a:solidFill>
                <a:latin typeface="Century Gothic" panose="020B0502020202020204" pitchFamily="34" charset="0"/>
              </a:rPr>
              <a:t>th</a:t>
            </a:r>
            <a:r>
              <a:rPr lang="en-US" b="1" dirty="0">
                <a:solidFill>
                  <a:schemeClr val="tx1"/>
                </a:solidFill>
                <a:latin typeface="Century Gothic" panose="020B0502020202020204" pitchFamily="34" charset="0"/>
              </a:rPr>
              <a:t> Edition Skin Cancer Prevention Progress Report</a:t>
            </a:r>
            <a:endParaRPr lang="en-US" b="1" dirty="0">
              <a:latin typeface="Century Gothic" panose="020B0502020202020204" pitchFamily="34" charset="0"/>
            </a:endParaRPr>
          </a:p>
        </p:txBody>
      </p:sp>
      <p:sp>
        <p:nvSpPr>
          <p:cNvPr id="7" name="Text Placeholder 6">
            <a:extLst>
              <a:ext uri="{FF2B5EF4-FFF2-40B4-BE49-F238E27FC236}">
                <a16:creationId xmlns:a16="http://schemas.microsoft.com/office/drawing/2014/main" id="{6B680548-A184-45E0-8B41-0B2C19C27096}"/>
              </a:ext>
            </a:extLst>
          </p:cNvPr>
          <p:cNvSpPr>
            <a:spLocks noGrp="1"/>
          </p:cNvSpPr>
          <p:nvPr>
            <p:ph type="body" sz="quarter" idx="12"/>
          </p:nvPr>
        </p:nvSpPr>
        <p:spPr>
          <a:xfrm>
            <a:off x="6250523" y="1757043"/>
            <a:ext cx="5409092" cy="3830957"/>
          </a:xfrm>
        </p:spPr>
        <p:txBody>
          <a:bodyPr/>
          <a:lstStyle/>
          <a:p>
            <a:pPr marL="0" indent="0">
              <a:buNone/>
            </a:pPr>
            <a:r>
              <a:rPr lang="en-US" sz="2000" b="1" dirty="0"/>
              <a:t>Since the 2014 release of the Surgeon General’s Call to Action to Prevent Skin Cancer:</a:t>
            </a:r>
          </a:p>
          <a:p>
            <a:pPr>
              <a:spcBef>
                <a:spcPts val="1200"/>
              </a:spcBef>
              <a:spcAft>
                <a:spcPts val="600"/>
              </a:spcAft>
            </a:pPr>
            <a:r>
              <a:rPr lang="en-US" sz="2000" dirty="0"/>
              <a:t>Continued declines in indoor tanning among U.S. high school students and adults</a:t>
            </a:r>
          </a:p>
          <a:p>
            <a:pPr>
              <a:spcBef>
                <a:spcPts val="1200"/>
              </a:spcBef>
              <a:spcAft>
                <a:spcPts val="600"/>
              </a:spcAft>
            </a:pPr>
            <a:r>
              <a:rPr lang="en-US" sz="2000" dirty="0"/>
              <a:t>Increased state legislation to protect minors from the harms of indoor tanning </a:t>
            </a:r>
          </a:p>
          <a:p>
            <a:pPr>
              <a:spcBef>
                <a:spcPts val="1200"/>
              </a:spcBef>
              <a:spcAft>
                <a:spcPts val="600"/>
              </a:spcAft>
            </a:pPr>
            <a:r>
              <a:rPr lang="en-US" sz="2000" dirty="0"/>
              <a:t>Increased student access to sunscreen while at school</a:t>
            </a:r>
          </a:p>
        </p:txBody>
      </p:sp>
      <p:pic>
        <p:nvPicPr>
          <p:cNvPr id="10" name="Picture 9">
            <a:extLst>
              <a:ext uri="{FF2B5EF4-FFF2-40B4-BE49-F238E27FC236}">
                <a16:creationId xmlns:a16="http://schemas.microsoft.com/office/drawing/2014/main" id="{B6C7CC0C-501E-40A4-8F59-18604EAD054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9913" y="1271035"/>
            <a:ext cx="3087180" cy="3994895"/>
          </a:xfrm>
          <a:prstGeom prst="rect">
            <a:avLst/>
          </a:prstGeom>
        </p:spPr>
      </p:pic>
      <p:pic>
        <p:nvPicPr>
          <p:cNvPr id="9" name="Picture 8">
            <a:extLst>
              <a:ext uri="{FF2B5EF4-FFF2-40B4-BE49-F238E27FC236}">
                <a16:creationId xmlns:a16="http://schemas.microsoft.com/office/drawing/2014/main" id="{30D0C259-76E4-4E74-899B-3FDB6A08537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01727" y="1954851"/>
            <a:ext cx="2966810" cy="387515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76929073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9F199C-DE93-447E-AD2A-41FC9309D1A5}"/>
              </a:ext>
            </a:extLst>
          </p:cNvPr>
          <p:cNvSpPr>
            <a:spLocks noGrp="1"/>
          </p:cNvSpPr>
          <p:nvPr>
            <p:ph type="title"/>
          </p:nvPr>
        </p:nvSpPr>
        <p:spPr/>
        <p:txBody>
          <a:bodyPr/>
          <a:lstStyle/>
          <a:p>
            <a:pPr lvl="0">
              <a:defRPr/>
            </a:pPr>
            <a:r>
              <a:rPr lang="en-US" b="1" dirty="0">
                <a:latin typeface="Century Gothic" panose="020B0502020202020204" pitchFamily="34" charset="0"/>
                <a:cs typeface="Calibri" panose="020F0502020204030204" pitchFamily="34" charset="0"/>
              </a:rPr>
              <a:t>Cancer Prevention Across the Lifespan</a:t>
            </a:r>
          </a:p>
        </p:txBody>
      </p:sp>
      <p:sp>
        <p:nvSpPr>
          <p:cNvPr id="4" name="Text Placeholder 3">
            <a:extLst>
              <a:ext uri="{FF2B5EF4-FFF2-40B4-BE49-F238E27FC236}">
                <a16:creationId xmlns:a16="http://schemas.microsoft.com/office/drawing/2014/main" id="{21C3CA5D-5D84-42DC-A668-62056B66959C}"/>
              </a:ext>
            </a:extLst>
          </p:cNvPr>
          <p:cNvSpPr>
            <a:spLocks noGrp="1"/>
          </p:cNvSpPr>
          <p:nvPr>
            <p:ph type="body" sz="quarter" idx="12"/>
          </p:nvPr>
        </p:nvSpPr>
        <p:spPr>
          <a:xfrm>
            <a:off x="5739618" y="3087858"/>
            <a:ext cx="5718517" cy="2500142"/>
          </a:xfrm>
        </p:spPr>
        <p:txBody>
          <a:bodyPr/>
          <a:lstStyle/>
          <a:p>
            <a:pPr>
              <a:lnSpc>
                <a:spcPct val="100000"/>
              </a:lnSpc>
              <a:spcBef>
                <a:spcPts val="0"/>
              </a:spcBef>
              <a:spcAft>
                <a:spcPts val="1200"/>
              </a:spcAft>
              <a:buClr>
                <a:schemeClr val="bg2"/>
              </a:buClr>
            </a:pPr>
            <a:r>
              <a:rPr lang="en-US" sz="2400" dirty="0">
                <a:latin typeface="Calibri" panose="020F0502020204030204" pitchFamily="34" charset="0"/>
                <a:cs typeface="Calibri" panose="020F0502020204030204" pitchFamily="34" charset="0"/>
              </a:rPr>
              <a:t>What’s important? What’s missing?</a:t>
            </a:r>
          </a:p>
          <a:p>
            <a:pPr>
              <a:lnSpc>
                <a:spcPct val="100000"/>
              </a:lnSpc>
              <a:spcBef>
                <a:spcPts val="0"/>
              </a:spcBef>
              <a:spcAft>
                <a:spcPts val="1200"/>
              </a:spcAft>
              <a:buClr>
                <a:schemeClr val="bg2"/>
              </a:buClr>
            </a:pPr>
            <a:r>
              <a:rPr lang="en-US" sz="2400" dirty="0">
                <a:latin typeface="Calibri" panose="020F0502020204030204" pitchFamily="34" charset="0"/>
                <a:cs typeface="Calibri" panose="020F0502020204030204" pitchFamily="34" charset="0"/>
              </a:rPr>
              <a:t>What can we do now, and how do we do it?</a:t>
            </a:r>
          </a:p>
          <a:p>
            <a:pPr>
              <a:lnSpc>
                <a:spcPct val="100000"/>
              </a:lnSpc>
              <a:spcBef>
                <a:spcPts val="0"/>
              </a:spcBef>
              <a:spcAft>
                <a:spcPts val="1200"/>
              </a:spcAft>
              <a:buClr>
                <a:schemeClr val="bg2"/>
              </a:buClr>
            </a:pPr>
            <a:r>
              <a:rPr lang="en-US" sz="2400" dirty="0">
                <a:latin typeface="Calibri" panose="020F0502020204030204" pitchFamily="34" charset="0"/>
                <a:cs typeface="Calibri" panose="020F0502020204030204" pitchFamily="34" charset="0"/>
              </a:rPr>
              <a:t>How do the answers to these questions differ across the lifespan?</a:t>
            </a:r>
          </a:p>
        </p:txBody>
      </p:sp>
      <p:pic>
        <p:nvPicPr>
          <p:cNvPr id="7" name="Picture 6"/>
          <p:cNvPicPr>
            <a:picLocks noChangeAspect="1"/>
          </p:cNvPicPr>
          <p:nvPr/>
        </p:nvPicPr>
        <p:blipFill>
          <a:blip r:embed="rId3"/>
          <a:stretch>
            <a:fillRect/>
          </a:stretch>
        </p:blipFill>
        <p:spPr>
          <a:xfrm>
            <a:off x="176506" y="2586444"/>
            <a:ext cx="5239556" cy="3795854"/>
          </a:xfrm>
          <a:prstGeom prst="rect">
            <a:avLst/>
          </a:prstGeom>
        </p:spPr>
      </p:pic>
      <p:pic>
        <p:nvPicPr>
          <p:cNvPr id="10" name="Picture 9"/>
          <p:cNvPicPr>
            <a:picLocks noChangeAspect="1"/>
          </p:cNvPicPr>
          <p:nvPr/>
        </p:nvPicPr>
        <p:blipFill>
          <a:blip r:embed="rId4"/>
          <a:stretch>
            <a:fillRect/>
          </a:stretch>
        </p:blipFill>
        <p:spPr>
          <a:xfrm>
            <a:off x="608240" y="317907"/>
            <a:ext cx="11024316" cy="2221318"/>
          </a:xfrm>
          <a:prstGeom prst="rect">
            <a:avLst/>
          </a:prstGeom>
        </p:spPr>
      </p:pic>
      <p:sp>
        <p:nvSpPr>
          <p:cNvPr id="5" name="Text Placeholder 4"/>
          <p:cNvSpPr>
            <a:spLocks noGrp="1"/>
          </p:cNvSpPr>
          <p:nvPr>
            <p:ph type="body" sz="quarter" idx="11"/>
          </p:nvPr>
        </p:nvSpPr>
        <p:spPr>
          <a:xfrm>
            <a:off x="688741" y="2109400"/>
            <a:ext cx="9917552" cy="477044"/>
          </a:xfrm>
        </p:spPr>
        <p:txBody>
          <a:bodyPr/>
          <a:lstStyle/>
          <a:p>
            <a:pPr marL="0" indent="0">
              <a:buNone/>
            </a:pPr>
            <a:r>
              <a:rPr lang="en-US" sz="2400" b="1" dirty="0">
                <a:latin typeface="Calibri" panose="020F0502020204030204" pitchFamily="34" charset="0"/>
                <a:cs typeface="Calibri" panose="020F0502020204030204" pitchFamily="34" charset="0"/>
              </a:rPr>
              <a:t>Fostering innovative public health approaches to cancer prevention</a:t>
            </a:r>
          </a:p>
        </p:txBody>
      </p:sp>
      <p:sp>
        <p:nvSpPr>
          <p:cNvPr id="13" name="Rectangle 12"/>
          <p:cNvSpPr/>
          <p:nvPr/>
        </p:nvSpPr>
        <p:spPr>
          <a:xfrm>
            <a:off x="5809062" y="5357167"/>
            <a:ext cx="4190699"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56A0D3"/>
                </a:solidFill>
                <a:effectLst/>
                <a:uLnTx/>
                <a:uFillTx/>
                <a:latin typeface="Calibri" panose="020F0502020204030204" pitchFamily="34" charset="0"/>
                <a:ea typeface="+mn-ea"/>
                <a:cs typeface="Calibri" panose="020F0502020204030204" pitchFamily="34" charset="0"/>
              </a:rPr>
              <a:t>cdc.gov/cancer/</a:t>
            </a:r>
            <a:r>
              <a:rPr kumimoji="0" lang="en-US" b="1" i="0" u="none" strike="noStrike" kern="1200" cap="none" spc="0" normalizeH="0" baseline="0" noProof="0" dirty="0" err="1">
                <a:ln>
                  <a:noFill/>
                </a:ln>
                <a:solidFill>
                  <a:srgbClr val="56A0D3"/>
                </a:solidFill>
                <a:effectLst/>
                <a:uLnTx/>
                <a:uFillTx/>
                <a:latin typeface="Calibri" panose="020F0502020204030204" pitchFamily="34" charset="0"/>
                <a:ea typeface="+mn-ea"/>
                <a:cs typeface="Calibri" panose="020F0502020204030204" pitchFamily="34" charset="0"/>
              </a:rPr>
              <a:t>dcpc</a:t>
            </a:r>
            <a:r>
              <a:rPr kumimoji="0" lang="en-US" b="1" i="0" u="none" strike="noStrike" kern="1200" cap="none" spc="0" normalizeH="0" baseline="0" noProof="0" dirty="0">
                <a:ln>
                  <a:noFill/>
                </a:ln>
                <a:solidFill>
                  <a:srgbClr val="56A0D3"/>
                </a:solidFill>
                <a:effectLst/>
                <a:uLnTx/>
                <a:uFillTx/>
                <a:latin typeface="Calibri" panose="020F0502020204030204" pitchFamily="34" charset="0"/>
                <a:ea typeface="+mn-ea"/>
                <a:cs typeface="Calibri" panose="020F0502020204030204" pitchFamily="34" charset="0"/>
              </a:rPr>
              <a:t>/prevention/lifetime </a:t>
            </a:r>
          </a:p>
        </p:txBody>
      </p:sp>
    </p:spTree>
    <p:extLst>
      <p:ext uri="{BB962C8B-B14F-4D97-AF65-F5344CB8AC3E}">
        <p14:creationId xmlns:p14="http://schemas.microsoft.com/office/powerpoint/2010/main" val="363027235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latin typeface="Century Gothic" panose="020B0502020202020204" pitchFamily="34" charset="0"/>
                <a:cs typeface="Calibri" panose="020F0502020204030204" pitchFamily="34" charset="0"/>
              </a:rPr>
              <a:t>Health Literacy &amp; Professional Development</a:t>
            </a:r>
          </a:p>
        </p:txBody>
      </p:sp>
      <p:sp>
        <p:nvSpPr>
          <p:cNvPr id="8" name="Text Placeholder 7"/>
          <p:cNvSpPr>
            <a:spLocks noGrp="1"/>
          </p:cNvSpPr>
          <p:nvPr>
            <p:ph type="body" sz="quarter" idx="13"/>
          </p:nvPr>
        </p:nvSpPr>
        <p:spPr>
          <a:xfrm>
            <a:off x="565712" y="985608"/>
            <a:ext cx="11060575" cy="537700"/>
          </a:xfrm>
        </p:spPr>
        <p:txBody>
          <a:bodyPr/>
          <a:lstStyle/>
          <a:p>
            <a:r>
              <a:rPr lang="en-US" sz="2400" b="1" dirty="0">
                <a:latin typeface="Calibri" panose="020F0502020204030204" pitchFamily="34" charset="0"/>
                <a:cs typeface="Calibri" panose="020F0502020204030204" pitchFamily="34" charset="0"/>
              </a:rPr>
              <a:t>Utilizing Virtual Humans to Overcome Barriers and Improve Patient-Provider Communication</a:t>
            </a: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4572" y="1774042"/>
            <a:ext cx="11129206" cy="4177264"/>
          </a:xfrm>
          <a:prstGeom prst="rect">
            <a:avLst/>
          </a:prstGeom>
        </p:spPr>
      </p:pic>
    </p:spTree>
    <p:extLst>
      <p:ext uri="{BB962C8B-B14F-4D97-AF65-F5344CB8AC3E}">
        <p14:creationId xmlns:p14="http://schemas.microsoft.com/office/powerpoint/2010/main" val="304319555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xfrm>
            <a:off x="838200" y="184108"/>
            <a:ext cx="9964119" cy="389330"/>
          </a:xfrm>
        </p:spPr>
        <p:txBody>
          <a:bodyPr>
            <a:normAutofit/>
          </a:bodyPr>
          <a:lstStyle/>
          <a:p>
            <a:pPr algn="ctr"/>
            <a:r>
              <a:rPr lang="en-US" sz="2000" dirty="0"/>
              <a:t>Talk to Someone: </a:t>
            </a:r>
          </a:p>
        </p:txBody>
      </p:sp>
      <p:pic>
        <p:nvPicPr>
          <p:cNvPr id="5" name="tnbc01_01_1080p">
            <a:hlinkClick r:id="" action="ppaction://media"/>
          </p:cNvPr>
          <p:cNvPicPr>
            <a:picLocks noGrp="1" noChangeAspect="1"/>
          </p:cNvPicPr>
          <p:nvPr>
            <p:ph idx="1"/>
            <a:videoFile r:link="rId2"/>
            <p:extLst>
              <p:ext uri="{DAA4B4D4-6D71-4841-9C94-3DE7FCFB9230}">
                <p14:media xmlns:p14="http://schemas.microsoft.com/office/powerpoint/2010/main" r:embed="rId1"/>
              </p:ext>
            </p:extLst>
          </p:nvPr>
        </p:nvPicPr>
        <p:blipFill>
          <a:blip r:embed="rId4"/>
          <a:stretch>
            <a:fillRect/>
          </a:stretch>
        </p:blipFill>
        <p:spPr>
          <a:xfrm>
            <a:off x="1089646" y="1020006"/>
            <a:ext cx="9174421" cy="5160612"/>
          </a:xfrm>
        </p:spPr>
      </p:pic>
      <p:sp>
        <p:nvSpPr>
          <p:cNvPr id="4" name="Slide Number Placeholder 3"/>
          <p:cNvSpPr>
            <a:spLocks noGrp="1"/>
          </p:cNvSpPr>
          <p:nvPr>
            <p:ph type="sldNum" sz="quarter" idx="12"/>
          </p:nvPr>
        </p:nvSpPr>
        <p:spPr/>
        <p:txBody>
          <a:bodyPr/>
          <a:lstStyle/>
          <a:p>
            <a:endParaRPr lang="en-US" dirty="0"/>
          </a:p>
        </p:txBody>
      </p:sp>
      <p:pic>
        <p:nvPicPr>
          <p:cNvPr id="2" name="Picture 1">
            <a:extLst>
              <a:ext uri="{FF2B5EF4-FFF2-40B4-BE49-F238E27FC236}">
                <a16:creationId xmlns:a16="http://schemas.microsoft.com/office/drawing/2014/main" id="{8920B757-910B-49E8-A2A8-1F7387775FB6}"/>
              </a:ext>
            </a:extLst>
          </p:cNvPr>
          <p:cNvPicPr>
            <a:picLocks noChangeAspect="1"/>
          </p:cNvPicPr>
          <p:nvPr/>
        </p:nvPicPr>
        <p:blipFill rotWithShape="1">
          <a:blip r:embed="rId5"/>
          <a:srcRect l="10521" t="7031" r="30868" b="38826"/>
          <a:stretch/>
        </p:blipFill>
        <p:spPr>
          <a:xfrm>
            <a:off x="7701619" y="4564469"/>
            <a:ext cx="2562448" cy="1616149"/>
          </a:xfrm>
          <a:prstGeom prst="rect">
            <a:avLst/>
          </a:prstGeom>
        </p:spPr>
      </p:pic>
    </p:spTree>
    <p:extLst>
      <p:ext uri="{BB962C8B-B14F-4D97-AF65-F5344CB8AC3E}">
        <p14:creationId xmlns:p14="http://schemas.microsoft.com/office/powerpoint/2010/main" val="223763222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fullScrn="1">
              <p:cMediaNode vol="80000">
                <p:cTn id="7" fill="hold" display="0">
                  <p:stCondLst>
                    <p:cond delay="indefinite"/>
                  </p:stCondLst>
                </p:cTn>
                <p:tgtEl>
                  <p:spTgt spid="5"/>
                </p:tgtEl>
              </p:cMediaNode>
            </p:video>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7834B3A-7714-4644-9490-D617F37C48EF}"/>
              </a:ext>
            </a:extLst>
          </p:cNvPr>
          <p:cNvSpPr/>
          <p:nvPr/>
        </p:nvSpPr>
        <p:spPr>
          <a:xfrm>
            <a:off x="3897597" y="2633963"/>
            <a:ext cx="2207218" cy="2555496"/>
          </a:xfrm>
          <a:prstGeom prst="rect">
            <a:avLst/>
          </a:prstGeom>
          <a:solidFill>
            <a:schemeClr val="bg1"/>
          </a:solidFill>
          <a:ln w="19050">
            <a:solidFill>
              <a:schemeClr val="accent5">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lIns="137160" tIns="548640" rIns="91440" bIns="243840" rtlCol="0" anchor="t"/>
          <a:lstStyle/>
          <a:p>
            <a:pPr marL="127000" marR="0" lvl="0" indent="-127000" algn="l" defTabSz="914400" rtl="0" eaLnBrk="1" fontAlgn="auto" latinLnBrk="0" hangingPunct="1">
              <a:lnSpc>
                <a:spcPct val="90000"/>
              </a:lnSpc>
              <a:spcBef>
                <a:spcPts val="1200"/>
              </a:spcBef>
              <a:spcAft>
                <a:spcPts val="0"/>
              </a:spcAft>
              <a:buClr>
                <a:srgbClr val="4BACC6"/>
              </a:buClr>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Statistically significant increases in reported </a:t>
            </a:r>
            <a:r>
              <a:rPr kumimoji="0" lang="en-US" sz="1600" b="1"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preparedness and self-efficacy </a:t>
            </a:r>
            <a:r>
              <a:rPr kumimoji="0" 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to apply learned skills (longitudinal data) </a:t>
            </a:r>
          </a:p>
        </p:txBody>
      </p:sp>
      <p:sp>
        <p:nvSpPr>
          <p:cNvPr id="29" name="Rectangle 28">
            <a:extLst>
              <a:ext uri="{FF2B5EF4-FFF2-40B4-BE49-F238E27FC236}">
                <a16:creationId xmlns:a16="http://schemas.microsoft.com/office/drawing/2014/main" id="{5D3888BA-9FD9-4882-8B55-309E18CFA96E}"/>
              </a:ext>
            </a:extLst>
          </p:cNvPr>
          <p:cNvSpPr/>
          <p:nvPr/>
        </p:nvSpPr>
        <p:spPr>
          <a:xfrm>
            <a:off x="6238332" y="2620228"/>
            <a:ext cx="5496471" cy="2565233"/>
          </a:xfrm>
          <a:prstGeom prst="rect">
            <a:avLst/>
          </a:prstGeom>
          <a:solidFill>
            <a:schemeClr val="bg1"/>
          </a:solidFill>
          <a:ln w="19050">
            <a:solidFill>
              <a:schemeClr val="accent3">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lIns="137160" tIns="548640" rIns="91440" bIns="243840" rtlCol="0" anchor="t"/>
          <a:lstStyle/>
          <a:p>
            <a:pPr marL="127000" marR="0" lvl="0" indent="-127000" algn="l" defTabSz="914400" rtl="0" eaLnBrk="1" fontAlgn="auto" latinLnBrk="0" hangingPunct="1">
              <a:lnSpc>
                <a:spcPct val="90000"/>
              </a:lnSpc>
              <a:spcBef>
                <a:spcPts val="1200"/>
              </a:spcBef>
              <a:spcAft>
                <a:spcPts val="0"/>
              </a:spcAft>
              <a:buClr>
                <a:srgbClr val="9BBB59"/>
              </a:buClr>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9% vs. 21% 30-day readmission rate for CHF patients completing Kognito training (users age = 55+)</a:t>
            </a:r>
          </a:p>
          <a:p>
            <a:pPr marL="127000" marR="0" lvl="0" indent="-127000" algn="l" defTabSz="914400" rtl="0" eaLnBrk="1" fontAlgn="auto" latinLnBrk="0" hangingPunct="1">
              <a:lnSpc>
                <a:spcPct val="90000"/>
              </a:lnSpc>
              <a:spcBef>
                <a:spcPts val="1200"/>
              </a:spcBef>
              <a:spcAft>
                <a:spcPts val="0"/>
              </a:spcAft>
              <a:buClr>
                <a:srgbClr val="9BBB59"/>
              </a:buClr>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2x increase in number of veterans seeking help for PTSD once approached by caregiver trained with Kognito (avg age of veteran 31)</a:t>
            </a:r>
          </a:p>
          <a:p>
            <a:pPr marL="127000" marR="0" lvl="0" indent="-127000" algn="l" defTabSz="914400" rtl="0" eaLnBrk="1" fontAlgn="auto" latinLnBrk="0" hangingPunct="1">
              <a:lnSpc>
                <a:spcPct val="90000"/>
              </a:lnSpc>
              <a:spcBef>
                <a:spcPts val="1200"/>
              </a:spcBef>
              <a:spcAft>
                <a:spcPts val="0"/>
              </a:spcAft>
              <a:buClr>
                <a:srgbClr val="9BBB59"/>
              </a:buClr>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75% of TNBC patients decided to pursue chemotherapy after interacting with a Kognito virtual coach (66% are 55+)</a:t>
            </a:r>
          </a:p>
        </p:txBody>
      </p:sp>
      <p:sp>
        <p:nvSpPr>
          <p:cNvPr id="18" name="Rectangle 17">
            <a:extLst>
              <a:ext uri="{FF2B5EF4-FFF2-40B4-BE49-F238E27FC236}">
                <a16:creationId xmlns:a16="http://schemas.microsoft.com/office/drawing/2014/main" id="{9EC8BD27-134E-47E5-9CD5-EF4D0DA31510}"/>
              </a:ext>
            </a:extLst>
          </p:cNvPr>
          <p:cNvSpPr/>
          <p:nvPr/>
        </p:nvSpPr>
        <p:spPr>
          <a:xfrm>
            <a:off x="472241" y="2633962"/>
            <a:ext cx="3291840" cy="2551499"/>
          </a:xfrm>
          <a:prstGeom prst="rect">
            <a:avLst/>
          </a:prstGeom>
          <a:solidFill>
            <a:schemeClr val="bg1"/>
          </a:solidFill>
          <a:ln w="19050">
            <a:solidFill>
              <a:srgbClr val="E46C0A"/>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lIns="137160" tIns="548640" rIns="91440" bIns="243840" rtlCol="0" anchor="t"/>
          <a:lstStyle/>
          <a:p>
            <a:pPr marL="127000" marR="0" lvl="0" indent="-127000" algn="l" defTabSz="914400" rtl="0" eaLnBrk="1" fontAlgn="auto" latinLnBrk="0" hangingPunct="1">
              <a:lnSpc>
                <a:spcPct val="90000"/>
              </a:lnSpc>
              <a:spcBef>
                <a:spcPts val="1200"/>
              </a:spcBef>
              <a:spcAft>
                <a:spcPts val="0"/>
              </a:spcAft>
              <a:buClr>
                <a:srgbClr val="E46C0A"/>
              </a:buClr>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91% recommend to colleagues</a:t>
            </a:r>
          </a:p>
          <a:p>
            <a:pPr marL="127000" marR="0" lvl="0" indent="-127000" algn="l" defTabSz="914400" rtl="0" eaLnBrk="1" fontAlgn="auto" latinLnBrk="0" hangingPunct="1">
              <a:lnSpc>
                <a:spcPct val="90000"/>
              </a:lnSpc>
              <a:spcBef>
                <a:spcPts val="1200"/>
              </a:spcBef>
              <a:spcAft>
                <a:spcPts val="0"/>
              </a:spcAft>
              <a:buClr>
                <a:srgbClr val="E46C0A"/>
              </a:buClr>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93% rate as “excellent/very good”</a:t>
            </a:r>
          </a:p>
          <a:p>
            <a:pPr marL="127000" marR="0" lvl="0" indent="-127000" algn="l" defTabSz="914400" rtl="0" eaLnBrk="1" fontAlgn="auto" latinLnBrk="0" hangingPunct="1">
              <a:lnSpc>
                <a:spcPct val="90000"/>
              </a:lnSpc>
              <a:spcBef>
                <a:spcPts val="1200"/>
              </a:spcBef>
              <a:spcAft>
                <a:spcPts val="0"/>
              </a:spcAft>
              <a:buClr>
                <a:srgbClr val="E46C0A"/>
              </a:buClr>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mn-ea"/>
                <a:cs typeface="+mn-cs"/>
              </a:rPr>
              <a:t>90% report scenarios are realistic representations of those they engage with in real-life</a:t>
            </a:r>
          </a:p>
        </p:txBody>
      </p:sp>
      <p:sp>
        <p:nvSpPr>
          <p:cNvPr id="12" name="Rectangle 11">
            <a:extLst>
              <a:ext uri="{FF2B5EF4-FFF2-40B4-BE49-F238E27FC236}">
                <a16:creationId xmlns:a16="http://schemas.microsoft.com/office/drawing/2014/main" id="{87834B3A-7714-4644-9490-D617F37C48EF}"/>
              </a:ext>
            </a:extLst>
          </p:cNvPr>
          <p:cNvSpPr/>
          <p:nvPr/>
        </p:nvSpPr>
        <p:spPr>
          <a:xfrm>
            <a:off x="3897597" y="2633962"/>
            <a:ext cx="2207218" cy="473987"/>
          </a:xfrm>
          <a:prstGeom prst="rect">
            <a:avLst/>
          </a:prstGeom>
          <a:solidFill>
            <a:srgbClr val="0D94BA"/>
          </a:solidFill>
          <a:ln w="19050">
            <a:solidFill>
              <a:srgbClr val="0D94BA"/>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wrap="none" lIns="243840" tIns="182880" rIns="243840" bIns="1828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outerShdw blurRad="50800" dist="50800" sx="1000" sy="1000" algn="ctr" rotWithShape="0">
                    <a:srgbClr val="000000">
                      <a:alpha val="43137"/>
                    </a:srgbClr>
                  </a:outerShdw>
                </a:effectLst>
                <a:uLnTx/>
                <a:uFillTx/>
                <a:latin typeface="Calibri" panose="020F0502020204030204"/>
                <a:ea typeface="+mn-ea"/>
                <a:cs typeface="+mn-cs"/>
              </a:rPr>
              <a:t>Competency</a:t>
            </a:r>
            <a:r>
              <a:rPr kumimoji="0" lang="en-US" sz="1867" b="1" i="0" u="none" strike="noStrike" kern="1200" cap="none" spc="0" normalizeH="0" baseline="30000" noProof="0" dirty="0">
                <a:ln>
                  <a:noFill/>
                </a:ln>
                <a:solidFill>
                  <a:prstClr val="white"/>
                </a:solidFill>
                <a:effectLst>
                  <a:outerShdw blurRad="50800" dist="50800" sx="1000" sy="1000" algn="ctr" rotWithShape="0">
                    <a:srgbClr val="000000">
                      <a:alpha val="43137"/>
                    </a:srgbClr>
                  </a:outerShdw>
                </a:effectLst>
                <a:uLnTx/>
                <a:uFillTx/>
                <a:latin typeface="Calibri" panose="020F0502020204030204"/>
                <a:ea typeface="+mn-ea"/>
                <a:cs typeface="+mn-cs"/>
              </a:rPr>
              <a:t>2,3,4,5</a:t>
            </a:r>
          </a:p>
        </p:txBody>
      </p:sp>
      <p:sp>
        <p:nvSpPr>
          <p:cNvPr id="13" name="Rectangle 12">
            <a:extLst>
              <a:ext uri="{FF2B5EF4-FFF2-40B4-BE49-F238E27FC236}">
                <a16:creationId xmlns:a16="http://schemas.microsoft.com/office/drawing/2014/main" id="{5D3888BA-9FD9-4882-8B55-309E18CFA96E}"/>
              </a:ext>
            </a:extLst>
          </p:cNvPr>
          <p:cNvSpPr/>
          <p:nvPr/>
        </p:nvSpPr>
        <p:spPr>
          <a:xfrm>
            <a:off x="6246879" y="2620228"/>
            <a:ext cx="5496471" cy="473987"/>
          </a:xfrm>
          <a:prstGeom prst="rect">
            <a:avLst/>
          </a:prstGeom>
          <a:solidFill>
            <a:schemeClr val="accent3">
              <a:lumMod val="75000"/>
            </a:schemeClr>
          </a:solidFill>
          <a:ln w="19050">
            <a:solidFill>
              <a:schemeClr val="accent3">
                <a:lumMod val="75000"/>
              </a:schemeClr>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wrap="none" lIns="243840" tIns="182880" rIns="243840" bIns="182880" rtlCol="0" anchor="ctr"/>
          <a:lstStyle/>
          <a:p>
            <a:pPr marL="0" marR="0" lvl="0" indent="0" algn="ctr" defTabSz="914400" rtl="0" eaLnBrk="1" fontAlgn="auto" latinLnBrk="0" hangingPunct="1">
              <a:lnSpc>
                <a:spcPts val="2300"/>
              </a:lnSpc>
              <a:spcBef>
                <a:spcPct val="50000"/>
              </a:spcBef>
              <a:spcAft>
                <a:spcPts val="0"/>
              </a:spcAft>
              <a:buClrTx/>
              <a:buSzTx/>
              <a:buFontTx/>
              <a:buNone/>
              <a:tabLst/>
              <a:defRPr/>
            </a:pPr>
            <a:r>
              <a:rPr kumimoji="0" lang="en-US" altLang="en-US" sz="1867" b="1" i="0" u="none" strike="noStrike" kern="1200" cap="none" spc="0" normalizeH="0" baseline="0" noProof="0" dirty="0">
                <a:ln>
                  <a:noFill/>
                </a:ln>
                <a:solidFill>
                  <a:prstClr val="white"/>
                </a:solidFill>
                <a:effectLst>
                  <a:outerShdw blurRad="50800" dist="50800" sx="1000" sy="1000" algn="ctr" rotWithShape="0">
                    <a:srgbClr val="000000">
                      <a:alpha val="43137"/>
                    </a:srgbClr>
                  </a:outerShdw>
                </a:effectLst>
                <a:uLnTx/>
                <a:uFillTx/>
                <a:latin typeface="Calibri" panose="020F0502020204030204"/>
                <a:ea typeface="+mn-ea"/>
                <a:cs typeface="+mn-cs"/>
              </a:rPr>
              <a:t>Behavior Change/ROI</a:t>
            </a:r>
            <a:r>
              <a:rPr kumimoji="0" lang="en-US" sz="1867" b="1" i="0" u="none" strike="noStrike" kern="1200" cap="none" spc="0" normalizeH="0" baseline="30000" noProof="0" dirty="0">
                <a:ln>
                  <a:noFill/>
                </a:ln>
                <a:solidFill>
                  <a:prstClr val="white"/>
                </a:solidFill>
                <a:effectLst>
                  <a:outerShdw blurRad="50800" dist="50800" sx="1000" sy="1000" algn="ctr" rotWithShape="0">
                    <a:srgbClr val="000000">
                      <a:alpha val="43137"/>
                    </a:srgbClr>
                  </a:outerShdw>
                </a:effectLst>
                <a:uLnTx/>
                <a:uFillTx/>
                <a:latin typeface="Calibri" panose="020F0502020204030204"/>
                <a:ea typeface="+mn-ea"/>
                <a:cs typeface="+mn-cs"/>
              </a:rPr>
              <a:t>1,2,3,5</a:t>
            </a:r>
            <a:endParaRPr kumimoji="0" lang="en-US" sz="1867" b="1" i="0" u="none" strike="noStrike" kern="1200" cap="none" spc="0" normalizeH="0" baseline="0" noProof="0" dirty="0">
              <a:ln>
                <a:noFill/>
              </a:ln>
              <a:solidFill>
                <a:prstClr val="white"/>
              </a:solidFill>
              <a:effectLst>
                <a:outerShdw blurRad="50800" dist="50800" sx="1000" sy="1000" algn="ctr" rotWithShape="0">
                  <a:srgbClr val="000000">
                    <a:alpha val="43137"/>
                  </a:srgbClr>
                </a:outerShdw>
              </a:effectLst>
              <a:uLnTx/>
              <a:uFillTx/>
              <a:latin typeface="Calibri" panose="020F0502020204030204" pitchFamily="34" charset="0"/>
              <a:ea typeface="+mn-ea"/>
              <a:cs typeface="Calibri" panose="020F0502020204030204" pitchFamily="34" charset="0"/>
            </a:endParaRPr>
          </a:p>
        </p:txBody>
      </p:sp>
      <p:sp>
        <p:nvSpPr>
          <p:cNvPr id="14" name="Rectangle 13">
            <a:extLst>
              <a:ext uri="{FF2B5EF4-FFF2-40B4-BE49-F238E27FC236}">
                <a16:creationId xmlns:a16="http://schemas.microsoft.com/office/drawing/2014/main" id="{9EC8BD27-134E-47E5-9CD5-EF4D0DA31510}"/>
              </a:ext>
            </a:extLst>
          </p:cNvPr>
          <p:cNvSpPr/>
          <p:nvPr/>
        </p:nvSpPr>
        <p:spPr>
          <a:xfrm>
            <a:off x="472240" y="2633962"/>
            <a:ext cx="3291840" cy="495682"/>
          </a:xfrm>
          <a:prstGeom prst="rect">
            <a:avLst/>
          </a:prstGeom>
          <a:solidFill>
            <a:srgbClr val="E46C0A"/>
          </a:solidFill>
          <a:ln w="19050">
            <a:solidFill>
              <a:srgbClr val="E46C0A"/>
            </a:solidFill>
          </a:ln>
          <a:effectLst>
            <a:outerShdw blurRad="40000" dist="23000" dir="5400000" rotWithShape="0">
              <a:srgbClr val="000000">
                <a:alpha val="0"/>
              </a:srgbClr>
            </a:outerShdw>
          </a:effectLst>
        </p:spPr>
        <p:style>
          <a:lnRef idx="1">
            <a:schemeClr val="accent1"/>
          </a:lnRef>
          <a:fillRef idx="3">
            <a:schemeClr val="accent1"/>
          </a:fillRef>
          <a:effectRef idx="2">
            <a:schemeClr val="accent1"/>
          </a:effectRef>
          <a:fontRef idx="minor">
            <a:schemeClr val="lt1"/>
          </a:fontRef>
        </p:style>
        <p:txBody>
          <a:bodyPr wrap="none" lIns="182880" tIns="182880" rIns="243840" bIns="1828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outerShdw blurRad="50800" dist="50800" sx="1000" sy="1000" algn="ctr" rotWithShape="0">
                    <a:srgbClr val="000000">
                      <a:alpha val="43137"/>
                    </a:srgbClr>
                  </a:outerShdw>
                </a:effectLst>
                <a:uLnTx/>
                <a:uFillTx/>
                <a:latin typeface="Calibri" panose="020F0502020204030204"/>
                <a:ea typeface="+mn-ea"/>
                <a:cs typeface="+mn-cs"/>
              </a:rPr>
              <a:t>Usage &amp; User Satisfaction</a:t>
            </a:r>
            <a:r>
              <a:rPr kumimoji="0" lang="en-US" sz="1867" b="1" i="0" u="none" strike="noStrike" kern="1200" cap="none" spc="0" normalizeH="0" baseline="30000" noProof="0" dirty="0">
                <a:ln>
                  <a:noFill/>
                </a:ln>
                <a:solidFill>
                  <a:prstClr val="white"/>
                </a:solidFill>
                <a:effectLst>
                  <a:outerShdw blurRad="50800" dist="50800" sx="1000" sy="1000" algn="ctr" rotWithShape="0">
                    <a:srgbClr val="000000">
                      <a:alpha val="43137"/>
                    </a:srgbClr>
                  </a:outerShdw>
                </a:effectLst>
                <a:uLnTx/>
                <a:uFillTx/>
                <a:latin typeface="Calibri" panose="020F0502020204030204"/>
                <a:ea typeface="+mn-ea"/>
                <a:cs typeface="+mn-cs"/>
              </a:rPr>
              <a:t>1,2,3</a:t>
            </a:r>
          </a:p>
        </p:txBody>
      </p:sp>
      <p:sp>
        <p:nvSpPr>
          <p:cNvPr id="24" name="Slide Number Placeholder 1">
            <a:extLst>
              <a:ext uri="{FF2B5EF4-FFF2-40B4-BE49-F238E27FC236}">
                <a16:creationId xmlns:a16="http://schemas.microsoft.com/office/drawing/2014/main" id="{F3EA7C3C-8418-48E4-8337-5FD7886BDC92}"/>
              </a:ext>
            </a:extLst>
          </p:cNvPr>
          <p:cNvSpPr txBox="1">
            <a:spLocks/>
          </p:cNvSpPr>
          <p:nvPr/>
        </p:nvSpPr>
        <p:spPr>
          <a:xfrm>
            <a:off x="9344773" y="6517713"/>
            <a:ext cx="2844800" cy="365125"/>
          </a:xfrm>
          <a:prstGeom prst="rect">
            <a:avLst/>
          </a:prstGeom>
        </p:spPr>
        <p:txBody>
          <a:bodyPr vert="horz" lIns="121920" tIns="60960" rIns="121920" bIns="60960" rtlCol="0" anchor="ctr"/>
          <a:lstStyle>
            <a:defPPr>
              <a:defRPr lang="en-US"/>
            </a:defPPr>
            <a:lvl1pPr marL="0" algn="r" defTabSz="457200" rtl="0" eaLnBrk="1" latinLnBrk="0" hangingPunct="1">
              <a:defRPr sz="900" b="0" i="0" kern="1200">
                <a:solidFill>
                  <a:schemeClr val="tx1">
                    <a:tint val="75000"/>
                  </a:schemeClr>
                </a:solidFill>
                <a:latin typeface="Helvetica"/>
                <a:ea typeface="+mn-ea"/>
                <a:cs typeface="Helvetica"/>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93BCF6-1CBC-9F46-BC0E-C5F5763EEC00}" type="slidenum">
              <a:rPr kumimoji="0" lang="en-US" sz="1050" b="0" i="0" u="none" strike="noStrike" kern="1200" cap="none" spc="0" normalizeH="0" baseline="0" noProof="0">
                <a:ln>
                  <a:noFill/>
                </a:ln>
                <a:solidFill>
                  <a:prstClr val="white">
                    <a:lumMod val="85000"/>
                  </a:prstClr>
                </a:solidFill>
                <a:effectLst/>
                <a:uLnTx/>
                <a:uFillTx/>
                <a:latin typeface="Calibri" panose="020F0502020204030204"/>
                <a:ea typeface="+mn-ea"/>
                <a:cs typeface="Helvetica"/>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050" b="0" i="0" u="none" strike="noStrike" kern="1200" cap="none" spc="0" normalizeH="0" baseline="0" noProof="0" dirty="0">
              <a:ln>
                <a:noFill/>
              </a:ln>
              <a:solidFill>
                <a:prstClr val="white">
                  <a:lumMod val="85000"/>
                </a:prstClr>
              </a:solidFill>
              <a:effectLst/>
              <a:uLnTx/>
              <a:uFillTx/>
              <a:latin typeface="Calibri" panose="020F0502020204030204"/>
              <a:ea typeface="+mn-ea"/>
              <a:cs typeface="Helvetica"/>
            </a:endParaRPr>
          </a:p>
        </p:txBody>
      </p:sp>
      <p:sp>
        <p:nvSpPr>
          <p:cNvPr id="15" name="Rectangle 14">
            <a:extLst>
              <a:ext uri="{FF2B5EF4-FFF2-40B4-BE49-F238E27FC236}">
                <a16:creationId xmlns:a16="http://schemas.microsoft.com/office/drawing/2014/main" id="{BE91CE4D-90DE-0342-818E-87E631CAEB06}"/>
              </a:ext>
            </a:extLst>
          </p:cNvPr>
          <p:cNvSpPr/>
          <p:nvPr/>
        </p:nvSpPr>
        <p:spPr>
          <a:xfrm>
            <a:off x="282544" y="911824"/>
            <a:ext cx="11489347" cy="1198729"/>
          </a:xfrm>
          <a:prstGeom prst="rect">
            <a:avLst/>
          </a:prstGeom>
          <a:noFill/>
        </p:spPr>
        <p:txBody>
          <a:bodyPr wrap="square" lIns="365760" tIns="274320" rIns="0" bIns="274320" anchor="t" anchorCtr="0">
            <a:no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3200" b="1" i="1" u="none" strike="noStrike" kern="1200" cap="none" spc="0" normalizeH="0" baseline="0" noProof="0" dirty="0">
                <a:ln>
                  <a:noFill/>
                </a:ln>
                <a:solidFill>
                  <a:srgbClr val="E46C0A"/>
                </a:solidFill>
                <a:effectLst/>
                <a:uLnTx/>
                <a:uFillTx/>
                <a:latin typeface="Calibri" panose="020F0502020204030204"/>
                <a:ea typeface="+mn-ea"/>
                <a:cs typeface="+mn-cs"/>
              </a:rPr>
              <a:t>Real World Results</a:t>
            </a: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19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Results from 225,000+ adults have empirically proven that Kognito’s simulations drive sustained change in health behaviors.</a:t>
            </a:r>
          </a:p>
        </p:txBody>
      </p:sp>
      <p:sp>
        <p:nvSpPr>
          <p:cNvPr id="19" name="Rectangle 18">
            <a:extLst>
              <a:ext uri="{FF2B5EF4-FFF2-40B4-BE49-F238E27FC236}">
                <a16:creationId xmlns:a16="http://schemas.microsoft.com/office/drawing/2014/main" id="{262CF07F-1675-9F44-B643-5E974A5DED9B}"/>
              </a:ext>
            </a:extLst>
          </p:cNvPr>
          <p:cNvSpPr/>
          <p:nvPr/>
        </p:nvSpPr>
        <p:spPr>
          <a:xfrm>
            <a:off x="347052" y="6055190"/>
            <a:ext cx="11338560" cy="511871"/>
          </a:xfrm>
          <a:prstGeom prst="rect">
            <a:avLst/>
          </a:prstGeom>
        </p:spPr>
        <p:txBody>
          <a:bodyPr wrap="square" anchor="b">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Arial" panose="020B0604020202020204" pitchFamily="34" charset="0"/>
                <a:cs typeface="+mn-cs"/>
              </a:rPr>
              <a:t>1. Data on file.  2. Albright G, Adam C, </a:t>
            </a:r>
            <a:r>
              <a:rPr kumimoji="0" lang="en-US" sz="800" b="0" i="0" u="none" strike="noStrike" kern="1200" cap="none" spc="0" normalizeH="0" baseline="0" noProof="0" dirty="0" err="1">
                <a:ln>
                  <a:noFill/>
                </a:ln>
                <a:solidFill>
                  <a:prstClr val="black">
                    <a:lumMod val="65000"/>
                    <a:lumOff val="35000"/>
                  </a:prstClr>
                </a:solidFill>
                <a:effectLst/>
                <a:uLnTx/>
                <a:uFillTx/>
                <a:latin typeface="Calibri" panose="020F0502020204030204"/>
                <a:ea typeface="Arial" panose="020B0604020202020204" pitchFamily="34" charset="0"/>
                <a:cs typeface="+mn-cs"/>
              </a:rPr>
              <a:t>Serri</a:t>
            </a:r>
            <a:r>
              <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Arial" panose="020B0604020202020204" pitchFamily="34" charset="0"/>
                <a:cs typeface="+mn-cs"/>
              </a:rPr>
              <a:t> D, Bleeker S, Goldman R. Harnessing the power of conversations with virtual humans to change health behaviors. </a:t>
            </a:r>
            <a:r>
              <a:rPr kumimoji="0" lang="en-US" sz="800" b="0" i="0" u="none" strike="noStrike" kern="1200" cap="none" spc="0" normalizeH="0" baseline="0" noProof="0" dirty="0" err="1">
                <a:ln>
                  <a:noFill/>
                </a:ln>
                <a:solidFill>
                  <a:prstClr val="black">
                    <a:lumMod val="65000"/>
                    <a:lumOff val="35000"/>
                  </a:prstClr>
                </a:solidFill>
                <a:effectLst/>
                <a:uLnTx/>
                <a:uFillTx/>
                <a:latin typeface="Calibri" panose="020F0502020204030204"/>
                <a:ea typeface="Arial" panose="020B0604020202020204" pitchFamily="34" charset="0"/>
                <a:cs typeface="+mn-cs"/>
              </a:rPr>
              <a:t>mHealth</a:t>
            </a:r>
            <a:r>
              <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Arial" panose="020B0604020202020204" pitchFamily="34" charset="0"/>
                <a:cs typeface="+mn-cs"/>
              </a:rPr>
              <a:t> 2016;2:44.  3. Albright, G., Goldman, R., Shockley, K. M., McDevitt, F., &amp; </a:t>
            </a:r>
            <a:r>
              <a:rPr kumimoji="0" lang="en-US" sz="800" b="0" i="0" u="none" strike="noStrike" kern="1200" cap="none" spc="0" normalizeH="0" baseline="0" noProof="0" dirty="0" err="1">
                <a:ln>
                  <a:noFill/>
                </a:ln>
                <a:solidFill>
                  <a:prstClr val="black">
                    <a:lumMod val="65000"/>
                    <a:lumOff val="35000"/>
                  </a:prstClr>
                </a:solidFill>
                <a:effectLst/>
                <a:uLnTx/>
                <a:uFillTx/>
                <a:latin typeface="Calibri" panose="020F0502020204030204"/>
                <a:ea typeface="Arial" panose="020B0604020202020204" pitchFamily="34" charset="0"/>
                <a:cs typeface="+mn-cs"/>
              </a:rPr>
              <a:t>Akabas</a:t>
            </a:r>
            <a:r>
              <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Arial" panose="020B0604020202020204" pitchFamily="34" charset="0"/>
                <a:cs typeface="+mn-cs"/>
              </a:rPr>
              <a:t>, S. (2011). Using an avatar-based simulation to train families to motivate veterans with post-deployment stress to seek help at the VA. Games for Health: Research, Development, and Clinical Applications, 1(1), 21-28.  4. </a:t>
            </a:r>
            <a:r>
              <a:rPr kumimoji="0" lang="en-US" sz="800" b="0" i="0" u="none" strike="noStrike" kern="1200" cap="none" spc="0" normalizeH="0" baseline="0" noProof="0" dirty="0" err="1">
                <a:ln>
                  <a:noFill/>
                </a:ln>
                <a:solidFill>
                  <a:prstClr val="black">
                    <a:lumMod val="65000"/>
                    <a:lumOff val="35000"/>
                  </a:prstClr>
                </a:solidFill>
                <a:effectLst/>
                <a:uLnTx/>
                <a:uFillTx/>
                <a:latin typeface="Calibri" panose="020F0502020204030204"/>
                <a:ea typeface="Arial" panose="020B0604020202020204" pitchFamily="34" charset="0"/>
                <a:cs typeface="+mn-cs"/>
              </a:rPr>
              <a:t>Schoenthaler</a:t>
            </a:r>
            <a:r>
              <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Arial" panose="020B0604020202020204" pitchFamily="34" charset="0"/>
                <a:cs typeface="+mn-cs"/>
              </a:rPr>
              <a:t> A et al. Simulated Conversations With Virtual Humans to Improve Patient-Provider Communication and Reduce Unnecessary Prescriptions for Antibiotics: A Repeated Measure Pilot Study. JMIR Med </a:t>
            </a:r>
            <a:r>
              <a:rPr kumimoji="0" lang="en-US" sz="800" b="0" i="0" u="none" strike="noStrike" kern="1200" cap="none" spc="0" normalizeH="0" baseline="0" noProof="0" dirty="0" err="1">
                <a:ln>
                  <a:noFill/>
                </a:ln>
                <a:solidFill>
                  <a:prstClr val="black">
                    <a:lumMod val="65000"/>
                    <a:lumOff val="35000"/>
                  </a:prstClr>
                </a:solidFill>
                <a:effectLst/>
                <a:uLnTx/>
                <a:uFillTx/>
                <a:latin typeface="Calibri" panose="020F0502020204030204"/>
                <a:ea typeface="Arial" panose="020B0604020202020204" pitchFamily="34" charset="0"/>
                <a:cs typeface="+mn-cs"/>
              </a:rPr>
              <a:t>Educ</a:t>
            </a:r>
            <a:r>
              <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Arial" panose="020B0604020202020204" pitchFamily="34" charset="0"/>
                <a:cs typeface="+mn-cs"/>
              </a:rPr>
              <a:t> 2017;3(1):e7.  </a:t>
            </a:r>
            <a:br>
              <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Arial" panose="020B0604020202020204" pitchFamily="34" charset="0"/>
                <a:cs typeface="+mn-cs"/>
              </a:rPr>
            </a:br>
            <a:r>
              <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Arial" panose="020B0604020202020204" pitchFamily="34" charset="0"/>
                <a:cs typeface="+mn-cs"/>
              </a:rPr>
              <a:t>5. Coleman, D., Black, N., Ng, J., &amp; Blumenthal, E. (2019). </a:t>
            </a:r>
            <a:r>
              <a:rPr kumimoji="0" lang="en-US" sz="800" b="0" i="0" u="none" strike="noStrike" kern="1200" cap="none" spc="0" normalizeH="0" baseline="0" noProof="0" dirty="0" err="1">
                <a:ln>
                  <a:noFill/>
                </a:ln>
                <a:solidFill>
                  <a:prstClr val="black">
                    <a:lumMod val="65000"/>
                    <a:lumOff val="35000"/>
                  </a:prstClr>
                </a:solidFill>
                <a:effectLst/>
                <a:uLnTx/>
                <a:uFillTx/>
                <a:latin typeface="Calibri" panose="020F0502020204030204"/>
                <a:ea typeface="Arial" panose="020B0604020202020204" pitchFamily="34" charset="0"/>
                <a:cs typeface="+mn-cs"/>
              </a:rPr>
              <a:t>Kognito's</a:t>
            </a:r>
            <a:r>
              <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Arial" panose="020B0604020202020204" pitchFamily="34" charset="0"/>
                <a:cs typeface="+mn-cs"/>
              </a:rPr>
              <a:t> Avatar‐Based Suicide Prevention Training for College Students: Results of a Randomized Controlled Trial and a Naturalistic Evaluation. Suicide and Life‐Threatening Behavior.</a:t>
            </a:r>
            <a:endParaRPr kumimoji="0" lang="en-US" sz="800" b="0" i="0"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2241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DBA1A-8A6C-4A27-B1BD-D0AC0B532BB0}"/>
              </a:ext>
            </a:extLst>
          </p:cNvPr>
          <p:cNvSpPr>
            <a:spLocks noGrp="1"/>
          </p:cNvSpPr>
          <p:nvPr>
            <p:ph type="title"/>
          </p:nvPr>
        </p:nvSpPr>
        <p:spPr/>
        <p:txBody>
          <a:bodyPr/>
          <a:lstStyle/>
          <a:p>
            <a:r>
              <a:rPr lang="en-US" b="1" dirty="0">
                <a:latin typeface="Century Gothic" panose="020B0502020202020204" pitchFamily="34" charset="0"/>
              </a:rPr>
              <a:t>Lymphedema Awareness</a:t>
            </a:r>
          </a:p>
        </p:txBody>
      </p:sp>
      <p:pic>
        <p:nvPicPr>
          <p:cNvPr id="1026" name="Picture 3" descr="https://esp.cdc.gov/sites/nccdphp/solutions/Policy/Lists/Engagement/Attachments/145/Kathy_Bates_Dr_Lisa_Richardson_DC_2018.jpg">
            <a:extLst>
              <a:ext uri="{FF2B5EF4-FFF2-40B4-BE49-F238E27FC236}">
                <a16:creationId xmlns:a16="http://schemas.microsoft.com/office/drawing/2014/main" id="{CCB2C73B-43A4-455B-B3DC-89A9FE483BC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4221"/>
          <a:stretch/>
        </p:blipFill>
        <p:spPr bwMode="auto">
          <a:xfrm>
            <a:off x="1653506" y="1555474"/>
            <a:ext cx="3231438" cy="4117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9F85DE73-7212-402E-9703-99FC71EBA0FD}"/>
              </a:ext>
            </a:extLst>
          </p:cNvPr>
          <p:cNvPicPr>
            <a:picLocks noChangeAspect="1"/>
          </p:cNvPicPr>
          <p:nvPr/>
        </p:nvPicPr>
        <p:blipFill rotWithShape="1">
          <a:blip r:embed="rId3"/>
          <a:srcRect l="1152" r="1533" b="1788"/>
          <a:stretch/>
        </p:blipFill>
        <p:spPr>
          <a:xfrm>
            <a:off x="5949013" y="1555474"/>
            <a:ext cx="5633884" cy="3960423"/>
          </a:xfrm>
          <a:prstGeom prst="rect">
            <a:avLst/>
          </a:prstGeom>
        </p:spPr>
      </p:pic>
    </p:spTree>
    <p:extLst>
      <p:ext uri="{BB962C8B-B14F-4D97-AF65-F5344CB8AC3E}">
        <p14:creationId xmlns:p14="http://schemas.microsoft.com/office/powerpoint/2010/main" val="198805613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7356F1-D4F9-4943-B6E0-D5E105CDDFE7}"/>
              </a:ext>
            </a:extLst>
          </p:cNvPr>
          <p:cNvSpPr>
            <a:spLocks noGrp="1"/>
          </p:cNvSpPr>
          <p:nvPr>
            <p:ph type="title"/>
          </p:nvPr>
        </p:nvSpPr>
        <p:spPr/>
        <p:txBody>
          <a:bodyPr/>
          <a:lstStyle/>
          <a:p>
            <a:r>
              <a:rPr lang="en-US" b="1" dirty="0">
                <a:latin typeface="Century Gothic" panose="020B0502020202020204" pitchFamily="34" charset="0"/>
              </a:rPr>
              <a:t>Promoting Prevention</a:t>
            </a:r>
          </a:p>
        </p:txBody>
      </p:sp>
      <p:pic>
        <p:nvPicPr>
          <p:cNvPr id="21" name="Picture 20">
            <a:extLst>
              <a:ext uri="{FF2B5EF4-FFF2-40B4-BE49-F238E27FC236}">
                <a16:creationId xmlns:a16="http://schemas.microsoft.com/office/drawing/2014/main" id="{E5129F71-9EDE-45A8-8161-B914A7E12F4D}"/>
              </a:ext>
            </a:extLst>
          </p:cNvPr>
          <p:cNvPicPr>
            <a:picLocks noChangeAspect="1"/>
          </p:cNvPicPr>
          <p:nvPr/>
        </p:nvPicPr>
        <p:blipFill rotWithShape="1">
          <a:blip r:embed="rId3"/>
          <a:srcRect l="11912" t="17587" r="71412" b="14970"/>
          <a:stretch/>
        </p:blipFill>
        <p:spPr>
          <a:xfrm>
            <a:off x="547888" y="1742973"/>
            <a:ext cx="2460168" cy="3189105"/>
          </a:xfrm>
          <a:prstGeom prst="rect">
            <a:avLst/>
          </a:prstGeom>
        </p:spPr>
      </p:pic>
      <p:sp>
        <p:nvSpPr>
          <p:cNvPr id="22" name="TextBox 21">
            <a:extLst>
              <a:ext uri="{FF2B5EF4-FFF2-40B4-BE49-F238E27FC236}">
                <a16:creationId xmlns:a16="http://schemas.microsoft.com/office/drawing/2014/main" id="{C25FC39B-FC18-45F5-8C4F-AD9034684B02}"/>
              </a:ext>
            </a:extLst>
          </p:cNvPr>
          <p:cNvSpPr txBox="1"/>
          <p:nvPr/>
        </p:nvSpPr>
        <p:spPr>
          <a:xfrm>
            <a:off x="571981" y="5050416"/>
            <a:ext cx="203319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Super Bowl 2020</a:t>
            </a:r>
          </a:p>
        </p:txBody>
      </p:sp>
      <p:pic>
        <p:nvPicPr>
          <p:cNvPr id="25" name="Picture 24">
            <a:extLst>
              <a:ext uri="{FF2B5EF4-FFF2-40B4-BE49-F238E27FC236}">
                <a16:creationId xmlns:a16="http://schemas.microsoft.com/office/drawing/2014/main" id="{FF8426F8-0499-4F6A-9DEE-762184C7341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93221" y="987360"/>
            <a:ext cx="2652863" cy="1492500"/>
          </a:xfrm>
          <a:prstGeom prst="rect">
            <a:avLst/>
          </a:prstGeom>
        </p:spPr>
      </p:pic>
      <p:pic>
        <p:nvPicPr>
          <p:cNvPr id="27" name="Picture 26">
            <a:extLst>
              <a:ext uri="{FF2B5EF4-FFF2-40B4-BE49-F238E27FC236}">
                <a16:creationId xmlns:a16="http://schemas.microsoft.com/office/drawing/2014/main" id="{71EC0AAC-90F7-4CEE-8967-EB6885C27C9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82813" y="1315243"/>
            <a:ext cx="2652863" cy="1492500"/>
          </a:xfrm>
          <a:prstGeom prst="rect">
            <a:avLst/>
          </a:prstGeom>
        </p:spPr>
      </p:pic>
      <p:pic>
        <p:nvPicPr>
          <p:cNvPr id="29" name="Picture 28">
            <a:extLst>
              <a:ext uri="{FF2B5EF4-FFF2-40B4-BE49-F238E27FC236}">
                <a16:creationId xmlns:a16="http://schemas.microsoft.com/office/drawing/2014/main" id="{5A863398-E368-4DEB-A204-1104E8D908B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73414" y="3501678"/>
            <a:ext cx="2742344" cy="1492500"/>
          </a:xfrm>
          <a:prstGeom prst="rect">
            <a:avLst/>
          </a:prstGeom>
        </p:spPr>
      </p:pic>
      <p:pic>
        <p:nvPicPr>
          <p:cNvPr id="31" name="Picture 30">
            <a:extLst>
              <a:ext uri="{FF2B5EF4-FFF2-40B4-BE49-F238E27FC236}">
                <a16:creationId xmlns:a16="http://schemas.microsoft.com/office/drawing/2014/main" id="{253EC502-927C-4647-9F06-4996F562159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491723" y="2441974"/>
            <a:ext cx="2652863" cy="1492500"/>
          </a:xfrm>
          <a:prstGeom prst="rect">
            <a:avLst/>
          </a:prstGeom>
        </p:spPr>
      </p:pic>
      <p:sp>
        <p:nvSpPr>
          <p:cNvPr id="33" name="TextBox 32">
            <a:extLst>
              <a:ext uri="{FF2B5EF4-FFF2-40B4-BE49-F238E27FC236}">
                <a16:creationId xmlns:a16="http://schemas.microsoft.com/office/drawing/2014/main" id="{00687134-A57F-4BA3-8A90-82CB6D446D01}"/>
              </a:ext>
            </a:extLst>
          </p:cNvPr>
          <p:cNvSpPr txBox="1"/>
          <p:nvPr/>
        </p:nvSpPr>
        <p:spPr>
          <a:xfrm>
            <a:off x="4463911" y="5050415"/>
            <a:ext cx="203319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Times Square </a:t>
            </a:r>
          </a:p>
        </p:txBody>
      </p:sp>
      <p:pic>
        <p:nvPicPr>
          <p:cNvPr id="34" name="Picture 33">
            <a:extLst>
              <a:ext uri="{FF2B5EF4-FFF2-40B4-BE49-F238E27FC236}">
                <a16:creationId xmlns:a16="http://schemas.microsoft.com/office/drawing/2014/main" id="{F19C101D-9F62-484A-860C-BCF005F38B81}"/>
              </a:ext>
            </a:extLst>
          </p:cNvPr>
          <p:cNvPicPr>
            <a:picLocks noChangeAspect="1"/>
          </p:cNvPicPr>
          <p:nvPr/>
        </p:nvPicPr>
        <p:blipFill rotWithShape="1">
          <a:blip r:embed="rId8"/>
          <a:srcRect l="24633" t="1018" r="4365" b="6770"/>
          <a:stretch/>
        </p:blipFill>
        <p:spPr>
          <a:xfrm>
            <a:off x="3287380" y="2741855"/>
            <a:ext cx="3722991" cy="2006092"/>
          </a:xfrm>
          <a:prstGeom prst="rect">
            <a:avLst/>
          </a:prstGeom>
        </p:spPr>
      </p:pic>
      <p:sp>
        <p:nvSpPr>
          <p:cNvPr id="35" name="TextBox 34">
            <a:extLst>
              <a:ext uri="{FF2B5EF4-FFF2-40B4-BE49-F238E27FC236}">
                <a16:creationId xmlns:a16="http://schemas.microsoft.com/office/drawing/2014/main" id="{2B4D5723-AF4E-4E06-A498-F89E1FDFB4E2}"/>
              </a:ext>
            </a:extLst>
          </p:cNvPr>
          <p:cNvSpPr txBox="1"/>
          <p:nvPr/>
        </p:nvSpPr>
        <p:spPr>
          <a:xfrm>
            <a:off x="8355841" y="5050414"/>
            <a:ext cx="144152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Twitter</a:t>
            </a:r>
          </a:p>
        </p:txBody>
      </p:sp>
    </p:spTree>
    <p:extLst>
      <p:ext uri="{BB962C8B-B14F-4D97-AF65-F5344CB8AC3E}">
        <p14:creationId xmlns:p14="http://schemas.microsoft.com/office/powerpoint/2010/main" val="251017625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Table 27">
            <a:extLst>
              <a:ext uri="{FF2B5EF4-FFF2-40B4-BE49-F238E27FC236}">
                <a16:creationId xmlns:a16="http://schemas.microsoft.com/office/drawing/2014/main" id="{A9C0774A-F5E7-408B-9295-5DC7F5F36298}"/>
              </a:ext>
            </a:extLst>
          </p:cNvPr>
          <p:cNvGraphicFramePr>
            <a:graphicFrameLocks noGrp="1"/>
          </p:cNvGraphicFramePr>
          <p:nvPr>
            <p:extLst/>
          </p:nvPr>
        </p:nvGraphicFramePr>
        <p:xfrm>
          <a:off x="8144056" y="3913266"/>
          <a:ext cx="3898707" cy="2274236"/>
        </p:xfrm>
        <a:graphic>
          <a:graphicData uri="http://schemas.openxmlformats.org/drawingml/2006/table">
            <a:tbl>
              <a:tblPr firstRow="1" bandRow="1">
                <a:tableStyleId>{5C22544A-7EE6-4342-B048-85BDC9FD1C3A}</a:tableStyleId>
              </a:tblPr>
              <a:tblGrid>
                <a:gridCol w="2385045">
                  <a:extLst>
                    <a:ext uri="{9D8B030D-6E8A-4147-A177-3AD203B41FA5}">
                      <a16:colId xmlns:a16="http://schemas.microsoft.com/office/drawing/2014/main" val="20000"/>
                    </a:ext>
                  </a:extLst>
                </a:gridCol>
                <a:gridCol w="1513662">
                  <a:extLst>
                    <a:ext uri="{9D8B030D-6E8A-4147-A177-3AD203B41FA5}">
                      <a16:colId xmlns:a16="http://schemas.microsoft.com/office/drawing/2014/main" val="20001"/>
                    </a:ext>
                  </a:extLst>
                </a:gridCol>
              </a:tblGrid>
              <a:tr h="391249">
                <a:tc gridSpan="2">
                  <a:txBody>
                    <a:bodyPr/>
                    <a:lstStyle/>
                    <a:p>
                      <a:pPr algn="ctr"/>
                      <a:r>
                        <a:rPr lang="en-US" sz="2000" dirty="0"/>
                        <a:t>January –</a:t>
                      </a:r>
                      <a:r>
                        <a:rPr lang="en-US" sz="2000" baseline="0" dirty="0"/>
                        <a:t> December 2019</a:t>
                      </a:r>
                      <a:endParaRPr lang="en-US" sz="20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91249">
                <a:tc>
                  <a:txBody>
                    <a:bodyPr/>
                    <a:lstStyle/>
                    <a:p>
                      <a:r>
                        <a:rPr lang="en-US" sz="1800" dirty="0"/>
                        <a:t>Bulletins Sent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800" dirty="0">
                          <a:solidFill>
                            <a:schemeClr val="tx1"/>
                          </a:solidFill>
                        </a:rPr>
                        <a:t>26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704249">
                <a:tc>
                  <a:txBody>
                    <a:bodyPr/>
                    <a:lstStyle/>
                    <a:p>
                      <a:r>
                        <a:rPr lang="en-US" sz="1800" dirty="0"/>
                        <a:t>Recipients Per</a:t>
                      </a:r>
                      <a:r>
                        <a:rPr lang="en-US" sz="1800" baseline="0" dirty="0"/>
                        <a:t> Email (</a:t>
                      </a:r>
                      <a:r>
                        <a:rPr lang="en-US" sz="1800" baseline="0" dirty="0" err="1"/>
                        <a:t>Avg</a:t>
                      </a:r>
                      <a:r>
                        <a:rPr lang="en-US" sz="1800" baseline="0" dirty="0"/>
                        <a:t>)</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800" dirty="0">
                          <a:solidFill>
                            <a:schemeClr val="tx1"/>
                          </a:solidFill>
                        </a:rPr>
                        <a:t>109,776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91249">
                <a:tc>
                  <a:txBody>
                    <a:bodyPr/>
                    <a:lstStyle/>
                    <a:p>
                      <a:r>
                        <a:rPr lang="en-US" sz="1800" dirty="0"/>
                        <a:t>Open Rate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800" dirty="0">
                          <a:solidFill>
                            <a:schemeClr val="tx1"/>
                          </a:solidFill>
                        </a:rPr>
                        <a:t>9.3%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91249">
                <a:tc>
                  <a:txBody>
                    <a:bodyPr/>
                    <a:lstStyle/>
                    <a:p>
                      <a:r>
                        <a:rPr lang="en-US" sz="1800" dirty="0"/>
                        <a:t>Click Rate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800" dirty="0">
                          <a:solidFill>
                            <a:schemeClr val="tx1"/>
                          </a:solidFill>
                        </a:rPr>
                        <a:t>0.9%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9" name="Content Placeholder 3">
            <a:extLst>
              <a:ext uri="{FF2B5EF4-FFF2-40B4-BE49-F238E27FC236}">
                <a16:creationId xmlns:a16="http://schemas.microsoft.com/office/drawing/2014/main" id="{D9E53EF6-720C-4F14-933D-91FAA34817D0}"/>
              </a:ext>
            </a:extLst>
          </p:cNvPr>
          <p:cNvSpPr txBox="1">
            <a:spLocks/>
          </p:cNvSpPr>
          <p:nvPr/>
        </p:nvSpPr>
        <p:spPr>
          <a:xfrm>
            <a:off x="3100039" y="569468"/>
            <a:ext cx="4548793" cy="1584638"/>
          </a:xfrm>
          <a:prstGeom prst="rect">
            <a:avLst/>
          </a:prstGeom>
          <a:ln>
            <a:solidFill>
              <a:schemeClr val="tx1">
                <a:lumMod val="90000"/>
                <a:lumOff val="10000"/>
              </a:schemeClr>
            </a:solidFill>
          </a:ln>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8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Rockwell"/>
                <a:ea typeface="+mn-ea"/>
                <a:cs typeface="+mn-cs"/>
              </a:rPr>
              <a:t>Total Followers as of 12/31: </a:t>
            </a:r>
            <a:r>
              <a:rPr kumimoji="0" lang="en-US" sz="1800" b="0" i="0" u="none" strike="noStrike" kern="1200" cap="none" spc="0" normalizeH="0" baseline="0" noProof="0" dirty="0">
                <a:ln>
                  <a:noFill/>
                </a:ln>
                <a:solidFill>
                  <a:srgbClr val="002060"/>
                </a:solidFill>
                <a:effectLst/>
                <a:uLnTx/>
                <a:uFillTx/>
                <a:latin typeface="Rockwell"/>
                <a:ea typeface="+mn-ea"/>
                <a:cs typeface="+mn-cs"/>
              </a:rPr>
              <a:t>114,744</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Rockwell"/>
                <a:ea typeface="+mn-ea"/>
                <a:cs typeface="+mn-cs"/>
              </a:rPr>
              <a:t>Increase in Followers: </a:t>
            </a:r>
            <a:r>
              <a:rPr kumimoji="0" lang="en-US" sz="1800" b="0" i="0" u="none" strike="noStrike" kern="1200" cap="none" spc="0" normalizeH="0" baseline="0" noProof="0" dirty="0">
                <a:ln>
                  <a:noFill/>
                </a:ln>
                <a:solidFill>
                  <a:srgbClr val="002060"/>
                </a:solidFill>
                <a:effectLst/>
                <a:uLnTx/>
                <a:uFillTx/>
                <a:latin typeface="Rockwell"/>
                <a:ea typeface="+mn-ea"/>
                <a:cs typeface="+mn-cs"/>
              </a:rPr>
              <a:t>+6,520</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Rockwell"/>
                <a:ea typeface="+mn-ea"/>
                <a:cs typeface="+mn-cs"/>
              </a:rPr>
              <a:t>Tweet Impressions: </a:t>
            </a:r>
            <a:r>
              <a:rPr kumimoji="0" lang="en-US" sz="1800" b="0" i="0" u="none" strike="noStrike" kern="1200" cap="none" spc="0" normalizeH="0" baseline="0" noProof="0" dirty="0">
                <a:ln>
                  <a:noFill/>
                </a:ln>
                <a:solidFill>
                  <a:srgbClr val="000000"/>
                </a:solidFill>
                <a:effectLst/>
                <a:uLnTx/>
                <a:uFillTx/>
                <a:latin typeface="Rockwell"/>
                <a:ea typeface="+mn-ea"/>
                <a:cs typeface="+mn-cs"/>
              </a:rPr>
              <a:t>5,579,588</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Rockwell"/>
                <a:ea typeface="+mn-ea"/>
                <a:cs typeface="+mn-cs"/>
              </a:rPr>
              <a:t>Engagements: </a:t>
            </a:r>
            <a:r>
              <a:rPr kumimoji="0" lang="en-US" sz="1800" b="0" i="0" u="none" strike="noStrike" kern="1200" cap="none" spc="0" normalizeH="0" baseline="0" noProof="0" dirty="0">
                <a:ln>
                  <a:noFill/>
                </a:ln>
                <a:solidFill>
                  <a:srgbClr val="000000"/>
                </a:solidFill>
                <a:effectLst/>
                <a:uLnTx/>
                <a:uFillTx/>
                <a:latin typeface="Rockwell"/>
                <a:ea typeface="+mn-ea"/>
                <a:cs typeface="+mn-cs"/>
              </a:rPr>
              <a:t>62,000*</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800" b="0" i="0" u="none" strike="noStrike" kern="1200" cap="none" spc="0" normalizeH="0" baseline="0" noProof="0" dirty="0">
                <a:ln>
                  <a:noFill/>
                </a:ln>
                <a:solidFill>
                  <a:srgbClr val="000000"/>
                </a:solidFill>
                <a:effectLst/>
                <a:uLnTx/>
                <a:uFillTx/>
                <a:latin typeface="Rockwell"/>
                <a:ea typeface="+mn-ea"/>
                <a:cs typeface="+mn-cs"/>
              </a:rPr>
              <a:t>* Estimated </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sng" strike="noStrike" kern="1200" cap="none" spc="0" normalizeH="0" baseline="0" noProof="0" dirty="0">
              <a:ln>
                <a:noFill/>
              </a:ln>
              <a:solidFill>
                <a:srgbClr val="000000"/>
              </a:solidFill>
              <a:effectLst/>
              <a:uLnTx/>
              <a:uFillTx/>
              <a:latin typeface="Rockwell"/>
              <a:ea typeface="+mn-ea"/>
              <a:cs typeface="+mn-cs"/>
            </a:endParaRPr>
          </a:p>
        </p:txBody>
      </p:sp>
      <p:sp>
        <p:nvSpPr>
          <p:cNvPr id="30" name="TextBox 29">
            <a:extLst>
              <a:ext uri="{FF2B5EF4-FFF2-40B4-BE49-F238E27FC236}">
                <a16:creationId xmlns:a16="http://schemas.microsoft.com/office/drawing/2014/main" id="{EAF2A584-14EA-4C7A-B2FA-A0CD0960E915}"/>
              </a:ext>
            </a:extLst>
          </p:cNvPr>
          <p:cNvSpPr txBox="1"/>
          <p:nvPr/>
        </p:nvSpPr>
        <p:spPr>
          <a:xfrm>
            <a:off x="0" y="-10773"/>
            <a:ext cx="12192000" cy="584775"/>
          </a:xfrm>
          <a:prstGeom prst="rect">
            <a:avLst/>
          </a:prstGeom>
          <a:solidFill>
            <a:srgbClr val="00437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D"/>
                </a:solidFill>
                <a:effectLst/>
                <a:uLnTx/>
                <a:uFillTx/>
                <a:latin typeface="Rockwell"/>
                <a:ea typeface="+mn-ea"/>
                <a:cs typeface="+mn-cs"/>
              </a:rPr>
              <a:t>DCPC Digital Snapshot: January 1 – December 31, 2019</a:t>
            </a:r>
          </a:p>
        </p:txBody>
      </p:sp>
      <p:sp>
        <p:nvSpPr>
          <p:cNvPr id="31" name="Content Placeholder 3">
            <a:extLst>
              <a:ext uri="{FF2B5EF4-FFF2-40B4-BE49-F238E27FC236}">
                <a16:creationId xmlns:a16="http://schemas.microsoft.com/office/drawing/2014/main" id="{C1A2A783-620E-41E5-B3DA-502B0E39BB6D}"/>
              </a:ext>
            </a:extLst>
          </p:cNvPr>
          <p:cNvSpPr txBox="1">
            <a:spLocks/>
          </p:cNvSpPr>
          <p:nvPr/>
        </p:nvSpPr>
        <p:spPr>
          <a:xfrm>
            <a:off x="3100039" y="2154106"/>
            <a:ext cx="4548793" cy="1275974"/>
          </a:xfrm>
          <a:prstGeom prst="rect">
            <a:avLst/>
          </a:prstGeom>
          <a:ln>
            <a:solidFill>
              <a:schemeClr val="tx1">
                <a:lumMod val="90000"/>
                <a:lumOff val="10000"/>
              </a:schemeClr>
            </a:solidFill>
          </a:ln>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endParaRPr kumimoji="0" lang="en-US" sz="6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Rockwell"/>
                <a:ea typeface="+mn-ea"/>
                <a:cs typeface="+mn-cs"/>
              </a:rPr>
              <a:t>Total Followers as </a:t>
            </a:r>
            <a:r>
              <a:rPr kumimoji="0" lang="en-US" sz="1800" b="1" i="0" u="none" strike="noStrike" kern="1200" cap="none" spc="0" normalizeH="0" baseline="0" noProof="0" dirty="0">
                <a:ln>
                  <a:noFill/>
                </a:ln>
                <a:solidFill>
                  <a:srgbClr val="002060"/>
                </a:solidFill>
                <a:effectLst/>
                <a:uLnTx/>
                <a:uFillTx/>
                <a:latin typeface="Rockwell"/>
                <a:ea typeface="+mn-ea"/>
                <a:cs typeface="+mn-cs"/>
              </a:rPr>
              <a:t>of 12/31: </a:t>
            </a:r>
            <a:r>
              <a:rPr kumimoji="0" lang="en-US" sz="1800" b="0" i="0" u="none" strike="noStrike" kern="1200" cap="none" spc="0" normalizeH="0" baseline="0" noProof="0" dirty="0">
                <a:ln>
                  <a:noFill/>
                </a:ln>
                <a:solidFill>
                  <a:srgbClr val="002060"/>
                </a:solidFill>
                <a:effectLst/>
                <a:uLnTx/>
                <a:uFillTx/>
                <a:latin typeface="Rockwell"/>
                <a:ea typeface="+mn-ea"/>
                <a:cs typeface="+mn-cs"/>
              </a:rPr>
              <a:t>21,536</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2060"/>
                </a:solidFill>
                <a:effectLst/>
                <a:uLnTx/>
                <a:uFillTx/>
                <a:latin typeface="Rockwell"/>
                <a:ea typeface="+mn-ea"/>
                <a:cs typeface="+mn-cs"/>
              </a:rPr>
              <a:t>Increase in Followers: </a:t>
            </a:r>
            <a:r>
              <a:rPr kumimoji="0" lang="en-US" sz="1800" b="0" i="0" u="none" strike="noStrike" kern="1200" cap="none" spc="0" normalizeH="0" baseline="0" noProof="0" dirty="0">
                <a:ln>
                  <a:noFill/>
                </a:ln>
                <a:solidFill>
                  <a:srgbClr val="002060"/>
                </a:solidFill>
                <a:effectLst/>
                <a:uLnTx/>
                <a:uFillTx/>
                <a:latin typeface="Rockwell"/>
                <a:ea typeface="+mn-ea"/>
                <a:cs typeface="+mn-cs"/>
              </a:rPr>
              <a:t>+111</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2060"/>
                </a:solidFill>
                <a:effectLst/>
                <a:uLnTx/>
                <a:uFillTx/>
                <a:latin typeface="Rockwell"/>
                <a:ea typeface="+mn-ea"/>
                <a:cs typeface="+mn-cs"/>
              </a:rPr>
              <a:t>Impressions: </a:t>
            </a:r>
            <a:r>
              <a:rPr kumimoji="0" lang="en-US" sz="1800" b="0" i="0" u="none" strike="noStrike" kern="1200" cap="none" spc="0" normalizeH="0" baseline="0" noProof="0" dirty="0">
                <a:ln>
                  <a:noFill/>
                </a:ln>
                <a:solidFill>
                  <a:srgbClr val="002060"/>
                </a:solidFill>
                <a:effectLst/>
                <a:uLnTx/>
                <a:uFillTx/>
                <a:latin typeface="Rockwell"/>
                <a:ea typeface="+mn-ea"/>
                <a:cs typeface="+mn-cs"/>
              </a:rPr>
              <a:t>739,071</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2060"/>
                </a:solidFill>
                <a:effectLst/>
                <a:uLnTx/>
                <a:uFillTx/>
                <a:latin typeface="Rockwell"/>
                <a:ea typeface="+mn-ea"/>
                <a:cs typeface="+mn-cs"/>
              </a:rPr>
              <a:t>Engagements: </a:t>
            </a:r>
            <a:r>
              <a:rPr kumimoji="0" lang="en-US" sz="1800" b="0" i="0" u="none" strike="noStrike" kern="1200" cap="none" spc="0" normalizeH="0" baseline="0" noProof="0" dirty="0">
                <a:ln>
                  <a:noFill/>
                </a:ln>
                <a:solidFill>
                  <a:srgbClr val="002060"/>
                </a:solidFill>
                <a:effectLst/>
                <a:uLnTx/>
                <a:uFillTx/>
                <a:latin typeface="Rockwell"/>
                <a:ea typeface="+mn-ea"/>
                <a:cs typeface="+mn-cs"/>
              </a:rPr>
              <a:t>8,594</a:t>
            </a:r>
          </a:p>
        </p:txBody>
      </p:sp>
      <p:pic>
        <p:nvPicPr>
          <p:cNvPr id="32" name="Picture 31">
            <a:extLst>
              <a:ext uri="{FF2B5EF4-FFF2-40B4-BE49-F238E27FC236}">
                <a16:creationId xmlns:a16="http://schemas.microsoft.com/office/drawing/2014/main" id="{5B62C59C-53C0-473E-AF51-154A460EF8D1}"/>
              </a:ext>
            </a:extLst>
          </p:cNvPr>
          <p:cNvPicPr>
            <a:picLocks noChangeAspect="1"/>
          </p:cNvPicPr>
          <p:nvPr/>
        </p:nvPicPr>
        <p:blipFill rotWithShape="1">
          <a:blip r:embed="rId3"/>
          <a:srcRect l="17090" t="16513" r="16925" b="16511"/>
          <a:stretch/>
        </p:blipFill>
        <p:spPr>
          <a:xfrm>
            <a:off x="6862985" y="2734347"/>
            <a:ext cx="554461" cy="562799"/>
          </a:xfrm>
          <a:prstGeom prst="rect">
            <a:avLst/>
          </a:prstGeom>
        </p:spPr>
      </p:pic>
      <p:pic>
        <p:nvPicPr>
          <p:cNvPr id="33" name="Picture 32">
            <a:extLst>
              <a:ext uri="{FF2B5EF4-FFF2-40B4-BE49-F238E27FC236}">
                <a16:creationId xmlns:a16="http://schemas.microsoft.com/office/drawing/2014/main" id="{E7FB6CF2-F866-43A8-8198-3F264A2B9EC4}"/>
              </a:ext>
            </a:extLst>
          </p:cNvPr>
          <p:cNvPicPr>
            <a:picLocks noChangeAspect="1"/>
          </p:cNvPicPr>
          <p:nvPr/>
        </p:nvPicPr>
        <p:blipFill>
          <a:blip r:embed="rId4"/>
          <a:stretch>
            <a:fillRect/>
          </a:stretch>
        </p:blipFill>
        <p:spPr>
          <a:xfrm>
            <a:off x="6862985" y="1216277"/>
            <a:ext cx="695733" cy="695733"/>
          </a:xfrm>
          <a:prstGeom prst="rect">
            <a:avLst/>
          </a:prstGeom>
        </p:spPr>
      </p:pic>
      <p:sp>
        <p:nvSpPr>
          <p:cNvPr id="34" name="Content Placeholder 2">
            <a:extLst>
              <a:ext uri="{FF2B5EF4-FFF2-40B4-BE49-F238E27FC236}">
                <a16:creationId xmlns:a16="http://schemas.microsoft.com/office/drawing/2014/main" id="{ABF2DD91-AD98-4765-A30B-EF49EBE55C1B}"/>
              </a:ext>
            </a:extLst>
          </p:cNvPr>
          <p:cNvSpPr txBox="1">
            <a:spLocks/>
          </p:cNvSpPr>
          <p:nvPr/>
        </p:nvSpPr>
        <p:spPr>
          <a:xfrm>
            <a:off x="0" y="571126"/>
            <a:ext cx="3100039" cy="2858954"/>
          </a:xfrm>
          <a:prstGeom prst="rect">
            <a:avLst/>
          </a:prstGeom>
          <a:ln>
            <a:solidFill>
              <a:srgbClr val="00437F"/>
            </a:solidFill>
          </a:ln>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rgbClr val="999E40"/>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400" b="0"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en-US" sz="4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en-US" sz="16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Rockwell"/>
                <a:ea typeface="+mn-ea"/>
                <a:cs typeface="+mn-cs"/>
              </a:rPr>
              <a:t>Web Page Views</a:t>
            </a: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en-US" sz="6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Rockwell"/>
                <a:ea typeface="+mn-ea"/>
                <a:cs typeface="+mn-cs"/>
              </a:rPr>
              <a:t>English + Spanish</a:t>
            </a:r>
            <a:endParaRPr kumimoji="0" lang="en-US" sz="13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en-US" sz="18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3600" b="1" i="0" u="none" strike="noStrike" kern="1200" cap="none" spc="0" normalizeH="0" baseline="0" noProof="0" dirty="0">
                <a:ln>
                  <a:noFill/>
                </a:ln>
                <a:solidFill>
                  <a:srgbClr val="000000"/>
                </a:solidFill>
                <a:effectLst/>
                <a:uLnTx/>
                <a:uFillTx/>
                <a:latin typeface="Rockwell"/>
                <a:ea typeface="+mn-ea"/>
                <a:cs typeface="+mn-cs"/>
              </a:rPr>
              <a:t>23,733,034</a:t>
            </a: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en-US" sz="1700" b="0"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700" b="0" i="0" u="none" strike="noStrike" kern="1200" cap="none" spc="0" normalizeH="0" baseline="0" noProof="0" dirty="0">
                <a:ln>
                  <a:noFill/>
                </a:ln>
                <a:solidFill>
                  <a:srgbClr val="000000"/>
                </a:solidFill>
                <a:effectLst/>
                <a:uLnTx/>
                <a:uFillTx/>
                <a:latin typeface="Rockwell"/>
                <a:ea typeface="+mn-ea"/>
                <a:cs typeface="+mn-cs"/>
              </a:rPr>
              <a:t>English: 15,291,243</a:t>
            </a: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700" b="0" i="0" u="none" strike="noStrike" kern="1200" cap="none" spc="0" normalizeH="0" baseline="0" noProof="0" dirty="0">
                <a:ln>
                  <a:noFill/>
                </a:ln>
                <a:solidFill>
                  <a:srgbClr val="000000"/>
                </a:solidFill>
                <a:effectLst/>
                <a:uLnTx/>
                <a:uFillTx/>
                <a:latin typeface="Rockwell"/>
                <a:ea typeface="+mn-ea"/>
                <a:cs typeface="+mn-cs"/>
              </a:rPr>
              <a:t>Spanish: 8,411,791</a:t>
            </a: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000000"/>
              </a:solidFill>
              <a:effectLst/>
              <a:uLnTx/>
              <a:uFillTx/>
              <a:latin typeface="Rockwell"/>
              <a:ea typeface="+mn-ea"/>
              <a:cs typeface="+mn-cs"/>
            </a:endParaRPr>
          </a:p>
        </p:txBody>
      </p:sp>
      <p:graphicFrame>
        <p:nvGraphicFramePr>
          <p:cNvPr id="35" name="Chart 34">
            <a:extLst>
              <a:ext uri="{FF2B5EF4-FFF2-40B4-BE49-F238E27FC236}">
                <a16:creationId xmlns:a16="http://schemas.microsoft.com/office/drawing/2014/main" id="{BF9D7B07-FC49-4542-8956-3D1ED2D6D544}"/>
              </a:ext>
            </a:extLst>
          </p:cNvPr>
          <p:cNvGraphicFramePr/>
          <p:nvPr>
            <p:extLst/>
          </p:nvPr>
        </p:nvGraphicFramePr>
        <p:xfrm>
          <a:off x="149237" y="3993081"/>
          <a:ext cx="7696347" cy="2884154"/>
        </p:xfrm>
        <a:graphic>
          <a:graphicData uri="http://schemas.openxmlformats.org/drawingml/2006/chart">
            <c:chart xmlns:c="http://schemas.openxmlformats.org/drawingml/2006/chart" xmlns:r="http://schemas.openxmlformats.org/officeDocument/2006/relationships" r:id="rId5"/>
          </a:graphicData>
        </a:graphic>
      </p:graphicFrame>
      <p:sp>
        <p:nvSpPr>
          <p:cNvPr id="36" name="Content Placeholder 2">
            <a:extLst>
              <a:ext uri="{FF2B5EF4-FFF2-40B4-BE49-F238E27FC236}">
                <a16:creationId xmlns:a16="http://schemas.microsoft.com/office/drawing/2014/main" id="{5D45E512-3A1A-4EA4-BBAD-EF09AA1AFD7D}"/>
              </a:ext>
            </a:extLst>
          </p:cNvPr>
          <p:cNvSpPr txBox="1">
            <a:spLocks/>
          </p:cNvSpPr>
          <p:nvPr/>
        </p:nvSpPr>
        <p:spPr>
          <a:xfrm>
            <a:off x="-1" y="3430080"/>
            <a:ext cx="7994821" cy="3072254"/>
          </a:xfrm>
          <a:prstGeom prst="rect">
            <a:avLst/>
          </a:prstGeom>
          <a:ln>
            <a:solidFill>
              <a:srgbClr val="00437F"/>
            </a:solidFill>
          </a:ln>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rgbClr val="999E40"/>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400" b="0"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en-US" sz="4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Rockwell"/>
                <a:ea typeface="+mn-ea"/>
                <a:cs typeface="+mn-cs"/>
              </a:rPr>
              <a:t>Web Page Views by Month</a:t>
            </a: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Rockwell"/>
                <a:ea typeface="+mn-ea"/>
                <a:cs typeface="+mn-cs"/>
              </a:rPr>
              <a:t>English + Spanish</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FF0000"/>
              </a:solidFill>
              <a:effectLst/>
              <a:uLnTx/>
              <a:uFillTx/>
              <a:latin typeface="Rockwell"/>
              <a:ea typeface="+mn-ea"/>
              <a:cs typeface="+mn-cs"/>
            </a:endParaRPr>
          </a:p>
        </p:txBody>
      </p:sp>
      <p:sp>
        <p:nvSpPr>
          <p:cNvPr id="37" name="Content Placeholder 3">
            <a:extLst>
              <a:ext uri="{FF2B5EF4-FFF2-40B4-BE49-F238E27FC236}">
                <a16:creationId xmlns:a16="http://schemas.microsoft.com/office/drawing/2014/main" id="{7BB7231A-5873-432E-8CF6-8EAFF3905C65}"/>
              </a:ext>
            </a:extLst>
          </p:cNvPr>
          <p:cNvSpPr txBox="1">
            <a:spLocks/>
          </p:cNvSpPr>
          <p:nvPr/>
        </p:nvSpPr>
        <p:spPr>
          <a:xfrm>
            <a:off x="7994821" y="3430082"/>
            <a:ext cx="4197177" cy="3072252"/>
          </a:xfrm>
          <a:prstGeom prst="rect">
            <a:avLst/>
          </a:prstGeom>
          <a:ln>
            <a:solidFill>
              <a:schemeClr val="tx1">
                <a:lumMod val="90000"/>
                <a:lumOff val="10000"/>
              </a:schemeClr>
            </a:solidFill>
          </a:ln>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en-US" sz="4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ctr"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Rockwell"/>
                <a:ea typeface="+mn-ea"/>
                <a:cs typeface="+mn-cs"/>
              </a:rPr>
              <a:t>Email Bulletins </a:t>
            </a: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sng" strike="noStrike" kern="1200" cap="none" spc="0" normalizeH="0" baseline="0" noProof="0" dirty="0">
              <a:ln>
                <a:noFill/>
              </a:ln>
              <a:solidFill>
                <a:srgbClr val="000000"/>
              </a:solidFill>
              <a:effectLst/>
              <a:uLnTx/>
              <a:uFillTx/>
              <a:latin typeface="Rockwell"/>
              <a:ea typeface="+mn-ea"/>
              <a:cs typeface="+mn-cs"/>
            </a:endParaRPr>
          </a:p>
        </p:txBody>
      </p:sp>
      <p:sp>
        <p:nvSpPr>
          <p:cNvPr id="38" name="Content Placeholder 3">
            <a:extLst>
              <a:ext uri="{FF2B5EF4-FFF2-40B4-BE49-F238E27FC236}">
                <a16:creationId xmlns:a16="http://schemas.microsoft.com/office/drawing/2014/main" id="{E2A34617-8A71-4BCE-AE65-917392F51BD3}"/>
              </a:ext>
            </a:extLst>
          </p:cNvPr>
          <p:cNvSpPr txBox="1">
            <a:spLocks/>
          </p:cNvSpPr>
          <p:nvPr/>
        </p:nvSpPr>
        <p:spPr>
          <a:xfrm>
            <a:off x="7648832" y="569468"/>
            <a:ext cx="4543166" cy="1584638"/>
          </a:xfrm>
          <a:prstGeom prst="rect">
            <a:avLst/>
          </a:prstGeom>
          <a:ln>
            <a:solidFill>
              <a:schemeClr val="tx1">
                <a:lumMod val="90000"/>
                <a:lumOff val="10000"/>
              </a:schemeClr>
            </a:solidFill>
          </a:ln>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8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srgbClr val="002F59"/>
              </a:solidFill>
              <a:effectLst/>
              <a:uLnTx/>
              <a:uFillTx/>
              <a:latin typeface="Rockwell"/>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900" b="1" i="0" u="none" strike="noStrike" kern="1200" cap="none" spc="0" normalizeH="0" baseline="0" noProof="0" dirty="0">
                <a:ln>
                  <a:noFill/>
                </a:ln>
                <a:solidFill>
                  <a:srgbClr val="002F59"/>
                </a:solidFill>
                <a:effectLst/>
                <a:uLnTx/>
                <a:uFillTx/>
                <a:latin typeface="Rockwell"/>
                <a:ea typeface="Calibri" panose="020F0502020204030204" pitchFamily="34" charset="0"/>
                <a:cs typeface="Times New Roman" panose="02020603050405020304" pitchFamily="18" charset="0"/>
              </a:rPr>
              <a:t>Video Views: </a:t>
            </a:r>
            <a:r>
              <a:rPr kumimoji="0" lang="en-US" sz="1900" b="0" i="0" u="none" strike="noStrike" kern="1200" cap="none" spc="0" normalizeH="0" baseline="0" noProof="0" dirty="0">
                <a:ln>
                  <a:noFill/>
                </a:ln>
                <a:solidFill>
                  <a:srgbClr val="002F59"/>
                </a:solidFill>
                <a:effectLst/>
                <a:uLnTx/>
                <a:uFillTx/>
                <a:latin typeface="Rockwell"/>
                <a:ea typeface="Calibri" panose="020F0502020204030204" pitchFamily="34" charset="0"/>
                <a:cs typeface="Times New Roman" panose="02020603050405020304" pitchFamily="18" charset="0"/>
              </a:rPr>
              <a:t>1,730,007</a:t>
            </a:r>
            <a:r>
              <a:rPr kumimoji="0" lang="en-US" sz="1700" b="1" i="0" u="none" strike="noStrike" kern="1200" cap="none" spc="0" normalizeH="0" baseline="0" noProof="0" dirty="0">
                <a:ln>
                  <a:noFill/>
                </a:ln>
                <a:solidFill>
                  <a:srgbClr val="002F59"/>
                </a:solidFill>
                <a:effectLst/>
                <a:uLnTx/>
                <a:uFillTx/>
                <a:latin typeface="Rockwell"/>
                <a:ea typeface="Calibri" panose="020F0502020204030204" pitchFamily="34" charset="0"/>
                <a:cs typeface="Times New Roman" panose="02020603050405020304" pitchFamily="18" charset="0"/>
              </a:rPr>
              <a:t>	         </a:t>
            </a:r>
            <a:r>
              <a:rPr kumimoji="0" lang="en-US" sz="1900" b="1" i="0" u="none" strike="noStrike" kern="1200" cap="none" spc="0" normalizeH="0" baseline="0" noProof="0" dirty="0">
                <a:ln>
                  <a:noFill/>
                </a:ln>
                <a:solidFill>
                  <a:srgbClr val="002F59"/>
                </a:solidFill>
                <a:effectLst/>
                <a:uLnTx/>
                <a:uFillTx/>
                <a:latin typeface="Rockwell"/>
                <a:ea typeface="Calibri" panose="020F0502020204030204" pitchFamily="34" charset="0"/>
                <a:cs typeface="Times New Roman" panose="02020603050405020304" pitchFamily="18" charset="0"/>
              </a:rPr>
              <a:t>YouTube</a:t>
            </a:r>
            <a:endParaRPr kumimoji="0" lang="en-US" sz="1900" b="1" i="0" u="none" strike="noStrike" kern="1200" cap="none" spc="0" normalizeH="0" baseline="0" noProof="0" dirty="0">
              <a:ln>
                <a:noFill/>
              </a:ln>
              <a:solidFill>
                <a:srgbClr val="002F59"/>
              </a:solidFill>
              <a:effectLst/>
              <a:uLnTx/>
              <a:uFillTx/>
              <a:latin typeface="Rockwell"/>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200" b="0" i="0" u="none" strike="noStrike" kern="1200" cap="none" spc="0" normalizeH="0" baseline="0" noProof="0" dirty="0">
              <a:ln>
                <a:noFill/>
              </a:ln>
              <a:solidFill>
                <a:srgbClr val="002F59"/>
              </a:solidFill>
              <a:effectLst/>
              <a:uLnTx/>
              <a:uFillTx/>
              <a:latin typeface="Rockwell"/>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002F59"/>
                </a:solidFill>
                <a:effectLst/>
                <a:uLnTx/>
                <a:uFillTx/>
                <a:latin typeface="Rockwell"/>
                <a:ea typeface="+mn-ea"/>
                <a:cs typeface="+mn-cs"/>
              </a:rPr>
              <a:t>Lifetime (Total #) YouTube Video Views: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500" b="1" i="0" u="none" strike="noStrike" kern="1200" cap="none" spc="0" normalizeH="0" baseline="0" noProof="0" dirty="0">
                <a:ln>
                  <a:noFill/>
                </a:ln>
                <a:solidFill>
                  <a:srgbClr val="002F59"/>
                </a:solidFill>
                <a:effectLst/>
                <a:uLnTx/>
                <a:uFillTx/>
                <a:latin typeface="Rockwell"/>
                <a:ea typeface="+mn-ea"/>
                <a:cs typeface="+mn-cs"/>
              </a:rPr>
              <a:t>13,840,058</a:t>
            </a:r>
            <a:r>
              <a:rPr kumimoji="0" lang="en-US" sz="1500" b="0" i="0" u="none" strike="noStrike" kern="1200" cap="none" spc="0" normalizeH="0" baseline="0" noProof="0" dirty="0">
                <a:ln>
                  <a:noFill/>
                </a:ln>
                <a:solidFill>
                  <a:srgbClr val="002F59"/>
                </a:solidFill>
                <a:effectLst/>
                <a:uLnTx/>
                <a:uFillTx/>
                <a:latin typeface="Rockwell"/>
                <a:ea typeface="+mn-ea"/>
                <a:cs typeface="+mn-cs"/>
              </a:rPr>
              <a: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srgbClr val="002F59"/>
              </a:solidFill>
              <a:effectLst/>
              <a:uLnTx/>
              <a:uFillTx/>
              <a:latin typeface="Rockwell"/>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srgbClr val="002F59"/>
              </a:solidFill>
              <a:effectLst/>
              <a:uLnTx/>
              <a:uFillTx/>
              <a:latin typeface="Rockwell"/>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002F59"/>
                </a:solidFill>
                <a:effectLst/>
                <a:uLnTx/>
                <a:uFillTx/>
                <a:latin typeface="Rockwell"/>
                <a:ea typeface="+mn-ea"/>
                <a:cs typeface="+mn-cs"/>
              </a:rPr>
              <a:t>*Estimated, based on current and deleted playlist videos</a:t>
            </a:r>
            <a:endParaRPr kumimoji="0" lang="en-US" sz="1100" b="1" i="0" u="none" strike="noStrike" kern="1200" cap="none" spc="0" normalizeH="0" baseline="0" noProof="0" dirty="0">
              <a:ln>
                <a:noFill/>
              </a:ln>
              <a:solidFill>
                <a:srgbClr val="002F59"/>
              </a:solidFill>
              <a:effectLst/>
              <a:uLnTx/>
              <a:uFillTx/>
              <a:latin typeface="Rockwell"/>
              <a:ea typeface="+mn-ea"/>
              <a:cs typeface="+mn-cs"/>
            </a:endParaRP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sng" strike="noStrike" kern="1200" cap="none" spc="0" normalizeH="0" baseline="0" noProof="0" dirty="0">
              <a:ln>
                <a:noFill/>
              </a:ln>
              <a:solidFill>
                <a:srgbClr val="000000"/>
              </a:solidFill>
              <a:effectLst/>
              <a:uLnTx/>
              <a:uFillTx/>
              <a:latin typeface="Rockwell"/>
              <a:ea typeface="+mn-ea"/>
              <a:cs typeface="+mn-cs"/>
            </a:endParaRPr>
          </a:p>
        </p:txBody>
      </p:sp>
      <p:pic>
        <p:nvPicPr>
          <p:cNvPr id="39" name="Picture 38">
            <a:extLst>
              <a:ext uri="{FF2B5EF4-FFF2-40B4-BE49-F238E27FC236}">
                <a16:creationId xmlns:a16="http://schemas.microsoft.com/office/drawing/2014/main" id="{795F347A-C84A-4202-97A4-9A00A33AD0B6}"/>
              </a:ext>
            </a:extLst>
          </p:cNvPr>
          <p:cNvPicPr>
            <a:picLocks noChangeAspect="1"/>
          </p:cNvPicPr>
          <p:nvPr/>
        </p:nvPicPr>
        <p:blipFill rotWithShape="1">
          <a:blip r:embed="rId6"/>
          <a:srcRect t="11758" b="10923"/>
          <a:stretch/>
        </p:blipFill>
        <p:spPr>
          <a:xfrm>
            <a:off x="11067860" y="1133075"/>
            <a:ext cx="687836" cy="584609"/>
          </a:xfrm>
          <a:prstGeom prst="rect">
            <a:avLst/>
          </a:prstGeom>
        </p:spPr>
      </p:pic>
      <p:sp>
        <p:nvSpPr>
          <p:cNvPr id="40" name="Content Placeholder 3">
            <a:extLst>
              <a:ext uri="{FF2B5EF4-FFF2-40B4-BE49-F238E27FC236}">
                <a16:creationId xmlns:a16="http://schemas.microsoft.com/office/drawing/2014/main" id="{4DFFCB8E-567F-4839-916F-89B5C7E39B5A}"/>
              </a:ext>
            </a:extLst>
          </p:cNvPr>
          <p:cNvSpPr txBox="1">
            <a:spLocks/>
          </p:cNvSpPr>
          <p:nvPr/>
        </p:nvSpPr>
        <p:spPr>
          <a:xfrm>
            <a:off x="7648832" y="2151274"/>
            <a:ext cx="4543168" cy="1278806"/>
          </a:xfrm>
          <a:prstGeom prst="rect">
            <a:avLst/>
          </a:prstGeom>
          <a:ln>
            <a:solidFill>
              <a:schemeClr val="tx1">
                <a:lumMod val="90000"/>
                <a:lumOff val="10000"/>
              </a:schemeClr>
            </a:solidFill>
          </a:ln>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8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Rockwell"/>
                <a:ea typeface="+mn-ea"/>
                <a:cs typeface="+mn-cs"/>
              </a:rPr>
              <a:t>		  Tumblr</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Rockwell"/>
                <a:ea typeface="+mn-ea"/>
                <a:cs typeface="+mn-cs"/>
              </a:rPr>
              <a:t>Total Followers as of 12/31: </a:t>
            </a:r>
            <a:r>
              <a:rPr kumimoji="0" lang="en-US" sz="1800" b="1" i="0" u="none" strike="noStrike" kern="1200" cap="none" spc="0" normalizeH="0" baseline="0" noProof="0" dirty="0">
                <a:ln>
                  <a:noFill/>
                </a:ln>
                <a:solidFill>
                  <a:srgbClr val="000000"/>
                </a:solidFill>
                <a:effectLst/>
                <a:uLnTx/>
                <a:uFillTx/>
                <a:latin typeface="Rockwell"/>
                <a:ea typeface="+mn-ea"/>
                <a:cs typeface="+mn-cs"/>
              </a:rPr>
              <a:t>550</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Rockwell"/>
                <a:ea typeface="+mn-ea"/>
                <a:cs typeface="+mn-cs"/>
              </a:rPr>
              <a:t>Impressions: </a:t>
            </a:r>
            <a:r>
              <a:rPr kumimoji="0" lang="en-US" sz="1800" b="1" i="0" u="none" strike="noStrike" kern="1200" cap="none" spc="0" normalizeH="0" baseline="0" noProof="0" dirty="0">
                <a:ln>
                  <a:noFill/>
                </a:ln>
                <a:solidFill>
                  <a:srgbClr val="000000"/>
                </a:solidFill>
                <a:effectLst/>
                <a:uLnTx/>
                <a:uFillTx/>
                <a:latin typeface="Rockwell"/>
                <a:ea typeface="+mn-ea"/>
                <a:cs typeface="+mn-cs"/>
              </a:rPr>
              <a:t>45,448</a:t>
            </a:r>
          </a:p>
          <a:p>
            <a:pPr marL="0" marR="0" lvl="0" indent="0" algn="l" defTabSz="914400" rtl="0" eaLnBrk="1" fontAlgn="auto" latinLnBrk="0" hangingPunct="1">
              <a:lnSpc>
                <a:spcPct val="90000"/>
              </a:lnSpc>
              <a:spcBef>
                <a:spcPts val="4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0000"/>
                </a:solidFill>
                <a:effectLst/>
                <a:uLnTx/>
                <a:uFillTx/>
                <a:latin typeface="Rockwell"/>
                <a:ea typeface="+mn-ea"/>
                <a:cs typeface="+mn-cs"/>
              </a:rPr>
              <a:t>Engagements: </a:t>
            </a:r>
            <a:r>
              <a:rPr kumimoji="0" lang="en-US" sz="1800" b="1" i="0" u="none" strike="noStrike" kern="1200" cap="none" spc="0" normalizeH="0" baseline="0" noProof="0" dirty="0">
                <a:ln>
                  <a:noFill/>
                </a:ln>
                <a:solidFill>
                  <a:srgbClr val="000000"/>
                </a:solidFill>
                <a:effectLst/>
                <a:uLnTx/>
                <a:uFillTx/>
                <a:latin typeface="Rockwell"/>
                <a:ea typeface="+mn-ea"/>
                <a:cs typeface="+mn-cs"/>
              </a:rPr>
              <a:t>456</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none" strike="noStrike" kern="1200" cap="none" spc="0" normalizeH="0" baseline="0" noProof="0" dirty="0">
              <a:ln>
                <a:noFill/>
              </a:ln>
              <a:solidFill>
                <a:srgbClr val="000000"/>
              </a:solidFill>
              <a:effectLst/>
              <a:uLnTx/>
              <a:uFillTx/>
              <a:latin typeface="Rockwell"/>
              <a:ea typeface="+mn-ea"/>
              <a:cs typeface="+mn-cs"/>
            </a:endParaRP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endParaRPr kumimoji="0" lang="en-US" sz="1200" b="1" i="0" u="sng" strike="noStrike" kern="1200" cap="none" spc="0" normalizeH="0" baseline="0" noProof="0" dirty="0">
              <a:ln>
                <a:noFill/>
              </a:ln>
              <a:solidFill>
                <a:srgbClr val="000000"/>
              </a:solidFill>
              <a:effectLst/>
              <a:uLnTx/>
              <a:uFillTx/>
              <a:latin typeface="Rockwell"/>
              <a:ea typeface="+mn-ea"/>
              <a:cs typeface="+mn-cs"/>
            </a:endParaRPr>
          </a:p>
        </p:txBody>
      </p:sp>
      <p:pic>
        <p:nvPicPr>
          <p:cNvPr id="41" name="Picture 40">
            <a:extLst>
              <a:ext uri="{FF2B5EF4-FFF2-40B4-BE49-F238E27FC236}">
                <a16:creationId xmlns:a16="http://schemas.microsoft.com/office/drawing/2014/main" id="{659EA165-39A0-4E83-A967-4A4FD5C50E02}"/>
              </a:ext>
            </a:extLst>
          </p:cNvPr>
          <p:cNvPicPr>
            <a:picLocks noChangeAspect="1"/>
          </p:cNvPicPr>
          <p:nvPr/>
        </p:nvPicPr>
        <p:blipFill>
          <a:blip r:embed="rId7"/>
          <a:stretch>
            <a:fillRect/>
          </a:stretch>
        </p:blipFill>
        <p:spPr>
          <a:xfrm>
            <a:off x="7944731" y="2247618"/>
            <a:ext cx="398682" cy="398682"/>
          </a:xfrm>
          <a:prstGeom prst="rect">
            <a:avLst/>
          </a:prstGeom>
        </p:spPr>
      </p:pic>
      <p:pic>
        <p:nvPicPr>
          <p:cNvPr id="42" name="Picture 41">
            <a:extLst>
              <a:ext uri="{FF2B5EF4-FFF2-40B4-BE49-F238E27FC236}">
                <a16:creationId xmlns:a16="http://schemas.microsoft.com/office/drawing/2014/main" id="{9998B910-85FB-4223-8748-947D7FAF1A37}"/>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358374" y="2338636"/>
            <a:ext cx="672078" cy="216646"/>
          </a:xfrm>
          <a:prstGeom prst="rect">
            <a:avLst/>
          </a:prstGeom>
        </p:spPr>
      </p:pic>
    </p:spTree>
    <p:extLst>
      <p:ext uri="{BB962C8B-B14F-4D97-AF65-F5344CB8AC3E}">
        <p14:creationId xmlns:p14="http://schemas.microsoft.com/office/powerpoint/2010/main" val="4886979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Public Health 101 Series image surrounded by icons representing prevention effectiveness, epidemiology, laboratory, informatics, and surveillance." title="Public Health Core Sciences"/>
          <p:cNvPicPr>
            <a:picLocks noChangeAspect="1"/>
          </p:cNvPicPr>
          <p:nvPr/>
        </p:nvPicPr>
        <p:blipFill>
          <a:blip r:embed="rId3">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3085334" y="854877"/>
            <a:ext cx="6021332" cy="5234229"/>
          </a:xfrm>
          <a:prstGeom prst="rect">
            <a:avLst/>
          </a:prstGeom>
        </p:spPr>
      </p:pic>
      <p:sp>
        <p:nvSpPr>
          <p:cNvPr id="3" name="Title 2">
            <a:extLst>
              <a:ext uri="{FF2B5EF4-FFF2-40B4-BE49-F238E27FC236}">
                <a16:creationId xmlns:a16="http://schemas.microsoft.com/office/drawing/2014/main" id="{A5614039-6ED3-40C8-B143-07B792FE9136}"/>
              </a:ext>
            </a:extLst>
          </p:cNvPr>
          <p:cNvSpPr>
            <a:spLocks noGrp="1"/>
          </p:cNvSpPr>
          <p:nvPr>
            <p:ph type="title"/>
          </p:nvPr>
        </p:nvSpPr>
        <p:spPr/>
        <p:txBody>
          <a:bodyPr/>
          <a:lstStyle/>
          <a:p>
            <a:r>
              <a:rPr lang="en-US" b="1" dirty="0">
                <a:latin typeface="Century Gothic" panose="020B0502020202020204" pitchFamily="34" charset="0"/>
              </a:rPr>
              <a:t>Public Health Core Sciences</a:t>
            </a:r>
          </a:p>
        </p:txBody>
      </p:sp>
      <p:sp>
        <p:nvSpPr>
          <p:cNvPr id="2" name="Slide Number Placeholder 1"/>
          <p:cNvSpPr>
            <a:spLocks noGrp="1"/>
          </p:cNvSpPr>
          <p:nvPr>
            <p:ph type="sldNum" sz="quarter" idx="4294967295"/>
          </p:nvPr>
        </p:nvSpPr>
        <p:spPr>
          <a:xfrm>
            <a:off x="9347200" y="6245225"/>
            <a:ext cx="2844800" cy="476250"/>
          </a:xfrm>
          <a:prstGeom prst="rect">
            <a:avLst/>
          </a:prstGeom>
        </p:spPr>
        <p:txBody>
          <a:bodyPr/>
          <a:lstStyle/>
          <a:p>
            <a:pPr algn="r" fontAlgn="base">
              <a:spcBef>
                <a:spcPct val="0"/>
              </a:spcBef>
              <a:spcAft>
                <a:spcPct val="0"/>
              </a:spcAft>
              <a:defRPr/>
            </a:pPr>
            <a:fld id="{07D65CA8-24BD-4619-B65A-9A6DFCCF4B56}" type="slidenum">
              <a:rPr lang="en-US">
                <a:solidFill>
                  <a:srgbClr val="0039A6"/>
                </a:solidFill>
                <a:latin typeface="Myriad Web Pro"/>
                <a:cs typeface="Times New Roman" pitchFamily="18" charset="0"/>
              </a:rPr>
              <a:pPr algn="r" fontAlgn="base">
                <a:spcBef>
                  <a:spcPct val="0"/>
                </a:spcBef>
                <a:spcAft>
                  <a:spcPct val="0"/>
                </a:spcAft>
                <a:defRPr/>
              </a:pPr>
              <a:t>6</a:t>
            </a:fld>
            <a:endParaRPr lang="en-US" dirty="0">
              <a:solidFill>
                <a:srgbClr val="0039A6"/>
              </a:solidFill>
              <a:latin typeface="Myriad Web Pro"/>
              <a:cs typeface="Times New Roman" pitchFamily="18" charset="0"/>
            </a:endParaRPr>
          </a:p>
        </p:txBody>
      </p:sp>
      <p:sp>
        <p:nvSpPr>
          <p:cNvPr id="4" name="TextBox 3">
            <a:extLst>
              <a:ext uri="{FF2B5EF4-FFF2-40B4-BE49-F238E27FC236}">
                <a16:creationId xmlns:a16="http://schemas.microsoft.com/office/drawing/2014/main" id="{1268AF35-1154-4882-A46A-7B4E8A327C8A}"/>
              </a:ext>
            </a:extLst>
          </p:cNvPr>
          <p:cNvSpPr txBox="1"/>
          <p:nvPr/>
        </p:nvSpPr>
        <p:spPr>
          <a:xfrm>
            <a:off x="474770" y="5598894"/>
            <a:ext cx="3240660" cy="646331"/>
          </a:xfrm>
          <a:prstGeom prst="rect">
            <a:avLst/>
          </a:prstGeom>
          <a:noFill/>
        </p:spPr>
        <p:txBody>
          <a:bodyPr wrap="square" rtlCol="0">
            <a:spAutoFit/>
          </a:bodyPr>
          <a:lstStyle/>
          <a:p>
            <a:r>
              <a:rPr lang="en-US" sz="1200" dirty="0">
                <a:latin typeface="Calibri" panose="020F0502020204030204" pitchFamily="34" charset="0"/>
                <a:cs typeface="Calibri" panose="020F0502020204030204" pitchFamily="34" charset="0"/>
              </a:rPr>
              <a:t>Source: CDC, Public Health 101 Series, </a:t>
            </a:r>
            <a:br>
              <a:rPr lang="en-US" sz="1200" dirty="0">
                <a:latin typeface="Calibri" panose="020F0502020204030204" pitchFamily="34" charset="0"/>
                <a:cs typeface="Calibri" panose="020F0502020204030204" pitchFamily="34" charset="0"/>
              </a:rPr>
            </a:br>
            <a:r>
              <a:rPr lang="en-US" sz="1200" i="1" dirty="0">
                <a:latin typeface="Calibri" panose="020F0502020204030204" pitchFamily="34" charset="0"/>
                <a:cs typeface="Calibri" panose="020F0502020204030204" pitchFamily="34" charset="0"/>
              </a:rPr>
              <a:t>Intro to Public Health</a:t>
            </a:r>
            <a:br>
              <a:rPr lang="en-US" sz="1200" i="1" dirty="0">
                <a:latin typeface="Calibri" panose="020F0502020204030204" pitchFamily="34" charset="0"/>
                <a:cs typeface="Calibri" panose="020F0502020204030204" pitchFamily="34" charset="0"/>
              </a:rPr>
            </a:br>
            <a:r>
              <a:rPr lang="en-US" sz="1200" dirty="0">
                <a:latin typeface="Calibri" panose="020F0502020204030204" pitchFamily="34" charset="0"/>
                <a:cs typeface="Calibri" panose="020F0502020204030204" pitchFamily="34" charset="0"/>
              </a:rPr>
              <a:t>cdc.gov/publichealth101/public-health.html</a:t>
            </a:r>
          </a:p>
        </p:txBody>
      </p:sp>
    </p:spTree>
    <p:extLst>
      <p:ext uri="{BB962C8B-B14F-4D97-AF65-F5344CB8AC3E}">
        <p14:creationId xmlns:p14="http://schemas.microsoft.com/office/powerpoint/2010/main" val="1150750957"/>
      </p:ext>
    </p:extLst>
  </p:cSld>
  <p:clrMapOvr>
    <a:masterClrMapping/>
  </p:clrMapOvr>
  <mc:AlternateContent xmlns:mc="http://schemas.openxmlformats.org/markup-compatibility/2006" xmlns:p14="http://schemas.microsoft.com/office/powerpoint/2010/main">
    <mc:Choice Requires="p14">
      <p:transition spd="slow" p14:dur="4500"/>
    </mc:Choice>
    <mc:Fallback xmlns="">
      <p:transition spd="slow"/>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2809047" y="589481"/>
            <a:ext cx="5303520" cy="5303520"/>
          </a:xfrm>
        </p:spPr>
      </p:pic>
      <p:sp>
        <p:nvSpPr>
          <p:cNvPr id="4" name="Slide Number Placeholder 3"/>
          <p:cNvSpPr>
            <a:spLocks noGrp="1"/>
          </p:cNvSpPr>
          <p:nvPr>
            <p:ph type="sldNum" sz="quarter" idx="12"/>
          </p:nvPr>
        </p:nvSpPr>
        <p:spPr/>
        <p:txBody>
          <a:bodyPr/>
          <a:lstStyle/>
          <a:p>
            <a:fld id="{92116AAA-8283-455C-A29F-DBF4D9A6B1BA}" type="slidenum">
              <a:rPr lang="en-US" sz="1600" smtClean="0">
                <a:solidFill>
                  <a:srgbClr val="002F59"/>
                </a:solidFill>
              </a:rPr>
              <a:pPr/>
              <a:t>60</a:t>
            </a:fld>
            <a:endParaRPr lang="en-US" sz="1600" dirty="0">
              <a:solidFill>
                <a:srgbClr val="002F59"/>
              </a:solidFill>
            </a:endParaRPr>
          </a:p>
        </p:txBody>
      </p:sp>
    </p:spTree>
    <p:extLst>
      <p:ext uri="{BB962C8B-B14F-4D97-AF65-F5344CB8AC3E}">
        <p14:creationId xmlns:p14="http://schemas.microsoft.com/office/powerpoint/2010/main" val="309627483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79507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22DDBC-B9F0-4C2A-90EC-7C8509F9307F}"/>
              </a:ext>
            </a:extLst>
          </p:cNvPr>
          <p:cNvSpPr>
            <a:spLocks noGrp="1"/>
          </p:cNvSpPr>
          <p:nvPr>
            <p:ph type="title"/>
          </p:nvPr>
        </p:nvSpPr>
        <p:spPr/>
        <p:txBody>
          <a:bodyPr/>
          <a:lstStyle/>
          <a:p>
            <a:r>
              <a:rPr lang="en-US" b="1" dirty="0">
                <a:latin typeface="Century Gothic" panose="020B0502020202020204" pitchFamily="34" charset="0"/>
              </a:rPr>
              <a:t>The Public Health System</a:t>
            </a:r>
          </a:p>
        </p:txBody>
      </p:sp>
      <p:pic>
        <p:nvPicPr>
          <p:cNvPr id="6" name="Picture 5">
            <a:extLst>
              <a:ext uri="{FF2B5EF4-FFF2-40B4-BE49-F238E27FC236}">
                <a16:creationId xmlns:a16="http://schemas.microsoft.com/office/drawing/2014/main" id="{DDDF74BF-A68D-4688-8346-3A52063907A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5468" y="1069584"/>
            <a:ext cx="7621064" cy="5144218"/>
          </a:xfrm>
          <a:prstGeom prst="rect">
            <a:avLst/>
          </a:prstGeom>
        </p:spPr>
      </p:pic>
    </p:spTree>
    <p:extLst>
      <p:ext uri="{BB962C8B-B14F-4D97-AF65-F5344CB8AC3E}">
        <p14:creationId xmlns:p14="http://schemas.microsoft.com/office/powerpoint/2010/main" val="26558667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15DE55-74EF-4371-AC69-A13D4FC33BEC}"/>
              </a:ext>
            </a:extLst>
          </p:cNvPr>
          <p:cNvSpPr>
            <a:spLocks noGrp="1"/>
          </p:cNvSpPr>
          <p:nvPr>
            <p:ph type="title"/>
          </p:nvPr>
        </p:nvSpPr>
        <p:spPr/>
        <p:txBody>
          <a:bodyPr/>
          <a:lstStyle/>
          <a:p>
            <a:r>
              <a:rPr lang="en-US" b="1" dirty="0">
                <a:latin typeface="Century Gothic" panose="020B0502020202020204" pitchFamily="34" charset="0"/>
              </a:rPr>
              <a:t>CDC’s Chronic Disease Expertise </a:t>
            </a:r>
          </a:p>
        </p:txBody>
      </p:sp>
    </p:spTree>
    <p:extLst>
      <p:ext uri="{BB962C8B-B14F-4D97-AF65-F5344CB8AC3E}">
        <p14:creationId xmlns:p14="http://schemas.microsoft.com/office/powerpoint/2010/main" val="173655214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D0ECB8-3467-4B52-817A-19392274B8BA}"/>
              </a:ext>
            </a:extLst>
          </p:cNvPr>
          <p:cNvSpPr>
            <a:spLocks noGrp="1"/>
          </p:cNvSpPr>
          <p:nvPr>
            <p:ph type="title"/>
          </p:nvPr>
        </p:nvSpPr>
        <p:spPr/>
        <p:txBody>
          <a:bodyPr/>
          <a:lstStyle/>
          <a:p>
            <a:r>
              <a:rPr lang="en-US" b="1" dirty="0"/>
              <a:t>National Center for Chronic Disease Prevention and Health Promotion</a:t>
            </a:r>
          </a:p>
        </p:txBody>
      </p:sp>
      <p:grpSp>
        <p:nvGrpSpPr>
          <p:cNvPr id="7" name="Group 6">
            <a:extLst>
              <a:ext uri="{FF2B5EF4-FFF2-40B4-BE49-F238E27FC236}">
                <a16:creationId xmlns:a16="http://schemas.microsoft.com/office/drawing/2014/main" id="{C28F1446-7D44-468B-A74B-1429A06AEF37}"/>
              </a:ext>
            </a:extLst>
          </p:cNvPr>
          <p:cNvGrpSpPr/>
          <p:nvPr/>
        </p:nvGrpSpPr>
        <p:grpSpPr>
          <a:xfrm>
            <a:off x="1463186" y="1416784"/>
            <a:ext cx="9443429" cy="4628416"/>
            <a:chOff x="1790700" y="994038"/>
            <a:chExt cx="7962900" cy="5231734"/>
          </a:xfrm>
        </p:grpSpPr>
        <p:pic>
          <p:nvPicPr>
            <p:cNvPr id="5" name="Picture 4">
              <a:extLst>
                <a:ext uri="{FF2B5EF4-FFF2-40B4-BE49-F238E27FC236}">
                  <a16:creationId xmlns:a16="http://schemas.microsoft.com/office/drawing/2014/main" id="{2C079720-FAEA-4E2D-84D1-349CB1A8AE4E}"/>
                </a:ext>
              </a:extLst>
            </p:cNvPr>
            <p:cNvPicPr>
              <a:picLocks noChangeAspect="1"/>
            </p:cNvPicPr>
            <p:nvPr/>
          </p:nvPicPr>
          <p:blipFill rotWithShape="1">
            <a:blip r:embed="rId2"/>
            <a:srcRect l="1065" b="3426"/>
            <a:stretch/>
          </p:blipFill>
          <p:spPr>
            <a:xfrm>
              <a:off x="1790700" y="994038"/>
              <a:ext cx="7962900" cy="5156854"/>
            </a:xfrm>
            <a:prstGeom prst="rect">
              <a:avLst/>
            </a:prstGeom>
          </p:spPr>
        </p:pic>
        <p:sp>
          <p:nvSpPr>
            <p:cNvPr id="6" name="TextBox 5">
              <a:extLst>
                <a:ext uri="{FF2B5EF4-FFF2-40B4-BE49-F238E27FC236}">
                  <a16:creationId xmlns:a16="http://schemas.microsoft.com/office/drawing/2014/main" id="{1AC6BAB1-4C4B-4CDF-9095-7BA9DE54F476}"/>
                </a:ext>
              </a:extLst>
            </p:cNvPr>
            <p:cNvSpPr txBox="1"/>
            <p:nvPr/>
          </p:nvSpPr>
          <p:spPr>
            <a:xfrm>
              <a:off x="5295900" y="6057234"/>
              <a:ext cx="800100" cy="168538"/>
            </a:xfrm>
            <a:prstGeom prst="rect">
              <a:avLst/>
            </a:prstGeom>
            <a:solidFill>
              <a:schemeClr val="accent6"/>
            </a:solidFill>
          </p:spPr>
          <p:txBody>
            <a:bodyPr wrap="square" rtlCol="0">
              <a:spAutoFit/>
            </a:bodyPr>
            <a:lstStyle/>
            <a:p>
              <a:endParaRPr lang="en-US" dirty="0"/>
            </a:p>
          </p:txBody>
        </p:sp>
      </p:grpSp>
      <p:sp>
        <p:nvSpPr>
          <p:cNvPr id="8" name="Arrow: Right 7">
            <a:extLst>
              <a:ext uri="{FF2B5EF4-FFF2-40B4-BE49-F238E27FC236}">
                <a16:creationId xmlns:a16="http://schemas.microsoft.com/office/drawing/2014/main" id="{801FC178-5A7C-4C95-9DB6-645446246FC6}"/>
              </a:ext>
            </a:extLst>
          </p:cNvPr>
          <p:cNvSpPr/>
          <p:nvPr/>
        </p:nvSpPr>
        <p:spPr>
          <a:xfrm>
            <a:off x="1463186" y="3797300"/>
            <a:ext cx="937114" cy="571500"/>
          </a:xfrm>
          <a:prstGeom prst="rightArrow">
            <a:avLst/>
          </a:prstGeom>
          <a:solidFill>
            <a:srgbClr val="122C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latin typeface="Calibri" panose="020F0502020204030204" pitchFamily="34" charset="0"/>
                <a:cs typeface="Calibri" panose="020F0502020204030204" pitchFamily="34" charset="0"/>
              </a:rPr>
              <a:t>DCPC</a:t>
            </a:r>
          </a:p>
        </p:txBody>
      </p:sp>
    </p:spTree>
    <p:extLst>
      <p:ext uri="{BB962C8B-B14F-4D97-AF65-F5344CB8AC3E}">
        <p14:creationId xmlns:p14="http://schemas.microsoft.com/office/powerpoint/2010/main" val="3509229787"/>
      </p:ext>
    </p:extLst>
  </p:cSld>
  <p:clrMapOvr>
    <a:masterClrMapping/>
  </p:clrMapOvr>
</p:sld>
</file>

<file path=ppt/theme/theme1.xml><?xml version="1.0" encoding="utf-8"?>
<a:theme xmlns:a="http://schemas.openxmlformats.org/drawingml/2006/main" name="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NBCCEDP">
      <a:majorFont>
        <a:latin typeface="Rockwell"/>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DCPC PowerPoint Template Dark Blue.pptx" id="{E77A7852-618F-46FE-BA6F-F4E889FD19DC}" vid="{7C9674A0-600A-412B-84EC-8565524AE9BD}"/>
    </a:ext>
  </a:extLst>
</a:theme>
</file>

<file path=ppt/theme/theme11.xml><?xml version="1.0" encoding="utf-8"?>
<a:theme xmlns:a="http://schemas.openxmlformats.org/drawingml/2006/main" name="6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8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DCPC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DCPC Theme" id="{00FB7AAF-A71A-4B76-9AB9-02518C66F884}" vid="{93214FEC-C95B-4269-A4A3-39D28CBA826A}"/>
    </a:ext>
  </a:extLst>
</a:theme>
</file>

<file path=ppt/theme/theme14.xml><?xml version="1.0" encoding="utf-8"?>
<a:theme xmlns:a="http://schemas.openxmlformats.org/drawingml/2006/main" name="DCPC">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DCPC" id="{69611E7F-1B6C-43E2-B60B-206361EBB67B}" vid="{ECD812E2-9A57-452F-8BCC-995A545C829F}"/>
    </a:ext>
  </a:extLst>
</a:theme>
</file>

<file path=ppt/theme/theme15.xml><?xml version="1.0" encoding="utf-8"?>
<a:theme xmlns:a="http://schemas.openxmlformats.org/drawingml/2006/main" name="9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0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2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KognitoProductSlideDeck-Full-4-26-2018">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rgbClr val="1C789F"/>
          </a:solidFill>
        </a:ln>
        <a:extLst>
          <a:ext uri="{C572A759-6A51-4108-AA02-DFA0A04FC94B}">
            <ma14:wrappingTextBoxFlag xmlns="" xmlns:ma14="http://schemas.microsoft.com/office/mac/drawingml/2011/main" xmlns:p="http://schemas.openxmlformats.org/presentationml/2006/main" xmlns:r="http://schemas.openxmlformats.org/officeDocument/2006/relationships" val="1"/>
          </a:ext>
        </a:extLst>
      </a:spPr>
      <a:bodyPr wrap="square" lIns="19050" tIns="19050" rIns="19050" bIns="19050" rtlCol="0" anchor="ctr">
        <a:spAutoFit/>
      </a:bodyPr>
      <a:lstStyle>
        <a:defPPr>
          <a:defRPr sz="1200" b="1" dirty="0" smtClean="0">
            <a:solidFill>
              <a:schemeClr val="tx1"/>
            </a:solidFill>
          </a:defRPr>
        </a:defPPr>
      </a:lstStyle>
      <a:style>
        <a:lnRef idx="2">
          <a:schemeClr val="accent2"/>
        </a:lnRef>
        <a:fillRef idx="1">
          <a:schemeClr val="lt1"/>
        </a:fillRef>
        <a:effectRef idx="0">
          <a:schemeClr val="accent2"/>
        </a:effectRef>
        <a:fontRef idx="minor">
          <a:schemeClr val="dk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nchor="t">
        <a:spAutoFit/>
      </a:bodyPr>
      <a:lstStyle>
        <a:defPPr defTabSz="457189">
          <a:defRPr sz="2000" b="1" dirty="0"/>
        </a:defPPr>
      </a:lstStyle>
    </a:txDef>
  </a:objectDefaults>
  <a:extraClrSchemeLst/>
</a:theme>
</file>

<file path=ppt/theme/theme19.xml><?xml version="1.0" encoding="utf-8"?>
<a:theme xmlns:a="http://schemas.openxmlformats.org/drawingml/2006/main" name="Dividend">
  <a:themeElements>
    <a:clrScheme name="NCCDPHP 5">
      <a:dk1>
        <a:srgbClr val="122C41"/>
      </a:dk1>
      <a:lt1>
        <a:sysClr val="window" lastClr="FFFFFF"/>
      </a:lt1>
      <a:dk2>
        <a:srgbClr val="3D3D3D"/>
      </a:dk2>
      <a:lt2>
        <a:srgbClr val="D3F9EB"/>
      </a:lt2>
      <a:accent1>
        <a:srgbClr val="2C5760"/>
      </a:accent1>
      <a:accent2>
        <a:srgbClr val="007A7C"/>
      </a:accent2>
      <a:accent3>
        <a:srgbClr val="24E0C5"/>
      </a:accent3>
      <a:accent4>
        <a:srgbClr val="969FA7"/>
      </a:accent4>
      <a:accent5>
        <a:srgbClr val="5ACC5A"/>
      </a:accent5>
      <a:accent6>
        <a:srgbClr val="0AA750"/>
      </a:accent6>
      <a:hlink>
        <a:srgbClr val="828282"/>
      </a:hlink>
      <a:folHlink>
        <a:srgbClr val="A5A5A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ividend">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Dividend" id="{9697A71B-4AB7-4A1A-BD5B-BB2D22835B57}" vid="{66F1C100-1D2B-4BEA-AD01-C4F230B3B965}"/>
    </a:ext>
  </a:extLst>
</a:theme>
</file>

<file path=ppt/theme/theme2.xml><?xml version="1.0" encoding="utf-8"?>
<a:theme xmlns:a="http://schemas.openxmlformats.org/drawingml/2006/main" name="1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lumMod val="75000"/>
            <a:lumOff val="25000"/>
          </a:schemeClr>
        </a:solidFill>
        <a:ln>
          <a:noFill/>
        </a:ln>
      </a:spPr>
      <a:bodyPr rtlCol="0" anchor="ctr"/>
      <a:lstStyle>
        <a:defPPr algn="ctr">
          <a:defRPr sz="2400" dirty="0">
            <a:solidFill>
              <a:prstClr val="white"/>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DC_OD_PPT_light([1]">
  <a:themeElements>
    <a:clrScheme name="CDC Light Branding Colors">
      <a:dk1>
        <a:srgbClr val="0039A6"/>
      </a:dk1>
      <a:lt1>
        <a:srgbClr val="FFFFFF"/>
      </a:lt1>
      <a:dk2>
        <a:srgbClr val="3077FF"/>
      </a:dk2>
      <a:lt2>
        <a:srgbClr val="4B4B4B"/>
      </a:lt2>
      <a:accent1>
        <a:srgbClr val="0039A6"/>
      </a:accent1>
      <a:accent2>
        <a:srgbClr val="007D57"/>
      </a:accent2>
      <a:accent3>
        <a:srgbClr val="9A3B26"/>
      </a:accent3>
      <a:accent4>
        <a:srgbClr val="7F7F7F"/>
      </a:accent4>
      <a:accent5>
        <a:srgbClr val="4983F2"/>
      </a:accent5>
      <a:accent6>
        <a:srgbClr val="AFCAFF"/>
      </a:accent6>
      <a:hlink>
        <a:srgbClr val="002060"/>
      </a:hlink>
      <a:folHlink>
        <a:srgbClr val="0053F2"/>
      </a:folHlink>
    </a:clrScheme>
    <a:fontScheme name="CDC Myriad Web Pro">
      <a:majorFont>
        <a:latin typeface="Myriad Web Pro"/>
        <a:ea typeface=""/>
        <a:cs typeface=""/>
      </a:majorFont>
      <a:minorFont>
        <a:latin typeface="Myriad Web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ppt3111.tmp">
  <a:themeElements>
    <a:clrScheme name="DCPC Works">
      <a:dk1>
        <a:srgbClr val="002F59"/>
      </a:dk1>
      <a:lt1>
        <a:srgbClr val="FFFFFD"/>
      </a:lt1>
      <a:dk2>
        <a:srgbClr val="002F59"/>
      </a:dk2>
      <a:lt2>
        <a:srgbClr val="FFFFFD"/>
      </a:lt2>
      <a:accent1>
        <a:srgbClr val="999E40"/>
      </a:accent1>
      <a:accent2>
        <a:srgbClr val="E6C75B"/>
      </a:accent2>
      <a:accent3>
        <a:srgbClr val="00437F"/>
      </a:accent3>
      <a:accent4>
        <a:srgbClr val="7F7F7E"/>
      </a:accent4>
      <a:accent5>
        <a:srgbClr val="7B7F34"/>
      </a:accent5>
      <a:accent6>
        <a:srgbClr val="40403F"/>
      </a:accent6>
      <a:hlink>
        <a:srgbClr val="0087FF"/>
      </a:hlink>
      <a:folHlink>
        <a:srgbClr val="3D6E9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Custom 3">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0000FF"/>
      </a:hlink>
      <a:folHlink>
        <a:srgbClr val="7030A0"/>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7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3_Office Theme">
  <a:themeElements>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SEPDPO">
  <a:themeElements>
    <a:clrScheme name="OSELS Light PPT Colors">
      <a:dk1>
        <a:srgbClr val="0039A6"/>
      </a:dk1>
      <a:lt1>
        <a:srgbClr val="FFFFFF"/>
      </a:lt1>
      <a:dk2>
        <a:srgbClr val="3077FF"/>
      </a:dk2>
      <a:lt2>
        <a:srgbClr val="4B4B4B"/>
      </a:lt2>
      <a:accent1>
        <a:srgbClr val="0039A6"/>
      </a:accent1>
      <a:accent2>
        <a:srgbClr val="9E302D"/>
      </a:accent2>
      <a:accent3>
        <a:srgbClr val="5B8F22"/>
      </a:accent3>
      <a:accent4>
        <a:srgbClr val="532E60"/>
      </a:accent4>
      <a:accent5>
        <a:srgbClr val="FDC82F"/>
      </a:accent5>
      <a:accent6>
        <a:srgbClr val="0CC6DE"/>
      </a:accent6>
      <a:hlink>
        <a:srgbClr val="002060"/>
      </a:hlink>
      <a:folHlink>
        <a:srgbClr val="0053F2"/>
      </a:folHlink>
    </a:clrScheme>
    <a:fontScheme name="CDC Myriad Web Pro">
      <a:majorFont>
        <a:latin typeface="Myriad Web Pro"/>
        <a:ea typeface=""/>
        <a:cs typeface=""/>
      </a:majorFont>
      <a:minorFont>
        <a:latin typeface="Myriad Web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66CCFF"/>
        </a:solidFill>
        <a:ln w="9525">
          <a:miter lim="800000"/>
          <a:headEnd/>
          <a:tailEnd/>
        </a:ln>
      </a:spPr>
      <a:bodyPr wrap="none" rtlCol="0" anchor="ctr">
        <a:flatTx/>
      </a:bodyPr>
      <a:lstStyle>
        <a:defPPr algn="ctr">
          <a:defRPr sz="1200" b="1" dirty="0">
            <a:solidFill>
              <a:schemeClr val="bg1"/>
            </a:solidFill>
            <a:latin typeface="Tahoma" pitchFamily="34" charset="0"/>
          </a:defRPr>
        </a:defPPr>
      </a:lstStyle>
    </a:spDef>
    <a:lnDef>
      <a:spPr>
        <a:ln w="22225">
          <a:solidFill>
            <a:srgbClr val="0A0A0A"/>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Cancer Prevention Works 1">
    <a:dk1>
      <a:srgbClr val="000000"/>
    </a:dk1>
    <a:lt1>
      <a:srgbClr val="FFFFFD"/>
    </a:lt1>
    <a:dk2>
      <a:srgbClr val="122C41"/>
    </a:dk2>
    <a:lt2>
      <a:srgbClr val="56A0D3"/>
    </a:lt2>
    <a:accent1>
      <a:srgbClr val="56A0D3"/>
    </a:accent1>
    <a:accent2>
      <a:srgbClr val="59CC59"/>
    </a:accent2>
    <a:accent3>
      <a:srgbClr val="FF7351"/>
    </a:accent3>
    <a:accent4>
      <a:srgbClr val="FDDC00"/>
    </a:accent4>
    <a:accent5>
      <a:srgbClr val="122C41"/>
    </a:accent5>
    <a:accent6>
      <a:srgbClr val="FFFFFF"/>
    </a:accent6>
    <a:hlink>
      <a:srgbClr val="FFFFFF"/>
    </a:hlink>
    <a:folHlink>
      <a:srgbClr val="A9A9A9"/>
    </a:folHlink>
  </a:clrScheme>
  <a:fontScheme name="Custom 1">
    <a:majorFont>
      <a:latin typeface="Rockwell"/>
      <a:ea typeface=""/>
      <a:cs typeface=""/>
    </a:majorFont>
    <a:minorFont>
      <a:latin typeface="Rockwel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3AB69B27F8ADF4F8ADDF94EB421FC25" ma:contentTypeVersion="5" ma:contentTypeDescription="Create a new document." ma:contentTypeScope="" ma:versionID="24cfa1b4643a15e1e0b5ddbcfebd72e6">
  <xsd:schema xmlns:xsd="http://www.w3.org/2001/XMLSchema" xmlns:xs="http://www.w3.org/2001/XMLSchema" xmlns:p="http://schemas.microsoft.com/office/2006/metadata/properties" xmlns:ns3="2bcba8e5-f2ac-4ae6-9ab6-15ec63b77eb2" xmlns:ns4="2df172ae-0a2a-4634-8ad7-83f9b02fa473" targetNamespace="http://schemas.microsoft.com/office/2006/metadata/properties" ma:root="true" ma:fieldsID="55af0a653055ecfdff43217be53b407b" ns3:_="" ns4:_="">
    <xsd:import namespace="2bcba8e5-f2ac-4ae6-9ab6-15ec63b77eb2"/>
    <xsd:import namespace="2df172ae-0a2a-4634-8ad7-83f9b02fa473"/>
    <xsd:element name="properties">
      <xsd:complexType>
        <xsd:sequence>
          <xsd:element name="documentManagement">
            <xsd:complexType>
              <xsd:all>
                <xsd:element ref="ns3:MediaServiceMetadata" minOccurs="0"/>
                <xsd:element ref="ns3:MediaServiceFastMetadata" minOccurs="0"/>
                <xsd:element ref="ns4:SharedWithUsers" minOccurs="0"/>
                <xsd:element ref="ns4:SharedWithDetails" minOccurs="0"/>
                <xsd:element ref="ns4:SharingHintHash"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cba8e5-f2ac-4ae6-9ab6-15ec63b77eb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df172ae-0a2a-4634-8ad7-83f9b02fa473"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SharingHintHash" ma:index="12"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ocation_x0020_of_x0020_Event xmlns="2c65d966-3bf3-42f8-9303-94d7e01ba2a5">San Diego</Location_x0020_of_x0020_Event>
    <Presentation_x0020_Focus xmlns="2c65d966-3bf3-42f8-9303-94d7e01ba2a5">
      <Value>Overview</Value>
    </Presentation_x0020_Focus>
    <Event xmlns="2c65d966-3bf3-42f8-9303-94d7e01ba2a5">UCSD Grand Rounds</Event>
    <Date_x0020_of_x0020_Presentation xmlns="2c65d966-3bf3-42f8-9303-94d7e01ba2a5">2019-04-17T04:00:00+00:00</Date_x0020_of_x0020_Presentation>
    <FormData xmlns="http://schemas.microsoft.com/sharepoint/v3">&lt;?xml version="1.0" encoding="utf-8"?&gt;&lt;FormVariables&gt;&lt;Version /&gt;&lt;/FormVariables&gt;</FormData>
    <Branch xmlns="2c65d966-3bf3-42f8-9303-94d7e01ba2a5">OD</Branch>
    <Expiration xmlns="2c65d966-3bf3-42f8-9303-94d7e01ba2a5">2021-04-17T04:00:00+00:00</Expiration>
    <Category xmlns="2c65d966-3bf3-42f8-9303-94d7e01ba2a5">Division Director Presentations</Category>
    <Author_x002f_Presenter xmlns="2c65d966-3bf3-42f8-9303-94d7e01ba2a5">Lisa Richardson</Author_x002f_Presenter>
    <_dlc_DocId xmlns="2b13dd97-7bb8-4fef-b994-c93242b87804">A22TNDR37WPX-1242977015-153</_dlc_DocId>
    <_dlc_DocIdUrl xmlns="2b13dd97-7bb8-4fef-b994-c93242b87804">
      <Url>https://esp.cdc.gov/sites/nccdphp/DIV/DCPC/_layouts/15/DocIdRedir.aspx?ID=A22TNDR37WPX-1242977015-153</Url>
      <Description>A22TNDR37WPX-1242977015-153</Description>
    </_dlc_DocIdUrl>
  </documentManagement>
</p:properties>
</file>

<file path=customXml/item3.xml><?xml version="1.0" encoding="utf-8"?>
<?mso-contentType ?>
<spe:Receivers xmlns:spe="http://schemas.microsoft.com/sharepoint/events">
  <Receiver>
    <Name>Document ID Generator</Name>
    <Synchronization>Synchronous</Synchronization>
    <Type>10001</Type>
    <SequenceNumber>1000</SequenceNumber>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10002</Type>
    <SequenceNumber>1001</SequenceNumber>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10004</Type>
    <SequenceNumber>1002</SequenceNumber>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10006</Type>
    <SequenceNumber>1003</SequenceNumber>
    <Assembly>Microsoft.Office.DocumentManagement, Version=14.0.0.0, Culture=neutral, PublicKeyToken=71e9bce111e9429c</Assembly>
    <Class>Microsoft.Office.DocumentManagement.Internal.DocIdHandler</Class>
    <Data/>
    <Filter/>
  </Receiver>
</spe:Receivers>
</file>

<file path=customXml/item4.xml><?xml version="1.0" encoding="utf-8"?>
<?mso-contentType ?>
<FormTemplates xmlns="http://schemas.microsoft.com/sharepoint/v3/contenttype/forms">
  <Display>NFListDisplayForm</Display>
  <Edit>NFListEditForm</Edit>
  <New>NFListEditForm</New>
</FormTemplates>
</file>

<file path=customXml/item5.xml><?xml version="1.0" encoding="utf-8"?>
<?mso-contentType ?>
<FormTemplates>
  <Display>DocumentLibraryForm</Display>
  <Edit>DocumentLibraryForm</Edit>
  <New>DocumentLibraryForm</New>
  <MobileDisplayFormUrl/>
  <MobileEditFormUrl/>
  <MobileNewFormUrl/>
</FormTemplates>
</file>

<file path=customXml/itemProps1.xml><?xml version="1.0" encoding="utf-8"?>
<ds:datastoreItem xmlns:ds="http://schemas.openxmlformats.org/officeDocument/2006/customXml" ds:itemID="{71070082-2A37-420A-9022-F1E49A7CA3E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bcba8e5-f2ac-4ae6-9ab6-15ec63b77eb2"/>
    <ds:schemaRef ds:uri="2df172ae-0a2a-4634-8ad7-83f9b02fa47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1D2CD6EA-361A-490F-8769-95E26314A4FF}">
  <ds:schemaRefs>
    <ds:schemaRef ds:uri="http://schemas.openxmlformats.org/package/2006/metadata/core-properties"/>
    <ds:schemaRef ds:uri="2c65d966-3bf3-42f8-9303-94d7e01ba2a5"/>
    <ds:schemaRef ds:uri="http://schemas.microsoft.com/sharepoint/v3"/>
    <ds:schemaRef ds:uri="http://schemas.microsoft.com/office/2006/documentManagement/types"/>
    <ds:schemaRef ds:uri="http://purl.org/dc/dcmitype/"/>
    <ds:schemaRef ds:uri="http://schemas.microsoft.com/office/2006/metadata/properties"/>
    <ds:schemaRef ds:uri="http://purl.org/dc/terms/"/>
    <ds:schemaRef ds:uri="http://schemas.microsoft.com/office/infopath/2007/PartnerControls"/>
    <ds:schemaRef ds:uri="2b13dd97-7bb8-4fef-b994-c93242b87804"/>
    <ds:schemaRef ds:uri="http://www.w3.org/XML/1998/namespace"/>
    <ds:schemaRef ds:uri="http://purl.org/dc/elements/1.1/"/>
  </ds:schemaRefs>
</ds:datastoreItem>
</file>

<file path=customXml/itemProps3.xml><?xml version="1.0" encoding="utf-8"?>
<ds:datastoreItem xmlns:ds="http://schemas.openxmlformats.org/officeDocument/2006/customXml" ds:itemID="{D1F71A38-6C4C-4CE4-AB56-FBFF7E0B496A}">
  <ds:schemaRefs>
    <ds:schemaRef ds:uri="http://schemas.microsoft.com/sharepoint/events"/>
  </ds:schemaRefs>
</ds:datastoreItem>
</file>

<file path=customXml/itemProps4.xml><?xml version="1.0" encoding="utf-8"?>
<ds:datastoreItem xmlns:ds="http://schemas.openxmlformats.org/officeDocument/2006/customXml" ds:itemID="{30C909DB-A1F5-445F-A6A8-ECC7F08543F7}">
  <ds:schemaRefs>
    <ds:schemaRef ds:uri="http://schemas.microsoft.com/sharepoint/v3/contenttype/forms"/>
  </ds:schemaRefs>
</ds:datastoreItem>
</file>

<file path=customXml/itemProps5.xml><?xml version="1.0" encoding="utf-8"?>
<ds:datastoreItem xmlns:ds="http://schemas.openxmlformats.org/officeDocument/2006/customXml" ds:itemID="{5842828F-8AE0-408A-889C-97B3E5D1CDA9}">
  <ds:schemaRefs/>
</ds:datastoreItem>
</file>

<file path=docProps/app.xml><?xml version="1.0" encoding="utf-8"?>
<Properties xmlns="http://schemas.openxmlformats.org/officeDocument/2006/extended-properties" xmlns:vt="http://schemas.openxmlformats.org/officeDocument/2006/docPropsVTypes">
  <TotalTime>14309</TotalTime>
  <Words>5202</Words>
  <Application>Microsoft Office PowerPoint</Application>
  <PresentationFormat>Widescreen</PresentationFormat>
  <Paragraphs>717</Paragraphs>
  <Slides>61</Slides>
  <Notes>38</Notes>
  <HiddenSlides>0</HiddenSlides>
  <MMClips>1</MMClips>
  <ScaleCrop>false</ScaleCrop>
  <HeadingPairs>
    <vt:vector size="6" baseType="variant">
      <vt:variant>
        <vt:lpstr>Fonts Used</vt:lpstr>
      </vt:variant>
      <vt:variant>
        <vt:i4>22</vt:i4>
      </vt:variant>
      <vt:variant>
        <vt:lpstr>Theme</vt:lpstr>
      </vt:variant>
      <vt:variant>
        <vt:i4>19</vt:i4>
      </vt:variant>
      <vt:variant>
        <vt:lpstr>Slide Titles</vt:lpstr>
      </vt:variant>
      <vt:variant>
        <vt:i4>61</vt:i4>
      </vt:variant>
    </vt:vector>
  </HeadingPairs>
  <TitlesOfParts>
    <vt:vector size="102" baseType="lpstr">
      <vt:lpstr>Arial</vt:lpstr>
      <vt:lpstr>Calibri</vt:lpstr>
      <vt:lpstr>Cambria</vt:lpstr>
      <vt:lpstr>Century Gothic</vt:lpstr>
      <vt:lpstr>Courier New</vt:lpstr>
      <vt:lpstr>Franklin Gothic Book</vt:lpstr>
      <vt:lpstr>Futura</vt:lpstr>
      <vt:lpstr>Gotham Rounded Bold</vt:lpstr>
      <vt:lpstr>Gotham Rounded Book</vt:lpstr>
      <vt:lpstr>Gotham Rounded Book Italic</vt:lpstr>
      <vt:lpstr>Gotham Rounded Medium</vt:lpstr>
      <vt:lpstr>Helvetica</vt:lpstr>
      <vt:lpstr>Myriad Pro</vt:lpstr>
      <vt:lpstr>Myriad Web Pro</vt:lpstr>
      <vt:lpstr>Neutraface Slab Display Titl</vt:lpstr>
      <vt:lpstr>Open Sans</vt:lpstr>
      <vt:lpstr>Rockwell</vt:lpstr>
      <vt:lpstr>Segoe UI</vt:lpstr>
      <vt:lpstr>Symbol</vt:lpstr>
      <vt:lpstr>Times New Roman</vt:lpstr>
      <vt:lpstr>Wingdings</vt:lpstr>
      <vt:lpstr>Wingdings 2</vt:lpstr>
      <vt:lpstr>Office Theme</vt:lpstr>
      <vt:lpstr>1_Office Theme</vt:lpstr>
      <vt:lpstr>CDC_OD_PPT_light([1]</vt:lpstr>
      <vt:lpstr>ppt3111.tmp</vt:lpstr>
      <vt:lpstr>4_Office Theme</vt:lpstr>
      <vt:lpstr>7_Office Theme</vt:lpstr>
      <vt:lpstr>5_Office Theme</vt:lpstr>
      <vt:lpstr>3_Office Theme</vt:lpstr>
      <vt:lpstr>1_SEPDPO</vt:lpstr>
      <vt:lpstr>2_Office Theme</vt:lpstr>
      <vt:lpstr>6_Office Theme</vt:lpstr>
      <vt:lpstr>8_Office Theme</vt:lpstr>
      <vt:lpstr>DCPC Theme</vt:lpstr>
      <vt:lpstr>DCPC</vt:lpstr>
      <vt:lpstr>9_Office Theme</vt:lpstr>
      <vt:lpstr>10_Office Theme</vt:lpstr>
      <vt:lpstr>12_Office Theme</vt:lpstr>
      <vt:lpstr>KognitoProductSlideDeck-Full-4-26-2018</vt:lpstr>
      <vt:lpstr>Dividend</vt:lpstr>
      <vt:lpstr>What is CDC Doing in Cancer Control?</vt:lpstr>
      <vt:lpstr>PowerPoint Presentation</vt:lpstr>
      <vt:lpstr>Impact of Comprehensive Systems on Health</vt:lpstr>
      <vt:lpstr>Comprehensive Systems do More with Less</vt:lpstr>
      <vt:lpstr>Public Health Approach </vt:lpstr>
      <vt:lpstr>Public Health Core Sciences</vt:lpstr>
      <vt:lpstr>The Public Health System</vt:lpstr>
      <vt:lpstr>CDC’s Chronic Disease Expertise </vt:lpstr>
      <vt:lpstr>National Center for Chronic Disease Prevention and Health Promotion</vt:lpstr>
      <vt:lpstr>Division of Cancer Prevention and Control</vt:lpstr>
      <vt:lpstr>Catalyzing Cancer Prevention and Control</vt:lpstr>
      <vt:lpstr>PowerPoint Presentation</vt:lpstr>
      <vt:lpstr>Division of Cancer Prevention and Control Programs</vt:lpstr>
      <vt:lpstr>Foundational Programs </vt:lpstr>
      <vt:lpstr>National Breast &amp; Cervical Early Detection Program</vt:lpstr>
      <vt:lpstr>Critical Community Safety Net</vt:lpstr>
      <vt:lpstr>NBCEDP Reach </vt:lpstr>
      <vt:lpstr>By the Numbers </vt:lpstr>
      <vt:lpstr>NBCCEDP Program Performance</vt:lpstr>
      <vt:lpstr>Program Performance</vt:lpstr>
      <vt:lpstr>Analyses of Life Years Gained From Select Population-based Prevention Programs</vt:lpstr>
      <vt:lpstr>Comprehensive Cancer Control</vt:lpstr>
      <vt:lpstr>Comprehensive Cancer Control National Partnership</vt:lpstr>
      <vt:lpstr>Who Are Our Partners?</vt:lpstr>
      <vt:lpstr>PowerPoint Presentation</vt:lpstr>
      <vt:lpstr>Making Data Accessible and Usable</vt:lpstr>
      <vt:lpstr>PowerPoint Presentation</vt:lpstr>
      <vt:lpstr>Understanding the AI/AN Cancer Burden</vt:lpstr>
      <vt:lpstr>Incidence Rates by IHS Regions</vt:lpstr>
      <vt:lpstr>PowerPoint Presentation</vt:lpstr>
      <vt:lpstr>Benefits of a Cloud-Based Computing Platform</vt:lpstr>
      <vt:lpstr>Colorectal Cancer Screening</vt:lpstr>
      <vt:lpstr>Tenets of the CRCCP model</vt:lpstr>
      <vt:lpstr>Growing Reach with each New Clinic Recruited</vt:lpstr>
      <vt:lpstr>CRCCP Grantee Network after 3 years</vt:lpstr>
      <vt:lpstr>CRCCP clinics up Close </vt:lpstr>
      <vt:lpstr>Average 10.3 percentage point increase in PY1 clinic screening rates</vt:lpstr>
      <vt:lpstr>Screening rates through PY3 Increase with each newly implemented EBI </vt:lpstr>
      <vt:lpstr>Partner Snapshot: UF School of Medicine</vt:lpstr>
      <vt:lpstr>Partner Snapshot: Univ. of Chicago</vt:lpstr>
      <vt:lpstr>Colorectal Cancer Incidence and Mortality </vt:lpstr>
      <vt:lpstr>Recommended Colorectal Cancer Screening by State, Adults 50–75 Years, BRFSS 2018</vt:lpstr>
      <vt:lpstr>Changes in Colorectal Cancer Screening by State, Adults 50–75 Years, BRFSS 2012-2018</vt:lpstr>
      <vt:lpstr>Addressing Disparities</vt:lpstr>
      <vt:lpstr>How Social Determinants Impact Health</vt:lpstr>
      <vt:lpstr>CDC Rural Health Series</vt:lpstr>
      <vt:lpstr>Face Your Health</vt:lpstr>
      <vt:lpstr>Florida Community Health Worker Coalition</vt:lpstr>
      <vt:lpstr> Addressing Research/Clinical Trial Enrollment Gaps</vt:lpstr>
      <vt:lpstr>Getting the Word Out</vt:lpstr>
      <vt:lpstr>Annual Report to the Nation on the Status of Cancer </vt:lpstr>
      <vt:lpstr>5th Edition Skin Cancer Prevention Progress Report</vt:lpstr>
      <vt:lpstr>Cancer Prevention Across the Lifespan</vt:lpstr>
      <vt:lpstr>Health Literacy &amp; Professional Development</vt:lpstr>
      <vt:lpstr>Talk to Someone: </vt:lpstr>
      <vt:lpstr>PowerPoint Presentation</vt:lpstr>
      <vt:lpstr>Lymphedema Awareness</vt:lpstr>
      <vt:lpstr>Promoting Prevention</vt:lpstr>
      <vt:lpstr>PowerPoint Presentation</vt:lpstr>
      <vt:lpstr>PowerPoint Presentation</vt:lpstr>
      <vt:lpstr>PowerPoint Presentation</vt:lpstr>
    </vt:vector>
  </TitlesOfParts>
  <Company>Centers for Disease Control and Prevention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dc:creator>Filstein, Marnie (CDC)</dc:creator>
  <cp:lastModifiedBy>Richardson, Lisa (CDC/DDNID/NCCDPHP/DCPC)</cp:lastModifiedBy>
  <cp:revision>480</cp:revision>
  <cp:lastPrinted>2017-02-08T19:39:50Z</cp:lastPrinted>
  <dcterms:created xsi:type="dcterms:W3CDTF">2017-02-02T20:33:18Z</dcterms:created>
  <dcterms:modified xsi:type="dcterms:W3CDTF">2020-02-06T15:56:04Z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0x01010012AACF47A24F7849ABEF8A53E222C744</vt:lpwstr>
  </property>
  <property fmtid="{D5CDD505-2E9C-101B-9397-08002B2CF9AE}" pid="3" name="_dlc_DocIdItemGuid">
    <vt:lpwstr>c73b1efa-8e48-4b1e-9a17-5d0b3ff0bbac</vt:lpwstr>
  </property>
</Properties>
</file>