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 id="2147483905" r:id="rId6"/>
    <p:sldMasterId id="2147483918" r:id="rId7"/>
    <p:sldMasterId id="2147483925" r:id="rId8"/>
    <p:sldMasterId id="2147483939" r:id="rId9"/>
    <p:sldMasterId id="2147483944" r:id="rId10"/>
  </p:sldMasterIdLst>
  <p:notesMasterIdLst>
    <p:notesMasterId r:id="rId84"/>
  </p:notesMasterIdLst>
  <p:handoutMasterIdLst>
    <p:handoutMasterId r:id="rId85"/>
  </p:handoutMasterIdLst>
  <p:sldIdLst>
    <p:sldId id="257" r:id="rId11"/>
    <p:sldId id="299" r:id="rId12"/>
    <p:sldId id="300" r:id="rId13"/>
    <p:sldId id="301" r:id="rId14"/>
    <p:sldId id="302" r:id="rId15"/>
    <p:sldId id="303" r:id="rId16"/>
    <p:sldId id="304" r:id="rId17"/>
    <p:sldId id="305" r:id="rId18"/>
    <p:sldId id="306" r:id="rId19"/>
    <p:sldId id="307"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0" r:id="rId44"/>
    <p:sldId id="308" r:id="rId45"/>
    <p:sldId id="309" r:id="rId46"/>
    <p:sldId id="345" r:id="rId47"/>
    <p:sldId id="346"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11" r:id="rId62"/>
    <p:sldId id="312" r:id="rId63"/>
    <p:sldId id="314" r:id="rId64"/>
    <p:sldId id="315" r:id="rId65"/>
    <p:sldId id="316" r:id="rId66"/>
    <p:sldId id="317" r:id="rId67"/>
    <p:sldId id="318" r:id="rId68"/>
    <p:sldId id="319" r:id="rId69"/>
    <p:sldId id="341" r:id="rId70"/>
    <p:sldId id="313" r:id="rId71"/>
    <p:sldId id="342" r:id="rId72"/>
    <p:sldId id="343" r:id="rId73"/>
    <p:sldId id="344" r:id="rId74"/>
    <p:sldId id="320" r:id="rId75"/>
    <p:sldId id="321" r:id="rId76"/>
    <p:sldId id="322" r:id="rId77"/>
    <p:sldId id="323" r:id="rId78"/>
    <p:sldId id="324" r:id="rId79"/>
    <p:sldId id="325" r:id="rId80"/>
    <p:sldId id="326" r:id="rId81"/>
    <p:sldId id="327" r:id="rId82"/>
    <p:sldId id="298" r:id="rId83"/>
  </p:sldIdLst>
  <p:sldSz cx="9144000" cy="5143500" type="screen16x9"/>
  <p:notesSz cx="7315200" cy="9601200"/>
  <p:embeddedFontLst>
    <p:embeddedFont>
      <p:font typeface="Arial Narrow" panose="020B0606020202030204" pitchFamily="34" charset="0"/>
      <p:regular r:id="rId86"/>
      <p:bold r:id="rId87"/>
      <p:italic r:id="rId88"/>
      <p:boldItalic r:id="rId89"/>
    </p:embeddedFont>
    <p:embeddedFont>
      <p:font typeface="SimSun" panose="02010600030101010101" pitchFamily="2" charset="-122"/>
      <p:regular r:id="rId90"/>
    </p:embeddedFont>
    <p:embeddedFont>
      <p:font typeface="Calibri" panose="020F0502020204030204" pitchFamily="34" charset="0"/>
      <p:regular r:id="rId91"/>
      <p:bold r:id="rId92"/>
      <p:italic r:id="rId93"/>
      <p:boldItalic r:id="rId94"/>
    </p:embeddedFont>
    <p:embeddedFont>
      <p:font typeface="Myriad Web Pro" panose="020B0604020202020204" charset="0"/>
      <p:regular r:id="rId95"/>
      <p:bold r:id="rId96"/>
      <p:italic r:id="rId97"/>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521415D9-36F7-43E2-AB2F-B90AF26B5E84}">
      <p14:sectionLst xmlns:p14="http://schemas.microsoft.com/office/powerpoint/2010/main">
        <p14:section name="Default Section" id="{8FFC25A8-36F9-4F87-8953-EFD09D7C3203}">
          <p14:sldIdLst>
            <p14:sldId id="257"/>
            <p14:sldId id="299"/>
            <p14:sldId id="300"/>
            <p14:sldId id="301"/>
            <p14:sldId id="302"/>
            <p14:sldId id="303"/>
            <p14:sldId id="304"/>
            <p14:sldId id="305"/>
            <p14:sldId id="306"/>
            <p14:sldId id="307"/>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08"/>
            <p14:sldId id="309"/>
            <p14:sldId id="345"/>
            <p14:sldId id="346"/>
            <p14:sldId id="328"/>
            <p14:sldId id="329"/>
            <p14:sldId id="330"/>
            <p14:sldId id="331"/>
            <p14:sldId id="332"/>
            <p14:sldId id="333"/>
            <p14:sldId id="334"/>
            <p14:sldId id="335"/>
            <p14:sldId id="336"/>
            <p14:sldId id="337"/>
            <p14:sldId id="338"/>
            <p14:sldId id="339"/>
            <p14:sldId id="340"/>
            <p14:sldId id="311"/>
            <p14:sldId id="312"/>
            <p14:sldId id="314"/>
            <p14:sldId id="315"/>
            <p14:sldId id="316"/>
            <p14:sldId id="317"/>
            <p14:sldId id="318"/>
            <p14:sldId id="319"/>
            <p14:sldId id="341"/>
            <p14:sldId id="313"/>
            <p14:sldId id="342"/>
            <p14:sldId id="343"/>
            <p14:sldId id="344"/>
            <p14:sldId id="320"/>
            <p14:sldId id="321"/>
            <p14:sldId id="322"/>
            <p14:sldId id="323"/>
            <p14:sldId id="324"/>
            <p14:sldId id="325"/>
            <p14:sldId id="326"/>
            <p14:sldId id="327"/>
            <p14:sldId id="298"/>
          </p14:sldIdLst>
        </p14:section>
      </p14:sectionLst>
    </p:ex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2391"/>
    <a:srgbClr val="781D7E"/>
    <a:srgbClr val="EC881D"/>
    <a:srgbClr val="00853F"/>
    <a:srgbClr val="006A71"/>
    <a:srgbClr val="8D8B00"/>
    <a:srgbClr val="E25423"/>
    <a:srgbClr val="56A0D3"/>
    <a:srgbClr val="880039"/>
    <a:srgbClr val="B97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48" autoAdjust="0"/>
    <p:restoredTop sz="88455" autoAdjust="0"/>
  </p:normalViewPr>
  <p:slideViewPr>
    <p:cSldViewPr snapToGrid="0">
      <p:cViewPr varScale="1">
        <p:scale>
          <a:sx n="92" d="100"/>
          <a:sy n="92" d="100"/>
        </p:scale>
        <p:origin x="318" y="7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24612"/>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font" Target="fonts/font4.fntdata"/><Relationship Id="rId97" Type="http://schemas.openxmlformats.org/officeDocument/2006/relationships/font" Target="fonts/font12.fntdata"/><Relationship Id="rId7" Type="http://schemas.openxmlformats.org/officeDocument/2006/relationships/slideMaster" Target="slideMasters/slideMaster3.xml"/><Relationship Id="rId71" Type="http://schemas.openxmlformats.org/officeDocument/2006/relationships/slide" Target="slides/slide61.xml"/><Relationship Id="rId92"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font" Target="fonts/font2.fntdata"/><Relationship Id="rId5" Type="http://schemas.openxmlformats.org/officeDocument/2006/relationships/slideMaster" Target="slideMasters/slideMaster1.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handoutMaster" Target="handoutMasters/handoutMaster1.xml"/><Relationship Id="rId93" Type="http://schemas.openxmlformats.org/officeDocument/2006/relationships/font" Target="fonts/font8.fntdata"/><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oleObject" Target="file:///\\cdc.gov\private\M328\yfb1\life%20potentail.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4363574118452586E-2"/>
          <c:y val="0.16091003710743054"/>
          <c:w val="0.94528974095629348"/>
          <c:h val="0.67226098892810815"/>
        </c:manualLayout>
      </c:layout>
      <c:barChart>
        <c:barDir val="col"/>
        <c:grouping val="clustered"/>
        <c:varyColors val="0"/>
        <c:ser>
          <c:idx val="0"/>
          <c:order val="0"/>
          <c:tx>
            <c:v>0</c:v>
          </c:tx>
          <c:spPr>
            <a:solidFill>
              <a:schemeClr val="accent1">
                <a:shade val="53000"/>
              </a:schemeClr>
            </a:solidFill>
            <a:ln>
              <a:noFill/>
            </a:ln>
            <a:effectLst/>
          </c:spPr>
          <c:invertIfNegative val="0"/>
          <c:cat>
            <c:strRef>
              <c:f>Sheet1!$A$1:$C$1</c:f>
              <c:strCache>
                <c:ptCount val="3"/>
                <c:pt idx="0">
                  <c:v>High School Noncompletion</c:v>
                </c:pt>
                <c:pt idx="1">
                  <c:v>Unemployment</c:v>
                </c:pt>
                <c:pt idx="2">
                  <c:v>Household Poverty Status</c:v>
                </c:pt>
              </c:strCache>
            </c:strRef>
          </c:cat>
          <c:val>
            <c:numRef>
              <c:f>Sheet1!$A$2:$C$2</c:f>
              <c:numCache>
                <c:formatCode>General</c:formatCode>
                <c:ptCount val="3"/>
                <c:pt idx="0">
                  <c:v>1</c:v>
                </c:pt>
                <c:pt idx="1">
                  <c:v>1</c:v>
                </c:pt>
                <c:pt idx="2">
                  <c:v>1</c:v>
                </c:pt>
              </c:numCache>
            </c:numRef>
          </c:val>
        </c:ser>
        <c:ser>
          <c:idx val="1"/>
          <c:order val="1"/>
          <c:tx>
            <c:v>1</c:v>
          </c:tx>
          <c:spPr>
            <a:solidFill>
              <a:schemeClr val="accent1">
                <a:shade val="76000"/>
              </a:schemeClr>
            </a:solidFill>
            <a:ln>
              <a:noFill/>
            </a:ln>
            <a:effectLst/>
          </c:spPr>
          <c:invertIfNegative val="0"/>
          <c:cat>
            <c:strRef>
              <c:f>Sheet1!$A$1:$C$1</c:f>
              <c:strCache>
                <c:ptCount val="3"/>
                <c:pt idx="0">
                  <c:v>High School Noncompletion</c:v>
                </c:pt>
                <c:pt idx="1">
                  <c:v>Unemployment</c:v>
                </c:pt>
                <c:pt idx="2">
                  <c:v>Household Poverty Status</c:v>
                </c:pt>
              </c:strCache>
            </c:strRef>
          </c:cat>
          <c:val>
            <c:numRef>
              <c:f>Sheet1!$A$3:$C$3</c:f>
              <c:numCache>
                <c:formatCode>General</c:formatCode>
                <c:ptCount val="3"/>
                <c:pt idx="0">
                  <c:v>1.08</c:v>
                </c:pt>
                <c:pt idx="1">
                  <c:v>1.25</c:v>
                </c:pt>
                <c:pt idx="2">
                  <c:v>1.05</c:v>
                </c:pt>
              </c:numCache>
            </c:numRef>
          </c:val>
        </c:ser>
        <c:ser>
          <c:idx val="2"/>
          <c:order val="2"/>
          <c:tx>
            <c:v>2</c:v>
          </c:tx>
          <c:spPr>
            <a:solidFill>
              <a:schemeClr val="accent1"/>
            </a:solidFill>
            <a:ln>
              <a:noFill/>
            </a:ln>
            <a:effectLst/>
          </c:spPr>
          <c:invertIfNegative val="0"/>
          <c:cat>
            <c:strRef>
              <c:f>Sheet1!$A$1:$C$1</c:f>
              <c:strCache>
                <c:ptCount val="3"/>
                <c:pt idx="0">
                  <c:v>High School Noncompletion</c:v>
                </c:pt>
                <c:pt idx="1">
                  <c:v>Unemployment</c:v>
                </c:pt>
                <c:pt idx="2">
                  <c:v>Household Poverty Status</c:v>
                </c:pt>
              </c:strCache>
            </c:strRef>
          </c:cat>
          <c:val>
            <c:numRef>
              <c:f>Sheet1!$A$4:$C$4</c:f>
              <c:numCache>
                <c:formatCode>General</c:formatCode>
                <c:ptCount val="3"/>
                <c:pt idx="0">
                  <c:v>1.1100000000000001</c:v>
                </c:pt>
                <c:pt idx="1">
                  <c:v>1.35</c:v>
                </c:pt>
                <c:pt idx="2">
                  <c:v>1.57</c:v>
                </c:pt>
              </c:numCache>
            </c:numRef>
          </c:val>
        </c:ser>
        <c:ser>
          <c:idx val="3"/>
          <c:order val="3"/>
          <c:tx>
            <c:v>3</c:v>
          </c:tx>
          <c:spPr>
            <a:solidFill>
              <a:schemeClr val="accent1">
                <a:tint val="77000"/>
              </a:schemeClr>
            </a:solidFill>
            <a:ln>
              <a:noFill/>
            </a:ln>
            <a:effectLst/>
          </c:spPr>
          <c:invertIfNegative val="0"/>
          <c:cat>
            <c:strRef>
              <c:f>Sheet1!$A$1:$C$1</c:f>
              <c:strCache>
                <c:ptCount val="3"/>
                <c:pt idx="0">
                  <c:v>High School Noncompletion</c:v>
                </c:pt>
                <c:pt idx="1">
                  <c:v>Unemployment</c:v>
                </c:pt>
                <c:pt idx="2">
                  <c:v>Household Poverty Status</c:v>
                </c:pt>
              </c:strCache>
            </c:strRef>
          </c:cat>
          <c:val>
            <c:numRef>
              <c:f>Sheet1!$A$5:$C$5</c:f>
              <c:numCache>
                <c:formatCode>General</c:formatCode>
                <c:ptCount val="3"/>
                <c:pt idx="0">
                  <c:v>1.5</c:v>
                </c:pt>
                <c:pt idx="1">
                  <c:v>2.39</c:v>
                </c:pt>
                <c:pt idx="2">
                  <c:v>1.25</c:v>
                </c:pt>
              </c:numCache>
            </c:numRef>
          </c:val>
        </c:ser>
        <c:ser>
          <c:idx val="4"/>
          <c:order val="4"/>
          <c:tx>
            <c:v>4 or more</c:v>
          </c:tx>
          <c:spPr>
            <a:solidFill>
              <a:schemeClr val="accent1">
                <a:tint val="54000"/>
              </a:schemeClr>
            </a:solidFill>
            <a:ln>
              <a:noFill/>
            </a:ln>
            <a:effectLst/>
          </c:spPr>
          <c:invertIfNegative val="0"/>
          <c:cat>
            <c:strRef>
              <c:f>Sheet1!$A$1:$C$1</c:f>
              <c:strCache>
                <c:ptCount val="3"/>
                <c:pt idx="0">
                  <c:v>High School Noncompletion</c:v>
                </c:pt>
                <c:pt idx="1">
                  <c:v>Unemployment</c:v>
                </c:pt>
                <c:pt idx="2">
                  <c:v>Household Poverty Status</c:v>
                </c:pt>
              </c:strCache>
            </c:strRef>
          </c:cat>
          <c:val>
            <c:numRef>
              <c:f>Sheet1!$A$6:$C$6</c:f>
              <c:numCache>
                <c:formatCode>General</c:formatCode>
                <c:ptCount val="3"/>
                <c:pt idx="0">
                  <c:v>2.1</c:v>
                </c:pt>
                <c:pt idx="1">
                  <c:v>2.31</c:v>
                </c:pt>
                <c:pt idx="2">
                  <c:v>1.56</c:v>
                </c:pt>
              </c:numCache>
            </c:numRef>
          </c:val>
        </c:ser>
        <c:dLbls>
          <c:showLegendKey val="0"/>
          <c:showVal val="0"/>
          <c:showCatName val="0"/>
          <c:showSerName val="0"/>
          <c:showPercent val="0"/>
          <c:showBubbleSize val="0"/>
        </c:dLbls>
        <c:gapWidth val="219"/>
        <c:overlap val="-27"/>
        <c:axId val="135106136"/>
        <c:axId val="72507272"/>
      </c:barChart>
      <c:catAx>
        <c:axId val="135106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2507272"/>
        <c:crosses val="autoZero"/>
        <c:auto val="1"/>
        <c:lblAlgn val="ctr"/>
        <c:lblOffset val="100"/>
        <c:noMultiLvlLbl val="0"/>
      </c:catAx>
      <c:valAx>
        <c:axId val="72507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5106136"/>
        <c:crosses val="autoZero"/>
        <c:crossBetween val="between"/>
      </c:valAx>
      <c:spPr>
        <a:solidFill>
          <a:schemeClr val="bg1"/>
        </a:solidFill>
        <a:ln>
          <a:noFill/>
        </a:ln>
        <a:effectLst/>
      </c:spPr>
    </c:plotArea>
    <c:legend>
      <c:legendPos val="b"/>
      <c:layout>
        <c:manualLayout>
          <c:xMode val="edge"/>
          <c:yMode val="edge"/>
          <c:x val="0.52257408964656116"/>
          <c:y val="0.1057473497630978"/>
          <c:w val="0.47742591035343884"/>
          <c:h val="0.1822807493890849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a:outerShdw blurRad="40000" dist="23000" dir="5400000" rotWithShape="0">
                <a:srgbClr val="000000">
                  <a:alpha val="35000"/>
                </a:srgbClr>
              </a:outerShdw>
            </a:effectLst>
          </c:spPr>
          <c:invertIfNegative val="0"/>
          <c:cat>
            <c:strRef>
              <c:f>Sheet1!$A$2:$A$11</c:f>
              <c:strCache>
                <c:ptCount val="10"/>
                <c:pt idx="0">
                  <c:v>Heroin/Crack Use</c:v>
                </c:pt>
                <c:pt idx="1">
                  <c:v>Incarceration</c:v>
                </c:pt>
                <c:pt idx="2">
                  <c:v>Perpetrator of Violence</c:v>
                </c:pt>
                <c:pt idx="3">
                  <c:v>Victim of Violence</c:v>
                </c:pt>
                <c:pt idx="4">
                  <c:v>Teen Pregnancy</c:v>
                </c:pt>
                <c:pt idx="5">
                  <c:v>Early Sex</c:v>
                </c:pt>
                <c:pt idx="6">
                  <c:v>Cannabis Use</c:v>
                </c:pt>
                <c:pt idx="7">
                  <c:v>Smoking</c:v>
                </c:pt>
                <c:pt idx="8">
                  <c:v>Binge Drinking</c:v>
                </c:pt>
                <c:pt idx="9">
                  <c:v>Poor Diet</c:v>
                </c:pt>
              </c:strCache>
            </c:strRef>
          </c:cat>
          <c:val>
            <c:numRef>
              <c:f>Sheet1!$B$2:$B$11</c:f>
              <c:numCache>
                <c:formatCode>General</c:formatCode>
                <c:ptCount val="10"/>
                <c:pt idx="0">
                  <c:v>-59</c:v>
                </c:pt>
                <c:pt idx="1">
                  <c:v>-53</c:v>
                </c:pt>
                <c:pt idx="2">
                  <c:v>-52</c:v>
                </c:pt>
                <c:pt idx="3">
                  <c:v>-51</c:v>
                </c:pt>
                <c:pt idx="4">
                  <c:v>-38</c:v>
                </c:pt>
                <c:pt idx="5">
                  <c:v>-33</c:v>
                </c:pt>
                <c:pt idx="6">
                  <c:v>-33</c:v>
                </c:pt>
                <c:pt idx="7">
                  <c:v>-16</c:v>
                </c:pt>
                <c:pt idx="8">
                  <c:v>-15</c:v>
                </c:pt>
                <c:pt idx="9">
                  <c:v>-14</c:v>
                </c:pt>
              </c:numCache>
            </c:numRef>
          </c:val>
        </c:ser>
        <c:dLbls>
          <c:showLegendKey val="0"/>
          <c:showVal val="0"/>
          <c:showCatName val="0"/>
          <c:showSerName val="0"/>
          <c:showPercent val="0"/>
          <c:showBubbleSize val="0"/>
        </c:dLbls>
        <c:gapWidth val="100"/>
        <c:overlap val="-24"/>
        <c:axId val="282275136"/>
        <c:axId val="282275528"/>
      </c:barChart>
      <c:catAx>
        <c:axId val="282275136"/>
        <c:scaling>
          <c:orientation val="minMax"/>
        </c:scaling>
        <c:delete val="0"/>
        <c:axPos val="b"/>
        <c:numFmt formatCode="General" sourceLinked="1"/>
        <c:majorTickMark val="none"/>
        <c:minorTickMark val="none"/>
        <c:tickLblPos val="high"/>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lumMod val="65000"/>
                    <a:lumOff val="35000"/>
                  </a:schemeClr>
                </a:solidFill>
                <a:latin typeface="+mn-lt"/>
                <a:ea typeface="+mn-ea"/>
                <a:cs typeface="+mn-cs"/>
              </a:defRPr>
            </a:pPr>
            <a:endParaRPr lang="en-US"/>
          </a:p>
        </c:txPr>
        <c:crossAx val="282275528"/>
        <c:crosses val="autoZero"/>
        <c:auto val="1"/>
        <c:lblAlgn val="ctr"/>
        <c:lblOffset val="20"/>
        <c:noMultiLvlLbl val="0"/>
      </c:catAx>
      <c:valAx>
        <c:axId val="282275528"/>
        <c:scaling>
          <c:orientation val="minMax"/>
          <c:min val="-6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FF0000"/>
                </a:solidFill>
                <a:latin typeface="+mn-lt"/>
                <a:ea typeface="+mn-ea"/>
                <a:cs typeface="+mn-cs"/>
              </a:defRPr>
            </a:pPr>
            <a:endParaRPr lang="en-US"/>
          </a:p>
        </c:txPr>
        <c:crossAx val="282275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0.67767</cdr:x>
      <cdr:y>0.22078</cdr:y>
    </cdr:from>
    <cdr:to>
      <cdr:x>0.96463</cdr:x>
      <cdr:y>0.27825</cdr:y>
    </cdr:to>
    <cdr:sp macro="" textlink="">
      <cdr:nvSpPr>
        <cdr:cNvPr id="2" name="TextBox 1"/>
        <cdr:cNvSpPr txBox="1"/>
      </cdr:nvSpPr>
      <cdr:spPr>
        <a:xfrm xmlns:a="http://schemas.openxmlformats.org/drawingml/2006/main">
          <a:off x="5318780" y="1295417"/>
          <a:ext cx="2252234" cy="3371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rgbClr val="002060"/>
              </a:solidFill>
            </a:rPr>
            <a:t>ACE Score </a:t>
          </a:r>
          <a:endParaRPr lang="en-US" sz="1200" dirty="0">
            <a:solidFill>
              <a:srgbClr val="00206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2/23/2017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2/23/2017</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1200" kern="1200" dirty="0" smtClean="0">
              <a:solidFill>
                <a:schemeClr val="tx1"/>
              </a:solidFill>
              <a:effectLst/>
              <a:latin typeface="+mn-lt"/>
              <a:ea typeface="+mn-ea"/>
              <a:cs typeface="+mn-cs"/>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James</a:t>
            </a:r>
            <a:r>
              <a:rPr lang="en-US" baseline="0" dirty="0" smtClean="0"/>
              <a:t> </a:t>
            </a:r>
            <a:r>
              <a:rPr lang="en-US" dirty="0" smtClean="0"/>
              <a:t>Mercy is the Director of the Division of Violence Prevention (DVP) in the National Center for Injury Prevention and Control (NCIPC) at CDC. In this role, Dr. Mercy provides leadership to innovative research and science-based programs to prevent violence and reduce its consequences.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317358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969878" y="8829537"/>
            <a:ext cx="3038944" cy="465293"/>
          </a:xfrm>
          <a:prstGeom prst="rect">
            <a:avLst/>
          </a:prstGeom>
          <a:noFill/>
          <a:ln w="9525">
            <a:noFill/>
            <a:miter lim="800000"/>
            <a:headEnd/>
            <a:tailEnd/>
          </a:ln>
        </p:spPr>
        <p:txBody>
          <a:bodyPr lIns="93156" tIns="46581" rIns="93156" bIns="46581" anchor="b"/>
          <a:lstStyle/>
          <a:p>
            <a:pPr algn="r" defTabSz="929021" eaLnBrk="1" hangingPunct="1"/>
            <a:fld id="{D4B6A40B-F9B0-4891-BDE4-E3C799EB96F6}" type="slidenum">
              <a:rPr lang="en-US" sz="1200">
                <a:solidFill>
                  <a:srgbClr val="000000"/>
                </a:solidFill>
                <a:latin typeface="Arial" charset="0"/>
              </a:rPr>
              <a:pPr algn="r" defTabSz="929021" eaLnBrk="1" hangingPunct="1"/>
              <a:t>11</a:t>
            </a:fld>
            <a:endParaRPr lang="en-US" sz="1200" dirty="0">
              <a:solidFill>
                <a:srgbClr val="000000"/>
              </a:solidFill>
              <a:latin typeface="Arial" charset="0"/>
            </a:endParaRPr>
          </a:p>
        </p:txBody>
      </p:sp>
      <p:sp>
        <p:nvSpPr>
          <p:cNvPr id="17410" name="Rectangle 6"/>
          <p:cNvSpPr txBox="1">
            <a:spLocks noGrp="1" noChangeArrowheads="1"/>
          </p:cNvSpPr>
          <p:nvPr/>
        </p:nvSpPr>
        <p:spPr bwMode="auto">
          <a:xfrm>
            <a:off x="3" y="8103995"/>
            <a:ext cx="3889407" cy="465293"/>
          </a:xfrm>
          <a:prstGeom prst="rect">
            <a:avLst/>
          </a:prstGeom>
          <a:noFill/>
          <a:ln w="9525">
            <a:noFill/>
            <a:miter lim="800000"/>
            <a:headEnd/>
            <a:tailEnd/>
          </a:ln>
        </p:spPr>
        <p:txBody>
          <a:bodyPr lIns="93156" tIns="46581" rIns="93156" bIns="46581" anchor="b"/>
          <a:lstStyle/>
          <a:p>
            <a:pPr defTabSz="929021" eaLnBrk="1" hangingPunct="1"/>
            <a:endParaRPr lang="en-US" sz="1200" dirty="0">
              <a:solidFill>
                <a:srgbClr val="000000"/>
              </a:solidFill>
              <a:latin typeface="Arial" charset="0"/>
            </a:endParaRPr>
          </a:p>
        </p:txBody>
      </p:sp>
      <p:sp>
        <p:nvSpPr>
          <p:cNvPr id="17411" name="Rectangle 7"/>
          <p:cNvSpPr txBox="1">
            <a:spLocks noGrp="1" noChangeArrowheads="1"/>
          </p:cNvSpPr>
          <p:nvPr/>
        </p:nvSpPr>
        <p:spPr bwMode="auto">
          <a:xfrm>
            <a:off x="3969878" y="8829537"/>
            <a:ext cx="3038944" cy="465293"/>
          </a:xfrm>
          <a:prstGeom prst="rect">
            <a:avLst/>
          </a:prstGeom>
          <a:noFill/>
          <a:ln w="9525">
            <a:noFill/>
            <a:miter lim="800000"/>
            <a:headEnd/>
            <a:tailEnd/>
          </a:ln>
        </p:spPr>
        <p:txBody>
          <a:bodyPr lIns="93156" tIns="46581" rIns="93156" bIns="46581" anchor="b"/>
          <a:lstStyle/>
          <a:p>
            <a:pPr algn="r" defTabSz="929021" eaLnBrk="1" hangingPunct="1"/>
            <a:fld id="{68AC7A27-8693-40F2-861A-66794A454E90}" type="slidenum">
              <a:rPr lang="en-US" sz="1200">
                <a:solidFill>
                  <a:srgbClr val="000000"/>
                </a:solidFill>
                <a:latin typeface="Arial" charset="0"/>
              </a:rPr>
              <a:pPr algn="r" defTabSz="929021" eaLnBrk="1" hangingPunct="1"/>
              <a:t>11</a:t>
            </a:fld>
            <a:endParaRPr lang="en-US" sz="1200" dirty="0">
              <a:solidFill>
                <a:srgbClr val="000000"/>
              </a:solidFill>
              <a:latin typeface="Arial" charset="0"/>
            </a:endParaRPr>
          </a:p>
        </p:txBody>
      </p:sp>
      <p:sp>
        <p:nvSpPr>
          <p:cNvPr id="17412" name="Rectangle 6"/>
          <p:cNvSpPr txBox="1">
            <a:spLocks noGrp="1" noChangeArrowheads="1"/>
          </p:cNvSpPr>
          <p:nvPr/>
        </p:nvSpPr>
        <p:spPr bwMode="auto">
          <a:xfrm>
            <a:off x="3" y="8103995"/>
            <a:ext cx="3889407" cy="465293"/>
          </a:xfrm>
          <a:prstGeom prst="rect">
            <a:avLst/>
          </a:prstGeom>
          <a:noFill/>
          <a:ln w="9525">
            <a:noFill/>
            <a:miter lim="800000"/>
            <a:headEnd/>
            <a:tailEnd/>
          </a:ln>
        </p:spPr>
        <p:txBody>
          <a:bodyPr lIns="93156" tIns="46581" rIns="93156" bIns="46581" anchor="b"/>
          <a:lstStyle/>
          <a:p>
            <a:pPr defTabSz="929021" eaLnBrk="1" hangingPunct="1"/>
            <a:endParaRPr lang="en-US" sz="1200" dirty="0">
              <a:solidFill>
                <a:srgbClr val="000000"/>
              </a:solidFill>
              <a:latin typeface="Arial" charset="0"/>
            </a:endParaRPr>
          </a:p>
        </p:txBody>
      </p:sp>
      <p:sp>
        <p:nvSpPr>
          <p:cNvPr id="17413" name="Rectangle 7"/>
          <p:cNvSpPr txBox="1">
            <a:spLocks noGrp="1" noChangeArrowheads="1"/>
          </p:cNvSpPr>
          <p:nvPr/>
        </p:nvSpPr>
        <p:spPr bwMode="auto">
          <a:xfrm>
            <a:off x="3969878" y="8829537"/>
            <a:ext cx="3038944" cy="465293"/>
          </a:xfrm>
          <a:prstGeom prst="rect">
            <a:avLst/>
          </a:prstGeom>
          <a:noFill/>
          <a:ln w="9525">
            <a:noFill/>
            <a:miter lim="800000"/>
            <a:headEnd/>
            <a:tailEnd/>
          </a:ln>
        </p:spPr>
        <p:txBody>
          <a:bodyPr lIns="93156" tIns="46581" rIns="93156" bIns="46581" anchor="b"/>
          <a:lstStyle/>
          <a:p>
            <a:pPr algn="r" defTabSz="929021" eaLnBrk="1" hangingPunct="1"/>
            <a:fld id="{710A4B47-C2ED-40CE-85AC-7F940E961D0E}" type="slidenum">
              <a:rPr lang="en-US" sz="1200">
                <a:solidFill>
                  <a:srgbClr val="000000"/>
                </a:solidFill>
                <a:latin typeface="Arial" charset="0"/>
              </a:rPr>
              <a:pPr algn="r" defTabSz="929021" eaLnBrk="1" hangingPunct="1"/>
              <a:t>11</a:t>
            </a:fld>
            <a:endParaRPr lang="en-US" sz="1200" dirty="0">
              <a:solidFill>
                <a:srgbClr val="000000"/>
              </a:solidFill>
              <a:latin typeface="Arial" charset="0"/>
            </a:endParaRPr>
          </a:p>
        </p:txBody>
      </p:sp>
      <p:sp>
        <p:nvSpPr>
          <p:cNvPr id="17414" name="Rectangle 7"/>
          <p:cNvSpPr txBox="1">
            <a:spLocks noGrp="1" noChangeArrowheads="1"/>
          </p:cNvSpPr>
          <p:nvPr/>
        </p:nvSpPr>
        <p:spPr bwMode="auto">
          <a:xfrm>
            <a:off x="3969878" y="8829537"/>
            <a:ext cx="3038944" cy="465293"/>
          </a:xfrm>
          <a:prstGeom prst="rect">
            <a:avLst/>
          </a:prstGeom>
          <a:noFill/>
          <a:ln w="9525">
            <a:noFill/>
            <a:miter lim="800000"/>
            <a:headEnd/>
            <a:tailEnd/>
          </a:ln>
        </p:spPr>
        <p:txBody>
          <a:bodyPr lIns="93156" tIns="46581" rIns="93156" bIns="46581" anchor="b"/>
          <a:lstStyle/>
          <a:p>
            <a:pPr algn="r" defTabSz="929021" eaLnBrk="1" hangingPunct="1"/>
            <a:fld id="{C708E615-28FD-4A3F-A3A5-5B7AC69ECAE4}" type="slidenum">
              <a:rPr lang="en-US" sz="1200">
                <a:solidFill>
                  <a:srgbClr val="000000"/>
                </a:solidFill>
                <a:latin typeface="Arial" charset="0"/>
              </a:rPr>
              <a:pPr algn="r" defTabSz="929021" eaLnBrk="1" hangingPunct="1"/>
              <a:t>11</a:t>
            </a:fld>
            <a:endParaRPr lang="en-US" sz="1200" dirty="0">
              <a:solidFill>
                <a:srgbClr val="000000"/>
              </a:solidFill>
              <a:latin typeface="Arial" charset="0"/>
            </a:endParaRPr>
          </a:p>
        </p:txBody>
      </p:sp>
      <p:sp>
        <p:nvSpPr>
          <p:cNvPr id="17415" name="Rectangle 7"/>
          <p:cNvSpPr txBox="1">
            <a:spLocks noGrp="1" noChangeArrowheads="1"/>
          </p:cNvSpPr>
          <p:nvPr/>
        </p:nvSpPr>
        <p:spPr bwMode="auto">
          <a:xfrm>
            <a:off x="3969878" y="8829537"/>
            <a:ext cx="3038944" cy="465293"/>
          </a:xfrm>
          <a:prstGeom prst="rect">
            <a:avLst/>
          </a:prstGeom>
          <a:noFill/>
          <a:ln w="9525">
            <a:noFill/>
            <a:miter lim="800000"/>
            <a:headEnd/>
            <a:tailEnd/>
          </a:ln>
        </p:spPr>
        <p:txBody>
          <a:bodyPr lIns="93895" tIns="46946" rIns="93895" bIns="46946" anchor="b"/>
          <a:lstStyle/>
          <a:p>
            <a:pPr algn="r" defTabSz="936907" eaLnBrk="1" hangingPunct="1"/>
            <a:fld id="{A63A7A0B-6E0B-47C5-B470-C636CE8A83DA}" type="slidenum">
              <a:rPr lang="en-US" sz="1200">
                <a:solidFill>
                  <a:srgbClr val="000000"/>
                </a:solidFill>
                <a:latin typeface="Arial" charset="0"/>
                <a:cs typeface="Arial" charset="0"/>
              </a:rPr>
              <a:pPr algn="r" defTabSz="936907" eaLnBrk="1" hangingPunct="1"/>
              <a:t>11</a:t>
            </a:fld>
            <a:endParaRPr lang="en-US" sz="1200" dirty="0">
              <a:solidFill>
                <a:srgbClr val="000000"/>
              </a:solidFill>
              <a:latin typeface="Arial" charset="0"/>
              <a:cs typeface="Arial" charset="0"/>
            </a:endParaRPr>
          </a:p>
        </p:txBody>
      </p:sp>
      <p:sp>
        <p:nvSpPr>
          <p:cNvPr id="17416" name="Slide Image Placeholder 1"/>
          <p:cNvSpPr>
            <a:spLocks noGrp="1" noRot="1" noChangeAspect="1" noTextEdit="1"/>
          </p:cNvSpPr>
          <p:nvPr>
            <p:ph type="sldImg"/>
          </p:nvPr>
        </p:nvSpPr>
        <p:spPr>
          <a:xfrm>
            <a:off x="387350" y="692150"/>
            <a:ext cx="6196013" cy="3486150"/>
          </a:xfrm>
          <a:ln/>
        </p:spPr>
      </p:sp>
      <p:sp>
        <p:nvSpPr>
          <p:cNvPr id="17417" name="Notes Placeholder 2"/>
          <p:cNvSpPr>
            <a:spLocks noGrp="1"/>
          </p:cNvSpPr>
          <p:nvPr>
            <p:ph type="body" idx="1"/>
          </p:nvPr>
        </p:nvSpPr>
        <p:spPr>
          <a:xfrm>
            <a:off x="777883" y="4648207"/>
            <a:ext cx="5454636" cy="3624952"/>
          </a:xfrm>
          <a:solidFill>
            <a:srgbClr val="FFFFFF"/>
          </a:solidFill>
          <a:ln/>
        </p:spPr>
        <p:txBody>
          <a:bodyPr lIns="93154" tIns="46578" rIns="93154" bIns="46578"/>
          <a:lstStyle/>
          <a:p>
            <a:pPr eaLnBrk="1" hangingPunct="1">
              <a:spcBef>
                <a:spcPts val="0"/>
              </a:spcBef>
              <a:spcAft>
                <a:spcPts val="300"/>
              </a:spcAft>
            </a:pPr>
            <a:endParaRPr lang="en-US" dirty="0" smtClean="0"/>
          </a:p>
        </p:txBody>
      </p:sp>
      <p:sp>
        <p:nvSpPr>
          <p:cNvPr id="17418" name="Slide Number Placeholder 3"/>
          <p:cNvSpPr txBox="1">
            <a:spLocks noGrp="1"/>
          </p:cNvSpPr>
          <p:nvPr/>
        </p:nvSpPr>
        <p:spPr bwMode="auto">
          <a:xfrm>
            <a:off x="3969878" y="8829537"/>
            <a:ext cx="3038944" cy="465293"/>
          </a:xfrm>
          <a:prstGeom prst="rect">
            <a:avLst/>
          </a:prstGeom>
          <a:noFill/>
          <a:ln w="9525">
            <a:noFill/>
            <a:miter lim="800000"/>
            <a:headEnd/>
            <a:tailEnd/>
          </a:ln>
        </p:spPr>
        <p:txBody>
          <a:bodyPr lIns="93154" tIns="46578" rIns="93154" bIns="46578" anchor="b"/>
          <a:lstStyle/>
          <a:p>
            <a:pPr algn="r" defTabSz="929021" eaLnBrk="1" hangingPunct="1"/>
            <a:fld id="{CD014374-1F89-4AA2-8F00-36E31BAB1A21}" type="slidenum">
              <a:rPr lang="en-US" sz="1200">
                <a:solidFill>
                  <a:srgbClr val="000000"/>
                </a:solidFill>
                <a:latin typeface="Arial" charset="0"/>
                <a:cs typeface="Arial" charset="0"/>
              </a:rPr>
              <a:pPr algn="r" defTabSz="929021" eaLnBrk="1" hangingPunct="1"/>
              <a:t>11</a:t>
            </a:fld>
            <a:endParaRPr lang="en-US" sz="1200" dirty="0">
              <a:solidFill>
                <a:srgbClr val="000000"/>
              </a:solidFill>
              <a:latin typeface="Arial" charset="0"/>
              <a:cs typeface="Arial" charset="0"/>
            </a:endParaRPr>
          </a:p>
        </p:txBody>
      </p:sp>
    </p:spTree>
    <p:extLst>
      <p:ext uri="{BB962C8B-B14F-4D97-AF65-F5344CB8AC3E}">
        <p14:creationId xmlns:p14="http://schemas.microsoft.com/office/powerpoint/2010/main" val="282053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8446" y="4651283"/>
            <a:ext cx="5453510" cy="3606988"/>
          </a:xfrm>
          <a:prstGeom prst="rect">
            <a:avLst/>
          </a:prstGeom>
        </p:spPr>
        <p:txBody>
          <a:bodyPr lIns="90860" tIns="45430" rIns="90860" bIns="45430">
            <a:normAutofit/>
          </a:bodyPr>
          <a:lstStyle/>
          <a:p>
            <a:pPr>
              <a:spcBef>
                <a:spcPts val="0"/>
              </a:spcBef>
              <a:spcAft>
                <a:spcPts val="300"/>
              </a:spcAft>
              <a:buClr>
                <a:srgbClr val="FF6600"/>
              </a:buClr>
            </a:pPr>
            <a:endParaRPr lang="en-US" dirty="0" smtClean="0"/>
          </a:p>
        </p:txBody>
      </p:sp>
      <p:sp>
        <p:nvSpPr>
          <p:cNvPr id="4" name="Slide Number Placeholder 3"/>
          <p:cNvSpPr>
            <a:spLocks noGrp="1"/>
          </p:cNvSpPr>
          <p:nvPr>
            <p:ph type="sldNum" sz="quarter" idx="10"/>
          </p:nvPr>
        </p:nvSpPr>
        <p:spPr/>
        <p:txBody>
          <a:bodyPr/>
          <a:lstStyle/>
          <a:p>
            <a:fld id="{9FCDEED1-9F52-44CF-B5EE-6C50EB10F0F6}"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276586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984D1D3D-7467-4EB4-8746-EF0AE34077A2}"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3547262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50938"/>
            <a:ext cx="5522912" cy="310673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F5B0C3-C9D7-4DF6-93C9-02CBBB8BE01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3517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pPr>
              <a:defRPr/>
            </a:pPr>
            <a:fld id="{069DE1AD-80C3-4964-9F60-4F545E3C73E0}"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55485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155213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97920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984D1D3D-7467-4EB4-8746-EF0AE34077A2}" type="slidenum">
              <a:rPr lang="en-US" smtClean="0">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3858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DE1AD-80C3-4964-9F60-4F545E3C73E0}"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107250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Rachel</a:t>
            </a:r>
            <a:r>
              <a:rPr lang="en-US" baseline="0" dirty="0" smtClean="0"/>
              <a:t> Kossover-Smith, and I am one of the project officers on the CORE Team here at CDC.  On behalf of the CORE Team, I would like to say how excited we are that you all are in this room!  We have representation from all of our currently funded states, some not-funded states, representatives from Injury Control Research Centers, and non-profit partners.  Our hope is that the next three days will be filled with thoughtful discussion and that everyone will leave this meeting having met new colleagues, and learned new information that will assist in the prevention of injury and violence in your states.</a:t>
            </a:r>
          </a:p>
          <a:p>
            <a:endParaRPr lang="en-US" baseline="0" dirty="0" smtClean="0"/>
          </a:p>
          <a:p>
            <a:r>
              <a:rPr lang="en-US" baseline="0" dirty="0" smtClean="0"/>
              <a:t>Before we settle in – I’d like to get a sense of where everyone is from.  If you are here from a state in HHS Region 1 and 2, please stand up!  If you are here from a state in HHS Regions 3 and 5, please stand up!  If you are here from a state in HHS Regions 4 and 6, please stand up!  If you are here from a state in HHS Regions 7 and 8, please stand up!  If you are here from a state in HHS Regions 9 and 10, please stand up!  And lastly, if you are here from an Injury Control Research Center, please stand up!</a:t>
            </a:r>
          </a:p>
          <a:p>
            <a:endParaRPr lang="en-US" baseline="0" dirty="0" smtClean="0"/>
          </a:p>
          <a:p>
            <a:r>
              <a:rPr lang="en-US" baseline="0" dirty="0" smtClean="0"/>
              <a:t>I would like to take a moment to introduce the other project officers – project officers, when I call your name please stand up and wave!  Ted Castellanos, Angie Deokar, Tracey Hardy, Enjoli Wills, Jamie Mells and Yessenia Ibarra.  I’d also like to introduce our fearless leader, Team Lead David Sullivan.</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3035809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pPr>
              <a:defRPr/>
            </a:pPr>
            <a:fld id="{069DE1AD-80C3-4964-9F60-4F545E3C73E0}"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06689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endParaRPr lang="en-US"/>
          </a:p>
        </p:txBody>
      </p:sp>
      <p:sp>
        <p:nvSpPr>
          <p:cNvPr id="4" name="Slide Number Placeholder 3"/>
          <p:cNvSpPr>
            <a:spLocks noGrp="1"/>
          </p:cNvSpPr>
          <p:nvPr>
            <p:ph type="sldNum" sz="quarter" idx="10"/>
          </p:nvPr>
        </p:nvSpPr>
        <p:spPr/>
        <p:txBody>
          <a:bodyPr/>
          <a:lstStyle/>
          <a:p>
            <a:pPr>
              <a:defRPr/>
            </a:pPr>
            <a:fld id="{069DE1AD-80C3-4964-9F60-4F545E3C73E0}"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662881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DE1AD-80C3-4964-9F60-4F545E3C73E0}" type="slidenum">
              <a:rPr lang="en-US" smtClean="0">
                <a:solidFill>
                  <a:srgbClr val="000000"/>
                </a:solidFill>
              </a:rPr>
              <a:pPr>
                <a:defRPr/>
              </a:pPr>
              <a:t>33</a:t>
            </a:fld>
            <a:endParaRPr lang="en-US" dirty="0">
              <a:solidFill>
                <a:srgbClr val="000000"/>
              </a:solidFill>
            </a:endParaRPr>
          </a:p>
        </p:txBody>
      </p:sp>
    </p:spTree>
    <p:extLst>
      <p:ext uri="{BB962C8B-B14F-4D97-AF65-F5344CB8AC3E}">
        <p14:creationId xmlns:p14="http://schemas.microsoft.com/office/powerpoint/2010/main" val="812207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DE1AD-80C3-4964-9F60-4F545E3C73E0}" type="slidenum">
              <a:rPr lang="en-US" smtClean="0">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4168090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2993026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9840B0-A0F2-490E-9183-F7FC8FCAE755}" type="slidenum">
              <a:rPr lang="en-US" smtClean="0"/>
              <a:pPr/>
              <a:t>37</a:t>
            </a:fld>
            <a:endParaRPr lang="en-US" dirty="0" smtClean="0"/>
          </a:p>
        </p:txBody>
      </p:sp>
    </p:spTree>
    <p:extLst>
      <p:ext uri="{BB962C8B-B14F-4D97-AF65-F5344CB8AC3E}">
        <p14:creationId xmlns:p14="http://schemas.microsoft.com/office/powerpoint/2010/main" val="1627620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2629433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269439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1975616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1594626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t>
            </a:r>
            <a:r>
              <a:rPr lang="en-US" baseline="0" dirty="0" smtClean="0"/>
              <a:t> if eating outside, you will need someone with a CDC badge to let you back in.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276369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3913538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45</a:t>
            </a:fld>
            <a:endParaRPr lang="en-US"/>
          </a:p>
        </p:txBody>
      </p:sp>
    </p:spTree>
    <p:extLst>
      <p:ext uri="{BB962C8B-B14F-4D97-AF65-F5344CB8AC3E}">
        <p14:creationId xmlns:p14="http://schemas.microsoft.com/office/powerpoint/2010/main" val="3246402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346597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2253328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1200" kern="1200" dirty="0" smtClean="0">
              <a:solidFill>
                <a:schemeClr val="tx1"/>
              </a:solidFill>
              <a:effectLst/>
              <a:latin typeface="+mn-lt"/>
              <a:ea typeface="+mn-ea"/>
              <a:cs typeface="+mn-cs"/>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3949880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t>
            </a:r>
            <a:r>
              <a:rPr lang="en-US" baseline="0" dirty="0" smtClean="0"/>
              <a:t> if eating outside, you will need someone with a CDC badge to let you back in.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1012556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569133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3900084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186944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66</a:t>
            </a:fld>
            <a:endParaRPr lang="en-US"/>
          </a:p>
        </p:txBody>
      </p:sp>
    </p:spTree>
    <p:extLst>
      <p:ext uri="{BB962C8B-B14F-4D97-AF65-F5344CB8AC3E}">
        <p14:creationId xmlns:p14="http://schemas.microsoft.com/office/powerpoint/2010/main" val="54182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3063245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1200" kern="1200" dirty="0" smtClean="0">
              <a:solidFill>
                <a:schemeClr val="tx1"/>
              </a:solidFill>
              <a:effectLst/>
              <a:latin typeface="+mn-lt"/>
              <a:ea typeface="+mn-ea"/>
              <a:cs typeface="+mn-cs"/>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67</a:t>
            </a:fld>
            <a:endParaRPr lang="en-US" altLang="en-US">
              <a:latin typeface="Calibri" panose="020F0502020204030204" pitchFamily="34" charset="0"/>
            </a:endParaRPr>
          </a:p>
        </p:txBody>
      </p:sp>
    </p:spTree>
    <p:extLst>
      <p:ext uri="{BB962C8B-B14F-4D97-AF65-F5344CB8AC3E}">
        <p14:creationId xmlns:p14="http://schemas.microsoft.com/office/powerpoint/2010/main" val="194062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t>
            </a:r>
            <a:r>
              <a:rPr lang="en-US" baseline="0" dirty="0" smtClean="0"/>
              <a:t> if eating outside, you will need someone with a CDC badge to let you back in.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2194167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71</a:t>
            </a:fld>
            <a:endParaRPr lang="en-US"/>
          </a:p>
        </p:txBody>
      </p:sp>
    </p:spTree>
    <p:extLst>
      <p:ext uri="{BB962C8B-B14F-4D97-AF65-F5344CB8AC3E}">
        <p14:creationId xmlns:p14="http://schemas.microsoft.com/office/powerpoint/2010/main" val="936278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 Travels!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73</a:t>
            </a:fld>
            <a:endParaRPr lang="en-US"/>
          </a:p>
        </p:txBody>
      </p:sp>
    </p:spTree>
    <p:extLst>
      <p:ext uri="{BB962C8B-B14F-4D97-AF65-F5344CB8AC3E}">
        <p14:creationId xmlns:p14="http://schemas.microsoft.com/office/powerpoint/2010/main" val="163106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As you gathered</a:t>
            </a:r>
            <a:r>
              <a:rPr lang="en-US" baseline="0" dirty="0" smtClean="0"/>
              <a:t> your meeting materials today, you should have had an opportunity to sign up for your preferred breakout sessions.  If you have not already done so, please make sure you do that today!  Your breakout session options 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Breakout #1 options: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Traumatic Brain Injury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Sexual Violence and Intimate Partner Violence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Shared Risk and Protective Factors*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Developing, updating and assessing state injury plans*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Breakout #2 options: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Child Abuse and Neglect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Motor Vehicle Crash Injury Prevention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Shared Risk and Protective Factors*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Developing, updating and assessing state injury plans*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99110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1109780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General Session H – this session is where all “parking lot” questions will be addressed, as well as any other questions that you’ve been holding onto during</a:t>
            </a:r>
            <a:r>
              <a:rPr lang="en-US" baseline="0" dirty="0" smtClean="0"/>
              <a:t> the meeting.  This is the time to also dive back into topics that perhaps need more attention – APRs. Templates, the reporting process, developing relationships and collaborations, any issue at all.  This is an open forum for questions and discussion.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413204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it is my great pleasure to introduce Dr. </a:t>
            </a:r>
            <a:r>
              <a:rPr lang="en-US" dirty="0" smtClean="0"/>
              <a:t>Debra </a:t>
            </a:r>
            <a:r>
              <a:rPr lang="en-US" dirty="0" err="1" smtClean="0"/>
              <a:t>Houry</a:t>
            </a:r>
            <a:r>
              <a:rPr lang="en-US" dirty="0" smtClean="0"/>
              <a:t> for some opening remarks.  Dr. </a:t>
            </a:r>
            <a:r>
              <a:rPr lang="en-US" dirty="0" err="1" smtClean="0"/>
              <a:t>Houry</a:t>
            </a:r>
            <a:r>
              <a:rPr lang="en-US" dirty="0" smtClean="0"/>
              <a:t> is the Director of the National Center for Injury Prevention and Control (NCIPC) at CDC.   In this role, Dr. </a:t>
            </a:r>
            <a:r>
              <a:rPr lang="en-US" dirty="0" err="1" smtClean="0"/>
              <a:t>Houry</a:t>
            </a:r>
            <a:r>
              <a:rPr lang="en-US" dirty="0" smtClean="0"/>
              <a:t> leads innovative research and science-based programs to prevent injuries and violence and to reduce their consequences.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243901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Grant Baldwin is the Director of the Division of Unintentional Injury Prevention at the National Center for Injury Prevention and Control in the Centers for Disease Control and Prevention. He has served in this capacity since September 2008.</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4251093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IPC">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3692"/>
          <a:stretch/>
        </p:blipFill>
        <p:spPr>
          <a:xfrm>
            <a:off x="0" y="0"/>
            <a:ext cx="9144000" cy="927279"/>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781D7E"/>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781D7E"/>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781D7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smtClean="0">
                <a:solidFill>
                  <a:schemeClr val="tx2">
                    <a:lumMod val="95000"/>
                  </a:schemeClr>
                </a:solidFill>
                <a:latin typeface="Calibri" panose="020F0502020204030204" pitchFamily="34" charset="0"/>
              </a:rPr>
              <a:t>National Center for Injury Prevention and Control</a:t>
            </a:r>
          </a:p>
        </p:txBody>
      </p:sp>
    </p:spTree>
    <p:extLst>
      <p:ext uri="{BB962C8B-B14F-4D97-AF65-F5344CB8AC3E}">
        <p14:creationId xmlns:p14="http://schemas.microsoft.com/office/powerpoint/2010/main" val="111567857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fld id="{9EFC3E40-1393-4CC5-9D2E-59EE60386CA7}"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783944126"/>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fld id="{EA12391D-78D5-4208-90F5-1D19A62CF2B8}"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658023324"/>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fld id="{C4E66BE9-CDAB-489E-AC9B-57E28E31F163}"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4040470895"/>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fld id="{40F7AD7F-06B1-46D3-8084-463E56C3B1C4}"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523609113"/>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fld id="{630A1797-319A-4672-8FC7-8DD6AAEF488F}"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4137372353"/>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fld id="{94CCBF56-EA0D-44B6-A193-0D7EF654110E}"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426363830"/>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fld id="{450B8108-53FC-42B3-BB70-8DEF34DE54A7}"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507723393"/>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fld id="{2EF4D435-B4A0-4F2A-BDEE-E2F6B078683C}"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162429775"/>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
            <a:ext cx="2171700" cy="45946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
            <a:ext cx="6362700" cy="45946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fld id="{EDF34243-12A6-4559-A5FB-01703B391F22}"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729511450"/>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fld id="{25631329-6A40-4988-9386-BEA9622A5588}"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488180908"/>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781D7E"/>
                </a:solidFill>
                <a:effectLst/>
                <a:latin typeface="Calibri" pitchFamily="34" charset="0"/>
              </a:defRPr>
            </a:lvl1pPr>
          </a:lstStyle>
          <a:p>
            <a:r>
              <a:rPr lang="en-US" dirty="0" smtClean="0"/>
              <a:t>Bottom band: NCIPC</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16014"/>
            <a:ext cx="9144000" cy="127486"/>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781D7E"/>
              </a:buClr>
              <a:buFont typeface="Wingdings" panose="05000000000000000000" pitchFamily="2" charset="2"/>
              <a:buChar char="§"/>
              <a:defRPr sz="2000">
                <a:solidFill>
                  <a:schemeClr val="accent4">
                    <a:lumMod val="75000"/>
                  </a:schemeClr>
                </a:solidFill>
              </a:defRPr>
            </a:lvl1pPr>
            <a:lvl2pPr>
              <a:buClr>
                <a:srgbClr val="00853F"/>
              </a:buClr>
              <a:defRPr sz="2000">
                <a:solidFill>
                  <a:schemeClr val="accent4">
                    <a:lumMod val="75000"/>
                  </a:schemeClr>
                </a:solidFill>
              </a:defRPr>
            </a:lvl2pPr>
            <a:lvl3pPr>
              <a:buClr>
                <a:srgbClr val="EC881D"/>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6220417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5978426"/>
      </p:ext>
    </p:extLst>
  </p:cSld>
  <p:clrMapOvr>
    <a:masterClrMapping/>
  </p:clrMapOvr>
  <p:transition>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5"/>
          <p:cNvSpPr>
            <a:spLocks noGrp="1"/>
          </p:cNvSpPr>
          <p:nvPr>
            <p:ph type="body" sz="quarter" idx="11" hasCustomPrompt="1"/>
          </p:nvPr>
        </p:nvSpPr>
        <p:spPr>
          <a:xfrm>
            <a:off x="152400" y="4629150"/>
            <a:ext cx="8229600" cy="457200"/>
          </a:xfrm>
          <a:prstGeom prst="rect">
            <a:avLst/>
          </a:prstGeom>
        </p:spPr>
        <p:txBody>
          <a:bodyPr anchor="b"/>
          <a:lstStyle>
            <a:lvl1pPr>
              <a:buNone/>
              <a:defRPr sz="1050">
                <a:solidFill>
                  <a:schemeClr val="bg1"/>
                </a:solidFill>
              </a:defRPr>
            </a:lvl1pPr>
          </a:lstStyle>
          <a:p>
            <a:r>
              <a:rPr lang="en-US" dirty="0" smtClean="0"/>
              <a:t>* Citations, references, and credits – Arial, 14pt</a:t>
            </a:r>
            <a:endParaRPr lang="en-US" dirty="0"/>
          </a:p>
        </p:txBody>
      </p:sp>
    </p:spTree>
    <p:extLst>
      <p:ext uri="{BB962C8B-B14F-4D97-AF65-F5344CB8AC3E}">
        <p14:creationId xmlns:p14="http://schemas.microsoft.com/office/powerpoint/2010/main" val="1927488401"/>
      </p:ext>
    </p:extLst>
  </p:cSld>
  <p:clrMapOvr>
    <a:masterClrMapping/>
  </p:clrMapOvr>
  <p:transition>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0" y="4914900"/>
            <a:ext cx="8229600" cy="285750"/>
          </a:xfrm>
          <a:prstGeom prst="rect">
            <a:avLst/>
          </a:prstGeom>
          <a:ln/>
        </p:spPr>
        <p:txBody>
          <a:bodyPr/>
          <a:lstStyle>
            <a:lvl1pPr>
              <a:defRPr/>
            </a:lvl1pPr>
          </a:lstStyle>
          <a:p>
            <a:pPr eaLnBrk="1" hangingPunct="1">
              <a:defRPr/>
            </a:pPr>
            <a:fld id="{EA12391D-78D5-4208-90F5-1D19A62CF2B8}" type="slidenum">
              <a:rPr lang="en-US">
                <a:solidFill>
                  <a:srgbClr val="FFFFFF"/>
                </a:solidFill>
                <a:latin typeface="Arial" charset="0"/>
              </a:rPr>
              <a:pPr eaLnBrk="1" hangingPunct="1">
                <a:defRPr/>
              </a:pPr>
              <a:t>‹#›</a:t>
            </a:fld>
            <a:endParaRPr lang="ru-RU">
              <a:solidFill>
                <a:srgbClr val="FFFFFF"/>
              </a:solidFill>
              <a:latin typeface="Arial" charset="0"/>
            </a:endParaRPr>
          </a:p>
        </p:txBody>
      </p:sp>
    </p:spTree>
    <p:extLst>
      <p:ext uri="{BB962C8B-B14F-4D97-AF65-F5344CB8AC3E}">
        <p14:creationId xmlns:p14="http://schemas.microsoft.com/office/powerpoint/2010/main" val="722590095"/>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0" y="4914900"/>
            <a:ext cx="8229600" cy="285750"/>
          </a:xfrm>
          <a:prstGeom prst="rect">
            <a:avLst/>
          </a:prstGeom>
          <a:ln/>
        </p:spPr>
        <p:txBody>
          <a:bodyPr/>
          <a:lstStyle>
            <a:lvl1pPr>
              <a:defRPr/>
            </a:lvl1pPr>
          </a:lstStyle>
          <a:p>
            <a:pPr eaLnBrk="1" hangingPunct="1">
              <a:defRPr/>
            </a:pPr>
            <a:fld id="{630A1797-319A-4672-8FC7-8DD6AAEF488F}" type="slidenum">
              <a:rPr lang="en-US">
                <a:solidFill>
                  <a:srgbClr val="000000"/>
                </a:solidFill>
                <a:latin typeface="Arial" charset="0"/>
              </a:rPr>
              <a:pPr eaLnBrk="1" hangingPunct="1">
                <a:defRPr/>
              </a:pPr>
              <a:t>‹#›</a:t>
            </a:fld>
            <a:endParaRPr lang="ru-RU">
              <a:solidFill>
                <a:srgbClr val="000000"/>
              </a:solidFill>
              <a:latin typeface="Arial" charset="0"/>
            </a:endParaRPr>
          </a:p>
        </p:txBody>
      </p:sp>
    </p:spTree>
    <p:extLst>
      <p:ext uri="{BB962C8B-B14F-4D97-AF65-F5344CB8AC3E}">
        <p14:creationId xmlns:p14="http://schemas.microsoft.com/office/powerpoint/2010/main" val="1668535920"/>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0" y="4914900"/>
            <a:ext cx="8229600" cy="285750"/>
          </a:xfrm>
          <a:prstGeom prst="rect">
            <a:avLst/>
          </a:prstGeom>
          <a:ln/>
        </p:spPr>
        <p:txBody>
          <a:bodyPr/>
          <a:lstStyle>
            <a:lvl1pPr>
              <a:defRPr/>
            </a:lvl1pPr>
          </a:lstStyle>
          <a:p>
            <a:pPr eaLnBrk="1" hangingPunct="1">
              <a:defRPr/>
            </a:pPr>
            <a:fld id="{40F7AD7F-06B1-46D3-8084-463E56C3B1C4}" type="slidenum">
              <a:rPr lang="en-US">
                <a:solidFill>
                  <a:srgbClr val="000000"/>
                </a:solidFill>
                <a:latin typeface="Arial" charset="0"/>
              </a:rPr>
              <a:pPr eaLnBrk="1" hangingPunct="1">
                <a:defRPr/>
              </a:pPr>
              <a:t>‹#›</a:t>
            </a:fld>
            <a:endParaRPr lang="ru-RU">
              <a:solidFill>
                <a:srgbClr val="000000"/>
              </a:solidFill>
              <a:latin typeface="Arial" charset="0"/>
            </a:endParaRPr>
          </a:p>
        </p:txBody>
      </p:sp>
    </p:spTree>
    <p:extLst>
      <p:ext uri="{BB962C8B-B14F-4D97-AF65-F5344CB8AC3E}">
        <p14:creationId xmlns:p14="http://schemas.microsoft.com/office/powerpoint/2010/main" val="2239209564"/>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pic>
        <p:nvPicPr>
          <p:cNvPr id="5" name="Picture 4" descr="PHGR_NEW1.jpg"/>
          <p:cNvPicPr>
            <a:picLocks noChangeAspect="1"/>
          </p:cNvPicPr>
          <p:nvPr/>
        </p:nvPicPr>
        <p:blipFill>
          <a:blip r:embed="rId2" cstate="print"/>
          <a:stretch>
            <a:fillRect/>
          </a:stretch>
        </p:blipFill>
        <p:spPr>
          <a:xfrm>
            <a:off x="0" y="50802"/>
            <a:ext cx="9144000" cy="5143500"/>
          </a:xfrm>
          <a:prstGeom prst="rect">
            <a:avLst/>
          </a:prstGeom>
        </p:spPr>
      </p:pic>
      <p:sp>
        <p:nvSpPr>
          <p:cNvPr id="2" name="Title 1"/>
          <p:cNvSpPr>
            <a:spLocks noGrp="1"/>
          </p:cNvSpPr>
          <p:nvPr>
            <p:ph type="title" hasCustomPrompt="1"/>
          </p:nvPr>
        </p:nvSpPr>
        <p:spPr>
          <a:xfrm>
            <a:off x="228600" y="6351"/>
            <a:ext cx="8686800" cy="904973"/>
          </a:xfrm>
        </p:spPr>
        <p:txBody>
          <a:bodyPr/>
          <a:lstStyle>
            <a:lvl1pPr>
              <a:defRPr>
                <a:latin typeface="Calibri" panose="020F0502020204030204" pitchFamily="34" charset="0"/>
              </a:defRPr>
            </a:lvl1pPr>
          </a:lstStyle>
          <a:p>
            <a:r>
              <a:rPr lang="en-US" dirty="0" smtClean="0"/>
              <a:t>Click to add Master title style</a:t>
            </a:r>
            <a:endParaRPr lang="en-US" dirty="0"/>
          </a:p>
        </p:txBody>
      </p:sp>
      <p:sp>
        <p:nvSpPr>
          <p:cNvPr id="6" name="TextBox 5"/>
          <p:cNvSpPr txBox="1"/>
          <p:nvPr userDrawn="1"/>
        </p:nvSpPr>
        <p:spPr>
          <a:xfrm>
            <a:off x="117020" y="4876053"/>
            <a:ext cx="1843440" cy="178960"/>
          </a:xfrm>
          <a:prstGeom prst="rect">
            <a:avLst/>
          </a:prstGeom>
          <a:noFill/>
        </p:spPr>
        <p:txBody>
          <a:bodyPr wrap="square" rtlCol="0">
            <a:spAutoFit/>
          </a:bodyPr>
          <a:lstStyle/>
          <a:p>
            <a:pPr eaLnBrk="1" hangingPunct="1"/>
            <a:fld id="{502F4AC6-48B5-485A-8D62-7AC4F05840AC}" type="slidenum">
              <a:rPr lang="en-US" sz="563">
                <a:solidFill>
                  <a:srgbClr val="FFFFFF"/>
                </a:solidFill>
                <a:latin typeface="Myriad Pro" pitchFamily="34" charset="0"/>
              </a:rPr>
              <a:pPr eaLnBrk="1" hangingPunct="1"/>
              <a:t>‹#›</a:t>
            </a:fld>
            <a:endParaRPr lang="en-US" sz="563" dirty="0">
              <a:solidFill>
                <a:srgbClr val="FFFFFF"/>
              </a:solidFill>
              <a:latin typeface="Myriad Pro" pitchFamily="34" charset="0"/>
            </a:endParaRPr>
          </a:p>
        </p:txBody>
      </p:sp>
      <p:sp>
        <p:nvSpPr>
          <p:cNvPr id="7" name="Text Placeholder 6"/>
          <p:cNvSpPr>
            <a:spLocks noGrp="1"/>
          </p:cNvSpPr>
          <p:nvPr>
            <p:ph type="body" sz="quarter" idx="10"/>
          </p:nvPr>
        </p:nvSpPr>
        <p:spPr>
          <a:xfrm>
            <a:off x="457200" y="4610100"/>
            <a:ext cx="8382000" cy="310754"/>
          </a:xfrm>
        </p:spPr>
        <p:txBody>
          <a:bodyPr/>
          <a:lstStyle>
            <a:lvl1pPr marL="0" indent="0">
              <a:buFontTx/>
              <a:buNone/>
              <a:defRPr sz="675" i="1">
                <a:solidFill>
                  <a:schemeClr val="bg1"/>
                </a:solidFill>
                <a:latin typeface="Calibri" panose="020F0502020204030204" pitchFamily="34" charset="0"/>
              </a:defRPr>
            </a:lvl1pPr>
          </a:lstStyle>
          <a:p>
            <a:pPr lvl="0"/>
            <a:endParaRPr lang="en-US" dirty="0"/>
          </a:p>
        </p:txBody>
      </p:sp>
      <p:sp>
        <p:nvSpPr>
          <p:cNvPr id="8" name="Content Placeholder 2"/>
          <p:cNvSpPr>
            <a:spLocks noGrp="1"/>
          </p:cNvSpPr>
          <p:nvPr>
            <p:ph idx="11"/>
          </p:nvPr>
        </p:nvSpPr>
        <p:spPr>
          <a:xfrm>
            <a:off x="457200" y="1180412"/>
            <a:ext cx="8214102" cy="2893438"/>
          </a:xfrm>
        </p:spPr>
        <p:txBody>
          <a:bodyPr/>
          <a:lstStyle>
            <a:lvl1pPr marL="154305" indent="-154305">
              <a:spcBef>
                <a:spcPts val="0"/>
              </a:spcBef>
              <a:spcAft>
                <a:spcPts val="169"/>
              </a:spcAft>
              <a:buSzPct val="90000"/>
              <a:buFont typeface="Wingdings" panose="05000000000000000000" pitchFamily="2" charset="2"/>
              <a:buChar char="Ø"/>
              <a:defRPr b="1">
                <a:latin typeface="Calibri" panose="020F0502020204030204" pitchFamily="34" charset="0"/>
              </a:defRPr>
            </a:lvl1pPr>
            <a:lvl2pPr marL="282893" indent="-128588">
              <a:spcBef>
                <a:spcPts val="0"/>
              </a:spcBef>
              <a:spcAft>
                <a:spcPts val="169"/>
              </a:spcAft>
              <a:buSzPct val="90000"/>
              <a:buFont typeface="Calibri" panose="020F0502020204030204" pitchFamily="34" charset="0"/>
              <a:buChar char="●"/>
              <a:defRPr>
                <a:latin typeface="Calibri" panose="020F0502020204030204" pitchFamily="34" charset="0"/>
              </a:defRPr>
            </a:lvl2pPr>
            <a:lvl3pPr marL="462915" indent="-128588">
              <a:spcBef>
                <a:spcPts val="0"/>
              </a:spcBef>
              <a:spcAft>
                <a:spcPts val="169"/>
              </a:spcAft>
              <a:buSzPct val="70000"/>
              <a:buFont typeface="Wingdings" panose="05000000000000000000" pitchFamily="2" charset="2"/>
              <a:buChar char="q"/>
              <a:defRPr>
                <a:latin typeface="Calibri" panose="020F0502020204030204" pitchFamily="34" charset="0"/>
              </a:defRPr>
            </a:lvl3pPr>
            <a:lvl4pPr marL="720090" indent="-113157">
              <a:spcBef>
                <a:spcPts val="0"/>
              </a:spcBef>
              <a:spcAft>
                <a:spcPts val="169"/>
              </a:spcAft>
              <a:defRPr>
                <a:latin typeface="Calibri" panose="020F0502020204030204" pitchFamily="34" charset="0"/>
              </a:defRPr>
            </a:lvl4pPr>
            <a:lvl5pPr marL="925830" indent="-113157">
              <a:spcBef>
                <a:spcPts val="0"/>
              </a:spcBef>
              <a:spcAft>
                <a:spcPts val="169"/>
              </a:spcAft>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97172569"/>
      </p:ext>
    </p:extLst>
  </p:cSld>
  <p:clrMapOvr>
    <a:masterClrMapping/>
  </p:clrMapOvr>
  <p:transition>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dirty="0"/>
          </a:p>
        </p:txBody>
      </p:sp>
      <p:sp>
        <p:nvSpPr>
          <p:cNvPr id="4" name="Footer Placeholder 3"/>
          <p:cNvSpPr>
            <a:spLocks noGrp="1"/>
          </p:cNvSpPr>
          <p:nvPr>
            <p:ph type="ftr" sz="quarter" idx="10"/>
          </p:nvPr>
        </p:nvSpPr>
        <p:spPr/>
        <p:txBody>
          <a:bodyPr/>
          <a:lstStyle>
            <a:lvl1pPr>
              <a:defRPr/>
            </a:lvl1pPr>
          </a:lstStyle>
          <a:p>
            <a:fld id="{BF30EDCF-AD7A-4728-BF49-7BF7BC899234}" type="slidenum">
              <a:rPr lang="en-US">
                <a:solidFill>
                  <a:srgbClr val="FFFFFF"/>
                </a:solidFill>
              </a:rPr>
              <a:pPr/>
              <a:t>‹#›</a:t>
            </a:fld>
            <a:endParaRPr lang="ru-RU">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userDrawn="1"/>
        </p:nvSpPr>
        <p:spPr>
          <a:xfrm>
            <a:off x="117020" y="4876050"/>
            <a:ext cx="1843440" cy="207749"/>
          </a:xfrm>
          <a:prstGeom prst="rect">
            <a:avLst/>
          </a:prstGeom>
          <a:noFill/>
        </p:spPr>
        <p:txBody>
          <a:bodyPr wrap="square" rtlCol="0">
            <a:spAutoFit/>
          </a:bodyPr>
          <a:lstStyle/>
          <a:p>
            <a:pPr eaLnBrk="1" fontAlgn="auto" hangingPunct="1">
              <a:spcBef>
                <a:spcPts val="0"/>
              </a:spcBef>
              <a:spcAft>
                <a:spcPts val="0"/>
              </a:spcAft>
            </a:pPr>
            <a:fld id="{502F4AC6-48B5-485A-8D62-7AC4F05840AC}" type="slidenum">
              <a:rPr lang="en-US" sz="750">
                <a:solidFill>
                  <a:srgbClr val="FFFFFF"/>
                </a:solidFill>
                <a:latin typeface="Myriad Pro" pitchFamily="34" charset="0"/>
              </a:rPr>
              <a:pPr eaLnBrk="1" fontAlgn="auto" hangingPunct="1">
                <a:spcBef>
                  <a:spcPts val="0"/>
                </a:spcBef>
                <a:spcAft>
                  <a:spcPts val="0"/>
                </a:spcAft>
              </a:pPr>
              <a:t>‹#›</a:t>
            </a:fld>
            <a:endParaRPr lang="en-US" sz="750" dirty="0">
              <a:solidFill>
                <a:srgbClr val="FFFFFF"/>
              </a:solidFill>
              <a:latin typeface="Myriad Pro" pitchFamily="34" charset="0"/>
            </a:endParaRPr>
          </a:p>
        </p:txBody>
      </p:sp>
    </p:spTree>
    <p:extLst>
      <p:ext uri="{BB962C8B-B14F-4D97-AF65-F5344CB8AC3E}">
        <p14:creationId xmlns:p14="http://schemas.microsoft.com/office/powerpoint/2010/main" val="4254889782"/>
      </p:ext>
    </p:extLst>
  </p:cSld>
  <p:clrMapOvr>
    <a:masterClrMapping/>
  </p:clrMapOvr>
  <p:transition>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PHGR_NEW1.jp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117020" y="4876050"/>
            <a:ext cx="1843440" cy="207749"/>
          </a:xfrm>
          <a:prstGeom prst="rect">
            <a:avLst/>
          </a:prstGeom>
          <a:noFill/>
        </p:spPr>
        <p:txBody>
          <a:bodyPr wrap="square" rtlCol="0">
            <a:spAutoFit/>
          </a:bodyPr>
          <a:lstStyle/>
          <a:p>
            <a:pPr eaLnBrk="1" fontAlgn="auto" hangingPunct="1">
              <a:spcBef>
                <a:spcPts val="0"/>
              </a:spcBef>
              <a:spcAft>
                <a:spcPts val="0"/>
              </a:spcAft>
            </a:pPr>
            <a:fld id="{502F4AC6-48B5-485A-8D62-7AC4F05840AC}" type="slidenum">
              <a:rPr lang="en-US" sz="750">
                <a:solidFill>
                  <a:srgbClr val="FFFFFF"/>
                </a:solidFill>
                <a:latin typeface="Myriad Pro" pitchFamily="34" charset="0"/>
              </a:rPr>
              <a:pPr eaLnBrk="1" fontAlgn="auto" hangingPunct="1">
                <a:spcBef>
                  <a:spcPts val="0"/>
                </a:spcBef>
                <a:spcAft>
                  <a:spcPts val="0"/>
                </a:spcAft>
              </a:pPr>
              <a:t>‹#›</a:t>
            </a:fld>
            <a:endParaRPr lang="en-US" sz="750" dirty="0">
              <a:solidFill>
                <a:srgbClr val="FFFFFF"/>
              </a:solidFill>
              <a:latin typeface="Myriad Pro" pitchFamily="34" charset="0"/>
            </a:endParaRPr>
          </a:p>
        </p:txBody>
      </p:sp>
    </p:spTree>
    <p:extLst>
      <p:ext uri="{BB962C8B-B14F-4D97-AF65-F5344CB8AC3E}">
        <p14:creationId xmlns:p14="http://schemas.microsoft.com/office/powerpoint/2010/main" val="1660767399"/>
      </p:ext>
    </p:extLst>
  </p:cSld>
  <p:clrMapOvr>
    <a:masterClrMapping/>
  </p:clrMapOvr>
  <p:transition>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smtClean="0"/>
              <a:t>Click to edit Master text styles</a:t>
            </a:r>
          </a:p>
        </p:txBody>
      </p:sp>
    </p:spTree>
    <p:extLst>
      <p:ext uri="{BB962C8B-B14F-4D97-AF65-F5344CB8AC3E}">
        <p14:creationId xmlns:p14="http://schemas.microsoft.com/office/powerpoint/2010/main" val="228660725"/>
      </p:ext>
    </p:extLst>
  </p:cSld>
  <p:clrMapOvr>
    <a:masterClrMapping/>
  </p:clrMapOvr>
  <p:transition>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0"/>
          </p:nvPr>
        </p:nvSpPr>
        <p:spPr/>
        <p:txBody>
          <a:bodyPr/>
          <a:lstStyle>
            <a:lvl1pPr>
              <a:defRPr/>
            </a:lvl1pPr>
          </a:lstStyle>
          <a:p>
            <a:fld id="{592D292D-F78F-466F-8907-6071F031A7E0}"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66175118"/>
      </p:ext>
    </p:extLst>
  </p:cSld>
  <p:clrMapOvr>
    <a:masterClrMapping/>
  </p:clrMapOvr>
  <p:transition>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86239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862391"/>
              </a:buClr>
              <a:buSzPct val="70000"/>
              <a:buFont typeface="Arial" panose="020B0604020202020204" pitchFamily="34" charset="0"/>
              <a:buChar char="•"/>
              <a:defRPr sz="2400" b="1" baseline="0">
                <a:solidFill>
                  <a:srgbClr val="000000"/>
                </a:solidFill>
                <a:latin typeface="Calibri" pitchFamily="34" charset="0"/>
              </a:defRPr>
            </a:lvl1pPr>
            <a:lvl2pPr marL="800100" indent="-342900">
              <a:buClr>
                <a:srgbClr val="00853F"/>
              </a:buClr>
              <a:buSzPct val="100000"/>
              <a:buFont typeface="Arial" panose="020B0604020202020204" pitchFamily="34" charset="0"/>
              <a:buChar char="•"/>
              <a:defRPr sz="2000">
                <a:solidFill>
                  <a:schemeClr val="accent4">
                    <a:lumMod val="75000"/>
                  </a:schemeClr>
                </a:solidFill>
              </a:defRPr>
            </a:lvl2pPr>
            <a:lvl3pPr marL="1200150" indent="-285750">
              <a:buClr>
                <a:srgbClr val="00853F"/>
              </a:buClr>
              <a:buSzPct val="100000"/>
              <a:buFont typeface="Wingdings" panose="05000000000000000000" pitchFamily="2" charset="2"/>
              <a:buChar char="§"/>
              <a:defRPr sz="1800">
                <a:solidFill>
                  <a:schemeClr val="accent4">
                    <a:lumMod val="75000"/>
                  </a:schemeClr>
                </a:solidFill>
              </a:defRPr>
            </a:lvl3pPr>
            <a:lvl4pPr marL="1600200" indent="-228600">
              <a:buClr>
                <a:srgbClr val="00853F"/>
              </a:buClr>
              <a:buSzPct val="70000"/>
              <a:buFont typeface="Wingdings" panose="05000000000000000000" pitchFamily="2" charset="2"/>
              <a:buChar char="§"/>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2"/>
            <a:endParaRPr lang="en-US" dirty="0" smtClean="0"/>
          </a:p>
          <a:p>
            <a:pPr lvl="1"/>
            <a:endParaRPr lang="en-US" dirty="0" smtClean="0"/>
          </a:p>
          <a:p>
            <a:pPr lvl="2"/>
            <a:endParaRPr lang="en-US" dirty="0" smtClean="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28"/>
          <a:stretch/>
        </p:blipFill>
        <p:spPr>
          <a:xfrm>
            <a:off x="0" y="5005136"/>
            <a:ext cx="9144000" cy="154405"/>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fld id="{1BD75200-B4E9-403A-BF8E-E8F16C743B6A}"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97431279"/>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fld id="{174EC69B-9D63-42D8-B5F5-715F64DD9E94}"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44878471"/>
      </p:ext>
    </p:extLst>
  </p:cSld>
  <p:clrMapOvr>
    <a:masterClrMapping/>
  </p:clrMapOvr>
  <p:transition>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fld id="{9C98308A-D60B-49C1-A164-234B5C032597}"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74502435"/>
      </p:ext>
    </p:extLst>
  </p:cSld>
  <p:clrMapOvr>
    <a:masterClrMapping/>
  </p:clrMapOvr>
  <p:transition>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fld id="{07489EE3-02F0-43A6-BF1D-D44DE37F5877}"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06955697"/>
      </p:ext>
    </p:extLst>
  </p:cSld>
  <p:clrMapOvr>
    <a:masterClrMapping/>
  </p:clrMapOvr>
  <p:transition>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fld id="{5002DEEF-1E16-49CA-A217-2930FCD09777}"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57462135"/>
      </p:ext>
    </p:extLst>
  </p:cSld>
  <p:clrMapOvr>
    <a:masterClrMapping/>
  </p:clrMapOvr>
  <p:transition>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fld id="{E3FB2684-7AA7-43A2-9AD8-781FF107EE10}"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79000330"/>
      </p:ext>
    </p:extLst>
  </p:cSld>
  <p:clrMapOvr>
    <a:masterClrMapping/>
  </p:clrMapOvr>
  <p:transition>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
            <a:ext cx="2171700" cy="45946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
            <a:ext cx="6362700" cy="45946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fld id="{70FF0325-92EB-4D5E-8DF9-4DE2BAAD641B}"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18116256"/>
      </p:ext>
    </p:extLst>
  </p:cSld>
  <p:clrMapOvr>
    <a:masterClrMapping/>
  </p:clrMapOvr>
  <p:transition>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0" y="4914900"/>
            <a:ext cx="8229600" cy="285750"/>
          </a:xfrm>
        </p:spPr>
        <p:txBody>
          <a:bodyPr/>
          <a:lstStyle>
            <a:lvl1pPr>
              <a:defRPr/>
            </a:lvl1pPr>
          </a:lstStyle>
          <a:p>
            <a:fld id="{8B6EC007-2437-4A6A-9312-1EFAA767D182}" type="slidenum">
              <a:rPr lang="en-US">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541018185"/>
      </p:ext>
    </p:extLst>
  </p:cSld>
  <p:clrMapOvr>
    <a:masterClrMapping/>
  </p:clrMapOvr>
  <p:transition>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76105866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4514850"/>
            <a:ext cx="9144000" cy="6286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Subtitle 2"/>
          <p:cNvSpPr>
            <a:spLocks noGrp="1"/>
          </p:cNvSpPr>
          <p:nvPr>
            <p:ph type="subTitle" idx="1"/>
          </p:nvPr>
        </p:nvSpPr>
        <p:spPr>
          <a:xfrm>
            <a:off x="1371600" y="3229414"/>
            <a:ext cx="6400800" cy="999686"/>
          </a:xfrm>
        </p:spPr>
        <p:txBody>
          <a:bodyPr/>
          <a:lstStyle>
            <a:lvl1pPr marL="0" indent="0" algn="ctr">
              <a:buNone/>
              <a:defRPr>
                <a:solidFill>
                  <a:sysClr val="windowText" lastClr="00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608063"/>
            <a:ext cx="1033274" cy="451910"/>
          </a:xfrm>
          <a:prstGeom prst="rect">
            <a:avLst/>
          </a:prstGeom>
        </p:spPr>
      </p:pic>
      <p:sp>
        <p:nvSpPr>
          <p:cNvPr id="9" name="Rectangle 8"/>
          <p:cNvSpPr/>
          <p:nvPr userDrawn="1"/>
        </p:nvSpPr>
        <p:spPr>
          <a:xfrm>
            <a:off x="0" y="0"/>
            <a:ext cx="9144000" cy="17716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ctrTitle"/>
          </p:nvPr>
        </p:nvSpPr>
        <p:spPr>
          <a:xfrm>
            <a:off x="609600" y="457200"/>
            <a:ext cx="7772400" cy="1102519"/>
          </a:xfrm>
        </p:spPr>
        <p:txBody>
          <a:bodyPr/>
          <a:lstStyle>
            <a:lvl1pPr>
              <a:defRPr b="1">
                <a:solidFill>
                  <a:srgbClr val="FFCC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1359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781D7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4629150"/>
            <a:ext cx="9144000" cy="5143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Rectangle 8"/>
          <p:cNvSpPr/>
          <p:nvPr userDrawn="1"/>
        </p:nvSpPr>
        <p:spPr>
          <a:xfrm>
            <a:off x="0" y="0"/>
            <a:ext cx="9144000" cy="9715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0" y="57150"/>
            <a:ext cx="9144000" cy="857250"/>
          </a:xfrm>
        </p:spPr>
        <p:txBody>
          <a:bodyPr/>
          <a:lstStyle>
            <a:lvl1pPr>
              <a:defRPr b="1">
                <a:solidFill>
                  <a:srgbClr val="FFCC00"/>
                </a:solidFill>
                <a:latin typeface="Myriad Pro"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08564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4629150"/>
            <a:ext cx="9144000" cy="5143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Rectangle 8"/>
          <p:cNvSpPr/>
          <p:nvPr userDrawn="1"/>
        </p:nvSpPr>
        <p:spPr>
          <a:xfrm>
            <a:off x="457200" y="7691"/>
            <a:ext cx="8686800" cy="9715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457200" y="57150"/>
            <a:ext cx="8229600" cy="857250"/>
          </a:xfrm>
        </p:spPr>
        <p:txBody>
          <a:bodyPr/>
          <a:lstStyle>
            <a:lvl1pPr>
              <a:defRPr b="1">
                <a:solidFill>
                  <a:srgbClr val="FFCC00"/>
                </a:solidFill>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100">
                <a:latin typeface="Myriad Pro" pitchFamily="34" charset="0"/>
              </a:defRPr>
            </a:lvl1pPr>
            <a:lvl2pPr>
              <a:defRPr sz="1800">
                <a:latin typeface="Myriad Pro" pitchFamily="34" charset="0"/>
              </a:defRPr>
            </a:lvl2pPr>
            <a:lvl3pPr>
              <a:defRPr sz="1500">
                <a:latin typeface="Myriad Pro" pitchFamily="34" charset="0"/>
              </a:defRPr>
            </a:lvl3pPr>
            <a:lvl4pPr>
              <a:defRPr sz="1350">
                <a:latin typeface="Myriad Pro" pitchFamily="34" charset="0"/>
              </a:defRPr>
            </a:lvl4pPr>
            <a:lvl5pPr>
              <a:defRPr sz="1350">
                <a:latin typeface="Myriad Pro" pitchFamily="34" charset="0"/>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100">
                <a:latin typeface="Myriad Pro" pitchFamily="34" charset="0"/>
              </a:defRPr>
            </a:lvl1pPr>
            <a:lvl2pPr>
              <a:defRPr sz="1800">
                <a:latin typeface="Myriad Pro" pitchFamily="34" charset="0"/>
              </a:defRPr>
            </a:lvl2pPr>
            <a:lvl3pPr>
              <a:defRPr sz="1500">
                <a:latin typeface="Myriad Pro" pitchFamily="34" charset="0"/>
              </a:defRPr>
            </a:lvl3pPr>
            <a:lvl4pPr>
              <a:defRPr sz="1350">
                <a:latin typeface="Myriad Pro" pitchFamily="34" charset="0"/>
              </a:defRPr>
            </a:lvl4pPr>
            <a:lvl5pPr>
              <a:defRPr sz="1350">
                <a:latin typeface="Myriad Pro" pitchFamily="34" charset="0"/>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12107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4629150"/>
            <a:ext cx="9144000" cy="5143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Rectangle 6"/>
          <p:cNvSpPr/>
          <p:nvPr userDrawn="1"/>
        </p:nvSpPr>
        <p:spPr>
          <a:xfrm>
            <a:off x="0" y="0"/>
            <a:ext cx="9144000" cy="9715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457200" y="57150"/>
            <a:ext cx="8229600" cy="857250"/>
          </a:xfrm>
        </p:spPr>
        <p:txBody>
          <a:bodyPr/>
          <a:lstStyle>
            <a:lvl1pPr>
              <a:defRPr b="1">
                <a:solidFill>
                  <a:srgbClr val="FFCC00"/>
                </a:solidFill>
                <a:latin typeface="Myriad Pro"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87591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1929753"/>
      </p:ext>
    </p:extLst>
  </p:cSld>
  <p:clrMapOvr>
    <a:masterClrMapping/>
  </p:clrMapOvr>
  <p:transition>
    <p:wipe dir="d"/>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5"/>
          <p:cNvSpPr>
            <a:spLocks noGrp="1"/>
          </p:cNvSpPr>
          <p:nvPr>
            <p:ph type="body" sz="quarter" idx="11" hasCustomPrompt="1"/>
          </p:nvPr>
        </p:nvSpPr>
        <p:spPr>
          <a:xfrm>
            <a:off x="152400" y="4629150"/>
            <a:ext cx="8229600" cy="457200"/>
          </a:xfrm>
          <a:prstGeom prst="rect">
            <a:avLst/>
          </a:prstGeom>
        </p:spPr>
        <p:txBody>
          <a:bodyPr anchor="b"/>
          <a:lstStyle>
            <a:lvl1pPr>
              <a:buNone/>
              <a:defRPr sz="1050">
                <a:solidFill>
                  <a:schemeClr val="bg1"/>
                </a:solidFill>
              </a:defRPr>
            </a:lvl1pPr>
          </a:lstStyle>
          <a:p>
            <a:r>
              <a:rPr lang="en-US" dirty="0" smtClean="0"/>
              <a:t>* Citations, references, and credits – Arial, 14pt</a:t>
            </a:r>
            <a:endParaRPr lang="en-US" dirty="0"/>
          </a:p>
        </p:txBody>
      </p:sp>
    </p:spTree>
    <p:extLst>
      <p:ext uri="{BB962C8B-B14F-4D97-AF65-F5344CB8AC3E}">
        <p14:creationId xmlns:p14="http://schemas.microsoft.com/office/powerpoint/2010/main" val="1553000098"/>
      </p:ext>
    </p:extLst>
  </p:cSld>
  <p:clrMapOvr>
    <a:masterClrMapping/>
  </p:clrMapOvr>
  <p:transition>
    <p:wipe dir="d"/>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6" name="Text Placeholder 5"/>
          <p:cNvSpPr>
            <a:spLocks noGrp="1"/>
          </p:cNvSpPr>
          <p:nvPr userDrawn="1">
            <p:ph type="body" sz="quarter" idx="11" hasCustomPrompt="1"/>
          </p:nvPr>
        </p:nvSpPr>
        <p:spPr>
          <a:xfrm>
            <a:off x="152400" y="4629150"/>
            <a:ext cx="8229600" cy="457200"/>
          </a:xfrm>
          <a:prstGeom prst="rect">
            <a:avLst/>
          </a:prstGeom>
        </p:spPr>
        <p:txBody>
          <a:bodyPr anchor="b"/>
          <a:lstStyle>
            <a:lvl1pPr marL="0" indent="0">
              <a:buFontTx/>
              <a:buNone/>
              <a:defRPr sz="1050">
                <a:solidFill>
                  <a:schemeClr val="bg1"/>
                </a:solidFill>
              </a:defRPr>
            </a:lvl1pPr>
          </a:lstStyle>
          <a:p>
            <a:r>
              <a:rPr lang="en-US" dirty="0" smtClean="0"/>
              <a:t>Citations, references, and credits – Arial, 14pt</a:t>
            </a:r>
          </a:p>
          <a:p>
            <a:r>
              <a:rPr lang="en-US" dirty="0" smtClean="0"/>
              <a:t>Second Line</a:t>
            </a:r>
            <a:endParaRPr lang="en-US" dirty="0"/>
          </a:p>
        </p:txBody>
      </p:sp>
      <p:sp>
        <p:nvSpPr>
          <p:cNvPr id="5" name="Title 1"/>
          <p:cNvSpPr>
            <a:spLocks noGrp="1"/>
          </p:cNvSpPr>
          <p:nvPr>
            <p:ph type="title"/>
          </p:nvPr>
        </p:nvSpPr>
        <p:spPr>
          <a:xfrm>
            <a:off x="228600" y="0"/>
            <a:ext cx="8686800" cy="914400"/>
          </a:xfrm>
        </p:spPr>
        <p:txBody>
          <a:bodyPr/>
          <a:lstStyle/>
          <a:p>
            <a:r>
              <a:rPr lang="en-US" smtClean="0"/>
              <a:t>Click to edit Master title style</a:t>
            </a:r>
            <a:endParaRPr lang="en-US"/>
          </a:p>
        </p:txBody>
      </p:sp>
      <p:sp>
        <p:nvSpPr>
          <p:cNvPr id="7" name="Content Placeholder 2"/>
          <p:cNvSpPr>
            <a:spLocks noGrp="1"/>
          </p:cNvSpPr>
          <p:nvPr>
            <p:ph idx="1"/>
          </p:nvPr>
        </p:nvSpPr>
        <p:spPr>
          <a:xfrm>
            <a:off x="457200" y="1200151"/>
            <a:ext cx="8229600" cy="3394472"/>
          </a:xfrm>
        </p:spPr>
        <p:txBody>
          <a:bodyPr/>
          <a:lstStyle>
            <a:lvl1pPr>
              <a:buClr>
                <a:srgbClr val="C00000"/>
              </a:buClr>
              <a:defRPr>
                <a:solidFill>
                  <a:schemeClr val="tx1">
                    <a:lumMod val="85000"/>
                    <a:lumOff val="15000"/>
                  </a:schemeClr>
                </a:solidFill>
              </a:defRPr>
            </a:lvl1pPr>
            <a:lvl2pPr>
              <a:buClr>
                <a:srgbClr val="C00000"/>
              </a:buClr>
              <a:defRPr>
                <a:solidFill>
                  <a:schemeClr val="tx1">
                    <a:lumMod val="85000"/>
                    <a:lumOff val="15000"/>
                  </a:schemeClr>
                </a:solidFill>
              </a:defRPr>
            </a:lvl2pPr>
            <a:lvl3pPr>
              <a:buClr>
                <a:srgbClr val="C00000"/>
              </a:buClr>
              <a:defRPr/>
            </a:lvl3pPr>
            <a:lvl4pPr>
              <a:buClr>
                <a:srgbClr val="C00000"/>
              </a:buClr>
              <a:defRPr/>
            </a:lvl4pPr>
            <a:lvl5pPr>
              <a:buClr>
                <a:srgbClr val="C000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79398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4343400"/>
            <a:ext cx="8229600" cy="457200"/>
          </a:xfrm>
          <a:prstGeom prst="rect">
            <a:avLst/>
          </a:prstGeom>
        </p:spPr>
        <p:txBody>
          <a:bodyPr anchor="b"/>
          <a:lstStyle>
            <a:lvl1pPr>
              <a:buNone/>
              <a:defRPr sz="825">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34157147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p:nvPr userDrawn="1"/>
        </p:nvSpPr>
        <p:spPr>
          <a:xfrm>
            <a:off x="0" y="4629150"/>
            <a:ext cx="9144000" cy="5143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7" name="Rectangle 6"/>
          <p:cNvSpPr/>
          <p:nvPr userDrawn="1"/>
        </p:nvSpPr>
        <p:spPr>
          <a:xfrm>
            <a:off x="0" y="0"/>
            <a:ext cx="9144000" cy="9715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 name="Title 1"/>
          <p:cNvSpPr>
            <a:spLocks noGrp="1"/>
          </p:cNvSpPr>
          <p:nvPr>
            <p:ph type="title"/>
          </p:nvPr>
        </p:nvSpPr>
        <p:spPr>
          <a:xfrm>
            <a:off x="457200" y="57150"/>
            <a:ext cx="8229600" cy="857250"/>
          </a:xfrm>
        </p:spPr>
        <p:txBody>
          <a:bodyPr/>
          <a:lstStyle>
            <a:lvl1pPr>
              <a:defRPr b="1">
                <a:solidFill>
                  <a:srgbClr val="FFCC00"/>
                </a:solidFill>
                <a:latin typeface="Myriad Pro"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17071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0" y="4914900"/>
            <a:ext cx="8229600" cy="285750"/>
          </a:xfrm>
          <a:prstGeom prst="rect">
            <a:avLst/>
          </a:prstGeom>
          <a:ln/>
        </p:spPr>
        <p:txBody>
          <a:bodyPr/>
          <a:lstStyle>
            <a:lvl1pPr>
              <a:defRPr/>
            </a:lvl1pPr>
          </a:lstStyle>
          <a:p>
            <a:pPr eaLnBrk="1" hangingPunct="1">
              <a:defRPr/>
            </a:pPr>
            <a:fld id="{630A1797-319A-4672-8FC7-8DD6AAEF488F}" type="slidenum">
              <a:rPr lang="en-US">
                <a:solidFill>
                  <a:srgbClr val="000000"/>
                </a:solidFill>
                <a:latin typeface="Arial" charset="0"/>
              </a:rPr>
              <a:pPr eaLnBrk="1" hangingPunct="1">
                <a:defRPr/>
              </a:pPr>
              <a:t>‹#›</a:t>
            </a:fld>
            <a:endParaRPr lang="ru-RU">
              <a:solidFill>
                <a:srgbClr val="000000"/>
              </a:solidFill>
              <a:latin typeface="Arial" charset="0"/>
            </a:endParaRPr>
          </a:p>
        </p:txBody>
      </p:sp>
    </p:spTree>
    <p:extLst>
      <p:ext uri="{BB962C8B-B14F-4D97-AF65-F5344CB8AC3E}">
        <p14:creationId xmlns:p14="http://schemas.microsoft.com/office/powerpoint/2010/main" val="3844756814"/>
      </p:ext>
    </p:extLst>
  </p:cSld>
  <p:clrMapOvr>
    <a:masterClrMapping/>
  </p:clrMapOvr>
  <p:transition>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0" y="4914900"/>
            <a:ext cx="8229600" cy="285750"/>
          </a:xfrm>
          <a:prstGeom prst="rect">
            <a:avLst/>
          </a:prstGeom>
          <a:ln/>
        </p:spPr>
        <p:txBody>
          <a:bodyPr/>
          <a:lstStyle>
            <a:lvl1pPr>
              <a:defRPr/>
            </a:lvl1pPr>
          </a:lstStyle>
          <a:p>
            <a:pPr eaLnBrk="1" hangingPunct="1">
              <a:defRPr/>
            </a:pPr>
            <a:fld id="{EA12391D-78D5-4208-90F5-1D19A62CF2B8}" type="slidenum">
              <a:rPr lang="en-US">
                <a:solidFill>
                  <a:srgbClr val="000000"/>
                </a:solidFill>
                <a:latin typeface="Arial" charset="0"/>
              </a:rPr>
              <a:pPr eaLnBrk="1" hangingPunct="1">
                <a:defRPr/>
              </a:pPr>
              <a:t>‹#›</a:t>
            </a:fld>
            <a:endParaRPr lang="ru-RU">
              <a:solidFill>
                <a:srgbClr val="000000"/>
              </a:solidFill>
              <a:latin typeface="Arial" charset="0"/>
            </a:endParaRPr>
          </a:p>
        </p:txBody>
      </p:sp>
    </p:spTree>
    <p:extLst>
      <p:ext uri="{BB962C8B-B14F-4D97-AF65-F5344CB8AC3E}">
        <p14:creationId xmlns:p14="http://schemas.microsoft.com/office/powerpoint/2010/main" val="926121154"/>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4259855"/>
            <a:ext cx="9148928" cy="883645"/>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smtClean="0">
                <a:solidFill>
                  <a:srgbClr val="695E4A"/>
                </a:solidFill>
                <a:latin typeface="Calibri" panose="020F0502020204030204" pitchFamily="34" charset="0"/>
              </a:rPr>
              <a:t>For more information, contact CDC</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1-800-CDC-INFO (232-4636)</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TTY:  1-888-232-6348    www.cdc.gov</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
            </a:r>
            <a:br>
              <a:rPr lang="en-US" sz="1200" dirty="0" smtClean="0">
                <a:solidFill>
                  <a:srgbClr val="695E4A"/>
                </a:solidFill>
                <a:latin typeface="Calibri" panose="020F0502020204030204" pitchFamily="34" charset="0"/>
              </a:rPr>
            </a:br>
            <a:r>
              <a:rPr lang="en-US" sz="1200" dirty="0" smtClean="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285361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102EA461-B7DE-4D3C-A251-D33E157A7715}" type="slidenum">
              <a:rPr lang="en-US"/>
              <a:pPr>
                <a:defRPr/>
              </a:pPr>
              <a:t>‹#›</a:t>
            </a:fld>
            <a:endParaRPr lang="en-US" dirty="0"/>
          </a:p>
        </p:txBody>
      </p:sp>
    </p:spTree>
    <p:extLst>
      <p:ext uri="{BB962C8B-B14F-4D97-AF65-F5344CB8AC3E}">
        <p14:creationId xmlns:p14="http://schemas.microsoft.com/office/powerpoint/2010/main" val="83059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F880CF1-F987-4BB1-95E3-2A1966B61ABF}" type="datetimeFigureOut">
              <a:rPr lang="en-US" smtClean="0"/>
              <a:t>2/23/2017</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376345D-5515-46D9-9DBC-E8608566DABF}" type="slidenum">
              <a:rPr lang="en-US" smtClean="0"/>
              <a:t>‹#›</a:t>
            </a:fld>
            <a:endParaRPr lang="en-US"/>
          </a:p>
        </p:txBody>
      </p:sp>
    </p:spTree>
    <p:extLst>
      <p:ext uri="{BB962C8B-B14F-4D97-AF65-F5344CB8AC3E}">
        <p14:creationId xmlns:p14="http://schemas.microsoft.com/office/powerpoint/2010/main" val="374818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fld id="{8C9E1E34-9C1B-4E3C-A8E2-80AEECFDDC1A}"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842311330"/>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fld id="{BCE442B2-336D-4E99-9CC2-30ACA1E1B091}" type="slidenum">
              <a:rPr lang="en-US">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133107386"/>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4.jpe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4.jpeg"/><Relationship Id="rId4" Type="http://schemas.openxmlformats.org/officeDocument/2006/relationships/slideLayout" Target="../slideLayouts/slideLayout4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4" r:id="rId1"/>
    <p:sldLayoutId id="2147483853" r:id="rId2"/>
    <p:sldLayoutId id="2147483852" r:id="rId3"/>
    <p:sldLayoutId id="2147483823" r:id="rId4"/>
    <p:sldLayoutId id="2147483849" r:id="rId5"/>
    <p:sldLayoutId id="2147483855" r:id="rId6"/>
    <p:sldLayoutId id="2147483856" r:id="rId7"/>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7" descr="OCSO PHGR PPT Slide Background NEW 2"/>
          <p:cNvPicPr>
            <a:picLocks noChangeAspect="1" noChangeArrowheads="1"/>
          </p:cNvPicPr>
          <p:nvPr/>
        </p:nvPicPr>
        <p:blipFill>
          <a:blip r:embed="rId15" cstate="print"/>
          <a:srcRect/>
          <a:stretch>
            <a:fillRect/>
          </a:stretch>
        </p:blipFill>
        <p:spPr bwMode="auto">
          <a:xfrm>
            <a:off x="-152400" y="0"/>
            <a:ext cx="9448800" cy="51530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228600" y="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0" y="4914900"/>
            <a:ext cx="82296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a:solidFill>
                  <a:schemeClr val="bg1"/>
                </a:solidFill>
              </a:defRPr>
            </a:lvl1pPr>
          </a:lstStyle>
          <a:p>
            <a:pPr eaLnBrk="1" hangingPunct="1">
              <a:defRPr/>
            </a:pPr>
            <a:fld id="{3ACD323D-12D8-43DA-9925-95FC215D568D}" type="slidenum">
              <a:rPr lang="en-US">
                <a:solidFill>
                  <a:srgbClr val="FFFFFF"/>
                </a:solidFill>
                <a:latin typeface="Arial" charset="0"/>
              </a:rPr>
              <a:pPr eaLnBrk="1" hangingPunct="1">
                <a:defRPr/>
              </a:pPr>
              <a:t>‹#›</a:t>
            </a:fld>
            <a:endParaRPr lang="ru-RU">
              <a:solidFill>
                <a:srgbClr val="FFFFFF"/>
              </a:solidFill>
              <a:latin typeface="Arial" charset="0"/>
            </a:endParaRPr>
          </a:p>
        </p:txBody>
      </p:sp>
    </p:spTree>
    <p:extLst>
      <p:ext uri="{BB962C8B-B14F-4D97-AF65-F5344CB8AC3E}">
        <p14:creationId xmlns:p14="http://schemas.microsoft.com/office/powerpoint/2010/main" val="109075602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ransition>
    <p:wipe dir="d"/>
  </p:transition>
  <p:hf sldNum="0" hdr="0" dt="0"/>
  <p:txStyles>
    <p:titleStyle>
      <a:lvl1pPr algn="ctr" rtl="0" eaLnBrk="0" fontAlgn="base" hangingPunct="0">
        <a:spcBef>
          <a:spcPct val="0"/>
        </a:spcBef>
        <a:spcAft>
          <a:spcPct val="0"/>
        </a:spcAft>
        <a:defRPr sz="2100" b="1">
          <a:solidFill>
            <a:schemeClr val="bg1"/>
          </a:solidFill>
          <a:latin typeface="+mj-lt"/>
          <a:ea typeface="+mj-ea"/>
          <a:cs typeface="+mj-cs"/>
        </a:defRPr>
      </a:lvl1pPr>
      <a:lvl2pPr algn="ctr" rtl="0" eaLnBrk="0" fontAlgn="base" hangingPunct="0">
        <a:spcBef>
          <a:spcPct val="0"/>
        </a:spcBef>
        <a:spcAft>
          <a:spcPct val="0"/>
        </a:spcAft>
        <a:defRPr sz="2100" b="1">
          <a:solidFill>
            <a:schemeClr val="bg1"/>
          </a:solidFill>
          <a:latin typeface="Arial" charset="0"/>
        </a:defRPr>
      </a:lvl2pPr>
      <a:lvl3pPr algn="ctr" rtl="0" eaLnBrk="0" fontAlgn="base" hangingPunct="0">
        <a:spcBef>
          <a:spcPct val="0"/>
        </a:spcBef>
        <a:spcAft>
          <a:spcPct val="0"/>
        </a:spcAft>
        <a:defRPr sz="2100" b="1">
          <a:solidFill>
            <a:schemeClr val="bg1"/>
          </a:solidFill>
          <a:latin typeface="Arial" charset="0"/>
        </a:defRPr>
      </a:lvl3pPr>
      <a:lvl4pPr algn="ctr" rtl="0" eaLnBrk="0" fontAlgn="base" hangingPunct="0">
        <a:spcBef>
          <a:spcPct val="0"/>
        </a:spcBef>
        <a:spcAft>
          <a:spcPct val="0"/>
        </a:spcAft>
        <a:defRPr sz="2100" b="1">
          <a:solidFill>
            <a:schemeClr val="bg1"/>
          </a:solidFill>
          <a:latin typeface="Arial" charset="0"/>
        </a:defRPr>
      </a:lvl4pPr>
      <a:lvl5pPr algn="ctr" rtl="0" eaLnBrk="0" fontAlgn="base" hangingPunct="0">
        <a:spcBef>
          <a:spcPct val="0"/>
        </a:spcBef>
        <a:spcAft>
          <a:spcPct val="0"/>
        </a:spcAft>
        <a:defRPr sz="2100" b="1">
          <a:solidFill>
            <a:schemeClr val="bg1"/>
          </a:solidFill>
          <a:latin typeface="Arial" charset="0"/>
        </a:defRPr>
      </a:lvl5pPr>
      <a:lvl6pPr marL="342900" algn="ctr" rtl="0" fontAlgn="base">
        <a:spcBef>
          <a:spcPct val="0"/>
        </a:spcBef>
        <a:spcAft>
          <a:spcPct val="0"/>
        </a:spcAft>
        <a:defRPr sz="2100" b="1">
          <a:solidFill>
            <a:schemeClr val="bg1"/>
          </a:solidFill>
          <a:latin typeface="Arial" charset="0"/>
        </a:defRPr>
      </a:lvl6pPr>
      <a:lvl7pPr marL="685800" algn="ctr" rtl="0" fontAlgn="base">
        <a:spcBef>
          <a:spcPct val="0"/>
        </a:spcBef>
        <a:spcAft>
          <a:spcPct val="0"/>
        </a:spcAft>
        <a:defRPr sz="2100" b="1">
          <a:solidFill>
            <a:schemeClr val="bg1"/>
          </a:solidFill>
          <a:latin typeface="Arial" charset="0"/>
        </a:defRPr>
      </a:lvl7pPr>
      <a:lvl8pPr marL="1028700" algn="ctr" rtl="0" fontAlgn="base">
        <a:spcBef>
          <a:spcPct val="0"/>
        </a:spcBef>
        <a:spcAft>
          <a:spcPct val="0"/>
        </a:spcAft>
        <a:defRPr sz="2100" b="1">
          <a:solidFill>
            <a:schemeClr val="bg1"/>
          </a:solidFill>
          <a:latin typeface="Arial" charset="0"/>
        </a:defRPr>
      </a:lvl8pPr>
      <a:lvl9pPr marL="1371600" algn="ctr" rtl="0" fontAlgn="base">
        <a:spcBef>
          <a:spcPct val="0"/>
        </a:spcBef>
        <a:spcAft>
          <a:spcPct val="0"/>
        </a:spcAft>
        <a:defRPr sz="2100" b="1">
          <a:solidFill>
            <a:schemeClr val="bg1"/>
          </a:solidFill>
          <a:latin typeface="Arial" charset="0"/>
        </a:defRPr>
      </a:lvl9pPr>
    </p:titleStyle>
    <p:bodyStyle>
      <a:lvl1pPr marL="257175" indent="-257175" algn="l" rtl="0" eaLnBrk="0" fontAlgn="base" hangingPunct="0">
        <a:spcBef>
          <a:spcPct val="20000"/>
        </a:spcBef>
        <a:spcAft>
          <a:spcPct val="0"/>
        </a:spcAft>
        <a:buClr>
          <a:srgbClr val="EA5F00"/>
        </a:buClr>
        <a:buFont typeface="Wingdings" pitchFamily="2" charset="2"/>
        <a:buChar char="q"/>
        <a:defRPr sz="1800">
          <a:solidFill>
            <a:schemeClr val="tx1"/>
          </a:solidFill>
          <a:latin typeface="+mn-lt"/>
          <a:ea typeface="+mn-ea"/>
          <a:cs typeface="+mn-cs"/>
        </a:defRPr>
      </a:lvl1pPr>
      <a:lvl2pPr marL="557213" indent="-214313" algn="l" rtl="0" eaLnBrk="0" fontAlgn="base" hangingPunct="0">
        <a:spcBef>
          <a:spcPct val="20000"/>
        </a:spcBef>
        <a:spcAft>
          <a:spcPct val="0"/>
        </a:spcAft>
        <a:buClr>
          <a:srgbClr val="EA5F00"/>
        </a:buClr>
        <a:buFont typeface="Wingdings" pitchFamily="2" charset="2"/>
        <a:buChar char="Ø"/>
        <a:defRPr sz="1500">
          <a:solidFill>
            <a:schemeClr val="tx1"/>
          </a:solidFill>
          <a:latin typeface="+mn-lt"/>
        </a:defRPr>
      </a:lvl2pPr>
      <a:lvl3pPr marL="857250" indent="-171450" algn="l" rtl="0" eaLnBrk="0" fontAlgn="base" hangingPunct="0">
        <a:spcBef>
          <a:spcPct val="20000"/>
        </a:spcBef>
        <a:spcAft>
          <a:spcPct val="0"/>
        </a:spcAft>
        <a:buClr>
          <a:srgbClr val="EA5F00"/>
        </a:buClr>
        <a:buFont typeface="Wingdings" pitchFamily="2" charset="2"/>
        <a:buChar char="§"/>
        <a:defRPr>
          <a:solidFill>
            <a:schemeClr val="tx1"/>
          </a:solidFill>
          <a:latin typeface="+mn-lt"/>
        </a:defRPr>
      </a:lvl3pPr>
      <a:lvl4pPr marL="1200150" indent="-171450" algn="l" rtl="0" eaLnBrk="0" fontAlgn="base" hangingPunct="0">
        <a:spcBef>
          <a:spcPct val="20000"/>
        </a:spcBef>
        <a:spcAft>
          <a:spcPct val="0"/>
        </a:spcAft>
        <a:buClr>
          <a:srgbClr val="EA5F00"/>
        </a:buClr>
        <a:buChar char="–"/>
        <a:defRPr sz="1050">
          <a:solidFill>
            <a:schemeClr val="tx1"/>
          </a:solidFill>
          <a:latin typeface="+mn-lt"/>
        </a:defRPr>
      </a:lvl4pPr>
      <a:lvl5pPr marL="1543050" indent="-171450" algn="l" rtl="0" eaLnBrk="0" fontAlgn="base" hangingPunct="0">
        <a:spcBef>
          <a:spcPct val="20000"/>
        </a:spcBef>
        <a:spcAft>
          <a:spcPct val="0"/>
        </a:spcAft>
        <a:buClr>
          <a:srgbClr val="EA5F00"/>
        </a:buClr>
        <a:buChar char="»"/>
        <a:defRPr sz="900">
          <a:solidFill>
            <a:schemeClr val="tx1"/>
          </a:solidFill>
          <a:latin typeface="+mn-lt"/>
        </a:defRPr>
      </a:lvl5pPr>
      <a:lvl6pPr marL="1885950" indent="-171450" algn="l" rtl="0" fontAlgn="base">
        <a:spcBef>
          <a:spcPct val="20000"/>
        </a:spcBef>
        <a:spcAft>
          <a:spcPct val="0"/>
        </a:spcAft>
        <a:buClr>
          <a:srgbClr val="EA5F00"/>
        </a:buClr>
        <a:buChar char="»"/>
        <a:defRPr sz="900">
          <a:solidFill>
            <a:schemeClr val="tx1"/>
          </a:solidFill>
          <a:latin typeface="+mn-lt"/>
        </a:defRPr>
      </a:lvl6pPr>
      <a:lvl7pPr marL="2228850" indent="-171450" algn="l" rtl="0" fontAlgn="base">
        <a:spcBef>
          <a:spcPct val="20000"/>
        </a:spcBef>
        <a:spcAft>
          <a:spcPct val="0"/>
        </a:spcAft>
        <a:buClr>
          <a:srgbClr val="EA5F00"/>
        </a:buClr>
        <a:buChar char="»"/>
        <a:defRPr sz="900">
          <a:solidFill>
            <a:schemeClr val="tx1"/>
          </a:solidFill>
          <a:latin typeface="+mn-lt"/>
        </a:defRPr>
      </a:lvl7pPr>
      <a:lvl8pPr marL="2571750" indent="-171450" algn="l" rtl="0" fontAlgn="base">
        <a:spcBef>
          <a:spcPct val="20000"/>
        </a:spcBef>
        <a:spcAft>
          <a:spcPct val="0"/>
        </a:spcAft>
        <a:buClr>
          <a:srgbClr val="EA5F00"/>
        </a:buClr>
        <a:buChar char="»"/>
        <a:defRPr sz="900">
          <a:solidFill>
            <a:schemeClr val="tx1"/>
          </a:solidFill>
          <a:latin typeface="+mn-lt"/>
        </a:defRPr>
      </a:lvl8pPr>
      <a:lvl9pPr marL="2914650" indent="-171450" algn="l" rtl="0" fontAlgn="base">
        <a:spcBef>
          <a:spcPct val="20000"/>
        </a:spcBef>
        <a:spcAft>
          <a:spcPct val="0"/>
        </a:spcAft>
        <a:buClr>
          <a:srgbClr val="EA5F00"/>
        </a:buClr>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pic>
        <p:nvPicPr>
          <p:cNvPr id="1026" name="Picture 7" descr="OCSO PHGR PPT Slide Background NEW 2"/>
          <p:cNvPicPr>
            <a:picLocks noChangeAspect="1" noChangeArrowheads="1"/>
          </p:cNvPicPr>
          <p:nvPr/>
        </p:nvPicPr>
        <p:blipFill>
          <a:blip r:embed="rId9" cstate="print"/>
          <a:srcRect/>
          <a:stretch>
            <a:fillRect/>
          </a:stretch>
        </p:blipFill>
        <p:spPr bwMode="auto">
          <a:xfrm>
            <a:off x="-152400" y="0"/>
            <a:ext cx="9448800" cy="51530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228600" y="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54625027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Lst>
  <p:transition>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2700" b="1">
          <a:solidFill>
            <a:srgbClr val="FFFF00"/>
          </a:solidFill>
          <a:effectLst>
            <a:outerShdw blurRad="50800" dist="38100" dir="5400000" algn="t" rotWithShape="0">
              <a:schemeClr val="tx1">
                <a:lumMod val="85000"/>
                <a:lumOff val="15000"/>
                <a:alpha val="40000"/>
              </a:schemeClr>
            </a:outerShdw>
          </a:effectLst>
          <a:latin typeface="+mj-lt"/>
          <a:ea typeface="+mj-ea"/>
          <a:cs typeface="+mj-cs"/>
        </a:defRPr>
      </a:lvl1pPr>
      <a:lvl2pPr algn="ctr" rtl="0" eaLnBrk="0" fontAlgn="base" hangingPunct="0">
        <a:spcBef>
          <a:spcPct val="0"/>
        </a:spcBef>
        <a:spcAft>
          <a:spcPct val="0"/>
        </a:spcAft>
        <a:defRPr sz="2100" b="1">
          <a:solidFill>
            <a:schemeClr val="bg1"/>
          </a:solidFill>
          <a:latin typeface="Arial" charset="0"/>
        </a:defRPr>
      </a:lvl2pPr>
      <a:lvl3pPr algn="ctr" rtl="0" eaLnBrk="0" fontAlgn="base" hangingPunct="0">
        <a:spcBef>
          <a:spcPct val="0"/>
        </a:spcBef>
        <a:spcAft>
          <a:spcPct val="0"/>
        </a:spcAft>
        <a:defRPr sz="2100" b="1">
          <a:solidFill>
            <a:schemeClr val="bg1"/>
          </a:solidFill>
          <a:latin typeface="Arial" charset="0"/>
        </a:defRPr>
      </a:lvl3pPr>
      <a:lvl4pPr algn="ctr" rtl="0" eaLnBrk="0" fontAlgn="base" hangingPunct="0">
        <a:spcBef>
          <a:spcPct val="0"/>
        </a:spcBef>
        <a:spcAft>
          <a:spcPct val="0"/>
        </a:spcAft>
        <a:defRPr sz="2100" b="1">
          <a:solidFill>
            <a:schemeClr val="bg1"/>
          </a:solidFill>
          <a:latin typeface="Arial" charset="0"/>
        </a:defRPr>
      </a:lvl4pPr>
      <a:lvl5pPr algn="ctr" rtl="0" eaLnBrk="0" fontAlgn="base" hangingPunct="0">
        <a:spcBef>
          <a:spcPct val="0"/>
        </a:spcBef>
        <a:spcAft>
          <a:spcPct val="0"/>
        </a:spcAft>
        <a:defRPr sz="2100" b="1">
          <a:solidFill>
            <a:schemeClr val="bg1"/>
          </a:solidFill>
          <a:latin typeface="Arial" charset="0"/>
        </a:defRPr>
      </a:lvl5pPr>
      <a:lvl6pPr marL="342900" algn="ctr" rtl="0" fontAlgn="base">
        <a:spcBef>
          <a:spcPct val="0"/>
        </a:spcBef>
        <a:spcAft>
          <a:spcPct val="0"/>
        </a:spcAft>
        <a:defRPr sz="2100" b="1">
          <a:solidFill>
            <a:schemeClr val="bg1"/>
          </a:solidFill>
          <a:latin typeface="Arial" charset="0"/>
        </a:defRPr>
      </a:lvl6pPr>
      <a:lvl7pPr marL="685800" algn="ctr" rtl="0" fontAlgn="base">
        <a:spcBef>
          <a:spcPct val="0"/>
        </a:spcBef>
        <a:spcAft>
          <a:spcPct val="0"/>
        </a:spcAft>
        <a:defRPr sz="2100" b="1">
          <a:solidFill>
            <a:schemeClr val="bg1"/>
          </a:solidFill>
          <a:latin typeface="Arial" charset="0"/>
        </a:defRPr>
      </a:lvl7pPr>
      <a:lvl8pPr marL="1028700" algn="ctr" rtl="0" fontAlgn="base">
        <a:spcBef>
          <a:spcPct val="0"/>
        </a:spcBef>
        <a:spcAft>
          <a:spcPct val="0"/>
        </a:spcAft>
        <a:defRPr sz="2100" b="1">
          <a:solidFill>
            <a:schemeClr val="bg1"/>
          </a:solidFill>
          <a:latin typeface="Arial" charset="0"/>
        </a:defRPr>
      </a:lvl8pPr>
      <a:lvl9pPr marL="1371600" algn="ctr" rtl="0" fontAlgn="base">
        <a:spcBef>
          <a:spcPct val="0"/>
        </a:spcBef>
        <a:spcAft>
          <a:spcPct val="0"/>
        </a:spcAft>
        <a:defRPr sz="2100" b="1">
          <a:solidFill>
            <a:schemeClr val="bg1"/>
          </a:solidFill>
          <a:latin typeface="Arial" charset="0"/>
        </a:defRPr>
      </a:lvl9pPr>
    </p:titleStyle>
    <p:bodyStyle>
      <a:lvl1pPr marL="257175" indent="-257175" algn="l" rtl="0" eaLnBrk="0" fontAlgn="base" hangingPunct="0">
        <a:spcBef>
          <a:spcPct val="20000"/>
        </a:spcBef>
        <a:spcAft>
          <a:spcPct val="0"/>
        </a:spcAft>
        <a:buClr>
          <a:srgbClr val="C00000"/>
        </a:buClr>
        <a:buFont typeface="Wingdings" pitchFamily="2" charset="2"/>
        <a:buChar char="q"/>
        <a:defRPr sz="1800" baseline="0">
          <a:solidFill>
            <a:schemeClr val="tx1">
              <a:lumMod val="85000"/>
              <a:lumOff val="15000"/>
            </a:schemeClr>
          </a:solidFill>
          <a:latin typeface="+mn-lt"/>
          <a:ea typeface="+mn-ea"/>
          <a:cs typeface="+mn-cs"/>
        </a:defRPr>
      </a:lvl1pPr>
      <a:lvl2pPr marL="557213" indent="-214313" algn="l" rtl="0" eaLnBrk="0" fontAlgn="base" hangingPunct="0">
        <a:spcBef>
          <a:spcPct val="20000"/>
        </a:spcBef>
        <a:spcAft>
          <a:spcPct val="0"/>
        </a:spcAft>
        <a:buClr>
          <a:srgbClr val="A50021"/>
        </a:buClr>
        <a:buFont typeface="Wingdings" pitchFamily="2" charset="2"/>
        <a:buChar char="Ø"/>
        <a:defRPr sz="1500">
          <a:solidFill>
            <a:schemeClr val="tx1">
              <a:lumMod val="85000"/>
              <a:lumOff val="15000"/>
            </a:schemeClr>
          </a:solidFill>
          <a:latin typeface="+mn-lt"/>
        </a:defRPr>
      </a:lvl2pPr>
      <a:lvl3pPr marL="857250" indent="-171450" algn="l" rtl="0" eaLnBrk="0" fontAlgn="base" hangingPunct="0">
        <a:spcBef>
          <a:spcPct val="20000"/>
        </a:spcBef>
        <a:spcAft>
          <a:spcPct val="0"/>
        </a:spcAft>
        <a:buClr>
          <a:srgbClr val="C00000"/>
        </a:buClr>
        <a:buFont typeface="Wingdings" pitchFamily="2" charset="2"/>
        <a:buChar char="§"/>
        <a:defRPr>
          <a:solidFill>
            <a:schemeClr val="tx1">
              <a:lumMod val="85000"/>
              <a:lumOff val="15000"/>
            </a:schemeClr>
          </a:solidFill>
          <a:latin typeface="+mn-lt"/>
        </a:defRPr>
      </a:lvl3pPr>
      <a:lvl4pPr marL="1200150" indent="-171450" algn="l" rtl="0" eaLnBrk="0" fontAlgn="base" hangingPunct="0">
        <a:spcBef>
          <a:spcPct val="20000"/>
        </a:spcBef>
        <a:spcAft>
          <a:spcPct val="0"/>
        </a:spcAft>
        <a:buClr>
          <a:srgbClr val="C00000"/>
        </a:buClr>
        <a:buChar char="–"/>
        <a:defRPr sz="1200">
          <a:solidFill>
            <a:schemeClr val="tx1">
              <a:lumMod val="85000"/>
              <a:lumOff val="15000"/>
            </a:schemeClr>
          </a:solidFill>
          <a:latin typeface="+mn-lt"/>
        </a:defRPr>
      </a:lvl4pPr>
      <a:lvl5pPr marL="1543050" indent="-171450" algn="l" rtl="0" eaLnBrk="0" fontAlgn="base" hangingPunct="0">
        <a:spcBef>
          <a:spcPct val="20000"/>
        </a:spcBef>
        <a:spcAft>
          <a:spcPct val="0"/>
        </a:spcAft>
        <a:buClr>
          <a:srgbClr val="C00000"/>
        </a:buClr>
        <a:buChar char="»"/>
        <a:defRPr sz="1200">
          <a:solidFill>
            <a:schemeClr val="tx1">
              <a:lumMod val="85000"/>
              <a:lumOff val="15000"/>
            </a:schemeClr>
          </a:solidFill>
          <a:latin typeface="+mn-lt"/>
        </a:defRPr>
      </a:lvl5pPr>
      <a:lvl6pPr marL="1885950" indent="-171450" algn="l" rtl="0" fontAlgn="base">
        <a:spcBef>
          <a:spcPct val="20000"/>
        </a:spcBef>
        <a:spcAft>
          <a:spcPct val="0"/>
        </a:spcAft>
        <a:buClr>
          <a:srgbClr val="EA5F00"/>
        </a:buClr>
        <a:buChar char="»"/>
        <a:defRPr sz="900">
          <a:solidFill>
            <a:schemeClr val="tx1"/>
          </a:solidFill>
          <a:latin typeface="+mn-lt"/>
        </a:defRPr>
      </a:lvl6pPr>
      <a:lvl7pPr marL="2228850" indent="-171450" algn="l" rtl="0" fontAlgn="base">
        <a:spcBef>
          <a:spcPct val="20000"/>
        </a:spcBef>
        <a:spcAft>
          <a:spcPct val="0"/>
        </a:spcAft>
        <a:buClr>
          <a:srgbClr val="EA5F00"/>
        </a:buClr>
        <a:buChar char="»"/>
        <a:defRPr sz="900">
          <a:solidFill>
            <a:schemeClr val="tx1"/>
          </a:solidFill>
          <a:latin typeface="+mn-lt"/>
        </a:defRPr>
      </a:lvl7pPr>
      <a:lvl8pPr marL="2571750" indent="-171450" algn="l" rtl="0" fontAlgn="base">
        <a:spcBef>
          <a:spcPct val="20000"/>
        </a:spcBef>
        <a:spcAft>
          <a:spcPct val="0"/>
        </a:spcAft>
        <a:buClr>
          <a:srgbClr val="EA5F00"/>
        </a:buClr>
        <a:buChar char="»"/>
        <a:defRPr sz="900">
          <a:solidFill>
            <a:schemeClr val="tx1"/>
          </a:solidFill>
          <a:latin typeface="+mn-lt"/>
        </a:defRPr>
      </a:lvl8pPr>
      <a:lvl9pPr marL="2914650" indent="-171450" algn="l" rtl="0" fontAlgn="base">
        <a:spcBef>
          <a:spcPct val="20000"/>
        </a:spcBef>
        <a:spcAft>
          <a:spcPct val="0"/>
        </a:spcAft>
        <a:buClr>
          <a:srgbClr val="EA5F00"/>
        </a:buClr>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291" name="Rectangle 2"/>
          <p:cNvSpPr>
            <a:spLocks noGrp="1" noChangeArrowheads="1"/>
          </p:cNvSpPr>
          <p:nvPr>
            <p:ph type="title"/>
          </p:nvPr>
        </p:nvSpPr>
        <p:spPr bwMode="auto">
          <a:xfrm>
            <a:off x="228600" y="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2292"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0" y="4914900"/>
            <a:ext cx="82296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a:solidFill>
                  <a:schemeClr val="bg1"/>
                </a:solidFill>
                <a:latin typeface="Myriad Pro" pitchFamily="34" charset="0"/>
              </a:defRPr>
            </a:lvl1pPr>
          </a:lstStyle>
          <a:p>
            <a:pPr eaLnBrk="1" fontAlgn="auto" hangingPunct="1">
              <a:spcBef>
                <a:spcPts val="0"/>
              </a:spcBef>
              <a:spcAft>
                <a:spcPts val="0"/>
              </a:spcAft>
            </a:pPr>
            <a:fld id="{25BA38FF-D848-431B-A2A2-A4F7128628ED}" type="slidenum">
              <a:rPr lang="en-US" smtClean="0">
                <a:solidFill>
                  <a:srgbClr val="FFFFFF"/>
                </a:solidFill>
              </a:rPr>
              <a:pPr eaLnBrk="1" fontAlgn="auto" hangingPunct="1">
                <a:spcBef>
                  <a:spcPts val="0"/>
                </a:spcBef>
                <a:spcAft>
                  <a:spcPts val="0"/>
                </a:spcAft>
              </a:pPr>
              <a:t>‹#›</a:t>
            </a:fld>
            <a:endParaRPr lang="ru-RU" dirty="0">
              <a:solidFill>
                <a:srgbClr val="FFFFFF"/>
              </a:solidFill>
            </a:endParaRPr>
          </a:p>
        </p:txBody>
      </p:sp>
      <p:pic>
        <p:nvPicPr>
          <p:cNvPr id="6"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userDrawn="1"/>
        </p:nvSpPr>
        <p:spPr>
          <a:xfrm>
            <a:off x="117020" y="4876050"/>
            <a:ext cx="1843440" cy="207749"/>
          </a:xfrm>
          <a:prstGeom prst="rect">
            <a:avLst/>
          </a:prstGeom>
          <a:noFill/>
        </p:spPr>
        <p:txBody>
          <a:bodyPr wrap="square" rtlCol="0">
            <a:spAutoFit/>
          </a:bodyPr>
          <a:lstStyle/>
          <a:p>
            <a:pPr eaLnBrk="1" fontAlgn="auto" hangingPunct="1">
              <a:spcBef>
                <a:spcPts val="0"/>
              </a:spcBef>
              <a:spcAft>
                <a:spcPts val="0"/>
              </a:spcAft>
            </a:pPr>
            <a:fld id="{502F4AC6-48B5-485A-8D62-7AC4F05840AC}" type="slidenum">
              <a:rPr lang="en-US" sz="750">
                <a:solidFill>
                  <a:srgbClr val="FFFFFF"/>
                </a:solidFill>
                <a:latin typeface="Myriad Pro" pitchFamily="34" charset="0"/>
              </a:rPr>
              <a:pPr eaLnBrk="1" fontAlgn="auto" hangingPunct="1">
                <a:spcBef>
                  <a:spcPts val="0"/>
                </a:spcBef>
                <a:spcAft>
                  <a:spcPts val="0"/>
                </a:spcAft>
              </a:pPr>
              <a:t>‹#›</a:t>
            </a:fld>
            <a:endParaRPr lang="en-US" sz="750" dirty="0">
              <a:solidFill>
                <a:srgbClr val="FFFFFF"/>
              </a:solidFill>
              <a:latin typeface="Myriad Pro" pitchFamily="34" charset="0"/>
            </a:endParaRPr>
          </a:p>
        </p:txBody>
      </p:sp>
    </p:spTree>
    <p:extLst>
      <p:ext uri="{BB962C8B-B14F-4D97-AF65-F5344CB8AC3E}">
        <p14:creationId xmlns:p14="http://schemas.microsoft.com/office/powerpoint/2010/main" val="89520855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ransition>
    <p:wipe dir="d"/>
  </p:transition>
  <p:txStyles>
    <p:titleStyle>
      <a:lvl1pPr algn="ctr" rtl="0" eaLnBrk="1" fontAlgn="base" hangingPunct="1">
        <a:spcBef>
          <a:spcPct val="0"/>
        </a:spcBef>
        <a:spcAft>
          <a:spcPct val="0"/>
        </a:spcAft>
        <a:defRPr sz="2100" b="1">
          <a:solidFill>
            <a:schemeClr val="bg1"/>
          </a:solidFill>
          <a:latin typeface="Myriad Pro" pitchFamily="34" charset="0"/>
          <a:ea typeface="+mj-ea"/>
          <a:cs typeface="+mj-cs"/>
        </a:defRPr>
      </a:lvl1pPr>
      <a:lvl2pPr algn="ctr" rtl="0" eaLnBrk="1" fontAlgn="base" hangingPunct="1">
        <a:spcBef>
          <a:spcPct val="0"/>
        </a:spcBef>
        <a:spcAft>
          <a:spcPct val="0"/>
        </a:spcAft>
        <a:defRPr sz="2100" b="1">
          <a:solidFill>
            <a:schemeClr val="bg1"/>
          </a:solidFill>
          <a:latin typeface="Arial" charset="0"/>
        </a:defRPr>
      </a:lvl2pPr>
      <a:lvl3pPr algn="ctr" rtl="0" eaLnBrk="1" fontAlgn="base" hangingPunct="1">
        <a:spcBef>
          <a:spcPct val="0"/>
        </a:spcBef>
        <a:spcAft>
          <a:spcPct val="0"/>
        </a:spcAft>
        <a:defRPr sz="2100" b="1">
          <a:solidFill>
            <a:schemeClr val="bg1"/>
          </a:solidFill>
          <a:latin typeface="Arial" charset="0"/>
        </a:defRPr>
      </a:lvl3pPr>
      <a:lvl4pPr algn="ctr" rtl="0" eaLnBrk="1" fontAlgn="base" hangingPunct="1">
        <a:spcBef>
          <a:spcPct val="0"/>
        </a:spcBef>
        <a:spcAft>
          <a:spcPct val="0"/>
        </a:spcAft>
        <a:defRPr sz="2100" b="1">
          <a:solidFill>
            <a:schemeClr val="bg1"/>
          </a:solidFill>
          <a:latin typeface="Arial" charset="0"/>
        </a:defRPr>
      </a:lvl4pPr>
      <a:lvl5pPr algn="ctr" rtl="0" eaLnBrk="1" fontAlgn="base" hangingPunct="1">
        <a:spcBef>
          <a:spcPct val="0"/>
        </a:spcBef>
        <a:spcAft>
          <a:spcPct val="0"/>
        </a:spcAft>
        <a:defRPr sz="2100" b="1">
          <a:solidFill>
            <a:schemeClr val="bg1"/>
          </a:solidFill>
          <a:latin typeface="Arial" charset="0"/>
        </a:defRPr>
      </a:lvl5pPr>
      <a:lvl6pPr marL="342900" algn="ctr" rtl="0" eaLnBrk="1" fontAlgn="base" hangingPunct="1">
        <a:spcBef>
          <a:spcPct val="0"/>
        </a:spcBef>
        <a:spcAft>
          <a:spcPct val="0"/>
        </a:spcAft>
        <a:defRPr sz="2100" b="1">
          <a:solidFill>
            <a:schemeClr val="bg1"/>
          </a:solidFill>
          <a:latin typeface="Arial" charset="0"/>
        </a:defRPr>
      </a:lvl6pPr>
      <a:lvl7pPr marL="685800" algn="ctr" rtl="0" eaLnBrk="1" fontAlgn="base" hangingPunct="1">
        <a:spcBef>
          <a:spcPct val="0"/>
        </a:spcBef>
        <a:spcAft>
          <a:spcPct val="0"/>
        </a:spcAft>
        <a:defRPr sz="2100" b="1">
          <a:solidFill>
            <a:schemeClr val="bg1"/>
          </a:solidFill>
          <a:latin typeface="Arial" charset="0"/>
        </a:defRPr>
      </a:lvl7pPr>
      <a:lvl8pPr marL="1028700" algn="ctr" rtl="0" eaLnBrk="1" fontAlgn="base" hangingPunct="1">
        <a:spcBef>
          <a:spcPct val="0"/>
        </a:spcBef>
        <a:spcAft>
          <a:spcPct val="0"/>
        </a:spcAft>
        <a:defRPr sz="2100" b="1">
          <a:solidFill>
            <a:schemeClr val="bg1"/>
          </a:solidFill>
          <a:latin typeface="Arial" charset="0"/>
        </a:defRPr>
      </a:lvl8pPr>
      <a:lvl9pPr marL="1371600" algn="ctr" rtl="0" eaLnBrk="1" fontAlgn="base" hangingPunct="1">
        <a:spcBef>
          <a:spcPct val="0"/>
        </a:spcBef>
        <a:spcAft>
          <a:spcPct val="0"/>
        </a:spcAft>
        <a:defRPr sz="2100" b="1">
          <a:solidFill>
            <a:schemeClr val="bg1"/>
          </a:solidFill>
          <a:latin typeface="Arial" charset="0"/>
        </a:defRPr>
      </a:lvl9pPr>
    </p:titleStyle>
    <p:bodyStyle>
      <a:lvl1pPr marL="257175" indent="-257175" algn="l" rtl="0" eaLnBrk="1" fontAlgn="base" hangingPunct="1">
        <a:spcBef>
          <a:spcPct val="20000"/>
        </a:spcBef>
        <a:spcAft>
          <a:spcPct val="0"/>
        </a:spcAft>
        <a:buClr>
          <a:srgbClr val="EA5F00"/>
        </a:buClr>
        <a:buFont typeface="Wingdings" pitchFamily="2" charset="2"/>
        <a:buChar char="q"/>
        <a:defRPr sz="1800">
          <a:solidFill>
            <a:schemeClr val="tx1"/>
          </a:solidFill>
          <a:latin typeface="Myriad Pro" pitchFamily="34" charset="0"/>
          <a:ea typeface="+mn-ea"/>
          <a:cs typeface="+mn-cs"/>
        </a:defRPr>
      </a:lvl1pPr>
      <a:lvl2pPr marL="557213" indent="-214313" algn="l" rtl="0" eaLnBrk="1" fontAlgn="base" hangingPunct="1">
        <a:spcBef>
          <a:spcPct val="20000"/>
        </a:spcBef>
        <a:spcAft>
          <a:spcPct val="0"/>
        </a:spcAft>
        <a:buClr>
          <a:srgbClr val="EA5F00"/>
        </a:buClr>
        <a:buFont typeface="Wingdings" pitchFamily="2" charset="2"/>
        <a:buChar char="Ø"/>
        <a:defRPr sz="1500">
          <a:solidFill>
            <a:schemeClr val="tx1"/>
          </a:solidFill>
          <a:latin typeface="Myriad Pro" pitchFamily="34" charset="0"/>
        </a:defRPr>
      </a:lvl2pPr>
      <a:lvl3pPr marL="857250" indent="-171450" algn="l" rtl="0" eaLnBrk="1" fontAlgn="base" hangingPunct="1">
        <a:spcBef>
          <a:spcPct val="20000"/>
        </a:spcBef>
        <a:spcAft>
          <a:spcPct val="0"/>
        </a:spcAft>
        <a:buClr>
          <a:srgbClr val="EA5F00"/>
        </a:buClr>
        <a:buFont typeface="Wingdings" pitchFamily="2" charset="2"/>
        <a:buChar char="§"/>
        <a:defRPr>
          <a:solidFill>
            <a:schemeClr val="tx1"/>
          </a:solidFill>
          <a:latin typeface="Myriad Pro" pitchFamily="34" charset="0"/>
        </a:defRPr>
      </a:lvl3pPr>
      <a:lvl4pPr marL="1200150" indent="-171450" algn="l" rtl="0" eaLnBrk="1" fontAlgn="base" hangingPunct="1">
        <a:spcBef>
          <a:spcPct val="20000"/>
        </a:spcBef>
        <a:spcAft>
          <a:spcPct val="0"/>
        </a:spcAft>
        <a:buClr>
          <a:srgbClr val="EA5F00"/>
        </a:buClr>
        <a:buChar char="–"/>
        <a:defRPr sz="1050">
          <a:solidFill>
            <a:schemeClr val="tx1"/>
          </a:solidFill>
          <a:latin typeface="Myriad Pro" pitchFamily="34" charset="0"/>
        </a:defRPr>
      </a:lvl4pPr>
      <a:lvl5pPr marL="1543050" indent="-171450" algn="l" rtl="0" eaLnBrk="1" fontAlgn="base" hangingPunct="1">
        <a:spcBef>
          <a:spcPct val="20000"/>
        </a:spcBef>
        <a:spcAft>
          <a:spcPct val="0"/>
        </a:spcAft>
        <a:buClr>
          <a:srgbClr val="EA5F00"/>
        </a:buClr>
        <a:buChar char="»"/>
        <a:defRPr sz="900">
          <a:solidFill>
            <a:schemeClr val="tx1"/>
          </a:solidFill>
          <a:latin typeface="Myriad Pro" pitchFamily="34" charset="0"/>
        </a:defRPr>
      </a:lvl5pPr>
      <a:lvl6pPr marL="1885950" indent="-171450" algn="l" rtl="0" eaLnBrk="1" fontAlgn="base" hangingPunct="1">
        <a:spcBef>
          <a:spcPct val="20000"/>
        </a:spcBef>
        <a:spcAft>
          <a:spcPct val="0"/>
        </a:spcAft>
        <a:buClr>
          <a:srgbClr val="EA5F00"/>
        </a:buClr>
        <a:buChar char="»"/>
        <a:defRPr sz="900">
          <a:solidFill>
            <a:schemeClr val="tx1"/>
          </a:solidFill>
          <a:latin typeface="+mn-lt"/>
        </a:defRPr>
      </a:lvl6pPr>
      <a:lvl7pPr marL="2228850" indent="-171450" algn="l" rtl="0" eaLnBrk="1" fontAlgn="base" hangingPunct="1">
        <a:spcBef>
          <a:spcPct val="20000"/>
        </a:spcBef>
        <a:spcAft>
          <a:spcPct val="0"/>
        </a:spcAft>
        <a:buClr>
          <a:srgbClr val="EA5F00"/>
        </a:buClr>
        <a:buChar char="»"/>
        <a:defRPr sz="900">
          <a:solidFill>
            <a:schemeClr val="tx1"/>
          </a:solidFill>
          <a:latin typeface="+mn-lt"/>
        </a:defRPr>
      </a:lvl7pPr>
      <a:lvl8pPr marL="2571750" indent="-171450" algn="l" rtl="0" eaLnBrk="1" fontAlgn="base" hangingPunct="1">
        <a:spcBef>
          <a:spcPct val="20000"/>
        </a:spcBef>
        <a:spcAft>
          <a:spcPct val="0"/>
        </a:spcAft>
        <a:buClr>
          <a:srgbClr val="EA5F00"/>
        </a:buClr>
        <a:buChar char="»"/>
        <a:defRPr sz="900">
          <a:solidFill>
            <a:schemeClr val="tx1"/>
          </a:solidFill>
          <a:latin typeface="+mn-lt"/>
        </a:defRPr>
      </a:lvl8pPr>
      <a:lvl9pPr marL="2914650" indent="-171450" algn="l" rtl="0" eaLnBrk="1" fontAlgn="base" hangingPunct="1">
        <a:spcBef>
          <a:spcPct val="20000"/>
        </a:spcBef>
        <a:spcAft>
          <a:spcPct val="0"/>
        </a:spcAft>
        <a:buClr>
          <a:srgbClr val="EA5F00"/>
        </a:buClr>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629150"/>
            <a:ext cx="9144000" cy="5143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Rectangle 7"/>
          <p:cNvSpPr/>
          <p:nvPr userDrawn="1"/>
        </p:nvSpPr>
        <p:spPr>
          <a:xfrm>
            <a:off x="0" y="0"/>
            <a:ext cx="9144000" cy="97155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57200" y="57150"/>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94290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Lst>
  <p:txStyles>
    <p:titleStyle>
      <a:lvl1pPr algn="ctr" defTabSz="685800" rtl="0" eaLnBrk="1" latinLnBrk="0" hangingPunct="1">
        <a:spcBef>
          <a:spcPct val="0"/>
        </a:spcBef>
        <a:buNone/>
        <a:defRPr sz="3300" b="1" kern="1200">
          <a:solidFill>
            <a:srgbClr val="FFCC00"/>
          </a:solidFill>
          <a:latin typeface="Myriad Pro"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yriad Pro"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yriad Pro"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yriad Pro"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yriad Pro"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yriad Pro"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pic>
        <p:nvPicPr>
          <p:cNvPr id="1026" name="Picture 7" descr="OCSO PHGR PPT Slide Background NEW 2"/>
          <p:cNvPicPr>
            <a:picLocks noChangeAspect="1" noChangeArrowheads="1"/>
          </p:cNvPicPr>
          <p:nvPr/>
        </p:nvPicPr>
        <p:blipFill>
          <a:blip r:embed="rId10" cstate="print"/>
          <a:srcRect/>
          <a:stretch>
            <a:fillRect/>
          </a:stretch>
        </p:blipFill>
        <p:spPr bwMode="auto">
          <a:xfrm>
            <a:off x="-152400" y="0"/>
            <a:ext cx="9448800" cy="51530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228600" y="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73159448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Lst>
  <p:transition>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2700" b="1">
          <a:solidFill>
            <a:srgbClr val="FFFF00"/>
          </a:solidFill>
          <a:effectLst>
            <a:outerShdw blurRad="50800" dist="38100" dir="5400000" algn="t" rotWithShape="0">
              <a:schemeClr val="tx1">
                <a:lumMod val="85000"/>
                <a:lumOff val="15000"/>
                <a:alpha val="40000"/>
              </a:schemeClr>
            </a:outerShdw>
          </a:effectLst>
          <a:latin typeface="+mj-lt"/>
          <a:ea typeface="+mj-ea"/>
          <a:cs typeface="+mj-cs"/>
        </a:defRPr>
      </a:lvl1pPr>
      <a:lvl2pPr algn="ctr" rtl="0" eaLnBrk="0" fontAlgn="base" hangingPunct="0">
        <a:spcBef>
          <a:spcPct val="0"/>
        </a:spcBef>
        <a:spcAft>
          <a:spcPct val="0"/>
        </a:spcAft>
        <a:defRPr sz="2100" b="1">
          <a:solidFill>
            <a:schemeClr val="bg1"/>
          </a:solidFill>
          <a:latin typeface="Arial" charset="0"/>
        </a:defRPr>
      </a:lvl2pPr>
      <a:lvl3pPr algn="ctr" rtl="0" eaLnBrk="0" fontAlgn="base" hangingPunct="0">
        <a:spcBef>
          <a:spcPct val="0"/>
        </a:spcBef>
        <a:spcAft>
          <a:spcPct val="0"/>
        </a:spcAft>
        <a:defRPr sz="2100" b="1">
          <a:solidFill>
            <a:schemeClr val="bg1"/>
          </a:solidFill>
          <a:latin typeface="Arial" charset="0"/>
        </a:defRPr>
      </a:lvl3pPr>
      <a:lvl4pPr algn="ctr" rtl="0" eaLnBrk="0" fontAlgn="base" hangingPunct="0">
        <a:spcBef>
          <a:spcPct val="0"/>
        </a:spcBef>
        <a:spcAft>
          <a:spcPct val="0"/>
        </a:spcAft>
        <a:defRPr sz="2100" b="1">
          <a:solidFill>
            <a:schemeClr val="bg1"/>
          </a:solidFill>
          <a:latin typeface="Arial" charset="0"/>
        </a:defRPr>
      </a:lvl4pPr>
      <a:lvl5pPr algn="ctr" rtl="0" eaLnBrk="0" fontAlgn="base" hangingPunct="0">
        <a:spcBef>
          <a:spcPct val="0"/>
        </a:spcBef>
        <a:spcAft>
          <a:spcPct val="0"/>
        </a:spcAft>
        <a:defRPr sz="2100" b="1">
          <a:solidFill>
            <a:schemeClr val="bg1"/>
          </a:solidFill>
          <a:latin typeface="Arial" charset="0"/>
        </a:defRPr>
      </a:lvl5pPr>
      <a:lvl6pPr marL="342900" algn="ctr" rtl="0" fontAlgn="base">
        <a:spcBef>
          <a:spcPct val="0"/>
        </a:spcBef>
        <a:spcAft>
          <a:spcPct val="0"/>
        </a:spcAft>
        <a:defRPr sz="2100" b="1">
          <a:solidFill>
            <a:schemeClr val="bg1"/>
          </a:solidFill>
          <a:latin typeface="Arial" charset="0"/>
        </a:defRPr>
      </a:lvl6pPr>
      <a:lvl7pPr marL="685800" algn="ctr" rtl="0" fontAlgn="base">
        <a:spcBef>
          <a:spcPct val="0"/>
        </a:spcBef>
        <a:spcAft>
          <a:spcPct val="0"/>
        </a:spcAft>
        <a:defRPr sz="2100" b="1">
          <a:solidFill>
            <a:schemeClr val="bg1"/>
          </a:solidFill>
          <a:latin typeface="Arial" charset="0"/>
        </a:defRPr>
      </a:lvl7pPr>
      <a:lvl8pPr marL="1028700" algn="ctr" rtl="0" fontAlgn="base">
        <a:spcBef>
          <a:spcPct val="0"/>
        </a:spcBef>
        <a:spcAft>
          <a:spcPct val="0"/>
        </a:spcAft>
        <a:defRPr sz="2100" b="1">
          <a:solidFill>
            <a:schemeClr val="bg1"/>
          </a:solidFill>
          <a:latin typeface="Arial" charset="0"/>
        </a:defRPr>
      </a:lvl8pPr>
      <a:lvl9pPr marL="1371600" algn="ctr" rtl="0" fontAlgn="base">
        <a:spcBef>
          <a:spcPct val="0"/>
        </a:spcBef>
        <a:spcAft>
          <a:spcPct val="0"/>
        </a:spcAft>
        <a:defRPr sz="2100" b="1">
          <a:solidFill>
            <a:schemeClr val="bg1"/>
          </a:solidFill>
          <a:latin typeface="Arial" charset="0"/>
        </a:defRPr>
      </a:lvl9pPr>
    </p:titleStyle>
    <p:bodyStyle>
      <a:lvl1pPr marL="257175" indent="-257175" algn="l" rtl="0" eaLnBrk="0" fontAlgn="base" hangingPunct="0">
        <a:spcBef>
          <a:spcPct val="20000"/>
        </a:spcBef>
        <a:spcAft>
          <a:spcPct val="0"/>
        </a:spcAft>
        <a:buClr>
          <a:srgbClr val="C00000"/>
        </a:buClr>
        <a:buFont typeface="Wingdings" pitchFamily="2" charset="2"/>
        <a:buChar char="q"/>
        <a:defRPr sz="1800" baseline="0">
          <a:solidFill>
            <a:schemeClr val="tx1">
              <a:lumMod val="85000"/>
              <a:lumOff val="15000"/>
            </a:schemeClr>
          </a:solidFill>
          <a:latin typeface="+mn-lt"/>
          <a:ea typeface="+mn-ea"/>
          <a:cs typeface="+mn-cs"/>
        </a:defRPr>
      </a:lvl1pPr>
      <a:lvl2pPr marL="557213" indent="-214313" algn="l" rtl="0" eaLnBrk="0" fontAlgn="base" hangingPunct="0">
        <a:spcBef>
          <a:spcPct val="20000"/>
        </a:spcBef>
        <a:spcAft>
          <a:spcPct val="0"/>
        </a:spcAft>
        <a:buClr>
          <a:srgbClr val="A50021"/>
        </a:buClr>
        <a:buFont typeface="Wingdings" pitchFamily="2" charset="2"/>
        <a:buChar char="Ø"/>
        <a:defRPr sz="1500">
          <a:solidFill>
            <a:schemeClr val="tx1">
              <a:lumMod val="85000"/>
              <a:lumOff val="15000"/>
            </a:schemeClr>
          </a:solidFill>
          <a:latin typeface="+mn-lt"/>
        </a:defRPr>
      </a:lvl2pPr>
      <a:lvl3pPr marL="857250" indent="-171450" algn="l" rtl="0" eaLnBrk="0" fontAlgn="base" hangingPunct="0">
        <a:spcBef>
          <a:spcPct val="20000"/>
        </a:spcBef>
        <a:spcAft>
          <a:spcPct val="0"/>
        </a:spcAft>
        <a:buClr>
          <a:srgbClr val="C00000"/>
        </a:buClr>
        <a:buFont typeface="Wingdings" pitchFamily="2" charset="2"/>
        <a:buChar char="§"/>
        <a:defRPr>
          <a:solidFill>
            <a:schemeClr val="tx1">
              <a:lumMod val="85000"/>
              <a:lumOff val="15000"/>
            </a:schemeClr>
          </a:solidFill>
          <a:latin typeface="+mn-lt"/>
        </a:defRPr>
      </a:lvl3pPr>
      <a:lvl4pPr marL="1200150" indent="-171450" algn="l" rtl="0" eaLnBrk="0" fontAlgn="base" hangingPunct="0">
        <a:spcBef>
          <a:spcPct val="20000"/>
        </a:spcBef>
        <a:spcAft>
          <a:spcPct val="0"/>
        </a:spcAft>
        <a:buClr>
          <a:srgbClr val="C00000"/>
        </a:buClr>
        <a:buChar char="–"/>
        <a:defRPr sz="1200">
          <a:solidFill>
            <a:schemeClr val="tx1">
              <a:lumMod val="85000"/>
              <a:lumOff val="15000"/>
            </a:schemeClr>
          </a:solidFill>
          <a:latin typeface="+mn-lt"/>
        </a:defRPr>
      </a:lvl4pPr>
      <a:lvl5pPr marL="1543050" indent="-171450" algn="l" rtl="0" eaLnBrk="0" fontAlgn="base" hangingPunct="0">
        <a:spcBef>
          <a:spcPct val="20000"/>
        </a:spcBef>
        <a:spcAft>
          <a:spcPct val="0"/>
        </a:spcAft>
        <a:buClr>
          <a:srgbClr val="C00000"/>
        </a:buClr>
        <a:buChar char="»"/>
        <a:defRPr sz="1200">
          <a:solidFill>
            <a:schemeClr val="tx1">
              <a:lumMod val="85000"/>
              <a:lumOff val="15000"/>
            </a:schemeClr>
          </a:solidFill>
          <a:latin typeface="+mn-lt"/>
        </a:defRPr>
      </a:lvl5pPr>
      <a:lvl6pPr marL="1885950" indent="-171450" algn="l" rtl="0" fontAlgn="base">
        <a:spcBef>
          <a:spcPct val="20000"/>
        </a:spcBef>
        <a:spcAft>
          <a:spcPct val="0"/>
        </a:spcAft>
        <a:buClr>
          <a:srgbClr val="EA5F00"/>
        </a:buClr>
        <a:buChar char="»"/>
        <a:defRPr sz="900">
          <a:solidFill>
            <a:schemeClr val="tx1"/>
          </a:solidFill>
          <a:latin typeface="+mn-lt"/>
        </a:defRPr>
      </a:lvl6pPr>
      <a:lvl7pPr marL="2228850" indent="-171450" algn="l" rtl="0" fontAlgn="base">
        <a:spcBef>
          <a:spcPct val="20000"/>
        </a:spcBef>
        <a:spcAft>
          <a:spcPct val="0"/>
        </a:spcAft>
        <a:buClr>
          <a:srgbClr val="EA5F00"/>
        </a:buClr>
        <a:buChar char="»"/>
        <a:defRPr sz="900">
          <a:solidFill>
            <a:schemeClr val="tx1"/>
          </a:solidFill>
          <a:latin typeface="+mn-lt"/>
        </a:defRPr>
      </a:lvl7pPr>
      <a:lvl8pPr marL="2571750" indent="-171450" algn="l" rtl="0" fontAlgn="base">
        <a:spcBef>
          <a:spcPct val="20000"/>
        </a:spcBef>
        <a:spcAft>
          <a:spcPct val="0"/>
        </a:spcAft>
        <a:buClr>
          <a:srgbClr val="EA5F00"/>
        </a:buClr>
        <a:buChar char="»"/>
        <a:defRPr sz="900">
          <a:solidFill>
            <a:schemeClr val="tx1"/>
          </a:solidFill>
          <a:latin typeface="+mn-lt"/>
        </a:defRPr>
      </a:lvl8pPr>
      <a:lvl9pPr marL="2914650" indent="-171450" algn="l" rtl="0" fontAlgn="base">
        <a:spcBef>
          <a:spcPct val="20000"/>
        </a:spcBef>
        <a:spcAft>
          <a:spcPct val="0"/>
        </a:spcAft>
        <a:buClr>
          <a:srgbClr val="EA5F00"/>
        </a:buClr>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violenceprevention/pdf/can-prevention-technical-package.pdf"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18.jpeg"/><Relationship Id="rId5" Type="http://schemas.openxmlformats.org/officeDocument/2006/relationships/hyperlink" Target="https://www.cdc.gov/violenceprevention/pdf/yv-technicalpackage.pdf" TargetMode="External"/><Relationship Id="rId4" Type="http://schemas.openxmlformats.org/officeDocument/2006/relationships/hyperlink" Target="https://www.cdc.gov/violenceprevention/pdf/sv-prevention-technical-package.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chart" Target="../charts/chart2.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a:xfrm>
            <a:off x="152400" y="1039552"/>
            <a:ext cx="8869680" cy="1264735"/>
          </a:xfrm>
        </p:spPr>
        <p:txBody>
          <a:bodyPr/>
          <a:lstStyle/>
          <a:p>
            <a:pPr algn="ctr"/>
            <a:r>
              <a:rPr lang="en-US" altLang="en-US" dirty="0" smtClean="0"/>
              <a:t/>
            </a:r>
            <a:br>
              <a:rPr lang="en-US" altLang="en-US" dirty="0" smtClean="0"/>
            </a:br>
            <a:r>
              <a:rPr lang="en-US" altLang="en-US" dirty="0" smtClean="0"/>
              <a:t>Core State Violence and Injury Prevention (SVIPP) Program</a:t>
            </a:r>
            <a:br>
              <a:rPr lang="en-US" altLang="en-US" dirty="0" smtClean="0"/>
            </a:br>
            <a:r>
              <a:rPr lang="en-US" altLang="en-US" dirty="0" smtClean="0"/>
              <a:t/>
            </a:r>
            <a:br>
              <a:rPr lang="en-US" altLang="en-US" dirty="0" smtClean="0"/>
            </a:br>
            <a:r>
              <a:rPr lang="en-US" altLang="en-US" dirty="0" smtClean="0"/>
              <a:t>2017 Grantees Meeting</a:t>
            </a:r>
            <a:endParaRPr lang="en-US" altLang="en-US" dirty="0"/>
          </a:p>
        </p:txBody>
      </p:sp>
      <p:sp>
        <p:nvSpPr>
          <p:cNvPr id="6" name="Text Placeholder 5"/>
          <p:cNvSpPr>
            <a:spLocks noGrp="1"/>
          </p:cNvSpPr>
          <p:nvPr>
            <p:ph type="body" sz="quarter" idx="10"/>
          </p:nvPr>
        </p:nvSpPr>
        <p:spPr>
          <a:xfrm>
            <a:off x="1372170" y="2983898"/>
            <a:ext cx="6400800" cy="971550"/>
          </a:xfrm>
        </p:spPr>
        <p:txBody>
          <a:bodyPr/>
          <a:lstStyle/>
          <a:p>
            <a:pPr marL="0" indent="0" algn="ctr"/>
            <a:r>
              <a:rPr lang="en-US" b="1" dirty="0" smtClean="0"/>
              <a:t>February 22 – 24, 2017</a:t>
            </a:r>
            <a:br>
              <a:rPr lang="en-US" b="1" dirty="0" smtClean="0"/>
            </a:br>
            <a:endParaRPr lang="en-US" b="1" dirty="0" smtClean="0"/>
          </a:p>
          <a:p>
            <a:pPr algn="ctr"/>
            <a:r>
              <a:rPr lang="en-US" b="1" dirty="0" smtClean="0"/>
              <a:t>CDC Chamblee Campus, Atlanta, GA</a:t>
            </a:r>
          </a:p>
          <a:p>
            <a:pPr algn="ct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00" y="47048"/>
            <a:ext cx="788670" cy="788670"/>
          </a:xfrm>
          <a:prstGeom prst="rect">
            <a:avLst/>
          </a:prstGeom>
        </p:spPr>
      </p:pic>
    </p:spTree>
    <p:extLst>
      <p:ext uri="{BB962C8B-B14F-4D97-AF65-F5344CB8AC3E}">
        <p14:creationId xmlns:p14="http://schemas.microsoft.com/office/powerpoint/2010/main" val="35227826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James Mercy</a:t>
            </a:r>
            <a:br>
              <a:rPr lang="en-US" dirty="0" smtClean="0"/>
            </a:br>
            <a:r>
              <a:rPr lang="en-US" dirty="0" smtClean="0"/>
              <a:t>Director, NCIPC Division of Violence Prevention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455492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1"/>
          <p:cNvSpPr>
            <a:spLocks noChangeArrowheads="1"/>
          </p:cNvSpPr>
          <p:nvPr/>
        </p:nvSpPr>
        <p:spPr bwMode="auto">
          <a:xfrm>
            <a:off x="1662208" y="2830984"/>
            <a:ext cx="5703623" cy="2446824"/>
          </a:xfrm>
          <a:prstGeom prst="rect">
            <a:avLst/>
          </a:prstGeom>
          <a:noFill/>
          <a:ln w="9525">
            <a:noFill/>
            <a:miter lim="800000"/>
            <a:headEnd/>
            <a:tailEnd/>
          </a:ln>
        </p:spPr>
        <p:txBody>
          <a:bodyPr wrap="square">
            <a:spAutoFit/>
          </a:bodyPr>
          <a:lstStyle/>
          <a:p>
            <a:pPr algn="ctr" eaLnBrk="1" hangingPunct="1"/>
            <a:endParaRPr lang="en-US" altLang="zh-CN" b="1" dirty="0">
              <a:solidFill>
                <a:srgbClr val="000000"/>
              </a:solidFill>
              <a:latin typeface="Arial" charset="0"/>
              <a:ea typeface="SimSun"/>
              <a:cs typeface="SimSun"/>
            </a:endParaRPr>
          </a:p>
          <a:p>
            <a:pPr algn="ctr" eaLnBrk="1" hangingPunct="1"/>
            <a:r>
              <a:rPr lang="en-US" altLang="zh-CN" sz="1500" b="1" dirty="0">
                <a:solidFill>
                  <a:srgbClr val="000000"/>
                </a:solidFill>
                <a:latin typeface="Arial" charset="0"/>
                <a:ea typeface="SimSun"/>
                <a:cs typeface="SimSun"/>
              </a:rPr>
              <a:t>James A. Mercy, PhD</a:t>
            </a:r>
          </a:p>
          <a:p>
            <a:pPr algn="ctr" eaLnBrk="1" hangingPunct="1"/>
            <a:endParaRPr lang="en-US" altLang="zh-CN" sz="1500" b="1" dirty="0">
              <a:solidFill>
                <a:srgbClr val="000000"/>
              </a:solidFill>
              <a:latin typeface="Arial" charset="0"/>
              <a:ea typeface="SimSun"/>
              <a:cs typeface="SimSun"/>
            </a:endParaRPr>
          </a:p>
          <a:p>
            <a:pPr algn="ctr" eaLnBrk="1" hangingPunct="1"/>
            <a:r>
              <a:rPr lang="en-US" altLang="zh-CN" sz="1500" b="1" dirty="0">
                <a:solidFill>
                  <a:srgbClr val="000000"/>
                </a:solidFill>
                <a:latin typeface="Arial" charset="0"/>
                <a:ea typeface="SimSun"/>
                <a:cs typeface="SimSun"/>
              </a:rPr>
              <a:t>Division of Violence Prevention</a:t>
            </a:r>
          </a:p>
          <a:p>
            <a:pPr algn="ctr" eaLnBrk="1" hangingPunct="1"/>
            <a:r>
              <a:rPr lang="en-US" altLang="zh-CN" sz="1500" b="1" dirty="0">
                <a:solidFill>
                  <a:srgbClr val="000000"/>
                </a:solidFill>
                <a:latin typeface="Arial" charset="0"/>
                <a:ea typeface="SimSun"/>
                <a:cs typeface="SimSun"/>
              </a:rPr>
              <a:t>National Center for Injury Prevention and Control</a:t>
            </a:r>
          </a:p>
          <a:p>
            <a:pPr algn="ctr" eaLnBrk="1" hangingPunct="1"/>
            <a:r>
              <a:rPr lang="en-US" altLang="zh-CN" sz="1500" b="1" dirty="0">
                <a:solidFill>
                  <a:srgbClr val="000000"/>
                </a:solidFill>
                <a:latin typeface="Arial" charset="0"/>
                <a:ea typeface="SimSun"/>
                <a:cs typeface="SimSun"/>
              </a:rPr>
              <a:t>Centers for Disease Control and Prevention </a:t>
            </a:r>
          </a:p>
          <a:p>
            <a:pPr algn="ctr" eaLnBrk="1" hangingPunct="1"/>
            <a:endParaRPr lang="en-US" altLang="zh-CN" sz="1500" b="1" dirty="0">
              <a:solidFill>
                <a:srgbClr val="000000"/>
              </a:solidFill>
              <a:latin typeface="Arial" charset="0"/>
              <a:ea typeface="SimSun"/>
              <a:cs typeface="SimSun"/>
            </a:endParaRPr>
          </a:p>
          <a:p>
            <a:pPr algn="ctr" eaLnBrk="1" hangingPunct="1"/>
            <a:endParaRPr lang="en-US" altLang="zh-CN" sz="1500" b="1" dirty="0">
              <a:solidFill>
                <a:srgbClr val="000000"/>
              </a:solidFill>
              <a:latin typeface="Arial" charset="0"/>
              <a:ea typeface="SimSun"/>
              <a:cs typeface="SimSun"/>
            </a:endParaRPr>
          </a:p>
          <a:p>
            <a:pPr algn="ctr" eaLnBrk="1" hangingPunct="1"/>
            <a:endParaRPr lang="en-US" altLang="zh-CN" sz="1500" b="1" dirty="0">
              <a:solidFill>
                <a:srgbClr val="000000"/>
              </a:solidFill>
              <a:latin typeface="Arial" charset="0"/>
              <a:ea typeface="SimSun"/>
              <a:cs typeface="SimSun"/>
            </a:endParaRPr>
          </a:p>
          <a:p>
            <a:pPr algn="ctr" eaLnBrk="1" hangingPunct="1"/>
            <a:endParaRPr lang="en-US" altLang="zh-CN" sz="1500" b="1" dirty="0">
              <a:solidFill>
                <a:srgbClr val="000000"/>
              </a:solidFill>
              <a:latin typeface="Arial" charset="0"/>
              <a:ea typeface="SimSun"/>
              <a:cs typeface="SimSun"/>
            </a:endParaRPr>
          </a:p>
        </p:txBody>
      </p:sp>
      <p:sp>
        <p:nvSpPr>
          <p:cNvPr id="3" name="TextBox 2"/>
          <p:cNvSpPr txBox="1"/>
          <p:nvPr/>
        </p:nvSpPr>
        <p:spPr>
          <a:xfrm>
            <a:off x="1273702" y="65824"/>
            <a:ext cx="6712627" cy="923330"/>
          </a:xfrm>
          <a:prstGeom prst="rect">
            <a:avLst/>
          </a:prstGeom>
          <a:noFill/>
        </p:spPr>
        <p:txBody>
          <a:bodyPr wrap="square" rtlCol="0">
            <a:spAutoFit/>
          </a:bodyPr>
          <a:lstStyle/>
          <a:p>
            <a:pPr algn="ctr" eaLnBrk="1" hangingPunct="1"/>
            <a:r>
              <a:rPr lang="en-US" sz="2700" b="1" dirty="0">
                <a:solidFill>
                  <a:srgbClr val="FFC000"/>
                </a:solidFill>
                <a:latin typeface="Arial" charset="0"/>
              </a:rPr>
              <a:t>MAKING VIOLENCE PREVENTION URGENT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942" y="1477717"/>
            <a:ext cx="1400969" cy="1400969"/>
          </a:xfrm>
          <a:prstGeom prst="rect">
            <a:avLst/>
          </a:prstGeom>
        </p:spPr>
      </p:pic>
      <p:pic>
        <p:nvPicPr>
          <p:cNvPr id="12" name="Picture 2" descr="\\cdc\project\CCEHIP_NCIPC_Share\Grand Rounds (June 2011)\Photos\Child Maltreatment\Daycare.jpg"/>
          <p:cNvPicPr>
            <a:picLocks noChangeAspect="1" noChangeArrowheads="1"/>
          </p:cNvPicPr>
          <p:nvPr/>
        </p:nvPicPr>
        <p:blipFill rotWithShape="1">
          <a:blip r:embed="rId4" cstate="print"/>
          <a:srcRect l="2321" r="8254"/>
          <a:stretch/>
        </p:blipFill>
        <p:spPr bwMode="auto">
          <a:xfrm>
            <a:off x="2458911" y="1477717"/>
            <a:ext cx="1853855" cy="1384827"/>
          </a:xfrm>
          <a:prstGeom prst="rect">
            <a:avLst/>
          </a:prstGeom>
          <a:noFill/>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7642" t="20335" r="7160"/>
          <a:stretch/>
        </p:blipFill>
        <p:spPr>
          <a:xfrm>
            <a:off x="4316426" y="1477717"/>
            <a:ext cx="2263915" cy="1408767"/>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5935" r="8032"/>
          <a:stretch/>
        </p:blipFill>
        <p:spPr>
          <a:xfrm>
            <a:off x="6580341" y="1521923"/>
            <a:ext cx="1520867" cy="1339052"/>
          </a:xfrm>
          <a:prstGeom prst="rect">
            <a:avLst/>
          </a:prstGeom>
        </p:spPr>
      </p:pic>
      <p:sp>
        <p:nvSpPr>
          <p:cNvPr id="20" name="Rectangle 19"/>
          <p:cNvSpPr/>
          <p:nvPr/>
        </p:nvSpPr>
        <p:spPr>
          <a:xfrm>
            <a:off x="1065898" y="1502364"/>
            <a:ext cx="6999311" cy="1411384"/>
          </a:xfrm>
          <a:prstGeom prst="rect">
            <a:avLst/>
          </a:prstGeom>
          <a:noFill/>
          <a:ln w="1270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ln w="76200">
                <a:solidFill>
                  <a:srgbClr val="000000"/>
                </a:solidFill>
              </a:ln>
              <a:solidFill>
                <a:srgbClr val="FFFFFF"/>
              </a:solidFill>
            </a:endParaRPr>
          </a:p>
        </p:txBody>
      </p:sp>
    </p:spTree>
    <p:extLst>
      <p:ext uri="{BB962C8B-B14F-4D97-AF65-F5344CB8AC3E}">
        <p14:creationId xmlns:p14="http://schemas.microsoft.com/office/powerpoint/2010/main" val="3010354464"/>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1487292" y="1102759"/>
            <a:ext cx="6627571" cy="2851571"/>
          </a:xfrm>
          <a:prstGeom prst="rect">
            <a:avLst/>
          </a:prstGeom>
        </p:spPr>
        <p:txBody>
          <a:bodyPr/>
          <a:lstStyle/>
          <a:p>
            <a:pPr marL="600075" lvl="1" indent="-257175" eaLnBrk="1" hangingPunct="1">
              <a:spcBef>
                <a:spcPts val="0"/>
              </a:spcBef>
              <a:spcAft>
                <a:spcPts val="225"/>
              </a:spcAft>
              <a:buClr>
                <a:srgbClr val="FF6600"/>
              </a:buClr>
            </a:pPr>
            <a:endParaRPr lang="en-US" sz="788" dirty="0">
              <a:solidFill>
                <a:srgbClr val="000000"/>
              </a:solidFill>
              <a:latin typeface="Arial" charset="0"/>
            </a:endParaRPr>
          </a:p>
          <a:p>
            <a:pPr marL="600075" lvl="1" indent="-257175" eaLnBrk="1" hangingPunct="1">
              <a:spcBef>
                <a:spcPts val="0"/>
              </a:spcBef>
              <a:spcAft>
                <a:spcPts val="225"/>
              </a:spcAft>
              <a:buClr>
                <a:srgbClr val="FF6600"/>
              </a:buClr>
            </a:pPr>
            <a:endParaRPr lang="en-US" sz="1500" dirty="0">
              <a:solidFill>
                <a:srgbClr val="000000"/>
              </a:solidFill>
              <a:latin typeface="Arial" charset="0"/>
            </a:endParaRPr>
          </a:p>
        </p:txBody>
      </p:sp>
      <p:sp>
        <p:nvSpPr>
          <p:cNvPr id="6" name="Rectangle 5"/>
          <p:cNvSpPr txBox="1">
            <a:spLocks noChangeArrowheads="1"/>
          </p:cNvSpPr>
          <p:nvPr/>
        </p:nvSpPr>
        <p:spPr>
          <a:xfrm>
            <a:off x="1776682" y="4588013"/>
            <a:ext cx="6050142" cy="345645"/>
          </a:xfrm>
          <a:prstGeom prst="rect">
            <a:avLst/>
          </a:prstGeom>
        </p:spPr>
        <p:txBody>
          <a:bodyPr/>
          <a:lstStyle/>
          <a:p>
            <a:pPr marL="0" lvl="1" eaLnBrk="1" hangingPunct="1">
              <a:spcBef>
                <a:spcPts val="0"/>
              </a:spcBef>
              <a:spcAft>
                <a:spcPts val="0"/>
              </a:spcAft>
              <a:buClr>
                <a:srgbClr val="FF6600"/>
              </a:buClr>
            </a:pPr>
            <a:endParaRPr lang="en-US" sz="750" dirty="0">
              <a:solidFill>
                <a:srgbClr val="FFFFFF"/>
              </a:solidFill>
              <a:latin typeface="Myriad Pro" pitchFamily="34" charset="0"/>
            </a:endParaRPr>
          </a:p>
        </p:txBody>
      </p:sp>
      <p:pic>
        <p:nvPicPr>
          <p:cNvPr id="1029" name="Picture 5" descr="C:\Documents and Settings\jam2\Local Settings\Temporary Internet Files\Content.IE5\BKK07QB6\MP900439573[1].jpg"/>
          <p:cNvPicPr>
            <a:picLocks noChangeAspect="1" noChangeArrowheads="1"/>
          </p:cNvPicPr>
          <p:nvPr/>
        </p:nvPicPr>
        <p:blipFill>
          <a:blip r:embed="rId3" cstate="print"/>
          <a:srcRect/>
          <a:stretch>
            <a:fillRect/>
          </a:stretch>
        </p:blipFill>
        <p:spPr bwMode="auto">
          <a:xfrm>
            <a:off x="6200399" y="1361374"/>
            <a:ext cx="1786831" cy="2684081"/>
          </a:xfrm>
          <a:prstGeom prst="rect">
            <a:avLst/>
          </a:prstGeom>
          <a:noFill/>
        </p:spPr>
      </p:pic>
      <p:sp>
        <p:nvSpPr>
          <p:cNvPr id="4" name="TextBox 3"/>
          <p:cNvSpPr txBox="1"/>
          <p:nvPr/>
        </p:nvSpPr>
        <p:spPr>
          <a:xfrm>
            <a:off x="1029139" y="4588013"/>
            <a:ext cx="6568609" cy="854080"/>
          </a:xfrm>
          <a:prstGeom prst="rect">
            <a:avLst/>
          </a:prstGeom>
          <a:noFill/>
        </p:spPr>
        <p:txBody>
          <a:bodyPr wrap="square" rtlCol="0">
            <a:spAutoFit/>
          </a:bodyPr>
          <a:lstStyle/>
          <a:p>
            <a:pPr eaLnBrk="1" fontAlgn="auto" hangingPunct="1">
              <a:spcBef>
                <a:spcPts val="0"/>
              </a:spcBef>
              <a:spcAft>
                <a:spcPts val="0"/>
              </a:spcAft>
            </a:pPr>
            <a:r>
              <a:rPr lang="en-US" sz="1050" b="1" dirty="0" err="1">
                <a:solidFill>
                  <a:srgbClr val="FFFFFF"/>
                </a:solidFill>
                <a:latin typeface="Myriad Pro" pitchFamily="34" charset="0"/>
              </a:rPr>
              <a:t>Finkelhor</a:t>
            </a:r>
            <a:r>
              <a:rPr lang="en-US" sz="1050" b="1" dirty="0">
                <a:solidFill>
                  <a:srgbClr val="FFFFFF"/>
                </a:solidFill>
                <a:latin typeface="Myriad Pro" pitchFamily="34" charset="0"/>
              </a:rPr>
              <a:t>, D., Turner, H. A., Shattuck, A., &amp; Hamby, S. L. (2015). Prevalence of childhood</a:t>
            </a:r>
          </a:p>
          <a:p>
            <a:pPr eaLnBrk="1" fontAlgn="auto" hangingPunct="1">
              <a:spcBef>
                <a:spcPts val="0"/>
              </a:spcBef>
              <a:spcAft>
                <a:spcPts val="0"/>
              </a:spcAft>
            </a:pPr>
            <a:r>
              <a:rPr lang="en-US" sz="1050" b="1" dirty="0">
                <a:solidFill>
                  <a:srgbClr val="FFFFFF"/>
                </a:solidFill>
                <a:latin typeface="Myriad Pro" pitchFamily="34" charset="0"/>
              </a:rPr>
              <a:t>exposure to violence, crime, and abuse: Results from the National Survey of Children’s</a:t>
            </a:r>
          </a:p>
          <a:p>
            <a:pPr eaLnBrk="1" fontAlgn="auto" hangingPunct="1">
              <a:spcBef>
                <a:spcPts val="0"/>
              </a:spcBef>
              <a:spcAft>
                <a:spcPts val="0"/>
              </a:spcAft>
            </a:pPr>
            <a:r>
              <a:rPr lang="en-US" sz="1050" b="1" dirty="0">
                <a:solidFill>
                  <a:srgbClr val="FFFFFF"/>
                </a:solidFill>
                <a:latin typeface="Myriad Pro" pitchFamily="34" charset="0"/>
              </a:rPr>
              <a:t>Exposure to Violence. </a:t>
            </a:r>
            <a:r>
              <a:rPr lang="en-US" sz="1050" b="1" i="1" dirty="0">
                <a:solidFill>
                  <a:srgbClr val="FFFFFF"/>
                </a:solidFill>
                <a:latin typeface="Myriad Pro" pitchFamily="34" charset="0"/>
              </a:rPr>
              <a:t>JAMA Pediatrics: do1:10.1001/jamapediatrics.2015.0676</a:t>
            </a:r>
            <a:r>
              <a:rPr lang="en-US" sz="1050" b="1" dirty="0">
                <a:solidFill>
                  <a:srgbClr val="FFFFFF"/>
                </a:solidFill>
                <a:latin typeface="Myriad Pro" pitchFamily="34" charset="0"/>
              </a:rPr>
              <a:t>.</a:t>
            </a:r>
          </a:p>
          <a:p>
            <a:pPr eaLnBrk="1" hangingPunct="1"/>
            <a:endParaRPr lang="en-US" b="1" dirty="0">
              <a:solidFill>
                <a:srgbClr val="000000"/>
              </a:solidFill>
              <a:latin typeface="Arial" charset="0"/>
            </a:endParaRPr>
          </a:p>
        </p:txBody>
      </p:sp>
      <p:sp>
        <p:nvSpPr>
          <p:cNvPr id="2" name="Title 1"/>
          <p:cNvSpPr>
            <a:spLocks noGrp="1"/>
          </p:cNvSpPr>
          <p:nvPr>
            <p:ph type="title"/>
          </p:nvPr>
        </p:nvSpPr>
        <p:spPr>
          <a:xfrm>
            <a:off x="1143000" y="323441"/>
            <a:ext cx="6858000" cy="857250"/>
          </a:xfrm>
        </p:spPr>
        <p:txBody>
          <a:bodyPr>
            <a:normAutofit fontScale="90000"/>
          </a:bodyPr>
          <a:lstStyle/>
          <a:p>
            <a:pPr lvl="2"/>
            <a:r>
              <a:rPr lang="en-US" sz="2700" dirty="0">
                <a:solidFill>
                  <a:srgbClr val="FFC000"/>
                </a:solidFill>
              </a:rPr>
              <a:t>National Survey of Children’s Exposure to Violence, 2013-14</a:t>
            </a:r>
            <a:r>
              <a:rPr lang="en-US" dirty="0">
                <a:solidFill>
                  <a:prstClr val="black"/>
                </a:solidFill>
              </a:rPr>
              <a:t/>
            </a:r>
            <a:br>
              <a:rPr lang="en-US" dirty="0">
                <a:solidFill>
                  <a:prstClr val="black"/>
                </a:solidFill>
              </a:rPr>
            </a:br>
            <a:r>
              <a:rPr lang="en-US" dirty="0"/>
              <a:t/>
            </a:r>
            <a:br>
              <a:rPr lang="en-US" dirty="0"/>
            </a:br>
            <a:endParaRPr lang="en-US" dirty="0"/>
          </a:p>
        </p:txBody>
      </p:sp>
      <p:sp>
        <p:nvSpPr>
          <p:cNvPr id="8" name="Content Placeholder 7"/>
          <p:cNvSpPr>
            <a:spLocks noGrp="1"/>
          </p:cNvSpPr>
          <p:nvPr>
            <p:ph idx="1"/>
          </p:nvPr>
        </p:nvSpPr>
        <p:spPr>
          <a:xfrm>
            <a:off x="1089453" y="984194"/>
            <a:ext cx="6158295" cy="3117505"/>
          </a:xfrm>
        </p:spPr>
        <p:txBody>
          <a:bodyPr/>
          <a:lstStyle/>
          <a:p>
            <a:pPr marL="257175" lvl="2" indent="-257175">
              <a:spcBef>
                <a:spcPts val="0"/>
              </a:spcBef>
              <a:buNone/>
            </a:pPr>
            <a:endParaRPr lang="en-US" b="1" dirty="0">
              <a:solidFill>
                <a:prstClr val="black"/>
              </a:solidFill>
            </a:endParaRPr>
          </a:p>
          <a:p>
            <a:pPr marL="257175" lvl="2" indent="-257175">
              <a:spcBef>
                <a:spcPts val="0"/>
              </a:spcBef>
              <a:spcAft>
                <a:spcPts val="450"/>
              </a:spcAft>
              <a:buClr>
                <a:srgbClr val="FF0000"/>
              </a:buClr>
              <a:buFont typeface="Wingdings" panose="05000000000000000000" pitchFamily="2" charset="2"/>
              <a:buChar char="q"/>
            </a:pPr>
            <a:r>
              <a:rPr lang="en-US" b="1" dirty="0">
                <a:solidFill>
                  <a:prstClr val="black"/>
                </a:solidFill>
              </a:rPr>
              <a:t>Child maltreatment</a:t>
            </a:r>
          </a:p>
          <a:p>
            <a:pPr marL="685800" lvl="2" indent="-257175">
              <a:spcBef>
                <a:spcPts val="0"/>
              </a:spcBef>
              <a:spcAft>
                <a:spcPts val="900"/>
              </a:spcAft>
              <a:buClr>
                <a:srgbClr val="FF0000"/>
              </a:buClr>
              <a:buFont typeface="Wingdings" pitchFamily="2" charset="2"/>
              <a:buChar char="Ø"/>
            </a:pPr>
            <a:r>
              <a:rPr lang="en-US" dirty="0">
                <a:solidFill>
                  <a:prstClr val="black"/>
                </a:solidFill>
              </a:rPr>
              <a:t>1 of 7 or </a:t>
            </a:r>
            <a:r>
              <a:rPr lang="en-US" b="1" dirty="0">
                <a:solidFill>
                  <a:srgbClr val="FF0000"/>
                </a:solidFill>
                <a:effectLst>
                  <a:outerShdw blurRad="38100" dist="38100" dir="2700000" algn="tl">
                    <a:srgbClr val="000000">
                      <a:alpha val="43137"/>
                    </a:srgbClr>
                  </a:outerShdw>
                </a:effectLst>
              </a:rPr>
              <a:t>11.2 million </a:t>
            </a:r>
            <a:r>
              <a:rPr lang="en-US" dirty="0">
                <a:solidFill>
                  <a:prstClr val="black"/>
                </a:solidFill>
              </a:rPr>
              <a:t>children (past year)</a:t>
            </a:r>
          </a:p>
          <a:p>
            <a:pPr marL="257175" lvl="2" indent="-257175">
              <a:spcBef>
                <a:spcPts val="0"/>
              </a:spcBef>
              <a:spcAft>
                <a:spcPts val="900"/>
              </a:spcAft>
              <a:buClr>
                <a:srgbClr val="FF0000"/>
              </a:buClr>
              <a:buFont typeface="Wingdings" panose="05000000000000000000" pitchFamily="2" charset="2"/>
              <a:buChar char="q"/>
            </a:pPr>
            <a:r>
              <a:rPr lang="en-US" b="1" dirty="0">
                <a:solidFill>
                  <a:prstClr val="black"/>
                </a:solidFill>
              </a:rPr>
              <a:t>Assault/Bullying/Teen Dating Violence</a:t>
            </a:r>
          </a:p>
          <a:p>
            <a:pPr marL="685800" lvl="2" indent="-257175">
              <a:spcBef>
                <a:spcPts val="0"/>
              </a:spcBef>
              <a:spcAft>
                <a:spcPts val="900"/>
              </a:spcAft>
              <a:buClr>
                <a:srgbClr val="FF0000"/>
              </a:buClr>
              <a:buFont typeface="Wingdings" pitchFamily="2" charset="2"/>
              <a:buChar char="Ø"/>
            </a:pPr>
            <a:r>
              <a:rPr lang="en-US" dirty="0">
                <a:solidFill>
                  <a:prstClr val="black"/>
                </a:solidFill>
              </a:rPr>
              <a:t>2 of 5 or </a:t>
            </a:r>
            <a:r>
              <a:rPr lang="en-US" b="1" dirty="0">
                <a:solidFill>
                  <a:srgbClr val="FF0000"/>
                </a:solidFill>
                <a:effectLst>
                  <a:outerShdw blurRad="38100" dist="38100" dir="2700000" algn="tl">
                    <a:srgbClr val="000000">
                      <a:alpha val="43137"/>
                    </a:srgbClr>
                  </a:outerShdw>
                </a:effectLst>
              </a:rPr>
              <a:t>27.5 million </a:t>
            </a:r>
            <a:r>
              <a:rPr lang="en-US" dirty="0">
                <a:solidFill>
                  <a:prstClr val="black"/>
                </a:solidFill>
              </a:rPr>
              <a:t>children (past year)</a:t>
            </a:r>
          </a:p>
          <a:p>
            <a:pPr marL="257175" lvl="2" indent="-257175">
              <a:spcBef>
                <a:spcPts val="0"/>
              </a:spcBef>
              <a:spcAft>
                <a:spcPts val="900"/>
              </a:spcAft>
              <a:buClr>
                <a:srgbClr val="FF0000"/>
              </a:buClr>
              <a:buFont typeface="Wingdings" panose="05000000000000000000" pitchFamily="2" charset="2"/>
              <a:buChar char="q"/>
            </a:pPr>
            <a:r>
              <a:rPr lang="en-US" b="1" dirty="0">
                <a:solidFill>
                  <a:prstClr val="black"/>
                </a:solidFill>
              </a:rPr>
              <a:t>Sexual victimization</a:t>
            </a:r>
          </a:p>
          <a:p>
            <a:pPr marL="685800" lvl="2" indent="-260604">
              <a:spcBef>
                <a:spcPct val="0"/>
              </a:spcBef>
              <a:spcAft>
                <a:spcPts val="900"/>
              </a:spcAft>
              <a:buClr>
                <a:srgbClr val="FF0000"/>
              </a:buClr>
              <a:buFont typeface="Wingdings" pitchFamily="2" charset="2"/>
              <a:buChar char="Ø"/>
            </a:pPr>
            <a:r>
              <a:rPr lang="en-US" dirty="0">
                <a:solidFill>
                  <a:prstClr val="black"/>
                </a:solidFill>
              </a:rPr>
              <a:t>1 of 20 or </a:t>
            </a:r>
            <a:r>
              <a:rPr lang="en-US" b="1" dirty="0">
                <a:solidFill>
                  <a:srgbClr val="FF0000"/>
                </a:solidFill>
                <a:effectLst>
                  <a:outerShdw blurRad="38100" dist="38100" dir="2700000" algn="tl">
                    <a:srgbClr val="000000">
                      <a:alpha val="43137"/>
                    </a:srgbClr>
                  </a:outerShdw>
                </a:effectLst>
              </a:rPr>
              <a:t>3.7 million </a:t>
            </a:r>
            <a:r>
              <a:rPr lang="en-US" dirty="0">
                <a:solidFill>
                  <a:prstClr val="black"/>
                </a:solidFill>
              </a:rPr>
              <a:t>children (past year) </a:t>
            </a:r>
          </a:p>
          <a:p>
            <a:pPr marL="257175" lvl="2" indent="-257175">
              <a:spcBef>
                <a:spcPts val="0"/>
              </a:spcBef>
              <a:spcAft>
                <a:spcPts val="900"/>
              </a:spcAft>
              <a:buClr>
                <a:srgbClr val="FF0000"/>
              </a:buClr>
              <a:buFont typeface="Wingdings" panose="05000000000000000000" pitchFamily="2" charset="2"/>
              <a:buChar char="q"/>
            </a:pPr>
            <a:r>
              <a:rPr lang="en-US" b="1" dirty="0">
                <a:solidFill>
                  <a:prstClr val="black"/>
                </a:solidFill>
              </a:rPr>
              <a:t>Witness violence</a:t>
            </a:r>
          </a:p>
          <a:p>
            <a:pPr marL="685800" lvl="2" indent="-260604">
              <a:spcBef>
                <a:spcPct val="0"/>
              </a:spcBef>
              <a:spcAft>
                <a:spcPts val="450"/>
              </a:spcAft>
              <a:buClr>
                <a:srgbClr val="FF0000"/>
              </a:buClr>
              <a:buFont typeface="Wingdings" pitchFamily="2" charset="2"/>
              <a:buChar char="Ø"/>
            </a:pPr>
            <a:r>
              <a:rPr lang="en-US" dirty="0">
                <a:solidFill>
                  <a:prstClr val="black"/>
                </a:solidFill>
              </a:rPr>
              <a:t>1 of 4 or </a:t>
            </a:r>
            <a:r>
              <a:rPr lang="en-US" b="1" dirty="0">
                <a:solidFill>
                  <a:srgbClr val="FF0000"/>
                </a:solidFill>
                <a:effectLst>
                  <a:outerShdw blurRad="38100" dist="38100" dir="2700000" algn="tl">
                    <a:srgbClr val="000000">
                      <a:alpha val="43137"/>
                    </a:srgbClr>
                  </a:outerShdw>
                </a:effectLst>
              </a:rPr>
              <a:t>18.3 million </a:t>
            </a:r>
            <a:r>
              <a:rPr lang="en-US" dirty="0">
                <a:solidFill>
                  <a:prstClr val="black"/>
                </a:solidFill>
              </a:rPr>
              <a:t>children (past year)</a:t>
            </a:r>
          </a:p>
          <a:p>
            <a:endParaRPr lang="en-US" dirty="0"/>
          </a:p>
        </p:txBody>
      </p:sp>
    </p:spTree>
    <p:extLst>
      <p:ext uri="{BB962C8B-B14F-4D97-AF65-F5344CB8AC3E}">
        <p14:creationId xmlns:p14="http://schemas.microsoft.com/office/powerpoint/2010/main" val="7200711"/>
      </p:ext>
    </p:extLst>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6" name="Straight Connector 215"/>
          <p:cNvCxnSpPr/>
          <p:nvPr/>
        </p:nvCxnSpPr>
        <p:spPr>
          <a:xfrm flipH="1" flipV="1">
            <a:off x="3218723" y="2000250"/>
            <a:ext cx="1262410" cy="565117"/>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3630896" y="1507269"/>
            <a:ext cx="891704" cy="1048325"/>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2015465" y="1914698"/>
            <a:ext cx="2477213" cy="640896"/>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2815620" y="1425055"/>
            <a:ext cx="1723529" cy="1160654"/>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993722" y="2565366"/>
            <a:ext cx="2521129" cy="71349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815619" y="2591673"/>
            <a:ext cx="1686066" cy="68719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2294470" y="2397130"/>
            <a:ext cx="2198207" cy="1682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3218722" y="2543028"/>
            <a:ext cx="1313282" cy="1623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501683" y="2555593"/>
            <a:ext cx="2877061" cy="184722"/>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4539148" y="2154452"/>
            <a:ext cx="2596451" cy="419042"/>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539147" y="1764015"/>
            <a:ext cx="2044220" cy="834104"/>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514850" y="2565367"/>
            <a:ext cx="914400" cy="1547077"/>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4532003" y="2591672"/>
            <a:ext cx="1067408" cy="621401"/>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4076748" y="2598118"/>
            <a:ext cx="424936" cy="1440953"/>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4492677" y="1857094"/>
            <a:ext cx="395156" cy="728613"/>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4539147" y="1458370"/>
            <a:ext cx="1086524" cy="1115125"/>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2463262" y="914400"/>
            <a:ext cx="784602" cy="230832"/>
          </a:xfrm>
          <a:prstGeom prst="rect">
            <a:avLst/>
          </a:prstGeom>
          <a:noFill/>
        </p:spPr>
        <p:txBody>
          <a:bodyPr wrap="square" rtlCol="0">
            <a:spAutoFit/>
          </a:bodyPr>
          <a:lstStyle/>
          <a:p>
            <a:pPr eaLnBrk="1" hangingPunct="1"/>
            <a:r>
              <a:rPr lang="en-US" sz="900" b="1" dirty="0">
                <a:solidFill>
                  <a:srgbClr val="FFFFFF"/>
                </a:solidFill>
                <a:latin typeface="Arial" charset="0"/>
              </a:rPr>
              <a:t>HIV/AIDS</a:t>
            </a:r>
          </a:p>
        </p:txBody>
      </p:sp>
      <p:cxnSp>
        <p:nvCxnSpPr>
          <p:cNvPr id="149" name="Straight Connector 148"/>
          <p:cNvCxnSpPr/>
          <p:nvPr/>
        </p:nvCxnSpPr>
        <p:spPr>
          <a:xfrm flipH="1">
            <a:off x="2855563" y="2565366"/>
            <a:ext cx="1637114" cy="114938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701708" y="2585707"/>
            <a:ext cx="799976" cy="825059"/>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7" idx="4"/>
          </p:cNvCxnSpPr>
          <p:nvPr/>
        </p:nvCxnSpPr>
        <p:spPr>
          <a:xfrm>
            <a:off x="4376039" y="1455346"/>
            <a:ext cx="146561" cy="1142771"/>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32003" y="2575275"/>
            <a:ext cx="2009036" cy="384209"/>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58780" y="2483229"/>
            <a:ext cx="1527254" cy="102479"/>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506715" y="2565366"/>
            <a:ext cx="211876" cy="104493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bwMode="auto">
          <a:xfrm>
            <a:off x="6117912" y="1425055"/>
            <a:ext cx="976258" cy="508687"/>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Chronic Lung</a:t>
            </a:r>
          </a:p>
          <a:p>
            <a:pPr algn="ctr" eaLnBrk="1" hangingPunct="1"/>
            <a:r>
              <a:rPr lang="en-US" sz="900" b="1" dirty="0">
                <a:solidFill>
                  <a:srgbClr val="FFFFFF"/>
                </a:solidFill>
                <a:latin typeface="Calibri" pitchFamily="34" charset="0"/>
                <a:cs typeface="Calibri" pitchFamily="34" charset="0"/>
              </a:rPr>
              <a:t>Disease</a:t>
            </a:r>
          </a:p>
        </p:txBody>
      </p:sp>
      <p:sp>
        <p:nvSpPr>
          <p:cNvPr id="68" name="Oval 67"/>
          <p:cNvSpPr/>
          <p:nvPr/>
        </p:nvSpPr>
        <p:spPr bwMode="auto">
          <a:xfrm>
            <a:off x="3218723" y="1286498"/>
            <a:ext cx="775333" cy="415246"/>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Fractures</a:t>
            </a:r>
          </a:p>
        </p:txBody>
      </p:sp>
      <p:sp>
        <p:nvSpPr>
          <p:cNvPr id="71" name="Oval 70"/>
          <p:cNvSpPr/>
          <p:nvPr/>
        </p:nvSpPr>
        <p:spPr bwMode="auto">
          <a:xfrm>
            <a:off x="3457529" y="3854777"/>
            <a:ext cx="1045423" cy="546287"/>
          </a:xfrm>
          <a:prstGeom prst="ellipse">
            <a:avLst/>
          </a:prstGeom>
          <a:solidFill>
            <a:schemeClr val="tx1">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Pregnancy</a:t>
            </a:r>
          </a:p>
          <a:p>
            <a:pPr algn="ctr" eaLnBrk="1" hangingPunct="1"/>
            <a:r>
              <a:rPr lang="en-US" sz="900" b="1" dirty="0">
                <a:solidFill>
                  <a:srgbClr val="FFFFFF"/>
                </a:solidFill>
                <a:latin typeface="Calibri" pitchFamily="34" charset="0"/>
                <a:cs typeface="Calibri" pitchFamily="34" charset="0"/>
              </a:rPr>
              <a:t>Complications</a:t>
            </a:r>
          </a:p>
        </p:txBody>
      </p:sp>
      <p:sp>
        <p:nvSpPr>
          <p:cNvPr id="76" name="Oval 75"/>
          <p:cNvSpPr/>
          <p:nvPr/>
        </p:nvSpPr>
        <p:spPr bwMode="auto">
          <a:xfrm>
            <a:off x="5303792" y="1134619"/>
            <a:ext cx="764166" cy="457793"/>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Cancer</a:t>
            </a:r>
          </a:p>
        </p:txBody>
      </p:sp>
      <p:sp>
        <p:nvSpPr>
          <p:cNvPr id="84" name="Oval 83"/>
          <p:cNvSpPr/>
          <p:nvPr/>
        </p:nvSpPr>
        <p:spPr bwMode="auto">
          <a:xfrm>
            <a:off x="2878851" y="1807099"/>
            <a:ext cx="560873" cy="328001"/>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Burns</a:t>
            </a:r>
          </a:p>
        </p:txBody>
      </p:sp>
      <p:sp>
        <p:nvSpPr>
          <p:cNvPr id="101" name="Oval 100"/>
          <p:cNvSpPr/>
          <p:nvPr/>
        </p:nvSpPr>
        <p:spPr bwMode="auto">
          <a:xfrm>
            <a:off x="2170339" y="3671497"/>
            <a:ext cx="1110647" cy="575819"/>
          </a:xfrm>
          <a:prstGeom prst="ellipse">
            <a:avLst/>
          </a:prstGeom>
          <a:solidFill>
            <a:schemeClr val="tx1">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0" rIns="0" rtlCol="0" anchor="ctr"/>
          <a:lstStyle/>
          <a:p>
            <a:pPr algn="ctr" eaLnBrk="1" hangingPunct="1"/>
            <a:r>
              <a:rPr lang="en-US" sz="900" b="1" dirty="0">
                <a:solidFill>
                  <a:srgbClr val="FFFFFF"/>
                </a:solidFill>
                <a:latin typeface="Calibri" pitchFamily="34" charset="0"/>
                <a:cs typeface="Calibri" pitchFamily="34" charset="0"/>
              </a:rPr>
              <a:t>Unintended</a:t>
            </a:r>
          </a:p>
          <a:p>
            <a:pPr algn="ctr" eaLnBrk="1" hangingPunct="1"/>
            <a:r>
              <a:rPr lang="en-US" sz="900" b="1" dirty="0">
                <a:solidFill>
                  <a:srgbClr val="FFFFFF"/>
                </a:solidFill>
                <a:latin typeface="Calibri" pitchFamily="34" charset="0"/>
                <a:cs typeface="Calibri" pitchFamily="34" charset="0"/>
              </a:rPr>
              <a:t>and  Adolescent</a:t>
            </a:r>
          </a:p>
          <a:p>
            <a:pPr algn="ctr" eaLnBrk="1" hangingPunct="1"/>
            <a:r>
              <a:rPr lang="en-US" sz="900" b="1" dirty="0">
                <a:solidFill>
                  <a:srgbClr val="FFFFFF"/>
                </a:solidFill>
                <a:latin typeface="Calibri" pitchFamily="34" charset="0"/>
                <a:cs typeface="Calibri" pitchFamily="34" charset="0"/>
              </a:rPr>
              <a:t>Pregnancy</a:t>
            </a:r>
          </a:p>
        </p:txBody>
      </p:sp>
      <p:cxnSp>
        <p:nvCxnSpPr>
          <p:cNvPr id="220" name="Straight Connector 219"/>
          <p:cNvCxnSpPr/>
          <p:nvPr/>
        </p:nvCxnSpPr>
        <p:spPr>
          <a:xfrm flipV="1">
            <a:off x="4532003" y="2000251"/>
            <a:ext cx="1029254" cy="573245"/>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bwMode="auto">
          <a:xfrm>
            <a:off x="3452822" y="3213073"/>
            <a:ext cx="731234" cy="412012"/>
          </a:xfrm>
          <a:prstGeom prst="ellipse">
            <a:avLst/>
          </a:prstGeom>
          <a:solidFill>
            <a:schemeClr val="tx1">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20574" rIns="20574" rtlCol="0" anchor="ctr"/>
          <a:lstStyle/>
          <a:p>
            <a:pPr algn="ctr" eaLnBrk="1" hangingPunct="1"/>
            <a:r>
              <a:rPr lang="en-US" sz="900" b="1" dirty="0">
                <a:solidFill>
                  <a:srgbClr val="FFFFFF"/>
                </a:solidFill>
                <a:latin typeface="Calibri" pitchFamily="34" charset="0"/>
                <a:cs typeface="Calibri" pitchFamily="34" charset="0"/>
              </a:rPr>
              <a:t>Fetal</a:t>
            </a:r>
          </a:p>
          <a:p>
            <a:pPr algn="ctr" eaLnBrk="1" hangingPunct="1"/>
            <a:r>
              <a:rPr lang="en-US" sz="900" b="1" dirty="0">
                <a:solidFill>
                  <a:srgbClr val="FFFFFF"/>
                </a:solidFill>
                <a:latin typeface="Calibri" pitchFamily="34" charset="0"/>
                <a:cs typeface="Calibri" pitchFamily="34" charset="0"/>
              </a:rPr>
              <a:t>Death</a:t>
            </a:r>
          </a:p>
        </p:txBody>
      </p:sp>
      <p:sp>
        <p:nvSpPr>
          <p:cNvPr id="92" name="Oval 91"/>
          <p:cNvSpPr/>
          <p:nvPr/>
        </p:nvSpPr>
        <p:spPr bwMode="auto">
          <a:xfrm>
            <a:off x="1479448" y="1488637"/>
            <a:ext cx="780848" cy="550755"/>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Internal Injury</a:t>
            </a:r>
          </a:p>
        </p:txBody>
      </p:sp>
      <p:sp>
        <p:nvSpPr>
          <p:cNvPr id="133" name="Oval 132"/>
          <p:cNvSpPr/>
          <p:nvPr/>
        </p:nvSpPr>
        <p:spPr bwMode="auto">
          <a:xfrm>
            <a:off x="5335325" y="1764015"/>
            <a:ext cx="804302" cy="414170"/>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Diabetes</a:t>
            </a:r>
          </a:p>
        </p:txBody>
      </p:sp>
      <p:sp>
        <p:nvSpPr>
          <p:cNvPr id="97" name="Oval 96"/>
          <p:cNvSpPr/>
          <p:nvPr/>
        </p:nvSpPr>
        <p:spPr bwMode="auto">
          <a:xfrm>
            <a:off x="4514851" y="1527780"/>
            <a:ext cx="694244" cy="472471"/>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Heart </a:t>
            </a:r>
          </a:p>
          <a:p>
            <a:pPr algn="ctr" eaLnBrk="1" hangingPunct="1"/>
            <a:r>
              <a:rPr lang="en-US" sz="900" b="1" dirty="0">
                <a:solidFill>
                  <a:srgbClr val="FFFFFF"/>
                </a:solidFill>
                <a:latin typeface="Calibri" pitchFamily="34" charset="0"/>
                <a:cs typeface="Calibri" pitchFamily="34" charset="0"/>
              </a:rPr>
              <a:t>Disease</a:t>
            </a:r>
          </a:p>
        </p:txBody>
      </p:sp>
      <p:cxnSp>
        <p:nvCxnSpPr>
          <p:cNvPr id="175" name="Straight Connector 174"/>
          <p:cNvCxnSpPr/>
          <p:nvPr/>
        </p:nvCxnSpPr>
        <p:spPr>
          <a:xfrm>
            <a:off x="4522601" y="2568234"/>
            <a:ext cx="1545357" cy="1421509"/>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bwMode="auto">
          <a:xfrm>
            <a:off x="4963851" y="3974086"/>
            <a:ext cx="742949" cy="430501"/>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lIns="0" rIns="0" rtlCol="0" anchor="ctr"/>
          <a:lstStyle/>
          <a:p>
            <a:pPr algn="ctr" eaLnBrk="1" hangingPunct="1"/>
            <a:r>
              <a:rPr lang="en-US" sz="900" b="1" dirty="0">
                <a:solidFill>
                  <a:srgbClr val="FFFFFF"/>
                </a:solidFill>
                <a:latin typeface="Calibri" pitchFamily="34" charset="0"/>
                <a:cs typeface="Calibri" pitchFamily="34" charset="0"/>
              </a:rPr>
              <a:t>HIV</a:t>
            </a:r>
          </a:p>
        </p:txBody>
      </p:sp>
      <p:sp>
        <p:nvSpPr>
          <p:cNvPr id="99" name="Oval 98"/>
          <p:cNvSpPr/>
          <p:nvPr/>
        </p:nvSpPr>
        <p:spPr bwMode="auto">
          <a:xfrm>
            <a:off x="4356726" y="3376396"/>
            <a:ext cx="667058" cy="489493"/>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lIns="0" tIns="13716" rIns="0" bIns="13716" rtlCol="0" anchor="ctr"/>
          <a:lstStyle/>
          <a:p>
            <a:pPr algn="ctr" eaLnBrk="1" hangingPunct="1"/>
            <a:r>
              <a:rPr lang="en-US" sz="900" b="1" dirty="0">
                <a:solidFill>
                  <a:srgbClr val="FFFFFF"/>
                </a:solidFill>
                <a:latin typeface="Calibri" pitchFamily="34" charset="0"/>
                <a:cs typeface="Calibri" pitchFamily="34" charset="0"/>
              </a:rPr>
              <a:t>STDs</a:t>
            </a:r>
          </a:p>
        </p:txBody>
      </p:sp>
      <p:cxnSp>
        <p:nvCxnSpPr>
          <p:cNvPr id="157" name="Straight Connector 156"/>
          <p:cNvCxnSpPr/>
          <p:nvPr/>
        </p:nvCxnSpPr>
        <p:spPr>
          <a:xfrm flipH="1" flipV="1">
            <a:off x="4517804" y="2558467"/>
            <a:ext cx="2457192" cy="1019423"/>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4000500" y="2154452"/>
            <a:ext cx="1112291" cy="777150"/>
          </a:xfrm>
          <a:prstGeom prst="ellipse">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1200" b="1" dirty="0" smtClean="0">
                <a:solidFill>
                  <a:srgbClr val="FFFFFF"/>
                </a:solidFill>
                <a:latin typeface="Calibri" pitchFamily="34" charset="0"/>
                <a:cs typeface="Calibri" pitchFamily="34" charset="0"/>
              </a:rPr>
              <a:t>Violence</a:t>
            </a:r>
          </a:p>
        </p:txBody>
      </p:sp>
      <p:sp>
        <p:nvSpPr>
          <p:cNvPr id="9" name="Oval 8"/>
          <p:cNvSpPr/>
          <p:nvPr/>
        </p:nvSpPr>
        <p:spPr bwMode="auto">
          <a:xfrm>
            <a:off x="5220178" y="3058510"/>
            <a:ext cx="973243" cy="509213"/>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900" b="1" dirty="0">
                <a:solidFill>
                  <a:srgbClr val="FFFFFF"/>
                </a:solidFill>
                <a:latin typeface="Calibri" pitchFamily="34" charset="0"/>
                <a:cs typeface="Calibri" pitchFamily="34" charset="0"/>
              </a:rPr>
              <a:t>Alcohol</a:t>
            </a:r>
          </a:p>
          <a:p>
            <a:pPr algn="ctr" eaLnBrk="1" hangingPunct="1"/>
            <a:r>
              <a:rPr lang="en-US" sz="900" b="1" dirty="0">
                <a:solidFill>
                  <a:srgbClr val="FFFFFF"/>
                </a:solidFill>
                <a:latin typeface="Calibri" pitchFamily="34" charset="0"/>
                <a:cs typeface="Calibri" pitchFamily="34" charset="0"/>
              </a:rPr>
              <a:t>And Drugs</a:t>
            </a:r>
          </a:p>
        </p:txBody>
      </p:sp>
      <p:sp>
        <p:nvSpPr>
          <p:cNvPr id="8" name="Oval 7"/>
          <p:cNvSpPr/>
          <p:nvPr/>
        </p:nvSpPr>
        <p:spPr bwMode="auto">
          <a:xfrm>
            <a:off x="6658160" y="3278863"/>
            <a:ext cx="974207" cy="598052"/>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900" b="1" dirty="0">
                <a:solidFill>
                  <a:srgbClr val="FFFFFF"/>
                </a:solidFill>
                <a:latin typeface="Calibri" pitchFamily="34" charset="0"/>
                <a:cs typeface="Calibri" pitchFamily="34" charset="0"/>
              </a:rPr>
              <a:t>Unsafe </a:t>
            </a:r>
          </a:p>
          <a:p>
            <a:pPr algn="ctr" eaLnBrk="1" hangingPunct="1"/>
            <a:r>
              <a:rPr lang="en-US" sz="900" b="1" dirty="0">
                <a:solidFill>
                  <a:srgbClr val="FFFFFF"/>
                </a:solidFill>
                <a:latin typeface="Calibri" pitchFamily="34" charset="0"/>
                <a:cs typeface="Calibri" pitchFamily="34" charset="0"/>
              </a:rPr>
              <a:t>Sexual Practices</a:t>
            </a:r>
          </a:p>
        </p:txBody>
      </p:sp>
      <p:sp>
        <p:nvSpPr>
          <p:cNvPr id="2" name="Title 1"/>
          <p:cNvSpPr>
            <a:spLocks noGrp="1"/>
          </p:cNvSpPr>
          <p:nvPr>
            <p:ph type="title"/>
          </p:nvPr>
        </p:nvSpPr>
        <p:spPr/>
        <p:txBody>
          <a:bodyPr/>
          <a:lstStyle/>
          <a:p>
            <a:r>
              <a:rPr lang="en-US" sz="2625" dirty="0">
                <a:solidFill>
                  <a:srgbClr val="FFC000"/>
                </a:solidFill>
              </a:rPr>
              <a:t>Violence Against Children/Youth Is Costly and Destructive</a:t>
            </a:r>
          </a:p>
        </p:txBody>
      </p:sp>
      <p:sp>
        <p:nvSpPr>
          <p:cNvPr id="124" name="TextBox 123"/>
          <p:cNvSpPr txBox="1"/>
          <p:nvPr/>
        </p:nvSpPr>
        <p:spPr>
          <a:xfrm>
            <a:off x="1179996" y="4017615"/>
            <a:ext cx="1143000" cy="334835"/>
          </a:xfrm>
          <a:prstGeom prst="rect">
            <a:avLst/>
          </a:prstGeom>
          <a:noFill/>
        </p:spPr>
        <p:txBody>
          <a:bodyPr wrap="square" rtlCol="0">
            <a:spAutoFit/>
          </a:bodyPr>
          <a:lstStyle/>
          <a:p>
            <a:pPr algn="ctr" eaLnBrk="1" hangingPunct="1"/>
            <a:r>
              <a:rPr lang="en-US" sz="788" b="1" dirty="0">
                <a:solidFill>
                  <a:srgbClr val="000000"/>
                </a:solidFill>
                <a:latin typeface="Arial" charset="0"/>
              </a:rPr>
              <a:t>Maternal and</a:t>
            </a:r>
          </a:p>
          <a:p>
            <a:pPr algn="ctr" eaLnBrk="1" hangingPunct="1"/>
            <a:r>
              <a:rPr lang="en-US" sz="788" b="1" dirty="0">
                <a:solidFill>
                  <a:srgbClr val="000000"/>
                </a:solidFill>
                <a:latin typeface="Arial" charset="0"/>
              </a:rPr>
              <a:t>Child Health</a:t>
            </a:r>
          </a:p>
        </p:txBody>
      </p:sp>
      <p:sp>
        <p:nvSpPr>
          <p:cNvPr id="70" name="TextBox 69"/>
          <p:cNvSpPr txBox="1"/>
          <p:nvPr/>
        </p:nvSpPr>
        <p:spPr>
          <a:xfrm>
            <a:off x="1422222" y="1173078"/>
            <a:ext cx="1143000" cy="213585"/>
          </a:xfrm>
          <a:prstGeom prst="rect">
            <a:avLst/>
          </a:prstGeom>
          <a:noFill/>
        </p:spPr>
        <p:txBody>
          <a:bodyPr wrap="square" rtlCol="0">
            <a:spAutoFit/>
          </a:bodyPr>
          <a:lstStyle/>
          <a:p>
            <a:pPr algn="ctr" eaLnBrk="1" hangingPunct="1"/>
            <a:r>
              <a:rPr lang="en-US" sz="788" b="1" dirty="0">
                <a:solidFill>
                  <a:srgbClr val="CC6600"/>
                </a:solidFill>
                <a:latin typeface="Arial" charset="0"/>
              </a:rPr>
              <a:t>Injury</a:t>
            </a:r>
          </a:p>
        </p:txBody>
      </p:sp>
      <p:sp>
        <p:nvSpPr>
          <p:cNvPr id="72" name="TextBox 71"/>
          <p:cNvSpPr txBox="1"/>
          <p:nvPr/>
        </p:nvSpPr>
        <p:spPr>
          <a:xfrm>
            <a:off x="6807243" y="1195646"/>
            <a:ext cx="1143000" cy="334835"/>
          </a:xfrm>
          <a:prstGeom prst="rect">
            <a:avLst/>
          </a:prstGeom>
          <a:noFill/>
        </p:spPr>
        <p:txBody>
          <a:bodyPr wrap="square" rtlCol="0">
            <a:spAutoFit/>
          </a:bodyPr>
          <a:lstStyle/>
          <a:p>
            <a:pPr algn="ctr" eaLnBrk="1" hangingPunct="1"/>
            <a:r>
              <a:rPr lang="en-US" sz="788" b="1" dirty="0">
                <a:solidFill>
                  <a:srgbClr val="669900"/>
                </a:solidFill>
                <a:latin typeface="Arial" charset="0"/>
              </a:rPr>
              <a:t>Non-Communicable </a:t>
            </a:r>
          </a:p>
          <a:p>
            <a:pPr algn="ctr" eaLnBrk="1" hangingPunct="1"/>
            <a:r>
              <a:rPr lang="en-US" sz="788" b="1" dirty="0">
                <a:solidFill>
                  <a:srgbClr val="669900"/>
                </a:solidFill>
                <a:latin typeface="Arial" charset="0"/>
              </a:rPr>
              <a:t>Disease</a:t>
            </a:r>
          </a:p>
        </p:txBody>
      </p:sp>
      <p:sp>
        <p:nvSpPr>
          <p:cNvPr id="73" name="TextBox 72"/>
          <p:cNvSpPr txBox="1"/>
          <p:nvPr/>
        </p:nvSpPr>
        <p:spPr>
          <a:xfrm>
            <a:off x="6658160" y="4087436"/>
            <a:ext cx="1376480" cy="334835"/>
          </a:xfrm>
          <a:prstGeom prst="rect">
            <a:avLst/>
          </a:prstGeom>
          <a:noFill/>
        </p:spPr>
        <p:txBody>
          <a:bodyPr wrap="square" rtlCol="0">
            <a:spAutoFit/>
          </a:bodyPr>
          <a:lstStyle/>
          <a:p>
            <a:pPr algn="ctr" eaLnBrk="1" hangingPunct="1"/>
            <a:r>
              <a:rPr lang="en-US" sz="788" b="1" dirty="0">
                <a:solidFill>
                  <a:srgbClr val="B9B9E7">
                    <a:lumMod val="50000"/>
                  </a:srgbClr>
                </a:solidFill>
                <a:latin typeface="Arial" charset="0"/>
              </a:rPr>
              <a:t>Communicable Disease</a:t>
            </a:r>
          </a:p>
          <a:p>
            <a:pPr algn="ctr" eaLnBrk="1" hangingPunct="1"/>
            <a:r>
              <a:rPr lang="en-US" sz="788" b="1" dirty="0">
                <a:solidFill>
                  <a:srgbClr val="B9B9E7">
                    <a:lumMod val="50000"/>
                  </a:srgbClr>
                </a:solidFill>
                <a:latin typeface="Arial" charset="0"/>
              </a:rPr>
              <a:t>and Risk Behaviors</a:t>
            </a:r>
          </a:p>
        </p:txBody>
      </p:sp>
      <p:sp>
        <p:nvSpPr>
          <p:cNvPr id="47" name="Oval 46"/>
          <p:cNvSpPr/>
          <p:nvPr/>
        </p:nvSpPr>
        <p:spPr bwMode="auto">
          <a:xfrm>
            <a:off x="4033487" y="1040723"/>
            <a:ext cx="685104" cy="414624"/>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Stroke</a:t>
            </a:r>
          </a:p>
        </p:txBody>
      </p:sp>
      <p:sp>
        <p:nvSpPr>
          <p:cNvPr id="50" name="Oval 49"/>
          <p:cNvSpPr/>
          <p:nvPr/>
        </p:nvSpPr>
        <p:spPr bwMode="auto">
          <a:xfrm>
            <a:off x="5808361" y="2282960"/>
            <a:ext cx="662532" cy="400538"/>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Alcohol</a:t>
            </a:r>
          </a:p>
        </p:txBody>
      </p:sp>
      <p:sp>
        <p:nvSpPr>
          <p:cNvPr id="51" name="Oval 50"/>
          <p:cNvSpPr/>
          <p:nvPr/>
        </p:nvSpPr>
        <p:spPr bwMode="auto">
          <a:xfrm>
            <a:off x="6208725" y="2763100"/>
            <a:ext cx="664630" cy="344337"/>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Smoking</a:t>
            </a:r>
          </a:p>
        </p:txBody>
      </p:sp>
      <p:sp>
        <p:nvSpPr>
          <p:cNvPr id="52" name="Oval 51"/>
          <p:cNvSpPr/>
          <p:nvPr/>
        </p:nvSpPr>
        <p:spPr bwMode="auto">
          <a:xfrm>
            <a:off x="6894600" y="1885912"/>
            <a:ext cx="698683" cy="471211"/>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Obesity</a:t>
            </a:r>
          </a:p>
        </p:txBody>
      </p:sp>
      <p:sp>
        <p:nvSpPr>
          <p:cNvPr id="53" name="Oval 52"/>
          <p:cNvSpPr/>
          <p:nvPr/>
        </p:nvSpPr>
        <p:spPr bwMode="auto">
          <a:xfrm>
            <a:off x="6974997" y="2474907"/>
            <a:ext cx="819887" cy="484577"/>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Physical</a:t>
            </a:r>
          </a:p>
          <a:p>
            <a:pPr algn="ctr" eaLnBrk="1" hangingPunct="1"/>
            <a:r>
              <a:rPr lang="en-US" sz="900" b="1" dirty="0">
                <a:solidFill>
                  <a:srgbClr val="FFFFFF"/>
                </a:solidFill>
                <a:latin typeface="Calibri" pitchFamily="34" charset="0"/>
                <a:cs typeface="Calibri" pitchFamily="34" charset="0"/>
              </a:rPr>
              <a:t>Inactivity</a:t>
            </a:r>
          </a:p>
        </p:txBody>
      </p:sp>
      <p:sp>
        <p:nvSpPr>
          <p:cNvPr id="54" name="Oval 53"/>
          <p:cNvSpPr/>
          <p:nvPr/>
        </p:nvSpPr>
        <p:spPr bwMode="auto">
          <a:xfrm>
            <a:off x="5804327" y="3715422"/>
            <a:ext cx="915369" cy="548640"/>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900" b="1" dirty="0">
                <a:solidFill>
                  <a:srgbClr val="FFFFFF"/>
                </a:solidFill>
                <a:latin typeface="Calibri" pitchFamily="34" charset="0"/>
                <a:cs typeface="Calibri" pitchFamily="34" charset="0"/>
              </a:rPr>
              <a:t>Multiple Partners</a:t>
            </a:r>
          </a:p>
        </p:txBody>
      </p:sp>
      <p:sp>
        <p:nvSpPr>
          <p:cNvPr id="74" name="Oval 73"/>
          <p:cNvSpPr/>
          <p:nvPr/>
        </p:nvSpPr>
        <p:spPr bwMode="auto">
          <a:xfrm>
            <a:off x="2322996" y="1103585"/>
            <a:ext cx="723795" cy="519860"/>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Head Injury</a:t>
            </a:r>
          </a:p>
        </p:txBody>
      </p:sp>
      <p:sp>
        <p:nvSpPr>
          <p:cNvPr id="77" name="TextBox 76"/>
          <p:cNvSpPr txBox="1"/>
          <p:nvPr/>
        </p:nvSpPr>
        <p:spPr>
          <a:xfrm>
            <a:off x="1075687" y="2705363"/>
            <a:ext cx="1143000" cy="334835"/>
          </a:xfrm>
          <a:prstGeom prst="rect">
            <a:avLst/>
          </a:prstGeom>
          <a:noFill/>
        </p:spPr>
        <p:txBody>
          <a:bodyPr wrap="square" rtlCol="0">
            <a:spAutoFit/>
          </a:bodyPr>
          <a:lstStyle/>
          <a:p>
            <a:pPr algn="ctr" eaLnBrk="1" hangingPunct="1"/>
            <a:r>
              <a:rPr lang="en-US" sz="788" b="1" dirty="0">
                <a:solidFill>
                  <a:srgbClr val="0070C0"/>
                </a:solidFill>
                <a:latin typeface="Arial" charset="0"/>
              </a:rPr>
              <a:t>Mental Health</a:t>
            </a:r>
          </a:p>
          <a:p>
            <a:pPr algn="ctr" eaLnBrk="1" hangingPunct="1"/>
            <a:r>
              <a:rPr lang="en-US" sz="788" b="1" dirty="0">
                <a:solidFill>
                  <a:srgbClr val="0070C0"/>
                </a:solidFill>
                <a:latin typeface="Arial" charset="0"/>
              </a:rPr>
              <a:t>Problems</a:t>
            </a:r>
          </a:p>
        </p:txBody>
      </p:sp>
      <p:sp>
        <p:nvSpPr>
          <p:cNvPr id="79" name="Oval 78"/>
          <p:cNvSpPr/>
          <p:nvPr/>
        </p:nvSpPr>
        <p:spPr bwMode="auto">
          <a:xfrm>
            <a:off x="1399597" y="3058510"/>
            <a:ext cx="799193" cy="533418"/>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Suicide</a:t>
            </a:r>
          </a:p>
        </p:txBody>
      </p:sp>
      <p:sp>
        <p:nvSpPr>
          <p:cNvPr id="81" name="Oval 80"/>
          <p:cNvSpPr/>
          <p:nvPr/>
        </p:nvSpPr>
        <p:spPr bwMode="auto">
          <a:xfrm>
            <a:off x="1841480" y="2191110"/>
            <a:ext cx="843414" cy="593755"/>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Depression and Anxiety</a:t>
            </a:r>
          </a:p>
        </p:txBody>
      </p:sp>
      <p:sp>
        <p:nvSpPr>
          <p:cNvPr id="85" name="Oval 84"/>
          <p:cNvSpPr/>
          <p:nvPr/>
        </p:nvSpPr>
        <p:spPr bwMode="auto">
          <a:xfrm>
            <a:off x="2747460" y="2507714"/>
            <a:ext cx="692264" cy="382573"/>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PTSD</a:t>
            </a:r>
          </a:p>
        </p:txBody>
      </p:sp>
      <p:sp>
        <p:nvSpPr>
          <p:cNvPr id="87" name="Oval 86"/>
          <p:cNvSpPr/>
          <p:nvPr/>
        </p:nvSpPr>
        <p:spPr bwMode="auto">
          <a:xfrm>
            <a:off x="2493165" y="3108415"/>
            <a:ext cx="644909" cy="433607"/>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Assault</a:t>
            </a:r>
          </a:p>
        </p:txBody>
      </p:sp>
    </p:spTree>
    <p:extLst>
      <p:ext uri="{BB962C8B-B14F-4D97-AF65-F5344CB8AC3E}">
        <p14:creationId xmlns:p14="http://schemas.microsoft.com/office/powerpoint/2010/main" val="1743846011"/>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33326709"/>
              </p:ext>
            </p:extLst>
          </p:nvPr>
        </p:nvGraphicFramePr>
        <p:xfrm>
          <a:off x="1640258" y="411469"/>
          <a:ext cx="5736191" cy="411893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1230766" y="987544"/>
            <a:ext cx="409493" cy="2218340"/>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1200" dirty="0">
                <a:solidFill>
                  <a:srgbClr val="002060"/>
                </a:solidFill>
              </a:rPr>
              <a:t>Adjusted Odds Ratio </a:t>
            </a:r>
          </a:p>
        </p:txBody>
      </p:sp>
      <p:sp>
        <p:nvSpPr>
          <p:cNvPr id="2" name="TextBox 1"/>
          <p:cNvSpPr txBox="1"/>
          <p:nvPr/>
        </p:nvSpPr>
        <p:spPr>
          <a:xfrm>
            <a:off x="1230765" y="3479"/>
            <a:ext cx="6711274" cy="923330"/>
          </a:xfrm>
          <a:prstGeom prst="rect">
            <a:avLst/>
          </a:prstGeom>
          <a:noFill/>
        </p:spPr>
        <p:txBody>
          <a:bodyPr wrap="square" rtlCol="0">
            <a:spAutoFit/>
          </a:bodyPr>
          <a:lstStyle/>
          <a:p>
            <a:pPr algn="ctr" eaLnBrk="1" hangingPunct="1"/>
            <a:r>
              <a:rPr lang="en-US" sz="2700" b="1" dirty="0">
                <a:solidFill>
                  <a:srgbClr val="FFC000"/>
                </a:solidFill>
                <a:latin typeface="Arial" charset="0"/>
              </a:rPr>
              <a:t>Adverse Childhood Experiences and Life Potential</a:t>
            </a:r>
          </a:p>
        </p:txBody>
      </p:sp>
      <p:sp>
        <p:nvSpPr>
          <p:cNvPr id="3" name="TextBox 2"/>
          <p:cNvSpPr txBox="1"/>
          <p:nvPr/>
        </p:nvSpPr>
        <p:spPr>
          <a:xfrm>
            <a:off x="1317176" y="4674424"/>
            <a:ext cx="6624863" cy="577081"/>
          </a:xfrm>
          <a:prstGeom prst="rect">
            <a:avLst/>
          </a:prstGeom>
          <a:noFill/>
        </p:spPr>
        <p:txBody>
          <a:bodyPr wrap="square" rtlCol="0">
            <a:spAutoFit/>
          </a:bodyPr>
          <a:lstStyle/>
          <a:p>
            <a:pPr eaLnBrk="1" hangingPunct="1"/>
            <a:r>
              <a:rPr lang="en-US" sz="1050" b="1" dirty="0">
                <a:solidFill>
                  <a:srgbClr val="FFFFFF"/>
                </a:solidFill>
                <a:latin typeface="Arial" panose="020B0604020202020204" pitchFamily="34" charset="0"/>
                <a:cs typeface="Arial" panose="020B0604020202020204" pitchFamily="34" charset="0"/>
              </a:rPr>
              <a:t>Source: Metzler et. al, Adverse Childhood Experiences &amp; Life Opportunities: Time to Shift the Narrative.  Children and Youth Services Review (forthcoming 2016).</a:t>
            </a:r>
            <a:br>
              <a:rPr lang="en-US" sz="1050" b="1" dirty="0">
                <a:solidFill>
                  <a:srgbClr val="FFFFFF"/>
                </a:solidFill>
                <a:latin typeface="Arial" panose="020B0604020202020204" pitchFamily="34" charset="0"/>
                <a:cs typeface="Arial" panose="020B0604020202020204" pitchFamily="34" charset="0"/>
              </a:rPr>
            </a:br>
            <a:endParaRPr lang="en-US" sz="105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03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5221" y="60664"/>
            <a:ext cx="6515100" cy="857250"/>
          </a:xfrm>
        </p:spPr>
        <p:txBody>
          <a:bodyPr/>
          <a:lstStyle/>
          <a:p>
            <a:pPr>
              <a:spcAft>
                <a:spcPts val="0"/>
              </a:spcAft>
            </a:pPr>
            <a:r>
              <a:rPr kumimoji="1" lang="en-US" sz="2700" dirty="0">
                <a:solidFill>
                  <a:srgbClr val="FFC000"/>
                </a:solidFill>
              </a:rPr>
              <a:t>Violence Damages</a:t>
            </a:r>
            <a:r>
              <a:rPr lang="en-US" sz="2700" dirty="0">
                <a:solidFill>
                  <a:srgbClr val="FFC000"/>
                </a:solidFill>
              </a:rPr>
              <a:t> the Body Via Impact on the Brain</a:t>
            </a:r>
            <a:endParaRPr lang="en-US" sz="2700" dirty="0">
              <a:solidFill>
                <a:srgbClr val="FFC000"/>
              </a:solidFill>
              <a:latin typeface="Arial Narrow" pitchFamily="34" charset="0"/>
            </a:endParaRPr>
          </a:p>
        </p:txBody>
      </p:sp>
      <p:sp>
        <p:nvSpPr>
          <p:cNvPr id="7" name="Oval 6"/>
          <p:cNvSpPr/>
          <p:nvPr/>
        </p:nvSpPr>
        <p:spPr>
          <a:xfrm>
            <a:off x="1181099" y="1297780"/>
            <a:ext cx="1257300" cy="131445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b="1" dirty="0" smtClean="0">
                <a:solidFill>
                  <a:srgbClr val="000000"/>
                </a:solidFill>
              </a:rPr>
              <a:t>Violence</a:t>
            </a:r>
          </a:p>
          <a:p>
            <a:pPr algn="ctr" eaLnBrk="1" hangingPunct="1"/>
            <a:r>
              <a:rPr lang="en-US" sz="1200" b="1" dirty="0" smtClean="0">
                <a:solidFill>
                  <a:srgbClr val="000000"/>
                </a:solidFill>
              </a:rPr>
              <a:t>Against Children/</a:t>
            </a:r>
          </a:p>
          <a:p>
            <a:pPr algn="ctr" eaLnBrk="1" hangingPunct="1"/>
            <a:r>
              <a:rPr lang="en-US" sz="1200" b="1" dirty="0" smtClean="0">
                <a:solidFill>
                  <a:srgbClr val="000000"/>
                </a:solidFill>
              </a:rPr>
              <a:t>Youth</a:t>
            </a:r>
            <a:endParaRPr lang="en-US" sz="1200" b="1" dirty="0">
              <a:solidFill>
                <a:srgbClr val="000000"/>
              </a:solidFill>
            </a:endParaRPr>
          </a:p>
        </p:txBody>
      </p:sp>
      <p:sp>
        <p:nvSpPr>
          <p:cNvPr id="12" name="Oval 11"/>
          <p:cNvSpPr/>
          <p:nvPr/>
        </p:nvSpPr>
        <p:spPr>
          <a:xfrm>
            <a:off x="6019310" y="1395059"/>
            <a:ext cx="2000250" cy="108585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b="1" dirty="0" smtClean="0">
                <a:solidFill>
                  <a:srgbClr val="000000"/>
                </a:solidFill>
              </a:rPr>
              <a:t>Mental and Physical Health and Cognitive</a:t>
            </a:r>
          </a:p>
          <a:p>
            <a:pPr algn="ctr" eaLnBrk="1" hangingPunct="1"/>
            <a:r>
              <a:rPr lang="en-US" sz="1200" b="1" dirty="0" smtClean="0">
                <a:solidFill>
                  <a:srgbClr val="000000"/>
                </a:solidFill>
              </a:rPr>
              <a:t>Development</a:t>
            </a:r>
            <a:endParaRPr lang="en-US" sz="1200" b="1" dirty="0">
              <a:solidFill>
                <a:srgbClr val="000000"/>
              </a:solidFill>
            </a:endParaRPr>
          </a:p>
        </p:txBody>
      </p:sp>
      <p:sp>
        <p:nvSpPr>
          <p:cNvPr id="16" name="Right Arrow 15"/>
          <p:cNvSpPr/>
          <p:nvPr/>
        </p:nvSpPr>
        <p:spPr>
          <a:xfrm>
            <a:off x="5683323" y="1791354"/>
            <a:ext cx="276606" cy="3429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pic>
        <p:nvPicPr>
          <p:cNvPr id="19" name="Picture 10" descr="brain2"/>
          <p:cNvPicPr>
            <a:picLocks noChangeAspect="1" noChangeArrowheads="1"/>
          </p:cNvPicPr>
          <p:nvPr/>
        </p:nvPicPr>
        <p:blipFill>
          <a:blip r:embed="rId3" cstate="print"/>
          <a:srcRect/>
          <a:stretch>
            <a:fillRect/>
          </a:stretch>
        </p:blipFill>
        <p:spPr bwMode="auto">
          <a:xfrm>
            <a:off x="2848634" y="1581663"/>
            <a:ext cx="1187944" cy="964406"/>
          </a:xfrm>
          <a:prstGeom prst="rect">
            <a:avLst/>
          </a:prstGeom>
          <a:noFill/>
        </p:spPr>
      </p:pic>
      <p:sp>
        <p:nvSpPr>
          <p:cNvPr id="20" name="Line 35"/>
          <p:cNvSpPr>
            <a:spLocks noChangeShapeType="1"/>
          </p:cNvSpPr>
          <p:nvPr/>
        </p:nvSpPr>
        <p:spPr bwMode="auto">
          <a:xfrm flipV="1">
            <a:off x="1553935" y="3983134"/>
            <a:ext cx="6157673" cy="0"/>
          </a:xfrm>
          <a:prstGeom prst="line">
            <a:avLst/>
          </a:prstGeom>
          <a:noFill/>
          <a:ln w="127000">
            <a:solidFill>
              <a:srgbClr val="0070C0"/>
            </a:solidFill>
            <a:round/>
            <a:headEnd/>
            <a:tailEnd type="triangle" w="med" len="med"/>
          </a:ln>
          <a:effectLst/>
        </p:spPr>
        <p:txBody>
          <a:bodyPr/>
          <a:lstStyle/>
          <a:p>
            <a:pPr eaLnBrk="1" hangingPunct="1"/>
            <a:endParaRPr lang="en-US">
              <a:solidFill>
                <a:srgbClr val="000000"/>
              </a:solidFill>
              <a:latin typeface="Arial"/>
            </a:endParaRPr>
          </a:p>
        </p:txBody>
      </p:sp>
      <p:sp>
        <p:nvSpPr>
          <p:cNvPr id="21" name="TextBox 20"/>
          <p:cNvSpPr txBox="1"/>
          <p:nvPr/>
        </p:nvSpPr>
        <p:spPr>
          <a:xfrm>
            <a:off x="1580501" y="4132672"/>
            <a:ext cx="992579" cy="369332"/>
          </a:xfrm>
          <a:prstGeom prst="rect">
            <a:avLst/>
          </a:prstGeom>
          <a:noFill/>
        </p:spPr>
        <p:txBody>
          <a:bodyPr wrap="none" rtlCol="0">
            <a:spAutoFit/>
          </a:bodyPr>
          <a:lstStyle/>
          <a:p>
            <a:pPr eaLnBrk="1" hangingPunct="1"/>
            <a:r>
              <a:rPr lang="en-US" b="1" dirty="0" smtClean="0">
                <a:solidFill>
                  <a:srgbClr val="FF0000"/>
                </a:solidFill>
                <a:latin typeface="Arial"/>
              </a:rPr>
              <a:t>Infancy</a:t>
            </a:r>
            <a:endParaRPr lang="en-US" b="1" dirty="0">
              <a:solidFill>
                <a:srgbClr val="FF0000"/>
              </a:solidFill>
              <a:latin typeface="Arial"/>
            </a:endParaRPr>
          </a:p>
        </p:txBody>
      </p:sp>
      <p:sp>
        <p:nvSpPr>
          <p:cNvPr id="22" name="TextBox 21"/>
          <p:cNvSpPr txBox="1"/>
          <p:nvPr/>
        </p:nvSpPr>
        <p:spPr>
          <a:xfrm>
            <a:off x="6271421" y="4132672"/>
            <a:ext cx="1338828" cy="369332"/>
          </a:xfrm>
          <a:prstGeom prst="rect">
            <a:avLst/>
          </a:prstGeom>
          <a:noFill/>
        </p:spPr>
        <p:txBody>
          <a:bodyPr wrap="none" rtlCol="0">
            <a:spAutoFit/>
          </a:bodyPr>
          <a:lstStyle/>
          <a:p>
            <a:pPr eaLnBrk="1" hangingPunct="1"/>
            <a:r>
              <a:rPr lang="en-US" b="1" dirty="0" smtClean="0">
                <a:solidFill>
                  <a:srgbClr val="FF0000"/>
                </a:solidFill>
                <a:latin typeface="Arial"/>
              </a:rPr>
              <a:t>Adulthood</a:t>
            </a:r>
            <a:endParaRPr lang="en-US" b="1" dirty="0">
              <a:solidFill>
                <a:srgbClr val="FF0000"/>
              </a:solidFill>
              <a:latin typeface="Arial"/>
            </a:endParaRPr>
          </a:p>
        </p:txBody>
      </p:sp>
      <p:sp>
        <p:nvSpPr>
          <p:cNvPr id="23" name="Right Arrow 22"/>
          <p:cNvSpPr/>
          <p:nvPr/>
        </p:nvSpPr>
        <p:spPr>
          <a:xfrm>
            <a:off x="4086512" y="1828202"/>
            <a:ext cx="342900" cy="36347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
        <p:nvSpPr>
          <p:cNvPr id="24" name="Rectangle 23"/>
          <p:cNvSpPr/>
          <p:nvPr/>
        </p:nvSpPr>
        <p:spPr>
          <a:xfrm>
            <a:off x="4469720" y="1609889"/>
            <a:ext cx="1143000" cy="8001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sz="1200" b="1" dirty="0" smtClean="0">
                <a:solidFill>
                  <a:srgbClr val="FFFFFF"/>
                </a:solidFill>
              </a:rPr>
              <a:t>Risk</a:t>
            </a:r>
          </a:p>
          <a:p>
            <a:pPr algn="ctr" eaLnBrk="1" hangingPunct="1"/>
            <a:r>
              <a:rPr lang="en-US" sz="1200" b="1" dirty="0" smtClean="0">
                <a:solidFill>
                  <a:srgbClr val="FFFFFF"/>
                </a:solidFill>
              </a:rPr>
              <a:t>Behaviors</a:t>
            </a:r>
          </a:p>
          <a:p>
            <a:pPr algn="ctr" eaLnBrk="1" hangingPunct="1"/>
            <a:r>
              <a:rPr lang="en-US" sz="1200" b="1" dirty="0" smtClean="0">
                <a:solidFill>
                  <a:srgbClr val="FFFFFF"/>
                </a:solidFill>
              </a:rPr>
              <a:t>And Conditions</a:t>
            </a:r>
            <a:endParaRPr lang="en-US" sz="1200" b="1" dirty="0">
              <a:solidFill>
                <a:srgbClr val="FFFFFF"/>
              </a:solidFill>
            </a:endParaRPr>
          </a:p>
        </p:txBody>
      </p:sp>
      <p:sp>
        <p:nvSpPr>
          <p:cNvPr id="31" name="U-Turn Arrow 30"/>
          <p:cNvSpPr/>
          <p:nvPr/>
        </p:nvSpPr>
        <p:spPr>
          <a:xfrm flipV="1">
            <a:off x="3351212" y="2597603"/>
            <a:ext cx="3657600" cy="571500"/>
          </a:xfrm>
          <a:prstGeom prst="uturnArrow">
            <a:avLst>
              <a:gd name="adj1" fmla="val 35216"/>
              <a:gd name="adj2" fmla="val 25000"/>
              <a:gd name="adj3" fmla="val 36918"/>
              <a:gd name="adj4" fmla="val 46595"/>
              <a:gd name="adj5" fmla="val 10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000000"/>
              </a:solidFill>
            </a:endParaRPr>
          </a:p>
        </p:txBody>
      </p:sp>
      <p:sp>
        <p:nvSpPr>
          <p:cNvPr id="32" name="TextBox 31"/>
          <p:cNvSpPr txBox="1"/>
          <p:nvPr/>
        </p:nvSpPr>
        <p:spPr>
          <a:xfrm>
            <a:off x="4043790" y="3463502"/>
            <a:ext cx="2099678" cy="369332"/>
          </a:xfrm>
          <a:prstGeom prst="rect">
            <a:avLst/>
          </a:prstGeom>
          <a:solidFill>
            <a:schemeClr val="bg2"/>
          </a:solidFill>
          <a:ln>
            <a:noFill/>
          </a:ln>
        </p:spPr>
        <p:txBody>
          <a:bodyPr wrap="none" rtlCol="0">
            <a:spAutoFit/>
          </a:bodyPr>
          <a:lstStyle/>
          <a:p>
            <a:pPr algn="ctr" eaLnBrk="1" hangingPunct="1"/>
            <a:r>
              <a:rPr lang="en-US" b="1" dirty="0" smtClean="0">
                <a:solidFill>
                  <a:srgbClr val="FFFFFF"/>
                </a:solidFill>
                <a:latin typeface="Arial"/>
              </a:rPr>
              <a:t>Premature Aging </a:t>
            </a:r>
            <a:endParaRPr lang="en-US" b="1" dirty="0">
              <a:solidFill>
                <a:srgbClr val="FFFFFF"/>
              </a:solidFill>
              <a:latin typeface="Arial"/>
            </a:endParaRPr>
          </a:p>
        </p:txBody>
      </p:sp>
      <p:cxnSp>
        <p:nvCxnSpPr>
          <p:cNvPr id="26" name="Straight Connector 25"/>
          <p:cNvCxnSpPr/>
          <p:nvPr/>
        </p:nvCxnSpPr>
        <p:spPr>
          <a:xfrm rot="16200000" flipH="1">
            <a:off x="4946197" y="3314700"/>
            <a:ext cx="285750" cy="1"/>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2560928" y="1784060"/>
            <a:ext cx="276606" cy="3429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
        <p:nvSpPr>
          <p:cNvPr id="2" name="TextBox 1"/>
          <p:cNvSpPr txBox="1"/>
          <p:nvPr/>
        </p:nvSpPr>
        <p:spPr>
          <a:xfrm>
            <a:off x="2333263" y="1042987"/>
            <a:ext cx="754135" cy="461665"/>
          </a:xfrm>
          <a:prstGeom prst="rect">
            <a:avLst/>
          </a:prstGeom>
          <a:solidFill>
            <a:schemeClr val="bg2"/>
          </a:solidFill>
        </p:spPr>
        <p:txBody>
          <a:bodyPr wrap="square" rtlCol="0">
            <a:spAutoFit/>
          </a:bodyPr>
          <a:lstStyle/>
          <a:p>
            <a:pPr algn="ctr" eaLnBrk="1" hangingPunct="1"/>
            <a:r>
              <a:rPr lang="en-US" sz="1200" b="1" dirty="0" smtClean="0">
                <a:solidFill>
                  <a:srgbClr val="FFFFFF"/>
                </a:solidFill>
                <a:latin typeface="Arial"/>
              </a:rPr>
              <a:t>Toxic</a:t>
            </a:r>
          </a:p>
          <a:p>
            <a:pPr algn="ctr" eaLnBrk="1" hangingPunct="1"/>
            <a:r>
              <a:rPr lang="en-US" sz="1200" b="1" dirty="0" smtClean="0">
                <a:solidFill>
                  <a:srgbClr val="FFFFFF"/>
                </a:solidFill>
                <a:latin typeface="Arial"/>
              </a:rPr>
              <a:t>Stress</a:t>
            </a:r>
            <a:endParaRPr lang="en-US" sz="1200" b="1" dirty="0">
              <a:solidFill>
                <a:srgbClr val="FFFFFF"/>
              </a:solidFill>
              <a:latin typeface="Arial"/>
            </a:endParaRPr>
          </a:p>
        </p:txBody>
      </p:sp>
      <p:cxnSp>
        <p:nvCxnSpPr>
          <p:cNvPr id="17" name="Straight Connector 16"/>
          <p:cNvCxnSpPr/>
          <p:nvPr/>
        </p:nvCxnSpPr>
        <p:spPr>
          <a:xfrm rot="16200000" flipH="1">
            <a:off x="2556357" y="1648480"/>
            <a:ext cx="285750" cy="1"/>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846271"/>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9833" y="2025620"/>
            <a:ext cx="3388840" cy="923330"/>
          </a:xfrm>
          <a:prstGeom prst="rect">
            <a:avLst/>
          </a:prstGeom>
        </p:spPr>
        <p:txBody>
          <a:bodyPr wrap="square">
            <a:spAutoFit/>
          </a:bodyPr>
          <a:lstStyle/>
          <a:p>
            <a:pPr algn="ctr" eaLnBrk="1" hangingPunct="1"/>
            <a:r>
              <a:rPr lang="en-US" sz="2700" b="1" kern="0" dirty="0">
                <a:solidFill>
                  <a:srgbClr val="FF0000"/>
                </a:solidFill>
                <a:latin typeface="Arial"/>
              </a:rPr>
              <a:t>Act on the Best Available Evidence</a:t>
            </a:r>
            <a:endParaRPr lang="en-US" dirty="0">
              <a:solidFill>
                <a:srgbClr val="FF0000"/>
              </a:solidFill>
              <a:latin typeface="Arial" charset="0"/>
            </a:endParaRPr>
          </a:p>
        </p:txBody>
      </p:sp>
      <p:sp>
        <p:nvSpPr>
          <p:cNvPr id="4" name="Freeform 3"/>
          <p:cNvSpPr/>
          <p:nvPr/>
        </p:nvSpPr>
        <p:spPr>
          <a:xfrm>
            <a:off x="6160315" y="1392180"/>
            <a:ext cx="1214297" cy="1266881"/>
          </a:xfrm>
          <a:custGeom>
            <a:avLst/>
            <a:gdLst>
              <a:gd name="connsiteX0" fmla="*/ 0 w 3154680"/>
              <a:gd name="connsiteY0" fmla="*/ 1577340 h 3154680"/>
              <a:gd name="connsiteX1" fmla="*/ 461994 w 3154680"/>
              <a:gd name="connsiteY1" fmla="*/ 461992 h 3154680"/>
              <a:gd name="connsiteX2" fmla="*/ 1577343 w 3154680"/>
              <a:gd name="connsiteY2" fmla="*/ 1 h 3154680"/>
              <a:gd name="connsiteX3" fmla="*/ 2692691 w 3154680"/>
              <a:gd name="connsiteY3" fmla="*/ 461995 h 3154680"/>
              <a:gd name="connsiteX4" fmla="*/ 3154682 w 3154680"/>
              <a:gd name="connsiteY4" fmla="*/ 1577344 h 3154680"/>
              <a:gd name="connsiteX5" fmla="*/ 2692689 w 3154680"/>
              <a:gd name="connsiteY5" fmla="*/ 2692692 h 3154680"/>
              <a:gd name="connsiteX6" fmla="*/ 1577341 w 3154680"/>
              <a:gd name="connsiteY6" fmla="*/ 3154684 h 3154680"/>
              <a:gd name="connsiteX7" fmla="*/ 461993 w 3154680"/>
              <a:gd name="connsiteY7" fmla="*/ 2692691 h 3154680"/>
              <a:gd name="connsiteX8" fmla="*/ 2 w 3154680"/>
              <a:gd name="connsiteY8" fmla="*/ 1577342 h 3154680"/>
              <a:gd name="connsiteX9" fmla="*/ 0 w 3154680"/>
              <a:gd name="connsiteY9" fmla="*/ 157734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4680" h="3154680">
                <a:moveTo>
                  <a:pt x="0" y="1577340"/>
                </a:moveTo>
                <a:cubicBezTo>
                  <a:pt x="0" y="1159003"/>
                  <a:pt x="166185" y="757801"/>
                  <a:pt x="461994" y="461992"/>
                </a:cubicBezTo>
                <a:cubicBezTo>
                  <a:pt x="757803" y="166184"/>
                  <a:pt x="1159006" y="1"/>
                  <a:pt x="1577343" y="1"/>
                </a:cubicBezTo>
                <a:cubicBezTo>
                  <a:pt x="1995680" y="1"/>
                  <a:pt x="2396882" y="166186"/>
                  <a:pt x="2692691" y="461995"/>
                </a:cubicBezTo>
                <a:cubicBezTo>
                  <a:pt x="2988499" y="757804"/>
                  <a:pt x="3154682" y="1159007"/>
                  <a:pt x="3154682" y="1577344"/>
                </a:cubicBezTo>
                <a:cubicBezTo>
                  <a:pt x="3154682" y="1995681"/>
                  <a:pt x="2988498" y="2396883"/>
                  <a:pt x="2692689" y="2692692"/>
                </a:cubicBezTo>
                <a:cubicBezTo>
                  <a:pt x="2396880" y="2988501"/>
                  <a:pt x="1995677" y="3154684"/>
                  <a:pt x="1577341" y="3154684"/>
                </a:cubicBezTo>
                <a:cubicBezTo>
                  <a:pt x="1159004" y="3154684"/>
                  <a:pt x="757802" y="2988500"/>
                  <a:pt x="461993" y="2692691"/>
                </a:cubicBezTo>
                <a:cubicBezTo>
                  <a:pt x="166185" y="2396882"/>
                  <a:pt x="1" y="1995679"/>
                  <a:pt x="2" y="1577342"/>
                </a:cubicBezTo>
                <a:lnTo>
                  <a:pt x="0" y="1577340"/>
                </a:lnTo>
                <a:close/>
              </a:path>
            </a:pathLst>
          </a:custGeom>
          <a:solidFill>
            <a:srgbClr val="00B0F0">
              <a:alpha val="50000"/>
            </a:srgb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alpha val="50000"/>
              <a:hueOff val="0"/>
              <a:satOff val="0"/>
              <a:lumOff val="0"/>
              <a:alphaOff val="0"/>
            </a:schemeClr>
          </a:effectRef>
          <a:fontRef idx="minor">
            <a:schemeClr val="tx1"/>
          </a:fontRef>
        </p:style>
        <p:txBody>
          <a:bodyPr spcFirstLastPara="0" vert="horz" wrap="square" lIns="315469" tIns="414052" rIns="315467" bIns="887254" numCol="1" spcCol="1270" anchor="ctr" anchorCtr="0">
            <a:noAutofit/>
          </a:bodyPr>
          <a:lstStyle/>
          <a:p>
            <a:pPr algn="ctr" defTabSz="2166938" eaLnBrk="1" fontAlgn="auto" hangingPunct="1">
              <a:lnSpc>
                <a:spcPct val="90000"/>
              </a:lnSpc>
              <a:spcAft>
                <a:spcPct val="35000"/>
              </a:spcAft>
            </a:pPr>
            <a:r>
              <a:rPr lang="en-US" sz="4875" dirty="0">
                <a:solidFill>
                  <a:srgbClr val="0039A6"/>
                </a:solidFill>
              </a:rPr>
              <a:t> </a:t>
            </a:r>
          </a:p>
        </p:txBody>
      </p:sp>
      <p:sp>
        <p:nvSpPr>
          <p:cNvPr id="5" name="Freeform 4"/>
          <p:cNvSpPr/>
          <p:nvPr/>
        </p:nvSpPr>
        <p:spPr>
          <a:xfrm>
            <a:off x="5605745" y="2287526"/>
            <a:ext cx="1276867" cy="1204125"/>
          </a:xfrm>
          <a:custGeom>
            <a:avLst/>
            <a:gdLst>
              <a:gd name="connsiteX0" fmla="*/ 0 w 3154680"/>
              <a:gd name="connsiteY0" fmla="*/ 1577340 h 3154680"/>
              <a:gd name="connsiteX1" fmla="*/ 461994 w 3154680"/>
              <a:gd name="connsiteY1" fmla="*/ 461992 h 3154680"/>
              <a:gd name="connsiteX2" fmla="*/ 1577343 w 3154680"/>
              <a:gd name="connsiteY2" fmla="*/ 1 h 3154680"/>
              <a:gd name="connsiteX3" fmla="*/ 2692691 w 3154680"/>
              <a:gd name="connsiteY3" fmla="*/ 461995 h 3154680"/>
              <a:gd name="connsiteX4" fmla="*/ 3154682 w 3154680"/>
              <a:gd name="connsiteY4" fmla="*/ 1577344 h 3154680"/>
              <a:gd name="connsiteX5" fmla="*/ 2692689 w 3154680"/>
              <a:gd name="connsiteY5" fmla="*/ 2692692 h 3154680"/>
              <a:gd name="connsiteX6" fmla="*/ 1577341 w 3154680"/>
              <a:gd name="connsiteY6" fmla="*/ 3154684 h 3154680"/>
              <a:gd name="connsiteX7" fmla="*/ 461993 w 3154680"/>
              <a:gd name="connsiteY7" fmla="*/ 2692691 h 3154680"/>
              <a:gd name="connsiteX8" fmla="*/ 2 w 3154680"/>
              <a:gd name="connsiteY8" fmla="*/ 1577342 h 3154680"/>
              <a:gd name="connsiteX9" fmla="*/ 0 w 3154680"/>
              <a:gd name="connsiteY9" fmla="*/ 157734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4680" h="3154680">
                <a:moveTo>
                  <a:pt x="0" y="1577340"/>
                </a:moveTo>
                <a:cubicBezTo>
                  <a:pt x="0" y="1159003"/>
                  <a:pt x="166185" y="757801"/>
                  <a:pt x="461994" y="461992"/>
                </a:cubicBezTo>
                <a:cubicBezTo>
                  <a:pt x="757803" y="166184"/>
                  <a:pt x="1159006" y="1"/>
                  <a:pt x="1577343" y="1"/>
                </a:cubicBezTo>
                <a:cubicBezTo>
                  <a:pt x="1995680" y="1"/>
                  <a:pt x="2396882" y="166186"/>
                  <a:pt x="2692691" y="461995"/>
                </a:cubicBezTo>
                <a:cubicBezTo>
                  <a:pt x="2988499" y="757804"/>
                  <a:pt x="3154682" y="1159007"/>
                  <a:pt x="3154682" y="1577344"/>
                </a:cubicBezTo>
                <a:cubicBezTo>
                  <a:pt x="3154682" y="1995681"/>
                  <a:pt x="2988498" y="2396883"/>
                  <a:pt x="2692689" y="2692692"/>
                </a:cubicBezTo>
                <a:cubicBezTo>
                  <a:pt x="2396880" y="2988501"/>
                  <a:pt x="1995677" y="3154684"/>
                  <a:pt x="1577341" y="3154684"/>
                </a:cubicBezTo>
                <a:cubicBezTo>
                  <a:pt x="1159004" y="3154684"/>
                  <a:pt x="757802" y="2988500"/>
                  <a:pt x="461993" y="2692691"/>
                </a:cubicBezTo>
                <a:cubicBezTo>
                  <a:pt x="166185" y="2396882"/>
                  <a:pt x="1" y="1995679"/>
                  <a:pt x="2" y="1577342"/>
                </a:cubicBezTo>
                <a:lnTo>
                  <a:pt x="0" y="1577340"/>
                </a:lnTo>
                <a:close/>
              </a:path>
            </a:pathLst>
          </a:custGeom>
          <a:solidFill>
            <a:srgbClr val="92D050">
              <a:alpha val="50000"/>
            </a:srgb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4">
              <a:alpha val="50000"/>
              <a:hueOff val="0"/>
              <a:satOff val="0"/>
              <a:lumOff val="0"/>
              <a:alphaOff val="0"/>
            </a:schemeClr>
          </a:effectRef>
          <a:fontRef idx="minor">
            <a:schemeClr val="tx1"/>
          </a:fontRef>
        </p:style>
        <p:txBody>
          <a:bodyPr spcFirstLastPara="0" vert="horz" wrap="square" lIns="222799" tIns="611219" rIns="723605" bIns="453485" numCol="1" spcCol="1270" anchor="ctr" anchorCtr="0">
            <a:noAutofit/>
          </a:bodyPr>
          <a:lstStyle/>
          <a:p>
            <a:pPr algn="ctr" defTabSz="2166938" eaLnBrk="1" fontAlgn="auto" hangingPunct="1">
              <a:lnSpc>
                <a:spcPct val="90000"/>
              </a:lnSpc>
              <a:spcAft>
                <a:spcPct val="35000"/>
              </a:spcAft>
            </a:pPr>
            <a:r>
              <a:rPr lang="en-US" sz="4875" dirty="0">
                <a:solidFill>
                  <a:srgbClr val="0039A6"/>
                </a:solidFill>
              </a:rPr>
              <a:t> </a:t>
            </a:r>
          </a:p>
        </p:txBody>
      </p:sp>
      <p:sp>
        <p:nvSpPr>
          <p:cNvPr id="6" name="Freeform 5"/>
          <p:cNvSpPr/>
          <p:nvPr/>
        </p:nvSpPr>
        <p:spPr>
          <a:xfrm>
            <a:off x="6661395" y="2285273"/>
            <a:ext cx="1205218" cy="1204125"/>
          </a:xfrm>
          <a:custGeom>
            <a:avLst/>
            <a:gdLst>
              <a:gd name="connsiteX0" fmla="*/ 0 w 3154680"/>
              <a:gd name="connsiteY0" fmla="*/ 1577340 h 3154680"/>
              <a:gd name="connsiteX1" fmla="*/ 461994 w 3154680"/>
              <a:gd name="connsiteY1" fmla="*/ 461992 h 3154680"/>
              <a:gd name="connsiteX2" fmla="*/ 1577343 w 3154680"/>
              <a:gd name="connsiteY2" fmla="*/ 1 h 3154680"/>
              <a:gd name="connsiteX3" fmla="*/ 2692691 w 3154680"/>
              <a:gd name="connsiteY3" fmla="*/ 461995 h 3154680"/>
              <a:gd name="connsiteX4" fmla="*/ 3154682 w 3154680"/>
              <a:gd name="connsiteY4" fmla="*/ 1577344 h 3154680"/>
              <a:gd name="connsiteX5" fmla="*/ 2692689 w 3154680"/>
              <a:gd name="connsiteY5" fmla="*/ 2692692 h 3154680"/>
              <a:gd name="connsiteX6" fmla="*/ 1577341 w 3154680"/>
              <a:gd name="connsiteY6" fmla="*/ 3154684 h 3154680"/>
              <a:gd name="connsiteX7" fmla="*/ 461993 w 3154680"/>
              <a:gd name="connsiteY7" fmla="*/ 2692691 h 3154680"/>
              <a:gd name="connsiteX8" fmla="*/ 2 w 3154680"/>
              <a:gd name="connsiteY8" fmla="*/ 1577342 h 3154680"/>
              <a:gd name="connsiteX9" fmla="*/ 0 w 3154680"/>
              <a:gd name="connsiteY9" fmla="*/ 157734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4680" h="3154680">
                <a:moveTo>
                  <a:pt x="0" y="1577340"/>
                </a:moveTo>
                <a:cubicBezTo>
                  <a:pt x="0" y="1159003"/>
                  <a:pt x="166185" y="757801"/>
                  <a:pt x="461994" y="461992"/>
                </a:cubicBezTo>
                <a:cubicBezTo>
                  <a:pt x="757803" y="166184"/>
                  <a:pt x="1159006" y="1"/>
                  <a:pt x="1577343" y="1"/>
                </a:cubicBezTo>
                <a:cubicBezTo>
                  <a:pt x="1995680" y="1"/>
                  <a:pt x="2396882" y="166186"/>
                  <a:pt x="2692691" y="461995"/>
                </a:cubicBezTo>
                <a:cubicBezTo>
                  <a:pt x="2988499" y="757804"/>
                  <a:pt x="3154682" y="1159007"/>
                  <a:pt x="3154682" y="1577344"/>
                </a:cubicBezTo>
                <a:cubicBezTo>
                  <a:pt x="3154682" y="1995681"/>
                  <a:pt x="2988498" y="2396883"/>
                  <a:pt x="2692689" y="2692692"/>
                </a:cubicBezTo>
                <a:cubicBezTo>
                  <a:pt x="2396880" y="2988501"/>
                  <a:pt x="1995677" y="3154684"/>
                  <a:pt x="1577341" y="3154684"/>
                </a:cubicBezTo>
                <a:cubicBezTo>
                  <a:pt x="1159004" y="3154684"/>
                  <a:pt x="757802" y="2988500"/>
                  <a:pt x="461993" y="2692691"/>
                </a:cubicBezTo>
                <a:cubicBezTo>
                  <a:pt x="166185" y="2396882"/>
                  <a:pt x="1" y="1995679"/>
                  <a:pt x="2" y="1577342"/>
                </a:cubicBezTo>
                <a:lnTo>
                  <a:pt x="0" y="1577340"/>
                </a:lnTo>
                <a:close/>
              </a:path>
            </a:pathLst>
          </a:custGeom>
          <a:solidFill>
            <a:srgbClr val="6363A9">
              <a:alpha val="50000"/>
            </a:srgb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alpha val="50000"/>
              <a:hueOff val="0"/>
              <a:satOff val="0"/>
              <a:lumOff val="0"/>
              <a:alphaOff val="0"/>
            </a:schemeClr>
          </a:effectRef>
          <a:fontRef idx="minor">
            <a:schemeClr val="tx1"/>
          </a:fontRef>
        </p:style>
        <p:txBody>
          <a:bodyPr spcFirstLastPara="0" vert="horz" wrap="square" lIns="723605" tIns="611219" rIns="222799" bIns="453485" numCol="1" spcCol="1270" anchor="ctr" anchorCtr="0">
            <a:noAutofit/>
          </a:bodyPr>
          <a:lstStyle/>
          <a:p>
            <a:pPr algn="ctr" defTabSz="2166938" eaLnBrk="1" fontAlgn="auto" hangingPunct="1">
              <a:lnSpc>
                <a:spcPct val="90000"/>
              </a:lnSpc>
              <a:spcAft>
                <a:spcPct val="35000"/>
              </a:spcAft>
            </a:pPr>
            <a:r>
              <a:rPr lang="en-US" sz="4875" dirty="0">
                <a:solidFill>
                  <a:srgbClr val="0039A6"/>
                </a:solidFill>
              </a:rPr>
              <a:t> </a:t>
            </a:r>
          </a:p>
        </p:txBody>
      </p:sp>
      <p:sp>
        <p:nvSpPr>
          <p:cNvPr id="8" name="Rectangle 7"/>
          <p:cNvSpPr/>
          <p:nvPr/>
        </p:nvSpPr>
        <p:spPr>
          <a:xfrm>
            <a:off x="6044427" y="1800669"/>
            <a:ext cx="1446071" cy="590931"/>
          </a:xfrm>
          <a:prstGeom prst="rect">
            <a:avLst/>
          </a:prstGeom>
        </p:spPr>
        <p:txBody>
          <a:bodyPr wrap="square">
            <a:spAutoFit/>
          </a:bodyPr>
          <a:lstStyle/>
          <a:p>
            <a:pPr algn="ctr" defTabSz="633413" eaLnBrk="1" fontAlgn="auto" hangingPunct="1">
              <a:lnSpc>
                <a:spcPct val="90000"/>
              </a:lnSpc>
              <a:spcAft>
                <a:spcPct val="35000"/>
              </a:spcAft>
            </a:pPr>
            <a:r>
              <a:rPr lang="en-US" b="1" dirty="0" smtClean="0">
                <a:solidFill>
                  <a:srgbClr val="0039A6"/>
                </a:solidFill>
                <a:latin typeface="Myriad Web Pro"/>
                <a:cs typeface="Arial" pitchFamily="34" charset="0"/>
              </a:rPr>
              <a:t>Research Evidence</a:t>
            </a:r>
            <a:endParaRPr lang="en-US" b="1" dirty="0">
              <a:solidFill>
                <a:srgbClr val="0039A6"/>
              </a:solidFill>
              <a:latin typeface="Myriad Web Pro"/>
              <a:cs typeface="Arial" pitchFamily="34" charset="0"/>
            </a:endParaRPr>
          </a:p>
        </p:txBody>
      </p:sp>
      <p:sp>
        <p:nvSpPr>
          <p:cNvPr id="9" name="Text Box 21"/>
          <p:cNvSpPr txBox="1">
            <a:spLocks noChangeArrowheads="1"/>
          </p:cNvSpPr>
          <p:nvPr/>
        </p:nvSpPr>
        <p:spPr bwMode="auto">
          <a:xfrm>
            <a:off x="5446427" y="2676421"/>
            <a:ext cx="1466022" cy="590931"/>
          </a:xfrm>
          <a:prstGeom prst="rect">
            <a:avLst/>
          </a:prstGeom>
          <a:noFill/>
          <a:ln w="9525" algn="ctr">
            <a:noFill/>
            <a:miter lim="800000"/>
            <a:headEnd/>
            <a:tailEnd/>
          </a:ln>
        </p:spPr>
        <p:txBody>
          <a:bodyPr wrap="square">
            <a:spAutoFit/>
          </a:bodyPr>
          <a:lstStyle/>
          <a:p>
            <a:pPr algn="ctr" defTabSz="633413" eaLnBrk="1" fontAlgn="auto" hangingPunct="1">
              <a:lnSpc>
                <a:spcPct val="90000"/>
              </a:lnSpc>
              <a:spcAft>
                <a:spcPct val="35000"/>
              </a:spcAft>
            </a:pPr>
            <a:r>
              <a:rPr lang="en-US" b="1" dirty="0" smtClean="0">
                <a:solidFill>
                  <a:srgbClr val="0039A6"/>
                </a:solidFill>
                <a:latin typeface="Myriad Web Pro"/>
                <a:cs typeface="Arial" pitchFamily="34" charset="0"/>
              </a:rPr>
              <a:t>Experiential Evidence</a:t>
            </a:r>
          </a:p>
        </p:txBody>
      </p:sp>
      <p:sp>
        <p:nvSpPr>
          <p:cNvPr id="10" name="Text Box 22"/>
          <p:cNvSpPr txBox="1">
            <a:spLocks noChangeArrowheads="1"/>
          </p:cNvSpPr>
          <p:nvPr/>
        </p:nvSpPr>
        <p:spPr bwMode="auto">
          <a:xfrm>
            <a:off x="6609193" y="2675067"/>
            <a:ext cx="1417154" cy="646331"/>
          </a:xfrm>
          <a:prstGeom prst="rect">
            <a:avLst/>
          </a:prstGeom>
          <a:noFill/>
          <a:ln w="9525" algn="ctr">
            <a:noFill/>
            <a:miter lim="800000"/>
            <a:headEnd/>
            <a:tailEnd/>
          </a:ln>
        </p:spPr>
        <p:txBody>
          <a:bodyPr wrap="square">
            <a:spAutoFit/>
          </a:bodyPr>
          <a:lstStyle/>
          <a:p>
            <a:pPr algn="ctr" eaLnBrk="1" fontAlgn="auto" hangingPunct="1">
              <a:spcBef>
                <a:spcPct val="50000"/>
              </a:spcBef>
              <a:spcAft>
                <a:spcPts val="0"/>
              </a:spcAft>
            </a:pPr>
            <a:r>
              <a:rPr lang="en-US" b="1" dirty="0">
                <a:solidFill>
                  <a:srgbClr val="0039A6"/>
                </a:solidFill>
                <a:latin typeface="Myriad Web Pro"/>
                <a:cs typeface="Arial" pitchFamily="34" charset="0"/>
              </a:rPr>
              <a:t>Contextual Evidence</a:t>
            </a:r>
          </a:p>
        </p:txBody>
      </p:sp>
    </p:spTree>
    <p:extLst>
      <p:ext uri="{BB962C8B-B14F-4D97-AF65-F5344CB8AC3E}">
        <p14:creationId xmlns:p14="http://schemas.microsoft.com/office/powerpoint/2010/main" val="1028460396"/>
      </p:ext>
    </p:extLst>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fld id="{630A1797-319A-4672-8FC7-8DD6AAEF488F}" type="slidenum">
              <a:rPr lang="en-US" smtClean="0">
                <a:solidFill>
                  <a:srgbClr val="000000"/>
                </a:solidFill>
              </a:rPr>
              <a:pPr>
                <a:defRPr/>
              </a:pPr>
              <a:t>17</a:t>
            </a:fld>
            <a:endParaRPr lang="ru-RU">
              <a:solidFill>
                <a:srgbClr val="000000"/>
              </a:solidFill>
            </a:endParaRPr>
          </a:p>
        </p:txBody>
      </p:sp>
      <p:sp>
        <p:nvSpPr>
          <p:cNvPr id="3" name="TextBox 2"/>
          <p:cNvSpPr txBox="1"/>
          <p:nvPr/>
        </p:nvSpPr>
        <p:spPr>
          <a:xfrm>
            <a:off x="1518802" y="267450"/>
            <a:ext cx="6131422" cy="461665"/>
          </a:xfrm>
          <a:prstGeom prst="rect">
            <a:avLst/>
          </a:prstGeom>
          <a:noFill/>
        </p:spPr>
        <p:txBody>
          <a:bodyPr wrap="none" rtlCol="0">
            <a:spAutoFit/>
          </a:bodyPr>
          <a:lstStyle/>
          <a:p>
            <a:pPr eaLnBrk="1" hangingPunct="1"/>
            <a:r>
              <a:rPr lang="en-US" sz="2400" b="1" dirty="0">
                <a:solidFill>
                  <a:srgbClr val="FFC000"/>
                </a:solidFill>
                <a:latin typeface="Arial" charset="0"/>
              </a:rPr>
              <a:t>Packages of the Best Available Evidence</a:t>
            </a:r>
          </a:p>
        </p:txBody>
      </p:sp>
      <p:sp>
        <p:nvSpPr>
          <p:cNvPr id="4" name="TextBox 3"/>
          <p:cNvSpPr txBox="1"/>
          <p:nvPr/>
        </p:nvSpPr>
        <p:spPr>
          <a:xfrm>
            <a:off x="1143000" y="387587"/>
            <a:ext cx="4005075" cy="5078313"/>
          </a:xfrm>
          <a:prstGeom prst="rect">
            <a:avLst/>
          </a:prstGeom>
          <a:noFill/>
        </p:spPr>
        <p:txBody>
          <a:bodyPr wrap="square" rtlCol="0">
            <a:spAutoFit/>
          </a:bodyPr>
          <a:lstStyle/>
          <a:p>
            <a:pPr eaLnBrk="1" hangingPunct="1"/>
            <a:endParaRPr lang="en-US" b="1" dirty="0">
              <a:solidFill>
                <a:srgbClr val="000000"/>
              </a:solidFill>
              <a:latin typeface="Arial" charset="0"/>
            </a:endParaRPr>
          </a:p>
          <a:p>
            <a:pPr eaLnBrk="1" hangingPunct="1"/>
            <a:r>
              <a:rPr lang="en-US" b="1" dirty="0">
                <a:solidFill>
                  <a:srgbClr val="000000"/>
                </a:solidFill>
                <a:latin typeface="Arial" charset="0"/>
              </a:rPr>
              <a:t>Child Abuse and Neglect:</a:t>
            </a:r>
          </a:p>
          <a:p>
            <a:pPr eaLnBrk="1" hangingPunct="1"/>
            <a:endParaRPr lang="en-US" b="1" dirty="0">
              <a:solidFill>
                <a:srgbClr val="000000"/>
              </a:solidFill>
              <a:latin typeface="Arial" charset="0"/>
            </a:endParaRPr>
          </a:p>
          <a:p>
            <a:pPr eaLnBrk="1" hangingPunct="1"/>
            <a:r>
              <a:rPr lang="en-US" b="1" dirty="0">
                <a:solidFill>
                  <a:srgbClr val="000000"/>
                </a:solidFill>
                <a:latin typeface="Arial" charset="0"/>
                <a:hlinkClick r:id="rId3"/>
              </a:rPr>
              <a:t>https://</a:t>
            </a:r>
            <a:r>
              <a:rPr lang="en-US" b="1" dirty="0" smtClean="0">
                <a:solidFill>
                  <a:srgbClr val="000000"/>
                </a:solidFill>
                <a:latin typeface="Arial" charset="0"/>
                <a:hlinkClick r:id="rId3"/>
              </a:rPr>
              <a:t>www.cdc.gov/violenceprevention/pdf/can-prevention-technical-package.pdf</a:t>
            </a:r>
            <a:endParaRPr lang="en-US" b="1" dirty="0" smtClean="0">
              <a:solidFill>
                <a:srgbClr val="000000"/>
              </a:solidFill>
              <a:latin typeface="Arial" charset="0"/>
            </a:endParaRPr>
          </a:p>
          <a:p>
            <a:pPr eaLnBrk="1" hangingPunct="1"/>
            <a:endParaRPr lang="en-US" b="1" dirty="0" smtClean="0">
              <a:solidFill>
                <a:srgbClr val="000000"/>
              </a:solidFill>
              <a:latin typeface="Arial" charset="0"/>
            </a:endParaRPr>
          </a:p>
          <a:p>
            <a:pPr eaLnBrk="1" hangingPunct="1"/>
            <a:r>
              <a:rPr lang="en-US" b="1" dirty="0">
                <a:solidFill>
                  <a:srgbClr val="000000"/>
                </a:solidFill>
                <a:latin typeface="Arial" charset="0"/>
              </a:rPr>
              <a:t>Sexual Violence:</a:t>
            </a:r>
          </a:p>
          <a:p>
            <a:pPr eaLnBrk="1" hangingPunct="1"/>
            <a:endParaRPr lang="en-US" dirty="0">
              <a:solidFill>
                <a:srgbClr val="000000"/>
              </a:solidFill>
              <a:latin typeface="Arial" charset="0"/>
            </a:endParaRPr>
          </a:p>
          <a:p>
            <a:pPr eaLnBrk="1" hangingPunct="1"/>
            <a:r>
              <a:rPr lang="en-US" b="1" dirty="0" smtClean="0">
                <a:solidFill>
                  <a:srgbClr val="000000"/>
                </a:solidFill>
                <a:latin typeface="Arial" charset="0"/>
                <a:hlinkClick r:id="rId4"/>
              </a:rPr>
              <a:t>https</a:t>
            </a:r>
            <a:r>
              <a:rPr lang="en-US" b="1" dirty="0">
                <a:solidFill>
                  <a:srgbClr val="000000"/>
                </a:solidFill>
                <a:latin typeface="Arial" charset="0"/>
                <a:hlinkClick r:id="rId4"/>
              </a:rPr>
              <a:t>://</a:t>
            </a:r>
            <a:r>
              <a:rPr lang="en-US" b="1" dirty="0" smtClean="0">
                <a:solidFill>
                  <a:srgbClr val="000000"/>
                </a:solidFill>
                <a:latin typeface="Arial" charset="0"/>
                <a:hlinkClick r:id="rId4"/>
              </a:rPr>
              <a:t>www.cdc.gov/violenceprevention/pdf/sv-prevention-technical-package.pdf</a:t>
            </a:r>
            <a:endParaRPr lang="en-US" b="1" dirty="0" smtClean="0">
              <a:solidFill>
                <a:srgbClr val="000000"/>
              </a:solidFill>
              <a:latin typeface="Arial" charset="0"/>
            </a:endParaRPr>
          </a:p>
          <a:p>
            <a:pPr eaLnBrk="1" hangingPunct="1"/>
            <a:endParaRPr lang="en-US" dirty="0" smtClean="0">
              <a:solidFill>
                <a:srgbClr val="000000"/>
              </a:solidFill>
              <a:latin typeface="Arial" charset="0"/>
            </a:endParaRPr>
          </a:p>
          <a:p>
            <a:pPr eaLnBrk="1" hangingPunct="1"/>
            <a:r>
              <a:rPr lang="en-US" b="1" dirty="0">
                <a:solidFill>
                  <a:srgbClr val="000000"/>
                </a:solidFill>
                <a:latin typeface="Arial" charset="0"/>
              </a:rPr>
              <a:t>Youth Violence:</a:t>
            </a:r>
          </a:p>
          <a:p>
            <a:pPr eaLnBrk="1" hangingPunct="1"/>
            <a:endParaRPr lang="en-US" dirty="0" smtClean="0">
              <a:solidFill>
                <a:srgbClr val="000000"/>
              </a:solidFill>
              <a:latin typeface="Arial" charset="0"/>
            </a:endParaRPr>
          </a:p>
          <a:p>
            <a:pPr eaLnBrk="1" hangingPunct="1"/>
            <a:r>
              <a:rPr lang="en-US" b="1" dirty="0">
                <a:solidFill>
                  <a:srgbClr val="000000"/>
                </a:solidFill>
                <a:latin typeface="Arial" charset="0"/>
                <a:hlinkClick r:id="rId5"/>
              </a:rPr>
              <a:t>https://</a:t>
            </a:r>
            <a:r>
              <a:rPr lang="en-US" b="1" dirty="0" smtClean="0">
                <a:solidFill>
                  <a:srgbClr val="000000"/>
                </a:solidFill>
                <a:latin typeface="Arial" charset="0"/>
                <a:hlinkClick r:id="rId5"/>
              </a:rPr>
              <a:t>www.cdc.gov/violenceprevention/pdf/yv-technicalpackage.pdf</a:t>
            </a:r>
            <a:endParaRPr lang="en-US" b="1" dirty="0" smtClean="0">
              <a:solidFill>
                <a:srgbClr val="000000"/>
              </a:solidFill>
              <a:latin typeface="Arial" charset="0"/>
            </a:endParaRPr>
          </a:p>
          <a:p>
            <a:pPr eaLnBrk="1" hangingPunct="1"/>
            <a:endParaRPr lang="en-US" b="1" dirty="0">
              <a:solidFill>
                <a:srgbClr val="000000"/>
              </a:solidFill>
              <a:latin typeface="Arial" charset="0"/>
            </a:endParaRPr>
          </a:p>
        </p:txBody>
      </p:sp>
      <p:pic>
        <p:nvPicPr>
          <p:cNvPr id="1030" name="Picture 6" descr="http://blogs.longwood.edu/biracial/files/2013/11/cb1064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1262" y="1794049"/>
            <a:ext cx="2744543" cy="183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498724"/>
      </p:ext>
    </p:extLst>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43000" y="642938"/>
            <a:ext cx="6986588" cy="369332"/>
          </a:xfrm>
          <a:prstGeom prst="rect">
            <a:avLst/>
          </a:prstGeom>
          <a:solidFill>
            <a:schemeClr val="bg1"/>
          </a:solidFill>
        </p:spPr>
        <p:txBody>
          <a:bodyPr wrap="square" rtlCol="0">
            <a:spAutoFit/>
          </a:bodyPr>
          <a:lstStyle/>
          <a:p>
            <a:pPr eaLnBrk="1" hangingPunct="1"/>
            <a:endParaRPr lang="en-US" dirty="0">
              <a:solidFill>
                <a:srgbClr val="000000"/>
              </a:solidFill>
              <a:latin typeface="Arial" charset="0"/>
            </a:endParaRPr>
          </a:p>
        </p:txBody>
      </p:sp>
      <p:graphicFrame>
        <p:nvGraphicFramePr>
          <p:cNvPr id="9" name="Content Placeholder 8"/>
          <p:cNvGraphicFramePr>
            <a:graphicFrameLocks noGrp="1"/>
          </p:cNvGraphicFramePr>
          <p:nvPr>
            <p:ph idx="11"/>
            <p:extLst/>
          </p:nvPr>
        </p:nvGraphicFramePr>
        <p:xfrm>
          <a:off x="1143000" y="642937"/>
          <a:ext cx="6986587" cy="4454786"/>
        </p:xfrm>
        <a:graphic>
          <a:graphicData uri="http://schemas.openxmlformats.org/drawingml/2006/table">
            <a:tbl>
              <a:tblPr firstRow="1" bandRow="1">
                <a:tableStyleId>{9DCAF9ED-07DC-4A11-8D7F-57B35C25682E}</a:tableStyleId>
              </a:tblPr>
              <a:tblGrid>
                <a:gridCol w="2850546"/>
                <a:gridCol w="4136041"/>
              </a:tblGrid>
              <a:tr h="401786">
                <a:tc>
                  <a:txBody>
                    <a:bodyPr/>
                    <a:lstStyle/>
                    <a:p>
                      <a:pPr algn="ctr"/>
                      <a:r>
                        <a:rPr lang="en-US" sz="2300" dirty="0" smtClean="0">
                          <a:solidFill>
                            <a:srgbClr val="7030A0"/>
                          </a:solidFill>
                        </a:rPr>
                        <a:t>Strategy</a:t>
                      </a:r>
                      <a:endParaRPr lang="en-US" sz="2300" dirty="0">
                        <a:solidFill>
                          <a:srgbClr val="7030A0"/>
                        </a:solidFill>
                      </a:endParaRPr>
                    </a:p>
                  </a:txBody>
                  <a:tcPr marL="51435" marR="51435" marT="25718" marB="25718">
                    <a:solidFill>
                      <a:schemeClr val="bg1"/>
                    </a:solidFill>
                  </a:tcPr>
                </a:tc>
                <a:tc>
                  <a:txBody>
                    <a:bodyPr/>
                    <a:lstStyle/>
                    <a:p>
                      <a:pPr algn="ctr"/>
                      <a:r>
                        <a:rPr lang="en-US" sz="2300" dirty="0" smtClean="0">
                          <a:solidFill>
                            <a:srgbClr val="7030A0"/>
                          </a:solidFill>
                        </a:rPr>
                        <a:t>Approach</a:t>
                      </a:r>
                      <a:endParaRPr lang="en-US" sz="2300" dirty="0">
                        <a:solidFill>
                          <a:srgbClr val="7030A0"/>
                        </a:solidFill>
                      </a:endParaRPr>
                    </a:p>
                  </a:txBody>
                  <a:tcPr marL="51435" marR="51435" marT="25718" marB="25718">
                    <a:solidFill>
                      <a:schemeClr val="bg1"/>
                    </a:solidFill>
                  </a:tcPr>
                </a:tc>
              </a:tr>
              <a:tr h="4949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Strengthen economic supports to families</a:t>
                      </a:r>
                      <a:endParaRPr lang="en-US" sz="1400" b="1" dirty="0">
                        <a:latin typeface="+mn-lt"/>
                      </a:endParaRPr>
                    </a:p>
                  </a:txBody>
                  <a:tcPr marL="51435" marR="51435" marT="25718" marB="25718">
                    <a:solidFill>
                      <a:srgbClr val="DBEFFD"/>
                    </a:solidFill>
                  </a:tcPr>
                </a:tc>
                <a:tc>
                  <a:txBody>
                    <a:bodyPr/>
                    <a:lstStyle/>
                    <a:p>
                      <a:pPr marL="342900" indent="-342900">
                        <a:buClr>
                          <a:srgbClr val="FF9900"/>
                        </a:buClr>
                        <a:buFont typeface="Wingdings" panose="05000000000000000000" pitchFamily="2" charset="2"/>
                        <a:buChar char="§"/>
                      </a:pPr>
                      <a:r>
                        <a:rPr lang="en-US" sz="1400" dirty="0" smtClean="0"/>
                        <a:t>Strengthen household</a:t>
                      </a:r>
                      <a:r>
                        <a:rPr lang="en-US" sz="1400" baseline="0" dirty="0" smtClean="0"/>
                        <a:t> financial security</a:t>
                      </a:r>
                    </a:p>
                    <a:p>
                      <a:pPr marL="342900" indent="-342900">
                        <a:buClr>
                          <a:srgbClr val="FF9900"/>
                        </a:buClr>
                        <a:buFont typeface="Wingdings" panose="05000000000000000000" pitchFamily="2" charset="2"/>
                        <a:buChar char="§"/>
                      </a:pPr>
                      <a:r>
                        <a:rPr lang="en-US" sz="1400" baseline="0" dirty="0" smtClean="0"/>
                        <a:t>Family friendly work policies</a:t>
                      </a:r>
                      <a:endParaRPr lang="en-US" sz="1400" dirty="0" smtClean="0"/>
                    </a:p>
                  </a:txBody>
                  <a:tcPr marL="51435" marR="51435" marT="25718" marB="25718">
                    <a:solidFill>
                      <a:srgbClr val="DBEEFD"/>
                    </a:solidFill>
                  </a:tcPr>
                </a:tc>
              </a:tr>
              <a:tr h="71523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1" dirty="0" smtClean="0"/>
                        <a:t>Change social norms to support parents and positive parenting</a:t>
                      </a:r>
                    </a:p>
                  </a:txBody>
                  <a:tcPr marL="51435" marR="51435" marT="25718" marB="25718"/>
                </a:tc>
                <a:tc>
                  <a:txBody>
                    <a:bodyPr/>
                    <a:lstStyle/>
                    <a:p>
                      <a:pPr marL="342900" indent="-342900">
                        <a:buClr>
                          <a:srgbClr val="FF9900"/>
                        </a:buClr>
                        <a:buFont typeface="Wingdings" panose="05000000000000000000" pitchFamily="2" charset="2"/>
                        <a:buChar char="§"/>
                      </a:pPr>
                      <a:r>
                        <a:rPr lang="en-US" sz="1400" dirty="0" smtClean="0"/>
                        <a:t>Public engagement and education</a:t>
                      </a:r>
                      <a:r>
                        <a:rPr lang="en-US" sz="1400" baseline="0" dirty="0" smtClean="0"/>
                        <a:t> </a:t>
                      </a:r>
                      <a:r>
                        <a:rPr lang="en-US" sz="1400" dirty="0" smtClean="0"/>
                        <a:t>campaigns</a:t>
                      </a:r>
                    </a:p>
                    <a:p>
                      <a:pPr marL="342900" indent="-342900">
                        <a:buClr>
                          <a:srgbClr val="FF9900"/>
                        </a:buClr>
                        <a:buFont typeface="Wingdings" panose="05000000000000000000" pitchFamily="2" charset="2"/>
                        <a:buChar char="§"/>
                      </a:pPr>
                      <a:r>
                        <a:rPr lang="en-US" sz="1400" dirty="0" smtClean="0"/>
                        <a:t>Legislative approaches to reduce corporal punishment</a:t>
                      </a:r>
                    </a:p>
                  </a:txBody>
                  <a:tcPr marL="51435" marR="51435" marT="25718" marB="25718"/>
                </a:tc>
              </a:tr>
              <a:tr h="66865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1" dirty="0" smtClean="0"/>
                        <a:t>Provide quality care and education early in life</a:t>
                      </a:r>
                    </a:p>
                  </a:txBody>
                  <a:tcPr marL="51435" marR="51435" marT="25718" marB="25718">
                    <a:solidFill>
                      <a:srgbClr val="DBEFFD"/>
                    </a:solidFill>
                  </a:tcPr>
                </a:tc>
                <a:tc>
                  <a:txBody>
                    <a:bodyPr/>
                    <a:lstStyle/>
                    <a:p>
                      <a:pPr marL="342900" indent="-342900">
                        <a:buClr>
                          <a:srgbClr val="FF9900"/>
                        </a:buClr>
                        <a:buFont typeface="Wingdings" panose="05000000000000000000" pitchFamily="2" charset="2"/>
                        <a:buChar char="§"/>
                      </a:pPr>
                      <a:r>
                        <a:rPr lang="en-US" sz="1400" dirty="0" smtClean="0"/>
                        <a:t>Preschool enrichment with family engagement</a:t>
                      </a:r>
                    </a:p>
                    <a:p>
                      <a:pPr marL="342900" indent="-342900">
                        <a:buClr>
                          <a:srgbClr val="FF9900"/>
                        </a:buClr>
                        <a:buFont typeface="Wingdings" panose="05000000000000000000" pitchFamily="2" charset="2"/>
                        <a:buChar char="§"/>
                      </a:pPr>
                      <a:r>
                        <a:rPr lang="en-US" sz="1400" dirty="0" smtClean="0"/>
                        <a:t>Improved</a:t>
                      </a:r>
                      <a:r>
                        <a:rPr lang="en-US" sz="1400" baseline="0" dirty="0" smtClean="0"/>
                        <a:t> </a:t>
                      </a:r>
                      <a:r>
                        <a:rPr lang="en-US" sz="1400" dirty="0" smtClean="0"/>
                        <a:t>child care through licensing/accreditation</a:t>
                      </a:r>
                    </a:p>
                  </a:txBody>
                  <a:tcPr marL="51435" marR="51435" marT="25718" marB="25718">
                    <a:solidFill>
                      <a:srgbClr val="DBEFFD"/>
                    </a:solidFill>
                  </a:tcPr>
                </a:tc>
              </a:tr>
              <a:tr h="997839">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1" dirty="0" smtClean="0"/>
                        <a:t>Enhance parenting skills to promote</a:t>
                      </a:r>
                      <a:r>
                        <a:rPr lang="en-US" sz="1400" b="1" baseline="0" dirty="0" smtClean="0"/>
                        <a:t> </a:t>
                      </a:r>
                      <a:r>
                        <a:rPr lang="en-US" sz="1400" b="1" dirty="0" smtClean="0"/>
                        <a:t>healthy child development</a:t>
                      </a:r>
                    </a:p>
                    <a:p>
                      <a:pPr marL="0" marR="0">
                        <a:lnSpc>
                          <a:spcPct val="115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51435" marR="51435" marT="25718" marB="25718"/>
                </a:tc>
                <a:tc>
                  <a:txBody>
                    <a:bodyPr/>
                    <a:lstStyle/>
                    <a:p>
                      <a:pPr marL="342900" indent="-342900">
                        <a:buClr>
                          <a:srgbClr val="FF9900"/>
                        </a:buClr>
                        <a:buFont typeface="Wingdings" panose="05000000000000000000" pitchFamily="2" charset="2"/>
                        <a:buChar char="§"/>
                      </a:pPr>
                      <a:r>
                        <a:rPr lang="en-US" sz="1400" dirty="0" smtClean="0"/>
                        <a:t>Early childhood home visitation</a:t>
                      </a:r>
                    </a:p>
                    <a:p>
                      <a:pPr marL="342900" indent="-342900">
                        <a:buClr>
                          <a:srgbClr val="FF9900"/>
                        </a:buClr>
                        <a:buFont typeface="Wingdings" panose="05000000000000000000" pitchFamily="2" charset="2"/>
                        <a:buChar char="§"/>
                      </a:pPr>
                      <a:r>
                        <a:rPr lang="en-US" sz="1400" dirty="0" smtClean="0"/>
                        <a:t>Parenting skill and family relationship approaches</a:t>
                      </a:r>
                      <a:endParaRPr lang="en-US" sz="1400" dirty="0" smtClean="0">
                        <a:effectLst/>
                        <a:latin typeface="+mj-lt"/>
                      </a:endParaRPr>
                    </a:p>
                  </a:txBody>
                  <a:tcPr marL="51435" marR="51435" marT="25718" marB="25718"/>
                </a:tc>
              </a:tr>
              <a:tr h="1080135">
                <a:tc>
                  <a:txBody>
                    <a:bodyPr/>
                    <a:lstStyle/>
                    <a:p>
                      <a:r>
                        <a:rPr lang="en-US" sz="1400" b="1" dirty="0" smtClean="0"/>
                        <a:t>Intervene to lessen harms and </a:t>
                      </a:r>
                    </a:p>
                    <a:p>
                      <a:r>
                        <a:rPr lang="en-US" sz="1400" b="1" dirty="0" smtClean="0"/>
                        <a:t>prevent future risk</a:t>
                      </a:r>
                    </a:p>
                    <a:p>
                      <a:pPr marL="0" marR="0">
                        <a:lnSpc>
                          <a:spcPct val="115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51435" marR="51435" marT="25718" marB="25718">
                    <a:solidFill>
                      <a:srgbClr val="DBEFFD"/>
                    </a:solidFill>
                  </a:tcPr>
                </a:tc>
                <a:tc>
                  <a:txBody>
                    <a:bodyPr/>
                    <a:lstStyle/>
                    <a:p>
                      <a:pPr marL="342900" indent="-342900">
                        <a:buClr>
                          <a:srgbClr val="FF9900"/>
                        </a:buClr>
                        <a:buFont typeface="Wingdings" panose="05000000000000000000" pitchFamily="2" charset="2"/>
                        <a:buChar char="§"/>
                      </a:pPr>
                      <a:r>
                        <a:rPr lang="en-US" sz="1400" dirty="0" smtClean="0"/>
                        <a:t>Enhanced primary care</a:t>
                      </a:r>
                    </a:p>
                    <a:p>
                      <a:pPr marL="342900" indent="-342900">
                        <a:buClr>
                          <a:srgbClr val="FF9900"/>
                        </a:buClr>
                        <a:buFont typeface="Wingdings" panose="05000000000000000000" pitchFamily="2" charset="2"/>
                        <a:buChar char="§"/>
                      </a:pPr>
                      <a:r>
                        <a:rPr lang="en-US" sz="1400" dirty="0" smtClean="0"/>
                        <a:t>Behavioral parent training programs</a:t>
                      </a:r>
                    </a:p>
                    <a:p>
                      <a:pPr marL="342900" indent="-342900">
                        <a:buClr>
                          <a:srgbClr val="FF9900"/>
                        </a:buClr>
                        <a:buFont typeface="Wingdings" panose="05000000000000000000" pitchFamily="2" charset="2"/>
                        <a:buChar char="§"/>
                      </a:pPr>
                      <a:r>
                        <a:rPr lang="en-US" sz="1400" dirty="0" smtClean="0"/>
                        <a:t>Treatment to lessen harms of abuse/neglect exposure</a:t>
                      </a:r>
                    </a:p>
                    <a:p>
                      <a:pPr marL="342900" indent="-342900">
                        <a:buClr>
                          <a:srgbClr val="FF9900"/>
                        </a:buClr>
                        <a:buFont typeface="Wingdings" panose="05000000000000000000" pitchFamily="2" charset="2"/>
                        <a:buChar char="§"/>
                      </a:pPr>
                      <a:r>
                        <a:rPr lang="en-US" sz="1400" dirty="0" smtClean="0"/>
                        <a:t>Treatment to prevent sexual offending</a:t>
                      </a:r>
                    </a:p>
                  </a:txBody>
                  <a:tcPr marL="51435" marR="51435" marT="25718" marB="25718">
                    <a:solidFill>
                      <a:srgbClr val="DBEFFD"/>
                    </a:solidFill>
                  </a:tcPr>
                </a:tc>
              </a:tr>
            </a:tbl>
          </a:graphicData>
        </a:graphic>
      </p:graphicFrame>
      <p:sp>
        <p:nvSpPr>
          <p:cNvPr id="2" name="TextBox 1"/>
          <p:cNvSpPr txBox="1"/>
          <p:nvPr/>
        </p:nvSpPr>
        <p:spPr>
          <a:xfrm>
            <a:off x="1040688" y="123431"/>
            <a:ext cx="6970507" cy="415498"/>
          </a:xfrm>
          <a:prstGeom prst="rect">
            <a:avLst/>
          </a:prstGeom>
          <a:noFill/>
        </p:spPr>
        <p:txBody>
          <a:bodyPr wrap="square" rtlCol="0">
            <a:spAutoFit/>
          </a:bodyPr>
          <a:lstStyle/>
          <a:p>
            <a:pPr algn="ctr" eaLnBrk="1" hangingPunct="1"/>
            <a:r>
              <a:rPr lang="en-US" sz="2100" b="1" dirty="0">
                <a:solidFill>
                  <a:srgbClr val="FFC000"/>
                </a:solidFill>
                <a:latin typeface="Myriad Pro"/>
              </a:rPr>
              <a:t>Child Abuse and Neglect: Best Available Evidence</a:t>
            </a:r>
            <a:endParaRPr lang="en-US" sz="2100" b="1" dirty="0">
              <a:solidFill>
                <a:srgbClr val="000000"/>
              </a:solidFill>
              <a:latin typeface="Myriad Pro"/>
            </a:endParaRPr>
          </a:p>
        </p:txBody>
      </p:sp>
    </p:spTree>
    <p:extLst>
      <p:ext uri="{BB962C8B-B14F-4D97-AF65-F5344CB8AC3E}">
        <p14:creationId xmlns:p14="http://schemas.microsoft.com/office/powerpoint/2010/main" val="937232724"/>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7943" y="1102759"/>
            <a:ext cx="4364445" cy="1754326"/>
          </a:xfrm>
          <a:prstGeom prst="rect">
            <a:avLst/>
          </a:prstGeom>
        </p:spPr>
        <p:txBody>
          <a:bodyPr wrap="square">
            <a:spAutoFit/>
          </a:bodyPr>
          <a:lstStyle/>
          <a:p>
            <a:pPr algn="ctr" eaLnBrk="1" hangingPunct="1"/>
            <a:r>
              <a:rPr lang="en-US" sz="2700" b="1" kern="0" dirty="0">
                <a:solidFill>
                  <a:srgbClr val="FF0000"/>
                </a:solidFill>
                <a:latin typeface="Arial"/>
              </a:rPr>
              <a:t>Build Capacity and Infrastructure Needed to Scale Up Violence Prevention</a:t>
            </a:r>
            <a:endParaRPr lang="en-US" dirty="0">
              <a:solidFill>
                <a:srgbClr val="FF0000"/>
              </a:solidFill>
              <a:latin typeface="Arial" charset="0"/>
            </a:endParaRPr>
          </a:p>
        </p:txBody>
      </p:sp>
      <p:pic>
        <p:nvPicPr>
          <p:cNvPr id="4" name="Picture 2" descr="http://www.ceebusinessportal.eu/documents/10180/470540/Real-Estate-Construction-and-Infrastructure1.png/547fc323-1303-4ef8-a1af-f21f899986a7?t=14125842201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8412" y="2398928"/>
            <a:ext cx="3265229" cy="214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42194"/>
      </p:ext>
    </p:extLst>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239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1" y="3350322"/>
            <a:ext cx="8294913" cy="1233869"/>
          </a:xfrm>
        </p:spPr>
        <p:txBody>
          <a:bodyPr/>
          <a:lstStyle/>
          <a:p>
            <a:r>
              <a:rPr lang="en-US" dirty="0" smtClean="0"/>
              <a:t>WELCOME!!!!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376" y="212130"/>
            <a:ext cx="6766561" cy="4189182"/>
          </a:xfrm>
          <a:prstGeom prst="rect">
            <a:avLst/>
          </a:prstGeom>
        </p:spPr>
      </p:pic>
    </p:spTree>
    <p:extLst>
      <p:ext uri="{BB962C8B-B14F-4D97-AF65-F5344CB8AC3E}">
        <p14:creationId xmlns:p14="http://schemas.microsoft.com/office/powerpoint/2010/main" val="149367628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en-US" sz="2700" dirty="0">
                <a:solidFill>
                  <a:srgbClr val="FFC000"/>
                </a:solidFill>
              </a:rPr>
              <a:t>Implementing Evidence-Based Practice (EBP) - THE DREAM</a:t>
            </a:r>
          </a:p>
        </p:txBody>
      </p:sp>
      <p:pic>
        <p:nvPicPr>
          <p:cNvPr id="173061" name="Picture 5"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305" y="1669257"/>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173062" name="Text Box 6"/>
          <p:cNvSpPr txBox="1">
            <a:spLocks noChangeArrowheads="1"/>
          </p:cNvSpPr>
          <p:nvPr/>
        </p:nvSpPr>
        <p:spPr bwMode="auto">
          <a:xfrm>
            <a:off x="1168550" y="1085850"/>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173063" name="Text Box 7"/>
          <p:cNvSpPr txBox="1">
            <a:spLocks noChangeArrowheads="1"/>
          </p:cNvSpPr>
          <p:nvPr/>
        </p:nvSpPr>
        <p:spPr bwMode="auto">
          <a:xfrm>
            <a:off x="4509471" y="4000500"/>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THEY WILL COME</a:t>
            </a:r>
          </a:p>
        </p:txBody>
      </p:sp>
      <p:sp>
        <p:nvSpPr>
          <p:cNvPr id="2" name="TextBox 1"/>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4046449645"/>
      </p:ext>
    </p:extLst>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tLang="en-US" sz="3000" dirty="0">
                <a:solidFill>
                  <a:srgbClr val="FFC000"/>
                </a:solidFill>
              </a:rPr>
              <a:t>Implementing EBP—THE REALITY</a:t>
            </a:r>
          </a:p>
        </p:txBody>
      </p:sp>
      <p:pic>
        <p:nvPicPr>
          <p:cNvPr id="196611" name="Picture 3"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657351"/>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196612" name="Text Box 4"/>
          <p:cNvSpPr txBox="1">
            <a:spLocks noChangeArrowheads="1"/>
          </p:cNvSpPr>
          <p:nvPr/>
        </p:nvSpPr>
        <p:spPr bwMode="auto">
          <a:xfrm>
            <a:off x="1143000" y="1135700"/>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196613" name="Text Box 5"/>
          <p:cNvSpPr txBox="1">
            <a:spLocks noChangeArrowheads="1"/>
          </p:cNvSpPr>
          <p:nvPr/>
        </p:nvSpPr>
        <p:spPr bwMode="auto">
          <a:xfrm>
            <a:off x="3995925" y="3954330"/>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THEY WON’T KNOW</a:t>
            </a:r>
          </a:p>
        </p:txBody>
      </p:sp>
      <p:sp>
        <p:nvSpPr>
          <p:cNvPr id="7" name="TextBox 6"/>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412005061"/>
      </p:ext>
    </p:extLst>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657351"/>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197636" name="Text Box 4"/>
          <p:cNvSpPr txBox="1">
            <a:spLocks noChangeArrowheads="1"/>
          </p:cNvSpPr>
          <p:nvPr/>
        </p:nvSpPr>
        <p:spPr bwMode="auto">
          <a:xfrm>
            <a:off x="1148766" y="1067991"/>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197637" name="Text Box 5"/>
          <p:cNvSpPr txBox="1">
            <a:spLocks noChangeArrowheads="1"/>
          </p:cNvSpPr>
          <p:nvPr/>
        </p:nvSpPr>
        <p:spPr bwMode="auto">
          <a:xfrm>
            <a:off x="4255159" y="3954607"/>
            <a:ext cx="55435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THEY WON’T CARE</a:t>
            </a:r>
          </a:p>
        </p:txBody>
      </p:sp>
      <p:sp>
        <p:nvSpPr>
          <p:cNvPr id="197640" name="Rectangle 8"/>
          <p:cNvSpPr>
            <a:spLocks noGrp="1" noChangeArrowheads="1"/>
          </p:cNvSpPr>
          <p:nvPr>
            <p:ph type="title"/>
          </p:nvPr>
        </p:nvSpPr>
        <p:spPr>
          <a:noFill/>
          <a:ln/>
        </p:spPr>
        <p:txBody>
          <a:bodyPr/>
          <a:lstStyle/>
          <a:p>
            <a:r>
              <a:rPr lang="en-US" altLang="en-US" sz="3000" dirty="0">
                <a:solidFill>
                  <a:srgbClr val="FFC000"/>
                </a:solidFill>
              </a:rPr>
              <a:t>Implementing EBP—THE REALITY</a:t>
            </a:r>
          </a:p>
        </p:txBody>
      </p:sp>
      <p:sp>
        <p:nvSpPr>
          <p:cNvPr id="7" name="TextBox 6"/>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1948588816"/>
      </p:ext>
    </p:extLst>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3"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657351"/>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200708" name="Text Box 4"/>
          <p:cNvSpPr txBox="1">
            <a:spLocks noChangeArrowheads="1"/>
          </p:cNvSpPr>
          <p:nvPr/>
        </p:nvSpPr>
        <p:spPr bwMode="auto">
          <a:xfrm>
            <a:off x="1143000" y="1067991"/>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200709" name="Text Box 5"/>
          <p:cNvSpPr txBox="1">
            <a:spLocks noChangeArrowheads="1"/>
          </p:cNvSpPr>
          <p:nvPr/>
        </p:nvSpPr>
        <p:spPr bwMode="auto">
          <a:xfrm>
            <a:off x="5522524" y="1796511"/>
            <a:ext cx="218908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b="1" dirty="0">
                <a:solidFill>
                  <a:srgbClr val="FF0000"/>
                </a:solidFill>
                <a:latin typeface="Arial" charset="0"/>
              </a:rPr>
              <a:t>THEY MAY LIKE THE ONE THEY BUILT BETTER (even if it doesn’t work)</a:t>
            </a:r>
          </a:p>
        </p:txBody>
      </p:sp>
      <p:sp>
        <p:nvSpPr>
          <p:cNvPr id="200712" name="Rectangle 8"/>
          <p:cNvSpPr>
            <a:spLocks noGrp="1" noChangeArrowheads="1"/>
          </p:cNvSpPr>
          <p:nvPr>
            <p:ph type="title"/>
          </p:nvPr>
        </p:nvSpPr>
        <p:spPr>
          <a:noFill/>
          <a:ln/>
        </p:spPr>
        <p:txBody>
          <a:bodyPr/>
          <a:lstStyle/>
          <a:p>
            <a:r>
              <a:rPr lang="en-US" altLang="en-US" sz="3000" dirty="0">
                <a:solidFill>
                  <a:srgbClr val="FFC000"/>
                </a:solidFill>
              </a:rPr>
              <a:t>Implementing EBP—THE REALITY</a:t>
            </a:r>
          </a:p>
        </p:txBody>
      </p:sp>
      <p:sp>
        <p:nvSpPr>
          <p:cNvPr id="8" name="TextBox 7"/>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1169307950"/>
      </p:ext>
    </p:extLst>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657351"/>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201731" name="Text Box 3"/>
          <p:cNvSpPr txBox="1">
            <a:spLocks noChangeArrowheads="1"/>
          </p:cNvSpPr>
          <p:nvPr/>
        </p:nvSpPr>
        <p:spPr bwMode="auto">
          <a:xfrm>
            <a:off x="1143000" y="1067991"/>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201732" name="Text Box 4"/>
          <p:cNvSpPr txBox="1">
            <a:spLocks noChangeArrowheads="1"/>
          </p:cNvSpPr>
          <p:nvPr/>
        </p:nvSpPr>
        <p:spPr bwMode="auto">
          <a:xfrm>
            <a:off x="5464916" y="1822853"/>
            <a:ext cx="247712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b="1" dirty="0">
                <a:solidFill>
                  <a:srgbClr val="FF0000"/>
                </a:solidFill>
                <a:latin typeface="Arial" charset="0"/>
              </a:rPr>
              <a:t>THEY WILL TRY TO COME, BUT THE MAP YOU SENT WASN’T WRITTEN IN THEIR LANGUAGE</a:t>
            </a:r>
          </a:p>
        </p:txBody>
      </p:sp>
      <p:sp>
        <p:nvSpPr>
          <p:cNvPr id="201734" name="Rectangle 6"/>
          <p:cNvSpPr>
            <a:spLocks noGrp="1" noChangeArrowheads="1"/>
          </p:cNvSpPr>
          <p:nvPr>
            <p:ph type="title"/>
          </p:nvPr>
        </p:nvSpPr>
        <p:spPr>
          <a:noFill/>
          <a:ln/>
        </p:spPr>
        <p:txBody>
          <a:bodyPr/>
          <a:lstStyle/>
          <a:p>
            <a:r>
              <a:rPr lang="en-US" altLang="en-US" sz="3000" dirty="0">
                <a:solidFill>
                  <a:srgbClr val="FFC000"/>
                </a:solidFill>
              </a:rPr>
              <a:t>Implementing EBP—THE REALITY</a:t>
            </a:r>
          </a:p>
        </p:txBody>
      </p:sp>
      <p:sp>
        <p:nvSpPr>
          <p:cNvPr id="7" name="TextBox 6"/>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1238445379"/>
      </p:ext>
    </p:extLst>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657351"/>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206851" name="Text Box 3"/>
          <p:cNvSpPr txBox="1">
            <a:spLocks noChangeArrowheads="1"/>
          </p:cNvSpPr>
          <p:nvPr/>
        </p:nvSpPr>
        <p:spPr bwMode="auto">
          <a:xfrm>
            <a:off x="1132363" y="1080769"/>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206852" name="Text Box 4"/>
          <p:cNvSpPr txBox="1">
            <a:spLocks noChangeArrowheads="1"/>
          </p:cNvSpPr>
          <p:nvPr/>
        </p:nvSpPr>
        <p:spPr bwMode="auto">
          <a:xfrm>
            <a:off x="5608935" y="2427731"/>
            <a:ext cx="23358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b="1" dirty="0">
                <a:solidFill>
                  <a:srgbClr val="FF0000"/>
                </a:solidFill>
                <a:latin typeface="Arial" charset="0"/>
              </a:rPr>
              <a:t>THEY MAY WANT TO COME, BUT DON’T HAVE THE TIME</a:t>
            </a:r>
          </a:p>
        </p:txBody>
      </p:sp>
      <p:sp>
        <p:nvSpPr>
          <p:cNvPr id="206854" name="Rectangle 6"/>
          <p:cNvSpPr>
            <a:spLocks noGrp="1" noChangeArrowheads="1"/>
          </p:cNvSpPr>
          <p:nvPr>
            <p:ph type="title"/>
          </p:nvPr>
        </p:nvSpPr>
        <p:spPr>
          <a:noFill/>
          <a:ln/>
        </p:spPr>
        <p:txBody>
          <a:bodyPr/>
          <a:lstStyle/>
          <a:p>
            <a:r>
              <a:rPr lang="en-US" altLang="en-US" sz="3000" dirty="0">
                <a:solidFill>
                  <a:srgbClr val="FFC000"/>
                </a:solidFill>
              </a:rPr>
              <a:t>Implementing EBP—THE REALITY</a:t>
            </a:r>
          </a:p>
        </p:txBody>
      </p:sp>
      <p:sp>
        <p:nvSpPr>
          <p:cNvPr id="7" name="TextBox 6"/>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88085114"/>
      </p:ext>
    </p:extLst>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field_of_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657351"/>
            <a:ext cx="3200400" cy="2222897"/>
          </a:xfrm>
          <a:prstGeom prst="rect">
            <a:avLst/>
          </a:prstGeom>
          <a:noFill/>
          <a:extLst>
            <a:ext uri="{909E8E84-426E-40DD-AFC4-6F175D3DCCD1}">
              <a14:hiddenFill xmlns:a14="http://schemas.microsoft.com/office/drawing/2010/main">
                <a:solidFill>
                  <a:srgbClr val="FFFFFF"/>
                </a:solidFill>
              </a14:hiddenFill>
            </a:ext>
          </a:extLst>
        </p:spPr>
      </p:pic>
      <p:sp>
        <p:nvSpPr>
          <p:cNvPr id="241667" name="Text Box 3"/>
          <p:cNvSpPr txBox="1">
            <a:spLocks noChangeArrowheads="1"/>
          </p:cNvSpPr>
          <p:nvPr/>
        </p:nvSpPr>
        <p:spPr bwMode="auto">
          <a:xfrm>
            <a:off x="1143000" y="1034280"/>
            <a:ext cx="49149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3000" b="1" dirty="0">
                <a:solidFill>
                  <a:srgbClr val="FF0000"/>
                </a:solidFill>
                <a:latin typeface="Arial" charset="0"/>
              </a:rPr>
              <a:t>IF YOU BUILD IT……….</a:t>
            </a:r>
          </a:p>
        </p:txBody>
      </p:sp>
      <p:sp>
        <p:nvSpPr>
          <p:cNvPr id="241668" name="Text Box 4"/>
          <p:cNvSpPr txBox="1">
            <a:spLocks noChangeArrowheads="1"/>
          </p:cNvSpPr>
          <p:nvPr/>
        </p:nvSpPr>
        <p:spPr bwMode="auto">
          <a:xfrm>
            <a:off x="5522524" y="2456535"/>
            <a:ext cx="253608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b="1" dirty="0">
                <a:solidFill>
                  <a:srgbClr val="FF0000"/>
                </a:solidFill>
                <a:latin typeface="Arial" charset="0"/>
              </a:rPr>
              <a:t>THEY MAY WANT TO COME, BUT CAN’T AFFORD ADMISSION </a:t>
            </a:r>
          </a:p>
        </p:txBody>
      </p:sp>
      <p:sp>
        <p:nvSpPr>
          <p:cNvPr id="241670" name="Rectangle 6"/>
          <p:cNvSpPr>
            <a:spLocks noGrp="1" noChangeArrowheads="1"/>
          </p:cNvSpPr>
          <p:nvPr>
            <p:ph type="title"/>
          </p:nvPr>
        </p:nvSpPr>
        <p:spPr>
          <a:noFill/>
          <a:ln/>
        </p:spPr>
        <p:txBody>
          <a:bodyPr/>
          <a:lstStyle/>
          <a:p>
            <a:r>
              <a:rPr lang="en-US" altLang="en-US" sz="3000" dirty="0">
                <a:solidFill>
                  <a:srgbClr val="FFC000"/>
                </a:solidFill>
              </a:rPr>
              <a:t>Implementing EBP—THE REALITY</a:t>
            </a:r>
          </a:p>
        </p:txBody>
      </p:sp>
      <p:sp>
        <p:nvSpPr>
          <p:cNvPr id="7" name="TextBox 6"/>
          <p:cNvSpPr txBox="1"/>
          <p:nvPr/>
        </p:nvSpPr>
        <p:spPr>
          <a:xfrm>
            <a:off x="1314450" y="4647010"/>
            <a:ext cx="2505814" cy="369332"/>
          </a:xfrm>
          <a:prstGeom prst="rect">
            <a:avLst/>
          </a:prstGeom>
          <a:noFill/>
        </p:spPr>
        <p:txBody>
          <a:bodyPr wrap="none" rtlCol="0">
            <a:spAutoFit/>
          </a:bodyPr>
          <a:lstStyle/>
          <a:p>
            <a:pPr eaLnBrk="1" hangingPunct="1"/>
            <a:r>
              <a:rPr lang="en-US" b="1" dirty="0" smtClean="0">
                <a:solidFill>
                  <a:srgbClr val="FFFFFF"/>
                </a:solidFill>
                <a:latin typeface="Arial" charset="0"/>
              </a:rPr>
              <a:t>Source: Mark Chaffin</a:t>
            </a:r>
            <a:endParaRPr lang="en-US" b="1" dirty="0">
              <a:solidFill>
                <a:srgbClr val="FFFFFF"/>
              </a:solidFill>
              <a:latin typeface="Arial" charset="0"/>
            </a:endParaRPr>
          </a:p>
        </p:txBody>
      </p:sp>
    </p:spTree>
    <p:extLst>
      <p:ext uri="{BB962C8B-B14F-4D97-AF65-F5344CB8AC3E}">
        <p14:creationId xmlns:p14="http://schemas.microsoft.com/office/powerpoint/2010/main" val="1634770447"/>
      </p:ext>
    </p:extLst>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6840" y="238647"/>
            <a:ext cx="5692584" cy="507831"/>
          </a:xfrm>
          <a:prstGeom prst="rect">
            <a:avLst/>
          </a:prstGeom>
          <a:noFill/>
        </p:spPr>
        <p:txBody>
          <a:bodyPr wrap="none" rtlCol="0">
            <a:spAutoFit/>
          </a:bodyPr>
          <a:lstStyle/>
          <a:p>
            <a:pPr eaLnBrk="1" hangingPunct="1"/>
            <a:r>
              <a:rPr lang="en-US" sz="2700" b="1" dirty="0">
                <a:solidFill>
                  <a:srgbClr val="FFC000"/>
                </a:solidFill>
                <a:latin typeface="Arial" charset="0"/>
              </a:rPr>
              <a:t>Moving from Innovation to Action</a:t>
            </a:r>
          </a:p>
        </p:txBody>
      </p:sp>
      <p:sp>
        <p:nvSpPr>
          <p:cNvPr id="3" name="Rectangle 3"/>
          <p:cNvSpPr txBox="1">
            <a:spLocks noChangeArrowheads="1"/>
          </p:cNvSpPr>
          <p:nvPr/>
        </p:nvSpPr>
        <p:spPr>
          <a:xfrm>
            <a:off x="1196046" y="1246778"/>
            <a:ext cx="3571666" cy="2793964"/>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20000"/>
              </a:lnSpc>
              <a:spcBef>
                <a:spcPts val="0"/>
              </a:spcBef>
              <a:spcAft>
                <a:spcPts val="900"/>
              </a:spcAft>
              <a:buClr>
                <a:srgbClr val="FF0000"/>
              </a:buClr>
              <a:buFont typeface="Wingdings" panose="05000000000000000000" pitchFamily="2" charset="2"/>
              <a:buChar char="q"/>
            </a:pPr>
            <a:r>
              <a:rPr lang="en-US" sz="2550" b="1" u="sng" dirty="0">
                <a:solidFill>
                  <a:srgbClr val="000000"/>
                </a:solidFill>
              </a:rPr>
              <a:t>Creating a Workforce</a:t>
            </a:r>
          </a:p>
          <a:p>
            <a:pPr fontAlgn="auto">
              <a:lnSpc>
                <a:spcPct val="120000"/>
              </a:lnSpc>
              <a:spcBef>
                <a:spcPts val="0"/>
              </a:spcBef>
              <a:spcAft>
                <a:spcPts val="900"/>
              </a:spcAft>
              <a:buClr>
                <a:srgbClr val="FF0000"/>
              </a:buClr>
              <a:buFont typeface="Wingdings" panose="05000000000000000000" pitchFamily="2" charset="2"/>
              <a:buChar char="q"/>
            </a:pPr>
            <a:r>
              <a:rPr lang="en-US" sz="2550" b="1" u="sng" dirty="0">
                <a:solidFill>
                  <a:srgbClr val="000000"/>
                </a:solidFill>
              </a:rPr>
              <a:t>Synthesis and Translation</a:t>
            </a:r>
            <a:r>
              <a:rPr lang="en-US" sz="2550" b="1" dirty="0">
                <a:solidFill>
                  <a:srgbClr val="000000"/>
                </a:solidFill>
              </a:rPr>
              <a:t>: Making Violence Prevention Innovations Broadly and Easily Accessible</a:t>
            </a:r>
          </a:p>
          <a:p>
            <a:pPr fontAlgn="auto">
              <a:lnSpc>
                <a:spcPct val="120000"/>
              </a:lnSpc>
              <a:spcBef>
                <a:spcPts val="0"/>
              </a:spcBef>
              <a:spcAft>
                <a:spcPts val="900"/>
              </a:spcAft>
              <a:buClr>
                <a:srgbClr val="FF0000"/>
              </a:buClr>
              <a:buFont typeface="Wingdings" panose="05000000000000000000" pitchFamily="2" charset="2"/>
              <a:buChar char="q"/>
            </a:pPr>
            <a:r>
              <a:rPr lang="en-US" sz="2550" b="1" u="sng" dirty="0">
                <a:solidFill>
                  <a:srgbClr val="000000"/>
                </a:solidFill>
              </a:rPr>
              <a:t>Prevention Support</a:t>
            </a:r>
            <a:r>
              <a:rPr lang="en-US" sz="2550" b="1" dirty="0">
                <a:solidFill>
                  <a:srgbClr val="000000"/>
                </a:solidFill>
              </a:rPr>
              <a:t>: Successful Implementation Requires Training, Monitoring, Technical Assistance, and Coaching</a:t>
            </a:r>
          </a:p>
          <a:p>
            <a:pPr fontAlgn="auto">
              <a:spcAft>
                <a:spcPts val="0"/>
              </a:spcAft>
            </a:pPr>
            <a:endParaRPr lang="en-US" sz="2400" dirty="0">
              <a:solidFill>
                <a:srgbClr val="000000"/>
              </a:solidFill>
            </a:endParaRPr>
          </a:p>
        </p:txBody>
      </p:sp>
      <p:sp>
        <p:nvSpPr>
          <p:cNvPr id="4" name="TextBox 3"/>
          <p:cNvSpPr txBox="1"/>
          <p:nvPr/>
        </p:nvSpPr>
        <p:spPr>
          <a:xfrm>
            <a:off x="1207401" y="3781508"/>
            <a:ext cx="6394433" cy="969496"/>
          </a:xfrm>
          <a:prstGeom prst="rect">
            <a:avLst/>
          </a:prstGeom>
          <a:noFill/>
        </p:spPr>
        <p:txBody>
          <a:bodyPr wrap="square" rtlCol="0">
            <a:spAutoFit/>
          </a:bodyPr>
          <a:lstStyle/>
          <a:p>
            <a:pPr marL="260604" indent="-260604" eaLnBrk="1" hangingPunct="1">
              <a:spcAft>
                <a:spcPts val="900"/>
              </a:spcAft>
              <a:buClr>
                <a:srgbClr val="FF0000"/>
              </a:buClr>
              <a:buFont typeface="Wingdings" panose="05000000000000000000" pitchFamily="2" charset="2"/>
              <a:buChar char="q"/>
            </a:pPr>
            <a:r>
              <a:rPr lang="en-US" sz="1575" b="1" u="sng" dirty="0">
                <a:solidFill>
                  <a:srgbClr val="000000"/>
                </a:solidFill>
                <a:latin typeface="Myriad Pro"/>
              </a:rPr>
              <a:t>Prevention Delivery</a:t>
            </a:r>
            <a:r>
              <a:rPr lang="en-US" sz="1575" b="1" dirty="0">
                <a:solidFill>
                  <a:srgbClr val="000000"/>
                </a:solidFill>
                <a:latin typeface="Myriad Pro"/>
              </a:rPr>
              <a:t>: Creating Organizations that can Carry Out and Sustain Effective Programs, Policies, and Practices</a:t>
            </a:r>
            <a:endParaRPr lang="en-US" sz="1575" dirty="0">
              <a:solidFill>
                <a:srgbClr val="000000"/>
              </a:solidFill>
              <a:latin typeface="Myriad Pro"/>
            </a:endParaRPr>
          </a:p>
          <a:p>
            <a:pPr marL="260604" indent="-260604" eaLnBrk="1" hangingPunct="1">
              <a:spcAft>
                <a:spcPts val="900"/>
              </a:spcAft>
            </a:pPr>
            <a:endParaRPr lang="en-US" dirty="0">
              <a:solidFill>
                <a:srgbClr val="000000"/>
              </a:solidFill>
              <a:latin typeface="Arial" charset="0"/>
            </a:endParaRPr>
          </a:p>
        </p:txBody>
      </p:sp>
      <p:pic>
        <p:nvPicPr>
          <p:cNvPr id="1028" name="Picture 4" descr="http://static1.squarespace.com/static/53331b2ae4b02fa38fc3a366/t/53339345e4b01acd1d7e59aa/1395904679549/truHealth+Chiropractic+Take+Action.jpg?format=1500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215" y="1304385"/>
            <a:ext cx="3185295" cy="2131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95133"/>
      </p:ext>
    </p:extLst>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4111" y="2110890"/>
            <a:ext cx="4364445" cy="1338828"/>
          </a:xfrm>
          <a:prstGeom prst="rect">
            <a:avLst/>
          </a:prstGeom>
        </p:spPr>
        <p:txBody>
          <a:bodyPr wrap="square">
            <a:spAutoFit/>
          </a:bodyPr>
          <a:lstStyle/>
          <a:p>
            <a:pPr algn="ctr" eaLnBrk="1" hangingPunct="1"/>
            <a:r>
              <a:rPr lang="en-US" sz="2700" b="1" kern="0" dirty="0">
                <a:solidFill>
                  <a:srgbClr val="FF0000"/>
                </a:solidFill>
                <a:latin typeface="Arial"/>
              </a:rPr>
              <a:t>Communicate that Violence Prevention is Strategic</a:t>
            </a:r>
            <a:endParaRPr lang="en-US" dirty="0">
              <a:solidFill>
                <a:srgbClr val="FF0000"/>
              </a:solidFill>
              <a:latin typeface="Arial" charset="0"/>
            </a:endParaRPr>
          </a:p>
        </p:txBody>
      </p:sp>
    </p:spTree>
    <p:extLst>
      <p:ext uri="{BB962C8B-B14F-4D97-AF65-F5344CB8AC3E}">
        <p14:creationId xmlns:p14="http://schemas.microsoft.com/office/powerpoint/2010/main" val="1934294304"/>
      </p:ext>
    </p:extLst>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6" name="Straight Connector 215"/>
          <p:cNvCxnSpPr/>
          <p:nvPr/>
        </p:nvCxnSpPr>
        <p:spPr>
          <a:xfrm flipH="1" flipV="1">
            <a:off x="3218723" y="2000250"/>
            <a:ext cx="1262410" cy="565117"/>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3630896" y="1507269"/>
            <a:ext cx="891704" cy="1048325"/>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2015465" y="1914698"/>
            <a:ext cx="2477213" cy="640896"/>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2815620" y="1425055"/>
            <a:ext cx="1723529" cy="1160654"/>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993722" y="2565366"/>
            <a:ext cx="2521129" cy="71349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2815619" y="2591673"/>
            <a:ext cx="1686066" cy="68719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2294470" y="2397130"/>
            <a:ext cx="2198207" cy="1682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3218722" y="2543028"/>
            <a:ext cx="1313282" cy="1623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501683" y="2555593"/>
            <a:ext cx="2877061" cy="184722"/>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4539148" y="2154452"/>
            <a:ext cx="2596451" cy="419042"/>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539147" y="1764015"/>
            <a:ext cx="2044220" cy="834104"/>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4514850" y="2565367"/>
            <a:ext cx="914400" cy="1547077"/>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4532003" y="2591672"/>
            <a:ext cx="1067408" cy="621401"/>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4076748" y="2598118"/>
            <a:ext cx="424936" cy="1440953"/>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4492677" y="1857094"/>
            <a:ext cx="395156" cy="728613"/>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4539147" y="1458370"/>
            <a:ext cx="1086524" cy="1115125"/>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2463262" y="914400"/>
            <a:ext cx="784602" cy="230832"/>
          </a:xfrm>
          <a:prstGeom prst="rect">
            <a:avLst/>
          </a:prstGeom>
          <a:noFill/>
        </p:spPr>
        <p:txBody>
          <a:bodyPr wrap="square" rtlCol="0">
            <a:spAutoFit/>
          </a:bodyPr>
          <a:lstStyle/>
          <a:p>
            <a:pPr eaLnBrk="1" hangingPunct="1"/>
            <a:r>
              <a:rPr lang="en-US" sz="900" b="1" dirty="0">
                <a:solidFill>
                  <a:srgbClr val="FFFFFF"/>
                </a:solidFill>
                <a:latin typeface="Arial" charset="0"/>
              </a:rPr>
              <a:t>HIV/AIDS</a:t>
            </a:r>
          </a:p>
        </p:txBody>
      </p:sp>
      <p:cxnSp>
        <p:nvCxnSpPr>
          <p:cNvPr id="149" name="Straight Connector 148"/>
          <p:cNvCxnSpPr/>
          <p:nvPr/>
        </p:nvCxnSpPr>
        <p:spPr>
          <a:xfrm flipH="1">
            <a:off x="2855563" y="2565366"/>
            <a:ext cx="1637114" cy="114938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701708" y="2585707"/>
            <a:ext cx="799976" cy="825059"/>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7" idx="4"/>
          </p:cNvCxnSpPr>
          <p:nvPr/>
        </p:nvCxnSpPr>
        <p:spPr>
          <a:xfrm>
            <a:off x="4376039" y="1455346"/>
            <a:ext cx="146561" cy="1142771"/>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32003" y="2575275"/>
            <a:ext cx="2009036" cy="384209"/>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58780" y="2483229"/>
            <a:ext cx="1527254" cy="102479"/>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506715" y="2565366"/>
            <a:ext cx="211876" cy="104493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bwMode="auto">
          <a:xfrm>
            <a:off x="6117912" y="1425055"/>
            <a:ext cx="976258" cy="508687"/>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Chronic Lung</a:t>
            </a:r>
          </a:p>
          <a:p>
            <a:pPr algn="ctr" eaLnBrk="1" hangingPunct="1"/>
            <a:r>
              <a:rPr lang="en-US" sz="900" b="1" dirty="0">
                <a:solidFill>
                  <a:srgbClr val="FFFFFF"/>
                </a:solidFill>
                <a:latin typeface="Calibri" pitchFamily="34" charset="0"/>
                <a:cs typeface="Calibri" pitchFamily="34" charset="0"/>
              </a:rPr>
              <a:t>Disease</a:t>
            </a:r>
          </a:p>
        </p:txBody>
      </p:sp>
      <p:sp>
        <p:nvSpPr>
          <p:cNvPr id="68" name="Oval 67"/>
          <p:cNvSpPr/>
          <p:nvPr/>
        </p:nvSpPr>
        <p:spPr bwMode="auto">
          <a:xfrm>
            <a:off x="3218723" y="1286498"/>
            <a:ext cx="775333" cy="415246"/>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Fractures</a:t>
            </a:r>
          </a:p>
        </p:txBody>
      </p:sp>
      <p:sp>
        <p:nvSpPr>
          <p:cNvPr id="71" name="Oval 70"/>
          <p:cNvSpPr/>
          <p:nvPr/>
        </p:nvSpPr>
        <p:spPr bwMode="auto">
          <a:xfrm>
            <a:off x="3457529" y="3854777"/>
            <a:ext cx="1045423" cy="546287"/>
          </a:xfrm>
          <a:prstGeom prst="ellipse">
            <a:avLst/>
          </a:prstGeom>
          <a:solidFill>
            <a:schemeClr val="tx1">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Pregnancy</a:t>
            </a:r>
          </a:p>
          <a:p>
            <a:pPr algn="ctr" eaLnBrk="1" hangingPunct="1"/>
            <a:r>
              <a:rPr lang="en-US" sz="900" b="1" dirty="0">
                <a:solidFill>
                  <a:srgbClr val="FFFFFF"/>
                </a:solidFill>
                <a:latin typeface="Calibri" pitchFamily="34" charset="0"/>
                <a:cs typeface="Calibri" pitchFamily="34" charset="0"/>
              </a:rPr>
              <a:t>Complications</a:t>
            </a:r>
          </a:p>
        </p:txBody>
      </p:sp>
      <p:sp>
        <p:nvSpPr>
          <p:cNvPr id="76" name="Oval 75"/>
          <p:cNvSpPr/>
          <p:nvPr/>
        </p:nvSpPr>
        <p:spPr bwMode="auto">
          <a:xfrm>
            <a:off x="5303792" y="1134619"/>
            <a:ext cx="764166" cy="457793"/>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Cancer</a:t>
            </a:r>
          </a:p>
        </p:txBody>
      </p:sp>
      <p:sp>
        <p:nvSpPr>
          <p:cNvPr id="84" name="Oval 83"/>
          <p:cNvSpPr/>
          <p:nvPr/>
        </p:nvSpPr>
        <p:spPr bwMode="auto">
          <a:xfrm>
            <a:off x="2878851" y="1807099"/>
            <a:ext cx="560873" cy="328001"/>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Burns</a:t>
            </a:r>
          </a:p>
        </p:txBody>
      </p:sp>
      <p:sp>
        <p:nvSpPr>
          <p:cNvPr id="101" name="Oval 100"/>
          <p:cNvSpPr/>
          <p:nvPr/>
        </p:nvSpPr>
        <p:spPr bwMode="auto">
          <a:xfrm>
            <a:off x="2170339" y="3671497"/>
            <a:ext cx="1110647" cy="575819"/>
          </a:xfrm>
          <a:prstGeom prst="ellipse">
            <a:avLst/>
          </a:prstGeom>
          <a:solidFill>
            <a:schemeClr val="tx1">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0" rIns="0" rtlCol="0" anchor="ctr"/>
          <a:lstStyle/>
          <a:p>
            <a:pPr algn="ctr" eaLnBrk="1" hangingPunct="1"/>
            <a:r>
              <a:rPr lang="en-US" sz="900" b="1" dirty="0">
                <a:solidFill>
                  <a:srgbClr val="FFFFFF"/>
                </a:solidFill>
                <a:latin typeface="Calibri" pitchFamily="34" charset="0"/>
                <a:cs typeface="Calibri" pitchFamily="34" charset="0"/>
              </a:rPr>
              <a:t>Unintended</a:t>
            </a:r>
          </a:p>
          <a:p>
            <a:pPr algn="ctr" eaLnBrk="1" hangingPunct="1"/>
            <a:r>
              <a:rPr lang="en-US" sz="900" b="1" dirty="0">
                <a:solidFill>
                  <a:srgbClr val="FFFFFF"/>
                </a:solidFill>
                <a:latin typeface="Calibri" pitchFamily="34" charset="0"/>
                <a:cs typeface="Calibri" pitchFamily="34" charset="0"/>
              </a:rPr>
              <a:t>and  Adolescent</a:t>
            </a:r>
          </a:p>
          <a:p>
            <a:pPr algn="ctr" eaLnBrk="1" hangingPunct="1"/>
            <a:r>
              <a:rPr lang="en-US" sz="900" b="1" dirty="0">
                <a:solidFill>
                  <a:srgbClr val="FFFFFF"/>
                </a:solidFill>
                <a:latin typeface="Calibri" pitchFamily="34" charset="0"/>
                <a:cs typeface="Calibri" pitchFamily="34" charset="0"/>
              </a:rPr>
              <a:t>Pregnancy</a:t>
            </a:r>
          </a:p>
        </p:txBody>
      </p:sp>
      <p:cxnSp>
        <p:nvCxnSpPr>
          <p:cNvPr id="220" name="Straight Connector 219"/>
          <p:cNvCxnSpPr/>
          <p:nvPr/>
        </p:nvCxnSpPr>
        <p:spPr>
          <a:xfrm flipV="1">
            <a:off x="4532003" y="2000251"/>
            <a:ext cx="1029254" cy="573245"/>
          </a:xfrm>
          <a:prstGeom prst="line">
            <a:avLst/>
          </a:prstGeom>
          <a:ln w="19050">
            <a:solidFill>
              <a:srgbClr val="669900"/>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bwMode="auto">
          <a:xfrm>
            <a:off x="3452822" y="3213073"/>
            <a:ext cx="731234" cy="412012"/>
          </a:xfrm>
          <a:prstGeom prst="ellipse">
            <a:avLst/>
          </a:prstGeom>
          <a:solidFill>
            <a:schemeClr val="tx1">
              <a:lumMod val="75000"/>
              <a:lumOff val="25000"/>
            </a:schemeClr>
          </a:solidFill>
          <a:ln>
            <a:headEnd/>
            <a:tailEnd/>
          </a:ln>
        </p:spPr>
        <p:style>
          <a:lnRef idx="0">
            <a:schemeClr val="accent6"/>
          </a:lnRef>
          <a:fillRef idx="3">
            <a:schemeClr val="accent6"/>
          </a:fillRef>
          <a:effectRef idx="3">
            <a:schemeClr val="accent6"/>
          </a:effectRef>
          <a:fontRef idx="minor">
            <a:schemeClr val="lt1"/>
          </a:fontRef>
        </p:style>
        <p:txBody>
          <a:bodyPr lIns="20574" rIns="20574" rtlCol="0" anchor="ctr"/>
          <a:lstStyle/>
          <a:p>
            <a:pPr algn="ctr" eaLnBrk="1" hangingPunct="1"/>
            <a:r>
              <a:rPr lang="en-US" sz="900" b="1" dirty="0">
                <a:solidFill>
                  <a:srgbClr val="FFFFFF"/>
                </a:solidFill>
                <a:latin typeface="Calibri" pitchFamily="34" charset="0"/>
                <a:cs typeface="Calibri" pitchFamily="34" charset="0"/>
              </a:rPr>
              <a:t>Fetal</a:t>
            </a:r>
          </a:p>
          <a:p>
            <a:pPr algn="ctr" eaLnBrk="1" hangingPunct="1"/>
            <a:r>
              <a:rPr lang="en-US" sz="900" b="1" dirty="0">
                <a:solidFill>
                  <a:srgbClr val="FFFFFF"/>
                </a:solidFill>
                <a:latin typeface="Calibri" pitchFamily="34" charset="0"/>
                <a:cs typeface="Calibri" pitchFamily="34" charset="0"/>
              </a:rPr>
              <a:t>Death</a:t>
            </a:r>
          </a:p>
        </p:txBody>
      </p:sp>
      <p:sp>
        <p:nvSpPr>
          <p:cNvPr id="92" name="Oval 91"/>
          <p:cNvSpPr/>
          <p:nvPr/>
        </p:nvSpPr>
        <p:spPr bwMode="auto">
          <a:xfrm>
            <a:off x="1479448" y="1488637"/>
            <a:ext cx="780848" cy="550755"/>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Internal Injury</a:t>
            </a:r>
          </a:p>
        </p:txBody>
      </p:sp>
      <p:sp>
        <p:nvSpPr>
          <p:cNvPr id="133" name="Oval 132"/>
          <p:cNvSpPr/>
          <p:nvPr/>
        </p:nvSpPr>
        <p:spPr bwMode="auto">
          <a:xfrm>
            <a:off x="5335325" y="1764015"/>
            <a:ext cx="804302" cy="414170"/>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Diabetes</a:t>
            </a:r>
          </a:p>
        </p:txBody>
      </p:sp>
      <p:sp>
        <p:nvSpPr>
          <p:cNvPr id="97" name="Oval 96"/>
          <p:cNvSpPr/>
          <p:nvPr/>
        </p:nvSpPr>
        <p:spPr bwMode="auto">
          <a:xfrm>
            <a:off x="4514851" y="1527780"/>
            <a:ext cx="694244" cy="472471"/>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Heart </a:t>
            </a:r>
          </a:p>
          <a:p>
            <a:pPr algn="ctr" eaLnBrk="1" hangingPunct="1"/>
            <a:r>
              <a:rPr lang="en-US" sz="900" b="1" dirty="0">
                <a:solidFill>
                  <a:srgbClr val="FFFFFF"/>
                </a:solidFill>
                <a:latin typeface="Calibri" pitchFamily="34" charset="0"/>
                <a:cs typeface="Calibri" pitchFamily="34" charset="0"/>
              </a:rPr>
              <a:t>Disease</a:t>
            </a:r>
          </a:p>
        </p:txBody>
      </p:sp>
      <p:cxnSp>
        <p:nvCxnSpPr>
          <p:cNvPr id="175" name="Straight Connector 174"/>
          <p:cNvCxnSpPr/>
          <p:nvPr/>
        </p:nvCxnSpPr>
        <p:spPr>
          <a:xfrm>
            <a:off x="4522601" y="2568234"/>
            <a:ext cx="1545357" cy="1421509"/>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bwMode="auto">
          <a:xfrm>
            <a:off x="4963851" y="3974086"/>
            <a:ext cx="742949" cy="430501"/>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lIns="0" rIns="0" rtlCol="0" anchor="ctr"/>
          <a:lstStyle/>
          <a:p>
            <a:pPr algn="ctr" eaLnBrk="1" hangingPunct="1"/>
            <a:r>
              <a:rPr lang="en-US" sz="900" b="1" dirty="0">
                <a:solidFill>
                  <a:srgbClr val="FFFFFF"/>
                </a:solidFill>
                <a:latin typeface="Calibri" pitchFamily="34" charset="0"/>
                <a:cs typeface="Calibri" pitchFamily="34" charset="0"/>
              </a:rPr>
              <a:t>HIV</a:t>
            </a:r>
          </a:p>
        </p:txBody>
      </p:sp>
      <p:sp>
        <p:nvSpPr>
          <p:cNvPr id="99" name="Oval 98"/>
          <p:cNvSpPr/>
          <p:nvPr/>
        </p:nvSpPr>
        <p:spPr bwMode="auto">
          <a:xfrm>
            <a:off x="4356726" y="3376396"/>
            <a:ext cx="667058" cy="489493"/>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lIns="0" tIns="13716" rIns="0" bIns="13716" rtlCol="0" anchor="ctr"/>
          <a:lstStyle/>
          <a:p>
            <a:pPr algn="ctr" eaLnBrk="1" hangingPunct="1"/>
            <a:r>
              <a:rPr lang="en-US" sz="900" b="1" dirty="0">
                <a:solidFill>
                  <a:srgbClr val="FFFFFF"/>
                </a:solidFill>
                <a:latin typeface="Calibri" pitchFamily="34" charset="0"/>
                <a:cs typeface="Calibri" pitchFamily="34" charset="0"/>
              </a:rPr>
              <a:t>STDs</a:t>
            </a:r>
          </a:p>
        </p:txBody>
      </p:sp>
      <p:cxnSp>
        <p:nvCxnSpPr>
          <p:cNvPr id="157" name="Straight Connector 156"/>
          <p:cNvCxnSpPr/>
          <p:nvPr/>
        </p:nvCxnSpPr>
        <p:spPr>
          <a:xfrm flipH="1" flipV="1">
            <a:off x="4517804" y="2558467"/>
            <a:ext cx="2457192" cy="1019423"/>
          </a:xfrm>
          <a:prstGeom prst="line">
            <a:avLst/>
          </a:prstGeom>
          <a:solidFill>
            <a:srgbClr val="C00000"/>
          </a:solid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4013472" y="2154286"/>
            <a:ext cx="1112291" cy="777150"/>
          </a:xfrm>
          <a:prstGeom prst="ellipse">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1200" b="1" dirty="0" smtClean="0">
                <a:solidFill>
                  <a:srgbClr val="FFFFFF"/>
                </a:solidFill>
                <a:latin typeface="Calibri" pitchFamily="34" charset="0"/>
                <a:cs typeface="Calibri" pitchFamily="34" charset="0"/>
              </a:rPr>
              <a:t>Violence</a:t>
            </a:r>
          </a:p>
        </p:txBody>
      </p:sp>
      <p:sp>
        <p:nvSpPr>
          <p:cNvPr id="9" name="Oval 8"/>
          <p:cNvSpPr/>
          <p:nvPr/>
        </p:nvSpPr>
        <p:spPr bwMode="auto">
          <a:xfrm>
            <a:off x="5220178" y="3058510"/>
            <a:ext cx="973243" cy="509213"/>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900" b="1" dirty="0">
                <a:solidFill>
                  <a:srgbClr val="FFFFFF"/>
                </a:solidFill>
                <a:latin typeface="Calibri" pitchFamily="34" charset="0"/>
                <a:cs typeface="Calibri" pitchFamily="34" charset="0"/>
              </a:rPr>
              <a:t>Alcohol</a:t>
            </a:r>
          </a:p>
          <a:p>
            <a:pPr algn="ctr" eaLnBrk="1" hangingPunct="1"/>
            <a:r>
              <a:rPr lang="en-US" sz="900" b="1" dirty="0">
                <a:solidFill>
                  <a:srgbClr val="FFFFFF"/>
                </a:solidFill>
                <a:latin typeface="Calibri" pitchFamily="34" charset="0"/>
                <a:cs typeface="Calibri" pitchFamily="34" charset="0"/>
              </a:rPr>
              <a:t>And Drugs</a:t>
            </a:r>
          </a:p>
        </p:txBody>
      </p:sp>
      <p:sp>
        <p:nvSpPr>
          <p:cNvPr id="8" name="Oval 7"/>
          <p:cNvSpPr/>
          <p:nvPr/>
        </p:nvSpPr>
        <p:spPr bwMode="auto">
          <a:xfrm>
            <a:off x="6658160" y="3278863"/>
            <a:ext cx="974207" cy="598052"/>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900" b="1" dirty="0">
                <a:solidFill>
                  <a:srgbClr val="FFFFFF"/>
                </a:solidFill>
                <a:latin typeface="Calibri" pitchFamily="34" charset="0"/>
                <a:cs typeface="Calibri" pitchFamily="34" charset="0"/>
              </a:rPr>
              <a:t>Unsafe </a:t>
            </a:r>
          </a:p>
          <a:p>
            <a:pPr algn="ctr" eaLnBrk="1" hangingPunct="1"/>
            <a:r>
              <a:rPr lang="en-US" sz="900" b="1" dirty="0">
                <a:solidFill>
                  <a:srgbClr val="FFFFFF"/>
                </a:solidFill>
                <a:latin typeface="Calibri" pitchFamily="34" charset="0"/>
                <a:cs typeface="Calibri" pitchFamily="34" charset="0"/>
              </a:rPr>
              <a:t>Sexual Practices</a:t>
            </a:r>
          </a:p>
        </p:txBody>
      </p:sp>
      <p:sp>
        <p:nvSpPr>
          <p:cNvPr id="2" name="Title 1"/>
          <p:cNvSpPr>
            <a:spLocks noGrp="1"/>
          </p:cNvSpPr>
          <p:nvPr>
            <p:ph type="title"/>
          </p:nvPr>
        </p:nvSpPr>
        <p:spPr/>
        <p:txBody>
          <a:bodyPr/>
          <a:lstStyle/>
          <a:p>
            <a:r>
              <a:rPr lang="en-US" sz="2625" dirty="0">
                <a:solidFill>
                  <a:srgbClr val="FFC000"/>
                </a:solidFill>
              </a:rPr>
              <a:t>Violence Against Children/Youth Is Costly and Destructive</a:t>
            </a:r>
          </a:p>
        </p:txBody>
      </p:sp>
      <p:sp>
        <p:nvSpPr>
          <p:cNvPr id="124" name="TextBox 123"/>
          <p:cNvSpPr txBox="1"/>
          <p:nvPr/>
        </p:nvSpPr>
        <p:spPr>
          <a:xfrm>
            <a:off x="1179996" y="4017615"/>
            <a:ext cx="1143000" cy="334835"/>
          </a:xfrm>
          <a:prstGeom prst="rect">
            <a:avLst/>
          </a:prstGeom>
          <a:noFill/>
        </p:spPr>
        <p:txBody>
          <a:bodyPr wrap="square" rtlCol="0">
            <a:spAutoFit/>
          </a:bodyPr>
          <a:lstStyle/>
          <a:p>
            <a:pPr algn="ctr" eaLnBrk="1" hangingPunct="1"/>
            <a:r>
              <a:rPr lang="en-US" sz="788" b="1" dirty="0">
                <a:solidFill>
                  <a:srgbClr val="000000"/>
                </a:solidFill>
                <a:latin typeface="Arial" charset="0"/>
              </a:rPr>
              <a:t>Maternal and</a:t>
            </a:r>
          </a:p>
          <a:p>
            <a:pPr algn="ctr" eaLnBrk="1" hangingPunct="1"/>
            <a:r>
              <a:rPr lang="en-US" sz="788" b="1" dirty="0">
                <a:solidFill>
                  <a:srgbClr val="000000"/>
                </a:solidFill>
                <a:latin typeface="Arial" charset="0"/>
              </a:rPr>
              <a:t>Child Health</a:t>
            </a:r>
          </a:p>
        </p:txBody>
      </p:sp>
      <p:sp>
        <p:nvSpPr>
          <p:cNvPr id="70" name="TextBox 69"/>
          <p:cNvSpPr txBox="1"/>
          <p:nvPr/>
        </p:nvSpPr>
        <p:spPr>
          <a:xfrm>
            <a:off x="1422222" y="1173078"/>
            <a:ext cx="1143000" cy="213585"/>
          </a:xfrm>
          <a:prstGeom prst="rect">
            <a:avLst/>
          </a:prstGeom>
          <a:noFill/>
        </p:spPr>
        <p:txBody>
          <a:bodyPr wrap="square" rtlCol="0">
            <a:spAutoFit/>
          </a:bodyPr>
          <a:lstStyle/>
          <a:p>
            <a:pPr algn="ctr" eaLnBrk="1" hangingPunct="1"/>
            <a:r>
              <a:rPr lang="en-US" sz="788" b="1" dirty="0">
                <a:solidFill>
                  <a:srgbClr val="CC6600"/>
                </a:solidFill>
                <a:latin typeface="Arial" charset="0"/>
              </a:rPr>
              <a:t>Injury</a:t>
            </a:r>
          </a:p>
        </p:txBody>
      </p:sp>
      <p:sp>
        <p:nvSpPr>
          <p:cNvPr id="72" name="TextBox 71"/>
          <p:cNvSpPr txBox="1"/>
          <p:nvPr/>
        </p:nvSpPr>
        <p:spPr>
          <a:xfrm>
            <a:off x="6807243" y="1195646"/>
            <a:ext cx="1143000" cy="334835"/>
          </a:xfrm>
          <a:prstGeom prst="rect">
            <a:avLst/>
          </a:prstGeom>
          <a:noFill/>
        </p:spPr>
        <p:txBody>
          <a:bodyPr wrap="square" rtlCol="0">
            <a:spAutoFit/>
          </a:bodyPr>
          <a:lstStyle/>
          <a:p>
            <a:pPr algn="ctr" eaLnBrk="1" hangingPunct="1"/>
            <a:r>
              <a:rPr lang="en-US" sz="788" b="1" dirty="0">
                <a:solidFill>
                  <a:srgbClr val="669900"/>
                </a:solidFill>
                <a:latin typeface="Arial" charset="0"/>
              </a:rPr>
              <a:t>Non-Communicable </a:t>
            </a:r>
          </a:p>
          <a:p>
            <a:pPr algn="ctr" eaLnBrk="1" hangingPunct="1"/>
            <a:r>
              <a:rPr lang="en-US" sz="788" b="1" dirty="0">
                <a:solidFill>
                  <a:srgbClr val="669900"/>
                </a:solidFill>
                <a:latin typeface="Arial" charset="0"/>
              </a:rPr>
              <a:t>Disease</a:t>
            </a:r>
          </a:p>
        </p:txBody>
      </p:sp>
      <p:sp>
        <p:nvSpPr>
          <p:cNvPr id="73" name="TextBox 72"/>
          <p:cNvSpPr txBox="1"/>
          <p:nvPr/>
        </p:nvSpPr>
        <p:spPr>
          <a:xfrm>
            <a:off x="6658160" y="4087436"/>
            <a:ext cx="1376480" cy="334835"/>
          </a:xfrm>
          <a:prstGeom prst="rect">
            <a:avLst/>
          </a:prstGeom>
          <a:noFill/>
        </p:spPr>
        <p:txBody>
          <a:bodyPr wrap="square" rtlCol="0">
            <a:spAutoFit/>
          </a:bodyPr>
          <a:lstStyle/>
          <a:p>
            <a:pPr algn="ctr" eaLnBrk="1" hangingPunct="1"/>
            <a:r>
              <a:rPr lang="en-US" sz="788" b="1" dirty="0">
                <a:solidFill>
                  <a:srgbClr val="B9B9E7">
                    <a:lumMod val="50000"/>
                  </a:srgbClr>
                </a:solidFill>
                <a:latin typeface="Arial" charset="0"/>
              </a:rPr>
              <a:t>Communicable Disease</a:t>
            </a:r>
          </a:p>
          <a:p>
            <a:pPr algn="ctr" eaLnBrk="1" hangingPunct="1"/>
            <a:r>
              <a:rPr lang="en-US" sz="788" b="1" dirty="0">
                <a:solidFill>
                  <a:srgbClr val="B9B9E7">
                    <a:lumMod val="50000"/>
                  </a:srgbClr>
                </a:solidFill>
                <a:latin typeface="Arial" charset="0"/>
              </a:rPr>
              <a:t>and Risk Behaviors</a:t>
            </a:r>
          </a:p>
        </p:txBody>
      </p:sp>
      <p:sp>
        <p:nvSpPr>
          <p:cNvPr id="47" name="Oval 46"/>
          <p:cNvSpPr/>
          <p:nvPr/>
        </p:nvSpPr>
        <p:spPr bwMode="auto">
          <a:xfrm>
            <a:off x="4033487" y="1040723"/>
            <a:ext cx="685104" cy="414624"/>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Stroke</a:t>
            </a:r>
          </a:p>
        </p:txBody>
      </p:sp>
      <p:sp>
        <p:nvSpPr>
          <p:cNvPr id="50" name="Oval 49"/>
          <p:cNvSpPr/>
          <p:nvPr/>
        </p:nvSpPr>
        <p:spPr bwMode="auto">
          <a:xfrm>
            <a:off x="5808361" y="2282960"/>
            <a:ext cx="662532" cy="400538"/>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Alcohol</a:t>
            </a:r>
          </a:p>
        </p:txBody>
      </p:sp>
      <p:sp>
        <p:nvSpPr>
          <p:cNvPr id="51" name="Oval 50"/>
          <p:cNvSpPr/>
          <p:nvPr/>
        </p:nvSpPr>
        <p:spPr bwMode="auto">
          <a:xfrm>
            <a:off x="6208725" y="2763100"/>
            <a:ext cx="664630" cy="344337"/>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Smoking</a:t>
            </a:r>
          </a:p>
        </p:txBody>
      </p:sp>
      <p:sp>
        <p:nvSpPr>
          <p:cNvPr id="52" name="Oval 51"/>
          <p:cNvSpPr/>
          <p:nvPr/>
        </p:nvSpPr>
        <p:spPr bwMode="auto">
          <a:xfrm>
            <a:off x="6894600" y="1885912"/>
            <a:ext cx="698683" cy="471211"/>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Obesity</a:t>
            </a:r>
          </a:p>
        </p:txBody>
      </p:sp>
      <p:sp>
        <p:nvSpPr>
          <p:cNvPr id="53" name="Oval 52"/>
          <p:cNvSpPr/>
          <p:nvPr/>
        </p:nvSpPr>
        <p:spPr bwMode="auto">
          <a:xfrm>
            <a:off x="6974997" y="2474907"/>
            <a:ext cx="819887" cy="484577"/>
          </a:xfrm>
          <a:prstGeom prst="ellipse">
            <a:avLst/>
          </a:prstGeom>
          <a:solidFill>
            <a:srgbClr val="66990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Physical</a:t>
            </a:r>
          </a:p>
          <a:p>
            <a:pPr algn="ctr" eaLnBrk="1" hangingPunct="1"/>
            <a:r>
              <a:rPr lang="en-US" sz="900" b="1" dirty="0">
                <a:solidFill>
                  <a:srgbClr val="FFFFFF"/>
                </a:solidFill>
                <a:latin typeface="Calibri" pitchFamily="34" charset="0"/>
                <a:cs typeface="Calibri" pitchFamily="34" charset="0"/>
              </a:rPr>
              <a:t>Inactivity</a:t>
            </a:r>
          </a:p>
        </p:txBody>
      </p:sp>
      <p:sp>
        <p:nvSpPr>
          <p:cNvPr id="54" name="Oval 53"/>
          <p:cNvSpPr/>
          <p:nvPr/>
        </p:nvSpPr>
        <p:spPr bwMode="auto">
          <a:xfrm>
            <a:off x="5804327" y="3715422"/>
            <a:ext cx="915369" cy="548640"/>
          </a:xfrm>
          <a:prstGeom prst="ellipse">
            <a:avLst/>
          </a:prstGeom>
          <a:solidFill>
            <a:schemeClr val="accent6">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rtlCol="0" anchor="ctr"/>
          <a:lstStyle/>
          <a:p>
            <a:pPr algn="ctr" eaLnBrk="1" hangingPunct="1"/>
            <a:r>
              <a:rPr lang="en-US" sz="900" b="1" dirty="0">
                <a:solidFill>
                  <a:srgbClr val="FFFFFF"/>
                </a:solidFill>
                <a:latin typeface="Calibri" pitchFamily="34" charset="0"/>
                <a:cs typeface="Calibri" pitchFamily="34" charset="0"/>
              </a:rPr>
              <a:t>Multiple Partners</a:t>
            </a:r>
          </a:p>
        </p:txBody>
      </p:sp>
      <p:sp>
        <p:nvSpPr>
          <p:cNvPr id="74" name="Oval 73"/>
          <p:cNvSpPr/>
          <p:nvPr/>
        </p:nvSpPr>
        <p:spPr bwMode="auto">
          <a:xfrm>
            <a:off x="2322996" y="1103585"/>
            <a:ext cx="723795" cy="519860"/>
          </a:xfrm>
          <a:prstGeom prst="ellipse">
            <a:avLst/>
          </a:prstGeom>
          <a:solidFill>
            <a:srgbClr val="CC660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Head Injury</a:t>
            </a:r>
          </a:p>
        </p:txBody>
      </p:sp>
      <p:sp>
        <p:nvSpPr>
          <p:cNvPr id="77" name="TextBox 76"/>
          <p:cNvSpPr txBox="1"/>
          <p:nvPr/>
        </p:nvSpPr>
        <p:spPr>
          <a:xfrm>
            <a:off x="1075687" y="2705363"/>
            <a:ext cx="1143000" cy="334835"/>
          </a:xfrm>
          <a:prstGeom prst="rect">
            <a:avLst/>
          </a:prstGeom>
          <a:noFill/>
        </p:spPr>
        <p:txBody>
          <a:bodyPr wrap="square" rtlCol="0">
            <a:spAutoFit/>
          </a:bodyPr>
          <a:lstStyle/>
          <a:p>
            <a:pPr algn="ctr" eaLnBrk="1" hangingPunct="1"/>
            <a:r>
              <a:rPr lang="en-US" sz="788" b="1" dirty="0">
                <a:solidFill>
                  <a:srgbClr val="0070C0"/>
                </a:solidFill>
                <a:latin typeface="Arial" charset="0"/>
              </a:rPr>
              <a:t>Mental Health</a:t>
            </a:r>
          </a:p>
          <a:p>
            <a:pPr algn="ctr" eaLnBrk="1" hangingPunct="1"/>
            <a:r>
              <a:rPr lang="en-US" sz="788" b="1" dirty="0">
                <a:solidFill>
                  <a:srgbClr val="0070C0"/>
                </a:solidFill>
                <a:latin typeface="Arial" charset="0"/>
              </a:rPr>
              <a:t>Problems</a:t>
            </a:r>
          </a:p>
        </p:txBody>
      </p:sp>
      <p:sp>
        <p:nvSpPr>
          <p:cNvPr id="79" name="Oval 78"/>
          <p:cNvSpPr/>
          <p:nvPr/>
        </p:nvSpPr>
        <p:spPr bwMode="auto">
          <a:xfrm>
            <a:off x="1399597" y="3058510"/>
            <a:ext cx="799193" cy="533418"/>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Suicide</a:t>
            </a:r>
          </a:p>
        </p:txBody>
      </p:sp>
      <p:sp>
        <p:nvSpPr>
          <p:cNvPr id="81" name="Oval 80"/>
          <p:cNvSpPr/>
          <p:nvPr/>
        </p:nvSpPr>
        <p:spPr bwMode="auto">
          <a:xfrm>
            <a:off x="1841480" y="2191110"/>
            <a:ext cx="843414" cy="593755"/>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Depression and Anxiety</a:t>
            </a:r>
          </a:p>
        </p:txBody>
      </p:sp>
      <p:sp>
        <p:nvSpPr>
          <p:cNvPr id="85" name="Oval 84"/>
          <p:cNvSpPr/>
          <p:nvPr/>
        </p:nvSpPr>
        <p:spPr bwMode="auto">
          <a:xfrm>
            <a:off x="2747460" y="2507714"/>
            <a:ext cx="692264" cy="382573"/>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6858" rIns="6858" rtlCol="0" anchor="ctr"/>
          <a:lstStyle/>
          <a:p>
            <a:pPr algn="ctr" eaLnBrk="1" hangingPunct="1"/>
            <a:r>
              <a:rPr lang="en-US" sz="900" b="1" dirty="0">
                <a:solidFill>
                  <a:srgbClr val="FFFFFF"/>
                </a:solidFill>
                <a:latin typeface="Calibri" pitchFamily="34" charset="0"/>
                <a:cs typeface="Calibri" pitchFamily="34" charset="0"/>
              </a:rPr>
              <a:t>PTSD</a:t>
            </a:r>
          </a:p>
        </p:txBody>
      </p:sp>
      <p:sp>
        <p:nvSpPr>
          <p:cNvPr id="87" name="Oval 86"/>
          <p:cNvSpPr/>
          <p:nvPr/>
        </p:nvSpPr>
        <p:spPr bwMode="auto">
          <a:xfrm>
            <a:off x="2493165" y="3108415"/>
            <a:ext cx="644909" cy="433607"/>
          </a:xfrm>
          <a:prstGeom prst="ellipse">
            <a:avLst/>
          </a:prstGeom>
          <a:solidFill>
            <a:srgbClr val="0070C0"/>
          </a:solidFill>
          <a:ln>
            <a:headEnd/>
            <a:tailEnd/>
          </a:ln>
        </p:spPr>
        <p:style>
          <a:lnRef idx="0">
            <a:schemeClr val="accent6"/>
          </a:lnRef>
          <a:fillRef idx="3">
            <a:schemeClr val="accent6"/>
          </a:fillRef>
          <a:effectRef idx="3">
            <a:schemeClr val="accent6"/>
          </a:effectRef>
          <a:fontRef idx="minor">
            <a:schemeClr val="lt1"/>
          </a:fontRef>
        </p:style>
        <p:txBody>
          <a:bodyPr lIns="34290" rIns="34290" rtlCol="0" anchor="ctr"/>
          <a:lstStyle/>
          <a:p>
            <a:pPr algn="ctr" eaLnBrk="1" hangingPunct="1"/>
            <a:r>
              <a:rPr lang="en-US" sz="900" b="1" dirty="0">
                <a:solidFill>
                  <a:srgbClr val="FFFFFF"/>
                </a:solidFill>
                <a:latin typeface="Calibri" pitchFamily="34" charset="0"/>
                <a:cs typeface="Calibri" pitchFamily="34" charset="0"/>
              </a:rPr>
              <a:t>Assault</a:t>
            </a:r>
          </a:p>
        </p:txBody>
      </p:sp>
    </p:spTree>
    <p:extLst>
      <p:ext uri="{BB962C8B-B14F-4D97-AF65-F5344CB8AC3E}">
        <p14:creationId xmlns:p14="http://schemas.microsoft.com/office/powerpoint/2010/main" val="3114134344"/>
      </p:ext>
    </p:extLst>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51259"/>
          </a:xfrm>
        </p:spPr>
        <p:txBody>
          <a:bodyPr/>
          <a:lstStyle/>
          <a:p>
            <a:r>
              <a:rPr lang="en-US" dirty="0" smtClean="0"/>
              <a:t>Housekeeping Items</a:t>
            </a:r>
            <a:endParaRPr lang="en-US" dirty="0"/>
          </a:p>
        </p:txBody>
      </p:sp>
      <p:sp>
        <p:nvSpPr>
          <p:cNvPr id="5" name="Text Placeholder 4"/>
          <p:cNvSpPr>
            <a:spLocks noGrp="1"/>
          </p:cNvSpPr>
          <p:nvPr>
            <p:ph type="body" sz="quarter" idx="10"/>
          </p:nvPr>
        </p:nvSpPr>
        <p:spPr>
          <a:xfrm>
            <a:off x="457200" y="551259"/>
            <a:ext cx="8229600" cy="4301296"/>
          </a:xfrm>
        </p:spPr>
        <p:txBody>
          <a:bodyPr/>
          <a:lstStyle/>
          <a:p>
            <a:r>
              <a:rPr lang="en-US" sz="1800" dirty="0" smtClean="0"/>
              <a:t>Restrooms are in the hallway to the left.</a:t>
            </a:r>
          </a:p>
          <a:p>
            <a:endParaRPr lang="en-US" sz="1800" dirty="0" smtClean="0"/>
          </a:p>
          <a:p>
            <a:r>
              <a:rPr lang="en-US" sz="1800" dirty="0" smtClean="0"/>
              <a:t>Building 106 Cafeteria access</a:t>
            </a:r>
          </a:p>
          <a:p>
            <a:pPr lvl="1"/>
            <a:r>
              <a:rPr lang="en-US" sz="1800" dirty="0" smtClean="0"/>
              <a:t>Breakfast</a:t>
            </a:r>
            <a:r>
              <a:rPr lang="en-US" sz="1800" dirty="0"/>
              <a:t>: 7:00 a.m. - 9:00 </a:t>
            </a:r>
            <a:r>
              <a:rPr lang="en-US" sz="1800" dirty="0" smtClean="0"/>
              <a:t>a.m.</a:t>
            </a:r>
          </a:p>
          <a:p>
            <a:pPr lvl="1"/>
            <a:r>
              <a:rPr lang="en-US" sz="1800" dirty="0" smtClean="0"/>
              <a:t>Lunch</a:t>
            </a:r>
            <a:r>
              <a:rPr lang="en-US" sz="1800" dirty="0"/>
              <a:t>: 11:00 a.m. - 1:30 p.m.</a:t>
            </a:r>
            <a:endParaRPr lang="en-US" sz="1800" dirty="0" smtClean="0"/>
          </a:p>
          <a:p>
            <a:endParaRPr lang="en-US" sz="1800" dirty="0" smtClean="0"/>
          </a:p>
          <a:p>
            <a:r>
              <a:rPr lang="en-US" sz="1800" dirty="0" smtClean="0"/>
              <a:t>Please silence your cell phones.  If you need to take a call, please step out of the room so as not to interrupt the flow of the meeting.</a:t>
            </a:r>
          </a:p>
          <a:p>
            <a:endParaRPr lang="en-US" sz="1800" dirty="0"/>
          </a:p>
          <a:p>
            <a:r>
              <a:rPr lang="en-US" sz="1800" dirty="0" smtClean="0"/>
              <a:t>Parking Lot –  Easel and sticky notes – is located in the back of the room.</a:t>
            </a:r>
          </a:p>
          <a:p>
            <a:endParaRPr lang="en-US" sz="1800" dirty="0" smtClean="0"/>
          </a:p>
          <a:p>
            <a:r>
              <a:rPr lang="en-US" sz="1800" dirty="0" smtClean="0"/>
              <a:t>Meeting materials will be available via FTP site after the meeting. https://ftp.cdc.gov/pub/TBI/core/grantee_meeting</a:t>
            </a:r>
          </a:p>
          <a:p>
            <a:endParaRPr lang="en-US" dirty="0" smtClean="0"/>
          </a:p>
        </p:txBody>
      </p:sp>
    </p:spTree>
    <p:extLst>
      <p:ext uri="{BB962C8B-B14F-4D97-AF65-F5344CB8AC3E}">
        <p14:creationId xmlns:p14="http://schemas.microsoft.com/office/powerpoint/2010/main" val="278774705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139" y="0"/>
            <a:ext cx="7056919" cy="914400"/>
          </a:xfrm>
        </p:spPr>
        <p:txBody>
          <a:bodyPr/>
          <a:lstStyle/>
          <a:p>
            <a:r>
              <a:rPr lang="en-US" dirty="0" smtClean="0">
                <a:solidFill>
                  <a:srgbClr val="FFC000"/>
                </a:solidFill>
              </a:rPr>
              <a:t>Data from the UK Shows Preventing VAC Could Reduce Risk Behaviors</a:t>
            </a:r>
            <a:endParaRPr lang="en-US" dirty="0">
              <a:solidFill>
                <a:srgbClr val="FFC000"/>
              </a:solidFill>
            </a:endParaRPr>
          </a:p>
        </p:txBody>
      </p:sp>
      <p:graphicFrame>
        <p:nvGraphicFramePr>
          <p:cNvPr id="6" name="Content Placeholder 5"/>
          <p:cNvGraphicFramePr>
            <a:graphicFrameLocks noGrp="1"/>
          </p:cNvGraphicFramePr>
          <p:nvPr>
            <p:ph idx="1"/>
            <p:extLst/>
          </p:nvPr>
        </p:nvGraphicFramePr>
        <p:xfrm>
          <a:off x="1485900" y="902451"/>
          <a:ext cx="6172200" cy="33944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230765" y="4558203"/>
            <a:ext cx="5786980" cy="600164"/>
          </a:xfrm>
          <a:prstGeom prst="rect">
            <a:avLst/>
          </a:prstGeom>
          <a:noFill/>
        </p:spPr>
        <p:txBody>
          <a:bodyPr wrap="square" rtlCol="0">
            <a:spAutoFit/>
          </a:bodyPr>
          <a:lstStyle/>
          <a:p>
            <a:pPr eaLnBrk="1" hangingPunct="1"/>
            <a:r>
              <a:rPr lang="en-US" sz="825" dirty="0">
                <a:solidFill>
                  <a:srgbClr val="FFFFFF"/>
                </a:solidFill>
                <a:latin typeface="Arial" charset="0"/>
              </a:rPr>
              <a:t>Bellis MA, Hughes K, Leckenby N, Perkins C, Lowey H, National household survey of adverse childhood</a:t>
            </a:r>
          </a:p>
          <a:p>
            <a:pPr eaLnBrk="1" hangingPunct="1"/>
            <a:r>
              <a:rPr lang="en-US" sz="825" dirty="0">
                <a:solidFill>
                  <a:srgbClr val="FFFFFF"/>
                </a:solidFill>
                <a:latin typeface="Arial" charset="0"/>
              </a:rPr>
              <a:t>experiences &amp; their relationship with resilience to health-harming behaviors in England. BMC </a:t>
            </a:r>
            <a:r>
              <a:rPr lang="en-US" sz="825" dirty="0" err="1">
                <a:solidFill>
                  <a:srgbClr val="FFFFFF"/>
                </a:solidFill>
                <a:latin typeface="Arial" charset="0"/>
              </a:rPr>
              <a:t>Medecine</a:t>
            </a:r>
            <a:r>
              <a:rPr lang="en-US" sz="825" dirty="0">
                <a:solidFill>
                  <a:srgbClr val="FFFFFF"/>
                </a:solidFill>
                <a:latin typeface="Arial" charset="0"/>
              </a:rPr>
              <a:t> 2014, 12:72</a:t>
            </a:r>
          </a:p>
          <a:p>
            <a:pPr eaLnBrk="1" hangingPunct="1"/>
            <a:r>
              <a:rPr lang="en-US" sz="825" dirty="0">
                <a:solidFill>
                  <a:srgbClr val="FFFFFF"/>
                </a:solidFill>
                <a:latin typeface="Arial" charset="0"/>
              </a:rPr>
              <a:t>Center for Public Health, Liverpool John </a:t>
            </a:r>
            <a:r>
              <a:rPr lang="en-US" sz="825" dirty="0" err="1">
                <a:solidFill>
                  <a:srgbClr val="FFFFFF"/>
                </a:solidFill>
                <a:latin typeface="Arial" charset="0"/>
              </a:rPr>
              <a:t>Moores</a:t>
            </a:r>
            <a:r>
              <a:rPr lang="en-US" sz="825" dirty="0">
                <a:solidFill>
                  <a:srgbClr val="FFFFFF"/>
                </a:solidFill>
                <a:latin typeface="Arial" charset="0"/>
              </a:rPr>
              <a:t> University</a:t>
            </a:r>
          </a:p>
          <a:p>
            <a:pPr eaLnBrk="1" hangingPunct="1"/>
            <a:r>
              <a:rPr lang="en-US" sz="825" dirty="0">
                <a:solidFill>
                  <a:srgbClr val="FFFFFF"/>
                </a:solidFill>
                <a:latin typeface="Arial" charset="0"/>
              </a:rPr>
              <a:t>WHO Collaborating Centre for Violence Prevention, May 2014</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847" y="2564790"/>
            <a:ext cx="276650" cy="27665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309" y="3193393"/>
            <a:ext cx="342156" cy="32519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000" y="3207795"/>
            <a:ext cx="428113" cy="29638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2714" y="4182019"/>
            <a:ext cx="329831" cy="343461"/>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1225" y="3990035"/>
            <a:ext cx="300158" cy="31320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0154" y="3955807"/>
            <a:ext cx="278876" cy="315365"/>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5534" y="2502115"/>
            <a:ext cx="270551" cy="300065"/>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3384" y="2598583"/>
            <a:ext cx="359123" cy="203597"/>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72787" y="3407059"/>
            <a:ext cx="328017" cy="328017"/>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5566" y="3893649"/>
            <a:ext cx="273564" cy="348719"/>
          </a:xfrm>
          <a:prstGeom prst="rect">
            <a:avLst/>
          </a:prstGeom>
        </p:spPr>
      </p:pic>
    </p:spTree>
    <p:extLst>
      <p:ext uri="{BB962C8B-B14F-4D97-AF65-F5344CB8AC3E}">
        <p14:creationId xmlns:p14="http://schemas.microsoft.com/office/powerpoint/2010/main" val="24601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3"/>
          <p:cNvSpPr>
            <a:spLocks noGrp="1" noChangeArrowheads="1"/>
          </p:cNvSpPr>
          <p:nvPr>
            <p:ph idx="1"/>
          </p:nvPr>
        </p:nvSpPr>
        <p:spPr>
          <a:xfrm>
            <a:off x="1317177" y="1073956"/>
            <a:ext cx="3888506" cy="3520667"/>
          </a:xfrm>
        </p:spPr>
        <p:txBody>
          <a:bodyPr>
            <a:normAutofit fontScale="70000" lnSpcReduction="20000"/>
          </a:bodyPr>
          <a:lstStyle/>
          <a:p>
            <a:pPr>
              <a:lnSpc>
                <a:spcPct val="120000"/>
              </a:lnSpc>
              <a:spcBef>
                <a:spcPts val="0"/>
              </a:spcBef>
              <a:spcAft>
                <a:spcPts val="900"/>
              </a:spcAft>
              <a:buClr>
                <a:srgbClr val="FF0000"/>
              </a:buClr>
              <a:buFont typeface="Wingdings" panose="05000000000000000000" pitchFamily="2" charset="2"/>
              <a:buChar char="q"/>
            </a:pPr>
            <a:r>
              <a:rPr lang="en-US" sz="2550" b="1" dirty="0"/>
              <a:t>Big Public Health and Social Problem</a:t>
            </a:r>
          </a:p>
          <a:p>
            <a:pPr lvl="1">
              <a:lnSpc>
                <a:spcPct val="120000"/>
              </a:lnSpc>
              <a:spcBef>
                <a:spcPts val="0"/>
              </a:spcBef>
              <a:spcAft>
                <a:spcPts val="900"/>
              </a:spcAft>
              <a:buClr>
                <a:srgbClr val="FF0000"/>
              </a:buClr>
              <a:buFont typeface="Wingdings" panose="05000000000000000000" pitchFamily="2" charset="2"/>
              <a:buChar char="Ø"/>
            </a:pPr>
            <a:r>
              <a:rPr lang="en-US" sz="2325" dirty="0"/>
              <a:t>Influences many different health and social outcomes</a:t>
            </a:r>
          </a:p>
          <a:p>
            <a:pPr lvl="1">
              <a:lnSpc>
                <a:spcPct val="120000"/>
              </a:lnSpc>
              <a:spcBef>
                <a:spcPts val="0"/>
              </a:spcBef>
              <a:spcAft>
                <a:spcPts val="900"/>
              </a:spcAft>
              <a:buClr>
                <a:srgbClr val="FF0000"/>
              </a:buClr>
              <a:buFont typeface="Wingdings" panose="05000000000000000000" pitchFamily="2" charset="2"/>
              <a:buChar char="Ø"/>
            </a:pPr>
            <a:r>
              <a:rPr lang="en-US" sz="2325" dirty="0"/>
              <a:t>Human and Economic costs are substantial</a:t>
            </a:r>
          </a:p>
          <a:p>
            <a:pPr>
              <a:lnSpc>
                <a:spcPct val="120000"/>
              </a:lnSpc>
              <a:spcBef>
                <a:spcPts val="0"/>
              </a:spcBef>
              <a:spcAft>
                <a:spcPts val="900"/>
              </a:spcAft>
              <a:buClr>
                <a:srgbClr val="FF0000"/>
              </a:buClr>
              <a:buFont typeface="Wingdings" panose="05000000000000000000" pitchFamily="2" charset="2"/>
              <a:buChar char="q"/>
            </a:pPr>
            <a:r>
              <a:rPr lang="en-US" sz="2550" b="1" dirty="0"/>
              <a:t>Viable Prevention Programs and Policies Exist</a:t>
            </a:r>
          </a:p>
          <a:p>
            <a:pPr>
              <a:lnSpc>
                <a:spcPct val="120000"/>
              </a:lnSpc>
              <a:spcBef>
                <a:spcPts val="0"/>
              </a:spcBef>
              <a:spcAft>
                <a:spcPts val="900"/>
              </a:spcAft>
              <a:buClr>
                <a:srgbClr val="FF0000"/>
              </a:buClr>
              <a:buFont typeface="Wingdings" panose="05000000000000000000" pitchFamily="2" charset="2"/>
              <a:buChar char="q"/>
            </a:pPr>
            <a:r>
              <a:rPr lang="en-US" sz="2550" b="1" dirty="0"/>
              <a:t>Scientifically Grounded</a:t>
            </a:r>
          </a:p>
          <a:p>
            <a:pPr>
              <a:lnSpc>
                <a:spcPct val="120000"/>
              </a:lnSpc>
              <a:spcBef>
                <a:spcPts val="0"/>
              </a:spcBef>
              <a:spcAft>
                <a:spcPts val="900"/>
              </a:spcAft>
              <a:buClr>
                <a:srgbClr val="FF0000"/>
              </a:buClr>
              <a:buFont typeface="Wingdings" panose="05000000000000000000" pitchFamily="2" charset="2"/>
              <a:buChar char="q"/>
            </a:pPr>
            <a:r>
              <a:rPr lang="en-US" sz="2550" b="1" dirty="0"/>
              <a:t>Politically Feasible</a:t>
            </a:r>
          </a:p>
          <a:p>
            <a:endParaRPr lang="en-US" dirty="0" smtClean="0"/>
          </a:p>
          <a:p>
            <a:endParaRPr lang="en-US" dirty="0"/>
          </a:p>
        </p:txBody>
      </p:sp>
      <p:sp>
        <p:nvSpPr>
          <p:cNvPr id="304130" name="Rectangle 2"/>
          <p:cNvSpPr>
            <a:spLocks noGrp="1" noChangeArrowheads="1"/>
          </p:cNvSpPr>
          <p:nvPr>
            <p:ph type="title"/>
          </p:nvPr>
        </p:nvSpPr>
        <p:spPr/>
        <p:txBody>
          <a:bodyPr>
            <a:noAutofit/>
          </a:bodyPr>
          <a:lstStyle/>
          <a:p>
            <a:r>
              <a:rPr lang="en-US" sz="2700" dirty="0"/>
              <a:t>The Strategic Importance of Preventing Violence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683" y="1275582"/>
            <a:ext cx="2881729" cy="2881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45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p:cNvSpPr>
            <a:spLocks noGrp="1" noChangeArrowheads="1"/>
          </p:cNvSpPr>
          <p:nvPr>
            <p:ph type="title"/>
          </p:nvPr>
        </p:nvSpPr>
        <p:spPr>
          <a:xfrm>
            <a:off x="1518803" y="2168498"/>
            <a:ext cx="6172200" cy="857250"/>
          </a:xfrm>
        </p:spPr>
        <p:txBody>
          <a:bodyPr>
            <a:normAutofit fontScale="90000"/>
          </a:bodyPr>
          <a:lstStyle/>
          <a:p>
            <a:pPr algn="ctr">
              <a:lnSpc>
                <a:spcPct val="100000"/>
              </a:lnSpc>
            </a:pPr>
            <a:r>
              <a:rPr lang="en-US" altLang="en-US" sz="2700" dirty="0">
                <a:solidFill>
                  <a:srgbClr val="FF0000"/>
                </a:solidFill>
              </a:rPr>
              <a:t>“One of the most powerful ways </a:t>
            </a:r>
            <a:br>
              <a:rPr lang="en-US" altLang="en-US" sz="2700" dirty="0">
                <a:solidFill>
                  <a:srgbClr val="FF0000"/>
                </a:solidFill>
              </a:rPr>
            </a:br>
            <a:r>
              <a:rPr lang="en-US" altLang="en-US" sz="2700" dirty="0">
                <a:solidFill>
                  <a:srgbClr val="FF0000"/>
                </a:solidFill>
              </a:rPr>
              <a:t>to change the world is </a:t>
            </a:r>
            <a:br>
              <a:rPr lang="en-US" altLang="en-US" sz="2700" dirty="0">
                <a:solidFill>
                  <a:srgbClr val="FF0000"/>
                </a:solidFill>
              </a:rPr>
            </a:br>
            <a:r>
              <a:rPr lang="en-US" altLang="en-US" sz="2700" dirty="0">
                <a:solidFill>
                  <a:srgbClr val="FF0000"/>
                </a:solidFill>
              </a:rPr>
              <a:t>to make it better for kids.”</a:t>
            </a:r>
            <a:br>
              <a:rPr lang="en-US" altLang="en-US" sz="2700" dirty="0">
                <a:solidFill>
                  <a:srgbClr val="FF0000"/>
                </a:solidFill>
              </a:rPr>
            </a:br>
            <a:r>
              <a:rPr lang="en-US" altLang="en-US" dirty="0" smtClean="0">
                <a:solidFill>
                  <a:srgbClr val="FF0000"/>
                </a:solidFill>
              </a:rPr>
              <a:t/>
            </a:r>
            <a:br>
              <a:rPr lang="en-US" altLang="en-US" dirty="0" smtClean="0">
                <a:solidFill>
                  <a:srgbClr val="FF0000"/>
                </a:solidFill>
              </a:rPr>
            </a:br>
            <a:r>
              <a:rPr lang="en-US" altLang="en-US" sz="2025" dirty="0">
                <a:solidFill>
                  <a:schemeClr val="tx1"/>
                </a:solidFill>
              </a:rPr>
              <a:t>Jack P. Shonkoff</a:t>
            </a:r>
            <a:br>
              <a:rPr lang="en-US" altLang="en-US" sz="2025" dirty="0">
                <a:solidFill>
                  <a:schemeClr val="tx1"/>
                </a:solidFill>
              </a:rPr>
            </a:br>
            <a:r>
              <a:rPr lang="en-US" altLang="en-US" sz="2025" dirty="0">
                <a:solidFill>
                  <a:schemeClr val="tx1"/>
                </a:solidFill>
              </a:rPr>
              <a:t>National Scientific Council for the Developing Child</a:t>
            </a:r>
          </a:p>
        </p:txBody>
      </p:sp>
    </p:spTree>
    <p:extLst>
      <p:ext uri="{BB962C8B-B14F-4D97-AF65-F5344CB8AC3E}">
        <p14:creationId xmlns:p14="http://schemas.microsoft.com/office/powerpoint/2010/main" val="718660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2484017" y="181039"/>
            <a:ext cx="3785588" cy="553998"/>
          </a:xfrm>
          <a:prstGeom prst="rect">
            <a:avLst/>
          </a:prstGeom>
          <a:noFill/>
          <a:ln w="9525">
            <a:noFill/>
            <a:miter lim="800000"/>
            <a:headEnd/>
            <a:tailEnd/>
          </a:ln>
        </p:spPr>
        <p:txBody>
          <a:bodyPr wrap="none">
            <a:spAutoFit/>
          </a:bodyPr>
          <a:lstStyle/>
          <a:p>
            <a:pPr algn="ctr" eaLnBrk="1" hangingPunct="1"/>
            <a:r>
              <a:rPr lang="en-US" sz="3000" b="1" dirty="0">
                <a:solidFill>
                  <a:srgbClr val="FFC000"/>
                </a:solidFill>
                <a:latin typeface="Times New Roman" pitchFamily="18" charset="0"/>
              </a:rPr>
              <a:t>For more information</a:t>
            </a:r>
          </a:p>
        </p:txBody>
      </p:sp>
      <p:sp>
        <p:nvSpPr>
          <p:cNvPr id="68612" name="Text Box 4"/>
          <p:cNvSpPr txBox="1">
            <a:spLocks noChangeArrowheads="1"/>
          </p:cNvSpPr>
          <p:nvPr/>
        </p:nvSpPr>
        <p:spPr bwMode="auto">
          <a:xfrm>
            <a:off x="2018069" y="2082086"/>
            <a:ext cx="4789966" cy="1708160"/>
          </a:xfrm>
          <a:prstGeom prst="rect">
            <a:avLst/>
          </a:prstGeom>
          <a:noFill/>
          <a:ln w="9525">
            <a:noFill/>
            <a:miter lim="800000"/>
            <a:headEnd/>
            <a:tailEnd/>
          </a:ln>
        </p:spPr>
        <p:txBody>
          <a:bodyPr wrap="none">
            <a:spAutoFit/>
          </a:bodyPr>
          <a:lstStyle/>
          <a:p>
            <a:pPr algn="ctr" eaLnBrk="1" hangingPunct="1"/>
            <a:r>
              <a:rPr kumimoji="1" lang="en-US" sz="2100" b="1" dirty="0">
                <a:solidFill>
                  <a:srgbClr val="000000"/>
                </a:solidFill>
                <a:latin typeface="Times New Roman" pitchFamily="18" charset="0"/>
              </a:rPr>
              <a:t>Visit CDC’s National Center for</a:t>
            </a:r>
          </a:p>
          <a:p>
            <a:pPr algn="ctr" eaLnBrk="1" hangingPunct="1"/>
            <a:r>
              <a:rPr kumimoji="1" lang="en-US" sz="2100" b="1" dirty="0">
                <a:solidFill>
                  <a:srgbClr val="000000"/>
                </a:solidFill>
                <a:latin typeface="Times New Roman" pitchFamily="18" charset="0"/>
              </a:rPr>
              <a:t>Injury Prevention and Control web site:</a:t>
            </a:r>
          </a:p>
          <a:p>
            <a:pPr algn="ctr" eaLnBrk="1" hangingPunct="1"/>
            <a:endParaRPr kumimoji="1" lang="en-US" sz="2100" b="1" dirty="0">
              <a:solidFill>
                <a:srgbClr val="000000"/>
              </a:solidFill>
              <a:latin typeface="Times New Roman" pitchFamily="18" charset="0"/>
            </a:endParaRPr>
          </a:p>
          <a:p>
            <a:pPr algn="ctr" eaLnBrk="1" hangingPunct="1"/>
            <a:r>
              <a:rPr kumimoji="1" lang="en-US" sz="2100" b="1" dirty="0">
                <a:solidFill>
                  <a:srgbClr val="000000"/>
                </a:solidFill>
                <a:latin typeface="Times New Roman" pitchFamily="18" charset="0"/>
              </a:rPr>
              <a:t>www.cdc.gov/ncipc</a:t>
            </a:r>
          </a:p>
          <a:p>
            <a:pPr algn="ctr" eaLnBrk="1" hangingPunct="1"/>
            <a:endParaRPr lang="en-US" sz="2100" b="1" dirty="0">
              <a:solidFill>
                <a:srgbClr val="FFFFFF"/>
              </a:solidFill>
              <a:latin typeface="Times New Roman" pitchFamily="18" charset="0"/>
            </a:endParaRPr>
          </a:p>
        </p:txBody>
      </p:sp>
    </p:spTree>
    <p:extLst>
      <p:ext uri="{BB962C8B-B14F-4D97-AF65-F5344CB8AC3E}">
        <p14:creationId xmlns:p14="http://schemas.microsoft.com/office/powerpoint/2010/main" val="244526678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322696" y="1938067"/>
            <a:ext cx="6567825" cy="1754326"/>
          </a:xfrm>
          <a:prstGeom prst="rect">
            <a:avLst/>
          </a:prstGeom>
          <a:noFill/>
          <a:ln w="9525">
            <a:noFill/>
            <a:miter lim="800000"/>
            <a:headEnd/>
            <a:tailEnd/>
          </a:ln>
        </p:spPr>
        <p:txBody>
          <a:bodyPr wrap="none">
            <a:spAutoFit/>
          </a:bodyPr>
          <a:lstStyle/>
          <a:p>
            <a:pPr algn="ctr" eaLnBrk="1" hangingPunct="1"/>
            <a:r>
              <a:rPr lang="en-US" sz="2100" b="1" dirty="0">
                <a:solidFill>
                  <a:srgbClr val="000000"/>
                </a:solidFill>
                <a:latin typeface="Arial" charset="0"/>
              </a:rPr>
              <a:t>The findings and conclusions of this presentation</a:t>
            </a:r>
          </a:p>
          <a:p>
            <a:pPr algn="ctr" eaLnBrk="1" hangingPunct="1"/>
            <a:r>
              <a:rPr lang="en-US" sz="2100" b="1" dirty="0">
                <a:solidFill>
                  <a:srgbClr val="000000"/>
                </a:solidFill>
                <a:latin typeface="Arial" charset="0"/>
              </a:rPr>
              <a:t>have not been formally disseminated by the</a:t>
            </a:r>
          </a:p>
          <a:p>
            <a:pPr algn="ctr" eaLnBrk="1" hangingPunct="1"/>
            <a:r>
              <a:rPr lang="en-US" sz="2100" b="1" dirty="0">
                <a:solidFill>
                  <a:srgbClr val="000000"/>
                </a:solidFill>
                <a:latin typeface="Arial" charset="0"/>
              </a:rPr>
              <a:t> Centers for Disease Control and Prevention</a:t>
            </a:r>
          </a:p>
          <a:p>
            <a:pPr algn="ctr" eaLnBrk="1" hangingPunct="1"/>
            <a:r>
              <a:rPr lang="en-US" sz="2100" b="1" dirty="0">
                <a:solidFill>
                  <a:srgbClr val="000000"/>
                </a:solidFill>
                <a:latin typeface="Arial" charset="0"/>
              </a:rPr>
              <a:t> and should not be construed to represent</a:t>
            </a:r>
          </a:p>
          <a:p>
            <a:pPr algn="ctr" eaLnBrk="1" hangingPunct="1"/>
            <a:r>
              <a:rPr lang="en-US" sz="2100" b="1" dirty="0">
                <a:solidFill>
                  <a:srgbClr val="000000"/>
                </a:solidFill>
                <a:latin typeface="Arial" charset="0"/>
              </a:rPr>
              <a:t> any agency determination or policy.</a:t>
            </a:r>
            <a:r>
              <a:rPr lang="en-US" sz="2400" b="1" dirty="0">
                <a:solidFill>
                  <a:srgbClr val="000000"/>
                </a:solidFill>
                <a:latin typeface="Arial" charset="0"/>
              </a:rPr>
              <a:t> </a:t>
            </a:r>
          </a:p>
        </p:txBody>
      </p:sp>
      <p:sp>
        <p:nvSpPr>
          <p:cNvPr id="69635" name="Text Box 3"/>
          <p:cNvSpPr txBox="1">
            <a:spLocks noChangeArrowheads="1"/>
          </p:cNvSpPr>
          <p:nvPr/>
        </p:nvSpPr>
        <p:spPr bwMode="auto">
          <a:xfrm>
            <a:off x="3322601" y="181039"/>
            <a:ext cx="2127505" cy="553998"/>
          </a:xfrm>
          <a:prstGeom prst="rect">
            <a:avLst/>
          </a:prstGeom>
          <a:noFill/>
          <a:ln w="9525">
            <a:noFill/>
            <a:miter lim="800000"/>
            <a:headEnd/>
            <a:tailEnd/>
          </a:ln>
        </p:spPr>
        <p:txBody>
          <a:bodyPr wrap="none">
            <a:spAutoFit/>
          </a:bodyPr>
          <a:lstStyle/>
          <a:p>
            <a:pPr eaLnBrk="1" hangingPunct="1"/>
            <a:r>
              <a:rPr lang="en-US" sz="3000" b="1" dirty="0">
                <a:solidFill>
                  <a:srgbClr val="FFC000"/>
                </a:solidFill>
                <a:latin typeface="Arial" charset="0"/>
              </a:rPr>
              <a:t>Disclaimer</a:t>
            </a:r>
          </a:p>
        </p:txBody>
      </p:sp>
    </p:spTree>
    <p:extLst>
      <p:ext uri="{BB962C8B-B14F-4D97-AF65-F5344CB8AC3E}">
        <p14:creationId xmlns:p14="http://schemas.microsoft.com/office/powerpoint/2010/main" val="308501605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&amp; Answer Session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539447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br>
              <a:rPr lang="en-US" dirty="0" smtClean="0"/>
            </a:br>
            <a:r>
              <a:rPr lang="en-US" dirty="0" smtClean="0"/>
              <a:t>Division of Analysis, Research and Practice Integration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652400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763" y="4481262"/>
            <a:ext cx="4448937" cy="547939"/>
          </a:xfrm>
          <a:prstGeom prst="rect">
            <a:avLst/>
          </a:prstGeom>
        </p:spPr>
      </p:pic>
      <p:sp>
        <p:nvSpPr>
          <p:cNvPr id="2053" name="Line 7"/>
          <p:cNvSpPr>
            <a:spLocks noChangeShapeType="1"/>
          </p:cNvSpPr>
          <p:nvPr/>
        </p:nvSpPr>
        <p:spPr bwMode="auto">
          <a:xfrm>
            <a:off x="1143000" y="742950"/>
            <a:ext cx="6858000" cy="0"/>
          </a:xfrm>
          <a:prstGeom prst="line">
            <a:avLst/>
          </a:prstGeom>
          <a:noFill/>
          <a:ln w="76200">
            <a:solidFill>
              <a:srgbClr val="003399"/>
            </a:solidFill>
            <a:round/>
            <a:headEnd/>
            <a:tailEnd/>
          </a:ln>
        </p:spPr>
        <p:txBody>
          <a:bodyPr/>
          <a:lstStyle/>
          <a:p>
            <a:endParaRPr lang="en-US" dirty="0"/>
          </a:p>
        </p:txBody>
      </p:sp>
      <p:sp>
        <p:nvSpPr>
          <p:cNvPr id="2054" name="Text Box 9"/>
          <p:cNvSpPr txBox="1">
            <a:spLocks noChangeArrowheads="1"/>
          </p:cNvSpPr>
          <p:nvPr/>
        </p:nvSpPr>
        <p:spPr bwMode="auto">
          <a:xfrm>
            <a:off x="3395661" y="829682"/>
            <a:ext cx="2382442" cy="3854901"/>
          </a:xfrm>
          <a:prstGeom prst="rect">
            <a:avLst/>
          </a:prstGeom>
          <a:solidFill>
            <a:srgbClr val="F8F8F8"/>
          </a:solidFill>
          <a:ln w="25400">
            <a:solidFill>
              <a:srgbClr val="003399"/>
            </a:solidFill>
            <a:miter lim="800000"/>
            <a:headEnd/>
            <a:tailEnd/>
          </a:ln>
        </p:spPr>
        <p:txBody>
          <a:bodyPr wrap="square">
            <a:spAutoFit/>
          </a:bodyPr>
          <a:lstStyle/>
          <a:p>
            <a:pPr algn="ctr"/>
            <a:r>
              <a:rPr lang="en-US" sz="1050" b="1" dirty="0">
                <a:solidFill>
                  <a:srgbClr val="003399"/>
                </a:solidFill>
              </a:rPr>
              <a:t>Office of the Director</a:t>
            </a:r>
          </a:p>
          <a:p>
            <a:pPr algn="ctr"/>
            <a:endParaRPr lang="en-US" sz="600" b="1" dirty="0">
              <a:solidFill>
                <a:srgbClr val="003399"/>
              </a:solidFill>
            </a:endParaRPr>
          </a:p>
          <a:p>
            <a:pPr algn="ctr"/>
            <a:r>
              <a:rPr lang="en-US" sz="900" b="1" i="1" dirty="0">
                <a:solidFill>
                  <a:srgbClr val="003399"/>
                </a:solidFill>
              </a:rPr>
              <a:t>Acting Director </a:t>
            </a:r>
          </a:p>
          <a:p>
            <a:pPr algn="ctr"/>
            <a:r>
              <a:rPr lang="en-US" sz="900" dirty="0">
                <a:solidFill>
                  <a:srgbClr val="003399"/>
                </a:solidFill>
              </a:rPr>
              <a:t>Angela Marr, MPH</a:t>
            </a:r>
          </a:p>
          <a:p>
            <a:pPr algn="ctr"/>
            <a:endParaRPr lang="en-US" sz="600" dirty="0">
              <a:solidFill>
                <a:srgbClr val="003399"/>
              </a:solidFill>
            </a:endParaRPr>
          </a:p>
          <a:p>
            <a:pPr algn="ctr"/>
            <a:r>
              <a:rPr lang="en-US" sz="900" b="1" i="1" dirty="0">
                <a:solidFill>
                  <a:srgbClr val="003399"/>
                </a:solidFill>
              </a:rPr>
              <a:t>Deputy Director</a:t>
            </a:r>
          </a:p>
          <a:p>
            <a:pPr algn="ctr"/>
            <a:r>
              <a:rPr lang="en-US" sz="900" dirty="0">
                <a:solidFill>
                  <a:srgbClr val="003399"/>
                </a:solidFill>
              </a:rPr>
              <a:t>Robin Forbes</a:t>
            </a:r>
          </a:p>
          <a:p>
            <a:pPr algn="ctr"/>
            <a:endParaRPr lang="en-US" sz="600" dirty="0">
              <a:solidFill>
                <a:srgbClr val="003399"/>
              </a:solidFill>
            </a:endParaRPr>
          </a:p>
          <a:p>
            <a:pPr algn="ctr"/>
            <a:r>
              <a:rPr lang="en-US" sz="900" b="1" i="1" dirty="0">
                <a:solidFill>
                  <a:srgbClr val="003399"/>
                </a:solidFill>
              </a:rPr>
              <a:t>Associate Director for Science</a:t>
            </a:r>
          </a:p>
          <a:p>
            <a:pPr algn="ctr"/>
            <a:r>
              <a:rPr lang="en-US" sz="900" dirty="0">
                <a:solidFill>
                  <a:srgbClr val="003399"/>
                </a:solidFill>
              </a:rPr>
              <a:t>Karin Mack, PhD </a:t>
            </a:r>
          </a:p>
          <a:p>
            <a:pPr algn="ctr"/>
            <a:endParaRPr lang="en-US" sz="600" dirty="0">
              <a:solidFill>
                <a:srgbClr val="003399"/>
              </a:solidFill>
            </a:endParaRPr>
          </a:p>
          <a:p>
            <a:pPr algn="ctr"/>
            <a:r>
              <a:rPr lang="en-US" sz="900" b="1" i="1" dirty="0">
                <a:solidFill>
                  <a:srgbClr val="003399"/>
                </a:solidFill>
              </a:rPr>
              <a:t>Associate Director for Policy</a:t>
            </a:r>
          </a:p>
          <a:p>
            <a:pPr algn="ctr"/>
            <a:r>
              <a:rPr lang="en-US" sz="900" dirty="0">
                <a:solidFill>
                  <a:srgbClr val="003399"/>
                </a:solidFill>
              </a:rPr>
              <a:t>Tochukwu E. Igbo JD</a:t>
            </a:r>
          </a:p>
          <a:p>
            <a:pPr algn="ctr"/>
            <a:r>
              <a:rPr lang="en-US" sz="600" dirty="0">
                <a:solidFill>
                  <a:srgbClr val="003399"/>
                </a:solidFill>
              </a:rPr>
              <a:t> </a:t>
            </a:r>
          </a:p>
          <a:p>
            <a:pPr algn="ctr"/>
            <a:r>
              <a:rPr lang="en-US" sz="900" b="1" i="1" dirty="0">
                <a:solidFill>
                  <a:srgbClr val="003399"/>
                </a:solidFill>
              </a:rPr>
              <a:t>Principal Management Official</a:t>
            </a:r>
          </a:p>
          <a:p>
            <a:pPr algn="ctr"/>
            <a:r>
              <a:rPr lang="en-US" sz="900" dirty="0">
                <a:solidFill>
                  <a:srgbClr val="003399"/>
                </a:solidFill>
              </a:rPr>
              <a:t>Bill Ramsey</a:t>
            </a:r>
          </a:p>
          <a:p>
            <a:pPr algn="ctr"/>
            <a:endParaRPr lang="en-US" sz="600" dirty="0">
              <a:solidFill>
                <a:srgbClr val="003399"/>
              </a:solidFill>
            </a:endParaRPr>
          </a:p>
          <a:p>
            <a:pPr algn="ctr"/>
            <a:r>
              <a:rPr lang="en-US" sz="900" b="1" i="1" dirty="0">
                <a:solidFill>
                  <a:srgbClr val="003399"/>
                </a:solidFill>
              </a:rPr>
              <a:t>Associate Director for Communications</a:t>
            </a:r>
          </a:p>
          <a:p>
            <a:pPr algn="ctr"/>
            <a:r>
              <a:rPr lang="en-US" sz="900" dirty="0">
                <a:solidFill>
                  <a:srgbClr val="003399"/>
                </a:solidFill>
              </a:rPr>
              <a:t>Paige Cucchi, MSPH</a:t>
            </a:r>
          </a:p>
          <a:p>
            <a:pPr algn="ctr"/>
            <a:endParaRPr lang="en-US" sz="600" dirty="0">
              <a:solidFill>
                <a:srgbClr val="003399"/>
              </a:solidFill>
            </a:endParaRPr>
          </a:p>
          <a:p>
            <a:pPr algn="ctr"/>
            <a:r>
              <a:rPr lang="en-US" sz="900" b="1" i="1" dirty="0">
                <a:solidFill>
                  <a:srgbClr val="003399"/>
                </a:solidFill>
              </a:rPr>
              <a:t>Health Communications</a:t>
            </a:r>
          </a:p>
          <a:p>
            <a:pPr algn="ctr"/>
            <a:r>
              <a:rPr lang="en-US" sz="900" dirty="0">
                <a:solidFill>
                  <a:srgbClr val="003399"/>
                </a:solidFill>
              </a:rPr>
              <a:t>Graham Kirkland, MA</a:t>
            </a:r>
          </a:p>
          <a:p>
            <a:pPr algn="ctr"/>
            <a:r>
              <a:rPr lang="en-US" sz="900" dirty="0">
                <a:solidFill>
                  <a:srgbClr val="003399"/>
                </a:solidFill>
              </a:rPr>
              <a:t>Michelle Brown</a:t>
            </a:r>
          </a:p>
          <a:p>
            <a:pPr algn="ctr"/>
            <a:r>
              <a:rPr lang="en-US" sz="900" dirty="0">
                <a:solidFill>
                  <a:srgbClr val="003399"/>
                </a:solidFill>
              </a:rPr>
              <a:t>Matthew Olivares</a:t>
            </a:r>
          </a:p>
          <a:p>
            <a:pPr algn="ctr"/>
            <a:endParaRPr lang="en-US" sz="600" dirty="0">
              <a:solidFill>
                <a:srgbClr val="003399"/>
              </a:solidFill>
            </a:endParaRPr>
          </a:p>
          <a:p>
            <a:pPr algn="ctr"/>
            <a:r>
              <a:rPr lang="en-US" sz="900" b="1" i="1" dirty="0">
                <a:solidFill>
                  <a:srgbClr val="003399"/>
                </a:solidFill>
              </a:rPr>
              <a:t>Administrative Officer</a:t>
            </a:r>
          </a:p>
          <a:p>
            <a:pPr algn="ctr"/>
            <a:r>
              <a:rPr lang="en-US" sz="900" dirty="0">
                <a:solidFill>
                  <a:srgbClr val="003399"/>
                </a:solidFill>
              </a:rPr>
              <a:t>Mary Stuckey</a:t>
            </a:r>
          </a:p>
          <a:p>
            <a:pPr algn="ctr"/>
            <a:endParaRPr lang="en-US" sz="600" dirty="0">
              <a:solidFill>
                <a:srgbClr val="003399"/>
              </a:solidFill>
            </a:endParaRPr>
          </a:p>
          <a:p>
            <a:pPr algn="ctr"/>
            <a:r>
              <a:rPr lang="en-US" sz="900" b="1" i="1" dirty="0">
                <a:solidFill>
                  <a:srgbClr val="003399"/>
                </a:solidFill>
              </a:rPr>
              <a:t>Program Specialist</a:t>
            </a:r>
          </a:p>
          <a:p>
            <a:pPr algn="ctr"/>
            <a:r>
              <a:rPr lang="en-US" sz="900" dirty="0">
                <a:solidFill>
                  <a:srgbClr val="003399"/>
                </a:solidFill>
              </a:rPr>
              <a:t>Wayne Carter</a:t>
            </a:r>
            <a:endParaRPr lang="en-US" sz="600" dirty="0">
              <a:solidFill>
                <a:srgbClr val="003399"/>
              </a:solidFill>
            </a:endParaRPr>
          </a:p>
        </p:txBody>
      </p:sp>
      <p:sp>
        <p:nvSpPr>
          <p:cNvPr id="2055" name="Text Box 10"/>
          <p:cNvSpPr txBox="1">
            <a:spLocks noChangeArrowheads="1"/>
          </p:cNvSpPr>
          <p:nvPr/>
        </p:nvSpPr>
        <p:spPr bwMode="auto">
          <a:xfrm>
            <a:off x="1314451" y="914401"/>
            <a:ext cx="1594247" cy="992579"/>
          </a:xfrm>
          <a:prstGeom prst="rect">
            <a:avLst/>
          </a:prstGeom>
          <a:solidFill>
            <a:srgbClr val="F8F8F8"/>
          </a:solidFill>
          <a:ln w="25400">
            <a:solidFill>
              <a:srgbClr val="003399"/>
            </a:solidFill>
            <a:miter lim="800000"/>
            <a:headEnd/>
            <a:tailEnd/>
          </a:ln>
        </p:spPr>
        <p:txBody>
          <a:bodyPr>
            <a:spAutoFit/>
          </a:bodyPr>
          <a:lstStyle/>
          <a:p>
            <a:pPr algn="ctr"/>
            <a:endParaRPr lang="en-US" sz="450" b="1" dirty="0">
              <a:solidFill>
                <a:srgbClr val="003399"/>
              </a:solidFill>
            </a:endParaRPr>
          </a:p>
          <a:p>
            <a:pPr algn="ctr"/>
            <a:r>
              <a:rPr lang="en-US" sz="900" b="1" dirty="0">
                <a:solidFill>
                  <a:srgbClr val="003399"/>
                </a:solidFill>
              </a:rPr>
              <a:t>Statistics, Programming, &amp; Economics Branch </a:t>
            </a:r>
          </a:p>
          <a:p>
            <a:pPr algn="ctr"/>
            <a:r>
              <a:rPr lang="en-US" sz="900" b="1" dirty="0">
                <a:solidFill>
                  <a:srgbClr val="003399"/>
                </a:solidFill>
              </a:rPr>
              <a:t>(SPEB)</a:t>
            </a:r>
          </a:p>
          <a:p>
            <a:pPr algn="ctr"/>
            <a:endParaRPr lang="en-US" sz="450" b="1" dirty="0">
              <a:solidFill>
                <a:srgbClr val="003399"/>
              </a:solidFill>
            </a:endParaRPr>
          </a:p>
          <a:p>
            <a:pPr algn="ctr"/>
            <a:r>
              <a:rPr lang="en-US" sz="900" b="1" i="1" dirty="0">
                <a:solidFill>
                  <a:srgbClr val="003399"/>
                </a:solidFill>
              </a:rPr>
              <a:t>Branch Chief</a:t>
            </a:r>
          </a:p>
          <a:p>
            <a:pPr algn="ctr"/>
            <a:r>
              <a:rPr lang="en-US" sz="900" dirty="0">
                <a:solidFill>
                  <a:srgbClr val="003399"/>
                </a:solidFill>
              </a:rPr>
              <a:t>Mick Ballesteros, PhD, MS</a:t>
            </a:r>
          </a:p>
          <a:p>
            <a:pPr algn="ctr"/>
            <a:endParaRPr lang="en-US" sz="450" dirty="0">
              <a:solidFill>
                <a:srgbClr val="003399"/>
              </a:solidFill>
            </a:endParaRPr>
          </a:p>
        </p:txBody>
      </p:sp>
      <p:sp>
        <p:nvSpPr>
          <p:cNvPr id="2057" name="Text Box 12"/>
          <p:cNvSpPr txBox="1">
            <a:spLocks noChangeArrowheads="1"/>
          </p:cNvSpPr>
          <p:nvPr/>
        </p:nvSpPr>
        <p:spPr bwMode="auto">
          <a:xfrm>
            <a:off x="6229351" y="914401"/>
            <a:ext cx="1594247" cy="992579"/>
          </a:xfrm>
          <a:prstGeom prst="rect">
            <a:avLst/>
          </a:prstGeom>
          <a:solidFill>
            <a:srgbClr val="F8F8F8"/>
          </a:solidFill>
          <a:ln w="25400">
            <a:solidFill>
              <a:srgbClr val="003399"/>
            </a:solidFill>
            <a:miter lim="800000"/>
            <a:headEnd/>
            <a:tailEnd/>
          </a:ln>
        </p:spPr>
        <p:txBody>
          <a:bodyPr>
            <a:spAutoFit/>
          </a:bodyPr>
          <a:lstStyle/>
          <a:p>
            <a:pPr algn="ctr"/>
            <a:endParaRPr lang="en-US" sz="450" b="1" dirty="0">
              <a:solidFill>
                <a:srgbClr val="003399"/>
              </a:solidFill>
            </a:endParaRPr>
          </a:p>
          <a:p>
            <a:pPr algn="ctr"/>
            <a:r>
              <a:rPr lang="en-US" sz="900" b="1" dirty="0">
                <a:solidFill>
                  <a:srgbClr val="003399"/>
                </a:solidFill>
              </a:rPr>
              <a:t>Practice Integration &amp; Evaluation Branch </a:t>
            </a:r>
          </a:p>
          <a:p>
            <a:pPr algn="ctr"/>
            <a:r>
              <a:rPr lang="en-US" sz="900" b="1" dirty="0">
                <a:solidFill>
                  <a:srgbClr val="003399"/>
                </a:solidFill>
              </a:rPr>
              <a:t>(PIEB)</a:t>
            </a:r>
          </a:p>
          <a:p>
            <a:pPr algn="ctr"/>
            <a:endParaRPr lang="en-US" sz="450" b="1" dirty="0">
              <a:solidFill>
                <a:srgbClr val="003399"/>
              </a:solidFill>
            </a:endParaRPr>
          </a:p>
          <a:p>
            <a:pPr algn="ctr"/>
            <a:r>
              <a:rPr lang="en-US" sz="900" b="1" i="1" dirty="0">
                <a:solidFill>
                  <a:srgbClr val="003399"/>
                </a:solidFill>
              </a:rPr>
              <a:t>Branch Chief</a:t>
            </a:r>
          </a:p>
          <a:p>
            <a:pPr algn="ctr"/>
            <a:r>
              <a:rPr lang="en-US" sz="900" dirty="0">
                <a:solidFill>
                  <a:schemeClr val="accent2"/>
                </a:solidFill>
              </a:rPr>
              <a:t>Vacant</a:t>
            </a:r>
          </a:p>
          <a:p>
            <a:pPr algn="ctr"/>
            <a:endParaRPr lang="en-US" sz="450" dirty="0">
              <a:solidFill>
                <a:srgbClr val="003399"/>
              </a:solidFill>
            </a:endParaRPr>
          </a:p>
        </p:txBody>
      </p:sp>
      <p:cxnSp>
        <p:nvCxnSpPr>
          <p:cNvPr id="28" name="Elbow Connector 27"/>
          <p:cNvCxnSpPr/>
          <p:nvPr/>
        </p:nvCxnSpPr>
        <p:spPr>
          <a:xfrm rot="10800000">
            <a:off x="2908697" y="1385262"/>
            <a:ext cx="469106" cy="1415088"/>
          </a:xfrm>
          <a:prstGeom prst="bentConnector3">
            <a:avLst>
              <a:gd name="adj1" fmla="val 50000"/>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flipV="1">
            <a:off x="5760244" y="1395085"/>
            <a:ext cx="469106" cy="1415088"/>
          </a:xfrm>
          <a:prstGeom prst="bentConnector3">
            <a:avLst>
              <a:gd name="adj1" fmla="val 46102"/>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8750" y="1883896"/>
            <a:ext cx="0" cy="2509577"/>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28750" y="2343150"/>
            <a:ext cx="2286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57350" y="2057401"/>
            <a:ext cx="1371600" cy="507831"/>
          </a:xfrm>
          <a:prstGeom prst="rect">
            <a:avLst/>
          </a:prstGeom>
          <a:solidFill>
            <a:srgbClr val="F8F8F8"/>
          </a:solidFill>
          <a:ln w="25400">
            <a:solidFill>
              <a:srgbClr val="003399"/>
            </a:solidFill>
            <a:miter lim="800000"/>
            <a:headEnd/>
            <a:tailEnd/>
          </a:ln>
        </p:spPr>
        <p:txBody>
          <a:bodyPr wrap="square">
            <a:spAutoFit/>
          </a:bodyPr>
          <a:lstStyle/>
          <a:p>
            <a:pPr algn="ctr"/>
            <a:r>
              <a:rPr lang="en-US" sz="900" b="1" dirty="0">
                <a:solidFill>
                  <a:srgbClr val="003399"/>
                </a:solidFill>
                <a:latin typeface="Arial" charset="0"/>
              </a:rPr>
              <a:t>Statistics Team</a:t>
            </a:r>
          </a:p>
          <a:p>
            <a:pPr algn="ctr"/>
            <a:r>
              <a:rPr lang="en-US" sz="900" b="1" i="1" dirty="0">
                <a:solidFill>
                  <a:srgbClr val="003399"/>
                </a:solidFill>
              </a:rPr>
              <a:t>Lead</a:t>
            </a:r>
          </a:p>
          <a:p>
            <a:pPr algn="ctr"/>
            <a:r>
              <a:rPr lang="en-US" sz="900" dirty="0">
                <a:solidFill>
                  <a:srgbClr val="003399"/>
                </a:solidFill>
              </a:rPr>
              <a:t>Marcie-jo Kresnow, MS</a:t>
            </a:r>
          </a:p>
        </p:txBody>
      </p:sp>
      <p:sp>
        <p:nvSpPr>
          <p:cNvPr id="53" name="Rectangle 52"/>
          <p:cNvSpPr/>
          <p:nvPr/>
        </p:nvSpPr>
        <p:spPr>
          <a:xfrm>
            <a:off x="1657350" y="2686051"/>
            <a:ext cx="1371600" cy="507831"/>
          </a:xfrm>
          <a:prstGeom prst="rect">
            <a:avLst/>
          </a:prstGeom>
          <a:solidFill>
            <a:srgbClr val="F8F8F8"/>
          </a:solidFill>
          <a:ln w="25400">
            <a:solidFill>
              <a:srgbClr val="003399"/>
            </a:solidFill>
            <a:miter lim="800000"/>
            <a:headEnd/>
            <a:tailEnd/>
          </a:ln>
        </p:spPr>
        <p:txBody>
          <a:bodyPr wrap="square">
            <a:spAutoFit/>
          </a:bodyPr>
          <a:lstStyle/>
          <a:p>
            <a:pPr algn="ctr"/>
            <a:r>
              <a:rPr lang="en-US" sz="900" b="1" dirty="0">
                <a:solidFill>
                  <a:srgbClr val="003399"/>
                </a:solidFill>
                <a:latin typeface="Arial" charset="0"/>
              </a:rPr>
              <a:t>Programming Team</a:t>
            </a:r>
          </a:p>
          <a:p>
            <a:pPr algn="ctr"/>
            <a:r>
              <a:rPr lang="en-US" sz="900" b="1" i="1" dirty="0">
                <a:solidFill>
                  <a:srgbClr val="003399"/>
                </a:solidFill>
              </a:rPr>
              <a:t>Lead</a:t>
            </a:r>
          </a:p>
          <a:p>
            <a:pPr algn="ctr"/>
            <a:r>
              <a:rPr lang="en-US" sz="900" dirty="0">
                <a:solidFill>
                  <a:srgbClr val="003399"/>
                </a:solidFill>
              </a:rPr>
              <a:t>Kevin Webb</a:t>
            </a:r>
          </a:p>
        </p:txBody>
      </p:sp>
      <p:sp>
        <p:nvSpPr>
          <p:cNvPr id="54" name="Rectangle 53"/>
          <p:cNvSpPr/>
          <p:nvPr/>
        </p:nvSpPr>
        <p:spPr>
          <a:xfrm>
            <a:off x="1657350" y="3314701"/>
            <a:ext cx="1371600" cy="784830"/>
          </a:xfrm>
          <a:prstGeom prst="rect">
            <a:avLst/>
          </a:prstGeom>
          <a:solidFill>
            <a:srgbClr val="F8F8F8"/>
          </a:solidFill>
          <a:ln w="25400">
            <a:solidFill>
              <a:srgbClr val="003399"/>
            </a:solidFill>
            <a:miter lim="800000"/>
            <a:headEnd/>
            <a:tailEnd/>
          </a:ln>
        </p:spPr>
        <p:txBody>
          <a:bodyPr wrap="square">
            <a:spAutoFit/>
          </a:bodyPr>
          <a:lstStyle/>
          <a:p>
            <a:pPr algn="ctr"/>
            <a:r>
              <a:rPr lang="en-US" sz="900" b="1" dirty="0">
                <a:solidFill>
                  <a:srgbClr val="003399"/>
                </a:solidFill>
                <a:latin typeface="Arial" charset="0"/>
              </a:rPr>
              <a:t>Health Economics &amp; Policy Research Team</a:t>
            </a:r>
          </a:p>
          <a:p>
            <a:pPr algn="ctr"/>
            <a:r>
              <a:rPr lang="en-US" sz="900" b="1" i="1" dirty="0">
                <a:solidFill>
                  <a:srgbClr val="003399"/>
                </a:solidFill>
              </a:rPr>
              <a:t>Lead</a:t>
            </a:r>
          </a:p>
          <a:p>
            <a:pPr algn="ctr"/>
            <a:r>
              <a:rPr lang="en-US" sz="900" dirty="0">
                <a:solidFill>
                  <a:srgbClr val="003399"/>
                </a:solidFill>
                <a:latin typeface="Arial" charset="0"/>
              </a:rPr>
              <a:t>Curtis Florence, PhD</a:t>
            </a:r>
          </a:p>
        </p:txBody>
      </p:sp>
      <p:cxnSp>
        <p:nvCxnSpPr>
          <p:cNvPr id="55" name="Straight Connector 54"/>
          <p:cNvCxnSpPr/>
          <p:nvPr/>
        </p:nvCxnSpPr>
        <p:spPr>
          <a:xfrm>
            <a:off x="1428750" y="3028950"/>
            <a:ext cx="2286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428750" y="3714750"/>
            <a:ext cx="2286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43650" y="1883896"/>
            <a:ext cx="0" cy="1373654"/>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343650" y="2254455"/>
            <a:ext cx="2286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572250" y="2057401"/>
            <a:ext cx="1251347" cy="784830"/>
          </a:xfrm>
          <a:prstGeom prst="rect">
            <a:avLst/>
          </a:prstGeom>
          <a:solidFill>
            <a:srgbClr val="F8F8F8"/>
          </a:solidFill>
          <a:ln w="25400">
            <a:solidFill>
              <a:srgbClr val="003399"/>
            </a:solidFill>
            <a:miter lim="800000"/>
            <a:headEnd/>
            <a:tailEnd/>
          </a:ln>
        </p:spPr>
        <p:txBody>
          <a:bodyPr wrap="square">
            <a:spAutoFit/>
          </a:bodyPr>
          <a:lstStyle/>
          <a:p>
            <a:pPr algn="ctr"/>
            <a:r>
              <a:rPr lang="en-US" sz="900" b="1" dirty="0">
                <a:solidFill>
                  <a:srgbClr val="003399"/>
                </a:solidFill>
                <a:latin typeface="Arial" charset="0"/>
              </a:rPr>
              <a:t>Violence &amp; Injury Prevention Program Team</a:t>
            </a:r>
          </a:p>
          <a:p>
            <a:pPr algn="ctr"/>
            <a:r>
              <a:rPr lang="en-US" sz="900" b="1" i="1" dirty="0">
                <a:solidFill>
                  <a:srgbClr val="003399"/>
                </a:solidFill>
              </a:rPr>
              <a:t>Lead</a:t>
            </a:r>
          </a:p>
          <a:p>
            <a:pPr algn="ctr"/>
            <a:r>
              <a:rPr lang="en-US" sz="900" dirty="0">
                <a:solidFill>
                  <a:srgbClr val="003399"/>
                </a:solidFill>
              </a:rPr>
              <a:t>Dave Sullivan</a:t>
            </a:r>
          </a:p>
        </p:txBody>
      </p:sp>
      <p:sp>
        <p:nvSpPr>
          <p:cNvPr id="61" name="Rectangle 60"/>
          <p:cNvSpPr/>
          <p:nvPr/>
        </p:nvSpPr>
        <p:spPr>
          <a:xfrm>
            <a:off x="6572250" y="2977203"/>
            <a:ext cx="1251347" cy="646331"/>
          </a:xfrm>
          <a:prstGeom prst="rect">
            <a:avLst/>
          </a:prstGeom>
          <a:solidFill>
            <a:srgbClr val="F8F8F8"/>
          </a:solidFill>
          <a:ln w="25400">
            <a:solidFill>
              <a:srgbClr val="003399"/>
            </a:solidFill>
            <a:miter lim="800000"/>
            <a:headEnd/>
            <a:tailEnd/>
          </a:ln>
        </p:spPr>
        <p:txBody>
          <a:bodyPr wrap="square">
            <a:spAutoFit/>
          </a:bodyPr>
          <a:lstStyle/>
          <a:p>
            <a:pPr algn="ctr"/>
            <a:r>
              <a:rPr lang="en-US" sz="900" b="1" dirty="0">
                <a:solidFill>
                  <a:srgbClr val="003399"/>
                </a:solidFill>
                <a:latin typeface="Arial" charset="0"/>
              </a:rPr>
              <a:t>Evaluation &amp; Integration Team</a:t>
            </a:r>
          </a:p>
          <a:p>
            <a:pPr algn="ctr"/>
            <a:r>
              <a:rPr lang="en-US" sz="900" b="1" i="1" dirty="0">
                <a:solidFill>
                  <a:srgbClr val="003399"/>
                </a:solidFill>
              </a:rPr>
              <a:t>Lead</a:t>
            </a:r>
          </a:p>
          <a:p>
            <a:pPr algn="ctr"/>
            <a:r>
              <a:rPr lang="en-US" sz="900" dirty="0">
                <a:solidFill>
                  <a:srgbClr val="003399"/>
                </a:solidFill>
              </a:rPr>
              <a:t>Marci Hertz, MS</a:t>
            </a:r>
          </a:p>
        </p:txBody>
      </p:sp>
      <p:cxnSp>
        <p:nvCxnSpPr>
          <p:cNvPr id="63" name="Straight Connector 62"/>
          <p:cNvCxnSpPr/>
          <p:nvPr/>
        </p:nvCxnSpPr>
        <p:spPr>
          <a:xfrm>
            <a:off x="6343650" y="3245316"/>
            <a:ext cx="2286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95885" y="57151"/>
            <a:ext cx="6752230" cy="646331"/>
          </a:xfrm>
          <a:prstGeom prst="rect">
            <a:avLst/>
          </a:prstGeom>
          <a:solidFill>
            <a:srgbClr val="781D7E"/>
          </a:solidFill>
        </p:spPr>
        <p:txBody>
          <a:bodyPr wrap="square" rtlCol="0">
            <a:spAutoFit/>
          </a:bodyPr>
          <a:lstStyle/>
          <a:p>
            <a:pPr algn="ctr"/>
            <a:r>
              <a:rPr lang="en-US" b="1" dirty="0">
                <a:solidFill>
                  <a:schemeClr val="bg2"/>
                </a:solidFill>
              </a:rPr>
              <a:t>Division of Analysis, Research, and Practice Integration</a:t>
            </a:r>
          </a:p>
          <a:p>
            <a:pPr algn="ctr"/>
            <a:r>
              <a:rPr lang="en-US" b="1" dirty="0">
                <a:solidFill>
                  <a:schemeClr val="bg2"/>
                </a:solidFill>
              </a:rPr>
              <a:t>(DARPI)</a:t>
            </a:r>
          </a:p>
        </p:txBody>
      </p:sp>
      <p:sp>
        <p:nvSpPr>
          <p:cNvPr id="22" name="Rectangle 21"/>
          <p:cNvSpPr/>
          <p:nvPr/>
        </p:nvSpPr>
        <p:spPr>
          <a:xfrm>
            <a:off x="1657350" y="4081850"/>
            <a:ext cx="1371600" cy="507831"/>
          </a:xfrm>
          <a:prstGeom prst="rect">
            <a:avLst/>
          </a:prstGeom>
          <a:solidFill>
            <a:srgbClr val="F8F8F8"/>
          </a:solidFill>
          <a:ln w="25400">
            <a:solidFill>
              <a:srgbClr val="003399"/>
            </a:solidFill>
            <a:miter lim="800000"/>
            <a:headEnd/>
            <a:tailEnd/>
          </a:ln>
        </p:spPr>
        <p:txBody>
          <a:bodyPr wrap="square">
            <a:spAutoFit/>
          </a:bodyPr>
          <a:lstStyle/>
          <a:p>
            <a:pPr algn="ctr"/>
            <a:r>
              <a:rPr lang="en-US" sz="900" b="1" dirty="0">
                <a:solidFill>
                  <a:srgbClr val="003399"/>
                </a:solidFill>
                <a:latin typeface="Arial" charset="0"/>
              </a:rPr>
              <a:t>Informatics Team</a:t>
            </a:r>
          </a:p>
          <a:p>
            <a:pPr algn="ctr"/>
            <a:r>
              <a:rPr lang="en-US" sz="900" b="1" i="1" dirty="0">
                <a:solidFill>
                  <a:srgbClr val="003399"/>
                </a:solidFill>
              </a:rPr>
              <a:t>Lead</a:t>
            </a:r>
          </a:p>
          <a:p>
            <a:pPr algn="ctr"/>
            <a:r>
              <a:rPr lang="en-US" sz="900" dirty="0">
                <a:solidFill>
                  <a:srgbClr val="003399"/>
                </a:solidFill>
              </a:rPr>
              <a:t>Melvin Crum, MS, PMP</a:t>
            </a:r>
            <a:endParaRPr lang="en-US" sz="900" dirty="0">
              <a:solidFill>
                <a:srgbClr val="003399"/>
              </a:solidFill>
              <a:latin typeface="Arial" charset="0"/>
            </a:endParaRPr>
          </a:p>
        </p:txBody>
      </p:sp>
      <p:cxnSp>
        <p:nvCxnSpPr>
          <p:cNvPr id="27" name="Straight Connector 26"/>
          <p:cNvCxnSpPr/>
          <p:nvPr/>
        </p:nvCxnSpPr>
        <p:spPr>
          <a:xfrm>
            <a:off x="1428750" y="4393473"/>
            <a:ext cx="2286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52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78917" y="205991"/>
            <a:ext cx="8701314" cy="4805624"/>
            <a:chOff x="231472" y="141638"/>
            <a:chExt cx="8660269" cy="6582211"/>
          </a:xfrm>
        </p:grpSpPr>
        <p:sp>
          <p:nvSpPr>
            <p:cNvPr id="27" name="Freeform 26"/>
            <p:cNvSpPr/>
            <p:nvPr/>
          </p:nvSpPr>
          <p:spPr>
            <a:xfrm>
              <a:off x="4639780" y="3500013"/>
              <a:ext cx="4251961" cy="3221483"/>
            </a:xfrm>
            <a:custGeom>
              <a:avLst/>
              <a:gdLst>
                <a:gd name="connsiteX0" fmla="*/ 0 w 4251961"/>
                <a:gd name="connsiteY0" fmla="*/ 322148 h 3221483"/>
                <a:gd name="connsiteX1" fmla="*/ 322148 w 4251961"/>
                <a:gd name="connsiteY1" fmla="*/ 0 h 3221483"/>
                <a:gd name="connsiteX2" fmla="*/ 3929813 w 4251961"/>
                <a:gd name="connsiteY2" fmla="*/ 0 h 3221483"/>
                <a:gd name="connsiteX3" fmla="*/ 4251961 w 4251961"/>
                <a:gd name="connsiteY3" fmla="*/ 322148 h 3221483"/>
                <a:gd name="connsiteX4" fmla="*/ 4251961 w 4251961"/>
                <a:gd name="connsiteY4" fmla="*/ 2899335 h 3221483"/>
                <a:gd name="connsiteX5" fmla="*/ 3929813 w 4251961"/>
                <a:gd name="connsiteY5" fmla="*/ 3221483 h 3221483"/>
                <a:gd name="connsiteX6" fmla="*/ 322148 w 4251961"/>
                <a:gd name="connsiteY6" fmla="*/ 3221483 h 3221483"/>
                <a:gd name="connsiteX7" fmla="*/ 0 w 4251961"/>
                <a:gd name="connsiteY7" fmla="*/ 2899335 h 3221483"/>
                <a:gd name="connsiteX8" fmla="*/ 0 w 4251961"/>
                <a:gd name="connsiteY8" fmla="*/ 322148 h 322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1961" h="3221483">
                  <a:moveTo>
                    <a:pt x="0" y="322148"/>
                  </a:moveTo>
                  <a:cubicBezTo>
                    <a:pt x="0" y="144231"/>
                    <a:pt x="144231" y="0"/>
                    <a:pt x="322148" y="0"/>
                  </a:cubicBezTo>
                  <a:lnTo>
                    <a:pt x="3929813" y="0"/>
                  </a:lnTo>
                  <a:cubicBezTo>
                    <a:pt x="4107730" y="0"/>
                    <a:pt x="4251961" y="144231"/>
                    <a:pt x="4251961" y="322148"/>
                  </a:cubicBezTo>
                  <a:lnTo>
                    <a:pt x="4251961" y="2899335"/>
                  </a:lnTo>
                  <a:cubicBezTo>
                    <a:pt x="4251961" y="3077252"/>
                    <a:pt x="4107730" y="3221483"/>
                    <a:pt x="3929813" y="3221483"/>
                  </a:cubicBezTo>
                  <a:lnTo>
                    <a:pt x="322148" y="3221483"/>
                  </a:lnTo>
                  <a:cubicBezTo>
                    <a:pt x="144231" y="3221483"/>
                    <a:pt x="0" y="3077252"/>
                    <a:pt x="0" y="2899335"/>
                  </a:cubicBezTo>
                  <a:lnTo>
                    <a:pt x="0" y="322148"/>
                  </a:lnTo>
                  <a:close/>
                </a:path>
              </a:pathLst>
            </a:custGeom>
            <a:solidFill>
              <a:srgbClr val="77933C">
                <a:alpha val="70000"/>
              </a:srgbClr>
            </a:solidFill>
            <a:ln w="25400" cap="flat" cmpd="sng" algn="ctr">
              <a:noFill/>
              <a:prstDash val="solid"/>
            </a:ln>
            <a:effectLst/>
          </p:spPr>
          <p:txBody>
            <a:bodyPr spcFirstLastPara="0" vert="horz" wrap="square" lIns="1392075" tIns="921857" rIns="116486" bIns="365760" numCol="1" spcCol="1270" anchor="b" anchorCtr="0">
              <a:noAutofit/>
            </a:bodyPr>
            <a:lstStyle/>
            <a:p>
              <a:pPr marL="114300" marR="0" lvl="1" indent="-114300" algn="r" defTabSz="533400" eaLnBrk="1" fontAlgn="auto" latinLnBrk="0" hangingPunct="1">
                <a:lnSpc>
                  <a:spcPct val="90000"/>
                </a:lnSpc>
                <a:spcBef>
                  <a:spcPts val="0"/>
                </a:spcBef>
                <a:spcAft>
                  <a:spcPct val="15000"/>
                </a:spcAft>
                <a:buClrTx/>
                <a:buSzTx/>
                <a:buFontTx/>
                <a:buChar char="••"/>
                <a:tabLst/>
                <a:defRPr/>
              </a:pPr>
              <a:r>
                <a:rPr kumimoji="0" lang="en-US" sz="1400" b="0" i="0" u="none" strike="noStrike" kern="0" cap="none" spc="0" normalizeH="0" baseline="0" noProof="0" dirty="0" smtClean="0">
                  <a:ln>
                    <a:noFill/>
                  </a:ln>
                  <a:solidFill>
                    <a:prstClr val="white"/>
                  </a:solidFill>
                  <a:effectLst/>
                  <a:uLnTx/>
                  <a:uFillTx/>
                  <a:latin typeface="Calibri"/>
                  <a:ea typeface="+mn-ea"/>
                  <a:cs typeface="+mn-cs"/>
                </a:rPr>
                <a:t>Moving from infrastructure to impact through implementation of evidence-based practices and quality, timely technical assistance.</a:t>
              </a:r>
              <a:endParaRPr kumimoji="0" lang="en-US" sz="1400" b="0" i="0" u="none" strike="noStrike" kern="0" cap="none" spc="0" normalizeH="0" baseline="0" noProof="0" dirty="0" smtClean="0">
                <a:ln>
                  <a:noFill/>
                </a:ln>
                <a:solidFill>
                  <a:prstClr val="black">
                    <a:hueOff val="0"/>
                    <a:satOff val="0"/>
                    <a:lumOff val="0"/>
                    <a:alphaOff val="0"/>
                  </a:prstClr>
                </a:solidFill>
                <a:effectLst/>
                <a:uLnTx/>
                <a:uFillTx/>
                <a:latin typeface="Calibri"/>
                <a:ea typeface="+mn-ea"/>
                <a:cs typeface="+mn-cs"/>
              </a:endParaRPr>
            </a:p>
          </p:txBody>
        </p:sp>
        <p:sp>
          <p:nvSpPr>
            <p:cNvPr id="28" name="Freeform 27"/>
            <p:cNvSpPr/>
            <p:nvPr/>
          </p:nvSpPr>
          <p:spPr>
            <a:xfrm>
              <a:off x="231472" y="3526933"/>
              <a:ext cx="4251961" cy="3196916"/>
            </a:xfrm>
            <a:custGeom>
              <a:avLst/>
              <a:gdLst>
                <a:gd name="connsiteX0" fmla="*/ 0 w 4251961"/>
                <a:gd name="connsiteY0" fmla="*/ 319692 h 3196916"/>
                <a:gd name="connsiteX1" fmla="*/ 319692 w 4251961"/>
                <a:gd name="connsiteY1" fmla="*/ 0 h 3196916"/>
                <a:gd name="connsiteX2" fmla="*/ 3932269 w 4251961"/>
                <a:gd name="connsiteY2" fmla="*/ 0 h 3196916"/>
                <a:gd name="connsiteX3" fmla="*/ 4251961 w 4251961"/>
                <a:gd name="connsiteY3" fmla="*/ 319692 h 3196916"/>
                <a:gd name="connsiteX4" fmla="*/ 4251961 w 4251961"/>
                <a:gd name="connsiteY4" fmla="*/ 2877224 h 3196916"/>
                <a:gd name="connsiteX5" fmla="*/ 3932269 w 4251961"/>
                <a:gd name="connsiteY5" fmla="*/ 3196916 h 3196916"/>
                <a:gd name="connsiteX6" fmla="*/ 319692 w 4251961"/>
                <a:gd name="connsiteY6" fmla="*/ 3196916 h 3196916"/>
                <a:gd name="connsiteX7" fmla="*/ 0 w 4251961"/>
                <a:gd name="connsiteY7" fmla="*/ 2877224 h 3196916"/>
                <a:gd name="connsiteX8" fmla="*/ 0 w 4251961"/>
                <a:gd name="connsiteY8" fmla="*/ 319692 h 319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1961" h="3196916">
                  <a:moveTo>
                    <a:pt x="0" y="319692"/>
                  </a:moveTo>
                  <a:cubicBezTo>
                    <a:pt x="0" y="143131"/>
                    <a:pt x="143131" y="0"/>
                    <a:pt x="319692" y="0"/>
                  </a:cubicBezTo>
                  <a:lnTo>
                    <a:pt x="3932269" y="0"/>
                  </a:lnTo>
                  <a:cubicBezTo>
                    <a:pt x="4108830" y="0"/>
                    <a:pt x="4251961" y="143131"/>
                    <a:pt x="4251961" y="319692"/>
                  </a:cubicBezTo>
                  <a:lnTo>
                    <a:pt x="4251961" y="2877224"/>
                  </a:lnTo>
                  <a:cubicBezTo>
                    <a:pt x="4251961" y="3053785"/>
                    <a:pt x="4108830" y="3196916"/>
                    <a:pt x="3932269" y="3196916"/>
                  </a:cubicBezTo>
                  <a:lnTo>
                    <a:pt x="319692" y="3196916"/>
                  </a:lnTo>
                  <a:cubicBezTo>
                    <a:pt x="143131" y="3196916"/>
                    <a:pt x="0" y="3053785"/>
                    <a:pt x="0" y="2877224"/>
                  </a:cubicBezTo>
                  <a:lnTo>
                    <a:pt x="0" y="319692"/>
                  </a:lnTo>
                  <a:close/>
                </a:path>
              </a:pathLst>
            </a:custGeom>
            <a:solidFill>
              <a:srgbClr val="604A7B">
                <a:alpha val="70000"/>
              </a:srgbClr>
            </a:solidFill>
            <a:ln w="25400" cap="flat" cmpd="sng" algn="ctr">
              <a:noFill/>
              <a:prstDash val="solid"/>
            </a:ln>
            <a:effectLst/>
          </p:spPr>
          <p:txBody>
            <a:bodyPr spcFirstLastPara="0" vert="horz" wrap="square" lIns="115946" tIns="915175" rIns="1391535" bIns="91440" numCol="1" spcCol="1270" anchor="b" anchorCtr="0">
              <a:noAutofit/>
            </a:bodyPr>
            <a:lstStyle/>
            <a:p>
              <a:pPr marL="114300" marR="0" lvl="1" indent="-114300" defTabSz="533400" eaLnBrk="1" fontAlgn="auto" latinLnBrk="0" hangingPunct="1">
                <a:lnSpc>
                  <a:spcPct val="90000"/>
                </a:lnSpc>
                <a:spcBef>
                  <a:spcPts val="0"/>
                </a:spcBef>
                <a:spcAft>
                  <a:spcPct val="15000"/>
                </a:spcAft>
                <a:buClrTx/>
                <a:buSzTx/>
                <a:buFontTx/>
                <a:buChar char="••"/>
                <a:tabLst/>
                <a:defRPr/>
              </a:pPr>
              <a:endParaRPr kumimoji="0" lang="en-US" sz="1400" b="0" i="0" u="none" strike="noStrike" kern="0" cap="none" spc="0" normalizeH="0" baseline="0" noProof="0" dirty="0" smtClean="0">
                <a:ln>
                  <a:noFill/>
                </a:ln>
                <a:solidFill>
                  <a:prstClr val="white"/>
                </a:solidFill>
                <a:effectLst/>
                <a:uLnTx/>
                <a:uFillTx/>
                <a:latin typeface="Calibri"/>
                <a:ea typeface="+mn-ea"/>
                <a:cs typeface="+mn-cs"/>
              </a:endParaRPr>
            </a:p>
            <a:p>
              <a:pPr marL="114300" marR="0" lvl="1" indent="-114300" defTabSz="533400" eaLnBrk="1" fontAlgn="auto" latinLnBrk="0" hangingPunct="1">
                <a:lnSpc>
                  <a:spcPct val="90000"/>
                </a:lnSpc>
                <a:spcBef>
                  <a:spcPts val="0"/>
                </a:spcBef>
                <a:spcAft>
                  <a:spcPct val="15000"/>
                </a:spcAft>
                <a:buClrTx/>
                <a:buSzTx/>
                <a:buFontTx/>
                <a:buChar char="••"/>
                <a:tabLst/>
                <a:defRPr/>
              </a:pPr>
              <a:r>
                <a:rPr kumimoji="0" lang="en-US" sz="1400" b="0" i="0" u="none" strike="noStrike" kern="0" cap="none" spc="0" normalizeH="0" baseline="0" noProof="0" dirty="0" smtClean="0">
                  <a:ln>
                    <a:noFill/>
                  </a:ln>
                  <a:solidFill>
                    <a:prstClr val="white"/>
                  </a:solidFill>
                  <a:effectLst/>
                  <a:uLnTx/>
                  <a:uFillTx/>
                  <a:latin typeface="Calibri"/>
                  <a:ea typeface="+mn-ea"/>
                  <a:cs typeface="+mn-cs"/>
                </a:rPr>
                <a:t>Improving injury and violence prevention efforts through rigorous evaluation to guide future injury and violence prevention implementation and research efforts.</a:t>
              </a:r>
            </a:p>
          </p:txBody>
        </p:sp>
        <p:sp>
          <p:nvSpPr>
            <p:cNvPr id="29" name="Freeform 28"/>
            <p:cNvSpPr/>
            <p:nvPr/>
          </p:nvSpPr>
          <p:spPr>
            <a:xfrm>
              <a:off x="4639780" y="141638"/>
              <a:ext cx="4251961" cy="3196916"/>
            </a:xfrm>
            <a:custGeom>
              <a:avLst/>
              <a:gdLst>
                <a:gd name="connsiteX0" fmla="*/ 0 w 4251961"/>
                <a:gd name="connsiteY0" fmla="*/ 319692 h 3196916"/>
                <a:gd name="connsiteX1" fmla="*/ 319692 w 4251961"/>
                <a:gd name="connsiteY1" fmla="*/ 0 h 3196916"/>
                <a:gd name="connsiteX2" fmla="*/ 3932269 w 4251961"/>
                <a:gd name="connsiteY2" fmla="*/ 0 h 3196916"/>
                <a:gd name="connsiteX3" fmla="*/ 4251961 w 4251961"/>
                <a:gd name="connsiteY3" fmla="*/ 319692 h 3196916"/>
                <a:gd name="connsiteX4" fmla="*/ 4251961 w 4251961"/>
                <a:gd name="connsiteY4" fmla="*/ 2877224 h 3196916"/>
                <a:gd name="connsiteX5" fmla="*/ 3932269 w 4251961"/>
                <a:gd name="connsiteY5" fmla="*/ 3196916 h 3196916"/>
                <a:gd name="connsiteX6" fmla="*/ 319692 w 4251961"/>
                <a:gd name="connsiteY6" fmla="*/ 3196916 h 3196916"/>
                <a:gd name="connsiteX7" fmla="*/ 0 w 4251961"/>
                <a:gd name="connsiteY7" fmla="*/ 2877224 h 3196916"/>
                <a:gd name="connsiteX8" fmla="*/ 0 w 4251961"/>
                <a:gd name="connsiteY8" fmla="*/ 319692 h 319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1961" h="3196916">
                  <a:moveTo>
                    <a:pt x="0" y="319692"/>
                  </a:moveTo>
                  <a:cubicBezTo>
                    <a:pt x="0" y="143131"/>
                    <a:pt x="143131" y="0"/>
                    <a:pt x="319692" y="0"/>
                  </a:cubicBezTo>
                  <a:lnTo>
                    <a:pt x="3932269" y="0"/>
                  </a:lnTo>
                  <a:cubicBezTo>
                    <a:pt x="4108830" y="0"/>
                    <a:pt x="4251961" y="143131"/>
                    <a:pt x="4251961" y="319692"/>
                  </a:cubicBezTo>
                  <a:lnTo>
                    <a:pt x="4251961" y="2877224"/>
                  </a:lnTo>
                  <a:cubicBezTo>
                    <a:pt x="4251961" y="3053785"/>
                    <a:pt x="4108830" y="3196916"/>
                    <a:pt x="3932269" y="3196916"/>
                  </a:cubicBezTo>
                  <a:lnTo>
                    <a:pt x="319692" y="3196916"/>
                  </a:lnTo>
                  <a:cubicBezTo>
                    <a:pt x="143131" y="3196916"/>
                    <a:pt x="0" y="3053785"/>
                    <a:pt x="0" y="2877224"/>
                  </a:cubicBezTo>
                  <a:lnTo>
                    <a:pt x="0" y="319692"/>
                  </a:lnTo>
                  <a:close/>
                </a:path>
              </a:pathLst>
            </a:custGeom>
            <a:solidFill>
              <a:srgbClr val="C0504D">
                <a:lumMod val="75000"/>
                <a:alpha val="70000"/>
              </a:srgbClr>
            </a:solidFill>
            <a:ln w="25400" cap="flat" cmpd="sng" algn="ctr">
              <a:noFill/>
              <a:prstDash val="solid"/>
            </a:ln>
            <a:effectLst/>
          </p:spPr>
          <p:txBody>
            <a:bodyPr spcFirstLastPara="0" vert="horz" wrap="square" lIns="1437255" tIns="365760" rIns="161666" bIns="930415" numCol="1" spcCol="1270" anchor="t" anchorCtr="0">
              <a:noAutofit/>
            </a:bodyPr>
            <a:lstStyle/>
            <a:p>
              <a:pPr marL="171450" marR="0" lvl="1" indent="-171450" algn="r" defTabSz="711200" eaLnBrk="1" fontAlgn="auto" latinLnBrk="0" hangingPunct="1">
                <a:lnSpc>
                  <a:spcPct val="90000"/>
                </a:lnSpc>
                <a:spcBef>
                  <a:spcPts val="1200"/>
                </a:spcBef>
                <a:spcAft>
                  <a:spcPct val="15000"/>
                </a:spcAft>
                <a:buClrTx/>
                <a:buSzTx/>
                <a:buFontTx/>
                <a:buChar char="••"/>
                <a:tabLst/>
                <a:defRPr/>
              </a:pPr>
              <a:r>
                <a:rPr kumimoji="0" lang="en-US" sz="1400" b="0" i="0" u="none" strike="noStrike" kern="0" cap="none" spc="0" normalizeH="0" baseline="0" noProof="0" dirty="0" smtClean="0">
                  <a:ln>
                    <a:noFill/>
                  </a:ln>
                  <a:solidFill>
                    <a:prstClr val="white"/>
                  </a:solidFill>
                  <a:effectLst/>
                  <a:uLnTx/>
                  <a:uFillTx/>
                  <a:latin typeface="Calibri"/>
                  <a:ea typeface="+mn-ea"/>
                  <a:cs typeface="+mn-cs"/>
                </a:rPr>
                <a:t>Advancing innovation and practice improvements through dynamic, practice-informed research on interventions, economics, and policy and 	through translation of evidence to </a:t>
              </a:r>
              <a:r>
                <a:rPr kumimoji="0" lang="en-US" sz="1400" b="0" i="0" u="none" strike="noStrike" kern="0" cap="none" spc="0" normalizeH="0" baseline="0" noProof="0" smtClean="0">
                  <a:ln>
                    <a:noFill/>
                  </a:ln>
                  <a:solidFill>
                    <a:prstClr val="white"/>
                  </a:solidFill>
                  <a:effectLst/>
                  <a:uLnTx/>
                  <a:uFillTx/>
                  <a:latin typeface="Calibri"/>
                  <a:ea typeface="+mn-ea"/>
                  <a:cs typeface="+mn-cs"/>
                </a:rPr>
                <a:t>practice.</a:t>
              </a:r>
              <a:endParaRPr kumimoji="0" lang="en-US" sz="1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0" name="Freeform 29"/>
            <p:cNvSpPr/>
            <p:nvPr/>
          </p:nvSpPr>
          <p:spPr>
            <a:xfrm>
              <a:off x="231472" y="152404"/>
              <a:ext cx="4251961" cy="3196916"/>
            </a:xfrm>
            <a:custGeom>
              <a:avLst/>
              <a:gdLst>
                <a:gd name="connsiteX0" fmla="*/ 0 w 4251961"/>
                <a:gd name="connsiteY0" fmla="*/ 319692 h 3196916"/>
                <a:gd name="connsiteX1" fmla="*/ 319692 w 4251961"/>
                <a:gd name="connsiteY1" fmla="*/ 0 h 3196916"/>
                <a:gd name="connsiteX2" fmla="*/ 3932269 w 4251961"/>
                <a:gd name="connsiteY2" fmla="*/ 0 h 3196916"/>
                <a:gd name="connsiteX3" fmla="*/ 4251961 w 4251961"/>
                <a:gd name="connsiteY3" fmla="*/ 319692 h 3196916"/>
                <a:gd name="connsiteX4" fmla="*/ 4251961 w 4251961"/>
                <a:gd name="connsiteY4" fmla="*/ 2877224 h 3196916"/>
                <a:gd name="connsiteX5" fmla="*/ 3932269 w 4251961"/>
                <a:gd name="connsiteY5" fmla="*/ 3196916 h 3196916"/>
                <a:gd name="connsiteX6" fmla="*/ 319692 w 4251961"/>
                <a:gd name="connsiteY6" fmla="*/ 3196916 h 3196916"/>
                <a:gd name="connsiteX7" fmla="*/ 0 w 4251961"/>
                <a:gd name="connsiteY7" fmla="*/ 2877224 h 3196916"/>
                <a:gd name="connsiteX8" fmla="*/ 0 w 4251961"/>
                <a:gd name="connsiteY8" fmla="*/ 319692 h 319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1961" h="3196916">
                  <a:moveTo>
                    <a:pt x="0" y="319692"/>
                  </a:moveTo>
                  <a:cubicBezTo>
                    <a:pt x="0" y="143131"/>
                    <a:pt x="143131" y="0"/>
                    <a:pt x="319692" y="0"/>
                  </a:cubicBezTo>
                  <a:lnTo>
                    <a:pt x="3932269" y="0"/>
                  </a:lnTo>
                  <a:cubicBezTo>
                    <a:pt x="4108830" y="0"/>
                    <a:pt x="4251961" y="143131"/>
                    <a:pt x="4251961" y="319692"/>
                  </a:cubicBezTo>
                  <a:lnTo>
                    <a:pt x="4251961" y="2877224"/>
                  </a:lnTo>
                  <a:cubicBezTo>
                    <a:pt x="4251961" y="3053785"/>
                    <a:pt x="4108830" y="3196916"/>
                    <a:pt x="3932269" y="3196916"/>
                  </a:cubicBezTo>
                  <a:lnTo>
                    <a:pt x="319692" y="3196916"/>
                  </a:lnTo>
                  <a:cubicBezTo>
                    <a:pt x="143131" y="3196916"/>
                    <a:pt x="0" y="3053785"/>
                    <a:pt x="0" y="2877224"/>
                  </a:cubicBezTo>
                  <a:lnTo>
                    <a:pt x="0" y="319692"/>
                  </a:lnTo>
                  <a:close/>
                </a:path>
              </a:pathLst>
            </a:custGeom>
            <a:solidFill>
              <a:srgbClr val="31859C">
                <a:alpha val="69804"/>
              </a:srgbClr>
            </a:solidFill>
            <a:ln w="25400" cap="flat" cmpd="sng" algn="ctr">
              <a:noFill/>
              <a:prstDash val="solid"/>
            </a:ln>
            <a:effectLst/>
          </p:spPr>
          <p:txBody>
            <a:bodyPr spcFirstLastPara="0" vert="horz" wrap="square" lIns="115946" tIns="365760" rIns="1828800" bIns="915175" numCol="1" spcCol="1270" anchor="t" anchorCtr="0">
              <a:noAutofit/>
            </a:bodyPr>
            <a:lstStyle/>
            <a:p>
              <a:pPr marL="114300" marR="0" lvl="1" indent="-114300" defTabSz="533400" eaLnBrk="1" fontAlgn="auto" latinLnBrk="0" hangingPunct="1">
                <a:lnSpc>
                  <a:spcPct val="90000"/>
                </a:lnSpc>
                <a:spcBef>
                  <a:spcPts val="0"/>
                </a:spcBef>
                <a:spcAft>
                  <a:spcPct val="15000"/>
                </a:spcAft>
                <a:buClrTx/>
                <a:buSzTx/>
                <a:buFontTx/>
                <a:buChar char="••"/>
                <a:tabLst/>
                <a:defRPr/>
              </a:pPr>
              <a:r>
                <a:rPr kumimoji="0" lang="en-US" sz="1400" b="0" i="0" u="none" strike="noStrike" kern="0" cap="none" spc="0" normalizeH="0" baseline="0" noProof="0" dirty="0" smtClean="0">
                  <a:ln>
                    <a:noFill/>
                  </a:ln>
                  <a:solidFill>
                    <a:prstClr val="white"/>
                  </a:solidFill>
                  <a:effectLst/>
                  <a:uLnTx/>
                  <a:uFillTx/>
                  <a:latin typeface="Calibri"/>
                  <a:ea typeface="+mn-ea"/>
                  <a:cs typeface="+mn-cs"/>
                </a:rPr>
                <a:t>Providing timely, actionable data, including surveillance, statistics, data systems and tools to better understand, address, and evaluate the causes and burden of injury and violence. </a:t>
              </a:r>
            </a:p>
          </p:txBody>
        </p:sp>
        <p:sp>
          <p:nvSpPr>
            <p:cNvPr id="31" name="Freeform 30"/>
            <p:cNvSpPr/>
            <p:nvPr/>
          </p:nvSpPr>
          <p:spPr>
            <a:xfrm>
              <a:off x="2076798" y="936300"/>
              <a:ext cx="2438940" cy="2438940"/>
            </a:xfrm>
            <a:custGeom>
              <a:avLst/>
              <a:gdLst>
                <a:gd name="connsiteX0" fmla="*/ 0 w 2438940"/>
                <a:gd name="connsiteY0" fmla="*/ 2438940 h 2438940"/>
                <a:gd name="connsiteX1" fmla="*/ 2438940 w 2438940"/>
                <a:gd name="connsiteY1" fmla="*/ 0 h 2438940"/>
                <a:gd name="connsiteX2" fmla="*/ 2438940 w 2438940"/>
                <a:gd name="connsiteY2" fmla="*/ 2438940 h 2438940"/>
                <a:gd name="connsiteX3" fmla="*/ 0 w 2438940"/>
                <a:gd name="connsiteY3" fmla="*/ 2438940 h 2438940"/>
              </a:gdLst>
              <a:ahLst/>
              <a:cxnLst>
                <a:cxn ang="0">
                  <a:pos x="connsiteX0" y="connsiteY0"/>
                </a:cxn>
                <a:cxn ang="0">
                  <a:pos x="connsiteX1" y="connsiteY1"/>
                </a:cxn>
                <a:cxn ang="0">
                  <a:pos x="connsiteX2" y="connsiteY2"/>
                </a:cxn>
                <a:cxn ang="0">
                  <a:pos x="connsiteX3" y="connsiteY3"/>
                </a:cxn>
              </a:cxnLst>
              <a:rect l="l" t="t" r="r" b="b"/>
              <a:pathLst>
                <a:path w="2438940" h="2438940">
                  <a:moveTo>
                    <a:pt x="0" y="2438940"/>
                  </a:moveTo>
                  <a:cubicBezTo>
                    <a:pt x="0" y="1091951"/>
                    <a:pt x="1091951" y="0"/>
                    <a:pt x="2438940" y="0"/>
                  </a:cubicBezTo>
                  <a:lnTo>
                    <a:pt x="2438940" y="2438940"/>
                  </a:lnTo>
                  <a:lnTo>
                    <a:pt x="0" y="2438940"/>
                  </a:lnTo>
                  <a:close/>
                </a:path>
              </a:pathLst>
            </a:custGeom>
            <a:solidFill>
              <a:srgbClr val="4BACC6">
                <a:lumMod val="75000"/>
              </a:srgbClr>
            </a:solidFill>
            <a:ln w="25400" cap="flat" cmpd="sng" algn="ctr">
              <a:solidFill>
                <a:sysClr val="window" lastClr="FFFFFF">
                  <a:hueOff val="0"/>
                  <a:satOff val="0"/>
                  <a:lumOff val="0"/>
                  <a:alphaOff val="0"/>
                </a:sysClr>
              </a:solidFill>
              <a:prstDash val="solid"/>
            </a:ln>
            <a:effectLst/>
          </p:spPr>
          <p:txBody>
            <a:bodyPr spcFirstLastPara="0" vert="horz" wrap="square" lIns="885037" tIns="885037" rIns="170688" bIns="170688" numCol="1" spcCol="1270" anchor="t" anchorCtr="0">
              <a:noAutofit/>
            </a:bodyPr>
            <a:lstStyle/>
            <a:p>
              <a:pPr marL="0" marR="0" lvl="0" indent="0" algn="r" defTabSz="1066800" eaLnBrk="1" fontAlgn="auto" latinLnBrk="0" hangingPunct="1">
                <a:lnSpc>
                  <a:spcPct val="90000"/>
                </a:lnSpc>
                <a:spcBef>
                  <a:spcPts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Data</a:t>
              </a:r>
              <a:endParaRPr kumimoji="0" lang="en-US" sz="11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2" name="Freeform 31"/>
            <p:cNvSpPr/>
            <p:nvPr/>
          </p:nvSpPr>
          <p:spPr>
            <a:xfrm>
              <a:off x="4628392" y="936300"/>
              <a:ext cx="2438940" cy="2438940"/>
            </a:xfrm>
            <a:custGeom>
              <a:avLst/>
              <a:gdLst>
                <a:gd name="connsiteX0" fmla="*/ 0 w 2438940"/>
                <a:gd name="connsiteY0" fmla="*/ 2438940 h 2438940"/>
                <a:gd name="connsiteX1" fmla="*/ 2438940 w 2438940"/>
                <a:gd name="connsiteY1" fmla="*/ 0 h 2438940"/>
                <a:gd name="connsiteX2" fmla="*/ 2438940 w 2438940"/>
                <a:gd name="connsiteY2" fmla="*/ 2438940 h 2438940"/>
                <a:gd name="connsiteX3" fmla="*/ 0 w 2438940"/>
                <a:gd name="connsiteY3" fmla="*/ 2438940 h 2438940"/>
              </a:gdLst>
              <a:ahLst/>
              <a:cxnLst>
                <a:cxn ang="0">
                  <a:pos x="connsiteX0" y="connsiteY0"/>
                </a:cxn>
                <a:cxn ang="0">
                  <a:pos x="connsiteX1" y="connsiteY1"/>
                </a:cxn>
                <a:cxn ang="0">
                  <a:pos x="connsiteX2" y="connsiteY2"/>
                </a:cxn>
                <a:cxn ang="0">
                  <a:pos x="connsiteX3" y="connsiteY3"/>
                </a:cxn>
              </a:cxnLst>
              <a:rect l="l" t="t" r="r" b="b"/>
              <a:pathLst>
                <a:path w="2438940" h="2438940">
                  <a:moveTo>
                    <a:pt x="0" y="0"/>
                  </a:moveTo>
                  <a:cubicBezTo>
                    <a:pt x="1346989" y="0"/>
                    <a:pt x="2438940" y="1091951"/>
                    <a:pt x="2438940" y="2438940"/>
                  </a:cubicBezTo>
                  <a:lnTo>
                    <a:pt x="0" y="2438940"/>
                  </a:lnTo>
                  <a:lnTo>
                    <a:pt x="0" y="0"/>
                  </a:lnTo>
                  <a:close/>
                </a:path>
              </a:pathLst>
            </a:custGeom>
            <a:solidFill>
              <a:srgbClr val="C0504D">
                <a:lumMod val="75000"/>
              </a:srgbClr>
            </a:solidFill>
            <a:ln w="25400" cap="flat" cmpd="sng" algn="ctr">
              <a:solidFill>
                <a:sysClr val="window" lastClr="FFFFFF">
                  <a:hueOff val="0"/>
                  <a:satOff val="0"/>
                  <a:lumOff val="0"/>
                  <a:alphaOff val="0"/>
                </a:sysClr>
              </a:solidFill>
              <a:prstDash val="solid"/>
            </a:ln>
            <a:effectLst/>
          </p:spPr>
          <p:txBody>
            <a:bodyPr spcFirstLastPara="0" vert="horz" wrap="square" lIns="170688" tIns="885037" rIns="885037" bIns="170688" numCol="1" spcCol="1270" anchor="t" anchorCtr="0">
              <a:noAutofit/>
            </a:bodyPr>
            <a:lstStyle/>
            <a:p>
              <a:pPr marL="0" marR="0" lvl="0" indent="0" defTabSz="1066800" eaLnBrk="1" fontAlgn="auto" latinLnBrk="0" hangingPunct="1">
                <a:lnSpc>
                  <a:spcPct val="90000"/>
                </a:lnSpc>
                <a:spcBef>
                  <a:spcPts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Knowledge</a:t>
              </a:r>
            </a:p>
          </p:txBody>
        </p:sp>
        <p:sp>
          <p:nvSpPr>
            <p:cNvPr id="33" name="Freeform 32"/>
            <p:cNvSpPr/>
            <p:nvPr/>
          </p:nvSpPr>
          <p:spPr>
            <a:xfrm rot="21600000">
              <a:off x="4628392" y="3487893"/>
              <a:ext cx="2438941" cy="2438941"/>
            </a:xfrm>
            <a:custGeom>
              <a:avLst/>
              <a:gdLst>
                <a:gd name="connsiteX0" fmla="*/ 0 w 2438940"/>
                <a:gd name="connsiteY0" fmla="*/ 2438940 h 2438940"/>
                <a:gd name="connsiteX1" fmla="*/ 2438940 w 2438940"/>
                <a:gd name="connsiteY1" fmla="*/ 0 h 2438940"/>
                <a:gd name="connsiteX2" fmla="*/ 2438940 w 2438940"/>
                <a:gd name="connsiteY2" fmla="*/ 2438940 h 2438940"/>
                <a:gd name="connsiteX3" fmla="*/ 0 w 2438940"/>
                <a:gd name="connsiteY3" fmla="*/ 2438940 h 2438940"/>
              </a:gdLst>
              <a:ahLst/>
              <a:cxnLst>
                <a:cxn ang="0">
                  <a:pos x="connsiteX0" y="connsiteY0"/>
                </a:cxn>
                <a:cxn ang="0">
                  <a:pos x="connsiteX1" y="connsiteY1"/>
                </a:cxn>
                <a:cxn ang="0">
                  <a:pos x="connsiteX2" y="connsiteY2"/>
                </a:cxn>
                <a:cxn ang="0">
                  <a:pos x="connsiteX3" y="connsiteY3"/>
                </a:cxn>
              </a:cxnLst>
              <a:rect l="l" t="t" r="r" b="b"/>
              <a:pathLst>
                <a:path w="2438940" h="2438940">
                  <a:moveTo>
                    <a:pt x="2438940" y="0"/>
                  </a:moveTo>
                  <a:cubicBezTo>
                    <a:pt x="2438940" y="1346989"/>
                    <a:pt x="1346989" y="2438940"/>
                    <a:pt x="0" y="2438940"/>
                  </a:cubicBezTo>
                  <a:lnTo>
                    <a:pt x="0" y="0"/>
                  </a:lnTo>
                  <a:lnTo>
                    <a:pt x="2438940" y="0"/>
                  </a:lnTo>
                  <a:close/>
                </a:path>
              </a:pathLst>
            </a:custGeom>
            <a:solidFill>
              <a:srgbClr val="9BBB59">
                <a:lumMod val="75000"/>
              </a:srgbClr>
            </a:solidFill>
            <a:ln w="25400" cap="flat" cmpd="sng" algn="ctr">
              <a:solidFill>
                <a:sysClr val="window" lastClr="FFFFFF">
                  <a:hueOff val="0"/>
                  <a:satOff val="0"/>
                  <a:lumOff val="0"/>
                  <a:alphaOff val="0"/>
                </a:sysClr>
              </a:solidFill>
              <a:prstDash val="solid"/>
            </a:ln>
            <a:effectLst/>
          </p:spPr>
          <p:txBody>
            <a:bodyPr spcFirstLastPara="0" vert="horz" wrap="square" lIns="170688" tIns="170689" rIns="885038" bIns="885037" numCol="1" spcCol="1270" anchor="b" anchorCtr="0">
              <a:noAutofit/>
            </a:bodyPr>
            <a:lstStyle/>
            <a:p>
              <a:pPr marL="0" marR="0" lvl="0" indent="0" defTabSz="1066800" eaLnBrk="1" fontAlgn="auto" latinLnBrk="0" hangingPunct="1">
                <a:lnSpc>
                  <a:spcPct val="90000"/>
                </a:lnSpc>
                <a:spcBef>
                  <a:spcPts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Practice</a:t>
              </a:r>
              <a:endParaRPr kumimoji="0" lang="en-US" sz="12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4" name="Freeform 33"/>
            <p:cNvSpPr/>
            <p:nvPr/>
          </p:nvSpPr>
          <p:spPr>
            <a:xfrm rot="21600000">
              <a:off x="2076798" y="3487894"/>
              <a:ext cx="2438940" cy="2438940"/>
            </a:xfrm>
            <a:custGeom>
              <a:avLst/>
              <a:gdLst>
                <a:gd name="connsiteX0" fmla="*/ 0 w 2438940"/>
                <a:gd name="connsiteY0" fmla="*/ 2438940 h 2438940"/>
                <a:gd name="connsiteX1" fmla="*/ 2438940 w 2438940"/>
                <a:gd name="connsiteY1" fmla="*/ 0 h 2438940"/>
                <a:gd name="connsiteX2" fmla="*/ 2438940 w 2438940"/>
                <a:gd name="connsiteY2" fmla="*/ 2438940 h 2438940"/>
                <a:gd name="connsiteX3" fmla="*/ 0 w 2438940"/>
                <a:gd name="connsiteY3" fmla="*/ 2438940 h 2438940"/>
              </a:gdLst>
              <a:ahLst/>
              <a:cxnLst>
                <a:cxn ang="0">
                  <a:pos x="connsiteX0" y="connsiteY0"/>
                </a:cxn>
                <a:cxn ang="0">
                  <a:pos x="connsiteX1" y="connsiteY1"/>
                </a:cxn>
                <a:cxn ang="0">
                  <a:pos x="connsiteX2" y="connsiteY2"/>
                </a:cxn>
                <a:cxn ang="0">
                  <a:pos x="connsiteX3" y="connsiteY3"/>
                </a:cxn>
              </a:cxnLst>
              <a:rect l="l" t="t" r="r" b="b"/>
              <a:pathLst>
                <a:path w="2438940" h="2438940">
                  <a:moveTo>
                    <a:pt x="2438940" y="2438940"/>
                  </a:moveTo>
                  <a:cubicBezTo>
                    <a:pt x="1091951" y="2438940"/>
                    <a:pt x="0" y="1346989"/>
                    <a:pt x="0" y="0"/>
                  </a:cubicBezTo>
                  <a:lnTo>
                    <a:pt x="2438940" y="0"/>
                  </a:lnTo>
                  <a:lnTo>
                    <a:pt x="2438940" y="2438940"/>
                  </a:lnTo>
                  <a:close/>
                </a:path>
              </a:pathLst>
            </a:custGeom>
            <a:solidFill>
              <a:srgbClr val="8064A2">
                <a:lumMod val="75000"/>
              </a:srgbClr>
            </a:solidFill>
            <a:ln w="25400" cap="flat" cmpd="sng" algn="ctr">
              <a:solidFill>
                <a:sysClr val="window" lastClr="FFFFFF">
                  <a:hueOff val="0"/>
                  <a:satOff val="0"/>
                  <a:lumOff val="0"/>
                  <a:alphaOff val="0"/>
                </a:sysClr>
              </a:solidFill>
              <a:prstDash val="solid"/>
            </a:ln>
            <a:effectLst/>
          </p:spPr>
          <p:txBody>
            <a:bodyPr spcFirstLastPara="0" vert="horz" wrap="square" lIns="885037" tIns="170688" rIns="170688" bIns="885037" numCol="1" spcCol="1270" anchor="b" anchorCtr="0">
              <a:noAutofit/>
            </a:bodyPr>
            <a:lstStyle/>
            <a:p>
              <a:pPr marL="0" marR="0" lvl="0" indent="0" algn="r" defTabSz="1066800" eaLnBrk="1" fontAlgn="auto" latinLnBrk="0" hangingPunct="1">
                <a:lnSpc>
                  <a:spcPct val="90000"/>
                </a:lnSpc>
                <a:spcBef>
                  <a:spcPts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a:ea typeface="+mn-ea"/>
                  <a:cs typeface="+mn-cs"/>
                </a:rPr>
                <a:t>Evaluation</a:t>
              </a:r>
            </a:p>
          </p:txBody>
        </p:sp>
        <p:sp>
          <p:nvSpPr>
            <p:cNvPr id="35" name="Circular Arrow 34"/>
            <p:cNvSpPr/>
            <p:nvPr/>
          </p:nvSpPr>
          <p:spPr>
            <a:xfrm>
              <a:off x="4151034" y="2924618"/>
              <a:ext cx="842082" cy="732245"/>
            </a:xfrm>
            <a:prstGeom prst="circularArrow">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36" name="Circular Arrow 35"/>
            <p:cNvSpPr/>
            <p:nvPr/>
          </p:nvSpPr>
          <p:spPr>
            <a:xfrm rot="10800000">
              <a:off x="4151034" y="3206251"/>
              <a:ext cx="842082" cy="732245"/>
            </a:xfrm>
            <a:prstGeom prst="circularArrow">
              <a:avLst/>
            </a:prstGeom>
            <a:solidFill>
              <a:srgbClr val="C0504D">
                <a:tint val="40000"/>
                <a:hueOff val="0"/>
                <a:satOff val="0"/>
                <a:lumOff val="0"/>
                <a:alphaOff val="0"/>
              </a:srgbClr>
            </a:solidFill>
            <a:ln w="25400" cap="flat" cmpd="sng" algn="ctr">
              <a:solidFill>
                <a:sysClr val="window" lastClr="FFFFFF">
                  <a:hueOff val="0"/>
                  <a:satOff val="0"/>
                  <a:lumOff val="0"/>
                  <a:alphaOff val="0"/>
                </a:sysClr>
              </a:solidFill>
              <a:prstDash val="solid"/>
            </a:ln>
            <a:effectLst/>
          </p:spPr>
        </p:sp>
      </p:grpSp>
    </p:spTree>
    <p:extLst>
      <p:ext uri="{BB962C8B-B14F-4D97-AF65-F5344CB8AC3E}">
        <p14:creationId xmlns:p14="http://schemas.microsoft.com/office/powerpoint/2010/main" val="7922948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pPr algn="ctr"/>
            <a:r>
              <a:rPr lang="en-US" altLang="en-US" dirty="0" smtClean="0"/>
              <a:t>CORE State Violence and Injury Prevention Program 2017 Grantees Meeting</a:t>
            </a:r>
            <a:endParaRPr lang="en-US" altLang="en-US" dirty="0"/>
          </a:p>
        </p:txBody>
      </p:sp>
      <p:sp>
        <p:nvSpPr>
          <p:cNvPr id="2" name="Subtitle 1"/>
          <p:cNvSpPr>
            <a:spLocks noGrp="1"/>
          </p:cNvSpPr>
          <p:nvPr>
            <p:ph type="subTitle" idx="1"/>
          </p:nvPr>
        </p:nvSpPr>
        <p:spPr/>
        <p:txBody>
          <a:bodyPr/>
          <a:lstStyle/>
          <a:p>
            <a:r>
              <a:rPr lang="en-US" dirty="0" smtClean="0"/>
              <a:t>General Session A:  </a:t>
            </a:r>
          </a:p>
          <a:p>
            <a:r>
              <a:rPr lang="en-US" dirty="0" smtClean="0"/>
              <a:t>Speed Networking</a:t>
            </a:r>
          </a:p>
          <a:p>
            <a:endParaRPr lang="en-US" dirty="0"/>
          </a:p>
          <a:p>
            <a:endParaRPr lang="en-US" dirty="0"/>
          </a:p>
        </p:txBody>
      </p:sp>
      <p:sp>
        <p:nvSpPr>
          <p:cNvPr id="6" name="Text Placeholder 5"/>
          <p:cNvSpPr>
            <a:spLocks noGrp="1"/>
          </p:cNvSpPr>
          <p:nvPr>
            <p:ph type="body" sz="quarter" idx="10"/>
          </p:nvPr>
        </p:nvSpPr>
        <p:spPr/>
        <p:txBody>
          <a:bodyPr/>
          <a:lstStyle/>
          <a:p>
            <a:r>
              <a:rPr lang="en-US" dirty="0" smtClean="0"/>
              <a:t>February 22, 2017</a:t>
            </a:r>
            <a:br>
              <a:rPr lang="en-US" dirty="0" smtClean="0"/>
            </a:br>
            <a:endParaRPr lang="en-US" dirty="0" smtClean="0"/>
          </a:p>
          <a:p>
            <a:r>
              <a:rPr lang="en-US" dirty="0" smtClean="0"/>
              <a:t>3:30 – 4:45 PM</a:t>
            </a:r>
          </a:p>
          <a:p>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1" y="4307682"/>
            <a:ext cx="142875" cy="10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770" y="1906387"/>
            <a:ext cx="3785378" cy="283903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7889" y="12758"/>
            <a:ext cx="788670" cy="788670"/>
          </a:xfrm>
          <a:prstGeom prst="rect">
            <a:avLst/>
          </a:prstGeom>
        </p:spPr>
      </p:pic>
    </p:spTree>
    <p:extLst>
      <p:ext uri="{BB962C8B-B14F-4D97-AF65-F5344CB8AC3E}">
        <p14:creationId xmlns:p14="http://schemas.microsoft.com/office/powerpoint/2010/main" val="86318064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Agenda Review – Wednesday Afternoon</a:t>
            </a:r>
            <a:endParaRPr lang="en-US" dirty="0"/>
          </a:p>
        </p:txBody>
      </p:sp>
      <p:sp>
        <p:nvSpPr>
          <p:cNvPr id="3" name="Text Placeholder 2"/>
          <p:cNvSpPr>
            <a:spLocks noGrp="1"/>
          </p:cNvSpPr>
          <p:nvPr>
            <p:ph type="body" sz="quarter" idx="10"/>
          </p:nvPr>
        </p:nvSpPr>
        <p:spPr>
          <a:xfrm>
            <a:off x="457200" y="1378857"/>
            <a:ext cx="8229600" cy="3360056"/>
          </a:xfrm>
        </p:spPr>
        <p:txBody>
          <a:bodyPr/>
          <a:lstStyle/>
          <a:p>
            <a:r>
              <a:rPr lang="en-US" dirty="0" smtClean="0"/>
              <a:t>Welcome and Opening Remarks – Dr. Deb </a:t>
            </a:r>
            <a:r>
              <a:rPr lang="en-US" dirty="0" err="1" smtClean="0"/>
              <a:t>Houry</a:t>
            </a:r>
            <a:r>
              <a:rPr lang="en-US" dirty="0" smtClean="0"/>
              <a:t>, Director, NCIPC</a:t>
            </a:r>
          </a:p>
          <a:p>
            <a:endParaRPr lang="en-US" sz="800" dirty="0" smtClean="0"/>
          </a:p>
          <a:p>
            <a:r>
              <a:rPr lang="en-US" dirty="0" smtClean="0"/>
              <a:t>Presentations from NCIPC Division of Unintentional Injury Prevention and Division of Violence Prevention leadership</a:t>
            </a:r>
          </a:p>
          <a:p>
            <a:pPr lvl="1"/>
            <a:r>
              <a:rPr lang="en-US" dirty="0" smtClean="0"/>
              <a:t>Followed by moderated Q&amp;A </a:t>
            </a:r>
          </a:p>
          <a:p>
            <a:endParaRPr lang="en-US" sz="800" dirty="0" smtClean="0"/>
          </a:p>
          <a:p>
            <a:r>
              <a:rPr lang="en-US" dirty="0" smtClean="0"/>
              <a:t>Break</a:t>
            </a:r>
          </a:p>
          <a:p>
            <a:endParaRPr lang="en-US" sz="800" dirty="0" smtClean="0"/>
          </a:p>
          <a:p>
            <a:r>
              <a:rPr lang="en-US" dirty="0" smtClean="0"/>
              <a:t>Overview of Division of Analysis, Research and Practice Integration</a:t>
            </a:r>
          </a:p>
          <a:p>
            <a:endParaRPr lang="en-US" sz="800" dirty="0" smtClean="0"/>
          </a:p>
          <a:p>
            <a:r>
              <a:rPr lang="en-US" dirty="0" smtClean="0"/>
              <a:t>General Session A – Speed Networking</a:t>
            </a:r>
            <a:endParaRPr lang="en-US" dirty="0"/>
          </a:p>
        </p:txBody>
      </p:sp>
    </p:spTree>
    <p:extLst>
      <p:ext uri="{BB962C8B-B14F-4D97-AF65-F5344CB8AC3E}">
        <p14:creationId xmlns:p14="http://schemas.microsoft.com/office/powerpoint/2010/main" val="303374405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96909"/>
          </a:xfrm>
        </p:spPr>
        <p:txBody>
          <a:bodyPr/>
          <a:lstStyle/>
          <a:p>
            <a:r>
              <a:rPr lang="en-US" dirty="0" smtClean="0"/>
              <a:t>Why Speed Networking?</a:t>
            </a:r>
            <a:endParaRPr lang="en-US" dirty="0"/>
          </a:p>
        </p:txBody>
      </p:sp>
      <p:sp>
        <p:nvSpPr>
          <p:cNvPr id="3" name="Text Placeholder 2"/>
          <p:cNvSpPr>
            <a:spLocks noGrp="1"/>
          </p:cNvSpPr>
          <p:nvPr>
            <p:ph type="body" sz="quarter" idx="10"/>
          </p:nvPr>
        </p:nvSpPr>
        <p:spPr>
          <a:xfrm>
            <a:off x="457200" y="925551"/>
            <a:ext cx="8229600" cy="3575012"/>
          </a:xfrm>
        </p:spPr>
        <p:txBody>
          <a:bodyPr/>
          <a:lstStyle/>
          <a:p>
            <a:r>
              <a:rPr lang="en-US" dirty="0" smtClean="0"/>
              <a:t>Opportunity for all attendees to get up, stretch, and make new connections </a:t>
            </a:r>
          </a:p>
          <a:p>
            <a:endParaRPr lang="en-US" dirty="0" smtClean="0"/>
          </a:p>
          <a:p>
            <a:r>
              <a:rPr lang="en-US" dirty="0" smtClean="0"/>
              <a:t>Renew a connection with colleagues you have met before</a:t>
            </a:r>
          </a:p>
          <a:p>
            <a:endParaRPr lang="en-US" dirty="0" smtClean="0"/>
          </a:p>
          <a:p>
            <a:r>
              <a:rPr lang="en-US" dirty="0" smtClean="0"/>
              <a:t>Make new connections with our first-time awardees</a:t>
            </a:r>
          </a:p>
          <a:p>
            <a:endParaRPr lang="en-US" dirty="0" smtClean="0"/>
          </a:p>
          <a:p>
            <a:r>
              <a:rPr lang="en-US" dirty="0" smtClean="0"/>
              <a:t>Learn what other states are doing in a quick, focused conversation</a:t>
            </a:r>
          </a:p>
          <a:p>
            <a:endParaRPr lang="en-US" dirty="0" smtClean="0"/>
          </a:p>
          <a:p>
            <a:r>
              <a:rPr lang="en-US" dirty="0" smtClean="0"/>
              <a:t>Networking session is structured around 6 of the 7 strategies of the FOA – everyone should have something to share!</a:t>
            </a:r>
            <a:endParaRPr lang="en-US" dirty="0"/>
          </a:p>
        </p:txBody>
      </p:sp>
    </p:spTree>
    <p:extLst>
      <p:ext uri="{BB962C8B-B14F-4D97-AF65-F5344CB8AC3E}">
        <p14:creationId xmlns:p14="http://schemas.microsoft.com/office/powerpoint/2010/main" val="269588024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SPEED Networking Session Instructions</a:t>
            </a:r>
            <a:endParaRPr lang="en-US" dirty="0"/>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396491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049" y="205979"/>
            <a:ext cx="8296507" cy="541153"/>
          </a:xfrm>
        </p:spPr>
        <p:txBody>
          <a:bodyPr/>
          <a:lstStyle/>
          <a:p>
            <a:r>
              <a:rPr lang="en-US" dirty="0" smtClean="0"/>
              <a:t>SPEED Networking Session Instructions</a:t>
            </a:r>
            <a:endParaRPr lang="en-US" dirty="0"/>
          </a:p>
        </p:txBody>
      </p:sp>
      <p:sp>
        <p:nvSpPr>
          <p:cNvPr id="5" name="Text Placeholder 4"/>
          <p:cNvSpPr>
            <a:spLocks noGrp="1"/>
          </p:cNvSpPr>
          <p:nvPr>
            <p:ph type="body" sz="quarter" idx="10"/>
          </p:nvPr>
        </p:nvSpPr>
        <p:spPr>
          <a:xfrm>
            <a:off x="446049" y="747133"/>
            <a:ext cx="8296507" cy="4250538"/>
          </a:xfrm>
        </p:spPr>
        <p:txBody>
          <a:bodyPr/>
          <a:lstStyle/>
          <a:p>
            <a:r>
              <a:rPr lang="en-US" dirty="0" smtClean="0"/>
              <a:t>Core SVIPP program staff are located around the room with poster board number signs.  These number signs indicate the Group Numbers.</a:t>
            </a:r>
          </a:p>
          <a:p>
            <a:endParaRPr lang="en-US" sz="1200" dirty="0" smtClean="0"/>
          </a:p>
          <a:p>
            <a:r>
              <a:rPr lang="en-US" dirty="0" smtClean="0"/>
              <a:t>Meeting </a:t>
            </a:r>
            <a:r>
              <a:rPr lang="en-US" dirty="0"/>
              <a:t>participants have their Group </a:t>
            </a:r>
            <a:r>
              <a:rPr lang="en-US" dirty="0" smtClean="0"/>
              <a:t>assignments for each Round </a:t>
            </a:r>
            <a:r>
              <a:rPr lang="en-US" dirty="0"/>
              <a:t>noted on the back of their badges.</a:t>
            </a:r>
          </a:p>
          <a:p>
            <a:endParaRPr lang="en-US" sz="1200" dirty="0" smtClean="0"/>
          </a:p>
          <a:p>
            <a:r>
              <a:rPr lang="en-US" dirty="0" smtClean="0"/>
              <a:t>Each participant will rotate through 3 different Rounds of Group assignments.  You will be in each Group for approximately 20 minutes.  </a:t>
            </a:r>
          </a:p>
          <a:p>
            <a:endParaRPr lang="en-US" sz="1200" dirty="0"/>
          </a:p>
          <a:p>
            <a:r>
              <a:rPr lang="en-US" dirty="0" smtClean="0"/>
              <a:t>Each Group in each Round will have 6-7 attendees and a Core SVIPP facilitator.  </a:t>
            </a:r>
          </a:p>
          <a:p>
            <a:endParaRPr lang="en-US" sz="1200" dirty="0"/>
          </a:p>
          <a:p>
            <a:r>
              <a:rPr lang="en-US" dirty="0" smtClean="0"/>
              <a:t>Each Core SVIPP facilitator will have questions relating to the group topic to help generate discussion</a:t>
            </a:r>
          </a:p>
        </p:txBody>
      </p:sp>
    </p:spTree>
    <p:extLst>
      <p:ext uri="{BB962C8B-B14F-4D97-AF65-F5344CB8AC3E}">
        <p14:creationId xmlns:p14="http://schemas.microsoft.com/office/powerpoint/2010/main" val="179812727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164220"/>
            <a:ext cx="8753707" cy="627517"/>
          </a:xfrm>
        </p:spPr>
        <p:txBody>
          <a:bodyPr/>
          <a:lstStyle/>
          <a:p>
            <a:r>
              <a:rPr lang="en-US" dirty="0" smtClean="0"/>
              <a:t>SPEED Networking Group Topics</a:t>
            </a:r>
            <a:endParaRPr lang="en-US" dirty="0"/>
          </a:p>
        </p:txBody>
      </p:sp>
      <p:sp>
        <p:nvSpPr>
          <p:cNvPr id="3" name="Text Placeholder 2"/>
          <p:cNvSpPr>
            <a:spLocks noGrp="1"/>
          </p:cNvSpPr>
          <p:nvPr>
            <p:ph type="body" sz="quarter" idx="10"/>
          </p:nvPr>
        </p:nvSpPr>
        <p:spPr>
          <a:xfrm>
            <a:off x="501805" y="892097"/>
            <a:ext cx="8497229" cy="3992136"/>
          </a:xfrm>
        </p:spPr>
        <p:txBody>
          <a:bodyPr/>
          <a:lstStyle/>
          <a:p>
            <a:r>
              <a:rPr lang="en-US" b="1" dirty="0" smtClean="0"/>
              <a:t>Groups 1 and 2</a:t>
            </a:r>
            <a:r>
              <a:rPr lang="en-US" dirty="0" smtClean="0"/>
              <a:t>:  Educating leadership about public health approaches to injury and violence prevention</a:t>
            </a:r>
            <a:endParaRPr lang="en-US" dirty="0"/>
          </a:p>
          <a:p>
            <a:endParaRPr lang="en-US" sz="800" dirty="0" smtClean="0"/>
          </a:p>
          <a:p>
            <a:r>
              <a:rPr lang="en-US" b="1" dirty="0" smtClean="0"/>
              <a:t>Groups 3 and 4:  </a:t>
            </a:r>
            <a:r>
              <a:rPr lang="en-US" dirty="0" smtClean="0"/>
              <a:t>Leveraging internal and external partners to further injury and violence prevention work</a:t>
            </a:r>
            <a:endParaRPr lang="en-US" dirty="0"/>
          </a:p>
          <a:p>
            <a:endParaRPr lang="en-US" sz="800" dirty="0" smtClean="0"/>
          </a:p>
          <a:p>
            <a:r>
              <a:rPr lang="en-US" b="1" dirty="0" smtClean="0"/>
              <a:t>Groups 5 and 6:  </a:t>
            </a:r>
            <a:r>
              <a:rPr lang="en-US" dirty="0" smtClean="0"/>
              <a:t>Enhancing statewide injury and violence prevention plan</a:t>
            </a:r>
            <a:endParaRPr lang="en-US" dirty="0"/>
          </a:p>
          <a:p>
            <a:endParaRPr lang="en-US" sz="800" dirty="0" smtClean="0"/>
          </a:p>
          <a:p>
            <a:r>
              <a:rPr lang="en-US" b="1" dirty="0" smtClean="0"/>
              <a:t>Groups 7 and 8:  </a:t>
            </a:r>
            <a:r>
              <a:rPr lang="en-US" dirty="0" smtClean="0"/>
              <a:t>Developing and implementing evaluation plans</a:t>
            </a:r>
            <a:endParaRPr lang="en-US" dirty="0"/>
          </a:p>
          <a:p>
            <a:endParaRPr lang="en-US" sz="800" dirty="0" smtClean="0"/>
          </a:p>
          <a:p>
            <a:r>
              <a:rPr lang="en-US" b="1" dirty="0" smtClean="0"/>
              <a:t>Groups 9 and 10: </a:t>
            </a:r>
            <a:r>
              <a:rPr lang="en-US" dirty="0" smtClean="0"/>
              <a:t>Disseminating surveillance and evaluation information to inform continuous quality improvement</a:t>
            </a:r>
          </a:p>
          <a:p>
            <a:endParaRPr lang="en-US" sz="800" dirty="0"/>
          </a:p>
          <a:p>
            <a:r>
              <a:rPr lang="en-US" b="1" dirty="0" smtClean="0"/>
              <a:t>Groups 11 and 12:  </a:t>
            </a:r>
            <a:r>
              <a:rPr lang="en-US" dirty="0" smtClean="0"/>
              <a:t>Enhancing surveillance systems to capture injury and violence data</a:t>
            </a:r>
            <a:endParaRPr lang="en-US" dirty="0"/>
          </a:p>
        </p:txBody>
      </p:sp>
    </p:spTree>
    <p:extLst>
      <p:ext uri="{BB962C8B-B14F-4D97-AF65-F5344CB8AC3E}">
        <p14:creationId xmlns:p14="http://schemas.microsoft.com/office/powerpoint/2010/main" val="126769690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374"/>
            <a:ext cx="8229600" cy="542569"/>
          </a:xfrm>
        </p:spPr>
        <p:txBody>
          <a:bodyPr/>
          <a:lstStyle/>
          <a:p>
            <a:r>
              <a:rPr lang="en-US" dirty="0" smtClean="0"/>
              <a:t>SPEED Networking </a:t>
            </a:r>
            <a:r>
              <a:rPr lang="en-US" dirty="0"/>
              <a:t>Session Instructions</a:t>
            </a:r>
          </a:p>
        </p:txBody>
      </p:sp>
      <p:sp>
        <p:nvSpPr>
          <p:cNvPr id="3" name="Text Placeholder 2"/>
          <p:cNvSpPr>
            <a:spLocks noGrp="1"/>
          </p:cNvSpPr>
          <p:nvPr>
            <p:ph type="body" sz="quarter" idx="10"/>
          </p:nvPr>
        </p:nvSpPr>
        <p:spPr>
          <a:xfrm>
            <a:off x="457200" y="703943"/>
            <a:ext cx="8229600" cy="3796621"/>
          </a:xfrm>
        </p:spPr>
        <p:txBody>
          <a:bodyPr/>
          <a:lstStyle/>
          <a:p>
            <a:r>
              <a:rPr lang="en-US" dirty="0" smtClean="0"/>
              <a:t>I will give a two minute warning before the conclusion of each Round.  Each Round will last approximately 20 minutes.</a:t>
            </a:r>
          </a:p>
          <a:p>
            <a:endParaRPr lang="en-US" sz="800" dirty="0"/>
          </a:p>
          <a:p>
            <a:r>
              <a:rPr lang="en-US" dirty="0" smtClean="0"/>
              <a:t>There will be about 3 minutes between each Round to allow participants to finish conversations and get to their next Group assignment.</a:t>
            </a:r>
          </a:p>
          <a:p>
            <a:endParaRPr lang="en-US" sz="800" dirty="0"/>
          </a:p>
          <a:p>
            <a:r>
              <a:rPr lang="en-US" dirty="0" smtClean="0"/>
              <a:t>Example: </a:t>
            </a:r>
          </a:p>
          <a:p>
            <a:pPr lvl="1"/>
            <a:r>
              <a:rPr lang="en-US" dirty="0" smtClean="0"/>
              <a:t>Back of participant X’s name badge has the following assignment:</a:t>
            </a:r>
          </a:p>
          <a:p>
            <a:pPr lvl="1"/>
            <a:r>
              <a:rPr lang="en-US" dirty="0" smtClean="0"/>
              <a:t>Round 1 – Group 1; Round 2 – Group 10; Round 3- Group 11</a:t>
            </a:r>
          </a:p>
          <a:p>
            <a:pPr lvl="1"/>
            <a:r>
              <a:rPr lang="en-US" dirty="0" smtClean="0"/>
              <a:t>This participant will start in Group 1, move to Group 10 for the second round, then finish the third round with Group 11</a:t>
            </a:r>
          </a:p>
          <a:p>
            <a:pPr marL="0" indent="0">
              <a:buNone/>
            </a:pPr>
            <a:endParaRPr lang="en-US" sz="800" dirty="0"/>
          </a:p>
          <a:p>
            <a:r>
              <a:rPr lang="en-US" dirty="0"/>
              <a:t>After I am done giving instructions, please get up and go to the Core SVIPP staff person holding your Group assignment number for Round 1.</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7391319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Round 1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7940960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Two Minute Warning!!!!!</a:t>
            </a:r>
            <a:endParaRPr lang="en-US" dirty="0"/>
          </a:p>
        </p:txBody>
      </p:sp>
      <p:sp>
        <p:nvSpPr>
          <p:cNvPr id="5" name="Text Placeholder 4"/>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384" y="1158876"/>
            <a:ext cx="3953368" cy="3435243"/>
          </a:xfrm>
          <a:prstGeom prst="rect">
            <a:avLst/>
          </a:prstGeom>
        </p:spPr>
      </p:pic>
    </p:spTree>
    <p:extLst>
      <p:ext uri="{BB962C8B-B14F-4D97-AF65-F5344CB8AC3E}">
        <p14:creationId xmlns:p14="http://schemas.microsoft.com/office/powerpoint/2010/main" val="126270105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706866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Two Minute Warning!!!!!</a:t>
            </a:r>
            <a:endParaRPr lang="en-US" dirty="0"/>
          </a:p>
        </p:txBody>
      </p:sp>
      <p:sp>
        <p:nvSpPr>
          <p:cNvPr id="5" name="Text Placeholder 4"/>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384" y="1158876"/>
            <a:ext cx="3953368" cy="3435243"/>
          </a:xfrm>
          <a:prstGeom prst="rect">
            <a:avLst/>
          </a:prstGeom>
        </p:spPr>
      </p:pic>
    </p:spTree>
    <p:extLst>
      <p:ext uri="{BB962C8B-B14F-4D97-AF65-F5344CB8AC3E}">
        <p14:creationId xmlns:p14="http://schemas.microsoft.com/office/powerpoint/2010/main" val="186183673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3</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841514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Agenda Review – Thursday Morning</a:t>
            </a:r>
            <a:endParaRPr lang="en-US" dirty="0"/>
          </a:p>
        </p:txBody>
      </p:sp>
      <p:sp>
        <p:nvSpPr>
          <p:cNvPr id="3" name="Text Placeholder 2"/>
          <p:cNvSpPr>
            <a:spLocks noGrp="1"/>
          </p:cNvSpPr>
          <p:nvPr>
            <p:ph type="body" sz="quarter" idx="10"/>
          </p:nvPr>
        </p:nvSpPr>
        <p:spPr/>
        <p:txBody>
          <a:bodyPr/>
          <a:lstStyle/>
          <a:p>
            <a:r>
              <a:rPr lang="en-US" dirty="0" smtClean="0"/>
              <a:t>Upon arrival – Sign up for your preferred Break-out Sessions!!!</a:t>
            </a:r>
          </a:p>
          <a:p>
            <a:endParaRPr lang="en-US" dirty="0" smtClean="0"/>
          </a:p>
          <a:p>
            <a:r>
              <a:rPr lang="en-US" dirty="0" smtClean="0"/>
              <a:t>Welcome, Daily Agenda Review</a:t>
            </a:r>
          </a:p>
          <a:p>
            <a:endParaRPr lang="en-US" dirty="0" smtClean="0"/>
          </a:p>
          <a:p>
            <a:r>
              <a:rPr lang="en-US" dirty="0" smtClean="0"/>
              <a:t>General Session B – State Injury Program Showcase Presentations</a:t>
            </a:r>
          </a:p>
          <a:p>
            <a:pPr lvl="1"/>
            <a:r>
              <a:rPr lang="en-US" dirty="0" smtClean="0"/>
              <a:t>Break</a:t>
            </a:r>
          </a:p>
          <a:p>
            <a:endParaRPr lang="en-US" dirty="0" smtClean="0"/>
          </a:p>
          <a:p>
            <a:r>
              <a:rPr lang="en-US" dirty="0" smtClean="0"/>
              <a:t>General Session C – Core SVIPP Evaluation activities</a:t>
            </a:r>
          </a:p>
          <a:p>
            <a:pPr marL="0" indent="0">
              <a:buNone/>
            </a:pPr>
            <a:endParaRPr lang="en-US" dirty="0" smtClean="0"/>
          </a:p>
          <a:p>
            <a:r>
              <a:rPr lang="en-US" dirty="0" smtClean="0"/>
              <a:t>Lunch – Café 106</a:t>
            </a:r>
            <a:endParaRPr lang="en-US" dirty="0"/>
          </a:p>
        </p:txBody>
      </p:sp>
    </p:spTree>
    <p:extLst>
      <p:ext uri="{BB962C8B-B14F-4D97-AF65-F5344CB8AC3E}">
        <p14:creationId xmlns:p14="http://schemas.microsoft.com/office/powerpoint/2010/main" val="238238910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Two Minute Warning!!!!!</a:t>
            </a:r>
            <a:endParaRPr lang="en-US" dirty="0"/>
          </a:p>
        </p:txBody>
      </p:sp>
      <p:sp>
        <p:nvSpPr>
          <p:cNvPr id="5" name="Text Placeholder 4"/>
          <p:cNvSpPr>
            <a:spLocks noGrp="1"/>
          </p:cNvSpPr>
          <p:nvPr>
            <p:ph type="body" sz="quarter" idx="10"/>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384" y="1158876"/>
            <a:ext cx="3953368" cy="3435243"/>
          </a:xfrm>
          <a:prstGeom prst="rect">
            <a:avLst/>
          </a:prstGeom>
        </p:spPr>
      </p:pic>
    </p:spTree>
    <p:extLst>
      <p:ext uri="{BB962C8B-B14F-4D97-AF65-F5344CB8AC3E}">
        <p14:creationId xmlns:p14="http://schemas.microsoft.com/office/powerpoint/2010/main" val="253875732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SPEED NETWORKING COMPLETE!</a:t>
            </a:r>
            <a:endParaRPr lang="en-US" dirty="0"/>
          </a:p>
        </p:txBody>
      </p:sp>
      <p:sp>
        <p:nvSpPr>
          <p:cNvPr id="5" name="Text Placeholder 4"/>
          <p:cNvSpPr>
            <a:spLocks noGrp="1"/>
          </p:cNvSpPr>
          <p:nvPr>
            <p:ph type="body" sz="quarter" idx="10"/>
          </p:nvPr>
        </p:nvSpPr>
        <p:spPr/>
        <p:txBody>
          <a:bodyPr/>
          <a:lstStyle/>
          <a:p>
            <a:r>
              <a:rPr lang="en-US" dirty="0" smtClean="0"/>
              <a:t>Hopefully everyone made a new connection that can benefit the work you are doing in your states!</a:t>
            </a:r>
          </a:p>
          <a:p>
            <a:endParaRPr lang="en-US" dirty="0"/>
          </a:p>
        </p:txBody>
      </p:sp>
    </p:spTree>
    <p:extLst>
      <p:ext uri="{BB962C8B-B14F-4D97-AF65-F5344CB8AC3E}">
        <p14:creationId xmlns:p14="http://schemas.microsoft.com/office/powerpoint/2010/main" val="280148145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6548"/>
          </a:xfrm>
        </p:spPr>
        <p:txBody>
          <a:bodyPr/>
          <a:lstStyle/>
          <a:p>
            <a:r>
              <a:rPr lang="en-US" dirty="0" smtClean="0"/>
              <a:t>Wednesday Wrap-Up/Thursday Preview</a:t>
            </a:r>
            <a:endParaRPr lang="en-US" dirty="0"/>
          </a:p>
        </p:txBody>
      </p:sp>
      <p:sp>
        <p:nvSpPr>
          <p:cNvPr id="3" name="Text Placeholder 2"/>
          <p:cNvSpPr>
            <a:spLocks noGrp="1"/>
          </p:cNvSpPr>
          <p:nvPr>
            <p:ph type="body" sz="quarter" idx="10"/>
          </p:nvPr>
        </p:nvSpPr>
        <p:spPr>
          <a:xfrm>
            <a:off x="457200" y="928687"/>
            <a:ext cx="8229600" cy="3900487"/>
          </a:xfrm>
        </p:spPr>
        <p:txBody>
          <a:bodyPr/>
          <a:lstStyle/>
          <a:p>
            <a:r>
              <a:rPr lang="en-US" sz="1600" dirty="0" smtClean="0"/>
              <a:t>Sign up for breakouts if you haven’t already done so on your way out today!!!</a:t>
            </a:r>
          </a:p>
          <a:p>
            <a:endParaRPr lang="en-US" sz="1000" dirty="0" smtClean="0"/>
          </a:p>
          <a:p>
            <a:r>
              <a:rPr lang="en-US" sz="1600" dirty="0" smtClean="0"/>
              <a:t>Options for Breakout #1:</a:t>
            </a:r>
          </a:p>
          <a:p>
            <a:pPr lvl="1"/>
            <a:r>
              <a:rPr lang="en-US" sz="1600" dirty="0" smtClean="0"/>
              <a:t>Traumatic Brain Injury; </a:t>
            </a:r>
          </a:p>
          <a:p>
            <a:pPr lvl="1"/>
            <a:r>
              <a:rPr lang="en-US" sz="1600" dirty="0" smtClean="0"/>
              <a:t>Sexual Violence and Intimate Partner Violence; </a:t>
            </a:r>
          </a:p>
          <a:p>
            <a:pPr lvl="1"/>
            <a:r>
              <a:rPr lang="en-US" sz="1600" dirty="0" smtClean="0"/>
              <a:t>Shared Risk and Protective Factors*; </a:t>
            </a:r>
          </a:p>
          <a:p>
            <a:pPr lvl="1"/>
            <a:r>
              <a:rPr lang="en-US" sz="1600" dirty="0" smtClean="0"/>
              <a:t>Development, Updating and Assessing State Injury Prevention Plans*</a:t>
            </a:r>
            <a:endParaRPr lang="en-US" sz="1600" dirty="0"/>
          </a:p>
          <a:p>
            <a:endParaRPr lang="en-US" sz="1000" dirty="0" smtClean="0"/>
          </a:p>
          <a:p>
            <a:r>
              <a:rPr lang="en-US" sz="1600" dirty="0" smtClean="0"/>
              <a:t>Options for Breakout #2:</a:t>
            </a:r>
          </a:p>
          <a:p>
            <a:pPr lvl="1"/>
            <a:r>
              <a:rPr lang="en-US" sz="1600" dirty="0" smtClean="0"/>
              <a:t>Child Abuse and Neglect; </a:t>
            </a:r>
          </a:p>
          <a:p>
            <a:pPr lvl="1"/>
            <a:r>
              <a:rPr lang="en-US" sz="1600" dirty="0" smtClean="0"/>
              <a:t>Motor Vehicle Crash Prevention; </a:t>
            </a:r>
          </a:p>
          <a:p>
            <a:pPr lvl="1"/>
            <a:r>
              <a:rPr lang="en-US" sz="1600" dirty="0" smtClean="0"/>
              <a:t>Shared </a:t>
            </a:r>
            <a:r>
              <a:rPr lang="en-US" sz="1600" dirty="0"/>
              <a:t>Risk and Protective </a:t>
            </a:r>
            <a:r>
              <a:rPr lang="en-US" sz="1600" dirty="0" smtClean="0"/>
              <a:t>Factors*; </a:t>
            </a:r>
          </a:p>
          <a:p>
            <a:pPr lvl="1"/>
            <a:r>
              <a:rPr lang="en-US" sz="1600" dirty="0" smtClean="0"/>
              <a:t>Development</a:t>
            </a:r>
            <a:r>
              <a:rPr lang="en-US" sz="1600" dirty="0"/>
              <a:t>, Updating and Assessing State Injury Prevention </a:t>
            </a:r>
            <a:r>
              <a:rPr lang="en-US" sz="1600" dirty="0" smtClean="0"/>
              <a:t>Plans*</a:t>
            </a:r>
            <a:endParaRPr lang="en-US" sz="1600" dirty="0"/>
          </a:p>
          <a:p>
            <a:endParaRPr lang="en-US" sz="1000" dirty="0" smtClean="0"/>
          </a:p>
          <a:p>
            <a:pPr marL="0" indent="0">
              <a:buNone/>
            </a:pPr>
            <a:endParaRPr lang="en-US" sz="1600" dirty="0"/>
          </a:p>
        </p:txBody>
      </p:sp>
    </p:spTree>
    <p:extLst>
      <p:ext uri="{BB962C8B-B14F-4D97-AF65-F5344CB8AC3E}">
        <p14:creationId xmlns:p14="http://schemas.microsoft.com/office/powerpoint/2010/main" val="277657560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07699"/>
          </a:xfrm>
        </p:spPr>
        <p:txBody>
          <a:bodyPr/>
          <a:lstStyle/>
          <a:p>
            <a:r>
              <a:rPr lang="en-US" dirty="0"/>
              <a:t>Wednesday Wrap-Up/Thursday Preview</a:t>
            </a:r>
            <a:r>
              <a:rPr lang="en-US" dirty="0" smtClean="0"/>
              <a:t> </a:t>
            </a:r>
            <a:endParaRPr lang="en-US" dirty="0"/>
          </a:p>
        </p:txBody>
      </p:sp>
      <p:sp>
        <p:nvSpPr>
          <p:cNvPr id="3" name="Text Placeholder 2"/>
          <p:cNvSpPr>
            <a:spLocks noGrp="1"/>
          </p:cNvSpPr>
          <p:nvPr>
            <p:ph type="body" sz="quarter" idx="10"/>
          </p:nvPr>
        </p:nvSpPr>
        <p:spPr>
          <a:xfrm>
            <a:off x="457200" y="892098"/>
            <a:ext cx="8229600" cy="3608465"/>
          </a:xfrm>
        </p:spPr>
        <p:txBody>
          <a:bodyPr/>
          <a:lstStyle/>
          <a:p>
            <a:r>
              <a:rPr lang="en-US" dirty="0" smtClean="0"/>
              <a:t>Other Thursday Agenda Highlights:</a:t>
            </a:r>
          </a:p>
          <a:p>
            <a:pPr lvl="1"/>
            <a:r>
              <a:rPr lang="en-US" dirty="0" smtClean="0"/>
              <a:t>State Injury Program Showcase Presentations </a:t>
            </a:r>
          </a:p>
          <a:p>
            <a:pPr lvl="1"/>
            <a:r>
              <a:rPr lang="en-US" dirty="0" smtClean="0"/>
              <a:t>Evaluation</a:t>
            </a:r>
          </a:p>
          <a:p>
            <a:pPr lvl="1"/>
            <a:r>
              <a:rPr lang="en-US" dirty="0" smtClean="0"/>
              <a:t>SQI and RNCO activities</a:t>
            </a:r>
          </a:p>
          <a:p>
            <a:pPr lvl="1"/>
            <a:r>
              <a:rPr lang="en-US" dirty="0" smtClean="0"/>
              <a:t>Communications and Policy updates from CDC</a:t>
            </a:r>
          </a:p>
          <a:p>
            <a:pPr marL="457200" lvl="1" indent="0">
              <a:buNone/>
            </a:pPr>
            <a:endParaRPr lang="en-US" dirty="0"/>
          </a:p>
          <a:p>
            <a:r>
              <a:rPr lang="en-US" dirty="0" smtClean="0"/>
              <a:t>We hope you made some new connections during Speed Networking!</a:t>
            </a:r>
          </a:p>
          <a:p>
            <a:endParaRPr lang="en-US" dirty="0" smtClean="0"/>
          </a:p>
          <a:p>
            <a:r>
              <a:rPr lang="en-US" dirty="0" smtClean="0"/>
              <a:t>Please put any collected questions that you might have on the Parking Lot</a:t>
            </a:r>
          </a:p>
          <a:p>
            <a:endParaRPr lang="en-US" dirty="0"/>
          </a:p>
          <a:p>
            <a:r>
              <a:rPr lang="en-US" dirty="0" smtClean="0"/>
              <a:t>Escorts will take you to meet the buses at the Visitor Center.</a:t>
            </a:r>
          </a:p>
          <a:p>
            <a:endParaRPr lang="en-US" dirty="0"/>
          </a:p>
          <a:p>
            <a:endParaRPr lang="en-US" dirty="0"/>
          </a:p>
        </p:txBody>
      </p:sp>
    </p:spTree>
    <p:extLst>
      <p:ext uri="{BB962C8B-B14F-4D97-AF65-F5344CB8AC3E}">
        <p14:creationId xmlns:p14="http://schemas.microsoft.com/office/powerpoint/2010/main" val="218200500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152400" y="1039552"/>
            <a:ext cx="8869680" cy="1264735"/>
          </a:xfrm>
        </p:spPr>
        <p:txBody>
          <a:bodyPr/>
          <a:lstStyle/>
          <a:p>
            <a:pPr algn="ctr"/>
            <a:r>
              <a:rPr lang="en-US" altLang="en-US" dirty="0" smtClean="0"/>
              <a:t/>
            </a:r>
            <a:br>
              <a:rPr lang="en-US" altLang="en-US" dirty="0" smtClean="0"/>
            </a:br>
            <a:r>
              <a:rPr lang="en-US" altLang="en-US" dirty="0" smtClean="0"/>
              <a:t>Core State Violence and Injury Prevention (SVIPP) Program</a:t>
            </a:r>
            <a:br>
              <a:rPr lang="en-US" altLang="en-US" dirty="0" smtClean="0"/>
            </a:br>
            <a:r>
              <a:rPr lang="en-US" altLang="en-US" dirty="0" smtClean="0"/>
              <a:t/>
            </a:r>
            <a:br>
              <a:rPr lang="en-US" altLang="en-US" dirty="0" smtClean="0"/>
            </a:br>
            <a:r>
              <a:rPr lang="en-US" altLang="en-US" dirty="0" smtClean="0"/>
              <a:t>2017 Grantees Meeting</a:t>
            </a:r>
            <a:endParaRPr lang="en-US" altLang="en-US" dirty="0"/>
          </a:p>
        </p:txBody>
      </p:sp>
      <p:sp>
        <p:nvSpPr>
          <p:cNvPr id="6" name="Text Placeholder 5"/>
          <p:cNvSpPr>
            <a:spLocks noGrp="1"/>
          </p:cNvSpPr>
          <p:nvPr>
            <p:ph type="body" sz="quarter" idx="10"/>
          </p:nvPr>
        </p:nvSpPr>
        <p:spPr>
          <a:xfrm>
            <a:off x="1372170" y="2983898"/>
            <a:ext cx="6400800" cy="971550"/>
          </a:xfrm>
        </p:spPr>
        <p:txBody>
          <a:bodyPr/>
          <a:lstStyle/>
          <a:p>
            <a:pPr marL="0" indent="0" algn="ctr"/>
            <a:r>
              <a:rPr lang="en-US" b="1" dirty="0" smtClean="0"/>
              <a:t>February 23, 2017</a:t>
            </a:r>
            <a:br>
              <a:rPr lang="en-US" b="1" dirty="0" smtClean="0"/>
            </a:br>
            <a:endParaRPr lang="en-US" b="1" dirty="0" smtClean="0"/>
          </a:p>
          <a:p>
            <a:pPr algn="ctr"/>
            <a:r>
              <a:rPr lang="en-US" b="1" dirty="0" smtClean="0"/>
              <a:t>CDC Chamblee Campus, Atlanta, GA</a:t>
            </a:r>
          </a:p>
          <a:p>
            <a:pPr algn="ct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00" y="47048"/>
            <a:ext cx="788670" cy="788670"/>
          </a:xfrm>
          <a:prstGeom prst="rect">
            <a:avLst/>
          </a:prstGeom>
        </p:spPr>
      </p:pic>
    </p:spTree>
    <p:extLst>
      <p:ext uri="{BB962C8B-B14F-4D97-AF65-F5344CB8AC3E}">
        <p14:creationId xmlns:p14="http://schemas.microsoft.com/office/powerpoint/2010/main" val="69210470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79"/>
            <a:ext cx="8229600" cy="694134"/>
          </a:xfrm>
        </p:spPr>
        <p:txBody>
          <a:bodyPr/>
          <a:lstStyle/>
          <a:p>
            <a:r>
              <a:rPr lang="en-US" dirty="0" smtClean="0"/>
              <a:t>Housekeeping Items</a:t>
            </a:r>
            <a:endParaRPr lang="en-US" dirty="0"/>
          </a:p>
        </p:txBody>
      </p:sp>
      <p:sp>
        <p:nvSpPr>
          <p:cNvPr id="5" name="Text Placeholder 4"/>
          <p:cNvSpPr>
            <a:spLocks noGrp="1"/>
          </p:cNvSpPr>
          <p:nvPr>
            <p:ph type="body" sz="quarter" idx="10"/>
          </p:nvPr>
        </p:nvSpPr>
        <p:spPr>
          <a:xfrm>
            <a:off x="457200" y="1014413"/>
            <a:ext cx="8229600" cy="3486150"/>
          </a:xfrm>
        </p:spPr>
        <p:txBody>
          <a:bodyPr/>
          <a:lstStyle/>
          <a:p>
            <a:r>
              <a:rPr lang="en-US" dirty="0" smtClean="0"/>
              <a:t>Restrooms are in the hallway to the left.</a:t>
            </a:r>
          </a:p>
          <a:p>
            <a:endParaRPr lang="en-US" sz="1200" dirty="0" smtClean="0"/>
          </a:p>
          <a:p>
            <a:r>
              <a:rPr lang="en-US" dirty="0" smtClean="0"/>
              <a:t>Building 106 Cafeteria access</a:t>
            </a:r>
          </a:p>
          <a:p>
            <a:pPr lvl="1"/>
            <a:r>
              <a:rPr lang="en-US" dirty="0" smtClean="0"/>
              <a:t>Breakfast</a:t>
            </a:r>
            <a:r>
              <a:rPr lang="en-US" dirty="0"/>
              <a:t>: 7:00 a.m. - 9:00 </a:t>
            </a:r>
            <a:r>
              <a:rPr lang="en-US" dirty="0" smtClean="0"/>
              <a:t>a.m.</a:t>
            </a:r>
          </a:p>
          <a:p>
            <a:pPr lvl="1"/>
            <a:r>
              <a:rPr lang="en-US" dirty="0" smtClean="0"/>
              <a:t>Lunch</a:t>
            </a:r>
            <a:r>
              <a:rPr lang="en-US" dirty="0"/>
              <a:t>: 11:00 a.m. - 1:30 p.m</a:t>
            </a:r>
            <a:r>
              <a:rPr lang="en-US" dirty="0" smtClean="0"/>
              <a:t>.</a:t>
            </a:r>
          </a:p>
          <a:p>
            <a:r>
              <a:rPr lang="en-US" dirty="0" smtClean="0"/>
              <a:t>Please silence your cell phones.  </a:t>
            </a:r>
            <a:endParaRPr lang="en-US" dirty="0"/>
          </a:p>
          <a:p>
            <a:endParaRPr lang="en-US" sz="1200" dirty="0" smtClean="0"/>
          </a:p>
          <a:p>
            <a:r>
              <a:rPr lang="en-US" dirty="0" smtClean="0"/>
              <a:t>Parking Lot –  Easel and sticky notes – is located in the back of the room.</a:t>
            </a:r>
          </a:p>
          <a:p>
            <a:endParaRPr lang="en-US" sz="1200" dirty="0" smtClean="0"/>
          </a:p>
          <a:p>
            <a:r>
              <a:rPr lang="en-US" dirty="0" smtClean="0"/>
              <a:t>Meeting </a:t>
            </a:r>
            <a:r>
              <a:rPr lang="en-US" dirty="0"/>
              <a:t>materials will be available via FTP site after the meeting.</a:t>
            </a:r>
          </a:p>
          <a:p>
            <a:endParaRPr lang="en-US" dirty="0"/>
          </a:p>
          <a:p>
            <a:endParaRPr lang="en-US" dirty="0" smtClean="0"/>
          </a:p>
        </p:txBody>
      </p:sp>
    </p:spTree>
    <p:extLst>
      <p:ext uri="{BB962C8B-B14F-4D97-AF65-F5344CB8AC3E}">
        <p14:creationId xmlns:p14="http://schemas.microsoft.com/office/powerpoint/2010/main" val="1121930043"/>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Session B</a:t>
            </a:r>
            <a:br>
              <a:rPr lang="en-US" dirty="0" smtClean="0"/>
            </a:br>
            <a:r>
              <a:rPr lang="en-US" dirty="0" smtClean="0"/>
              <a:t>State Injury Program Showcase Presentations</a:t>
            </a:r>
            <a:br>
              <a:rPr lang="en-US" dirty="0" smtClean="0"/>
            </a:br>
            <a:r>
              <a:rPr lang="en-US" dirty="0" smtClean="0"/>
              <a:t/>
            </a:r>
            <a:br>
              <a:rPr lang="en-US" dirty="0" smtClean="0"/>
            </a:br>
            <a:r>
              <a:rPr lang="en-US" dirty="0" smtClean="0"/>
              <a:t>Facilitator: Ted Castellanos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5072319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Session C</a:t>
            </a:r>
            <a:br>
              <a:rPr lang="en-US" dirty="0" smtClean="0"/>
            </a:br>
            <a:r>
              <a:rPr lang="en-US" dirty="0" smtClean="0"/>
              <a:t>Core SVIPP Evaluation Activities</a:t>
            </a:r>
            <a:br>
              <a:rPr lang="en-US" dirty="0" smtClean="0"/>
            </a:br>
            <a:r>
              <a:rPr lang="en-US" dirty="0" smtClean="0"/>
              <a:t/>
            </a:r>
            <a:br>
              <a:rPr lang="en-US" dirty="0" smtClean="0"/>
            </a:br>
            <a:r>
              <a:rPr lang="en-US" dirty="0" smtClean="0"/>
              <a:t>Marci Hertz, Evaluation Team Lead</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339183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Session D</a:t>
            </a:r>
            <a:br>
              <a:rPr lang="en-US" dirty="0" smtClean="0"/>
            </a:br>
            <a:r>
              <a:rPr lang="en-US" dirty="0" smtClean="0"/>
              <a:t>Part 1: Surveillance and Data Management Update: Surveillance Quality Improvement (SQI), Injury Indicators, and ICD-10-CM Update</a:t>
            </a:r>
            <a:br>
              <a:rPr lang="en-US" dirty="0" smtClean="0"/>
            </a:br>
            <a:r>
              <a:rPr lang="en-US" dirty="0" smtClean="0"/>
              <a:t/>
            </a:r>
            <a:br>
              <a:rPr lang="en-US" dirty="0" smtClean="0"/>
            </a:br>
            <a:r>
              <a:rPr lang="en-US" dirty="0" smtClean="0"/>
              <a:t>Renee Johnson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156716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Session D</a:t>
            </a:r>
            <a:br>
              <a:rPr lang="en-US" dirty="0" smtClean="0"/>
            </a:br>
            <a:r>
              <a:rPr lang="en-US" dirty="0" smtClean="0"/>
              <a:t>Part 2: Regional Network Coordinating Organizations (RNCO)</a:t>
            </a:r>
            <a:br>
              <a:rPr lang="en-US" dirty="0" smtClean="0"/>
            </a:br>
            <a:r>
              <a:rPr lang="en-US" dirty="0" smtClean="0"/>
              <a:t/>
            </a:r>
            <a:br>
              <a:rPr lang="en-US" dirty="0" smtClean="0"/>
            </a:br>
            <a:r>
              <a:rPr lang="en-US" dirty="0" smtClean="0"/>
              <a:t>Angie Deokar and Sally Thigpen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587532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Agenda Review – Thursday Afternoon</a:t>
            </a:r>
            <a:endParaRPr lang="en-US" dirty="0"/>
          </a:p>
        </p:txBody>
      </p:sp>
      <p:sp>
        <p:nvSpPr>
          <p:cNvPr id="3" name="Text Placeholder 2"/>
          <p:cNvSpPr>
            <a:spLocks noGrp="1"/>
          </p:cNvSpPr>
          <p:nvPr>
            <p:ph type="body" sz="quarter" idx="10"/>
          </p:nvPr>
        </p:nvSpPr>
        <p:spPr/>
        <p:txBody>
          <a:bodyPr/>
          <a:lstStyle/>
          <a:p>
            <a:r>
              <a:rPr lang="en-US" dirty="0" smtClean="0"/>
              <a:t>General Session D </a:t>
            </a:r>
          </a:p>
          <a:p>
            <a:pPr lvl="1"/>
            <a:r>
              <a:rPr lang="en-US" dirty="0" smtClean="0"/>
              <a:t>Part 1 – Surveillance and Data Management Update</a:t>
            </a:r>
          </a:p>
          <a:p>
            <a:pPr lvl="1"/>
            <a:r>
              <a:rPr lang="en-US" dirty="0" smtClean="0"/>
              <a:t>Part 2 – Regional Network Coordinating Organizations (RNCO)</a:t>
            </a:r>
          </a:p>
          <a:p>
            <a:r>
              <a:rPr lang="en-US" dirty="0" smtClean="0"/>
              <a:t>Breakout Session Introduction and Instructions</a:t>
            </a:r>
          </a:p>
          <a:p>
            <a:pPr lvl="1"/>
            <a:r>
              <a:rPr lang="en-US" dirty="0" smtClean="0"/>
              <a:t>Break – Transition to Session #1</a:t>
            </a:r>
          </a:p>
          <a:p>
            <a:r>
              <a:rPr lang="en-US" dirty="0" smtClean="0"/>
              <a:t>Breakout Session #1</a:t>
            </a:r>
          </a:p>
          <a:p>
            <a:pPr lvl="1"/>
            <a:r>
              <a:rPr lang="en-US" dirty="0" smtClean="0"/>
              <a:t>Break – Transition to Session #2</a:t>
            </a:r>
          </a:p>
          <a:p>
            <a:r>
              <a:rPr lang="en-US" dirty="0" smtClean="0"/>
              <a:t>Breakout Session #2</a:t>
            </a:r>
          </a:p>
          <a:p>
            <a:r>
              <a:rPr lang="en-US" dirty="0" smtClean="0"/>
              <a:t>General Session E – Core SVIPP Health Communications and Policy </a:t>
            </a:r>
          </a:p>
        </p:txBody>
      </p:sp>
    </p:spTree>
    <p:extLst>
      <p:ext uri="{BB962C8B-B14F-4D97-AF65-F5344CB8AC3E}">
        <p14:creationId xmlns:p14="http://schemas.microsoft.com/office/powerpoint/2010/main" val="380619117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Sessions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209453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 Instructions</a:t>
            </a:r>
            <a:endParaRPr lang="en-US" dirty="0"/>
          </a:p>
        </p:txBody>
      </p:sp>
      <p:sp>
        <p:nvSpPr>
          <p:cNvPr id="3" name="Text Placeholder 2"/>
          <p:cNvSpPr>
            <a:spLocks noGrp="1"/>
          </p:cNvSpPr>
          <p:nvPr>
            <p:ph type="body" sz="quarter" idx="10"/>
          </p:nvPr>
        </p:nvSpPr>
        <p:spPr/>
        <p:txBody>
          <a:bodyPr/>
          <a:lstStyle/>
          <a:p>
            <a:r>
              <a:rPr lang="en-US" dirty="0" smtClean="0"/>
              <a:t>We are now splitting up into smaller groups for focused discussion.</a:t>
            </a:r>
          </a:p>
          <a:p>
            <a:endParaRPr lang="en-US" sz="1200" dirty="0" smtClean="0"/>
          </a:p>
          <a:p>
            <a:r>
              <a:rPr lang="en-US" dirty="0" smtClean="0"/>
              <a:t>Breakout Session #1 – Topics and Room assignments</a:t>
            </a:r>
          </a:p>
          <a:p>
            <a:pPr lvl="1"/>
            <a:r>
              <a:rPr lang="en-US" dirty="0" smtClean="0"/>
              <a:t>Traumatic Brain Injury – Conference Room 2A</a:t>
            </a:r>
          </a:p>
          <a:p>
            <a:pPr lvl="1"/>
            <a:r>
              <a:rPr lang="en-US" dirty="0" smtClean="0"/>
              <a:t>Sexual Violence and Intimate Partner Violence – Conference Room 3A</a:t>
            </a:r>
          </a:p>
          <a:p>
            <a:pPr lvl="1"/>
            <a:r>
              <a:rPr lang="en-US" b="1" dirty="0" smtClean="0"/>
              <a:t>Shared Risk and Protective Factors – Conference Room 6A*</a:t>
            </a:r>
          </a:p>
          <a:p>
            <a:pPr lvl="1"/>
            <a:r>
              <a:rPr lang="en-US" b="1" dirty="0" smtClean="0"/>
              <a:t>Development, Updating and Assessing State Injury Prevention Plans – Conference Room 7A*</a:t>
            </a:r>
          </a:p>
          <a:p>
            <a:endParaRPr lang="en-US" sz="1200" dirty="0" smtClean="0"/>
          </a:p>
          <a:p>
            <a:r>
              <a:rPr lang="en-US" dirty="0" smtClean="0"/>
              <a:t>After the first session concludes at 3:00 PM, escorts will take you to your next breakout session.</a:t>
            </a:r>
          </a:p>
        </p:txBody>
      </p:sp>
    </p:spTree>
    <p:extLst>
      <p:ext uri="{BB962C8B-B14F-4D97-AF65-F5344CB8AC3E}">
        <p14:creationId xmlns:p14="http://schemas.microsoft.com/office/powerpoint/2010/main" val="144442042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 Instructions</a:t>
            </a:r>
            <a:endParaRPr lang="en-US" dirty="0"/>
          </a:p>
        </p:txBody>
      </p:sp>
      <p:sp>
        <p:nvSpPr>
          <p:cNvPr id="3" name="Text Placeholder 2"/>
          <p:cNvSpPr>
            <a:spLocks noGrp="1"/>
          </p:cNvSpPr>
          <p:nvPr>
            <p:ph type="body" sz="quarter" idx="10"/>
          </p:nvPr>
        </p:nvSpPr>
        <p:spPr/>
        <p:txBody>
          <a:bodyPr/>
          <a:lstStyle/>
          <a:p>
            <a:r>
              <a:rPr lang="en-US" dirty="0"/>
              <a:t>Breakout Session #2 – Topics and Room assignments</a:t>
            </a:r>
          </a:p>
          <a:p>
            <a:pPr lvl="1"/>
            <a:r>
              <a:rPr lang="en-US" dirty="0" smtClean="0"/>
              <a:t>Child Abuse &amp; Neglect – Conference Room 2A</a:t>
            </a:r>
          </a:p>
          <a:p>
            <a:pPr lvl="1"/>
            <a:r>
              <a:rPr lang="en-US" dirty="0" smtClean="0"/>
              <a:t>Motor Vehicle Crash Prevention – Conference Room 3A</a:t>
            </a:r>
          </a:p>
          <a:p>
            <a:pPr lvl="1"/>
            <a:r>
              <a:rPr lang="en-US" b="1" dirty="0"/>
              <a:t>Shared Risk and Protective Factors – Conference Room 6A*</a:t>
            </a:r>
          </a:p>
          <a:p>
            <a:pPr lvl="1"/>
            <a:r>
              <a:rPr lang="en-US" b="1" dirty="0"/>
              <a:t>Development, Updating and Assessing State Injury Prevention Plans – Conference Room 7A</a:t>
            </a:r>
            <a:r>
              <a:rPr lang="en-US" b="1" dirty="0" smtClean="0"/>
              <a:t>*</a:t>
            </a:r>
            <a:endParaRPr lang="en-US" dirty="0" smtClean="0"/>
          </a:p>
          <a:p>
            <a:endParaRPr lang="en-US" dirty="0"/>
          </a:p>
          <a:p>
            <a:r>
              <a:rPr lang="en-US" dirty="0" smtClean="0"/>
              <a:t>We </a:t>
            </a:r>
            <a:r>
              <a:rPr lang="en-US" dirty="0"/>
              <a:t>will Meet back in Conference room 1B at 4:10 for today’s last General Session. </a:t>
            </a:r>
          </a:p>
          <a:p>
            <a:endParaRPr lang="en-US" dirty="0"/>
          </a:p>
        </p:txBody>
      </p:sp>
    </p:spTree>
    <p:extLst>
      <p:ext uri="{BB962C8B-B14F-4D97-AF65-F5344CB8AC3E}">
        <p14:creationId xmlns:p14="http://schemas.microsoft.com/office/powerpoint/2010/main" val="31263081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to Breakout Session #1</a:t>
            </a:r>
            <a:endParaRPr lang="en-US" dirty="0"/>
          </a:p>
        </p:txBody>
      </p:sp>
      <p:sp>
        <p:nvSpPr>
          <p:cNvPr id="3" name="Text Placeholder 2"/>
          <p:cNvSpPr>
            <a:spLocks noGrp="1"/>
          </p:cNvSpPr>
          <p:nvPr>
            <p:ph type="body" sz="quarter" idx="10"/>
          </p:nvPr>
        </p:nvSpPr>
        <p:spPr/>
        <p:txBody>
          <a:bodyPr/>
          <a:lstStyle/>
          <a:p>
            <a:r>
              <a:rPr lang="en-US" dirty="0" smtClean="0"/>
              <a:t>Escort to </a:t>
            </a:r>
            <a:r>
              <a:rPr lang="en-US" dirty="0"/>
              <a:t>Traumatic Brain Injury – Conference Room </a:t>
            </a:r>
            <a:r>
              <a:rPr lang="en-US" dirty="0" smtClean="0"/>
              <a:t>2A – </a:t>
            </a:r>
            <a:r>
              <a:rPr lang="en-US" dirty="0" smtClean="0"/>
              <a:t>Neil </a:t>
            </a:r>
            <a:r>
              <a:rPr lang="en-US" dirty="0" err="1" smtClean="0"/>
              <a:t>Rainford</a:t>
            </a:r>
            <a:endParaRPr lang="en-US" dirty="0" smtClean="0"/>
          </a:p>
          <a:p>
            <a:endParaRPr lang="en-US" dirty="0"/>
          </a:p>
          <a:p>
            <a:r>
              <a:rPr lang="en-US" dirty="0" smtClean="0"/>
              <a:t>Escort to </a:t>
            </a:r>
            <a:r>
              <a:rPr lang="en-US" dirty="0"/>
              <a:t>Sexual Violence and Intimate Partner Violence – Conference Room </a:t>
            </a:r>
            <a:r>
              <a:rPr lang="en-US" dirty="0" smtClean="0"/>
              <a:t>3A – </a:t>
            </a:r>
            <a:r>
              <a:rPr lang="en-US" smtClean="0"/>
              <a:t>Karen Thomas</a:t>
            </a:r>
            <a:endParaRPr lang="en-US" dirty="0" smtClean="0"/>
          </a:p>
          <a:p>
            <a:endParaRPr lang="en-US" dirty="0"/>
          </a:p>
          <a:p>
            <a:r>
              <a:rPr lang="en-US" dirty="0" smtClean="0"/>
              <a:t>Escort to </a:t>
            </a:r>
            <a:r>
              <a:rPr lang="en-US" dirty="0"/>
              <a:t>Shared Risk and Protective Factors – Conference Room </a:t>
            </a:r>
            <a:r>
              <a:rPr lang="en-US" dirty="0" smtClean="0"/>
              <a:t>6A – Enjoli Willis</a:t>
            </a:r>
            <a:endParaRPr lang="en-US" dirty="0"/>
          </a:p>
          <a:p>
            <a:pPr marL="0" indent="0">
              <a:buNone/>
            </a:pPr>
            <a:endParaRPr lang="en-US" dirty="0"/>
          </a:p>
          <a:p>
            <a:r>
              <a:rPr lang="en-US" dirty="0" smtClean="0"/>
              <a:t>Escort to </a:t>
            </a:r>
            <a:r>
              <a:rPr lang="en-US" dirty="0"/>
              <a:t>Development, Updating and Assessing State Injury Prevention Plans – Conference Room </a:t>
            </a:r>
            <a:r>
              <a:rPr lang="en-US" dirty="0" smtClean="0"/>
              <a:t>7A – </a:t>
            </a:r>
            <a:r>
              <a:rPr lang="en-US" dirty="0" smtClean="0"/>
              <a:t>Brad Biggers</a:t>
            </a:r>
            <a:endParaRPr lang="en-US" dirty="0"/>
          </a:p>
          <a:p>
            <a:endParaRPr lang="en-US" dirty="0"/>
          </a:p>
        </p:txBody>
      </p:sp>
    </p:spTree>
    <p:extLst>
      <p:ext uri="{BB962C8B-B14F-4D97-AF65-F5344CB8AC3E}">
        <p14:creationId xmlns:p14="http://schemas.microsoft.com/office/powerpoint/2010/main" val="314858836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Transition</a:t>
            </a:r>
            <a:r>
              <a:rPr lang="en-US" dirty="0"/>
              <a:t/>
            </a:r>
            <a:br>
              <a:rPr lang="en-US" dirty="0"/>
            </a:br>
            <a:r>
              <a:rPr lang="en-US" dirty="0" smtClean="0"/>
              <a:t/>
            </a:r>
            <a:br>
              <a:rPr lang="en-US" dirty="0" smtClean="0"/>
            </a:br>
            <a:r>
              <a:rPr lang="en-US" dirty="0" smtClean="0"/>
              <a:t>Enjoy your Breakout Sessions!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51862516"/>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Session E</a:t>
            </a:r>
            <a:br>
              <a:rPr lang="en-US" dirty="0" smtClean="0"/>
            </a:br>
            <a:r>
              <a:rPr lang="en-US" dirty="0" smtClean="0"/>
              <a:t>Core SVIPP Health Communications and Policy</a:t>
            </a:r>
            <a:br>
              <a:rPr lang="en-US" dirty="0" smtClean="0"/>
            </a:br>
            <a:r>
              <a:rPr lang="en-US" dirty="0"/>
              <a:t/>
            </a:r>
            <a:br>
              <a:rPr lang="en-US" dirty="0"/>
            </a:br>
            <a:r>
              <a:rPr lang="en-US" dirty="0" smtClean="0"/>
              <a:t>Michelle Brown</a:t>
            </a:r>
            <a:br>
              <a:rPr lang="en-US" dirty="0" smtClean="0"/>
            </a:br>
            <a:r>
              <a:rPr lang="en-US" dirty="0" smtClean="0"/>
              <a:t>Kate Fox and Donovan Newton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62902720"/>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Thursday Wrap-up/Friday Preview</a:t>
            </a:r>
            <a:endParaRPr lang="en-US" dirty="0"/>
          </a:p>
        </p:txBody>
      </p:sp>
      <p:sp>
        <p:nvSpPr>
          <p:cNvPr id="5" name="Text Placeholder 4"/>
          <p:cNvSpPr>
            <a:spLocks noGrp="1"/>
          </p:cNvSpPr>
          <p:nvPr>
            <p:ph type="body" sz="quarter" idx="10"/>
          </p:nvPr>
        </p:nvSpPr>
        <p:spPr/>
        <p:txBody>
          <a:bodyPr/>
          <a:lstStyle/>
          <a:p>
            <a:r>
              <a:rPr lang="en-US" dirty="0" smtClean="0"/>
              <a:t>Homework for Friday – Please bring all of your unanswered questions for our last session tomorrow morning!</a:t>
            </a:r>
          </a:p>
          <a:p>
            <a:endParaRPr lang="en-US" sz="1200" dirty="0" smtClean="0"/>
          </a:p>
          <a:p>
            <a:r>
              <a:rPr lang="en-US" dirty="0" smtClean="0"/>
              <a:t>Friday morning agenda preview:</a:t>
            </a:r>
          </a:p>
          <a:p>
            <a:pPr lvl="1"/>
            <a:r>
              <a:rPr lang="en-US" dirty="0" smtClean="0"/>
              <a:t>Office of Grant Services </a:t>
            </a:r>
          </a:p>
          <a:p>
            <a:pPr lvl="1"/>
            <a:r>
              <a:rPr lang="en-US" dirty="0" smtClean="0"/>
              <a:t>Statistics Programming and Economics Branch information session</a:t>
            </a:r>
          </a:p>
          <a:p>
            <a:pPr lvl="1"/>
            <a:r>
              <a:rPr lang="en-US" dirty="0" smtClean="0"/>
              <a:t>Large Group Discussion</a:t>
            </a:r>
          </a:p>
          <a:p>
            <a:endParaRPr lang="en-US" sz="1200" dirty="0"/>
          </a:p>
          <a:p>
            <a:r>
              <a:rPr lang="en-US" dirty="0"/>
              <a:t>Escorts will take you to meet the buses at the Visitor Center</a:t>
            </a:r>
            <a:r>
              <a:rPr lang="en-US" dirty="0" smtClean="0"/>
              <a:t>.</a:t>
            </a:r>
          </a:p>
          <a:p>
            <a:r>
              <a:rPr lang="en-US" dirty="0" smtClean="0"/>
              <a:t>Friday – a reminder to leave your luggage at the hotel.  When the meeting concludes, you will be transported back to the hotel.</a:t>
            </a:r>
            <a:endParaRPr lang="en-US" dirty="0"/>
          </a:p>
          <a:p>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70459576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152400" y="1039552"/>
            <a:ext cx="8869680" cy="1264735"/>
          </a:xfrm>
        </p:spPr>
        <p:txBody>
          <a:bodyPr/>
          <a:lstStyle/>
          <a:p>
            <a:pPr algn="ctr"/>
            <a:r>
              <a:rPr lang="en-US" altLang="en-US" dirty="0" smtClean="0"/>
              <a:t/>
            </a:r>
            <a:br>
              <a:rPr lang="en-US" altLang="en-US" dirty="0" smtClean="0"/>
            </a:br>
            <a:r>
              <a:rPr lang="en-US" altLang="en-US" dirty="0" smtClean="0"/>
              <a:t>Core State Violence and Injury Prevention (SVIPP) Program</a:t>
            </a:r>
            <a:br>
              <a:rPr lang="en-US" altLang="en-US" dirty="0" smtClean="0"/>
            </a:br>
            <a:r>
              <a:rPr lang="en-US" altLang="en-US" dirty="0" smtClean="0"/>
              <a:t/>
            </a:r>
            <a:br>
              <a:rPr lang="en-US" altLang="en-US" dirty="0" smtClean="0"/>
            </a:br>
            <a:r>
              <a:rPr lang="en-US" altLang="en-US" dirty="0" smtClean="0"/>
              <a:t>2017 Grantees Meeting</a:t>
            </a:r>
            <a:endParaRPr lang="en-US" altLang="en-US" dirty="0"/>
          </a:p>
        </p:txBody>
      </p:sp>
      <p:sp>
        <p:nvSpPr>
          <p:cNvPr id="6" name="Text Placeholder 5"/>
          <p:cNvSpPr>
            <a:spLocks noGrp="1"/>
          </p:cNvSpPr>
          <p:nvPr>
            <p:ph type="body" sz="quarter" idx="10"/>
          </p:nvPr>
        </p:nvSpPr>
        <p:spPr>
          <a:xfrm>
            <a:off x="1372170" y="2983898"/>
            <a:ext cx="6400800" cy="971550"/>
          </a:xfrm>
        </p:spPr>
        <p:txBody>
          <a:bodyPr/>
          <a:lstStyle/>
          <a:p>
            <a:pPr marL="0" indent="0" algn="ctr"/>
            <a:r>
              <a:rPr lang="en-US" b="1" dirty="0" smtClean="0"/>
              <a:t>February 24, 2017</a:t>
            </a:r>
            <a:br>
              <a:rPr lang="en-US" b="1" dirty="0" smtClean="0"/>
            </a:br>
            <a:endParaRPr lang="en-US" b="1" dirty="0" smtClean="0"/>
          </a:p>
          <a:p>
            <a:pPr algn="ctr"/>
            <a:r>
              <a:rPr lang="en-US" b="1" dirty="0" smtClean="0"/>
              <a:t>CDC Chamblee Campus, Atlanta, GA</a:t>
            </a:r>
          </a:p>
          <a:p>
            <a:pPr algn="ct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300" y="47048"/>
            <a:ext cx="788670" cy="788670"/>
          </a:xfrm>
          <a:prstGeom prst="rect">
            <a:avLst/>
          </a:prstGeom>
        </p:spPr>
      </p:pic>
    </p:spTree>
    <p:extLst>
      <p:ext uri="{BB962C8B-B14F-4D97-AF65-F5344CB8AC3E}">
        <p14:creationId xmlns:p14="http://schemas.microsoft.com/office/powerpoint/2010/main" val="322680015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5966"/>
            <a:ext cx="8229600" cy="694134"/>
          </a:xfrm>
        </p:spPr>
        <p:txBody>
          <a:bodyPr/>
          <a:lstStyle/>
          <a:p>
            <a:r>
              <a:rPr lang="en-US" dirty="0" smtClean="0"/>
              <a:t>Housekeeping Items</a:t>
            </a:r>
            <a:endParaRPr lang="en-US" dirty="0"/>
          </a:p>
        </p:txBody>
      </p:sp>
      <p:sp>
        <p:nvSpPr>
          <p:cNvPr id="5" name="Text Placeholder 4"/>
          <p:cNvSpPr>
            <a:spLocks noGrp="1"/>
          </p:cNvSpPr>
          <p:nvPr>
            <p:ph type="body" sz="quarter" idx="10"/>
          </p:nvPr>
        </p:nvSpPr>
        <p:spPr>
          <a:xfrm>
            <a:off x="457200" y="800100"/>
            <a:ext cx="8229600" cy="3700463"/>
          </a:xfrm>
        </p:spPr>
        <p:txBody>
          <a:bodyPr/>
          <a:lstStyle/>
          <a:p>
            <a:r>
              <a:rPr lang="en-US" dirty="0" smtClean="0"/>
              <a:t>Restrooms are in the hallway to the left.</a:t>
            </a:r>
          </a:p>
          <a:p>
            <a:endParaRPr lang="en-US" sz="1200" dirty="0" smtClean="0"/>
          </a:p>
          <a:p>
            <a:r>
              <a:rPr lang="en-US" dirty="0" smtClean="0"/>
              <a:t>Building 106 Cafeteria access</a:t>
            </a:r>
          </a:p>
          <a:p>
            <a:pPr lvl="1"/>
            <a:r>
              <a:rPr lang="en-US" dirty="0" smtClean="0"/>
              <a:t>Breakfast</a:t>
            </a:r>
            <a:r>
              <a:rPr lang="en-US" dirty="0"/>
              <a:t>: 7:00 a.m. - 9:00 </a:t>
            </a:r>
            <a:r>
              <a:rPr lang="en-US" dirty="0" smtClean="0"/>
              <a:t>a.m.</a:t>
            </a:r>
          </a:p>
          <a:p>
            <a:endParaRPr lang="en-US" sz="1200" dirty="0" smtClean="0"/>
          </a:p>
          <a:p>
            <a:r>
              <a:rPr lang="en-US" dirty="0" smtClean="0"/>
              <a:t>Please silence your cell phones.  </a:t>
            </a:r>
            <a:endParaRPr lang="en-US" dirty="0"/>
          </a:p>
          <a:p>
            <a:endParaRPr lang="en-US" sz="1200" dirty="0" smtClean="0"/>
          </a:p>
          <a:p>
            <a:r>
              <a:rPr lang="en-US" dirty="0" smtClean="0"/>
              <a:t>Parking Lot –  Easel and sticky notes – is located in the back of the room.</a:t>
            </a:r>
          </a:p>
          <a:p>
            <a:endParaRPr lang="en-US" sz="1200" dirty="0" smtClean="0"/>
          </a:p>
          <a:p>
            <a:r>
              <a:rPr lang="en-US" dirty="0" smtClean="0"/>
              <a:t>Meeting </a:t>
            </a:r>
            <a:r>
              <a:rPr lang="en-US" dirty="0"/>
              <a:t>materials will be available via FTP site after the meeting</a:t>
            </a:r>
            <a:r>
              <a:rPr lang="en-US" dirty="0" smtClean="0"/>
              <a:t>.</a:t>
            </a:r>
          </a:p>
          <a:p>
            <a:endParaRPr lang="en-US" sz="1200" dirty="0"/>
          </a:p>
          <a:p>
            <a:r>
              <a:rPr lang="en-US" dirty="0" smtClean="0"/>
              <a:t>After the meeting – Buses will leave from the Visitor Center back to the hotel</a:t>
            </a:r>
            <a:endParaRPr lang="en-US" dirty="0"/>
          </a:p>
          <a:p>
            <a:endParaRPr lang="en-US" dirty="0"/>
          </a:p>
          <a:p>
            <a:endParaRPr lang="en-US" dirty="0" smtClean="0"/>
          </a:p>
        </p:txBody>
      </p:sp>
    </p:spTree>
    <p:extLst>
      <p:ext uri="{BB962C8B-B14F-4D97-AF65-F5344CB8AC3E}">
        <p14:creationId xmlns:p14="http://schemas.microsoft.com/office/powerpoint/2010/main" val="2018150188"/>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Session F</a:t>
            </a:r>
            <a:br>
              <a:rPr lang="en-US" dirty="0" smtClean="0"/>
            </a:br>
            <a:r>
              <a:rPr lang="en-US" dirty="0" smtClean="0"/>
              <a:t>Office of Grant Services</a:t>
            </a:r>
            <a:br>
              <a:rPr lang="en-US" dirty="0" smtClean="0"/>
            </a:br>
            <a:r>
              <a:rPr lang="en-US" dirty="0"/>
              <a:t/>
            </a:r>
            <a:br>
              <a:rPr lang="en-US" dirty="0"/>
            </a:br>
            <a:r>
              <a:rPr lang="en-US" dirty="0" smtClean="0"/>
              <a:t>Facilitator: Dave Sullivan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5491936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Agenda Review – Friday Morning</a:t>
            </a:r>
            <a:endParaRPr lang="en-US" dirty="0"/>
          </a:p>
        </p:txBody>
      </p:sp>
      <p:sp>
        <p:nvSpPr>
          <p:cNvPr id="3" name="Text Placeholder 2"/>
          <p:cNvSpPr>
            <a:spLocks noGrp="1"/>
          </p:cNvSpPr>
          <p:nvPr>
            <p:ph type="body" sz="quarter" idx="10"/>
          </p:nvPr>
        </p:nvSpPr>
        <p:spPr/>
        <p:txBody>
          <a:bodyPr/>
          <a:lstStyle/>
          <a:p>
            <a:r>
              <a:rPr lang="en-US" dirty="0" smtClean="0"/>
              <a:t>Housekeeping and end-of-meeting logistics</a:t>
            </a:r>
          </a:p>
          <a:p>
            <a:endParaRPr lang="en-US" dirty="0"/>
          </a:p>
          <a:p>
            <a:r>
              <a:rPr lang="en-US" dirty="0" smtClean="0"/>
              <a:t>General Session F – Office of Grant Services</a:t>
            </a:r>
          </a:p>
          <a:p>
            <a:endParaRPr lang="en-US" dirty="0"/>
          </a:p>
          <a:p>
            <a:r>
              <a:rPr lang="en-US" dirty="0" smtClean="0"/>
              <a:t>General Session G – Statistics, Programming and Economics Branch</a:t>
            </a:r>
          </a:p>
          <a:p>
            <a:endParaRPr lang="en-US" dirty="0"/>
          </a:p>
          <a:p>
            <a:r>
              <a:rPr lang="en-US" dirty="0" smtClean="0"/>
              <a:t>General Session H – Large Group Discussion</a:t>
            </a:r>
          </a:p>
          <a:p>
            <a:endParaRPr lang="en-US" dirty="0"/>
          </a:p>
          <a:p>
            <a:r>
              <a:rPr lang="en-US" dirty="0" smtClean="0"/>
              <a:t>Wrap-up and Adjournment</a:t>
            </a:r>
            <a:endParaRPr lang="en-US" dirty="0"/>
          </a:p>
        </p:txBody>
      </p:sp>
    </p:spTree>
    <p:extLst>
      <p:ext uri="{BB962C8B-B14F-4D97-AF65-F5344CB8AC3E}">
        <p14:creationId xmlns:p14="http://schemas.microsoft.com/office/powerpoint/2010/main" val="1646136361"/>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Session G</a:t>
            </a:r>
            <a:br>
              <a:rPr lang="en-US" dirty="0" smtClean="0"/>
            </a:br>
            <a:r>
              <a:rPr lang="en-US" dirty="0" smtClean="0"/>
              <a:t>Statistics, Programming and Economics Branch</a:t>
            </a:r>
            <a:br>
              <a:rPr lang="en-US" dirty="0" smtClean="0"/>
            </a:br>
            <a:r>
              <a:rPr lang="en-US" dirty="0"/>
              <a:t/>
            </a:r>
            <a:br>
              <a:rPr lang="en-US" dirty="0"/>
            </a:br>
            <a:r>
              <a:rPr lang="en-US" dirty="0" smtClean="0"/>
              <a:t>Mick Ballesteros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092700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Session H</a:t>
            </a:r>
            <a:br>
              <a:rPr lang="en-US" dirty="0" smtClean="0"/>
            </a:br>
            <a:r>
              <a:rPr lang="en-US" dirty="0" smtClean="0"/>
              <a:t>Large Group Discussion</a:t>
            </a:r>
            <a:br>
              <a:rPr lang="en-US" dirty="0" smtClean="0"/>
            </a:br>
            <a:r>
              <a:rPr lang="en-US" dirty="0"/>
              <a:t/>
            </a:r>
            <a:br>
              <a:rPr lang="en-US" dirty="0"/>
            </a:br>
            <a:r>
              <a:rPr lang="en-US" dirty="0" smtClean="0"/>
              <a:t>QUESTION TIME!!!!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190088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79"/>
            <a:ext cx="8229600" cy="608409"/>
          </a:xfrm>
        </p:spPr>
        <p:txBody>
          <a:bodyPr/>
          <a:lstStyle/>
          <a:p>
            <a:r>
              <a:rPr lang="en-US" dirty="0" smtClean="0"/>
              <a:t>Friday Wrap-up</a:t>
            </a:r>
            <a:endParaRPr lang="en-US" dirty="0"/>
          </a:p>
        </p:txBody>
      </p:sp>
      <p:sp>
        <p:nvSpPr>
          <p:cNvPr id="5" name="Text Placeholder 4"/>
          <p:cNvSpPr>
            <a:spLocks noGrp="1"/>
          </p:cNvSpPr>
          <p:nvPr>
            <p:ph type="body" sz="quarter" idx="10"/>
          </p:nvPr>
        </p:nvSpPr>
        <p:spPr>
          <a:xfrm>
            <a:off x="457200" y="957263"/>
            <a:ext cx="8229600" cy="3543300"/>
          </a:xfrm>
        </p:spPr>
        <p:txBody>
          <a:bodyPr/>
          <a:lstStyle/>
          <a:p>
            <a:r>
              <a:rPr lang="en-US" dirty="0" smtClean="0"/>
              <a:t>We hope the past three days have been informative and energizing!</a:t>
            </a:r>
          </a:p>
          <a:p>
            <a:endParaRPr lang="en-US" dirty="0"/>
          </a:p>
          <a:p>
            <a:r>
              <a:rPr lang="en-US" dirty="0" smtClean="0"/>
              <a:t>We hope you reengaged with old colleagues and met new ones!</a:t>
            </a:r>
          </a:p>
          <a:p>
            <a:endParaRPr lang="en-US" dirty="0"/>
          </a:p>
          <a:p>
            <a:r>
              <a:rPr lang="en-US" dirty="0" smtClean="0"/>
              <a:t>Meeting evaluation will be arriving in your inboxes courtesy of Safe States after you get home.</a:t>
            </a:r>
          </a:p>
          <a:p>
            <a:endParaRPr lang="en-US" dirty="0"/>
          </a:p>
          <a:p>
            <a:r>
              <a:rPr lang="en-US" dirty="0" smtClean="0"/>
              <a:t>Meeting materials will be available via FTP site post meeting</a:t>
            </a:r>
          </a:p>
          <a:p>
            <a:endParaRPr lang="en-US" dirty="0"/>
          </a:p>
          <a:p>
            <a:r>
              <a:rPr lang="en-US" dirty="0" smtClean="0"/>
              <a:t>Escorts will take you back to the visitors center to catch the bus to the hotel.</a:t>
            </a:r>
          </a:p>
          <a:p>
            <a:endParaRPr lang="en-US" dirty="0"/>
          </a:p>
          <a:p>
            <a:endParaRPr lang="en-US" dirty="0"/>
          </a:p>
        </p:txBody>
      </p:sp>
    </p:spTree>
    <p:extLst>
      <p:ext uri="{BB962C8B-B14F-4D97-AF65-F5344CB8AC3E}">
        <p14:creationId xmlns:p14="http://schemas.microsoft.com/office/powerpoint/2010/main" val="372729889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4300" y="4320540"/>
            <a:ext cx="788670" cy="78867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4225" y="585788"/>
            <a:ext cx="4928454" cy="2562796"/>
          </a:xfrm>
          <a:prstGeom prst="rect">
            <a:avLst/>
          </a:prstGeom>
        </p:spPr>
      </p:pic>
    </p:spTree>
    <p:extLst>
      <p:ext uri="{BB962C8B-B14F-4D97-AF65-F5344CB8AC3E}">
        <p14:creationId xmlns:p14="http://schemas.microsoft.com/office/powerpoint/2010/main" val="32788728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Opening Remarks</a:t>
            </a:r>
            <a:br>
              <a:rPr lang="en-US" dirty="0" smtClean="0"/>
            </a:br>
            <a:r>
              <a:rPr lang="en-US" dirty="0" smtClean="0"/>
              <a:t>Dr. Deb </a:t>
            </a:r>
            <a:r>
              <a:rPr lang="en-US" dirty="0" err="1" smtClean="0"/>
              <a:t>Houry</a:t>
            </a:r>
            <a:r>
              <a:rPr lang="en-US" dirty="0" smtClean="0"/>
              <a:t/>
            </a:r>
            <a:br>
              <a:rPr lang="en-US" dirty="0" smtClean="0"/>
            </a:br>
            <a:r>
              <a:rPr lang="en-US" dirty="0" smtClean="0"/>
              <a:t>Director, NCIPC</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7746358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Grant Baldwin</a:t>
            </a:r>
            <a:br>
              <a:rPr lang="en-US" dirty="0" smtClean="0"/>
            </a:br>
            <a:r>
              <a:rPr lang="en-US" dirty="0" smtClean="0"/>
              <a:t>Director, NCIPC Division of Unintentional Injury Prevention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252472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4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eme1">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3CA7A02E85804FA4898D27E99744BD" ma:contentTypeVersion="0" ma:contentTypeDescription="Create a new document." ma:contentTypeScope="" ma:versionID="fc5188033d62411d8878074c02c4bc48">
  <xsd:schema xmlns:xsd="http://www.w3.org/2001/XMLSchema" xmlns:xs="http://www.w3.org/2001/XMLSchema" xmlns:p="http://schemas.microsoft.com/office/2006/metadata/properties" xmlns:ns2="004a172f-e16f-4887-a47b-3990e8128e1e" targetNamespace="http://schemas.microsoft.com/office/2006/metadata/properties" ma:root="true" ma:fieldsID="c3baee67982840a4bea6e8e643d90229" ns2:_="">
    <xsd:import namespace="004a172f-e16f-4887-a47b-3990e8128e1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a172f-e16f-4887-a47b-3990e8128e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04a172f-e16f-4887-a47b-3990e8128e1e">VUADPPQRPPK6-1144848485-13</_dlc_DocId>
    <_dlc_DocIdUrl xmlns="004a172f-e16f-4887-a47b-3990e8128e1e">
      <Url>https://esp.cdc.gov/sites/ncipc/OC/_layouts/15/DocIdRedir.aspx?ID=VUADPPQRPPK6-1144848485-13</Url>
      <Description>VUADPPQRPPK6-1144848485-13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DCA757A-5C99-4699-8D2A-610B596AD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4a172f-e16f-4887-a47b-3990e8128e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2FF74A-0ED1-4988-9F13-5F12C7E59EC8}">
  <ds:schemaRefs>
    <ds:schemaRef ds:uri="http://schemas.openxmlformats.org/package/2006/metadata/core-properties"/>
    <ds:schemaRef ds:uri="http://schemas.microsoft.com/office/infopath/2007/PartnerControls"/>
    <ds:schemaRef ds:uri="http://purl.org/dc/dcmitype/"/>
    <ds:schemaRef ds:uri="http://purl.org/dc/terms/"/>
    <ds:schemaRef ds:uri="http://schemas.microsoft.com/office/2006/documentManagement/types"/>
    <ds:schemaRef ds:uri="http://www.w3.org/XML/1998/namespace"/>
    <ds:schemaRef ds:uri="http://purl.org/dc/elements/1.1/"/>
    <ds:schemaRef ds:uri="004a172f-e16f-4887-a47b-3990e8128e1e"/>
    <ds:schemaRef ds:uri="http://schemas.microsoft.com/office/2006/metadata/properties"/>
  </ds:schemaRefs>
</ds:datastoreItem>
</file>

<file path=customXml/itemProps3.xml><?xml version="1.0" encoding="utf-8"?>
<ds:datastoreItem xmlns:ds="http://schemas.openxmlformats.org/officeDocument/2006/customXml" ds:itemID="{5414FB56-2EB7-4EDF-9CCB-8A3E7EBDD866}">
  <ds:schemaRefs>
    <ds:schemaRef ds:uri="http://schemas.microsoft.com/sharepoint/v3/contenttype/forms"/>
  </ds:schemaRefs>
</ds:datastoreItem>
</file>

<file path=customXml/itemProps4.xml><?xml version="1.0" encoding="utf-8"?>
<ds:datastoreItem xmlns:ds="http://schemas.openxmlformats.org/officeDocument/2006/customXml" ds:itemID="{DC747799-2CBD-40C2-86FA-0700CAD6234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3139</TotalTime>
  <Words>3328</Words>
  <Application>Microsoft Office PowerPoint</Application>
  <PresentationFormat>On-screen Show (16:9)</PresentationFormat>
  <Paragraphs>614</Paragraphs>
  <Slides>73</Slides>
  <Notes>43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73</vt:i4>
      </vt:variant>
    </vt:vector>
  </HeadingPairs>
  <TitlesOfParts>
    <vt:vector size="88" baseType="lpstr">
      <vt:lpstr>Arial</vt:lpstr>
      <vt:lpstr>Arial Narrow</vt:lpstr>
      <vt:lpstr>SimSun</vt:lpstr>
      <vt:lpstr>Wingdings</vt:lpstr>
      <vt:lpstr>Courier New</vt:lpstr>
      <vt:lpstr>Calibri</vt:lpstr>
      <vt:lpstr>Myriad Web Pro</vt:lpstr>
      <vt:lpstr>Myriad Pro</vt:lpstr>
      <vt:lpstr>Times New Roman</vt:lpstr>
      <vt:lpstr>NCEH_ATSDR_combined</vt:lpstr>
      <vt:lpstr>4_Default Design</vt:lpstr>
      <vt:lpstr>7_Default Design</vt:lpstr>
      <vt:lpstr>1_Theme1</vt:lpstr>
      <vt:lpstr>Office Theme</vt:lpstr>
      <vt:lpstr>5_Default Design</vt:lpstr>
      <vt:lpstr> Core State Violence and Injury Prevention (SVIPP) Program  2017 Grantees Meeting</vt:lpstr>
      <vt:lpstr>WELCOME!!!!</vt:lpstr>
      <vt:lpstr>Housekeeping Items</vt:lpstr>
      <vt:lpstr>Meeting Agenda Review – Wednesday Afternoon</vt:lpstr>
      <vt:lpstr>Meeting Agenda Review – Thursday Morning</vt:lpstr>
      <vt:lpstr>Meeting Agenda Review – Thursday Afternoon</vt:lpstr>
      <vt:lpstr>Meeting Agenda Review – Friday Morning</vt:lpstr>
      <vt:lpstr>Opening Remarks Dr. Deb Houry Director, NCIPC</vt:lpstr>
      <vt:lpstr>Dr. Grant Baldwin Director, NCIPC Division of Unintentional Injury Prevention</vt:lpstr>
      <vt:lpstr>Dr. James Mercy Director, NCIPC Division of Violence Prevention</vt:lpstr>
      <vt:lpstr>PowerPoint Presentation</vt:lpstr>
      <vt:lpstr>National Survey of Children’s Exposure to Violence, 2013-14  </vt:lpstr>
      <vt:lpstr>Violence Against Children/Youth Is Costly and Destructive</vt:lpstr>
      <vt:lpstr>PowerPoint Presentation</vt:lpstr>
      <vt:lpstr>Violence Damages the Body Via Impact on the Brain</vt:lpstr>
      <vt:lpstr>PowerPoint Presentation</vt:lpstr>
      <vt:lpstr>PowerPoint Presentation</vt:lpstr>
      <vt:lpstr>PowerPoint Presentation</vt:lpstr>
      <vt:lpstr>PowerPoint Presentation</vt:lpstr>
      <vt:lpstr>Implementing Evidence-Based Practice (EBP) - THE DREAM</vt:lpstr>
      <vt:lpstr>Implementing EBP—THE REALITY</vt:lpstr>
      <vt:lpstr>Implementing EBP—THE REALITY</vt:lpstr>
      <vt:lpstr>Implementing EBP—THE REALITY</vt:lpstr>
      <vt:lpstr>Implementing EBP—THE REALITY</vt:lpstr>
      <vt:lpstr>Implementing EBP—THE REALITY</vt:lpstr>
      <vt:lpstr>Implementing EBP—THE REALITY</vt:lpstr>
      <vt:lpstr>PowerPoint Presentation</vt:lpstr>
      <vt:lpstr>PowerPoint Presentation</vt:lpstr>
      <vt:lpstr>Violence Against Children/Youth Is Costly and Destructive</vt:lpstr>
      <vt:lpstr>Data from the UK Shows Preventing VAC Could Reduce Risk Behaviors</vt:lpstr>
      <vt:lpstr>The Strategic Importance of Preventing Violence</vt:lpstr>
      <vt:lpstr>“One of the most powerful ways  to change the world is  to make it better for kids.”  Jack P. Shonkoff National Scientific Council for the Developing Child</vt:lpstr>
      <vt:lpstr>PowerPoint Presentation</vt:lpstr>
      <vt:lpstr>PowerPoint Presentation</vt:lpstr>
      <vt:lpstr>Question &amp; Answer Session</vt:lpstr>
      <vt:lpstr>Overview Division of Analysis, Research and Practice Integration</vt:lpstr>
      <vt:lpstr>PowerPoint Presentation</vt:lpstr>
      <vt:lpstr>PowerPoint Presentation</vt:lpstr>
      <vt:lpstr>CORE State Violence and Injury Prevention Program 2017 Grantees Meeting</vt:lpstr>
      <vt:lpstr>Why Speed Networking?</vt:lpstr>
      <vt:lpstr>SPEED Networking Session Instructions</vt:lpstr>
      <vt:lpstr>SPEED Networking Session Instructions</vt:lpstr>
      <vt:lpstr>SPEED Networking Group Topics</vt:lpstr>
      <vt:lpstr>SPEED Networking Session Instructions</vt:lpstr>
      <vt:lpstr>Round 1 </vt:lpstr>
      <vt:lpstr>Two Minute Warning!!!!!</vt:lpstr>
      <vt:lpstr>Round 2</vt:lpstr>
      <vt:lpstr>Two Minute Warning!!!!!</vt:lpstr>
      <vt:lpstr>Round 3</vt:lpstr>
      <vt:lpstr>Two Minute Warning!!!!!</vt:lpstr>
      <vt:lpstr>SPEED NETWORKING COMPLETE!</vt:lpstr>
      <vt:lpstr>Wednesday Wrap-Up/Thursday Preview</vt:lpstr>
      <vt:lpstr>Wednesday Wrap-Up/Thursday Preview </vt:lpstr>
      <vt:lpstr> Core State Violence and Injury Prevention (SVIPP) Program  2017 Grantees Meeting</vt:lpstr>
      <vt:lpstr>Housekeeping Items</vt:lpstr>
      <vt:lpstr>General Session B State Injury Program Showcase Presentations  Facilitator: Ted Castellanos</vt:lpstr>
      <vt:lpstr>General Session C Core SVIPP Evaluation Activities  Marci Hertz, Evaluation Team Lead</vt:lpstr>
      <vt:lpstr>General Session D Part 1: Surveillance and Data Management Update: Surveillance Quality Improvement (SQI), Injury Indicators, and ICD-10-CM Update  Renee Johnson </vt:lpstr>
      <vt:lpstr>General Session D Part 2: Regional Network Coordinating Organizations (RNCO)  Angie Deokar and Sally Thigpen</vt:lpstr>
      <vt:lpstr>Breakout Sessions </vt:lpstr>
      <vt:lpstr>Breakout Session Instructions</vt:lpstr>
      <vt:lpstr>Breakout Session Instructions</vt:lpstr>
      <vt:lpstr>Transition to Breakout Session #1</vt:lpstr>
      <vt:lpstr>Transition  Enjoy your Breakout Sessions!</vt:lpstr>
      <vt:lpstr>General Session E Core SVIPP Health Communications and Policy  Michelle Brown Kate Fox and Donovan Newton</vt:lpstr>
      <vt:lpstr>Thursday Wrap-up/Friday Preview</vt:lpstr>
      <vt:lpstr> Core State Violence and Injury Prevention (SVIPP) Program  2017 Grantees Meeting</vt:lpstr>
      <vt:lpstr>Housekeeping Items</vt:lpstr>
      <vt:lpstr>General Session F Office of Grant Services  Facilitator: Dave Sullivan</vt:lpstr>
      <vt:lpstr>General Session G Statistics, Programming and Economics Branch  Mick Ballesteros</vt:lpstr>
      <vt:lpstr>General Session H Large Group Discussion  QUESTION TIME!!!!</vt:lpstr>
      <vt:lpstr>Friday Wrap-up</vt:lpstr>
      <vt:lpstr>PowerPoint Presentation</vt:lpstr>
    </vt:vector>
  </TitlesOfParts>
  <Company>CDC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Kossover, Rachel A. (CDC/ONDIEH/NCIPC)</cp:lastModifiedBy>
  <cp:revision>255</cp:revision>
  <dcterms:created xsi:type="dcterms:W3CDTF">2011-03-17T17:43:16Z</dcterms:created>
  <dcterms:modified xsi:type="dcterms:W3CDTF">2017-02-23T18:51:49Z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Language">
    <vt:lpwstr>English</vt:lpwstr>
  </property>
  <property fmtid="{D5CDD505-2E9C-101B-9397-08002B2CF9AE}" pid="3" name="ContentTypeId">
    <vt:lpwstr>0x010100E13CA7A02E85804FA4898D27E99744BD</vt:lpwstr>
  </property>
  <property fmtid="{D5CDD505-2E9C-101B-9397-08002B2CF9AE}" pid="4" name="_dlc_DocIdItemGuid">
    <vt:lpwstr>d6b24f68-dda7-449a-a082-24e7fa521d63</vt:lpwstr>
  </property>
  <property fmtid="{D5CDD505-2E9C-101B-9397-08002B2CF9AE}" pid="5" name="MSIP_Label_7b94a7b8-f06c-4dfe-bdcc-9b548fd58c31_Enabled">
    <vt:lpwstr>True</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Owner">
    <vt:lpwstr>AHB-SIT-AIP-Cloud@cdc.gov</vt:lpwstr>
  </property>
  <property fmtid="{D5CDD505-2E9C-101B-9397-08002B2CF9AE}" pid="8" name="MSIP_Label_7b94a7b8-f06c-4dfe-bdcc-9b548fd58c31_SetDate">
    <vt:lpwstr>2019-04-26T00:19:11.0600743Z</vt:lpwstr>
  </property>
  <property fmtid="{D5CDD505-2E9C-101B-9397-08002B2CF9AE}" pid="9" name="MSIP_Label_7b94a7b8-f06c-4dfe-bdcc-9b548fd58c31_Name">
    <vt:lpwstr>General</vt:lpwstr>
  </property>
  <property fmtid="{D5CDD505-2E9C-101B-9397-08002B2CF9AE}" pid="10" name="MSIP_Label_7b94a7b8-f06c-4dfe-bdcc-9b548fd58c31_Application">
    <vt:lpwstr>Microsoft Azure Information Protection</vt:lpwstr>
  </property>
  <property fmtid="{D5CDD505-2E9C-101B-9397-08002B2CF9AE}" pid="11" name="MSIP_Label_7b94a7b8-f06c-4dfe-bdcc-9b548fd58c31_Extended_MSFT_Method">
    <vt:lpwstr>Automatic</vt:lpwstr>
  </property>
  <property fmtid="{D5CDD505-2E9C-101B-9397-08002B2CF9AE}" pid="12" name="Sensitivity">
    <vt:lpwstr>General</vt:lpwstr>
  </property>
</Properties>
</file>