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 id="2147483715" r:id="rId2"/>
    <p:sldMasterId id="2147483780" r:id="rId3"/>
  </p:sldMasterIdLst>
  <p:notesMasterIdLst>
    <p:notesMasterId r:id="rId17"/>
  </p:notesMasterIdLst>
  <p:handoutMasterIdLst>
    <p:handoutMasterId r:id="rId18"/>
  </p:handoutMasterIdLst>
  <p:sldIdLst>
    <p:sldId id="548" r:id="rId4"/>
    <p:sldId id="504" r:id="rId5"/>
    <p:sldId id="545" r:id="rId6"/>
    <p:sldId id="547" r:id="rId7"/>
    <p:sldId id="561" r:id="rId8"/>
    <p:sldId id="556" r:id="rId9"/>
    <p:sldId id="564" r:id="rId10"/>
    <p:sldId id="550" r:id="rId11"/>
    <p:sldId id="557" r:id="rId12"/>
    <p:sldId id="559" r:id="rId13"/>
    <p:sldId id="553" r:id="rId14"/>
    <p:sldId id="562" r:id="rId15"/>
    <p:sldId id="560" r:id="rId16"/>
  </p:sldIdLst>
  <p:sldSz cx="9144000" cy="6858000" type="screen4x3"/>
  <p:notesSz cx="6858000" cy="9296400"/>
  <p:embeddedFontLst>
    <p:embeddedFont>
      <p:font typeface="Myriad Web Pro" panose="020B0604020202020204" charset="0"/>
      <p:regular r:id="rId19"/>
      <p:bold r:id="rId20"/>
      <p: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cchi, Paige (CDC/ONDIEH/NCIPC)" initials="CP(" lastIdx="6" clrIdx="0"/>
  <p:cmAuthor id="1" name="Mack, Karin (CDC/ONDIEH/NCIPC)" initials="MK" lastIdx="16" clrIdx="1"/>
  <p:cmAuthor id="2" name="CDC User" initials="CU" lastIdx="3" clrIdx="2"/>
  <p:cmAuthor id="3" name="ADS" initials="ADS"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7B2"/>
    <a:srgbClr val="EC881D"/>
    <a:srgbClr val="7EB1B2"/>
    <a:srgbClr val="89BDA7"/>
    <a:srgbClr val="FF6600"/>
    <a:srgbClr val="8064A2"/>
    <a:srgbClr val="6E267B"/>
    <a:srgbClr val="CC6600"/>
    <a:srgbClr val="6600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71429" autoAdjust="0"/>
  </p:normalViewPr>
  <p:slideViewPr>
    <p:cSldViewPr>
      <p:cViewPr varScale="1">
        <p:scale>
          <a:sx n="39" d="100"/>
          <a:sy n="39" d="100"/>
        </p:scale>
        <p:origin x="1459" y="58"/>
      </p:cViewPr>
      <p:guideLst>
        <p:guide orient="horz" pos="2160"/>
        <p:guide pos="2880"/>
      </p:guideLst>
    </p:cSldViewPr>
  </p:slideViewPr>
  <p:outlineViewPr>
    <p:cViewPr>
      <p:scale>
        <a:sx n="33" d="100"/>
        <a:sy n="33" d="100"/>
      </p:scale>
      <p:origin x="0" y="159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90" d="100"/>
          <a:sy n="90" d="100"/>
        </p:scale>
        <p:origin x="-2976" y="13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87316" tIns="43658" rIns="87316" bIns="43658" rtlCol="0"/>
          <a:lstStyle>
            <a:lvl1pPr algn="r">
              <a:defRPr sz="1100"/>
            </a:lvl1pPr>
          </a:lstStyle>
          <a:p>
            <a:fld id="{FA1174BB-FAB3-47C4-B8E4-829813DEEA3E}" type="datetimeFigureOut">
              <a:rPr lang="en-US" smtClean="0"/>
              <a:pPr/>
              <a:t>2/21/2017</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87316" tIns="43658" rIns="87316" bIns="43658" rtlCol="0" anchor="b"/>
          <a:lstStyle>
            <a:lvl1pPr algn="r">
              <a:defRPr sz="1100"/>
            </a:lvl1pPr>
          </a:lstStyle>
          <a:p>
            <a:fld id="{BCA4F511-D6A9-4676-AEEF-96EB78303F34}" type="slidenum">
              <a:rPr lang="en-US" smtClean="0"/>
              <a:pPr/>
              <a:t>‹#›</a:t>
            </a:fld>
            <a:endParaRPr lang="en-US"/>
          </a:p>
        </p:txBody>
      </p:sp>
    </p:spTree>
    <p:extLst>
      <p:ext uri="{BB962C8B-B14F-4D97-AF65-F5344CB8AC3E}">
        <p14:creationId xmlns:p14="http://schemas.microsoft.com/office/powerpoint/2010/main" val="61850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87316" tIns="43658" rIns="87316" bIns="43658" rtlCol="0"/>
          <a:lstStyle>
            <a:lvl1pPr algn="r">
              <a:defRPr sz="1100"/>
            </a:lvl1pPr>
          </a:lstStyle>
          <a:p>
            <a:fld id="{41418FE5-9406-420A-8870-DFBD83C4534A}" type="datetimeFigureOut">
              <a:rPr lang="en-US" smtClean="0"/>
              <a:t>2/21/2017</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87316" tIns="43658" rIns="87316" bIns="43658" rtlCol="0" anchor="ctr"/>
          <a:lstStyle/>
          <a:p>
            <a:endParaRPr lang="en-US"/>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87316" tIns="43658" rIns="87316" bIns="43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87316" tIns="43658" rIns="87316" bIns="43658" rtlCol="0" anchor="b"/>
          <a:lstStyle>
            <a:lvl1pPr algn="r">
              <a:defRPr sz="1100"/>
            </a:lvl1pPr>
          </a:lstStyle>
          <a:p>
            <a:fld id="{F9659C1E-B6D2-44E0-B6FF-E376BFB2DF08}" type="slidenum">
              <a:rPr lang="en-US" smtClean="0"/>
              <a:t>‹#›</a:t>
            </a:fld>
            <a:endParaRPr lang="en-US"/>
          </a:p>
        </p:txBody>
      </p:sp>
    </p:spTree>
    <p:extLst>
      <p:ext uri="{BB962C8B-B14F-4D97-AF65-F5344CB8AC3E}">
        <p14:creationId xmlns:p14="http://schemas.microsoft.com/office/powerpoint/2010/main" val="330822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659C1E-B6D2-44E0-B6FF-E376BFB2DF08}" type="slidenum">
              <a:rPr lang="en-US" smtClean="0"/>
              <a:t>2</a:t>
            </a:fld>
            <a:endParaRPr lang="en-US" dirty="0"/>
          </a:p>
        </p:txBody>
      </p:sp>
      <p:sp>
        <p:nvSpPr>
          <p:cNvPr id="5" name="Notes Placeholder 4"/>
          <p:cNvSpPr>
            <a:spLocks noGrp="1"/>
          </p:cNvSpPr>
          <p:nvPr>
            <p:ph type="body" sz="quarter" idx="11"/>
          </p:nvPr>
        </p:nvSpPr>
        <p:spPr/>
        <p:txBody>
          <a:bodyPr/>
          <a:lstStyle/>
          <a:p>
            <a:r>
              <a:rPr lang="en-US" dirty="0" smtClean="0"/>
              <a:t>To make connections between people, science, and practice. </a:t>
            </a:r>
            <a:endParaRPr lang="en-US" dirty="0"/>
          </a:p>
        </p:txBody>
      </p:sp>
    </p:spTree>
    <p:extLst>
      <p:ext uri="{BB962C8B-B14F-4D97-AF65-F5344CB8AC3E}">
        <p14:creationId xmlns:p14="http://schemas.microsoft.com/office/powerpoint/2010/main" val="289639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368300"/>
            <a:ext cx="4646612" cy="3486150"/>
          </a:xfrm>
        </p:spPr>
      </p:sp>
      <p:sp>
        <p:nvSpPr>
          <p:cNvPr id="3" name="Notes Placeholder 2"/>
          <p:cNvSpPr>
            <a:spLocks noGrp="1"/>
          </p:cNvSpPr>
          <p:nvPr>
            <p:ph type="body" idx="1"/>
          </p:nvPr>
        </p:nvSpPr>
        <p:spPr>
          <a:xfrm>
            <a:off x="0" y="3984172"/>
            <a:ext cx="6858000" cy="4614384"/>
          </a:xfrm>
        </p:spPr>
        <p:txBody>
          <a:bodyPr>
            <a:normAutofit/>
          </a:bodyPr>
          <a:lstStyle/>
          <a:p>
            <a:pPr marL="288934" lvl="1"/>
            <a:r>
              <a:rPr lang="en-US" sz="1400" dirty="0" smtClean="0"/>
              <a:t>Example of using evaluation to inform next steps.</a:t>
            </a:r>
            <a:r>
              <a:rPr lang="en-US" sz="1400" baseline="0" dirty="0" smtClean="0"/>
              <a:t> The lessons learned from RNL’s helped develop the expectations for RNCO’s </a:t>
            </a:r>
            <a:endParaRPr lang="en-US" sz="1400" dirty="0"/>
          </a:p>
        </p:txBody>
      </p:sp>
      <p:sp>
        <p:nvSpPr>
          <p:cNvPr id="4" name="Slide Number Placeholder 3"/>
          <p:cNvSpPr>
            <a:spLocks noGrp="1"/>
          </p:cNvSpPr>
          <p:nvPr>
            <p:ph type="sldNum" sz="quarter" idx="10"/>
          </p:nvPr>
        </p:nvSpPr>
        <p:spPr/>
        <p:txBody>
          <a:bodyPr/>
          <a:lstStyle/>
          <a:p>
            <a:fld id="{F9659C1E-B6D2-44E0-B6FF-E376BFB2DF0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04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59C1E-B6D2-44E0-B6FF-E376BFB2DF08}" type="slidenum">
              <a:rPr lang="en-US" smtClean="0"/>
              <a:t>13</a:t>
            </a:fld>
            <a:endParaRPr lang="en-US"/>
          </a:p>
        </p:txBody>
      </p:sp>
    </p:spTree>
    <p:extLst>
      <p:ext uri="{BB962C8B-B14F-4D97-AF65-F5344CB8AC3E}">
        <p14:creationId xmlns:p14="http://schemas.microsoft.com/office/powerpoint/2010/main" val="17852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659C1E-B6D2-44E0-B6FF-E376BFB2DF08}" type="slidenum">
              <a:rPr lang="en-US" smtClean="0"/>
              <a:t>3</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9639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648200" cy="3486150"/>
          </a:xfrm>
        </p:spPr>
      </p:sp>
      <p:sp>
        <p:nvSpPr>
          <p:cNvPr id="4" name="Slide Number Placeholder 3"/>
          <p:cNvSpPr>
            <a:spLocks noGrp="1"/>
          </p:cNvSpPr>
          <p:nvPr>
            <p:ph type="sldNum" sz="quarter" idx="10"/>
          </p:nvPr>
        </p:nvSpPr>
        <p:spPr/>
        <p:txBody>
          <a:bodyPr/>
          <a:lstStyle/>
          <a:p>
            <a:fld id="{F9659C1E-B6D2-44E0-B6FF-E376BFB2DF08}" type="slidenum">
              <a:rPr lang="en-US" smtClean="0">
                <a:solidFill>
                  <a:prstClr val="black"/>
                </a:solidFill>
              </a:rPr>
              <a:pPr/>
              <a:t>4</a:t>
            </a:fld>
            <a:endParaRPr lang="en-US" dirty="0">
              <a:solidFill>
                <a:prstClr val="black"/>
              </a:solidFill>
            </a:endParaRPr>
          </a:p>
        </p:txBody>
      </p:sp>
      <p:sp>
        <p:nvSpPr>
          <p:cNvPr id="6" name="Notes Placeholder 2"/>
          <p:cNvSpPr txBox="1">
            <a:spLocks/>
          </p:cNvSpPr>
          <p:nvPr/>
        </p:nvSpPr>
        <p:spPr>
          <a:xfrm>
            <a:off x="304800" y="3886200"/>
            <a:ext cx="6324600" cy="4952999"/>
          </a:xfrm>
          <a:prstGeom prst="rect">
            <a:avLst/>
          </a:prstGeom>
        </p:spPr>
        <p:txBody>
          <a:bodyPr vert="horz" lIns="87316" tIns="43658" rIns="87316" bIns="43658"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69824" indent="-169824">
              <a:buFont typeface="Arial" pitchFamily="34" charset="0"/>
              <a:buChar char="•"/>
            </a:pPr>
            <a:r>
              <a:rPr lang="en-US" sz="1100" dirty="0" smtClean="0">
                <a:solidFill>
                  <a:prstClr val="black"/>
                </a:solidFill>
              </a:rPr>
              <a:t>The Core VIPP is comprised of multiple components including: </a:t>
            </a:r>
          </a:p>
          <a:p>
            <a:pPr marL="169824" indent="-169824">
              <a:buFont typeface="Arial" pitchFamily="34" charset="0"/>
              <a:buChar char="•"/>
            </a:pPr>
            <a:endParaRPr lang="en-US" sz="1100" dirty="0" smtClean="0">
              <a:solidFill>
                <a:prstClr val="black"/>
              </a:solidFill>
            </a:endParaRPr>
          </a:p>
          <a:p>
            <a:pPr marL="606404" lvl="1" indent="-169824">
              <a:buFont typeface="Arial" pitchFamily="34" charset="0"/>
              <a:buChar char="•"/>
            </a:pPr>
            <a:r>
              <a:rPr lang="en-US" sz="1100" b="1" dirty="0" smtClean="0">
                <a:solidFill>
                  <a:prstClr val="black"/>
                </a:solidFill>
              </a:rPr>
              <a:t>Base Integration Component  (BIC) </a:t>
            </a:r>
            <a:r>
              <a:rPr lang="en-US" sz="1100" dirty="0" smtClean="0">
                <a:solidFill>
                  <a:prstClr val="black"/>
                </a:solidFill>
              </a:rPr>
              <a:t>- A total of 20 states receive BIC or base funding.  These states are funded to: maintain and strengthen their injury and violence prevention programs with a focus on key components: building a public health infrastructure; collecting and analyzing data; designing, implementing and evaluating strategies, both program and policy; providing technical support and training; and education. Funded states include: Arizona, Colorado, Florida, Hawaii, Kansas, Kentucky, Maryland, Massachusetts, Minnesota, Nebraska, New York, North Carolina, Ohio, Oklahoma, Oregon, Pennsylvania, Rhode Island, Tennessee, Utah, and Washington.  </a:t>
            </a:r>
          </a:p>
          <a:p>
            <a:pPr marL="606404" lvl="1" indent="-169824">
              <a:buFont typeface="Arial" pitchFamily="34" charset="0"/>
              <a:buChar char="•"/>
            </a:pPr>
            <a:endParaRPr lang="en-US" sz="1100" dirty="0" smtClean="0">
              <a:solidFill>
                <a:prstClr val="black"/>
              </a:solidFill>
            </a:endParaRPr>
          </a:p>
          <a:p>
            <a:pPr marL="606404" lvl="1" indent="-169824">
              <a:buFont typeface="Arial" pitchFamily="34" charset="0"/>
              <a:buChar char="•"/>
            </a:pPr>
            <a:r>
              <a:rPr lang="en-US" sz="1100" b="1" dirty="0" smtClean="0">
                <a:solidFill>
                  <a:prstClr val="black"/>
                </a:solidFill>
              </a:rPr>
              <a:t>Regional Network Leaders Component (RNLs)</a:t>
            </a:r>
            <a:r>
              <a:rPr lang="en-US" sz="1100" dirty="0" smtClean="0">
                <a:solidFill>
                  <a:prstClr val="black"/>
                </a:solidFill>
              </a:rPr>
              <a:t>- Five states serve as RNLs  and provide a structure for cross-state collaboration and assistance to all states (funded or unfunded) within their designated regions. These states include: Massachusetts; Maryland; Kansas; North Carolina; and Washington State.</a:t>
            </a:r>
          </a:p>
          <a:p>
            <a:pPr marL="606404" lvl="1" indent="-169824">
              <a:buFont typeface="Arial" pitchFamily="34" charset="0"/>
              <a:buChar char="•"/>
            </a:pPr>
            <a:endParaRPr lang="en-US" sz="1100" dirty="0" smtClean="0">
              <a:solidFill>
                <a:prstClr val="black"/>
              </a:solidFill>
            </a:endParaRPr>
          </a:p>
          <a:p>
            <a:pPr marL="606404" lvl="1" indent="-169824">
              <a:buFont typeface="Arial" pitchFamily="34" charset="0"/>
              <a:buChar char="•"/>
            </a:pPr>
            <a:r>
              <a:rPr lang="en-US" sz="1100" b="1" dirty="0" smtClean="0">
                <a:solidFill>
                  <a:prstClr val="black"/>
                </a:solidFill>
              </a:rPr>
              <a:t>Surveillance Quality Improvement Component </a:t>
            </a:r>
            <a:r>
              <a:rPr lang="en-US" sz="1100" dirty="0" smtClean="0">
                <a:solidFill>
                  <a:prstClr val="black"/>
                </a:solidFill>
              </a:rPr>
              <a:t>- Four states are also funded to conduct injury data investigations supportive of promoting and advancing uniform injury case definitions, improving data quality and advancing methodology so as to improve and standardize injury data collection efforts among all states. These states include: Colorado, Massachusetts, North Carolina, and Utah. </a:t>
            </a:r>
          </a:p>
          <a:p>
            <a:pPr marL="606404" lvl="1" indent="-169824">
              <a:buFont typeface="Arial" pitchFamily="34" charset="0"/>
              <a:buChar char="•"/>
            </a:pPr>
            <a:endParaRPr lang="en-US" sz="1100" dirty="0" smtClean="0">
              <a:solidFill>
                <a:prstClr val="black"/>
              </a:solidFill>
            </a:endParaRPr>
          </a:p>
          <a:p>
            <a:pPr marL="606404" lvl="1" indent="-169824">
              <a:buFont typeface="Arial" pitchFamily="34" charset="0"/>
              <a:buChar char="•"/>
            </a:pPr>
            <a:r>
              <a:rPr lang="en-US" sz="1100" b="1" dirty="0" smtClean="0">
                <a:solidFill>
                  <a:prstClr val="black"/>
                </a:solidFill>
              </a:rPr>
              <a:t>Older Adult Falls Component - </a:t>
            </a:r>
            <a:r>
              <a:rPr lang="en-US" sz="1100" dirty="0" smtClean="0">
                <a:solidFill>
                  <a:prstClr val="black"/>
                </a:solidFill>
              </a:rPr>
              <a:t>Three states are funded to implement older adult falls prevention interventions in community settings and clinical care practice to determine components, which can be applied to other states. These states include: Colorado, New York, and Oregon. </a:t>
            </a:r>
          </a:p>
          <a:p>
            <a:pPr marL="606404" lvl="1" indent="-169824">
              <a:buFont typeface="Arial" pitchFamily="34" charset="0"/>
              <a:buChar char="•"/>
            </a:pPr>
            <a:endParaRPr lang="en-US" sz="1100" dirty="0" smtClean="0">
              <a:solidFill>
                <a:prstClr val="black"/>
              </a:solidFill>
            </a:endParaRPr>
          </a:p>
          <a:p>
            <a:pPr marL="606404" lvl="1" indent="-169824">
              <a:buFont typeface="Arial" pitchFamily="34" charset="0"/>
              <a:buChar char="•"/>
            </a:pPr>
            <a:r>
              <a:rPr lang="en-US" sz="1100" b="1" dirty="0" smtClean="0">
                <a:solidFill>
                  <a:prstClr val="black"/>
                </a:solidFill>
              </a:rPr>
              <a:t>Motor Vehicle Component </a:t>
            </a:r>
            <a:r>
              <a:rPr lang="en-US" sz="1100" dirty="0" smtClean="0">
                <a:solidFill>
                  <a:prstClr val="black"/>
                </a:solidFill>
              </a:rPr>
              <a:t>- Four states are funded to address the issue of motor vehicle-related injuries among children and teens by using data to better understand who is at risk and what works to prevent motor vehicle-related injury; developing programs; and, educating decision makers about evidence based strategies to help keep drivers, passengers, bicyclists and pedestrians safe on the road each day. These states include:  Colorado, Nebraska, New York, and Washington.</a:t>
            </a:r>
          </a:p>
          <a:p>
            <a:endParaRPr lang="en-US" dirty="0">
              <a:solidFill>
                <a:prstClr val="black"/>
              </a:solidFill>
            </a:endParaRPr>
          </a:p>
        </p:txBody>
      </p:sp>
      <p:sp>
        <p:nvSpPr>
          <p:cNvPr id="3" name="Notes Placeholder 2"/>
          <p:cNvSpPr>
            <a:spLocks noGrp="1"/>
          </p:cNvSpPr>
          <p:nvPr>
            <p:ph type="body" idx="1"/>
          </p:nvPr>
        </p:nvSpPr>
        <p:spPr/>
        <p:txBody>
          <a:bodyPr/>
          <a:lstStyle/>
          <a:p>
            <a:r>
              <a:rPr lang="en-US" dirty="0" smtClean="0"/>
              <a:t>5 states are funded and regions are grouped</a:t>
            </a:r>
            <a:r>
              <a:rPr lang="en-US" baseline="0" dirty="0" smtClean="0"/>
              <a:t> according to the HHS Regions. </a:t>
            </a:r>
            <a:endParaRPr lang="en-US" dirty="0"/>
          </a:p>
        </p:txBody>
      </p:sp>
    </p:spTree>
    <p:extLst>
      <p:ext uri="{BB962C8B-B14F-4D97-AF65-F5344CB8AC3E}">
        <p14:creationId xmlns:p14="http://schemas.microsoft.com/office/powerpoint/2010/main" val="199618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59C1E-B6D2-44E0-B6FF-E376BFB2DF08}" type="slidenum">
              <a:rPr lang="en-US" smtClean="0"/>
              <a:t>5</a:t>
            </a:fld>
            <a:endParaRPr lang="en-US"/>
          </a:p>
        </p:txBody>
      </p:sp>
    </p:spTree>
    <p:extLst>
      <p:ext uri="{BB962C8B-B14F-4D97-AF65-F5344CB8AC3E}">
        <p14:creationId xmlns:p14="http://schemas.microsoft.com/office/powerpoint/2010/main" val="414628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AF37C-6ECE-4834-8A19-B4E9F2D56938}" type="slidenum">
              <a:rPr lang="en-US" smtClean="0"/>
              <a:t>6</a:t>
            </a:fld>
            <a:endParaRPr lang="en-US" dirty="0"/>
          </a:p>
        </p:txBody>
      </p:sp>
    </p:spTree>
    <p:extLst>
      <p:ext uri="{BB962C8B-B14F-4D97-AF65-F5344CB8AC3E}">
        <p14:creationId xmlns:p14="http://schemas.microsoft.com/office/powerpoint/2010/main" val="248339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659C1E-B6D2-44E0-B6FF-E376BFB2DF08}" type="slidenum">
              <a:rPr lang="en-US" smtClean="0"/>
              <a:t>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8575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DDEAF37C-6ECE-4834-8A19-B4E9F2D56938}" type="slidenum">
              <a:rPr lang="en-US" smtClean="0"/>
              <a:t>8</a:t>
            </a:fld>
            <a:endParaRPr lang="en-US" dirty="0"/>
          </a:p>
        </p:txBody>
      </p:sp>
    </p:spTree>
    <p:extLst>
      <p:ext uri="{BB962C8B-B14F-4D97-AF65-F5344CB8AC3E}">
        <p14:creationId xmlns:p14="http://schemas.microsoft.com/office/powerpoint/2010/main" val="250319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DEAF37C-6ECE-4834-8A19-B4E9F2D56938}" type="slidenum">
              <a:rPr lang="en-US" smtClean="0"/>
              <a:t>9</a:t>
            </a:fld>
            <a:endParaRPr lang="en-US" dirty="0"/>
          </a:p>
        </p:txBody>
      </p:sp>
    </p:spTree>
    <p:extLst>
      <p:ext uri="{BB962C8B-B14F-4D97-AF65-F5344CB8AC3E}">
        <p14:creationId xmlns:p14="http://schemas.microsoft.com/office/powerpoint/2010/main" val="107852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59C1E-B6D2-44E0-B6FF-E376BFB2DF08}" type="slidenum">
              <a:rPr lang="en-US" smtClean="0"/>
              <a:t>10</a:t>
            </a:fld>
            <a:endParaRPr lang="en-US"/>
          </a:p>
        </p:txBody>
      </p:sp>
    </p:spTree>
    <p:extLst>
      <p:ext uri="{BB962C8B-B14F-4D97-AF65-F5344CB8AC3E}">
        <p14:creationId xmlns:p14="http://schemas.microsoft.com/office/powerpoint/2010/main" val="326090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4FBBF1-E7D4-4D42-B309-AA34CEB17C4E}"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C5CC03-9493-4E2F-901A-719620BC2AAA}" type="slidenum">
              <a:rPr lang="en-US" smtClean="0"/>
              <a:t>‹#›</a:t>
            </a:fld>
            <a:endParaRPr lang="en-US"/>
          </a:p>
        </p:txBody>
      </p:sp>
    </p:spTree>
    <p:extLst>
      <p:ext uri="{BB962C8B-B14F-4D97-AF65-F5344CB8AC3E}">
        <p14:creationId xmlns:p14="http://schemas.microsoft.com/office/powerpoint/2010/main" val="205500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7975"/>
            <a:ext cx="73152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976A7D-18B2-4D8A-A91C-966D0397A793}"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B8798B-2423-44C9-8270-FC457DE625E5}" type="slidenum">
              <a:rPr lang="en-US" smtClean="0"/>
              <a:t>‹#›</a:t>
            </a:fld>
            <a:endParaRPr lang="en-US"/>
          </a:p>
        </p:txBody>
      </p:sp>
    </p:spTree>
    <p:extLst>
      <p:ext uri="{BB962C8B-B14F-4D97-AF65-F5344CB8AC3E}">
        <p14:creationId xmlns:p14="http://schemas.microsoft.com/office/powerpoint/2010/main" val="120892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5077781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871914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8689596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283562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4962995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7126621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66143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9182684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421584706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7975"/>
            <a:ext cx="73152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976A7D-18B2-4D8A-A91C-966D0397A793}" type="datetimeFigureOut">
              <a:rPr lang="en-US" smtClean="0">
                <a:solidFill>
                  <a:srgbClr val="0039A6"/>
                </a:solidFill>
              </a:rPr>
              <a:pPr/>
              <a:t>2/21/2017</a:t>
            </a:fld>
            <a:endParaRPr lang="en-US">
              <a:solidFill>
                <a:srgbClr val="0039A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39A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B8798B-2423-44C9-8270-FC457DE625E5}"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3477761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7975"/>
            <a:ext cx="73152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976A7D-18B2-4D8A-A91C-966D0397A793}" type="datetimeFigureOut">
              <a:rPr lang="en-US" smtClean="0">
                <a:solidFill>
                  <a:srgbClr val="0039A6"/>
                </a:solidFill>
              </a:rPr>
              <a:pPr/>
              <a:t>2/21/2017</a:t>
            </a:fld>
            <a:endParaRPr lang="en-US">
              <a:solidFill>
                <a:srgbClr val="0039A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39A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B8798B-2423-44C9-8270-FC457DE625E5}"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1688980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IPC">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7" b="13692"/>
          <a:stretch/>
        </p:blipFill>
        <p:spPr>
          <a:xfrm>
            <a:off x="-15051" y="2"/>
            <a:ext cx="9159052" cy="1005061"/>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781D7E"/>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332673"/>
            <a:ext cx="6903076" cy="461665"/>
          </a:xfrm>
          <a:prstGeom prst="rect">
            <a:avLst/>
          </a:prstGeom>
          <a:noFill/>
        </p:spPr>
        <p:txBody>
          <a:bodyPr wrap="square" rtlCol="0">
            <a:spAutoFit/>
          </a:bodyPr>
          <a:lstStyle/>
          <a:p>
            <a:pPr eaLnBrk="0" fontAlgn="base" hangingPunct="0">
              <a:spcBef>
                <a:spcPct val="0"/>
              </a:spcBef>
              <a:spcAft>
                <a:spcPct val="0"/>
              </a:spcAft>
            </a:pPr>
            <a:r>
              <a:rPr lang="en-US" sz="2400" b="1" smtClean="0">
                <a:solidFill>
                  <a:srgbClr val="FFFFFF">
                    <a:lumMod val="95000"/>
                  </a:srgb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885399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781D7E"/>
                </a:solidFill>
                <a:effectLst/>
                <a:latin typeface="Calibri" pitchFamily="34" charset="0"/>
              </a:defRPr>
            </a:lvl1pPr>
          </a:lstStyle>
          <a:p>
            <a:r>
              <a:rPr lang="en-US" dirty="0" smtClean="0"/>
              <a:t>Bottom band: NCIPC</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891" indent="-342891">
              <a:buClr>
                <a:srgbClr val="781D7E"/>
              </a:buClr>
              <a:buFont typeface="Wingdings" panose="05000000000000000000" pitchFamily="2" charset="2"/>
              <a:buChar char="§"/>
              <a:defRPr sz="2000">
                <a:solidFill>
                  <a:schemeClr val="accent4">
                    <a:lumMod val="75000"/>
                  </a:schemeClr>
                </a:solidFill>
              </a:defRPr>
            </a:lvl1pPr>
            <a:lvl2pPr>
              <a:buClr>
                <a:srgbClr val="00853F"/>
              </a:buClr>
              <a:defRPr sz="2000">
                <a:solidFill>
                  <a:schemeClr val="accent4">
                    <a:lumMod val="75000"/>
                  </a:schemeClr>
                </a:solidFill>
              </a:defRPr>
            </a:lvl2pPr>
            <a:lvl3pPr>
              <a:buClr>
                <a:srgbClr val="EC881D"/>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9808239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862391"/>
              </a:buClr>
              <a:buSzPct val="70000"/>
              <a:buFont typeface="Arial" panose="020B0604020202020204" pitchFamily="34" charset="0"/>
              <a:buChar char="•"/>
              <a:defRPr sz="2400" b="1" baseline="0">
                <a:solidFill>
                  <a:srgbClr val="000000"/>
                </a:solidFill>
                <a:latin typeface="Calibri" pitchFamily="34" charset="0"/>
              </a:defRPr>
            </a:lvl1pPr>
            <a:lvl2pPr marL="800080" indent="-342891">
              <a:buClr>
                <a:srgbClr val="00853F"/>
              </a:buClr>
              <a:buSzPct val="100000"/>
              <a:buFont typeface="Arial" panose="020B0604020202020204" pitchFamily="34" charset="0"/>
              <a:buChar char="•"/>
              <a:defRPr sz="2000">
                <a:solidFill>
                  <a:schemeClr val="accent4">
                    <a:lumMod val="75000"/>
                  </a:schemeClr>
                </a:solidFill>
              </a:defRPr>
            </a:lvl2pPr>
            <a:lvl3pPr marL="1200121" indent="-285744">
              <a:buClr>
                <a:srgbClr val="00853F"/>
              </a:buClr>
              <a:buSzPct val="100000"/>
              <a:buFont typeface="Wingdings" panose="05000000000000000000" pitchFamily="2" charset="2"/>
              <a:buChar char="§"/>
              <a:defRPr sz="1800">
                <a:solidFill>
                  <a:schemeClr val="accent4">
                    <a:lumMod val="75000"/>
                  </a:schemeClr>
                </a:solidFill>
              </a:defRPr>
            </a:lvl3pPr>
            <a:lvl4pPr marL="1600160" indent="-228594">
              <a:buClr>
                <a:srgbClr val="00853F"/>
              </a:buClr>
              <a:buSzPct val="70000"/>
              <a:buFont typeface="Wingdings" panose="05000000000000000000" pitchFamily="2" charset="2"/>
              <a:buChar char="§"/>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28"/>
          <a:stretch/>
        </p:blipFill>
        <p:spPr>
          <a:xfrm>
            <a:off x="0" y="6673517"/>
            <a:ext cx="9144000" cy="205873"/>
          </a:xfrm>
          <a:prstGeom prst="rect">
            <a:avLst/>
          </a:prstGeom>
        </p:spPr>
      </p:pic>
    </p:spTree>
    <p:extLst>
      <p:ext uri="{BB962C8B-B14F-4D97-AF65-F5344CB8AC3E}">
        <p14:creationId xmlns:p14="http://schemas.microsoft.com/office/powerpoint/2010/main" val="230962369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428088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7" r:id="rId10"/>
    <p:sldLayoutId id="214748369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0204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042394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Angie Deokar &amp; Sally Thigpen</a:t>
            </a:r>
            <a:endParaRPr lang="en-US" dirty="0"/>
          </a:p>
        </p:txBody>
      </p:sp>
      <p:sp>
        <p:nvSpPr>
          <p:cNvPr id="3" name="Text Placeholder 2"/>
          <p:cNvSpPr>
            <a:spLocks noGrp="1"/>
          </p:cNvSpPr>
          <p:nvPr>
            <p:ph type="body" sz="quarter" idx="10"/>
          </p:nvPr>
        </p:nvSpPr>
        <p:spPr/>
        <p:txBody>
          <a:bodyPr/>
          <a:lstStyle/>
          <a:p>
            <a:r>
              <a:rPr lang="en-US" dirty="0" smtClean="0"/>
              <a:t>Violence and Injury Prevention Team</a:t>
            </a:r>
            <a:endParaRPr lang="en-US" dirty="0"/>
          </a:p>
        </p:txBody>
      </p:sp>
      <p:sp>
        <p:nvSpPr>
          <p:cNvPr id="4" name="Title 3"/>
          <p:cNvSpPr>
            <a:spLocks noGrp="1"/>
          </p:cNvSpPr>
          <p:nvPr>
            <p:ph type="title"/>
          </p:nvPr>
        </p:nvSpPr>
        <p:spPr/>
        <p:txBody>
          <a:bodyPr/>
          <a:lstStyle/>
          <a:p>
            <a:r>
              <a:rPr lang="en-US" dirty="0" smtClean="0"/>
              <a:t>Regional Network Coordinating Organizations</a:t>
            </a:r>
            <a:br>
              <a:rPr lang="en-US" dirty="0" smtClean="0"/>
            </a:br>
            <a:r>
              <a:rPr lang="en-US" dirty="0" smtClean="0"/>
              <a:t>RNCOs</a:t>
            </a:r>
            <a:endParaRPr lang="en-US" dirty="0"/>
          </a:p>
        </p:txBody>
      </p:sp>
      <p:sp>
        <p:nvSpPr>
          <p:cNvPr id="9" name="Text Placeholder 2"/>
          <p:cNvSpPr>
            <a:spLocks noGrp="1"/>
          </p:cNvSpPr>
          <p:nvPr>
            <p:ph type="body" sz="quarter" idx="10"/>
          </p:nvPr>
        </p:nvSpPr>
        <p:spPr>
          <a:xfrm>
            <a:off x="1371600" y="5295900"/>
            <a:ext cx="6400800" cy="1295400"/>
          </a:xfrm>
        </p:spPr>
        <p:txBody>
          <a:bodyPr/>
          <a:lstStyle/>
          <a:p>
            <a:r>
              <a:rPr lang="en-US" dirty="0" smtClean="0"/>
              <a:t>Core SVIPP Awardee Meeting</a:t>
            </a:r>
          </a:p>
          <a:p>
            <a:r>
              <a:rPr lang="en-US" dirty="0" smtClean="0"/>
              <a:t>February 22-24, 2017</a:t>
            </a:r>
            <a:endParaRPr lang="en-US" dirty="0"/>
          </a:p>
        </p:txBody>
      </p:sp>
    </p:spTree>
    <p:extLst>
      <p:ext uri="{BB962C8B-B14F-4D97-AF65-F5344CB8AC3E}">
        <p14:creationId xmlns:p14="http://schemas.microsoft.com/office/powerpoint/2010/main" val="1502551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RNCO</a:t>
            </a:r>
            <a:endParaRPr lang="en-US" dirty="0"/>
          </a:p>
        </p:txBody>
      </p:sp>
      <p:sp>
        <p:nvSpPr>
          <p:cNvPr id="3" name="Content Placeholder 2"/>
          <p:cNvSpPr>
            <a:spLocks noGrp="1"/>
          </p:cNvSpPr>
          <p:nvPr>
            <p:ph idx="1"/>
          </p:nvPr>
        </p:nvSpPr>
        <p:spPr>
          <a:xfrm>
            <a:off x="533400" y="990600"/>
            <a:ext cx="6124989" cy="5334000"/>
          </a:xfrm>
        </p:spPr>
        <p:txBody>
          <a:bodyPr>
            <a:normAutofit fontScale="92500" lnSpcReduction="10000"/>
          </a:bodyPr>
          <a:lstStyle/>
          <a:p>
            <a:r>
              <a:rPr lang="en-US" dirty="0"/>
              <a:t>Evaluation partners – awardees, CDC, and Safe States Alliance</a:t>
            </a:r>
          </a:p>
          <a:p>
            <a:r>
              <a:rPr lang="en-US" dirty="0" smtClean="0"/>
              <a:t>Evaluation Focus:</a:t>
            </a:r>
          </a:p>
          <a:p>
            <a:pPr lvl="1"/>
            <a:r>
              <a:rPr lang="en-US" dirty="0" smtClean="0"/>
              <a:t>Inform program improvement</a:t>
            </a:r>
          </a:p>
          <a:p>
            <a:pPr lvl="1"/>
            <a:r>
              <a:rPr lang="en-US" dirty="0" smtClean="0"/>
              <a:t>Identify Research to Practice and Practice to Research opportunities, barriers, and facilitators</a:t>
            </a:r>
          </a:p>
          <a:p>
            <a:pPr lvl="1"/>
            <a:r>
              <a:rPr lang="en-US" dirty="0" smtClean="0"/>
              <a:t>Assess development and disseminations of knowledge</a:t>
            </a:r>
          </a:p>
          <a:p>
            <a:pPr lvl="1"/>
            <a:r>
              <a:rPr lang="en-US" dirty="0" smtClean="0"/>
              <a:t>Assess partnerships, peer-to-peer connections, training and technical assistance </a:t>
            </a:r>
          </a:p>
          <a:p>
            <a:pPr lvl="1"/>
            <a:r>
              <a:rPr lang="en-US" dirty="0" smtClean="0"/>
              <a:t>Understand the best practices of developing and implementing national peer learning teams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09" y="2002838"/>
            <a:ext cx="1553455" cy="3214044"/>
          </a:xfrm>
          <a:prstGeom prst="rect">
            <a:avLst/>
          </a:prstGeom>
        </p:spPr>
      </p:pic>
    </p:spTree>
    <p:extLst>
      <p:ext uri="{BB962C8B-B14F-4D97-AF65-F5344CB8AC3E}">
        <p14:creationId xmlns:p14="http://schemas.microsoft.com/office/powerpoint/2010/main" val="2151157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 y="577120"/>
            <a:ext cx="9144000" cy="845976"/>
          </a:xfrm>
        </p:spPr>
        <p:txBody>
          <a:bodyPr/>
          <a:lstStyle/>
          <a:p>
            <a:r>
              <a:rPr lang="en-US" dirty="0" smtClean="0"/>
              <a:t>From RNL’s to RNCO’s:</a:t>
            </a:r>
            <a:br>
              <a:rPr lang="en-US" dirty="0" smtClean="0"/>
            </a:br>
            <a:r>
              <a:rPr lang="en-US" dirty="0" smtClean="0"/>
              <a:t>Successes</a:t>
            </a:r>
            <a:endParaRPr lang="en-US" dirty="0"/>
          </a:p>
        </p:txBody>
      </p:sp>
      <p:sp>
        <p:nvSpPr>
          <p:cNvPr id="3" name="Content Placeholder 2"/>
          <p:cNvSpPr>
            <a:spLocks noGrp="1"/>
          </p:cNvSpPr>
          <p:nvPr>
            <p:ph idx="1"/>
          </p:nvPr>
        </p:nvSpPr>
        <p:spPr>
          <a:xfrm>
            <a:off x="399197" y="1905000"/>
            <a:ext cx="8382000" cy="4953000"/>
          </a:xfrm>
        </p:spPr>
        <p:txBody>
          <a:bodyPr/>
          <a:lstStyle/>
          <a:p>
            <a:pPr marL="171450" lvl="0" indent="-171450">
              <a:spcBef>
                <a:spcPts val="1200"/>
              </a:spcBef>
              <a:spcAft>
                <a:spcPts val="600"/>
              </a:spcAft>
            </a:pPr>
            <a:r>
              <a:rPr lang="en-US" sz="2400" dirty="0" smtClean="0">
                <a:solidFill>
                  <a:schemeClr val="bg2"/>
                </a:solidFill>
              </a:rPr>
              <a:t>Established or expanded networks by engaging regional stakeholders</a:t>
            </a:r>
          </a:p>
          <a:p>
            <a:pPr marL="171450" indent="-171450">
              <a:spcBef>
                <a:spcPts val="1200"/>
              </a:spcBef>
              <a:spcAft>
                <a:spcPts val="600"/>
              </a:spcAft>
            </a:pPr>
            <a:r>
              <a:rPr lang="en-US" sz="2400" dirty="0">
                <a:solidFill>
                  <a:schemeClr val="bg2"/>
                </a:solidFill>
              </a:rPr>
              <a:t>Provided training and mentoring opportunities to state programs to help strengthen and support program </a:t>
            </a:r>
            <a:r>
              <a:rPr lang="en-US" sz="2400" dirty="0" smtClean="0">
                <a:solidFill>
                  <a:schemeClr val="bg2"/>
                </a:solidFill>
              </a:rPr>
              <a:t>capacity</a:t>
            </a:r>
          </a:p>
          <a:p>
            <a:pPr marL="171450" lvl="0" indent="-171450">
              <a:spcBef>
                <a:spcPts val="1200"/>
              </a:spcBef>
              <a:spcAft>
                <a:spcPts val="600"/>
              </a:spcAft>
            </a:pPr>
            <a:r>
              <a:rPr lang="en-US" sz="2400" dirty="0" smtClean="0">
                <a:solidFill>
                  <a:schemeClr val="bg2"/>
                </a:solidFill>
              </a:rPr>
              <a:t>Coordinated cross </a:t>
            </a:r>
            <a:r>
              <a:rPr lang="en-US" sz="2400" dirty="0">
                <a:solidFill>
                  <a:schemeClr val="bg2"/>
                </a:solidFill>
              </a:rPr>
              <a:t>regional collaborations involving face to face meetings, training opportunities and </a:t>
            </a:r>
            <a:r>
              <a:rPr lang="en-US" sz="2400" dirty="0" smtClean="0">
                <a:solidFill>
                  <a:schemeClr val="bg2"/>
                </a:solidFill>
              </a:rPr>
              <a:t>webinars</a:t>
            </a:r>
          </a:p>
          <a:p>
            <a:pPr marL="171450" lvl="0" indent="-171450">
              <a:spcBef>
                <a:spcPts val="1200"/>
              </a:spcBef>
              <a:spcAft>
                <a:spcPts val="600"/>
              </a:spcAft>
            </a:pPr>
            <a:r>
              <a:rPr lang="en-US" sz="2400" dirty="0" smtClean="0">
                <a:solidFill>
                  <a:schemeClr val="bg2"/>
                </a:solidFill>
              </a:rPr>
              <a:t>Developed and implemented unique </a:t>
            </a:r>
            <a:r>
              <a:rPr lang="en-US" sz="2400" dirty="0">
                <a:solidFill>
                  <a:schemeClr val="bg2"/>
                </a:solidFill>
              </a:rPr>
              <a:t>regional activities </a:t>
            </a:r>
          </a:p>
          <a:p>
            <a:pPr marL="171450" lvl="0" indent="-171450">
              <a:spcBef>
                <a:spcPts val="1200"/>
              </a:spcBef>
              <a:spcAft>
                <a:spcPts val="600"/>
              </a:spcAft>
            </a:pPr>
            <a:r>
              <a:rPr lang="en-US" sz="2400" dirty="0" smtClean="0">
                <a:solidFill>
                  <a:schemeClr val="bg2"/>
                </a:solidFill>
              </a:rPr>
              <a:t>Participated in evaluation activities including the regional satisfaction surveys</a:t>
            </a:r>
          </a:p>
        </p:txBody>
      </p:sp>
    </p:spTree>
    <p:extLst>
      <p:ext uri="{BB962C8B-B14F-4D97-AF65-F5344CB8AC3E}">
        <p14:creationId xmlns:p14="http://schemas.microsoft.com/office/powerpoint/2010/main" val="226241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350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Meet Your National Peer Learning Team Leads</a:t>
            </a:r>
            <a:r>
              <a:rPr lang="en-US" sz="1800" dirty="0" smtClean="0"/>
              <a:t/>
            </a:r>
            <a:br>
              <a:rPr lang="en-US" sz="1800"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846139"/>
            <a:ext cx="8229600" cy="3268662"/>
          </a:xfrm>
        </p:spPr>
        <p:txBody>
          <a:bodyPr/>
          <a:lstStyle/>
          <a:p>
            <a:r>
              <a:rPr lang="en-US" sz="2000" dirty="0" smtClean="0"/>
              <a:t>NPLTs are being developed in Year 1 and will be rolled out in Year 2</a:t>
            </a:r>
          </a:p>
          <a:p>
            <a:r>
              <a:rPr lang="en-US" sz="2000" dirty="0" smtClean="0"/>
              <a:t>We need you to share what your interests are and to connect others to the topic areas</a:t>
            </a:r>
          </a:p>
          <a:p>
            <a:r>
              <a:rPr lang="en-US" sz="2000" dirty="0" smtClean="0"/>
              <a:t>NPLT leads are located throughout the room</a:t>
            </a:r>
          </a:p>
          <a:p>
            <a:r>
              <a:rPr lang="en-US" sz="2000" dirty="0" smtClean="0"/>
              <a:t>Please go and introduce yourselves, sign-up to keep updated about the NPLTs and hear about ways you can get involved</a:t>
            </a: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1430386389"/>
              </p:ext>
            </p:extLst>
          </p:nvPr>
        </p:nvGraphicFramePr>
        <p:xfrm>
          <a:off x="304800" y="3276600"/>
          <a:ext cx="8534400" cy="3063240"/>
        </p:xfrm>
        <a:graphic>
          <a:graphicData uri="http://schemas.openxmlformats.org/drawingml/2006/table">
            <a:tbl>
              <a:tblPr firstRow="1" bandRow="1">
                <a:tableStyleId>{5C22544A-7EE6-4342-B048-85BDC9FD1C3A}</a:tableStyleId>
              </a:tblPr>
              <a:tblGrid>
                <a:gridCol w="5727032"/>
                <a:gridCol w="2807368"/>
              </a:tblGrid>
              <a:tr h="113366">
                <a:tc>
                  <a:txBody>
                    <a:bodyPr/>
                    <a:lstStyle/>
                    <a:p>
                      <a:r>
                        <a:rPr lang="en-US" sz="1400" dirty="0" smtClean="0"/>
                        <a:t>NPLT</a:t>
                      </a:r>
                      <a:r>
                        <a:rPr lang="en-US" sz="1400" baseline="0" dirty="0" smtClean="0"/>
                        <a:t> lead RNCO and Contact </a:t>
                      </a:r>
                      <a:endParaRPr lang="en-US" sz="1400" dirty="0"/>
                    </a:p>
                  </a:txBody>
                  <a:tcPr marL="68580" marR="68580" marT="34290" marB="34290"/>
                </a:tc>
                <a:tc>
                  <a:txBody>
                    <a:bodyPr/>
                    <a:lstStyle/>
                    <a:p>
                      <a:r>
                        <a:rPr lang="en-US" sz="1400" dirty="0" smtClean="0"/>
                        <a:t>Topic</a:t>
                      </a:r>
                      <a:r>
                        <a:rPr lang="en-US" sz="1400" baseline="0" dirty="0" smtClean="0"/>
                        <a:t> Area</a:t>
                      </a:r>
                      <a:endParaRPr lang="en-US" sz="1400" dirty="0"/>
                    </a:p>
                  </a:txBody>
                  <a:tcPr marL="68580" marR="68580" marT="34290" marB="34290"/>
                </a:tc>
              </a:tr>
              <a:tr h="385445">
                <a:tc>
                  <a:txBody>
                    <a:bodyPr/>
                    <a:lstStyle/>
                    <a:p>
                      <a:r>
                        <a:rPr lang="en-US" sz="1600" dirty="0" smtClean="0"/>
                        <a:t>Colorado </a:t>
                      </a:r>
                    </a:p>
                    <a:p>
                      <a:r>
                        <a:rPr lang="en-US" sz="1600" dirty="0" smtClean="0"/>
                        <a:t>Giorgianna Venetis,</a:t>
                      </a:r>
                      <a:r>
                        <a:rPr lang="en-US" sz="1600" baseline="0" dirty="0" smtClean="0"/>
                        <a:t> </a:t>
                      </a:r>
                      <a:r>
                        <a:rPr lang="en-US" sz="1600" u="sng" dirty="0" smtClean="0"/>
                        <a:t>Giorgianna.venetis@state.co.us</a:t>
                      </a:r>
                      <a:endParaRPr lang="en-US" sz="1600" u="sng" dirty="0"/>
                    </a:p>
                  </a:txBody>
                  <a:tcPr marL="68580" marR="68580" marT="34290" marB="34290"/>
                </a:tc>
                <a:tc>
                  <a:txBody>
                    <a:bodyPr/>
                    <a:lstStyle/>
                    <a:p>
                      <a:r>
                        <a:rPr lang="en-US" sz="1600" dirty="0" smtClean="0"/>
                        <a:t>Child</a:t>
                      </a:r>
                      <a:r>
                        <a:rPr lang="en-US" sz="1600" baseline="0" dirty="0" smtClean="0"/>
                        <a:t> Abuse and Neglect</a:t>
                      </a:r>
                      <a:endParaRPr lang="en-US" sz="1600" dirty="0"/>
                    </a:p>
                  </a:txBody>
                  <a:tcPr marL="68580" marR="68580" marT="34290" marB="34290"/>
                </a:tc>
              </a:tr>
              <a:tr h="385445">
                <a:tc>
                  <a:txBody>
                    <a:bodyPr/>
                    <a:lstStyle/>
                    <a:p>
                      <a:r>
                        <a:rPr lang="en-US" sz="1600" dirty="0" smtClean="0"/>
                        <a:t>Maryland</a:t>
                      </a:r>
                    </a:p>
                    <a:p>
                      <a:r>
                        <a:rPr lang="en-US" sz="1600" dirty="0" smtClean="0"/>
                        <a:t>Joyce Dantzler,</a:t>
                      </a:r>
                      <a:r>
                        <a:rPr lang="en-US" sz="1600" baseline="0" dirty="0" smtClean="0"/>
                        <a:t> </a:t>
                      </a:r>
                      <a:r>
                        <a:rPr lang="en-US" sz="1600" u="sng" dirty="0" smtClean="0"/>
                        <a:t>Joyce.Dantzler@Maryland.gov</a:t>
                      </a:r>
                      <a:endParaRPr lang="en-US" sz="1600" u="sng" dirty="0"/>
                    </a:p>
                  </a:txBody>
                  <a:tcPr marL="68580" marR="68580" marT="34290" marB="34290"/>
                </a:tc>
                <a:tc>
                  <a:txBody>
                    <a:bodyPr/>
                    <a:lstStyle/>
                    <a:p>
                      <a:r>
                        <a:rPr lang="en-US" sz="1600" dirty="0" smtClean="0"/>
                        <a:t>Intimate Partner Violence</a:t>
                      </a:r>
                      <a:endParaRPr lang="en-US" sz="1600" dirty="0"/>
                    </a:p>
                  </a:txBody>
                  <a:tcPr marL="68580" marR="68580" marT="34290" marB="34290"/>
                </a:tc>
              </a:tr>
              <a:tr h="294752">
                <a:tc>
                  <a:txBody>
                    <a:bodyPr/>
                    <a:lstStyle/>
                    <a:p>
                      <a:r>
                        <a:rPr lang="en-US" sz="1600" dirty="0" smtClean="0"/>
                        <a:t>Massachusetts </a:t>
                      </a:r>
                    </a:p>
                    <a:p>
                      <a:r>
                        <a:rPr lang="en-US" sz="1600" dirty="0" smtClean="0"/>
                        <a:t>Bekah Thomas,</a:t>
                      </a:r>
                      <a:r>
                        <a:rPr lang="en-US" sz="1600" baseline="0" dirty="0" smtClean="0"/>
                        <a:t> </a:t>
                      </a:r>
                      <a:r>
                        <a:rPr lang="en-US" sz="1600" u="sng" dirty="0" smtClean="0"/>
                        <a:t>Rthomas@edc.org</a:t>
                      </a:r>
                      <a:endParaRPr lang="en-US" sz="1600" u="sng" dirty="0"/>
                    </a:p>
                  </a:txBody>
                  <a:tcPr marL="68580" marR="68580" marT="34290" marB="34290"/>
                </a:tc>
                <a:tc>
                  <a:txBody>
                    <a:bodyPr/>
                    <a:lstStyle/>
                    <a:p>
                      <a:r>
                        <a:rPr lang="en-US" sz="1600" dirty="0" smtClean="0"/>
                        <a:t>Motor Vehicle Crash</a:t>
                      </a:r>
                      <a:endParaRPr lang="en-US" sz="1600" dirty="0"/>
                    </a:p>
                  </a:txBody>
                  <a:tcPr marL="68580" marR="68580" marT="34290" marB="34290"/>
                </a:tc>
              </a:tr>
              <a:tr h="385445">
                <a:tc>
                  <a:txBody>
                    <a:bodyPr/>
                    <a:lstStyle/>
                    <a:p>
                      <a:r>
                        <a:rPr lang="en-US" sz="1600" dirty="0" smtClean="0"/>
                        <a:t>North Carolina</a:t>
                      </a:r>
                    </a:p>
                    <a:p>
                      <a:r>
                        <a:rPr lang="en-US" sz="1600" dirty="0" smtClean="0"/>
                        <a:t>Jennifer Woody,</a:t>
                      </a:r>
                      <a:r>
                        <a:rPr lang="en-US" sz="1600" baseline="0" dirty="0" smtClean="0"/>
                        <a:t> </a:t>
                      </a:r>
                      <a:r>
                        <a:rPr lang="en-US" sz="1600" u="sng" dirty="0" smtClean="0"/>
                        <a:t>Jennifer.woody@dhhs.nc.gov</a:t>
                      </a:r>
                      <a:endParaRPr lang="en-US" sz="1600" u="sng" dirty="0"/>
                    </a:p>
                  </a:txBody>
                  <a:tcPr marL="68580" marR="68580" marT="34290" marB="34290"/>
                </a:tc>
                <a:tc>
                  <a:txBody>
                    <a:bodyPr/>
                    <a:lstStyle/>
                    <a:p>
                      <a:r>
                        <a:rPr lang="en-US" sz="1600" dirty="0" smtClean="0"/>
                        <a:t>Systems</a:t>
                      </a:r>
                      <a:r>
                        <a:rPr lang="en-US" sz="1600" baseline="0" dirty="0" smtClean="0"/>
                        <a:t> Thinking</a:t>
                      </a:r>
                      <a:endParaRPr lang="en-US" sz="1600" dirty="0"/>
                    </a:p>
                  </a:txBody>
                  <a:tcPr marL="68580" marR="68580" marT="34290" marB="34290"/>
                </a:tc>
              </a:tr>
              <a:tr h="294752">
                <a:tc>
                  <a:txBody>
                    <a:bodyPr/>
                    <a:lstStyle/>
                    <a:p>
                      <a:r>
                        <a:rPr lang="en-US" sz="1600" dirty="0" smtClean="0"/>
                        <a:t>Washington</a:t>
                      </a:r>
                      <a:r>
                        <a:rPr lang="en-US" sz="1600" baseline="0" dirty="0" smtClean="0"/>
                        <a:t> </a:t>
                      </a:r>
                    </a:p>
                    <a:p>
                      <a:r>
                        <a:rPr lang="en-US" sz="1600" baseline="0" dirty="0" smtClean="0"/>
                        <a:t>Will Hitchcock, </a:t>
                      </a:r>
                      <a:r>
                        <a:rPr lang="en-US" sz="1600" u="sng" baseline="0" dirty="0" smtClean="0"/>
                        <a:t>Will.hitchcock@doh.wa.gov</a:t>
                      </a:r>
                      <a:endParaRPr lang="en-US" sz="1600" u="sng" dirty="0"/>
                    </a:p>
                  </a:txBody>
                  <a:tcPr marL="68580" marR="68580" marT="34290" marB="34290"/>
                </a:tc>
                <a:tc>
                  <a:txBody>
                    <a:bodyPr/>
                    <a:lstStyle/>
                    <a:p>
                      <a:r>
                        <a:rPr lang="en-US" sz="1600" dirty="0" smtClean="0"/>
                        <a:t>Traumatic Brain Injury</a:t>
                      </a:r>
                      <a:endParaRPr lang="en-US" sz="1600" dirty="0"/>
                    </a:p>
                  </a:txBody>
                  <a:tcPr marL="68580" marR="68580" marT="34290" marB="34290"/>
                </a:tc>
              </a:tr>
            </a:tbl>
          </a:graphicData>
        </a:graphic>
      </p:graphicFrame>
    </p:spTree>
    <p:extLst>
      <p:ext uri="{BB962C8B-B14F-4D97-AF65-F5344CB8AC3E}">
        <p14:creationId xmlns:p14="http://schemas.microsoft.com/office/powerpoint/2010/main" val="18720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371600"/>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228600" y="345649"/>
            <a:ext cx="8229600" cy="1143000"/>
          </a:xfrm>
        </p:spPr>
        <p:txBody>
          <a:bodyPr/>
          <a:lstStyle/>
          <a:p>
            <a:r>
              <a:rPr lang="en-US" sz="2800" dirty="0" smtClean="0">
                <a:solidFill>
                  <a:schemeClr val="bg1"/>
                </a:solidFill>
              </a:rPr>
              <a:t>Regional Network Coordinating Organization (RNCO)</a:t>
            </a:r>
            <a:endParaRPr lang="en-US" sz="2800" dirty="0">
              <a:solidFill>
                <a:schemeClr val="bg1"/>
              </a:solidFill>
            </a:endParaRPr>
          </a:p>
        </p:txBody>
      </p:sp>
      <p:sp>
        <p:nvSpPr>
          <p:cNvPr id="5" name="Rounded Rectangle 4"/>
          <p:cNvSpPr/>
          <p:nvPr/>
        </p:nvSpPr>
        <p:spPr>
          <a:xfrm>
            <a:off x="580916" y="2222843"/>
            <a:ext cx="8128721" cy="1828800"/>
          </a:xfrm>
          <a:prstGeom prst="roundRect">
            <a:avLst/>
          </a:prstGeom>
          <a:solidFill>
            <a:srgbClr val="F79646"/>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ct val="20000"/>
              </a:spcBef>
              <a:buClr>
                <a:srgbClr val="4B4B4B"/>
              </a:buClr>
              <a:buSzPct val="70000"/>
            </a:pPr>
            <a:r>
              <a:rPr lang="en-US" sz="2400" i="1" dirty="0" smtClean="0">
                <a:solidFill>
                  <a:srgbClr val="4B4B4B"/>
                </a:solidFill>
              </a:rPr>
              <a:t>Purpose:  To provide </a:t>
            </a:r>
            <a:r>
              <a:rPr lang="en-US" sz="2400" i="1" dirty="0">
                <a:solidFill>
                  <a:srgbClr val="4B4B4B"/>
                </a:solidFill>
              </a:rPr>
              <a:t>coordination across and between states(regardless of funding status</a:t>
            </a:r>
            <a:r>
              <a:rPr lang="en-US" sz="2400" i="1" dirty="0" smtClean="0">
                <a:solidFill>
                  <a:srgbClr val="4B4B4B"/>
                </a:solidFill>
              </a:rPr>
              <a:t>), </a:t>
            </a:r>
            <a:r>
              <a:rPr lang="en-US" sz="2400" i="1" dirty="0">
                <a:solidFill>
                  <a:srgbClr val="4B4B4B"/>
                </a:solidFill>
              </a:rPr>
              <a:t>and </a:t>
            </a:r>
            <a:r>
              <a:rPr lang="en-US" sz="2400" i="1" dirty="0" smtClean="0">
                <a:solidFill>
                  <a:srgbClr val="4B4B4B"/>
                </a:solidFill>
              </a:rPr>
              <a:t>to collaborate with injury and violence prevention organizations </a:t>
            </a:r>
            <a:r>
              <a:rPr lang="en-US" sz="2400" i="1" dirty="0">
                <a:solidFill>
                  <a:srgbClr val="4B4B4B"/>
                </a:solidFill>
              </a:rPr>
              <a:t>to share scientific evidence and programmatic best practices.</a:t>
            </a:r>
          </a:p>
        </p:txBody>
      </p:sp>
      <p:sp>
        <p:nvSpPr>
          <p:cNvPr id="7" name="Rectangle 6"/>
          <p:cNvSpPr/>
          <p:nvPr/>
        </p:nvSpPr>
        <p:spPr>
          <a:xfrm>
            <a:off x="9427" y="6581979"/>
            <a:ext cx="9144000" cy="171042"/>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486843" y="6581101"/>
            <a:ext cx="4572000" cy="172389"/>
          </a:xfrm>
          <a:prstGeom prst="rect">
            <a:avLst/>
          </a:prstGeom>
          <a:solidFill>
            <a:srgbClr val="7E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6903695" y="6580632"/>
            <a:ext cx="1828800" cy="172389"/>
          </a:xfrm>
          <a:prstGeom prst="rect">
            <a:avLst/>
          </a:prstGeom>
          <a:solidFill>
            <a:srgbClr val="EC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43" y="4724400"/>
            <a:ext cx="1650794" cy="1511111"/>
          </a:xfrm>
          <a:prstGeom prst="rect">
            <a:avLst/>
          </a:prstGeom>
        </p:spPr>
      </p:pic>
    </p:spTree>
    <p:extLst>
      <p:ext uri="{BB962C8B-B14F-4D97-AF65-F5344CB8AC3E}">
        <p14:creationId xmlns:p14="http://schemas.microsoft.com/office/powerpoint/2010/main" val="36936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52462"/>
            <a:ext cx="8229600" cy="4297363"/>
          </a:xfrm>
        </p:spPr>
        <p:txBody>
          <a:bodyPr>
            <a:noAutofit/>
          </a:bodyPr>
          <a:lstStyle/>
          <a:p>
            <a:pPr marL="0" indent="0">
              <a:spcBef>
                <a:spcPts val="0"/>
              </a:spcBef>
              <a:buNone/>
            </a:pPr>
            <a:r>
              <a:rPr lang="en-US" sz="1800" b="1" dirty="0" smtClean="0">
                <a:latin typeface="Calibri"/>
                <a:ea typeface="Calibri"/>
                <a:cs typeface="Times New Roman"/>
              </a:rPr>
              <a:t>Regions 1 and 2: Cindy Rogers </a:t>
            </a:r>
            <a:endParaRPr lang="en-US" sz="1800" dirty="0" smtClean="0">
              <a:latin typeface="Calibri"/>
              <a:ea typeface="Calibri"/>
              <a:cs typeface="Times New Roman"/>
            </a:endParaRPr>
          </a:p>
          <a:p>
            <a:pPr marL="0" indent="0">
              <a:spcBef>
                <a:spcPts val="0"/>
              </a:spcBef>
              <a:buNone/>
            </a:pPr>
            <a:r>
              <a:rPr lang="en-US" sz="1800" dirty="0" smtClean="0">
                <a:latin typeface="Calibri"/>
                <a:ea typeface="Calibri"/>
                <a:cs typeface="Times New Roman"/>
              </a:rPr>
              <a:t>Connecticut, Maine, Massachusetts, New Hampshire, New Jersey, New York, Puerto Rico, Rhode Island, Vermont, and the Virgin Islands</a:t>
            </a:r>
          </a:p>
          <a:p>
            <a:pPr marL="0" indent="0">
              <a:spcBef>
                <a:spcPts val="0"/>
              </a:spcBef>
              <a:buNone/>
            </a:pPr>
            <a:endParaRPr lang="en-US" sz="900" b="1" dirty="0" smtClean="0">
              <a:latin typeface="Calibri"/>
              <a:ea typeface="Calibri"/>
              <a:cs typeface="Times New Roman"/>
            </a:endParaRPr>
          </a:p>
          <a:p>
            <a:pPr marL="0" indent="0">
              <a:spcBef>
                <a:spcPts val="0"/>
              </a:spcBef>
              <a:buNone/>
            </a:pPr>
            <a:r>
              <a:rPr lang="en-US" sz="1800" b="1" dirty="0" smtClean="0">
                <a:latin typeface="Calibri"/>
                <a:ea typeface="Calibri"/>
                <a:cs typeface="Times New Roman"/>
              </a:rPr>
              <a:t>Regions 3 and 5:</a:t>
            </a:r>
            <a:r>
              <a:rPr lang="en-US" sz="1800" dirty="0" smtClean="0">
                <a:latin typeface="Calibri"/>
                <a:ea typeface="Calibri"/>
                <a:cs typeface="Times New Roman"/>
              </a:rPr>
              <a:t>  </a:t>
            </a:r>
            <a:r>
              <a:rPr lang="en-US" sz="1800" b="1" dirty="0" smtClean="0">
                <a:latin typeface="Calibri"/>
                <a:ea typeface="Calibri"/>
                <a:cs typeface="Times New Roman"/>
              </a:rPr>
              <a:t>Joyce Dantzler</a:t>
            </a:r>
          </a:p>
          <a:p>
            <a:pPr marL="0" indent="0">
              <a:spcBef>
                <a:spcPts val="0"/>
              </a:spcBef>
              <a:buNone/>
            </a:pPr>
            <a:r>
              <a:rPr lang="en-US" sz="1800" dirty="0" smtClean="0">
                <a:latin typeface="Calibri"/>
                <a:ea typeface="Calibri"/>
                <a:cs typeface="Times New Roman"/>
              </a:rPr>
              <a:t>Delaware</a:t>
            </a:r>
            <a:r>
              <a:rPr lang="en-US" sz="1800" dirty="0">
                <a:latin typeface="Calibri"/>
                <a:ea typeface="Calibri"/>
                <a:cs typeface="Times New Roman"/>
              </a:rPr>
              <a:t>, District of Columbia, Illinois, Indiana, Maryland, Michigan, Minnesota, Ohio, Pennsylvania, </a:t>
            </a:r>
            <a:r>
              <a:rPr lang="en-US" sz="1800" dirty="0" smtClean="0">
                <a:latin typeface="Calibri"/>
                <a:ea typeface="Calibri"/>
                <a:cs typeface="Times New Roman"/>
              </a:rPr>
              <a:t>Virginia, West Virginia, </a:t>
            </a:r>
            <a:r>
              <a:rPr lang="en-US" sz="1800" dirty="0">
                <a:latin typeface="Calibri"/>
                <a:ea typeface="Calibri"/>
                <a:cs typeface="Times New Roman"/>
              </a:rPr>
              <a:t>and </a:t>
            </a:r>
            <a:r>
              <a:rPr lang="en-US" sz="1800" dirty="0" smtClean="0">
                <a:latin typeface="Calibri"/>
                <a:ea typeface="Calibri"/>
                <a:cs typeface="Times New Roman"/>
              </a:rPr>
              <a:t>Wisconsin</a:t>
            </a:r>
          </a:p>
          <a:p>
            <a:pPr marL="0" indent="0">
              <a:spcBef>
                <a:spcPts val="0"/>
              </a:spcBef>
              <a:buNone/>
            </a:pPr>
            <a:endParaRPr lang="en-US" sz="900" dirty="0">
              <a:latin typeface="Calibri"/>
              <a:ea typeface="Calibri"/>
              <a:cs typeface="Times New Roman"/>
            </a:endParaRPr>
          </a:p>
          <a:p>
            <a:pPr marL="0" indent="0">
              <a:spcBef>
                <a:spcPts val="0"/>
              </a:spcBef>
              <a:buNone/>
            </a:pPr>
            <a:r>
              <a:rPr lang="en-US" sz="1800" b="1" dirty="0" smtClean="0">
                <a:latin typeface="Calibri"/>
                <a:ea typeface="Calibri"/>
                <a:cs typeface="Times New Roman"/>
              </a:rPr>
              <a:t>Regions 4 and 6: Jennifer Woody</a:t>
            </a:r>
          </a:p>
          <a:p>
            <a:pPr marL="0" indent="0">
              <a:spcBef>
                <a:spcPts val="0"/>
              </a:spcBef>
              <a:buNone/>
            </a:pPr>
            <a:r>
              <a:rPr lang="en-US" sz="1800" dirty="0" smtClean="0">
                <a:latin typeface="Calibri"/>
                <a:ea typeface="Calibri"/>
                <a:cs typeface="Times New Roman"/>
              </a:rPr>
              <a:t>Alabama</a:t>
            </a:r>
            <a:r>
              <a:rPr lang="en-US" sz="1800" dirty="0">
                <a:latin typeface="Calibri"/>
                <a:ea typeface="Calibri"/>
                <a:cs typeface="Times New Roman"/>
              </a:rPr>
              <a:t>, Arkansas, Florida, Georgia, Kentucky, Louisiana, Mississippi, New Mexico, North Carolina, Oklahoma, South Carolina, Tennessee, and </a:t>
            </a:r>
            <a:r>
              <a:rPr lang="en-US" sz="1800" dirty="0" smtClean="0">
                <a:latin typeface="Calibri"/>
                <a:ea typeface="Calibri"/>
                <a:cs typeface="Times New Roman"/>
              </a:rPr>
              <a:t>Texas</a:t>
            </a:r>
          </a:p>
          <a:p>
            <a:pPr marL="0" indent="0">
              <a:spcBef>
                <a:spcPts val="0"/>
              </a:spcBef>
              <a:buNone/>
            </a:pPr>
            <a:endParaRPr lang="en-US" sz="900" b="1" dirty="0" smtClean="0">
              <a:latin typeface="Calibri"/>
              <a:ea typeface="Calibri"/>
              <a:cs typeface="Times New Roman"/>
            </a:endParaRPr>
          </a:p>
          <a:p>
            <a:pPr marL="0" indent="0">
              <a:spcBef>
                <a:spcPts val="0"/>
              </a:spcBef>
              <a:buNone/>
            </a:pPr>
            <a:r>
              <a:rPr lang="en-US" sz="1800" b="1" dirty="0" smtClean="0">
                <a:latin typeface="Calibri"/>
                <a:ea typeface="Calibri"/>
                <a:cs typeface="Times New Roman"/>
              </a:rPr>
              <a:t>Regions 7 and 8:</a:t>
            </a:r>
            <a:r>
              <a:rPr lang="en-US" sz="1800" dirty="0" smtClean="0">
                <a:latin typeface="Calibri"/>
                <a:ea typeface="Calibri"/>
                <a:cs typeface="Times New Roman"/>
              </a:rPr>
              <a:t> </a:t>
            </a:r>
            <a:r>
              <a:rPr lang="en-US" sz="1800" b="1" dirty="0">
                <a:latin typeface="Calibri" panose="020F0502020204030204" pitchFamily="34" charset="0"/>
              </a:rPr>
              <a:t>Giorgianna Venetis</a:t>
            </a:r>
            <a:endParaRPr lang="en-US" sz="1800" b="1" dirty="0" smtClean="0">
              <a:latin typeface="Calibri" panose="020F0502020204030204" pitchFamily="34" charset="0"/>
              <a:ea typeface="Calibri"/>
              <a:cs typeface="Times New Roman"/>
            </a:endParaRPr>
          </a:p>
          <a:p>
            <a:pPr marL="0" indent="0">
              <a:spcBef>
                <a:spcPts val="0"/>
              </a:spcBef>
              <a:buNone/>
            </a:pPr>
            <a:r>
              <a:rPr lang="en-US" sz="1800" dirty="0" smtClean="0">
                <a:latin typeface="Calibri"/>
                <a:ea typeface="Calibri"/>
                <a:cs typeface="Times New Roman"/>
              </a:rPr>
              <a:t>Iowa, Kansas, Missouri, Montana, Nebraska, North Dakota, South Dakota, Utah, and Wyoming</a:t>
            </a:r>
          </a:p>
          <a:p>
            <a:pPr marL="0" indent="0">
              <a:spcBef>
                <a:spcPts val="0"/>
              </a:spcBef>
              <a:buNone/>
            </a:pPr>
            <a:endParaRPr lang="en-US" sz="900" b="1" dirty="0" smtClean="0">
              <a:latin typeface="Calibri"/>
              <a:ea typeface="Calibri"/>
              <a:cs typeface="Times New Roman"/>
            </a:endParaRPr>
          </a:p>
          <a:p>
            <a:pPr marL="0" indent="0">
              <a:spcBef>
                <a:spcPts val="0"/>
              </a:spcBef>
              <a:buNone/>
            </a:pPr>
            <a:r>
              <a:rPr lang="en-US" sz="1800" b="1" dirty="0" smtClean="0">
                <a:latin typeface="Calibri"/>
                <a:ea typeface="Calibri"/>
                <a:cs typeface="Times New Roman"/>
              </a:rPr>
              <a:t>Regions 9 and 10: Will Hitchcock</a:t>
            </a:r>
          </a:p>
          <a:p>
            <a:pPr marL="0" indent="0">
              <a:spcBef>
                <a:spcPts val="0"/>
              </a:spcBef>
              <a:buNone/>
            </a:pPr>
            <a:r>
              <a:rPr lang="en-US" sz="1800" dirty="0" smtClean="0">
                <a:latin typeface="Calibri"/>
                <a:ea typeface="Calibri"/>
                <a:cs typeface="Times New Roman"/>
              </a:rPr>
              <a:t>Alaska</a:t>
            </a:r>
            <a:r>
              <a:rPr lang="en-US" sz="1800" dirty="0">
                <a:latin typeface="Calibri"/>
                <a:ea typeface="Calibri"/>
                <a:cs typeface="Times New Roman"/>
              </a:rPr>
              <a:t>, Arizona, California, Hawaii, Idaho, Oregon, Nevada, Washington, American Samoa, Commonwealth of Northern Mariana Islands, Federated States of Micronesia, Guam, Marshall Islands, Republic of Palau</a:t>
            </a:r>
          </a:p>
          <a:p>
            <a:pPr marL="0" marR="0" indent="0" algn="ctr">
              <a:lnSpc>
                <a:spcPct val="115000"/>
              </a:lnSpc>
              <a:spcBef>
                <a:spcPts val="0"/>
              </a:spcBef>
              <a:spcAft>
                <a:spcPts val="1000"/>
              </a:spcAft>
              <a:buNone/>
            </a:pPr>
            <a:r>
              <a:rPr lang="en-US" sz="1800" dirty="0">
                <a:latin typeface="Calibri"/>
                <a:ea typeface="Calibri"/>
                <a:cs typeface="Times New Roman"/>
              </a:rPr>
              <a:t> </a:t>
            </a:r>
          </a:p>
          <a:p>
            <a:endParaRPr lang="en-US" sz="1800" dirty="0"/>
          </a:p>
        </p:txBody>
      </p:sp>
      <p:sp>
        <p:nvSpPr>
          <p:cNvPr id="5" name="Rectangle 4"/>
          <p:cNvSpPr/>
          <p:nvPr/>
        </p:nvSpPr>
        <p:spPr>
          <a:xfrm>
            <a:off x="0" y="152400"/>
            <a:ext cx="9144000" cy="1371600"/>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1"/>
          <p:cNvSpPr>
            <a:spLocks noGrp="1"/>
          </p:cNvSpPr>
          <p:nvPr>
            <p:ph type="title"/>
          </p:nvPr>
        </p:nvSpPr>
        <p:spPr>
          <a:xfrm>
            <a:off x="228600" y="345649"/>
            <a:ext cx="8229600" cy="1143000"/>
          </a:xfrm>
        </p:spPr>
        <p:txBody>
          <a:bodyPr/>
          <a:lstStyle/>
          <a:p>
            <a:r>
              <a:rPr lang="en-US" sz="2800" dirty="0" smtClean="0">
                <a:solidFill>
                  <a:schemeClr val="bg1"/>
                </a:solidFill>
              </a:rPr>
              <a:t>Regional Network Coordinating Organization (RNCO) States and Regional Coordinators</a:t>
            </a:r>
            <a:endParaRPr lang="en-US" sz="2800" dirty="0">
              <a:solidFill>
                <a:schemeClr val="bg1"/>
              </a:solidFill>
            </a:endParaRPr>
          </a:p>
        </p:txBody>
      </p:sp>
      <p:sp>
        <p:nvSpPr>
          <p:cNvPr id="8" name="Rectangle 7"/>
          <p:cNvSpPr/>
          <p:nvPr/>
        </p:nvSpPr>
        <p:spPr>
          <a:xfrm>
            <a:off x="9427" y="6581979"/>
            <a:ext cx="9144000" cy="171042"/>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2486843" y="6581101"/>
            <a:ext cx="4572000" cy="172389"/>
          </a:xfrm>
          <a:prstGeom prst="rect">
            <a:avLst/>
          </a:prstGeom>
          <a:solidFill>
            <a:srgbClr val="7E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6903695" y="6580632"/>
            <a:ext cx="1828800" cy="172389"/>
          </a:xfrm>
          <a:prstGeom prst="rect">
            <a:avLst/>
          </a:prstGeom>
          <a:solidFill>
            <a:srgbClr val="EC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10456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27" y="6581979"/>
            <a:ext cx="9144000" cy="171042"/>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2486843" y="6581101"/>
            <a:ext cx="4572000" cy="172389"/>
          </a:xfrm>
          <a:prstGeom prst="rect">
            <a:avLst/>
          </a:prstGeom>
          <a:solidFill>
            <a:srgbClr val="7E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6903695" y="6580632"/>
            <a:ext cx="1828800" cy="172389"/>
          </a:xfrm>
          <a:prstGeom prst="rect">
            <a:avLst/>
          </a:prstGeom>
          <a:solidFill>
            <a:srgbClr val="EC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0" y="152400"/>
            <a:ext cx="9144000" cy="1371600"/>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Core SVIPP States and Regions</a:t>
            </a:r>
            <a:endParaRPr lang="en-US" sz="2800" b="1"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857"/>
          <a:stretch/>
        </p:blipFill>
        <p:spPr>
          <a:xfrm>
            <a:off x="29305" y="1497496"/>
            <a:ext cx="9066542" cy="4648199"/>
          </a:xfrm>
          <a:prstGeom prst="rect">
            <a:avLst/>
          </a:prstGeom>
        </p:spPr>
      </p:pic>
      <p:sp>
        <p:nvSpPr>
          <p:cNvPr id="2" name="Rectangle 1"/>
          <p:cNvSpPr/>
          <p:nvPr/>
        </p:nvSpPr>
        <p:spPr>
          <a:xfrm>
            <a:off x="4617695" y="5684265"/>
            <a:ext cx="4572000" cy="923330"/>
          </a:xfrm>
          <a:prstGeom prst="rect">
            <a:avLst/>
          </a:prstGeom>
        </p:spPr>
        <p:txBody>
          <a:bodyPr>
            <a:spAutoFit/>
          </a:bodyPr>
          <a:lstStyle/>
          <a:p>
            <a:pPr>
              <a:spcBef>
                <a:spcPts val="1200"/>
              </a:spcBef>
              <a:spcAft>
                <a:spcPts val="600"/>
              </a:spcAft>
            </a:pPr>
            <a:r>
              <a:rPr lang="en-US" dirty="0">
                <a:solidFill>
                  <a:schemeClr val="bg2"/>
                </a:solidFill>
              </a:rPr>
              <a:t>Funded states include: Colorado, Maryland, Massachusetts, North Carolina, and Washington</a:t>
            </a:r>
            <a:endParaRPr lang="en-US" sz="1600" dirty="0"/>
          </a:p>
        </p:txBody>
      </p:sp>
    </p:spTree>
    <p:extLst>
      <p:ext uri="{BB962C8B-B14F-4D97-AF65-F5344CB8AC3E}">
        <p14:creationId xmlns:p14="http://schemas.microsoft.com/office/powerpoint/2010/main" val="401041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Getting Involved</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Network with your peers across the country on topics that matter to you</a:t>
            </a:r>
          </a:p>
          <a:p>
            <a:r>
              <a:rPr lang="en-US" dirty="0" smtClean="0"/>
              <a:t>Learn new ways to approach injury and violence programmatic and policy interventions</a:t>
            </a:r>
          </a:p>
          <a:p>
            <a:pPr lvl="1"/>
            <a:r>
              <a:rPr lang="en-US" dirty="0" smtClean="0"/>
              <a:t>Don’t reinvent the wheel if it doesn’t need to be</a:t>
            </a:r>
          </a:p>
          <a:p>
            <a:r>
              <a:rPr lang="en-US" dirty="0" smtClean="0"/>
              <a:t>Bounce challenges and ideas off of others who understand the field and have likely encountered similar challenges</a:t>
            </a:r>
          </a:p>
          <a:p>
            <a:r>
              <a:rPr lang="en-US" dirty="0" smtClean="0"/>
              <a:t>Connect new staff with others to help increase their knowledge and networks</a:t>
            </a:r>
            <a:endParaRPr lang="en-US" dirty="0"/>
          </a:p>
          <a:p>
            <a:r>
              <a:rPr lang="en-US" dirty="0" smtClean="0"/>
              <a:t>Create new partners with academia, community or tribal groups,  and others working to prevent injury and violence</a:t>
            </a:r>
          </a:p>
          <a:p>
            <a:r>
              <a:rPr lang="en-US" dirty="0" smtClean="0"/>
              <a:t>Work jointly on projects or manuscripts</a:t>
            </a:r>
          </a:p>
          <a:p>
            <a:r>
              <a:rPr lang="en-US" dirty="0" smtClean="0"/>
              <a:t>Opportunities to practice or improve skills by volunteering for work groups and other projects</a:t>
            </a:r>
          </a:p>
        </p:txBody>
      </p:sp>
    </p:spTree>
    <p:extLst>
      <p:ext uri="{BB962C8B-B14F-4D97-AF65-F5344CB8AC3E}">
        <p14:creationId xmlns:p14="http://schemas.microsoft.com/office/powerpoint/2010/main" val="344779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RNCO Regional Network Year 1 Activities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Conduct </a:t>
            </a:r>
            <a:r>
              <a:rPr lang="en-US" b="1" dirty="0" smtClean="0"/>
              <a:t>needs assessment </a:t>
            </a:r>
            <a:r>
              <a:rPr lang="en-US" dirty="0" smtClean="0"/>
              <a:t>within first 3 months (November) to inform Charter </a:t>
            </a:r>
          </a:p>
          <a:p>
            <a:r>
              <a:rPr lang="en-US" dirty="0" smtClean="0"/>
              <a:t>Develop </a:t>
            </a:r>
            <a:r>
              <a:rPr lang="en-US" b="1" dirty="0" smtClean="0"/>
              <a:t>Charter</a:t>
            </a:r>
            <a:r>
              <a:rPr lang="en-US" dirty="0" smtClean="0"/>
              <a:t> in first 6 months (February) through a consensus, shared decision making process with network states and organizations</a:t>
            </a:r>
          </a:p>
          <a:p>
            <a:r>
              <a:rPr lang="en-US" dirty="0" smtClean="0"/>
              <a:t>Develop </a:t>
            </a:r>
            <a:r>
              <a:rPr lang="en-US" b="1" dirty="0" smtClean="0"/>
              <a:t>action plan </a:t>
            </a:r>
            <a:r>
              <a:rPr lang="en-US" dirty="0" smtClean="0"/>
              <a:t>for regional network activities (webinars, trainings, technical assistance, etc.)</a:t>
            </a:r>
          </a:p>
          <a:p>
            <a:r>
              <a:rPr lang="en-US" dirty="0" smtClean="0"/>
              <a:t>Initiate regional network </a:t>
            </a:r>
            <a:r>
              <a:rPr lang="en-US" b="1" dirty="0" smtClean="0"/>
              <a:t>Peer Learning Teams</a:t>
            </a:r>
            <a:r>
              <a:rPr lang="en-US" dirty="0" smtClean="0"/>
              <a:t>. Network members are expected to decide topics through consensus process based on burden or other emerging issues</a:t>
            </a:r>
          </a:p>
          <a:p>
            <a:r>
              <a:rPr lang="en-US" b="1" dirty="0" smtClean="0"/>
              <a:t>Recruit relevant agencies and organizations </a:t>
            </a:r>
            <a:r>
              <a:rPr lang="en-US" dirty="0" smtClean="0"/>
              <a:t>to participate as members in the regional network including at least one ICRC or similar research entity</a:t>
            </a:r>
          </a:p>
          <a:p>
            <a:pPr marL="0" indent="0">
              <a:buNone/>
            </a:pPr>
            <a:endParaRPr lang="en-US" dirty="0"/>
          </a:p>
        </p:txBody>
      </p:sp>
    </p:spTree>
    <p:extLst>
      <p:ext uri="{BB962C8B-B14F-4D97-AF65-F5344CB8AC3E}">
        <p14:creationId xmlns:p14="http://schemas.microsoft.com/office/powerpoint/2010/main" val="248561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371600"/>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228600" y="345649"/>
            <a:ext cx="8229600" cy="1143000"/>
          </a:xfrm>
        </p:spPr>
        <p:txBody>
          <a:bodyPr/>
          <a:lstStyle/>
          <a:p>
            <a:r>
              <a:rPr lang="en-US" sz="2800" dirty="0" smtClean="0">
                <a:solidFill>
                  <a:schemeClr val="bg1"/>
                </a:solidFill>
              </a:rPr>
              <a:t>National Peer Learning Teams</a:t>
            </a:r>
            <a:endParaRPr lang="en-US" sz="2800" dirty="0">
              <a:solidFill>
                <a:schemeClr val="bg1"/>
              </a:solidFill>
            </a:endParaRPr>
          </a:p>
        </p:txBody>
      </p:sp>
      <p:sp>
        <p:nvSpPr>
          <p:cNvPr id="5" name="Rounded Rectangle 4"/>
          <p:cNvSpPr/>
          <p:nvPr/>
        </p:nvSpPr>
        <p:spPr>
          <a:xfrm>
            <a:off x="580916" y="2222843"/>
            <a:ext cx="8128721" cy="1828800"/>
          </a:xfrm>
          <a:prstGeom prst="roundRect">
            <a:avLst/>
          </a:prstGeom>
          <a:solidFill>
            <a:srgbClr val="F79646"/>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2800" i="1" dirty="0" smtClean="0">
                <a:solidFill>
                  <a:schemeClr val="bg2"/>
                </a:solidFill>
              </a:rPr>
              <a:t>Peer learning </a:t>
            </a:r>
            <a:r>
              <a:rPr lang="en-US" sz="2800" i="1" dirty="0">
                <a:solidFill>
                  <a:schemeClr val="bg2"/>
                </a:solidFill>
              </a:rPr>
              <a:t>teams that </a:t>
            </a:r>
            <a:r>
              <a:rPr lang="en-US" sz="2800" i="1" dirty="0" smtClean="0">
                <a:solidFill>
                  <a:schemeClr val="bg2"/>
                </a:solidFill>
              </a:rPr>
              <a:t>connect partners across the country to focus </a:t>
            </a:r>
            <a:r>
              <a:rPr lang="en-US" sz="2800" i="1" dirty="0">
                <a:solidFill>
                  <a:schemeClr val="bg2"/>
                </a:solidFill>
              </a:rPr>
              <a:t>on a specific topic </a:t>
            </a:r>
            <a:r>
              <a:rPr lang="en-US" sz="2800" i="1" dirty="0" smtClean="0">
                <a:solidFill>
                  <a:schemeClr val="bg2"/>
                </a:solidFill>
              </a:rPr>
              <a:t>area related to injury and violence prevention. </a:t>
            </a:r>
            <a:endParaRPr lang="en-US" sz="2800" i="1" dirty="0">
              <a:solidFill>
                <a:schemeClr val="bg2"/>
              </a:solidFill>
            </a:endParaRPr>
          </a:p>
        </p:txBody>
      </p:sp>
      <p:sp>
        <p:nvSpPr>
          <p:cNvPr id="7" name="Rectangle 6"/>
          <p:cNvSpPr/>
          <p:nvPr/>
        </p:nvSpPr>
        <p:spPr>
          <a:xfrm>
            <a:off x="9427" y="6581979"/>
            <a:ext cx="9144000" cy="171042"/>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486843" y="6581101"/>
            <a:ext cx="4572000" cy="172389"/>
          </a:xfrm>
          <a:prstGeom prst="rect">
            <a:avLst/>
          </a:prstGeom>
          <a:solidFill>
            <a:srgbClr val="7E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6903695" y="6580632"/>
            <a:ext cx="1828800" cy="172389"/>
          </a:xfrm>
          <a:prstGeom prst="rect">
            <a:avLst/>
          </a:prstGeom>
          <a:solidFill>
            <a:srgbClr val="EC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843" y="4724400"/>
            <a:ext cx="1650794" cy="1511111"/>
          </a:xfrm>
          <a:prstGeom prst="rect">
            <a:avLst/>
          </a:prstGeom>
        </p:spPr>
      </p:pic>
    </p:spTree>
    <p:extLst>
      <p:ext uri="{BB962C8B-B14F-4D97-AF65-F5344CB8AC3E}">
        <p14:creationId xmlns:p14="http://schemas.microsoft.com/office/powerpoint/2010/main" val="1608117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3384869"/>
              </p:ext>
            </p:extLst>
          </p:nvPr>
        </p:nvGraphicFramePr>
        <p:xfrm>
          <a:off x="228600" y="1500372"/>
          <a:ext cx="8610600" cy="5170832"/>
        </p:xfrm>
        <a:graphic>
          <a:graphicData uri="http://schemas.openxmlformats.org/drawingml/2006/table">
            <a:tbl>
              <a:tblPr firstRow="1" bandRow="1">
                <a:tableStyleId>{5C22544A-7EE6-4342-B048-85BDC9FD1C3A}</a:tableStyleId>
              </a:tblPr>
              <a:tblGrid>
                <a:gridCol w="3818257"/>
                <a:gridCol w="4792343"/>
              </a:tblGrid>
              <a:tr h="713132">
                <a:tc>
                  <a:txBody>
                    <a:bodyPr/>
                    <a:lstStyle/>
                    <a:p>
                      <a:r>
                        <a:rPr lang="en-US" sz="1800" dirty="0" smtClean="0"/>
                        <a:t>NPLT Lead RNCO and Contact</a:t>
                      </a:r>
                      <a:endParaRPr lang="en-US" sz="1800" dirty="0"/>
                    </a:p>
                  </a:txBody>
                  <a:tcPr marL="68580" marR="68580" marT="34290" marB="34290"/>
                </a:tc>
                <a:tc>
                  <a:txBody>
                    <a:bodyPr/>
                    <a:lstStyle/>
                    <a:p>
                      <a:r>
                        <a:rPr lang="en-US" sz="1800" dirty="0" smtClean="0"/>
                        <a:t>Topic</a:t>
                      </a:r>
                      <a:r>
                        <a:rPr lang="en-US" sz="1800" baseline="0" dirty="0" smtClean="0"/>
                        <a:t> Area</a:t>
                      </a:r>
                      <a:endParaRPr lang="en-US" sz="1800" dirty="0"/>
                    </a:p>
                  </a:txBody>
                  <a:tcPr marL="68580" marR="68580" marT="34290" marB="34290"/>
                </a:tc>
              </a:tr>
              <a:tr h="713132">
                <a:tc>
                  <a:txBody>
                    <a:bodyPr/>
                    <a:lstStyle/>
                    <a:p>
                      <a:r>
                        <a:rPr lang="en-US" sz="1800" dirty="0" smtClean="0"/>
                        <a:t>Colorado </a:t>
                      </a:r>
                    </a:p>
                    <a:p>
                      <a:r>
                        <a:rPr lang="en-US" sz="1800" dirty="0" smtClean="0"/>
                        <a:t>Giorgianna Venetis</a:t>
                      </a:r>
                    </a:p>
                    <a:p>
                      <a:r>
                        <a:rPr lang="en-US" sz="1800" dirty="0" smtClean="0"/>
                        <a:t>Giorgianna.venetis@state.co.us</a:t>
                      </a:r>
                      <a:endParaRPr lang="en-US" sz="1800" dirty="0"/>
                    </a:p>
                  </a:txBody>
                  <a:tcPr marL="68580" marR="68580" marT="34290" marB="34290"/>
                </a:tc>
                <a:tc>
                  <a:txBody>
                    <a:bodyPr/>
                    <a:lstStyle/>
                    <a:p>
                      <a:r>
                        <a:rPr lang="en-US" sz="1800" dirty="0" smtClean="0"/>
                        <a:t>Child</a:t>
                      </a:r>
                      <a:r>
                        <a:rPr lang="en-US" sz="1800" baseline="0" dirty="0" smtClean="0"/>
                        <a:t> Abuse and Neglect</a:t>
                      </a:r>
                      <a:endParaRPr lang="en-US" sz="1800" dirty="0"/>
                    </a:p>
                  </a:txBody>
                  <a:tcPr marL="68580" marR="68580" marT="34290" marB="34290"/>
                </a:tc>
              </a:tr>
              <a:tr h="713132">
                <a:tc>
                  <a:txBody>
                    <a:bodyPr/>
                    <a:lstStyle/>
                    <a:p>
                      <a:r>
                        <a:rPr lang="en-US" sz="1800" dirty="0" smtClean="0"/>
                        <a:t>Maryland</a:t>
                      </a:r>
                    </a:p>
                    <a:p>
                      <a:r>
                        <a:rPr lang="en-US" sz="1800" dirty="0" smtClean="0"/>
                        <a:t>Joyce Dantzler</a:t>
                      </a:r>
                    </a:p>
                    <a:p>
                      <a:r>
                        <a:rPr lang="en-US" sz="1800" dirty="0" smtClean="0"/>
                        <a:t>Joyce.Dantzler@Maryland.gov</a:t>
                      </a:r>
                      <a:endParaRPr lang="en-US" sz="1800" dirty="0"/>
                    </a:p>
                  </a:txBody>
                  <a:tcPr marL="68580" marR="68580" marT="34290" marB="34290"/>
                </a:tc>
                <a:tc>
                  <a:txBody>
                    <a:bodyPr/>
                    <a:lstStyle/>
                    <a:p>
                      <a:r>
                        <a:rPr lang="en-US" sz="1800" dirty="0" smtClean="0"/>
                        <a:t>Intimate Partner Violence</a:t>
                      </a:r>
                      <a:endParaRPr lang="en-US" sz="1800" dirty="0"/>
                    </a:p>
                  </a:txBody>
                  <a:tcPr marL="68580" marR="68580" marT="34290" marB="34290"/>
                </a:tc>
              </a:tr>
              <a:tr h="713132">
                <a:tc>
                  <a:txBody>
                    <a:bodyPr/>
                    <a:lstStyle/>
                    <a:p>
                      <a:r>
                        <a:rPr lang="en-US" sz="1800" dirty="0" smtClean="0"/>
                        <a:t>Massachusetts </a:t>
                      </a:r>
                    </a:p>
                    <a:p>
                      <a:r>
                        <a:rPr lang="en-US" sz="1800" dirty="0" smtClean="0"/>
                        <a:t>Bekah Thomas</a:t>
                      </a:r>
                    </a:p>
                    <a:p>
                      <a:r>
                        <a:rPr lang="en-US" sz="1800" dirty="0" smtClean="0"/>
                        <a:t>Rthomas@edc.org</a:t>
                      </a:r>
                      <a:endParaRPr lang="en-US" sz="1800" dirty="0"/>
                    </a:p>
                  </a:txBody>
                  <a:tcPr marL="68580" marR="68580" marT="34290" marB="34290"/>
                </a:tc>
                <a:tc>
                  <a:txBody>
                    <a:bodyPr/>
                    <a:lstStyle/>
                    <a:p>
                      <a:r>
                        <a:rPr lang="en-US" sz="1800" dirty="0" smtClean="0"/>
                        <a:t>Motor Vehicle Crash</a:t>
                      </a:r>
                      <a:endParaRPr lang="en-US" sz="1800" dirty="0"/>
                    </a:p>
                  </a:txBody>
                  <a:tcPr marL="68580" marR="68580" marT="34290" marB="34290"/>
                </a:tc>
              </a:tr>
              <a:tr h="713132">
                <a:tc>
                  <a:txBody>
                    <a:bodyPr/>
                    <a:lstStyle/>
                    <a:p>
                      <a:r>
                        <a:rPr lang="en-US" sz="1800" dirty="0" smtClean="0"/>
                        <a:t>North Carolina</a:t>
                      </a:r>
                    </a:p>
                    <a:p>
                      <a:r>
                        <a:rPr lang="en-US" sz="1800" dirty="0" smtClean="0"/>
                        <a:t>Jennifer Woody</a:t>
                      </a:r>
                    </a:p>
                    <a:p>
                      <a:r>
                        <a:rPr lang="en-US" sz="1800" dirty="0" smtClean="0"/>
                        <a:t>Jennifer.woody@dhhs.nc.gov</a:t>
                      </a:r>
                      <a:endParaRPr lang="en-US" sz="1800" dirty="0"/>
                    </a:p>
                  </a:txBody>
                  <a:tcPr marL="68580" marR="68580" marT="34290" marB="34290"/>
                </a:tc>
                <a:tc>
                  <a:txBody>
                    <a:bodyPr/>
                    <a:lstStyle/>
                    <a:p>
                      <a:r>
                        <a:rPr lang="en-US" sz="1800" dirty="0" smtClean="0"/>
                        <a:t>Systems</a:t>
                      </a:r>
                      <a:r>
                        <a:rPr lang="en-US" sz="1800" baseline="0" dirty="0" smtClean="0"/>
                        <a:t> Thinking</a:t>
                      </a:r>
                      <a:endParaRPr lang="en-US" sz="1800" dirty="0"/>
                    </a:p>
                  </a:txBody>
                  <a:tcPr marL="68580" marR="68580" marT="34290" marB="34290"/>
                </a:tc>
              </a:tr>
              <a:tr h="713132">
                <a:tc>
                  <a:txBody>
                    <a:bodyPr/>
                    <a:lstStyle/>
                    <a:p>
                      <a:r>
                        <a:rPr lang="en-US" sz="1800" dirty="0" smtClean="0"/>
                        <a:t>Washington</a:t>
                      </a:r>
                      <a:r>
                        <a:rPr lang="en-US" sz="1800" baseline="0" dirty="0" smtClean="0"/>
                        <a:t> </a:t>
                      </a:r>
                    </a:p>
                    <a:p>
                      <a:r>
                        <a:rPr lang="en-US" sz="1800" baseline="0" dirty="0" smtClean="0"/>
                        <a:t>Will Hitchcock</a:t>
                      </a:r>
                    </a:p>
                    <a:p>
                      <a:r>
                        <a:rPr lang="en-US" sz="1800" baseline="0" dirty="0" smtClean="0"/>
                        <a:t>Will.hitchcock@doh.wa.gov</a:t>
                      </a:r>
                      <a:endParaRPr lang="en-US" sz="1800" dirty="0"/>
                    </a:p>
                  </a:txBody>
                  <a:tcPr marL="68580" marR="68580" marT="34290" marB="34290"/>
                </a:tc>
                <a:tc>
                  <a:txBody>
                    <a:bodyPr/>
                    <a:lstStyle/>
                    <a:p>
                      <a:r>
                        <a:rPr lang="en-US" sz="1800" dirty="0" smtClean="0"/>
                        <a:t>Traumatic Brain Injury</a:t>
                      </a:r>
                      <a:endParaRPr lang="en-US" sz="1800" dirty="0"/>
                    </a:p>
                  </a:txBody>
                  <a:tcPr marL="68580" marR="68580" marT="34290" marB="34290"/>
                </a:tc>
              </a:tr>
            </a:tbl>
          </a:graphicData>
        </a:graphic>
      </p:graphicFrame>
      <p:sp>
        <p:nvSpPr>
          <p:cNvPr id="3" name="Rectangle 2"/>
          <p:cNvSpPr/>
          <p:nvPr/>
        </p:nvSpPr>
        <p:spPr>
          <a:xfrm>
            <a:off x="0" y="0"/>
            <a:ext cx="9144000" cy="1371600"/>
          </a:xfrm>
          <a:prstGeom prst="rect">
            <a:avLst/>
          </a:prstGeom>
          <a:solidFill>
            <a:srgbClr val="AE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1"/>
          <p:cNvSpPr>
            <a:spLocks noGrp="1"/>
          </p:cNvSpPr>
          <p:nvPr>
            <p:ph type="title"/>
          </p:nvPr>
        </p:nvSpPr>
        <p:spPr>
          <a:xfrm>
            <a:off x="228600" y="345649"/>
            <a:ext cx="8229600" cy="1143000"/>
          </a:xfrm>
        </p:spPr>
        <p:txBody>
          <a:bodyPr/>
          <a:lstStyle/>
          <a:p>
            <a:r>
              <a:rPr lang="en-US" sz="2800" dirty="0" smtClean="0">
                <a:solidFill>
                  <a:schemeClr val="bg1"/>
                </a:solidFill>
              </a:rPr>
              <a:t>National Peer Learning Team Topic Areas</a:t>
            </a:r>
            <a:endParaRPr lang="en-US" sz="2800" dirty="0">
              <a:solidFill>
                <a:schemeClr val="bg1"/>
              </a:solidFill>
            </a:endParaRPr>
          </a:p>
        </p:txBody>
      </p:sp>
    </p:spTree>
    <p:extLst>
      <p:ext uri="{BB962C8B-B14F-4D97-AF65-F5344CB8AC3E}">
        <p14:creationId xmlns:p14="http://schemas.microsoft.com/office/powerpoint/2010/main" val="258310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RNCO National Peer Learning Teams</a:t>
            </a:r>
            <a:endParaRPr lang="en-US" dirty="0"/>
          </a:p>
        </p:txBody>
      </p:sp>
      <p:sp>
        <p:nvSpPr>
          <p:cNvPr id="3" name="Content Placeholder 2"/>
          <p:cNvSpPr>
            <a:spLocks noGrp="1"/>
          </p:cNvSpPr>
          <p:nvPr>
            <p:ph idx="1"/>
          </p:nvPr>
        </p:nvSpPr>
        <p:spPr>
          <a:xfrm>
            <a:off x="12226" y="1417638"/>
            <a:ext cx="7344129" cy="3078162"/>
          </a:xfrm>
        </p:spPr>
        <p:txBody>
          <a:bodyPr>
            <a:noAutofit/>
          </a:bodyPr>
          <a:lstStyle/>
          <a:p>
            <a:r>
              <a:rPr lang="en-US" dirty="0" smtClean="0"/>
              <a:t>Initially develop, coordinate, and facilitate a national peer learning team for one of the 5 topic areas</a:t>
            </a:r>
          </a:p>
          <a:p>
            <a:pPr lvl="1"/>
            <a:r>
              <a:rPr lang="en-US" dirty="0" smtClean="0"/>
              <a:t>IPV/SV, CAN, Motor Vehicle, TBI, Systems Thinking </a:t>
            </a:r>
          </a:p>
          <a:p>
            <a:r>
              <a:rPr lang="en-US" dirty="0" smtClean="0"/>
              <a:t>Once established, RNCO will provide support and facilitation to the peer learning team</a:t>
            </a:r>
          </a:p>
          <a:p>
            <a:r>
              <a:rPr lang="en-US" dirty="0" smtClean="0"/>
              <a:t>Collaborate with other regions, national associations, academic/research and other national organizations working on the topic</a:t>
            </a:r>
          </a:p>
          <a:p>
            <a:r>
              <a:rPr lang="en-US" dirty="0" smtClean="0"/>
              <a:t>Conduct a SWOT analysis to determine the best approach for operationalizing the RNCO and moving forward</a:t>
            </a:r>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355" y="4930319"/>
            <a:ext cx="1787645" cy="1787645"/>
          </a:xfrm>
          <a:prstGeom prst="rect">
            <a:avLst/>
          </a:prstGeom>
        </p:spPr>
      </p:pic>
    </p:spTree>
    <p:extLst>
      <p:ext uri="{BB962C8B-B14F-4D97-AF65-F5344CB8AC3E}">
        <p14:creationId xmlns:p14="http://schemas.microsoft.com/office/powerpoint/2010/main" val="531565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5692</TotalTime>
  <Words>1298</Words>
  <Application>Microsoft Office PowerPoint</Application>
  <PresentationFormat>On-screen Show (4:3)</PresentationFormat>
  <Paragraphs>133</Paragraphs>
  <Slides>13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Wingdings</vt:lpstr>
      <vt:lpstr>Courier New</vt:lpstr>
      <vt:lpstr>Myriad Web Pro</vt:lpstr>
      <vt:lpstr>Calibri</vt:lpstr>
      <vt:lpstr>Times New Roman</vt:lpstr>
      <vt:lpstr>CDC OD Light Frame</vt:lpstr>
      <vt:lpstr>1_CDC OD Light Frame</vt:lpstr>
      <vt:lpstr>NCEH_ATSDR_combined</vt:lpstr>
      <vt:lpstr>Regional Network Coordinating Organizations RNCOs</vt:lpstr>
      <vt:lpstr>Regional Network Coordinating Organization (RNCO)</vt:lpstr>
      <vt:lpstr>Regional Network Coordinating Organization (RNCO) States and Regional Coordinators</vt:lpstr>
      <vt:lpstr>PowerPoint Presentation</vt:lpstr>
      <vt:lpstr>Benefits of Getting Involved</vt:lpstr>
      <vt:lpstr>RNCO Regional Network Year 1 Activities</vt:lpstr>
      <vt:lpstr>National Peer Learning Teams</vt:lpstr>
      <vt:lpstr>National Peer Learning Team Topic Areas</vt:lpstr>
      <vt:lpstr>RNCO National Peer Learning Teams</vt:lpstr>
      <vt:lpstr>Evaluation of RNCO</vt:lpstr>
      <vt:lpstr>From RNL’s to RNCO’s: Successes</vt:lpstr>
      <vt:lpstr>Questions or Comments</vt:lpstr>
      <vt:lpstr>Meet Your National Peer Learning Team Leads  </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dc:creator>
  <cp:lastModifiedBy>Deokar, Angela (Angie) (CDC/ONDIEH/NCCDPHP)</cp:lastModifiedBy>
  <cp:revision>423</cp:revision>
  <cp:lastPrinted>2013-05-31T11:04:03Z</cp:lastPrinted>
  <dcterms:created xsi:type="dcterms:W3CDTF">2010-02-19T19:04:22Z</dcterms:created>
  <dcterms:modified xsi:type="dcterms:W3CDTF">2017-02-21T14:11:47Z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AHB-SIT-AIP-Cloud@cdc.gov</vt:lpwstr>
  </property>
  <property fmtid="{D5CDD505-2E9C-101B-9397-08002B2CF9AE}" pid="6" name="MSIP_Label_7b94a7b8-f06c-4dfe-bdcc-9b548fd58c31_SetDate">
    <vt:lpwstr>2019-04-26T00:19:11.1225787Z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Extended_MSFT_Method">
    <vt:lpwstr>Automatic</vt:lpwstr>
  </property>
  <property fmtid="{D5CDD505-2E9C-101B-9397-08002B2CF9AE}" pid="10" name="Sensitivity">
    <vt:lpwstr>General</vt:lpwstr>
  </property>
</Properties>
</file>