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302" r:id="rId3"/>
    <p:sldId id="328" r:id="rId4"/>
    <p:sldId id="309" r:id="rId5"/>
    <p:sldId id="311" r:id="rId6"/>
    <p:sldId id="312" r:id="rId7"/>
    <p:sldId id="330" r:id="rId8"/>
    <p:sldId id="341" r:id="rId9"/>
    <p:sldId id="336" r:id="rId10"/>
    <p:sldId id="337" r:id="rId11"/>
    <p:sldId id="338" r:id="rId12"/>
    <p:sldId id="335" r:id="rId13"/>
    <p:sldId id="334" r:id="rId14"/>
    <p:sldId id="352" r:id="rId15"/>
    <p:sldId id="353" r:id="rId16"/>
    <p:sldId id="348" r:id="rId17"/>
    <p:sldId id="357" r:id="rId18"/>
    <p:sldId id="349" r:id="rId19"/>
    <p:sldId id="350" r:id="rId20"/>
    <p:sldId id="354" r:id="rId21"/>
    <p:sldId id="291" r:id="rId22"/>
    <p:sldId id="343" r:id="rId23"/>
    <p:sldId id="347" r:id="rId24"/>
    <p:sldId id="359" r:id="rId25"/>
    <p:sldId id="356" r:id="rId26"/>
    <p:sldId id="317" r:id="rId27"/>
    <p:sldId id="361" r:id="rId28"/>
    <p:sldId id="362" r:id="rId29"/>
    <p:sldId id="363" r:id="rId30"/>
    <p:sldId id="364" r:id="rId31"/>
    <p:sldId id="365" r:id="rId3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, Manxia (CDC/DDNID/NCCDPHP/DCPC)" initials="WM(" lastIdx="1" clrIdx="0">
    <p:extLst>
      <p:ext uri="{19B8F6BF-5375-455C-9EA6-DF929625EA0E}">
        <p15:presenceInfo xmlns:p15="http://schemas.microsoft.com/office/powerpoint/2012/main" userId="S-1-5-21-1207783550-2075000910-922709458-2438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3" autoAdjust="0"/>
    <p:restoredTop sz="61097" autoAdjust="0"/>
  </p:normalViewPr>
  <p:slideViewPr>
    <p:cSldViewPr snapToGrid="0">
      <p:cViewPr varScale="1">
        <p:scale>
          <a:sx n="42" d="100"/>
          <a:sy n="42" d="100"/>
        </p:scale>
        <p:origin x="16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6DD25-2BBF-4AA3-A2DC-A036A414FC34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27DA4-338D-464E-B415-05E8109FA9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52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733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25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917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121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4746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27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65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495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757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660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423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280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418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8656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29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448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005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10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A099D-9C33-4ADA-8AF9-419CD1958FA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004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225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761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59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448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0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27DA4-338D-464E-B415-05E8109FA9A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0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57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77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Pr>
        <a:solidFill>
          <a:srgbClr val="002F5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556" y="5027560"/>
            <a:ext cx="10515600" cy="1325563"/>
          </a:xfrm>
          <a:ln>
            <a:noFill/>
          </a:ln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Solid Background for Section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37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5791200"/>
            <a:ext cx="109728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112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7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27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99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7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9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4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23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3B27BBE-294F-4F95-847B-08493F26718E}" type="datetimeFigureOut">
              <a:rPr lang="en-US" smtClean="0"/>
              <a:t>4/25/2019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166BB86-2589-4CC4-A680-2CE6A87BF06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47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0A66-D368-4FB2-9903-BDD566F58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72366"/>
            <a:ext cx="12192000" cy="4685634"/>
          </a:xfrm>
          <a:solidFill>
            <a:schemeClr val="bg1"/>
          </a:solidFill>
        </p:spPr>
        <p:txBody>
          <a:bodyPr anchor="t"/>
          <a:lstStyle/>
          <a:p>
            <a:pPr algn="ctr">
              <a:lnSpc>
                <a:spcPct val="100000"/>
              </a:lnSpc>
              <a:spcBef>
                <a:spcPts val="3000"/>
              </a:spcBef>
              <a:spcAft>
                <a:spcPts val="1800"/>
              </a:spcAft>
            </a:pPr>
            <a:r>
              <a:rPr lang="en-US" sz="2400" dirty="0" smtClean="0"/>
              <a:t>     </a:t>
            </a:r>
            <a:br>
              <a:rPr lang="en-US" sz="2400" dirty="0" smtClean="0"/>
            </a:br>
            <a:r>
              <a:rPr lang="en-US" sz="6000" dirty="0" smtClean="0"/>
              <a:t>better Collaborations for changes</a:t>
            </a:r>
            <a:br>
              <a:rPr lang="en-US" sz="6000" dirty="0" smtClean="0"/>
            </a:br>
            <a:r>
              <a:rPr lang="en-US" sz="3600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High-Level </a:t>
            </a:r>
            <a:r>
              <a:rPr lang="en-US" sz="3600" cap="small" dirty="0">
                <a:latin typeface="Segoe UI" panose="020B0502040204020203" pitchFamily="34" charset="0"/>
                <a:cs typeface="Segoe UI" panose="020B0502040204020203" pitchFamily="34" charset="0"/>
              </a:rPr>
              <a:t>Strategic </a:t>
            </a:r>
            <a:r>
              <a:rPr lang="en-US" sz="3600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Group (HLSG)</a:t>
            </a:r>
            <a:r>
              <a:rPr lang="en-US" sz="3600" cap="small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3600" cap="small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br>
              <a:rPr lang="en-US" sz="3600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600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Mid-Level Tactical Group (MLTG)</a:t>
            </a:r>
            <a:endParaRPr lang="en-US" sz="3600" cap="small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9A427-8399-4D95-A0FA-BEB929A57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9275" y="5394960"/>
            <a:ext cx="5633450" cy="146304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Manxia Wu,  Lori Koch</a:t>
            </a:r>
          </a:p>
          <a:p>
            <a:pPr algn="ctr"/>
            <a:r>
              <a:rPr lang="en-US" sz="2400" dirty="0" smtClean="0"/>
              <a:t>2019 NPCR Program Review Meeting</a:t>
            </a:r>
          </a:p>
          <a:p>
            <a:pPr algn="ctr"/>
            <a:r>
              <a:rPr lang="en-US" sz="2400" dirty="0" smtClean="0"/>
              <a:t>4/25/2019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8612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85739-6790-4AE3-95A8-1E0230D7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91833"/>
            <a:ext cx="10944664" cy="1499616"/>
          </a:xfrm>
        </p:spPr>
        <p:txBody>
          <a:bodyPr/>
          <a:lstStyle/>
          <a:p>
            <a:r>
              <a:rPr lang="en-US" b="1" dirty="0"/>
              <a:t>NAACCR Technical Review &amp; </a:t>
            </a:r>
            <a:r>
              <a:rPr lang="en-US" b="1" dirty="0" smtClean="0"/>
              <a:t>Field Testing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4C5ACF-10E5-41EA-A755-A551FE39E21B}"/>
              </a:ext>
            </a:extLst>
          </p:cNvPr>
          <p:cNvSpPr txBox="1"/>
          <p:nvPr/>
        </p:nvSpPr>
        <p:spPr>
          <a:xfrm>
            <a:off x="310314" y="1737561"/>
            <a:ext cx="4244992" cy="28315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u="sng" dirty="0"/>
              <a:t>performs field testing </a:t>
            </a:r>
            <a:r>
              <a:rPr lang="en-US" sz="1600" dirty="0"/>
              <a:t>per NAACCR and MLTG field testing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provides field testing results and summary findings to MLTG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MLTG partners to promote the setup and support he maintenance of a field test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works with UDS and other NAACCR technical groups to answer technical questions, including any available field test 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1BA2ED-FD26-40AC-87A7-0C22F6043F5C}"/>
              </a:ext>
            </a:extLst>
          </p:cNvPr>
          <p:cNvSpPr txBox="1"/>
          <p:nvPr/>
        </p:nvSpPr>
        <p:spPr>
          <a:xfrm>
            <a:off x="310314" y="5360835"/>
            <a:ext cx="424499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UDS &amp; other NAACCR technical groups: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definitions, codes and coding rule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interacts with the standard setter to amend codes and definitions as necessary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88EA67C-7A47-44D5-B8CE-AD410ABE907F}"/>
              </a:ext>
            </a:extLst>
          </p:cNvPr>
          <p:cNvCxnSpPr>
            <a:cxnSpLocks/>
          </p:cNvCxnSpPr>
          <p:nvPr/>
        </p:nvCxnSpPr>
        <p:spPr>
          <a:xfrm>
            <a:off x="2432810" y="4569105"/>
            <a:ext cx="0" cy="8073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8CB1441-C27F-4D12-9F97-36C477AB8309}"/>
              </a:ext>
            </a:extLst>
          </p:cNvPr>
          <p:cNvSpPr txBox="1"/>
          <p:nvPr/>
        </p:nvSpPr>
        <p:spPr>
          <a:xfrm>
            <a:off x="5475587" y="4622172"/>
            <a:ext cx="4077037" cy="1846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NAACCR Program Manager of Standards: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collects approved definitions, codes and coding rules from UDS &amp; other NAACCR technical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reviews, certifies and informs MLTG that new data items can be included in Data Standards and Data Dictionary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D771EA-DBE9-43EB-B7CA-EF8A21967F13}"/>
              </a:ext>
            </a:extLst>
          </p:cNvPr>
          <p:cNvSpPr txBox="1"/>
          <p:nvPr/>
        </p:nvSpPr>
        <p:spPr>
          <a:xfrm>
            <a:off x="5452850" y="1829894"/>
            <a:ext cx="4077044" cy="2339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final format of definitions, codes and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field testing results and summary findings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returns item to Standard Setter if necessary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prepares recommendation for </a:t>
            </a:r>
            <a:r>
              <a:rPr lang="en-US" sz="1600" dirty="0" smtClean="0"/>
              <a:t>High-level </a:t>
            </a:r>
            <a:r>
              <a:rPr lang="en-US" sz="1600" dirty="0"/>
              <a:t>Strategic Group </a:t>
            </a:r>
            <a:r>
              <a:rPr lang="en-US" sz="1600" dirty="0" smtClean="0"/>
              <a:t>(HLSG</a:t>
            </a:r>
            <a:r>
              <a:rPr lang="en-US" sz="1600" dirty="0"/>
              <a:t>) and implementation timeline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6C66A89-730C-46AB-A09A-0E6321A03BD9}"/>
              </a:ext>
            </a:extLst>
          </p:cNvPr>
          <p:cNvCxnSpPr>
            <a:endCxn id="17" idx="1"/>
          </p:cNvCxnSpPr>
          <p:nvPr/>
        </p:nvCxnSpPr>
        <p:spPr>
          <a:xfrm flipV="1">
            <a:off x="4555306" y="2999445"/>
            <a:ext cx="897544" cy="156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F3F24A2-47DA-4109-A2C8-C2A4D654CD34}"/>
              </a:ext>
            </a:extLst>
          </p:cNvPr>
          <p:cNvCxnSpPr>
            <a:stCxn id="4" idx="3"/>
          </p:cNvCxnSpPr>
          <p:nvPr/>
        </p:nvCxnSpPr>
        <p:spPr>
          <a:xfrm>
            <a:off x="4555306" y="5914833"/>
            <a:ext cx="8975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B68F781-FE37-4246-B726-C70BAFDBEA0B}"/>
              </a:ext>
            </a:extLst>
          </p:cNvPr>
          <p:cNvCxnSpPr>
            <a:stCxn id="16" idx="0"/>
            <a:endCxn id="17" idx="2"/>
          </p:cNvCxnSpPr>
          <p:nvPr/>
        </p:nvCxnSpPr>
        <p:spPr>
          <a:xfrm flipH="1" flipV="1">
            <a:off x="7491372" y="4168996"/>
            <a:ext cx="22734" cy="453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8346087-9448-4706-BB10-FDB3348C5976}"/>
              </a:ext>
            </a:extLst>
          </p:cNvPr>
          <p:cNvSpPr txBox="1"/>
          <p:nvPr/>
        </p:nvSpPr>
        <p:spPr>
          <a:xfrm>
            <a:off x="10170388" y="1851496"/>
            <a:ext cx="1795272" cy="41242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High-level </a:t>
            </a:r>
            <a:r>
              <a:rPr lang="en-US" b="1" dirty="0"/>
              <a:t>Strategic Group </a:t>
            </a:r>
            <a:r>
              <a:rPr lang="en-US" b="1" dirty="0" smtClean="0"/>
              <a:t>(HLSG</a:t>
            </a:r>
            <a:r>
              <a:rPr lang="en-US" b="1" dirty="0"/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reviews, accepts, modifies, or rejects implementation timeline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confirms completion of development and issues implementation decision to MLTG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CC6257-4349-477B-A36B-10566E492D59}"/>
              </a:ext>
            </a:extLst>
          </p:cNvPr>
          <p:cNvSpPr txBox="1"/>
          <p:nvPr/>
        </p:nvSpPr>
        <p:spPr>
          <a:xfrm>
            <a:off x="10170388" y="6238265"/>
            <a:ext cx="179527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MLTG </a:t>
            </a:r>
            <a:r>
              <a:rPr lang="en-US" sz="1600" dirty="0"/>
              <a:t>  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D224AF-1179-4D7B-96EE-F0D89BF769B2}"/>
              </a:ext>
            </a:extLst>
          </p:cNvPr>
          <p:cNvCxnSpPr>
            <a:stCxn id="17" idx="3"/>
            <a:endCxn id="24" idx="1"/>
          </p:cNvCxnSpPr>
          <p:nvPr/>
        </p:nvCxnSpPr>
        <p:spPr>
          <a:xfrm>
            <a:off x="9529894" y="2999445"/>
            <a:ext cx="640494" cy="914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AD340C4-4B0E-4261-8A23-4337480B56D3}"/>
              </a:ext>
            </a:extLst>
          </p:cNvPr>
          <p:cNvCxnSpPr>
            <a:stCxn id="24" idx="2"/>
            <a:endCxn id="25" idx="0"/>
          </p:cNvCxnSpPr>
          <p:nvPr/>
        </p:nvCxnSpPr>
        <p:spPr>
          <a:xfrm>
            <a:off x="11068024" y="5975702"/>
            <a:ext cx="0" cy="262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9042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17556C-0843-4F30-946D-20E9827BEBB6}"/>
              </a:ext>
            </a:extLst>
          </p:cNvPr>
          <p:cNvSpPr txBox="1"/>
          <p:nvPr/>
        </p:nvSpPr>
        <p:spPr>
          <a:xfrm>
            <a:off x="159672" y="1995249"/>
            <a:ext cx="1879135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identifies need for new data standard or change in existing data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Proposes to MLTG with rationale for proceeding without full PFA and/or field test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24F7F-9345-4C8B-8291-FE2D36A821DE}"/>
              </a:ext>
            </a:extLst>
          </p:cNvPr>
          <p:cNvSpPr txBox="1"/>
          <p:nvPr/>
        </p:nvSpPr>
        <p:spPr>
          <a:xfrm>
            <a:off x="2253497" y="1801492"/>
            <a:ext cx="1951845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and issues preliminary recommendation re: both proposed changes and PFA/field test exemption</a:t>
            </a:r>
          </a:p>
          <a:p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F21A4-B2CF-4764-825D-423A852F8628}"/>
              </a:ext>
            </a:extLst>
          </p:cNvPr>
          <p:cNvSpPr txBox="1"/>
          <p:nvPr/>
        </p:nvSpPr>
        <p:spPr>
          <a:xfrm>
            <a:off x="4530449" y="2178679"/>
            <a:ext cx="247295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MLTG approves and  forwards proposal to UDS without PFA and/or field test)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002A1-6832-4ACE-9958-7AAF1B42A82B}"/>
              </a:ext>
            </a:extLst>
          </p:cNvPr>
          <p:cNvSpPr txBox="1"/>
          <p:nvPr/>
        </p:nvSpPr>
        <p:spPr>
          <a:xfrm>
            <a:off x="4447559" y="3776244"/>
            <a:ext cx="2555843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Unfavorable preliminary MLTG recommendation </a:t>
            </a:r>
            <a:r>
              <a:rPr lang="en-US" sz="1400" dirty="0"/>
              <a:t>(written justification required)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827424-F4BA-43A1-8F60-E6CFA6D84621}"/>
              </a:ext>
            </a:extLst>
          </p:cNvPr>
          <p:cNvSpPr txBox="1"/>
          <p:nvPr/>
        </p:nvSpPr>
        <p:spPr>
          <a:xfrm>
            <a:off x="2437598" y="4593103"/>
            <a:ext cx="1761694" cy="23391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revises and resubmits proposal (may need to conduct full PFA &amp;/or commit to field test)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E09E4B7E-7391-4ADB-98BD-B8597FE8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435" y="220338"/>
            <a:ext cx="9720072" cy="1499616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Alternate process for new data standard or change proposed by standard setter with request for exemption </a:t>
            </a:r>
            <a:r>
              <a:rPr lang="en-US" sz="3200" b="1" dirty="0" smtClean="0"/>
              <a:t>from requirement </a:t>
            </a:r>
            <a:r>
              <a:rPr lang="en-US" sz="3200" b="1" dirty="0"/>
              <a:t>for full PFA and/or field test*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02C056-B426-45B0-A110-941FF783F6FC}"/>
              </a:ext>
            </a:extLst>
          </p:cNvPr>
          <p:cNvSpPr txBox="1"/>
          <p:nvPr/>
        </p:nvSpPr>
        <p:spPr>
          <a:xfrm>
            <a:off x="4753745" y="5208656"/>
            <a:ext cx="194067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MLTG written  recommendation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2EB433-6B5E-46F2-B1F2-881C55131A77}"/>
              </a:ext>
            </a:extLst>
          </p:cNvPr>
          <p:cNvCxnSpPr>
            <a:cxnSpLocks/>
            <a:stCxn id="13" idx="1"/>
            <a:endCxn id="8" idx="3"/>
          </p:cNvCxnSpPr>
          <p:nvPr/>
        </p:nvCxnSpPr>
        <p:spPr>
          <a:xfrm flipH="1">
            <a:off x="4199292" y="5762654"/>
            <a:ext cx="5544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D3E14F-6413-4037-895F-01E44160837A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4205342" y="2778844"/>
            <a:ext cx="325107" cy="315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76A52A1-5BF6-4301-B773-7E2987247B7C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4205342" y="3094154"/>
            <a:ext cx="242217" cy="1112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1C85F44-D613-4C3D-A171-EA52E81E159C}"/>
              </a:ext>
            </a:extLst>
          </p:cNvPr>
          <p:cNvCxnSpPr>
            <a:stCxn id="2" idx="3"/>
            <a:endCxn id="5" idx="1"/>
          </p:cNvCxnSpPr>
          <p:nvPr/>
        </p:nvCxnSpPr>
        <p:spPr>
          <a:xfrm flipV="1">
            <a:off x="2038807" y="3094154"/>
            <a:ext cx="214690" cy="563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863591-C42E-4531-A57F-267FC3FBBB3C}"/>
              </a:ext>
            </a:extLst>
          </p:cNvPr>
          <p:cNvCxnSpPr>
            <a:cxnSpLocks/>
          </p:cNvCxnSpPr>
          <p:nvPr/>
        </p:nvCxnSpPr>
        <p:spPr>
          <a:xfrm>
            <a:off x="3229419" y="4423438"/>
            <a:ext cx="0" cy="169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CDB3239-8582-4335-B46A-684D40B981C5}"/>
              </a:ext>
            </a:extLst>
          </p:cNvPr>
          <p:cNvSpPr txBox="1"/>
          <p:nvPr/>
        </p:nvSpPr>
        <p:spPr>
          <a:xfrm>
            <a:off x="7302417" y="2069212"/>
            <a:ext cx="2115252" cy="406265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UDS: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proposed changes &amp; recommends approval or disapproval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approved, works with standard setter to finalize codes and coding instructions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disapproved, provide written justification to standard setter &amp; MLTG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060213-F0C7-44D8-9EC0-245C39CA039C}"/>
              </a:ext>
            </a:extLst>
          </p:cNvPr>
          <p:cNvCxnSpPr>
            <a:cxnSpLocks/>
          </p:cNvCxnSpPr>
          <p:nvPr/>
        </p:nvCxnSpPr>
        <p:spPr>
          <a:xfrm>
            <a:off x="10737904" y="2436287"/>
            <a:ext cx="0" cy="363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82F00AC-59AF-4AED-A8CF-DECA090537DC}"/>
              </a:ext>
            </a:extLst>
          </p:cNvPr>
          <p:cNvCxnSpPr>
            <a:cxnSpLocks/>
          </p:cNvCxnSpPr>
          <p:nvPr/>
        </p:nvCxnSpPr>
        <p:spPr>
          <a:xfrm>
            <a:off x="6974168" y="2778844"/>
            <a:ext cx="3282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085B2CF-43F1-49D7-A4AA-5621E39563F5}"/>
              </a:ext>
            </a:extLst>
          </p:cNvPr>
          <p:cNvSpPr txBox="1"/>
          <p:nvPr/>
        </p:nvSpPr>
        <p:spPr>
          <a:xfrm>
            <a:off x="9530823" y="1396463"/>
            <a:ext cx="2366794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Reviews UDS-approved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Considers target date for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</a:rPr>
              <a:t>Provides recommendations to </a:t>
            </a:r>
            <a:r>
              <a:rPr lang="en-US" sz="1600" dirty="0" smtClean="0">
                <a:solidFill>
                  <a:prstClr val="black"/>
                </a:solidFill>
              </a:rPr>
              <a:t>HLSG</a:t>
            </a:r>
            <a:endParaRPr lang="en-US" sz="1600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44D5E28-F259-4032-B8F7-F6C6F06BA33A}"/>
              </a:ext>
            </a:extLst>
          </p:cNvPr>
          <p:cNvCxnSpPr>
            <a:cxnSpLocks/>
          </p:cNvCxnSpPr>
          <p:nvPr/>
        </p:nvCxnSpPr>
        <p:spPr>
          <a:xfrm flipV="1">
            <a:off x="9417669" y="2532186"/>
            <a:ext cx="136838" cy="246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B12E111-FA88-4E10-BB3A-FACDB9819FA5}"/>
              </a:ext>
            </a:extLst>
          </p:cNvPr>
          <p:cNvCxnSpPr/>
          <p:nvPr/>
        </p:nvCxnSpPr>
        <p:spPr>
          <a:xfrm flipH="1">
            <a:off x="5872887" y="4628878"/>
            <a:ext cx="1401" cy="570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07B26AC5-20E1-4DF7-ADDD-88D8CEA031EC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0720911-97CE-4B7C-BB31-325B31841697}"/>
              </a:ext>
            </a:extLst>
          </p:cNvPr>
          <p:cNvSpPr txBox="1"/>
          <p:nvPr/>
        </p:nvSpPr>
        <p:spPr>
          <a:xfrm>
            <a:off x="9549273" y="3805418"/>
            <a:ext cx="2400299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HLSG</a:t>
            </a:r>
            <a:r>
              <a:rPr lang="en-US" b="1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Reviews MLTG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Approves or disapproves</a:t>
            </a:r>
            <a:endParaRPr lang="en-US" b="1" dirty="0"/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5AF74E1-1728-4A56-8F27-E2F7D0D2C40C}"/>
              </a:ext>
            </a:extLst>
          </p:cNvPr>
          <p:cNvCxnSpPr>
            <a:cxnSpLocks/>
          </p:cNvCxnSpPr>
          <p:nvPr/>
        </p:nvCxnSpPr>
        <p:spPr>
          <a:xfrm flipH="1">
            <a:off x="10743126" y="3489344"/>
            <a:ext cx="5348" cy="354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9F20A0E-06D4-489B-959A-7E48A6EFB726}"/>
              </a:ext>
            </a:extLst>
          </p:cNvPr>
          <p:cNvSpPr txBox="1"/>
          <p:nvPr/>
        </p:nvSpPr>
        <p:spPr>
          <a:xfrm>
            <a:off x="9549273" y="5319236"/>
            <a:ext cx="23720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sz="1400" dirty="0"/>
              <a:t>It is anticipated that complete exemption from PFA and/or field testing will be uncommon but it is nonetheless useful to have the process defined</a:t>
            </a:r>
          </a:p>
        </p:txBody>
      </p:sp>
    </p:spTree>
    <p:extLst>
      <p:ext uri="{BB962C8B-B14F-4D97-AF65-F5344CB8AC3E}">
        <p14:creationId xmlns:p14="http://schemas.microsoft.com/office/powerpoint/2010/main" val="142452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8B6F-635D-460A-B5A0-9D4DA4895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906" y="532374"/>
            <a:ext cx="10465961" cy="1262994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Implementation Process</a:t>
            </a:r>
            <a:endParaRPr lang="en-US" sz="4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01EED6-8599-4B6B-820A-57008901E6F4}"/>
              </a:ext>
            </a:extLst>
          </p:cNvPr>
          <p:cNvSpPr txBox="1"/>
          <p:nvPr/>
        </p:nvSpPr>
        <p:spPr>
          <a:xfrm>
            <a:off x="2372971" y="3741028"/>
            <a:ext cx="74438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08C34E-9CED-477E-B5AA-5C1F8F3AE903}"/>
              </a:ext>
            </a:extLst>
          </p:cNvPr>
          <p:cNvSpPr txBox="1"/>
          <p:nvPr/>
        </p:nvSpPr>
        <p:spPr>
          <a:xfrm>
            <a:off x="728906" y="3741028"/>
            <a:ext cx="7955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HLSG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48B6C-C58F-4E2B-A9FF-8AAF9E15923A}"/>
              </a:ext>
            </a:extLst>
          </p:cNvPr>
          <p:cNvSpPr txBox="1"/>
          <p:nvPr/>
        </p:nvSpPr>
        <p:spPr>
          <a:xfrm>
            <a:off x="5877384" y="3444815"/>
            <a:ext cx="3488684" cy="11387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Software modification at </a:t>
            </a:r>
            <a:r>
              <a:rPr lang="en-US" b="1" dirty="0">
                <a:solidFill>
                  <a:schemeClr val="tx1"/>
                </a:solidFill>
              </a:rPr>
              <a:t>registry and facility levels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Update cancer management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Updates API and libraries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68A4E3-6F6A-45A7-9B6D-68317DD59760}"/>
              </a:ext>
            </a:extLst>
          </p:cNvPr>
          <p:cNvSpPr txBox="1"/>
          <p:nvPr/>
        </p:nvSpPr>
        <p:spPr>
          <a:xfrm>
            <a:off x="5877384" y="4583588"/>
            <a:ext cx="3488685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Education and training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NCRA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SEER Training Website, SEER*Educate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NPCR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NAACCR Manager of Education Programs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73E6A-A198-4386-B3F1-56884C9FF7DA}"/>
              </a:ext>
            </a:extLst>
          </p:cNvPr>
          <p:cNvSpPr txBox="1"/>
          <p:nvPr/>
        </p:nvSpPr>
        <p:spPr>
          <a:xfrm>
            <a:off x="5877385" y="1874351"/>
            <a:ext cx="3536466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NAACCR Implementation WG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NAACCR Implementation Guide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101585-2692-45F9-A413-770354455D68}"/>
              </a:ext>
            </a:extLst>
          </p:cNvPr>
          <p:cNvSpPr txBox="1"/>
          <p:nvPr/>
        </p:nvSpPr>
        <p:spPr>
          <a:xfrm>
            <a:off x="5877384" y="2500315"/>
            <a:ext cx="3536467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NAACCR Edits WG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Program specific EDITS Metafile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85614C-79F9-4201-8F38-8C734ED88893}"/>
              </a:ext>
            </a:extLst>
          </p:cNvPr>
          <p:cNvSpPr txBox="1"/>
          <p:nvPr/>
        </p:nvSpPr>
        <p:spPr>
          <a:xfrm>
            <a:off x="5877384" y="6184026"/>
            <a:ext cx="3488684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Other stakeholders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As necessary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2BDA550-E566-49E1-85EA-8266CF5B0C34}"/>
              </a:ext>
            </a:extLst>
          </p:cNvPr>
          <p:cNvCxnSpPr>
            <a:stCxn id="3" idx="1"/>
            <a:endCxn id="4" idx="3"/>
          </p:cNvCxnSpPr>
          <p:nvPr/>
        </p:nvCxnSpPr>
        <p:spPr>
          <a:xfrm flipH="1">
            <a:off x="1524465" y="3925694"/>
            <a:ext cx="84850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" idx="3"/>
            <a:endCxn id="7" idx="1"/>
          </p:cNvCxnSpPr>
          <p:nvPr/>
        </p:nvCxnSpPr>
        <p:spPr>
          <a:xfrm flipV="1">
            <a:off x="3117352" y="2182128"/>
            <a:ext cx="2760033" cy="174356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>
            <a:stCxn id="3" idx="3"/>
            <a:endCxn id="8" idx="1"/>
          </p:cNvCxnSpPr>
          <p:nvPr/>
        </p:nvCxnSpPr>
        <p:spPr>
          <a:xfrm flipV="1">
            <a:off x="3117352" y="2808092"/>
            <a:ext cx="2760032" cy="111760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3" idx="3"/>
            <a:endCxn id="5" idx="1"/>
          </p:cNvCxnSpPr>
          <p:nvPr/>
        </p:nvCxnSpPr>
        <p:spPr>
          <a:xfrm>
            <a:off x="3117352" y="3925694"/>
            <a:ext cx="2760032" cy="8850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>
            <a:stCxn id="3" idx="3"/>
            <a:endCxn id="6" idx="1"/>
          </p:cNvCxnSpPr>
          <p:nvPr/>
        </p:nvCxnSpPr>
        <p:spPr>
          <a:xfrm>
            <a:off x="3117352" y="3925694"/>
            <a:ext cx="2760032" cy="145811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3" idx="3"/>
            <a:endCxn id="9" idx="1"/>
          </p:cNvCxnSpPr>
          <p:nvPr/>
        </p:nvCxnSpPr>
        <p:spPr>
          <a:xfrm>
            <a:off x="3117352" y="3925694"/>
            <a:ext cx="2760032" cy="256610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5" idx="0"/>
          </p:cNvCxnSpPr>
          <p:nvPr/>
        </p:nvCxnSpPr>
        <p:spPr>
          <a:xfrm flipH="1">
            <a:off x="7621726" y="3122023"/>
            <a:ext cx="6983" cy="3227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255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729317-05E2-4A84-950A-69A76D038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2334"/>
            <a:ext cx="12192000" cy="521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33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3" y="384048"/>
            <a:ext cx="11451337" cy="1499616"/>
          </a:xfrm>
        </p:spPr>
        <p:txBody>
          <a:bodyPr>
            <a:normAutofit/>
          </a:bodyPr>
          <a:lstStyle/>
          <a:p>
            <a:r>
              <a:rPr lang="en-US" sz="5400" dirty="0"/>
              <a:t>Summary 1:  Procedures and timeline for new data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BCF0-6C3D-4AE6-9247-DE34F022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105" y="2105731"/>
            <a:ext cx="10885278" cy="4621639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b="1" dirty="0"/>
              <a:t> </a:t>
            </a:r>
            <a:r>
              <a:rPr lang="en-US" sz="4500" b="1" dirty="0"/>
              <a:t>Feasibility study </a:t>
            </a:r>
            <a:r>
              <a:rPr lang="en-US" sz="4500" dirty="0"/>
              <a:t>required for each new data item before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500" dirty="0"/>
              <a:t> Estimated minimal </a:t>
            </a:r>
            <a:r>
              <a:rPr lang="en-US" sz="4500" b="1" dirty="0"/>
              <a:t>9-12 months </a:t>
            </a:r>
            <a:r>
              <a:rPr lang="en-US" sz="4500" dirty="0"/>
              <a:t>before implementation. Time includes:</a:t>
            </a:r>
          </a:p>
          <a:p>
            <a:pPr marL="0" indent="0">
              <a:buNone/>
            </a:pPr>
            <a:r>
              <a:rPr lang="en-US" sz="2900" dirty="0"/>
              <a:t>                 - Plan and technical development </a:t>
            </a:r>
          </a:p>
          <a:p>
            <a:pPr marL="0" indent="0">
              <a:buNone/>
            </a:pPr>
            <a:r>
              <a:rPr lang="en-US" sz="2900" dirty="0"/>
              <a:t>	   - Feasibility study </a:t>
            </a:r>
          </a:p>
          <a:p>
            <a:pPr marL="0" indent="0">
              <a:buNone/>
            </a:pPr>
            <a:r>
              <a:rPr lang="en-US" sz="2900" dirty="0"/>
              <a:t>	   - Review and approval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 </a:t>
            </a:r>
            <a:r>
              <a:rPr lang="en-US" sz="4500" dirty="0"/>
              <a:t>At least </a:t>
            </a:r>
            <a:r>
              <a:rPr lang="en-US" sz="4500" b="1" dirty="0"/>
              <a:t>6 months </a:t>
            </a:r>
            <a:r>
              <a:rPr lang="en-US" sz="4500" dirty="0"/>
              <a:t>of implementation</a:t>
            </a:r>
            <a:r>
              <a:rPr lang="en-US" sz="4500" b="1" dirty="0"/>
              <a:t>. </a:t>
            </a:r>
            <a:r>
              <a:rPr lang="en-US" sz="4500" dirty="0"/>
              <a:t>Activities includes: </a:t>
            </a:r>
            <a:endParaRPr lang="en-US" sz="4500" b="1" dirty="0"/>
          </a:p>
          <a:p>
            <a:pPr marL="0" indent="0">
              <a:buNone/>
            </a:pPr>
            <a:r>
              <a:rPr lang="en-US" sz="3200" dirty="0"/>
              <a:t>      </a:t>
            </a:r>
            <a:r>
              <a:rPr lang="en-US" sz="2900" dirty="0"/>
              <a:t>           - Guidelines development</a:t>
            </a:r>
          </a:p>
          <a:p>
            <a:pPr marL="0" indent="0">
              <a:buNone/>
            </a:pPr>
            <a:r>
              <a:rPr lang="en-US" sz="2900" dirty="0"/>
              <a:t>                  - Edits</a:t>
            </a:r>
          </a:p>
          <a:p>
            <a:pPr marL="0" indent="0">
              <a:buNone/>
            </a:pPr>
            <a:r>
              <a:rPr lang="en-US" sz="2900" dirty="0"/>
              <a:t>                  - Education and Training 	</a:t>
            </a:r>
          </a:p>
          <a:p>
            <a:pPr marL="0" indent="0">
              <a:buNone/>
            </a:pPr>
            <a:r>
              <a:rPr lang="en-US" sz="2900" dirty="0"/>
              <a:t>                  - Central Registry level software modification, test and update</a:t>
            </a:r>
          </a:p>
          <a:p>
            <a:pPr marL="0" indent="0">
              <a:buNone/>
            </a:pPr>
            <a:r>
              <a:rPr lang="en-US" sz="2900" dirty="0"/>
              <a:t>	   - Vendor (facilities) level software test and update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310896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58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849" y="1916285"/>
            <a:ext cx="11451337" cy="2458007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Activity 2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Registry </a:t>
            </a:r>
            <a:r>
              <a:rPr lang="en-US" sz="5400" dirty="0"/>
              <a:t>readiness for 2018 data changes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270" y="790832"/>
            <a:ext cx="864973" cy="13148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4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4627C06-2B58-4385-A954-5DAF0ACE9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909192"/>
              </p:ext>
            </p:extLst>
          </p:nvPr>
        </p:nvGraphicFramePr>
        <p:xfrm>
          <a:off x="2232660" y="2514599"/>
          <a:ext cx="7239000" cy="3582238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543996">
                  <a:extLst>
                    <a:ext uri="{9D8B030D-6E8A-4147-A177-3AD203B41FA5}">
                      <a16:colId xmlns:a16="http://schemas.microsoft.com/office/drawing/2014/main" val="3573838345"/>
                    </a:ext>
                  </a:extLst>
                </a:gridCol>
                <a:gridCol w="3695004">
                  <a:extLst>
                    <a:ext uri="{9D8B030D-6E8A-4147-A177-3AD203B41FA5}">
                      <a16:colId xmlns:a16="http://schemas.microsoft.com/office/drawing/2014/main" val="1242778350"/>
                    </a:ext>
                  </a:extLst>
                </a:gridCol>
              </a:tblGrid>
              <a:tr h="61043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2018 cases processed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Number of registries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191147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0%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0226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0.05-5%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06340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5-12%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8341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59%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898144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70%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21534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7D70FE0D-A4C6-4CEF-8EE4-CDAE91793A8C}"/>
              </a:ext>
            </a:extLst>
          </p:cNvPr>
          <p:cNvSpPr/>
          <p:nvPr/>
        </p:nvSpPr>
        <p:spPr>
          <a:xfrm>
            <a:off x="935636" y="676848"/>
            <a:ext cx="101484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1 of 2018 Readiness Survey Result: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- How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2018 cases have you processed so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 (by 3/1/2019)? 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(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 percentage of expected cases)</a:t>
            </a:r>
          </a:p>
        </p:txBody>
      </p:sp>
    </p:spTree>
    <p:extLst>
      <p:ext uri="{BB962C8B-B14F-4D97-AF65-F5344CB8AC3E}">
        <p14:creationId xmlns:p14="http://schemas.microsoft.com/office/powerpoint/2010/main" val="2928712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70FE0D-A4C6-4CEF-8EE4-CDAE91793A8C}"/>
              </a:ext>
            </a:extLst>
          </p:cNvPr>
          <p:cNvSpPr/>
          <p:nvPr/>
        </p:nvSpPr>
        <p:spPr>
          <a:xfrm>
            <a:off x="935636" y="676848"/>
            <a:ext cx="110075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 2 of 2018 Readiness Survey Result: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-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your central registry finalized the v18 Edits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Metafile for distribution</a:t>
            </a:r>
          </a:p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reporting facility software vendors (by 3/1/2019)?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8DEAF23-8AF9-42CE-9935-24C0C3B024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84931"/>
              </p:ext>
            </p:extLst>
          </p:nvPr>
        </p:nvGraphicFramePr>
        <p:xfrm>
          <a:off x="2382982" y="2195947"/>
          <a:ext cx="7283532" cy="385028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018066">
                  <a:extLst>
                    <a:ext uri="{9D8B030D-6E8A-4147-A177-3AD203B41FA5}">
                      <a16:colId xmlns:a16="http://schemas.microsoft.com/office/drawing/2014/main" val="1131773087"/>
                    </a:ext>
                  </a:extLst>
                </a:gridCol>
                <a:gridCol w="892930">
                  <a:extLst>
                    <a:ext uri="{9D8B030D-6E8A-4147-A177-3AD203B41FA5}">
                      <a16:colId xmlns:a16="http://schemas.microsoft.com/office/drawing/2014/main" val="1363774818"/>
                    </a:ext>
                  </a:extLst>
                </a:gridCol>
                <a:gridCol w="1137188">
                  <a:extLst>
                    <a:ext uri="{9D8B030D-6E8A-4147-A177-3AD203B41FA5}">
                      <a16:colId xmlns:a16="http://schemas.microsoft.com/office/drawing/2014/main" val="3496258270"/>
                    </a:ext>
                  </a:extLst>
                </a:gridCol>
                <a:gridCol w="2235348">
                  <a:extLst>
                    <a:ext uri="{9D8B030D-6E8A-4147-A177-3AD203B41FA5}">
                      <a16:colId xmlns:a16="http://schemas.microsoft.com/office/drawing/2014/main" val="3641707460"/>
                    </a:ext>
                  </a:extLst>
                </a:gridCol>
              </a:tblGrid>
              <a:tr h="8964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Don’t know/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didn’t answer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4545189"/>
                  </a:ext>
                </a:extLst>
              </a:tr>
              <a:tr h="438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SEER*DMS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2190076"/>
                  </a:ext>
                </a:extLst>
              </a:tr>
              <a:tr h="438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Registry Plus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3479235"/>
                  </a:ext>
                </a:extLst>
              </a:tr>
              <a:tr h="438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Rocky Mountain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0479791"/>
                  </a:ext>
                </a:extLst>
              </a:tr>
              <a:tr h="4494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In-house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4201311"/>
                  </a:ext>
                </a:extLst>
              </a:tr>
              <a:tr h="438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Other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8737816"/>
                  </a:ext>
                </a:extLst>
              </a:tr>
              <a:tr h="7519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0488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956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285D2-413E-4DBC-AF63-CABE26EB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3299" y="391885"/>
            <a:ext cx="11308701" cy="1956816"/>
          </a:xfrm>
        </p:spPr>
        <p:txBody>
          <a:bodyPr>
            <a:normAutofit/>
          </a:bodyPr>
          <a:lstStyle/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Adverse impacts of the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delay identified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by numerous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registries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24737-AD42-4819-963A-09A3FA274BB7}"/>
              </a:ext>
            </a:extLst>
          </p:cNvPr>
          <p:cNvSpPr/>
          <p:nvPr/>
        </p:nvSpPr>
        <p:spPr>
          <a:xfrm>
            <a:off x="1607195" y="2535314"/>
            <a:ext cx="93632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Incomplete </a:t>
            </a: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data leading to artificially low rates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Data quality problems generally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Delay in mandated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Delay in scheduled linkages, or incomplete linkages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Delay in existing and proposed research projects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Delay in workers’ compensation claims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Expectation of negative press/bad public relations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  <a:t>Need to generate warning messages to attach to all </a:t>
            </a:r>
            <a:r>
              <a:rPr lang="en-US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files/reports/analyses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86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384048"/>
            <a:ext cx="10634472" cy="1499616"/>
          </a:xfrm>
        </p:spPr>
        <p:txBody>
          <a:bodyPr>
            <a:normAutofit/>
          </a:bodyPr>
          <a:lstStyle/>
          <a:p>
            <a:r>
              <a:rPr lang="en-US" dirty="0"/>
              <a:t>Summary 2: 2018 registry </a:t>
            </a:r>
            <a:r>
              <a:rPr lang="en-US" dirty="0" smtClean="0"/>
              <a:t>readiness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BCF0-6C3D-4AE6-9247-DE34F022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536" y="1883664"/>
            <a:ext cx="11191615" cy="440969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200" dirty="0" smtClean="0"/>
              <a:t>  Overall substantial delays in 2018 data collection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200" dirty="0" smtClean="0"/>
              <a:t>  Identified </a:t>
            </a:r>
            <a:r>
              <a:rPr lang="en-US" sz="11200" dirty="0"/>
              <a:t>the need to make distinction between NAACCR edits </a:t>
            </a:r>
            <a:r>
              <a:rPr lang="en-US" sz="11200" dirty="0" smtClean="0"/>
              <a:t>metafiles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00" dirty="0" smtClean="0"/>
              <a:t>   </a:t>
            </a:r>
            <a:r>
              <a:rPr lang="en-US" sz="11200" dirty="0"/>
              <a:t>and state-specific edit sets</a:t>
            </a:r>
          </a:p>
          <a:p>
            <a:pPr marL="128016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dirty="0"/>
              <a:t> </a:t>
            </a:r>
            <a:r>
              <a:rPr lang="en-US" sz="7200" dirty="0" smtClean="0"/>
              <a:t>   - Plan </a:t>
            </a:r>
            <a:r>
              <a:rPr lang="en-US" sz="7200" dirty="0"/>
              <a:t>for time necessary to develop state-specific edit </a:t>
            </a:r>
            <a:r>
              <a:rPr lang="en-US" sz="7200" dirty="0" smtClean="0"/>
              <a:t>sets</a:t>
            </a:r>
          </a:p>
          <a:p>
            <a:pPr marL="128016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200" dirty="0" smtClean="0"/>
              <a:t>  Ensure sufficient development time for software updates and testing at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00" dirty="0" smtClean="0"/>
              <a:t>    multiple levels (API primary developers, CCRs, and facility vendors)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200" dirty="0" smtClean="0"/>
              <a:t>  Training </a:t>
            </a:r>
            <a:r>
              <a:rPr lang="en-US" sz="11200" dirty="0"/>
              <a:t>focused on 2018 changes still an issue, in particular for solid </a:t>
            </a:r>
            <a:r>
              <a:rPr lang="en-US" sz="11200" dirty="0" smtClean="0"/>
              <a:t>tumor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200" dirty="0"/>
              <a:t> </a:t>
            </a:r>
            <a:r>
              <a:rPr lang="en-US" sz="11200" dirty="0" smtClean="0"/>
              <a:t>   </a:t>
            </a:r>
            <a:r>
              <a:rPr lang="en-US" sz="11200" dirty="0"/>
              <a:t>rules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5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120" y="740317"/>
            <a:ext cx="10666080" cy="1499616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Cancer Surveillance Community – </a:t>
            </a:r>
            <a:br>
              <a:rPr lang="en-US" sz="6000" dirty="0" smtClean="0"/>
            </a:br>
            <a:r>
              <a:rPr lang="en-US" sz="6000" dirty="0"/>
              <a:t> </a:t>
            </a:r>
            <a:r>
              <a:rPr lang="en-US" sz="6000" dirty="0" smtClean="0"/>
              <a:t>                       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1691640" y="6111240"/>
            <a:ext cx="8869680" cy="609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236" y="1594365"/>
            <a:ext cx="9572487" cy="494115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450080" y="1537891"/>
            <a:ext cx="6309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+mj-lt"/>
              </a:rPr>
              <a:t>Always Striving to Do </a:t>
            </a:r>
            <a:r>
              <a:rPr lang="en-US" sz="5400" dirty="0" smtClean="0">
                <a:latin typeface="+mj-lt"/>
              </a:rPr>
              <a:t>Better</a:t>
            </a:r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7595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407" y="1804086"/>
            <a:ext cx="11451337" cy="2669059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Activity 3</a:t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 smtClean="0"/>
              <a:t>Requested </a:t>
            </a:r>
            <a:r>
              <a:rPr lang="en-US" sz="5400" dirty="0"/>
              <a:t>changes for 2020 implementation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270" y="790832"/>
            <a:ext cx="864973" cy="13148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688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528" y="632841"/>
            <a:ext cx="9720072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changes </a:t>
            </a:r>
            <a:r>
              <a:rPr lang="en-US" dirty="0"/>
              <a:t>proposed for 2020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BCF0-6C3D-4AE6-9247-DE34F022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56288"/>
            <a:ext cx="10634472" cy="4901712"/>
          </a:xfrm>
        </p:spPr>
        <p:txBody>
          <a:bodyPr>
            <a:normAutofit fontScale="62500" lnSpcReduction="20000"/>
          </a:bodyPr>
          <a:lstStyle/>
          <a:p>
            <a:r>
              <a:rPr lang="en-US" sz="4400" dirty="0"/>
              <a:t>1) </a:t>
            </a:r>
            <a:r>
              <a:rPr lang="en-US" sz="4400" b="1" dirty="0"/>
              <a:t>Addition of new yc data items </a:t>
            </a:r>
          </a:p>
          <a:p>
            <a:pPr marL="173736" lvl="1" indent="-4572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dirty="0"/>
              <a:t>           - </a:t>
            </a:r>
            <a:r>
              <a:rPr lang="en-US" sz="4200" dirty="0" smtClean="0"/>
              <a:t>Clinical </a:t>
            </a:r>
            <a:r>
              <a:rPr lang="en-US" sz="4200" dirty="0"/>
              <a:t>post-</a:t>
            </a:r>
            <a:r>
              <a:rPr lang="en-US" sz="4200" dirty="0" err="1"/>
              <a:t>neoadjuvant</a:t>
            </a:r>
            <a:r>
              <a:rPr lang="en-US" sz="4200" dirty="0"/>
              <a:t> data items by AJCC</a:t>
            </a:r>
          </a:p>
          <a:p>
            <a:r>
              <a:rPr lang="en-US" sz="4400" dirty="0" smtClean="0"/>
              <a:t>2</a:t>
            </a:r>
            <a:r>
              <a:rPr lang="en-US" sz="4400" dirty="0"/>
              <a:t>) </a:t>
            </a:r>
            <a:r>
              <a:rPr lang="en-US" sz="4400" b="1" dirty="0"/>
              <a:t>Full implementation of XML transmission format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800" dirty="0"/>
              <a:t>       </a:t>
            </a:r>
            <a:r>
              <a:rPr lang="en-US" sz="3800" dirty="0" smtClean="0"/>
              <a:t>	  - </a:t>
            </a:r>
            <a:r>
              <a:rPr lang="en-US" sz="3800" dirty="0"/>
              <a:t>Replace data exchange fixed column format </a:t>
            </a:r>
            <a:r>
              <a:rPr lang="en-US" sz="3800" dirty="0" smtClean="0"/>
              <a:t>for </a:t>
            </a:r>
            <a:r>
              <a:rPr lang="en-US" sz="3800" dirty="0"/>
              <a:t>Volume II, V20. </a:t>
            </a:r>
          </a:p>
          <a:p>
            <a:r>
              <a:rPr lang="en-US" sz="4400" dirty="0"/>
              <a:t>3) </a:t>
            </a:r>
            <a:r>
              <a:rPr lang="en-US" sz="4400" b="1" dirty="0"/>
              <a:t>SSDI changes</a:t>
            </a:r>
          </a:p>
          <a:p>
            <a:pPr marL="640080" lvl="4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/>
              <a:t>       - </a:t>
            </a:r>
            <a:r>
              <a:rPr lang="en-US" sz="3800" dirty="0" smtClean="0"/>
              <a:t>Updates/clarifications </a:t>
            </a:r>
            <a:r>
              <a:rPr lang="en-US" sz="3800" dirty="0"/>
              <a:t>on </a:t>
            </a:r>
            <a:r>
              <a:rPr lang="en-US" sz="3800" dirty="0" smtClean="0"/>
              <a:t>existing 14 items </a:t>
            </a:r>
            <a:r>
              <a:rPr lang="en-US" sz="3800" dirty="0"/>
              <a:t>by SEER and SSDI </a:t>
            </a:r>
            <a:r>
              <a:rPr lang="en-US" sz="3800" dirty="0" smtClean="0"/>
              <a:t>workgroup</a:t>
            </a:r>
            <a:endParaRPr lang="en-US" sz="3800" dirty="0"/>
          </a:p>
          <a:p>
            <a:r>
              <a:rPr lang="en-US" sz="4400" dirty="0" smtClean="0"/>
              <a:t>4</a:t>
            </a:r>
            <a:r>
              <a:rPr lang="en-US" sz="4400" dirty="0"/>
              <a:t>) </a:t>
            </a:r>
            <a:r>
              <a:rPr lang="en-US" sz="4400" b="1" dirty="0"/>
              <a:t>Radiation RX modality Phase I, II, and III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500" dirty="0"/>
              <a:t>      </a:t>
            </a:r>
            <a:r>
              <a:rPr lang="en-US" sz="3500" dirty="0" smtClean="0"/>
              <a:t>        </a:t>
            </a:r>
            <a:r>
              <a:rPr lang="en-US" sz="3500" dirty="0"/>
              <a:t>-  </a:t>
            </a:r>
            <a:r>
              <a:rPr lang="en-US" sz="3800" dirty="0"/>
              <a:t>Add code “98 = Radiation RX administered but RX modality is not </a:t>
            </a:r>
            <a:endParaRPr lang="en-US" sz="3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 </a:t>
            </a:r>
            <a:r>
              <a:rPr lang="en-US" sz="3800" dirty="0" smtClean="0"/>
              <a:t>               specified </a:t>
            </a:r>
            <a:r>
              <a:rPr lang="en-US" sz="3800" dirty="0"/>
              <a:t>or </a:t>
            </a:r>
            <a:r>
              <a:rPr lang="en-US" sz="3800" dirty="0" smtClean="0"/>
              <a:t>unknown</a:t>
            </a:r>
            <a:r>
              <a:rPr lang="en-US" sz="3800" dirty="0"/>
              <a:t>”, modify code 99 to “Unknown if radiation RX </a:t>
            </a:r>
            <a:endParaRPr lang="en-US" sz="38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/>
              <a:t> </a:t>
            </a:r>
            <a:r>
              <a:rPr lang="en-US" sz="3800" dirty="0" smtClean="0"/>
              <a:t>               administered</a:t>
            </a:r>
            <a:r>
              <a:rPr lang="en-US" sz="3800" dirty="0"/>
              <a:t>” </a:t>
            </a:r>
            <a:r>
              <a:rPr lang="en-US" sz="3800" dirty="0" smtClean="0"/>
              <a:t>by AJCC.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819476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53" y="0"/>
            <a:ext cx="10635067" cy="1499616"/>
          </a:xfrm>
        </p:spPr>
        <p:txBody>
          <a:bodyPr>
            <a:normAutofit/>
          </a:bodyPr>
          <a:lstStyle/>
          <a:p>
            <a:r>
              <a:rPr lang="en-US" dirty="0"/>
              <a:t>Potential </a:t>
            </a:r>
            <a:r>
              <a:rPr lang="en-US" b="1" dirty="0"/>
              <a:t>impacts</a:t>
            </a:r>
            <a:r>
              <a:rPr lang="en-US" dirty="0"/>
              <a:t> of Proposed Changes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42558" y="1292595"/>
          <a:ext cx="11151545" cy="5044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895">
                  <a:extLst>
                    <a:ext uri="{9D8B030D-6E8A-4147-A177-3AD203B41FA5}">
                      <a16:colId xmlns:a16="http://schemas.microsoft.com/office/drawing/2014/main" val="1004618849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1492631529"/>
                    </a:ext>
                  </a:extLst>
                </a:gridCol>
                <a:gridCol w="2474335">
                  <a:extLst>
                    <a:ext uri="{9D8B030D-6E8A-4147-A177-3AD203B41FA5}">
                      <a16:colId xmlns:a16="http://schemas.microsoft.com/office/drawing/2014/main" val="4253792880"/>
                    </a:ext>
                  </a:extLst>
                </a:gridCol>
                <a:gridCol w="2443162">
                  <a:extLst>
                    <a:ext uri="{9D8B030D-6E8A-4147-A177-3AD203B41FA5}">
                      <a16:colId xmlns:a16="http://schemas.microsoft.com/office/drawing/2014/main" val="2489820741"/>
                    </a:ext>
                  </a:extLst>
                </a:gridCol>
                <a:gridCol w="2292928">
                  <a:extLst>
                    <a:ext uri="{9D8B030D-6E8A-4147-A177-3AD203B41FA5}">
                      <a16:colId xmlns:a16="http://schemas.microsoft.com/office/drawing/2014/main" val="3340904851"/>
                    </a:ext>
                  </a:extLst>
                </a:gridCol>
              </a:tblGrid>
              <a:tr h="9111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dirty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dirty="0"/>
                        <a:t>Yc items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dirty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dirty="0"/>
                        <a:t>XML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dirty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dirty="0"/>
                        <a:t>SSDIs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dirty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US" dirty="0"/>
                        <a:t>Radiation RX Modality items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188135"/>
                  </a:ext>
                </a:extLst>
              </a:tr>
              <a:tr h="588720">
                <a:tc>
                  <a:txBody>
                    <a:bodyPr/>
                    <a:lstStyle/>
                    <a:p>
                      <a:r>
                        <a:rPr lang="en-US" dirty="0"/>
                        <a:t>NAACCR Volume 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Minimal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448265"/>
                  </a:ext>
                </a:extLst>
              </a:tr>
              <a:tr h="672823">
                <a:tc>
                  <a:txBody>
                    <a:bodyPr/>
                    <a:lstStyle/>
                    <a:p>
                      <a:r>
                        <a:rPr lang="en-US" dirty="0"/>
                        <a:t>NAACCR</a:t>
                      </a:r>
                      <a:r>
                        <a:rPr lang="en-US" baseline="0" dirty="0"/>
                        <a:t> Edits Metafile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effectLst/>
                        </a:rPr>
                        <a:t>Minimal to edits; additional tools or modifications needed to existing programs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Minimal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047899"/>
                  </a:ext>
                </a:extLst>
              </a:tr>
              <a:tr h="475058">
                <a:tc gridSpan="5"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Software  (</a:t>
                      </a:r>
                      <a:r>
                        <a:rPr lang="en-US" sz="1600" dirty="0"/>
                        <a:t>Note: Any software update that requires database/table modification or conversion is considered as a major change)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742363"/>
                  </a:ext>
                </a:extLst>
              </a:tr>
              <a:tr h="532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Software modification for update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</a:rPr>
                        <a:t>Major/Moderate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Major/Moderate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Moderate**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/Minimal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612113"/>
                  </a:ext>
                </a:extLst>
              </a:tr>
              <a:tr h="532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Central registry level testing and production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Major*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Major/Moderate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520400"/>
                  </a:ext>
                </a:extLst>
              </a:tr>
              <a:tr h="53265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Facility</a:t>
                      </a:r>
                      <a:r>
                        <a:rPr lang="en-US" sz="1600" baseline="0" dirty="0"/>
                        <a:t> level testing and  production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</a:rPr>
                        <a:t>Major</a:t>
                      </a:r>
                      <a:endParaRPr lang="en-US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Major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Major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305454"/>
                  </a:ext>
                </a:extLst>
              </a:tr>
              <a:tr h="469631">
                <a:tc>
                  <a:txBody>
                    <a:bodyPr/>
                    <a:lstStyle/>
                    <a:p>
                      <a:r>
                        <a:rPr lang="en-US" dirty="0"/>
                        <a:t>Education &amp; 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15497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8765" y="6479381"/>
            <a:ext cx="8296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Applied to registries which will continually collect TNM. ** Potentially conversion of existing radiation data items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62957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99" y="422385"/>
            <a:ext cx="11567101" cy="137154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Potential Impacts on 2018 Cancer data Collection and Reports</a:t>
            </a:r>
            <a:endParaRPr lang="en-US" sz="4200" dirty="0"/>
          </a:p>
        </p:txBody>
      </p:sp>
      <p:sp>
        <p:nvSpPr>
          <p:cNvPr id="10" name="Rectangle 9"/>
          <p:cNvSpPr/>
          <p:nvPr/>
        </p:nvSpPr>
        <p:spPr>
          <a:xfrm>
            <a:off x="5012926" y="3161522"/>
            <a:ext cx="3340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ea typeface="SimSun" pitchFamily="2" charset="-122"/>
              </a:rPr>
              <a:t>Central Cancer Registry</a:t>
            </a:r>
          </a:p>
          <a:p>
            <a:pPr algn="ctr">
              <a:spcBef>
                <a:spcPct val="0"/>
              </a:spcBef>
              <a:buFontTx/>
              <a:buChar char="•"/>
            </a:pPr>
            <a:r>
              <a:rPr lang="en-US" altLang="en-US" sz="2400" b="1" dirty="0">
                <a:ea typeface="SimSun" pitchFamily="2" charset="-122"/>
              </a:rPr>
              <a:t>Consolidating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 dirty="0">
                <a:ea typeface="SimSun" pitchFamily="2" charset="-122"/>
              </a:rPr>
              <a:t>Following back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 dirty="0">
                <a:ea typeface="SimSun" pitchFamily="2" charset="-122"/>
              </a:rPr>
              <a:t>Cleaning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 dirty="0">
                <a:ea typeface="SimSun" pitchFamily="2" charset="-122"/>
              </a:rPr>
              <a:t>Editing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altLang="en-US" sz="2400" dirty="0">
                <a:ea typeface="SimSun" pitchFamily="2" charset="-122"/>
              </a:rPr>
              <a:t>Linking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10035503" y="2103529"/>
            <a:ext cx="1831896" cy="3647152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500" dirty="0">
              <a:ea typeface="宋体" pitchFamily="2" charset="-122"/>
            </a:endParaRPr>
          </a:p>
          <a:p>
            <a:r>
              <a:rPr lang="en-US" altLang="zh-CN" sz="2800" b="1" dirty="0">
                <a:ea typeface="宋体" pitchFamily="2" charset="-122"/>
              </a:rPr>
              <a:t>Programs: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</a:t>
            </a:r>
            <a:r>
              <a:rPr lang="en-US" altLang="zh-CN" sz="2000" b="1" dirty="0">
                <a:ea typeface="宋体" pitchFamily="2" charset="-122"/>
              </a:rPr>
              <a:t>Canada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CN" sz="800" b="1" dirty="0">
              <a:ea typeface="宋体" pitchFamily="2" charset="-12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 dirty="0">
                <a:ea typeface="宋体" pitchFamily="2" charset="-122"/>
              </a:rPr>
              <a:t> NAACCR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CN" sz="800" b="1" dirty="0">
              <a:ea typeface="宋体" pitchFamily="2" charset="-12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 dirty="0">
                <a:ea typeface="宋体" pitchFamily="2" charset="-122"/>
              </a:rPr>
              <a:t> NPCR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CN" sz="800" b="1" dirty="0">
              <a:ea typeface="宋体" pitchFamily="2" charset="-12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 dirty="0">
                <a:ea typeface="宋体" pitchFamily="2" charset="-122"/>
              </a:rPr>
              <a:t> SEER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zh-CN" altLang="en-US" sz="800" b="1" dirty="0">
              <a:ea typeface="宋体" pitchFamily="2" charset="-122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 dirty="0">
                <a:ea typeface="宋体" pitchFamily="2" charset="-122"/>
              </a:rPr>
              <a:t> NCDB</a:t>
            </a:r>
            <a:endParaRPr lang="en-US" altLang="zh-CN" sz="2000" b="1" dirty="0">
              <a:solidFill>
                <a:srgbClr val="FF0000"/>
              </a:solidFill>
              <a:ea typeface="宋体" pitchFamily="2" charset="-122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166724" y="5466076"/>
            <a:ext cx="7054050" cy="152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Left-Right Arrow 59"/>
          <p:cNvSpPr/>
          <p:nvPr/>
        </p:nvSpPr>
        <p:spPr>
          <a:xfrm>
            <a:off x="3903396" y="3850781"/>
            <a:ext cx="1033509" cy="347702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379025" y="2967014"/>
            <a:ext cx="1770165" cy="9929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379025" y="3536192"/>
            <a:ext cx="1841749" cy="4052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98531" y="3947100"/>
            <a:ext cx="1756908" cy="251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92282" y="3981690"/>
            <a:ext cx="1756908" cy="9040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501641" y="1985628"/>
            <a:ext cx="3382249" cy="413959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500" dirty="0">
              <a:ea typeface="宋体" pitchFamily="2" charset="-122"/>
            </a:endParaRPr>
          </a:p>
          <a:p>
            <a:r>
              <a:rPr lang="en-US" altLang="zh-CN" sz="2800" b="1" dirty="0">
                <a:ea typeface="宋体" pitchFamily="2" charset="-122"/>
              </a:rPr>
              <a:t>Reporting sources: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Laboratories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Physicians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Indept. Radiation Rx centers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Outpatient centers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 Medical oncology</a:t>
            </a:r>
          </a:p>
          <a:p>
            <a:r>
              <a:rPr lang="en-US" altLang="zh-CN" sz="2000" dirty="0">
                <a:ea typeface="宋体" pitchFamily="2" charset="-122"/>
              </a:rPr>
              <a:t>  facilities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 dirty="0">
                <a:ea typeface="宋体" pitchFamily="2" charset="-122"/>
              </a:rPr>
              <a:t>Hospitals (CoC/Others)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dirty="0">
                <a:ea typeface="宋体" pitchFamily="2" charset="-122"/>
              </a:rPr>
              <a:t>Other facilities</a:t>
            </a:r>
            <a:endParaRPr lang="en-US" altLang="zh-CN" sz="2000" b="1" dirty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936905" y="2224186"/>
            <a:ext cx="3492850" cy="34058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4080364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719950"/>
            <a:ext cx="10634472" cy="1499616"/>
          </a:xfrm>
        </p:spPr>
        <p:txBody>
          <a:bodyPr>
            <a:normAutofit/>
          </a:bodyPr>
          <a:lstStyle/>
          <a:p>
            <a:r>
              <a:rPr lang="en-US" dirty="0"/>
              <a:t>Summary </a:t>
            </a:r>
            <a:r>
              <a:rPr lang="en-US" dirty="0" smtClean="0"/>
              <a:t>3</a:t>
            </a:r>
            <a:r>
              <a:rPr lang="en-US" dirty="0"/>
              <a:t>: Decision on </a:t>
            </a:r>
            <a:r>
              <a:rPr lang="en-US" sz="4800" dirty="0"/>
              <a:t>2020 changes by HLSG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BCF0-6C3D-4AE6-9247-DE34F022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38" y="2896176"/>
            <a:ext cx="10941264" cy="35232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  All </a:t>
            </a:r>
            <a:r>
              <a:rPr lang="en-US" sz="4000" dirty="0"/>
              <a:t>of the required changes are important.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  No changes in </a:t>
            </a:r>
            <a:r>
              <a:rPr lang="en-US" sz="4000" dirty="0"/>
              <a:t>2020</a:t>
            </a:r>
            <a:r>
              <a:rPr lang="en-US" sz="40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4000" dirty="0" smtClean="0"/>
              <a:t>  Postpone any further changes until 2021 or later.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293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70" y="2105731"/>
            <a:ext cx="11451337" cy="310882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Activity 4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Additional changes for 2021-2024 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494270" y="790832"/>
            <a:ext cx="864973" cy="13148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68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7FF02-E4E3-495B-8274-2379EDDA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32442" cy="1499616"/>
          </a:xfrm>
        </p:spPr>
        <p:txBody>
          <a:bodyPr>
            <a:normAutofit/>
          </a:bodyPr>
          <a:lstStyle/>
          <a:p>
            <a:r>
              <a:rPr lang="en-US" dirty="0"/>
              <a:t>Projects Under Consideration for Development </a:t>
            </a:r>
            <a:r>
              <a:rPr lang="en-US" dirty="0" smtClean="0"/>
              <a:t>&amp; Implementation 2021-2024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440B-A1BD-4E2E-A01E-3810329DB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720" y="2425959"/>
            <a:ext cx="10955258" cy="41334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400" dirty="0" smtClean="0"/>
              <a:t>  </a:t>
            </a:r>
            <a:r>
              <a:rPr lang="en-US" sz="3300" dirty="0" smtClean="0"/>
              <a:t>4 proposed 2020 changes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00" dirty="0" smtClean="0"/>
              <a:t>  Release </a:t>
            </a:r>
            <a:r>
              <a:rPr lang="en-US" sz="3300" dirty="0"/>
              <a:t>of the Solid Tumor Database and update of Hematopoietic </a:t>
            </a:r>
            <a:r>
              <a:rPr lang="en-US" sz="3300" dirty="0" smtClean="0"/>
              <a:t>Database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00" dirty="0" smtClean="0"/>
              <a:t>  Additional </a:t>
            </a:r>
            <a:r>
              <a:rPr lang="en-US" sz="3300" dirty="0"/>
              <a:t>data on response to </a:t>
            </a:r>
            <a:r>
              <a:rPr lang="en-US" sz="3300" dirty="0" err="1"/>
              <a:t>neoadjuvant</a:t>
            </a:r>
            <a:r>
              <a:rPr lang="en-US" sz="3300" dirty="0"/>
              <a:t> </a:t>
            </a:r>
            <a:r>
              <a:rPr lang="en-US" sz="3300" dirty="0" smtClean="0"/>
              <a:t>RX and new SSDIs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00" dirty="0" smtClean="0"/>
              <a:t>  New </a:t>
            </a:r>
            <a:r>
              <a:rPr lang="en-US" sz="3300" dirty="0"/>
              <a:t>Collection Feasibility Assessment Framework (NAACCR, NCI, CDC, NCRA) </a:t>
            </a:r>
            <a:endParaRPr lang="en-US" sz="3300" dirty="0" smtClean="0"/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00" dirty="0" smtClean="0"/>
              <a:t>  New </a:t>
            </a:r>
            <a:r>
              <a:rPr lang="en-US" sz="3300" dirty="0"/>
              <a:t>SEER Recodes to improve data usability (histology, EOD, SSF/SSDI</a:t>
            </a:r>
            <a:r>
              <a:rPr lang="en-US" sz="3300" dirty="0" smtClean="0"/>
              <a:t>)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300" dirty="0" smtClean="0"/>
              <a:t>  Revamping </a:t>
            </a:r>
            <a:r>
              <a:rPr lang="en-US" sz="3300" dirty="0"/>
              <a:t>Rapid Cancer Reporting System (</a:t>
            </a:r>
            <a:r>
              <a:rPr lang="en-US" sz="3300" dirty="0" err="1"/>
              <a:t>CoC</a:t>
            </a:r>
            <a:r>
              <a:rPr lang="en-US" sz="3300" dirty="0"/>
              <a:t> NCDB)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402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7FF02-E4E3-495B-8274-2379EDDA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32442" cy="1499616"/>
          </a:xfrm>
        </p:spPr>
        <p:txBody>
          <a:bodyPr>
            <a:normAutofit/>
          </a:bodyPr>
          <a:lstStyle/>
          <a:p>
            <a:r>
              <a:rPr lang="en-US" dirty="0"/>
              <a:t>Projects Under Consideration for Development </a:t>
            </a:r>
            <a:r>
              <a:rPr lang="en-US" dirty="0" smtClean="0"/>
              <a:t>&amp; Implementation 2021-2024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440B-A1BD-4E2E-A01E-3810329DB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360644"/>
            <a:ext cx="10975040" cy="433873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ICD-O-3.2 </a:t>
            </a:r>
            <a:r>
              <a:rPr lang="en-US" sz="3100" dirty="0"/>
              <a:t>expected to be released in April 2019</a:t>
            </a:r>
            <a:endParaRPr lang="en-US" sz="31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2-4 WHO </a:t>
            </a:r>
            <a:r>
              <a:rPr lang="en-US" sz="3100" dirty="0"/>
              <a:t>Classification of </a:t>
            </a:r>
            <a:r>
              <a:rPr lang="en-US" sz="3100" dirty="0" err="1"/>
              <a:t>Tumours</a:t>
            </a:r>
            <a:r>
              <a:rPr lang="en-US" sz="3100" dirty="0"/>
              <a:t> Monographs (Blue Books) are </a:t>
            </a:r>
            <a:r>
              <a:rPr lang="en-US" sz="3100" dirty="0" smtClean="0"/>
              <a:t>expected to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100" dirty="0" smtClean="0"/>
              <a:t>    be </a:t>
            </a:r>
            <a:r>
              <a:rPr lang="en-US" sz="3100" dirty="0"/>
              <a:t>published between </a:t>
            </a:r>
            <a:r>
              <a:rPr lang="en-US" sz="3100" dirty="0" smtClean="0"/>
              <a:t>4/2019 </a:t>
            </a:r>
            <a:r>
              <a:rPr lang="en-US" sz="3100" dirty="0"/>
              <a:t>and </a:t>
            </a:r>
            <a:r>
              <a:rPr lang="en-US" sz="3100" dirty="0" smtClean="0"/>
              <a:t>6/2020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 ICD-11/ICD-O-4</a:t>
            </a:r>
            <a:endParaRPr lang="en-US" sz="31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 Capture </a:t>
            </a:r>
            <a:r>
              <a:rPr lang="en-US" sz="3100" dirty="0"/>
              <a:t>of granular </a:t>
            </a:r>
            <a:r>
              <a:rPr lang="en-US" sz="3100" dirty="0" smtClean="0"/>
              <a:t>RX </a:t>
            </a:r>
            <a:r>
              <a:rPr lang="en-US" sz="3100" dirty="0"/>
              <a:t>data/industry standardized coding </a:t>
            </a:r>
            <a:r>
              <a:rPr lang="en-US" sz="3100" dirty="0" smtClean="0"/>
              <a:t>for systemic RX</a:t>
            </a:r>
            <a:endParaRPr lang="en-US" sz="31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 Changes </a:t>
            </a:r>
            <a:r>
              <a:rPr lang="en-US" sz="3100" dirty="0"/>
              <a:t>to transmission timelines (NAACCR)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 Interstate </a:t>
            </a:r>
            <a:r>
              <a:rPr lang="en-US" sz="3100" dirty="0"/>
              <a:t>Data Exchanges (NAACCR)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100" dirty="0" smtClean="0"/>
              <a:t>   New </a:t>
            </a:r>
            <a:r>
              <a:rPr lang="en-US" sz="3100" dirty="0"/>
              <a:t>&amp; Emerging Data Sources (NAACCR</a:t>
            </a:r>
            <a:r>
              <a:rPr lang="en-US" sz="31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346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521" y="2018580"/>
            <a:ext cx="4779034" cy="433451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6554" y="811685"/>
            <a:ext cx="107936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Better </a:t>
            </a:r>
            <a:r>
              <a:rPr lang="en-US" sz="5400" dirty="0"/>
              <a:t>Collaborations for </a:t>
            </a:r>
            <a:r>
              <a:rPr lang="en-US" sz="5400" dirty="0" smtClean="0"/>
              <a:t>Changes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7765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453E-061C-402E-BE13-BEBB9C72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NPCR &amp; State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EC297-A3CB-480F-A669-FA0CE6783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900" dirty="0"/>
              <a:t>How can we work together?</a:t>
            </a:r>
          </a:p>
          <a:p>
            <a:pPr lvl="1"/>
            <a:r>
              <a:rPr lang="en-US" sz="3900" dirty="0" smtClean="0"/>
              <a:t> Mechanisms </a:t>
            </a:r>
            <a:r>
              <a:rPr lang="en-US" sz="3900" dirty="0"/>
              <a:t>for state input</a:t>
            </a:r>
          </a:p>
          <a:p>
            <a:pPr marL="457200" lvl="1" indent="0">
              <a:buNone/>
            </a:pPr>
            <a:endParaRPr lang="en-US" sz="3900" dirty="0"/>
          </a:p>
          <a:p>
            <a:r>
              <a:rPr lang="en-US" sz="3900" dirty="0"/>
              <a:t>How can we better plan for changes?</a:t>
            </a:r>
          </a:p>
          <a:p>
            <a:pPr lvl="1"/>
            <a:r>
              <a:rPr lang="en-US" sz="3900" dirty="0" smtClean="0"/>
              <a:t> Structures </a:t>
            </a:r>
            <a:r>
              <a:rPr lang="en-US" sz="3900" dirty="0"/>
              <a:t>or processes</a:t>
            </a:r>
          </a:p>
          <a:p>
            <a:pPr lvl="1"/>
            <a:r>
              <a:rPr lang="en-US" sz="3900" dirty="0" smtClean="0"/>
              <a:t> Communication</a:t>
            </a:r>
            <a:endParaRPr lang="en-US" sz="3900" dirty="0"/>
          </a:p>
          <a:p>
            <a:pPr lvl="1"/>
            <a:r>
              <a:rPr lang="en-US" sz="3900" dirty="0" smtClean="0"/>
              <a:t> Plan </a:t>
            </a:r>
            <a:r>
              <a:rPr lang="en-US" sz="3900" dirty="0"/>
              <a:t>development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5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4176" r="327"/>
          <a:stretch/>
        </p:blipFill>
        <p:spPr>
          <a:xfrm>
            <a:off x="1347250" y="1618593"/>
            <a:ext cx="9312769" cy="48644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9529" y="3362030"/>
            <a:ext cx="1894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AJCC 8</a:t>
            </a:r>
            <a:r>
              <a:rPr lang="en-US" b="1" baseline="30000" dirty="0" smtClean="0"/>
              <a:t>th</a:t>
            </a:r>
            <a:r>
              <a:rPr lang="en-US" dirty="0" smtClean="0"/>
              <a:t> </a:t>
            </a:r>
            <a:r>
              <a:rPr lang="en-US" sz="2000" b="1" dirty="0" smtClean="0"/>
              <a:t>edition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45579" y="2761865"/>
            <a:ext cx="2352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Radiation </a:t>
            </a:r>
            <a:r>
              <a:rPr lang="en-US" sz="2000" b="1" dirty="0" smtClean="0"/>
              <a:t>changes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19746" y="2961920"/>
            <a:ext cx="2647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Hematopoietic updates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03635" y="2636072"/>
            <a:ext cx="189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MPH rules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03302" y="3519075"/>
            <a:ext cx="189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EOD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165299" y="3333624"/>
            <a:ext cx="1894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ICDO3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763806" y="2235962"/>
            <a:ext cx="2363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SSDIs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595171" y="2140537"/>
            <a:ext cx="2363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SS2018</a:t>
            </a:r>
            <a:endParaRPr lang="en-US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24919" y="2520419"/>
            <a:ext cx="2363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Grade</a:t>
            </a:r>
            <a:endParaRPr lang="en-US" sz="2000" b="1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55325" y="354932"/>
            <a:ext cx="10666080" cy="1499616"/>
          </a:xfrm>
        </p:spPr>
        <p:txBody>
          <a:bodyPr>
            <a:normAutofit/>
          </a:bodyPr>
          <a:lstStyle/>
          <a:p>
            <a:r>
              <a:rPr lang="en-US" sz="6000" b="0" dirty="0" smtClean="0"/>
              <a:t>What we are experiencing -                        </a:t>
            </a:r>
            <a:endParaRPr lang="en-US" sz="6000" b="0" dirty="0"/>
          </a:p>
        </p:txBody>
      </p:sp>
    </p:spTree>
    <p:extLst>
      <p:ext uri="{BB962C8B-B14F-4D97-AF65-F5344CB8AC3E}">
        <p14:creationId xmlns:p14="http://schemas.microsoft.com/office/powerpoint/2010/main" val="32340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657D-A8B4-4691-819D-5475350B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NPCR &amp; State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6B158-DECC-43F7-AC56-A4B7B937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Advocate for states to speak out</a:t>
            </a:r>
          </a:p>
          <a:p>
            <a:pPr lvl="1"/>
            <a:r>
              <a:rPr lang="en-US" sz="4000" dirty="0" smtClean="0"/>
              <a:t> Challenges/Barriers</a:t>
            </a:r>
            <a:endParaRPr lang="en-US" sz="4000" dirty="0"/>
          </a:p>
          <a:p>
            <a:pPr lvl="1"/>
            <a:r>
              <a:rPr lang="en-US" sz="4000" dirty="0" smtClean="0"/>
              <a:t> Share </a:t>
            </a:r>
            <a:r>
              <a:rPr lang="en-US" sz="4000" dirty="0"/>
              <a:t>strategies that work</a:t>
            </a:r>
          </a:p>
          <a:p>
            <a:pPr lvl="1"/>
            <a:r>
              <a:rPr lang="en-US" sz="4000" dirty="0" smtClean="0"/>
              <a:t> Alerts </a:t>
            </a:r>
            <a:r>
              <a:rPr lang="en-US" sz="4000" dirty="0"/>
              <a:t>to upcoming potential problems</a:t>
            </a:r>
          </a:p>
        </p:txBody>
      </p:sp>
    </p:spTree>
    <p:extLst>
      <p:ext uri="{BB962C8B-B14F-4D97-AF65-F5344CB8AC3E}">
        <p14:creationId xmlns:p14="http://schemas.microsoft.com/office/powerpoint/2010/main" val="2358209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0"/>
            <a:ext cx="8077200" cy="5181600"/>
          </a:xfrm>
        </p:spPr>
        <p:txBody>
          <a:bodyPr anchor="t" anchorCtr="0"/>
          <a:lstStyle/>
          <a:p>
            <a:pPr algn="ctr"/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Thanks You!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Questions and Comments? 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                  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="0" dirty="0">
              <a:solidFill>
                <a:schemeClr val="bg2"/>
              </a:solidFill>
            </a:endParaRPr>
          </a:p>
        </p:txBody>
      </p:sp>
      <p:pic>
        <p:nvPicPr>
          <p:cNvPr id="1027" name="Picture 3" descr="98ecb0cb-b13c-4178-bffa-9fb9746c5d62@cd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67001"/>
            <a:ext cx="2514600" cy="3057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31522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9398" y="395705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small" dirty="0">
                <a:latin typeface="Segoe UI" panose="020B0502040204020203" pitchFamily="34" charset="0"/>
                <a:cs typeface="Segoe UI" panose="020B0502040204020203" pitchFamily="34" charset="0"/>
              </a:rPr>
              <a:t>High-Level Strategic Group (HLSG)</a:t>
            </a:r>
            <a:br>
              <a:rPr lang="en-US" cap="small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200" b="1" cap="small" dirty="0">
                <a:latin typeface="Segoe UI" panose="020B0502040204020203" pitchFamily="34" charset="0"/>
                <a:cs typeface="Segoe UI" panose="020B0502040204020203" pitchFamily="34" charset="0"/>
              </a:rPr>
              <a:t>&amp;</a:t>
            </a:r>
            <a:r>
              <a:rPr lang="en-US" cap="small" dirty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cap="small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cap="small" dirty="0">
                <a:latin typeface="Segoe UI" panose="020B0502040204020203" pitchFamily="34" charset="0"/>
                <a:cs typeface="Segoe UI" panose="020B0502040204020203" pitchFamily="34" charset="0"/>
              </a:rPr>
              <a:t>Mid-Level Tactical Group (MLTG)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20" y="511529"/>
            <a:ext cx="1900661" cy="126796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3776" y="2441448"/>
            <a:ext cx="11345694" cy="40690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900" dirty="0" smtClean="0"/>
              <a:t> NAACCR convened two groups, each with 12 voting members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 dirty="0" smtClean="0"/>
              <a:t>	</a:t>
            </a:r>
            <a:r>
              <a:rPr lang="en-US" dirty="0" smtClean="0"/>
              <a:t>- HLSG: meet quarterly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 	- MLTG: meet monthly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3900" dirty="0" smtClean="0"/>
              <a:t> The </a:t>
            </a:r>
            <a:r>
              <a:rPr lang="en-US" sz="3900" dirty="0"/>
              <a:t>two groups consist of representatives from funding </a:t>
            </a:r>
            <a:r>
              <a:rPr lang="en-US" sz="3900" dirty="0" smtClean="0"/>
              <a:t>agencies and </a:t>
            </a:r>
            <a:r>
              <a:rPr lang="en-US" sz="3900" dirty="0"/>
              <a:t>standard setting </a:t>
            </a:r>
            <a:r>
              <a:rPr lang="en-US" sz="3900" dirty="0" smtClean="0"/>
              <a:t>organizations</a:t>
            </a:r>
          </a:p>
          <a:p>
            <a:r>
              <a:rPr lang="en-US" dirty="0" smtClean="0"/>
              <a:t>         - </a:t>
            </a:r>
            <a:r>
              <a:rPr lang="en-US" dirty="0" err="1" smtClean="0"/>
              <a:t>ACoS</a:t>
            </a:r>
            <a:r>
              <a:rPr lang="en-US" dirty="0" smtClean="0"/>
              <a:t>/AJCC</a:t>
            </a:r>
            <a:r>
              <a:rPr lang="en-US" dirty="0"/>
              <a:t>, </a:t>
            </a:r>
            <a:r>
              <a:rPr lang="en-US" dirty="0" err="1"/>
              <a:t>ACoS</a:t>
            </a:r>
            <a:r>
              <a:rPr lang="en-US" dirty="0"/>
              <a:t>/NCDB, </a:t>
            </a:r>
            <a:r>
              <a:rPr lang="en-US" dirty="0" smtClean="0"/>
              <a:t>CCCR </a:t>
            </a:r>
            <a:r>
              <a:rPr lang="en-US" dirty="0"/>
              <a:t>(Canada</a:t>
            </a:r>
            <a:r>
              <a:rPr lang="en-US" dirty="0" smtClean="0"/>
              <a:t>), </a:t>
            </a:r>
            <a:r>
              <a:rPr lang="en-US" dirty="0"/>
              <a:t>CDC NPCR, NAACCR, </a:t>
            </a:r>
            <a:r>
              <a:rPr lang="en-US" dirty="0" smtClean="0"/>
              <a:t>NCI </a:t>
            </a:r>
            <a:r>
              <a:rPr lang="en-US" dirty="0"/>
              <a:t>SEER, </a:t>
            </a:r>
            <a:r>
              <a:rPr lang="en-US" dirty="0" smtClean="0"/>
              <a:t>and NCRA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59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775" y="885997"/>
            <a:ext cx="10741152" cy="1499616"/>
          </a:xfrm>
        </p:spPr>
        <p:txBody>
          <a:bodyPr>
            <a:normAutofit/>
          </a:bodyPr>
          <a:lstStyle/>
          <a:p>
            <a:r>
              <a:rPr lang="en-US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Primary Purposes of HLSG</a:t>
            </a:r>
            <a:br>
              <a:rPr lang="en-US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564" y="2385613"/>
            <a:ext cx="9720073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 smtClean="0"/>
              <a:t> </a:t>
            </a:r>
            <a:r>
              <a:rPr lang="en-US" sz="3200" b="1" u="sng" dirty="0" smtClean="0"/>
              <a:t>Ensure </a:t>
            </a:r>
            <a:r>
              <a:rPr lang="en-US" sz="3200" b="1" u="sng" dirty="0"/>
              <a:t>high-level coordination and communication </a:t>
            </a:r>
            <a:r>
              <a:rPr lang="en-US" sz="3200" dirty="0"/>
              <a:t>among all cancer surveillance organizations regarding the development and implementation of major changes in standards and </a:t>
            </a:r>
            <a:r>
              <a:rPr lang="en-US" sz="3200" dirty="0" smtClean="0"/>
              <a:t>procedures.</a:t>
            </a:r>
            <a:endParaRPr lang="en-US" sz="3200" dirty="0"/>
          </a:p>
          <a:p>
            <a:r>
              <a:rPr lang="en-US" sz="3200" dirty="0"/>
              <a:t>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 </a:t>
            </a:r>
            <a:r>
              <a:rPr lang="en-US" sz="3200" b="1" u="sng" dirty="0" smtClean="0"/>
              <a:t>Facilitate </a:t>
            </a:r>
            <a:r>
              <a:rPr lang="en-US" sz="3200" b="1" u="sng" dirty="0"/>
              <a:t>communications and collaboration </a:t>
            </a:r>
            <a:r>
              <a:rPr lang="en-US" sz="3200" dirty="0"/>
              <a:t>between the cancer registry/surveillance leadership community and organizational leadership of represented clinical </a:t>
            </a:r>
            <a:r>
              <a:rPr lang="en-US" sz="3200" dirty="0" smtClean="0"/>
              <a:t>organizations.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6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5764"/>
            <a:ext cx="9717024" cy="1493520"/>
          </a:xfrm>
        </p:spPr>
        <p:txBody>
          <a:bodyPr>
            <a:normAutofit/>
          </a:bodyPr>
          <a:lstStyle/>
          <a:p>
            <a:r>
              <a:rPr lang="en-US" cap="small" dirty="0" smtClean="0">
                <a:latin typeface="Segoe UI" panose="020B0502040204020203" pitchFamily="34" charset="0"/>
                <a:cs typeface="Segoe UI" panose="020B0502040204020203" pitchFamily="34" charset="0"/>
              </a:rPr>
              <a:t>Primary Purposes of MLTG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29284"/>
            <a:ext cx="10441041" cy="472754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 smtClean="0"/>
              <a:t>  </a:t>
            </a:r>
            <a:r>
              <a:rPr lang="en-US" sz="2400" b="1" u="sng" dirty="0" smtClean="0"/>
              <a:t>Forecast </a:t>
            </a:r>
            <a:r>
              <a:rPr lang="en-US" sz="2400" b="1" u="sng" dirty="0"/>
              <a:t>changes</a:t>
            </a:r>
            <a:r>
              <a:rPr lang="en-US" sz="2400" b="1" dirty="0"/>
              <a:t> </a:t>
            </a:r>
            <a:r>
              <a:rPr lang="en-US" sz="2400" dirty="0"/>
              <a:t>to cancer surveillance collections standards, </a:t>
            </a:r>
            <a:r>
              <a:rPr lang="en-US" sz="2400" b="1" u="sng" dirty="0"/>
              <a:t>evaluate needs</a:t>
            </a:r>
            <a:r>
              <a:rPr lang="en-US" sz="2400" b="1" dirty="0"/>
              <a:t> </a:t>
            </a:r>
            <a:r>
              <a:rPr lang="en-US" sz="2400" dirty="0"/>
              <a:t>to adapt to changes of oncology practice, and </a:t>
            </a:r>
            <a:r>
              <a:rPr lang="en-US" sz="2400" b="1" u="sng" dirty="0"/>
              <a:t>prepare</a:t>
            </a:r>
            <a:r>
              <a:rPr lang="en-US" sz="2400" b="1" dirty="0"/>
              <a:t> </a:t>
            </a:r>
            <a:r>
              <a:rPr lang="en-US" sz="2400" dirty="0"/>
              <a:t>an annual report with </a:t>
            </a:r>
            <a:r>
              <a:rPr lang="en-US" sz="2400" b="1" u="sng" dirty="0"/>
              <a:t>recommendations</a:t>
            </a:r>
            <a:r>
              <a:rPr lang="en-US" sz="2400" dirty="0"/>
              <a:t> of new standards (or changes to current standards) to be adopted (or rejected) by the </a:t>
            </a:r>
            <a:r>
              <a:rPr lang="en-US" sz="2400" dirty="0" smtClean="0"/>
              <a:t>HLSG. 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b="1" dirty="0" smtClean="0"/>
              <a:t>  </a:t>
            </a:r>
            <a:r>
              <a:rPr lang="en-US" sz="2400" b="1" u="sng" dirty="0" smtClean="0"/>
              <a:t>Plan </a:t>
            </a:r>
            <a:r>
              <a:rPr lang="en-US" sz="2400" b="1" u="sng" dirty="0"/>
              <a:t>for the development of technical standards/specifications </a:t>
            </a:r>
            <a:r>
              <a:rPr lang="en-US" sz="2400" dirty="0"/>
              <a:t>for changes approved by the </a:t>
            </a:r>
            <a:r>
              <a:rPr lang="en-US" sz="2400" dirty="0" smtClean="0"/>
              <a:t>HLSG.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  </a:t>
            </a:r>
            <a:r>
              <a:rPr lang="en-US" sz="2400" b="1" u="sng" dirty="0" smtClean="0"/>
              <a:t>Coordinate </a:t>
            </a:r>
            <a:r>
              <a:rPr lang="en-US" sz="2400" b="1" u="sng" dirty="0"/>
              <a:t>the implementation</a:t>
            </a:r>
            <a:r>
              <a:rPr lang="en-US" sz="2400" dirty="0"/>
              <a:t> of changes approved by the </a:t>
            </a:r>
            <a:r>
              <a:rPr lang="en-US" sz="2400" dirty="0" smtClean="0"/>
              <a:t>HLSG that </a:t>
            </a:r>
            <a:r>
              <a:rPr lang="en-US" sz="2400" dirty="0"/>
              <a:t>also completed the development </a:t>
            </a:r>
            <a:r>
              <a:rPr lang="en-US" sz="2400" dirty="0" smtClean="0"/>
              <a:t>phase.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400" dirty="0" smtClean="0"/>
              <a:t>  </a:t>
            </a:r>
            <a:r>
              <a:rPr lang="en-US" sz="2400" b="1" u="sng" dirty="0" smtClean="0"/>
              <a:t>Identify </a:t>
            </a:r>
            <a:r>
              <a:rPr lang="en-US" sz="2400" b="1" u="sng" dirty="0"/>
              <a:t>gaps </a:t>
            </a:r>
            <a:r>
              <a:rPr lang="en-US" sz="2400" dirty="0"/>
              <a:t>in resources needed to accomplish </a:t>
            </a:r>
            <a:r>
              <a:rPr lang="en-US" sz="2400" dirty="0" smtClean="0"/>
              <a:t>development </a:t>
            </a:r>
            <a:r>
              <a:rPr lang="en-US" sz="2400" dirty="0"/>
              <a:t>and implementation initiatives and (if appropriate) make recommendations to </a:t>
            </a:r>
            <a:r>
              <a:rPr lang="en-US" sz="2400" dirty="0" smtClean="0"/>
              <a:t>HLSG for </a:t>
            </a:r>
            <a:r>
              <a:rPr lang="en-US" sz="2400" dirty="0"/>
              <a:t>allocation of additional resources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042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0664" y="384048"/>
            <a:ext cx="10634472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Activities Summary from HLSG &amp; MLTG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BBCF0-6C3D-4AE6-9247-DE34F0227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536" y="2160270"/>
            <a:ext cx="10747439" cy="41330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/>
              <a:t>1. Procedures and timeline for new data </a:t>
            </a:r>
            <a:r>
              <a:rPr lang="en-US" sz="3600" dirty="0" smtClean="0"/>
              <a:t>items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/>
              <a:t>2</a:t>
            </a:r>
            <a:r>
              <a:rPr lang="en-US" sz="3600" dirty="0"/>
              <a:t>. Registry readiness for 2018 data changes </a:t>
            </a:r>
            <a:endParaRPr lang="en-US" sz="3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3600" dirty="0"/>
          </a:p>
          <a:p>
            <a:pPr marL="128016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3. </a:t>
            </a:r>
            <a:r>
              <a:rPr lang="en-US" sz="3600" dirty="0" smtClean="0"/>
              <a:t>Requested </a:t>
            </a:r>
            <a:r>
              <a:rPr lang="en-US" sz="3600" dirty="0"/>
              <a:t>changes for 2020 implementation</a:t>
            </a:r>
          </a:p>
          <a:p>
            <a:pPr marL="128016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dirty="0"/>
          </a:p>
          <a:p>
            <a:pPr marL="128016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/>
              <a:t>4</a:t>
            </a:r>
            <a:r>
              <a:rPr lang="en-US" sz="3600" dirty="0"/>
              <a:t>. Additional changes for </a:t>
            </a:r>
            <a:r>
              <a:rPr lang="en-US" sz="3600" dirty="0" smtClean="0"/>
              <a:t>2021-2024</a:t>
            </a:r>
            <a:endParaRPr lang="en-US" sz="3600" dirty="0"/>
          </a:p>
          <a:p>
            <a:pPr marL="310896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9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C971-7A0A-41D0-8E2B-55068BF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19" y="2105731"/>
            <a:ext cx="11451337" cy="2452074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Activity 1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Procedures </a:t>
            </a:r>
            <a:r>
              <a:rPr lang="en-US" sz="5400" dirty="0"/>
              <a:t>and timeline for new data Items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4270" y="790832"/>
            <a:ext cx="864973" cy="13148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179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17556C-0843-4F30-946D-20E9827BEBB6}"/>
              </a:ext>
            </a:extLst>
          </p:cNvPr>
          <p:cNvSpPr txBox="1"/>
          <p:nvPr/>
        </p:nvSpPr>
        <p:spPr>
          <a:xfrm>
            <a:off x="183151" y="1676038"/>
            <a:ext cx="1879135" cy="5047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identifies need for new data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defines concept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drafts definitions and codes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performs preliminary feasibility assessment (PFA) per NAACCR &amp; MLTG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transmits completed PFA to MLTG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transmits supporting documentation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824F7F-9345-4C8B-8291-FE2D36A821DE}"/>
              </a:ext>
            </a:extLst>
          </p:cNvPr>
          <p:cNvSpPr txBox="1"/>
          <p:nvPr/>
        </p:nvSpPr>
        <p:spPr>
          <a:xfrm>
            <a:off x="2279000" y="2524945"/>
            <a:ext cx="1951845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and issues preliminary recommendation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recommendation issued in 9 weeks or less </a:t>
            </a:r>
          </a:p>
          <a:p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AF21A4-B2CF-4764-825D-423A852F8628}"/>
              </a:ext>
            </a:extLst>
          </p:cNvPr>
          <p:cNvSpPr txBox="1"/>
          <p:nvPr/>
        </p:nvSpPr>
        <p:spPr>
          <a:xfrm>
            <a:off x="4447559" y="2524945"/>
            <a:ext cx="2491531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Favorable preliminary MLTG recommendation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5002A1-6832-4ACE-9958-7AAF1B42A82B}"/>
              </a:ext>
            </a:extLst>
          </p:cNvPr>
          <p:cNvSpPr txBox="1"/>
          <p:nvPr/>
        </p:nvSpPr>
        <p:spPr>
          <a:xfrm>
            <a:off x="4447559" y="3776244"/>
            <a:ext cx="2555843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Unfavorable preliminary MLTG recommendation </a:t>
            </a:r>
            <a:r>
              <a:rPr lang="en-US" sz="1400" dirty="0"/>
              <a:t>(written justification required) 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827424-F4BA-43A1-8F60-E6CFA6D84621}"/>
              </a:ext>
            </a:extLst>
          </p:cNvPr>
          <p:cNvSpPr txBox="1"/>
          <p:nvPr/>
        </p:nvSpPr>
        <p:spPr>
          <a:xfrm>
            <a:off x="2386652" y="5208656"/>
            <a:ext cx="1761694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revises and resubmits PFA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E09E4B7E-7391-4ADB-98BD-B8597FE85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737" y="237050"/>
            <a:ext cx="9720072" cy="1499616"/>
          </a:xfrm>
        </p:spPr>
        <p:txBody>
          <a:bodyPr>
            <a:normAutofit/>
          </a:bodyPr>
          <a:lstStyle/>
          <a:p>
            <a:r>
              <a:rPr lang="en-US" b="1" dirty="0"/>
              <a:t>New Data Standards Initiation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02C056-B426-45B0-A110-941FF783F6FC}"/>
              </a:ext>
            </a:extLst>
          </p:cNvPr>
          <p:cNvSpPr txBox="1"/>
          <p:nvPr/>
        </p:nvSpPr>
        <p:spPr>
          <a:xfrm>
            <a:off x="4753745" y="5208656"/>
            <a:ext cx="194067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reviews MLTG written  recommendation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937176-3C94-4CF9-9E9C-019B2BC42735}"/>
              </a:ext>
            </a:extLst>
          </p:cNvPr>
          <p:cNvSpPr txBox="1"/>
          <p:nvPr/>
        </p:nvSpPr>
        <p:spPr>
          <a:xfrm>
            <a:off x="7299814" y="5453238"/>
            <a:ext cx="1761694" cy="615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aborts process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82EB433-6B5E-46F2-B1F2-881C55131A77}"/>
              </a:ext>
            </a:extLst>
          </p:cNvPr>
          <p:cNvCxnSpPr>
            <a:stCxn id="13" idx="1"/>
            <a:endCxn id="8" idx="3"/>
          </p:cNvCxnSpPr>
          <p:nvPr/>
        </p:nvCxnSpPr>
        <p:spPr>
          <a:xfrm flipH="1" flipV="1">
            <a:off x="4148346" y="5654932"/>
            <a:ext cx="605399" cy="107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0D3E14F-6413-4037-895F-01E44160837A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4230845" y="2848111"/>
            <a:ext cx="216714" cy="723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76A52A1-5BF6-4301-B773-7E2987247B7C}"/>
              </a:ext>
            </a:extLst>
          </p:cNvPr>
          <p:cNvCxnSpPr>
            <a:stCxn id="5" idx="3"/>
            <a:endCxn id="7" idx="1"/>
          </p:cNvCxnSpPr>
          <p:nvPr/>
        </p:nvCxnSpPr>
        <p:spPr>
          <a:xfrm>
            <a:off x="4230845" y="3571386"/>
            <a:ext cx="216714" cy="635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1C85F44-D613-4C3D-A171-EA52E81E159C}"/>
              </a:ext>
            </a:extLst>
          </p:cNvPr>
          <p:cNvCxnSpPr>
            <a:stCxn id="2" idx="3"/>
            <a:endCxn id="5" idx="1"/>
          </p:cNvCxnSpPr>
          <p:nvPr/>
        </p:nvCxnSpPr>
        <p:spPr>
          <a:xfrm flipV="1">
            <a:off x="2062286" y="3571386"/>
            <a:ext cx="216714" cy="6284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1863591-C42E-4531-A57F-267FC3FBBB3C}"/>
              </a:ext>
            </a:extLst>
          </p:cNvPr>
          <p:cNvCxnSpPr>
            <a:stCxn id="8" idx="0"/>
            <a:endCxn id="5" idx="2"/>
          </p:cNvCxnSpPr>
          <p:nvPr/>
        </p:nvCxnSpPr>
        <p:spPr>
          <a:xfrm flipH="1" flipV="1">
            <a:off x="3254923" y="4617826"/>
            <a:ext cx="12576" cy="59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E9D6288-A3BF-4AC2-A0A1-53857ABD6946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6694415" y="5761015"/>
            <a:ext cx="605399" cy="16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CDB3239-8582-4335-B46A-684D40B981C5}"/>
              </a:ext>
            </a:extLst>
          </p:cNvPr>
          <p:cNvSpPr txBox="1"/>
          <p:nvPr/>
        </p:nvSpPr>
        <p:spPr>
          <a:xfrm>
            <a:off x="7573871" y="1649057"/>
            <a:ext cx="2555843" cy="23698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MLTG NAACCR support staff: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transmits documentation to UDS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identifies and transmits documentation to other NAACCR technical groups for review as required by NAACCR policy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060213-F0C7-44D8-9EC0-245C39CA039C}"/>
              </a:ext>
            </a:extLst>
          </p:cNvPr>
          <p:cNvCxnSpPr>
            <a:stCxn id="7" idx="2"/>
            <a:endCxn id="13" idx="0"/>
          </p:cNvCxnSpPr>
          <p:nvPr/>
        </p:nvCxnSpPr>
        <p:spPr>
          <a:xfrm flipH="1">
            <a:off x="5724080" y="4638018"/>
            <a:ext cx="1401" cy="5706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82F00AC-59AF-4AED-A8CF-DECA090537DC}"/>
              </a:ext>
            </a:extLst>
          </p:cNvPr>
          <p:cNvCxnSpPr>
            <a:stCxn id="6" idx="3"/>
            <a:endCxn id="31" idx="1"/>
          </p:cNvCxnSpPr>
          <p:nvPr/>
        </p:nvCxnSpPr>
        <p:spPr>
          <a:xfrm flipV="1">
            <a:off x="6939090" y="2833997"/>
            <a:ext cx="634781" cy="14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C1CFE79-C21C-4DB4-B219-7FD24B8315ED}"/>
              </a:ext>
            </a:extLst>
          </p:cNvPr>
          <p:cNvSpPr txBox="1"/>
          <p:nvPr/>
        </p:nvSpPr>
        <p:spPr>
          <a:xfrm>
            <a:off x="9459983" y="4199806"/>
            <a:ext cx="2555843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UDS &amp; other NAACCR technical groups: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Receives documentation with favorable MLTG preliminary recommendation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05DCB9FA-8134-416A-A596-1C5A0B1311A2}"/>
              </a:ext>
            </a:extLst>
          </p:cNvPr>
          <p:cNvCxnSpPr>
            <a:stCxn id="31" idx="3"/>
            <a:endCxn id="39" idx="0"/>
          </p:cNvCxnSpPr>
          <p:nvPr/>
        </p:nvCxnSpPr>
        <p:spPr>
          <a:xfrm>
            <a:off x="10129714" y="2833997"/>
            <a:ext cx="608191" cy="13658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085B2CF-43F1-49D7-A4AA-5621E39563F5}"/>
              </a:ext>
            </a:extLst>
          </p:cNvPr>
          <p:cNvSpPr txBox="1"/>
          <p:nvPr/>
        </p:nvSpPr>
        <p:spPr>
          <a:xfrm>
            <a:off x="9689123" y="412155"/>
            <a:ext cx="2400299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/>
              <a:t>Standard Setter: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Notified to conduct and deliver field test results </a:t>
            </a: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7346CBBB-DE10-42EC-B1CF-0979A06A6C2A}"/>
              </a:ext>
            </a:extLst>
          </p:cNvPr>
          <p:cNvCxnSpPr>
            <a:stCxn id="31" idx="3"/>
          </p:cNvCxnSpPr>
          <p:nvPr/>
        </p:nvCxnSpPr>
        <p:spPr>
          <a:xfrm flipV="1">
            <a:off x="10129714" y="1520151"/>
            <a:ext cx="608191" cy="13138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277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4573</TotalTime>
  <Words>1593</Words>
  <Application>Microsoft Office PowerPoint</Application>
  <PresentationFormat>Widescreen</PresentationFormat>
  <Paragraphs>357</Paragraphs>
  <Slides>31</Slides>
  <Notes>25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3" baseType="lpstr">
      <vt:lpstr>宋体</vt:lpstr>
      <vt:lpstr>宋体</vt:lpstr>
      <vt:lpstr>Arial</vt:lpstr>
      <vt:lpstr>Calibri</vt:lpstr>
      <vt:lpstr>Courier New</vt:lpstr>
      <vt:lpstr>Segoe UI</vt:lpstr>
      <vt:lpstr>Times New Roman</vt:lpstr>
      <vt:lpstr>Tw Cen MT</vt:lpstr>
      <vt:lpstr>Tw Cen MT Condensed</vt:lpstr>
      <vt:lpstr>Wingdings</vt:lpstr>
      <vt:lpstr>Wingdings 3</vt:lpstr>
      <vt:lpstr>Integral</vt:lpstr>
      <vt:lpstr>      better Collaborations for changes High-Level Strategic Group (HLSG) &amp; Mid-Level Tactical Group (MLTG)</vt:lpstr>
      <vt:lpstr>Cancer Surveillance Community –                          </vt:lpstr>
      <vt:lpstr>What we are experiencing -                        </vt:lpstr>
      <vt:lpstr>High-Level Strategic Group (HLSG) &amp; Mid-Level Tactical Group (MLTG)</vt:lpstr>
      <vt:lpstr>Primary Purposes of HLSG </vt:lpstr>
      <vt:lpstr>Primary Purposes of MLTG</vt:lpstr>
      <vt:lpstr>Activities Summary from HLSG &amp; MLTG</vt:lpstr>
      <vt:lpstr>Activity 1  Procedures and timeline for new data Items</vt:lpstr>
      <vt:lpstr>New Data Standards Initiation</vt:lpstr>
      <vt:lpstr>NAACCR Technical Review &amp; Field Testing</vt:lpstr>
      <vt:lpstr>Alternate process for new data standard or change proposed by standard setter with request for exemption from requirement for full PFA and/or field test*</vt:lpstr>
      <vt:lpstr>Implementation Process</vt:lpstr>
      <vt:lpstr>PowerPoint Presentation</vt:lpstr>
      <vt:lpstr>Summary 1:  Procedures and timeline for new data Items</vt:lpstr>
      <vt:lpstr>Activity 2  Registry readiness for 2018 data changes </vt:lpstr>
      <vt:lpstr>PowerPoint Presentation</vt:lpstr>
      <vt:lpstr>PowerPoint Presentation</vt:lpstr>
      <vt:lpstr>Adverse impacts of the delay identified by numerous registries</vt:lpstr>
      <vt:lpstr>Summary 2: 2018 registry readiness</vt:lpstr>
      <vt:lpstr>Activity 3  Requested changes for 2020 implementation</vt:lpstr>
      <vt:lpstr>changes proposed for 2020 </vt:lpstr>
      <vt:lpstr>Potential impacts of Proposed Changes </vt:lpstr>
      <vt:lpstr>Potential Impacts on 2018 Cancer data Collection and Reports</vt:lpstr>
      <vt:lpstr>Summary 3: Decision on 2020 changes by HLSG</vt:lpstr>
      <vt:lpstr>Activity 4  Additional changes for 2021-2024 </vt:lpstr>
      <vt:lpstr>Projects Under Consideration for Development &amp; Implementation 2021-2024</vt:lpstr>
      <vt:lpstr>Projects Under Consideration for Development &amp; Implementation 2021-2024 (Con’t)</vt:lpstr>
      <vt:lpstr>PowerPoint Presentation</vt:lpstr>
      <vt:lpstr>NPCR &amp; State Collaboration</vt:lpstr>
      <vt:lpstr>NPCR &amp; State Collaboration</vt:lpstr>
      <vt:lpstr> Thanks You!  Questions and Comments?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Registration  Mid-Level Tactical Group</dc:title>
  <dc:creator>Negoita, Serban (NIH/NCI) [E]</dc:creator>
  <cp:lastModifiedBy>Marr, Olivia (CDC/DDNID/NCCDPHP)</cp:lastModifiedBy>
  <cp:revision>255</cp:revision>
  <cp:lastPrinted>2019-03-20T15:39:32Z</cp:lastPrinted>
  <dcterms:created xsi:type="dcterms:W3CDTF">2018-12-06T23:55:07Z</dcterms:created>
  <dcterms:modified xsi:type="dcterms:W3CDTF">2019-04-25T17:54:58Z</dcterms:modified>
</cp:coreProperties>
</file>