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332" r:id="rId3"/>
    <p:sldId id="321" r:id="rId4"/>
    <p:sldId id="322" r:id="rId5"/>
    <p:sldId id="323" r:id="rId6"/>
    <p:sldId id="325" r:id="rId7"/>
    <p:sldId id="328" r:id="rId8"/>
    <p:sldId id="334" r:id="rId9"/>
    <p:sldId id="326" r:id="rId10"/>
    <p:sldId id="330" r:id="rId11"/>
    <p:sldId id="329" r:id="rId12"/>
    <p:sldId id="299" r:id="rId13"/>
    <p:sldId id="331" r:id="rId14"/>
    <p:sldId id="333" r:id="rId1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7" autoAdjust="0"/>
    <p:restoredTop sz="83385" autoAdjust="0"/>
  </p:normalViewPr>
  <p:slideViewPr>
    <p:cSldViewPr snapToGrid="0">
      <p:cViewPr varScale="1">
        <p:scale>
          <a:sx n="57" d="100"/>
          <a:sy n="57" d="100"/>
        </p:scale>
        <p:origin x="1248"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27530983760715"/>
          <c:y val="0"/>
          <c:w val="0.62938607941387004"/>
          <c:h val="0.88020556253997662"/>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delete val="1"/>
          </c:dLbls>
          <c:cat>
            <c:strRef>
              <c:f>Sheet1!$A$2:$A$5</c:f>
              <c:strCache>
                <c:ptCount val="4"/>
                <c:pt idx="0">
                  <c:v>HIV</c:v>
                </c:pt>
                <c:pt idx="1">
                  <c:v>Gonorrhea</c:v>
                </c:pt>
                <c:pt idx="2">
                  <c:v>Chlamydia</c:v>
                </c:pt>
                <c:pt idx="3">
                  <c:v>Cancer</c:v>
                </c:pt>
              </c:strCache>
            </c:strRef>
          </c:cat>
          <c:val>
            <c:numRef>
              <c:f>Sheet1!$B$2:$B$5</c:f>
              <c:numCache>
                <c:formatCode>#,##0</c:formatCode>
                <c:ptCount val="4"/>
                <c:pt idx="0">
                  <c:v>33938</c:v>
                </c:pt>
                <c:pt idx="1">
                  <c:v>555608</c:v>
                </c:pt>
                <c:pt idx="2" formatCode="General">
                  <c:v>1708569</c:v>
                </c:pt>
                <c:pt idx="3" formatCode="General">
                  <c:v>1633390</c:v>
                </c:pt>
              </c:numCache>
            </c:numRef>
          </c:val>
          <c:extLst>
            <c:ext xmlns:c16="http://schemas.microsoft.com/office/drawing/2014/chart" uri="{C3380CC4-5D6E-409C-BE32-E72D297353CC}">
              <c16:uniqueId val="{00000000-6C03-4A33-8EF1-A911701B4BDE}"/>
            </c:ext>
          </c:extLst>
        </c:ser>
        <c:dLbls>
          <c:dLblPos val="outEnd"/>
          <c:showLegendKey val="0"/>
          <c:showVal val="1"/>
          <c:showCatName val="0"/>
          <c:showSerName val="0"/>
          <c:showPercent val="0"/>
          <c:showBubbleSize val="0"/>
        </c:dLbls>
        <c:gapWidth val="182"/>
        <c:axId val="369695528"/>
        <c:axId val="369690280"/>
      </c:barChart>
      <c:catAx>
        <c:axId val="369695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69690280"/>
        <c:crosses val="autoZero"/>
        <c:auto val="1"/>
        <c:lblAlgn val="ctr"/>
        <c:lblOffset val="100"/>
        <c:noMultiLvlLbl val="0"/>
      </c:catAx>
      <c:valAx>
        <c:axId val="369690280"/>
        <c:scaling>
          <c:orientation val="minMax"/>
          <c:max val="1800000"/>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9695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D808D73-5734-4432-94E6-A6CD03BFB927}" type="datetimeFigureOut">
              <a:rPr lang="en-US" smtClean="0"/>
              <a:t>5/8/2019</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D6DF041-68DA-4521-B465-F40F956B0DDA}" type="slidenum">
              <a:rPr lang="en-US" smtClean="0"/>
              <a:t>‹#›</a:t>
            </a:fld>
            <a:endParaRPr lang="en-US"/>
          </a:p>
        </p:txBody>
      </p:sp>
    </p:spTree>
    <p:extLst>
      <p:ext uri="{BB962C8B-B14F-4D97-AF65-F5344CB8AC3E}">
        <p14:creationId xmlns:p14="http://schemas.microsoft.com/office/powerpoint/2010/main" val="123542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everyone, I am Loria Pollack, I am Medical Officer/Epidemiologist for NPCR</a:t>
            </a:r>
          </a:p>
          <a:p>
            <a:r>
              <a:rPr lang="en-US" sz="1200" kern="1200" dirty="0" smtClean="0">
                <a:solidFill>
                  <a:schemeClr val="tx1"/>
                </a:solidFill>
                <a:effectLst/>
                <a:latin typeface="+mn-lt"/>
                <a:ea typeface="+mn-ea"/>
                <a:cs typeface="+mn-cs"/>
              </a:rPr>
              <a:t>One of my roles is to build and maintain effective partnerships with key NPCR stakeholders.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1</a:t>
            </a:fld>
            <a:endParaRPr lang="en-US"/>
          </a:p>
        </p:txBody>
      </p:sp>
    </p:spTree>
    <p:extLst>
      <p:ext uri="{BB962C8B-B14F-4D97-AF65-F5344CB8AC3E}">
        <p14:creationId xmlns:p14="http://schemas.microsoft.com/office/powerpoint/2010/main" val="11069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Circling back to AJCC</a:t>
            </a:r>
            <a:r>
              <a:rPr lang="en-US" sz="1200" kern="1200" dirty="0" smtClean="0">
                <a:solidFill>
                  <a:schemeClr val="tx1"/>
                </a:solidFill>
                <a:effectLst/>
                <a:latin typeface="+mn-lt"/>
                <a:ea typeface="+mn-ea"/>
                <a:cs typeface="+mn-cs"/>
              </a:rPr>
              <a:t>, with support</a:t>
            </a:r>
            <a:r>
              <a:rPr lang="en-US" sz="1200" kern="1200" baseline="0" dirty="0" smtClean="0">
                <a:solidFill>
                  <a:schemeClr val="tx1"/>
                </a:solidFill>
                <a:effectLst/>
                <a:latin typeface="+mn-lt"/>
                <a:ea typeface="+mn-ea"/>
                <a:cs typeface="+mn-cs"/>
              </a:rPr>
              <a:t> the new cooperative agreement,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AJCC has committed to better coordination among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the experts writing the chapter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the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parties involved further defining in incorporating data into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into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standards and software.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are now </a:t>
            </a:r>
            <a:r>
              <a:rPr lang="en-US" sz="1200" kern="1200" baseline="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stablishing an </a:t>
            </a:r>
            <a:r>
              <a:rPr lang="en-US" sz="1200" u="sng" kern="1200" dirty="0" smtClean="0">
                <a:solidFill>
                  <a:schemeClr val="tx1"/>
                </a:solidFill>
                <a:effectLst/>
                <a:latin typeface="+mn-lt"/>
                <a:ea typeface="+mn-ea"/>
                <a:cs typeface="+mn-cs"/>
              </a:rPr>
              <a:t>Implementation Committee</a:t>
            </a:r>
            <a:r>
              <a:rPr lang="en-US" sz="1200" kern="1200" dirty="0" smtClean="0">
                <a:solidFill>
                  <a:schemeClr val="tx1"/>
                </a:solidFill>
                <a:effectLst/>
                <a:latin typeface="+mn-lt"/>
                <a:ea typeface="+mn-ea"/>
                <a:cs typeface="+mn-cs"/>
              </a:rPr>
              <a:t> to ensure any future content coming from AJCC is defined in a way that internally consistent, error-free, and informatics-friendly. </a:t>
            </a:r>
          </a:p>
          <a:p>
            <a:pPr lvl="1"/>
            <a:r>
              <a:rPr lang="en-US" sz="1200" kern="1200" dirty="0" smtClean="0">
                <a:solidFill>
                  <a:schemeClr val="tx1"/>
                </a:solidFill>
                <a:effectLst/>
                <a:latin typeface="+mn-lt"/>
                <a:ea typeface="+mn-ea"/>
                <a:cs typeface="+mn-cs"/>
              </a:rPr>
              <a:t>The IC, which will include surveillance partners, will work with AJCC Editorial Board to develop or refine content BEFORE its release. </a:t>
            </a:r>
          </a:p>
          <a:p>
            <a:pPr lvl="1"/>
            <a:r>
              <a:rPr lang="en-US" sz="1200" kern="1200" dirty="0" smtClean="0">
                <a:solidFill>
                  <a:schemeClr val="tx1"/>
                </a:solidFill>
                <a:effectLst/>
                <a:latin typeface="+mn-lt"/>
                <a:ea typeface="+mn-ea"/>
                <a:cs typeface="+mn-cs"/>
              </a:rPr>
              <a:t>This idea resulted from our input/recommended to the AJCC Executive Committee</a:t>
            </a:r>
          </a:p>
          <a:p>
            <a:pPr lvl="2"/>
            <a:r>
              <a:rPr lang="en-US" sz="1200" kern="1200" dirty="0" smtClean="0">
                <a:solidFill>
                  <a:schemeClr val="tx1"/>
                </a:solidFill>
                <a:effectLst/>
                <a:latin typeface="+mn-lt"/>
                <a:ea typeface="+mn-ea"/>
                <a:cs typeface="+mn-cs"/>
              </a:rPr>
              <a:t>Vice-chair is Dr. Sam Shepard from CAP, excellent choice and also fulfills </a:t>
            </a:r>
            <a:r>
              <a:rPr lang="en-US" sz="1200" kern="1200" dirty="0" err="1" smtClean="0">
                <a:solidFill>
                  <a:schemeClr val="tx1"/>
                </a:solidFill>
                <a:effectLst/>
                <a:latin typeface="+mn-lt"/>
                <a:ea typeface="+mn-ea"/>
                <a:cs typeface="+mn-cs"/>
              </a:rPr>
              <a:t>CoopAg</a:t>
            </a:r>
            <a:r>
              <a:rPr lang="en-US" sz="1200" kern="1200" dirty="0" smtClean="0">
                <a:solidFill>
                  <a:schemeClr val="tx1"/>
                </a:solidFill>
                <a:effectLst/>
                <a:latin typeface="+mn-lt"/>
                <a:ea typeface="+mn-ea"/>
                <a:cs typeface="+mn-cs"/>
              </a:rPr>
              <a:t> requirement of working together.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The benefits to involving surveillance partners and developers on the front-end, during chapter development, are [read]</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10</a:t>
            </a:fld>
            <a:endParaRPr lang="en-US"/>
          </a:p>
        </p:txBody>
      </p:sp>
    </p:spTree>
    <p:extLst>
      <p:ext uri="{BB962C8B-B14F-4D97-AF65-F5344CB8AC3E}">
        <p14:creationId xmlns:p14="http://schemas.microsoft.com/office/powerpoint/2010/main" val="44074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11</a:t>
            </a:fld>
            <a:endParaRPr lang="en-US"/>
          </a:p>
        </p:txBody>
      </p:sp>
    </p:spTree>
    <p:extLst>
      <p:ext uri="{BB962C8B-B14F-4D97-AF65-F5344CB8AC3E}">
        <p14:creationId xmlns:p14="http://schemas.microsoft.com/office/powerpoint/2010/main" val="273971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Sunrise</a:t>
            </a:r>
            <a:r>
              <a:rPr lang="en-US" sz="1200" b="0" kern="1200" baseline="0" dirty="0" smtClean="0">
                <a:solidFill>
                  <a:schemeClr val="tx1"/>
                </a:solidFill>
                <a:effectLst/>
                <a:latin typeface="+mn-lt"/>
                <a:ea typeface="+mn-ea"/>
                <a:cs typeface="+mn-cs"/>
              </a:rPr>
              <a:t> or sunset?  It supposed to be a sunrise.</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Bottom line</a:t>
            </a:r>
            <a:r>
              <a:rPr lang="en-US" sz="1200" kern="1200" dirty="0" smtClean="0">
                <a:solidFill>
                  <a:schemeClr val="tx1"/>
                </a:solidFill>
                <a:effectLst/>
                <a:latin typeface="+mn-lt"/>
                <a:ea typeface="+mn-ea"/>
                <a:cs typeface="+mn-cs"/>
              </a:rPr>
              <a:t>, is that despite of the challenges that have contributed to the delays, frustrations, and current state of reporting to NPCR. </a:t>
            </a:r>
          </a:p>
          <a:p>
            <a:pPr lvl="0"/>
            <a:r>
              <a:rPr lang="en-US" sz="1200" kern="1200" dirty="0" smtClean="0">
                <a:solidFill>
                  <a:schemeClr val="tx1"/>
                </a:solidFill>
                <a:effectLst/>
                <a:latin typeface="+mn-lt"/>
                <a:ea typeface="+mn-ea"/>
                <a:cs typeface="+mn-cs"/>
              </a:rPr>
              <a:t>The decisions we made for NPCR have been very deliberate and based on the best information</a:t>
            </a:r>
            <a:r>
              <a:rPr lang="en-US" sz="1200" kern="1200" baseline="0" dirty="0" smtClean="0">
                <a:solidFill>
                  <a:schemeClr val="tx1"/>
                </a:solidFill>
                <a:effectLst/>
                <a:latin typeface="+mn-lt"/>
                <a:ea typeface="+mn-ea"/>
                <a:cs typeface="+mn-cs"/>
              </a:rPr>
              <a:t> and input available</a:t>
            </a:r>
            <a:r>
              <a:rPr lang="en-US" sz="1200" kern="1200" dirty="0" smtClean="0">
                <a:solidFill>
                  <a:schemeClr val="tx1"/>
                </a:solidFill>
                <a:effectLst/>
                <a:latin typeface="+mn-lt"/>
                <a:ea typeface="+mn-ea"/>
                <a:cs typeface="+mn-cs"/>
              </a:rPr>
              <a:t> at the time when a decisions were needed.</a:t>
            </a:r>
          </a:p>
          <a:p>
            <a:pPr lvl="0"/>
            <a:r>
              <a:rPr lang="en-US" sz="1200" kern="1200" dirty="0" smtClean="0">
                <a:solidFill>
                  <a:schemeClr val="tx1"/>
                </a:solidFill>
                <a:effectLst/>
                <a:latin typeface="+mn-lt"/>
                <a:ea typeface="+mn-ea"/>
                <a:cs typeface="+mn-cs"/>
              </a:rPr>
              <a:t>Behind the scenes, we have been pro-active to build and re-wire systems that ensure better communication and coordination among surveillance partners.</a:t>
            </a:r>
          </a:p>
          <a:p>
            <a:pPr lvl="1"/>
            <a:r>
              <a:rPr lang="en-US" sz="1200" kern="1200" dirty="0" smtClean="0">
                <a:solidFill>
                  <a:schemeClr val="tx1"/>
                </a:solidFill>
                <a:effectLst/>
                <a:latin typeface="+mn-lt"/>
                <a:ea typeface="+mn-ea"/>
                <a:cs typeface="+mn-cs"/>
              </a:rPr>
              <a:t>Although I did not mention SEER and NCRA, they are aware and included in this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can take a few questions now before I hand it over to </a:t>
            </a:r>
          </a:p>
          <a:p>
            <a:r>
              <a:rPr lang="en-US" sz="1200" kern="1200" dirty="0" smtClean="0">
                <a:solidFill>
                  <a:schemeClr val="tx1"/>
                </a:solidFill>
                <a:effectLst/>
                <a:latin typeface="+mn-lt"/>
                <a:ea typeface="+mn-ea"/>
                <a:cs typeface="+mn-cs"/>
              </a:rPr>
              <a:t>Manxia and Lori will discuss in more detail additional new processes established to support information sharing and decisions……</a:t>
            </a: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12</a:t>
            </a:fld>
            <a:endParaRPr lang="en-US"/>
          </a:p>
        </p:txBody>
      </p:sp>
    </p:spTree>
    <p:extLst>
      <p:ext uri="{BB962C8B-B14F-4D97-AF65-F5344CB8AC3E}">
        <p14:creationId xmlns:p14="http://schemas.microsoft.com/office/powerpoint/2010/main" val="153264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DF041-68DA-4521-B465-F40F956B0DDA}" type="slidenum">
              <a:rPr lang="en-US" smtClean="0"/>
              <a:t>13</a:t>
            </a:fld>
            <a:endParaRPr lang="en-US"/>
          </a:p>
        </p:txBody>
      </p:sp>
    </p:spTree>
    <p:extLst>
      <p:ext uri="{BB962C8B-B14F-4D97-AF65-F5344CB8AC3E}">
        <p14:creationId xmlns:p14="http://schemas.microsoft.com/office/powerpoint/2010/main" val="213058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Conventional wisdom says you should end on a note of hope.  </a:t>
            </a:r>
          </a:p>
          <a:p>
            <a:r>
              <a:rPr lang="en-US" sz="1200" kern="1200" dirty="0" smtClean="0">
                <a:solidFill>
                  <a:schemeClr val="tx1"/>
                </a:solidFill>
                <a:effectLst/>
                <a:latin typeface="+mn-lt"/>
                <a:ea typeface="+mn-ea"/>
                <a:cs typeface="+mn-cs"/>
              </a:rPr>
              <a:t>As we are near the end of the meeting</a:t>
            </a:r>
            <a:r>
              <a:rPr lang="en-US" sz="1200" kern="1200" baseline="0" dirty="0" smtClean="0">
                <a:solidFill>
                  <a:schemeClr val="tx1"/>
                </a:solidFill>
                <a:effectLst/>
                <a:latin typeface="+mn-lt"/>
                <a:ea typeface="+mn-ea"/>
                <a:cs typeface="+mn-cs"/>
              </a:rPr>
              <a:t> - t</a:t>
            </a:r>
            <a:r>
              <a:rPr lang="en-US" sz="1200" kern="1200" dirty="0" smtClean="0">
                <a:solidFill>
                  <a:schemeClr val="tx1"/>
                </a:solidFill>
                <a:effectLst/>
                <a:latin typeface="+mn-lt"/>
                <a:ea typeface="+mn-ea"/>
                <a:cs typeface="+mn-cs"/>
              </a:rPr>
              <a:t>hat is what I hope to do.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session, you will hear how our relationships and expectations with key partners have transformed to ensure that the some of the factors which hindered the implementation of 2018 will be NOT repeated in the 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I</a:t>
            </a:r>
            <a:r>
              <a:rPr lang="en-US" sz="1200" kern="1200" baseline="0" dirty="0" smtClean="0">
                <a:solidFill>
                  <a:schemeClr val="tx1"/>
                </a:solidFill>
                <a:effectLst/>
                <a:latin typeface="+mn-lt"/>
                <a:ea typeface="+mn-ea"/>
                <a:cs typeface="+mn-cs"/>
              </a:rPr>
              <a:t> speak</a:t>
            </a:r>
            <a:r>
              <a:rPr lang="en-US" sz="1200" kern="1200" dirty="0" smtClean="0">
                <a:solidFill>
                  <a:schemeClr val="tx1"/>
                </a:solidFill>
                <a:effectLst/>
                <a:latin typeface="+mn-lt"/>
                <a:ea typeface="+mn-ea"/>
                <a:cs typeface="+mn-cs"/>
              </a:rPr>
              <a:t>, Manxia Wu, SERT lead, along with Lori Koch from the IL registry, will give an overview of two new groups that were established to facilitate and coordinate input among the NAACCR committees and formalize decision-making among cancer standards setting organization.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2</a:t>
            </a:fld>
            <a:endParaRPr lang="en-US"/>
          </a:p>
        </p:txBody>
      </p:sp>
    </p:spTree>
    <p:extLst>
      <p:ext uri="{BB962C8B-B14F-4D97-AF65-F5344CB8AC3E}">
        <p14:creationId xmlns:p14="http://schemas.microsoft.com/office/powerpoint/2010/main" val="238097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begin</a:t>
            </a:r>
            <a:r>
              <a:rPr lang="en-US" sz="1200" kern="1200" baseline="0" dirty="0" smtClean="0">
                <a:solidFill>
                  <a:schemeClr val="tx1"/>
                </a:solidFill>
                <a:effectLst/>
                <a:latin typeface="+mn-lt"/>
                <a:ea typeface="+mn-ea"/>
                <a:cs typeface="+mn-cs"/>
              </a:rPr>
              <a:t> by </a:t>
            </a:r>
            <a:r>
              <a:rPr lang="en-US" sz="1200" kern="1200" dirty="0" smtClean="0">
                <a:solidFill>
                  <a:schemeClr val="tx1"/>
                </a:solidFill>
                <a:effectLst/>
                <a:latin typeface="+mn-lt"/>
                <a:ea typeface="+mn-ea"/>
                <a:cs typeface="+mn-cs"/>
              </a:rPr>
              <a:t>saying – Kudos to all of you!</a:t>
            </a:r>
          </a:p>
          <a:p>
            <a:r>
              <a:rPr lang="en-US" sz="1200" kern="1200" dirty="0" smtClean="0">
                <a:solidFill>
                  <a:schemeClr val="tx1"/>
                </a:solidFill>
                <a:effectLst/>
                <a:latin typeface="+mn-lt"/>
                <a:ea typeface="+mn-ea"/>
                <a:cs typeface="+mn-cs"/>
              </a:rPr>
              <a:t>IMO, cancer surveillance is the CDC’s largest, most complex surveillance system.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only chronic disease with mandatory reporting.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Compared to our other ‘biggies’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handle about the same number of cases as, chlamydia, the most frequently reported infectious NND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3x more than next most frequently occurring reportable disease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gonorrhea (555,608);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ver 45x more cancer cases than new HIV cases (33,938) (2017)</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Plus,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Cancer is MANY unique diseases,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one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collect or derive &gt;200 data items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have more reporting sources than say influenza surveillance;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w</a:t>
            </a:r>
            <a:r>
              <a:rPr lang="en-US" sz="1200" kern="1200" dirty="0" err="1" smtClean="0">
                <a:solidFill>
                  <a:schemeClr val="tx1"/>
                </a:solidFill>
                <a:effectLst/>
                <a:latin typeface="+mn-lt"/>
                <a:ea typeface="+mn-ea"/>
                <a:cs typeface="+mn-cs"/>
              </a:rPr>
              <a:t>need</a:t>
            </a:r>
            <a:r>
              <a:rPr lang="en-US" sz="1200" kern="1200" dirty="0" smtClean="0">
                <a:solidFill>
                  <a:schemeClr val="tx1"/>
                </a:solidFill>
                <a:effectLst/>
                <a:latin typeface="+mn-lt"/>
                <a:ea typeface="+mn-ea"/>
                <a:cs typeface="+mn-cs"/>
              </a:rPr>
              <a:t> to the consolidate data; AND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NPCR is part of a larger surveillance system is not CDC-centric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It is a blessing-curse our system that cancer surveillance is interdependent on other systems outside our control -- including SEER,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NAACCR, Pathologists, EMRs</a:t>
            </a:r>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3</a:t>
            </a:fld>
            <a:endParaRPr lang="en-US"/>
          </a:p>
        </p:txBody>
      </p:sp>
    </p:spTree>
    <p:extLst>
      <p:ext uri="{BB962C8B-B14F-4D97-AF65-F5344CB8AC3E}">
        <p14:creationId xmlns:p14="http://schemas.microsoft.com/office/powerpoint/2010/main" val="373597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first used</a:t>
            </a:r>
            <a:r>
              <a:rPr lang="en-US" sz="1200" kern="1200" baseline="0" dirty="0" smtClean="0">
                <a:solidFill>
                  <a:schemeClr val="tx1"/>
                </a:solidFill>
                <a:effectLst/>
                <a:latin typeface="+mn-lt"/>
                <a:ea typeface="+mn-ea"/>
                <a:cs typeface="+mn-cs"/>
              </a:rPr>
              <a:t> this slide at an AJCC Exec </a:t>
            </a:r>
            <a:r>
              <a:rPr lang="en-US" sz="1200" kern="1200" baseline="0" dirty="0" err="1" smtClean="0">
                <a:solidFill>
                  <a:schemeClr val="tx1"/>
                </a:solidFill>
                <a:effectLst/>
                <a:latin typeface="+mn-lt"/>
                <a:ea typeface="+mn-ea"/>
                <a:cs typeface="+mn-cs"/>
              </a:rPr>
              <a:t>Comm</a:t>
            </a:r>
            <a:r>
              <a:rPr lang="en-US" sz="1200" kern="1200" baseline="0" dirty="0" smtClean="0">
                <a:solidFill>
                  <a:schemeClr val="tx1"/>
                </a:solidFill>
                <a:effectLst/>
                <a:latin typeface="+mn-lt"/>
                <a:ea typeface="+mn-ea"/>
                <a:cs typeface="+mn-cs"/>
              </a:rPr>
              <a:t> meeting.  </a:t>
            </a:r>
            <a:r>
              <a:rPr lang="en-US" sz="1200" kern="1200" dirty="0" smtClean="0">
                <a:solidFill>
                  <a:schemeClr val="tx1"/>
                </a:solidFill>
                <a:effectLst/>
                <a:latin typeface="+mn-lt"/>
                <a:ea typeface="+mn-ea"/>
                <a:cs typeface="+mn-cs"/>
              </a:rPr>
              <a:t>I serve as CDC’s liaison to AJCC</a:t>
            </a:r>
            <a:r>
              <a:rPr lang="en-US" sz="1200" kern="1200" baseline="0" dirty="0" smtClean="0">
                <a:solidFill>
                  <a:schemeClr val="tx1"/>
                </a:solidFill>
                <a:effectLst/>
                <a:latin typeface="+mn-lt"/>
                <a:ea typeface="+mn-ea"/>
                <a:cs typeface="+mn-cs"/>
              </a:rPr>
              <a:t> and twice a year go up to Chicago to advocate on behalf of our registries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line that connects us </a:t>
            </a:r>
            <a:r>
              <a:rPr lang="en-US" baseline="0" dirty="0" smtClean="0"/>
              <a:t>like a Celtic knot – with a continual and interdependent path between us.</a:t>
            </a:r>
            <a:endParaRPr lang="en-US" dirty="0" smtClean="0"/>
          </a:p>
          <a:p>
            <a:r>
              <a:rPr lang="en-US" sz="1200" kern="1200" dirty="0" smtClean="0">
                <a:solidFill>
                  <a:schemeClr val="tx1"/>
                </a:solidFill>
                <a:effectLst/>
                <a:latin typeface="+mn-lt"/>
                <a:ea typeface="+mn-ea"/>
                <a:cs typeface="+mn-cs"/>
              </a:rPr>
              <a:t>Without coordination and communication among multiple organization, including education and support to reporters and registries, the system stops working.</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want to spend some time discussing</a:t>
            </a:r>
            <a:r>
              <a:rPr lang="en-US" sz="1200" kern="1200" baseline="0" dirty="0" smtClean="0">
                <a:solidFill>
                  <a:schemeClr val="tx1"/>
                </a:solidFill>
                <a:effectLst/>
                <a:latin typeface="+mn-lt"/>
                <a:ea typeface="+mn-ea"/>
                <a:cs typeface="+mn-cs"/>
              </a:rPr>
              <a:t> our relationship </a:t>
            </a:r>
            <a:r>
              <a:rPr lang="en-US" sz="1200" kern="1200" dirty="0" smtClean="0">
                <a:solidFill>
                  <a:schemeClr val="tx1"/>
                </a:solidFill>
                <a:effectLst/>
                <a:latin typeface="+mn-lt"/>
                <a:ea typeface="+mn-ea"/>
                <a:cs typeface="+mn-cs"/>
              </a:rPr>
              <a:t>with AJCC</a:t>
            </a:r>
            <a:r>
              <a:rPr lang="en-US" sz="1200" kern="1200" baseline="0" dirty="0" smtClean="0">
                <a:solidFill>
                  <a:schemeClr val="tx1"/>
                </a:solidFill>
                <a:effectLst/>
                <a:latin typeface="+mn-lt"/>
                <a:ea typeface="+mn-ea"/>
                <a:cs typeface="+mn-cs"/>
              </a:rPr>
              <a:t> because w</a:t>
            </a:r>
            <a:r>
              <a:rPr lang="en-US" sz="1200" kern="1200" dirty="0" smtClean="0">
                <a:solidFill>
                  <a:schemeClr val="tx1"/>
                </a:solidFill>
                <a:effectLst/>
                <a:latin typeface="+mn-lt"/>
                <a:ea typeface="+mn-ea"/>
                <a:cs typeface="+mn-cs"/>
              </a:rPr>
              <a:t>e all know that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major factor contributing to the current state of affairs was the number and extent of changes in 2018, particularly the revised AJCC TNM staging and many have asked</a:t>
            </a:r>
            <a:r>
              <a:rPr lang="en-US" sz="1200" kern="1200" baseline="0" dirty="0" smtClean="0">
                <a:solidFill>
                  <a:schemeClr val="tx1"/>
                </a:solidFill>
                <a:effectLst/>
                <a:latin typeface="+mn-lt"/>
                <a:ea typeface="+mn-ea"/>
                <a:cs typeface="+mn-cs"/>
              </a:rPr>
              <a:t> ‘how did we get here/ why did this happen?’</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a:t>
            </a:r>
            <a:r>
              <a:rPr lang="en-US" sz="1200" kern="1200" baseline="0" dirty="0" smtClean="0">
                <a:solidFill>
                  <a:schemeClr val="tx1"/>
                </a:solidFill>
                <a:effectLst/>
                <a:latin typeface="+mn-lt"/>
                <a:ea typeface="+mn-ea"/>
                <a:cs typeface="+mn-cs"/>
              </a:rPr>
              <a:t>Christie Eheman was BC and </a:t>
            </a:r>
            <a:r>
              <a:rPr lang="en-US" sz="1200" kern="1200" dirty="0" smtClean="0">
                <a:solidFill>
                  <a:schemeClr val="tx1"/>
                </a:solidFill>
                <a:effectLst/>
                <a:latin typeface="+mn-lt"/>
                <a:ea typeface="+mn-ea"/>
                <a:cs typeface="+mn-cs"/>
              </a:rPr>
              <a:t>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was under development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had committed to collect AJCC TMN because Collaborative Stage was being phased out.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NPCR desired to have data that was a bit richer than Summary Stage and thought it made sense to use a system used by clinicians and  employed by many of the hospitals reporting into our system.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SEER EOD was underdevelopment and we had no</a:t>
            </a:r>
            <a:r>
              <a:rPr lang="en-US" sz="1200" kern="1200" baseline="0" dirty="0" smtClean="0">
                <a:solidFill>
                  <a:schemeClr val="tx1"/>
                </a:solidFill>
                <a:effectLst/>
                <a:latin typeface="+mn-lt"/>
                <a:ea typeface="+mn-ea"/>
                <a:cs typeface="+mn-cs"/>
              </a:rPr>
              <a:t> idea what that would look like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469ADF-7F2A-40EF-8E6F-5654DC822D4B}" type="slidenum">
              <a:rPr lang="en-US" smtClean="0"/>
              <a:t>4</a:t>
            </a:fld>
            <a:endParaRPr lang="en-US"/>
          </a:p>
        </p:txBody>
      </p:sp>
    </p:spTree>
    <p:extLst>
      <p:ext uri="{BB962C8B-B14F-4D97-AF65-F5344CB8AC3E}">
        <p14:creationId xmlns:p14="http://schemas.microsoft.com/office/powerpoint/2010/main" val="234000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first in-person AJCC meeting in April 2016 was memorable because at that meeting AJCC had just completed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edition, and celebrated sending it off to the publisher. They were under the impression that all registries could and would begin collected revised TNM 1/1/2017 – three months after the manual was available in October 2016!</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CDC had no advance preview of the book &amp; no head start on software development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became evident that AJCC did not have a realistic idea on the process and timeline it would take registries to incorporate and educate the revised TNM, and the impact on the entire cancer surveillance system.</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6DF041-68DA-4521-B465-F40F956B0DDA}" type="slidenum">
              <a:rPr lang="en-US" smtClean="0"/>
              <a:t>5</a:t>
            </a:fld>
            <a:endParaRPr lang="en-US"/>
          </a:p>
        </p:txBody>
      </p:sp>
    </p:spTree>
    <p:extLst>
      <p:ext uri="{BB962C8B-B14F-4D97-AF65-F5344CB8AC3E}">
        <p14:creationId xmlns:p14="http://schemas.microsoft.com/office/powerpoint/2010/main" val="122078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 year later,</a:t>
            </a:r>
            <a:r>
              <a:rPr lang="en-US" baseline="0" dirty="0" smtClean="0"/>
              <a:t> I </a:t>
            </a:r>
            <a:r>
              <a:rPr lang="en-US" dirty="0" smtClean="0"/>
              <a:t>shared this slide</a:t>
            </a:r>
            <a:r>
              <a:rPr lang="en-US" baseline="0" dirty="0" smtClean="0"/>
              <a:t> </a:t>
            </a:r>
            <a:r>
              <a:rPr lang="en-US" dirty="0" smtClean="0"/>
              <a:t>with</a:t>
            </a:r>
            <a:r>
              <a:rPr lang="en-US" baseline="0" dirty="0" smtClean="0"/>
              <a:t> AJCC to convey that the publication of the book without readiness of software and education was like putting the cart &amp; horse.</a:t>
            </a:r>
          </a:p>
          <a:p>
            <a:endParaRPr lang="en-US" baseline="0" dirty="0" smtClean="0"/>
          </a:p>
          <a:p>
            <a:r>
              <a:rPr lang="en-US" baseline="0" dirty="0" smtClean="0"/>
              <a:t>And to extend the analogy</a:t>
            </a:r>
          </a:p>
          <a:p>
            <a:r>
              <a:rPr lang="en-US" baseline="0" dirty="0" smtClean="0"/>
              <a:t>Implementation – the data definitions, standards, layout and software development -- are the wheels that support the cart; </a:t>
            </a:r>
          </a:p>
          <a:p>
            <a:r>
              <a:rPr lang="en-US" b="1" baseline="0" dirty="0" smtClean="0"/>
              <a:t>without the wheels, it’s a lot harder for the clinicians and surveillance community to move the cart forward.  </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err="1" smtClean="0"/>
              <a:t>FRoss</a:t>
            </a:r>
            <a:r>
              <a:rPr lang="en-US" b="0" baseline="0" dirty="0" smtClean="0"/>
              <a:t>:  U</a:t>
            </a:r>
            <a:r>
              <a:rPr lang="en-US" sz="1200" b="0" kern="1200" dirty="0" smtClean="0">
                <a:solidFill>
                  <a:schemeClr val="tx1"/>
                </a:solidFill>
                <a:effectLst/>
                <a:latin typeface="+mn-lt"/>
                <a:ea typeface="+mn-ea"/>
                <a:cs typeface="+mn-cs"/>
              </a:rPr>
              <a:t>se </a:t>
            </a:r>
            <a:r>
              <a:rPr lang="en-US" sz="1200" kern="1200" dirty="0" smtClean="0">
                <a:solidFill>
                  <a:schemeClr val="tx1"/>
                </a:solidFill>
                <a:effectLst/>
                <a:latin typeface="+mn-lt"/>
                <a:ea typeface="+mn-ea"/>
                <a:cs typeface="+mn-cs"/>
              </a:rPr>
              <a:t>of a 1000+ page physical book as the vehicle for conveying the concepts of the AJCC Staging 8th edition to its users is comparable to using a horse and buggy in the 21st century!</a:t>
            </a:r>
          </a:p>
          <a:p>
            <a:endParaRPr lang="en-US" b="1" dirty="0"/>
          </a:p>
        </p:txBody>
      </p:sp>
      <p:sp>
        <p:nvSpPr>
          <p:cNvPr id="4" name="Slide Number Placeholder 3"/>
          <p:cNvSpPr>
            <a:spLocks noGrp="1"/>
          </p:cNvSpPr>
          <p:nvPr>
            <p:ph type="sldNum" sz="quarter" idx="10"/>
          </p:nvPr>
        </p:nvSpPr>
        <p:spPr/>
        <p:txBody>
          <a:bodyPr/>
          <a:lstStyle/>
          <a:p>
            <a:fld id="{3F469ADF-7F2A-40EF-8E6F-5654DC822D4B}" type="slidenum">
              <a:rPr lang="en-US" smtClean="0"/>
              <a:t>6</a:t>
            </a:fld>
            <a:endParaRPr lang="en-US"/>
          </a:p>
        </p:txBody>
      </p:sp>
    </p:spTree>
    <p:extLst>
      <p:ext uri="{BB962C8B-B14F-4D97-AF65-F5344CB8AC3E}">
        <p14:creationId xmlns:p14="http://schemas.microsoft.com/office/powerpoint/2010/main" val="367180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the type of input we have given to AJCC.  We advocate </a:t>
            </a:r>
            <a:r>
              <a:rPr lang="en-US" sz="1200" kern="1200" dirty="0" smtClean="0">
                <a:solidFill>
                  <a:schemeClr val="tx1"/>
                </a:solidFill>
                <a:effectLst/>
                <a:latin typeface="+mn-lt"/>
                <a:ea typeface="+mn-ea"/>
                <a:cs typeface="+mn-cs"/>
              </a:rPr>
              <a:t>on behalf of our registries!</a:t>
            </a:r>
          </a:p>
          <a:p>
            <a:r>
              <a:rPr lang="en-US" sz="1200" strike="sngStrike" kern="1200" baseline="0" dirty="0" smtClean="0">
                <a:solidFill>
                  <a:schemeClr val="tx1"/>
                </a:solidFill>
                <a:effectLst/>
                <a:latin typeface="+mn-lt"/>
                <a:ea typeface="+mn-ea"/>
                <a:cs typeface="+mn-cs"/>
              </a:rPr>
              <a:t>Keeping with Vicki’s tsunami metaphor - Ironically Tsunami MMA is the name of gym where my family works-out.  So when the going gets thought, I envision fighting a way through all these challenges.</a:t>
            </a:r>
          </a:p>
          <a:p>
            <a:endParaRPr lang="en-US" sz="1200" strike="noStrike" kern="1200" dirty="0" smtClean="0">
              <a:solidFill>
                <a:schemeClr val="tx1"/>
              </a:solidFill>
              <a:effectLst/>
              <a:latin typeface="+mn-lt"/>
              <a:ea typeface="+mn-ea"/>
              <a:cs typeface="+mn-cs"/>
            </a:endParaRPr>
          </a:p>
          <a:p>
            <a:r>
              <a:rPr lang="en-US" sz="1200" strike="noStrike" kern="1200" dirty="0" smtClean="0">
                <a:solidFill>
                  <a:schemeClr val="tx1"/>
                </a:solidFill>
                <a:effectLst/>
                <a:latin typeface="+mn-lt"/>
                <a:ea typeface="+mn-ea"/>
                <a:cs typeface="+mn-cs"/>
              </a:rPr>
              <a:t>We were successful 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Working together with other standard setters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delay AJCC TNM implementation one year to 1/1/2018</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Later, NPCR made TNM reporting optional for non-</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hospitals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Ensuring the inclusion of non-specific and historical histologic codes that were left out of original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addition due to preference in using most UTD WHO BB codes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I have taken every opportunity to speak</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AJCC on impact of TNM changes on hospital and CCRs and eventually national statistics.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was a major effort was educating AJCC executive committee on how changes in cancer surveillance standards, like TNM, are implemented  </a:t>
            </a:r>
          </a:p>
          <a:p>
            <a:pPr marL="1085850" lvl="2" indent="-171450">
              <a:buFont typeface="Arial" panose="020B0604020202020204" pitchFamily="34" charset="0"/>
              <a:buChar char="•"/>
            </a:pPr>
            <a:r>
              <a:rPr lang="en-US" sz="1200" strike="sngStrike" kern="1200" baseline="0" dirty="0" smtClean="0">
                <a:solidFill>
                  <a:schemeClr val="tx1"/>
                </a:solidFill>
                <a:effectLst/>
                <a:latin typeface="+mn-lt"/>
                <a:ea typeface="+mn-ea"/>
                <a:cs typeface="+mn-cs"/>
              </a:rPr>
              <a:t>From defining data to placing in NAACCR layout to developing software. </a:t>
            </a:r>
          </a:p>
          <a:p>
            <a:pPr marL="457200" lvl="1" indent="0">
              <a:buFont typeface="Arial" panose="020B0604020202020204" pitchFamily="34" charset="0"/>
              <a:buNone/>
            </a:pPr>
            <a:r>
              <a:rPr lang="en-US" sz="1200" i="1" kern="1200" dirty="0" smtClean="0">
                <a:solidFill>
                  <a:schemeClr val="tx1"/>
                </a:solidFill>
                <a:effectLst/>
                <a:latin typeface="+mn-lt"/>
                <a:ea typeface="+mn-ea"/>
                <a:cs typeface="+mn-cs"/>
              </a:rPr>
              <a:t>Keeping in mind…</a:t>
            </a:r>
            <a:r>
              <a:rPr lang="en-US" sz="1200" i="1" kern="1200" baseline="0" dirty="0" smtClean="0">
                <a:solidFill>
                  <a:schemeClr val="tx1"/>
                </a:solidFill>
                <a:effectLst/>
                <a:latin typeface="+mn-lt"/>
                <a:ea typeface="+mn-ea"/>
                <a:cs typeface="+mn-cs"/>
              </a:rPr>
              <a:t>they are surgeons…they used to just writing orders and having things happen!</a:t>
            </a:r>
          </a:p>
          <a:p>
            <a:pPr marL="457200" lvl="1" indent="0">
              <a:buFont typeface="Arial" panose="020B0604020202020204" pitchFamily="34" charset="0"/>
              <a:buNone/>
            </a:pPr>
            <a:r>
              <a:rPr lang="en-US" sz="1200" i="1" kern="1200" baseline="0" dirty="0" smtClean="0">
                <a:solidFill>
                  <a:schemeClr val="tx1"/>
                </a:solidFill>
                <a:effectLst/>
                <a:latin typeface="+mn-lt"/>
                <a:ea typeface="+mn-ea"/>
                <a:cs typeface="+mn-cs"/>
              </a:rPr>
              <a:t>But they are also very smart…and have been willing to listen and learn.</a:t>
            </a:r>
          </a:p>
          <a:p>
            <a:pPr marL="0" lvl="0" indent="0">
              <a:buFont typeface="Arial" panose="020B0604020202020204" pitchFamily="34" charset="0"/>
              <a:buNone/>
            </a:pPr>
            <a:r>
              <a:rPr lang="en-US" sz="1200" i="0" kern="1200" baseline="0" dirty="0" smtClean="0">
                <a:solidFill>
                  <a:schemeClr val="tx1"/>
                </a:solidFill>
                <a:effectLst/>
                <a:latin typeface="+mn-lt"/>
                <a:ea typeface="+mn-ea"/>
                <a:cs typeface="+mn-cs"/>
              </a:rPr>
              <a:t>And this has resulting in some changes</a:t>
            </a:r>
            <a:endParaRPr lang="en-US" sz="1200" i="1" strike="sngStrike" kern="1200" dirty="0" smtClean="0">
              <a:solidFill>
                <a:schemeClr val="tx1"/>
              </a:solidFill>
              <a:effectLst/>
              <a:latin typeface="+mn-lt"/>
              <a:ea typeface="+mn-ea"/>
              <a:cs typeface="+mn-cs"/>
            </a:endParaRPr>
          </a:p>
          <a:p>
            <a:pPr lvl="0"/>
            <a:endParaRPr lang="en-US" sz="1200" i="1" strike="sng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in a better place now because of changes that occurred in response to the 2018 implementation mess:</a:t>
            </a:r>
          </a:p>
          <a:p>
            <a:pPr lvl="1"/>
            <a:r>
              <a:rPr lang="en-US" sz="1200" kern="1200" dirty="0" smtClean="0">
                <a:solidFill>
                  <a:schemeClr val="tx1"/>
                </a:solidFill>
                <a:effectLst/>
                <a:latin typeface="+mn-lt"/>
                <a:ea typeface="+mn-ea"/>
                <a:cs typeface="+mn-cs"/>
              </a:rPr>
              <a:t>AJCC has tripled the surveillance /registry representative on their Exec </a:t>
            </a:r>
            <a:r>
              <a:rPr lang="en-US" sz="1200" kern="1200" dirty="0" err="1" smtClean="0">
                <a:solidFill>
                  <a:schemeClr val="tx1"/>
                </a:solidFill>
                <a:effectLst/>
                <a:latin typeface="+mn-lt"/>
                <a:ea typeface="+mn-ea"/>
                <a:cs typeface="+mn-cs"/>
              </a:rPr>
              <a:t>Comm</a:t>
            </a:r>
            <a:r>
              <a:rPr lang="en-US" sz="1200" kern="1200" dirty="0" smtClean="0">
                <a:solidFill>
                  <a:schemeClr val="tx1"/>
                </a:solidFill>
                <a:effectLst/>
                <a:latin typeface="+mn-lt"/>
                <a:ea typeface="+mn-ea"/>
                <a:cs typeface="+mn-cs"/>
              </a:rPr>
              <a:t> from 2 organizations (UICC, CDC) to 6 by including NCI, NAACCR, NCDB, and NCRA.  </a:t>
            </a:r>
          </a:p>
          <a:p>
            <a:pPr lvl="1"/>
            <a:r>
              <a:rPr lang="en-US" sz="1200" kern="1200" dirty="0" smtClean="0">
                <a:solidFill>
                  <a:schemeClr val="tx1"/>
                </a:solidFill>
                <a:effectLst/>
                <a:latin typeface="+mn-lt"/>
                <a:ea typeface="+mn-ea"/>
                <a:cs typeface="+mn-cs"/>
              </a:rPr>
              <a:t>They now have a greater awareness that they are not just publishing a book or rule, but that there is a need for the content to be ‘electronically consumable’ </a:t>
            </a:r>
          </a:p>
          <a:p>
            <a:pPr lvl="2"/>
            <a:r>
              <a:rPr lang="en-US" sz="1200" kern="1200" dirty="0" smtClean="0">
                <a:solidFill>
                  <a:schemeClr val="tx1"/>
                </a:solidFill>
                <a:effectLst/>
                <a:latin typeface="+mn-lt"/>
                <a:ea typeface="+mn-ea"/>
                <a:cs typeface="+mn-cs"/>
              </a:rPr>
              <a:t>In other words, the world has move from print to the information age.  </a:t>
            </a:r>
          </a:p>
          <a:p>
            <a:pPr lvl="2"/>
            <a:r>
              <a:rPr lang="en-US" sz="1200" kern="1200" dirty="0" smtClean="0">
                <a:solidFill>
                  <a:schemeClr val="tx1"/>
                </a:solidFill>
                <a:effectLst/>
                <a:latin typeface="+mn-lt"/>
                <a:ea typeface="+mn-ea"/>
                <a:cs typeface="+mn-cs"/>
              </a:rPr>
              <a:t>The content must be accessible and interoperable with EMR and registry software system from the start. It is not a secondary, niche product.</a:t>
            </a:r>
          </a:p>
          <a:p>
            <a:pPr lvl="2"/>
            <a:r>
              <a:rPr lang="en-US" sz="1200" kern="1200" dirty="0" smtClean="0">
                <a:solidFill>
                  <a:schemeClr val="tx1"/>
                </a:solidFill>
                <a:effectLst/>
                <a:latin typeface="+mn-lt"/>
                <a:ea typeface="+mn-ea"/>
                <a:cs typeface="+mn-cs"/>
              </a:rPr>
              <a:t>This change will lend itself to more innovative ways to collect and transmit data.</a:t>
            </a:r>
          </a:p>
          <a:p>
            <a:pPr lvl="1"/>
            <a:r>
              <a:rPr lang="en-US" sz="1200" kern="1200" dirty="0" smtClean="0">
                <a:solidFill>
                  <a:schemeClr val="tx1"/>
                </a:solidFill>
                <a:effectLst/>
                <a:latin typeface="+mn-lt"/>
                <a:ea typeface="+mn-ea"/>
                <a:cs typeface="+mn-cs"/>
              </a:rPr>
              <a:t>At the start of this year there has been a leadership change at the top of </a:t>
            </a:r>
            <a:r>
              <a:rPr lang="en-US" sz="1200" kern="1200" dirty="0" err="1" smtClean="0">
                <a:solidFill>
                  <a:schemeClr val="tx1"/>
                </a:solidFill>
                <a:effectLst/>
                <a:latin typeface="+mn-lt"/>
                <a:ea typeface="+mn-ea"/>
                <a:cs typeface="+mn-cs"/>
              </a:rPr>
              <a:t>ACoS</a:t>
            </a:r>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Dr. Heidi Nelson, from Mayo, is over all the cancer programs and has a vision to bring the many facets of </a:t>
            </a:r>
            <a:r>
              <a:rPr lang="en-US" sz="1200" kern="1200" dirty="0" err="1" smtClean="0">
                <a:solidFill>
                  <a:schemeClr val="tx1"/>
                </a:solidFill>
                <a:effectLst/>
                <a:latin typeface="+mn-lt"/>
                <a:ea typeface="+mn-ea"/>
                <a:cs typeface="+mn-cs"/>
              </a:rPr>
              <a:t>ACoS</a:t>
            </a:r>
            <a:r>
              <a:rPr lang="en-US" sz="1200" kern="1200" dirty="0" smtClean="0">
                <a:solidFill>
                  <a:schemeClr val="tx1"/>
                </a:solidFill>
                <a:effectLst/>
                <a:latin typeface="+mn-lt"/>
                <a:ea typeface="+mn-ea"/>
                <a:cs typeface="+mn-cs"/>
              </a:rPr>
              <a:t> cancer groups together such that AJCC (staging standard) will work more closely with NCDB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registry, which understand the IT implementation arm)  </a:t>
            </a:r>
          </a:p>
          <a:p>
            <a:pPr lvl="2"/>
            <a:r>
              <a:rPr lang="en-US" sz="1200" kern="1200" dirty="0" smtClean="0">
                <a:solidFill>
                  <a:schemeClr val="tx1"/>
                </a:solidFill>
                <a:effectLst/>
                <a:latin typeface="+mn-lt"/>
                <a:ea typeface="+mn-ea"/>
                <a:cs typeface="+mn-cs"/>
              </a:rPr>
              <a:t>Her manager for this change is a CTR, so that is good for us!</a:t>
            </a:r>
          </a:p>
          <a:p>
            <a:pPr lvl="0"/>
            <a:endParaRPr lang="en-US" sz="1200" i="1" strike="sng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7</a:t>
            </a:fld>
            <a:endParaRPr lang="en-US"/>
          </a:p>
        </p:txBody>
      </p:sp>
    </p:spTree>
    <p:extLst>
      <p:ext uri="{BB962C8B-B14F-4D97-AF65-F5344CB8AC3E}">
        <p14:creationId xmlns:p14="http://schemas.microsoft.com/office/powerpoint/2010/main" val="192556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major change related to partnerships is that we re-structured our cooperative agreements with national organization that support NPCR so the communication and cooperation are not merely encouraged but required. </a:t>
            </a:r>
          </a:p>
          <a:p>
            <a:r>
              <a:rPr lang="en-US" sz="1200" kern="1200" dirty="0" smtClean="0">
                <a:solidFill>
                  <a:schemeClr val="tx1"/>
                </a:solidFill>
                <a:effectLst/>
                <a:latin typeface="+mn-lt"/>
                <a:ea typeface="+mn-ea"/>
                <a:cs typeface="+mn-cs"/>
              </a:rPr>
              <a:t>In the past, we provided support to NAACCR, </a:t>
            </a:r>
            <a:r>
              <a:rPr lang="en-US" sz="1200" kern="1200" dirty="0" err="1" smtClean="0">
                <a:solidFill>
                  <a:schemeClr val="tx1"/>
                </a:solidFill>
                <a:effectLst/>
                <a:latin typeface="+mn-lt"/>
                <a:ea typeface="+mn-ea"/>
                <a:cs typeface="+mn-cs"/>
              </a:rPr>
              <a:t>ACoS</a:t>
            </a:r>
            <a:r>
              <a:rPr lang="en-US" sz="1200" kern="1200" dirty="0" smtClean="0">
                <a:solidFill>
                  <a:schemeClr val="tx1"/>
                </a:solidFill>
                <a:effectLst/>
                <a:latin typeface="+mn-lt"/>
                <a:ea typeface="+mn-ea"/>
                <a:cs typeface="+mn-cs"/>
              </a:rPr>
              <a:t>, and CAP to ensure their work serves the interest of our registries.  Each organization was funded through separate </a:t>
            </a:r>
            <a:r>
              <a:rPr lang="en-US" sz="1200" kern="1200" dirty="0" err="1" smtClean="0">
                <a:solidFill>
                  <a:schemeClr val="tx1"/>
                </a:solidFill>
                <a:effectLst/>
                <a:latin typeface="+mn-lt"/>
                <a:ea typeface="+mn-ea"/>
                <a:cs typeface="+mn-cs"/>
              </a:rPr>
              <a:t>CoAgs</a:t>
            </a:r>
            <a:r>
              <a:rPr lang="en-US" sz="1200" kern="1200" dirty="0" smtClean="0">
                <a:solidFill>
                  <a:schemeClr val="tx1"/>
                </a:solidFill>
                <a:effectLst/>
                <a:latin typeface="+mn-lt"/>
                <a:ea typeface="+mn-ea"/>
                <a:cs typeface="+mn-cs"/>
              </a:rPr>
              <a:t> to align activities related to their organizations’ mission and NPCR interests.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final year of the 5-year funding cycle was 2018, right when we were struggling with 2018 implementation.  </a:t>
            </a:r>
          </a:p>
          <a:p>
            <a:r>
              <a:rPr lang="en-US" sz="1200" kern="1200" dirty="0" smtClean="0">
                <a:solidFill>
                  <a:schemeClr val="tx1"/>
                </a:solidFill>
                <a:effectLst/>
                <a:latin typeface="+mn-lt"/>
                <a:ea typeface="+mn-ea"/>
                <a:cs typeface="+mn-cs"/>
              </a:rPr>
              <a:t>It made perfect sense at the time, to bring their respective activities closer together by issuing ONE funding opportunity comprised of 3 components that, by design, work together.</a:t>
            </a:r>
          </a:p>
          <a:p>
            <a:pPr lvl="0"/>
            <a:r>
              <a:rPr lang="en-US" sz="1200" kern="1200" dirty="0" smtClean="0">
                <a:solidFill>
                  <a:schemeClr val="tx1"/>
                </a:solidFill>
                <a:effectLst/>
                <a:latin typeface="+mn-lt"/>
                <a:ea typeface="+mn-ea"/>
                <a:cs typeface="+mn-cs"/>
              </a:rPr>
              <a:t>Not only were WE excited about this approach, so were the respective organizations!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organizations have committed to work together to: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Define and implement cancer surveillance standards.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 training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Develop relationships/partnerships to support efficient and innovative data collection.</a:t>
            </a: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8</a:t>
            </a:fld>
            <a:endParaRPr lang="en-US"/>
          </a:p>
        </p:txBody>
      </p:sp>
    </p:spTree>
    <p:extLst>
      <p:ext uri="{BB962C8B-B14F-4D97-AF65-F5344CB8AC3E}">
        <p14:creationId xmlns:p14="http://schemas.microsoft.com/office/powerpoint/2010/main" val="84531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coordinated activities, based on their respective missions:</a:t>
            </a:r>
          </a:p>
          <a:p>
            <a:r>
              <a:rPr lang="en-US" sz="1200" b="1" u="sng" kern="1200" dirty="0" smtClean="0">
                <a:solidFill>
                  <a:schemeClr val="tx1"/>
                </a:solidFill>
                <a:effectLst/>
                <a:latin typeface="+mn-lt"/>
                <a:ea typeface="+mn-ea"/>
                <a:cs typeface="+mn-cs"/>
              </a:rPr>
              <a:t>CAP</a:t>
            </a:r>
            <a:r>
              <a:rPr lang="en-US" sz="1200" kern="1200" dirty="0" smtClean="0">
                <a:solidFill>
                  <a:schemeClr val="tx1"/>
                </a:solidFill>
                <a:effectLst/>
                <a:latin typeface="+mn-lt"/>
                <a:ea typeface="+mn-ea"/>
                <a:cs typeface="+mn-cs"/>
              </a:rPr>
              <a:t> plans to:</a:t>
            </a:r>
          </a:p>
          <a:p>
            <a:r>
              <a:rPr lang="en-US" sz="1200" kern="1200" dirty="0" smtClean="0">
                <a:solidFill>
                  <a:schemeClr val="tx1"/>
                </a:solidFill>
                <a:effectLst/>
                <a:latin typeface="+mn-lt"/>
                <a:ea typeface="+mn-ea"/>
                <a:cs typeface="+mn-cs"/>
              </a:rPr>
              <a:t>Short-term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Promote Registry Informatics Interests and Solutions: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Education and Training for Registries: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coordination of  SSDI, NAACCR Vol V, and SDC Work</a:t>
            </a:r>
          </a:p>
          <a:p>
            <a:r>
              <a:rPr lang="en-US" sz="1200" kern="1200" dirty="0" smtClean="0">
                <a:solidFill>
                  <a:schemeClr val="tx1"/>
                </a:solidFill>
                <a:effectLst/>
                <a:latin typeface="+mn-lt"/>
                <a:ea typeface="+mn-ea"/>
                <a:cs typeface="+mn-cs"/>
              </a:rPr>
              <a:t>Long-term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Encourage/support vendors and clinicians to adopt SDC-based data entry forms to standardize content.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This work will set</a:t>
            </a:r>
            <a:r>
              <a:rPr lang="en-US" sz="1200" kern="1200" baseline="0" dirty="0" smtClean="0">
                <a:solidFill>
                  <a:schemeClr val="tx1"/>
                </a:solidFill>
                <a:effectLst/>
                <a:latin typeface="+mn-lt"/>
                <a:ea typeface="+mn-ea"/>
                <a:cs typeface="+mn-cs"/>
              </a:rPr>
              <a:t> us up for more efficient data collection in the future!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6DF041-68DA-4521-B465-F40F956B0DDA}" type="slidenum">
              <a:rPr lang="en-US" smtClean="0"/>
              <a:t>9</a:t>
            </a:fld>
            <a:endParaRPr lang="en-US"/>
          </a:p>
        </p:txBody>
      </p:sp>
    </p:spTree>
    <p:extLst>
      <p:ext uri="{BB962C8B-B14F-4D97-AF65-F5344CB8AC3E}">
        <p14:creationId xmlns:p14="http://schemas.microsoft.com/office/powerpoint/2010/main" val="1429667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dc.gov/cancer"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5" name="Slide Number Placeholder 2"/>
          <p:cNvSpPr>
            <a:spLocks noGrp="1"/>
          </p:cNvSpPr>
          <p:nvPr>
            <p:ph type="sldNum" sz="quarter" idx="10"/>
          </p:nvPr>
        </p:nvSpPr>
        <p:spPr>
          <a:xfrm>
            <a:off x="9448800" y="6492875"/>
            <a:ext cx="2743200" cy="365125"/>
          </a:xfrm>
        </p:spPr>
        <p:txBody>
          <a:bodyPr/>
          <a:lstStyle/>
          <a:p>
            <a:fld id="{E4085CC8-093F-471F-8523-9A10068EB6E3}" type="slidenum">
              <a:rPr lang="en-US" smtClean="0"/>
              <a:t>‹#›</a:t>
            </a:fld>
            <a:endParaRPr lang="en-US" dirty="0"/>
          </a:p>
        </p:txBody>
      </p:sp>
      <p:sp>
        <p:nvSpPr>
          <p:cNvPr id="86"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83"/>
          <p:cNvSpPr/>
          <p:nvPr/>
        </p:nvSpPr>
        <p:spPr>
          <a:xfrm>
            <a:off x="954" y="5562202"/>
            <a:ext cx="8901506" cy="1295401"/>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8801100" y="5562600"/>
            <a:ext cx="3390899" cy="1295401"/>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10720387" y="5849541"/>
            <a:ext cx="1266825" cy="727074"/>
            <a:chOff x="7791450" y="73025"/>
            <a:chExt cx="1266825" cy="727074"/>
          </a:xfrm>
        </p:grpSpPr>
        <p:sp>
          <p:nvSpPr>
            <p:cNvPr id="92" name="Freeform 25"/>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6"/>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7"/>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8"/>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9"/>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30"/>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31"/>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2"/>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33"/>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4"/>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5"/>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36"/>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7"/>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8"/>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9"/>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40"/>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41"/>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42"/>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3"/>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44"/>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5"/>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46"/>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47"/>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8"/>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9"/>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50"/>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51"/>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52"/>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53"/>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54"/>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55"/>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56"/>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7"/>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58"/>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9"/>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60"/>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61"/>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62"/>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63"/>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64"/>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5"/>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66"/>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67"/>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68"/>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69"/>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70"/>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71"/>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72"/>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73"/>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74"/>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75"/>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76"/>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77"/>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78"/>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79"/>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80"/>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81"/>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82"/>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83"/>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84"/>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85"/>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86"/>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87"/>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88"/>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89"/>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90"/>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91"/>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2"/>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1" name="Picture 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Rectangle 159"/>
          <p:cNvSpPr/>
          <p:nvPr/>
        </p:nvSpPr>
        <p:spPr>
          <a:xfrm>
            <a:off x="10393680" y="5359395"/>
            <a:ext cx="1798319" cy="22780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1" name="Rectangle 160"/>
          <p:cNvSpPr/>
          <p:nvPr/>
        </p:nvSpPr>
        <p:spPr>
          <a:xfrm>
            <a:off x="0" y="5359397"/>
            <a:ext cx="3085946" cy="227806"/>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2" name="Right Triangle 161"/>
          <p:cNvSpPr/>
          <p:nvPr/>
        </p:nvSpPr>
        <p:spPr>
          <a:xfrm rot="10800000">
            <a:off x="2697751" y="5359395"/>
            <a:ext cx="385350" cy="2278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083669" y="5359397"/>
            <a:ext cx="7368986" cy="2278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65" name="Straight Connector 164"/>
          <p:cNvCxnSpPr/>
          <p:nvPr/>
        </p:nvCxnSpPr>
        <p:spPr>
          <a:xfrm>
            <a:off x="2030254" y="2197635"/>
            <a:ext cx="81314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2030413" y="3094010"/>
            <a:ext cx="8131175" cy="1376363"/>
          </a:xfrm>
        </p:spPr>
        <p:txBody>
          <a:bodyPr>
            <a:normAutofit/>
          </a:bodyPr>
          <a:lstStyle>
            <a:lvl1pPr marL="0" indent="0">
              <a:buNone/>
              <a:defRPr sz="2800" b="0"/>
            </a:lvl1pPr>
          </a:lstStyle>
          <a:p>
            <a:pPr algn="ctr"/>
            <a:r>
              <a:rPr lang="en-US" dirty="0" smtClean="0"/>
              <a:t>Presenter </a:t>
            </a:r>
            <a:r>
              <a:rPr lang="en-US" b="1" dirty="0" smtClean="0"/>
              <a:t>•</a:t>
            </a:r>
            <a:r>
              <a:rPr lang="en-US" dirty="0" smtClean="0"/>
              <a:t> Position Title</a:t>
            </a:r>
          </a:p>
          <a:p>
            <a:pPr algn="ctr"/>
            <a:endParaRPr lang="en-US" dirty="0" smtClean="0"/>
          </a:p>
          <a:p>
            <a:pPr algn="ctr"/>
            <a:r>
              <a:rPr lang="en-US" dirty="0" smtClean="0"/>
              <a:t>Event Name </a:t>
            </a:r>
            <a:r>
              <a:rPr lang="en-US" b="1" dirty="0" smtClean="0"/>
              <a:t>•</a:t>
            </a:r>
            <a:r>
              <a:rPr lang="en-US" dirty="0" smtClean="0"/>
              <a:t> Event Date</a:t>
            </a:r>
          </a:p>
        </p:txBody>
      </p:sp>
      <p:sp>
        <p:nvSpPr>
          <p:cNvPr id="13" name="Text Placeholder 12"/>
          <p:cNvSpPr>
            <a:spLocks noGrp="1"/>
          </p:cNvSpPr>
          <p:nvPr>
            <p:ph type="body" sz="quarter" idx="15" hasCustomPrompt="1"/>
          </p:nvPr>
        </p:nvSpPr>
        <p:spPr>
          <a:xfrm>
            <a:off x="2030413" y="78129"/>
            <a:ext cx="8131175" cy="1789113"/>
          </a:xfrm>
        </p:spPr>
        <p:txBody>
          <a:bodyPr anchor="b">
            <a:normAutofit/>
          </a:bodyPr>
          <a:lstStyle>
            <a:lvl1pPr marL="0" indent="0" algn="ctr">
              <a:buNone/>
              <a:defRPr sz="4400" b="1" baseline="0"/>
            </a:lvl1pPr>
          </a:lstStyle>
          <a:p>
            <a:pPr lvl="0"/>
            <a:r>
              <a:rPr lang="en-US" dirty="0" smtClean="0"/>
              <a:t>Presentation Title</a:t>
            </a:r>
            <a:endParaRPr lang="en-US" dirty="0"/>
          </a:p>
        </p:txBody>
      </p:sp>
      <p:pic>
        <p:nvPicPr>
          <p:cNvPr id="87" name="Picture 86"/>
          <p:cNvPicPr>
            <a:picLocks noChangeAspect="1"/>
          </p:cNvPicPr>
          <p:nvPr/>
        </p:nvPicPr>
        <p:blipFill rotWithShape="1">
          <a:blip r:embed="rId3">
            <a:extLst>
              <a:ext uri="{28A0092B-C50C-407E-A947-70E740481C1C}">
                <a14:useLocalDpi xmlns:a14="http://schemas.microsoft.com/office/drawing/2010/main" val="0"/>
              </a:ext>
            </a:extLst>
          </a:blip>
          <a:srcRect l="36457" t="72188" r="23527" b="-1"/>
          <a:stretch/>
        </p:blipFill>
        <p:spPr>
          <a:xfrm>
            <a:off x="4263363" y="6357686"/>
            <a:ext cx="3666226" cy="431320"/>
          </a:xfrm>
          <a:prstGeom prst="rect">
            <a:avLst/>
          </a:prstGeom>
        </p:spPr>
      </p:pic>
      <p:pic>
        <p:nvPicPr>
          <p:cNvPr id="164" name="Picture 163"/>
          <p:cNvPicPr>
            <a:picLocks noChangeAspect="1"/>
          </p:cNvPicPr>
          <p:nvPr/>
        </p:nvPicPr>
        <p:blipFill rotWithShape="1">
          <a:blip r:embed="rId3">
            <a:extLst>
              <a:ext uri="{28A0092B-C50C-407E-A947-70E740481C1C}">
                <a14:useLocalDpi xmlns:a14="http://schemas.microsoft.com/office/drawing/2010/main" val="0"/>
              </a:ext>
            </a:extLst>
          </a:blip>
          <a:srcRect l="36373" t="17546" r="4214" b="45615"/>
          <a:stretch/>
        </p:blipFill>
        <p:spPr>
          <a:xfrm>
            <a:off x="3374842" y="5786375"/>
            <a:ext cx="5443268" cy="57131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15" b="54271"/>
          <a:stretch/>
        </p:blipFill>
        <p:spPr>
          <a:xfrm>
            <a:off x="-8626" y="5366748"/>
            <a:ext cx="2498414" cy="1490855"/>
          </a:xfrm>
          <a:prstGeom prst="rect">
            <a:avLst/>
          </a:prstGeom>
        </p:spPr>
      </p:pic>
    </p:spTree>
    <p:extLst>
      <p:ext uri="{BB962C8B-B14F-4D97-AF65-F5344CB8AC3E}">
        <p14:creationId xmlns:p14="http://schemas.microsoft.com/office/powerpoint/2010/main" val="12702084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tems with Captions and Gears">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9178928" y="4293193"/>
            <a:ext cx="2721971" cy="2082843"/>
          </a:xfrm>
          <a:prstGeom prst="rect">
            <a:avLst/>
          </a:prstGeom>
        </p:spPr>
      </p:pic>
      <p:sp>
        <p:nvSpPr>
          <p:cNvPr id="8"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7" name="TextBox 16"/>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8" name="Straight Connector 17"/>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4" name="Title 1"/>
          <p:cNvSpPr>
            <a:spLocks noGrp="1"/>
          </p:cNvSpPr>
          <p:nvPr>
            <p:ph type="title" hasCustomPrompt="1"/>
          </p:nvPr>
        </p:nvSpPr>
        <p:spPr>
          <a:xfrm>
            <a:off x="838200" y="188320"/>
            <a:ext cx="10515600" cy="1014984"/>
          </a:xfrm>
        </p:spPr>
        <p:txBody>
          <a:bodyPr/>
          <a:lstStyle>
            <a:lvl1pPr>
              <a:defRPr b="1" baseline="0"/>
            </a:lvl1pPr>
          </a:lstStyle>
          <a:p>
            <a:r>
              <a:rPr lang="en-US" b="1" dirty="0" smtClean="0"/>
              <a:t>Two Items with Captions and Gears</a:t>
            </a:r>
            <a:endParaRPr lang="en-US" dirty="0"/>
          </a:p>
        </p:txBody>
      </p:sp>
      <p:sp>
        <p:nvSpPr>
          <p:cNvPr id="25"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icons below to insert a table, graph, picture, or video. Resize using the sizing handles at the edge of the item.</a:t>
            </a:r>
          </a:p>
          <a:p>
            <a:pPr lvl="0"/>
            <a:endParaRPr lang="en-US" dirty="0"/>
          </a:p>
        </p:txBody>
      </p:sp>
      <p:sp>
        <p:nvSpPr>
          <p:cNvPr id="26"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icons below to insert a table, graph, picture, or video. Resize using the sizing handles at the edge of the item.</a:t>
            </a:r>
          </a:p>
          <a:p>
            <a:pPr lvl="0"/>
            <a:endParaRPr lang="en-US" dirty="0"/>
          </a:p>
        </p:txBody>
      </p:sp>
      <p:sp>
        <p:nvSpPr>
          <p:cNvPr id="27"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smtClean="0"/>
              <a:t>Insert caption here or delete text</a:t>
            </a:r>
            <a:endParaRPr lang="en-US" dirty="0"/>
          </a:p>
        </p:txBody>
      </p:sp>
      <p:sp>
        <p:nvSpPr>
          <p:cNvPr id="28"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smtClean="0"/>
              <a:t>Insert caption here or delete text</a:t>
            </a:r>
            <a:endParaRPr lang="en-US" dirty="0"/>
          </a:p>
        </p:txBody>
      </p:sp>
    </p:spTree>
    <p:extLst>
      <p:ext uri="{BB962C8B-B14F-4D97-AF65-F5344CB8AC3E}">
        <p14:creationId xmlns:p14="http://schemas.microsoft.com/office/powerpoint/2010/main" val="9522519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8"/>
          <p:cNvSpPr/>
          <p:nvPr/>
        </p:nvSpPr>
        <p:spPr>
          <a:xfrm>
            <a:off x="10393680" y="5359395"/>
            <a:ext cx="1798319" cy="22780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0" name="Rectangle 79"/>
          <p:cNvSpPr/>
          <p:nvPr/>
        </p:nvSpPr>
        <p:spPr>
          <a:xfrm>
            <a:off x="0" y="5359397"/>
            <a:ext cx="3085946" cy="227806"/>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1" name="Right Triangle 80"/>
          <p:cNvSpPr/>
          <p:nvPr/>
        </p:nvSpPr>
        <p:spPr>
          <a:xfrm rot="10800000">
            <a:off x="2697751" y="5359395"/>
            <a:ext cx="385350" cy="2278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083669" y="5359397"/>
            <a:ext cx="7368986" cy="2278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3" name="TextBox 82"/>
          <p:cNvSpPr txBox="1"/>
          <p:nvPr/>
        </p:nvSpPr>
        <p:spPr>
          <a:xfrm>
            <a:off x="0" y="5053692"/>
            <a:ext cx="12191999" cy="276999"/>
          </a:xfrm>
          <a:prstGeom prst="rect">
            <a:avLst/>
          </a:prstGeom>
          <a:noFill/>
        </p:spPr>
        <p:txBody>
          <a:bodyPr wrap="square" rtlCol="0">
            <a:spAutoFit/>
          </a:bodyPr>
          <a:lstStyle/>
          <a:p>
            <a:pPr algn="ctr"/>
            <a:r>
              <a:rPr lang="en-US" sz="1200" i="0" dirty="0" smtClean="0">
                <a:solidFill>
                  <a:srgbClr val="002F59"/>
                </a:solidFill>
              </a:rPr>
              <a:t>The findings and conclusions in this report are those of the authors and do not necessarily represent the official position of the Centers for Disease Control and Prevention.</a:t>
            </a:r>
          </a:p>
        </p:txBody>
      </p:sp>
      <p:sp>
        <p:nvSpPr>
          <p:cNvPr id="84" name="Subtitle 2"/>
          <p:cNvSpPr txBox="1">
            <a:spLocks/>
          </p:cNvSpPr>
          <p:nvPr/>
        </p:nvSpPr>
        <p:spPr>
          <a:xfrm>
            <a:off x="681176" y="3210602"/>
            <a:ext cx="10829648" cy="630021"/>
          </a:xfrm>
          <a:prstGeom prst="rect">
            <a:avLst/>
          </a:prstGeom>
          <a:ln cmpd="sng">
            <a:noFill/>
            <a:prstDash val="solid"/>
          </a:ln>
        </p:spPr>
        <p:txBody>
          <a:bodyPr vert="horz" lIns="45720" tIns="45720" rIns="4572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rgbClr val="0033A0"/>
                </a:solidFill>
                <a:effectLst/>
                <a:latin typeface="Calibri"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spcBef>
                <a:spcPts val="0"/>
              </a:spcBef>
            </a:pPr>
            <a:endParaRPr lang="en-US" sz="1800" b="0" dirty="0" smtClean="0">
              <a:solidFill>
                <a:srgbClr val="002F59"/>
              </a:solidFill>
              <a:latin typeface="+mn-lt"/>
            </a:endParaRPr>
          </a:p>
          <a:p>
            <a:pPr>
              <a:spcBef>
                <a:spcPts val="0"/>
              </a:spcBef>
            </a:pPr>
            <a:r>
              <a:rPr lang="en-US" sz="2000" b="0" dirty="0" smtClean="0">
                <a:solidFill>
                  <a:srgbClr val="002F59"/>
                </a:solidFill>
                <a:latin typeface="+mn-lt"/>
              </a:rPr>
              <a:t>Go to the official source of cancer prevention information: </a:t>
            </a:r>
            <a:r>
              <a:rPr lang="en-US" sz="2000" b="0" dirty="0" smtClean="0">
                <a:solidFill>
                  <a:srgbClr val="002F59"/>
                </a:solidFill>
                <a:latin typeface="+mn-lt"/>
                <a:hlinkClick r:id="rId2"/>
              </a:rPr>
              <a:t>www.cdc.gov/cancer</a:t>
            </a:r>
            <a:r>
              <a:rPr lang="en-US" sz="2000" b="0" dirty="0" smtClean="0">
                <a:solidFill>
                  <a:srgbClr val="002F59"/>
                </a:solidFill>
                <a:latin typeface="+mn-lt"/>
              </a:rPr>
              <a:t>. </a:t>
            </a:r>
            <a:endParaRPr lang="en-US" sz="2000" b="0" dirty="0">
              <a:solidFill>
                <a:srgbClr val="002F59"/>
              </a:solidFill>
              <a:latin typeface="+mn-lt"/>
            </a:endParaRPr>
          </a:p>
        </p:txBody>
      </p:sp>
      <p:cxnSp>
        <p:nvCxnSpPr>
          <p:cNvPr id="87" name="Straight Connector 86"/>
          <p:cNvCxnSpPr/>
          <p:nvPr/>
        </p:nvCxnSpPr>
        <p:spPr>
          <a:xfrm flipV="1">
            <a:off x="1972390" y="2573996"/>
            <a:ext cx="8247221" cy="1171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3808368" y="1067529"/>
            <a:ext cx="4575264" cy="1015663"/>
            <a:chOff x="3808368" y="1760669"/>
            <a:chExt cx="4575264" cy="923330"/>
          </a:xfrm>
        </p:grpSpPr>
        <p:grpSp>
          <p:nvGrpSpPr>
            <p:cNvPr id="88" name="Group 87"/>
            <p:cNvGrpSpPr/>
            <p:nvPr/>
          </p:nvGrpSpPr>
          <p:grpSpPr>
            <a:xfrm>
              <a:off x="4984070" y="1796999"/>
              <a:ext cx="3399562" cy="866113"/>
              <a:chOff x="3742289" y="3139433"/>
              <a:chExt cx="3027788" cy="866113"/>
            </a:xfrm>
          </p:grpSpPr>
          <p:sp>
            <p:nvSpPr>
              <p:cNvPr id="90" name="Freeform 16"/>
              <p:cNvSpPr>
                <a:spLocks/>
              </p:cNvSpPr>
              <p:nvPr/>
            </p:nvSpPr>
            <p:spPr bwMode="auto">
              <a:xfrm>
                <a:off x="3742289" y="3139433"/>
                <a:ext cx="413895" cy="332201"/>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971F2"/>
              </a:solidFill>
              <a:ln>
                <a:noFill/>
              </a:ln>
            </p:spPr>
            <p:txBody>
              <a:bodyPr vert="horz" wrap="square" lIns="243785" tIns="121892" rIns="243785" bIns="121892"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445469"/>
                  </a:solidFill>
                  <a:effectLst/>
                  <a:uLnTx/>
                  <a:uFillTx/>
                  <a:latin typeface="Lato Light"/>
                </a:endParaRPr>
              </a:p>
            </p:txBody>
          </p:sp>
          <p:sp>
            <p:nvSpPr>
              <p:cNvPr id="91" name="Title 1"/>
              <p:cNvSpPr txBox="1">
                <a:spLocks/>
              </p:cNvSpPr>
              <p:nvPr/>
            </p:nvSpPr>
            <p:spPr>
              <a:xfrm>
                <a:off x="4194056" y="3139433"/>
                <a:ext cx="2238389" cy="34949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002F59"/>
                    </a:solidFill>
                    <a:effectLst/>
                    <a:uLnTx/>
                    <a:uFillTx/>
                    <a:latin typeface="+mn-lt"/>
                    <a:ea typeface="+mj-ea"/>
                    <a:cs typeface="+mj-cs"/>
                  </a:rPr>
                  <a:t>@CDC_Cancer</a:t>
                </a:r>
              </a:p>
            </p:txBody>
          </p:sp>
          <p:sp>
            <p:nvSpPr>
              <p:cNvPr id="92" name="Freeform 11"/>
              <p:cNvSpPr>
                <a:spLocks/>
              </p:cNvSpPr>
              <p:nvPr/>
            </p:nvSpPr>
            <p:spPr bwMode="auto">
              <a:xfrm>
                <a:off x="3824389" y="3623506"/>
                <a:ext cx="215249" cy="382040"/>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rgbClr val="005DAA"/>
              </a:solidFill>
              <a:ln>
                <a:noFill/>
              </a:ln>
            </p:spPr>
            <p:txBody>
              <a:bodyPr vert="horz" wrap="square" lIns="243785" tIns="121892" rIns="243785" bIns="121892"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445469"/>
                  </a:solidFill>
                  <a:effectLst/>
                  <a:uLnTx/>
                  <a:uFillTx/>
                  <a:latin typeface="Lato Light"/>
                </a:endParaRPr>
              </a:p>
            </p:txBody>
          </p:sp>
          <p:sp>
            <p:nvSpPr>
              <p:cNvPr id="93" name="Title 1"/>
              <p:cNvSpPr txBox="1">
                <a:spLocks/>
              </p:cNvSpPr>
              <p:nvPr/>
            </p:nvSpPr>
            <p:spPr>
              <a:xfrm>
                <a:off x="4194056" y="3631649"/>
                <a:ext cx="2576021" cy="34949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002F59"/>
                    </a:solidFill>
                    <a:effectLst/>
                    <a:uLnTx/>
                    <a:uFillTx/>
                    <a:latin typeface="+mn-lt"/>
                    <a:ea typeface="+mj-ea"/>
                    <a:cs typeface="+mj-cs"/>
                  </a:rPr>
                  <a:t>CDC Breast Cancer</a:t>
                </a:r>
              </a:p>
            </p:txBody>
          </p:sp>
        </p:grpSp>
        <p:sp>
          <p:nvSpPr>
            <p:cNvPr id="2" name="TextBox 1"/>
            <p:cNvSpPr txBox="1"/>
            <p:nvPr userDrawn="1"/>
          </p:nvSpPr>
          <p:spPr>
            <a:xfrm>
              <a:off x="3808368" y="1760669"/>
              <a:ext cx="1002324" cy="92333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smtClean="0"/>
                <a:t>Follow DCPC Online!</a:t>
              </a:r>
              <a:endParaRPr lang="en-US" dirty="0"/>
            </a:p>
          </p:txBody>
        </p:sp>
      </p:grpSp>
      <p:grpSp>
        <p:nvGrpSpPr>
          <p:cNvPr id="94" name="Group 93"/>
          <p:cNvGrpSpPr/>
          <p:nvPr/>
        </p:nvGrpSpPr>
        <p:grpSpPr>
          <a:xfrm>
            <a:off x="954" y="5562202"/>
            <a:ext cx="12191045" cy="1295799"/>
            <a:chOff x="954" y="5562202"/>
            <a:chExt cx="12191045" cy="1295799"/>
          </a:xfrm>
        </p:grpSpPr>
        <p:sp>
          <p:nvSpPr>
            <p:cNvPr id="96" name="Rectangle 95"/>
            <p:cNvSpPr/>
            <p:nvPr userDrawn="1"/>
          </p:nvSpPr>
          <p:spPr>
            <a:xfrm>
              <a:off x="954" y="5562202"/>
              <a:ext cx="8901506" cy="1295401"/>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userDrawn="1"/>
          </p:nvSpPr>
          <p:spPr>
            <a:xfrm>
              <a:off x="8801100" y="5562600"/>
              <a:ext cx="3390899" cy="1295401"/>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p:nvPr/>
        </p:nvGrpSpPr>
        <p:grpSpPr>
          <a:xfrm>
            <a:off x="10720387" y="5849541"/>
            <a:ext cx="1266825" cy="727074"/>
            <a:chOff x="7791450" y="73025"/>
            <a:chExt cx="1266825" cy="727074"/>
          </a:xfrm>
        </p:grpSpPr>
        <p:grpSp>
          <p:nvGrpSpPr>
            <p:cNvPr id="99" name="Group 98"/>
            <p:cNvGrpSpPr/>
            <p:nvPr userDrawn="1"/>
          </p:nvGrpSpPr>
          <p:grpSpPr>
            <a:xfrm>
              <a:off x="7791450" y="73025"/>
              <a:ext cx="1266825" cy="727074"/>
              <a:chOff x="7791450" y="73025"/>
              <a:chExt cx="1266825" cy="727074"/>
            </a:xfrm>
          </p:grpSpPr>
          <p:sp>
            <p:nvSpPr>
              <p:cNvPr id="101" name="Freeform 25"/>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6"/>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7"/>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8"/>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9"/>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0"/>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1"/>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2"/>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3"/>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4"/>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5"/>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6"/>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7"/>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8"/>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9"/>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0"/>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41"/>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42"/>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43"/>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44"/>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45"/>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46"/>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47"/>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48"/>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49"/>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0"/>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51"/>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52"/>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53"/>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54"/>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55"/>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56"/>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57"/>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58"/>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59"/>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60"/>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61"/>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62"/>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63"/>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64"/>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65"/>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66"/>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67"/>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68"/>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69"/>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70"/>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71"/>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2"/>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3"/>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4"/>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75"/>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76"/>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Rectangle 77"/>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78"/>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79"/>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80"/>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81"/>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82"/>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83"/>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84"/>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85"/>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86"/>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87"/>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88"/>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89"/>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90"/>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91"/>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92"/>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0" name="Picture 9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9475" y="292100"/>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Group 168"/>
          <p:cNvGrpSpPr/>
          <p:nvPr/>
        </p:nvGrpSpPr>
        <p:grpSpPr>
          <a:xfrm>
            <a:off x="3374842" y="5786375"/>
            <a:ext cx="5443268" cy="1002631"/>
            <a:chOff x="603849" y="5590968"/>
            <a:chExt cx="5443268" cy="1002631"/>
          </a:xfrm>
        </p:grpSpPr>
        <p:pic>
          <p:nvPicPr>
            <p:cNvPr id="170" name="Picture 169"/>
            <p:cNvPicPr>
              <a:picLocks noChangeAspect="1"/>
            </p:cNvPicPr>
            <p:nvPr userDrawn="1"/>
          </p:nvPicPr>
          <p:blipFill rotWithShape="1">
            <a:blip r:embed="rId4">
              <a:extLst>
                <a:ext uri="{28A0092B-C50C-407E-A947-70E740481C1C}">
                  <a14:useLocalDpi xmlns:a14="http://schemas.microsoft.com/office/drawing/2010/main" val="0"/>
                </a:ext>
              </a:extLst>
            </a:blip>
            <a:srcRect l="36457" t="72188" r="23527" b="-1"/>
            <a:stretch/>
          </p:blipFill>
          <p:spPr>
            <a:xfrm>
              <a:off x="1492370" y="6162279"/>
              <a:ext cx="3666226" cy="431320"/>
            </a:xfrm>
            <a:prstGeom prst="rect">
              <a:avLst/>
            </a:prstGeom>
          </p:spPr>
        </p:pic>
        <p:pic>
          <p:nvPicPr>
            <p:cNvPr id="171" name="Picture 170"/>
            <p:cNvPicPr>
              <a:picLocks noChangeAspect="1"/>
            </p:cNvPicPr>
            <p:nvPr userDrawn="1"/>
          </p:nvPicPr>
          <p:blipFill rotWithShape="1">
            <a:blip r:embed="rId4">
              <a:extLst>
                <a:ext uri="{28A0092B-C50C-407E-A947-70E740481C1C}">
                  <a14:useLocalDpi xmlns:a14="http://schemas.microsoft.com/office/drawing/2010/main" val="0"/>
                </a:ext>
              </a:extLst>
            </a:blip>
            <a:srcRect l="36373" t="17546" r="4214" b="45615"/>
            <a:stretch/>
          </p:blipFill>
          <p:spPr>
            <a:xfrm>
              <a:off x="603849" y="5590968"/>
              <a:ext cx="5443268" cy="571311"/>
            </a:xfrm>
            <a:prstGeom prst="rect">
              <a:avLst/>
            </a:prstGeom>
          </p:spPr>
        </p:pic>
      </p:grpSp>
      <p:pic>
        <p:nvPicPr>
          <p:cNvPr id="172" name="Picture 171"/>
          <p:cNvPicPr>
            <a:picLocks noChangeAspect="1"/>
          </p:cNvPicPr>
          <p:nvPr/>
        </p:nvPicPr>
        <p:blipFill rotWithShape="1">
          <a:blip r:embed="rId5">
            <a:extLst>
              <a:ext uri="{28A0092B-C50C-407E-A947-70E740481C1C}">
                <a14:useLocalDpi xmlns:a14="http://schemas.microsoft.com/office/drawing/2010/main" val="0"/>
              </a:ext>
            </a:extLst>
          </a:blip>
          <a:srcRect l="28715" b="54271"/>
          <a:stretch/>
        </p:blipFill>
        <p:spPr>
          <a:xfrm>
            <a:off x="-8626" y="5366748"/>
            <a:ext cx="2498414" cy="1491252"/>
          </a:xfrm>
          <a:prstGeom prst="rect">
            <a:avLst/>
          </a:prstGeom>
        </p:spPr>
      </p:pic>
    </p:spTree>
    <p:extLst>
      <p:ext uri="{BB962C8B-B14F-4D97-AF65-F5344CB8AC3E}">
        <p14:creationId xmlns:p14="http://schemas.microsoft.com/office/powerpoint/2010/main" val="557924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A">
    <p:bg>
      <p:bgPr>
        <a:solidFill>
          <a:schemeClr val="tx2"/>
        </a:solidFill>
        <a:effectLst/>
      </p:bgPr>
    </p:bg>
    <p:spTree>
      <p:nvGrpSpPr>
        <p:cNvPr id="1" name=""/>
        <p:cNvGrpSpPr/>
        <p:nvPr/>
      </p:nvGrpSpPr>
      <p:grpSpPr>
        <a:xfrm>
          <a:off x="0" y="0"/>
          <a:ext cx="0" cy="0"/>
          <a:chOff x="0" y="0"/>
          <a:chExt cx="0" cy="0"/>
        </a:xfrm>
      </p:grpSpPr>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471428" y="495307"/>
            <a:ext cx="2283347" cy="991757"/>
          </a:xfrm>
          <a:prstGeom prst="rect">
            <a:avLst/>
          </a:prstGeom>
        </p:spPr>
      </p:pic>
      <p:sp>
        <p:nvSpPr>
          <p:cNvPr id="82" name="Rectangle 81">
            <a:extLst>
              <a:ext uri="{FF2B5EF4-FFF2-40B4-BE49-F238E27FC236}">
                <a16:creationId xmlns:a16="http://schemas.microsoft.com/office/drawing/2014/main" id="{0F58F98F-DDF0-4A6A-BFEB-694335418F79}"/>
              </a:ext>
            </a:extLst>
          </p:cNvPr>
          <p:cNvSpPr/>
          <p:nvPr userDrawn="1"/>
        </p:nvSpPr>
        <p:spPr>
          <a:xfrm>
            <a:off x="8817197" y="0"/>
            <a:ext cx="3374803" cy="5457644"/>
          </a:xfrm>
          <a:prstGeom prst="rect">
            <a:avLst/>
          </a:prstGeom>
          <a:blipFill dpi="0" rotWithShape="1">
            <a:blip r:embed="rId3">
              <a:alphaModFix amt="6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5CF39EE5-3C0D-4FD2-ACBD-5FB1142A9CDD}"/>
              </a:ext>
            </a:extLst>
          </p:cNvPr>
          <p:cNvGrpSpPr/>
          <p:nvPr userDrawn="1"/>
        </p:nvGrpSpPr>
        <p:grpSpPr>
          <a:xfrm>
            <a:off x="0" y="5952744"/>
            <a:ext cx="13136880" cy="905256"/>
            <a:chOff x="0" y="5952744"/>
            <a:chExt cx="13136880" cy="905256"/>
          </a:xfrm>
        </p:grpSpPr>
        <p:sp>
          <p:nvSpPr>
            <p:cNvPr id="89" name="AutoShape 3">
              <a:extLst>
                <a:ext uri="{FF2B5EF4-FFF2-40B4-BE49-F238E27FC236}">
                  <a16:creationId xmlns:a16="http://schemas.microsoft.com/office/drawing/2014/main" id="{7AB5229E-F44F-462C-880D-7AEC96FF3A14}"/>
                </a:ext>
              </a:extLst>
            </p:cNvPr>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0" name="Picture 89">
              <a:extLst>
                <a:ext uri="{FF2B5EF4-FFF2-40B4-BE49-F238E27FC236}">
                  <a16:creationId xmlns:a16="http://schemas.microsoft.com/office/drawing/2014/main" id="{633F204E-8C3C-47A8-A758-B1D388C711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91" name="Rectangle 90">
              <a:extLst>
                <a:ext uri="{FF2B5EF4-FFF2-40B4-BE49-F238E27FC236}">
                  <a16:creationId xmlns:a16="http://schemas.microsoft.com/office/drawing/2014/main" id="{A16DB9CF-966F-4668-A262-287969FDAF6D}"/>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938BBF33-E750-46DF-9E2A-5A67AA4D47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93" name="Picture 92">
              <a:extLst>
                <a:ext uri="{FF2B5EF4-FFF2-40B4-BE49-F238E27FC236}">
                  <a16:creationId xmlns:a16="http://schemas.microsoft.com/office/drawing/2014/main" id="{2064B2E8-199F-45BA-BF5C-95A75EE4C7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sp>
        <p:nvSpPr>
          <p:cNvPr id="83" name="Text Placeholder 8">
            <a:extLst>
              <a:ext uri="{FF2B5EF4-FFF2-40B4-BE49-F238E27FC236}">
                <a16:creationId xmlns:a16="http://schemas.microsoft.com/office/drawing/2014/main" id="{92FD8C63-3EF3-4DE6-AF89-FAE27105F343}"/>
              </a:ext>
            </a:extLst>
          </p:cNvPr>
          <p:cNvSpPr>
            <a:spLocks noGrp="1"/>
          </p:cNvSpPr>
          <p:nvPr>
            <p:ph type="body" sz="quarter" idx="10" hasCustomPrompt="1"/>
          </p:nvPr>
        </p:nvSpPr>
        <p:spPr>
          <a:xfrm>
            <a:off x="1215342"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84" name="Text Placeholder 8">
            <a:extLst>
              <a:ext uri="{FF2B5EF4-FFF2-40B4-BE49-F238E27FC236}">
                <a16:creationId xmlns:a16="http://schemas.microsoft.com/office/drawing/2014/main" id="{F53E512D-B0C0-4F9E-9498-A117F17A7000}"/>
              </a:ext>
            </a:extLst>
          </p:cNvPr>
          <p:cNvSpPr>
            <a:spLocks noGrp="1"/>
          </p:cNvSpPr>
          <p:nvPr>
            <p:ph type="body" sz="quarter" idx="11" hasCustomPrompt="1"/>
          </p:nvPr>
        </p:nvSpPr>
        <p:spPr>
          <a:xfrm>
            <a:off x="1215342" y="552480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85" name="Text Placeholder 8">
            <a:extLst>
              <a:ext uri="{FF2B5EF4-FFF2-40B4-BE49-F238E27FC236}">
                <a16:creationId xmlns:a16="http://schemas.microsoft.com/office/drawing/2014/main" id="{09A729D1-83FB-4F87-A246-F5DEED818141}"/>
              </a:ext>
            </a:extLst>
          </p:cNvPr>
          <p:cNvSpPr>
            <a:spLocks noGrp="1"/>
          </p:cNvSpPr>
          <p:nvPr>
            <p:ph type="body" sz="quarter" idx="12" hasCustomPrompt="1"/>
          </p:nvPr>
        </p:nvSpPr>
        <p:spPr>
          <a:xfrm>
            <a:off x="5671455"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87" name="Text Placeholder 8">
            <a:extLst>
              <a:ext uri="{FF2B5EF4-FFF2-40B4-BE49-F238E27FC236}">
                <a16:creationId xmlns:a16="http://schemas.microsoft.com/office/drawing/2014/main" id="{84B97CA4-17A6-4BAA-ADFA-BF1E779FFB3F}"/>
              </a:ext>
            </a:extLst>
          </p:cNvPr>
          <p:cNvSpPr>
            <a:spLocks noGrp="1"/>
          </p:cNvSpPr>
          <p:nvPr>
            <p:ph type="body" sz="quarter" idx="13" hasCustomPrompt="1"/>
          </p:nvPr>
        </p:nvSpPr>
        <p:spPr>
          <a:xfrm>
            <a:off x="5671455" y="552480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1833057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471428" y="495307"/>
            <a:ext cx="2283347" cy="991757"/>
          </a:xfrm>
          <a:prstGeom prst="rect">
            <a:avLst/>
          </a:prstGeom>
        </p:spPr>
      </p:pic>
      <p:sp>
        <p:nvSpPr>
          <p:cNvPr id="82" name="Rectangle 81">
            <a:extLst>
              <a:ext uri="{FF2B5EF4-FFF2-40B4-BE49-F238E27FC236}">
                <a16:creationId xmlns:a16="http://schemas.microsoft.com/office/drawing/2014/main" id="{0F58F98F-DDF0-4A6A-BFEB-694335418F79}"/>
              </a:ext>
            </a:extLst>
          </p:cNvPr>
          <p:cNvSpPr/>
          <p:nvPr userDrawn="1"/>
        </p:nvSpPr>
        <p:spPr>
          <a:xfrm>
            <a:off x="8817197" y="0"/>
            <a:ext cx="3374803" cy="5457644"/>
          </a:xfrm>
          <a:prstGeom prst="rect">
            <a:avLst/>
          </a:prstGeom>
          <a:blipFill dpi="0" rotWithShape="1">
            <a:blip r:embed="rId3">
              <a:alphaModFix amt="6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5CF39EE5-3C0D-4FD2-ACBD-5FB1142A9CDD}"/>
              </a:ext>
            </a:extLst>
          </p:cNvPr>
          <p:cNvGrpSpPr/>
          <p:nvPr userDrawn="1"/>
        </p:nvGrpSpPr>
        <p:grpSpPr>
          <a:xfrm>
            <a:off x="0" y="5952744"/>
            <a:ext cx="13136880" cy="905256"/>
            <a:chOff x="0" y="5952744"/>
            <a:chExt cx="13136880" cy="905256"/>
          </a:xfrm>
        </p:grpSpPr>
        <p:sp>
          <p:nvSpPr>
            <p:cNvPr id="89" name="AutoShape 3">
              <a:extLst>
                <a:ext uri="{FF2B5EF4-FFF2-40B4-BE49-F238E27FC236}">
                  <a16:creationId xmlns:a16="http://schemas.microsoft.com/office/drawing/2014/main" id="{7AB5229E-F44F-462C-880D-7AEC96FF3A14}"/>
                </a:ext>
              </a:extLst>
            </p:cNvPr>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0" name="Picture 89">
              <a:extLst>
                <a:ext uri="{FF2B5EF4-FFF2-40B4-BE49-F238E27FC236}">
                  <a16:creationId xmlns:a16="http://schemas.microsoft.com/office/drawing/2014/main" id="{633F204E-8C3C-47A8-A758-B1D388C711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91" name="Rectangle 90">
              <a:extLst>
                <a:ext uri="{FF2B5EF4-FFF2-40B4-BE49-F238E27FC236}">
                  <a16:creationId xmlns:a16="http://schemas.microsoft.com/office/drawing/2014/main" id="{A16DB9CF-966F-4668-A262-287969FDAF6D}"/>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938BBF33-E750-46DF-9E2A-5A67AA4D47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93" name="Picture 92">
              <a:extLst>
                <a:ext uri="{FF2B5EF4-FFF2-40B4-BE49-F238E27FC236}">
                  <a16:creationId xmlns:a16="http://schemas.microsoft.com/office/drawing/2014/main" id="{2064B2E8-199F-45BA-BF5C-95A75EE4C7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sp>
        <p:nvSpPr>
          <p:cNvPr id="83" name="Text Placeholder 8">
            <a:extLst>
              <a:ext uri="{FF2B5EF4-FFF2-40B4-BE49-F238E27FC236}">
                <a16:creationId xmlns:a16="http://schemas.microsoft.com/office/drawing/2014/main" id="{92FD8C63-3EF3-4DE6-AF89-FAE27105F343}"/>
              </a:ext>
            </a:extLst>
          </p:cNvPr>
          <p:cNvSpPr>
            <a:spLocks noGrp="1"/>
          </p:cNvSpPr>
          <p:nvPr>
            <p:ph type="body" sz="quarter" idx="10" hasCustomPrompt="1"/>
          </p:nvPr>
        </p:nvSpPr>
        <p:spPr>
          <a:xfrm>
            <a:off x="1215342"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84" name="Text Placeholder 8">
            <a:extLst>
              <a:ext uri="{FF2B5EF4-FFF2-40B4-BE49-F238E27FC236}">
                <a16:creationId xmlns:a16="http://schemas.microsoft.com/office/drawing/2014/main" id="{F53E512D-B0C0-4F9E-9498-A117F17A7000}"/>
              </a:ext>
            </a:extLst>
          </p:cNvPr>
          <p:cNvSpPr>
            <a:spLocks noGrp="1"/>
          </p:cNvSpPr>
          <p:nvPr>
            <p:ph type="body" sz="quarter" idx="11" hasCustomPrompt="1"/>
          </p:nvPr>
        </p:nvSpPr>
        <p:spPr>
          <a:xfrm>
            <a:off x="1215342" y="552480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85" name="Text Placeholder 8">
            <a:extLst>
              <a:ext uri="{FF2B5EF4-FFF2-40B4-BE49-F238E27FC236}">
                <a16:creationId xmlns:a16="http://schemas.microsoft.com/office/drawing/2014/main" id="{09A729D1-83FB-4F87-A246-F5DEED818141}"/>
              </a:ext>
            </a:extLst>
          </p:cNvPr>
          <p:cNvSpPr>
            <a:spLocks noGrp="1"/>
          </p:cNvSpPr>
          <p:nvPr>
            <p:ph type="body" sz="quarter" idx="12" hasCustomPrompt="1"/>
          </p:nvPr>
        </p:nvSpPr>
        <p:spPr>
          <a:xfrm>
            <a:off x="5671455"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87" name="Text Placeholder 8">
            <a:extLst>
              <a:ext uri="{FF2B5EF4-FFF2-40B4-BE49-F238E27FC236}">
                <a16:creationId xmlns:a16="http://schemas.microsoft.com/office/drawing/2014/main" id="{84B97CA4-17A6-4BAA-ADFA-BF1E779FFB3F}"/>
              </a:ext>
            </a:extLst>
          </p:cNvPr>
          <p:cNvSpPr>
            <a:spLocks noGrp="1"/>
          </p:cNvSpPr>
          <p:nvPr>
            <p:ph type="body" sz="quarter" idx="13" hasCustomPrompt="1"/>
          </p:nvPr>
        </p:nvSpPr>
        <p:spPr>
          <a:xfrm>
            <a:off x="5671455" y="552480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2993439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2"/>
          <a:stretch>
            <a:fillRect/>
          </a:stretch>
        </p:blipFill>
        <p:spPr>
          <a:xfrm>
            <a:off x="471428" y="520707"/>
            <a:ext cx="2289789" cy="996696"/>
          </a:xfrm>
          <a:prstGeom prst="rect">
            <a:avLst/>
          </a:prstGeom>
        </p:spPr>
      </p:pic>
      <p:sp>
        <p:nvSpPr>
          <p:cNvPr id="82" name="Text Placeholder 8">
            <a:extLst>
              <a:ext uri="{FF2B5EF4-FFF2-40B4-BE49-F238E27FC236}">
                <a16:creationId xmlns:a16="http://schemas.microsoft.com/office/drawing/2014/main" id="{18B687A7-0266-4165-9947-C3C96C3E4FA5}"/>
              </a:ext>
            </a:extLst>
          </p:cNvPr>
          <p:cNvSpPr>
            <a:spLocks noGrp="1"/>
          </p:cNvSpPr>
          <p:nvPr>
            <p:ph type="body" sz="quarter" idx="10" hasCustomPrompt="1"/>
          </p:nvPr>
        </p:nvSpPr>
        <p:spPr>
          <a:xfrm>
            <a:off x="1215342" y="529457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83" name="Text Placeholder 8">
            <a:extLst>
              <a:ext uri="{FF2B5EF4-FFF2-40B4-BE49-F238E27FC236}">
                <a16:creationId xmlns:a16="http://schemas.microsoft.com/office/drawing/2014/main" id="{9BDA7365-6062-4686-B61B-784774B6B24F}"/>
              </a:ext>
            </a:extLst>
          </p:cNvPr>
          <p:cNvSpPr>
            <a:spLocks noGrp="1"/>
          </p:cNvSpPr>
          <p:nvPr>
            <p:ph type="body" sz="quarter" idx="11" hasCustomPrompt="1"/>
          </p:nvPr>
        </p:nvSpPr>
        <p:spPr>
          <a:xfrm>
            <a:off x="1215342" y="552480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84" name="Text Placeholder 8">
            <a:extLst>
              <a:ext uri="{FF2B5EF4-FFF2-40B4-BE49-F238E27FC236}">
                <a16:creationId xmlns:a16="http://schemas.microsoft.com/office/drawing/2014/main" id="{8A4D4FE0-3F23-4EC0-ADDF-BDD4CF8B3E0B}"/>
              </a:ext>
            </a:extLst>
          </p:cNvPr>
          <p:cNvSpPr>
            <a:spLocks noGrp="1"/>
          </p:cNvSpPr>
          <p:nvPr>
            <p:ph type="body" sz="quarter" idx="12" hasCustomPrompt="1"/>
          </p:nvPr>
        </p:nvSpPr>
        <p:spPr>
          <a:xfrm>
            <a:off x="5671455" y="529457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85" name="Text Placeholder 8">
            <a:extLst>
              <a:ext uri="{FF2B5EF4-FFF2-40B4-BE49-F238E27FC236}">
                <a16:creationId xmlns:a16="http://schemas.microsoft.com/office/drawing/2014/main" id="{3A4E96D3-EB1F-42C7-A413-10AC9BF31356}"/>
              </a:ext>
            </a:extLst>
          </p:cNvPr>
          <p:cNvSpPr>
            <a:spLocks noGrp="1"/>
          </p:cNvSpPr>
          <p:nvPr>
            <p:ph type="body" sz="quarter" idx="13" hasCustomPrompt="1"/>
          </p:nvPr>
        </p:nvSpPr>
        <p:spPr>
          <a:xfrm>
            <a:off x="5671455" y="552480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87" name="Group 86">
            <a:extLst>
              <a:ext uri="{FF2B5EF4-FFF2-40B4-BE49-F238E27FC236}">
                <a16:creationId xmlns:a16="http://schemas.microsoft.com/office/drawing/2014/main" id="{93CEF1BF-175E-4C52-83DC-D26CF3EBF1A4}"/>
              </a:ext>
            </a:extLst>
          </p:cNvPr>
          <p:cNvGrpSpPr/>
          <p:nvPr userDrawn="1"/>
        </p:nvGrpSpPr>
        <p:grpSpPr>
          <a:xfrm>
            <a:off x="0" y="5952744"/>
            <a:ext cx="13136880" cy="905256"/>
            <a:chOff x="0" y="5952744"/>
            <a:chExt cx="13136880" cy="905256"/>
          </a:xfrm>
        </p:grpSpPr>
        <p:sp>
          <p:nvSpPr>
            <p:cNvPr id="88" name="AutoShape 3">
              <a:extLst>
                <a:ext uri="{FF2B5EF4-FFF2-40B4-BE49-F238E27FC236}">
                  <a16:creationId xmlns:a16="http://schemas.microsoft.com/office/drawing/2014/main" id="{C2E9B5AD-E3F1-4AA7-B581-D19529C3431B}"/>
                </a:ext>
              </a:extLst>
            </p:cNvPr>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9" name="Picture 88">
              <a:extLst>
                <a:ext uri="{FF2B5EF4-FFF2-40B4-BE49-F238E27FC236}">
                  <a16:creationId xmlns:a16="http://schemas.microsoft.com/office/drawing/2014/main" id="{B8BCE11D-9115-49E7-89B0-E33F4A11F8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90" name="Rectangle 89">
              <a:extLst>
                <a:ext uri="{FF2B5EF4-FFF2-40B4-BE49-F238E27FC236}">
                  <a16:creationId xmlns:a16="http://schemas.microsoft.com/office/drawing/2014/main" id="{C3437031-1CE4-406B-B2CB-9D6DD357AF8B}"/>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7F4EBF26-78B3-41C7-9902-24112866369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92" name="Picture 91">
              <a:extLst>
                <a:ext uri="{FF2B5EF4-FFF2-40B4-BE49-F238E27FC236}">
                  <a16:creationId xmlns:a16="http://schemas.microsoft.com/office/drawing/2014/main" id="{13E30383-2528-4962-AA07-C7201EF342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
        <p:nvSpPr>
          <p:cNvPr id="93" name="Rectangle 92">
            <a:extLst>
              <a:ext uri="{FF2B5EF4-FFF2-40B4-BE49-F238E27FC236}">
                <a16:creationId xmlns:a16="http://schemas.microsoft.com/office/drawing/2014/main" id="{2EFF1AEF-D8DA-4A01-A179-B3118478A168}"/>
              </a:ext>
            </a:extLst>
          </p:cNvPr>
          <p:cNvSpPr/>
          <p:nvPr userDrawn="1"/>
        </p:nvSpPr>
        <p:spPr>
          <a:xfrm>
            <a:off x="8817197" y="0"/>
            <a:ext cx="3374803" cy="5457644"/>
          </a:xfrm>
          <a:prstGeom prst="rect">
            <a:avLst/>
          </a:prstGeom>
          <a:blipFill dpi="0" rotWithShape="1">
            <a:blip r:embed="rId4">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spTree>
    <p:extLst>
      <p:ext uri="{BB962C8B-B14F-4D97-AF65-F5344CB8AC3E}">
        <p14:creationId xmlns:p14="http://schemas.microsoft.com/office/powerpoint/2010/main" val="345732230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6492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390626125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pic>
        <p:nvPicPr>
          <p:cNvPr id="13" name="Picture 12">
            <a:extLst>
              <a:ext uri="{FF2B5EF4-FFF2-40B4-BE49-F238E27FC236}">
                <a16:creationId xmlns:a16="http://schemas.microsoft.com/office/drawing/2014/main" id="{848BF4C2-ECF6-864C-AB4B-E3C9C968E0E3}"/>
              </a:ext>
            </a:extLst>
          </p:cNvPr>
          <p:cNvPicPr>
            <a:picLocks noChangeAspect="1"/>
          </p:cNvPicPr>
          <p:nvPr userDrawn="1"/>
        </p:nvPicPr>
        <p:blipFill rotWithShape="1">
          <a:blip r:embed="rId2"/>
          <a:srcRect t="60835"/>
          <a:stretch/>
        </p:blipFill>
        <p:spPr>
          <a:xfrm rot="10800000">
            <a:off x="0" y="5851494"/>
            <a:ext cx="12192000" cy="1006506"/>
          </a:xfrm>
          <a:prstGeom prst="rect">
            <a:avLst/>
          </a:prstGeom>
        </p:spPr>
      </p:pic>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2969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4489C2-D080-48BE-A0DB-C9CF88DD0964}"/>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pic>
        <p:nvPicPr>
          <p:cNvPr id="13" name="Picture 12">
            <a:extLst>
              <a:ext uri="{FF2B5EF4-FFF2-40B4-BE49-F238E27FC236}">
                <a16:creationId xmlns:a16="http://schemas.microsoft.com/office/drawing/2014/main" id="{848BF4C2-ECF6-864C-AB4B-E3C9C968E0E3}"/>
              </a:ext>
            </a:extLst>
          </p:cNvPr>
          <p:cNvPicPr>
            <a:picLocks noChangeAspect="1"/>
          </p:cNvPicPr>
          <p:nvPr userDrawn="1"/>
        </p:nvPicPr>
        <p:blipFill rotWithShape="1">
          <a:blip r:embed="rId3"/>
          <a:srcRect t="60835"/>
          <a:stretch/>
        </p:blipFill>
        <p:spPr>
          <a:xfrm rot="10800000">
            <a:off x="0" y="5851494"/>
            <a:ext cx="12192000" cy="1006506"/>
          </a:xfrm>
          <a:prstGeom prst="rect">
            <a:avLst/>
          </a:prstGeom>
        </p:spPr>
      </p:pic>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39251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pic>
        <p:nvPicPr>
          <p:cNvPr id="13" name="Picture 12">
            <a:extLst>
              <a:ext uri="{FF2B5EF4-FFF2-40B4-BE49-F238E27FC236}">
                <a16:creationId xmlns:a16="http://schemas.microsoft.com/office/drawing/2014/main" id="{848BF4C2-ECF6-864C-AB4B-E3C9C968E0E3}"/>
              </a:ext>
            </a:extLst>
          </p:cNvPr>
          <p:cNvPicPr>
            <a:picLocks noChangeAspect="1"/>
          </p:cNvPicPr>
          <p:nvPr userDrawn="1"/>
        </p:nvPicPr>
        <p:blipFill rotWithShape="1">
          <a:blip r:embed="rId2"/>
          <a:srcRect t="60835"/>
          <a:stretch/>
        </p:blipFill>
        <p:spPr>
          <a:xfrm rot="10800000">
            <a:off x="0" y="5851494"/>
            <a:ext cx="12192000" cy="1006506"/>
          </a:xfrm>
          <a:prstGeom prst="rect">
            <a:avLst/>
          </a:prstGeom>
        </p:spPr>
      </p:pic>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36322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smtClean="0"/>
              <a:t>One Column</a:t>
            </a:r>
            <a:endParaRPr lang="en-US" dirty="0"/>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ight Triangle 13"/>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6" name="TextBox 15"/>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7" name="Straight Connector 16"/>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4837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110EC2-DEC4-4FFB-ADBA-607AF6AEC687}"/>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114DFC1-4807-174B-8C53-BD06C4CB57D8}"/>
              </a:ext>
            </a:extLst>
          </p:cNvPr>
          <p:cNvPicPr>
            <a:picLocks noChangeAspect="1"/>
          </p:cNvPicPr>
          <p:nvPr userDrawn="1"/>
        </p:nvPicPr>
        <p:blipFill rotWithShape="1">
          <a:blip r:embed="rId3"/>
          <a:srcRect t="60835"/>
          <a:stretch/>
        </p:blipFill>
        <p:spPr>
          <a:xfrm rot="10800000">
            <a:off x="0" y="5851494"/>
            <a:ext cx="12192000" cy="1006506"/>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38316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62896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43666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515322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51372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71B98D-A494-4D0D-9CC5-3F9908ADCD0B}"/>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24345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B6D5BA-642A-40A8-B910-118C41A86764}"/>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11201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646599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003466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9CD07D-48B2-4236-B1CC-DB85A66FE302}"/>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56950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with Gears">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9178928" y="4293193"/>
            <a:ext cx="2721971" cy="2082843"/>
          </a:xfrm>
          <a:prstGeom prst="rect">
            <a:avLst/>
          </a:prstGeom>
        </p:spPr>
      </p:pic>
      <p:sp>
        <p:nvSpPr>
          <p:cNvPr id="2" name="Title 1"/>
          <p:cNvSpPr>
            <a:spLocks noGrp="1"/>
          </p:cNvSpPr>
          <p:nvPr>
            <p:ph type="title" hasCustomPrompt="1"/>
          </p:nvPr>
        </p:nvSpPr>
        <p:spPr>
          <a:xfrm>
            <a:off x="838200" y="184107"/>
            <a:ext cx="10515600" cy="1014984"/>
          </a:xfrm>
        </p:spPr>
        <p:txBody>
          <a:bodyPr/>
          <a:lstStyle>
            <a:lvl1pPr>
              <a:defRPr b="1"/>
            </a:lvl1pPr>
          </a:lstStyle>
          <a:p>
            <a:r>
              <a:rPr lang="en-US" dirty="0" smtClean="0"/>
              <a:t>One Column with Gears</a:t>
            </a:r>
            <a:endParaRPr lang="en-US" dirty="0"/>
          </a:p>
        </p:txBody>
      </p:sp>
      <p:sp>
        <p:nvSpPr>
          <p:cNvPr id="3" name="Content Placeholder 2"/>
          <p:cNvSpPr>
            <a:spLocks noGrp="1"/>
          </p:cNvSpPr>
          <p:nvPr>
            <p:ph idx="1"/>
          </p:nvPr>
        </p:nvSpPr>
        <p:spPr>
          <a:xfrm>
            <a:off x="838200" y="1387475"/>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ight Triangle 13"/>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6" name="TextBox 15"/>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7" name="Straight Connector 16"/>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804477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235373-0D61-4EFE-9772-71700A770CBF}"/>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8974"/>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870459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7" name="Group 6">
            <a:extLst>
              <a:ext uri="{FF2B5EF4-FFF2-40B4-BE49-F238E27FC236}">
                <a16:creationId xmlns:a16="http://schemas.microsoft.com/office/drawing/2014/main" id="{F173B42C-8A37-492D-9945-AA88D0812E41}"/>
              </a:ext>
            </a:extLst>
          </p:cNvPr>
          <p:cNvGrpSpPr/>
          <p:nvPr userDrawn="1"/>
        </p:nvGrpSpPr>
        <p:grpSpPr>
          <a:xfrm>
            <a:off x="8129104" y="353568"/>
            <a:ext cx="4062890" cy="6112541"/>
            <a:chOff x="-4535946" y="-1756229"/>
            <a:chExt cx="3845684" cy="5747930"/>
          </a:xfrm>
        </p:grpSpPr>
        <p:sp>
          <p:nvSpPr>
            <p:cNvPr id="9" name="Rectangle 8">
              <a:extLst>
                <a:ext uri="{FF2B5EF4-FFF2-40B4-BE49-F238E27FC236}">
                  <a16:creationId xmlns:a16="http://schemas.microsoft.com/office/drawing/2014/main" id="{ADACBED9-AA8F-4B71-A7D3-8E1BE677556B}"/>
                </a:ext>
              </a:extLst>
            </p:cNvPr>
            <p:cNvSpPr/>
            <p:nvPr userDrawn="1"/>
          </p:nvSpPr>
          <p:spPr>
            <a:xfrm>
              <a:off x="-4535946" y="-1756229"/>
              <a:ext cx="3845684" cy="5747930"/>
            </a:xfrm>
            <a:prstGeom prst="rect">
              <a:avLst/>
            </a:prstGeom>
            <a:blipFill dpi="0" rotWithShape="1">
              <a:blip r:embed="rId2">
                <a:alphaModFix amt="60000"/>
              </a:blip>
              <a:srcRect/>
              <a:stretch>
                <a:fillRect l="-1" t="743" r="3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8445B1B-C12D-46EF-9C90-881F21FEB5FF}"/>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201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grpSp>
        <p:nvGrpSpPr>
          <p:cNvPr id="7" name="Group 6">
            <a:extLst>
              <a:ext uri="{FF2B5EF4-FFF2-40B4-BE49-F238E27FC236}">
                <a16:creationId xmlns:a16="http://schemas.microsoft.com/office/drawing/2014/main" id="{499DD75F-C908-4F2B-BCA4-A9A6EBD64269}"/>
              </a:ext>
            </a:extLst>
          </p:cNvPr>
          <p:cNvGrpSpPr/>
          <p:nvPr userDrawn="1"/>
        </p:nvGrpSpPr>
        <p:grpSpPr>
          <a:xfrm>
            <a:off x="8159883" y="353569"/>
            <a:ext cx="4032117" cy="6112540"/>
            <a:chOff x="-3374803" y="353568"/>
            <a:chExt cx="3815583" cy="5780441"/>
          </a:xfrm>
        </p:grpSpPr>
        <p:sp>
          <p:nvSpPr>
            <p:cNvPr id="9" name="Rectangle 8">
              <a:extLst>
                <a:ext uri="{FF2B5EF4-FFF2-40B4-BE49-F238E27FC236}">
                  <a16:creationId xmlns:a16="http://schemas.microsoft.com/office/drawing/2014/main" id="{9BC3DEDB-298D-4EC7-B0FD-5E31E8E6A667}"/>
                </a:ext>
              </a:extLst>
            </p:cNvPr>
            <p:cNvSpPr/>
            <p:nvPr userDrawn="1"/>
          </p:nvSpPr>
          <p:spPr>
            <a:xfrm>
              <a:off x="-3374803" y="353568"/>
              <a:ext cx="3717703" cy="5780441"/>
            </a:xfrm>
            <a:prstGeom prst="rect">
              <a:avLst/>
            </a:prstGeom>
            <a:blipFill dpi="0" rotWithShape="1">
              <a:blip r:embed="rId2">
                <a:alphaModFix amt="40000"/>
              </a:blip>
              <a:srcRect/>
              <a:stretch>
                <a:fillRect t="1302" r="-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DB9D2B-E856-4AFB-BCFB-C8792DEA6BDA}"/>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37405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2CC934B0-6649-46E7-8FDD-0092F842873C}"/>
              </a:ext>
            </a:extLst>
          </p:cNvPr>
          <p:cNvGrpSpPr/>
          <p:nvPr userDrawn="1"/>
        </p:nvGrpSpPr>
        <p:grpSpPr>
          <a:xfrm rot="5400000">
            <a:off x="7421258" y="2087259"/>
            <a:ext cx="4298772" cy="5242713"/>
            <a:chOff x="-4535946" y="-662593"/>
            <a:chExt cx="3845684" cy="4654294"/>
          </a:xfrm>
        </p:grpSpPr>
        <p:sp>
          <p:nvSpPr>
            <p:cNvPr id="7" name="Rectangle 6">
              <a:extLst>
                <a:ext uri="{FF2B5EF4-FFF2-40B4-BE49-F238E27FC236}">
                  <a16:creationId xmlns:a16="http://schemas.microsoft.com/office/drawing/2014/main" id="{7F61995D-AA1F-4225-90B5-CD13455CD097}"/>
                </a:ext>
              </a:extLst>
            </p:cNvPr>
            <p:cNvSpPr/>
            <p:nvPr userDrawn="1"/>
          </p:nvSpPr>
          <p:spPr>
            <a:xfrm>
              <a:off x="-4535946" y="-662593"/>
              <a:ext cx="3845684" cy="4654294"/>
            </a:xfrm>
            <a:prstGeom prst="rect">
              <a:avLst/>
            </a:prstGeom>
            <a:blipFill dpi="0" rotWithShape="1">
              <a:blip r:embed="rId2">
                <a:alphaModFix amt="60000"/>
              </a:blip>
              <a:srcRect/>
              <a:stretch>
                <a:fillRect l="-1" t="-22579" r="3186"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8279B76-92D3-461D-83CD-46D318C293B1}"/>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828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DB1E29EF-CC0E-4FDB-9A1D-D7E7E9AE1F06}"/>
              </a:ext>
            </a:extLst>
          </p:cNvPr>
          <p:cNvGrpSpPr/>
          <p:nvPr userDrawn="1"/>
        </p:nvGrpSpPr>
        <p:grpSpPr>
          <a:xfrm rot="5400000">
            <a:off x="7400450" y="2066454"/>
            <a:ext cx="4275187" cy="5307912"/>
            <a:chOff x="-3374803" y="1469600"/>
            <a:chExt cx="3815583" cy="4664410"/>
          </a:xfrm>
        </p:grpSpPr>
        <p:sp>
          <p:nvSpPr>
            <p:cNvPr id="7" name="Rectangle 6">
              <a:extLst>
                <a:ext uri="{FF2B5EF4-FFF2-40B4-BE49-F238E27FC236}">
                  <a16:creationId xmlns:a16="http://schemas.microsoft.com/office/drawing/2014/main" id="{E902217D-0F93-41F1-8B34-5CF36CF989F2}"/>
                </a:ext>
              </a:extLst>
            </p:cNvPr>
            <p:cNvSpPr/>
            <p:nvPr userDrawn="1"/>
          </p:nvSpPr>
          <p:spPr>
            <a:xfrm>
              <a:off x="-3374803" y="1469600"/>
              <a:ext cx="3717703" cy="4664410"/>
            </a:xfrm>
            <a:prstGeom prst="rect">
              <a:avLst/>
            </a:prstGeom>
            <a:blipFill dpi="0" rotWithShape="1">
              <a:blip r:embed="rId2">
                <a:alphaModFix amt="40000"/>
              </a:blip>
              <a:srcRect/>
              <a:stretch>
                <a:fillRect t="-22314" r="-147"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F44E73-B888-45FF-A0CF-9563DA3558F3}"/>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78863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err="1">
                <a:solidFill>
                  <a:schemeClr val="bg1"/>
                </a:solidFill>
                <a:latin typeface="Gotham Rounded Medium" pitchFamily="2" charset="77"/>
              </a:rPr>
              <a:t>www.cdc.gov</a:t>
            </a:r>
            <a:r>
              <a:rPr lang="en-US" sz="2000" b="0" i="0" dirty="0">
                <a:solidFill>
                  <a:schemeClr val="bg1"/>
                </a:solidFill>
                <a:latin typeface="Gotham Rounded Medium" pitchFamily="2" charset="77"/>
              </a:rPr>
              <a:t>/cancer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sp>
        <p:nvSpPr>
          <p:cNvPr id="12" name="Rectangle 11">
            <a:extLst>
              <a:ext uri="{FF2B5EF4-FFF2-40B4-BE49-F238E27FC236}">
                <a16:creationId xmlns:a16="http://schemas.microsoft.com/office/drawing/2014/main" id="{302EDB36-9E97-48DD-B5DF-F34DF0C9B97B}"/>
              </a:ext>
            </a:extLst>
          </p:cNvPr>
          <p:cNvSpPr/>
          <p:nvPr userDrawn="1"/>
        </p:nvSpPr>
        <p:spPr>
          <a:xfrm>
            <a:off x="8727778" y="214262"/>
            <a:ext cx="3464222" cy="3929475"/>
          </a:xfrm>
          <a:prstGeom prst="rect">
            <a:avLst/>
          </a:prstGeom>
          <a:blipFill dpi="0" rotWithShape="1">
            <a:blip r:embed="rId3">
              <a:alphaModFix amt="70000"/>
            </a:blip>
            <a:srcRect/>
            <a:stretch>
              <a:fillRect l="1" t="768" r="-10045" b="-491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82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smtClean="0"/>
              <a:t>One Column</a:t>
            </a:r>
            <a:endParaRPr lang="en-US" dirty="0"/>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ight Triangle 13"/>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6" name="TextBox 15"/>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7" name="Straight Connector 16"/>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52722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smtClean="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smtClean="0"/>
              <a:t>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smtClean="0"/>
              <a:t>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7" name="TextBox 16"/>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8" name="Straight Connector 17"/>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95986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with Gears">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9178928" y="4293193"/>
            <a:ext cx="2721971" cy="2082843"/>
          </a:xfrm>
          <a:prstGeom prst="rect">
            <a:avLst/>
          </a:prstGeom>
        </p:spPr>
      </p:pic>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smtClean="0"/>
              <a:t>Two Columns with Gears</a:t>
            </a:r>
            <a:endParaRPr lang="en-US" dirty="0"/>
          </a:p>
        </p:txBody>
      </p:sp>
      <p:sp>
        <p:nvSpPr>
          <p:cNvPr id="3" name="Content Placeholder 2"/>
          <p:cNvSpPr>
            <a:spLocks noGrp="1"/>
          </p:cNvSpPr>
          <p:nvPr>
            <p:ph sz="half" idx="1" hasCustomPrompt="1"/>
          </p:nvPr>
        </p:nvSpPr>
        <p:spPr>
          <a:xfrm>
            <a:off x="838200" y="1377950"/>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smtClean="0"/>
              <a:t>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377950"/>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smtClean="0"/>
              <a:t>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7" name="TextBox 16"/>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8" name="Straight Connector 17"/>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49389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002F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556" y="5027560"/>
            <a:ext cx="10515600" cy="1325563"/>
          </a:xfrm>
          <a:ln>
            <a:noFill/>
          </a:ln>
        </p:spPr>
        <p:txBody>
          <a:bodyPr/>
          <a:lstStyle>
            <a:lvl1pPr>
              <a:defRPr b="1" baseline="0">
                <a:solidFill>
                  <a:schemeClr val="bg1"/>
                </a:solidFill>
              </a:defRPr>
            </a:lvl1pPr>
          </a:lstStyle>
          <a:p>
            <a:r>
              <a:rPr lang="en-US" dirty="0" smtClean="0"/>
              <a:t>Solid Background for Section Header</a:t>
            </a:r>
            <a:endParaRPr lang="en-US" dirty="0"/>
          </a:p>
        </p:txBody>
      </p:sp>
    </p:spTree>
    <p:extLst>
      <p:ext uri="{BB962C8B-B14F-4D97-AF65-F5344CB8AC3E}">
        <p14:creationId xmlns:p14="http://schemas.microsoft.com/office/powerpoint/2010/main" val="9087607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tem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50"/>
            <a:ext cx="10515600" cy="1014984"/>
          </a:xfrm>
        </p:spPr>
        <p:txBody>
          <a:bodyPr/>
          <a:lstStyle>
            <a:lvl1pPr>
              <a:defRPr b="1" baseline="0"/>
            </a:lvl1pPr>
          </a:lstStyle>
          <a:p>
            <a:r>
              <a:rPr lang="en-US" b="1" dirty="0" smtClean="0"/>
              <a:t>Item with Caption</a:t>
            </a:r>
            <a:endParaRPr lang="en-US" dirty="0"/>
          </a:p>
        </p:txBody>
      </p:sp>
      <p:sp>
        <p:nvSpPr>
          <p:cNvPr id="4"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ight Triangle 10"/>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Slide Number Placeholder 3"/>
          <p:cNvSpPr txBox="1">
            <a:spLocks/>
          </p:cNvSpPr>
          <p:nvPr/>
        </p:nvSpPr>
        <p:spPr>
          <a:xfrm>
            <a:off x="11190731" y="6512559"/>
            <a:ext cx="1013831" cy="345441"/>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116AAA-8283-455C-A29F-DBF4D9A6B1BA}" type="slidenum">
              <a:rPr lang="en-US" sz="1600" smtClean="0">
                <a:solidFill>
                  <a:schemeClr val="tx1"/>
                </a:solidFill>
              </a:rPr>
              <a:pPr/>
              <a:t>‹#›</a:t>
            </a:fld>
            <a:endParaRPr lang="en-US" sz="1600" dirty="0">
              <a:solidFill>
                <a:schemeClr val="tx1"/>
              </a:solidFill>
            </a:endParaRPr>
          </a:p>
        </p:txBody>
      </p:sp>
      <p:sp>
        <p:nvSpPr>
          <p:cNvPr id="13" name="TextBox 12"/>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4" name="Straight Connector 13"/>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2" hasCustomPrompt="1"/>
          </p:nvPr>
        </p:nvSpPr>
        <p:spPr>
          <a:xfrm>
            <a:off x="838200" y="5441726"/>
            <a:ext cx="10515600" cy="304800"/>
          </a:xfrm>
        </p:spPr>
        <p:txBody>
          <a:bodyPr/>
          <a:lstStyle>
            <a:lvl1pPr marL="0" indent="0" algn="ctr">
              <a:buNone/>
              <a:defRPr sz="2000" baseline="0"/>
            </a:lvl1pPr>
          </a:lstStyle>
          <a:p>
            <a:pPr lvl="0"/>
            <a:r>
              <a:rPr lang="en-US" dirty="0" smtClean="0"/>
              <a:t>Insert caption here or delete text</a:t>
            </a:r>
            <a:endParaRPr lang="en-US" dirty="0"/>
          </a:p>
        </p:txBody>
      </p:sp>
      <p:sp>
        <p:nvSpPr>
          <p:cNvPr id="24" name="Content Placeholder 3"/>
          <p:cNvSpPr>
            <a:spLocks noGrp="1"/>
          </p:cNvSpPr>
          <p:nvPr>
            <p:ph sz="half" idx="2" hasCustomPrompt="1"/>
          </p:nvPr>
        </p:nvSpPr>
        <p:spPr>
          <a:xfrm>
            <a:off x="838200" y="1353121"/>
            <a:ext cx="10515600" cy="3952081"/>
          </a:xfrm>
        </p:spPr>
        <p:txBody>
          <a:bodyPr/>
          <a:lstStyle>
            <a:lvl1pPr marL="0" indent="0">
              <a:buNone/>
              <a:defRPr baseline="0"/>
            </a:lvl1pPr>
            <a:lvl2pPr>
              <a:buClr>
                <a:schemeClr val="accent1"/>
              </a:buClr>
              <a:defRPr/>
            </a:lvl2pPr>
            <a:lvl3pPr marL="1143000" indent="-228600">
              <a:buFont typeface="Wingdings" panose="05000000000000000000" pitchFamily="2" charset="2"/>
              <a:buChar char="§"/>
              <a:defRPr/>
            </a:lvl3pPr>
          </a:lstStyle>
          <a:p>
            <a:pPr lvl="0"/>
            <a:r>
              <a:rPr lang="en-US" dirty="0" smtClean="0"/>
              <a:t>Click icons below to insert a table, graph, picture, or video. Resize using the sizing handles at the edge of the item.</a:t>
            </a:r>
          </a:p>
        </p:txBody>
      </p:sp>
    </p:spTree>
    <p:extLst>
      <p:ext uri="{BB962C8B-B14F-4D97-AF65-F5344CB8AC3E}">
        <p14:creationId xmlns:p14="http://schemas.microsoft.com/office/powerpoint/2010/main" val="98227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tem with Caption and Gears">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9178928" y="4293193"/>
            <a:ext cx="2721971" cy="2082843"/>
          </a:xfrm>
          <a:prstGeom prst="rect">
            <a:avLst/>
          </a:prstGeom>
        </p:spPr>
      </p:pic>
      <p:sp>
        <p:nvSpPr>
          <p:cNvPr id="2" name="Title 1"/>
          <p:cNvSpPr>
            <a:spLocks noGrp="1"/>
          </p:cNvSpPr>
          <p:nvPr>
            <p:ph type="title" hasCustomPrompt="1"/>
          </p:nvPr>
        </p:nvSpPr>
        <p:spPr>
          <a:xfrm>
            <a:off x="838200" y="183795"/>
            <a:ext cx="10515600" cy="1014984"/>
          </a:xfrm>
        </p:spPr>
        <p:txBody>
          <a:bodyPr/>
          <a:lstStyle>
            <a:lvl1pPr>
              <a:defRPr b="1" baseline="0"/>
            </a:lvl1pPr>
          </a:lstStyle>
          <a:p>
            <a:r>
              <a:rPr lang="en-US" b="1" dirty="0" smtClean="0"/>
              <a:t>Item with Caption and Gears</a:t>
            </a:r>
            <a:endParaRPr lang="en-US" dirty="0"/>
          </a:p>
        </p:txBody>
      </p:sp>
      <p:sp>
        <p:nvSpPr>
          <p:cNvPr id="4"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ight Triangle 10"/>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Slide Number Placeholder 3"/>
          <p:cNvSpPr txBox="1">
            <a:spLocks/>
          </p:cNvSpPr>
          <p:nvPr/>
        </p:nvSpPr>
        <p:spPr>
          <a:xfrm>
            <a:off x="11190731" y="6512559"/>
            <a:ext cx="1013831" cy="345441"/>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116AAA-8283-455C-A29F-DBF4D9A6B1BA}" type="slidenum">
              <a:rPr lang="en-US" sz="1600" smtClean="0">
                <a:solidFill>
                  <a:schemeClr val="tx1"/>
                </a:solidFill>
              </a:rPr>
              <a:pPr/>
              <a:t>‹#›</a:t>
            </a:fld>
            <a:endParaRPr lang="en-US" sz="1600" dirty="0">
              <a:solidFill>
                <a:schemeClr val="tx1"/>
              </a:solidFill>
            </a:endParaRPr>
          </a:p>
        </p:txBody>
      </p:sp>
      <p:sp>
        <p:nvSpPr>
          <p:cNvPr id="13" name="TextBox 12"/>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4" name="Straight Connector 13"/>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19" name="Text Placeholder 20"/>
          <p:cNvSpPr>
            <a:spLocks noGrp="1"/>
          </p:cNvSpPr>
          <p:nvPr>
            <p:ph type="body" sz="quarter" idx="12" hasCustomPrompt="1"/>
          </p:nvPr>
        </p:nvSpPr>
        <p:spPr>
          <a:xfrm>
            <a:off x="838200" y="5441726"/>
            <a:ext cx="10515600" cy="304800"/>
          </a:xfrm>
        </p:spPr>
        <p:txBody>
          <a:bodyPr/>
          <a:lstStyle>
            <a:lvl1pPr marL="0" indent="0" algn="ctr">
              <a:buNone/>
              <a:defRPr sz="2000" baseline="0"/>
            </a:lvl1pPr>
          </a:lstStyle>
          <a:p>
            <a:pPr lvl="0"/>
            <a:r>
              <a:rPr lang="en-US" dirty="0" smtClean="0"/>
              <a:t>Insert caption here or delete text</a:t>
            </a:r>
            <a:endParaRPr lang="en-US" dirty="0"/>
          </a:p>
        </p:txBody>
      </p:sp>
      <p:sp>
        <p:nvSpPr>
          <p:cNvPr id="20" name="Content Placeholder 3"/>
          <p:cNvSpPr>
            <a:spLocks noGrp="1"/>
          </p:cNvSpPr>
          <p:nvPr>
            <p:ph sz="half" idx="2" hasCustomPrompt="1"/>
          </p:nvPr>
        </p:nvSpPr>
        <p:spPr>
          <a:xfrm>
            <a:off x="838200" y="1353121"/>
            <a:ext cx="10515600" cy="3952081"/>
          </a:xfrm>
        </p:spPr>
        <p:txBody>
          <a:bodyPr/>
          <a:lstStyle>
            <a:lvl1pPr marL="0" indent="0">
              <a:buNone/>
              <a:defRPr baseline="0"/>
            </a:lvl1pPr>
            <a:lvl2pPr>
              <a:buClr>
                <a:schemeClr val="accent1"/>
              </a:buClr>
              <a:defRPr/>
            </a:lvl2pPr>
            <a:lvl3pPr marL="1143000" indent="-228600">
              <a:buFont typeface="Wingdings" panose="05000000000000000000" pitchFamily="2" charset="2"/>
              <a:buChar char="§"/>
              <a:defRPr/>
            </a:lvl3pPr>
          </a:lstStyle>
          <a:p>
            <a:pPr lvl="0"/>
            <a:r>
              <a:rPr lang="en-US" dirty="0" smtClean="0"/>
              <a:t>Click icons below to insert a table, graph, picture, or video. Resize using the sizing handles at the edge of the item.</a:t>
            </a:r>
          </a:p>
        </p:txBody>
      </p:sp>
    </p:spTree>
    <p:extLst>
      <p:ext uri="{BB962C8B-B14F-4D97-AF65-F5344CB8AC3E}">
        <p14:creationId xmlns:p14="http://schemas.microsoft.com/office/powerpoint/2010/main" val="319977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smtClean="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Slide Number Placeholder 3"/>
          <p:cNvSpPr>
            <a:spLocks noGrp="1"/>
          </p:cNvSpPr>
          <p:nvPr>
            <p:ph type="sldNum" sz="quarter" idx="12"/>
          </p:nvPr>
        </p:nvSpPr>
        <p:spPr>
          <a:xfrm>
            <a:off x="11190731" y="6512559"/>
            <a:ext cx="1013831" cy="345441"/>
          </a:xfrm>
        </p:spPr>
        <p:txBody>
          <a:bodyPr/>
          <a:lstStyle/>
          <a:p>
            <a:fld id="{E4085CC8-093F-471F-8523-9A10068EB6E3}" type="slidenum">
              <a:rPr lang="en-US" smtClean="0"/>
              <a:t>‹#›</a:t>
            </a:fld>
            <a:endParaRPr lang="en-US" dirty="0"/>
          </a:p>
        </p:txBody>
      </p:sp>
      <p:sp>
        <p:nvSpPr>
          <p:cNvPr id="17" name="TextBox 16"/>
          <p:cNvSpPr txBox="1"/>
          <p:nvPr/>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8" name="Straight Connector 17"/>
          <p:cNvCxnSpPr/>
          <p:nvPr/>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smtClean="0"/>
              <a:t>Insert caption here or delete text</a:t>
            </a:r>
            <a:endParaRPr lang="en-US" dirty="0"/>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smtClean="0"/>
              <a:t>Insert caption here or delete text</a:t>
            </a:r>
            <a:endParaRPr lang="en-US" dirty="0"/>
          </a:p>
        </p:txBody>
      </p:sp>
    </p:spTree>
    <p:extLst>
      <p:ext uri="{BB962C8B-B14F-4D97-AF65-F5344CB8AC3E}">
        <p14:creationId xmlns:p14="http://schemas.microsoft.com/office/powerpoint/2010/main" val="1622263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4085CC8-093F-471F-8523-9A10068EB6E3}" type="slidenum">
              <a:rPr lang="en-US" smtClean="0"/>
              <a:t>‹#›</a:t>
            </a:fld>
            <a:endParaRPr lang="en-US" dirty="0"/>
          </a:p>
        </p:txBody>
      </p:sp>
    </p:spTree>
    <p:extLst>
      <p:ext uri="{BB962C8B-B14F-4D97-AF65-F5344CB8AC3E}">
        <p14:creationId xmlns:p14="http://schemas.microsoft.com/office/powerpoint/2010/main" val="1269342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864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7E70-AB3A-4F4E-8549-90701E14DF4D}"/>
              </a:ext>
            </a:extLst>
          </p:cNvPr>
          <p:cNvSpPr>
            <a:spLocks noGrp="1"/>
          </p:cNvSpPr>
          <p:nvPr>
            <p:ph type="title"/>
          </p:nvPr>
        </p:nvSpPr>
        <p:spPr>
          <a:xfrm>
            <a:off x="2670047" y="1484677"/>
            <a:ext cx="8765425" cy="1870834"/>
          </a:xfrm>
        </p:spPr>
        <p:txBody>
          <a:bodyPr/>
          <a:lstStyle/>
          <a:p>
            <a:r>
              <a:rPr lang="en-US" dirty="0"/>
              <a:t>Ensuring collaboration: </a:t>
            </a:r>
            <a:br>
              <a:rPr lang="en-US" dirty="0"/>
            </a:br>
            <a:r>
              <a:rPr lang="en-US" sz="3200" dirty="0"/>
              <a:t>Staging, software and </a:t>
            </a:r>
            <a:r>
              <a:rPr lang="en-US" sz="3200" dirty="0" smtClean="0"/>
              <a:t>reporting</a:t>
            </a:r>
            <a:endParaRPr lang="en-US" dirty="0"/>
          </a:p>
        </p:txBody>
      </p:sp>
      <p:sp>
        <p:nvSpPr>
          <p:cNvPr id="3" name="Text Placeholder 2">
            <a:extLst>
              <a:ext uri="{FF2B5EF4-FFF2-40B4-BE49-F238E27FC236}">
                <a16:creationId xmlns:a16="http://schemas.microsoft.com/office/drawing/2014/main" id="{E46DC91E-339E-4000-BD47-FE3256143C90}"/>
              </a:ext>
            </a:extLst>
          </p:cNvPr>
          <p:cNvSpPr>
            <a:spLocks noGrp="1"/>
          </p:cNvSpPr>
          <p:nvPr>
            <p:ph type="body" sz="quarter" idx="10"/>
          </p:nvPr>
        </p:nvSpPr>
        <p:spPr>
          <a:xfrm>
            <a:off x="1124321" y="3968913"/>
            <a:ext cx="6705339" cy="1762814"/>
          </a:xfrm>
        </p:spPr>
        <p:txBody>
          <a:bodyPr/>
          <a:lstStyle/>
          <a:p>
            <a:pPr>
              <a:spcBef>
                <a:spcPts val="500"/>
              </a:spcBef>
            </a:pPr>
            <a:r>
              <a:rPr lang="en-US" b="1" dirty="0"/>
              <a:t>Loria </a:t>
            </a:r>
            <a:r>
              <a:rPr lang="en-US" b="1" dirty="0" smtClean="0"/>
              <a:t>Pollack, MD, MPH</a:t>
            </a:r>
          </a:p>
          <a:p>
            <a:pPr>
              <a:spcBef>
                <a:spcPts val="500"/>
              </a:spcBef>
            </a:pPr>
            <a:r>
              <a:rPr lang="en-US" b="1" smtClean="0"/>
              <a:t>Manxia </a:t>
            </a:r>
            <a:r>
              <a:rPr lang="en-US" b="1" smtClean="0"/>
              <a:t>Wu, </a:t>
            </a:r>
            <a:r>
              <a:rPr lang="en-US" b="1" dirty="0" smtClean="0"/>
              <a:t>MD</a:t>
            </a:r>
          </a:p>
          <a:p>
            <a:pPr>
              <a:spcBef>
                <a:spcPts val="500"/>
              </a:spcBef>
            </a:pPr>
            <a:r>
              <a:rPr lang="en-US" sz="1600" i="1" dirty="0"/>
              <a:t>C</a:t>
            </a:r>
            <a:r>
              <a:rPr lang="en-US" sz="1600" i="1" dirty="0" smtClean="0"/>
              <a:t>DC National Programs of Cancer Registries</a:t>
            </a:r>
            <a:endParaRPr lang="en-US" sz="1600" dirty="0"/>
          </a:p>
          <a:p>
            <a:pPr>
              <a:spcBef>
                <a:spcPts val="500"/>
              </a:spcBef>
            </a:pPr>
            <a:endParaRPr lang="en-US" sz="500" dirty="0" smtClean="0"/>
          </a:p>
          <a:p>
            <a:pPr>
              <a:spcBef>
                <a:spcPts val="500"/>
              </a:spcBef>
            </a:pPr>
            <a:r>
              <a:rPr lang="en-US" b="1" dirty="0" smtClean="0"/>
              <a:t>Lori </a:t>
            </a:r>
            <a:r>
              <a:rPr lang="en-US" b="1" dirty="0"/>
              <a:t>Koch </a:t>
            </a:r>
            <a:r>
              <a:rPr lang="en-US" b="1" dirty="0" smtClean="0"/>
              <a:t>, MS, CTR</a:t>
            </a:r>
            <a:endParaRPr lang="en-US" b="1" dirty="0"/>
          </a:p>
          <a:p>
            <a:pPr>
              <a:spcBef>
                <a:spcPts val="500"/>
              </a:spcBef>
            </a:pPr>
            <a:r>
              <a:rPr lang="en-US" sz="1600" i="1" dirty="0" smtClean="0"/>
              <a:t>Illinois </a:t>
            </a:r>
            <a:r>
              <a:rPr lang="en-US" sz="1600" i="1" dirty="0"/>
              <a:t>State Cancer </a:t>
            </a:r>
            <a:r>
              <a:rPr lang="en-US" sz="1600" i="1" dirty="0" smtClean="0"/>
              <a:t>Registry</a:t>
            </a:r>
            <a:endParaRPr lang="en-US" sz="1600" dirty="0"/>
          </a:p>
        </p:txBody>
      </p:sp>
      <p:sp>
        <p:nvSpPr>
          <p:cNvPr id="5" name="Text Placeholder 4">
            <a:extLst>
              <a:ext uri="{FF2B5EF4-FFF2-40B4-BE49-F238E27FC236}">
                <a16:creationId xmlns:a16="http://schemas.microsoft.com/office/drawing/2014/main" id="{78745F1B-E401-4B2F-A9FC-28C4E803AAAD}"/>
              </a:ext>
            </a:extLst>
          </p:cNvPr>
          <p:cNvSpPr>
            <a:spLocks noGrp="1"/>
          </p:cNvSpPr>
          <p:nvPr>
            <p:ph type="body" sz="quarter" idx="12"/>
          </p:nvPr>
        </p:nvSpPr>
        <p:spPr>
          <a:xfrm>
            <a:off x="5671454" y="5195718"/>
            <a:ext cx="4316413" cy="218496"/>
          </a:xfrm>
        </p:spPr>
        <p:txBody>
          <a:bodyPr>
            <a:noAutofit/>
          </a:bodyPr>
          <a:lstStyle/>
          <a:p>
            <a:pPr algn="r"/>
            <a:r>
              <a:rPr lang="en-US" sz="1600" dirty="0"/>
              <a:t>NPCR 2019 Program </a:t>
            </a:r>
            <a:r>
              <a:rPr lang="en-US" sz="1600" dirty="0" smtClean="0"/>
              <a:t>Review</a:t>
            </a:r>
            <a:endParaRPr lang="en-US" dirty="0"/>
          </a:p>
        </p:txBody>
      </p:sp>
      <p:sp>
        <p:nvSpPr>
          <p:cNvPr id="6" name="Text Placeholder 5">
            <a:extLst>
              <a:ext uri="{FF2B5EF4-FFF2-40B4-BE49-F238E27FC236}">
                <a16:creationId xmlns:a16="http://schemas.microsoft.com/office/drawing/2014/main" id="{03260BEE-CD2C-4874-8989-91449A47C737}"/>
              </a:ext>
            </a:extLst>
          </p:cNvPr>
          <p:cNvSpPr>
            <a:spLocks noGrp="1"/>
          </p:cNvSpPr>
          <p:nvPr>
            <p:ph type="body" sz="quarter" idx="13"/>
          </p:nvPr>
        </p:nvSpPr>
        <p:spPr/>
        <p:txBody>
          <a:bodyPr>
            <a:normAutofit fontScale="77500" lnSpcReduction="20000"/>
          </a:bodyPr>
          <a:lstStyle/>
          <a:p>
            <a:pPr algn="r"/>
            <a:r>
              <a:rPr lang="en-US" b="1" dirty="0"/>
              <a:t>April 25, 2019</a:t>
            </a:r>
          </a:p>
          <a:p>
            <a:endParaRPr lang="en-US" dirty="0"/>
          </a:p>
        </p:txBody>
      </p:sp>
    </p:spTree>
    <p:extLst>
      <p:ext uri="{BB962C8B-B14F-4D97-AF65-F5344CB8AC3E}">
        <p14:creationId xmlns:p14="http://schemas.microsoft.com/office/powerpoint/2010/main" val="1579128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5150" y="1374774"/>
            <a:ext cx="11205672" cy="4854575"/>
          </a:xfrm>
        </p:spPr>
        <p:txBody>
          <a:bodyPr>
            <a:noAutofit/>
          </a:bodyPr>
          <a:lstStyle/>
          <a:p>
            <a:r>
              <a:rPr lang="en-US" sz="3200" b="1" dirty="0" smtClean="0"/>
              <a:t>Planning to synchronize content and implementation</a:t>
            </a:r>
            <a:endParaRPr lang="en-US" b="1" dirty="0" smtClean="0"/>
          </a:p>
          <a:p>
            <a:pPr marL="0" indent="0">
              <a:buNone/>
            </a:pPr>
            <a:endParaRPr lang="en-US" b="1" dirty="0" smtClean="0"/>
          </a:p>
          <a:p>
            <a:endParaRPr lang="en-US" b="1" dirty="0" smtClean="0"/>
          </a:p>
          <a:p>
            <a:pPr>
              <a:spcBef>
                <a:spcPts val="2000"/>
              </a:spcBef>
            </a:pPr>
            <a:r>
              <a:rPr lang="en-US" sz="3200" b="1" dirty="0" smtClean="0">
                <a:solidFill>
                  <a:srgbClr val="C00000"/>
                </a:solidFill>
              </a:rPr>
              <a:t>Benefits</a:t>
            </a:r>
          </a:p>
          <a:p>
            <a:pPr lvl="1">
              <a:lnSpc>
                <a:spcPct val="100000"/>
              </a:lnSpc>
              <a:spcBef>
                <a:spcPts val="1200"/>
              </a:spcBef>
            </a:pPr>
            <a:r>
              <a:rPr lang="en-US" sz="2800" dirty="0"/>
              <a:t>Enable </a:t>
            </a:r>
            <a:r>
              <a:rPr lang="en-US" sz="2800" dirty="0" smtClean="0"/>
              <a:t>a faster implementation</a:t>
            </a:r>
            <a:endParaRPr lang="en-US" sz="2800" dirty="0"/>
          </a:p>
          <a:p>
            <a:pPr lvl="1">
              <a:lnSpc>
                <a:spcPct val="100000"/>
              </a:lnSpc>
              <a:spcBef>
                <a:spcPts val="1200"/>
              </a:spcBef>
            </a:pPr>
            <a:r>
              <a:rPr lang="en-US" sz="2800" dirty="0"/>
              <a:t>Increase </a:t>
            </a:r>
            <a:r>
              <a:rPr lang="en-US" sz="2800" dirty="0" smtClean="0"/>
              <a:t>quality </a:t>
            </a:r>
          </a:p>
          <a:p>
            <a:pPr lvl="1">
              <a:lnSpc>
                <a:spcPct val="100000"/>
              </a:lnSpc>
              <a:spcBef>
                <a:spcPts val="1200"/>
              </a:spcBef>
            </a:pPr>
            <a:r>
              <a:rPr lang="en-US" sz="2800" dirty="0"/>
              <a:t>D</a:t>
            </a:r>
            <a:r>
              <a:rPr lang="en-US" sz="2800" dirty="0" smtClean="0"/>
              <a:t>ecrease errata</a:t>
            </a:r>
          </a:p>
          <a:p>
            <a:pPr lvl="1">
              <a:lnSpc>
                <a:spcPct val="100000"/>
              </a:lnSpc>
              <a:spcBef>
                <a:spcPts val="1200"/>
              </a:spcBef>
            </a:pPr>
            <a:r>
              <a:rPr lang="en-US" sz="2800" dirty="0" smtClean="0"/>
              <a:t>Focus </a:t>
            </a:r>
            <a:r>
              <a:rPr lang="en-US" sz="2800" dirty="0"/>
              <a:t>on education </a:t>
            </a:r>
            <a:r>
              <a:rPr lang="en-US" sz="2800" dirty="0" smtClean="0"/>
              <a:t>earlier</a:t>
            </a:r>
          </a:p>
        </p:txBody>
      </p:sp>
      <p:sp>
        <p:nvSpPr>
          <p:cNvPr id="6" name="Title 5"/>
          <p:cNvSpPr>
            <a:spLocks noGrp="1"/>
          </p:cNvSpPr>
          <p:nvPr>
            <p:ph type="title"/>
          </p:nvPr>
        </p:nvSpPr>
        <p:spPr/>
        <p:txBody>
          <a:bodyPr/>
          <a:lstStyle/>
          <a:p>
            <a:r>
              <a:rPr lang="en-US" dirty="0" smtClean="0"/>
              <a:t>American College of Surgeons</a:t>
            </a:r>
            <a:endParaRPr lang="en-US" dirty="0"/>
          </a:p>
        </p:txBody>
      </p:sp>
      <p:sp>
        <p:nvSpPr>
          <p:cNvPr id="10" name="TextBox 9"/>
          <p:cNvSpPr txBox="1"/>
          <p:nvPr/>
        </p:nvSpPr>
        <p:spPr>
          <a:xfrm>
            <a:off x="7151803" y="2903961"/>
            <a:ext cx="357161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smtClean="0"/>
              <a:t> Implementation committee</a:t>
            </a:r>
            <a:endParaRPr lang="en-US" sz="3200" b="1" dirty="0"/>
          </a:p>
        </p:txBody>
      </p:sp>
      <p:sp>
        <p:nvSpPr>
          <p:cNvPr id="17" name="TextBox 16"/>
          <p:cNvSpPr txBox="1"/>
          <p:nvPr/>
        </p:nvSpPr>
        <p:spPr>
          <a:xfrm>
            <a:off x="1025525" y="2147984"/>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t>AJCC content development</a:t>
            </a:r>
            <a:endParaRPr lang="en-US" sz="3200" dirty="0"/>
          </a:p>
        </p:txBody>
      </p:sp>
      <p:sp>
        <p:nvSpPr>
          <p:cNvPr id="20" name="Curved Right Arrow 19"/>
          <p:cNvSpPr/>
          <p:nvPr/>
        </p:nvSpPr>
        <p:spPr>
          <a:xfrm rot="9507146">
            <a:off x="7409092" y="2082786"/>
            <a:ext cx="511175" cy="7536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18999950">
            <a:off x="6479194" y="2800628"/>
            <a:ext cx="511175" cy="7536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860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0" y="0"/>
            <a:ext cx="11003280" cy="1392553"/>
          </a:xfrm>
        </p:spPr>
        <p:txBody>
          <a:bodyPr>
            <a:normAutofit fontScale="90000"/>
          </a:bodyPr>
          <a:lstStyle/>
          <a:p>
            <a:r>
              <a:rPr lang="en-US" dirty="0"/>
              <a:t>Reflect on the past, look towards the future</a:t>
            </a:r>
            <a:br>
              <a:rPr lang="en-US" dirty="0"/>
            </a:br>
            <a:r>
              <a:rPr lang="en-US" sz="2700" dirty="0" smtClean="0"/>
              <a:t>Getting to v18…and beyond</a:t>
            </a:r>
            <a:endParaRPr lang="en-US" sz="2700" dirty="0"/>
          </a:p>
        </p:txBody>
      </p:sp>
      <p:pic>
        <p:nvPicPr>
          <p:cNvPr id="3" name="Picture 2"/>
          <p:cNvPicPr>
            <a:picLocks noChangeAspect="1"/>
          </p:cNvPicPr>
          <p:nvPr/>
        </p:nvPicPr>
        <p:blipFill>
          <a:blip r:embed="rId3"/>
          <a:stretch>
            <a:fillRect/>
          </a:stretch>
        </p:blipFill>
        <p:spPr>
          <a:xfrm>
            <a:off x="2517299" y="1109981"/>
            <a:ext cx="7167562" cy="5369486"/>
          </a:xfrm>
          <a:prstGeom prst="rect">
            <a:avLst/>
          </a:prstGeom>
        </p:spPr>
      </p:pic>
    </p:spTree>
    <p:extLst>
      <p:ext uri="{BB962C8B-B14F-4D97-AF65-F5344CB8AC3E}">
        <p14:creationId xmlns:p14="http://schemas.microsoft.com/office/powerpoint/2010/main" val="1648504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9616" y="147000"/>
            <a:ext cx="9388384" cy="6234474"/>
          </a:xfrm>
        </p:spPr>
      </p:pic>
    </p:spTree>
    <p:extLst>
      <p:ext uri="{BB962C8B-B14F-4D97-AF65-F5344CB8AC3E}">
        <p14:creationId xmlns:p14="http://schemas.microsoft.com/office/powerpoint/2010/main" val="160694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015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4" y="126091"/>
            <a:ext cx="12158239" cy="6176385"/>
          </a:xfrm>
        </p:spPr>
      </p:pic>
    </p:spTree>
    <p:extLst>
      <p:ext uri="{BB962C8B-B14F-4D97-AF65-F5344CB8AC3E}">
        <p14:creationId xmlns:p14="http://schemas.microsoft.com/office/powerpoint/2010/main" val="212280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84107"/>
            <a:ext cx="10915650" cy="1016043"/>
          </a:xfrm>
        </p:spPr>
        <p:txBody>
          <a:bodyPr>
            <a:normAutofit fontScale="90000"/>
          </a:bodyPr>
          <a:lstStyle/>
          <a:p>
            <a:r>
              <a:rPr lang="en-US" dirty="0" smtClean="0"/>
              <a:t>Nationally Notifiable Diseases</a:t>
            </a:r>
            <a:br>
              <a:rPr lang="en-US" dirty="0" smtClean="0"/>
            </a:br>
            <a:r>
              <a:rPr lang="en-US" sz="4000" i="1" dirty="0" smtClean="0"/>
              <a:t>Annual Case Counts</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1194687"/>
              </p:ext>
            </p:extLst>
          </p:nvPr>
        </p:nvGraphicFramePr>
        <p:xfrm>
          <a:off x="542059" y="1553442"/>
          <a:ext cx="7486650" cy="4533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68121" y="1761259"/>
            <a:ext cx="3429000" cy="369684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3200" dirty="0" smtClean="0"/>
              <a:t>Cancer:</a:t>
            </a:r>
          </a:p>
          <a:p>
            <a:pPr>
              <a:lnSpc>
                <a:spcPct val="150000"/>
              </a:lnSpc>
            </a:pPr>
            <a:r>
              <a:rPr lang="en-US" sz="3200" dirty="0" smtClean="0"/>
              <a:t>+  Complexity</a:t>
            </a:r>
          </a:p>
          <a:p>
            <a:pPr>
              <a:lnSpc>
                <a:spcPct val="150000"/>
              </a:lnSpc>
            </a:pPr>
            <a:r>
              <a:rPr lang="en-US" sz="3200" dirty="0" smtClean="0"/>
              <a:t>+  Data items</a:t>
            </a:r>
          </a:p>
          <a:p>
            <a:pPr>
              <a:lnSpc>
                <a:spcPct val="150000"/>
              </a:lnSpc>
            </a:pPr>
            <a:r>
              <a:rPr lang="en-US" sz="3200" dirty="0" smtClean="0"/>
              <a:t>+  Consolidation</a:t>
            </a:r>
          </a:p>
          <a:p>
            <a:pPr>
              <a:lnSpc>
                <a:spcPct val="150000"/>
              </a:lnSpc>
            </a:pPr>
            <a:r>
              <a:rPr lang="en-US" sz="3200" dirty="0" smtClean="0"/>
              <a:t>+  Coordination</a:t>
            </a:r>
            <a:endParaRPr lang="en-US" sz="3200" dirty="0"/>
          </a:p>
        </p:txBody>
      </p:sp>
    </p:spTree>
    <p:extLst>
      <p:ext uri="{BB962C8B-B14F-4D97-AF65-F5344CB8AC3E}">
        <p14:creationId xmlns:p14="http://schemas.microsoft.com/office/powerpoint/2010/main" val="92208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6325" y="1951047"/>
            <a:ext cx="395377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2800" b="1" dirty="0"/>
              <a:t>Surveillance </a:t>
            </a:r>
            <a:r>
              <a:rPr lang="en-US" sz="2800" b="1" dirty="0" smtClean="0"/>
              <a:t>Systems</a:t>
            </a:r>
          </a:p>
          <a:p>
            <a:pPr algn="ctr"/>
            <a:r>
              <a:rPr lang="en-US" sz="2000" dirty="0" smtClean="0"/>
              <a:t>NPCR, SEER</a:t>
            </a:r>
            <a:endParaRPr lang="en-US" sz="2000" dirty="0"/>
          </a:p>
        </p:txBody>
      </p:sp>
      <p:pic>
        <p:nvPicPr>
          <p:cNvPr id="9" name="Picture 8"/>
          <p:cNvPicPr>
            <a:picLocks noChangeAspect="1"/>
          </p:cNvPicPr>
          <p:nvPr/>
        </p:nvPicPr>
        <p:blipFill>
          <a:blip r:embed="rId3"/>
          <a:stretch>
            <a:fillRect/>
          </a:stretch>
        </p:blipFill>
        <p:spPr>
          <a:xfrm>
            <a:off x="4719934" y="3083330"/>
            <a:ext cx="2346558" cy="2264147"/>
          </a:xfrm>
          <a:prstGeom prst="rect">
            <a:avLst/>
          </a:prstGeom>
        </p:spPr>
      </p:pic>
      <p:sp>
        <p:nvSpPr>
          <p:cNvPr id="5" name="TextBox 4"/>
          <p:cNvSpPr txBox="1"/>
          <p:nvPr/>
        </p:nvSpPr>
        <p:spPr>
          <a:xfrm>
            <a:off x="1555797" y="4024037"/>
            <a:ext cx="2830242" cy="12618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t>Clinicians </a:t>
            </a:r>
          </a:p>
          <a:p>
            <a:pPr algn="ctr"/>
            <a:r>
              <a:rPr lang="en-US" sz="2000" dirty="0" smtClean="0"/>
              <a:t>Diagnosis, Staging</a:t>
            </a:r>
            <a:endParaRPr lang="en-US" sz="2800" b="1" dirty="0"/>
          </a:p>
          <a:p>
            <a:pPr algn="ctr"/>
            <a:r>
              <a:rPr lang="en-US" sz="2800" b="1" dirty="0" smtClean="0"/>
              <a:t>Registrars</a:t>
            </a:r>
            <a:endParaRPr lang="en-US" sz="2000" b="1" dirty="0"/>
          </a:p>
        </p:txBody>
      </p:sp>
      <p:sp>
        <p:nvSpPr>
          <p:cNvPr id="3" name="TextBox 2"/>
          <p:cNvSpPr txBox="1"/>
          <p:nvPr/>
        </p:nvSpPr>
        <p:spPr>
          <a:xfrm>
            <a:off x="7400387" y="3962482"/>
            <a:ext cx="345428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t>AJCC/</a:t>
            </a:r>
            <a:r>
              <a:rPr lang="en-US" sz="2400" b="1" dirty="0" err="1" smtClean="0"/>
              <a:t>CoC</a:t>
            </a:r>
            <a:r>
              <a:rPr lang="en-US" sz="2400" b="1" dirty="0" smtClean="0"/>
              <a:t> </a:t>
            </a:r>
          </a:p>
          <a:p>
            <a:pPr algn="ctr"/>
            <a:r>
              <a:rPr lang="en-US" sz="2000" dirty="0" smtClean="0"/>
              <a:t>TNM Staging</a:t>
            </a:r>
          </a:p>
          <a:p>
            <a:pPr algn="ctr"/>
            <a:r>
              <a:rPr lang="en-US" sz="2000" dirty="0" smtClean="0"/>
              <a:t>NCDB</a:t>
            </a:r>
          </a:p>
          <a:p>
            <a:pPr algn="ctr"/>
            <a:r>
              <a:rPr lang="en-US" sz="2000" dirty="0" smtClean="0"/>
              <a:t>Prognostic Factors</a:t>
            </a:r>
          </a:p>
        </p:txBody>
      </p:sp>
      <p:sp>
        <p:nvSpPr>
          <p:cNvPr id="11" name="Title 1"/>
          <p:cNvSpPr>
            <a:spLocks noGrp="1"/>
          </p:cNvSpPr>
          <p:nvPr>
            <p:ph type="title"/>
          </p:nvPr>
        </p:nvSpPr>
        <p:spPr>
          <a:xfrm>
            <a:off x="237476" y="379361"/>
            <a:ext cx="10515600" cy="922988"/>
          </a:xfrm>
        </p:spPr>
        <p:txBody>
          <a:bodyPr>
            <a:normAutofit/>
          </a:bodyPr>
          <a:lstStyle/>
          <a:p>
            <a:r>
              <a:rPr lang="en-US" sz="4000" dirty="0" smtClean="0"/>
              <a:t>Surveillance: We are all in this together</a:t>
            </a:r>
            <a:endParaRPr lang="en-US" sz="4000" dirty="0"/>
          </a:p>
        </p:txBody>
      </p:sp>
    </p:spTree>
    <p:extLst>
      <p:ext uri="{BB962C8B-B14F-4D97-AF65-F5344CB8AC3E}">
        <p14:creationId xmlns:p14="http://schemas.microsoft.com/office/powerpoint/2010/main" val="7373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CDC:AJCC</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60" t="13699" r="69160" b="13966"/>
          <a:stretch/>
        </p:blipFill>
        <p:spPr>
          <a:xfrm>
            <a:off x="6765606" y="1512082"/>
            <a:ext cx="4558239" cy="3155703"/>
          </a:xfrm>
          <a:prstGeom prst="rect">
            <a:avLst/>
          </a:prstGeom>
        </p:spPr>
      </p:pic>
      <p:pic>
        <p:nvPicPr>
          <p:cNvPr id="6" name="Content Placeholder 3"/>
          <p:cNvPicPr>
            <a:picLocks noChangeAspect="1"/>
          </p:cNvPicPr>
          <p:nvPr/>
        </p:nvPicPr>
        <p:blipFill>
          <a:blip r:embed="rId4"/>
          <a:stretch>
            <a:fillRect/>
          </a:stretch>
        </p:blipFill>
        <p:spPr>
          <a:xfrm>
            <a:off x="1731817" y="1532864"/>
            <a:ext cx="2383971" cy="315570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109854" y="3034145"/>
            <a:ext cx="65" cy="276999"/>
          </a:xfrm>
          <a:prstGeom prst="rect">
            <a:avLst/>
          </a:prstGeom>
          <a:noFill/>
        </p:spPr>
        <p:txBody>
          <a:bodyPr wrap="none" lIns="0" tIns="0" rIns="0" bIns="0" rtlCol="0">
            <a:spAutoFit/>
          </a:bodyPr>
          <a:lstStyle/>
          <a:p>
            <a:endParaRPr lang="en-US" dirty="0"/>
          </a:p>
        </p:txBody>
      </p:sp>
      <p:sp>
        <p:nvSpPr>
          <p:cNvPr id="11" name="TextBox 10"/>
          <p:cNvSpPr txBox="1"/>
          <p:nvPr/>
        </p:nvSpPr>
        <p:spPr>
          <a:xfrm>
            <a:off x="4946072" y="1808018"/>
            <a:ext cx="683495" cy="2215991"/>
          </a:xfrm>
          <a:prstGeom prst="rect">
            <a:avLst/>
          </a:prstGeom>
          <a:noFill/>
        </p:spPr>
        <p:txBody>
          <a:bodyPr wrap="square" rtlCol="0">
            <a:spAutoFit/>
          </a:bodyPr>
          <a:lstStyle/>
          <a:p>
            <a:r>
              <a:rPr lang="en-US" sz="13800" b="1" dirty="0" smtClean="0"/>
              <a:t>?</a:t>
            </a:r>
            <a:endParaRPr lang="en-US" b="1" dirty="0"/>
          </a:p>
        </p:txBody>
      </p:sp>
    </p:spTree>
    <p:extLst>
      <p:ext uri="{BB962C8B-B14F-4D97-AF65-F5344CB8AC3E}">
        <p14:creationId xmlns:p14="http://schemas.microsoft.com/office/powerpoint/2010/main" val="359714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AJCC 8</a:t>
            </a:r>
            <a:r>
              <a:rPr lang="en-US" baseline="30000" dirty="0" smtClean="0"/>
              <a:t>th</a:t>
            </a:r>
            <a:r>
              <a:rPr lang="en-US" dirty="0" smtClean="0"/>
              <a:t> ed.</a:t>
            </a:r>
            <a:endParaRPr lang="en-US" dirty="0"/>
          </a:p>
        </p:txBody>
      </p:sp>
      <p:pic>
        <p:nvPicPr>
          <p:cNvPr id="4" name="Content Placeholder 3"/>
          <p:cNvPicPr>
            <a:picLocks noGrp="1" noChangeAspect="1"/>
          </p:cNvPicPr>
          <p:nvPr>
            <p:ph idx="1"/>
          </p:nvPr>
        </p:nvPicPr>
        <p:blipFill>
          <a:blip r:embed="rId3"/>
          <a:stretch>
            <a:fillRect/>
          </a:stretch>
        </p:blipFill>
        <p:spPr>
          <a:xfrm>
            <a:off x="2103478" y="1607127"/>
            <a:ext cx="7219386" cy="4745327"/>
          </a:xfrm>
          <a:prstGeom prst="rect">
            <a:avLst/>
          </a:prstGeom>
        </p:spPr>
      </p:pic>
      <p:pic>
        <p:nvPicPr>
          <p:cNvPr id="5" name="Content Placeholder 3"/>
          <p:cNvPicPr>
            <a:picLocks noChangeAspect="1"/>
          </p:cNvPicPr>
          <p:nvPr/>
        </p:nvPicPr>
        <p:blipFill>
          <a:blip r:embed="rId4"/>
          <a:stretch>
            <a:fillRect/>
          </a:stretch>
        </p:blipFill>
        <p:spPr>
          <a:xfrm>
            <a:off x="7028872" y="1951635"/>
            <a:ext cx="1271848" cy="1683477"/>
          </a:xfrm>
          <a:prstGeom prst="rect">
            <a:avLst/>
          </a:prstGeom>
        </p:spPr>
      </p:pic>
      <p:sp>
        <p:nvSpPr>
          <p:cNvPr id="6" name="TextBox 5"/>
          <p:cNvSpPr txBox="1"/>
          <p:nvPr/>
        </p:nvSpPr>
        <p:spPr>
          <a:xfrm>
            <a:off x="9085218" y="3826648"/>
            <a:ext cx="2595154" cy="67710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schemeClr val="accent6">
                    <a:lumMod val="50000"/>
                  </a:schemeClr>
                </a:solidFill>
              </a:rPr>
              <a:t>Implementation</a:t>
            </a:r>
          </a:p>
          <a:p>
            <a:pPr algn="ctr"/>
            <a:r>
              <a:rPr lang="en-US" i="1" dirty="0" smtClean="0">
                <a:solidFill>
                  <a:schemeClr val="accent6">
                    <a:lumMod val="50000"/>
                  </a:schemeClr>
                </a:solidFill>
              </a:rPr>
              <a:t>The wheels on the cart</a:t>
            </a:r>
            <a:endParaRPr lang="en-US" i="1" dirty="0">
              <a:solidFill>
                <a:schemeClr val="accent6">
                  <a:lumMod val="50000"/>
                </a:schemeClr>
              </a:solidFill>
            </a:endParaRPr>
          </a:p>
        </p:txBody>
      </p:sp>
      <p:cxnSp>
        <p:nvCxnSpPr>
          <p:cNvPr id="15" name="Elbow Connector 14"/>
          <p:cNvCxnSpPr>
            <a:stCxn id="6" idx="2"/>
          </p:cNvCxnSpPr>
          <p:nvPr/>
        </p:nvCxnSpPr>
        <p:spPr>
          <a:xfrm rot="5400000">
            <a:off x="9556227" y="4042544"/>
            <a:ext cx="365356" cy="128778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52914" y="2341948"/>
            <a:ext cx="3193143"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a:solidFill>
                  <a:schemeClr val="accent6">
                    <a:lumMod val="50000"/>
                  </a:schemeClr>
                </a:solidFill>
              </a:rPr>
              <a:t>Clinicians</a:t>
            </a:r>
          </a:p>
          <a:p>
            <a:pPr algn="ctr"/>
            <a:r>
              <a:rPr lang="en-US" sz="2000" dirty="0" smtClean="0">
                <a:solidFill>
                  <a:schemeClr val="accent6">
                    <a:lumMod val="50000"/>
                  </a:schemeClr>
                </a:solidFill>
              </a:rPr>
              <a:t>Surveillance community </a:t>
            </a:r>
            <a:endParaRPr lang="en-US" sz="2000" dirty="0">
              <a:solidFill>
                <a:schemeClr val="accent6">
                  <a:lumMod val="50000"/>
                </a:schemeClr>
              </a:solidFill>
            </a:endParaRPr>
          </a:p>
        </p:txBody>
      </p:sp>
    </p:spTree>
    <p:extLst>
      <p:ext uri="{BB962C8B-B14F-4D97-AF65-F5344CB8AC3E}">
        <p14:creationId xmlns:p14="http://schemas.microsoft.com/office/powerpoint/2010/main" val="153359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CDC:AJCC</a:t>
            </a:r>
            <a:endParaRPr lang="en-US" dirty="0"/>
          </a:p>
        </p:txBody>
      </p:sp>
      <p:sp>
        <p:nvSpPr>
          <p:cNvPr id="3" name="Text Placeholder 2"/>
          <p:cNvSpPr>
            <a:spLocks noGrp="1"/>
          </p:cNvSpPr>
          <p:nvPr>
            <p:ph type="body" sz="quarter" idx="12"/>
          </p:nvPr>
        </p:nvSpPr>
        <p:spPr>
          <a:xfrm>
            <a:off x="838200" y="5441725"/>
            <a:ext cx="10515600" cy="676045"/>
          </a:xfrm>
        </p:spPr>
        <p:txBody>
          <a:bodyPr>
            <a:noAutofit/>
          </a:bodyPr>
          <a:lstStyle/>
          <a:p>
            <a:r>
              <a:rPr lang="en-US" sz="4000" dirty="0" smtClean="0"/>
              <a:t>Improvements in awareness &amp; processes</a:t>
            </a:r>
            <a:endParaRPr lang="en-US" sz="4000" dirty="0"/>
          </a:p>
        </p:txBody>
      </p:sp>
      <p:sp>
        <p:nvSpPr>
          <p:cNvPr id="4" name="Content Placeholder 3"/>
          <p:cNvSpPr>
            <a:spLocks noGrp="1"/>
          </p:cNvSpPr>
          <p:nvPr>
            <p:ph sz="half" idx="2"/>
          </p:nvPr>
        </p:nvSpPr>
        <p:spPr>
          <a:xfrm>
            <a:off x="3407228" y="1595209"/>
            <a:ext cx="3983811" cy="3155703"/>
          </a:xfrm>
        </p:spPr>
        <p:txBody>
          <a:bodyPr/>
          <a:lstStyle/>
          <a:p>
            <a:pPr marL="457200" indent="-457200">
              <a:buFont typeface="Arial" panose="020B0604020202020204" pitchFamily="34" charset="0"/>
              <a:buChar char="•"/>
            </a:pPr>
            <a:r>
              <a:rPr lang="en-US" dirty="0" smtClean="0"/>
              <a:t>Delayed implementation</a:t>
            </a:r>
          </a:p>
          <a:p>
            <a:pPr marL="457200" indent="-457200">
              <a:buFont typeface="Arial" panose="020B0604020202020204" pitchFamily="34" charset="0"/>
              <a:buChar char="•"/>
            </a:pPr>
            <a:r>
              <a:rPr lang="en-US" dirty="0" smtClean="0"/>
              <a:t>Ensured staging of previously-used histology codes</a:t>
            </a:r>
          </a:p>
          <a:p>
            <a:pPr marL="457200" indent="-457200">
              <a:buFont typeface="Arial" panose="020B0604020202020204" pitchFamily="34" charset="0"/>
              <a:buChar char="•"/>
            </a:pPr>
            <a:r>
              <a:rPr lang="en-US" dirty="0" smtClean="0"/>
              <a:t>Educated on steps for implementation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60" t="13699" r="69160" b="13966"/>
          <a:stretch/>
        </p:blipFill>
        <p:spPr>
          <a:xfrm>
            <a:off x="7576097" y="1595209"/>
            <a:ext cx="4558239" cy="3155703"/>
          </a:xfrm>
          <a:prstGeom prst="rect">
            <a:avLst/>
          </a:prstGeom>
        </p:spPr>
      </p:pic>
      <p:pic>
        <p:nvPicPr>
          <p:cNvPr id="6" name="Content Placeholder 3"/>
          <p:cNvPicPr>
            <a:picLocks noChangeAspect="1"/>
          </p:cNvPicPr>
          <p:nvPr/>
        </p:nvPicPr>
        <p:blipFill>
          <a:blip r:embed="rId4"/>
          <a:stretch>
            <a:fillRect/>
          </a:stretch>
        </p:blipFill>
        <p:spPr>
          <a:xfrm>
            <a:off x="838199" y="1595210"/>
            <a:ext cx="2383971" cy="3155702"/>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a:off x="5050971" y="4750912"/>
            <a:ext cx="762000" cy="690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0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07"/>
            <a:ext cx="10799618" cy="2028852"/>
          </a:xfrm>
        </p:spPr>
        <p:txBody>
          <a:bodyPr>
            <a:noAutofit/>
          </a:bodyPr>
          <a:lstStyle/>
          <a:p>
            <a:r>
              <a:rPr lang="en-US" sz="3200" b="0" dirty="0">
                <a:solidFill>
                  <a:srgbClr val="002060"/>
                </a:solidFill>
              </a:rPr>
              <a:t>National </a:t>
            </a:r>
            <a:r>
              <a:rPr lang="en-US" sz="3200" dirty="0">
                <a:solidFill>
                  <a:srgbClr val="002060"/>
                </a:solidFill>
              </a:rPr>
              <a:t>Partnerships</a:t>
            </a:r>
            <a:r>
              <a:rPr lang="en-US" sz="3200" b="0" dirty="0">
                <a:solidFill>
                  <a:srgbClr val="002060"/>
                </a:solidFill>
              </a:rPr>
              <a:t> to Promote Cancer Surveillance </a:t>
            </a:r>
            <a:r>
              <a:rPr lang="en-US" sz="3200" dirty="0">
                <a:solidFill>
                  <a:srgbClr val="002060"/>
                </a:solidFill>
              </a:rPr>
              <a:t>Standards</a:t>
            </a:r>
            <a:r>
              <a:rPr lang="en-US" sz="3200" b="0" dirty="0">
                <a:solidFill>
                  <a:srgbClr val="002060"/>
                </a:solidFill>
              </a:rPr>
              <a:t> and Support Data </a:t>
            </a:r>
            <a:r>
              <a:rPr lang="en-US" sz="3200" dirty="0">
                <a:solidFill>
                  <a:srgbClr val="002060"/>
                </a:solidFill>
              </a:rPr>
              <a:t>Quality</a:t>
            </a:r>
            <a:r>
              <a:rPr lang="en-US" sz="3200" b="0" dirty="0">
                <a:solidFill>
                  <a:srgbClr val="002060"/>
                </a:solidFill>
              </a:rPr>
              <a:t> and </a:t>
            </a:r>
            <a:r>
              <a:rPr lang="en-US" sz="3200" dirty="0">
                <a:solidFill>
                  <a:srgbClr val="002060"/>
                </a:solidFill>
              </a:rPr>
              <a:t>Operations</a:t>
            </a:r>
            <a:r>
              <a:rPr lang="en-US" sz="3200" b="0" dirty="0">
                <a:solidFill>
                  <a:srgbClr val="002060"/>
                </a:solidFill>
              </a:rPr>
              <a:t> of </a:t>
            </a:r>
            <a:br>
              <a:rPr lang="en-US" sz="3200" b="0" dirty="0">
                <a:solidFill>
                  <a:srgbClr val="002060"/>
                </a:solidFill>
              </a:rPr>
            </a:br>
            <a:r>
              <a:rPr lang="en-US" sz="3200" b="0" dirty="0">
                <a:solidFill>
                  <a:srgbClr val="002060"/>
                </a:solidFill>
              </a:rPr>
              <a:t>National Program of Cancer </a:t>
            </a:r>
            <a:r>
              <a:rPr lang="en-US" sz="3200" b="0" dirty="0" smtClean="0">
                <a:solidFill>
                  <a:srgbClr val="002060"/>
                </a:solidFill>
              </a:rPr>
              <a:t>Registries*</a:t>
            </a:r>
            <a:endParaRPr lang="en-US" sz="3200" dirty="0">
              <a:solidFill>
                <a:srgbClr val="002060"/>
              </a:solidFill>
            </a:endParaRPr>
          </a:p>
        </p:txBody>
      </p:sp>
      <p:sp>
        <p:nvSpPr>
          <p:cNvPr id="3" name="Content Placeholder 2"/>
          <p:cNvSpPr>
            <a:spLocks noGrp="1"/>
          </p:cNvSpPr>
          <p:nvPr>
            <p:ph idx="1"/>
          </p:nvPr>
        </p:nvSpPr>
        <p:spPr>
          <a:xfrm>
            <a:off x="5187142" y="2212960"/>
            <a:ext cx="6166658" cy="3410960"/>
          </a:xfrm>
        </p:spPr>
        <p:txBody>
          <a:bodyPr>
            <a:normAutofit/>
          </a:bodyPr>
          <a:lstStyle/>
          <a:p>
            <a:r>
              <a:rPr lang="en-US" dirty="0" smtClean="0"/>
              <a:t>Ensure coordination to </a:t>
            </a:r>
            <a:r>
              <a:rPr lang="en-US" dirty="0"/>
              <a:t>advance cancer surveillance </a:t>
            </a:r>
            <a:r>
              <a:rPr lang="en-US" dirty="0" smtClean="0"/>
              <a:t>through…</a:t>
            </a:r>
          </a:p>
          <a:p>
            <a:pPr lvl="1">
              <a:spcBef>
                <a:spcPts val="1200"/>
              </a:spcBef>
            </a:pPr>
            <a:r>
              <a:rPr lang="en-US" dirty="0" smtClean="0">
                <a:solidFill>
                  <a:srgbClr val="002060"/>
                </a:solidFill>
              </a:rPr>
              <a:t>Combined </a:t>
            </a:r>
            <a:r>
              <a:rPr lang="en-US" dirty="0">
                <a:solidFill>
                  <a:srgbClr val="002060"/>
                </a:solidFill>
              </a:rPr>
              <a:t>subject matter expertise</a:t>
            </a:r>
          </a:p>
          <a:p>
            <a:pPr lvl="1">
              <a:spcBef>
                <a:spcPts val="1200"/>
              </a:spcBef>
            </a:pPr>
            <a:r>
              <a:rPr lang="en-US" dirty="0">
                <a:solidFill>
                  <a:srgbClr val="002060"/>
                </a:solidFill>
              </a:rPr>
              <a:t>Define and implement </a:t>
            </a:r>
            <a:r>
              <a:rPr lang="en-US" dirty="0" smtClean="0">
                <a:solidFill>
                  <a:srgbClr val="002060"/>
                </a:solidFill>
              </a:rPr>
              <a:t>data </a:t>
            </a:r>
            <a:r>
              <a:rPr lang="en-US" dirty="0">
                <a:solidFill>
                  <a:srgbClr val="002060"/>
                </a:solidFill>
              </a:rPr>
              <a:t>standards</a:t>
            </a:r>
          </a:p>
          <a:p>
            <a:pPr lvl="1">
              <a:spcBef>
                <a:spcPts val="1200"/>
              </a:spcBef>
            </a:pPr>
            <a:r>
              <a:rPr lang="en-US" dirty="0" smtClean="0">
                <a:solidFill>
                  <a:srgbClr val="002060"/>
                </a:solidFill>
              </a:rPr>
              <a:t>Support central </a:t>
            </a:r>
            <a:r>
              <a:rPr lang="en-US" dirty="0">
                <a:solidFill>
                  <a:srgbClr val="002060"/>
                </a:solidFill>
              </a:rPr>
              <a:t>cancer registries </a:t>
            </a:r>
          </a:p>
          <a:p>
            <a:pPr lvl="1">
              <a:spcBef>
                <a:spcPts val="1200"/>
              </a:spcBef>
            </a:pPr>
            <a:r>
              <a:rPr lang="en-US" dirty="0">
                <a:solidFill>
                  <a:srgbClr val="002060"/>
                </a:solidFill>
              </a:rPr>
              <a:t>Build working relationships </a:t>
            </a:r>
          </a:p>
          <a:p>
            <a:pPr marL="0" indent="0">
              <a:buNone/>
            </a:pPr>
            <a:endParaRPr lang="en-US" dirty="0"/>
          </a:p>
          <a:p>
            <a:endParaRPr lang="en-US" dirty="0"/>
          </a:p>
        </p:txBody>
      </p:sp>
      <p:sp>
        <p:nvSpPr>
          <p:cNvPr id="4" name="Rectangle 3"/>
          <p:cNvSpPr/>
          <p:nvPr/>
        </p:nvSpPr>
        <p:spPr>
          <a:xfrm>
            <a:off x="537209" y="2304399"/>
            <a:ext cx="4649933"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b="1" i="1" dirty="0"/>
              <a:t>Collaboration</a:t>
            </a:r>
            <a:r>
              <a:rPr lang="en-US" sz="3600" b="1" i="1" dirty="0" smtClean="0"/>
              <a:t>!</a:t>
            </a:r>
          </a:p>
          <a:p>
            <a:endParaRPr lang="en-US" sz="3200" b="1" i="1" dirty="0"/>
          </a:p>
          <a:p>
            <a:endParaRPr lang="en-US" sz="3600" b="1" i="1" dirty="0" smtClean="0"/>
          </a:p>
          <a:p>
            <a:endParaRPr lang="en-US" sz="3600" b="1" i="1" dirty="0"/>
          </a:p>
          <a:p>
            <a:endParaRPr lang="en-US" sz="3600" b="1" i="1" dirty="0"/>
          </a:p>
        </p:txBody>
      </p:sp>
      <p:sp>
        <p:nvSpPr>
          <p:cNvPr id="5" name="TextBox 4"/>
          <p:cNvSpPr txBox="1"/>
          <p:nvPr/>
        </p:nvSpPr>
        <p:spPr>
          <a:xfrm>
            <a:off x="679362" y="5951912"/>
            <a:ext cx="4653453" cy="369332"/>
          </a:xfrm>
          <a:prstGeom prst="rect">
            <a:avLst/>
          </a:prstGeom>
          <a:noFill/>
        </p:spPr>
        <p:txBody>
          <a:bodyPr wrap="none" rtlCol="0">
            <a:spAutoFit/>
          </a:bodyPr>
          <a:lstStyle/>
          <a:p>
            <a:r>
              <a:rPr lang="en-US" dirty="0" smtClean="0"/>
              <a:t>* CDC Cooperative Agreement DP18-1802</a:t>
            </a:r>
            <a:endParaRPr lang="en-US" dirty="0"/>
          </a:p>
        </p:txBody>
      </p:sp>
      <p:pic>
        <p:nvPicPr>
          <p:cNvPr id="7" name="Picture 6"/>
          <p:cNvPicPr>
            <a:picLocks noChangeAspect="1"/>
          </p:cNvPicPr>
          <p:nvPr/>
        </p:nvPicPr>
        <p:blipFill>
          <a:blip r:embed="rId3"/>
          <a:stretch>
            <a:fillRect/>
          </a:stretch>
        </p:blipFill>
        <p:spPr>
          <a:xfrm>
            <a:off x="2632484" y="4000138"/>
            <a:ext cx="2064067" cy="669614"/>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88" y="3914051"/>
            <a:ext cx="1714754" cy="8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647447" y="3132633"/>
            <a:ext cx="4351553" cy="572149"/>
          </a:xfrm>
          <a:prstGeom prst="rect">
            <a:avLst/>
          </a:prstGeom>
        </p:spPr>
      </p:pic>
    </p:spTree>
    <p:extLst>
      <p:ext uri="{BB962C8B-B14F-4D97-AF65-F5344CB8AC3E}">
        <p14:creationId xmlns:p14="http://schemas.microsoft.com/office/powerpoint/2010/main" val="2342718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of American Pathologists</a:t>
            </a:r>
            <a:endParaRPr lang="en-US" dirty="0"/>
          </a:p>
        </p:txBody>
      </p:sp>
      <p:sp>
        <p:nvSpPr>
          <p:cNvPr id="3" name="Content Placeholder 2"/>
          <p:cNvSpPr>
            <a:spLocks noGrp="1"/>
          </p:cNvSpPr>
          <p:nvPr>
            <p:ph idx="1"/>
          </p:nvPr>
        </p:nvSpPr>
        <p:spPr/>
        <p:txBody>
          <a:bodyPr>
            <a:normAutofit/>
          </a:bodyPr>
          <a:lstStyle/>
          <a:p>
            <a:pPr marL="171450" lvl="0" indent="-171450">
              <a:lnSpc>
                <a:spcPct val="100000"/>
              </a:lnSpc>
              <a:spcBef>
                <a:spcPts val="2400"/>
              </a:spcBef>
            </a:pPr>
            <a:r>
              <a:rPr lang="en-US" dirty="0" smtClean="0"/>
              <a:t>Promote registry informatics solutions</a:t>
            </a:r>
            <a:endParaRPr lang="en-US" dirty="0"/>
          </a:p>
          <a:p>
            <a:pPr marL="171450" indent="-171450">
              <a:lnSpc>
                <a:spcPct val="100000"/>
              </a:lnSpc>
              <a:spcBef>
                <a:spcPts val="2400"/>
              </a:spcBef>
            </a:pPr>
            <a:r>
              <a:rPr lang="en-US" dirty="0"/>
              <a:t>Ensure coordination of  SSDI, NAACCR Vol V, and Structured Data Capture (SDC) Work</a:t>
            </a:r>
          </a:p>
          <a:p>
            <a:pPr marL="171450" lvl="0" indent="-171450">
              <a:lnSpc>
                <a:spcPct val="100000"/>
              </a:lnSpc>
              <a:spcBef>
                <a:spcPts val="2400"/>
              </a:spcBef>
            </a:pPr>
            <a:r>
              <a:rPr lang="en-US" dirty="0" smtClean="0"/>
              <a:t>Provide education </a:t>
            </a:r>
            <a:r>
              <a:rPr lang="en-US" dirty="0"/>
              <a:t>and </a:t>
            </a:r>
            <a:r>
              <a:rPr lang="en-US" dirty="0" smtClean="0"/>
              <a:t>training </a:t>
            </a:r>
            <a:r>
              <a:rPr lang="en-US" dirty="0"/>
              <a:t>for </a:t>
            </a:r>
            <a:r>
              <a:rPr lang="en-US" dirty="0" smtClean="0"/>
              <a:t>registries </a:t>
            </a:r>
            <a:endParaRPr lang="en-US" dirty="0"/>
          </a:p>
          <a:p>
            <a:pPr marL="171450" lvl="0" indent="-171450">
              <a:lnSpc>
                <a:spcPct val="100000"/>
              </a:lnSpc>
              <a:spcBef>
                <a:spcPts val="2400"/>
              </a:spcBef>
            </a:pPr>
            <a:r>
              <a:rPr lang="en-US" dirty="0" smtClean="0"/>
              <a:t>Encourage/support </a:t>
            </a:r>
            <a:r>
              <a:rPr lang="en-US" dirty="0"/>
              <a:t>vendors and clinicians to adopt SDC-based data entry forms to standardize content.</a:t>
            </a:r>
          </a:p>
        </p:txBody>
      </p:sp>
    </p:spTree>
    <p:extLst>
      <p:ext uri="{BB962C8B-B14F-4D97-AF65-F5344CB8AC3E}">
        <p14:creationId xmlns:p14="http://schemas.microsoft.com/office/powerpoint/2010/main" val="4237278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CPC PPT Template">
  <a:themeElements>
    <a:clrScheme name="DCPC Works">
      <a:dk1>
        <a:srgbClr val="002F59"/>
      </a:dk1>
      <a:lt1>
        <a:srgbClr val="FFFFFD"/>
      </a:lt1>
      <a:dk2>
        <a:srgbClr val="002F59"/>
      </a:dk2>
      <a:lt2>
        <a:srgbClr val="FFFFFD"/>
      </a:lt2>
      <a:accent1>
        <a:srgbClr val="999E40"/>
      </a:accent1>
      <a:accent2>
        <a:srgbClr val="E6C75B"/>
      </a:accent2>
      <a:accent3>
        <a:srgbClr val="00437F"/>
      </a:accent3>
      <a:accent4>
        <a:srgbClr val="7F7F7E"/>
      </a:accent4>
      <a:accent5>
        <a:srgbClr val="7B7F34"/>
      </a:accent5>
      <a:accent6>
        <a:srgbClr val="40403F"/>
      </a:accent6>
      <a:hlink>
        <a:srgbClr val="0087FF"/>
      </a:hlink>
      <a:folHlink>
        <a:srgbClr val="3D6E9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PC PPT Template [Read-Only]" id="{0B7EB3D3-6EFB-476E-97D8-E0359BDD6290}" vid="{EDE83882-5506-49C1-98A6-86803D39B2EC}"/>
    </a:ext>
  </a:extLst>
</a:theme>
</file>

<file path=ppt/theme/theme2.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1835</Words>
  <Application>Microsoft Office PowerPoint</Application>
  <PresentationFormat>Widescreen</PresentationFormat>
  <Paragraphs>183</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Gotham Rounded Book</vt:lpstr>
      <vt:lpstr>Gotham Rounded Book Italic</vt:lpstr>
      <vt:lpstr>Gotham Rounded Medium</vt:lpstr>
      <vt:lpstr>Lato Light</vt:lpstr>
      <vt:lpstr>Rockwell</vt:lpstr>
      <vt:lpstr>Times New Roman</vt:lpstr>
      <vt:lpstr>Wingdings</vt:lpstr>
      <vt:lpstr>DCPC PPT Template</vt:lpstr>
      <vt:lpstr>Office Theme</vt:lpstr>
      <vt:lpstr>Ensuring collaboration:  Staging, software and reporting</vt:lpstr>
      <vt:lpstr>PowerPoint Presentation</vt:lpstr>
      <vt:lpstr>Nationally Notifiable Diseases Annual Case Counts</vt:lpstr>
      <vt:lpstr>Surveillance: We are all in this together</vt:lpstr>
      <vt:lpstr>CDC:AJCC</vt:lpstr>
      <vt:lpstr>AJCC 8th ed.</vt:lpstr>
      <vt:lpstr>CDC:AJCC</vt:lpstr>
      <vt:lpstr>National Partnerships to Promote Cancer Surveillance Standards and Support Data Quality and Operations of  National Program of Cancer Registries*</vt:lpstr>
      <vt:lpstr>College of American Pathologists</vt:lpstr>
      <vt:lpstr>American College of Surgeons</vt:lpstr>
      <vt:lpstr>Reflect on the past, look towards the future Getting to v18…and beyond</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Mary B. (CDC/ONDIEH/NCCDPHP)</dc:creator>
  <cp:lastModifiedBy>Marr, Olivia (CDC/DDNID/NCCDPHP)</cp:lastModifiedBy>
  <cp:revision>82</cp:revision>
  <cp:lastPrinted>2019-05-08T19:58:41Z</cp:lastPrinted>
  <dcterms:created xsi:type="dcterms:W3CDTF">2018-02-01T15:53:31Z</dcterms:created>
  <dcterms:modified xsi:type="dcterms:W3CDTF">2019-05-08T19:59:00Z</dcterms:modified>
</cp:coreProperties>
</file>