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7"/>
  </p:notesMasterIdLst>
  <p:handoutMasterIdLst>
    <p:handoutMasterId r:id="rId18"/>
  </p:handoutMasterIdLst>
  <p:sldIdLst>
    <p:sldId id="301" r:id="rId2"/>
    <p:sldId id="385" r:id="rId3"/>
    <p:sldId id="345" r:id="rId4"/>
    <p:sldId id="423" r:id="rId5"/>
    <p:sldId id="441" r:id="rId6"/>
    <p:sldId id="444" r:id="rId7"/>
    <p:sldId id="440" r:id="rId8"/>
    <p:sldId id="442" r:id="rId9"/>
    <p:sldId id="405" r:id="rId10"/>
    <p:sldId id="438" r:id="rId11"/>
    <p:sldId id="439" r:id="rId12"/>
    <p:sldId id="445" r:id="rId13"/>
    <p:sldId id="446" r:id="rId14"/>
    <p:sldId id="443" r:id="rId15"/>
    <p:sldId id="316" r:id="rId1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E6"/>
    <a:srgbClr val="000099"/>
    <a:srgbClr val="0000CC"/>
    <a:srgbClr val="3366CC"/>
    <a:srgbClr val="315397"/>
    <a:srgbClr val="9FA9EF"/>
    <a:srgbClr val="3250CE"/>
    <a:srgbClr val="FFFD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455" autoAdjust="0"/>
  </p:normalViewPr>
  <p:slideViewPr>
    <p:cSldViewPr snapToGrid="0" snapToObjects="1">
      <p:cViewPr varScale="1">
        <p:scale>
          <a:sx n="69" d="100"/>
          <a:sy n="69" d="100"/>
        </p:scale>
        <p:origin x="1032" y="44"/>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285389-2674-4606-971F-18C450865BBE}"/>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11CF5E28-B8B1-4F89-9850-089562774F8D}"/>
              </a:ext>
            </a:extLst>
          </p:cNvPr>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8A325AA4-3D10-4ED9-AC60-62F4DB533E60}" type="datetimeFigureOut">
              <a:rPr lang="en-US" altLang="en-US"/>
              <a:pPr>
                <a:defRPr/>
              </a:pPr>
              <a:t>5/8/2019</a:t>
            </a:fld>
            <a:endParaRPr lang="en-US" altLang="en-US"/>
          </a:p>
        </p:txBody>
      </p:sp>
      <p:sp>
        <p:nvSpPr>
          <p:cNvPr id="4" name="Footer Placeholder 3">
            <a:extLst>
              <a:ext uri="{FF2B5EF4-FFF2-40B4-BE49-F238E27FC236}">
                <a16:creationId xmlns:a16="http://schemas.microsoft.com/office/drawing/2014/main" id="{C4211C80-722F-479C-B732-EDDA7FA59240}"/>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4D7256C7-F6CD-4578-8124-66451BE780F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20AF502-5806-467E-B8C3-595E7E6A94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4E8E9A-8DD0-47AB-9BD6-99058BFC0A20}"/>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80CC1F0C-7C34-4468-993F-E2741CA43B54}"/>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6545DEE8-F84D-42A3-AA88-12242228590C}" type="datetimeFigureOut">
              <a:rPr lang="en-US" altLang="en-US"/>
              <a:pPr>
                <a:defRPr/>
              </a:pPr>
              <a:t>5/8/2019</a:t>
            </a:fld>
            <a:endParaRPr lang="en-US" altLang="en-US"/>
          </a:p>
        </p:txBody>
      </p:sp>
      <p:sp>
        <p:nvSpPr>
          <p:cNvPr id="4" name="Slide Image Placeholder 3">
            <a:extLst>
              <a:ext uri="{FF2B5EF4-FFF2-40B4-BE49-F238E27FC236}">
                <a16:creationId xmlns:a16="http://schemas.microsoft.com/office/drawing/2014/main" id="{36A7884C-F4B8-4395-B9B5-0AEF02FBFFAE}"/>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7F9E7B01-758E-4995-944A-4686EA830775}"/>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F87303F-82AA-4052-A4AC-EE1BF4CBF118}"/>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947AA045-1565-46D1-91A7-8B2C6BCB3B6D}"/>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77A98DC8-307E-466D-9BE7-F351BE217B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09C40F5-4D49-4C61-93D3-B705595402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DB4D8C4E-A47B-4C94-9682-8862743B82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2FDCFDF9-857D-4AC5-903E-CD34B86A8F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9573E36-68F2-4CEB-9553-347F055C234C}" type="slidenum">
              <a:rPr lang="en-US" altLang="en-US" smtClean="0"/>
              <a:pPr>
                <a:spcBef>
                  <a:spcPct val="0"/>
                </a:spcBef>
              </a:pPr>
              <a:t>0</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B646E57-D0AF-4EC8-B3E2-42C778ED6C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52A210-2B7B-4CCA-AD89-C385229164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CFBB4917-3895-4FFA-B5BB-67F422E9F2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C6A23D4-53D6-4CC6-A6F9-CBD8D6F9A259}"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08122B-41CF-46B1-8A2C-4B65E71C9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AB508E8-E280-4A37-AA73-2E71BE06A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B65B0892-9BC5-455E-A26F-82CCCA44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F57E09-11F4-4B40-A013-367DA67E7D4D}" type="slidenum">
              <a:rPr lang="en-US" altLang="en-US" smtClean="0"/>
              <a:pPr>
                <a:spcBef>
                  <a:spcPct val="0"/>
                </a:spcBef>
              </a:pPr>
              <a:t>11</a:t>
            </a:fld>
            <a:endParaRPr lang="en-US" altLang="en-US"/>
          </a:p>
        </p:txBody>
      </p:sp>
    </p:spTree>
    <p:extLst>
      <p:ext uri="{BB962C8B-B14F-4D97-AF65-F5344CB8AC3E}">
        <p14:creationId xmlns:p14="http://schemas.microsoft.com/office/powerpoint/2010/main" val="422405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08122B-41CF-46B1-8A2C-4B65E71C9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AB508E8-E280-4A37-AA73-2E71BE06A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B65B0892-9BC5-455E-A26F-82CCCA44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F57E09-11F4-4B40-A013-367DA67E7D4D}" type="slidenum">
              <a:rPr lang="en-US" altLang="en-US" smtClean="0"/>
              <a:pPr>
                <a:spcBef>
                  <a:spcPct val="0"/>
                </a:spcBef>
              </a:pPr>
              <a:t>12</a:t>
            </a:fld>
            <a:endParaRPr lang="en-US" altLang="en-US"/>
          </a:p>
        </p:txBody>
      </p:sp>
    </p:spTree>
    <p:extLst>
      <p:ext uri="{BB962C8B-B14F-4D97-AF65-F5344CB8AC3E}">
        <p14:creationId xmlns:p14="http://schemas.microsoft.com/office/powerpoint/2010/main" val="385590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3846A2A-0391-47DB-B430-A21B98E83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3363B17B-E49F-451A-9E31-E434D7F8D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50A23B4D-6D07-4A06-B929-362B77CB9D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FB583A4-BF70-408B-856A-C7B4A84CB4AE}"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CAC46AB-07B4-4389-96B9-E79378B7B8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F97FC5B-11AE-4797-A3AD-09B7358553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5F3B587A-CB42-4210-8C80-6836F86FC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409BC6-2F56-47F2-AA85-928F5427DD9B}" type="slidenum">
              <a:rPr lang="en-US" altLang="en-US" smtClean="0"/>
              <a:pPr>
                <a:spcBef>
                  <a:spcPct val="0"/>
                </a:spcBef>
              </a:pPr>
              <a:t>14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DF13789-97B6-443F-B85D-4E5CA3E9FD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EDE634C-4EA6-483A-99D4-645F2D66D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8688"/>
            <a:endParaRPr lang="en-US" altLang="en-US">
              <a:latin typeface="Arial" panose="020B0604020202020204" pitchFamily="34" charset="0"/>
              <a:cs typeface="Arial" panose="020B0604020202020204" pitchFamily="34" charset="0"/>
            </a:endParaRPr>
          </a:p>
          <a:p>
            <a:pPr defTabSz="928688"/>
            <a:endParaRPr lang="en-US" altLang="en-US">
              <a:latin typeface="KeplerRegular"/>
            </a:endParaRPr>
          </a:p>
          <a:p>
            <a:pPr defTabSz="928688"/>
            <a:endParaRPr lang="en-US" altLang="en-US"/>
          </a:p>
        </p:txBody>
      </p:sp>
      <p:sp>
        <p:nvSpPr>
          <p:cNvPr id="19460" name="Slide Number Placeholder 3">
            <a:extLst>
              <a:ext uri="{FF2B5EF4-FFF2-40B4-BE49-F238E27FC236}">
                <a16:creationId xmlns:a16="http://schemas.microsoft.com/office/drawing/2014/main" id="{B683917A-D661-453D-9CFE-6546105ECA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009932-2020-43AB-9036-8A226B22F05E}" type="slidenum">
              <a:rPr lang="en-US" altLang="en-US" smtClean="0"/>
              <a:pPr>
                <a:spcBef>
                  <a:spcPct val="0"/>
                </a:spcBef>
              </a:pPr>
              <a:t>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8A518E7-0DF2-4E94-AA0D-3C1C4CD297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C68FA21-25A9-4452-A900-71EB76803AA0}" type="slidenum">
              <a:rPr lang="en-US" altLang="en-US" smtClean="0">
                <a:latin typeface="KeplerRegular"/>
              </a:rPr>
              <a:pPr>
                <a:spcBef>
                  <a:spcPct val="0"/>
                </a:spcBef>
              </a:pPr>
              <a:t>2</a:t>
            </a:fld>
            <a:endParaRPr lang="en-US" altLang="en-US">
              <a:latin typeface="KeplerRegular"/>
            </a:endParaRPr>
          </a:p>
        </p:txBody>
      </p:sp>
      <p:sp>
        <p:nvSpPr>
          <p:cNvPr id="21507" name="Rectangle 2">
            <a:extLst>
              <a:ext uri="{FF2B5EF4-FFF2-40B4-BE49-F238E27FC236}">
                <a16:creationId xmlns:a16="http://schemas.microsoft.com/office/drawing/2014/main" id="{462E8783-838C-42AE-890C-735A43F15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176974FC-7BB1-481E-8923-C3F0A31D87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lnSpc>
                <a:spcPct val="90000"/>
              </a:lnSpc>
            </a:pPr>
            <a:endParaRPr lang="en-US" altLang="en-US">
              <a:latin typeface="KeplerRegul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08122B-41CF-46B1-8A2C-4B65E71C9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AB508E8-E280-4A37-AA73-2E71BE06A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B65B0892-9BC5-455E-A26F-82CCCA44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F57E09-11F4-4B40-A013-367DA67E7D4D}" type="slidenum">
              <a:rPr lang="en-US" altLang="en-US" smtClean="0"/>
              <a:pPr>
                <a:spcBef>
                  <a:spcPct val="0"/>
                </a:spcBef>
              </a:pPr>
              <a:t>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1B37A24-A9D6-41E2-9A92-78CA590E7A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55711BAD-0C3A-48C8-9B58-3E63B64CA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28C2A671-BEA2-4DD8-B0D5-DD65554318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CB395A9-D95F-4544-B7E5-C76A13C3BE2D}" type="slidenum">
              <a:rPr lang="en-US" altLang="en-US" smtClean="0"/>
              <a:pPr>
                <a:spcBef>
                  <a:spcPct val="0"/>
                </a:spcBef>
              </a:pPr>
              <a:t>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46BDC74-2F92-4606-A3AF-CA213B342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449AF03-DBDB-4798-8DC7-472737E4AF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3C6C5282-2FDE-4561-89D0-D11E06401A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95D17D4-3EB2-46B8-B103-6463C14B0DF6}"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A18E3A8-E60D-4396-B6D7-C8FFAB0147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598D45E-2A74-45C3-B2B2-B4356FE6EC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6AC3380F-548D-46BC-AD6E-3FB956FBC5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1D37F93-F2BC-4E00-81BB-31B1676D23A0}"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B61AB34-B259-4345-A48F-9A8F22EC43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2419615-361A-41DB-B0BA-3B95B7EEC3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5A2E1760-44C1-4F69-A9CD-BB63A85F87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F038B50-CE42-45DC-AF05-E21AF3EE95EF}"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16B86A6-093B-4642-92CA-FF190A0C18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1119392-9B9C-48E4-B81B-0B76D04B7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7DEE554E-DB6C-4150-BC8E-EC92836FB0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93A4DA5-454E-43C3-BAFF-2479339C2E22}"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F026F6-EC6D-4350-88D2-D73529A4DE4E}"/>
              </a:ext>
            </a:extLst>
          </p:cNvPr>
          <p:cNvSpPr/>
          <p:nvPr userDrawn="1"/>
        </p:nvSpPr>
        <p:spPr>
          <a:xfrm>
            <a:off x="234950" y="227013"/>
            <a:ext cx="6178550" cy="6397625"/>
          </a:xfrm>
          <a:prstGeom prst="rect">
            <a:avLst/>
          </a:prstGeom>
          <a:solidFill>
            <a:srgbClr val="1B2C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B55BAE28-7B0E-4C2A-A995-7FDC528DDA22}"/>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3600" b="0" i="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961EA3BB-9D50-4254-8C03-7A5FF81E9428}"/>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222757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9D1C9-0617-47AC-AA81-CE3396188771}"/>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8895BF76-A5D6-40E6-AF44-DF0B9FF9A001}"/>
              </a:ext>
            </a:extLst>
          </p:cNvPr>
          <p:cNvSpPr/>
          <p:nvPr userDrawn="1"/>
        </p:nvSpPr>
        <p:spPr>
          <a:xfrm>
            <a:off x="234950" y="223838"/>
            <a:ext cx="7594600" cy="511175"/>
          </a:xfrm>
          <a:prstGeom prst="rect">
            <a:avLst/>
          </a:prstGeom>
          <a:solidFill>
            <a:srgbClr val="959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12250509-4557-4D80-9BC1-48DDAE81DEA5}"/>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96225"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75F47876-C74F-4527-9E2A-943932FFFD99}"/>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5C6EA1EF-F84B-4B07-970A-447ED503608E}" type="slidenum">
              <a:rPr lang="en-US" altLang="en-US"/>
              <a:pPr>
                <a:defRPr/>
              </a:pPr>
              <a:t>‹#›</a:t>
            </a:fld>
            <a:endParaRPr lang="en-US" altLang="en-US"/>
          </a:p>
        </p:txBody>
      </p:sp>
    </p:spTree>
    <p:extLst>
      <p:ext uri="{BB962C8B-B14F-4D97-AF65-F5344CB8AC3E}">
        <p14:creationId xmlns:p14="http://schemas.microsoft.com/office/powerpoint/2010/main" val="375315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D427A3-97DA-486D-B75C-8DF612EC0EA3}"/>
              </a:ext>
            </a:extLst>
          </p:cNvPr>
          <p:cNvSpPr/>
          <p:nvPr userDrawn="1"/>
        </p:nvSpPr>
        <p:spPr>
          <a:xfrm>
            <a:off x="234950" y="227013"/>
            <a:ext cx="6178550" cy="6397625"/>
          </a:xfrm>
          <a:prstGeom prst="rect">
            <a:avLst/>
          </a:prstGeom>
          <a:solidFill>
            <a:srgbClr val="8DB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725A105C-7E04-41F8-B51C-6D4F1A93B8B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A5AF097A-D5DC-4806-81C0-706FDA1EF788}"/>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303431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9BCFF0-90EB-4CEA-A7B9-C48F67520FF5}"/>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F5AF4F0-9B45-476E-9722-7484503AFB6B}"/>
              </a:ext>
            </a:extLst>
          </p:cNvPr>
          <p:cNvSpPr/>
          <p:nvPr userDrawn="1"/>
        </p:nvSpPr>
        <p:spPr>
          <a:xfrm>
            <a:off x="234950" y="223838"/>
            <a:ext cx="7594600" cy="511175"/>
          </a:xfrm>
          <a:prstGeom prst="rect">
            <a:avLst/>
          </a:prstGeom>
          <a:solidFill>
            <a:srgbClr val="8BB8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636E1D09-CEE5-47B3-803D-0B638E369975}"/>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6F098BB2-9037-4664-AA4C-33617B3FEE27}"/>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4F4F87D9-2563-4995-A1E5-53DFD0021086}" type="slidenum">
              <a:rPr lang="en-US" altLang="en-US"/>
              <a:pPr>
                <a:defRPr/>
              </a:pPr>
              <a:t>‹#›</a:t>
            </a:fld>
            <a:endParaRPr lang="en-US" altLang="en-US"/>
          </a:p>
        </p:txBody>
      </p:sp>
    </p:spTree>
    <p:extLst>
      <p:ext uri="{BB962C8B-B14F-4D97-AF65-F5344CB8AC3E}">
        <p14:creationId xmlns:p14="http://schemas.microsoft.com/office/powerpoint/2010/main" val="247617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F6A491-5A69-49E1-B51C-EFD0C4510FEA}"/>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95EEA95-935F-4720-A835-98978376ED1C}"/>
              </a:ext>
            </a:extLst>
          </p:cNvPr>
          <p:cNvSpPr/>
          <p:nvPr userDrawn="1"/>
        </p:nvSpPr>
        <p:spPr>
          <a:xfrm>
            <a:off x="234950" y="223838"/>
            <a:ext cx="7594600" cy="511175"/>
          </a:xfrm>
          <a:prstGeom prst="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C42B51CA-A125-449F-91B9-C3580FDB9522}"/>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34325" y="195263"/>
            <a:ext cx="1012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1" y="230188"/>
            <a:ext cx="7594358"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3FC3EE77-0DC6-4CF1-BF95-0DF5786049A8}"/>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6219E3CE-72BE-49BD-9BDB-E25335105EC6}" type="slidenum">
              <a:rPr lang="en-US" altLang="en-US"/>
              <a:pPr>
                <a:defRPr/>
              </a:pPr>
              <a:t>‹#›</a:t>
            </a:fld>
            <a:endParaRPr lang="en-US" altLang="en-US"/>
          </a:p>
        </p:txBody>
      </p:sp>
    </p:spTree>
    <p:extLst>
      <p:ext uri="{BB962C8B-B14F-4D97-AF65-F5344CB8AC3E}">
        <p14:creationId xmlns:p14="http://schemas.microsoft.com/office/powerpoint/2010/main" val="66657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F23BC3-EF32-4147-9216-8C31F0C43C96}"/>
              </a:ext>
            </a:extLst>
          </p:cNvPr>
          <p:cNvSpPr/>
          <p:nvPr userDrawn="1"/>
        </p:nvSpPr>
        <p:spPr>
          <a:xfrm>
            <a:off x="234950" y="227013"/>
            <a:ext cx="6178550" cy="639762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874ACD9E-883C-4F4B-A490-7F01663E2BE1}"/>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F19077C7-0845-4E2D-9879-9FB4A674F5B1}"/>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83545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6901D-28D8-41AE-8DAF-5BBDA30BF3D8}"/>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S:\secretary\communications\Logo Library\DHHR Bureau logos\DHHR_2013_BPH_Version3.jpg">
            <a:extLst>
              <a:ext uri="{FF2B5EF4-FFF2-40B4-BE49-F238E27FC236}">
                <a16:creationId xmlns:a16="http://schemas.microsoft.com/office/drawing/2014/main" id="{9C4642AE-19AA-4DF4-98EF-11416EFCAD7E}"/>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295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a:solidFill>
            <a:srgbClr val="1B2C69"/>
          </a:solidFill>
          <a:ln>
            <a:noFill/>
          </a:ln>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10B22B9-1A64-41D6-A9BD-F6D8060625B4}"/>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D3ABF55B-A865-47A2-88CB-CE5EEF246CB7}" type="slidenum">
              <a:rPr lang="en-US" altLang="en-US"/>
              <a:pPr>
                <a:defRPr/>
              </a:pPr>
              <a:t>‹#›</a:t>
            </a:fld>
            <a:endParaRPr lang="en-US" altLang="en-US"/>
          </a:p>
        </p:txBody>
      </p:sp>
    </p:spTree>
    <p:extLst>
      <p:ext uri="{BB962C8B-B14F-4D97-AF65-F5344CB8AC3E}">
        <p14:creationId xmlns:p14="http://schemas.microsoft.com/office/powerpoint/2010/main" val="82306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0D7687-4CC1-42A4-9A8F-6D8A0B7A6B8E}"/>
              </a:ext>
            </a:extLst>
          </p:cNvPr>
          <p:cNvSpPr/>
          <p:nvPr userDrawn="1"/>
        </p:nvSpPr>
        <p:spPr>
          <a:xfrm>
            <a:off x="234950" y="227013"/>
            <a:ext cx="6178550" cy="639762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F6B677C0-366E-4FC4-9B30-699A32075E9F}"/>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A91D4704-2F2A-4115-AABA-E0ED613B49B8}"/>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1799624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E56E1-F0B4-4738-8196-5DF401720466}"/>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5065AC0-DD33-4AFD-BFC8-4E1577B40059}"/>
              </a:ext>
            </a:extLst>
          </p:cNvPr>
          <p:cNvSpPr/>
          <p:nvPr userDrawn="1"/>
        </p:nvSpPr>
        <p:spPr>
          <a:xfrm>
            <a:off x="234950" y="223838"/>
            <a:ext cx="7594600" cy="51117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1B01AA4C-2693-4168-B629-E8C87B03FD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819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F85DB09-87D5-49B2-B098-7B5EA8F493CC}"/>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746CCF13-B734-4DDD-99E4-6E95C24E48DF}" type="slidenum">
              <a:rPr lang="en-US" altLang="en-US"/>
              <a:pPr>
                <a:defRPr/>
              </a:pPr>
              <a:t>‹#›</a:t>
            </a:fld>
            <a:endParaRPr lang="en-US" altLang="en-US"/>
          </a:p>
        </p:txBody>
      </p:sp>
    </p:spTree>
    <p:extLst>
      <p:ext uri="{BB962C8B-B14F-4D97-AF65-F5344CB8AC3E}">
        <p14:creationId xmlns:p14="http://schemas.microsoft.com/office/powerpoint/2010/main" val="95142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F342FA-E504-475F-BF26-E25A70DCECBC}"/>
              </a:ext>
            </a:extLst>
          </p:cNvPr>
          <p:cNvSpPr/>
          <p:nvPr userDrawn="1"/>
        </p:nvSpPr>
        <p:spPr>
          <a:xfrm>
            <a:off x="234950" y="227013"/>
            <a:ext cx="6178550" cy="639762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A979CBA7-374B-402F-B50D-D2AB7C09F351}"/>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DEFD7055-0FC5-44A9-AC72-C6B8C1E7FE1F}"/>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60601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D4514-D2A9-4CE0-AEB7-8C5624131BE5}"/>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3D942946-30DB-4B88-A934-055873F88C5A}"/>
              </a:ext>
            </a:extLst>
          </p:cNvPr>
          <p:cNvSpPr/>
          <p:nvPr userDrawn="1"/>
        </p:nvSpPr>
        <p:spPr>
          <a:xfrm>
            <a:off x="234950" y="223838"/>
            <a:ext cx="7594600" cy="51117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8AA04A44-59F8-40E2-BB4C-B0633C3A5E58}"/>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FD3BDD8-38E0-4280-ACFE-854D6886BF81}"/>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60623240-0D85-4BC6-9AE7-AF8F90F65017}" type="slidenum">
              <a:rPr lang="en-US" altLang="en-US"/>
              <a:pPr>
                <a:defRPr/>
              </a:pPr>
              <a:t>‹#›</a:t>
            </a:fld>
            <a:endParaRPr lang="en-US" altLang="en-US"/>
          </a:p>
        </p:txBody>
      </p:sp>
    </p:spTree>
    <p:extLst>
      <p:ext uri="{BB962C8B-B14F-4D97-AF65-F5344CB8AC3E}">
        <p14:creationId xmlns:p14="http://schemas.microsoft.com/office/powerpoint/2010/main" val="102429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1CCA83-C494-449C-BBA9-F25128B5DF6F}"/>
              </a:ext>
            </a:extLst>
          </p:cNvPr>
          <p:cNvSpPr/>
          <p:nvPr userDrawn="1"/>
        </p:nvSpPr>
        <p:spPr>
          <a:xfrm>
            <a:off x="234950" y="227013"/>
            <a:ext cx="6178550" cy="6397625"/>
          </a:xfrm>
          <a:prstGeom prst="rect">
            <a:avLst/>
          </a:prstGeom>
          <a:solidFill>
            <a:srgbClr val="9495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01B954D8-6568-4609-BA65-6A83121634A5}"/>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A3106134-08F6-4262-9788-DDFA579B53C6}"/>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107969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30B0D7D-004E-4297-AB33-70F4CD7BA72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DBB5DF2-3221-4563-A7E7-0BA7848F402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210563-A0E5-4363-A128-E3C3CFB4E0A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D7D9DA6-4A6C-49BD-9F13-32C7BA082134}" type="datetime1">
              <a:rPr lang="en-US" altLang="en-US"/>
              <a:pPr>
                <a:defRPr/>
              </a:pPr>
              <a:t>5/8/2019</a:t>
            </a:fld>
            <a:endParaRPr lang="en-US" altLang="en-US"/>
          </a:p>
        </p:txBody>
      </p:sp>
      <p:sp>
        <p:nvSpPr>
          <p:cNvPr id="5" name="Footer Placeholder 4">
            <a:extLst>
              <a:ext uri="{FF2B5EF4-FFF2-40B4-BE49-F238E27FC236}">
                <a16:creationId xmlns:a16="http://schemas.microsoft.com/office/drawing/2014/main" id="{68B9838C-1074-4B0A-A73D-C9D0477AD1B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5019953-916E-4582-ADBF-7B0F4C45EC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FEF62E8-99C0-4909-BE59-43765A394F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 id="2147485441" r:id="rId12"/>
  </p:sldLayoutIdLst>
  <p:hf hdr="0" dt="0"/>
  <p:txStyles>
    <p:titleStyle>
      <a:lvl1pPr marL="114300"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A:\IstockPhotos\Lab\test.jpg">
            <a:extLst>
              <a:ext uri="{FF2B5EF4-FFF2-40B4-BE49-F238E27FC236}">
                <a16:creationId xmlns:a16="http://schemas.microsoft.com/office/drawing/2014/main" id="{C8A2F9C7-CE17-4020-8B67-394ED0A6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78" r="4688" b="8519"/>
          <a:stretch>
            <a:fillRect/>
          </a:stretch>
        </p:blipFill>
        <p:spPr bwMode="auto">
          <a:xfrm>
            <a:off x="6457950" y="3605213"/>
            <a:ext cx="24574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 descr="C:\Users\E035502\AppData\Local\Microsoft\Windows\Temporary Internet Files\Content.Outlook\7J9WVOX0\Eating fruit.jpg">
            <a:extLst>
              <a:ext uri="{FF2B5EF4-FFF2-40B4-BE49-F238E27FC236}">
                <a16:creationId xmlns:a16="http://schemas.microsoft.com/office/drawing/2014/main" id="{3B900C8A-A52D-47E9-B012-8523CB335AAF}"/>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424" b="424"/>
          <a:stretch>
            <a:fillRect/>
          </a:stretch>
        </p:blipFill>
        <p:spPr>
          <a:xfrm>
            <a:off x="6457950" y="227013"/>
            <a:ext cx="1447800" cy="960437"/>
          </a:xfrm>
        </p:spPr>
      </p:pic>
      <p:pic>
        <p:nvPicPr>
          <p:cNvPr id="16388" name="Picture 11" descr="A:\IstockPhotos\Family\Family (2).jpg">
            <a:extLst>
              <a:ext uri="{FF2B5EF4-FFF2-40B4-BE49-F238E27FC236}">
                <a16:creationId xmlns:a16="http://schemas.microsoft.com/office/drawing/2014/main" id="{3ECB8D78-037D-49F1-B523-5C0FB16C1AEE}"/>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4352" r="14352"/>
          <a:stretch>
            <a:fillRect/>
          </a:stretch>
        </p:blipFill>
        <p:spPr>
          <a:xfrm>
            <a:off x="7950200" y="227013"/>
            <a:ext cx="965200" cy="960437"/>
          </a:xfrm>
        </p:spPr>
      </p:pic>
      <p:pic>
        <p:nvPicPr>
          <p:cNvPr id="16389" name="Picture 13" descr="A:\IstockPhotos\West Virginia\iStock_000011257772Medium.jpg">
            <a:extLst>
              <a:ext uri="{FF2B5EF4-FFF2-40B4-BE49-F238E27FC236}">
                <a16:creationId xmlns:a16="http://schemas.microsoft.com/office/drawing/2014/main" id="{261B2EE5-33CE-4089-9BBE-4282760DA256}"/>
              </a:ext>
            </a:extLst>
          </p:cNvPr>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14821" r="14821"/>
          <a:stretch>
            <a:fillRect/>
          </a:stretch>
        </p:blipFill>
        <p:spPr>
          <a:xfrm>
            <a:off x="6457950" y="1227138"/>
            <a:ext cx="2457450" cy="2311400"/>
          </a:xfrm>
        </p:spPr>
      </p:pic>
      <p:sp>
        <p:nvSpPr>
          <p:cNvPr id="16390" name="Footer Placeholder 7">
            <a:extLst>
              <a:ext uri="{FF2B5EF4-FFF2-40B4-BE49-F238E27FC236}">
                <a16:creationId xmlns:a16="http://schemas.microsoft.com/office/drawing/2014/main" id="{AB82DEBE-EF3B-444D-984B-88FC0D675927}"/>
              </a:ext>
            </a:extLst>
          </p:cNvPr>
          <p:cNvSpPr txBox="1">
            <a:spLocks/>
          </p:cNvSpPr>
          <p:nvPr/>
        </p:nvSpPr>
        <p:spPr bwMode="auto">
          <a:xfrm>
            <a:off x="829310" y="4351782"/>
            <a:ext cx="5224526" cy="148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dirty="0">
                <a:solidFill>
                  <a:schemeClr val="bg1"/>
                </a:solidFill>
                <a:latin typeface="+mn-lt"/>
              </a:rPr>
              <a:t>Shawn Farley, MHA, CTR</a:t>
            </a:r>
          </a:p>
          <a:p>
            <a:pPr algn="ctr" eaLnBrk="1" hangingPunct="1">
              <a:spcBef>
                <a:spcPct val="0"/>
              </a:spcBef>
              <a:buFontTx/>
              <a:buNone/>
            </a:pPr>
            <a:r>
              <a:rPr lang="en-US" altLang="en-US" sz="1800" dirty="0">
                <a:solidFill>
                  <a:schemeClr val="bg1"/>
                </a:solidFill>
                <a:latin typeface="+mn-lt"/>
              </a:rPr>
              <a:t>Director</a:t>
            </a:r>
          </a:p>
          <a:p>
            <a:pPr algn="ctr" eaLnBrk="1" hangingPunct="1">
              <a:spcBef>
                <a:spcPct val="0"/>
              </a:spcBef>
              <a:buFontTx/>
              <a:buNone/>
            </a:pPr>
            <a:r>
              <a:rPr lang="en-US" altLang="en-US" sz="1800" dirty="0">
                <a:solidFill>
                  <a:schemeClr val="bg1"/>
                </a:solidFill>
                <a:latin typeface="+mn-lt"/>
              </a:rPr>
              <a:t>Office of Epidemiology and Prevention Services</a:t>
            </a:r>
          </a:p>
          <a:p>
            <a:pPr algn="ctr" eaLnBrk="1" hangingPunct="1">
              <a:spcBef>
                <a:spcPct val="0"/>
              </a:spcBef>
              <a:buFontTx/>
              <a:buNone/>
            </a:pPr>
            <a:r>
              <a:rPr lang="en-US" altLang="en-US" sz="1800" dirty="0">
                <a:solidFill>
                  <a:schemeClr val="bg1"/>
                </a:solidFill>
                <a:latin typeface="+mn-lt"/>
              </a:rPr>
              <a:t>National Program of Cancer Registries Program Review</a:t>
            </a:r>
          </a:p>
          <a:p>
            <a:pPr algn="ctr" eaLnBrk="1" hangingPunct="1">
              <a:spcBef>
                <a:spcPct val="0"/>
              </a:spcBef>
              <a:buFontTx/>
              <a:buNone/>
            </a:pPr>
            <a:r>
              <a:rPr lang="en-US" altLang="en-US" sz="1800" dirty="0">
                <a:solidFill>
                  <a:schemeClr val="bg1"/>
                </a:solidFill>
                <a:latin typeface="+mn-lt"/>
              </a:rPr>
              <a:t>April 24-25, 2019</a:t>
            </a:r>
          </a:p>
        </p:txBody>
      </p:sp>
      <p:sp>
        <p:nvSpPr>
          <p:cNvPr id="11" name="Subtitle 2">
            <a:extLst>
              <a:ext uri="{FF2B5EF4-FFF2-40B4-BE49-F238E27FC236}">
                <a16:creationId xmlns:a16="http://schemas.microsoft.com/office/drawing/2014/main" id="{E4549B51-F6E3-4520-A984-721F5BFF6A59}"/>
              </a:ext>
            </a:extLst>
          </p:cNvPr>
          <p:cNvSpPr txBox="1">
            <a:spLocks/>
          </p:cNvSpPr>
          <p:nvPr/>
        </p:nvSpPr>
        <p:spPr bwMode="auto">
          <a:xfrm>
            <a:off x="719836" y="1666749"/>
            <a:ext cx="5334000" cy="196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ctr" defTabSz="457200" rtl="0" eaLnBrk="0" fontAlgn="base" hangingPunct="0">
              <a:lnSpc>
                <a:spcPts val="4000"/>
              </a:lnSpc>
              <a:spcBef>
                <a:spcPts val="0"/>
              </a:spcBef>
              <a:spcAft>
                <a:spcPct val="0"/>
              </a:spcAft>
              <a:buFont typeface="Arial" charset="0"/>
              <a:buNone/>
              <a:defRPr sz="3600" b="0" i="0" kern="1200" cap="none">
                <a:solidFill>
                  <a:schemeClr val="bg1"/>
                </a:solidFill>
                <a:latin typeface="+mn-lt"/>
                <a:ea typeface="MS PGothic" pitchFamily="34" charset="-128"/>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Aft>
                <a:spcPts val="0"/>
              </a:spcAft>
              <a:defRPr/>
            </a:pPr>
            <a:endParaRPr lang="en-US" altLang="en-US" sz="4000" dirty="0">
              <a:latin typeface="+mj-lt"/>
              <a:cs typeface="Arial" pitchFamily="34" charset="0"/>
            </a:endParaRPr>
          </a:p>
          <a:p>
            <a:pPr eaLnBrk="1" fontAlgn="auto" hangingPunct="1">
              <a:spcAft>
                <a:spcPts val="0"/>
              </a:spcAft>
              <a:defRPr/>
            </a:pPr>
            <a:r>
              <a:rPr lang="en-US" altLang="en-US" sz="4000" b="1" dirty="0">
                <a:latin typeface="+mj-lt"/>
                <a:cs typeface="Arial" pitchFamily="34" charset="0"/>
              </a:rPr>
              <a:t>Cancer Cluster Concerns in West Virginia</a:t>
            </a:r>
            <a:r>
              <a:rPr lang="en-US" altLang="en-US" dirty="0">
                <a:cs typeface="Arial" pitchFamily="34" charset="0"/>
              </a:rPr>
              <a:t/>
            </a:r>
            <a:br>
              <a:rPr lang="en-US" altLang="en-US" dirty="0">
                <a:cs typeface="Arial" pitchFamily="34" charset="0"/>
              </a:rPr>
            </a:br>
            <a:endParaRPr lang="en-US" dirty="0">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7E68BCB-2206-4D94-BBE4-BF529086B93B}"/>
              </a:ext>
            </a:extLst>
          </p:cNvPr>
          <p:cNvSpPr>
            <a:spLocks noGrp="1"/>
          </p:cNvSpPr>
          <p:nvPr>
            <p:ph type="title"/>
          </p:nvPr>
        </p:nvSpPr>
        <p:spPr>
          <a:xfrm>
            <a:off x="234950" y="230188"/>
            <a:ext cx="7594600" cy="460375"/>
          </a:xfrm>
        </p:spPr>
        <p:txBody>
          <a:bodyPr/>
          <a:lstStyle/>
          <a:p>
            <a:r>
              <a:rPr lang="en-US" altLang="en-US" sz="2800"/>
              <a:t>Case Two – Support Challenges</a:t>
            </a:r>
          </a:p>
        </p:txBody>
      </p:sp>
      <p:sp>
        <p:nvSpPr>
          <p:cNvPr id="32771" name="Slide Number Placeholder 3">
            <a:extLst>
              <a:ext uri="{FF2B5EF4-FFF2-40B4-BE49-F238E27FC236}">
                <a16:creationId xmlns:a16="http://schemas.microsoft.com/office/drawing/2014/main" id="{6DEB1C99-2EBB-4063-B555-0DA65E9BB91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D7AC87D0-0677-4B04-AC19-FFF33E43BCDC}" type="slidenum">
              <a:rPr lang="en-US" altLang="en-US" sz="1000" smtClean="0"/>
              <a:pPr>
                <a:spcBef>
                  <a:spcPct val="0"/>
                </a:spcBef>
                <a:buFontTx/>
                <a:buNone/>
              </a:pPr>
              <a:t>9</a:t>
            </a:fld>
            <a:endParaRPr lang="en-US" altLang="en-US" sz="1000"/>
          </a:p>
        </p:txBody>
      </p:sp>
      <p:sp>
        <p:nvSpPr>
          <p:cNvPr id="6" name="Content Placeholder 2">
            <a:extLst>
              <a:ext uri="{FF2B5EF4-FFF2-40B4-BE49-F238E27FC236}">
                <a16:creationId xmlns:a16="http://schemas.microsoft.com/office/drawing/2014/main" id="{78F45588-985C-4854-BADF-CBB99AD6F848}"/>
              </a:ext>
            </a:extLst>
          </p:cNvPr>
          <p:cNvSpPr>
            <a:spLocks noGrp="1"/>
          </p:cNvSpPr>
          <p:nvPr>
            <p:ph idx="1"/>
          </p:nvPr>
        </p:nvSpPr>
        <p:spPr>
          <a:xfrm>
            <a:off x="457200" y="1016000"/>
            <a:ext cx="8420100" cy="5511800"/>
          </a:xfrm>
        </p:spPr>
        <p:txBody>
          <a:bodyPr/>
          <a:lstStyle/>
          <a:p>
            <a:pPr marL="342900" indent="-342900">
              <a:buFont typeface="Arial" pitchFamily="34" charset="0"/>
              <a:buChar char="•"/>
              <a:defRPr/>
            </a:pPr>
            <a:r>
              <a:rPr lang="en-US" altLang="en-US" sz="2200" b="0" dirty="0"/>
              <a:t>Defining the population of interest:</a:t>
            </a:r>
          </a:p>
          <a:p>
            <a:pPr marL="682625" lvl="3" indent="-341313">
              <a:buFont typeface="Arial" pitchFamily="34" charset="0"/>
              <a:buChar char="•"/>
              <a:defRPr/>
            </a:pPr>
            <a:r>
              <a:rPr lang="en-US" altLang="en-US" sz="2200" dirty="0"/>
              <a:t>Primarily a worksite exposure.</a:t>
            </a:r>
          </a:p>
          <a:p>
            <a:pPr marL="682625" lvl="3" indent="-341313">
              <a:buFont typeface="Arial" pitchFamily="34" charset="0"/>
              <a:buChar char="•"/>
              <a:defRPr/>
            </a:pPr>
            <a:r>
              <a:rPr lang="en-US" altLang="en-US" sz="2200" dirty="0"/>
              <a:t>Most sensitive epidemiologic study would compare on-site employees to non-employees.</a:t>
            </a:r>
          </a:p>
          <a:p>
            <a:pPr marL="682625" lvl="3" indent="-341313">
              <a:buFont typeface="Arial" pitchFamily="34" charset="0"/>
              <a:buChar char="•"/>
              <a:defRPr/>
            </a:pPr>
            <a:r>
              <a:rPr lang="en-US" altLang="en-US" sz="2200" dirty="0"/>
              <a:t>Unable to obtain employment records from previous 50 years (SSN/DOB from Social Security Administration or from Internal Revenue Service for linkage with Registry records).</a:t>
            </a:r>
          </a:p>
          <a:p>
            <a:pPr marL="342900" lvl="1" indent="-342900">
              <a:buFont typeface="Arial" panose="020B0604020202020204" pitchFamily="34" charset="0"/>
              <a:buChar char="•"/>
              <a:defRPr/>
            </a:pPr>
            <a:r>
              <a:rPr lang="en-US" altLang="en-US" sz="2200" dirty="0"/>
              <a:t>Calculating accurate incidence and mortality rates:</a:t>
            </a:r>
          </a:p>
          <a:p>
            <a:pPr marL="682625" lvl="3" indent="-341313">
              <a:buFont typeface="Arial" pitchFamily="34" charset="0"/>
              <a:buChar char="•"/>
              <a:defRPr/>
            </a:pPr>
            <a:r>
              <a:rPr lang="en-US" altLang="en-US" sz="2200" dirty="0"/>
              <a:t>For small areas such as zip codes, population estimates from the US Census Bureau lack precision.</a:t>
            </a:r>
          </a:p>
          <a:p>
            <a:pPr marL="682625" lvl="3" indent="-341313">
              <a:buFont typeface="Arial" pitchFamily="34" charset="0"/>
              <a:buChar char="•"/>
              <a:defRPr/>
            </a:pPr>
            <a:r>
              <a:rPr lang="en-US" altLang="en-US" sz="2200" dirty="0"/>
              <a:t>Unable to age-adjust statistics since demographic profiles are not available below the county level.</a:t>
            </a:r>
          </a:p>
          <a:p>
            <a:pPr marL="682625" lvl="3" indent="-341313">
              <a:buFont typeface="Arial" pitchFamily="34" charset="0"/>
              <a:buChar char="•"/>
              <a:defRPr/>
            </a:pPr>
            <a:r>
              <a:rPr lang="en-US" altLang="en-US" sz="2200" dirty="0"/>
              <a:t>Small case counts result in huge confidence intervals.</a:t>
            </a:r>
          </a:p>
          <a:p>
            <a:pPr marL="342900" lvl="1" indent="-342900">
              <a:buFont typeface="Arial" pitchFamily="34" charset="0"/>
              <a:buChar char="•"/>
              <a:defRPr/>
            </a:pPr>
            <a:endParaRPr lang="en-US" altLang="en-US" sz="2300" dirty="0"/>
          </a:p>
          <a:p>
            <a:pPr>
              <a:defRPr/>
            </a:pPr>
            <a:endParaRPr lang="en-US" b="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7E0ADE6-06FC-4C48-91B0-D2ADA4278EFB}"/>
              </a:ext>
            </a:extLst>
          </p:cNvPr>
          <p:cNvSpPr>
            <a:spLocks noGrp="1"/>
          </p:cNvSpPr>
          <p:nvPr>
            <p:ph type="title"/>
          </p:nvPr>
        </p:nvSpPr>
        <p:spPr>
          <a:xfrm>
            <a:off x="234950" y="230188"/>
            <a:ext cx="7594600" cy="460375"/>
          </a:xfrm>
        </p:spPr>
        <p:txBody>
          <a:bodyPr/>
          <a:lstStyle/>
          <a:p>
            <a:r>
              <a:rPr lang="en-US" altLang="en-US" sz="2800"/>
              <a:t>Case Two – Support Challenges (cont’d)</a:t>
            </a:r>
          </a:p>
        </p:txBody>
      </p:sp>
      <p:sp>
        <p:nvSpPr>
          <p:cNvPr id="34819" name="Slide Number Placeholder 3">
            <a:extLst>
              <a:ext uri="{FF2B5EF4-FFF2-40B4-BE49-F238E27FC236}">
                <a16:creationId xmlns:a16="http://schemas.microsoft.com/office/drawing/2014/main" id="{0551CB5A-277A-4371-9E85-E12FB5E78C3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BC43DF86-D632-4275-A486-51FD3BA346A0}" type="slidenum">
              <a:rPr lang="en-US" altLang="en-US" sz="1000" smtClean="0"/>
              <a:pPr>
                <a:spcBef>
                  <a:spcPct val="0"/>
                </a:spcBef>
                <a:buFontTx/>
                <a:buNone/>
              </a:pPr>
              <a:t>10</a:t>
            </a:fld>
            <a:endParaRPr lang="en-US" altLang="en-US" sz="1000"/>
          </a:p>
        </p:txBody>
      </p:sp>
      <p:sp>
        <p:nvSpPr>
          <p:cNvPr id="6" name="Content Placeholder 2">
            <a:extLst>
              <a:ext uri="{FF2B5EF4-FFF2-40B4-BE49-F238E27FC236}">
                <a16:creationId xmlns:a16="http://schemas.microsoft.com/office/drawing/2014/main" id="{DBA859FF-01EB-45EC-A3BD-882FD2A83F6D}"/>
              </a:ext>
            </a:extLst>
          </p:cNvPr>
          <p:cNvSpPr>
            <a:spLocks noGrp="1"/>
          </p:cNvSpPr>
          <p:nvPr>
            <p:ph idx="1"/>
          </p:nvPr>
        </p:nvSpPr>
        <p:spPr>
          <a:xfrm>
            <a:off x="457200" y="969264"/>
            <a:ext cx="8516112" cy="5791200"/>
          </a:xfrm>
        </p:spPr>
        <p:txBody>
          <a:bodyPr>
            <a:normAutofit fontScale="92500" lnSpcReduction="10000"/>
          </a:bodyPr>
          <a:lstStyle/>
          <a:p>
            <a:pPr marL="342900" indent="-342900">
              <a:buFont typeface="Arial" pitchFamily="34" charset="0"/>
              <a:buChar char="•"/>
              <a:defRPr/>
            </a:pPr>
            <a:r>
              <a:rPr lang="en-US" altLang="en-US" sz="2300" b="0" dirty="0"/>
              <a:t>Managing effective communication:</a:t>
            </a:r>
          </a:p>
          <a:p>
            <a:pPr marL="682625" lvl="3" indent="-341313">
              <a:buFont typeface="Arial" pitchFamily="34" charset="0"/>
              <a:buChar char="•"/>
              <a:defRPr/>
            </a:pPr>
            <a:r>
              <a:rPr lang="en-US" altLang="en-US" sz="2300" dirty="0"/>
              <a:t>Need an experienced, forceful moderator to maintain control of community meetings.</a:t>
            </a:r>
          </a:p>
          <a:p>
            <a:pPr marL="682625" lvl="3" indent="-341313">
              <a:buFont typeface="Arial" pitchFamily="34" charset="0"/>
              <a:buChar char="•"/>
              <a:defRPr/>
            </a:pPr>
            <a:r>
              <a:rPr lang="en-US" altLang="en-US" sz="2300" dirty="0"/>
              <a:t>Emotional and hostile audience resistant to facts and data.</a:t>
            </a:r>
          </a:p>
          <a:p>
            <a:pPr marL="342900" lvl="1" indent="-342900">
              <a:buFont typeface="Arial" pitchFamily="34" charset="0"/>
              <a:buChar char="•"/>
              <a:defRPr/>
            </a:pPr>
            <a:r>
              <a:rPr lang="en-US" altLang="en-US" sz="2300" dirty="0"/>
              <a:t>Limiting the scope of the discussion:</a:t>
            </a:r>
          </a:p>
          <a:p>
            <a:pPr marL="682625" lvl="3" indent="-341313">
              <a:buFont typeface="Arial" pitchFamily="34" charset="0"/>
              <a:buChar char="•"/>
              <a:defRPr/>
            </a:pPr>
            <a:r>
              <a:rPr lang="en-US" altLang="en-US" sz="2300" dirty="0"/>
              <a:t>Audience was convinced there is a problem, and added new issues that pulled the discussion away from cancer cluster concern.</a:t>
            </a:r>
          </a:p>
          <a:p>
            <a:pPr marL="682625" lvl="3" indent="-341313">
              <a:buFont typeface="Arial" pitchFamily="34" charset="0"/>
              <a:buChar char="•"/>
              <a:defRPr/>
            </a:pPr>
            <a:r>
              <a:rPr lang="en-US" altLang="en-US" sz="2300" dirty="0"/>
              <a:t>Skin lesions, miscarriages, cancer in animals, flooding, property values, construction projects, etc.</a:t>
            </a:r>
          </a:p>
          <a:p>
            <a:pPr marL="682625" lvl="3" indent="-341313">
              <a:buFont typeface="Arial" pitchFamily="34" charset="0"/>
              <a:buChar char="•"/>
              <a:defRPr/>
            </a:pPr>
            <a:r>
              <a:rPr lang="en-US" altLang="en-US" sz="2300" dirty="0"/>
              <a:t>Registry could not respond to non-cancer issues, so audience dismissed the Registry’s evaluation of the cancer threat.</a:t>
            </a:r>
          </a:p>
          <a:p>
            <a:pPr marL="342900" lvl="1" indent="-342900">
              <a:buFont typeface="Arial" pitchFamily="34" charset="0"/>
              <a:buChar char="•"/>
              <a:defRPr/>
            </a:pPr>
            <a:r>
              <a:rPr lang="en-US" altLang="en-US" sz="2300" dirty="0"/>
              <a:t>Political pressure can circumvent the preferred investigation protocol:</a:t>
            </a:r>
          </a:p>
          <a:p>
            <a:pPr marL="682625" lvl="3" indent="-341313">
              <a:buFont typeface="Arial" pitchFamily="34" charset="0"/>
              <a:buChar char="•"/>
              <a:defRPr/>
            </a:pPr>
            <a:r>
              <a:rPr lang="en-US" altLang="en-US" dirty="0"/>
              <a:t>Initial investigation showed no cancer concern related to PCB exposure.</a:t>
            </a:r>
          </a:p>
          <a:p>
            <a:pPr marL="682625" lvl="3" indent="-341313">
              <a:buFont typeface="Arial" pitchFamily="34" charset="0"/>
              <a:buChar char="•"/>
              <a:defRPr/>
            </a:pPr>
            <a:r>
              <a:rPr lang="en-US" altLang="en-US" dirty="0"/>
              <a:t>Investigation should have ended at that point.</a:t>
            </a:r>
          </a:p>
          <a:p>
            <a:pPr marL="682625" lvl="3" indent="-341313">
              <a:buFont typeface="Arial" pitchFamily="34" charset="0"/>
              <a:buChar char="•"/>
              <a:defRPr/>
            </a:pPr>
            <a:r>
              <a:rPr lang="en-US" altLang="en-US" dirty="0"/>
              <a:t>Pressure from the public, media, and state government to keep looking for something.</a:t>
            </a:r>
          </a:p>
          <a:p>
            <a:pPr>
              <a:defRPr/>
            </a:pPr>
            <a:endParaRPr lang="en-US" b="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AC34840-CBB2-40E8-AB76-42AE79CE8152}"/>
              </a:ext>
            </a:extLst>
          </p:cNvPr>
          <p:cNvSpPr>
            <a:spLocks noGrp="1"/>
          </p:cNvSpPr>
          <p:nvPr>
            <p:ph type="title"/>
          </p:nvPr>
        </p:nvSpPr>
        <p:spPr>
          <a:xfrm>
            <a:off x="234950" y="244475"/>
            <a:ext cx="7594600" cy="460375"/>
          </a:xfrm>
        </p:spPr>
        <p:txBody>
          <a:bodyPr/>
          <a:lstStyle/>
          <a:p>
            <a:r>
              <a:rPr lang="en-US" altLang="en-US" sz="2800" dirty="0"/>
              <a:t>Community Meeting Handout</a:t>
            </a:r>
          </a:p>
        </p:txBody>
      </p:sp>
      <p:pic>
        <p:nvPicPr>
          <p:cNvPr id="4" name="Content Placeholder 3">
            <a:extLst>
              <a:ext uri="{FF2B5EF4-FFF2-40B4-BE49-F238E27FC236}">
                <a16:creationId xmlns:a16="http://schemas.microsoft.com/office/drawing/2014/main" id="{D052B816-1BD8-4988-9E56-EAD574815C30}"/>
              </a:ext>
            </a:extLst>
          </p:cNvPr>
          <p:cNvPicPr>
            <a:picLocks noGrp="1" noChangeAspect="1"/>
          </p:cNvPicPr>
          <p:nvPr>
            <p:ph idx="1"/>
          </p:nvPr>
        </p:nvPicPr>
        <p:blipFill>
          <a:blip r:embed="rId3"/>
          <a:stretch>
            <a:fillRect/>
          </a:stretch>
        </p:blipFill>
        <p:spPr>
          <a:xfrm>
            <a:off x="859316" y="1020763"/>
            <a:ext cx="7348250" cy="5005464"/>
          </a:xfrm>
        </p:spPr>
      </p:pic>
      <p:sp>
        <p:nvSpPr>
          <p:cNvPr id="22532" name="Slide Number Placeholder 3">
            <a:extLst>
              <a:ext uri="{FF2B5EF4-FFF2-40B4-BE49-F238E27FC236}">
                <a16:creationId xmlns:a16="http://schemas.microsoft.com/office/drawing/2014/main" id="{44D42ADD-66AC-41CC-BA52-12640528C5D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9E1CAA4-3A1B-41D2-B678-B55C6C7BFCBF}" type="slidenum">
              <a:rPr lang="en-US" altLang="en-US" sz="1000" smtClean="0"/>
              <a:pPr>
                <a:spcBef>
                  <a:spcPct val="0"/>
                </a:spcBef>
                <a:buFontTx/>
                <a:buNone/>
              </a:pPr>
              <a:t>11</a:t>
            </a:fld>
            <a:endParaRPr lang="en-US" altLang="en-US" sz="1000"/>
          </a:p>
        </p:txBody>
      </p:sp>
    </p:spTree>
    <p:extLst>
      <p:ext uri="{BB962C8B-B14F-4D97-AF65-F5344CB8AC3E}">
        <p14:creationId xmlns:p14="http://schemas.microsoft.com/office/powerpoint/2010/main" val="3114779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AC34840-CBB2-40E8-AB76-42AE79CE8152}"/>
              </a:ext>
            </a:extLst>
          </p:cNvPr>
          <p:cNvSpPr>
            <a:spLocks noGrp="1"/>
          </p:cNvSpPr>
          <p:nvPr>
            <p:ph type="title"/>
          </p:nvPr>
        </p:nvSpPr>
        <p:spPr>
          <a:xfrm>
            <a:off x="234950" y="244475"/>
            <a:ext cx="7594600" cy="460375"/>
          </a:xfrm>
        </p:spPr>
        <p:txBody>
          <a:bodyPr/>
          <a:lstStyle/>
          <a:p>
            <a:r>
              <a:rPr lang="en-US" altLang="en-US" sz="2800" dirty="0"/>
              <a:t>Community Meeting Handout</a:t>
            </a:r>
          </a:p>
        </p:txBody>
      </p:sp>
      <p:pic>
        <p:nvPicPr>
          <p:cNvPr id="4" name="Content Placeholder 3">
            <a:extLst>
              <a:ext uri="{FF2B5EF4-FFF2-40B4-BE49-F238E27FC236}">
                <a16:creationId xmlns:a16="http://schemas.microsoft.com/office/drawing/2014/main" id="{00D1E3C6-5884-45FF-B7D6-000D231D9792}"/>
              </a:ext>
            </a:extLst>
          </p:cNvPr>
          <p:cNvPicPr>
            <a:picLocks noGrp="1" noChangeAspect="1"/>
          </p:cNvPicPr>
          <p:nvPr>
            <p:ph idx="1"/>
          </p:nvPr>
        </p:nvPicPr>
        <p:blipFill>
          <a:blip r:embed="rId3"/>
          <a:stretch>
            <a:fillRect/>
          </a:stretch>
        </p:blipFill>
        <p:spPr>
          <a:xfrm>
            <a:off x="1795749" y="1020763"/>
            <a:ext cx="5574535" cy="5592762"/>
          </a:xfrm>
        </p:spPr>
      </p:pic>
      <p:sp>
        <p:nvSpPr>
          <p:cNvPr id="22532" name="Slide Number Placeholder 3">
            <a:extLst>
              <a:ext uri="{FF2B5EF4-FFF2-40B4-BE49-F238E27FC236}">
                <a16:creationId xmlns:a16="http://schemas.microsoft.com/office/drawing/2014/main" id="{44D42ADD-66AC-41CC-BA52-12640528C5D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9E1CAA4-3A1B-41D2-B678-B55C6C7BFCBF}" type="slidenum">
              <a:rPr lang="en-US" altLang="en-US" sz="1000" smtClean="0"/>
              <a:pPr>
                <a:spcBef>
                  <a:spcPct val="0"/>
                </a:spcBef>
                <a:buFontTx/>
                <a:buNone/>
              </a:pPr>
              <a:t>12</a:t>
            </a:fld>
            <a:endParaRPr lang="en-US" altLang="en-US" sz="1000"/>
          </a:p>
        </p:txBody>
      </p:sp>
    </p:spTree>
    <p:extLst>
      <p:ext uri="{BB962C8B-B14F-4D97-AF65-F5344CB8AC3E}">
        <p14:creationId xmlns:p14="http://schemas.microsoft.com/office/powerpoint/2010/main" val="109988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577E436-B4FB-4B2E-9F95-76C9F9BA5DDF}"/>
              </a:ext>
            </a:extLst>
          </p:cNvPr>
          <p:cNvSpPr>
            <a:spLocks noGrp="1"/>
          </p:cNvSpPr>
          <p:nvPr>
            <p:ph type="title"/>
          </p:nvPr>
        </p:nvSpPr>
        <p:spPr>
          <a:xfrm>
            <a:off x="234950" y="244475"/>
            <a:ext cx="7594600" cy="460375"/>
          </a:xfrm>
        </p:spPr>
        <p:txBody>
          <a:bodyPr/>
          <a:lstStyle/>
          <a:p>
            <a:r>
              <a:rPr lang="en-US" altLang="en-US" sz="2800"/>
              <a:t>References</a:t>
            </a:r>
          </a:p>
        </p:txBody>
      </p:sp>
      <p:sp>
        <p:nvSpPr>
          <p:cNvPr id="36867" name="Content Placeholder 2">
            <a:extLst>
              <a:ext uri="{FF2B5EF4-FFF2-40B4-BE49-F238E27FC236}">
                <a16:creationId xmlns:a16="http://schemas.microsoft.com/office/drawing/2014/main" id="{20DF2B5F-8BE4-418E-A0FB-A29DC8579C70}"/>
              </a:ext>
            </a:extLst>
          </p:cNvPr>
          <p:cNvSpPr>
            <a:spLocks noGrp="1"/>
          </p:cNvSpPr>
          <p:nvPr>
            <p:ph idx="1"/>
          </p:nvPr>
        </p:nvSpPr>
        <p:spPr>
          <a:xfrm>
            <a:off x="457200" y="1039622"/>
            <a:ext cx="8420100" cy="5683250"/>
          </a:xfrm>
        </p:spPr>
        <p:txBody>
          <a:bodyPr>
            <a:normAutofit fontScale="92500"/>
          </a:bodyPr>
          <a:lstStyle/>
          <a:p>
            <a:pPr marL="401638" indent="-401638">
              <a:spcBef>
                <a:spcPts val="0"/>
              </a:spcBef>
            </a:pPr>
            <a:r>
              <a:rPr lang="en-US" altLang="en-US" sz="2300" b="0" dirty="0"/>
              <a:t>1</a:t>
            </a:r>
            <a:r>
              <a:rPr lang="en-US" altLang="en-US" b="0" dirty="0"/>
              <a:t>.  United States Census Bureau. Accessed at www.census.gov/quickfacts/wv on 3/15/2019 at 7:55 am.</a:t>
            </a:r>
          </a:p>
          <a:p>
            <a:pPr marL="401638" indent="-401638">
              <a:spcBef>
                <a:spcPts val="0"/>
              </a:spcBef>
            </a:pPr>
            <a:r>
              <a:rPr lang="en-US" altLang="en-US" b="0" dirty="0"/>
              <a:t>2.  Mckillop and M. Newman, D. (2018, June 20) retrieved from www.pewtrusts.org/research-and-analysis/articles/2018/06/20/years-of-slower-population-growth-persisted-in-2017?utm_campaign=governing&amp;utm_source=twitter&amp;utm_medium=social&amp;utm_content=2017map</a:t>
            </a:r>
          </a:p>
          <a:p>
            <a:pPr marL="401638" indent="-401638">
              <a:spcBef>
                <a:spcPts val="0"/>
              </a:spcBef>
            </a:pPr>
            <a:r>
              <a:rPr lang="en-US" altLang="en-US" sz="2300" b="0" dirty="0"/>
              <a:t>3.  </a:t>
            </a:r>
            <a:r>
              <a:rPr lang="en-US" altLang="en-US" b="0" dirty="0"/>
              <a:t>Centers for Disease Control and Prevention. Accessed at www.cdc.gov/nchs/pressroom/states/westvirginia/westvirginia.htm on 3/15/2019 at 8:40 am.</a:t>
            </a:r>
          </a:p>
          <a:p>
            <a:pPr marL="401638" indent="-401638">
              <a:spcBef>
                <a:spcPts val="0"/>
              </a:spcBef>
            </a:pPr>
            <a:r>
              <a:rPr lang="en-US" altLang="en-US" b="0" dirty="0"/>
              <a:t>4.  Centers for Disease Control and Prevention. Accessed at www.cdc.gov/nchs/fastats/leading-causes-of-death.htm on 3/15/2019 at 8:42 am.</a:t>
            </a:r>
          </a:p>
          <a:p>
            <a:pPr marL="401638" indent="-401638">
              <a:spcBef>
                <a:spcPts val="0"/>
              </a:spcBef>
            </a:pPr>
            <a:r>
              <a:rPr lang="en-US" altLang="en-US" b="0" dirty="0"/>
              <a:t>5.	Shanholtzer, B. Health Statistics Center. West Virginia Department of Health and Human Resources, Bureau for Public Health. (2017) West Virginia Behavioral Risk Factor Surveillance System Report 2016.</a:t>
            </a:r>
          </a:p>
        </p:txBody>
      </p:sp>
      <p:sp>
        <p:nvSpPr>
          <p:cNvPr id="36868" name="Slide Number Placeholder 3">
            <a:extLst>
              <a:ext uri="{FF2B5EF4-FFF2-40B4-BE49-F238E27FC236}">
                <a16:creationId xmlns:a16="http://schemas.microsoft.com/office/drawing/2014/main" id="{EB6CDEA2-486A-4E8A-A6C5-BB1CEC26776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DA40D87F-7426-4F94-A733-665B9517431D}" type="slidenum">
              <a:rPr lang="en-US" altLang="en-US" sz="1000" smtClean="0"/>
              <a:pPr>
                <a:spcBef>
                  <a:spcPct val="0"/>
                </a:spcBef>
                <a:buFontTx/>
                <a:buNone/>
              </a:pPr>
              <a:t>13</a:t>
            </a:fld>
            <a:endParaRPr lang="en-US" altLang="en-US"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03764AE-8378-44FF-A63E-872E842C45CD}"/>
              </a:ext>
            </a:extLst>
          </p:cNvPr>
          <p:cNvSpPr>
            <a:spLocks noGrp="1"/>
          </p:cNvSpPr>
          <p:nvPr>
            <p:ph type="title"/>
          </p:nvPr>
        </p:nvSpPr>
        <p:spPr>
          <a:xfrm>
            <a:off x="234950" y="230188"/>
            <a:ext cx="7594600" cy="460375"/>
          </a:xfrm>
        </p:spPr>
        <p:txBody>
          <a:bodyPr/>
          <a:lstStyle/>
          <a:p>
            <a:r>
              <a:rPr lang="en-US" altLang="en-US"/>
              <a:t>Contact</a:t>
            </a:r>
          </a:p>
        </p:txBody>
      </p:sp>
      <p:sp>
        <p:nvSpPr>
          <p:cNvPr id="3" name="Content Placeholder 2">
            <a:extLst>
              <a:ext uri="{FF2B5EF4-FFF2-40B4-BE49-F238E27FC236}">
                <a16:creationId xmlns:a16="http://schemas.microsoft.com/office/drawing/2014/main" id="{FBA26789-CD72-43D2-B240-57298B6B1FE0}"/>
              </a:ext>
            </a:extLst>
          </p:cNvPr>
          <p:cNvSpPr>
            <a:spLocks noGrp="1"/>
          </p:cNvSpPr>
          <p:nvPr>
            <p:ph idx="1"/>
          </p:nvPr>
        </p:nvSpPr>
        <p:spPr>
          <a:xfrm>
            <a:off x="457200" y="1071562"/>
            <a:ext cx="8229600" cy="5556250"/>
          </a:xfrm>
          <a:extLst/>
        </p:spPr>
        <p:txBody>
          <a:bodyPr>
            <a:normAutofit fontScale="85000" lnSpcReduction="20000"/>
          </a:bodyPr>
          <a:lstStyle/>
          <a:p>
            <a:pPr marL="342900" indent="-342900">
              <a:lnSpc>
                <a:spcPct val="90000"/>
              </a:lnSpc>
              <a:spcBef>
                <a:spcPct val="0"/>
              </a:spcBef>
              <a:spcAft>
                <a:spcPts val="600"/>
              </a:spcAft>
              <a:buClr>
                <a:schemeClr val="folHlink"/>
              </a:buClr>
              <a:buSzPct val="90000"/>
              <a:defRPr/>
            </a:pPr>
            <a:r>
              <a:rPr lang="en-US" sz="2600" b="0" dirty="0"/>
              <a:t>Shawn Farley, MHA, CTR</a:t>
            </a:r>
          </a:p>
          <a:p>
            <a:pPr marL="342900" indent="-342900">
              <a:lnSpc>
                <a:spcPct val="90000"/>
              </a:lnSpc>
              <a:spcBef>
                <a:spcPct val="0"/>
              </a:spcBef>
              <a:spcAft>
                <a:spcPts val="600"/>
              </a:spcAft>
              <a:buClr>
                <a:schemeClr val="folHlink"/>
              </a:buClr>
              <a:buSzPct val="90000"/>
              <a:defRPr/>
            </a:pPr>
            <a:r>
              <a:rPr lang="en-US" sz="2600" b="0" dirty="0"/>
              <a:t>Director</a:t>
            </a:r>
          </a:p>
          <a:p>
            <a:pPr marL="342900" indent="-342900">
              <a:lnSpc>
                <a:spcPct val="90000"/>
              </a:lnSpc>
              <a:spcBef>
                <a:spcPct val="0"/>
              </a:spcBef>
              <a:spcAft>
                <a:spcPts val="600"/>
              </a:spcAft>
              <a:buClr>
                <a:schemeClr val="folHlink"/>
              </a:buClr>
              <a:buSzPct val="90000"/>
              <a:defRPr/>
            </a:pPr>
            <a:r>
              <a:rPr lang="en-US" sz="2600" b="0" dirty="0"/>
              <a:t>West Virginia Department of Health and Human Resources</a:t>
            </a:r>
          </a:p>
          <a:p>
            <a:pPr marL="342900" indent="-342900">
              <a:lnSpc>
                <a:spcPct val="90000"/>
              </a:lnSpc>
              <a:spcBef>
                <a:spcPct val="0"/>
              </a:spcBef>
              <a:spcAft>
                <a:spcPts val="600"/>
              </a:spcAft>
              <a:buClr>
                <a:schemeClr val="folHlink"/>
              </a:buClr>
              <a:buSzPct val="90000"/>
              <a:defRPr/>
            </a:pPr>
            <a:r>
              <a:rPr lang="en-US" sz="2600" b="0" dirty="0"/>
              <a:t>Bureau for Public Health</a:t>
            </a:r>
          </a:p>
          <a:p>
            <a:pPr marL="342900" indent="-342900">
              <a:lnSpc>
                <a:spcPct val="90000"/>
              </a:lnSpc>
              <a:spcBef>
                <a:spcPct val="0"/>
              </a:spcBef>
              <a:spcAft>
                <a:spcPts val="600"/>
              </a:spcAft>
              <a:buClr>
                <a:schemeClr val="folHlink"/>
              </a:buClr>
              <a:buSzPct val="90000"/>
              <a:defRPr/>
            </a:pPr>
            <a:r>
              <a:rPr lang="en-US" sz="2600" b="0" dirty="0"/>
              <a:t>Office of Epidemiology and Prevention Services</a:t>
            </a:r>
          </a:p>
          <a:p>
            <a:pPr marL="342900" indent="-342900">
              <a:lnSpc>
                <a:spcPct val="90000"/>
              </a:lnSpc>
              <a:spcBef>
                <a:spcPct val="0"/>
              </a:spcBef>
              <a:spcAft>
                <a:spcPts val="600"/>
              </a:spcAft>
              <a:buClr>
                <a:schemeClr val="folHlink"/>
              </a:buClr>
              <a:buSzPct val="90000"/>
              <a:defRPr/>
            </a:pPr>
            <a:r>
              <a:rPr lang="en-US" sz="2600" b="0" dirty="0"/>
              <a:t>Division of Cancer Epidemiology</a:t>
            </a:r>
          </a:p>
          <a:p>
            <a:pPr marL="342900" indent="-342900">
              <a:lnSpc>
                <a:spcPct val="90000"/>
              </a:lnSpc>
              <a:spcBef>
                <a:spcPct val="0"/>
              </a:spcBef>
              <a:spcAft>
                <a:spcPts val="600"/>
              </a:spcAft>
              <a:buClr>
                <a:schemeClr val="folHlink"/>
              </a:buClr>
              <a:buSzPct val="90000"/>
              <a:defRPr/>
            </a:pPr>
            <a:r>
              <a:rPr lang="en-US" sz="2600" b="0" dirty="0"/>
              <a:t>350 Capitol Street, Room 125</a:t>
            </a:r>
          </a:p>
          <a:p>
            <a:pPr marL="342900" indent="-342900">
              <a:lnSpc>
                <a:spcPct val="90000"/>
              </a:lnSpc>
              <a:spcBef>
                <a:spcPct val="0"/>
              </a:spcBef>
              <a:spcAft>
                <a:spcPts val="600"/>
              </a:spcAft>
              <a:buClr>
                <a:schemeClr val="folHlink"/>
              </a:buClr>
              <a:buSzPct val="90000"/>
              <a:defRPr/>
            </a:pPr>
            <a:r>
              <a:rPr lang="en-US" sz="2600" b="0" dirty="0"/>
              <a:t>Charleston, WV  25301</a:t>
            </a:r>
          </a:p>
          <a:p>
            <a:pPr marL="342900" indent="-342900">
              <a:lnSpc>
                <a:spcPct val="90000"/>
              </a:lnSpc>
              <a:spcBef>
                <a:spcPct val="0"/>
              </a:spcBef>
              <a:spcAft>
                <a:spcPts val="600"/>
              </a:spcAft>
              <a:buClr>
                <a:schemeClr val="folHlink"/>
              </a:buClr>
              <a:buSzPct val="90000"/>
              <a:defRPr/>
            </a:pPr>
            <a:r>
              <a:rPr lang="en-US" sz="2600" b="0" dirty="0"/>
              <a:t>Phone:  (304) 356-4953</a:t>
            </a:r>
          </a:p>
          <a:p>
            <a:pPr marL="342900" indent="-342900">
              <a:lnSpc>
                <a:spcPct val="90000"/>
              </a:lnSpc>
              <a:spcBef>
                <a:spcPct val="0"/>
              </a:spcBef>
              <a:spcAft>
                <a:spcPts val="600"/>
              </a:spcAft>
              <a:buClr>
                <a:schemeClr val="folHlink"/>
              </a:buClr>
              <a:buSzPct val="90000"/>
              <a:defRPr/>
            </a:pPr>
            <a:r>
              <a:rPr lang="en-US" sz="2600" b="0" dirty="0"/>
              <a:t>Email:  </a:t>
            </a:r>
            <a:r>
              <a:rPr lang="en-US" sz="2600" b="0" u="sng" dirty="0"/>
              <a:t>Shawn.O.Farley@wv.gov</a:t>
            </a:r>
          </a:p>
          <a:p>
            <a:pPr>
              <a:spcAft>
                <a:spcPts val="600"/>
              </a:spcAft>
              <a:defRPr/>
            </a:pPr>
            <a:endParaRPr lang="en-US" sz="2600" b="0" dirty="0"/>
          </a:p>
          <a:p>
            <a:pPr marL="342900" indent="-342900">
              <a:lnSpc>
                <a:spcPct val="90000"/>
              </a:lnSpc>
              <a:spcBef>
                <a:spcPct val="0"/>
              </a:spcBef>
              <a:spcAft>
                <a:spcPts val="600"/>
              </a:spcAft>
              <a:buClr>
                <a:schemeClr val="folHlink"/>
              </a:buClr>
              <a:buSzPct val="90000"/>
              <a:defRPr/>
            </a:pPr>
            <a:r>
              <a:rPr lang="en-US" sz="2600" b="0" dirty="0"/>
              <a:t>Visit us on the Web:</a:t>
            </a:r>
          </a:p>
          <a:p>
            <a:pPr marL="342900" indent="-342900">
              <a:lnSpc>
                <a:spcPct val="90000"/>
              </a:lnSpc>
              <a:spcBef>
                <a:spcPct val="0"/>
              </a:spcBef>
              <a:spcAft>
                <a:spcPts val="600"/>
              </a:spcAft>
              <a:buClr>
                <a:schemeClr val="folHlink"/>
              </a:buClr>
              <a:buSzPct val="90000"/>
              <a:defRPr/>
            </a:pPr>
            <a:r>
              <a:rPr lang="en-US" sz="2600" b="0" u="sng" dirty="0"/>
              <a:t>www.cancerregistry.wv.gov</a:t>
            </a:r>
            <a:endParaRPr lang="en-US" sz="2600" b="0" u="sng" dirty="0">
              <a:latin typeface="Arial" pitchFamily="34" charset="0"/>
              <a:cs typeface="Arial" pitchFamily="34" charset="0"/>
            </a:endParaRPr>
          </a:p>
          <a:p>
            <a:pPr>
              <a:defRPr/>
            </a:pPr>
            <a:endParaRPr lang="en-US" sz="2600" dirty="0"/>
          </a:p>
          <a:p>
            <a:pPr>
              <a:defRPr/>
            </a:pPr>
            <a:r>
              <a:rPr lang="en-US" sz="2600" b="0" i="1" dirty="0"/>
              <a:t>Funding: </a:t>
            </a:r>
            <a:endParaRPr lang="en-US" sz="2600" b="0" dirty="0"/>
          </a:p>
          <a:p>
            <a:pPr>
              <a:defRPr/>
            </a:pPr>
            <a:r>
              <a:rPr lang="en-US" sz="2600" b="0" dirty="0"/>
              <a:t>Centers for Disease Control and Prevention #NU58DP006300-02-00</a:t>
            </a:r>
            <a:endParaRPr lang="en-US" sz="2600" dirty="0">
              <a:solidFill>
                <a:srgbClr val="FF0000"/>
              </a:solidFill>
            </a:endParaRPr>
          </a:p>
          <a:p>
            <a:pPr marL="342900" indent="-342900" algn="ctr">
              <a:lnSpc>
                <a:spcPct val="90000"/>
              </a:lnSpc>
              <a:spcBef>
                <a:spcPct val="0"/>
              </a:spcBef>
              <a:buClr>
                <a:schemeClr val="folHlink"/>
              </a:buClr>
              <a:buSzPct val="90000"/>
              <a:defRPr/>
            </a:pPr>
            <a:endParaRPr lang="en-US" sz="2000" dirty="0">
              <a:solidFill>
                <a:srgbClr val="FF0000"/>
              </a:solidFill>
            </a:endParaRPr>
          </a:p>
          <a:p>
            <a:pPr algn="ctr">
              <a:defRPr/>
            </a:pPr>
            <a:endParaRPr lang="en-US" sz="2000" dirty="0"/>
          </a:p>
        </p:txBody>
      </p:sp>
      <p:sp>
        <p:nvSpPr>
          <p:cNvPr id="38916" name="Slide Number Placeholder 3">
            <a:extLst>
              <a:ext uri="{FF2B5EF4-FFF2-40B4-BE49-F238E27FC236}">
                <a16:creationId xmlns:a16="http://schemas.microsoft.com/office/drawing/2014/main" id="{C222E3EB-7149-4988-A9EA-A0CD32E61BB7}"/>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837C01A-5184-49C6-9AD4-6AF15EE564AF}" type="slidenum">
              <a:rPr lang="en-US" altLang="en-US" sz="1000" smtClean="0"/>
              <a:pPr>
                <a:spcBef>
                  <a:spcPct val="0"/>
                </a:spcBef>
                <a:buFontTx/>
                <a:buNone/>
              </a:pPr>
              <a:t>14</a:t>
            </a:fld>
            <a:endParaRPr lang="en-US" altLang="en-US" sz="1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53929FB-AB65-4CD3-B492-488A31A3C7D1}"/>
              </a:ext>
            </a:extLst>
          </p:cNvPr>
          <p:cNvSpPr>
            <a:spLocks noGrp="1"/>
          </p:cNvSpPr>
          <p:nvPr>
            <p:ph type="title"/>
          </p:nvPr>
        </p:nvSpPr>
        <p:spPr>
          <a:xfrm>
            <a:off x="234950" y="230188"/>
            <a:ext cx="7569200" cy="460375"/>
          </a:xfrm>
        </p:spPr>
        <p:txBody>
          <a:bodyPr/>
          <a:lstStyle/>
          <a:p>
            <a:r>
              <a:rPr lang="en-US" altLang="en-US" sz="2800" dirty="0"/>
              <a:t>Cancer Concern Challenges</a:t>
            </a:r>
          </a:p>
        </p:txBody>
      </p:sp>
      <p:sp>
        <p:nvSpPr>
          <p:cNvPr id="3" name="Content Placeholder 2">
            <a:extLst>
              <a:ext uri="{FF2B5EF4-FFF2-40B4-BE49-F238E27FC236}">
                <a16:creationId xmlns:a16="http://schemas.microsoft.com/office/drawing/2014/main" id="{B0E823D3-AACB-419A-9835-5567826AF22C}"/>
              </a:ext>
            </a:extLst>
          </p:cNvPr>
          <p:cNvSpPr>
            <a:spLocks noGrp="1"/>
          </p:cNvSpPr>
          <p:nvPr>
            <p:ph idx="1"/>
          </p:nvPr>
        </p:nvSpPr>
        <p:spPr>
          <a:xfrm>
            <a:off x="457200" y="1071562"/>
            <a:ext cx="8229600" cy="5556250"/>
          </a:xfrm>
        </p:spPr>
        <p:txBody>
          <a:bodyPr>
            <a:normAutofit fontScale="85000" lnSpcReduction="20000"/>
          </a:bodyPr>
          <a:lstStyle/>
          <a:p>
            <a:pPr marL="342900" indent="-342900">
              <a:buFont typeface="Arial" panose="020B0604020202020204" pitchFamily="34" charset="0"/>
              <a:buChar char="•"/>
              <a:defRPr/>
            </a:pPr>
            <a:r>
              <a:rPr lang="en-US" sz="2600" b="0" dirty="0"/>
              <a:t>West Virginia is located within the Appalachian mountains with a population of 1.8 million.</a:t>
            </a:r>
            <a:r>
              <a:rPr lang="en-US" sz="2600" b="0" baseline="30000" dirty="0"/>
              <a:t>1</a:t>
            </a:r>
            <a:r>
              <a:rPr lang="en-US" sz="2600" b="0" dirty="0"/>
              <a:t> It is made up of small communities isolated by terrain, making single digit counts of cancer in these communities seem significant.</a:t>
            </a:r>
          </a:p>
          <a:p>
            <a:pPr marL="342900" indent="-342900">
              <a:buFont typeface="Arial" panose="020B0604020202020204" pitchFamily="34" charset="0"/>
              <a:buChar char="•"/>
              <a:defRPr/>
            </a:pPr>
            <a:r>
              <a:rPr lang="en-US" sz="2600" b="0" dirty="0"/>
              <a:t>West Virginia’s population has decreased over the past decade.</a:t>
            </a:r>
            <a:r>
              <a:rPr lang="en-US" sz="2600" b="0" baseline="30000" dirty="0"/>
              <a:t>2</a:t>
            </a:r>
            <a:r>
              <a:rPr lang="en-US" sz="2600" b="0" dirty="0"/>
              <a:t>  Population movement makes geocoding and tracking cancer concerns over time more challenging.</a:t>
            </a:r>
          </a:p>
          <a:p>
            <a:pPr marL="342900" indent="-342900">
              <a:buFont typeface="Arial" panose="020B0604020202020204" pitchFamily="34" charset="0"/>
              <a:buChar char="•"/>
              <a:defRPr/>
            </a:pPr>
            <a:r>
              <a:rPr lang="en-US" sz="2600" b="0" dirty="0"/>
              <a:t>Precise population counts and demographic profiles are not available for small communities, making mortality and incidence rates difficult to calculate (unknown error rate, no age-adjustment).</a:t>
            </a:r>
          </a:p>
          <a:p>
            <a:pPr marL="342900" indent="-342900">
              <a:buFont typeface="Arial" panose="020B0604020202020204" pitchFamily="34" charset="0"/>
              <a:buChar char="•"/>
              <a:defRPr/>
            </a:pPr>
            <a:r>
              <a:rPr lang="en-US" sz="2600" b="0" dirty="0"/>
              <a:t>The leading cause of death in West Virginia is cancer,</a:t>
            </a:r>
            <a:r>
              <a:rPr lang="en-US" sz="2600" b="0" baseline="30000" dirty="0"/>
              <a:t>3</a:t>
            </a:r>
            <a:r>
              <a:rPr lang="en-US" sz="2600" b="0" dirty="0"/>
              <a:t> unlike the nation which is currently heart disease.</a:t>
            </a:r>
            <a:r>
              <a:rPr lang="en-US" sz="2600" b="0" baseline="30000" dirty="0"/>
              <a:t>4</a:t>
            </a:r>
            <a:endParaRPr lang="en-US" sz="2600" b="0" dirty="0"/>
          </a:p>
          <a:p>
            <a:pPr marL="342900" indent="-342900">
              <a:buFont typeface="Arial" panose="020B0604020202020204" pitchFamily="34" charset="0"/>
              <a:buChar char="•"/>
              <a:defRPr/>
            </a:pPr>
            <a:r>
              <a:rPr lang="en-US" sz="2600" b="0" dirty="0"/>
              <a:t>West Virginia ranks the second highest in the nation in the prevalence of poor health behaviors, second highest for adult smoking, highest in obesity, and third highest for overall cancer prevalence.</a:t>
            </a:r>
            <a:r>
              <a:rPr lang="en-US" sz="2600" b="0" baseline="30000" dirty="0"/>
              <a:t>5</a:t>
            </a:r>
            <a:endParaRPr lang="en-US" sz="2600" b="0" dirty="0"/>
          </a:p>
          <a:p>
            <a:pPr marL="342900" indent="-342900">
              <a:buFont typeface="Arial" panose="020B0604020202020204" pitchFamily="34" charset="0"/>
              <a:buChar char="•"/>
              <a:defRPr/>
            </a:pPr>
            <a:r>
              <a:rPr lang="en-US" sz="2600" b="0" dirty="0"/>
              <a:t>Cancer facts from the cancer registry have not been well received in communities as emotions are high during public meetings.</a:t>
            </a:r>
          </a:p>
          <a:p>
            <a:pPr>
              <a:defRPr/>
            </a:pPr>
            <a:endParaRPr lang="en-US" b="0" dirty="0"/>
          </a:p>
        </p:txBody>
      </p:sp>
      <p:sp>
        <p:nvSpPr>
          <p:cNvPr id="18436" name="Slide Number Placeholder 3">
            <a:extLst>
              <a:ext uri="{FF2B5EF4-FFF2-40B4-BE49-F238E27FC236}">
                <a16:creationId xmlns:a16="http://schemas.microsoft.com/office/drawing/2014/main" id="{9368AE23-D76D-4A48-8024-B23369BA763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57938FF-8545-4205-8054-00F94C678B47}" type="slidenum">
              <a:rPr lang="en-US" altLang="en-US" sz="1000" smtClean="0"/>
              <a:pPr>
                <a:spcBef>
                  <a:spcPct val="0"/>
                </a:spcBef>
                <a:buFontTx/>
                <a:buNone/>
              </a:pPr>
              <a:t>1</a:t>
            </a:fld>
            <a:endParaRPr lang="en-US" alt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8F96603-B974-4DF1-87FC-1AE2FFF1E20B}"/>
              </a:ext>
            </a:extLst>
          </p:cNvPr>
          <p:cNvSpPr>
            <a:spLocks noGrp="1"/>
          </p:cNvSpPr>
          <p:nvPr>
            <p:ph type="title"/>
          </p:nvPr>
        </p:nvSpPr>
        <p:spPr>
          <a:xfrm>
            <a:off x="234950" y="230188"/>
            <a:ext cx="7569200" cy="460375"/>
          </a:xfrm>
        </p:spPr>
        <p:txBody>
          <a:bodyPr/>
          <a:lstStyle/>
          <a:p>
            <a:r>
              <a:rPr lang="en-US" altLang="en-US" sz="2800" dirty="0"/>
              <a:t>How Do Cluster Concerns Start In West Virginia?</a:t>
            </a:r>
          </a:p>
        </p:txBody>
      </p:sp>
      <p:sp>
        <p:nvSpPr>
          <p:cNvPr id="18435" name="Rectangle 3">
            <a:extLst>
              <a:ext uri="{FF2B5EF4-FFF2-40B4-BE49-F238E27FC236}">
                <a16:creationId xmlns:a16="http://schemas.microsoft.com/office/drawing/2014/main" id="{886403B1-84FC-4905-ACF7-7D12CACAF5EF}"/>
              </a:ext>
            </a:extLst>
          </p:cNvPr>
          <p:cNvSpPr>
            <a:spLocks noGrp="1" noChangeArrowheads="1"/>
          </p:cNvSpPr>
          <p:nvPr>
            <p:ph idx="1"/>
          </p:nvPr>
        </p:nvSpPr>
        <p:spPr>
          <a:xfrm>
            <a:off x="488950" y="914400"/>
            <a:ext cx="7848600" cy="5613400"/>
          </a:xfrm>
        </p:spPr>
        <p:txBody>
          <a:bodyPr>
            <a:noAutofit/>
          </a:bodyPr>
          <a:lstStyle/>
          <a:p>
            <a:pPr marL="450850" indent="-342900">
              <a:spcAft>
                <a:spcPts val="1200"/>
              </a:spcAft>
              <a:buFont typeface="Arial" panose="020B0604020202020204" pitchFamily="34" charset="0"/>
              <a:buChar char="•"/>
              <a:defRPr/>
            </a:pPr>
            <a:r>
              <a:rPr lang="en-US" altLang="en-US" sz="2200" b="0" dirty="0"/>
              <a:t>Significantly high rates of a cancer in our annual burden report identified by the cancer registry epidemiologists.</a:t>
            </a:r>
          </a:p>
          <a:p>
            <a:pPr marL="450850" indent="-342900">
              <a:spcAft>
                <a:spcPts val="1200"/>
              </a:spcAft>
              <a:buFont typeface="Arial" panose="020B0604020202020204" pitchFamily="34" charset="0"/>
              <a:buChar char="•"/>
              <a:defRPr/>
            </a:pPr>
            <a:r>
              <a:rPr lang="en-US" altLang="en-US" sz="2200" b="0" dirty="0"/>
              <a:t>Inquiry about a cancer concern from a physician, citizen or citizen’s group.</a:t>
            </a:r>
          </a:p>
          <a:p>
            <a:pPr marL="450850" indent="-342900">
              <a:spcAft>
                <a:spcPts val="1200"/>
              </a:spcAft>
              <a:buFont typeface="Arial" panose="020B0604020202020204" pitchFamily="34" charset="0"/>
              <a:buChar char="•"/>
              <a:defRPr/>
            </a:pPr>
            <a:r>
              <a:rPr lang="en-US" altLang="en-US" sz="2200" b="0" dirty="0"/>
              <a:t>Inquiry from a local politician.</a:t>
            </a:r>
          </a:p>
          <a:p>
            <a:pPr marL="450850" indent="-342900">
              <a:spcAft>
                <a:spcPts val="1200"/>
              </a:spcAft>
              <a:buFont typeface="Arial" panose="020B0604020202020204" pitchFamily="34" charset="0"/>
              <a:buChar char="•"/>
              <a:defRPr/>
            </a:pPr>
            <a:r>
              <a:rPr lang="en-US" altLang="en-US" sz="2200" b="0" dirty="0"/>
              <a:t>Notification from the state’s Environmental Protection Agency (EPA).</a:t>
            </a:r>
          </a:p>
          <a:p>
            <a:pPr marL="450850" indent="-342900">
              <a:spcAft>
                <a:spcPts val="1200"/>
              </a:spcAft>
              <a:buFont typeface="Arial" panose="020B0604020202020204" pitchFamily="34" charset="0"/>
              <a:buChar char="•"/>
              <a:defRPr/>
            </a:pPr>
            <a:r>
              <a:rPr lang="en-US" altLang="en-US" sz="2200" b="0" dirty="0"/>
              <a:t>Notification from the Agency for Toxic Substances and Disease Registry (ATSDR) about an environmental concern or investigation in our state.</a:t>
            </a:r>
          </a:p>
          <a:p>
            <a:pPr marL="450850" indent="-342900">
              <a:spcAft>
                <a:spcPts val="1200"/>
              </a:spcAft>
              <a:buFont typeface="Arial" panose="020B0604020202020204" pitchFamily="34" charset="0"/>
              <a:buChar char="•"/>
              <a:defRPr/>
            </a:pPr>
            <a:r>
              <a:rPr lang="en-US" altLang="en-US" sz="2200" b="0" dirty="0"/>
              <a:t>All initial concerns are handled by the Epidemiologist of the Cancer Registry and treated initially as a data request. The Epidemiologist examines our data for unusual patterns.</a:t>
            </a:r>
          </a:p>
        </p:txBody>
      </p:sp>
      <p:sp>
        <p:nvSpPr>
          <p:cNvPr id="2" name="Slide Number Placeholder 1">
            <a:extLst>
              <a:ext uri="{FF2B5EF4-FFF2-40B4-BE49-F238E27FC236}">
                <a16:creationId xmlns:a16="http://schemas.microsoft.com/office/drawing/2014/main" id="{E7F60636-5232-4639-B197-AAC9FFFC8F12}"/>
              </a:ext>
            </a:extLst>
          </p:cNvPr>
          <p:cNvSpPr>
            <a:spLocks noGrp="1"/>
          </p:cNvSpPr>
          <p:nvPr>
            <p:ph type="sldNum" sz="quarter" idx="10"/>
          </p:nvPr>
        </p:nvSpPr>
        <p:spPr/>
        <p:txBody>
          <a:bodyPr/>
          <a:lstStyle/>
          <a:p>
            <a:pPr>
              <a:defRPr/>
            </a:pPr>
            <a:fld id="{D3ABF55B-A865-47A2-88CB-CE5EEF246CB7}" type="slidenum">
              <a:rPr lang="en-US" altLang="en-US" smtClean="0"/>
              <a:pPr>
                <a:defRPr/>
              </a:pPr>
              <a:t>2</a:t>
            </a:fld>
            <a:endParaRPr lang="en-US" altLang="en-US"/>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AC34840-CBB2-40E8-AB76-42AE79CE8152}"/>
              </a:ext>
            </a:extLst>
          </p:cNvPr>
          <p:cNvSpPr>
            <a:spLocks noGrp="1"/>
          </p:cNvSpPr>
          <p:nvPr>
            <p:ph type="title"/>
          </p:nvPr>
        </p:nvSpPr>
        <p:spPr>
          <a:xfrm>
            <a:off x="234950" y="244475"/>
            <a:ext cx="7594600" cy="460375"/>
          </a:xfrm>
        </p:spPr>
        <p:txBody>
          <a:bodyPr/>
          <a:lstStyle/>
          <a:p>
            <a:r>
              <a:rPr lang="en-US" altLang="en-US" sz="2800"/>
              <a:t>Case One - Background</a:t>
            </a:r>
          </a:p>
        </p:txBody>
      </p:sp>
      <p:sp>
        <p:nvSpPr>
          <p:cNvPr id="3" name="Content Placeholder 2">
            <a:extLst>
              <a:ext uri="{FF2B5EF4-FFF2-40B4-BE49-F238E27FC236}">
                <a16:creationId xmlns:a16="http://schemas.microsoft.com/office/drawing/2014/main" id="{4AB3B0B8-05F8-4FBB-B0DF-C7DC739298FA}"/>
              </a:ext>
            </a:extLst>
          </p:cNvPr>
          <p:cNvSpPr>
            <a:spLocks noGrp="1"/>
          </p:cNvSpPr>
          <p:nvPr>
            <p:ph idx="1"/>
          </p:nvPr>
        </p:nvSpPr>
        <p:spPr>
          <a:xfrm>
            <a:off x="475488" y="1021080"/>
            <a:ext cx="8420100" cy="4321175"/>
          </a:xfrm>
        </p:spPr>
        <p:txBody>
          <a:bodyPr/>
          <a:lstStyle/>
          <a:p>
            <a:pPr marL="342900" indent="-342900">
              <a:buFont typeface="Arial" pitchFamily="34" charset="0"/>
              <a:buChar char="•"/>
              <a:defRPr/>
            </a:pPr>
            <a:r>
              <a:rPr lang="en-US" altLang="en-US" sz="2200" b="0" dirty="0"/>
              <a:t>A primary care physician reported a concern regarding five recent thyroid cancer cases she had diagnosed in her county.</a:t>
            </a:r>
          </a:p>
          <a:p>
            <a:pPr marL="342900" indent="-342900">
              <a:buFont typeface="Arial" pitchFamily="34" charset="0"/>
              <a:buChar char="•"/>
              <a:defRPr/>
            </a:pPr>
            <a:r>
              <a:rPr lang="en-US" altLang="en-US" sz="2200" b="0" dirty="0"/>
              <a:t>Registry was asked to investigate the possibility of a thyroid cancer cluster.</a:t>
            </a:r>
          </a:p>
          <a:p>
            <a:pPr marL="342900" lvl="1" indent="-342900">
              <a:buFont typeface="Arial" pitchFamily="34" charset="0"/>
              <a:buChar char="•"/>
              <a:defRPr/>
            </a:pPr>
            <a:endParaRPr lang="en-US" altLang="en-US" sz="2300" dirty="0"/>
          </a:p>
          <a:p>
            <a:pPr>
              <a:defRPr/>
            </a:pPr>
            <a:endParaRPr lang="en-US" b="0" dirty="0"/>
          </a:p>
        </p:txBody>
      </p:sp>
      <p:sp>
        <p:nvSpPr>
          <p:cNvPr id="22532" name="Slide Number Placeholder 3">
            <a:extLst>
              <a:ext uri="{FF2B5EF4-FFF2-40B4-BE49-F238E27FC236}">
                <a16:creationId xmlns:a16="http://schemas.microsoft.com/office/drawing/2014/main" id="{44D42ADD-66AC-41CC-BA52-12640528C5D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9E1CAA4-3A1B-41D2-B678-B55C6C7BFCBF}" type="slidenum">
              <a:rPr lang="en-US" altLang="en-US" sz="1000" smtClean="0"/>
              <a:pPr>
                <a:spcBef>
                  <a:spcPct val="0"/>
                </a:spcBef>
                <a:buFontTx/>
                <a:buNone/>
              </a:pPr>
              <a:t>3</a:t>
            </a:fld>
            <a:endParaRPr lang="en-US" altLang="en-US"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C9720BB-D4B2-4715-B9A0-D8D73ABA90F9}"/>
              </a:ext>
            </a:extLst>
          </p:cNvPr>
          <p:cNvSpPr>
            <a:spLocks noGrp="1"/>
          </p:cNvSpPr>
          <p:nvPr>
            <p:ph type="title"/>
          </p:nvPr>
        </p:nvSpPr>
        <p:spPr>
          <a:xfrm>
            <a:off x="234950" y="244475"/>
            <a:ext cx="7594600" cy="460375"/>
          </a:xfrm>
        </p:spPr>
        <p:txBody>
          <a:bodyPr/>
          <a:lstStyle/>
          <a:p>
            <a:r>
              <a:rPr lang="en-US" altLang="en-US" sz="2800" dirty="0"/>
              <a:t>Case One – Registry Responsibilities</a:t>
            </a:r>
          </a:p>
        </p:txBody>
      </p:sp>
      <p:sp>
        <p:nvSpPr>
          <p:cNvPr id="3" name="Content Placeholder 2">
            <a:extLst>
              <a:ext uri="{FF2B5EF4-FFF2-40B4-BE49-F238E27FC236}">
                <a16:creationId xmlns:a16="http://schemas.microsoft.com/office/drawing/2014/main" id="{9F23A827-A519-4B57-A673-93A01AA0C7AD}"/>
              </a:ext>
            </a:extLst>
          </p:cNvPr>
          <p:cNvSpPr>
            <a:spLocks noGrp="1"/>
          </p:cNvSpPr>
          <p:nvPr>
            <p:ph idx="1"/>
          </p:nvPr>
        </p:nvSpPr>
        <p:spPr>
          <a:xfrm>
            <a:off x="457200" y="1041527"/>
            <a:ext cx="8420100" cy="5571998"/>
          </a:xfrm>
        </p:spPr>
        <p:txBody>
          <a:bodyPr>
            <a:normAutofit/>
          </a:bodyPr>
          <a:lstStyle/>
          <a:p>
            <a:pPr indent="60325">
              <a:spcBef>
                <a:spcPts val="0"/>
              </a:spcBef>
              <a:defRPr/>
            </a:pPr>
            <a:r>
              <a:rPr lang="en-US" altLang="en-US" sz="2200" b="0" u="sng" dirty="0"/>
              <a:t>Steps in the investigation</a:t>
            </a:r>
          </a:p>
          <a:p>
            <a:pPr marL="401638" indent="-341313">
              <a:spcBef>
                <a:spcPts val="0"/>
              </a:spcBef>
              <a:buFont typeface="Arial" pitchFamily="34" charset="0"/>
              <a:buChar char="•"/>
              <a:defRPr/>
            </a:pPr>
            <a:r>
              <a:rPr lang="en-US" altLang="en-US" sz="2200" b="0" dirty="0"/>
              <a:t>Reviewed literature of known risk factors and trends in thyroid cancer diagnosis and treatment.</a:t>
            </a:r>
          </a:p>
          <a:p>
            <a:pPr marL="401638" indent="-341313">
              <a:spcBef>
                <a:spcPts val="0"/>
              </a:spcBef>
              <a:buFont typeface="Arial" pitchFamily="34" charset="0"/>
              <a:buChar char="•"/>
              <a:defRPr/>
            </a:pPr>
            <a:r>
              <a:rPr lang="en-US" altLang="en-US" sz="2200" b="0" dirty="0"/>
              <a:t>Contacted The Department of Health and Human Resources (DHHR) Office of Environmental Health Services (OEHS) to evaluate any known issues with iodine, radioactive waste or processing facilities, and radon gas.</a:t>
            </a:r>
          </a:p>
          <a:p>
            <a:pPr marL="401638" indent="-341313">
              <a:spcBef>
                <a:spcPts val="0"/>
              </a:spcBef>
              <a:buFont typeface="Arial" pitchFamily="34" charset="0"/>
              <a:buChar char="•"/>
              <a:defRPr/>
            </a:pPr>
            <a:r>
              <a:rPr lang="en-US" altLang="en-US" sz="2200" b="0" dirty="0"/>
              <a:t>Geocoded patient residences and mapped results to look for spatial clustering.</a:t>
            </a:r>
          </a:p>
          <a:p>
            <a:pPr marL="401638" indent="-341313">
              <a:spcBef>
                <a:spcPts val="0"/>
              </a:spcBef>
              <a:buFont typeface="Arial" pitchFamily="34" charset="0"/>
              <a:buChar char="•"/>
              <a:defRPr/>
            </a:pPr>
            <a:r>
              <a:rPr lang="en-US" altLang="en-US" sz="2200" b="0" dirty="0"/>
              <a:t>Examined target area case files to evaluate number of cases per year, patient age, tumor histology, stage at diagnosis and other factors.</a:t>
            </a:r>
          </a:p>
          <a:p>
            <a:pPr>
              <a:spcBef>
                <a:spcPts val="0"/>
              </a:spcBef>
              <a:defRPr/>
            </a:pPr>
            <a:endParaRPr lang="en-US" altLang="en-US" sz="3000" b="0" dirty="0"/>
          </a:p>
          <a:p>
            <a:pPr marL="342900" lvl="1" indent="-342900">
              <a:buFont typeface="Arial" pitchFamily="34" charset="0"/>
              <a:buChar char="•"/>
              <a:defRPr/>
            </a:pPr>
            <a:endParaRPr lang="en-US" altLang="en-US" sz="2300" dirty="0"/>
          </a:p>
          <a:p>
            <a:pPr>
              <a:defRPr/>
            </a:pPr>
            <a:endParaRPr lang="en-US" b="0" dirty="0"/>
          </a:p>
        </p:txBody>
      </p:sp>
      <p:sp>
        <p:nvSpPr>
          <p:cNvPr id="24580" name="Slide Number Placeholder 3">
            <a:extLst>
              <a:ext uri="{FF2B5EF4-FFF2-40B4-BE49-F238E27FC236}">
                <a16:creationId xmlns:a16="http://schemas.microsoft.com/office/drawing/2014/main" id="{7E315412-1B32-48CC-BEE1-A0D6CC8DF86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C961865-B7A2-45E4-A0EF-624039528B1E}" type="slidenum">
              <a:rPr lang="en-US" altLang="en-US" sz="1000" smtClean="0"/>
              <a:pPr>
                <a:spcBef>
                  <a:spcPct val="0"/>
                </a:spcBef>
                <a:buFontTx/>
                <a:buNone/>
              </a:pPr>
              <a:t>4</a:t>
            </a:fld>
            <a:endParaRPr lang="en-US" altLang="en-US"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0005-880A-4638-91B6-C9DCDBAAFB74}"/>
              </a:ext>
            </a:extLst>
          </p:cNvPr>
          <p:cNvSpPr>
            <a:spLocks noGrp="1"/>
          </p:cNvSpPr>
          <p:nvPr>
            <p:ph type="title"/>
          </p:nvPr>
        </p:nvSpPr>
        <p:spPr/>
        <p:txBody>
          <a:bodyPr/>
          <a:lstStyle/>
          <a:p>
            <a:r>
              <a:rPr lang="en-US" altLang="en-US" sz="2800" dirty="0"/>
              <a:t>Case One – Registry Responsibilities (cont’d)</a:t>
            </a:r>
            <a:endParaRPr lang="en-US" sz="2800" dirty="0"/>
          </a:p>
        </p:txBody>
      </p:sp>
      <p:sp>
        <p:nvSpPr>
          <p:cNvPr id="3" name="Content Placeholder 2">
            <a:extLst>
              <a:ext uri="{FF2B5EF4-FFF2-40B4-BE49-F238E27FC236}">
                <a16:creationId xmlns:a16="http://schemas.microsoft.com/office/drawing/2014/main" id="{C5CCCF32-CB10-4FBA-BDF4-8F23D16EF765}"/>
              </a:ext>
            </a:extLst>
          </p:cNvPr>
          <p:cNvSpPr>
            <a:spLocks noGrp="1"/>
          </p:cNvSpPr>
          <p:nvPr>
            <p:ph idx="1"/>
          </p:nvPr>
        </p:nvSpPr>
        <p:spPr/>
        <p:txBody>
          <a:bodyPr/>
          <a:lstStyle/>
          <a:p>
            <a:pPr marL="401638" indent="-341313">
              <a:spcBef>
                <a:spcPts val="0"/>
              </a:spcBef>
              <a:defRPr/>
            </a:pPr>
            <a:r>
              <a:rPr lang="en-US" altLang="en-US" sz="2200" b="0" u="sng" dirty="0"/>
              <a:t>Results of the investigation</a:t>
            </a:r>
          </a:p>
          <a:p>
            <a:pPr marL="401638" indent="-341313">
              <a:spcBef>
                <a:spcPts val="0"/>
              </a:spcBef>
              <a:buFont typeface="Arial" pitchFamily="34" charset="0"/>
              <a:buChar char="•"/>
              <a:defRPr/>
            </a:pPr>
            <a:r>
              <a:rPr lang="en-US" altLang="en-US" sz="2200" b="0" dirty="0"/>
              <a:t>Most cases were early stage slow-growing thyroid cancers.</a:t>
            </a:r>
          </a:p>
          <a:p>
            <a:pPr marL="401638" indent="-341313">
              <a:spcBef>
                <a:spcPts val="0"/>
              </a:spcBef>
              <a:buFont typeface="Arial" pitchFamily="34" charset="0"/>
              <a:buChar char="•"/>
              <a:defRPr/>
            </a:pPr>
            <a:r>
              <a:rPr lang="en-US" altLang="en-US" sz="2200" b="0" dirty="0"/>
              <a:t>No concentration of a single type of cancer, no unusual age distribution, and no group of rare cancers were found.</a:t>
            </a:r>
          </a:p>
          <a:p>
            <a:pPr marL="401638" indent="-341313">
              <a:spcBef>
                <a:spcPts val="0"/>
              </a:spcBef>
              <a:buFont typeface="Arial" pitchFamily="34" charset="0"/>
              <a:buChar char="•"/>
              <a:defRPr/>
            </a:pPr>
            <a:r>
              <a:rPr lang="en-US" altLang="en-US" sz="2200" b="0" dirty="0"/>
              <a:t>Findings fit with recent research suggesting that, due to advanced imaging and fine needle biopsies, previously undetectable cancers are being identified and treated at a higher rate than in previous years.</a:t>
            </a:r>
          </a:p>
          <a:p>
            <a:pPr marL="401638" indent="-341313">
              <a:spcBef>
                <a:spcPts val="0"/>
              </a:spcBef>
              <a:buFont typeface="Arial" pitchFamily="34" charset="0"/>
              <a:buChar char="•"/>
              <a:defRPr/>
            </a:pPr>
            <a:r>
              <a:rPr lang="en-US" altLang="en-US" sz="2200" b="0" dirty="0"/>
              <a:t>The physician was satisfied with the Registry’s analysis.</a:t>
            </a:r>
          </a:p>
          <a:p>
            <a:pPr marL="401638" indent="-341313">
              <a:spcBef>
                <a:spcPts val="0"/>
              </a:spcBef>
              <a:buFont typeface="Arial" pitchFamily="34" charset="0"/>
              <a:buChar char="•"/>
              <a:defRPr/>
            </a:pPr>
            <a:r>
              <a:rPr lang="en-US" altLang="en-US" sz="2200" b="0" dirty="0"/>
              <a:t>Other than contact with OEHS, this investigation was contained within the Registry.</a:t>
            </a:r>
          </a:p>
          <a:p>
            <a:endParaRPr lang="en-US" dirty="0"/>
          </a:p>
        </p:txBody>
      </p:sp>
      <p:sp>
        <p:nvSpPr>
          <p:cNvPr id="4" name="Slide Number Placeholder 3">
            <a:extLst>
              <a:ext uri="{FF2B5EF4-FFF2-40B4-BE49-F238E27FC236}">
                <a16:creationId xmlns:a16="http://schemas.microsoft.com/office/drawing/2014/main" id="{35BA6AA3-7793-444F-A703-D92A06E784AD}"/>
              </a:ext>
            </a:extLst>
          </p:cNvPr>
          <p:cNvSpPr>
            <a:spLocks noGrp="1"/>
          </p:cNvSpPr>
          <p:nvPr>
            <p:ph type="sldNum" sz="quarter" idx="10"/>
          </p:nvPr>
        </p:nvSpPr>
        <p:spPr/>
        <p:txBody>
          <a:bodyPr/>
          <a:lstStyle/>
          <a:p>
            <a:pPr>
              <a:defRPr/>
            </a:pPr>
            <a:fld id="{6219E3CE-72BE-49BD-9BDB-E25335105EC6}" type="slidenum">
              <a:rPr lang="en-US" altLang="en-US" smtClean="0"/>
              <a:pPr>
                <a:defRPr/>
              </a:pPr>
              <a:t>5</a:t>
            </a:fld>
            <a:endParaRPr lang="en-US" altLang="en-US"/>
          </a:p>
        </p:txBody>
      </p:sp>
    </p:spTree>
    <p:extLst>
      <p:ext uri="{BB962C8B-B14F-4D97-AF65-F5344CB8AC3E}">
        <p14:creationId xmlns:p14="http://schemas.microsoft.com/office/powerpoint/2010/main" val="194637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B3978DA-03B1-4677-8ECC-AC3FAF5C8BC6}"/>
              </a:ext>
            </a:extLst>
          </p:cNvPr>
          <p:cNvSpPr>
            <a:spLocks noGrp="1"/>
          </p:cNvSpPr>
          <p:nvPr>
            <p:ph type="title"/>
          </p:nvPr>
        </p:nvSpPr>
        <p:spPr>
          <a:xfrm>
            <a:off x="234950" y="244475"/>
            <a:ext cx="7594600" cy="460375"/>
          </a:xfrm>
        </p:spPr>
        <p:txBody>
          <a:bodyPr/>
          <a:lstStyle/>
          <a:p>
            <a:r>
              <a:rPr lang="en-US" altLang="en-US" sz="2800" dirty="0"/>
              <a:t>Case Two - Background</a:t>
            </a:r>
          </a:p>
        </p:txBody>
      </p:sp>
      <p:sp>
        <p:nvSpPr>
          <p:cNvPr id="3" name="Content Placeholder 2">
            <a:extLst>
              <a:ext uri="{FF2B5EF4-FFF2-40B4-BE49-F238E27FC236}">
                <a16:creationId xmlns:a16="http://schemas.microsoft.com/office/drawing/2014/main" id="{8F0AB162-8410-4C1E-A865-9C3B11E4E21E}"/>
              </a:ext>
            </a:extLst>
          </p:cNvPr>
          <p:cNvSpPr>
            <a:spLocks noGrp="1"/>
          </p:cNvSpPr>
          <p:nvPr>
            <p:ph idx="1"/>
          </p:nvPr>
        </p:nvSpPr>
        <p:spPr>
          <a:xfrm>
            <a:off x="457200" y="1030415"/>
            <a:ext cx="8420100" cy="4321175"/>
          </a:xfrm>
        </p:spPr>
        <p:txBody>
          <a:bodyPr/>
          <a:lstStyle/>
          <a:p>
            <a:pPr marL="342900" indent="-342900">
              <a:buFont typeface="Arial" pitchFamily="34" charset="0"/>
              <a:buChar char="•"/>
              <a:defRPr/>
            </a:pPr>
            <a:r>
              <a:rPr lang="en-US" altLang="en-US" sz="2200" b="0" dirty="0"/>
              <a:t>Ongoing concern dating back to the 1970s.</a:t>
            </a:r>
          </a:p>
          <a:p>
            <a:pPr marL="342900" indent="-342900">
              <a:buFont typeface="Arial" pitchFamily="34" charset="0"/>
              <a:buChar char="•"/>
              <a:defRPr/>
            </a:pPr>
            <a:r>
              <a:rPr lang="en-US" altLang="en-US" sz="2200" b="0" dirty="0"/>
              <a:t>Worksite with known polychlorinated biphenyl (PCB) contamination that was cleaned up from 1985 to 1987 but still has trace amounts of PCBs in recent sampling.</a:t>
            </a:r>
          </a:p>
          <a:p>
            <a:pPr marL="342900" indent="-342900">
              <a:buFont typeface="Arial" pitchFamily="34" charset="0"/>
              <a:buChar char="•"/>
              <a:defRPr/>
            </a:pPr>
            <a:r>
              <a:rPr lang="en-US" altLang="en-US" sz="2200" b="0" dirty="0"/>
              <a:t>Registry was asked to investigate occurrence of cancer.</a:t>
            </a:r>
          </a:p>
          <a:p>
            <a:pPr marL="342900" indent="-342900">
              <a:buFont typeface="Arial" pitchFamily="34" charset="0"/>
              <a:buChar char="•"/>
              <a:defRPr/>
            </a:pPr>
            <a:r>
              <a:rPr lang="en-US" altLang="en-US" sz="2200" b="0" dirty="0"/>
              <a:t>Investigation involved community groups, social media activists, local physicians, elected officials, traditional media, and the public.</a:t>
            </a:r>
          </a:p>
          <a:p>
            <a:pPr marL="342900" lvl="1" indent="-342900">
              <a:buFont typeface="Arial" pitchFamily="34" charset="0"/>
              <a:buChar char="•"/>
              <a:defRPr/>
            </a:pPr>
            <a:endParaRPr lang="en-US" altLang="en-US" sz="2300" dirty="0"/>
          </a:p>
          <a:p>
            <a:pPr>
              <a:defRPr/>
            </a:pPr>
            <a:endParaRPr lang="en-US" b="0" dirty="0"/>
          </a:p>
        </p:txBody>
      </p:sp>
      <p:sp>
        <p:nvSpPr>
          <p:cNvPr id="26628" name="Slide Number Placeholder 3">
            <a:extLst>
              <a:ext uri="{FF2B5EF4-FFF2-40B4-BE49-F238E27FC236}">
                <a16:creationId xmlns:a16="http://schemas.microsoft.com/office/drawing/2014/main" id="{CD4C9AAD-2E2E-4D2D-9268-3F62ECE1059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D31E950-C44A-4721-A613-50FAB3AD0335}" type="slidenum">
              <a:rPr lang="en-US" altLang="en-US" sz="1000" smtClean="0"/>
              <a:pPr>
                <a:spcBef>
                  <a:spcPct val="0"/>
                </a:spcBef>
                <a:buFontTx/>
                <a:buNone/>
              </a:pPr>
              <a:t>6</a:t>
            </a:fld>
            <a:endParaRPr lang="en-US" altLang="en-US"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E393476-B1F7-4292-AA0B-DF7A780A83B0}"/>
              </a:ext>
            </a:extLst>
          </p:cNvPr>
          <p:cNvSpPr>
            <a:spLocks noGrp="1"/>
          </p:cNvSpPr>
          <p:nvPr>
            <p:ph type="title"/>
          </p:nvPr>
        </p:nvSpPr>
        <p:spPr>
          <a:xfrm>
            <a:off x="234950" y="244475"/>
            <a:ext cx="7594600" cy="460375"/>
          </a:xfrm>
        </p:spPr>
        <p:txBody>
          <a:bodyPr/>
          <a:lstStyle/>
          <a:p>
            <a:r>
              <a:rPr lang="en-US" altLang="en-US" sz="2800"/>
              <a:t>Case Two – Registry Responsibilities</a:t>
            </a:r>
          </a:p>
        </p:txBody>
      </p:sp>
      <p:sp>
        <p:nvSpPr>
          <p:cNvPr id="3" name="Content Placeholder 2">
            <a:extLst>
              <a:ext uri="{FF2B5EF4-FFF2-40B4-BE49-F238E27FC236}">
                <a16:creationId xmlns:a16="http://schemas.microsoft.com/office/drawing/2014/main" id="{CD802C02-090E-43CF-BDBE-CA1A525CEAA1}"/>
              </a:ext>
            </a:extLst>
          </p:cNvPr>
          <p:cNvSpPr>
            <a:spLocks noGrp="1"/>
          </p:cNvSpPr>
          <p:nvPr>
            <p:ph idx="1"/>
          </p:nvPr>
        </p:nvSpPr>
        <p:spPr>
          <a:xfrm>
            <a:off x="487680" y="1075531"/>
            <a:ext cx="8420100" cy="4706938"/>
          </a:xfrm>
        </p:spPr>
        <p:txBody>
          <a:bodyPr/>
          <a:lstStyle/>
          <a:p>
            <a:pPr marL="342900" indent="-342900">
              <a:buFont typeface="Arial" pitchFamily="34" charset="0"/>
              <a:buChar char="•"/>
              <a:defRPr/>
            </a:pPr>
            <a:r>
              <a:rPr lang="en-US" altLang="en-US" sz="2200" b="0" dirty="0"/>
              <a:t>Reviewed literature of known health effects of PCB exposure.</a:t>
            </a:r>
          </a:p>
          <a:p>
            <a:pPr marL="342900" indent="-342900">
              <a:buFont typeface="Arial" pitchFamily="34" charset="0"/>
              <a:buChar char="•"/>
              <a:defRPr/>
            </a:pPr>
            <a:r>
              <a:rPr lang="en-US" altLang="en-US" sz="2200" b="0" dirty="0"/>
              <a:t>Examined case files for unusual patterns.</a:t>
            </a:r>
          </a:p>
          <a:p>
            <a:pPr marL="342900" indent="-342900">
              <a:buFont typeface="Arial" pitchFamily="34" charset="0"/>
              <a:buChar char="•"/>
              <a:defRPr/>
            </a:pPr>
            <a:r>
              <a:rPr lang="en-US" altLang="en-US" sz="2200" b="0" dirty="0"/>
              <a:t>Provided education for citizens regarding:</a:t>
            </a:r>
          </a:p>
          <a:p>
            <a:pPr marL="682625" lvl="3" indent="-341313">
              <a:buFont typeface="Arial" pitchFamily="34" charset="0"/>
              <a:buChar char="•"/>
              <a:defRPr/>
            </a:pPr>
            <a:r>
              <a:rPr lang="en-US" altLang="en-US" sz="2200" dirty="0"/>
              <a:t>The nature of cancer clusters.</a:t>
            </a:r>
          </a:p>
          <a:p>
            <a:pPr marL="682625" lvl="3" indent="-341313">
              <a:buFont typeface="Arial" pitchFamily="34" charset="0"/>
              <a:buChar char="•"/>
              <a:defRPr/>
            </a:pPr>
            <a:r>
              <a:rPr lang="en-US" altLang="en-US" sz="2200" dirty="0"/>
              <a:t>Cancers known to be associated with PCB exposure.</a:t>
            </a:r>
          </a:p>
          <a:p>
            <a:pPr marL="682625" lvl="3" indent="-341313">
              <a:buFont typeface="Arial" pitchFamily="34" charset="0"/>
              <a:buChar char="•"/>
              <a:defRPr/>
            </a:pPr>
            <a:r>
              <a:rPr lang="en-US" altLang="en-US" sz="2200" dirty="0"/>
              <a:t>The types of cancer found in the study area.</a:t>
            </a:r>
          </a:p>
          <a:p>
            <a:pPr marL="682625" lvl="3" indent="-341313">
              <a:buFont typeface="Arial" pitchFamily="34" charset="0"/>
              <a:buChar char="•"/>
              <a:defRPr/>
            </a:pPr>
            <a:r>
              <a:rPr lang="en-US" altLang="en-US" sz="2200" dirty="0"/>
              <a:t>Ways to reduce exposure and risk for the cancers observed.</a:t>
            </a:r>
          </a:p>
          <a:p>
            <a:pPr marL="342900" lvl="3" indent="-342900">
              <a:buFont typeface="Arial" pitchFamily="34" charset="0"/>
              <a:buChar char="•"/>
              <a:defRPr/>
            </a:pPr>
            <a:r>
              <a:rPr lang="en-US" altLang="en-US" sz="2200" dirty="0"/>
              <a:t>Explained how cancer data is collected.</a:t>
            </a:r>
          </a:p>
          <a:p>
            <a:pPr lvl="3" indent="0">
              <a:buFont typeface="Wingdings" charset="2"/>
              <a:buNone/>
              <a:defRPr/>
            </a:pPr>
            <a:endParaRPr lang="en-US" altLang="en-US" sz="2300" dirty="0"/>
          </a:p>
          <a:p>
            <a:pPr marL="342900" lvl="1" indent="-342900">
              <a:buFont typeface="Arial" pitchFamily="34" charset="0"/>
              <a:buChar char="•"/>
              <a:defRPr/>
            </a:pPr>
            <a:endParaRPr lang="en-US" altLang="en-US" sz="2300" dirty="0"/>
          </a:p>
          <a:p>
            <a:pPr>
              <a:defRPr/>
            </a:pPr>
            <a:endParaRPr lang="en-US" b="0" dirty="0"/>
          </a:p>
        </p:txBody>
      </p:sp>
      <p:sp>
        <p:nvSpPr>
          <p:cNvPr id="28676" name="Slide Number Placeholder 3">
            <a:extLst>
              <a:ext uri="{FF2B5EF4-FFF2-40B4-BE49-F238E27FC236}">
                <a16:creationId xmlns:a16="http://schemas.microsoft.com/office/drawing/2014/main" id="{4AE43371-3095-44E4-B153-DC55537FB77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519EE165-6499-4CD6-BCCA-2CFA637BF368}" type="slidenum">
              <a:rPr lang="en-US" altLang="en-US" sz="1000" smtClean="0"/>
              <a:pPr>
                <a:spcBef>
                  <a:spcPct val="0"/>
                </a:spcBef>
                <a:buFontTx/>
                <a:buNone/>
              </a:pPr>
              <a:t>7</a:t>
            </a:fld>
            <a:endParaRPr lang="en-US" altLang="en-US"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B53BEFD-1A24-4CFF-BD16-72249C6C8473}"/>
              </a:ext>
            </a:extLst>
          </p:cNvPr>
          <p:cNvSpPr>
            <a:spLocks noGrp="1"/>
          </p:cNvSpPr>
          <p:nvPr>
            <p:ph type="title"/>
          </p:nvPr>
        </p:nvSpPr>
        <p:spPr>
          <a:xfrm>
            <a:off x="234950" y="230188"/>
            <a:ext cx="7594600" cy="460375"/>
          </a:xfrm>
        </p:spPr>
        <p:txBody>
          <a:bodyPr/>
          <a:lstStyle/>
          <a:p>
            <a:r>
              <a:rPr lang="en-US" altLang="en-US" sz="2800"/>
              <a:t>Case Two – Support Received</a:t>
            </a:r>
          </a:p>
        </p:txBody>
      </p:sp>
      <p:sp>
        <p:nvSpPr>
          <p:cNvPr id="30723" name="Slide Number Placeholder 3">
            <a:extLst>
              <a:ext uri="{FF2B5EF4-FFF2-40B4-BE49-F238E27FC236}">
                <a16:creationId xmlns:a16="http://schemas.microsoft.com/office/drawing/2014/main" id="{6F18AFDE-D00D-465C-8249-B5603E26ADD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8D34ECE0-52A0-4A7E-9FAB-FC407534ED95}" type="slidenum">
              <a:rPr lang="en-US" altLang="en-US" sz="1000" smtClean="0"/>
              <a:pPr>
                <a:spcBef>
                  <a:spcPct val="0"/>
                </a:spcBef>
                <a:buFontTx/>
                <a:buNone/>
              </a:pPr>
              <a:t>8</a:t>
            </a:fld>
            <a:endParaRPr lang="en-US" altLang="en-US" sz="1000"/>
          </a:p>
        </p:txBody>
      </p:sp>
      <p:sp>
        <p:nvSpPr>
          <p:cNvPr id="6" name="Content Placeholder 2">
            <a:extLst>
              <a:ext uri="{FF2B5EF4-FFF2-40B4-BE49-F238E27FC236}">
                <a16:creationId xmlns:a16="http://schemas.microsoft.com/office/drawing/2014/main" id="{7BABC3E6-C4DF-4EA4-91B3-F17CC5CA7546}"/>
              </a:ext>
            </a:extLst>
          </p:cNvPr>
          <p:cNvSpPr>
            <a:spLocks noGrp="1"/>
          </p:cNvSpPr>
          <p:nvPr>
            <p:ph idx="1"/>
          </p:nvPr>
        </p:nvSpPr>
        <p:spPr>
          <a:xfrm>
            <a:off x="457200" y="1075530"/>
            <a:ext cx="8420100" cy="5452269"/>
          </a:xfrm>
        </p:spPr>
        <p:txBody>
          <a:bodyPr>
            <a:normAutofit/>
          </a:bodyPr>
          <a:lstStyle/>
          <a:p>
            <a:pPr marL="342900" indent="-342900">
              <a:buFont typeface="Arial" pitchFamily="34" charset="0"/>
              <a:buChar char="•"/>
              <a:defRPr/>
            </a:pPr>
            <a:r>
              <a:rPr lang="en-US" altLang="en-US" sz="2200" b="0" dirty="0"/>
              <a:t>National Program of Cancer Registries:</a:t>
            </a:r>
          </a:p>
          <a:p>
            <a:pPr marL="682625" lvl="3" indent="-341313">
              <a:buFont typeface="Arial" pitchFamily="34" charset="0"/>
              <a:buChar char="•"/>
              <a:defRPr/>
            </a:pPr>
            <a:r>
              <a:rPr lang="en-US" altLang="en-US" sz="2200" dirty="0"/>
              <a:t>Offered to assist with conducting a formal cluster investigation if ordered by DHHR’s Bureau for Public Health.</a:t>
            </a:r>
          </a:p>
          <a:p>
            <a:pPr marL="342900" indent="-342900">
              <a:buFont typeface="Arial" pitchFamily="34" charset="0"/>
              <a:buChar char="•"/>
              <a:defRPr/>
            </a:pPr>
            <a:r>
              <a:rPr lang="en-US" altLang="en-US" sz="2200" b="0" dirty="0"/>
              <a:t>ATSDR:</a:t>
            </a:r>
          </a:p>
          <a:p>
            <a:pPr marL="682625" lvl="3" indent="-341313">
              <a:buFont typeface="Arial" pitchFamily="34" charset="0"/>
              <a:buChar char="•"/>
              <a:defRPr/>
            </a:pPr>
            <a:r>
              <a:rPr lang="en-US" altLang="en-US" sz="2200" dirty="0"/>
              <a:t>Provided background public assessment study (WVD981038300, 6/1/1993).</a:t>
            </a:r>
          </a:p>
          <a:p>
            <a:pPr marL="682625" lvl="3" indent="-341313">
              <a:buFont typeface="Arial" pitchFamily="34" charset="0"/>
              <a:buChar char="•"/>
              <a:defRPr/>
            </a:pPr>
            <a:r>
              <a:rPr lang="en-US" altLang="en-US" sz="2200" dirty="0"/>
              <a:t>Provided a comprehensive summary of the known health effects of PCBs (ATSDR case studies in environmental medicine. PCBs toxicity. 2016).</a:t>
            </a:r>
          </a:p>
          <a:p>
            <a:pPr marL="682625" lvl="3" indent="-341313">
              <a:buFont typeface="Arial" pitchFamily="34" charset="0"/>
              <a:buChar char="•"/>
              <a:defRPr/>
            </a:pPr>
            <a:r>
              <a:rPr lang="en-US" altLang="en-US" sz="2200" dirty="0"/>
              <a:t>With the EPA, conducted air, soil, and water sampling and analyses to determine current threat to public health.</a:t>
            </a:r>
          </a:p>
          <a:p>
            <a:pPr marL="682625" lvl="3" indent="-341313">
              <a:buFont typeface="Arial" pitchFamily="34" charset="0"/>
              <a:buChar char="•"/>
              <a:defRPr/>
            </a:pPr>
            <a:r>
              <a:rPr lang="en-US" altLang="en-US" sz="2200" dirty="0"/>
              <a:t>Coordinated town hall meetings.</a:t>
            </a:r>
          </a:p>
          <a:p>
            <a:pPr marL="682625" lvl="3" indent="-341313">
              <a:buFont typeface="Arial" pitchFamily="34" charset="0"/>
              <a:buChar char="•"/>
              <a:defRPr/>
            </a:pPr>
            <a:r>
              <a:rPr lang="en-US" altLang="en-US" sz="2200" dirty="0"/>
              <a:t>Provided educational materials on environmental health hazards.</a:t>
            </a:r>
          </a:p>
          <a:p>
            <a:pPr marL="342900" lvl="1" indent="-342900">
              <a:buFont typeface="Arial" pitchFamily="34" charset="0"/>
              <a:buChar char="•"/>
              <a:defRPr/>
            </a:pPr>
            <a:endParaRPr lang="en-US" altLang="en-US" sz="2200" dirty="0"/>
          </a:p>
          <a:p>
            <a:pPr>
              <a:defRPr/>
            </a:pPr>
            <a:endParaRPr lang="en-US" sz="2200" b="0" dirty="0"/>
          </a:p>
        </p:txBody>
      </p:sp>
    </p:spTree>
  </p:cSld>
  <p:clrMapOvr>
    <a:masterClrMapping/>
  </p:clrMapOvr>
</p:sld>
</file>

<file path=ppt/theme/theme1.xml><?xml version="1.0" encoding="utf-8"?>
<a:theme xmlns:a="http://schemas.openxmlformats.org/drawingml/2006/main" name="DHHR_PPT_Template_011414">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DHHR_PPT_Template_011414.potx</Template>
  <TotalTime>16790</TotalTime>
  <Words>1204</Words>
  <Application>Microsoft Office PowerPoint</Application>
  <PresentationFormat>On-screen Show (4:3)</PresentationFormat>
  <Paragraphs>137</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MS PGothic</vt:lpstr>
      <vt:lpstr>Arial</vt:lpstr>
      <vt:lpstr>Calibri</vt:lpstr>
      <vt:lpstr>KeplerRegular</vt:lpstr>
      <vt:lpstr>Wingdings</vt:lpstr>
      <vt:lpstr>DHHR_PPT_Template_011414</vt:lpstr>
      <vt:lpstr>PowerPoint Presentation</vt:lpstr>
      <vt:lpstr>Cancer Concern Challenges</vt:lpstr>
      <vt:lpstr>How Do Cluster Concerns Start In West Virginia?</vt:lpstr>
      <vt:lpstr>Case One - Background</vt:lpstr>
      <vt:lpstr>Case One – Registry Responsibilities</vt:lpstr>
      <vt:lpstr>Case One – Registry Responsibilities (cont’d)</vt:lpstr>
      <vt:lpstr>Case Two - Background</vt:lpstr>
      <vt:lpstr>Case Two – Registry Responsibilities</vt:lpstr>
      <vt:lpstr>Case Two – Support Received</vt:lpstr>
      <vt:lpstr>Case Two – Support Challenges</vt:lpstr>
      <vt:lpstr>Case Two – Support Challenges (cont’d)</vt:lpstr>
      <vt:lpstr>Community Meeting Handout</vt:lpstr>
      <vt:lpstr>Community Meeting Handout</vt:lpstr>
      <vt:lpstr>References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Orth</dc:creator>
  <cp:lastModifiedBy>Marr, Olivia (CDC/DDNID/NCCDPHP)</cp:lastModifiedBy>
  <cp:revision>523</cp:revision>
  <cp:lastPrinted>2019-03-18T14:47:06Z</cp:lastPrinted>
  <dcterms:created xsi:type="dcterms:W3CDTF">2013-12-18T20:24:50Z</dcterms:created>
  <dcterms:modified xsi:type="dcterms:W3CDTF">2019-05-08T20:02:28Z</dcterms:modified>
</cp:coreProperties>
</file>