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31" r:id="rId2"/>
  </p:sldMasterIdLst>
  <p:notesMasterIdLst>
    <p:notesMasterId r:id="rId13"/>
  </p:notesMasterIdLst>
  <p:handoutMasterIdLst>
    <p:handoutMasterId r:id="rId14"/>
  </p:handoutMasterIdLst>
  <p:sldIdLst>
    <p:sldId id="256" r:id="rId3"/>
    <p:sldId id="320" r:id="rId4"/>
    <p:sldId id="307" r:id="rId5"/>
    <p:sldId id="311" r:id="rId6"/>
    <p:sldId id="312" r:id="rId7"/>
    <p:sldId id="322" r:id="rId8"/>
    <p:sldId id="321" r:id="rId9"/>
    <p:sldId id="323" r:id="rId10"/>
    <p:sldId id="324" r:id="rId11"/>
    <p:sldId id="319" r:id="rId12"/>
  </p:sldIdLst>
  <p:sldSz cx="9144000" cy="5143500" type="screen16x9"/>
  <p:notesSz cx="7010400" cy="9296400"/>
  <p:embeddedFontLst>
    <p:embeddedFont>
      <p:font typeface="Calibri" panose="020F0502020204030204" pitchFamily="34" charset="0"/>
      <p:regular r:id="rId15"/>
      <p:bold r:id="rId16"/>
      <p:italic r:id="rId17"/>
      <p:boldItalic r:id="rId18"/>
    </p:embeddedFont>
    <p:embeddedFont>
      <p:font typeface="Myriad Web Pro" panose="020B0604020202020204" charset="0"/>
      <p:regular r:id="rId19"/>
      <p:bold r:id="rId20"/>
      <p: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in, Angela (ATSDR/DTHHS/EEB)" initials="RA(" lastIdx="6" clrIdx="0">
    <p:extLst>
      <p:ext uri="{19B8F6BF-5375-455C-9EA6-DF929625EA0E}">
        <p15:presenceInfo xmlns:p15="http://schemas.microsoft.com/office/powerpoint/2012/main" userId="S-1-5-21-1207783550-2075000910-922709458-175731" providerId="AD"/>
      </p:ext>
    </p:extLst>
  </p:cmAuthor>
  <p:cmAuthor id="2" name="CDC User" initials="CDC" lastIdx="1" clrIdx="1">
    <p:extLst>
      <p:ext uri="{19B8F6BF-5375-455C-9EA6-DF929625EA0E}">
        <p15:presenceInfo xmlns:p15="http://schemas.microsoft.com/office/powerpoint/2012/main" userId="CDC User" providerId="None"/>
      </p:ext>
    </p:extLst>
  </p:cmAuthor>
  <p:cmAuthor id="3" name="Gehle, Kimberly (ATSDR/DTHHS/OD)" initials="ebk2" lastIdx="1" clrIdx="2">
    <p:extLst>
      <p:ext uri="{19B8F6BF-5375-455C-9EA6-DF929625EA0E}">
        <p15:presenceInfo xmlns:p15="http://schemas.microsoft.com/office/powerpoint/2012/main" userId="Gehle, Kimberly (ATSDR/DTHHS/O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5DAA"/>
    <a:srgbClr val="B0B579"/>
    <a:srgbClr val="008265"/>
    <a:srgbClr val="76AE99"/>
    <a:srgbClr val="76B8A7"/>
    <a:srgbClr val="75B99D"/>
    <a:srgbClr val="4E987A"/>
    <a:srgbClr val="4DA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46" autoAdjust="0"/>
    <p:restoredTop sz="53614" autoAdjust="0"/>
  </p:normalViewPr>
  <p:slideViewPr>
    <p:cSldViewPr snapToGrid="0">
      <p:cViewPr varScale="1">
        <p:scale>
          <a:sx n="49" d="100"/>
          <a:sy n="49" d="100"/>
        </p:scale>
        <p:origin x="1556" y="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828E4C88-CF05-404D-BB33-992ECAF33D93}" type="datetimeFigureOut">
              <a:rPr lang="en-US" smtClean="0"/>
              <a:t>4/25/2019</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3A4E5BB-7E69-4070-87EE-CEC7953E789A}" type="slidenum">
              <a:rPr lang="en-US" smtClean="0"/>
              <a:t>‹#›</a:t>
            </a:fld>
            <a:endParaRPr lang="en-US" dirty="0"/>
          </a:p>
        </p:txBody>
      </p:sp>
    </p:spTree>
    <p:extLst>
      <p:ext uri="{BB962C8B-B14F-4D97-AF65-F5344CB8AC3E}">
        <p14:creationId xmlns:p14="http://schemas.microsoft.com/office/powerpoint/2010/main" val="286668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4/25/2019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laws-regulations/summary-comprehensive-environmental-response-compensation-and-liability-ac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atsdr.cdc.gov/about/congres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dirty="0" smtClean="0"/>
              <a:t>Thank you for the opportunity to present today.  I am</a:t>
            </a:r>
            <a:r>
              <a:rPr lang="en-US" baseline="0" dirty="0" smtClean="0"/>
              <a:t> currently the acting chief for the Environmental Epidemiology Branch in the Agency for Toxic Substances and Disease Registry.  Today, I will give a short overview of ATSDR, while we are the “sister agency” to CDC, we have a different mandate which I will briefly touch on.  Additionally, I will provide some insight into the types of technical consultation and assistance the Environmental Epi Branch offers.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dirty="0"/>
          </a:p>
        </p:txBody>
      </p:sp>
    </p:spTree>
    <p:extLst>
      <p:ext uri="{BB962C8B-B14F-4D97-AF65-F5344CB8AC3E}">
        <p14:creationId xmlns:p14="http://schemas.microsoft.com/office/powerpoint/2010/main" val="620828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a:t>
            </a:r>
            <a:r>
              <a:rPr lang="en-US" baseline="0" dirty="0" smtClean="0"/>
              <a:t> happy to answer any questions.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278985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a:t>
            </a:r>
            <a:r>
              <a:rPr lang="en-US" b="1" dirty="0" smtClean="0"/>
              <a:t>Agency for Toxic Substances and Disease Registry (ATSDR)</a:t>
            </a:r>
            <a:r>
              <a:rPr lang="en-US" dirty="0" smtClean="0"/>
              <a:t>, based in Atlanta, Georgia, is a federal public health agency of the </a:t>
            </a:r>
            <a:r>
              <a:rPr lang="en-US" b="1" dirty="0" smtClean="0"/>
              <a:t>U.S. Department of Health and Human Services</a:t>
            </a:r>
            <a:r>
              <a:rPr lang="en-US" dirty="0" smtClean="0"/>
              <a:t>. In 1980, Congress created ATSDR to implement health-related sections of the </a:t>
            </a:r>
            <a:r>
              <a:rPr lang="en-US" dirty="0" smtClean="0">
                <a:hlinkClick r:id="rId3"/>
              </a:rPr>
              <a:t>Comprehensive Environmental Response, Compensation, and Liability Act of 1980 (CERCLA)External</a:t>
            </a:r>
            <a:r>
              <a:rPr lang="en-US" dirty="0" smtClean="0"/>
              <a:t>.</a:t>
            </a:r>
            <a:r>
              <a:rPr lang="en-US" baseline="0" dirty="0" smtClean="0"/>
              <a:t>  Under this mandate, along with amendments to the RCRA Act and passage of the SARA act, </a:t>
            </a:r>
            <a:r>
              <a:rPr lang="en-US" dirty="0" smtClean="0"/>
              <a:t>ATSDR protects communities from harmful health effects related to exposure to natural and man-made hazardous substances. We do this by responding to environmental health emergencies; investigating emerging environmental health threats; conducting research on the health impacts of hazardous waste sites; and building capabilities of and providing actionable guidance to state and local health partners.</a:t>
            </a:r>
          </a:p>
          <a:p>
            <a:r>
              <a:rPr lang="en-US" dirty="0" smtClean="0"/>
              <a:t>ATSDR is directed by these </a:t>
            </a:r>
            <a:r>
              <a:rPr lang="en-US" dirty="0" smtClean="0">
                <a:hlinkClick r:id="rId4"/>
              </a:rPr>
              <a:t>congressional mandate</a:t>
            </a:r>
            <a:r>
              <a:rPr lang="en-US" dirty="0" smtClean="0"/>
              <a:t>s to perform specific functions concerning the effect on public health of hazardous substances in the environment. These functions include public health assessments of waste sites, health consultations concerning specific hazardous substances, health surveillance and registries, response to emergency releases of hazardous substances, applied research, information development and dissemination, and education and training concerning hazardous substances.</a:t>
            </a:r>
            <a:r>
              <a:rPr lang="en-US" baseline="0" dirty="0" smtClean="0"/>
              <a:t>  With the impact of the Agency to reduce morbidity and mortality related to exposure to natural and man-made toxic substances.  </a:t>
            </a:r>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209345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mandates mentioned previously </a:t>
            </a:r>
            <a:endParaRPr lang="en-US" dirty="0" smtClean="0"/>
          </a:p>
          <a:p>
            <a:r>
              <a:rPr lang="en-US" dirty="0" smtClean="0"/>
              <a:t>ATSDR was created to </a:t>
            </a:r>
          </a:p>
          <a:p>
            <a:pPr lvl="1"/>
            <a:r>
              <a:rPr lang="en-US" dirty="0" smtClean="0"/>
              <a:t>Perform public health assessments at hazardous waste sites</a:t>
            </a:r>
          </a:p>
          <a:p>
            <a:pPr lvl="1"/>
            <a:r>
              <a:rPr lang="en-US" dirty="0" smtClean="0"/>
              <a:t>Develop toxicological profiles on harmful substances</a:t>
            </a:r>
          </a:p>
          <a:p>
            <a:pPr lvl="1"/>
            <a:r>
              <a:rPr lang="en-US" dirty="0" smtClean="0"/>
              <a:t>Conduct epidemiological health studies</a:t>
            </a:r>
          </a:p>
          <a:p>
            <a:pPr lvl="1"/>
            <a:r>
              <a:rPr lang="en-US" dirty="0" smtClean="0"/>
              <a:t>Maintain health registries and conduct medical surveillance</a:t>
            </a:r>
          </a:p>
          <a:p>
            <a:endParaRPr lang="en-US" dirty="0" smtClean="0"/>
          </a:p>
          <a:p>
            <a:r>
              <a:rPr lang="en-US" dirty="0" smtClean="0"/>
              <a:t>The agency has ten regional offices which not only give us a presence across</a:t>
            </a:r>
            <a:r>
              <a:rPr lang="en-US" baseline="0" dirty="0" smtClean="0"/>
              <a:t> the US, but also provide a mechanism for community engagement and outreach with affected populations.  Community engagement is key for successfully performing the duties of the agency.</a:t>
            </a:r>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420473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100" dirty="0"/>
              <a:t>request for support from EPA, a state or local agency or a resident. </a:t>
            </a:r>
          </a:p>
          <a:p>
            <a:endParaRPr lang="en-US" sz="1100" dirty="0"/>
          </a:p>
          <a:p>
            <a:r>
              <a:rPr lang="en-US" sz="1100" dirty="0"/>
              <a:t>Once we receive a request, </a:t>
            </a:r>
          </a:p>
          <a:p>
            <a:endParaRPr lang="en-US" sz="1100" dirty="0"/>
          </a:p>
          <a:p>
            <a:pPr marL="204203" indent="-204203">
              <a:buFont typeface="+mj-lt"/>
              <a:buAutoNum type="arabicPeriod"/>
            </a:pPr>
            <a:r>
              <a:rPr lang="en-US" sz="1100" dirty="0"/>
              <a:t>Assess existing environmental and health data to determine whether or not people are at risk because of their exposures </a:t>
            </a:r>
          </a:p>
          <a:p>
            <a:pPr marL="204203" indent="-204203">
              <a:buFont typeface="+mj-lt"/>
              <a:buAutoNum type="arabicPeriod"/>
            </a:pPr>
            <a:r>
              <a:rPr lang="en-US" sz="1100" dirty="0"/>
              <a:t>Based on those assessments, we make recommendations to EPA, state regulatory and health agencies, and other stakeholders for stopping and preventing harmful exposures. </a:t>
            </a:r>
          </a:p>
          <a:p>
            <a:pPr marL="635571" lvl="1" indent="-211856">
              <a:buFont typeface="+mj-lt"/>
              <a:buAutoNum type="alphaLcParenR"/>
            </a:pPr>
            <a:r>
              <a:rPr lang="en-US" sz="1100" dirty="0"/>
              <a:t>For example, we might recommend that filters be installed for a resident’s private well or that soil contaminated with high levels of lead be removed from a backyard. Or recommending that residents talk with their health providers. </a:t>
            </a:r>
          </a:p>
          <a:p>
            <a:pPr marL="635571" lvl="1" indent="-211856">
              <a:buFont typeface="+mj-lt"/>
              <a:buAutoNum type="alphaLcParenR"/>
            </a:pPr>
            <a:r>
              <a:rPr lang="en-US" sz="1100" dirty="0"/>
              <a:t>follow-up and help ensure that those clean-up actions are taken. </a:t>
            </a:r>
          </a:p>
          <a:p>
            <a:pPr marL="635571" lvl="1" indent="-211856">
              <a:buFont typeface="+mj-lt"/>
              <a:buAutoNum type="alphaLcParenR"/>
            </a:pPr>
            <a:r>
              <a:rPr lang="en-US" sz="1100" dirty="0"/>
              <a:t>Some of our recommendations are things that we need to do—like providing information to local communities on their risks and what they can do to protect themselves—leading to our final main activity. . . </a:t>
            </a:r>
          </a:p>
          <a:p>
            <a:pPr marL="209905" indent="-209905">
              <a:buFont typeface="+mj-lt"/>
              <a:buAutoNum type="arabicPeriod"/>
            </a:pPr>
            <a:r>
              <a:rPr lang="en-US" sz="1100" dirty="0"/>
              <a:t>Sometimes our assessments identify important data gaps that stop us from answering people’s questions about their health risks. So we can undertake or recommend further investigation—like:</a:t>
            </a:r>
          </a:p>
          <a:p>
            <a:pPr marL="635571" lvl="1" indent="-211856">
              <a:buFont typeface="+mj-lt"/>
              <a:buAutoNum type="alphaLcParenR"/>
            </a:pPr>
            <a:r>
              <a:rPr lang="en-US" sz="1100" dirty="0"/>
              <a:t>the collection of more environmental data or biological data</a:t>
            </a:r>
          </a:p>
          <a:p>
            <a:pPr marL="635571" lvl="1" indent="-211856">
              <a:buFont typeface="+mj-lt"/>
              <a:buAutoNum type="alphaLcParenR"/>
            </a:pPr>
            <a:r>
              <a:rPr lang="en-US" sz="1100" dirty="0"/>
              <a:t>An epi study to determine the association between an exposure and a particular health outcome</a:t>
            </a:r>
          </a:p>
          <a:p>
            <a:pPr marL="215761" indent="-211856">
              <a:buFont typeface="+mj-lt"/>
              <a:buAutoNum type="arabicPeriod"/>
            </a:pPr>
            <a:endParaRPr lang="en-US" sz="1100" dirty="0"/>
          </a:p>
          <a:p>
            <a:pPr marL="215761" indent="-211856">
              <a:buFont typeface="+mj-lt"/>
              <a:buAutoNum type="arabicPeriod"/>
            </a:pPr>
            <a:r>
              <a:rPr lang="en-US" sz="1100" dirty="0"/>
              <a:t>Throughout these activities we work closely with local residents.  In this case we are different from many of CDC’s programs because we work directly with community members. </a:t>
            </a:r>
          </a:p>
          <a:p>
            <a:pPr marL="608857" lvl="1" indent="-204203">
              <a:buFont typeface="+mj-lt"/>
              <a:buAutoNum type="arabicPeriod"/>
            </a:pPr>
            <a:r>
              <a:rPr lang="en-US" sz="1100" dirty="0"/>
              <a:t>We talk to people on the phone, meet with them in their homes, and hold public meetings and availability sessions so that people understand our findings and recommendations. We develop factsheets and other reference info so that people understand the risks associated with different chemicals. And we get their input on what needs to be done. </a:t>
            </a:r>
          </a:p>
          <a:p>
            <a:pPr marL="608857" lvl="1" indent="-204203">
              <a:buFont typeface="+mj-lt"/>
              <a:buAutoNum type="arabicPeriod"/>
            </a:pPr>
            <a:r>
              <a:rPr lang="en-US" sz="1100" dirty="0"/>
              <a:t>We work with health professionals so that they can better answer people’s questions and have the information to effectively treat patients who come to them for care. This means reaching out to health providers around sites where we’re working. Additionally we can offer referrals to environmental </a:t>
            </a:r>
            <a:r>
              <a:rPr lang="en-US" sz="1100" dirty="0" smtClean="0"/>
              <a:t>experts.  </a:t>
            </a:r>
            <a:endParaRPr lang="en-US" sz="9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115689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9309">
              <a:defRPr/>
            </a:pPr>
            <a:r>
              <a:rPr lang="en-US" dirty="0" smtClean="0"/>
              <a:t>The type of work we do at ATSDR and in environmental health in general is </a:t>
            </a:r>
            <a:r>
              <a:rPr lang="en-US" b="1" dirty="0" smtClean="0"/>
              <a:t>not simple, we draw on expertise from many scientific fields</a:t>
            </a:r>
            <a:r>
              <a:rPr lang="en-US" dirty="0" smtClean="0"/>
              <a:t>. </a:t>
            </a:r>
            <a:r>
              <a:rPr lang="en-US" b="1" dirty="0" smtClean="0"/>
              <a:t>Just as an airport ground crew, with a variety of specialized expertise, works together to ensure the successful take-off and landing of an airplane, ATSDR brings together a variety of experts to ensure the public’s health and safety</a:t>
            </a:r>
            <a:r>
              <a:rPr lang="en-US" dirty="0" smtClean="0"/>
              <a:t>.  From toxicology to engineering to environmental medicine to epidemiology. And then we draw on expertise in health education and community engagement to make sure that the science is understandable to people dealing with environmental issues in their communities.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37125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apologize in advance for</a:t>
            </a:r>
            <a:r>
              <a:rPr lang="en-US" baseline="0" dirty="0" smtClean="0"/>
              <a:t> the hard to see figures.  ATSDR, along with NCEH, are under the Deputy Director for Non-Infectious Diseases.  There are currently two divisions in ATSDR, the Division of Community Health Investigations and the Division of Toxicology and Human Health Sciences.  The Environmental Epidemiology Branch is under the Division of Toxicology and Human Health Sciences.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5336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As an overview, the Environmental</a:t>
            </a:r>
            <a:r>
              <a:rPr lang="en-US" baseline="0" dirty="0" smtClean="0"/>
              <a:t> Epi Branch designs and conducts environmental epidemiology studies to evaluate the association between exposure to environmental contaminants and adverse health effects.  We have a variety of project/health studies ongoing in the branch, including the Anniston Community Health Survey, the Biomonitoring of Great Lakes Populations Program, the </a:t>
            </a:r>
            <a:r>
              <a:rPr lang="en-US" sz="1200" dirty="0" smtClean="0"/>
              <a:t>Camp Lejeune Cancer Incidence Study, the Comprehensive Disaster Assessment and Readiness Toolkit Project, the PFAS Health Study</a:t>
            </a:r>
            <a:r>
              <a:rPr lang="en-US" sz="1200" baseline="0" dirty="0" smtClean="0"/>
              <a:t> Initiatives, the Polycythemia Vera Cancer Cluster Investigation, and the Federal Research Action Plan on Recycled Tire Crumb Rubber Used on Playing Fields and Playgrounds (or more easily referred to as the Synthetic Turf Study.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We have a variety of staff in the branch, including epidemiologists, toxicologists, environmental health scientists, and chemists.  </a:t>
            </a:r>
            <a:endParaRPr lang="en-US"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230419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So to transition</a:t>
            </a:r>
            <a:r>
              <a:rPr lang="en-US" baseline="0" dirty="0" smtClean="0"/>
              <a:t> a little to the topic today; the Environmental Epi Branch assists state and local health departments as well.  In general, there are three main avenues where we provide technical advice, consultation, and assistance to state health departments.  </a:t>
            </a:r>
          </a:p>
          <a:p>
            <a:r>
              <a:rPr lang="en-US" baseline="0" dirty="0" smtClean="0"/>
              <a:t>1. </a:t>
            </a:r>
            <a:r>
              <a:rPr lang="en-US" dirty="0" smtClean="0"/>
              <a:t>The Agency for Toxic Substances and Disease Registry’s (ATSDR’s) Cooperative Agreement Program, which is housed in the Division of</a:t>
            </a:r>
            <a:r>
              <a:rPr lang="en-US" baseline="0" dirty="0" smtClean="0"/>
              <a:t> Community Health Investigations,</a:t>
            </a:r>
            <a:r>
              <a:rPr lang="en-US" dirty="0" smtClean="0"/>
              <a:t> is critical to ATSDR’s success in accomplishing its mission in communities nationwide. The Program funds 25 partner organizations. Twenty-five states use Cooperative Agreement Program funding to build their ability to evaluate and respond to environmental public health issues.</a:t>
            </a:r>
          </a:p>
          <a:p>
            <a:r>
              <a:rPr lang="en-US" dirty="0" smtClean="0"/>
              <a:t>The Cooperative Agreement Program’s primary goal is to give partners the resources to build their capacity to assess and respond to site-specific issues involving human exposure to hazardous substances in the environment.</a:t>
            </a:r>
          </a:p>
          <a:p>
            <a:r>
              <a:rPr lang="en-US" dirty="0" smtClean="0"/>
              <a:t>The Program helps ATSDR’s partners</a:t>
            </a:r>
          </a:p>
          <a:p>
            <a:r>
              <a:rPr lang="en-US" dirty="0" smtClean="0"/>
              <a:t>identify exposure pathways at specific sites;</a:t>
            </a:r>
          </a:p>
          <a:p>
            <a:r>
              <a:rPr lang="en-US" dirty="0" smtClean="0"/>
              <a:t>educate affected communities and local health professionals about site contamination and potential health effects;</a:t>
            </a:r>
          </a:p>
          <a:p>
            <a:r>
              <a:rPr lang="en-US" dirty="0" smtClean="0"/>
              <a:t>review health outcome data to evaluate potential links between site contaminants and community health outcomes.</a:t>
            </a:r>
          </a:p>
          <a:p>
            <a:r>
              <a:rPr lang="en-US" dirty="0" smtClean="0"/>
              <a:t>The Cooperative Agreement Program enhances ATSDR’s communication and collaboration with state, local, and federal health and environmental agencies. Since the Cooperative Agreement Partners are located nationwide and require less travel times, this program enhances the capability of ATSDR to conduct its site-specific activities in a timely fashion. Each member</a:t>
            </a:r>
            <a:r>
              <a:rPr lang="en-US" baseline="0" dirty="0" smtClean="0"/>
              <a:t> of EEB is assigned to APPLETREE state grantees to provide epidemiological assistance and guidance for the site-specific work.  This often involves reviewing Public Health Assessments and Health Consultations for Health Outcome Data, including Cancer Incidence Analyses.  </a:t>
            </a:r>
          </a:p>
          <a:p>
            <a:pPr marL="228600" indent="-228600">
              <a:buAutoNum type="arabicPeriod" startAt="2"/>
            </a:pPr>
            <a:r>
              <a:rPr lang="en-US" baseline="0" dirty="0" smtClean="0"/>
              <a:t>Technical Reviews:  EEB staff, normally a statistician and an epidemiologist, will provide a formal technical review of epidemiological reports when requested by the state or local health department.  These can include cancer incidence assessment reports.  </a:t>
            </a:r>
          </a:p>
          <a:p>
            <a:pPr marL="228600" indent="-228600">
              <a:buAutoNum type="arabicPeriod" startAt="2"/>
            </a:pPr>
            <a:r>
              <a:rPr lang="en-US" baseline="0" dirty="0" smtClean="0"/>
              <a:t>Technical Assistance:  EEB staff can provide technical assistance when requested by the state health department.  This can be expertise, such as expert epidemiological guidance or statistical assistance.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329982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A few quick examples of this (without naming specific</a:t>
            </a:r>
            <a:r>
              <a:rPr lang="en-US" baseline="0" dirty="0" smtClean="0"/>
              <a:t> states or sites):</a:t>
            </a:r>
          </a:p>
          <a:p>
            <a:endParaRPr lang="en-US" baseline="0" dirty="0" smtClean="0"/>
          </a:p>
          <a:p>
            <a:r>
              <a:rPr lang="en-US" baseline="0" dirty="0" smtClean="0"/>
              <a:t>As part of our normal duties in EEB, we review the health outcome data-containing documents for the APPLETREE program.  For example, there was recently a landfill site where the community was concerned about potential exposures to chemicals, including benzene and formaldehyde.  The EEB TPO reviewed the health outcome data analysis, specifically the cancer incidence analysis, and provided feedback on the methodology, results reporting and interpretation, and the conclusions.  </a:t>
            </a:r>
          </a:p>
          <a:p>
            <a:endParaRPr lang="en-US" baseline="0" dirty="0" smtClean="0"/>
          </a:p>
          <a:p>
            <a:r>
              <a:rPr lang="en-US" baseline="0" dirty="0" smtClean="0"/>
              <a:t>Similarly, EEB staff provide technical review of documents, outside of the APPLETREE program or specific sites, when requested by the state.  An example of this was a request from a state to review a cancer incidence analysis report on childhood cancer, specifically leukemia, for a number of counties.  For this review, the EEB SMEs provided feedback on the methodology, results reporting and interpretation, and the conclusions.  While we have previously reviewed documents that have already been published, it is likely of benefit to the requestor to request the document review prior to finalization and publication.  </a:t>
            </a:r>
          </a:p>
          <a:p>
            <a:endParaRPr lang="en-US" baseline="0" dirty="0" smtClean="0"/>
          </a:p>
          <a:p>
            <a:r>
              <a:rPr lang="en-US" baseline="0" dirty="0" smtClean="0"/>
              <a:t>For the technical assistance, we can provide specific expertise, as applicable, to state and/or local health departments.  An example of this is statistical modeling.  After publication of a cancer incidence analysis, the state received input that some additional statistical modeling might elucidate some potential issues identified due to </a:t>
            </a:r>
            <a:r>
              <a:rPr lang="en-US" sz="1200" kern="1200" dirty="0" smtClean="0">
                <a:solidFill>
                  <a:schemeClr val="tx1"/>
                </a:solidFill>
                <a:effectLst/>
                <a:latin typeface="+mn-lt"/>
                <a:ea typeface="+mn-ea"/>
                <a:cs typeface="+mn-cs"/>
              </a:rPr>
              <a:t>potential for variance instability and multiple comparisons in the original analysis.  As such, the state requested ATSDR’s assistance in refining the original analysis using Bayes Empirical Modeling.  The technical assistance, specifically the modeling,</a:t>
            </a:r>
            <a:r>
              <a:rPr lang="en-US" sz="1200" kern="1200" baseline="0" dirty="0" smtClean="0">
                <a:solidFill>
                  <a:schemeClr val="tx1"/>
                </a:solidFill>
                <a:effectLst/>
                <a:latin typeface="+mn-lt"/>
                <a:ea typeface="+mn-ea"/>
                <a:cs typeface="+mn-cs"/>
              </a:rPr>
              <a:t> was provided by an SME in EEB.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Those are just a few brief examples of the ways in which ATSDR, specifically the EEB, can provide technical advice, consultation, and assistance to states regarding suspected cancer clusters.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2911739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CEH-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005DA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3" name="Text Placeholder 8"/>
          <p:cNvSpPr>
            <a:spLocks noGrp="1"/>
          </p:cNvSpPr>
          <p:nvPr>
            <p:ph type="body" sz="quarter" idx="10"/>
          </p:nvPr>
        </p:nvSpPr>
        <p:spPr>
          <a:xfrm>
            <a:off x="3922776" y="2468880"/>
            <a:ext cx="5084064" cy="971550"/>
          </a:xfrm>
          <a:prstGeom prst="rect">
            <a:avLst/>
          </a:prstGeom>
        </p:spPr>
        <p:txBody>
          <a:bodyPr/>
          <a:lstStyle>
            <a:lvl1pPr marL="0" indent="0" algn="l">
              <a:lnSpc>
                <a:spcPct val="100000"/>
              </a:lnSpc>
              <a:buNone/>
              <a:defRPr sz="200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43400" y="4431603"/>
            <a:ext cx="6550591" cy="584775"/>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215208380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2">
    <p:bg>
      <p:bgPr>
        <a:solidFill>
          <a:srgbClr val="005DAA">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350323"/>
            <a:ext cx="8294913" cy="871538"/>
          </a:xfrm>
          <a:prstGeom prst="rect">
            <a:avLst/>
          </a:prstGeom>
        </p:spPr>
        <p:txBody>
          <a:bodyPr anchor="b"/>
          <a:lstStyle>
            <a:lvl1pPr algn="l">
              <a:defRPr sz="3200" b="1" cap="all" baseline="0">
                <a:solidFill>
                  <a:schemeClr val="bg2"/>
                </a:solidFill>
                <a:effectLst/>
                <a:latin typeface="Calibri" pitchFamily="34" charset="0"/>
              </a:defRPr>
            </a:lvl1pPr>
          </a:lstStyle>
          <a:p>
            <a:r>
              <a:rPr lang="en-US" dirty="0" smtClean="0"/>
              <a:t>Click to add title</a:t>
            </a:r>
            <a:endParaRPr lang="en-US" dirty="0"/>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2200"/>
              </a:lnSpc>
              <a:buNone/>
              <a:defRPr sz="24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_1">
    <p:spTree>
      <p:nvGrpSpPr>
        <p:cNvPr id="1" name=""/>
        <p:cNvGrpSpPr/>
        <p:nvPr/>
      </p:nvGrpSpPr>
      <p:grpSpPr>
        <a:xfrm>
          <a:off x="0" y="0"/>
          <a:ext cx="0" cy="0"/>
          <a:chOff x="0" y="0"/>
          <a:chExt cx="0" cy="0"/>
        </a:xfrm>
      </p:grpSpPr>
      <p:grpSp>
        <p:nvGrpSpPr>
          <p:cNvPr id="7" name="Group 6"/>
          <p:cNvGrpSpPr/>
          <p:nvPr userDrawn="1"/>
        </p:nvGrpSpPr>
        <p:grpSpPr>
          <a:xfrm>
            <a:off x="-6797" y="5107771"/>
            <a:ext cx="9151374" cy="0"/>
            <a:chOff x="-6797" y="5107771"/>
            <a:chExt cx="9151374" cy="0"/>
          </a:xfrm>
        </p:grpSpPr>
        <p:cxnSp>
          <p:nvCxnSpPr>
            <p:cNvPr id="8" name="Straight Connector 7"/>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813044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28846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_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2945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_NCEH-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27218" y="3387249"/>
            <a:ext cx="6639341" cy="1569660"/>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NCEH/ATSDR</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www.atsdr.cdc.gov          www.cdc.gov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@CDCEnvironment</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9"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005DAA"/>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4346583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_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25631" y="3387279"/>
            <a:ext cx="6639341" cy="1569660"/>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ATSDR</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www.atsdr.cdc.gov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@CDCEnvironment</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76AE99"/>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17546057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_NCEH">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27218" y="3387249"/>
            <a:ext cx="6639341" cy="1384995"/>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NCEH</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@CDCEnvironment</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008265"/>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4608429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485900"/>
            <a:ext cx="8229600" cy="1257300"/>
          </a:xfrm>
          <a:prstGeom prst="rect">
            <a:avLst/>
          </a:prstGeom>
        </p:spPr>
        <p:txBody>
          <a:bodyPr/>
          <a:lstStyle>
            <a:lvl1pPr>
              <a:lnSpc>
                <a:spcPts val="2250"/>
              </a:lnSpc>
              <a:defRPr sz="21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2914650"/>
            <a:ext cx="6400800" cy="3429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3200400"/>
            <a:ext cx="6400800" cy="971550"/>
          </a:xfrm>
          <a:prstGeom prst="rect">
            <a:avLst/>
          </a:prstGeom>
        </p:spPr>
        <p:txBody>
          <a:bodyPr/>
          <a:lstStyle>
            <a:lvl1pPr algn="ctr">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286767362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2D18950-46EB-44D9-A411-FE07D8EE2794}" type="datetimeFigureOut">
              <a:rPr lang="en-US" smtClean="0"/>
              <a:t>4/25/2019</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3C9E3FEE-C09D-4310-9785-904633BC0439}" type="slidenum">
              <a:rPr lang="en-US" smtClean="0"/>
              <a:t>‹#›</a:t>
            </a:fld>
            <a:endParaRPr lang="en-US" dirty="0"/>
          </a:p>
        </p:txBody>
      </p:sp>
    </p:spTree>
    <p:extLst>
      <p:ext uri="{BB962C8B-B14F-4D97-AF65-F5344CB8AC3E}">
        <p14:creationId xmlns:p14="http://schemas.microsoft.com/office/powerpoint/2010/main" val="298733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2D18950-46EB-44D9-A411-FE07D8EE2794}" type="datetimeFigureOut">
              <a:rPr lang="en-US" smtClean="0"/>
              <a:t>4/25/2019</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3C9E3FEE-C09D-4310-9785-904633BC0439}" type="slidenum">
              <a:rPr lang="en-US" smtClean="0"/>
              <a:t>‹#›</a:t>
            </a:fld>
            <a:endParaRPr lang="en-US" dirty="0"/>
          </a:p>
        </p:txBody>
      </p:sp>
    </p:spTree>
    <p:extLst>
      <p:ext uri="{BB962C8B-B14F-4D97-AF65-F5344CB8AC3E}">
        <p14:creationId xmlns:p14="http://schemas.microsoft.com/office/powerpoint/2010/main" val="286246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3922776" y="2468880"/>
            <a:ext cx="5084064" cy="969264"/>
          </a:xfrm>
          <a:prstGeom prst="rect">
            <a:avLst/>
          </a:prstGeom>
        </p:spPr>
        <p:txBody>
          <a:bodyPr/>
          <a:lstStyle>
            <a:lvl1pPr marL="0" indent="0" algn="l">
              <a:lnSpc>
                <a:spcPct val="100000"/>
              </a:lnSpc>
              <a:buNone/>
              <a:defRPr sz="20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164460" y="4545899"/>
            <a:ext cx="662953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136084843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Content (Side-by-S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7" name="Content Placeholder 2"/>
          <p:cNvSpPr>
            <a:spLocks noGrp="1"/>
          </p:cNvSpPr>
          <p:nvPr>
            <p:ph idx="1" hasCustomPrompt="1"/>
          </p:nvPr>
        </p:nvSpPr>
        <p:spPr>
          <a:xfrm>
            <a:off x="457200" y="1200151"/>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10" name="Content Placeholder 2"/>
          <p:cNvSpPr>
            <a:spLocks noGrp="1"/>
          </p:cNvSpPr>
          <p:nvPr>
            <p:ph idx="10" hasCustomPrompt="1"/>
          </p:nvPr>
        </p:nvSpPr>
        <p:spPr>
          <a:xfrm>
            <a:off x="5029200" y="1200150"/>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Text Placeholder 8"/>
          <p:cNvSpPr>
            <a:spLocks noGrp="1"/>
          </p:cNvSpPr>
          <p:nvPr>
            <p:ph type="body" sz="quarter" idx="11" hasCustomPrompt="1"/>
          </p:nvPr>
        </p:nvSpPr>
        <p:spPr>
          <a:xfrm>
            <a:off x="457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8" name="Text Placeholder 8"/>
          <p:cNvSpPr>
            <a:spLocks noGrp="1"/>
          </p:cNvSpPr>
          <p:nvPr>
            <p:ph type="body" sz="quarter" idx="12" hasCustomPrompt="1"/>
          </p:nvPr>
        </p:nvSpPr>
        <p:spPr>
          <a:xfrm>
            <a:off x="5029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1054519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tx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56614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927824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7" name="Content Placeholder 2"/>
          <p:cNvSpPr>
            <a:spLocks noGrp="1"/>
          </p:cNvSpPr>
          <p:nvPr>
            <p:ph idx="1" hasCustomPrompt="1"/>
          </p:nvPr>
        </p:nvSpPr>
        <p:spPr>
          <a:xfrm>
            <a:off x="457200" y="1200151"/>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10" name="Content Placeholder 2"/>
          <p:cNvSpPr>
            <a:spLocks noGrp="1"/>
          </p:cNvSpPr>
          <p:nvPr>
            <p:ph idx="10" hasCustomPrompt="1"/>
          </p:nvPr>
        </p:nvSpPr>
        <p:spPr>
          <a:xfrm>
            <a:off x="5029200" y="1200150"/>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Text Placeholder 8"/>
          <p:cNvSpPr>
            <a:spLocks noGrp="1"/>
          </p:cNvSpPr>
          <p:nvPr>
            <p:ph type="body" sz="quarter" idx="11" hasCustomPrompt="1"/>
          </p:nvPr>
        </p:nvSpPr>
        <p:spPr>
          <a:xfrm>
            <a:off x="457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8" name="Text Placeholder 8"/>
          <p:cNvSpPr>
            <a:spLocks noGrp="1"/>
          </p:cNvSpPr>
          <p:nvPr>
            <p:ph type="body" sz="quarter" idx="12" hasCustomPrompt="1"/>
          </p:nvPr>
        </p:nvSpPr>
        <p:spPr>
          <a:xfrm>
            <a:off x="5029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2051868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67306667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200151"/>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200150"/>
            <a:ext cx="3657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4343400"/>
            <a:ext cx="3657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01480647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tx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0724536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baseline="0">
                <a:solidFill>
                  <a:schemeClr val="tx2"/>
                </a:solidFill>
              </a:defRPr>
            </a:lvl4pPr>
            <a:lvl5pPr>
              <a:buClr>
                <a:schemeClr val="bg1"/>
              </a:buClr>
              <a:buSzPct val="70000"/>
              <a:buFont typeface="Arial" pitchFamily="34" charset="0"/>
              <a:buChar char="•"/>
              <a:defRPr sz="135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857268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89154591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tx2"/>
                </a:solidFill>
              </a:defRPr>
            </a:lvl1pPr>
            <a:lvl2pPr>
              <a:buClr>
                <a:schemeClr val="bg1"/>
              </a:buClr>
              <a:buSzPct val="100000"/>
              <a:buFont typeface="Wingdings" pitchFamily="2" charset="2"/>
              <a:buChar char="§"/>
              <a:defRPr sz="1500">
                <a:solidFill>
                  <a:schemeClr val="tx2"/>
                </a:solidFill>
              </a:defRPr>
            </a:lvl2pPr>
            <a:lvl3pPr>
              <a:buClr>
                <a:schemeClr val="bg1"/>
              </a:buClr>
              <a:buSzPct val="100000"/>
              <a:buFont typeface="Arial" pitchFamily="34" charset="0"/>
              <a:buChar char="•"/>
              <a:defRPr sz="1350">
                <a:solidFill>
                  <a:schemeClr val="tx2"/>
                </a:solidFill>
              </a:defRPr>
            </a:lvl3pPr>
            <a:lvl4pPr>
              <a:buClr>
                <a:schemeClr val="bg1"/>
              </a:buClr>
              <a:buSzPct val="70000"/>
              <a:buFont typeface="Courier New" pitchFamily="49" charset="0"/>
              <a:buChar char="o"/>
              <a:defRPr sz="1350">
                <a:solidFill>
                  <a:schemeClr val="tx2"/>
                </a:solidFill>
              </a:defRPr>
            </a:lvl4pPr>
            <a:lvl5pPr>
              <a:buClr>
                <a:schemeClr val="bg1"/>
              </a:buClr>
              <a:buSzPct val="70000"/>
              <a:buFont typeface="Arial" pitchFamily="34" charset="0"/>
              <a:buChar char="•"/>
              <a:defRPr sz="1350">
                <a:solidFill>
                  <a:schemeClr val="tx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865671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008265"/>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3922776" y="2468880"/>
            <a:ext cx="5084064" cy="971550"/>
          </a:xfrm>
          <a:prstGeom prst="rect">
            <a:avLst/>
          </a:prstGeom>
        </p:spPr>
        <p:txBody>
          <a:bodyPr/>
          <a:lstStyle>
            <a:lvl1pPr marL="0" indent="0" algn="l">
              <a:lnSpc>
                <a:spcPct val="100000"/>
              </a:lnSpc>
              <a:buNone/>
              <a:defRPr sz="2000"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10508" y="4544568"/>
            <a:ext cx="6583483"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201866780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9817595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tx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73096283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457200"/>
            <a:ext cx="6096000" cy="857250"/>
          </a:xfrm>
          <a:prstGeom prst="rect">
            <a:avLst/>
          </a:prstGeom>
          <a:ln>
            <a:noFill/>
          </a:ln>
        </p:spPr>
        <p:txBody>
          <a:bodyPr/>
          <a:lstStyle>
            <a:lvl1pPr>
              <a:defRPr>
                <a:solidFill>
                  <a:schemeClr val="bg1"/>
                </a:solidFill>
                <a:latin typeface="+mj-l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2819400" y="1485900"/>
            <a:ext cx="2971800" cy="3086100"/>
          </a:xfrm>
          <a:prstGeom prst="rect">
            <a:avLst/>
          </a:prstGeom>
        </p:spPr>
        <p:txBody>
          <a:bodyPr/>
          <a:lstStyle>
            <a:lvl1pPr>
              <a:buClr>
                <a:schemeClr val="bg1"/>
              </a:buClr>
              <a:defRPr>
                <a:solidFill>
                  <a:schemeClr val="tx2"/>
                </a:solidFill>
              </a:defRPr>
            </a:lvl1pPr>
            <a:lvl2pPr>
              <a:buClr>
                <a:schemeClr val="bg1"/>
              </a:buClr>
              <a:defRPr>
                <a:solidFill>
                  <a:schemeClr val="tx2"/>
                </a:solidFill>
              </a:defRPr>
            </a:lvl2pPr>
            <a:lvl3pPr>
              <a:buClr>
                <a:schemeClr val="bg1"/>
              </a:buClr>
              <a:defRPr>
                <a:solidFill>
                  <a:schemeClr val="tx2"/>
                </a:solidFill>
              </a:defRPr>
            </a:lvl3pPr>
            <a:lvl4pPr>
              <a:buClr>
                <a:schemeClr val="bg1"/>
              </a:buClr>
              <a:defRPr>
                <a:solidFill>
                  <a:schemeClr val="tx2"/>
                </a:solidFill>
              </a:defRPr>
            </a:lvl4pPr>
            <a:lvl5pPr>
              <a:buClr>
                <a:schemeClr val="bg1"/>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943600" y="1485900"/>
            <a:ext cx="2971800" cy="3086100"/>
          </a:xfrm>
          <a:prstGeom prst="rect">
            <a:avLst/>
          </a:prstGeo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1035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821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Header_2">
    <p:bg>
      <p:bgPr>
        <a:solidFill>
          <a:srgbClr val="005DAA">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3" y="3350323"/>
            <a:ext cx="8294913" cy="871538"/>
          </a:xfrm>
          <a:prstGeom prst="rect">
            <a:avLst/>
          </a:prstGeom>
        </p:spPr>
        <p:txBody>
          <a:bodyPr anchor="b"/>
          <a:lstStyle>
            <a:lvl1pPr algn="l">
              <a:defRPr sz="2400" b="1" cap="all" baseline="0">
                <a:solidFill>
                  <a:schemeClr val="bg2"/>
                </a:solidFill>
                <a:effectLst/>
                <a:latin typeface="Calibri" pitchFamily="34" charset="0"/>
              </a:defRPr>
            </a:lvl1pPr>
          </a:lstStyle>
          <a:p>
            <a:r>
              <a:rPr lang="en-US" dirty="0" smtClean="0"/>
              <a:t>Click to add title</a:t>
            </a:r>
            <a:endParaRPr lang="en-US" dirty="0"/>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1650"/>
              </a:lnSpc>
              <a:buNone/>
              <a:defRPr sz="18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add sub-title</a:t>
            </a:r>
          </a:p>
        </p:txBody>
      </p:sp>
    </p:spTree>
    <p:extLst>
      <p:ext uri="{BB962C8B-B14F-4D97-AF65-F5344CB8AC3E}">
        <p14:creationId xmlns:p14="http://schemas.microsoft.com/office/powerpoint/2010/main" val="378172112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1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171450" indent="-171450">
              <a:buClr>
                <a:srgbClr val="008265"/>
              </a:buClr>
              <a:buSzPct val="75000"/>
              <a:buFont typeface="Wingdings" panose="05000000000000000000" pitchFamily="2" charset="2"/>
              <a:buChar char="§"/>
              <a:defRPr sz="1800" b="1" baseline="0">
                <a:solidFill>
                  <a:srgbClr val="000000"/>
                </a:solidFill>
                <a:latin typeface="Calibri" pitchFamily="34" charset="0"/>
              </a:defRPr>
            </a:lvl1pPr>
            <a:lvl2pPr marL="480060" indent="-171450">
              <a:buClr>
                <a:srgbClr val="008265"/>
              </a:buClr>
              <a:buSzPct val="75000"/>
              <a:buFont typeface="Arial" panose="020B0604020202020204" pitchFamily="34" charset="0"/>
              <a:buChar char="•"/>
              <a:defRPr sz="1500">
                <a:solidFill>
                  <a:srgbClr val="000000"/>
                </a:solidFill>
              </a:defRPr>
            </a:lvl2pPr>
            <a:lvl3pPr marL="728663" indent="0">
              <a:buClr>
                <a:srgbClr val="008265"/>
              </a:buClr>
              <a:buSzPct val="75000"/>
              <a:buFont typeface="Wingdings" panose="05000000000000000000" pitchFamily="2" charset="2"/>
              <a:buNone/>
              <a:defRPr sz="1350">
                <a:solidFill>
                  <a:srgbClr val="000000"/>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grpSp>
        <p:nvGrpSpPr>
          <p:cNvPr id="13" name="Group 12"/>
          <p:cNvGrpSpPr/>
          <p:nvPr userDrawn="1"/>
        </p:nvGrpSpPr>
        <p:grpSpPr>
          <a:xfrm>
            <a:off x="-6797" y="5107771"/>
            <a:ext cx="9151374"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357001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NCEH-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005DA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3"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17088" y="4431603"/>
            <a:ext cx="6576904" cy="584775"/>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spTree>
    <p:extLst>
      <p:ext uri="{BB962C8B-B14F-4D97-AF65-F5344CB8AC3E}">
        <p14:creationId xmlns:p14="http://schemas.microsoft.com/office/powerpoint/2010/main" val="8989796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60604" y="4552477"/>
            <a:ext cx="679399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spTree>
    <p:extLst>
      <p:ext uri="{BB962C8B-B14F-4D97-AF65-F5344CB8AC3E}">
        <p14:creationId xmlns:p14="http://schemas.microsoft.com/office/powerpoint/2010/main" val="86742781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NCEH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008265"/>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49980" y="4544568"/>
            <a:ext cx="654401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382132387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marL="971550" indent="0">
              <a:buClr>
                <a:srgbClr val="008265"/>
              </a:buClr>
              <a:buSzPct val="75000"/>
              <a:buFont typeface="Wingdings" panose="05000000000000000000" pitchFamily="2" charset="2"/>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grpSp>
        <p:nvGrpSpPr>
          <p:cNvPr id="13" name="Group 12"/>
          <p:cNvGrpSpPr/>
          <p:nvPr userDrawn="1"/>
        </p:nvGrpSpPr>
        <p:grpSpPr>
          <a:xfrm>
            <a:off x="-6797" y="5107771"/>
            <a:ext cx="9151374"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52743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marL="914400" indent="0">
              <a:buClr>
                <a:srgbClr val="008265"/>
              </a:buClr>
              <a:buSzPct val="75000"/>
              <a:buFont typeface="Arial" pitchFamily="34" charset="0"/>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a:buClr>
                <a:srgbClr val="008265"/>
              </a:buClr>
              <a:buSzPct val="75000"/>
              <a:buFont typeface="Arial" pitchFamily="34" charset="0"/>
              <a:buChar char="•"/>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cxnSp>
        <p:nvCxnSpPr>
          <p:cNvPr id="15" name="Straight Connector 14"/>
          <p:cNvCxnSpPr/>
          <p:nvPr/>
        </p:nvCxnSpPr>
        <p:spPr>
          <a:xfrm>
            <a:off x="-6797" y="5111496"/>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40406" y="5111496"/>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35456" y="5111496"/>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32981" y="5111496"/>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37930" y="5111496"/>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0507" y="5111496"/>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55104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1">
    <p:bg>
      <p:bgPr>
        <a:solidFill>
          <a:schemeClr val="bg2">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350323"/>
            <a:ext cx="8294913" cy="871538"/>
          </a:xfrm>
          <a:prstGeom prst="rect">
            <a:avLst/>
          </a:prstGeom>
        </p:spPr>
        <p:txBody>
          <a:bodyPr anchor="b"/>
          <a:lstStyle>
            <a:lvl1pPr algn="l">
              <a:defRPr sz="3200" b="1" cap="all" baseline="0">
                <a:solidFill>
                  <a:srgbClr val="005DAA"/>
                </a:solidFill>
                <a:effectLst/>
                <a:latin typeface="Calibri" pitchFamily="34" charset="0"/>
              </a:defRPr>
            </a:lvl1pPr>
          </a:lstStyle>
          <a:p>
            <a:r>
              <a:rPr lang="en-US" dirty="0" smtClean="0"/>
              <a:t>Click to add title</a:t>
            </a:r>
            <a:endParaRPr lang="en-US" dirty="0"/>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2200"/>
              </a:lnSpc>
              <a:buNone/>
              <a:defRPr sz="2400" baseline="0">
                <a:solidFill>
                  <a:srgbClr val="005DAA"/>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grpSp>
        <p:nvGrpSpPr>
          <p:cNvPr id="4" name="Group 3"/>
          <p:cNvGrpSpPr/>
          <p:nvPr userDrawn="1"/>
        </p:nvGrpSpPr>
        <p:grpSpPr>
          <a:xfrm>
            <a:off x="-6797" y="5107771"/>
            <a:ext cx="9151374" cy="0"/>
            <a:chOff x="-6797" y="5107771"/>
            <a:chExt cx="9151374" cy="0"/>
          </a:xfrm>
        </p:grpSpPr>
        <p:cxnSp>
          <p:nvCxnSpPr>
            <p:cNvPr id="6" name="Straight Connector 5"/>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23343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9.png"/><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90500"/>
          </a:xfrm>
          <a:prstGeom prst="rect">
            <a:avLst/>
          </a:pr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C000"/>
              </a:solidFill>
            </a:endParaRPr>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19" r:id="rId4"/>
    <p:sldLayoutId id="2147483818" r:id="rId5"/>
    <p:sldLayoutId id="2147483820" r:id="rId6"/>
    <p:sldLayoutId id="2147483811" r:id="rId7"/>
    <p:sldLayoutId id="2147483815" r:id="rId8"/>
    <p:sldLayoutId id="2147483812" r:id="rId9"/>
    <p:sldLayoutId id="2147483823" r:id="rId10"/>
    <p:sldLayoutId id="2147483810" r:id="rId11"/>
    <p:sldLayoutId id="2147483816" r:id="rId12"/>
    <p:sldLayoutId id="2147483817" r:id="rId13"/>
    <p:sldLayoutId id="2147483759" r:id="rId14"/>
    <p:sldLayoutId id="2147483821" r:id="rId15"/>
    <p:sldLayoutId id="2147483822" r:id="rId16"/>
    <p:sldLayoutId id="2147483827" r:id="rId17"/>
    <p:sldLayoutId id="2147483828" r:id="rId18"/>
    <p:sldLayoutId id="2147483829" r:id="rId19"/>
    <p:sldLayoutId id="2147483830" r:id="rId20"/>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16076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2776" y="746810"/>
            <a:ext cx="5221224" cy="866834"/>
          </a:xfrm>
        </p:spPr>
        <p:txBody>
          <a:bodyPr/>
          <a:lstStyle/>
          <a:p>
            <a:r>
              <a:rPr lang="en-US" sz="3000" dirty="0"/>
              <a:t>Managing the Process and Needs of Cluster </a:t>
            </a:r>
            <a:r>
              <a:rPr lang="en-US" sz="3000" dirty="0" smtClean="0"/>
              <a:t>Investigations</a:t>
            </a:r>
            <a:r>
              <a:rPr lang="en-US" sz="3000" dirty="0"/>
              <a:t/>
            </a:r>
            <a:br>
              <a:rPr lang="en-US" sz="3000" dirty="0"/>
            </a:br>
            <a:endParaRPr lang="en-US" sz="3000" dirty="0"/>
          </a:p>
        </p:txBody>
      </p:sp>
      <p:sp>
        <p:nvSpPr>
          <p:cNvPr id="6" name="Subtitle 5"/>
          <p:cNvSpPr>
            <a:spLocks noGrp="1"/>
          </p:cNvSpPr>
          <p:nvPr>
            <p:ph type="subTitle" idx="1"/>
          </p:nvPr>
        </p:nvSpPr>
        <p:spPr>
          <a:xfrm>
            <a:off x="3922776" y="1698573"/>
            <a:ext cx="5084064" cy="891540"/>
          </a:xfrm>
        </p:spPr>
        <p:txBody>
          <a:bodyPr/>
          <a:lstStyle/>
          <a:p>
            <a:r>
              <a:rPr lang="en-US" b="0" dirty="0" smtClean="0"/>
              <a:t>ATSDR’s Environmental Epidemiology Branch:  Technical Consultation and Assistance</a:t>
            </a:r>
            <a:endParaRPr lang="en-US" b="0" dirty="0"/>
          </a:p>
        </p:txBody>
      </p:sp>
      <p:sp>
        <p:nvSpPr>
          <p:cNvPr id="7" name="Text Placeholder 6"/>
          <p:cNvSpPr>
            <a:spLocks noGrp="1"/>
          </p:cNvSpPr>
          <p:nvPr>
            <p:ph type="body" sz="quarter" idx="10"/>
          </p:nvPr>
        </p:nvSpPr>
        <p:spPr>
          <a:xfrm>
            <a:off x="3922776" y="3040380"/>
            <a:ext cx="5278936" cy="971550"/>
          </a:xfrm>
        </p:spPr>
        <p:txBody>
          <a:bodyPr/>
          <a:lstStyle/>
          <a:p>
            <a:r>
              <a:rPr lang="en-US" sz="1900" dirty="0" smtClean="0"/>
              <a:t>Elizabeth Irvin-Barnwell, PhD</a:t>
            </a:r>
          </a:p>
          <a:p>
            <a:r>
              <a:rPr lang="en-US" sz="1900" dirty="0" smtClean="0"/>
              <a:t>Chief (Acting), Environmental Epidemiology Branch</a:t>
            </a:r>
          </a:p>
          <a:p>
            <a:r>
              <a:rPr lang="en-US" sz="1900" dirty="0" smtClean="0"/>
              <a:t>April 25, 2019</a:t>
            </a:r>
            <a:endParaRPr lang="en-US" sz="1900" dirty="0"/>
          </a:p>
        </p:txBody>
      </p:sp>
    </p:spTree>
    <p:extLst>
      <p:ext uri="{BB962C8B-B14F-4D97-AF65-F5344CB8AC3E}">
        <p14:creationId xmlns:p14="http://schemas.microsoft.com/office/powerpoint/2010/main" val="32507637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Questions</a:t>
            </a:r>
            <a:r>
              <a:rPr lang="en-US" dirty="0" smtClean="0"/>
              <a:t>?</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8328" b="14597"/>
          <a:stretch/>
        </p:blipFill>
        <p:spPr>
          <a:xfrm>
            <a:off x="6096000" y="192025"/>
            <a:ext cx="3048000" cy="3067484"/>
          </a:xfrm>
          <a:prstGeom prst="rect">
            <a:avLst/>
          </a:prstGeom>
        </p:spPr>
      </p:pic>
    </p:spTree>
    <p:extLst>
      <p:ext uri="{BB962C8B-B14F-4D97-AF65-F5344CB8AC3E}">
        <p14:creationId xmlns:p14="http://schemas.microsoft.com/office/powerpoint/2010/main" val="27083230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Agency for Toxic Substances and Disease Registry Mission and Impact</a:t>
            </a:r>
            <a:endParaRPr lang="en-US" dirty="0"/>
          </a:p>
        </p:txBody>
      </p:sp>
      <p:sp>
        <p:nvSpPr>
          <p:cNvPr id="6" name="Content Placeholder 5"/>
          <p:cNvSpPr>
            <a:spLocks noGrp="1"/>
          </p:cNvSpPr>
          <p:nvPr>
            <p:ph idx="1"/>
          </p:nvPr>
        </p:nvSpPr>
        <p:spPr>
          <a:xfrm>
            <a:off x="457200" y="1312577"/>
            <a:ext cx="8229600" cy="3143250"/>
          </a:xfrm>
        </p:spPr>
        <p:txBody>
          <a:bodyPr/>
          <a:lstStyle/>
          <a:p>
            <a:r>
              <a:rPr lang="en-US" dirty="0" smtClean="0"/>
              <a:t>Mission</a:t>
            </a:r>
          </a:p>
          <a:p>
            <a:pPr lvl="1"/>
            <a:r>
              <a:rPr lang="en-US" dirty="0" smtClean="0"/>
              <a:t>ATSDR protects communities from harmful health effects related to exposure to natural and man-made hazardous substances.  We do this by responding to environmental health emergencies; investigating emerging environmental health threats; conducting research on the health impacts of hazardous waste sites; and building capabilities of and providing actionable guidance to state and local health partners.</a:t>
            </a:r>
          </a:p>
          <a:p>
            <a:r>
              <a:rPr lang="en-US" dirty="0" smtClean="0"/>
              <a:t>Impact</a:t>
            </a:r>
          </a:p>
          <a:p>
            <a:pPr lvl="1"/>
            <a:r>
              <a:rPr lang="en-US" dirty="0" smtClean="0"/>
              <a:t>Reduce morbidity and mortality related to exposure to natural and man-made toxic substances.  </a:t>
            </a:r>
            <a:endParaRPr lang="en-US" dirty="0"/>
          </a:p>
        </p:txBody>
      </p:sp>
    </p:spTree>
    <p:extLst>
      <p:ext uri="{BB962C8B-B14F-4D97-AF65-F5344CB8AC3E}">
        <p14:creationId xmlns:p14="http://schemas.microsoft.com/office/powerpoint/2010/main" val="18246497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ATSDR Focus </a:t>
            </a:r>
            <a:endParaRPr lang="en-US" dirty="0"/>
          </a:p>
        </p:txBody>
      </p:sp>
      <p:sp>
        <p:nvSpPr>
          <p:cNvPr id="3" name="Content Placeholder 2"/>
          <p:cNvSpPr>
            <a:spLocks noGrp="1"/>
          </p:cNvSpPr>
          <p:nvPr>
            <p:ph idx="1"/>
          </p:nvPr>
        </p:nvSpPr>
        <p:spPr>
          <a:xfrm>
            <a:off x="457200" y="1197864"/>
            <a:ext cx="8229600" cy="3739494"/>
          </a:xfrm>
        </p:spPr>
        <p:txBody>
          <a:bodyPr numCol="1"/>
          <a:lstStyle/>
          <a:p>
            <a:r>
              <a:rPr lang="en-US" sz="2200" dirty="0" smtClean="0"/>
              <a:t>Congressionally mandated to</a:t>
            </a:r>
          </a:p>
          <a:p>
            <a:pPr lvl="1"/>
            <a:r>
              <a:rPr lang="en-US" sz="1800" dirty="0" smtClean="0"/>
              <a:t>Perform public health assessments at hazardous waste sites</a:t>
            </a:r>
          </a:p>
          <a:p>
            <a:pPr lvl="1"/>
            <a:r>
              <a:rPr lang="en-US" sz="1800" dirty="0" smtClean="0"/>
              <a:t>Develop toxicological profiles on harmful substances</a:t>
            </a:r>
          </a:p>
          <a:p>
            <a:pPr lvl="1"/>
            <a:r>
              <a:rPr lang="en-US" sz="1800" dirty="0" smtClean="0"/>
              <a:t>Conduct epidemiological health studies</a:t>
            </a:r>
          </a:p>
          <a:p>
            <a:pPr lvl="1"/>
            <a:r>
              <a:rPr lang="en-US" sz="1800" dirty="0" smtClean="0"/>
              <a:t>Maintain health registries and conduct medical surveillance</a:t>
            </a:r>
          </a:p>
          <a:p>
            <a:r>
              <a:rPr lang="en-US" sz="2200" dirty="0" smtClean="0"/>
              <a:t>Regional offices give national presence</a:t>
            </a:r>
          </a:p>
          <a:p>
            <a:r>
              <a:rPr lang="en-US" sz="2200" dirty="0" smtClean="0"/>
              <a:t>Community engagement key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9736" y="2985220"/>
            <a:ext cx="3094264" cy="2069790"/>
          </a:xfrm>
          <a:prstGeom prst="rect">
            <a:avLst/>
          </a:prstGeom>
        </p:spPr>
      </p:pic>
    </p:spTree>
    <p:extLst>
      <p:ext uri="{BB962C8B-B14F-4D97-AF65-F5344CB8AC3E}">
        <p14:creationId xmlns:p14="http://schemas.microsoft.com/office/powerpoint/2010/main" val="25136076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Communities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824" y="1197865"/>
            <a:ext cx="6890352" cy="3731528"/>
          </a:xfrm>
          <a:prstGeom prst="rect">
            <a:avLst/>
          </a:prstGeom>
        </p:spPr>
      </p:pic>
    </p:spTree>
    <p:extLst>
      <p:ext uri="{BB962C8B-B14F-4D97-AF65-F5344CB8AC3E}">
        <p14:creationId xmlns:p14="http://schemas.microsoft.com/office/powerpoint/2010/main" val="13939132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Communities: What it takes</a:t>
            </a:r>
          </a:p>
        </p:txBody>
      </p:sp>
      <p:sp>
        <p:nvSpPr>
          <p:cNvPr id="3" name="Content Placeholder 2"/>
          <p:cNvSpPr>
            <a:spLocks noGrp="1"/>
          </p:cNvSpPr>
          <p:nvPr>
            <p:ph idx="1"/>
          </p:nvPr>
        </p:nvSpPr>
        <p:spPr>
          <a:xfrm>
            <a:off x="457200" y="1197864"/>
            <a:ext cx="8136194" cy="3143250"/>
          </a:xfrm>
        </p:spPr>
        <p:txBody>
          <a:bodyPr/>
          <a:lstStyle/>
          <a:p>
            <a:r>
              <a:rPr lang="en-US" dirty="0" smtClean="0"/>
              <a:t>Extensive staff expertise</a:t>
            </a:r>
          </a:p>
          <a:p>
            <a:pPr lvl="1"/>
            <a:r>
              <a:rPr lang="en-US" dirty="0" smtClean="0"/>
              <a:t>Toxicology</a:t>
            </a:r>
          </a:p>
          <a:p>
            <a:pPr lvl="1"/>
            <a:r>
              <a:rPr lang="en-US" dirty="0" smtClean="0"/>
              <a:t>Exposure Science</a:t>
            </a:r>
            <a:endParaRPr lang="en-US" dirty="0"/>
          </a:p>
          <a:p>
            <a:pPr lvl="1"/>
            <a:r>
              <a:rPr lang="en-US" dirty="0"/>
              <a:t>Environmental </a:t>
            </a:r>
            <a:r>
              <a:rPr lang="en-US" dirty="0" smtClean="0"/>
              <a:t>Science</a:t>
            </a:r>
          </a:p>
          <a:p>
            <a:pPr lvl="1"/>
            <a:r>
              <a:rPr lang="en-US" dirty="0"/>
              <a:t>Epidemiology</a:t>
            </a:r>
          </a:p>
          <a:p>
            <a:pPr lvl="1"/>
            <a:r>
              <a:rPr lang="en-US" dirty="0" smtClean="0"/>
              <a:t>Risk Science</a:t>
            </a:r>
            <a:endParaRPr lang="en-US" dirty="0"/>
          </a:p>
          <a:p>
            <a:pPr lvl="1"/>
            <a:r>
              <a:rPr lang="en-US" dirty="0"/>
              <a:t>Environmental Medicine</a:t>
            </a:r>
          </a:p>
          <a:p>
            <a:pPr lvl="1"/>
            <a:r>
              <a:rPr lang="en-US" dirty="0" smtClean="0"/>
              <a:t>Physical </a:t>
            </a:r>
            <a:r>
              <a:rPr lang="en-US" dirty="0"/>
              <a:t>Science and </a:t>
            </a:r>
            <a:r>
              <a:rPr lang="en-US" dirty="0" smtClean="0"/>
              <a:t>Engineering (radiation</a:t>
            </a:r>
            <a:r>
              <a:rPr lang="en-US" dirty="0"/>
              <a:t>, hydrology, modeling, etc</a:t>
            </a:r>
            <a:r>
              <a:rPr lang="en-US" dirty="0" smtClean="0"/>
              <a:t>.)</a:t>
            </a:r>
          </a:p>
          <a:p>
            <a:pPr lvl="1"/>
            <a:r>
              <a:rPr lang="en-US" dirty="0"/>
              <a:t>Health Education and Community </a:t>
            </a:r>
            <a:r>
              <a:rPr lang="en-US" dirty="0" smtClean="0"/>
              <a:t>Engagement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2662" r="12875"/>
          <a:stretch/>
        </p:blipFill>
        <p:spPr>
          <a:xfrm flipH="1">
            <a:off x="6549843" y="192024"/>
            <a:ext cx="2594156" cy="3175430"/>
          </a:xfrm>
          <a:prstGeom prst="rect">
            <a:avLst/>
          </a:prstGeom>
        </p:spPr>
      </p:pic>
    </p:spTree>
    <p:extLst>
      <p:ext uri="{BB962C8B-B14F-4D97-AF65-F5344CB8AC3E}">
        <p14:creationId xmlns:p14="http://schemas.microsoft.com/office/powerpoint/2010/main" val="31065758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Chart</a:t>
            </a:r>
            <a:endParaRPr lang="en-US" dirty="0"/>
          </a:p>
        </p:txBody>
      </p:sp>
      <p:pic>
        <p:nvPicPr>
          <p:cNvPr id="4" name="Content Placeholder 3"/>
          <p:cNvPicPr>
            <a:picLocks noGrp="1" noChangeAspect="1"/>
          </p:cNvPicPr>
          <p:nvPr>
            <p:ph idx="1"/>
          </p:nvPr>
        </p:nvPicPr>
        <p:blipFill>
          <a:blip r:embed="rId3"/>
          <a:stretch>
            <a:fillRect/>
          </a:stretch>
        </p:blipFill>
        <p:spPr>
          <a:xfrm>
            <a:off x="238550" y="1063229"/>
            <a:ext cx="4333450" cy="3547105"/>
          </a:xfrm>
          <a:prstGeom prst="rect">
            <a:avLst/>
          </a:prstGeom>
        </p:spPr>
      </p:pic>
      <p:pic>
        <p:nvPicPr>
          <p:cNvPr id="5" name="Picture 4"/>
          <p:cNvPicPr>
            <a:picLocks noChangeAspect="1"/>
          </p:cNvPicPr>
          <p:nvPr/>
        </p:nvPicPr>
        <p:blipFill>
          <a:blip r:embed="rId4"/>
          <a:stretch>
            <a:fillRect/>
          </a:stretch>
        </p:blipFill>
        <p:spPr>
          <a:xfrm>
            <a:off x="4788385" y="1794964"/>
            <a:ext cx="4052454" cy="2083633"/>
          </a:xfrm>
          <a:prstGeom prst="rect">
            <a:avLst/>
          </a:prstGeom>
        </p:spPr>
      </p:pic>
    </p:spTree>
    <p:extLst>
      <p:ext uri="{BB962C8B-B14F-4D97-AF65-F5344CB8AC3E}">
        <p14:creationId xmlns:p14="http://schemas.microsoft.com/office/powerpoint/2010/main" val="19948102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Epidemiology Branch</a:t>
            </a:r>
            <a:endParaRPr lang="en-US" dirty="0"/>
          </a:p>
        </p:txBody>
      </p:sp>
      <p:sp>
        <p:nvSpPr>
          <p:cNvPr id="3" name="Content Placeholder 2"/>
          <p:cNvSpPr>
            <a:spLocks noGrp="1"/>
          </p:cNvSpPr>
          <p:nvPr>
            <p:ph idx="1"/>
          </p:nvPr>
        </p:nvSpPr>
        <p:spPr/>
        <p:txBody>
          <a:bodyPr/>
          <a:lstStyle/>
          <a:p>
            <a:pPr marL="0" indent="0">
              <a:buNone/>
            </a:pPr>
            <a:r>
              <a:rPr lang="en-US" sz="2000" dirty="0"/>
              <a:t>The Environmental Epidemiology Branch (EEB) designs and conducts environmental epidemiology studies to evaluate the association between exposure to environmental contaminants and adverse health effects.</a:t>
            </a:r>
          </a:p>
          <a:p>
            <a:pPr marL="0" indent="0">
              <a:buNone/>
            </a:pPr>
            <a:endParaRPr lang="en-US" sz="1000" dirty="0"/>
          </a:p>
          <a:p>
            <a:pPr marL="0" indent="0">
              <a:buNone/>
            </a:pPr>
            <a:r>
              <a:rPr lang="en-US" sz="2000" dirty="0"/>
              <a:t>Ongoing health </a:t>
            </a:r>
            <a:r>
              <a:rPr lang="en-US" sz="2000" dirty="0" smtClean="0"/>
              <a:t>studies/projects </a:t>
            </a:r>
            <a:r>
              <a:rPr lang="en-US" sz="2000" dirty="0"/>
              <a:t>include:</a:t>
            </a:r>
          </a:p>
          <a:p>
            <a:pPr>
              <a:buFont typeface="Wingdings" panose="05000000000000000000" pitchFamily="2" charset="2"/>
              <a:buChar char="q"/>
            </a:pPr>
            <a:r>
              <a:rPr lang="en-US" sz="1800" dirty="0"/>
              <a:t>Anniston Community Health Survey</a:t>
            </a:r>
          </a:p>
          <a:p>
            <a:pPr>
              <a:buFont typeface="Wingdings" panose="05000000000000000000" pitchFamily="2" charset="2"/>
              <a:buChar char="q"/>
            </a:pPr>
            <a:r>
              <a:rPr lang="en-US" sz="1800" dirty="0"/>
              <a:t>Biomonitoring of Great Lakes Populations</a:t>
            </a:r>
          </a:p>
          <a:p>
            <a:pPr>
              <a:buFont typeface="Wingdings" panose="05000000000000000000" pitchFamily="2" charset="2"/>
              <a:buChar char="q"/>
            </a:pPr>
            <a:r>
              <a:rPr lang="en-US" sz="1800" dirty="0"/>
              <a:t>Camp Lejeune </a:t>
            </a:r>
            <a:r>
              <a:rPr lang="en-US" sz="1800" dirty="0" smtClean="0"/>
              <a:t>Cancer Incidence Study</a:t>
            </a:r>
            <a:endParaRPr lang="en-US" sz="1800" dirty="0"/>
          </a:p>
          <a:p>
            <a:pPr>
              <a:buFont typeface="Wingdings" panose="05000000000000000000" pitchFamily="2" charset="2"/>
              <a:buChar char="q"/>
            </a:pPr>
            <a:r>
              <a:rPr lang="en-US" sz="1800" dirty="0" smtClean="0"/>
              <a:t>Comprehensive Disaster Assessment and Readiness Toolkit Project</a:t>
            </a:r>
          </a:p>
          <a:p>
            <a:pPr>
              <a:buFont typeface="Wingdings" panose="05000000000000000000" pitchFamily="2" charset="2"/>
              <a:buChar char="q"/>
            </a:pPr>
            <a:r>
              <a:rPr lang="en-US" sz="1800" dirty="0" smtClean="0"/>
              <a:t>PFAS Health Study Initiative</a:t>
            </a:r>
          </a:p>
          <a:p>
            <a:pPr>
              <a:buFont typeface="Wingdings" panose="05000000000000000000" pitchFamily="2" charset="2"/>
              <a:buChar char="q"/>
            </a:pPr>
            <a:r>
              <a:rPr lang="en-US" sz="1800" dirty="0" smtClean="0"/>
              <a:t>Polycythemia Vera Cancer Cluster Investigation</a:t>
            </a:r>
            <a:endParaRPr lang="en-US" sz="1800" dirty="0"/>
          </a:p>
          <a:p>
            <a:pPr>
              <a:buFont typeface="Wingdings" panose="05000000000000000000" pitchFamily="2" charset="2"/>
              <a:buChar char="q"/>
            </a:pPr>
            <a:r>
              <a:rPr lang="en-US" sz="1800" dirty="0"/>
              <a:t>Synthetic Turf Investigation</a:t>
            </a:r>
          </a:p>
          <a:p>
            <a:endParaRPr lang="en-US" sz="1800" dirty="0"/>
          </a:p>
        </p:txBody>
      </p:sp>
    </p:spTree>
    <p:extLst>
      <p:ext uri="{BB962C8B-B14F-4D97-AF65-F5344CB8AC3E}">
        <p14:creationId xmlns:p14="http://schemas.microsoft.com/office/powerpoint/2010/main" val="35122059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Advice, Consultation, and Assistance</a:t>
            </a:r>
            <a:endParaRPr lang="en-US" dirty="0"/>
          </a:p>
        </p:txBody>
      </p:sp>
      <p:sp>
        <p:nvSpPr>
          <p:cNvPr id="3" name="Content Placeholder 2"/>
          <p:cNvSpPr>
            <a:spLocks noGrp="1"/>
          </p:cNvSpPr>
          <p:nvPr>
            <p:ph idx="1"/>
          </p:nvPr>
        </p:nvSpPr>
        <p:spPr>
          <a:xfrm>
            <a:off x="457200" y="1063229"/>
            <a:ext cx="8229600" cy="3799069"/>
          </a:xfrm>
        </p:spPr>
        <p:txBody>
          <a:bodyPr/>
          <a:lstStyle/>
          <a:p>
            <a:r>
              <a:rPr lang="en-US" dirty="0"/>
              <a:t>ATSDR’s</a:t>
            </a:r>
            <a:r>
              <a:rPr lang="en-US" i="1" dirty="0"/>
              <a:t> Partnership to Promote Local Efforts to Reduce Environmental Exposure (APPLETREE</a:t>
            </a:r>
            <a:r>
              <a:rPr lang="en-US" i="1" dirty="0" smtClean="0"/>
              <a:t>)</a:t>
            </a:r>
            <a:r>
              <a:rPr lang="en-US" dirty="0" smtClean="0"/>
              <a:t> Program</a:t>
            </a:r>
          </a:p>
          <a:p>
            <a:pPr lvl="1"/>
            <a:r>
              <a:rPr lang="en-US" dirty="0" smtClean="0"/>
              <a:t>EEB staff provide epidemiological guidance and assistance to 25 state health department grantees for site-specific work.  </a:t>
            </a:r>
          </a:p>
          <a:p>
            <a:r>
              <a:rPr lang="en-US" dirty="0" smtClean="0"/>
              <a:t>Technical Reviews</a:t>
            </a:r>
          </a:p>
          <a:p>
            <a:pPr lvl="1"/>
            <a:r>
              <a:rPr lang="en-US" dirty="0" smtClean="0"/>
              <a:t>EEB staff provide technical reviews of epidemiological reports, such as cancer incidence analyses, when formally requested by the state or local health department.  </a:t>
            </a:r>
          </a:p>
          <a:p>
            <a:r>
              <a:rPr lang="en-US" dirty="0" smtClean="0"/>
              <a:t>Technical Assistance</a:t>
            </a:r>
          </a:p>
          <a:p>
            <a:pPr lvl="1"/>
            <a:r>
              <a:rPr lang="en-US" dirty="0" smtClean="0"/>
              <a:t>EEB staff provide technical assistance, such as epidemiological guidance.  </a:t>
            </a:r>
            <a:endParaRPr lang="en-US" dirty="0"/>
          </a:p>
        </p:txBody>
      </p:sp>
    </p:spTree>
    <p:extLst>
      <p:ext uri="{BB962C8B-B14F-4D97-AF65-F5344CB8AC3E}">
        <p14:creationId xmlns:p14="http://schemas.microsoft.com/office/powerpoint/2010/main" val="29686951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Advice, Consultation, and </a:t>
            </a:r>
            <a:r>
              <a:rPr lang="en-US" dirty="0" smtClean="0"/>
              <a:t>Assistance - Examples</a:t>
            </a:r>
            <a:endParaRPr lang="en-US" dirty="0"/>
          </a:p>
        </p:txBody>
      </p:sp>
      <p:sp>
        <p:nvSpPr>
          <p:cNvPr id="3" name="Content Placeholder 2"/>
          <p:cNvSpPr>
            <a:spLocks noGrp="1"/>
          </p:cNvSpPr>
          <p:nvPr>
            <p:ph idx="1"/>
          </p:nvPr>
        </p:nvSpPr>
        <p:spPr>
          <a:xfrm>
            <a:off x="457200" y="1612381"/>
            <a:ext cx="8229600" cy="3143250"/>
          </a:xfrm>
        </p:spPr>
        <p:txBody>
          <a:bodyPr/>
          <a:lstStyle/>
          <a:p>
            <a:r>
              <a:rPr lang="en-US" dirty="0"/>
              <a:t>ATSDR’s</a:t>
            </a:r>
            <a:r>
              <a:rPr lang="en-US" i="1" dirty="0"/>
              <a:t> Partnership to Promote Local Efforts to Reduce Environmental Exposure (APPLETREE)</a:t>
            </a:r>
            <a:r>
              <a:rPr lang="en-US" dirty="0"/>
              <a:t> </a:t>
            </a:r>
            <a:r>
              <a:rPr lang="en-US" dirty="0" smtClean="0"/>
              <a:t>Program</a:t>
            </a:r>
          </a:p>
          <a:p>
            <a:pPr lvl="1"/>
            <a:r>
              <a:rPr lang="en-US" dirty="0" smtClean="0"/>
              <a:t>Reviewed site-specific health outcome data reports</a:t>
            </a:r>
          </a:p>
          <a:p>
            <a:r>
              <a:rPr lang="en-US" dirty="0"/>
              <a:t>Technical </a:t>
            </a:r>
            <a:r>
              <a:rPr lang="en-US" dirty="0" smtClean="0"/>
              <a:t>Reviews</a:t>
            </a:r>
          </a:p>
          <a:p>
            <a:pPr lvl="1"/>
            <a:r>
              <a:rPr lang="en-US" dirty="0" smtClean="0"/>
              <a:t>Reviewed cancer incidence analysis reports</a:t>
            </a:r>
            <a:endParaRPr lang="en-US" dirty="0"/>
          </a:p>
          <a:p>
            <a:r>
              <a:rPr lang="en-US" dirty="0"/>
              <a:t>Technical </a:t>
            </a:r>
            <a:r>
              <a:rPr lang="en-US" dirty="0" smtClean="0"/>
              <a:t>Assistance</a:t>
            </a:r>
          </a:p>
          <a:p>
            <a:pPr lvl="1"/>
            <a:r>
              <a:rPr lang="en-US" dirty="0" smtClean="0"/>
              <a:t>Provided statistical expertise for Bayes empirical modeling</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6022479"/>
      </p:ext>
    </p:extLst>
  </p:cSld>
  <p:clrMapOvr>
    <a:masterClrMapping/>
  </p:clrMapOvr>
  <p:transition>
    <p:fade/>
  </p:transition>
</p:sld>
</file>

<file path=ppt/theme/theme1.xml><?xml version="1.0" encoding="utf-8"?>
<a:theme xmlns:a="http://schemas.openxmlformats.org/drawingml/2006/main" name="NCEH_ATSDR_combined">
  <a:themeElements>
    <a:clrScheme name="Custom 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EH_ATSDR_OD_PPT_dark(">
  <a:themeElements>
    <a:clrScheme name="NCEH ATSDR  Dark PPT Colors">
      <a:dk1>
        <a:srgbClr val="0F56DC"/>
      </a:dk1>
      <a:lt1>
        <a:srgbClr val="FFC000"/>
      </a:lt1>
      <a:dk2>
        <a:srgbClr val="FFFFFF"/>
      </a:dk2>
      <a:lt2>
        <a:srgbClr val="7CA295"/>
      </a:lt2>
      <a:accent1>
        <a:srgbClr val="007D57"/>
      </a:accent1>
      <a:accent2>
        <a:srgbClr val="005172"/>
      </a:accent2>
      <a:accent3>
        <a:srgbClr val="59705D"/>
      </a:accent3>
      <a:accent4>
        <a:srgbClr val="452325"/>
      </a:accent4>
      <a:accent5>
        <a:srgbClr val="EAAB00"/>
      </a:accent5>
      <a:accent6>
        <a:srgbClr val="A3A86B"/>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4998</TotalTime>
  <Words>2143</Words>
  <Application>Microsoft Office PowerPoint</Application>
  <PresentationFormat>On-screen Show (16:9)</PresentationFormat>
  <Paragraphs>118</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Wingdings</vt:lpstr>
      <vt:lpstr>Myriad Web Pro</vt:lpstr>
      <vt:lpstr>Courier New</vt:lpstr>
      <vt:lpstr>NCEH_ATSDR_combined</vt:lpstr>
      <vt:lpstr>NCEH_ATSDR_OD_PPT_dark(</vt:lpstr>
      <vt:lpstr>Managing the Process and Needs of Cluster Investigations </vt:lpstr>
      <vt:lpstr>Agency for Toxic Substances and Disease Registry Mission and Impact</vt:lpstr>
      <vt:lpstr>ATSDR Focus </vt:lpstr>
      <vt:lpstr>Protecting Communities</vt:lpstr>
      <vt:lpstr>Protecting Communities: What it takes</vt:lpstr>
      <vt:lpstr>Organizational Chart</vt:lpstr>
      <vt:lpstr>Environmental Epidemiology Branch</vt:lpstr>
      <vt:lpstr>Technical Advice, Consultation, and Assistance</vt:lpstr>
      <vt:lpstr>Technical Advice, Consultation, and Assistance - Examples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Marr, Olivia (CDC/DDNID/NCCDPHP)</cp:lastModifiedBy>
  <cp:revision>274</cp:revision>
  <cp:lastPrinted>2016-10-21T14:56:24Z</cp:lastPrinted>
  <dcterms:created xsi:type="dcterms:W3CDTF">2011-03-17T17:43:16Z</dcterms:created>
  <dcterms:modified xsi:type="dcterms:W3CDTF">2019-04-25T12:16:39Z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