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87" r:id="rId3"/>
    <p:sldMasterId id="2147483689" r:id="rId4"/>
  </p:sldMasterIdLst>
  <p:notesMasterIdLst>
    <p:notesMasterId r:id="rId21"/>
  </p:notesMasterIdLst>
  <p:handoutMasterIdLst>
    <p:handoutMasterId r:id="rId22"/>
  </p:handoutMasterIdLst>
  <p:sldIdLst>
    <p:sldId id="648" r:id="rId5"/>
    <p:sldId id="673" r:id="rId6"/>
    <p:sldId id="709" r:id="rId7"/>
    <p:sldId id="721" r:id="rId8"/>
    <p:sldId id="853" r:id="rId9"/>
    <p:sldId id="847" r:id="rId10"/>
    <p:sldId id="848" r:id="rId11"/>
    <p:sldId id="858" r:id="rId12"/>
    <p:sldId id="856" r:id="rId13"/>
    <p:sldId id="849" r:id="rId14"/>
    <p:sldId id="854" r:id="rId15"/>
    <p:sldId id="851" r:id="rId16"/>
    <p:sldId id="850" r:id="rId17"/>
    <p:sldId id="855" r:id="rId18"/>
    <p:sldId id="703" r:id="rId19"/>
    <p:sldId id="705" r:id="rId20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Kollman" initials="JK" lastIdx="0" clrIdx="0">
    <p:extLst>
      <p:ext uri="{19B8F6BF-5375-455C-9EA6-DF929625EA0E}">
        <p15:presenceInfo xmlns:p15="http://schemas.microsoft.com/office/powerpoint/2012/main" userId="S-1-5-21-3934117321-3580042818-994613070-2893" providerId="AD"/>
      </p:ext>
    </p:extLst>
  </p:cmAuthor>
  <p:cmAuthor id="2" name="Sobotka, Holly" initials="SH" lastIdx="13" clrIdx="1">
    <p:extLst>
      <p:ext uri="{19B8F6BF-5375-455C-9EA6-DF929625EA0E}">
        <p15:presenceInfo xmlns:p15="http://schemas.microsoft.com/office/powerpoint/2012/main" userId="S-1-5-21-3687116579-1249457416-2751419249-16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354C"/>
    <a:srgbClr val="199CFF"/>
    <a:srgbClr val="3F80CD"/>
    <a:srgbClr val="0062AC"/>
    <a:srgbClr val="004D8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4" autoAdjust="0"/>
    <p:restoredTop sz="93592" autoAdjust="0"/>
  </p:normalViewPr>
  <p:slideViewPr>
    <p:cSldViewPr>
      <p:cViewPr varScale="1">
        <p:scale>
          <a:sx n="64" d="100"/>
          <a:sy n="64" d="100"/>
        </p:scale>
        <p:origin x="134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C59054-E352-4366-A92F-32896D1D54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9E922F-C201-4FBE-8737-A3B5F3FE55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56051" y="0"/>
            <a:ext cx="3027363" cy="46513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795045F1-F2A3-44C8-8FD6-FD6EEA14F541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825F69-319D-4722-9345-A356B97D73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18564"/>
            <a:ext cx="3027363" cy="46513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FF2DE-68C6-4A34-9DB8-32F2CDD9D7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56051" y="8818564"/>
            <a:ext cx="3027363" cy="46513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360AD375-564E-48E2-BC88-0AD654FFF7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31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43" tIns="46472" rIns="92943" bIns="464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2" y="1"/>
            <a:ext cx="3026833" cy="464185"/>
          </a:xfrm>
          <a:prstGeom prst="rect">
            <a:avLst/>
          </a:prstGeom>
        </p:spPr>
        <p:txBody>
          <a:bodyPr vert="horz" lIns="92943" tIns="46472" rIns="92943" bIns="46472" rtlCol="0"/>
          <a:lstStyle>
            <a:lvl1pPr algn="r">
              <a:defRPr sz="1200"/>
            </a:lvl1pPr>
          </a:lstStyle>
          <a:p>
            <a:fld id="{3DBBBB0E-4AAA-4183-AFA8-CD77687265B3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43" tIns="46472" rIns="92943" bIns="4647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43" tIns="46472" rIns="92943" bIns="464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43" tIns="46472" rIns="92943" bIns="464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2" y="8817904"/>
            <a:ext cx="3026833" cy="464185"/>
          </a:xfrm>
          <a:prstGeom prst="rect">
            <a:avLst/>
          </a:prstGeom>
        </p:spPr>
        <p:txBody>
          <a:bodyPr vert="horz" lIns="92943" tIns="46472" rIns="92943" bIns="46472" rtlCol="0" anchor="b"/>
          <a:lstStyle>
            <a:lvl1pPr algn="r">
              <a:defRPr sz="1200"/>
            </a:lvl1pPr>
          </a:lstStyle>
          <a:p>
            <a:fld id="{7F1FDD47-404A-443F-B506-6B55DEE76A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9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5966E4D2-789B-42B9-9C01-549BA67743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5AB58678-1D01-43D4-BD04-7D83328AA3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i="1" dirty="0">
              <a:ea typeface="MS PGothic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27754E-9E1B-465E-B20A-1A6D69C9BA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2173" indent="-28820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9138" indent="-22961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694" indent="-22961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67" indent="-22961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4721" indent="-229612" defTabSz="456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777" indent="-229612" defTabSz="456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6832" indent="-229612" defTabSz="456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2885" indent="-229612" defTabSz="456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6E9B4B-79D3-4DC3-91EA-C2EA898FA8BC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46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9FD5DB12-A01C-49EE-90D7-7CFCCD3452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A7BF5398-E027-4B8E-A895-75C27A1AD2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82E1F62A-E528-4850-8534-A41C1E2A4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089" indent="-28503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0137" indent="-22802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6192" indent="-22802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246" indent="-22802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8301" indent="-228027" defTabSz="456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4355" indent="-228027" defTabSz="456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0409" indent="-228027" defTabSz="456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464" indent="-228027" defTabSz="456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F7276D-E4EA-42B3-9D00-75929AB37B6C}" type="slidenum">
              <a:rPr lang="en-US" altLang="en-US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9086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84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13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340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4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02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8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669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DD47-404A-443F-B506-6B55DEE76A9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1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248400"/>
            <a:ext cx="63246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5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5686425" cy="6254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3200400" y="-228600"/>
            <a:ext cx="3200400" cy="83820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5638800" cy="36512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1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4371359" y="-2618759"/>
            <a:ext cx="1447800" cy="80569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2838449" y="552448"/>
            <a:ext cx="3657602" cy="69723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5638800" cy="36512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75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FAA167-A4D3-4D49-8312-80028D418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12128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DDE51B-F3F5-40C6-BEC7-E9A79C4E3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12128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074" y="696499"/>
            <a:ext cx="8616598" cy="626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074" y="1582182"/>
            <a:ext cx="8137219" cy="1321024"/>
          </a:xfrm>
        </p:spPr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2pPr>
            <a:lvl3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3pPr>
            <a:lvl4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4pPr>
            <a:lvl5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38356D-CC4B-47CB-B107-EDE0C8704C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000" y="6248400"/>
            <a:ext cx="64008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8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5E8C3-8188-4C1C-A96A-EB72EF49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0552B-7741-4743-A60D-8AC3B29AF7F7}" type="datetimeFigureOut">
              <a:rPr lang="en-US"/>
              <a:pPr>
                <a:defRPr/>
              </a:pPr>
              <a:t>4/25/2019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7E2A6-2004-4F9A-8F9B-B173AC4D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4F37A-6393-47A5-B5D9-C25CDC9E6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3F985-6EF4-41AB-B5C2-217122740DF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0175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83674E-53E3-47ED-BD22-ADF6CF73A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FD2FE1-29AF-488C-82AD-AD83426C696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4/25/2019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BEAD69-0A05-4912-BB89-90F4CF43A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69EA1-BC34-4467-BD79-7133B49BE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0863D4-D27E-4C94-BCA9-B9094EFFEF2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68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85900" y="12128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074" y="696499"/>
            <a:ext cx="8616598" cy="6263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074" y="1582182"/>
            <a:ext cx="8137219" cy="1321024"/>
          </a:xfrm>
        </p:spPr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2pPr>
            <a:lvl3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3pPr>
            <a:lvl4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4pPr>
            <a:lvl5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485900" y="12128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248400"/>
            <a:ext cx="64008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5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76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505200"/>
            <a:ext cx="7772400" cy="5334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248400"/>
            <a:ext cx="64008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3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6254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248400"/>
            <a:ext cx="64770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8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686800" cy="625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6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248400"/>
            <a:ext cx="65532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8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133600"/>
            <a:ext cx="4522788" cy="13874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248400"/>
            <a:ext cx="56388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248400"/>
            <a:ext cx="8382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fld id="{8E158077-86E0-477F-8928-9822FF403C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6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248400"/>
            <a:ext cx="6629400" cy="47307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2F2F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3657600" cy="533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990600"/>
            <a:ext cx="5111750" cy="505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1"/>
            <a:ext cx="3008313" cy="4038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6553200" cy="36512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5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486400" cy="365125"/>
          </a:xfrm>
          <a:prstGeom prst="rect">
            <a:avLst/>
          </a:prstGeom>
        </p:spPr>
        <p:txBody>
          <a:bodyPr/>
          <a:lstStyle>
            <a:lvl1pPr defTabSz="914400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8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theme" Target="../theme/theme4.xml"/><Relationship Id="rId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0" y="2630488"/>
            <a:ext cx="520858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Title of Presentation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91000" y="3586163"/>
            <a:ext cx="44958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Secondary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9609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800000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F11B7B03-0FD0-4EA4-940A-EBC79FC8E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0" y="2630488"/>
            <a:ext cx="520858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of Presentation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59B3E542-A013-4568-A0EC-D7E81A422F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191000" y="3586163"/>
            <a:ext cx="44958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Secondary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63603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8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pitchFamily="34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5B173A-1E53-413D-8E4A-DA26EA3F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4EE5F-7D0C-4F34-AF03-803D29315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AE00A-7D30-4FF6-ADF2-AB5509FED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D2FE1-29AF-488C-82AD-AD83426C6968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CD85F-0087-44B9-AD5D-049EC806D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5E9E0-E8C0-43D3-B62F-861AD7D18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863D4-D27E-4C94-BCA9-B9094EFFEF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2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5F5F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6329" tIns="8164" rIns="16329" bIns="8164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852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97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9144000" cy="1166813"/>
          </a:xfrm>
          <a:prstGeom prst="rect">
            <a:avLst/>
          </a:prstGeom>
          <a:solidFill>
            <a:srgbClr val="37353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6329" tIns="8164" rIns="16329" bIns="8164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852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97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 descr="C:\Users\Jason\Documents\Work\Client_File_Backups\CCC_James\09-11-2013 2013 Rebrand\JamesSciPosterBottom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7281"/>
            <a:ext cx="9144000" cy="67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29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89" name="Rectangle 5"/>
          <p:cNvSpPr>
            <a:spLocks noGrp="1" noChangeArrowheads="1"/>
          </p:cNvSpPr>
          <p:nvPr>
            <p:ph type="title"/>
          </p:nvPr>
        </p:nvSpPr>
        <p:spPr bwMode="white">
          <a:xfrm>
            <a:off x="190783" y="287900"/>
            <a:ext cx="7106047" cy="26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5263" tIns="212634" rIns="425263" bIns="212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body" idx="1"/>
          </p:nvPr>
        </p:nvSpPr>
        <p:spPr bwMode="white">
          <a:xfrm>
            <a:off x="190783" y="692712"/>
            <a:ext cx="7106047" cy="16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9579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White">
          <a:xfrm>
            <a:off x="7689129" y="425045"/>
            <a:ext cx="1232297" cy="500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37730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rgbClr val="292929"/>
          </a:solidFill>
          <a:latin typeface="Arial" charset="0"/>
          <a:cs typeface="Arial" charset="0"/>
        </a:defRPr>
      </a:lvl2pPr>
      <a:lvl3pPr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rgbClr val="292929"/>
          </a:solidFill>
          <a:latin typeface="Arial" charset="0"/>
          <a:cs typeface="Arial" charset="0"/>
        </a:defRPr>
      </a:lvl3pPr>
      <a:lvl4pPr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rgbClr val="292929"/>
          </a:solidFill>
          <a:latin typeface="Arial" charset="0"/>
          <a:cs typeface="Arial" charset="0"/>
        </a:defRPr>
      </a:lvl4pPr>
      <a:lvl5pPr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rgbClr val="292929"/>
          </a:solidFill>
          <a:latin typeface="Arial" charset="0"/>
          <a:cs typeface="Arial" charset="0"/>
        </a:defRPr>
      </a:lvl5pPr>
      <a:lvl6pPr marL="81656"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rgbClr val="292929"/>
          </a:solidFill>
          <a:latin typeface="Arial" charset="0"/>
          <a:cs typeface="Arial" charset="0"/>
        </a:defRPr>
      </a:lvl6pPr>
      <a:lvl7pPr marL="163312"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rgbClr val="292929"/>
          </a:solidFill>
          <a:latin typeface="Arial" charset="0"/>
          <a:cs typeface="Arial" charset="0"/>
        </a:defRPr>
      </a:lvl7pPr>
      <a:lvl8pPr marL="244968"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rgbClr val="292929"/>
          </a:solidFill>
          <a:latin typeface="Arial" charset="0"/>
          <a:cs typeface="Arial" charset="0"/>
        </a:defRPr>
      </a:lvl8pPr>
      <a:lvl9pPr marL="326624"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697" b="1">
          <a:solidFill>
            <a:srgbClr val="292929"/>
          </a:solidFill>
          <a:latin typeface="Arial" charset="0"/>
          <a:cs typeface="Arial" charset="0"/>
        </a:defRPr>
      </a:lvl9pPr>
    </p:titleStyle>
    <p:bodyStyle>
      <a:lvl1pPr marL="283244" indent="-283244" algn="l" defTabSz="3323793" rtl="0" fontAlgn="base">
        <a:lnSpc>
          <a:spcPct val="85000"/>
        </a:lnSpc>
        <a:spcBef>
          <a:spcPct val="0"/>
        </a:spcBef>
        <a:spcAft>
          <a:spcPct val="0"/>
        </a:spcAft>
        <a:defRPr sz="1161" b="1">
          <a:solidFill>
            <a:schemeClr val="bg1"/>
          </a:solidFill>
          <a:latin typeface="+mn-lt"/>
          <a:ea typeface="+mn-ea"/>
          <a:cs typeface="+mn-cs"/>
        </a:defRPr>
      </a:lvl1pPr>
      <a:lvl2pPr marL="612703" indent="-235611" algn="l" defTabSz="3323793" rtl="0" fontAlgn="base">
        <a:spcBef>
          <a:spcPct val="20000"/>
        </a:spcBef>
        <a:spcAft>
          <a:spcPct val="0"/>
        </a:spcAft>
        <a:defRPr sz="2447">
          <a:solidFill>
            <a:schemeClr val="tx1"/>
          </a:solidFill>
          <a:latin typeface="Times New Roman" pitchFamily="18" charset="0"/>
          <a:cs typeface="+mn-cs"/>
        </a:defRPr>
      </a:lvl2pPr>
      <a:lvl3pPr marL="943580" indent="-189396" algn="l" defTabSz="3323793" rtl="0" fontAlgn="base">
        <a:spcBef>
          <a:spcPct val="20000"/>
        </a:spcBef>
        <a:spcAft>
          <a:spcPct val="0"/>
        </a:spcAft>
        <a:defRPr sz="2072">
          <a:solidFill>
            <a:schemeClr val="tx1"/>
          </a:solidFill>
          <a:latin typeface="Times New Roman" pitchFamily="18" charset="0"/>
          <a:cs typeface="+mn-cs"/>
        </a:defRPr>
      </a:lvl3pPr>
      <a:lvl4pPr marL="1322089" indent="-189396" algn="l" defTabSz="3323793" rtl="0" fontAlgn="base">
        <a:spcBef>
          <a:spcPct val="20000"/>
        </a:spcBef>
        <a:spcAft>
          <a:spcPct val="0"/>
        </a:spcAft>
        <a:defRPr sz="1786">
          <a:solidFill>
            <a:schemeClr val="tx1"/>
          </a:solidFill>
          <a:latin typeface="Times New Roman" pitchFamily="18" charset="0"/>
          <a:cs typeface="+mn-cs"/>
        </a:defRPr>
      </a:lvl4pPr>
      <a:lvl5pPr marL="1699180" indent="-189396" algn="l" defTabSz="3323793" rtl="0" fontAlgn="base">
        <a:spcBef>
          <a:spcPct val="20000"/>
        </a:spcBef>
        <a:spcAft>
          <a:spcPct val="0"/>
        </a:spcAft>
        <a:defRPr sz="1786">
          <a:solidFill>
            <a:schemeClr val="tx1"/>
          </a:solidFill>
          <a:latin typeface="Times New Roman" pitchFamily="18" charset="0"/>
          <a:cs typeface="+mn-cs"/>
        </a:defRPr>
      </a:lvl5pPr>
      <a:lvl6pPr marL="1780836" indent="-189396" algn="l" defTabSz="3323793" rtl="0" fontAlgn="base">
        <a:spcBef>
          <a:spcPct val="20000"/>
        </a:spcBef>
        <a:spcAft>
          <a:spcPct val="0"/>
        </a:spcAft>
        <a:defRPr sz="1786">
          <a:solidFill>
            <a:schemeClr val="tx1"/>
          </a:solidFill>
          <a:latin typeface="Times New Roman" pitchFamily="18" charset="0"/>
          <a:cs typeface="+mn-cs"/>
        </a:defRPr>
      </a:lvl6pPr>
      <a:lvl7pPr marL="1862492" indent="-189396" algn="l" defTabSz="3323793" rtl="0" fontAlgn="base">
        <a:spcBef>
          <a:spcPct val="20000"/>
        </a:spcBef>
        <a:spcAft>
          <a:spcPct val="0"/>
        </a:spcAft>
        <a:defRPr sz="1786">
          <a:solidFill>
            <a:schemeClr val="tx1"/>
          </a:solidFill>
          <a:latin typeface="Times New Roman" pitchFamily="18" charset="0"/>
          <a:cs typeface="+mn-cs"/>
        </a:defRPr>
      </a:lvl7pPr>
      <a:lvl8pPr marL="1944148" indent="-189396" algn="l" defTabSz="3323793" rtl="0" fontAlgn="base">
        <a:spcBef>
          <a:spcPct val="20000"/>
        </a:spcBef>
        <a:spcAft>
          <a:spcPct val="0"/>
        </a:spcAft>
        <a:defRPr sz="1786">
          <a:solidFill>
            <a:schemeClr val="tx1"/>
          </a:solidFill>
          <a:latin typeface="Times New Roman" pitchFamily="18" charset="0"/>
          <a:cs typeface="+mn-cs"/>
        </a:defRPr>
      </a:lvl8pPr>
      <a:lvl9pPr marL="2025804" indent="-189396" algn="l" defTabSz="3323793" rtl="0" fontAlgn="base">
        <a:spcBef>
          <a:spcPct val="20000"/>
        </a:spcBef>
        <a:spcAft>
          <a:spcPct val="0"/>
        </a:spcAft>
        <a:defRPr sz="1786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1pPr>
      <a:lvl2pPr marL="81656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2pPr>
      <a:lvl3pPr marL="163312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3pPr>
      <a:lvl4pPr marL="244968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4pPr>
      <a:lvl5pPr marL="326624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5pPr>
      <a:lvl6pPr marL="408280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6pPr>
      <a:lvl7pPr marL="489936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7pPr>
      <a:lvl8pPr marL="571591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8pPr>
      <a:lvl9pPr marL="653247" algn="l" defTabSz="163312" rtl="0" eaLnBrk="1" latinLnBrk="0" hangingPunct="1">
        <a:defRPr sz="3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lynn.giljahn@odh.ohio.gov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>
            <a:extLst>
              <a:ext uri="{FF2B5EF4-FFF2-40B4-BE49-F238E27FC236}">
                <a16:creationId xmlns:a16="http://schemas.microsoft.com/office/drawing/2014/main" id="{79B050B6-CBFC-477A-987C-1A19911E7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1">
            <a:extLst>
              <a:ext uri="{FF2B5EF4-FFF2-40B4-BE49-F238E27FC236}">
                <a16:creationId xmlns:a16="http://schemas.microsoft.com/office/drawing/2014/main" id="{5575AA93-5B8F-4BB7-9C44-97DEBADA24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0" y="1295400"/>
            <a:ext cx="5638800" cy="2570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000" dirty="0">
                <a:latin typeface="Arial"/>
                <a:ea typeface="ＭＳ Ｐゴシック" pitchFamily="34" charset="-128"/>
                <a:cs typeface="Arial"/>
              </a:rPr>
              <a:t>Ohio Cancer Incidence Surveillance System</a:t>
            </a:r>
            <a:br>
              <a:rPr lang="en-US" altLang="en-US" sz="2000" dirty="0">
                <a:latin typeface="Arial"/>
                <a:ea typeface="ＭＳ Ｐゴシック" pitchFamily="34" charset="-128"/>
                <a:cs typeface="Arial"/>
              </a:rPr>
            </a:br>
            <a:r>
              <a:rPr lang="en-US" altLang="en-US" sz="2000" dirty="0">
                <a:latin typeface="Arial"/>
                <a:ea typeface="ＭＳ Ｐゴシック" pitchFamily="34" charset="-128"/>
                <a:cs typeface="Arial"/>
              </a:rPr>
              <a:t/>
            </a:r>
            <a:br>
              <a:rPr lang="en-US" altLang="en-US" sz="2000" dirty="0">
                <a:latin typeface="Arial"/>
                <a:ea typeface="ＭＳ Ｐゴシック" pitchFamily="34" charset="-128"/>
                <a:cs typeface="Arial"/>
              </a:rPr>
            </a:br>
            <a:r>
              <a:rPr lang="en-US" altLang="en-US" sz="2000" dirty="0">
                <a:latin typeface="Arial"/>
                <a:ea typeface="ＭＳ Ｐゴシック" pitchFamily="34" charset="-128"/>
                <a:cs typeface="Arial"/>
              </a:rPr>
              <a:t>Cancer Reporting from Federal Agencies</a:t>
            </a:r>
            <a:r>
              <a:rPr lang="en-US" altLang="en-US" sz="2400" dirty="0">
                <a:latin typeface="Arial"/>
                <a:ea typeface="ＭＳ Ｐゴシック" pitchFamily="34" charset="-128"/>
                <a:cs typeface="Arial"/>
              </a:rPr>
              <a:t/>
            </a:r>
            <a:br>
              <a:rPr lang="en-US" altLang="en-US" sz="2400" dirty="0">
                <a:latin typeface="Arial"/>
                <a:ea typeface="ＭＳ Ｐゴシック" pitchFamily="34" charset="-128"/>
                <a:cs typeface="Arial"/>
              </a:rPr>
            </a:br>
            <a:endParaRPr lang="en-US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pitchFamily="34" charset="-128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AA8CE-072D-4523-8701-F3F2315AE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3657600"/>
            <a:ext cx="7391400" cy="2209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/>
              <a:t>                      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                    </a:t>
            </a:r>
            <a:r>
              <a:rPr lang="en-US" sz="2000" dirty="0"/>
              <a:t>2019 NPCR Program Review Meeting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			Atlanta, Georgia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			April 25, 2019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3100" dirty="0"/>
              <a:t>                                                                 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VA Single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Started renewal process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New requirements for data security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Concerns re: Web Plus; decided to go with secure FTP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Changes in VA personnel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Person who previously provided data retired; position not backfilled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VA approved new MOU but did not obtain all necessary signatures to execute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No agreement in place; no VA data since 2014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1555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Department of Defense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Communication from 2010 indicated states needed to sign a Memorandum of Understanding to obtain data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Ohio began this process in 2013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Agreement is with the Department of Defense (DoD) Defense Manpower Data Center Automated Central Tumor Registry (ACTUR)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2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DoD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74" y="1447800"/>
            <a:ext cx="8137219" cy="1455406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Data Security</a:t>
            </a: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en-US" sz="2000" dirty="0"/>
              <a:t>Data transmission</a:t>
            </a: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en-US" sz="2000" dirty="0"/>
              <a:t>Certification and accreditation standards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Worked with CDC re: Web Plus acceptability</a:t>
            </a:r>
          </a:p>
          <a:p>
            <a:pPr marL="0" indent="0" algn="l"/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Worked with internal IT to obtain Certification and Accreditation  documentation – Authority to Operate (ATO)</a:t>
            </a:r>
          </a:p>
          <a:p>
            <a:pPr marL="0" indent="0" algn="l"/>
            <a:r>
              <a:rPr lang="en-US" sz="2400" dirty="0"/>
              <a:t>  </a:t>
            </a:r>
          </a:p>
          <a:p>
            <a:pPr marL="0" indent="0" algn="l"/>
            <a:r>
              <a:rPr lang="en-US" sz="2400" dirty="0"/>
              <a:t>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0" indent="0" algn="l"/>
            <a:r>
              <a:rPr lang="en-US" sz="2400" dirty="0"/>
              <a:t>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1908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DoD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74" y="1447800"/>
            <a:ext cx="8137219" cy="1455406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Initially, took some time to set up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Agreement in effect since 2014; remains in effect for 10 years  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DoD provided data back to our reference year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Data for single DoD facility in Ohio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New data provided annually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Need to update Authority to Operate letter every 3 years</a:t>
            </a:r>
          </a:p>
          <a:p>
            <a:pPr marL="0" indent="0" algn="l"/>
            <a:r>
              <a:rPr lang="en-US" sz="2400" dirty="0"/>
              <a:t>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9505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DoD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74" y="1447800"/>
            <a:ext cx="8137219" cy="1455406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Ohio receives 150-250 new cases each year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DoD unable to send only new cases – we must de-duplicate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Due to size of files, no longer use Web Plus for file transfer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Good working relationship with our DoD facility – follow-up if we see issues with data quality</a:t>
            </a:r>
          </a:p>
          <a:p>
            <a:pPr marL="857250" lvl="1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Need to specify that we only want ‘complete’ data</a:t>
            </a:r>
          </a:p>
          <a:p>
            <a:pPr marL="857250"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0" indent="0" algn="l"/>
            <a:r>
              <a:rPr lang="en-US" sz="2400" dirty="0"/>
              <a:t>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6174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883ACB79-3FF7-4A34-9BAF-667BE3BBC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Conclusions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DE4B339D-16FD-431B-85F2-E6AB5DDC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2798"/>
            <a:ext cx="8229600" cy="4228689"/>
          </a:xfrm>
        </p:spPr>
        <p:txBody>
          <a:bodyPr/>
          <a:lstStyle/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/>
              <a:t>Cancer reports from federal agencies are important to the completeness of central cancer registry data.</a:t>
            </a:r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/>
              <a:t>Ohio’s experience is that agreements must be in place to obtain these data.</a:t>
            </a:r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/>
              <a:t>Need to coordinate with internal IT.</a:t>
            </a:r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/>
              <a:t>We look forward to learning from other states’ experiences.</a:t>
            </a:r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algn="l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17323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5099D431-F347-498C-9081-506574DD2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8B313-C5A6-43B3-B36C-2C97818AD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74" y="1582182"/>
            <a:ext cx="8137219" cy="3980418"/>
          </a:xfrm>
        </p:spPr>
        <p:txBody>
          <a:bodyPr/>
          <a:lstStyle/>
          <a:p>
            <a:pPr marL="0" indent="0" algn="l">
              <a:buFont typeface="Arial" charset="0"/>
              <a:buNone/>
              <a:defRPr/>
            </a:pPr>
            <a:r>
              <a:rPr lang="en-US" sz="2400" b="1" i="1" u="sng" dirty="0"/>
              <a:t>Contact Information</a:t>
            </a:r>
          </a:p>
          <a:p>
            <a:pPr marL="0" indent="0" algn="l">
              <a:buFont typeface="Arial" charset="0"/>
              <a:buNone/>
              <a:defRPr/>
            </a:pPr>
            <a:endParaRPr lang="en-US" sz="2000" dirty="0"/>
          </a:p>
          <a:p>
            <a:pPr marL="0" indent="-400050" algn="l">
              <a:buFont typeface="Arial" charset="0"/>
              <a:buNone/>
              <a:defRPr/>
            </a:pPr>
            <a:r>
              <a:rPr lang="en-US" sz="2000" b="1" dirty="0"/>
              <a:t>Ohio Cancer Incidence Surveillance System</a:t>
            </a:r>
          </a:p>
          <a:p>
            <a:pPr marL="0" indent="-400050" algn="l">
              <a:buFont typeface="Arial" charset="0"/>
              <a:buNone/>
              <a:defRPr/>
            </a:pPr>
            <a:r>
              <a:rPr lang="en-US" sz="2000" dirty="0"/>
              <a:t>Lynn Giljahn, </a:t>
            </a:r>
            <a:r>
              <a:rPr lang="en-US" sz="2000" dirty="0">
                <a:hlinkClick r:id="rId2"/>
              </a:rPr>
              <a:t>lynn.giljahn@odh.ohio.gov</a:t>
            </a:r>
            <a:r>
              <a:rPr lang="en-US" sz="2000" dirty="0"/>
              <a:t> or 614-644-1844</a:t>
            </a:r>
          </a:p>
          <a:p>
            <a:pPr marL="0" indent="-400050" algn="l">
              <a:buFont typeface="Arial" charset="0"/>
              <a:buNone/>
              <a:defRPr/>
            </a:pPr>
            <a:endParaRPr lang="en-US" sz="2000" dirty="0"/>
          </a:p>
          <a:p>
            <a:pPr marL="0" indent="-400050" algn="l">
              <a:buFont typeface="Arial" charset="0"/>
              <a:buNone/>
              <a:defRPr/>
            </a:pPr>
            <a:endParaRPr lang="en-US" sz="2000" dirty="0"/>
          </a:p>
          <a:p>
            <a:pPr marL="0" indent="-400050" algn="l">
              <a:buFont typeface="Arial" charset="0"/>
              <a:buNone/>
              <a:defRPr/>
            </a:pPr>
            <a:endParaRPr lang="en-US" sz="2000" dirty="0"/>
          </a:p>
          <a:p>
            <a:pPr marL="0" indent="-400050" algn="l">
              <a:buFont typeface="Arial" charset="0"/>
              <a:buNone/>
              <a:defRPr/>
            </a:pPr>
            <a:endParaRPr lang="en-US" sz="2000" dirty="0"/>
          </a:p>
          <a:p>
            <a:pPr marL="0" indent="0" algn="ctr">
              <a:buFont typeface="Arial" charset="0"/>
              <a:buNone/>
              <a:defRPr/>
            </a:pPr>
            <a:endParaRPr lang="en-US" sz="2000" dirty="0"/>
          </a:p>
          <a:p>
            <a:pPr marL="0" indent="0" algn="ctr">
              <a:buFont typeface="Arial" charset="0"/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489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5D320B0-4524-4509-B7FF-A18DFBA37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38" y="696913"/>
            <a:ext cx="8616950" cy="625475"/>
          </a:xfrm>
        </p:spPr>
        <p:txBody>
          <a:bodyPr/>
          <a:lstStyle/>
          <a:p>
            <a:r>
              <a:rPr lang="en-US" altLang="en-US" sz="3600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7FA73-FDEC-403E-83B9-192F2FB30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39" y="1524000"/>
            <a:ext cx="7980362" cy="3962400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Describe Ohio’s experiences in getting data directly from:</a:t>
            </a:r>
          </a:p>
          <a:p>
            <a:pPr marL="857250" lvl="1" indent="-457200">
              <a:buFont typeface="Wingdings" panose="05000000000000000000" pitchFamily="2" charset="2"/>
              <a:buChar char="ü"/>
              <a:defRPr/>
            </a:pPr>
            <a:r>
              <a:rPr lang="en-US" sz="2000" dirty="0"/>
              <a:t>Ohio’s 5 Veterans Affairs (VA) hospitals</a:t>
            </a:r>
          </a:p>
          <a:p>
            <a:pPr marL="857250" lvl="1" indent="-457200">
              <a:buFont typeface="Wingdings" panose="05000000000000000000" pitchFamily="2" charset="2"/>
              <a:buChar char="ü"/>
              <a:defRPr/>
            </a:pPr>
            <a:r>
              <a:rPr lang="en-US" sz="2000" dirty="0"/>
              <a:t>Ohio’s 1 Department of Defense (DoD) hospital</a:t>
            </a:r>
          </a:p>
          <a:p>
            <a:pPr marL="857250" lvl="1" indent="-457200"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457200" indent="-457200" algn="l"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Describe Ohio’s experience in getting data from the Veterans Affairs Central Cancer Registry</a:t>
            </a:r>
          </a:p>
          <a:p>
            <a:pPr marL="857250" lvl="1" indent="-457200"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457200" indent="-457200" algn="l"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Describe Ohio’s experience in obtaining data from the Department of Defense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507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6F0A-D187-4BF4-8A1F-99586E2CE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A300C-87B5-42C9-8D46-CE3014D87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Ohio’s VA and DoD hospitals have never reported directly to the Ohio cancer registry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i="1" dirty="0"/>
              <a:t>Historically</a:t>
            </a:r>
            <a:r>
              <a:rPr lang="en-US" sz="2400" dirty="0"/>
              <a:t>, facilities have indicated: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prohibited from reporting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state reporting law and rules do not apply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857250" lvl="1" indent="-4572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857250" lvl="1" indent="-4572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0" indent="0" algn="l"/>
            <a:r>
              <a:rPr lang="en-US" dirty="0"/>
              <a:t>	</a:t>
            </a:r>
          </a:p>
          <a:p>
            <a:pPr marL="40005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356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Veterans Affairs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August 17, 2007:  	VHA Directive 2007-023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October 1, 2009:  	VHA Directive 2009-046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July 23, 2014: 		VHA Directive 1072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Directives: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Allow for reporting by VA facilities to state cancer registries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Require data use agreements and written request letter from State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De-identified data can be sent to CDC, NAACCR, SEER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Identified data can be sent to NDI and IHS for linkage 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Identified data cannot be released to other states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Data can be used for research with appropriate approvals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Veterans Affairs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Ohio started to develop individual data use agreements with all 5 Ohio VA facilities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Learned that a single agreement with the VA Central Cancer Registry (in Washington, DC) was possible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Pursued option for single agreement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202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VA Single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Data Security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Data transmission 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Server environment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Firewall technology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US" sz="2000" dirty="0"/>
              <a:t>Encryption standard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/>
              <a:t>September 28, 2012:  CDC informs states that VA indicates Web Plus is acceptable for uploading data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8030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8B60-16DC-48A2-8991-624B3D9C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VA Single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D043-B645-4CE5-B108-D5CD3E8C1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74" y="1360529"/>
            <a:ext cx="8137219" cy="1321024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Lengthy process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Agreement in effect for 3 years from 2012-2014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VA provided data on all Ohio residents – not just from the 5 Ohio facilities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VA provided data back to our reference year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New data provided annually 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Increased data completeness by 1.5%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654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90EC0C-E47B-4B2E-8005-B5E09DA5E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" y="716524"/>
            <a:ext cx="8526194" cy="4198505"/>
          </a:xfrm>
          <a:prstGeom prst="rect">
            <a:avLst/>
          </a:prstGeom>
        </p:spPr>
      </p:pic>
      <p:sp>
        <p:nvSpPr>
          <p:cNvPr id="5" name="Right Arrow 2">
            <a:extLst>
              <a:ext uri="{FF2B5EF4-FFF2-40B4-BE49-F238E27FC236}">
                <a16:creationId xmlns:a16="http://schemas.microsoft.com/office/drawing/2014/main" id="{A43150BC-2D05-49E9-AD53-B2721FEF153A}"/>
              </a:ext>
            </a:extLst>
          </p:cNvPr>
          <p:cNvSpPr/>
          <p:nvPr/>
        </p:nvSpPr>
        <p:spPr>
          <a:xfrm>
            <a:off x="306387" y="2815776"/>
            <a:ext cx="454025" cy="241300"/>
          </a:xfrm>
          <a:prstGeom prst="rightArrow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067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BC19FD-F944-4E53-8480-A3AF7651B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0"/>
            <a:ext cx="8581067" cy="4073006"/>
          </a:xfrm>
          <a:prstGeom prst="rect">
            <a:avLst/>
          </a:prstGeom>
        </p:spPr>
      </p:pic>
      <p:sp>
        <p:nvSpPr>
          <p:cNvPr id="5" name="Right Arrow 2">
            <a:extLst>
              <a:ext uri="{FF2B5EF4-FFF2-40B4-BE49-F238E27FC236}">
                <a16:creationId xmlns:a16="http://schemas.microsoft.com/office/drawing/2014/main" id="{BBD8E1CA-AB79-4371-AC37-44E7BF0E955B}"/>
              </a:ext>
            </a:extLst>
          </p:cNvPr>
          <p:cNvSpPr/>
          <p:nvPr/>
        </p:nvSpPr>
        <p:spPr>
          <a:xfrm>
            <a:off x="457200" y="4419600"/>
            <a:ext cx="454025" cy="241300"/>
          </a:xfrm>
          <a:prstGeom prst="rightArrow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325401"/>
      </p:ext>
    </p:extLst>
  </p:cSld>
  <p:clrMapOvr>
    <a:masterClrMapping/>
  </p:clrMapOvr>
</p:sld>
</file>

<file path=ppt/theme/theme1.xml><?xml version="1.0" encoding="utf-8"?>
<a:theme xmlns:a="http://schemas.openxmlformats.org/drawingml/2006/main" name="ODH PPT Template 2016">
  <a:themeElements>
    <a:clrScheme name="Custom 4">
      <a:dk1>
        <a:sysClr val="windowText" lastClr="000000"/>
      </a:dk1>
      <a:lt1>
        <a:sysClr val="window" lastClr="FFFFFF"/>
      </a:lt1>
      <a:dk2>
        <a:srgbClr val="3C1017"/>
      </a:dk2>
      <a:lt2>
        <a:srgbClr val="EEECE1"/>
      </a:lt2>
      <a:accent1>
        <a:srgbClr val="CD0920"/>
      </a:accent1>
      <a:accent2>
        <a:srgbClr val="C0504D"/>
      </a:accent2>
      <a:accent3>
        <a:srgbClr val="AB0E25"/>
      </a:accent3>
      <a:accent4>
        <a:srgbClr val="470F17"/>
      </a:accent4>
      <a:accent5>
        <a:srgbClr val="212424"/>
      </a:accent5>
      <a:accent6>
        <a:srgbClr val="141313"/>
      </a:accent6>
      <a:hlink>
        <a:srgbClr val="3C1017"/>
      </a:hlink>
      <a:folHlink>
        <a:srgbClr val="AB0E2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DH PPT Template 2016">
  <a:themeElements>
    <a:clrScheme name="Custom 4">
      <a:dk1>
        <a:sysClr val="windowText" lastClr="000000"/>
      </a:dk1>
      <a:lt1>
        <a:sysClr val="window" lastClr="FFFFFF"/>
      </a:lt1>
      <a:dk2>
        <a:srgbClr val="3C1017"/>
      </a:dk2>
      <a:lt2>
        <a:srgbClr val="EEECE1"/>
      </a:lt2>
      <a:accent1>
        <a:srgbClr val="CD0920"/>
      </a:accent1>
      <a:accent2>
        <a:srgbClr val="C0504D"/>
      </a:accent2>
      <a:accent3>
        <a:srgbClr val="AB0E25"/>
      </a:accent3>
      <a:accent4>
        <a:srgbClr val="470F17"/>
      </a:accent4>
      <a:accent5>
        <a:srgbClr val="212424"/>
      </a:accent5>
      <a:accent6>
        <a:srgbClr val="141313"/>
      </a:accent6>
      <a:hlink>
        <a:srgbClr val="3C1017"/>
      </a:hlink>
      <a:folHlink>
        <a:srgbClr val="AB0E2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014 OSUCCC Scientific Poster Template">
  <a:themeElements>
    <a:clrScheme name="2013 James">
      <a:dk1>
        <a:srgbClr val="000000"/>
      </a:dk1>
      <a:lt1>
        <a:srgbClr val="FFFFFF"/>
      </a:lt1>
      <a:dk2>
        <a:srgbClr val="717070"/>
      </a:dk2>
      <a:lt2>
        <a:srgbClr val="FFFFFF"/>
      </a:lt2>
      <a:accent1>
        <a:srgbClr val="BB0000"/>
      </a:accent1>
      <a:accent2>
        <a:srgbClr val="B95E20"/>
      </a:accent2>
      <a:accent3>
        <a:srgbClr val="365D66"/>
      </a:accent3>
      <a:accent4>
        <a:srgbClr val="740061"/>
      </a:accent4>
      <a:accent5>
        <a:srgbClr val="85B9AE"/>
      </a:accent5>
      <a:accent6>
        <a:srgbClr val="F2DE90"/>
      </a:accent6>
      <a:hlink>
        <a:srgbClr val="000000"/>
      </a:hlink>
      <a:folHlink>
        <a:srgbClr val="000000"/>
      </a:folHlink>
    </a:clrScheme>
    <a:fontScheme name="4_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806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806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8">
        <a:dk1>
          <a:srgbClr val="000000"/>
        </a:dk1>
        <a:lt1>
          <a:srgbClr val="FFFFFF"/>
        </a:lt1>
        <a:dk2>
          <a:srgbClr val="000000"/>
        </a:dk2>
        <a:lt2>
          <a:srgbClr val="A89487"/>
        </a:lt2>
        <a:accent1>
          <a:srgbClr val="006191"/>
        </a:accent1>
        <a:accent2>
          <a:srgbClr val="C91648"/>
        </a:accent2>
        <a:accent3>
          <a:srgbClr val="FFFFFF"/>
        </a:accent3>
        <a:accent4>
          <a:srgbClr val="000000"/>
        </a:accent4>
        <a:accent5>
          <a:srgbClr val="AAB7C7"/>
        </a:accent5>
        <a:accent6>
          <a:srgbClr val="B61340"/>
        </a:accent6>
        <a:hlink>
          <a:srgbClr val="DA6F2B"/>
        </a:hlink>
        <a:folHlink>
          <a:srgbClr val="6B8C2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9">
        <a:dk1>
          <a:srgbClr val="000000"/>
        </a:dk1>
        <a:lt1>
          <a:srgbClr val="FFFFFF"/>
        </a:lt1>
        <a:dk2>
          <a:srgbClr val="000000"/>
        </a:dk2>
        <a:lt2>
          <a:srgbClr val="7C8192"/>
        </a:lt2>
        <a:accent1>
          <a:srgbClr val="006191"/>
        </a:accent1>
        <a:accent2>
          <a:srgbClr val="C91648"/>
        </a:accent2>
        <a:accent3>
          <a:srgbClr val="FFFFFF"/>
        </a:accent3>
        <a:accent4>
          <a:srgbClr val="000000"/>
        </a:accent4>
        <a:accent5>
          <a:srgbClr val="AAB7C7"/>
        </a:accent5>
        <a:accent6>
          <a:srgbClr val="B61340"/>
        </a:accent6>
        <a:hlink>
          <a:srgbClr val="DA6F2B"/>
        </a:hlink>
        <a:folHlink>
          <a:srgbClr val="6B8C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11389</TotalTime>
  <Words>554</Words>
  <Application>Microsoft Office PowerPoint</Application>
  <PresentationFormat>On-screen Show (4:3)</PresentationFormat>
  <Paragraphs>201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ＭＳ Ｐゴシック</vt:lpstr>
      <vt:lpstr>ＭＳ Ｐゴシック</vt:lpstr>
      <vt:lpstr>Arial</vt:lpstr>
      <vt:lpstr>Calibri</vt:lpstr>
      <vt:lpstr>Calibri Light</vt:lpstr>
      <vt:lpstr>Times New Roman</vt:lpstr>
      <vt:lpstr>Wingdings</vt:lpstr>
      <vt:lpstr>ODH PPT Template 2016</vt:lpstr>
      <vt:lpstr>1_ODH PPT Template 2016</vt:lpstr>
      <vt:lpstr>Office Theme</vt:lpstr>
      <vt:lpstr>2014 OSUCCC Scientific Poster Template</vt:lpstr>
      <vt:lpstr>Ohio Cancer Incidence Surveillance System  Cancer Reporting from Federal Agencies </vt:lpstr>
      <vt:lpstr>Objectives</vt:lpstr>
      <vt:lpstr>Background</vt:lpstr>
      <vt:lpstr>Veterans Affairs Background</vt:lpstr>
      <vt:lpstr>Veterans Affairs Background</vt:lpstr>
      <vt:lpstr>VA Single Agreement</vt:lpstr>
      <vt:lpstr>VA Single Agreement</vt:lpstr>
      <vt:lpstr>PowerPoint Presentation</vt:lpstr>
      <vt:lpstr>PowerPoint Presentation</vt:lpstr>
      <vt:lpstr>VA Single Agreement</vt:lpstr>
      <vt:lpstr>Department of Defense Background</vt:lpstr>
      <vt:lpstr>DoD Agreement</vt:lpstr>
      <vt:lpstr>DoD Agreement</vt:lpstr>
      <vt:lpstr>DoD Data</vt:lpstr>
      <vt:lpstr>Conclusions</vt:lpstr>
      <vt:lpstr>Questions?</vt:lpstr>
    </vt:vector>
  </TitlesOfParts>
  <Company>Ohio 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Ohio’s HIEs</dc:title>
  <dc:creator>OMISNST</dc:creator>
  <cp:lastModifiedBy>Marr, Olivia (CDC/DDNID/NCCDPHP)</cp:lastModifiedBy>
  <cp:revision>728</cp:revision>
  <cp:lastPrinted>2019-04-22T21:55:21Z</cp:lastPrinted>
  <dcterms:created xsi:type="dcterms:W3CDTF">2014-04-22T17:35:36Z</dcterms:created>
  <dcterms:modified xsi:type="dcterms:W3CDTF">2019-04-25T12:14:43Z</dcterms:modified>
</cp:coreProperties>
</file>