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57" r:id="rId3"/>
    <p:sldId id="258" r:id="rId4"/>
    <p:sldId id="25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665" autoAdjust="0"/>
  </p:normalViewPr>
  <p:slideViewPr>
    <p:cSldViewPr snapToGrid="0">
      <p:cViewPr varScale="1">
        <p:scale>
          <a:sx n="72" d="100"/>
          <a:sy n="72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134B8-E111-413A-9E43-87B99128DC6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1D37F-E5B4-4D6A-9917-E20F0780F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1D37F-E5B4-4D6A-9917-E20F0780F9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0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1D37F-E5B4-4D6A-9917-E20F0780F9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6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1D37F-E5B4-4D6A-9917-E20F0780F9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9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1D37F-E5B4-4D6A-9917-E20F0780F9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68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B1D37F-E5B4-4D6A-9917-E20F0780F9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9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2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8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A097-8D8F-42B5-B1B8-169E0081F867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082" y="2175641"/>
            <a:ext cx="9144000" cy="11456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NTSS-CR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National Tuberculosis Surveillance System – Case Reporting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239" y="3726383"/>
            <a:ext cx="40862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2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01FF61-9E65-43B9-8ED9-09F60BD8B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2249300"/>
            <a:ext cx="11526982" cy="17810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EA030D-6634-4EF2-A6FB-3798D883E4E1}"/>
              </a:ext>
            </a:extLst>
          </p:cNvPr>
          <p:cNvCxnSpPr>
            <a:cxnSpLocks/>
          </p:cNvCxnSpPr>
          <p:nvPr/>
        </p:nvCxnSpPr>
        <p:spPr>
          <a:xfrm flipH="1">
            <a:off x="1263535" y="2171308"/>
            <a:ext cx="5411789" cy="771761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id="{C63AA009-33E5-4EA5-B0A7-93CB861C5010}"/>
              </a:ext>
            </a:extLst>
          </p:cNvPr>
          <p:cNvSpPr txBox="1"/>
          <p:nvPr/>
        </p:nvSpPr>
        <p:spPr>
          <a:xfrm>
            <a:off x="6675324" y="1432644"/>
            <a:ext cx="2075207" cy="45243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Gene Options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ahpC-oxyR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Eis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embB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ethA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fabG1 (</a:t>
            </a:r>
            <a:r>
              <a:rPr lang="en-US" dirty="0" err="1">
                <a:solidFill>
                  <a:srgbClr val="7030A0"/>
                </a:solidFill>
              </a:rPr>
              <a:t>mabA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gyrA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gyrB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inhA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katG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pncA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rpoB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rpsL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rrs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tlyA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Other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170407-3DEA-4F2D-9E64-E7457504BA89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1821875" y="3785109"/>
            <a:ext cx="696882" cy="983934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2518757" y="4030379"/>
            <a:ext cx="2576946" cy="14773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Results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Mutation detected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No mutation detected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Unknown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AAB2AA-8927-4AA5-9404-3E73AE3CA209}"/>
              </a:ext>
            </a:extLst>
          </p:cNvPr>
          <p:cNvSpPr txBox="1"/>
          <p:nvPr/>
        </p:nvSpPr>
        <p:spPr>
          <a:xfrm>
            <a:off x="490451" y="1097280"/>
            <a:ext cx="231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Result -- Section A</a:t>
            </a: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10C35361-37EF-437C-BDF7-A07810ECAB38}"/>
              </a:ext>
            </a:extLst>
          </p:cNvPr>
          <p:cNvSpPr/>
          <p:nvPr/>
        </p:nvSpPr>
        <p:spPr>
          <a:xfrm>
            <a:off x="59200" y="635894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C354E7-4881-4B49-95A9-27CD6947609C}"/>
              </a:ext>
            </a:extLst>
          </p:cNvPr>
          <p:cNvSpPr txBox="1"/>
          <p:nvPr/>
        </p:nvSpPr>
        <p:spPr>
          <a:xfrm>
            <a:off x="338590" y="6370255"/>
            <a:ext cx="94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Starred items are reportable with RVCT</a:t>
            </a: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5BF4D629-E84F-46C8-9B4A-ABE4DFB82196}"/>
              </a:ext>
            </a:extLst>
          </p:cNvPr>
          <p:cNvSpPr/>
          <p:nvPr/>
        </p:nvSpPr>
        <p:spPr>
          <a:xfrm>
            <a:off x="59200" y="325777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2B6BE568-D766-44BE-A5E2-7F410C02206F}"/>
              </a:ext>
            </a:extLst>
          </p:cNvPr>
          <p:cNvSpPr/>
          <p:nvPr/>
        </p:nvSpPr>
        <p:spPr>
          <a:xfrm>
            <a:off x="59200" y="2304383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7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35C55A-1011-4003-A8D2-993B17F078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699"/>
          <a:stretch/>
        </p:blipFill>
        <p:spPr>
          <a:xfrm>
            <a:off x="298059" y="1397638"/>
            <a:ext cx="11740155" cy="15638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EA030D-6634-4EF2-A6FB-3798D883E4E1}"/>
              </a:ext>
            </a:extLst>
          </p:cNvPr>
          <p:cNvCxnSpPr>
            <a:cxnSpLocks/>
            <a:stCxn id="49" idx="1"/>
          </p:cNvCxnSpPr>
          <p:nvPr/>
        </p:nvCxnSpPr>
        <p:spPr>
          <a:xfrm flipH="1" flipV="1">
            <a:off x="2027662" y="2261725"/>
            <a:ext cx="527220" cy="1873763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170407-3DEA-4F2D-9E64-E7457504BA89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6517179" y="1472598"/>
            <a:ext cx="1560668" cy="643604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6583532" y="1103266"/>
            <a:ext cx="298862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7030A0"/>
                </a:solidFill>
              </a:rPr>
              <a:t>No dropdown – free text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D3A5AB-7FD4-401D-8209-E5E8271B4211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9596494" y="2267711"/>
            <a:ext cx="527220" cy="1867777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5CF178-5775-4D04-907B-4B995E0BFE83}"/>
              </a:ext>
            </a:extLst>
          </p:cNvPr>
          <p:cNvGrpSpPr/>
          <p:nvPr/>
        </p:nvGrpSpPr>
        <p:grpSpPr>
          <a:xfrm>
            <a:off x="2554882" y="2267711"/>
            <a:ext cx="7224420" cy="3735553"/>
            <a:chOff x="2530549" y="2952326"/>
            <a:chExt cx="7224420" cy="3735553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C7E406F-23F7-4AF1-89C6-6097B66C0101}"/>
                </a:ext>
              </a:extLst>
            </p:cNvPr>
            <p:cNvGrpSpPr/>
            <p:nvPr/>
          </p:nvGrpSpPr>
          <p:grpSpPr>
            <a:xfrm>
              <a:off x="2790255" y="2952326"/>
              <a:ext cx="6964714" cy="3735553"/>
              <a:chOff x="2779622" y="2858948"/>
              <a:chExt cx="6964714" cy="3745655"/>
            </a:xfrm>
          </p:grpSpPr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C63AA009-33E5-4EA5-B0A7-93CB861C5010}"/>
                  </a:ext>
                </a:extLst>
              </p:cNvPr>
              <p:cNvSpPr txBox="1"/>
              <p:nvPr/>
            </p:nvSpPr>
            <p:spPr>
              <a:xfrm>
                <a:off x="2779622" y="3188283"/>
                <a:ext cx="3410475" cy="3416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numCol="1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rgbClr val="7030A0"/>
                    </a:solidFill>
                  </a:rPr>
                  <a:t>Alanine Ala A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Aspartic acid or Asparagine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Asx</a:t>
                </a:r>
                <a:r>
                  <a:rPr lang="en-US" dirty="0">
                    <a:solidFill>
                      <a:srgbClr val="7030A0"/>
                    </a:solidFill>
                  </a:rPr>
                  <a:t> B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Cysteine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Cys</a:t>
                </a:r>
                <a:r>
                  <a:rPr lang="en-US" dirty="0">
                    <a:solidFill>
                      <a:srgbClr val="7030A0"/>
                    </a:solidFill>
                  </a:rPr>
                  <a:t> C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Aspartic acid Asp D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Glutamic acid Glu E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Phenylalanine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Phe</a:t>
                </a:r>
                <a:r>
                  <a:rPr lang="en-US" dirty="0">
                    <a:solidFill>
                      <a:srgbClr val="7030A0"/>
                    </a:solidFill>
                  </a:rPr>
                  <a:t> F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Glycine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Gly</a:t>
                </a:r>
                <a:r>
                  <a:rPr lang="en-US" dirty="0">
                    <a:solidFill>
                      <a:srgbClr val="7030A0"/>
                    </a:solidFill>
                  </a:rPr>
                  <a:t> G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Histidine His H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Isoleucine Ile I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Lysine Lys K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Leucine Leu L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Methionine Met M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EBDB930-F46C-4163-929D-B80934B3E89A}"/>
                  </a:ext>
                </a:extLst>
              </p:cNvPr>
              <p:cNvSpPr/>
              <p:nvPr/>
            </p:nvSpPr>
            <p:spPr>
              <a:xfrm>
                <a:off x="6275157" y="3188283"/>
                <a:ext cx="3469179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7030A0"/>
                    </a:solidFill>
                  </a:rPr>
                  <a:t>Asparagine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Asn</a:t>
                </a:r>
                <a:r>
                  <a:rPr lang="en-US" dirty="0">
                    <a:solidFill>
                      <a:srgbClr val="7030A0"/>
                    </a:solidFill>
                  </a:rPr>
                  <a:t> N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Proline Pro P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Glutamine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Gln</a:t>
                </a:r>
                <a:r>
                  <a:rPr lang="en-US" dirty="0">
                    <a:solidFill>
                      <a:srgbClr val="7030A0"/>
                    </a:solidFill>
                  </a:rPr>
                  <a:t> Q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Arginine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Arg</a:t>
                </a:r>
                <a:r>
                  <a:rPr lang="en-US" dirty="0">
                    <a:solidFill>
                      <a:srgbClr val="7030A0"/>
                    </a:solidFill>
                  </a:rPr>
                  <a:t> R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Serine Ser S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Threonine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Thr</a:t>
                </a:r>
                <a:r>
                  <a:rPr lang="en-US" dirty="0">
                    <a:solidFill>
                      <a:srgbClr val="7030A0"/>
                    </a:solidFill>
                  </a:rPr>
                  <a:t> T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Valine Val V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Tryptophan </a:t>
                </a:r>
                <a:r>
                  <a:rPr lang="en-US" dirty="0" err="1">
                    <a:solidFill>
                      <a:srgbClr val="7030A0"/>
                    </a:solidFill>
                  </a:rPr>
                  <a:t>Trp</a:t>
                </a:r>
                <a:r>
                  <a:rPr lang="en-US" dirty="0">
                    <a:solidFill>
                      <a:srgbClr val="7030A0"/>
                    </a:solidFill>
                  </a:rPr>
                  <a:t> W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Unknown Xxx X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Tyrosine Tyr Y</a:t>
                </a: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Glutamic acid or Glutamine </a:t>
                </a:r>
                <a:r>
                  <a:rPr lang="en-US" dirty="0" err="1">
                    <a:solidFill>
                      <a:srgbClr val="7030A0"/>
                    </a:solidFill>
                  </a:rPr>
                  <a:t>Glx</a:t>
                </a:r>
                <a:r>
                  <a:rPr lang="en-US" dirty="0">
                    <a:solidFill>
                      <a:srgbClr val="7030A0"/>
                    </a:solidFill>
                  </a:rPr>
                  <a:t> Z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67E21BC-9494-4B79-896D-8934742DA9F0}"/>
                  </a:ext>
                </a:extLst>
              </p:cNvPr>
              <p:cNvSpPr/>
              <p:nvPr/>
            </p:nvSpPr>
            <p:spPr>
              <a:xfrm>
                <a:off x="4583432" y="2858948"/>
                <a:ext cx="20463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u="sng" dirty="0">
                    <a:solidFill>
                      <a:srgbClr val="7030A0"/>
                    </a:solidFill>
                  </a:rPr>
                  <a:t>Amino Acid Options</a:t>
                </a: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0FD042-9C85-425F-8AB9-0AEA02629C3B}"/>
                </a:ext>
              </a:extLst>
            </p:cNvPr>
            <p:cNvSpPr/>
            <p:nvPr/>
          </p:nvSpPr>
          <p:spPr>
            <a:xfrm>
              <a:off x="2530549" y="2952326"/>
              <a:ext cx="7041612" cy="373555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5F2B95FE-325E-43B4-A160-6BF27294D379}"/>
              </a:ext>
            </a:extLst>
          </p:cNvPr>
          <p:cNvSpPr txBox="1"/>
          <p:nvPr/>
        </p:nvSpPr>
        <p:spPr>
          <a:xfrm>
            <a:off x="85882" y="5970787"/>
            <a:ext cx="12067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Choices are to enter the Amino Acid Change by picking the left side (or blank) then the position then the right side – results </a:t>
            </a:r>
          </a:p>
          <a:p>
            <a:r>
              <a:rPr lang="en-US" i="1" dirty="0">
                <a:solidFill>
                  <a:srgbClr val="7030A0"/>
                </a:solidFill>
              </a:rPr>
              <a:t>might show the 3 letter or 1 letter codes OR leave that section empty and complete the Other (Specify) which is free text.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F7EF08A-D6E2-4D0B-8A63-5424BF763512}"/>
              </a:ext>
            </a:extLst>
          </p:cNvPr>
          <p:cNvSpPr txBox="1"/>
          <p:nvPr/>
        </p:nvSpPr>
        <p:spPr>
          <a:xfrm>
            <a:off x="490451" y="1097280"/>
            <a:ext cx="231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Result -- Section A</a:t>
            </a:r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1BB38060-85D1-4EEA-AE54-5A1D2E928773}"/>
              </a:ext>
            </a:extLst>
          </p:cNvPr>
          <p:cNvSpPr/>
          <p:nvPr/>
        </p:nvSpPr>
        <p:spPr>
          <a:xfrm>
            <a:off x="48571" y="1436054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0B69BD4-1CA3-4F13-A4C1-D2DB79594F1A}"/>
              </a:ext>
            </a:extLst>
          </p:cNvPr>
          <p:cNvSpPr/>
          <p:nvPr/>
        </p:nvSpPr>
        <p:spPr>
          <a:xfrm>
            <a:off x="85784" y="6518439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89EEF13-0396-4DD6-BBCD-C6240569B204}"/>
              </a:ext>
            </a:extLst>
          </p:cNvPr>
          <p:cNvSpPr txBox="1"/>
          <p:nvPr/>
        </p:nvSpPr>
        <p:spPr>
          <a:xfrm>
            <a:off x="338590" y="6529748"/>
            <a:ext cx="94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Starred items are reportable with RVCT</a:t>
            </a:r>
          </a:p>
        </p:txBody>
      </p:sp>
    </p:spTree>
    <p:extLst>
      <p:ext uri="{BB962C8B-B14F-4D97-AF65-F5344CB8AC3E}">
        <p14:creationId xmlns:p14="http://schemas.microsoft.com/office/powerpoint/2010/main" val="387381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51B448-5BFE-45AD-A21B-314E57708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9" y="1614833"/>
            <a:ext cx="11571514" cy="23865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EA030D-6634-4EF2-A6FB-3798D883E4E1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041452" y="2770069"/>
            <a:ext cx="4873096" cy="259242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id="{C63AA009-33E5-4EA5-B0A7-93CB861C5010}"/>
              </a:ext>
            </a:extLst>
          </p:cNvPr>
          <p:cNvSpPr txBox="1"/>
          <p:nvPr/>
        </p:nvSpPr>
        <p:spPr>
          <a:xfrm>
            <a:off x="6914548" y="2152148"/>
            <a:ext cx="3175750" cy="17543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Indel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Deletion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Insertion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Indel (NOS)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Unknown (add option)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170407-3DEA-4F2D-9E64-E7457504BA89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1263536" y="3874269"/>
            <a:ext cx="1671050" cy="1476885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6095999" y="1724854"/>
            <a:ext cx="298862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7030A0"/>
                </a:solidFill>
              </a:rPr>
              <a:t>No dropdown – free text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D3A5AB-7FD4-401D-8209-E5E8271B421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459579" y="1909520"/>
            <a:ext cx="3636420" cy="57962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6">
            <a:extLst>
              <a:ext uri="{FF2B5EF4-FFF2-40B4-BE49-F238E27FC236}">
                <a16:creationId xmlns:a16="http://schemas.microsoft.com/office/drawing/2014/main" id="{3A772F44-7432-404E-AFD1-8E37E2850EE7}"/>
              </a:ext>
            </a:extLst>
          </p:cNvPr>
          <p:cNvSpPr txBox="1"/>
          <p:nvPr/>
        </p:nvSpPr>
        <p:spPr>
          <a:xfrm>
            <a:off x="2934586" y="4473991"/>
            <a:ext cx="2988629" cy="17543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7030A0"/>
                </a:solidFill>
              </a:rPr>
              <a:t>Select from TB medications listing as many drugs as desired for association to this result.  May also include Other with the Specify free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19E7C7-F359-41F4-90FA-7D672743BA96}"/>
              </a:ext>
            </a:extLst>
          </p:cNvPr>
          <p:cNvSpPr txBox="1"/>
          <p:nvPr/>
        </p:nvSpPr>
        <p:spPr>
          <a:xfrm>
            <a:off x="490451" y="1097280"/>
            <a:ext cx="231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Result -- Section A</a:t>
            </a: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419DDD65-F40D-468F-8ED0-3CCBD0F51370}"/>
              </a:ext>
            </a:extLst>
          </p:cNvPr>
          <p:cNvSpPr/>
          <p:nvPr/>
        </p:nvSpPr>
        <p:spPr>
          <a:xfrm>
            <a:off x="85784" y="635894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D1885E-DCD0-4503-A63A-50ED0D7A959C}"/>
              </a:ext>
            </a:extLst>
          </p:cNvPr>
          <p:cNvSpPr txBox="1"/>
          <p:nvPr/>
        </p:nvSpPr>
        <p:spPr>
          <a:xfrm>
            <a:off x="338590" y="6370255"/>
            <a:ext cx="94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Starred items are reportable with RVCT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BD5BE503-9140-424B-B1EF-52FA5DE8F78C}"/>
              </a:ext>
            </a:extLst>
          </p:cNvPr>
          <p:cNvSpPr/>
          <p:nvPr/>
        </p:nvSpPr>
        <p:spPr>
          <a:xfrm>
            <a:off x="85784" y="1556551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EA8F4F00-B606-4107-BB01-30F6E58B3F0C}"/>
              </a:ext>
            </a:extLst>
          </p:cNvPr>
          <p:cNvSpPr/>
          <p:nvPr/>
        </p:nvSpPr>
        <p:spPr>
          <a:xfrm>
            <a:off x="85784" y="2336281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6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30B565-7D3B-4B14-89F7-229DFFB5A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54" y="1506846"/>
            <a:ext cx="7033870" cy="38636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EA030D-6634-4EF2-A6FB-3798D883E4E1}"/>
              </a:ext>
            </a:extLst>
          </p:cNvPr>
          <p:cNvCxnSpPr>
            <a:cxnSpLocks/>
          </p:cNvCxnSpPr>
          <p:nvPr/>
        </p:nvCxnSpPr>
        <p:spPr>
          <a:xfrm flipH="1">
            <a:off x="2717218" y="4141668"/>
            <a:ext cx="5204036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id="{C63AA009-33E5-4EA5-B0A7-93CB861C5010}"/>
              </a:ext>
            </a:extLst>
          </p:cNvPr>
          <p:cNvSpPr txBox="1"/>
          <p:nvPr/>
        </p:nvSpPr>
        <p:spPr>
          <a:xfrm>
            <a:off x="7921254" y="3959031"/>
            <a:ext cx="4146697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</a:rPr>
              <a:t>Rework – as Interpretation and move into the Test Result section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7921256" y="3113547"/>
            <a:ext cx="4146697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</a:rPr>
              <a:t>Rework – as Region and move to be next to the Gene in the Test Result section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D3A5AB-7FD4-401D-8209-E5E8271B4211}"/>
              </a:ext>
            </a:extLst>
          </p:cNvPr>
          <p:cNvCxnSpPr>
            <a:cxnSpLocks/>
          </p:cNvCxnSpPr>
          <p:nvPr/>
        </p:nvCxnSpPr>
        <p:spPr>
          <a:xfrm flipH="1">
            <a:off x="2717217" y="3367324"/>
            <a:ext cx="5204039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41637D-2FD1-480B-BEAB-1F30EDF4315A}"/>
              </a:ext>
            </a:extLst>
          </p:cNvPr>
          <p:cNvSpPr txBox="1"/>
          <p:nvPr/>
        </p:nvSpPr>
        <p:spPr>
          <a:xfrm>
            <a:off x="490451" y="1097280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Specimen -- Section 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BF1A7D-D7A0-46BE-B08B-E958A6661E56}"/>
              </a:ext>
            </a:extLst>
          </p:cNvPr>
          <p:cNvCxnSpPr>
            <a:cxnSpLocks/>
          </p:cNvCxnSpPr>
          <p:nvPr/>
        </p:nvCxnSpPr>
        <p:spPr>
          <a:xfrm flipH="1">
            <a:off x="2717218" y="4916011"/>
            <a:ext cx="5204036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">
            <a:extLst>
              <a:ext uri="{FF2B5EF4-FFF2-40B4-BE49-F238E27FC236}">
                <a16:creationId xmlns:a16="http://schemas.microsoft.com/office/drawing/2014/main" id="{4A64EC60-7FD0-4648-9574-4BB7CFE088A3}"/>
              </a:ext>
            </a:extLst>
          </p:cNvPr>
          <p:cNvSpPr txBox="1"/>
          <p:nvPr/>
        </p:nvSpPr>
        <p:spPr>
          <a:xfrm>
            <a:off x="7921254" y="4733374"/>
            <a:ext cx="4146697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</a:rPr>
              <a:t>Relabel as Molecular DST Accession (or ID) Number</a:t>
            </a:r>
          </a:p>
        </p:txBody>
      </p:sp>
    </p:spTree>
    <p:extLst>
      <p:ext uri="{BB962C8B-B14F-4D97-AF65-F5344CB8AC3E}">
        <p14:creationId xmlns:p14="http://schemas.microsoft.com/office/powerpoint/2010/main" val="93941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2FE102-1BD9-4BE7-AFB1-936F7F6BD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90" y="1466612"/>
            <a:ext cx="11853410" cy="48597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7921256" y="2188506"/>
            <a:ext cx="4146697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</a:rPr>
              <a:t>Rework Q14 and Q15 as single question Specimen Source Site (with normal anatomic sites from RVCT in dropdown)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7D3A5AB-7FD4-401D-8209-E5E8271B4211}"/>
              </a:ext>
            </a:extLst>
          </p:cNvPr>
          <p:cNvCxnSpPr>
            <a:cxnSpLocks/>
          </p:cNvCxnSpPr>
          <p:nvPr/>
        </p:nvCxnSpPr>
        <p:spPr>
          <a:xfrm flipH="1">
            <a:off x="2717217" y="2442283"/>
            <a:ext cx="5204039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41637D-2FD1-480B-BEAB-1F30EDF4315A}"/>
              </a:ext>
            </a:extLst>
          </p:cNvPr>
          <p:cNvSpPr txBox="1"/>
          <p:nvPr/>
        </p:nvSpPr>
        <p:spPr>
          <a:xfrm>
            <a:off x="490451" y="1097280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Specimen -- Section 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BF1A7D-D7A0-46BE-B08B-E958A6661E56}"/>
              </a:ext>
            </a:extLst>
          </p:cNvPr>
          <p:cNvCxnSpPr>
            <a:cxnSpLocks/>
          </p:cNvCxnSpPr>
          <p:nvPr/>
        </p:nvCxnSpPr>
        <p:spPr>
          <a:xfrm flipH="1">
            <a:off x="2717218" y="5915473"/>
            <a:ext cx="5204036" cy="0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">
            <a:extLst>
              <a:ext uri="{FF2B5EF4-FFF2-40B4-BE49-F238E27FC236}">
                <a16:creationId xmlns:a16="http://schemas.microsoft.com/office/drawing/2014/main" id="{4A64EC60-7FD0-4648-9574-4BB7CFE088A3}"/>
              </a:ext>
            </a:extLst>
          </p:cNvPr>
          <p:cNvSpPr txBox="1"/>
          <p:nvPr/>
        </p:nvSpPr>
        <p:spPr>
          <a:xfrm>
            <a:off x="7921254" y="5732836"/>
            <a:ext cx="4146697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</a:rPr>
              <a:t>Remove question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4A897402-51F4-4933-9BBD-4EE1C70D4D6B}"/>
              </a:ext>
            </a:extLst>
          </p:cNvPr>
          <p:cNvSpPr/>
          <p:nvPr/>
        </p:nvSpPr>
        <p:spPr>
          <a:xfrm>
            <a:off x="91103" y="149918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ACF4B3E9-A896-4B23-9920-4644625CE11E}"/>
              </a:ext>
            </a:extLst>
          </p:cNvPr>
          <p:cNvSpPr/>
          <p:nvPr/>
        </p:nvSpPr>
        <p:spPr>
          <a:xfrm>
            <a:off x="91103" y="2480935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F4469F88-F83B-4795-9DC8-CA74D829532E}"/>
              </a:ext>
            </a:extLst>
          </p:cNvPr>
          <p:cNvSpPr/>
          <p:nvPr/>
        </p:nvSpPr>
        <p:spPr>
          <a:xfrm>
            <a:off x="91103" y="3292543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9D3ACB2F-70DA-4A44-91CA-6C67B6802FB0}"/>
              </a:ext>
            </a:extLst>
          </p:cNvPr>
          <p:cNvSpPr/>
          <p:nvPr/>
        </p:nvSpPr>
        <p:spPr>
          <a:xfrm>
            <a:off x="91103" y="635894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EC90D7-6D1F-48D0-8822-16D4DF944A9C}"/>
              </a:ext>
            </a:extLst>
          </p:cNvPr>
          <p:cNvSpPr txBox="1"/>
          <p:nvPr/>
        </p:nvSpPr>
        <p:spPr>
          <a:xfrm>
            <a:off x="368903" y="6363828"/>
            <a:ext cx="94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Starred items are reportable with RVCT</a:t>
            </a:r>
          </a:p>
        </p:txBody>
      </p:sp>
    </p:spTree>
    <p:extLst>
      <p:ext uri="{BB962C8B-B14F-4D97-AF65-F5344CB8AC3E}">
        <p14:creationId xmlns:p14="http://schemas.microsoft.com/office/powerpoint/2010/main" val="80547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552450"/>
            <a:ext cx="7934325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8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4" y="5045952"/>
            <a:ext cx="11791950" cy="781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54" y="1577780"/>
            <a:ext cx="2649430" cy="31393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3674" y="725714"/>
            <a:ext cx="414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Welcome to NTSSCR</a:t>
            </a:r>
          </a:p>
        </p:txBody>
      </p:sp>
    </p:spTree>
    <p:extLst>
      <p:ext uri="{BB962C8B-B14F-4D97-AF65-F5344CB8AC3E}">
        <p14:creationId xmlns:p14="http://schemas.microsoft.com/office/powerpoint/2010/main" val="11059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6" y="1338427"/>
            <a:ext cx="10306050" cy="3676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3886" y="741634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Case List</a:t>
            </a:r>
          </a:p>
        </p:txBody>
      </p:sp>
    </p:spTree>
    <p:extLst>
      <p:ext uri="{BB962C8B-B14F-4D97-AF65-F5344CB8AC3E}">
        <p14:creationId xmlns:p14="http://schemas.microsoft.com/office/powerpoint/2010/main" val="204543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717731-24CD-4F45-8A71-B2124F0E8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19" y="1039923"/>
            <a:ext cx="11789162" cy="47781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85D7918-CB7E-4206-8167-87748A408CC0}"/>
              </a:ext>
            </a:extLst>
          </p:cNvPr>
          <p:cNvSpPr/>
          <p:nvPr/>
        </p:nvSpPr>
        <p:spPr>
          <a:xfrm>
            <a:off x="377961" y="382626"/>
            <a:ext cx="137767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406269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8C470D-14EC-4D1C-ABAB-7848D40B6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3" y="533149"/>
            <a:ext cx="11926334" cy="5791702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9F8E6EF-FBF0-4D62-B2DD-8280A92908BE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815878" y="5527964"/>
            <a:ext cx="0" cy="866385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A2622093-616C-4F21-937F-5B21DA2E4480}"/>
              </a:ext>
            </a:extLst>
          </p:cNvPr>
          <p:cNvSpPr txBox="1"/>
          <p:nvPr/>
        </p:nvSpPr>
        <p:spPr>
          <a:xfrm>
            <a:off x="543303" y="6394349"/>
            <a:ext cx="5451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Edit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3EB8EA-C085-41A8-ABBB-CF410243E658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1088454" y="5527965"/>
            <a:ext cx="503981" cy="866384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AB822D-457A-4F46-B709-8D870413ABF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1356088" y="5527964"/>
            <a:ext cx="1067726" cy="871167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6">
            <a:extLst>
              <a:ext uri="{FF2B5EF4-FFF2-40B4-BE49-F238E27FC236}">
                <a16:creationId xmlns:a16="http://schemas.microsoft.com/office/drawing/2014/main" id="{4EF50ED8-5DC6-4B90-978F-AD0BF364694C}"/>
              </a:ext>
            </a:extLst>
          </p:cNvPr>
          <p:cNvSpPr txBox="1"/>
          <p:nvPr/>
        </p:nvSpPr>
        <p:spPr>
          <a:xfrm>
            <a:off x="1192582" y="6394349"/>
            <a:ext cx="79970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Delete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31D31F9C-5C56-4578-8189-85E1E3518E7C}"/>
              </a:ext>
            </a:extLst>
          </p:cNvPr>
          <p:cNvSpPr txBox="1"/>
          <p:nvPr/>
        </p:nvSpPr>
        <p:spPr>
          <a:xfrm>
            <a:off x="2096416" y="6399131"/>
            <a:ext cx="65479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244409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CD1A3E-C61C-4C30-BE90-DB188C423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05" y="1478111"/>
            <a:ext cx="11872989" cy="39017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0397C1-8584-4FD9-8773-1EC58260085E}"/>
              </a:ext>
            </a:extLst>
          </p:cNvPr>
          <p:cNvSpPr/>
          <p:nvPr/>
        </p:nvSpPr>
        <p:spPr>
          <a:xfrm>
            <a:off x="8621016" y="1155469"/>
            <a:ext cx="3411478" cy="145472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2F7AC72-E6F6-4215-BD85-9E2F16BA0AC1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832504" y="5278584"/>
            <a:ext cx="0" cy="866385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>
            <a:extLst>
              <a:ext uri="{FF2B5EF4-FFF2-40B4-BE49-F238E27FC236}">
                <a16:creationId xmlns:a16="http://schemas.microsoft.com/office/drawing/2014/main" id="{57C999AE-F360-4335-9BAA-7F796B7DE180}"/>
              </a:ext>
            </a:extLst>
          </p:cNvPr>
          <p:cNvSpPr txBox="1"/>
          <p:nvPr/>
        </p:nvSpPr>
        <p:spPr>
          <a:xfrm>
            <a:off x="559929" y="6144969"/>
            <a:ext cx="5451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Edit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1B7FB19-D9EA-4FB1-9602-28C2CDAB078C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1105080" y="5278585"/>
            <a:ext cx="503981" cy="866384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5103C59-4202-4E39-BDF5-8A890EA8CC0A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1372714" y="5278584"/>
            <a:ext cx="1067726" cy="871167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>
            <a:extLst>
              <a:ext uri="{FF2B5EF4-FFF2-40B4-BE49-F238E27FC236}">
                <a16:creationId xmlns:a16="http://schemas.microsoft.com/office/drawing/2014/main" id="{7F517AC3-FCB1-41D3-932B-0E4C085B03DC}"/>
              </a:ext>
            </a:extLst>
          </p:cNvPr>
          <p:cNvSpPr txBox="1"/>
          <p:nvPr/>
        </p:nvSpPr>
        <p:spPr>
          <a:xfrm>
            <a:off x="1209208" y="6144969"/>
            <a:ext cx="79970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Delete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2B01550E-53EB-47E9-9B9A-83E5C64DCE4C}"/>
              </a:ext>
            </a:extLst>
          </p:cNvPr>
          <p:cNvSpPr txBox="1"/>
          <p:nvPr/>
        </p:nvSpPr>
        <p:spPr>
          <a:xfrm>
            <a:off x="2113042" y="6149751"/>
            <a:ext cx="65479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Copy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60D511-ED63-4778-A26D-7D019FA272FE}"/>
              </a:ext>
            </a:extLst>
          </p:cNvPr>
          <p:cNvSpPr txBox="1"/>
          <p:nvPr/>
        </p:nvSpPr>
        <p:spPr>
          <a:xfrm>
            <a:off x="6500553" y="1155469"/>
            <a:ext cx="17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 Notify Case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E100465-1B1B-4D55-9258-7691128BD4A3}"/>
              </a:ext>
            </a:extLst>
          </p:cNvPr>
          <p:cNvCxnSpPr>
            <a:stCxn id="10" idx="3"/>
          </p:cNvCxnSpPr>
          <p:nvPr/>
        </p:nvCxnSpPr>
        <p:spPr>
          <a:xfrm>
            <a:off x="8215638" y="1340135"/>
            <a:ext cx="1244246" cy="44710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0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A4CFB7-01F9-4DC0-AF86-891758F6B199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867EF-8971-49FE-ACC8-454F62B11F78}"/>
              </a:ext>
            </a:extLst>
          </p:cNvPr>
          <p:cNvSpPr txBox="1"/>
          <p:nvPr/>
        </p:nvSpPr>
        <p:spPr>
          <a:xfrm>
            <a:off x="490451" y="1097280"/>
            <a:ext cx="206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Demographics 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4A6D8-2360-4D43-9D60-8458FD3D8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25" y="1466612"/>
            <a:ext cx="7399661" cy="5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7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DCE964-7B07-4BA6-9065-98F26D4A324C}"/>
              </a:ext>
            </a:extLst>
          </p:cNvPr>
          <p:cNvSpPr/>
          <p:nvPr/>
        </p:nvSpPr>
        <p:spPr>
          <a:xfrm>
            <a:off x="3570372" y="249623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Georgia     2018-GA-2020DEMO1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F1BB1-A8C1-45FF-A6F3-DEEE530A195C}"/>
              </a:ext>
            </a:extLst>
          </p:cNvPr>
          <p:cNvSpPr txBox="1"/>
          <p:nvPr/>
        </p:nvSpPr>
        <p:spPr>
          <a:xfrm>
            <a:off x="490451" y="1097280"/>
            <a:ext cx="231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Result -- Section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D66E64-DC1A-4B18-8582-72451F4697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176"/>
          <a:stretch/>
        </p:blipFill>
        <p:spPr>
          <a:xfrm>
            <a:off x="205251" y="1832214"/>
            <a:ext cx="11576858" cy="279797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EA030D-6634-4EF2-A6FB-3798D883E4E1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1604356" y="2657239"/>
            <a:ext cx="5411789" cy="771761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>
            <a:extLst>
              <a:ext uri="{FF2B5EF4-FFF2-40B4-BE49-F238E27FC236}">
                <a16:creationId xmlns:a16="http://schemas.microsoft.com/office/drawing/2014/main" id="{C63AA009-33E5-4EA5-B0A7-93CB861C5010}"/>
              </a:ext>
            </a:extLst>
          </p:cNvPr>
          <p:cNvSpPr txBox="1"/>
          <p:nvPr/>
        </p:nvSpPr>
        <p:spPr>
          <a:xfrm>
            <a:off x="7016145" y="1918575"/>
            <a:ext cx="2075207" cy="14773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Test Type Options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Non-sequencing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Unknown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Other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170407-3DEA-4F2D-9E64-E7457504BA89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2277687" y="4364182"/>
            <a:ext cx="5394960" cy="786973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6">
            <a:extLst>
              <a:ext uri="{FF2B5EF4-FFF2-40B4-BE49-F238E27FC236}">
                <a16:creationId xmlns:a16="http://schemas.microsoft.com/office/drawing/2014/main" id="{AFA0B9E8-E0FE-4ABD-97AD-B5664A230569}"/>
              </a:ext>
            </a:extLst>
          </p:cNvPr>
          <p:cNvSpPr txBox="1"/>
          <p:nvPr/>
        </p:nvSpPr>
        <p:spPr>
          <a:xfrm>
            <a:off x="7672647" y="3581494"/>
            <a:ext cx="3931919" cy="313932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Molecular Test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Pyrosequencing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Sanger 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Next Generation Sequencing (NGS)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Targeted-Based 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Amplicon-Based 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Whole Genome Sequencing (WGS)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Real-time PCR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Line probe assay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7030A0"/>
                </a:solidFill>
              </a:rPr>
              <a:t>Xpert</a:t>
            </a:r>
            <a:r>
              <a:rPr lang="en-US" dirty="0">
                <a:solidFill>
                  <a:srgbClr val="7030A0"/>
                </a:solidFill>
              </a:rPr>
              <a:t> MTB/RIF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Other</a:t>
            </a:r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022AD410-7B44-407E-892A-99CDF50C2D24}"/>
              </a:ext>
            </a:extLst>
          </p:cNvPr>
          <p:cNvSpPr/>
          <p:nvPr/>
        </p:nvSpPr>
        <p:spPr>
          <a:xfrm>
            <a:off x="60974" y="6358946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FD01D9-D353-45FC-A02B-BB63A174832F}"/>
              </a:ext>
            </a:extLst>
          </p:cNvPr>
          <p:cNvSpPr txBox="1"/>
          <p:nvPr/>
        </p:nvSpPr>
        <p:spPr>
          <a:xfrm>
            <a:off x="338590" y="6370255"/>
            <a:ext cx="94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Starred items are reportable with RVCT</a:t>
            </a:r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725259FA-5947-4F31-9CE9-6D39925475B8}"/>
              </a:ext>
            </a:extLst>
          </p:cNvPr>
          <p:cNvSpPr/>
          <p:nvPr/>
        </p:nvSpPr>
        <p:spPr>
          <a:xfrm>
            <a:off x="60974" y="2906898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9A4A45CA-4913-42F9-8A62-E34D9C1B6439}"/>
              </a:ext>
            </a:extLst>
          </p:cNvPr>
          <p:cNvSpPr/>
          <p:nvPr/>
        </p:nvSpPr>
        <p:spPr>
          <a:xfrm>
            <a:off x="60974" y="2176789"/>
            <a:ext cx="277800" cy="2942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395</Words>
  <Application>Microsoft Office PowerPoint</Application>
  <PresentationFormat>Widescreen</PresentationFormat>
  <Paragraphs>110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NTSS-CR National Tuberculosis Surveillance System – Case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Stacey (CDC/DDID/NCHHSTP/DTE) (CTR)</dc:creator>
  <cp:lastModifiedBy>Price, Sandy F. (CDC/DDID/NCHHSTP/DTE)</cp:lastModifiedBy>
  <cp:revision>58</cp:revision>
  <dcterms:created xsi:type="dcterms:W3CDTF">2019-08-07T20:21:59Z</dcterms:created>
  <dcterms:modified xsi:type="dcterms:W3CDTF">2019-11-26T22:00:14Z</dcterms:modified>
</cp:coreProperties>
</file>