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Lst>
  <p:notesMasterIdLst>
    <p:notesMasterId r:id="rId60"/>
  </p:notesMasterIdLst>
  <p:sldIdLst>
    <p:sldId id="1276" r:id="rId6"/>
    <p:sldId id="1277" r:id="rId7"/>
    <p:sldId id="1278" r:id="rId8"/>
    <p:sldId id="347" r:id="rId9"/>
    <p:sldId id="728" r:id="rId10"/>
    <p:sldId id="1015" r:id="rId11"/>
    <p:sldId id="1005" r:id="rId12"/>
    <p:sldId id="1279" r:id="rId13"/>
    <p:sldId id="1245" r:id="rId14"/>
    <p:sldId id="1268" r:id="rId15"/>
    <p:sldId id="1280" r:id="rId16"/>
    <p:sldId id="1267" r:id="rId17"/>
    <p:sldId id="1273" r:id="rId18"/>
    <p:sldId id="1266" r:id="rId19"/>
    <p:sldId id="1274" r:id="rId20"/>
    <p:sldId id="1250" r:id="rId21"/>
    <p:sldId id="356" r:id="rId22"/>
    <p:sldId id="355" r:id="rId23"/>
    <p:sldId id="1251" r:id="rId24"/>
    <p:sldId id="354" r:id="rId25"/>
    <p:sldId id="1006" r:id="rId26"/>
    <p:sldId id="564" r:id="rId27"/>
    <p:sldId id="1235" r:id="rId28"/>
    <p:sldId id="1236" r:id="rId29"/>
    <p:sldId id="1237" r:id="rId30"/>
    <p:sldId id="1238" r:id="rId31"/>
    <p:sldId id="1227" r:id="rId32"/>
    <p:sldId id="1253" r:id="rId33"/>
    <p:sldId id="646" r:id="rId34"/>
    <p:sldId id="1229" r:id="rId35"/>
    <p:sldId id="1230" r:id="rId36"/>
    <p:sldId id="1143" r:id="rId37"/>
    <p:sldId id="1239" r:id="rId38"/>
    <p:sldId id="1240" r:id="rId39"/>
    <p:sldId id="1147" r:id="rId40"/>
    <p:sldId id="1146" r:id="rId41"/>
    <p:sldId id="1241" r:id="rId42"/>
    <p:sldId id="1242" r:id="rId43"/>
    <p:sldId id="1243" r:id="rId44"/>
    <p:sldId id="1148" r:id="rId45"/>
    <p:sldId id="1275" r:id="rId46"/>
    <p:sldId id="1247" r:id="rId47"/>
    <p:sldId id="1149" r:id="rId48"/>
    <p:sldId id="1246" r:id="rId49"/>
    <p:sldId id="1248" r:id="rId50"/>
    <p:sldId id="1150" r:id="rId51"/>
    <p:sldId id="1249" r:id="rId52"/>
    <p:sldId id="1254" r:id="rId53"/>
    <p:sldId id="1255" r:id="rId54"/>
    <p:sldId id="1256" r:id="rId55"/>
    <p:sldId id="1257" r:id="rId56"/>
    <p:sldId id="1259" r:id="rId57"/>
    <p:sldId id="1258" r:id="rId58"/>
    <p:sldId id="35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ddad, Maryam (CDC/DDID/NCHHSTP/DTE)" initials="HM(" lastIdx="1" clrIdx="0">
    <p:extLst>
      <p:ext uri="{19B8F6BF-5375-455C-9EA6-DF929625EA0E}">
        <p15:presenceInfo xmlns:p15="http://schemas.microsoft.com/office/powerpoint/2012/main" userId="S::zkt6@cdc.gov::744761d1-83de-434f-9c40-42bb99dec1ee" providerId="AD"/>
      </p:ext>
    </p:extLst>
  </p:cmAuthor>
  <p:cmAuthor id="2" name="Self, Julie Lynn (CDC/DDID/NCHHSTP/DTE)" initials="SJL(" lastIdx="16" clrIdx="1">
    <p:extLst>
      <p:ext uri="{19B8F6BF-5375-455C-9EA6-DF929625EA0E}">
        <p15:presenceInfo xmlns:p15="http://schemas.microsoft.com/office/powerpoint/2012/main" userId="S::yxj9@cdc.gov::b0c15203-d06e-4f8a-93be-4cafda4cc0aa" providerId="AD"/>
      </p:ext>
    </p:extLst>
  </p:cmAuthor>
  <p:cmAuthor id="3" name="Langer, Adam J. (CDC/DDID/NCHHSTP/DTE)" initials="LAJ(" lastIdx="18" clrIdx="2">
    <p:extLst>
      <p:ext uri="{19B8F6BF-5375-455C-9EA6-DF929625EA0E}">
        <p15:presenceInfo xmlns:p15="http://schemas.microsoft.com/office/powerpoint/2012/main" userId="S::akl7@cdc.gov::fadb3565-89f1-4382-acf7-a4a11b8b5474" providerId="AD"/>
      </p:ext>
    </p:extLst>
  </p:cmAuthor>
  <p:cmAuthor id="4" name="Tsang, Clarisse (CDC/DDID/NCHHSTP/DTE)" initials="TC(" lastIdx="20" clrIdx="3">
    <p:extLst>
      <p:ext uri="{19B8F6BF-5375-455C-9EA6-DF929625EA0E}">
        <p15:presenceInfo xmlns:p15="http://schemas.microsoft.com/office/powerpoint/2012/main" userId="S::mix4@cdc.gov::939b7fcb-b2e0-4fe0-ad29-62d9a9bce6ce" providerId="AD"/>
      </p:ext>
    </p:extLst>
  </p:cmAuthor>
  <p:cmAuthor id="5" name="Resha, Karen (CDC/DDID/NCHHSTP/OD)" initials="RK(" lastIdx="3" clrIdx="4">
    <p:extLst>
      <p:ext uri="{19B8F6BF-5375-455C-9EA6-DF929625EA0E}">
        <p15:presenceInfo xmlns:p15="http://schemas.microsoft.com/office/powerpoint/2012/main" userId="S::kdr1@cdc.gov::a215fd98-229d-4e39-9252-09513bdd8e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006166"/>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4E3A05-AF74-413F-85DD-27933EC8D404}" v="84" dt="2021-04-28T22:26:40.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0" autoAdjust="0"/>
    <p:restoredTop sz="56005" autoAdjust="0"/>
  </p:normalViewPr>
  <p:slideViewPr>
    <p:cSldViewPr snapToGrid="0">
      <p:cViewPr varScale="1">
        <p:scale>
          <a:sx n="37" d="100"/>
          <a:sy n="37" d="100"/>
        </p:scale>
        <p:origin x="1928" y="36"/>
      </p:cViewPr>
      <p:guideLst/>
    </p:cSldViewPr>
  </p:slideViewPr>
  <p:notesTextViewPr>
    <p:cViewPr>
      <p:scale>
        <a:sx n="125" d="100"/>
        <a:sy n="125" d="100"/>
      </p:scale>
      <p:origin x="0" y="0"/>
    </p:cViewPr>
  </p:notesTextViewPr>
  <p:sorterViewPr>
    <p:cViewPr varScale="1">
      <p:scale>
        <a:sx n="100" d="100"/>
        <a:sy n="100" d="100"/>
      </p:scale>
      <p:origin x="0" y="-7182"/>
    </p:cViewPr>
  </p:sorterViewPr>
  <p:notesViewPr>
    <p:cSldViewPr snapToGrid="0">
      <p:cViewPr>
        <p:scale>
          <a:sx n="208" d="100"/>
          <a:sy n="208" d="100"/>
        </p:scale>
        <p:origin x="1230" y="-70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lf, Julie Lynn (CDC/DDID/NCHHSTP/DTE)" userId="b0c15203-d06e-4f8a-93be-4cafda4cc0aa" providerId="ADAL" clId="{124E3A05-AF74-413F-85DD-27933EC8D404}"/>
    <pc:docChg chg="modSld">
      <pc:chgData name="Self, Julie Lynn (CDC/DDID/NCHHSTP/DTE)" userId="b0c15203-d06e-4f8a-93be-4cafda4cc0aa" providerId="ADAL" clId="{124E3A05-AF74-413F-85DD-27933EC8D404}" dt="2021-04-28T22:26:40.547" v="90"/>
      <pc:docMkLst>
        <pc:docMk/>
      </pc:docMkLst>
      <pc:sldChg chg="addSp delSp modSp">
        <pc:chgData name="Self, Julie Lynn (CDC/DDID/NCHHSTP/DTE)" userId="b0c15203-d06e-4f8a-93be-4cafda4cc0aa" providerId="ADAL" clId="{124E3A05-AF74-413F-85DD-27933EC8D404}" dt="2021-04-23T20:53:46.451" v="9"/>
        <pc:sldMkLst>
          <pc:docMk/>
          <pc:sldMk cId="4248812056" sldId="347"/>
        </pc:sldMkLst>
        <pc:picChg chg="add del mod">
          <ac:chgData name="Self, Julie Lynn (CDC/DDID/NCHHSTP/DTE)" userId="b0c15203-d06e-4f8a-93be-4cafda4cc0aa" providerId="ADAL" clId="{124E3A05-AF74-413F-85DD-27933EC8D404}" dt="2021-04-23T20:53:46.451" v="9"/>
          <ac:picMkLst>
            <pc:docMk/>
            <pc:sldMk cId="4248812056" sldId="347"/>
            <ac:picMk id="2" creationId="{7940B514-C13E-4A1D-9C25-530045837A9A}"/>
          </ac:picMkLst>
        </pc:picChg>
        <pc:picChg chg="add mod">
          <ac:chgData name="Self, Julie Lynn (CDC/DDID/NCHHSTP/DTE)" userId="b0c15203-d06e-4f8a-93be-4cafda4cc0aa" providerId="ADAL" clId="{124E3A05-AF74-413F-85DD-27933EC8D404}" dt="2021-04-23T20:53:46.451" v="9"/>
          <ac:picMkLst>
            <pc:docMk/>
            <pc:sldMk cId="4248812056" sldId="347"/>
            <ac:picMk id="4" creationId="{AFC9CC53-204E-43A3-9471-45CF80EDB7CE}"/>
          </ac:picMkLst>
        </pc:picChg>
      </pc:sldChg>
      <pc:sldChg chg="addSp modSp">
        <pc:chgData name="Self, Julie Lynn (CDC/DDID/NCHHSTP/DTE)" userId="b0c15203-d06e-4f8a-93be-4cafda4cc0aa" providerId="ADAL" clId="{124E3A05-AF74-413F-85DD-27933EC8D404}" dt="2021-04-27T21:47:25.967" v="46"/>
        <pc:sldMkLst>
          <pc:docMk/>
          <pc:sldMk cId="1836244861" sldId="354"/>
        </pc:sldMkLst>
        <pc:picChg chg="add mod">
          <ac:chgData name="Self, Julie Lynn (CDC/DDID/NCHHSTP/DTE)" userId="b0c15203-d06e-4f8a-93be-4cafda4cc0aa" providerId="ADAL" clId="{124E3A05-AF74-413F-85DD-27933EC8D404}" dt="2021-04-27T21:47:25.967" v="46"/>
          <ac:picMkLst>
            <pc:docMk/>
            <pc:sldMk cId="1836244861" sldId="354"/>
            <ac:picMk id="4" creationId="{574951DD-0BB0-408D-A8D4-8EC6074D9E86}"/>
          </ac:picMkLst>
        </pc:picChg>
      </pc:sldChg>
      <pc:sldChg chg="addSp delSp modSp">
        <pc:chgData name="Self, Julie Lynn (CDC/DDID/NCHHSTP/DTE)" userId="b0c15203-d06e-4f8a-93be-4cafda4cc0aa" providerId="ADAL" clId="{124E3A05-AF74-413F-85DD-27933EC8D404}" dt="2021-04-27T21:44:32.595" v="43"/>
        <pc:sldMkLst>
          <pc:docMk/>
          <pc:sldMk cId="1694459256" sldId="355"/>
        </pc:sldMkLst>
        <pc:picChg chg="add del mod">
          <ac:chgData name="Self, Julie Lynn (CDC/DDID/NCHHSTP/DTE)" userId="b0c15203-d06e-4f8a-93be-4cafda4cc0aa" providerId="ADAL" clId="{124E3A05-AF74-413F-85DD-27933EC8D404}" dt="2021-04-27T21:44:32.595" v="43"/>
          <ac:picMkLst>
            <pc:docMk/>
            <pc:sldMk cId="1694459256" sldId="355"/>
            <ac:picMk id="2" creationId="{429332F1-8C7C-44BB-BD06-56E85B287298}"/>
          </ac:picMkLst>
        </pc:picChg>
        <pc:picChg chg="add mod">
          <ac:chgData name="Self, Julie Lynn (CDC/DDID/NCHHSTP/DTE)" userId="b0c15203-d06e-4f8a-93be-4cafda4cc0aa" providerId="ADAL" clId="{124E3A05-AF74-413F-85DD-27933EC8D404}" dt="2021-04-27T21:44:32.595" v="43"/>
          <ac:picMkLst>
            <pc:docMk/>
            <pc:sldMk cId="1694459256" sldId="355"/>
            <ac:picMk id="4" creationId="{20A09BE8-C02E-4BF4-9E80-D5D5FBC27CD3}"/>
          </ac:picMkLst>
        </pc:picChg>
      </pc:sldChg>
      <pc:sldChg chg="addSp delSp modSp">
        <pc:chgData name="Self, Julie Lynn (CDC/DDID/NCHHSTP/DTE)" userId="b0c15203-d06e-4f8a-93be-4cafda4cc0aa" providerId="ADAL" clId="{124E3A05-AF74-413F-85DD-27933EC8D404}" dt="2021-04-27T21:42:44.449" v="41"/>
        <pc:sldMkLst>
          <pc:docMk/>
          <pc:sldMk cId="3077470041" sldId="356"/>
        </pc:sldMkLst>
        <pc:picChg chg="add del mod">
          <ac:chgData name="Self, Julie Lynn (CDC/DDID/NCHHSTP/DTE)" userId="b0c15203-d06e-4f8a-93be-4cafda4cc0aa" providerId="ADAL" clId="{124E3A05-AF74-413F-85DD-27933EC8D404}" dt="2021-04-27T21:42:44.449" v="41"/>
          <ac:picMkLst>
            <pc:docMk/>
            <pc:sldMk cId="3077470041" sldId="356"/>
            <ac:picMk id="2" creationId="{87740B03-50E8-4809-BB3D-836CA43825A2}"/>
          </ac:picMkLst>
        </pc:picChg>
        <pc:picChg chg="add mod">
          <ac:chgData name="Self, Julie Lynn (CDC/DDID/NCHHSTP/DTE)" userId="b0c15203-d06e-4f8a-93be-4cafda4cc0aa" providerId="ADAL" clId="{124E3A05-AF74-413F-85DD-27933EC8D404}" dt="2021-04-27T21:42:44.449" v="41"/>
          <ac:picMkLst>
            <pc:docMk/>
            <pc:sldMk cId="3077470041" sldId="356"/>
            <ac:picMk id="4" creationId="{3952FFC9-E30D-43B9-897B-13425DECA9CF}"/>
          </ac:picMkLst>
        </pc:picChg>
      </pc:sldChg>
      <pc:sldChg chg="addSp modSp">
        <pc:chgData name="Self, Julie Lynn (CDC/DDID/NCHHSTP/DTE)" userId="b0c15203-d06e-4f8a-93be-4cafda4cc0aa" providerId="ADAL" clId="{124E3A05-AF74-413F-85DD-27933EC8D404}" dt="2021-04-28T22:26:40.547" v="90"/>
        <pc:sldMkLst>
          <pc:docMk/>
          <pc:sldMk cId="2329628173" sldId="359"/>
        </pc:sldMkLst>
        <pc:picChg chg="add mod">
          <ac:chgData name="Self, Julie Lynn (CDC/DDID/NCHHSTP/DTE)" userId="b0c15203-d06e-4f8a-93be-4cafda4cc0aa" providerId="ADAL" clId="{124E3A05-AF74-413F-85DD-27933EC8D404}" dt="2021-04-28T22:26:40.547" v="90"/>
          <ac:picMkLst>
            <pc:docMk/>
            <pc:sldMk cId="2329628173" sldId="359"/>
            <ac:picMk id="3" creationId="{22A8AC30-824E-4929-B39E-FA854486C6E4}"/>
          </ac:picMkLst>
        </pc:picChg>
      </pc:sldChg>
      <pc:sldChg chg="addSp modSp">
        <pc:chgData name="Self, Julie Lynn (CDC/DDID/NCHHSTP/DTE)" userId="b0c15203-d06e-4f8a-93be-4cafda4cc0aa" providerId="ADAL" clId="{124E3A05-AF74-413F-85DD-27933EC8D404}" dt="2021-04-28T12:18:03.549" v="48"/>
        <pc:sldMkLst>
          <pc:docMk/>
          <pc:sldMk cId="2929878639" sldId="564"/>
        </pc:sldMkLst>
        <pc:picChg chg="add mod">
          <ac:chgData name="Self, Julie Lynn (CDC/DDID/NCHHSTP/DTE)" userId="b0c15203-d06e-4f8a-93be-4cafda4cc0aa" providerId="ADAL" clId="{124E3A05-AF74-413F-85DD-27933EC8D404}" dt="2021-04-28T12:18:03.549" v="48"/>
          <ac:picMkLst>
            <pc:docMk/>
            <pc:sldMk cId="2929878639" sldId="564"/>
            <ac:picMk id="3" creationId="{D4CECA25-C5EE-4A8F-BD47-261D8C74A693}"/>
          </ac:picMkLst>
        </pc:picChg>
      </pc:sldChg>
      <pc:sldChg chg="addSp modSp">
        <pc:chgData name="Self, Julie Lynn (CDC/DDID/NCHHSTP/DTE)" userId="b0c15203-d06e-4f8a-93be-4cafda4cc0aa" providerId="ADAL" clId="{124E3A05-AF74-413F-85DD-27933EC8D404}" dt="2021-04-28T12:26:29.984" v="55"/>
        <pc:sldMkLst>
          <pc:docMk/>
          <pc:sldMk cId="3067305409" sldId="646"/>
        </pc:sldMkLst>
        <pc:picChg chg="add mod">
          <ac:chgData name="Self, Julie Lynn (CDC/DDID/NCHHSTP/DTE)" userId="b0c15203-d06e-4f8a-93be-4cafda4cc0aa" providerId="ADAL" clId="{124E3A05-AF74-413F-85DD-27933EC8D404}" dt="2021-04-28T12:26:29.984" v="55"/>
          <ac:picMkLst>
            <pc:docMk/>
            <pc:sldMk cId="3067305409" sldId="646"/>
            <ac:picMk id="4" creationId="{568AC542-668E-46B6-800F-8B30F0606F40}"/>
          </ac:picMkLst>
        </pc:picChg>
      </pc:sldChg>
      <pc:sldChg chg="addSp modSp">
        <pc:chgData name="Self, Julie Lynn (CDC/DDID/NCHHSTP/DTE)" userId="b0c15203-d06e-4f8a-93be-4cafda4cc0aa" providerId="ADAL" clId="{124E3A05-AF74-413F-85DD-27933EC8D404}" dt="2021-04-23T20:54:48.101" v="10"/>
        <pc:sldMkLst>
          <pc:docMk/>
          <pc:sldMk cId="1232783417" sldId="728"/>
        </pc:sldMkLst>
        <pc:picChg chg="add mod">
          <ac:chgData name="Self, Julie Lynn (CDC/DDID/NCHHSTP/DTE)" userId="b0c15203-d06e-4f8a-93be-4cafda4cc0aa" providerId="ADAL" clId="{124E3A05-AF74-413F-85DD-27933EC8D404}" dt="2021-04-23T20:54:48.101" v="10"/>
          <ac:picMkLst>
            <pc:docMk/>
            <pc:sldMk cId="1232783417" sldId="728"/>
            <ac:picMk id="4" creationId="{FD61D686-F51D-4ED3-9DC4-05F9446407E0}"/>
          </ac:picMkLst>
        </pc:picChg>
      </pc:sldChg>
      <pc:sldChg chg="addSp modSp">
        <pc:chgData name="Self, Julie Lynn (CDC/DDID/NCHHSTP/DTE)" userId="b0c15203-d06e-4f8a-93be-4cafda4cc0aa" providerId="ADAL" clId="{124E3A05-AF74-413F-85DD-27933EC8D404}" dt="2021-04-23T20:56:55.911" v="12"/>
        <pc:sldMkLst>
          <pc:docMk/>
          <pc:sldMk cId="304385072" sldId="1005"/>
        </pc:sldMkLst>
        <pc:picChg chg="add mod">
          <ac:chgData name="Self, Julie Lynn (CDC/DDID/NCHHSTP/DTE)" userId="b0c15203-d06e-4f8a-93be-4cafda4cc0aa" providerId="ADAL" clId="{124E3A05-AF74-413F-85DD-27933EC8D404}" dt="2021-04-23T20:56:55.911" v="12"/>
          <ac:picMkLst>
            <pc:docMk/>
            <pc:sldMk cId="304385072" sldId="1005"/>
            <ac:picMk id="3" creationId="{06D16DFD-BDF1-4A67-8B75-ED08588432BC}"/>
          </ac:picMkLst>
        </pc:picChg>
      </pc:sldChg>
      <pc:sldChg chg="addSp modSp">
        <pc:chgData name="Self, Julie Lynn (CDC/DDID/NCHHSTP/DTE)" userId="b0c15203-d06e-4f8a-93be-4cafda4cc0aa" providerId="ADAL" clId="{124E3A05-AF74-413F-85DD-27933EC8D404}" dt="2021-04-28T12:15:33.036" v="47"/>
        <pc:sldMkLst>
          <pc:docMk/>
          <pc:sldMk cId="1628148543" sldId="1006"/>
        </pc:sldMkLst>
        <pc:picChg chg="add mod">
          <ac:chgData name="Self, Julie Lynn (CDC/DDID/NCHHSTP/DTE)" userId="b0c15203-d06e-4f8a-93be-4cafda4cc0aa" providerId="ADAL" clId="{124E3A05-AF74-413F-85DD-27933EC8D404}" dt="2021-04-28T12:15:33.036" v="47"/>
          <ac:picMkLst>
            <pc:docMk/>
            <pc:sldMk cId="1628148543" sldId="1006"/>
            <ac:picMk id="4" creationId="{0A9E10C0-5190-4E82-B2E5-EAB6CA52E109}"/>
          </ac:picMkLst>
        </pc:picChg>
      </pc:sldChg>
      <pc:sldChg chg="addSp modSp">
        <pc:chgData name="Self, Julie Lynn (CDC/DDID/NCHHSTP/DTE)" userId="b0c15203-d06e-4f8a-93be-4cafda4cc0aa" providerId="ADAL" clId="{124E3A05-AF74-413F-85DD-27933EC8D404}" dt="2021-04-23T20:55:47.060" v="11"/>
        <pc:sldMkLst>
          <pc:docMk/>
          <pc:sldMk cId="491521573" sldId="1015"/>
        </pc:sldMkLst>
        <pc:picChg chg="add mod">
          <ac:chgData name="Self, Julie Lynn (CDC/DDID/NCHHSTP/DTE)" userId="b0c15203-d06e-4f8a-93be-4cafda4cc0aa" providerId="ADAL" clId="{124E3A05-AF74-413F-85DD-27933EC8D404}" dt="2021-04-23T20:55:47.060" v="11"/>
          <ac:picMkLst>
            <pc:docMk/>
            <pc:sldMk cId="491521573" sldId="1015"/>
            <ac:picMk id="4" creationId="{82BB7440-B970-4701-BE86-1E2DB1B2D818}"/>
          </ac:picMkLst>
        </pc:picChg>
      </pc:sldChg>
      <pc:sldChg chg="addSp modSp">
        <pc:chgData name="Self, Julie Lynn (CDC/DDID/NCHHSTP/DTE)" userId="b0c15203-d06e-4f8a-93be-4cafda4cc0aa" providerId="ADAL" clId="{124E3A05-AF74-413F-85DD-27933EC8D404}" dt="2021-04-28T12:28:13.232" v="58"/>
        <pc:sldMkLst>
          <pc:docMk/>
          <pc:sldMk cId="3099577408" sldId="1143"/>
        </pc:sldMkLst>
        <pc:picChg chg="add mod">
          <ac:chgData name="Self, Julie Lynn (CDC/DDID/NCHHSTP/DTE)" userId="b0c15203-d06e-4f8a-93be-4cafda4cc0aa" providerId="ADAL" clId="{124E3A05-AF74-413F-85DD-27933EC8D404}" dt="2021-04-28T12:28:13.232" v="58"/>
          <ac:picMkLst>
            <pc:docMk/>
            <pc:sldMk cId="3099577408" sldId="1143"/>
            <ac:picMk id="5" creationId="{DDB552C9-17F1-4A25-A942-DDD73702A0C6}"/>
          </ac:picMkLst>
        </pc:picChg>
      </pc:sldChg>
      <pc:sldChg chg="addSp modSp">
        <pc:chgData name="Self, Julie Lynn (CDC/DDID/NCHHSTP/DTE)" userId="b0c15203-d06e-4f8a-93be-4cafda4cc0aa" providerId="ADAL" clId="{124E3A05-AF74-413F-85DD-27933EC8D404}" dt="2021-04-28T22:04:12.230" v="64"/>
        <pc:sldMkLst>
          <pc:docMk/>
          <pc:sldMk cId="3658554154" sldId="1146"/>
        </pc:sldMkLst>
        <pc:picChg chg="add mod">
          <ac:chgData name="Self, Julie Lynn (CDC/DDID/NCHHSTP/DTE)" userId="b0c15203-d06e-4f8a-93be-4cafda4cc0aa" providerId="ADAL" clId="{124E3A05-AF74-413F-85DD-27933EC8D404}" dt="2021-04-28T22:04:12.230" v="64"/>
          <ac:picMkLst>
            <pc:docMk/>
            <pc:sldMk cId="3658554154" sldId="1146"/>
            <ac:picMk id="2" creationId="{08B6F2A4-B14B-4398-8802-60637D60A252}"/>
          </ac:picMkLst>
        </pc:picChg>
      </pc:sldChg>
      <pc:sldChg chg="addSp modSp">
        <pc:chgData name="Self, Julie Lynn (CDC/DDID/NCHHSTP/DTE)" userId="b0c15203-d06e-4f8a-93be-4cafda4cc0aa" providerId="ADAL" clId="{124E3A05-AF74-413F-85DD-27933EC8D404}" dt="2021-04-28T22:03:36.440" v="63"/>
        <pc:sldMkLst>
          <pc:docMk/>
          <pc:sldMk cId="2576275389" sldId="1147"/>
        </pc:sldMkLst>
        <pc:picChg chg="add mod">
          <ac:chgData name="Self, Julie Lynn (CDC/DDID/NCHHSTP/DTE)" userId="b0c15203-d06e-4f8a-93be-4cafda4cc0aa" providerId="ADAL" clId="{124E3A05-AF74-413F-85DD-27933EC8D404}" dt="2021-04-28T22:03:36.440" v="63"/>
          <ac:picMkLst>
            <pc:docMk/>
            <pc:sldMk cId="2576275389" sldId="1147"/>
            <ac:picMk id="2" creationId="{0E6D050F-AE27-40BD-A6B4-E829845452F4}"/>
          </ac:picMkLst>
        </pc:picChg>
      </pc:sldChg>
      <pc:sldChg chg="addSp modSp">
        <pc:chgData name="Self, Julie Lynn (CDC/DDID/NCHHSTP/DTE)" userId="b0c15203-d06e-4f8a-93be-4cafda4cc0aa" providerId="ADAL" clId="{124E3A05-AF74-413F-85DD-27933EC8D404}" dt="2021-04-28T22:07:07.526" v="69"/>
        <pc:sldMkLst>
          <pc:docMk/>
          <pc:sldMk cId="3221491378" sldId="1148"/>
        </pc:sldMkLst>
        <pc:picChg chg="add mod">
          <ac:chgData name="Self, Julie Lynn (CDC/DDID/NCHHSTP/DTE)" userId="b0c15203-d06e-4f8a-93be-4cafda4cc0aa" providerId="ADAL" clId="{124E3A05-AF74-413F-85DD-27933EC8D404}" dt="2021-04-28T22:07:07.526" v="69"/>
          <ac:picMkLst>
            <pc:docMk/>
            <pc:sldMk cId="3221491378" sldId="1148"/>
            <ac:picMk id="3" creationId="{8684C3B7-8D33-4F04-A72E-1659BC8CF967}"/>
          </ac:picMkLst>
        </pc:picChg>
      </pc:sldChg>
      <pc:sldChg chg="addSp modSp">
        <pc:chgData name="Self, Julie Lynn (CDC/DDID/NCHHSTP/DTE)" userId="b0c15203-d06e-4f8a-93be-4cafda4cc0aa" providerId="ADAL" clId="{124E3A05-AF74-413F-85DD-27933EC8D404}" dt="2021-04-28T22:14:31.191" v="75"/>
        <pc:sldMkLst>
          <pc:docMk/>
          <pc:sldMk cId="2008795671" sldId="1149"/>
        </pc:sldMkLst>
        <pc:picChg chg="add mod">
          <ac:chgData name="Self, Julie Lynn (CDC/DDID/NCHHSTP/DTE)" userId="b0c15203-d06e-4f8a-93be-4cafda4cc0aa" providerId="ADAL" clId="{124E3A05-AF74-413F-85DD-27933EC8D404}" dt="2021-04-28T22:14:31.191" v="75"/>
          <ac:picMkLst>
            <pc:docMk/>
            <pc:sldMk cId="2008795671" sldId="1149"/>
            <ac:picMk id="4" creationId="{B523F44B-5CAD-4060-906D-0E8673E19FEA}"/>
          </ac:picMkLst>
        </pc:picChg>
      </pc:sldChg>
      <pc:sldChg chg="addSp modSp">
        <pc:chgData name="Self, Julie Lynn (CDC/DDID/NCHHSTP/DTE)" userId="b0c15203-d06e-4f8a-93be-4cafda4cc0aa" providerId="ADAL" clId="{124E3A05-AF74-413F-85DD-27933EC8D404}" dt="2021-04-28T22:19:17.681" v="80"/>
        <pc:sldMkLst>
          <pc:docMk/>
          <pc:sldMk cId="2431911400" sldId="1150"/>
        </pc:sldMkLst>
        <pc:picChg chg="add mod">
          <ac:chgData name="Self, Julie Lynn (CDC/DDID/NCHHSTP/DTE)" userId="b0c15203-d06e-4f8a-93be-4cafda4cc0aa" providerId="ADAL" clId="{124E3A05-AF74-413F-85DD-27933EC8D404}" dt="2021-04-28T22:19:17.681" v="80"/>
          <ac:picMkLst>
            <pc:docMk/>
            <pc:sldMk cId="2431911400" sldId="1150"/>
            <ac:picMk id="4" creationId="{77FCD827-433D-442F-8300-EBE904B0CD5F}"/>
          </ac:picMkLst>
        </pc:picChg>
      </pc:sldChg>
      <pc:sldChg chg="addSp modSp">
        <pc:chgData name="Self, Julie Lynn (CDC/DDID/NCHHSTP/DTE)" userId="b0c15203-d06e-4f8a-93be-4cafda4cc0aa" providerId="ADAL" clId="{124E3A05-AF74-413F-85DD-27933EC8D404}" dt="2021-04-28T12:22:24.727" v="53"/>
        <pc:sldMkLst>
          <pc:docMk/>
          <pc:sldMk cId="3095746803" sldId="1227"/>
        </pc:sldMkLst>
        <pc:picChg chg="add mod">
          <ac:chgData name="Self, Julie Lynn (CDC/DDID/NCHHSTP/DTE)" userId="b0c15203-d06e-4f8a-93be-4cafda4cc0aa" providerId="ADAL" clId="{124E3A05-AF74-413F-85DD-27933EC8D404}" dt="2021-04-28T12:22:24.727" v="53"/>
          <ac:picMkLst>
            <pc:docMk/>
            <pc:sldMk cId="3095746803" sldId="1227"/>
            <ac:picMk id="2" creationId="{77DADDCD-5C1E-428D-B8D9-BA908DED6821}"/>
          </ac:picMkLst>
        </pc:picChg>
      </pc:sldChg>
      <pc:sldChg chg="addSp modSp">
        <pc:chgData name="Self, Julie Lynn (CDC/DDID/NCHHSTP/DTE)" userId="b0c15203-d06e-4f8a-93be-4cafda4cc0aa" providerId="ADAL" clId="{124E3A05-AF74-413F-85DD-27933EC8D404}" dt="2021-04-28T12:27:07.373" v="56"/>
        <pc:sldMkLst>
          <pc:docMk/>
          <pc:sldMk cId="987424811" sldId="1229"/>
        </pc:sldMkLst>
        <pc:picChg chg="add mod">
          <ac:chgData name="Self, Julie Lynn (CDC/DDID/NCHHSTP/DTE)" userId="b0c15203-d06e-4f8a-93be-4cafda4cc0aa" providerId="ADAL" clId="{124E3A05-AF74-413F-85DD-27933EC8D404}" dt="2021-04-28T12:27:07.373" v="56"/>
          <ac:picMkLst>
            <pc:docMk/>
            <pc:sldMk cId="987424811" sldId="1229"/>
            <ac:picMk id="4" creationId="{A6382D0D-8A68-4592-8B8E-4E5EFC10DA28}"/>
          </ac:picMkLst>
        </pc:picChg>
      </pc:sldChg>
      <pc:sldChg chg="addSp modSp">
        <pc:chgData name="Self, Julie Lynn (CDC/DDID/NCHHSTP/DTE)" userId="b0c15203-d06e-4f8a-93be-4cafda4cc0aa" providerId="ADAL" clId="{124E3A05-AF74-413F-85DD-27933EC8D404}" dt="2021-04-28T12:27:37.314" v="57"/>
        <pc:sldMkLst>
          <pc:docMk/>
          <pc:sldMk cId="1784373871" sldId="1230"/>
        </pc:sldMkLst>
        <pc:picChg chg="add mod">
          <ac:chgData name="Self, Julie Lynn (CDC/DDID/NCHHSTP/DTE)" userId="b0c15203-d06e-4f8a-93be-4cafda4cc0aa" providerId="ADAL" clId="{124E3A05-AF74-413F-85DD-27933EC8D404}" dt="2021-04-28T12:27:37.314" v="57"/>
          <ac:picMkLst>
            <pc:docMk/>
            <pc:sldMk cId="1784373871" sldId="1230"/>
            <ac:picMk id="5" creationId="{6BF5596F-765F-408D-A87A-CA5FC0E637EF}"/>
          </ac:picMkLst>
        </pc:picChg>
      </pc:sldChg>
      <pc:sldChg chg="addSp modSp">
        <pc:chgData name="Self, Julie Lynn (CDC/DDID/NCHHSTP/DTE)" userId="b0c15203-d06e-4f8a-93be-4cafda4cc0aa" providerId="ADAL" clId="{124E3A05-AF74-413F-85DD-27933EC8D404}" dt="2021-04-28T12:18:56.049" v="49"/>
        <pc:sldMkLst>
          <pc:docMk/>
          <pc:sldMk cId="1753272434" sldId="1235"/>
        </pc:sldMkLst>
        <pc:picChg chg="add mod">
          <ac:chgData name="Self, Julie Lynn (CDC/DDID/NCHHSTP/DTE)" userId="b0c15203-d06e-4f8a-93be-4cafda4cc0aa" providerId="ADAL" clId="{124E3A05-AF74-413F-85DD-27933EC8D404}" dt="2021-04-28T12:18:56.049" v="49"/>
          <ac:picMkLst>
            <pc:docMk/>
            <pc:sldMk cId="1753272434" sldId="1235"/>
            <ac:picMk id="2" creationId="{3E06F34D-B6F8-4E3D-B52E-B472CFFB2ED3}"/>
          </ac:picMkLst>
        </pc:picChg>
      </pc:sldChg>
      <pc:sldChg chg="addSp modSp">
        <pc:chgData name="Self, Julie Lynn (CDC/DDID/NCHHSTP/DTE)" userId="b0c15203-d06e-4f8a-93be-4cafda4cc0aa" providerId="ADAL" clId="{124E3A05-AF74-413F-85DD-27933EC8D404}" dt="2021-04-28T12:19:43.174" v="50"/>
        <pc:sldMkLst>
          <pc:docMk/>
          <pc:sldMk cId="990017118" sldId="1236"/>
        </pc:sldMkLst>
        <pc:picChg chg="add mod">
          <ac:chgData name="Self, Julie Lynn (CDC/DDID/NCHHSTP/DTE)" userId="b0c15203-d06e-4f8a-93be-4cafda4cc0aa" providerId="ADAL" clId="{124E3A05-AF74-413F-85DD-27933EC8D404}" dt="2021-04-28T12:19:43.174" v="50"/>
          <ac:picMkLst>
            <pc:docMk/>
            <pc:sldMk cId="990017118" sldId="1236"/>
            <ac:picMk id="4" creationId="{E8420CED-3A66-4F88-8DB8-3D98A6ED1CC2}"/>
          </ac:picMkLst>
        </pc:picChg>
      </pc:sldChg>
      <pc:sldChg chg="addSp modSp">
        <pc:chgData name="Self, Julie Lynn (CDC/DDID/NCHHSTP/DTE)" userId="b0c15203-d06e-4f8a-93be-4cafda4cc0aa" providerId="ADAL" clId="{124E3A05-AF74-413F-85DD-27933EC8D404}" dt="2021-04-28T12:20:15.276" v="51"/>
        <pc:sldMkLst>
          <pc:docMk/>
          <pc:sldMk cId="3940084907" sldId="1237"/>
        </pc:sldMkLst>
        <pc:picChg chg="add mod">
          <ac:chgData name="Self, Julie Lynn (CDC/DDID/NCHHSTP/DTE)" userId="b0c15203-d06e-4f8a-93be-4cafda4cc0aa" providerId="ADAL" clId="{124E3A05-AF74-413F-85DD-27933EC8D404}" dt="2021-04-28T12:20:15.276" v="51"/>
          <ac:picMkLst>
            <pc:docMk/>
            <pc:sldMk cId="3940084907" sldId="1237"/>
            <ac:picMk id="4" creationId="{7AD461B5-2144-493A-BBF7-3B09DFF7F74D}"/>
          </ac:picMkLst>
        </pc:picChg>
      </pc:sldChg>
      <pc:sldChg chg="addSp modSp">
        <pc:chgData name="Self, Julie Lynn (CDC/DDID/NCHHSTP/DTE)" userId="b0c15203-d06e-4f8a-93be-4cafda4cc0aa" providerId="ADAL" clId="{124E3A05-AF74-413F-85DD-27933EC8D404}" dt="2021-04-28T12:20:37.282" v="52"/>
        <pc:sldMkLst>
          <pc:docMk/>
          <pc:sldMk cId="3690807701" sldId="1238"/>
        </pc:sldMkLst>
        <pc:picChg chg="add mod">
          <ac:chgData name="Self, Julie Lynn (CDC/DDID/NCHHSTP/DTE)" userId="b0c15203-d06e-4f8a-93be-4cafda4cc0aa" providerId="ADAL" clId="{124E3A05-AF74-413F-85DD-27933EC8D404}" dt="2021-04-28T12:20:37.282" v="52"/>
          <ac:picMkLst>
            <pc:docMk/>
            <pc:sldMk cId="3690807701" sldId="1238"/>
            <ac:picMk id="3" creationId="{111FB343-6811-47A5-B0E8-C040315C2D33}"/>
          </ac:picMkLst>
        </pc:picChg>
      </pc:sldChg>
      <pc:sldChg chg="addSp delSp modSp">
        <pc:chgData name="Self, Julie Lynn (CDC/DDID/NCHHSTP/DTE)" userId="b0c15203-d06e-4f8a-93be-4cafda4cc0aa" providerId="ADAL" clId="{124E3A05-AF74-413F-85DD-27933EC8D404}" dt="2021-04-28T22:02:00.450" v="60"/>
        <pc:sldMkLst>
          <pc:docMk/>
          <pc:sldMk cId="2362949252" sldId="1239"/>
        </pc:sldMkLst>
        <pc:picChg chg="add del mod">
          <ac:chgData name="Self, Julie Lynn (CDC/DDID/NCHHSTP/DTE)" userId="b0c15203-d06e-4f8a-93be-4cafda4cc0aa" providerId="ADAL" clId="{124E3A05-AF74-413F-85DD-27933EC8D404}" dt="2021-04-28T22:02:00.450" v="60"/>
          <ac:picMkLst>
            <pc:docMk/>
            <pc:sldMk cId="2362949252" sldId="1239"/>
            <ac:picMk id="2" creationId="{F09176D7-3FEF-4B82-9782-3F4B31707BBD}"/>
          </ac:picMkLst>
        </pc:picChg>
        <pc:picChg chg="add mod">
          <ac:chgData name="Self, Julie Lynn (CDC/DDID/NCHHSTP/DTE)" userId="b0c15203-d06e-4f8a-93be-4cafda4cc0aa" providerId="ADAL" clId="{124E3A05-AF74-413F-85DD-27933EC8D404}" dt="2021-04-28T22:02:00.450" v="60"/>
          <ac:picMkLst>
            <pc:docMk/>
            <pc:sldMk cId="2362949252" sldId="1239"/>
            <ac:picMk id="4" creationId="{98C7E979-37B2-46B1-AE40-5305F9B6784B}"/>
          </ac:picMkLst>
        </pc:picChg>
      </pc:sldChg>
      <pc:sldChg chg="addSp delSp modSp">
        <pc:chgData name="Self, Julie Lynn (CDC/DDID/NCHHSTP/DTE)" userId="b0c15203-d06e-4f8a-93be-4cafda4cc0aa" providerId="ADAL" clId="{124E3A05-AF74-413F-85DD-27933EC8D404}" dt="2021-04-28T22:03:07.645" v="62"/>
        <pc:sldMkLst>
          <pc:docMk/>
          <pc:sldMk cId="3435679271" sldId="1240"/>
        </pc:sldMkLst>
        <pc:picChg chg="add del mod">
          <ac:chgData name="Self, Julie Lynn (CDC/DDID/NCHHSTP/DTE)" userId="b0c15203-d06e-4f8a-93be-4cafda4cc0aa" providerId="ADAL" clId="{124E3A05-AF74-413F-85DD-27933EC8D404}" dt="2021-04-28T22:03:07.645" v="62"/>
          <ac:picMkLst>
            <pc:docMk/>
            <pc:sldMk cId="3435679271" sldId="1240"/>
            <ac:picMk id="4" creationId="{5031B79B-1552-4CD2-8A29-0D070C9DBA8A}"/>
          </ac:picMkLst>
        </pc:picChg>
        <pc:picChg chg="add mod">
          <ac:chgData name="Self, Julie Lynn (CDC/DDID/NCHHSTP/DTE)" userId="b0c15203-d06e-4f8a-93be-4cafda4cc0aa" providerId="ADAL" clId="{124E3A05-AF74-413F-85DD-27933EC8D404}" dt="2021-04-28T22:03:07.645" v="62"/>
          <ac:picMkLst>
            <pc:docMk/>
            <pc:sldMk cId="3435679271" sldId="1240"/>
            <ac:picMk id="7" creationId="{14AA80B5-7DB8-4C09-A702-0805402EC9D8}"/>
          </ac:picMkLst>
        </pc:picChg>
      </pc:sldChg>
      <pc:sldChg chg="addSp modSp">
        <pc:chgData name="Self, Julie Lynn (CDC/DDID/NCHHSTP/DTE)" userId="b0c15203-d06e-4f8a-93be-4cafda4cc0aa" providerId="ADAL" clId="{124E3A05-AF74-413F-85DD-27933EC8D404}" dt="2021-04-28T22:05:12.175" v="65"/>
        <pc:sldMkLst>
          <pc:docMk/>
          <pc:sldMk cId="4195648964" sldId="1241"/>
        </pc:sldMkLst>
        <pc:picChg chg="add mod">
          <ac:chgData name="Self, Julie Lynn (CDC/DDID/NCHHSTP/DTE)" userId="b0c15203-d06e-4f8a-93be-4cafda4cc0aa" providerId="ADAL" clId="{124E3A05-AF74-413F-85DD-27933EC8D404}" dt="2021-04-28T22:05:12.175" v="65"/>
          <ac:picMkLst>
            <pc:docMk/>
            <pc:sldMk cId="4195648964" sldId="1241"/>
            <ac:picMk id="5" creationId="{70176425-F3CA-4D57-A422-92C49AED4005}"/>
          </ac:picMkLst>
        </pc:picChg>
      </pc:sldChg>
      <pc:sldChg chg="addSp modSp">
        <pc:chgData name="Self, Julie Lynn (CDC/DDID/NCHHSTP/DTE)" userId="b0c15203-d06e-4f8a-93be-4cafda4cc0aa" providerId="ADAL" clId="{124E3A05-AF74-413F-85DD-27933EC8D404}" dt="2021-04-28T22:05:50.119" v="66"/>
        <pc:sldMkLst>
          <pc:docMk/>
          <pc:sldMk cId="1323714194" sldId="1242"/>
        </pc:sldMkLst>
        <pc:picChg chg="add mod">
          <ac:chgData name="Self, Julie Lynn (CDC/DDID/NCHHSTP/DTE)" userId="b0c15203-d06e-4f8a-93be-4cafda4cc0aa" providerId="ADAL" clId="{124E3A05-AF74-413F-85DD-27933EC8D404}" dt="2021-04-28T22:05:50.119" v="66"/>
          <ac:picMkLst>
            <pc:docMk/>
            <pc:sldMk cId="1323714194" sldId="1242"/>
            <ac:picMk id="4" creationId="{25718691-2E64-4312-842B-E40EF335249F}"/>
          </ac:picMkLst>
        </pc:picChg>
      </pc:sldChg>
      <pc:sldChg chg="addSp delSp modSp">
        <pc:chgData name="Self, Julie Lynn (CDC/DDID/NCHHSTP/DTE)" userId="b0c15203-d06e-4f8a-93be-4cafda4cc0aa" providerId="ADAL" clId="{124E3A05-AF74-413F-85DD-27933EC8D404}" dt="2021-04-28T22:06:32.436" v="68"/>
        <pc:sldMkLst>
          <pc:docMk/>
          <pc:sldMk cId="2316536607" sldId="1243"/>
        </pc:sldMkLst>
        <pc:picChg chg="add del mod">
          <ac:chgData name="Self, Julie Lynn (CDC/DDID/NCHHSTP/DTE)" userId="b0c15203-d06e-4f8a-93be-4cafda4cc0aa" providerId="ADAL" clId="{124E3A05-AF74-413F-85DD-27933EC8D404}" dt="2021-04-28T22:06:32.436" v="68"/>
          <ac:picMkLst>
            <pc:docMk/>
            <pc:sldMk cId="2316536607" sldId="1243"/>
            <ac:picMk id="4" creationId="{ADEA00BD-4688-4230-8CCB-90A83418B3A9}"/>
          </ac:picMkLst>
        </pc:picChg>
        <pc:picChg chg="add mod">
          <ac:chgData name="Self, Julie Lynn (CDC/DDID/NCHHSTP/DTE)" userId="b0c15203-d06e-4f8a-93be-4cafda4cc0aa" providerId="ADAL" clId="{124E3A05-AF74-413F-85DD-27933EC8D404}" dt="2021-04-28T22:06:32.436" v="68"/>
          <ac:picMkLst>
            <pc:docMk/>
            <pc:sldMk cId="2316536607" sldId="1243"/>
            <ac:picMk id="5" creationId="{CFCE8280-321D-4B2A-AF29-066FC7D61FB0}"/>
          </ac:picMkLst>
        </pc:picChg>
      </pc:sldChg>
      <pc:sldChg chg="addSp modSp">
        <pc:chgData name="Self, Julie Lynn (CDC/DDID/NCHHSTP/DTE)" userId="b0c15203-d06e-4f8a-93be-4cafda4cc0aa" providerId="ADAL" clId="{124E3A05-AF74-413F-85DD-27933EC8D404}" dt="2021-04-23T20:59:51.767" v="15"/>
        <pc:sldMkLst>
          <pc:docMk/>
          <pc:sldMk cId="279224196" sldId="1245"/>
        </pc:sldMkLst>
        <pc:picChg chg="add mod">
          <ac:chgData name="Self, Julie Lynn (CDC/DDID/NCHHSTP/DTE)" userId="b0c15203-d06e-4f8a-93be-4cafda4cc0aa" providerId="ADAL" clId="{124E3A05-AF74-413F-85DD-27933EC8D404}" dt="2021-04-23T20:59:51.767" v="15"/>
          <ac:picMkLst>
            <pc:docMk/>
            <pc:sldMk cId="279224196" sldId="1245"/>
            <ac:picMk id="2" creationId="{5D4EEBB5-2121-4B76-A908-63FB499AECF4}"/>
          </ac:picMkLst>
        </pc:picChg>
      </pc:sldChg>
      <pc:sldChg chg="addSp modSp">
        <pc:chgData name="Self, Julie Lynn (CDC/DDID/NCHHSTP/DTE)" userId="b0c15203-d06e-4f8a-93be-4cafda4cc0aa" providerId="ADAL" clId="{124E3A05-AF74-413F-85DD-27933EC8D404}" dt="2021-04-28T22:15:23.612" v="76"/>
        <pc:sldMkLst>
          <pc:docMk/>
          <pc:sldMk cId="1321795096" sldId="1246"/>
        </pc:sldMkLst>
        <pc:picChg chg="add mod">
          <ac:chgData name="Self, Julie Lynn (CDC/DDID/NCHHSTP/DTE)" userId="b0c15203-d06e-4f8a-93be-4cafda4cc0aa" providerId="ADAL" clId="{124E3A05-AF74-413F-85DD-27933EC8D404}" dt="2021-04-28T22:15:23.612" v="76"/>
          <ac:picMkLst>
            <pc:docMk/>
            <pc:sldMk cId="1321795096" sldId="1246"/>
            <ac:picMk id="3" creationId="{AC4FE1AD-AF51-4739-ADD4-349C37AADECD}"/>
          </ac:picMkLst>
        </pc:picChg>
      </pc:sldChg>
      <pc:sldChg chg="addSp delSp modSp">
        <pc:chgData name="Self, Julie Lynn (CDC/DDID/NCHHSTP/DTE)" userId="b0c15203-d06e-4f8a-93be-4cafda4cc0aa" providerId="ADAL" clId="{124E3A05-AF74-413F-85DD-27933EC8D404}" dt="2021-04-28T22:13:57.128" v="74"/>
        <pc:sldMkLst>
          <pc:docMk/>
          <pc:sldMk cId="182185563" sldId="1247"/>
        </pc:sldMkLst>
        <pc:picChg chg="add del mod">
          <ac:chgData name="Self, Julie Lynn (CDC/DDID/NCHHSTP/DTE)" userId="b0c15203-d06e-4f8a-93be-4cafda4cc0aa" providerId="ADAL" clId="{124E3A05-AF74-413F-85DD-27933EC8D404}" dt="2021-04-28T22:11:28.618" v="73"/>
          <ac:picMkLst>
            <pc:docMk/>
            <pc:sldMk cId="182185563" sldId="1247"/>
            <ac:picMk id="4" creationId="{4DA10B23-63C4-4F5E-A635-77F55DE60540}"/>
          </ac:picMkLst>
        </pc:picChg>
        <pc:picChg chg="add del mod">
          <ac:chgData name="Self, Julie Lynn (CDC/DDID/NCHHSTP/DTE)" userId="b0c15203-d06e-4f8a-93be-4cafda4cc0aa" providerId="ADAL" clId="{124E3A05-AF74-413F-85DD-27933EC8D404}" dt="2021-04-28T22:13:57.128" v="74"/>
          <ac:picMkLst>
            <pc:docMk/>
            <pc:sldMk cId="182185563" sldId="1247"/>
            <ac:picMk id="10" creationId="{75D95ECB-9592-45A4-8EBD-BA3A3548C908}"/>
          </ac:picMkLst>
        </pc:picChg>
        <pc:picChg chg="add mod">
          <ac:chgData name="Self, Julie Lynn (CDC/DDID/NCHHSTP/DTE)" userId="b0c15203-d06e-4f8a-93be-4cafda4cc0aa" providerId="ADAL" clId="{124E3A05-AF74-413F-85DD-27933EC8D404}" dt="2021-04-28T22:13:57.128" v="74"/>
          <ac:picMkLst>
            <pc:docMk/>
            <pc:sldMk cId="182185563" sldId="1247"/>
            <ac:picMk id="11" creationId="{6BC74AB3-03B4-4C79-B4B7-73EA76171048}"/>
          </ac:picMkLst>
        </pc:picChg>
      </pc:sldChg>
      <pc:sldChg chg="addSp delSp modSp">
        <pc:chgData name="Self, Julie Lynn (CDC/DDID/NCHHSTP/DTE)" userId="b0c15203-d06e-4f8a-93be-4cafda4cc0aa" providerId="ADAL" clId="{124E3A05-AF74-413F-85DD-27933EC8D404}" dt="2021-04-28T22:18:54.146" v="79"/>
        <pc:sldMkLst>
          <pc:docMk/>
          <pc:sldMk cId="851451496" sldId="1248"/>
        </pc:sldMkLst>
        <pc:picChg chg="add del mod">
          <ac:chgData name="Self, Julie Lynn (CDC/DDID/NCHHSTP/DTE)" userId="b0c15203-d06e-4f8a-93be-4cafda4cc0aa" providerId="ADAL" clId="{124E3A05-AF74-413F-85DD-27933EC8D404}" dt="2021-04-28T22:17:43.384" v="78"/>
          <ac:picMkLst>
            <pc:docMk/>
            <pc:sldMk cId="851451496" sldId="1248"/>
            <ac:picMk id="2" creationId="{9BE30D3F-4CC7-49BD-ACCE-BF8098690D91}"/>
          </ac:picMkLst>
        </pc:picChg>
        <pc:picChg chg="add del mod">
          <ac:chgData name="Self, Julie Lynn (CDC/DDID/NCHHSTP/DTE)" userId="b0c15203-d06e-4f8a-93be-4cafda4cc0aa" providerId="ADAL" clId="{124E3A05-AF74-413F-85DD-27933EC8D404}" dt="2021-04-28T22:18:54.146" v="79"/>
          <ac:picMkLst>
            <pc:docMk/>
            <pc:sldMk cId="851451496" sldId="1248"/>
            <ac:picMk id="4" creationId="{2F3A474F-C411-4990-8D58-74798FD5405C}"/>
          </ac:picMkLst>
        </pc:picChg>
        <pc:picChg chg="add mod">
          <ac:chgData name="Self, Julie Lynn (CDC/DDID/NCHHSTP/DTE)" userId="b0c15203-d06e-4f8a-93be-4cafda4cc0aa" providerId="ADAL" clId="{124E3A05-AF74-413F-85DD-27933EC8D404}" dt="2021-04-28T22:18:54.146" v="79"/>
          <ac:picMkLst>
            <pc:docMk/>
            <pc:sldMk cId="851451496" sldId="1248"/>
            <ac:picMk id="6" creationId="{84FF6C91-C546-4C5C-9C29-4D41A2A16768}"/>
          </ac:picMkLst>
        </pc:picChg>
      </pc:sldChg>
      <pc:sldChg chg="addSp modSp">
        <pc:chgData name="Self, Julie Lynn (CDC/DDID/NCHHSTP/DTE)" userId="b0c15203-d06e-4f8a-93be-4cafda4cc0aa" providerId="ADAL" clId="{124E3A05-AF74-413F-85DD-27933EC8D404}" dt="2021-04-28T22:19:59.243" v="81"/>
        <pc:sldMkLst>
          <pc:docMk/>
          <pc:sldMk cId="2170638929" sldId="1249"/>
        </pc:sldMkLst>
        <pc:picChg chg="add mod">
          <ac:chgData name="Self, Julie Lynn (CDC/DDID/NCHHSTP/DTE)" userId="b0c15203-d06e-4f8a-93be-4cafda4cc0aa" providerId="ADAL" clId="{124E3A05-AF74-413F-85DD-27933EC8D404}" dt="2021-04-28T22:19:59.243" v="81"/>
          <ac:picMkLst>
            <pc:docMk/>
            <pc:sldMk cId="2170638929" sldId="1249"/>
            <ac:picMk id="3" creationId="{14D7E5CE-A643-4453-8A81-A66AA9948D3F}"/>
          </ac:picMkLst>
        </pc:picChg>
      </pc:sldChg>
      <pc:sldChg chg="addSp modSp">
        <pc:chgData name="Self, Julie Lynn (CDC/DDID/NCHHSTP/DTE)" userId="b0c15203-d06e-4f8a-93be-4cafda4cc0aa" providerId="ADAL" clId="{124E3A05-AF74-413F-85DD-27933EC8D404}" dt="2021-04-27T21:41:22.795" v="39"/>
        <pc:sldMkLst>
          <pc:docMk/>
          <pc:sldMk cId="641182527" sldId="1250"/>
        </pc:sldMkLst>
        <pc:picChg chg="add mod">
          <ac:chgData name="Self, Julie Lynn (CDC/DDID/NCHHSTP/DTE)" userId="b0c15203-d06e-4f8a-93be-4cafda4cc0aa" providerId="ADAL" clId="{124E3A05-AF74-413F-85DD-27933EC8D404}" dt="2021-04-27T21:41:22.795" v="39"/>
          <ac:picMkLst>
            <pc:docMk/>
            <pc:sldMk cId="641182527" sldId="1250"/>
            <ac:picMk id="2" creationId="{42C99EAA-172F-44DE-BE28-F706F259D70F}"/>
          </ac:picMkLst>
        </pc:picChg>
      </pc:sldChg>
      <pc:sldChg chg="addSp delSp modSp">
        <pc:chgData name="Self, Julie Lynn (CDC/DDID/NCHHSTP/DTE)" userId="b0c15203-d06e-4f8a-93be-4cafda4cc0aa" providerId="ADAL" clId="{124E3A05-AF74-413F-85DD-27933EC8D404}" dt="2021-04-27T21:45:33.686" v="45"/>
        <pc:sldMkLst>
          <pc:docMk/>
          <pc:sldMk cId="1933910520" sldId="1251"/>
        </pc:sldMkLst>
        <pc:picChg chg="add del mod">
          <ac:chgData name="Self, Julie Lynn (CDC/DDID/NCHHSTP/DTE)" userId="b0c15203-d06e-4f8a-93be-4cafda4cc0aa" providerId="ADAL" clId="{124E3A05-AF74-413F-85DD-27933EC8D404}" dt="2021-04-27T21:45:33.686" v="45"/>
          <ac:picMkLst>
            <pc:docMk/>
            <pc:sldMk cId="1933910520" sldId="1251"/>
            <ac:picMk id="2" creationId="{32D331F6-6706-401B-AE66-B0BB7EF47A46}"/>
          </ac:picMkLst>
        </pc:picChg>
        <pc:picChg chg="add mod">
          <ac:chgData name="Self, Julie Lynn (CDC/DDID/NCHHSTP/DTE)" userId="b0c15203-d06e-4f8a-93be-4cafda4cc0aa" providerId="ADAL" clId="{124E3A05-AF74-413F-85DD-27933EC8D404}" dt="2021-04-27T21:45:33.686" v="45"/>
          <ac:picMkLst>
            <pc:docMk/>
            <pc:sldMk cId="1933910520" sldId="1251"/>
            <ac:picMk id="5" creationId="{A4D44FC2-FA3E-43DC-83E9-9DA732E94378}"/>
          </ac:picMkLst>
        </pc:picChg>
      </pc:sldChg>
      <pc:sldChg chg="addSp modSp">
        <pc:chgData name="Self, Julie Lynn (CDC/DDID/NCHHSTP/DTE)" userId="b0c15203-d06e-4f8a-93be-4cafda4cc0aa" providerId="ADAL" clId="{124E3A05-AF74-413F-85DD-27933EC8D404}" dt="2021-04-28T12:23:42.181" v="54"/>
        <pc:sldMkLst>
          <pc:docMk/>
          <pc:sldMk cId="3384100117" sldId="1253"/>
        </pc:sldMkLst>
        <pc:picChg chg="add mod">
          <ac:chgData name="Self, Julie Lynn (CDC/DDID/NCHHSTP/DTE)" userId="b0c15203-d06e-4f8a-93be-4cafda4cc0aa" providerId="ADAL" clId="{124E3A05-AF74-413F-85DD-27933EC8D404}" dt="2021-04-28T12:23:42.181" v="54"/>
          <ac:picMkLst>
            <pc:docMk/>
            <pc:sldMk cId="3384100117" sldId="1253"/>
            <ac:picMk id="6" creationId="{B01DC0C1-51DB-4D3A-908A-3BF418E01193}"/>
          </ac:picMkLst>
        </pc:picChg>
      </pc:sldChg>
      <pc:sldChg chg="addSp modSp">
        <pc:chgData name="Self, Julie Lynn (CDC/DDID/NCHHSTP/DTE)" userId="b0c15203-d06e-4f8a-93be-4cafda4cc0aa" providerId="ADAL" clId="{124E3A05-AF74-413F-85DD-27933EC8D404}" dt="2021-04-28T22:21:03.324" v="82"/>
        <pc:sldMkLst>
          <pc:docMk/>
          <pc:sldMk cId="2176282571" sldId="1254"/>
        </pc:sldMkLst>
        <pc:picChg chg="add mod">
          <ac:chgData name="Self, Julie Lynn (CDC/DDID/NCHHSTP/DTE)" userId="b0c15203-d06e-4f8a-93be-4cafda4cc0aa" providerId="ADAL" clId="{124E3A05-AF74-413F-85DD-27933EC8D404}" dt="2021-04-28T22:21:03.324" v="82"/>
          <ac:picMkLst>
            <pc:docMk/>
            <pc:sldMk cId="2176282571" sldId="1254"/>
            <ac:picMk id="2" creationId="{2228F130-2EC8-42BB-A5A5-1A0CCD85C3A4}"/>
          </ac:picMkLst>
        </pc:picChg>
      </pc:sldChg>
      <pc:sldChg chg="addSp modSp">
        <pc:chgData name="Self, Julie Lynn (CDC/DDID/NCHHSTP/DTE)" userId="b0c15203-d06e-4f8a-93be-4cafda4cc0aa" providerId="ADAL" clId="{124E3A05-AF74-413F-85DD-27933EC8D404}" dt="2021-04-28T22:21:51.111" v="83"/>
        <pc:sldMkLst>
          <pc:docMk/>
          <pc:sldMk cId="113079831" sldId="1255"/>
        </pc:sldMkLst>
        <pc:picChg chg="add mod">
          <ac:chgData name="Self, Julie Lynn (CDC/DDID/NCHHSTP/DTE)" userId="b0c15203-d06e-4f8a-93be-4cafda4cc0aa" providerId="ADAL" clId="{124E3A05-AF74-413F-85DD-27933EC8D404}" dt="2021-04-28T22:21:51.111" v="83"/>
          <ac:picMkLst>
            <pc:docMk/>
            <pc:sldMk cId="113079831" sldId="1255"/>
            <ac:picMk id="2" creationId="{C1E33B78-5A60-4C44-A8CE-44F07CBE327C}"/>
          </ac:picMkLst>
        </pc:picChg>
      </pc:sldChg>
      <pc:sldChg chg="addSp modSp">
        <pc:chgData name="Self, Julie Lynn (CDC/DDID/NCHHSTP/DTE)" userId="b0c15203-d06e-4f8a-93be-4cafda4cc0aa" providerId="ADAL" clId="{124E3A05-AF74-413F-85DD-27933EC8D404}" dt="2021-04-28T22:22:58.777" v="84"/>
        <pc:sldMkLst>
          <pc:docMk/>
          <pc:sldMk cId="3657405655" sldId="1256"/>
        </pc:sldMkLst>
        <pc:picChg chg="add mod">
          <ac:chgData name="Self, Julie Lynn (CDC/DDID/NCHHSTP/DTE)" userId="b0c15203-d06e-4f8a-93be-4cafda4cc0aa" providerId="ADAL" clId="{124E3A05-AF74-413F-85DD-27933EC8D404}" dt="2021-04-28T22:22:58.777" v="84"/>
          <ac:picMkLst>
            <pc:docMk/>
            <pc:sldMk cId="3657405655" sldId="1256"/>
            <ac:picMk id="3" creationId="{B4B46737-FD11-4032-8AFF-2F705AB2E13E}"/>
          </ac:picMkLst>
        </pc:picChg>
      </pc:sldChg>
      <pc:sldChg chg="addSp delSp modSp">
        <pc:chgData name="Self, Julie Lynn (CDC/DDID/NCHHSTP/DTE)" userId="b0c15203-d06e-4f8a-93be-4cafda4cc0aa" providerId="ADAL" clId="{124E3A05-AF74-413F-85DD-27933EC8D404}" dt="2021-04-28T22:24:42.485" v="87"/>
        <pc:sldMkLst>
          <pc:docMk/>
          <pc:sldMk cId="2692001917" sldId="1257"/>
        </pc:sldMkLst>
        <pc:picChg chg="add del mod">
          <ac:chgData name="Self, Julie Lynn (CDC/DDID/NCHHSTP/DTE)" userId="b0c15203-d06e-4f8a-93be-4cafda4cc0aa" providerId="ADAL" clId="{124E3A05-AF74-413F-85DD-27933EC8D404}" dt="2021-04-28T22:24:00.239" v="86"/>
          <ac:picMkLst>
            <pc:docMk/>
            <pc:sldMk cId="2692001917" sldId="1257"/>
            <ac:picMk id="2" creationId="{512BC946-010A-4045-ADF3-AA657EECD1D4}"/>
          </ac:picMkLst>
        </pc:picChg>
        <pc:picChg chg="add del mod">
          <ac:chgData name="Self, Julie Lynn (CDC/DDID/NCHHSTP/DTE)" userId="b0c15203-d06e-4f8a-93be-4cafda4cc0aa" providerId="ADAL" clId="{124E3A05-AF74-413F-85DD-27933EC8D404}" dt="2021-04-28T22:24:42.485" v="87"/>
          <ac:picMkLst>
            <pc:docMk/>
            <pc:sldMk cId="2692001917" sldId="1257"/>
            <ac:picMk id="4" creationId="{A6085BC1-C32E-4B57-96C4-3D7851591C15}"/>
          </ac:picMkLst>
        </pc:picChg>
        <pc:picChg chg="add mod">
          <ac:chgData name="Self, Julie Lynn (CDC/DDID/NCHHSTP/DTE)" userId="b0c15203-d06e-4f8a-93be-4cafda4cc0aa" providerId="ADAL" clId="{124E3A05-AF74-413F-85DD-27933EC8D404}" dt="2021-04-28T22:24:42.485" v="87"/>
          <ac:picMkLst>
            <pc:docMk/>
            <pc:sldMk cId="2692001917" sldId="1257"/>
            <ac:picMk id="5" creationId="{A763DFA3-8F6C-49A9-A2CA-7DE740F56B88}"/>
          </ac:picMkLst>
        </pc:picChg>
      </pc:sldChg>
      <pc:sldChg chg="addSp modSp">
        <pc:chgData name="Self, Julie Lynn (CDC/DDID/NCHHSTP/DTE)" userId="b0c15203-d06e-4f8a-93be-4cafda4cc0aa" providerId="ADAL" clId="{124E3A05-AF74-413F-85DD-27933EC8D404}" dt="2021-04-28T22:25:48.027" v="89"/>
        <pc:sldMkLst>
          <pc:docMk/>
          <pc:sldMk cId="4170092749" sldId="1258"/>
        </pc:sldMkLst>
        <pc:picChg chg="add mod">
          <ac:chgData name="Self, Julie Lynn (CDC/DDID/NCHHSTP/DTE)" userId="b0c15203-d06e-4f8a-93be-4cafda4cc0aa" providerId="ADAL" clId="{124E3A05-AF74-413F-85DD-27933EC8D404}" dt="2021-04-28T22:25:48.027" v="89"/>
          <ac:picMkLst>
            <pc:docMk/>
            <pc:sldMk cId="4170092749" sldId="1258"/>
            <ac:picMk id="3" creationId="{7260CD15-CFF2-4145-B895-3F616FE8D810}"/>
          </ac:picMkLst>
        </pc:picChg>
      </pc:sldChg>
      <pc:sldChg chg="addSp modSp">
        <pc:chgData name="Self, Julie Lynn (CDC/DDID/NCHHSTP/DTE)" userId="b0c15203-d06e-4f8a-93be-4cafda4cc0aa" providerId="ADAL" clId="{124E3A05-AF74-413F-85DD-27933EC8D404}" dt="2021-04-28T22:25:06.556" v="88"/>
        <pc:sldMkLst>
          <pc:docMk/>
          <pc:sldMk cId="387579722" sldId="1259"/>
        </pc:sldMkLst>
        <pc:picChg chg="add mod">
          <ac:chgData name="Self, Julie Lynn (CDC/DDID/NCHHSTP/DTE)" userId="b0c15203-d06e-4f8a-93be-4cafda4cc0aa" providerId="ADAL" clId="{124E3A05-AF74-413F-85DD-27933EC8D404}" dt="2021-04-28T22:25:06.556" v="88"/>
          <ac:picMkLst>
            <pc:docMk/>
            <pc:sldMk cId="387579722" sldId="1259"/>
            <ac:picMk id="4" creationId="{7E5BA4E7-2EC2-4F7F-B65C-93C1CFBDD67F}"/>
          </ac:picMkLst>
        </pc:picChg>
      </pc:sldChg>
      <pc:sldChg chg="addSp modSp modNotesTx">
        <pc:chgData name="Self, Julie Lynn (CDC/DDID/NCHHSTP/DTE)" userId="b0c15203-d06e-4f8a-93be-4cafda4cc0aa" providerId="ADAL" clId="{124E3A05-AF74-413F-85DD-27933EC8D404}" dt="2021-04-27T21:36:54.050" v="35" actId="20577"/>
        <pc:sldMkLst>
          <pc:docMk/>
          <pc:sldMk cId="3504680399" sldId="1266"/>
        </pc:sldMkLst>
        <pc:spChg chg="mod">
          <ac:chgData name="Self, Julie Lynn (CDC/DDID/NCHHSTP/DTE)" userId="b0c15203-d06e-4f8a-93be-4cafda4cc0aa" providerId="ADAL" clId="{124E3A05-AF74-413F-85DD-27933EC8D404}" dt="2021-04-27T21:34:55.130" v="25"/>
          <ac:spMkLst>
            <pc:docMk/>
            <pc:sldMk cId="3504680399" sldId="1266"/>
            <ac:spMk id="2" creationId="{AB5F5C94-DC16-4970-9775-CBB977C9D200}"/>
          </ac:spMkLst>
        </pc:spChg>
        <pc:picChg chg="add mod">
          <ac:chgData name="Self, Julie Lynn (CDC/DDID/NCHHSTP/DTE)" userId="b0c15203-d06e-4f8a-93be-4cafda4cc0aa" providerId="ADAL" clId="{124E3A05-AF74-413F-85DD-27933EC8D404}" dt="2021-04-26T15:51:53.601" v="23"/>
          <ac:picMkLst>
            <pc:docMk/>
            <pc:sldMk cId="3504680399" sldId="1266"/>
            <ac:picMk id="4" creationId="{8F92EFF3-5DEE-4362-9FC4-557F0ABFBF7E}"/>
          </ac:picMkLst>
        </pc:picChg>
      </pc:sldChg>
      <pc:sldChg chg="addSp delSp modSp">
        <pc:chgData name="Self, Julie Lynn (CDC/DDID/NCHHSTP/DTE)" userId="b0c15203-d06e-4f8a-93be-4cafda4cc0aa" providerId="ADAL" clId="{124E3A05-AF74-413F-85DD-27933EC8D404}" dt="2021-04-26T15:45:33.741" v="20"/>
        <pc:sldMkLst>
          <pc:docMk/>
          <pc:sldMk cId="1700181539" sldId="1267"/>
        </pc:sldMkLst>
        <pc:picChg chg="add del mod">
          <ac:chgData name="Self, Julie Lynn (CDC/DDID/NCHHSTP/DTE)" userId="b0c15203-d06e-4f8a-93be-4cafda4cc0aa" providerId="ADAL" clId="{124E3A05-AF74-413F-85DD-27933EC8D404}" dt="2021-04-26T12:47:56.720" v="19"/>
          <ac:picMkLst>
            <pc:docMk/>
            <pc:sldMk cId="1700181539" sldId="1267"/>
            <ac:picMk id="3" creationId="{7DD33C6C-7C8D-4173-8A61-8321517D52E3}"/>
          </ac:picMkLst>
        </pc:picChg>
        <pc:picChg chg="add del mod">
          <ac:chgData name="Self, Julie Lynn (CDC/DDID/NCHHSTP/DTE)" userId="b0c15203-d06e-4f8a-93be-4cafda4cc0aa" providerId="ADAL" clId="{124E3A05-AF74-413F-85DD-27933EC8D404}" dt="2021-04-26T15:45:33.741" v="20"/>
          <ac:picMkLst>
            <pc:docMk/>
            <pc:sldMk cId="1700181539" sldId="1267"/>
            <ac:picMk id="5" creationId="{68E26F79-5946-48DE-87C7-6E1A5671882C}"/>
          </ac:picMkLst>
        </pc:picChg>
        <pc:picChg chg="add mod">
          <ac:chgData name="Self, Julie Lynn (CDC/DDID/NCHHSTP/DTE)" userId="b0c15203-d06e-4f8a-93be-4cafda4cc0aa" providerId="ADAL" clId="{124E3A05-AF74-413F-85DD-27933EC8D404}" dt="2021-04-26T15:45:33.741" v="20"/>
          <ac:picMkLst>
            <pc:docMk/>
            <pc:sldMk cId="1700181539" sldId="1267"/>
            <ac:picMk id="6" creationId="{F7EC174A-AC9B-465E-9F68-1F25CEE8D77E}"/>
          </ac:picMkLst>
        </pc:picChg>
      </pc:sldChg>
      <pc:sldChg chg="addSp modSp">
        <pc:chgData name="Self, Julie Lynn (CDC/DDID/NCHHSTP/DTE)" userId="b0c15203-d06e-4f8a-93be-4cafda4cc0aa" providerId="ADAL" clId="{124E3A05-AF74-413F-85DD-27933EC8D404}" dt="2021-04-23T21:00:39.392" v="16"/>
        <pc:sldMkLst>
          <pc:docMk/>
          <pc:sldMk cId="2963008235" sldId="1268"/>
        </pc:sldMkLst>
        <pc:picChg chg="add mod">
          <ac:chgData name="Self, Julie Lynn (CDC/DDID/NCHHSTP/DTE)" userId="b0c15203-d06e-4f8a-93be-4cafda4cc0aa" providerId="ADAL" clId="{124E3A05-AF74-413F-85DD-27933EC8D404}" dt="2021-04-23T21:00:39.392" v="16"/>
          <ac:picMkLst>
            <pc:docMk/>
            <pc:sldMk cId="2963008235" sldId="1268"/>
            <ac:picMk id="4" creationId="{FF87FDC9-F2E3-432D-AA37-1D906341B59B}"/>
          </ac:picMkLst>
        </pc:picChg>
      </pc:sldChg>
      <pc:sldChg chg="addSp delSp modSp">
        <pc:chgData name="Self, Julie Lynn (CDC/DDID/NCHHSTP/DTE)" userId="b0c15203-d06e-4f8a-93be-4cafda4cc0aa" providerId="ADAL" clId="{124E3A05-AF74-413F-85DD-27933EC8D404}" dt="2021-04-26T15:50:14.675" v="22"/>
        <pc:sldMkLst>
          <pc:docMk/>
          <pc:sldMk cId="638702989" sldId="1273"/>
        </pc:sldMkLst>
        <pc:picChg chg="add del mod">
          <ac:chgData name="Self, Julie Lynn (CDC/DDID/NCHHSTP/DTE)" userId="b0c15203-d06e-4f8a-93be-4cafda4cc0aa" providerId="ADAL" clId="{124E3A05-AF74-413F-85DD-27933EC8D404}" dt="2021-04-26T15:50:14.675" v="22"/>
          <ac:picMkLst>
            <pc:docMk/>
            <pc:sldMk cId="638702989" sldId="1273"/>
            <ac:picMk id="5" creationId="{558D3068-9DB0-4851-A628-BB1EF978D162}"/>
          </ac:picMkLst>
        </pc:picChg>
        <pc:picChg chg="add mod">
          <ac:chgData name="Self, Julie Lynn (CDC/DDID/NCHHSTP/DTE)" userId="b0c15203-d06e-4f8a-93be-4cafda4cc0aa" providerId="ADAL" clId="{124E3A05-AF74-413F-85DD-27933EC8D404}" dt="2021-04-26T15:50:14.675" v="22"/>
          <ac:picMkLst>
            <pc:docMk/>
            <pc:sldMk cId="638702989" sldId="1273"/>
            <ac:picMk id="6" creationId="{B544613B-31B2-41D0-8CC9-1A009338AE3F}"/>
          </ac:picMkLst>
        </pc:picChg>
      </pc:sldChg>
      <pc:sldChg chg="addSp delSp modSp">
        <pc:chgData name="Self, Julie Lynn (CDC/DDID/NCHHSTP/DTE)" userId="b0c15203-d06e-4f8a-93be-4cafda4cc0aa" providerId="ADAL" clId="{124E3A05-AF74-413F-85DD-27933EC8D404}" dt="2021-04-27T21:40:43.553" v="38"/>
        <pc:sldMkLst>
          <pc:docMk/>
          <pc:sldMk cId="493409381" sldId="1274"/>
        </pc:sldMkLst>
        <pc:spChg chg="mod">
          <ac:chgData name="Self, Julie Lynn (CDC/DDID/NCHHSTP/DTE)" userId="b0c15203-d06e-4f8a-93be-4cafda4cc0aa" providerId="ADAL" clId="{124E3A05-AF74-413F-85DD-27933EC8D404}" dt="2021-04-27T21:36:21.524" v="26"/>
          <ac:spMkLst>
            <pc:docMk/>
            <pc:sldMk cId="493409381" sldId="1274"/>
            <ac:spMk id="2" creationId="{A64FF513-0300-46CE-B075-C180A3045AED}"/>
          </ac:spMkLst>
        </pc:spChg>
        <pc:picChg chg="add del mod">
          <ac:chgData name="Self, Julie Lynn (CDC/DDID/NCHHSTP/DTE)" userId="b0c15203-d06e-4f8a-93be-4cafda4cc0aa" providerId="ADAL" clId="{124E3A05-AF74-413F-85DD-27933EC8D404}" dt="2021-04-27T21:37:23.134" v="36"/>
          <ac:picMkLst>
            <pc:docMk/>
            <pc:sldMk cId="493409381" sldId="1274"/>
            <ac:picMk id="4" creationId="{115BB716-E10F-4D3A-9605-286105E31999}"/>
          </ac:picMkLst>
        </pc:picChg>
        <pc:picChg chg="add del mod">
          <ac:chgData name="Self, Julie Lynn (CDC/DDID/NCHHSTP/DTE)" userId="b0c15203-d06e-4f8a-93be-4cafda4cc0aa" providerId="ADAL" clId="{124E3A05-AF74-413F-85DD-27933EC8D404}" dt="2021-04-27T21:38:18.407" v="37"/>
          <ac:picMkLst>
            <pc:docMk/>
            <pc:sldMk cId="493409381" sldId="1274"/>
            <ac:picMk id="6" creationId="{80F8E2FA-6382-4A8B-B588-FBF5DE57364A}"/>
          </ac:picMkLst>
        </pc:picChg>
        <pc:picChg chg="add del mod">
          <ac:chgData name="Self, Julie Lynn (CDC/DDID/NCHHSTP/DTE)" userId="b0c15203-d06e-4f8a-93be-4cafda4cc0aa" providerId="ADAL" clId="{124E3A05-AF74-413F-85DD-27933EC8D404}" dt="2021-04-27T21:40:43.553" v="38"/>
          <ac:picMkLst>
            <pc:docMk/>
            <pc:sldMk cId="493409381" sldId="1274"/>
            <ac:picMk id="7" creationId="{6810C0D7-5707-497B-B9D3-E4043966ADC9}"/>
          </ac:picMkLst>
        </pc:picChg>
        <pc:picChg chg="add mod">
          <ac:chgData name="Self, Julie Lynn (CDC/DDID/NCHHSTP/DTE)" userId="b0c15203-d06e-4f8a-93be-4cafda4cc0aa" providerId="ADAL" clId="{124E3A05-AF74-413F-85DD-27933EC8D404}" dt="2021-04-27T21:40:43.553" v="38"/>
          <ac:picMkLst>
            <pc:docMk/>
            <pc:sldMk cId="493409381" sldId="1274"/>
            <ac:picMk id="8" creationId="{9B116B7A-63E3-47DC-A361-69725E970F5F}"/>
          </ac:picMkLst>
        </pc:picChg>
      </pc:sldChg>
      <pc:sldChg chg="addSp delSp modSp">
        <pc:chgData name="Self, Julie Lynn (CDC/DDID/NCHHSTP/DTE)" userId="b0c15203-d06e-4f8a-93be-4cafda4cc0aa" providerId="ADAL" clId="{124E3A05-AF74-413F-85DD-27933EC8D404}" dt="2021-04-28T22:09:28.658" v="71"/>
        <pc:sldMkLst>
          <pc:docMk/>
          <pc:sldMk cId="468973876" sldId="1275"/>
        </pc:sldMkLst>
        <pc:picChg chg="add del mod">
          <ac:chgData name="Self, Julie Lynn (CDC/DDID/NCHHSTP/DTE)" userId="b0c15203-d06e-4f8a-93be-4cafda4cc0aa" providerId="ADAL" clId="{124E3A05-AF74-413F-85DD-27933EC8D404}" dt="2021-04-28T22:09:28.658" v="71"/>
          <ac:picMkLst>
            <pc:docMk/>
            <pc:sldMk cId="468973876" sldId="1275"/>
            <ac:picMk id="4" creationId="{CC59C780-2EBF-4EBD-87BF-39CB7C1C98E5}"/>
          </ac:picMkLst>
        </pc:picChg>
        <pc:picChg chg="add mod">
          <ac:chgData name="Self, Julie Lynn (CDC/DDID/NCHHSTP/DTE)" userId="b0c15203-d06e-4f8a-93be-4cafda4cc0aa" providerId="ADAL" clId="{124E3A05-AF74-413F-85DD-27933EC8D404}" dt="2021-04-28T22:09:28.658" v="71"/>
          <ac:picMkLst>
            <pc:docMk/>
            <pc:sldMk cId="468973876" sldId="1275"/>
            <ac:picMk id="5" creationId="{30DD4138-38DA-40DA-95D9-2AE3CCF0AB37}"/>
          </ac:picMkLst>
        </pc:picChg>
      </pc:sldChg>
      <pc:sldChg chg="addSp delSp modSp">
        <pc:chgData name="Self, Julie Lynn (CDC/DDID/NCHHSTP/DTE)" userId="b0c15203-d06e-4f8a-93be-4cafda4cc0aa" providerId="ADAL" clId="{124E3A05-AF74-413F-85DD-27933EC8D404}" dt="2021-04-23T20:47:55.379" v="5"/>
        <pc:sldMkLst>
          <pc:docMk/>
          <pc:sldMk cId="773524796" sldId="1276"/>
        </pc:sldMkLst>
        <pc:picChg chg="add del mod">
          <ac:chgData name="Self, Julie Lynn (CDC/DDID/NCHHSTP/DTE)" userId="b0c15203-d06e-4f8a-93be-4cafda4cc0aa" providerId="ADAL" clId="{124E3A05-AF74-413F-85DD-27933EC8D404}" dt="2021-04-23T20:24:00.220" v="1"/>
          <ac:picMkLst>
            <pc:docMk/>
            <pc:sldMk cId="773524796" sldId="1276"/>
            <ac:picMk id="3" creationId="{5CD936BF-BE00-4363-9AFF-B8CA5526AD2A}"/>
          </ac:picMkLst>
        </pc:picChg>
        <pc:picChg chg="add del mod">
          <ac:chgData name="Self, Julie Lynn (CDC/DDID/NCHHSTP/DTE)" userId="b0c15203-d06e-4f8a-93be-4cafda4cc0aa" providerId="ADAL" clId="{124E3A05-AF74-413F-85DD-27933EC8D404}" dt="2021-04-23T20:24:14.338" v="2"/>
          <ac:picMkLst>
            <pc:docMk/>
            <pc:sldMk cId="773524796" sldId="1276"/>
            <ac:picMk id="4" creationId="{E6C76580-3954-4AFA-931E-34C6471043BF}"/>
          </ac:picMkLst>
        </pc:picChg>
        <pc:picChg chg="add del mod">
          <ac:chgData name="Self, Julie Lynn (CDC/DDID/NCHHSTP/DTE)" userId="b0c15203-d06e-4f8a-93be-4cafda4cc0aa" providerId="ADAL" clId="{124E3A05-AF74-413F-85DD-27933EC8D404}" dt="2021-04-23T20:45:45.150" v="4"/>
          <ac:picMkLst>
            <pc:docMk/>
            <pc:sldMk cId="773524796" sldId="1276"/>
            <ac:picMk id="6" creationId="{A382E97B-0857-4347-B9F3-D41C7ABBF480}"/>
          </ac:picMkLst>
        </pc:picChg>
        <pc:picChg chg="add del mod">
          <ac:chgData name="Self, Julie Lynn (CDC/DDID/NCHHSTP/DTE)" userId="b0c15203-d06e-4f8a-93be-4cafda4cc0aa" providerId="ADAL" clId="{124E3A05-AF74-413F-85DD-27933EC8D404}" dt="2021-04-23T20:47:55.379" v="5"/>
          <ac:picMkLst>
            <pc:docMk/>
            <pc:sldMk cId="773524796" sldId="1276"/>
            <ac:picMk id="7" creationId="{FF18EAA8-2045-4974-A459-66A55609CB5E}"/>
          </ac:picMkLst>
        </pc:picChg>
        <pc:picChg chg="add mod">
          <ac:chgData name="Self, Julie Lynn (CDC/DDID/NCHHSTP/DTE)" userId="b0c15203-d06e-4f8a-93be-4cafda4cc0aa" providerId="ADAL" clId="{124E3A05-AF74-413F-85DD-27933EC8D404}" dt="2021-04-23T20:47:55.379" v="5"/>
          <ac:picMkLst>
            <pc:docMk/>
            <pc:sldMk cId="773524796" sldId="1276"/>
            <ac:picMk id="8" creationId="{52A0DAC3-39D3-4E9E-9E51-BADBAF847D9B}"/>
          </ac:picMkLst>
        </pc:picChg>
      </pc:sldChg>
      <pc:sldChg chg="addSp modSp">
        <pc:chgData name="Self, Julie Lynn (CDC/DDID/NCHHSTP/DTE)" userId="b0c15203-d06e-4f8a-93be-4cafda4cc0aa" providerId="ADAL" clId="{124E3A05-AF74-413F-85DD-27933EC8D404}" dt="2021-04-23T20:49:49.233" v="6"/>
        <pc:sldMkLst>
          <pc:docMk/>
          <pc:sldMk cId="1437819305" sldId="1277"/>
        </pc:sldMkLst>
        <pc:picChg chg="add mod">
          <ac:chgData name="Self, Julie Lynn (CDC/DDID/NCHHSTP/DTE)" userId="b0c15203-d06e-4f8a-93be-4cafda4cc0aa" providerId="ADAL" clId="{124E3A05-AF74-413F-85DD-27933EC8D404}" dt="2021-04-23T20:49:49.233" v="6"/>
          <ac:picMkLst>
            <pc:docMk/>
            <pc:sldMk cId="1437819305" sldId="1277"/>
            <ac:picMk id="4" creationId="{A9149EC7-76B9-4A68-8A40-FAE515A7F06D}"/>
          </ac:picMkLst>
        </pc:picChg>
      </pc:sldChg>
      <pc:sldChg chg="addSp modSp">
        <pc:chgData name="Self, Julie Lynn (CDC/DDID/NCHHSTP/DTE)" userId="b0c15203-d06e-4f8a-93be-4cafda4cc0aa" providerId="ADAL" clId="{124E3A05-AF74-413F-85DD-27933EC8D404}" dt="2021-04-23T20:51:36.823" v="7"/>
        <pc:sldMkLst>
          <pc:docMk/>
          <pc:sldMk cId="2964951784" sldId="1278"/>
        </pc:sldMkLst>
        <pc:picChg chg="add mod">
          <ac:chgData name="Self, Julie Lynn (CDC/DDID/NCHHSTP/DTE)" userId="b0c15203-d06e-4f8a-93be-4cafda4cc0aa" providerId="ADAL" clId="{124E3A05-AF74-413F-85DD-27933EC8D404}" dt="2021-04-23T20:51:36.823" v="7"/>
          <ac:picMkLst>
            <pc:docMk/>
            <pc:sldMk cId="2964951784" sldId="1278"/>
            <ac:picMk id="7" creationId="{FED9D19E-4DBC-4BE1-8E81-EE150584F38E}"/>
          </ac:picMkLst>
        </pc:picChg>
      </pc:sldChg>
      <pc:sldChg chg="addSp delSp modSp">
        <pc:chgData name="Self, Julie Lynn (CDC/DDID/NCHHSTP/DTE)" userId="b0c15203-d06e-4f8a-93be-4cafda4cc0aa" providerId="ADAL" clId="{124E3A05-AF74-413F-85DD-27933EC8D404}" dt="2021-04-23T20:57:55.185" v="14"/>
        <pc:sldMkLst>
          <pc:docMk/>
          <pc:sldMk cId="2449185191" sldId="1279"/>
        </pc:sldMkLst>
        <pc:picChg chg="add del mod">
          <ac:chgData name="Self, Julie Lynn (CDC/DDID/NCHHSTP/DTE)" userId="b0c15203-d06e-4f8a-93be-4cafda4cc0aa" providerId="ADAL" clId="{124E3A05-AF74-413F-85DD-27933EC8D404}" dt="2021-04-23T20:57:55.185" v="14"/>
          <ac:picMkLst>
            <pc:docMk/>
            <pc:sldMk cId="2449185191" sldId="1279"/>
            <ac:picMk id="4" creationId="{4830BC0C-8A01-43B8-833B-6A397E5970FD}"/>
          </ac:picMkLst>
        </pc:picChg>
        <pc:picChg chg="add mod">
          <ac:chgData name="Self, Julie Lynn (CDC/DDID/NCHHSTP/DTE)" userId="b0c15203-d06e-4f8a-93be-4cafda4cc0aa" providerId="ADAL" clId="{124E3A05-AF74-413F-85DD-27933EC8D404}" dt="2021-04-23T20:57:55.185" v="14"/>
          <ac:picMkLst>
            <pc:docMk/>
            <pc:sldMk cId="2449185191" sldId="1279"/>
            <ac:picMk id="5" creationId="{9718FBA0-7440-47DE-AD99-085854BFC792}"/>
          </ac:picMkLst>
        </pc:picChg>
      </pc:sldChg>
      <pc:sldChg chg="addSp modSp">
        <pc:chgData name="Self, Julie Lynn (CDC/DDID/NCHHSTP/DTE)" userId="b0c15203-d06e-4f8a-93be-4cafda4cc0aa" providerId="ADAL" clId="{124E3A05-AF74-413F-85DD-27933EC8D404}" dt="2021-04-23T21:04:12.776" v="17"/>
        <pc:sldMkLst>
          <pc:docMk/>
          <pc:sldMk cId="1821434724" sldId="1280"/>
        </pc:sldMkLst>
        <pc:picChg chg="add mod">
          <ac:chgData name="Self, Julie Lynn (CDC/DDID/NCHHSTP/DTE)" userId="b0c15203-d06e-4f8a-93be-4cafda4cc0aa" providerId="ADAL" clId="{124E3A05-AF74-413F-85DD-27933EC8D404}" dt="2021-04-23T21:04:12.776" v="17"/>
          <ac:picMkLst>
            <pc:docMk/>
            <pc:sldMk cId="1821434724" sldId="1280"/>
            <ac:picMk id="3" creationId="{DACE7F57-025D-451C-8F5F-216BA6C406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4FEF2-F6FC-4FC4-A3E9-A91FC5EA927E}" type="datetimeFigureOut">
              <a:rPr lang="en-US" smtClean="0"/>
              <a:t>4/23/2021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ECD2A-6661-4206-9F02-BE30AC956B6A}" type="slidenum">
              <a:rPr lang="en-US" smtClean="0"/>
              <a:t>‹#›</a:t>
            </a:fld>
            <a:endParaRPr lang="en-US" dirty="0"/>
          </a:p>
        </p:txBody>
      </p:sp>
    </p:spTree>
    <p:extLst>
      <p:ext uri="{BB962C8B-B14F-4D97-AF65-F5344CB8AC3E}">
        <p14:creationId xmlns:p14="http://schemas.microsoft.com/office/powerpoint/2010/main" val="783155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set and webinars were prepared by the Division of Tuberculosis Elimination (DTBE), National Center for HIV/AIDS, Viral Hepatitis, STD, and TB Prevention (NCHHSTP), Centers for Disease Control and Prevention (CDC), U.S. Department of Health and Human Services (HHS). This training describes updates to the data collection form used to collect TB surveillance data, standardized for national surveillance, known as the 2020 Report of Verified Case of TB, or RVCT.</a:t>
            </a:r>
          </a:p>
        </p:txBody>
      </p:sp>
      <p:sp>
        <p:nvSpPr>
          <p:cNvPr id="4" name="Slide Number Placeholder 3"/>
          <p:cNvSpPr>
            <a:spLocks noGrp="1"/>
          </p:cNvSpPr>
          <p:nvPr>
            <p:ph type="sldNum" sz="quarter" idx="5"/>
          </p:nvPr>
        </p:nvSpPr>
        <p:spPr/>
        <p:txBody>
          <a:bodyPr/>
          <a:lstStyle/>
          <a:p>
            <a:fld id="{23BECD2A-6661-4206-9F02-BE30AC956B6A}" type="slidenum">
              <a:rPr lang="en-US" smtClean="0"/>
              <a:t>1</a:t>
            </a:fld>
            <a:endParaRPr lang="en-US" dirty="0"/>
          </a:p>
        </p:txBody>
      </p:sp>
    </p:spTree>
    <p:extLst>
      <p:ext uri="{BB962C8B-B14F-4D97-AF65-F5344CB8AC3E}">
        <p14:creationId xmlns:p14="http://schemas.microsoft.com/office/powerpoint/2010/main" val="3699063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want to determine if a case is reportable. Based on the guidance in the 2020 RVCT Instruction Manual in Appendix B: </a:t>
            </a:r>
            <a:r>
              <a:rPr lang="en-US" b="1" dirty="0"/>
              <a:t>Reporting</a:t>
            </a:r>
            <a:r>
              <a:rPr lang="en-US" dirty="0"/>
              <a:t> of </a:t>
            </a:r>
            <a:r>
              <a:rPr lang="en-US" b="1" dirty="0"/>
              <a:t>all verified </a:t>
            </a:r>
            <a:r>
              <a:rPr lang="en-US" dirty="0"/>
              <a:t>cases who have been in a U.S. reporting area for ≥90 days (inclusive of the report date) is required by the cooperative agreement between CDC and state and local TB programs, regardless of whether the case is counted as part of the jurisdiction’s official TB case count.</a:t>
            </a:r>
          </a:p>
          <a:p>
            <a:endParaRPr lang="en-US" dirty="0"/>
          </a:p>
        </p:txBody>
      </p:sp>
      <p:sp>
        <p:nvSpPr>
          <p:cNvPr id="4" name="Slide Number Placeholder 3"/>
          <p:cNvSpPr>
            <a:spLocks noGrp="1"/>
          </p:cNvSpPr>
          <p:nvPr>
            <p:ph type="sldNum" sz="quarter" idx="5"/>
          </p:nvPr>
        </p:nvSpPr>
        <p:spPr/>
        <p:txBody>
          <a:bodyPr/>
          <a:lstStyle/>
          <a:p>
            <a:fld id="{23BECD2A-6661-4206-9F02-BE30AC956B6A}" type="slidenum">
              <a:rPr lang="en-US" smtClean="0"/>
              <a:t>10</a:t>
            </a:fld>
            <a:endParaRPr lang="en-US" dirty="0"/>
          </a:p>
        </p:txBody>
      </p:sp>
    </p:spTree>
    <p:extLst>
      <p:ext uri="{BB962C8B-B14F-4D97-AF65-F5344CB8AC3E}">
        <p14:creationId xmlns:p14="http://schemas.microsoft.com/office/powerpoint/2010/main" val="1946609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“90-day rule” is often confusing. This</a:t>
            </a:r>
            <a:r>
              <a:rPr lang="en-US" baseline="0" dirty="0"/>
              <a:t> diagram gives scenarios to help identify whether you should report a TB case to CDC. In each of these scenarios, TB diagnosis was reported after arrival in the United States or U.S. reporting area. The red circle indicates U.S. arrival date and marks the beginning of the 90-day period. The 90-day period is represented by the gray box. Report date is indicated by the orange-yellow diamond and the blue dot represents U.S. departure date. </a:t>
            </a:r>
          </a:p>
          <a:p>
            <a:endParaRPr lang="en-US" baseline="0" dirty="0"/>
          </a:p>
          <a:p>
            <a:r>
              <a:rPr lang="en-US" baseline="0" dirty="0"/>
              <a:t>In scenarios A and B, the departure date is after the 90-day period of being in the United States or U.S. reporting area. In scenario A, the report date occurred before the patient had been in the United States or U.S. reporting area for 90 days, but the patient remained in the U.S. reporting area for more than 90 days total. In scenario B, the report date occurred after being in the United States/U.S. reporting area for 90 days. In both scenarios A and B, the patients were in the United States or U.S. reporting area for at least 90 days and thus both cases would be reportable to CDC. </a:t>
            </a:r>
          </a:p>
          <a:p>
            <a:endParaRPr lang="en-US" baseline="0" dirty="0"/>
          </a:p>
          <a:p>
            <a:r>
              <a:rPr lang="en-US" baseline="0" dirty="0"/>
              <a:t>In scenario C, the departure date is right at 90 days in the United States/U.S. reporting area so this case would also be reportable to CDC. </a:t>
            </a:r>
          </a:p>
          <a:p>
            <a:endParaRPr lang="en-US" baseline="0" dirty="0"/>
          </a:p>
          <a:p>
            <a:r>
              <a:rPr lang="en-US" baseline="0" dirty="0"/>
              <a:t>In scenario D, the departure date is before the 90-day mark so this case would </a:t>
            </a:r>
            <a:r>
              <a:rPr lang="en-US" b="1" baseline="0" dirty="0"/>
              <a:t>NOT</a:t>
            </a:r>
            <a:r>
              <a:rPr lang="en-US" baseline="0" dirty="0"/>
              <a:t> be reportable to CDC. </a:t>
            </a:r>
          </a:p>
          <a:p>
            <a:r>
              <a:rPr lang="en-US" baseline="0" dirty="0"/>
              <a:t>Scenario E has the same U.S. departure date as scenario D so this case is not reportable to CDC, even though the report date was at 90 days. In this scenario, the time that the patient was in the United States/U.S. reporting area did not overlap with the report date.</a:t>
            </a:r>
          </a:p>
          <a:p>
            <a:endParaRPr lang="en-US" baseline="0" dirty="0"/>
          </a:p>
          <a:p>
            <a:r>
              <a:rPr lang="en-US" baseline="0" dirty="0"/>
              <a:t>In scenario F, departure date is right at 90 days in the United States/U.S. reporting area, so this case is reportable to CDC even though the report date occurred after the patient departed. </a:t>
            </a:r>
          </a:p>
          <a:p>
            <a:r>
              <a:rPr lang="en-US" baseline="0" dirty="0"/>
              <a:t>In scenario G, the patient died before being in the United States/U.S. reporting area for 90 days. Even though this patient was not living in the reporting area for 90 or more days, they might have done so if they had survived. As long as this case is not counted in another country, we ask that you report this case to CDC.</a:t>
            </a:r>
          </a:p>
          <a:p>
            <a:endParaRPr lang="en-US" baseline="0" dirty="0"/>
          </a:p>
          <a:p>
            <a:r>
              <a:rPr lang="en-US" baseline="0" dirty="0"/>
              <a:t>It is important to note that the 90-day period starts when the person arrives in the United States or U.S. reporting area and ends when the person departs the United States or U.S. reporting area and is </a:t>
            </a:r>
            <a:r>
              <a:rPr lang="en-US" i="1" baseline="0" dirty="0"/>
              <a:t>not</a:t>
            </a:r>
            <a:r>
              <a:rPr lang="en-US" baseline="0" dirty="0"/>
              <a:t> related to the TB report date to the health department.</a:t>
            </a:r>
            <a:endParaRPr lang="en-US" dirty="0"/>
          </a:p>
        </p:txBody>
      </p:sp>
      <p:sp>
        <p:nvSpPr>
          <p:cNvPr id="4" name="Slide Number Placeholder 3"/>
          <p:cNvSpPr>
            <a:spLocks noGrp="1"/>
          </p:cNvSpPr>
          <p:nvPr>
            <p:ph type="sldNum" sz="quarter" idx="5"/>
          </p:nvPr>
        </p:nvSpPr>
        <p:spPr/>
        <p:txBody>
          <a:bodyPr/>
          <a:lstStyle/>
          <a:p>
            <a:fld id="{23BECD2A-6661-4206-9F02-BE30AC956B6A}" type="slidenum">
              <a:rPr lang="en-US" smtClean="0"/>
              <a:t>11</a:t>
            </a:fld>
            <a:endParaRPr lang="en-US" dirty="0"/>
          </a:p>
        </p:txBody>
      </p:sp>
    </p:spTree>
    <p:extLst>
      <p:ext uri="{BB962C8B-B14F-4D97-AF65-F5344CB8AC3E}">
        <p14:creationId xmlns:p14="http://schemas.microsoft.com/office/powerpoint/2010/main" val="163250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determine whether a case is reportable, the next question is “Is this case countable?”</a:t>
            </a:r>
          </a:p>
          <a:p>
            <a:r>
              <a:rPr lang="en-US" dirty="0"/>
              <a:t>Here are the </a:t>
            </a:r>
            <a:r>
              <a:rPr lang="en-US" u="sng" dirty="0"/>
              <a:t>no</a:t>
            </a:r>
            <a:r>
              <a:rPr lang="en-US" dirty="0"/>
              <a:t> options:</a:t>
            </a:r>
          </a:p>
          <a:p>
            <a:pPr lvl="1"/>
            <a:r>
              <a:rPr lang="en-US" dirty="0"/>
              <a:t>The case has already been counted by another country—if it is unclear whether the other country is counting the case, we consider the case to have been counted by the other country if the patient started TB (not LTBI) treatment before arriving in a U.S. reporting area. This remains true even if the patient takes treatment for ≥90 days in a U.S. reporting area.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On Pg 14 of the RVCT instruction manual it says, consider the case to have been counted in the other country if the diagnostic evaluation was completed and the patient was prescribed anti-TB medications before arriving in the United States. </a:t>
            </a:r>
          </a:p>
          <a:p>
            <a:r>
              <a:rPr lang="en-US" dirty="0"/>
              <a:t>If the person was in a U.S. reporting area for &lt;90 days when TB diagnosis evaluation was done and did not start TB treatment in a U.S. reporting area, then this case is not countable. For example, if there was an Immigration and Customs Enforcement (ICE) detainee who was tested and then deported before the positive culture TB result came back. Also, if this person began TB treatment in a U.S. reporting area, but return to their native country to continue therapy, the case would still not be counted in the U.S. because the person was here for &lt;90 days.</a:t>
            </a:r>
          </a:p>
          <a:p>
            <a:endParaRPr lang="en-US" u="sng" dirty="0"/>
          </a:p>
          <a:p>
            <a:r>
              <a:rPr lang="en-US" u="none" dirty="0"/>
              <a:t>However, persons from other countries who are in a U.S. reporting area at least 90 days, inclusive of report date, are all considered countable here, even if they return home to continue treatment.</a:t>
            </a:r>
          </a:p>
          <a:p>
            <a:endParaRPr lang="en-US" dirty="0"/>
          </a:p>
        </p:txBody>
      </p:sp>
      <p:sp>
        <p:nvSpPr>
          <p:cNvPr id="4" name="Slide Number Placeholder 3"/>
          <p:cNvSpPr>
            <a:spLocks noGrp="1"/>
          </p:cNvSpPr>
          <p:nvPr>
            <p:ph type="sldNum" sz="quarter" idx="5"/>
          </p:nvPr>
        </p:nvSpPr>
        <p:spPr/>
        <p:txBody>
          <a:bodyPr/>
          <a:lstStyle/>
          <a:p>
            <a:fld id="{23BECD2A-6661-4206-9F02-BE30AC956B6A}" type="slidenum">
              <a:rPr lang="en-US" smtClean="0"/>
              <a:t>12</a:t>
            </a:fld>
            <a:endParaRPr lang="en-US" dirty="0"/>
          </a:p>
        </p:txBody>
      </p:sp>
    </p:spTree>
    <p:extLst>
      <p:ext uri="{BB962C8B-B14F-4D97-AF65-F5344CB8AC3E}">
        <p14:creationId xmlns:p14="http://schemas.microsoft.com/office/powerpoint/2010/main" val="3717694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yes options for “Is this case countable”:</a:t>
            </a:r>
          </a:p>
          <a:p>
            <a:r>
              <a:rPr lang="en-US" dirty="0"/>
              <a:t>Based on Appendix B of the RVCT instruction manual, for persons diagnosed with TB who are in a U.S. reporting area for </a:t>
            </a:r>
            <a:r>
              <a:rPr lang="en-US" dirty="0">
                <a:highlight>
                  <a:srgbClr val="FFFF00"/>
                </a:highlight>
              </a:rPr>
              <a:t>≥</a:t>
            </a:r>
            <a:r>
              <a:rPr lang="en-US" dirty="0"/>
              <a:t>90 </a:t>
            </a:r>
            <a:r>
              <a:rPr lang="en-US" dirty="0">
                <a:solidFill>
                  <a:srgbClr val="FF0000"/>
                </a:solidFill>
                <a:highlight>
                  <a:srgbClr val="FFFF00"/>
                </a:highlight>
              </a:rPr>
              <a:t>consecutive</a:t>
            </a:r>
            <a:r>
              <a:rPr lang="en-US" dirty="0"/>
              <a:t> days</a:t>
            </a:r>
            <a:r>
              <a:rPr lang="en-US" dirty="0">
                <a:solidFill>
                  <a:srgbClr val="FF0000"/>
                </a:solidFill>
                <a:highlight>
                  <a:srgbClr val="FFFF00"/>
                </a:highlight>
              </a:rPr>
              <a:t>, </a:t>
            </a:r>
            <a:r>
              <a:rPr lang="en-US" b="1" u="sng" dirty="0">
                <a:solidFill>
                  <a:srgbClr val="FF0000"/>
                </a:solidFill>
                <a:highlight>
                  <a:srgbClr val="FFFF00"/>
                </a:highlight>
              </a:rPr>
              <a:t>inclusive of report date</a:t>
            </a:r>
            <a:r>
              <a:rPr lang="en-US" dirty="0">
                <a:solidFill>
                  <a:srgbClr val="FF0000"/>
                </a:solidFill>
                <a:highlight>
                  <a:srgbClr val="FFFF00"/>
                </a:highlight>
              </a:rPr>
              <a:t>, the case </a:t>
            </a:r>
            <a:r>
              <a:rPr lang="en-US" dirty="0"/>
              <a:t>should be reported and counted by the locality </a:t>
            </a:r>
            <a:r>
              <a:rPr lang="en-US" dirty="0">
                <a:solidFill>
                  <a:srgbClr val="FF0000"/>
                </a:solidFill>
                <a:highlight>
                  <a:srgbClr val="FFFF00"/>
                </a:highlight>
              </a:rPr>
              <a:t>where the diagnostic evaluation for TB began. This is true even if the person did not start treatment.</a:t>
            </a:r>
          </a:p>
          <a:p>
            <a:endParaRPr lang="en-US" dirty="0">
              <a:solidFill>
                <a:srgbClr val="FF0000"/>
              </a:solidFill>
              <a:highlight>
                <a:srgbClr val="FFFF00"/>
              </a:highlight>
            </a:endParaRPr>
          </a:p>
          <a:p>
            <a:r>
              <a:rPr lang="en-US" dirty="0">
                <a:solidFill>
                  <a:srgbClr val="FF0000"/>
                </a:solidFill>
                <a:highlight>
                  <a:srgbClr val="FFFF00"/>
                </a:highlight>
              </a:rPr>
              <a:t>Also, for </a:t>
            </a:r>
            <a:r>
              <a:rPr lang="en-US" dirty="0"/>
              <a:t>border crossers who receive TB treatment from a locality in the United States for </a:t>
            </a:r>
            <a:r>
              <a:rPr lang="en-US" dirty="0">
                <a:solidFill>
                  <a:srgbClr val="FF0000"/>
                </a:solidFill>
                <a:highlight>
                  <a:srgbClr val="FFFF00"/>
                </a:highlight>
              </a:rPr>
              <a:t>a total of </a:t>
            </a:r>
            <a:r>
              <a:rPr lang="en-US" dirty="0">
                <a:highlight>
                  <a:srgbClr val="FFFF00"/>
                </a:highlight>
              </a:rPr>
              <a:t>≥ </a:t>
            </a:r>
            <a:r>
              <a:rPr lang="en-US" dirty="0"/>
              <a:t>90 days consecutive days </a:t>
            </a:r>
            <a:r>
              <a:rPr lang="en-US" sz="1200" dirty="0">
                <a:solidFill>
                  <a:srgbClr val="FF0000"/>
                </a:solidFill>
                <a:highlight>
                  <a:srgbClr val="FFFF00"/>
                </a:highlight>
              </a:rPr>
              <a:t>(excluding weekends), the cases </a:t>
            </a:r>
            <a:r>
              <a:rPr lang="en-US" dirty="0"/>
              <a:t>should be reported and counted by the U.S. locality where the person receives TB treatment.   </a:t>
            </a:r>
          </a:p>
          <a:p>
            <a:endParaRPr lang="en-US" dirty="0"/>
          </a:p>
          <a:p>
            <a:r>
              <a:rPr lang="en-US" dirty="0"/>
              <a:t>More information about the definition of border crosser is available in the 2020 RVCT Instruction Manual.</a:t>
            </a:r>
          </a:p>
          <a:p>
            <a:endParaRPr lang="en-US" dirty="0"/>
          </a:p>
        </p:txBody>
      </p:sp>
      <p:sp>
        <p:nvSpPr>
          <p:cNvPr id="4" name="Slide Number Placeholder 3"/>
          <p:cNvSpPr>
            <a:spLocks noGrp="1"/>
          </p:cNvSpPr>
          <p:nvPr>
            <p:ph type="sldNum" sz="quarter" idx="5"/>
          </p:nvPr>
        </p:nvSpPr>
        <p:spPr/>
        <p:txBody>
          <a:bodyPr/>
          <a:lstStyle/>
          <a:p>
            <a:fld id="{23BECD2A-6661-4206-9F02-BE30AC956B6A}" type="slidenum">
              <a:rPr lang="en-US" smtClean="0"/>
              <a:t>13</a:t>
            </a:fld>
            <a:endParaRPr lang="en-US" dirty="0"/>
          </a:p>
        </p:txBody>
      </p:sp>
    </p:spTree>
    <p:extLst>
      <p:ext uri="{BB962C8B-B14F-4D97-AF65-F5344CB8AC3E}">
        <p14:creationId xmlns:p14="http://schemas.microsoft.com/office/powerpoint/2010/main" val="85253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determine the case to be countable as a U.S. case…Which U.S. reporting area should count the case?</a:t>
            </a:r>
          </a:p>
          <a:p>
            <a:endParaRPr lang="en-US" dirty="0"/>
          </a:p>
          <a:p>
            <a:r>
              <a:rPr lang="en-US" dirty="0"/>
              <a:t>The RVCT instruction manual provides more detailed examples about which jurisdiction should count the case.</a:t>
            </a:r>
          </a:p>
          <a:p>
            <a:endParaRPr lang="en-US" dirty="0"/>
          </a:p>
          <a:p>
            <a:r>
              <a:rPr lang="en-US" dirty="0"/>
              <a:t>Generally, count in the reporting area in which he/she lived at the time that the TB diagnostic evaluation was initiated. This is true however temporarily the patient was in that reporting area and does not matter if that reporting area is involved in treating the patient’s TB. This includes a person from a different country who is living in a U.S. reporting area for at least 90 days.</a:t>
            </a:r>
          </a:p>
          <a:p>
            <a:endParaRPr lang="en-US" dirty="0"/>
          </a:p>
          <a:p>
            <a:r>
              <a:rPr lang="en-US" dirty="0"/>
              <a:t>The exception is if the patient returns home to another U.S. reporting area to complete treatment. The case should be counted in the patient’s home reporting area. The reporting address would be the home reporting area. We’ll talk about this more in item 6.</a:t>
            </a:r>
          </a:p>
          <a:p>
            <a:endParaRPr lang="en-US" dirty="0"/>
          </a:p>
        </p:txBody>
      </p:sp>
      <p:sp>
        <p:nvSpPr>
          <p:cNvPr id="4" name="Slide Number Placeholder 3"/>
          <p:cNvSpPr>
            <a:spLocks noGrp="1"/>
          </p:cNvSpPr>
          <p:nvPr>
            <p:ph type="sldNum" sz="quarter" idx="5"/>
          </p:nvPr>
        </p:nvSpPr>
        <p:spPr/>
        <p:txBody>
          <a:bodyPr/>
          <a:lstStyle/>
          <a:p>
            <a:fld id="{23BECD2A-6661-4206-9F02-BE30AC956B6A}" type="slidenum">
              <a:rPr lang="en-US" smtClean="0"/>
              <a:t>14</a:t>
            </a:fld>
            <a:endParaRPr lang="en-US" dirty="0"/>
          </a:p>
        </p:txBody>
      </p:sp>
    </p:spTree>
    <p:extLst>
      <p:ext uri="{BB962C8B-B14F-4D97-AF65-F5344CB8AC3E}">
        <p14:creationId xmlns:p14="http://schemas.microsoft.com/office/powerpoint/2010/main" val="2551255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We have one more special circumstance to clarify which U.S. reporting area should count the case, recurrent TB.</a:t>
            </a:r>
          </a:p>
          <a:p>
            <a:pPr lvl="1"/>
            <a:endParaRPr lang="en-US" dirty="0"/>
          </a:p>
          <a:p>
            <a:pPr lvl="1"/>
            <a:r>
              <a:rPr lang="en-US" u="none" dirty="0"/>
              <a:t>Just as always, recurrent TB is not countable as a new case of TB unless it is diagnosed at least 12 months after the last dose of treatment for the earlier case of TB. </a:t>
            </a:r>
          </a:p>
          <a:p>
            <a:pPr lvl="1"/>
            <a:endParaRPr lang="en-US" u="none" dirty="0"/>
          </a:p>
          <a:p>
            <a:pPr lvl="1"/>
            <a:r>
              <a:rPr lang="en-US" u="none" dirty="0"/>
              <a:t>For persons diagnosed with TB again within 12 months, we previously asked you to complete a new RVCT form, and our instructions were not to count that second report.</a:t>
            </a:r>
            <a:br>
              <a:rPr lang="en-US" u="none" dirty="0"/>
            </a:br>
            <a:r>
              <a:rPr lang="en-US" u="none" dirty="0"/>
              <a:t>Now we’re asking you not to do that extra work.  Instead, we’d prefer that you reopen the original RVCT and update the appropriate variables,</a:t>
            </a:r>
            <a:br>
              <a:rPr lang="en-US" u="none" dirty="0"/>
            </a:br>
            <a:r>
              <a:rPr lang="en-US" u="none" dirty="0"/>
              <a:t>such as the new sputum conversion date and the new treatment completion date.</a:t>
            </a:r>
          </a:p>
          <a:p>
            <a:pPr lvl="1"/>
            <a:endParaRPr lang="en-US" u="none" dirty="0"/>
          </a:p>
          <a:p>
            <a:pPr lvl="1"/>
            <a:r>
              <a:rPr lang="en-US" u="none" dirty="0"/>
              <a:t>However, if your reporting area does not allow previously submitted RVCTs to be reopened and updated, you may submit a new RVCT but in item 5 note that the case has already been counted by another reporting area, even though that other reporting area is just the same reporting area again.</a:t>
            </a:r>
          </a:p>
          <a:p>
            <a:pPr lvl="1"/>
            <a:endParaRPr lang="en-US" dirty="0"/>
          </a:p>
          <a:p>
            <a:endParaRPr lang="en-US" dirty="0"/>
          </a:p>
        </p:txBody>
      </p:sp>
      <p:sp>
        <p:nvSpPr>
          <p:cNvPr id="4" name="Slide Number Placeholder 3"/>
          <p:cNvSpPr>
            <a:spLocks noGrp="1"/>
          </p:cNvSpPr>
          <p:nvPr>
            <p:ph type="sldNum" sz="quarter" idx="5"/>
          </p:nvPr>
        </p:nvSpPr>
        <p:spPr/>
        <p:txBody>
          <a:bodyPr/>
          <a:lstStyle/>
          <a:p>
            <a:fld id="{23BECD2A-6661-4206-9F02-BE30AC956B6A}" type="slidenum">
              <a:rPr lang="en-US" smtClean="0"/>
              <a:t>15</a:t>
            </a:fld>
            <a:endParaRPr lang="en-US" dirty="0"/>
          </a:p>
        </p:txBody>
      </p:sp>
    </p:spTree>
    <p:extLst>
      <p:ext uri="{BB962C8B-B14F-4D97-AF65-F5344CB8AC3E}">
        <p14:creationId xmlns:p14="http://schemas.microsoft.com/office/powerpoint/2010/main" val="4101120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snapshot of the new 2020 form plus the 2-page supplementary case report for MDR TB cases. </a:t>
            </a:r>
            <a:r>
              <a:rPr lang="en-US" sz="1200" b="0" dirty="0"/>
              <a:t>The 2009 RVCT had 49 items, and this revised 2020 RVCT has 43 items.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3340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0" dirty="0"/>
              <a:t>What has been deleted from the 2009 RVCT?</a:t>
            </a:r>
          </a:p>
          <a:p>
            <a:endParaRPr lang="en-US" sz="1600" b="0" dirty="0"/>
          </a:p>
          <a:p>
            <a:r>
              <a:rPr lang="en-US" altLang="en-US" dirty="0"/>
              <a:t>For all cases, items that were removed include:</a:t>
            </a:r>
          </a:p>
          <a:p>
            <a:pPr lvl="1"/>
            <a:r>
              <a:rPr lang="en-US" altLang="en-US" dirty="0"/>
              <a:t>Date form submitted to state health department,</a:t>
            </a:r>
          </a:p>
          <a:p>
            <a:pPr lvl="1"/>
            <a:r>
              <a:rPr lang="en-US" altLang="en-US" dirty="0"/>
              <a:t>Within-state moves, and </a:t>
            </a:r>
          </a:p>
          <a:p>
            <a:pPr lvl="1"/>
            <a:r>
              <a:rPr lang="en-US" altLang="en-US" dirty="0"/>
              <a:t>Also removed are type of reporting laboratory or outpatient healthcare provider</a:t>
            </a:r>
          </a:p>
          <a:p>
            <a:pPr lvl="1"/>
            <a:r>
              <a:rPr lang="en-US" altLang="en-US" dirty="0"/>
              <a:t>As well as number of treatment doses given by directly observed therapy (DOT)</a:t>
            </a:r>
          </a:p>
          <a:p>
            <a:pPr lvl="1"/>
            <a:endParaRPr lang="en-US" altLang="en-US" dirty="0"/>
          </a:p>
          <a:p>
            <a:pPr>
              <a:spcBef>
                <a:spcPts val="2400"/>
              </a:spcBef>
            </a:pPr>
            <a:r>
              <a:rPr lang="en-US" altLang="en-US" dirty="0"/>
              <a:t>For non-U.S.–born persons, initial visa type is no longer on the RVCT form.</a:t>
            </a:r>
          </a:p>
          <a:p>
            <a:pPr>
              <a:spcBef>
                <a:spcPts val="2400"/>
              </a:spcBef>
            </a:pPr>
            <a:r>
              <a:rPr lang="en-US" altLang="en-US" dirty="0"/>
              <a:t>For persons incarcerated at TB diagnosis, the follow-up question of whether under custody of Immigration and Customs Enforcement (ICE) is now removed.</a:t>
            </a:r>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2218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dirty="0"/>
              <a:t>What has been revised from the 2009 RVCT?</a:t>
            </a:r>
            <a:endParaRPr lang="en-US" sz="4000" dirty="0"/>
          </a:p>
          <a:p>
            <a:endParaRPr lang="en-US" sz="4000" dirty="0"/>
          </a:p>
          <a:p>
            <a:pPr>
              <a:spcBef>
                <a:spcPts val="1600"/>
              </a:spcBef>
              <a:buClr>
                <a:srgbClr val="9A4E9E"/>
              </a:buClr>
            </a:pPr>
            <a:r>
              <a:rPr lang="en-US" altLang="en-US" sz="4000" dirty="0"/>
              <a:t>There have been slight wording and date adjustments to harmonize with other diseases reported to the National Notifiable Diseases Surveillance System (NNDSS).</a:t>
            </a:r>
          </a:p>
          <a:p>
            <a:pPr>
              <a:spcBef>
                <a:spcPts val="1600"/>
              </a:spcBef>
              <a:buClr>
                <a:srgbClr val="9A4E9E"/>
              </a:buClr>
            </a:pPr>
            <a:r>
              <a:rPr lang="en-US" altLang="en-US" sz="4000" dirty="0"/>
              <a:t>As well as simplified options for initial reason evaluated for TB.</a:t>
            </a:r>
          </a:p>
          <a:p>
            <a:pPr>
              <a:spcBef>
                <a:spcPts val="1600"/>
              </a:spcBef>
              <a:buClr>
                <a:srgbClr val="9A4E9E"/>
              </a:buClr>
            </a:pPr>
            <a:r>
              <a:rPr lang="en-US" altLang="en-US" sz="4000" dirty="0"/>
              <a:t>We also added Hemoglobin A1c or fasting blood glucose for TB patients with diabetes.</a:t>
            </a:r>
          </a:p>
          <a:p>
            <a:pPr marL="0" marR="0" lvl="0" indent="0" algn="l" defTabSz="914400" rtl="0" eaLnBrk="1" fontAlgn="auto" latinLnBrk="0" hangingPunct="1">
              <a:lnSpc>
                <a:spcPct val="100000"/>
              </a:lnSpc>
              <a:spcBef>
                <a:spcPts val="1600"/>
              </a:spcBef>
              <a:spcAft>
                <a:spcPts val="0"/>
              </a:spcAft>
              <a:buClr>
                <a:srgbClr val="9A4E9E"/>
              </a:buClr>
              <a:buSzTx/>
              <a:buFontTx/>
              <a:buNone/>
              <a:tabLst/>
              <a:defRPr/>
            </a:pPr>
            <a:r>
              <a:rPr lang="en-US" altLang="en-US" sz="4000" dirty="0"/>
              <a:t>Whether case is a missed contact or thought to be recently infected (which will now be captured under the Epidemiologic Investigation section).</a:t>
            </a:r>
          </a:p>
          <a:p>
            <a:pPr>
              <a:spcBef>
                <a:spcPts val="1600"/>
              </a:spcBef>
              <a:buClr>
                <a:srgbClr val="9A4E9E"/>
              </a:buClr>
            </a:pPr>
            <a:r>
              <a:rPr lang="en-US" altLang="en-US" sz="4000" dirty="0"/>
              <a:t>There have been new medication choices added to initial drug regimen.</a:t>
            </a:r>
          </a:p>
          <a:p>
            <a:pPr>
              <a:spcBef>
                <a:spcPts val="1600"/>
              </a:spcBef>
              <a:buClr>
                <a:srgbClr val="9A4E9E"/>
              </a:buClr>
            </a:pPr>
            <a:r>
              <a:rPr lang="en-US" altLang="en-US" sz="4000" dirty="0"/>
              <a:t>We also added date of death if after TB diagnosis.</a:t>
            </a:r>
          </a:p>
          <a:p>
            <a:pPr>
              <a:spcBef>
                <a:spcPts val="1600"/>
              </a:spcBef>
              <a:buClr>
                <a:srgbClr val="9A4E9E"/>
              </a:buClr>
            </a:pPr>
            <a:r>
              <a:rPr lang="en-US" altLang="en-US" sz="4000" dirty="0"/>
              <a:t>Treatment administration now has “check all that apply” and includes </a:t>
            </a:r>
            <a:r>
              <a:rPr lang="en-US" altLang="en-US" sz="4000" dirty="0" err="1"/>
              <a:t>eDOT</a:t>
            </a:r>
            <a:r>
              <a:rPr lang="en-US" altLang="en-US" sz="4000" dirty="0"/>
              <a:t>.</a:t>
            </a:r>
            <a:endParaRPr lang="en-US" sz="4000" dirty="0"/>
          </a:p>
          <a:p>
            <a:endParaRPr lang="en-US" sz="4000" dirty="0"/>
          </a:p>
          <a:p>
            <a:endParaRPr lang="en-US" sz="4000" dirty="0"/>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9104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4000" dirty="0"/>
              <a:t>We have also introduced the use of repeating group blocks. This allows flexibility of unlimited number of responses for the following categories on this slide.</a:t>
            </a:r>
          </a:p>
          <a:p>
            <a:r>
              <a:rPr lang="en-US" sz="4000" dirty="0"/>
              <a:t>Lab/imaging results are no longer individual items on the RVCT, but can all be recorded in a repeating group block. You can now add as many previous TB cases as you want and capture links to other cases. Medications used and additional risk factors are no longer listed in check box format but part of a repeating group block. </a:t>
            </a:r>
          </a:p>
          <a:p>
            <a:endParaRPr lang="en-US" sz="4000" dirty="0"/>
          </a:p>
          <a:p>
            <a:endParaRPr lang="en-US" sz="4000" dirty="0"/>
          </a:p>
          <a:p>
            <a:endParaRPr lang="en-US" sz="4000" dirty="0"/>
          </a:p>
          <a:p>
            <a:r>
              <a:rPr lang="en-US" sz="4000" dirty="0"/>
              <a:t>.</a:t>
            </a:r>
          </a:p>
          <a:p>
            <a:endParaRPr lang="en-US" sz="4000" dirty="0"/>
          </a:p>
          <a:p>
            <a:endParaRPr lang="en-US" sz="4000" dirty="0"/>
          </a:p>
          <a:p>
            <a:endParaRPr lang="en-US" sz="4000" dirty="0"/>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633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2020 RVCT was made possible with the collaboration of many partners. DTBE Surveillance Team met routinely with the 2020 RVCT Revision Work Group that included state and local health departments. DTBE would like to acknowledge the following individuals from the 2020 RVCT Work Group and pilot sites for their insight in developing the 2020 RVCT and supporting materials. </a:t>
            </a:r>
          </a:p>
          <a:p>
            <a:endParaRPr lang="en-US" dirty="0"/>
          </a:p>
          <a:p>
            <a:r>
              <a:rPr lang="en-US" dirty="0"/>
              <a:t>We also consulted with and received important input from the National TB Controllers Association (NTCA) and the Council of State and Territorial Epidemiologists.</a:t>
            </a:r>
          </a:p>
        </p:txBody>
      </p:sp>
      <p:sp>
        <p:nvSpPr>
          <p:cNvPr id="4" name="Slide Number Placeholder 3"/>
          <p:cNvSpPr>
            <a:spLocks noGrp="1"/>
          </p:cNvSpPr>
          <p:nvPr>
            <p:ph type="sldNum" sz="quarter" idx="5"/>
          </p:nvPr>
        </p:nvSpPr>
        <p:spPr/>
        <p:txBody>
          <a:bodyPr/>
          <a:lstStyle/>
          <a:p>
            <a:fld id="{23BECD2A-6661-4206-9F02-BE30AC956B6A}" type="slidenum">
              <a:rPr lang="en-US" smtClean="0"/>
              <a:t>2</a:t>
            </a:fld>
            <a:endParaRPr lang="en-US" dirty="0"/>
          </a:p>
        </p:txBody>
      </p:sp>
    </p:spTree>
    <p:extLst>
      <p:ext uri="{BB962C8B-B14F-4D97-AF65-F5344CB8AC3E}">
        <p14:creationId xmlns:p14="http://schemas.microsoft.com/office/powerpoint/2010/main" val="2575165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600" dirty="0"/>
              <a:t>What has been added? Please take a moment to review this list.</a:t>
            </a:r>
          </a:p>
          <a:p>
            <a:endParaRPr lang="en-US" sz="1600" dirty="0"/>
          </a:p>
          <a:p>
            <a:pPr>
              <a:buClr>
                <a:srgbClr val="C00000"/>
              </a:buClr>
            </a:pPr>
            <a:r>
              <a:rPr lang="en-US" altLang="en-US" sz="1600" dirty="0"/>
              <a:t>Of note, census tract is now part of reporting address. Pregnancy status has been added to the female portion of sex at birth.</a:t>
            </a:r>
          </a:p>
          <a:p>
            <a:pPr>
              <a:buClr>
                <a:srgbClr val="C00000"/>
              </a:buClr>
            </a:pPr>
            <a:r>
              <a:rPr lang="en-US" altLang="en-US" sz="1600" dirty="0"/>
              <a:t>Smoking status is a new item that was created because smoking came up frequently as a fill in response under Other Additional TB Risk Factors in the 2009 RVCT.</a:t>
            </a:r>
          </a:p>
          <a:p>
            <a:pPr>
              <a:buClr>
                <a:srgbClr val="C00000"/>
              </a:buClr>
            </a:pPr>
            <a:r>
              <a:rPr lang="en-US" altLang="en-US" sz="1600" dirty="0"/>
              <a:t>Previous LTBI diagnosis and not just TB diagnosis is now captured.</a:t>
            </a:r>
          </a:p>
          <a:p>
            <a:pPr>
              <a:buClr>
                <a:srgbClr val="C00000"/>
              </a:buClr>
            </a:pPr>
            <a:r>
              <a:rPr lang="en-US" altLang="en-US" sz="1600" dirty="0"/>
              <a:t>We have also added symptom onset date to estimate infectious period.</a:t>
            </a:r>
          </a:p>
          <a:p>
            <a:pPr>
              <a:buClr>
                <a:srgbClr val="C00000"/>
              </a:buClr>
            </a:pPr>
            <a:r>
              <a:rPr lang="en-US" altLang="en-US" sz="1600" dirty="0"/>
              <a:t>With the advances of molecular drug susceptibility testing, it now has its own section on the RVCT.</a:t>
            </a:r>
          </a:p>
          <a:p>
            <a:pPr>
              <a:buClr>
                <a:srgbClr val="C00000"/>
              </a:buClr>
            </a:pPr>
            <a:r>
              <a:rPr lang="en-US" altLang="en-US" sz="1600" dirty="0"/>
              <a:t>We also want to better understand reason for not initially using the standard first-line 4-drug regimen (RIPE/HRZE) so this item was added.</a:t>
            </a:r>
          </a:p>
          <a:p>
            <a:pPr>
              <a:buClr>
                <a:srgbClr val="C00000"/>
              </a:buClr>
            </a:pPr>
            <a:r>
              <a:rPr lang="en-US" altLang="en-US" sz="1600" dirty="0"/>
              <a:t>Epidemiologic investigation data is a new section, that includes binational status.</a:t>
            </a:r>
          </a:p>
          <a:p>
            <a:pPr>
              <a:buClr>
                <a:srgbClr val="C00000"/>
              </a:buClr>
            </a:pPr>
            <a:r>
              <a:rPr lang="en-US" altLang="en-US" sz="1600" dirty="0"/>
              <a:t>Ever lived outside USA &gt;2 months was expanded to include all patients.</a:t>
            </a:r>
          </a:p>
          <a:p>
            <a:pPr>
              <a:buClr>
                <a:srgbClr val="C00000"/>
              </a:buClr>
            </a:pPr>
            <a:r>
              <a:rPr lang="en-US" altLang="en-US" sz="1600" dirty="0"/>
              <a:t>We changed how we capture occupation by adapting to NIOSH’s method in recording occupation and industry.</a:t>
            </a:r>
          </a:p>
          <a:p>
            <a:endParaRPr lang="en-US" sz="1600" dirty="0"/>
          </a:p>
          <a:p>
            <a:endParaRPr lang="en-US" sz="1600" dirty="0"/>
          </a:p>
          <a:p>
            <a:r>
              <a:rPr lang="en-US" sz="1600" dirty="0"/>
              <a:t>For the last three items with an asterisk, state and territorial epidemiologists meet yearly to agree on which diseases and information should remain </a:t>
            </a:r>
            <a:r>
              <a:rPr lang="en-US" sz="1600" u="sng" dirty="0"/>
              <a:t>nationally</a:t>
            </a:r>
            <a:r>
              <a:rPr lang="en-US" sz="1600" dirty="0"/>
              <a:t> notifiable and collected in a standardized format.  </a:t>
            </a:r>
            <a:endParaRPr lang="en-US" sz="1600" baseline="0" dirty="0">
              <a:latin typeface="+mn-lt"/>
            </a:endParaRPr>
          </a:p>
          <a:p>
            <a:endParaRPr lang="en-US" sz="3600" baseline="0" dirty="0">
              <a:latin typeface="+mn-lt"/>
            </a:endParaRPr>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5919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begin reviewing the 2020 RVCT item by item. The first section of the new 2020 RVCT begins with Administrative Information, which are RVCT items 1 through 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0935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Here is a snapshot of the Administrative Information section on the 2020 RVCT. Date reported, state case number, and local case number are the same as the 2009 RVCT. Date counted has been revised to used the MMWR week and year format. MMWR stands for Morbidity and Mortality Weekly Report. There is a new item “Case Already Counted by Another Reporting Area” to provide clarification for case counting.</a:t>
            </a:r>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2643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solidFill>
                  <a:srgbClr val="000000"/>
                </a:solidFill>
              </a:rPr>
              <a:t>Item 1. The </a:t>
            </a:r>
            <a:r>
              <a:rPr lang="en-US" sz="1800" b="1" dirty="0">
                <a:solidFill>
                  <a:srgbClr val="000000"/>
                </a:solidFill>
              </a:rPr>
              <a:t>Date Reported </a:t>
            </a:r>
            <a:r>
              <a:rPr lang="en-US" sz="1800" dirty="0">
                <a:solidFill>
                  <a:srgbClr val="000000"/>
                </a:solidFill>
              </a:rPr>
              <a:t>is the date that a health department first suspects that the patient might have TB or it is the first date that a health department is notified about a suspected or confirmed new TB case, whichever comes first.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solidFill>
                  <a:srgbClr val="000000"/>
                </a:solidFill>
              </a:rPr>
              <a:t>This is when the health department first receives a report (verbal or written notification) from a health care provider or laboratory that a patient might have TB. It does not matter if it’s a local, state, tribal, or national health department that receives the report.</a:t>
            </a:r>
            <a:endParaRPr lang="en-US" sz="1800" dirty="0"/>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882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case study about Rose. On January 6, 2020, a private physician notifies the county health department about Rose who has TB signs and symptoms. On January 10, the laboratory sends a fax that Rose’s sputum is acid-fast bacillus or AFB smear positive. On January 27, the county health department sends the RVCT to the state TB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3977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dirty="0">
                <a:solidFill>
                  <a:srgbClr val="000000"/>
                </a:solidFill>
              </a:rPr>
              <a:t>How should you complete item 1 on the RVCT for Rose?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600" baseline="-25000"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Please pause the recording if you need to review the previous slides before answering.  When you are ready, start the recording again.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6534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dirty="0">
                <a:solidFill>
                  <a:srgbClr val="000000"/>
                </a:solidFill>
              </a:rPr>
              <a:t>For Rose, the </a:t>
            </a:r>
            <a:r>
              <a:rPr lang="en-US" sz="1600" b="1" dirty="0">
                <a:solidFill>
                  <a:srgbClr val="000000"/>
                </a:solidFill>
              </a:rPr>
              <a:t>Date Reported</a:t>
            </a:r>
            <a:r>
              <a:rPr lang="en-US" sz="1600" dirty="0">
                <a:solidFill>
                  <a:srgbClr val="000000"/>
                </a:solidFill>
              </a:rPr>
              <a:t> is January 6, 2020</a:t>
            </a:r>
            <a:r>
              <a:rPr lang="en-US" sz="1600" dirty="0"/>
              <a:t>. This is the date when her physician first notified the health department.</a:t>
            </a:r>
          </a:p>
          <a:p>
            <a:endParaRPr lang="en-US"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8354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800" dirty="0">
                <a:solidFill>
                  <a:srgbClr val="C00000"/>
                </a:solidFill>
              </a:rPr>
              <a:t>Item 2 is date counted. </a:t>
            </a:r>
            <a:r>
              <a:rPr kumimoji="0" lang="en-US" sz="1800" b="0" i="0" u="none" strike="noStrike" kern="1200" cap="none" spc="0" normalizeH="0" baseline="0" noProof="0" dirty="0">
                <a:ln>
                  <a:noFill/>
                </a:ln>
                <a:solidFill>
                  <a:schemeClr val="tx1"/>
                </a:solidFill>
                <a:effectLst/>
                <a:uLnTx/>
                <a:uFillTx/>
                <a:latin typeface="+mn-lt"/>
                <a:ea typeface="+mn-ea"/>
                <a:cs typeface="+mn-cs"/>
              </a:rPr>
              <a:t>The change made to date counted was done to harmonize with other diseases reported to the National Notifiable Diseases Surveillance System (NNDSS). Instead of asking you to provide a calendar month, now we ask for MMWR week.</a:t>
            </a:r>
          </a:p>
          <a:p>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r>
              <a:rPr kumimoji="0" lang="en-US" sz="1800" b="0" i="0" u="none" strike="noStrike" kern="1200" cap="none" spc="0" normalizeH="0" baseline="0" noProof="0" dirty="0">
                <a:ln>
                  <a:noFill/>
                </a:ln>
                <a:solidFill>
                  <a:schemeClr val="tx1"/>
                </a:solidFill>
                <a:effectLst/>
                <a:uLnTx/>
                <a:uFillTx/>
                <a:latin typeface="+mn-lt"/>
                <a:ea typeface="+mn-ea"/>
                <a:cs typeface="+mn-cs"/>
              </a:rPr>
              <a:t>Even though MMWR week has been used for most other nationally notifiable diseases for years, this is new to TB. We will spend several slides talking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C00000"/>
                </a:solidFill>
              </a:rPr>
              <a:t>Date counted is just the decision to make this case </a:t>
            </a:r>
            <a:r>
              <a:rPr lang="en-US" sz="1800" b="1" dirty="0">
                <a:solidFill>
                  <a:srgbClr val="C00000"/>
                </a:solidFill>
              </a:rPr>
              <a:t>reportable in the United States, please refer to the Introduction slides to understand more about reporting and counting and the 90-day rule.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C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C00000"/>
                </a:solidFill>
              </a:rPr>
              <a:t>Date counted is a little bit of a misnomer because it also should be recorded for non-counted cases, sometimes also known as burden cases.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r>
              <a:rPr kumimoji="0" lang="en-US" sz="1800" b="0" i="0" u="none" strike="noStrike" kern="1200" cap="none" spc="0" normalizeH="0" baseline="0" noProof="0" dirty="0">
                <a:ln>
                  <a:noFill/>
                </a:ln>
                <a:solidFill>
                  <a:schemeClr val="tx1"/>
                </a:solidFill>
                <a:effectLst/>
                <a:uLnTx/>
                <a:uFillTx/>
                <a:latin typeface="+mn-lt"/>
                <a:ea typeface="+mn-ea"/>
                <a:cs typeface="+mn-cs"/>
              </a:rPr>
              <a:t>Whether this case will be counted by your jurisdiction or another jurisdiction in the United States or elsewhere is a separate question (Q5).  </a:t>
            </a:r>
          </a:p>
          <a:p>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r>
              <a:rPr kumimoji="0" lang="en-US" sz="1800" b="0" i="0" u="none" strike="noStrike" kern="1200" cap="none" spc="0" normalizeH="0" baseline="0" noProof="0" dirty="0">
                <a:ln>
                  <a:noFill/>
                </a:ln>
                <a:solidFill>
                  <a:schemeClr val="tx1"/>
                </a:solidFill>
                <a:effectLst/>
                <a:uLnTx/>
                <a:uFillTx/>
                <a:latin typeface="+mn-lt"/>
                <a:ea typeface="+mn-ea"/>
                <a:cs typeface="+mn-cs"/>
              </a:rPr>
              <a:t>If you’re not counting the case in your jurisdiction, this date is still required.  Please make it correspond to the week that your jurisdiction verified this case and began to follow or manage it for public health purposes.</a:t>
            </a:r>
          </a:p>
          <a:p>
            <a:endParaRPr lang="en-US" sz="1800" dirty="0"/>
          </a:p>
          <a:p>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6100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This concept of MMWR week will probably already be familiar to you if you’re involved in your state’s reporting of other notifiable diseases.</a:t>
            </a:r>
          </a:p>
          <a:p>
            <a:pPr rtl="0" fontAlgn="base"/>
            <a:endParaRPr lang="en-US" dirty="0"/>
          </a:p>
          <a:p>
            <a:pPr rtl="0" fontAlgn="base"/>
            <a:r>
              <a:rPr lang="en-US" dirty="0"/>
              <a:t>MMWR week is the week of the epidemiologic year for which NNDSS disease report is assigned by the reporting health department. It was designed for the purposes of MMWR disease incidence reporting and publishing (https://wonder.cdc.gov/nndss/static/2018/annual/2018-table3.html). The MMWR week calendar is numbered based on the Saturday end date as seen on the right. For example, if your report date is Apr 10, then it would be MMWR week 15. If your report date is Apr 12, then it would be MMWR week 16.</a:t>
            </a:r>
          </a:p>
          <a:p>
            <a:pPr rtl="0" fontAlgn="base"/>
            <a:endParaRPr lang="en-US" dirty="0"/>
          </a:p>
          <a:p>
            <a:pPr rtl="0" fontAlgn="base"/>
            <a:r>
              <a:rPr lang="en-US" dirty="0"/>
              <a:t>Your own surveillance system might already be programmed to give you MMWR week when you choose a count date.  If not, you can look it up using the online calendar provided at this link.  </a:t>
            </a:r>
          </a:p>
          <a:p>
            <a:pPr rtl="0" fontAlgn="base"/>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2476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Here is an example of the online NNDSS calendar. This is your reference if your software doesn’t calculate MMWR week and year automatically.</a:t>
            </a:r>
          </a:p>
          <a:p>
            <a:endParaRPr lang="en-US" dirty="0">
              <a:solidFill>
                <a:srgbClr val="000000"/>
              </a:solidFill>
            </a:endParaRPr>
          </a:p>
          <a:p>
            <a:r>
              <a:rPr lang="en-US" dirty="0">
                <a:solidFill>
                  <a:srgbClr val="000000"/>
                </a:solidFill>
              </a:rPr>
              <a:t>Values for MMWR week range from 1 to 53, although most years consist of 52 weeks.</a:t>
            </a:r>
          </a:p>
          <a:p>
            <a:endParaRPr lang="en-US" dirty="0">
              <a:solidFill>
                <a:srgbClr val="000000"/>
              </a:solidFill>
            </a:endParaRPr>
          </a:p>
          <a:p>
            <a:r>
              <a:rPr lang="en-US" dirty="0">
                <a:solidFill>
                  <a:srgbClr val="000000"/>
                </a:solidFill>
              </a:rPr>
              <a:t>For example, the year 2020, has 53 weeks, and other years, like 2021, have only 52.  This is determined based on the day of the week that January 1 happens to land on.</a:t>
            </a:r>
          </a:p>
          <a:p>
            <a:endParaRPr lang="en-US" dirty="0">
              <a:solidFill>
                <a:srgbClr val="000000"/>
              </a:solidFill>
            </a:endParaRPr>
          </a:p>
          <a:p>
            <a:r>
              <a:rPr lang="en-US" dirty="0">
                <a:solidFill>
                  <a:srgbClr val="000000"/>
                </a:solidFill>
              </a:rPr>
              <a:t>The year 2020 started on a Wednesday, so that entire week, including the last few days of December 2019, were counted as MMWR week 1 of MMWR year 2020.</a:t>
            </a:r>
          </a:p>
          <a:p>
            <a:endParaRPr lang="en-US" dirty="0">
              <a:solidFill>
                <a:srgbClr val="000000"/>
              </a:solidFill>
            </a:endParaRPr>
          </a:p>
          <a:p>
            <a:r>
              <a:rPr lang="en-US" dirty="0">
                <a:solidFill>
                  <a:srgbClr val="000000"/>
                </a:solidFill>
              </a:rPr>
              <a:t>And New Years Day for 2021 fell on a Friday, so that means the first few days of January 2021 are still be counted as part of 2020, so that’s how you end up with 53 weeks for 2020.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635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colleagues in the Division of TB Elimination also contributed to development of the 2020 RVCT and these training materials.  </a:t>
            </a:r>
          </a:p>
          <a:p>
            <a:r>
              <a:rPr lang="en-US" dirty="0"/>
              <a:t>We also want to thank CDC’s Nationally Notifiable Disease Surveillance System, Office of Smoking and Health in the National Center for Chronic Disease Prevention and Health Promotion, and the National Institute for Occupational Safety and Health.</a:t>
            </a:r>
          </a:p>
        </p:txBody>
      </p:sp>
      <p:sp>
        <p:nvSpPr>
          <p:cNvPr id="4" name="Slide Number Placeholder 3"/>
          <p:cNvSpPr>
            <a:spLocks noGrp="1"/>
          </p:cNvSpPr>
          <p:nvPr>
            <p:ph type="sldNum" sz="quarter" idx="5"/>
          </p:nvPr>
        </p:nvSpPr>
        <p:spPr/>
        <p:txBody>
          <a:bodyPr/>
          <a:lstStyle/>
          <a:p>
            <a:fld id="{23BECD2A-6661-4206-9F02-BE30AC956B6A}" type="slidenum">
              <a:rPr lang="en-US" smtClean="0"/>
              <a:t>3</a:t>
            </a:fld>
            <a:endParaRPr lang="en-US" dirty="0"/>
          </a:p>
        </p:txBody>
      </p:sp>
    </p:spTree>
    <p:extLst>
      <p:ext uri="{BB962C8B-B14F-4D97-AF65-F5344CB8AC3E}">
        <p14:creationId xmlns:p14="http://schemas.microsoft.com/office/powerpoint/2010/main" val="3923805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case study about Richard. On September 3, 2020, Richard was diagnosed with culture-positive TB. On September 11, the county health department submits the RVCT on Richard to the state health department. On September 21, the state TB program verifies and transmits his RVCT to CDC.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3777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should you complete item 2 on the RVCT for Richard? Note that the calendar can be found at this link at the bottom of the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pause the recording if you need to review the previous slides before answering.  When you are ready, start the recording again.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599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Monday, September 21 occurs in the week ending Saturday, September 26. Thus, according to the table, this falls in MMWR week #39. And this is the MMWR year 2020.</a:t>
            </a:r>
          </a:p>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774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Item 3. </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There are 3 components to the state case number: report year, state, and state case ID. Report year is the year that corresponds to item 1 date reported, not item 2 date counted. The state is the 2-letter postal code. The state case ID is the 9-character string assigned by your TB reporting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r>
              <a:rPr lang="en-US" sz="1400" dirty="0"/>
              <a:t>Because this number is transmitted to CDC, do not use names, initials, social security number, telephone number, or other information that could identify the patient.</a:t>
            </a:r>
          </a:p>
          <a:p>
            <a:endParaRPr lang="en-US" sz="1400" dirty="0"/>
          </a:p>
          <a:p>
            <a:endParaRPr lang="en-US" sz="1400" dirty="0"/>
          </a:p>
          <a:p>
            <a:endParaRPr lang="en-US" sz="1400" i="1" dirty="0"/>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746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This is a case study about Timothy. In December 2020, the county health department is notified about Timothy, a Texas resident being worked up for TB. Lab results confirming his TB diagnosis were not available until January 2021. Once his TB case is verified, Texas TB program assigns him State Case Number 012TB3456.</a:t>
            </a:r>
          </a:p>
          <a:p>
            <a:endParaRPr lang="en-US" sz="1600" dirty="0"/>
          </a:p>
          <a:p>
            <a:endParaRPr lang="en-US" sz="1600" dirty="0"/>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3958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How should you complete item 3 on the RVCT for Timothy?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pause the recording if you need to review the previous slides before answering.  When you are ready, start the recording again.</a:t>
            </a:r>
          </a:p>
          <a:p>
            <a:endParaRPr lang="en-US" sz="2000" dirty="0"/>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054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2020-TX-012TB3456. 2020 is the year of report. TX is the reporting area. And the last 9 characters are state case ID assigned by Texas.</a:t>
            </a:r>
          </a:p>
          <a:p>
            <a:endParaRPr lang="en-US" sz="3600" dirty="0"/>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428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 4. In some states, there’s a different unique ID assigned at the local level that might not be the exact same as the state case number. For this reason, this item is optional.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Similar to state case number, there are 3 components to the local case number: report year, state, and city/county case ID. Report year is the year that corresponds to item 1 date reported, not item 2 date counted. The state is the 2-letter postal code. The city/county case ID is the 9-character string assigned by the local TB reporting area.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2424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case study about Raul. Raul lives in El Paso, Texas. He is diagnosed with TB disease in September 2020 and completes treatment in March 2021. His locally assigned TB case ID is 202000121.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507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should you complete item 4 on the RVCT for Raul?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pause the recording if you need to review the previous slides before answering.  When you are ready, start the recording again.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0805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training includes a summary of the target audience and goals of this training as well as available references, training materials, and key deadlines for implementation of the new 2020 RVCT. We will review the definitions of reportable and countable cases and summarize the highlights of the new RVCT changes compared to the last revision in 2009. The main segment of this training will involve an item-by-item discussion of each of the 43 variables of the RVCT with related case studies for each item. </a:t>
            </a:r>
          </a:p>
          <a:p>
            <a:endParaRPr lang="en-US" dirty="0"/>
          </a:p>
          <a:p>
            <a:r>
              <a:rPr lang="en-US" dirty="0"/>
              <a:t>[For in-person training: we will wrap up with a composite case study exercise and distribute evaluation forms to receive your valuable feedback.]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7931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2020-TX-</a:t>
            </a:r>
            <a:r>
              <a:rPr lang="en-US" dirty="0"/>
              <a:t>202000121</a:t>
            </a:r>
            <a:r>
              <a:rPr lang="en-US" sz="1200" dirty="0"/>
              <a:t>. 2020 is the year of report. TX is the reporting area. And the last 9 characters is the locally assigned case ID.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70759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Item 5 indicates whether this case report should be considered “countable” for incidence calculations.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Patients might move between reporting areas while being evaluated and treated for TB. As long as the person is in the United States for at least 90 days, inclusive of report date, each of those reporting areas should </a:t>
            </a:r>
            <a:r>
              <a:rPr lang="en-US" b="1" dirty="0"/>
              <a:t>report</a:t>
            </a:r>
            <a:r>
              <a:rPr lang="en-US" dirty="0"/>
              <a:t> the case.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However, only one U.S. jurisdiction should officially </a:t>
            </a:r>
            <a:r>
              <a:rPr lang="en-US" b="1" dirty="0"/>
              <a:t>count</a:t>
            </a:r>
            <a:r>
              <a:rPr lang="en-US" dirty="0"/>
              <a:t> each case.  Generally, it’s the jurisdiction where the patient resided when the diagnostic evaluation that led to the TB diagnosis began. Please refer to the RVCT instruction manual and the Introduction slides for more guidance about reporting and counting. If another U.S. reporting area is counting this case, please provide the state case number from that reporting area.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Note if the case is not being counted by a U.S. reporting area but in another country, specify the country.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&lt;</a:t>
            </a:r>
            <a:r>
              <a:rPr lang="en-US" b="1" dirty="0"/>
              <a:t>CLICK</a:t>
            </a:r>
            <a:r>
              <a:rPr lang="en-US" dirty="0"/>
              <a:t>&gt;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If another jurisdiction is </a:t>
            </a:r>
            <a:r>
              <a:rPr lang="en-US" b="1" dirty="0"/>
              <a:t>counting</a:t>
            </a:r>
            <a:r>
              <a:rPr lang="en-US" dirty="0"/>
              <a:t> the case, then you might wonder what you should do about item 2, Date Counted, when you are only </a:t>
            </a:r>
            <a:r>
              <a:rPr lang="en-US" b="1" dirty="0"/>
              <a:t>reporting</a:t>
            </a:r>
            <a:r>
              <a:rPr lang="en-US" dirty="0"/>
              <a:t> the case.   Remember that we said item 2 is a bit of a misnomer.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Even though item 2 is </a:t>
            </a:r>
            <a:r>
              <a:rPr lang="en-US" b="1" dirty="0"/>
              <a:t>n</a:t>
            </a:r>
            <a:r>
              <a:rPr lang="en-US" altLang="en-US" b="1" dirty="0"/>
              <a:t>ormally</a:t>
            </a:r>
            <a:r>
              <a:rPr lang="en-US" altLang="en-US" dirty="0"/>
              <a:t> the date that your jurisdiction counts the case, in situations where item 5 is Yes, item 2 should list </a:t>
            </a:r>
            <a:r>
              <a:rPr lang="en-US" altLang="en-US" b="1" dirty="0"/>
              <a:t>the date your area began to follow or manage that patient</a:t>
            </a:r>
            <a:r>
              <a:rPr lang="en-US" altLang="en-US" b="0" dirty="0"/>
              <a:t>.</a:t>
            </a:r>
            <a:r>
              <a:rPr lang="en-US" altLang="en-US" dirty="0"/>
              <a:t> For example, it could be the date your jurisdiction took over providing medications to the patient.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056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this first case study for item 5, the Republic of Palau TB program notifies you that a patient named Renato plans to move to your state in July. </a:t>
            </a:r>
            <a:r>
              <a:rPr lang="en-US" altLang="en-US" dirty="0"/>
              <a:t>He began TB treatment in March, where his state case number was 2020-PW-012345678 as illustrated in the Interjurisdictional TB notification or IJN Form in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CLICK</a:t>
            </a:r>
            <a:r>
              <a:rPr lang="en-US" dirty="0"/>
              <a:t>&gt;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While in your state, Renato completes his TB treatment.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 Renato was already counted by Palau, a sovereign country and U.S. reporting area, and he is now on his way to you.</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www.tbcontrollers.org/resources/interjurisdictional-transfers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0932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How should you complete item 5 on the RVCT for Renato?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dirty="0"/>
              <a:t>Note the 2-letter abbreviation for Palau is PW. You can also refer to the IJN form shown on this slide as a reminder.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pause the recording if you need to review the previous slides before answering.  When you are ready, start the recording again.</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40724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“yes, another U.S. reporting area” and the case number from Palau is </a:t>
            </a:r>
            <a:r>
              <a:rPr lang="en-US" altLang="en-US" dirty="0"/>
              <a:t>2020-PW-012345678.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also note that the 3 countries (Palau, Federated States of Micronesia, and the Republic of the Marshall Islands) are considered U.S. reporting areas, even though they are independent countries.  </a:t>
            </a:r>
          </a:p>
          <a:p>
            <a:endParaRPr lang="en-US" dirty="0"/>
          </a:p>
          <a:p>
            <a:r>
              <a:rPr lang="en-US" dirty="0"/>
              <a:t>In this scenario, Palau will be responsible for obtaining case outcome closeout information from you, so please try to relay that information back to them.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1161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second case study, Carlos recently arrived from Guatemala and is detained in an Immigration and Customs Enforcement, or ICE facility in your state. </a:t>
            </a:r>
            <a:r>
              <a:rPr lang="en-US" altLang="en-US" dirty="0"/>
              <a:t>He has TB medications with him and says he was diagnosed with TB before starting his journey.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ICE informs the health department to anticipate up to a year before his asylum claim is adjudicated. The health department follows and treats Carlos for the next 7 months.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Although Carlos is in federal custody and treatment was initiated elsewhere, it is still your jurisdiction’s responsibility to </a:t>
            </a:r>
            <a:r>
              <a:rPr lang="en-US" altLang="en-US" b="1" dirty="0">
                <a:solidFill>
                  <a:srgbClr val="C00000"/>
                </a:solidFill>
              </a:rPr>
              <a:t>report this noncountable case</a:t>
            </a:r>
            <a:r>
              <a:rPr lang="en-US" altLang="en-US" b="0" dirty="0">
                <a:solidFill>
                  <a:srgbClr val="C00000"/>
                </a:solidFill>
              </a:rPr>
              <a:t>, which your jurisdiction may also sometimes refer to as a burden case. </a:t>
            </a:r>
            <a:r>
              <a:rPr lang="en-US" dirty="0"/>
              <a:t>A “burden case” means that your jurisdiction is responsible for following up with this case even though it is not counted in your jurisdiction.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Image from https://www.cdc.gov/tb/publications/pamphlets/tb_trtmnt.pdf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7133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How should you complete item 5 on the RVCT for Carlos?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pause the recording if you need to review the previous slides before answering.  When you are ready, start the recording again.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6599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“Yes, another country” and you would specify “Guatemala”. Even though it may be difficult to verify that a TB case was counted in another country, the RVCT instruction manual provides guidance that if confirmation cannot be obtained, you must consider the case to have been counted in the other country if that other country completed the diagnostic evaluation and started the patient on TB treatment.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6469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the third case study, Gilberto recently arrived from Honduras and is detained in an Immigration and Customs Enforcement, or ICE facility in your state. </a:t>
            </a:r>
            <a:r>
              <a:rPr lang="en-US" altLang="en-US" dirty="0">
                <a:solidFill>
                  <a:srgbClr val="5F5F5F"/>
                </a:solidFill>
              </a:rPr>
              <a:t>He reports no TB history, but is coughing on medical intake, and his chest x-ray shows lung infiltrates. Sputum is collected, and the lab detects acid-fast bacilli or AFB on the smear. ICE works with the health department to order additional testing and establish a TB diagnosis. Gilberto starts TB treatment and continues it for the next 4 months while he is in the United States. </a:t>
            </a:r>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solidFill>
                <a:srgbClr val="5F5F5F"/>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solidFill>
                <a:srgbClr val="5F5F5F"/>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Istockphoto.com </a:t>
            </a:r>
            <a:r>
              <a:rPr lang="en-US" sz="1200" kern="1200" dirty="0">
                <a:solidFill>
                  <a:schemeClr val="tx1"/>
                </a:solidFill>
                <a:effectLst/>
                <a:latin typeface="+mn-lt"/>
                <a:ea typeface="+mn-ea"/>
                <a:cs typeface="+mn-cs"/>
              </a:rPr>
              <a:t>photo ID:696767760   (don’t need to attribute on the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8166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t>
            </a:r>
            <a:r>
              <a:rPr lang="en-US" altLang="en-US" dirty="0"/>
              <a:t>ow should you complete item 5 on the RVCT for Gilberto?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pause the recording if you need to review the previous slides before answering.  When you are ready, start the recording again.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1667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of this training are to educate public health staff who…</a:t>
            </a:r>
          </a:p>
          <a:p>
            <a:r>
              <a:rPr lang="en-US" dirty="0"/>
              <a:t>collect information about TB patients in their jurisdictions; decide whether a TB case is reportable in the United States and,</a:t>
            </a:r>
            <a:br>
              <a:rPr lang="en-US" dirty="0"/>
            </a:br>
            <a:r>
              <a:rPr lang="en-US" dirty="0"/>
              <a:t>if so, whether countable and which U.S. jurisdiction should count.</a:t>
            </a:r>
          </a:p>
          <a:p>
            <a:r>
              <a:rPr lang="en-US" dirty="0"/>
              <a:t>It is also for staff who complete the RVCT for reportable cases; m</a:t>
            </a:r>
            <a:r>
              <a:rPr lang="en-US" altLang="en-US" dirty="0"/>
              <a:t>onitor quality of RVCT data; and use RVCT data.</a:t>
            </a:r>
          </a:p>
          <a:p>
            <a:r>
              <a:rPr lang="en-US" altLang="en-US" dirty="0"/>
              <a:t>These goals are important so that we can achieve accurate, timely, and complete TB case reporting from all U.S. reporting areas.</a:t>
            </a:r>
          </a:p>
          <a:p>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5171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“No.” Even though Gilberto just arrived in the United States, he ends up staying for at least 90 days. </a:t>
            </a:r>
          </a:p>
          <a:p>
            <a:endParaRPr lang="en-US" altLang="en-US" dirty="0">
              <a:solidFill>
                <a:srgbClr val="000000"/>
              </a:solidFill>
            </a:endParaRPr>
          </a:p>
          <a:p>
            <a:r>
              <a:rPr lang="en-US" altLang="en-US" dirty="0">
                <a:solidFill>
                  <a:srgbClr val="000000"/>
                </a:solidFill>
              </a:rPr>
              <a:t>Furthermore, because his </a:t>
            </a:r>
            <a:r>
              <a:rPr lang="en-US" altLang="en-US" b="1" dirty="0">
                <a:solidFill>
                  <a:srgbClr val="C00000"/>
                </a:solidFill>
              </a:rPr>
              <a:t>medical evaluation for TB began in your jurisdiction</a:t>
            </a:r>
            <a:r>
              <a:rPr lang="en-US" altLang="en-US" dirty="0">
                <a:solidFill>
                  <a:srgbClr val="C00000"/>
                </a:solidFill>
              </a:rPr>
              <a:t>, if this case meets U.S. case counting criteria then this is </a:t>
            </a:r>
            <a:r>
              <a:rPr lang="en-US" altLang="en-US" b="1" dirty="0">
                <a:solidFill>
                  <a:srgbClr val="C00000"/>
                </a:solidFill>
              </a:rPr>
              <a:t>countable by your jurisdiction </a:t>
            </a:r>
            <a:r>
              <a:rPr lang="en-US" altLang="en-US" i="1" dirty="0">
                <a:solidFill>
                  <a:srgbClr val="000000"/>
                </a:solidFill>
              </a:rPr>
              <a:t>even if ICE has transferred him to another state’s facility by the time his TB was diagnosed and even if all treatment was provided in a different jurisdiction. </a:t>
            </a:r>
            <a:r>
              <a:rPr lang="en-US" dirty="0"/>
              <a:t>DTBE guidance is that the jurisdiction where the patient was living, however temporarily, at the time the diagnostic evaluation that led to the TB diagnosis was initiated, is the jurisdiction that should count the patient.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7962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the final case study, what if </a:t>
            </a:r>
            <a:r>
              <a:rPr lang="en-US" altLang="en-US" dirty="0"/>
              <a:t>instead of staying for 4 months, Gilberto was in the United States for only 2 months and then deported before his sputum grew </a:t>
            </a:r>
            <a:r>
              <a:rPr lang="en-US" altLang="en-US" i="1" dirty="0"/>
              <a:t>M. tuberculosis</a:t>
            </a:r>
            <a:r>
              <a:rPr lang="en-US" altLang="en-US" dirty="0"/>
              <a:t>? Thus, </a:t>
            </a:r>
          </a:p>
          <a:p>
            <a:pPr lvl="1"/>
            <a:r>
              <a:rPr lang="en-US" altLang="en-US" dirty="0"/>
              <a:t>he wasn’t diagnosed before arriving in the USA.</a:t>
            </a:r>
          </a:p>
          <a:p>
            <a:pPr lvl="1"/>
            <a:r>
              <a:rPr lang="en-US" altLang="en-US" dirty="0">
                <a:solidFill>
                  <a:srgbClr val="C00000"/>
                </a:solidFill>
              </a:rPr>
              <a:t>He is diagnosed but never starts treatment in the USA</a:t>
            </a:r>
          </a:p>
          <a:p>
            <a:pPr lvl="1"/>
            <a:r>
              <a:rPr lang="en-US" altLang="en-US" dirty="0"/>
              <a:t>And at this point, neither he nor the Honduran authorities know about his TB diagnosis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Istockphoto.com </a:t>
            </a:r>
            <a:r>
              <a:rPr lang="en-US" sz="1200" kern="1200" dirty="0">
                <a:solidFill>
                  <a:schemeClr val="tx1"/>
                </a:solidFill>
                <a:effectLst/>
                <a:latin typeface="+mn-lt"/>
                <a:ea typeface="+mn-ea"/>
                <a:cs typeface="+mn-cs"/>
              </a:rPr>
              <a:t>photo ID:1155732961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9056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How </a:t>
            </a:r>
            <a:r>
              <a:rPr lang="en-US" altLang="en-US" dirty="0"/>
              <a:t>should you complete item 5 for Gilberto?</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Please pause the recording if you need to review the previous slides before answering.  When you are ready, start the recording again.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4115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highlight>
                  <a:srgbClr val="FFFF00"/>
                </a:highlight>
              </a:rPr>
              <a:t>In this case study, an RVCT form for Gilberto should not be completed. According to the RVCT instruction manual, those that are in the USA for &lt;90 consecutive days, inclusive of Report Date, are not reportable.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case study, it would be ideal to contact the Honduras Ministry of Health with transnational referral information.</a:t>
            </a:r>
            <a:r>
              <a:rPr lang="en-US" i="1"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13099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219170" eaLnBrk="0" fontAlgn="base" hangingPunct="0">
              <a:spcBef>
                <a:spcPct val="0"/>
              </a:spcBef>
              <a:spcAft>
                <a:spcPct val="0"/>
              </a:spcAft>
              <a:defRPr/>
            </a:pPr>
            <a:r>
              <a:rPr lang="en-US" i="1" dirty="0"/>
              <a:t>This concludes the Introduction and Administrative sections of the 2020 RVCT training. </a:t>
            </a:r>
            <a:r>
              <a:rPr lang="en-US" sz="1200" b="0" i="1" dirty="0">
                <a:solidFill>
                  <a:srgbClr val="000000"/>
                </a:solidFill>
                <a:latin typeface="Calibri" panose="020F0502020204030204" pitchFamily="34" charset="0"/>
              </a:rPr>
              <a:t>Additional information can be found in the 2020 RVCT instruction manual.</a:t>
            </a:r>
          </a:p>
          <a:p>
            <a:pPr algn="l" defTabSz="1219170" eaLnBrk="0" fontAlgn="base" hangingPunct="0">
              <a:spcBef>
                <a:spcPct val="0"/>
              </a:spcBef>
              <a:spcAft>
                <a:spcPct val="0"/>
              </a:spcAft>
              <a:defRPr/>
            </a:pPr>
            <a:r>
              <a:rPr lang="en-US" sz="1200" b="0" i="1" dirty="0">
                <a:solidFill>
                  <a:srgbClr val="000000"/>
                </a:solidFill>
                <a:latin typeface="Calibri" panose="020F0502020204030204" pitchFamily="34" charset="0"/>
              </a:rPr>
              <a:t>If you have questions, please contact the DTBE Technical Support Helpdesk via Service Now in the SAMS portal, or by emailing DTBESupport@cdc.gov or calling 888-300-4261.</a:t>
            </a:r>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4049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reference and training materials include the 2020 RVCT instruction manual. Supporting documents for the instruction manual include a comparison guide between the 2009 RVCT and the 2020 RVCT collection form as well as a message mapping guide for IT staff. This recorded training and the slides will be posted online and include an item-by-item review of each variable on the 2020 RVCT with related case studies. In addition, Frequently Asked Questions or FAQs are being created to assist with unanswered questions.</a:t>
            </a:r>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8025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one important deadline to remember for the 2020 RVCT. By December 31, 2022, case notification messages must be sent in the new format, and all new RVCT variables should be collected and reported. Because of the need to focus available resources on the current COVID-19 response, the Division of TB Elimination extended the previous deadline for switching over to the new case notification message format to December 31, 2022. However, DTBE is prepared to assist with 2020 </a:t>
            </a:r>
            <a:r>
              <a:rPr lang="en-US"/>
              <a:t>RVCT onboarding at any time.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316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Before we dive into the specific items of the 2020 RVCT, let’s first talk about whether cases are reportable and countable in a U.S. reporting area. And if countable in a U.S. reporting area, what jurisdiction should count the case.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05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u="sng" kern="1200" dirty="0">
                <a:solidFill>
                  <a:schemeClr val="tx1"/>
                </a:solidFill>
                <a:effectLst/>
                <a:latin typeface="+mn-lt"/>
                <a:ea typeface="+mn-ea"/>
                <a:cs typeface="+mn-cs"/>
              </a:rPr>
              <a:t>Reporting</a:t>
            </a:r>
            <a:r>
              <a:rPr lang="en-US" sz="1200" b="1" kern="1200" dirty="0">
                <a:solidFill>
                  <a:schemeClr val="tx1"/>
                </a:solidFill>
                <a:effectLst/>
                <a:latin typeface="+mn-lt"/>
                <a:ea typeface="+mn-ea"/>
                <a:cs typeface="+mn-cs"/>
              </a:rPr>
              <a:t> of </a:t>
            </a:r>
            <a:r>
              <a:rPr lang="en-US" sz="1200" b="1" u="sng" kern="1200" dirty="0">
                <a:solidFill>
                  <a:schemeClr val="tx1"/>
                </a:solidFill>
                <a:effectLst/>
                <a:latin typeface="+mn-lt"/>
                <a:ea typeface="+mn-ea"/>
                <a:cs typeface="+mn-cs"/>
              </a:rPr>
              <a:t>all</a:t>
            </a:r>
            <a:r>
              <a:rPr lang="en-US" sz="1200" b="1" kern="1200" dirty="0">
                <a:solidFill>
                  <a:schemeClr val="tx1"/>
                </a:solidFill>
                <a:effectLst/>
                <a:latin typeface="+mn-lt"/>
                <a:ea typeface="+mn-ea"/>
                <a:cs typeface="+mn-cs"/>
              </a:rPr>
              <a:t> verified TB cases </a:t>
            </a:r>
            <a:r>
              <a:rPr lang="en-US" dirty="0"/>
              <a:t>that meet the Council of State and Territorial Epidemiologists’ surveillance case definition </a:t>
            </a:r>
            <a:r>
              <a:rPr lang="en-US" sz="1200" b="1" kern="1200" dirty="0">
                <a:solidFill>
                  <a:schemeClr val="tx1"/>
                </a:solidFill>
                <a:effectLst/>
                <a:latin typeface="+mn-lt"/>
                <a:ea typeface="+mn-ea"/>
                <a:cs typeface="+mn-cs"/>
              </a:rPr>
              <a:t>in these reporting areas for ≥90 days (inclusive of the report date) is required by the cooperative agreements between CDC and TB programs.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Health departments in the 50 U.S. states and the District of Columbia report all verified TB cases to CDC. New York City is also its own reporting area (separate from New York State) that reports cases directly to CDC. In addition, five U.S. territories (Puerto Rico, U.S. Virgin Islands, American Samoa, Guam, and Commonwealth of the Northern Mariana Islands), and three independent countries that are in compacts of free association with the United States (Federated States of Micronesia, Republic of the Marshall Islands, and Republic of Palau) report to CDC. For example, although Palau is an independent country, it is a U.S. reporting area for TB surveillance purposes.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Appendix C of the RVCT instruction manual provides a list of the reporting areas with corresponding </a:t>
            </a:r>
            <a:r>
              <a:rPr lang="en-US" sz="1200" kern="1200" dirty="0">
                <a:solidFill>
                  <a:schemeClr val="tx1"/>
                </a:solidFill>
                <a:latin typeface="+mn-lt"/>
                <a:ea typeface="+mn-ea"/>
                <a:cs typeface="+mn-cs"/>
              </a:rPr>
              <a:t>2-digit abbreviations. These abbreviations are needed when reporting on cases that are transferred to your jurisdiction, and you need to complete the other reporting area’s RVCT and state case number.</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0946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1"/>
            <a:ext cx="12192000" cy="1210615"/>
          </a:xfrm>
          <a:prstGeom prst="rect">
            <a:avLst/>
          </a:prstGeom>
        </p:spPr>
      </p:pic>
      <p:sp>
        <p:nvSpPr>
          <p:cNvPr id="7" name="Title 1"/>
          <p:cNvSpPr>
            <a:spLocks noGrp="1"/>
          </p:cNvSpPr>
          <p:nvPr>
            <p:ph type="title"/>
          </p:nvPr>
        </p:nvSpPr>
        <p:spPr>
          <a:xfrm>
            <a:off x="609599" y="1386071"/>
            <a:ext cx="11211969" cy="1180971"/>
          </a:xfrm>
          <a:prstGeom prst="rect">
            <a:avLst/>
          </a:prstGeom>
        </p:spPr>
        <p:txBody>
          <a:bodyPr/>
          <a:lstStyle>
            <a:lvl1pPr algn="l">
              <a:lnSpc>
                <a:spcPts val="4000"/>
              </a:lnSpc>
              <a:defRPr sz="3733" b="1" baseline="0">
                <a:solidFill>
                  <a:srgbClr val="00788A"/>
                </a:solidFill>
                <a:effectLst/>
                <a:latin typeface="Calibri"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788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Edit Master text styles</a:t>
            </a:r>
          </a:p>
        </p:txBody>
      </p:sp>
      <p:sp>
        <p:nvSpPr>
          <p:cNvPr id="6" name="TextBox 5"/>
          <p:cNvSpPr txBox="1"/>
          <p:nvPr userDrawn="1"/>
        </p:nvSpPr>
        <p:spPr>
          <a:xfrm>
            <a:off x="609600" y="120203"/>
            <a:ext cx="9204101" cy="830997"/>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National Center for HIV/AIDS, Viral Hepatitis, STD, and TB Prevention</a:t>
            </a:r>
          </a:p>
          <a:p>
            <a:r>
              <a:rPr lang="en-US" sz="2400" b="1" dirty="0">
                <a:solidFill>
                  <a:schemeClr val="tx2">
                    <a:lumMod val="95000"/>
                  </a:schemeClr>
                </a:solidFill>
                <a:latin typeface="Calibri" panose="020F0502020204030204" pitchFamily="34" charset="0"/>
              </a:rPr>
              <a:t>Division of TB Elimination</a:t>
            </a:r>
          </a:p>
        </p:txBody>
      </p:sp>
    </p:spTree>
    <p:extLst>
      <p:ext uri="{BB962C8B-B14F-4D97-AF65-F5344CB8AC3E}">
        <p14:creationId xmlns:p14="http://schemas.microsoft.com/office/powerpoint/2010/main" val="273041853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561"/>
          <a:stretch/>
        </p:blipFill>
        <p:spPr>
          <a:xfrm>
            <a:off x="0" y="1"/>
            <a:ext cx="12192000" cy="1210615"/>
          </a:xfrm>
          <a:prstGeom prst="rect">
            <a:avLst/>
          </a:prstGeom>
        </p:spPr>
      </p:pic>
      <p:sp>
        <p:nvSpPr>
          <p:cNvPr id="7" name="Title 1"/>
          <p:cNvSpPr>
            <a:spLocks noGrp="1"/>
          </p:cNvSpPr>
          <p:nvPr>
            <p:ph type="title"/>
          </p:nvPr>
        </p:nvSpPr>
        <p:spPr>
          <a:xfrm>
            <a:off x="609599" y="1386071"/>
            <a:ext cx="11211969" cy="1180971"/>
          </a:xfrm>
          <a:prstGeom prst="rect">
            <a:avLst/>
          </a:prstGeom>
        </p:spPr>
        <p:txBody>
          <a:bodyPr/>
          <a:lstStyle>
            <a:lvl1pPr algn="l">
              <a:lnSpc>
                <a:spcPts val="4000"/>
              </a:lnSpc>
              <a:defRPr sz="3733" b="1" baseline="0">
                <a:solidFill>
                  <a:srgbClr val="00788A"/>
                </a:solidFill>
                <a:effectLst/>
                <a:latin typeface="Calibri"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788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Edit Master text styles</a:t>
            </a:r>
          </a:p>
        </p:txBody>
      </p:sp>
      <p:sp>
        <p:nvSpPr>
          <p:cNvPr id="6" name="TextBox 5"/>
          <p:cNvSpPr txBox="1"/>
          <p:nvPr userDrawn="1"/>
        </p:nvSpPr>
        <p:spPr>
          <a:xfrm>
            <a:off x="609600" y="120203"/>
            <a:ext cx="9204101" cy="830997"/>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National Center for HIV/AIDS, Viral Hepatitis, STD, and TB Prevention</a:t>
            </a:r>
          </a:p>
          <a:p>
            <a:r>
              <a:rPr lang="en-US" sz="2400" b="1" dirty="0">
                <a:solidFill>
                  <a:schemeClr val="tx2">
                    <a:lumMod val="95000"/>
                  </a:schemeClr>
                </a:solidFill>
                <a:latin typeface="Calibri" panose="020F0502020204030204" pitchFamily="34" charset="0"/>
              </a:rPr>
              <a:t>Division of TB Elimination</a:t>
            </a:r>
          </a:p>
        </p:txBody>
      </p:sp>
    </p:spTree>
    <p:extLst>
      <p:ext uri="{BB962C8B-B14F-4D97-AF65-F5344CB8AC3E}">
        <p14:creationId xmlns:p14="http://schemas.microsoft.com/office/powerpoint/2010/main" val="26337729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0306832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166"/>
                </a:solidFill>
                <a:effectLst/>
                <a:latin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77606640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718650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6938508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5561"/>
          <a:stretch/>
        </p:blipFill>
        <p:spPr>
          <a:xfrm>
            <a:off x="0" y="1"/>
            <a:ext cx="12192000" cy="1210615"/>
          </a:xfrm>
          <a:prstGeom prst="rect">
            <a:avLst/>
          </a:prstGeom>
        </p:spPr>
      </p:pic>
      <p:sp>
        <p:nvSpPr>
          <p:cNvPr id="7" name="Title 1"/>
          <p:cNvSpPr>
            <a:spLocks noGrp="1"/>
          </p:cNvSpPr>
          <p:nvPr>
            <p:ph type="title"/>
          </p:nvPr>
        </p:nvSpPr>
        <p:spPr>
          <a:xfrm>
            <a:off x="609599" y="1386071"/>
            <a:ext cx="11211969" cy="1180971"/>
          </a:xfrm>
          <a:prstGeom prst="rect">
            <a:avLst/>
          </a:prstGeom>
        </p:spPr>
        <p:txBody>
          <a:bodyPr/>
          <a:lstStyle>
            <a:lvl1pPr algn="l">
              <a:lnSpc>
                <a:spcPts val="4000"/>
              </a:lnSpc>
              <a:defRPr sz="3733" b="1" baseline="0">
                <a:solidFill>
                  <a:srgbClr val="00788A"/>
                </a:solidFill>
                <a:effectLst/>
                <a:latin typeface="Calibri"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788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6" name="TextBox 5"/>
          <p:cNvSpPr txBox="1"/>
          <p:nvPr userDrawn="1"/>
        </p:nvSpPr>
        <p:spPr>
          <a:xfrm>
            <a:off x="609600" y="120203"/>
            <a:ext cx="9204101" cy="830997"/>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National Center for HIV/AIDS, Viral Hepatitis, STD, and TB Prevention</a:t>
            </a:r>
          </a:p>
          <a:p>
            <a:r>
              <a:rPr lang="en-US" sz="2400" b="1" dirty="0">
                <a:solidFill>
                  <a:schemeClr val="tx2">
                    <a:lumMod val="95000"/>
                  </a:schemeClr>
                </a:solidFill>
                <a:latin typeface="Calibri" panose="020F0502020204030204" pitchFamily="34" charset="0"/>
              </a:rPr>
              <a:t>Division of Tuberculosis Elimination</a:t>
            </a:r>
          </a:p>
        </p:txBody>
      </p:sp>
    </p:spTree>
    <p:extLst>
      <p:ext uri="{BB962C8B-B14F-4D97-AF65-F5344CB8AC3E}">
        <p14:creationId xmlns:p14="http://schemas.microsoft.com/office/powerpoint/2010/main" val="36001629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501863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15123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8140"/>
          <a:stretch/>
        </p:blipFill>
        <p:spPr>
          <a:xfrm>
            <a:off x="0" y="5679808"/>
            <a:ext cx="12198571" cy="1178193"/>
          </a:xfrm>
          <a:prstGeom prst="rect">
            <a:avLst/>
          </a:prstGeom>
        </p:spPr>
      </p:pic>
    </p:spTree>
    <p:extLst>
      <p:ext uri="{BB962C8B-B14F-4D97-AF65-F5344CB8AC3E}">
        <p14:creationId xmlns:p14="http://schemas.microsoft.com/office/powerpoint/2010/main" val="41344133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9284239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166"/>
                </a:solidFill>
                <a:effectLst/>
                <a:latin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6837220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5440518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1"/>
            <a:ext cx="12192000" cy="1210615"/>
          </a:xfrm>
          <a:prstGeom prst="rect">
            <a:avLst/>
          </a:prstGeom>
        </p:spPr>
      </p:pic>
      <p:sp>
        <p:nvSpPr>
          <p:cNvPr id="7" name="Title 1"/>
          <p:cNvSpPr>
            <a:spLocks noGrp="1"/>
          </p:cNvSpPr>
          <p:nvPr>
            <p:ph type="title"/>
          </p:nvPr>
        </p:nvSpPr>
        <p:spPr>
          <a:xfrm>
            <a:off x="609599" y="1386071"/>
            <a:ext cx="11211969" cy="1180971"/>
          </a:xfrm>
          <a:prstGeom prst="rect">
            <a:avLst/>
          </a:prstGeom>
        </p:spPr>
        <p:txBody>
          <a:bodyPr/>
          <a:lstStyle>
            <a:lvl1pPr algn="l">
              <a:lnSpc>
                <a:spcPts val="4000"/>
              </a:lnSpc>
              <a:defRPr sz="3733" b="1" baseline="0">
                <a:solidFill>
                  <a:srgbClr val="00788A"/>
                </a:solidFill>
                <a:effectLst/>
                <a:latin typeface="Calibri"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00788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6" name="TextBox 5"/>
          <p:cNvSpPr txBox="1"/>
          <p:nvPr userDrawn="1"/>
        </p:nvSpPr>
        <p:spPr>
          <a:xfrm>
            <a:off x="609600" y="120203"/>
            <a:ext cx="9204101" cy="830997"/>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National Center for HIV/AIDS, Viral Hepatitis, STD, and TB Prevention</a:t>
            </a:r>
          </a:p>
          <a:p>
            <a:r>
              <a:rPr lang="en-US" sz="2400" b="1" dirty="0">
                <a:solidFill>
                  <a:schemeClr val="tx2">
                    <a:lumMod val="95000"/>
                  </a:schemeClr>
                </a:solidFill>
                <a:latin typeface="Calibri" panose="020F0502020204030204" pitchFamily="34" charset="0"/>
              </a:rPr>
              <a:t>Division of Tuberculosis Elimination</a:t>
            </a:r>
          </a:p>
        </p:txBody>
      </p:sp>
    </p:spTree>
    <p:extLst>
      <p:ext uri="{BB962C8B-B14F-4D97-AF65-F5344CB8AC3E}">
        <p14:creationId xmlns:p14="http://schemas.microsoft.com/office/powerpoint/2010/main" val="242882591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4007443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Tree>
    <p:extLst>
      <p:ext uri="{BB962C8B-B14F-4D97-AF65-F5344CB8AC3E}">
        <p14:creationId xmlns:p14="http://schemas.microsoft.com/office/powerpoint/2010/main" val="6641313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1219170" eaLnBrk="0" fontAlgn="base" hangingPunct="0">
              <a:spcBef>
                <a:spcPct val="0"/>
              </a:spcBef>
              <a:spcAft>
                <a:spcPct val="0"/>
              </a:spcAft>
              <a:defRPr/>
            </a:pPr>
            <a:endParaRPr lang="en-US" sz="2400" dirty="0">
              <a:solidFill>
                <a:srgbClr val="0F56DC"/>
              </a:solidFill>
            </a:endParaRPr>
          </a:p>
        </p:txBody>
      </p:sp>
      <p:sp>
        <p:nvSpPr>
          <p:cNvPr id="5" name="Footer Placeholder 4"/>
          <p:cNvSpPr>
            <a:spLocks noGrp="1"/>
          </p:cNvSpPr>
          <p:nvPr>
            <p:ph type="ftr" sz="quarter" idx="11"/>
          </p:nvPr>
        </p:nvSpPr>
        <p:spPr/>
        <p:txBody>
          <a:bodyPr/>
          <a:lstStyle/>
          <a:p>
            <a:pPr defTabSz="1219170" eaLnBrk="0" fontAlgn="base" hangingPunct="0">
              <a:spcBef>
                <a:spcPct val="0"/>
              </a:spcBef>
              <a:spcAft>
                <a:spcPct val="0"/>
              </a:spcAft>
              <a:defRPr/>
            </a:pPr>
            <a:endParaRPr lang="en-US" sz="2400" dirty="0">
              <a:solidFill>
                <a:srgbClr val="0F56DC"/>
              </a:solidFill>
            </a:endParaRPr>
          </a:p>
        </p:txBody>
      </p:sp>
      <p:sp>
        <p:nvSpPr>
          <p:cNvPr id="6" name="Slide Number Placeholder 5"/>
          <p:cNvSpPr>
            <a:spLocks noGrp="1"/>
          </p:cNvSpPr>
          <p:nvPr>
            <p:ph type="sldNum" sz="quarter" idx="12"/>
          </p:nvPr>
        </p:nvSpPr>
        <p:spPr/>
        <p:txBody>
          <a:bodyPr/>
          <a:lstStyle/>
          <a:p>
            <a:pPr defTabSz="1219170" eaLnBrk="0" fontAlgn="base" hangingPunct="0">
              <a:spcBef>
                <a:spcPct val="0"/>
              </a:spcBef>
              <a:spcAft>
                <a:spcPct val="0"/>
              </a:spcAft>
              <a:defRPr/>
            </a:pPr>
            <a:endParaRPr lang="en-US" sz="2400" dirty="0">
              <a:solidFill>
                <a:srgbClr val="0F56DC"/>
              </a:solidFill>
            </a:endParaRPr>
          </a:p>
        </p:txBody>
      </p:sp>
    </p:spTree>
    <p:extLst>
      <p:ext uri="{BB962C8B-B14F-4D97-AF65-F5344CB8AC3E}">
        <p14:creationId xmlns:p14="http://schemas.microsoft.com/office/powerpoint/2010/main" val="3787125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3000"/>
              </a:lnSpc>
              <a:defRPr sz="28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29094155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34953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Lst>
  <p:transition>
    <p:fade/>
  </p:transition>
  <p:hf hdr="0" ftr="0" dt="0"/>
  <p:txStyles>
    <p:titleStyle>
      <a:lvl1pPr algn="ctr" rtl="0" eaLnBrk="1" fontAlgn="base" hangingPunct="1">
        <a:spcBef>
          <a:spcPct val="0"/>
        </a:spcBef>
        <a:spcAft>
          <a:spcPct val="0"/>
        </a:spcAft>
        <a:defRPr sz="5867"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1" fontAlgn="base" hangingPunct="1">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230310792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transition>
    <p:fade/>
  </p:transition>
  <p:hf hdr="0" ftr="0" dt="0"/>
  <p:txStyles>
    <p:titleStyle>
      <a:lvl1pPr algn="ctr" rtl="0" eaLnBrk="1" fontAlgn="base" hangingPunct="1">
        <a:spcBef>
          <a:spcPct val="0"/>
        </a:spcBef>
        <a:spcAft>
          <a:spcPct val="0"/>
        </a:spcAft>
        <a:defRPr sz="5867"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1" fontAlgn="base" hangingPunct="1">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hyperlink" Target="https://wwwn.cdc.gov/nndss/downloads.html"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wwwn.cdc.gov/nndss/downloads.html" TargetMode="External"/><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3.png"/><Relationship Id="rId2" Type="http://schemas.microsoft.com/office/2007/relationships/media" Target="../media/media41.m4a"/><Relationship Id="rId1" Type="http://schemas.openxmlformats.org/officeDocument/2006/relationships/tags" Target="../tags/tag1.xml"/><Relationship Id="rId6" Type="http://schemas.openxmlformats.org/officeDocument/2006/relationships/image" Target="../media/image14.emf"/><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42.m4a"/><Relationship Id="rId7" Type="http://schemas.openxmlformats.org/officeDocument/2006/relationships/image" Target="../media/image16.png"/><Relationship Id="rId2" Type="http://schemas.microsoft.com/office/2007/relationships/media" Target="../media/media42.m4a"/><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notesSlide" Target="../notesSlides/notesSlide42.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6.png"/><Relationship Id="rId5" Type="http://schemas.openxmlformats.org/officeDocument/2006/relationships/image" Target="../media/image14.emf"/><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14.emf"/><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14.emf"/><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8.png"/><Relationship Id="rId5" Type="http://schemas.openxmlformats.org/officeDocument/2006/relationships/image" Target="../media/image14.emf"/><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14.emf"/><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14.emf"/><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14.emf"/><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14.emf"/><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67E9-EC2F-4ADC-B766-5125AF550E8A}"/>
              </a:ext>
            </a:extLst>
          </p:cNvPr>
          <p:cNvSpPr>
            <a:spLocks noGrp="1"/>
          </p:cNvSpPr>
          <p:nvPr>
            <p:ph type="title"/>
          </p:nvPr>
        </p:nvSpPr>
        <p:spPr>
          <a:xfrm>
            <a:off x="490016" y="2516578"/>
            <a:ext cx="11211969" cy="1180971"/>
          </a:xfrm>
        </p:spPr>
        <p:txBody>
          <a:bodyPr/>
          <a:lstStyle/>
          <a:p>
            <a:pPr algn="ctr"/>
            <a:r>
              <a:rPr lang="en-US" sz="4200" dirty="0"/>
              <a:t>Report of Verified Case of Tuberculosis, 2020</a:t>
            </a:r>
          </a:p>
        </p:txBody>
      </p:sp>
      <p:sp>
        <p:nvSpPr>
          <p:cNvPr id="5" name="Subtitle 4">
            <a:extLst>
              <a:ext uri="{FF2B5EF4-FFF2-40B4-BE49-F238E27FC236}">
                <a16:creationId xmlns:a16="http://schemas.microsoft.com/office/drawing/2014/main" id="{947617DF-8ABA-4144-BA2A-23FBD53C2BE2}"/>
              </a:ext>
            </a:extLst>
          </p:cNvPr>
          <p:cNvSpPr>
            <a:spLocks noGrp="1"/>
          </p:cNvSpPr>
          <p:nvPr>
            <p:ph type="subTitle" idx="1"/>
          </p:nvPr>
        </p:nvSpPr>
        <p:spPr>
          <a:xfrm>
            <a:off x="1318260" y="4093788"/>
            <a:ext cx="9555480" cy="1621212"/>
          </a:xfrm>
        </p:spPr>
        <p:txBody>
          <a:bodyPr/>
          <a:lstStyle/>
          <a:p>
            <a:pPr algn="ctr"/>
            <a:r>
              <a:rPr lang="en-US" sz="3000" dirty="0"/>
              <a:t>Training provided by:</a:t>
            </a:r>
          </a:p>
          <a:p>
            <a:pPr algn="ctr"/>
            <a:r>
              <a:rPr lang="en-US" sz="3000" dirty="0"/>
              <a:t>Division of Tuberculosis Elimination</a:t>
            </a:r>
          </a:p>
          <a:p>
            <a:pPr algn="ctr"/>
            <a:endParaRPr lang="en-US" dirty="0"/>
          </a:p>
        </p:txBody>
      </p:sp>
      <p:pic>
        <p:nvPicPr>
          <p:cNvPr id="8" name="Audio 7">
            <a:hlinkClick r:id="" action="ppaction://media"/>
            <a:extLst>
              <a:ext uri="{FF2B5EF4-FFF2-40B4-BE49-F238E27FC236}">
                <a16:creationId xmlns:a16="http://schemas.microsoft.com/office/drawing/2014/main" id="{52A0DAC3-39D3-4E9E-9E51-BADBAF847D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73524796"/>
      </p:ext>
    </p:extLst>
  </p:cSld>
  <p:clrMapOvr>
    <a:masterClrMapping/>
  </p:clrMapOvr>
  <p:transition advTm="478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5C94-DC16-4970-9775-CBB977C9D200}"/>
              </a:ext>
            </a:extLst>
          </p:cNvPr>
          <p:cNvSpPr>
            <a:spLocks noGrp="1"/>
          </p:cNvSpPr>
          <p:nvPr>
            <p:ph type="title"/>
          </p:nvPr>
        </p:nvSpPr>
        <p:spPr/>
        <p:txBody>
          <a:bodyPr/>
          <a:lstStyle/>
          <a:p>
            <a:r>
              <a:rPr lang="en-US" dirty="0"/>
              <a:t>1. Is this case </a:t>
            </a:r>
            <a:r>
              <a:rPr lang="en-US" u="sng" dirty="0"/>
              <a:t>reportable</a:t>
            </a:r>
            <a:r>
              <a:rPr lang="en-US" dirty="0"/>
              <a:t>?</a:t>
            </a:r>
          </a:p>
        </p:txBody>
      </p:sp>
      <p:sp>
        <p:nvSpPr>
          <p:cNvPr id="3" name="Text Placeholder 2">
            <a:extLst>
              <a:ext uri="{FF2B5EF4-FFF2-40B4-BE49-F238E27FC236}">
                <a16:creationId xmlns:a16="http://schemas.microsoft.com/office/drawing/2014/main" id="{7CF7C034-F920-4291-A624-0C656B9C5E42}"/>
              </a:ext>
            </a:extLst>
          </p:cNvPr>
          <p:cNvSpPr>
            <a:spLocks noGrp="1"/>
          </p:cNvSpPr>
          <p:nvPr>
            <p:ph type="body" sz="quarter" idx="10"/>
          </p:nvPr>
        </p:nvSpPr>
        <p:spPr/>
        <p:txBody>
          <a:bodyPr/>
          <a:lstStyle/>
          <a:p>
            <a:r>
              <a:rPr lang="en-US" dirty="0"/>
              <a:t>Reporting of all verified TB cases who are in a U.S. reporting area for </a:t>
            </a:r>
            <a:br>
              <a:rPr lang="en-US" dirty="0"/>
            </a:br>
            <a:r>
              <a:rPr lang="en-US" dirty="0"/>
              <a:t>≥90 days (inclusive of the report date) is required</a:t>
            </a:r>
          </a:p>
          <a:p>
            <a:pPr lvl="1"/>
            <a:r>
              <a:rPr lang="en-US" dirty="0"/>
              <a:t>Based on the cooperative agreements between CDC and TB programs</a:t>
            </a:r>
          </a:p>
          <a:p>
            <a:pPr lvl="1"/>
            <a:r>
              <a:rPr lang="en-US" dirty="0"/>
              <a:t>Regardless of whether the case is counted as part of the jurisdiction’s official TB case count</a:t>
            </a:r>
          </a:p>
        </p:txBody>
      </p:sp>
      <p:pic>
        <p:nvPicPr>
          <p:cNvPr id="4" name="Audio 3">
            <a:hlinkClick r:id="" action="ppaction://media"/>
            <a:extLst>
              <a:ext uri="{FF2B5EF4-FFF2-40B4-BE49-F238E27FC236}">
                <a16:creationId xmlns:a16="http://schemas.microsoft.com/office/drawing/2014/main" id="{FF87FDC9-F2E3-432D-AA37-1D906341B5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3008235"/>
      </p:ext>
    </p:extLst>
  </p:cSld>
  <p:clrMapOvr>
    <a:masterClrMapping/>
  </p:clrMapOvr>
  <p:transition advTm="325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5C94-DC16-4970-9775-CBB977C9D200}"/>
              </a:ext>
            </a:extLst>
          </p:cNvPr>
          <p:cNvSpPr>
            <a:spLocks noGrp="1"/>
          </p:cNvSpPr>
          <p:nvPr>
            <p:ph type="title"/>
          </p:nvPr>
        </p:nvSpPr>
        <p:spPr/>
        <p:txBody>
          <a:bodyPr anchor="t"/>
          <a:lstStyle/>
          <a:p>
            <a:r>
              <a:rPr lang="en-US" dirty="0"/>
              <a:t>Examples of “90-Day Rule” for TB reporting</a:t>
            </a:r>
          </a:p>
        </p:txBody>
      </p:sp>
      <p:sp>
        <p:nvSpPr>
          <p:cNvPr id="51" name="Oval 50">
            <a:extLst>
              <a:ext uri="{FF2B5EF4-FFF2-40B4-BE49-F238E27FC236}">
                <a16:creationId xmlns:a16="http://schemas.microsoft.com/office/drawing/2014/main" id="{56437ECD-38EE-4FBA-9700-3D0AEF20DB13}"/>
              </a:ext>
            </a:extLst>
          </p:cNvPr>
          <p:cNvSpPr/>
          <p:nvPr/>
        </p:nvSpPr>
        <p:spPr>
          <a:xfrm>
            <a:off x="10093751" y="4987452"/>
            <a:ext cx="359228" cy="357437"/>
          </a:xfrm>
          <a:prstGeom prst="ellipse">
            <a:avLst/>
          </a:prstGeom>
          <a:solidFill>
            <a:sysClr val="window" lastClr="FFFFFF">
              <a:lumMod val="6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CB4605A4-0EC9-45C5-B58B-821A4D956971}"/>
              </a:ext>
            </a:extLst>
          </p:cNvPr>
          <p:cNvSpPr/>
          <p:nvPr/>
        </p:nvSpPr>
        <p:spPr>
          <a:xfrm>
            <a:off x="10093751" y="4364196"/>
            <a:ext cx="359228" cy="357437"/>
          </a:xfrm>
          <a:prstGeom prst="ellipse">
            <a:avLst/>
          </a:prstGeom>
          <a:solidFill>
            <a:sysClr val="window" lastClr="FFFFFF">
              <a:lumMod val="6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6441BB7-44C7-4F4C-8F2C-9EB561B58D66}"/>
              </a:ext>
            </a:extLst>
          </p:cNvPr>
          <p:cNvSpPr/>
          <p:nvPr/>
        </p:nvSpPr>
        <p:spPr>
          <a:xfrm>
            <a:off x="10567883" y="3730900"/>
            <a:ext cx="359228" cy="357437"/>
          </a:xfrm>
          <a:prstGeom prst="ellipse">
            <a:avLst/>
          </a:prstGeom>
          <a:solidFill>
            <a:sysClr val="window" lastClr="FFFFFF">
              <a:lumMod val="6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6E060527-AF85-41CD-9BD6-12E9B9106E8A}"/>
              </a:ext>
            </a:extLst>
          </p:cNvPr>
          <p:cNvSpPr/>
          <p:nvPr/>
        </p:nvSpPr>
        <p:spPr>
          <a:xfrm>
            <a:off x="10567883" y="3084564"/>
            <a:ext cx="359228" cy="357437"/>
          </a:xfrm>
          <a:prstGeom prst="ellipse">
            <a:avLst/>
          </a:prstGeom>
          <a:solidFill>
            <a:sysClr val="window" lastClr="FFFFFF">
              <a:lumMod val="6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F523DFE0-DD6B-425A-BD3E-468E71E085B2}"/>
              </a:ext>
            </a:extLst>
          </p:cNvPr>
          <p:cNvSpPr/>
          <p:nvPr/>
        </p:nvSpPr>
        <p:spPr>
          <a:xfrm>
            <a:off x="10093751" y="2434370"/>
            <a:ext cx="359228" cy="357437"/>
          </a:xfrm>
          <a:prstGeom prst="ellipse">
            <a:avLst/>
          </a:prstGeom>
          <a:solidFill>
            <a:sysClr val="window" lastClr="FFFFFF">
              <a:lumMod val="6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6C63758E-D25C-4FAA-A9DB-C01824BF3F8F}"/>
              </a:ext>
            </a:extLst>
          </p:cNvPr>
          <p:cNvSpPr/>
          <p:nvPr/>
        </p:nvSpPr>
        <p:spPr>
          <a:xfrm>
            <a:off x="10078214" y="1783039"/>
            <a:ext cx="359228" cy="357437"/>
          </a:xfrm>
          <a:prstGeom prst="ellipse">
            <a:avLst/>
          </a:prstGeom>
          <a:solidFill>
            <a:sysClr val="window" lastClr="FFFFFF">
              <a:lumMod val="6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E758FC8D-D47F-4745-A25E-E72AE480919A}"/>
              </a:ext>
            </a:extLst>
          </p:cNvPr>
          <p:cNvSpPr/>
          <p:nvPr/>
        </p:nvSpPr>
        <p:spPr>
          <a:xfrm>
            <a:off x="10093751" y="1143560"/>
            <a:ext cx="359228" cy="357437"/>
          </a:xfrm>
          <a:prstGeom prst="ellipse">
            <a:avLst/>
          </a:prstGeom>
          <a:solidFill>
            <a:sysClr val="window" lastClr="FFFFFF">
              <a:lumMod val="6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F9367EE4-EF81-476A-AB5A-8A6FEF07018D}"/>
              </a:ext>
            </a:extLst>
          </p:cNvPr>
          <p:cNvSpPr/>
          <p:nvPr/>
        </p:nvSpPr>
        <p:spPr>
          <a:xfrm>
            <a:off x="3273840" y="992678"/>
            <a:ext cx="5139896" cy="4576828"/>
          </a:xfrm>
          <a:prstGeom prst="roundRect">
            <a:avLst>
              <a:gd name="adj" fmla="val 4826"/>
            </a:avLst>
          </a:prstGeom>
          <a:noFill/>
          <a:ln w="41275"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9" name="Table 67">
            <a:extLst>
              <a:ext uri="{FF2B5EF4-FFF2-40B4-BE49-F238E27FC236}">
                <a16:creationId xmlns:a16="http://schemas.microsoft.com/office/drawing/2014/main" id="{2AEA9758-D18F-4AC3-9055-72C23C36FA33}"/>
              </a:ext>
            </a:extLst>
          </p:cNvPr>
          <p:cNvGraphicFramePr>
            <a:graphicFrameLocks noGrp="1"/>
          </p:cNvGraphicFramePr>
          <p:nvPr>
            <p:extLst>
              <p:ext uri="{D42A27DB-BD31-4B8C-83A1-F6EECF244321}">
                <p14:modId xmlns:p14="http://schemas.microsoft.com/office/powerpoint/2010/main" val="9595853"/>
              </p:ext>
            </p:extLst>
          </p:nvPr>
        </p:nvGraphicFramePr>
        <p:xfrm>
          <a:off x="1018868" y="1039332"/>
          <a:ext cx="10154265" cy="4480560"/>
        </p:xfrm>
        <a:graphic>
          <a:graphicData uri="http://schemas.openxmlformats.org/drawingml/2006/table">
            <a:tbl>
              <a:tblPr firstRow="1" bandRow="1"/>
              <a:tblGrid>
                <a:gridCol w="821999">
                  <a:extLst>
                    <a:ext uri="{9D8B030D-6E8A-4147-A177-3AD203B41FA5}">
                      <a16:colId xmlns:a16="http://schemas.microsoft.com/office/drawing/2014/main" val="3608408460"/>
                    </a:ext>
                  </a:extLst>
                </a:gridCol>
                <a:gridCol w="8017414">
                  <a:extLst>
                    <a:ext uri="{9D8B030D-6E8A-4147-A177-3AD203B41FA5}">
                      <a16:colId xmlns:a16="http://schemas.microsoft.com/office/drawing/2014/main" val="1619147368"/>
                    </a:ext>
                  </a:extLst>
                </a:gridCol>
                <a:gridCol w="1314852">
                  <a:extLst>
                    <a:ext uri="{9D8B030D-6E8A-4147-A177-3AD203B41FA5}">
                      <a16:colId xmlns:a16="http://schemas.microsoft.com/office/drawing/2014/main" val="2543459190"/>
                    </a:ext>
                  </a:extLst>
                </a:gridCol>
              </a:tblGrid>
              <a:tr h="640080">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pPr algn="ctr"/>
                      <a:r>
                        <a:rPr lang="en-US" sz="2800" dirty="0">
                          <a:solidFill>
                            <a:schemeClr val="accent4">
                              <a:lumMod val="50000"/>
                            </a:schemeClr>
                          </a:solidFill>
                          <a:latin typeface="+mj-lt"/>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tx1"/>
                          </a:solidFill>
                          <a:latin typeface="Calibri" panose="020F0502020204030204"/>
                        </a:defRPr>
                      </a:lvl1pPr>
                      <a:lvl2pPr marL="609585" algn="l" defTabSz="1219170" rtl="0" eaLnBrk="1" latinLnBrk="0" hangingPunct="1">
                        <a:defRPr sz="2400" b="1" kern="1200">
                          <a:solidFill>
                            <a:schemeClr val="tx1"/>
                          </a:solidFill>
                          <a:latin typeface="Calibri" panose="020F0502020204030204"/>
                        </a:defRPr>
                      </a:lvl2pPr>
                      <a:lvl3pPr marL="1219170" algn="l" defTabSz="1219170" rtl="0" eaLnBrk="1" latinLnBrk="0" hangingPunct="1">
                        <a:defRPr sz="2400" b="1" kern="1200">
                          <a:solidFill>
                            <a:schemeClr val="tx1"/>
                          </a:solidFill>
                          <a:latin typeface="Calibri" panose="020F0502020204030204"/>
                        </a:defRPr>
                      </a:lvl3pPr>
                      <a:lvl4pPr marL="1828754" algn="l" defTabSz="1219170" rtl="0" eaLnBrk="1" latinLnBrk="0" hangingPunct="1">
                        <a:defRPr sz="2400" b="1" kern="1200">
                          <a:solidFill>
                            <a:schemeClr val="tx1"/>
                          </a:solidFill>
                          <a:latin typeface="Calibri" panose="020F0502020204030204"/>
                        </a:defRPr>
                      </a:lvl4pPr>
                      <a:lvl5pPr marL="2438339" algn="l" defTabSz="1219170" rtl="0" eaLnBrk="1" latinLnBrk="0" hangingPunct="1">
                        <a:defRPr sz="2400" b="1" kern="1200">
                          <a:solidFill>
                            <a:schemeClr val="tx1"/>
                          </a:solidFill>
                          <a:latin typeface="Calibri" panose="020F0502020204030204"/>
                        </a:defRPr>
                      </a:lvl5pPr>
                      <a:lvl6pPr marL="3047924" algn="l" defTabSz="1219170" rtl="0" eaLnBrk="1" latinLnBrk="0" hangingPunct="1">
                        <a:defRPr sz="2400" b="1" kern="1200">
                          <a:solidFill>
                            <a:schemeClr val="tx1"/>
                          </a:solidFill>
                          <a:latin typeface="Calibri" panose="020F0502020204030204"/>
                        </a:defRPr>
                      </a:lvl6pPr>
                      <a:lvl7pPr marL="3657509" algn="l" defTabSz="1219170" rtl="0" eaLnBrk="1" latinLnBrk="0" hangingPunct="1">
                        <a:defRPr sz="2400" b="1" kern="1200">
                          <a:solidFill>
                            <a:schemeClr val="tx1"/>
                          </a:solidFill>
                          <a:latin typeface="Calibri" panose="020F0502020204030204"/>
                        </a:defRPr>
                      </a:lvl7pPr>
                      <a:lvl8pPr marL="4267093" algn="l" defTabSz="1219170" rtl="0" eaLnBrk="1" latinLnBrk="0" hangingPunct="1">
                        <a:defRPr sz="2400" b="1" kern="1200">
                          <a:solidFill>
                            <a:schemeClr val="tx1"/>
                          </a:solidFill>
                          <a:latin typeface="Calibri" panose="020F0502020204030204"/>
                        </a:defRPr>
                      </a:lvl8pPr>
                      <a:lvl9pPr marL="4876678" algn="l" defTabSz="1219170" rtl="0" eaLnBrk="1" latinLnBrk="0" hangingPunct="1">
                        <a:defRPr sz="2400" b="1"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Y /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7936896"/>
                  </a:ext>
                </a:extLst>
              </a:tr>
              <a:tr h="64008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lumMod val="50000"/>
                            </a:schemeClr>
                          </a:solidFill>
                          <a:effectLst/>
                          <a:uLnTx/>
                          <a:uFillTx/>
                          <a:latin typeface="Calibri Light" panose="020F0302020204030204"/>
                          <a:ea typeface="+mn-ea"/>
                          <a:cs typeface="+mn-cs"/>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Y /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1648435"/>
                  </a:ext>
                </a:extLst>
              </a:tr>
              <a:tr h="64008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lumMod val="50000"/>
                            </a:schemeClr>
                          </a:solidFill>
                          <a:effectLst/>
                          <a:uLnTx/>
                          <a:uFillTx/>
                          <a:latin typeface="Calibri Light" panose="020F0302020204030204"/>
                          <a:ea typeface="+mn-ea"/>
                          <a:cs typeface="+mn-cs"/>
                        </a:rPr>
                        <a:t>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Y /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055167"/>
                  </a:ext>
                </a:extLst>
              </a:tr>
              <a:tr h="64008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lumMod val="50000"/>
                            </a:schemeClr>
                          </a:solidFill>
                          <a:effectLst/>
                          <a:uLnTx/>
                          <a:uFillTx/>
                          <a:latin typeface="Calibri Light" panose="020F0302020204030204"/>
                          <a:ea typeface="+mn-ea"/>
                          <a:cs typeface="+mn-cs"/>
                        </a:rPr>
                        <a:t>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Y /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4587339"/>
                  </a:ext>
                </a:extLst>
              </a:tr>
              <a:tr h="64008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lumMod val="50000"/>
                            </a:schemeClr>
                          </a:solidFill>
                          <a:effectLst/>
                          <a:uLnTx/>
                          <a:uFillTx/>
                          <a:latin typeface="Calibri Light" panose="020F0302020204030204"/>
                          <a:ea typeface="+mn-ea"/>
                          <a:cs typeface="+mn-cs"/>
                        </a:rPr>
                        <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Y /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321894"/>
                  </a:ext>
                </a:extLst>
              </a:tr>
              <a:tr h="64008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lumMod val="50000"/>
                            </a:schemeClr>
                          </a:solidFill>
                          <a:effectLst/>
                          <a:uLnTx/>
                          <a:uFillTx/>
                          <a:latin typeface="Calibri Light" panose="020F0302020204030204"/>
                          <a:ea typeface="+mn-ea"/>
                          <a:cs typeface="+mn-cs"/>
                        </a:rPr>
                        <a:t>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Y /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8361470"/>
                  </a:ext>
                </a:extLst>
              </a:tr>
              <a:tr h="64008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lumMod val="50000"/>
                            </a:schemeClr>
                          </a:solidFill>
                          <a:effectLst/>
                          <a:uLnTx/>
                          <a:uFillTx/>
                          <a:latin typeface="Calibri Light" panose="020F0302020204030204"/>
                          <a:ea typeface="+mn-ea"/>
                          <a:cs typeface="+mn-cs"/>
                        </a:rPr>
                        <a:t>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Y / 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312992"/>
                  </a:ext>
                </a:extLst>
              </a:tr>
            </a:tbl>
          </a:graphicData>
        </a:graphic>
      </p:graphicFrame>
      <p:grpSp>
        <p:nvGrpSpPr>
          <p:cNvPr id="60" name="Group 59">
            <a:extLst>
              <a:ext uri="{FF2B5EF4-FFF2-40B4-BE49-F238E27FC236}">
                <a16:creationId xmlns:a16="http://schemas.microsoft.com/office/drawing/2014/main" id="{B4BB64A5-3648-44F4-BA79-0B7684680C4D}"/>
              </a:ext>
            </a:extLst>
          </p:cNvPr>
          <p:cNvGrpSpPr/>
          <p:nvPr/>
        </p:nvGrpSpPr>
        <p:grpSpPr>
          <a:xfrm>
            <a:off x="2318671" y="1213496"/>
            <a:ext cx="7155110" cy="274320"/>
            <a:chOff x="2514812" y="1538381"/>
            <a:chExt cx="7155110" cy="274320"/>
          </a:xfrm>
        </p:grpSpPr>
        <p:cxnSp>
          <p:nvCxnSpPr>
            <p:cNvPr id="61" name="Straight Connector 60">
              <a:extLst>
                <a:ext uri="{FF2B5EF4-FFF2-40B4-BE49-F238E27FC236}">
                  <a16:creationId xmlns:a16="http://schemas.microsoft.com/office/drawing/2014/main" id="{DF476BA0-9E88-490D-AF79-40BAC893574E}"/>
                </a:ext>
              </a:extLst>
            </p:cNvPr>
            <p:cNvCxnSpPr/>
            <p:nvPr/>
          </p:nvCxnSpPr>
          <p:spPr>
            <a:xfrm>
              <a:off x="2514812" y="1691398"/>
              <a:ext cx="7132320" cy="0"/>
            </a:xfrm>
            <a:prstGeom prst="line">
              <a:avLst/>
            </a:prstGeom>
            <a:noFill/>
            <a:ln w="6350" cap="flat" cmpd="sng" algn="ctr">
              <a:solidFill>
                <a:sysClr val="windowText" lastClr="000000">
                  <a:lumMod val="50000"/>
                  <a:lumOff val="50000"/>
                </a:sysClr>
              </a:solidFill>
              <a:prstDash val="solid"/>
              <a:miter lim="800000"/>
            </a:ln>
            <a:effectLst/>
          </p:spPr>
        </p:cxnSp>
        <p:sp>
          <p:nvSpPr>
            <p:cNvPr id="62" name="Diamond 61">
              <a:extLst>
                <a:ext uri="{FF2B5EF4-FFF2-40B4-BE49-F238E27FC236}">
                  <a16:creationId xmlns:a16="http://schemas.microsoft.com/office/drawing/2014/main" id="{F72458C7-AE98-4BDF-A9CF-561FE2D662EE}"/>
                </a:ext>
              </a:extLst>
            </p:cNvPr>
            <p:cNvSpPr>
              <a:spLocks noChangeAspect="1"/>
            </p:cNvSpPr>
            <p:nvPr/>
          </p:nvSpPr>
          <p:spPr>
            <a:xfrm>
              <a:off x="5149996" y="1538381"/>
              <a:ext cx="274320" cy="274320"/>
            </a:xfrm>
            <a:prstGeom prst="diamond">
              <a:avLst/>
            </a:prstGeom>
            <a:solidFill>
              <a:srgbClr val="F29724"/>
            </a:solidFill>
            <a:ln w="12700" cap="flat" cmpd="sng" algn="ctr">
              <a:solidFill>
                <a:srgbClr val="F2972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EA0217F8-2C9F-42E9-B077-B01297956BB4}"/>
                </a:ext>
              </a:extLst>
            </p:cNvPr>
            <p:cNvSpPr>
              <a:spLocks noChangeAspect="1"/>
            </p:cNvSpPr>
            <p:nvPr/>
          </p:nvSpPr>
          <p:spPr>
            <a:xfrm>
              <a:off x="3370933" y="1565570"/>
              <a:ext cx="228600" cy="228600"/>
            </a:xfrm>
            <a:prstGeom prst="ellipse">
              <a:avLst/>
            </a:prstGeom>
            <a:solidFill>
              <a:srgbClr val="B80D48"/>
            </a:solidFill>
            <a:ln w="12700" cap="flat" cmpd="sng" algn="ctr">
              <a:solidFill>
                <a:srgbClr val="B80D4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E7B92F7F-9D01-40EF-B932-1D4A7BEA3B7F}"/>
                </a:ext>
              </a:extLst>
            </p:cNvPr>
            <p:cNvSpPr>
              <a:spLocks noChangeAspect="1"/>
            </p:cNvSpPr>
            <p:nvPr/>
          </p:nvSpPr>
          <p:spPr>
            <a:xfrm>
              <a:off x="9441322" y="1565570"/>
              <a:ext cx="228600" cy="22860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5" name="TextBox 64">
            <a:extLst>
              <a:ext uri="{FF2B5EF4-FFF2-40B4-BE49-F238E27FC236}">
                <a16:creationId xmlns:a16="http://schemas.microsoft.com/office/drawing/2014/main" id="{2477BF3C-8532-400C-B5E9-2EFC6F921195}"/>
              </a:ext>
            </a:extLst>
          </p:cNvPr>
          <p:cNvSpPr txBox="1"/>
          <p:nvPr/>
        </p:nvSpPr>
        <p:spPr>
          <a:xfrm>
            <a:off x="9704933" y="681895"/>
            <a:ext cx="1706365" cy="461665"/>
          </a:xfrm>
          <a:prstGeom prst="rect">
            <a:avLst/>
          </a:prstGeom>
          <a:noFill/>
        </p:spPr>
        <p:txBody>
          <a:bodyPr wrap="none" rtlCol="0">
            <a:spAutoFit/>
          </a:bodyPr>
          <a:lstStyle/>
          <a:p>
            <a:r>
              <a:rPr lang="en-US" sz="2400" dirty="0">
                <a:solidFill>
                  <a:srgbClr val="44546A">
                    <a:lumMod val="75000"/>
                  </a:srgbClr>
                </a:solidFill>
                <a:latin typeface="Calibri" panose="020F0502020204030204"/>
              </a:rPr>
              <a:t>Reportable?</a:t>
            </a:r>
          </a:p>
        </p:txBody>
      </p:sp>
      <p:grpSp>
        <p:nvGrpSpPr>
          <p:cNvPr id="66" name="Group 65">
            <a:extLst>
              <a:ext uri="{FF2B5EF4-FFF2-40B4-BE49-F238E27FC236}">
                <a16:creationId xmlns:a16="http://schemas.microsoft.com/office/drawing/2014/main" id="{E5619707-FB9B-40B4-AF03-AF70D041E85F}"/>
              </a:ext>
            </a:extLst>
          </p:cNvPr>
          <p:cNvGrpSpPr/>
          <p:nvPr/>
        </p:nvGrpSpPr>
        <p:grpSpPr>
          <a:xfrm>
            <a:off x="2318671" y="1850557"/>
            <a:ext cx="7132854" cy="274320"/>
            <a:chOff x="2514812" y="2229974"/>
            <a:chExt cx="7132854" cy="274320"/>
          </a:xfrm>
        </p:grpSpPr>
        <p:cxnSp>
          <p:nvCxnSpPr>
            <p:cNvPr id="67" name="Straight Connector 66">
              <a:extLst>
                <a:ext uri="{FF2B5EF4-FFF2-40B4-BE49-F238E27FC236}">
                  <a16:creationId xmlns:a16="http://schemas.microsoft.com/office/drawing/2014/main" id="{E051ED28-62C1-424C-9592-44A061B1A199}"/>
                </a:ext>
              </a:extLst>
            </p:cNvPr>
            <p:cNvCxnSpPr/>
            <p:nvPr/>
          </p:nvCxnSpPr>
          <p:spPr>
            <a:xfrm>
              <a:off x="2514812" y="2378753"/>
              <a:ext cx="7132320" cy="0"/>
            </a:xfrm>
            <a:prstGeom prst="line">
              <a:avLst/>
            </a:prstGeom>
            <a:noFill/>
            <a:ln w="6350" cap="flat" cmpd="sng" algn="ctr">
              <a:solidFill>
                <a:sysClr val="windowText" lastClr="000000">
                  <a:lumMod val="50000"/>
                  <a:lumOff val="50000"/>
                </a:sysClr>
              </a:solidFill>
              <a:prstDash val="solid"/>
              <a:miter lim="800000"/>
            </a:ln>
            <a:effectLst/>
          </p:spPr>
        </p:cxnSp>
        <p:sp>
          <p:nvSpPr>
            <p:cNvPr id="68" name="Diamond 67">
              <a:extLst>
                <a:ext uri="{FF2B5EF4-FFF2-40B4-BE49-F238E27FC236}">
                  <a16:creationId xmlns:a16="http://schemas.microsoft.com/office/drawing/2014/main" id="{465A750F-2B18-40FA-8F43-EE98F25232A3}"/>
                </a:ext>
              </a:extLst>
            </p:cNvPr>
            <p:cNvSpPr>
              <a:spLocks noChangeAspect="1"/>
            </p:cNvSpPr>
            <p:nvPr/>
          </p:nvSpPr>
          <p:spPr>
            <a:xfrm>
              <a:off x="8676483" y="2229974"/>
              <a:ext cx="274320" cy="274320"/>
            </a:xfrm>
            <a:prstGeom prst="diamond">
              <a:avLst/>
            </a:prstGeom>
            <a:solidFill>
              <a:srgbClr val="F29724"/>
            </a:solidFill>
            <a:ln w="12700" cap="flat" cmpd="sng" algn="ctr">
              <a:solidFill>
                <a:srgbClr val="F2972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24B5E4DD-C681-4267-9E6C-1B89AA91D0CB}"/>
                </a:ext>
              </a:extLst>
            </p:cNvPr>
            <p:cNvSpPr>
              <a:spLocks noChangeAspect="1"/>
            </p:cNvSpPr>
            <p:nvPr/>
          </p:nvSpPr>
          <p:spPr>
            <a:xfrm>
              <a:off x="3361218" y="2259533"/>
              <a:ext cx="228600" cy="228600"/>
            </a:xfrm>
            <a:prstGeom prst="ellipse">
              <a:avLst/>
            </a:prstGeom>
            <a:solidFill>
              <a:srgbClr val="B80D48"/>
            </a:solidFill>
            <a:ln w="12700" cap="flat" cmpd="sng" algn="ctr">
              <a:solidFill>
                <a:srgbClr val="B80D4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E9D6EA13-C8CC-4A0F-8EF8-DC648C9ADC5C}"/>
                </a:ext>
              </a:extLst>
            </p:cNvPr>
            <p:cNvSpPr>
              <a:spLocks noChangeAspect="1"/>
            </p:cNvSpPr>
            <p:nvPr/>
          </p:nvSpPr>
          <p:spPr>
            <a:xfrm>
              <a:off x="9419066" y="2259533"/>
              <a:ext cx="228600" cy="22860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70">
            <a:extLst>
              <a:ext uri="{FF2B5EF4-FFF2-40B4-BE49-F238E27FC236}">
                <a16:creationId xmlns:a16="http://schemas.microsoft.com/office/drawing/2014/main" id="{93E6CB27-B0AC-4E80-B380-ABF7C4FBE71F}"/>
              </a:ext>
            </a:extLst>
          </p:cNvPr>
          <p:cNvGrpSpPr/>
          <p:nvPr/>
        </p:nvGrpSpPr>
        <p:grpSpPr>
          <a:xfrm>
            <a:off x="2318671" y="2494280"/>
            <a:ext cx="7132320" cy="274320"/>
            <a:chOff x="2514600" y="2960544"/>
            <a:chExt cx="7132320" cy="274320"/>
          </a:xfrm>
        </p:grpSpPr>
        <p:cxnSp>
          <p:nvCxnSpPr>
            <p:cNvPr id="72" name="Straight Connector 71">
              <a:extLst>
                <a:ext uri="{FF2B5EF4-FFF2-40B4-BE49-F238E27FC236}">
                  <a16:creationId xmlns:a16="http://schemas.microsoft.com/office/drawing/2014/main" id="{723126F2-0372-443C-B780-68B241064E79}"/>
                </a:ext>
              </a:extLst>
            </p:cNvPr>
            <p:cNvCxnSpPr/>
            <p:nvPr/>
          </p:nvCxnSpPr>
          <p:spPr>
            <a:xfrm>
              <a:off x="2514600" y="3103430"/>
              <a:ext cx="7132320" cy="0"/>
            </a:xfrm>
            <a:prstGeom prst="line">
              <a:avLst/>
            </a:prstGeom>
            <a:noFill/>
            <a:ln w="6350" cap="flat" cmpd="sng" algn="ctr">
              <a:solidFill>
                <a:sysClr val="windowText" lastClr="000000">
                  <a:lumMod val="50000"/>
                  <a:lumOff val="50000"/>
                </a:sysClr>
              </a:solidFill>
              <a:prstDash val="solid"/>
              <a:miter lim="800000"/>
            </a:ln>
            <a:effectLst/>
          </p:spPr>
        </p:cxnSp>
        <p:sp>
          <p:nvSpPr>
            <p:cNvPr id="73" name="Oval 72">
              <a:extLst>
                <a:ext uri="{FF2B5EF4-FFF2-40B4-BE49-F238E27FC236}">
                  <a16:creationId xmlns:a16="http://schemas.microsoft.com/office/drawing/2014/main" id="{29635B35-178A-44FC-9882-A6350221A4DB}"/>
                </a:ext>
              </a:extLst>
            </p:cNvPr>
            <p:cNvSpPr>
              <a:spLocks noChangeAspect="1"/>
            </p:cNvSpPr>
            <p:nvPr/>
          </p:nvSpPr>
          <p:spPr>
            <a:xfrm>
              <a:off x="8486964" y="2990648"/>
              <a:ext cx="228600" cy="22860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Diamond 73">
              <a:extLst>
                <a:ext uri="{FF2B5EF4-FFF2-40B4-BE49-F238E27FC236}">
                  <a16:creationId xmlns:a16="http://schemas.microsoft.com/office/drawing/2014/main" id="{14B253FE-89F3-4ADD-9CB6-90D639154458}"/>
                </a:ext>
              </a:extLst>
            </p:cNvPr>
            <p:cNvSpPr>
              <a:spLocks noChangeAspect="1"/>
            </p:cNvSpPr>
            <p:nvPr/>
          </p:nvSpPr>
          <p:spPr>
            <a:xfrm>
              <a:off x="5176789" y="2960544"/>
              <a:ext cx="274320" cy="274320"/>
            </a:xfrm>
            <a:prstGeom prst="diamond">
              <a:avLst/>
            </a:prstGeom>
            <a:solidFill>
              <a:srgbClr val="F29724"/>
            </a:solidFill>
            <a:ln w="12700" cap="flat" cmpd="sng" algn="ctr">
              <a:solidFill>
                <a:srgbClr val="F2972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7CA22255-BCD4-4210-AEAF-1660E7F77568}"/>
                </a:ext>
              </a:extLst>
            </p:cNvPr>
            <p:cNvSpPr>
              <a:spLocks noChangeAspect="1"/>
            </p:cNvSpPr>
            <p:nvPr/>
          </p:nvSpPr>
          <p:spPr>
            <a:xfrm>
              <a:off x="3361216" y="2990103"/>
              <a:ext cx="228600" cy="228600"/>
            </a:xfrm>
            <a:prstGeom prst="ellipse">
              <a:avLst/>
            </a:prstGeom>
            <a:solidFill>
              <a:srgbClr val="B80D48"/>
            </a:solidFill>
            <a:ln w="12700" cap="flat" cmpd="sng" algn="ctr">
              <a:solidFill>
                <a:srgbClr val="B80D4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7C4A5939-4600-43E0-9330-E47DB4AA6D4C}"/>
              </a:ext>
            </a:extLst>
          </p:cNvPr>
          <p:cNvGrpSpPr/>
          <p:nvPr/>
        </p:nvGrpSpPr>
        <p:grpSpPr>
          <a:xfrm>
            <a:off x="2318671" y="3143856"/>
            <a:ext cx="7132320" cy="274320"/>
            <a:chOff x="2514600" y="2960544"/>
            <a:chExt cx="7132320" cy="274320"/>
          </a:xfrm>
        </p:grpSpPr>
        <p:cxnSp>
          <p:nvCxnSpPr>
            <p:cNvPr id="77" name="Straight Connector 76">
              <a:extLst>
                <a:ext uri="{FF2B5EF4-FFF2-40B4-BE49-F238E27FC236}">
                  <a16:creationId xmlns:a16="http://schemas.microsoft.com/office/drawing/2014/main" id="{3D95FAD0-A44E-4DC5-9D63-44385D43BC5C}"/>
                </a:ext>
              </a:extLst>
            </p:cNvPr>
            <p:cNvCxnSpPr/>
            <p:nvPr/>
          </p:nvCxnSpPr>
          <p:spPr>
            <a:xfrm>
              <a:off x="2514600" y="3103430"/>
              <a:ext cx="7132320" cy="0"/>
            </a:xfrm>
            <a:prstGeom prst="line">
              <a:avLst/>
            </a:prstGeom>
            <a:noFill/>
            <a:ln w="6350" cap="flat" cmpd="sng" algn="ctr">
              <a:solidFill>
                <a:sysClr val="windowText" lastClr="000000">
                  <a:lumMod val="50000"/>
                  <a:lumOff val="50000"/>
                </a:sysClr>
              </a:solidFill>
              <a:prstDash val="solid"/>
              <a:miter lim="800000"/>
            </a:ln>
            <a:effectLst/>
          </p:spPr>
        </p:cxnSp>
        <p:sp>
          <p:nvSpPr>
            <p:cNvPr id="78" name="Oval 77">
              <a:extLst>
                <a:ext uri="{FF2B5EF4-FFF2-40B4-BE49-F238E27FC236}">
                  <a16:creationId xmlns:a16="http://schemas.microsoft.com/office/drawing/2014/main" id="{94C2E0C4-1691-498E-8FC7-4B62BB770069}"/>
                </a:ext>
              </a:extLst>
            </p:cNvPr>
            <p:cNvSpPr>
              <a:spLocks noChangeAspect="1"/>
            </p:cNvSpPr>
            <p:nvPr/>
          </p:nvSpPr>
          <p:spPr>
            <a:xfrm>
              <a:off x="8163808" y="2990648"/>
              <a:ext cx="228600" cy="22860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Diamond 78">
              <a:extLst>
                <a:ext uri="{FF2B5EF4-FFF2-40B4-BE49-F238E27FC236}">
                  <a16:creationId xmlns:a16="http://schemas.microsoft.com/office/drawing/2014/main" id="{31E0FC63-1D74-4AF2-8CBB-16C6B35FBBB4}"/>
                </a:ext>
              </a:extLst>
            </p:cNvPr>
            <p:cNvSpPr>
              <a:spLocks noChangeAspect="1"/>
            </p:cNvSpPr>
            <p:nvPr/>
          </p:nvSpPr>
          <p:spPr>
            <a:xfrm>
              <a:off x="6827815" y="2960544"/>
              <a:ext cx="274320" cy="274320"/>
            </a:xfrm>
            <a:prstGeom prst="diamond">
              <a:avLst/>
            </a:prstGeom>
            <a:solidFill>
              <a:srgbClr val="F29724"/>
            </a:solidFill>
            <a:ln w="12700" cap="flat" cmpd="sng" algn="ctr">
              <a:solidFill>
                <a:srgbClr val="F2972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CA21E9D1-16D2-4860-A585-89B35E9B326D}"/>
                </a:ext>
              </a:extLst>
            </p:cNvPr>
            <p:cNvSpPr>
              <a:spLocks noChangeAspect="1"/>
            </p:cNvSpPr>
            <p:nvPr/>
          </p:nvSpPr>
          <p:spPr>
            <a:xfrm>
              <a:off x="3361216" y="2990103"/>
              <a:ext cx="228600" cy="228600"/>
            </a:xfrm>
            <a:prstGeom prst="ellipse">
              <a:avLst/>
            </a:prstGeom>
            <a:solidFill>
              <a:srgbClr val="B80D48"/>
            </a:solidFill>
            <a:ln w="12700" cap="flat" cmpd="sng" algn="ctr">
              <a:solidFill>
                <a:srgbClr val="B80D4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A16CE426-A0E9-469D-830E-921210642B90}"/>
              </a:ext>
            </a:extLst>
          </p:cNvPr>
          <p:cNvGrpSpPr/>
          <p:nvPr/>
        </p:nvGrpSpPr>
        <p:grpSpPr>
          <a:xfrm>
            <a:off x="2318671" y="3798418"/>
            <a:ext cx="7132320" cy="274320"/>
            <a:chOff x="2514600" y="2960544"/>
            <a:chExt cx="7132320" cy="274320"/>
          </a:xfrm>
        </p:grpSpPr>
        <p:cxnSp>
          <p:nvCxnSpPr>
            <p:cNvPr id="82" name="Straight Connector 81">
              <a:extLst>
                <a:ext uri="{FF2B5EF4-FFF2-40B4-BE49-F238E27FC236}">
                  <a16:creationId xmlns:a16="http://schemas.microsoft.com/office/drawing/2014/main" id="{A41EBEA6-F394-4546-90F5-4A17115434DB}"/>
                </a:ext>
              </a:extLst>
            </p:cNvPr>
            <p:cNvCxnSpPr/>
            <p:nvPr/>
          </p:nvCxnSpPr>
          <p:spPr>
            <a:xfrm>
              <a:off x="2514600" y="3103430"/>
              <a:ext cx="7132320" cy="0"/>
            </a:xfrm>
            <a:prstGeom prst="line">
              <a:avLst/>
            </a:prstGeom>
            <a:noFill/>
            <a:ln w="6350" cap="flat" cmpd="sng" algn="ctr">
              <a:solidFill>
                <a:sysClr val="windowText" lastClr="000000">
                  <a:lumMod val="50000"/>
                  <a:lumOff val="50000"/>
                </a:sysClr>
              </a:solidFill>
              <a:prstDash val="solid"/>
              <a:miter lim="800000"/>
            </a:ln>
            <a:effectLst/>
          </p:spPr>
        </p:cxnSp>
        <p:sp>
          <p:nvSpPr>
            <p:cNvPr id="83" name="Oval 82">
              <a:extLst>
                <a:ext uri="{FF2B5EF4-FFF2-40B4-BE49-F238E27FC236}">
                  <a16:creationId xmlns:a16="http://schemas.microsoft.com/office/drawing/2014/main" id="{27B9CA51-739B-4833-A62F-B5E7C80C0A00}"/>
                </a:ext>
              </a:extLst>
            </p:cNvPr>
            <p:cNvSpPr>
              <a:spLocks noChangeAspect="1"/>
            </p:cNvSpPr>
            <p:nvPr/>
          </p:nvSpPr>
          <p:spPr>
            <a:xfrm>
              <a:off x="8174836" y="2990648"/>
              <a:ext cx="228600" cy="22860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Diamond 83">
              <a:extLst>
                <a:ext uri="{FF2B5EF4-FFF2-40B4-BE49-F238E27FC236}">
                  <a16:creationId xmlns:a16="http://schemas.microsoft.com/office/drawing/2014/main" id="{DE0DC7A1-5AE2-4DD7-977F-B7371A6750C7}"/>
                </a:ext>
              </a:extLst>
            </p:cNvPr>
            <p:cNvSpPr>
              <a:spLocks noChangeAspect="1"/>
            </p:cNvSpPr>
            <p:nvPr/>
          </p:nvSpPr>
          <p:spPr>
            <a:xfrm>
              <a:off x="8450341" y="2960544"/>
              <a:ext cx="274320" cy="274320"/>
            </a:xfrm>
            <a:prstGeom prst="diamond">
              <a:avLst/>
            </a:prstGeom>
            <a:solidFill>
              <a:srgbClr val="F29724"/>
            </a:solidFill>
            <a:ln w="12700" cap="flat" cmpd="sng" algn="ctr">
              <a:solidFill>
                <a:srgbClr val="F2972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479BF9A8-16FE-46B0-9B8E-B723261C3AA7}"/>
                </a:ext>
              </a:extLst>
            </p:cNvPr>
            <p:cNvSpPr>
              <a:spLocks noChangeAspect="1"/>
            </p:cNvSpPr>
            <p:nvPr/>
          </p:nvSpPr>
          <p:spPr>
            <a:xfrm>
              <a:off x="3361216" y="2990103"/>
              <a:ext cx="228600" cy="228600"/>
            </a:xfrm>
            <a:prstGeom prst="ellipse">
              <a:avLst/>
            </a:prstGeom>
            <a:solidFill>
              <a:srgbClr val="B80D48"/>
            </a:solidFill>
            <a:ln w="12700" cap="flat" cmpd="sng" algn="ctr">
              <a:solidFill>
                <a:srgbClr val="B80D4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6" name="Group 85">
            <a:extLst>
              <a:ext uri="{FF2B5EF4-FFF2-40B4-BE49-F238E27FC236}">
                <a16:creationId xmlns:a16="http://schemas.microsoft.com/office/drawing/2014/main" id="{F227A732-44CE-423B-8463-98AE8D7ED24D}"/>
              </a:ext>
            </a:extLst>
          </p:cNvPr>
          <p:cNvGrpSpPr/>
          <p:nvPr/>
        </p:nvGrpSpPr>
        <p:grpSpPr>
          <a:xfrm>
            <a:off x="2318671" y="4983427"/>
            <a:ext cx="7132320" cy="461665"/>
            <a:chOff x="2318671" y="4675337"/>
            <a:chExt cx="7132320" cy="461665"/>
          </a:xfrm>
        </p:grpSpPr>
        <p:grpSp>
          <p:nvGrpSpPr>
            <p:cNvPr id="87" name="Group 86">
              <a:extLst>
                <a:ext uri="{FF2B5EF4-FFF2-40B4-BE49-F238E27FC236}">
                  <a16:creationId xmlns:a16="http://schemas.microsoft.com/office/drawing/2014/main" id="{E9616A5D-45C6-46A3-ACF3-CF080785A812}"/>
                </a:ext>
              </a:extLst>
            </p:cNvPr>
            <p:cNvGrpSpPr/>
            <p:nvPr/>
          </p:nvGrpSpPr>
          <p:grpSpPr>
            <a:xfrm>
              <a:off x="2318671" y="4762311"/>
              <a:ext cx="7132320" cy="274320"/>
              <a:chOff x="2514600" y="2960544"/>
              <a:chExt cx="7132320" cy="274320"/>
            </a:xfrm>
          </p:grpSpPr>
          <p:cxnSp>
            <p:nvCxnSpPr>
              <p:cNvPr id="89" name="Straight Connector 88">
                <a:extLst>
                  <a:ext uri="{FF2B5EF4-FFF2-40B4-BE49-F238E27FC236}">
                    <a16:creationId xmlns:a16="http://schemas.microsoft.com/office/drawing/2014/main" id="{5817A91B-7090-48AA-B7EA-B54397FB6A88}"/>
                  </a:ext>
                </a:extLst>
              </p:cNvPr>
              <p:cNvCxnSpPr/>
              <p:nvPr/>
            </p:nvCxnSpPr>
            <p:spPr>
              <a:xfrm>
                <a:off x="2514600" y="3103430"/>
                <a:ext cx="7132320" cy="0"/>
              </a:xfrm>
              <a:prstGeom prst="line">
                <a:avLst/>
              </a:prstGeom>
              <a:noFill/>
              <a:ln w="6350" cap="flat" cmpd="sng" algn="ctr">
                <a:solidFill>
                  <a:sysClr val="windowText" lastClr="000000">
                    <a:lumMod val="50000"/>
                    <a:lumOff val="50000"/>
                  </a:sysClr>
                </a:solidFill>
                <a:prstDash val="solid"/>
                <a:miter lim="800000"/>
              </a:ln>
              <a:effectLst/>
            </p:spPr>
          </p:cxnSp>
          <p:sp>
            <p:nvSpPr>
              <p:cNvPr id="90" name="Diamond 89">
                <a:extLst>
                  <a:ext uri="{FF2B5EF4-FFF2-40B4-BE49-F238E27FC236}">
                    <a16:creationId xmlns:a16="http://schemas.microsoft.com/office/drawing/2014/main" id="{1076525A-17E8-4021-879D-0E62E8F803AC}"/>
                  </a:ext>
                </a:extLst>
              </p:cNvPr>
              <p:cNvSpPr>
                <a:spLocks noChangeAspect="1"/>
              </p:cNvSpPr>
              <p:nvPr/>
            </p:nvSpPr>
            <p:spPr>
              <a:xfrm>
                <a:off x="8450341" y="2960544"/>
                <a:ext cx="274320" cy="274320"/>
              </a:xfrm>
              <a:prstGeom prst="diamond">
                <a:avLst/>
              </a:prstGeom>
              <a:solidFill>
                <a:srgbClr val="F29724"/>
              </a:solidFill>
              <a:ln w="12700" cap="flat" cmpd="sng" algn="ctr">
                <a:solidFill>
                  <a:srgbClr val="F2972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BA4847BE-1AC4-4457-8D96-D8139B49900A}"/>
                  </a:ext>
                </a:extLst>
              </p:cNvPr>
              <p:cNvSpPr>
                <a:spLocks noChangeAspect="1"/>
              </p:cNvSpPr>
              <p:nvPr/>
            </p:nvSpPr>
            <p:spPr>
              <a:xfrm>
                <a:off x="3361216" y="2990103"/>
                <a:ext cx="228600" cy="228600"/>
              </a:xfrm>
              <a:prstGeom prst="ellipse">
                <a:avLst/>
              </a:prstGeom>
              <a:solidFill>
                <a:srgbClr val="B80D48"/>
              </a:solidFill>
              <a:ln w="12700" cap="flat" cmpd="sng" algn="ctr">
                <a:solidFill>
                  <a:srgbClr val="B80D4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8" name="TextBox 87">
              <a:extLst>
                <a:ext uri="{FF2B5EF4-FFF2-40B4-BE49-F238E27FC236}">
                  <a16:creationId xmlns:a16="http://schemas.microsoft.com/office/drawing/2014/main" id="{0109C185-9577-4B5E-B924-1305AAEF0D9C}"/>
                </a:ext>
              </a:extLst>
            </p:cNvPr>
            <p:cNvSpPr txBox="1"/>
            <p:nvPr/>
          </p:nvSpPr>
          <p:spPr>
            <a:xfrm>
              <a:off x="7844044" y="4675337"/>
              <a:ext cx="44245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a:rPr>
                <a:t>X</a:t>
              </a:r>
            </a:p>
          </p:txBody>
        </p:sp>
      </p:grpSp>
      <p:grpSp>
        <p:nvGrpSpPr>
          <p:cNvPr id="92" name="Group 91">
            <a:extLst>
              <a:ext uri="{FF2B5EF4-FFF2-40B4-BE49-F238E27FC236}">
                <a16:creationId xmlns:a16="http://schemas.microsoft.com/office/drawing/2014/main" id="{ADD8756E-3026-42A2-834D-38F1E39937D3}"/>
              </a:ext>
            </a:extLst>
          </p:cNvPr>
          <p:cNvGrpSpPr/>
          <p:nvPr/>
        </p:nvGrpSpPr>
        <p:grpSpPr>
          <a:xfrm>
            <a:off x="2318671" y="4431776"/>
            <a:ext cx="7132320" cy="274320"/>
            <a:chOff x="2514600" y="2960544"/>
            <a:chExt cx="7132320" cy="274320"/>
          </a:xfrm>
        </p:grpSpPr>
        <p:cxnSp>
          <p:nvCxnSpPr>
            <p:cNvPr id="93" name="Straight Connector 92">
              <a:extLst>
                <a:ext uri="{FF2B5EF4-FFF2-40B4-BE49-F238E27FC236}">
                  <a16:creationId xmlns:a16="http://schemas.microsoft.com/office/drawing/2014/main" id="{10E03448-491B-45CC-9860-72F968AA038E}"/>
                </a:ext>
              </a:extLst>
            </p:cNvPr>
            <p:cNvCxnSpPr/>
            <p:nvPr/>
          </p:nvCxnSpPr>
          <p:spPr>
            <a:xfrm>
              <a:off x="2514600" y="3103430"/>
              <a:ext cx="7132320" cy="0"/>
            </a:xfrm>
            <a:prstGeom prst="line">
              <a:avLst/>
            </a:prstGeom>
            <a:noFill/>
            <a:ln w="6350" cap="flat" cmpd="sng" algn="ctr">
              <a:solidFill>
                <a:sysClr val="windowText" lastClr="000000">
                  <a:lumMod val="50000"/>
                  <a:lumOff val="50000"/>
                </a:sysClr>
              </a:solidFill>
              <a:prstDash val="solid"/>
              <a:miter lim="800000"/>
            </a:ln>
            <a:effectLst/>
          </p:spPr>
        </p:cxnSp>
        <p:sp>
          <p:nvSpPr>
            <p:cNvPr id="94" name="Oval 93">
              <a:extLst>
                <a:ext uri="{FF2B5EF4-FFF2-40B4-BE49-F238E27FC236}">
                  <a16:creationId xmlns:a16="http://schemas.microsoft.com/office/drawing/2014/main" id="{EEDD16C1-B96E-4763-A502-DA3037A1C294}"/>
                </a:ext>
              </a:extLst>
            </p:cNvPr>
            <p:cNvSpPr>
              <a:spLocks noChangeAspect="1"/>
            </p:cNvSpPr>
            <p:nvPr/>
          </p:nvSpPr>
          <p:spPr>
            <a:xfrm>
              <a:off x="8482751" y="2990648"/>
              <a:ext cx="228600" cy="22860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Diamond 94">
              <a:extLst>
                <a:ext uri="{FF2B5EF4-FFF2-40B4-BE49-F238E27FC236}">
                  <a16:creationId xmlns:a16="http://schemas.microsoft.com/office/drawing/2014/main" id="{F2688BD3-EAA4-4DC7-BB5D-580A9E448F2C}"/>
                </a:ext>
              </a:extLst>
            </p:cNvPr>
            <p:cNvSpPr>
              <a:spLocks noChangeAspect="1"/>
            </p:cNvSpPr>
            <p:nvPr/>
          </p:nvSpPr>
          <p:spPr>
            <a:xfrm>
              <a:off x="8711601" y="2960544"/>
              <a:ext cx="274320" cy="274320"/>
            </a:xfrm>
            <a:prstGeom prst="diamond">
              <a:avLst/>
            </a:prstGeom>
            <a:solidFill>
              <a:srgbClr val="F29724"/>
            </a:solidFill>
            <a:ln w="12700" cap="flat" cmpd="sng" algn="ctr">
              <a:solidFill>
                <a:srgbClr val="F2972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5E29757A-A594-4191-80A9-644D6FAE7842}"/>
                </a:ext>
              </a:extLst>
            </p:cNvPr>
            <p:cNvSpPr>
              <a:spLocks noChangeAspect="1"/>
            </p:cNvSpPr>
            <p:nvPr/>
          </p:nvSpPr>
          <p:spPr>
            <a:xfrm>
              <a:off x="3361216" y="2990103"/>
              <a:ext cx="228600" cy="228600"/>
            </a:xfrm>
            <a:prstGeom prst="ellipse">
              <a:avLst/>
            </a:prstGeom>
            <a:solidFill>
              <a:srgbClr val="B80D48"/>
            </a:solidFill>
            <a:ln w="12700" cap="flat" cmpd="sng" algn="ctr">
              <a:solidFill>
                <a:srgbClr val="B80D4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6" name="Group 115">
            <a:extLst>
              <a:ext uri="{FF2B5EF4-FFF2-40B4-BE49-F238E27FC236}">
                <a16:creationId xmlns:a16="http://schemas.microsoft.com/office/drawing/2014/main" id="{B8904909-4804-422A-8DDA-5EC96D0BEC61}"/>
              </a:ext>
            </a:extLst>
          </p:cNvPr>
          <p:cNvGrpSpPr/>
          <p:nvPr/>
        </p:nvGrpSpPr>
        <p:grpSpPr>
          <a:xfrm>
            <a:off x="2351241" y="5919286"/>
            <a:ext cx="2564717" cy="723275"/>
            <a:chOff x="8236668" y="29882"/>
            <a:chExt cx="2564717" cy="723275"/>
          </a:xfrm>
        </p:grpSpPr>
        <p:sp>
          <p:nvSpPr>
            <p:cNvPr id="118" name="TextBox 117">
              <a:extLst>
                <a:ext uri="{FF2B5EF4-FFF2-40B4-BE49-F238E27FC236}">
                  <a16:creationId xmlns:a16="http://schemas.microsoft.com/office/drawing/2014/main" id="{B30D7EF0-E44D-47C1-87A5-36EB023E6B23}"/>
                </a:ext>
              </a:extLst>
            </p:cNvPr>
            <p:cNvSpPr txBox="1"/>
            <p:nvPr/>
          </p:nvSpPr>
          <p:spPr>
            <a:xfrm>
              <a:off x="8442408" y="29882"/>
              <a:ext cx="2358977" cy="7232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 U.S. arrival date</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 Report date</a:t>
              </a:r>
            </a:p>
          </p:txBody>
        </p:sp>
        <p:sp>
          <p:nvSpPr>
            <p:cNvPr id="119" name="Oval 118">
              <a:extLst>
                <a:ext uri="{FF2B5EF4-FFF2-40B4-BE49-F238E27FC236}">
                  <a16:creationId xmlns:a16="http://schemas.microsoft.com/office/drawing/2014/main" id="{59559B51-3165-4A75-A6F6-A775F510B4C7}"/>
                </a:ext>
              </a:extLst>
            </p:cNvPr>
            <p:cNvSpPr>
              <a:spLocks noChangeAspect="1"/>
            </p:cNvSpPr>
            <p:nvPr/>
          </p:nvSpPr>
          <p:spPr>
            <a:xfrm>
              <a:off x="8259528" y="122683"/>
              <a:ext cx="182880" cy="182880"/>
            </a:xfrm>
            <a:prstGeom prst="ellipse">
              <a:avLst/>
            </a:prstGeom>
            <a:solidFill>
              <a:srgbClr val="B80D48"/>
            </a:solidFill>
            <a:ln w="12700" cap="flat" cmpd="sng" algn="ctr">
              <a:solidFill>
                <a:srgbClr val="B80D4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Diamond 119">
              <a:extLst>
                <a:ext uri="{FF2B5EF4-FFF2-40B4-BE49-F238E27FC236}">
                  <a16:creationId xmlns:a16="http://schemas.microsoft.com/office/drawing/2014/main" id="{BF830676-AA8C-4239-AE98-2A20EA6A68CE}"/>
                </a:ext>
              </a:extLst>
            </p:cNvPr>
            <p:cNvSpPr>
              <a:spLocks noChangeAspect="1"/>
            </p:cNvSpPr>
            <p:nvPr/>
          </p:nvSpPr>
          <p:spPr>
            <a:xfrm>
              <a:off x="8236668" y="477731"/>
              <a:ext cx="228600" cy="228600"/>
            </a:xfrm>
            <a:prstGeom prst="diamond">
              <a:avLst/>
            </a:prstGeom>
            <a:solidFill>
              <a:srgbClr val="F29724"/>
            </a:solidFill>
            <a:ln w="12700" cap="flat" cmpd="sng" algn="ctr">
              <a:solidFill>
                <a:srgbClr val="F2972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21" name="Group 120">
            <a:extLst>
              <a:ext uri="{FF2B5EF4-FFF2-40B4-BE49-F238E27FC236}">
                <a16:creationId xmlns:a16="http://schemas.microsoft.com/office/drawing/2014/main" id="{013FD97A-55C8-44AF-A184-EE903CE04A10}"/>
              </a:ext>
            </a:extLst>
          </p:cNvPr>
          <p:cNvGrpSpPr/>
          <p:nvPr/>
        </p:nvGrpSpPr>
        <p:grpSpPr>
          <a:xfrm>
            <a:off x="7995564" y="5919286"/>
            <a:ext cx="1635722" cy="774161"/>
            <a:chOff x="2902363" y="5703819"/>
            <a:chExt cx="1635722" cy="774161"/>
          </a:xfrm>
        </p:grpSpPr>
        <p:grpSp>
          <p:nvGrpSpPr>
            <p:cNvPr id="113" name="Group 112">
              <a:extLst>
                <a:ext uri="{FF2B5EF4-FFF2-40B4-BE49-F238E27FC236}">
                  <a16:creationId xmlns:a16="http://schemas.microsoft.com/office/drawing/2014/main" id="{80FD63BE-713A-46AB-8564-4B9A1A91D7E3}"/>
                </a:ext>
              </a:extLst>
            </p:cNvPr>
            <p:cNvGrpSpPr/>
            <p:nvPr/>
          </p:nvGrpSpPr>
          <p:grpSpPr>
            <a:xfrm>
              <a:off x="2902363" y="5703819"/>
              <a:ext cx="1635722" cy="723275"/>
              <a:chOff x="4992745" y="5988710"/>
              <a:chExt cx="1635722" cy="723275"/>
            </a:xfrm>
          </p:grpSpPr>
          <p:sp>
            <p:nvSpPr>
              <p:cNvPr id="114" name="Rectangle: Rounded Corners 113">
                <a:extLst>
                  <a:ext uri="{FF2B5EF4-FFF2-40B4-BE49-F238E27FC236}">
                    <a16:creationId xmlns:a16="http://schemas.microsoft.com/office/drawing/2014/main" id="{877706C2-9E9E-4E70-8C65-541890BFBB55}"/>
                  </a:ext>
                </a:extLst>
              </p:cNvPr>
              <p:cNvSpPr/>
              <p:nvPr/>
            </p:nvSpPr>
            <p:spPr>
              <a:xfrm>
                <a:off x="4992745" y="6070153"/>
                <a:ext cx="559459" cy="201855"/>
              </a:xfrm>
              <a:prstGeom prst="roundRect">
                <a:avLst/>
              </a:prstGeom>
              <a:noFill/>
              <a:ln w="41275"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CF8D8E2F-76F7-421E-97C8-FA591697A366}"/>
                  </a:ext>
                </a:extLst>
              </p:cNvPr>
              <p:cNvSpPr txBox="1"/>
              <p:nvPr/>
            </p:nvSpPr>
            <p:spPr>
              <a:xfrm>
                <a:off x="5568561" y="5988710"/>
                <a:ext cx="1059906" cy="7232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 90 days</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 Died</a:t>
                </a:r>
              </a:p>
            </p:txBody>
          </p:sp>
        </p:grpSp>
        <p:sp>
          <p:nvSpPr>
            <p:cNvPr id="111" name="TextBox 110">
              <a:extLst>
                <a:ext uri="{FF2B5EF4-FFF2-40B4-BE49-F238E27FC236}">
                  <a16:creationId xmlns:a16="http://schemas.microsoft.com/office/drawing/2014/main" id="{0577BBC7-7AE3-4709-BDA2-F9D93D6A2F01}"/>
                </a:ext>
              </a:extLst>
            </p:cNvPr>
            <p:cNvSpPr txBox="1"/>
            <p:nvPr/>
          </p:nvSpPr>
          <p:spPr>
            <a:xfrm>
              <a:off x="3179533" y="6016315"/>
              <a:ext cx="44245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a:rPr>
                <a:t>X</a:t>
              </a:r>
            </a:p>
          </p:txBody>
        </p:sp>
      </p:grpSp>
      <p:grpSp>
        <p:nvGrpSpPr>
          <p:cNvPr id="122" name="Group 121">
            <a:extLst>
              <a:ext uri="{FF2B5EF4-FFF2-40B4-BE49-F238E27FC236}">
                <a16:creationId xmlns:a16="http://schemas.microsoft.com/office/drawing/2014/main" id="{E401B2FC-3B81-4BE4-8F63-7B0EC0920B48}"/>
              </a:ext>
            </a:extLst>
          </p:cNvPr>
          <p:cNvGrpSpPr/>
          <p:nvPr/>
        </p:nvGrpSpPr>
        <p:grpSpPr>
          <a:xfrm>
            <a:off x="4915957" y="5921072"/>
            <a:ext cx="2541857" cy="369332"/>
            <a:chOff x="366685" y="-89864"/>
            <a:chExt cx="2541857" cy="369332"/>
          </a:xfrm>
        </p:grpSpPr>
        <p:sp>
          <p:nvSpPr>
            <p:cNvPr id="125" name="TextBox 124">
              <a:extLst>
                <a:ext uri="{FF2B5EF4-FFF2-40B4-BE49-F238E27FC236}">
                  <a16:creationId xmlns:a16="http://schemas.microsoft.com/office/drawing/2014/main" id="{1C113B55-79BD-4867-A7D2-0D6E1AF0D960}"/>
                </a:ext>
              </a:extLst>
            </p:cNvPr>
            <p:cNvSpPr txBox="1"/>
            <p:nvPr/>
          </p:nvSpPr>
          <p:spPr>
            <a:xfrm>
              <a:off x="549565" y="-89864"/>
              <a:ext cx="235897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 U.S. departure date</a:t>
              </a:r>
            </a:p>
          </p:txBody>
        </p:sp>
        <p:sp>
          <p:nvSpPr>
            <p:cNvPr id="124" name="Oval 123">
              <a:extLst>
                <a:ext uri="{FF2B5EF4-FFF2-40B4-BE49-F238E27FC236}">
                  <a16:creationId xmlns:a16="http://schemas.microsoft.com/office/drawing/2014/main" id="{AB36C052-A106-4CBA-92C8-EAF7757AD0B5}"/>
                </a:ext>
              </a:extLst>
            </p:cNvPr>
            <p:cNvSpPr>
              <a:spLocks noChangeAspect="1"/>
            </p:cNvSpPr>
            <p:nvPr/>
          </p:nvSpPr>
          <p:spPr>
            <a:xfrm>
              <a:off x="366685" y="-1139"/>
              <a:ext cx="182880" cy="1828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 name="Audio 2">
            <a:hlinkClick r:id="" action="ppaction://media"/>
            <a:extLst>
              <a:ext uri="{FF2B5EF4-FFF2-40B4-BE49-F238E27FC236}">
                <a16:creationId xmlns:a16="http://schemas.microsoft.com/office/drawing/2014/main" id="{DACE7F57-025D-451C-8F5F-216BA6C406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1434724"/>
      </p:ext>
    </p:extLst>
  </p:cSld>
  <p:clrMapOvr>
    <a:masterClrMapping/>
  </p:clrMapOvr>
  <p:transition advTm="1957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5C94-DC16-4970-9775-CBB977C9D200}"/>
              </a:ext>
            </a:extLst>
          </p:cNvPr>
          <p:cNvSpPr>
            <a:spLocks noGrp="1"/>
          </p:cNvSpPr>
          <p:nvPr>
            <p:ph type="title"/>
          </p:nvPr>
        </p:nvSpPr>
        <p:spPr/>
        <p:txBody>
          <a:bodyPr/>
          <a:lstStyle/>
          <a:p>
            <a:r>
              <a:rPr lang="en-US" dirty="0"/>
              <a:t>2. Is this case </a:t>
            </a:r>
            <a:r>
              <a:rPr lang="en-US" u="sng" dirty="0"/>
              <a:t>countable</a:t>
            </a:r>
            <a:r>
              <a:rPr lang="en-US" dirty="0"/>
              <a:t>?</a:t>
            </a:r>
          </a:p>
        </p:txBody>
      </p:sp>
      <p:sp>
        <p:nvSpPr>
          <p:cNvPr id="4" name="Text Placeholder 2">
            <a:extLst>
              <a:ext uri="{FF2B5EF4-FFF2-40B4-BE49-F238E27FC236}">
                <a16:creationId xmlns:a16="http://schemas.microsoft.com/office/drawing/2014/main" id="{E516C2B3-694D-403A-BF6A-71EB6E61D008}"/>
              </a:ext>
            </a:extLst>
          </p:cNvPr>
          <p:cNvSpPr>
            <a:spLocks noGrp="1"/>
          </p:cNvSpPr>
          <p:nvPr>
            <p:ph type="body" sz="quarter" idx="10"/>
          </p:nvPr>
        </p:nvSpPr>
        <p:spPr>
          <a:xfrm>
            <a:off x="438411" y="1595219"/>
            <a:ext cx="11235847" cy="4548380"/>
          </a:xfrm>
        </p:spPr>
        <p:txBody>
          <a:bodyPr/>
          <a:lstStyle/>
          <a:p>
            <a:pPr>
              <a:spcBef>
                <a:spcPts val="600"/>
              </a:spcBef>
            </a:pPr>
            <a:r>
              <a:rPr lang="en-US" sz="2670" b="1" dirty="0"/>
              <a:t>No</a:t>
            </a:r>
            <a:r>
              <a:rPr lang="en-US" sz="2670" dirty="0"/>
              <a:t> if already diagnosed with TB in another country</a:t>
            </a:r>
          </a:p>
          <a:p>
            <a:pPr lvl="1">
              <a:spcBef>
                <a:spcPts val="600"/>
              </a:spcBef>
            </a:pPr>
            <a:r>
              <a:rPr lang="en-US" sz="2670" dirty="0"/>
              <a:t>Even if unclear whether the other country is counting the case</a:t>
            </a:r>
          </a:p>
          <a:p>
            <a:pPr>
              <a:spcBef>
                <a:spcPts val="600"/>
              </a:spcBef>
            </a:pPr>
            <a:endParaRPr lang="en-US" sz="2670" b="1" dirty="0"/>
          </a:p>
          <a:p>
            <a:pPr>
              <a:spcBef>
                <a:spcPts val="600"/>
              </a:spcBef>
            </a:pPr>
            <a:r>
              <a:rPr lang="en-US" sz="2670" b="1" dirty="0"/>
              <a:t>No</a:t>
            </a:r>
            <a:r>
              <a:rPr lang="en-US" sz="2670" dirty="0"/>
              <a:t> if person was in U.S. reporting area &lt;90 days when TB evaluation began </a:t>
            </a:r>
            <a:r>
              <a:rPr lang="en-US" sz="2670" b="1" i="1" dirty="0"/>
              <a:t>and</a:t>
            </a:r>
          </a:p>
          <a:p>
            <a:pPr lvl="1">
              <a:spcBef>
                <a:spcPts val="600"/>
              </a:spcBef>
            </a:pPr>
            <a:r>
              <a:rPr lang="en-US" sz="2670" dirty="0"/>
              <a:t>did not start TB treatment in a U.S. reporting area</a:t>
            </a:r>
            <a:br>
              <a:rPr lang="en-US" sz="2670" dirty="0"/>
            </a:br>
            <a:r>
              <a:rPr lang="en-US" sz="2670" dirty="0"/>
              <a:t>(e.g., ICE detainee no longer in U.S. by time culture result came back) </a:t>
            </a:r>
            <a:br>
              <a:rPr lang="en-US" sz="2670" dirty="0"/>
            </a:br>
            <a:r>
              <a:rPr lang="en-US" sz="2670" b="1" i="1" dirty="0"/>
              <a:t>or</a:t>
            </a:r>
          </a:p>
          <a:p>
            <a:pPr lvl="1">
              <a:spcBef>
                <a:spcPts val="600"/>
              </a:spcBef>
            </a:pPr>
            <a:r>
              <a:rPr lang="en-US" sz="2670" dirty="0"/>
              <a:t>began TB treatment in a U.S. reporting area, but returned to other country without having lived ≥90 days in a U.S. reporting area</a:t>
            </a:r>
          </a:p>
        </p:txBody>
      </p:sp>
      <p:pic>
        <p:nvPicPr>
          <p:cNvPr id="6" name="Audio 5">
            <a:hlinkClick r:id="" action="ppaction://media"/>
            <a:extLst>
              <a:ext uri="{FF2B5EF4-FFF2-40B4-BE49-F238E27FC236}">
                <a16:creationId xmlns:a16="http://schemas.microsoft.com/office/drawing/2014/main" id="{F7EC174A-AC9B-465E-9F68-1F25CEE8D7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0181539"/>
      </p:ext>
    </p:extLst>
  </p:cSld>
  <p:clrMapOvr>
    <a:masterClrMapping/>
  </p:clrMapOvr>
  <p:transition advTm="1217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5C94-DC16-4970-9775-CBB977C9D200}"/>
              </a:ext>
            </a:extLst>
          </p:cNvPr>
          <p:cNvSpPr>
            <a:spLocks noGrp="1"/>
          </p:cNvSpPr>
          <p:nvPr>
            <p:ph type="title"/>
          </p:nvPr>
        </p:nvSpPr>
        <p:spPr/>
        <p:txBody>
          <a:bodyPr/>
          <a:lstStyle/>
          <a:p>
            <a:r>
              <a:rPr lang="en-US" dirty="0"/>
              <a:t>2. Is this case </a:t>
            </a:r>
            <a:r>
              <a:rPr lang="en-US" u="sng" dirty="0"/>
              <a:t>countable</a:t>
            </a:r>
            <a:r>
              <a:rPr lang="en-US" dirty="0"/>
              <a:t>? (continued)</a:t>
            </a:r>
          </a:p>
        </p:txBody>
      </p:sp>
      <p:sp>
        <p:nvSpPr>
          <p:cNvPr id="4" name="Text Placeholder 2">
            <a:extLst>
              <a:ext uri="{FF2B5EF4-FFF2-40B4-BE49-F238E27FC236}">
                <a16:creationId xmlns:a16="http://schemas.microsoft.com/office/drawing/2014/main" id="{E516C2B3-694D-403A-BF6A-71EB6E61D008}"/>
              </a:ext>
            </a:extLst>
          </p:cNvPr>
          <p:cNvSpPr>
            <a:spLocks noGrp="1"/>
          </p:cNvSpPr>
          <p:nvPr>
            <p:ph type="body" sz="quarter" idx="10"/>
          </p:nvPr>
        </p:nvSpPr>
        <p:spPr>
          <a:xfrm>
            <a:off x="609600" y="1417639"/>
            <a:ext cx="10972800" cy="4455584"/>
          </a:xfrm>
        </p:spPr>
        <p:txBody>
          <a:bodyPr/>
          <a:lstStyle/>
          <a:p>
            <a:pPr>
              <a:spcBef>
                <a:spcPts val="600"/>
              </a:spcBef>
            </a:pPr>
            <a:endParaRPr lang="en-US" sz="2670" b="1" dirty="0"/>
          </a:p>
          <a:p>
            <a:pPr>
              <a:spcBef>
                <a:spcPts val="600"/>
              </a:spcBef>
            </a:pPr>
            <a:r>
              <a:rPr lang="en-US" sz="2670" b="1" dirty="0"/>
              <a:t>Yes if person in a U.S. reporting area for ≥90 days</a:t>
            </a:r>
            <a:r>
              <a:rPr lang="en-US" sz="2670" dirty="0"/>
              <a:t> (inclusive of report date)</a:t>
            </a:r>
          </a:p>
          <a:p>
            <a:pPr lvl="1">
              <a:spcBef>
                <a:spcPts val="600"/>
              </a:spcBef>
            </a:pPr>
            <a:r>
              <a:rPr lang="en-US" sz="2670" dirty="0"/>
              <a:t>Regardless of whether any TB treatment provided</a:t>
            </a:r>
          </a:p>
          <a:p>
            <a:endParaRPr lang="en-US" sz="2670" dirty="0"/>
          </a:p>
          <a:p>
            <a:r>
              <a:rPr lang="en-US" sz="2670" b="1" dirty="0"/>
              <a:t>Also, </a:t>
            </a:r>
            <a:r>
              <a:rPr lang="en-US" sz="2670" dirty="0"/>
              <a:t>border crossers* </a:t>
            </a:r>
            <a:r>
              <a:rPr lang="en-US" sz="2670" b="1" dirty="0"/>
              <a:t>receiving treatment in the United States </a:t>
            </a:r>
            <a:br>
              <a:rPr lang="en-US" sz="2670" b="1" dirty="0"/>
            </a:br>
            <a:r>
              <a:rPr lang="en-US" sz="2670" b="1" dirty="0"/>
              <a:t>≥90 consecutive days </a:t>
            </a:r>
            <a:r>
              <a:rPr lang="en-US" sz="2670" dirty="0"/>
              <a:t>(excluding weekends) should be counted by </a:t>
            </a:r>
            <a:br>
              <a:rPr lang="en-US" sz="2670" dirty="0"/>
            </a:br>
            <a:r>
              <a:rPr lang="en-US" sz="2670" dirty="0"/>
              <a:t>the U.S. locality where they receive treatment</a:t>
            </a:r>
          </a:p>
        </p:txBody>
      </p:sp>
      <p:sp>
        <p:nvSpPr>
          <p:cNvPr id="3" name="TextBox 2">
            <a:extLst>
              <a:ext uri="{FF2B5EF4-FFF2-40B4-BE49-F238E27FC236}">
                <a16:creationId xmlns:a16="http://schemas.microsoft.com/office/drawing/2014/main" id="{FC85F50B-7786-49AB-A3CE-F0F4EA4B4309}"/>
              </a:ext>
            </a:extLst>
          </p:cNvPr>
          <p:cNvSpPr txBox="1"/>
          <p:nvPr/>
        </p:nvSpPr>
        <p:spPr>
          <a:xfrm>
            <a:off x="484340" y="5678355"/>
            <a:ext cx="11231671" cy="923330"/>
          </a:xfrm>
          <a:prstGeom prst="rect">
            <a:avLst/>
          </a:prstGeom>
          <a:noFill/>
        </p:spPr>
        <p:txBody>
          <a:bodyPr wrap="square" rtlCol="0">
            <a:spAutoFit/>
          </a:bodyPr>
          <a:lstStyle/>
          <a:p>
            <a:r>
              <a:rPr lang="en-US" dirty="0">
                <a:solidFill>
                  <a:srgbClr val="5F5F5F"/>
                </a:solidFill>
                <a:latin typeface="Calibri" panose="020F0502020204030204" pitchFamily="34" charset="0"/>
              </a:rPr>
              <a:t>*Border crosser is an alien resident of the United States reentering the country after an absence of less than 6 months in Canada or Mexico, or a nonresident alien entering the United States across the Canadian border for stays of no more than 6 months, or across the Mexican border for stays of no more than 72 hours.</a:t>
            </a:r>
          </a:p>
        </p:txBody>
      </p:sp>
      <p:pic>
        <p:nvPicPr>
          <p:cNvPr id="6" name="Audio 5">
            <a:hlinkClick r:id="" action="ppaction://media"/>
            <a:extLst>
              <a:ext uri="{FF2B5EF4-FFF2-40B4-BE49-F238E27FC236}">
                <a16:creationId xmlns:a16="http://schemas.microsoft.com/office/drawing/2014/main" id="{B544613B-31B2-41D0-8CC9-1A009338AE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8702989"/>
      </p:ext>
    </p:extLst>
  </p:cSld>
  <p:clrMapOvr>
    <a:masterClrMapping/>
  </p:clrMapOvr>
  <p:transition advTm="610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5C94-DC16-4970-9775-CBB977C9D200}"/>
              </a:ext>
            </a:extLst>
          </p:cNvPr>
          <p:cNvSpPr>
            <a:spLocks noGrp="1"/>
          </p:cNvSpPr>
          <p:nvPr>
            <p:ph type="title"/>
          </p:nvPr>
        </p:nvSpPr>
        <p:spPr/>
        <p:txBody>
          <a:bodyPr/>
          <a:lstStyle/>
          <a:p>
            <a:r>
              <a:rPr lang="en-US" dirty="0"/>
              <a:t>3. Which U.S. reporting area should count the case?</a:t>
            </a:r>
          </a:p>
        </p:txBody>
      </p:sp>
      <p:sp>
        <p:nvSpPr>
          <p:cNvPr id="3" name="Text Placeholder 2">
            <a:extLst>
              <a:ext uri="{FF2B5EF4-FFF2-40B4-BE49-F238E27FC236}">
                <a16:creationId xmlns:a16="http://schemas.microsoft.com/office/drawing/2014/main" id="{7CF7C034-F920-4291-A624-0C656B9C5E42}"/>
              </a:ext>
            </a:extLst>
          </p:cNvPr>
          <p:cNvSpPr>
            <a:spLocks noGrp="1"/>
          </p:cNvSpPr>
          <p:nvPr>
            <p:ph type="body" sz="quarter" idx="10"/>
          </p:nvPr>
        </p:nvSpPr>
        <p:spPr>
          <a:xfrm>
            <a:off x="614290" y="1545167"/>
            <a:ext cx="11309683" cy="4455584"/>
          </a:xfrm>
        </p:spPr>
        <p:txBody>
          <a:bodyPr/>
          <a:lstStyle/>
          <a:p>
            <a:r>
              <a:rPr lang="en-US" dirty="0"/>
              <a:t>The reporting area where the patient was residing (however temporarily) </a:t>
            </a:r>
            <a:br>
              <a:rPr lang="en-US" dirty="0"/>
            </a:br>
            <a:r>
              <a:rPr lang="en-US" b="1" dirty="0"/>
              <a:t>at the time the diagnostic evaluation for TB began</a:t>
            </a:r>
          </a:p>
          <a:p>
            <a:pPr lvl="1"/>
            <a:r>
              <a:rPr lang="en-US" dirty="0"/>
              <a:t>Even if that reporting area is not involved in treating the patient’s TB</a:t>
            </a:r>
          </a:p>
          <a:p>
            <a:pPr marL="609585" lvl="1" indent="0">
              <a:buNone/>
            </a:pPr>
            <a:endParaRPr lang="en-US" dirty="0"/>
          </a:p>
          <a:p>
            <a:pPr>
              <a:spcBef>
                <a:spcPts val="1800"/>
              </a:spcBef>
            </a:pPr>
            <a:r>
              <a:rPr lang="en-US" b="1" dirty="0"/>
              <a:t>Exception is a person who returns home to another U.S. reporting area</a:t>
            </a:r>
            <a:br>
              <a:rPr lang="en-US" dirty="0"/>
            </a:br>
            <a:r>
              <a:rPr lang="en-US" dirty="0"/>
              <a:t>to continue and complete TB treatment there</a:t>
            </a:r>
          </a:p>
          <a:p>
            <a:pPr lvl="1"/>
            <a:r>
              <a:rPr lang="en-US" dirty="0"/>
              <a:t>The U.S. reporting area that is entering the home address in item 6 (Reporting Address) should count this case</a:t>
            </a:r>
          </a:p>
        </p:txBody>
      </p:sp>
      <p:pic>
        <p:nvPicPr>
          <p:cNvPr id="4" name="Audio 3">
            <a:hlinkClick r:id="" action="ppaction://media"/>
            <a:extLst>
              <a:ext uri="{FF2B5EF4-FFF2-40B4-BE49-F238E27FC236}">
                <a16:creationId xmlns:a16="http://schemas.microsoft.com/office/drawing/2014/main" id="{8F92EFF3-5DEE-4362-9FC4-557F0ABFBF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4680399"/>
      </p:ext>
    </p:extLst>
  </p:cSld>
  <p:clrMapOvr>
    <a:masterClrMapping/>
  </p:clrMapOvr>
  <p:transition advTm="678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F513-0300-46CE-B075-C180A3045AED}"/>
              </a:ext>
            </a:extLst>
          </p:cNvPr>
          <p:cNvSpPr>
            <a:spLocks noGrp="1"/>
          </p:cNvSpPr>
          <p:nvPr>
            <p:ph type="title"/>
          </p:nvPr>
        </p:nvSpPr>
        <p:spPr/>
        <p:txBody>
          <a:bodyPr/>
          <a:lstStyle/>
          <a:p>
            <a:r>
              <a:rPr lang="en-US" dirty="0"/>
              <a:t>How should recurrent TB be reported and counted?</a:t>
            </a:r>
          </a:p>
        </p:txBody>
      </p:sp>
      <p:sp>
        <p:nvSpPr>
          <p:cNvPr id="3" name="Text Placeholder 2">
            <a:extLst>
              <a:ext uri="{FF2B5EF4-FFF2-40B4-BE49-F238E27FC236}">
                <a16:creationId xmlns:a16="http://schemas.microsoft.com/office/drawing/2014/main" id="{77FE6150-0B16-4A63-94D4-67FE172C3E0F}"/>
              </a:ext>
            </a:extLst>
          </p:cNvPr>
          <p:cNvSpPr>
            <a:spLocks noGrp="1"/>
          </p:cNvSpPr>
          <p:nvPr>
            <p:ph type="body" sz="quarter" idx="10"/>
          </p:nvPr>
        </p:nvSpPr>
        <p:spPr>
          <a:xfrm>
            <a:off x="509392" y="1545167"/>
            <a:ext cx="11164866" cy="4455584"/>
          </a:xfrm>
        </p:spPr>
        <p:txBody>
          <a:bodyPr/>
          <a:lstStyle/>
          <a:p>
            <a:r>
              <a:rPr lang="en-US" b="1" dirty="0"/>
              <a:t>Recurrent TB only countable again if diagnosed &gt;12 months after last dose </a:t>
            </a:r>
          </a:p>
          <a:p>
            <a:pPr>
              <a:spcBef>
                <a:spcPts val="1800"/>
              </a:spcBef>
            </a:pPr>
            <a:r>
              <a:rPr lang="en-US" dirty="0"/>
              <a:t>If TB diagnosed again in a patient who was taking TB treatment within </a:t>
            </a:r>
            <a:br>
              <a:rPr lang="en-US" dirty="0"/>
            </a:br>
            <a:r>
              <a:rPr lang="en-US" dirty="0"/>
              <a:t>past 12 months, do not count again — but report in one of two ways:</a:t>
            </a:r>
          </a:p>
          <a:p>
            <a:pPr lvl="1"/>
            <a:r>
              <a:rPr lang="en-US" dirty="0"/>
              <a:t>Reopen the RVCT for the </a:t>
            </a:r>
            <a:br>
              <a:rPr lang="en-US" dirty="0"/>
            </a:br>
            <a:r>
              <a:rPr lang="en-US" dirty="0"/>
              <a:t>original TB episode and</a:t>
            </a:r>
            <a:br>
              <a:rPr lang="en-US" dirty="0"/>
            </a:br>
            <a:r>
              <a:rPr lang="en-US" dirty="0"/>
              <a:t>update the appropriate variables </a:t>
            </a:r>
            <a:br>
              <a:rPr lang="en-US" dirty="0"/>
            </a:br>
            <a:r>
              <a:rPr lang="en-US" dirty="0"/>
              <a:t>(e.g., sputum conversion, </a:t>
            </a:r>
            <a:br>
              <a:rPr lang="en-US" dirty="0"/>
            </a:br>
            <a:r>
              <a:rPr lang="en-US" dirty="0"/>
              <a:t>date of treatment completion) </a:t>
            </a:r>
          </a:p>
          <a:p>
            <a:pPr lvl="1"/>
            <a:r>
              <a:rPr lang="en-US" dirty="0"/>
              <a:t>This is preferred way to report</a:t>
            </a:r>
          </a:p>
        </p:txBody>
      </p:sp>
      <p:sp>
        <p:nvSpPr>
          <p:cNvPr id="5" name="Text Placeholder 2">
            <a:extLst>
              <a:ext uri="{FF2B5EF4-FFF2-40B4-BE49-F238E27FC236}">
                <a16:creationId xmlns:a16="http://schemas.microsoft.com/office/drawing/2014/main" id="{D2317A06-043B-4AD7-BD51-69F44ACCEBF8}"/>
              </a:ext>
            </a:extLst>
          </p:cNvPr>
          <p:cNvSpPr txBox="1">
            <a:spLocks/>
          </p:cNvSpPr>
          <p:nvPr/>
        </p:nvSpPr>
        <p:spPr bwMode="auto">
          <a:xfrm>
            <a:off x="5784024" y="3073165"/>
            <a:ext cx="5207358" cy="295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rgbClr val="006A71"/>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Clr>
                <a:srgbClr val="9A4E9E"/>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Clr>
                <a:srgbClr val="C00000"/>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lvl="1"/>
            <a:r>
              <a:rPr lang="en-US" dirty="0"/>
              <a:t>Submit a new RVCT and in item 5 indicate that the case has already been counted by another U.S. reporting area</a:t>
            </a:r>
          </a:p>
          <a:p>
            <a:pPr lvl="1"/>
            <a:r>
              <a:rPr lang="en-US" dirty="0"/>
              <a:t>Enter current reporting area as the “other” reporting area</a:t>
            </a:r>
          </a:p>
        </p:txBody>
      </p:sp>
      <p:pic>
        <p:nvPicPr>
          <p:cNvPr id="8" name="Audio 7">
            <a:hlinkClick r:id="" action="ppaction://media"/>
            <a:extLst>
              <a:ext uri="{FF2B5EF4-FFF2-40B4-BE49-F238E27FC236}">
                <a16:creationId xmlns:a16="http://schemas.microsoft.com/office/drawing/2014/main" id="{9B116B7A-63E3-47DC-A361-69725E970F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3409381"/>
      </p:ext>
    </p:extLst>
  </p:cSld>
  <p:clrMapOvr>
    <a:masterClrMapping/>
  </p:clrMapOvr>
  <p:transition advTm="838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708062" y="1491261"/>
            <a:ext cx="11483937" cy="741361"/>
          </a:xfrm>
        </p:spPr>
        <p:txBody>
          <a:bodyPr/>
          <a:lstStyle/>
          <a:p>
            <a:r>
              <a:rPr lang="en-US" altLang="en-US" dirty="0">
                <a:solidFill>
                  <a:srgbClr val="5F5F5F"/>
                </a:solidFill>
              </a:rPr>
              <a:t>2020 RVCT has 43 items                                      + </a:t>
            </a:r>
            <a:r>
              <a:rPr lang="en-US" altLang="en-US" sz="3200" dirty="0">
                <a:solidFill>
                  <a:srgbClr val="5F5F5F"/>
                </a:solidFill>
              </a:rPr>
              <a:t>MDR TB               </a:t>
            </a:r>
            <a:br>
              <a:rPr lang="en-US" altLang="en-US" sz="3200" dirty="0">
                <a:solidFill>
                  <a:srgbClr val="5F5F5F"/>
                </a:solidFill>
              </a:rPr>
            </a:br>
            <a:r>
              <a:rPr lang="en-US" altLang="en-US" sz="3200" dirty="0">
                <a:solidFill>
                  <a:srgbClr val="5F5F5F"/>
                </a:solidFill>
              </a:rPr>
              <a:t>                                                                                              Supplemental</a:t>
            </a:r>
            <a:br>
              <a:rPr lang="en-US" altLang="en-US" sz="3200" dirty="0">
                <a:solidFill>
                  <a:srgbClr val="5F5F5F"/>
                </a:solidFill>
              </a:rPr>
            </a:br>
            <a:r>
              <a:rPr lang="en-US" altLang="en-US" sz="3200" dirty="0">
                <a:solidFill>
                  <a:srgbClr val="5F5F5F"/>
                </a:solidFill>
              </a:rPr>
              <a:t>                                                                                                      Form</a:t>
            </a:r>
            <a:endParaRPr lang="en-US" dirty="0">
              <a:solidFill>
                <a:srgbClr val="5F5F5F"/>
              </a:solidFill>
            </a:endParaRPr>
          </a:p>
        </p:txBody>
      </p:sp>
      <p:grpSp>
        <p:nvGrpSpPr>
          <p:cNvPr id="9" name="Group 8">
            <a:extLst>
              <a:ext uri="{FF2B5EF4-FFF2-40B4-BE49-F238E27FC236}">
                <a16:creationId xmlns:a16="http://schemas.microsoft.com/office/drawing/2014/main" id="{09BABCA2-9C91-4447-AEFC-9360989E6AA8}"/>
              </a:ext>
            </a:extLst>
          </p:cNvPr>
          <p:cNvGrpSpPr/>
          <p:nvPr/>
        </p:nvGrpSpPr>
        <p:grpSpPr>
          <a:xfrm>
            <a:off x="486561" y="1550531"/>
            <a:ext cx="10168112" cy="4746371"/>
            <a:chOff x="437261" y="304235"/>
            <a:chExt cx="8249539" cy="3559778"/>
          </a:xfrm>
        </p:grpSpPr>
        <p:grpSp>
          <p:nvGrpSpPr>
            <p:cNvPr id="6" name="Group 5">
              <a:extLst>
                <a:ext uri="{FF2B5EF4-FFF2-40B4-BE49-F238E27FC236}">
                  <a16:creationId xmlns:a16="http://schemas.microsoft.com/office/drawing/2014/main" id="{4E7FB7FF-3BB2-4AC7-930A-6FECD8A7FC12}"/>
                </a:ext>
              </a:extLst>
            </p:cNvPr>
            <p:cNvGrpSpPr/>
            <p:nvPr/>
          </p:nvGrpSpPr>
          <p:grpSpPr>
            <a:xfrm>
              <a:off x="457200" y="304235"/>
              <a:ext cx="8229600" cy="3551896"/>
              <a:chOff x="457200" y="848457"/>
              <a:chExt cx="8229600" cy="3551896"/>
            </a:xfrm>
          </p:grpSpPr>
          <p:pic>
            <p:nvPicPr>
              <p:cNvPr id="7" name="Picture 6">
                <a:extLst>
                  <a:ext uri="{FF2B5EF4-FFF2-40B4-BE49-F238E27FC236}">
                    <a16:creationId xmlns:a16="http://schemas.microsoft.com/office/drawing/2014/main" id="{A833F87A-8C8A-4DAB-8397-75E22D37E6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6311" b="49966"/>
              <a:stretch/>
            </p:blipFill>
            <p:spPr>
              <a:xfrm>
                <a:off x="457200" y="848457"/>
                <a:ext cx="6887261" cy="1777139"/>
              </a:xfrm>
              <a:prstGeom prst="rect">
                <a:avLst/>
              </a:prstGeom>
            </p:spPr>
          </p:pic>
          <p:sp>
            <p:nvSpPr>
              <p:cNvPr id="8" name="Rectangle 7">
                <a:extLst>
                  <a:ext uri="{FF2B5EF4-FFF2-40B4-BE49-F238E27FC236}">
                    <a16:creationId xmlns:a16="http://schemas.microsoft.com/office/drawing/2014/main" id="{B4F34E4E-8E98-4C13-9B00-0AD4EF0B71E9}"/>
                  </a:ext>
                </a:extLst>
              </p:cNvPr>
              <p:cNvSpPr/>
              <p:nvPr/>
            </p:nvSpPr>
            <p:spPr>
              <a:xfrm>
                <a:off x="6020410" y="2670049"/>
                <a:ext cx="2666390" cy="1730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dirty="0">
                  <a:solidFill>
                    <a:srgbClr val="FFC000"/>
                  </a:solidFill>
                  <a:latin typeface="Myriad Web Pro"/>
                </a:endParaRPr>
              </a:p>
            </p:txBody>
          </p:sp>
        </p:grpSp>
        <p:pic>
          <p:nvPicPr>
            <p:cNvPr id="5" name="Picture 4">
              <a:extLst>
                <a:ext uri="{FF2B5EF4-FFF2-40B4-BE49-F238E27FC236}">
                  <a16:creationId xmlns:a16="http://schemas.microsoft.com/office/drawing/2014/main" id="{DCF1671C-2669-4798-869E-76A95DF8FE92}"/>
                </a:ext>
              </a:extLst>
            </p:cNvPr>
            <p:cNvPicPr>
              <a:picLocks noChangeAspect="1"/>
            </p:cNvPicPr>
            <p:nvPr/>
          </p:nvPicPr>
          <p:blipFill rotWithShape="1">
            <a:blip r:embed="rId6"/>
            <a:srcRect t="50000" r="33112"/>
            <a:stretch/>
          </p:blipFill>
          <p:spPr>
            <a:xfrm>
              <a:off x="1819477" y="2078993"/>
              <a:ext cx="5505045" cy="1777138"/>
            </a:xfrm>
            <a:prstGeom prst="rect">
              <a:avLst/>
            </a:prstGeom>
          </p:spPr>
        </p:pic>
        <p:pic>
          <p:nvPicPr>
            <p:cNvPr id="4" name="Picture 3">
              <a:extLst>
                <a:ext uri="{FF2B5EF4-FFF2-40B4-BE49-F238E27FC236}">
                  <a16:creationId xmlns:a16="http://schemas.microsoft.com/office/drawing/2014/main" id="{CDD54F7F-14D2-4AAE-B3D1-0EB267D007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3447" b="49966"/>
            <a:stretch/>
          </p:blipFill>
          <p:spPr>
            <a:xfrm>
              <a:off x="437261" y="2073492"/>
              <a:ext cx="1320715" cy="1790521"/>
            </a:xfrm>
            <a:prstGeom prst="rect">
              <a:avLst/>
            </a:prstGeom>
          </p:spPr>
        </p:pic>
      </p:grpSp>
      <p:graphicFrame>
        <p:nvGraphicFramePr>
          <p:cNvPr id="10" name="Table 10">
            <a:extLst>
              <a:ext uri="{FF2B5EF4-FFF2-40B4-BE49-F238E27FC236}">
                <a16:creationId xmlns:a16="http://schemas.microsoft.com/office/drawing/2014/main" id="{638AE956-B439-4323-9F34-190D163C4986}"/>
              </a:ext>
            </a:extLst>
          </p:cNvPr>
          <p:cNvGraphicFramePr>
            <a:graphicFrameLocks noGrp="1"/>
          </p:cNvGraphicFramePr>
          <p:nvPr/>
        </p:nvGraphicFramePr>
        <p:xfrm>
          <a:off x="471427" y="1545637"/>
          <a:ext cx="8495251" cy="4726898"/>
        </p:xfrm>
        <a:graphic>
          <a:graphicData uri="http://schemas.openxmlformats.org/drawingml/2006/table">
            <a:tbl>
              <a:tblPr bandRow="1">
                <a:tableStyleId>{5C22544A-7EE6-4342-B048-85BDC9FD1C3A}</a:tableStyleId>
              </a:tblPr>
              <a:tblGrid>
                <a:gridCol w="1638649">
                  <a:extLst>
                    <a:ext uri="{9D8B030D-6E8A-4147-A177-3AD203B41FA5}">
                      <a16:colId xmlns:a16="http://schemas.microsoft.com/office/drawing/2014/main" val="4101413197"/>
                    </a:ext>
                  </a:extLst>
                </a:gridCol>
                <a:gridCol w="1766785">
                  <a:extLst>
                    <a:ext uri="{9D8B030D-6E8A-4147-A177-3AD203B41FA5}">
                      <a16:colId xmlns:a16="http://schemas.microsoft.com/office/drawing/2014/main" val="2734746861"/>
                    </a:ext>
                  </a:extLst>
                </a:gridCol>
                <a:gridCol w="1702717">
                  <a:extLst>
                    <a:ext uri="{9D8B030D-6E8A-4147-A177-3AD203B41FA5}">
                      <a16:colId xmlns:a16="http://schemas.microsoft.com/office/drawing/2014/main" val="2460990368"/>
                    </a:ext>
                  </a:extLst>
                </a:gridCol>
                <a:gridCol w="1702717">
                  <a:extLst>
                    <a:ext uri="{9D8B030D-6E8A-4147-A177-3AD203B41FA5}">
                      <a16:colId xmlns:a16="http://schemas.microsoft.com/office/drawing/2014/main" val="990457421"/>
                    </a:ext>
                  </a:extLst>
                </a:gridCol>
                <a:gridCol w="1684383">
                  <a:extLst>
                    <a:ext uri="{9D8B030D-6E8A-4147-A177-3AD203B41FA5}">
                      <a16:colId xmlns:a16="http://schemas.microsoft.com/office/drawing/2014/main" val="848897135"/>
                    </a:ext>
                  </a:extLst>
                </a:gridCol>
              </a:tblGrid>
              <a:tr h="2363449">
                <a:tc>
                  <a:txBody>
                    <a:bodyPr/>
                    <a:lstStyle/>
                    <a:p>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9990290"/>
                  </a:ext>
                </a:extLst>
              </a:tr>
              <a:tr h="2363449">
                <a:tc>
                  <a:txBody>
                    <a:bodyPr/>
                    <a:lstStyle/>
                    <a:p>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7283504"/>
                  </a:ext>
                </a:extLst>
              </a:tr>
            </a:tbl>
          </a:graphicData>
        </a:graphic>
      </p:graphicFrame>
      <p:grpSp>
        <p:nvGrpSpPr>
          <p:cNvPr id="12" name="Group 11">
            <a:extLst>
              <a:ext uri="{FF2B5EF4-FFF2-40B4-BE49-F238E27FC236}">
                <a16:creationId xmlns:a16="http://schemas.microsoft.com/office/drawing/2014/main" id="{69A11891-2E17-4331-A47E-EFA4AE37FA3D}"/>
              </a:ext>
            </a:extLst>
          </p:cNvPr>
          <p:cNvGrpSpPr/>
          <p:nvPr/>
        </p:nvGrpSpPr>
        <p:grpSpPr>
          <a:xfrm>
            <a:off x="9772800" y="2402556"/>
            <a:ext cx="1763747" cy="3190929"/>
            <a:chOff x="7372350" y="1718919"/>
            <a:chExt cx="1322810" cy="2393197"/>
          </a:xfrm>
        </p:grpSpPr>
        <p:pic>
          <p:nvPicPr>
            <p:cNvPr id="13" name="Picture 12">
              <a:extLst>
                <a:ext uri="{FF2B5EF4-FFF2-40B4-BE49-F238E27FC236}">
                  <a16:creationId xmlns:a16="http://schemas.microsoft.com/office/drawing/2014/main" id="{3F9C9419-D691-4190-AFA8-43D2157F7F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898" t="49590" r="16570"/>
            <a:stretch/>
          </p:blipFill>
          <p:spPr>
            <a:xfrm>
              <a:off x="7372350" y="1718919"/>
              <a:ext cx="1276350" cy="1790521"/>
            </a:xfrm>
            <a:prstGeom prst="rect">
              <a:avLst/>
            </a:prstGeom>
          </p:spPr>
        </p:pic>
        <p:pic>
          <p:nvPicPr>
            <p:cNvPr id="14" name="Picture 13">
              <a:extLst>
                <a:ext uri="{FF2B5EF4-FFF2-40B4-BE49-F238E27FC236}">
                  <a16:creationId xmlns:a16="http://schemas.microsoft.com/office/drawing/2014/main" id="{599218E4-4F2E-4758-8D70-8F784634F0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3927" t="51692" b="23660"/>
            <a:stretch/>
          </p:blipFill>
          <p:spPr>
            <a:xfrm>
              <a:off x="7372350" y="3236651"/>
              <a:ext cx="1322810" cy="875465"/>
            </a:xfrm>
            <a:prstGeom prst="rect">
              <a:avLst/>
            </a:prstGeom>
          </p:spPr>
        </p:pic>
      </p:grpSp>
      <p:sp>
        <p:nvSpPr>
          <p:cNvPr id="15" name="Rectangle 14">
            <a:extLst>
              <a:ext uri="{FF2B5EF4-FFF2-40B4-BE49-F238E27FC236}">
                <a16:creationId xmlns:a16="http://schemas.microsoft.com/office/drawing/2014/main" id="{29B40661-F728-47C9-850D-F339B167B0B9}"/>
              </a:ext>
            </a:extLst>
          </p:cNvPr>
          <p:cNvSpPr/>
          <p:nvPr/>
        </p:nvSpPr>
        <p:spPr>
          <a:xfrm>
            <a:off x="9680730" y="2291893"/>
            <a:ext cx="1927071" cy="3372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dirty="0">
              <a:solidFill>
                <a:srgbClr val="FFC000"/>
              </a:solidFill>
              <a:latin typeface="Myriad Web Pro"/>
            </a:endParaRPr>
          </a:p>
        </p:txBody>
      </p:sp>
      <p:pic>
        <p:nvPicPr>
          <p:cNvPr id="2" name="Audio 1">
            <a:hlinkClick r:id="" action="ppaction://media"/>
            <a:extLst>
              <a:ext uri="{FF2B5EF4-FFF2-40B4-BE49-F238E27FC236}">
                <a16:creationId xmlns:a16="http://schemas.microsoft.com/office/drawing/2014/main" id="{42C99EAA-172F-44DE-BE28-F706F259D7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1182527"/>
      </p:ext>
    </p:extLst>
  </p:cSld>
  <p:clrMapOvr>
    <a:masterClrMapping/>
  </p:clrMapOvr>
  <p:transition advTm="205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What has been deleted? </a:t>
            </a:r>
            <a:endParaRPr lang="en-US" b="0" dirty="0"/>
          </a:p>
        </p:txBody>
      </p:sp>
      <p:sp>
        <p:nvSpPr>
          <p:cNvPr id="3" name="Content Placeholder 2"/>
          <p:cNvSpPr>
            <a:spLocks noGrp="1"/>
          </p:cNvSpPr>
          <p:nvPr>
            <p:ph type="body" sz="quarter" idx="10"/>
          </p:nvPr>
        </p:nvSpPr>
        <p:spPr/>
        <p:txBody>
          <a:bodyPr/>
          <a:lstStyle/>
          <a:p>
            <a:r>
              <a:rPr lang="en-US" altLang="en-US" dirty="0"/>
              <a:t>For all cases</a:t>
            </a:r>
          </a:p>
          <a:p>
            <a:pPr lvl="1"/>
            <a:r>
              <a:rPr lang="en-US" altLang="en-US" dirty="0"/>
              <a:t>Date form submitted to state health department</a:t>
            </a:r>
          </a:p>
          <a:p>
            <a:pPr lvl="1"/>
            <a:r>
              <a:rPr lang="en-US" altLang="en-US" dirty="0"/>
              <a:t>Within-state moves</a:t>
            </a:r>
          </a:p>
          <a:p>
            <a:pPr lvl="1"/>
            <a:r>
              <a:rPr lang="en-US" altLang="en-US" dirty="0"/>
              <a:t>Type of reporting laboratory or outpatient healthcare provider </a:t>
            </a:r>
          </a:p>
          <a:p>
            <a:pPr lvl="1"/>
            <a:r>
              <a:rPr lang="en-US" altLang="en-US" dirty="0"/>
              <a:t>Number of treatment doses given by directly observed therapy (DOT)</a:t>
            </a:r>
          </a:p>
          <a:p>
            <a:pPr>
              <a:spcBef>
                <a:spcPts val="2400"/>
              </a:spcBef>
            </a:pPr>
            <a:r>
              <a:rPr lang="en-US" altLang="en-US" dirty="0"/>
              <a:t>For non-U.S.–born persons, initial visa type</a:t>
            </a:r>
          </a:p>
          <a:p>
            <a:pPr>
              <a:spcBef>
                <a:spcPts val="2400"/>
              </a:spcBef>
            </a:pPr>
            <a:r>
              <a:rPr lang="en-US" altLang="en-US" dirty="0"/>
              <a:t>For persons incarcerated at TB diagnosis, the follow-up question of</a:t>
            </a:r>
            <a:br>
              <a:rPr lang="en-US" altLang="en-US" dirty="0"/>
            </a:br>
            <a:r>
              <a:rPr lang="en-US" altLang="en-US" dirty="0"/>
              <a:t>whether under custody of Immigration and Customs Enforcement (ICE)</a:t>
            </a:r>
          </a:p>
          <a:p>
            <a:pPr lvl="1"/>
            <a:endParaRPr lang="en-US" altLang="en-US" dirty="0"/>
          </a:p>
        </p:txBody>
      </p:sp>
      <p:pic>
        <p:nvPicPr>
          <p:cNvPr id="4" name="Audio 3">
            <a:hlinkClick r:id="" action="ppaction://media"/>
            <a:extLst>
              <a:ext uri="{FF2B5EF4-FFF2-40B4-BE49-F238E27FC236}">
                <a16:creationId xmlns:a16="http://schemas.microsoft.com/office/drawing/2014/main" id="{3952FFC9-E30D-43B9-897B-13425DECA9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77470041"/>
      </p:ext>
    </p:extLst>
  </p:cSld>
  <p:clrMapOvr>
    <a:masterClrMapping/>
  </p:clrMapOvr>
  <p:transition advTm="506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solidFill>
                  <a:srgbClr val="9A4E9E"/>
                </a:solidFill>
              </a:rPr>
              <a:t>What has been revised? (slide 1 of 2)</a:t>
            </a:r>
          </a:p>
        </p:txBody>
      </p:sp>
      <p:sp>
        <p:nvSpPr>
          <p:cNvPr id="3" name="Content Placeholder 2"/>
          <p:cNvSpPr>
            <a:spLocks noGrp="1"/>
          </p:cNvSpPr>
          <p:nvPr>
            <p:ph type="body" sz="quarter" idx="10"/>
          </p:nvPr>
        </p:nvSpPr>
        <p:spPr/>
        <p:txBody>
          <a:bodyPr numCol="1"/>
          <a:lstStyle/>
          <a:p>
            <a:pPr>
              <a:spcBef>
                <a:spcPts val="1600"/>
              </a:spcBef>
              <a:buClr>
                <a:srgbClr val="9A4E9E"/>
              </a:buClr>
            </a:pPr>
            <a:r>
              <a:rPr lang="en-US" altLang="en-US" dirty="0"/>
              <a:t>Slight wording and date adjustments to harmonize with other diseases reported to National Notifiable Diseases Surveillance System</a:t>
            </a:r>
          </a:p>
          <a:p>
            <a:pPr>
              <a:spcBef>
                <a:spcPts val="1600"/>
              </a:spcBef>
              <a:buClr>
                <a:srgbClr val="9A4E9E"/>
              </a:buClr>
            </a:pPr>
            <a:r>
              <a:rPr lang="en-US" altLang="en-US" dirty="0"/>
              <a:t>Simplified options for initial reason evaluated for TB</a:t>
            </a:r>
          </a:p>
          <a:p>
            <a:pPr>
              <a:spcBef>
                <a:spcPts val="1600"/>
              </a:spcBef>
              <a:buClr>
                <a:srgbClr val="9A4E9E"/>
              </a:buClr>
            </a:pPr>
            <a:r>
              <a:rPr lang="en-US" altLang="en-US" dirty="0"/>
              <a:t>Added Hemoglobin A1c or fasting blood glucose for TB patients with diabetes</a:t>
            </a:r>
          </a:p>
          <a:p>
            <a:pPr>
              <a:spcBef>
                <a:spcPts val="1600"/>
              </a:spcBef>
              <a:buClr>
                <a:srgbClr val="9A4E9E"/>
              </a:buClr>
            </a:pPr>
            <a:r>
              <a:rPr lang="en-US" altLang="en-US" dirty="0"/>
              <a:t>Whether case is a missed contact or thought to be recently infected</a:t>
            </a:r>
          </a:p>
          <a:p>
            <a:pPr>
              <a:spcBef>
                <a:spcPts val="1600"/>
              </a:spcBef>
              <a:buClr>
                <a:srgbClr val="9A4E9E"/>
              </a:buClr>
            </a:pPr>
            <a:r>
              <a:rPr lang="en-US" altLang="en-US" dirty="0"/>
              <a:t>New medications in initial drug regimen</a:t>
            </a:r>
          </a:p>
          <a:p>
            <a:pPr>
              <a:spcBef>
                <a:spcPts val="1600"/>
              </a:spcBef>
              <a:buClr>
                <a:srgbClr val="9A4E9E"/>
              </a:buClr>
            </a:pPr>
            <a:r>
              <a:rPr lang="en-US" altLang="en-US" dirty="0"/>
              <a:t>Added date of death if after TB diagnosis</a:t>
            </a:r>
          </a:p>
          <a:p>
            <a:pPr>
              <a:spcBef>
                <a:spcPts val="1600"/>
              </a:spcBef>
              <a:buClr>
                <a:srgbClr val="9A4E9E"/>
              </a:buClr>
            </a:pPr>
            <a:r>
              <a:rPr lang="en-US" altLang="en-US" dirty="0"/>
              <a:t>Treatment administration now “check all that apply” and includes eDOT</a:t>
            </a:r>
          </a:p>
          <a:p>
            <a:endParaRPr lang="en-US" altLang="en-US" dirty="0"/>
          </a:p>
        </p:txBody>
      </p:sp>
      <p:pic>
        <p:nvPicPr>
          <p:cNvPr id="4" name="Audio 3">
            <a:hlinkClick r:id="" action="ppaction://media"/>
            <a:extLst>
              <a:ext uri="{FF2B5EF4-FFF2-40B4-BE49-F238E27FC236}">
                <a16:creationId xmlns:a16="http://schemas.microsoft.com/office/drawing/2014/main" id="{20A09BE8-C02E-4BF4-9E80-D5D5FBC27C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94459256"/>
      </p:ext>
    </p:extLst>
  </p:cSld>
  <p:clrMapOvr>
    <a:masterClrMapping/>
  </p:clrMapOvr>
  <p:transition advTm="662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solidFill>
                  <a:srgbClr val="9A4E9E"/>
                </a:solidFill>
              </a:rPr>
              <a:t>What has been revised? (slide 2 of 2)</a:t>
            </a:r>
          </a:p>
        </p:txBody>
      </p:sp>
      <p:sp>
        <p:nvSpPr>
          <p:cNvPr id="3" name="Content Placeholder 2"/>
          <p:cNvSpPr>
            <a:spLocks noGrp="1"/>
          </p:cNvSpPr>
          <p:nvPr>
            <p:ph type="body" sz="quarter" idx="10"/>
          </p:nvPr>
        </p:nvSpPr>
        <p:spPr/>
        <p:txBody>
          <a:bodyPr numCol="1"/>
          <a:lstStyle/>
          <a:p>
            <a:r>
              <a:rPr lang="en-US" altLang="en-US" dirty="0"/>
              <a:t>Introduction of </a:t>
            </a:r>
            <a:r>
              <a:rPr lang="en-US" altLang="en-US" b="1" dirty="0">
                <a:solidFill>
                  <a:schemeClr val="tx1"/>
                </a:solidFill>
              </a:rPr>
              <a:t>repeating group blocks</a:t>
            </a:r>
          </a:p>
        </p:txBody>
      </p:sp>
      <p:graphicFrame>
        <p:nvGraphicFramePr>
          <p:cNvPr id="4" name="Table 3">
            <a:extLst>
              <a:ext uri="{FF2B5EF4-FFF2-40B4-BE49-F238E27FC236}">
                <a16:creationId xmlns:a16="http://schemas.microsoft.com/office/drawing/2014/main" id="{2FB57677-BEEB-40D0-8293-20D08A3CDA09}"/>
              </a:ext>
            </a:extLst>
          </p:cNvPr>
          <p:cNvGraphicFramePr>
            <a:graphicFrameLocks noGrp="1"/>
          </p:cNvGraphicFramePr>
          <p:nvPr>
            <p:extLst>
              <p:ext uri="{D42A27DB-BD31-4B8C-83A1-F6EECF244321}">
                <p14:modId xmlns:p14="http://schemas.microsoft.com/office/powerpoint/2010/main" val="3532684640"/>
              </p:ext>
            </p:extLst>
          </p:nvPr>
        </p:nvGraphicFramePr>
        <p:xfrm>
          <a:off x="953476" y="2298222"/>
          <a:ext cx="6575344" cy="4043680"/>
        </p:xfrm>
        <a:graphic>
          <a:graphicData uri="http://schemas.openxmlformats.org/drawingml/2006/table">
            <a:tbl>
              <a:tblPr firstRow="1" firstCol="1" bandRow="1">
                <a:tableStyleId>{BDBED569-4797-4DF1-A0F4-6AAB3CD982D8}</a:tableStyleId>
              </a:tblPr>
              <a:tblGrid>
                <a:gridCol w="1729805">
                  <a:extLst>
                    <a:ext uri="{9D8B030D-6E8A-4147-A177-3AD203B41FA5}">
                      <a16:colId xmlns:a16="http://schemas.microsoft.com/office/drawing/2014/main" val="2166609172"/>
                    </a:ext>
                  </a:extLst>
                </a:gridCol>
                <a:gridCol w="2513256">
                  <a:extLst>
                    <a:ext uri="{9D8B030D-6E8A-4147-A177-3AD203B41FA5}">
                      <a16:colId xmlns:a16="http://schemas.microsoft.com/office/drawing/2014/main" val="2467569670"/>
                    </a:ext>
                  </a:extLst>
                </a:gridCol>
                <a:gridCol w="1526235">
                  <a:extLst>
                    <a:ext uri="{9D8B030D-6E8A-4147-A177-3AD203B41FA5}">
                      <a16:colId xmlns:a16="http://schemas.microsoft.com/office/drawing/2014/main" val="2947588826"/>
                    </a:ext>
                  </a:extLst>
                </a:gridCol>
                <a:gridCol w="806048">
                  <a:extLst>
                    <a:ext uri="{9D8B030D-6E8A-4147-A177-3AD203B41FA5}">
                      <a16:colId xmlns:a16="http://schemas.microsoft.com/office/drawing/2014/main" val="1358457502"/>
                    </a:ext>
                  </a:extLst>
                </a:gridCol>
              </a:tblGrid>
              <a:tr h="568960">
                <a:tc>
                  <a:txBody>
                    <a:bodyPr/>
                    <a:lstStyle/>
                    <a:p>
                      <a:pPr algn="ctr"/>
                      <a:r>
                        <a:rPr lang="en-US" sz="1900" dirty="0">
                          <a:solidFill>
                            <a:schemeClr val="tx1"/>
                          </a:solidFill>
                          <a:effectLst/>
                        </a:rPr>
                        <a:t>Test Type</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900" dirty="0">
                          <a:solidFill>
                            <a:schemeClr val="tx1"/>
                          </a:solidFill>
                          <a:effectLst/>
                        </a:rPr>
                        <a:t>Specimen Source Site</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900" dirty="0">
                          <a:solidFill>
                            <a:schemeClr val="tx1"/>
                          </a:solidFill>
                          <a:effectLst/>
                        </a:rPr>
                        <a:t>Date</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900" dirty="0">
                          <a:solidFill>
                            <a:schemeClr val="tx1"/>
                          </a:solidFill>
                          <a:effectLst/>
                        </a:rPr>
                        <a:t>Result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extLst>
                  <a:ext uri="{0D108BD9-81ED-4DB2-BD59-A6C34878D82A}">
                    <a16:rowId xmlns:a16="http://schemas.microsoft.com/office/drawing/2014/main" val="1375000814"/>
                  </a:ext>
                </a:extLst>
              </a:tr>
              <a:tr h="284480">
                <a:tc>
                  <a:txBody>
                    <a:bodyPr/>
                    <a:lstStyle/>
                    <a:p>
                      <a:r>
                        <a:rPr lang="en-US" sz="1900" dirty="0">
                          <a:solidFill>
                            <a:schemeClr val="tx1"/>
                          </a:solidFill>
                          <a:effectLst/>
                        </a:rPr>
                        <a:t>TST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r>
                        <a:rPr lang="en-US" sz="1900" dirty="0">
                          <a:solidFill>
                            <a:schemeClr val="tx1"/>
                          </a:solidFill>
                          <a:effectLst/>
                        </a:rPr>
                        <a:t>Skin Structure</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3051802864"/>
                  </a:ext>
                </a:extLst>
              </a:tr>
              <a:tr h="284480">
                <a:tc>
                  <a:txBody>
                    <a:bodyPr/>
                    <a:lstStyle/>
                    <a:p>
                      <a:r>
                        <a:rPr lang="en-US" sz="1900" dirty="0">
                          <a:solidFill>
                            <a:schemeClr val="tx1"/>
                          </a:solidFill>
                          <a:effectLst/>
                        </a:rPr>
                        <a:t>IGRA</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r>
                        <a:rPr lang="en-US" sz="1900" dirty="0">
                          <a:solidFill>
                            <a:schemeClr val="tx1"/>
                          </a:solidFill>
                          <a:effectLst/>
                        </a:rPr>
                        <a:t>Blood</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3699440392"/>
                  </a:ext>
                </a:extLst>
              </a:tr>
              <a:tr h="284480">
                <a:tc>
                  <a:txBody>
                    <a:bodyPr/>
                    <a:lstStyle/>
                    <a:p>
                      <a:r>
                        <a:rPr lang="en-US" sz="1900" dirty="0">
                          <a:solidFill>
                            <a:schemeClr val="tx1"/>
                          </a:solidFill>
                          <a:effectLst/>
                        </a:rPr>
                        <a:t>HIV</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r>
                        <a:rPr lang="en-US" sz="1900" dirty="0">
                          <a:solidFill>
                            <a:schemeClr val="tx1"/>
                          </a:solidFill>
                          <a:effectLst/>
                        </a:rPr>
                        <a:t>Blood</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3867194843"/>
                  </a:ext>
                </a:extLst>
              </a:tr>
              <a:tr h="284480">
                <a:tc>
                  <a:txBody>
                    <a:bodyPr/>
                    <a:lstStyle/>
                    <a:p>
                      <a:r>
                        <a:rPr lang="en-US" sz="1900" dirty="0">
                          <a:solidFill>
                            <a:schemeClr val="tx1"/>
                          </a:solidFill>
                          <a:effectLst/>
                        </a:rPr>
                        <a:t>Smear</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r>
                        <a:rPr lang="en-US" sz="1900" dirty="0">
                          <a:solidFill>
                            <a:schemeClr val="tx1"/>
                          </a:solidFill>
                          <a:effectLst/>
                        </a:rPr>
                        <a:t>Sputum</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1374049908"/>
                  </a:ext>
                </a:extLst>
              </a:tr>
              <a:tr h="284480">
                <a:tc>
                  <a:txBody>
                    <a:bodyPr/>
                    <a:lstStyle/>
                    <a:p>
                      <a:r>
                        <a:rPr lang="en-US" sz="1900" dirty="0">
                          <a:solidFill>
                            <a:schemeClr val="tx1"/>
                          </a:solidFill>
                          <a:effectLst/>
                        </a:rPr>
                        <a:t>Smear</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r>
                        <a:rPr lang="en-US" sz="1900" dirty="0">
                          <a:solidFill>
                            <a:schemeClr val="tx1"/>
                          </a:solidFill>
                          <a:effectLst/>
                        </a:rPr>
                        <a:t>Sputum</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2708621467"/>
                  </a:ext>
                </a:extLst>
              </a:tr>
              <a:tr h="284480">
                <a:tc>
                  <a:txBody>
                    <a:bodyPr/>
                    <a:lstStyle/>
                    <a:p>
                      <a:r>
                        <a:rPr lang="en-US" sz="1900" dirty="0">
                          <a:solidFill>
                            <a:schemeClr val="tx1"/>
                          </a:solidFill>
                          <a:effectLst/>
                        </a:rPr>
                        <a:t>Smear</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r>
                        <a:rPr lang="en-US" sz="1900" dirty="0">
                          <a:solidFill>
                            <a:schemeClr val="tx1"/>
                          </a:solidFill>
                          <a:effectLst/>
                        </a:rPr>
                        <a:t>Sputum</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134422261"/>
                  </a:ext>
                </a:extLst>
              </a:tr>
              <a:tr h="284480">
                <a:tc>
                  <a:txBody>
                    <a:bodyPr/>
                    <a:lstStyle/>
                    <a:p>
                      <a:r>
                        <a:rPr lang="en-US" sz="1900" dirty="0">
                          <a:solidFill>
                            <a:schemeClr val="tx1"/>
                          </a:solidFill>
                          <a:effectLst/>
                        </a:rPr>
                        <a:t>NAA</a:t>
                      </a:r>
                      <a:endParaRPr lang="en-US" sz="1900" b="1" dirty="0">
                        <a:solidFill>
                          <a:schemeClr val="tx1"/>
                        </a:solidFill>
                        <a:effectLst/>
                        <a:latin typeface="+mn-lt"/>
                        <a:cs typeface="Times New Roman" panose="02020603050405020304" pitchFamily="18" charset="0"/>
                      </a:endParaRPr>
                    </a:p>
                  </a:txBody>
                  <a:tcPr marL="74144" marR="74144" marT="0" marB="0"/>
                </a:tc>
                <a:tc>
                  <a:txBody>
                    <a:bodyPr/>
                    <a:lstStyle/>
                    <a:p>
                      <a:r>
                        <a:rPr lang="en-US" sz="1900" dirty="0">
                          <a:solidFill>
                            <a:schemeClr val="tx1"/>
                          </a:solidFill>
                          <a:effectLst/>
                        </a:rPr>
                        <a:t>Sputum</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3869505845"/>
                  </a:ext>
                </a:extLst>
              </a:tr>
              <a:tr h="284480">
                <a:tc>
                  <a:txBody>
                    <a:bodyPr/>
                    <a:lstStyle/>
                    <a:p>
                      <a:r>
                        <a:rPr lang="en-US" sz="1900" dirty="0">
                          <a:solidFill>
                            <a:schemeClr val="tx1"/>
                          </a:solidFill>
                          <a:effectLst/>
                        </a:rPr>
                        <a:t>Culture</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r>
                        <a:rPr lang="en-US" sz="1900" dirty="0">
                          <a:solidFill>
                            <a:schemeClr val="tx1"/>
                          </a:solidFill>
                          <a:effectLst/>
                        </a:rPr>
                        <a:t>Sputum</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2219253120"/>
                  </a:ext>
                </a:extLst>
              </a:tr>
              <a:tr h="284480">
                <a:tc>
                  <a:txBody>
                    <a:bodyPr/>
                    <a:lstStyle/>
                    <a:p>
                      <a:r>
                        <a:rPr lang="en-US" sz="1900" dirty="0">
                          <a:solidFill>
                            <a:schemeClr val="tx1"/>
                          </a:solidFill>
                          <a:effectLst/>
                        </a:rPr>
                        <a:t>Culture</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r>
                        <a:rPr lang="en-US" sz="1900" dirty="0">
                          <a:solidFill>
                            <a:schemeClr val="tx1"/>
                          </a:solidFill>
                          <a:effectLst/>
                        </a:rPr>
                        <a:t>Sputum</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627504797"/>
                  </a:ext>
                </a:extLst>
              </a:tr>
              <a:tr h="284480">
                <a:tc>
                  <a:txBody>
                    <a:bodyPr/>
                    <a:lstStyle/>
                    <a:p>
                      <a:r>
                        <a:rPr lang="en-US" sz="1900" dirty="0">
                          <a:solidFill>
                            <a:schemeClr val="tx1"/>
                          </a:solidFill>
                          <a:effectLst/>
                        </a:rPr>
                        <a:t>Culture</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r>
                        <a:rPr lang="en-US" sz="1900" dirty="0">
                          <a:solidFill>
                            <a:schemeClr val="tx1"/>
                          </a:solidFill>
                          <a:effectLst/>
                        </a:rPr>
                        <a:t>Sputum</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tc>
                <a:tc>
                  <a:txBody>
                    <a:bodyPr/>
                    <a:lstStyle/>
                    <a:p>
                      <a:pPr algn="ct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r>
                        <a:rPr lang="en-US" sz="1200" dirty="0">
                          <a:solidFill>
                            <a:schemeClr val="tx1"/>
                          </a:solidFill>
                          <a:effectLst/>
                        </a:rPr>
                        <a:t>/</a:t>
                      </a:r>
                      <a:r>
                        <a:rPr lang="en-US" sz="1200" dirty="0">
                          <a:solidFill>
                            <a:schemeClr val="tx1"/>
                          </a:solidFill>
                          <a:effectLst/>
                          <a:sym typeface="Wingdings" panose="05000000000000000000" pitchFamily="2" charset="2"/>
                        </a:rPr>
                        <a:t></a:t>
                      </a: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solidFill>
                          <a:schemeClr val="tx1"/>
                        </a:solidFill>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1450266531"/>
                  </a:ext>
                </a:extLst>
              </a:tr>
              <a:tr h="284480">
                <a:tc>
                  <a:txBody>
                    <a:bodyPr/>
                    <a:lstStyle/>
                    <a:p>
                      <a:endParaRPr lang="en-US" sz="1900" dirty="0">
                        <a:effectLst/>
                        <a:latin typeface="Calibri" panose="020F0502020204030204" pitchFamily="34" charset="0"/>
                        <a:cs typeface="Times New Roman" panose="02020603050405020304" pitchFamily="18" charset="0"/>
                      </a:endParaRPr>
                    </a:p>
                  </a:txBody>
                  <a:tcPr marL="74144" marR="74144" marT="0" marB="0"/>
                </a:tc>
                <a:tc>
                  <a:txBody>
                    <a:bodyPr/>
                    <a:lstStyle/>
                    <a:p>
                      <a:endParaRPr lang="en-US" sz="1900" dirty="0">
                        <a:effectLst/>
                        <a:latin typeface="Calibri" panose="020F0502020204030204" pitchFamily="34" charset="0"/>
                        <a:cs typeface="Times New Roman" panose="02020603050405020304" pitchFamily="18" charset="0"/>
                      </a:endParaRPr>
                    </a:p>
                  </a:txBody>
                  <a:tcPr marL="74144" marR="74144" marT="0" marB="0"/>
                </a:tc>
                <a:tc>
                  <a:txBody>
                    <a:bodyPr/>
                    <a:lstStyle/>
                    <a:p>
                      <a:pPr algn="ctr"/>
                      <a:endParaRPr lang="en-US" sz="1900" dirty="0">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1969584503"/>
                  </a:ext>
                </a:extLst>
              </a:tr>
              <a:tr h="284480">
                <a:tc>
                  <a:txBody>
                    <a:bodyPr/>
                    <a:lstStyle/>
                    <a:p>
                      <a:endParaRPr lang="en-US" sz="1900" dirty="0">
                        <a:effectLst/>
                        <a:latin typeface="Calibri" panose="020F0502020204030204" pitchFamily="34" charset="0"/>
                        <a:cs typeface="Times New Roman" panose="02020603050405020304" pitchFamily="18" charset="0"/>
                      </a:endParaRPr>
                    </a:p>
                  </a:txBody>
                  <a:tcPr marL="74144" marR="74144" marT="0" marB="0"/>
                </a:tc>
                <a:tc>
                  <a:txBody>
                    <a:bodyPr/>
                    <a:lstStyle/>
                    <a:p>
                      <a:endParaRPr lang="en-US" sz="1900" dirty="0">
                        <a:effectLst/>
                        <a:latin typeface="Calibri" panose="020F0502020204030204" pitchFamily="34" charset="0"/>
                        <a:cs typeface="Times New Roman" panose="02020603050405020304" pitchFamily="18" charset="0"/>
                      </a:endParaRPr>
                    </a:p>
                  </a:txBody>
                  <a:tcPr marL="74144" marR="74144" marT="0" marB="0"/>
                </a:tc>
                <a:tc>
                  <a:txBody>
                    <a:bodyPr/>
                    <a:lstStyle/>
                    <a:p>
                      <a:pPr algn="ctr"/>
                      <a:endParaRPr lang="en-US" sz="1900" dirty="0">
                        <a:effectLst/>
                        <a:latin typeface="Calibri" panose="020F0502020204030204" pitchFamily="34" charset="0"/>
                        <a:cs typeface="Times New Roman" panose="02020603050405020304" pitchFamily="18" charset="0"/>
                      </a:endParaRPr>
                    </a:p>
                  </a:txBody>
                  <a:tcPr marL="74144" marR="74144" marT="0" marB="0" anchor="ctr"/>
                </a:tc>
                <a:tc>
                  <a:txBody>
                    <a:bodyPr/>
                    <a:lstStyle/>
                    <a:p>
                      <a:pPr algn="ctr"/>
                      <a:endParaRPr lang="en-US" sz="1900" dirty="0">
                        <a:effectLst/>
                        <a:latin typeface="Calibri" panose="020F0502020204030204" pitchFamily="34" charset="0"/>
                        <a:cs typeface="Times New Roman" panose="02020603050405020304" pitchFamily="18" charset="0"/>
                      </a:endParaRPr>
                    </a:p>
                  </a:txBody>
                  <a:tcPr marL="74144" marR="74144" marT="0" marB="0" anchor="ctr"/>
                </a:tc>
                <a:extLst>
                  <a:ext uri="{0D108BD9-81ED-4DB2-BD59-A6C34878D82A}">
                    <a16:rowId xmlns:a16="http://schemas.microsoft.com/office/drawing/2014/main" val="2345150049"/>
                  </a:ext>
                </a:extLst>
              </a:tr>
            </a:tbl>
          </a:graphicData>
        </a:graphic>
      </p:graphicFrame>
      <p:sp>
        <p:nvSpPr>
          <p:cNvPr id="6" name="Content Placeholder 2">
            <a:extLst>
              <a:ext uri="{FF2B5EF4-FFF2-40B4-BE49-F238E27FC236}">
                <a16:creationId xmlns:a16="http://schemas.microsoft.com/office/drawing/2014/main" id="{FB2276A5-1A50-42E2-A2B0-3F554624596F}"/>
              </a:ext>
            </a:extLst>
          </p:cNvPr>
          <p:cNvSpPr txBox="1">
            <a:spLocks/>
          </p:cNvSpPr>
          <p:nvPr/>
        </p:nvSpPr>
        <p:spPr bwMode="auto">
          <a:xfrm>
            <a:off x="7309893" y="2152603"/>
            <a:ext cx="5202443" cy="364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buClr>
                <a:srgbClr val="006A71"/>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1" fontAlgn="base" hangingPunct="1">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387" lvl="1" indent="0" defTabSz="1219170">
              <a:buNone/>
            </a:pPr>
            <a:r>
              <a:rPr lang="en-US" altLang="en-US" sz="2667" dirty="0">
                <a:solidFill>
                  <a:srgbClr val="5F5F5F"/>
                </a:solidFill>
              </a:rPr>
              <a:t>Allows flexibility of </a:t>
            </a:r>
            <a:br>
              <a:rPr lang="en-US" altLang="en-US" sz="2667" dirty="0">
                <a:solidFill>
                  <a:srgbClr val="5F5F5F"/>
                </a:solidFill>
              </a:rPr>
            </a:br>
            <a:r>
              <a:rPr lang="en-US" altLang="en-US" sz="2667" dirty="0">
                <a:solidFill>
                  <a:srgbClr val="5F5F5F"/>
                </a:solidFill>
              </a:rPr>
              <a:t>unlimited number </a:t>
            </a:r>
            <a:br>
              <a:rPr lang="en-US" altLang="en-US" sz="2667" dirty="0">
                <a:solidFill>
                  <a:srgbClr val="5F5F5F"/>
                </a:solidFill>
              </a:rPr>
            </a:br>
            <a:r>
              <a:rPr lang="en-US" altLang="en-US" sz="2667" dirty="0">
                <a:solidFill>
                  <a:srgbClr val="5F5F5F"/>
                </a:solidFill>
              </a:rPr>
              <a:t>of responses for </a:t>
            </a:r>
          </a:p>
          <a:p>
            <a:pPr marL="990575" lvl="1" indent="-380990" defTabSz="1219170"/>
            <a:r>
              <a:rPr lang="en-US" altLang="en-US" sz="2667" dirty="0">
                <a:solidFill>
                  <a:srgbClr val="5F5F5F"/>
                </a:solidFill>
              </a:rPr>
              <a:t>Lab/imaging results</a:t>
            </a:r>
          </a:p>
          <a:p>
            <a:pPr marL="990575" lvl="1" indent="-380990" defTabSz="1219170"/>
            <a:r>
              <a:rPr lang="en-US" altLang="en-US" sz="2667" dirty="0">
                <a:solidFill>
                  <a:srgbClr val="5F5F5F"/>
                </a:solidFill>
              </a:rPr>
              <a:t>Previous TB details</a:t>
            </a:r>
          </a:p>
          <a:p>
            <a:pPr marL="990575" lvl="1" indent="-380990" defTabSz="1219170"/>
            <a:r>
              <a:rPr lang="en-US" altLang="en-US" sz="2667" dirty="0">
                <a:solidFill>
                  <a:srgbClr val="5F5F5F"/>
                </a:solidFill>
              </a:rPr>
              <a:t>Links to other cases</a:t>
            </a:r>
          </a:p>
          <a:p>
            <a:pPr marL="990575" lvl="1" indent="-380990" defTabSz="1219170"/>
            <a:r>
              <a:rPr lang="en-US" altLang="en-US" sz="2667" dirty="0">
                <a:solidFill>
                  <a:srgbClr val="5F5F5F"/>
                </a:solidFill>
              </a:rPr>
              <a:t>Medications used</a:t>
            </a:r>
          </a:p>
          <a:p>
            <a:pPr marL="990575" lvl="1" indent="-380990" defTabSz="1219170"/>
            <a:r>
              <a:rPr lang="en-US" altLang="en-US" sz="2667" dirty="0">
                <a:solidFill>
                  <a:srgbClr val="5F5F5F"/>
                </a:solidFill>
              </a:rPr>
              <a:t>Additional TB risk factors</a:t>
            </a:r>
          </a:p>
        </p:txBody>
      </p:sp>
      <p:pic>
        <p:nvPicPr>
          <p:cNvPr id="5" name="Audio 4">
            <a:hlinkClick r:id="" action="ppaction://media"/>
            <a:extLst>
              <a:ext uri="{FF2B5EF4-FFF2-40B4-BE49-F238E27FC236}">
                <a16:creationId xmlns:a16="http://schemas.microsoft.com/office/drawing/2014/main" id="{A4D44FC2-FA3E-43DC-83E9-9DA732E943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3910520"/>
      </p:ext>
    </p:extLst>
  </p:cSld>
  <p:clrMapOvr>
    <a:masterClrMapping/>
  </p:clrMapOvr>
  <p:transition advTm="365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08F3F-2967-465D-B6FD-817B789C1581}"/>
              </a:ext>
            </a:extLst>
          </p:cNvPr>
          <p:cNvSpPr>
            <a:spLocks noGrp="1"/>
          </p:cNvSpPr>
          <p:nvPr>
            <p:ph type="title"/>
          </p:nvPr>
        </p:nvSpPr>
        <p:spPr/>
        <p:txBody>
          <a:bodyPr/>
          <a:lstStyle/>
          <a:p>
            <a:r>
              <a:rPr lang="en-US" dirty="0"/>
              <a:t>Acknowledgments</a:t>
            </a:r>
          </a:p>
        </p:txBody>
      </p:sp>
      <p:sp>
        <p:nvSpPr>
          <p:cNvPr id="3" name="Text Placeholder 2">
            <a:extLst>
              <a:ext uri="{FF2B5EF4-FFF2-40B4-BE49-F238E27FC236}">
                <a16:creationId xmlns:a16="http://schemas.microsoft.com/office/drawing/2014/main" id="{063B40B7-37C2-49D7-A0AF-3B2D22437AAB}"/>
              </a:ext>
            </a:extLst>
          </p:cNvPr>
          <p:cNvSpPr>
            <a:spLocks noGrp="1"/>
          </p:cNvSpPr>
          <p:nvPr>
            <p:ph type="body" sz="quarter" idx="10"/>
          </p:nvPr>
        </p:nvSpPr>
        <p:spPr/>
        <p:txBody>
          <a:bodyPr/>
          <a:lstStyle/>
          <a:p>
            <a:r>
              <a:rPr lang="en-US" sz="2800" dirty="0"/>
              <a:t>2020 Report of Verified Case of Tuberculosis (RVCT) Work Group/Pilot sites</a:t>
            </a:r>
          </a:p>
          <a:p>
            <a:pPr lvl="1"/>
            <a:r>
              <a:rPr lang="en-US" sz="2800" dirty="0"/>
              <a:t>Janice Westenhouse, Shona Smith, Lisa Paulos, Jason Cummins, Kelly White, Juli Bettridge, Karen Fujii, Maria Rodriguez, Suzanne Keller, Muriel Silin, Jesse Ellis, Jerry Carlile, Rose Sales, Cheryl Kearns, Lori Johnston, Evan Timme, Leonard Mukasa, Mayleen Ekiek, Kiley Ariail, Laura Young, Shawn McBrien</a:t>
            </a:r>
          </a:p>
          <a:p>
            <a:r>
              <a:rPr lang="en-US" sz="2800" dirty="0">
                <a:solidFill>
                  <a:srgbClr val="7F7F7F">
                    <a:lumMod val="75000"/>
                  </a:srgbClr>
                </a:solidFill>
              </a:rPr>
              <a:t>National Tuberculosis Controllers Association (NTCA) Executive Board</a:t>
            </a:r>
          </a:p>
          <a:p>
            <a:r>
              <a:rPr lang="en-US" sz="2800" dirty="0"/>
              <a:t>Council of State and Territorial Epidemiologists (CSTE)</a:t>
            </a:r>
          </a:p>
          <a:p>
            <a:endParaRPr lang="en-US" dirty="0"/>
          </a:p>
        </p:txBody>
      </p:sp>
      <p:pic>
        <p:nvPicPr>
          <p:cNvPr id="4" name="Audio 3">
            <a:hlinkClick r:id="" action="ppaction://media"/>
            <a:extLst>
              <a:ext uri="{FF2B5EF4-FFF2-40B4-BE49-F238E27FC236}">
                <a16:creationId xmlns:a16="http://schemas.microsoft.com/office/drawing/2014/main" id="{A9149EC7-76B9-4A68-8A40-FAE515A7F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7819305"/>
      </p:ext>
    </p:extLst>
  </p:cSld>
  <p:clrMapOvr>
    <a:masterClrMapping/>
  </p:clrMapOvr>
  <p:transition advTm="469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solidFill>
                  <a:srgbClr val="C00000"/>
                </a:solidFill>
              </a:rPr>
              <a:t>What has been added?</a:t>
            </a:r>
          </a:p>
        </p:txBody>
      </p:sp>
      <p:sp>
        <p:nvSpPr>
          <p:cNvPr id="3" name="Content Placeholder 2"/>
          <p:cNvSpPr>
            <a:spLocks noGrp="1"/>
          </p:cNvSpPr>
          <p:nvPr>
            <p:ph type="body" sz="quarter" idx="10"/>
          </p:nvPr>
        </p:nvSpPr>
        <p:spPr>
          <a:xfrm>
            <a:off x="359956" y="1545167"/>
            <a:ext cx="11651069" cy="4455584"/>
          </a:xfrm>
        </p:spPr>
        <p:txBody>
          <a:bodyPr numCol="2"/>
          <a:lstStyle/>
          <a:p>
            <a:pPr>
              <a:buClr>
                <a:srgbClr val="C00000"/>
              </a:buClr>
            </a:pPr>
            <a:r>
              <a:rPr lang="en-US" altLang="en-US" dirty="0"/>
              <a:t>Census tract</a:t>
            </a:r>
          </a:p>
          <a:p>
            <a:pPr>
              <a:buClr>
                <a:srgbClr val="C00000"/>
              </a:buClr>
            </a:pPr>
            <a:r>
              <a:rPr lang="en-US" altLang="en-US" dirty="0">
                <a:solidFill>
                  <a:srgbClr val="5F5F5F"/>
                </a:solidFill>
              </a:rPr>
              <a:t>Pregnancy</a:t>
            </a:r>
            <a:r>
              <a:rPr lang="en-US" altLang="en-US" dirty="0"/>
              <a:t> status</a:t>
            </a:r>
          </a:p>
          <a:p>
            <a:pPr>
              <a:buClr>
                <a:srgbClr val="C00000"/>
              </a:buClr>
            </a:pPr>
            <a:r>
              <a:rPr lang="en-US" altLang="en-US" dirty="0"/>
              <a:t>Smoking status </a:t>
            </a:r>
          </a:p>
          <a:p>
            <a:pPr>
              <a:buClr>
                <a:srgbClr val="C00000"/>
              </a:buClr>
            </a:pPr>
            <a:r>
              <a:rPr lang="en-US" altLang="en-US" i="1" dirty="0"/>
              <a:t>Ever</a:t>
            </a:r>
            <a:r>
              <a:rPr lang="en-US" altLang="en-US" dirty="0"/>
              <a:t> homeless / incarcerated</a:t>
            </a:r>
          </a:p>
          <a:p>
            <a:pPr>
              <a:buClr>
                <a:srgbClr val="C00000"/>
              </a:buClr>
            </a:pPr>
            <a:r>
              <a:rPr lang="en-US" altLang="en-US" dirty="0"/>
              <a:t>Previous LTBI diagnosis</a:t>
            </a:r>
          </a:p>
          <a:p>
            <a:pPr>
              <a:buClr>
                <a:srgbClr val="C00000"/>
              </a:buClr>
            </a:pPr>
            <a:r>
              <a:rPr lang="en-US" altLang="en-US" dirty="0"/>
              <a:t>Symptom onset date</a:t>
            </a:r>
          </a:p>
          <a:p>
            <a:pPr>
              <a:buClr>
                <a:srgbClr val="C00000"/>
              </a:buClr>
            </a:pPr>
            <a:r>
              <a:rPr lang="en-US" altLang="en-US" dirty="0"/>
              <a:t>Molecular drug susceptibility testing</a:t>
            </a:r>
          </a:p>
          <a:p>
            <a:pPr>
              <a:buClr>
                <a:srgbClr val="C00000"/>
              </a:buClr>
            </a:pPr>
            <a:r>
              <a:rPr lang="en-US" altLang="en-US" dirty="0"/>
              <a:t>Reason for not initially using standard first-line 4-drug regimen (RIPE/HRZE)</a:t>
            </a:r>
          </a:p>
          <a:p>
            <a:pPr>
              <a:buClr>
                <a:srgbClr val="C00000"/>
              </a:buClr>
            </a:pPr>
            <a:r>
              <a:rPr lang="en-US" altLang="en-US" dirty="0"/>
              <a:t>Epidemiologic investigation data</a:t>
            </a:r>
          </a:p>
          <a:p>
            <a:pPr>
              <a:buClr>
                <a:srgbClr val="C00000"/>
              </a:buClr>
            </a:pPr>
            <a:r>
              <a:rPr lang="en-US" altLang="en-US" dirty="0"/>
              <a:t>Ever lived outside USA &gt;2 months</a:t>
            </a:r>
          </a:p>
          <a:p>
            <a:pPr>
              <a:buClr>
                <a:srgbClr val="C00000"/>
              </a:buClr>
            </a:pPr>
            <a:r>
              <a:rPr lang="en-US" altLang="en-US" dirty="0"/>
              <a:t>Country of usual residence*</a:t>
            </a:r>
          </a:p>
          <a:p>
            <a:pPr>
              <a:buClr>
                <a:srgbClr val="C00000"/>
              </a:buClr>
            </a:pPr>
            <a:r>
              <a:rPr lang="en-US" altLang="en-US" dirty="0"/>
              <a:t>Binational status*</a:t>
            </a:r>
          </a:p>
          <a:p>
            <a:pPr>
              <a:buClr>
                <a:srgbClr val="C00000"/>
              </a:buClr>
            </a:pPr>
            <a:r>
              <a:rPr lang="en-US" altLang="en-US" dirty="0"/>
              <a:t>Occupation and industry*</a:t>
            </a:r>
          </a:p>
          <a:p>
            <a:endParaRPr lang="en-US" altLang="en-US" dirty="0"/>
          </a:p>
        </p:txBody>
      </p:sp>
      <p:sp>
        <p:nvSpPr>
          <p:cNvPr id="2" name="TextBox 1"/>
          <p:cNvSpPr txBox="1"/>
          <p:nvPr/>
        </p:nvSpPr>
        <p:spPr>
          <a:xfrm>
            <a:off x="7504917" y="5879696"/>
            <a:ext cx="4445576" cy="748795"/>
          </a:xfrm>
          <a:prstGeom prst="rect">
            <a:avLst/>
          </a:prstGeom>
          <a:noFill/>
        </p:spPr>
        <p:txBody>
          <a:bodyPr wrap="none" rtlCol="0">
            <a:spAutoFit/>
          </a:bodyPr>
          <a:lstStyle/>
          <a:p>
            <a:pPr defTabSz="1219170" eaLnBrk="0" fontAlgn="base" hangingPunct="0">
              <a:spcBef>
                <a:spcPct val="0"/>
              </a:spcBef>
              <a:spcAft>
                <a:spcPct val="0"/>
              </a:spcAft>
              <a:defRPr/>
            </a:pPr>
            <a:r>
              <a:rPr lang="en-US" sz="2133" dirty="0">
                <a:solidFill>
                  <a:srgbClr val="7F7F7F">
                    <a:lumMod val="75000"/>
                  </a:srgbClr>
                </a:solidFill>
                <a:latin typeface="Calibri" panose="020F0502020204030204" pitchFamily="34" charset="0"/>
              </a:rPr>
              <a:t>*Added at request of Council of State </a:t>
            </a:r>
            <a:br>
              <a:rPr lang="en-US" sz="2133" dirty="0">
                <a:solidFill>
                  <a:srgbClr val="7F7F7F">
                    <a:lumMod val="75000"/>
                  </a:srgbClr>
                </a:solidFill>
                <a:latin typeface="Calibri" panose="020F0502020204030204" pitchFamily="34" charset="0"/>
              </a:rPr>
            </a:br>
            <a:r>
              <a:rPr lang="en-US" sz="2133" dirty="0">
                <a:solidFill>
                  <a:srgbClr val="7F7F7F">
                    <a:lumMod val="75000"/>
                  </a:srgbClr>
                </a:solidFill>
                <a:latin typeface="Calibri" panose="020F0502020204030204" pitchFamily="34" charset="0"/>
              </a:rPr>
              <a:t>  and Territorial Epidemiologists (CSTE)</a:t>
            </a:r>
          </a:p>
        </p:txBody>
      </p:sp>
      <p:pic>
        <p:nvPicPr>
          <p:cNvPr id="4" name="Audio 3">
            <a:hlinkClick r:id="" action="ppaction://media"/>
            <a:extLst>
              <a:ext uri="{FF2B5EF4-FFF2-40B4-BE49-F238E27FC236}">
                <a16:creationId xmlns:a16="http://schemas.microsoft.com/office/drawing/2014/main" id="{574951DD-0BB0-408D-A8D4-8EC6074D9E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6244861"/>
      </p:ext>
    </p:extLst>
  </p:cSld>
  <p:clrMapOvr>
    <a:masterClrMapping/>
  </p:clrMapOvr>
  <p:transition advTm="987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004D-C175-4AE8-8F45-8C3B6EE28C75}"/>
              </a:ext>
            </a:extLst>
          </p:cNvPr>
          <p:cNvSpPr>
            <a:spLocks noGrp="1"/>
          </p:cNvSpPr>
          <p:nvPr>
            <p:ph type="title"/>
          </p:nvPr>
        </p:nvSpPr>
        <p:spPr/>
        <p:txBody>
          <a:bodyPr/>
          <a:lstStyle/>
          <a:p>
            <a:r>
              <a:rPr lang="en-US" dirty="0"/>
              <a:t>Administrative Information</a:t>
            </a:r>
          </a:p>
        </p:txBody>
      </p:sp>
      <p:sp>
        <p:nvSpPr>
          <p:cNvPr id="3" name="Text Placeholder 2">
            <a:extLst>
              <a:ext uri="{FF2B5EF4-FFF2-40B4-BE49-F238E27FC236}">
                <a16:creationId xmlns:a16="http://schemas.microsoft.com/office/drawing/2014/main" id="{EC7B1A1E-7021-4610-950B-444285C2C09C}"/>
              </a:ext>
            </a:extLst>
          </p:cNvPr>
          <p:cNvSpPr>
            <a:spLocks noGrp="1"/>
          </p:cNvSpPr>
          <p:nvPr>
            <p:ph type="body" idx="1"/>
          </p:nvPr>
        </p:nvSpPr>
        <p:spPr>
          <a:xfrm>
            <a:off x="657228" y="5900928"/>
            <a:ext cx="10363200" cy="568325"/>
          </a:xfrm>
        </p:spPr>
        <p:txBody>
          <a:bodyPr/>
          <a:lstStyle/>
          <a:p>
            <a:r>
              <a:rPr lang="en-US" sz="4267" dirty="0"/>
              <a:t>RVCT items Q1–Q5</a:t>
            </a:r>
          </a:p>
        </p:txBody>
      </p:sp>
      <p:pic>
        <p:nvPicPr>
          <p:cNvPr id="4" name="Audio 3">
            <a:hlinkClick r:id="" action="ppaction://media"/>
            <a:extLst>
              <a:ext uri="{FF2B5EF4-FFF2-40B4-BE49-F238E27FC236}">
                <a16:creationId xmlns:a16="http://schemas.microsoft.com/office/drawing/2014/main" id="{0A9E10C0-5190-4E82-B2E5-EAB6CA52E1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8148543"/>
      </p:ext>
    </p:extLst>
  </p:cSld>
  <p:clrMapOvr>
    <a:masterClrMapping/>
  </p:clrMapOvr>
  <p:transition advTm="158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78EDE9-FC29-4DFF-AE61-B6D0667B056E}"/>
              </a:ext>
            </a:extLst>
          </p:cNvPr>
          <p:cNvPicPr>
            <a:picLocks noChangeAspect="1"/>
          </p:cNvPicPr>
          <p:nvPr/>
        </p:nvPicPr>
        <p:blipFill>
          <a:blip r:embed="rId5"/>
          <a:stretch>
            <a:fillRect/>
          </a:stretch>
        </p:blipFill>
        <p:spPr>
          <a:xfrm>
            <a:off x="2389653" y="438150"/>
            <a:ext cx="8724900" cy="5981700"/>
          </a:xfrm>
          <a:prstGeom prst="rect">
            <a:avLst/>
          </a:prstGeom>
          <a:ln>
            <a:solidFill>
              <a:schemeClr val="accent4">
                <a:lumMod val="75000"/>
              </a:schemeClr>
            </a:solidFill>
          </a:ln>
        </p:spPr>
      </p:pic>
      <p:sp>
        <p:nvSpPr>
          <p:cNvPr id="2" name="TextBox 1">
            <a:extLst>
              <a:ext uri="{FF2B5EF4-FFF2-40B4-BE49-F238E27FC236}">
                <a16:creationId xmlns:a16="http://schemas.microsoft.com/office/drawing/2014/main" id="{F5EA1663-5CCB-41F5-B10C-710E10AA3EB4}"/>
              </a:ext>
            </a:extLst>
          </p:cNvPr>
          <p:cNvSpPr txBox="1"/>
          <p:nvPr/>
        </p:nvSpPr>
        <p:spPr>
          <a:xfrm>
            <a:off x="166727" y="719017"/>
            <a:ext cx="1902732" cy="4975721"/>
          </a:xfrm>
          <a:prstGeom prst="rect">
            <a:avLst/>
          </a:prstGeom>
          <a:noFill/>
        </p:spPr>
        <p:txBody>
          <a:bodyPr wrap="square" rtlCol="0">
            <a:spAutoFit/>
          </a:bodyPr>
          <a:lstStyle/>
          <a:p>
            <a:pPr algn="r" defTabSz="1219170" eaLnBrk="0" fontAlgn="base" hangingPunct="0">
              <a:spcBef>
                <a:spcPct val="0"/>
              </a:spcBef>
              <a:spcAft>
                <a:spcPct val="0"/>
              </a:spcAft>
            </a:pPr>
            <a:r>
              <a:rPr lang="en-US" sz="2400" b="1" dirty="0">
                <a:solidFill>
                  <a:srgbClr val="006166"/>
                </a:solidFill>
                <a:latin typeface="Calibri" panose="020F0502020204030204" pitchFamily="34" charset="0"/>
              </a:rPr>
              <a:t>Unchanged item</a:t>
            </a:r>
          </a:p>
          <a:p>
            <a:pPr algn="r" defTabSz="1219170" eaLnBrk="0" fontAlgn="base" hangingPunct="0">
              <a:spcBef>
                <a:spcPct val="0"/>
              </a:spcBef>
              <a:spcAft>
                <a:spcPct val="0"/>
              </a:spcAft>
            </a:pPr>
            <a:endParaRPr lang="en-US" sz="2400" b="1" dirty="0">
              <a:solidFill>
                <a:srgbClr val="006166"/>
              </a:solidFill>
              <a:latin typeface="Calibri" panose="020F0502020204030204" pitchFamily="34" charset="0"/>
            </a:endParaRPr>
          </a:p>
          <a:p>
            <a:pPr algn="r" defTabSz="1219170" eaLnBrk="0" fontAlgn="base" hangingPunct="0">
              <a:spcBef>
                <a:spcPct val="0"/>
              </a:spcBef>
              <a:spcAft>
                <a:spcPct val="0"/>
              </a:spcAft>
            </a:pPr>
            <a:r>
              <a:rPr lang="en-US" sz="2400" b="1" dirty="0">
                <a:solidFill>
                  <a:srgbClr val="9A4E9E"/>
                </a:solidFill>
                <a:latin typeface="Calibri" panose="020F0502020204030204" pitchFamily="34" charset="0"/>
              </a:rPr>
              <a:t>Revised item</a:t>
            </a:r>
          </a:p>
          <a:p>
            <a:pPr algn="r" defTabSz="1219170" eaLnBrk="0" fontAlgn="base" hangingPunct="0">
              <a:spcBef>
                <a:spcPct val="0"/>
              </a:spcBef>
              <a:spcAft>
                <a:spcPct val="0"/>
              </a:spcAft>
            </a:pPr>
            <a:endParaRPr lang="en-US" sz="2400" b="1" dirty="0">
              <a:solidFill>
                <a:srgbClr val="9A4E9E"/>
              </a:solidFill>
              <a:latin typeface="Calibri" panose="020F0502020204030204" pitchFamily="34" charset="0"/>
            </a:endParaRPr>
          </a:p>
          <a:p>
            <a:pPr algn="r" defTabSz="1219170" eaLnBrk="0" fontAlgn="base" hangingPunct="0">
              <a:spcBef>
                <a:spcPct val="0"/>
              </a:spcBef>
              <a:spcAft>
                <a:spcPct val="0"/>
              </a:spcAft>
            </a:pPr>
            <a:endParaRPr lang="en-US" sz="2400" b="1" dirty="0">
              <a:solidFill>
                <a:srgbClr val="9A4E9E"/>
              </a:solidFill>
              <a:latin typeface="Calibri" panose="020F0502020204030204" pitchFamily="34" charset="0"/>
            </a:endParaRPr>
          </a:p>
          <a:p>
            <a:pPr algn="r" defTabSz="1219170" eaLnBrk="0" fontAlgn="base" hangingPunct="0">
              <a:spcBef>
                <a:spcPts val="2400"/>
              </a:spcBef>
              <a:spcAft>
                <a:spcPct val="0"/>
              </a:spcAft>
            </a:pPr>
            <a:r>
              <a:rPr lang="en-US" sz="2400" b="1" dirty="0">
                <a:solidFill>
                  <a:srgbClr val="006166"/>
                </a:solidFill>
                <a:latin typeface="Calibri" panose="020F0502020204030204" pitchFamily="34" charset="0"/>
              </a:rPr>
              <a:t>Unchanged  </a:t>
            </a:r>
          </a:p>
          <a:p>
            <a:pPr algn="r" defTabSz="1219170" eaLnBrk="0" fontAlgn="base" hangingPunct="0">
              <a:spcBef>
                <a:spcPts val="3200"/>
              </a:spcBef>
              <a:spcAft>
                <a:spcPct val="0"/>
              </a:spcAft>
            </a:pPr>
            <a:r>
              <a:rPr lang="en-US" sz="2400" b="1" dirty="0">
                <a:solidFill>
                  <a:srgbClr val="006166"/>
                </a:solidFill>
                <a:latin typeface="Calibri" panose="020F0502020204030204" pitchFamily="34" charset="0"/>
              </a:rPr>
              <a:t>Unchanged</a:t>
            </a:r>
          </a:p>
          <a:p>
            <a:pPr algn="r" defTabSz="1219170" eaLnBrk="0" fontAlgn="base" hangingPunct="0">
              <a:spcBef>
                <a:spcPts val="400"/>
              </a:spcBef>
              <a:spcAft>
                <a:spcPct val="0"/>
              </a:spcAft>
            </a:pPr>
            <a:endParaRPr lang="en-US" sz="2400" b="1" dirty="0">
              <a:solidFill>
                <a:srgbClr val="006166"/>
              </a:solidFill>
              <a:latin typeface="Calibri" panose="020F0502020204030204" pitchFamily="34" charset="0"/>
            </a:endParaRPr>
          </a:p>
          <a:p>
            <a:pPr algn="r" defTabSz="1219170" eaLnBrk="0" fontAlgn="base" hangingPunct="0">
              <a:spcBef>
                <a:spcPts val="400"/>
              </a:spcBef>
              <a:spcAft>
                <a:spcPct val="0"/>
              </a:spcAft>
            </a:pPr>
            <a:r>
              <a:rPr lang="en-US" sz="2400" b="1" dirty="0">
                <a:solidFill>
                  <a:srgbClr val="C00000"/>
                </a:solidFill>
                <a:latin typeface="Calibri" panose="020F0502020204030204" pitchFamily="34" charset="0"/>
              </a:rPr>
              <a:t>New item</a:t>
            </a:r>
          </a:p>
          <a:p>
            <a:pPr algn="r" defTabSz="1219170" eaLnBrk="0" fontAlgn="base" hangingPunct="0">
              <a:spcBef>
                <a:spcPct val="0"/>
              </a:spcBef>
              <a:spcAft>
                <a:spcPct val="0"/>
              </a:spcAft>
            </a:pPr>
            <a:endParaRPr lang="en-US" sz="2400" b="1" dirty="0">
              <a:solidFill>
                <a:srgbClr val="006166"/>
              </a:solidFill>
              <a:latin typeface="Calibri" panose="020F0502020204030204" pitchFamily="34" charset="0"/>
            </a:endParaRPr>
          </a:p>
        </p:txBody>
      </p:sp>
      <p:sp>
        <p:nvSpPr>
          <p:cNvPr id="4" name="Rectangle 3">
            <a:extLst>
              <a:ext uri="{FF2B5EF4-FFF2-40B4-BE49-F238E27FC236}">
                <a16:creationId xmlns:a16="http://schemas.microsoft.com/office/drawing/2014/main" id="{D05A6F58-1AC4-43C4-AB46-7EAF0FA41649}"/>
              </a:ext>
            </a:extLst>
          </p:cNvPr>
          <p:cNvSpPr/>
          <p:nvPr/>
        </p:nvSpPr>
        <p:spPr>
          <a:xfrm>
            <a:off x="386247" y="4705666"/>
            <a:ext cx="11214627" cy="1714183"/>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dirty="0">
              <a:solidFill>
                <a:srgbClr val="FFC000"/>
              </a:solidFill>
              <a:latin typeface="Myriad Web Pro"/>
            </a:endParaRPr>
          </a:p>
        </p:txBody>
      </p:sp>
      <p:pic>
        <p:nvPicPr>
          <p:cNvPr id="3" name="Audio 2">
            <a:hlinkClick r:id="" action="ppaction://media"/>
            <a:extLst>
              <a:ext uri="{FF2B5EF4-FFF2-40B4-BE49-F238E27FC236}">
                <a16:creationId xmlns:a16="http://schemas.microsoft.com/office/drawing/2014/main" id="{D4CECA25-C5EE-4A8F-BD47-261D8C74A6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9878639"/>
      </p:ext>
    </p:extLst>
  </p:cSld>
  <p:clrMapOvr>
    <a:masterClrMapping/>
  </p:clrMapOvr>
  <p:transition advTm="344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Q1: Date Reported</a:t>
            </a:r>
          </a:p>
        </p:txBody>
      </p:sp>
      <p:sp>
        <p:nvSpPr>
          <p:cNvPr id="3" name="Content Placeholder 2"/>
          <p:cNvSpPr>
            <a:spLocks noGrp="1"/>
          </p:cNvSpPr>
          <p:nvPr>
            <p:ph type="body" sz="quarter" idx="10"/>
          </p:nvPr>
        </p:nvSpPr>
        <p:spPr>
          <a:xfrm>
            <a:off x="786939" y="1797027"/>
            <a:ext cx="10972800" cy="2571749"/>
          </a:xfrm>
        </p:spPr>
        <p:txBody>
          <a:bodyPr/>
          <a:lstStyle/>
          <a:p>
            <a:r>
              <a:rPr lang="en-US" dirty="0">
                <a:solidFill>
                  <a:srgbClr val="006166"/>
                </a:solidFill>
              </a:rPr>
              <a:t>Unchanged RVCT item</a:t>
            </a:r>
          </a:p>
          <a:p>
            <a:endParaRPr lang="en-US" dirty="0"/>
          </a:p>
          <a:p>
            <a:endParaRPr lang="en-US" dirty="0"/>
          </a:p>
          <a:p>
            <a:endParaRPr lang="en-US" dirty="0"/>
          </a:p>
          <a:p>
            <a:r>
              <a:rPr lang="en-US" dirty="0"/>
              <a:t>Date health dept </a:t>
            </a:r>
            <a:r>
              <a:rPr lang="en-US" b="1" dirty="0"/>
              <a:t>first</a:t>
            </a:r>
            <a:r>
              <a:rPr lang="en-US" dirty="0"/>
              <a:t> suspects or is notified that a person might have TB</a:t>
            </a:r>
          </a:p>
          <a:p>
            <a:endParaRPr lang="en-US" dirty="0"/>
          </a:p>
          <a:p>
            <a:endParaRPr lang="en-US" dirty="0"/>
          </a:p>
          <a:p>
            <a:pPr lvl="1"/>
            <a:endParaRPr lang="en-US" dirty="0"/>
          </a:p>
          <a:p>
            <a:endParaRPr lang="en-US" dirty="0"/>
          </a:p>
        </p:txBody>
      </p:sp>
      <p:pic>
        <p:nvPicPr>
          <p:cNvPr id="8" name="Picture 7">
            <a:extLst>
              <a:ext uri="{FF2B5EF4-FFF2-40B4-BE49-F238E27FC236}">
                <a16:creationId xmlns:a16="http://schemas.microsoft.com/office/drawing/2014/main" id="{EEC51A77-AC39-4221-9EA4-18F131C0189E}"/>
              </a:ext>
            </a:extLst>
          </p:cNvPr>
          <p:cNvPicPr>
            <a:picLocks noChangeAspect="1"/>
          </p:cNvPicPr>
          <p:nvPr/>
        </p:nvPicPr>
        <p:blipFill>
          <a:blip r:embed="rId5"/>
          <a:stretch>
            <a:fillRect/>
          </a:stretch>
        </p:blipFill>
        <p:spPr>
          <a:xfrm>
            <a:off x="1938547" y="2611437"/>
            <a:ext cx="9466515" cy="817563"/>
          </a:xfrm>
          <a:prstGeom prst="rect">
            <a:avLst/>
          </a:prstGeom>
          <a:ln>
            <a:solidFill>
              <a:srgbClr val="000000"/>
            </a:solidFill>
          </a:ln>
        </p:spPr>
      </p:pic>
      <p:pic>
        <p:nvPicPr>
          <p:cNvPr id="2" name="Audio 1">
            <a:hlinkClick r:id="" action="ppaction://media"/>
            <a:extLst>
              <a:ext uri="{FF2B5EF4-FFF2-40B4-BE49-F238E27FC236}">
                <a16:creationId xmlns:a16="http://schemas.microsoft.com/office/drawing/2014/main" id="{3E06F34D-B6F8-4E3D-B52E-B472CFFB2E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3272434"/>
      </p:ext>
    </p:extLst>
  </p:cSld>
  <p:clrMapOvr>
    <a:masterClrMapping/>
  </p:clrMapOvr>
  <p:transition advTm="351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 Case Study: Rose</a:t>
            </a:r>
          </a:p>
        </p:txBody>
      </p:sp>
      <p:sp>
        <p:nvSpPr>
          <p:cNvPr id="3" name="Text Placeholder 2"/>
          <p:cNvSpPr>
            <a:spLocks noGrp="1"/>
          </p:cNvSpPr>
          <p:nvPr>
            <p:ph type="body" sz="quarter" idx="10"/>
          </p:nvPr>
        </p:nvSpPr>
        <p:spPr>
          <a:xfrm>
            <a:off x="609600" y="1545167"/>
            <a:ext cx="11156648" cy="4455584"/>
          </a:xfrm>
        </p:spPr>
        <p:txBody>
          <a:bodyPr/>
          <a:lstStyle/>
          <a:p>
            <a:pPr marL="0" indent="0">
              <a:spcAft>
                <a:spcPts val="1600"/>
              </a:spcAft>
              <a:buNone/>
            </a:pPr>
            <a:r>
              <a:rPr lang="en-US" dirty="0"/>
              <a:t>On January 6, 2020, a private physician</a:t>
            </a:r>
            <a:br>
              <a:rPr lang="en-US" dirty="0"/>
            </a:br>
            <a:r>
              <a:rPr lang="en-US" dirty="0"/>
              <a:t>notifies the county health dept about </a:t>
            </a:r>
            <a:br>
              <a:rPr lang="en-US" dirty="0"/>
            </a:br>
            <a:r>
              <a:rPr lang="en-US" dirty="0"/>
              <a:t>Rose, a patient with TB signs and symptoms</a:t>
            </a:r>
          </a:p>
          <a:p>
            <a:pPr marL="0" indent="0">
              <a:spcAft>
                <a:spcPts val="1600"/>
              </a:spcAft>
              <a:buNone/>
            </a:pPr>
            <a:r>
              <a:rPr lang="en-US" dirty="0"/>
              <a:t>                          On January 10, lab sends fax that</a:t>
            </a:r>
            <a:br>
              <a:rPr lang="en-US" dirty="0"/>
            </a:br>
            <a:r>
              <a:rPr lang="en-US" dirty="0"/>
              <a:t>                          her sputum is AFB smear positive  </a:t>
            </a:r>
          </a:p>
          <a:p>
            <a:pPr marL="0" indent="0">
              <a:spcAft>
                <a:spcPts val="1600"/>
              </a:spcAft>
              <a:buNone/>
            </a:pPr>
            <a:r>
              <a:rPr lang="en-US" dirty="0"/>
              <a:t>                                                                          On January 27, county health dept </a:t>
            </a:r>
            <a:br>
              <a:rPr lang="en-US" dirty="0"/>
            </a:br>
            <a:r>
              <a:rPr lang="en-US" dirty="0"/>
              <a:t>                                                                          sends RVCT to state TB program</a:t>
            </a:r>
          </a:p>
        </p:txBody>
      </p:sp>
      <p:cxnSp>
        <p:nvCxnSpPr>
          <p:cNvPr id="5" name="Straight Connector 4">
            <a:extLst>
              <a:ext uri="{FF2B5EF4-FFF2-40B4-BE49-F238E27FC236}">
                <a16:creationId xmlns:a16="http://schemas.microsoft.com/office/drawing/2014/main" id="{F63917B0-E61A-42E2-BFBD-60946DDE166D}"/>
              </a:ext>
            </a:extLst>
          </p:cNvPr>
          <p:cNvCxnSpPr/>
          <p:nvPr/>
        </p:nvCxnSpPr>
        <p:spPr>
          <a:xfrm>
            <a:off x="948267" y="5825067"/>
            <a:ext cx="10343848"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BE57BA8-009D-4F2E-8244-12E378A937FB}"/>
              </a:ext>
            </a:extLst>
          </p:cNvPr>
          <p:cNvCxnSpPr>
            <a:cxnSpLocks/>
          </p:cNvCxnSpPr>
          <p:nvPr/>
        </p:nvCxnSpPr>
        <p:spPr>
          <a:xfrm flipV="1">
            <a:off x="1412721" y="5467049"/>
            <a:ext cx="0" cy="725715"/>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671D33B-224C-48B1-8665-8840F1582DF0}"/>
              </a:ext>
            </a:extLst>
          </p:cNvPr>
          <p:cNvSpPr txBox="1"/>
          <p:nvPr/>
        </p:nvSpPr>
        <p:spPr>
          <a:xfrm>
            <a:off x="677334" y="6111438"/>
            <a:ext cx="7866743" cy="502766"/>
          </a:xfrm>
          <a:prstGeom prst="rect">
            <a:avLst/>
          </a:prstGeom>
          <a:noFill/>
        </p:spPr>
        <p:txBody>
          <a:bodyPr wrap="square" rtlCol="0">
            <a:spAutoFit/>
          </a:bodyPr>
          <a:lstStyle/>
          <a:p>
            <a:pPr defTabSz="1219140" eaLnBrk="0" fontAlgn="base" hangingPunct="0">
              <a:spcBef>
                <a:spcPct val="0"/>
              </a:spcBef>
              <a:spcAft>
                <a:spcPct val="0"/>
              </a:spcAft>
            </a:pPr>
            <a:r>
              <a:rPr lang="en-US" sz="2667" dirty="0">
                <a:solidFill>
                  <a:srgbClr val="0F56DC"/>
                </a:solidFill>
                <a:latin typeface="Calibri" panose="020F0502020204030204" pitchFamily="34" charset="0"/>
              </a:rPr>
              <a:t>   Jan 6	          Jan 10                                    Jan 27</a:t>
            </a:r>
          </a:p>
        </p:txBody>
      </p:sp>
      <p:cxnSp>
        <p:nvCxnSpPr>
          <p:cNvPr id="8" name="Straight Connector 7">
            <a:extLst>
              <a:ext uri="{FF2B5EF4-FFF2-40B4-BE49-F238E27FC236}">
                <a16:creationId xmlns:a16="http://schemas.microsoft.com/office/drawing/2014/main" id="{A865FC1E-F1A9-4893-AB1D-BDA0EAE0A0BD}"/>
              </a:ext>
            </a:extLst>
          </p:cNvPr>
          <p:cNvCxnSpPr>
            <a:cxnSpLocks/>
          </p:cNvCxnSpPr>
          <p:nvPr/>
        </p:nvCxnSpPr>
        <p:spPr>
          <a:xfrm flipV="1">
            <a:off x="3164111" y="5457377"/>
            <a:ext cx="0" cy="72571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39FE8A-94D0-4743-8A26-00119F349F2D}"/>
              </a:ext>
            </a:extLst>
          </p:cNvPr>
          <p:cNvCxnSpPr>
            <a:cxnSpLocks/>
          </p:cNvCxnSpPr>
          <p:nvPr/>
        </p:nvCxnSpPr>
        <p:spPr>
          <a:xfrm flipV="1">
            <a:off x="6715255" y="5447704"/>
            <a:ext cx="0" cy="725715"/>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E8420CED-3A66-4F88-8DB8-3D98A6ED1C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90017118"/>
      </p:ext>
    </p:extLst>
  </p:cSld>
  <p:clrMapOvr>
    <a:masterClrMapping/>
  </p:clrMapOvr>
  <p:transition advTm="306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 Case Study: Rose, continued</a:t>
            </a:r>
          </a:p>
        </p:txBody>
      </p:sp>
      <p:sp>
        <p:nvSpPr>
          <p:cNvPr id="3" name="Text Placeholder 2"/>
          <p:cNvSpPr>
            <a:spLocks noGrp="1"/>
          </p:cNvSpPr>
          <p:nvPr>
            <p:ph type="body" sz="quarter" idx="10"/>
          </p:nvPr>
        </p:nvSpPr>
        <p:spPr>
          <a:xfrm>
            <a:off x="609600" y="1545169"/>
            <a:ext cx="10972800" cy="862753"/>
          </a:xfrm>
        </p:spPr>
        <p:txBody>
          <a:bodyPr/>
          <a:lstStyle/>
          <a:p>
            <a:r>
              <a:rPr lang="en-US" dirty="0"/>
              <a:t>How should you complete item 1 on the RVCT for Rose?</a:t>
            </a:r>
          </a:p>
          <a:p>
            <a:endParaRPr lang="en-US" dirty="0"/>
          </a:p>
        </p:txBody>
      </p:sp>
      <p:pic>
        <p:nvPicPr>
          <p:cNvPr id="8" name="Picture 7">
            <a:extLst>
              <a:ext uri="{FF2B5EF4-FFF2-40B4-BE49-F238E27FC236}">
                <a16:creationId xmlns:a16="http://schemas.microsoft.com/office/drawing/2014/main" id="{56183B36-BD26-4E3D-9E62-4299B4D66CEA}"/>
              </a:ext>
            </a:extLst>
          </p:cNvPr>
          <p:cNvPicPr>
            <a:picLocks noChangeAspect="1"/>
          </p:cNvPicPr>
          <p:nvPr/>
        </p:nvPicPr>
        <p:blipFill>
          <a:blip r:embed="rId5"/>
          <a:stretch>
            <a:fillRect/>
          </a:stretch>
        </p:blipFill>
        <p:spPr>
          <a:xfrm>
            <a:off x="668841" y="2935656"/>
            <a:ext cx="10854321" cy="937419"/>
          </a:xfrm>
          <a:prstGeom prst="rect">
            <a:avLst/>
          </a:prstGeom>
          <a:ln>
            <a:solidFill>
              <a:srgbClr val="000000"/>
            </a:solidFill>
          </a:ln>
        </p:spPr>
      </p:pic>
      <p:pic>
        <p:nvPicPr>
          <p:cNvPr id="4" name="Audio 3">
            <a:hlinkClick r:id="" action="ppaction://media"/>
            <a:extLst>
              <a:ext uri="{FF2B5EF4-FFF2-40B4-BE49-F238E27FC236}">
                <a16:creationId xmlns:a16="http://schemas.microsoft.com/office/drawing/2014/main" id="{7AD461B5-2144-493A-BBF7-3B09DFF7F7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0084907"/>
      </p:ext>
    </p:extLst>
  </p:cSld>
  <p:clrMapOvr>
    <a:masterClrMapping/>
  </p:clrMapOvr>
  <p:transition advTm="123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Q1 Case Study: Rose, correct answer</a:t>
            </a:r>
          </a:p>
        </p:txBody>
      </p:sp>
      <p:grpSp>
        <p:nvGrpSpPr>
          <p:cNvPr id="10" name="Group 9">
            <a:extLst>
              <a:ext uri="{FF2B5EF4-FFF2-40B4-BE49-F238E27FC236}">
                <a16:creationId xmlns:a16="http://schemas.microsoft.com/office/drawing/2014/main" id="{B2BC7BC7-2F86-453B-9A38-D3832B77CBE8}"/>
              </a:ext>
            </a:extLst>
          </p:cNvPr>
          <p:cNvGrpSpPr/>
          <p:nvPr/>
        </p:nvGrpSpPr>
        <p:grpSpPr>
          <a:xfrm>
            <a:off x="668840" y="2935653"/>
            <a:ext cx="10854321" cy="937418"/>
            <a:chOff x="1022057" y="3264892"/>
            <a:chExt cx="7099886" cy="613172"/>
          </a:xfrm>
        </p:grpSpPr>
        <p:pic>
          <p:nvPicPr>
            <p:cNvPr id="8" name="Picture 7">
              <a:extLst>
                <a:ext uri="{FF2B5EF4-FFF2-40B4-BE49-F238E27FC236}">
                  <a16:creationId xmlns:a16="http://schemas.microsoft.com/office/drawing/2014/main" id="{56183B36-BD26-4E3D-9E62-4299B4D66CEA}"/>
                </a:ext>
              </a:extLst>
            </p:cNvPr>
            <p:cNvPicPr>
              <a:picLocks noChangeAspect="1"/>
            </p:cNvPicPr>
            <p:nvPr/>
          </p:nvPicPr>
          <p:blipFill>
            <a:blip r:embed="rId5"/>
            <a:stretch>
              <a:fillRect/>
            </a:stretch>
          </p:blipFill>
          <p:spPr>
            <a:xfrm>
              <a:off x="1022057" y="3264892"/>
              <a:ext cx="7099886" cy="613172"/>
            </a:xfrm>
            <a:prstGeom prst="rect">
              <a:avLst/>
            </a:prstGeom>
            <a:ln>
              <a:solidFill>
                <a:srgbClr val="000000"/>
              </a:solidFill>
            </a:ln>
          </p:spPr>
        </p:pic>
        <p:sp>
          <p:nvSpPr>
            <p:cNvPr id="9" name="TextBox 8">
              <a:extLst>
                <a:ext uri="{FF2B5EF4-FFF2-40B4-BE49-F238E27FC236}">
                  <a16:creationId xmlns:a16="http://schemas.microsoft.com/office/drawing/2014/main" id="{DEEC89EC-DF12-4961-8045-3DCCA3686444}"/>
                </a:ext>
              </a:extLst>
            </p:cNvPr>
            <p:cNvSpPr txBox="1"/>
            <p:nvPr/>
          </p:nvSpPr>
          <p:spPr>
            <a:xfrm>
              <a:off x="3898900" y="3337154"/>
              <a:ext cx="4025537" cy="436150"/>
            </a:xfrm>
            <a:prstGeom prst="rect">
              <a:avLst/>
            </a:prstGeom>
            <a:noFill/>
          </p:spPr>
          <p:txBody>
            <a:bodyPr wrap="none" rtlCol="0">
              <a:spAutoFit/>
            </a:bodyPr>
            <a:lstStyle/>
            <a:p>
              <a:pPr defTabSz="1219140" eaLnBrk="0" fontAlgn="base" hangingPunct="0">
                <a:spcBef>
                  <a:spcPct val="0"/>
                </a:spcBef>
                <a:spcAft>
                  <a:spcPct val="0"/>
                </a:spcAft>
              </a:pPr>
              <a:r>
                <a:rPr lang="en-US" sz="3733" b="1" dirty="0">
                  <a:solidFill>
                    <a:srgbClr val="C00000"/>
                  </a:solidFill>
                  <a:latin typeface="Calibri" panose="020F0502020204030204" pitchFamily="34" charset="0"/>
                </a:rPr>
                <a:t> 0    1       0    6       2    0     2     0</a:t>
              </a:r>
            </a:p>
          </p:txBody>
        </p:sp>
      </p:grpSp>
      <p:pic>
        <p:nvPicPr>
          <p:cNvPr id="3" name="Audio 2">
            <a:hlinkClick r:id="" action="ppaction://media"/>
            <a:extLst>
              <a:ext uri="{FF2B5EF4-FFF2-40B4-BE49-F238E27FC236}">
                <a16:creationId xmlns:a16="http://schemas.microsoft.com/office/drawing/2014/main" id="{111FB343-6811-47A5-B0E8-C040315C2D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90807701"/>
      </p:ext>
    </p:extLst>
  </p:cSld>
  <p:clrMapOvr>
    <a:masterClrMapping/>
  </p:clrMapOvr>
  <p:transition advTm="97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Q2: Date Counted</a:t>
            </a:r>
          </a:p>
        </p:txBody>
      </p:sp>
      <p:sp>
        <p:nvSpPr>
          <p:cNvPr id="3" name="Content Placeholder 2"/>
          <p:cNvSpPr>
            <a:spLocks noGrp="1"/>
          </p:cNvSpPr>
          <p:nvPr>
            <p:ph type="body" sz="quarter" idx="10"/>
          </p:nvPr>
        </p:nvSpPr>
        <p:spPr>
          <a:xfrm>
            <a:off x="528320" y="2925446"/>
            <a:ext cx="10972800" cy="1843617"/>
          </a:xfrm>
        </p:spPr>
        <p:txBody>
          <a:bodyPr/>
          <a:lstStyle/>
          <a:p>
            <a:r>
              <a:rPr lang="en-US" b="1" dirty="0">
                <a:solidFill>
                  <a:srgbClr val="9A4E9E"/>
                </a:solidFill>
              </a:rPr>
              <a:t>Revision to Q2</a:t>
            </a:r>
            <a:r>
              <a:rPr lang="en-US" dirty="0"/>
              <a:t>: Instead of entering month/year, enter </a:t>
            </a:r>
            <a:r>
              <a:rPr lang="en-US" b="1" dirty="0">
                <a:solidFill>
                  <a:srgbClr val="9A4E9E"/>
                </a:solidFill>
              </a:rPr>
              <a:t>MMWR week/year</a:t>
            </a:r>
          </a:p>
          <a:p>
            <a:pPr>
              <a:spcBef>
                <a:spcPts val="1600"/>
              </a:spcBef>
            </a:pPr>
            <a:r>
              <a:rPr lang="en-US" dirty="0"/>
              <a:t>Date that state health department or other designated counting authority </a:t>
            </a:r>
            <a:br>
              <a:rPr lang="en-US" dirty="0"/>
            </a:br>
            <a:r>
              <a:rPr lang="en-US" dirty="0"/>
              <a:t>verifies the case meets criteria in national TB surveillance case definition </a:t>
            </a:r>
            <a:br>
              <a:rPr lang="en-US" dirty="0"/>
            </a:br>
            <a:r>
              <a:rPr lang="en-US" dirty="0"/>
              <a:t>(</a:t>
            </a:r>
            <a:r>
              <a:rPr lang="en-US" i="1" dirty="0"/>
              <a:t>see Appendix B</a:t>
            </a:r>
            <a:r>
              <a:rPr lang="en-US" dirty="0"/>
              <a:t>)</a:t>
            </a:r>
          </a:p>
          <a:p>
            <a:pPr lvl="1"/>
            <a:r>
              <a:rPr lang="en-US" dirty="0">
                <a:solidFill>
                  <a:srgbClr val="C00000"/>
                </a:solidFill>
              </a:rPr>
              <a:t>This is just the decision to make this case </a:t>
            </a:r>
            <a:r>
              <a:rPr lang="en-US" b="1" dirty="0">
                <a:solidFill>
                  <a:srgbClr val="C00000"/>
                </a:solidFill>
              </a:rPr>
              <a:t>reportable in the USA</a:t>
            </a:r>
          </a:p>
          <a:p>
            <a:pPr lvl="1"/>
            <a:r>
              <a:rPr lang="en-US" b="1" dirty="0">
                <a:solidFill>
                  <a:srgbClr val="C00000"/>
                </a:solidFill>
              </a:rPr>
              <a:t>Which jurisdiction actually counts the case is addressed later in Q5 </a:t>
            </a:r>
          </a:p>
          <a:p>
            <a:endParaRPr lang="en-US" dirty="0">
              <a:solidFill>
                <a:srgbClr val="7030A0"/>
              </a:solidFill>
            </a:endParaRPr>
          </a:p>
          <a:p>
            <a:endParaRPr lang="en-US" dirty="0"/>
          </a:p>
        </p:txBody>
      </p:sp>
      <p:pic>
        <p:nvPicPr>
          <p:cNvPr id="5" name="Picture 4">
            <a:extLst>
              <a:ext uri="{FF2B5EF4-FFF2-40B4-BE49-F238E27FC236}">
                <a16:creationId xmlns:a16="http://schemas.microsoft.com/office/drawing/2014/main" id="{915C8F9D-E6EB-4B4C-BA2D-844472C34FDA}"/>
              </a:ext>
            </a:extLst>
          </p:cNvPr>
          <p:cNvPicPr>
            <a:picLocks noChangeAspect="1"/>
          </p:cNvPicPr>
          <p:nvPr/>
        </p:nvPicPr>
        <p:blipFill>
          <a:blip r:embed="rId5"/>
          <a:stretch>
            <a:fillRect/>
          </a:stretch>
        </p:blipFill>
        <p:spPr>
          <a:xfrm>
            <a:off x="4778774" y="495830"/>
            <a:ext cx="5549105" cy="1843617"/>
          </a:xfrm>
          <a:prstGeom prst="rect">
            <a:avLst/>
          </a:prstGeom>
          <a:ln>
            <a:solidFill>
              <a:srgbClr val="000000"/>
            </a:solidFill>
          </a:ln>
        </p:spPr>
      </p:pic>
      <p:pic>
        <p:nvPicPr>
          <p:cNvPr id="2" name="Audio 1">
            <a:hlinkClick r:id="" action="ppaction://media"/>
            <a:extLst>
              <a:ext uri="{FF2B5EF4-FFF2-40B4-BE49-F238E27FC236}">
                <a16:creationId xmlns:a16="http://schemas.microsoft.com/office/drawing/2014/main" id="{77DADDCD-5C1E-428D-B8D9-BA908DED68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5746803"/>
      </p:ext>
    </p:extLst>
  </p:cSld>
  <p:clrMapOvr>
    <a:masterClrMapping/>
  </p:clrMapOvr>
  <p:transition advTm="875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888F0-F559-4881-9D4C-8876307CDB9A}"/>
              </a:ext>
            </a:extLst>
          </p:cNvPr>
          <p:cNvSpPr>
            <a:spLocks noGrp="1"/>
          </p:cNvSpPr>
          <p:nvPr>
            <p:ph type="title"/>
          </p:nvPr>
        </p:nvSpPr>
        <p:spPr/>
        <p:txBody>
          <a:bodyPr/>
          <a:lstStyle/>
          <a:p>
            <a:r>
              <a:rPr lang="en-US" dirty="0"/>
              <a:t>MMWR Week</a:t>
            </a:r>
          </a:p>
        </p:txBody>
      </p:sp>
      <p:sp>
        <p:nvSpPr>
          <p:cNvPr id="3" name="Text Placeholder 2">
            <a:extLst>
              <a:ext uri="{FF2B5EF4-FFF2-40B4-BE49-F238E27FC236}">
                <a16:creationId xmlns:a16="http://schemas.microsoft.com/office/drawing/2014/main" id="{1C5064A2-7B5C-402C-925F-AD75A2F59835}"/>
              </a:ext>
            </a:extLst>
          </p:cNvPr>
          <p:cNvSpPr>
            <a:spLocks noGrp="1"/>
          </p:cNvSpPr>
          <p:nvPr>
            <p:ph type="body" sz="quarter" idx="10"/>
          </p:nvPr>
        </p:nvSpPr>
        <p:spPr>
          <a:xfrm>
            <a:off x="463716" y="1599672"/>
            <a:ext cx="10972800" cy="4455584"/>
          </a:xfrm>
        </p:spPr>
        <p:txBody>
          <a:bodyPr/>
          <a:lstStyle/>
          <a:p>
            <a:r>
              <a:rPr lang="en-US" dirty="0"/>
              <a:t>This date type is used by the other reportable </a:t>
            </a:r>
            <a:br>
              <a:rPr lang="en-US" dirty="0"/>
            </a:br>
            <a:r>
              <a:rPr lang="en-US" dirty="0"/>
              <a:t>diseases in CDC’s </a:t>
            </a:r>
            <a:r>
              <a:rPr lang="en-US" i="1" dirty="0"/>
              <a:t>Summary of Notifiable Diseases</a:t>
            </a:r>
          </a:p>
          <a:p>
            <a:pPr marL="0" indent="0">
              <a:buNone/>
            </a:pPr>
            <a:endParaRPr lang="en-US" dirty="0"/>
          </a:p>
          <a:p>
            <a:r>
              <a:rPr lang="en-US" dirty="0"/>
              <a:t>Online guidance and calendars:</a:t>
            </a:r>
          </a:p>
          <a:p>
            <a:pPr lvl="1"/>
            <a:r>
              <a:rPr lang="en-US" sz="2400" dirty="0">
                <a:hlinkClick r:id="rId5"/>
              </a:rPr>
              <a:t>https://wwwn.cdc.gov/nndss/downloads.html</a:t>
            </a:r>
            <a:endParaRPr lang="en-US" sz="2400" dirty="0"/>
          </a:p>
          <a:p>
            <a:pPr marL="609585" lvl="1" indent="0">
              <a:buNone/>
            </a:pPr>
            <a:endParaRPr lang="en-US" sz="2400" dirty="0"/>
          </a:p>
          <a:p>
            <a:r>
              <a:rPr lang="en-US" dirty="0"/>
              <a:t>Local software should be coded to calculate</a:t>
            </a:r>
          </a:p>
          <a:p>
            <a:endParaRPr lang="en-US" dirty="0"/>
          </a:p>
          <a:p>
            <a:pPr marL="609585" lvl="1" indent="0">
              <a:buNone/>
            </a:pPr>
            <a:endParaRPr lang="en-US" sz="2400" dirty="0"/>
          </a:p>
          <a:p>
            <a:pPr marL="0" indent="0">
              <a:buNone/>
            </a:pPr>
            <a:endParaRPr lang="en-US" sz="2400" dirty="0"/>
          </a:p>
        </p:txBody>
      </p:sp>
      <p:graphicFrame>
        <p:nvGraphicFramePr>
          <p:cNvPr id="5" name="Table 5">
            <a:extLst>
              <a:ext uri="{FF2B5EF4-FFF2-40B4-BE49-F238E27FC236}">
                <a16:creationId xmlns:a16="http://schemas.microsoft.com/office/drawing/2014/main" id="{90275C5E-D237-41B6-8452-CD152B304737}"/>
              </a:ext>
            </a:extLst>
          </p:cNvPr>
          <p:cNvGraphicFramePr>
            <a:graphicFrameLocks noGrp="1"/>
          </p:cNvGraphicFramePr>
          <p:nvPr>
            <p:extLst>
              <p:ext uri="{D42A27DB-BD31-4B8C-83A1-F6EECF244321}">
                <p14:modId xmlns:p14="http://schemas.microsoft.com/office/powerpoint/2010/main" val="3989126270"/>
              </p:ext>
            </p:extLst>
          </p:nvPr>
        </p:nvGraphicFramePr>
        <p:xfrm>
          <a:off x="8192347" y="883264"/>
          <a:ext cx="3911086" cy="4933755"/>
        </p:xfrm>
        <a:graphic>
          <a:graphicData uri="http://schemas.openxmlformats.org/drawingml/2006/table">
            <a:tbl>
              <a:tblPr firstRow="1" bandRow="1"/>
              <a:tblGrid>
                <a:gridCol w="2370667">
                  <a:extLst>
                    <a:ext uri="{9D8B030D-6E8A-4147-A177-3AD203B41FA5}">
                      <a16:colId xmlns:a16="http://schemas.microsoft.com/office/drawing/2014/main" val="2374826864"/>
                    </a:ext>
                  </a:extLst>
                </a:gridCol>
                <a:gridCol w="1540419">
                  <a:extLst>
                    <a:ext uri="{9D8B030D-6E8A-4147-A177-3AD203B41FA5}">
                      <a16:colId xmlns:a16="http://schemas.microsoft.com/office/drawing/2014/main" val="545854497"/>
                    </a:ext>
                  </a:extLst>
                </a:gridCol>
              </a:tblGrid>
              <a:tr h="1097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dirty="0">
                        <a:ln>
                          <a:solidFill>
                            <a:srgbClr val="000000"/>
                          </a:solidFill>
                        </a:ln>
                      </a:endParaRPr>
                    </a:p>
                  </a:txBody>
                  <a:tcPr marL="121920" marR="121920" marT="60960" marB="60960">
                    <a:lnL w="12700" cmpd="sng">
                      <a:noFill/>
                      <a:prstDash val="solid"/>
                    </a:lnL>
                    <a:lnR w="38100" cap="flat" cmpd="sng" algn="ctr">
                      <a:solidFill>
                        <a:srgbClr val="000000"/>
                      </a:solidFill>
                      <a:prstDash val="solid"/>
                      <a:round/>
                      <a:headEnd type="none" w="med" len="med"/>
                      <a:tailEnd type="none" w="med" len="med"/>
                    </a:lnR>
                    <a:lnT w="12700" cmpd="sng">
                      <a:noFill/>
                      <a:prstDash val="soli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dirty="0">
                          <a:ln>
                            <a:noFill/>
                          </a:ln>
                          <a:solidFill>
                            <a:srgbClr val="000000"/>
                          </a:solidFill>
                          <a:latin typeface="+mn-lt"/>
                          <a:cs typeface="Arial" panose="020B0604020202020204" pitchFamily="34" charset="0"/>
                        </a:rPr>
                        <a:t>Weeks Ending Saturday</a:t>
                      </a:r>
                    </a:p>
                  </a:txBody>
                  <a:tcPr marL="121920" marR="121920" marT="60960" marB="6096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342763"/>
                  </a:ext>
                </a:extLst>
              </a:tr>
              <a:tr h="1097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a:noFill/>
                          </a:ln>
                          <a:solidFill>
                            <a:srgbClr val="000000"/>
                          </a:solidFill>
                          <a:latin typeface="+mn-lt"/>
                          <a:cs typeface="Arial" panose="020B0604020202020204" pitchFamily="34" charset="0"/>
                        </a:rPr>
                        <a:t>MMWR Week</a:t>
                      </a:r>
                      <a:endParaRPr lang="en-US" sz="3200" b="1" dirty="0">
                        <a:ln>
                          <a:solidFill>
                            <a:srgbClr val="000000"/>
                          </a:solidFill>
                        </a:ln>
                      </a:endParaRPr>
                    </a:p>
                  </a:txBody>
                  <a:tcPr marL="121920" marR="121920" marT="60960" marB="60960">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sz="3200" b="1" dirty="0">
                          <a:ln>
                            <a:noFill/>
                          </a:ln>
                          <a:solidFill>
                            <a:srgbClr val="000000"/>
                          </a:solidFill>
                          <a:latin typeface="+mn-lt"/>
                          <a:cs typeface="Arial" panose="020B0604020202020204" pitchFamily="34" charset="0"/>
                        </a:rPr>
                        <a:t>2020</a:t>
                      </a:r>
                    </a:p>
                  </a:txBody>
                  <a:tcPr marL="121920" marR="121920" marT="60960" marB="60960">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867856"/>
                  </a:ext>
                </a:extLst>
              </a:tr>
              <a:tr h="447040">
                <a:tc>
                  <a:txBody>
                    <a:bodyPr/>
                    <a:lstStyle/>
                    <a:p>
                      <a:pPr algn="ctr"/>
                      <a:r>
                        <a:rPr lang="en-US" sz="2100" dirty="0">
                          <a:ln>
                            <a:solidFill>
                              <a:srgbClr val="000000"/>
                            </a:solidFill>
                          </a:ln>
                          <a:solidFill>
                            <a:srgbClr val="000000"/>
                          </a:solidFill>
                        </a:rPr>
                        <a:t>1</a:t>
                      </a:r>
                    </a:p>
                  </a:txBody>
                  <a:tcPr marL="121920" marR="121920" marT="60960" marB="60960">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Jan 4</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19113726"/>
                  </a:ext>
                </a:extLst>
              </a:tr>
              <a:tr h="458431">
                <a:tc>
                  <a:txBody>
                    <a:bodyPr/>
                    <a:lstStyle/>
                    <a:p>
                      <a:pPr algn="ctr"/>
                      <a:r>
                        <a:rPr lang="en-US" sz="2100" dirty="0">
                          <a:ln>
                            <a:solidFill>
                              <a:srgbClr val="000000"/>
                            </a:solidFill>
                          </a:ln>
                          <a:solidFill>
                            <a:srgbClr val="000000"/>
                          </a:solidFill>
                        </a:rPr>
                        <a:t>15</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Apr 11</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3805129855"/>
                  </a:ext>
                </a:extLst>
              </a:tr>
              <a:tr h="458431">
                <a:tc>
                  <a:txBody>
                    <a:bodyPr/>
                    <a:lstStyle/>
                    <a:p>
                      <a:pPr algn="ctr"/>
                      <a:r>
                        <a:rPr lang="en-US" sz="2100" dirty="0">
                          <a:ln>
                            <a:solidFill>
                              <a:srgbClr val="000000"/>
                            </a:solidFill>
                          </a:ln>
                          <a:solidFill>
                            <a:srgbClr val="000000"/>
                          </a:solidFill>
                        </a:rPr>
                        <a:t>16</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Apr 18</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2243050959"/>
                  </a:ext>
                </a:extLst>
              </a:tr>
              <a:tr h="458431">
                <a:tc>
                  <a:txBody>
                    <a:bodyPr/>
                    <a:lstStyle/>
                    <a:p>
                      <a:pPr algn="ctr"/>
                      <a:r>
                        <a:rPr lang="en-US" sz="2100" dirty="0">
                          <a:ln>
                            <a:solidFill>
                              <a:srgbClr val="000000"/>
                            </a:solidFill>
                          </a:ln>
                          <a:solidFill>
                            <a:srgbClr val="000000"/>
                          </a:solidFill>
                        </a:rPr>
                        <a:t>22</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May 30</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214915501"/>
                  </a:ext>
                </a:extLst>
              </a:tr>
              <a:tr h="458431">
                <a:tc>
                  <a:txBody>
                    <a:bodyPr/>
                    <a:lstStyle/>
                    <a:p>
                      <a:pPr algn="ctr"/>
                      <a:r>
                        <a:rPr lang="en-US" sz="2100" dirty="0">
                          <a:ln>
                            <a:solidFill>
                              <a:srgbClr val="000000"/>
                            </a:solidFill>
                          </a:ln>
                          <a:solidFill>
                            <a:srgbClr val="000000"/>
                          </a:solidFill>
                        </a:rPr>
                        <a:t>25</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Jun 20</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852605750"/>
                  </a:ext>
                </a:extLst>
              </a:tr>
              <a:tr h="458431">
                <a:tc>
                  <a:txBody>
                    <a:bodyPr/>
                    <a:lstStyle/>
                    <a:p>
                      <a:pPr algn="ctr"/>
                      <a:r>
                        <a:rPr lang="en-US" sz="2100" dirty="0">
                          <a:ln>
                            <a:solidFill>
                              <a:srgbClr val="000000"/>
                            </a:solidFill>
                          </a:ln>
                          <a:solidFill>
                            <a:srgbClr val="000000"/>
                          </a:solidFill>
                        </a:rPr>
                        <a:t>26</a:t>
                      </a:r>
                    </a:p>
                  </a:txBody>
                  <a:tcPr marL="121920" marR="121920" marT="60960" marB="60960">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Jun 27</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1411264"/>
                  </a:ext>
                </a:extLst>
              </a:tr>
            </a:tbl>
          </a:graphicData>
        </a:graphic>
      </p:graphicFrame>
      <p:sp>
        <p:nvSpPr>
          <p:cNvPr id="4" name="TextBox 3">
            <a:extLst>
              <a:ext uri="{FF2B5EF4-FFF2-40B4-BE49-F238E27FC236}">
                <a16:creationId xmlns:a16="http://schemas.microsoft.com/office/drawing/2014/main" id="{39767635-1B22-4082-88EE-FCA2F4DF26B8}"/>
              </a:ext>
            </a:extLst>
          </p:cNvPr>
          <p:cNvSpPr txBox="1"/>
          <p:nvPr/>
        </p:nvSpPr>
        <p:spPr>
          <a:xfrm rot="20040983">
            <a:off x="7508393" y="803394"/>
            <a:ext cx="2520296" cy="461665"/>
          </a:xfrm>
          <a:prstGeom prst="rect">
            <a:avLst/>
          </a:prstGeom>
          <a:noFill/>
        </p:spPr>
        <p:txBody>
          <a:bodyPr wrap="square" rtlCol="0">
            <a:spAutoFit/>
          </a:bodyPr>
          <a:lstStyle/>
          <a:p>
            <a:pPr defTabSz="1219170" eaLnBrk="0" fontAlgn="base" hangingPunct="0">
              <a:spcBef>
                <a:spcPct val="0"/>
              </a:spcBef>
              <a:spcAft>
                <a:spcPct val="0"/>
              </a:spcAft>
            </a:pPr>
            <a:r>
              <a:rPr lang="en-US" sz="2400" b="1" dirty="0">
                <a:solidFill>
                  <a:srgbClr val="006166"/>
                </a:solidFill>
                <a:latin typeface="Calibri" panose="020F0502020204030204" pitchFamily="34" charset="0"/>
              </a:rPr>
              <a:t>calendar example</a:t>
            </a:r>
          </a:p>
        </p:txBody>
      </p:sp>
      <p:pic>
        <p:nvPicPr>
          <p:cNvPr id="6" name="Audio 5">
            <a:hlinkClick r:id="" action="ppaction://media"/>
            <a:extLst>
              <a:ext uri="{FF2B5EF4-FFF2-40B4-BE49-F238E27FC236}">
                <a16:creationId xmlns:a16="http://schemas.microsoft.com/office/drawing/2014/main" id="{B01DC0C1-51DB-4D3A-908A-3BF418E011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84100117"/>
      </p:ext>
    </p:extLst>
  </p:cSld>
  <p:clrMapOvr>
    <a:masterClrMapping/>
  </p:clrMapOvr>
  <p:transition advTm="654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E2F0716D-30E1-4AC0-8837-0F4465840685}"/>
              </a:ext>
            </a:extLst>
          </p:cNvPr>
          <p:cNvSpPr txBox="1">
            <a:spLocks/>
          </p:cNvSpPr>
          <p:nvPr/>
        </p:nvSpPr>
        <p:spPr bwMode="auto">
          <a:xfrm>
            <a:off x="6209423" y="1506461"/>
            <a:ext cx="6212116" cy="44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buClr>
                <a:srgbClr val="006A71"/>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1" fontAlgn="base" hangingPunct="1">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89" indent="-457189" defTabSz="1219170"/>
            <a:r>
              <a:rPr lang="en-US" sz="2933" dirty="0">
                <a:solidFill>
                  <a:srgbClr val="000000"/>
                </a:solidFill>
              </a:rPr>
              <a:t>Some years (2021) have 52 weeks</a:t>
            </a:r>
          </a:p>
          <a:p>
            <a:pPr marL="457189" indent="-457189" defTabSz="1219170"/>
            <a:endParaRPr lang="en-US" sz="2667" dirty="0">
              <a:solidFill>
                <a:srgbClr val="000000"/>
              </a:solidFill>
            </a:endParaRPr>
          </a:p>
          <a:p>
            <a:pPr marL="457189" indent="-457189" defTabSz="1219170"/>
            <a:endParaRPr lang="en-US" sz="2667" dirty="0">
              <a:solidFill>
                <a:srgbClr val="7F7F7F">
                  <a:lumMod val="75000"/>
                </a:srgbClr>
              </a:solidFill>
            </a:endParaRPr>
          </a:p>
          <a:p>
            <a:pPr marL="457189" indent="-457189" defTabSz="1219170"/>
            <a:endParaRPr lang="en-US" sz="2667" dirty="0">
              <a:solidFill>
                <a:srgbClr val="7F7F7F">
                  <a:lumMod val="75000"/>
                </a:srgbClr>
              </a:solidFill>
            </a:endParaRPr>
          </a:p>
          <a:p>
            <a:pPr marL="457189" indent="-457189" defTabSz="1219170"/>
            <a:endParaRPr lang="en-US" sz="2667" dirty="0">
              <a:solidFill>
                <a:srgbClr val="7F7F7F">
                  <a:lumMod val="75000"/>
                </a:srgbClr>
              </a:solidFill>
            </a:endParaRPr>
          </a:p>
          <a:p>
            <a:pPr marL="990575" lvl="1" indent="-380990" defTabSz="1219170"/>
            <a:endParaRPr lang="en-US" sz="2667" dirty="0">
              <a:solidFill>
                <a:srgbClr val="7F7F7F">
                  <a:lumMod val="75000"/>
                </a:srgbClr>
              </a:solidFill>
            </a:endParaRPr>
          </a:p>
          <a:p>
            <a:pPr marL="457189" indent="-457189" defTabSz="1219170"/>
            <a:endParaRPr lang="en-US" sz="2667" dirty="0">
              <a:solidFill>
                <a:srgbClr val="7F7F7F">
                  <a:lumMod val="75000"/>
                </a:srgbClr>
              </a:solidFill>
            </a:endParaRPr>
          </a:p>
          <a:p>
            <a:pPr marL="457189" indent="-457189" defTabSz="1219170"/>
            <a:endParaRPr lang="en-US" sz="2667" dirty="0">
              <a:solidFill>
                <a:srgbClr val="7F7F7F">
                  <a:lumMod val="75000"/>
                </a:srgbClr>
              </a:solidFill>
            </a:endParaRPr>
          </a:p>
        </p:txBody>
      </p:sp>
      <p:sp>
        <p:nvSpPr>
          <p:cNvPr id="2" name="Title 1"/>
          <p:cNvSpPr>
            <a:spLocks noGrp="1"/>
          </p:cNvSpPr>
          <p:nvPr>
            <p:ph type="title"/>
          </p:nvPr>
        </p:nvSpPr>
        <p:spPr/>
        <p:txBody>
          <a:bodyPr/>
          <a:lstStyle/>
          <a:p>
            <a:r>
              <a:rPr lang="en-US" dirty="0"/>
              <a:t>MMWR Year ≠ Calendar Year</a:t>
            </a:r>
          </a:p>
        </p:txBody>
      </p:sp>
      <p:sp>
        <p:nvSpPr>
          <p:cNvPr id="3" name="Text Placeholder 2"/>
          <p:cNvSpPr>
            <a:spLocks noGrp="1"/>
          </p:cNvSpPr>
          <p:nvPr>
            <p:ph type="body" sz="quarter" idx="10"/>
          </p:nvPr>
        </p:nvSpPr>
        <p:spPr>
          <a:xfrm>
            <a:off x="406399" y="1506461"/>
            <a:ext cx="11369524" cy="4455584"/>
          </a:xfrm>
        </p:spPr>
        <p:txBody>
          <a:bodyPr/>
          <a:lstStyle/>
          <a:p>
            <a:r>
              <a:rPr lang="en-US" sz="2933" dirty="0">
                <a:solidFill>
                  <a:srgbClr val="000000"/>
                </a:solidFill>
              </a:rPr>
              <a:t>Some years (2020) have 53 weeks</a:t>
            </a:r>
          </a:p>
          <a:p>
            <a:endParaRPr lang="en-US" dirty="0">
              <a:solidFill>
                <a:srgbClr val="000000"/>
              </a:solidFill>
            </a:endParaRPr>
          </a:p>
          <a:p>
            <a:endParaRPr lang="en-US" dirty="0"/>
          </a:p>
          <a:p>
            <a:endParaRPr lang="en-US" dirty="0"/>
          </a:p>
          <a:p>
            <a:endParaRPr lang="en-US" dirty="0"/>
          </a:p>
          <a:p>
            <a:endParaRPr lang="en-US" dirty="0"/>
          </a:p>
          <a:p>
            <a:endParaRPr lang="en-US" dirty="0"/>
          </a:p>
          <a:p>
            <a:r>
              <a:rPr lang="en-US" sz="2933" dirty="0"/>
              <a:t>Decision based on day of week January 1 occurs</a:t>
            </a:r>
          </a:p>
          <a:p>
            <a:pPr lvl="1"/>
            <a:r>
              <a:rPr lang="en-US" dirty="0"/>
              <a:t>If Thur, Fri, Sat </a:t>
            </a:r>
            <a:r>
              <a:rPr lang="en-US" dirty="0">
                <a:sym typeface="Wingdings" panose="05000000000000000000" pitchFamily="2" charset="2"/>
              </a:rPr>
              <a:t> that week is MMWR week #52 or #53 for previous year</a:t>
            </a:r>
          </a:p>
          <a:p>
            <a:pPr lvl="1"/>
            <a:r>
              <a:rPr lang="en-US" dirty="0"/>
              <a:t>If Sun, Mon, Tue, Wed </a:t>
            </a:r>
            <a:r>
              <a:rPr lang="en-US" dirty="0">
                <a:sym typeface="Wingdings" panose="05000000000000000000" pitchFamily="2" charset="2"/>
              </a:rPr>
              <a:t> that week </a:t>
            </a:r>
            <a:r>
              <a:rPr lang="en-US" dirty="0"/>
              <a:t>is MMWR week #1 of new year</a:t>
            </a:r>
          </a:p>
          <a:p>
            <a:pPr lvl="1"/>
            <a:endParaRPr lang="en-US" dirty="0"/>
          </a:p>
          <a:p>
            <a:endParaRPr lang="en-US" dirty="0"/>
          </a:p>
          <a:p>
            <a:endParaRPr lang="en-US" dirty="0"/>
          </a:p>
        </p:txBody>
      </p:sp>
      <p:graphicFrame>
        <p:nvGraphicFramePr>
          <p:cNvPr id="15" name="Table 5">
            <a:extLst>
              <a:ext uri="{FF2B5EF4-FFF2-40B4-BE49-F238E27FC236}">
                <a16:creationId xmlns:a16="http://schemas.microsoft.com/office/drawing/2014/main" id="{39707A9A-7BB3-47CF-BFBE-4CDA098D19B3}"/>
              </a:ext>
            </a:extLst>
          </p:cNvPr>
          <p:cNvGraphicFramePr>
            <a:graphicFrameLocks noGrp="1"/>
          </p:cNvGraphicFramePr>
          <p:nvPr>
            <p:extLst>
              <p:ext uri="{D42A27DB-BD31-4B8C-83A1-F6EECF244321}">
                <p14:modId xmlns:p14="http://schemas.microsoft.com/office/powerpoint/2010/main" val="281635905"/>
              </p:ext>
            </p:extLst>
          </p:nvPr>
        </p:nvGraphicFramePr>
        <p:xfrm>
          <a:off x="7123711" y="1998419"/>
          <a:ext cx="3911086" cy="2941320"/>
        </p:xfrm>
        <a:graphic>
          <a:graphicData uri="http://schemas.openxmlformats.org/drawingml/2006/table">
            <a:tbl>
              <a:tblPr firstRow="1" bandRow="1"/>
              <a:tblGrid>
                <a:gridCol w="1787647">
                  <a:extLst>
                    <a:ext uri="{9D8B030D-6E8A-4147-A177-3AD203B41FA5}">
                      <a16:colId xmlns:a16="http://schemas.microsoft.com/office/drawing/2014/main" val="2374826864"/>
                    </a:ext>
                  </a:extLst>
                </a:gridCol>
                <a:gridCol w="2123439">
                  <a:extLst>
                    <a:ext uri="{9D8B030D-6E8A-4147-A177-3AD203B41FA5}">
                      <a16:colId xmlns:a16="http://schemas.microsoft.com/office/drawing/2014/main" val="545854497"/>
                    </a:ext>
                  </a:extLst>
                </a:gridCol>
              </a:tblGrid>
              <a:tr h="667680">
                <a:tc>
                  <a:txBody>
                    <a:bodyPr/>
                    <a:lstStyle/>
                    <a:p>
                      <a:endParaRPr lang="en-US" sz="2100" dirty="0">
                        <a:ln>
                          <a:noFill/>
                        </a:ln>
                        <a:solidFill>
                          <a:srgbClr val="000000"/>
                        </a:solidFill>
                        <a:latin typeface="+mn-lt"/>
                        <a:cs typeface="Arial" panose="020B0604020202020204" pitchFamily="34" charset="0"/>
                      </a:endParaRPr>
                    </a:p>
                  </a:txBody>
                  <a:tcPr marL="121920" marR="121920" marT="60960" marB="60960">
                    <a:lnL w="12700" cmpd="sng">
                      <a:noFill/>
                      <a:prstDash val="solid"/>
                    </a:lnL>
                    <a:lnR w="38100" cap="flat" cmpd="sng" algn="ctr">
                      <a:solidFill>
                        <a:srgbClr val="000000"/>
                      </a:solidFill>
                      <a:prstDash val="solid"/>
                      <a:round/>
                      <a:headEnd type="none" w="med" len="med"/>
                      <a:tailEnd type="none" w="med" len="med"/>
                    </a:lnR>
                    <a:lnT w="12700" cmpd="sng">
                      <a:noFill/>
                      <a:prstDash val="soli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dirty="0">
                          <a:ln>
                            <a:noFill/>
                          </a:ln>
                          <a:solidFill>
                            <a:srgbClr val="000000"/>
                          </a:solidFill>
                          <a:latin typeface="+mn-lt"/>
                          <a:cs typeface="Arial" panose="020B0604020202020204" pitchFamily="34" charset="0"/>
                        </a:rPr>
                        <a:t>Weeks Ending Saturday</a:t>
                      </a:r>
                    </a:p>
                  </a:txBody>
                  <a:tcPr marL="121920" marR="121920" marT="60960" marB="6096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342763"/>
                  </a:ext>
                </a:extLst>
              </a:tr>
              <a:tr h="790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n>
                            <a:noFill/>
                          </a:ln>
                          <a:solidFill>
                            <a:srgbClr val="000000"/>
                          </a:solidFill>
                          <a:latin typeface="+mn-lt"/>
                          <a:cs typeface="Arial" panose="020B0604020202020204" pitchFamily="34" charset="0"/>
                        </a:rPr>
                        <a:t>MMWR Week</a:t>
                      </a:r>
                      <a:endParaRPr lang="en-US" sz="2400" b="1" dirty="0">
                        <a:ln>
                          <a:solidFill>
                            <a:srgbClr val="000000"/>
                          </a:solidFill>
                        </a:ln>
                      </a:endParaRPr>
                    </a:p>
                  </a:txBody>
                  <a:tcPr marL="121920" marR="121920" marT="60960" marB="60960">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sz="2400" b="1" dirty="0">
                          <a:ln>
                            <a:noFill/>
                          </a:ln>
                          <a:solidFill>
                            <a:srgbClr val="000000"/>
                          </a:solidFill>
                          <a:latin typeface="+mn-lt"/>
                          <a:cs typeface="Arial" panose="020B0604020202020204" pitchFamily="34" charset="0"/>
                        </a:rPr>
                        <a:t>2021</a:t>
                      </a:r>
                    </a:p>
                  </a:txBody>
                  <a:tcPr marL="121920" marR="121920" marT="60960" marB="60960">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867856"/>
                  </a:ext>
                </a:extLst>
              </a:tr>
              <a:tr h="387254">
                <a:tc>
                  <a:txBody>
                    <a:bodyPr/>
                    <a:lstStyle/>
                    <a:p>
                      <a:pPr algn="ctr"/>
                      <a:r>
                        <a:rPr lang="en-US" sz="2100" dirty="0">
                          <a:ln>
                            <a:solidFill>
                              <a:srgbClr val="000000"/>
                            </a:solidFill>
                          </a:ln>
                          <a:solidFill>
                            <a:srgbClr val="000000"/>
                          </a:solidFill>
                        </a:rPr>
                        <a:t>1</a:t>
                      </a:r>
                    </a:p>
                  </a:txBody>
                  <a:tcPr marL="121920" marR="121920" marT="60960" marB="60960">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Jan 9</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19113726"/>
                  </a:ext>
                </a:extLst>
              </a:tr>
              <a:tr h="387254">
                <a:tc>
                  <a:txBody>
                    <a:bodyPr/>
                    <a:lstStyle/>
                    <a:p>
                      <a:pPr algn="ctr"/>
                      <a:r>
                        <a:rPr lang="en-US" sz="2100" dirty="0">
                          <a:ln>
                            <a:solidFill>
                              <a:srgbClr val="000000"/>
                            </a:solidFill>
                          </a:ln>
                          <a:solidFill>
                            <a:srgbClr val="000000"/>
                          </a:solidFill>
                        </a:rPr>
                        <a:t>51</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Dec 25</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852605750"/>
                  </a:ext>
                </a:extLst>
              </a:tr>
              <a:tr h="387254">
                <a:tc>
                  <a:txBody>
                    <a:bodyPr/>
                    <a:lstStyle/>
                    <a:p>
                      <a:pPr algn="ctr"/>
                      <a:r>
                        <a:rPr lang="en-US" sz="2100" dirty="0">
                          <a:ln>
                            <a:solidFill>
                              <a:srgbClr val="000000"/>
                            </a:solidFill>
                          </a:ln>
                          <a:solidFill>
                            <a:srgbClr val="000000"/>
                          </a:solidFill>
                        </a:rPr>
                        <a:t>52</a:t>
                      </a:r>
                    </a:p>
                  </a:txBody>
                  <a:tcPr marL="121920" marR="121920" marT="60960" marB="60960">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Jan 1</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1411264"/>
                  </a:ext>
                </a:extLst>
              </a:tr>
            </a:tbl>
          </a:graphicData>
        </a:graphic>
      </p:graphicFrame>
      <p:graphicFrame>
        <p:nvGraphicFramePr>
          <p:cNvPr id="17" name="Table 5">
            <a:extLst>
              <a:ext uri="{FF2B5EF4-FFF2-40B4-BE49-F238E27FC236}">
                <a16:creationId xmlns:a16="http://schemas.microsoft.com/office/drawing/2014/main" id="{8ACEDEEE-5A94-46BE-A5BF-2DE61C6E2F82}"/>
              </a:ext>
            </a:extLst>
          </p:cNvPr>
          <p:cNvGraphicFramePr>
            <a:graphicFrameLocks noGrp="1"/>
          </p:cNvGraphicFramePr>
          <p:nvPr>
            <p:extLst>
              <p:ext uri="{D42A27DB-BD31-4B8C-83A1-F6EECF244321}">
                <p14:modId xmlns:p14="http://schemas.microsoft.com/office/powerpoint/2010/main" val="99978365"/>
              </p:ext>
            </p:extLst>
          </p:nvPr>
        </p:nvGraphicFramePr>
        <p:xfrm>
          <a:off x="1809512" y="1998419"/>
          <a:ext cx="3911086" cy="2941320"/>
        </p:xfrm>
        <a:graphic>
          <a:graphicData uri="http://schemas.openxmlformats.org/drawingml/2006/table">
            <a:tbl>
              <a:tblPr firstRow="1" bandRow="1"/>
              <a:tblGrid>
                <a:gridCol w="1787647">
                  <a:extLst>
                    <a:ext uri="{9D8B030D-6E8A-4147-A177-3AD203B41FA5}">
                      <a16:colId xmlns:a16="http://schemas.microsoft.com/office/drawing/2014/main" val="2374826864"/>
                    </a:ext>
                  </a:extLst>
                </a:gridCol>
                <a:gridCol w="2123439">
                  <a:extLst>
                    <a:ext uri="{9D8B030D-6E8A-4147-A177-3AD203B41FA5}">
                      <a16:colId xmlns:a16="http://schemas.microsoft.com/office/drawing/2014/main" val="545854497"/>
                    </a:ext>
                  </a:extLst>
                </a:gridCol>
              </a:tblGrid>
              <a:tr h="667680">
                <a:tc>
                  <a:txBody>
                    <a:bodyPr/>
                    <a:lstStyle/>
                    <a:p>
                      <a:endParaRPr lang="en-US" sz="2100" dirty="0">
                        <a:ln>
                          <a:noFill/>
                        </a:ln>
                        <a:solidFill>
                          <a:srgbClr val="000000"/>
                        </a:solidFill>
                        <a:latin typeface="+mn-lt"/>
                        <a:cs typeface="Arial" panose="020B0604020202020204" pitchFamily="34" charset="0"/>
                      </a:endParaRPr>
                    </a:p>
                  </a:txBody>
                  <a:tcPr marL="121920" marR="121920" marT="60960" marB="60960">
                    <a:lnL w="12700" cmpd="sng">
                      <a:noFill/>
                      <a:prstDash val="solid"/>
                    </a:lnL>
                    <a:lnR w="38100" cap="flat" cmpd="sng" algn="ctr">
                      <a:solidFill>
                        <a:srgbClr val="000000"/>
                      </a:solidFill>
                      <a:prstDash val="solid"/>
                      <a:round/>
                      <a:headEnd type="none" w="med" len="med"/>
                      <a:tailEnd type="none" w="med" len="med"/>
                    </a:lnR>
                    <a:lnT w="12700" cmpd="sng">
                      <a:noFill/>
                      <a:prstDash val="soli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dirty="0">
                          <a:ln>
                            <a:noFill/>
                          </a:ln>
                          <a:solidFill>
                            <a:srgbClr val="000000"/>
                          </a:solidFill>
                          <a:latin typeface="+mn-lt"/>
                          <a:cs typeface="Arial" panose="020B0604020202020204" pitchFamily="34" charset="0"/>
                        </a:rPr>
                        <a:t>Weeks Ending Saturday</a:t>
                      </a:r>
                    </a:p>
                  </a:txBody>
                  <a:tcPr marL="121920" marR="121920" marT="60960" marB="6096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342763"/>
                  </a:ext>
                </a:extLst>
              </a:tr>
              <a:tr h="790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n>
                            <a:noFill/>
                          </a:ln>
                          <a:solidFill>
                            <a:srgbClr val="000000"/>
                          </a:solidFill>
                          <a:latin typeface="+mn-lt"/>
                          <a:cs typeface="Arial" panose="020B0604020202020204" pitchFamily="34" charset="0"/>
                        </a:rPr>
                        <a:t>MMWR Week</a:t>
                      </a:r>
                      <a:endParaRPr lang="en-US" sz="2400" b="1" dirty="0">
                        <a:ln>
                          <a:solidFill>
                            <a:srgbClr val="000000"/>
                          </a:solidFill>
                        </a:ln>
                      </a:endParaRPr>
                    </a:p>
                  </a:txBody>
                  <a:tcPr marL="121920" marR="121920" marT="60960" marB="60960">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sz="2400" b="1" dirty="0">
                          <a:ln>
                            <a:noFill/>
                          </a:ln>
                          <a:solidFill>
                            <a:srgbClr val="000000"/>
                          </a:solidFill>
                          <a:latin typeface="+mn-lt"/>
                          <a:cs typeface="Arial" panose="020B0604020202020204" pitchFamily="34" charset="0"/>
                        </a:rPr>
                        <a:t>2020</a:t>
                      </a:r>
                    </a:p>
                  </a:txBody>
                  <a:tcPr marL="121920" marR="121920" marT="60960" marB="60960">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867856"/>
                  </a:ext>
                </a:extLst>
              </a:tr>
              <a:tr h="387254">
                <a:tc>
                  <a:txBody>
                    <a:bodyPr/>
                    <a:lstStyle/>
                    <a:p>
                      <a:pPr algn="ctr"/>
                      <a:r>
                        <a:rPr lang="en-US" sz="2100" dirty="0">
                          <a:ln>
                            <a:solidFill>
                              <a:srgbClr val="000000"/>
                            </a:solidFill>
                          </a:ln>
                          <a:solidFill>
                            <a:srgbClr val="000000"/>
                          </a:solidFill>
                        </a:rPr>
                        <a:t>1</a:t>
                      </a:r>
                    </a:p>
                  </a:txBody>
                  <a:tcPr marL="121920" marR="121920" marT="60960" marB="60960">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Jan 4</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19113726"/>
                  </a:ext>
                </a:extLst>
              </a:tr>
              <a:tr h="387254">
                <a:tc>
                  <a:txBody>
                    <a:bodyPr/>
                    <a:lstStyle/>
                    <a:p>
                      <a:pPr algn="ctr"/>
                      <a:r>
                        <a:rPr lang="en-US" sz="2100" dirty="0">
                          <a:ln>
                            <a:solidFill>
                              <a:srgbClr val="000000"/>
                            </a:solidFill>
                          </a:ln>
                          <a:solidFill>
                            <a:srgbClr val="000000"/>
                          </a:solidFill>
                        </a:rPr>
                        <a:t>52</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Dec 26</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852605750"/>
                  </a:ext>
                </a:extLst>
              </a:tr>
              <a:tr h="387254">
                <a:tc>
                  <a:txBody>
                    <a:bodyPr/>
                    <a:lstStyle/>
                    <a:p>
                      <a:pPr algn="ctr"/>
                      <a:r>
                        <a:rPr lang="en-US" sz="2100" dirty="0">
                          <a:ln>
                            <a:solidFill>
                              <a:srgbClr val="000000"/>
                            </a:solidFill>
                          </a:ln>
                          <a:solidFill>
                            <a:srgbClr val="000000"/>
                          </a:solidFill>
                        </a:rPr>
                        <a:t>53</a:t>
                      </a:r>
                    </a:p>
                  </a:txBody>
                  <a:tcPr marL="121920" marR="121920" marT="60960" marB="60960">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Jan 2</a:t>
                      </a:r>
                      <a:endParaRPr lang="en-US" sz="210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1411264"/>
                  </a:ext>
                </a:extLst>
              </a:tr>
            </a:tbl>
          </a:graphicData>
        </a:graphic>
      </p:graphicFrame>
      <p:pic>
        <p:nvPicPr>
          <p:cNvPr id="4" name="Audio 3">
            <a:hlinkClick r:id="" action="ppaction://media"/>
            <a:extLst>
              <a:ext uri="{FF2B5EF4-FFF2-40B4-BE49-F238E27FC236}">
                <a16:creationId xmlns:a16="http://schemas.microsoft.com/office/drawing/2014/main" id="{568AC542-668E-46B6-800F-8B30F0606F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67305409"/>
      </p:ext>
    </p:extLst>
  </p:cSld>
  <p:clrMapOvr>
    <a:masterClrMapping/>
  </p:clrMapOvr>
  <p:transition advTm="685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080C-1889-45AA-80D1-610851DBFDD8}"/>
              </a:ext>
            </a:extLst>
          </p:cNvPr>
          <p:cNvSpPr>
            <a:spLocks noGrp="1"/>
          </p:cNvSpPr>
          <p:nvPr>
            <p:ph type="title"/>
          </p:nvPr>
        </p:nvSpPr>
        <p:spPr/>
        <p:txBody>
          <a:bodyPr/>
          <a:lstStyle/>
          <a:p>
            <a:r>
              <a:rPr lang="en-US" dirty="0"/>
              <a:t>Acknowledgments</a:t>
            </a:r>
          </a:p>
        </p:txBody>
      </p:sp>
      <p:sp>
        <p:nvSpPr>
          <p:cNvPr id="3" name="Text Placeholder 2">
            <a:extLst>
              <a:ext uri="{FF2B5EF4-FFF2-40B4-BE49-F238E27FC236}">
                <a16:creationId xmlns:a16="http://schemas.microsoft.com/office/drawing/2014/main" id="{6A0E804E-CA56-4351-8E4D-CA25F152E66B}"/>
              </a:ext>
            </a:extLst>
          </p:cNvPr>
          <p:cNvSpPr>
            <a:spLocks noGrp="1"/>
          </p:cNvSpPr>
          <p:nvPr>
            <p:ph idx="1"/>
          </p:nvPr>
        </p:nvSpPr>
        <p:spPr>
          <a:xfrm>
            <a:off x="609601" y="1932433"/>
            <a:ext cx="5620512" cy="4191000"/>
          </a:xfrm>
        </p:spPr>
        <p:txBody>
          <a:bodyPr/>
          <a:lstStyle/>
          <a:p>
            <a:pPr>
              <a:spcBef>
                <a:spcPts val="400"/>
              </a:spcBef>
            </a:pPr>
            <a:r>
              <a:rPr lang="en-US" sz="2800" b="0" dirty="0">
                <a:solidFill>
                  <a:srgbClr val="5F5F5F"/>
                </a:solidFill>
              </a:rPr>
              <a:t>Surveillance Team, SEOIB</a:t>
            </a:r>
          </a:p>
          <a:p>
            <a:pPr>
              <a:spcBef>
                <a:spcPts val="400"/>
              </a:spcBef>
            </a:pPr>
            <a:r>
              <a:rPr lang="en-US" sz="2800" b="0" dirty="0">
                <a:solidFill>
                  <a:srgbClr val="5F5F5F"/>
                </a:solidFill>
              </a:rPr>
              <a:t>Education Team, CEBSB</a:t>
            </a:r>
          </a:p>
          <a:p>
            <a:pPr>
              <a:spcBef>
                <a:spcPts val="400"/>
              </a:spcBef>
            </a:pPr>
            <a:r>
              <a:rPr lang="en-US" sz="2800" b="0" dirty="0">
                <a:solidFill>
                  <a:srgbClr val="5F5F5F"/>
                </a:solidFill>
              </a:rPr>
              <a:t>Data Management Team, DMSEB</a:t>
            </a:r>
          </a:p>
          <a:p>
            <a:pPr>
              <a:spcBef>
                <a:spcPts val="400"/>
              </a:spcBef>
            </a:pPr>
            <a:r>
              <a:rPr lang="en-US" sz="2800" b="0" dirty="0">
                <a:solidFill>
                  <a:srgbClr val="5F5F5F"/>
                </a:solidFill>
              </a:rPr>
              <a:t>Medical Consultation Team, FSB</a:t>
            </a:r>
          </a:p>
          <a:p>
            <a:pPr>
              <a:spcBef>
                <a:spcPts val="400"/>
              </a:spcBef>
            </a:pPr>
            <a:r>
              <a:rPr lang="en-US" sz="2800" b="0" dirty="0">
                <a:solidFill>
                  <a:srgbClr val="5F5F5F"/>
                </a:solidFill>
              </a:rPr>
              <a:t>Program Evaluation and Health Economics Team, DMSEB</a:t>
            </a:r>
          </a:p>
          <a:p>
            <a:pPr>
              <a:spcBef>
                <a:spcPts val="400"/>
              </a:spcBef>
            </a:pPr>
            <a:r>
              <a:rPr lang="en-US" sz="2800" b="0" dirty="0">
                <a:solidFill>
                  <a:srgbClr val="5F5F5F"/>
                </a:solidFill>
              </a:rPr>
              <a:t>Laboratory Branch</a:t>
            </a:r>
          </a:p>
          <a:p>
            <a:pPr lvl="0" defTabSz="1219170">
              <a:spcBef>
                <a:spcPts val="400"/>
              </a:spcBef>
              <a:defRPr/>
            </a:pPr>
            <a:r>
              <a:rPr lang="en-US" sz="2800" b="0" dirty="0">
                <a:solidFill>
                  <a:srgbClr val="5F5F5F"/>
                </a:solidFill>
              </a:rPr>
              <a:t>Tom Navin, Angela Starks, Carla Winston, Peri Hopkins, Maryam Haddad</a:t>
            </a:r>
            <a:r>
              <a:rPr lang="en-US" sz="2800" b="0">
                <a:solidFill>
                  <a:srgbClr val="5F5F5F"/>
                </a:solidFill>
              </a:rPr>
              <a:t>, Tracy Dalton</a:t>
            </a:r>
            <a:endParaRPr lang="en-US" sz="2800" b="0" dirty="0">
              <a:solidFill>
                <a:srgbClr val="5F5F5F"/>
              </a:solidFill>
            </a:endParaRPr>
          </a:p>
          <a:p>
            <a:endParaRPr lang="en-US" dirty="0"/>
          </a:p>
        </p:txBody>
      </p:sp>
      <p:sp>
        <p:nvSpPr>
          <p:cNvPr id="4" name="Content Placeholder 3">
            <a:extLst>
              <a:ext uri="{FF2B5EF4-FFF2-40B4-BE49-F238E27FC236}">
                <a16:creationId xmlns:a16="http://schemas.microsoft.com/office/drawing/2014/main" id="{F7498145-CBBF-40C9-A913-D170B6DDCA46}"/>
              </a:ext>
            </a:extLst>
          </p:cNvPr>
          <p:cNvSpPr>
            <a:spLocks noGrp="1"/>
          </p:cNvSpPr>
          <p:nvPr>
            <p:ph idx="10"/>
          </p:nvPr>
        </p:nvSpPr>
        <p:spPr>
          <a:xfrm>
            <a:off x="6409509" y="1932433"/>
            <a:ext cx="5172891" cy="4191000"/>
          </a:xfrm>
        </p:spPr>
        <p:txBody>
          <a:bodyPr/>
          <a:lstStyle/>
          <a:p>
            <a:r>
              <a:rPr lang="en-US" sz="2800" b="0" dirty="0">
                <a:solidFill>
                  <a:srgbClr val="5F5F5F"/>
                </a:solidFill>
              </a:rPr>
              <a:t>Nationally Notifiable Disease Surveillance System (NNDSS)</a:t>
            </a:r>
          </a:p>
          <a:p>
            <a:r>
              <a:rPr lang="en-US" sz="2800" b="0" dirty="0">
                <a:solidFill>
                  <a:srgbClr val="5F5F5F"/>
                </a:solidFill>
              </a:rPr>
              <a:t>Office of Smoking and Health, National Center for Chronic Disease Prevention and Health Promotion (NCCDPHP)</a:t>
            </a:r>
          </a:p>
          <a:p>
            <a:r>
              <a:rPr lang="en-US" sz="2800" b="0" dirty="0">
                <a:solidFill>
                  <a:srgbClr val="5F5F5F"/>
                </a:solidFill>
              </a:rPr>
              <a:t>National Institute for Occupational Safety and Health (NIOSH)</a:t>
            </a:r>
          </a:p>
          <a:p>
            <a:endParaRPr lang="en-US" dirty="0"/>
          </a:p>
        </p:txBody>
      </p:sp>
      <p:sp>
        <p:nvSpPr>
          <p:cNvPr id="5" name="Text Placeholder 2">
            <a:extLst>
              <a:ext uri="{FF2B5EF4-FFF2-40B4-BE49-F238E27FC236}">
                <a16:creationId xmlns:a16="http://schemas.microsoft.com/office/drawing/2014/main" id="{87464682-406F-4D93-8495-F7F80FB441A1}"/>
              </a:ext>
            </a:extLst>
          </p:cNvPr>
          <p:cNvSpPr txBox="1">
            <a:spLocks/>
          </p:cNvSpPr>
          <p:nvPr/>
        </p:nvSpPr>
        <p:spPr bwMode="auto">
          <a:xfrm>
            <a:off x="609601" y="1438658"/>
            <a:ext cx="5172892" cy="67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rgbClr val="541900"/>
              </a:buClr>
              <a:buSzPct val="70000"/>
              <a:buFont typeface="Wingdings" panose="05000000000000000000" pitchFamily="2" charset="2"/>
              <a:buChar char="§"/>
              <a:defRPr sz="3200" b="1" kern="1200" baseline="0">
                <a:solidFill>
                  <a:srgbClr val="000000"/>
                </a:solidFill>
                <a:latin typeface="Calibri" pitchFamily="34" charset="0"/>
                <a:ea typeface="+mn-ea"/>
                <a:cs typeface="+mn-cs"/>
              </a:defRPr>
            </a:lvl1pPr>
            <a:lvl2pPr marL="990575" indent="-380990" algn="l" rtl="0" eaLnBrk="1" fontAlgn="base" hangingPunct="1">
              <a:spcBef>
                <a:spcPct val="20000"/>
              </a:spcBef>
              <a:spcAft>
                <a:spcPct val="0"/>
              </a:spcAft>
              <a:buClr>
                <a:srgbClr val="005984"/>
              </a:buClr>
              <a:buSzPct val="100000"/>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ClrTx/>
              <a:buSzPct val="100000"/>
              <a:buFont typeface="Arial" pitchFamily="34" charset="0"/>
              <a:buChar char="•"/>
              <a:defRPr sz="2400" kern="1200">
                <a:solidFill>
                  <a:schemeClr val="accent4">
                    <a:lumMod val="75000"/>
                  </a:schemeClr>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Clr>
                <a:schemeClr val="bg1"/>
              </a:buClr>
              <a:buSzPct val="70000"/>
              <a:buFont typeface="Courier New" pitchFamily="49" charset="0"/>
              <a:buChar char="o"/>
              <a:defRPr sz="2400" kern="1200" baseline="0">
                <a:solidFill>
                  <a:schemeClr val="bg2"/>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Clr>
                <a:schemeClr val="bg1"/>
              </a:buClr>
              <a:buSzPct val="70000"/>
              <a:buFont typeface="Arial" pitchFamily="34" charset="0"/>
              <a:buChar char="•"/>
              <a:defRPr sz="2400" kern="1200">
                <a:solidFill>
                  <a:schemeClr val="bg2"/>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dirty="0">
                <a:solidFill>
                  <a:srgbClr val="006166"/>
                </a:solidFill>
              </a:rPr>
              <a:t>DTBE</a:t>
            </a:r>
          </a:p>
        </p:txBody>
      </p:sp>
      <p:sp>
        <p:nvSpPr>
          <p:cNvPr id="6" name="Content Placeholder 3">
            <a:extLst>
              <a:ext uri="{FF2B5EF4-FFF2-40B4-BE49-F238E27FC236}">
                <a16:creationId xmlns:a16="http://schemas.microsoft.com/office/drawing/2014/main" id="{01FF241B-7DDE-4F6D-92A7-6CAF4A884709}"/>
              </a:ext>
            </a:extLst>
          </p:cNvPr>
          <p:cNvSpPr txBox="1">
            <a:spLocks/>
          </p:cNvSpPr>
          <p:nvPr/>
        </p:nvSpPr>
        <p:spPr bwMode="auto">
          <a:xfrm>
            <a:off x="6409507" y="1438660"/>
            <a:ext cx="5172892" cy="67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rgbClr val="541900"/>
              </a:buClr>
              <a:buSzPct val="70000"/>
              <a:buFont typeface="Wingdings" panose="05000000000000000000" pitchFamily="2" charset="2"/>
              <a:buChar char="§"/>
              <a:defRPr sz="3200" b="1" kern="1200" baseline="0">
                <a:solidFill>
                  <a:srgbClr val="000000"/>
                </a:solidFill>
                <a:latin typeface="Calibri" pitchFamily="34" charset="0"/>
                <a:ea typeface="+mn-ea"/>
                <a:cs typeface="+mn-cs"/>
              </a:defRPr>
            </a:lvl1pPr>
            <a:lvl2pPr marL="990575" indent="-380990" algn="l" rtl="0" eaLnBrk="1" fontAlgn="base" hangingPunct="1">
              <a:spcBef>
                <a:spcPct val="20000"/>
              </a:spcBef>
              <a:spcAft>
                <a:spcPct val="0"/>
              </a:spcAft>
              <a:buClr>
                <a:srgbClr val="005984"/>
              </a:buClr>
              <a:buSzPct val="100000"/>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ClrTx/>
              <a:buSzPct val="100000"/>
              <a:buFont typeface="Arial" pitchFamily="34" charset="0"/>
              <a:buChar char="•"/>
              <a:defRPr sz="2400" kern="1200">
                <a:solidFill>
                  <a:schemeClr val="accent4">
                    <a:lumMod val="75000"/>
                  </a:schemeClr>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Clr>
                <a:schemeClr val="bg1"/>
              </a:buClr>
              <a:buSzPct val="70000"/>
              <a:buFont typeface="Courier New" pitchFamily="49" charset="0"/>
              <a:buChar char="o"/>
              <a:defRPr sz="2400" kern="1200" baseline="0">
                <a:solidFill>
                  <a:schemeClr val="bg2"/>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Clr>
                <a:schemeClr val="bg1"/>
              </a:buClr>
              <a:buSzPct val="70000"/>
              <a:buFont typeface="Arial" pitchFamily="34" charset="0"/>
              <a:buChar char="•"/>
              <a:defRPr sz="2400" kern="1200">
                <a:solidFill>
                  <a:schemeClr val="bg2"/>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dirty="0">
                <a:solidFill>
                  <a:srgbClr val="006166"/>
                </a:solidFill>
              </a:rPr>
              <a:t>CDC</a:t>
            </a:r>
          </a:p>
        </p:txBody>
      </p:sp>
      <p:pic>
        <p:nvPicPr>
          <p:cNvPr id="7" name="Audio 6">
            <a:hlinkClick r:id="" action="ppaction://media"/>
            <a:extLst>
              <a:ext uri="{FF2B5EF4-FFF2-40B4-BE49-F238E27FC236}">
                <a16:creationId xmlns:a16="http://schemas.microsoft.com/office/drawing/2014/main" id="{FED9D19E-4DBC-4BE1-8E81-EE150584F3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4951784"/>
      </p:ext>
    </p:extLst>
  </p:cSld>
  <p:clrMapOvr>
    <a:masterClrMapping/>
  </p:clrMapOvr>
  <p:transition advTm="273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 Case Study: Richard</a:t>
            </a:r>
          </a:p>
        </p:txBody>
      </p:sp>
      <p:sp>
        <p:nvSpPr>
          <p:cNvPr id="3" name="Text Placeholder 2"/>
          <p:cNvSpPr>
            <a:spLocks noGrp="1"/>
          </p:cNvSpPr>
          <p:nvPr>
            <p:ph type="body" sz="quarter" idx="10"/>
          </p:nvPr>
        </p:nvSpPr>
        <p:spPr>
          <a:xfrm>
            <a:off x="609600" y="1545167"/>
            <a:ext cx="11263085" cy="4455584"/>
          </a:xfrm>
        </p:spPr>
        <p:txBody>
          <a:bodyPr/>
          <a:lstStyle/>
          <a:p>
            <a:pPr marL="0" indent="0">
              <a:spcBef>
                <a:spcPts val="800"/>
              </a:spcBef>
              <a:buNone/>
            </a:pPr>
            <a:r>
              <a:rPr lang="en-US" dirty="0"/>
              <a:t>On September 3, 2020, Richard diagnosed </a:t>
            </a:r>
            <a:br>
              <a:rPr lang="en-US" dirty="0"/>
            </a:br>
            <a:r>
              <a:rPr lang="en-US" dirty="0"/>
              <a:t>with culture-positive TB</a:t>
            </a:r>
          </a:p>
          <a:p>
            <a:pPr marL="0" indent="0">
              <a:spcBef>
                <a:spcPts val="800"/>
              </a:spcBef>
              <a:buNone/>
            </a:pPr>
            <a:endParaRPr lang="en-US" dirty="0"/>
          </a:p>
          <a:p>
            <a:pPr marL="0" indent="0">
              <a:spcBef>
                <a:spcPts val="800"/>
              </a:spcBef>
              <a:buNone/>
            </a:pPr>
            <a:r>
              <a:rPr lang="en-US" dirty="0"/>
              <a:t>                               On September 11, county health dept</a:t>
            </a:r>
            <a:br>
              <a:rPr lang="en-US" dirty="0"/>
            </a:br>
            <a:r>
              <a:rPr lang="en-US" dirty="0"/>
              <a:t>                               submits RVCT on Richard to state</a:t>
            </a:r>
          </a:p>
          <a:p>
            <a:pPr marL="0" indent="0">
              <a:spcBef>
                <a:spcPts val="800"/>
              </a:spcBef>
              <a:buNone/>
            </a:pPr>
            <a:endParaRPr lang="en-US" dirty="0"/>
          </a:p>
          <a:p>
            <a:pPr marL="0" indent="0">
              <a:spcBef>
                <a:spcPts val="800"/>
              </a:spcBef>
              <a:buNone/>
            </a:pPr>
            <a:r>
              <a:rPr lang="en-US" dirty="0"/>
              <a:t>                                                                        On September 21, state TB program 							verifies and transmits his RVCT to CDC  </a:t>
            </a:r>
          </a:p>
          <a:p>
            <a:endParaRPr lang="en-US" dirty="0"/>
          </a:p>
        </p:txBody>
      </p:sp>
      <p:cxnSp>
        <p:nvCxnSpPr>
          <p:cNvPr id="6" name="Straight Connector 5">
            <a:extLst>
              <a:ext uri="{FF2B5EF4-FFF2-40B4-BE49-F238E27FC236}">
                <a16:creationId xmlns:a16="http://schemas.microsoft.com/office/drawing/2014/main" id="{97B8AC68-2697-4A1A-93B3-DC9480509F47}"/>
              </a:ext>
            </a:extLst>
          </p:cNvPr>
          <p:cNvCxnSpPr/>
          <p:nvPr/>
        </p:nvCxnSpPr>
        <p:spPr>
          <a:xfrm>
            <a:off x="948267" y="5825067"/>
            <a:ext cx="10343848"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CDDF55-8A1D-4BBE-A773-CC127FCB5971}"/>
              </a:ext>
            </a:extLst>
          </p:cNvPr>
          <p:cNvCxnSpPr>
            <a:cxnSpLocks/>
          </p:cNvCxnSpPr>
          <p:nvPr/>
        </p:nvCxnSpPr>
        <p:spPr>
          <a:xfrm flipV="1">
            <a:off x="1306285" y="5467049"/>
            <a:ext cx="0" cy="72571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D2A992-194E-44B6-AABB-BE000FCE9A29}"/>
              </a:ext>
            </a:extLst>
          </p:cNvPr>
          <p:cNvCxnSpPr>
            <a:cxnSpLocks/>
          </p:cNvCxnSpPr>
          <p:nvPr/>
        </p:nvCxnSpPr>
        <p:spPr>
          <a:xfrm flipV="1">
            <a:off x="3522133" y="5462209"/>
            <a:ext cx="0" cy="72571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1B7DC6-F34C-4096-B584-07D059C5C3AB}"/>
              </a:ext>
            </a:extLst>
          </p:cNvPr>
          <p:cNvCxnSpPr>
            <a:cxnSpLocks/>
          </p:cNvCxnSpPr>
          <p:nvPr/>
        </p:nvCxnSpPr>
        <p:spPr>
          <a:xfrm flipV="1">
            <a:off x="6763657" y="5428344"/>
            <a:ext cx="0" cy="725715"/>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9B4F55E-CBAB-4E5B-8DCA-8F39B26A3138}"/>
              </a:ext>
            </a:extLst>
          </p:cNvPr>
          <p:cNvSpPr txBox="1"/>
          <p:nvPr/>
        </p:nvSpPr>
        <p:spPr>
          <a:xfrm>
            <a:off x="720876" y="6111438"/>
            <a:ext cx="7866743" cy="502766"/>
          </a:xfrm>
          <a:prstGeom prst="rect">
            <a:avLst/>
          </a:prstGeom>
          <a:noFill/>
        </p:spPr>
        <p:txBody>
          <a:bodyPr wrap="square" rtlCol="0">
            <a:spAutoFit/>
          </a:bodyPr>
          <a:lstStyle/>
          <a:p>
            <a:pPr defTabSz="1219140" eaLnBrk="0" fontAlgn="base" hangingPunct="0">
              <a:spcBef>
                <a:spcPct val="0"/>
              </a:spcBef>
              <a:spcAft>
                <a:spcPct val="0"/>
              </a:spcAft>
            </a:pPr>
            <a:r>
              <a:rPr lang="en-US" sz="2667" dirty="0">
                <a:solidFill>
                  <a:srgbClr val="0F56DC"/>
                </a:solidFill>
                <a:latin typeface="Calibri" panose="020F0502020204030204" pitchFamily="34" charset="0"/>
              </a:rPr>
              <a:t>Sept 3                 Sept 11                             Sept 21</a:t>
            </a:r>
          </a:p>
        </p:txBody>
      </p:sp>
      <p:pic>
        <p:nvPicPr>
          <p:cNvPr id="4" name="Audio 3">
            <a:hlinkClick r:id="" action="ppaction://media"/>
            <a:extLst>
              <a:ext uri="{FF2B5EF4-FFF2-40B4-BE49-F238E27FC236}">
                <a16:creationId xmlns:a16="http://schemas.microsoft.com/office/drawing/2014/main" id="{A6382D0D-8A68-4592-8B8E-4E5EFC10DA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7424811"/>
      </p:ext>
    </p:extLst>
  </p:cSld>
  <p:clrMapOvr>
    <a:masterClrMapping/>
  </p:clrMapOvr>
  <p:transition advTm="245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 Case Study: Richard, continued</a:t>
            </a:r>
          </a:p>
        </p:txBody>
      </p:sp>
      <p:sp>
        <p:nvSpPr>
          <p:cNvPr id="3" name="Text Placeholder 2"/>
          <p:cNvSpPr>
            <a:spLocks noGrp="1"/>
          </p:cNvSpPr>
          <p:nvPr>
            <p:ph type="body" sz="quarter" idx="10"/>
          </p:nvPr>
        </p:nvSpPr>
        <p:spPr/>
        <p:txBody>
          <a:bodyPr/>
          <a:lstStyle/>
          <a:p>
            <a:r>
              <a:rPr lang="en-US" dirty="0"/>
              <a:t>How should you complete item 2 on the RVCT for Richard?</a:t>
            </a:r>
          </a:p>
          <a:p>
            <a:endParaRPr lang="en-US" dirty="0"/>
          </a:p>
        </p:txBody>
      </p:sp>
      <p:pic>
        <p:nvPicPr>
          <p:cNvPr id="4" name="Picture 3">
            <a:extLst>
              <a:ext uri="{FF2B5EF4-FFF2-40B4-BE49-F238E27FC236}">
                <a16:creationId xmlns:a16="http://schemas.microsoft.com/office/drawing/2014/main" id="{0ED6681E-2C70-41CE-8043-40C6D71E112C}"/>
              </a:ext>
            </a:extLst>
          </p:cNvPr>
          <p:cNvPicPr>
            <a:picLocks noChangeAspect="1"/>
          </p:cNvPicPr>
          <p:nvPr/>
        </p:nvPicPr>
        <p:blipFill>
          <a:blip r:embed="rId5"/>
          <a:stretch>
            <a:fillRect/>
          </a:stretch>
        </p:blipFill>
        <p:spPr>
          <a:xfrm>
            <a:off x="6096002" y="2851152"/>
            <a:ext cx="5549105" cy="1843617"/>
          </a:xfrm>
          <a:prstGeom prst="rect">
            <a:avLst/>
          </a:prstGeom>
          <a:ln>
            <a:solidFill>
              <a:srgbClr val="000000"/>
            </a:solidFill>
          </a:ln>
        </p:spPr>
      </p:pic>
      <p:sp>
        <p:nvSpPr>
          <p:cNvPr id="8" name="Rectangle 7">
            <a:extLst>
              <a:ext uri="{FF2B5EF4-FFF2-40B4-BE49-F238E27FC236}">
                <a16:creationId xmlns:a16="http://schemas.microsoft.com/office/drawing/2014/main" id="{03C44312-8282-4FBA-A7A5-D9D17BF0E3BF}"/>
              </a:ext>
            </a:extLst>
          </p:cNvPr>
          <p:cNvSpPr/>
          <p:nvPr/>
        </p:nvSpPr>
        <p:spPr>
          <a:xfrm>
            <a:off x="0" y="6265283"/>
            <a:ext cx="6753981" cy="420564"/>
          </a:xfrm>
          <a:prstGeom prst="rect">
            <a:avLst/>
          </a:prstGeom>
        </p:spPr>
        <p:txBody>
          <a:bodyPr wrap="square">
            <a:spAutoFit/>
          </a:bodyPr>
          <a:lstStyle/>
          <a:p>
            <a:pPr marL="609570" lvl="1" defTabSz="1219140" eaLnBrk="0" fontAlgn="base" hangingPunct="0">
              <a:spcBef>
                <a:spcPct val="0"/>
              </a:spcBef>
              <a:spcAft>
                <a:spcPct val="0"/>
              </a:spcAft>
            </a:pPr>
            <a:r>
              <a:rPr lang="en-US" sz="2133" dirty="0">
                <a:solidFill>
                  <a:srgbClr val="0F56DC"/>
                </a:solidFill>
                <a:latin typeface="Myriad Web Pro" panose="020B0503030403020204" pitchFamily="34" charset="0"/>
                <a:hlinkClick r:id="rId6"/>
              </a:rPr>
              <a:t>https://wwwn.cdc.gov/nndss/downloads.html</a:t>
            </a:r>
            <a:endParaRPr lang="en-US" sz="2133" dirty="0">
              <a:solidFill>
                <a:srgbClr val="0F56DC"/>
              </a:solidFill>
              <a:latin typeface="Myriad Web Pro" panose="020B0503030403020204" pitchFamily="34" charset="0"/>
            </a:endParaRPr>
          </a:p>
        </p:txBody>
      </p:sp>
      <p:graphicFrame>
        <p:nvGraphicFramePr>
          <p:cNvPr id="10" name="Table 5">
            <a:extLst>
              <a:ext uri="{FF2B5EF4-FFF2-40B4-BE49-F238E27FC236}">
                <a16:creationId xmlns:a16="http://schemas.microsoft.com/office/drawing/2014/main" id="{21A188AD-9315-4BA5-8986-C7595F7BC638}"/>
              </a:ext>
            </a:extLst>
          </p:cNvPr>
          <p:cNvGraphicFramePr>
            <a:graphicFrameLocks noGrp="1"/>
          </p:cNvGraphicFramePr>
          <p:nvPr>
            <p:extLst>
              <p:ext uri="{D42A27DB-BD31-4B8C-83A1-F6EECF244321}">
                <p14:modId xmlns:p14="http://schemas.microsoft.com/office/powerpoint/2010/main" val="3333793329"/>
              </p:ext>
            </p:extLst>
          </p:nvPr>
        </p:nvGraphicFramePr>
        <p:xfrm>
          <a:off x="1213125" y="2255023"/>
          <a:ext cx="3911086" cy="3825240"/>
        </p:xfrm>
        <a:graphic>
          <a:graphicData uri="http://schemas.openxmlformats.org/drawingml/2006/table">
            <a:tbl>
              <a:tblPr firstRow="1" bandRow="1"/>
              <a:tblGrid>
                <a:gridCol w="1787647">
                  <a:extLst>
                    <a:ext uri="{9D8B030D-6E8A-4147-A177-3AD203B41FA5}">
                      <a16:colId xmlns:a16="http://schemas.microsoft.com/office/drawing/2014/main" val="2374826864"/>
                    </a:ext>
                  </a:extLst>
                </a:gridCol>
                <a:gridCol w="2123439">
                  <a:extLst>
                    <a:ext uri="{9D8B030D-6E8A-4147-A177-3AD203B41FA5}">
                      <a16:colId xmlns:a16="http://schemas.microsoft.com/office/drawing/2014/main" val="545854497"/>
                    </a:ext>
                  </a:extLst>
                </a:gridCol>
              </a:tblGrid>
              <a:tr h="709115">
                <a:tc>
                  <a:txBody>
                    <a:bodyPr/>
                    <a:lstStyle/>
                    <a:p>
                      <a:endParaRPr lang="en-US" sz="2100" dirty="0">
                        <a:ln>
                          <a:noFill/>
                        </a:ln>
                        <a:solidFill>
                          <a:srgbClr val="000000"/>
                        </a:solidFill>
                        <a:latin typeface="+mn-lt"/>
                        <a:cs typeface="Arial" panose="020B0604020202020204" pitchFamily="34" charset="0"/>
                      </a:endParaRPr>
                    </a:p>
                  </a:txBody>
                  <a:tcPr marL="121920" marR="121920" marT="60960" marB="60960">
                    <a:lnL w="12700" cmpd="sng">
                      <a:noFill/>
                      <a:prstDash val="solid"/>
                    </a:lnL>
                    <a:lnR w="38100" cap="flat" cmpd="sng" algn="ctr">
                      <a:solidFill>
                        <a:srgbClr val="000000"/>
                      </a:solidFill>
                      <a:prstDash val="solid"/>
                      <a:round/>
                      <a:headEnd type="none" w="med" len="med"/>
                      <a:tailEnd type="none" w="med" len="med"/>
                    </a:lnR>
                    <a:lnT w="12700" cmpd="sng">
                      <a:noFill/>
                      <a:prstDash val="soli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dirty="0">
                          <a:ln>
                            <a:noFill/>
                          </a:ln>
                          <a:solidFill>
                            <a:srgbClr val="000000"/>
                          </a:solidFill>
                          <a:latin typeface="+mn-lt"/>
                          <a:cs typeface="Arial" panose="020B0604020202020204" pitchFamily="34" charset="0"/>
                        </a:rPr>
                        <a:t>Weeks Ending Saturday</a:t>
                      </a:r>
                    </a:p>
                  </a:txBody>
                  <a:tcPr marL="121920" marR="121920" marT="60960" marB="6096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342763"/>
                  </a:ext>
                </a:extLst>
              </a:tr>
              <a:tr h="7942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n>
                            <a:noFill/>
                          </a:ln>
                          <a:solidFill>
                            <a:srgbClr val="000000"/>
                          </a:solidFill>
                          <a:latin typeface="+mn-lt"/>
                          <a:cs typeface="Arial" panose="020B0604020202020204" pitchFamily="34" charset="0"/>
                        </a:rPr>
                        <a:t>MMWR Week</a:t>
                      </a:r>
                      <a:endParaRPr lang="en-US" sz="2400" b="1" dirty="0">
                        <a:ln>
                          <a:solidFill>
                            <a:srgbClr val="000000"/>
                          </a:solidFill>
                        </a:ln>
                      </a:endParaRPr>
                    </a:p>
                  </a:txBody>
                  <a:tcPr marL="121920" marR="121920" marT="60960" marB="60960">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sz="2400" b="1" dirty="0">
                          <a:ln>
                            <a:noFill/>
                          </a:ln>
                          <a:solidFill>
                            <a:srgbClr val="000000"/>
                          </a:solidFill>
                          <a:latin typeface="+mn-lt"/>
                          <a:cs typeface="Arial" panose="020B0604020202020204" pitchFamily="34" charset="0"/>
                        </a:rPr>
                        <a:t>2020</a:t>
                      </a:r>
                    </a:p>
                  </a:txBody>
                  <a:tcPr marL="121920" marR="121920" marT="60960" marB="60960">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867856"/>
                  </a:ext>
                </a:extLst>
              </a:tr>
              <a:tr h="411287">
                <a:tc>
                  <a:txBody>
                    <a:bodyPr/>
                    <a:lstStyle/>
                    <a:p>
                      <a:pPr algn="ctr"/>
                      <a:r>
                        <a:rPr lang="en-US" sz="2100" dirty="0">
                          <a:ln>
                            <a:solidFill>
                              <a:srgbClr val="000000"/>
                            </a:solidFill>
                          </a:ln>
                          <a:solidFill>
                            <a:srgbClr val="000000"/>
                          </a:solidFill>
                        </a:rPr>
                        <a:t>1</a:t>
                      </a:r>
                    </a:p>
                  </a:txBody>
                  <a:tcPr marL="121920" marR="121920" marT="60960" marB="60960">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Jan 4</a:t>
                      </a:r>
                      <a:endParaRPr lang="en-US" sz="2100" b="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19113726"/>
                  </a:ext>
                </a:extLst>
              </a:tr>
              <a:tr h="411287">
                <a:tc>
                  <a:txBody>
                    <a:bodyPr/>
                    <a:lstStyle/>
                    <a:p>
                      <a:pPr algn="ctr"/>
                      <a:r>
                        <a:rPr lang="en-US" sz="2100" dirty="0">
                          <a:ln>
                            <a:solidFill>
                              <a:srgbClr val="000000"/>
                            </a:solidFill>
                          </a:ln>
                          <a:solidFill>
                            <a:srgbClr val="000000"/>
                          </a:solidFill>
                        </a:rPr>
                        <a:t>36</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Sep 5</a:t>
                      </a:r>
                      <a:endParaRPr lang="en-US" sz="2100" b="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852605750"/>
                  </a:ext>
                </a:extLst>
              </a:tr>
              <a:tr h="411287">
                <a:tc>
                  <a:txBody>
                    <a:bodyPr/>
                    <a:lstStyle/>
                    <a:p>
                      <a:pPr algn="ctr"/>
                      <a:r>
                        <a:rPr lang="en-US" sz="2100" dirty="0">
                          <a:ln>
                            <a:solidFill>
                              <a:srgbClr val="000000"/>
                            </a:solidFill>
                          </a:ln>
                          <a:solidFill>
                            <a:srgbClr val="000000"/>
                          </a:solidFill>
                        </a:rPr>
                        <a:t>37</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Sep 12</a:t>
                      </a:r>
                      <a:endParaRPr lang="en-US" sz="2100" b="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2783101601"/>
                  </a:ext>
                </a:extLst>
              </a:tr>
              <a:tr h="411287">
                <a:tc>
                  <a:txBody>
                    <a:bodyPr/>
                    <a:lstStyle/>
                    <a:p>
                      <a:pPr algn="ctr"/>
                      <a:r>
                        <a:rPr lang="en-US" sz="2100" dirty="0">
                          <a:ln>
                            <a:solidFill>
                              <a:srgbClr val="000000"/>
                            </a:solidFill>
                          </a:ln>
                          <a:solidFill>
                            <a:srgbClr val="000000"/>
                          </a:solidFill>
                        </a:rPr>
                        <a:t>38</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Sep 19</a:t>
                      </a:r>
                      <a:endParaRPr lang="en-US" sz="2100" b="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69757640"/>
                  </a:ext>
                </a:extLst>
              </a:tr>
              <a:tr h="411287">
                <a:tc>
                  <a:txBody>
                    <a:bodyPr/>
                    <a:lstStyle/>
                    <a:p>
                      <a:pPr algn="ctr"/>
                      <a:r>
                        <a:rPr lang="en-US" sz="2100" dirty="0">
                          <a:ln>
                            <a:solidFill>
                              <a:srgbClr val="000000"/>
                            </a:solidFill>
                          </a:ln>
                          <a:solidFill>
                            <a:srgbClr val="000000"/>
                          </a:solidFill>
                        </a:rPr>
                        <a:t>39</a:t>
                      </a:r>
                    </a:p>
                  </a:txBody>
                  <a:tcPr marL="121920" marR="121920" marT="60960" marB="60960">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Sep 26</a:t>
                      </a:r>
                      <a:endParaRPr lang="en-US" sz="2100" b="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1411264"/>
                  </a:ext>
                </a:extLst>
              </a:tr>
            </a:tbl>
          </a:graphicData>
        </a:graphic>
      </p:graphicFrame>
      <p:pic>
        <p:nvPicPr>
          <p:cNvPr id="5" name="Audio 4">
            <a:hlinkClick r:id="" action="ppaction://media"/>
            <a:extLst>
              <a:ext uri="{FF2B5EF4-FFF2-40B4-BE49-F238E27FC236}">
                <a16:creationId xmlns:a16="http://schemas.microsoft.com/office/drawing/2014/main" id="{6BF5596F-765F-408D-A87A-CA5FC0E637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4373871"/>
      </p:ext>
    </p:extLst>
  </p:cSld>
  <p:clrMapOvr>
    <a:masterClrMapping/>
  </p:clrMapOvr>
  <p:transition advTm="176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Q2 Case Study: Richard, correct answer</a:t>
            </a:r>
          </a:p>
        </p:txBody>
      </p:sp>
      <p:sp>
        <p:nvSpPr>
          <p:cNvPr id="3" name="Text Placeholder 2"/>
          <p:cNvSpPr>
            <a:spLocks noGrp="1"/>
          </p:cNvSpPr>
          <p:nvPr>
            <p:ph type="body" sz="quarter" idx="10"/>
          </p:nvPr>
        </p:nvSpPr>
        <p:spPr/>
        <p:txBody>
          <a:bodyPr/>
          <a:lstStyle/>
          <a:p>
            <a:r>
              <a:rPr lang="en-US" b="1" dirty="0">
                <a:solidFill>
                  <a:srgbClr val="C00000"/>
                </a:solidFill>
              </a:rPr>
              <a:t>Mon, Sept 21 occurs in the week ending Sat, Sept 26 </a:t>
            </a:r>
            <a:r>
              <a:rPr lang="en-US" dirty="0">
                <a:sym typeface="Wingdings" panose="05000000000000000000" pitchFamily="2" charset="2"/>
              </a:rPr>
              <a:t> </a:t>
            </a:r>
            <a:r>
              <a:rPr lang="en-US" dirty="0">
                <a:solidFill>
                  <a:srgbClr val="C00000"/>
                </a:solidFill>
              </a:rPr>
              <a:t>MMWR week 39</a:t>
            </a:r>
            <a:endParaRPr lang="en-US" dirty="0"/>
          </a:p>
        </p:txBody>
      </p:sp>
      <p:grpSp>
        <p:nvGrpSpPr>
          <p:cNvPr id="10" name="Group 9">
            <a:extLst>
              <a:ext uri="{FF2B5EF4-FFF2-40B4-BE49-F238E27FC236}">
                <a16:creationId xmlns:a16="http://schemas.microsoft.com/office/drawing/2014/main" id="{C6A64C04-99DA-415D-B79D-1D1AF72F1CF6}"/>
              </a:ext>
            </a:extLst>
          </p:cNvPr>
          <p:cNvGrpSpPr/>
          <p:nvPr/>
        </p:nvGrpSpPr>
        <p:grpSpPr>
          <a:xfrm>
            <a:off x="6097465" y="2858637"/>
            <a:ext cx="5549105" cy="1843617"/>
            <a:chOff x="4524971" y="2336482"/>
            <a:chExt cx="4161829" cy="1382713"/>
          </a:xfrm>
        </p:grpSpPr>
        <p:pic>
          <p:nvPicPr>
            <p:cNvPr id="4" name="Picture 3">
              <a:extLst>
                <a:ext uri="{FF2B5EF4-FFF2-40B4-BE49-F238E27FC236}">
                  <a16:creationId xmlns:a16="http://schemas.microsoft.com/office/drawing/2014/main" id="{0ED6681E-2C70-41CE-8043-40C6D71E112C}"/>
                </a:ext>
              </a:extLst>
            </p:cNvPr>
            <p:cNvPicPr>
              <a:picLocks noChangeAspect="1"/>
            </p:cNvPicPr>
            <p:nvPr/>
          </p:nvPicPr>
          <p:blipFill>
            <a:blip r:embed="rId5"/>
            <a:stretch>
              <a:fillRect/>
            </a:stretch>
          </p:blipFill>
          <p:spPr>
            <a:xfrm>
              <a:off x="4524971" y="2336482"/>
              <a:ext cx="4161829" cy="1382713"/>
            </a:xfrm>
            <a:prstGeom prst="rect">
              <a:avLst/>
            </a:prstGeom>
            <a:ln>
              <a:solidFill>
                <a:srgbClr val="000000"/>
              </a:solidFill>
            </a:ln>
          </p:spPr>
        </p:pic>
        <p:sp>
          <p:nvSpPr>
            <p:cNvPr id="8" name="TextBox 7">
              <a:extLst>
                <a:ext uri="{FF2B5EF4-FFF2-40B4-BE49-F238E27FC236}">
                  <a16:creationId xmlns:a16="http://schemas.microsoft.com/office/drawing/2014/main" id="{3286DBEA-26D3-4A96-AC19-835BAF18CCF2}"/>
                </a:ext>
              </a:extLst>
            </p:cNvPr>
            <p:cNvSpPr txBox="1"/>
            <p:nvPr/>
          </p:nvSpPr>
          <p:spPr>
            <a:xfrm>
              <a:off x="7010070" y="2659696"/>
              <a:ext cx="730007" cy="438581"/>
            </a:xfrm>
            <a:prstGeom prst="rect">
              <a:avLst/>
            </a:prstGeom>
            <a:noFill/>
          </p:spPr>
          <p:txBody>
            <a:bodyPr wrap="none" rtlCol="0">
              <a:spAutoFit/>
            </a:bodyPr>
            <a:lstStyle/>
            <a:p>
              <a:pPr defTabSz="1219140" eaLnBrk="0" fontAlgn="base" hangingPunct="0">
                <a:spcBef>
                  <a:spcPct val="0"/>
                </a:spcBef>
                <a:spcAft>
                  <a:spcPct val="0"/>
                </a:spcAft>
              </a:pPr>
              <a:r>
                <a:rPr lang="en-US" sz="3200" b="1" dirty="0">
                  <a:solidFill>
                    <a:srgbClr val="C00000"/>
                  </a:solidFill>
                  <a:latin typeface="Calibri" panose="020F0502020204030204" pitchFamily="34" charset="0"/>
                </a:rPr>
                <a:t>3    9</a:t>
              </a:r>
            </a:p>
          </p:txBody>
        </p:sp>
        <p:sp>
          <p:nvSpPr>
            <p:cNvPr id="9" name="TextBox 8">
              <a:extLst>
                <a:ext uri="{FF2B5EF4-FFF2-40B4-BE49-F238E27FC236}">
                  <a16:creationId xmlns:a16="http://schemas.microsoft.com/office/drawing/2014/main" id="{C6206E52-1C73-4B25-9C9E-941B30F7B2AC}"/>
                </a:ext>
              </a:extLst>
            </p:cNvPr>
            <p:cNvSpPr txBox="1"/>
            <p:nvPr/>
          </p:nvSpPr>
          <p:spPr>
            <a:xfrm>
              <a:off x="6995402" y="3192328"/>
              <a:ext cx="1600439" cy="438581"/>
            </a:xfrm>
            <a:prstGeom prst="rect">
              <a:avLst/>
            </a:prstGeom>
            <a:noFill/>
          </p:spPr>
          <p:txBody>
            <a:bodyPr wrap="none" rtlCol="0">
              <a:spAutoFit/>
            </a:bodyPr>
            <a:lstStyle/>
            <a:p>
              <a:pPr defTabSz="1219140" eaLnBrk="0" fontAlgn="base" hangingPunct="0">
                <a:spcBef>
                  <a:spcPct val="0"/>
                </a:spcBef>
                <a:spcAft>
                  <a:spcPct val="0"/>
                </a:spcAft>
              </a:pPr>
              <a:r>
                <a:rPr lang="en-US" sz="3200" b="1" dirty="0">
                  <a:solidFill>
                    <a:srgbClr val="C00000"/>
                  </a:solidFill>
                  <a:latin typeface="Calibri" panose="020F0502020204030204" pitchFamily="34" charset="0"/>
                </a:rPr>
                <a:t>2    0    2    0</a:t>
              </a:r>
            </a:p>
          </p:txBody>
        </p:sp>
      </p:grpSp>
      <p:sp>
        <p:nvSpPr>
          <p:cNvPr id="6" name="Rectangle 5">
            <a:extLst>
              <a:ext uri="{FF2B5EF4-FFF2-40B4-BE49-F238E27FC236}">
                <a16:creationId xmlns:a16="http://schemas.microsoft.com/office/drawing/2014/main" id="{2D1B81BE-C293-42AB-80C1-4789C28E3BBA}"/>
              </a:ext>
            </a:extLst>
          </p:cNvPr>
          <p:cNvSpPr/>
          <p:nvPr/>
        </p:nvSpPr>
        <p:spPr>
          <a:xfrm>
            <a:off x="1216065" y="5640775"/>
            <a:ext cx="3911087" cy="439488"/>
          </a:xfrm>
          <a:prstGeom prst="rect">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eaLnBrk="0" fontAlgn="base" hangingPunct="0">
              <a:spcBef>
                <a:spcPct val="0"/>
              </a:spcBef>
              <a:spcAft>
                <a:spcPct val="0"/>
              </a:spcAft>
            </a:pPr>
            <a:endParaRPr lang="en-US" sz="2400" dirty="0">
              <a:solidFill>
                <a:srgbClr val="FFC000"/>
              </a:solidFill>
              <a:latin typeface="Myriad Web Pro"/>
            </a:endParaRPr>
          </a:p>
        </p:txBody>
      </p:sp>
      <p:graphicFrame>
        <p:nvGraphicFramePr>
          <p:cNvPr id="17" name="Table 5">
            <a:extLst>
              <a:ext uri="{FF2B5EF4-FFF2-40B4-BE49-F238E27FC236}">
                <a16:creationId xmlns:a16="http://schemas.microsoft.com/office/drawing/2014/main" id="{5BC4D05B-3CAF-4BBA-BACF-13371578BA3B}"/>
              </a:ext>
            </a:extLst>
          </p:cNvPr>
          <p:cNvGraphicFramePr>
            <a:graphicFrameLocks noGrp="1"/>
          </p:cNvGraphicFramePr>
          <p:nvPr>
            <p:extLst>
              <p:ext uri="{D42A27DB-BD31-4B8C-83A1-F6EECF244321}">
                <p14:modId xmlns:p14="http://schemas.microsoft.com/office/powerpoint/2010/main" val="238398388"/>
              </p:ext>
            </p:extLst>
          </p:nvPr>
        </p:nvGraphicFramePr>
        <p:xfrm>
          <a:off x="1213125" y="2255023"/>
          <a:ext cx="3911086" cy="3825240"/>
        </p:xfrm>
        <a:graphic>
          <a:graphicData uri="http://schemas.openxmlformats.org/drawingml/2006/table">
            <a:tbl>
              <a:tblPr firstRow="1" bandRow="1"/>
              <a:tblGrid>
                <a:gridCol w="1787647">
                  <a:extLst>
                    <a:ext uri="{9D8B030D-6E8A-4147-A177-3AD203B41FA5}">
                      <a16:colId xmlns:a16="http://schemas.microsoft.com/office/drawing/2014/main" val="2374826864"/>
                    </a:ext>
                  </a:extLst>
                </a:gridCol>
                <a:gridCol w="2123439">
                  <a:extLst>
                    <a:ext uri="{9D8B030D-6E8A-4147-A177-3AD203B41FA5}">
                      <a16:colId xmlns:a16="http://schemas.microsoft.com/office/drawing/2014/main" val="545854497"/>
                    </a:ext>
                  </a:extLst>
                </a:gridCol>
              </a:tblGrid>
              <a:tr h="709115">
                <a:tc>
                  <a:txBody>
                    <a:bodyPr/>
                    <a:lstStyle/>
                    <a:p>
                      <a:endParaRPr lang="en-US" sz="2100" dirty="0">
                        <a:ln>
                          <a:noFill/>
                        </a:ln>
                        <a:solidFill>
                          <a:srgbClr val="000000"/>
                        </a:solidFill>
                        <a:latin typeface="+mn-lt"/>
                        <a:cs typeface="Arial" panose="020B0604020202020204" pitchFamily="34" charset="0"/>
                      </a:endParaRPr>
                    </a:p>
                  </a:txBody>
                  <a:tcPr marL="121920" marR="121920" marT="60960" marB="60960">
                    <a:lnL w="12700" cmpd="sng">
                      <a:noFill/>
                      <a:prstDash val="solid"/>
                    </a:lnL>
                    <a:lnR w="38100" cap="flat" cmpd="sng" algn="ctr">
                      <a:solidFill>
                        <a:srgbClr val="000000"/>
                      </a:solidFill>
                      <a:prstDash val="solid"/>
                      <a:round/>
                      <a:headEnd type="none" w="med" len="med"/>
                      <a:tailEnd type="none" w="med" len="med"/>
                    </a:lnR>
                    <a:lnT w="12700" cmpd="sng">
                      <a:noFill/>
                      <a:prstDash val="solid"/>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dirty="0">
                          <a:ln>
                            <a:noFill/>
                          </a:ln>
                          <a:solidFill>
                            <a:srgbClr val="000000"/>
                          </a:solidFill>
                          <a:latin typeface="+mn-lt"/>
                          <a:cs typeface="Arial" panose="020B0604020202020204" pitchFamily="34" charset="0"/>
                        </a:rPr>
                        <a:t>Weeks Ending Saturday</a:t>
                      </a:r>
                    </a:p>
                  </a:txBody>
                  <a:tcPr marL="121920" marR="121920" marT="60960" marB="6096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342763"/>
                  </a:ext>
                </a:extLst>
              </a:tr>
              <a:tr h="7942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n>
                            <a:noFill/>
                          </a:ln>
                          <a:solidFill>
                            <a:srgbClr val="000000"/>
                          </a:solidFill>
                          <a:latin typeface="+mn-lt"/>
                          <a:cs typeface="Arial" panose="020B0604020202020204" pitchFamily="34" charset="0"/>
                        </a:rPr>
                        <a:t>MMWR Week</a:t>
                      </a:r>
                      <a:endParaRPr lang="en-US" sz="2400" b="1" dirty="0">
                        <a:ln>
                          <a:solidFill>
                            <a:srgbClr val="000000"/>
                          </a:solidFill>
                        </a:ln>
                      </a:endParaRPr>
                    </a:p>
                  </a:txBody>
                  <a:tcPr marL="121920" marR="121920" marT="60960" marB="60960">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sz="2400" b="1" dirty="0">
                          <a:ln>
                            <a:noFill/>
                          </a:ln>
                          <a:solidFill>
                            <a:srgbClr val="000000"/>
                          </a:solidFill>
                          <a:latin typeface="+mn-lt"/>
                          <a:cs typeface="Arial" panose="020B0604020202020204" pitchFamily="34" charset="0"/>
                        </a:rPr>
                        <a:t>2020</a:t>
                      </a:r>
                    </a:p>
                  </a:txBody>
                  <a:tcPr marL="121920" marR="121920" marT="60960" marB="60960">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867856"/>
                  </a:ext>
                </a:extLst>
              </a:tr>
              <a:tr h="411287">
                <a:tc>
                  <a:txBody>
                    <a:bodyPr/>
                    <a:lstStyle/>
                    <a:p>
                      <a:pPr algn="ctr"/>
                      <a:r>
                        <a:rPr lang="en-US" sz="2100" dirty="0">
                          <a:ln>
                            <a:solidFill>
                              <a:srgbClr val="000000"/>
                            </a:solidFill>
                          </a:ln>
                          <a:solidFill>
                            <a:srgbClr val="000000"/>
                          </a:solidFill>
                        </a:rPr>
                        <a:t>1</a:t>
                      </a:r>
                    </a:p>
                  </a:txBody>
                  <a:tcPr marL="121920" marR="121920" marT="60960" marB="60960">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Jan 4</a:t>
                      </a:r>
                      <a:endParaRPr lang="en-US" sz="2100" b="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19113726"/>
                  </a:ext>
                </a:extLst>
              </a:tr>
              <a:tr h="411287">
                <a:tc>
                  <a:txBody>
                    <a:bodyPr/>
                    <a:lstStyle/>
                    <a:p>
                      <a:pPr algn="ctr"/>
                      <a:r>
                        <a:rPr lang="en-US" sz="2100" dirty="0">
                          <a:ln>
                            <a:solidFill>
                              <a:srgbClr val="000000"/>
                            </a:solidFill>
                          </a:ln>
                          <a:solidFill>
                            <a:srgbClr val="000000"/>
                          </a:solidFill>
                        </a:rPr>
                        <a:t>36</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Sep 5</a:t>
                      </a:r>
                      <a:endParaRPr lang="en-US" sz="2100" b="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852605750"/>
                  </a:ext>
                </a:extLst>
              </a:tr>
              <a:tr h="411287">
                <a:tc>
                  <a:txBody>
                    <a:bodyPr/>
                    <a:lstStyle/>
                    <a:p>
                      <a:pPr algn="ctr"/>
                      <a:r>
                        <a:rPr lang="en-US" sz="2100" dirty="0">
                          <a:ln>
                            <a:solidFill>
                              <a:srgbClr val="000000"/>
                            </a:solidFill>
                          </a:ln>
                          <a:solidFill>
                            <a:srgbClr val="000000"/>
                          </a:solidFill>
                        </a:rPr>
                        <a:t>37</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Sep 12</a:t>
                      </a:r>
                      <a:endParaRPr lang="en-US" sz="2100" b="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2783101601"/>
                  </a:ext>
                </a:extLst>
              </a:tr>
              <a:tr h="411287">
                <a:tc>
                  <a:txBody>
                    <a:bodyPr/>
                    <a:lstStyle/>
                    <a:p>
                      <a:pPr algn="ctr"/>
                      <a:r>
                        <a:rPr lang="en-US" sz="2100" dirty="0">
                          <a:ln>
                            <a:solidFill>
                              <a:srgbClr val="000000"/>
                            </a:solidFill>
                          </a:ln>
                          <a:solidFill>
                            <a:srgbClr val="000000"/>
                          </a:solidFill>
                        </a:rPr>
                        <a:t>38</a:t>
                      </a:r>
                    </a:p>
                  </a:txBody>
                  <a:tcPr marL="121920" marR="121920" marT="60960" marB="60960">
                    <a:lnL w="38100" cap="flat" cmpd="sng" algn="ctr">
                      <a:solidFill>
                        <a:srgbClr val="000000"/>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Sep 19</a:t>
                      </a:r>
                      <a:endParaRPr lang="en-US" sz="2100" b="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69757640"/>
                  </a:ext>
                </a:extLst>
              </a:tr>
              <a:tr h="411287">
                <a:tc>
                  <a:txBody>
                    <a:bodyPr/>
                    <a:lstStyle/>
                    <a:p>
                      <a:pPr algn="ctr"/>
                      <a:r>
                        <a:rPr lang="en-US" sz="2100" dirty="0">
                          <a:ln>
                            <a:solidFill>
                              <a:srgbClr val="000000"/>
                            </a:solidFill>
                          </a:ln>
                          <a:solidFill>
                            <a:srgbClr val="000000"/>
                          </a:solidFill>
                        </a:rPr>
                        <a:t>39</a:t>
                      </a:r>
                    </a:p>
                  </a:txBody>
                  <a:tcPr marL="121920" marR="121920" marT="60960" marB="60960">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dirty="0">
                          <a:ln>
                            <a:noFill/>
                          </a:ln>
                          <a:solidFill>
                            <a:srgbClr val="000000"/>
                          </a:solidFill>
                          <a:latin typeface="+mn-lt"/>
                          <a:cs typeface="Arial" panose="020B0604020202020204" pitchFamily="34" charset="0"/>
                        </a:rPr>
                        <a:t>Sep 26</a:t>
                      </a:r>
                      <a:endParaRPr lang="en-US" sz="2100" b="0" dirty="0">
                        <a:ln>
                          <a:solidFill>
                            <a:srgbClr val="000000"/>
                          </a:solidFill>
                        </a:ln>
                      </a:endParaRPr>
                    </a:p>
                  </a:txBody>
                  <a:tcPr marL="121920" marR="121920" marT="60960" marB="60960">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1411264"/>
                  </a:ext>
                </a:extLst>
              </a:tr>
            </a:tbl>
          </a:graphicData>
        </a:graphic>
      </p:graphicFrame>
      <p:pic>
        <p:nvPicPr>
          <p:cNvPr id="5" name="Audio 4">
            <a:hlinkClick r:id="" action="ppaction://media"/>
            <a:extLst>
              <a:ext uri="{FF2B5EF4-FFF2-40B4-BE49-F238E27FC236}">
                <a16:creationId xmlns:a16="http://schemas.microsoft.com/office/drawing/2014/main" id="{DDB552C9-17F1-4A25-A942-DDD73702A0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9577408"/>
      </p:ext>
    </p:extLst>
  </p:cSld>
  <p:clrMapOvr>
    <a:masterClrMapping/>
  </p:clrMapOvr>
  <p:transition advTm="177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br>
              <a:rPr lang="en-US" dirty="0"/>
            </a:br>
            <a:br>
              <a:rPr lang="en-US" dirty="0"/>
            </a:br>
            <a:br>
              <a:rPr lang="en-US" dirty="0"/>
            </a:br>
            <a:br>
              <a:rPr lang="en-US" dirty="0"/>
            </a:br>
            <a:br>
              <a:rPr lang="en-US" dirty="0"/>
            </a:br>
            <a:br>
              <a:rPr lang="en-US" dirty="0"/>
            </a:br>
            <a:br>
              <a:rPr lang="en-US" dirty="0"/>
            </a:br>
            <a:br>
              <a:rPr lang="en-US" dirty="0"/>
            </a:br>
            <a:r>
              <a:rPr lang="en-US" dirty="0"/>
              <a:t>Q3: State Case Number</a:t>
            </a:r>
          </a:p>
        </p:txBody>
      </p:sp>
      <p:sp>
        <p:nvSpPr>
          <p:cNvPr id="3" name="Content Placeholder 2"/>
          <p:cNvSpPr>
            <a:spLocks noGrp="1"/>
          </p:cNvSpPr>
          <p:nvPr>
            <p:ph type="body" sz="quarter" idx="10"/>
          </p:nvPr>
        </p:nvSpPr>
        <p:spPr>
          <a:xfrm>
            <a:off x="745232" y="1559996"/>
            <a:ext cx="11244064" cy="3142064"/>
          </a:xfrm>
        </p:spPr>
        <p:txBody>
          <a:bodyPr/>
          <a:lstStyle/>
          <a:p>
            <a:r>
              <a:rPr lang="en-US" dirty="0">
                <a:solidFill>
                  <a:srgbClr val="006166"/>
                </a:solidFill>
              </a:rPr>
              <a:t>Unchanged RVCT item</a:t>
            </a:r>
          </a:p>
          <a:p>
            <a:r>
              <a:rPr lang="en-US" dirty="0"/>
              <a:t>Nationally unique ID facilitates communications between TB programs, CDC</a:t>
            </a:r>
          </a:p>
          <a:p>
            <a:endParaRPr lang="en-US" dirty="0"/>
          </a:p>
          <a:p>
            <a:endParaRPr lang="en-US" dirty="0"/>
          </a:p>
          <a:p>
            <a:r>
              <a:rPr lang="en-US" dirty="0"/>
              <a:t>3 components:  </a:t>
            </a:r>
            <a:r>
              <a:rPr lang="en-US" sz="3200" b="1" dirty="0">
                <a:solidFill>
                  <a:srgbClr val="000000"/>
                </a:solidFill>
              </a:rPr>
              <a:t>Report Year  —    State    —   State Case ID</a:t>
            </a:r>
            <a:endParaRPr lang="en-US" b="1" dirty="0">
              <a:solidFill>
                <a:srgbClr val="000000"/>
              </a:solidFill>
            </a:endParaRPr>
          </a:p>
          <a:p>
            <a:pPr marL="1828709" lvl="3" indent="0">
              <a:buNone/>
            </a:pPr>
            <a:r>
              <a:rPr lang="en-US" dirty="0"/>
              <a:t>    year corresponds to        2-letter             whatever 9-character </a:t>
            </a:r>
            <a:br>
              <a:rPr lang="en-US" dirty="0"/>
            </a:br>
            <a:r>
              <a:rPr lang="en-US" dirty="0"/>
              <a:t>    Q1 Date Reported,        postal code        string assigned by your</a:t>
            </a:r>
            <a:br>
              <a:rPr lang="en-US" dirty="0"/>
            </a:br>
            <a:r>
              <a:rPr lang="en-US" dirty="0"/>
              <a:t>    </a:t>
            </a:r>
            <a:r>
              <a:rPr lang="en-US" i="1" dirty="0"/>
              <a:t>not Q2 Date Counted     </a:t>
            </a:r>
            <a:r>
              <a:rPr lang="en-US" dirty="0"/>
              <a:t>(ex: IN for          TB reporting area, but</a:t>
            </a:r>
            <a:br>
              <a:rPr lang="en-US" u="sng" dirty="0"/>
            </a:br>
            <a:r>
              <a:rPr lang="en-US" dirty="0"/>
              <a:t>               </a:t>
            </a:r>
            <a:r>
              <a:rPr lang="en-US" i="1" dirty="0"/>
              <a:t>                                    </a:t>
            </a:r>
            <a:r>
              <a:rPr lang="en-US" dirty="0"/>
              <a:t>Indiana)         </a:t>
            </a:r>
            <a:r>
              <a:rPr lang="en-US" i="1" dirty="0"/>
              <a:t>no personal identifiers</a:t>
            </a:r>
          </a:p>
        </p:txBody>
      </p:sp>
      <p:pic>
        <p:nvPicPr>
          <p:cNvPr id="5" name="Picture 4">
            <a:extLst>
              <a:ext uri="{FF2B5EF4-FFF2-40B4-BE49-F238E27FC236}">
                <a16:creationId xmlns:a16="http://schemas.microsoft.com/office/drawing/2014/main" id="{E5306097-CF85-4B47-973E-C815D86E4397}"/>
              </a:ext>
            </a:extLst>
          </p:cNvPr>
          <p:cNvPicPr>
            <a:picLocks noChangeAspect="1"/>
          </p:cNvPicPr>
          <p:nvPr/>
        </p:nvPicPr>
        <p:blipFill>
          <a:blip r:embed="rId5"/>
          <a:stretch>
            <a:fillRect/>
          </a:stretch>
        </p:blipFill>
        <p:spPr>
          <a:xfrm>
            <a:off x="745232" y="2915875"/>
            <a:ext cx="11244064" cy="652557"/>
          </a:xfrm>
          <a:prstGeom prst="rect">
            <a:avLst/>
          </a:prstGeom>
          <a:ln>
            <a:solidFill>
              <a:srgbClr val="000000"/>
            </a:solidFill>
          </a:ln>
        </p:spPr>
      </p:pic>
      <p:pic>
        <p:nvPicPr>
          <p:cNvPr id="4" name="Audio 3">
            <a:hlinkClick r:id="" action="ppaction://media"/>
            <a:extLst>
              <a:ext uri="{FF2B5EF4-FFF2-40B4-BE49-F238E27FC236}">
                <a16:creationId xmlns:a16="http://schemas.microsoft.com/office/drawing/2014/main" id="{98C7E979-37B2-46B1-AE40-5305F9B678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2949252"/>
      </p:ext>
    </p:extLst>
  </p:cSld>
  <p:clrMapOvr>
    <a:masterClrMapping/>
  </p:clrMapOvr>
  <p:transition advTm="416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Q3: Case Study: Timothy</a:t>
            </a:r>
          </a:p>
        </p:txBody>
      </p:sp>
      <p:sp>
        <p:nvSpPr>
          <p:cNvPr id="3" name="Content Placeholder 2"/>
          <p:cNvSpPr>
            <a:spLocks noGrp="1"/>
          </p:cNvSpPr>
          <p:nvPr>
            <p:ph type="body" sz="quarter" idx="10"/>
          </p:nvPr>
        </p:nvSpPr>
        <p:spPr>
          <a:xfrm>
            <a:off x="2532137" y="2006840"/>
            <a:ext cx="10972800" cy="4455584"/>
          </a:xfrm>
        </p:spPr>
        <p:txBody>
          <a:bodyPr/>
          <a:lstStyle/>
          <a:p>
            <a:pPr marL="0" indent="0">
              <a:spcAft>
                <a:spcPts val="2400"/>
              </a:spcAft>
              <a:buNone/>
            </a:pPr>
            <a:r>
              <a:rPr lang="en-US" dirty="0"/>
              <a:t>In December 2020, the county health dept is notified</a:t>
            </a:r>
            <a:br>
              <a:rPr lang="en-US" dirty="0"/>
            </a:br>
            <a:r>
              <a:rPr lang="en-US" dirty="0"/>
              <a:t>about Timothy, a Texas resident being worked up for TB</a:t>
            </a:r>
          </a:p>
          <a:p>
            <a:pPr marL="0" indent="0">
              <a:spcAft>
                <a:spcPts val="2400"/>
              </a:spcAft>
              <a:buNone/>
            </a:pPr>
            <a:r>
              <a:rPr lang="en-US" dirty="0"/>
              <a:t>	</a:t>
            </a:r>
            <a:br>
              <a:rPr lang="en-US" dirty="0"/>
            </a:br>
            <a:r>
              <a:rPr lang="en-US" dirty="0"/>
              <a:t>	Lab results confirming his TB diagnosis </a:t>
            </a:r>
            <a:br>
              <a:rPr lang="en-US" dirty="0"/>
            </a:br>
            <a:r>
              <a:rPr lang="en-US" dirty="0"/>
              <a:t>	not available until January 2021</a:t>
            </a:r>
          </a:p>
          <a:p>
            <a:pPr marL="0" indent="0">
              <a:spcAft>
                <a:spcPts val="2400"/>
              </a:spcAft>
              <a:buNone/>
            </a:pPr>
            <a:r>
              <a:rPr lang="en-US" dirty="0"/>
              <a:t>				Once his TB case is verified,</a:t>
            </a:r>
            <a:br>
              <a:rPr lang="en-US" dirty="0"/>
            </a:br>
            <a:r>
              <a:rPr lang="en-US" dirty="0"/>
              <a:t>				Texas TB program assigns him</a:t>
            </a:r>
            <a:br>
              <a:rPr lang="en-US" dirty="0"/>
            </a:br>
            <a:r>
              <a:rPr lang="en-US" dirty="0"/>
              <a:t>				State Case Number 012TB3456</a:t>
            </a:r>
          </a:p>
        </p:txBody>
      </p:sp>
      <p:pic>
        <p:nvPicPr>
          <p:cNvPr id="2" name="Picture 1">
            <a:extLst>
              <a:ext uri="{FF2B5EF4-FFF2-40B4-BE49-F238E27FC236}">
                <a16:creationId xmlns:a16="http://schemas.microsoft.com/office/drawing/2014/main" id="{729E8B29-5E83-42D5-9B1A-DBFED64655D5}"/>
              </a:ext>
            </a:extLst>
          </p:cNvPr>
          <p:cNvPicPr>
            <a:picLocks noChangeAspect="1"/>
          </p:cNvPicPr>
          <p:nvPr/>
        </p:nvPicPr>
        <p:blipFill>
          <a:blip r:embed="rId5"/>
          <a:stretch>
            <a:fillRect/>
          </a:stretch>
        </p:blipFill>
        <p:spPr>
          <a:xfrm>
            <a:off x="716039" y="1692277"/>
            <a:ext cx="1816100" cy="1295400"/>
          </a:xfrm>
          <a:prstGeom prst="rect">
            <a:avLst/>
          </a:prstGeom>
        </p:spPr>
      </p:pic>
      <p:pic>
        <p:nvPicPr>
          <p:cNvPr id="5" name="Picture 4">
            <a:extLst>
              <a:ext uri="{FF2B5EF4-FFF2-40B4-BE49-F238E27FC236}">
                <a16:creationId xmlns:a16="http://schemas.microsoft.com/office/drawing/2014/main" id="{AF8D7E8D-5954-4954-A51E-F1CA0DED8CAA}"/>
              </a:ext>
            </a:extLst>
          </p:cNvPr>
          <p:cNvPicPr>
            <a:picLocks noChangeAspect="1"/>
          </p:cNvPicPr>
          <p:nvPr/>
        </p:nvPicPr>
        <p:blipFill rotWithShape="1">
          <a:blip r:embed="rId6"/>
          <a:srcRect l="3598" t="1628" r="3598"/>
          <a:stretch/>
        </p:blipFill>
        <p:spPr>
          <a:xfrm>
            <a:off x="10417193" y="1417641"/>
            <a:ext cx="1165209" cy="1643743"/>
          </a:xfrm>
          <a:prstGeom prst="rect">
            <a:avLst/>
          </a:prstGeom>
        </p:spPr>
      </p:pic>
      <p:pic>
        <p:nvPicPr>
          <p:cNvPr id="6" name="Picture 5">
            <a:extLst>
              <a:ext uri="{FF2B5EF4-FFF2-40B4-BE49-F238E27FC236}">
                <a16:creationId xmlns:a16="http://schemas.microsoft.com/office/drawing/2014/main" id="{6EB139A5-D11A-475E-A5E1-94C3AC17E796}"/>
              </a:ext>
            </a:extLst>
          </p:cNvPr>
          <p:cNvPicPr>
            <a:picLocks noChangeAspect="1"/>
          </p:cNvPicPr>
          <p:nvPr/>
        </p:nvPicPr>
        <p:blipFill>
          <a:blip r:embed="rId7"/>
          <a:stretch>
            <a:fillRect/>
          </a:stretch>
        </p:blipFill>
        <p:spPr>
          <a:xfrm>
            <a:off x="4606472" y="4539376"/>
            <a:ext cx="1489528" cy="1923048"/>
          </a:xfrm>
          <a:prstGeom prst="rect">
            <a:avLst/>
          </a:prstGeom>
        </p:spPr>
      </p:pic>
      <p:pic>
        <p:nvPicPr>
          <p:cNvPr id="7" name="Audio 6">
            <a:hlinkClick r:id="" action="ppaction://media"/>
            <a:extLst>
              <a:ext uri="{FF2B5EF4-FFF2-40B4-BE49-F238E27FC236}">
                <a16:creationId xmlns:a16="http://schemas.microsoft.com/office/drawing/2014/main" id="{14AA80B5-7DB8-4C09-A702-0805402EC9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5679271"/>
      </p:ext>
    </p:extLst>
  </p:cSld>
  <p:clrMapOvr>
    <a:masterClrMapping/>
  </p:clrMapOvr>
  <p:transition advTm="299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Q3 Case Study: Timothy, continued</a:t>
            </a:r>
          </a:p>
        </p:txBody>
      </p:sp>
      <p:sp>
        <p:nvSpPr>
          <p:cNvPr id="3" name="Content Placeholder 2"/>
          <p:cNvSpPr>
            <a:spLocks noGrp="1"/>
          </p:cNvSpPr>
          <p:nvPr>
            <p:ph type="body" sz="quarter" idx="10"/>
          </p:nvPr>
        </p:nvSpPr>
        <p:spPr>
          <a:xfrm>
            <a:off x="609600" y="1545168"/>
            <a:ext cx="10972800" cy="881163"/>
          </a:xfrm>
        </p:spPr>
        <p:txBody>
          <a:bodyPr/>
          <a:lstStyle/>
          <a:p>
            <a:r>
              <a:rPr lang="en-US" dirty="0"/>
              <a:t>How should you complete item 3 on the RVCT for Timothy?</a:t>
            </a:r>
          </a:p>
        </p:txBody>
      </p:sp>
      <p:pic>
        <p:nvPicPr>
          <p:cNvPr id="8" name="Picture 7">
            <a:extLst>
              <a:ext uri="{FF2B5EF4-FFF2-40B4-BE49-F238E27FC236}">
                <a16:creationId xmlns:a16="http://schemas.microsoft.com/office/drawing/2014/main" id="{9C23D7A8-3B70-4E07-8A8E-4124E883EF27}"/>
              </a:ext>
            </a:extLst>
          </p:cNvPr>
          <p:cNvPicPr>
            <a:picLocks noChangeAspect="1"/>
          </p:cNvPicPr>
          <p:nvPr/>
        </p:nvPicPr>
        <p:blipFill>
          <a:blip r:embed="rId5"/>
          <a:stretch>
            <a:fillRect/>
          </a:stretch>
        </p:blipFill>
        <p:spPr>
          <a:xfrm>
            <a:off x="825820" y="3307387"/>
            <a:ext cx="10540360" cy="611717"/>
          </a:xfrm>
          <a:prstGeom prst="rect">
            <a:avLst/>
          </a:prstGeom>
          <a:ln>
            <a:solidFill>
              <a:srgbClr val="000000"/>
            </a:solidFill>
          </a:ln>
        </p:spPr>
      </p:pic>
      <p:pic>
        <p:nvPicPr>
          <p:cNvPr id="2" name="Audio 1">
            <a:hlinkClick r:id="" action="ppaction://media"/>
            <a:extLst>
              <a:ext uri="{FF2B5EF4-FFF2-40B4-BE49-F238E27FC236}">
                <a16:creationId xmlns:a16="http://schemas.microsoft.com/office/drawing/2014/main" id="{0E6D050F-AE27-40BD-A6B4-E829845452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6275389"/>
      </p:ext>
    </p:extLst>
  </p:cSld>
  <p:clrMapOvr>
    <a:masterClrMapping/>
  </p:clrMapOvr>
  <p:transition advTm="126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Q3 Case Study: Timothy, correct answer</a:t>
            </a:r>
          </a:p>
        </p:txBody>
      </p:sp>
      <p:pic>
        <p:nvPicPr>
          <p:cNvPr id="8" name="Picture 7">
            <a:extLst>
              <a:ext uri="{FF2B5EF4-FFF2-40B4-BE49-F238E27FC236}">
                <a16:creationId xmlns:a16="http://schemas.microsoft.com/office/drawing/2014/main" id="{9C23D7A8-3B70-4E07-8A8E-4124E883EF27}"/>
              </a:ext>
            </a:extLst>
          </p:cNvPr>
          <p:cNvPicPr>
            <a:picLocks noChangeAspect="1"/>
          </p:cNvPicPr>
          <p:nvPr/>
        </p:nvPicPr>
        <p:blipFill>
          <a:blip r:embed="rId5"/>
          <a:stretch>
            <a:fillRect/>
          </a:stretch>
        </p:blipFill>
        <p:spPr>
          <a:xfrm>
            <a:off x="825820" y="3307387"/>
            <a:ext cx="10540360" cy="611717"/>
          </a:xfrm>
          <a:prstGeom prst="rect">
            <a:avLst/>
          </a:prstGeom>
          <a:ln>
            <a:solidFill>
              <a:srgbClr val="000000"/>
            </a:solidFill>
          </a:ln>
        </p:spPr>
      </p:pic>
      <p:sp>
        <p:nvSpPr>
          <p:cNvPr id="10" name="TextBox 9">
            <a:extLst>
              <a:ext uri="{FF2B5EF4-FFF2-40B4-BE49-F238E27FC236}">
                <a16:creationId xmlns:a16="http://schemas.microsoft.com/office/drawing/2014/main" id="{1D427E05-B31B-4951-812C-F2B1A05B9D07}"/>
              </a:ext>
            </a:extLst>
          </p:cNvPr>
          <p:cNvSpPr txBox="1"/>
          <p:nvPr/>
        </p:nvSpPr>
        <p:spPr>
          <a:xfrm>
            <a:off x="3596210" y="3311369"/>
            <a:ext cx="1877437" cy="502766"/>
          </a:xfrm>
          <a:prstGeom prst="rect">
            <a:avLst/>
          </a:prstGeom>
          <a:noFill/>
        </p:spPr>
        <p:txBody>
          <a:bodyPr wrap="none" rtlCol="0">
            <a:spAutoFit/>
          </a:bodyPr>
          <a:lstStyle/>
          <a:p>
            <a:pPr defTabSz="1219140" eaLnBrk="0" fontAlgn="base" hangingPunct="0">
              <a:spcBef>
                <a:spcPct val="0"/>
              </a:spcBef>
              <a:spcAft>
                <a:spcPct val="0"/>
              </a:spcAft>
            </a:pPr>
            <a:r>
              <a:rPr lang="en-US" sz="2667" b="1" dirty="0">
                <a:solidFill>
                  <a:srgbClr val="C00000"/>
                </a:solidFill>
                <a:latin typeface="Calibri" panose="020F0502020204030204" pitchFamily="34" charset="0"/>
              </a:rPr>
              <a:t>2     0    2    0</a:t>
            </a:r>
          </a:p>
        </p:txBody>
      </p:sp>
      <p:sp>
        <p:nvSpPr>
          <p:cNvPr id="11" name="TextBox 10">
            <a:extLst>
              <a:ext uri="{FF2B5EF4-FFF2-40B4-BE49-F238E27FC236}">
                <a16:creationId xmlns:a16="http://schemas.microsoft.com/office/drawing/2014/main" id="{28972361-7764-47A9-A3DF-9D17C059D896}"/>
              </a:ext>
            </a:extLst>
          </p:cNvPr>
          <p:cNvSpPr txBox="1"/>
          <p:nvPr/>
        </p:nvSpPr>
        <p:spPr>
          <a:xfrm>
            <a:off x="5793076" y="3311487"/>
            <a:ext cx="851515" cy="502766"/>
          </a:xfrm>
          <a:prstGeom prst="rect">
            <a:avLst/>
          </a:prstGeom>
          <a:noFill/>
        </p:spPr>
        <p:txBody>
          <a:bodyPr wrap="none" rtlCol="0">
            <a:spAutoFit/>
          </a:bodyPr>
          <a:lstStyle/>
          <a:p>
            <a:pPr defTabSz="1219140" eaLnBrk="0" fontAlgn="base" hangingPunct="0">
              <a:spcBef>
                <a:spcPct val="0"/>
              </a:spcBef>
              <a:spcAft>
                <a:spcPct val="0"/>
              </a:spcAft>
            </a:pPr>
            <a:r>
              <a:rPr lang="en-US" sz="2667" b="1" dirty="0">
                <a:solidFill>
                  <a:srgbClr val="C00000"/>
                </a:solidFill>
                <a:latin typeface="Calibri" panose="020F0502020204030204" pitchFamily="34" charset="0"/>
              </a:rPr>
              <a:t>T    X</a:t>
            </a:r>
          </a:p>
        </p:txBody>
      </p:sp>
      <p:sp>
        <p:nvSpPr>
          <p:cNvPr id="12" name="TextBox 11">
            <a:extLst>
              <a:ext uri="{FF2B5EF4-FFF2-40B4-BE49-F238E27FC236}">
                <a16:creationId xmlns:a16="http://schemas.microsoft.com/office/drawing/2014/main" id="{992560F5-84D6-4CB9-AAEB-BAE767169659}"/>
              </a:ext>
            </a:extLst>
          </p:cNvPr>
          <p:cNvSpPr txBox="1"/>
          <p:nvPr/>
        </p:nvSpPr>
        <p:spPr>
          <a:xfrm>
            <a:off x="6979421" y="3311369"/>
            <a:ext cx="4297971" cy="502766"/>
          </a:xfrm>
          <a:prstGeom prst="rect">
            <a:avLst/>
          </a:prstGeom>
          <a:noFill/>
        </p:spPr>
        <p:txBody>
          <a:bodyPr wrap="none" rtlCol="0">
            <a:spAutoFit/>
          </a:bodyPr>
          <a:lstStyle/>
          <a:p>
            <a:pPr defTabSz="1219140" eaLnBrk="0" fontAlgn="base" hangingPunct="0">
              <a:spcBef>
                <a:spcPct val="0"/>
              </a:spcBef>
              <a:spcAft>
                <a:spcPct val="0"/>
              </a:spcAft>
            </a:pPr>
            <a:r>
              <a:rPr lang="en-US" sz="2667" b="1" dirty="0">
                <a:solidFill>
                  <a:srgbClr val="C00000"/>
                </a:solidFill>
                <a:latin typeface="Calibri" panose="020F0502020204030204" pitchFamily="34" charset="0"/>
              </a:rPr>
              <a:t>0     1    2    T    B    3    4    5    6</a:t>
            </a:r>
          </a:p>
        </p:txBody>
      </p:sp>
      <p:pic>
        <p:nvPicPr>
          <p:cNvPr id="2" name="Audio 1">
            <a:hlinkClick r:id="" action="ppaction://media"/>
            <a:extLst>
              <a:ext uri="{FF2B5EF4-FFF2-40B4-BE49-F238E27FC236}">
                <a16:creationId xmlns:a16="http://schemas.microsoft.com/office/drawing/2014/main" id="{08B6F2A4-B14B-4398-8802-60637D60A2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8554154"/>
      </p:ext>
    </p:extLst>
  </p:cSld>
  <p:clrMapOvr>
    <a:masterClrMapping/>
  </p:clrMapOvr>
  <p:transition advTm="209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1582400" cy="1143000"/>
          </a:xfrm>
        </p:spPr>
        <p:txBody>
          <a:bodyPr/>
          <a:lstStyle/>
          <a:p>
            <a:r>
              <a:rPr lang="en-US" dirty="0"/>
              <a:t>Q4: Local Case Number</a:t>
            </a:r>
          </a:p>
        </p:txBody>
      </p:sp>
      <p:sp>
        <p:nvSpPr>
          <p:cNvPr id="3" name="Text Placeholder 2"/>
          <p:cNvSpPr>
            <a:spLocks noGrp="1"/>
          </p:cNvSpPr>
          <p:nvPr>
            <p:ph type="body" sz="quarter" idx="10"/>
          </p:nvPr>
        </p:nvSpPr>
        <p:spPr>
          <a:xfrm>
            <a:off x="6724932" y="3774321"/>
            <a:ext cx="5021969" cy="2633760"/>
          </a:xfrm>
        </p:spPr>
        <p:txBody>
          <a:bodyPr/>
          <a:lstStyle/>
          <a:p>
            <a:pPr marL="0" indent="0">
              <a:spcBef>
                <a:spcPts val="800"/>
              </a:spcBef>
              <a:spcAft>
                <a:spcPts val="800"/>
              </a:spcAft>
              <a:buNone/>
            </a:pPr>
            <a:r>
              <a:rPr lang="en-US" b="1" dirty="0">
                <a:solidFill>
                  <a:srgbClr val="000000"/>
                </a:solidFill>
              </a:rPr>
              <a:t>Local ID for TB case goes here</a:t>
            </a:r>
          </a:p>
          <a:p>
            <a:pPr marL="0" indent="0">
              <a:spcBef>
                <a:spcPts val="800"/>
              </a:spcBef>
              <a:spcAft>
                <a:spcPts val="800"/>
              </a:spcAft>
              <a:buNone/>
            </a:pPr>
            <a:r>
              <a:rPr lang="en-US" dirty="0"/>
              <a:t>          because in some states </a:t>
            </a:r>
            <a:br>
              <a:rPr lang="en-US" dirty="0"/>
            </a:br>
            <a:r>
              <a:rPr lang="en-US" dirty="0"/>
              <a:t>          there’s a different unique ID </a:t>
            </a:r>
            <a:br>
              <a:rPr lang="en-US" dirty="0"/>
            </a:br>
            <a:r>
              <a:rPr lang="en-US" dirty="0"/>
              <a:t>          assigned at the local level</a:t>
            </a:r>
          </a:p>
        </p:txBody>
      </p:sp>
      <p:pic>
        <p:nvPicPr>
          <p:cNvPr id="4" name="Picture 3">
            <a:extLst>
              <a:ext uri="{FF2B5EF4-FFF2-40B4-BE49-F238E27FC236}">
                <a16:creationId xmlns:a16="http://schemas.microsoft.com/office/drawing/2014/main" id="{FD9B90DE-93B3-40B0-91B8-4B4961ACD926}"/>
              </a:ext>
            </a:extLst>
          </p:cNvPr>
          <p:cNvPicPr>
            <a:picLocks noChangeAspect="1"/>
          </p:cNvPicPr>
          <p:nvPr/>
        </p:nvPicPr>
        <p:blipFill>
          <a:blip r:embed="rId5"/>
          <a:stretch>
            <a:fillRect/>
          </a:stretch>
        </p:blipFill>
        <p:spPr>
          <a:xfrm>
            <a:off x="309650" y="2452414"/>
            <a:ext cx="11263103" cy="631265"/>
          </a:xfrm>
          <a:prstGeom prst="rect">
            <a:avLst/>
          </a:prstGeom>
          <a:ln>
            <a:solidFill>
              <a:srgbClr val="000000"/>
            </a:solidFill>
          </a:ln>
        </p:spPr>
      </p:pic>
      <p:sp>
        <p:nvSpPr>
          <p:cNvPr id="6" name="Rectangle 5">
            <a:extLst>
              <a:ext uri="{FF2B5EF4-FFF2-40B4-BE49-F238E27FC236}">
                <a16:creationId xmlns:a16="http://schemas.microsoft.com/office/drawing/2014/main" id="{21CF03D2-6C15-46C5-9A76-17867E2D1B94}"/>
              </a:ext>
            </a:extLst>
          </p:cNvPr>
          <p:cNvSpPr/>
          <p:nvPr/>
        </p:nvSpPr>
        <p:spPr>
          <a:xfrm>
            <a:off x="1132118" y="3203135"/>
            <a:ext cx="10295484" cy="461665"/>
          </a:xfrm>
          <a:prstGeom prst="rect">
            <a:avLst/>
          </a:prstGeom>
        </p:spPr>
        <p:txBody>
          <a:bodyPr wrap="square">
            <a:spAutoFit/>
          </a:bodyPr>
          <a:lstStyle/>
          <a:p>
            <a:pPr defTabSz="1219140" eaLnBrk="0" fontAlgn="base" hangingPunct="0">
              <a:spcBef>
                <a:spcPct val="0"/>
              </a:spcBef>
              <a:spcAft>
                <a:spcPct val="0"/>
              </a:spcAft>
            </a:pPr>
            <a:r>
              <a:rPr lang="en-US" sz="2400" b="1" dirty="0">
                <a:solidFill>
                  <a:srgbClr val="000000"/>
                </a:solidFill>
                <a:latin typeface="Myriad Web Pro" panose="020B0503030403020204" pitchFamily="34" charset="0"/>
              </a:rPr>
              <a:t>                                 Report Year  —    State    —   City/County Case ID</a:t>
            </a:r>
          </a:p>
        </p:txBody>
      </p:sp>
      <p:sp>
        <p:nvSpPr>
          <p:cNvPr id="7" name="Text Placeholder 2">
            <a:extLst>
              <a:ext uri="{FF2B5EF4-FFF2-40B4-BE49-F238E27FC236}">
                <a16:creationId xmlns:a16="http://schemas.microsoft.com/office/drawing/2014/main" id="{09E7130C-967D-4772-8026-79B2EC72DFFA}"/>
              </a:ext>
            </a:extLst>
          </p:cNvPr>
          <p:cNvSpPr txBox="1">
            <a:spLocks/>
          </p:cNvSpPr>
          <p:nvPr/>
        </p:nvSpPr>
        <p:spPr bwMode="auto">
          <a:xfrm>
            <a:off x="454801" y="1586931"/>
            <a:ext cx="8645656" cy="44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buClr>
                <a:srgbClr val="006A71"/>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1" fontAlgn="base" hangingPunct="1">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89" indent="-457189" defTabSz="1219170"/>
            <a:r>
              <a:rPr lang="en-US" sz="2667" dirty="0">
                <a:solidFill>
                  <a:srgbClr val="006166"/>
                </a:solidFill>
              </a:rPr>
              <a:t>Unchanged RVCT item, still optional</a:t>
            </a:r>
          </a:p>
        </p:txBody>
      </p:sp>
      <p:pic>
        <p:nvPicPr>
          <p:cNvPr id="5" name="Audio 4">
            <a:hlinkClick r:id="" action="ppaction://media"/>
            <a:extLst>
              <a:ext uri="{FF2B5EF4-FFF2-40B4-BE49-F238E27FC236}">
                <a16:creationId xmlns:a16="http://schemas.microsoft.com/office/drawing/2014/main" id="{70176425-F3CA-4D57-A422-92C49AED40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95648964"/>
      </p:ext>
    </p:extLst>
  </p:cSld>
  <p:clrMapOvr>
    <a:masterClrMapping/>
  </p:clrMapOvr>
  <p:transition advTm="451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Q4 Case Study: Raul</a:t>
            </a:r>
          </a:p>
        </p:txBody>
      </p:sp>
      <p:sp>
        <p:nvSpPr>
          <p:cNvPr id="3" name="Text Placeholder 2"/>
          <p:cNvSpPr>
            <a:spLocks noGrp="1"/>
          </p:cNvSpPr>
          <p:nvPr>
            <p:ph type="body" sz="quarter" idx="10"/>
          </p:nvPr>
        </p:nvSpPr>
        <p:spPr/>
        <p:txBody>
          <a:bodyPr/>
          <a:lstStyle/>
          <a:p>
            <a:r>
              <a:rPr lang="en-US" dirty="0"/>
              <a:t>Raul lives in El Paso, Texas </a:t>
            </a:r>
          </a:p>
          <a:p>
            <a:pPr lvl="1"/>
            <a:r>
              <a:rPr lang="en-US" dirty="0"/>
              <a:t>Diagnosed with TB disease in September 2020 </a:t>
            </a:r>
            <a:br>
              <a:rPr lang="en-US" dirty="0"/>
            </a:br>
            <a:r>
              <a:rPr lang="en-US" dirty="0"/>
              <a:t>and completes treatment in March 2021 </a:t>
            </a:r>
          </a:p>
          <a:p>
            <a:endParaRPr lang="en-US" dirty="0"/>
          </a:p>
          <a:p>
            <a:r>
              <a:rPr lang="en-US" dirty="0"/>
              <a:t>His locally assigned TB case ID is 202000121 </a:t>
            </a:r>
          </a:p>
        </p:txBody>
      </p:sp>
      <p:pic>
        <p:nvPicPr>
          <p:cNvPr id="4" name="Audio 3">
            <a:hlinkClick r:id="" action="ppaction://media"/>
            <a:extLst>
              <a:ext uri="{FF2B5EF4-FFF2-40B4-BE49-F238E27FC236}">
                <a16:creationId xmlns:a16="http://schemas.microsoft.com/office/drawing/2014/main" id="{25718691-2E64-4312-842B-E40EF33524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3714194"/>
      </p:ext>
    </p:extLst>
  </p:cSld>
  <p:clrMapOvr>
    <a:masterClrMapping/>
  </p:clrMapOvr>
  <p:transition advTm="238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Q4 Case Study: Raul, continued</a:t>
            </a:r>
          </a:p>
        </p:txBody>
      </p:sp>
      <p:sp>
        <p:nvSpPr>
          <p:cNvPr id="3" name="Text Placeholder 2"/>
          <p:cNvSpPr>
            <a:spLocks noGrp="1"/>
          </p:cNvSpPr>
          <p:nvPr>
            <p:ph type="body" sz="quarter" idx="10"/>
          </p:nvPr>
        </p:nvSpPr>
        <p:spPr>
          <a:xfrm>
            <a:off x="609600" y="1545168"/>
            <a:ext cx="10972800" cy="869091"/>
          </a:xfrm>
        </p:spPr>
        <p:txBody>
          <a:bodyPr/>
          <a:lstStyle/>
          <a:p>
            <a:r>
              <a:rPr lang="en-US" dirty="0"/>
              <a:t>How should you complete item 4 on the RVCT for Raul?</a:t>
            </a:r>
          </a:p>
        </p:txBody>
      </p:sp>
      <p:pic>
        <p:nvPicPr>
          <p:cNvPr id="11" name="Picture 10">
            <a:extLst>
              <a:ext uri="{FF2B5EF4-FFF2-40B4-BE49-F238E27FC236}">
                <a16:creationId xmlns:a16="http://schemas.microsoft.com/office/drawing/2014/main" id="{7C62C4D5-76BF-445D-BF5F-2EC85E8F96E5}"/>
              </a:ext>
            </a:extLst>
          </p:cNvPr>
          <p:cNvPicPr>
            <a:picLocks noChangeAspect="1"/>
          </p:cNvPicPr>
          <p:nvPr/>
        </p:nvPicPr>
        <p:blipFill>
          <a:blip r:embed="rId5"/>
          <a:stretch>
            <a:fillRect/>
          </a:stretch>
        </p:blipFill>
        <p:spPr>
          <a:xfrm>
            <a:off x="464450" y="3197001"/>
            <a:ext cx="11263103" cy="631265"/>
          </a:xfrm>
          <a:prstGeom prst="rect">
            <a:avLst/>
          </a:prstGeom>
          <a:ln>
            <a:solidFill>
              <a:srgbClr val="000000"/>
            </a:solidFill>
          </a:ln>
        </p:spPr>
      </p:pic>
      <p:pic>
        <p:nvPicPr>
          <p:cNvPr id="5" name="Audio 4">
            <a:hlinkClick r:id="" action="ppaction://media"/>
            <a:extLst>
              <a:ext uri="{FF2B5EF4-FFF2-40B4-BE49-F238E27FC236}">
                <a16:creationId xmlns:a16="http://schemas.microsoft.com/office/drawing/2014/main" id="{CFCE8280-321D-4B2A-AF29-066FC7D61F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6536607"/>
      </p:ext>
    </p:extLst>
  </p:cSld>
  <p:clrMapOvr>
    <a:masterClrMapping/>
  </p:clrMapOvr>
  <p:transition advTm="120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altLang="en-US" dirty="0"/>
              <a:t>Training Overview</a:t>
            </a:r>
            <a:endParaRPr lang="en-US" dirty="0"/>
          </a:p>
        </p:txBody>
      </p:sp>
      <p:sp>
        <p:nvSpPr>
          <p:cNvPr id="3" name="Content Placeholder 2"/>
          <p:cNvSpPr>
            <a:spLocks noGrp="1"/>
          </p:cNvSpPr>
          <p:nvPr>
            <p:ph type="body" sz="quarter" idx="10"/>
          </p:nvPr>
        </p:nvSpPr>
        <p:spPr/>
        <p:txBody>
          <a:bodyPr/>
          <a:lstStyle/>
          <a:p>
            <a:r>
              <a:rPr lang="en-US" altLang="en-US" dirty="0"/>
              <a:t>Audience and goals</a:t>
            </a:r>
          </a:p>
          <a:p>
            <a:r>
              <a:rPr lang="en-US" altLang="en-US" dirty="0"/>
              <a:t>Logistics</a:t>
            </a:r>
          </a:p>
          <a:p>
            <a:pPr lvl="1"/>
            <a:r>
              <a:rPr lang="en-US" altLang="en-US" dirty="0"/>
              <a:t>Reference and training materials</a:t>
            </a:r>
          </a:p>
          <a:p>
            <a:pPr lvl="1"/>
            <a:r>
              <a:rPr lang="en-US" altLang="en-US" dirty="0"/>
              <a:t>Key deadlines</a:t>
            </a:r>
          </a:p>
          <a:p>
            <a:r>
              <a:rPr lang="en-US" altLang="en-US" dirty="0"/>
              <a:t>Overview of 2020 RVCT</a:t>
            </a:r>
          </a:p>
          <a:p>
            <a:pPr lvl="1"/>
            <a:r>
              <a:rPr lang="en-US" altLang="en-US" dirty="0"/>
              <a:t>Review of reportable and countable definitions</a:t>
            </a:r>
          </a:p>
          <a:p>
            <a:pPr lvl="1"/>
            <a:r>
              <a:rPr lang="en-US" altLang="en-US" dirty="0"/>
              <a:t>Highlights of RVCT changes</a:t>
            </a:r>
          </a:p>
          <a:p>
            <a:endParaRPr lang="en-US" altLang="en-US" dirty="0"/>
          </a:p>
          <a:p>
            <a:r>
              <a:rPr lang="en-US" altLang="en-US" b="1" dirty="0"/>
              <a:t>Item by item discussion of each RVCT variable + related case studies </a:t>
            </a:r>
          </a:p>
          <a:p>
            <a:r>
              <a:rPr lang="en-US" altLang="en-US" dirty="0"/>
              <a:t>Wrap-up, composite case study, and evaluation  </a:t>
            </a:r>
          </a:p>
          <a:p>
            <a:endParaRPr lang="en-US" dirty="0"/>
          </a:p>
        </p:txBody>
      </p:sp>
      <p:pic>
        <p:nvPicPr>
          <p:cNvPr id="4" name="Audio 3">
            <a:hlinkClick r:id="" action="ppaction://media"/>
            <a:extLst>
              <a:ext uri="{FF2B5EF4-FFF2-40B4-BE49-F238E27FC236}">
                <a16:creationId xmlns:a16="http://schemas.microsoft.com/office/drawing/2014/main" id="{AFC9CC53-204E-43A3-9471-45CF80EDB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8812056"/>
      </p:ext>
    </p:extLst>
  </p:cSld>
  <p:clrMapOvr>
    <a:masterClrMapping/>
  </p:clrMapOvr>
  <p:transition advTm="411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Q4 Case Study: Raul, correct answer</a:t>
            </a:r>
          </a:p>
        </p:txBody>
      </p:sp>
      <p:grpSp>
        <p:nvGrpSpPr>
          <p:cNvPr id="13" name="Group 12">
            <a:extLst>
              <a:ext uri="{FF2B5EF4-FFF2-40B4-BE49-F238E27FC236}">
                <a16:creationId xmlns:a16="http://schemas.microsoft.com/office/drawing/2014/main" id="{2BD506DA-4BF9-4622-9845-9F797147233B}"/>
              </a:ext>
            </a:extLst>
          </p:cNvPr>
          <p:cNvGrpSpPr/>
          <p:nvPr/>
        </p:nvGrpSpPr>
        <p:grpSpPr>
          <a:xfrm>
            <a:off x="464450" y="3196996"/>
            <a:ext cx="11263103" cy="631265"/>
            <a:chOff x="348336" y="3243543"/>
            <a:chExt cx="8447327" cy="473449"/>
          </a:xfrm>
        </p:grpSpPr>
        <p:pic>
          <p:nvPicPr>
            <p:cNvPr id="11" name="Picture 10">
              <a:extLst>
                <a:ext uri="{FF2B5EF4-FFF2-40B4-BE49-F238E27FC236}">
                  <a16:creationId xmlns:a16="http://schemas.microsoft.com/office/drawing/2014/main" id="{7C62C4D5-76BF-445D-BF5F-2EC85E8F96E5}"/>
                </a:ext>
              </a:extLst>
            </p:cNvPr>
            <p:cNvPicPr>
              <a:picLocks noChangeAspect="1"/>
            </p:cNvPicPr>
            <p:nvPr/>
          </p:nvPicPr>
          <p:blipFill>
            <a:blip r:embed="rId5"/>
            <a:stretch>
              <a:fillRect/>
            </a:stretch>
          </p:blipFill>
          <p:spPr>
            <a:xfrm>
              <a:off x="348336" y="3243543"/>
              <a:ext cx="8447327" cy="473449"/>
            </a:xfrm>
            <a:prstGeom prst="rect">
              <a:avLst/>
            </a:prstGeom>
            <a:ln>
              <a:solidFill>
                <a:srgbClr val="000000"/>
              </a:solidFill>
            </a:ln>
          </p:spPr>
        </p:pic>
        <p:grpSp>
          <p:nvGrpSpPr>
            <p:cNvPr id="4" name="Group 3">
              <a:extLst>
                <a:ext uri="{FF2B5EF4-FFF2-40B4-BE49-F238E27FC236}">
                  <a16:creationId xmlns:a16="http://schemas.microsoft.com/office/drawing/2014/main" id="{1CBF6871-E93A-438B-8D2E-3373D05C1D30}"/>
                </a:ext>
              </a:extLst>
            </p:cNvPr>
            <p:cNvGrpSpPr/>
            <p:nvPr/>
          </p:nvGrpSpPr>
          <p:grpSpPr>
            <a:xfrm>
              <a:off x="2641965" y="3291467"/>
              <a:ext cx="2383715" cy="377074"/>
              <a:chOff x="3327238" y="2660949"/>
              <a:chExt cx="2224847" cy="377074"/>
            </a:xfrm>
          </p:grpSpPr>
          <p:sp>
            <p:nvSpPr>
              <p:cNvPr id="8" name="TextBox 7">
                <a:extLst>
                  <a:ext uri="{FF2B5EF4-FFF2-40B4-BE49-F238E27FC236}">
                    <a16:creationId xmlns:a16="http://schemas.microsoft.com/office/drawing/2014/main" id="{069105D4-E58C-4326-8E89-DEB6EA0AC860}"/>
                  </a:ext>
                </a:extLst>
              </p:cNvPr>
              <p:cNvSpPr txBox="1"/>
              <p:nvPr/>
            </p:nvSpPr>
            <p:spPr>
              <a:xfrm>
                <a:off x="3327238" y="2660949"/>
                <a:ext cx="1368095" cy="377074"/>
              </a:xfrm>
              <a:prstGeom prst="rect">
                <a:avLst/>
              </a:prstGeom>
              <a:noFill/>
              <a:ln>
                <a:noFill/>
              </a:ln>
            </p:spPr>
            <p:txBody>
              <a:bodyPr wrap="none" rtlCol="0">
                <a:spAutoFit/>
              </a:bodyPr>
              <a:lstStyle/>
              <a:p>
                <a:pPr defTabSz="1219140" eaLnBrk="0" fontAlgn="base" hangingPunct="0">
                  <a:spcBef>
                    <a:spcPct val="0"/>
                  </a:spcBef>
                  <a:spcAft>
                    <a:spcPct val="0"/>
                  </a:spcAft>
                </a:pPr>
                <a:r>
                  <a:rPr lang="en-US" sz="2667" b="1" dirty="0">
                    <a:solidFill>
                      <a:srgbClr val="C00000"/>
                    </a:solidFill>
                    <a:latin typeface="Calibri" panose="020F0502020204030204" pitchFamily="34" charset="0"/>
                  </a:rPr>
                  <a:t>2     0    2     0</a:t>
                </a:r>
              </a:p>
            </p:txBody>
          </p:sp>
          <p:sp>
            <p:nvSpPr>
              <p:cNvPr id="6" name="TextBox 5">
                <a:extLst>
                  <a:ext uri="{FF2B5EF4-FFF2-40B4-BE49-F238E27FC236}">
                    <a16:creationId xmlns:a16="http://schemas.microsoft.com/office/drawing/2014/main" id="{7D7CD819-5DA7-4582-8A4B-B0137C65CA30}"/>
                  </a:ext>
                </a:extLst>
              </p:cNvPr>
              <p:cNvSpPr txBox="1"/>
              <p:nvPr/>
            </p:nvSpPr>
            <p:spPr>
              <a:xfrm>
                <a:off x="4956012" y="2660949"/>
                <a:ext cx="596073" cy="377074"/>
              </a:xfrm>
              <a:prstGeom prst="rect">
                <a:avLst/>
              </a:prstGeom>
              <a:noFill/>
              <a:ln>
                <a:noFill/>
              </a:ln>
            </p:spPr>
            <p:txBody>
              <a:bodyPr wrap="none" rtlCol="0">
                <a:spAutoFit/>
              </a:bodyPr>
              <a:lstStyle/>
              <a:p>
                <a:pPr defTabSz="1219140" eaLnBrk="0" fontAlgn="base" hangingPunct="0">
                  <a:spcBef>
                    <a:spcPct val="0"/>
                  </a:spcBef>
                  <a:spcAft>
                    <a:spcPct val="0"/>
                  </a:spcAft>
                </a:pPr>
                <a:r>
                  <a:rPr lang="en-US" sz="2667" b="1" dirty="0">
                    <a:solidFill>
                      <a:srgbClr val="C00000"/>
                    </a:solidFill>
                    <a:latin typeface="Calibri" panose="020F0502020204030204" pitchFamily="34" charset="0"/>
                  </a:rPr>
                  <a:t>T    X</a:t>
                </a:r>
              </a:p>
            </p:txBody>
          </p:sp>
        </p:grpSp>
        <p:sp>
          <p:nvSpPr>
            <p:cNvPr id="9" name="TextBox 8">
              <a:extLst>
                <a:ext uri="{FF2B5EF4-FFF2-40B4-BE49-F238E27FC236}">
                  <a16:creationId xmlns:a16="http://schemas.microsoft.com/office/drawing/2014/main" id="{46986A2B-EC59-41CD-AE2B-B5D3D8AA0612}"/>
                </a:ext>
              </a:extLst>
            </p:cNvPr>
            <p:cNvSpPr txBox="1"/>
            <p:nvPr/>
          </p:nvSpPr>
          <p:spPr>
            <a:xfrm>
              <a:off x="5319866" y="3291466"/>
              <a:ext cx="3475797" cy="377075"/>
            </a:xfrm>
            <a:prstGeom prst="rect">
              <a:avLst/>
            </a:prstGeom>
            <a:noFill/>
            <a:ln>
              <a:noFill/>
            </a:ln>
          </p:spPr>
          <p:txBody>
            <a:bodyPr wrap="square" rtlCol="0">
              <a:spAutoFit/>
            </a:bodyPr>
            <a:lstStyle/>
            <a:p>
              <a:pPr defTabSz="1219140" eaLnBrk="0" fontAlgn="base" hangingPunct="0">
                <a:spcBef>
                  <a:spcPct val="0"/>
                </a:spcBef>
                <a:spcAft>
                  <a:spcPct val="0"/>
                </a:spcAft>
              </a:pPr>
              <a:r>
                <a:rPr lang="en-US" sz="2667" b="1" dirty="0">
                  <a:solidFill>
                    <a:srgbClr val="C00000"/>
                  </a:solidFill>
                  <a:latin typeface="Calibri" panose="020F0502020204030204" pitchFamily="34" charset="0"/>
                </a:rPr>
                <a:t>2     0    2     0    0     0    1     2    1</a:t>
              </a:r>
            </a:p>
          </p:txBody>
        </p:sp>
      </p:grpSp>
      <p:pic>
        <p:nvPicPr>
          <p:cNvPr id="3" name="Audio 2">
            <a:hlinkClick r:id="" action="ppaction://media"/>
            <a:extLst>
              <a:ext uri="{FF2B5EF4-FFF2-40B4-BE49-F238E27FC236}">
                <a16:creationId xmlns:a16="http://schemas.microsoft.com/office/drawing/2014/main" id="{8684C3B7-8D33-4F04-A72E-1659BC8CF9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1491378"/>
      </p:ext>
    </p:extLst>
  </p:cSld>
  <p:clrMapOvr>
    <a:masterClrMapping/>
  </p:clrMapOvr>
  <p:transition advTm="211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609599" y="274639"/>
            <a:ext cx="11350172" cy="1143000"/>
          </a:xfrm>
        </p:spPr>
        <p:txBody>
          <a:bodyPr/>
          <a:lstStyle/>
          <a:p>
            <a:r>
              <a:rPr lang="en-US" altLang="en-US" dirty="0">
                <a:solidFill>
                  <a:srgbClr val="C00000"/>
                </a:solidFill>
              </a:rPr>
              <a:t>New item</a:t>
            </a:r>
            <a:br>
              <a:rPr lang="en-US" altLang="en-US" dirty="0"/>
            </a:br>
            <a:r>
              <a:rPr lang="en-US" altLang="en-US" dirty="0"/>
              <a:t>Q5: Case Already Counted by Another Reporting Area?</a:t>
            </a:r>
            <a:endParaRPr lang="en-US" dirty="0"/>
          </a:p>
        </p:txBody>
      </p:sp>
      <p:sp>
        <p:nvSpPr>
          <p:cNvPr id="3" name="Content Placeholder 2"/>
          <p:cNvSpPr>
            <a:spLocks noGrp="1"/>
          </p:cNvSpPr>
          <p:nvPr>
            <p:ph type="body" sz="quarter" idx="10"/>
          </p:nvPr>
        </p:nvSpPr>
        <p:spPr>
          <a:xfrm>
            <a:off x="635024" y="1572632"/>
            <a:ext cx="11556976" cy="2125785"/>
          </a:xfrm>
        </p:spPr>
        <p:txBody>
          <a:bodyPr/>
          <a:lstStyle/>
          <a:p>
            <a:r>
              <a:rPr lang="en-US" altLang="en-US" dirty="0"/>
              <a:t>Helps avoid double-counting in official national TB case counts</a:t>
            </a:r>
          </a:p>
          <a:p>
            <a:r>
              <a:rPr lang="en-US" altLang="en-US" dirty="0"/>
              <a:t>Multiple jurisdictions might </a:t>
            </a:r>
            <a:r>
              <a:rPr lang="en-US" altLang="en-US" b="1" dirty="0"/>
              <a:t>report</a:t>
            </a:r>
            <a:r>
              <a:rPr lang="en-US" altLang="en-US" dirty="0"/>
              <a:t>; only one should </a:t>
            </a:r>
            <a:r>
              <a:rPr lang="en-US" altLang="en-US" b="1" dirty="0"/>
              <a:t>count</a:t>
            </a:r>
          </a:p>
          <a:p>
            <a:endParaRPr lang="en-US" altLang="en-US" dirty="0"/>
          </a:p>
          <a:p>
            <a:endParaRPr lang="en-US" altLang="en-US" dirty="0"/>
          </a:p>
          <a:p>
            <a:endParaRPr lang="en-US" altLang="en-US" dirty="0"/>
          </a:p>
          <a:p>
            <a:endParaRPr lang="en-US" altLang="en-US" dirty="0"/>
          </a:p>
          <a:p>
            <a:endParaRPr lang="en-US" altLang="en-US" dirty="0"/>
          </a:p>
          <a:p>
            <a:pPr lvl="1"/>
            <a:endParaRPr lang="en-US" altLang="en-US" dirty="0"/>
          </a:p>
          <a:p>
            <a:r>
              <a:rPr lang="en-US" altLang="en-US" dirty="0">
                <a:solidFill>
                  <a:srgbClr val="5F5F5F"/>
                </a:solidFill>
              </a:rPr>
              <a:t>If </a:t>
            </a:r>
            <a:r>
              <a:rPr lang="en-US" altLang="en-US" b="1" dirty="0">
                <a:solidFill>
                  <a:srgbClr val="5F5F5F"/>
                </a:solidFill>
              </a:rPr>
              <a:t>Q5 = Yes</a:t>
            </a:r>
            <a:r>
              <a:rPr lang="en-US" altLang="en-US" dirty="0">
                <a:solidFill>
                  <a:srgbClr val="5F5F5F"/>
                </a:solidFill>
              </a:rPr>
              <a:t>, counted elsewhere, </a:t>
            </a:r>
            <a:r>
              <a:rPr lang="en-US" altLang="en-US" b="1" dirty="0">
                <a:solidFill>
                  <a:srgbClr val="5F5F5F"/>
                </a:solidFill>
              </a:rPr>
              <a:t>Q2</a:t>
            </a:r>
            <a:r>
              <a:rPr lang="en-US" altLang="en-US" dirty="0">
                <a:solidFill>
                  <a:srgbClr val="5F5F5F"/>
                </a:solidFill>
              </a:rPr>
              <a:t> = date your area began to follow/manage</a:t>
            </a:r>
            <a:br>
              <a:rPr lang="en-US" altLang="en-US" dirty="0">
                <a:solidFill>
                  <a:srgbClr val="5F5F5F"/>
                </a:solidFill>
              </a:rPr>
            </a:br>
            <a:endParaRPr lang="en-US" altLang="en-US" dirty="0">
              <a:solidFill>
                <a:srgbClr val="5F5F5F"/>
              </a:solidFill>
            </a:endParaRPr>
          </a:p>
        </p:txBody>
      </p:sp>
      <p:pic>
        <p:nvPicPr>
          <p:cNvPr id="2" name="Picture 1">
            <a:extLst>
              <a:ext uri="{FF2B5EF4-FFF2-40B4-BE49-F238E27FC236}">
                <a16:creationId xmlns:a16="http://schemas.microsoft.com/office/drawing/2014/main" id="{EEAD8EBE-6807-45EE-8EFF-2FCBF08007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1552" r="13002"/>
          <a:stretch/>
        </p:blipFill>
        <p:spPr>
          <a:xfrm>
            <a:off x="1217371" y="2876236"/>
            <a:ext cx="10134627" cy="1954348"/>
          </a:xfrm>
          <a:prstGeom prst="rect">
            <a:avLst/>
          </a:prstGeom>
          <a:ln>
            <a:solidFill>
              <a:srgbClr val="000000"/>
            </a:solidFill>
          </a:ln>
        </p:spPr>
      </p:pic>
      <p:pic>
        <p:nvPicPr>
          <p:cNvPr id="5" name="Audio 4">
            <a:hlinkClick r:id="" action="ppaction://media"/>
            <a:extLst>
              <a:ext uri="{FF2B5EF4-FFF2-40B4-BE49-F238E27FC236}">
                <a16:creationId xmlns:a16="http://schemas.microsoft.com/office/drawing/2014/main" id="{30DD4138-38DA-40DA-95D9-2AE3CCF0AB3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68973876"/>
      </p:ext>
    </p:extLst>
  </p:cSld>
  <p:clrMapOvr>
    <a:masterClrMapping/>
  </p:clrMapOvr>
  <p:transition advTm="1092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altLang="en-US" dirty="0"/>
              <a:t>Q5 Case Study 1 of 4: Renato from Palau</a:t>
            </a:r>
            <a:endParaRPr lang="en-US" dirty="0"/>
          </a:p>
        </p:txBody>
      </p:sp>
      <p:sp>
        <p:nvSpPr>
          <p:cNvPr id="3" name="Content Placeholder 2"/>
          <p:cNvSpPr>
            <a:spLocks noGrp="1"/>
          </p:cNvSpPr>
          <p:nvPr>
            <p:ph type="body" sz="quarter" idx="10"/>
          </p:nvPr>
        </p:nvSpPr>
        <p:spPr>
          <a:xfrm>
            <a:off x="3570043" y="1573747"/>
            <a:ext cx="8143892" cy="4293653"/>
          </a:xfrm>
        </p:spPr>
        <p:txBody>
          <a:bodyPr/>
          <a:lstStyle/>
          <a:p>
            <a:r>
              <a:rPr lang="en-US" altLang="en-US" dirty="0"/>
              <a:t>Republic of Palau TB program notifies you that</a:t>
            </a:r>
            <a:br>
              <a:rPr lang="en-US" altLang="en-US" dirty="0"/>
            </a:br>
            <a:r>
              <a:rPr lang="en-US" altLang="en-US" dirty="0"/>
              <a:t>Renato plans to move to your state in July </a:t>
            </a:r>
          </a:p>
          <a:p>
            <a:pPr lvl="1"/>
            <a:r>
              <a:rPr lang="en-US" altLang="en-US" dirty="0"/>
              <a:t>He began TB treatment in March, where his</a:t>
            </a:r>
            <a:br>
              <a:rPr lang="en-US" altLang="en-US" dirty="0"/>
            </a:br>
            <a:r>
              <a:rPr lang="en-US" altLang="en-US" dirty="0"/>
              <a:t>state case number was 2020-PW-012345678</a:t>
            </a:r>
          </a:p>
          <a:p>
            <a:pPr lvl="1"/>
            <a:endParaRPr lang="en-US" altLang="en-US" dirty="0"/>
          </a:p>
          <a:p>
            <a:pPr lvl="1"/>
            <a:endParaRPr lang="en-US" altLang="en-US" dirty="0"/>
          </a:p>
          <a:p>
            <a:pPr lvl="1"/>
            <a:endParaRPr lang="en-US" altLang="en-US" dirty="0"/>
          </a:p>
          <a:p>
            <a:pPr lvl="1"/>
            <a:endParaRPr lang="en-US" altLang="en-US" dirty="0"/>
          </a:p>
          <a:p>
            <a:pPr lvl="1"/>
            <a:endParaRPr lang="en-US" altLang="en-US" dirty="0"/>
          </a:p>
          <a:p>
            <a:pPr lvl="1"/>
            <a:r>
              <a:rPr lang="en-US" altLang="en-US" dirty="0"/>
              <a:t>While in your state, Renato completes treatment</a:t>
            </a:r>
          </a:p>
        </p:txBody>
      </p:sp>
      <p:pic>
        <p:nvPicPr>
          <p:cNvPr id="2" name="Picture 1">
            <a:extLst>
              <a:ext uri="{FF2B5EF4-FFF2-40B4-BE49-F238E27FC236}">
                <a16:creationId xmlns:a16="http://schemas.microsoft.com/office/drawing/2014/main" id="{E1010E88-B25E-480B-A5B5-B9E75932D781}"/>
              </a:ext>
            </a:extLst>
          </p:cNvPr>
          <p:cNvPicPr>
            <a:picLocks noChangeAspect="1"/>
          </p:cNvPicPr>
          <p:nvPr/>
        </p:nvPicPr>
        <p:blipFill>
          <a:blip r:embed="rId6"/>
          <a:stretch>
            <a:fillRect/>
          </a:stretch>
        </p:blipFill>
        <p:spPr>
          <a:xfrm>
            <a:off x="478066" y="1545168"/>
            <a:ext cx="2937631" cy="2901696"/>
          </a:xfrm>
          <a:prstGeom prst="rect">
            <a:avLst/>
          </a:prstGeom>
        </p:spPr>
      </p:pic>
      <p:sp>
        <p:nvSpPr>
          <p:cNvPr id="5" name="Oval 4">
            <a:extLst>
              <a:ext uri="{FF2B5EF4-FFF2-40B4-BE49-F238E27FC236}">
                <a16:creationId xmlns:a16="http://schemas.microsoft.com/office/drawing/2014/main" id="{9481ACCF-3259-409F-9956-621EC4FD402E}"/>
              </a:ext>
            </a:extLst>
          </p:cNvPr>
          <p:cNvSpPr/>
          <p:nvPr/>
        </p:nvSpPr>
        <p:spPr>
          <a:xfrm>
            <a:off x="2119088" y="2688168"/>
            <a:ext cx="280609" cy="3501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eaLnBrk="0" fontAlgn="base" hangingPunct="0">
              <a:spcBef>
                <a:spcPct val="0"/>
              </a:spcBef>
              <a:spcAft>
                <a:spcPct val="0"/>
              </a:spcAft>
            </a:pPr>
            <a:endParaRPr lang="en-US" sz="2400" dirty="0">
              <a:solidFill>
                <a:srgbClr val="FFC000"/>
              </a:solidFill>
              <a:latin typeface="Myriad Web Pro"/>
            </a:endParaRPr>
          </a:p>
        </p:txBody>
      </p:sp>
      <p:sp>
        <p:nvSpPr>
          <p:cNvPr id="6" name="TextBox 5">
            <a:extLst>
              <a:ext uri="{FF2B5EF4-FFF2-40B4-BE49-F238E27FC236}">
                <a16:creationId xmlns:a16="http://schemas.microsoft.com/office/drawing/2014/main" id="{441673C8-2A05-47C4-AE4D-C03249BE011C}"/>
              </a:ext>
            </a:extLst>
          </p:cNvPr>
          <p:cNvSpPr txBox="1"/>
          <p:nvPr/>
        </p:nvSpPr>
        <p:spPr>
          <a:xfrm>
            <a:off x="166000" y="4669291"/>
            <a:ext cx="5554133" cy="2390911"/>
          </a:xfrm>
          <a:prstGeom prst="rect">
            <a:avLst/>
          </a:prstGeom>
          <a:noFill/>
        </p:spPr>
        <p:txBody>
          <a:bodyPr wrap="square" rtlCol="0">
            <a:spAutoFit/>
          </a:bodyPr>
          <a:lstStyle/>
          <a:p>
            <a:pPr defTabSz="1219140" eaLnBrk="0" fontAlgn="base" hangingPunct="0">
              <a:spcBef>
                <a:spcPct val="0"/>
              </a:spcBef>
              <a:spcAft>
                <a:spcPct val="0"/>
              </a:spcAft>
            </a:pPr>
            <a:r>
              <a:rPr lang="fr-FR" sz="1867" dirty="0">
                <a:solidFill>
                  <a:srgbClr val="0070C0"/>
                </a:solidFill>
                <a:latin typeface="Calibri" panose="020F0502020204030204" pitchFamily="34" charset="0"/>
              </a:rPr>
              <a:t>map image source: https://en.wikipedia.org/wiki/Palau</a:t>
            </a:r>
          </a:p>
          <a:p>
            <a:pPr defTabSz="1219140" eaLnBrk="0" fontAlgn="base" hangingPunct="0">
              <a:spcBef>
                <a:spcPct val="0"/>
              </a:spcBef>
              <a:spcAft>
                <a:spcPct val="0"/>
              </a:spcAft>
            </a:pPr>
            <a:endParaRPr lang="fr-FR" sz="1867" dirty="0">
              <a:solidFill>
                <a:srgbClr val="0070C0"/>
              </a:solidFill>
              <a:latin typeface="Calibri" panose="020F0502020204030204" pitchFamily="34" charset="0"/>
            </a:endParaRPr>
          </a:p>
          <a:p>
            <a:pPr defTabSz="1219140" eaLnBrk="0" fontAlgn="base" hangingPunct="0">
              <a:spcBef>
                <a:spcPct val="0"/>
              </a:spcBef>
              <a:spcAft>
                <a:spcPct val="0"/>
              </a:spcAft>
            </a:pPr>
            <a:r>
              <a:rPr lang="fr-FR" sz="1867" dirty="0">
                <a:solidFill>
                  <a:srgbClr val="0070C0"/>
                </a:solidFill>
                <a:latin typeface="Calibri" panose="020F0502020204030204" pitchFamily="34" charset="0"/>
              </a:rPr>
              <a:t>IJN source: </a:t>
            </a:r>
          </a:p>
          <a:p>
            <a:pPr defTabSz="1219140" eaLnBrk="0" fontAlgn="base" hangingPunct="0">
              <a:spcBef>
                <a:spcPct val="0"/>
              </a:spcBef>
              <a:spcAft>
                <a:spcPct val="0"/>
              </a:spcAft>
            </a:pPr>
            <a:r>
              <a:rPr lang="fr-FR" sz="1867" dirty="0">
                <a:solidFill>
                  <a:srgbClr val="0070C0"/>
                </a:solidFill>
                <a:latin typeface="Calibri" panose="020F0502020204030204" pitchFamily="34" charset="0"/>
              </a:rPr>
              <a:t>www.tbcontrollers.org/resources</a:t>
            </a:r>
            <a:br>
              <a:rPr lang="fr-FR" sz="1867" dirty="0">
                <a:solidFill>
                  <a:srgbClr val="0070C0"/>
                </a:solidFill>
                <a:latin typeface="Calibri" panose="020F0502020204030204" pitchFamily="34" charset="0"/>
              </a:rPr>
            </a:br>
            <a:r>
              <a:rPr lang="fr-FR" sz="1867" dirty="0">
                <a:solidFill>
                  <a:srgbClr val="0070C0"/>
                </a:solidFill>
                <a:latin typeface="Calibri" panose="020F0502020204030204" pitchFamily="34" charset="0"/>
              </a:rPr>
              <a:t>/interjurisdictional-transfers</a:t>
            </a:r>
          </a:p>
          <a:p>
            <a:pPr defTabSz="1219140" eaLnBrk="0" fontAlgn="base" hangingPunct="0">
              <a:spcBef>
                <a:spcPct val="0"/>
              </a:spcBef>
              <a:spcAft>
                <a:spcPct val="0"/>
              </a:spcAft>
            </a:pPr>
            <a:endParaRPr lang="en-US" sz="1867" dirty="0">
              <a:solidFill>
                <a:srgbClr val="0070C0"/>
              </a:solidFill>
              <a:latin typeface="Calibri" panose="020F0502020204030204" pitchFamily="34" charset="0"/>
            </a:endParaRPr>
          </a:p>
          <a:p>
            <a:pPr defTabSz="1219140" eaLnBrk="0" fontAlgn="base" hangingPunct="0">
              <a:spcBef>
                <a:spcPct val="0"/>
              </a:spcBef>
              <a:spcAft>
                <a:spcPct val="0"/>
              </a:spcAft>
            </a:pPr>
            <a:endParaRPr lang="en-US" sz="1867" dirty="0">
              <a:solidFill>
                <a:srgbClr val="0070C0"/>
              </a:solidFill>
              <a:latin typeface="Calibri" panose="020F0502020204030204" pitchFamily="34" charset="0"/>
            </a:endParaRPr>
          </a:p>
          <a:p>
            <a:pPr defTabSz="1219140" eaLnBrk="0" fontAlgn="base" hangingPunct="0">
              <a:spcBef>
                <a:spcPct val="0"/>
              </a:spcBef>
              <a:spcAft>
                <a:spcPct val="0"/>
              </a:spcAft>
            </a:pPr>
            <a:endParaRPr lang="en-US" sz="1867" dirty="0">
              <a:solidFill>
                <a:srgbClr val="0070C0"/>
              </a:solidFill>
              <a:latin typeface="Calibri" panose="020F0502020204030204" pitchFamily="34" charset="0"/>
            </a:endParaRPr>
          </a:p>
        </p:txBody>
      </p:sp>
      <p:grpSp>
        <p:nvGrpSpPr>
          <p:cNvPr id="9" name="Group 8">
            <a:extLst>
              <a:ext uri="{FF2B5EF4-FFF2-40B4-BE49-F238E27FC236}">
                <a16:creationId xmlns:a16="http://schemas.microsoft.com/office/drawing/2014/main" id="{B6ED9806-08DA-4E5F-8DD5-A85083F4395D}"/>
              </a:ext>
            </a:extLst>
          </p:cNvPr>
          <p:cNvGrpSpPr/>
          <p:nvPr/>
        </p:nvGrpSpPr>
        <p:grpSpPr>
          <a:xfrm>
            <a:off x="4430755" y="3446105"/>
            <a:ext cx="7283180" cy="2098913"/>
            <a:chOff x="3085578" y="1731227"/>
            <a:chExt cx="5699874" cy="1841326"/>
          </a:xfrm>
        </p:grpSpPr>
        <p:pic>
          <p:nvPicPr>
            <p:cNvPr id="8" name="Picture 7">
              <a:extLst>
                <a:ext uri="{FF2B5EF4-FFF2-40B4-BE49-F238E27FC236}">
                  <a16:creationId xmlns:a16="http://schemas.microsoft.com/office/drawing/2014/main" id="{9FC98D01-9F44-4B1B-BB88-F05B28474F6A}"/>
                </a:ext>
              </a:extLst>
            </p:cNvPr>
            <p:cNvPicPr>
              <a:picLocks noChangeAspect="1"/>
            </p:cNvPicPr>
            <p:nvPr/>
          </p:nvPicPr>
          <p:blipFill>
            <a:blip r:embed="rId7"/>
            <a:stretch>
              <a:fillRect/>
            </a:stretch>
          </p:blipFill>
          <p:spPr>
            <a:xfrm>
              <a:off x="3085578" y="1731227"/>
              <a:ext cx="5381433" cy="1841326"/>
            </a:xfrm>
            <a:prstGeom prst="rect">
              <a:avLst/>
            </a:prstGeom>
          </p:spPr>
        </p:pic>
        <p:pic>
          <p:nvPicPr>
            <p:cNvPr id="7" name="Picture 6">
              <a:extLst>
                <a:ext uri="{FF2B5EF4-FFF2-40B4-BE49-F238E27FC236}">
                  <a16:creationId xmlns:a16="http://schemas.microsoft.com/office/drawing/2014/main" id="{F0FB65EE-449C-4A52-A5DC-60962EDD3DF2}"/>
                </a:ext>
              </a:extLst>
            </p:cNvPr>
            <p:cNvPicPr>
              <a:picLocks noChangeAspect="1"/>
            </p:cNvPicPr>
            <p:nvPr/>
          </p:nvPicPr>
          <p:blipFill rotWithShape="1">
            <a:blip r:embed="rId8"/>
            <a:srcRect r="14743"/>
            <a:stretch/>
          </p:blipFill>
          <p:spPr>
            <a:xfrm>
              <a:off x="5699875" y="2419198"/>
              <a:ext cx="3085577" cy="774701"/>
            </a:xfrm>
            <a:prstGeom prst="rect">
              <a:avLst/>
            </a:prstGeom>
          </p:spPr>
        </p:pic>
      </p:grpSp>
      <p:pic>
        <p:nvPicPr>
          <p:cNvPr id="11" name="Audio 10">
            <a:hlinkClick r:id="" action="ppaction://media"/>
            <a:extLst>
              <a:ext uri="{FF2B5EF4-FFF2-40B4-BE49-F238E27FC236}">
                <a16:creationId xmlns:a16="http://schemas.microsoft.com/office/drawing/2014/main" id="{6BC74AB3-03B4-4C79-B4B7-73EA7617104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2185563"/>
      </p:ext>
    </p:extLst>
  </p:cSld>
  <p:clrMapOvr>
    <a:masterClrMapping/>
  </p:clrMapOvr>
  <p:transition advTm="477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D8EBE-6807-45EE-8EFF-2FCBF08007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552" r="13002"/>
          <a:stretch/>
        </p:blipFill>
        <p:spPr>
          <a:xfrm>
            <a:off x="584178" y="2366109"/>
            <a:ext cx="11023647" cy="2125785"/>
          </a:xfrm>
          <a:prstGeom prst="rect">
            <a:avLst/>
          </a:prstGeom>
          <a:ln>
            <a:solidFill>
              <a:srgbClr val="000000"/>
            </a:solidFill>
          </a:ln>
        </p:spPr>
      </p:pic>
      <p:sp>
        <p:nvSpPr>
          <p:cNvPr id="16" name="Title 15"/>
          <p:cNvSpPr>
            <a:spLocks noGrp="1"/>
          </p:cNvSpPr>
          <p:nvPr>
            <p:ph type="title"/>
          </p:nvPr>
        </p:nvSpPr>
        <p:spPr/>
        <p:txBody>
          <a:bodyPr/>
          <a:lstStyle/>
          <a:p>
            <a:r>
              <a:rPr lang="en-US" altLang="en-US" dirty="0"/>
              <a:t>Q5 Case Study 1 of 4: Renato, continued</a:t>
            </a:r>
            <a:endParaRPr lang="en-US" dirty="0"/>
          </a:p>
        </p:txBody>
      </p:sp>
      <p:sp>
        <p:nvSpPr>
          <p:cNvPr id="3" name="Content Placeholder 2"/>
          <p:cNvSpPr>
            <a:spLocks noGrp="1"/>
          </p:cNvSpPr>
          <p:nvPr>
            <p:ph type="body" sz="quarter" idx="10"/>
          </p:nvPr>
        </p:nvSpPr>
        <p:spPr>
          <a:xfrm>
            <a:off x="609600" y="1545167"/>
            <a:ext cx="10972800" cy="1448512"/>
          </a:xfrm>
        </p:spPr>
        <p:txBody>
          <a:bodyPr/>
          <a:lstStyle/>
          <a:p>
            <a:r>
              <a:rPr lang="en-US" altLang="en-US" dirty="0"/>
              <a:t>How should you complete item 5 on the RVCT for Renato?</a:t>
            </a:r>
          </a:p>
        </p:txBody>
      </p:sp>
      <p:grpSp>
        <p:nvGrpSpPr>
          <p:cNvPr id="5" name="Group 4">
            <a:extLst>
              <a:ext uri="{FF2B5EF4-FFF2-40B4-BE49-F238E27FC236}">
                <a16:creationId xmlns:a16="http://schemas.microsoft.com/office/drawing/2014/main" id="{3BB8EE6D-6F1A-438D-AE3E-785C17F0BA86}"/>
              </a:ext>
            </a:extLst>
          </p:cNvPr>
          <p:cNvGrpSpPr/>
          <p:nvPr/>
        </p:nvGrpSpPr>
        <p:grpSpPr>
          <a:xfrm>
            <a:off x="4514976" y="4577074"/>
            <a:ext cx="7283180" cy="2098913"/>
            <a:chOff x="3085578" y="1731227"/>
            <a:chExt cx="5699874" cy="1841326"/>
          </a:xfrm>
        </p:grpSpPr>
        <p:pic>
          <p:nvPicPr>
            <p:cNvPr id="6" name="Picture 5">
              <a:extLst>
                <a:ext uri="{FF2B5EF4-FFF2-40B4-BE49-F238E27FC236}">
                  <a16:creationId xmlns:a16="http://schemas.microsoft.com/office/drawing/2014/main" id="{FB18A2BC-81F5-4CB5-9E8B-CA08852A3F52}"/>
                </a:ext>
              </a:extLst>
            </p:cNvPr>
            <p:cNvPicPr>
              <a:picLocks noChangeAspect="1"/>
            </p:cNvPicPr>
            <p:nvPr/>
          </p:nvPicPr>
          <p:blipFill>
            <a:blip r:embed="rId6"/>
            <a:stretch>
              <a:fillRect/>
            </a:stretch>
          </p:blipFill>
          <p:spPr>
            <a:xfrm>
              <a:off x="3085578" y="1731227"/>
              <a:ext cx="5381433" cy="1841326"/>
            </a:xfrm>
            <a:prstGeom prst="rect">
              <a:avLst/>
            </a:prstGeom>
          </p:spPr>
        </p:pic>
        <p:pic>
          <p:nvPicPr>
            <p:cNvPr id="7" name="Picture 6">
              <a:extLst>
                <a:ext uri="{FF2B5EF4-FFF2-40B4-BE49-F238E27FC236}">
                  <a16:creationId xmlns:a16="http://schemas.microsoft.com/office/drawing/2014/main" id="{A9A8236B-7A98-4CA7-9A84-6AFB4A8790E7}"/>
                </a:ext>
              </a:extLst>
            </p:cNvPr>
            <p:cNvPicPr>
              <a:picLocks noChangeAspect="1"/>
            </p:cNvPicPr>
            <p:nvPr/>
          </p:nvPicPr>
          <p:blipFill rotWithShape="1">
            <a:blip r:embed="rId7"/>
            <a:srcRect r="14743"/>
            <a:stretch/>
          </p:blipFill>
          <p:spPr>
            <a:xfrm>
              <a:off x="5699875" y="2419198"/>
              <a:ext cx="3085577" cy="774701"/>
            </a:xfrm>
            <a:prstGeom prst="rect">
              <a:avLst/>
            </a:prstGeom>
          </p:spPr>
        </p:pic>
      </p:grpSp>
      <p:pic>
        <p:nvPicPr>
          <p:cNvPr id="4" name="Audio 3">
            <a:hlinkClick r:id="" action="ppaction://media"/>
            <a:extLst>
              <a:ext uri="{FF2B5EF4-FFF2-40B4-BE49-F238E27FC236}">
                <a16:creationId xmlns:a16="http://schemas.microsoft.com/office/drawing/2014/main" id="{B523F44B-5CAD-4060-906D-0E8673E19F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08795671"/>
      </p:ext>
    </p:extLst>
  </p:cSld>
  <p:clrMapOvr>
    <a:masterClrMapping/>
  </p:clrMapOvr>
  <p:transition advTm="238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D8EBE-6807-45EE-8EFF-2FCBF08007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552" r="13002"/>
          <a:stretch/>
        </p:blipFill>
        <p:spPr>
          <a:xfrm>
            <a:off x="584178" y="2366109"/>
            <a:ext cx="11023647" cy="2125785"/>
          </a:xfrm>
          <a:prstGeom prst="rect">
            <a:avLst/>
          </a:prstGeom>
          <a:ln>
            <a:solidFill>
              <a:srgbClr val="000000"/>
            </a:solidFill>
          </a:ln>
        </p:spPr>
      </p:pic>
      <p:sp>
        <p:nvSpPr>
          <p:cNvPr id="16" name="Title 15"/>
          <p:cNvSpPr>
            <a:spLocks noGrp="1"/>
          </p:cNvSpPr>
          <p:nvPr>
            <p:ph type="title"/>
          </p:nvPr>
        </p:nvSpPr>
        <p:spPr/>
        <p:txBody>
          <a:bodyPr/>
          <a:lstStyle/>
          <a:p>
            <a:r>
              <a:rPr lang="en-US" altLang="en-US" dirty="0"/>
              <a:t>Q5 Case Study 1 of 4: Renato, correct answer</a:t>
            </a:r>
            <a:endParaRPr lang="en-US" dirty="0"/>
          </a:p>
        </p:txBody>
      </p:sp>
      <p:sp>
        <p:nvSpPr>
          <p:cNvPr id="7" name="TextBox 6">
            <a:extLst>
              <a:ext uri="{FF2B5EF4-FFF2-40B4-BE49-F238E27FC236}">
                <a16:creationId xmlns:a16="http://schemas.microsoft.com/office/drawing/2014/main" id="{CF78C589-FAE9-4093-907B-67AB56374D92}"/>
              </a:ext>
            </a:extLst>
          </p:cNvPr>
          <p:cNvSpPr txBox="1"/>
          <p:nvPr/>
        </p:nvSpPr>
        <p:spPr>
          <a:xfrm>
            <a:off x="3141655" y="3174434"/>
            <a:ext cx="8170827" cy="461665"/>
          </a:xfrm>
          <a:prstGeom prst="rect">
            <a:avLst/>
          </a:prstGeom>
          <a:noFill/>
        </p:spPr>
        <p:txBody>
          <a:bodyPr wrap="none" rtlCol="0">
            <a:spAutoFit/>
          </a:bodyPr>
          <a:lstStyle/>
          <a:p>
            <a:pPr defTabSz="1219140" eaLnBrk="0" fontAlgn="base" hangingPunct="0">
              <a:spcBef>
                <a:spcPct val="0"/>
              </a:spcBef>
              <a:spcAft>
                <a:spcPct val="0"/>
              </a:spcAft>
              <a:defRPr/>
            </a:pPr>
            <a:r>
              <a:rPr lang="en-US" sz="2400" b="1" dirty="0">
                <a:solidFill>
                  <a:srgbClr val="C00000"/>
                </a:solidFill>
                <a:latin typeface="Calibri" panose="020F0502020204030204" pitchFamily="34" charset="0"/>
              </a:rPr>
              <a:t> 2     0     2     0          P    W   </a:t>
            </a:r>
            <a:r>
              <a:rPr lang="en-US" sz="267" b="1" dirty="0">
                <a:solidFill>
                  <a:srgbClr val="C00000"/>
                </a:solidFill>
                <a:latin typeface="Calibri" panose="020F0502020204030204" pitchFamily="34" charset="0"/>
              </a:rPr>
              <a:t> </a:t>
            </a:r>
            <a:r>
              <a:rPr lang="en-US" sz="2400" b="1" dirty="0">
                <a:solidFill>
                  <a:srgbClr val="C00000"/>
                </a:solidFill>
                <a:latin typeface="Calibri" panose="020F0502020204030204" pitchFamily="34" charset="0"/>
              </a:rPr>
              <a:t>     0     1      2     3     4      5     6     7     8</a:t>
            </a:r>
          </a:p>
        </p:txBody>
      </p:sp>
      <p:sp>
        <p:nvSpPr>
          <p:cNvPr id="4" name="TextBox 3">
            <a:extLst>
              <a:ext uri="{FF2B5EF4-FFF2-40B4-BE49-F238E27FC236}">
                <a16:creationId xmlns:a16="http://schemas.microsoft.com/office/drawing/2014/main" id="{E952D736-F548-45E8-992A-B3D80BF56976}"/>
              </a:ext>
            </a:extLst>
          </p:cNvPr>
          <p:cNvSpPr txBox="1"/>
          <p:nvPr/>
        </p:nvSpPr>
        <p:spPr>
          <a:xfrm>
            <a:off x="871813" y="2640953"/>
            <a:ext cx="463497" cy="502766"/>
          </a:xfrm>
          <a:prstGeom prst="rect">
            <a:avLst/>
          </a:prstGeom>
          <a:noFill/>
        </p:spPr>
        <p:txBody>
          <a:bodyPr wrap="square" rtlCol="0">
            <a:spAutoFit/>
          </a:bodyPr>
          <a:lstStyle/>
          <a:p>
            <a:pPr defTabSz="1219140" eaLnBrk="0" fontAlgn="base" hangingPunct="0">
              <a:spcBef>
                <a:spcPct val="0"/>
              </a:spcBef>
              <a:spcAft>
                <a:spcPct val="0"/>
              </a:spcAft>
            </a:pPr>
            <a:r>
              <a:rPr lang="en-US" sz="2667" b="1" dirty="0">
                <a:solidFill>
                  <a:srgbClr val="C00000"/>
                </a:solidFill>
                <a:latin typeface="Calibri" panose="020F0502020204030204" pitchFamily="34" charset="0"/>
              </a:rPr>
              <a:t>X</a:t>
            </a:r>
          </a:p>
        </p:txBody>
      </p:sp>
      <p:sp>
        <p:nvSpPr>
          <p:cNvPr id="6" name="Content Placeholder 2">
            <a:extLst>
              <a:ext uri="{FF2B5EF4-FFF2-40B4-BE49-F238E27FC236}">
                <a16:creationId xmlns:a16="http://schemas.microsoft.com/office/drawing/2014/main" id="{4A38577A-FF6C-46FC-B9BC-7C5F739A1C54}"/>
              </a:ext>
            </a:extLst>
          </p:cNvPr>
          <p:cNvSpPr>
            <a:spLocks noGrp="1"/>
          </p:cNvSpPr>
          <p:nvPr>
            <p:ph type="body" sz="quarter" idx="10"/>
          </p:nvPr>
        </p:nvSpPr>
        <p:spPr>
          <a:xfrm>
            <a:off x="668710" y="4953720"/>
            <a:ext cx="10972799" cy="1143000"/>
          </a:xfrm>
        </p:spPr>
        <p:txBody>
          <a:bodyPr/>
          <a:lstStyle/>
          <a:p>
            <a:r>
              <a:rPr lang="en-US" altLang="en-US" dirty="0"/>
              <a:t>And be sure to send treatment completion info back to Palau TB program so that they can complete Renato’s RVCT Case Outcome (items </a:t>
            </a:r>
            <a:r>
              <a:rPr lang="en-US" altLang="en-US" b="1" dirty="0"/>
              <a:t>Q37–Q43</a:t>
            </a:r>
            <a:r>
              <a:rPr lang="en-US" altLang="en-US" dirty="0"/>
              <a:t>)</a:t>
            </a:r>
          </a:p>
        </p:txBody>
      </p:sp>
      <p:pic>
        <p:nvPicPr>
          <p:cNvPr id="3" name="Audio 2">
            <a:hlinkClick r:id="" action="ppaction://media"/>
            <a:extLst>
              <a:ext uri="{FF2B5EF4-FFF2-40B4-BE49-F238E27FC236}">
                <a16:creationId xmlns:a16="http://schemas.microsoft.com/office/drawing/2014/main" id="{AC4FE1AD-AF51-4739-ADD4-349C37AADE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1795096"/>
      </p:ext>
    </p:extLst>
  </p:cSld>
  <p:clrMapOvr>
    <a:masterClrMapping/>
  </p:clrMapOvr>
  <p:transition advTm="387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altLang="en-US" dirty="0"/>
              <a:t>Q5 Case Study 2 of 4: Carlos from Guatemala</a:t>
            </a:r>
            <a:endParaRPr lang="en-US" dirty="0"/>
          </a:p>
        </p:txBody>
      </p:sp>
      <p:sp>
        <p:nvSpPr>
          <p:cNvPr id="3" name="Content Placeholder 2"/>
          <p:cNvSpPr>
            <a:spLocks noGrp="1"/>
          </p:cNvSpPr>
          <p:nvPr>
            <p:ph type="body" sz="quarter" idx="10"/>
          </p:nvPr>
        </p:nvSpPr>
        <p:spPr>
          <a:xfrm>
            <a:off x="355601" y="1528271"/>
            <a:ext cx="11600180" cy="4455584"/>
          </a:xfrm>
        </p:spPr>
        <p:txBody>
          <a:bodyPr/>
          <a:lstStyle/>
          <a:p>
            <a:r>
              <a:rPr lang="en-US" altLang="en-US" dirty="0"/>
              <a:t>Within days of arriving from Guatemala,</a:t>
            </a:r>
            <a:br>
              <a:rPr lang="en-US" altLang="en-US" dirty="0"/>
            </a:br>
            <a:r>
              <a:rPr lang="en-US" altLang="en-US" dirty="0"/>
              <a:t>Carlos is detained in an ICE facility in your state</a:t>
            </a:r>
          </a:p>
          <a:p>
            <a:r>
              <a:rPr lang="en-US" altLang="en-US" dirty="0"/>
              <a:t>He has TB medications with him and says he</a:t>
            </a:r>
            <a:br>
              <a:rPr lang="en-US" altLang="en-US" dirty="0"/>
            </a:br>
            <a:r>
              <a:rPr lang="en-US" altLang="en-US" dirty="0"/>
              <a:t>was diagnosed with TB before starting his journey</a:t>
            </a:r>
          </a:p>
          <a:p>
            <a:r>
              <a:rPr lang="en-US" altLang="en-US" dirty="0"/>
              <a:t>ICE informs the health department to anticipate</a:t>
            </a:r>
            <a:br>
              <a:rPr lang="en-US" altLang="en-US" dirty="0"/>
            </a:br>
            <a:r>
              <a:rPr lang="en-US" altLang="en-US" dirty="0"/>
              <a:t>up to a year before his asylum claim is adjudicated</a:t>
            </a:r>
          </a:p>
          <a:p>
            <a:pPr lvl="1"/>
            <a:r>
              <a:rPr lang="en-US" altLang="en-US" dirty="0"/>
              <a:t>Health dept follows and treats TB while Carlos is in ICE custody for next 7 months</a:t>
            </a:r>
          </a:p>
          <a:p>
            <a:pPr>
              <a:spcBef>
                <a:spcPts val="2400"/>
              </a:spcBef>
            </a:pPr>
            <a:r>
              <a:rPr lang="en-US" altLang="en-US" dirty="0"/>
              <a:t>Although Carlos is in federal custody and treatment was initiated elsewhere, it is still your jurisdiction’s responsibility to </a:t>
            </a:r>
            <a:r>
              <a:rPr lang="en-US" altLang="en-US" b="1" dirty="0">
                <a:solidFill>
                  <a:srgbClr val="C00000"/>
                </a:solidFill>
              </a:rPr>
              <a:t>report this noncountable case</a:t>
            </a:r>
          </a:p>
        </p:txBody>
      </p:sp>
      <p:pic>
        <p:nvPicPr>
          <p:cNvPr id="5" name="Picture 4">
            <a:extLst>
              <a:ext uri="{FF2B5EF4-FFF2-40B4-BE49-F238E27FC236}">
                <a16:creationId xmlns:a16="http://schemas.microsoft.com/office/drawing/2014/main" id="{2A9006B8-2310-4B73-B616-4C21BBA5EBF7}"/>
              </a:ext>
            </a:extLst>
          </p:cNvPr>
          <p:cNvPicPr>
            <a:picLocks noChangeAspect="1"/>
          </p:cNvPicPr>
          <p:nvPr/>
        </p:nvPicPr>
        <p:blipFill>
          <a:blip r:embed="rId5"/>
          <a:stretch>
            <a:fillRect/>
          </a:stretch>
        </p:blipFill>
        <p:spPr>
          <a:xfrm rot="18321629">
            <a:off x="8640576" y="1871158"/>
            <a:ext cx="2486579" cy="1807003"/>
          </a:xfrm>
          <a:prstGeom prst="rect">
            <a:avLst/>
          </a:prstGeom>
        </p:spPr>
      </p:pic>
      <p:pic>
        <p:nvPicPr>
          <p:cNvPr id="6" name="Audio 5">
            <a:hlinkClick r:id="" action="ppaction://media"/>
            <a:extLst>
              <a:ext uri="{FF2B5EF4-FFF2-40B4-BE49-F238E27FC236}">
                <a16:creationId xmlns:a16="http://schemas.microsoft.com/office/drawing/2014/main" id="{84FF6C91-C546-4C5C-9C29-4D41A2A167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1451496"/>
      </p:ext>
    </p:extLst>
  </p:cSld>
  <p:clrMapOvr>
    <a:masterClrMapping/>
  </p:clrMapOvr>
  <p:transition advTm="565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D8EBE-6807-45EE-8EFF-2FCBF08007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552" r="13002"/>
          <a:stretch/>
        </p:blipFill>
        <p:spPr>
          <a:xfrm>
            <a:off x="584178" y="2366109"/>
            <a:ext cx="11023647" cy="2125785"/>
          </a:xfrm>
          <a:prstGeom prst="rect">
            <a:avLst/>
          </a:prstGeom>
          <a:ln>
            <a:solidFill>
              <a:srgbClr val="000000"/>
            </a:solidFill>
          </a:ln>
        </p:spPr>
      </p:pic>
      <p:sp>
        <p:nvSpPr>
          <p:cNvPr id="16" name="Title 15"/>
          <p:cNvSpPr>
            <a:spLocks noGrp="1"/>
          </p:cNvSpPr>
          <p:nvPr>
            <p:ph type="title"/>
          </p:nvPr>
        </p:nvSpPr>
        <p:spPr/>
        <p:txBody>
          <a:bodyPr/>
          <a:lstStyle/>
          <a:p>
            <a:r>
              <a:rPr lang="en-US" altLang="en-US" dirty="0"/>
              <a:t>Q5 Case Study 2 of 4: Carlos, continued</a:t>
            </a:r>
            <a:endParaRPr lang="en-US" dirty="0"/>
          </a:p>
        </p:txBody>
      </p:sp>
      <p:sp>
        <p:nvSpPr>
          <p:cNvPr id="3" name="Content Placeholder 2"/>
          <p:cNvSpPr>
            <a:spLocks noGrp="1"/>
          </p:cNvSpPr>
          <p:nvPr>
            <p:ph type="body" sz="quarter" idx="10"/>
          </p:nvPr>
        </p:nvSpPr>
        <p:spPr>
          <a:xfrm>
            <a:off x="609600" y="1545167"/>
            <a:ext cx="10972800" cy="1448512"/>
          </a:xfrm>
        </p:spPr>
        <p:txBody>
          <a:bodyPr/>
          <a:lstStyle/>
          <a:p>
            <a:r>
              <a:rPr lang="en-US" altLang="en-US" dirty="0"/>
              <a:t>How should you complete item 5 on the RVCT for Carlos?</a:t>
            </a:r>
          </a:p>
        </p:txBody>
      </p:sp>
      <p:pic>
        <p:nvPicPr>
          <p:cNvPr id="4" name="Audio 3">
            <a:hlinkClick r:id="" action="ppaction://media"/>
            <a:extLst>
              <a:ext uri="{FF2B5EF4-FFF2-40B4-BE49-F238E27FC236}">
                <a16:creationId xmlns:a16="http://schemas.microsoft.com/office/drawing/2014/main" id="{77FCD827-433D-442F-8300-EBE904B0CD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31911400"/>
      </p:ext>
    </p:extLst>
  </p:cSld>
  <p:clrMapOvr>
    <a:masterClrMapping/>
  </p:clrMapOvr>
  <p:transition advTm="132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D8EBE-6807-45EE-8EFF-2FCBF08007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552" r="13002"/>
          <a:stretch/>
        </p:blipFill>
        <p:spPr>
          <a:xfrm>
            <a:off x="584178" y="2366109"/>
            <a:ext cx="11023647" cy="2125785"/>
          </a:xfrm>
          <a:prstGeom prst="rect">
            <a:avLst/>
          </a:prstGeom>
          <a:ln>
            <a:solidFill>
              <a:srgbClr val="000000"/>
            </a:solidFill>
          </a:ln>
        </p:spPr>
      </p:pic>
      <p:sp>
        <p:nvSpPr>
          <p:cNvPr id="16" name="Title 15"/>
          <p:cNvSpPr>
            <a:spLocks noGrp="1"/>
          </p:cNvSpPr>
          <p:nvPr>
            <p:ph type="title"/>
          </p:nvPr>
        </p:nvSpPr>
        <p:spPr/>
        <p:txBody>
          <a:bodyPr/>
          <a:lstStyle/>
          <a:p>
            <a:r>
              <a:rPr lang="en-US" altLang="en-US" dirty="0"/>
              <a:t>Q5 Case Study 2 of 4: Carlos, correct answer</a:t>
            </a:r>
            <a:endParaRPr lang="en-US" dirty="0"/>
          </a:p>
        </p:txBody>
      </p:sp>
      <p:sp>
        <p:nvSpPr>
          <p:cNvPr id="5" name="TextBox 4">
            <a:extLst>
              <a:ext uri="{FF2B5EF4-FFF2-40B4-BE49-F238E27FC236}">
                <a16:creationId xmlns:a16="http://schemas.microsoft.com/office/drawing/2014/main" id="{62BD91F5-3C16-4B39-B486-05E1F6C0380A}"/>
              </a:ext>
            </a:extLst>
          </p:cNvPr>
          <p:cNvSpPr txBox="1"/>
          <p:nvPr/>
        </p:nvSpPr>
        <p:spPr>
          <a:xfrm>
            <a:off x="5813743" y="3618519"/>
            <a:ext cx="2046586" cy="584775"/>
          </a:xfrm>
          <a:prstGeom prst="rect">
            <a:avLst/>
          </a:prstGeom>
          <a:noFill/>
        </p:spPr>
        <p:txBody>
          <a:bodyPr wrap="none" rtlCol="0">
            <a:spAutoFit/>
          </a:bodyPr>
          <a:lstStyle/>
          <a:p>
            <a:pPr defTabSz="1219140" eaLnBrk="0" fontAlgn="base" hangingPunct="0">
              <a:spcBef>
                <a:spcPct val="0"/>
              </a:spcBef>
              <a:spcAft>
                <a:spcPct val="0"/>
              </a:spcAft>
              <a:defRPr/>
            </a:pPr>
            <a:r>
              <a:rPr lang="en-US" sz="3200" b="1" dirty="0">
                <a:solidFill>
                  <a:srgbClr val="C00000"/>
                </a:solidFill>
                <a:latin typeface="Calibri" panose="020F0502020204030204" pitchFamily="34" charset="0"/>
              </a:rPr>
              <a:t>Guatemala</a:t>
            </a:r>
          </a:p>
        </p:txBody>
      </p:sp>
      <p:sp>
        <p:nvSpPr>
          <p:cNvPr id="6" name="TextBox 5">
            <a:extLst>
              <a:ext uri="{FF2B5EF4-FFF2-40B4-BE49-F238E27FC236}">
                <a16:creationId xmlns:a16="http://schemas.microsoft.com/office/drawing/2014/main" id="{5779B224-3E2A-4B90-950E-D294D73FE063}"/>
              </a:ext>
            </a:extLst>
          </p:cNvPr>
          <p:cNvSpPr txBox="1"/>
          <p:nvPr/>
        </p:nvSpPr>
        <p:spPr>
          <a:xfrm>
            <a:off x="872228" y="3630590"/>
            <a:ext cx="410690" cy="584775"/>
          </a:xfrm>
          <a:prstGeom prst="rect">
            <a:avLst/>
          </a:prstGeom>
          <a:noFill/>
        </p:spPr>
        <p:txBody>
          <a:bodyPr wrap="none" rtlCol="0">
            <a:spAutoFit/>
          </a:bodyPr>
          <a:lstStyle/>
          <a:p>
            <a:pPr defTabSz="1219140" eaLnBrk="0" fontAlgn="base" hangingPunct="0">
              <a:spcBef>
                <a:spcPct val="0"/>
              </a:spcBef>
              <a:spcAft>
                <a:spcPct val="0"/>
              </a:spcAft>
              <a:defRPr/>
            </a:pPr>
            <a:r>
              <a:rPr lang="en-US" sz="3200" b="1" dirty="0">
                <a:solidFill>
                  <a:srgbClr val="C00000"/>
                </a:solidFill>
                <a:latin typeface="Calibri" panose="020F0502020204030204" pitchFamily="34" charset="0"/>
              </a:rPr>
              <a:t>X</a:t>
            </a:r>
          </a:p>
        </p:txBody>
      </p:sp>
      <p:sp>
        <p:nvSpPr>
          <p:cNvPr id="8" name="Content Placeholder 2">
            <a:extLst>
              <a:ext uri="{FF2B5EF4-FFF2-40B4-BE49-F238E27FC236}">
                <a16:creationId xmlns:a16="http://schemas.microsoft.com/office/drawing/2014/main" id="{938357A6-4EF0-43EA-9331-A06DED104297}"/>
              </a:ext>
            </a:extLst>
          </p:cNvPr>
          <p:cNvSpPr>
            <a:spLocks noGrp="1"/>
          </p:cNvSpPr>
          <p:nvPr>
            <p:ph type="body" sz="quarter" idx="10"/>
          </p:nvPr>
        </p:nvSpPr>
        <p:spPr>
          <a:xfrm>
            <a:off x="1733750" y="4853347"/>
            <a:ext cx="9947582" cy="1569845"/>
          </a:xfrm>
        </p:spPr>
        <p:txBody>
          <a:bodyPr/>
          <a:lstStyle/>
          <a:p>
            <a:pPr>
              <a:spcBef>
                <a:spcPts val="2400"/>
              </a:spcBef>
            </a:pPr>
            <a:r>
              <a:rPr lang="en-US" altLang="en-US" dirty="0">
                <a:solidFill>
                  <a:srgbClr val="C00000"/>
                </a:solidFill>
              </a:rPr>
              <a:t>Since patient was prescribed TB medications before U.S. arrival,</a:t>
            </a:r>
            <a:br>
              <a:rPr lang="en-US" altLang="en-US" dirty="0">
                <a:solidFill>
                  <a:srgbClr val="C00000"/>
                </a:solidFill>
              </a:rPr>
            </a:br>
            <a:r>
              <a:rPr lang="en-US" altLang="en-US" b="1" dirty="0">
                <a:solidFill>
                  <a:srgbClr val="C00000"/>
                </a:solidFill>
              </a:rPr>
              <a:t>consider the case as having already been counted by Guatemala</a:t>
            </a:r>
            <a:br>
              <a:rPr lang="en-US" altLang="en-US" dirty="0">
                <a:solidFill>
                  <a:srgbClr val="C00000"/>
                </a:solidFill>
              </a:rPr>
            </a:br>
            <a:r>
              <a:rPr lang="en-US" altLang="en-US" dirty="0">
                <a:solidFill>
                  <a:srgbClr val="C00000"/>
                </a:solidFill>
              </a:rPr>
              <a:t>(</a:t>
            </a:r>
            <a:r>
              <a:rPr lang="en-US" altLang="en-US" i="1" dirty="0">
                <a:solidFill>
                  <a:srgbClr val="C00000"/>
                </a:solidFill>
              </a:rPr>
              <a:t>even if unable to verify with Guatemala</a:t>
            </a:r>
            <a:r>
              <a:rPr lang="en-US" altLang="en-US" dirty="0">
                <a:solidFill>
                  <a:srgbClr val="C00000"/>
                </a:solidFill>
              </a:rPr>
              <a:t>)</a:t>
            </a:r>
          </a:p>
        </p:txBody>
      </p:sp>
      <p:pic>
        <p:nvPicPr>
          <p:cNvPr id="7" name="Picture 6">
            <a:extLst>
              <a:ext uri="{FF2B5EF4-FFF2-40B4-BE49-F238E27FC236}">
                <a16:creationId xmlns:a16="http://schemas.microsoft.com/office/drawing/2014/main" id="{FB5258C7-02E5-46AB-9D29-0BC66BE7B34B}"/>
              </a:ext>
            </a:extLst>
          </p:cNvPr>
          <p:cNvPicPr>
            <a:picLocks noChangeAspect="1"/>
          </p:cNvPicPr>
          <p:nvPr/>
        </p:nvPicPr>
        <p:blipFill>
          <a:blip r:embed="rId6"/>
          <a:stretch>
            <a:fillRect/>
          </a:stretch>
        </p:blipFill>
        <p:spPr>
          <a:xfrm rot="18321629">
            <a:off x="636522" y="4981695"/>
            <a:ext cx="1468828" cy="1067400"/>
          </a:xfrm>
          <a:prstGeom prst="rect">
            <a:avLst/>
          </a:prstGeom>
        </p:spPr>
      </p:pic>
      <p:pic>
        <p:nvPicPr>
          <p:cNvPr id="3" name="Audio 2">
            <a:hlinkClick r:id="" action="ppaction://media"/>
            <a:extLst>
              <a:ext uri="{FF2B5EF4-FFF2-40B4-BE49-F238E27FC236}">
                <a16:creationId xmlns:a16="http://schemas.microsoft.com/office/drawing/2014/main" id="{14D7E5CE-A643-4453-8A81-A66AA9948D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0638929"/>
      </p:ext>
    </p:extLst>
  </p:cSld>
  <p:clrMapOvr>
    <a:masterClrMapping/>
  </p:clrMapOvr>
  <p:transition advTm="296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609600" y="302645"/>
            <a:ext cx="10972800" cy="1143000"/>
          </a:xfrm>
        </p:spPr>
        <p:txBody>
          <a:bodyPr/>
          <a:lstStyle/>
          <a:p>
            <a:r>
              <a:rPr lang="en-US" altLang="en-US" dirty="0"/>
              <a:t>Q5 Case Study 3 of 4: Gilberto from Honduras</a:t>
            </a:r>
            <a:endParaRPr lang="en-US" dirty="0"/>
          </a:p>
        </p:txBody>
      </p:sp>
      <p:sp>
        <p:nvSpPr>
          <p:cNvPr id="3" name="Content Placeholder 2"/>
          <p:cNvSpPr>
            <a:spLocks noGrp="1"/>
          </p:cNvSpPr>
          <p:nvPr>
            <p:ph type="body" sz="quarter" idx="10"/>
          </p:nvPr>
        </p:nvSpPr>
        <p:spPr>
          <a:xfrm>
            <a:off x="355600" y="1528271"/>
            <a:ext cx="11714481" cy="4455584"/>
          </a:xfrm>
        </p:spPr>
        <p:txBody>
          <a:bodyPr/>
          <a:lstStyle/>
          <a:p>
            <a:r>
              <a:rPr lang="en-US" altLang="en-US" dirty="0"/>
              <a:t>Within days of arriving from Honduras,</a:t>
            </a:r>
            <a:br>
              <a:rPr lang="en-US" altLang="en-US" dirty="0"/>
            </a:br>
            <a:r>
              <a:rPr lang="en-US" altLang="en-US" dirty="0"/>
              <a:t>Gilberto is detained </a:t>
            </a:r>
            <a:br>
              <a:rPr lang="en-US" altLang="en-US" dirty="0"/>
            </a:br>
            <a:r>
              <a:rPr lang="en-US" altLang="en-US" dirty="0"/>
              <a:t>in an ICE facility in your state</a:t>
            </a:r>
          </a:p>
          <a:p>
            <a:pPr>
              <a:spcBef>
                <a:spcPts val="1600"/>
              </a:spcBef>
            </a:pPr>
            <a:r>
              <a:rPr lang="en-US" altLang="en-US" dirty="0">
                <a:solidFill>
                  <a:srgbClr val="5F5F5F"/>
                </a:solidFill>
              </a:rPr>
              <a:t>He reports no TB history, but is coughing</a:t>
            </a:r>
            <a:br>
              <a:rPr lang="en-US" altLang="en-US" dirty="0">
                <a:solidFill>
                  <a:srgbClr val="5F5F5F"/>
                </a:solidFill>
              </a:rPr>
            </a:br>
            <a:r>
              <a:rPr lang="en-US" altLang="en-US" dirty="0">
                <a:solidFill>
                  <a:srgbClr val="5F5F5F"/>
                </a:solidFill>
              </a:rPr>
              <a:t>on medical intake, and his chest x-ray </a:t>
            </a:r>
            <a:br>
              <a:rPr lang="en-US" altLang="en-US" dirty="0">
                <a:solidFill>
                  <a:srgbClr val="5F5F5F"/>
                </a:solidFill>
              </a:rPr>
            </a:br>
            <a:r>
              <a:rPr lang="en-US" altLang="en-US" dirty="0">
                <a:solidFill>
                  <a:srgbClr val="5F5F5F"/>
                </a:solidFill>
              </a:rPr>
              <a:t>shows lung infiltrates, so sputum is collected</a:t>
            </a:r>
          </a:p>
          <a:p>
            <a:pPr>
              <a:spcBef>
                <a:spcPts val="1600"/>
              </a:spcBef>
            </a:pPr>
            <a:r>
              <a:rPr lang="en-US" altLang="en-US" dirty="0"/>
              <a:t>When the lab detects acid-fast bacilli (AFB) on the smear, ICE works with </a:t>
            </a:r>
            <a:br>
              <a:rPr lang="en-US" altLang="en-US" dirty="0"/>
            </a:br>
            <a:r>
              <a:rPr lang="en-US" altLang="en-US" dirty="0"/>
              <a:t>health department to order additional testing, establish a TB diagnosis,</a:t>
            </a:r>
            <a:br>
              <a:rPr lang="en-US" altLang="en-US" dirty="0"/>
            </a:br>
            <a:r>
              <a:rPr lang="en-US" altLang="en-US" dirty="0"/>
              <a:t>and start his TB treatment</a:t>
            </a:r>
          </a:p>
          <a:p>
            <a:pPr lvl="1"/>
            <a:r>
              <a:rPr lang="en-US" altLang="en-US" dirty="0"/>
              <a:t>Gilberto remains in the USA for ~4 months</a:t>
            </a:r>
            <a:endParaRPr lang="en-US" altLang="en-US" b="1" dirty="0"/>
          </a:p>
        </p:txBody>
      </p:sp>
      <p:pic>
        <p:nvPicPr>
          <p:cNvPr id="4" name="Picture 3">
            <a:extLst>
              <a:ext uri="{FF2B5EF4-FFF2-40B4-BE49-F238E27FC236}">
                <a16:creationId xmlns:a16="http://schemas.microsoft.com/office/drawing/2014/main" id="{861524A3-EBCC-4C53-9C24-7C9E659CCC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36" r="26306" b="12476"/>
          <a:stretch/>
        </p:blipFill>
        <p:spPr>
          <a:xfrm>
            <a:off x="7435081" y="1663272"/>
            <a:ext cx="3536140" cy="2552353"/>
          </a:xfrm>
          <a:prstGeom prst="rect">
            <a:avLst/>
          </a:prstGeom>
        </p:spPr>
      </p:pic>
      <p:pic>
        <p:nvPicPr>
          <p:cNvPr id="2" name="Audio 1">
            <a:hlinkClick r:id="" action="ppaction://media"/>
            <a:extLst>
              <a:ext uri="{FF2B5EF4-FFF2-40B4-BE49-F238E27FC236}">
                <a16:creationId xmlns:a16="http://schemas.microsoft.com/office/drawing/2014/main" id="{2228F130-2EC8-42BB-A5A5-1A0CCD85C3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6282571"/>
      </p:ext>
    </p:extLst>
  </p:cSld>
  <p:clrMapOvr>
    <a:masterClrMapping/>
  </p:clrMapOvr>
  <p:transition advTm="463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altLang="en-US" dirty="0"/>
              <a:t>Q5 Case Study 3 of 4: Gilberto, continued</a:t>
            </a:r>
            <a:endParaRPr lang="en-US" dirty="0"/>
          </a:p>
        </p:txBody>
      </p:sp>
      <p:sp>
        <p:nvSpPr>
          <p:cNvPr id="3" name="Content Placeholder 2"/>
          <p:cNvSpPr>
            <a:spLocks noGrp="1"/>
          </p:cNvSpPr>
          <p:nvPr>
            <p:ph type="body" sz="quarter" idx="10"/>
          </p:nvPr>
        </p:nvSpPr>
        <p:spPr>
          <a:xfrm>
            <a:off x="609600" y="1545167"/>
            <a:ext cx="10972800" cy="1448512"/>
          </a:xfrm>
        </p:spPr>
        <p:txBody>
          <a:bodyPr/>
          <a:lstStyle/>
          <a:p>
            <a:endParaRPr lang="en-US" altLang="en-US" dirty="0"/>
          </a:p>
          <a:p>
            <a:endParaRPr lang="en-US" altLang="en-US" dirty="0"/>
          </a:p>
          <a:p>
            <a:endParaRPr lang="en-US" altLang="en-US" dirty="0"/>
          </a:p>
          <a:p>
            <a:endParaRPr lang="en-US" altLang="en-US" dirty="0"/>
          </a:p>
          <a:p>
            <a:endParaRPr lang="en-US" altLang="en-US" dirty="0"/>
          </a:p>
          <a:p>
            <a:r>
              <a:rPr lang="en-US" altLang="en-US" dirty="0"/>
              <a:t>How should you complete item 5 on the RVCT for Gilberto?</a:t>
            </a:r>
          </a:p>
        </p:txBody>
      </p:sp>
      <p:pic>
        <p:nvPicPr>
          <p:cNvPr id="5" name="Picture 4">
            <a:extLst>
              <a:ext uri="{FF2B5EF4-FFF2-40B4-BE49-F238E27FC236}">
                <a16:creationId xmlns:a16="http://schemas.microsoft.com/office/drawing/2014/main" id="{72D1607F-ED36-4BBB-83AA-ACDC065EB3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552" r="13002"/>
          <a:stretch/>
        </p:blipFill>
        <p:spPr>
          <a:xfrm>
            <a:off x="584178" y="1604109"/>
            <a:ext cx="11023647" cy="2125785"/>
          </a:xfrm>
          <a:prstGeom prst="rect">
            <a:avLst/>
          </a:prstGeom>
          <a:ln>
            <a:solidFill>
              <a:srgbClr val="000000"/>
            </a:solidFill>
          </a:ln>
        </p:spPr>
      </p:pic>
      <p:pic>
        <p:nvPicPr>
          <p:cNvPr id="2" name="Audio 1">
            <a:hlinkClick r:id="" action="ppaction://media"/>
            <a:extLst>
              <a:ext uri="{FF2B5EF4-FFF2-40B4-BE49-F238E27FC236}">
                <a16:creationId xmlns:a16="http://schemas.microsoft.com/office/drawing/2014/main" id="{C1E33B78-5A60-4C44-A8CE-44F07CBE32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3079831"/>
      </p:ext>
    </p:extLst>
  </p:cSld>
  <p:clrMapOvr>
    <a:masterClrMapping/>
  </p:clrMapOvr>
  <p:transition advTm="125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Text Placeholder 2"/>
          <p:cNvSpPr>
            <a:spLocks noGrp="1"/>
          </p:cNvSpPr>
          <p:nvPr>
            <p:ph type="body" sz="quarter" idx="10"/>
          </p:nvPr>
        </p:nvSpPr>
        <p:spPr/>
        <p:txBody>
          <a:bodyPr/>
          <a:lstStyle/>
          <a:p>
            <a:r>
              <a:rPr lang="en-US" dirty="0"/>
              <a:t>Educate public health staff who…</a:t>
            </a:r>
          </a:p>
          <a:p>
            <a:pPr lvl="1"/>
            <a:r>
              <a:rPr lang="en-US" altLang="en-US" dirty="0"/>
              <a:t>Collect information about TB patients in their jurisdictions</a:t>
            </a:r>
          </a:p>
          <a:p>
            <a:pPr lvl="1"/>
            <a:r>
              <a:rPr lang="en-US" altLang="en-US" dirty="0"/>
              <a:t>Decide whether a TB case is reportable in the United States and,</a:t>
            </a:r>
            <a:br>
              <a:rPr lang="en-US" altLang="en-US" dirty="0"/>
            </a:br>
            <a:r>
              <a:rPr lang="en-US" altLang="en-US" dirty="0"/>
              <a:t>if so, whether countable and which U.S. jurisdiction should count</a:t>
            </a:r>
          </a:p>
          <a:p>
            <a:pPr lvl="1"/>
            <a:r>
              <a:rPr lang="en-US" altLang="en-US" dirty="0"/>
              <a:t>Complete the RVCT for reportable cases  </a:t>
            </a:r>
          </a:p>
          <a:p>
            <a:pPr lvl="1"/>
            <a:r>
              <a:rPr lang="en-US" altLang="en-US" dirty="0"/>
              <a:t>Monitor quality of RVCT data</a:t>
            </a:r>
          </a:p>
          <a:p>
            <a:pPr lvl="1"/>
            <a:r>
              <a:rPr lang="en-US" altLang="en-US" dirty="0"/>
              <a:t>Use RVCT data</a:t>
            </a:r>
          </a:p>
        </p:txBody>
      </p:sp>
      <p:sp>
        <p:nvSpPr>
          <p:cNvPr id="6" name="TextBox 5">
            <a:extLst>
              <a:ext uri="{FF2B5EF4-FFF2-40B4-BE49-F238E27FC236}">
                <a16:creationId xmlns:a16="http://schemas.microsoft.com/office/drawing/2014/main" id="{C86EB5CD-229C-4C30-8E86-2495B94237B4}"/>
              </a:ext>
            </a:extLst>
          </p:cNvPr>
          <p:cNvSpPr txBox="1"/>
          <p:nvPr/>
        </p:nvSpPr>
        <p:spPr>
          <a:xfrm>
            <a:off x="997746" y="5184431"/>
            <a:ext cx="8839343" cy="913199"/>
          </a:xfrm>
          <a:prstGeom prst="rect">
            <a:avLst/>
          </a:prstGeom>
          <a:noFill/>
        </p:spPr>
        <p:txBody>
          <a:bodyPr wrap="none" rtlCol="0">
            <a:spAutoFit/>
          </a:bodyPr>
          <a:lstStyle/>
          <a:p>
            <a:pPr defTabSz="1219170" eaLnBrk="0" fontAlgn="base" hangingPunct="0">
              <a:spcBef>
                <a:spcPct val="0"/>
              </a:spcBef>
              <a:spcAft>
                <a:spcPct val="0"/>
              </a:spcAft>
            </a:pPr>
            <a:r>
              <a:rPr lang="en-US" sz="2667" b="1" dirty="0">
                <a:solidFill>
                  <a:srgbClr val="7F7F7F">
                    <a:lumMod val="75000"/>
                  </a:srgbClr>
                </a:solidFill>
                <a:latin typeface="Calibri" panose="020F0502020204030204" pitchFamily="34" charset="0"/>
                <a:cs typeface="Calibri" panose="020F0502020204030204" pitchFamily="34" charset="0"/>
              </a:rPr>
              <a:t>…to achieve accurate, timely, and complete TB case reporting</a:t>
            </a:r>
            <a:br>
              <a:rPr lang="en-US" sz="2667" b="1" dirty="0">
                <a:solidFill>
                  <a:srgbClr val="7F7F7F">
                    <a:lumMod val="75000"/>
                  </a:srgbClr>
                </a:solidFill>
                <a:latin typeface="Calibri" panose="020F0502020204030204" pitchFamily="34" charset="0"/>
                <a:cs typeface="Calibri" panose="020F0502020204030204" pitchFamily="34" charset="0"/>
              </a:rPr>
            </a:br>
            <a:r>
              <a:rPr lang="en-US" sz="2667" b="1" dirty="0">
                <a:solidFill>
                  <a:srgbClr val="7F7F7F">
                    <a:lumMod val="75000"/>
                  </a:srgbClr>
                </a:solidFill>
                <a:latin typeface="Calibri" panose="020F0502020204030204" pitchFamily="34" charset="0"/>
                <a:cs typeface="Calibri" panose="020F0502020204030204" pitchFamily="34" charset="0"/>
              </a:rPr>
              <a:t>   from all U.S. reporting areas</a:t>
            </a:r>
            <a:endParaRPr lang="en-US" altLang="en-US" sz="2667" b="1" dirty="0">
              <a:solidFill>
                <a:srgbClr val="7F7F7F">
                  <a:lumMod val="75000"/>
                </a:srgbClr>
              </a:solidFill>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FD61D686-F51D-4ED3-9DC4-05F9446407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2783417"/>
      </p:ext>
    </p:extLst>
  </p:cSld>
  <p:clrMapOvr>
    <a:masterClrMapping/>
  </p:clrMapOvr>
  <p:transition advTm="381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D8EBE-6807-45EE-8EFF-2FCBF08007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552" r="13002"/>
          <a:stretch/>
        </p:blipFill>
        <p:spPr>
          <a:xfrm>
            <a:off x="584178" y="1604109"/>
            <a:ext cx="11023647" cy="2125785"/>
          </a:xfrm>
          <a:prstGeom prst="rect">
            <a:avLst/>
          </a:prstGeom>
          <a:ln>
            <a:solidFill>
              <a:srgbClr val="000000"/>
            </a:solidFill>
          </a:ln>
        </p:spPr>
      </p:pic>
      <p:sp>
        <p:nvSpPr>
          <p:cNvPr id="16" name="Title 15"/>
          <p:cNvSpPr>
            <a:spLocks noGrp="1"/>
          </p:cNvSpPr>
          <p:nvPr>
            <p:ph type="title"/>
          </p:nvPr>
        </p:nvSpPr>
        <p:spPr/>
        <p:txBody>
          <a:bodyPr/>
          <a:lstStyle/>
          <a:p>
            <a:r>
              <a:rPr lang="en-US" altLang="en-US" dirty="0"/>
              <a:t>Q5 Case Study 3 of 4: Gilberto, correct answer</a:t>
            </a:r>
            <a:endParaRPr lang="en-US" dirty="0"/>
          </a:p>
        </p:txBody>
      </p:sp>
      <p:sp>
        <p:nvSpPr>
          <p:cNvPr id="6" name="TextBox 5">
            <a:extLst>
              <a:ext uri="{FF2B5EF4-FFF2-40B4-BE49-F238E27FC236}">
                <a16:creationId xmlns:a16="http://schemas.microsoft.com/office/drawing/2014/main" id="{5779B224-3E2A-4B90-950E-D294D73FE063}"/>
              </a:ext>
            </a:extLst>
          </p:cNvPr>
          <p:cNvSpPr txBox="1"/>
          <p:nvPr/>
        </p:nvSpPr>
        <p:spPr>
          <a:xfrm>
            <a:off x="872228" y="3224190"/>
            <a:ext cx="410690" cy="584775"/>
          </a:xfrm>
          <a:prstGeom prst="rect">
            <a:avLst/>
          </a:prstGeom>
          <a:noFill/>
        </p:spPr>
        <p:txBody>
          <a:bodyPr wrap="none" rtlCol="0">
            <a:spAutoFit/>
          </a:bodyPr>
          <a:lstStyle/>
          <a:p>
            <a:pPr defTabSz="1219140" eaLnBrk="0" fontAlgn="base" hangingPunct="0">
              <a:spcBef>
                <a:spcPct val="0"/>
              </a:spcBef>
              <a:spcAft>
                <a:spcPct val="0"/>
              </a:spcAft>
              <a:defRPr/>
            </a:pPr>
            <a:r>
              <a:rPr lang="en-US" sz="3200" b="1" dirty="0">
                <a:solidFill>
                  <a:srgbClr val="C00000"/>
                </a:solidFill>
                <a:latin typeface="Calibri" panose="020F0502020204030204" pitchFamily="34" charset="0"/>
              </a:rPr>
              <a:t>X</a:t>
            </a:r>
          </a:p>
        </p:txBody>
      </p:sp>
      <p:sp>
        <p:nvSpPr>
          <p:cNvPr id="8" name="Content Placeholder 2">
            <a:extLst>
              <a:ext uri="{FF2B5EF4-FFF2-40B4-BE49-F238E27FC236}">
                <a16:creationId xmlns:a16="http://schemas.microsoft.com/office/drawing/2014/main" id="{938357A6-4EF0-43EA-9331-A06DED104297}"/>
              </a:ext>
            </a:extLst>
          </p:cNvPr>
          <p:cNvSpPr>
            <a:spLocks noGrp="1"/>
          </p:cNvSpPr>
          <p:nvPr>
            <p:ph type="body" sz="quarter" idx="10"/>
          </p:nvPr>
        </p:nvSpPr>
        <p:spPr>
          <a:xfrm>
            <a:off x="423766" y="3916363"/>
            <a:ext cx="11605673" cy="4455584"/>
          </a:xfrm>
        </p:spPr>
        <p:txBody>
          <a:bodyPr/>
          <a:lstStyle/>
          <a:p>
            <a:pPr>
              <a:spcBef>
                <a:spcPts val="2400"/>
              </a:spcBef>
            </a:pPr>
            <a:r>
              <a:rPr lang="en-US" altLang="en-US" dirty="0">
                <a:solidFill>
                  <a:srgbClr val="000000"/>
                </a:solidFill>
              </a:rPr>
              <a:t>Because even though he just arrived, </a:t>
            </a:r>
            <a:r>
              <a:rPr lang="en-US" altLang="en-US" dirty="0">
                <a:solidFill>
                  <a:srgbClr val="C00000"/>
                </a:solidFill>
              </a:rPr>
              <a:t>Gilberto stayed ≥90 days in USA</a:t>
            </a:r>
          </a:p>
          <a:p>
            <a:pPr>
              <a:spcBef>
                <a:spcPts val="2400"/>
              </a:spcBef>
            </a:pPr>
            <a:r>
              <a:rPr lang="en-US" altLang="en-US" dirty="0">
                <a:solidFill>
                  <a:srgbClr val="000000"/>
                </a:solidFill>
              </a:rPr>
              <a:t>Further, because his </a:t>
            </a:r>
            <a:r>
              <a:rPr lang="en-US" altLang="en-US" b="1" dirty="0">
                <a:solidFill>
                  <a:srgbClr val="C00000"/>
                </a:solidFill>
              </a:rPr>
              <a:t>medical evaluation for TB began in your jurisdiction</a:t>
            </a:r>
            <a:r>
              <a:rPr lang="en-US" altLang="en-US" dirty="0">
                <a:solidFill>
                  <a:srgbClr val="C00000"/>
                </a:solidFill>
              </a:rPr>
              <a:t>, </a:t>
            </a:r>
            <a:br>
              <a:rPr lang="en-US" altLang="en-US" dirty="0">
                <a:solidFill>
                  <a:srgbClr val="C00000"/>
                </a:solidFill>
              </a:rPr>
            </a:br>
            <a:r>
              <a:rPr lang="en-US" altLang="en-US" dirty="0">
                <a:solidFill>
                  <a:srgbClr val="C00000"/>
                </a:solidFill>
              </a:rPr>
              <a:t>this is </a:t>
            </a:r>
            <a:r>
              <a:rPr lang="en-US" altLang="en-US" b="1" dirty="0">
                <a:solidFill>
                  <a:srgbClr val="C00000"/>
                </a:solidFill>
              </a:rPr>
              <a:t>countable by your jurisdiction </a:t>
            </a:r>
            <a:r>
              <a:rPr lang="en-US" altLang="en-US" i="1" dirty="0">
                <a:solidFill>
                  <a:srgbClr val="000000"/>
                </a:solidFill>
              </a:rPr>
              <a:t>even if ICE has transferred him to </a:t>
            </a:r>
            <a:br>
              <a:rPr lang="en-US" altLang="en-US" i="1" dirty="0">
                <a:solidFill>
                  <a:srgbClr val="000000"/>
                </a:solidFill>
              </a:rPr>
            </a:br>
            <a:r>
              <a:rPr lang="en-US" altLang="en-US" i="1" dirty="0">
                <a:solidFill>
                  <a:srgbClr val="000000"/>
                </a:solidFill>
              </a:rPr>
              <a:t>another state by time TB diagnosed and all treatment is done elsewhere</a:t>
            </a:r>
          </a:p>
        </p:txBody>
      </p:sp>
      <p:pic>
        <p:nvPicPr>
          <p:cNvPr id="3" name="Audio 2">
            <a:hlinkClick r:id="" action="ppaction://media"/>
            <a:extLst>
              <a:ext uri="{FF2B5EF4-FFF2-40B4-BE49-F238E27FC236}">
                <a16:creationId xmlns:a16="http://schemas.microsoft.com/office/drawing/2014/main" id="{B4B46737-FD11-4032-8AFF-2F705AB2E1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7405655"/>
      </p:ext>
    </p:extLst>
  </p:cSld>
  <p:clrMapOvr>
    <a:masterClrMapping/>
  </p:clrMapOvr>
  <p:transition advTm="563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609600" y="274639"/>
            <a:ext cx="11348720" cy="1143000"/>
          </a:xfrm>
        </p:spPr>
        <p:txBody>
          <a:bodyPr/>
          <a:lstStyle/>
          <a:p>
            <a:r>
              <a:rPr lang="en-US" altLang="en-US" dirty="0"/>
              <a:t>Q5 Case Study 4 of 4: Gilberto, but different scenario</a:t>
            </a:r>
            <a:endParaRPr lang="en-US" dirty="0"/>
          </a:p>
        </p:txBody>
      </p:sp>
      <p:sp>
        <p:nvSpPr>
          <p:cNvPr id="3" name="Content Placeholder 2"/>
          <p:cNvSpPr>
            <a:spLocks noGrp="1"/>
          </p:cNvSpPr>
          <p:nvPr>
            <p:ph type="body" sz="quarter" idx="10"/>
          </p:nvPr>
        </p:nvSpPr>
        <p:spPr>
          <a:xfrm>
            <a:off x="355600" y="1528271"/>
            <a:ext cx="11714481" cy="4455584"/>
          </a:xfrm>
        </p:spPr>
        <p:txBody>
          <a:bodyPr/>
          <a:lstStyle/>
          <a:p>
            <a:r>
              <a:rPr lang="en-US" altLang="en-US" b="1" dirty="0"/>
              <a:t>What if </a:t>
            </a:r>
            <a:r>
              <a:rPr lang="en-US" altLang="en-US" dirty="0"/>
              <a:t>instead of staying ~4 months,</a:t>
            </a:r>
            <a:br>
              <a:rPr lang="en-US" altLang="en-US" dirty="0"/>
            </a:br>
            <a:r>
              <a:rPr lang="en-US" altLang="en-US" dirty="0"/>
              <a:t>Gilberto was in the United States for only 2 months and deported before his sputum grew </a:t>
            </a:r>
            <a:r>
              <a:rPr lang="en-US" altLang="en-US" i="1" dirty="0"/>
              <a:t>M. tuberculosis</a:t>
            </a:r>
            <a:r>
              <a:rPr lang="en-US" altLang="en-US" dirty="0"/>
              <a:t>?</a:t>
            </a:r>
          </a:p>
          <a:p>
            <a:pPr lvl="1"/>
            <a:r>
              <a:rPr lang="en-US" altLang="en-US" dirty="0"/>
              <a:t>He wasn’t diagnosed before arriving in the USA</a:t>
            </a:r>
          </a:p>
          <a:p>
            <a:pPr lvl="1"/>
            <a:r>
              <a:rPr lang="en-US" altLang="en-US" dirty="0">
                <a:solidFill>
                  <a:srgbClr val="C00000"/>
                </a:solidFill>
              </a:rPr>
              <a:t>He is diagnosed but never starts treatment in the USA</a:t>
            </a:r>
          </a:p>
          <a:p>
            <a:pPr lvl="1"/>
            <a:r>
              <a:rPr lang="en-US" altLang="en-US" dirty="0"/>
              <a:t>Neither he nor the Honduran authorities know about his TB diagnosis</a:t>
            </a:r>
          </a:p>
          <a:p>
            <a:pPr lvl="1"/>
            <a:endParaRPr lang="en-US" altLang="en-US" b="1" dirty="0">
              <a:solidFill>
                <a:srgbClr val="C00000"/>
              </a:solidFill>
            </a:endParaRPr>
          </a:p>
        </p:txBody>
      </p:sp>
      <p:pic>
        <p:nvPicPr>
          <p:cNvPr id="5" name="Audio 4">
            <a:hlinkClick r:id="" action="ppaction://media"/>
            <a:extLst>
              <a:ext uri="{FF2B5EF4-FFF2-40B4-BE49-F238E27FC236}">
                <a16:creationId xmlns:a16="http://schemas.microsoft.com/office/drawing/2014/main" id="{A763DFA3-8F6C-49A9-A2CA-7DE740F56B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92001917"/>
      </p:ext>
    </p:extLst>
  </p:cSld>
  <p:clrMapOvr>
    <a:masterClrMapping/>
  </p:clrMapOvr>
  <p:transition advTm="368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D8EBE-6807-45EE-8EFF-2FCBF08007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552" r="13002"/>
          <a:stretch/>
        </p:blipFill>
        <p:spPr>
          <a:xfrm>
            <a:off x="584178" y="2366109"/>
            <a:ext cx="11023647" cy="2125785"/>
          </a:xfrm>
          <a:prstGeom prst="rect">
            <a:avLst/>
          </a:prstGeom>
          <a:ln>
            <a:solidFill>
              <a:srgbClr val="000000"/>
            </a:solidFill>
          </a:ln>
        </p:spPr>
      </p:pic>
      <p:sp>
        <p:nvSpPr>
          <p:cNvPr id="16" name="Title 15"/>
          <p:cNvSpPr>
            <a:spLocks noGrp="1"/>
          </p:cNvSpPr>
          <p:nvPr>
            <p:ph type="title"/>
          </p:nvPr>
        </p:nvSpPr>
        <p:spPr>
          <a:xfrm>
            <a:off x="609600" y="274639"/>
            <a:ext cx="11125200" cy="1143000"/>
          </a:xfrm>
        </p:spPr>
        <p:txBody>
          <a:bodyPr/>
          <a:lstStyle/>
          <a:p>
            <a:r>
              <a:rPr lang="en-US" altLang="en-US" dirty="0"/>
              <a:t>Q5 Case Study 4 of 4: Gilberto, but different scenario</a:t>
            </a:r>
            <a:endParaRPr lang="en-US" dirty="0"/>
          </a:p>
        </p:txBody>
      </p:sp>
      <p:sp>
        <p:nvSpPr>
          <p:cNvPr id="3" name="Content Placeholder 2"/>
          <p:cNvSpPr>
            <a:spLocks noGrp="1"/>
          </p:cNvSpPr>
          <p:nvPr>
            <p:ph type="body" sz="quarter" idx="10"/>
          </p:nvPr>
        </p:nvSpPr>
        <p:spPr>
          <a:xfrm>
            <a:off x="609600" y="1545167"/>
            <a:ext cx="10972800" cy="1448512"/>
          </a:xfrm>
        </p:spPr>
        <p:txBody>
          <a:bodyPr/>
          <a:lstStyle/>
          <a:p>
            <a:r>
              <a:rPr lang="en-US" altLang="en-US" dirty="0"/>
              <a:t>How should you complete item 5 for Gilberto (</a:t>
            </a:r>
            <a:r>
              <a:rPr lang="en-US" altLang="en-US" b="1" dirty="0"/>
              <a:t>if deported </a:t>
            </a:r>
            <a:r>
              <a:rPr lang="en-US" altLang="en-US" dirty="0"/>
              <a:t>scenario)?</a:t>
            </a:r>
          </a:p>
        </p:txBody>
      </p:sp>
      <p:pic>
        <p:nvPicPr>
          <p:cNvPr id="4" name="Audio 3">
            <a:hlinkClick r:id="" action="ppaction://media"/>
            <a:extLst>
              <a:ext uri="{FF2B5EF4-FFF2-40B4-BE49-F238E27FC236}">
                <a16:creationId xmlns:a16="http://schemas.microsoft.com/office/drawing/2014/main" id="{7E5BA4E7-2EC2-4F7F-B65C-93C1CFBDD6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7579722"/>
      </p:ext>
    </p:extLst>
  </p:cSld>
  <p:clrMapOvr>
    <a:masterClrMapping/>
  </p:clrMapOvr>
  <p:transition advTm="127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D8EBE-6807-45EE-8EFF-2FCBF08007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552" r="13002"/>
          <a:stretch/>
        </p:blipFill>
        <p:spPr>
          <a:xfrm>
            <a:off x="584178" y="2366109"/>
            <a:ext cx="11023647" cy="2125785"/>
          </a:xfrm>
          <a:prstGeom prst="rect">
            <a:avLst/>
          </a:prstGeom>
          <a:ln>
            <a:solidFill>
              <a:srgbClr val="000000"/>
            </a:solidFill>
          </a:ln>
        </p:spPr>
      </p:pic>
      <p:sp>
        <p:nvSpPr>
          <p:cNvPr id="16" name="Title 15"/>
          <p:cNvSpPr>
            <a:spLocks noGrp="1"/>
          </p:cNvSpPr>
          <p:nvPr>
            <p:ph type="title"/>
          </p:nvPr>
        </p:nvSpPr>
        <p:spPr>
          <a:xfrm>
            <a:off x="609600" y="274639"/>
            <a:ext cx="11115040" cy="1143000"/>
          </a:xfrm>
        </p:spPr>
        <p:txBody>
          <a:bodyPr/>
          <a:lstStyle/>
          <a:p>
            <a:r>
              <a:rPr lang="en-US" altLang="en-US" dirty="0"/>
              <a:t>Q5 Case Study 4 of 4: Gilberto again, correct answer</a:t>
            </a:r>
            <a:endParaRPr lang="en-US" dirty="0"/>
          </a:p>
        </p:txBody>
      </p:sp>
      <p:sp>
        <p:nvSpPr>
          <p:cNvPr id="5" name="Content Placeholder 2">
            <a:extLst>
              <a:ext uri="{FF2B5EF4-FFF2-40B4-BE49-F238E27FC236}">
                <a16:creationId xmlns:a16="http://schemas.microsoft.com/office/drawing/2014/main" id="{C36D8FF4-8744-4409-8E78-264A308B5204}"/>
              </a:ext>
            </a:extLst>
          </p:cNvPr>
          <p:cNvSpPr txBox="1">
            <a:spLocks/>
          </p:cNvSpPr>
          <p:nvPr/>
        </p:nvSpPr>
        <p:spPr bwMode="auto">
          <a:xfrm>
            <a:off x="609601" y="4630208"/>
            <a:ext cx="11605673" cy="44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buClr>
                <a:srgbClr val="006A71"/>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1" fontAlgn="base" hangingPunct="1">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89" indent="-457189" defTabSz="1219170">
              <a:spcBef>
                <a:spcPts val="2400"/>
              </a:spcBef>
            </a:pPr>
            <a:r>
              <a:rPr lang="en-US" altLang="en-US" sz="2667" dirty="0">
                <a:solidFill>
                  <a:srgbClr val="C00000"/>
                </a:solidFill>
              </a:rPr>
              <a:t>Don’t!  This is </a:t>
            </a:r>
            <a:r>
              <a:rPr lang="en-US" altLang="en-US" sz="2667" b="1" dirty="0">
                <a:solidFill>
                  <a:srgbClr val="C00000"/>
                </a:solidFill>
              </a:rPr>
              <a:t>not a countable or even reportable case in the USA </a:t>
            </a:r>
          </a:p>
          <a:p>
            <a:pPr marL="457189" indent="-457189" defTabSz="1219170">
              <a:spcBef>
                <a:spcPts val="2400"/>
              </a:spcBef>
            </a:pPr>
            <a:r>
              <a:rPr lang="en-US" altLang="en-US" sz="2667" i="1" dirty="0">
                <a:solidFill>
                  <a:srgbClr val="C00000"/>
                </a:solidFill>
              </a:rPr>
              <a:t>Ideally contact the Honduras Ministry of Health with transnational referral</a:t>
            </a:r>
          </a:p>
        </p:txBody>
      </p:sp>
      <p:pic>
        <p:nvPicPr>
          <p:cNvPr id="3" name="Audio 2">
            <a:hlinkClick r:id="" action="ppaction://media"/>
            <a:extLst>
              <a:ext uri="{FF2B5EF4-FFF2-40B4-BE49-F238E27FC236}">
                <a16:creationId xmlns:a16="http://schemas.microsoft.com/office/drawing/2014/main" id="{7260CD15-CFF2-4145-B895-3F616FE8D8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70092749"/>
      </p:ext>
    </p:extLst>
  </p:cSld>
  <p:clrMapOvr>
    <a:masterClrMapping/>
  </p:clrMapOvr>
  <p:transition advTm="271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574" y="658420"/>
            <a:ext cx="11266098" cy="2862322"/>
          </a:xfrm>
          <a:prstGeom prst="rect">
            <a:avLst/>
          </a:prstGeom>
          <a:noFill/>
        </p:spPr>
        <p:txBody>
          <a:bodyPr wrap="square" rtlCol="0">
            <a:spAutoFit/>
          </a:bodyPr>
          <a:lstStyle/>
          <a:p>
            <a:pPr algn="ctr" defTabSz="1219170" eaLnBrk="0" fontAlgn="base" hangingPunct="0">
              <a:spcBef>
                <a:spcPct val="0"/>
              </a:spcBef>
              <a:spcAft>
                <a:spcPct val="0"/>
              </a:spcAft>
              <a:defRPr/>
            </a:pPr>
            <a:r>
              <a:rPr lang="en-US" sz="3000" b="1" dirty="0">
                <a:solidFill>
                  <a:schemeClr val="accent4">
                    <a:lumMod val="50000"/>
                  </a:schemeClr>
                </a:solidFill>
                <a:latin typeface="Calibri" panose="020F0502020204030204" pitchFamily="34" charset="0"/>
              </a:rPr>
              <a:t>If you have any questions, please contact:</a:t>
            </a:r>
          </a:p>
          <a:p>
            <a:pPr algn="ctr" defTabSz="1219170" eaLnBrk="0" fontAlgn="base" hangingPunct="0">
              <a:spcBef>
                <a:spcPct val="0"/>
              </a:spcBef>
              <a:spcAft>
                <a:spcPct val="0"/>
              </a:spcAft>
              <a:defRPr/>
            </a:pPr>
            <a:endParaRPr lang="en-US" sz="3000" b="1" dirty="0">
              <a:solidFill>
                <a:schemeClr val="accent4">
                  <a:lumMod val="50000"/>
                </a:schemeClr>
              </a:solidFill>
              <a:latin typeface="Calibri" panose="020F0502020204030204" pitchFamily="34" charset="0"/>
            </a:endParaRPr>
          </a:p>
          <a:p>
            <a:pPr algn="ctr"/>
            <a:r>
              <a:rPr lang="en-US" sz="3000" dirty="0">
                <a:solidFill>
                  <a:schemeClr val="accent4">
                    <a:lumMod val="50000"/>
                  </a:schemeClr>
                </a:solidFill>
                <a:latin typeface="Calibri" panose="020F0502020204030204" pitchFamily="34" charset="0"/>
                <a:cs typeface="Calibri" panose="020F0502020204030204" pitchFamily="34" charset="0"/>
              </a:rPr>
              <a:t>DTBE Technical Support Helpdesk</a:t>
            </a:r>
          </a:p>
          <a:p>
            <a:pPr algn="ctr"/>
            <a:r>
              <a:rPr lang="en-US" sz="3000" dirty="0">
                <a:solidFill>
                  <a:schemeClr val="accent4">
                    <a:lumMod val="50000"/>
                  </a:schemeClr>
                </a:solidFill>
                <a:latin typeface="Calibri" panose="020F0502020204030204" pitchFamily="34" charset="0"/>
                <a:cs typeface="Calibri" panose="020F0502020204030204" pitchFamily="34" charset="0"/>
              </a:rPr>
              <a:t>SAMS.CDC.GOV </a:t>
            </a:r>
          </a:p>
          <a:p>
            <a:pPr algn="ctr"/>
            <a:r>
              <a:rPr lang="en-US" sz="3000" dirty="0">
                <a:solidFill>
                  <a:schemeClr val="accent4">
                    <a:lumMod val="50000"/>
                  </a:schemeClr>
                </a:solidFill>
                <a:latin typeface="Calibri" panose="020F0502020204030204" pitchFamily="34" charset="0"/>
                <a:cs typeface="Calibri" panose="020F0502020204030204" pitchFamily="34" charset="0"/>
              </a:rPr>
              <a:t>DTBESupport@cdc.gov </a:t>
            </a:r>
          </a:p>
          <a:p>
            <a:pPr algn="ctr"/>
            <a:r>
              <a:rPr lang="en-US" sz="3000" dirty="0">
                <a:solidFill>
                  <a:schemeClr val="accent4">
                    <a:lumMod val="50000"/>
                  </a:schemeClr>
                </a:solidFill>
                <a:latin typeface="Calibri" panose="020F0502020204030204" pitchFamily="34" charset="0"/>
                <a:cs typeface="Calibri" panose="020F0502020204030204" pitchFamily="34" charset="0"/>
              </a:rPr>
              <a:t>Toll Free:  888-300-4261</a:t>
            </a:r>
          </a:p>
        </p:txBody>
      </p:sp>
      <p:pic>
        <p:nvPicPr>
          <p:cNvPr id="3" name="Audio 2">
            <a:hlinkClick r:id="" action="ppaction://media"/>
            <a:extLst>
              <a:ext uri="{FF2B5EF4-FFF2-40B4-BE49-F238E27FC236}">
                <a16:creationId xmlns:a16="http://schemas.microsoft.com/office/drawing/2014/main" id="{22A8AC30-824E-4929-B39E-FA854486C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9628173"/>
      </p:ext>
    </p:extLst>
  </p:cSld>
  <p:clrMapOvr>
    <a:masterClrMapping/>
  </p:clrMapOvr>
  <p:transition advTm="367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94F3-45D8-4A9E-9987-C247145EEF65}"/>
              </a:ext>
            </a:extLst>
          </p:cNvPr>
          <p:cNvSpPr>
            <a:spLocks noGrp="1"/>
          </p:cNvSpPr>
          <p:nvPr>
            <p:ph type="title"/>
          </p:nvPr>
        </p:nvSpPr>
        <p:spPr/>
        <p:txBody>
          <a:bodyPr/>
          <a:lstStyle/>
          <a:p>
            <a:r>
              <a:rPr lang="en-US" dirty="0"/>
              <a:t>Reference and Training Materials</a:t>
            </a:r>
          </a:p>
        </p:txBody>
      </p:sp>
      <p:sp>
        <p:nvSpPr>
          <p:cNvPr id="3" name="Text Placeholder 2">
            <a:extLst>
              <a:ext uri="{FF2B5EF4-FFF2-40B4-BE49-F238E27FC236}">
                <a16:creationId xmlns:a16="http://schemas.microsoft.com/office/drawing/2014/main" id="{EB386C93-1988-4CC1-955B-985484C223D1}"/>
              </a:ext>
            </a:extLst>
          </p:cNvPr>
          <p:cNvSpPr>
            <a:spLocks noGrp="1"/>
          </p:cNvSpPr>
          <p:nvPr>
            <p:ph type="body" sz="quarter" idx="10"/>
          </p:nvPr>
        </p:nvSpPr>
        <p:spPr/>
        <p:txBody>
          <a:bodyPr/>
          <a:lstStyle/>
          <a:p>
            <a:r>
              <a:rPr lang="en-US" b="1" dirty="0"/>
              <a:t>2020 RVCT Instruction Manual</a:t>
            </a:r>
          </a:p>
          <a:p>
            <a:pPr lvl="1"/>
            <a:r>
              <a:rPr lang="en-US" dirty="0"/>
              <a:t>RVCT 2009 to RVCT 2020 Form Comparison Guide</a:t>
            </a:r>
          </a:p>
          <a:p>
            <a:pPr lvl="1"/>
            <a:r>
              <a:rPr lang="en-US" dirty="0"/>
              <a:t>Message Mapping Guide for IT staff handling transition to new RVCT</a:t>
            </a:r>
          </a:p>
          <a:p>
            <a:pPr>
              <a:spcBef>
                <a:spcPts val="2400"/>
              </a:spcBef>
              <a:spcAft>
                <a:spcPts val="1200"/>
              </a:spcAft>
            </a:pPr>
            <a:r>
              <a:rPr lang="en-US" b="1" dirty="0"/>
              <a:t>Recorded webinars with item-by-item review and related case studies</a:t>
            </a:r>
          </a:p>
          <a:p>
            <a:pPr>
              <a:spcAft>
                <a:spcPts val="1200"/>
              </a:spcAft>
            </a:pPr>
            <a:r>
              <a:rPr lang="en-US" b="1" dirty="0"/>
              <a:t>FAQs </a:t>
            </a:r>
          </a:p>
        </p:txBody>
      </p:sp>
      <p:pic>
        <p:nvPicPr>
          <p:cNvPr id="4" name="Audio 3">
            <a:hlinkClick r:id="" action="ppaction://media"/>
            <a:extLst>
              <a:ext uri="{FF2B5EF4-FFF2-40B4-BE49-F238E27FC236}">
                <a16:creationId xmlns:a16="http://schemas.microsoft.com/office/drawing/2014/main" id="{82BB7440-B970-4701-BE86-1E2DB1B2D8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1521573"/>
      </p:ext>
    </p:extLst>
  </p:cSld>
  <p:clrMapOvr>
    <a:masterClrMapping/>
  </p:clrMapOvr>
  <p:transition advTm="432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FB63-CF2D-414B-8C9C-59CFFF225E53}"/>
              </a:ext>
            </a:extLst>
          </p:cNvPr>
          <p:cNvSpPr>
            <a:spLocks noGrp="1"/>
          </p:cNvSpPr>
          <p:nvPr>
            <p:ph type="title"/>
          </p:nvPr>
        </p:nvSpPr>
        <p:spPr/>
        <p:txBody>
          <a:bodyPr/>
          <a:lstStyle/>
          <a:p>
            <a:r>
              <a:rPr lang="en-US" dirty="0"/>
              <a:t>Key 2020 RVCT Deadline</a:t>
            </a:r>
          </a:p>
        </p:txBody>
      </p:sp>
      <p:sp>
        <p:nvSpPr>
          <p:cNvPr id="4" name="TextBox 3">
            <a:extLst>
              <a:ext uri="{FF2B5EF4-FFF2-40B4-BE49-F238E27FC236}">
                <a16:creationId xmlns:a16="http://schemas.microsoft.com/office/drawing/2014/main" id="{15D27F14-7FBA-4D6E-A9E0-AF492D5DD625}"/>
              </a:ext>
            </a:extLst>
          </p:cNvPr>
          <p:cNvSpPr txBox="1"/>
          <p:nvPr/>
        </p:nvSpPr>
        <p:spPr>
          <a:xfrm>
            <a:off x="-402207" y="5450227"/>
            <a:ext cx="7470416" cy="1077218"/>
          </a:xfrm>
          <a:prstGeom prst="rect">
            <a:avLst/>
          </a:prstGeom>
          <a:noFill/>
        </p:spPr>
        <p:txBody>
          <a:bodyPr wrap="square" rtlCol="0">
            <a:spAutoFit/>
          </a:bodyPr>
          <a:lstStyle/>
          <a:p>
            <a:pPr algn="ctr" defTabSz="1219170" eaLnBrk="0" fontAlgn="base" hangingPunct="0">
              <a:spcBef>
                <a:spcPct val="0"/>
              </a:spcBef>
              <a:spcAft>
                <a:spcPct val="0"/>
              </a:spcAft>
            </a:pPr>
            <a:r>
              <a:rPr lang="en-US" sz="3200" dirty="0">
                <a:solidFill>
                  <a:srgbClr val="7F7F7F">
                    <a:lumMod val="75000"/>
                  </a:srgbClr>
                </a:solidFill>
                <a:latin typeface="Calibri" panose="020F0502020204030204" pitchFamily="34" charset="0"/>
              </a:rPr>
              <a:t>Case notification messages</a:t>
            </a:r>
            <a:br>
              <a:rPr lang="en-US" sz="3200" dirty="0">
                <a:solidFill>
                  <a:srgbClr val="7F7F7F">
                    <a:lumMod val="75000"/>
                  </a:srgbClr>
                </a:solidFill>
                <a:latin typeface="Calibri" panose="020F0502020204030204" pitchFamily="34" charset="0"/>
              </a:rPr>
            </a:br>
            <a:r>
              <a:rPr lang="en-US" sz="3200" dirty="0">
                <a:solidFill>
                  <a:srgbClr val="7F7F7F">
                    <a:lumMod val="75000"/>
                  </a:srgbClr>
                </a:solidFill>
                <a:latin typeface="Calibri" panose="020F0502020204030204" pitchFamily="34" charset="0"/>
              </a:rPr>
              <a:t> must be sent in new format</a:t>
            </a:r>
          </a:p>
        </p:txBody>
      </p:sp>
      <p:sp>
        <p:nvSpPr>
          <p:cNvPr id="8" name="TextBox 7">
            <a:extLst>
              <a:ext uri="{FF2B5EF4-FFF2-40B4-BE49-F238E27FC236}">
                <a16:creationId xmlns:a16="http://schemas.microsoft.com/office/drawing/2014/main" id="{E4587E34-1DAB-4E83-98F1-59BE859481D3}"/>
              </a:ext>
            </a:extLst>
          </p:cNvPr>
          <p:cNvSpPr txBox="1"/>
          <p:nvPr/>
        </p:nvSpPr>
        <p:spPr>
          <a:xfrm>
            <a:off x="5226540" y="5450227"/>
            <a:ext cx="7470416" cy="1077218"/>
          </a:xfrm>
          <a:prstGeom prst="rect">
            <a:avLst/>
          </a:prstGeom>
          <a:noFill/>
        </p:spPr>
        <p:txBody>
          <a:bodyPr wrap="square" rtlCol="0">
            <a:spAutoFit/>
          </a:bodyPr>
          <a:lstStyle/>
          <a:p>
            <a:pPr algn="ctr" defTabSz="1219170" eaLnBrk="0" fontAlgn="base" hangingPunct="0">
              <a:spcBef>
                <a:spcPct val="0"/>
              </a:spcBef>
              <a:spcAft>
                <a:spcPct val="0"/>
              </a:spcAft>
            </a:pPr>
            <a:r>
              <a:rPr lang="en-US" sz="3200" dirty="0">
                <a:solidFill>
                  <a:srgbClr val="7F7F7F">
                    <a:lumMod val="75000"/>
                  </a:srgbClr>
                </a:solidFill>
                <a:latin typeface="Calibri" panose="020F0502020204030204" pitchFamily="34" charset="0"/>
              </a:rPr>
              <a:t>All new RVCT variables </a:t>
            </a:r>
            <a:br>
              <a:rPr lang="en-US" sz="3200" dirty="0">
                <a:solidFill>
                  <a:srgbClr val="7F7F7F">
                    <a:lumMod val="75000"/>
                  </a:srgbClr>
                </a:solidFill>
                <a:latin typeface="Calibri" panose="020F0502020204030204" pitchFamily="34" charset="0"/>
              </a:rPr>
            </a:br>
            <a:r>
              <a:rPr lang="en-US" sz="3200" dirty="0">
                <a:solidFill>
                  <a:srgbClr val="7F7F7F">
                    <a:lumMod val="75000"/>
                  </a:srgbClr>
                </a:solidFill>
                <a:latin typeface="Calibri" panose="020F0502020204030204" pitchFamily="34" charset="0"/>
              </a:rPr>
              <a:t>collected and sent to CDC</a:t>
            </a:r>
          </a:p>
        </p:txBody>
      </p:sp>
      <p:sp>
        <p:nvSpPr>
          <p:cNvPr id="7" name="Rectangle 6">
            <a:extLst>
              <a:ext uri="{FF2B5EF4-FFF2-40B4-BE49-F238E27FC236}">
                <a16:creationId xmlns:a16="http://schemas.microsoft.com/office/drawing/2014/main" id="{1FC7EC4E-FB3D-4B37-87E2-7257C2E91ADD}"/>
              </a:ext>
            </a:extLst>
          </p:cNvPr>
          <p:cNvSpPr/>
          <p:nvPr/>
        </p:nvSpPr>
        <p:spPr>
          <a:xfrm rot="20859495">
            <a:off x="4037655" y="1984291"/>
            <a:ext cx="3450295" cy="117530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4267" b="1" dirty="0">
                <a:solidFill>
                  <a:srgbClr val="FFFFFF"/>
                </a:solidFill>
                <a:latin typeface="Myriad Web Pro"/>
              </a:rPr>
              <a:t>December </a:t>
            </a:r>
            <a:br>
              <a:rPr lang="en-US" sz="4267" b="1" dirty="0">
                <a:solidFill>
                  <a:srgbClr val="FFFFFF"/>
                </a:solidFill>
                <a:latin typeface="Myriad Web Pro"/>
              </a:rPr>
            </a:br>
            <a:r>
              <a:rPr lang="en-US" sz="4800" b="1" dirty="0">
                <a:solidFill>
                  <a:srgbClr val="FFFFFF"/>
                </a:solidFill>
                <a:latin typeface="Myriad Web Pro"/>
              </a:rPr>
              <a:t>2022</a:t>
            </a:r>
            <a:endParaRPr lang="en-US" sz="4267" b="1" dirty="0">
              <a:solidFill>
                <a:srgbClr val="FFFFFF"/>
              </a:solidFill>
              <a:latin typeface="Myriad Web Pro"/>
            </a:endParaRPr>
          </a:p>
        </p:txBody>
      </p:sp>
      <p:sp>
        <p:nvSpPr>
          <p:cNvPr id="9" name="Rectangle 8">
            <a:extLst>
              <a:ext uri="{FF2B5EF4-FFF2-40B4-BE49-F238E27FC236}">
                <a16:creationId xmlns:a16="http://schemas.microsoft.com/office/drawing/2014/main" id="{C096C54D-EC37-4644-B6C1-1B3E92840094}"/>
              </a:ext>
            </a:extLst>
          </p:cNvPr>
          <p:cNvSpPr/>
          <p:nvPr/>
        </p:nvSpPr>
        <p:spPr>
          <a:xfrm rot="20859495">
            <a:off x="4380620" y="3181147"/>
            <a:ext cx="3450295" cy="1810727"/>
          </a:xfrm>
          <a:prstGeom prst="rect">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5867" b="1" dirty="0">
                <a:solidFill>
                  <a:srgbClr val="C00000"/>
                </a:solidFill>
                <a:latin typeface="Myriad Web Pro"/>
              </a:rPr>
              <a:t>31</a:t>
            </a:r>
          </a:p>
        </p:txBody>
      </p:sp>
      <p:pic>
        <p:nvPicPr>
          <p:cNvPr id="3" name="Audio 2">
            <a:hlinkClick r:id="" action="ppaction://media"/>
            <a:extLst>
              <a:ext uri="{FF2B5EF4-FFF2-40B4-BE49-F238E27FC236}">
                <a16:creationId xmlns:a16="http://schemas.microsoft.com/office/drawing/2014/main" id="{06D16DFD-BDF1-4A67-8B75-ED08588432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385072"/>
      </p:ext>
    </p:extLst>
  </p:cSld>
  <p:clrMapOvr>
    <a:masterClrMapping/>
  </p:clrMapOvr>
  <p:transition advTm="482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004D-C175-4AE8-8F45-8C3B6EE28C75}"/>
              </a:ext>
            </a:extLst>
          </p:cNvPr>
          <p:cNvSpPr>
            <a:spLocks noGrp="1"/>
          </p:cNvSpPr>
          <p:nvPr>
            <p:ph type="title"/>
          </p:nvPr>
        </p:nvSpPr>
        <p:spPr/>
        <p:txBody>
          <a:bodyPr/>
          <a:lstStyle/>
          <a:p>
            <a:r>
              <a:rPr lang="en-US" dirty="0"/>
              <a:t>2020 RVCT overview</a:t>
            </a:r>
          </a:p>
        </p:txBody>
      </p:sp>
      <p:sp>
        <p:nvSpPr>
          <p:cNvPr id="3" name="Text Placeholder 2">
            <a:extLst>
              <a:ext uri="{FF2B5EF4-FFF2-40B4-BE49-F238E27FC236}">
                <a16:creationId xmlns:a16="http://schemas.microsoft.com/office/drawing/2014/main" id="{EC7B1A1E-7021-4610-950B-444285C2C09C}"/>
              </a:ext>
            </a:extLst>
          </p:cNvPr>
          <p:cNvSpPr>
            <a:spLocks noGrp="1"/>
          </p:cNvSpPr>
          <p:nvPr>
            <p:ph type="body" idx="1"/>
          </p:nvPr>
        </p:nvSpPr>
        <p:spPr>
          <a:xfrm>
            <a:off x="657228" y="5900928"/>
            <a:ext cx="11012258" cy="568325"/>
          </a:xfrm>
        </p:spPr>
        <p:txBody>
          <a:bodyPr/>
          <a:lstStyle/>
          <a:p>
            <a:r>
              <a:rPr lang="en-US" sz="4267" dirty="0"/>
              <a:t>Reportable, countable, and summary of revisions</a:t>
            </a:r>
          </a:p>
        </p:txBody>
      </p:sp>
      <p:pic>
        <p:nvPicPr>
          <p:cNvPr id="5" name="Audio 4">
            <a:hlinkClick r:id="" action="ppaction://media"/>
            <a:extLst>
              <a:ext uri="{FF2B5EF4-FFF2-40B4-BE49-F238E27FC236}">
                <a16:creationId xmlns:a16="http://schemas.microsoft.com/office/drawing/2014/main" id="{9718FBA0-7440-47DE-AD99-085854BFC7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9185191"/>
      </p:ext>
    </p:extLst>
  </p:cSld>
  <p:clrMapOvr>
    <a:masterClrMapping/>
  </p:clrMapOvr>
  <p:transition advTm="188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609599" y="274639"/>
            <a:ext cx="11350172" cy="1143000"/>
          </a:xfrm>
        </p:spPr>
        <p:txBody>
          <a:bodyPr/>
          <a:lstStyle/>
          <a:p>
            <a:br>
              <a:rPr lang="en-US" altLang="en-US" dirty="0"/>
            </a:br>
            <a:r>
              <a:rPr lang="en-US" altLang="en-US" dirty="0"/>
              <a:t>U.S. Reporting Areas for TB Surveillance Purposes</a:t>
            </a:r>
            <a:endParaRPr lang="en-US" dirty="0"/>
          </a:p>
        </p:txBody>
      </p:sp>
      <p:sp>
        <p:nvSpPr>
          <p:cNvPr id="3" name="Content Placeholder 2"/>
          <p:cNvSpPr>
            <a:spLocks noGrp="1"/>
          </p:cNvSpPr>
          <p:nvPr>
            <p:ph type="body" sz="quarter" idx="10"/>
          </p:nvPr>
        </p:nvSpPr>
        <p:spPr>
          <a:xfrm>
            <a:off x="635023" y="1551798"/>
            <a:ext cx="10972800" cy="2125785"/>
          </a:xfrm>
        </p:spPr>
        <p:txBody>
          <a:bodyPr/>
          <a:lstStyle/>
          <a:p>
            <a:r>
              <a:rPr lang="en-US" altLang="en-US" dirty="0"/>
              <a:t>Each of the </a:t>
            </a:r>
            <a:r>
              <a:rPr lang="en-US" altLang="en-US" b="1" dirty="0"/>
              <a:t>50 U.S. states</a:t>
            </a:r>
          </a:p>
          <a:p>
            <a:pPr lvl="1"/>
            <a:r>
              <a:rPr lang="en-US" altLang="en-US" b="1" dirty="0"/>
              <a:t>New York City </a:t>
            </a:r>
            <a:r>
              <a:rPr lang="en-US" altLang="en-US" dirty="0"/>
              <a:t>is also a reporting area (separate from NY State)</a:t>
            </a:r>
          </a:p>
          <a:p>
            <a:pPr>
              <a:spcAft>
                <a:spcPts val="2400"/>
              </a:spcAft>
            </a:pPr>
            <a:r>
              <a:rPr lang="en-US" altLang="en-US" b="1" dirty="0"/>
              <a:t>District of Columbia </a:t>
            </a:r>
            <a:r>
              <a:rPr lang="en-US" altLang="en-US" dirty="0"/>
              <a:t>is its own reporting area</a:t>
            </a:r>
          </a:p>
          <a:p>
            <a:r>
              <a:rPr lang="en-US" altLang="en-US" b="1" dirty="0"/>
              <a:t>5 U.S. territories</a:t>
            </a:r>
          </a:p>
          <a:p>
            <a:pPr lvl="1">
              <a:spcAft>
                <a:spcPts val="0"/>
              </a:spcAft>
            </a:pPr>
            <a:r>
              <a:rPr lang="en-US" altLang="en-US" dirty="0"/>
              <a:t>Puerto Rico (PR)</a:t>
            </a:r>
          </a:p>
          <a:p>
            <a:pPr lvl="1">
              <a:spcAft>
                <a:spcPts val="0"/>
              </a:spcAft>
            </a:pPr>
            <a:r>
              <a:rPr lang="en-US" altLang="en-US" dirty="0"/>
              <a:t>U.S. Virgin Islands (VI)</a:t>
            </a:r>
          </a:p>
          <a:p>
            <a:pPr lvl="1">
              <a:spcAft>
                <a:spcPts val="0"/>
              </a:spcAft>
            </a:pPr>
            <a:r>
              <a:rPr lang="en-US" altLang="en-US" dirty="0"/>
              <a:t>American Samoa (AS) </a:t>
            </a:r>
          </a:p>
          <a:p>
            <a:pPr lvl="1">
              <a:spcAft>
                <a:spcPts val="0"/>
              </a:spcAft>
            </a:pPr>
            <a:r>
              <a:rPr lang="en-US" altLang="en-US" dirty="0"/>
              <a:t>Guam (GU)</a:t>
            </a:r>
          </a:p>
          <a:p>
            <a:pPr lvl="1">
              <a:spcAft>
                <a:spcPts val="0"/>
              </a:spcAft>
            </a:pPr>
            <a:r>
              <a:rPr lang="en-US" altLang="en-US" dirty="0"/>
              <a:t>Commonwealth of the Northern Mariana Islands (MP)</a:t>
            </a:r>
          </a:p>
        </p:txBody>
      </p:sp>
      <p:sp>
        <p:nvSpPr>
          <p:cNvPr id="6" name="Content Placeholder 2">
            <a:extLst>
              <a:ext uri="{FF2B5EF4-FFF2-40B4-BE49-F238E27FC236}">
                <a16:creationId xmlns:a16="http://schemas.microsoft.com/office/drawing/2014/main" id="{5BF037AE-9483-44F5-AE6A-612C0526784A}"/>
              </a:ext>
            </a:extLst>
          </p:cNvPr>
          <p:cNvSpPr txBox="1">
            <a:spLocks/>
          </p:cNvSpPr>
          <p:nvPr/>
        </p:nvSpPr>
        <p:spPr bwMode="auto">
          <a:xfrm>
            <a:off x="5416934" y="3349913"/>
            <a:ext cx="6542839" cy="212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1" fontAlgn="base" hangingPunct="1">
              <a:spcBef>
                <a:spcPct val="20000"/>
              </a:spcBef>
              <a:spcAft>
                <a:spcPct val="0"/>
              </a:spcAft>
              <a:buClr>
                <a:srgbClr val="006A71"/>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1" fontAlgn="base" hangingPunct="1">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78" indent="-457178" defTabSz="1219140"/>
            <a:r>
              <a:rPr lang="en-US" altLang="en-US" sz="2667" b="1" dirty="0">
                <a:solidFill>
                  <a:srgbClr val="7F7F7F">
                    <a:lumMod val="75000"/>
                  </a:srgbClr>
                </a:solidFill>
              </a:rPr>
              <a:t>3 freely associated states</a:t>
            </a:r>
          </a:p>
          <a:p>
            <a:pPr marL="990550" lvl="1" indent="-380981" defTabSz="1219140"/>
            <a:r>
              <a:rPr lang="en-US" altLang="en-US" sz="2667" dirty="0">
                <a:solidFill>
                  <a:srgbClr val="7F7F7F">
                    <a:lumMod val="75000"/>
                  </a:srgbClr>
                </a:solidFill>
              </a:rPr>
              <a:t>Federated States of Micronesia (FM)  </a:t>
            </a:r>
          </a:p>
          <a:p>
            <a:pPr marL="990550" lvl="1" indent="-380981" defTabSz="1219140"/>
            <a:r>
              <a:rPr lang="en-US" altLang="en-US" sz="2667" dirty="0">
                <a:solidFill>
                  <a:srgbClr val="7F7F7F">
                    <a:lumMod val="75000"/>
                  </a:srgbClr>
                </a:solidFill>
              </a:rPr>
              <a:t>Republic of the Marshall Islands (MH)</a:t>
            </a:r>
          </a:p>
          <a:p>
            <a:pPr marL="990550" lvl="1" indent="-380981" defTabSz="1219140"/>
            <a:r>
              <a:rPr lang="en-US" altLang="en-US" sz="2667" dirty="0">
                <a:solidFill>
                  <a:srgbClr val="7F7F7F">
                    <a:lumMod val="75000"/>
                  </a:srgbClr>
                </a:solidFill>
              </a:rPr>
              <a:t>Republic of Palau (PW)</a:t>
            </a:r>
          </a:p>
          <a:p>
            <a:pPr marL="990550" lvl="1" indent="-380981" defTabSz="1219140"/>
            <a:endParaRPr lang="en-US" altLang="en-US" sz="2667" dirty="0">
              <a:solidFill>
                <a:srgbClr val="7F7F7F">
                  <a:lumMod val="75000"/>
                </a:srgbClr>
              </a:solidFill>
            </a:endParaRPr>
          </a:p>
        </p:txBody>
      </p:sp>
      <p:pic>
        <p:nvPicPr>
          <p:cNvPr id="2" name="Audio 1">
            <a:hlinkClick r:id="" action="ppaction://media"/>
            <a:extLst>
              <a:ext uri="{FF2B5EF4-FFF2-40B4-BE49-F238E27FC236}">
                <a16:creationId xmlns:a16="http://schemas.microsoft.com/office/drawing/2014/main" id="{5D4EEBB5-2121-4B76-A908-63FB499AEC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224196"/>
      </p:ext>
    </p:extLst>
  </p:cSld>
  <p:clrMapOvr>
    <a:masterClrMapping/>
  </p:clrMapOvr>
  <p:transition advTm="985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6"/>
</p:tagLst>
</file>

<file path=ppt/tags/tag2.xml><?xml version="1.0" encoding="utf-8"?>
<p:tagLst xmlns:a="http://schemas.openxmlformats.org/drawingml/2006/main" xmlns:r="http://schemas.openxmlformats.org/officeDocument/2006/relationships" xmlns:p="http://schemas.openxmlformats.org/presentationml/2006/main">
  <p:tag name="TIMING" val="|33.7"/>
</p:tagLst>
</file>

<file path=ppt/theme/theme1.xml><?xml version="1.0" encoding="utf-8"?>
<a:theme xmlns:a="http://schemas.openxmlformats.org/drawingml/2006/main" name="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16x9TEMPLATE_NCHHSTP [Read-Only]" id="{CCF38923-EB05-4782-8E97-0920F1B1F5D8}" vid="{3E5F5EF4-9097-4548-ABAC-C4AED9A85550}"/>
    </a:ext>
  </a:extLst>
</a:theme>
</file>

<file path=ppt/theme/theme2.xml><?xml version="1.0" encoding="utf-8"?>
<a:theme xmlns:a="http://schemas.openxmlformats.org/drawingml/2006/main" name="2_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16x9TEMPLATE_NCHHSTP [Read-Only]" id="{CCF38923-EB05-4782-8E97-0920F1B1F5D8}" vid="{3E5F5EF4-9097-4548-ABAC-C4AED9A855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280B11AB954C44BB2ADB61C885D152" ma:contentTypeVersion="13" ma:contentTypeDescription="Create a new document." ma:contentTypeScope="" ma:versionID="4bc5d55061cac74798ae6977ce84ba5c">
  <xsd:schema xmlns:xsd="http://www.w3.org/2001/XMLSchema" xmlns:xs="http://www.w3.org/2001/XMLSchema" xmlns:p="http://schemas.microsoft.com/office/2006/metadata/properties" xmlns:ns1="http://schemas.microsoft.com/sharepoint/v3" xmlns:ns3="86765d95-7958-4d60-b35d-769de0760221" xmlns:ns4="dde2d2aa-043b-4580-afc4-8c4886710735" targetNamespace="http://schemas.microsoft.com/office/2006/metadata/properties" ma:root="true" ma:fieldsID="4b133685f6747526b941ce5a636c9b2d" ns1:_="" ns3:_="" ns4:_="">
    <xsd:import namespace="http://schemas.microsoft.com/sharepoint/v3"/>
    <xsd:import namespace="86765d95-7958-4d60-b35d-769de0760221"/>
    <xsd:import namespace="dde2d2aa-043b-4580-afc4-8c488671073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765d95-7958-4d60-b35d-769de07602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e2d2aa-043b-4580-afc4-8c48867107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6BB5CC-C7BF-4B69-86A0-52D293AE813E}">
  <ds:schemaRefs>
    <ds:schemaRef ds:uri="http://schemas.microsoft.com/sharepoint/v3/contenttype/forms"/>
  </ds:schemaRefs>
</ds:datastoreItem>
</file>

<file path=customXml/itemProps2.xml><?xml version="1.0" encoding="utf-8"?>
<ds:datastoreItem xmlns:ds="http://schemas.openxmlformats.org/officeDocument/2006/customXml" ds:itemID="{383A760C-5986-4BD0-ACC1-9C2C0CC1C6D3}">
  <ds:schemaRefs>
    <ds:schemaRef ds:uri="http://purl.org/dc/terms/"/>
    <ds:schemaRef ds:uri="dde2d2aa-043b-4580-afc4-8c4886710735"/>
    <ds:schemaRef ds:uri="http://schemas.microsoft.com/office/2006/documentManagement/types"/>
    <ds:schemaRef ds:uri="http://schemas.microsoft.com/office/infopath/2007/PartnerControls"/>
    <ds:schemaRef ds:uri="86765d95-7958-4d60-b35d-769de0760221"/>
    <ds:schemaRef ds:uri="http://schemas.openxmlformats.org/package/2006/metadata/core-properties"/>
    <ds:schemaRef ds:uri="http://purl.org/dc/dcmitype/"/>
    <ds:schemaRef ds:uri="http://purl.org/dc/elements/1.1/"/>
    <ds:schemaRef ds:uri="http://schemas.microsoft.com/office/2006/metadata/properties"/>
    <ds:schemaRef ds:uri="http://www.w3.org/XML/1998/namespace"/>
    <ds:schemaRef ds:uri="http://schemas.microsoft.com/sharepoint/v3"/>
  </ds:schemaRefs>
</ds:datastoreItem>
</file>

<file path=customXml/itemProps3.xml><?xml version="1.0" encoding="utf-8"?>
<ds:datastoreItem xmlns:ds="http://schemas.openxmlformats.org/officeDocument/2006/customXml" ds:itemID="{8B3AC8F0-B147-4DD8-A68C-E554B989B9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765d95-7958-4d60-b35d-769de0760221"/>
    <ds:schemaRef ds:uri="dde2d2aa-043b-4580-afc4-8c48867107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14767</TotalTime>
  <Words>8844</Words>
  <Application>Microsoft Office PowerPoint</Application>
  <PresentationFormat>Widescreen</PresentationFormat>
  <Paragraphs>762</Paragraphs>
  <Slides>54</Slides>
  <Notes>54</Notes>
  <HiddenSlides>0</HiddenSlides>
  <MMClips>54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54</vt:i4>
      </vt:variant>
    </vt:vector>
  </HeadingPairs>
  <TitlesOfParts>
    <vt:vector size="62" baseType="lpstr">
      <vt:lpstr>Arial</vt:lpstr>
      <vt:lpstr>Calibri</vt:lpstr>
      <vt:lpstr>Calibri Light</vt:lpstr>
      <vt:lpstr>Courier New</vt:lpstr>
      <vt:lpstr>Myriad Web Pro</vt:lpstr>
      <vt:lpstr>Wingdings</vt:lpstr>
      <vt:lpstr>NCEH_ATSDR_combined</vt:lpstr>
      <vt:lpstr>2_NCEH_ATSDR_combined</vt:lpstr>
      <vt:lpstr>Report of Verified Case of Tuberculosis, 2020</vt:lpstr>
      <vt:lpstr>Acknowledgments</vt:lpstr>
      <vt:lpstr>Acknowledgments</vt:lpstr>
      <vt:lpstr>Training Overview</vt:lpstr>
      <vt:lpstr>Goals</vt:lpstr>
      <vt:lpstr>Reference and Training Materials</vt:lpstr>
      <vt:lpstr>Key 2020 RVCT Deadline</vt:lpstr>
      <vt:lpstr>2020 RVCT overview</vt:lpstr>
      <vt:lpstr> U.S. Reporting Areas for TB Surveillance Purposes</vt:lpstr>
      <vt:lpstr>1. Is this case reportable?</vt:lpstr>
      <vt:lpstr>Examples of “90-Day Rule” for TB reporting</vt:lpstr>
      <vt:lpstr>2. Is this case countable?</vt:lpstr>
      <vt:lpstr>2. Is this case countable? (continued)</vt:lpstr>
      <vt:lpstr>3. Which U.S. reporting area should count the case?</vt:lpstr>
      <vt:lpstr>How should recurrent TB be reported and counted?</vt:lpstr>
      <vt:lpstr>2020 RVCT has 43 items                                      + MDR TB                                                                                                              Supplemental                                                                                                       Form</vt:lpstr>
      <vt:lpstr>What has been deleted? </vt:lpstr>
      <vt:lpstr>What has been revised? (slide 1 of 2)</vt:lpstr>
      <vt:lpstr>What has been revised? (slide 2 of 2)</vt:lpstr>
      <vt:lpstr>What has been added?</vt:lpstr>
      <vt:lpstr>Administrative Information</vt:lpstr>
      <vt:lpstr>PowerPoint Presentation</vt:lpstr>
      <vt:lpstr>                   Q1: Date Reported</vt:lpstr>
      <vt:lpstr>Q1 Case Study: Rose</vt:lpstr>
      <vt:lpstr>Q1 Case Study: Rose, continued</vt:lpstr>
      <vt:lpstr>Q1 Case Study: Rose, correct answer</vt:lpstr>
      <vt:lpstr>                Q2: Date Counted</vt:lpstr>
      <vt:lpstr>MMWR Week</vt:lpstr>
      <vt:lpstr>MMWR Year ≠ Calendar Year</vt:lpstr>
      <vt:lpstr>Q2 Case Study: Richard</vt:lpstr>
      <vt:lpstr>Q2 Case Study: Richard, continued</vt:lpstr>
      <vt:lpstr>Q2 Case Study: Richard, correct answer</vt:lpstr>
      <vt:lpstr>        Q3: State Case Number</vt:lpstr>
      <vt:lpstr>Q3: Case Study: Timothy</vt:lpstr>
      <vt:lpstr>Q3 Case Study: Timothy, continued</vt:lpstr>
      <vt:lpstr>Q3 Case Study: Timothy, correct answer</vt:lpstr>
      <vt:lpstr>Q4: Local Case Number</vt:lpstr>
      <vt:lpstr>Q4 Case Study: Raul</vt:lpstr>
      <vt:lpstr>Q4 Case Study: Raul, continued</vt:lpstr>
      <vt:lpstr>Q4 Case Study: Raul, correct answer</vt:lpstr>
      <vt:lpstr>New item Q5: Case Already Counted by Another Reporting Area?</vt:lpstr>
      <vt:lpstr>Q5 Case Study 1 of 4: Renato from Palau</vt:lpstr>
      <vt:lpstr>Q5 Case Study 1 of 4: Renato, continued</vt:lpstr>
      <vt:lpstr>Q5 Case Study 1 of 4: Renato, correct answer</vt:lpstr>
      <vt:lpstr>Q5 Case Study 2 of 4: Carlos from Guatemala</vt:lpstr>
      <vt:lpstr>Q5 Case Study 2 of 4: Carlos, continued</vt:lpstr>
      <vt:lpstr>Q5 Case Study 2 of 4: Carlos, correct answer</vt:lpstr>
      <vt:lpstr>Q5 Case Study 3 of 4: Gilberto from Honduras</vt:lpstr>
      <vt:lpstr>Q5 Case Study 3 of 4: Gilberto, continued</vt:lpstr>
      <vt:lpstr>Q5 Case Study 3 of 4: Gilberto, correct answer</vt:lpstr>
      <vt:lpstr>Q5 Case Study 4 of 4: Gilberto, but different scenario</vt:lpstr>
      <vt:lpstr>Q5 Case Study 4 of 4: Gilberto, but different scenario</vt:lpstr>
      <vt:lpstr>Q5 Case Study 4 of 4: Gilberto again, correct answer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Overview</dc:title>
  <dc:creator>Haddad, Maryam (CDC/DDID/NCHHSTP/DTE)</dc:creator>
  <cp:lastModifiedBy>Self, Julie Lynn (CDC/DDID/NCHHSTP/DTE)</cp:lastModifiedBy>
  <cp:revision>170</cp:revision>
  <dcterms:created xsi:type="dcterms:W3CDTF">2020-03-24T20:59:11Z</dcterms:created>
  <dcterms:modified xsi:type="dcterms:W3CDTF">2021-04-28T22:26:46Z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0x010100B0280B11AB954C44BB2ADB61C885D152</vt:lpwstr>
  </property>
  <property fmtid="{D5CDD505-2E9C-101B-9397-08002B2CF9AE}" pid="3" name="MSIP_Label_7b94a7b8-f06c-4dfe-bdcc-9b548fd58c31_Enabled">
    <vt:lpwstr>true</vt:lpwstr>
  </property>
  <property fmtid="{D5CDD505-2E9C-101B-9397-08002B2CF9AE}" pid="4" name="MSIP_Label_7b94a7b8-f06c-4dfe-bdcc-9b548fd58c31_SetDate">
    <vt:lpwstr>2020-12-08T18:44:46Z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ff5c1940-02a7-49be-8179-af705a17c26e</vt:lpwstr>
  </property>
  <property fmtid="{D5CDD505-2E9C-101B-9397-08002B2CF9AE}" pid="9" name="MSIP_Label_7b94a7b8-f06c-4dfe-bdcc-9b548fd58c31_ContentBits">
    <vt:lpwstr>0</vt:lpwstr>
  </property>
</Properties>
</file>