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1"/>
  </p:sldMasterIdLst>
  <p:notesMasterIdLst>
    <p:notesMasterId r:id="rId96"/>
  </p:notesMasterIdLst>
  <p:handoutMasterIdLst>
    <p:handoutMasterId r:id="rId97"/>
  </p:handoutMasterIdLst>
  <p:sldIdLst>
    <p:sldId id="369" r:id="rId2"/>
    <p:sldId id="370" r:id="rId3"/>
    <p:sldId id="371" r:id="rId4"/>
    <p:sldId id="372" r:id="rId5"/>
    <p:sldId id="498" r:id="rId6"/>
    <p:sldId id="429" r:id="rId7"/>
    <p:sldId id="475" r:id="rId8"/>
    <p:sldId id="430" r:id="rId9"/>
    <p:sldId id="432" r:id="rId10"/>
    <p:sldId id="487" r:id="rId11"/>
    <p:sldId id="382" r:id="rId12"/>
    <p:sldId id="433" r:id="rId13"/>
    <p:sldId id="434" r:id="rId14"/>
    <p:sldId id="435" r:id="rId15"/>
    <p:sldId id="436" r:id="rId16"/>
    <p:sldId id="437" r:id="rId17"/>
    <p:sldId id="438" r:id="rId18"/>
    <p:sldId id="439" r:id="rId19"/>
    <p:sldId id="403" r:id="rId20"/>
    <p:sldId id="292" r:id="rId21"/>
    <p:sldId id="423" r:id="rId22"/>
    <p:sldId id="293" r:id="rId23"/>
    <p:sldId id="496" r:id="rId24"/>
    <p:sldId id="294" r:id="rId25"/>
    <p:sldId id="296" r:id="rId26"/>
    <p:sldId id="295" r:id="rId27"/>
    <p:sldId id="297" r:id="rId28"/>
    <p:sldId id="298" r:id="rId29"/>
    <p:sldId id="299" r:id="rId30"/>
    <p:sldId id="503" r:id="rId31"/>
    <p:sldId id="440" r:id="rId32"/>
    <p:sldId id="441" r:id="rId33"/>
    <p:sldId id="442" r:id="rId34"/>
    <p:sldId id="443" r:id="rId35"/>
    <p:sldId id="444" r:id="rId36"/>
    <p:sldId id="445" r:id="rId37"/>
    <p:sldId id="446" r:id="rId38"/>
    <p:sldId id="447" r:id="rId39"/>
    <p:sldId id="448" r:id="rId40"/>
    <p:sldId id="449" r:id="rId41"/>
    <p:sldId id="450" r:id="rId42"/>
    <p:sldId id="451" r:id="rId43"/>
    <p:sldId id="452" r:id="rId44"/>
    <p:sldId id="453" r:id="rId45"/>
    <p:sldId id="455" r:id="rId46"/>
    <p:sldId id="289" r:id="rId47"/>
    <p:sldId id="303" r:id="rId48"/>
    <p:sldId id="288" r:id="rId49"/>
    <p:sldId id="305" r:id="rId50"/>
    <p:sldId id="306" r:id="rId51"/>
    <p:sldId id="408" r:id="rId52"/>
    <p:sldId id="333" r:id="rId53"/>
    <p:sldId id="317" r:id="rId54"/>
    <p:sldId id="318" r:id="rId55"/>
    <p:sldId id="319" r:id="rId56"/>
    <p:sldId id="365" r:id="rId57"/>
    <p:sldId id="320" r:id="rId58"/>
    <p:sldId id="366" r:id="rId59"/>
    <p:sldId id="472" r:id="rId60"/>
    <p:sldId id="473" r:id="rId61"/>
    <p:sldId id="471" r:id="rId62"/>
    <p:sldId id="324" r:id="rId63"/>
    <p:sldId id="334" r:id="rId64"/>
    <p:sldId id="325" r:id="rId65"/>
    <p:sldId id="326" r:id="rId66"/>
    <p:sldId id="327" r:id="rId67"/>
    <p:sldId id="328" r:id="rId68"/>
    <p:sldId id="367" r:id="rId69"/>
    <p:sldId id="329" r:id="rId70"/>
    <p:sldId id="330" r:id="rId71"/>
    <p:sldId id="332" r:id="rId72"/>
    <p:sldId id="344" r:id="rId73"/>
    <p:sldId id="345" r:id="rId74"/>
    <p:sldId id="353" r:id="rId75"/>
    <p:sldId id="361" r:id="rId76"/>
    <p:sldId id="368" r:id="rId77"/>
    <p:sldId id="411" r:id="rId78"/>
    <p:sldId id="355" r:id="rId79"/>
    <p:sldId id="356" r:id="rId80"/>
    <p:sldId id="357" r:id="rId81"/>
    <p:sldId id="352" r:id="rId82"/>
    <p:sldId id="479" r:id="rId83"/>
    <p:sldId id="488" r:id="rId84"/>
    <p:sldId id="492" r:id="rId85"/>
    <p:sldId id="495" r:id="rId86"/>
    <p:sldId id="490" r:id="rId87"/>
    <p:sldId id="493" r:id="rId88"/>
    <p:sldId id="499" r:id="rId89"/>
    <p:sldId id="501" r:id="rId90"/>
    <p:sldId id="502" r:id="rId91"/>
    <p:sldId id="494" r:id="rId92"/>
    <p:sldId id="481" r:id="rId93"/>
    <p:sldId id="480" r:id="rId94"/>
    <p:sldId id="381" r:id="rId95"/>
  </p:sldIdLst>
  <p:sldSz cx="9144000" cy="6858000" type="screen4x3"/>
  <p:notesSz cx="7010400" cy="9296400"/>
  <p:embeddedFontLst>
    <p:embeddedFont>
      <p:font typeface="Myriad Web Pro" charset="0"/>
      <p:regular r:id="rId98"/>
      <p:bold r:id="rId99"/>
      <p:italic r:id="rId100"/>
    </p:embeddedFont>
    <p:embeddedFont>
      <p:font typeface="Calibri" pitchFamily="34" charset="0"/>
      <p:regular r:id="rId101"/>
      <p:bold r:id="rId102"/>
      <p:italic r:id="rId103"/>
      <p:boldItalic r:id="rId10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CU" lastIdx="3" clrIdx="0"/>
  <p:cmAuthor id="1" name="Centers for Disease Control &amp; Prevention" initials="CfDC&amp;P"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FFCC"/>
    <a:srgbClr val="000000"/>
    <a:srgbClr val="CCFFFF"/>
    <a:srgbClr val="FFFF99"/>
    <a:srgbClr val="FFFFFF"/>
    <a:srgbClr val="5F5F5F"/>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78" autoAdjust="0"/>
    <p:restoredTop sz="79032" autoAdjust="0"/>
  </p:normalViewPr>
  <p:slideViewPr>
    <p:cSldViewPr>
      <p:cViewPr>
        <p:scale>
          <a:sx n="90" d="100"/>
          <a:sy n="90" d="100"/>
        </p:scale>
        <p:origin x="-702" y="-378"/>
      </p:cViewPr>
      <p:guideLst>
        <p:guide orient="horz" pos="2160"/>
        <p:guide pos="2880"/>
      </p:guideLst>
    </p:cSldViewPr>
  </p:slideViewPr>
  <p:outlineViewPr>
    <p:cViewPr>
      <p:scale>
        <a:sx n="33" d="100"/>
        <a:sy n="33" d="100"/>
      </p:scale>
      <p:origin x="0" y="1890"/>
    </p:cViewPr>
  </p:outlineViewPr>
  <p:notesTextViewPr>
    <p:cViewPr>
      <p:scale>
        <a:sx n="100" d="100"/>
        <a:sy n="100" d="100"/>
      </p:scale>
      <p:origin x="0" y="0"/>
    </p:cViewPr>
  </p:notesTextViewPr>
  <p:sorterViewPr>
    <p:cViewPr>
      <p:scale>
        <a:sx n="66" d="100"/>
        <a:sy n="66" d="100"/>
      </p:scale>
      <p:origin x="0" y="5616"/>
    </p:cViewPr>
  </p:sorterViewPr>
  <p:notesViewPr>
    <p:cSldViewPr>
      <p:cViewPr varScale="1">
        <p:scale>
          <a:sx n="76" d="100"/>
          <a:sy n="76" d="100"/>
        </p:scale>
        <p:origin x="-199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3.fntdata"/><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6.fntdata"/><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2.fntdata"/><Relationship Id="rId10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104"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416" cy="464343"/>
          </a:xfrm>
          <a:prstGeom prst="rect">
            <a:avLst/>
          </a:prstGeom>
        </p:spPr>
        <p:txBody>
          <a:bodyPr vert="horz" lIns="91614" tIns="45807" rIns="91614" bIns="45807" rtlCol="0"/>
          <a:lstStyle>
            <a:lvl1pPr algn="l">
              <a:defRPr sz="1200"/>
            </a:lvl1pPr>
          </a:lstStyle>
          <a:p>
            <a:endParaRPr lang="en-US" dirty="0"/>
          </a:p>
        </p:txBody>
      </p:sp>
      <p:sp>
        <p:nvSpPr>
          <p:cNvPr id="4" name="Footer Placeholder 3"/>
          <p:cNvSpPr>
            <a:spLocks noGrp="1"/>
          </p:cNvSpPr>
          <p:nvPr>
            <p:ph type="ftr" sz="quarter" idx="2"/>
          </p:nvPr>
        </p:nvSpPr>
        <p:spPr>
          <a:xfrm>
            <a:off x="0" y="8830469"/>
            <a:ext cx="3037416" cy="464343"/>
          </a:xfrm>
          <a:prstGeom prst="rect">
            <a:avLst/>
          </a:prstGeom>
        </p:spPr>
        <p:txBody>
          <a:bodyPr vert="horz" lIns="91614" tIns="45807" rIns="91614" bIns="45807" rtlCol="0" anchor="b"/>
          <a:lstStyle>
            <a:lvl1pPr algn="l">
              <a:defRPr sz="1200"/>
            </a:lvl1pPr>
          </a:lstStyle>
          <a:p>
            <a:endParaRPr lang="en-US" dirty="0"/>
          </a:p>
        </p:txBody>
      </p:sp>
    </p:spTree>
    <p:extLst>
      <p:ext uri="{BB962C8B-B14F-4D97-AF65-F5344CB8AC3E}">
        <p14:creationId xmlns:p14="http://schemas.microsoft.com/office/powerpoint/2010/main" val="765144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416" cy="464343"/>
          </a:xfrm>
          <a:prstGeom prst="rect">
            <a:avLst/>
          </a:prstGeom>
        </p:spPr>
        <p:txBody>
          <a:bodyPr vert="horz" lIns="91614" tIns="45807" rIns="91614" bIns="45807" rtlCol="0"/>
          <a:lstStyle>
            <a:lvl1pPr algn="l">
              <a:defRPr sz="1200"/>
            </a:lvl1pPr>
          </a:lstStyle>
          <a:p>
            <a:endParaRPr lang="en-US" dirty="0"/>
          </a:p>
        </p:txBody>
      </p:sp>
      <p:sp>
        <p:nvSpPr>
          <p:cNvPr id="3" name="Date Placeholder 2"/>
          <p:cNvSpPr>
            <a:spLocks noGrp="1"/>
          </p:cNvSpPr>
          <p:nvPr>
            <p:ph type="dt" idx="1"/>
          </p:nvPr>
        </p:nvSpPr>
        <p:spPr>
          <a:xfrm>
            <a:off x="3971393" y="2"/>
            <a:ext cx="3037416" cy="464343"/>
          </a:xfrm>
          <a:prstGeom prst="rect">
            <a:avLst/>
          </a:prstGeom>
        </p:spPr>
        <p:txBody>
          <a:bodyPr vert="horz" lIns="91614" tIns="45807" rIns="91614" bIns="45807" rtlCol="0"/>
          <a:lstStyle>
            <a:lvl1pPr algn="r">
              <a:defRPr sz="1200"/>
            </a:lvl1pPr>
          </a:lstStyle>
          <a:p>
            <a:fld id="{FED05122-B9EF-44B1-8E67-014EB94303DD}" type="datetimeFigureOut">
              <a:rPr lang="en-US" smtClean="0"/>
              <a:pPr/>
              <a:t>8/9/2013</a:t>
            </a:fld>
            <a:endParaRPr lang="en-US" dirty="0"/>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1614" tIns="45807" rIns="91614" bIns="45807" rtlCol="0" anchor="ctr"/>
          <a:lstStyle/>
          <a:p>
            <a:endParaRPr lang="en-US" dirty="0"/>
          </a:p>
        </p:txBody>
      </p:sp>
      <p:sp>
        <p:nvSpPr>
          <p:cNvPr id="5" name="Notes Placeholder 4"/>
          <p:cNvSpPr>
            <a:spLocks noGrp="1"/>
          </p:cNvSpPr>
          <p:nvPr>
            <p:ph type="body" sz="quarter" idx="3"/>
          </p:nvPr>
        </p:nvSpPr>
        <p:spPr>
          <a:xfrm>
            <a:off x="701678" y="4416031"/>
            <a:ext cx="5607047" cy="4183857"/>
          </a:xfrm>
          <a:prstGeom prst="rect">
            <a:avLst/>
          </a:prstGeom>
        </p:spPr>
        <p:txBody>
          <a:bodyPr vert="horz" lIns="91614" tIns="45807" rIns="91614" bIns="458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469"/>
            <a:ext cx="3037416" cy="464343"/>
          </a:xfrm>
          <a:prstGeom prst="rect">
            <a:avLst/>
          </a:prstGeom>
        </p:spPr>
        <p:txBody>
          <a:bodyPr vert="horz" lIns="91614" tIns="45807" rIns="91614" bIns="458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393" y="8830469"/>
            <a:ext cx="3037416" cy="464343"/>
          </a:xfrm>
          <a:prstGeom prst="rect">
            <a:avLst/>
          </a:prstGeom>
        </p:spPr>
        <p:txBody>
          <a:bodyPr vert="horz" lIns="91614" tIns="45807" rIns="91614" bIns="45807" rtlCol="0" anchor="b"/>
          <a:lstStyle>
            <a:lvl1pPr algn="r">
              <a:defRPr sz="1200"/>
            </a:lvl1pPr>
          </a:lstStyle>
          <a:p>
            <a:fld id="{C2865D1B-0DC6-42CE-8930-912C113E9AA7}" type="slidenum">
              <a:rPr lang="en-US" smtClean="0"/>
              <a:pPr/>
              <a:t>‹#›</a:t>
            </a:fld>
            <a:endParaRPr lang="en-US" dirty="0"/>
          </a:p>
        </p:txBody>
      </p:sp>
    </p:spTree>
    <p:extLst>
      <p:ext uri="{BB962C8B-B14F-4D97-AF65-F5344CB8AC3E}">
        <p14:creationId xmlns:p14="http://schemas.microsoft.com/office/powerpoint/2010/main" val="3872604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24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Definitions come from the RVCT Manual page 4.</a:t>
            </a:r>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26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28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29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is a simplified representation of the U.S TB reporting and surveillance system and by no means does it capture all the details. However it will provide you with a basic idea about U.S TB and surveillance and reporting, to put the remaining  talk into context.</a:t>
            </a:r>
          </a:p>
          <a:p>
            <a:r>
              <a:rPr lang="en-US" baseline="0" dirty="0" smtClean="0"/>
              <a:t>When a patient with suspected TB presents to a clinician (in any setting public or private), the standard of care mandates that specimens be sent to a laboratory (public or private) for diagnostics. If a TB diagnosis is made (either clinically or lab confirmed), clinicians are legally required to report the </a:t>
            </a:r>
            <a:r>
              <a:rPr lang="en-US" i="1" baseline="0" dirty="0" smtClean="0"/>
              <a:t>case to the local health department usually by fax, phone, or mail although some</a:t>
            </a:r>
            <a:r>
              <a:rPr lang="en-US" baseline="0" dirty="0" smtClean="0"/>
              <a:t> jurisdictions can report through secured web-based systems. LHD investigates the case and if TB is verified, reports case to state HD. Laboratories are also required by  law to report and do so both to the local and state health departments. State HD ensure case meets the national TB case definitions, and if so, adds the case towards the state’s case count and reports to it CDC, ensuring case is not a duplicate. CDC receives reports on a daily basis and validates data and conducts quality control checks both electronically through programmed algorithms and manually. All laboratories, through the public health laboratories, send TB isolates to two national genotyping reference labs for genotyping. The results are reporting both to the state HD and CDC, which maintains the data in a secure electronic database. </a:t>
            </a:r>
          </a:p>
          <a:p>
            <a:r>
              <a:rPr lang="en-US" baseline="0" dirty="0" smtClean="0"/>
              <a:t>CDC published provisional TB data for the previous year on world TB day in the MMWR and final data for that year in an annual report in the fall</a:t>
            </a:r>
          </a:p>
          <a:p>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41</a:t>
            </a:fld>
            <a:endParaRPr lang="en-US" dirty="0"/>
          </a:p>
        </p:txBody>
      </p:sp>
    </p:spTree>
    <p:extLst>
      <p:ext uri="{BB962C8B-B14F-4D97-AF65-F5344CB8AC3E}">
        <p14:creationId xmlns:p14="http://schemas.microsoft.com/office/powerpoint/2010/main" val="4246490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865D1B-0DC6-42CE-8930-912C113E9AA7}" type="slidenum">
              <a:rPr lang="en-US" smtClean="0"/>
              <a:pPr/>
              <a:t>44</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acronym MUNK stands for Missing</a:t>
            </a:r>
            <a:r>
              <a:rPr lang="en-US" baseline="0" dirty="0" smtClean="0"/>
              <a:t> and UNKnown. Our MUNK report therefore will list for you which TB surveillance variables are either missing any data at all or have been entered as being unknown data. </a:t>
            </a:r>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59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MUNK is calculated for a specified list of variables—not all items on the RVCT are included in the MUNK. It</a:t>
            </a:r>
            <a:r>
              <a:rPr lang="en-US" baseline="0" dirty="0" smtClean="0"/>
              <a:t> is a spreadsheet depicting for which questions you are missing data—so for example, if you are a state that had 15 cases of TB. 13 of these cases had RVCT item #4 filled out (which is CITY information) but 2 did not. You will see 2 rows in your MUNK spreadsheet that lets you know you are missing a city name for that variable for each of your cases. Or let’s say you are missing injecting drug use information as well as alcohol for the same patient. Your MUNK report will also show a line for each variable, even though it is the same case id number.</a:t>
            </a:r>
            <a:endParaRPr lang="en-US" dirty="0" smtClean="0"/>
          </a:p>
          <a:p>
            <a:endParaRPr lang="en-US" dirty="0" smtClean="0"/>
          </a:p>
          <a:p>
            <a:r>
              <a:rPr lang="en-US" dirty="0" smtClean="0"/>
              <a:t>The</a:t>
            </a:r>
            <a:r>
              <a:rPr lang="en-US" baseline="0" dirty="0" smtClean="0"/>
              <a:t> report will include this year’s data and that of the previous 3 years as well. So you will find missing and unknown variables from 2010 in your MUNK report right now, as well as 2009, 2008 and 2007.</a:t>
            </a:r>
          </a:p>
          <a:p>
            <a:endParaRPr lang="en-US" dirty="0" smtClean="0"/>
          </a:p>
          <a:p>
            <a:r>
              <a:rPr lang="en-US" dirty="0" smtClean="0"/>
              <a:t>Only counted and verified</a:t>
            </a:r>
            <a:r>
              <a:rPr lang="en-US" baseline="0" dirty="0" smtClean="0"/>
              <a:t> cases will make it into the MUNK report.</a:t>
            </a:r>
            <a:endParaRPr lang="en-US" dirty="0" smtClean="0"/>
          </a:p>
          <a:p>
            <a:endParaRPr lang="en-US" dirty="0" smtClean="0"/>
          </a:p>
          <a:p>
            <a:r>
              <a:rPr lang="en-US" dirty="0" smtClean="0"/>
              <a:t>And in</a:t>
            </a:r>
            <a:r>
              <a:rPr lang="en-US" baseline="0" dirty="0" smtClean="0"/>
              <a:t> addition to being a report for missing/unknown data, it also includes a light data validation check.  For example—in the case of state case ID numbers:</a:t>
            </a:r>
            <a:r>
              <a:rPr lang="en-US" dirty="0" smtClean="0"/>
              <a:t> A state case</a:t>
            </a:r>
            <a:r>
              <a:rPr lang="en-US" baseline="0" dirty="0" smtClean="0"/>
              <a:t> id # is supposed to contain the year + 2 digits state + 9 numbers following. If you happen to add an extra zero in there, MUNK will find this and report it as an invalid state case id number. </a:t>
            </a:r>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60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 MUNK</a:t>
            </a:r>
            <a:r>
              <a:rPr lang="en-US" baseline="0" dirty="0" smtClean="0"/>
              <a:t> report is accessible in 2 different locations: One is the secure FTP site where you’ve been able to access it for some time. And now it may also be accessed online using the SAMS portal that Sandy Price has discussed.</a:t>
            </a:r>
          </a:p>
          <a:p>
            <a:endParaRPr lang="en-US" baseline="0" dirty="0" smtClean="0"/>
          </a:p>
          <a:p>
            <a:r>
              <a:rPr lang="en-US" baseline="0" dirty="0" smtClean="0"/>
              <a:t>Your MUNK report is refreshed on a weekly basis—every Monday there will be the most recent data available for you to look at.</a:t>
            </a:r>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61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65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a:t>
            </a:r>
            <a:r>
              <a:rPr lang="en-US" baseline="0" dirty="0" smtClean="0"/>
              <a:t> slide for presentation by </a:t>
            </a:r>
            <a:r>
              <a:rPr lang="en-US" dirty="0" smtClean="0"/>
              <a:t>Sandy Price</a:t>
            </a:r>
            <a:r>
              <a:rPr lang="en-US" baseline="0" dirty="0" smtClean="0"/>
              <a:t> or Stacey Parker.</a:t>
            </a:r>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a:t>
            </a:r>
            <a:r>
              <a:rPr lang="en-US" baseline="0" dirty="0" smtClean="0"/>
              <a:t> slide for presentation by </a:t>
            </a:r>
            <a:r>
              <a:rPr lang="en-US" dirty="0" smtClean="0"/>
              <a:t>Sandy Price</a:t>
            </a:r>
            <a:r>
              <a:rPr lang="en-US" baseline="0" dirty="0" smtClean="0"/>
              <a:t> or Stacey Parker.</a:t>
            </a:r>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F0281C51-63F7-4212-A113-304C94379623}" type="slidenum">
              <a:rPr lang="en-US"/>
              <a:pPr/>
              <a:t>13</a:t>
            </a:fld>
            <a:endParaRPr lang="en-US"/>
          </a:p>
        </p:txBody>
      </p:sp>
      <p:sp>
        <p:nvSpPr>
          <p:cNvPr id="4099" name="Rectangle 2"/>
          <p:cNvSpPr>
            <a:spLocks noGrp="1" noRot="1" noChangeAspect="1" noChangeArrowheads="1" noTextEdit="1"/>
          </p:cNvSpPr>
          <p:nvPr>
            <p:ph type="sldImg"/>
          </p:nvPr>
        </p:nvSpPr>
        <p:spPr>
          <a:xfrm>
            <a:off x="1181100" y="696913"/>
            <a:ext cx="4651375" cy="3487737"/>
          </a:xfrm>
          <a:ln/>
        </p:spPr>
      </p:sp>
      <p:sp>
        <p:nvSpPr>
          <p:cNvPr id="4100" name="Rectangle 3"/>
          <p:cNvSpPr>
            <a:spLocks noGrp="1" noChangeArrowheads="1"/>
          </p:cNvSpPr>
          <p:nvPr>
            <p:ph type="body" idx="1"/>
          </p:nvPr>
        </p:nvSpPr>
        <p:spPr>
          <a:xfrm>
            <a:off x="935039" y="4416427"/>
            <a:ext cx="5140325" cy="4183063"/>
          </a:xfrm>
          <a:noFill/>
          <a:ln/>
        </p:spPr>
        <p:txBody>
          <a:bodyPr/>
          <a:lstStyle/>
          <a:p>
            <a:endParaRPr lang="en-US" smtClean="0"/>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a:t>
            </a:r>
            <a:r>
              <a:rPr lang="en-US" baseline="0" dirty="0" smtClean="0"/>
              <a:t> slide for </a:t>
            </a:r>
            <a:r>
              <a:rPr lang="en-US" dirty="0" smtClean="0"/>
              <a:t>QA.</a:t>
            </a:r>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19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20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Handout and briefly mention these documents.</a:t>
            </a:r>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21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the QA Components and the process that are used for this course are based on:</a:t>
            </a:r>
          </a:p>
          <a:p>
            <a:pPr>
              <a:buFont typeface="Arial" pitchFamily="34" charset="0"/>
              <a:buChar char="•"/>
            </a:pPr>
            <a:r>
              <a:rPr lang="en-US" baseline="0" dirty="0" smtClean="0"/>
              <a:t>  The CoAg </a:t>
            </a:r>
          </a:p>
          <a:p>
            <a:pPr>
              <a:buFont typeface="Arial" pitchFamily="34" charset="0"/>
              <a:buChar char="•"/>
            </a:pPr>
            <a:r>
              <a:rPr lang="en-US" baseline="0" dirty="0" smtClean="0"/>
              <a:t>   Needs Assessment conducted during the past year.</a:t>
            </a:r>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a:effectLst>
            <a:outerShdw blurRad="50800" dist="38100" dir="2700000" algn="tl" rotWithShape="0">
              <a:prstClr val="black">
                <a:alpha val="40000"/>
              </a:prstClr>
            </a:outerShdw>
          </a:effectLst>
        </p:spPr>
        <p:txBody>
          <a:bodyPr/>
          <a:lstStyle>
            <a:lvl1pPr>
              <a:lnSpc>
                <a:spcPct val="100000"/>
              </a:lnSpc>
              <a:defRPr sz="4000" b="1" baseline="0">
                <a:solidFill>
                  <a:srgbClr val="CCFFFF"/>
                </a:solidFill>
                <a:effectLst/>
              </a:defRPr>
            </a:lvl1pPr>
          </a:lstStyle>
          <a:p>
            <a:r>
              <a:rPr lang="en-US" dirty="0" smtClean="0"/>
              <a:t>Title of Presentation – Myriad Pro</a:t>
            </a:r>
            <a:br>
              <a:rPr lang="en-US" dirty="0" smtClean="0"/>
            </a:br>
            <a:r>
              <a:rPr lang="en-US" dirty="0" smtClean="0"/>
              <a:t> Bold, Shadow 40pt</a:t>
            </a:r>
            <a:endParaRPr lang="en-US" dirty="0"/>
          </a:p>
        </p:txBody>
      </p:sp>
      <p:sp>
        <p:nvSpPr>
          <p:cNvPr id="5" name="Subtitle 2"/>
          <p:cNvSpPr>
            <a:spLocks noGrp="1"/>
          </p:cNvSpPr>
          <p:nvPr>
            <p:ph type="subTitle" idx="1" hasCustomPrompt="1"/>
          </p:nvPr>
        </p:nvSpPr>
        <p:spPr>
          <a:xfrm>
            <a:off x="1419224" y="3886200"/>
            <a:ext cx="6400800" cy="457200"/>
          </a:xfrm>
          <a:prstGeom prst="rect">
            <a:avLst/>
          </a:prstGeom>
          <a:effectLst>
            <a:outerShdw blurRad="50800" dist="38100" dir="2700000" algn="tl" rotWithShape="0">
              <a:prstClr val="black">
                <a:alpha val="40000"/>
              </a:prstClr>
            </a:outerShdw>
          </a:effectLst>
        </p:spPr>
        <p:txBody>
          <a:bodyPr/>
          <a:lstStyle>
            <a:lvl1pPr marL="0" indent="0" algn="ctr">
              <a:buNone/>
              <a:defRPr sz="24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15"/>
          <p:cNvSpPr>
            <a:spLocks noGrp="1" noChangeArrowheads="1"/>
          </p:cNvSpPr>
          <p:nvPr>
            <p:ph type="dt" sz="half" idx="10"/>
          </p:nvPr>
        </p:nvSpPr>
        <p:spPr>
          <a:xfrm>
            <a:off x="685800" y="6553200"/>
            <a:ext cx="1905000" cy="457200"/>
          </a:xfrm>
          <a:prstGeom prst="rect">
            <a:avLst/>
          </a:prstGeom>
          <a:ln/>
        </p:spPr>
        <p:txBody>
          <a:bodyPr/>
          <a:lstStyle>
            <a:lvl1pPr>
              <a:defRPr/>
            </a:lvl1pPr>
          </a:lstStyle>
          <a:p>
            <a:pPr>
              <a:defRPr/>
            </a:pPr>
            <a:endParaRPr lang="en-US"/>
          </a:p>
        </p:txBody>
      </p:sp>
      <p:sp>
        <p:nvSpPr>
          <p:cNvPr id="4" name="Rectangle 16"/>
          <p:cNvSpPr>
            <a:spLocks noGrp="1" noChangeArrowheads="1"/>
          </p:cNvSpPr>
          <p:nvPr>
            <p:ph type="ftr" sz="quarter" idx="11"/>
          </p:nvPr>
        </p:nvSpPr>
        <p:spPr>
          <a:xfrm>
            <a:off x="3124200" y="6553200"/>
            <a:ext cx="2895600" cy="457200"/>
          </a:xfrm>
          <a:prstGeom prst="rect">
            <a:avLst/>
          </a:prstGeom>
          <a:ln/>
        </p:spPr>
        <p:txBody>
          <a:bodyPr/>
          <a:lstStyle>
            <a:lvl1pPr>
              <a:defRPr/>
            </a:lvl1pPr>
          </a:lstStyle>
          <a:p>
            <a:pPr>
              <a:defRPr/>
            </a:pPr>
            <a:endParaRPr lang="en-US"/>
          </a:p>
        </p:txBody>
      </p:sp>
      <p:sp>
        <p:nvSpPr>
          <p:cNvPr id="5" name="Rectangle 17"/>
          <p:cNvSpPr>
            <a:spLocks noGrp="1" noChangeArrowheads="1"/>
          </p:cNvSpPr>
          <p:nvPr>
            <p:ph type="sldNum" sz="quarter" idx="12"/>
          </p:nvPr>
        </p:nvSpPr>
        <p:spPr>
          <a:xfrm>
            <a:off x="6299200" y="6172200"/>
            <a:ext cx="2209800" cy="838200"/>
          </a:xfrm>
          <a:prstGeom prst="rect">
            <a:avLst/>
          </a:prstGeom>
          <a:ln/>
        </p:spPr>
        <p:txBody>
          <a:bodyPr/>
          <a:lstStyle>
            <a:lvl1pPr>
              <a:defRPr/>
            </a:lvl1pPr>
          </a:lstStyle>
          <a:p>
            <a:pPr>
              <a:defRPr/>
            </a:pPr>
            <a:fld id="{78F29897-D8CC-4F83-8374-A6F8AD6BB8E6}" type="slidenum">
              <a:rPr lang="en-US"/>
              <a:pPr>
                <a:defRPr/>
              </a:pPr>
              <a:t>‹#›</a:t>
            </a:fld>
            <a:endParaRPr lang="en-US"/>
          </a:p>
        </p:txBody>
      </p:sp>
    </p:spTree>
    <p:extLst>
      <p:ext uri="{BB962C8B-B14F-4D97-AF65-F5344CB8AC3E}">
        <p14:creationId xmlns:p14="http://schemas.microsoft.com/office/powerpoint/2010/main" val="4118470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600"/>
              </a:lnSpc>
              <a:defRPr sz="3600" b="1" baseline="0">
                <a:solidFill>
                  <a:srgbClr val="CCFFFF"/>
                </a:solidFill>
                <a:effectLst/>
              </a:defRPr>
            </a:lvl1pPr>
          </a:lstStyle>
          <a:p>
            <a:r>
              <a:rPr lang="en-US" dirty="0" smtClean="0"/>
              <a:t>Headline – Myriad Pro, Bold, Shadow, 36pt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rgbClr val="CCFFFF"/>
              </a:buClr>
              <a:buSzPct val="125000"/>
              <a:buFont typeface="Arial" pitchFamily="34" charset="0"/>
              <a:buChar char="•"/>
              <a:defRPr sz="3200" b="1" baseline="0">
                <a:solidFill>
                  <a:schemeClr val="bg2"/>
                </a:solidFill>
              </a:defRPr>
            </a:lvl1pPr>
            <a:lvl2pPr>
              <a:buClr>
                <a:srgbClr val="CCFFFF"/>
              </a:buClr>
              <a:buSzPct val="125000"/>
              <a:buFont typeface="Wingdings" pitchFamily="2" charset="2"/>
              <a:buChar char="§"/>
              <a:defRPr sz="2800" b="1">
                <a:solidFill>
                  <a:schemeClr val="bg2"/>
                </a:solidFill>
              </a:defRPr>
            </a:lvl2pPr>
            <a:lvl3pPr>
              <a:buClr>
                <a:srgbClr val="CCFFFF"/>
              </a:buClr>
              <a:buSzPct val="125000"/>
              <a:buFont typeface="Arial" pitchFamily="34" charset="0"/>
              <a:buChar char="•"/>
              <a:defRPr sz="2800" b="1">
                <a:solidFill>
                  <a:schemeClr val="bg2"/>
                </a:solidFill>
              </a:defRPr>
            </a:lvl3pPr>
            <a:lvl4pPr>
              <a:buClr>
                <a:srgbClr val="CCFFFF"/>
              </a:buClr>
              <a:buSzPct val="125000"/>
              <a:buFont typeface="Courier New" pitchFamily="49" charset="0"/>
              <a:buChar char="o"/>
              <a:defRPr sz="2800" b="1" baseline="0">
                <a:solidFill>
                  <a:schemeClr val="bg2"/>
                </a:solidFill>
              </a:defRPr>
            </a:lvl4pPr>
            <a:lvl5pPr>
              <a:buClr>
                <a:srgbClr val="CCFFFF"/>
              </a:buClr>
              <a:buSzPct val="125000"/>
              <a:buFont typeface="Arial" pitchFamily="34" charset="0"/>
              <a:buChar char="•"/>
              <a:defRPr sz="2800" b="1">
                <a:solidFill>
                  <a:schemeClr val="bg2"/>
                </a:solidFill>
              </a:defRPr>
            </a:lvl5pPr>
          </a:lstStyle>
          <a:p>
            <a:pPr lvl="0"/>
            <a:r>
              <a:rPr lang="en-US" dirty="0" smtClean="0"/>
              <a:t>First level – Myriad Pro, Bold, 32pt</a:t>
            </a:r>
          </a:p>
          <a:p>
            <a:pPr lvl="1"/>
            <a:r>
              <a:rPr lang="en-US" dirty="0" smtClean="0"/>
              <a:t>Second level – Myriad Pro, 28pt</a:t>
            </a:r>
          </a:p>
          <a:p>
            <a:pPr lvl="2"/>
            <a:r>
              <a:rPr lang="en-US" dirty="0" smtClean="0"/>
              <a:t>Third level – Myriad Pro, 28pt	</a:t>
            </a:r>
          </a:p>
          <a:p>
            <a:pPr lvl="3"/>
            <a:r>
              <a:rPr lang="en-US" dirty="0" smtClean="0"/>
              <a:t>Fourth level – Myriad Pro, 28pt</a:t>
            </a:r>
          </a:p>
          <a:p>
            <a:pPr lvl="4"/>
            <a:r>
              <a:rPr lang="en-US" dirty="0" smtClean="0"/>
              <a:t>Fifth level – Myriad Pro, 28pt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600"/>
              </a:lnSpc>
              <a:defRPr sz="3600" b="1" baseline="0">
                <a:solidFill>
                  <a:srgbClr val="CCFFFF"/>
                </a:solidFill>
                <a:effectLst/>
              </a:defRPr>
            </a:lvl1pPr>
          </a:lstStyle>
          <a:p>
            <a:r>
              <a:rPr lang="en-US" dirty="0" smtClean="0"/>
              <a:t>Headline – Myriad Pro, Bold, Shadow, 36pt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rgbClr val="CCFFFF"/>
              </a:buClr>
              <a:buSzPct val="125000"/>
              <a:buFont typeface="Arial" pitchFamily="34" charset="0"/>
              <a:buChar char="•"/>
              <a:defRPr sz="3200" b="1" baseline="0">
                <a:solidFill>
                  <a:schemeClr val="bg2"/>
                </a:solidFill>
              </a:defRPr>
            </a:lvl1pPr>
            <a:lvl2pPr>
              <a:buClr>
                <a:srgbClr val="CCFFFF"/>
              </a:buClr>
              <a:buSzPct val="125000"/>
              <a:buFont typeface="Wingdings" pitchFamily="2" charset="2"/>
              <a:buChar char="§"/>
              <a:defRPr sz="2800" b="1">
                <a:solidFill>
                  <a:schemeClr val="bg2"/>
                </a:solidFill>
              </a:defRPr>
            </a:lvl2pPr>
            <a:lvl3pPr>
              <a:buClr>
                <a:srgbClr val="CCFFFF"/>
              </a:buClr>
              <a:buSzPct val="125000"/>
              <a:buFont typeface="Arial" pitchFamily="34" charset="0"/>
              <a:buChar char="•"/>
              <a:defRPr sz="2800" b="1">
                <a:solidFill>
                  <a:schemeClr val="bg2"/>
                </a:solidFill>
              </a:defRPr>
            </a:lvl3pPr>
            <a:lvl4pPr>
              <a:buClr>
                <a:srgbClr val="CCFFFF"/>
              </a:buClr>
              <a:buSzPct val="125000"/>
              <a:buFont typeface="Courier New" pitchFamily="49" charset="0"/>
              <a:buChar char="o"/>
              <a:defRPr sz="2800" b="1" baseline="0">
                <a:solidFill>
                  <a:schemeClr val="bg2"/>
                </a:solidFill>
              </a:defRPr>
            </a:lvl4pPr>
            <a:lvl5pPr>
              <a:buClr>
                <a:srgbClr val="CCFFFF"/>
              </a:buClr>
              <a:buSzPct val="125000"/>
              <a:buFont typeface="Arial" pitchFamily="34" charset="0"/>
              <a:buChar char="•"/>
              <a:defRPr sz="2800" b="1">
                <a:solidFill>
                  <a:schemeClr val="bg2"/>
                </a:solidFill>
              </a:defRPr>
            </a:lvl5pPr>
          </a:lstStyle>
          <a:p>
            <a:pPr lvl="0"/>
            <a:r>
              <a:rPr lang="en-US" dirty="0" smtClean="0"/>
              <a:t>First level – Myriad Pro, Bold, 32pt</a:t>
            </a:r>
          </a:p>
          <a:p>
            <a:pPr lvl="1"/>
            <a:r>
              <a:rPr lang="en-US" dirty="0" smtClean="0"/>
              <a:t>Second level – Myriad Pro, 28pt</a:t>
            </a:r>
          </a:p>
          <a:p>
            <a:pPr lvl="2"/>
            <a:r>
              <a:rPr lang="en-US" dirty="0" smtClean="0"/>
              <a:t>Third level – Myriad Pro, 28pt	</a:t>
            </a:r>
          </a:p>
          <a:p>
            <a:pPr lvl="3"/>
            <a:r>
              <a:rPr lang="en-US" dirty="0" smtClean="0"/>
              <a:t>Fourth level – Myriad Pro, 28pt</a:t>
            </a:r>
          </a:p>
          <a:p>
            <a:pPr lvl="4"/>
            <a:r>
              <a:rPr lang="en-US" dirty="0" smtClean="0"/>
              <a:t>Fifth level – Myriad Pro, 28pt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4400"/>
              </a:lnSpc>
              <a:defRPr sz="4400" b="1" baseline="0">
                <a:solidFill>
                  <a:srgbClr val="CCFFFF"/>
                </a:solidFill>
                <a:effectLst/>
              </a:defRPr>
            </a:lvl1pPr>
          </a:lstStyle>
          <a:p>
            <a:r>
              <a:rPr lang="en-US" dirty="0" smtClean="0"/>
              <a:t>Title of Presentation – Myriad Pro</a:t>
            </a:r>
            <a:br>
              <a:rPr lang="en-US" dirty="0" smtClean="0"/>
            </a:br>
            <a:r>
              <a:rPr lang="en-US" dirty="0" smtClean="0"/>
              <a:t> Bold, Shadow 44pt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600"/>
              </a:lnSpc>
              <a:defRPr sz="3600" b="1" baseline="0">
                <a:solidFill>
                  <a:srgbClr val="CCFFFF"/>
                </a:solidFill>
                <a:effectLst/>
              </a:defRPr>
            </a:lvl1pPr>
          </a:lstStyle>
          <a:p>
            <a:r>
              <a:rPr lang="en-US" dirty="0" smtClean="0"/>
              <a:t>Headline – Myriad Pro, Bold, Shadow, 36pt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rgbClr val="CCFFFF"/>
              </a:buClr>
              <a:buSzPct val="125000"/>
              <a:buFont typeface="Arial" pitchFamily="34" charset="0"/>
              <a:buChar char="•"/>
              <a:defRPr sz="2400" b="1" baseline="0">
                <a:solidFill>
                  <a:schemeClr val="bg2"/>
                </a:solidFill>
              </a:defRPr>
            </a:lvl1pPr>
            <a:lvl2pPr>
              <a:buClr>
                <a:srgbClr val="CCFFFF"/>
              </a:buClr>
              <a:buSzPct val="125000"/>
              <a:buFont typeface="Wingdings" pitchFamily="2" charset="2"/>
              <a:buChar char="§"/>
              <a:defRPr sz="2000" b="1">
                <a:solidFill>
                  <a:schemeClr val="bg2"/>
                </a:solidFill>
              </a:defRPr>
            </a:lvl2pPr>
            <a:lvl3pPr>
              <a:buClr>
                <a:srgbClr val="CCFFFF"/>
              </a:buClr>
              <a:buSzPct val="125000"/>
              <a:buFont typeface="Arial" pitchFamily="34" charset="0"/>
              <a:buChar char="•"/>
              <a:defRPr sz="1800" b="1">
                <a:solidFill>
                  <a:schemeClr val="bg2"/>
                </a:solidFill>
              </a:defRPr>
            </a:lvl3pPr>
            <a:lvl4pPr>
              <a:buClr>
                <a:srgbClr val="CCFFFF"/>
              </a:buClr>
              <a:buSzPct val="125000"/>
              <a:buFont typeface="Courier New" pitchFamily="49" charset="0"/>
              <a:buChar char="o"/>
              <a:defRPr sz="1800" b="1" baseline="0">
                <a:solidFill>
                  <a:schemeClr val="bg2"/>
                </a:solidFill>
              </a:defRPr>
            </a:lvl4pPr>
            <a:lvl5pPr>
              <a:buClr>
                <a:srgbClr val="CCFFFF"/>
              </a:buClr>
              <a:buSzPct val="125000"/>
              <a:buFont typeface="Arial" pitchFamily="34" charset="0"/>
              <a:buChar char="•"/>
              <a:defRPr sz="1800" b="1">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981200"/>
            <a:ext cx="7772400" cy="1362075"/>
          </a:xfrm>
          <a:prstGeom prst="rect">
            <a:avLst/>
          </a:prstGeom>
        </p:spPr>
        <p:txBody>
          <a:bodyPr anchor="t"/>
          <a:lstStyle>
            <a:lvl1pPr algn="ctr">
              <a:lnSpc>
                <a:spcPts val="4000"/>
              </a:lnSpc>
              <a:defRPr sz="4000" b="1" cap="none" baseline="0">
                <a:solidFill>
                  <a:srgbClr val="CCFFFF"/>
                </a:solidFill>
                <a:effectLst/>
              </a:defRPr>
            </a:lvl1pPr>
          </a:lstStyle>
          <a:p>
            <a:r>
              <a:rPr lang="en-US" dirty="0" smtClean="0"/>
              <a:t>Section Header</a:t>
            </a:r>
            <a:br>
              <a:rPr lang="en-US" dirty="0" smtClean="0"/>
            </a:br>
            <a:r>
              <a:rPr lang="en-US" dirty="0" smtClean="0"/>
              <a:t>Myriad Pro, bold, shadow, 40pt</a:t>
            </a:r>
            <a:br>
              <a:rPr lang="en-US" dirty="0" smtClean="0"/>
            </a:br>
            <a:r>
              <a:rPr lang="en-US" dirty="0" smtClean="0"/>
              <a:t> </a:t>
            </a:r>
            <a:endParaRPr lang="en-US" dirty="0"/>
          </a:p>
        </p:txBody>
      </p:sp>
      <p:sp>
        <p:nvSpPr>
          <p:cNvPr id="3" name="Text Placeholder 2"/>
          <p:cNvSpPr>
            <a:spLocks noGrp="1"/>
          </p:cNvSpPr>
          <p:nvPr>
            <p:ph type="body" idx="1" hasCustomPrompt="1"/>
          </p:nvPr>
        </p:nvSpPr>
        <p:spPr>
          <a:xfrm>
            <a:off x="693737" y="3810000"/>
            <a:ext cx="7772400" cy="1500187"/>
          </a:xfrm>
          <a:prstGeom prst="rect">
            <a:avLst/>
          </a:prstGeom>
        </p:spPr>
        <p:txBody>
          <a:bodyPr anchor="b"/>
          <a:lstStyle>
            <a:lvl1pPr marL="0" indent="0" algn="ctr">
              <a:lnSpc>
                <a:spcPts val="2200"/>
              </a:lnSpc>
              <a:buNone/>
              <a:defRPr sz="28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28pt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rgbClr val="CCFFFF"/>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rgbClr val="CCFFFF"/>
              </a:buClr>
              <a:buSzPct val="125000"/>
              <a:buFont typeface="Arial" pitchFamily="34" charset="0"/>
              <a:buChar char="•"/>
              <a:defRPr sz="2400" b="1">
                <a:solidFill>
                  <a:schemeClr val="bg2"/>
                </a:solidFill>
              </a:defRPr>
            </a:lvl1pPr>
            <a:lvl2pPr>
              <a:buClr>
                <a:srgbClr val="CCFFFF"/>
              </a:buClr>
              <a:buSzPct val="125000"/>
              <a:buFont typeface="Wingdings" pitchFamily="2" charset="2"/>
              <a:buChar char="§"/>
              <a:defRPr sz="2000" b="1">
                <a:solidFill>
                  <a:schemeClr val="bg2"/>
                </a:solidFill>
              </a:defRPr>
            </a:lvl2pPr>
            <a:lvl3pPr>
              <a:buClr>
                <a:srgbClr val="CCFFFF"/>
              </a:buClr>
              <a:buSzPct val="125000"/>
              <a:buFont typeface="Arial" pitchFamily="34" charset="0"/>
              <a:buChar char="•"/>
              <a:defRPr sz="1800" b="1">
                <a:solidFill>
                  <a:schemeClr val="bg2"/>
                </a:solidFill>
              </a:defRPr>
            </a:lvl3pPr>
            <a:lvl4pPr>
              <a:buClr>
                <a:srgbClr val="CCFFFF"/>
              </a:buClr>
              <a:buSzPct val="125000"/>
              <a:buFont typeface="Courier New" pitchFamily="49" charset="0"/>
              <a:buChar char="o"/>
              <a:defRPr sz="1800" b="1">
                <a:solidFill>
                  <a:schemeClr val="bg2"/>
                </a:solidFill>
              </a:defRPr>
            </a:lvl4pPr>
            <a:lvl5pPr>
              <a:buClr>
                <a:srgbClr val="CCFFFF"/>
              </a:buClr>
              <a:buSzPct val="125000"/>
              <a:buFont typeface="Arial" pitchFamily="34" charset="0"/>
              <a:buChar char="•"/>
              <a:defRPr sz="1800" b="1">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rgbClr val="CCFFFF"/>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rgbClr val="CCFFFF"/>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800" b="1"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191496" y="6076890"/>
            <a:ext cx="762000" cy="400110"/>
          </a:xfrm>
          <a:prstGeom prst="rect">
            <a:avLst/>
          </a:prstGeom>
          <a:noFill/>
        </p:spPr>
        <p:txBody>
          <a:bodyPr wrap="square" rtlCol="0">
            <a:spAutoFit/>
          </a:bodyPr>
          <a:lstStyle/>
          <a:p>
            <a:pPr algn="r"/>
            <a:fld id="{18BCBABE-E871-469F-845E-903D36719BF6}" type="slidenum">
              <a:rPr lang="en-US" sz="2000" b="1" smtClean="0">
                <a:solidFill>
                  <a:srgbClr val="FFFFFF"/>
                </a:solidFill>
              </a:rPr>
              <a:pPr algn="r"/>
              <a:t>‹#›</a:t>
            </a:fld>
            <a:endParaRPr lang="en-US" sz="20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97" r:id="rId3"/>
    <p:sldLayoutId id="2147483693" r:id="rId4"/>
    <p:sldLayoutId id="2147483694" r:id="rId5"/>
    <p:sldLayoutId id="2147483686" r:id="rId6"/>
    <p:sldLayoutId id="2147483688" r:id="rId7"/>
    <p:sldLayoutId id="2147483689" r:id="rId8"/>
    <p:sldLayoutId id="2147483690" r:id="rId9"/>
    <p:sldLayoutId id="2147483698" r:id="rId10"/>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timshelp@cdc.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sams.cdc.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ntss@cdc.gov"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9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94.xml.rels><?xml version="1.0" encoding="UTF-8" standalone="yes"?>
<Relationships xmlns="http://schemas.openxmlformats.org/package/2006/relationships"><Relationship Id="rId2" Type="http://schemas.openxmlformats.org/officeDocument/2006/relationships/hyperlink" Target="mailto:rvctqualityassurance@cdc.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658" y="1752600"/>
            <a:ext cx="9144000" cy="1447800"/>
          </a:xfrm>
        </p:spPr>
        <p:txBody>
          <a:bodyPr/>
          <a:lstStyle/>
          <a:p>
            <a:r>
              <a:rPr lang="en-US" sz="4400" dirty="0" smtClean="0"/>
              <a:t>Quality Assurance for </a:t>
            </a:r>
            <a:br>
              <a:rPr lang="en-US" sz="4400" dirty="0" smtClean="0"/>
            </a:br>
            <a:r>
              <a:rPr lang="en-US" sz="4400" dirty="0" smtClean="0"/>
              <a:t>TB Surveillance Data</a:t>
            </a:r>
            <a:br>
              <a:rPr lang="en-US" sz="4400" dirty="0" smtClean="0"/>
            </a:br>
            <a:r>
              <a:rPr lang="en-US" sz="4400" dirty="0" smtClean="0"/>
              <a:t/>
            </a:r>
            <a:br>
              <a:rPr lang="en-US" sz="4400" dirty="0" smtClean="0"/>
            </a:br>
            <a:endParaRPr lang="en-US" sz="4400" dirty="0"/>
          </a:p>
        </p:txBody>
      </p:sp>
      <p:sp>
        <p:nvSpPr>
          <p:cNvPr id="2" name="Subtitle 1"/>
          <p:cNvSpPr>
            <a:spLocks noGrp="1"/>
          </p:cNvSpPr>
          <p:nvPr>
            <p:ph type="subTitle" idx="1"/>
          </p:nvPr>
        </p:nvSpPr>
        <p:spPr>
          <a:xfrm>
            <a:off x="550025" y="4953000"/>
            <a:ext cx="8001000" cy="914400"/>
          </a:xfrm>
        </p:spPr>
        <p:txBody>
          <a:bodyPr/>
          <a:lstStyle/>
          <a:p>
            <a:r>
              <a:rPr lang="en-US" sz="2800" dirty="0" smtClean="0"/>
              <a:t>Division of Tuberculosis Elimination</a:t>
            </a:r>
            <a:br>
              <a:rPr lang="en-US" sz="2800" dirty="0" smtClean="0"/>
            </a:br>
            <a:r>
              <a:rPr lang="en-US" sz="2800" dirty="0" smtClean="0"/>
              <a:t>Centers for Disease Control and Prevention </a:t>
            </a:r>
          </a:p>
        </p:txBody>
      </p:sp>
      <p:sp>
        <p:nvSpPr>
          <p:cNvPr id="5" name="Text Placeholder 4"/>
          <p:cNvSpPr>
            <a:spLocks noGrp="1"/>
          </p:cNvSpPr>
          <p:nvPr>
            <p:ph type="body" sz="quarter" idx="11"/>
          </p:nvPr>
        </p:nvSpPr>
        <p:spPr/>
        <p:txBody>
          <a:bodyPr/>
          <a:lstStyle/>
          <a:p>
            <a:r>
              <a:rPr lang="en-US" dirty="0" smtClean="0"/>
              <a:t>National Center for HIV/AIDS, Viral Hepatitis, STD, and TB Prevention</a:t>
            </a:r>
            <a:endParaRPr lang="en-US" dirty="0"/>
          </a:p>
        </p:txBody>
      </p:sp>
      <p:pic>
        <p:nvPicPr>
          <p:cNvPr id="7" name="Picture 6" descr="Logos of the United States Department of Health and Human Services and Centers for Disease Control and Prevention&#10;"/>
          <p:cNvPicPr>
            <a:picLocks noChangeAspect="1"/>
          </p:cNvPicPr>
          <p:nvPr/>
        </p:nvPicPr>
        <p:blipFill>
          <a:blip r:embed="rId3" cstate="print"/>
          <a:stretch>
            <a:fillRect/>
          </a:stretch>
        </p:blipFill>
        <p:spPr>
          <a:xfrm>
            <a:off x="8763000" y="6477000"/>
            <a:ext cx="190500" cy="190500"/>
          </a:xfrm>
          <a:prstGeom prst="rect">
            <a:avLst/>
          </a:prstGeom>
        </p:spPr>
      </p:pic>
      <p:sp>
        <p:nvSpPr>
          <p:cNvPr id="12" name="Text Placeholder 6"/>
          <p:cNvSpPr>
            <a:spLocks noGrp="1"/>
          </p:cNvSpPr>
          <p:nvPr>
            <p:ph type="body" sz="quarter" idx="12"/>
          </p:nvPr>
        </p:nvSpPr>
        <p:spPr/>
        <p:txBody>
          <a:bodyPr/>
          <a:lstStyle/>
          <a:p>
            <a:r>
              <a:rPr lang="en-US" dirty="0" smtClean="0"/>
              <a:t>Place Division name here</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748"/>
            <a:ext cx="8229600" cy="731838"/>
          </a:xfrm>
        </p:spPr>
        <p:txBody>
          <a:bodyPr/>
          <a:lstStyle/>
          <a:p>
            <a:r>
              <a:rPr lang="en-US" dirty="0" smtClean="0"/>
              <a:t>Sections Within Each Component</a:t>
            </a:r>
            <a:endParaRPr lang="en-US" dirty="0"/>
          </a:p>
        </p:txBody>
      </p:sp>
      <p:sp>
        <p:nvSpPr>
          <p:cNvPr id="3" name="Content Placeholder 2"/>
          <p:cNvSpPr>
            <a:spLocks noGrp="1"/>
          </p:cNvSpPr>
          <p:nvPr>
            <p:ph idx="1"/>
          </p:nvPr>
        </p:nvSpPr>
        <p:spPr>
          <a:xfrm>
            <a:off x="1373778" y="1295400"/>
            <a:ext cx="6398622" cy="4191000"/>
          </a:xfrm>
        </p:spPr>
        <p:txBody>
          <a:bodyPr/>
          <a:lstStyle/>
          <a:p>
            <a:r>
              <a:rPr lang="en-US" dirty="0" smtClean="0"/>
              <a:t>Definitions</a:t>
            </a:r>
          </a:p>
          <a:p>
            <a:r>
              <a:rPr lang="en-US" dirty="0" smtClean="0"/>
              <a:t>Primary Purpose</a:t>
            </a:r>
          </a:p>
          <a:p>
            <a:r>
              <a:rPr lang="en-US" dirty="0" smtClean="0"/>
              <a:t>QA Process (based on CoAg requirements)</a:t>
            </a:r>
          </a:p>
          <a:p>
            <a:r>
              <a:rPr lang="en-US" dirty="0" smtClean="0"/>
              <a:t>Examples and Related Topics</a:t>
            </a:r>
          </a:p>
          <a:p>
            <a:r>
              <a:rPr lang="en-US" dirty="0" smtClean="0"/>
              <a:t>Exercises</a:t>
            </a:r>
            <a:endParaRPr lang="en-US" dirty="0"/>
          </a:p>
          <a:p>
            <a:r>
              <a:rPr lang="en-US" dirty="0" smtClean="0"/>
              <a:t>List of QA Tools</a:t>
            </a: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34756701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447800"/>
            <a:ext cx="7772400" cy="1362075"/>
          </a:xfrm>
        </p:spPr>
        <p:txBody>
          <a:bodyPr/>
          <a:lstStyle/>
          <a:p>
            <a:r>
              <a:rPr lang="en-US" dirty="0" smtClean="0">
                <a:solidFill>
                  <a:srgbClr val="FFFF99"/>
                </a:solidFill>
              </a:rPr>
              <a:t>Chapter 2</a:t>
            </a:r>
            <a:br>
              <a:rPr lang="en-US" dirty="0" smtClean="0">
                <a:solidFill>
                  <a:srgbClr val="FFFF99"/>
                </a:solidFill>
              </a:rPr>
            </a:br>
            <a:r>
              <a:rPr lang="en-US" dirty="0" smtClean="0">
                <a:solidFill>
                  <a:srgbClr val="FFFF99"/>
                </a:solidFill>
              </a:rPr>
              <a:t>TB Surveillance Systems Structure and Data Flow</a:t>
            </a:r>
            <a:endParaRPr lang="en-US" dirty="0">
              <a:solidFill>
                <a:srgbClr val="FFFF99"/>
              </a:solidFill>
            </a:endParaRPr>
          </a:p>
        </p:txBody>
      </p:sp>
      <p:cxnSp>
        <p:nvCxnSpPr>
          <p:cNvPr id="7" name="Straight Connector 6"/>
          <p:cNvCxnSpPr/>
          <p:nvPr/>
        </p:nvCxnSpPr>
        <p:spPr>
          <a:xfrm>
            <a:off x="800100" y="3124200"/>
            <a:ext cx="7467600" cy="0"/>
          </a:xfrm>
          <a:prstGeom prst="line">
            <a:avLst/>
          </a:prstGeom>
          <a:ln w="63500">
            <a:solidFill>
              <a:srgbClr val="FFFF99"/>
            </a:solidFill>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31838"/>
          </a:xfrm>
        </p:spPr>
        <p:txBody>
          <a:bodyPr/>
          <a:lstStyle/>
          <a:p>
            <a:r>
              <a:rPr lang="en-US" sz="3600" dirty="0" smtClean="0"/>
              <a:t>Surveillance Systems Update</a:t>
            </a:r>
            <a:endParaRPr lang="en-US" sz="3600" dirty="0"/>
          </a:p>
        </p:txBody>
      </p:sp>
      <p:sp>
        <p:nvSpPr>
          <p:cNvPr id="3" name="Content Placeholder 2"/>
          <p:cNvSpPr>
            <a:spLocks noGrp="1"/>
          </p:cNvSpPr>
          <p:nvPr>
            <p:ph idx="1"/>
          </p:nvPr>
        </p:nvSpPr>
        <p:spPr>
          <a:xfrm>
            <a:off x="457200" y="1295400"/>
            <a:ext cx="8229600" cy="4191000"/>
          </a:xfrm>
        </p:spPr>
        <p:txBody>
          <a:bodyPr/>
          <a:lstStyle/>
          <a:p>
            <a:r>
              <a:rPr lang="en-US" sz="2800" dirty="0" smtClean="0"/>
              <a:t>NEDSS Base System (NBS)</a:t>
            </a:r>
          </a:p>
          <a:p>
            <a:r>
              <a:rPr lang="en-US" sz="2800" dirty="0" err="1" smtClean="0"/>
              <a:t>eRVCT</a:t>
            </a:r>
            <a:endParaRPr lang="en-US" sz="2800" dirty="0" smtClean="0"/>
          </a:p>
          <a:p>
            <a:r>
              <a:rPr lang="en-US" sz="2800" dirty="0" smtClean="0"/>
              <a:t>State Developed System</a:t>
            </a:r>
          </a:p>
          <a:p>
            <a:r>
              <a:rPr lang="en-US" sz="2800" dirty="0" smtClean="0"/>
              <a:t>Commercial System</a:t>
            </a:r>
            <a:endParaRPr lang="en-US" sz="2800" dirty="0"/>
          </a:p>
        </p:txBody>
      </p:sp>
      <p:sp>
        <p:nvSpPr>
          <p:cNvPr id="4" name="Text Placeholder 3"/>
          <p:cNvSpPr>
            <a:spLocks noGrp="1"/>
          </p:cNvSpPr>
          <p:nvPr>
            <p:ph type="body" sz="quarter" idx="10"/>
          </p:nvPr>
        </p:nvSpPr>
        <p:spPr/>
        <p:txBody>
          <a:bodyPr/>
          <a:lstStyle/>
          <a:p>
            <a:r>
              <a:rPr lang="en-US" dirty="0" smtClean="0"/>
              <a:t>*www.wordle.net</a:t>
            </a:r>
            <a:endParaRPr lang="en-US" dirty="0"/>
          </a:p>
        </p:txBody>
      </p:sp>
      <p:pic>
        <p:nvPicPr>
          <p:cNvPr id="12" name="Picture 4"/>
          <p:cNvPicPr>
            <a:picLocks noChangeAspect="1" noChangeArrowheads="1"/>
          </p:cNvPicPr>
          <p:nvPr/>
        </p:nvPicPr>
        <p:blipFill>
          <a:blip r:embed="rId2" cstate="print"/>
          <a:srcRect/>
          <a:stretch>
            <a:fillRect/>
          </a:stretch>
        </p:blipFill>
        <p:spPr bwMode="auto">
          <a:xfrm>
            <a:off x="5105400" y="1219200"/>
            <a:ext cx="3225800" cy="2419350"/>
          </a:xfrm>
          <a:prstGeom prst="rect">
            <a:avLst/>
          </a:prstGeom>
          <a:noFill/>
          <a:ln w="9525">
            <a:noFill/>
            <a:miter lim="800000"/>
            <a:headEnd/>
            <a:tailEnd/>
          </a:ln>
        </p:spPr>
      </p:pic>
      <p:pic>
        <p:nvPicPr>
          <p:cNvPr id="13" name="Picture 5"/>
          <p:cNvPicPr>
            <a:picLocks noChangeAspect="1" noChangeArrowheads="1"/>
          </p:cNvPicPr>
          <p:nvPr/>
        </p:nvPicPr>
        <p:blipFill>
          <a:blip r:embed="rId3" cstate="print"/>
          <a:srcRect/>
          <a:stretch>
            <a:fillRect/>
          </a:stretch>
        </p:blipFill>
        <p:spPr bwMode="auto">
          <a:xfrm>
            <a:off x="1219200" y="3352800"/>
            <a:ext cx="2651051" cy="25908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l="781" t="12500" r="22657" b="33333"/>
          <a:stretch>
            <a:fillRect/>
          </a:stretch>
        </p:blipFill>
        <p:spPr bwMode="auto">
          <a:xfrm>
            <a:off x="4064977" y="3810000"/>
            <a:ext cx="3707423" cy="1967204"/>
          </a:xfrm>
          <a:prstGeom prst="rect">
            <a:avLst/>
          </a:prstGeom>
          <a:noFill/>
          <a:ln w="9525">
            <a:noFill/>
            <a:miter lim="800000"/>
            <a:headEnd/>
            <a:tailEnd/>
          </a:ln>
        </p:spPr>
      </p:pic>
    </p:spTree>
    <p:extLst>
      <p:ext uri="{BB962C8B-B14F-4D97-AF65-F5344CB8AC3E}">
        <p14:creationId xmlns:p14="http://schemas.microsoft.com/office/powerpoint/2010/main" val="102525093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2"/>
          <p:cNvSpPr>
            <a:spLocks/>
          </p:cNvSpPr>
          <p:nvPr/>
        </p:nvSpPr>
        <p:spPr bwMode="auto">
          <a:xfrm>
            <a:off x="7526867" y="1263650"/>
            <a:ext cx="457200" cy="661988"/>
          </a:xfrm>
          <a:custGeom>
            <a:avLst/>
            <a:gdLst>
              <a:gd name="T0" fmla="*/ 61 w 256"/>
              <a:gd name="T1" fmla="*/ 13 h 417"/>
              <a:gd name="T2" fmla="*/ 22 w 256"/>
              <a:gd name="T3" fmla="*/ 90 h 417"/>
              <a:gd name="T4" fmla="*/ 41 w 256"/>
              <a:gd name="T5" fmla="*/ 118 h 417"/>
              <a:gd name="T6" fmla="*/ 22 w 256"/>
              <a:gd name="T7" fmla="*/ 152 h 417"/>
              <a:gd name="T8" fmla="*/ 34 w 256"/>
              <a:gd name="T9" fmla="*/ 164 h 417"/>
              <a:gd name="T10" fmla="*/ 26 w 256"/>
              <a:gd name="T11" fmla="*/ 188 h 417"/>
              <a:gd name="T12" fmla="*/ 26 w 256"/>
              <a:gd name="T13" fmla="*/ 226 h 417"/>
              <a:gd name="T14" fmla="*/ 0 w 256"/>
              <a:gd name="T15" fmla="*/ 241 h 417"/>
              <a:gd name="T16" fmla="*/ 10 w 256"/>
              <a:gd name="T17" fmla="*/ 253 h 417"/>
              <a:gd name="T18" fmla="*/ 65 w 256"/>
              <a:gd name="T19" fmla="*/ 397 h 417"/>
              <a:gd name="T20" fmla="*/ 107 w 256"/>
              <a:gd name="T21" fmla="*/ 417 h 417"/>
              <a:gd name="T22" fmla="*/ 104 w 256"/>
              <a:gd name="T23" fmla="*/ 386 h 417"/>
              <a:gd name="T24" fmla="*/ 125 w 256"/>
              <a:gd name="T25" fmla="*/ 363 h 417"/>
              <a:gd name="T26" fmla="*/ 117 w 256"/>
              <a:gd name="T27" fmla="*/ 339 h 417"/>
              <a:gd name="T28" fmla="*/ 170 w 256"/>
              <a:gd name="T29" fmla="*/ 308 h 417"/>
              <a:gd name="T30" fmla="*/ 173 w 256"/>
              <a:gd name="T31" fmla="*/ 267 h 417"/>
              <a:gd name="T32" fmla="*/ 203 w 256"/>
              <a:gd name="T33" fmla="*/ 266 h 417"/>
              <a:gd name="T34" fmla="*/ 227 w 256"/>
              <a:gd name="T35" fmla="*/ 234 h 417"/>
              <a:gd name="T36" fmla="*/ 256 w 256"/>
              <a:gd name="T37" fmla="*/ 213 h 417"/>
              <a:gd name="T38" fmla="*/ 256 w 256"/>
              <a:gd name="T39" fmla="*/ 188 h 417"/>
              <a:gd name="T40" fmla="*/ 217 w 256"/>
              <a:gd name="T41" fmla="*/ 180 h 417"/>
              <a:gd name="T42" fmla="*/ 210 w 256"/>
              <a:gd name="T43" fmla="*/ 152 h 417"/>
              <a:gd name="T44" fmla="*/ 169 w 256"/>
              <a:gd name="T45" fmla="*/ 148 h 417"/>
              <a:gd name="T46" fmla="*/ 136 w 256"/>
              <a:gd name="T47" fmla="*/ 25 h 417"/>
              <a:gd name="T48" fmla="*/ 121 w 256"/>
              <a:gd name="T49" fmla="*/ 0 h 417"/>
              <a:gd name="T50" fmla="*/ 80 w 256"/>
              <a:gd name="T51" fmla="*/ 9 h 417"/>
              <a:gd name="T52" fmla="*/ 74 w 256"/>
              <a:gd name="T53" fmla="*/ 23 h 417"/>
              <a:gd name="T54" fmla="*/ 61 w 256"/>
              <a:gd name="T55" fmla="*/ 13 h 4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6"/>
              <a:gd name="T85" fmla="*/ 0 h 417"/>
              <a:gd name="T86" fmla="*/ 256 w 256"/>
              <a:gd name="T87" fmla="*/ 417 h 4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6" h="417">
                <a:moveTo>
                  <a:pt x="61" y="13"/>
                </a:moveTo>
                <a:lnTo>
                  <a:pt x="22" y="90"/>
                </a:lnTo>
                <a:lnTo>
                  <a:pt x="41" y="118"/>
                </a:lnTo>
                <a:lnTo>
                  <a:pt x="22" y="152"/>
                </a:lnTo>
                <a:lnTo>
                  <a:pt x="34" y="164"/>
                </a:lnTo>
                <a:lnTo>
                  <a:pt x="26" y="188"/>
                </a:lnTo>
                <a:lnTo>
                  <a:pt x="26" y="226"/>
                </a:lnTo>
                <a:lnTo>
                  <a:pt x="0" y="241"/>
                </a:lnTo>
                <a:lnTo>
                  <a:pt x="10" y="253"/>
                </a:lnTo>
                <a:lnTo>
                  <a:pt x="65" y="397"/>
                </a:lnTo>
                <a:lnTo>
                  <a:pt x="107" y="417"/>
                </a:lnTo>
                <a:lnTo>
                  <a:pt x="104" y="386"/>
                </a:lnTo>
                <a:lnTo>
                  <a:pt x="125" y="363"/>
                </a:lnTo>
                <a:lnTo>
                  <a:pt x="117" y="339"/>
                </a:lnTo>
                <a:lnTo>
                  <a:pt x="170" y="308"/>
                </a:lnTo>
                <a:lnTo>
                  <a:pt x="173" y="267"/>
                </a:lnTo>
                <a:lnTo>
                  <a:pt x="203" y="266"/>
                </a:lnTo>
                <a:lnTo>
                  <a:pt x="227" y="234"/>
                </a:lnTo>
                <a:lnTo>
                  <a:pt x="256" y="213"/>
                </a:lnTo>
                <a:lnTo>
                  <a:pt x="256" y="188"/>
                </a:lnTo>
                <a:lnTo>
                  <a:pt x="217" y="180"/>
                </a:lnTo>
                <a:lnTo>
                  <a:pt x="210" y="152"/>
                </a:lnTo>
                <a:lnTo>
                  <a:pt x="169" y="148"/>
                </a:lnTo>
                <a:lnTo>
                  <a:pt x="136" y="25"/>
                </a:lnTo>
                <a:lnTo>
                  <a:pt x="121" y="0"/>
                </a:lnTo>
                <a:lnTo>
                  <a:pt x="80" y="9"/>
                </a:lnTo>
                <a:lnTo>
                  <a:pt x="74" y="23"/>
                </a:lnTo>
                <a:lnTo>
                  <a:pt x="61" y="13"/>
                </a:lnTo>
                <a:close/>
              </a:path>
            </a:pathLst>
          </a:custGeom>
          <a:solidFill>
            <a:srgbClr val="FFFF99"/>
          </a:solidFill>
          <a:ln w="11176" cap="flat" cmpd="sng">
            <a:solidFill>
              <a:srgbClr val="000080"/>
            </a:solidFill>
            <a:prstDash val="solid"/>
            <a:round/>
            <a:headEnd type="none" w="med" len="med"/>
            <a:tailEnd type="none" w="med" len="med"/>
          </a:ln>
        </p:spPr>
        <p:txBody>
          <a:bodyPr/>
          <a:lstStyle/>
          <a:p>
            <a:endParaRPr lang="en-US"/>
          </a:p>
        </p:txBody>
      </p:sp>
      <p:sp>
        <p:nvSpPr>
          <p:cNvPr id="2051" name="Freeform 3"/>
          <p:cNvSpPr>
            <a:spLocks/>
          </p:cNvSpPr>
          <p:nvPr/>
        </p:nvSpPr>
        <p:spPr bwMode="auto">
          <a:xfrm>
            <a:off x="6841067" y="2541589"/>
            <a:ext cx="589844" cy="230187"/>
          </a:xfrm>
          <a:custGeom>
            <a:avLst/>
            <a:gdLst>
              <a:gd name="T0" fmla="*/ 0 w 331"/>
              <a:gd name="T1" fmla="*/ 50 h 145"/>
              <a:gd name="T2" fmla="*/ 245 w 331"/>
              <a:gd name="T3" fmla="*/ 0 h 145"/>
              <a:gd name="T4" fmla="*/ 286 w 331"/>
              <a:gd name="T5" fmla="*/ 99 h 145"/>
              <a:gd name="T6" fmla="*/ 328 w 331"/>
              <a:gd name="T7" fmla="*/ 88 h 145"/>
              <a:gd name="T8" fmla="*/ 331 w 331"/>
              <a:gd name="T9" fmla="*/ 139 h 145"/>
              <a:gd name="T10" fmla="*/ 296 w 331"/>
              <a:gd name="T11" fmla="*/ 145 h 145"/>
              <a:gd name="T12" fmla="*/ 266 w 331"/>
              <a:gd name="T13" fmla="*/ 112 h 145"/>
              <a:gd name="T14" fmla="*/ 245 w 331"/>
              <a:gd name="T15" fmla="*/ 74 h 145"/>
              <a:gd name="T16" fmla="*/ 242 w 331"/>
              <a:gd name="T17" fmla="*/ 18 h 145"/>
              <a:gd name="T18" fmla="*/ 227 w 331"/>
              <a:gd name="T19" fmla="*/ 46 h 145"/>
              <a:gd name="T20" fmla="*/ 245 w 331"/>
              <a:gd name="T21" fmla="*/ 128 h 145"/>
              <a:gd name="T22" fmla="*/ 172 w 331"/>
              <a:gd name="T23" fmla="*/ 140 h 145"/>
              <a:gd name="T24" fmla="*/ 169 w 331"/>
              <a:gd name="T25" fmla="*/ 80 h 145"/>
              <a:gd name="T26" fmla="*/ 126 w 331"/>
              <a:gd name="T27" fmla="*/ 54 h 145"/>
              <a:gd name="T28" fmla="*/ 87 w 331"/>
              <a:gd name="T29" fmla="*/ 47 h 145"/>
              <a:gd name="T30" fmla="*/ 9 w 331"/>
              <a:gd name="T31" fmla="*/ 88 h 145"/>
              <a:gd name="T32" fmla="*/ 0 w 331"/>
              <a:gd name="T33" fmla="*/ 50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1"/>
              <a:gd name="T52" fmla="*/ 0 h 145"/>
              <a:gd name="T53" fmla="*/ 331 w 331"/>
              <a:gd name="T54" fmla="*/ 145 h 1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1" h="145">
                <a:moveTo>
                  <a:pt x="0" y="50"/>
                </a:moveTo>
                <a:lnTo>
                  <a:pt x="245" y="0"/>
                </a:lnTo>
                <a:lnTo>
                  <a:pt x="286" y="99"/>
                </a:lnTo>
                <a:lnTo>
                  <a:pt x="328" y="88"/>
                </a:lnTo>
                <a:lnTo>
                  <a:pt x="331" y="139"/>
                </a:lnTo>
                <a:lnTo>
                  <a:pt x="296" y="145"/>
                </a:lnTo>
                <a:lnTo>
                  <a:pt x="266" y="112"/>
                </a:lnTo>
                <a:lnTo>
                  <a:pt x="245" y="74"/>
                </a:lnTo>
                <a:lnTo>
                  <a:pt x="242" y="18"/>
                </a:lnTo>
                <a:lnTo>
                  <a:pt x="227" y="46"/>
                </a:lnTo>
                <a:lnTo>
                  <a:pt x="245" y="128"/>
                </a:lnTo>
                <a:lnTo>
                  <a:pt x="172" y="140"/>
                </a:lnTo>
                <a:lnTo>
                  <a:pt x="169" y="80"/>
                </a:lnTo>
                <a:lnTo>
                  <a:pt x="126" y="54"/>
                </a:lnTo>
                <a:lnTo>
                  <a:pt x="87" y="47"/>
                </a:lnTo>
                <a:lnTo>
                  <a:pt x="9" y="88"/>
                </a:lnTo>
                <a:lnTo>
                  <a:pt x="0" y="50"/>
                </a:lnTo>
                <a:close/>
              </a:path>
            </a:pathLst>
          </a:custGeom>
          <a:solidFill>
            <a:srgbClr val="FFFF99"/>
          </a:solidFill>
          <a:ln w="11176" cap="flat" cmpd="sng">
            <a:solidFill>
              <a:srgbClr val="000080"/>
            </a:solidFill>
            <a:prstDash val="solid"/>
            <a:round/>
            <a:headEnd type="none" w="med" len="med"/>
            <a:tailEnd type="none" w="med" len="med"/>
          </a:ln>
        </p:spPr>
        <p:txBody>
          <a:bodyPr/>
          <a:lstStyle/>
          <a:p>
            <a:endParaRPr lang="en-US"/>
          </a:p>
        </p:txBody>
      </p:sp>
      <p:sp>
        <p:nvSpPr>
          <p:cNvPr id="2052" name="Freeform 4"/>
          <p:cNvSpPr>
            <a:spLocks/>
          </p:cNvSpPr>
          <p:nvPr/>
        </p:nvSpPr>
        <p:spPr bwMode="auto">
          <a:xfrm>
            <a:off x="2010834" y="1287464"/>
            <a:ext cx="781756" cy="536575"/>
          </a:xfrm>
          <a:custGeom>
            <a:avLst/>
            <a:gdLst>
              <a:gd name="T0" fmla="*/ 111 w 437"/>
              <a:gd name="T1" fmla="*/ 0 h 338"/>
              <a:gd name="T2" fmla="*/ 201 w 437"/>
              <a:gd name="T3" fmla="*/ 25 h 338"/>
              <a:gd name="T4" fmla="*/ 268 w 437"/>
              <a:gd name="T5" fmla="*/ 42 h 338"/>
              <a:gd name="T6" fmla="*/ 302 w 437"/>
              <a:gd name="T7" fmla="*/ 50 h 338"/>
              <a:gd name="T8" fmla="*/ 336 w 437"/>
              <a:gd name="T9" fmla="*/ 55 h 338"/>
              <a:gd name="T10" fmla="*/ 381 w 437"/>
              <a:gd name="T11" fmla="*/ 64 h 338"/>
              <a:gd name="T12" fmla="*/ 437 w 437"/>
              <a:gd name="T13" fmla="*/ 75 h 338"/>
              <a:gd name="T14" fmla="*/ 401 w 437"/>
              <a:gd name="T15" fmla="*/ 338 h 338"/>
              <a:gd name="T16" fmla="*/ 233 w 437"/>
              <a:gd name="T17" fmla="*/ 300 h 338"/>
              <a:gd name="T18" fmla="*/ 209 w 437"/>
              <a:gd name="T19" fmla="*/ 317 h 338"/>
              <a:gd name="T20" fmla="*/ 178 w 437"/>
              <a:gd name="T21" fmla="*/ 291 h 338"/>
              <a:gd name="T22" fmla="*/ 151 w 437"/>
              <a:gd name="T23" fmla="*/ 317 h 338"/>
              <a:gd name="T24" fmla="*/ 127 w 437"/>
              <a:gd name="T25" fmla="*/ 295 h 338"/>
              <a:gd name="T26" fmla="*/ 57 w 437"/>
              <a:gd name="T27" fmla="*/ 291 h 338"/>
              <a:gd name="T28" fmla="*/ 66 w 437"/>
              <a:gd name="T29" fmla="*/ 248 h 338"/>
              <a:gd name="T30" fmla="*/ 16 w 437"/>
              <a:gd name="T31" fmla="*/ 246 h 338"/>
              <a:gd name="T32" fmla="*/ 12 w 437"/>
              <a:gd name="T33" fmla="*/ 219 h 338"/>
              <a:gd name="T34" fmla="*/ 21 w 437"/>
              <a:gd name="T35" fmla="*/ 194 h 338"/>
              <a:gd name="T36" fmla="*/ 9 w 437"/>
              <a:gd name="T37" fmla="*/ 170 h 338"/>
              <a:gd name="T38" fmla="*/ 10 w 437"/>
              <a:gd name="T39" fmla="*/ 104 h 338"/>
              <a:gd name="T40" fmla="*/ 0 w 437"/>
              <a:gd name="T41" fmla="*/ 54 h 338"/>
              <a:gd name="T42" fmla="*/ 6 w 437"/>
              <a:gd name="T43" fmla="*/ 35 h 338"/>
              <a:gd name="T44" fmla="*/ 29 w 437"/>
              <a:gd name="T45" fmla="*/ 42 h 338"/>
              <a:gd name="T46" fmla="*/ 51 w 437"/>
              <a:gd name="T47" fmla="*/ 72 h 338"/>
              <a:gd name="T48" fmla="*/ 95 w 437"/>
              <a:gd name="T49" fmla="*/ 79 h 338"/>
              <a:gd name="T50" fmla="*/ 106 w 437"/>
              <a:gd name="T51" fmla="*/ 103 h 338"/>
              <a:gd name="T52" fmla="*/ 85 w 437"/>
              <a:gd name="T53" fmla="*/ 103 h 338"/>
              <a:gd name="T54" fmla="*/ 82 w 437"/>
              <a:gd name="T55" fmla="*/ 124 h 338"/>
              <a:gd name="T56" fmla="*/ 95 w 437"/>
              <a:gd name="T57" fmla="*/ 127 h 338"/>
              <a:gd name="T58" fmla="*/ 99 w 437"/>
              <a:gd name="T59" fmla="*/ 148 h 338"/>
              <a:gd name="T60" fmla="*/ 74 w 437"/>
              <a:gd name="T61" fmla="*/ 164 h 338"/>
              <a:gd name="T62" fmla="*/ 74 w 437"/>
              <a:gd name="T63" fmla="*/ 177 h 338"/>
              <a:gd name="T64" fmla="*/ 103 w 437"/>
              <a:gd name="T65" fmla="*/ 177 h 338"/>
              <a:gd name="T66" fmla="*/ 111 w 437"/>
              <a:gd name="T67" fmla="*/ 141 h 338"/>
              <a:gd name="T68" fmla="*/ 133 w 437"/>
              <a:gd name="T69" fmla="*/ 119 h 338"/>
              <a:gd name="T70" fmla="*/ 106 w 437"/>
              <a:gd name="T71" fmla="*/ 62 h 338"/>
              <a:gd name="T72" fmla="*/ 123 w 437"/>
              <a:gd name="T73" fmla="*/ 43 h 338"/>
              <a:gd name="T74" fmla="*/ 111 w 437"/>
              <a:gd name="T75" fmla="*/ 0 h 3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37"/>
              <a:gd name="T115" fmla="*/ 0 h 338"/>
              <a:gd name="T116" fmla="*/ 437 w 437"/>
              <a:gd name="T117" fmla="*/ 338 h 3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37" h="338">
                <a:moveTo>
                  <a:pt x="111" y="0"/>
                </a:moveTo>
                <a:lnTo>
                  <a:pt x="201" y="25"/>
                </a:lnTo>
                <a:lnTo>
                  <a:pt x="268" y="42"/>
                </a:lnTo>
                <a:lnTo>
                  <a:pt x="302" y="50"/>
                </a:lnTo>
                <a:lnTo>
                  <a:pt x="336" y="55"/>
                </a:lnTo>
                <a:lnTo>
                  <a:pt x="381" y="64"/>
                </a:lnTo>
                <a:lnTo>
                  <a:pt x="437" y="75"/>
                </a:lnTo>
                <a:lnTo>
                  <a:pt x="401" y="338"/>
                </a:lnTo>
                <a:lnTo>
                  <a:pt x="233" y="300"/>
                </a:lnTo>
                <a:lnTo>
                  <a:pt x="209" y="317"/>
                </a:lnTo>
                <a:lnTo>
                  <a:pt x="178" y="291"/>
                </a:lnTo>
                <a:lnTo>
                  <a:pt x="151" y="317"/>
                </a:lnTo>
                <a:lnTo>
                  <a:pt x="127" y="295"/>
                </a:lnTo>
                <a:lnTo>
                  <a:pt x="57" y="291"/>
                </a:lnTo>
                <a:lnTo>
                  <a:pt x="66" y="248"/>
                </a:lnTo>
                <a:lnTo>
                  <a:pt x="16" y="246"/>
                </a:lnTo>
                <a:lnTo>
                  <a:pt x="12" y="219"/>
                </a:lnTo>
                <a:lnTo>
                  <a:pt x="21" y="194"/>
                </a:lnTo>
                <a:lnTo>
                  <a:pt x="9" y="170"/>
                </a:lnTo>
                <a:lnTo>
                  <a:pt x="10" y="104"/>
                </a:lnTo>
                <a:lnTo>
                  <a:pt x="0" y="54"/>
                </a:lnTo>
                <a:lnTo>
                  <a:pt x="6" y="35"/>
                </a:lnTo>
                <a:lnTo>
                  <a:pt x="29" y="42"/>
                </a:lnTo>
                <a:lnTo>
                  <a:pt x="51" y="72"/>
                </a:lnTo>
                <a:lnTo>
                  <a:pt x="95" y="79"/>
                </a:lnTo>
                <a:lnTo>
                  <a:pt x="106" y="103"/>
                </a:lnTo>
                <a:lnTo>
                  <a:pt x="85" y="103"/>
                </a:lnTo>
                <a:lnTo>
                  <a:pt x="82" y="124"/>
                </a:lnTo>
                <a:lnTo>
                  <a:pt x="95" y="127"/>
                </a:lnTo>
                <a:lnTo>
                  <a:pt x="99" y="148"/>
                </a:lnTo>
                <a:lnTo>
                  <a:pt x="74" y="164"/>
                </a:lnTo>
                <a:lnTo>
                  <a:pt x="74" y="177"/>
                </a:lnTo>
                <a:lnTo>
                  <a:pt x="103" y="177"/>
                </a:lnTo>
                <a:lnTo>
                  <a:pt x="111" y="141"/>
                </a:lnTo>
                <a:lnTo>
                  <a:pt x="133" y="119"/>
                </a:lnTo>
                <a:lnTo>
                  <a:pt x="106" y="62"/>
                </a:lnTo>
                <a:lnTo>
                  <a:pt x="123" y="43"/>
                </a:lnTo>
                <a:lnTo>
                  <a:pt x="111" y="0"/>
                </a:lnTo>
                <a:close/>
              </a:path>
            </a:pathLst>
          </a:custGeom>
          <a:solidFill>
            <a:srgbClr val="CC99FF"/>
          </a:solidFill>
          <a:ln w="11176">
            <a:solidFill>
              <a:srgbClr val="000000"/>
            </a:solidFill>
            <a:prstDash val="solid"/>
            <a:round/>
            <a:headEnd/>
            <a:tailEnd/>
          </a:ln>
        </p:spPr>
        <p:txBody>
          <a:bodyPr/>
          <a:lstStyle/>
          <a:p>
            <a:endParaRPr lang="en-US"/>
          </a:p>
        </p:txBody>
      </p:sp>
      <p:sp>
        <p:nvSpPr>
          <p:cNvPr id="2053" name="Freeform 5"/>
          <p:cNvSpPr>
            <a:spLocks/>
          </p:cNvSpPr>
          <p:nvPr/>
        </p:nvSpPr>
        <p:spPr bwMode="auto">
          <a:xfrm>
            <a:off x="1827390" y="1674813"/>
            <a:ext cx="970844" cy="698500"/>
          </a:xfrm>
          <a:custGeom>
            <a:avLst/>
            <a:gdLst>
              <a:gd name="T0" fmla="*/ 119 w 544"/>
              <a:gd name="T1" fmla="*/ 0 h 440"/>
              <a:gd name="T2" fmla="*/ 103 w 544"/>
              <a:gd name="T3" fmla="*/ 10 h 440"/>
              <a:gd name="T4" fmla="*/ 92 w 544"/>
              <a:gd name="T5" fmla="*/ 48 h 440"/>
              <a:gd name="T6" fmla="*/ 83 w 544"/>
              <a:gd name="T7" fmla="*/ 81 h 440"/>
              <a:gd name="T8" fmla="*/ 76 w 544"/>
              <a:gd name="T9" fmla="*/ 106 h 440"/>
              <a:gd name="T10" fmla="*/ 66 w 544"/>
              <a:gd name="T11" fmla="*/ 135 h 440"/>
              <a:gd name="T12" fmla="*/ 55 w 544"/>
              <a:gd name="T13" fmla="*/ 165 h 440"/>
              <a:gd name="T14" fmla="*/ 41 w 544"/>
              <a:gd name="T15" fmla="*/ 195 h 440"/>
              <a:gd name="T16" fmla="*/ 21 w 544"/>
              <a:gd name="T17" fmla="*/ 232 h 440"/>
              <a:gd name="T18" fmla="*/ 0 w 544"/>
              <a:gd name="T19" fmla="*/ 266 h 440"/>
              <a:gd name="T20" fmla="*/ 0 w 544"/>
              <a:gd name="T21" fmla="*/ 343 h 440"/>
              <a:gd name="T22" fmla="*/ 305 w 544"/>
              <a:gd name="T23" fmla="*/ 409 h 440"/>
              <a:gd name="T24" fmla="*/ 446 w 544"/>
              <a:gd name="T25" fmla="*/ 440 h 440"/>
              <a:gd name="T26" fmla="*/ 475 w 544"/>
              <a:gd name="T27" fmla="*/ 288 h 440"/>
              <a:gd name="T28" fmla="*/ 493 w 544"/>
              <a:gd name="T29" fmla="*/ 274 h 440"/>
              <a:gd name="T30" fmla="*/ 476 w 544"/>
              <a:gd name="T31" fmla="*/ 240 h 440"/>
              <a:gd name="T32" fmla="*/ 485 w 544"/>
              <a:gd name="T33" fmla="*/ 206 h 440"/>
              <a:gd name="T34" fmla="*/ 544 w 544"/>
              <a:gd name="T35" fmla="*/ 147 h 440"/>
              <a:gd name="T36" fmla="*/ 504 w 544"/>
              <a:gd name="T37" fmla="*/ 93 h 440"/>
              <a:gd name="T38" fmla="*/ 334 w 544"/>
              <a:gd name="T39" fmla="*/ 56 h 440"/>
              <a:gd name="T40" fmla="*/ 311 w 544"/>
              <a:gd name="T41" fmla="*/ 72 h 440"/>
              <a:gd name="T42" fmla="*/ 280 w 544"/>
              <a:gd name="T43" fmla="*/ 45 h 440"/>
              <a:gd name="T44" fmla="*/ 254 w 544"/>
              <a:gd name="T45" fmla="*/ 73 h 440"/>
              <a:gd name="T46" fmla="*/ 227 w 544"/>
              <a:gd name="T47" fmla="*/ 45 h 440"/>
              <a:gd name="T48" fmla="*/ 160 w 544"/>
              <a:gd name="T49" fmla="*/ 47 h 440"/>
              <a:gd name="T50" fmla="*/ 169 w 544"/>
              <a:gd name="T51" fmla="*/ 4 h 440"/>
              <a:gd name="T52" fmla="*/ 119 w 544"/>
              <a:gd name="T53" fmla="*/ 0 h 4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4"/>
              <a:gd name="T82" fmla="*/ 0 h 440"/>
              <a:gd name="T83" fmla="*/ 544 w 544"/>
              <a:gd name="T84" fmla="*/ 440 h 4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4" h="440">
                <a:moveTo>
                  <a:pt x="119" y="0"/>
                </a:moveTo>
                <a:lnTo>
                  <a:pt x="103" y="10"/>
                </a:lnTo>
                <a:lnTo>
                  <a:pt x="92" y="48"/>
                </a:lnTo>
                <a:lnTo>
                  <a:pt x="83" y="81"/>
                </a:lnTo>
                <a:lnTo>
                  <a:pt x="76" y="106"/>
                </a:lnTo>
                <a:lnTo>
                  <a:pt x="66" y="135"/>
                </a:lnTo>
                <a:lnTo>
                  <a:pt x="55" y="165"/>
                </a:lnTo>
                <a:lnTo>
                  <a:pt x="41" y="195"/>
                </a:lnTo>
                <a:lnTo>
                  <a:pt x="21" y="232"/>
                </a:lnTo>
                <a:lnTo>
                  <a:pt x="0" y="266"/>
                </a:lnTo>
                <a:lnTo>
                  <a:pt x="0" y="343"/>
                </a:lnTo>
                <a:lnTo>
                  <a:pt x="305" y="409"/>
                </a:lnTo>
                <a:lnTo>
                  <a:pt x="446" y="440"/>
                </a:lnTo>
                <a:lnTo>
                  <a:pt x="475" y="288"/>
                </a:lnTo>
                <a:lnTo>
                  <a:pt x="493" y="274"/>
                </a:lnTo>
                <a:lnTo>
                  <a:pt x="476" y="240"/>
                </a:lnTo>
                <a:lnTo>
                  <a:pt x="485" y="206"/>
                </a:lnTo>
                <a:lnTo>
                  <a:pt x="544" y="147"/>
                </a:lnTo>
                <a:lnTo>
                  <a:pt x="504" y="93"/>
                </a:lnTo>
                <a:lnTo>
                  <a:pt x="334" y="56"/>
                </a:lnTo>
                <a:lnTo>
                  <a:pt x="311" y="72"/>
                </a:lnTo>
                <a:lnTo>
                  <a:pt x="280" y="45"/>
                </a:lnTo>
                <a:lnTo>
                  <a:pt x="254" y="73"/>
                </a:lnTo>
                <a:lnTo>
                  <a:pt x="227" y="45"/>
                </a:lnTo>
                <a:lnTo>
                  <a:pt x="160" y="47"/>
                </a:lnTo>
                <a:lnTo>
                  <a:pt x="169" y="4"/>
                </a:lnTo>
                <a:lnTo>
                  <a:pt x="119" y="0"/>
                </a:lnTo>
                <a:close/>
              </a:path>
            </a:pathLst>
          </a:custGeom>
          <a:solidFill>
            <a:srgbClr val="CC99FF"/>
          </a:solidFill>
          <a:ln w="11176" cap="flat" cmpd="sng">
            <a:solidFill>
              <a:srgbClr val="000000"/>
            </a:solidFill>
            <a:prstDash val="solid"/>
            <a:round/>
            <a:headEnd type="none" w="med" len="med"/>
            <a:tailEnd type="none" w="med" len="med"/>
          </a:ln>
        </p:spPr>
        <p:txBody>
          <a:bodyPr/>
          <a:lstStyle/>
          <a:p>
            <a:endParaRPr lang="en-US"/>
          </a:p>
        </p:txBody>
      </p:sp>
      <p:sp>
        <p:nvSpPr>
          <p:cNvPr id="2054" name="Freeform 6"/>
          <p:cNvSpPr>
            <a:spLocks/>
          </p:cNvSpPr>
          <p:nvPr/>
        </p:nvSpPr>
        <p:spPr bwMode="auto">
          <a:xfrm>
            <a:off x="1751190" y="2216151"/>
            <a:ext cx="1021644" cy="1484313"/>
          </a:xfrm>
          <a:custGeom>
            <a:avLst/>
            <a:gdLst>
              <a:gd name="T0" fmla="*/ 44 w 573"/>
              <a:gd name="T1" fmla="*/ 0 h 935"/>
              <a:gd name="T2" fmla="*/ 307 w 573"/>
              <a:gd name="T3" fmla="*/ 55 h 935"/>
              <a:gd name="T4" fmla="*/ 249 w 573"/>
              <a:gd name="T5" fmla="*/ 330 h 935"/>
              <a:gd name="T6" fmla="*/ 547 w 573"/>
              <a:gd name="T7" fmla="*/ 750 h 935"/>
              <a:gd name="T8" fmla="*/ 573 w 573"/>
              <a:gd name="T9" fmla="*/ 803 h 935"/>
              <a:gd name="T10" fmla="*/ 546 w 573"/>
              <a:gd name="T11" fmla="*/ 828 h 935"/>
              <a:gd name="T12" fmla="*/ 527 w 573"/>
              <a:gd name="T13" fmla="*/ 874 h 935"/>
              <a:gd name="T14" fmla="*/ 510 w 573"/>
              <a:gd name="T15" fmla="*/ 902 h 935"/>
              <a:gd name="T16" fmla="*/ 528 w 573"/>
              <a:gd name="T17" fmla="*/ 926 h 935"/>
              <a:gd name="T18" fmla="*/ 498 w 573"/>
              <a:gd name="T19" fmla="*/ 935 h 935"/>
              <a:gd name="T20" fmla="*/ 323 w 573"/>
              <a:gd name="T21" fmla="*/ 929 h 935"/>
              <a:gd name="T22" fmla="*/ 313 w 573"/>
              <a:gd name="T23" fmla="*/ 874 h 935"/>
              <a:gd name="T24" fmla="*/ 281 w 573"/>
              <a:gd name="T25" fmla="*/ 833 h 935"/>
              <a:gd name="T26" fmla="*/ 260 w 573"/>
              <a:gd name="T27" fmla="*/ 820 h 935"/>
              <a:gd name="T28" fmla="*/ 254 w 573"/>
              <a:gd name="T29" fmla="*/ 791 h 935"/>
              <a:gd name="T30" fmla="*/ 234 w 573"/>
              <a:gd name="T31" fmla="*/ 775 h 935"/>
              <a:gd name="T32" fmla="*/ 216 w 573"/>
              <a:gd name="T33" fmla="*/ 757 h 935"/>
              <a:gd name="T34" fmla="*/ 211 w 573"/>
              <a:gd name="T35" fmla="*/ 734 h 935"/>
              <a:gd name="T36" fmla="*/ 193 w 573"/>
              <a:gd name="T37" fmla="*/ 719 h 935"/>
              <a:gd name="T38" fmla="*/ 166 w 573"/>
              <a:gd name="T39" fmla="*/ 727 h 935"/>
              <a:gd name="T40" fmla="*/ 135 w 573"/>
              <a:gd name="T41" fmla="*/ 716 h 935"/>
              <a:gd name="T42" fmla="*/ 135 w 573"/>
              <a:gd name="T43" fmla="*/ 705 h 935"/>
              <a:gd name="T44" fmla="*/ 135 w 573"/>
              <a:gd name="T45" fmla="*/ 678 h 935"/>
              <a:gd name="T46" fmla="*/ 122 w 573"/>
              <a:gd name="T47" fmla="*/ 651 h 935"/>
              <a:gd name="T48" fmla="*/ 121 w 573"/>
              <a:gd name="T49" fmla="*/ 627 h 935"/>
              <a:gd name="T50" fmla="*/ 107 w 573"/>
              <a:gd name="T51" fmla="*/ 606 h 935"/>
              <a:gd name="T52" fmla="*/ 111 w 573"/>
              <a:gd name="T53" fmla="*/ 586 h 935"/>
              <a:gd name="T54" fmla="*/ 73 w 573"/>
              <a:gd name="T55" fmla="*/ 538 h 935"/>
              <a:gd name="T56" fmla="*/ 73 w 573"/>
              <a:gd name="T57" fmla="*/ 512 h 935"/>
              <a:gd name="T58" fmla="*/ 93 w 573"/>
              <a:gd name="T59" fmla="*/ 501 h 935"/>
              <a:gd name="T60" fmla="*/ 93 w 573"/>
              <a:gd name="T61" fmla="*/ 484 h 935"/>
              <a:gd name="T62" fmla="*/ 73 w 573"/>
              <a:gd name="T63" fmla="*/ 479 h 935"/>
              <a:gd name="T64" fmla="*/ 65 w 573"/>
              <a:gd name="T65" fmla="*/ 453 h 935"/>
              <a:gd name="T66" fmla="*/ 54 w 573"/>
              <a:gd name="T67" fmla="*/ 407 h 935"/>
              <a:gd name="T68" fmla="*/ 82 w 573"/>
              <a:gd name="T69" fmla="*/ 432 h 935"/>
              <a:gd name="T70" fmla="*/ 72 w 573"/>
              <a:gd name="T71" fmla="*/ 401 h 935"/>
              <a:gd name="T72" fmla="*/ 93 w 573"/>
              <a:gd name="T73" fmla="*/ 401 h 935"/>
              <a:gd name="T74" fmla="*/ 93 w 573"/>
              <a:gd name="T75" fmla="*/ 377 h 935"/>
              <a:gd name="T76" fmla="*/ 72 w 573"/>
              <a:gd name="T77" fmla="*/ 362 h 935"/>
              <a:gd name="T78" fmla="*/ 62 w 573"/>
              <a:gd name="T79" fmla="*/ 383 h 935"/>
              <a:gd name="T80" fmla="*/ 44 w 573"/>
              <a:gd name="T81" fmla="*/ 375 h 935"/>
              <a:gd name="T82" fmla="*/ 7 w 573"/>
              <a:gd name="T83" fmla="*/ 271 h 935"/>
              <a:gd name="T84" fmla="*/ 16 w 573"/>
              <a:gd name="T85" fmla="*/ 195 h 935"/>
              <a:gd name="T86" fmla="*/ 0 w 573"/>
              <a:gd name="T87" fmla="*/ 153 h 935"/>
              <a:gd name="T88" fmla="*/ 8 w 573"/>
              <a:gd name="T89" fmla="*/ 121 h 935"/>
              <a:gd name="T90" fmla="*/ 27 w 573"/>
              <a:gd name="T91" fmla="*/ 115 h 935"/>
              <a:gd name="T92" fmla="*/ 44 w 573"/>
              <a:gd name="T93" fmla="*/ 62 h 935"/>
              <a:gd name="T94" fmla="*/ 44 w 573"/>
              <a:gd name="T95" fmla="*/ 0 h 9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3"/>
              <a:gd name="T145" fmla="*/ 0 h 935"/>
              <a:gd name="T146" fmla="*/ 573 w 573"/>
              <a:gd name="T147" fmla="*/ 935 h 9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3" h="935">
                <a:moveTo>
                  <a:pt x="44" y="0"/>
                </a:moveTo>
                <a:lnTo>
                  <a:pt x="307" y="55"/>
                </a:lnTo>
                <a:lnTo>
                  <a:pt x="249" y="330"/>
                </a:lnTo>
                <a:lnTo>
                  <a:pt x="547" y="750"/>
                </a:lnTo>
                <a:lnTo>
                  <a:pt x="573" y="803"/>
                </a:lnTo>
                <a:lnTo>
                  <a:pt x="546" y="828"/>
                </a:lnTo>
                <a:lnTo>
                  <a:pt x="527" y="874"/>
                </a:lnTo>
                <a:lnTo>
                  <a:pt x="510" y="902"/>
                </a:lnTo>
                <a:lnTo>
                  <a:pt x="528" y="926"/>
                </a:lnTo>
                <a:lnTo>
                  <a:pt x="498" y="935"/>
                </a:lnTo>
                <a:lnTo>
                  <a:pt x="323" y="929"/>
                </a:lnTo>
                <a:lnTo>
                  <a:pt x="313" y="874"/>
                </a:lnTo>
                <a:lnTo>
                  <a:pt x="281" y="833"/>
                </a:lnTo>
                <a:lnTo>
                  <a:pt x="260" y="820"/>
                </a:lnTo>
                <a:lnTo>
                  <a:pt x="254" y="791"/>
                </a:lnTo>
                <a:lnTo>
                  <a:pt x="234" y="775"/>
                </a:lnTo>
                <a:lnTo>
                  <a:pt x="216" y="757"/>
                </a:lnTo>
                <a:lnTo>
                  <a:pt x="211" y="734"/>
                </a:lnTo>
                <a:lnTo>
                  <a:pt x="193" y="719"/>
                </a:lnTo>
                <a:lnTo>
                  <a:pt x="166" y="727"/>
                </a:lnTo>
                <a:lnTo>
                  <a:pt x="135" y="716"/>
                </a:lnTo>
                <a:lnTo>
                  <a:pt x="135" y="705"/>
                </a:lnTo>
                <a:lnTo>
                  <a:pt x="135" y="678"/>
                </a:lnTo>
                <a:lnTo>
                  <a:pt x="122" y="651"/>
                </a:lnTo>
                <a:lnTo>
                  <a:pt x="121" y="627"/>
                </a:lnTo>
                <a:lnTo>
                  <a:pt x="107" y="606"/>
                </a:lnTo>
                <a:lnTo>
                  <a:pt x="111" y="586"/>
                </a:lnTo>
                <a:lnTo>
                  <a:pt x="73" y="538"/>
                </a:lnTo>
                <a:lnTo>
                  <a:pt x="73" y="512"/>
                </a:lnTo>
                <a:lnTo>
                  <a:pt x="93" y="501"/>
                </a:lnTo>
                <a:lnTo>
                  <a:pt x="93" y="484"/>
                </a:lnTo>
                <a:lnTo>
                  <a:pt x="73" y="479"/>
                </a:lnTo>
                <a:lnTo>
                  <a:pt x="65" y="453"/>
                </a:lnTo>
                <a:lnTo>
                  <a:pt x="54" y="407"/>
                </a:lnTo>
                <a:lnTo>
                  <a:pt x="82" y="432"/>
                </a:lnTo>
                <a:lnTo>
                  <a:pt x="72" y="401"/>
                </a:lnTo>
                <a:lnTo>
                  <a:pt x="93" y="401"/>
                </a:lnTo>
                <a:lnTo>
                  <a:pt x="93" y="377"/>
                </a:lnTo>
                <a:lnTo>
                  <a:pt x="72" y="362"/>
                </a:lnTo>
                <a:lnTo>
                  <a:pt x="62" y="383"/>
                </a:lnTo>
                <a:lnTo>
                  <a:pt x="44" y="375"/>
                </a:lnTo>
                <a:lnTo>
                  <a:pt x="7" y="271"/>
                </a:lnTo>
                <a:lnTo>
                  <a:pt x="16" y="195"/>
                </a:lnTo>
                <a:lnTo>
                  <a:pt x="0" y="153"/>
                </a:lnTo>
                <a:lnTo>
                  <a:pt x="8" y="121"/>
                </a:lnTo>
                <a:lnTo>
                  <a:pt x="27" y="115"/>
                </a:lnTo>
                <a:lnTo>
                  <a:pt x="44" y="62"/>
                </a:lnTo>
                <a:lnTo>
                  <a:pt x="44" y="0"/>
                </a:lnTo>
                <a:close/>
              </a:path>
            </a:pathLst>
          </a:custGeom>
          <a:solidFill>
            <a:srgbClr val="CCFFCC"/>
          </a:solidFill>
          <a:ln w="11176">
            <a:solidFill>
              <a:srgbClr val="000000"/>
            </a:solidFill>
            <a:prstDash val="solid"/>
            <a:round/>
            <a:headEnd/>
            <a:tailEnd/>
          </a:ln>
        </p:spPr>
        <p:txBody>
          <a:bodyPr/>
          <a:lstStyle/>
          <a:p>
            <a:endParaRPr lang="en-US"/>
          </a:p>
        </p:txBody>
      </p:sp>
      <p:sp>
        <p:nvSpPr>
          <p:cNvPr id="2055" name="Freeform 7"/>
          <p:cNvSpPr>
            <a:spLocks/>
          </p:cNvSpPr>
          <p:nvPr/>
        </p:nvSpPr>
        <p:spPr bwMode="auto">
          <a:xfrm>
            <a:off x="2195689" y="2308226"/>
            <a:ext cx="776111" cy="1096963"/>
          </a:xfrm>
          <a:custGeom>
            <a:avLst/>
            <a:gdLst>
              <a:gd name="T0" fmla="*/ 56 w 435"/>
              <a:gd name="T1" fmla="*/ 0 h 691"/>
              <a:gd name="T2" fmla="*/ 0 w 435"/>
              <a:gd name="T3" fmla="*/ 274 h 691"/>
              <a:gd name="T4" fmla="*/ 297 w 435"/>
              <a:gd name="T5" fmla="*/ 691 h 691"/>
              <a:gd name="T6" fmla="*/ 314 w 435"/>
              <a:gd name="T7" fmla="*/ 673 h 691"/>
              <a:gd name="T8" fmla="*/ 314 w 435"/>
              <a:gd name="T9" fmla="*/ 590 h 691"/>
              <a:gd name="T10" fmla="*/ 349 w 435"/>
              <a:gd name="T11" fmla="*/ 597 h 691"/>
              <a:gd name="T12" fmla="*/ 388 w 435"/>
              <a:gd name="T13" fmla="*/ 343 h 691"/>
              <a:gd name="T14" fmla="*/ 413 w 435"/>
              <a:gd name="T15" fmla="*/ 172 h 691"/>
              <a:gd name="T16" fmla="*/ 421 w 435"/>
              <a:gd name="T17" fmla="*/ 119 h 691"/>
              <a:gd name="T18" fmla="*/ 435 w 435"/>
              <a:gd name="T19" fmla="*/ 74 h 691"/>
              <a:gd name="T20" fmla="*/ 240 w 435"/>
              <a:gd name="T21" fmla="*/ 41 h 691"/>
              <a:gd name="T22" fmla="*/ 56 w 435"/>
              <a:gd name="T23" fmla="*/ 0 h 6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5"/>
              <a:gd name="T37" fmla="*/ 0 h 691"/>
              <a:gd name="T38" fmla="*/ 435 w 435"/>
              <a:gd name="T39" fmla="*/ 691 h 6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5" h="691">
                <a:moveTo>
                  <a:pt x="56" y="0"/>
                </a:moveTo>
                <a:lnTo>
                  <a:pt x="0" y="274"/>
                </a:lnTo>
                <a:lnTo>
                  <a:pt x="297" y="691"/>
                </a:lnTo>
                <a:lnTo>
                  <a:pt x="314" y="673"/>
                </a:lnTo>
                <a:lnTo>
                  <a:pt x="314" y="590"/>
                </a:lnTo>
                <a:lnTo>
                  <a:pt x="349" y="597"/>
                </a:lnTo>
                <a:lnTo>
                  <a:pt x="388" y="343"/>
                </a:lnTo>
                <a:lnTo>
                  <a:pt x="413" y="172"/>
                </a:lnTo>
                <a:lnTo>
                  <a:pt x="421" y="119"/>
                </a:lnTo>
                <a:lnTo>
                  <a:pt x="435" y="74"/>
                </a:lnTo>
                <a:lnTo>
                  <a:pt x="240" y="41"/>
                </a:lnTo>
                <a:lnTo>
                  <a:pt x="56" y="0"/>
                </a:lnTo>
                <a:close/>
              </a:path>
            </a:pathLst>
          </a:custGeom>
          <a:solidFill>
            <a:srgbClr val="FFFF99"/>
          </a:solidFill>
          <a:ln w="11176" cap="flat" cmpd="sng">
            <a:solidFill>
              <a:srgbClr val="000000"/>
            </a:solidFill>
            <a:prstDash val="solid"/>
            <a:round/>
            <a:headEnd type="none" w="med" len="med"/>
            <a:tailEnd type="none" w="med" len="med"/>
          </a:ln>
        </p:spPr>
        <p:txBody>
          <a:bodyPr/>
          <a:lstStyle/>
          <a:p>
            <a:endParaRPr lang="en-US"/>
          </a:p>
        </p:txBody>
      </p:sp>
      <p:sp>
        <p:nvSpPr>
          <p:cNvPr id="2056" name="Freeform 8"/>
          <p:cNvSpPr>
            <a:spLocks/>
          </p:cNvSpPr>
          <p:nvPr/>
        </p:nvSpPr>
        <p:spPr bwMode="auto">
          <a:xfrm>
            <a:off x="2620434" y="1401763"/>
            <a:ext cx="702733" cy="1065212"/>
          </a:xfrm>
          <a:custGeom>
            <a:avLst/>
            <a:gdLst>
              <a:gd name="T0" fmla="*/ 96 w 393"/>
              <a:gd name="T1" fmla="*/ 0 h 671"/>
              <a:gd name="T2" fmla="*/ 60 w 393"/>
              <a:gd name="T3" fmla="*/ 262 h 671"/>
              <a:gd name="T4" fmla="*/ 97 w 393"/>
              <a:gd name="T5" fmla="*/ 319 h 671"/>
              <a:gd name="T6" fmla="*/ 39 w 393"/>
              <a:gd name="T7" fmla="*/ 378 h 671"/>
              <a:gd name="T8" fmla="*/ 31 w 393"/>
              <a:gd name="T9" fmla="*/ 417 h 671"/>
              <a:gd name="T10" fmla="*/ 47 w 393"/>
              <a:gd name="T11" fmla="*/ 445 h 671"/>
              <a:gd name="T12" fmla="*/ 31 w 393"/>
              <a:gd name="T13" fmla="*/ 460 h 671"/>
              <a:gd name="T14" fmla="*/ 0 w 393"/>
              <a:gd name="T15" fmla="*/ 612 h 671"/>
              <a:gd name="T16" fmla="*/ 187 w 393"/>
              <a:gd name="T17" fmla="*/ 646 h 671"/>
              <a:gd name="T18" fmla="*/ 364 w 393"/>
              <a:gd name="T19" fmla="*/ 671 h 671"/>
              <a:gd name="T20" fmla="*/ 383 w 393"/>
              <a:gd name="T21" fmla="*/ 532 h 671"/>
              <a:gd name="T22" fmla="*/ 393 w 393"/>
              <a:gd name="T23" fmla="*/ 456 h 671"/>
              <a:gd name="T24" fmla="*/ 375 w 393"/>
              <a:gd name="T25" fmla="*/ 429 h 671"/>
              <a:gd name="T26" fmla="*/ 335 w 393"/>
              <a:gd name="T27" fmla="*/ 436 h 671"/>
              <a:gd name="T28" fmla="*/ 282 w 393"/>
              <a:gd name="T29" fmla="*/ 442 h 671"/>
              <a:gd name="T30" fmla="*/ 272 w 393"/>
              <a:gd name="T31" fmla="*/ 380 h 671"/>
              <a:gd name="T32" fmla="*/ 208 w 393"/>
              <a:gd name="T33" fmla="*/ 330 h 671"/>
              <a:gd name="T34" fmla="*/ 217 w 393"/>
              <a:gd name="T35" fmla="*/ 298 h 671"/>
              <a:gd name="T36" fmla="*/ 223 w 393"/>
              <a:gd name="T37" fmla="*/ 241 h 671"/>
              <a:gd name="T38" fmla="*/ 141 w 393"/>
              <a:gd name="T39" fmla="*/ 118 h 671"/>
              <a:gd name="T40" fmla="*/ 152 w 393"/>
              <a:gd name="T41" fmla="*/ 10 h 671"/>
              <a:gd name="T42" fmla="*/ 96 w 393"/>
              <a:gd name="T43" fmla="*/ 0 h 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3"/>
              <a:gd name="T67" fmla="*/ 0 h 671"/>
              <a:gd name="T68" fmla="*/ 393 w 393"/>
              <a:gd name="T69" fmla="*/ 671 h 6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3" h="671">
                <a:moveTo>
                  <a:pt x="96" y="0"/>
                </a:moveTo>
                <a:lnTo>
                  <a:pt x="60" y="262"/>
                </a:lnTo>
                <a:lnTo>
                  <a:pt x="97" y="319"/>
                </a:lnTo>
                <a:lnTo>
                  <a:pt x="39" y="378"/>
                </a:lnTo>
                <a:lnTo>
                  <a:pt x="31" y="417"/>
                </a:lnTo>
                <a:lnTo>
                  <a:pt x="47" y="445"/>
                </a:lnTo>
                <a:lnTo>
                  <a:pt x="31" y="460"/>
                </a:lnTo>
                <a:lnTo>
                  <a:pt x="0" y="612"/>
                </a:lnTo>
                <a:lnTo>
                  <a:pt x="187" y="646"/>
                </a:lnTo>
                <a:lnTo>
                  <a:pt x="364" y="671"/>
                </a:lnTo>
                <a:lnTo>
                  <a:pt x="383" y="532"/>
                </a:lnTo>
                <a:lnTo>
                  <a:pt x="393" y="456"/>
                </a:lnTo>
                <a:lnTo>
                  <a:pt x="375" y="429"/>
                </a:lnTo>
                <a:lnTo>
                  <a:pt x="335" y="436"/>
                </a:lnTo>
                <a:lnTo>
                  <a:pt x="282" y="442"/>
                </a:lnTo>
                <a:lnTo>
                  <a:pt x="272" y="380"/>
                </a:lnTo>
                <a:lnTo>
                  <a:pt x="208" y="330"/>
                </a:lnTo>
                <a:lnTo>
                  <a:pt x="217" y="298"/>
                </a:lnTo>
                <a:lnTo>
                  <a:pt x="223" y="241"/>
                </a:lnTo>
                <a:lnTo>
                  <a:pt x="141" y="118"/>
                </a:lnTo>
                <a:lnTo>
                  <a:pt x="152" y="10"/>
                </a:lnTo>
                <a:lnTo>
                  <a:pt x="96" y="0"/>
                </a:lnTo>
                <a:close/>
              </a:path>
            </a:pathLst>
          </a:custGeom>
          <a:solidFill>
            <a:srgbClr val="FFFF99"/>
          </a:solidFill>
          <a:ln w="11176" cap="flat" cmpd="sng">
            <a:solidFill>
              <a:srgbClr val="000000"/>
            </a:solidFill>
            <a:prstDash val="solid"/>
            <a:round/>
            <a:headEnd type="none" w="med" len="med"/>
            <a:tailEnd type="none" w="med" len="med"/>
          </a:ln>
        </p:spPr>
        <p:txBody>
          <a:bodyPr/>
          <a:lstStyle/>
          <a:p>
            <a:endParaRPr lang="en-US"/>
          </a:p>
        </p:txBody>
      </p:sp>
      <p:sp>
        <p:nvSpPr>
          <p:cNvPr id="2057" name="Freeform 9"/>
          <p:cNvSpPr>
            <a:spLocks/>
          </p:cNvSpPr>
          <p:nvPr/>
        </p:nvSpPr>
        <p:spPr bwMode="auto">
          <a:xfrm>
            <a:off x="2836334" y="2425701"/>
            <a:ext cx="646289" cy="785813"/>
          </a:xfrm>
          <a:custGeom>
            <a:avLst/>
            <a:gdLst>
              <a:gd name="T0" fmla="*/ 67 w 362"/>
              <a:gd name="T1" fmla="*/ 0 h 495"/>
              <a:gd name="T2" fmla="*/ 246 w 362"/>
              <a:gd name="T3" fmla="*/ 26 h 495"/>
              <a:gd name="T4" fmla="*/ 233 w 362"/>
              <a:gd name="T5" fmla="*/ 120 h 495"/>
              <a:gd name="T6" fmla="*/ 362 w 362"/>
              <a:gd name="T7" fmla="*/ 134 h 495"/>
              <a:gd name="T8" fmla="*/ 327 w 362"/>
              <a:gd name="T9" fmla="*/ 495 h 495"/>
              <a:gd name="T10" fmla="*/ 0 w 362"/>
              <a:gd name="T11" fmla="*/ 458 h 495"/>
              <a:gd name="T12" fmla="*/ 34 w 362"/>
              <a:gd name="T13" fmla="*/ 228 h 495"/>
              <a:gd name="T14" fmla="*/ 67 w 362"/>
              <a:gd name="T15" fmla="*/ 0 h 495"/>
              <a:gd name="T16" fmla="*/ 0 60000 65536"/>
              <a:gd name="T17" fmla="*/ 0 60000 65536"/>
              <a:gd name="T18" fmla="*/ 0 60000 65536"/>
              <a:gd name="T19" fmla="*/ 0 60000 65536"/>
              <a:gd name="T20" fmla="*/ 0 60000 65536"/>
              <a:gd name="T21" fmla="*/ 0 60000 65536"/>
              <a:gd name="T22" fmla="*/ 0 60000 65536"/>
              <a:gd name="T23" fmla="*/ 0 60000 65536"/>
              <a:gd name="T24" fmla="*/ 0 w 362"/>
              <a:gd name="T25" fmla="*/ 0 h 495"/>
              <a:gd name="T26" fmla="*/ 362 w 362"/>
              <a:gd name="T27" fmla="*/ 495 h 4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2" h="495">
                <a:moveTo>
                  <a:pt x="67" y="0"/>
                </a:moveTo>
                <a:lnTo>
                  <a:pt x="246" y="26"/>
                </a:lnTo>
                <a:lnTo>
                  <a:pt x="233" y="120"/>
                </a:lnTo>
                <a:lnTo>
                  <a:pt x="362" y="134"/>
                </a:lnTo>
                <a:lnTo>
                  <a:pt x="327" y="495"/>
                </a:lnTo>
                <a:lnTo>
                  <a:pt x="0" y="458"/>
                </a:lnTo>
                <a:lnTo>
                  <a:pt x="34" y="228"/>
                </a:lnTo>
                <a:lnTo>
                  <a:pt x="67" y="0"/>
                </a:lnTo>
                <a:close/>
              </a:path>
            </a:pathLst>
          </a:custGeom>
          <a:solidFill>
            <a:srgbClr val="CC99FF"/>
          </a:solidFill>
          <a:ln w="11176">
            <a:solidFill>
              <a:srgbClr val="000000"/>
            </a:solidFill>
            <a:prstDash val="solid"/>
            <a:round/>
            <a:headEnd/>
            <a:tailEnd/>
          </a:ln>
        </p:spPr>
        <p:txBody>
          <a:bodyPr/>
          <a:lstStyle/>
          <a:p>
            <a:endParaRPr lang="en-US"/>
          </a:p>
        </p:txBody>
      </p:sp>
      <p:sp>
        <p:nvSpPr>
          <p:cNvPr id="2058" name="Freeform 10"/>
          <p:cNvSpPr>
            <a:spLocks/>
          </p:cNvSpPr>
          <p:nvPr/>
        </p:nvSpPr>
        <p:spPr bwMode="auto">
          <a:xfrm>
            <a:off x="2867378" y="1412875"/>
            <a:ext cx="1217789" cy="712788"/>
          </a:xfrm>
          <a:custGeom>
            <a:avLst/>
            <a:gdLst>
              <a:gd name="T0" fmla="*/ 11 w 682"/>
              <a:gd name="T1" fmla="*/ 0 h 449"/>
              <a:gd name="T2" fmla="*/ 146 w 682"/>
              <a:gd name="T3" fmla="*/ 19 h 449"/>
              <a:gd name="T4" fmla="*/ 226 w 682"/>
              <a:gd name="T5" fmla="*/ 30 h 449"/>
              <a:gd name="T6" fmla="*/ 332 w 682"/>
              <a:gd name="T7" fmla="*/ 41 h 449"/>
              <a:gd name="T8" fmla="*/ 431 w 682"/>
              <a:gd name="T9" fmla="*/ 52 h 449"/>
              <a:gd name="T10" fmla="*/ 602 w 682"/>
              <a:gd name="T11" fmla="*/ 65 h 449"/>
              <a:gd name="T12" fmla="*/ 682 w 682"/>
              <a:gd name="T13" fmla="*/ 71 h 449"/>
              <a:gd name="T14" fmla="*/ 679 w 682"/>
              <a:gd name="T15" fmla="*/ 438 h 449"/>
              <a:gd name="T16" fmla="*/ 262 w 682"/>
              <a:gd name="T17" fmla="*/ 400 h 449"/>
              <a:gd name="T18" fmla="*/ 253 w 682"/>
              <a:gd name="T19" fmla="*/ 449 h 449"/>
              <a:gd name="T20" fmla="*/ 237 w 682"/>
              <a:gd name="T21" fmla="*/ 425 h 449"/>
              <a:gd name="T22" fmla="*/ 200 w 682"/>
              <a:gd name="T23" fmla="*/ 429 h 449"/>
              <a:gd name="T24" fmla="*/ 143 w 682"/>
              <a:gd name="T25" fmla="*/ 438 h 449"/>
              <a:gd name="T26" fmla="*/ 134 w 682"/>
              <a:gd name="T27" fmla="*/ 375 h 449"/>
              <a:gd name="T28" fmla="*/ 69 w 682"/>
              <a:gd name="T29" fmla="*/ 326 h 449"/>
              <a:gd name="T30" fmla="*/ 78 w 682"/>
              <a:gd name="T31" fmla="*/ 277 h 449"/>
              <a:gd name="T32" fmla="*/ 85 w 682"/>
              <a:gd name="T33" fmla="*/ 238 h 449"/>
              <a:gd name="T34" fmla="*/ 0 w 682"/>
              <a:gd name="T35" fmla="*/ 113 h 449"/>
              <a:gd name="T36" fmla="*/ 11 w 682"/>
              <a:gd name="T37" fmla="*/ 0 h 4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2"/>
              <a:gd name="T58" fmla="*/ 0 h 449"/>
              <a:gd name="T59" fmla="*/ 682 w 682"/>
              <a:gd name="T60" fmla="*/ 449 h 4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2" h="449">
                <a:moveTo>
                  <a:pt x="11" y="0"/>
                </a:moveTo>
                <a:lnTo>
                  <a:pt x="146" y="19"/>
                </a:lnTo>
                <a:lnTo>
                  <a:pt x="226" y="30"/>
                </a:lnTo>
                <a:lnTo>
                  <a:pt x="332" y="41"/>
                </a:lnTo>
                <a:lnTo>
                  <a:pt x="431" y="52"/>
                </a:lnTo>
                <a:lnTo>
                  <a:pt x="602" y="65"/>
                </a:lnTo>
                <a:lnTo>
                  <a:pt x="682" y="71"/>
                </a:lnTo>
                <a:lnTo>
                  <a:pt x="679" y="438"/>
                </a:lnTo>
                <a:lnTo>
                  <a:pt x="262" y="400"/>
                </a:lnTo>
                <a:lnTo>
                  <a:pt x="253" y="449"/>
                </a:lnTo>
                <a:lnTo>
                  <a:pt x="237" y="425"/>
                </a:lnTo>
                <a:lnTo>
                  <a:pt x="200" y="429"/>
                </a:lnTo>
                <a:lnTo>
                  <a:pt x="143" y="438"/>
                </a:lnTo>
                <a:lnTo>
                  <a:pt x="134" y="375"/>
                </a:lnTo>
                <a:lnTo>
                  <a:pt x="69" y="326"/>
                </a:lnTo>
                <a:lnTo>
                  <a:pt x="78" y="277"/>
                </a:lnTo>
                <a:lnTo>
                  <a:pt x="85" y="238"/>
                </a:lnTo>
                <a:lnTo>
                  <a:pt x="0" y="113"/>
                </a:lnTo>
                <a:lnTo>
                  <a:pt x="11" y="0"/>
                </a:lnTo>
                <a:close/>
              </a:path>
            </a:pathLst>
          </a:custGeom>
          <a:solidFill>
            <a:srgbClr val="FFFF99"/>
          </a:solidFill>
          <a:ln w="11176">
            <a:solidFill>
              <a:srgbClr val="000000"/>
            </a:solidFill>
            <a:prstDash val="solid"/>
            <a:round/>
            <a:headEnd/>
            <a:tailEnd/>
          </a:ln>
        </p:spPr>
        <p:txBody>
          <a:bodyPr/>
          <a:lstStyle/>
          <a:p>
            <a:endParaRPr lang="en-US"/>
          </a:p>
        </p:txBody>
      </p:sp>
      <p:sp>
        <p:nvSpPr>
          <p:cNvPr id="2059" name="Freeform 11"/>
          <p:cNvSpPr>
            <a:spLocks/>
          </p:cNvSpPr>
          <p:nvPr/>
        </p:nvSpPr>
        <p:spPr bwMode="auto">
          <a:xfrm>
            <a:off x="3246967" y="2041526"/>
            <a:ext cx="832556" cy="639763"/>
          </a:xfrm>
          <a:custGeom>
            <a:avLst/>
            <a:gdLst>
              <a:gd name="T0" fmla="*/ 45 w 466"/>
              <a:gd name="T1" fmla="*/ 0 h 403"/>
              <a:gd name="T2" fmla="*/ 28 w 466"/>
              <a:gd name="T3" fmla="*/ 149 h 403"/>
              <a:gd name="T4" fmla="*/ 0 w 466"/>
              <a:gd name="T5" fmla="*/ 365 h 403"/>
              <a:gd name="T6" fmla="*/ 135 w 466"/>
              <a:gd name="T7" fmla="*/ 378 h 403"/>
              <a:gd name="T8" fmla="*/ 450 w 466"/>
              <a:gd name="T9" fmla="*/ 403 h 403"/>
              <a:gd name="T10" fmla="*/ 466 w 466"/>
              <a:gd name="T11" fmla="*/ 41 h 403"/>
              <a:gd name="T12" fmla="*/ 45 w 466"/>
              <a:gd name="T13" fmla="*/ 0 h 403"/>
              <a:gd name="T14" fmla="*/ 0 60000 65536"/>
              <a:gd name="T15" fmla="*/ 0 60000 65536"/>
              <a:gd name="T16" fmla="*/ 0 60000 65536"/>
              <a:gd name="T17" fmla="*/ 0 60000 65536"/>
              <a:gd name="T18" fmla="*/ 0 60000 65536"/>
              <a:gd name="T19" fmla="*/ 0 60000 65536"/>
              <a:gd name="T20" fmla="*/ 0 60000 65536"/>
              <a:gd name="T21" fmla="*/ 0 w 466"/>
              <a:gd name="T22" fmla="*/ 0 h 403"/>
              <a:gd name="T23" fmla="*/ 466 w 466"/>
              <a:gd name="T24" fmla="*/ 403 h 4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6" h="403">
                <a:moveTo>
                  <a:pt x="45" y="0"/>
                </a:moveTo>
                <a:lnTo>
                  <a:pt x="28" y="149"/>
                </a:lnTo>
                <a:lnTo>
                  <a:pt x="0" y="365"/>
                </a:lnTo>
                <a:lnTo>
                  <a:pt x="135" y="378"/>
                </a:lnTo>
                <a:lnTo>
                  <a:pt x="450" y="403"/>
                </a:lnTo>
                <a:lnTo>
                  <a:pt x="466" y="41"/>
                </a:lnTo>
                <a:lnTo>
                  <a:pt x="45" y="0"/>
                </a:lnTo>
                <a:close/>
              </a:path>
            </a:pathLst>
          </a:custGeom>
          <a:solidFill>
            <a:srgbClr val="FFFF99"/>
          </a:solidFill>
          <a:ln w="11176">
            <a:solidFill>
              <a:srgbClr val="000000"/>
            </a:solidFill>
            <a:prstDash val="solid"/>
            <a:round/>
            <a:headEnd/>
            <a:tailEnd/>
          </a:ln>
        </p:spPr>
        <p:txBody>
          <a:bodyPr/>
          <a:lstStyle/>
          <a:p>
            <a:endParaRPr lang="en-US"/>
          </a:p>
        </p:txBody>
      </p:sp>
      <p:sp>
        <p:nvSpPr>
          <p:cNvPr id="2060" name="Freeform 12"/>
          <p:cNvSpPr>
            <a:spLocks/>
          </p:cNvSpPr>
          <p:nvPr/>
        </p:nvSpPr>
        <p:spPr bwMode="auto">
          <a:xfrm>
            <a:off x="3414889" y="2638426"/>
            <a:ext cx="867834" cy="606425"/>
          </a:xfrm>
          <a:custGeom>
            <a:avLst/>
            <a:gdLst>
              <a:gd name="T0" fmla="*/ 41 w 486"/>
              <a:gd name="T1" fmla="*/ 0 h 382"/>
              <a:gd name="T2" fmla="*/ 16 w 486"/>
              <a:gd name="T3" fmla="*/ 230 h 382"/>
              <a:gd name="T4" fmla="*/ 0 w 486"/>
              <a:gd name="T5" fmla="*/ 362 h 382"/>
              <a:gd name="T6" fmla="*/ 244 w 486"/>
              <a:gd name="T7" fmla="*/ 375 h 382"/>
              <a:gd name="T8" fmla="*/ 475 w 486"/>
              <a:gd name="T9" fmla="*/ 382 h 382"/>
              <a:gd name="T10" fmla="*/ 482 w 486"/>
              <a:gd name="T11" fmla="*/ 203 h 382"/>
              <a:gd name="T12" fmla="*/ 486 w 486"/>
              <a:gd name="T13" fmla="*/ 29 h 382"/>
              <a:gd name="T14" fmla="*/ 353 w 486"/>
              <a:gd name="T15" fmla="*/ 26 h 382"/>
              <a:gd name="T16" fmla="*/ 41 w 486"/>
              <a:gd name="T17" fmla="*/ 0 h 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6"/>
              <a:gd name="T28" fmla="*/ 0 h 382"/>
              <a:gd name="T29" fmla="*/ 486 w 486"/>
              <a:gd name="T30" fmla="*/ 382 h 3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6" h="382">
                <a:moveTo>
                  <a:pt x="41" y="0"/>
                </a:moveTo>
                <a:lnTo>
                  <a:pt x="16" y="230"/>
                </a:lnTo>
                <a:lnTo>
                  <a:pt x="0" y="362"/>
                </a:lnTo>
                <a:lnTo>
                  <a:pt x="244" y="375"/>
                </a:lnTo>
                <a:lnTo>
                  <a:pt x="475" y="382"/>
                </a:lnTo>
                <a:lnTo>
                  <a:pt x="482" y="203"/>
                </a:lnTo>
                <a:lnTo>
                  <a:pt x="486" y="29"/>
                </a:lnTo>
                <a:lnTo>
                  <a:pt x="353" y="26"/>
                </a:lnTo>
                <a:lnTo>
                  <a:pt x="41" y="0"/>
                </a:lnTo>
                <a:close/>
              </a:path>
            </a:pathLst>
          </a:custGeom>
          <a:solidFill>
            <a:srgbClr val="CC99FF"/>
          </a:solidFill>
          <a:ln w="11176">
            <a:solidFill>
              <a:srgbClr val="000000"/>
            </a:solidFill>
            <a:prstDash val="solid"/>
            <a:round/>
            <a:headEnd/>
            <a:tailEnd/>
          </a:ln>
        </p:spPr>
        <p:txBody>
          <a:bodyPr/>
          <a:lstStyle/>
          <a:p>
            <a:endParaRPr lang="en-US"/>
          </a:p>
        </p:txBody>
      </p:sp>
      <p:sp>
        <p:nvSpPr>
          <p:cNvPr id="2061" name="Freeform 13"/>
          <p:cNvSpPr>
            <a:spLocks/>
          </p:cNvSpPr>
          <p:nvPr/>
        </p:nvSpPr>
        <p:spPr bwMode="auto">
          <a:xfrm>
            <a:off x="2635956" y="3148013"/>
            <a:ext cx="787400" cy="819150"/>
          </a:xfrm>
          <a:custGeom>
            <a:avLst/>
            <a:gdLst>
              <a:gd name="T0" fmla="*/ 113 w 441"/>
              <a:gd name="T1" fmla="*/ 0 h 516"/>
              <a:gd name="T2" fmla="*/ 103 w 441"/>
              <a:gd name="T3" fmla="*/ 68 h 516"/>
              <a:gd name="T4" fmla="*/ 65 w 441"/>
              <a:gd name="T5" fmla="*/ 60 h 516"/>
              <a:gd name="T6" fmla="*/ 68 w 441"/>
              <a:gd name="T7" fmla="*/ 146 h 516"/>
              <a:gd name="T8" fmla="*/ 51 w 441"/>
              <a:gd name="T9" fmla="*/ 163 h 516"/>
              <a:gd name="T10" fmla="*/ 77 w 441"/>
              <a:gd name="T11" fmla="*/ 216 h 516"/>
              <a:gd name="T12" fmla="*/ 51 w 441"/>
              <a:gd name="T13" fmla="*/ 240 h 516"/>
              <a:gd name="T14" fmla="*/ 35 w 441"/>
              <a:gd name="T15" fmla="*/ 278 h 516"/>
              <a:gd name="T16" fmla="*/ 13 w 441"/>
              <a:gd name="T17" fmla="*/ 315 h 516"/>
              <a:gd name="T18" fmla="*/ 29 w 441"/>
              <a:gd name="T19" fmla="*/ 338 h 516"/>
              <a:gd name="T20" fmla="*/ 3 w 441"/>
              <a:gd name="T21" fmla="*/ 347 h 516"/>
              <a:gd name="T22" fmla="*/ 0 w 441"/>
              <a:gd name="T23" fmla="*/ 381 h 516"/>
              <a:gd name="T24" fmla="*/ 248 w 441"/>
              <a:gd name="T25" fmla="*/ 514 h 516"/>
              <a:gd name="T26" fmla="*/ 388 w 441"/>
              <a:gd name="T27" fmla="*/ 516 h 516"/>
              <a:gd name="T28" fmla="*/ 441 w 441"/>
              <a:gd name="T29" fmla="*/ 40 h 516"/>
              <a:gd name="T30" fmla="*/ 113 w 441"/>
              <a:gd name="T31" fmla="*/ 0 h 5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516"/>
              <a:gd name="T50" fmla="*/ 441 w 441"/>
              <a:gd name="T51" fmla="*/ 516 h 5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516">
                <a:moveTo>
                  <a:pt x="113" y="0"/>
                </a:moveTo>
                <a:lnTo>
                  <a:pt x="103" y="68"/>
                </a:lnTo>
                <a:lnTo>
                  <a:pt x="65" y="60"/>
                </a:lnTo>
                <a:lnTo>
                  <a:pt x="68" y="146"/>
                </a:lnTo>
                <a:lnTo>
                  <a:pt x="51" y="163"/>
                </a:lnTo>
                <a:lnTo>
                  <a:pt x="77" y="216"/>
                </a:lnTo>
                <a:lnTo>
                  <a:pt x="51" y="240"/>
                </a:lnTo>
                <a:lnTo>
                  <a:pt x="35" y="278"/>
                </a:lnTo>
                <a:lnTo>
                  <a:pt x="13" y="315"/>
                </a:lnTo>
                <a:lnTo>
                  <a:pt x="29" y="338"/>
                </a:lnTo>
                <a:lnTo>
                  <a:pt x="3" y="347"/>
                </a:lnTo>
                <a:lnTo>
                  <a:pt x="0" y="381"/>
                </a:lnTo>
                <a:lnTo>
                  <a:pt x="248" y="514"/>
                </a:lnTo>
                <a:lnTo>
                  <a:pt x="388" y="516"/>
                </a:lnTo>
                <a:lnTo>
                  <a:pt x="441" y="40"/>
                </a:lnTo>
                <a:lnTo>
                  <a:pt x="113" y="0"/>
                </a:lnTo>
                <a:close/>
              </a:path>
            </a:pathLst>
          </a:custGeom>
          <a:solidFill>
            <a:srgbClr val="FFCC99"/>
          </a:solidFill>
          <a:ln w="11176">
            <a:solidFill>
              <a:srgbClr val="000000"/>
            </a:solidFill>
            <a:prstDash val="solid"/>
            <a:round/>
            <a:headEnd/>
            <a:tailEnd/>
          </a:ln>
        </p:spPr>
        <p:txBody>
          <a:bodyPr/>
          <a:lstStyle/>
          <a:p>
            <a:endParaRPr lang="en-US"/>
          </a:p>
        </p:txBody>
      </p:sp>
      <p:sp>
        <p:nvSpPr>
          <p:cNvPr id="2062" name="Freeform 14"/>
          <p:cNvSpPr>
            <a:spLocks/>
          </p:cNvSpPr>
          <p:nvPr/>
        </p:nvSpPr>
        <p:spPr bwMode="auto">
          <a:xfrm>
            <a:off x="3334456" y="3200400"/>
            <a:ext cx="831144" cy="777875"/>
          </a:xfrm>
          <a:custGeom>
            <a:avLst/>
            <a:gdLst>
              <a:gd name="T0" fmla="*/ 56 w 466"/>
              <a:gd name="T1" fmla="*/ 0 h 490"/>
              <a:gd name="T2" fmla="*/ 466 w 466"/>
              <a:gd name="T3" fmla="*/ 19 h 490"/>
              <a:gd name="T4" fmla="*/ 446 w 466"/>
              <a:gd name="T5" fmla="*/ 451 h 490"/>
              <a:gd name="T6" fmla="*/ 314 w 466"/>
              <a:gd name="T7" fmla="*/ 445 h 490"/>
              <a:gd name="T8" fmla="*/ 188 w 466"/>
              <a:gd name="T9" fmla="*/ 440 h 490"/>
              <a:gd name="T10" fmla="*/ 188 w 466"/>
              <a:gd name="T11" fmla="*/ 457 h 490"/>
              <a:gd name="T12" fmla="*/ 84 w 466"/>
              <a:gd name="T13" fmla="*/ 457 h 490"/>
              <a:gd name="T14" fmla="*/ 78 w 466"/>
              <a:gd name="T15" fmla="*/ 490 h 490"/>
              <a:gd name="T16" fmla="*/ 0 w 466"/>
              <a:gd name="T17" fmla="*/ 479 h 490"/>
              <a:gd name="T18" fmla="*/ 44 w 466"/>
              <a:gd name="T19" fmla="*/ 113 h 490"/>
              <a:gd name="T20" fmla="*/ 56 w 466"/>
              <a:gd name="T21" fmla="*/ 0 h 4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6"/>
              <a:gd name="T34" fmla="*/ 0 h 490"/>
              <a:gd name="T35" fmla="*/ 466 w 466"/>
              <a:gd name="T36" fmla="*/ 490 h 4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6" h="490">
                <a:moveTo>
                  <a:pt x="56" y="0"/>
                </a:moveTo>
                <a:lnTo>
                  <a:pt x="466" y="19"/>
                </a:lnTo>
                <a:lnTo>
                  <a:pt x="446" y="451"/>
                </a:lnTo>
                <a:lnTo>
                  <a:pt x="314" y="445"/>
                </a:lnTo>
                <a:lnTo>
                  <a:pt x="188" y="440"/>
                </a:lnTo>
                <a:lnTo>
                  <a:pt x="188" y="457"/>
                </a:lnTo>
                <a:lnTo>
                  <a:pt x="84" y="457"/>
                </a:lnTo>
                <a:lnTo>
                  <a:pt x="78" y="490"/>
                </a:lnTo>
                <a:lnTo>
                  <a:pt x="0" y="479"/>
                </a:lnTo>
                <a:lnTo>
                  <a:pt x="44" y="113"/>
                </a:lnTo>
                <a:lnTo>
                  <a:pt x="56" y="0"/>
                </a:lnTo>
                <a:close/>
              </a:path>
            </a:pathLst>
          </a:custGeom>
          <a:solidFill>
            <a:srgbClr val="FFFF99"/>
          </a:solidFill>
          <a:ln w="11176" cap="flat" cmpd="sng">
            <a:solidFill>
              <a:srgbClr val="000080"/>
            </a:solidFill>
            <a:prstDash val="solid"/>
            <a:round/>
            <a:headEnd type="none" w="med" len="med"/>
            <a:tailEnd type="none" w="med" len="med"/>
          </a:ln>
        </p:spPr>
        <p:txBody>
          <a:bodyPr/>
          <a:lstStyle/>
          <a:p>
            <a:endParaRPr lang="en-US"/>
          </a:p>
        </p:txBody>
      </p:sp>
      <p:sp>
        <p:nvSpPr>
          <p:cNvPr id="2063" name="Freeform 15" descr="Dark downward diagonal"/>
          <p:cNvSpPr>
            <a:spLocks/>
          </p:cNvSpPr>
          <p:nvPr/>
        </p:nvSpPr>
        <p:spPr bwMode="auto">
          <a:xfrm>
            <a:off x="3651956" y="3324226"/>
            <a:ext cx="1693333" cy="1471613"/>
          </a:xfrm>
          <a:custGeom>
            <a:avLst/>
            <a:gdLst>
              <a:gd name="T0" fmla="*/ 276 w 949"/>
              <a:gd name="T1" fmla="*/ 0 h 927"/>
              <a:gd name="T2" fmla="*/ 485 w 949"/>
              <a:gd name="T3" fmla="*/ 8 h 927"/>
              <a:gd name="T4" fmla="*/ 485 w 949"/>
              <a:gd name="T5" fmla="*/ 176 h 927"/>
              <a:gd name="T6" fmla="*/ 592 w 949"/>
              <a:gd name="T7" fmla="*/ 223 h 927"/>
              <a:gd name="T8" fmla="*/ 621 w 949"/>
              <a:gd name="T9" fmla="*/ 208 h 927"/>
              <a:gd name="T10" fmla="*/ 691 w 949"/>
              <a:gd name="T11" fmla="*/ 243 h 927"/>
              <a:gd name="T12" fmla="*/ 734 w 949"/>
              <a:gd name="T13" fmla="*/ 241 h 927"/>
              <a:gd name="T14" fmla="*/ 814 w 949"/>
              <a:gd name="T15" fmla="*/ 205 h 927"/>
              <a:gd name="T16" fmla="*/ 861 w 949"/>
              <a:gd name="T17" fmla="*/ 239 h 927"/>
              <a:gd name="T18" fmla="*/ 902 w 949"/>
              <a:gd name="T19" fmla="*/ 249 h 927"/>
              <a:gd name="T20" fmla="*/ 902 w 949"/>
              <a:gd name="T21" fmla="*/ 386 h 927"/>
              <a:gd name="T22" fmla="*/ 949 w 949"/>
              <a:gd name="T23" fmla="*/ 471 h 927"/>
              <a:gd name="T24" fmla="*/ 937 w 949"/>
              <a:gd name="T25" fmla="*/ 587 h 927"/>
              <a:gd name="T26" fmla="*/ 886 w 949"/>
              <a:gd name="T27" fmla="*/ 635 h 927"/>
              <a:gd name="T28" fmla="*/ 875 w 949"/>
              <a:gd name="T29" fmla="*/ 591 h 927"/>
              <a:gd name="T30" fmla="*/ 861 w 949"/>
              <a:gd name="T31" fmla="*/ 611 h 927"/>
              <a:gd name="T32" fmla="*/ 871 w 949"/>
              <a:gd name="T33" fmla="*/ 638 h 927"/>
              <a:gd name="T34" fmla="*/ 780 w 949"/>
              <a:gd name="T35" fmla="*/ 709 h 927"/>
              <a:gd name="T36" fmla="*/ 757 w 949"/>
              <a:gd name="T37" fmla="*/ 712 h 927"/>
              <a:gd name="T38" fmla="*/ 710 w 949"/>
              <a:gd name="T39" fmla="*/ 747 h 927"/>
              <a:gd name="T40" fmla="*/ 710 w 949"/>
              <a:gd name="T41" fmla="*/ 766 h 927"/>
              <a:gd name="T42" fmla="*/ 695 w 949"/>
              <a:gd name="T43" fmla="*/ 770 h 927"/>
              <a:gd name="T44" fmla="*/ 706 w 949"/>
              <a:gd name="T45" fmla="*/ 794 h 927"/>
              <a:gd name="T46" fmla="*/ 681 w 949"/>
              <a:gd name="T47" fmla="*/ 828 h 927"/>
              <a:gd name="T48" fmla="*/ 695 w 949"/>
              <a:gd name="T49" fmla="*/ 878 h 927"/>
              <a:gd name="T50" fmla="*/ 710 w 949"/>
              <a:gd name="T51" fmla="*/ 896 h 927"/>
              <a:gd name="T52" fmla="*/ 706 w 949"/>
              <a:gd name="T53" fmla="*/ 927 h 927"/>
              <a:gd name="T54" fmla="*/ 670 w 949"/>
              <a:gd name="T55" fmla="*/ 927 h 927"/>
              <a:gd name="T56" fmla="*/ 636 w 949"/>
              <a:gd name="T57" fmla="*/ 912 h 927"/>
              <a:gd name="T58" fmla="*/ 613 w 949"/>
              <a:gd name="T59" fmla="*/ 916 h 927"/>
              <a:gd name="T60" fmla="*/ 540 w 949"/>
              <a:gd name="T61" fmla="*/ 889 h 927"/>
              <a:gd name="T62" fmla="*/ 507 w 949"/>
              <a:gd name="T63" fmla="*/ 783 h 927"/>
              <a:gd name="T64" fmla="*/ 456 w 949"/>
              <a:gd name="T65" fmla="*/ 732 h 927"/>
              <a:gd name="T66" fmla="*/ 411 w 949"/>
              <a:gd name="T67" fmla="*/ 638 h 927"/>
              <a:gd name="T68" fmla="*/ 389 w 949"/>
              <a:gd name="T69" fmla="*/ 630 h 927"/>
              <a:gd name="T70" fmla="*/ 366 w 949"/>
              <a:gd name="T71" fmla="*/ 606 h 927"/>
              <a:gd name="T72" fmla="*/ 342 w 949"/>
              <a:gd name="T73" fmla="*/ 606 h 927"/>
              <a:gd name="T74" fmla="*/ 306 w 949"/>
              <a:gd name="T75" fmla="*/ 598 h 927"/>
              <a:gd name="T76" fmla="*/ 280 w 949"/>
              <a:gd name="T77" fmla="*/ 606 h 927"/>
              <a:gd name="T78" fmla="*/ 260 w 949"/>
              <a:gd name="T79" fmla="*/ 652 h 927"/>
              <a:gd name="T80" fmla="*/ 233 w 949"/>
              <a:gd name="T81" fmla="*/ 660 h 927"/>
              <a:gd name="T82" fmla="*/ 172 w 949"/>
              <a:gd name="T83" fmla="*/ 624 h 927"/>
              <a:gd name="T84" fmla="*/ 137 w 949"/>
              <a:gd name="T85" fmla="*/ 581 h 927"/>
              <a:gd name="T86" fmla="*/ 131 w 949"/>
              <a:gd name="T87" fmla="*/ 526 h 927"/>
              <a:gd name="T88" fmla="*/ 105 w 949"/>
              <a:gd name="T89" fmla="*/ 491 h 927"/>
              <a:gd name="T90" fmla="*/ 45 w 949"/>
              <a:gd name="T91" fmla="*/ 440 h 927"/>
              <a:gd name="T92" fmla="*/ 0 w 949"/>
              <a:gd name="T93" fmla="*/ 387 h 927"/>
              <a:gd name="T94" fmla="*/ 0 w 949"/>
              <a:gd name="T95" fmla="*/ 365 h 927"/>
              <a:gd name="T96" fmla="*/ 145 w 949"/>
              <a:gd name="T97" fmla="*/ 366 h 927"/>
              <a:gd name="T98" fmla="*/ 260 w 949"/>
              <a:gd name="T99" fmla="*/ 377 h 927"/>
              <a:gd name="T100" fmla="*/ 276 w 949"/>
              <a:gd name="T101" fmla="*/ 0 h 9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49"/>
              <a:gd name="T154" fmla="*/ 0 h 927"/>
              <a:gd name="T155" fmla="*/ 949 w 949"/>
              <a:gd name="T156" fmla="*/ 927 h 9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49" h="927">
                <a:moveTo>
                  <a:pt x="276" y="0"/>
                </a:moveTo>
                <a:lnTo>
                  <a:pt x="485" y="8"/>
                </a:lnTo>
                <a:lnTo>
                  <a:pt x="485" y="176"/>
                </a:lnTo>
                <a:lnTo>
                  <a:pt x="592" y="223"/>
                </a:lnTo>
                <a:lnTo>
                  <a:pt x="621" y="208"/>
                </a:lnTo>
                <a:lnTo>
                  <a:pt x="691" y="243"/>
                </a:lnTo>
                <a:lnTo>
                  <a:pt x="734" y="241"/>
                </a:lnTo>
                <a:lnTo>
                  <a:pt x="814" y="205"/>
                </a:lnTo>
                <a:lnTo>
                  <a:pt x="861" y="239"/>
                </a:lnTo>
                <a:lnTo>
                  <a:pt x="902" y="249"/>
                </a:lnTo>
                <a:lnTo>
                  <a:pt x="902" y="386"/>
                </a:lnTo>
                <a:lnTo>
                  <a:pt x="949" y="471"/>
                </a:lnTo>
                <a:lnTo>
                  <a:pt x="937" y="587"/>
                </a:lnTo>
                <a:lnTo>
                  <a:pt x="886" y="635"/>
                </a:lnTo>
                <a:lnTo>
                  <a:pt x="875" y="591"/>
                </a:lnTo>
                <a:lnTo>
                  <a:pt x="861" y="611"/>
                </a:lnTo>
                <a:lnTo>
                  <a:pt x="871" y="638"/>
                </a:lnTo>
                <a:lnTo>
                  <a:pt x="780" y="709"/>
                </a:lnTo>
                <a:lnTo>
                  <a:pt x="757" y="712"/>
                </a:lnTo>
                <a:lnTo>
                  <a:pt x="710" y="747"/>
                </a:lnTo>
                <a:lnTo>
                  <a:pt x="710" y="766"/>
                </a:lnTo>
                <a:lnTo>
                  <a:pt x="695" y="770"/>
                </a:lnTo>
                <a:lnTo>
                  <a:pt x="706" y="794"/>
                </a:lnTo>
                <a:lnTo>
                  <a:pt x="681" y="828"/>
                </a:lnTo>
                <a:lnTo>
                  <a:pt x="695" y="878"/>
                </a:lnTo>
                <a:lnTo>
                  <a:pt x="710" y="896"/>
                </a:lnTo>
                <a:lnTo>
                  <a:pt x="706" y="927"/>
                </a:lnTo>
                <a:lnTo>
                  <a:pt x="670" y="927"/>
                </a:lnTo>
                <a:lnTo>
                  <a:pt x="636" y="912"/>
                </a:lnTo>
                <a:lnTo>
                  <a:pt x="613" y="916"/>
                </a:lnTo>
                <a:lnTo>
                  <a:pt x="540" y="889"/>
                </a:lnTo>
                <a:lnTo>
                  <a:pt x="507" y="783"/>
                </a:lnTo>
                <a:lnTo>
                  <a:pt x="456" y="732"/>
                </a:lnTo>
                <a:lnTo>
                  <a:pt x="411" y="638"/>
                </a:lnTo>
                <a:lnTo>
                  <a:pt x="389" y="630"/>
                </a:lnTo>
                <a:lnTo>
                  <a:pt x="366" y="606"/>
                </a:lnTo>
                <a:lnTo>
                  <a:pt x="342" y="606"/>
                </a:lnTo>
                <a:lnTo>
                  <a:pt x="306" y="598"/>
                </a:lnTo>
                <a:lnTo>
                  <a:pt x="280" y="606"/>
                </a:lnTo>
                <a:lnTo>
                  <a:pt x="260" y="652"/>
                </a:lnTo>
                <a:lnTo>
                  <a:pt x="233" y="660"/>
                </a:lnTo>
                <a:lnTo>
                  <a:pt x="172" y="624"/>
                </a:lnTo>
                <a:lnTo>
                  <a:pt x="137" y="581"/>
                </a:lnTo>
                <a:lnTo>
                  <a:pt x="131" y="526"/>
                </a:lnTo>
                <a:lnTo>
                  <a:pt x="105" y="491"/>
                </a:lnTo>
                <a:lnTo>
                  <a:pt x="45" y="440"/>
                </a:lnTo>
                <a:lnTo>
                  <a:pt x="0" y="387"/>
                </a:lnTo>
                <a:lnTo>
                  <a:pt x="0" y="365"/>
                </a:lnTo>
                <a:lnTo>
                  <a:pt x="145" y="366"/>
                </a:lnTo>
                <a:lnTo>
                  <a:pt x="260" y="377"/>
                </a:lnTo>
                <a:lnTo>
                  <a:pt x="276" y="0"/>
                </a:lnTo>
                <a:close/>
              </a:path>
            </a:pathLst>
          </a:custGeom>
          <a:solidFill>
            <a:srgbClr val="FFFF99"/>
          </a:solidFill>
          <a:ln w="11176" cap="flat" cmpd="sng">
            <a:solidFill>
              <a:srgbClr val="000000"/>
            </a:solidFill>
            <a:prstDash val="solid"/>
            <a:round/>
            <a:headEnd type="none" w="med" len="med"/>
            <a:tailEnd type="none" w="med" len="med"/>
          </a:ln>
        </p:spPr>
        <p:txBody>
          <a:bodyPr/>
          <a:lstStyle/>
          <a:p>
            <a:endParaRPr lang="en-US"/>
          </a:p>
        </p:txBody>
      </p:sp>
      <p:sp>
        <p:nvSpPr>
          <p:cNvPr id="2064" name="Freeform 16"/>
          <p:cNvSpPr>
            <a:spLocks/>
          </p:cNvSpPr>
          <p:nvPr/>
        </p:nvSpPr>
        <p:spPr bwMode="auto">
          <a:xfrm>
            <a:off x="4079523" y="1530350"/>
            <a:ext cx="817033" cy="446088"/>
          </a:xfrm>
          <a:custGeom>
            <a:avLst/>
            <a:gdLst>
              <a:gd name="T0" fmla="*/ 1 w 457"/>
              <a:gd name="T1" fmla="*/ 0 h 281"/>
              <a:gd name="T2" fmla="*/ 384 w 457"/>
              <a:gd name="T3" fmla="*/ 9 h 281"/>
              <a:gd name="T4" fmla="*/ 412 w 457"/>
              <a:gd name="T5" fmla="*/ 91 h 281"/>
              <a:gd name="T6" fmla="*/ 438 w 457"/>
              <a:gd name="T7" fmla="*/ 155 h 281"/>
              <a:gd name="T8" fmla="*/ 457 w 457"/>
              <a:gd name="T9" fmla="*/ 258 h 281"/>
              <a:gd name="T10" fmla="*/ 446 w 457"/>
              <a:gd name="T11" fmla="*/ 281 h 281"/>
              <a:gd name="T12" fmla="*/ 304 w 457"/>
              <a:gd name="T13" fmla="*/ 278 h 281"/>
              <a:gd name="T14" fmla="*/ 0 w 457"/>
              <a:gd name="T15" fmla="*/ 273 h 281"/>
              <a:gd name="T16" fmla="*/ 1 w 457"/>
              <a:gd name="T17" fmla="*/ 0 h 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7"/>
              <a:gd name="T28" fmla="*/ 0 h 281"/>
              <a:gd name="T29" fmla="*/ 457 w 457"/>
              <a:gd name="T30" fmla="*/ 281 h 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7" h="281">
                <a:moveTo>
                  <a:pt x="1" y="0"/>
                </a:moveTo>
                <a:lnTo>
                  <a:pt x="384" y="9"/>
                </a:lnTo>
                <a:lnTo>
                  <a:pt x="412" y="91"/>
                </a:lnTo>
                <a:lnTo>
                  <a:pt x="438" y="155"/>
                </a:lnTo>
                <a:lnTo>
                  <a:pt x="457" y="258"/>
                </a:lnTo>
                <a:lnTo>
                  <a:pt x="446" y="281"/>
                </a:lnTo>
                <a:lnTo>
                  <a:pt x="304" y="278"/>
                </a:lnTo>
                <a:lnTo>
                  <a:pt x="0" y="273"/>
                </a:lnTo>
                <a:lnTo>
                  <a:pt x="1" y="0"/>
                </a:lnTo>
                <a:close/>
              </a:path>
            </a:pathLst>
          </a:custGeom>
          <a:solidFill>
            <a:srgbClr val="CCFFCC"/>
          </a:solidFill>
          <a:ln w="11176">
            <a:solidFill>
              <a:srgbClr val="000000"/>
            </a:solidFill>
            <a:prstDash val="solid"/>
            <a:round/>
            <a:headEnd/>
            <a:tailEnd/>
          </a:ln>
        </p:spPr>
        <p:txBody>
          <a:bodyPr/>
          <a:lstStyle/>
          <a:p>
            <a:endParaRPr lang="en-US"/>
          </a:p>
        </p:txBody>
      </p:sp>
      <p:sp>
        <p:nvSpPr>
          <p:cNvPr id="2065" name="Freeform 17"/>
          <p:cNvSpPr>
            <a:spLocks/>
          </p:cNvSpPr>
          <p:nvPr/>
        </p:nvSpPr>
        <p:spPr bwMode="auto">
          <a:xfrm>
            <a:off x="4058356" y="1958976"/>
            <a:ext cx="856545" cy="525463"/>
          </a:xfrm>
          <a:custGeom>
            <a:avLst/>
            <a:gdLst>
              <a:gd name="T0" fmla="*/ 8 w 480"/>
              <a:gd name="T1" fmla="*/ 0 h 331"/>
              <a:gd name="T2" fmla="*/ 7 w 480"/>
              <a:gd name="T3" fmla="*/ 128 h 331"/>
              <a:gd name="T4" fmla="*/ 0 w 480"/>
              <a:gd name="T5" fmla="*/ 278 h 331"/>
              <a:gd name="T6" fmla="*/ 348 w 480"/>
              <a:gd name="T7" fmla="*/ 283 h 331"/>
              <a:gd name="T8" fmla="*/ 385 w 480"/>
              <a:gd name="T9" fmla="*/ 304 h 331"/>
              <a:gd name="T10" fmla="*/ 410 w 480"/>
              <a:gd name="T11" fmla="*/ 277 h 331"/>
              <a:gd name="T12" fmla="*/ 480 w 480"/>
              <a:gd name="T13" fmla="*/ 331 h 331"/>
              <a:gd name="T14" fmla="*/ 470 w 480"/>
              <a:gd name="T15" fmla="*/ 274 h 331"/>
              <a:gd name="T16" fmla="*/ 476 w 480"/>
              <a:gd name="T17" fmla="*/ 229 h 331"/>
              <a:gd name="T18" fmla="*/ 480 w 480"/>
              <a:gd name="T19" fmla="*/ 80 h 331"/>
              <a:gd name="T20" fmla="*/ 449 w 480"/>
              <a:gd name="T21" fmla="*/ 48 h 331"/>
              <a:gd name="T22" fmla="*/ 462 w 480"/>
              <a:gd name="T23" fmla="*/ 7 h 331"/>
              <a:gd name="T24" fmla="*/ 233 w 480"/>
              <a:gd name="T25" fmla="*/ 4 h 331"/>
              <a:gd name="T26" fmla="*/ 8 w 480"/>
              <a:gd name="T27" fmla="*/ 0 h 3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0"/>
              <a:gd name="T43" fmla="*/ 0 h 331"/>
              <a:gd name="T44" fmla="*/ 480 w 480"/>
              <a:gd name="T45" fmla="*/ 331 h 3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0" h="331">
                <a:moveTo>
                  <a:pt x="8" y="0"/>
                </a:moveTo>
                <a:lnTo>
                  <a:pt x="7" y="128"/>
                </a:lnTo>
                <a:lnTo>
                  <a:pt x="0" y="278"/>
                </a:lnTo>
                <a:lnTo>
                  <a:pt x="348" y="283"/>
                </a:lnTo>
                <a:lnTo>
                  <a:pt x="385" y="304"/>
                </a:lnTo>
                <a:lnTo>
                  <a:pt x="410" y="277"/>
                </a:lnTo>
                <a:lnTo>
                  <a:pt x="480" y="331"/>
                </a:lnTo>
                <a:lnTo>
                  <a:pt x="470" y="274"/>
                </a:lnTo>
                <a:lnTo>
                  <a:pt x="476" y="229"/>
                </a:lnTo>
                <a:lnTo>
                  <a:pt x="480" y="80"/>
                </a:lnTo>
                <a:lnTo>
                  <a:pt x="449" y="48"/>
                </a:lnTo>
                <a:lnTo>
                  <a:pt x="462" y="7"/>
                </a:lnTo>
                <a:lnTo>
                  <a:pt x="233" y="4"/>
                </a:lnTo>
                <a:lnTo>
                  <a:pt x="8" y="0"/>
                </a:lnTo>
                <a:close/>
              </a:path>
            </a:pathLst>
          </a:custGeom>
          <a:solidFill>
            <a:srgbClr val="CCFFCC"/>
          </a:solidFill>
          <a:ln w="11176" cap="flat" cmpd="sng">
            <a:solidFill>
              <a:srgbClr val="000000"/>
            </a:solidFill>
            <a:prstDash val="solid"/>
            <a:round/>
            <a:headEnd type="none" w="med" len="med"/>
            <a:tailEnd type="none" w="med" len="med"/>
          </a:ln>
        </p:spPr>
        <p:txBody>
          <a:bodyPr/>
          <a:lstStyle/>
          <a:p>
            <a:endParaRPr lang="en-US"/>
          </a:p>
        </p:txBody>
      </p:sp>
      <p:sp>
        <p:nvSpPr>
          <p:cNvPr id="2066" name="Freeform 18"/>
          <p:cNvSpPr>
            <a:spLocks/>
          </p:cNvSpPr>
          <p:nvPr/>
        </p:nvSpPr>
        <p:spPr bwMode="auto">
          <a:xfrm>
            <a:off x="4045656" y="2393950"/>
            <a:ext cx="1020233" cy="433388"/>
          </a:xfrm>
          <a:custGeom>
            <a:avLst/>
            <a:gdLst>
              <a:gd name="T0" fmla="*/ 6 w 571"/>
              <a:gd name="T1" fmla="*/ 0 h 273"/>
              <a:gd name="T2" fmla="*/ 0 w 571"/>
              <a:gd name="T3" fmla="*/ 180 h 273"/>
              <a:gd name="T4" fmla="*/ 129 w 571"/>
              <a:gd name="T5" fmla="*/ 184 h 273"/>
              <a:gd name="T6" fmla="*/ 127 w 571"/>
              <a:gd name="T7" fmla="*/ 273 h 273"/>
              <a:gd name="T8" fmla="*/ 302 w 571"/>
              <a:gd name="T9" fmla="*/ 270 h 273"/>
              <a:gd name="T10" fmla="*/ 458 w 571"/>
              <a:gd name="T11" fmla="*/ 267 h 273"/>
              <a:gd name="T12" fmla="*/ 571 w 571"/>
              <a:gd name="T13" fmla="*/ 270 h 273"/>
              <a:gd name="T14" fmla="*/ 536 w 571"/>
              <a:gd name="T15" fmla="*/ 193 h 273"/>
              <a:gd name="T16" fmla="*/ 511 w 571"/>
              <a:gd name="T17" fmla="*/ 122 h 273"/>
              <a:gd name="T18" fmla="*/ 485 w 571"/>
              <a:gd name="T19" fmla="*/ 49 h 273"/>
              <a:gd name="T20" fmla="*/ 420 w 571"/>
              <a:gd name="T21" fmla="*/ 3 h 273"/>
              <a:gd name="T22" fmla="*/ 391 w 571"/>
              <a:gd name="T23" fmla="*/ 29 h 273"/>
              <a:gd name="T24" fmla="*/ 355 w 571"/>
              <a:gd name="T25" fmla="*/ 9 h 273"/>
              <a:gd name="T26" fmla="*/ 199 w 571"/>
              <a:gd name="T27" fmla="*/ 4 h 273"/>
              <a:gd name="T28" fmla="*/ 6 w 571"/>
              <a:gd name="T29" fmla="*/ 0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1"/>
              <a:gd name="T46" fmla="*/ 0 h 273"/>
              <a:gd name="T47" fmla="*/ 571 w 571"/>
              <a:gd name="T48" fmla="*/ 273 h 2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1" h="273">
                <a:moveTo>
                  <a:pt x="6" y="0"/>
                </a:moveTo>
                <a:lnTo>
                  <a:pt x="0" y="180"/>
                </a:lnTo>
                <a:lnTo>
                  <a:pt x="129" y="184"/>
                </a:lnTo>
                <a:lnTo>
                  <a:pt x="127" y="273"/>
                </a:lnTo>
                <a:lnTo>
                  <a:pt x="302" y="270"/>
                </a:lnTo>
                <a:lnTo>
                  <a:pt x="458" y="267"/>
                </a:lnTo>
                <a:lnTo>
                  <a:pt x="571" y="270"/>
                </a:lnTo>
                <a:lnTo>
                  <a:pt x="536" y="193"/>
                </a:lnTo>
                <a:lnTo>
                  <a:pt x="511" y="122"/>
                </a:lnTo>
                <a:lnTo>
                  <a:pt x="485" y="49"/>
                </a:lnTo>
                <a:lnTo>
                  <a:pt x="420" y="3"/>
                </a:lnTo>
                <a:lnTo>
                  <a:pt x="391" y="29"/>
                </a:lnTo>
                <a:lnTo>
                  <a:pt x="355" y="9"/>
                </a:lnTo>
                <a:lnTo>
                  <a:pt x="199" y="4"/>
                </a:lnTo>
                <a:lnTo>
                  <a:pt x="6" y="0"/>
                </a:lnTo>
                <a:close/>
              </a:path>
            </a:pathLst>
          </a:custGeom>
          <a:solidFill>
            <a:srgbClr val="FFFF99"/>
          </a:solidFill>
          <a:ln w="11176">
            <a:solidFill>
              <a:srgbClr val="000000"/>
            </a:solidFill>
            <a:prstDash val="solid"/>
            <a:round/>
            <a:headEnd/>
            <a:tailEnd/>
          </a:ln>
        </p:spPr>
        <p:txBody>
          <a:bodyPr/>
          <a:lstStyle/>
          <a:p>
            <a:endParaRPr lang="en-US"/>
          </a:p>
        </p:txBody>
      </p:sp>
      <p:sp>
        <p:nvSpPr>
          <p:cNvPr id="2067" name="Freeform 19"/>
          <p:cNvSpPr>
            <a:spLocks/>
          </p:cNvSpPr>
          <p:nvPr/>
        </p:nvSpPr>
        <p:spPr bwMode="auto">
          <a:xfrm>
            <a:off x="4264378" y="2814638"/>
            <a:ext cx="896056" cy="431800"/>
          </a:xfrm>
          <a:custGeom>
            <a:avLst/>
            <a:gdLst>
              <a:gd name="T0" fmla="*/ 5 w 503"/>
              <a:gd name="T1" fmla="*/ 4 h 272"/>
              <a:gd name="T2" fmla="*/ 4 w 503"/>
              <a:gd name="T3" fmla="*/ 160 h 272"/>
              <a:gd name="T4" fmla="*/ 0 w 503"/>
              <a:gd name="T5" fmla="*/ 270 h 272"/>
              <a:gd name="T6" fmla="*/ 503 w 503"/>
              <a:gd name="T7" fmla="*/ 272 h 272"/>
              <a:gd name="T8" fmla="*/ 493 w 503"/>
              <a:gd name="T9" fmla="*/ 131 h 272"/>
              <a:gd name="T10" fmla="*/ 493 w 503"/>
              <a:gd name="T11" fmla="*/ 78 h 272"/>
              <a:gd name="T12" fmla="*/ 453 w 503"/>
              <a:gd name="T13" fmla="*/ 45 h 272"/>
              <a:gd name="T14" fmla="*/ 465 w 503"/>
              <a:gd name="T15" fmla="*/ 16 h 272"/>
              <a:gd name="T16" fmla="*/ 446 w 503"/>
              <a:gd name="T17" fmla="*/ 0 h 272"/>
              <a:gd name="T18" fmla="*/ 219 w 503"/>
              <a:gd name="T19" fmla="*/ 4 h 272"/>
              <a:gd name="T20" fmla="*/ 5 w 503"/>
              <a:gd name="T21" fmla="*/ 4 h 2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3"/>
              <a:gd name="T34" fmla="*/ 0 h 272"/>
              <a:gd name="T35" fmla="*/ 503 w 503"/>
              <a:gd name="T36" fmla="*/ 272 h 2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3" h="272">
                <a:moveTo>
                  <a:pt x="5" y="4"/>
                </a:moveTo>
                <a:lnTo>
                  <a:pt x="4" y="160"/>
                </a:lnTo>
                <a:lnTo>
                  <a:pt x="0" y="270"/>
                </a:lnTo>
                <a:lnTo>
                  <a:pt x="503" y="272"/>
                </a:lnTo>
                <a:lnTo>
                  <a:pt x="493" y="131"/>
                </a:lnTo>
                <a:lnTo>
                  <a:pt x="493" y="78"/>
                </a:lnTo>
                <a:lnTo>
                  <a:pt x="453" y="45"/>
                </a:lnTo>
                <a:lnTo>
                  <a:pt x="465" y="16"/>
                </a:lnTo>
                <a:lnTo>
                  <a:pt x="446" y="0"/>
                </a:lnTo>
                <a:lnTo>
                  <a:pt x="219" y="4"/>
                </a:lnTo>
                <a:lnTo>
                  <a:pt x="5" y="4"/>
                </a:lnTo>
                <a:close/>
              </a:path>
            </a:pathLst>
          </a:custGeom>
          <a:solidFill>
            <a:schemeClr val="accent5">
              <a:lumMod val="40000"/>
              <a:lumOff val="60000"/>
            </a:schemeClr>
          </a:solidFill>
          <a:ln w="11176">
            <a:solidFill>
              <a:srgbClr val="000000"/>
            </a:solidFill>
            <a:prstDash val="solid"/>
            <a:round/>
            <a:headEnd/>
            <a:tailEnd/>
          </a:ln>
        </p:spPr>
        <p:txBody>
          <a:bodyPr/>
          <a:lstStyle/>
          <a:p>
            <a:endParaRPr lang="en-US"/>
          </a:p>
        </p:txBody>
      </p:sp>
      <p:sp>
        <p:nvSpPr>
          <p:cNvPr id="2068" name="Freeform 20"/>
          <p:cNvSpPr>
            <a:spLocks/>
          </p:cNvSpPr>
          <p:nvPr/>
        </p:nvSpPr>
        <p:spPr bwMode="auto">
          <a:xfrm>
            <a:off x="4143023" y="3233738"/>
            <a:ext cx="1047044" cy="476250"/>
          </a:xfrm>
          <a:custGeom>
            <a:avLst/>
            <a:gdLst>
              <a:gd name="T0" fmla="*/ 4 w 586"/>
              <a:gd name="T1" fmla="*/ 0 h 300"/>
              <a:gd name="T2" fmla="*/ 0 w 586"/>
              <a:gd name="T3" fmla="*/ 55 h 300"/>
              <a:gd name="T4" fmla="*/ 207 w 586"/>
              <a:gd name="T5" fmla="*/ 61 h 300"/>
              <a:gd name="T6" fmla="*/ 209 w 586"/>
              <a:gd name="T7" fmla="*/ 232 h 300"/>
              <a:gd name="T8" fmla="*/ 316 w 586"/>
              <a:gd name="T9" fmla="*/ 278 h 300"/>
              <a:gd name="T10" fmla="*/ 345 w 586"/>
              <a:gd name="T11" fmla="*/ 261 h 300"/>
              <a:gd name="T12" fmla="*/ 413 w 586"/>
              <a:gd name="T13" fmla="*/ 300 h 300"/>
              <a:gd name="T14" fmla="*/ 456 w 586"/>
              <a:gd name="T15" fmla="*/ 298 h 300"/>
              <a:gd name="T16" fmla="*/ 537 w 586"/>
              <a:gd name="T17" fmla="*/ 261 h 300"/>
              <a:gd name="T18" fmla="*/ 586 w 586"/>
              <a:gd name="T19" fmla="*/ 297 h 300"/>
              <a:gd name="T20" fmla="*/ 586 w 586"/>
              <a:gd name="T21" fmla="*/ 113 h 300"/>
              <a:gd name="T22" fmla="*/ 570 w 586"/>
              <a:gd name="T23" fmla="*/ 6 h 300"/>
              <a:gd name="T24" fmla="*/ 4 w 586"/>
              <a:gd name="T25" fmla="*/ 0 h 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6"/>
              <a:gd name="T40" fmla="*/ 0 h 300"/>
              <a:gd name="T41" fmla="*/ 586 w 586"/>
              <a:gd name="T42" fmla="*/ 300 h 3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6" h="300">
                <a:moveTo>
                  <a:pt x="4" y="0"/>
                </a:moveTo>
                <a:lnTo>
                  <a:pt x="0" y="55"/>
                </a:lnTo>
                <a:lnTo>
                  <a:pt x="207" y="61"/>
                </a:lnTo>
                <a:lnTo>
                  <a:pt x="209" y="232"/>
                </a:lnTo>
                <a:lnTo>
                  <a:pt x="316" y="278"/>
                </a:lnTo>
                <a:lnTo>
                  <a:pt x="345" y="261"/>
                </a:lnTo>
                <a:lnTo>
                  <a:pt x="413" y="300"/>
                </a:lnTo>
                <a:lnTo>
                  <a:pt x="456" y="298"/>
                </a:lnTo>
                <a:lnTo>
                  <a:pt x="537" y="261"/>
                </a:lnTo>
                <a:lnTo>
                  <a:pt x="586" y="297"/>
                </a:lnTo>
                <a:lnTo>
                  <a:pt x="586" y="113"/>
                </a:lnTo>
                <a:lnTo>
                  <a:pt x="570" y="6"/>
                </a:lnTo>
                <a:lnTo>
                  <a:pt x="4" y="0"/>
                </a:lnTo>
                <a:close/>
              </a:path>
            </a:pathLst>
          </a:custGeom>
          <a:solidFill>
            <a:srgbClr val="CC99FF"/>
          </a:solidFill>
          <a:ln w="11176">
            <a:solidFill>
              <a:srgbClr val="000000"/>
            </a:solidFill>
            <a:prstDash val="solid"/>
            <a:round/>
            <a:headEnd/>
            <a:tailEnd/>
          </a:ln>
        </p:spPr>
        <p:txBody>
          <a:bodyPr/>
          <a:lstStyle/>
          <a:p>
            <a:endParaRPr lang="en-US"/>
          </a:p>
        </p:txBody>
      </p:sp>
      <p:sp>
        <p:nvSpPr>
          <p:cNvPr id="2069" name="Freeform 21"/>
          <p:cNvSpPr>
            <a:spLocks/>
          </p:cNvSpPr>
          <p:nvPr/>
        </p:nvSpPr>
        <p:spPr bwMode="auto">
          <a:xfrm>
            <a:off x="5168901" y="3259138"/>
            <a:ext cx="591255" cy="515937"/>
          </a:xfrm>
          <a:custGeom>
            <a:avLst/>
            <a:gdLst>
              <a:gd name="T0" fmla="*/ 0 w 331"/>
              <a:gd name="T1" fmla="*/ 29 h 325"/>
              <a:gd name="T2" fmla="*/ 131 w 331"/>
              <a:gd name="T3" fmla="*/ 12 h 325"/>
              <a:gd name="T4" fmla="*/ 291 w 331"/>
              <a:gd name="T5" fmla="*/ 0 h 325"/>
              <a:gd name="T6" fmla="*/ 283 w 331"/>
              <a:gd name="T7" fmla="*/ 43 h 325"/>
              <a:gd name="T8" fmla="*/ 318 w 331"/>
              <a:gd name="T9" fmla="*/ 33 h 325"/>
              <a:gd name="T10" fmla="*/ 331 w 331"/>
              <a:gd name="T11" fmla="*/ 62 h 325"/>
              <a:gd name="T12" fmla="*/ 294 w 331"/>
              <a:gd name="T13" fmla="*/ 88 h 325"/>
              <a:gd name="T14" fmla="*/ 302 w 331"/>
              <a:gd name="T15" fmla="*/ 133 h 325"/>
              <a:gd name="T16" fmla="*/ 263 w 331"/>
              <a:gd name="T17" fmla="*/ 208 h 325"/>
              <a:gd name="T18" fmla="*/ 237 w 331"/>
              <a:gd name="T19" fmla="*/ 256 h 325"/>
              <a:gd name="T20" fmla="*/ 252 w 331"/>
              <a:gd name="T21" fmla="*/ 314 h 325"/>
              <a:gd name="T22" fmla="*/ 48 w 331"/>
              <a:gd name="T23" fmla="*/ 325 h 325"/>
              <a:gd name="T24" fmla="*/ 48 w 331"/>
              <a:gd name="T25" fmla="*/ 289 h 325"/>
              <a:gd name="T26" fmla="*/ 7 w 331"/>
              <a:gd name="T27" fmla="*/ 281 h 325"/>
              <a:gd name="T28" fmla="*/ 7 w 331"/>
              <a:gd name="T29" fmla="*/ 88 h 325"/>
              <a:gd name="T30" fmla="*/ 0 w 331"/>
              <a:gd name="T31" fmla="*/ 29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1"/>
              <a:gd name="T49" fmla="*/ 0 h 325"/>
              <a:gd name="T50" fmla="*/ 331 w 331"/>
              <a:gd name="T51" fmla="*/ 325 h 3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1" h="325">
                <a:moveTo>
                  <a:pt x="0" y="29"/>
                </a:moveTo>
                <a:lnTo>
                  <a:pt x="131" y="12"/>
                </a:lnTo>
                <a:lnTo>
                  <a:pt x="291" y="0"/>
                </a:lnTo>
                <a:lnTo>
                  <a:pt x="283" y="43"/>
                </a:lnTo>
                <a:lnTo>
                  <a:pt x="318" y="33"/>
                </a:lnTo>
                <a:lnTo>
                  <a:pt x="331" y="62"/>
                </a:lnTo>
                <a:lnTo>
                  <a:pt x="294" y="88"/>
                </a:lnTo>
                <a:lnTo>
                  <a:pt x="302" y="133"/>
                </a:lnTo>
                <a:lnTo>
                  <a:pt x="263" y="208"/>
                </a:lnTo>
                <a:lnTo>
                  <a:pt x="237" y="256"/>
                </a:lnTo>
                <a:lnTo>
                  <a:pt x="252" y="314"/>
                </a:lnTo>
                <a:lnTo>
                  <a:pt x="48" y="325"/>
                </a:lnTo>
                <a:lnTo>
                  <a:pt x="48" y="289"/>
                </a:lnTo>
                <a:lnTo>
                  <a:pt x="7" y="281"/>
                </a:lnTo>
                <a:lnTo>
                  <a:pt x="7" y="88"/>
                </a:lnTo>
                <a:lnTo>
                  <a:pt x="0" y="29"/>
                </a:lnTo>
                <a:close/>
              </a:path>
            </a:pathLst>
          </a:custGeom>
          <a:solidFill>
            <a:srgbClr val="FFFF99"/>
          </a:solidFill>
          <a:ln w="11176" cap="flat" cmpd="sng">
            <a:solidFill>
              <a:srgbClr val="000080"/>
            </a:solidFill>
            <a:prstDash val="solid"/>
            <a:round/>
            <a:headEnd type="none" w="med" len="med"/>
            <a:tailEnd type="none" w="med" len="med"/>
          </a:ln>
        </p:spPr>
        <p:txBody>
          <a:bodyPr/>
          <a:lstStyle/>
          <a:p>
            <a:endParaRPr lang="en-US"/>
          </a:p>
        </p:txBody>
      </p:sp>
      <p:sp>
        <p:nvSpPr>
          <p:cNvPr id="2070" name="Freeform 22"/>
          <p:cNvSpPr>
            <a:spLocks/>
          </p:cNvSpPr>
          <p:nvPr/>
        </p:nvSpPr>
        <p:spPr bwMode="auto">
          <a:xfrm>
            <a:off x="5254978" y="3757613"/>
            <a:ext cx="716844" cy="538162"/>
          </a:xfrm>
          <a:custGeom>
            <a:avLst/>
            <a:gdLst>
              <a:gd name="T0" fmla="*/ 0 w 402"/>
              <a:gd name="T1" fmla="*/ 7 h 339"/>
              <a:gd name="T2" fmla="*/ 201 w 402"/>
              <a:gd name="T3" fmla="*/ 0 h 339"/>
              <a:gd name="T4" fmla="*/ 237 w 402"/>
              <a:gd name="T5" fmla="*/ 70 h 339"/>
              <a:gd name="T6" fmla="*/ 206 w 402"/>
              <a:gd name="T7" fmla="*/ 152 h 339"/>
              <a:gd name="T8" fmla="*/ 196 w 402"/>
              <a:gd name="T9" fmla="*/ 189 h 339"/>
              <a:gd name="T10" fmla="*/ 331 w 402"/>
              <a:gd name="T11" fmla="*/ 173 h 339"/>
              <a:gd name="T12" fmla="*/ 340 w 402"/>
              <a:gd name="T13" fmla="*/ 229 h 339"/>
              <a:gd name="T14" fmla="*/ 299 w 402"/>
              <a:gd name="T15" fmla="*/ 224 h 339"/>
              <a:gd name="T16" fmla="*/ 282 w 402"/>
              <a:gd name="T17" fmla="*/ 246 h 339"/>
              <a:gd name="T18" fmla="*/ 301 w 402"/>
              <a:gd name="T19" fmla="*/ 262 h 339"/>
              <a:gd name="T20" fmla="*/ 339 w 402"/>
              <a:gd name="T21" fmla="*/ 243 h 339"/>
              <a:gd name="T22" fmla="*/ 340 w 402"/>
              <a:gd name="T23" fmla="*/ 270 h 339"/>
              <a:gd name="T24" fmla="*/ 362 w 402"/>
              <a:gd name="T25" fmla="*/ 247 h 339"/>
              <a:gd name="T26" fmla="*/ 376 w 402"/>
              <a:gd name="T27" fmla="*/ 247 h 339"/>
              <a:gd name="T28" fmla="*/ 360 w 402"/>
              <a:gd name="T29" fmla="*/ 294 h 339"/>
              <a:gd name="T30" fmla="*/ 392 w 402"/>
              <a:gd name="T31" fmla="*/ 300 h 339"/>
              <a:gd name="T32" fmla="*/ 402 w 402"/>
              <a:gd name="T33" fmla="*/ 325 h 339"/>
              <a:gd name="T34" fmla="*/ 388 w 402"/>
              <a:gd name="T35" fmla="*/ 332 h 339"/>
              <a:gd name="T36" fmla="*/ 366 w 402"/>
              <a:gd name="T37" fmla="*/ 318 h 339"/>
              <a:gd name="T38" fmla="*/ 328 w 402"/>
              <a:gd name="T39" fmla="*/ 306 h 339"/>
              <a:gd name="T40" fmla="*/ 336 w 402"/>
              <a:gd name="T41" fmla="*/ 335 h 339"/>
              <a:gd name="T42" fmla="*/ 316 w 402"/>
              <a:gd name="T43" fmla="*/ 339 h 339"/>
              <a:gd name="T44" fmla="*/ 300 w 402"/>
              <a:gd name="T45" fmla="*/ 312 h 339"/>
              <a:gd name="T46" fmla="*/ 291 w 402"/>
              <a:gd name="T47" fmla="*/ 328 h 339"/>
              <a:gd name="T48" fmla="*/ 231 w 402"/>
              <a:gd name="T49" fmla="*/ 328 h 339"/>
              <a:gd name="T50" fmla="*/ 231 w 402"/>
              <a:gd name="T51" fmla="*/ 312 h 339"/>
              <a:gd name="T52" fmla="*/ 209 w 402"/>
              <a:gd name="T53" fmla="*/ 294 h 339"/>
              <a:gd name="T54" fmla="*/ 165 w 402"/>
              <a:gd name="T55" fmla="*/ 290 h 339"/>
              <a:gd name="T56" fmla="*/ 202 w 402"/>
              <a:gd name="T57" fmla="*/ 312 h 339"/>
              <a:gd name="T58" fmla="*/ 151 w 402"/>
              <a:gd name="T59" fmla="*/ 324 h 339"/>
              <a:gd name="T60" fmla="*/ 70 w 402"/>
              <a:gd name="T61" fmla="*/ 308 h 339"/>
              <a:gd name="T62" fmla="*/ 38 w 402"/>
              <a:gd name="T63" fmla="*/ 312 h 339"/>
              <a:gd name="T64" fmla="*/ 50 w 402"/>
              <a:gd name="T65" fmla="*/ 198 h 339"/>
              <a:gd name="T66" fmla="*/ 1 w 402"/>
              <a:gd name="T67" fmla="*/ 108 h 339"/>
              <a:gd name="T68" fmla="*/ 0 w 402"/>
              <a:gd name="T69" fmla="*/ 7 h 3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2"/>
              <a:gd name="T106" fmla="*/ 0 h 339"/>
              <a:gd name="T107" fmla="*/ 402 w 402"/>
              <a:gd name="T108" fmla="*/ 339 h 3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2" h="339">
                <a:moveTo>
                  <a:pt x="0" y="7"/>
                </a:moveTo>
                <a:lnTo>
                  <a:pt x="201" y="0"/>
                </a:lnTo>
                <a:lnTo>
                  <a:pt x="237" y="70"/>
                </a:lnTo>
                <a:lnTo>
                  <a:pt x="206" y="152"/>
                </a:lnTo>
                <a:lnTo>
                  <a:pt x="196" y="189"/>
                </a:lnTo>
                <a:lnTo>
                  <a:pt x="331" y="173"/>
                </a:lnTo>
                <a:lnTo>
                  <a:pt x="340" y="229"/>
                </a:lnTo>
                <a:lnTo>
                  <a:pt x="299" y="224"/>
                </a:lnTo>
                <a:lnTo>
                  <a:pt x="282" y="246"/>
                </a:lnTo>
                <a:lnTo>
                  <a:pt x="301" y="262"/>
                </a:lnTo>
                <a:lnTo>
                  <a:pt x="339" y="243"/>
                </a:lnTo>
                <a:lnTo>
                  <a:pt x="340" y="270"/>
                </a:lnTo>
                <a:lnTo>
                  <a:pt x="362" y="247"/>
                </a:lnTo>
                <a:lnTo>
                  <a:pt x="376" y="247"/>
                </a:lnTo>
                <a:lnTo>
                  <a:pt x="360" y="294"/>
                </a:lnTo>
                <a:lnTo>
                  <a:pt x="392" y="300"/>
                </a:lnTo>
                <a:lnTo>
                  <a:pt x="402" y="325"/>
                </a:lnTo>
                <a:lnTo>
                  <a:pt x="388" y="332"/>
                </a:lnTo>
                <a:lnTo>
                  <a:pt x="366" y="318"/>
                </a:lnTo>
                <a:lnTo>
                  <a:pt x="328" y="306"/>
                </a:lnTo>
                <a:lnTo>
                  <a:pt x="336" y="335"/>
                </a:lnTo>
                <a:lnTo>
                  <a:pt x="316" y="339"/>
                </a:lnTo>
                <a:lnTo>
                  <a:pt x="300" y="312"/>
                </a:lnTo>
                <a:lnTo>
                  <a:pt x="291" y="328"/>
                </a:lnTo>
                <a:lnTo>
                  <a:pt x="231" y="328"/>
                </a:lnTo>
                <a:lnTo>
                  <a:pt x="231" y="312"/>
                </a:lnTo>
                <a:lnTo>
                  <a:pt x="209" y="294"/>
                </a:lnTo>
                <a:lnTo>
                  <a:pt x="165" y="290"/>
                </a:lnTo>
                <a:lnTo>
                  <a:pt x="202" y="312"/>
                </a:lnTo>
                <a:lnTo>
                  <a:pt x="151" y="324"/>
                </a:lnTo>
                <a:lnTo>
                  <a:pt x="70" y="308"/>
                </a:lnTo>
                <a:lnTo>
                  <a:pt x="38" y="312"/>
                </a:lnTo>
                <a:lnTo>
                  <a:pt x="50" y="198"/>
                </a:lnTo>
                <a:lnTo>
                  <a:pt x="1" y="108"/>
                </a:lnTo>
                <a:lnTo>
                  <a:pt x="0" y="7"/>
                </a:lnTo>
                <a:close/>
              </a:path>
            </a:pathLst>
          </a:custGeom>
          <a:solidFill>
            <a:srgbClr val="FFCC99"/>
          </a:solidFill>
          <a:ln w="11176" cap="flat" cmpd="sng">
            <a:solidFill>
              <a:srgbClr val="000000"/>
            </a:solidFill>
            <a:prstDash val="solid"/>
            <a:round/>
            <a:headEnd type="none" w="med" len="med"/>
            <a:tailEnd type="none" w="med" len="med"/>
          </a:ln>
        </p:spPr>
        <p:txBody>
          <a:bodyPr/>
          <a:lstStyle/>
          <a:p>
            <a:endParaRPr lang="en-US"/>
          </a:p>
        </p:txBody>
      </p:sp>
      <p:sp>
        <p:nvSpPr>
          <p:cNvPr id="2071" name="Freeform 23"/>
          <p:cNvSpPr>
            <a:spLocks/>
          </p:cNvSpPr>
          <p:nvPr/>
        </p:nvSpPr>
        <p:spPr bwMode="auto">
          <a:xfrm>
            <a:off x="4761090" y="1473200"/>
            <a:ext cx="800100" cy="847725"/>
          </a:xfrm>
          <a:custGeom>
            <a:avLst/>
            <a:gdLst>
              <a:gd name="T0" fmla="*/ 0 w 448"/>
              <a:gd name="T1" fmla="*/ 41 h 534"/>
              <a:gd name="T2" fmla="*/ 118 w 448"/>
              <a:gd name="T3" fmla="*/ 41 h 534"/>
              <a:gd name="T4" fmla="*/ 116 w 448"/>
              <a:gd name="T5" fmla="*/ 0 h 534"/>
              <a:gd name="T6" fmla="*/ 142 w 448"/>
              <a:gd name="T7" fmla="*/ 12 h 534"/>
              <a:gd name="T8" fmla="*/ 147 w 448"/>
              <a:gd name="T9" fmla="*/ 44 h 534"/>
              <a:gd name="T10" fmla="*/ 204 w 448"/>
              <a:gd name="T11" fmla="*/ 78 h 534"/>
              <a:gd name="T12" fmla="*/ 220 w 448"/>
              <a:gd name="T13" fmla="*/ 64 h 534"/>
              <a:gd name="T14" fmla="*/ 253 w 448"/>
              <a:gd name="T15" fmla="*/ 64 h 534"/>
              <a:gd name="T16" fmla="*/ 278 w 448"/>
              <a:gd name="T17" fmla="*/ 94 h 534"/>
              <a:gd name="T18" fmla="*/ 297 w 448"/>
              <a:gd name="T19" fmla="*/ 84 h 534"/>
              <a:gd name="T20" fmla="*/ 346 w 448"/>
              <a:gd name="T21" fmla="*/ 96 h 534"/>
              <a:gd name="T22" fmla="*/ 362 w 448"/>
              <a:gd name="T23" fmla="*/ 73 h 534"/>
              <a:gd name="T24" fmla="*/ 394 w 448"/>
              <a:gd name="T25" fmla="*/ 90 h 534"/>
              <a:gd name="T26" fmla="*/ 448 w 448"/>
              <a:gd name="T27" fmla="*/ 88 h 534"/>
              <a:gd name="T28" fmla="*/ 359 w 448"/>
              <a:gd name="T29" fmla="*/ 155 h 534"/>
              <a:gd name="T30" fmla="*/ 314 w 448"/>
              <a:gd name="T31" fmla="*/ 213 h 534"/>
              <a:gd name="T32" fmla="*/ 323 w 448"/>
              <a:gd name="T33" fmla="*/ 297 h 534"/>
              <a:gd name="T34" fmla="*/ 292 w 448"/>
              <a:gd name="T35" fmla="*/ 333 h 534"/>
              <a:gd name="T36" fmla="*/ 305 w 448"/>
              <a:gd name="T37" fmla="*/ 356 h 534"/>
              <a:gd name="T38" fmla="*/ 305 w 448"/>
              <a:gd name="T39" fmla="*/ 420 h 534"/>
              <a:gd name="T40" fmla="*/ 335 w 448"/>
              <a:gd name="T41" fmla="*/ 420 h 534"/>
              <a:gd name="T42" fmla="*/ 380 w 448"/>
              <a:gd name="T43" fmla="*/ 465 h 534"/>
              <a:gd name="T44" fmla="*/ 399 w 448"/>
              <a:gd name="T45" fmla="*/ 519 h 534"/>
              <a:gd name="T46" fmla="*/ 82 w 448"/>
              <a:gd name="T47" fmla="*/ 534 h 534"/>
              <a:gd name="T48" fmla="*/ 82 w 448"/>
              <a:gd name="T49" fmla="*/ 387 h 534"/>
              <a:gd name="T50" fmla="*/ 55 w 448"/>
              <a:gd name="T51" fmla="*/ 354 h 534"/>
              <a:gd name="T52" fmla="*/ 64 w 448"/>
              <a:gd name="T53" fmla="*/ 315 h 534"/>
              <a:gd name="T54" fmla="*/ 75 w 448"/>
              <a:gd name="T55" fmla="*/ 293 h 534"/>
              <a:gd name="T56" fmla="*/ 55 w 448"/>
              <a:gd name="T57" fmla="*/ 191 h 534"/>
              <a:gd name="T58" fmla="*/ 28 w 448"/>
              <a:gd name="T59" fmla="*/ 123 h 534"/>
              <a:gd name="T60" fmla="*/ 0 w 448"/>
              <a:gd name="T61" fmla="*/ 41 h 5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8"/>
              <a:gd name="T94" fmla="*/ 0 h 534"/>
              <a:gd name="T95" fmla="*/ 448 w 448"/>
              <a:gd name="T96" fmla="*/ 534 h 5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8" h="534">
                <a:moveTo>
                  <a:pt x="0" y="41"/>
                </a:moveTo>
                <a:lnTo>
                  <a:pt x="118" y="41"/>
                </a:lnTo>
                <a:lnTo>
                  <a:pt x="116" y="0"/>
                </a:lnTo>
                <a:lnTo>
                  <a:pt x="142" y="12"/>
                </a:lnTo>
                <a:lnTo>
                  <a:pt x="147" y="44"/>
                </a:lnTo>
                <a:lnTo>
                  <a:pt x="204" y="78"/>
                </a:lnTo>
                <a:lnTo>
                  <a:pt x="220" y="64"/>
                </a:lnTo>
                <a:lnTo>
                  <a:pt x="253" y="64"/>
                </a:lnTo>
                <a:lnTo>
                  <a:pt x="278" y="94"/>
                </a:lnTo>
                <a:lnTo>
                  <a:pt x="297" y="84"/>
                </a:lnTo>
                <a:lnTo>
                  <a:pt x="346" y="96"/>
                </a:lnTo>
                <a:lnTo>
                  <a:pt x="362" y="73"/>
                </a:lnTo>
                <a:lnTo>
                  <a:pt x="394" y="90"/>
                </a:lnTo>
                <a:lnTo>
                  <a:pt x="448" y="88"/>
                </a:lnTo>
                <a:lnTo>
                  <a:pt x="359" y="155"/>
                </a:lnTo>
                <a:lnTo>
                  <a:pt x="314" y="213"/>
                </a:lnTo>
                <a:lnTo>
                  <a:pt x="323" y="297"/>
                </a:lnTo>
                <a:lnTo>
                  <a:pt x="292" y="333"/>
                </a:lnTo>
                <a:lnTo>
                  <a:pt x="305" y="356"/>
                </a:lnTo>
                <a:lnTo>
                  <a:pt x="305" y="420"/>
                </a:lnTo>
                <a:lnTo>
                  <a:pt x="335" y="420"/>
                </a:lnTo>
                <a:lnTo>
                  <a:pt x="380" y="465"/>
                </a:lnTo>
                <a:lnTo>
                  <a:pt x="399" y="519"/>
                </a:lnTo>
                <a:lnTo>
                  <a:pt x="82" y="534"/>
                </a:lnTo>
                <a:lnTo>
                  <a:pt x="82" y="387"/>
                </a:lnTo>
                <a:lnTo>
                  <a:pt x="55" y="354"/>
                </a:lnTo>
                <a:lnTo>
                  <a:pt x="64" y="315"/>
                </a:lnTo>
                <a:lnTo>
                  <a:pt x="75" y="293"/>
                </a:lnTo>
                <a:lnTo>
                  <a:pt x="55" y="191"/>
                </a:lnTo>
                <a:lnTo>
                  <a:pt x="28" y="123"/>
                </a:lnTo>
                <a:lnTo>
                  <a:pt x="0" y="41"/>
                </a:lnTo>
                <a:close/>
              </a:path>
            </a:pathLst>
          </a:custGeom>
          <a:solidFill>
            <a:srgbClr val="CCFFCC"/>
          </a:solidFill>
          <a:ln w="11176" cap="flat" cmpd="sng">
            <a:solidFill>
              <a:srgbClr val="000000"/>
            </a:solidFill>
            <a:prstDash val="solid"/>
            <a:round/>
            <a:headEnd type="none" w="med" len="med"/>
            <a:tailEnd type="none" w="med" len="med"/>
          </a:ln>
        </p:spPr>
        <p:txBody>
          <a:bodyPr/>
          <a:lstStyle/>
          <a:p>
            <a:endParaRPr lang="en-US"/>
          </a:p>
        </p:txBody>
      </p:sp>
      <p:sp>
        <p:nvSpPr>
          <p:cNvPr id="2072" name="Freeform 24"/>
          <p:cNvSpPr>
            <a:spLocks/>
          </p:cNvSpPr>
          <p:nvPr/>
        </p:nvSpPr>
        <p:spPr bwMode="auto">
          <a:xfrm>
            <a:off x="5280378" y="1765300"/>
            <a:ext cx="612422" cy="668338"/>
          </a:xfrm>
          <a:custGeom>
            <a:avLst/>
            <a:gdLst>
              <a:gd name="T0" fmla="*/ 25 w 343"/>
              <a:gd name="T1" fmla="*/ 29 h 421"/>
              <a:gd name="T2" fmla="*/ 51 w 343"/>
              <a:gd name="T3" fmla="*/ 27 h 421"/>
              <a:gd name="T4" fmla="*/ 74 w 343"/>
              <a:gd name="T5" fmla="*/ 27 h 421"/>
              <a:gd name="T6" fmla="*/ 89 w 343"/>
              <a:gd name="T7" fmla="*/ 0 h 421"/>
              <a:gd name="T8" fmla="*/ 101 w 343"/>
              <a:gd name="T9" fmla="*/ 32 h 421"/>
              <a:gd name="T10" fmla="*/ 137 w 343"/>
              <a:gd name="T11" fmla="*/ 32 h 421"/>
              <a:gd name="T12" fmla="*/ 156 w 343"/>
              <a:gd name="T13" fmla="*/ 61 h 421"/>
              <a:gd name="T14" fmla="*/ 195 w 343"/>
              <a:gd name="T15" fmla="*/ 53 h 421"/>
              <a:gd name="T16" fmla="*/ 220 w 343"/>
              <a:gd name="T17" fmla="*/ 70 h 421"/>
              <a:gd name="T18" fmla="*/ 269 w 343"/>
              <a:gd name="T19" fmla="*/ 84 h 421"/>
              <a:gd name="T20" fmla="*/ 277 w 343"/>
              <a:gd name="T21" fmla="*/ 106 h 421"/>
              <a:gd name="T22" fmla="*/ 302 w 343"/>
              <a:gd name="T23" fmla="*/ 108 h 421"/>
              <a:gd name="T24" fmla="*/ 294 w 343"/>
              <a:gd name="T25" fmla="*/ 129 h 421"/>
              <a:gd name="T26" fmla="*/ 303 w 343"/>
              <a:gd name="T27" fmla="*/ 154 h 421"/>
              <a:gd name="T28" fmla="*/ 287 w 343"/>
              <a:gd name="T29" fmla="*/ 186 h 421"/>
              <a:gd name="T30" fmla="*/ 298 w 343"/>
              <a:gd name="T31" fmla="*/ 192 h 421"/>
              <a:gd name="T32" fmla="*/ 326 w 343"/>
              <a:gd name="T33" fmla="*/ 158 h 421"/>
              <a:gd name="T34" fmla="*/ 323 w 343"/>
              <a:gd name="T35" fmla="*/ 146 h 421"/>
              <a:gd name="T36" fmla="*/ 335 w 343"/>
              <a:gd name="T37" fmla="*/ 141 h 421"/>
              <a:gd name="T38" fmla="*/ 343 w 343"/>
              <a:gd name="T39" fmla="*/ 158 h 421"/>
              <a:gd name="T40" fmla="*/ 321 w 343"/>
              <a:gd name="T41" fmla="*/ 180 h 421"/>
              <a:gd name="T42" fmla="*/ 313 w 343"/>
              <a:gd name="T43" fmla="*/ 233 h 421"/>
              <a:gd name="T44" fmla="*/ 313 w 343"/>
              <a:gd name="T45" fmla="*/ 323 h 421"/>
              <a:gd name="T46" fmla="*/ 326 w 343"/>
              <a:gd name="T47" fmla="*/ 339 h 421"/>
              <a:gd name="T48" fmla="*/ 321 w 343"/>
              <a:gd name="T49" fmla="*/ 393 h 421"/>
              <a:gd name="T50" fmla="*/ 158 w 343"/>
              <a:gd name="T51" fmla="*/ 421 h 421"/>
              <a:gd name="T52" fmla="*/ 117 w 343"/>
              <a:gd name="T53" fmla="*/ 396 h 421"/>
              <a:gd name="T54" fmla="*/ 126 w 343"/>
              <a:gd name="T55" fmla="*/ 362 h 421"/>
              <a:gd name="T56" fmla="*/ 106 w 343"/>
              <a:gd name="T57" fmla="*/ 326 h 421"/>
              <a:gd name="T58" fmla="*/ 89 w 343"/>
              <a:gd name="T59" fmla="*/ 281 h 421"/>
              <a:gd name="T60" fmla="*/ 44 w 343"/>
              <a:gd name="T61" fmla="*/ 236 h 421"/>
              <a:gd name="T62" fmla="*/ 15 w 343"/>
              <a:gd name="T63" fmla="*/ 236 h 421"/>
              <a:gd name="T64" fmla="*/ 15 w 343"/>
              <a:gd name="T65" fmla="*/ 172 h 421"/>
              <a:gd name="T66" fmla="*/ 0 w 343"/>
              <a:gd name="T67" fmla="*/ 150 h 421"/>
              <a:gd name="T68" fmla="*/ 33 w 343"/>
              <a:gd name="T69" fmla="*/ 114 h 421"/>
              <a:gd name="T70" fmla="*/ 25 w 343"/>
              <a:gd name="T71" fmla="*/ 29 h 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3"/>
              <a:gd name="T109" fmla="*/ 0 h 421"/>
              <a:gd name="T110" fmla="*/ 343 w 343"/>
              <a:gd name="T111" fmla="*/ 421 h 4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3" h="421">
                <a:moveTo>
                  <a:pt x="25" y="29"/>
                </a:moveTo>
                <a:lnTo>
                  <a:pt x="51" y="27"/>
                </a:lnTo>
                <a:lnTo>
                  <a:pt x="74" y="27"/>
                </a:lnTo>
                <a:lnTo>
                  <a:pt x="89" y="0"/>
                </a:lnTo>
                <a:lnTo>
                  <a:pt x="101" y="32"/>
                </a:lnTo>
                <a:lnTo>
                  <a:pt x="137" y="32"/>
                </a:lnTo>
                <a:lnTo>
                  <a:pt x="156" y="61"/>
                </a:lnTo>
                <a:lnTo>
                  <a:pt x="195" y="53"/>
                </a:lnTo>
                <a:lnTo>
                  <a:pt x="220" y="70"/>
                </a:lnTo>
                <a:lnTo>
                  <a:pt x="269" y="84"/>
                </a:lnTo>
                <a:lnTo>
                  <a:pt x="277" y="106"/>
                </a:lnTo>
                <a:lnTo>
                  <a:pt x="302" y="108"/>
                </a:lnTo>
                <a:lnTo>
                  <a:pt x="294" y="129"/>
                </a:lnTo>
                <a:lnTo>
                  <a:pt x="303" y="154"/>
                </a:lnTo>
                <a:lnTo>
                  <a:pt x="287" y="186"/>
                </a:lnTo>
                <a:lnTo>
                  <a:pt x="298" y="192"/>
                </a:lnTo>
                <a:lnTo>
                  <a:pt x="326" y="158"/>
                </a:lnTo>
                <a:lnTo>
                  <a:pt x="323" y="146"/>
                </a:lnTo>
                <a:lnTo>
                  <a:pt x="335" y="141"/>
                </a:lnTo>
                <a:lnTo>
                  <a:pt x="343" y="158"/>
                </a:lnTo>
                <a:lnTo>
                  <a:pt x="321" y="180"/>
                </a:lnTo>
                <a:lnTo>
                  <a:pt x="313" y="233"/>
                </a:lnTo>
                <a:lnTo>
                  <a:pt x="313" y="323"/>
                </a:lnTo>
                <a:lnTo>
                  <a:pt x="326" y="339"/>
                </a:lnTo>
                <a:lnTo>
                  <a:pt x="321" y="393"/>
                </a:lnTo>
                <a:lnTo>
                  <a:pt x="158" y="421"/>
                </a:lnTo>
                <a:lnTo>
                  <a:pt x="117" y="396"/>
                </a:lnTo>
                <a:lnTo>
                  <a:pt x="126" y="362"/>
                </a:lnTo>
                <a:lnTo>
                  <a:pt x="106" y="326"/>
                </a:lnTo>
                <a:lnTo>
                  <a:pt x="89" y="281"/>
                </a:lnTo>
                <a:lnTo>
                  <a:pt x="44" y="236"/>
                </a:lnTo>
                <a:lnTo>
                  <a:pt x="15" y="236"/>
                </a:lnTo>
                <a:lnTo>
                  <a:pt x="15" y="172"/>
                </a:lnTo>
                <a:lnTo>
                  <a:pt x="0" y="150"/>
                </a:lnTo>
                <a:lnTo>
                  <a:pt x="33" y="114"/>
                </a:lnTo>
                <a:lnTo>
                  <a:pt x="25" y="29"/>
                </a:lnTo>
                <a:close/>
              </a:path>
            </a:pathLst>
          </a:custGeom>
          <a:solidFill>
            <a:srgbClr val="CCFFCC"/>
          </a:solidFill>
          <a:ln w="11176">
            <a:solidFill>
              <a:srgbClr val="000000"/>
            </a:solidFill>
            <a:prstDash val="solid"/>
            <a:round/>
            <a:headEnd/>
            <a:tailEnd/>
          </a:ln>
        </p:spPr>
        <p:txBody>
          <a:bodyPr/>
          <a:lstStyle/>
          <a:p>
            <a:endParaRPr lang="en-US"/>
          </a:p>
        </p:txBody>
      </p:sp>
      <p:sp>
        <p:nvSpPr>
          <p:cNvPr id="2073" name="Freeform 25"/>
          <p:cNvSpPr>
            <a:spLocks/>
          </p:cNvSpPr>
          <p:nvPr/>
        </p:nvSpPr>
        <p:spPr bwMode="auto">
          <a:xfrm>
            <a:off x="4896556" y="2295526"/>
            <a:ext cx="706967" cy="430213"/>
          </a:xfrm>
          <a:custGeom>
            <a:avLst/>
            <a:gdLst>
              <a:gd name="T0" fmla="*/ 5 w 397"/>
              <a:gd name="T1" fmla="*/ 14 h 271"/>
              <a:gd name="T2" fmla="*/ 0 w 397"/>
              <a:gd name="T3" fmla="*/ 62 h 271"/>
              <a:gd name="T4" fmla="*/ 7 w 397"/>
              <a:gd name="T5" fmla="*/ 112 h 271"/>
              <a:gd name="T6" fmla="*/ 46 w 397"/>
              <a:gd name="T7" fmla="*/ 216 h 271"/>
              <a:gd name="T8" fmla="*/ 66 w 397"/>
              <a:gd name="T9" fmla="*/ 271 h 271"/>
              <a:gd name="T10" fmla="*/ 300 w 397"/>
              <a:gd name="T11" fmla="*/ 258 h 271"/>
              <a:gd name="T12" fmla="*/ 337 w 397"/>
              <a:gd name="T13" fmla="*/ 271 h 271"/>
              <a:gd name="T14" fmla="*/ 361 w 397"/>
              <a:gd name="T15" fmla="*/ 218 h 271"/>
              <a:gd name="T16" fmla="*/ 352 w 397"/>
              <a:gd name="T17" fmla="*/ 181 h 271"/>
              <a:gd name="T18" fmla="*/ 391 w 397"/>
              <a:gd name="T19" fmla="*/ 173 h 271"/>
              <a:gd name="T20" fmla="*/ 397 w 397"/>
              <a:gd name="T21" fmla="*/ 114 h 271"/>
              <a:gd name="T22" fmla="*/ 373 w 397"/>
              <a:gd name="T23" fmla="*/ 87 h 271"/>
              <a:gd name="T24" fmla="*/ 332 w 397"/>
              <a:gd name="T25" fmla="*/ 62 h 271"/>
              <a:gd name="T26" fmla="*/ 341 w 397"/>
              <a:gd name="T27" fmla="*/ 25 h 271"/>
              <a:gd name="T28" fmla="*/ 324 w 397"/>
              <a:gd name="T29" fmla="*/ 0 h 271"/>
              <a:gd name="T30" fmla="*/ 236 w 397"/>
              <a:gd name="T31" fmla="*/ 4 h 271"/>
              <a:gd name="T32" fmla="*/ 148 w 397"/>
              <a:gd name="T33" fmla="*/ 8 h 271"/>
              <a:gd name="T34" fmla="*/ 5 w 397"/>
              <a:gd name="T35" fmla="*/ 14 h 2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7"/>
              <a:gd name="T55" fmla="*/ 0 h 271"/>
              <a:gd name="T56" fmla="*/ 397 w 397"/>
              <a:gd name="T57" fmla="*/ 271 h 2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7" h="271">
                <a:moveTo>
                  <a:pt x="5" y="14"/>
                </a:moveTo>
                <a:lnTo>
                  <a:pt x="0" y="62"/>
                </a:lnTo>
                <a:lnTo>
                  <a:pt x="7" y="112"/>
                </a:lnTo>
                <a:lnTo>
                  <a:pt x="46" y="216"/>
                </a:lnTo>
                <a:lnTo>
                  <a:pt x="66" y="271"/>
                </a:lnTo>
                <a:lnTo>
                  <a:pt x="300" y="258"/>
                </a:lnTo>
                <a:lnTo>
                  <a:pt x="337" y="271"/>
                </a:lnTo>
                <a:lnTo>
                  <a:pt x="361" y="218"/>
                </a:lnTo>
                <a:lnTo>
                  <a:pt x="352" y="181"/>
                </a:lnTo>
                <a:lnTo>
                  <a:pt x="391" y="173"/>
                </a:lnTo>
                <a:lnTo>
                  <a:pt x="397" y="114"/>
                </a:lnTo>
                <a:lnTo>
                  <a:pt x="373" y="87"/>
                </a:lnTo>
                <a:lnTo>
                  <a:pt x="332" y="62"/>
                </a:lnTo>
                <a:lnTo>
                  <a:pt x="341" y="25"/>
                </a:lnTo>
                <a:lnTo>
                  <a:pt x="324" y="0"/>
                </a:lnTo>
                <a:lnTo>
                  <a:pt x="236" y="4"/>
                </a:lnTo>
                <a:lnTo>
                  <a:pt x="148" y="8"/>
                </a:lnTo>
                <a:lnTo>
                  <a:pt x="5" y="14"/>
                </a:lnTo>
                <a:close/>
              </a:path>
            </a:pathLst>
          </a:custGeom>
          <a:solidFill>
            <a:srgbClr val="CC99FF"/>
          </a:solidFill>
          <a:ln w="11176">
            <a:solidFill>
              <a:srgbClr val="000000"/>
            </a:solidFill>
            <a:prstDash val="solid"/>
            <a:round/>
            <a:headEnd/>
            <a:tailEnd/>
          </a:ln>
        </p:spPr>
        <p:txBody>
          <a:bodyPr/>
          <a:lstStyle/>
          <a:p>
            <a:endParaRPr lang="en-US"/>
          </a:p>
        </p:txBody>
      </p:sp>
      <p:sp>
        <p:nvSpPr>
          <p:cNvPr id="2074" name="Freeform 26"/>
          <p:cNvSpPr>
            <a:spLocks/>
          </p:cNvSpPr>
          <p:nvPr/>
        </p:nvSpPr>
        <p:spPr bwMode="auto">
          <a:xfrm>
            <a:off x="5518856" y="1673225"/>
            <a:ext cx="654756" cy="265113"/>
          </a:xfrm>
          <a:custGeom>
            <a:avLst/>
            <a:gdLst>
              <a:gd name="T0" fmla="*/ 0 w 367"/>
              <a:gd name="T1" fmla="*/ 91 h 167"/>
              <a:gd name="T2" fmla="*/ 83 w 367"/>
              <a:gd name="T3" fmla="*/ 0 h 167"/>
              <a:gd name="T4" fmla="*/ 67 w 367"/>
              <a:gd name="T5" fmla="*/ 37 h 167"/>
              <a:gd name="T6" fmla="*/ 79 w 367"/>
              <a:gd name="T7" fmla="*/ 48 h 167"/>
              <a:gd name="T8" fmla="*/ 105 w 367"/>
              <a:gd name="T9" fmla="*/ 33 h 167"/>
              <a:gd name="T10" fmla="*/ 160 w 367"/>
              <a:gd name="T11" fmla="*/ 57 h 167"/>
              <a:gd name="T12" fmla="*/ 185 w 367"/>
              <a:gd name="T13" fmla="*/ 37 h 167"/>
              <a:gd name="T14" fmla="*/ 262 w 367"/>
              <a:gd name="T15" fmla="*/ 27 h 167"/>
              <a:gd name="T16" fmla="*/ 275 w 367"/>
              <a:gd name="T17" fmla="*/ 50 h 167"/>
              <a:gd name="T18" fmla="*/ 306 w 367"/>
              <a:gd name="T19" fmla="*/ 45 h 167"/>
              <a:gd name="T20" fmla="*/ 363 w 367"/>
              <a:gd name="T21" fmla="*/ 69 h 167"/>
              <a:gd name="T22" fmla="*/ 367 w 367"/>
              <a:gd name="T23" fmla="*/ 87 h 167"/>
              <a:gd name="T24" fmla="*/ 304 w 367"/>
              <a:gd name="T25" fmla="*/ 102 h 167"/>
              <a:gd name="T26" fmla="*/ 286 w 367"/>
              <a:gd name="T27" fmla="*/ 91 h 167"/>
              <a:gd name="T28" fmla="*/ 254 w 367"/>
              <a:gd name="T29" fmla="*/ 95 h 167"/>
              <a:gd name="T30" fmla="*/ 217 w 367"/>
              <a:gd name="T31" fmla="*/ 118 h 167"/>
              <a:gd name="T32" fmla="*/ 201 w 367"/>
              <a:gd name="T33" fmla="*/ 119 h 167"/>
              <a:gd name="T34" fmla="*/ 187 w 367"/>
              <a:gd name="T35" fmla="*/ 102 h 167"/>
              <a:gd name="T36" fmla="*/ 167 w 367"/>
              <a:gd name="T37" fmla="*/ 166 h 167"/>
              <a:gd name="T38" fmla="*/ 143 w 367"/>
              <a:gd name="T39" fmla="*/ 167 h 167"/>
              <a:gd name="T40" fmla="*/ 134 w 367"/>
              <a:gd name="T41" fmla="*/ 142 h 167"/>
              <a:gd name="T42" fmla="*/ 83 w 367"/>
              <a:gd name="T43" fmla="*/ 130 h 167"/>
              <a:gd name="T44" fmla="*/ 61 w 367"/>
              <a:gd name="T45" fmla="*/ 113 h 167"/>
              <a:gd name="T46" fmla="*/ 20 w 367"/>
              <a:gd name="T47" fmla="*/ 118 h 167"/>
              <a:gd name="T48" fmla="*/ 0 w 367"/>
              <a:gd name="T49" fmla="*/ 9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7"/>
              <a:gd name="T76" fmla="*/ 0 h 167"/>
              <a:gd name="T77" fmla="*/ 367 w 367"/>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7" h="167">
                <a:moveTo>
                  <a:pt x="0" y="91"/>
                </a:moveTo>
                <a:lnTo>
                  <a:pt x="83" y="0"/>
                </a:lnTo>
                <a:lnTo>
                  <a:pt x="67" y="37"/>
                </a:lnTo>
                <a:lnTo>
                  <a:pt x="79" y="48"/>
                </a:lnTo>
                <a:lnTo>
                  <a:pt x="105" y="33"/>
                </a:lnTo>
                <a:lnTo>
                  <a:pt x="160" y="57"/>
                </a:lnTo>
                <a:lnTo>
                  <a:pt x="185" y="37"/>
                </a:lnTo>
                <a:lnTo>
                  <a:pt x="262" y="27"/>
                </a:lnTo>
                <a:lnTo>
                  <a:pt x="275" y="50"/>
                </a:lnTo>
                <a:lnTo>
                  <a:pt x="306" y="45"/>
                </a:lnTo>
                <a:lnTo>
                  <a:pt x="363" y="69"/>
                </a:lnTo>
                <a:lnTo>
                  <a:pt x="367" y="87"/>
                </a:lnTo>
                <a:lnTo>
                  <a:pt x="304" y="102"/>
                </a:lnTo>
                <a:lnTo>
                  <a:pt x="286" y="91"/>
                </a:lnTo>
                <a:lnTo>
                  <a:pt x="254" y="95"/>
                </a:lnTo>
                <a:lnTo>
                  <a:pt x="217" y="118"/>
                </a:lnTo>
                <a:lnTo>
                  <a:pt x="201" y="119"/>
                </a:lnTo>
                <a:lnTo>
                  <a:pt x="187" y="102"/>
                </a:lnTo>
                <a:lnTo>
                  <a:pt x="167" y="166"/>
                </a:lnTo>
                <a:lnTo>
                  <a:pt x="143" y="167"/>
                </a:lnTo>
                <a:lnTo>
                  <a:pt x="134" y="142"/>
                </a:lnTo>
                <a:lnTo>
                  <a:pt x="83" y="130"/>
                </a:lnTo>
                <a:lnTo>
                  <a:pt x="61" y="113"/>
                </a:lnTo>
                <a:lnTo>
                  <a:pt x="20" y="118"/>
                </a:lnTo>
                <a:lnTo>
                  <a:pt x="0" y="91"/>
                </a:lnTo>
                <a:close/>
              </a:path>
            </a:pathLst>
          </a:custGeom>
          <a:solidFill>
            <a:srgbClr val="CC99FF"/>
          </a:solidFill>
          <a:ln w="11176">
            <a:solidFill>
              <a:srgbClr val="000000"/>
            </a:solidFill>
            <a:prstDash val="solid"/>
            <a:round/>
            <a:headEnd/>
            <a:tailEnd/>
          </a:ln>
        </p:spPr>
        <p:txBody>
          <a:bodyPr/>
          <a:lstStyle/>
          <a:p>
            <a:endParaRPr lang="en-US"/>
          </a:p>
        </p:txBody>
      </p:sp>
      <p:sp>
        <p:nvSpPr>
          <p:cNvPr id="2075" name="Freeform 27"/>
          <p:cNvSpPr>
            <a:spLocks/>
          </p:cNvSpPr>
          <p:nvPr/>
        </p:nvSpPr>
        <p:spPr bwMode="auto">
          <a:xfrm>
            <a:off x="5971822" y="1858963"/>
            <a:ext cx="468489" cy="595312"/>
          </a:xfrm>
          <a:custGeom>
            <a:avLst/>
            <a:gdLst>
              <a:gd name="T0" fmla="*/ 66 w 262"/>
              <a:gd name="T1" fmla="*/ 15 h 375"/>
              <a:gd name="T2" fmla="*/ 77 w 262"/>
              <a:gd name="T3" fmla="*/ 38 h 375"/>
              <a:gd name="T4" fmla="*/ 57 w 262"/>
              <a:gd name="T5" fmla="*/ 53 h 375"/>
              <a:gd name="T6" fmla="*/ 57 w 262"/>
              <a:gd name="T7" fmla="*/ 112 h 375"/>
              <a:gd name="T8" fmla="*/ 46 w 262"/>
              <a:gd name="T9" fmla="*/ 72 h 375"/>
              <a:gd name="T10" fmla="*/ 9 w 262"/>
              <a:gd name="T11" fmla="*/ 111 h 375"/>
              <a:gd name="T12" fmla="*/ 0 w 262"/>
              <a:gd name="T13" fmla="*/ 218 h 375"/>
              <a:gd name="T14" fmla="*/ 25 w 262"/>
              <a:gd name="T15" fmla="*/ 272 h 375"/>
              <a:gd name="T16" fmla="*/ 28 w 262"/>
              <a:gd name="T17" fmla="*/ 299 h 375"/>
              <a:gd name="T18" fmla="*/ 28 w 262"/>
              <a:gd name="T19" fmla="*/ 321 h 375"/>
              <a:gd name="T20" fmla="*/ 28 w 262"/>
              <a:gd name="T21" fmla="*/ 341 h 375"/>
              <a:gd name="T22" fmla="*/ 23 w 262"/>
              <a:gd name="T23" fmla="*/ 375 h 375"/>
              <a:gd name="T24" fmla="*/ 125 w 262"/>
              <a:gd name="T25" fmla="*/ 369 h 375"/>
              <a:gd name="T26" fmla="*/ 262 w 262"/>
              <a:gd name="T27" fmla="*/ 357 h 375"/>
              <a:gd name="T28" fmla="*/ 237 w 262"/>
              <a:gd name="T29" fmla="*/ 348 h 375"/>
              <a:gd name="T30" fmla="*/ 224 w 262"/>
              <a:gd name="T31" fmla="*/ 329 h 375"/>
              <a:gd name="T32" fmla="*/ 244 w 262"/>
              <a:gd name="T33" fmla="*/ 312 h 375"/>
              <a:gd name="T34" fmla="*/ 244 w 262"/>
              <a:gd name="T35" fmla="*/ 291 h 375"/>
              <a:gd name="T36" fmla="*/ 234 w 262"/>
              <a:gd name="T37" fmla="*/ 272 h 375"/>
              <a:gd name="T38" fmla="*/ 244 w 262"/>
              <a:gd name="T39" fmla="*/ 260 h 375"/>
              <a:gd name="T40" fmla="*/ 262 w 262"/>
              <a:gd name="T41" fmla="*/ 262 h 375"/>
              <a:gd name="T42" fmla="*/ 260 w 262"/>
              <a:gd name="T43" fmla="*/ 209 h 375"/>
              <a:gd name="T44" fmla="*/ 254 w 262"/>
              <a:gd name="T45" fmla="*/ 178 h 375"/>
              <a:gd name="T46" fmla="*/ 244 w 262"/>
              <a:gd name="T47" fmla="*/ 160 h 375"/>
              <a:gd name="T48" fmla="*/ 233 w 262"/>
              <a:gd name="T49" fmla="*/ 146 h 375"/>
              <a:gd name="T50" fmla="*/ 215 w 262"/>
              <a:gd name="T51" fmla="*/ 144 h 375"/>
              <a:gd name="T52" fmla="*/ 199 w 262"/>
              <a:gd name="T53" fmla="*/ 144 h 375"/>
              <a:gd name="T54" fmla="*/ 181 w 262"/>
              <a:gd name="T55" fmla="*/ 168 h 375"/>
              <a:gd name="T56" fmla="*/ 171 w 262"/>
              <a:gd name="T57" fmla="*/ 176 h 375"/>
              <a:gd name="T58" fmla="*/ 163 w 262"/>
              <a:gd name="T59" fmla="*/ 178 h 375"/>
              <a:gd name="T60" fmla="*/ 155 w 262"/>
              <a:gd name="T61" fmla="*/ 174 h 375"/>
              <a:gd name="T62" fmla="*/ 152 w 262"/>
              <a:gd name="T63" fmla="*/ 164 h 375"/>
              <a:gd name="T64" fmla="*/ 155 w 262"/>
              <a:gd name="T65" fmla="*/ 154 h 375"/>
              <a:gd name="T66" fmla="*/ 163 w 262"/>
              <a:gd name="T67" fmla="*/ 146 h 375"/>
              <a:gd name="T68" fmla="*/ 170 w 262"/>
              <a:gd name="T69" fmla="*/ 144 h 375"/>
              <a:gd name="T70" fmla="*/ 176 w 262"/>
              <a:gd name="T71" fmla="*/ 143 h 375"/>
              <a:gd name="T72" fmla="*/ 176 w 262"/>
              <a:gd name="T73" fmla="*/ 128 h 375"/>
              <a:gd name="T74" fmla="*/ 196 w 262"/>
              <a:gd name="T75" fmla="*/ 112 h 375"/>
              <a:gd name="T76" fmla="*/ 176 w 262"/>
              <a:gd name="T77" fmla="*/ 63 h 375"/>
              <a:gd name="T78" fmla="*/ 176 w 262"/>
              <a:gd name="T79" fmla="*/ 39 h 375"/>
              <a:gd name="T80" fmla="*/ 143 w 262"/>
              <a:gd name="T81" fmla="*/ 31 h 375"/>
              <a:gd name="T82" fmla="*/ 95 w 262"/>
              <a:gd name="T83" fmla="*/ 0 h 375"/>
              <a:gd name="T84" fmla="*/ 66 w 262"/>
              <a:gd name="T85" fmla="*/ 15 h 3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2"/>
              <a:gd name="T130" fmla="*/ 0 h 375"/>
              <a:gd name="T131" fmla="*/ 262 w 262"/>
              <a:gd name="T132" fmla="*/ 375 h 3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2" h="375">
                <a:moveTo>
                  <a:pt x="66" y="15"/>
                </a:moveTo>
                <a:lnTo>
                  <a:pt x="77" y="38"/>
                </a:lnTo>
                <a:lnTo>
                  <a:pt x="57" y="53"/>
                </a:lnTo>
                <a:lnTo>
                  <a:pt x="57" y="112"/>
                </a:lnTo>
                <a:lnTo>
                  <a:pt x="46" y="72"/>
                </a:lnTo>
                <a:lnTo>
                  <a:pt x="9" y="111"/>
                </a:lnTo>
                <a:lnTo>
                  <a:pt x="0" y="218"/>
                </a:lnTo>
                <a:lnTo>
                  <a:pt x="25" y="272"/>
                </a:lnTo>
                <a:lnTo>
                  <a:pt x="28" y="299"/>
                </a:lnTo>
                <a:lnTo>
                  <a:pt x="28" y="321"/>
                </a:lnTo>
                <a:lnTo>
                  <a:pt x="28" y="341"/>
                </a:lnTo>
                <a:lnTo>
                  <a:pt x="23" y="375"/>
                </a:lnTo>
                <a:lnTo>
                  <a:pt x="125" y="369"/>
                </a:lnTo>
                <a:lnTo>
                  <a:pt x="262" y="357"/>
                </a:lnTo>
                <a:lnTo>
                  <a:pt x="237" y="348"/>
                </a:lnTo>
                <a:lnTo>
                  <a:pt x="224" y="329"/>
                </a:lnTo>
                <a:lnTo>
                  <a:pt x="244" y="312"/>
                </a:lnTo>
                <a:lnTo>
                  <a:pt x="244" y="291"/>
                </a:lnTo>
                <a:lnTo>
                  <a:pt x="234" y="272"/>
                </a:lnTo>
                <a:lnTo>
                  <a:pt x="244" y="260"/>
                </a:lnTo>
                <a:lnTo>
                  <a:pt x="262" y="262"/>
                </a:lnTo>
                <a:lnTo>
                  <a:pt x="260" y="209"/>
                </a:lnTo>
                <a:lnTo>
                  <a:pt x="254" y="178"/>
                </a:lnTo>
                <a:lnTo>
                  <a:pt x="244" y="160"/>
                </a:lnTo>
                <a:lnTo>
                  <a:pt x="233" y="146"/>
                </a:lnTo>
                <a:lnTo>
                  <a:pt x="215" y="144"/>
                </a:lnTo>
                <a:lnTo>
                  <a:pt x="199" y="144"/>
                </a:lnTo>
                <a:lnTo>
                  <a:pt x="181" y="168"/>
                </a:lnTo>
                <a:lnTo>
                  <a:pt x="171" y="176"/>
                </a:lnTo>
                <a:lnTo>
                  <a:pt x="163" y="178"/>
                </a:lnTo>
                <a:lnTo>
                  <a:pt x="155" y="174"/>
                </a:lnTo>
                <a:lnTo>
                  <a:pt x="152" y="164"/>
                </a:lnTo>
                <a:lnTo>
                  <a:pt x="155" y="154"/>
                </a:lnTo>
                <a:lnTo>
                  <a:pt x="163" y="146"/>
                </a:lnTo>
                <a:lnTo>
                  <a:pt x="170" y="144"/>
                </a:lnTo>
                <a:lnTo>
                  <a:pt x="176" y="143"/>
                </a:lnTo>
                <a:lnTo>
                  <a:pt x="176" y="128"/>
                </a:lnTo>
                <a:lnTo>
                  <a:pt x="196" y="112"/>
                </a:lnTo>
                <a:lnTo>
                  <a:pt x="176" y="63"/>
                </a:lnTo>
                <a:lnTo>
                  <a:pt x="176" y="39"/>
                </a:lnTo>
                <a:lnTo>
                  <a:pt x="143" y="31"/>
                </a:lnTo>
                <a:lnTo>
                  <a:pt x="95" y="0"/>
                </a:lnTo>
                <a:lnTo>
                  <a:pt x="66" y="15"/>
                </a:lnTo>
                <a:close/>
              </a:path>
            </a:pathLst>
          </a:custGeom>
          <a:solidFill>
            <a:srgbClr val="CC99FF"/>
          </a:solidFill>
          <a:ln w="11176">
            <a:solidFill>
              <a:srgbClr val="000000"/>
            </a:solidFill>
            <a:prstDash val="solid"/>
            <a:round/>
            <a:headEnd/>
            <a:tailEnd/>
          </a:ln>
        </p:spPr>
        <p:txBody>
          <a:bodyPr/>
          <a:lstStyle/>
          <a:p>
            <a:endParaRPr lang="en-US"/>
          </a:p>
        </p:txBody>
      </p:sp>
      <p:sp>
        <p:nvSpPr>
          <p:cNvPr id="2076" name="Freeform 28"/>
          <p:cNvSpPr>
            <a:spLocks/>
          </p:cNvSpPr>
          <p:nvPr/>
        </p:nvSpPr>
        <p:spPr bwMode="auto">
          <a:xfrm>
            <a:off x="5461000" y="2386014"/>
            <a:ext cx="509412" cy="788987"/>
          </a:xfrm>
          <a:custGeom>
            <a:avLst/>
            <a:gdLst>
              <a:gd name="T0" fmla="*/ 53 w 285"/>
              <a:gd name="T1" fmla="*/ 29 h 497"/>
              <a:gd name="T2" fmla="*/ 217 w 285"/>
              <a:gd name="T3" fmla="*/ 0 h 497"/>
              <a:gd name="T4" fmla="*/ 242 w 285"/>
              <a:gd name="T5" fmla="*/ 62 h 497"/>
              <a:gd name="T6" fmla="*/ 276 w 285"/>
              <a:gd name="T7" fmla="*/ 315 h 497"/>
              <a:gd name="T8" fmla="*/ 285 w 285"/>
              <a:gd name="T9" fmla="*/ 349 h 497"/>
              <a:gd name="T10" fmla="*/ 260 w 285"/>
              <a:gd name="T11" fmla="*/ 417 h 497"/>
              <a:gd name="T12" fmla="*/ 260 w 285"/>
              <a:gd name="T13" fmla="*/ 463 h 497"/>
              <a:gd name="T14" fmla="*/ 230 w 285"/>
              <a:gd name="T15" fmla="*/ 458 h 497"/>
              <a:gd name="T16" fmla="*/ 230 w 285"/>
              <a:gd name="T17" fmla="*/ 497 h 497"/>
              <a:gd name="T18" fmla="*/ 201 w 285"/>
              <a:gd name="T19" fmla="*/ 481 h 497"/>
              <a:gd name="T20" fmla="*/ 185 w 285"/>
              <a:gd name="T21" fmla="*/ 487 h 497"/>
              <a:gd name="T22" fmla="*/ 160 w 285"/>
              <a:gd name="T23" fmla="*/ 483 h 497"/>
              <a:gd name="T24" fmla="*/ 144 w 285"/>
              <a:gd name="T25" fmla="*/ 423 h 497"/>
              <a:gd name="T26" fmla="*/ 111 w 285"/>
              <a:gd name="T27" fmla="*/ 405 h 497"/>
              <a:gd name="T28" fmla="*/ 111 w 285"/>
              <a:gd name="T29" fmla="*/ 341 h 497"/>
              <a:gd name="T30" fmla="*/ 77 w 285"/>
              <a:gd name="T31" fmla="*/ 349 h 497"/>
              <a:gd name="T32" fmla="*/ 60 w 285"/>
              <a:gd name="T33" fmla="*/ 303 h 497"/>
              <a:gd name="T34" fmla="*/ 0 w 285"/>
              <a:gd name="T35" fmla="*/ 249 h 497"/>
              <a:gd name="T36" fmla="*/ 44 w 285"/>
              <a:gd name="T37" fmla="*/ 163 h 497"/>
              <a:gd name="T38" fmla="*/ 31 w 285"/>
              <a:gd name="T39" fmla="*/ 123 h 497"/>
              <a:gd name="T40" fmla="*/ 74 w 285"/>
              <a:gd name="T41" fmla="*/ 114 h 497"/>
              <a:gd name="T42" fmla="*/ 77 w 285"/>
              <a:gd name="T43" fmla="*/ 58 h 497"/>
              <a:gd name="T44" fmla="*/ 53 w 285"/>
              <a:gd name="T45" fmla="*/ 29 h 4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5"/>
              <a:gd name="T70" fmla="*/ 0 h 497"/>
              <a:gd name="T71" fmla="*/ 285 w 285"/>
              <a:gd name="T72" fmla="*/ 497 h 4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5" h="497">
                <a:moveTo>
                  <a:pt x="53" y="29"/>
                </a:moveTo>
                <a:lnTo>
                  <a:pt x="217" y="0"/>
                </a:lnTo>
                <a:lnTo>
                  <a:pt x="242" y="62"/>
                </a:lnTo>
                <a:lnTo>
                  <a:pt x="276" y="315"/>
                </a:lnTo>
                <a:lnTo>
                  <a:pt x="285" y="349"/>
                </a:lnTo>
                <a:lnTo>
                  <a:pt x="260" y="417"/>
                </a:lnTo>
                <a:lnTo>
                  <a:pt x="260" y="463"/>
                </a:lnTo>
                <a:lnTo>
                  <a:pt x="230" y="458"/>
                </a:lnTo>
                <a:lnTo>
                  <a:pt x="230" y="497"/>
                </a:lnTo>
                <a:lnTo>
                  <a:pt x="201" y="481"/>
                </a:lnTo>
                <a:lnTo>
                  <a:pt x="185" y="487"/>
                </a:lnTo>
                <a:lnTo>
                  <a:pt x="160" y="483"/>
                </a:lnTo>
                <a:lnTo>
                  <a:pt x="144" y="423"/>
                </a:lnTo>
                <a:lnTo>
                  <a:pt x="111" y="405"/>
                </a:lnTo>
                <a:lnTo>
                  <a:pt x="111" y="341"/>
                </a:lnTo>
                <a:lnTo>
                  <a:pt x="77" y="349"/>
                </a:lnTo>
                <a:lnTo>
                  <a:pt x="60" y="303"/>
                </a:lnTo>
                <a:lnTo>
                  <a:pt x="0" y="249"/>
                </a:lnTo>
                <a:lnTo>
                  <a:pt x="44" y="163"/>
                </a:lnTo>
                <a:lnTo>
                  <a:pt x="31" y="123"/>
                </a:lnTo>
                <a:lnTo>
                  <a:pt x="74" y="114"/>
                </a:lnTo>
                <a:lnTo>
                  <a:pt x="77" y="58"/>
                </a:lnTo>
                <a:lnTo>
                  <a:pt x="53" y="29"/>
                </a:lnTo>
                <a:close/>
              </a:path>
            </a:pathLst>
          </a:custGeom>
          <a:solidFill>
            <a:srgbClr val="CC99FF"/>
          </a:solidFill>
          <a:ln w="11176">
            <a:solidFill>
              <a:srgbClr val="000000"/>
            </a:solidFill>
            <a:prstDash val="solid"/>
            <a:round/>
            <a:headEnd/>
            <a:tailEnd/>
          </a:ln>
        </p:spPr>
        <p:txBody>
          <a:bodyPr/>
          <a:lstStyle/>
          <a:p>
            <a:endParaRPr lang="en-US"/>
          </a:p>
        </p:txBody>
      </p:sp>
      <p:sp>
        <p:nvSpPr>
          <p:cNvPr id="2077" name="Freeform 29"/>
          <p:cNvSpPr>
            <a:spLocks/>
          </p:cNvSpPr>
          <p:nvPr/>
        </p:nvSpPr>
        <p:spPr bwMode="auto">
          <a:xfrm>
            <a:off x="5010856" y="2705100"/>
            <a:ext cx="807156" cy="623888"/>
          </a:xfrm>
          <a:custGeom>
            <a:avLst/>
            <a:gdLst>
              <a:gd name="T0" fmla="*/ 0 w 453"/>
              <a:gd name="T1" fmla="*/ 13 h 393"/>
              <a:gd name="T2" fmla="*/ 199 w 453"/>
              <a:gd name="T3" fmla="*/ 0 h 393"/>
              <a:gd name="T4" fmla="*/ 240 w 453"/>
              <a:gd name="T5" fmla="*/ 0 h 393"/>
              <a:gd name="T6" fmla="*/ 272 w 453"/>
              <a:gd name="T7" fmla="*/ 12 h 393"/>
              <a:gd name="T8" fmla="*/ 256 w 453"/>
              <a:gd name="T9" fmla="*/ 45 h 393"/>
              <a:gd name="T10" fmla="*/ 313 w 453"/>
              <a:gd name="T11" fmla="*/ 102 h 393"/>
              <a:gd name="T12" fmla="*/ 331 w 453"/>
              <a:gd name="T13" fmla="*/ 147 h 393"/>
              <a:gd name="T14" fmla="*/ 366 w 453"/>
              <a:gd name="T15" fmla="*/ 136 h 393"/>
              <a:gd name="T16" fmla="*/ 364 w 453"/>
              <a:gd name="T17" fmla="*/ 202 h 393"/>
              <a:gd name="T18" fmla="*/ 399 w 453"/>
              <a:gd name="T19" fmla="*/ 221 h 393"/>
              <a:gd name="T20" fmla="*/ 415 w 453"/>
              <a:gd name="T21" fmla="*/ 279 h 393"/>
              <a:gd name="T22" fmla="*/ 440 w 453"/>
              <a:gd name="T23" fmla="*/ 286 h 393"/>
              <a:gd name="T24" fmla="*/ 453 w 453"/>
              <a:gd name="T25" fmla="*/ 310 h 393"/>
              <a:gd name="T26" fmla="*/ 423 w 453"/>
              <a:gd name="T27" fmla="*/ 344 h 393"/>
              <a:gd name="T28" fmla="*/ 412 w 453"/>
              <a:gd name="T29" fmla="*/ 382 h 393"/>
              <a:gd name="T30" fmla="*/ 370 w 453"/>
              <a:gd name="T31" fmla="*/ 393 h 393"/>
              <a:gd name="T32" fmla="*/ 380 w 453"/>
              <a:gd name="T33" fmla="*/ 351 h 393"/>
              <a:gd name="T34" fmla="*/ 211 w 453"/>
              <a:gd name="T35" fmla="*/ 366 h 393"/>
              <a:gd name="T36" fmla="*/ 89 w 453"/>
              <a:gd name="T37" fmla="*/ 381 h 393"/>
              <a:gd name="T38" fmla="*/ 82 w 453"/>
              <a:gd name="T39" fmla="*/ 340 h 393"/>
              <a:gd name="T40" fmla="*/ 73 w 453"/>
              <a:gd name="T41" fmla="*/ 214 h 393"/>
              <a:gd name="T42" fmla="*/ 72 w 453"/>
              <a:gd name="T43" fmla="*/ 145 h 393"/>
              <a:gd name="T44" fmla="*/ 31 w 453"/>
              <a:gd name="T45" fmla="*/ 114 h 393"/>
              <a:gd name="T46" fmla="*/ 47 w 453"/>
              <a:gd name="T47" fmla="*/ 86 h 393"/>
              <a:gd name="T48" fmla="*/ 27 w 453"/>
              <a:gd name="T49" fmla="*/ 70 h 393"/>
              <a:gd name="T50" fmla="*/ 0 w 453"/>
              <a:gd name="T51" fmla="*/ 13 h 3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93"/>
              <a:gd name="T80" fmla="*/ 453 w 453"/>
              <a:gd name="T81" fmla="*/ 393 h 3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93">
                <a:moveTo>
                  <a:pt x="0" y="13"/>
                </a:moveTo>
                <a:lnTo>
                  <a:pt x="199" y="0"/>
                </a:lnTo>
                <a:lnTo>
                  <a:pt x="240" y="0"/>
                </a:lnTo>
                <a:lnTo>
                  <a:pt x="272" y="12"/>
                </a:lnTo>
                <a:lnTo>
                  <a:pt x="256" y="45"/>
                </a:lnTo>
                <a:lnTo>
                  <a:pt x="313" y="102"/>
                </a:lnTo>
                <a:lnTo>
                  <a:pt x="331" y="147"/>
                </a:lnTo>
                <a:lnTo>
                  <a:pt x="366" y="136"/>
                </a:lnTo>
                <a:lnTo>
                  <a:pt x="364" y="202"/>
                </a:lnTo>
                <a:lnTo>
                  <a:pt x="399" y="221"/>
                </a:lnTo>
                <a:lnTo>
                  <a:pt x="415" y="279"/>
                </a:lnTo>
                <a:lnTo>
                  <a:pt x="440" y="286"/>
                </a:lnTo>
                <a:lnTo>
                  <a:pt x="453" y="310"/>
                </a:lnTo>
                <a:lnTo>
                  <a:pt x="423" y="344"/>
                </a:lnTo>
                <a:lnTo>
                  <a:pt x="412" y="382"/>
                </a:lnTo>
                <a:lnTo>
                  <a:pt x="370" y="393"/>
                </a:lnTo>
                <a:lnTo>
                  <a:pt x="380" y="351"/>
                </a:lnTo>
                <a:lnTo>
                  <a:pt x="211" y="366"/>
                </a:lnTo>
                <a:lnTo>
                  <a:pt x="89" y="381"/>
                </a:lnTo>
                <a:lnTo>
                  <a:pt x="82" y="340"/>
                </a:lnTo>
                <a:lnTo>
                  <a:pt x="73" y="214"/>
                </a:lnTo>
                <a:lnTo>
                  <a:pt x="72" y="145"/>
                </a:lnTo>
                <a:lnTo>
                  <a:pt x="31" y="114"/>
                </a:lnTo>
                <a:lnTo>
                  <a:pt x="47" y="86"/>
                </a:lnTo>
                <a:lnTo>
                  <a:pt x="27" y="70"/>
                </a:lnTo>
                <a:lnTo>
                  <a:pt x="0" y="13"/>
                </a:lnTo>
                <a:close/>
              </a:path>
            </a:pathLst>
          </a:custGeom>
          <a:solidFill>
            <a:srgbClr val="CC99FF"/>
          </a:solidFill>
          <a:ln w="11176">
            <a:solidFill>
              <a:srgbClr val="000000"/>
            </a:solidFill>
            <a:prstDash val="solid"/>
            <a:round/>
            <a:headEnd/>
            <a:tailEnd/>
          </a:ln>
        </p:spPr>
        <p:txBody>
          <a:bodyPr/>
          <a:lstStyle/>
          <a:p>
            <a:endParaRPr lang="en-US"/>
          </a:p>
        </p:txBody>
      </p:sp>
      <p:sp>
        <p:nvSpPr>
          <p:cNvPr id="2078" name="Freeform 30"/>
          <p:cNvSpPr>
            <a:spLocks/>
          </p:cNvSpPr>
          <p:nvPr/>
        </p:nvSpPr>
        <p:spPr bwMode="auto">
          <a:xfrm>
            <a:off x="5894211" y="2444750"/>
            <a:ext cx="393700" cy="604838"/>
          </a:xfrm>
          <a:custGeom>
            <a:avLst/>
            <a:gdLst>
              <a:gd name="T0" fmla="*/ 0 w 221"/>
              <a:gd name="T1" fmla="*/ 28 h 381"/>
              <a:gd name="T2" fmla="*/ 26 w 221"/>
              <a:gd name="T3" fmla="*/ 41 h 381"/>
              <a:gd name="T4" fmla="*/ 49 w 221"/>
              <a:gd name="T5" fmla="*/ 38 h 381"/>
              <a:gd name="T6" fmla="*/ 59 w 221"/>
              <a:gd name="T7" fmla="*/ 32 h 381"/>
              <a:gd name="T8" fmla="*/ 65 w 221"/>
              <a:gd name="T9" fmla="*/ 8 h 381"/>
              <a:gd name="T10" fmla="*/ 172 w 221"/>
              <a:gd name="T11" fmla="*/ 0 h 381"/>
              <a:gd name="T12" fmla="*/ 221 w 221"/>
              <a:gd name="T13" fmla="*/ 270 h 381"/>
              <a:gd name="T14" fmla="*/ 217 w 221"/>
              <a:gd name="T15" fmla="*/ 267 h 381"/>
              <a:gd name="T16" fmla="*/ 182 w 221"/>
              <a:gd name="T17" fmla="*/ 283 h 381"/>
              <a:gd name="T18" fmla="*/ 155 w 221"/>
              <a:gd name="T19" fmla="*/ 354 h 381"/>
              <a:gd name="T20" fmla="*/ 117 w 221"/>
              <a:gd name="T21" fmla="*/ 344 h 381"/>
              <a:gd name="T22" fmla="*/ 72 w 221"/>
              <a:gd name="T23" fmla="*/ 372 h 381"/>
              <a:gd name="T24" fmla="*/ 14 w 221"/>
              <a:gd name="T25" fmla="*/ 381 h 381"/>
              <a:gd name="T26" fmla="*/ 40 w 221"/>
              <a:gd name="T27" fmla="*/ 311 h 381"/>
              <a:gd name="T28" fmla="*/ 30 w 221"/>
              <a:gd name="T29" fmla="*/ 270 h 381"/>
              <a:gd name="T30" fmla="*/ 0 w 221"/>
              <a:gd name="T31" fmla="*/ 28 h 3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1"/>
              <a:gd name="T49" fmla="*/ 0 h 381"/>
              <a:gd name="T50" fmla="*/ 221 w 221"/>
              <a:gd name="T51" fmla="*/ 381 h 3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1" h="381">
                <a:moveTo>
                  <a:pt x="0" y="28"/>
                </a:moveTo>
                <a:lnTo>
                  <a:pt x="26" y="41"/>
                </a:lnTo>
                <a:lnTo>
                  <a:pt x="49" y="38"/>
                </a:lnTo>
                <a:lnTo>
                  <a:pt x="59" y="32"/>
                </a:lnTo>
                <a:lnTo>
                  <a:pt x="65" y="8"/>
                </a:lnTo>
                <a:lnTo>
                  <a:pt x="172" y="0"/>
                </a:lnTo>
                <a:lnTo>
                  <a:pt x="221" y="270"/>
                </a:lnTo>
                <a:lnTo>
                  <a:pt x="217" y="267"/>
                </a:lnTo>
                <a:lnTo>
                  <a:pt x="182" y="283"/>
                </a:lnTo>
                <a:lnTo>
                  <a:pt x="155" y="354"/>
                </a:lnTo>
                <a:lnTo>
                  <a:pt x="117" y="344"/>
                </a:lnTo>
                <a:lnTo>
                  <a:pt x="72" y="372"/>
                </a:lnTo>
                <a:lnTo>
                  <a:pt x="14" y="381"/>
                </a:lnTo>
                <a:lnTo>
                  <a:pt x="40" y="311"/>
                </a:lnTo>
                <a:lnTo>
                  <a:pt x="30" y="270"/>
                </a:lnTo>
                <a:lnTo>
                  <a:pt x="0" y="28"/>
                </a:lnTo>
                <a:close/>
              </a:path>
            </a:pathLst>
          </a:custGeom>
          <a:solidFill>
            <a:srgbClr val="CC99FF"/>
          </a:solidFill>
          <a:ln w="11176" cap="flat" cmpd="sng">
            <a:solidFill>
              <a:srgbClr val="000000"/>
            </a:solidFill>
            <a:prstDash val="solid"/>
            <a:round/>
            <a:headEnd type="none" w="med" len="med"/>
            <a:tailEnd type="none" w="med" len="med"/>
          </a:ln>
        </p:spPr>
        <p:txBody>
          <a:bodyPr/>
          <a:lstStyle/>
          <a:p>
            <a:endParaRPr lang="en-US"/>
          </a:p>
        </p:txBody>
      </p:sp>
      <p:sp>
        <p:nvSpPr>
          <p:cNvPr id="2079" name="Freeform 31"/>
          <p:cNvSpPr>
            <a:spLocks/>
          </p:cNvSpPr>
          <p:nvPr/>
        </p:nvSpPr>
        <p:spPr bwMode="auto">
          <a:xfrm>
            <a:off x="6199012" y="2320925"/>
            <a:ext cx="505178" cy="546100"/>
          </a:xfrm>
          <a:custGeom>
            <a:avLst/>
            <a:gdLst>
              <a:gd name="T0" fmla="*/ 0 w 283"/>
              <a:gd name="T1" fmla="*/ 76 h 344"/>
              <a:gd name="T2" fmla="*/ 129 w 283"/>
              <a:gd name="T3" fmla="*/ 63 h 344"/>
              <a:gd name="T4" fmla="*/ 155 w 283"/>
              <a:gd name="T5" fmla="*/ 70 h 344"/>
              <a:gd name="T6" fmla="*/ 215 w 283"/>
              <a:gd name="T7" fmla="*/ 39 h 344"/>
              <a:gd name="T8" fmla="*/ 228 w 283"/>
              <a:gd name="T9" fmla="*/ 12 h 344"/>
              <a:gd name="T10" fmla="*/ 264 w 283"/>
              <a:gd name="T11" fmla="*/ 0 h 344"/>
              <a:gd name="T12" fmla="*/ 283 w 283"/>
              <a:gd name="T13" fmla="*/ 129 h 344"/>
              <a:gd name="T14" fmla="*/ 269 w 283"/>
              <a:gd name="T15" fmla="*/ 144 h 344"/>
              <a:gd name="T16" fmla="*/ 273 w 283"/>
              <a:gd name="T17" fmla="*/ 235 h 344"/>
              <a:gd name="T18" fmla="*/ 244 w 283"/>
              <a:gd name="T19" fmla="*/ 242 h 344"/>
              <a:gd name="T20" fmla="*/ 228 w 283"/>
              <a:gd name="T21" fmla="*/ 292 h 344"/>
              <a:gd name="T22" fmla="*/ 207 w 283"/>
              <a:gd name="T23" fmla="*/ 286 h 344"/>
              <a:gd name="T24" fmla="*/ 199 w 283"/>
              <a:gd name="T25" fmla="*/ 344 h 344"/>
              <a:gd name="T26" fmla="*/ 167 w 283"/>
              <a:gd name="T27" fmla="*/ 320 h 344"/>
              <a:gd name="T28" fmla="*/ 105 w 283"/>
              <a:gd name="T29" fmla="*/ 335 h 344"/>
              <a:gd name="T30" fmla="*/ 78 w 283"/>
              <a:gd name="T31" fmla="*/ 313 h 344"/>
              <a:gd name="T32" fmla="*/ 43 w 283"/>
              <a:gd name="T33" fmla="*/ 312 h 344"/>
              <a:gd name="T34" fmla="*/ 24 w 283"/>
              <a:gd name="T35" fmla="*/ 215 h 344"/>
              <a:gd name="T36" fmla="*/ 0 w 283"/>
              <a:gd name="T37" fmla="*/ 76 h 3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3"/>
              <a:gd name="T58" fmla="*/ 0 h 344"/>
              <a:gd name="T59" fmla="*/ 283 w 283"/>
              <a:gd name="T60" fmla="*/ 344 h 3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3" h="344">
                <a:moveTo>
                  <a:pt x="0" y="76"/>
                </a:moveTo>
                <a:lnTo>
                  <a:pt x="129" y="63"/>
                </a:lnTo>
                <a:lnTo>
                  <a:pt x="155" y="70"/>
                </a:lnTo>
                <a:lnTo>
                  <a:pt x="215" y="39"/>
                </a:lnTo>
                <a:lnTo>
                  <a:pt x="228" y="12"/>
                </a:lnTo>
                <a:lnTo>
                  <a:pt x="264" y="0"/>
                </a:lnTo>
                <a:lnTo>
                  <a:pt x="283" y="129"/>
                </a:lnTo>
                <a:lnTo>
                  <a:pt x="269" y="144"/>
                </a:lnTo>
                <a:lnTo>
                  <a:pt x="273" y="235"/>
                </a:lnTo>
                <a:lnTo>
                  <a:pt x="244" y="242"/>
                </a:lnTo>
                <a:lnTo>
                  <a:pt x="228" y="292"/>
                </a:lnTo>
                <a:lnTo>
                  <a:pt x="207" y="286"/>
                </a:lnTo>
                <a:lnTo>
                  <a:pt x="199" y="344"/>
                </a:lnTo>
                <a:lnTo>
                  <a:pt x="167" y="320"/>
                </a:lnTo>
                <a:lnTo>
                  <a:pt x="105" y="335"/>
                </a:lnTo>
                <a:lnTo>
                  <a:pt x="78" y="313"/>
                </a:lnTo>
                <a:lnTo>
                  <a:pt x="43" y="312"/>
                </a:lnTo>
                <a:lnTo>
                  <a:pt x="24" y="215"/>
                </a:lnTo>
                <a:lnTo>
                  <a:pt x="0" y="76"/>
                </a:lnTo>
                <a:close/>
              </a:path>
            </a:pathLst>
          </a:custGeom>
          <a:solidFill>
            <a:srgbClr val="CC99FF"/>
          </a:solidFill>
          <a:ln w="11176" cap="flat" cmpd="sng">
            <a:solidFill>
              <a:srgbClr val="000000"/>
            </a:solidFill>
            <a:prstDash val="solid"/>
            <a:round/>
            <a:headEnd type="none" w="med" len="med"/>
            <a:tailEnd type="none" w="med" len="med"/>
          </a:ln>
        </p:spPr>
        <p:txBody>
          <a:bodyPr/>
          <a:lstStyle/>
          <a:p>
            <a:endParaRPr lang="en-US"/>
          </a:p>
        </p:txBody>
      </p:sp>
      <p:sp>
        <p:nvSpPr>
          <p:cNvPr id="2080" name="Freeform 32"/>
          <p:cNvSpPr>
            <a:spLocks/>
          </p:cNvSpPr>
          <p:nvPr/>
        </p:nvSpPr>
        <p:spPr bwMode="auto">
          <a:xfrm>
            <a:off x="5744634" y="2809875"/>
            <a:ext cx="897467" cy="465138"/>
          </a:xfrm>
          <a:custGeom>
            <a:avLst/>
            <a:gdLst>
              <a:gd name="T0" fmla="*/ 0 w 502"/>
              <a:gd name="T1" fmla="*/ 293 h 293"/>
              <a:gd name="T2" fmla="*/ 122 w 502"/>
              <a:gd name="T3" fmla="*/ 274 h 293"/>
              <a:gd name="T4" fmla="*/ 122 w 502"/>
              <a:gd name="T5" fmla="*/ 261 h 293"/>
              <a:gd name="T6" fmla="*/ 417 w 502"/>
              <a:gd name="T7" fmla="*/ 220 h 293"/>
              <a:gd name="T8" fmla="*/ 421 w 502"/>
              <a:gd name="T9" fmla="*/ 197 h 293"/>
              <a:gd name="T10" fmla="*/ 465 w 502"/>
              <a:gd name="T11" fmla="*/ 180 h 293"/>
              <a:gd name="T12" fmla="*/ 470 w 502"/>
              <a:gd name="T13" fmla="*/ 156 h 293"/>
              <a:gd name="T14" fmla="*/ 488 w 502"/>
              <a:gd name="T15" fmla="*/ 148 h 293"/>
              <a:gd name="T16" fmla="*/ 502 w 502"/>
              <a:gd name="T17" fmla="*/ 114 h 293"/>
              <a:gd name="T18" fmla="*/ 461 w 502"/>
              <a:gd name="T19" fmla="*/ 78 h 293"/>
              <a:gd name="T20" fmla="*/ 454 w 502"/>
              <a:gd name="T21" fmla="*/ 33 h 293"/>
              <a:gd name="T22" fmla="*/ 421 w 502"/>
              <a:gd name="T23" fmla="*/ 9 h 293"/>
              <a:gd name="T24" fmla="*/ 356 w 502"/>
              <a:gd name="T25" fmla="*/ 23 h 293"/>
              <a:gd name="T26" fmla="*/ 326 w 502"/>
              <a:gd name="T27" fmla="*/ 1 h 293"/>
              <a:gd name="T28" fmla="*/ 297 w 502"/>
              <a:gd name="T29" fmla="*/ 0 h 293"/>
              <a:gd name="T30" fmla="*/ 302 w 502"/>
              <a:gd name="T31" fmla="*/ 33 h 293"/>
              <a:gd name="T32" fmla="*/ 261 w 502"/>
              <a:gd name="T33" fmla="*/ 49 h 293"/>
              <a:gd name="T34" fmla="*/ 234 w 502"/>
              <a:gd name="T35" fmla="*/ 122 h 293"/>
              <a:gd name="T36" fmla="*/ 199 w 502"/>
              <a:gd name="T37" fmla="*/ 110 h 293"/>
              <a:gd name="T38" fmla="*/ 154 w 502"/>
              <a:gd name="T39" fmla="*/ 138 h 293"/>
              <a:gd name="T40" fmla="*/ 97 w 502"/>
              <a:gd name="T41" fmla="*/ 148 h 293"/>
              <a:gd name="T42" fmla="*/ 97 w 502"/>
              <a:gd name="T43" fmla="*/ 189 h 293"/>
              <a:gd name="T44" fmla="*/ 68 w 502"/>
              <a:gd name="T45" fmla="*/ 187 h 293"/>
              <a:gd name="T46" fmla="*/ 70 w 502"/>
              <a:gd name="T47" fmla="*/ 224 h 293"/>
              <a:gd name="T48" fmla="*/ 41 w 502"/>
              <a:gd name="T49" fmla="*/ 209 h 293"/>
              <a:gd name="T50" fmla="*/ 23 w 502"/>
              <a:gd name="T51" fmla="*/ 216 h 293"/>
              <a:gd name="T52" fmla="*/ 38 w 502"/>
              <a:gd name="T53" fmla="*/ 241 h 293"/>
              <a:gd name="T54" fmla="*/ 7 w 502"/>
              <a:gd name="T55" fmla="*/ 274 h 293"/>
              <a:gd name="T56" fmla="*/ 0 w 502"/>
              <a:gd name="T57" fmla="*/ 293 h 2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2"/>
              <a:gd name="T88" fmla="*/ 0 h 293"/>
              <a:gd name="T89" fmla="*/ 502 w 502"/>
              <a:gd name="T90" fmla="*/ 293 h 2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2" h="293">
                <a:moveTo>
                  <a:pt x="0" y="293"/>
                </a:moveTo>
                <a:lnTo>
                  <a:pt x="122" y="274"/>
                </a:lnTo>
                <a:lnTo>
                  <a:pt x="122" y="261"/>
                </a:lnTo>
                <a:lnTo>
                  <a:pt x="417" y="220"/>
                </a:lnTo>
                <a:lnTo>
                  <a:pt x="421" y="197"/>
                </a:lnTo>
                <a:lnTo>
                  <a:pt x="465" y="180"/>
                </a:lnTo>
                <a:lnTo>
                  <a:pt x="470" y="156"/>
                </a:lnTo>
                <a:lnTo>
                  <a:pt x="488" y="148"/>
                </a:lnTo>
                <a:lnTo>
                  <a:pt x="502" y="114"/>
                </a:lnTo>
                <a:lnTo>
                  <a:pt x="461" y="78"/>
                </a:lnTo>
                <a:lnTo>
                  <a:pt x="454" y="33"/>
                </a:lnTo>
                <a:lnTo>
                  <a:pt x="421" y="9"/>
                </a:lnTo>
                <a:lnTo>
                  <a:pt x="356" y="23"/>
                </a:lnTo>
                <a:lnTo>
                  <a:pt x="326" y="1"/>
                </a:lnTo>
                <a:lnTo>
                  <a:pt x="297" y="0"/>
                </a:lnTo>
                <a:lnTo>
                  <a:pt x="302" y="33"/>
                </a:lnTo>
                <a:lnTo>
                  <a:pt x="261" y="49"/>
                </a:lnTo>
                <a:lnTo>
                  <a:pt x="234" y="122"/>
                </a:lnTo>
                <a:lnTo>
                  <a:pt x="199" y="110"/>
                </a:lnTo>
                <a:lnTo>
                  <a:pt x="154" y="138"/>
                </a:lnTo>
                <a:lnTo>
                  <a:pt x="97" y="148"/>
                </a:lnTo>
                <a:lnTo>
                  <a:pt x="97" y="189"/>
                </a:lnTo>
                <a:lnTo>
                  <a:pt x="68" y="187"/>
                </a:lnTo>
                <a:lnTo>
                  <a:pt x="70" y="224"/>
                </a:lnTo>
                <a:lnTo>
                  <a:pt x="41" y="209"/>
                </a:lnTo>
                <a:lnTo>
                  <a:pt x="23" y="216"/>
                </a:lnTo>
                <a:lnTo>
                  <a:pt x="38" y="241"/>
                </a:lnTo>
                <a:lnTo>
                  <a:pt x="7" y="274"/>
                </a:lnTo>
                <a:lnTo>
                  <a:pt x="0" y="293"/>
                </a:lnTo>
                <a:close/>
              </a:path>
            </a:pathLst>
          </a:custGeom>
          <a:solidFill>
            <a:srgbClr val="FFFF99"/>
          </a:solidFill>
          <a:ln w="11176">
            <a:solidFill>
              <a:srgbClr val="000000"/>
            </a:solidFill>
            <a:prstDash val="solid"/>
            <a:round/>
            <a:headEnd/>
            <a:tailEnd/>
          </a:ln>
        </p:spPr>
        <p:txBody>
          <a:bodyPr/>
          <a:lstStyle/>
          <a:p>
            <a:endParaRPr lang="en-US"/>
          </a:p>
        </p:txBody>
      </p:sp>
      <p:sp>
        <p:nvSpPr>
          <p:cNvPr id="2081" name="Freeform 33"/>
          <p:cNvSpPr>
            <a:spLocks/>
          </p:cNvSpPr>
          <p:nvPr/>
        </p:nvSpPr>
        <p:spPr bwMode="auto">
          <a:xfrm>
            <a:off x="5688190" y="3116263"/>
            <a:ext cx="1028700" cy="349250"/>
          </a:xfrm>
          <a:custGeom>
            <a:avLst/>
            <a:gdLst>
              <a:gd name="T0" fmla="*/ 35 w 576"/>
              <a:gd name="T1" fmla="*/ 101 h 220"/>
              <a:gd name="T2" fmla="*/ 35 w 576"/>
              <a:gd name="T3" fmla="*/ 104 h 220"/>
              <a:gd name="T4" fmla="*/ 25 w 576"/>
              <a:gd name="T5" fmla="*/ 125 h 220"/>
              <a:gd name="T6" fmla="*/ 36 w 576"/>
              <a:gd name="T7" fmla="*/ 152 h 220"/>
              <a:gd name="T8" fmla="*/ 0 w 576"/>
              <a:gd name="T9" fmla="*/ 178 h 220"/>
              <a:gd name="T10" fmla="*/ 7 w 576"/>
              <a:gd name="T11" fmla="*/ 220 h 220"/>
              <a:gd name="T12" fmla="*/ 158 w 576"/>
              <a:gd name="T13" fmla="*/ 207 h 220"/>
              <a:gd name="T14" fmla="*/ 338 w 576"/>
              <a:gd name="T15" fmla="*/ 186 h 220"/>
              <a:gd name="T16" fmla="*/ 428 w 576"/>
              <a:gd name="T17" fmla="*/ 168 h 220"/>
              <a:gd name="T18" fmla="*/ 446 w 576"/>
              <a:gd name="T19" fmla="*/ 111 h 220"/>
              <a:gd name="T20" fmla="*/ 478 w 576"/>
              <a:gd name="T21" fmla="*/ 109 h 220"/>
              <a:gd name="T22" fmla="*/ 576 w 576"/>
              <a:gd name="T23" fmla="*/ 0 h 220"/>
              <a:gd name="T24" fmla="*/ 449 w 576"/>
              <a:gd name="T25" fmla="*/ 27 h 220"/>
              <a:gd name="T26" fmla="*/ 151 w 576"/>
              <a:gd name="T27" fmla="*/ 72 h 220"/>
              <a:gd name="T28" fmla="*/ 154 w 576"/>
              <a:gd name="T29" fmla="*/ 85 h 220"/>
              <a:gd name="T30" fmla="*/ 35 w 576"/>
              <a:gd name="T31" fmla="*/ 101 h 2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20"/>
              <a:gd name="T50" fmla="*/ 576 w 576"/>
              <a:gd name="T51" fmla="*/ 220 h 2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20">
                <a:moveTo>
                  <a:pt x="35" y="101"/>
                </a:moveTo>
                <a:lnTo>
                  <a:pt x="35" y="104"/>
                </a:lnTo>
                <a:lnTo>
                  <a:pt x="25" y="125"/>
                </a:lnTo>
                <a:lnTo>
                  <a:pt x="36" y="152"/>
                </a:lnTo>
                <a:lnTo>
                  <a:pt x="0" y="178"/>
                </a:lnTo>
                <a:lnTo>
                  <a:pt x="7" y="220"/>
                </a:lnTo>
                <a:lnTo>
                  <a:pt x="158" y="207"/>
                </a:lnTo>
                <a:lnTo>
                  <a:pt x="338" y="186"/>
                </a:lnTo>
                <a:lnTo>
                  <a:pt x="428" y="168"/>
                </a:lnTo>
                <a:lnTo>
                  <a:pt x="446" y="111"/>
                </a:lnTo>
                <a:lnTo>
                  <a:pt x="478" y="109"/>
                </a:lnTo>
                <a:lnTo>
                  <a:pt x="576" y="0"/>
                </a:lnTo>
                <a:lnTo>
                  <a:pt x="449" y="27"/>
                </a:lnTo>
                <a:lnTo>
                  <a:pt x="151" y="72"/>
                </a:lnTo>
                <a:lnTo>
                  <a:pt x="154" y="85"/>
                </a:lnTo>
                <a:lnTo>
                  <a:pt x="35" y="101"/>
                </a:lnTo>
                <a:close/>
              </a:path>
            </a:pathLst>
          </a:custGeom>
          <a:solidFill>
            <a:srgbClr val="FFFF99"/>
          </a:solidFill>
          <a:ln w="11176">
            <a:solidFill>
              <a:srgbClr val="000000"/>
            </a:solidFill>
            <a:prstDash val="solid"/>
            <a:round/>
            <a:headEnd/>
            <a:tailEnd/>
          </a:ln>
        </p:spPr>
        <p:txBody>
          <a:bodyPr/>
          <a:lstStyle/>
          <a:p>
            <a:endParaRPr lang="en-US"/>
          </a:p>
        </p:txBody>
      </p:sp>
      <p:sp>
        <p:nvSpPr>
          <p:cNvPr id="2082" name="Freeform 34"/>
          <p:cNvSpPr>
            <a:spLocks/>
          </p:cNvSpPr>
          <p:nvPr/>
        </p:nvSpPr>
        <p:spPr bwMode="auto">
          <a:xfrm>
            <a:off x="5589412" y="3440113"/>
            <a:ext cx="420511" cy="688975"/>
          </a:xfrm>
          <a:custGeom>
            <a:avLst/>
            <a:gdLst>
              <a:gd name="T0" fmla="*/ 65 w 235"/>
              <a:gd name="T1" fmla="*/ 13 h 434"/>
              <a:gd name="T2" fmla="*/ 30 w 235"/>
              <a:gd name="T3" fmla="*/ 87 h 434"/>
              <a:gd name="T4" fmla="*/ 0 w 235"/>
              <a:gd name="T5" fmla="*/ 136 h 434"/>
              <a:gd name="T6" fmla="*/ 9 w 235"/>
              <a:gd name="T7" fmla="*/ 193 h 434"/>
              <a:gd name="T8" fmla="*/ 46 w 235"/>
              <a:gd name="T9" fmla="*/ 270 h 434"/>
              <a:gd name="T10" fmla="*/ 17 w 235"/>
              <a:gd name="T11" fmla="*/ 349 h 434"/>
              <a:gd name="T12" fmla="*/ 5 w 235"/>
              <a:gd name="T13" fmla="*/ 391 h 434"/>
              <a:gd name="T14" fmla="*/ 143 w 235"/>
              <a:gd name="T15" fmla="*/ 373 h 434"/>
              <a:gd name="T16" fmla="*/ 149 w 235"/>
              <a:gd name="T17" fmla="*/ 428 h 434"/>
              <a:gd name="T18" fmla="*/ 177 w 235"/>
              <a:gd name="T19" fmla="*/ 434 h 434"/>
              <a:gd name="T20" fmla="*/ 184 w 235"/>
              <a:gd name="T21" fmla="*/ 406 h 434"/>
              <a:gd name="T22" fmla="*/ 235 w 235"/>
              <a:gd name="T23" fmla="*/ 398 h 434"/>
              <a:gd name="T24" fmla="*/ 223 w 235"/>
              <a:gd name="T25" fmla="*/ 311 h 434"/>
              <a:gd name="T26" fmla="*/ 222 w 235"/>
              <a:gd name="T27" fmla="*/ 0 h 434"/>
              <a:gd name="T28" fmla="*/ 65 w 235"/>
              <a:gd name="T29" fmla="*/ 13 h 4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5"/>
              <a:gd name="T46" fmla="*/ 0 h 434"/>
              <a:gd name="T47" fmla="*/ 235 w 235"/>
              <a:gd name="T48" fmla="*/ 434 h 4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5" h="434">
                <a:moveTo>
                  <a:pt x="65" y="13"/>
                </a:moveTo>
                <a:lnTo>
                  <a:pt x="30" y="87"/>
                </a:lnTo>
                <a:lnTo>
                  <a:pt x="0" y="136"/>
                </a:lnTo>
                <a:lnTo>
                  <a:pt x="9" y="193"/>
                </a:lnTo>
                <a:lnTo>
                  <a:pt x="46" y="270"/>
                </a:lnTo>
                <a:lnTo>
                  <a:pt x="17" y="349"/>
                </a:lnTo>
                <a:lnTo>
                  <a:pt x="5" y="391"/>
                </a:lnTo>
                <a:lnTo>
                  <a:pt x="143" y="373"/>
                </a:lnTo>
                <a:lnTo>
                  <a:pt x="149" y="428"/>
                </a:lnTo>
                <a:lnTo>
                  <a:pt x="177" y="434"/>
                </a:lnTo>
                <a:lnTo>
                  <a:pt x="184" y="406"/>
                </a:lnTo>
                <a:lnTo>
                  <a:pt x="235" y="398"/>
                </a:lnTo>
                <a:lnTo>
                  <a:pt x="223" y="311"/>
                </a:lnTo>
                <a:lnTo>
                  <a:pt x="222" y="0"/>
                </a:lnTo>
                <a:lnTo>
                  <a:pt x="65" y="13"/>
                </a:lnTo>
                <a:close/>
              </a:path>
            </a:pathLst>
          </a:custGeom>
          <a:solidFill>
            <a:srgbClr val="CCFFCC"/>
          </a:solidFill>
          <a:ln w="11176">
            <a:solidFill>
              <a:srgbClr val="000000"/>
            </a:solidFill>
            <a:prstDash val="solid"/>
            <a:round/>
            <a:headEnd/>
            <a:tailEnd/>
          </a:ln>
        </p:spPr>
        <p:txBody>
          <a:bodyPr/>
          <a:lstStyle/>
          <a:p>
            <a:endParaRPr lang="en-US"/>
          </a:p>
        </p:txBody>
      </p:sp>
      <p:sp>
        <p:nvSpPr>
          <p:cNvPr id="2083" name="Freeform 35"/>
          <p:cNvSpPr>
            <a:spLocks/>
          </p:cNvSpPr>
          <p:nvPr/>
        </p:nvSpPr>
        <p:spPr bwMode="auto">
          <a:xfrm>
            <a:off x="5981701" y="3405188"/>
            <a:ext cx="478366" cy="696912"/>
          </a:xfrm>
          <a:custGeom>
            <a:avLst/>
            <a:gdLst>
              <a:gd name="T0" fmla="*/ 0 w 268"/>
              <a:gd name="T1" fmla="*/ 22 h 439"/>
              <a:gd name="T2" fmla="*/ 174 w 268"/>
              <a:gd name="T3" fmla="*/ 0 h 439"/>
              <a:gd name="T4" fmla="*/ 229 w 268"/>
              <a:gd name="T5" fmla="*/ 203 h 439"/>
              <a:gd name="T6" fmla="*/ 268 w 268"/>
              <a:gd name="T7" fmla="*/ 235 h 439"/>
              <a:gd name="T8" fmla="*/ 237 w 268"/>
              <a:gd name="T9" fmla="*/ 296 h 439"/>
              <a:gd name="T10" fmla="*/ 266 w 268"/>
              <a:gd name="T11" fmla="*/ 353 h 439"/>
              <a:gd name="T12" fmla="*/ 89 w 268"/>
              <a:gd name="T13" fmla="*/ 374 h 439"/>
              <a:gd name="T14" fmla="*/ 97 w 268"/>
              <a:gd name="T15" fmla="*/ 422 h 439"/>
              <a:gd name="T16" fmla="*/ 71 w 268"/>
              <a:gd name="T17" fmla="*/ 439 h 439"/>
              <a:gd name="T18" fmla="*/ 51 w 268"/>
              <a:gd name="T19" fmla="*/ 377 h 439"/>
              <a:gd name="T20" fmla="*/ 39 w 268"/>
              <a:gd name="T21" fmla="*/ 428 h 439"/>
              <a:gd name="T22" fmla="*/ 16 w 268"/>
              <a:gd name="T23" fmla="*/ 422 h 439"/>
              <a:gd name="T24" fmla="*/ 8 w 268"/>
              <a:gd name="T25" fmla="*/ 371 h 439"/>
              <a:gd name="T26" fmla="*/ 3 w 268"/>
              <a:gd name="T27" fmla="*/ 328 h 439"/>
              <a:gd name="T28" fmla="*/ 0 w 268"/>
              <a:gd name="T29" fmla="*/ 22 h 4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8"/>
              <a:gd name="T46" fmla="*/ 0 h 439"/>
              <a:gd name="T47" fmla="*/ 268 w 268"/>
              <a:gd name="T48" fmla="*/ 439 h 4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8" h="439">
                <a:moveTo>
                  <a:pt x="0" y="22"/>
                </a:moveTo>
                <a:lnTo>
                  <a:pt x="174" y="0"/>
                </a:lnTo>
                <a:lnTo>
                  <a:pt x="229" y="203"/>
                </a:lnTo>
                <a:lnTo>
                  <a:pt x="268" y="235"/>
                </a:lnTo>
                <a:lnTo>
                  <a:pt x="237" y="296"/>
                </a:lnTo>
                <a:lnTo>
                  <a:pt x="266" y="353"/>
                </a:lnTo>
                <a:lnTo>
                  <a:pt x="89" y="374"/>
                </a:lnTo>
                <a:lnTo>
                  <a:pt x="97" y="422"/>
                </a:lnTo>
                <a:lnTo>
                  <a:pt x="71" y="439"/>
                </a:lnTo>
                <a:lnTo>
                  <a:pt x="51" y="377"/>
                </a:lnTo>
                <a:lnTo>
                  <a:pt x="39" y="428"/>
                </a:lnTo>
                <a:lnTo>
                  <a:pt x="16" y="422"/>
                </a:lnTo>
                <a:lnTo>
                  <a:pt x="8" y="371"/>
                </a:lnTo>
                <a:lnTo>
                  <a:pt x="3" y="328"/>
                </a:lnTo>
                <a:lnTo>
                  <a:pt x="0" y="22"/>
                </a:lnTo>
                <a:close/>
              </a:path>
            </a:pathLst>
          </a:custGeom>
          <a:solidFill>
            <a:srgbClr val="FFFF99"/>
          </a:solidFill>
          <a:ln w="11176" cap="flat" cmpd="sng">
            <a:solidFill>
              <a:srgbClr val="000000"/>
            </a:solidFill>
            <a:prstDash val="solid"/>
            <a:round/>
            <a:headEnd type="none" w="med" len="med"/>
            <a:tailEnd type="none" w="med" len="med"/>
          </a:ln>
        </p:spPr>
        <p:txBody>
          <a:bodyPr/>
          <a:lstStyle/>
          <a:p>
            <a:endParaRPr lang="en-US"/>
          </a:p>
        </p:txBody>
      </p:sp>
      <p:sp>
        <p:nvSpPr>
          <p:cNvPr id="2084" name="Freeform 36"/>
          <p:cNvSpPr>
            <a:spLocks/>
          </p:cNvSpPr>
          <p:nvPr/>
        </p:nvSpPr>
        <p:spPr bwMode="auto">
          <a:xfrm>
            <a:off x="6293556" y="3375025"/>
            <a:ext cx="656167" cy="636588"/>
          </a:xfrm>
          <a:custGeom>
            <a:avLst/>
            <a:gdLst>
              <a:gd name="T0" fmla="*/ 0 w 368"/>
              <a:gd name="T1" fmla="*/ 24 h 401"/>
              <a:gd name="T2" fmla="*/ 4 w 368"/>
              <a:gd name="T3" fmla="*/ 24 h 401"/>
              <a:gd name="T4" fmla="*/ 90 w 368"/>
              <a:gd name="T5" fmla="*/ 7 h 401"/>
              <a:gd name="T6" fmla="*/ 165 w 368"/>
              <a:gd name="T7" fmla="*/ 0 h 401"/>
              <a:gd name="T8" fmla="*/ 155 w 368"/>
              <a:gd name="T9" fmla="*/ 20 h 401"/>
              <a:gd name="T10" fmla="*/ 178 w 368"/>
              <a:gd name="T11" fmla="*/ 20 h 401"/>
              <a:gd name="T12" fmla="*/ 308 w 368"/>
              <a:gd name="T13" fmla="*/ 143 h 401"/>
              <a:gd name="T14" fmla="*/ 360 w 368"/>
              <a:gd name="T15" fmla="*/ 224 h 401"/>
              <a:gd name="T16" fmla="*/ 368 w 368"/>
              <a:gd name="T17" fmla="*/ 278 h 401"/>
              <a:gd name="T18" fmla="*/ 349 w 368"/>
              <a:gd name="T19" fmla="*/ 291 h 401"/>
              <a:gd name="T20" fmla="*/ 360 w 368"/>
              <a:gd name="T21" fmla="*/ 345 h 401"/>
              <a:gd name="T22" fmla="*/ 323 w 368"/>
              <a:gd name="T23" fmla="*/ 348 h 401"/>
              <a:gd name="T24" fmla="*/ 323 w 368"/>
              <a:gd name="T25" fmla="*/ 394 h 401"/>
              <a:gd name="T26" fmla="*/ 294 w 368"/>
              <a:gd name="T27" fmla="*/ 372 h 401"/>
              <a:gd name="T28" fmla="*/ 106 w 368"/>
              <a:gd name="T29" fmla="*/ 401 h 401"/>
              <a:gd name="T30" fmla="*/ 63 w 368"/>
              <a:gd name="T31" fmla="*/ 315 h 401"/>
              <a:gd name="T32" fmla="*/ 92 w 368"/>
              <a:gd name="T33" fmla="*/ 255 h 401"/>
              <a:gd name="T34" fmla="*/ 53 w 368"/>
              <a:gd name="T35" fmla="*/ 225 h 401"/>
              <a:gd name="T36" fmla="*/ 0 w 368"/>
              <a:gd name="T37" fmla="*/ 24 h 4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8"/>
              <a:gd name="T58" fmla="*/ 0 h 401"/>
              <a:gd name="T59" fmla="*/ 368 w 368"/>
              <a:gd name="T60" fmla="*/ 401 h 4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8" h="401">
                <a:moveTo>
                  <a:pt x="0" y="24"/>
                </a:moveTo>
                <a:lnTo>
                  <a:pt x="4" y="24"/>
                </a:lnTo>
                <a:lnTo>
                  <a:pt x="90" y="7"/>
                </a:lnTo>
                <a:lnTo>
                  <a:pt x="165" y="0"/>
                </a:lnTo>
                <a:lnTo>
                  <a:pt x="155" y="20"/>
                </a:lnTo>
                <a:lnTo>
                  <a:pt x="178" y="20"/>
                </a:lnTo>
                <a:lnTo>
                  <a:pt x="308" y="143"/>
                </a:lnTo>
                <a:lnTo>
                  <a:pt x="360" y="224"/>
                </a:lnTo>
                <a:lnTo>
                  <a:pt x="368" y="278"/>
                </a:lnTo>
                <a:lnTo>
                  <a:pt x="349" y="291"/>
                </a:lnTo>
                <a:lnTo>
                  <a:pt x="360" y="345"/>
                </a:lnTo>
                <a:lnTo>
                  <a:pt x="323" y="348"/>
                </a:lnTo>
                <a:lnTo>
                  <a:pt x="323" y="394"/>
                </a:lnTo>
                <a:lnTo>
                  <a:pt x="294" y="372"/>
                </a:lnTo>
                <a:lnTo>
                  <a:pt x="106" y="401"/>
                </a:lnTo>
                <a:lnTo>
                  <a:pt x="63" y="315"/>
                </a:lnTo>
                <a:lnTo>
                  <a:pt x="92" y="255"/>
                </a:lnTo>
                <a:lnTo>
                  <a:pt x="53" y="225"/>
                </a:lnTo>
                <a:lnTo>
                  <a:pt x="0" y="24"/>
                </a:lnTo>
                <a:close/>
              </a:path>
            </a:pathLst>
          </a:custGeom>
          <a:solidFill>
            <a:srgbClr val="CC99FF"/>
          </a:solidFill>
          <a:ln w="11176">
            <a:solidFill>
              <a:srgbClr val="000000"/>
            </a:solidFill>
            <a:prstDash val="solid"/>
            <a:round/>
            <a:headEnd/>
            <a:tailEnd/>
          </a:ln>
        </p:spPr>
        <p:txBody>
          <a:bodyPr/>
          <a:lstStyle/>
          <a:p>
            <a:endParaRPr lang="en-US"/>
          </a:p>
        </p:txBody>
      </p:sp>
      <p:sp>
        <p:nvSpPr>
          <p:cNvPr id="2085" name="Freeform 37"/>
          <p:cNvSpPr>
            <a:spLocks/>
          </p:cNvSpPr>
          <p:nvPr/>
        </p:nvSpPr>
        <p:spPr bwMode="auto">
          <a:xfrm>
            <a:off x="6568723" y="3286125"/>
            <a:ext cx="601133" cy="444500"/>
          </a:xfrm>
          <a:custGeom>
            <a:avLst/>
            <a:gdLst>
              <a:gd name="T0" fmla="*/ 12 w 336"/>
              <a:gd name="T1" fmla="*/ 51 h 280"/>
              <a:gd name="T2" fmla="*/ 38 w 336"/>
              <a:gd name="T3" fmla="*/ 23 h 280"/>
              <a:gd name="T4" fmla="*/ 140 w 336"/>
              <a:gd name="T5" fmla="*/ 0 h 280"/>
              <a:gd name="T6" fmla="*/ 170 w 336"/>
              <a:gd name="T7" fmla="*/ 16 h 280"/>
              <a:gd name="T8" fmla="*/ 235 w 336"/>
              <a:gd name="T9" fmla="*/ 4 h 280"/>
              <a:gd name="T10" fmla="*/ 288 w 336"/>
              <a:gd name="T11" fmla="*/ 44 h 280"/>
              <a:gd name="T12" fmla="*/ 336 w 336"/>
              <a:gd name="T13" fmla="*/ 76 h 280"/>
              <a:gd name="T14" fmla="*/ 309 w 336"/>
              <a:gd name="T15" fmla="*/ 158 h 280"/>
              <a:gd name="T16" fmla="*/ 268 w 336"/>
              <a:gd name="T17" fmla="*/ 202 h 280"/>
              <a:gd name="T18" fmla="*/ 225 w 336"/>
              <a:gd name="T19" fmla="*/ 215 h 280"/>
              <a:gd name="T20" fmla="*/ 233 w 336"/>
              <a:gd name="T21" fmla="*/ 248 h 280"/>
              <a:gd name="T22" fmla="*/ 205 w 336"/>
              <a:gd name="T23" fmla="*/ 280 h 280"/>
              <a:gd name="T24" fmla="*/ 153 w 336"/>
              <a:gd name="T25" fmla="*/ 202 h 280"/>
              <a:gd name="T26" fmla="*/ 21 w 336"/>
              <a:gd name="T27" fmla="*/ 76 h 280"/>
              <a:gd name="T28" fmla="*/ 0 w 336"/>
              <a:gd name="T29" fmla="*/ 76 h 280"/>
              <a:gd name="T30" fmla="*/ 12 w 336"/>
              <a:gd name="T31" fmla="*/ 51 h 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6"/>
              <a:gd name="T49" fmla="*/ 0 h 280"/>
              <a:gd name="T50" fmla="*/ 336 w 336"/>
              <a:gd name="T51" fmla="*/ 280 h 2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6" h="280">
                <a:moveTo>
                  <a:pt x="12" y="51"/>
                </a:moveTo>
                <a:lnTo>
                  <a:pt x="38" y="23"/>
                </a:lnTo>
                <a:lnTo>
                  <a:pt x="140" y="0"/>
                </a:lnTo>
                <a:lnTo>
                  <a:pt x="170" y="16"/>
                </a:lnTo>
                <a:lnTo>
                  <a:pt x="235" y="4"/>
                </a:lnTo>
                <a:lnTo>
                  <a:pt x="288" y="44"/>
                </a:lnTo>
                <a:lnTo>
                  <a:pt x="336" y="76"/>
                </a:lnTo>
                <a:lnTo>
                  <a:pt x="309" y="158"/>
                </a:lnTo>
                <a:lnTo>
                  <a:pt x="268" y="202"/>
                </a:lnTo>
                <a:lnTo>
                  <a:pt x="225" y="215"/>
                </a:lnTo>
                <a:lnTo>
                  <a:pt x="233" y="248"/>
                </a:lnTo>
                <a:lnTo>
                  <a:pt x="205" y="280"/>
                </a:lnTo>
                <a:lnTo>
                  <a:pt x="153" y="202"/>
                </a:lnTo>
                <a:lnTo>
                  <a:pt x="21" y="76"/>
                </a:lnTo>
                <a:lnTo>
                  <a:pt x="0" y="76"/>
                </a:lnTo>
                <a:lnTo>
                  <a:pt x="12" y="51"/>
                </a:lnTo>
                <a:close/>
              </a:path>
            </a:pathLst>
          </a:custGeom>
          <a:solidFill>
            <a:srgbClr val="FFFF99"/>
          </a:solidFill>
          <a:ln w="11176">
            <a:solidFill>
              <a:srgbClr val="000000"/>
            </a:solidFill>
            <a:prstDash val="solid"/>
            <a:round/>
            <a:headEnd/>
            <a:tailEnd/>
          </a:ln>
        </p:spPr>
        <p:txBody>
          <a:bodyPr/>
          <a:lstStyle/>
          <a:p>
            <a:endParaRPr lang="en-US"/>
          </a:p>
        </p:txBody>
      </p:sp>
      <p:sp>
        <p:nvSpPr>
          <p:cNvPr id="2086" name="Freeform 38"/>
          <p:cNvSpPr>
            <a:spLocks/>
          </p:cNvSpPr>
          <p:nvPr/>
        </p:nvSpPr>
        <p:spPr bwMode="auto">
          <a:xfrm>
            <a:off x="6141156" y="3922713"/>
            <a:ext cx="1123244" cy="717550"/>
          </a:xfrm>
          <a:custGeom>
            <a:avLst/>
            <a:gdLst>
              <a:gd name="T0" fmla="*/ 0 w 629"/>
              <a:gd name="T1" fmla="*/ 44 h 452"/>
              <a:gd name="T2" fmla="*/ 173 w 629"/>
              <a:gd name="T3" fmla="*/ 27 h 452"/>
              <a:gd name="T4" fmla="*/ 191 w 629"/>
              <a:gd name="T5" fmla="*/ 56 h 452"/>
              <a:gd name="T6" fmla="*/ 376 w 629"/>
              <a:gd name="T7" fmla="*/ 27 h 452"/>
              <a:gd name="T8" fmla="*/ 408 w 629"/>
              <a:gd name="T9" fmla="*/ 51 h 452"/>
              <a:gd name="T10" fmla="*/ 408 w 629"/>
              <a:gd name="T11" fmla="*/ 4 h 452"/>
              <a:gd name="T12" fmla="*/ 405 w 629"/>
              <a:gd name="T13" fmla="*/ 0 h 452"/>
              <a:gd name="T14" fmla="*/ 442 w 629"/>
              <a:gd name="T15" fmla="*/ 3 h 452"/>
              <a:gd name="T16" fmla="*/ 482 w 629"/>
              <a:gd name="T17" fmla="*/ 73 h 452"/>
              <a:gd name="T18" fmla="*/ 544 w 629"/>
              <a:gd name="T19" fmla="*/ 167 h 452"/>
              <a:gd name="T20" fmla="*/ 574 w 629"/>
              <a:gd name="T21" fmla="*/ 249 h 452"/>
              <a:gd name="T22" fmla="*/ 621 w 629"/>
              <a:gd name="T23" fmla="*/ 306 h 452"/>
              <a:gd name="T24" fmla="*/ 629 w 629"/>
              <a:gd name="T25" fmla="*/ 388 h 452"/>
              <a:gd name="T26" fmla="*/ 614 w 629"/>
              <a:gd name="T27" fmla="*/ 439 h 452"/>
              <a:gd name="T28" fmla="*/ 548 w 629"/>
              <a:gd name="T29" fmla="*/ 452 h 452"/>
              <a:gd name="T30" fmla="*/ 536 w 629"/>
              <a:gd name="T31" fmla="*/ 431 h 452"/>
              <a:gd name="T32" fmla="*/ 491 w 629"/>
              <a:gd name="T33" fmla="*/ 401 h 452"/>
              <a:gd name="T34" fmla="*/ 475 w 629"/>
              <a:gd name="T35" fmla="*/ 370 h 452"/>
              <a:gd name="T36" fmla="*/ 463 w 629"/>
              <a:gd name="T37" fmla="*/ 358 h 452"/>
              <a:gd name="T38" fmla="*/ 457 w 629"/>
              <a:gd name="T39" fmla="*/ 330 h 452"/>
              <a:gd name="T40" fmla="*/ 445 w 629"/>
              <a:gd name="T41" fmla="*/ 337 h 452"/>
              <a:gd name="T42" fmla="*/ 408 w 629"/>
              <a:gd name="T43" fmla="*/ 300 h 452"/>
              <a:gd name="T44" fmla="*/ 417 w 629"/>
              <a:gd name="T45" fmla="*/ 265 h 452"/>
              <a:gd name="T46" fmla="*/ 408 w 629"/>
              <a:gd name="T47" fmla="*/ 245 h 452"/>
              <a:gd name="T48" fmla="*/ 397 w 629"/>
              <a:gd name="T49" fmla="*/ 252 h 452"/>
              <a:gd name="T50" fmla="*/ 398 w 629"/>
              <a:gd name="T51" fmla="*/ 273 h 452"/>
              <a:gd name="T52" fmla="*/ 387 w 629"/>
              <a:gd name="T53" fmla="*/ 245 h 452"/>
              <a:gd name="T54" fmla="*/ 387 w 629"/>
              <a:gd name="T55" fmla="*/ 182 h 452"/>
              <a:gd name="T56" fmla="*/ 364 w 629"/>
              <a:gd name="T57" fmla="*/ 145 h 452"/>
              <a:gd name="T58" fmla="*/ 306 w 629"/>
              <a:gd name="T59" fmla="*/ 113 h 452"/>
              <a:gd name="T60" fmla="*/ 277 w 629"/>
              <a:gd name="T61" fmla="*/ 79 h 452"/>
              <a:gd name="T62" fmla="*/ 242 w 629"/>
              <a:gd name="T63" fmla="*/ 75 h 452"/>
              <a:gd name="T64" fmla="*/ 229 w 629"/>
              <a:gd name="T65" fmla="*/ 96 h 452"/>
              <a:gd name="T66" fmla="*/ 180 w 629"/>
              <a:gd name="T67" fmla="*/ 112 h 452"/>
              <a:gd name="T68" fmla="*/ 152 w 629"/>
              <a:gd name="T69" fmla="*/ 96 h 452"/>
              <a:gd name="T70" fmla="*/ 138 w 629"/>
              <a:gd name="T71" fmla="*/ 73 h 452"/>
              <a:gd name="T72" fmla="*/ 46 w 629"/>
              <a:gd name="T73" fmla="*/ 93 h 452"/>
              <a:gd name="T74" fmla="*/ 27 w 629"/>
              <a:gd name="T75" fmla="*/ 77 h 452"/>
              <a:gd name="T76" fmla="*/ 5 w 629"/>
              <a:gd name="T77" fmla="*/ 96 h 452"/>
              <a:gd name="T78" fmla="*/ 0 w 629"/>
              <a:gd name="T79" fmla="*/ 44 h 4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29"/>
              <a:gd name="T121" fmla="*/ 0 h 452"/>
              <a:gd name="T122" fmla="*/ 629 w 629"/>
              <a:gd name="T123" fmla="*/ 452 h 4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29" h="452">
                <a:moveTo>
                  <a:pt x="0" y="44"/>
                </a:moveTo>
                <a:lnTo>
                  <a:pt x="173" y="27"/>
                </a:lnTo>
                <a:lnTo>
                  <a:pt x="191" y="56"/>
                </a:lnTo>
                <a:lnTo>
                  <a:pt x="376" y="27"/>
                </a:lnTo>
                <a:lnTo>
                  <a:pt x="408" y="51"/>
                </a:lnTo>
                <a:lnTo>
                  <a:pt x="408" y="4"/>
                </a:lnTo>
                <a:lnTo>
                  <a:pt x="405" y="0"/>
                </a:lnTo>
                <a:lnTo>
                  <a:pt x="442" y="3"/>
                </a:lnTo>
                <a:lnTo>
                  <a:pt x="482" y="73"/>
                </a:lnTo>
                <a:lnTo>
                  <a:pt x="544" y="167"/>
                </a:lnTo>
                <a:lnTo>
                  <a:pt x="574" y="249"/>
                </a:lnTo>
                <a:lnTo>
                  <a:pt x="621" y="306"/>
                </a:lnTo>
                <a:lnTo>
                  <a:pt x="629" y="388"/>
                </a:lnTo>
                <a:lnTo>
                  <a:pt x="614" y="439"/>
                </a:lnTo>
                <a:lnTo>
                  <a:pt x="548" y="452"/>
                </a:lnTo>
                <a:lnTo>
                  <a:pt x="536" y="431"/>
                </a:lnTo>
                <a:lnTo>
                  <a:pt x="491" y="401"/>
                </a:lnTo>
                <a:lnTo>
                  <a:pt x="475" y="370"/>
                </a:lnTo>
                <a:lnTo>
                  <a:pt x="463" y="358"/>
                </a:lnTo>
                <a:lnTo>
                  <a:pt x="457" y="330"/>
                </a:lnTo>
                <a:lnTo>
                  <a:pt x="445" y="337"/>
                </a:lnTo>
                <a:lnTo>
                  <a:pt x="408" y="300"/>
                </a:lnTo>
                <a:lnTo>
                  <a:pt x="417" y="265"/>
                </a:lnTo>
                <a:lnTo>
                  <a:pt x="408" y="245"/>
                </a:lnTo>
                <a:lnTo>
                  <a:pt x="397" y="252"/>
                </a:lnTo>
                <a:lnTo>
                  <a:pt x="398" y="273"/>
                </a:lnTo>
                <a:lnTo>
                  <a:pt x="387" y="245"/>
                </a:lnTo>
                <a:lnTo>
                  <a:pt x="387" y="182"/>
                </a:lnTo>
                <a:lnTo>
                  <a:pt x="364" y="145"/>
                </a:lnTo>
                <a:lnTo>
                  <a:pt x="306" y="113"/>
                </a:lnTo>
                <a:lnTo>
                  <a:pt x="277" y="79"/>
                </a:lnTo>
                <a:lnTo>
                  <a:pt x="242" y="75"/>
                </a:lnTo>
                <a:lnTo>
                  <a:pt x="229" y="96"/>
                </a:lnTo>
                <a:lnTo>
                  <a:pt x="180" y="112"/>
                </a:lnTo>
                <a:lnTo>
                  <a:pt x="152" y="96"/>
                </a:lnTo>
                <a:lnTo>
                  <a:pt x="138" y="73"/>
                </a:lnTo>
                <a:lnTo>
                  <a:pt x="46" y="93"/>
                </a:lnTo>
                <a:lnTo>
                  <a:pt x="27" y="77"/>
                </a:lnTo>
                <a:lnTo>
                  <a:pt x="5" y="96"/>
                </a:lnTo>
                <a:lnTo>
                  <a:pt x="0" y="44"/>
                </a:lnTo>
                <a:close/>
              </a:path>
            </a:pathLst>
          </a:custGeom>
          <a:solidFill>
            <a:srgbClr val="CC99FF"/>
          </a:solidFill>
          <a:ln w="11176">
            <a:solidFill>
              <a:srgbClr val="000000"/>
            </a:solidFill>
            <a:prstDash val="solid"/>
            <a:round/>
            <a:headEnd/>
            <a:tailEnd/>
          </a:ln>
        </p:spPr>
        <p:txBody>
          <a:bodyPr/>
          <a:lstStyle/>
          <a:p>
            <a:endParaRPr lang="en-US"/>
          </a:p>
        </p:txBody>
      </p:sp>
      <p:sp>
        <p:nvSpPr>
          <p:cNvPr id="2087" name="Freeform 39"/>
          <p:cNvSpPr>
            <a:spLocks/>
          </p:cNvSpPr>
          <p:nvPr/>
        </p:nvSpPr>
        <p:spPr bwMode="auto">
          <a:xfrm>
            <a:off x="6450190" y="2978150"/>
            <a:ext cx="1034344" cy="427038"/>
          </a:xfrm>
          <a:custGeom>
            <a:avLst/>
            <a:gdLst>
              <a:gd name="T0" fmla="*/ 20 w 580"/>
              <a:gd name="T1" fmla="*/ 198 h 269"/>
              <a:gd name="T2" fmla="*/ 0 w 580"/>
              <a:gd name="T3" fmla="*/ 255 h 269"/>
              <a:gd name="T4" fmla="*/ 75 w 580"/>
              <a:gd name="T5" fmla="*/ 247 h 269"/>
              <a:gd name="T6" fmla="*/ 104 w 580"/>
              <a:gd name="T7" fmla="*/ 222 h 269"/>
              <a:gd name="T8" fmla="*/ 207 w 580"/>
              <a:gd name="T9" fmla="*/ 193 h 269"/>
              <a:gd name="T10" fmla="*/ 235 w 580"/>
              <a:gd name="T11" fmla="*/ 209 h 269"/>
              <a:gd name="T12" fmla="*/ 302 w 580"/>
              <a:gd name="T13" fmla="*/ 198 h 269"/>
              <a:gd name="T14" fmla="*/ 302 w 580"/>
              <a:gd name="T15" fmla="*/ 202 h 269"/>
              <a:gd name="T16" fmla="*/ 403 w 580"/>
              <a:gd name="T17" fmla="*/ 269 h 269"/>
              <a:gd name="T18" fmla="*/ 461 w 580"/>
              <a:gd name="T19" fmla="*/ 249 h 269"/>
              <a:gd name="T20" fmla="*/ 495 w 580"/>
              <a:gd name="T21" fmla="*/ 175 h 269"/>
              <a:gd name="T22" fmla="*/ 552 w 580"/>
              <a:gd name="T23" fmla="*/ 155 h 269"/>
              <a:gd name="T24" fmla="*/ 580 w 580"/>
              <a:gd name="T25" fmla="*/ 101 h 269"/>
              <a:gd name="T26" fmla="*/ 579 w 580"/>
              <a:gd name="T27" fmla="*/ 34 h 269"/>
              <a:gd name="T28" fmla="*/ 571 w 580"/>
              <a:gd name="T29" fmla="*/ 89 h 269"/>
              <a:gd name="T30" fmla="*/ 539 w 580"/>
              <a:gd name="T31" fmla="*/ 135 h 269"/>
              <a:gd name="T32" fmla="*/ 527 w 580"/>
              <a:gd name="T33" fmla="*/ 131 h 269"/>
              <a:gd name="T34" fmla="*/ 484 w 580"/>
              <a:gd name="T35" fmla="*/ 144 h 269"/>
              <a:gd name="T36" fmla="*/ 484 w 580"/>
              <a:gd name="T37" fmla="*/ 128 h 269"/>
              <a:gd name="T38" fmla="*/ 527 w 580"/>
              <a:gd name="T39" fmla="*/ 112 h 269"/>
              <a:gd name="T40" fmla="*/ 488 w 580"/>
              <a:gd name="T41" fmla="*/ 107 h 269"/>
              <a:gd name="T42" fmla="*/ 531 w 580"/>
              <a:gd name="T43" fmla="*/ 94 h 269"/>
              <a:gd name="T44" fmla="*/ 548 w 580"/>
              <a:gd name="T45" fmla="*/ 101 h 269"/>
              <a:gd name="T46" fmla="*/ 558 w 580"/>
              <a:gd name="T47" fmla="*/ 49 h 269"/>
              <a:gd name="T48" fmla="*/ 547 w 580"/>
              <a:gd name="T49" fmla="*/ 38 h 269"/>
              <a:gd name="T50" fmla="*/ 493 w 580"/>
              <a:gd name="T51" fmla="*/ 58 h 269"/>
              <a:gd name="T52" fmla="*/ 495 w 580"/>
              <a:gd name="T53" fmla="*/ 28 h 269"/>
              <a:gd name="T54" fmla="*/ 517 w 580"/>
              <a:gd name="T55" fmla="*/ 36 h 269"/>
              <a:gd name="T56" fmla="*/ 547 w 580"/>
              <a:gd name="T57" fmla="*/ 12 h 269"/>
              <a:gd name="T58" fmla="*/ 531 w 580"/>
              <a:gd name="T59" fmla="*/ 0 h 269"/>
              <a:gd name="T60" fmla="*/ 358 w 580"/>
              <a:gd name="T61" fmla="*/ 42 h 269"/>
              <a:gd name="T62" fmla="*/ 145 w 580"/>
              <a:gd name="T63" fmla="*/ 87 h 269"/>
              <a:gd name="T64" fmla="*/ 48 w 580"/>
              <a:gd name="T65" fmla="*/ 197 h 269"/>
              <a:gd name="T66" fmla="*/ 20 w 580"/>
              <a:gd name="T67" fmla="*/ 198 h 2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0"/>
              <a:gd name="T103" fmla="*/ 0 h 269"/>
              <a:gd name="T104" fmla="*/ 580 w 580"/>
              <a:gd name="T105" fmla="*/ 269 h 2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0" h="269">
                <a:moveTo>
                  <a:pt x="20" y="198"/>
                </a:moveTo>
                <a:lnTo>
                  <a:pt x="0" y="255"/>
                </a:lnTo>
                <a:lnTo>
                  <a:pt x="75" y="247"/>
                </a:lnTo>
                <a:lnTo>
                  <a:pt x="104" y="222"/>
                </a:lnTo>
                <a:lnTo>
                  <a:pt x="207" y="193"/>
                </a:lnTo>
                <a:lnTo>
                  <a:pt x="235" y="209"/>
                </a:lnTo>
                <a:lnTo>
                  <a:pt x="302" y="198"/>
                </a:lnTo>
                <a:lnTo>
                  <a:pt x="302" y="202"/>
                </a:lnTo>
                <a:lnTo>
                  <a:pt x="403" y="269"/>
                </a:lnTo>
                <a:lnTo>
                  <a:pt x="461" y="249"/>
                </a:lnTo>
                <a:lnTo>
                  <a:pt x="495" y="175"/>
                </a:lnTo>
                <a:lnTo>
                  <a:pt x="552" y="155"/>
                </a:lnTo>
                <a:lnTo>
                  <a:pt x="580" y="101"/>
                </a:lnTo>
                <a:lnTo>
                  <a:pt x="579" y="34"/>
                </a:lnTo>
                <a:lnTo>
                  <a:pt x="571" y="89"/>
                </a:lnTo>
                <a:lnTo>
                  <a:pt x="539" y="135"/>
                </a:lnTo>
                <a:lnTo>
                  <a:pt x="527" y="131"/>
                </a:lnTo>
                <a:lnTo>
                  <a:pt x="484" y="144"/>
                </a:lnTo>
                <a:lnTo>
                  <a:pt x="484" y="128"/>
                </a:lnTo>
                <a:lnTo>
                  <a:pt x="527" y="112"/>
                </a:lnTo>
                <a:lnTo>
                  <a:pt x="488" y="107"/>
                </a:lnTo>
                <a:lnTo>
                  <a:pt x="531" y="94"/>
                </a:lnTo>
                <a:lnTo>
                  <a:pt x="548" y="101"/>
                </a:lnTo>
                <a:lnTo>
                  <a:pt x="558" y="49"/>
                </a:lnTo>
                <a:lnTo>
                  <a:pt x="547" y="38"/>
                </a:lnTo>
                <a:lnTo>
                  <a:pt x="493" y="58"/>
                </a:lnTo>
                <a:lnTo>
                  <a:pt x="495" y="28"/>
                </a:lnTo>
                <a:lnTo>
                  <a:pt x="517" y="36"/>
                </a:lnTo>
                <a:lnTo>
                  <a:pt x="547" y="12"/>
                </a:lnTo>
                <a:lnTo>
                  <a:pt x="531" y="0"/>
                </a:lnTo>
                <a:lnTo>
                  <a:pt x="358" y="42"/>
                </a:lnTo>
                <a:lnTo>
                  <a:pt x="145" y="87"/>
                </a:lnTo>
                <a:lnTo>
                  <a:pt x="48" y="197"/>
                </a:lnTo>
                <a:lnTo>
                  <a:pt x="20" y="198"/>
                </a:lnTo>
                <a:close/>
              </a:path>
            </a:pathLst>
          </a:custGeom>
          <a:solidFill>
            <a:srgbClr val="CCFFCC"/>
          </a:solidFill>
          <a:ln w="11176">
            <a:solidFill>
              <a:srgbClr val="000000"/>
            </a:solidFill>
            <a:prstDash val="solid"/>
            <a:round/>
            <a:headEnd/>
            <a:tailEnd/>
          </a:ln>
        </p:spPr>
        <p:txBody>
          <a:bodyPr/>
          <a:lstStyle/>
          <a:p>
            <a:endParaRPr lang="en-US"/>
          </a:p>
        </p:txBody>
      </p:sp>
      <p:sp>
        <p:nvSpPr>
          <p:cNvPr id="2088" name="Freeform 40"/>
          <p:cNvSpPr>
            <a:spLocks/>
          </p:cNvSpPr>
          <p:nvPr/>
        </p:nvSpPr>
        <p:spPr bwMode="auto">
          <a:xfrm>
            <a:off x="6489701" y="2627314"/>
            <a:ext cx="905933" cy="528637"/>
          </a:xfrm>
          <a:custGeom>
            <a:avLst/>
            <a:gdLst>
              <a:gd name="T0" fmla="*/ 83 w 507"/>
              <a:gd name="T1" fmla="*/ 234 h 333"/>
              <a:gd name="T2" fmla="*/ 69 w 507"/>
              <a:gd name="T3" fmla="*/ 267 h 333"/>
              <a:gd name="T4" fmla="*/ 48 w 507"/>
              <a:gd name="T5" fmla="*/ 277 h 333"/>
              <a:gd name="T6" fmla="*/ 46 w 507"/>
              <a:gd name="T7" fmla="*/ 298 h 333"/>
              <a:gd name="T8" fmla="*/ 3 w 507"/>
              <a:gd name="T9" fmla="*/ 315 h 333"/>
              <a:gd name="T10" fmla="*/ 0 w 507"/>
              <a:gd name="T11" fmla="*/ 333 h 333"/>
              <a:gd name="T12" fmla="*/ 120 w 507"/>
              <a:gd name="T13" fmla="*/ 311 h 333"/>
              <a:gd name="T14" fmla="*/ 337 w 507"/>
              <a:gd name="T15" fmla="*/ 263 h 333"/>
              <a:gd name="T16" fmla="*/ 507 w 507"/>
              <a:gd name="T17" fmla="*/ 221 h 333"/>
              <a:gd name="T18" fmla="*/ 507 w 507"/>
              <a:gd name="T19" fmla="*/ 187 h 333"/>
              <a:gd name="T20" fmla="*/ 488 w 507"/>
              <a:gd name="T21" fmla="*/ 176 h 333"/>
              <a:gd name="T22" fmla="*/ 472 w 507"/>
              <a:gd name="T23" fmla="*/ 193 h 333"/>
              <a:gd name="T24" fmla="*/ 465 w 507"/>
              <a:gd name="T25" fmla="*/ 148 h 333"/>
              <a:gd name="T26" fmla="*/ 472 w 507"/>
              <a:gd name="T27" fmla="*/ 108 h 333"/>
              <a:gd name="T28" fmla="*/ 410 w 507"/>
              <a:gd name="T29" fmla="*/ 78 h 333"/>
              <a:gd name="T30" fmla="*/ 368 w 507"/>
              <a:gd name="T31" fmla="*/ 86 h 333"/>
              <a:gd name="T32" fmla="*/ 367 w 507"/>
              <a:gd name="T33" fmla="*/ 24 h 333"/>
              <a:gd name="T34" fmla="*/ 322 w 507"/>
              <a:gd name="T35" fmla="*/ 0 h 333"/>
              <a:gd name="T36" fmla="*/ 290 w 507"/>
              <a:gd name="T37" fmla="*/ 16 h 333"/>
              <a:gd name="T38" fmla="*/ 267 w 507"/>
              <a:gd name="T39" fmla="*/ 74 h 333"/>
              <a:gd name="T40" fmla="*/ 228 w 507"/>
              <a:gd name="T41" fmla="*/ 97 h 333"/>
              <a:gd name="T42" fmla="*/ 212 w 507"/>
              <a:gd name="T43" fmla="*/ 189 h 333"/>
              <a:gd name="T44" fmla="*/ 148 w 507"/>
              <a:gd name="T45" fmla="*/ 234 h 333"/>
              <a:gd name="T46" fmla="*/ 97 w 507"/>
              <a:gd name="T47" fmla="*/ 251 h 333"/>
              <a:gd name="T48" fmla="*/ 83 w 507"/>
              <a:gd name="T49" fmla="*/ 234 h 3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7"/>
              <a:gd name="T76" fmla="*/ 0 h 333"/>
              <a:gd name="T77" fmla="*/ 507 w 507"/>
              <a:gd name="T78" fmla="*/ 333 h 3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7" h="333">
                <a:moveTo>
                  <a:pt x="83" y="234"/>
                </a:moveTo>
                <a:lnTo>
                  <a:pt x="69" y="267"/>
                </a:lnTo>
                <a:lnTo>
                  <a:pt x="48" y="277"/>
                </a:lnTo>
                <a:lnTo>
                  <a:pt x="46" y="298"/>
                </a:lnTo>
                <a:lnTo>
                  <a:pt x="3" y="315"/>
                </a:lnTo>
                <a:lnTo>
                  <a:pt x="0" y="333"/>
                </a:lnTo>
                <a:lnTo>
                  <a:pt x="120" y="311"/>
                </a:lnTo>
                <a:lnTo>
                  <a:pt x="337" y="263"/>
                </a:lnTo>
                <a:lnTo>
                  <a:pt x="507" y="221"/>
                </a:lnTo>
                <a:lnTo>
                  <a:pt x="507" y="187"/>
                </a:lnTo>
                <a:lnTo>
                  <a:pt x="488" y="176"/>
                </a:lnTo>
                <a:lnTo>
                  <a:pt x="472" y="193"/>
                </a:lnTo>
                <a:lnTo>
                  <a:pt x="465" y="148"/>
                </a:lnTo>
                <a:lnTo>
                  <a:pt x="472" y="108"/>
                </a:lnTo>
                <a:lnTo>
                  <a:pt x="410" y="78"/>
                </a:lnTo>
                <a:lnTo>
                  <a:pt x="368" y="86"/>
                </a:lnTo>
                <a:lnTo>
                  <a:pt x="367" y="24"/>
                </a:lnTo>
                <a:lnTo>
                  <a:pt x="322" y="0"/>
                </a:lnTo>
                <a:lnTo>
                  <a:pt x="290" y="16"/>
                </a:lnTo>
                <a:lnTo>
                  <a:pt x="267" y="74"/>
                </a:lnTo>
                <a:lnTo>
                  <a:pt x="228" y="97"/>
                </a:lnTo>
                <a:lnTo>
                  <a:pt x="212" y="189"/>
                </a:lnTo>
                <a:lnTo>
                  <a:pt x="148" y="234"/>
                </a:lnTo>
                <a:lnTo>
                  <a:pt x="97" y="251"/>
                </a:lnTo>
                <a:lnTo>
                  <a:pt x="83" y="234"/>
                </a:lnTo>
                <a:close/>
              </a:path>
            </a:pathLst>
          </a:custGeom>
          <a:solidFill>
            <a:srgbClr val="FFFF99"/>
          </a:solidFill>
          <a:ln w="11176" cap="flat" cmpd="sng">
            <a:solidFill>
              <a:srgbClr val="000000"/>
            </a:solidFill>
            <a:prstDash val="solid"/>
            <a:round/>
            <a:headEnd type="none" w="med" len="med"/>
            <a:tailEnd type="none" w="med" len="med"/>
          </a:ln>
        </p:spPr>
        <p:txBody>
          <a:bodyPr/>
          <a:lstStyle/>
          <a:p>
            <a:endParaRPr lang="en-US"/>
          </a:p>
        </p:txBody>
      </p:sp>
      <p:sp>
        <p:nvSpPr>
          <p:cNvPr id="2089" name="Freeform 41"/>
          <p:cNvSpPr>
            <a:spLocks/>
          </p:cNvSpPr>
          <p:nvPr/>
        </p:nvSpPr>
        <p:spPr bwMode="auto">
          <a:xfrm>
            <a:off x="6554612" y="2522539"/>
            <a:ext cx="510822" cy="503237"/>
          </a:xfrm>
          <a:custGeom>
            <a:avLst/>
            <a:gdLst>
              <a:gd name="T0" fmla="*/ 29 w 286"/>
              <a:gd name="T1" fmla="*/ 167 h 317"/>
              <a:gd name="T2" fmla="*/ 6 w 286"/>
              <a:gd name="T3" fmla="*/ 160 h 317"/>
              <a:gd name="T4" fmla="*/ 0 w 286"/>
              <a:gd name="T5" fmla="*/ 210 h 317"/>
              <a:gd name="T6" fmla="*/ 6 w 286"/>
              <a:gd name="T7" fmla="*/ 263 h 317"/>
              <a:gd name="T8" fmla="*/ 47 w 286"/>
              <a:gd name="T9" fmla="*/ 300 h 317"/>
              <a:gd name="T10" fmla="*/ 58 w 286"/>
              <a:gd name="T11" fmla="*/ 317 h 317"/>
              <a:gd name="T12" fmla="*/ 111 w 286"/>
              <a:gd name="T13" fmla="*/ 300 h 317"/>
              <a:gd name="T14" fmla="*/ 173 w 286"/>
              <a:gd name="T15" fmla="*/ 257 h 317"/>
              <a:gd name="T16" fmla="*/ 192 w 286"/>
              <a:gd name="T17" fmla="*/ 164 h 317"/>
              <a:gd name="T18" fmla="*/ 233 w 286"/>
              <a:gd name="T19" fmla="*/ 139 h 317"/>
              <a:gd name="T20" fmla="*/ 254 w 286"/>
              <a:gd name="T21" fmla="*/ 82 h 317"/>
              <a:gd name="T22" fmla="*/ 286 w 286"/>
              <a:gd name="T23" fmla="*/ 66 h 317"/>
              <a:gd name="T24" fmla="*/ 243 w 286"/>
              <a:gd name="T25" fmla="*/ 58 h 317"/>
              <a:gd name="T26" fmla="*/ 172 w 286"/>
              <a:gd name="T27" fmla="*/ 99 h 317"/>
              <a:gd name="T28" fmla="*/ 160 w 286"/>
              <a:gd name="T29" fmla="*/ 59 h 317"/>
              <a:gd name="T30" fmla="*/ 99 w 286"/>
              <a:gd name="T31" fmla="*/ 63 h 317"/>
              <a:gd name="T32" fmla="*/ 83 w 286"/>
              <a:gd name="T33" fmla="*/ 0 h 317"/>
              <a:gd name="T34" fmla="*/ 67 w 286"/>
              <a:gd name="T35" fmla="*/ 17 h 317"/>
              <a:gd name="T36" fmla="*/ 72 w 286"/>
              <a:gd name="T37" fmla="*/ 108 h 317"/>
              <a:gd name="T38" fmla="*/ 45 w 286"/>
              <a:gd name="T39" fmla="*/ 116 h 317"/>
              <a:gd name="T40" fmla="*/ 29 w 286"/>
              <a:gd name="T41" fmla="*/ 167 h 3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6"/>
              <a:gd name="T64" fmla="*/ 0 h 317"/>
              <a:gd name="T65" fmla="*/ 286 w 286"/>
              <a:gd name="T66" fmla="*/ 317 h 3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6" h="317">
                <a:moveTo>
                  <a:pt x="29" y="167"/>
                </a:moveTo>
                <a:lnTo>
                  <a:pt x="6" y="160"/>
                </a:lnTo>
                <a:lnTo>
                  <a:pt x="0" y="210"/>
                </a:lnTo>
                <a:lnTo>
                  <a:pt x="6" y="263"/>
                </a:lnTo>
                <a:lnTo>
                  <a:pt x="47" y="300"/>
                </a:lnTo>
                <a:lnTo>
                  <a:pt x="58" y="317"/>
                </a:lnTo>
                <a:lnTo>
                  <a:pt x="111" y="300"/>
                </a:lnTo>
                <a:lnTo>
                  <a:pt x="173" y="257"/>
                </a:lnTo>
                <a:lnTo>
                  <a:pt x="192" y="164"/>
                </a:lnTo>
                <a:lnTo>
                  <a:pt x="233" y="139"/>
                </a:lnTo>
                <a:lnTo>
                  <a:pt x="254" y="82"/>
                </a:lnTo>
                <a:lnTo>
                  <a:pt x="286" y="66"/>
                </a:lnTo>
                <a:lnTo>
                  <a:pt x="243" y="58"/>
                </a:lnTo>
                <a:lnTo>
                  <a:pt x="172" y="99"/>
                </a:lnTo>
                <a:lnTo>
                  <a:pt x="160" y="59"/>
                </a:lnTo>
                <a:lnTo>
                  <a:pt x="99" y="63"/>
                </a:lnTo>
                <a:lnTo>
                  <a:pt x="83" y="0"/>
                </a:lnTo>
                <a:lnTo>
                  <a:pt x="67" y="17"/>
                </a:lnTo>
                <a:lnTo>
                  <a:pt x="72" y="108"/>
                </a:lnTo>
                <a:lnTo>
                  <a:pt x="45" y="116"/>
                </a:lnTo>
                <a:lnTo>
                  <a:pt x="29" y="167"/>
                </a:lnTo>
                <a:close/>
              </a:path>
            </a:pathLst>
          </a:custGeom>
          <a:solidFill>
            <a:srgbClr val="FFFFCC"/>
          </a:solidFill>
          <a:ln w="11176" cap="flat" cmpd="sng">
            <a:solidFill>
              <a:srgbClr val="000000"/>
            </a:solidFill>
            <a:prstDash val="solid"/>
            <a:round/>
            <a:headEnd type="none" w="med" len="med"/>
            <a:tailEnd type="none" w="med" len="med"/>
          </a:ln>
        </p:spPr>
        <p:txBody>
          <a:bodyPr/>
          <a:lstStyle/>
          <a:p>
            <a:endParaRPr lang="en-US"/>
          </a:p>
        </p:txBody>
      </p:sp>
      <p:sp>
        <p:nvSpPr>
          <p:cNvPr id="2090" name="Freeform 42"/>
          <p:cNvSpPr>
            <a:spLocks/>
          </p:cNvSpPr>
          <p:nvPr/>
        </p:nvSpPr>
        <p:spPr bwMode="auto">
          <a:xfrm>
            <a:off x="7281333" y="2530476"/>
            <a:ext cx="146756" cy="169863"/>
          </a:xfrm>
          <a:custGeom>
            <a:avLst/>
            <a:gdLst>
              <a:gd name="T0" fmla="*/ 0 w 82"/>
              <a:gd name="T1" fmla="*/ 7 h 107"/>
              <a:gd name="T2" fmla="*/ 19 w 82"/>
              <a:gd name="T3" fmla="*/ 0 h 107"/>
              <a:gd name="T4" fmla="*/ 56 w 82"/>
              <a:gd name="T5" fmla="*/ 23 h 107"/>
              <a:gd name="T6" fmla="*/ 56 w 82"/>
              <a:gd name="T7" fmla="*/ 46 h 107"/>
              <a:gd name="T8" fmla="*/ 81 w 82"/>
              <a:gd name="T9" fmla="*/ 64 h 107"/>
              <a:gd name="T10" fmla="*/ 82 w 82"/>
              <a:gd name="T11" fmla="*/ 95 h 107"/>
              <a:gd name="T12" fmla="*/ 40 w 82"/>
              <a:gd name="T13" fmla="*/ 107 h 107"/>
              <a:gd name="T14" fmla="*/ 0 w 82"/>
              <a:gd name="T15" fmla="*/ 7 h 107"/>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107"/>
              <a:gd name="T26" fmla="*/ 82 w 82"/>
              <a:gd name="T27" fmla="*/ 107 h 1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107">
                <a:moveTo>
                  <a:pt x="0" y="7"/>
                </a:moveTo>
                <a:lnTo>
                  <a:pt x="19" y="0"/>
                </a:lnTo>
                <a:lnTo>
                  <a:pt x="56" y="23"/>
                </a:lnTo>
                <a:lnTo>
                  <a:pt x="56" y="46"/>
                </a:lnTo>
                <a:lnTo>
                  <a:pt x="81" y="64"/>
                </a:lnTo>
                <a:lnTo>
                  <a:pt x="82" y="95"/>
                </a:lnTo>
                <a:lnTo>
                  <a:pt x="40" y="107"/>
                </a:lnTo>
                <a:lnTo>
                  <a:pt x="0" y="7"/>
                </a:lnTo>
                <a:close/>
              </a:path>
            </a:pathLst>
          </a:custGeom>
          <a:solidFill>
            <a:srgbClr val="CC99FF"/>
          </a:solidFill>
          <a:ln w="11176">
            <a:solidFill>
              <a:srgbClr val="000000"/>
            </a:solidFill>
            <a:prstDash val="solid"/>
            <a:round/>
            <a:headEnd/>
            <a:tailEnd/>
          </a:ln>
        </p:spPr>
        <p:txBody>
          <a:bodyPr/>
          <a:lstStyle/>
          <a:p>
            <a:endParaRPr lang="en-US"/>
          </a:p>
        </p:txBody>
      </p:sp>
      <p:sp>
        <p:nvSpPr>
          <p:cNvPr id="2091" name="Freeform 43"/>
          <p:cNvSpPr>
            <a:spLocks/>
          </p:cNvSpPr>
          <p:nvPr/>
        </p:nvSpPr>
        <p:spPr bwMode="auto">
          <a:xfrm>
            <a:off x="6670323" y="2198689"/>
            <a:ext cx="691444" cy="428625"/>
          </a:xfrm>
          <a:custGeom>
            <a:avLst/>
            <a:gdLst>
              <a:gd name="T0" fmla="*/ 35 w 387"/>
              <a:gd name="T1" fmla="*/ 40 h 270"/>
              <a:gd name="T2" fmla="*/ 0 w 387"/>
              <a:gd name="T3" fmla="*/ 75 h 270"/>
              <a:gd name="T4" fmla="*/ 19 w 387"/>
              <a:gd name="T5" fmla="*/ 208 h 270"/>
              <a:gd name="T6" fmla="*/ 35 w 387"/>
              <a:gd name="T7" fmla="*/ 270 h 270"/>
              <a:gd name="T8" fmla="*/ 101 w 387"/>
              <a:gd name="T9" fmla="*/ 266 h 270"/>
              <a:gd name="T10" fmla="*/ 345 w 387"/>
              <a:gd name="T11" fmla="*/ 216 h 270"/>
              <a:gd name="T12" fmla="*/ 362 w 387"/>
              <a:gd name="T13" fmla="*/ 208 h 270"/>
              <a:gd name="T14" fmla="*/ 387 w 387"/>
              <a:gd name="T15" fmla="*/ 147 h 270"/>
              <a:gd name="T16" fmla="*/ 350 w 387"/>
              <a:gd name="T17" fmla="*/ 114 h 270"/>
              <a:gd name="T18" fmla="*/ 370 w 387"/>
              <a:gd name="T19" fmla="*/ 36 h 270"/>
              <a:gd name="T20" fmla="*/ 342 w 387"/>
              <a:gd name="T21" fmla="*/ 28 h 270"/>
              <a:gd name="T22" fmla="*/ 342 w 387"/>
              <a:gd name="T23" fmla="*/ 8 h 270"/>
              <a:gd name="T24" fmla="*/ 329 w 387"/>
              <a:gd name="T25" fmla="*/ 0 h 270"/>
              <a:gd name="T26" fmla="*/ 46 w 387"/>
              <a:gd name="T27" fmla="*/ 56 h 270"/>
              <a:gd name="T28" fmla="*/ 35 w 387"/>
              <a:gd name="T29" fmla="*/ 40 h 2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7"/>
              <a:gd name="T46" fmla="*/ 0 h 270"/>
              <a:gd name="T47" fmla="*/ 387 w 387"/>
              <a:gd name="T48" fmla="*/ 270 h 2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7" h="270">
                <a:moveTo>
                  <a:pt x="35" y="40"/>
                </a:moveTo>
                <a:lnTo>
                  <a:pt x="0" y="75"/>
                </a:lnTo>
                <a:lnTo>
                  <a:pt x="19" y="208"/>
                </a:lnTo>
                <a:lnTo>
                  <a:pt x="35" y="270"/>
                </a:lnTo>
                <a:lnTo>
                  <a:pt x="101" y="266"/>
                </a:lnTo>
                <a:lnTo>
                  <a:pt x="345" y="216"/>
                </a:lnTo>
                <a:lnTo>
                  <a:pt x="362" y="208"/>
                </a:lnTo>
                <a:lnTo>
                  <a:pt x="387" y="147"/>
                </a:lnTo>
                <a:lnTo>
                  <a:pt x="350" y="114"/>
                </a:lnTo>
                <a:lnTo>
                  <a:pt x="370" y="36"/>
                </a:lnTo>
                <a:lnTo>
                  <a:pt x="342" y="28"/>
                </a:lnTo>
                <a:lnTo>
                  <a:pt x="342" y="8"/>
                </a:lnTo>
                <a:lnTo>
                  <a:pt x="329" y="0"/>
                </a:lnTo>
                <a:lnTo>
                  <a:pt x="46" y="56"/>
                </a:lnTo>
                <a:lnTo>
                  <a:pt x="35" y="40"/>
                </a:lnTo>
                <a:close/>
              </a:path>
            </a:pathLst>
          </a:custGeom>
          <a:solidFill>
            <a:srgbClr val="CC99FF"/>
          </a:solidFill>
          <a:ln w="11176">
            <a:solidFill>
              <a:srgbClr val="000000"/>
            </a:solidFill>
            <a:prstDash val="solid"/>
            <a:round/>
            <a:headEnd/>
            <a:tailEnd/>
          </a:ln>
        </p:spPr>
        <p:txBody>
          <a:bodyPr/>
          <a:lstStyle/>
          <a:p>
            <a:endParaRPr lang="en-US"/>
          </a:p>
        </p:txBody>
      </p:sp>
      <p:sp>
        <p:nvSpPr>
          <p:cNvPr id="2092" name="Freeform 44"/>
          <p:cNvSpPr>
            <a:spLocks/>
          </p:cNvSpPr>
          <p:nvPr/>
        </p:nvSpPr>
        <p:spPr bwMode="auto">
          <a:xfrm>
            <a:off x="7294034" y="2249489"/>
            <a:ext cx="187677" cy="339725"/>
          </a:xfrm>
          <a:custGeom>
            <a:avLst/>
            <a:gdLst>
              <a:gd name="T0" fmla="*/ 18 w 105"/>
              <a:gd name="T1" fmla="*/ 2 h 214"/>
              <a:gd name="T2" fmla="*/ 44 w 105"/>
              <a:gd name="T3" fmla="*/ 0 h 214"/>
              <a:gd name="T4" fmla="*/ 93 w 105"/>
              <a:gd name="T5" fmla="*/ 33 h 214"/>
              <a:gd name="T6" fmla="*/ 86 w 105"/>
              <a:gd name="T7" fmla="*/ 58 h 214"/>
              <a:gd name="T8" fmla="*/ 102 w 105"/>
              <a:gd name="T9" fmla="*/ 75 h 214"/>
              <a:gd name="T10" fmla="*/ 105 w 105"/>
              <a:gd name="T11" fmla="*/ 176 h 214"/>
              <a:gd name="T12" fmla="*/ 86 w 105"/>
              <a:gd name="T13" fmla="*/ 214 h 214"/>
              <a:gd name="T14" fmla="*/ 66 w 105"/>
              <a:gd name="T15" fmla="*/ 201 h 214"/>
              <a:gd name="T16" fmla="*/ 46 w 105"/>
              <a:gd name="T17" fmla="*/ 200 h 214"/>
              <a:gd name="T18" fmla="*/ 11 w 105"/>
              <a:gd name="T19" fmla="*/ 180 h 214"/>
              <a:gd name="T20" fmla="*/ 37 w 105"/>
              <a:gd name="T21" fmla="*/ 115 h 214"/>
              <a:gd name="T22" fmla="*/ 0 w 105"/>
              <a:gd name="T23" fmla="*/ 82 h 214"/>
              <a:gd name="T24" fmla="*/ 18 w 105"/>
              <a:gd name="T25" fmla="*/ 2 h 2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214"/>
              <a:gd name="T41" fmla="*/ 105 w 105"/>
              <a:gd name="T42" fmla="*/ 214 h 2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214">
                <a:moveTo>
                  <a:pt x="18" y="2"/>
                </a:moveTo>
                <a:lnTo>
                  <a:pt x="44" y="0"/>
                </a:lnTo>
                <a:lnTo>
                  <a:pt x="93" y="33"/>
                </a:lnTo>
                <a:lnTo>
                  <a:pt x="86" y="58"/>
                </a:lnTo>
                <a:lnTo>
                  <a:pt x="102" y="75"/>
                </a:lnTo>
                <a:lnTo>
                  <a:pt x="105" y="176"/>
                </a:lnTo>
                <a:lnTo>
                  <a:pt x="86" y="214"/>
                </a:lnTo>
                <a:lnTo>
                  <a:pt x="66" y="201"/>
                </a:lnTo>
                <a:lnTo>
                  <a:pt x="46" y="200"/>
                </a:lnTo>
                <a:lnTo>
                  <a:pt x="11" y="180"/>
                </a:lnTo>
                <a:lnTo>
                  <a:pt x="37" y="115"/>
                </a:lnTo>
                <a:lnTo>
                  <a:pt x="0" y="82"/>
                </a:lnTo>
                <a:lnTo>
                  <a:pt x="18" y="2"/>
                </a:lnTo>
                <a:close/>
              </a:path>
            </a:pathLst>
          </a:custGeom>
          <a:solidFill>
            <a:srgbClr val="FFCC99"/>
          </a:solidFill>
          <a:ln w="11176">
            <a:solidFill>
              <a:srgbClr val="000000"/>
            </a:solidFill>
            <a:prstDash val="solid"/>
            <a:round/>
            <a:headEnd/>
            <a:tailEnd/>
          </a:ln>
        </p:spPr>
        <p:txBody>
          <a:bodyPr/>
          <a:lstStyle/>
          <a:p>
            <a:endParaRPr lang="en-US"/>
          </a:p>
        </p:txBody>
      </p:sp>
      <p:sp>
        <p:nvSpPr>
          <p:cNvPr id="2093" name="Freeform 45"/>
          <p:cNvSpPr>
            <a:spLocks/>
          </p:cNvSpPr>
          <p:nvPr/>
        </p:nvSpPr>
        <p:spPr bwMode="auto">
          <a:xfrm>
            <a:off x="6729590" y="1716088"/>
            <a:ext cx="764822" cy="588962"/>
          </a:xfrm>
          <a:custGeom>
            <a:avLst/>
            <a:gdLst>
              <a:gd name="T0" fmla="*/ 31 w 428"/>
              <a:gd name="T1" fmla="*/ 250 h 371"/>
              <a:gd name="T2" fmla="*/ 72 w 428"/>
              <a:gd name="T3" fmla="*/ 227 h 371"/>
              <a:gd name="T4" fmla="*/ 128 w 428"/>
              <a:gd name="T5" fmla="*/ 222 h 371"/>
              <a:gd name="T6" fmla="*/ 141 w 428"/>
              <a:gd name="T7" fmla="*/ 202 h 371"/>
              <a:gd name="T8" fmla="*/ 161 w 428"/>
              <a:gd name="T9" fmla="*/ 199 h 371"/>
              <a:gd name="T10" fmla="*/ 172 w 428"/>
              <a:gd name="T11" fmla="*/ 180 h 371"/>
              <a:gd name="T12" fmla="*/ 190 w 428"/>
              <a:gd name="T13" fmla="*/ 172 h 371"/>
              <a:gd name="T14" fmla="*/ 182 w 428"/>
              <a:gd name="T15" fmla="*/ 132 h 371"/>
              <a:gd name="T16" fmla="*/ 172 w 428"/>
              <a:gd name="T17" fmla="*/ 121 h 371"/>
              <a:gd name="T18" fmla="*/ 194 w 428"/>
              <a:gd name="T19" fmla="*/ 91 h 371"/>
              <a:gd name="T20" fmla="*/ 209 w 428"/>
              <a:gd name="T21" fmla="*/ 91 h 371"/>
              <a:gd name="T22" fmla="*/ 259 w 428"/>
              <a:gd name="T23" fmla="*/ 25 h 371"/>
              <a:gd name="T24" fmla="*/ 336 w 428"/>
              <a:gd name="T25" fmla="*/ 0 h 371"/>
              <a:gd name="T26" fmla="*/ 345 w 428"/>
              <a:gd name="T27" fmla="*/ 63 h 371"/>
              <a:gd name="T28" fmla="*/ 349 w 428"/>
              <a:gd name="T29" fmla="*/ 60 h 371"/>
              <a:gd name="T30" fmla="*/ 368 w 428"/>
              <a:gd name="T31" fmla="*/ 82 h 371"/>
              <a:gd name="T32" fmla="*/ 368 w 428"/>
              <a:gd name="T33" fmla="*/ 145 h 371"/>
              <a:gd name="T34" fmla="*/ 391 w 428"/>
              <a:gd name="T35" fmla="*/ 197 h 371"/>
              <a:gd name="T36" fmla="*/ 399 w 428"/>
              <a:gd name="T37" fmla="*/ 264 h 371"/>
              <a:gd name="T38" fmla="*/ 402 w 428"/>
              <a:gd name="T39" fmla="*/ 322 h 371"/>
              <a:gd name="T40" fmla="*/ 428 w 428"/>
              <a:gd name="T41" fmla="*/ 342 h 371"/>
              <a:gd name="T42" fmla="*/ 410 w 428"/>
              <a:gd name="T43" fmla="*/ 371 h 371"/>
              <a:gd name="T44" fmla="*/ 360 w 428"/>
              <a:gd name="T45" fmla="*/ 338 h 371"/>
              <a:gd name="T46" fmla="*/ 333 w 428"/>
              <a:gd name="T47" fmla="*/ 340 h 371"/>
              <a:gd name="T48" fmla="*/ 308 w 428"/>
              <a:gd name="T49" fmla="*/ 332 h 371"/>
              <a:gd name="T50" fmla="*/ 309 w 428"/>
              <a:gd name="T51" fmla="*/ 313 h 371"/>
              <a:gd name="T52" fmla="*/ 293 w 428"/>
              <a:gd name="T53" fmla="*/ 307 h 371"/>
              <a:gd name="T54" fmla="*/ 12 w 428"/>
              <a:gd name="T55" fmla="*/ 364 h 371"/>
              <a:gd name="T56" fmla="*/ 0 w 428"/>
              <a:gd name="T57" fmla="*/ 346 h 371"/>
              <a:gd name="T58" fmla="*/ 43 w 428"/>
              <a:gd name="T59" fmla="*/ 280 h 371"/>
              <a:gd name="T60" fmla="*/ 31 w 428"/>
              <a:gd name="T61" fmla="*/ 250 h 3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28"/>
              <a:gd name="T94" fmla="*/ 0 h 371"/>
              <a:gd name="T95" fmla="*/ 428 w 428"/>
              <a:gd name="T96" fmla="*/ 371 h 3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28" h="371">
                <a:moveTo>
                  <a:pt x="31" y="250"/>
                </a:moveTo>
                <a:lnTo>
                  <a:pt x="72" y="227"/>
                </a:lnTo>
                <a:lnTo>
                  <a:pt x="128" y="222"/>
                </a:lnTo>
                <a:lnTo>
                  <a:pt x="141" y="202"/>
                </a:lnTo>
                <a:lnTo>
                  <a:pt x="161" y="199"/>
                </a:lnTo>
                <a:lnTo>
                  <a:pt x="172" y="180"/>
                </a:lnTo>
                <a:lnTo>
                  <a:pt x="190" y="172"/>
                </a:lnTo>
                <a:lnTo>
                  <a:pt x="182" y="132"/>
                </a:lnTo>
                <a:lnTo>
                  <a:pt x="172" y="121"/>
                </a:lnTo>
                <a:lnTo>
                  <a:pt x="194" y="91"/>
                </a:lnTo>
                <a:lnTo>
                  <a:pt x="209" y="91"/>
                </a:lnTo>
                <a:lnTo>
                  <a:pt x="259" y="25"/>
                </a:lnTo>
                <a:lnTo>
                  <a:pt x="336" y="0"/>
                </a:lnTo>
                <a:lnTo>
                  <a:pt x="345" y="63"/>
                </a:lnTo>
                <a:lnTo>
                  <a:pt x="349" y="60"/>
                </a:lnTo>
                <a:lnTo>
                  <a:pt x="368" y="82"/>
                </a:lnTo>
                <a:lnTo>
                  <a:pt x="368" y="145"/>
                </a:lnTo>
                <a:lnTo>
                  <a:pt x="391" y="197"/>
                </a:lnTo>
                <a:lnTo>
                  <a:pt x="399" y="264"/>
                </a:lnTo>
                <a:lnTo>
                  <a:pt x="402" y="322"/>
                </a:lnTo>
                <a:lnTo>
                  <a:pt x="428" y="342"/>
                </a:lnTo>
                <a:lnTo>
                  <a:pt x="410" y="371"/>
                </a:lnTo>
                <a:lnTo>
                  <a:pt x="360" y="338"/>
                </a:lnTo>
                <a:lnTo>
                  <a:pt x="333" y="340"/>
                </a:lnTo>
                <a:lnTo>
                  <a:pt x="308" y="332"/>
                </a:lnTo>
                <a:lnTo>
                  <a:pt x="309" y="313"/>
                </a:lnTo>
                <a:lnTo>
                  <a:pt x="293" y="307"/>
                </a:lnTo>
                <a:lnTo>
                  <a:pt x="12" y="364"/>
                </a:lnTo>
                <a:lnTo>
                  <a:pt x="0" y="346"/>
                </a:lnTo>
                <a:lnTo>
                  <a:pt x="43" y="280"/>
                </a:lnTo>
                <a:lnTo>
                  <a:pt x="31" y="250"/>
                </a:lnTo>
                <a:close/>
              </a:path>
            </a:pathLst>
          </a:custGeom>
          <a:solidFill>
            <a:srgbClr val="CC99FF"/>
          </a:solidFill>
          <a:ln w="11176">
            <a:solidFill>
              <a:srgbClr val="000000"/>
            </a:solidFill>
            <a:prstDash val="solid"/>
            <a:round/>
            <a:headEnd/>
            <a:tailEnd/>
          </a:ln>
        </p:spPr>
        <p:txBody>
          <a:bodyPr/>
          <a:lstStyle/>
          <a:p>
            <a:endParaRPr lang="en-US"/>
          </a:p>
        </p:txBody>
      </p:sp>
      <p:sp>
        <p:nvSpPr>
          <p:cNvPr id="2094" name="Freeform 46"/>
          <p:cNvSpPr>
            <a:spLocks/>
          </p:cNvSpPr>
          <p:nvPr/>
        </p:nvSpPr>
        <p:spPr bwMode="auto">
          <a:xfrm>
            <a:off x="7323667" y="1684338"/>
            <a:ext cx="206022" cy="354012"/>
          </a:xfrm>
          <a:custGeom>
            <a:avLst/>
            <a:gdLst>
              <a:gd name="T0" fmla="*/ 0 w 116"/>
              <a:gd name="T1" fmla="*/ 24 h 223"/>
              <a:gd name="T2" fmla="*/ 85 w 116"/>
              <a:gd name="T3" fmla="*/ 0 h 223"/>
              <a:gd name="T4" fmla="*/ 116 w 116"/>
              <a:gd name="T5" fmla="*/ 61 h 223"/>
              <a:gd name="T6" fmla="*/ 100 w 116"/>
              <a:gd name="T7" fmla="*/ 76 h 223"/>
              <a:gd name="T8" fmla="*/ 106 w 116"/>
              <a:gd name="T9" fmla="*/ 211 h 223"/>
              <a:gd name="T10" fmla="*/ 58 w 116"/>
              <a:gd name="T11" fmla="*/ 223 h 223"/>
              <a:gd name="T12" fmla="*/ 34 w 116"/>
              <a:gd name="T13" fmla="*/ 166 h 223"/>
              <a:gd name="T14" fmla="*/ 33 w 116"/>
              <a:gd name="T15" fmla="*/ 102 h 223"/>
              <a:gd name="T16" fmla="*/ 12 w 116"/>
              <a:gd name="T17" fmla="*/ 82 h 223"/>
              <a:gd name="T18" fmla="*/ 0 w 116"/>
              <a:gd name="T19" fmla="*/ 24 h 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223"/>
              <a:gd name="T32" fmla="*/ 116 w 116"/>
              <a:gd name="T33" fmla="*/ 223 h 2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223">
                <a:moveTo>
                  <a:pt x="0" y="24"/>
                </a:moveTo>
                <a:lnTo>
                  <a:pt x="85" y="0"/>
                </a:lnTo>
                <a:lnTo>
                  <a:pt x="116" y="61"/>
                </a:lnTo>
                <a:lnTo>
                  <a:pt x="100" y="76"/>
                </a:lnTo>
                <a:lnTo>
                  <a:pt x="106" y="211"/>
                </a:lnTo>
                <a:lnTo>
                  <a:pt x="58" y="223"/>
                </a:lnTo>
                <a:lnTo>
                  <a:pt x="34" y="166"/>
                </a:lnTo>
                <a:lnTo>
                  <a:pt x="33" y="102"/>
                </a:lnTo>
                <a:lnTo>
                  <a:pt x="12" y="82"/>
                </a:lnTo>
                <a:lnTo>
                  <a:pt x="0" y="24"/>
                </a:lnTo>
                <a:close/>
              </a:path>
            </a:pathLst>
          </a:custGeom>
          <a:solidFill>
            <a:srgbClr val="FFFF99"/>
          </a:solidFill>
          <a:ln w="11176" cap="flat" cmpd="sng">
            <a:solidFill>
              <a:srgbClr val="000000"/>
            </a:solidFill>
            <a:prstDash val="solid"/>
            <a:round/>
            <a:headEnd type="none" w="med" len="med"/>
            <a:tailEnd type="none" w="med" len="med"/>
          </a:ln>
        </p:spPr>
        <p:txBody>
          <a:bodyPr/>
          <a:lstStyle/>
          <a:p>
            <a:endParaRPr lang="en-US"/>
          </a:p>
        </p:txBody>
      </p:sp>
      <p:sp>
        <p:nvSpPr>
          <p:cNvPr id="2095" name="Freeform 47"/>
          <p:cNvSpPr>
            <a:spLocks/>
          </p:cNvSpPr>
          <p:nvPr/>
        </p:nvSpPr>
        <p:spPr bwMode="auto">
          <a:xfrm>
            <a:off x="7426679" y="1951038"/>
            <a:ext cx="431800" cy="188912"/>
          </a:xfrm>
          <a:custGeom>
            <a:avLst/>
            <a:gdLst>
              <a:gd name="T0" fmla="*/ 0 w 242"/>
              <a:gd name="T1" fmla="*/ 47 h 119"/>
              <a:gd name="T2" fmla="*/ 123 w 242"/>
              <a:gd name="T3" fmla="*/ 14 h 119"/>
              <a:gd name="T4" fmla="*/ 138 w 242"/>
              <a:gd name="T5" fmla="*/ 17 h 119"/>
              <a:gd name="T6" fmla="*/ 152 w 242"/>
              <a:gd name="T7" fmla="*/ 0 h 119"/>
              <a:gd name="T8" fmla="*/ 166 w 242"/>
              <a:gd name="T9" fmla="*/ 9 h 119"/>
              <a:gd name="T10" fmla="*/ 151 w 242"/>
              <a:gd name="T11" fmla="*/ 43 h 119"/>
              <a:gd name="T12" fmla="*/ 176 w 242"/>
              <a:gd name="T13" fmla="*/ 40 h 119"/>
              <a:gd name="T14" fmla="*/ 191 w 242"/>
              <a:gd name="T15" fmla="*/ 66 h 119"/>
              <a:gd name="T16" fmla="*/ 208 w 242"/>
              <a:gd name="T17" fmla="*/ 69 h 119"/>
              <a:gd name="T18" fmla="*/ 220 w 242"/>
              <a:gd name="T19" fmla="*/ 65 h 119"/>
              <a:gd name="T20" fmla="*/ 220 w 242"/>
              <a:gd name="T21" fmla="*/ 50 h 119"/>
              <a:gd name="T22" fmla="*/ 200 w 242"/>
              <a:gd name="T23" fmla="*/ 32 h 119"/>
              <a:gd name="T24" fmla="*/ 216 w 242"/>
              <a:gd name="T25" fmla="*/ 30 h 119"/>
              <a:gd name="T26" fmla="*/ 242 w 242"/>
              <a:gd name="T27" fmla="*/ 70 h 119"/>
              <a:gd name="T28" fmla="*/ 216 w 242"/>
              <a:gd name="T29" fmla="*/ 92 h 119"/>
              <a:gd name="T30" fmla="*/ 187 w 242"/>
              <a:gd name="T31" fmla="*/ 82 h 119"/>
              <a:gd name="T32" fmla="*/ 168 w 242"/>
              <a:gd name="T33" fmla="*/ 110 h 119"/>
              <a:gd name="T34" fmla="*/ 132 w 242"/>
              <a:gd name="T35" fmla="*/ 82 h 119"/>
              <a:gd name="T36" fmla="*/ 11 w 242"/>
              <a:gd name="T37" fmla="*/ 119 h 119"/>
              <a:gd name="T38" fmla="*/ 0 w 242"/>
              <a:gd name="T39" fmla="*/ 47 h 1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2"/>
              <a:gd name="T61" fmla="*/ 0 h 119"/>
              <a:gd name="T62" fmla="*/ 242 w 242"/>
              <a:gd name="T63" fmla="*/ 119 h 1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2" h="119">
                <a:moveTo>
                  <a:pt x="0" y="47"/>
                </a:moveTo>
                <a:lnTo>
                  <a:pt x="123" y="14"/>
                </a:lnTo>
                <a:lnTo>
                  <a:pt x="138" y="17"/>
                </a:lnTo>
                <a:lnTo>
                  <a:pt x="152" y="0"/>
                </a:lnTo>
                <a:lnTo>
                  <a:pt x="166" y="9"/>
                </a:lnTo>
                <a:lnTo>
                  <a:pt x="151" y="43"/>
                </a:lnTo>
                <a:lnTo>
                  <a:pt x="176" y="40"/>
                </a:lnTo>
                <a:lnTo>
                  <a:pt x="191" y="66"/>
                </a:lnTo>
                <a:lnTo>
                  <a:pt x="208" y="69"/>
                </a:lnTo>
                <a:lnTo>
                  <a:pt x="220" y="65"/>
                </a:lnTo>
                <a:lnTo>
                  <a:pt x="220" y="50"/>
                </a:lnTo>
                <a:lnTo>
                  <a:pt x="200" y="32"/>
                </a:lnTo>
                <a:lnTo>
                  <a:pt x="216" y="30"/>
                </a:lnTo>
                <a:lnTo>
                  <a:pt x="242" y="70"/>
                </a:lnTo>
                <a:lnTo>
                  <a:pt x="216" y="92"/>
                </a:lnTo>
                <a:lnTo>
                  <a:pt x="187" y="82"/>
                </a:lnTo>
                <a:lnTo>
                  <a:pt x="168" y="110"/>
                </a:lnTo>
                <a:lnTo>
                  <a:pt x="132" y="82"/>
                </a:lnTo>
                <a:lnTo>
                  <a:pt x="11" y="119"/>
                </a:lnTo>
                <a:lnTo>
                  <a:pt x="0" y="47"/>
                </a:lnTo>
                <a:close/>
              </a:path>
            </a:pathLst>
          </a:custGeom>
          <a:solidFill>
            <a:srgbClr val="CCFFCC"/>
          </a:solidFill>
          <a:ln w="11176" cap="flat" cmpd="sng">
            <a:solidFill>
              <a:srgbClr val="000000"/>
            </a:solidFill>
            <a:prstDash val="solid"/>
            <a:round/>
            <a:headEnd type="none" w="med" len="med"/>
            <a:tailEnd type="none" w="med" len="med"/>
          </a:ln>
        </p:spPr>
        <p:txBody>
          <a:bodyPr/>
          <a:lstStyle/>
          <a:p>
            <a:endParaRPr lang="en-US"/>
          </a:p>
        </p:txBody>
      </p:sp>
      <p:sp>
        <p:nvSpPr>
          <p:cNvPr id="2096" name="Freeform 48"/>
          <p:cNvSpPr>
            <a:spLocks/>
          </p:cNvSpPr>
          <p:nvPr/>
        </p:nvSpPr>
        <p:spPr bwMode="auto">
          <a:xfrm>
            <a:off x="7439378" y="2097088"/>
            <a:ext cx="227189" cy="165100"/>
          </a:xfrm>
          <a:custGeom>
            <a:avLst/>
            <a:gdLst>
              <a:gd name="T0" fmla="*/ 0 w 127"/>
              <a:gd name="T1" fmla="*/ 27 h 104"/>
              <a:gd name="T2" fmla="*/ 96 w 127"/>
              <a:gd name="T3" fmla="*/ 0 h 104"/>
              <a:gd name="T4" fmla="*/ 127 w 127"/>
              <a:gd name="T5" fmla="*/ 48 h 104"/>
              <a:gd name="T6" fmla="*/ 110 w 127"/>
              <a:gd name="T7" fmla="*/ 68 h 104"/>
              <a:gd name="T8" fmla="*/ 79 w 127"/>
              <a:gd name="T9" fmla="*/ 61 h 104"/>
              <a:gd name="T10" fmla="*/ 31 w 127"/>
              <a:gd name="T11" fmla="*/ 104 h 104"/>
              <a:gd name="T12" fmla="*/ 5 w 127"/>
              <a:gd name="T13" fmla="*/ 81 h 104"/>
              <a:gd name="T14" fmla="*/ 0 w 127"/>
              <a:gd name="T15" fmla="*/ 27 h 104"/>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104"/>
              <a:gd name="T26" fmla="*/ 127 w 127"/>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104">
                <a:moveTo>
                  <a:pt x="0" y="27"/>
                </a:moveTo>
                <a:lnTo>
                  <a:pt x="96" y="0"/>
                </a:lnTo>
                <a:lnTo>
                  <a:pt x="127" y="48"/>
                </a:lnTo>
                <a:lnTo>
                  <a:pt x="110" y="68"/>
                </a:lnTo>
                <a:lnTo>
                  <a:pt x="79" y="61"/>
                </a:lnTo>
                <a:lnTo>
                  <a:pt x="31" y="104"/>
                </a:lnTo>
                <a:lnTo>
                  <a:pt x="5" y="81"/>
                </a:lnTo>
                <a:lnTo>
                  <a:pt x="0" y="27"/>
                </a:lnTo>
                <a:close/>
              </a:path>
            </a:pathLst>
          </a:custGeom>
          <a:solidFill>
            <a:srgbClr val="CCFFCC"/>
          </a:solidFill>
          <a:ln w="11176">
            <a:solidFill>
              <a:srgbClr val="000000"/>
            </a:solidFill>
            <a:prstDash val="solid"/>
            <a:round/>
            <a:headEnd/>
            <a:tailEnd/>
          </a:ln>
        </p:spPr>
        <p:txBody>
          <a:bodyPr/>
          <a:lstStyle/>
          <a:p>
            <a:endParaRPr lang="en-US"/>
          </a:p>
        </p:txBody>
      </p:sp>
      <p:sp>
        <p:nvSpPr>
          <p:cNvPr id="2097" name="Freeform 49"/>
          <p:cNvSpPr>
            <a:spLocks/>
          </p:cNvSpPr>
          <p:nvPr/>
        </p:nvSpPr>
        <p:spPr bwMode="auto">
          <a:xfrm>
            <a:off x="7476067" y="2211389"/>
            <a:ext cx="224367" cy="123825"/>
          </a:xfrm>
          <a:custGeom>
            <a:avLst/>
            <a:gdLst>
              <a:gd name="T0" fmla="*/ 0 w 126"/>
              <a:gd name="T1" fmla="*/ 58 h 78"/>
              <a:gd name="T2" fmla="*/ 51 w 126"/>
              <a:gd name="T3" fmla="*/ 32 h 78"/>
              <a:gd name="T4" fmla="*/ 103 w 126"/>
              <a:gd name="T5" fmla="*/ 0 h 78"/>
              <a:gd name="T6" fmla="*/ 111 w 126"/>
              <a:gd name="T7" fmla="*/ 1 h 78"/>
              <a:gd name="T8" fmla="*/ 126 w 126"/>
              <a:gd name="T9" fmla="*/ 3 h 78"/>
              <a:gd name="T10" fmla="*/ 75 w 126"/>
              <a:gd name="T11" fmla="*/ 44 h 78"/>
              <a:gd name="T12" fmla="*/ 14 w 126"/>
              <a:gd name="T13" fmla="*/ 78 h 78"/>
              <a:gd name="T14" fmla="*/ 0 w 126"/>
              <a:gd name="T15" fmla="*/ 58 h 78"/>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78"/>
              <a:gd name="T26" fmla="*/ 126 w 126"/>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78">
                <a:moveTo>
                  <a:pt x="0" y="58"/>
                </a:moveTo>
                <a:lnTo>
                  <a:pt x="51" y="32"/>
                </a:lnTo>
                <a:lnTo>
                  <a:pt x="103" y="0"/>
                </a:lnTo>
                <a:lnTo>
                  <a:pt x="111" y="1"/>
                </a:lnTo>
                <a:lnTo>
                  <a:pt x="126" y="3"/>
                </a:lnTo>
                <a:lnTo>
                  <a:pt x="75" y="44"/>
                </a:lnTo>
                <a:lnTo>
                  <a:pt x="14" y="78"/>
                </a:lnTo>
                <a:lnTo>
                  <a:pt x="0" y="58"/>
                </a:lnTo>
                <a:close/>
              </a:path>
            </a:pathLst>
          </a:custGeom>
          <a:solidFill>
            <a:srgbClr val="CCFFCC"/>
          </a:solidFill>
          <a:ln w="11176">
            <a:solidFill>
              <a:srgbClr val="000000"/>
            </a:solidFill>
            <a:prstDash val="solid"/>
            <a:round/>
            <a:headEnd/>
            <a:tailEnd/>
          </a:ln>
        </p:spPr>
        <p:txBody>
          <a:bodyPr/>
          <a:lstStyle/>
          <a:p>
            <a:endParaRPr lang="en-US"/>
          </a:p>
        </p:txBody>
      </p:sp>
      <p:sp>
        <p:nvSpPr>
          <p:cNvPr id="2098" name="Freeform 50"/>
          <p:cNvSpPr>
            <a:spLocks/>
          </p:cNvSpPr>
          <p:nvPr/>
        </p:nvSpPr>
        <p:spPr bwMode="auto">
          <a:xfrm>
            <a:off x="7474656" y="1616075"/>
            <a:ext cx="241300" cy="400050"/>
          </a:xfrm>
          <a:custGeom>
            <a:avLst/>
            <a:gdLst>
              <a:gd name="T0" fmla="*/ 27 w 135"/>
              <a:gd name="T1" fmla="*/ 0 h 252"/>
              <a:gd name="T2" fmla="*/ 0 w 135"/>
              <a:gd name="T3" fmla="*/ 45 h 252"/>
              <a:gd name="T4" fmla="*/ 30 w 135"/>
              <a:gd name="T5" fmla="*/ 102 h 252"/>
              <a:gd name="T6" fmla="*/ 11 w 135"/>
              <a:gd name="T7" fmla="*/ 118 h 252"/>
              <a:gd name="T8" fmla="*/ 19 w 135"/>
              <a:gd name="T9" fmla="*/ 252 h 252"/>
              <a:gd name="T10" fmla="*/ 95 w 135"/>
              <a:gd name="T11" fmla="*/ 232 h 252"/>
              <a:gd name="T12" fmla="*/ 115 w 135"/>
              <a:gd name="T13" fmla="*/ 232 h 252"/>
              <a:gd name="T14" fmla="*/ 125 w 135"/>
              <a:gd name="T15" fmla="*/ 217 h 252"/>
              <a:gd name="T16" fmla="*/ 125 w 135"/>
              <a:gd name="T17" fmla="*/ 192 h 252"/>
              <a:gd name="T18" fmla="*/ 135 w 135"/>
              <a:gd name="T19" fmla="*/ 178 h 252"/>
              <a:gd name="T20" fmla="*/ 92 w 135"/>
              <a:gd name="T21" fmla="*/ 158 h 252"/>
              <a:gd name="T22" fmla="*/ 38 w 135"/>
              <a:gd name="T23" fmla="*/ 12 h 252"/>
              <a:gd name="T24" fmla="*/ 27 w 135"/>
              <a:gd name="T25" fmla="*/ 0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
              <a:gd name="T40" fmla="*/ 0 h 252"/>
              <a:gd name="T41" fmla="*/ 135 w 135"/>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 h="252">
                <a:moveTo>
                  <a:pt x="27" y="0"/>
                </a:moveTo>
                <a:lnTo>
                  <a:pt x="0" y="45"/>
                </a:lnTo>
                <a:lnTo>
                  <a:pt x="30" y="102"/>
                </a:lnTo>
                <a:lnTo>
                  <a:pt x="11" y="118"/>
                </a:lnTo>
                <a:lnTo>
                  <a:pt x="19" y="252"/>
                </a:lnTo>
                <a:lnTo>
                  <a:pt x="95" y="232"/>
                </a:lnTo>
                <a:lnTo>
                  <a:pt x="115" y="232"/>
                </a:lnTo>
                <a:lnTo>
                  <a:pt x="125" y="217"/>
                </a:lnTo>
                <a:lnTo>
                  <a:pt x="125" y="192"/>
                </a:lnTo>
                <a:lnTo>
                  <a:pt x="135" y="178"/>
                </a:lnTo>
                <a:lnTo>
                  <a:pt x="92" y="158"/>
                </a:lnTo>
                <a:lnTo>
                  <a:pt x="38" y="12"/>
                </a:lnTo>
                <a:lnTo>
                  <a:pt x="27" y="0"/>
                </a:lnTo>
                <a:close/>
              </a:path>
            </a:pathLst>
          </a:custGeom>
          <a:solidFill>
            <a:srgbClr val="FFCC99"/>
          </a:solidFill>
          <a:ln w="11176" cap="flat" cmpd="sng">
            <a:solidFill>
              <a:srgbClr val="000000"/>
            </a:solidFill>
            <a:prstDash val="solid"/>
            <a:round/>
            <a:headEnd type="none" w="med" len="med"/>
            <a:tailEnd type="none" w="med" len="med"/>
          </a:ln>
        </p:spPr>
        <p:txBody>
          <a:bodyPr/>
          <a:lstStyle/>
          <a:p>
            <a:endParaRPr lang="en-US"/>
          </a:p>
        </p:txBody>
      </p:sp>
      <p:sp>
        <p:nvSpPr>
          <p:cNvPr id="2099" name="Freeform 51"/>
          <p:cNvSpPr>
            <a:spLocks/>
          </p:cNvSpPr>
          <p:nvPr/>
        </p:nvSpPr>
        <p:spPr bwMode="auto">
          <a:xfrm>
            <a:off x="7610123" y="2087564"/>
            <a:ext cx="115711" cy="85725"/>
          </a:xfrm>
          <a:custGeom>
            <a:avLst/>
            <a:gdLst>
              <a:gd name="T0" fmla="*/ 0 w 65"/>
              <a:gd name="T1" fmla="*/ 8 h 54"/>
              <a:gd name="T2" fmla="*/ 28 w 65"/>
              <a:gd name="T3" fmla="*/ 0 h 54"/>
              <a:gd name="T4" fmla="*/ 65 w 65"/>
              <a:gd name="T5" fmla="*/ 28 h 54"/>
              <a:gd name="T6" fmla="*/ 59 w 65"/>
              <a:gd name="T7" fmla="*/ 36 h 54"/>
              <a:gd name="T8" fmla="*/ 39 w 65"/>
              <a:gd name="T9" fmla="*/ 36 h 54"/>
              <a:gd name="T10" fmla="*/ 31 w 65"/>
              <a:gd name="T11" fmla="*/ 54 h 54"/>
              <a:gd name="T12" fmla="*/ 0 w 65"/>
              <a:gd name="T13" fmla="*/ 8 h 54"/>
              <a:gd name="T14" fmla="*/ 0 60000 65536"/>
              <a:gd name="T15" fmla="*/ 0 60000 65536"/>
              <a:gd name="T16" fmla="*/ 0 60000 65536"/>
              <a:gd name="T17" fmla="*/ 0 60000 65536"/>
              <a:gd name="T18" fmla="*/ 0 60000 65536"/>
              <a:gd name="T19" fmla="*/ 0 60000 65536"/>
              <a:gd name="T20" fmla="*/ 0 60000 65536"/>
              <a:gd name="T21" fmla="*/ 0 w 65"/>
              <a:gd name="T22" fmla="*/ 0 h 54"/>
              <a:gd name="T23" fmla="*/ 65 w 65"/>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54">
                <a:moveTo>
                  <a:pt x="0" y="8"/>
                </a:moveTo>
                <a:lnTo>
                  <a:pt x="28" y="0"/>
                </a:lnTo>
                <a:lnTo>
                  <a:pt x="65" y="28"/>
                </a:lnTo>
                <a:lnTo>
                  <a:pt x="59" y="36"/>
                </a:lnTo>
                <a:lnTo>
                  <a:pt x="39" y="36"/>
                </a:lnTo>
                <a:lnTo>
                  <a:pt x="31" y="54"/>
                </a:lnTo>
                <a:lnTo>
                  <a:pt x="0" y="8"/>
                </a:lnTo>
                <a:close/>
              </a:path>
            </a:pathLst>
          </a:custGeom>
          <a:solidFill>
            <a:srgbClr val="FFFF99"/>
          </a:solidFill>
          <a:ln w="11176" cap="flat" cmpd="sng">
            <a:solidFill>
              <a:srgbClr val="000080"/>
            </a:solidFill>
            <a:prstDash val="solid"/>
            <a:round/>
            <a:headEnd type="none" w="med" len="med"/>
            <a:tailEnd type="none" w="med" len="med"/>
          </a:ln>
        </p:spPr>
        <p:txBody>
          <a:bodyPr/>
          <a:lstStyle/>
          <a:p>
            <a:endParaRPr lang="en-US"/>
          </a:p>
        </p:txBody>
      </p:sp>
      <p:grpSp>
        <p:nvGrpSpPr>
          <p:cNvPr id="2" name="Group 56"/>
          <p:cNvGrpSpPr>
            <a:grpSpLocks/>
          </p:cNvGrpSpPr>
          <p:nvPr/>
        </p:nvGrpSpPr>
        <p:grpSpPr bwMode="auto">
          <a:xfrm>
            <a:off x="385234" y="4064000"/>
            <a:ext cx="910166" cy="414338"/>
            <a:chOff x="2041" y="2594"/>
            <a:chExt cx="510" cy="261"/>
          </a:xfrm>
        </p:grpSpPr>
        <p:grpSp>
          <p:nvGrpSpPr>
            <p:cNvPr id="3" name="Group 57" descr="Light downward diagonal"/>
            <p:cNvGrpSpPr>
              <a:grpSpLocks/>
            </p:cNvGrpSpPr>
            <p:nvPr/>
          </p:nvGrpSpPr>
          <p:grpSpPr bwMode="auto">
            <a:xfrm>
              <a:off x="2041" y="2594"/>
              <a:ext cx="510" cy="261"/>
              <a:chOff x="2041" y="2594"/>
              <a:chExt cx="510" cy="261"/>
            </a:xfrm>
          </p:grpSpPr>
          <p:sp>
            <p:nvSpPr>
              <p:cNvPr id="2185" name="Freeform 58"/>
              <p:cNvSpPr>
                <a:spLocks/>
              </p:cNvSpPr>
              <p:nvPr/>
            </p:nvSpPr>
            <p:spPr bwMode="auto">
              <a:xfrm>
                <a:off x="2041" y="2627"/>
                <a:ext cx="39" cy="37"/>
              </a:xfrm>
              <a:custGeom>
                <a:avLst/>
                <a:gdLst>
                  <a:gd name="T0" fmla="*/ 0 w 39"/>
                  <a:gd name="T1" fmla="*/ 37 h 37"/>
                  <a:gd name="T2" fmla="*/ 0 w 39"/>
                  <a:gd name="T3" fmla="*/ 27 h 37"/>
                  <a:gd name="T4" fmla="*/ 22 w 39"/>
                  <a:gd name="T5" fmla="*/ 0 h 37"/>
                  <a:gd name="T6" fmla="*/ 39 w 39"/>
                  <a:gd name="T7" fmla="*/ 7 h 37"/>
                  <a:gd name="T8" fmla="*/ 20 w 39"/>
                  <a:gd name="T9" fmla="*/ 37 h 37"/>
                  <a:gd name="T10" fmla="*/ 0 w 39"/>
                  <a:gd name="T11" fmla="*/ 37 h 37"/>
                  <a:gd name="T12" fmla="*/ 0 60000 65536"/>
                  <a:gd name="T13" fmla="*/ 0 60000 65536"/>
                  <a:gd name="T14" fmla="*/ 0 60000 65536"/>
                  <a:gd name="T15" fmla="*/ 0 60000 65536"/>
                  <a:gd name="T16" fmla="*/ 0 60000 65536"/>
                  <a:gd name="T17" fmla="*/ 0 60000 65536"/>
                  <a:gd name="T18" fmla="*/ 0 w 39"/>
                  <a:gd name="T19" fmla="*/ 0 h 37"/>
                  <a:gd name="T20" fmla="*/ 39 w 39"/>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9" h="37">
                    <a:moveTo>
                      <a:pt x="0" y="37"/>
                    </a:moveTo>
                    <a:lnTo>
                      <a:pt x="0" y="27"/>
                    </a:lnTo>
                    <a:lnTo>
                      <a:pt x="22" y="0"/>
                    </a:lnTo>
                    <a:lnTo>
                      <a:pt x="39" y="7"/>
                    </a:lnTo>
                    <a:lnTo>
                      <a:pt x="20" y="37"/>
                    </a:lnTo>
                    <a:lnTo>
                      <a:pt x="0" y="37"/>
                    </a:lnTo>
                    <a:close/>
                  </a:path>
                </a:pathLst>
              </a:custGeom>
              <a:solidFill>
                <a:srgbClr val="CCFFCC"/>
              </a:solidFill>
              <a:ln w="11176" cap="flat" cmpd="sng">
                <a:solidFill>
                  <a:srgbClr val="000000"/>
                </a:solidFill>
                <a:prstDash val="solid"/>
                <a:round/>
                <a:headEnd type="none" w="med" len="med"/>
                <a:tailEnd type="none" w="med" len="med"/>
              </a:ln>
            </p:spPr>
            <p:txBody>
              <a:bodyPr/>
              <a:lstStyle/>
              <a:p>
                <a:endParaRPr lang="en-US"/>
              </a:p>
            </p:txBody>
          </p:sp>
          <p:sp>
            <p:nvSpPr>
              <p:cNvPr id="2186" name="Freeform 59"/>
              <p:cNvSpPr>
                <a:spLocks/>
              </p:cNvSpPr>
              <p:nvPr/>
            </p:nvSpPr>
            <p:spPr bwMode="auto">
              <a:xfrm>
                <a:off x="2097" y="2594"/>
                <a:ext cx="73" cy="48"/>
              </a:xfrm>
              <a:custGeom>
                <a:avLst/>
                <a:gdLst>
                  <a:gd name="T0" fmla="*/ 16 w 73"/>
                  <a:gd name="T1" fmla="*/ 5 h 48"/>
                  <a:gd name="T2" fmla="*/ 0 w 73"/>
                  <a:gd name="T3" fmla="*/ 28 h 48"/>
                  <a:gd name="T4" fmla="*/ 28 w 73"/>
                  <a:gd name="T5" fmla="*/ 44 h 48"/>
                  <a:gd name="T6" fmla="*/ 61 w 73"/>
                  <a:gd name="T7" fmla="*/ 48 h 48"/>
                  <a:gd name="T8" fmla="*/ 73 w 73"/>
                  <a:gd name="T9" fmla="*/ 28 h 48"/>
                  <a:gd name="T10" fmla="*/ 65 w 73"/>
                  <a:gd name="T11" fmla="*/ 0 h 48"/>
                  <a:gd name="T12" fmla="*/ 16 w 73"/>
                  <a:gd name="T13" fmla="*/ 5 h 48"/>
                  <a:gd name="T14" fmla="*/ 0 60000 65536"/>
                  <a:gd name="T15" fmla="*/ 0 60000 65536"/>
                  <a:gd name="T16" fmla="*/ 0 60000 65536"/>
                  <a:gd name="T17" fmla="*/ 0 60000 65536"/>
                  <a:gd name="T18" fmla="*/ 0 60000 65536"/>
                  <a:gd name="T19" fmla="*/ 0 60000 65536"/>
                  <a:gd name="T20" fmla="*/ 0 60000 65536"/>
                  <a:gd name="T21" fmla="*/ 0 w 73"/>
                  <a:gd name="T22" fmla="*/ 0 h 48"/>
                  <a:gd name="T23" fmla="*/ 73 w 73"/>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48">
                    <a:moveTo>
                      <a:pt x="16" y="5"/>
                    </a:moveTo>
                    <a:lnTo>
                      <a:pt x="0" y="28"/>
                    </a:lnTo>
                    <a:lnTo>
                      <a:pt x="28" y="44"/>
                    </a:lnTo>
                    <a:lnTo>
                      <a:pt x="61" y="48"/>
                    </a:lnTo>
                    <a:lnTo>
                      <a:pt x="73" y="28"/>
                    </a:lnTo>
                    <a:lnTo>
                      <a:pt x="65" y="0"/>
                    </a:lnTo>
                    <a:lnTo>
                      <a:pt x="16" y="5"/>
                    </a:lnTo>
                    <a:close/>
                  </a:path>
                </a:pathLst>
              </a:custGeom>
              <a:solidFill>
                <a:srgbClr val="CCFFCC"/>
              </a:solidFill>
              <a:ln w="11176" cap="flat" cmpd="sng">
                <a:solidFill>
                  <a:srgbClr val="000000"/>
                </a:solidFill>
                <a:prstDash val="solid"/>
                <a:round/>
                <a:headEnd type="none" w="med" len="med"/>
                <a:tailEnd type="none" w="med" len="med"/>
              </a:ln>
            </p:spPr>
            <p:txBody>
              <a:bodyPr/>
              <a:lstStyle/>
              <a:p>
                <a:endParaRPr lang="en-US"/>
              </a:p>
            </p:txBody>
          </p:sp>
          <p:sp>
            <p:nvSpPr>
              <p:cNvPr id="2187" name="Freeform 60"/>
              <p:cNvSpPr>
                <a:spLocks/>
              </p:cNvSpPr>
              <p:nvPr/>
            </p:nvSpPr>
            <p:spPr bwMode="auto">
              <a:xfrm>
                <a:off x="2166" y="2627"/>
                <a:ext cx="108" cy="53"/>
              </a:xfrm>
              <a:custGeom>
                <a:avLst/>
                <a:gdLst>
                  <a:gd name="T0" fmla="*/ 0 w 108"/>
                  <a:gd name="T1" fmla="*/ 19 h 53"/>
                  <a:gd name="T2" fmla="*/ 74 w 108"/>
                  <a:gd name="T3" fmla="*/ 0 h 53"/>
                  <a:gd name="T4" fmla="*/ 88 w 108"/>
                  <a:gd name="T5" fmla="*/ 23 h 53"/>
                  <a:gd name="T6" fmla="*/ 102 w 108"/>
                  <a:gd name="T7" fmla="*/ 28 h 53"/>
                  <a:gd name="T8" fmla="*/ 108 w 108"/>
                  <a:gd name="T9" fmla="*/ 46 h 53"/>
                  <a:gd name="T10" fmla="*/ 71 w 108"/>
                  <a:gd name="T11" fmla="*/ 49 h 53"/>
                  <a:gd name="T12" fmla="*/ 45 w 108"/>
                  <a:gd name="T13" fmla="*/ 53 h 53"/>
                  <a:gd name="T14" fmla="*/ 0 w 108"/>
                  <a:gd name="T15" fmla="*/ 19 h 53"/>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53"/>
                  <a:gd name="T26" fmla="*/ 108 w 108"/>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53">
                    <a:moveTo>
                      <a:pt x="0" y="19"/>
                    </a:moveTo>
                    <a:lnTo>
                      <a:pt x="74" y="0"/>
                    </a:lnTo>
                    <a:lnTo>
                      <a:pt x="88" y="23"/>
                    </a:lnTo>
                    <a:lnTo>
                      <a:pt x="102" y="28"/>
                    </a:lnTo>
                    <a:lnTo>
                      <a:pt x="108" y="46"/>
                    </a:lnTo>
                    <a:lnTo>
                      <a:pt x="71" y="49"/>
                    </a:lnTo>
                    <a:lnTo>
                      <a:pt x="45" y="53"/>
                    </a:lnTo>
                    <a:lnTo>
                      <a:pt x="0" y="19"/>
                    </a:lnTo>
                    <a:close/>
                  </a:path>
                </a:pathLst>
              </a:custGeom>
              <a:solidFill>
                <a:srgbClr val="CCFFCC"/>
              </a:solidFill>
              <a:ln w="11176" cap="flat" cmpd="sng">
                <a:solidFill>
                  <a:srgbClr val="000000"/>
                </a:solidFill>
                <a:prstDash val="solid"/>
                <a:round/>
                <a:headEnd type="none" w="med" len="med"/>
                <a:tailEnd type="none" w="med" len="med"/>
              </a:ln>
            </p:spPr>
            <p:txBody>
              <a:bodyPr/>
              <a:lstStyle/>
              <a:p>
                <a:endParaRPr lang="en-US"/>
              </a:p>
            </p:txBody>
          </p:sp>
          <p:sp>
            <p:nvSpPr>
              <p:cNvPr id="2188" name="Freeform 61"/>
              <p:cNvSpPr>
                <a:spLocks/>
              </p:cNvSpPr>
              <p:nvPr/>
            </p:nvSpPr>
            <p:spPr bwMode="auto">
              <a:xfrm>
                <a:off x="2278" y="2667"/>
                <a:ext cx="86" cy="29"/>
              </a:xfrm>
              <a:custGeom>
                <a:avLst/>
                <a:gdLst>
                  <a:gd name="T0" fmla="*/ 14 w 86"/>
                  <a:gd name="T1" fmla="*/ 1 h 29"/>
                  <a:gd name="T2" fmla="*/ 0 w 86"/>
                  <a:gd name="T3" fmla="*/ 28 h 29"/>
                  <a:gd name="T4" fmla="*/ 23 w 86"/>
                  <a:gd name="T5" fmla="*/ 29 h 29"/>
                  <a:gd name="T6" fmla="*/ 37 w 86"/>
                  <a:gd name="T7" fmla="*/ 24 h 29"/>
                  <a:gd name="T8" fmla="*/ 64 w 86"/>
                  <a:gd name="T9" fmla="*/ 24 h 29"/>
                  <a:gd name="T10" fmla="*/ 86 w 86"/>
                  <a:gd name="T11" fmla="*/ 13 h 29"/>
                  <a:gd name="T12" fmla="*/ 72 w 86"/>
                  <a:gd name="T13" fmla="*/ 8 h 29"/>
                  <a:gd name="T14" fmla="*/ 60 w 86"/>
                  <a:gd name="T15" fmla="*/ 0 h 29"/>
                  <a:gd name="T16" fmla="*/ 14 w 86"/>
                  <a:gd name="T17" fmla="*/ 1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29"/>
                  <a:gd name="T29" fmla="*/ 86 w 8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29">
                    <a:moveTo>
                      <a:pt x="14" y="1"/>
                    </a:moveTo>
                    <a:lnTo>
                      <a:pt x="0" y="28"/>
                    </a:lnTo>
                    <a:lnTo>
                      <a:pt x="23" y="29"/>
                    </a:lnTo>
                    <a:lnTo>
                      <a:pt x="37" y="24"/>
                    </a:lnTo>
                    <a:lnTo>
                      <a:pt x="64" y="24"/>
                    </a:lnTo>
                    <a:lnTo>
                      <a:pt x="86" y="13"/>
                    </a:lnTo>
                    <a:lnTo>
                      <a:pt x="72" y="8"/>
                    </a:lnTo>
                    <a:lnTo>
                      <a:pt x="60" y="0"/>
                    </a:lnTo>
                    <a:lnTo>
                      <a:pt x="14" y="1"/>
                    </a:lnTo>
                    <a:close/>
                  </a:path>
                </a:pathLst>
              </a:custGeom>
              <a:solidFill>
                <a:srgbClr val="CCFFCC"/>
              </a:solidFill>
              <a:ln w="11176" cap="flat" cmpd="sng">
                <a:solidFill>
                  <a:srgbClr val="000000"/>
                </a:solidFill>
                <a:prstDash val="solid"/>
                <a:round/>
                <a:headEnd type="none" w="med" len="med"/>
                <a:tailEnd type="none" w="med" len="med"/>
              </a:ln>
            </p:spPr>
            <p:txBody>
              <a:bodyPr/>
              <a:lstStyle/>
              <a:p>
                <a:endParaRPr lang="en-US"/>
              </a:p>
            </p:txBody>
          </p:sp>
          <p:sp>
            <p:nvSpPr>
              <p:cNvPr id="2189" name="Freeform 62"/>
              <p:cNvSpPr>
                <a:spLocks/>
              </p:cNvSpPr>
              <p:nvPr/>
            </p:nvSpPr>
            <p:spPr bwMode="auto">
              <a:xfrm>
                <a:off x="2303" y="2708"/>
                <a:ext cx="36" cy="20"/>
              </a:xfrm>
              <a:custGeom>
                <a:avLst/>
                <a:gdLst>
                  <a:gd name="T0" fmla="*/ 31 w 36"/>
                  <a:gd name="T1" fmla="*/ 0 h 20"/>
                  <a:gd name="T2" fmla="*/ 0 w 36"/>
                  <a:gd name="T3" fmla="*/ 1 h 20"/>
                  <a:gd name="T4" fmla="*/ 6 w 36"/>
                  <a:gd name="T5" fmla="*/ 20 h 20"/>
                  <a:gd name="T6" fmla="*/ 36 w 36"/>
                  <a:gd name="T7" fmla="*/ 16 h 20"/>
                  <a:gd name="T8" fmla="*/ 31 w 36"/>
                  <a:gd name="T9" fmla="*/ 0 h 20"/>
                  <a:gd name="T10" fmla="*/ 0 60000 65536"/>
                  <a:gd name="T11" fmla="*/ 0 60000 65536"/>
                  <a:gd name="T12" fmla="*/ 0 60000 65536"/>
                  <a:gd name="T13" fmla="*/ 0 60000 65536"/>
                  <a:gd name="T14" fmla="*/ 0 60000 65536"/>
                  <a:gd name="T15" fmla="*/ 0 w 36"/>
                  <a:gd name="T16" fmla="*/ 0 h 20"/>
                  <a:gd name="T17" fmla="*/ 36 w 36"/>
                  <a:gd name="T18" fmla="*/ 20 h 20"/>
                </a:gdLst>
                <a:ahLst/>
                <a:cxnLst>
                  <a:cxn ang="T10">
                    <a:pos x="T0" y="T1"/>
                  </a:cxn>
                  <a:cxn ang="T11">
                    <a:pos x="T2" y="T3"/>
                  </a:cxn>
                  <a:cxn ang="T12">
                    <a:pos x="T4" y="T5"/>
                  </a:cxn>
                  <a:cxn ang="T13">
                    <a:pos x="T6" y="T7"/>
                  </a:cxn>
                  <a:cxn ang="T14">
                    <a:pos x="T8" y="T9"/>
                  </a:cxn>
                </a:cxnLst>
                <a:rect l="T15" t="T16" r="T17" b="T18"/>
                <a:pathLst>
                  <a:path w="36" h="20">
                    <a:moveTo>
                      <a:pt x="31" y="0"/>
                    </a:moveTo>
                    <a:lnTo>
                      <a:pt x="0" y="1"/>
                    </a:lnTo>
                    <a:lnTo>
                      <a:pt x="6" y="20"/>
                    </a:lnTo>
                    <a:lnTo>
                      <a:pt x="36" y="16"/>
                    </a:lnTo>
                    <a:lnTo>
                      <a:pt x="31" y="0"/>
                    </a:lnTo>
                    <a:close/>
                  </a:path>
                </a:pathLst>
              </a:custGeom>
              <a:solidFill>
                <a:srgbClr val="CCFFCC"/>
              </a:solidFill>
              <a:ln w="11176" cap="flat" cmpd="sng">
                <a:solidFill>
                  <a:srgbClr val="000000"/>
                </a:solidFill>
                <a:prstDash val="solid"/>
                <a:round/>
                <a:headEnd type="none" w="med" len="med"/>
                <a:tailEnd type="none" w="med" len="med"/>
              </a:ln>
            </p:spPr>
            <p:txBody>
              <a:bodyPr/>
              <a:lstStyle/>
              <a:p>
                <a:endParaRPr lang="en-US"/>
              </a:p>
            </p:txBody>
          </p:sp>
          <p:sp>
            <p:nvSpPr>
              <p:cNvPr id="2190" name="Freeform 63"/>
              <p:cNvSpPr>
                <a:spLocks/>
              </p:cNvSpPr>
              <p:nvPr/>
            </p:nvSpPr>
            <p:spPr bwMode="auto">
              <a:xfrm>
                <a:off x="2343" y="2729"/>
                <a:ext cx="23" cy="21"/>
              </a:xfrm>
              <a:custGeom>
                <a:avLst/>
                <a:gdLst>
                  <a:gd name="T0" fmla="*/ 0 w 23"/>
                  <a:gd name="T1" fmla="*/ 8 h 21"/>
                  <a:gd name="T2" fmla="*/ 23 w 23"/>
                  <a:gd name="T3" fmla="*/ 0 h 21"/>
                  <a:gd name="T4" fmla="*/ 23 w 23"/>
                  <a:gd name="T5" fmla="*/ 18 h 21"/>
                  <a:gd name="T6" fmla="*/ 7 w 23"/>
                  <a:gd name="T7" fmla="*/ 21 h 21"/>
                  <a:gd name="T8" fmla="*/ 0 w 23"/>
                  <a:gd name="T9" fmla="*/ 8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0" y="8"/>
                    </a:moveTo>
                    <a:lnTo>
                      <a:pt x="23" y="0"/>
                    </a:lnTo>
                    <a:lnTo>
                      <a:pt x="23" y="18"/>
                    </a:lnTo>
                    <a:lnTo>
                      <a:pt x="7" y="21"/>
                    </a:lnTo>
                    <a:lnTo>
                      <a:pt x="0" y="8"/>
                    </a:lnTo>
                    <a:close/>
                  </a:path>
                </a:pathLst>
              </a:custGeom>
              <a:solidFill>
                <a:srgbClr val="CCFFCC"/>
              </a:solidFill>
              <a:ln w="11176" cap="flat" cmpd="sng">
                <a:solidFill>
                  <a:srgbClr val="000000"/>
                </a:solidFill>
                <a:prstDash val="solid"/>
                <a:round/>
                <a:headEnd type="none" w="med" len="med"/>
                <a:tailEnd type="none" w="med" len="med"/>
              </a:ln>
            </p:spPr>
            <p:txBody>
              <a:bodyPr/>
              <a:lstStyle/>
              <a:p>
                <a:endParaRPr lang="en-US"/>
              </a:p>
            </p:txBody>
          </p:sp>
          <p:sp>
            <p:nvSpPr>
              <p:cNvPr id="2191" name="Freeform 64"/>
              <p:cNvSpPr>
                <a:spLocks/>
              </p:cNvSpPr>
              <p:nvPr/>
            </p:nvSpPr>
            <p:spPr bwMode="auto">
              <a:xfrm>
                <a:off x="2403" y="2740"/>
                <a:ext cx="148" cy="115"/>
              </a:xfrm>
              <a:custGeom>
                <a:avLst/>
                <a:gdLst>
                  <a:gd name="T0" fmla="*/ 25 w 148"/>
                  <a:gd name="T1" fmla="*/ 0 h 115"/>
                  <a:gd name="T2" fmla="*/ 0 w 148"/>
                  <a:gd name="T3" fmla="*/ 43 h 115"/>
                  <a:gd name="T4" fmla="*/ 18 w 148"/>
                  <a:gd name="T5" fmla="*/ 64 h 115"/>
                  <a:gd name="T6" fmla="*/ 18 w 148"/>
                  <a:gd name="T7" fmla="*/ 104 h 115"/>
                  <a:gd name="T8" fmla="*/ 54 w 148"/>
                  <a:gd name="T9" fmla="*/ 115 h 115"/>
                  <a:gd name="T10" fmla="*/ 70 w 148"/>
                  <a:gd name="T11" fmla="*/ 92 h 115"/>
                  <a:gd name="T12" fmla="*/ 115 w 148"/>
                  <a:gd name="T13" fmla="*/ 87 h 115"/>
                  <a:gd name="T14" fmla="*/ 148 w 148"/>
                  <a:gd name="T15" fmla="*/ 62 h 115"/>
                  <a:gd name="T16" fmla="*/ 114 w 148"/>
                  <a:gd name="T17" fmla="*/ 22 h 115"/>
                  <a:gd name="T18" fmla="*/ 25 w 148"/>
                  <a:gd name="T19" fmla="*/ 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8"/>
                  <a:gd name="T31" fmla="*/ 0 h 115"/>
                  <a:gd name="T32" fmla="*/ 148 w 148"/>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8" h="115">
                    <a:moveTo>
                      <a:pt x="25" y="0"/>
                    </a:moveTo>
                    <a:lnTo>
                      <a:pt x="0" y="43"/>
                    </a:lnTo>
                    <a:lnTo>
                      <a:pt x="18" y="64"/>
                    </a:lnTo>
                    <a:lnTo>
                      <a:pt x="18" y="104"/>
                    </a:lnTo>
                    <a:lnTo>
                      <a:pt x="54" y="115"/>
                    </a:lnTo>
                    <a:lnTo>
                      <a:pt x="70" y="92"/>
                    </a:lnTo>
                    <a:lnTo>
                      <a:pt x="115" y="87"/>
                    </a:lnTo>
                    <a:lnTo>
                      <a:pt x="148" y="62"/>
                    </a:lnTo>
                    <a:lnTo>
                      <a:pt x="114" y="22"/>
                    </a:lnTo>
                    <a:lnTo>
                      <a:pt x="25" y="0"/>
                    </a:lnTo>
                    <a:close/>
                  </a:path>
                </a:pathLst>
              </a:custGeom>
              <a:solidFill>
                <a:srgbClr val="CCFFCC"/>
              </a:solidFill>
              <a:ln w="11176" cap="flat" cmpd="sng">
                <a:solidFill>
                  <a:srgbClr val="000000"/>
                </a:solidFill>
                <a:prstDash val="solid"/>
                <a:round/>
                <a:headEnd type="none" w="med" len="med"/>
                <a:tailEnd type="none" w="med" len="med"/>
              </a:ln>
            </p:spPr>
            <p:txBody>
              <a:bodyPr/>
              <a:lstStyle/>
              <a:p>
                <a:endParaRPr lang="en-US"/>
              </a:p>
            </p:txBody>
          </p:sp>
        </p:grpSp>
        <p:sp>
          <p:nvSpPr>
            <p:cNvPr id="2184" name="Freeform 65"/>
            <p:cNvSpPr>
              <a:spLocks/>
            </p:cNvSpPr>
            <p:nvPr/>
          </p:nvSpPr>
          <p:spPr bwMode="auto">
            <a:xfrm>
              <a:off x="2351" y="2684"/>
              <a:ext cx="82" cy="46"/>
            </a:xfrm>
            <a:custGeom>
              <a:avLst/>
              <a:gdLst>
                <a:gd name="T0" fmla="*/ 17 w 82"/>
                <a:gd name="T1" fmla="*/ 0 h 46"/>
                <a:gd name="T2" fmla="*/ 0 w 82"/>
                <a:gd name="T3" fmla="*/ 15 h 46"/>
                <a:gd name="T4" fmla="*/ 8 w 82"/>
                <a:gd name="T5" fmla="*/ 25 h 46"/>
                <a:gd name="T6" fmla="*/ 23 w 82"/>
                <a:gd name="T7" fmla="*/ 29 h 46"/>
                <a:gd name="T8" fmla="*/ 38 w 82"/>
                <a:gd name="T9" fmla="*/ 46 h 46"/>
                <a:gd name="T10" fmla="*/ 81 w 82"/>
                <a:gd name="T11" fmla="*/ 40 h 46"/>
                <a:gd name="T12" fmla="*/ 82 w 82"/>
                <a:gd name="T13" fmla="*/ 20 h 46"/>
                <a:gd name="T14" fmla="*/ 50 w 82"/>
                <a:gd name="T15" fmla="*/ 4 h 46"/>
                <a:gd name="T16" fmla="*/ 17 w 82"/>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46"/>
                <a:gd name="T29" fmla="*/ 82 w 82"/>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46">
                  <a:moveTo>
                    <a:pt x="17" y="0"/>
                  </a:moveTo>
                  <a:lnTo>
                    <a:pt x="0" y="15"/>
                  </a:lnTo>
                  <a:lnTo>
                    <a:pt x="8" y="25"/>
                  </a:lnTo>
                  <a:lnTo>
                    <a:pt x="23" y="29"/>
                  </a:lnTo>
                  <a:lnTo>
                    <a:pt x="38" y="46"/>
                  </a:lnTo>
                  <a:lnTo>
                    <a:pt x="81" y="40"/>
                  </a:lnTo>
                  <a:lnTo>
                    <a:pt x="82" y="20"/>
                  </a:lnTo>
                  <a:lnTo>
                    <a:pt x="50" y="4"/>
                  </a:lnTo>
                  <a:lnTo>
                    <a:pt x="17" y="0"/>
                  </a:lnTo>
                  <a:close/>
                </a:path>
              </a:pathLst>
            </a:custGeom>
            <a:solidFill>
              <a:srgbClr val="CCFFCC"/>
            </a:solidFill>
            <a:ln w="11176" cap="flat" cmpd="sng">
              <a:solidFill>
                <a:srgbClr val="000000"/>
              </a:solidFill>
              <a:prstDash val="solid"/>
              <a:round/>
              <a:headEnd type="none" w="med" len="med"/>
              <a:tailEnd type="none" w="med" len="med"/>
            </a:ln>
          </p:spPr>
          <p:txBody>
            <a:bodyPr/>
            <a:lstStyle/>
            <a:p>
              <a:endParaRPr lang="en-US"/>
            </a:p>
          </p:txBody>
        </p:sp>
      </p:grpSp>
      <p:sp>
        <p:nvSpPr>
          <p:cNvPr id="2101" name="Freeform 66"/>
          <p:cNvSpPr>
            <a:spLocks/>
          </p:cNvSpPr>
          <p:nvPr/>
        </p:nvSpPr>
        <p:spPr bwMode="auto">
          <a:xfrm>
            <a:off x="381000" y="990600"/>
            <a:ext cx="1398412" cy="1066800"/>
          </a:xfrm>
          <a:custGeom>
            <a:avLst/>
            <a:gdLst>
              <a:gd name="T0" fmla="*/ 130 w 810"/>
              <a:gd name="T1" fmla="*/ 93 h 624"/>
              <a:gd name="T2" fmla="*/ 293 w 810"/>
              <a:gd name="T3" fmla="*/ 0 h 624"/>
              <a:gd name="T4" fmla="*/ 370 w 810"/>
              <a:gd name="T5" fmla="*/ 16 h 624"/>
              <a:gd name="T6" fmla="*/ 408 w 810"/>
              <a:gd name="T7" fmla="*/ 47 h 624"/>
              <a:gd name="T8" fmla="*/ 560 w 810"/>
              <a:gd name="T9" fmla="*/ 57 h 624"/>
              <a:gd name="T10" fmla="*/ 564 w 810"/>
              <a:gd name="T11" fmla="*/ 366 h 624"/>
              <a:gd name="T12" fmla="*/ 614 w 810"/>
              <a:gd name="T13" fmla="*/ 375 h 624"/>
              <a:gd name="T14" fmla="*/ 638 w 810"/>
              <a:gd name="T15" fmla="*/ 412 h 624"/>
              <a:gd name="T16" fmla="*/ 673 w 810"/>
              <a:gd name="T17" fmla="*/ 400 h 624"/>
              <a:gd name="T18" fmla="*/ 747 w 810"/>
              <a:gd name="T19" fmla="*/ 483 h 624"/>
              <a:gd name="T20" fmla="*/ 810 w 810"/>
              <a:gd name="T21" fmla="*/ 522 h 624"/>
              <a:gd name="T22" fmla="*/ 808 w 810"/>
              <a:gd name="T23" fmla="*/ 555 h 624"/>
              <a:gd name="T24" fmla="*/ 727 w 810"/>
              <a:gd name="T25" fmla="*/ 559 h 624"/>
              <a:gd name="T26" fmla="*/ 692 w 810"/>
              <a:gd name="T27" fmla="*/ 457 h 624"/>
              <a:gd name="T28" fmla="*/ 441 w 810"/>
              <a:gd name="T29" fmla="*/ 356 h 624"/>
              <a:gd name="T30" fmla="*/ 448 w 810"/>
              <a:gd name="T31" fmla="*/ 388 h 624"/>
              <a:gd name="T32" fmla="*/ 391 w 810"/>
              <a:gd name="T33" fmla="*/ 429 h 624"/>
              <a:gd name="T34" fmla="*/ 381 w 810"/>
              <a:gd name="T35" fmla="*/ 413 h 624"/>
              <a:gd name="T36" fmla="*/ 366 w 810"/>
              <a:gd name="T37" fmla="*/ 413 h 624"/>
              <a:gd name="T38" fmla="*/ 321 w 810"/>
              <a:gd name="T39" fmla="*/ 499 h 624"/>
              <a:gd name="T40" fmla="*/ 179 w 810"/>
              <a:gd name="T41" fmla="*/ 584 h 624"/>
              <a:gd name="T42" fmla="*/ 40 w 810"/>
              <a:gd name="T43" fmla="*/ 624 h 624"/>
              <a:gd name="T44" fmla="*/ 0 w 810"/>
              <a:gd name="T45" fmla="*/ 618 h 624"/>
              <a:gd name="T46" fmla="*/ 160 w 810"/>
              <a:gd name="T47" fmla="*/ 546 h 624"/>
              <a:gd name="T48" fmla="*/ 179 w 810"/>
              <a:gd name="T49" fmla="*/ 546 h 624"/>
              <a:gd name="T50" fmla="*/ 239 w 810"/>
              <a:gd name="T51" fmla="*/ 490 h 624"/>
              <a:gd name="T52" fmla="*/ 264 w 810"/>
              <a:gd name="T53" fmla="*/ 489 h 624"/>
              <a:gd name="T54" fmla="*/ 303 w 810"/>
              <a:gd name="T55" fmla="*/ 446 h 624"/>
              <a:gd name="T56" fmla="*/ 290 w 810"/>
              <a:gd name="T57" fmla="*/ 426 h 624"/>
              <a:gd name="T58" fmla="*/ 204 w 810"/>
              <a:gd name="T59" fmla="*/ 436 h 624"/>
              <a:gd name="T60" fmla="*/ 146 w 810"/>
              <a:gd name="T61" fmla="*/ 330 h 624"/>
              <a:gd name="T62" fmla="*/ 179 w 810"/>
              <a:gd name="T63" fmla="*/ 282 h 624"/>
              <a:gd name="T64" fmla="*/ 233 w 810"/>
              <a:gd name="T65" fmla="*/ 265 h 624"/>
              <a:gd name="T66" fmla="*/ 213 w 810"/>
              <a:gd name="T67" fmla="*/ 223 h 624"/>
              <a:gd name="T68" fmla="*/ 158 w 810"/>
              <a:gd name="T69" fmla="*/ 242 h 624"/>
              <a:gd name="T70" fmla="*/ 115 w 810"/>
              <a:gd name="T71" fmla="*/ 182 h 624"/>
              <a:gd name="T72" fmla="*/ 162 w 810"/>
              <a:gd name="T73" fmla="*/ 167 h 624"/>
              <a:gd name="T74" fmla="*/ 204 w 810"/>
              <a:gd name="T75" fmla="*/ 184 h 624"/>
              <a:gd name="T76" fmla="*/ 224 w 810"/>
              <a:gd name="T77" fmla="*/ 175 h 624"/>
              <a:gd name="T78" fmla="*/ 188 w 810"/>
              <a:gd name="T79" fmla="*/ 122 h 624"/>
              <a:gd name="T80" fmla="*/ 127 w 810"/>
              <a:gd name="T81" fmla="*/ 119 h 624"/>
              <a:gd name="T82" fmla="*/ 130 w 810"/>
              <a:gd name="T83" fmla="*/ 93 h 6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10"/>
              <a:gd name="T127" fmla="*/ 0 h 624"/>
              <a:gd name="T128" fmla="*/ 810 w 810"/>
              <a:gd name="T129" fmla="*/ 624 h 6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10" h="624">
                <a:moveTo>
                  <a:pt x="130" y="93"/>
                </a:moveTo>
                <a:lnTo>
                  <a:pt x="293" y="0"/>
                </a:lnTo>
                <a:lnTo>
                  <a:pt x="370" y="16"/>
                </a:lnTo>
                <a:lnTo>
                  <a:pt x="408" y="47"/>
                </a:lnTo>
                <a:lnTo>
                  <a:pt x="560" y="57"/>
                </a:lnTo>
                <a:lnTo>
                  <a:pt x="564" y="366"/>
                </a:lnTo>
                <a:lnTo>
                  <a:pt x="614" y="375"/>
                </a:lnTo>
                <a:lnTo>
                  <a:pt x="638" y="412"/>
                </a:lnTo>
                <a:lnTo>
                  <a:pt x="673" y="400"/>
                </a:lnTo>
                <a:lnTo>
                  <a:pt x="747" y="483"/>
                </a:lnTo>
                <a:lnTo>
                  <a:pt x="810" y="522"/>
                </a:lnTo>
                <a:lnTo>
                  <a:pt x="808" y="555"/>
                </a:lnTo>
                <a:lnTo>
                  <a:pt x="727" y="559"/>
                </a:lnTo>
                <a:lnTo>
                  <a:pt x="692" y="457"/>
                </a:lnTo>
                <a:lnTo>
                  <a:pt x="441" y="356"/>
                </a:lnTo>
                <a:lnTo>
                  <a:pt x="448" y="388"/>
                </a:lnTo>
                <a:lnTo>
                  <a:pt x="391" y="429"/>
                </a:lnTo>
                <a:lnTo>
                  <a:pt x="381" y="413"/>
                </a:lnTo>
                <a:lnTo>
                  <a:pt x="366" y="413"/>
                </a:lnTo>
                <a:lnTo>
                  <a:pt x="321" y="499"/>
                </a:lnTo>
                <a:lnTo>
                  <a:pt x="179" y="584"/>
                </a:lnTo>
                <a:lnTo>
                  <a:pt x="40" y="624"/>
                </a:lnTo>
                <a:lnTo>
                  <a:pt x="0" y="618"/>
                </a:lnTo>
                <a:lnTo>
                  <a:pt x="160" y="546"/>
                </a:lnTo>
                <a:lnTo>
                  <a:pt x="179" y="546"/>
                </a:lnTo>
                <a:lnTo>
                  <a:pt x="239" y="490"/>
                </a:lnTo>
                <a:lnTo>
                  <a:pt x="264" y="489"/>
                </a:lnTo>
                <a:lnTo>
                  <a:pt x="303" y="446"/>
                </a:lnTo>
                <a:lnTo>
                  <a:pt x="290" y="426"/>
                </a:lnTo>
                <a:lnTo>
                  <a:pt x="204" y="436"/>
                </a:lnTo>
                <a:lnTo>
                  <a:pt x="146" y="330"/>
                </a:lnTo>
                <a:lnTo>
                  <a:pt x="179" y="282"/>
                </a:lnTo>
                <a:lnTo>
                  <a:pt x="233" y="265"/>
                </a:lnTo>
                <a:lnTo>
                  <a:pt x="213" y="223"/>
                </a:lnTo>
                <a:lnTo>
                  <a:pt x="158" y="242"/>
                </a:lnTo>
                <a:lnTo>
                  <a:pt x="115" y="182"/>
                </a:lnTo>
                <a:lnTo>
                  <a:pt x="162" y="167"/>
                </a:lnTo>
                <a:lnTo>
                  <a:pt x="204" y="184"/>
                </a:lnTo>
                <a:lnTo>
                  <a:pt x="224" y="175"/>
                </a:lnTo>
                <a:lnTo>
                  <a:pt x="188" y="122"/>
                </a:lnTo>
                <a:lnTo>
                  <a:pt x="127" y="119"/>
                </a:lnTo>
                <a:lnTo>
                  <a:pt x="130" y="93"/>
                </a:lnTo>
                <a:close/>
              </a:path>
            </a:pathLst>
          </a:custGeom>
          <a:solidFill>
            <a:srgbClr val="CCFFCC"/>
          </a:solidFill>
          <a:ln w="11176">
            <a:solidFill>
              <a:srgbClr val="000000"/>
            </a:solidFill>
            <a:prstDash val="solid"/>
            <a:round/>
            <a:headEnd/>
            <a:tailEnd/>
          </a:ln>
        </p:spPr>
        <p:txBody>
          <a:bodyPr/>
          <a:lstStyle/>
          <a:p>
            <a:endParaRPr lang="en-US"/>
          </a:p>
        </p:txBody>
      </p:sp>
      <p:sp>
        <p:nvSpPr>
          <p:cNvPr id="2102" name="Oval 67"/>
          <p:cNvSpPr>
            <a:spLocks noChangeArrowheads="1"/>
          </p:cNvSpPr>
          <p:nvPr/>
        </p:nvSpPr>
        <p:spPr bwMode="auto">
          <a:xfrm>
            <a:off x="7112000" y="2668589"/>
            <a:ext cx="114300" cy="103187"/>
          </a:xfrm>
          <a:prstGeom prst="ellipse">
            <a:avLst/>
          </a:prstGeom>
          <a:solidFill>
            <a:srgbClr val="FFCC99"/>
          </a:solidFill>
          <a:ln w="12700">
            <a:solidFill>
              <a:schemeClr val="tx1"/>
            </a:solidFill>
            <a:round/>
            <a:headEnd/>
            <a:tailEnd/>
          </a:ln>
        </p:spPr>
        <p:txBody>
          <a:bodyPr/>
          <a:lstStyle/>
          <a:p>
            <a:endParaRPr lang="en-US"/>
          </a:p>
        </p:txBody>
      </p:sp>
      <p:sp>
        <p:nvSpPr>
          <p:cNvPr id="2103" name="Oval 70"/>
          <p:cNvSpPr>
            <a:spLocks noChangeArrowheads="1"/>
          </p:cNvSpPr>
          <p:nvPr/>
        </p:nvSpPr>
        <p:spPr bwMode="auto">
          <a:xfrm>
            <a:off x="7399867" y="2209801"/>
            <a:ext cx="132644" cy="79375"/>
          </a:xfrm>
          <a:prstGeom prst="ellipse">
            <a:avLst/>
          </a:prstGeom>
          <a:solidFill>
            <a:srgbClr val="CCFFCC"/>
          </a:solidFill>
          <a:ln w="11176" algn="ctr">
            <a:solidFill>
              <a:srgbClr val="000000"/>
            </a:solidFill>
            <a:round/>
            <a:headEnd/>
            <a:tailEnd/>
          </a:ln>
        </p:spPr>
        <p:txBody>
          <a:bodyPr/>
          <a:lstStyle/>
          <a:p>
            <a:endParaRPr lang="en-US"/>
          </a:p>
        </p:txBody>
      </p:sp>
      <p:sp>
        <p:nvSpPr>
          <p:cNvPr id="2104" name="Line 71"/>
          <p:cNvSpPr>
            <a:spLocks noChangeShapeType="1"/>
          </p:cNvSpPr>
          <p:nvPr/>
        </p:nvSpPr>
        <p:spPr bwMode="auto">
          <a:xfrm>
            <a:off x="7484534" y="2286000"/>
            <a:ext cx="771878" cy="0"/>
          </a:xfrm>
          <a:prstGeom prst="line">
            <a:avLst/>
          </a:prstGeom>
          <a:noFill/>
          <a:ln w="6350">
            <a:solidFill>
              <a:schemeClr val="tx1"/>
            </a:solidFill>
            <a:round/>
            <a:headEnd/>
            <a:tailEnd/>
          </a:ln>
        </p:spPr>
        <p:txBody>
          <a:bodyPr/>
          <a:lstStyle/>
          <a:p>
            <a:endParaRPr lang="en-US"/>
          </a:p>
        </p:txBody>
      </p:sp>
      <p:sp>
        <p:nvSpPr>
          <p:cNvPr id="2105" name="Line 76"/>
          <p:cNvSpPr>
            <a:spLocks noChangeShapeType="1"/>
          </p:cNvSpPr>
          <p:nvPr/>
        </p:nvSpPr>
        <p:spPr bwMode="auto">
          <a:xfrm>
            <a:off x="7169856" y="2720976"/>
            <a:ext cx="1086556" cy="708025"/>
          </a:xfrm>
          <a:prstGeom prst="line">
            <a:avLst/>
          </a:prstGeom>
          <a:noFill/>
          <a:ln w="6350">
            <a:solidFill>
              <a:schemeClr val="tx1"/>
            </a:solidFill>
            <a:round/>
            <a:headEnd/>
            <a:tailEnd/>
          </a:ln>
        </p:spPr>
        <p:txBody>
          <a:bodyPr/>
          <a:lstStyle/>
          <a:p>
            <a:endParaRPr lang="en-US"/>
          </a:p>
        </p:txBody>
      </p:sp>
      <p:sp>
        <p:nvSpPr>
          <p:cNvPr id="2106" name="Freeform 77"/>
          <p:cNvSpPr>
            <a:spLocks/>
          </p:cNvSpPr>
          <p:nvPr/>
        </p:nvSpPr>
        <p:spPr bwMode="auto">
          <a:xfrm>
            <a:off x="7799212" y="4792664"/>
            <a:ext cx="602544" cy="236537"/>
          </a:xfrm>
          <a:custGeom>
            <a:avLst/>
            <a:gdLst>
              <a:gd name="T0" fmla="*/ 174 w 337"/>
              <a:gd name="T1" fmla="*/ 12 h 149"/>
              <a:gd name="T2" fmla="*/ 136 w 337"/>
              <a:gd name="T3" fmla="*/ 6 h 149"/>
              <a:gd name="T4" fmla="*/ 86 w 337"/>
              <a:gd name="T5" fmla="*/ 10 h 149"/>
              <a:gd name="T6" fmla="*/ 70 w 337"/>
              <a:gd name="T7" fmla="*/ 6 h 149"/>
              <a:gd name="T8" fmla="*/ 54 w 337"/>
              <a:gd name="T9" fmla="*/ 2 h 149"/>
              <a:gd name="T10" fmla="*/ 12 w 337"/>
              <a:gd name="T11" fmla="*/ 4 h 149"/>
              <a:gd name="T12" fmla="*/ 0 w 337"/>
              <a:gd name="T13" fmla="*/ 22 h 149"/>
              <a:gd name="T14" fmla="*/ 8 w 337"/>
              <a:gd name="T15" fmla="*/ 52 h 149"/>
              <a:gd name="T16" fmla="*/ 2 w 337"/>
              <a:gd name="T17" fmla="*/ 88 h 149"/>
              <a:gd name="T18" fmla="*/ 62 w 337"/>
              <a:gd name="T19" fmla="*/ 146 h 149"/>
              <a:gd name="T20" fmla="*/ 88 w 337"/>
              <a:gd name="T21" fmla="*/ 142 h 149"/>
              <a:gd name="T22" fmla="*/ 106 w 337"/>
              <a:gd name="T23" fmla="*/ 136 h 149"/>
              <a:gd name="T24" fmla="*/ 152 w 337"/>
              <a:gd name="T25" fmla="*/ 126 h 149"/>
              <a:gd name="T26" fmla="*/ 222 w 337"/>
              <a:gd name="T27" fmla="*/ 134 h 149"/>
              <a:gd name="T28" fmla="*/ 284 w 337"/>
              <a:gd name="T29" fmla="*/ 136 h 149"/>
              <a:gd name="T30" fmla="*/ 300 w 337"/>
              <a:gd name="T31" fmla="*/ 114 h 149"/>
              <a:gd name="T32" fmla="*/ 318 w 337"/>
              <a:gd name="T33" fmla="*/ 104 h 149"/>
              <a:gd name="T34" fmla="*/ 330 w 337"/>
              <a:gd name="T35" fmla="*/ 86 h 149"/>
              <a:gd name="T36" fmla="*/ 330 w 337"/>
              <a:gd name="T37" fmla="*/ 42 h 149"/>
              <a:gd name="T38" fmla="*/ 318 w 337"/>
              <a:gd name="T39" fmla="*/ 34 h 149"/>
              <a:gd name="T40" fmla="*/ 254 w 337"/>
              <a:gd name="T41" fmla="*/ 16 h 149"/>
              <a:gd name="T42" fmla="*/ 228 w 337"/>
              <a:gd name="T43" fmla="*/ 8 h 149"/>
              <a:gd name="T44" fmla="*/ 204 w 337"/>
              <a:gd name="T45" fmla="*/ 4 h 149"/>
              <a:gd name="T46" fmla="*/ 148 w 337"/>
              <a:gd name="T47" fmla="*/ 12 h 1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49"/>
              <a:gd name="T74" fmla="*/ 337 w 337"/>
              <a:gd name="T75" fmla="*/ 149 h 1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49">
                <a:moveTo>
                  <a:pt x="174" y="12"/>
                </a:moveTo>
                <a:cubicBezTo>
                  <a:pt x="162" y="8"/>
                  <a:pt x="149" y="9"/>
                  <a:pt x="136" y="6"/>
                </a:cubicBezTo>
                <a:cubicBezTo>
                  <a:pt x="112" y="8"/>
                  <a:pt x="112" y="12"/>
                  <a:pt x="86" y="10"/>
                </a:cubicBezTo>
                <a:cubicBezTo>
                  <a:pt x="75" y="6"/>
                  <a:pt x="86" y="10"/>
                  <a:pt x="70" y="6"/>
                </a:cubicBezTo>
                <a:cubicBezTo>
                  <a:pt x="65" y="5"/>
                  <a:pt x="54" y="2"/>
                  <a:pt x="54" y="2"/>
                </a:cubicBezTo>
                <a:cubicBezTo>
                  <a:pt x="40" y="3"/>
                  <a:pt x="25" y="0"/>
                  <a:pt x="12" y="4"/>
                </a:cubicBezTo>
                <a:cubicBezTo>
                  <a:pt x="5" y="6"/>
                  <a:pt x="0" y="22"/>
                  <a:pt x="0" y="22"/>
                </a:cubicBezTo>
                <a:cubicBezTo>
                  <a:pt x="2" y="38"/>
                  <a:pt x="4" y="39"/>
                  <a:pt x="8" y="52"/>
                </a:cubicBezTo>
                <a:cubicBezTo>
                  <a:pt x="7" y="67"/>
                  <a:pt x="5" y="75"/>
                  <a:pt x="2" y="88"/>
                </a:cubicBezTo>
                <a:cubicBezTo>
                  <a:pt x="5" y="133"/>
                  <a:pt x="16" y="142"/>
                  <a:pt x="62" y="146"/>
                </a:cubicBezTo>
                <a:cubicBezTo>
                  <a:pt x="71" y="149"/>
                  <a:pt x="79" y="145"/>
                  <a:pt x="88" y="142"/>
                </a:cubicBezTo>
                <a:cubicBezTo>
                  <a:pt x="94" y="140"/>
                  <a:pt x="106" y="136"/>
                  <a:pt x="106" y="136"/>
                </a:cubicBezTo>
                <a:cubicBezTo>
                  <a:pt x="116" y="120"/>
                  <a:pt x="136" y="131"/>
                  <a:pt x="152" y="126"/>
                </a:cubicBezTo>
                <a:cubicBezTo>
                  <a:pt x="180" y="127"/>
                  <a:pt x="197" y="130"/>
                  <a:pt x="222" y="134"/>
                </a:cubicBezTo>
                <a:cubicBezTo>
                  <a:pt x="243" y="141"/>
                  <a:pt x="261" y="137"/>
                  <a:pt x="284" y="136"/>
                </a:cubicBezTo>
                <a:cubicBezTo>
                  <a:pt x="293" y="130"/>
                  <a:pt x="291" y="120"/>
                  <a:pt x="300" y="114"/>
                </a:cubicBezTo>
                <a:cubicBezTo>
                  <a:pt x="306" y="110"/>
                  <a:pt x="318" y="104"/>
                  <a:pt x="318" y="104"/>
                </a:cubicBezTo>
                <a:cubicBezTo>
                  <a:pt x="322" y="98"/>
                  <a:pt x="330" y="86"/>
                  <a:pt x="330" y="86"/>
                </a:cubicBezTo>
                <a:cubicBezTo>
                  <a:pt x="334" y="70"/>
                  <a:pt x="337" y="63"/>
                  <a:pt x="330" y="42"/>
                </a:cubicBezTo>
                <a:cubicBezTo>
                  <a:pt x="329" y="37"/>
                  <a:pt x="322" y="37"/>
                  <a:pt x="318" y="34"/>
                </a:cubicBezTo>
                <a:cubicBezTo>
                  <a:pt x="302" y="23"/>
                  <a:pt x="273" y="21"/>
                  <a:pt x="254" y="16"/>
                </a:cubicBezTo>
                <a:cubicBezTo>
                  <a:pt x="245" y="14"/>
                  <a:pt x="237" y="11"/>
                  <a:pt x="228" y="8"/>
                </a:cubicBezTo>
                <a:cubicBezTo>
                  <a:pt x="220" y="5"/>
                  <a:pt x="204" y="4"/>
                  <a:pt x="204" y="4"/>
                </a:cubicBezTo>
                <a:cubicBezTo>
                  <a:pt x="186" y="5"/>
                  <a:pt x="166" y="12"/>
                  <a:pt x="148" y="12"/>
                </a:cubicBezTo>
              </a:path>
            </a:pathLst>
          </a:custGeom>
          <a:solidFill>
            <a:srgbClr val="FFCC99"/>
          </a:solidFill>
          <a:ln w="9525">
            <a:solidFill>
              <a:schemeClr val="tx1"/>
            </a:solidFill>
            <a:round/>
            <a:headEnd/>
            <a:tailEnd/>
          </a:ln>
        </p:spPr>
        <p:txBody>
          <a:bodyPr/>
          <a:lstStyle/>
          <a:p>
            <a:endParaRPr lang="en-US"/>
          </a:p>
        </p:txBody>
      </p:sp>
      <p:sp>
        <p:nvSpPr>
          <p:cNvPr id="2107" name="Text Box 82"/>
          <p:cNvSpPr txBox="1">
            <a:spLocks noChangeArrowheads="1"/>
          </p:cNvSpPr>
          <p:nvPr/>
        </p:nvSpPr>
        <p:spPr bwMode="auto">
          <a:xfrm>
            <a:off x="7924800" y="2210400"/>
            <a:ext cx="838200" cy="138499"/>
          </a:xfrm>
          <a:prstGeom prst="rect">
            <a:avLst/>
          </a:prstGeom>
          <a:solidFill>
            <a:srgbClr val="CCFFCC"/>
          </a:solidFill>
          <a:ln w="9525">
            <a:solidFill>
              <a:schemeClr val="tx1"/>
            </a:solidFill>
            <a:miter lim="800000"/>
            <a:headEnd/>
            <a:tailEnd/>
          </a:ln>
        </p:spPr>
        <p:txBody>
          <a:bodyPr lIns="0" tIns="0" rIns="0" bIns="0" anchor="ctr" anchorCtr="1">
            <a:spAutoFit/>
          </a:bodyPr>
          <a:lstStyle/>
          <a:p>
            <a:pPr eaLnBrk="1" hangingPunct="1">
              <a:spcBef>
                <a:spcPct val="50000"/>
              </a:spcBef>
            </a:pPr>
            <a:r>
              <a:rPr lang="en-US" sz="900"/>
              <a:t>New York City</a:t>
            </a:r>
          </a:p>
        </p:txBody>
      </p:sp>
      <p:sp>
        <p:nvSpPr>
          <p:cNvPr id="2108" name="Text Box 85"/>
          <p:cNvSpPr txBox="1">
            <a:spLocks noChangeArrowheads="1"/>
          </p:cNvSpPr>
          <p:nvPr/>
        </p:nvSpPr>
        <p:spPr bwMode="auto">
          <a:xfrm>
            <a:off x="2267656" y="1493838"/>
            <a:ext cx="273756" cy="182562"/>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WA</a:t>
            </a:r>
          </a:p>
        </p:txBody>
      </p:sp>
      <p:sp>
        <p:nvSpPr>
          <p:cNvPr id="2109" name="Rectangle 88"/>
          <p:cNvSpPr>
            <a:spLocks noChangeArrowheads="1"/>
          </p:cNvSpPr>
          <p:nvPr/>
        </p:nvSpPr>
        <p:spPr bwMode="auto">
          <a:xfrm>
            <a:off x="1549401" y="4572000"/>
            <a:ext cx="3238500" cy="261610"/>
          </a:xfrm>
          <a:prstGeom prst="rect">
            <a:avLst/>
          </a:prstGeom>
          <a:noFill/>
          <a:ln w="9525">
            <a:noFill/>
            <a:miter lim="800000"/>
            <a:headEnd/>
            <a:tailEnd/>
          </a:ln>
        </p:spPr>
        <p:txBody>
          <a:bodyPr lIns="0" tIns="0" rIns="0" bIns="0">
            <a:spAutoFit/>
          </a:bodyPr>
          <a:lstStyle/>
          <a:p>
            <a:pPr eaLnBrk="1" hangingPunct="1"/>
            <a:r>
              <a:rPr lang="en-US" sz="1700" b="1" dirty="0">
                <a:solidFill>
                  <a:srgbClr val="FFFFFF"/>
                </a:solidFill>
                <a:latin typeface="Times New Roman" pitchFamily="18" charset="0"/>
              </a:rPr>
              <a:t>Transition Option Status</a:t>
            </a:r>
          </a:p>
        </p:txBody>
      </p:sp>
      <p:sp>
        <p:nvSpPr>
          <p:cNvPr id="2110" name="Rectangle 89"/>
          <p:cNvSpPr>
            <a:spLocks noChangeArrowheads="1"/>
          </p:cNvSpPr>
          <p:nvPr/>
        </p:nvSpPr>
        <p:spPr bwMode="auto">
          <a:xfrm>
            <a:off x="1397000" y="4830762"/>
            <a:ext cx="3175000" cy="1600200"/>
          </a:xfrm>
          <a:prstGeom prst="rect">
            <a:avLst/>
          </a:prstGeom>
          <a:noFill/>
          <a:ln w="9525">
            <a:solidFill>
              <a:srgbClr val="FFFFFF"/>
            </a:solidFill>
            <a:miter lim="800000"/>
            <a:headEnd/>
            <a:tailEnd/>
          </a:ln>
        </p:spPr>
        <p:txBody>
          <a:bodyPr wrap="none" anchor="ctr"/>
          <a:lstStyle/>
          <a:p>
            <a:endParaRPr lang="en-US"/>
          </a:p>
        </p:txBody>
      </p:sp>
      <p:sp>
        <p:nvSpPr>
          <p:cNvPr id="2111" name="Rectangle 92"/>
          <p:cNvSpPr>
            <a:spLocks noChangeArrowheads="1"/>
          </p:cNvSpPr>
          <p:nvPr/>
        </p:nvSpPr>
        <p:spPr bwMode="auto">
          <a:xfrm>
            <a:off x="2071511" y="4937126"/>
            <a:ext cx="2839156" cy="244475"/>
          </a:xfrm>
          <a:prstGeom prst="rect">
            <a:avLst/>
          </a:prstGeom>
          <a:noFill/>
          <a:ln w="9525">
            <a:noFill/>
            <a:miter lim="800000"/>
            <a:headEnd/>
            <a:tailEnd/>
          </a:ln>
        </p:spPr>
        <p:txBody>
          <a:bodyPr lIns="0" tIns="0" rIns="0" bIns="0">
            <a:spAutoFit/>
          </a:bodyPr>
          <a:lstStyle/>
          <a:p>
            <a:pPr eaLnBrk="1" hangingPunct="1"/>
            <a:r>
              <a:rPr lang="en-US" sz="1600" b="1" dirty="0" err="1">
                <a:solidFill>
                  <a:srgbClr val="FFFFFF"/>
                </a:solidFill>
                <a:latin typeface="Times New Roman" pitchFamily="18" charset="0"/>
              </a:rPr>
              <a:t>eRVCT</a:t>
            </a:r>
            <a:r>
              <a:rPr lang="en-US" sz="1600" b="1" dirty="0">
                <a:solidFill>
                  <a:srgbClr val="FFFFFF"/>
                </a:solidFill>
                <a:latin typeface="Times New Roman" pitchFamily="18" charset="0"/>
              </a:rPr>
              <a:t> Option - 7</a:t>
            </a:r>
          </a:p>
        </p:txBody>
      </p:sp>
      <p:sp>
        <p:nvSpPr>
          <p:cNvPr id="2112" name="Rectangle 93"/>
          <p:cNvSpPr>
            <a:spLocks noChangeArrowheads="1"/>
          </p:cNvSpPr>
          <p:nvPr/>
        </p:nvSpPr>
        <p:spPr bwMode="auto">
          <a:xfrm>
            <a:off x="1557867" y="4937125"/>
            <a:ext cx="365478" cy="258762"/>
          </a:xfrm>
          <a:prstGeom prst="rect">
            <a:avLst/>
          </a:prstGeom>
          <a:solidFill>
            <a:srgbClr val="FFCC99"/>
          </a:solidFill>
          <a:ln w="9525">
            <a:solidFill>
              <a:srgbClr val="000000"/>
            </a:solidFill>
            <a:miter lim="800000"/>
            <a:headEnd/>
            <a:tailEnd/>
          </a:ln>
        </p:spPr>
        <p:txBody>
          <a:bodyPr/>
          <a:lstStyle/>
          <a:p>
            <a:endParaRPr lang="en-US"/>
          </a:p>
        </p:txBody>
      </p:sp>
      <p:sp>
        <p:nvSpPr>
          <p:cNvPr id="2113" name="Text Box 94"/>
          <p:cNvSpPr txBox="1">
            <a:spLocks noChangeArrowheads="1"/>
          </p:cNvSpPr>
          <p:nvPr/>
        </p:nvSpPr>
        <p:spPr bwMode="auto">
          <a:xfrm>
            <a:off x="2160412" y="1905001"/>
            <a:ext cx="27516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OR</a:t>
            </a:r>
          </a:p>
        </p:txBody>
      </p:sp>
      <p:sp>
        <p:nvSpPr>
          <p:cNvPr id="2114" name="Text Box 95"/>
          <p:cNvSpPr txBox="1">
            <a:spLocks noChangeArrowheads="1"/>
          </p:cNvSpPr>
          <p:nvPr/>
        </p:nvSpPr>
        <p:spPr bwMode="auto">
          <a:xfrm>
            <a:off x="1962856" y="2865438"/>
            <a:ext cx="273756" cy="182562"/>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CA</a:t>
            </a:r>
          </a:p>
        </p:txBody>
      </p:sp>
      <p:sp>
        <p:nvSpPr>
          <p:cNvPr id="2115" name="Text Box 96"/>
          <p:cNvSpPr txBox="1">
            <a:spLocks noChangeArrowheads="1"/>
          </p:cNvSpPr>
          <p:nvPr/>
        </p:nvSpPr>
        <p:spPr bwMode="auto">
          <a:xfrm>
            <a:off x="914400" y="1219200"/>
            <a:ext cx="275167"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dirty="0"/>
              <a:t>AK</a:t>
            </a:r>
          </a:p>
        </p:txBody>
      </p:sp>
      <p:sp>
        <p:nvSpPr>
          <p:cNvPr id="2116" name="Text Box 97"/>
          <p:cNvSpPr txBox="1">
            <a:spLocks noChangeArrowheads="1"/>
          </p:cNvSpPr>
          <p:nvPr/>
        </p:nvSpPr>
        <p:spPr bwMode="auto">
          <a:xfrm>
            <a:off x="972256" y="4313238"/>
            <a:ext cx="273756" cy="182562"/>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dirty="0"/>
              <a:t>HI</a:t>
            </a:r>
          </a:p>
        </p:txBody>
      </p:sp>
      <p:sp>
        <p:nvSpPr>
          <p:cNvPr id="2117" name="Text Box 98"/>
          <p:cNvSpPr txBox="1">
            <a:spLocks noChangeArrowheads="1"/>
          </p:cNvSpPr>
          <p:nvPr/>
        </p:nvSpPr>
        <p:spPr bwMode="auto">
          <a:xfrm>
            <a:off x="2922412" y="3429001"/>
            <a:ext cx="27516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AZ</a:t>
            </a:r>
          </a:p>
        </p:txBody>
      </p:sp>
      <p:sp>
        <p:nvSpPr>
          <p:cNvPr id="2118" name="Text Box 99"/>
          <p:cNvSpPr txBox="1">
            <a:spLocks noChangeArrowheads="1"/>
          </p:cNvSpPr>
          <p:nvPr/>
        </p:nvSpPr>
        <p:spPr bwMode="auto">
          <a:xfrm>
            <a:off x="3608212" y="3429001"/>
            <a:ext cx="27516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NM</a:t>
            </a:r>
          </a:p>
        </p:txBody>
      </p:sp>
      <p:sp>
        <p:nvSpPr>
          <p:cNvPr id="2119" name="Text Box 100"/>
          <p:cNvSpPr txBox="1">
            <a:spLocks noChangeArrowheads="1"/>
          </p:cNvSpPr>
          <p:nvPr/>
        </p:nvSpPr>
        <p:spPr bwMode="auto">
          <a:xfrm>
            <a:off x="4401256" y="3856038"/>
            <a:ext cx="273756" cy="182562"/>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TX</a:t>
            </a:r>
          </a:p>
        </p:txBody>
      </p:sp>
      <p:sp>
        <p:nvSpPr>
          <p:cNvPr id="2120" name="Text Box 101"/>
          <p:cNvSpPr txBox="1">
            <a:spLocks noChangeArrowheads="1"/>
          </p:cNvSpPr>
          <p:nvPr/>
        </p:nvSpPr>
        <p:spPr bwMode="auto">
          <a:xfrm>
            <a:off x="4706056" y="3352801"/>
            <a:ext cx="27375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OK</a:t>
            </a:r>
          </a:p>
        </p:txBody>
      </p:sp>
      <p:sp>
        <p:nvSpPr>
          <p:cNvPr id="2121" name="Text Box 102"/>
          <p:cNvSpPr txBox="1">
            <a:spLocks noChangeArrowheads="1"/>
          </p:cNvSpPr>
          <p:nvPr/>
        </p:nvSpPr>
        <p:spPr bwMode="auto">
          <a:xfrm>
            <a:off x="4553656" y="2971801"/>
            <a:ext cx="27375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KS</a:t>
            </a:r>
          </a:p>
        </p:txBody>
      </p:sp>
      <p:sp>
        <p:nvSpPr>
          <p:cNvPr id="2122" name="Text Box 103"/>
          <p:cNvSpPr txBox="1">
            <a:spLocks noChangeArrowheads="1"/>
          </p:cNvSpPr>
          <p:nvPr/>
        </p:nvSpPr>
        <p:spPr bwMode="auto">
          <a:xfrm>
            <a:off x="3715456" y="2865438"/>
            <a:ext cx="273756" cy="182562"/>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CO</a:t>
            </a:r>
          </a:p>
        </p:txBody>
      </p:sp>
      <p:sp>
        <p:nvSpPr>
          <p:cNvPr id="2123" name="Text Box 104"/>
          <p:cNvSpPr txBox="1">
            <a:spLocks noChangeArrowheads="1"/>
          </p:cNvSpPr>
          <p:nvPr/>
        </p:nvSpPr>
        <p:spPr bwMode="auto">
          <a:xfrm>
            <a:off x="3029656" y="2789238"/>
            <a:ext cx="273756" cy="182562"/>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UT</a:t>
            </a:r>
          </a:p>
        </p:txBody>
      </p:sp>
      <p:sp>
        <p:nvSpPr>
          <p:cNvPr id="2124" name="Text Box 105"/>
          <p:cNvSpPr txBox="1">
            <a:spLocks noChangeArrowheads="1"/>
          </p:cNvSpPr>
          <p:nvPr/>
        </p:nvSpPr>
        <p:spPr bwMode="auto">
          <a:xfrm>
            <a:off x="2465212" y="2667001"/>
            <a:ext cx="27516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NV</a:t>
            </a:r>
          </a:p>
        </p:txBody>
      </p:sp>
      <p:sp>
        <p:nvSpPr>
          <p:cNvPr id="2125" name="Text Box 106"/>
          <p:cNvSpPr txBox="1">
            <a:spLocks noChangeArrowheads="1"/>
          </p:cNvSpPr>
          <p:nvPr/>
        </p:nvSpPr>
        <p:spPr bwMode="auto">
          <a:xfrm>
            <a:off x="2846212" y="2133601"/>
            <a:ext cx="27516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ID</a:t>
            </a:r>
          </a:p>
        </p:txBody>
      </p:sp>
      <p:sp>
        <p:nvSpPr>
          <p:cNvPr id="2126" name="Text Box 107"/>
          <p:cNvSpPr txBox="1">
            <a:spLocks noChangeArrowheads="1"/>
          </p:cNvSpPr>
          <p:nvPr/>
        </p:nvSpPr>
        <p:spPr bwMode="auto">
          <a:xfrm>
            <a:off x="3410656" y="1676401"/>
            <a:ext cx="27375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MT</a:t>
            </a:r>
          </a:p>
        </p:txBody>
      </p:sp>
      <p:sp>
        <p:nvSpPr>
          <p:cNvPr id="2127" name="Text Box 108"/>
          <p:cNvSpPr txBox="1">
            <a:spLocks noChangeArrowheads="1"/>
          </p:cNvSpPr>
          <p:nvPr/>
        </p:nvSpPr>
        <p:spPr bwMode="auto">
          <a:xfrm>
            <a:off x="3532012" y="2255838"/>
            <a:ext cx="275166" cy="182562"/>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WY</a:t>
            </a:r>
          </a:p>
        </p:txBody>
      </p:sp>
      <p:sp>
        <p:nvSpPr>
          <p:cNvPr id="2128" name="Text Box 109"/>
          <p:cNvSpPr txBox="1">
            <a:spLocks noChangeArrowheads="1"/>
          </p:cNvSpPr>
          <p:nvPr/>
        </p:nvSpPr>
        <p:spPr bwMode="auto">
          <a:xfrm>
            <a:off x="4401256" y="2484438"/>
            <a:ext cx="273756" cy="182562"/>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NE</a:t>
            </a:r>
          </a:p>
        </p:txBody>
      </p:sp>
      <p:sp>
        <p:nvSpPr>
          <p:cNvPr id="2129" name="Text Box 110"/>
          <p:cNvSpPr txBox="1">
            <a:spLocks noChangeArrowheads="1"/>
          </p:cNvSpPr>
          <p:nvPr/>
        </p:nvSpPr>
        <p:spPr bwMode="auto">
          <a:xfrm>
            <a:off x="4370212" y="2057401"/>
            <a:ext cx="27516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SD</a:t>
            </a:r>
          </a:p>
        </p:txBody>
      </p:sp>
      <p:sp>
        <p:nvSpPr>
          <p:cNvPr id="2130" name="Text Box 111"/>
          <p:cNvSpPr txBox="1">
            <a:spLocks noChangeArrowheads="1"/>
          </p:cNvSpPr>
          <p:nvPr/>
        </p:nvSpPr>
        <p:spPr bwMode="auto">
          <a:xfrm>
            <a:off x="4325056" y="1676401"/>
            <a:ext cx="27375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ND</a:t>
            </a:r>
          </a:p>
        </p:txBody>
      </p:sp>
      <p:sp>
        <p:nvSpPr>
          <p:cNvPr id="2131" name="Text Box 112"/>
          <p:cNvSpPr txBox="1">
            <a:spLocks noChangeArrowheads="1"/>
          </p:cNvSpPr>
          <p:nvPr/>
        </p:nvSpPr>
        <p:spPr bwMode="auto">
          <a:xfrm>
            <a:off x="4934656" y="1828800"/>
            <a:ext cx="27375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MN</a:t>
            </a:r>
          </a:p>
        </p:txBody>
      </p:sp>
      <p:sp>
        <p:nvSpPr>
          <p:cNvPr id="2132" name="Text Box 113"/>
          <p:cNvSpPr txBox="1">
            <a:spLocks noChangeArrowheads="1"/>
          </p:cNvSpPr>
          <p:nvPr/>
        </p:nvSpPr>
        <p:spPr bwMode="auto">
          <a:xfrm>
            <a:off x="5468056" y="1981201"/>
            <a:ext cx="27375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WI</a:t>
            </a:r>
          </a:p>
        </p:txBody>
      </p:sp>
      <p:sp>
        <p:nvSpPr>
          <p:cNvPr id="2133" name="Text Box 114"/>
          <p:cNvSpPr txBox="1">
            <a:spLocks noChangeArrowheads="1"/>
          </p:cNvSpPr>
          <p:nvPr/>
        </p:nvSpPr>
        <p:spPr bwMode="auto">
          <a:xfrm>
            <a:off x="5620456" y="2667001"/>
            <a:ext cx="27375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dirty="0"/>
              <a:t>IL</a:t>
            </a:r>
          </a:p>
        </p:txBody>
      </p:sp>
      <p:sp>
        <p:nvSpPr>
          <p:cNvPr id="2134" name="Text Box 115"/>
          <p:cNvSpPr txBox="1">
            <a:spLocks noChangeArrowheads="1"/>
          </p:cNvSpPr>
          <p:nvPr/>
        </p:nvSpPr>
        <p:spPr bwMode="auto">
          <a:xfrm>
            <a:off x="5087056" y="2438401"/>
            <a:ext cx="27375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IA</a:t>
            </a:r>
          </a:p>
        </p:txBody>
      </p:sp>
      <p:sp>
        <p:nvSpPr>
          <p:cNvPr id="2135" name="Text Box 116"/>
          <p:cNvSpPr txBox="1">
            <a:spLocks noChangeArrowheads="1"/>
          </p:cNvSpPr>
          <p:nvPr/>
        </p:nvSpPr>
        <p:spPr bwMode="auto">
          <a:xfrm>
            <a:off x="5239456" y="2941638"/>
            <a:ext cx="273756" cy="182562"/>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MO</a:t>
            </a:r>
          </a:p>
        </p:txBody>
      </p:sp>
      <p:sp>
        <p:nvSpPr>
          <p:cNvPr id="2136" name="Text Box 117"/>
          <p:cNvSpPr txBox="1">
            <a:spLocks noChangeArrowheads="1"/>
          </p:cNvSpPr>
          <p:nvPr/>
        </p:nvSpPr>
        <p:spPr bwMode="auto">
          <a:xfrm>
            <a:off x="5315656" y="3398838"/>
            <a:ext cx="273756" cy="182562"/>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AR</a:t>
            </a:r>
          </a:p>
        </p:txBody>
      </p:sp>
      <p:sp>
        <p:nvSpPr>
          <p:cNvPr id="2137" name="Text Box 118"/>
          <p:cNvSpPr txBox="1">
            <a:spLocks noChangeArrowheads="1"/>
          </p:cNvSpPr>
          <p:nvPr/>
        </p:nvSpPr>
        <p:spPr bwMode="auto">
          <a:xfrm>
            <a:off x="5360812" y="3932238"/>
            <a:ext cx="275166" cy="182562"/>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LA</a:t>
            </a:r>
          </a:p>
        </p:txBody>
      </p:sp>
      <p:sp>
        <p:nvSpPr>
          <p:cNvPr id="2138" name="Text Box 119"/>
          <p:cNvSpPr txBox="1">
            <a:spLocks noChangeArrowheads="1"/>
          </p:cNvSpPr>
          <p:nvPr/>
        </p:nvSpPr>
        <p:spPr bwMode="auto">
          <a:xfrm>
            <a:off x="5665612" y="3581401"/>
            <a:ext cx="27516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MS</a:t>
            </a:r>
          </a:p>
        </p:txBody>
      </p:sp>
      <p:sp>
        <p:nvSpPr>
          <p:cNvPr id="2139" name="Text Box 120"/>
          <p:cNvSpPr txBox="1">
            <a:spLocks noChangeArrowheads="1"/>
          </p:cNvSpPr>
          <p:nvPr/>
        </p:nvSpPr>
        <p:spPr bwMode="auto">
          <a:xfrm>
            <a:off x="6046612" y="3581401"/>
            <a:ext cx="27516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AL</a:t>
            </a:r>
          </a:p>
        </p:txBody>
      </p:sp>
      <p:sp>
        <p:nvSpPr>
          <p:cNvPr id="2140" name="Text Box 121"/>
          <p:cNvSpPr txBox="1">
            <a:spLocks noChangeArrowheads="1"/>
          </p:cNvSpPr>
          <p:nvPr/>
        </p:nvSpPr>
        <p:spPr bwMode="auto">
          <a:xfrm>
            <a:off x="6503812" y="3581401"/>
            <a:ext cx="27516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GA</a:t>
            </a:r>
          </a:p>
        </p:txBody>
      </p:sp>
      <p:sp>
        <p:nvSpPr>
          <p:cNvPr id="2141" name="Text Box 122"/>
          <p:cNvSpPr txBox="1">
            <a:spLocks noChangeArrowheads="1"/>
          </p:cNvSpPr>
          <p:nvPr/>
        </p:nvSpPr>
        <p:spPr bwMode="auto">
          <a:xfrm>
            <a:off x="6839656" y="4160838"/>
            <a:ext cx="273756" cy="182562"/>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FL</a:t>
            </a:r>
          </a:p>
        </p:txBody>
      </p:sp>
      <p:sp>
        <p:nvSpPr>
          <p:cNvPr id="2142" name="Text Box 123"/>
          <p:cNvSpPr txBox="1">
            <a:spLocks noChangeArrowheads="1"/>
          </p:cNvSpPr>
          <p:nvPr/>
        </p:nvSpPr>
        <p:spPr bwMode="auto">
          <a:xfrm>
            <a:off x="6763456" y="3352801"/>
            <a:ext cx="27375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SC</a:t>
            </a:r>
          </a:p>
        </p:txBody>
      </p:sp>
      <p:sp>
        <p:nvSpPr>
          <p:cNvPr id="2143" name="Text Box 124"/>
          <p:cNvSpPr txBox="1">
            <a:spLocks noChangeArrowheads="1"/>
          </p:cNvSpPr>
          <p:nvPr/>
        </p:nvSpPr>
        <p:spPr bwMode="auto">
          <a:xfrm>
            <a:off x="6915856" y="3124201"/>
            <a:ext cx="27375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NC</a:t>
            </a:r>
          </a:p>
        </p:txBody>
      </p:sp>
      <p:sp>
        <p:nvSpPr>
          <p:cNvPr id="2144" name="Text Box 125"/>
          <p:cNvSpPr txBox="1">
            <a:spLocks noChangeArrowheads="1"/>
          </p:cNvSpPr>
          <p:nvPr/>
        </p:nvSpPr>
        <p:spPr bwMode="auto">
          <a:xfrm>
            <a:off x="6001456" y="3200401"/>
            <a:ext cx="27375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TN</a:t>
            </a:r>
          </a:p>
        </p:txBody>
      </p:sp>
      <p:sp>
        <p:nvSpPr>
          <p:cNvPr id="2145" name="Text Box 126"/>
          <p:cNvSpPr txBox="1">
            <a:spLocks noChangeArrowheads="1"/>
          </p:cNvSpPr>
          <p:nvPr/>
        </p:nvSpPr>
        <p:spPr bwMode="auto">
          <a:xfrm>
            <a:off x="6153856" y="2971801"/>
            <a:ext cx="27375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KY</a:t>
            </a:r>
          </a:p>
        </p:txBody>
      </p:sp>
      <p:sp>
        <p:nvSpPr>
          <p:cNvPr id="2146" name="Text Box 127"/>
          <p:cNvSpPr txBox="1">
            <a:spLocks noChangeArrowheads="1"/>
          </p:cNvSpPr>
          <p:nvPr/>
        </p:nvSpPr>
        <p:spPr bwMode="auto">
          <a:xfrm>
            <a:off x="6306256" y="2514601"/>
            <a:ext cx="27375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OH</a:t>
            </a:r>
          </a:p>
        </p:txBody>
      </p:sp>
      <p:sp>
        <p:nvSpPr>
          <p:cNvPr id="2147" name="Text Box 128"/>
          <p:cNvSpPr txBox="1">
            <a:spLocks noChangeArrowheads="1"/>
          </p:cNvSpPr>
          <p:nvPr/>
        </p:nvSpPr>
        <p:spPr bwMode="auto">
          <a:xfrm>
            <a:off x="5925256" y="2590801"/>
            <a:ext cx="27375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IN</a:t>
            </a:r>
          </a:p>
        </p:txBody>
      </p:sp>
      <p:sp>
        <p:nvSpPr>
          <p:cNvPr id="2148" name="Text Box 129"/>
          <p:cNvSpPr txBox="1">
            <a:spLocks noChangeArrowheads="1"/>
          </p:cNvSpPr>
          <p:nvPr/>
        </p:nvSpPr>
        <p:spPr bwMode="auto">
          <a:xfrm>
            <a:off x="6077656" y="2179638"/>
            <a:ext cx="273756" cy="182562"/>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MI</a:t>
            </a:r>
          </a:p>
        </p:txBody>
      </p:sp>
      <p:sp>
        <p:nvSpPr>
          <p:cNvPr id="2149" name="Text Box 130"/>
          <p:cNvSpPr txBox="1">
            <a:spLocks noChangeArrowheads="1"/>
          </p:cNvSpPr>
          <p:nvPr/>
        </p:nvSpPr>
        <p:spPr bwMode="auto">
          <a:xfrm>
            <a:off x="6839656" y="2332038"/>
            <a:ext cx="273756" cy="182562"/>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PA</a:t>
            </a:r>
          </a:p>
        </p:txBody>
      </p:sp>
      <p:sp>
        <p:nvSpPr>
          <p:cNvPr id="2150" name="Text Box 131"/>
          <p:cNvSpPr txBox="1">
            <a:spLocks noChangeArrowheads="1"/>
          </p:cNvSpPr>
          <p:nvPr/>
        </p:nvSpPr>
        <p:spPr bwMode="auto">
          <a:xfrm>
            <a:off x="6580012" y="2713038"/>
            <a:ext cx="275166" cy="182562"/>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WV</a:t>
            </a:r>
          </a:p>
        </p:txBody>
      </p:sp>
      <p:sp>
        <p:nvSpPr>
          <p:cNvPr id="2151" name="Text Box 132"/>
          <p:cNvSpPr txBox="1">
            <a:spLocks noChangeArrowheads="1"/>
          </p:cNvSpPr>
          <p:nvPr/>
        </p:nvSpPr>
        <p:spPr bwMode="auto">
          <a:xfrm>
            <a:off x="6961012" y="2819401"/>
            <a:ext cx="27516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VA</a:t>
            </a:r>
          </a:p>
        </p:txBody>
      </p:sp>
      <p:sp>
        <p:nvSpPr>
          <p:cNvPr id="2152" name="Text Box 133"/>
          <p:cNvSpPr txBox="1">
            <a:spLocks noChangeArrowheads="1"/>
          </p:cNvSpPr>
          <p:nvPr/>
        </p:nvSpPr>
        <p:spPr bwMode="auto">
          <a:xfrm>
            <a:off x="7037212" y="1951038"/>
            <a:ext cx="275166" cy="182562"/>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NY</a:t>
            </a:r>
          </a:p>
        </p:txBody>
      </p:sp>
      <p:sp>
        <p:nvSpPr>
          <p:cNvPr id="2153" name="Text Box 134"/>
          <p:cNvSpPr txBox="1">
            <a:spLocks noChangeArrowheads="1"/>
          </p:cNvSpPr>
          <p:nvPr/>
        </p:nvSpPr>
        <p:spPr bwMode="auto">
          <a:xfrm>
            <a:off x="7601656" y="1493838"/>
            <a:ext cx="273756" cy="182562"/>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dirty="0"/>
              <a:t>ME</a:t>
            </a:r>
          </a:p>
        </p:txBody>
      </p:sp>
      <p:sp>
        <p:nvSpPr>
          <p:cNvPr id="2154" name="Text Box 135"/>
          <p:cNvSpPr txBox="1">
            <a:spLocks noChangeArrowheads="1"/>
          </p:cNvSpPr>
          <p:nvPr/>
        </p:nvSpPr>
        <p:spPr bwMode="auto">
          <a:xfrm>
            <a:off x="8256412" y="1219201"/>
            <a:ext cx="275166" cy="182563"/>
          </a:xfrm>
          <a:prstGeom prst="rect">
            <a:avLst/>
          </a:prstGeom>
          <a:solidFill>
            <a:srgbClr val="FFCC99"/>
          </a:solidFill>
          <a:ln w="9525">
            <a:solidFill>
              <a:srgbClr val="000000"/>
            </a:solidFill>
            <a:miter lim="800000"/>
            <a:headEnd/>
            <a:tailEnd/>
          </a:ln>
        </p:spPr>
        <p:txBody>
          <a:bodyPr lIns="0" tIns="0" rIns="0" bIns="0" anchor="ctr" anchorCtr="1"/>
          <a:lstStyle/>
          <a:p>
            <a:pPr eaLnBrk="1" hangingPunct="1"/>
            <a:r>
              <a:rPr lang="en-US" sz="900"/>
              <a:t>NH</a:t>
            </a:r>
          </a:p>
        </p:txBody>
      </p:sp>
      <p:sp>
        <p:nvSpPr>
          <p:cNvPr id="2155" name="Text Box 136"/>
          <p:cNvSpPr txBox="1">
            <a:spLocks noChangeArrowheads="1"/>
          </p:cNvSpPr>
          <p:nvPr/>
        </p:nvSpPr>
        <p:spPr bwMode="auto">
          <a:xfrm>
            <a:off x="8256412" y="1477963"/>
            <a:ext cx="275166" cy="182562"/>
          </a:xfrm>
          <a:prstGeom prst="rect">
            <a:avLst/>
          </a:prstGeom>
          <a:solidFill>
            <a:srgbClr val="CCFFCC"/>
          </a:solidFill>
          <a:ln w="9525">
            <a:solidFill>
              <a:srgbClr val="000000"/>
            </a:solidFill>
            <a:miter lim="800000"/>
            <a:headEnd/>
            <a:tailEnd/>
          </a:ln>
        </p:spPr>
        <p:txBody>
          <a:bodyPr lIns="0" tIns="0" rIns="0" bIns="0" anchor="ctr" anchorCtr="1"/>
          <a:lstStyle/>
          <a:p>
            <a:pPr eaLnBrk="1" hangingPunct="1"/>
            <a:r>
              <a:rPr lang="en-US" sz="900"/>
              <a:t>MA</a:t>
            </a:r>
          </a:p>
        </p:txBody>
      </p:sp>
      <p:sp>
        <p:nvSpPr>
          <p:cNvPr id="2156" name="Text Box 137"/>
          <p:cNvSpPr txBox="1">
            <a:spLocks noChangeArrowheads="1"/>
          </p:cNvSpPr>
          <p:nvPr/>
        </p:nvSpPr>
        <p:spPr bwMode="auto">
          <a:xfrm>
            <a:off x="8256412" y="1752601"/>
            <a:ext cx="275166" cy="182563"/>
          </a:xfrm>
          <a:prstGeom prst="rect">
            <a:avLst/>
          </a:prstGeom>
          <a:solidFill>
            <a:srgbClr val="FFFF99"/>
          </a:solidFill>
          <a:ln w="9525">
            <a:solidFill>
              <a:srgbClr val="000000"/>
            </a:solidFill>
            <a:miter lim="800000"/>
            <a:headEnd/>
            <a:tailEnd/>
          </a:ln>
        </p:spPr>
        <p:txBody>
          <a:bodyPr lIns="0" tIns="0" rIns="0" bIns="0" anchor="ctr" anchorCtr="1"/>
          <a:lstStyle/>
          <a:p>
            <a:pPr eaLnBrk="1" hangingPunct="1"/>
            <a:r>
              <a:rPr lang="en-US" sz="900"/>
              <a:t>RI</a:t>
            </a:r>
          </a:p>
        </p:txBody>
      </p:sp>
      <p:sp>
        <p:nvSpPr>
          <p:cNvPr id="2157" name="Text Box 138"/>
          <p:cNvSpPr txBox="1">
            <a:spLocks noChangeArrowheads="1"/>
          </p:cNvSpPr>
          <p:nvPr/>
        </p:nvSpPr>
        <p:spPr bwMode="auto">
          <a:xfrm>
            <a:off x="8256412" y="1981201"/>
            <a:ext cx="275166" cy="182563"/>
          </a:xfrm>
          <a:prstGeom prst="rect">
            <a:avLst/>
          </a:prstGeom>
          <a:solidFill>
            <a:srgbClr val="CCFFCC"/>
          </a:solidFill>
          <a:ln w="9525">
            <a:solidFill>
              <a:srgbClr val="000000"/>
            </a:solidFill>
            <a:miter lim="800000"/>
            <a:headEnd/>
            <a:tailEnd/>
          </a:ln>
        </p:spPr>
        <p:txBody>
          <a:bodyPr lIns="0" tIns="0" rIns="0" bIns="0" anchor="ctr" anchorCtr="1"/>
          <a:lstStyle/>
          <a:p>
            <a:pPr eaLnBrk="1" hangingPunct="1"/>
            <a:r>
              <a:rPr lang="en-US" sz="900"/>
              <a:t>CT</a:t>
            </a:r>
          </a:p>
        </p:txBody>
      </p:sp>
      <p:sp>
        <p:nvSpPr>
          <p:cNvPr id="2158" name="Text Box 139"/>
          <p:cNvSpPr txBox="1">
            <a:spLocks noChangeArrowheads="1"/>
          </p:cNvSpPr>
          <p:nvPr/>
        </p:nvSpPr>
        <p:spPr bwMode="auto">
          <a:xfrm>
            <a:off x="8256412" y="2408238"/>
            <a:ext cx="275166" cy="182562"/>
          </a:xfrm>
          <a:prstGeom prst="rect">
            <a:avLst/>
          </a:prstGeom>
          <a:solidFill>
            <a:srgbClr val="FFCC99"/>
          </a:solidFill>
          <a:ln w="9525">
            <a:solidFill>
              <a:srgbClr val="000000"/>
            </a:solidFill>
            <a:miter lim="800000"/>
            <a:headEnd/>
            <a:tailEnd/>
          </a:ln>
        </p:spPr>
        <p:txBody>
          <a:bodyPr lIns="0" tIns="0" rIns="0" bIns="0" anchor="ctr" anchorCtr="1"/>
          <a:lstStyle/>
          <a:p>
            <a:pPr eaLnBrk="1" hangingPunct="1"/>
            <a:r>
              <a:rPr lang="en-US" sz="900"/>
              <a:t>NJ</a:t>
            </a:r>
          </a:p>
        </p:txBody>
      </p:sp>
      <p:sp>
        <p:nvSpPr>
          <p:cNvPr id="2159" name="Text Box 140"/>
          <p:cNvSpPr txBox="1">
            <a:spLocks noChangeArrowheads="1"/>
          </p:cNvSpPr>
          <p:nvPr/>
        </p:nvSpPr>
        <p:spPr bwMode="auto">
          <a:xfrm>
            <a:off x="8256412" y="3094038"/>
            <a:ext cx="275166" cy="182562"/>
          </a:xfrm>
          <a:prstGeom prst="rect">
            <a:avLst/>
          </a:prstGeom>
          <a:solidFill>
            <a:srgbClr val="FFFF99"/>
          </a:solidFill>
          <a:ln w="9525">
            <a:solidFill>
              <a:srgbClr val="000000"/>
            </a:solidFill>
            <a:miter lim="800000"/>
            <a:headEnd/>
            <a:tailEnd/>
          </a:ln>
        </p:spPr>
        <p:txBody>
          <a:bodyPr lIns="0" tIns="0" rIns="0" bIns="0" anchor="ctr" anchorCtr="1"/>
          <a:lstStyle/>
          <a:p>
            <a:pPr eaLnBrk="1" hangingPunct="1"/>
            <a:r>
              <a:rPr lang="en-US" sz="900"/>
              <a:t>MD</a:t>
            </a:r>
          </a:p>
        </p:txBody>
      </p:sp>
      <p:sp>
        <p:nvSpPr>
          <p:cNvPr id="2160" name="Text Box 141"/>
          <p:cNvSpPr txBox="1">
            <a:spLocks noChangeArrowheads="1"/>
          </p:cNvSpPr>
          <p:nvPr/>
        </p:nvSpPr>
        <p:spPr bwMode="auto">
          <a:xfrm>
            <a:off x="8256412" y="2819401"/>
            <a:ext cx="275166" cy="182563"/>
          </a:xfrm>
          <a:prstGeom prst="rect">
            <a:avLst/>
          </a:prstGeom>
          <a:solidFill>
            <a:srgbClr val="CC99FF"/>
          </a:solidFill>
          <a:ln w="9525">
            <a:solidFill>
              <a:srgbClr val="000000"/>
            </a:solidFill>
            <a:miter lim="800000"/>
            <a:headEnd/>
            <a:tailEnd/>
          </a:ln>
        </p:spPr>
        <p:txBody>
          <a:bodyPr lIns="0" tIns="0" rIns="0" bIns="0" anchor="ctr" anchorCtr="1"/>
          <a:lstStyle/>
          <a:p>
            <a:pPr eaLnBrk="1" hangingPunct="1"/>
            <a:r>
              <a:rPr lang="en-US" sz="900"/>
              <a:t>DE</a:t>
            </a:r>
          </a:p>
        </p:txBody>
      </p:sp>
      <p:sp>
        <p:nvSpPr>
          <p:cNvPr id="2161" name="Text Box 142"/>
          <p:cNvSpPr txBox="1">
            <a:spLocks noChangeArrowheads="1"/>
          </p:cNvSpPr>
          <p:nvPr/>
        </p:nvSpPr>
        <p:spPr bwMode="auto">
          <a:xfrm>
            <a:off x="7934678" y="4813301"/>
            <a:ext cx="273756" cy="182563"/>
          </a:xfrm>
          <a:prstGeom prst="rect">
            <a:avLst/>
          </a:prstGeom>
          <a:solidFill>
            <a:srgbClr val="FFFFFF"/>
          </a:solidFill>
          <a:ln w="9525">
            <a:solidFill>
              <a:srgbClr val="000000"/>
            </a:solidFill>
            <a:miter lim="800000"/>
            <a:headEnd/>
            <a:tailEnd/>
          </a:ln>
        </p:spPr>
        <p:txBody>
          <a:bodyPr lIns="0" tIns="0" rIns="0" bIns="0" anchor="ctr" anchorCtr="1"/>
          <a:lstStyle/>
          <a:p>
            <a:pPr eaLnBrk="1" hangingPunct="1"/>
            <a:r>
              <a:rPr lang="en-US" sz="900"/>
              <a:t>PR</a:t>
            </a:r>
          </a:p>
        </p:txBody>
      </p:sp>
      <p:sp>
        <p:nvSpPr>
          <p:cNvPr id="2162" name="Text Box 143"/>
          <p:cNvSpPr txBox="1">
            <a:spLocks noChangeArrowheads="1"/>
          </p:cNvSpPr>
          <p:nvPr/>
        </p:nvSpPr>
        <p:spPr bwMode="auto">
          <a:xfrm>
            <a:off x="7924800" y="3362925"/>
            <a:ext cx="838200" cy="138499"/>
          </a:xfrm>
          <a:prstGeom prst="rect">
            <a:avLst/>
          </a:prstGeom>
          <a:solidFill>
            <a:srgbClr val="FFCC99"/>
          </a:solidFill>
          <a:ln w="9525">
            <a:solidFill>
              <a:schemeClr val="tx1"/>
            </a:solidFill>
            <a:miter lim="800000"/>
            <a:headEnd/>
            <a:tailEnd/>
          </a:ln>
        </p:spPr>
        <p:txBody>
          <a:bodyPr lIns="0" tIns="0" rIns="0" bIns="0" anchor="ctr" anchorCtr="1">
            <a:spAutoFit/>
          </a:bodyPr>
          <a:lstStyle/>
          <a:p>
            <a:pPr eaLnBrk="1" hangingPunct="1">
              <a:spcBef>
                <a:spcPct val="50000"/>
              </a:spcBef>
            </a:pPr>
            <a:r>
              <a:rPr lang="en-US" sz="900" dirty="0"/>
              <a:t>Washington DC</a:t>
            </a:r>
          </a:p>
        </p:txBody>
      </p:sp>
      <p:sp>
        <p:nvSpPr>
          <p:cNvPr id="2163" name="Line 144"/>
          <p:cNvSpPr>
            <a:spLocks noChangeShapeType="1"/>
          </p:cNvSpPr>
          <p:nvPr/>
        </p:nvSpPr>
        <p:spPr bwMode="auto">
          <a:xfrm>
            <a:off x="7113412" y="1447800"/>
            <a:ext cx="304800" cy="304800"/>
          </a:xfrm>
          <a:prstGeom prst="line">
            <a:avLst/>
          </a:prstGeom>
          <a:noFill/>
          <a:ln w="6350">
            <a:solidFill>
              <a:schemeClr val="tx1"/>
            </a:solidFill>
            <a:round/>
            <a:headEnd/>
            <a:tailEnd/>
          </a:ln>
        </p:spPr>
        <p:txBody>
          <a:bodyPr/>
          <a:lstStyle/>
          <a:p>
            <a:endParaRPr lang="en-US"/>
          </a:p>
        </p:txBody>
      </p:sp>
      <p:sp>
        <p:nvSpPr>
          <p:cNvPr id="2164" name="Text Box 145"/>
          <p:cNvSpPr txBox="1">
            <a:spLocks noChangeArrowheads="1"/>
          </p:cNvSpPr>
          <p:nvPr/>
        </p:nvSpPr>
        <p:spPr bwMode="auto">
          <a:xfrm>
            <a:off x="6884812" y="1371601"/>
            <a:ext cx="275166" cy="182563"/>
          </a:xfrm>
          <a:prstGeom prst="rect">
            <a:avLst/>
          </a:prstGeom>
          <a:solidFill>
            <a:srgbClr val="FFFF99"/>
          </a:solidFill>
          <a:ln w="9525">
            <a:solidFill>
              <a:srgbClr val="000000"/>
            </a:solidFill>
            <a:miter lim="800000"/>
            <a:headEnd/>
            <a:tailEnd/>
          </a:ln>
        </p:spPr>
        <p:txBody>
          <a:bodyPr lIns="0" tIns="0" rIns="0" bIns="0" anchor="ctr" anchorCtr="1"/>
          <a:lstStyle/>
          <a:p>
            <a:pPr eaLnBrk="1" hangingPunct="1"/>
            <a:r>
              <a:rPr lang="en-US" sz="900"/>
              <a:t>VT</a:t>
            </a:r>
          </a:p>
        </p:txBody>
      </p:sp>
      <p:sp>
        <p:nvSpPr>
          <p:cNvPr id="2165" name="Line 146"/>
          <p:cNvSpPr>
            <a:spLocks noChangeShapeType="1"/>
          </p:cNvSpPr>
          <p:nvPr/>
        </p:nvSpPr>
        <p:spPr bwMode="auto">
          <a:xfrm flipV="1">
            <a:off x="7570612" y="1295400"/>
            <a:ext cx="685800" cy="609600"/>
          </a:xfrm>
          <a:prstGeom prst="line">
            <a:avLst/>
          </a:prstGeom>
          <a:noFill/>
          <a:ln w="6350">
            <a:solidFill>
              <a:schemeClr val="tx1"/>
            </a:solidFill>
            <a:round/>
            <a:headEnd/>
            <a:tailEnd/>
          </a:ln>
        </p:spPr>
        <p:txBody>
          <a:bodyPr/>
          <a:lstStyle/>
          <a:p>
            <a:endParaRPr lang="en-US"/>
          </a:p>
        </p:txBody>
      </p:sp>
      <p:sp>
        <p:nvSpPr>
          <p:cNvPr id="2166" name="Line 147"/>
          <p:cNvSpPr>
            <a:spLocks noChangeShapeType="1"/>
          </p:cNvSpPr>
          <p:nvPr/>
        </p:nvSpPr>
        <p:spPr bwMode="auto">
          <a:xfrm flipV="1">
            <a:off x="7636934" y="1600200"/>
            <a:ext cx="619478" cy="457200"/>
          </a:xfrm>
          <a:prstGeom prst="line">
            <a:avLst/>
          </a:prstGeom>
          <a:noFill/>
          <a:ln w="6350">
            <a:solidFill>
              <a:schemeClr val="tx1"/>
            </a:solidFill>
            <a:round/>
            <a:headEnd/>
            <a:tailEnd/>
          </a:ln>
        </p:spPr>
        <p:txBody>
          <a:bodyPr/>
          <a:lstStyle/>
          <a:p>
            <a:endParaRPr lang="en-US"/>
          </a:p>
        </p:txBody>
      </p:sp>
      <p:sp>
        <p:nvSpPr>
          <p:cNvPr id="2167" name="Line 148"/>
          <p:cNvSpPr>
            <a:spLocks noChangeShapeType="1"/>
          </p:cNvSpPr>
          <p:nvPr/>
        </p:nvSpPr>
        <p:spPr bwMode="auto">
          <a:xfrm flipV="1">
            <a:off x="7646812" y="1828800"/>
            <a:ext cx="609600" cy="304800"/>
          </a:xfrm>
          <a:prstGeom prst="line">
            <a:avLst/>
          </a:prstGeom>
          <a:noFill/>
          <a:ln w="6350">
            <a:solidFill>
              <a:schemeClr val="tx1"/>
            </a:solidFill>
            <a:round/>
            <a:headEnd/>
            <a:tailEnd/>
          </a:ln>
        </p:spPr>
        <p:txBody>
          <a:bodyPr/>
          <a:lstStyle/>
          <a:p>
            <a:endParaRPr lang="en-US"/>
          </a:p>
        </p:txBody>
      </p:sp>
      <p:sp>
        <p:nvSpPr>
          <p:cNvPr id="2168" name="Line 149"/>
          <p:cNvSpPr>
            <a:spLocks noChangeShapeType="1"/>
          </p:cNvSpPr>
          <p:nvPr/>
        </p:nvSpPr>
        <p:spPr bwMode="auto">
          <a:xfrm flipV="1">
            <a:off x="7620000" y="2057400"/>
            <a:ext cx="636412" cy="76200"/>
          </a:xfrm>
          <a:prstGeom prst="line">
            <a:avLst/>
          </a:prstGeom>
          <a:noFill/>
          <a:ln w="9525">
            <a:solidFill>
              <a:schemeClr val="tx1"/>
            </a:solidFill>
            <a:round/>
            <a:headEnd/>
            <a:tailEnd/>
          </a:ln>
        </p:spPr>
        <p:txBody>
          <a:bodyPr/>
          <a:lstStyle/>
          <a:p>
            <a:endParaRPr lang="en-US"/>
          </a:p>
        </p:txBody>
      </p:sp>
      <p:sp>
        <p:nvSpPr>
          <p:cNvPr id="2169" name="Line 150"/>
          <p:cNvSpPr>
            <a:spLocks noChangeShapeType="1"/>
          </p:cNvSpPr>
          <p:nvPr/>
        </p:nvSpPr>
        <p:spPr bwMode="auto">
          <a:xfrm>
            <a:off x="7418212" y="2438400"/>
            <a:ext cx="838200" cy="76200"/>
          </a:xfrm>
          <a:prstGeom prst="line">
            <a:avLst/>
          </a:prstGeom>
          <a:noFill/>
          <a:ln w="6350">
            <a:solidFill>
              <a:schemeClr val="tx1"/>
            </a:solidFill>
            <a:round/>
            <a:headEnd/>
            <a:tailEnd/>
          </a:ln>
        </p:spPr>
        <p:txBody>
          <a:bodyPr/>
          <a:lstStyle/>
          <a:p>
            <a:endParaRPr lang="en-US"/>
          </a:p>
        </p:txBody>
      </p:sp>
      <p:sp>
        <p:nvSpPr>
          <p:cNvPr id="2170" name="Line 151"/>
          <p:cNvSpPr>
            <a:spLocks noChangeShapeType="1"/>
          </p:cNvSpPr>
          <p:nvPr/>
        </p:nvSpPr>
        <p:spPr bwMode="auto">
          <a:xfrm>
            <a:off x="7342012" y="2590800"/>
            <a:ext cx="914400" cy="304800"/>
          </a:xfrm>
          <a:prstGeom prst="line">
            <a:avLst/>
          </a:prstGeom>
          <a:noFill/>
          <a:ln w="6350">
            <a:solidFill>
              <a:schemeClr val="tx1"/>
            </a:solidFill>
            <a:round/>
            <a:headEnd/>
            <a:tailEnd/>
          </a:ln>
        </p:spPr>
        <p:txBody>
          <a:bodyPr/>
          <a:lstStyle/>
          <a:p>
            <a:endParaRPr lang="en-US"/>
          </a:p>
        </p:txBody>
      </p:sp>
      <p:sp>
        <p:nvSpPr>
          <p:cNvPr id="2171" name="Line 152"/>
          <p:cNvSpPr>
            <a:spLocks noChangeShapeType="1"/>
          </p:cNvSpPr>
          <p:nvPr/>
        </p:nvSpPr>
        <p:spPr bwMode="auto">
          <a:xfrm>
            <a:off x="7189612" y="2590800"/>
            <a:ext cx="1066800" cy="609600"/>
          </a:xfrm>
          <a:prstGeom prst="line">
            <a:avLst/>
          </a:prstGeom>
          <a:noFill/>
          <a:ln w="6350">
            <a:solidFill>
              <a:schemeClr val="tx1"/>
            </a:solidFill>
            <a:round/>
            <a:headEnd/>
            <a:tailEnd/>
          </a:ln>
        </p:spPr>
        <p:txBody>
          <a:bodyPr/>
          <a:lstStyle/>
          <a:p>
            <a:endParaRPr lang="en-US"/>
          </a:p>
        </p:txBody>
      </p:sp>
      <p:sp>
        <p:nvSpPr>
          <p:cNvPr id="2172" name="Rectangle 154"/>
          <p:cNvSpPr>
            <a:spLocks noGrp="1" noChangeArrowheads="1"/>
          </p:cNvSpPr>
          <p:nvPr>
            <p:ph type="title"/>
          </p:nvPr>
        </p:nvSpPr>
        <p:spPr>
          <a:xfrm>
            <a:off x="685800" y="228600"/>
            <a:ext cx="7772400" cy="1143000"/>
          </a:xfrm>
        </p:spPr>
        <p:txBody>
          <a:bodyPr/>
          <a:lstStyle/>
          <a:p>
            <a:pPr eaLnBrk="1" hangingPunct="1"/>
            <a:r>
              <a:rPr lang="en-US" sz="3200" b="1" dirty="0" smtClean="0">
                <a:solidFill>
                  <a:srgbClr val="CCFFFF"/>
                </a:solidFill>
              </a:rPr>
              <a:t>Tuberculosis Surveillance Systems in the United States, 2013 </a:t>
            </a:r>
            <a:r>
              <a:rPr lang="en-US" sz="4000" b="1" dirty="0" smtClean="0">
                <a:solidFill>
                  <a:srgbClr val="CCFFFF"/>
                </a:solidFill>
              </a:rPr>
              <a:t/>
            </a:r>
            <a:br>
              <a:rPr lang="en-US" sz="4000" b="1" dirty="0" smtClean="0">
                <a:solidFill>
                  <a:srgbClr val="CCFFFF"/>
                </a:solidFill>
              </a:rPr>
            </a:br>
            <a:endParaRPr lang="en-US" sz="2400" b="1" dirty="0" smtClean="0">
              <a:solidFill>
                <a:srgbClr val="CCFFFF"/>
              </a:solidFill>
            </a:endParaRPr>
          </a:p>
        </p:txBody>
      </p:sp>
      <p:sp>
        <p:nvSpPr>
          <p:cNvPr id="2173" name="Rectangle 159"/>
          <p:cNvSpPr>
            <a:spLocks noChangeArrowheads="1"/>
          </p:cNvSpPr>
          <p:nvPr/>
        </p:nvSpPr>
        <p:spPr bwMode="auto">
          <a:xfrm>
            <a:off x="2071511" y="5287963"/>
            <a:ext cx="2839156" cy="244475"/>
          </a:xfrm>
          <a:prstGeom prst="rect">
            <a:avLst/>
          </a:prstGeom>
          <a:noFill/>
          <a:ln w="9525">
            <a:noFill/>
            <a:miter lim="800000"/>
            <a:headEnd/>
            <a:tailEnd/>
          </a:ln>
        </p:spPr>
        <p:txBody>
          <a:bodyPr lIns="0" tIns="0" rIns="0" bIns="0">
            <a:spAutoFit/>
          </a:bodyPr>
          <a:lstStyle/>
          <a:p>
            <a:pPr eaLnBrk="1" hangingPunct="1"/>
            <a:r>
              <a:rPr lang="en-US" sz="1600" b="1" dirty="0">
                <a:solidFill>
                  <a:srgbClr val="FFFFFF"/>
                </a:solidFill>
                <a:latin typeface="Times New Roman" pitchFamily="18" charset="0"/>
              </a:rPr>
              <a:t>NBS Option - </a:t>
            </a:r>
            <a:r>
              <a:rPr lang="en-US" sz="1600" b="1" dirty="0" smtClean="0">
                <a:solidFill>
                  <a:srgbClr val="FFFFFF"/>
                </a:solidFill>
                <a:latin typeface="Times New Roman" pitchFamily="18" charset="0"/>
              </a:rPr>
              <a:t>18</a:t>
            </a:r>
            <a:endParaRPr lang="en-US" sz="1600" b="1" dirty="0">
              <a:solidFill>
                <a:srgbClr val="FFFFFF"/>
              </a:solidFill>
              <a:latin typeface="Times New Roman" pitchFamily="18" charset="0"/>
            </a:endParaRPr>
          </a:p>
        </p:txBody>
      </p:sp>
      <p:sp>
        <p:nvSpPr>
          <p:cNvPr id="2174" name="Rectangle 160"/>
          <p:cNvSpPr>
            <a:spLocks noChangeArrowheads="1"/>
          </p:cNvSpPr>
          <p:nvPr/>
        </p:nvSpPr>
        <p:spPr bwMode="auto">
          <a:xfrm>
            <a:off x="1557867" y="5287963"/>
            <a:ext cx="365478" cy="258763"/>
          </a:xfrm>
          <a:prstGeom prst="rect">
            <a:avLst/>
          </a:prstGeom>
          <a:solidFill>
            <a:srgbClr val="FFFF99"/>
          </a:solidFill>
          <a:ln w="9525">
            <a:solidFill>
              <a:srgbClr val="000000"/>
            </a:solidFill>
            <a:miter lim="800000"/>
            <a:headEnd/>
            <a:tailEnd/>
          </a:ln>
        </p:spPr>
        <p:txBody>
          <a:bodyPr/>
          <a:lstStyle/>
          <a:p>
            <a:endParaRPr lang="en-US"/>
          </a:p>
        </p:txBody>
      </p:sp>
      <p:sp>
        <p:nvSpPr>
          <p:cNvPr id="2175" name="Rectangle 163"/>
          <p:cNvSpPr>
            <a:spLocks noChangeArrowheads="1"/>
          </p:cNvSpPr>
          <p:nvPr/>
        </p:nvSpPr>
        <p:spPr bwMode="auto">
          <a:xfrm>
            <a:off x="2071511" y="5668963"/>
            <a:ext cx="2839156" cy="244475"/>
          </a:xfrm>
          <a:prstGeom prst="rect">
            <a:avLst/>
          </a:prstGeom>
          <a:noFill/>
          <a:ln w="9525">
            <a:noFill/>
            <a:miter lim="800000"/>
            <a:headEnd/>
            <a:tailEnd/>
          </a:ln>
        </p:spPr>
        <p:txBody>
          <a:bodyPr lIns="0" tIns="0" rIns="0" bIns="0">
            <a:spAutoFit/>
          </a:bodyPr>
          <a:lstStyle/>
          <a:p>
            <a:pPr eaLnBrk="1" hangingPunct="1"/>
            <a:r>
              <a:rPr lang="en-US" sz="1600" b="1" dirty="0">
                <a:solidFill>
                  <a:srgbClr val="FFFFFF"/>
                </a:solidFill>
                <a:latin typeface="Times New Roman" pitchFamily="18" charset="0"/>
              </a:rPr>
              <a:t>Commercial Option - </a:t>
            </a:r>
            <a:r>
              <a:rPr lang="en-US" sz="1600" b="1" dirty="0" smtClean="0">
                <a:solidFill>
                  <a:srgbClr val="FFFFFF"/>
                </a:solidFill>
                <a:latin typeface="Times New Roman" pitchFamily="18" charset="0"/>
              </a:rPr>
              <a:t>19</a:t>
            </a:r>
            <a:endParaRPr lang="en-US" sz="1600" b="1" dirty="0">
              <a:solidFill>
                <a:srgbClr val="FFFFFF"/>
              </a:solidFill>
              <a:latin typeface="Times New Roman" pitchFamily="18" charset="0"/>
            </a:endParaRPr>
          </a:p>
        </p:txBody>
      </p:sp>
      <p:sp>
        <p:nvSpPr>
          <p:cNvPr id="2176" name="Rectangle 164"/>
          <p:cNvSpPr>
            <a:spLocks noChangeArrowheads="1"/>
          </p:cNvSpPr>
          <p:nvPr/>
        </p:nvSpPr>
        <p:spPr bwMode="auto">
          <a:xfrm>
            <a:off x="1557867" y="5668963"/>
            <a:ext cx="365478" cy="258763"/>
          </a:xfrm>
          <a:prstGeom prst="rect">
            <a:avLst/>
          </a:prstGeom>
          <a:solidFill>
            <a:srgbClr val="CCFFCC"/>
          </a:solidFill>
          <a:ln w="9525">
            <a:solidFill>
              <a:srgbClr val="000000"/>
            </a:solidFill>
            <a:miter lim="800000"/>
            <a:headEnd/>
            <a:tailEnd/>
          </a:ln>
        </p:spPr>
        <p:txBody>
          <a:bodyPr/>
          <a:lstStyle/>
          <a:p>
            <a:endParaRPr lang="en-US"/>
          </a:p>
        </p:txBody>
      </p:sp>
      <p:sp>
        <p:nvSpPr>
          <p:cNvPr id="2177" name="Rectangle 167"/>
          <p:cNvSpPr>
            <a:spLocks noChangeArrowheads="1"/>
          </p:cNvSpPr>
          <p:nvPr/>
        </p:nvSpPr>
        <p:spPr bwMode="auto">
          <a:xfrm>
            <a:off x="355599" y="4953000"/>
            <a:ext cx="812800" cy="533400"/>
          </a:xfrm>
          <a:prstGeom prst="rect">
            <a:avLst/>
          </a:prstGeom>
          <a:solidFill>
            <a:srgbClr val="CCFFCC"/>
          </a:solidFill>
          <a:ln w="9525">
            <a:solidFill>
              <a:srgbClr val="000000"/>
            </a:solidFill>
            <a:miter lim="800000"/>
            <a:headEnd/>
            <a:tailEnd/>
          </a:ln>
        </p:spPr>
        <p:txBody>
          <a:bodyPr/>
          <a:lstStyle/>
          <a:p>
            <a:endParaRPr lang="en-US"/>
          </a:p>
        </p:txBody>
      </p:sp>
      <p:sp>
        <p:nvSpPr>
          <p:cNvPr id="2178" name="Rectangle 168"/>
          <p:cNvSpPr>
            <a:spLocks noChangeArrowheads="1"/>
          </p:cNvSpPr>
          <p:nvPr/>
        </p:nvSpPr>
        <p:spPr bwMode="auto">
          <a:xfrm>
            <a:off x="355599" y="4953000"/>
            <a:ext cx="812800" cy="488950"/>
          </a:xfrm>
          <a:prstGeom prst="rect">
            <a:avLst/>
          </a:prstGeom>
          <a:noFill/>
          <a:ln w="9525">
            <a:noFill/>
            <a:miter lim="800000"/>
            <a:headEnd/>
            <a:tailEnd/>
          </a:ln>
        </p:spPr>
        <p:txBody>
          <a:bodyPr lIns="0" tIns="0" rIns="0" bIns="0">
            <a:spAutoFit/>
          </a:bodyPr>
          <a:lstStyle/>
          <a:p>
            <a:pPr algn="ctr" eaLnBrk="1" hangingPunct="1"/>
            <a:r>
              <a:rPr lang="en-US" sz="1600" b="1" dirty="0"/>
              <a:t>Pacific Islands</a:t>
            </a:r>
          </a:p>
        </p:txBody>
      </p:sp>
      <p:sp>
        <p:nvSpPr>
          <p:cNvPr id="2179" name="Rectangle 169"/>
          <p:cNvSpPr>
            <a:spLocks noChangeArrowheads="1"/>
          </p:cNvSpPr>
          <p:nvPr/>
        </p:nvSpPr>
        <p:spPr bwMode="auto">
          <a:xfrm>
            <a:off x="2071511" y="6019801"/>
            <a:ext cx="2839156" cy="244475"/>
          </a:xfrm>
          <a:prstGeom prst="rect">
            <a:avLst/>
          </a:prstGeom>
          <a:noFill/>
          <a:ln w="9525">
            <a:noFill/>
            <a:miter lim="800000"/>
            <a:headEnd/>
            <a:tailEnd/>
          </a:ln>
        </p:spPr>
        <p:txBody>
          <a:bodyPr lIns="0" tIns="0" rIns="0" bIns="0">
            <a:spAutoFit/>
          </a:bodyPr>
          <a:lstStyle/>
          <a:p>
            <a:pPr eaLnBrk="1" hangingPunct="1"/>
            <a:r>
              <a:rPr lang="en-US" sz="1600" b="1" dirty="0">
                <a:solidFill>
                  <a:srgbClr val="FFFFFF"/>
                </a:solidFill>
                <a:latin typeface="Times New Roman" pitchFamily="18" charset="0"/>
              </a:rPr>
              <a:t>State-Developed Option - </a:t>
            </a:r>
            <a:r>
              <a:rPr lang="en-US" sz="1600" b="1" dirty="0" smtClean="0">
                <a:solidFill>
                  <a:srgbClr val="FFFFFF"/>
                </a:solidFill>
                <a:latin typeface="Times New Roman" pitchFamily="18" charset="0"/>
              </a:rPr>
              <a:t>16</a:t>
            </a:r>
            <a:endParaRPr lang="en-US" sz="1600" b="1" dirty="0">
              <a:solidFill>
                <a:srgbClr val="FFFFFF"/>
              </a:solidFill>
              <a:latin typeface="Times New Roman" pitchFamily="18" charset="0"/>
            </a:endParaRPr>
          </a:p>
        </p:txBody>
      </p:sp>
      <p:sp>
        <p:nvSpPr>
          <p:cNvPr id="2180" name="Rectangle 170"/>
          <p:cNvSpPr>
            <a:spLocks noChangeArrowheads="1"/>
          </p:cNvSpPr>
          <p:nvPr/>
        </p:nvSpPr>
        <p:spPr bwMode="auto">
          <a:xfrm>
            <a:off x="1557867" y="6019800"/>
            <a:ext cx="365478" cy="258762"/>
          </a:xfrm>
          <a:prstGeom prst="rect">
            <a:avLst/>
          </a:prstGeom>
          <a:solidFill>
            <a:srgbClr val="CC99FF"/>
          </a:solidFill>
          <a:ln w="9525">
            <a:solidFill>
              <a:srgbClr val="000000"/>
            </a:solidFill>
            <a:miter lim="800000"/>
            <a:headEnd/>
            <a:tailEnd/>
          </a:ln>
        </p:spPr>
        <p:txBody>
          <a:bodyPr/>
          <a:lstStyle/>
          <a:p>
            <a:endParaRPr lang="en-US"/>
          </a:p>
        </p:txBody>
      </p:sp>
      <p:sp>
        <p:nvSpPr>
          <p:cNvPr id="2181" name="Rectangle 173"/>
          <p:cNvSpPr>
            <a:spLocks noChangeArrowheads="1"/>
          </p:cNvSpPr>
          <p:nvPr/>
        </p:nvSpPr>
        <p:spPr bwMode="auto">
          <a:xfrm>
            <a:off x="6739467" y="5105401"/>
            <a:ext cx="745067" cy="582613"/>
          </a:xfrm>
          <a:prstGeom prst="rect">
            <a:avLst/>
          </a:prstGeom>
          <a:solidFill>
            <a:srgbClr val="FFCC99"/>
          </a:solidFill>
          <a:ln w="9525">
            <a:solidFill>
              <a:srgbClr val="000000"/>
            </a:solidFill>
            <a:miter lim="800000"/>
            <a:headEnd/>
            <a:tailEnd/>
          </a:ln>
        </p:spPr>
        <p:txBody>
          <a:bodyPr/>
          <a:lstStyle/>
          <a:p>
            <a:endParaRPr lang="en-US"/>
          </a:p>
        </p:txBody>
      </p:sp>
      <p:sp>
        <p:nvSpPr>
          <p:cNvPr id="2182" name="Rectangle 174"/>
          <p:cNvSpPr>
            <a:spLocks noChangeArrowheads="1"/>
          </p:cNvSpPr>
          <p:nvPr/>
        </p:nvSpPr>
        <p:spPr bwMode="auto">
          <a:xfrm>
            <a:off x="6739467" y="5105400"/>
            <a:ext cx="745067" cy="488950"/>
          </a:xfrm>
          <a:prstGeom prst="rect">
            <a:avLst/>
          </a:prstGeom>
          <a:noFill/>
          <a:ln w="9525">
            <a:noFill/>
            <a:miter lim="800000"/>
            <a:headEnd/>
            <a:tailEnd/>
          </a:ln>
        </p:spPr>
        <p:txBody>
          <a:bodyPr lIns="0" tIns="0" rIns="0" bIns="0">
            <a:spAutoFit/>
          </a:bodyPr>
          <a:lstStyle/>
          <a:p>
            <a:pPr algn="ctr" eaLnBrk="1" hangingPunct="1"/>
            <a:r>
              <a:rPr lang="en-US" sz="1600" b="1"/>
              <a:t>Virgin Islands</a:t>
            </a:r>
          </a:p>
        </p:txBody>
      </p:sp>
    </p:spTree>
    <p:extLst>
      <p:ext uri="{BB962C8B-B14F-4D97-AF65-F5344CB8AC3E}">
        <p14:creationId xmlns:p14="http://schemas.microsoft.com/office/powerpoint/2010/main" val="1540328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39762"/>
            <a:ext cx="8229600" cy="731838"/>
          </a:xfrm>
        </p:spPr>
        <p:txBody>
          <a:bodyPr>
            <a:normAutofit fontScale="90000"/>
          </a:bodyPr>
          <a:lstStyle/>
          <a:p>
            <a:r>
              <a:rPr lang="en-US" sz="3600" dirty="0" smtClean="0"/>
              <a:t>TB Surveillance Data Flow</a:t>
            </a:r>
            <a:br>
              <a:rPr lang="en-US" sz="3600" dirty="0" smtClean="0"/>
            </a:br>
            <a:r>
              <a:rPr lang="en-US" sz="3600" dirty="0" smtClean="0"/>
              <a:t>From Jurisdiction </a:t>
            </a:r>
            <a:r>
              <a:rPr lang="en-US" dirty="0" smtClean="0"/>
              <a:t>to DTBE</a:t>
            </a:r>
            <a:endParaRPr lang="en-US" sz="3600" dirty="0"/>
          </a:p>
        </p:txBody>
      </p:sp>
      <p:sp>
        <p:nvSpPr>
          <p:cNvPr id="7" name="Text Placeholder 6"/>
          <p:cNvSpPr>
            <a:spLocks noGrp="1"/>
          </p:cNvSpPr>
          <p:nvPr>
            <p:ph type="body" sz="quarter" idx="10"/>
          </p:nvPr>
        </p:nvSpPr>
        <p:spPr/>
        <p:txBody>
          <a:bodyPr/>
          <a:lstStyle/>
          <a:p>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1688" b="9685"/>
          <a:stretch/>
        </p:blipFill>
        <p:spPr>
          <a:xfrm>
            <a:off x="651164" y="1544780"/>
            <a:ext cx="7816815" cy="4023360"/>
          </a:xfrm>
          <a:prstGeom prst="rect">
            <a:avLst/>
          </a:prstGeom>
        </p:spPr>
      </p:pic>
    </p:spTree>
    <p:extLst>
      <p:ext uri="{BB962C8B-B14F-4D97-AF65-F5344CB8AC3E}">
        <p14:creationId xmlns:p14="http://schemas.microsoft.com/office/powerpoint/2010/main" val="218848223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TB Surveillance Data Flow</a:t>
            </a:r>
            <a:br>
              <a:rPr lang="en-US" dirty="0" smtClean="0"/>
            </a:br>
            <a:r>
              <a:rPr lang="en-US" dirty="0" smtClean="0"/>
              <a:t>within DTBE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75" y="1267690"/>
            <a:ext cx="8064843" cy="5029200"/>
          </a:xfrm>
          <a:prstGeom prst="rect">
            <a:avLst/>
          </a:prstGeom>
        </p:spPr>
      </p:pic>
    </p:spTree>
    <p:extLst>
      <p:ext uri="{BB962C8B-B14F-4D97-AF65-F5344CB8AC3E}">
        <p14:creationId xmlns:p14="http://schemas.microsoft.com/office/powerpoint/2010/main" val="161614123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Sample Schedule for of TB Surveillance Data</a:t>
            </a:r>
            <a:endParaRPr lang="en-US" dirty="0"/>
          </a:p>
        </p:txBody>
      </p:sp>
      <p:sp>
        <p:nvSpPr>
          <p:cNvPr id="4" name="Text Placeholder 3"/>
          <p:cNvSpPr>
            <a:spLocks noGrp="1"/>
          </p:cNvSpPr>
          <p:nvPr>
            <p:ph type="body" sz="quarter" idx="10"/>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714" y="1327266"/>
            <a:ext cx="7491086" cy="4937760"/>
          </a:xfrm>
          <a:prstGeom prst="rect">
            <a:avLst/>
          </a:prstGeom>
        </p:spPr>
      </p:pic>
    </p:spTree>
    <p:extLst>
      <p:ext uri="{BB962C8B-B14F-4D97-AF65-F5344CB8AC3E}">
        <p14:creationId xmlns:p14="http://schemas.microsoft.com/office/powerpoint/2010/main" val="178450975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600" cy="792162"/>
          </a:xfrm>
        </p:spPr>
        <p:txBody>
          <a:bodyPr>
            <a:noAutofit/>
          </a:bodyPr>
          <a:lstStyle/>
          <a:p>
            <a:r>
              <a:rPr lang="en-US" sz="2800" dirty="0" smtClean="0"/>
              <a:t>Typical Weekly TB Surveillance Data Availability </a:t>
            </a:r>
            <a:br>
              <a:rPr lang="en-US" sz="2800" dirty="0" smtClean="0"/>
            </a:br>
            <a:r>
              <a:rPr lang="en-US" sz="2800" dirty="0" smtClean="0"/>
              <a:t>Timeliness Tool – 5, Chapter 10 </a:t>
            </a:r>
            <a:endParaRPr lang="en-US" sz="28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971" t="13210" r="9947" b="31729"/>
          <a:stretch/>
        </p:blipFill>
        <p:spPr>
          <a:xfrm>
            <a:off x="1777999" y="1195492"/>
            <a:ext cx="5556930" cy="5120640"/>
          </a:xfrm>
          <a:prstGeom prst="rect">
            <a:avLst/>
          </a:prstGeom>
        </p:spPr>
      </p:pic>
    </p:spTree>
    <p:extLst>
      <p:ext uri="{BB962C8B-B14F-4D97-AF65-F5344CB8AC3E}">
        <p14:creationId xmlns:p14="http://schemas.microsoft.com/office/powerpoint/2010/main" val="156854277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81000"/>
            <a:ext cx="8229600" cy="1143000"/>
          </a:xfrm>
        </p:spPr>
        <p:txBody>
          <a:bodyPr>
            <a:normAutofit fontScale="90000"/>
          </a:bodyPr>
          <a:lstStyle/>
          <a:p>
            <a:pPr>
              <a:lnSpc>
                <a:spcPts val="3600"/>
              </a:lnSpc>
            </a:pPr>
            <a:r>
              <a:rPr lang="en-US" dirty="0" smtClean="0"/>
              <a:t/>
            </a:r>
            <a:br>
              <a:rPr lang="en-US" dirty="0" smtClean="0"/>
            </a:br>
            <a:r>
              <a:rPr lang="en-US" dirty="0" smtClean="0"/>
              <a:t/>
            </a:r>
            <a:br>
              <a:rPr lang="en-US" dirty="0" smtClean="0"/>
            </a:br>
            <a:r>
              <a:rPr lang="en-US" dirty="0" smtClean="0"/>
              <a:t>F</a:t>
            </a:r>
            <a:r>
              <a:rPr lang="en-US" sz="3600" dirty="0" smtClean="0"/>
              <a:t>or More Information</a:t>
            </a:r>
            <a:br>
              <a:rPr lang="en-US" sz="3600" dirty="0" smtClean="0"/>
            </a:br>
            <a:r>
              <a:rPr lang="en-US" sz="3600" dirty="0" smtClean="0"/>
              <a:t>Contact</a:t>
            </a:r>
            <a:endParaRPr lang="en-US" sz="3600" dirty="0"/>
          </a:p>
        </p:txBody>
      </p:sp>
      <p:sp>
        <p:nvSpPr>
          <p:cNvPr id="3" name="Content Placeholder 2"/>
          <p:cNvSpPr>
            <a:spLocks noGrp="1"/>
          </p:cNvSpPr>
          <p:nvPr>
            <p:ph idx="1"/>
          </p:nvPr>
        </p:nvSpPr>
        <p:spPr>
          <a:xfrm>
            <a:off x="457200" y="1600200"/>
            <a:ext cx="8229600" cy="4495800"/>
          </a:xfrm>
        </p:spPr>
        <p:txBody>
          <a:bodyPr/>
          <a:lstStyle/>
          <a:p>
            <a:pPr marL="0" indent="0" algn="ctr">
              <a:spcBef>
                <a:spcPts val="0"/>
              </a:spcBef>
              <a:buNone/>
            </a:pPr>
            <a:endParaRPr lang="en-US" sz="4000" dirty="0" smtClean="0"/>
          </a:p>
          <a:p>
            <a:pPr marL="0" indent="0" algn="ctr">
              <a:spcBef>
                <a:spcPts val="0"/>
              </a:spcBef>
              <a:buNone/>
            </a:pPr>
            <a:r>
              <a:rPr lang="en-US" sz="4000" dirty="0" smtClean="0"/>
              <a:t>TB Applications Support</a:t>
            </a:r>
          </a:p>
          <a:p>
            <a:pPr marL="0" indent="0" algn="ctr">
              <a:spcBef>
                <a:spcPts val="0"/>
              </a:spcBef>
              <a:buNone/>
            </a:pPr>
            <a:r>
              <a:rPr lang="en-US" sz="4000" dirty="0" smtClean="0">
                <a:solidFill>
                  <a:srgbClr val="CCFFFF"/>
                </a:solidFill>
                <a:hlinkClick r:id="rId2"/>
              </a:rPr>
              <a:t>ntss@cdc.gov</a:t>
            </a:r>
            <a:endParaRPr lang="en-US" sz="4000" dirty="0" smtClean="0">
              <a:solidFill>
                <a:srgbClr val="CCFFFF"/>
              </a:solidFill>
            </a:endParaRPr>
          </a:p>
          <a:p>
            <a:pPr algn="ctr">
              <a:buNone/>
            </a:pPr>
            <a:r>
              <a:rPr lang="en-US" sz="4000" dirty="0" smtClean="0"/>
              <a:t>678-460-7828 / </a:t>
            </a:r>
          </a:p>
          <a:p>
            <a:pPr algn="ctr">
              <a:buNone/>
            </a:pPr>
            <a:r>
              <a:rPr lang="en-US" sz="4000" dirty="0" smtClean="0"/>
              <a:t>404-639-8444 </a:t>
            </a:r>
          </a:p>
          <a:p>
            <a:pPr algn="ctr">
              <a:buNone/>
            </a:pPr>
            <a:endParaRPr lang="en-US" sz="40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719885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1362075"/>
          </a:xfrm>
        </p:spPr>
        <p:txBody>
          <a:bodyPr/>
          <a:lstStyle/>
          <a:p>
            <a:r>
              <a:rPr lang="en-US" dirty="0" smtClean="0">
                <a:solidFill>
                  <a:srgbClr val="FFFF99"/>
                </a:solidFill>
              </a:rPr>
              <a:t>Chapter 3</a:t>
            </a:r>
            <a:br>
              <a:rPr lang="en-US" dirty="0" smtClean="0">
                <a:solidFill>
                  <a:srgbClr val="FFFF99"/>
                </a:solidFill>
              </a:rPr>
            </a:br>
            <a:r>
              <a:rPr lang="en-US" dirty="0" smtClean="0">
                <a:solidFill>
                  <a:srgbClr val="FFFF99"/>
                </a:solidFill>
              </a:rPr>
              <a:t>Quality Assurance </a:t>
            </a:r>
            <a:br>
              <a:rPr lang="en-US" dirty="0" smtClean="0">
                <a:solidFill>
                  <a:srgbClr val="FFFF99"/>
                </a:solidFill>
              </a:rPr>
            </a:br>
            <a:r>
              <a:rPr lang="en-US" dirty="0" smtClean="0">
                <a:solidFill>
                  <a:srgbClr val="FFFF99"/>
                </a:solidFill>
              </a:rPr>
              <a:t>for TB Surveillance Data</a:t>
            </a:r>
            <a:endParaRPr lang="en-US" dirty="0">
              <a:solidFill>
                <a:srgbClr val="FFFF99"/>
              </a:solidFill>
            </a:endParaRPr>
          </a:p>
        </p:txBody>
      </p:sp>
      <p:sp>
        <p:nvSpPr>
          <p:cNvPr id="3" name="Text Placeholder 2"/>
          <p:cNvSpPr>
            <a:spLocks noGrp="1"/>
          </p:cNvSpPr>
          <p:nvPr>
            <p:ph type="body" idx="1"/>
          </p:nvPr>
        </p:nvSpPr>
        <p:spPr/>
        <p:txBody>
          <a:bodyPr/>
          <a:lstStyle/>
          <a:p>
            <a:endParaRPr lang="en-US" dirty="0"/>
          </a:p>
        </p:txBody>
      </p:sp>
      <p:cxnSp>
        <p:nvCxnSpPr>
          <p:cNvPr id="4" name="Straight Connector 3"/>
          <p:cNvCxnSpPr/>
          <p:nvPr/>
        </p:nvCxnSpPr>
        <p:spPr>
          <a:xfrm>
            <a:off x="800100" y="3124200"/>
            <a:ext cx="7467600" cy="0"/>
          </a:xfrm>
          <a:prstGeom prst="line">
            <a:avLst/>
          </a:prstGeom>
          <a:ln w="63500">
            <a:solidFill>
              <a:srgbClr val="FFFF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31838"/>
          </a:xfrm>
        </p:spPr>
        <p:txBody>
          <a:bodyPr/>
          <a:lstStyle/>
          <a:p>
            <a:r>
              <a:rPr lang="en-US" sz="3600" dirty="0" smtClean="0"/>
              <a:t>Goal and Purpose of Course</a:t>
            </a:r>
            <a:endParaRPr lang="en-US" sz="3600" dirty="0"/>
          </a:p>
        </p:txBody>
      </p:sp>
      <p:sp>
        <p:nvSpPr>
          <p:cNvPr id="3" name="Content Placeholder 2"/>
          <p:cNvSpPr>
            <a:spLocks noGrp="1"/>
          </p:cNvSpPr>
          <p:nvPr>
            <p:ph idx="1"/>
          </p:nvPr>
        </p:nvSpPr>
        <p:spPr>
          <a:xfrm>
            <a:off x="457200" y="1295400"/>
            <a:ext cx="8229600" cy="4191000"/>
          </a:xfrm>
        </p:spPr>
        <p:txBody>
          <a:bodyPr/>
          <a:lstStyle/>
          <a:p>
            <a:pPr>
              <a:buNone/>
            </a:pPr>
            <a:r>
              <a:rPr lang="en-US" sz="3200" dirty="0" smtClean="0">
                <a:solidFill>
                  <a:srgbClr val="CCFFFF"/>
                </a:solidFill>
              </a:rPr>
              <a:t>Goal  </a:t>
            </a:r>
          </a:p>
          <a:p>
            <a:r>
              <a:rPr lang="en-US" sz="2800" dirty="0" smtClean="0"/>
              <a:t>Increase QA for TB surveillance data within the United States and its jurisdictions.</a:t>
            </a:r>
          </a:p>
          <a:p>
            <a:pPr>
              <a:buNone/>
            </a:pPr>
            <a:r>
              <a:rPr lang="en-US" sz="3200" dirty="0" smtClean="0">
                <a:solidFill>
                  <a:srgbClr val="CCFFFF"/>
                </a:solidFill>
              </a:rPr>
              <a:t>Purpose</a:t>
            </a:r>
          </a:p>
          <a:p>
            <a:r>
              <a:rPr lang="en-US" sz="2800" dirty="0" smtClean="0"/>
              <a:t>Enhance knowledge, skills, and processes required to perform QA for TB surveillance data.</a:t>
            </a:r>
          </a:p>
          <a:p>
            <a:pPr>
              <a:buNone/>
            </a:pPr>
            <a:endParaRPr lang="en-US" dirty="0" smtClean="0"/>
          </a:p>
          <a:p>
            <a:endParaRPr lang="en-US" dirty="0"/>
          </a:p>
        </p:txBody>
      </p:sp>
      <p:sp>
        <p:nvSpPr>
          <p:cNvPr id="4" name="Text Placeholder 3"/>
          <p:cNvSpPr>
            <a:spLocks noGrp="1"/>
          </p:cNvSpPr>
          <p:nvPr>
            <p:ph type="body" sz="quarter" idx="10"/>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Cooperative Agreement</a:t>
            </a:r>
            <a:br>
              <a:rPr lang="en-US" dirty="0" smtClean="0"/>
            </a:br>
            <a:endParaRPr lang="en-US" dirty="0"/>
          </a:p>
        </p:txBody>
      </p:sp>
      <p:sp>
        <p:nvSpPr>
          <p:cNvPr id="3" name="Content Placeholder 2"/>
          <p:cNvSpPr>
            <a:spLocks noGrp="1"/>
          </p:cNvSpPr>
          <p:nvPr>
            <p:ph idx="1"/>
          </p:nvPr>
        </p:nvSpPr>
        <p:spPr>
          <a:xfrm>
            <a:off x="457200" y="1981200"/>
            <a:ext cx="8229600" cy="3810000"/>
          </a:xfrm>
        </p:spPr>
        <p:txBody>
          <a:bodyPr/>
          <a:lstStyle/>
          <a:p>
            <a:pPr>
              <a:spcBef>
                <a:spcPts val="1800"/>
              </a:spcBef>
            </a:pPr>
            <a:r>
              <a:rPr lang="en-US" dirty="0" smtClean="0"/>
              <a:t>Agreement </a:t>
            </a:r>
            <a:r>
              <a:rPr lang="en-US" dirty="0"/>
              <a:t>between </a:t>
            </a:r>
            <a:r>
              <a:rPr lang="en-US" dirty="0" smtClean="0"/>
              <a:t>National TB Surveillance System </a:t>
            </a:r>
            <a:r>
              <a:rPr lang="en-US" dirty="0"/>
              <a:t>reporting jurisdictions and DTBE </a:t>
            </a:r>
            <a:endParaRPr lang="en-US" dirty="0" smtClean="0"/>
          </a:p>
          <a:p>
            <a:pPr>
              <a:spcBef>
                <a:spcPts val="1800"/>
              </a:spcBef>
            </a:pPr>
            <a:r>
              <a:rPr lang="en-US" dirty="0" smtClean="0"/>
              <a:t>Requirement: QA for TB surveillance data</a:t>
            </a:r>
          </a:p>
        </p:txBody>
      </p:sp>
      <p:sp>
        <p:nvSpPr>
          <p:cNvPr id="4" name="Text Placeholder 3"/>
          <p:cNvSpPr>
            <a:spLocks noGrp="1"/>
          </p:cNvSpPr>
          <p:nvPr>
            <p:ph type="body" sz="quarter" idx="10"/>
          </p:nvPr>
        </p:nvSpPr>
        <p:spPr/>
        <p:txBody>
          <a:bodyPr/>
          <a:lstStyle/>
          <a:p>
            <a:endParaRPr lang="en-US" dirty="0"/>
          </a:p>
        </p:txBody>
      </p:sp>
      <p:sp>
        <p:nvSpPr>
          <p:cNvPr id="5" name="Down Ribbon 4"/>
          <p:cNvSpPr/>
          <p:nvPr/>
        </p:nvSpPr>
        <p:spPr>
          <a:xfrm>
            <a:off x="3429000" y="10668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289204542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76" y="681790"/>
            <a:ext cx="8915400" cy="689810"/>
          </a:xfrm>
        </p:spPr>
        <p:txBody>
          <a:bodyPr/>
          <a:lstStyle/>
          <a:p>
            <a:r>
              <a:rPr lang="en-US" sz="3200" dirty="0" smtClean="0"/>
              <a:t>Cooperative Agreement (CoAg) Requirements  </a:t>
            </a:r>
            <a:br>
              <a:rPr lang="en-US" sz="3200" dirty="0" smtClean="0"/>
            </a:br>
            <a:r>
              <a:rPr lang="en-US" sz="3200" dirty="0" smtClean="0"/>
              <a:t>for QA of TB Surveillance Data </a:t>
            </a:r>
            <a:endParaRPr lang="en-US" dirty="0"/>
          </a:p>
        </p:txBody>
      </p:sp>
      <p:sp>
        <p:nvSpPr>
          <p:cNvPr id="4" name="Text Placeholder 3"/>
          <p:cNvSpPr>
            <a:spLocks noGrp="1"/>
          </p:cNvSpPr>
          <p:nvPr>
            <p:ph type="body" sz="quarter" idx="10"/>
          </p:nvPr>
        </p:nvSpPr>
        <p:spPr/>
        <p:txBody>
          <a:bodyPr/>
          <a:lstStyle/>
          <a:p>
            <a:endParaRPr lang="en-US" dirty="0"/>
          </a:p>
        </p:txBody>
      </p:sp>
      <p:sp>
        <p:nvSpPr>
          <p:cNvPr id="5" name="TextBox 4"/>
          <p:cNvSpPr txBox="1"/>
          <p:nvPr/>
        </p:nvSpPr>
        <p:spPr>
          <a:xfrm>
            <a:off x="619760" y="1411069"/>
            <a:ext cx="2499360" cy="923330"/>
          </a:xfrm>
          <a:prstGeom prst="rect">
            <a:avLst/>
          </a:prstGeom>
          <a:noFill/>
        </p:spPr>
        <p:txBody>
          <a:bodyPr wrap="square" rtlCol="0">
            <a:spAutoFit/>
          </a:bodyPr>
          <a:lstStyle/>
          <a:p>
            <a:pPr algn="ctr"/>
            <a:r>
              <a:rPr lang="en-US" b="1" dirty="0" err="1" smtClean="0">
                <a:solidFill>
                  <a:schemeClr val="bg2"/>
                </a:solidFill>
              </a:rPr>
              <a:t>CoAg</a:t>
            </a:r>
            <a:r>
              <a:rPr lang="en-US" b="1" dirty="0" smtClean="0">
                <a:solidFill>
                  <a:schemeClr val="bg2"/>
                </a:solidFill>
              </a:rPr>
              <a:t/>
            </a:r>
            <a:br>
              <a:rPr lang="en-US" b="1" dirty="0" smtClean="0">
                <a:solidFill>
                  <a:schemeClr val="bg2"/>
                </a:solidFill>
              </a:rPr>
            </a:br>
            <a:r>
              <a:rPr lang="en-US" b="1" dirty="0" smtClean="0">
                <a:solidFill>
                  <a:schemeClr val="bg2"/>
                </a:solidFill>
              </a:rPr>
              <a:t>QA Plan Tool – 1</a:t>
            </a:r>
            <a:br>
              <a:rPr lang="en-US" b="1" dirty="0" smtClean="0">
                <a:solidFill>
                  <a:schemeClr val="bg2"/>
                </a:solidFill>
              </a:rPr>
            </a:br>
            <a:r>
              <a:rPr lang="en-US" b="1" dirty="0" smtClean="0">
                <a:solidFill>
                  <a:schemeClr val="bg2"/>
                </a:solidFill>
              </a:rPr>
              <a:t>Chapter 10</a:t>
            </a:r>
            <a:endParaRPr lang="en-US" b="1" dirty="0">
              <a:solidFill>
                <a:schemeClr val="bg2"/>
              </a:solidFill>
            </a:endParaRPr>
          </a:p>
        </p:txBody>
      </p:sp>
      <p:sp>
        <p:nvSpPr>
          <p:cNvPr id="7" name="TextBox 6"/>
          <p:cNvSpPr txBox="1"/>
          <p:nvPr/>
        </p:nvSpPr>
        <p:spPr>
          <a:xfrm>
            <a:off x="3327400" y="1411069"/>
            <a:ext cx="2438400" cy="1200329"/>
          </a:xfrm>
          <a:prstGeom prst="rect">
            <a:avLst/>
          </a:prstGeom>
          <a:noFill/>
        </p:spPr>
        <p:txBody>
          <a:bodyPr wrap="square" rtlCol="0">
            <a:spAutoFit/>
          </a:bodyPr>
          <a:lstStyle/>
          <a:p>
            <a:pPr algn="ctr"/>
            <a:r>
              <a:rPr lang="en-US" b="1" dirty="0" smtClean="0">
                <a:solidFill>
                  <a:schemeClr val="bg2"/>
                </a:solidFill>
              </a:rPr>
              <a:t>QA Requirements</a:t>
            </a:r>
            <a:br>
              <a:rPr lang="en-US" b="1" dirty="0" smtClean="0">
                <a:solidFill>
                  <a:schemeClr val="bg2"/>
                </a:solidFill>
              </a:rPr>
            </a:br>
            <a:r>
              <a:rPr lang="en-US" b="1" dirty="0" smtClean="0">
                <a:solidFill>
                  <a:schemeClr val="bg2"/>
                </a:solidFill>
              </a:rPr>
              <a:t>QA Plan Tool – 2</a:t>
            </a:r>
            <a:br>
              <a:rPr lang="en-US" b="1" dirty="0" smtClean="0">
                <a:solidFill>
                  <a:schemeClr val="bg2"/>
                </a:solidFill>
              </a:rPr>
            </a:br>
            <a:r>
              <a:rPr lang="en-US" b="1" dirty="0">
                <a:solidFill>
                  <a:schemeClr val="bg2"/>
                </a:solidFill>
              </a:rPr>
              <a:t>Chapter 10</a:t>
            </a:r>
          </a:p>
          <a:p>
            <a:pPr algn="ctr"/>
            <a:endParaRPr lang="en-US" b="1" dirty="0">
              <a:solidFill>
                <a:schemeClr val="bg2"/>
              </a:solidFill>
            </a:endParaRPr>
          </a:p>
        </p:txBody>
      </p:sp>
      <p:sp>
        <p:nvSpPr>
          <p:cNvPr id="9" name="TextBox 8"/>
          <p:cNvSpPr txBox="1"/>
          <p:nvPr/>
        </p:nvSpPr>
        <p:spPr>
          <a:xfrm>
            <a:off x="6271664" y="1395997"/>
            <a:ext cx="1981200" cy="923330"/>
          </a:xfrm>
          <a:prstGeom prst="rect">
            <a:avLst/>
          </a:prstGeom>
          <a:noFill/>
        </p:spPr>
        <p:txBody>
          <a:bodyPr wrap="square" rtlCol="0">
            <a:spAutoFit/>
          </a:bodyPr>
          <a:lstStyle/>
          <a:p>
            <a:pPr algn="ctr"/>
            <a:r>
              <a:rPr lang="en-US" b="1" dirty="0" smtClean="0">
                <a:solidFill>
                  <a:schemeClr val="bg2"/>
                </a:solidFill>
              </a:rPr>
              <a:t>Written Protocol QA Plan Tool – 3</a:t>
            </a:r>
            <a:br>
              <a:rPr lang="en-US" b="1" dirty="0" smtClean="0">
                <a:solidFill>
                  <a:schemeClr val="bg2"/>
                </a:solidFill>
              </a:rPr>
            </a:br>
            <a:r>
              <a:rPr lang="en-US" b="1" dirty="0" smtClean="0">
                <a:solidFill>
                  <a:schemeClr val="bg2"/>
                </a:solidFill>
              </a:rPr>
              <a:t>Chapter </a:t>
            </a:r>
            <a:r>
              <a:rPr lang="en-US" b="1" dirty="0">
                <a:solidFill>
                  <a:schemeClr val="bg2"/>
                </a:solidFill>
              </a:rPr>
              <a:t>10</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796" y="2362200"/>
            <a:ext cx="2385287" cy="310896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720" y="2362200"/>
            <a:ext cx="2421740" cy="310896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3392" y="2355543"/>
            <a:ext cx="2409864" cy="3108960"/>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874"/>
            <a:ext cx="8229600" cy="655638"/>
          </a:xfrm>
        </p:spPr>
        <p:txBody>
          <a:bodyPr/>
          <a:lstStyle/>
          <a:p>
            <a:r>
              <a:rPr lang="en-US" dirty="0" smtClean="0"/>
              <a:t>QA Components and Process</a:t>
            </a:r>
            <a:endParaRPr lang="en-US" dirty="0"/>
          </a:p>
        </p:txBody>
      </p:sp>
      <p:sp>
        <p:nvSpPr>
          <p:cNvPr id="3" name="Content Placeholder 2"/>
          <p:cNvSpPr>
            <a:spLocks noGrp="1"/>
          </p:cNvSpPr>
          <p:nvPr>
            <p:ph idx="1"/>
          </p:nvPr>
        </p:nvSpPr>
        <p:spPr>
          <a:xfrm>
            <a:off x="457200" y="1143000"/>
            <a:ext cx="8229600" cy="4191000"/>
          </a:xfrm>
        </p:spPr>
        <p:txBody>
          <a:bodyPr/>
          <a:lstStyle/>
          <a:p>
            <a:pPr>
              <a:buNone/>
            </a:pPr>
            <a:r>
              <a:rPr lang="en-US" dirty="0" smtClean="0"/>
              <a:t>Based on </a:t>
            </a:r>
          </a:p>
          <a:p>
            <a:pPr>
              <a:buNone/>
            </a:pPr>
            <a:r>
              <a:rPr lang="en-US" dirty="0" smtClean="0"/>
              <a:t> </a:t>
            </a:r>
            <a:endParaRPr lang="en-US" dirty="0"/>
          </a:p>
          <a:p>
            <a:r>
              <a:rPr lang="en-US" dirty="0" smtClean="0"/>
              <a:t>                            requirements for QA of TB surveillance data </a:t>
            </a:r>
          </a:p>
          <a:p>
            <a:pPr>
              <a:buNone/>
            </a:pPr>
            <a:endParaRPr lang="en-US" dirty="0" smtClean="0"/>
          </a:p>
          <a:p>
            <a:r>
              <a:rPr lang="en-US" dirty="0" smtClean="0"/>
              <a:t>Needs Assessment</a:t>
            </a:r>
            <a:endParaRPr lang="en-US" dirty="0"/>
          </a:p>
        </p:txBody>
      </p:sp>
      <p:sp>
        <p:nvSpPr>
          <p:cNvPr id="4" name="Text Placeholder 3"/>
          <p:cNvSpPr>
            <a:spLocks noGrp="1"/>
          </p:cNvSpPr>
          <p:nvPr>
            <p:ph type="body" sz="quarter" idx="10"/>
          </p:nvPr>
        </p:nvSpPr>
        <p:spPr/>
        <p:txBody>
          <a:bodyPr/>
          <a:lstStyle/>
          <a:p>
            <a:endParaRPr lang="en-US" dirty="0"/>
          </a:p>
        </p:txBody>
      </p:sp>
      <p:sp>
        <p:nvSpPr>
          <p:cNvPr id="5" name="Down Ribbon 4"/>
          <p:cNvSpPr/>
          <p:nvPr/>
        </p:nvSpPr>
        <p:spPr>
          <a:xfrm>
            <a:off x="914400" y="238125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5270271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7912"/>
            <a:ext cx="8229600" cy="1143000"/>
          </a:xfrm>
        </p:spPr>
        <p:txBody>
          <a:bodyPr/>
          <a:lstStyle/>
          <a:p>
            <a:r>
              <a:rPr lang="en-US" sz="3200" dirty="0"/>
              <a:t>Summary of Cooperative Agreement Requirements</a:t>
            </a:r>
          </a:p>
        </p:txBody>
      </p:sp>
      <p:sp>
        <p:nvSpPr>
          <p:cNvPr id="3" name="Content Placeholder 2"/>
          <p:cNvSpPr>
            <a:spLocks noGrp="1"/>
          </p:cNvSpPr>
          <p:nvPr>
            <p:ph idx="1"/>
          </p:nvPr>
        </p:nvSpPr>
        <p:spPr>
          <a:xfrm>
            <a:off x="304800" y="1600200"/>
            <a:ext cx="8534400" cy="3505199"/>
          </a:xfrm>
        </p:spPr>
        <p:txBody>
          <a:bodyPr/>
          <a:lstStyle/>
          <a:p>
            <a:pPr lvl="0">
              <a:spcBef>
                <a:spcPts val="0"/>
              </a:spcBef>
              <a:buClrTx/>
              <a:buSzTx/>
            </a:pPr>
            <a:r>
              <a:rPr lang="en-US" sz="2800" dirty="0">
                <a:ea typeface="Calibri"/>
              </a:rPr>
              <a:t>Incorporate quality assurance policies and procedures into surveillance activities to ensure </a:t>
            </a:r>
          </a:p>
          <a:p>
            <a:pPr lvl="1">
              <a:spcBef>
                <a:spcPts val="0"/>
              </a:spcBef>
              <a:buClrTx/>
              <a:buSzTx/>
              <a:buFont typeface="Courier New"/>
              <a:buChar char="o"/>
            </a:pPr>
            <a:r>
              <a:rPr lang="en-US" sz="2400" dirty="0">
                <a:ea typeface="Calibri"/>
              </a:rPr>
              <a:t>Case detection </a:t>
            </a:r>
            <a:endParaRPr lang="en-US" sz="2400" dirty="0" smtClean="0">
              <a:ea typeface="Calibri"/>
            </a:endParaRPr>
          </a:p>
          <a:p>
            <a:pPr lvl="1">
              <a:spcBef>
                <a:spcPts val="0"/>
              </a:spcBef>
              <a:buClrTx/>
              <a:buSzTx/>
              <a:buFont typeface="Courier New"/>
              <a:buChar char="o"/>
            </a:pPr>
            <a:r>
              <a:rPr lang="en-US" sz="2400" dirty="0" smtClean="0">
                <a:ea typeface="Calibri"/>
              </a:rPr>
              <a:t>Data </a:t>
            </a:r>
            <a:r>
              <a:rPr lang="en-US" sz="2400" dirty="0">
                <a:ea typeface="Calibri"/>
              </a:rPr>
              <a:t>accuracy </a:t>
            </a:r>
            <a:endParaRPr lang="en-US" sz="2400" dirty="0" smtClean="0">
              <a:ea typeface="Calibri"/>
            </a:endParaRPr>
          </a:p>
          <a:p>
            <a:pPr lvl="1">
              <a:spcBef>
                <a:spcPts val="0"/>
              </a:spcBef>
              <a:buClrTx/>
              <a:buSzTx/>
              <a:buFont typeface="Courier New"/>
              <a:buChar char="o"/>
            </a:pPr>
            <a:r>
              <a:rPr lang="en-US" sz="2400" dirty="0" smtClean="0">
                <a:ea typeface="Calibri"/>
              </a:rPr>
              <a:t>Data </a:t>
            </a:r>
            <a:r>
              <a:rPr lang="en-US" sz="2400" dirty="0">
                <a:ea typeface="Calibri"/>
              </a:rPr>
              <a:t>completeness</a:t>
            </a:r>
          </a:p>
          <a:p>
            <a:pPr lvl="1">
              <a:spcBef>
                <a:spcPts val="0"/>
              </a:spcBef>
              <a:buClrTx/>
              <a:buSzTx/>
              <a:buFont typeface="Courier New"/>
              <a:buChar char="o"/>
            </a:pPr>
            <a:r>
              <a:rPr lang="en-US" sz="2400" dirty="0" smtClean="0">
                <a:ea typeface="Calibri"/>
              </a:rPr>
              <a:t>Data timeliness</a:t>
            </a:r>
            <a:endParaRPr lang="en-US" sz="2400" dirty="0">
              <a:ea typeface="Calibri"/>
            </a:endParaRPr>
          </a:p>
          <a:p>
            <a:pPr lvl="1">
              <a:spcBef>
                <a:spcPts val="0"/>
              </a:spcBef>
              <a:buClrTx/>
              <a:buSzTx/>
              <a:buFont typeface="Courier New"/>
              <a:buChar char="o"/>
            </a:pPr>
            <a:r>
              <a:rPr lang="en-US" sz="2400" dirty="0">
                <a:ea typeface="Calibri"/>
              </a:rPr>
              <a:t>Data security and </a:t>
            </a:r>
            <a:r>
              <a:rPr lang="en-US" sz="2400" dirty="0" smtClean="0">
                <a:ea typeface="Calibri"/>
              </a:rPr>
              <a:t>confidentiality</a:t>
            </a:r>
          </a:p>
          <a:p>
            <a:pPr lvl="0">
              <a:spcBef>
                <a:spcPts val="0"/>
              </a:spcBef>
              <a:buClrTx/>
              <a:buSzTx/>
            </a:pPr>
            <a:r>
              <a:rPr lang="en-US" sz="2800" dirty="0">
                <a:ea typeface="Calibri"/>
              </a:rPr>
              <a:t>Develop a written protocol for </a:t>
            </a:r>
            <a:r>
              <a:rPr lang="en-US" sz="2800" dirty="0" smtClean="0">
                <a:ea typeface="Calibri"/>
              </a:rPr>
              <a:t>QA for case detection</a:t>
            </a:r>
            <a:r>
              <a:rPr lang="en-US" sz="2800" dirty="0">
                <a:ea typeface="Calibri"/>
              </a:rPr>
              <a:t>, data accuracy </a:t>
            </a:r>
            <a:r>
              <a:rPr lang="en-US" sz="2800" dirty="0" smtClean="0">
                <a:ea typeface="Calibri"/>
              </a:rPr>
              <a:t>,data </a:t>
            </a:r>
            <a:r>
              <a:rPr lang="en-US" sz="2800" dirty="0">
                <a:ea typeface="Calibri"/>
              </a:rPr>
              <a:t>completeness, </a:t>
            </a:r>
            <a:r>
              <a:rPr lang="en-US" sz="2800" dirty="0" smtClean="0">
                <a:ea typeface="Calibri"/>
              </a:rPr>
              <a:t>data timeliness</a:t>
            </a:r>
            <a:r>
              <a:rPr lang="en-US" sz="2800" dirty="0">
                <a:ea typeface="Calibri"/>
              </a:rPr>
              <a:t>, </a:t>
            </a:r>
            <a:r>
              <a:rPr lang="en-US" sz="2800" dirty="0" smtClean="0">
                <a:ea typeface="Calibri"/>
              </a:rPr>
              <a:t>and data security and confidentiality</a:t>
            </a:r>
            <a:endParaRPr lang="en-US" sz="2800" dirty="0">
              <a:ea typeface="Calibri"/>
            </a:endParaRPr>
          </a:p>
          <a:p>
            <a:pPr lvl="0">
              <a:spcBef>
                <a:spcPts val="0"/>
              </a:spcBef>
              <a:buClrTx/>
              <a:buSzTx/>
            </a:pPr>
            <a:r>
              <a:rPr lang="en-US" sz="2800" dirty="0">
                <a:ea typeface="Calibri"/>
              </a:rPr>
              <a:t>Develop and implement plans for </a:t>
            </a:r>
            <a:r>
              <a:rPr lang="en-US" sz="2800" dirty="0" smtClean="0">
                <a:ea typeface="Calibri"/>
              </a:rPr>
              <a:t>improvement</a:t>
            </a:r>
            <a:r>
              <a:rPr lang="en-US" dirty="0" smtClean="0">
                <a:ea typeface="Calibri"/>
              </a:rPr>
              <a:t/>
            </a:r>
            <a:br>
              <a:rPr lang="en-US" dirty="0" smtClean="0">
                <a:ea typeface="Calibri"/>
              </a:rPr>
            </a:br>
            <a:endParaRPr lang="en-US" dirty="0" smtClean="0">
              <a:ea typeface="Calibri"/>
            </a:endParaRPr>
          </a:p>
          <a:p>
            <a:pPr lvl="1">
              <a:lnSpc>
                <a:spcPct val="115000"/>
              </a:lnSpc>
              <a:spcBef>
                <a:spcPts val="0"/>
              </a:spcBef>
              <a:buClrTx/>
              <a:buSzTx/>
              <a:buFont typeface="Courier New"/>
              <a:buChar char="o"/>
            </a:pPr>
            <a:endParaRPr lang="en-US" sz="2400" dirty="0">
              <a:ea typeface="Calibri"/>
            </a:endParaRPr>
          </a:p>
          <a:p>
            <a:pPr lvl="1">
              <a:lnSpc>
                <a:spcPct val="115000"/>
              </a:lnSpc>
              <a:spcBef>
                <a:spcPts val="0"/>
              </a:spcBef>
              <a:buClrTx/>
              <a:buSzTx/>
              <a:buFont typeface="Courier New"/>
              <a:buChar char="o"/>
            </a:pPr>
            <a:endParaRPr lang="en-US" sz="2400" dirty="0" smtClean="0">
              <a:ea typeface="Calibri"/>
            </a:endParaRPr>
          </a:p>
        </p:txBody>
      </p:sp>
      <p:sp>
        <p:nvSpPr>
          <p:cNvPr id="7" name="Down Ribbon 6"/>
          <p:cNvSpPr/>
          <p:nvPr/>
        </p:nvSpPr>
        <p:spPr>
          <a:xfrm>
            <a:off x="3429000" y="3048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52999373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55638"/>
          </a:xfrm>
        </p:spPr>
        <p:txBody>
          <a:bodyPr/>
          <a:lstStyle/>
          <a:p>
            <a:r>
              <a:rPr lang="en-US" dirty="0" smtClean="0"/>
              <a:t>QA Components</a:t>
            </a:r>
            <a:endParaRPr lang="en-US" dirty="0"/>
          </a:p>
        </p:txBody>
      </p:sp>
      <p:sp>
        <p:nvSpPr>
          <p:cNvPr id="4" name="Text Placeholder 3"/>
          <p:cNvSpPr>
            <a:spLocks noGrp="1"/>
          </p:cNvSpPr>
          <p:nvPr>
            <p:ph type="body" sz="quarter" idx="10"/>
          </p:nvPr>
        </p:nvSpPr>
        <p:spPr/>
        <p:txBody>
          <a:bodyPr/>
          <a:lstStyle/>
          <a:p>
            <a:endParaRPr lang="en-US" dirty="0"/>
          </a:p>
        </p:txBody>
      </p:sp>
      <p:sp>
        <p:nvSpPr>
          <p:cNvPr id="7" name="Content Placeholder 2"/>
          <p:cNvSpPr txBox="1">
            <a:spLocks/>
          </p:cNvSpPr>
          <p:nvPr/>
        </p:nvSpPr>
        <p:spPr>
          <a:xfrm>
            <a:off x="381000" y="990600"/>
            <a:ext cx="8382000" cy="1066800"/>
          </a:xfrm>
          <a:prstGeom prst="rect">
            <a:avLst/>
          </a:prstGeom>
          <a:ln>
            <a:noFill/>
          </a:ln>
        </p:spPr>
        <p:txBody>
          <a:bodyPr/>
          <a:lstStyle/>
          <a:p>
            <a:pPr marL="0" lvl="1" algn="ctr">
              <a:buClr>
                <a:srgbClr val="CCFFFF"/>
              </a:buClr>
            </a:pPr>
            <a:r>
              <a:rPr lang="en-US" sz="2800" b="1" dirty="0" smtClean="0">
                <a:solidFill>
                  <a:schemeClr val="bg2"/>
                </a:solidFill>
              </a:rPr>
              <a:t>QA </a:t>
            </a:r>
            <a:r>
              <a:rPr lang="en-US" sz="2800" b="1" dirty="0">
                <a:solidFill>
                  <a:schemeClr val="bg2"/>
                </a:solidFill>
              </a:rPr>
              <a:t>for TB surveillance data is a continuous process of improving all </a:t>
            </a:r>
            <a:r>
              <a:rPr lang="en-US" sz="2800" b="1" dirty="0" smtClean="0">
                <a:solidFill>
                  <a:schemeClr val="bg2"/>
                </a:solidFill>
              </a:rPr>
              <a:t>five </a:t>
            </a:r>
            <a:r>
              <a:rPr lang="en-US" sz="2800" b="1" dirty="0">
                <a:solidFill>
                  <a:schemeClr val="bg2"/>
                </a:solidFill>
              </a:rPr>
              <a:t>QA </a:t>
            </a:r>
            <a:r>
              <a:rPr lang="en-US" sz="2800" b="1" dirty="0" smtClean="0">
                <a:solidFill>
                  <a:schemeClr val="bg2"/>
                </a:solidFill>
              </a:rPr>
              <a:t>components</a:t>
            </a:r>
          </a:p>
          <a:p>
            <a:pPr marL="0" lvl="1">
              <a:buClr>
                <a:srgbClr val="CCFFFF"/>
              </a:buClr>
            </a:pPr>
            <a:endParaRPr lang="en-US" sz="3600" b="1" dirty="0" smtClean="0">
              <a:solidFill>
                <a:schemeClr val="bg2"/>
              </a:solidFill>
            </a:endParaRPr>
          </a:p>
          <a:p>
            <a:pPr marL="690563" lvl="2" indent="-233363">
              <a:buClr>
                <a:srgbClr val="CCFFFF"/>
              </a:buClr>
              <a:buFont typeface="Wingdings" pitchFamily="2" charset="2"/>
              <a:buChar char="§"/>
            </a:pPr>
            <a:endParaRPr lang="en-US" sz="2800" b="1" dirty="0">
              <a:solidFill>
                <a:schemeClr val="bg2"/>
              </a:solidFill>
            </a:endParaRPr>
          </a:p>
          <a:p>
            <a:pPr marR="0" lvl="0" algn="l" defTabSz="914400" rtl="0" eaLnBrk="1" fontAlgn="auto" latinLnBrk="0" hangingPunct="1">
              <a:lnSpc>
                <a:spcPct val="100000"/>
              </a:lnSpc>
              <a:spcBef>
                <a:spcPct val="20000"/>
              </a:spcBef>
              <a:spcAft>
                <a:spcPts val="0"/>
              </a:spcAft>
              <a:buClr>
                <a:srgbClr val="CCFFFF"/>
              </a:buClr>
              <a:buSzPct val="125000"/>
              <a:tabLst/>
              <a:defRPr/>
            </a:pPr>
            <a:endParaRPr kumimoji="0" lang="en-US" sz="3200" b="1" i="0" u="none" strike="noStrike" kern="1200" cap="none" spc="0" normalizeH="0" baseline="0" noProof="0" dirty="0">
              <a:ln>
                <a:noFill/>
              </a:ln>
              <a:solidFill>
                <a:schemeClr val="bg2"/>
              </a:solidFill>
              <a:effectLst/>
              <a:uLnTx/>
              <a:uFillTx/>
              <a:latin typeface="+mn-lt"/>
              <a:ea typeface="+mn-ea"/>
              <a:cs typeface="+mn-cs"/>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3818" t="18909" r="26364" b="27515"/>
          <a:stretch/>
        </p:blipFill>
        <p:spPr>
          <a:xfrm>
            <a:off x="2269375" y="2209800"/>
            <a:ext cx="4555375" cy="3674227"/>
          </a:xfrm>
          <a:prstGeom prst="rect">
            <a:avLst/>
          </a:prstGeom>
        </p:spPr>
      </p:pic>
    </p:spTree>
    <p:extLst>
      <p:ext uri="{BB962C8B-B14F-4D97-AF65-F5344CB8AC3E}">
        <p14:creationId xmlns:p14="http://schemas.microsoft.com/office/powerpoint/2010/main" val="164916484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55638"/>
          </a:xfrm>
        </p:spPr>
        <p:txBody>
          <a:bodyPr/>
          <a:lstStyle/>
          <a:p>
            <a:r>
              <a:rPr lang="en-US" dirty="0" smtClean="0"/>
              <a:t>Definitions (1)</a:t>
            </a:r>
            <a:endParaRPr lang="en-US" dirty="0"/>
          </a:p>
        </p:txBody>
      </p:sp>
      <p:sp>
        <p:nvSpPr>
          <p:cNvPr id="3" name="Content Placeholder 2"/>
          <p:cNvSpPr>
            <a:spLocks noGrp="1"/>
          </p:cNvSpPr>
          <p:nvPr>
            <p:ph idx="1"/>
          </p:nvPr>
        </p:nvSpPr>
        <p:spPr>
          <a:xfrm>
            <a:off x="457200" y="1143000"/>
            <a:ext cx="8229600" cy="4191000"/>
          </a:xfrm>
        </p:spPr>
        <p:txBody>
          <a:bodyPr/>
          <a:lstStyle/>
          <a:p>
            <a:pPr lvl="0"/>
            <a:r>
              <a:rPr lang="en-US" dirty="0">
                <a:solidFill>
                  <a:srgbClr val="FFFF99"/>
                </a:solidFill>
              </a:rPr>
              <a:t>Quality </a:t>
            </a:r>
            <a:r>
              <a:rPr lang="en-US" dirty="0" smtClean="0">
                <a:solidFill>
                  <a:srgbClr val="FFFF99"/>
                </a:solidFill>
              </a:rPr>
              <a:t>Assurance </a:t>
            </a:r>
          </a:p>
          <a:p>
            <a:pPr marL="457200" lvl="1" indent="0">
              <a:buNone/>
            </a:pPr>
            <a:r>
              <a:rPr lang="en-US" sz="2400" dirty="0"/>
              <a:t>A continuous process to improve TB surveillance data. It is a continuous cycle of planning, doing, checking, and improving data quality</a:t>
            </a:r>
            <a:r>
              <a:rPr lang="en-US" sz="2400" dirty="0" smtClean="0"/>
              <a:t>.</a:t>
            </a:r>
          </a:p>
          <a:p>
            <a:r>
              <a:rPr lang="en-US" dirty="0" smtClean="0">
                <a:solidFill>
                  <a:srgbClr val="FFFF99"/>
                </a:solidFill>
              </a:rPr>
              <a:t>Data Quality</a:t>
            </a:r>
          </a:p>
          <a:p>
            <a:pPr marL="400050" lvl="1" indent="0">
              <a:buNone/>
            </a:pPr>
            <a:r>
              <a:rPr lang="en-US" sz="2400" dirty="0"/>
              <a:t>The accuracy and completeness of the data recorded in the TB surveillance system.</a:t>
            </a: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84305293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31838"/>
          </a:xfrm>
        </p:spPr>
        <p:txBody>
          <a:bodyPr/>
          <a:lstStyle/>
          <a:p>
            <a:r>
              <a:rPr lang="en-US" dirty="0" smtClean="0"/>
              <a:t>Definitions (2)</a:t>
            </a:r>
            <a:endParaRPr lang="en-US" dirty="0"/>
          </a:p>
        </p:txBody>
      </p:sp>
      <p:sp>
        <p:nvSpPr>
          <p:cNvPr id="3" name="Content Placeholder 2"/>
          <p:cNvSpPr>
            <a:spLocks noGrp="1"/>
          </p:cNvSpPr>
          <p:nvPr>
            <p:ph idx="1"/>
          </p:nvPr>
        </p:nvSpPr>
        <p:spPr>
          <a:xfrm>
            <a:off x="457200" y="1066800"/>
            <a:ext cx="8229600" cy="4191000"/>
          </a:xfrm>
        </p:spPr>
        <p:txBody>
          <a:bodyPr/>
          <a:lstStyle/>
          <a:p>
            <a:pPr lvl="0"/>
            <a:r>
              <a:rPr lang="en-US" dirty="0" smtClean="0">
                <a:solidFill>
                  <a:srgbClr val="FFFF99"/>
                </a:solidFill>
              </a:rPr>
              <a:t>Active surveillance </a:t>
            </a:r>
          </a:p>
          <a:p>
            <a:pPr marL="400050" lvl="1" indent="0">
              <a:buNone/>
            </a:pPr>
            <a:r>
              <a:rPr lang="en-US" sz="2400" dirty="0"/>
              <a:t>Health departments actively contact and interact with health care facilities or individual providers to stimulate disease reporting, sometimes directly assuming the primary responsibility of reporting cases from large or high-volume institutions. </a:t>
            </a:r>
            <a:endParaRPr lang="en-US" sz="2400" dirty="0" smtClean="0"/>
          </a:p>
          <a:p>
            <a:pPr marL="457200" indent="-457200"/>
            <a:r>
              <a:rPr lang="en-US" dirty="0" smtClean="0">
                <a:solidFill>
                  <a:srgbClr val="FFFF99"/>
                </a:solidFill>
              </a:rPr>
              <a:t>Passive surveillance</a:t>
            </a:r>
          </a:p>
          <a:p>
            <a:pPr marL="400050" lvl="1" indent="0">
              <a:buNone/>
            </a:pPr>
            <a:r>
              <a:rPr lang="en-US" sz="2400" dirty="0"/>
              <a:t>Health departments passively receive case reports from health care providers and are dependent on health care providers to comply with reporting requirements.</a:t>
            </a: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38193877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31838"/>
          </a:xfrm>
        </p:spPr>
        <p:txBody>
          <a:bodyPr/>
          <a:lstStyle/>
          <a:p>
            <a:r>
              <a:rPr lang="en-US" dirty="0" smtClean="0"/>
              <a:t>Process Overview (1)</a:t>
            </a:r>
            <a:endParaRPr lang="en-US" dirty="0"/>
          </a:p>
        </p:txBody>
      </p:sp>
      <p:sp>
        <p:nvSpPr>
          <p:cNvPr id="3" name="Content Placeholder 2"/>
          <p:cNvSpPr>
            <a:spLocks noGrp="1"/>
          </p:cNvSpPr>
          <p:nvPr>
            <p:ph idx="1"/>
          </p:nvPr>
        </p:nvSpPr>
        <p:spPr>
          <a:xfrm>
            <a:off x="457200" y="1219200"/>
            <a:ext cx="8229600" cy="4191000"/>
          </a:xfrm>
        </p:spPr>
        <p:txBody>
          <a:bodyPr/>
          <a:lstStyle/>
          <a:p>
            <a:pPr lvl="0"/>
            <a:r>
              <a:rPr lang="en-US" dirty="0" smtClean="0"/>
              <a:t>Ensure all </a:t>
            </a:r>
            <a:r>
              <a:rPr lang="en-US" dirty="0"/>
              <a:t>TB patients are reported and </a:t>
            </a:r>
            <a:r>
              <a:rPr lang="en-US" dirty="0" smtClean="0"/>
              <a:t> </a:t>
            </a:r>
            <a:r>
              <a:rPr lang="en-US" dirty="0"/>
              <a:t>relevant data </a:t>
            </a:r>
            <a:r>
              <a:rPr lang="en-US" dirty="0" smtClean="0"/>
              <a:t>collected </a:t>
            </a:r>
            <a:r>
              <a:rPr lang="en-US" dirty="0"/>
              <a:t>and entered correctly into an electronic disease surveillance system.</a:t>
            </a:r>
          </a:p>
          <a:p>
            <a:pPr lvl="0"/>
            <a:r>
              <a:rPr lang="en-US" dirty="0" smtClean="0"/>
              <a:t>Ensure data </a:t>
            </a:r>
            <a:r>
              <a:rPr lang="en-US" dirty="0"/>
              <a:t>are congruent and reflect </a:t>
            </a:r>
            <a:r>
              <a:rPr lang="en-US" dirty="0" smtClean="0"/>
              <a:t> </a:t>
            </a:r>
            <a:r>
              <a:rPr lang="en-US" dirty="0"/>
              <a:t>true diagnostic, </a:t>
            </a:r>
            <a:r>
              <a:rPr lang="en-US" dirty="0" smtClean="0"/>
              <a:t>treatment, </a:t>
            </a:r>
            <a:r>
              <a:rPr lang="en-US" dirty="0"/>
              <a:t>and other clinical patient information</a:t>
            </a:r>
            <a:r>
              <a:rPr lang="en-US" dirty="0" smtClean="0"/>
              <a:t>.</a:t>
            </a:r>
          </a:p>
          <a:p>
            <a:pPr lvl="0"/>
            <a:r>
              <a:rPr lang="en-US" dirty="0"/>
              <a:t>Capture </a:t>
            </a:r>
            <a:r>
              <a:rPr lang="en-US" dirty="0" smtClean="0"/>
              <a:t>completeness </a:t>
            </a:r>
            <a:r>
              <a:rPr lang="en-US" dirty="0"/>
              <a:t>of </a:t>
            </a:r>
            <a:r>
              <a:rPr lang="en-US" dirty="0" smtClean="0"/>
              <a:t>case detection/ inclusion.</a:t>
            </a:r>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45501409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55638"/>
          </a:xfrm>
        </p:spPr>
        <p:txBody>
          <a:bodyPr/>
          <a:lstStyle/>
          <a:p>
            <a:r>
              <a:rPr lang="en-US" dirty="0" smtClean="0"/>
              <a:t>Process Overview (2)</a:t>
            </a:r>
            <a:endParaRPr lang="en-US" dirty="0"/>
          </a:p>
        </p:txBody>
      </p:sp>
      <p:sp>
        <p:nvSpPr>
          <p:cNvPr id="3" name="Content Placeholder 2"/>
          <p:cNvSpPr>
            <a:spLocks noGrp="1"/>
          </p:cNvSpPr>
          <p:nvPr>
            <p:ph idx="1"/>
          </p:nvPr>
        </p:nvSpPr>
        <p:spPr>
          <a:xfrm>
            <a:off x="457200" y="1143000"/>
            <a:ext cx="8229600" cy="4191000"/>
          </a:xfrm>
        </p:spPr>
        <p:txBody>
          <a:bodyPr/>
          <a:lstStyle/>
          <a:p>
            <a:pPr lvl="0"/>
            <a:r>
              <a:rPr lang="en-US" dirty="0" smtClean="0"/>
              <a:t>Ensure  </a:t>
            </a:r>
            <a:r>
              <a:rPr lang="en-US" dirty="0"/>
              <a:t>data are </a:t>
            </a:r>
            <a:r>
              <a:rPr lang="en-US" dirty="0" smtClean="0"/>
              <a:t>accurate, </a:t>
            </a:r>
            <a:r>
              <a:rPr lang="en-US" dirty="0"/>
              <a:t>timely, complete, and relevant to </a:t>
            </a:r>
            <a:r>
              <a:rPr lang="en-US" dirty="0" smtClean="0"/>
              <a:t>program </a:t>
            </a:r>
            <a:r>
              <a:rPr lang="en-US" dirty="0"/>
              <a:t>needs.</a:t>
            </a:r>
          </a:p>
          <a:p>
            <a:pPr lvl="0"/>
            <a:r>
              <a:rPr lang="en-US" dirty="0" smtClean="0"/>
              <a:t>Maintain data security </a:t>
            </a:r>
            <a:r>
              <a:rPr lang="en-US" dirty="0"/>
              <a:t>and </a:t>
            </a:r>
            <a:r>
              <a:rPr lang="en-US" dirty="0" smtClean="0"/>
              <a:t>confidentiality.</a:t>
            </a:r>
          </a:p>
          <a:p>
            <a:pPr lvl="0"/>
            <a:r>
              <a:rPr lang="en-US" dirty="0" smtClean="0"/>
              <a:t>Monitor data system to </a:t>
            </a:r>
            <a:r>
              <a:rPr lang="en-US" dirty="0"/>
              <a:t>confirm </a:t>
            </a:r>
            <a:r>
              <a:rPr lang="en-US" dirty="0" smtClean="0"/>
              <a:t>objectives </a:t>
            </a:r>
            <a:r>
              <a:rPr lang="en-US" dirty="0"/>
              <a:t>are being met. </a:t>
            </a:r>
          </a:p>
          <a:p>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72234756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08038"/>
          </a:xfrm>
        </p:spPr>
        <p:txBody>
          <a:bodyPr/>
          <a:lstStyle/>
          <a:p>
            <a:r>
              <a:rPr lang="en-US" dirty="0" smtClean="0"/>
              <a:t>Factors Influencing Quality of Data</a:t>
            </a:r>
            <a:endParaRPr lang="en-US" dirty="0"/>
          </a:p>
        </p:txBody>
      </p:sp>
      <p:sp>
        <p:nvSpPr>
          <p:cNvPr id="3" name="Content Placeholder 2"/>
          <p:cNvSpPr>
            <a:spLocks noGrp="1"/>
          </p:cNvSpPr>
          <p:nvPr>
            <p:ph idx="1"/>
          </p:nvPr>
        </p:nvSpPr>
        <p:spPr>
          <a:xfrm>
            <a:off x="457200" y="1219200"/>
            <a:ext cx="8229600" cy="4191000"/>
          </a:xfrm>
        </p:spPr>
        <p:txBody>
          <a:bodyPr/>
          <a:lstStyle/>
          <a:p>
            <a:pPr lvl="0"/>
            <a:r>
              <a:rPr lang="en-US" dirty="0" smtClean="0"/>
              <a:t>How are TB </a:t>
            </a:r>
            <a:r>
              <a:rPr lang="en-US" dirty="0"/>
              <a:t>screening and diagnostic tests (i.e., the case </a:t>
            </a:r>
            <a:r>
              <a:rPr lang="en-US" dirty="0" smtClean="0"/>
              <a:t>detection)  performed?</a:t>
            </a:r>
            <a:endParaRPr lang="en-US" dirty="0"/>
          </a:p>
          <a:p>
            <a:pPr lvl="0"/>
            <a:r>
              <a:rPr lang="en-US" dirty="0" smtClean="0"/>
              <a:t>How clear are the </a:t>
            </a:r>
            <a:r>
              <a:rPr lang="en-US" dirty="0"/>
              <a:t>hardcopy or electronic surveillance </a:t>
            </a:r>
            <a:r>
              <a:rPr lang="en-US" dirty="0" smtClean="0"/>
              <a:t>forms?</a:t>
            </a:r>
            <a:endParaRPr lang="en-US" dirty="0"/>
          </a:p>
          <a:p>
            <a:pPr lvl="0"/>
            <a:r>
              <a:rPr lang="en-US" dirty="0" smtClean="0"/>
              <a:t>What is the quality </a:t>
            </a:r>
            <a:r>
              <a:rPr lang="en-US" dirty="0"/>
              <a:t>of training and supervision of </a:t>
            </a:r>
            <a:r>
              <a:rPr lang="en-US" dirty="0" smtClean="0"/>
              <a:t>staff </a:t>
            </a:r>
            <a:r>
              <a:rPr lang="en-US" dirty="0"/>
              <a:t>who complete these </a:t>
            </a:r>
            <a:r>
              <a:rPr lang="en-US" dirty="0" smtClean="0"/>
              <a:t>forms?</a:t>
            </a:r>
            <a:endParaRPr lang="en-US" dirty="0"/>
          </a:p>
          <a:p>
            <a:pPr lvl="0"/>
            <a:r>
              <a:rPr lang="en-US" dirty="0" smtClean="0"/>
              <a:t>Are staff managing data carefully? </a:t>
            </a:r>
            <a:endParaRPr lang="en-US" dirty="0"/>
          </a:p>
          <a:p>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08288344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731838"/>
          </a:xfrm>
        </p:spPr>
        <p:txBody>
          <a:bodyPr/>
          <a:lstStyle/>
          <a:p>
            <a:r>
              <a:rPr lang="en-US" sz="3600" dirty="0" smtClean="0"/>
              <a:t>Target Audience</a:t>
            </a:r>
            <a:endParaRPr lang="en-US" sz="3600" dirty="0"/>
          </a:p>
        </p:txBody>
      </p:sp>
      <p:sp>
        <p:nvSpPr>
          <p:cNvPr id="5" name="Content Placeholder 4"/>
          <p:cNvSpPr>
            <a:spLocks noGrp="1"/>
          </p:cNvSpPr>
          <p:nvPr>
            <p:ph idx="1"/>
          </p:nvPr>
        </p:nvSpPr>
        <p:spPr>
          <a:xfrm>
            <a:off x="457200" y="1219200"/>
            <a:ext cx="8229600" cy="3657600"/>
          </a:xfrm>
        </p:spPr>
        <p:txBody>
          <a:bodyPr/>
          <a:lstStyle/>
          <a:p>
            <a:pPr marL="0" indent="0">
              <a:buNone/>
            </a:pPr>
            <a:r>
              <a:rPr lang="en-US" sz="2800" dirty="0" smtClean="0"/>
              <a:t>Health care workers from state and local health departments, territories, and U.S. -affiliated Pacific Islands who  </a:t>
            </a:r>
          </a:p>
          <a:p>
            <a:pPr lvl="0"/>
            <a:r>
              <a:rPr lang="en-US" sz="2800" dirty="0" smtClean="0"/>
              <a:t>Collect data from patients </a:t>
            </a:r>
          </a:p>
          <a:p>
            <a:pPr lvl="0"/>
            <a:r>
              <a:rPr lang="en-US" sz="2800" dirty="0" smtClean="0"/>
              <a:t>Complete RVCT form </a:t>
            </a:r>
          </a:p>
          <a:p>
            <a:pPr lvl="0"/>
            <a:r>
              <a:rPr lang="en-US" sz="2800" dirty="0" smtClean="0"/>
              <a:t>Enter data from RVCT into data system</a:t>
            </a:r>
          </a:p>
          <a:p>
            <a:pPr lvl="0"/>
            <a:r>
              <a:rPr lang="en-US" sz="2800" dirty="0" smtClean="0"/>
              <a:t>Monitor accuracy of TB program data collection</a:t>
            </a:r>
          </a:p>
          <a:p>
            <a:pPr lvl="0"/>
            <a:r>
              <a:rPr lang="en-US" sz="2800" dirty="0" smtClean="0"/>
              <a:t>Analyze data from RVCT</a:t>
            </a:r>
          </a:p>
          <a:p>
            <a:pPr lvl="4"/>
            <a:endParaRPr lang="en-US" dirty="0"/>
          </a:p>
        </p:txBody>
      </p:sp>
      <p:sp>
        <p:nvSpPr>
          <p:cNvPr id="7" name="Text Placeholder 6"/>
          <p:cNvSpPr>
            <a:spLocks noGrp="1"/>
          </p:cNvSpPr>
          <p:nvPr>
            <p:ph type="body" sz="quarter" idx="10"/>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3342"/>
            <a:ext cx="8229600" cy="731838"/>
          </a:xfrm>
        </p:spPr>
        <p:txBody>
          <a:bodyPr/>
          <a:lstStyle/>
          <a:p>
            <a:r>
              <a:rPr lang="en-US" dirty="0" smtClean="0"/>
              <a:t>Quality Assurance Plan </a:t>
            </a:r>
            <a:br>
              <a:rPr lang="en-US" dirty="0" smtClean="0"/>
            </a:br>
            <a:r>
              <a:rPr lang="en-US" dirty="0" smtClean="0"/>
              <a:t>Tools</a:t>
            </a:r>
            <a:endParaRPr lang="en-US" dirty="0"/>
          </a:p>
        </p:txBody>
      </p:sp>
      <p:sp>
        <p:nvSpPr>
          <p:cNvPr id="4" name="Text Placeholder 3"/>
          <p:cNvSpPr>
            <a:spLocks noGrp="1"/>
          </p:cNvSpPr>
          <p:nvPr>
            <p:ph type="body" sz="quarter" idx="10"/>
          </p:nvPr>
        </p:nvSpPr>
        <p:spPr/>
        <p:txBody>
          <a:bodyPr/>
          <a:lstStyle/>
          <a:p>
            <a:endParaRPr lang="en-US" dirty="0"/>
          </a:p>
        </p:txBody>
      </p:sp>
      <p:sp>
        <p:nvSpPr>
          <p:cNvPr id="3" name="Rectangle 2"/>
          <p:cNvSpPr/>
          <p:nvPr/>
        </p:nvSpPr>
        <p:spPr>
          <a:xfrm>
            <a:off x="2286000" y="3378210"/>
            <a:ext cx="4572000" cy="1077218"/>
          </a:xfrm>
          <a:prstGeom prst="rect">
            <a:avLst/>
          </a:prstGeom>
        </p:spPr>
        <p:txBody>
          <a:bodyPr>
            <a:spAutoFit/>
          </a:bodyPr>
          <a:lstStyle/>
          <a:p>
            <a:pPr algn="ctr"/>
            <a:r>
              <a:rPr lang="en-US" sz="3200" b="1" dirty="0">
                <a:solidFill>
                  <a:schemeClr val="bg2"/>
                </a:solidFill>
              </a:rPr>
              <a:t>Chapter </a:t>
            </a:r>
            <a:r>
              <a:rPr lang="en-US" sz="3200" b="1" dirty="0" smtClean="0">
                <a:solidFill>
                  <a:schemeClr val="bg2"/>
                </a:solidFill>
              </a:rPr>
              <a:t>10</a:t>
            </a:r>
            <a:r>
              <a:rPr lang="en-US" sz="3200" b="1" dirty="0">
                <a:solidFill>
                  <a:schemeClr val="bg2"/>
                </a:solidFill>
              </a:rPr>
              <a:t/>
            </a:r>
            <a:br>
              <a:rPr lang="en-US" sz="3200" b="1" dirty="0">
                <a:solidFill>
                  <a:schemeClr val="bg2"/>
                </a:solidFill>
              </a:rPr>
            </a:br>
            <a:r>
              <a:rPr lang="en-US" sz="3200" b="1" dirty="0">
                <a:solidFill>
                  <a:schemeClr val="bg2"/>
                </a:solidFill>
              </a:rPr>
              <a:t>Pages </a:t>
            </a:r>
            <a:r>
              <a:rPr lang="en-US" sz="3200" b="1" dirty="0" smtClean="0">
                <a:solidFill>
                  <a:srgbClr val="FFFF99"/>
                </a:solidFill>
              </a:rPr>
              <a:t>10-3 </a:t>
            </a:r>
            <a:r>
              <a:rPr lang="en-US" sz="3200" b="1" dirty="0">
                <a:solidFill>
                  <a:srgbClr val="FFFF99"/>
                </a:solidFill>
              </a:rPr>
              <a:t>– </a:t>
            </a:r>
            <a:r>
              <a:rPr lang="en-US" sz="3200" b="1" dirty="0" smtClean="0">
                <a:solidFill>
                  <a:srgbClr val="FFFF99"/>
                </a:solidFill>
              </a:rPr>
              <a:t>10-25</a:t>
            </a:r>
            <a:endParaRPr lang="en-US" sz="3200" b="1" dirty="0">
              <a:solidFill>
                <a:srgbClr val="FFFF99"/>
              </a:solidFill>
            </a:endParaRPr>
          </a:p>
        </p:txBody>
      </p:sp>
    </p:spTree>
    <p:extLst>
      <p:ext uri="{BB962C8B-B14F-4D97-AF65-F5344CB8AC3E}">
        <p14:creationId xmlns:p14="http://schemas.microsoft.com/office/powerpoint/2010/main" val="47096128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905000"/>
            <a:ext cx="7772400" cy="1362075"/>
          </a:xfrm>
        </p:spPr>
        <p:txBody>
          <a:bodyPr/>
          <a:lstStyle/>
          <a:p>
            <a:r>
              <a:rPr lang="en-US" sz="4400" dirty="0" smtClean="0">
                <a:solidFill>
                  <a:srgbClr val="FFFF99"/>
                </a:solidFill>
              </a:rPr>
              <a:t>Chapter 4</a:t>
            </a:r>
            <a:br>
              <a:rPr lang="en-US" sz="4400" dirty="0" smtClean="0">
                <a:solidFill>
                  <a:srgbClr val="FFFF99"/>
                </a:solidFill>
              </a:rPr>
            </a:br>
            <a:r>
              <a:rPr lang="en-US" sz="4400" dirty="0" smtClean="0">
                <a:solidFill>
                  <a:srgbClr val="FFFF99"/>
                </a:solidFill>
              </a:rPr>
              <a:t>Case Detection</a:t>
            </a:r>
            <a:endParaRPr lang="en-US" sz="4400" dirty="0">
              <a:solidFill>
                <a:srgbClr val="FFFF99"/>
              </a:solidFill>
            </a:endParaRPr>
          </a:p>
        </p:txBody>
      </p:sp>
      <p:sp>
        <p:nvSpPr>
          <p:cNvPr id="6" name="Text Placeholder 5"/>
          <p:cNvSpPr>
            <a:spLocks noGrp="1"/>
          </p:cNvSpPr>
          <p:nvPr>
            <p:ph type="body" idx="1"/>
          </p:nvPr>
        </p:nvSpPr>
        <p:spPr/>
        <p:txBody>
          <a:bodyPr/>
          <a:lstStyle/>
          <a:p>
            <a:endParaRPr lang="en-US" dirty="0"/>
          </a:p>
        </p:txBody>
      </p:sp>
      <p:cxnSp>
        <p:nvCxnSpPr>
          <p:cNvPr id="4" name="Straight Connector 3"/>
          <p:cNvCxnSpPr/>
          <p:nvPr/>
        </p:nvCxnSpPr>
        <p:spPr>
          <a:xfrm>
            <a:off x="800100" y="3124200"/>
            <a:ext cx="7467600" cy="0"/>
          </a:xfrm>
          <a:prstGeom prst="line">
            <a:avLst/>
          </a:prstGeom>
          <a:ln w="63500">
            <a:solidFill>
              <a:srgbClr val="FF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3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28600"/>
          </a:xfrm>
        </p:spPr>
        <p:txBody>
          <a:bodyPr/>
          <a:lstStyle/>
          <a:p>
            <a:r>
              <a:rPr lang="en-US" dirty="0" smtClean="0"/>
              <a:t>Case Detection</a:t>
            </a:r>
            <a:br>
              <a:rPr lang="en-US" dirty="0" smtClean="0"/>
            </a:br>
            <a:endParaRPr lang="en-US" dirty="0"/>
          </a:p>
        </p:txBody>
      </p:sp>
      <p:sp>
        <p:nvSpPr>
          <p:cNvPr id="3" name="Content Placeholder 2"/>
          <p:cNvSpPr>
            <a:spLocks noGrp="1"/>
          </p:cNvSpPr>
          <p:nvPr>
            <p:ph idx="1"/>
          </p:nvPr>
        </p:nvSpPr>
        <p:spPr>
          <a:xfrm>
            <a:off x="457200" y="762000"/>
            <a:ext cx="8229600" cy="4191000"/>
          </a:xfrm>
        </p:spPr>
        <p:txBody>
          <a:bodyPr/>
          <a:lstStyle/>
          <a:p>
            <a:r>
              <a:rPr lang="en-US" dirty="0" smtClean="0">
                <a:solidFill>
                  <a:srgbClr val="FFFF99"/>
                </a:solidFill>
              </a:rPr>
              <a:t>Definition</a:t>
            </a:r>
          </a:p>
          <a:p>
            <a:pPr marL="400050" lvl="1" indent="0">
              <a:buNone/>
            </a:pPr>
            <a:r>
              <a:rPr lang="en-US" dirty="0"/>
              <a:t>Detection of one instance of a specific disease or exposure, e.g., TB.  A front-line surveillance activity, it is typically accomplished as a by-product of routine </a:t>
            </a:r>
            <a:endParaRPr lang="en-US" dirty="0" smtClean="0"/>
          </a:p>
          <a:p>
            <a:pPr marL="857250" lvl="1" indent="-457200"/>
            <a:r>
              <a:rPr lang="en-US" dirty="0" smtClean="0"/>
              <a:t>Medical care</a:t>
            </a:r>
          </a:p>
          <a:p>
            <a:pPr marL="806450" lvl="1" indent="-406400">
              <a:spcBef>
                <a:spcPts val="0"/>
              </a:spcBef>
            </a:pPr>
            <a:r>
              <a:rPr lang="en-US" dirty="0" smtClean="0"/>
              <a:t>Veterinary care</a:t>
            </a:r>
          </a:p>
          <a:p>
            <a:pPr marL="806450" lvl="1" indent="-406400">
              <a:spcBef>
                <a:spcPts val="0"/>
              </a:spcBef>
            </a:pPr>
            <a:r>
              <a:rPr lang="en-US" dirty="0" smtClean="0"/>
              <a:t>Laboratory work</a:t>
            </a:r>
          </a:p>
          <a:p>
            <a:pPr marL="806450" lvl="1" indent="-406400">
              <a:spcBef>
                <a:spcPts val="0"/>
              </a:spcBef>
            </a:pPr>
            <a:r>
              <a:rPr lang="en-US" dirty="0" smtClean="0"/>
              <a:t>An </a:t>
            </a:r>
            <a:r>
              <a:rPr lang="en-US" dirty="0"/>
              <a:t>astute </a:t>
            </a:r>
            <a:r>
              <a:rPr lang="en-US" dirty="0" smtClean="0"/>
              <a:t>observer</a:t>
            </a:r>
            <a:endParaRPr lang="en-US" dirty="0"/>
          </a:p>
          <a:p>
            <a:pPr marL="457200" indent="-457200"/>
            <a:r>
              <a:rPr lang="en-US" dirty="0" smtClean="0">
                <a:solidFill>
                  <a:srgbClr val="FFFF99"/>
                </a:solidFill>
              </a:rPr>
              <a:t>Purpose</a:t>
            </a:r>
          </a:p>
          <a:p>
            <a:pPr marL="400050" lvl="1" indent="0">
              <a:buNone/>
            </a:pPr>
            <a:r>
              <a:rPr lang="en-US" dirty="0" smtClean="0"/>
              <a:t>To </a:t>
            </a:r>
            <a:r>
              <a:rPr lang="en-US" dirty="0"/>
              <a:t>find all patients with TB diagnosis so that they are reported to </a:t>
            </a:r>
            <a:r>
              <a:rPr lang="en-US" dirty="0" smtClean="0"/>
              <a:t>NTSS.</a:t>
            </a:r>
            <a:endParaRPr lang="en-US" dirty="0"/>
          </a:p>
          <a:p>
            <a:endParaRPr lang="en-US" dirty="0"/>
          </a:p>
        </p:txBody>
      </p:sp>
    </p:spTree>
    <p:extLst>
      <p:ext uri="{BB962C8B-B14F-4D97-AF65-F5344CB8AC3E}">
        <p14:creationId xmlns:p14="http://schemas.microsoft.com/office/powerpoint/2010/main" val="330830402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55638"/>
          </a:xfrm>
        </p:spPr>
        <p:txBody>
          <a:bodyPr/>
          <a:lstStyle/>
          <a:p>
            <a:r>
              <a:rPr lang="en-US" dirty="0" smtClean="0"/>
              <a:t>Case Detection Process</a:t>
            </a:r>
            <a:endParaRPr lang="en-US" dirty="0">
              <a:solidFill>
                <a:srgbClr val="FFFFFF"/>
              </a:solidFill>
            </a:endParaRPr>
          </a:p>
        </p:txBody>
      </p:sp>
      <p:sp>
        <p:nvSpPr>
          <p:cNvPr id="3" name="Content Placeholder 2"/>
          <p:cNvSpPr>
            <a:spLocks noGrp="1"/>
          </p:cNvSpPr>
          <p:nvPr>
            <p:ph idx="1"/>
          </p:nvPr>
        </p:nvSpPr>
        <p:spPr>
          <a:xfrm>
            <a:off x="457200" y="1371600"/>
            <a:ext cx="8229600" cy="4191000"/>
          </a:xfrm>
        </p:spPr>
        <p:txBody>
          <a:bodyPr/>
          <a:lstStyle/>
          <a:p>
            <a:pPr marL="685800" lvl="0" indent="-685800">
              <a:buFont typeface="+mj-lt"/>
              <a:buAutoNum type="alphaUcPeriod"/>
            </a:pPr>
            <a:r>
              <a:rPr lang="en-US" dirty="0"/>
              <a:t>Maintain a registry of TB </a:t>
            </a:r>
            <a:r>
              <a:rPr lang="en-US" dirty="0" smtClean="0"/>
              <a:t>cases</a:t>
            </a:r>
          </a:p>
          <a:p>
            <a:pPr marL="685800" lvl="0" indent="-685800">
              <a:buFont typeface="+mj-lt"/>
              <a:buAutoNum type="alphaUcPeriod"/>
            </a:pPr>
            <a:r>
              <a:rPr lang="en-US" dirty="0" smtClean="0"/>
              <a:t>Establish </a:t>
            </a:r>
            <a:r>
              <a:rPr lang="en-US" dirty="0"/>
              <a:t>liaisons with appropriate reporting sources to enhance </a:t>
            </a:r>
            <a:r>
              <a:rPr lang="en-US" dirty="0" smtClean="0"/>
              <a:t>QA </a:t>
            </a:r>
            <a:r>
              <a:rPr lang="en-US" dirty="0"/>
              <a:t>of </a:t>
            </a:r>
            <a:r>
              <a:rPr lang="en-US" dirty="0" smtClean="0"/>
              <a:t> </a:t>
            </a:r>
            <a:r>
              <a:rPr lang="en-US" dirty="0"/>
              <a:t>surveillance </a:t>
            </a:r>
            <a:r>
              <a:rPr lang="en-US" dirty="0" smtClean="0"/>
              <a:t>data</a:t>
            </a:r>
          </a:p>
          <a:p>
            <a:pPr marL="685800" lvl="0" indent="-685800">
              <a:buFont typeface="+mj-lt"/>
              <a:buAutoNum type="alphaUcPeriod"/>
            </a:pPr>
            <a:r>
              <a:rPr lang="en-US" dirty="0" smtClean="0"/>
              <a:t>Develop </a:t>
            </a:r>
            <a:r>
              <a:rPr lang="en-US" dirty="0"/>
              <a:t>and implement active case detection activities </a:t>
            </a:r>
            <a:endParaRPr lang="en-US" dirty="0" smtClean="0"/>
          </a:p>
          <a:p>
            <a:pPr marL="685800" lvl="0" indent="-685800">
              <a:buFont typeface="+mj-lt"/>
              <a:buAutoNum type="alphaUcPeriod"/>
            </a:pPr>
            <a:r>
              <a:rPr lang="en-US" dirty="0" smtClean="0"/>
              <a:t>Evaluate completeness </a:t>
            </a:r>
            <a:r>
              <a:rPr lang="en-US" dirty="0"/>
              <a:t>of reporting of TB cases to the </a:t>
            </a:r>
            <a:r>
              <a:rPr lang="en-US" dirty="0" smtClean="0"/>
              <a:t>system</a:t>
            </a:r>
            <a:endParaRPr lang="en-US" dirty="0"/>
          </a:p>
        </p:txBody>
      </p:sp>
      <p:sp>
        <p:nvSpPr>
          <p:cNvPr id="4" name="Text Placeholder 3"/>
          <p:cNvSpPr>
            <a:spLocks noGrp="1"/>
          </p:cNvSpPr>
          <p:nvPr>
            <p:ph type="body" sz="quarter" idx="10"/>
          </p:nvPr>
        </p:nvSpPr>
        <p:spPr/>
        <p:txBody>
          <a:bodyPr/>
          <a:lstStyle/>
          <a:p>
            <a:endParaRPr lang="en-US" dirty="0"/>
          </a:p>
        </p:txBody>
      </p:sp>
      <p:sp>
        <p:nvSpPr>
          <p:cNvPr id="6" name="Down Ribbon 5"/>
          <p:cNvSpPr/>
          <p:nvPr/>
        </p:nvSpPr>
        <p:spPr>
          <a:xfrm>
            <a:off x="3409950" y="97155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57262256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31838"/>
          </a:xfrm>
        </p:spPr>
        <p:txBody>
          <a:bodyPr/>
          <a:lstStyle/>
          <a:p>
            <a:pPr lvl="0" algn="l"/>
            <a:r>
              <a:rPr lang="en-US" dirty="0" smtClean="0"/>
              <a:t>A.  Maintain </a:t>
            </a:r>
            <a:r>
              <a:rPr lang="en-US" dirty="0"/>
              <a:t>a registry of TB </a:t>
            </a:r>
            <a:r>
              <a:rPr lang="en-US" dirty="0" smtClean="0"/>
              <a:t>cases (1)</a:t>
            </a:r>
            <a:endParaRPr lang="en-US" dirty="0"/>
          </a:p>
        </p:txBody>
      </p:sp>
      <p:sp>
        <p:nvSpPr>
          <p:cNvPr id="3" name="Content Placeholder 2"/>
          <p:cNvSpPr>
            <a:spLocks noGrp="1"/>
          </p:cNvSpPr>
          <p:nvPr>
            <p:ph idx="1"/>
          </p:nvPr>
        </p:nvSpPr>
        <p:spPr>
          <a:xfrm>
            <a:off x="457200" y="1752600"/>
            <a:ext cx="8229600" cy="3886200"/>
          </a:xfrm>
        </p:spPr>
        <p:txBody>
          <a:bodyPr/>
          <a:lstStyle/>
          <a:p>
            <a:pPr>
              <a:spcBef>
                <a:spcPts val="1800"/>
              </a:spcBef>
            </a:pPr>
            <a:r>
              <a:rPr lang="en-US" dirty="0"/>
              <a:t>Contains at a minimum the elements to produce data for the </a:t>
            </a:r>
            <a:r>
              <a:rPr lang="en-US" dirty="0" smtClean="0"/>
              <a:t>RVCT</a:t>
            </a:r>
            <a:r>
              <a:rPr lang="en-US" dirty="0"/>
              <a:t>. </a:t>
            </a:r>
            <a:endParaRPr lang="en-US" dirty="0" smtClean="0"/>
          </a:p>
          <a:p>
            <a:pPr>
              <a:spcBef>
                <a:spcPts val="1800"/>
              </a:spcBef>
            </a:pPr>
            <a:r>
              <a:rPr lang="en-US" dirty="0" smtClean="0"/>
              <a:t>All </a:t>
            </a:r>
            <a:r>
              <a:rPr lang="en-US" dirty="0"/>
              <a:t>local jurisdictions should also have at least a log, if not a registry, that contains key demographic and clinical information on each reported TB suspect. </a:t>
            </a:r>
            <a:endParaRPr lang="en-US" dirty="0" smtClean="0"/>
          </a:p>
        </p:txBody>
      </p:sp>
      <p:sp>
        <p:nvSpPr>
          <p:cNvPr id="4" name="Text Placeholder 3"/>
          <p:cNvSpPr>
            <a:spLocks noGrp="1"/>
          </p:cNvSpPr>
          <p:nvPr>
            <p:ph type="body" sz="quarter" idx="10"/>
          </p:nvPr>
        </p:nvSpPr>
        <p:spPr/>
        <p:txBody>
          <a:bodyPr/>
          <a:lstStyle/>
          <a:p>
            <a:endParaRPr lang="en-US" dirty="0"/>
          </a:p>
        </p:txBody>
      </p:sp>
      <p:sp>
        <p:nvSpPr>
          <p:cNvPr id="7" name="Down Ribbon 6"/>
          <p:cNvSpPr/>
          <p:nvPr/>
        </p:nvSpPr>
        <p:spPr>
          <a:xfrm>
            <a:off x="6515100" y="3810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181554518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31838"/>
          </a:xfrm>
        </p:spPr>
        <p:txBody>
          <a:bodyPr/>
          <a:lstStyle/>
          <a:p>
            <a:pPr lvl="0" algn="l"/>
            <a:r>
              <a:rPr lang="en-US" dirty="0" smtClean="0"/>
              <a:t>A.  Maintain </a:t>
            </a:r>
            <a:r>
              <a:rPr lang="en-US" dirty="0"/>
              <a:t>a registry of TB </a:t>
            </a:r>
            <a:r>
              <a:rPr lang="en-US" dirty="0" smtClean="0"/>
              <a:t>cases (2)</a:t>
            </a:r>
            <a:endParaRPr lang="en-US" dirty="0"/>
          </a:p>
        </p:txBody>
      </p:sp>
      <p:sp>
        <p:nvSpPr>
          <p:cNvPr id="3" name="Content Placeholder 2"/>
          <p:cNvSpPr>
            <a:spLocks noGrp="1"/>
          </p:cNvSpPr>
          <p:nvPr>
            <p:ph idx="1"/>
          </p:nvPr>
        </p:nvSpPr>
        <p:spPr>
          <a:xfrm>
            <a:off x="457200" y="1676400"/>
            <a:ext cx="8229600" cy="3886200"/>
          </a:xfrm>
        </p:spPr>
        <p:txBody>
          <a:bodyPr/>
          <a:lstStyle/>
          <a:p>
            <a:r>
              <a:rPr lang="en-US" dirty="0" smtClean="0"/>
              <a:t>Data </a:t>
            </a:r>
            <a:r>
              <a:rPr lang="en-US" dirty="0"/>
              <a:t>on TB cases receiving diagnostic, treatment, or contact investigation services in the local jurisdiction, although not included in the annual morbidity total, should be included in the TB registry. </a:t>
            </a:r>
          </a:p>
        </p:txBody>
      </p:sp>
      <p:sp>
        <p:nvSpPr>
          <p:cNvPr id="4" name="Text Placeholder 3"/>
          <p:cNvSpPr>
            <a:spLocks noGrp="1"/>
          </p:cNvSpPr>
          <p:nvPr>
            <p:ph type="body" sz="quarter" idx="10"/>
          </p:nvPr>
        </p:nvSpPr>
        <p:spPr/>
        <p:txBody>
          <a:bodyPr/>
          <a:lstStyle/>
          <a:p>
            <a:endParaRPr lang="en-US" dirty="0"/>
          </a:p>
        </p:txBody>
      </p:sp>
      <p:sp>
        <p:nvSpPr>
          <p:cNvPr id="7" name="Down Ribbon 6"/>
          <p:cNvSpPr/>
          <p:nvPr/>
        </p:nvSpPr>
        <p:spPr>
          <a:xfrm>
            <a:off x="6515100" y="3810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127638359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7" y="1066800"/>
            <a:ext cx="8229600" cy="1143000"/>
          </a:xfrm>
        </p:spPr>
        <p:txBody>
          <a:bodyPr/>
          <a:lstStyle/>
          <a:p>
            <a:pPr marL="514350" lvl="0" indent="-514350" algn="l">
              <a:lnSpc>
                <a:spcPts val="3500"/>
              </a:lnSpc>
            </a:pPr>
            <a:r>
              <a:rPr lang="en-US" sz="3200" dirty="0" smtClean="0"/>
              <a:t>B.  Establish </a:t>
            </a:r>
            <a:r>
              <a:rPr lang="en-US" sz="3200" dirty="0"/>
              <a:t>liaisons with appropriate </a:t>
            </a:r>
            <a:r>
              <a:rPr lang="en-US" sz="3200" dirty="0" smtClean="0"/>
              <a:t/>
            </a:r>
            <a:br>
              <a:rPr lang="en-US" sz="3200" dirty="0" smtClean="0"/>
            </a:br>
            <a:r>
              <a:rPr lang="en-US" sz="3200" dirty="0" smtClean="0"/>
              <a:t>reporting </a:t>
            </a:r>
            <a:r>
              <a:rPr lang="en-US" sz="3200" dirty="0"/>
              <a:t>sources to enhance quality </a:t>
            </a:r>
            <a:r>
              <a:rPr lang="en-US" sz="3200" dirty="0" smtClean="0"/>
              <a:t/>
            </a:r>
            <a:br>
              <a:rPr lang="en-US" sz="3200" dirty="0" smtClean="0"/>
            </a:br>
            <a:r>
              <a:rPr lang="en-US" sz="3200" dirty="0" smtClean="0"/>
              <a:t>assurance </a:t>
            </a:r>
            <a:r>
              <a:rPr lang="en-US" sz="3200" dirty="0"/>
              <a:t>of TB surveillance </a:t>
            </a:r>
            <a:r>
              <a:rPr lang="en-US" sz="3200" dirty="0" smtClean="0"/>
              <a:t>data (1)</a:t>
            </a:r>
            <a:endParaRPr lang="en-US" sz="3200" dirty="0"/>
          </a:p>
        </p:txBody>
      </p:sp>
      <p:sp>
        <p:nvSpPr>
          <p:cNvPr id="3" name="Content Placeholder 2"/>
          <p:cNvSpPr>
            <a:spLocks noGrp="1"/>
          </p:cNvSpPr>
          <p:nvPr>
            <p:ph idx="1"/>
          </p:nvPr>
        </p:nvSpPr>
        <p:spPr>
          <a:xfrm>
            <a:off x="838200" y="2286001"/>
            <a:ext cx="7924800" cy="3733799"/>
          </a:xfrm>
        </p:spPr>
        <p:txBody>
          <a:bodyPr/>
          <a:lstStyle/>
          <a:p>
            <a:pPr>
              <a:lnSpc>
                <a:spcPts val="3500"/>
              </a:lnSpc>
            </a:pPr>
            <a:r>
              <a:rPr lang="en-US" dirty="0"/>
              <a:t>Enhance identification, reporting, and follow up of TB cases and suspects by establishing liaisons with appropriate </a:t>
            </a:r>
            <a:r>
              <a:rPr lang="en-US" dirty="0" smtClean="0"/>
              <a:t>reporting </a:t>
            </a:r>
            <a:r>
              <a:rPr lang="en-US" dirty="0"/>
              <a:t>sources</a:t>
            </a:r>
            <a:r>
              <a:rPr lang="en-US" dirty="0" smtClean="0"/>
              <a:t>.</a:t>
            </a:r>
          </a:p>
          <a:p>
            <a:pPr>
              <a:lnSpc>
                <a:spcPts val="3500"/>
              </a:lnSpc>
            </a:pPr>
            <a:r>
              <a:rPr lang="en-US" dirty="0"/>
              <a:t>Jurisdictions should provide a plan for case finding and how they will or have established appropriate liaisons. </a:t>
            </a:r>
            <a:endParaRPr lang="en-US" dirty="0" smtClean="0"/>
          </a:p>
        </p:txBody>
      </p:sp>
      <p:sp>
        <p:nvSpPr>
          <p:cNvPr id="4" name="Text Placeholder 3"/>
          <p:cNvSpPr>
            <a:spLocks noGrp="1"/>
          </p:cNvSpPr>
          <p:nvPr>
            <p:ph type="body" sz="quarter" idx="10"/>
          </p:nvPr>
        </p:nvSpPr>
        <p:spPr/>
        <p:txBody>
          <a:bodyPr/>
          <a:lstStyle/>
          <a:p>
            <a:endParaRPr lang="en-US" dirty="0"/>
          </a:p>
        </p:txBody>
      </p:sp>
      <p:sp>
        <p:nvSpPr>
          <p:cNvPr id="7" name="Down Ribbon 6"/>
          <p:cNvSpPr/>
          <p:nvPr/>
        </p:nvSpPr>
        <p:spPr>
          <a:xfrm>
            <a:off x="6515100" y="3810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74258892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pPr marL="514350" lvl="0" indent="-514350" algn="l">
              <a:lnSpc>
                <a:spcPts val="3500"/>
              </a:lnSpc>
            </a:pPr>
            <a:r>
              <a:rPr lang="en-US" sz="3200" dirty="0" smtClean="0"/>
              <a:t>B.  Establish </a:t>
            </a:r>
            <a:r>
              <a:rPr lang="en-US" sz="3200" dirty="0"/>
              <a:t>liaisons with appropriate reporting sources to enhance </a:t>
            </a:r>
            <a:r>
              <a:rPr lang="en-US" sz="3200" dirty="0" smtClean="0"/>
              <a:t>QA </a:t>
            </a:r>
            <a:r>
              <a:rPr lang="en-US" sz="3200" dirty="0"/>
              <a:t>of TB surveillance </a:t>
            </a:r>
            <a:r>
              <a:rPr lang="en-US" sz="3200" dirty="0" smtClean="0"/>
              <a:t>data (2)</a:t>
            </a:r>
            <a:endParaRPr lang="en-US" sz="3200" dirty="0"/>
          </a:p>
        </p:txBody>
      </p:sp>
      <p:sp>
        <p:nvSpPr>
          <p:cNvPr id="3" name="Content Placeholder 2"/>
          <p:cNvSpPr>
            <a:spLocks noGrp="1"/>
          </p:cNvSpPr>
          <p:nvPr>
            <p:ph idx="1"/>
          </p:nvPr>
        </p:nvSpPr>
        <p:spPr>
          <a:xfrm>
            <a:off x="381000" y="2438400"/>
            <a:ext cx="8077200" cy="2743200"/>
          </a:xfrm>
        </p:spPr>
        <p:txBody>
          <a:bodyPr/>
          <a:lstStyle/>
          <a:p>
            <a:pPr marL="914400" indent="-400050">
              <a:lnSpc>
                <a:spcPts val="3500"/>
              </a:lnSpc>
            </a:pPr>
            <a:r>
              <a:rPr lang="en-US" dirty="0" smtClean="0"/>
              <a:t>TB </a:t>
            </a:r>
            <a:r>
              <a:rPr lang="en-US" dirty="0"/>
              <a:t>programs should provide periodic feedback and at minimum, an annual written report summarizing surveillance data to reporting sources. </a:t>
            </a:r>
          </a:p>
        </p:txBody>
      </p:sp>
      <p:sp>
        <p:nvSpPr>
          <p:cNvPr id="4" name="Text Placeholder 3"/>
          <p:cNvSpPr>
            <a:spLocks noGrp="1"/>
          </p:cNvSpPr>
          <p:nvPr>
            <p:ph type="body" sz="quarter" idx="10"/>
          </p:nvPr>
        </p:nvSpPr>
        <p:spPr/>
        <p:txBody>
          <a:bodyPr/>
          <a:lstStyle/>
          <a:p>
            <a:endParaRPr lang="en-US" dirty="0"/>
          </a:p>
        </p:txBody>
      </p:sp>
      <p:sp>
        <p:nvSpPr>
          <p:cNvPr id="7" name="Down Ribbon 6"/>
          <p:cNvSpPr/>
          <p:nvPr/>
        </p:nvSpPr>
        <p:spPr>
          <a:xfrm>
            <a:off x="6515100" y="3810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265387431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73" y="731837"/>
            <a:ext cx="8229600" cy="1143000"/>
          </a:xfrm>
        </p:spPr>
        <p:txBody>
          <a:bodyPr/>
          <a:lstStyle/>
          <a:p>
            <a:pPr marL="457200" lvl="0" indent="-457200" algn="l"/>
            <a:r>
              <a:rPr lang="en-US" dirty="0" smtClean="0"/>
              <a:t>C.  Develop </a:t>
            </a:r>
            <a:r>
              <a:rPr lang="en-US" dirty="0"/>
              <a:t>and implement active case </a:t>
            </a:r>
            <a:r>
              <a:rPr lang="en-US" dirty="0" smtClean="0"/>
              <a:t> </a:t>
            </a:r>
            <a:br>
              <a:rPr lang="en-US" dirty="0" smtClean="0"/>
            </a:br>
            <a:r>
              <a:rPr lang="en-US" dirty="0" smtClean="0"/>
              <a:t> detection </a:t>
            </a:r>
            <a:r>
              <a:rPr lang="en-US" dirty="0"/>
              <a:t>activities </a:t>
            </a:r>
          </a:p>
        </p:txBody>
      </p:sp>
      <p:sp>
        <p:nvSpPr>
          <p:cNvPr id="3" name="Content Placeholder 2"/>
          <p:cNvSpPr>
            <a:spLocks noGrp="1"/>
          </p:cNvSpPr>
          <p:nvPr>
            <p:ph idx="1"/>
          </p:nvPr>
        </p:nvSpPr>
        <p:spPr>
          <a:xfrm>
            <a:off x="685800" y="2057400"/>
            <a:ext cx="7848600" cy="4191000"/>
          </a:xfrm>
        </p:spPr>
        <p:txBody>
          <a:bodyPr/>
          <a:lstStyle/>
          <a:p>
            <a:r>
              <a:rPr lang="en-US" dirty="0"/>
              <a:t>At a minimum, ongoing active laboratory surveillance should be conducted by on-site visits in all areas to ensure complete reporting of all TB cases and suspects with positive acid-fast bacilli (AFB) smears and cultures for </a:t>
            </a:r>
            <a:r>
              <a:rPr lang="en-US" i="1" dirty="0"/>
              <a:t>M.tuberculosis</a:t>
            </a:r>
            <a:r>
              <a:rPr lang="en-US" dirty="0"/>
              <a:t>.</a:t>
            </a:r>
          </a:p>
        </p:txBody>
      </p:sp>
      <p:sp>
        <p:nvSpPr>
          <p:cNvPr id="4" name="Text Placeholder 3"/>
          <p:cNvSpPr>
            <a:spLocks noGrp="1"/>
          </p:cNvSpPr>
          <p:nvPr>
            <p:ph type="body" sz="quarter" idx="10"/>
          </p:nvPr>
        </p:nvSpPr>
        <p:spPr/>
        <p:txBody>
          <a:bodyPr/>
          <a:lstStyle/>
          <a:p>
            <a:endParaRPr lang="en-US" dirty="0"/>
          </a:p>
        </p:txBody>
      </p:sp>
      <p:sp>
        <p:nvSpPr>
          <p:cNvPr id="7" name="Down Ribbon 6"/>
          <p:cNvSpPr/>
          <p:nvPr/>
        </p:nvSpPr>
        <p:spPr>
          <a:xfrm>
            <a:off x="6515100" y="3810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73312659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202" y="914400"/>
            <a:ext cx="8458200" cy="990600"/>
          </a:xfrm>
        </p:spPr>
        <p:txBody>
          <a:bodyPr/>
          <a:lstStyle/>
          <a:p>
            <a:pPr marL="514350" lvl="0" indent="-514350" algn="l">
              <a:lnSpc>
                <a:spcPts val="3500"/>
              </a:lnSpc>
            </a:pPr>
            <a:r>
              <a:rPr lang="en-US" sz="3200" dirty="0" smtClean="0"/>
              <a:t>D.  Evaluate </a:t>
            </a:r>
            <a:r>
              <a:rPr lang="en-US" sz="3200" dirty="0"/>
              <a:t>the completeness of reporting </a:t>
            </a:r>
            <a:r>
              <a:rPr lang="en-US" sz="3200" dirty="0" smtClean="0"/>
              <a:t>of TB </a:t>
            </a:r>
            <a:r>
              <a:rPr lang="en-US" sz="3200" dirty="0"/>
              <a:t>cases to the surveillance </a:t>
            </a:r>
            <a:r>
              <a:rPr lang="en-US" sz="3200" dirty="0" smtClean="0"/>
              <a:t>system (1)</a:t>
            </a:r>
            <a:endParaRPr lang="en-US" sz="3200" dirty="0"/>
          </a:p>
        </p:txBody>
      </p:sp>
      <p:sp>
        <p:nvSpPr>
          <p:cNvPr id="3" name="Content Placeholder 2"/>
          <p:cNvSpPr>
            <a:spLocks noGrp="1"/>
          </p:cNvSpPr>
          <p:nvPr>
            <p:ph idx="1"/>
          </p:nvPr>
        </p:nvSpPr>
        <p:spPr>
          <a:xfrm>
            <a:off x="838200" y="2057400"/>
            <a:ext cx="8001000" cy="4191000"/>
          </a:xfrm>
        </p:spPr>
        <p:txBody>
          <a:bodyPr/>
          <a:lstStyle/>
          <a:p>
            <a:r>
              <a:rPr lang="en-US" dirty="0" smtClean="0"/>
              <a:t>To find potentially unreported TB cases, at </a:t>
            </a:r>
            <a:r>
              <a:rPr lang="en-US" dirty="0"/>
              <a:t>least every two </a:t>
            </a:r>
            <a:r>
              <a:rPr lang="en-US" dirty="0" smtClean="0"/>
              <a:t>years, identify </a:t>
            </a:r>
            <a:r>
              <a:rPr lang="en-US" dirty="0"/>
              <a:t>and </a:t>
            </a:r>
            <a:r>
              <a:rPr lang="en-US" dirty="0" smtClean="0"/>
              <a:t>investigate </a:t>
            </a:r>
            <a:r>
              <a:rPr lang="en-US" dirty="0"/>
              <a:t>at least one population based secondary data </a:t>
            </a:r>
            <a:r>
              <a:rPr lang="en-US" dirty="0" smtClean="0"/>
              <a:t>source by reviewing:</a:t>
            </a:r>
          </a:p>
          <a:p>
            <a:pPr lvl="1"/>
            <a:r>
              <a:rPr lang="en-US" dirty="0" smtClean="0"/>
              <a:t>Statewide laboratory records</a:t>
            </a:r>
          </a:p>
          <a:p>
            <a:pPr lvl="1"/>
            <a:r>
              <a:rPr lang="en-US" dirty="0" smtClean="0"/>
              <a:t>Pharmacy records</a:t>
            </a:r>
          </a:p>
          <a:p>
            <a:pPr lvl="1"/>
            <a:r>
              <a:rPr lang="en-US" dirty="0" smtClean="0"/>
              <a:t>Hospital discharge data</a:t>
            </a:r>
            <a:endParaRPr lang="en-US" dirty="0"/>
          </a:p>
        </p:txBody>
      </p:sp>
      <p:sp>
        <p:nvSpPr>
          <p:cNvPr id="4" name="Text Placeholder 3"/>
          <p:cNvSpPr>
            <a:spLocks noGrp="1"/>
          </p:cNvSpPr>
          <p:nvPr>
            <p:ph type="body" sz="quarter" idx="10"/>
          </p:nvPr>
        </p:nvSpPr>
        <p:spPr/>
        <p:txBody>
          <a:bodyPr/>
          <a:lstStyle/>
          <a:p>
            <a:endParaRPr lang="en-US" dirty="0"/>
          </a:p>
        </p:txBody>
      </p:sp>
      <p:sp>
        <p:nvSpPr>
          <p:cNvPr id="7" name="Down Ribbon 6"/>
          <p:cNvSpPr/>
          <p:nvPr/>
        </p:nvSpPr>
        <p:spPr>
          <a:xfrm>
            <a:off x="6515100" y="3810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65014333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55638"/>
          </a:xfrm>
        </p:spPr>
        <p:txBody>
          <a:bodyPr/>
          <a:lstStyle/>
          <a:p>
            <a:r>
              <a:rPr lang="en-US" dirty="0" smtClean="0"/>
              <a:t>Objectives</a:t>
            </a:r>
            <a:endParaRPr lang="en-US" dirty="0"/>
          </a:p>
        </p:txBody>
      </p:sp>
      <p:sp>
        <p:nvSpPr>
          <p:cNvPr id="4" name="Text Placeholder 3"/>
          <p:cNvSpPr>
            <a:spLocks noGrp="1"/>
          </p:cNvSpPr>
          <p:nvPr>
            <p:ph type="body" sz="quarter" idx="10"/>
          </p:nvPr>
        </p:nvSpPr>
        <p:spPr/>
        <p:txBody>
          <a:bodyPr/>
          <a:lstStyle/>
          <a:p>
            <a:endParaRPr lang="en-US" dirty="0"/>
          </a:p>
        </p:txBody>
      </p:sp>
      <p:sp>
        <p:nvSpPr>
          <p:cNvPr id="6" name="Content Placeholder 2"/>
          <p:cNvSpPr txBox="1">
            <a:spLocks/>
          </p:cNvSpPr>
          <p:nvPr/>
        </p:nvSpPr>
        <p:spPr>
          <a:xfrm>
            <a:off x="304800" y="4038600"/>
            <a:ext cx="8229600" cy="3505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rgbClr val="CCFFFF"/>
              </a:buClr>
              <a:buSzPct val="125000"/>
              <a:buFont typeface="Arial" pitchFamily="34" charset="0"/>
              <a:buChar char="•"/>
              <a:tabLst/>
              <a:defRPr/>
            </a:pPr>
            <a:endParaRPr kumimoji="0" lang="en-US" sz="3200" b="1" i="0" u="none" strike="noStrike" kern="1200" cap="none" spc="0" normalizeH="0" baseline="0" noProof="0" dirty="0">
              <a:ln>
                <a:noFill/>
              </a:ln>
              <a:solidFill>
                <a:schemeClr val="bg2"/>
              </a:solidFill>
              <a:effectLst/>
              <a:uLnTx/>
              <a:uFillTx/>
              <a:latin typeface="+mn-lt"/>
              <a:ea typeface="+mn-ea"/>
              <a:cs typeface="+mn-cs"/>
            </a:endParaRPr>
          </a:p>
        </p:txBody>
      </p:sp>
      <p:sp>
        <p:nvSpPr>
          <p:cNvPr id="7" name="Content Placeholder 2"/>
          <p:cNvSpPr txBox="1">
            <a:spLocks/>
          </p:cNvSpPr>
          <p:nvPr/>
        </p:nvSpPr>
        <p:spPr>
          <a:xfrm>
            <a:off x="304800" y="1066800"/>
            <a:ext cx="8839200" cy="2133600"/>
          </a:xfrm>
          <a:prstGeom prst="rect">
            <a:avLst/>
          </a:prstGeom>
        </p:spPr>
        <p:txBody>
          <a:bodyPr/>
          <a:lstStyle/>
          <a:p>
            <a:pPr marR="0" lvl="0" algn="l" defTabSz="914400" rtl="0" eaLnBrk="1" fontAlgn="auto" latinLnBrk="0" hangingPunct="1">
              <a:lnSpc>
                <a:spcPct val="100000"/>
              </a:lnSpc>
              <a:spcBef>
                <a:spcPct val="20000"/>
              </a:spcBef>
              <a:spcAft>
                <a:spcPts val="0"/>
              </a:spcAft>
              <a:buClr>
                <a:srgbClr val="CCFFFF"/>
              </a:buClr>
              <a:buSzPct val="125000"/>
              <a:tabLst/>
              <a:defRPr/>
            </a:pPr>
            <a:r>
              <a:rPr kumimoji="0" lang="en-US" sz="3200" b="1" i="0" u="none" strike="noStrike" kern="1200" cap="none" spc="0" normalizeH="0" baseline="0" noProof="0" dirty="0" smtClean="0">
                <a:ln>
                  <a:noFill/>
                </a:ln>
                <a:solidFill>
                  <a:schemeClr val="bg2"/>
                </a:solidFill>
                <a:effectLst/>
                <a:uLnTx/>
                <a:uFillTx/>
                <a:latin typeface="+mn-lt"/>
                <a:ea typeface="+mn-ea"/>
                <a:cs typeface="+mn-cs"/>
              </a:rPr>
              <a:t>After</a:t>
            </a:r>
            <a:r>
              <a:rPr kumimoji="0" lang="en-US" sz="3200" b="1" i="0" u="none" strike="noStrike" kern="1200" cap="none" spc="0" normalizeH="0" noProof="0" dirty="0" smtClean="0">
                <a:ln>
                  <a:noFill/>
                </a:ln>
                <a:solidFill>
                  <a:schemeClr val="bg2"/>
                </a:solidFill>
                <a:effectLst/>
                <a:uLnTx/>
                <a:uFillTx/>
                <a:latin typeface="+mn-lt"/>
                <a:ea typeface="+mn-ea"/>
                <a:cs typeface="+mn-cs"/>
              </a:rPr>
              <a:t> reading this manual you will be able to</a:t>
            </a:r>
            <a:endParaRPr kumimoji="0" lang="en-US" sz="3200" b="1" i="0" u="none" strike="noStrike" kern="120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CCFFFF"/>
              </a:buClr>
              <a:buSzPct val="125000"/>
              <a:buFont typeface="Arial" pitchFamily="34" charset="0"/>
              <a:buChar char="•"/>
              <a:tabLst/>
              <a:defRPr/>
            </a:pPr>
            <a:r>
              <a:rPr lang="en-US" sz="3200" b="1" dirty="0" smtClean="0">
                <a:solidFill>
                  <a:schemeClr val="bg2"/>
                </a:solidFill>
              </a:rPr>
              <a:t>List the five components of the QA process</a:t>
            </a:r>
          </a:p>
          <a:p>
            <a:pPr marL="342900" lvl="0" indent="-342900">
              <a:spcBef>
                <a:spcPct val="20000"/>
              </a:spcBef>
              <a:buClr>
                <a:srgbClr val="CCFFFF"/>
              </a:buClr>
              <a:buSzPct val="125000"/>
              <a:buFont typeface="Arial" pitchFamily="34" charset="0"/>
              <a:buChar char="•"/>
              <a:defRPr/>
            </a:pPr>
            <a:r>
              <a:rPr lang="en-US" sz="3200" b="1" dirty="0" smtClean="0">
                <a:solidFill>
                  <a:schemeClr val="bg2"/>
                </a:solidFill>
              </a:rPr>
              <a:t>Describe tools that can be used to perform QA</a:t>
            </a:r>
          </a:p>
          <a:p>
            <a:pPr marL="342900" lvl="0" indent="-342900">
              <a:spcBef>
                <a:spcPct val="20000"/>
              </a:spcBef>
              <a:buClr>
                <a:srgbClr val="CCFFFF"/>
              </a:buClr>
              <a:buSzPct val="125000"/>
              <a:buFont typeface="Arial" pitchFamily="34" charset="0"/>
              <a:buChar char="•"/>
              <a:defRPr/>
            </a:pPr>
            <a:r>
              <a:rPr lang="en-US" sz="3200" b="1" dirty="0" smtClean="0">
                <a:solidFill>
                  <a:schemeClr val="bg2"/>
                </a:solidFill>
              </a:rPr>
              <a:t>Describe what to include in a QA written protocol as required by the Cooperative Agreement (CoAg)</a:t>
            </a:r>
            <a:endParaRPr kumimoji="0" lang="en-US" sz="3200" b="1" i="0" u="none" strike="noStrike" kern="1200" cap="none" spc="0" normalizeH="0" baseline="0" noProof="0" dirty="0">
              <a:ln>
                <a:noFill/>
              </a:ln>
              <a:solidFill>
                <a:schemeClr val="bg2"/>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458200" cy="990600"/>
          </a:xfrm>
        </p:spPr>
        <p:txBody>
          <a:bodyPr/>
          <a:lstStyle/>
          <a:p>
            <a:pPr marL="514350" lvl="0" indent="-514350" algn="l"/>
            <a:r>
              <a:rPr lang="en-US" sz="3200" dirty="0" smtClean="0"/>
              <a:t>D.  Evaluate </a:t>
            </a:r>
            <a:r>
              <a:rPr lang="en-US" sz="3200" dirty="0"/>
              <a:t>the completeness of reporting of TB cases to the surveillance </a:t>
            </a:r>
            <a:r>
              <a:rPr lang="en-US" sz="3200" dirty="0" smtClean="0"/>
              <a:t>system (2)</a:t>
            </a:r>
            <a:endParaRPr lang="en-US" sz="3200" dirty="0"/>
          </a:p>
        </p:txBody>
      </p:sp>
      <p:sp>
        <p:nvSpPr>
          <p:cNvPr id="3" name="Content Placeholder 2"/>
          <p:cNvSpPr>
            <a:spLocks noGrp="1"/>
          </p:cNvSpPr>
          <p:nvPr>
            <p:ph idx="1"/>
          </p:nvPr>
        </p:nvSpPr>
        <p:spPr>
          <a:xfrm>
            <a:off x="838200" y="1981200"/>
            <a:ext cx="8229600" cy="4191000"/>
          </a:xfrm>
        </p:spPr>
        <p:txBody>
          <a:bodyPr/>
          <a:lstStyle/>
          <a:p>
            <a:r>
              <a:rPr lang="en-US" dirty="0"/>
              <a:t>Potential TB cases identified during the evaluation must be verified</a:t>
            </a:r>
            <a:r>
              <a:rPr lang="en-US" dirty="0" smtClean="0"/>
              <a:t>.</a:t>
            </a:r>
          </a:p>
          <a:p>
            <a:r>
              <a:rPr lang="en-US" dirty="0"/>
              <a:t>Reasons for nonreporting of TB cases should be determined and a plan for improvement developed and implemented.</a:t>
            </a:r>
          </a:p>
        </p:txBody>
      </p:sp>
      <p:sp>
        <p:nvSpPr>
          <p:cNvPr id="4" name="Text Placeholder 3"/>
          <p:cNvSpPr>
            <a:spLocks noGrp="1"/>
          </p:cNvSpPr>
          <p:nvPr>
            <p:ph type="body" sz="quarter" idx="10"/>
          </p:nvPr>
        </p:nvSpPr>
        <p:spPr/>
        <p:txBody>
          <a:bodyPr/>
          <a:lstStyle/>
          <a:p>
            <a:endParaRPr lang="en-US" dirty="0"/>
          </a:p>
        </p:txBody>
      </p:sp>
      <p:sp>
        <p:nvSpPr>
          <p:cNvPr id="7" name="Down Ribbon 6"/>
          <p:cNvSpPr/>
          <p:nvPr/>
        </p:nvSpPr>
        <p:spPr>
          <a:xfrm>
            <a:off x="6515100" y="3810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315328747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758" t="5024" r="4642"/>
          <a:stretch/>
        </p:blipFill>
        <p:spPr>
          <a:xfrm>
            <a:off x="704850" y="419100"/>
            <a:ext cx="7677150" cy="5905500"/>
          </a:xfrm>
          <a:prstGeom prst="rect">
            <a:avLst/>
          </a:prstGeom>
        </p:spPr>
      </p:pic>
    </p:spTree>
    <p:extLst>
      <p:ext uri="{BB962C8B-B14F-4D97-AF65-F5344CB8AC3E}">
        <p14:creationId xmlns:p14="http://schemas.microsoft.com/office/powerpoint/2010/main" val="261280008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295400"/>
          </a:xfrm>
        </p:spPr>
        <p:txBody>
          <a:bodyPr/>
          <a:lstStyle/>
          <a:p>
            <a:pPr>
              <a:lnSpc>
                <a:spcPct val="100000"/>
              </a:lnSpc>
            </a:pPr>
            <a:r>
              <a:rPr lang="en-US" dirty="0" smtClean="0"/>
              <a:t/>
            </a:r>
            <a:br>
              <a:rPr lang="en-US" dirty="0" smtClean="0"/>
            </a:br>
            <a:r>
              <a:rPr lang="en-US" dirty="0" smtClean="0"/>
              <a:t/>
            </a:r>
            <a:br>
              <a:rPr lang="en-US" dirty="0" smtClean="0"/>
            </a:br>
            <a:r>
              <a:rPr lang="en-US" dirty="0" smtClean="0"/>
              <a:t/>
            </a:r>
            <a:br>
              <a:rPr lang="en-US" dirty="0" smtClean="0"/>
            </a:br>
            <a:r>
              <a:rPr lang="en-US" dirty="0" smtClean="0"/>
              <a:t>Decrease in Reported Tuberculosis </a:t>
            </a:r>
            <a:br>
              <a:rPr lang="en-US" dirty="0" smtClean="0"/>
            </a:br>
            <a:r>
              <a:rPr lang="en-US" dirty="0" smtClean="0"/>
              <a:t>Lessons Learned (1)</a:t>
            </a:r>
            <a:endParaRPr lang="en-US" dirty="0"/>
          </a:p>
        </p:txBody>
      </p:sp>
      <p:sp>
        <p:nvSpPr>
          <p:cNvPr id="3" name="Content Placeholder 2"/>
          <p:cNvSpPr>
            <a:spLocks noGrp="1"/>
          </p:cNvSpPr>
          <p:nvPr>
            <p:ph idx="1"/>
          </p:nvPr>
        </p:nvSpPr>
        <p:spPr>
          <a:xfrm>
            <a:off x="457200" y="1981199"/>
            <a:ext cx="8229600" cy="4419601"/>
          </a:xfrm>
        </p:spPr>
        <p:txBody>
          <a:bodyPr/>
          <a:lstStyle/>
          <a:p>
            <a:r>
              <a:rPr lang="en-US" sz="3600" dirty="0" smtClean="0"/>
              <a:t>Surveillance artifact important to rule out</a:t>
            </a:r>
          </a:p>
          <a:p>
            <a:r>
              <a:rPr lang="en-US" sz="3600" dirty="0" smtClean="0"/>
              <a:t>Underdiagnosis very difficult to assess </a:t>
            </a:r>
          </a:p>
          <a:p>
            <a:pPr lvl="1"/>
            <a:r>
              <a:rPr lang="en-US" sz="3200" dirty="0" smtClean="0"/>
              <a:t>Required chart reviews </a:t>
            </a:r>
          </a:p>
          <a:p>
            <a:pPr lvl="1"/>
            <a:r>
              <a:rPr lang="en-US" sz="3200" dirty="0" smtClean="0"/>
              <a:t>No simple method to determine if TB patients did not seek care </a:t>
            </a:r>
          </a:p>
          <a:p>
            <a:endParaRPr lang="en-US" dirty="0"/>
          </a:p>
        </p:txBody>
      </p:sp>
    </p:spTree>
    <p:extLst>
      <p:ext uri="{BB962C8B-B14F-4D97-AF65-F5344CB8AC3E}">
        <p14:creationId xmlns:p14="http://schemas.microsoft.com/office/powerpoint/2010/main" val="230904255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316" y="304800"/>
            <a:ext cx="8534400" cy="1295400"/>
          </a:xfrm>
        </p:spPr>
        <p:txBody>
          <a:bodyPr/>
          <a:lstStyle/>
          <a:p>
            <a:pPr>
              <a:lnSpc>
                <a:spcPct val="100000"/>
              </a:lnSpc>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a:t>Decrease in Reported Tuberculosis</a:t>
            </a:r>
            <a:r>
              <a:rPr lang="en-US" dirty="0" smtClean="0"/>
              <a:t/>
            </a:r>
            <a:br>
              <a:rPr lang="en-US" dirty="0" smtClean="0"/>
            </a:br>
            <a:r>
              <a:rPr lang="en-US" dirty="0" smtClean="0"/>
              <a:t>Lessons Learned (2)</a:t>
            </a:r>
            <a:endParaRPr lang="en-US" dirty="0"/>
          </a:p>
        </p:txBody>
      </p:sp>
      <p:sp>
        <p:nvSpPr>
          <p:cNvPr id="3" name="Content Placeholder 2"/>
          <p:cNvSpPr>
            <a:spLocks noGrp="1"/>
          </p:cNvSpPr>
          <p:nvPr>
            <p:ph idx="1"/>
          </p:nvPr>
        </p:nvSpPr>
        <p:spPr>
          <a:xfrm>
            <a:off x="457200" y="1752600"/>
            <a:ext cx="8229600" cy="4419601"/>
          </a:xfrm>
        </p:spPr>
        <p:txBody>
          <a:bodyPr/>
          <a:lstStyle/>
          <a:p>
            <a:r>
              <a:rPr lang="en-US" dirty="0" smtClean="0"/>
              <a:t>Laboratory data can be an objective measure of TB incidence</a:t>
            </a:r>
          </a:p>
          <a:p>
            <a:pPr lvl="1"/>
            <a:r>
              <a:rPr lang="en-US" dirty="0" smtClean="0"/>
              <a:t>Caveat:  good coverage, no changes in procedures</a:t>
            </a:r>
          </a:p>
          <a:p>
            <a:r>
              <a:rPr lang="en-US" dirty="0" smtClean="0"/>
              <a:t>Crossmatch of secondary TB data sources and surveillance data simple but follow-up of unmatched cases can be challenging</a:t>
            </a:r>
          </a:p>
        </p:txBody>
      </p:sp>
    </p:spTree>
    <p:extLst>
      <p:ext uri="{BB962C8B-B14F-4D97-AF65-F5344CB8AC3E}">
        <p14:creationId xmlns:p14="http://schemas.microsoft.com/office/powerpoint/2010/main" val="135436864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2"/>
            <a:ext cx="8229600" cy="579438"/>
          </a:xfrm>
        </p:spPr>
        <p:txBody>
          <a:bodyPr/>
          <a:lstStyle/>
          <a:p>
            <a:r>
              <a:rPr lang="en-US" dirty="0"/>
              <a:t>Decrease in Reported Tuberculosis</a:t>
            </a:r>
            <a:r>
              <a:rPr lang="en-US" dirty="0" smtClean="0"/>
              <a:t/>
            </a:r>
            <a:br>
              <a:rPr lang="en-US" dirty="0" smtClean="0"/>
            </a:br>
            <a:r>
              <a:rPr lang="en-US" dirty="0" smtClean="0"/>
              <a:t>Conclusions </a:t>
            </a:r>
            <a:endParaRPr lang="en-US" dirty="0"/>
          </a:p>
        </p:txBody>
      </p:sp>
      <p:sp>
        <p:nvSpPr>
          <p:cNvPr id="3" name="Content Placeholder 2"/>
          <p:cNvSpPr>
            <a:spLocks noGrp="1"/>
          </p:cNvSpPr>
          <p:nvPr>
            <p:ph idx="1"/>
          </p:nvPr>
        </p:nvSpPr>
        <p:spPr>
          <a:xfrm>
            <a:off x="309284" y="1272987"/>
            <a:ext cx="8534400" cy="4191000"/>
          </a:xfrm>
        </p:spPr>
        <p:txBody>
          <a:bodyPr/>
          <a:lstStyle/>
          <a:p>
            <a:r>
              <a:rPr lang="en-US" sz="2800" dirty="0" smtClean="0"/>
              <a:t>Multiple factors contributed to 2009 decline in TB </a:t>
            </a:r>
          </a:p>
          <a:p>
            <a:pPr lvl="1"/>
            <a:r>
              <a:rPr lang="en-US" sz="2400" dirty="0" smtClean="0"/>
              <a:t>Unlikely surveillance artifact or underreporting</a:t>
            </a:r>
          </a:p>
          <a:p>
            <a:pPr lvl="1"/>
            <a:r>
              <a:rPr lang="en-US" sz="2400" dirty="0" smtClean="0"/>
              <a:t>Unable to rule out underdiagnosis due to TB patients failing to seek care</a:t>
            </a:r>
          </a:p>
          <a:p>
            <a:r>
              <a:rPr lang="en-US" sz="2800" dirty="0" smtClean="0"/>
              <a:t>Educating clinicians to maintain suspicion for TB important</a:t>
            </a:r>
          </a:p>
          <a:p>
            <a:pPr lvl="1"/>
            <a:r>
              <a:rPr lang="en-US" sz="2400" dirty="0" smtClean="0"/>
              <a:t>Could see more advanced disease if patient delays in care</a:t>
            </a:r>
          </a:p>
          <a:p>
            <a:r>
              <a:rPr lang="en-US" sz="2800" dirty="0" smtClean="0"/>
              <a:t>Ongoing collection and analysis surveillance data necessary to continue to assess trends</a:t>
            </a:r>
          </a:p>
          <a:p>
            <a:pPr lvl="1"/>
            <a:r>
              <a:rPr lang="en-US" sz="2400" dirty="0" smtClean="0"/>
              <a:t>Timeliness and quality of data key</a:t>
            </a:r>
          </a:p>
          <a:p>
            <a:pPr>
              <a:buNone/>
            </a:pPr>
            <a:endParaRPr lang="en-US" dirty="0" smtClean="0"/>
          </a:p>
          <a:p>
            <a:endParaRPr lang="en-US" dirty="0"/>
          </a:p>
        </p:txBody>
      </p:sp>
    </p:spTree>
    <p:extLst>
      <p:ext uri="{BB962C8B-B14F-4D97-AF65-F5344CB8AC3E}">
        <p14:creationId xmlns:p14="http://schemas.microsoft.com/office/powerpoint/2010/main" val="111729978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3342"/>
            <a:ext cx="8229600" cy="731838"/>
          </a:xfrm>
        </p:spPr>
        <p:txBody>
          <a:bodyPr/>
          <a:lstStyle/>
          <a:p>
            <a:r>
              <a:rPr lang="en-US" dirty="0" smtClean="0"/>
              <a:t>Case Detection Tools</a:t>
            </a:r>
            <a:endParaRPr lang="en-US" dirty="0"/>
          </a:p>
        </p:txBody>
      </p:sp>
      <p:sp>
        <p:nvSpPr>
          <p:cNvPr id="4" name="Text Placeholder 3"/>
          <p:cNvSpPr>
            <a:spLocks noGrp="1"/>
          </p:cNvSpPr>
          <p:nvPr>
            <p:ph type="body" sz="quarter" idx="10"/>
          </p:nvPr>
        </p:nvSpPr>
        <p:spPr/>
        <p:txBody>
          <a:bodyPr/>
          <a:lstStyle/>
          <a:p>
            <a:endParaRPr lang="en-US" dirty="0"/>
          </a:p>
        </p:txBody>
      </p:sp>
      <p:sp>
        <p:nvSpPr>
          <p:cNvPr id="3" name="Rectangle 2"/>
          <p:cNvSpPr/>
          <p:nvPr/>
        </p:nvSpPr>
        <p:spPr>
          <a:xfrm>
            <a:off x="2286000" y="3378210"/>
            <a:ext cx="4572000" cy="1077218"/>
          </a:xfrm>
          <a:prstGeom prst="rect">
            <a:avLst/>
          </a:prstGeom>
        </p:spPr>
        <p:txBody>
          <a:bodyPr>
            <a:spAutoFit/>
          </a:bodyPr>
          <a:lstStyle/>
          <a:p>
            <a:pPr algn="ctr"/>
            <a:r>
              <a:rPr lang="en-US" sz="3200" b="1" dirty="0">
                <a:solidFill>
                  <a:schemeClr val="bg2"/>
                </a:solidFill>
              </a:rPr>
              <a:t>Chapter </a:t>
            </a:r>
            <a:r>
              <a:rPr lang="en-US" sz="3200" b="1" dirty="0" smtClean="0">
                <a:solidFill>
                  <a:schemeClr val="bg2"/>
                </a:solidFill>
              </a:rPr>
              <a:t>10</a:t>
            </a:r>
            <a:r>
              <a:rPr lang="en-US" sz="3200" b="1" dirty="0">
                <a:solidFill>
                  <a:schemeClr val="bg2"/>
                </a:solidFill>
              </a:rPr>
              <a:t/>
            </a:r>
            <a:br>
              <a:rPr lang="en-US" sz="3200" b="1" dirty="0">
                <a:solidFill>
                  <a:schemeClr val="bg2"/>
                </a:solidFill>
              </a:rPr>
            </a:br>
            <a:r>
              <a:rPr lang="en-US" sz="3200" b="1" dirty="0">
                <a:solidFill>
                  <a:schemeClr val="bg2"/>
                </a:solidFill>
              </a:rPr>
              <a:t>Pages </a:t>
            </a:r>
            <a:r>
              <a:rPr lang="en-US" sz="3200" b="1" dirty="0" smtClean="0">
                <a:solidFill>
                  <a:srgbClr val="FFFF99"/>
                </a:solidFill>
              </a:rPr>
              <a:t>10-26 </a:t>
            </a:r>
            <a:r>
              <a:rPr lang="en-US" sz="3200" b="1" dirty="0">
                <a:solidFill>
                  <a:srgbClr val="FFFF99"/>
                </a:solidFill>
              </a:rPr>
              <a:t>– </a:t>
            </a:r>
            <a:r>
              <a:rPr lang="en-US" sz="3200" b="1" dirty="0" smtClean="0">
                <a:solidFill>
                  <a:srgbClr val="FFFF99"/>
                </a:solidFill>
              </a:rPr>
              <a:t>10-38</a:t>
            </a:r>
            <a:endParaRPr lang="en-US" sz="3200" b="1" dirty="0">
              <a:solidFill>
                <a:srgbClr val="FFFF99"/>
              </a:solidFill>
            </a:endParaRPr>
          </a:p>
        </p:txBody>
      </p:sp>
    </p:spTree>
    <p:extLst>
      <p:ext uri="{BB962C8B-B14F-4D97-AF65-F5344CB8AC3E}">
        <p14:creationId xmlns:p14="http://schemas.microsoft.com/office/powerpoint/2010/main" val="287426747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828800"/>
            <a:ext cx="7772400" cy="1057275"/>
          </a:xfrm>
        </p:spPr>
        <p:txBody>
          <a:bodyPr/>
          <a:lstStyle/>
          <a:p>
            <a:r>
              <a:rPr lang="en-US" sz="4400" dirty="0" smtClean="0">
                <a:solidFill>
                  <a:srgbClr val="FFFF99"/>
                </a:solidFill>
              </a:rPr>
              <a:t>Chapter 5 </a:t>
            </a:r>
            <a:br>
              <a:rPr lang="en-US" sz="4400" dirty="0" smtClean="0">
                <a:solidFill>
                  <a:srgbClr val="FFFF99"/>
                </a:solidFill>
              </a:rPr>
            </a:br>
            <a:r>
              <a:rPr lang="en-US" sz="4400" dirty="0" smtClean="0">
                <a:solidFill>
                  <a:srgbClr val="FFFF99"/>
                </a:solidFill>
              </a:rPr>
              <a:t>Data Accuracy</a:t>
            </a:r>
            <a:endParaRPr lang="en-US" sz="4400" dirty="0">
              <a:solidFill>
                <a:srgbClr val="FFFF99"/>
              </a:solidFill>
            </a:endParaRPr>
          </a:p>
        </p:txBody>
      </p:sp>
      <p:sp>
        <p:nvSpPr>
          <p:cNvPr id="6" name="Text Placeholder 5"/>
          <p:cNvSpPr>
            <a:spLocks noGrp="1"/>
          </p:cNvSpPr>
          <p:nvPr>
            <p:ph type="body" idx="1"/>
          </p:nvPr>
        </p:nvSpPr>
        <p:spPr/>
        <p:txBody>
          <a:bodyPr/>
          <a:lstStyle/>
          <a:p>
            <a:endParaRPr lang="en-US" dirty="0"/>
          </a:p>
        </p:txBody>
      </p:sp>
      <p:cxnSp>
        <p:nvCxnSpPr>
          <p:cNvPr id="4" name="Straight Connector 3"/>
          <p:cNvCxnSpPr/>
          <p:nvPr/>
        </p:nvCxnSpPr>
        <p:spPr>
          <a:xfrm>
            <a:off x="800100" y="3124200"/>
            <a:ext cx="7467600" cy="0"/>
          </a:xfrm>
          <a:prstGeom prst="line">
            <a:avLst/>
          </a:prstGeom>
          <a:ln w="63500">
            <a:solidFill>
              <a:srgbClr val="FF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9621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0"/>
            <a:ext cx="8229600" cy="655638"/>
          </a:xfrm>
        </p:spPr>
        <p:txBody>
          <a:bodyPr/>
          <a:lstStyle/>
          <a:p>
            <a:r>
              <a:rPr lang="en-US" dirty="0" smtClean="0"/>
              <a:t>Data Accuracy</a:t>
            </a:r>
            <a:endParaRPr lang="en-US" dirty="0"/>
          </a:p>
        </p:txBody>
      </p:sp>
      <p:sp>
        <p:nvSpPr>
          <p:cNvPr id="3" name="Content Placeholder 2"/>
          <p:cNvSpPr>
            <a:spLocks noGrp="1"/>
          </p:cNvSpPr>
          <p:nvPr>
            <p:ph idx="1"/>
          </p:nvPr>
        </p:nvSpPr>
        <p:spPr>
          <a:xfrm>
            <a:off x="457200" y="1295400"/>
            <a:ext cx="8229600" cy="4191000"/>
          </a:xfrm>
        </p:spPr>
        <p:txBody>
          <a:bodyPr/>
          <a:lstStyle/>
          <a:p>
            <a:r>
              <a:rPr lang="en-US" dirty="0" smtClean="0">
                <a:solidFill>
                  <a:srgbClr val="FFFF99"/>
                </a:solidFill>
              </a:rPr>
              <a:t>Definition</a:t>
            </a:r>
          </a:p>
          <a:p>
            <a:pPr marL="400050" lvl="1" indent="0">
              <a:buNone/>
            </a:pPr>
            <a:r>
              <a:rPr lang="en-US" dirty="0"/>
              <a:t>The data submitted matches patient records maintained at the point of care. The recorded data in the surveillance system are consistent with what happens in a clinical encounter, whether or not it is clinically </a:t>
            </a:r>
            <a:r>
              <a:rPr lang="en-US" dirty="0" smtClean="0"/>
              <a:t>appropriate.</a:t>
            </a:r>
          </a:p>
          <a:p>
            <a:pPr marL="457200" indent="-457200"/>
            <a:r>
              <a:rPr lang="en-US" dirty="0" smtClean="0">
                <a:solidFill>
                  <a:srgbClr val="FFFF99"/>
                </a:solidFill>
              </a:rPr>
              <a:t>Purpose</a:t>
            </a:r>
          </a:p>
          <a:p>
            <a:pPr marL="400050" lvl="1" indent="0">
              <a:buNone/>
            </a:pPr>
            <a:r>
              <a:rPr lang="en-US" dirty="0"/>
              <a:t>To identify and correct errors in the surveillance data.</a:t>
            </a:r>
          </a:p>
          <a:p>
            <a:pPr marL="457200" indent="-457200"/>
            <a:endParaRPr lang="en-US" b="0" dirty="0"/>
          </a:p>
          <a:p>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20750664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0"/>
            <a:ext cx="8229600" cy="655638"/>
          </a:xfrm>
        </p:spPr>
        <p:txBody>
          <a:bodyPr/>
          <a:lstStyle/>
          <a:p>
            <a:r>
              <a:rPr lang="en-US" dirty="0" smtClean="0"/>
              <a:t>Accuracy Process</a:t>
            </a:r>
            <a:endParaRPr lang="en-US" dirty="0"/>
          </a:p>
        </p:txBody>
      </p:sp>
      <p:sp>
        <p:nvSpPr>
          <p:cNvPr id="3" name="Content Placeholder 2"/>
          <p:cNvSpPr>
            <a:spLocks noGrp="1"/>
          </p:cNvSpPr>
          <p:nvPr>
            <p:ph idx="1"/>
          </p:nvPr>
        </p:nvSpPr>
        <p:spPr>
          <a:xfrm>
            <a:off x="457200" y="1752600"/>
            <a:ext cx="8229600" cy="3810000"/>
          </a:xfrm>
        </p:spPr>
        <p:txBody>
          <a:bodyPr/>
          <a:lstStyle/>
          <a:p>
            <a:pPr marL="514350" lvl="0" indent="-514350">
              <a:spcBef>
                <a:spcPts val="1800"/>
              </a:spcBef>
              <a:buFont typeface="+mj-lt"/>
              <a:buAutoNum type="alphaUcPeriod"/>
            </a:pPr>
            <a:r>
              <a:rPr lang="en-US" dirty="0"/>
              <a:t>Evaluate accuracy/validity of RVCT </a:t>
            </a:r>
            <a:r>
              <a:rPr lang="en-US" dirty="0" smtClean="0"/>
              <a:t>data</a:t>
            </a:r>
          </a:p>
          <a:p>
            <a:pPr marL="514350" lvl="0" indent="-514350">
              <a:spcBef>
                <a:spcPts val="1800"/>
              </a:spcBef>
              <a:buFont typeface="+mj-lt"/>
              <a:buAutoNum type="alphaUcPeriod"/>
            </a:pPr>
            <a:r>
              <a:rPr lang="en-US" dirty="0" smtClean="0"/>
              <a:t>Assess </a:t>
            </a:r>
            <a:r>
              <a:rPr lang="en-US" dirty="0"/>
              <a:t>knowledge, skills, and abilities of staff and provide training if needed</a:t>
            </a:r>
          </a:p>
          <a:p>
            <a:endParaRPr lang="en-US" dirty="0"/>
          </a:p>
        </p:txBody>
      </p:sp>
      <p:sp>
        <p:nvSpPr>
          <p:cNvPr id="4" name="Text Placeholder 3"/>
          <p:cNvSpPr>
            <a:spLocks noGrp="1"/>
          </p:cNvSpPr>
          <p:nvPr>
            <p:ph type="body" sz="quarter" idx="10"/>
          </p:nvPr>
        </p:nvSpPr>
        <p:spPr/>
        <p:txBody>
          <a:bodyPr/>
          <a:lstStyle/>
          <a:p>
            <a:endParaRPr lang="en-US" dirty="0"/>
          </a:p>
        </p:txBody>
      </p:sp>
      <p:sp>
        <p:nvSpPr>
          <p:cNvPr id="6" name="Down Ribbon 5"/>
          <p:cNvSpPr/>
          <p:nvPr/>
        </p:nvSpPr>
        <p:spPr>
          <a:xfrm>
            <a:off x="3352800" y="10668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179913091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lvl="0" algn="l"/>
            <a:r>
              <a:rPr lang="en-US" dirty="0" smtClean="0"/>
              <a:t>A.  Evaluate Accuracy/Validity of </a:t>
            </a:r>
            <a:br>
              <a:rPr lang="en-US" dirty="0" smtClean="0"/>
            </a:br>
            <a:r>
              <a:rPr lang="en-US" dirty="0" smtClean="0"/>
              <a:t>      RVCT Data</a:t>
            </a:r>
            <a:endParaRPr lang="en-US" dirty="0"/>
          </a:p>
        </p:txBody>
      </p:sp>
      <p:sp>
        <p:nvSpPr>
          <p:cNvPr id="3" name="Content Placeholder 2"/>
          <p:cNvSpPr>
            <a:spLocks noGrp="1"/>
          </p:cNvSpPr>
          <p:nvPr>
            <p:ph idx="1"/>
          </p:nvPr>
        </p:nvSpPr>
        <p:spPr>
          <a:xfrm>
            <a:off x="1066800" y="1828800"/>
            <a:ext cx="7772400" cy="4191000"/>
          </a:xfrm>
        </p:spPr>
        <p:txBody>
          <a:bodyPr/>
          <a:lstStyle/>
          <a:p>
            <a:r>
              <a:rPr lang="en-US" dirty="0" smtClean="0"/>
              <a:t>At least annually, compare:</a:t>
            </a:r>
          </a:p>
          <a:p>
            <a:pPr lvl="1"/>
            <a:r>
              <a:rPr lang="en-US" dirty="0" smtClean="0"/>
              <a:t> RVCT data  </a:t>
            </a:r>
          </a:p>
          <a:p>
            <a:pPr lvl="1"/>
            <a:r>
              <a:rPr lang="en-US" dirty="0" smtClean="0"/>
              <a:t>Jurisdiction’s TB registry data </a:t>
            </a:r>
          </a:p>
          <a:p>
            <a:pPr lvl="1"/>
            <a:r>
              <a:rPr lang="en-US" dirty="0" smtClean="0"/>
              <a:t>Original data sources</a:t>
            </a:r>
          </a:p>
          <a:p>
            <a:pPr>
              <a:buNone/>
            </a:pPr>
            <a:endParaRPr lang="en-US" dirty="0"/>
          </a:p>
        </p:txBody>
      </p:sp>
      <p:sp>
        <p:nvSpPr>
          <p:cNvPr id="4" name="Text Placeholder 3"/>
          <p:cNvSpPr>
            <a:spLocks noGrp="1"/>
          </p:cNvSpPr>
          <p:nvPr>
            <p:ph type="body" sz="quarter" idx="10"/>
          </p:nvPr>
        </p:nvSpPr>
        <p:spPr/>
        <p:txBody>
          <a:bodyPr/>
          <a:lstStyle/>
          <a:p>
            <a:endParaRPr lang="en-US" dirty="0"/>
          </a:p>
        </p:txBody>
      </p:sp>
      <p:sp>
        <p:nvSpPr>
          <p:cNvPr id="6" name="Down Ribbon 5"/>
          <p:cNvSpPr/>
          <p:nvPr/>
        </p:nvSpPr>
        <p:spPr>
          <a:xfrm>
            <a:off x="6515100" y="3810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225036726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447800"/>
            <a:ext cx="7772400" cy="1362075"/>
          </a:xfrm>
        </p:spPr>
        <p:txBody>
          <a:bodyPr/>
          <a:lstStyle/>
          <a:p>
            <a:r>
              <a:rPr lang="en-US" dirty="0" smtClean="0">
                <a:solidFill>
                  <a:srgbClr val="FFFF99"/>
                </a:solidFill>
              </a:rPr>
              <a:t>Chapter 1</a:t>
            </a:r>
            <a:br>
              <a:rPr lang="en-US" dirty="0" smtClean="0">
                <a:solidFill>
                  <a:srgbClr val="FFFF99"/>
                </a:solidFill>
              </a:rPr>
            </a:br>
            <a:r>
              <a:rPr lang="en-US" dirty="0" smtClean="0">
                <a:solidFill>
                  <a:srgbClr val="FFFF99"/>
                </a:solidFill>
              </a:rPr>
              <a:t>Introduction to the QA Guide and Toolkit</a:t>
            </a:r>
            <a:endParaRPr lang="en-US" dirty="0">
              <a:solidFill>
                <a:srgbClr val="FFFF99"/>
              </a:solidFill>
            </a:endParaRPr>
          </a:p>
        </p:txBody>
      </p:sp>
      <p:cxnSp>
        <p:nvCxnSpPr>
          <p:cNvPr id="7" name="Straight Connector 6"/>
          <p:cNvCxnSpPr/>
          <p:nvPr/>
        </p:nvCxnSpPr>
        <p:spPr>
          <a:xfrm>
            <a:off x="800100" y="3124200"/>
            <a:ext cx="7467600" cy="0"/>
          </a:xfrm>
          <a:prstGeom prst="line">
            <a:avLst/>
          </a:prstGeom>
          <a:ln w="63500">
            <a:solidFill>
              <a:srgbClr val="FFFF99"/>
            </a:solidFill>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524366165"/>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458200" cy="1143000"/>
          </a:xfrm>
        </p:spPr>
        <p:txBody>
          <a:bodyPr/>
          <a:lstStyle/>
          <a:p>
            <a:pPr lvl="0" algn="l"/>
            <a:r>
              <a:rPr lang="en-US" dirty="0" smtClean="0"/>
              <a:t>B.  Assess Knowledge</a:t>
            </a:r>
            <a:r>
              <a:rPr lang="en-US" dirty="0"/>
              <a:t>, </a:t>
            </a:r>
            <a:r>
              <a:rPr lang="en-US" dirty="0" smtClean="0"/>
              <a:t>Skills</a:t>
            </a:r>
            <a:r>
              <a:rPr lang="en-US" dirty="0"/>
              <a:t>, </a:t>
            </a:r>
            <a:r>
              <a:rPr lang="en-US" dirty="0" smtClean="0"/>
              <a:t>and</a:t>
            </a:r>
            <a:br>
              <a:rPr lang="en-US" dirty="0" smtClean="0"/>
            </a:br>
            <a:r>
              <a:rPr lang="en-US" dirty="0" smtClean="0"/>
              <a:t>     Abilities </a:t>
            </a:r>
            <a:r>
              <a:rPr lang="en-US" dirty="0"/>
              <a:t>of </a:t>
            </a:r>
            <a:r>
              <a:rPr lang="en-US" dirty="0" smtClean="0"/>
              <a:t>Staff </a:t>
            </a:r>
            <a:r>
              <a:rPr lang="en-US" dirty="0"/>
              <a:t>and </a:t>
            </a:r>
            <a:r>
              <a:rPr lang="en-US" dirty="0" smtClean="0"/>
              <a:t>Provide Training</a:t>
            </a:r>
            <a:endParaRPr lang="en-US" dirty="0"/>
          </a:p>
        </p:txBody>
      </p:sp>
      <p:sp>
        <p:nvSpPr>
          <p:cNvPr id="3" name="Content Placeholder 2"/>
          <p:cNvSpPr>
            <a:spLocks noGrp="1"/>
          </p:cNvSpPr>
          <p:nvPr>
            <p:ph idx="1"/>
          </p:nvPr>
        </p:nvSpPr>
        <p:spPr>
          <a:xfrm>
            <a:off x="838200" y="1981199"/>
            <a:ext cx="7772400" cy="3810001"/>
          </a:xfrm>
        </p:spPr>
        <p:txBody>
          <a:bodyPr/>
          <a:lstStyle/>
          <a:p>
            <a:pPr>
              <a:spcBef>
                <a:spcPts val="1800"/>
              </a:spcBef>
            </a:pPr>
            <a:r>
              <a:rPr lang="en-US" dirty="0" smtClean="0"/>
              <a:t>Assess knowledge, skills, and abilities of all existing personnel and new hires.</a:t>
            </a:r>
          </a:p>
          <a:p>
            <a:pPr>
              <a:spcBef>
                <a:spcPts val="1800"/>
              </a:spcBef>
            </a:pPr>
            <a:r>
              <a:rPr lang="en-US" dirty="0" smtClean="0"/>
              <a:t>Provide training and evaluation. </a:t>
            </a:r>
            <a:endParaRPr lang="en-US" dirty="0"/>
          </a:p>
        </p:txBody>
      </p:sp>
      <p:sp>
        <p:nvSpPr>
          <p:cNvPr id="4" name="Text Placeholder 3"/>
          <p:cNvSpPr>
            <a:spLocks noGrp="1"/>
          </p:cNvSpPr>
          <p:nvPr>
            <p:ph type="body" sz="quarter" idx="10"/>
          </p:nvPr>
        </p:nvSpPr>
        <p:spPr/>
        <p:txBody>
          <a:bodyPr/>
          <a:lstStyle/>
          <a:p>
            <a:endParaRPr lang="en-US" dirty="0"/>
          </a:p>
        </p:txBody>
      </p:sp>
      <p:sp>
        <p:nvSpPr>
          <p:cNvPr id="6" name="Down Ribbon 5"/>
          <p:cNvSpPr/>
          <p:nvPr/>
        </p:nvSpPr>
        <p:spPr>
          <a:xfrm>
            <a:off x="6515100" y="3810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2180246453"/>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48542"/>
            <a:ext cx="8229600" cy="1096962"/>
          </a:xfrm>
        </p:spPr>
        <p:txBody>
          <a:bodyPr/>
          <a:lstStyle/>
          <a:p>
            <a:r>
              <a:rPr lang="en-US" sz="4400" dirty="0" smtClean="0"/>
              <a:t>Data Accuracy Tools</a:t>
            </a:r>
            <a:endParaRPr lang="en-US" sz="4400" dirty="0"/>
          </a:p>
        </p:txBody>
      </p:sp>
      <p:sp>
        <p:nvSpPr>
          <p:cNvPr id="3" name="Content Placeholder 2"/>
          <p:cNvSpPr>
            <a:spLocks noGrp="1"/>
          </p:cNvSpPr>
          <p:nvPr>
            <p:ph idx="1"/>
          </p:nvPr>
        </p:nvSpPr>
        <p:spPr>
          <a:xfrm>
            <a:off x="457200" y="3091541"/>
            <a:ext cx="8229600" cy="2667001"/>
          </a:xfrm>
        </p:spPr>
        <p:txBody>
          <a:bodyPr/>
          <a:lstStyle/>
          <a:p>
            <a:pPr marL="0" indent="0" algn="ctr">
              <a:buNone/>
            </a:pPr>
            <a:r>
              <a:rPr lang="en-US" dirty="0" smtClean="0"/>
              <a:t>Chapter 10</a:t>
            </a:r>
            <a:br>
              <a:rPr lang="en-US" dirty="0" smtClean="0"/>
            </a:br>
            <a:r>
              <a:rPr lang="en-US" dirty="0" smtClean="0"/>
              <a:t>Pages </a:t>
            </a:r>
            <a:r>
              <a:rPr lang="en-US" dirty="0" smtClean="0">
                <a:solidFill>
                  <a:srgbClr val="FFFF99"/>
                </a:solidFill>
              </a:rPr>
              <a:t>10-39 – 10-53</a:t>
            </a:r>
            <a:endParaRPr lang="en-US" dirty="0">
              <a:solidFill>
                <a:srgbClr val="FFFF99"/>
              </a:solidFill>
            </a:endParaRP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749379502"/>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752600"/>
            <a:ext cx="7772400" cy="1362075"/>
          </a:xfrm>
        </p:spPr>
        <p:txBody>
          <a:bodyPr/>
          <a:lstStyle/>
          <a:p>
            <a:r>
              <a:rPr lang="en-US" sz="4400" dirty="0" smtClean="0">
                <a:solidFill>
                  <a:srgbClr val="FFFF99"/>
                </a:solidFill>
              </a:rPr>
              <a:t>Chapter 6</a:t>
            </a:r>
            <a:br>
              <a:rPr lang="en-US" sz="4400" dirty="0" smtClean="0">
                <a:solidFill>
                  <a:srgbClr val="FFFF99"/>
                </a:solidFill>
              </a:rPr>
            </a:br>
            <a:r>
              <a:rPr lang="en-US" sz="4400" dirty="0" smtClean="0">
                <a:solidFill>
                  <a:srgbClr val="FFFF99"/>
                </a:solidFill>
              </a:rPr>
              <a:t>Data Completeness</a:t>
            </a:r>
            <a:endParaRPr lang="en-US" sz="4400" dirty="0">
              <a:solidFill>
                <a:srgbClr val="FFFF99"/>
              </a:solidFill>
            </a:endParaRPr>
          </a:p>
        </p:txBody>
      </p:sp>
      <p:sp>
        <p:nvSpPr>
          <p:cNvPr id="6" name="Text Placeholder 5"/>
          <p:cNvSpPr>
            <a:spLocks noGrp="1"/>
          </p:cNvSpPr>
          <p:nvPr>
            <p:ph type="body" idx="1"/>
          </p:nvPr>
        </p:nvSpPr>
        <p:spPr/>
        <p:txBody>
          <a:bodyPr/>
          <a:lstStyle/>
          <a:p>
            <a:endParaRPr lang="en-US" dirty="0"/>
          </a:p>
        </p:txBody>
      </p:sp>
      <p:cxnSp>
        <p:nvCxnSpPr>
          <p:cNvPr id="4" name="Straight Connector 3"/>
          <p:cNvCxnSpPr/>
          <p:nvPr/>
        </p:nvCxnSpPr>
        <p:spPr>
          <a:xfrm>
            <a:off x="800100" y="3124200"/>
            <a:ext cx="7467600" cy="0"/>
          </a:xfrm>
          <a:prstGeom prst="line">
            <a:avLst/>
          </a:prstGeom>
          <a:ln w="63500">
            <a:solidFill>
              <a:srgbClr val="FF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30608"/>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0"/>
            <a:ext cx="8229600" cy="655638"/>
          </a:xfrm>
        </p:spPr>
        <p:txBody>
          <a:bodyPr/>
          <a:lstStyle/>
          <a:p>
            <a:r>
              <a:rPr lang="en-US" dirty="0" smtClean="0"/>
              <a:t>Data Completeness</a:t>
            </a:r>
            <a:endParaRPr lang="en-US" dirty="0"/>
          </a:p>
        </p:txBody>
      </p:sp>
      <p:sp>
        <p:nvSpPr>
          <p:cNvPr id="3" name="Content Placeholder 2"/>
          <p:cNvSpPr>
            <a:spLocks noGrp="1"/>
          </p:cNvSpPr>
          <p:nvPr>
            <p:ph idx="1"/>
          </p:nvPr>
        </p:nvSpPr>
        <p:spPr>
          <a:xfrm>
            <a:off x="457200" y="1219200"/>
            <a:ext cx="8229600" cy="4191000"/>
          </a:xfrm>
        </p:spPr>
        <p:txBody>
          <a:bodyPr/>
          <a:lstStyle/>
          <a:p>
            <a:r>
              <a:rPr lang="en-US" dirty="0" smtClean="0">
                <a:solidFill>
                  <a:srgbClr val="FFFF99"/>
                </a:solidFill>
              </a:rPr>
              <a:t>Definition</a:t>
            </a:r>
          </a:p>
          <a:p>
            <a:pPr marL="400050" lvl="1" indent="0">
              <a:buNone/>
            </a:pPr>
            <a:r>
              <a:rPr lang="en-US" dirty="0"/>
              <a:t>A measure that indicates whether the information submitted contains the complete set of mandatory data items</a:t>
            </a:r>
            <a:r>
              <a:rPr lang="en-US" dirty="0" smtClean="0"/>
              <a:t>.</a:t>
            </a:r>
          </a:p>
          <a:p>
            <a:r>
              <a:rPr lang="en-US" dirty="0" smtClean="0">
                <a:solidFill>
                  <a:srgbClr val="FFFF99"/>
                </a:solidFill>
              </a:rPr>
              <a:t>Purpose</a:t>
            </a:r>
          </a:p>
          <a:p>
            <a:pPr marL="400050" lvl="1" indent="0">
              <a:buNone/>
            </a:pPr>
            <a:r>
              <a:rPr lang="en-US" dirty="0"/>
              <a:t>To capture all </a:t>
            </a:r>
            <a:r>
              <a:rPr lang="en-US" dirty="0" smtClean="0"/>
              <a:t>relevant </a:t>
            </a:r>
            <a:r>
              <a:rPr lang="en-US" dirty="0"/>
              <a:t>data on TB patients on the RVCT to support and improve the function of </a:t>
            </a:r>
            <a:r>
              <a:rPr lang="en-US" dirty="0" smtClean="0"/>
              <a:t>NTSS.</a:t>
            </a:r>
            <a:endParaRPr lang="en-US" dirty="0"/>
          </a:p>
          <a:p>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146012770"/>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55638"/>
          </a:xfrm>
        </p:spPr>
        <p:txBody>
          <a:bodyPr/>
          <a:lstStyle/>
          <a:p>
            <a:r>
              <a:rPr lang="en-US" dirty="0" smtClean="0"/>
              <a:t>Completeness Process</a:t>
            </a:r>
            <a:endParaRPr lang="en-US" dirty="0"/>
          </a:p>
        </p:txBody>
      </p:sp>
      <p:sp>
        <p:nvSpPr>
          <p:cNvPr id="3" name="Content Placeholder 2"/>
          <p:cNvSpPr>
            <a:spLocks noGrp="1"/>
          </p:cNvSpPr>
          <p:nvPr>
            <p:ph idx="1"/>
          </p:nvPr>
        </p:nvSpPr>
        <p:spPr>
          <a:xfrm>
            <a:off x="457200" y="1752600"/>
            <a:ext cx="8229600" cy="3810000"/>
          </a:xfrm>
        </p:spPr>
        <p:txBody>
          <a:bodyPr/>
          <a:lstStyle/>
          <a:p>
            <a:pPr marL="514350" lvl="0" indent="-514350">
              <a:buFont typeface="+mj-lt"/>
              <a:buAutoNum type="alphaUcPeriod"/>
            </a:pPr>
            <a:r>
              <a:rPr lang="en-US" dirty="0"/>
              <a:t>Maintain completeness for all RVCT </a:t>
            </a:r>
            <a:r>
              <a:rPr lang="en-US" dirty="0" smtClean="0"/>
              <a:t>variables</a:t>
            </a:r>
          </a:p>
          <a:p>
            <a:pPr marL="514350" lvl="0" indent="-514350">
              <a:buFont typeface="+mj-lt"/>
              <a:buAutoNum type="alphaUcPeriod"/>
            </a:pPr>
            <a:r>
              <a:rPr lang="en-US" dirty="0" smtClean="0"/>
              <a:t>Match </a:t>
            </a:r>
            <a:r>
              <a:rPr lang="en-US" dirty="0"/>
              <a:t>TB and AIDS registries</a:t>
            </a:r>
          </a:p>
        </p:txBody>
      </p:sp>
      <p:sp>
        <p:nvSpPr>
          <p:cNvPr id="4" name="Text Placeholder 3"/>
          <p:cNvSpPr>
            <a:spLocks noGrp="1"/>
          </p:cNvSpPr>
          <p:nvPr>
            <p:ph type="body" sz="quarter" idx="10"/>
          </p:nvPr>
        </p:nvSpPr>
        <p:spPr/>
        <p:txBody>
          <a:bodyPr/>
          <a:lstStyle/>
          <a:p>
            <a:endParaRPr lang="en-US" dirty="0"/>
          </a:p>
        </p:txBody>
      </p:sp>
      <p:sp>
        <p:nvSpPr>
          <p:cNvPr id="7" name="Down Ribbon 6"/>
          <p:cNvSpPr/>
          <p:nvPr/>
        </p:nvSpPr>
        <p:spPr>
          <a:xfrm>
            <a:off x="3390900" y="11811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2302168438"/>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8229600" cy="1143000"/>
          </a:xfrm>
        </p:spPr>
        <p:txBody>
          <a:bodyPr/>
          <a:lstStyle/>
          <a:p>
            <a:pPr marL="571500" lvl="0" indent="-571500" algn="l"/>
            <a:r>
              <a:rPr lang="en-US" dirty="0" smtClean="0"/>
              <a:t>A.  Maintain </a:t>
            </a:r>
            <a:r>
              <a:rPr lang="en-US" dirty="0"/>
              <a:t>completeness for </a:t>
            </a:r>
            <a:r>
              <a:rPr lang="en-US" dirty="0" smtClean="0"/>
              <a:t>all RVCT  variables (1)</a:t>
            </a:r>
            <a:endParaRPr lang="en-US" dirty="0"/>
          </a:p>
        </p:txBody>
      </p:sp>
      <p:sp>
        <p:nvSpPr>
          <p:cNvPr id="3" name="Content Placeholder 2"/>
          <p:cNvSpPr>
            <a:spLocks noGrp="1"/>
          </p:cNvSpPr>
          <p:nvPr>
            <p:ph idx="1"/>
          </p:nvPr>
        </p:nvSpPr>
        <p:spPr>
          <a:xfrm>
            <a:off x="457200" y="2209801"/>
            <a:ext cx="8229600" cy="3352800"/>
          </a:xfrm>
        </p:spPr>
        <p:txBody>
          <a:bodyPr/>
          <a:lstStyle/>
          <a:p>
            <a:pPr>
              <a:spcBef>
                <a:spcPts val="2400"/>
              </a:spcBef>
            </a:pPr>
            <a:r>
              <a:rPr lang="en-US" dirty="0" smtClean="0"/>
              <a:t>Achieve  95% completeness of all RVCT variables.</a:t>
            </a:r>
          </a:p>
          <a:p>
            <a:pPr>
              <a:spcBef>
                <a:spcPts val="2400"/>
              </a:spcBef>
            </a:pPr>
            <a:r>
              <a:rPr lang="en-US" dirty="0" smtClean="0"/>
              <a:t>Achieve at least 95% reporting of HIV </a:t>
            </a:r>
            <a:r>
              <a:rPr lang="en-US" dirty="0"/>
              <a:t>status </a:t>
            </a:r>
            <a:r>
              <a:rPr lang="en-US" dirty="0" smtClean="0"/>
              <a:t>of </a:t>
            </a:r>
            <a:r>
              <a:rPr lang="en-US" dirty="0"/>
              <a:t>all newly reported TB </a:t>
            </a:r>
            <a:r>
              <a:rPr lang="en-US" dirty="0" smtClean="0"/>
              <a:t>cases. </a:t>
            </a:r>
          </a:p>
          <a:p>
            <a:endParaRPr lang="en-US" dirty="0" smtClean="0"/>
          </a:p>
          <a:p>
            <a:endParaRPr lang="en-US" dirty="0"/>
          </a:p>
        </p:txBody>
      </p:sp>
      <p:sp>
        <p:nvSpPr>
          <p:cNvPr id="4" name="Text Placeholder 3"/>
          <p:cNvSpPr>
            <a:spLocks noGrp="1"/>
          </p:cNvSpPr>
          <p:nvPr>
            <p:ph type="body" sz="quarter" idx="10"/>
          </p:nvPr>
        </p:nvSpPr>
        <p:spPr/>
        <p:txBody>
          <a:bodyPr/>
          <a:lstStyle/>
          <a:p>
            <a:endParaRPr lang="en-US" dirty="0"/>
          </a:p>
        </p:txBody>
      </p:sp>
      <p:sp>
        <p:nvSpPr>
          <p:cNvPr id="7" name="Down Ribbon 6"/>
          <p:cNvSpPr/>
          <p:nvPr/>
        </p:nvSpPr>
        <p:spPr>
          <a:xfrm>
            <a:off x="6515100" y="3810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359509459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2"/>
            <a:ext cx="8229600" cy="1036638"/>
          </a:xfrm>
        </p:spPr>
        <p:txBody>
          <a:bodyPr/>
          <a:lstStyle/>
          <a:p>
            <a:pPr marL="628650" lvl="0" indent="-628650" algn="l"/>
            <a:r>
              <a:rPr lang="en-US" dirty="0" smtClean="0"/>
              <a:t>A.  Maintain </a:t>
            </a:r>
            <a:r>
              <a:rPr lang="en-US" dirty="0"/>
              <a:t>completeness for all </a:t>
            </a:r>
            <a:r>
              <a:rPr lang="en-US" dirty="0" smtClean="0"/>
              <a:t>RVCT</a:t>
            </a:r>
            <a:br>
              <a:rPr lang="en-US" dirty="0" smtClean="0"/>
            </a:br>
            <a:r>
              <a:rPr lang="en-US" dirty="0" smtClean="0"/>
              <a:t>variables (2)</a:t>
            </a:r>
            <a:endParaRPr lang="en-US" dirty="0"/>
          </a:p>
        </p:txBody>
      </p:sp>
      <p:sp>
        <p:nvSpPr>
          <p:cNvPr id="3" name="Content Placeholder 2"/>
          <p:cNvSpPr>
            <a:spLocks noGrp="1"/>
          </p:cNvSpPr>
          <p:nvPr>
            <p:ph idx="1"/>
          </p:nvPr>
        </p:nvSpPr>
        <p:spPr>
          <a:xfrm>
            <a:off x="457200" y="2133600"/>
            <a:ext cx="8229600" cy="3657601"/>
          </a:xfrm>
        </p:spPr>
        <p:txBody>
          <a:bodyPr/>
          <a:lstStyle/>
          <a:p>
            <a:r>
              <a:rPr lang="en-US" dirty="0" smtClean="0"/>
              <a:t>Report a </a:t>
            </a:r>
            <a:r>
              <a:rPr lang="en-US" dirty="0"/>
              <a:t>valid genotype accession number </a:t>
            </a:r>
            <a:r>
              <a:rPr lang="en-US" dirty="0" smtClean="0"/>
              <a:t> for </a:t>
            </a:r>
            <a:r>
              <a:rPr lang="en-US" dirty="0"/>
              <a:t>at least </a:t>
            </a:r>
            <a:r>
              <a:rPr lang="en-US" dirty="0" smtClean="0"/>
              <a:t>85% of </a:t>
            </a:r>
            <a:r>
              <a:rPr lang="en-US" dirty="0"/>
              <a:t>all reported culture-positive cases. </a:t>
            </a:r>
          </a:p>
        </p:txBody>
      </p:sp>
      <p:sp>
        <p:nvSpPr>
          <p:cNvPr id="4" name="Text Placeholder 3"/>
          <p:cNvSpPr>
            <a:spLocks noGrp="1"/>
          </p:cNvSpPr>
          <p:nvPr>
            <p:ph type="body" sz="quarter" idx="10"/>
          </p:nvPr>
        </p:nvSpPr>
        <p:spPr/>
        <p:txBody>
          <a:bodyPr/>
          <a:lstStyle/>
          <a:p>
            <a:endParaRPr lang="en-US" dirty="0"/>
          </a:p>
        </p:txBody>
      </p:sp>
      <p:sp>
        <p:nvSpPr>
          <p:cNvPr id="7" name="Down Ribbon 6"/>
          <p:cNvSpPr/>
          <p:nvPr/>
        </p:nvSpPr>
        <p:spPr>
          <a:xfrm>
            <a:off x="6515100" y="3810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3195056024"/>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68362"/>
            <a:ext cx="7772400" cy="579438"/>
          </a:xfrm>
        </p:spPr>
        <p:txBody>
          <a:bodyPr/>
          <a:lstStyle/>
          <a:p>
            <a:pPr lvl="0"/>
            <a:r>
              <a:rPr lang="en-US" dirty="0" smtClean="0"/>
              <a:t>B.  Match </a:t>
            </a:r>
            <a:r>
              <a:rPr lang="en-US" dirty="0"/>
              <a:t>TB and AIDS </a:t>
            </a:r>
            <a:r>
              <a:rPr lang="en-US" dirty="0" smtClean="0"/>
              <a:t>registries (1)</a:t>
            </a:r>
            <a:endParaRPr lang="en-US" dirty="0"/>
          </a:p>
        </p:txBody>
      </p:sp>
      <p:sp>
        <p:nvSpPr>
          <p:cNvPr id="3" name="Content Placeholder 2"/>
          <p:cNvSpPr>
            <a:spLocks noGrp="1"/>
          </p:cNvSpPr>
          <p:nvPr>
            <p:ph idx="1"/>
          </p:nvPr>
        </p:nvSpPr>
        <p:spPr>
          <a:xfrm>
            <a:off x="457200" y="1524000"/>
            <a:ext cx="8229600" cy="4267201"/>
          </a:xfrm>
        </p:spPr>
        <p:txBody>
          <a:bodyPr/>
          <a:lstStyle/>
          <a:p>
            <a:r>
              <a:rPr lang="en-US" dirty="0"/>
              <a:t>Collaborate with </a:t>
            </a:r>
            <a:r>
              <a:rPr lang="en-US" dirty="0" smtClean="0"/>
              <a:t>HIV/AIDS </a:t>
            </a:r>
            <a:r>
              <a:rPr lang="en-US" dirty="0"/>
              <a:t>program to conduct </a:t>
            </a:r>
            <a:r>
              <a:rPr lang="en-US" dirty="0" smtClean="0"/>
              <a:t>TB </a:t>
            </a:r>
            <a:r>
              <a:rPr lang="en-US" dirty="0"/>
              <a:t>and AIDS registry </a:t>
            </a:r>
            <a:r>
              <a:rPr lang="en-US" dirty="0" smtClean="0"/>
              <a:t>matches, </a:t>
            </a:r>
            <a:br>
              <a:rPr lang="en-US" dirty="0" smtClean="0"/>
            </a:br>
            <a:r>
              <a:rPr lang="en-US" dirty="0" smtClean="0"/>
              <a:t>at least annually. </a:t>
            </a:r>
          </a:p>
          <a:p>
            <a:endParaRPr lang="en-US" dirty="0" smtClean="0"/>
          </a:p>
          <a:p>
            <a:r>
              <a:rPr lang="en-US" dirty="0"/>
              <a:t>Investigate and verify all TB cases reported to the HIV/AIDS program and not reported to the TB program. </a:t>
            </a:r>
          </a:p>
        </p:txBody>
      </p:sp>
      <p:sp>
        <p:nvSpPr>
          <p:cNvPr id="4" name="Text Placeholder 3"/>
          <p:cNvSpPr>
            <a:spLocks noGrp="1"/>
          </p:cNvSpPr>
          <p:nvPr>
            <p:ph type="body" sz="quarter" idx="10"/>
          </p:nvPr>
        </p:nvSpPr>
        <p:spPr/>
        <p:txBody>
          <a:bodyPr/>
          <a:lstStyle/>
          <a:p>
            <a:endParaRPr lang="en-US" dirty="0"/>
          </a:p>
        </p:txBody>
      </p:sp>
      <p:sp>
        <p:nvSpPr>
          <p:cNvPr id="7" name="Down Ribbon 6"/>
          <p:cNvSpPr/>
          <p:nvPr/>
        </p:nvSpPr>
        <p:spPr>
          <a:xfrm>
            <a:off x="6515100" y="3810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1612693256"/>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944562"/>
            <a:ext cx="7905750" cy="579438"/>
          </a:xfrm>
        </p:spPr>
        <p:txBody>
          <a:bodyPr/>
          <a:lstStyle/>
          <a:p>
            <a:pPr lvl="0"/>
            <a:r>
              <a:rPr lang="en-US" dirty="0" smtClean="0"/>
              <a:t>B.  Match </a:t>
            </a:r>
            <a:r>
              <a:rPr lang="en-US" dirty="0"/>
              <a:t>TB and AIDS </a:t>
            </a:r>
            <a:r>
              <a:rPr lang="en-US" dirty="0" smtClean="0"/>
              <a:t>registries (2)</a:t>
            </a:r>
            <a:endParaRPr lang="en-US" dirty="0"/>
          </a:p>
        </p:txBody>
      </p:sp>
      <p:sp>
        <p:nvSpPr>
          <p:cNvPr id="3" name="Content Placeholder 2"/>
          <p:cNvSpPr>
            <a:spLocks noGrp="1"/>
          </p:cNvSpPr>
          <p:nvPr>
            <p:ph idx="1"/>
          </p:nvPr>
        </p:nvSpPr>
        <p:spPr>
          <a:xfrm>
            <a:off x="457200" y="1523999"/>
            <a:ext cx="8229600" cy="4648201"/>
          </a:xfrm>
        </p:spPr>
        <p:txBody>
          <a:bodyPr/>
          <a:lstStyle/>
          <a:p>
            <a:r>
              <a:rPr lang="en-US" dirty="0" smtClean="0"/>
              <a:t>Assess </a:t>
            </a:r>
            <a:r>
              <a:rPr lang="en-US" dirty="0"/>
              <a:t>reasons for incomplete HIV results </a:t>
            </a:r>
            <a:r>
              <a:rPr lang="en-US" dirty="0" smtClean="0"/>
              <a:t> on RVCT  at least annually. </a:t>
            </a:r>
          </a:p>
          <a:p>
            <a:r>
              <a:rPr lang="en-US" dirty="0"/>
              <a:t>Determine </a:t>
            </a:r>
            <a:r>
              <a:rPr lang="en-US" dirty="0" smtClean="0"/>
              <a:t>if </a:t>
            </a:r>
            <a:r>
              <a:rPr lang="en-US" dirty="0"/>
              <a:t>patients were not tested for HIV or were tested but results not reported to </a:t>
            </a:r>
            <a:r>
              <a:rPr lang="en-US" dirty="0" smtClean="0"/>
              <a:t>TB </a:t>
            </a:r>
            <a:r>
              <a:rPr lang="en-US" dirty="0"/>
              <a:t>program. </a:t>
            </a:r>
            <a:endParaRPr lang="en-US" dirty="0" smtClean="0"/>
          </a:p>
          <a:p>
            <a:r>
              <a:rPr lang="en-US" dirty="0"/>
              <a:t>Develop and implement plans for improvement in increasing HIV testing and reporting to </a:t>
            </a:r>
            <a:r>
              <a:rPr lang="en-US" dirty="0" smtClean="0"/>
              <a:t>TB program.</a:t>
            </a:r>
            <a:endParaRPr lang="en-US" dirty="0"/>
          </a:p>
        </p:txBody>
      </p:sp>
      <p:sp>
        <p:nvSpPr>
          <p:cNvPr id="4" name="Text Placeholder 3"/>
          <p:cNvSpPr>
            <a:spLocks noGrp="1"/>
          </p:cNvSpPr>
          <p:nvPr>
            <p:ph type="body" sz="quarter" idx="10"/>
          </p:nvPr>
        </p:nvSpPr>
        <p:spPr/>
        <p:txBody>
          <a:bodyPr/>
          <a:lstStyle/>
          <a:p>
            <a:endParaRPr lang="en-US" dirty="0"/>
          </a:p>
        </p:txBody>
      </p:sp>
      <p:sp>
        <p:nvSpPr>
          <p:cNvPr id="7" name="Down Ribbon 6"/>
          <p:cNvSpPr/>
          <p:nvPr/>
        </p:nvSpPr>
        <p:spPr>
          <a:xfrm>
            <a:off x="6515100" y="3810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1757329825"/>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31838"/>
          </a:xfrm>
        </p:spPr>
        <p:txBody>
          <a:bodyPr/>
          <a:lstStyle/>
          <a:p>
            <a:r>
              <a:rPr lang="en-US" sz="3600" dirty="0" smtClean="0"/>
              <a:t>What’s a </a:t>
            </a:r>
            <a:r>
              <a:rPr lang="en-US" sz="3600" dirty="0" smtClean="0">
                <a:solidFill>
                  <a:srgbClr val="FFC000"/>
                </a:solidFill>
              </a:rPr>
              <a:t>MUNK</a:t>
            </a:r>
            <a:r>
              <a:rPr lang="en-US" sz="3600" dirty="0" smtClean="0"/>
              <a:t>?</a:t>
            </a:r>
            <a:endParaRPr lang="en-US" sz="3600" dirty="0"/>
          </a:p>
        </p:txBody>
      </p:sp>
      <p:sp>
        <p:nvSpPr>
          <p:cNvPr id="3" name="Content Placeholder 2"/>
          <p:cNvSpPr>
            <a:spLocks noGrp="1"/>
          </p:cNvSpPr>
          <p:nvPr>
            <p:ph idx="1"/>
          </p:nvPr>
        </p:nvSpPr>
        <p:spPr>
          <a:xfrm>
            <a:off x="0" y="1371600"/>
            <a:ext cx="9144000" cy="1066800"/>
          </a:xfrm>
        </p:spPr>
        <p:txBody>
          <a:bodyPr/>
          <a:lstStyle/>
          <a:p>
            <a:pPr algn="ctr">
              <a:buNone/>
            </a:pPr>
            <a:r>
              <a:rPr lang="en-US" sz="2800" dirty="0" smtClean="0"/>
              <a:t>Report of Invalid, </a:t>
            </a:r>
            <a:r>
              <a:rPr lang="en-US" sz="2800" dirty="0" smtClean="0">
                <a:solidFill>
                  <a:srgbClr val="FFC000"/>
                </a:solidFill>
              </a:rPr>
              <a:t>M</a:t>
            </a:r>
            <a:r>
              <a:rPr lang="en-US" sz="2800" dirty="0" smtClean="0"/>
              <a:t>issing, and </a:t>
            </a:r>
            <a:r>
              <a:rPr lang="en-US" sz="2800" dirty="0" smtClean="0">
                <a:solidFill>
                  <a:srgbClr val="FFC000"/>
                </a:solidFill>
              </a:rPr>
              <a:t>UNK</a:t>
            </a:r>
            <a:r>
              <a:rPr lang="en-US" sz="2800" dirty="0" smtClean="0"/>
              <a:t>nown </a:t>
            </a:r>
          </a:p>
          <a:p>
            <a:pPr algn="ctr">
              <a:buNone/>
            </a:pPr>
            <a:r>
              <a:rPr lang="en-US" sz="2800" dirty="0" smtClean="0"/>
              <a:t>TB surveillance data variables</a:t>
            </a:r>
          </a:p>
          <a:p>
            <a:pPr>
              <a:buNone/>
            </a:pPr>
            <a:endParaRPr lang="en-US" dirty="0" smtClean="0"/>
          </a:p>
          <a:p>
            <a:pPr>
              <a:buNone/>
            </a:pPr>
            <a:endParaRPr lang="en-US" dirty="0"/>
          </a:p>
        </p:txBody>
      </p:sp>
      <p:sp>
        <p:nvSpPr>
          <p:cNvPr id="4" name="Text Placeholder 3"/>
          <p:cNvSpPr>
            <a:spLocks noGrp="1"/>
          </p:cNvSpPr>
          <p:nvPr>
            <p:ph type="body" sz="quarter" idx="10"/>
          </p:nvPr>
        </p:nvSpPr>
        <p:spPr/>
        <p:txBody>
          <a:bodyPr/>
          <a:lstStyle/>
          <a:p>
            <a:endParaRPr lang="en-US" dirty="0"/>
          </a:p>
        </p:txBody>
      </p:sp>
      <p:pic>
        <p:nvPicPr>
          <p:cNvPr id="8194" name="Picture 2" descr="http://markelt.files.wordpress.com/2009/02/grinning20chimp1.jpg?w=350&amp;h=337"/>
          <p:cNvPicPr>
            <a:picLocks noChangeAspect="1" noChangeArrowheads="1"/>
          </p:cNvPicPr>
          <p:nvPr/>
        </p:nvPicPr>
        <p:blipFill>
          <a:blip r:embed="rId3" cstate="print"/>
          <a:srcRect/>
          <a:stretch>
            <a:fillRect/>
          </a:stretch>
        </p:blipFill>
        <p:spPr bwMode="auto">
          <a:xfrm>
            <a:off x="2895600" y="2581274"/>
            <a:ext cx="3333750" cy="3209926"/>
          </a:xfrm>
          <a:prstGeom prst="rect">
            <a:avLst/>
          </a:prstGeom>
          <a:noFill/>
        </p:spPr>
      </p:pic>
    </p:spTree>
    <p:extLst>
      <p:ext uri="{BB962C8B-B14F-4D97-AF65-F5344CB8AC3E}">
        <p14:creationId xmlns:p14="http://schemas.microsoft.com/office/powerpoint/2010/main" val="80168352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31838"/>
          </a:xfrm>
        </p:spPr>
        <p:txBody>
          <a:bodyPr/>
          <a:lstStyle/>
          <a:p>
            <a:r>
              <a:rPr lang="en-US" dirty="0" smtClean="0"/>
              <a:t>Basis of QA Process</a:t>
            </a:r>
            <a:endParaRPr lang="en-US" dirty="0"/>
          </a:p>
        </p:txBody>
      </p:sp>
      <p:sp>
        <p:nvSpPr>
          <p:cNvPr id="3" name="Content Placeholder 2"/>
          <p:cNvSpPr>
            <a:spLocks noGrp="1"/>
          </p:cNvSpPr>
          <p:nvPr>
            <p:ph idx="1"/>
          </p:nvPr>
        </p:nvSpPr>
        <p:spPr>
          <a:xfrm>
            <a:off x="457200" y="1219200"/>
            <a:ext cx="8229600" cy="4191000"/>
          </a:xfrm>
        </p:spPr>
        <p:txBody>
          <a:bodyPr/>
          <a:lstStyle/>
          <a:p>
            <a:r>
              <a:rPr lang="en-GB" dirty="0" smtClean="0"/>
              <a:t>QA process </a:t>
            </a:r>
            <a:r>
              <a:rPr lang="en-GB" dirty="0"/>
              <a:t>is based on the </a:t>
            </a:r>
            <a:r>
              <a:rPr lang="en-US" dirty="0"/>
              <a:t>2011 Tuberculosis Elimination and Laboratory Cooperative Agreement (</a:t>
            </a:r>
            <a:r>
              <a:rPr lang="en-US" dirty="0" err="1"/>
              <a:t>CoAg</a:t>
            </a:r>
            <a:r>
              <a:rPr lang="en-US" dirty="0"/>
              <a:t>) </a:t>
            </a:r>
            <a:endParaRPr lang="en-US" dirty="0" smtClean="0"/>
          </a:p>
          <a:p>
            <a:r>
              <a:rPr lang="en-GB" dirty="0" smtClean="0"/>
              <a:t>Results </a:t>
            </a:r>
            <a:r>
              <a:rPr lang="en-GB" dirty="0"/>
              <a:t>of a QA needs assessment conducted with 11 of the 60 reporting </a:t>
            </a:r>
            <a:r>
              <a:rPr lang="en-GB" dirty="0" smtClean="0"/>
              <a:t>jurisdictions</a:t>
            </a:r>
            <a:endParaRPr lang="en-US" dirty="0"/>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44257347"/>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calculate the MUNK report?</a:t>
            </a:r>
            <a:endParaRPr lang="en-US" dirty="0"/>
          </a:p>
        </p:txBody>
      </p:sp>
      <p:sp>
        <p:nvSpPr>
          <p:cNvPr id="3" name="Content Placeholder 2"/>
          <p:cNvSpPr>
            <a:spLocks noGrp="1"/>
          </p:cNvSpPr>
          <p:nvPr>
            <p:ph idx="1"/>
          </p:nvPr>
        </p:nvSpPr>
        <p:spPr/>
        <p:txBody>
          <a:bodyPr/>
          <a:lstStyle/>
          <a:p>
            <a:r>
              <a:rPr lang="en-US" dirty="0" smtClean="0"/>
              <a:t>Missing and unknown responses for a specified list of variables</a:t>
            </a:r>
          </a:p>
          <a:p>
            <a:r>
              <a:rPr lang="en-US" dirty="0" smtClean="0"/>
              <a:t>MUNK includes current year’s data and goes back 3 years</a:t>
            </a:r>
          </a:p>
          <a:p>
            <a:r>
              <a:rPr lang="en-US" smtClean="0"/>
              <a:t>Verified </a:t>
            </a:r>
            <a:r>
              <a:rPr lang="en-US" dirty="0" smtClean="0"/>
              <a:t>cases only</a:t>
            </a:r>
          </a:p>
          <a:p>
            <a:r>
              <a:rPr lang="en-US" dirty="0" smtClean="0"/>
              <a:t>Includes validation check</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22244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and when can you find your MUNK report?</a:t>
            </a:r>
            <a:endParaRPr lang="en-US" dirty="0"/>
          </a:p>
        </p:txBody>
      </p:sp>
      <p:sp>
        <p:nvSpPr>
          <p:cNvPr id="3" name="Content Placeholder 2"/>
          <p:cNvSpPr>
            <a:spLocks noGrp="1"/>
          </p:cNvSpPr>
          <p:nvPr>
            <p:ph idx="1"/>
          </p:nvPr>
        </p:nvSpPr>
        <p:spPr>
          <a:xfrm>
            <a:off x="457200" y="1500618"/>
            <a:ext cx="8229600" cy="4191000"/>
          </a:xfrm>
        </p:spPr>
        <p:txBody>
          <a:bodyPr/>
          <a:lstStyle/>
          <a:p>
            <a:r>
              <a:rPr lang="en-US" dirty="0" smtClean="0">
                <a:solidFill>
                  <a:srgbClr val="CCFFFF"/>
                </a:solidFill>
              </a:rPr>
              <a:t>Where?</a:t>
            </a:r>
          </a:p>
          <a:p>
            <a:pPr lvl="1"/>
            <a:r>
              <a:rPr lang="en-US" dirty="0" smtClean="0"/>
              <a:t>Secure FTP site</a:t>
            </a:r>
          </a:p>
          <a:p>
            <a:pPr lvl="1"/>
            <a:r>
              <a:rPr lang="en-US" dirty="0"/>
              <a:t>S</a:t>
            </a:r>
            <a:r>
              <a:rPr lang="en-US" dirty="0" smtClean="0"/>
              <a:t>AMS portal </a:t>
            </a:r>
            <a:br>
              <a:rPr lang="en-US" dirty="0" smtClean="0"/>
            </a:br>
            <a:r>
              <a:rPr lang="en-US" b="0" u="sng" dirty="0" smtClean="0">
                <a:hlinkClick r:id="rId3"/>
              </a:rPr>
              <a:t>https</a:t>
            </a:r>
            <a:r>
              <a:rPr lang="en-US" b="0" u="sng" dirty="0">
                <a:hlinkClick r:id="rId3"/>
              </a:rPr>
              <a:t>://sams.cdc.gov/</a:t>
            </a:r>
            <a:r>
              <a:rPr lang="en-US" b="0" dirty="0"/>
              <a:t> </a:t>
            </a:r>
            <a:endParaRPr lang="en-US" dirty="0" smtClean="0"/>
          </a:p>
          <a:p>
            <a:pPr lvl="1"/>
            <a:r>
              <a:rPr lang="en-US" dirty="0" smtClean="0"/>
              <a:t>NTSS application</a:t>
            </a:r>
          </a:p>
          <a:p>
            <a:pPr marL="742950" lvl="2" indent="0">
              <a:buNone/>
            </a:pPr>
            <a:r>
              <a:rPr lang="en-US" b="0" u="sng" dirty="0" smtClean="0">
                <a:hlinkClick r:id="rId4"/>
              </a:rPr>
              <a:t>ntss@cdc.gov</a:t>
            </a:r>
            <a:endParaRPr lang="en-US" b="0" u="sng" dirty="0" smtClean="0"/>
          </a:p>
          <a:p>
            <a:r>
              <a:rPr lang="en-US" dirty="0" smtClean="0">
                <a:solidFill>
                  <a:srgbClr val="CCFFFF"/>
                </a:solidFill>
              </a:rPr>
              <a:t>When?</a:t>
            </a:r>
          </a:p>
          <a:p>
            <a:pPr lvl="1"/>
            <a:r>
              <a:rPr lang="en-US" dirty="0" smtClean="0"/>
              <a:t>Reports updated weekly</a:t>
            </a:r>
          </a:p>
          <a:p>
            <a:pPr lvl="2"/>
            <a:r>
              <a:rPr lang="en-US" dirty="0" smtClean="0"/>
              <a:t>Refreshed every Monday</a:t>
            </a:r>
          </a:p>
          <a:p>
            <a:endParaRPr lang="en-US" dirty="0"/>
          </a:p>
        </p:txBody>
      </p:sp>
    </p:spTree>
    <p:extLst>
      <p:ext uri="{BB962C8B-B14F-4D97-AF65-F5344CB8AC3E}">
        <p14:creationId xmlns:p14="http://schemas.microsoft.com/office/powerpoint/2010/main" val="1760706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696"/>
            <a:ext cx="8229600" cy="2542904"/>
          </a:xfrm>
        </p:spPr>
        <p:txBody>
          <a:bodyPr/>
          <a:lstStyle/>
          <a:p>
            <a:r>
              <a:rPr lang="en-US" sz="4400" dirty="0" smtClean="0"/>
              <a:t>Data Completeness Tools</a:t>
            </a:r>
            <a:endParaRPr lang="en-US" sz="4400" dirty="0"/>
          </a:p>
        </p:txBody>
      </p:sp>
      <p:sp>
        <p:nvSpPr>
          <p:cNvPr id="4" name="Text Placeholder 3"/>
          <p:cNvSpPr>
            <a:spLocks noGrp="1"/>
          </p:cNvSpPr>
          <p:nvPr>
            <p:ph type="body" sz="quarter" idx="10"/>
          </p:nvPr>
        </p:nvSpPr>
        <p:spPr/>
        <p:txBody>
          <a:bodyPr/>
          <a:lstStyle/>
          <a:p>
            <a:endParaRPr lang="en-US" dirty="0"/>
          </a:p>
        </p:txBody>
      </p:sp>
      <p:sp>
        <p:nvSpPr>
          <p:cNvPr id="5" name="Content Placeholder 2"/>
          <p:cNvSpPr>
            <a:spLocks noGrp="1"/>
          </p:cNvSpPr>
          <p:nvPr>
            <p:ph idx="1"/>
          </p:nvPr>
        </p:nvSpPr>
        <p:spPr>
          <a:xfrm>
            <a:off x="457200" y="3657600"/>
            <a:ext cx="8229600" cy="2133600"/>
          </a:xfrm>
        </p:spPr>
        <p:txBody>
          <a:bodyPr/>
          <a:lstStyle/>
          <a:p>
            <a:pPr marL="0" indent="0" algn="ctr">
              <a:buNone/>
            </a:pPr>
            <a:r>
              <a:rPr lang="en-US" dirty="0" smtClean="0"/>
              <a:t>Chapter 10</a:t>
            </a:r>
            <a:br>
              <a:rPr lang="en-US" dirty="0" smtClean="0"/>
            </a:br>
            <a:r>
              <a:rPr lang="en-US" dirty="0" smtClean="0"/>
              <a:t>Pages </a:t>
            </a:r>
            <a:r>
              <a:rPr lang="en-US" dirty="0" smtClean="0">
                <a:solidFill>
                  <a:srgbClr val="FFFF99"/>
                </a:solidFill>
              </a:rPr>
              <a:t>10-54 – 10-61</a:t>
            </a:r>
            <a:endParaRPr lang="en-US" dirty="0">
              <a:solidFill>
                <a:srgbClr val="FFFF99"/>
              </a:solidFill>
            </a:endParaRPr>
          </a:p>
        </p:txBody>
      </p:sp>
    </p:spTree>
    <p:extLst>
      <p:ext uri="{BB962C8B-B14F-4D97-AF65-F5344CB8AC3E}">
        <p14:creationId xmlns:p14="http://schemas.microsoft.com/office/powerpoint/2010/main" val="1148972904"/>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752600"/>
            <a:ext cx="7772400" cy="1362075"/>
          </a:xfrm>
        </p:spPr>
        <p:txBody>
          <a:bodyPr/>
          <a:lstStyle/>
          <a:p>
            <a:r>
              <a:rPr lang="en-US" sz="4400" dirty="0" smtClean="0">
                <a:solidFill>
                  <a:srgbClr val="FFFF99"/>
                </a:solidFill>
              </a:rPr>
              <a:t>Chapter 7</a:t>
            </a:r>
            <a:br>
              <a:rPr lang="en-US" sz="4400" dirty="0" smtClean="0">
                <a:solidFill>
                  <a:srgbClr val="FFFF99"/>
                </a:solidFill>
              </a:rPr>
            </a:br>
            <a:r>
              <a:rPr lang="en-US" sz="4400" dirty="0" smtClean="0">
                <a:solidFill>
                  <a:srgbClr val="FFFF99"/>
                </a:solidFill>
              </a:rPr>
              <a:t>Data Timeliness</a:t>
            </a:r>
            <a:endParaRPr lang="en-US" sz="4400" dirty="0">
              <a:solidFill>
                <a:srgbClr val="FFFF99"/>
              </a:solidFill>
            </a:endParaRPr>
          </a:p>
        </p:txBody>
      </p:sp>
      <p:sp>
        <p:nvSpPr>
          <p:cNvPr id="6" name="Text Placeholder 5"/>
          <p:cNvSpPr>
            <a:spLocks noGrp="1"/>
          </p:cNvSpPr>
          <p:nvPr>
            <p:ph type="body" idx="1"/>
          </p:nvPr>
        </p:nvSpPr>
        <p:spPr/>
        <p:txBody>
          <a:bodyPr/>
          <a:lstStyle/>
          <a:p>
            <a:endParaRPr lang="en-US" dirty="0"/>
          </a:p>
        </p:txBody>
      </p:sp>
      <p:cxnSp>
        <p:nvCxnSpPr>
          <p:cNvPr id="4" name="Straight Connector 3"/>
          <p:cNvCxnSpPr/>
          <p:nvPr/>
        </p:nvCxnSpPr>
        <p:spPr>
          <a:xfrm>
            <a:off x="800100" y="3124200"/>
            <a:ext cx="7467600" cy="0"/>
          </a:xfrm>
          <a:prstGeom prst="line">
            <a:avLst/>
          </a:prstGeom>
          <a:ln w="63500">
            <a:solidFill>
              <a:srgbClr val="FF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545290"/>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57200"/>
            <a:ext cx="8229600" cy="664030"/>
          </a:xfrm>
        </p:spPr>
        <p:txBody>
          <a:bodyPr/>
          <a:lstStyle/>
          <a:p>
            <a:r>
              <a:rPr lang="en-US" dirty="0" smtClean="0"/>
              <a:t>Data Timeliness</a:t>
            </a:r>
            <a:endParaRPr lang="en-US" dirty="0"/>
          </a:p>
        </p:txBody>
      </p:sp>
      <p:sp>
        <p:nvSpPr>
          <p:cNvPr id="3" name="Content Placeholder 2"/>
          <p:cNvSpPr>
            <a:spLocks noGrp="1"/>
          </p:cNvSpPr>
          <p:nvPr>
            <p:ph idx="1"/>
          </p:nvPr>
        </p:nvSpPr>
        <p:spPr>
          <a:xfrm>
            <a:off x="457200" y="1219200"/>
            <a:ext cx="8229600" cy="4191000"/>
          </a:xfrm>
        </p:spPr>
        <p:txBody>
          <a:bodyPr/>
          <a:lstStyle/>
          <a:p>
            <a:r>
              <a:rPr lang="en-US" dirty="0" smtClean="0">
                <a:solidFill>
                  <a:srgbClr val="FFFF99"/>
                </a:solidFill>
              </a:rPr>
              <a:t>Definition</a:t>
            </a:r>
          </a:p>
          <a:p>
            <a:pPr marL="852488" lvl="1" indent="-452438"/>
            <a:r>
              <a:rPr lang="en-US" dirty="0"/>
              <a:t>Prompt reporting of surveillance data to health authorities</a:t>
            </a:r>
            <a:r>
              <a:rPr lang="en-US" dirty="0" smtClean="0"/>
              <a:t>.</a:t>
            </a:r>
            <a:endParaRPr lang="en-US" b="0" dirty="0" smtClean="0"/>
          </a:p>
          <a:p>
            <a:pPr marL="457200" indent="-457200"/>
            <a:r>
              <a:rPr lang="en-US" dirty="0" smtClean="0">
                <a:solidFill>
                  <a:srgbClr val="FFFF99"/>
                </a:solidFill>
              </a:rPr>
              <a:t>Purpose</a:t>
            </a:r>
          </a:p>
          <a:p>
            <a:pPr marL="857250" lvl="1" indent="-457200"/>
            <a:r>
              <a:rPr lang="en-US" dirty="0" smtClean="0"/>
              <a:t>To ensure that data is available for TB program planning and appropriate distribution of resources.</a:t>
            </a:r>
            <a:endParaRPr lang="en-US" dirty="0"/>
          </a:p>
          <a:p>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146012770"/>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55638"/>
          </a:xfrm>
        </p:spPr>
        <p:txBody>
          <a:bodyPr/>
          <a:lstStyle/>
          <a:p>
            <a:r>
              <a:rPr lang="en-US" dirty="0" smtClean="0"/>
              <a:t>Timeliness Process</a:t>
            </a:r>
            <a:endParaRPr lang="en-US" dirty="0">
              <a:solidFill>
                <a:srgbClr val="FFFFFF"/>
              </a:solidFill>
            </a:endParaRPr>
          </a:p>
        </p:txBody>
      </p:sp>
      <p:sp>
        <p:nvSpPr>
          <p:cNvPr id="3" name="Content Placeholder 2"/>
          <p:cNvSpPr>
            <a:spLocks noGrp="1"/>
          </p:cNvSpPr>
          <p:nvPr>
            <p:ph idx="1"/>
          </p:nvPr>
        </p:nvSpPr>
        <p:spPr>
          <a:xfrm>
            <a:off x="457200" y="1524000"/>
            <a:ext cx="8229600" cy="4191000"/>
          </a:xfrm>
        </p:spPr>
        <p:txBody>
          <a:bodyPr/>
          <a:lstStyle/>
          <a:p>
            <a:pPr marL="514350" lvl="0" indent="-514350">
              <a:buFont typeface="+mj-lt"/>
              <a:buAutoNum type="alphaUcPeriod"/>
            </a:pPr>
            <a:r>
              <a:rPr lang="en-US" dirty="0"/>
              <a:t>Report all newly diagnosed cases of TB to the CDC according to </a:t>
            </a:r>
            <a:r>
              <a:rPr lang="en-US" dirty="0" smtClean="0"/>
              <a:t>schedule</a:t>
            </a:r>
          </a:p>
          <a:p>
            <a:pPr marL="514350" lvl="0" indent="-514350">
              <a:buFont typeface="+mj-lt"/>
              <a:buAutoNum type="alphaUcPeriod"/>
            </a:pPr>
            <a:r>
              <a:rPr lang="en-US" dirty="0" smtClean="0"/>
              <a:t>Submit </a:t>
            </a:r>
            <a:r>
              <a:rPr lang="en-US" dirty="0"/>
              <a:t>complete RVCT reports according to </a:t>
            </a:r>
            <a:r>
              <a:rPr lang="en-US" dirty="0" smtClean="0"/>
              <a:t>schedule</a:t>
            </a:r>
          </a:p>
          <a:p>
            <a:pPr marL="514350" lvl="0" indent="-514350">
              <a:buFont typeface="+mj-lt"/>
              <a:buAutoNum type="alphaUcPeriod"/>
            </a:pPr>
            <a:r>
              <a:rPr lang="en-US" dirty="0" smtClean="0"/>
              <a:t>Analyze </a:t>
            </a:r>
            <a:r>
              <a:rPr lang="en-US" dirty="0"/>
              <a:t>TB surveillance data at least </a:t>
            </a:r>
            <a:r>
              <a:rPr lang="en-US" dirty="0" smtClean="0"/>
              <a:t>quarterly</a:t>
            </a:r>
          </a:p>
          <a:p>
            <a:pPr marL="514350" lvl="0" indent="-514350">
              <a:buFont typeface="+mj-lt"/>
              <a:buAutoNum type="alphaUcPeriod"/>
            </a:pPr>
            <a:r>
              <a:rPr lang="en-US" dirty="0" smtClean="0"/>
              <a:t>Evaluate </a:t>
            </a:r>
            <a:r>
              <a:rPr lang="en-US" dirty="0"/>
              <a:t>programmatic performance by using TB surveillance data at least annually</a:t>
            </a:r>
          </a:p>
        </p:txBody>
      </p:sp>
      <p:sp>
        <p:nvSpPr>
          <p:cNvPr id="4" name="Text Placeholder 3"/>
          <p:cNvSpPr>
            <a:spLocks noGrp="1"/>
          </p:cNvSpPr>
          <p:nvPr>
            <p:ph type="body" sz="quarter" idx="10"/>
          </p:nvPr>
        </p:nvSpPr>
        <p:spPr/>
        <p:txBody>
          <a:bodyPr/>
          <a:lstStyle/>
          <a:p>
            <a:endParaRPr lang="en-US" dirty="0"/>
          </a:p>
        </p:txBody>
      </p:sp>
      <p:sp>
        <p:nvSpPr>
          <p:cNvPr id="6" name="Down Ribbon 5"/>
          <p:cNvSpPr/>
          <p:nvPr/>
        </p:nvSpPr>
        <p:spPr>
          <a:xfrm>
            <a:off x="3238500" y="10668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2302168438"/>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9"/>
            <a:ext cx="8229600" cy="1143000"/>
          </a:xfrm>
        </p:spPr>
        <p:txBody>
          <a:bodyPr/>
          <a:lstStyle/>
          <a:p>
            <a:pPr marL="571500" lvl="0" indent="-571500" algn="l"/>
            <a:r>
              <a:rPr lang="en-US" dirty="0" smtClean="0"/>
              <a:t>A.  Report </a:t>
            </a:r>
            <a:r>
              <a:rPr lang="en-US" dirty="0"/>
              <a:t>all newly diagnosed cases </a:t>
            </a:r>
            <a:r>
              <a:rPr lang="en-US" dirty="0" smtClean="0"/>
              <a:t>of TB </a:t>
            </a:r>
            <a:r>
              <a:rPr lang="en-US" dirty="0"/>
              <a:t>to </a:t>
            </a:r>
            <a:r>
              <a:rPr lang="en-US" dirty="0" smtClean="0"/>
              <a:t>CDC </a:t>
            </a:r>
            <a:r>
              <a:rPr lang="en-US" dirty="0"/>
              <a:t>according to schedule</a:t>
            </a:r>
          </a:p>
        </p:txBody>
      </p:sp>
      <p:sp>
        <p:nvSpPr>
          <p:cNvPr id="3" name="Content Placeholder 2"/>
          <p:cNvSpPr>
            <a:spLocks noGrp="1"/>
          </p:cNvSpPr>
          <p:nvPr>
            <p:ph idx="1"/>
          </p:nvPr>
        </p:nvSpPr>
        <p:spPr>
          <a:xfrm>
            <a:off x="838200" y="1981200"/>
            <a:ext cx="7848600" cy="4191000"/>
          </a:xfrm>
        </p:spPr>
        <p:txBody>
          <a:bodyPr/>
          <a:lstStyle/>
          <a:p>
            <a:r>
              <a:rPr lang="en-US" dirty="0"/>
              <a:t>Report all newly diagnosed cases of TB to the CDC according to a schedule agreed upon each </a:t>
            </a:r>
            <a:r>
              <a:rPr lang="en-US" dirty="0" smtClean="0"/>
              <a:t>year</a:t>
            </a:r>
          </a:p>
          <a:p>
            <a:pPr lvl="1">
              <a:lnSpc>
                <a:spcPct val="150000"/>
              </a:lnSpc>
            </a:pPr>
            <a:r>
              <a:rPr lang="en-US" dirty="0" smtClean="0"/>
              <a:t>Generally, monthly</a:t>
            </a:r>
          </a:p>
          <a:p>
            <a:pPr lvl="1">
              <a:lnSpc>
                <a:spcPct val="150000"/>
              </a:lnSpc>
            </a:pPr>
            <a:r>
              <a:rPr lang="en-US" dirty="0" smtClean="0"/>
              <a:t>At least, quarterly </a:t>
            </a:r>
            <a:endParaRPr lang="en-US" dirty="0"/>
          </a:p>
        </p:txBody>
      </p:sp>
      <p:sp>
        <p:nvSpPr>
          <p:cNvPr id="4" name="Text Placeholder 3"/>
          <p:cNvSpPr>
            <a:spLocks noGrp="1"/>
          </p:cNvSpPr>
          <p:nvPr>
            <p:ph type="body" sz="quarter" idx="10"/>
          </p:nvPr>
        </p:nvSpPr>
        <p:spPr/>
        <p:txBody>
          <a:bodyPr/>
          <a:lstStyle/>
          <a:p>
            <a:endParaRPr lang="en-US" dirty="0"/>
          </a:p>
        </p:txBody>
      </p:sp>
      <p:sp>
        <p:nvSpPr>
          <p:cNvPr id="7" name="Down Ribbon 6"/>
          <p:cNvSpPr/>
          <p:nvPr/>
        </p:nvSpPr>
        <p:spPr>
          <a:xfrm>
            <a:off x="6515100" y="3810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3595094597"/>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7"/>
            <a:ext cx="8229600" cy="1143000"/>
          </a:xfrm>
        </p:spPr>
        <p:txBody>
          <a:bodyPr/>
          <a:lstStyle/>
          <a:p>
            <a:pPr marL="571500" lvl="0" indent="-571500" algn="l"/>
            <a:r>
              <a:rPr lang="en-US" dirty="0" smtClean="0"/>
              <a:t>B.  Submit </a:t>
            </a:r>
            <a:r>
              <a:rPr lang="en-US" dirty="0"/>
              <a:t>complete RVCT reports </a:t>
            </a:r>
            <a:r>
              <a:rPr lang="en-US" dirty="0" smtClean="0"/>
              <a:t/>
            </a:r>
            <a:br>
              <a:rPr lang="en-US" dirty="0" smtClean="0"/>
            </a:br>
            <a:r>
              <a:rPr lang="en-US" dirty="0" smtClean="0"/>
              <a:t>according </a:t>
            </a:r>
            <a:r>
              <a:rPr lang="en-US" dirty="0"/>
              <a:t>to </a:t>
            </a:r>
            <a:r>
              <a:rPr lang="en-US" dirty="0" smtClean="0"/>
              <a:t>schedule (1)</a:t>
            </a:r>
            <a:endParaRPr lang="en-US" dirty="0"/>
          </a:p>
        </p:txBody>
      </p:sp>
      <p:sp>
        <p:nvSpPr>
          <p:cNvPr id="3" name="Content Placeholder 2"/>
          <p:cNvSpPr>
            <a:spLocks noGrp="1"/>
          </p:cNvSpPr>
          <p:nvPr>
            <p:ph idx="1"/>
          </p:nvPr>
        </p:nvSpPr>
        <p:spPr>
          <a:xfrm>
            <a:off x="457200" y="1905000"/>
            <a:ext cx="8229600" cy="4191000"/>
          </a:xfrm>
        </p:spPr>
        <p:txBody>
          <a:bodyPr/>
          <a:lstStyle/>
          <a:p>
            <a:r>
              <a:rPr lang="en-US" dirty="0" smtClean="0"/>
              <a:t>RVCT Initial </a:t>
            </a:r>
            <a:r>
              <a:rPr lang="en-US" dirty="0"/>
              <a:t>Case Reports </a:t>
            </a:r>
            <a:r>
              <a:rPr lang="en-US" dirty="0" smtClean="0"/>
              <a:t> </a:t>
            </a:r>
            <a:r>
              <a:rPr lang="en-US" dirty="0"/>
              <a:t>monthly and at least quarterly. </a:t>
            </a:r>
            <a:endParaRPr lang="en-US" dirty="0" smtClean="0"/>
          </a:p>
          <a:p>
            <a:endParaRPr lang="en-US" dirty="0" smtClean="0"/>
          </a:p>
          <a:p>
            <a:r>
              <a:rPr lang="en-US" dirty="0" smtClean="0"/>
              <a:t>RVCT Follow </a:t>
            </a:r>
            <a:r>
              <a:rPr lang="en-US" dirty="0"/>
              <a:t>Up 1 </a:t>
            </a:r>
            <a:r>
              <a:rPr lang="en-US" dirty="0" smtClean="0"/>
              <a:t>Report, for cases </a:t>
            </a:r>
            <a:r>
              <a:rPr lang="en-US" dirty="0"/>
              <a:t>with positive </a:t>
            </a:r>
            <a:r>
              <a:rPr lang="en-US" dirty="0" smtClean="0"/>
              <a:t>culture, </a:t>
            </a:r>
            <a:r>
              <a:rPr lang="en-US" dirty="0"/>
              <a:t>within 2 months after </a:t>
            </a:r>
            <a:r>
              <a:rPr lang="en-US" dirty="0" smtClean="0"/>
              <a:t> </a:t>
            </a:r>
            <a:r>
              <a:rPr lang="en-US" dirty="0"/>
              <a:t>initial RVCT </a:t>
            </a:r>
            <a:r>
              <a:rPr lang="en-US" dirty="0" smtClean="0"/>
              <a:t>submitted </a:t>
            </a:r>
            <a:r>
              <a:rPr lang="en-US" dirty="0"/>
              <a:t>or when drug susceptibility results </a:t>
            </a:r>
            <a:r>
              <a:rPr lang="en-US" dirty="0" smtClean="0"/>
              <a:t>available.</a:t>
            </a:r>
            <a:endParaRPr lang="en-US" dirty="0"/>
          </a:p>
        </p:txBody>
      </p:sp>
      <p:sp>
        <p:nvSpPr>
          <p:cNvPr id="4" name="Text Placeholder 3"/>
          <p:cNvSpPr>
            <a:spLocks noGrp="1"/>
          </p:cNvSpPr>
          <p:nvPr>
            <p:ph type="body" sz="quarter" idx="10"/>
          </p:nvPr>
        </p:nvSpPr>
        <p:spPr/>
        <p:txBody>
          <a:bodyPr/>
          <a:lstStyle/>
          <a:p>
            <a:endParaRPr lang="en-US" dirty="0"/>
          </a:p>
        </p:txBody>
      </p:sp>
      <p:sp>
        <p:nvSpPr>
          <p:cNvPr id="7" name="Down Ribbon 6"/>
          <p:cNvSpPr/>
          <p:nvPr/>
        </p:nvSpPr>
        <p:spPr>
          <a:xfrm>
            <a:off x="6515100" y="3810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1612693256"/>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7"/>
            <a:ext cx="8229600" cy="1143000"/>
          </a:xfrm>
        </p:spPr>
        <p:txBody>
          <a:bodyPr/>
          <a:lstStyle/>
          <a:p>
            <a:pPr marL="514350" lvl="0" indent="-514350" algn="l"/>
            <a:r>
              <a:rPr lang="en-US" dirty="0" smtClean="0"/>
              <a:t>B.  Submit </a:t>
            </a:r>
            <a:r>
              <a:rPr lang="en-US" dirty="0"/>
              <a:t>complete RVCT reports according to </a:t>
            </a:r>
            <a:r>
              <a:rPr lang="en-US" dirty="0" smtClean="0"/>
              <a:t>schedule (2)</a:t>
            </a:r>
            <a:endParaRPr lang="en-US" dirty="0"/>
          </a:p>
        </p:txBody>
      </p:sp>
      <p:sp>
        <p:nvSpPr>
          <p:cNvPr id="3" name="Content Placeholder 2"/>
          <p:cNvSpPr>
            <a:spLocks noGrp="1"/>
          </p:cNvSpPr>
          <p:nvPr>
            <p:ph idx="1"/>
          </p:nvPr>
        </p:nvSpPr>
        <p:spPr>
          <a:xfrm>
            <a:off x="457200" y="2057400"/>
            <a:ext cx="8229600" cy="4191000"/>
          </a:xfrm>
        </p:spPr>
        <p:txBody>
          <a:bodyPr/>
          <a:lstStyle/>
          <a:p>
            <a:r>
              <a:rPr lang="en-US" dirty="0" smtClean="0"/>
              <a:t>RVCT </a:t>
            </a:r>
            <a:r>
              <a:rPr lang="en-US" dirty="0"/>
              <a:t>Follow Up 2 Report, </a:t>
            </a:r>
            <a:r>
              <a:rPr lang="en-US" dirty="0" smtClean="0"/>
              <a:t>for </a:t>
            </a:r>
            <a:r>
              <a:rPr lang="en-US" dirty="0"/>
              <a:t>all cases </a:t>
            </a:r>
            <a:r>
              <a:rPr lang="en-US" dirty="0" smtClean="0"/>
              <a:t> </a:t>
            </a:r>
            <a:r>
              <a:rPr lang="en-US" dirty="0"/>
              <a:t>alive at diagnosis, </a:t>
            </a:r>
            <a:r>
              <a:rPr lang="en-US" dirty="0" smtClean="0"/>
              <a:t>updated when data </a:t>
            </a:r>
            <a:r>
              <a:rPr lang="en-US" dirty="0"/>
              <a:t>available, and </a:t>
            </a:r>
            <a:r>
              <a:rPr lang="en-US" dirty="0" smtClean="0"/>
              <a:t>completed </a:t>
            </a:r>
            <a:r>
              <a:rPr lang="en-US" dirty="0"/>
              <a:t>when </a:t>
            </a:r>
            <a:r>
              <a:rPr lang="en-US" dirty="0" smtClean="0"/>
              <a:t>case closed.  </a:t>
            </a:r>
          </a:p>
          <a:p>
            <a:endParaRPr lang="en-US" dirty="0" smtClean="0"/>
          </a:p>
          <a:p>
            <a:r>
              <a:rPr lang="en-US" dirty="0" smtClean="0"/>
              <a:t>All </a:t>
            </a:r>
            <a:r>
              <a:rPr lang="en-US" dirty="0"/>
              <a:t>Follow Up 2 Reports </a:t>
            </a:r>
            <a:r>
              <a:rPr lang="en-US" dirty="0" smtClean="0"/>
              <a:t>completed </a:t>
            </a:r>
            <a:r>
              <a:rPr lang="en-US" dirty="0"/>
              <a:t>within two years of initial case reporting.</a:t>
            </a:r>
          </a:p>
        </p:txBody>
      </p:sp>
      <p:sp>
        <p:nvSpPr>
          <p:cNvPr id="4" name="Text Placeholder 3"/>
          <p:cNvSpPr>
            <a:spLocks noGrp="1"/>
          </p:cNvSpPr>
          <p:nvPr>
            <p:ph type="body" sz="quarter" idx="10"/>
          </p:nvPr>
        </p:nvSpPr>
        <p:spPr/>
        <p:txBody>
          <a:bodyPr/>
          <a:lstStyle/>
          <a:p>
            <a:endParaRPr lang="en-US" dirty="0"/>
          </a:p>
        </p:txBody>
      </p:sp>
      <p:sp>
        <p:nvSpPr>
          <p:cNvPr id="7" name="Down Ribbon 6"/>
          <p:cNvSpPr/>
          <p:nvPr/>
        </p:nvSpPr>
        <p:spPr>
          <a:xfrm>
            <a:off x="6515100" y="3810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3980093994"/>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7"/>
            <a:ext cx="8229600" cy="1143000"/>
          </a:xfrm>
        </p:spPr>
        <p:txBody>
          <a:bodyPr/>
          <a:lstStyle/>
          <a:p>
            <a:pPr marL="571500" lvl="0" indent="-571500" algn="l"/>
            <a:r>
              <a:rPr lang="en-US" dirty="0" smtClean="0"/>
              <a:t>C.  Analyze </a:t>
            </a:r>
            <a:r>
              <a:rPr lang="en-US" dirty="0"/>
              <a:t>TB surveillance data at </a:t>
            </a:r>
            <a:r>
              <a:rPr lang="en-US" dirty="0" smtClean="0"/>
              <a:t/>
            </a:r>
            <a:br>
              <a:rPr lang="en-US" dirty="0" smtClean="0"/>
            </a:br>
            <a:r>
              <a:rPr lang="en-US" dirty="0" smtClean="0"/>
              <a:t>least </a:t>
            </a:r>
            <a:r>
              <a:rPr lang="en-US" dirty="0"/>
              <a:t>quarterly</a:t>
            </a:r>
          </a:p>
        </p:txBody>
      </p:sp>
      <p:sp>
        <p:nvSpPr>
          <p:cNvPr id="3" name="Content Placeholder 2"/>
          <p:cNvSpPr>
            <a:spLocks noGrp="1"/>
          </p:cNvSpPr>
          <p:nvPr>
            <p:ph idx="1"/>
          </p:nvPr>
        </p:nvSpPr>
        <p:spPr>
          <a:xfrm>
            <a:off x="457200" y="1981200"/>
            <a:ext cx="8229600" cy="4191000"/>
          </a:xfrm>
        </p:spPr>
        <p:txBody>
          <a:bodyPr/>
          <a:lstStyle/>
          <a:p>
            <a:r>
              <a:rPr lang="en-US" dirty="0" smtClean="0"/>
              <a:t>Analyze data </a:t>
            </a:r>
            <a:r>
              <a:rPr lang="en-US" dirty="0"/>
              <a:t>to monitor trends, detect potential outbreaks, and define high-risk </a:t>
            </a:r>
            <a:r>
              <a:rPr lang="en-US" dirty="0" smtClean="0"/>
              <a:t>groups</a:t>
            </a:r>
          </a:p>
          <a:p>
            <a:endParaRPr lang="en-US" dirty="0" smtClean="0"/>
          </a:p>
          <a:p>
            <a:r>
              <a:rPr lang="en-US" dirty="0" smtClean="0"/>
              <a:t>Produce </a:t>
            </a:r>
            <a:r>
              <a:rPr lang="en-US" dirty="0"/>
              <a:t>and disseminate at least an annual report summarizing current data and trends.</a:t>
            </a:r>
          </a:p>
        </p:txBody>
      </p:sp>
      <p:sp>
        <p:nvSpPr>
          <p:cNvPr id="4" name="Text Placeholder 3"/>
          <p:cNvSpPr>
            <a:spLocks noGrp="1"/>
          </p:cNvSpPr>
          <p:nvPr>
            <p:ph type="body" sz="quarter" idx="10"/>
          </p:nvPr>
        </p:nvSpPr>
        <p:spPr/>
        <p:txBody>
          <a:bodyPr/>
          <a:lstStyle/>
          <a:p>
            <a:endParaRPr lang="en-US" dirty="0"/>
          </a:p>
        </p:txBody>
      </p:sp>
      <p:sp>
        <p:nvSpPr>
          <p:cNvPr id="7" name="Down Ribbon 6"/>
          <p:cNvSpPr/>
          <p:nvPr/>
        </p:nvSpPr>
        <p:spPr>
          <a:xfrm>
            <a:off x="6515100" y="3810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14550256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980"/>
            <a:ext cx="8229600" cy="808038"/>
          </a:xfrm>
        </p:spPr>
        <p:txBody>
          <a:bodyPr/>
          <a:lstStyle/>
          <a:p>
            <a:r>
              <a:rPr lang="en-US" dirty="0"/>
              <a:t>QA Guide and Toolkit</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6610" t="28198" r="22180" b="11108"/>
          <a:stretch/>
        </p:blipFill>
        <p:spPr bwMode="auto">
          <a:xfrm>
            <a:off x="5612517" y="1808021"/>
            <a:ext cx="2036842" cy="201214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890" t="20333" r="26178" b="4973"/>
          <a:stretch/>
        </p:blipFill>
        <p:spPr bwMode="auto">
          <a:xfrm>
            <a:off x="1316181" y="914400"/>
            <a:ext cx="2264216" cy="2926545"/>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66585" y="5486400"/>
            <a:ext cx="8458200" cy="892552"/>
          </a:xfrm>
          <a:prstGeom prst="rect">
            <a:avLst/>
          </a:prstGeom>
        </p:spPr>
        <p:txBody>
          <a:bodyPr wrap="square">
            <a:spAutoFit/>
          </a:bodyPr>
          <a:lstStyle/>
          <a:p>
            <a:pPr marL="57150" lvl="1"/>
            <a:r>
              <a:rPr lang="en-US" sz="2400" b="1" dirty="0">
                <a:solidFill>
                  <a:schemeClr val="bg2"/>
                </a:solidFill>
              </a:rPr>
              <a:t>Download from DTBE RVCT website</a:t>
            </a:r>
          </a:p>
          <a:p>
            <a:pPr marL="57150" indent="0">
              <a:buNone/>
            </a:pPr>
            <a:r>
              <a:rPr lang="en-US" sz="2800" b="1" dirty="0" smtClean="0">
                <a:solidFill>
                  <a:schemeClr val="accent1">
                    <a:lumMod val="40000"/>
                    <a:lumOff val="60000"/>
                  </a:schemeClr>
                </a:solidFill>
              </a:rPr>
              <a:t>http</a:t>
            </a:r>
            <a:r>
              <a:rPr lang="en-US" sz="2800" b="1" dirty="0">
                <a:solidFill>
                  <a:schemeClr val="accent1">
                    <a:lumMod val="40000"/>
                    <a:lumOff val="60000"/>
                  </a:schemeClr>
                </a:solidFill>
              </a:rPr>
              <a:t>://www.cdc.gov/tb/programs/rvct/default.htm</a:t>
            </a:r>
          </a:p>
        </p:txBody>
      </p:sp>
      <p:sp>
        <p:nvSpPr>
          <p:cNvPr id="6" name="TextBox 5"/>
          <p:cNvSpPr txBox="1"/>
          <p:nvPr/>
        </p:nvSpPr>
        <p:spPr>
          <a:xfrm>
            <a:off x="339436" y="3840946"/>
            <a:ext cx="4170909" cy="1569660"/>
          </a:xfrm>
          <a:prstGeom prst="rect">
            <a:avLst/>
          </a:prstGeom>
          <a:noFill/>
        </p:spPr>
        <p:txBody>
          <a:bodyPr wrap="square" rtlCol="0">
            <a:spAutoFit/>
          </a:bodyPr>
          <a:lstStyle/>
          <a:p>
            <a:pPr algn="ctr"/>
            <a:r>
              <a:rPr lang="en-US" sz="2400" b="1" dirty="0" smtClean="0">
                <a:solidFill>
                  <a:srgbClr val="FFFF99"/>
                </a:solidFill>
              </a:rPr>
              <a:t>QA Manual </a:t>
            </a:r>
          </a:p>
          <a:p>
            <a:pPr algn="ctr"/>
            <a:r>
              <a:rPr lang="en-US" sz="2400" b="1" dirty="0" smtClean="0">
                <a:solidFill>
                  <a:schemeClr val="bg2"/>
                </a:solidFill>
              </a:rPr>
              <a:t>(Provides a  standardized </a:t>
            </a:r>
            <a:r>
              <a:rPr lang="en-US" sz="2400" b="1" dirty="0">
                <a:solidFill>
                  <a:schemeClr val="bg2"/>
                </a:solidFill>
              </a:rPr>
              <a:t>process for conducting </a:t>
            </a:r>
            <a:r>
              <a:rPr lang="en-US" sz="2400" b="1" dirty="0" smtClean="0">
                <a:solidFill>
                  <a:schemeClr val="bg2"/>
                </a:solidFill>
              </a:rPr>
              <a:t>QA)  </a:t>
            </a:r>
            <a:endParaRPr lang="en-US" sz="2400" b="1" dirty="0">
              <a:solidFill>
                <a:schemeClr val="bg2"/>
              </a:solidFill>
            </a:endParaRPr>
          </a:p>
          <a:p>
            <a:pPr algn="ctr"/>
            <a:endParaRPr lang="en-US" sz="2400" b="1" dirty="0">
              <a:solidFill>
                <a:schemeClr val="bg2"/>
              </a:solidFill>
            </a:endParaRPr>
          </a:p>
        </p:txBody>
      </p:sp>
      <p:sp>
        <p:nvSpPr>
          <p:cNvPr id="11" name="TextBox 10"/>
          <p:cNvSpPr txBox="1"/>
          <p:nvPr/>
        </p:nvSpPr>
        <p:spPr>
          <a:xfrm>
            <a:off x="4419600" y="3840946"/>
            <a:ext cx="4405185" cy="1200329"/>
          </a:xfrm>
          <a:prstGeom prst="rect">
            <a:avLst/>
          </a:prstGeom>
          <a:noFill/>
        </p:spPr>
        <p:txBody>
          <a:bodyPr wrap="square" rtlCol="0">
            <a:spAutoFit/>
          </a:bodyPr>
          <a:lstStyle/>
          <a:p>
            <a:pPr algn="ctr"/>
            <a:r>
              <a:rPr lang="en-US" sz="2400" b="1" dirty="0" smtClean="0">
                <a:solidFill>
                  <a:srgbClr val="FFFF99"/>
                </a:solidFill>
              </a:rPr>
              <a:t>Tool Kit </a:t>
            </a:r>
            <a:r>
              <a:rPr lang="en-US" sz="2400" b="1" dirty="0" smtClean="0">
                <a:solidFill>
                  <a:schemeClr val="bg2"/>
                </a:solidFill>
              </a:rPr>
              <a:t/>
            </a:r>
            <a:br>
              <a:rPr lang="en-US" sz="2400" b="1" dirty="0" smtClean="0">
                <a:solidFill>
                  <a:schemeClr val="bg2"/>
                </a:solidFill>
              </a:rPr>
            </a:br>
            <a:r>
              <a:rPr lang="en-US" sz="2400" b="1" dirty="0" smtClean="0">
                <a:solidFill>
                  <a:schemeClr val="bg2"/>
                </a:solidFill>
              </a:rPr>
              <a:t>(Includes over 50  tools to use </a:t>
            </a:r>
            <a:r>
              <a:rPr lang="en-US" sz="2400" b="1" dirty="0">
                <a:solidFill>
                  <a:schemeClr val="bg2"/>
                </a:solidFill>
              </a:rPr>
              <a:t>and </a:t>
            </a:r>
            <a:r>
              <a:rPr lang="en-US" sz="2400" b="1" dirty="0" smtClean="0">
                <a:solidFill>
                  <a:schemeClr val="bg2"/>
                </a:solidFill>
              </a:rPr>
              <a:t>adapt for </a:t>
            </a:r>
            <a:r>
              <a:rPr lang="en-US" sz="2400" b="1" dirty="0">
                <a:solidFill>
                  <a:schemeClr val="bg2"/>
                </a:solidFill>
              </a:rPr>
              <a:t>conducting </a:t>
            </a:r>
            <a:r>
              <a:rPr lang="en-US" sz="2400" b="1" dirty="0" smtClean="0">
                <a:solidFill>
                  <a:schemeClr val="bg2"/>
                </a:solidFill>
              </a:rPr>
              <a:t>QA)</a:t>
            </a:r>
            <a:endParaRPr lang="en-US" sz="2400" b="1" dirty="0">
              <a:solidFill>
                <a:schemeClr val="bg2"/>
              </a:solidFill>
            </a:endParaRPr>
          </a:p>
        </p:txBody>
      </p:sp>
    </p:spTree>
    <p:extLst>
      <p:ext uri="{BB962C8B-B14F-4D97-AF65-F5344CB8AC3E}">
        <p14:creationId xmlns:p14="http://schemas.microsoft.com/office/powerpoint/2010/main" val="1959326397"/>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85849"/>
            <a:ext cx="8458200" cy="1143000"/>
          </a:xfrm>
        </p:spPr>
        <p:txBody>
          <a:bodyPr/>
          <a:lstStyle/>
          <a:p>
            <a:pPr marL="514350" lvl="0" indent="-514350" algn="l"/>
            <a:r>
              <a:rPr lang="en-US" sz="3200" dirty="0" smtClean="0"/>
              <a:t>D.  Evaluate </a:t>
            </a:r>
            <a:r>
              <a:rPr lang="en-US" sz="3200" dirty="0"/>
              <a:t>programmatic </a:t>
            </a:r>
            <a:r>
              <a:rPr lang="en-US" sz="3200" dirty="0" smtClean="0"/>
              <a:t>performance </a:t>
            </a:r>
            <a:br>
              <a:rPr lang="en-US" sz="3200" dirty="0" smtClean="0"/>
            </a:br>
            <a:r>
              <a:rPr lang="en-US" sz="3200" dirty="0" smtClean="0"/>
              <a:t>by </a:t>
            </a:r>
            <a:r>
              <a:rPr lang="en-US" sz="3200" dirty="0"/>
              <a:t>using TB surveillance data at least </a:t>
            </a:r>
            <a:r>
              <a:rPr lang="en-US" sz="3200" dirty="0" smtClean="0"/>
              <a:t>annually</a:t>
            </a:r>
            <a:endParaRPr lang="en-US" sz="3200" dirty="0"/>
          </a:p>
        </p:txBody>
      </p:sp>
      <p:sp>
        <p:nvSpPr>
          <p:cNvPr id="3" name="Content Placeholder 2"/>
          <p:cNvSpPr>
            <a:spLocks noGrp="1"/>
          </p:cNvSpPr>
          <p:nvPr>
            <p:ph idx="1"/>
          </p:nvPr>
        </p:nvSpPr>
        <p:spPr>
          <a:xfrm>
            <a:off x="457200" y="2324100"/>
            <a:ext cx="8229600" cy="3429000"/>
          </a:xfrm>
        </p:spPr>
        <p:txBody>
          <a:bodyPr/>
          <a:lstStyle/>
          <a:p>
            <a:r>
              <a:rPr lang="en-US" dirty="0" smtClean="0"/>
              <a:t>To determine extent </a:t>
            </a:r>
            <a:r>
              <a:rPr lang="en-US" dirty="0"/>
              <a:t>to which program objectives are being </a:t>
            </a:r>
            <a:r>
              <a:rPr lang="en-US" dirty="0" smtClean="0"/>
              <a:t>met</a:t>
            </a:r>
          </a:p>
          <a:p>
            <a:endParaRPr lang="en-US" dirty="0" smtClean="0"/>
          </a:p>
          <a:p>
            <a:r>
              <a:rPr lang="en-US" dirty="0" smtClean="0"/>
              <a:t>To </a:t>
            </a:r>
            <a:r>
              <a:rPr lang="en-US" dirty="0"/>
              <a:t>assist in developing strategies for improvement. </a:t>
            </a:r>
          </a:p>
        </p:txBody>
      </p:sp>
      <p:sp>
        <p:nvSpPr>
          <p:cNvPr id="4" name="Text Placeholder 3"/>
          <p:cNvSpPr>
            <a:spLocks noGrp="1"/>
          </p:cNvSpPr>
          <p:nvPr>
            <p:ph type="body" sz="quarter" idx="10"/>
          </p:nvPr>
        </p:nvSpPr>
        <p:spPr/>
        <p:txBody>
          <a:bodyPr/>
          <a:lstStyle/>
          <a:p>
            <a:endParaRPr lang="en-US" dirty="0"/>
          </a:p>
        </p:txBody>
      </p:sp>
      <p:sp>
        <p:nvSpPr>
          <p:cNvPr id="7" name="Down Ribbon 6"/>
          <p:cNvSpPr/>
          <p:nvPr/>
        </p:nvSpPr>
        <p:spPr>
          <a:xfrm>
            <a:off x="6515100" y="3810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3002043976"/>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696"/>
            <a:ext cx="8229600" cy="2847704"/>
          </a:xfrm>
        </p:spPr>
        <p:txBody>
          <a:bodyPr/>
          <a:lstStyle/>
          <a:p>
            <a:r>
              <a:rPr lang="en-US" sz="4400" dirty="0" smtClean="0"/>
              <a:t>Data Timeliness Tools</a:t>
            </a:r>
            <a:endParaRPr lang="en-US" sz="4400" dirty="0"/>
          </a:p>
        </p:txBody>
      </p:sp>
      <p:sp>
        <p:nvSpPr>
          <p:cNvPr id="3" name="Content Placeholder 2"/>
          <p:cNvSpPr>
            <a:spLocks noGrp="1"/>
          </p:cNvSpPr>
          <p:nvPr>
            <p:ph idx="1"/>
          </p:nvPr>
        </p:nvSpPr>
        <p:spPr>
          <a:xfrm>
            <a:off x="457200" y="3657600"/>
            <a:ext cx="8229600" cy="2133600"/>
          </a:xfrm>
        </p:spPr>
        <p:txBody>
          <a:bodyPr/>
          <a:lstStyle/>
          <a:p>
            <a:pPr marL="0" indent="0" algn="ctr">
              <a:buNone/>
            </a:pPr>
            <a:r>
              <a:rPr lang="en-US" dirty="0" smtClean="0"/>
              <a:t>Chapter 10</a:t>
            </a:r>
            <a:br>
              <a:rPr lang="en-US" dirty="0" smtClean="0"/>
            </a:br>
            <a:r>
              <a:rPr lang="en-US" dirty="0" smtClean="0"/>
              <a:t>Pages </a:t>
            </a:r>
            <a:r>
              <a:rPr lang="en-US" dirty="0" smtClean="0">
                <a:solidFill>
                  <a:srgbClr val="FFFF99"/>
                </a:solidFill>
              </a:rPr>
              <a:t>10-62 – 10-70</a:t>
            </a:r>
            <a:endParaRPr lang="en-US" dirty="0">
              <a:solidFill>
                <a:srgbClr val="FFFF99"/>
              </a:solidFill>
            </a:endParaRPr>
          </a:p>
        </p:txBody>
      </p:sp>
    </p:spTree>
    <p:extLst>
      <p:ext uri="{BB962C8B-B14F-4D97-AF65-F5344CB8AC3E}">
        <p14:creationId xmlns:p14="http://schemas.microsoft.com/office/powerpoint/2010/main" val="1148972904"/>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447800"/>
            <a:ext cx="7772400" cy="1362075"/>
          </a:xfrm>
        </p:spPr>
        <p:txBody>
          <a:bodyPr/>
          <a:lstStyle/>
          <a:p>
            <a:r>
              <a:rPr lang="en-US" dirty="0" smtClean="0">
                <a:solidFill>
                  <a:srgbClr val="FFFF99"/>
                </a:solidFill>
              </a:rPr>
              <a:t>Chapter 8</a:t>
            </a:r>
            <a:br>
              <a:rPr lang="en-US" dirty="0" smtClean="0">
                <a:solidFill>
                  <a:srgbClr val="FFFF99"/>
                </a:solidFill>
              </a:rPr>
            </a:br>
            <a:r>
              <a:rPr lang="en-US" dirty="0" smtClean="0">
                <a:solidFill>
                  <a:srgbClr val="FFFF99"/>
                </a:solidFill>
              </a:rPr>
              <a:t>Data Security and </a:t>
            </a:r>
            <a:br>
              <a:rPr lang="en-US" dirty="0" smtClean="0">
                <a:solidFill>
                  <a:srgbClr val="FFFF99"/>
                </a:solidFill>
              </a:rPr>
            </a:br>
            <a:r>
              <a:rPr lang="en-US" dirty="0" smtClean="0">
                <a:solidFill>
                  <a:srgbClr val="FFFF99"/>
                </a:solidFill>
              </a:rPr>
              <a:t>Confidentiality</a:t>
            </a:r>
            <a:endParaRPr lang="en-US" dirty="0">
              <a:solidFill>
                <a:srgbClr val="FFFF99"/>
              </a:solidFill>
            </a:endParaRPr>
          </a:p>
        </p:txBody>
      </p:sp>
      <p:sp>
        <p:nvSpPr>
          <p:cNvPr id="6" name="Text Placeholder 5"/>
          <p:cNvSpPr>
            <a:spLocks noGrp="1"/>
          </p:cNvSpPr>
          <p:nvPr>
            <p:ph type="body" idx="1"/>
          </p:nvPr>
        </p:nvSpPr>
        <p:spPr/>
        <p:txBody>
          <a:bodyPr/>
          <a:lstStyle/>
          <a:p>
            <a:endParaRPr lang="en-US" dirty="0"/>
          </a:p>
        </p:txBody>
      </p:sp>
      <p:cxnSp>
        <p:nvCxnSpPr>
          <p:cNvPr id="4" name="Straight Connector 3"/>
          <p:cNvCxnSpPr/>
          <p:nvPr/>
        </p:nvCxnSpPr>
        <p:spPr>
          <a:xfrm>
            <a:off x="800100" y="3124200"/>
            <a:ext cx="7467600" cy="0"/>
          </a:xfrm>
          <a:prstGeom prst="line">
            <a:avLst/>
          </a:prstGeom>
          <a:ln w="63500">
            <a:solidFill>
              <a:srgbClr val="FF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169859"/>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2"/>
            <a:ext cx="8229600" cy="655638"/>
          </a:xfrm>
        </p:spPr>
        <p:txBody>
          <a:bodyPr/>
          <a:lstStyle/>
          <a:p>
            <a:r>
              <a:rPr lang="en-US" dirty="0"/>
              <a:t>Data Security and </a:t>
            </a:r>
            <a:r>
              <a:rPr lang="en-US" dirty="0" smtClean="0"/>
              <a:t> Confidentiality</a:t>
            </a:r>
            <a:br>
              <a:rPr lang="en-US" dirty="0" smtClean="0"/>
            </a:br>
            <a:r>
              <a:rPr lang="en-US" dirty="0" smtClean="0"/>
              <a:t> Definition and Purpose</a:t>
            </a:r>
            <a:endParaRPr lang="en-US" dirty="0"/>
          </a:p>
        </p:txBody>
      </p:sp>
      <p:sp>
        <p:nvSpPr>
          <p:cNvPr id="3" name="Content Placeholder 2"/>
          <p:cNvSpPr>
            <a:spLocks noGrp="1"/>
          </p:cNvSpPr>
          <p:nvPr>
            <p:ph idx="1"/>
          </p:nvPr>
        </p:nvSpPr>
        <p:spPr>
          <a:xfrm>
            <a:off x="457200" y="1447800"/>
            <a:ext cx="8229600" cy="4191000"/>
          </a:xfrm>
        </p:spPr>
        <p:txBody>
          <a:bodyPr/>
          <a:lstStyle/>
          <a:p>
            <a:r>
              <a:rPr lang="en-US" dirty="0" smtClean="0">
                <a:solidFill>
                  <a:srgbClr val="FFFF99"/>
                </a:solidFill>
              </a:rPr>
              <a:t>Definition</a:t>
            </a:r>
          </a:p>
          <a:p>
            <a:pPr marL="857250" lvl="1" indent="-457200"/>
            <a:r>
              <a:rPr lang="en-US" dirty="0">
                <a:solidFill>
                  <a:srgbClr val="FFFF99"/>
                </a:solidFill>
              </a:rPr>
              <a:t>Security</a:t>
            </a:r>
            <a:r>
              <a:rPr lang="en-US" b="0" dirty="0">
                <a:solidFill>
                  <a:srgbClr val="FFFF99"/>
                </a:solidFill>
              </a:rPr>
              <a:t>: </a:t>
            </a:r>
            <a:r>
              <a:rPr lang="en-US" dirty="0"/>
              <a:t>t</a:t>
            </a:r>
            <a:r>
              <a:rPr lang="en-US" dirty="0" smtClean="0"/>
              <a:t>he </a:t>
            </a:r>
            <a:r>
              <a:rPr lang="en-US" dirty="0"/>
              <a:t>protection of public health data and information systems to prevent  unauthorized release of identifying information and accidental loss of data for damage to the systems. </a:t>
            </a:r>
          </a:p>
          <a:p>
            <a:pPr marL="400050" lvl="1" indent="0">
              <a:buNone/>
            </a:pPr>
            <a:endParaRPr lang="en-US" dirty="0" smtClean="0"/>
          </a:p>
          <a:p>
            <a:pPr marL="857250" lvl="1" indent="-457200"/>
            <a:r>
              <a:rPr lang="en-US" dirty="0" smtClean="0">
                <a:solidFill>
                  <a:srgbClr val="FFFF99"/>
                </a:solidFill>
              </a:rPr>
              <a:t>Confidentiality</a:t>
            </a:r>
            <a:r>
              <a:rPr lang="en-US" dirty="0">
                <a:solidFill>
                  <a:srgbClr val="FFFF99"/>
                </a:solidFill>
              </a:rPr>
              <a:t>:  </a:t>
            </a:r>
            <a:r>
              <a:rPr lang="en-US" dirty="0" smtClean="0"/>
              <a:t>the </a:t>
            </a:r>
            <a:r>
              <a:rPr lang="en-US" dirty="0"/>
              <a:t>protection of personally identifiable information collected by public health organizations</a:t>
            </a:r>
            <a:r>
              <a:rPr lang="en-US" dirty="0" smtClean="0"/>
              <a:t>.</a:t>
            </a:r>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337521861"/>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2"/>
            <a:ext cx="8229600" cy="655638"/>
          </a:xfrm>
        </p:spPr>
        <p:txBody>
          <a:bodyPr/>
          <a:lstStyle/>
          <a:p>
            <a:r>
              <a:rPr lang="en-US" dirty="0"/>
              <a:t>Data Security and </a:t>
            </a:r>
            <a:r>
              <a:rPr lang="en-US" dirty="0" smtClean="0"/>
              <a:t> Confidentiality</a:t>
            </a:r>
            <a:br>
              <a:rPr lang="en-US" dirty="0" smtClean="0"/>
            </a:br>
            <a:r>
              <a:rPr lang="en-US" dirty="0" smtClean="0"/>
              <a:t> Definition and Purpose</a:t>
            </a:r>
            <a:endParaRPr lang="en-US" dirty="0"/>
          </a:p>
        </p:txBody>
      </p:sp>
      <p:sp>
        <p:nvSpPr>
          <p:cNvPr id="3" name="Content Placeholder 2"/>
          <p:cNvSpPr>
            <a:spLocks noGrp="1"/>
          </p:cNvSpPr>
          <p:nvPr>
            <p:ph idx="1"/>
          </p:nvPr>
        </p:nvSpPr>
        <p:spPr>
          <a:xfrm>
            <a:off x="409073" y="914400"/>
            <a:ext cx="8229600" cy="5257800"/>
          </a:xfrm>
        </p:spPr>
        <p:txBody>
          <a:bodyPr/>
          <a:lstStyle/>
          <a:p>
            <a:pPr marL="400050" lvl="1" indent="0">
              <a:buNone/>
            </a:pPr>
            <a:endParaRPr lang="en-US" b="0" dirty="0" smtClean="0"/>
          </a:p>
          <a:p>
            <a:pPr marL="457200" indent="-457200"/>
            <a:r>
              <a:rPr lang="en-US" dirty="0" smtClean="0">
                <a:solidFill>
                  <a:srgbClr val="FFFF99"/>
                </a:solidFill>
              </a:rPr>
              <a:t>Purpose</a:t>
            </a:r>
          </a:p>
          <a:p>
            <a:pPr marL="400050" lvl="1" indent="0">
              <a:buNone/>
            </a:pPr>
            <a:r>
              <a:rPr lang="en-US" dirty="0">
                <a:solidFill>
                  <a:srgbClr val="FFFF99"/>
                </a:solidFill>
              </a:rPr>
              <a:t>Security: </a:t>
            </a:r>
            <a:r>
              <a:rPr lang="en-US" dirty="0" smtClean="0">
                <a:solidFill>
                  <a:srgbClr val="FFFF99"/>
                </a:solidFill>
              </a:rPr>
              <a:t> </a:t>
            </a:r>
            <a:r>
              <a:rPr lang="en-US" dirty="0" smtClean="0"/>
              <a:t>to </a:t>
            </a:r>
            <a:r>
              <a:rPr lang="en-US" dirty="0"/>
              <a:t>prevent unauthorized release of identifying information and accidental data loss or damage to the systems.</a:t>
            </a:r>
          </a:p>
          <a:p>
            <a:pPr marL="400050" lvl="1" indent="0">
              <a:buNone/>
            </a:pPr>
            <a:endParaRPr lang="en-US" dirty="0" smtClean="0"/>
          </a:p>
          <a:p>
            <a:pPr marL="400050" lvl="1" indent="0">
              <a:buNone/>
            </a:pPr>
            <a:r>
              <a:rPr lang="en-US" dirty="0" smtClean="0">
                <a:solidFill>
                  <a:srgbClr val="FFFF99"/>
                </a:solidFill>
              </a:rPr>
              <a:t>Confidentiality</a:t>
            </a:r>
            <a:r>
              <a:rPr lang="en-US" dirty="0">
                <a:solidFill>
                  <a:srgbClr val="FFFF99"/>
                </a:solidFill>
              </a:rPr>
              <a:t>:  </a:t>
            </a:r>
            <a:r>
              <a:rPr lang="en-US" dirty="0" smtClean="0"/>
              <a:t>to </a:t>
            </a:r>
            <a:r>
              <a:rPr lang="en-US" dirty="0"/>
              <a:t>ensure that personal information is not released without the consent of the person involved, except as necessary to protect public health.</a:t>
            </a:r>
          </a:p>
          <a:p>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146360585"/>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5562"/>
            <a:ext cx="8229600" cy="655638"/>
          </a:xfrm>
        </p:spPr>
        <p:txBody>
          <a:bodyPr/>
          <a:lstStyle/>
          <a:p>
            <a:r>
              <a:rPr lang="en-US" dirty="0"/>
              <a:t>Data Security </a:t>
            </a:r>
            <a:r>
              <a:rPr lang="en-US" dirty="0" smtClean="0"/>
              <a:t>and Confidentiality Process (1)</a:t>
            </a:r>
            <a:br>
              <a:rPr lang="en-US" dirty="0" smtClean="0"/>
            </a:br>
            <a:endParaRPr lang="en-US" dirty="0">
              <a:solidFill>
                <a:srgbClr val="FFFFFF"/>
              </a:solidFill>
            </a:endParaRPr>
          </a:p>
        </p:txBody>
      </p:sp>
      <p:sp>
        <p:nvSpPr>
          <p:cNvPr id="3" name="Content Placeholder 2"/>
          <p:cNvSpPr>
            <a:spLocks noGrp="1"/>
          </p:cNvSpPr>
          <p:nvPr>
            <p:ph idx="1"/>
          </p:nvPr>
        </p:nvSpPr>
        <p:spPr>
          <a:xfrm>
            <a:off x="457200" y="2514600"/>
            <a:ext cx="8229600" cy="3581400"/>
          </a:xfrm>
        </p:spPr>
        <p:txBody>
          <a:bodyPr/>
          <a:lstStyle/>
          <a:p>
            <a:pPr marL="514350" lvl="0" indent="-514350">
              <a:buFont typeface="+mj-lt"/>
              <a:buAutoNum type="alphaUcPeriod"/>
            </a:pPr>
            <a:r>
              <a:rPr lang="en-US" dirty="0" smtClean="0"/>
              <a:t>Ensure that TB surveillance data are kept confidential and all data files are secure. </a:t>
            </a:r>
          </a:p>
          <a:p>
            <a:pPr marL="514350" lvl="0" indent="-514350">
              <a:buFont typeface="+mj-lt"/>
              <a:buAutoNum type="alphaUcPeriod"/>
            </a:pPr>
            <a:r>
              <a:rPr lang="en-US" dirty="0" smtClean="0"/>
              <a:t>Adhere </a:t>
            </a:r>
            <a:r>
              <a:rPr lang="en-US" dirty="0"/>
              <a:t>to the Data Security and Confidentiality Guidelines for HIV, Viral Hepatitis, Sexually Transmitted Disease, and Tuberculosis Programs.</a:t>
            </a:r>
            <a:r>
              <a:rPr lang="en-US" dirty="0" smtClean="0"/>
              <a:t> </a:t>
            </a:r>
          </a:p>
        </p:txBody>
      </p:sp>
      <p:sp>
        <p:nvSpPr>
          <p:cNvPr id="4" name="Text Placeholder 3"/>
          <p:cNvSpPr>
            <a:spLocks noGrp="1"/>
          </p:cNvSpPr>
          <p:nvPr>
            <p:ph type="body" sz="quarter" idx="10"/>
          </p:nvPr>
        </p:nvSpPr>
        <p:spPr/>
        <p:txBody>
          <a:bodyPr/>
          <a:lstStyle/>
          <a:p>
            <a:endParaRPr lang="en-US" dirty="0"/>
          </a:p>
        </p:txBody>
      </p:sp>
      <p:sp>
        <p:nvSpPr>
          <p:cNvPr id="6" name="Down Ribbon 5"/>
          <p:cNvSpPr/>
          <p:nvPr/>
        </p:nvSpPr>
        <p:spPr>
          <a:xfrm>
            <a:off x="3371850" y="1752600"/>
            <a:ext cx="2286000" cy="457200"/>
          </a:xfrm>
          <a:prstGeom prst="ribb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Tree>
    <p:extLst>
      <p:ext uri="{BB962C8B-B14F-4D97-AF65-F5344CB8AC3E}">
        <p14:creationId xmlns:p14="http://schemas.microsoft.com/office/powerpoint/2010/main" val="3730466256"/>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505200"/>
          </a:xfrm>
        </p:spPr>
        <p:txBody>
          <a:bodyPr/>
          <a:lstStyle/>
          <a:p>
            <a:r>
              <a:rPr lang="en-US" dirty="0" smtClean="0"/>
              <a:t>Policies and procedures</a:t>
            </a:r>
          </a:p>
          <a:p>
            <a:pPr lvl="1"/>
            <a:r>
              <a:rPr lang="en-US" dirty="0" smtClean="0"/>
              <a:t>To protect confidentiality of all surveillance case reports and files.</a:t>
            </a:r>
          </a:p>
          <a:p>
            <a:pPr lvl="1"/>
            <a:r>
              <a:rPr lang="en-US" dirty="0" smtClean="0"/>
              <a:t>To protect HIV test results, must conform to the confidentiality requirements of the state and local HIV/AIDS programs.</a:t>
            </a:r>
          </a:p>
          <a:p>
            <a:r>
              <a:rPr lang="en-US" dirty="0" smtClean="0"/>
              <a:t>Training on security and confidentiality of data.</a:t>
            </a:r>
            <a:endParaRPr lang="en-US" dirty="0"/>
          </a:p>
        </p:txBody>
      </p:sp>
      <p:sp>
        <p:nvSpPr>
          <p:cNvPr id="4" name="Text Placeholder 3"/>
          <p:cNvSpPr>
            <a:spLocks noGrp="1"/>
          </p:cNvSpPr>
          <p:nvPr>
            <p:ph type="body" sz="quarter" idx="10"/>
          </p:nvPr>
        </p:nvSpPr>
        <p:spPr/>
        <p:txBody>
          <a:bodyPr/>
          <a:lstStyle/>
          <a:p>
            <a:endParaRPr lang="en-US" dirty="0"/>
          </a:p>
        </p:txBody>
      </p:sp>
      <p:sp>
        <p:nvSpPr>
          <p:cNvPr id="9" name="Down Ribbon 8"/>
          <p:cNvSpPr/>
          <p:nvPr/>
        </p:nvSpPr>
        <p:spPr>
          <a:xfrm>
            <a:off x="3373120" y="1524000"/>
            <a:ext cx="2286000" cy="457200"/>
          </a:xfrm>
          <a:prstGeom prst="ribbon">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CoAg</a:t>
            </a:r>
            <a:endParaRPr lang="en-US" sz="2400" b="1" dirty="0">
              <a:solidFill>
                <a:srgbClr val="000000"/>
              </a:solidFill>
            </a:endParaRPr>
          </a:p>
        </p:txBody>
      </p:sp>
      <p:sp>
        <p:nvSpPr>
          <p:cNvPr id="5" name="Title 4"/>
          <p:cNvSpPr>
            <a:spLocks noGrp="1"/>
          </p:cNvSpPr>
          <p:nvPr>
            <p:ph type="title"/>
          </p:nvPr>
        </p:nvSpPr>
        <p:spPr/>
        <p:txBody>
          <a:bodyPr/>
          <a:lstStyle/>
          <a:p>
            <a:r>
              <a:rPr lang="en-US" dirty="0"/>
              <a:t>Data Security and Confidentiality </a:t>
            </a:r>
            <a:r>
              <a:rPr lang="en-US" dirty="0" smtClean="0"/>
              <a:t>Process (2)</a:t>
            </a:r>
            <a:endParaRPr lang="en-US" dirty="0"/>
          </a:p>
        </p:txBody>
      </p:sp>
    </p:spTree>
    <p:extLst>
      <p:ext uri="{BB962C8B-B14F-4D97-AF65-F5344CB8AC3E}">
        <p14:creationId xmlns:p14="http://schemas.microsoft.com/office/powerpoint/2010/main" val="2056792083"/>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752600"/>
          </a:xfrm>
        </p:spPr>
        <p:txBody>
          <a:bodyPr/>
          <a:lstStyle/>
          <a:p>
            <a:pPr marL="342900" lvl="0" indent="-342900">
              <a:lnSpc>
                <a:spcPct val="100000"/>
              </a:lnSpc>
              <a:spcBef>
                <a:spcPct val="20000"/>
              </a:spcBef>
            </a:pPr>
            <a:r>
              <a:rPr lang="en-US" sz="3200" dirty="0" smtClean="0">
                <a:ea typeface="+mn-ea"/>
                <a:cs typeface="+mn-cs"/>
              </a:rPr>
              <a:t>Security and Confidentiality Guidelines for HIV, Viral Hepatitis, Sexually Transmitted Disease, and Tuberculosis Programs</a:t>
            </a:r>
            <a:endParaRPr lang="en-US" dirty="0"/>
          </a:p>
        </p:txBody>
      </p:sp>
      <p:sp>
        <p:nvSpPr>
          <p:cNvPr id="3" name="Content Placeholder 2"/>
          <p:cNvSpPr>
            <a:spLocks noGrp="1"/>
          </p:cNvSpPr>
          <p:nvPr>
            <p:ph idx="1"/>
          </p:nvPr>
        </p:nvSpPr>
        <p:spPr>
          <a:xfrm>
            <a:off x="304800" y="2286001"/>
            <a:ext cx="8229600" cy="3809999"/>
          </a:xfrm>
        </p:spPr>
        <p:txBody>
          <a:bodyPr/>
          <a:lstStyle/>
          <a:p>
            <a:r>
              <a:rPr lang="en-US" sz="2800" dirty="0" smtClean="0"/>
              <a:t>Minimum Standards and Use to </a:t>
            </a:r>
            <a:br>
              <a:rPr lang="en-US" sz="2800" dirty="0" smtClean="0"/>
            </a:br>
            <a:r>
              <a:rPr lang="en-US" sz="2800" dirty="0" smtClean="0"/>
              <a:t>Facilitate Data Sharing and Use of </a:t>
            </a:r>
            <a:br>
              <a:rPr lang="en-US" sz="2800" dirty="0" smtClean="0"/>
            </a:br>
            <a:r>
              <a:rPr lang="en-US" sz="2800" dirty="0" smtClean="0"/>
              <a:t>Surveillance Data for Public Health </a:t>
            </a:r>
            <a:br>
              <a:rPr lang="en-US" sz="2800" dirty="0" smtClean="0"/>
            </a:br>
            <a:r>
              <a:rPr lang="en-US" sz="2800" dirty="0" smtClean="0"/>
              <a:t>Action</a:t>
            </a:r>
          </a:p>
          <a:p>
            <a:r>
              <a:rPr lang="en-US" sz="2800" dirty="0" smtClean="0"/>
              <a:t>Certification will be required annually </a:t>
            </a:r>
            <a:endParaRPr lang="en-US" sz="2800" dirty="0"/>
          </a:p>
        </p:txBody>
      </p:sp>
      <p:sp>
        <p:nvSpPr>
          <p:cNvPr id="4" name="Text Placeholder 3"/>
          <p:cNvSpPr>
            <a:spLocks noGrp="1"/>
          </p:cNvSpPr>
          <p:nvPr>
            <p:ph type="body" sz="quarter" idx="10"/>
          </p:nvPr>
        </p:nvSpPr>
        <p:spPr/>
        <p:txBody>
          <a:bodyPr/>
          <a:lstStyle/>
          <a:p>
            <a:endParaRPr lang="en-US" dirty="0"/>
          </a:p>
        </p:txBody>
      </p:sp>
      <p:sp>
        <p:nvSpPr>
          <p:cNvPr id="5" name="Explosion 1 4"/>
          <p:cNvSpPr/>
          <p:nvPr/>
        </p:nvSpPr>
        <p:spPr>
          <a:xfrm rot="1105452">
            <a:off x="6789316" y="2263132"/>
            <a:ext cx="1940541" cy="1663856"/>
          </a:xfrm>
          <a:prstGeom prst="irregularSeal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00"/>
                </a:solidFill>
              </a:rPr>
              <a:t>NEW</a:t>
            </a:r>
            <a:endParaRPr lang="en-US" sz="2800" b="1" dirty="0">
              <a:solidFill>
                <a:srgbClr val="000000"/>
              </a:solidFill>
            </a:endParaRPr>
          </a:p>
        </p:txBody>
      </p:sp>
    </p:spTree>
    <p:extLst>
      <p:ext uri="{BB962C8B-B14F-4D97-AF65-F5344CB8AC3E}">
        <p14:creationId xmlns:p14="http://schemas.microsoft.com/office/powerpoint/2010/main" val="390038473"/>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87362"/>
            <a:ext cx="8229600" cy="579438"/>
          </a:xfrm>
        </p:spPr>
        <p:txBody>
          <a:bodyPr/>
          <a:lstStyle/>
          <a:p>
            <a:r>
              <a:rPr lang="en-US" dirty="0" smtClean="0"/>
              <a:t>Initial Assessments</a:t>
            </a:r>
            <a:endParaRPr lang="en-US" dirty="0"/>
          </a:p>
        </p:txBody>
      </p:sp>
      <p:sp>
        <p:nvSpPr>
          <p:cNvPr id="6" name="Content Placeholder 5"/>
          <p:cNvSpPr>
            <a:spLocks noGrp="1"/>
          </p:cNvSpPr>
          <p:nvPr>
            <p:ph idx="1"/>
          </p:nvPr>
        </p:nvSpPr>
        <p:spPr>
          <a:xfrm>
            <a:off x="304800" y="1752600"/>
            <a:ext cx="8610600" cy="3429000"/>
          </a:xfrm>
        </p:spPr>
        <p:txBody>
          <a:bodyPr/>
          <a:lstStyle/>
          <a:p>
            <a:r>
              <a:rPr lang="en-US" sz="2800" dirty="0" smtClean="0"/>
              <a:t>A baseline review of current policies and procedures to identify gaps and barriers.</a:t>
            </a:r>
          </a:p>
          <a:p>
            <a:endParaRPr lang="en-US" dirty="0" smtClean="0"/>
          </a:p>
          <a:p>
            <a:r>
              <a:rPr lang="en-US" sz="2800" dirty="0" smtClean="0"/>
              <a:t>Follow a set of specified steps</a:t>
            </a:r>
          </a:p>
        </p:txBody>
      </p:sp>
      <p:sp>
        <p:nvSpPr>
          <p:cNvPr id="7" name="Text Placeholder 6"/>
          <p:cNvSpPr>
            <a:spLocks noGrp="1"/>
          </p:cNvSpPr>
          <p:nvPr>
            <p:ph type="body" sz="quarter" idx="10"/>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579438"/>
          </a:xfrm>
        </p:spPr>
        <p:txBody>
          <a:bodyPr/>
          <a:lstStyle/>
          <a:p>
            <a:r>
              <a:rPr lang="en-US" dirty="0" smtClean="0"/>
              <a:t>Initial Assessment Steps (1)</a:t>
            </a:r>
            <a:endParaRPr lang="en-US" dirty="0"/>
          </a:p>
        </p:txBody>
      </p:sp>
      <p:sp>
        <p:nvSpPr>
          <p:cNvPr id="6" name="Content Placeholder 5"/>
          <p:cNvSpPr>
            <a:spLocks noGrp="1"/>
          </p:cNvSpPr>
          <p:nvPr>
            <p:ph idx="1"/>
          </p:nvPr>
        </p:nvSpPr>
        <p:spPr>
          <a:xfrm>
            <a:off x="304800" y="990600"/>
            <a:ext cx="8610600" cy="4191000"/>
          </a:xfrm>
        </p:spPr>
        <p:txBody>
          <a:bodyPr/>
          <a:lstStyle/>
          <a:p>
            <a:pPr marL="514350" indent="-514350">
              <a:buFont typeface="+mj-lt"/>
              <a:buAutoNum type="arabicPeriod"/>
            </a:pPr>
            <a:r>
              <a:rPr lang="en-US" dirty="0" smtClean="0"/>
              <a:t>Assess current policies and gather resources.</a:t>
            </a:r>
          </a:p>
          <a:p>
            <a:pPr marL="514350" indent="-514350">
              <a:buFont typeface="+mj-lt"/>
              <a:buAutoNum type="arabicPeriod"/>
            </a:pPr>
            <a:r>
              <a:rPr lang="en-US" dirty="0" smtClean="0"/>
              <a:t>Assess physical security and define the secure area.</a:t>
            </a:r>
          </a:p>
          <a:p>
            <a:pPr marL="514350" indent="-514350">
              <a:buFont typeface="+mj-lt"/>
              <a:buAutoNum type="arabicPeriod"/>
            </a:pPr>
            <a:r>
              <a:rPr lang="en-US" dirty="0" smtClean="0"/>
              <a:t>Assess electronic security, protections, and methods of data transfer and storage.</a:t>
            </a:r>
          </a:p>
          <a:p>
            <a:pPr marL="514350" indent="-514350">
              <a:buFont typeface="+mj-lt"/>
              <a:buAutoNum type="arabicPeriod"/>
            </a:pPr>
            <a:r>
              <a:rPr lang="en-US" dirty="0" smtClean="0"/>
              <a:t>Assess current training needs.</a:t>
            </a:r>
          </a:p>
        </p:txBody>
      </p:sp>
      <p:sp>
        <p:nvSpPr>
          <p:cNvPr id="7" name="Text Placeholder 6"/>
          <p:cNvSpPr>
            <a:spLocks noGrp="1"/>
          </p:cNvSpPr>
          <p:nvPr>
            <p:ph type="body" sz="quarter" idx="10"/>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808"/>
            <a:ext cx="8229600" cy="731838"/>
          </a:xfrm>
        </p:spPr>
        <p:txBody>
          <a:bodyPr/>
          <a:lstStyle/>
          <a:p>
            <a:r>
              <a:rPr lang="en-US" dirty="0" smtClean="0"/>
              <a:t>Sections of the Guide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50123125"/>
              </p:ext>
            </p:extLst>
          </p:nvPr>
        </p:nvGraphicFramePr>
        <p:xfrm>
          <a:off x="2272353" y="1097280"/>
          <a:ext cx="6490648" cy="4922520"/>
        </p:xfrm>
        <a:graphic>
          <a:graphicData uri="http://schemas.openxmlformats.org/drawingml/2006/table">
            <a:tbl>
              <a:tblPr firstRow="1" firstCol="1" bandRow="1">
                <a:tableStyleId>{5C22544A-7EE6-4342-B048-85BDC9FD1C3A}</a:tableStyleId>
              </a:tblPr>
              <a:tblGrid>
                <a:gridCol w="1300102"/>
                <a:gridCol w="5190546"/>
              </a:tblGrid>
              <a:tr h="332613">
                <a:tc>
                  <a:txBody>
                    <a:bodyPr/>
                    <a:lstStyle/>
                    <a:p>
                      <a:pPr marL="0" marR="0" algn="ctr">
                        <a:lnSpc>
                          <a:spcPct val="100000"/>
                        </a:lnSpc>
                        <a:spcBef>
                          <a:spcPts val="0"/>
                        </a:spcBef>
                        <a:spcAft>
                          <a:spcPts val="0"/>
                        </a:spcAft>
                      </a:pPr>
                      <a:r>
                        <a:rPr lang="en-GB" sz="2400" dirty="0">
                          <a:solidFill>
                            <a:srgbClr val="000000"/>
                          </a:solidFill>
                          <a:effectLst/>
                        </a:rPr>
                        <a:t>Chapter</a:t>
                      </a:r>
                      <a:endParaRPr lang="en-US" sz="2400" b="1" dirty="0">
                        <a:solidFill>
                          <a:srgbClr val="000000"/>
                        </a:solidFill>
                        <a:effectLst/>
                        <a:latin typeface="Times New Roman"/>
                        <a:ea typeface="Calibri"/>
                        <a:cs typeface="Times New Roman"/>
                      </a:endParaRPr>
                    </a:p>
                  </a:txBody>
                  <a:tcPr marL="60447" marR="60447" marT="0" marB="0">
                    <a:solidFill>
                      <a:schemeClr val="bg2"/>
                    </a:solidFill>
                  </a:tcPr>
                </a:tc>
                <a:tc>
                  <a:txBody>
                    <a:bodyPr/>
                    <a:lstStyle/>
                    <a:p>
                      <a:pPr marL="0" marR="0" algn="ctr">
                        <a:lnSpc>
                          <a:spcPct val="100000"/>
                        </a:lnSpc>
                        <a:spcBef>
                          <a:spcPts val="0"/>
                        </a:spcBef>
                        <a:spcAft>
                          <a:spcPts val="0"/>
                        </a:spcAft>
                      </a:pPr>
                      <a:r>
                        <a:rPr lang="en-GB" sz="2400" dirty="0">
                          <a:solidFill>
                            <a:srgbClr val="000000"/>
                          </a:solidFill>
                          <a:effectLst/>
                        </a:rPr>
                        <a:t>Sections</a:t>
                      </a:r>
                      <a:endParaRPr lang="en-US" sz="2400" b="1" dirty="0">
                        <a:solidFill>
                          <a:srgbClr val="000000"/>
                        </a:solidFill>
                        <a:effectLst/>
                        <a:latin typeface="Times New Roman"/>
                        <a:ea typeface="Calibri"/>
                        <a:cs typeface="Times New Roman"/>
                      </a:endParaRPr>
                    </a:p>
                  </a:txBody>
                  <a:tcPr marL="60447" marR="60447" marT="0" marB="0">
                    <a:solidFill>
                      <a:schemeClr val="bg2"/>
                    </a:solidFill>
                  </a:tcPr>
                </a:tc>
              </a:tr>
              <a:tr h="185371">
                <a:tc>
                  <a:txBody>
                    <a:bodyPr/>
                    <a:lstStyle/>
                    <a:p>
                      <a:pPr marL="0" marR="0" algn="ctr">
                        <a:lnSpc>
                          <a:spcPct val="100000"/>
                        </a:lnSpc>
                        <a:spcBef>
                          <a:spcPts val="0"/>
                        </a:spcBef>
                        <a:spcAft>
                          <a:spcPts val="0"/>
                        </a:spcAft>
                      </a:pPr>
                      <a:r>
                        <a:rPr lang="en-US" sz="2300" dirty="0">
                          <a:solidFill>
                            <a:srgbClr val="000000"/>
                          </a:solidFill>
                          <a:effectLst/>
                        </a:rPr>
                        <a:t>1</a:t>
                      </a:r>
                      <a:endParaRPr lang="en-US" sz="2300" b="1" dirty="0">
                        <a:solidFill>
                          <a:srgbClr val="000000"/>
                        </a:solidFill>
                        <a:effectLst/>
                        <a:latin typeface="Times New Roman"/>
                        <a:ea typeface="Calibri"/>
                        <a:cs typeface="Times New Roman"/>
                      </a:endParaRPr>
                    </a:p>
                  </a:txBody>
                  <a:tcPr marL="60447" marR="60447" marT="0" marB="0">
                    <a:solidFill>
                      <a:srgbClr val="CCFFFF"/>
                    </a:solidFill>
                  </a:tcPr>
                </a:tc>
                <a:tc>
                  <a:txBody>
                    <a:bodyPr/>
                    <a:lstStyle/>
                    <a:p>
                      <a:pPr marL="0" marR="0">
                        <a:lnSpc>
                          <a:spcPct val="100000"/>
                        </a:lnSpc>
                        <a:spcBef>
                          <a:spcPts val="0"/>
                        </a:spcBef>
                        <a:spcAft>
                          <a:spcPts val="0"/>
                        </a:spcAft>
                      </a:pPr>
                      <a:r>
                        <a:rPr lang="en-US" sz="2300" b="1" dirty="0">
                          <a:solidFill>
                            <a:srgbClr val="000000"/>
                          </a:solidFill>
                          <a:effectLst/>
                        </a:rPr>
                        <a:t>Introduction to the Guide and Toolkit</a:t>
                      </a:r>
                      <a:endParaRPr lang="en-US" sz="2300" b="1" dirty="0">
                        <a:solidFill>
                          <a:srgbClr val="000000"/>
                        </a:solidFill>
                        <a:effectLst/>
                        <a:latin typeface="Times New Roman"/>
                        <a:ea typeface="Calibri"/>
                        <a:cs typeface="Times New Roman"/>
                      </a:endParaRPr>
                    </a:p>
                  </a:txBody>
                  <a:tcPr marL="60447" marR="60447" marT="0" marB="0">
                    <a:solidFill>
                      <a:srgbClr val="CCFFFF"/>
                    </a:solidFill>
                  </a:tcPr>
                </a:tc>
              </a:tr>
              <a:tr h="370742">
                <a:tc>
                  <a:txBody>
                    <a:bodyPr/>
                    <a:lstStyle/>
                    <a:p>
                      <a:pPr marL="0" marR="0" algn="ctr">
                        <a:lnSpc>
                          <a:spcPct val="100000"/>
                        </a:lnSpc>
                        <a:spcBef>
                          <a:spcPts val="0"/>
                        </a:spcBef>
                        <a:spcAft>
                          <a:spcPts val="0"/>
                        </a:spcAft>
                      </a:pPr>
                      <a:r>
                        <a:rPr lang="en-US" sz="2300" dirty="0">
                          <a:solidFill>
                            <a:srgbClr val="000000"/>
                          </a:solidFill>
                          <a:effectLst/>
                        </a:rPr>
                        <a:t>2</a:t>
                      </a:r>
                      <a:endParaRPr lang="en-US" sz="2300" b="1" dirty="0">
                        <a:solidFill>
                          <a:srgbClr val="000000"/>
                        </a:solidFill>
                        <a:effectLst/>
                        <a:latin typeface="Times New Roman"/>
                        <a:ea typeface="Calibri"/>
                        <a:cs typeface="Times New Roman"/>
                      </a:endParaRPr>
                    </a:p>
                  </a:txBody>
                  <a:tcPr marL="60447" marR="60447" marT="0" marB="0">
                    <a:solidFill>
                      <a:srgbClr val="CCFFFF"/>
                    </a:solidFill>
                  </a:tcPr>
                </a:tc>
                <a:tc>
                  <a:txBody>
                    <a:bodyPr/>
                    <a:lstStyle/>
                    <a:p>
                      <a:pPr marL="0" marR="0">
                        <a:lnSpc>
                          <a:spcPct val="100000"/>
                        </a:lnSpc>
                        <a:spcBef>
                          <a:spcPts val="0"/>
                        </a:spcBef>
                        <a:spcAft>
                          <a:spcPts val="0"/>
                        </a:spcAft>
                      </a:pPr>
                      <a:r>
                        <a:rPr lang="en-US" sz="2300" b="1" dirty="0" smtClean="0">
                          <a:solidFill>
                            <a:srgbClr val="000000"/>
                          </a:solidFill>
                          <a:effectLst/>
                        </a:rPr>
                        <a:t>National Tuberculosis Surveillance </a:t>
                      </a:r>
                      <a:r>
                        <a:rPr lang="en-US" sz="2300" b="1" dirty="0">
                          <a:solidFill>
                            <a:srgbClr val="000000"/>
                          </a:solidFill>
                          <a:effectLst/>
                        </a:rPr>
                        <a:t>System </a:t>
                      </a:r>
                      <a:r>
                        <a:rPr lang="en-US" sz="2300" b="1" dirty="0" smtClean="0">
                          <a:solidFill>
                            <a:srgbClr val="000000"/>
                          </a:solidFill>
                          <a:effectLst/>
                        </a:rPr>
                        <a:t>Data </a:t>
                      </a:r>
                      <a:r>
                        <a:rPr lang="en-US" sz="2300" b="1" dirty="0">
                          <a:solidFill>
                            <a:srgbClr val="000000"/>
                          </a:solidFill>
                          <a:effectLst/>
                        </a:rPr>
                        <a:t>Flow</a:t>
                      </a:r>
                      <a:endParaRPr lang="en-US" sz="2300" b="1" dirty="0">
                        <a:solidFill>
                          <a:srgbClr val="000000"/>
                        </a:solidFill>
                        <a:effectLst/>
                        <a:latin typeface="Times New Roman"/>
                        <a:ea typeface="Calibri"/>
                        <a:cs typeface="Times New Roman"/>
                      </a:endParaRPr>
                    </a:p>
                  </a:txBody>
                  <a:tcPr marL="60447" marR="60447" marT="0" marB="0">
                    <a:solidFill>
                      <a:srgbClr val="CCFFFF"/>
                    </a:solidFill>
                  </a:tcPr>
                </a:tc>
              </a:tr>
              <a:tr h="370742">
                <a:tc>
                  <a:txBody>
                    <a:bodyPr/>
                    <a:lstStyle/>
                    <a:p>
                      <a:pPr marL="0" marR="0" algn="ctr">
                        <a:lnSpc>
                          <a:spcPct val="100000"/>
                        </a:lnSpc>
                        <a:spcBef>
                          <a:spcPts val="0"/>
                        </a:spcBef>
                        <a:spcAft>
                          <a:spcPts val="0"/>
                        </a:spcAft>
                      </a:pPr>
                      <a:r>
                        <a:rPr lang="en-US" sz="2300" dirty="0">
                          <a:solidFill>
                            <a:srgbClr val="000000"/>
                          </a:solidFill>
                          <a:effectLst/>
                        </a:rPr>
                        <a:t>3</a:t>
                      </a:r>
                      <a:endParaRPr lang="en-US" sz="2300" b="1" dirty="0">
                        <a:solidFill>
                          <a:srgbClr val="000000"/>
                        </a:solidFill>
                        <a:effectLst/>
                        <a:latin typeface="Times New Roman"/>
                        <a:ea typeface="Calibri"/>
                        <a:cs typeface="Times New Roman"/>
                      </a:endParaRPr>
                    </a:p>
                  </a:txBody>
                  <a:tcPr marL="60447" marR="60447" marT="0" marB="0">
                    <a:solidFill>
                      <a:srgbClr val="CCFFFF"/>
                    </a:solidFill>
                  </a:tcPr>
                </a:tc>
                <a:tc>
                  <a:txBody>
                    <a:bodyPr/>
                    <a:lstStyle/>
                    <a:p>
                      <a:pPr marL="0" marR="0">
                        <a:lnSpc>
                          <a:spcPct val="100000"/>
                        </a:lnSpc>
                        <a:spcBef>
                          <a:spcPts val="0"/>
                        </a:spcBef>
                        <a:spcAft>
                          <a:spcPts val="0"/>
                        </a:spcAft>
                      </a:pPr>
                      <a:r>
                        <a:rPr lang="en-US" sz="2300" b="1" dirty="0">
                          <a:solidFill>
                            <a:srgbClr val="000000"/>
                          </a:solidFill>
                          <a:effectLst/>
                        </a:rPr>
                        <a:t>Overview of the Quality Assurance Process</a:t>
                      </a:r>
                      <a:endParaRPr lang="en-US" sz="2300" b="1" dirty="0">
                        <a:solidFill>
                          <a:srgbClr val="000000"/>
                        </a:solidFill>
                        <a:effectLst/>
                        <a:latin typeface="Times New Roman"/>
                        <a:ea typeface="Calibri"/>
                        <a:cs typeface="Times New Roman"/>
                      </a:endParaRPr>
                    </a:p>
                  </a:txBody>
                  <a:tcPr marL="60447" marR="60447" marT="0" marB="0">
                    <a:solidFill>
                      <a:srgbClr val="CCFFFF"/>
                    </a:solidFill>
                  </a:tcPr>
                </a:tc>
              </a:tr>
              <a:tr h="185371">
                <a:tc>
                  <a:txBody>
                    <a:bodyPr/>
                    <a:lstStyle/>
                    <a:p>
                      <a:pPr marL="0" marR="0" algn="ctr">
                        <a:lnSpc>
                          <a:spcPct val="100000"/>
                        </a:lnSpc>
                        <a:spcBef>
                          <a:spcPts val="0"/>
                        </a:spcBef>
                        <a:spcAft>
                          <a:spcPts val="0"/>
                        </a:spcAft>
                      </a:pPr>
                      <a:r>
                        <a:rPr lang="en-US" sz="2300" dirty="0">
                          <a:solidFill>
                            <a:srgbClr val="000000"/>
                          </a:solidFill>
                          <a:effectLst/>
                        </a:rPr>
                        <a:t>4</a:t>
                      </a:r>
                      <a:endParaRPr lang="en-US" sz="2300" b="1" dirty="0">
                        <a:solidFill>
                          <a:srgbClr val="000000"/>
                        </a:solidFill>
                        <a:effectLst/>
                        <a:latin typeface="Times New Roman"/>
                        <a:ea typeface="Calibri"/>
                        <a:cs typeface="Times New Roman"/>
                      </a:endParaRPr>
                    </a:p>
                  </a:txBody>
                  <a:tcPr marL="60447" marR="60447" marT="0" marB="0">
                    <a:solidFill>
                      <a:srgbClr val="FFFFCC"/>
                    </a:solidFill>
                  </a:tcPr>
                </a:tc>
                <a:tc>
                  <a:txBody>
                    <a:bodyPr/>
                    <a:lstStyle/>
                    <a:p>
                      <a:pPr marL="0" marR="0">
                        <a:lnSpc>
                          <a:spcPct val="100000"/>
                        </a:lnSpc>
                        <a:spcBef>
                          <a:spcPts val="0"/>
                        </a:spcBef>
                        <a:spcAft>
                          <a:spcPts val="0"/>
                        </a:spcAft>
                      </a:pPr>
                      <a:r>
                        <a:rPr lang="en-US" sz="2300" b="1" dirty="0">
                          <a:solidFill>
                            <a:srgbClr val="000000"/>
                          </a:solidFill>
                          <a:effectLst/>
                        </a:rPr>
                        <a:t>Case Detection</a:t>
                      </a:r>
                      <a:endParaRPr lang="en-US" sz="2300" b="1" dirty="0">
                        <a:solidFill>
                          <a:srgbClr val="000000"/>
                        </a:solidFill>
                        <a:effectLst/>
                        <a:latin typeface="Times New Roman"/>
                        <a:ea typeface="Calibri"/>
                        <a:cs typeface="Times New Roman"/>
                      </a:endParaRPr>
                    </a:p>
                  </a:txBody>
                  <a:tcPr marL="60447" marR="60447" marT="0" marB="0">
                    <a:solidFill>
                      <a:srgbClr val="FFFFCC"/>
                    </a:solidFill>
                  </a:tcPr>
                </a:tc>
              </a:tr>
              <a:tr h="185371">
                <a:tc>
                  <a:txBody>
                    <a:bodyPr/>
                    <a:lstStyle/>
                    <a:p>
                      <a:pPr marL="0" marR="0" algn="ctr">
                        <a:lnSpc>
                          <a:spcPct val="100000"/>
                        </a:lnSpc>
                        <a:spcBef>
                          <a:spcPts val="0"/>
                        </a:spcBef>
                        <a:spcAft>
                          <a:spcPts val="0"/>
                        </a:spcAft>
                      </a:pPr>
                      <a:r>
                        <a:rPr lang="en-US" sz="2300" dirty="0">
                          <a:solidFill>
                            <a:srgbClr val="000000"/>
                          </a:solidFill>
                          <a:effectLst/>
                        </a:rPr>
                        <a:t>5</a:t>
                      </a:r>
                      <a:endParaRPr lang="en-US" sz="2300" b="1" dirty="0">
                        <a:solidFill>
                          <a:srgbClr val="000000"/>
                        </a:solidFill>
                        <a:effectLst/>
                        <a:latin typeface="Times New Roman"/>
                        <a:ea typeface="Calibri"/>
                        <a:cs typeface="Times New Roman"/>
                      </a:endParaRPr>
                    </a:p>
                  </a:txBody>
                  <a:tcPr marL="60447" marR="60447" marT="0" marB="0">
                    <a:solidFill>
                      <a:srgbClr val="FFFFCC"/>
                    </a:solidFill>
                  </a:tcPr>
                </a:tc>
                <a:tc>
                  <a:txBody>
                    <a:bodyPr/>
                    <a:lstStyle/>
                    <a:p>
                      <a:pPr marL="0" marR="0">
                        <a:lnSpc>
                          <a:spcPct val="100000"/>
                        </a:lnSpc>
                        <a:spcBef>
                          <a:spcPts val="0"/>
                        </a:spcBef>
                        <a:spcAft>
                          <a:spcPts val="0"/>
                        </a:spcAft>
                      </a:pPr>
                      <a:r>
                        <a:rPr lang="en-US" sz="2300" b="1" dirty="0">
                          <a:solidFill>
                            <a:srgbClr val="000000"/>
                          </a:solidFill>
                          <a:effectLst/>
                        </a:rPr>
                        <a:t>Data Accuracy</a:t>
                      </a:r>
                      <a:endParaRPr lang="en-US" sz="2300" b="1" dirty="0">
                        <a:solidFill>
                          <a:srgbClr val="000000"/>
                        </a:solidFill>
                        <a:effectLst/>
                        <a:latin typeface="Times New Roman"/>
                        <a:ea typeface="Calibri"/>
                        <a:cs typeface="Times New Roman"/>
                      </a:endParaRPr>
                    </a:p>
                  </a:txBody>
                  <a:tcPr marL="60447" marR="60447" marT="0" marB="0">
                    <a:solidFill>
                      <a:srgbClr val="FFFFCC"/>
                    </a:solidFill>
                  </a:tcPr>
                </a:tc>
              </a:tr>
              <a:tr h="185371">
                <a:tc>
                  <a:txBody>
                    <a:bodyPr/>
                    <a:lstStyle/>
                    <a:p>
                      <a:pPr marL="0" marR="0" algn="ctr">
                        <a:lnSpc>
                          <a:spcPct val="100000"/>
                        </a:lnSpc>
                        <a:spcBef>
                          <a:spcPts val="0"/>
                        </a:spcBef>
                        <a:spcAft>
                          <a:spcPts val="0"/>
                        </a:spcAft>
                      </a:pPr>
                      <a:r>
                        <a:rPr lang="en-US" sz="2300" dirty="0">
                          <a:solidFill>
                            <a:srgbClr val="000000"/>
                          </a:solidFill>
                          <a:effectLst/>
                        </a:rPr>
                        <a:t>6</a:t>
                      </a:r>
                      <a:endParaRPr lang="en-US" sz="2300" b="1" dirty="0">
                        <a:solidFill>
                          <a:srgbClr val="000000"/>
                        </a:solidFill>
                        <a:effectLst/>
                        <a:latin typeface="Times New Roman"/>
                        <a:ea typeface="Calibri"/>
                        <a:cs typeface="Times New Roman"/>
                      </a:endParaRPr>
                    </a:p>
                  </a:txBody>
                  <a:tcPr marL="60447" marR="60447" marT="0" marB="0">
                    <a:solidFill>
                      <a:srgbClr val="FFFFCC"/>
                    </a:solidFill>
                  </a:tcPr>
                </a:tc>
                <a:tc>
                  <a:txBody>
                    <a:bodyPr/>
                    <a:lstStyle/>
                    <a:p>
                      <a:pPr marL="0" marR="0">
                        <a:lnSpc>
                          <a:spcPct val="100000"/>
                        </a:lnSpc>
                        <a:spcBef>
                          <a:spcPts val="0"/>
                        </a:spcBef>
                        <a:spcAft>
                          <a:spcPts val="0"/>
                        </a:spcAft>
                      </a:pPr>
                      <a:r>
                        <a:rPr lang="en-US" sz="2300" b="1" dirty="0">
                          <a:solidFill>
                            <a:srgbClr val="000000"/>
                          </a:solidFill>
                          <a:effectLst/>
                        </a:rPr>
                        <a:t>Data Completeness</a:t>
                      </a:r>
                      <a:endParaRPr lang="en-US" sz="2300" b="1" dirty="0">
                        <a:solidFill>
                          <a:srgbClr val="000000"/>
                        </a:solidFill>
                        <a:effectLst/>
                        <a:latin typeface="Times New Roman"/>
                        <a:ea typeface="Calibri"/>
                        <a:cs typeface="Times New Roman"/>
                      </a:endParaRPr>
                    </a:p>
                  </a:txBody>
                  <a:tcPr marL="60447" marR="60447" marT="0" marB="0">
                    <a:solidFill>
                      <a:srgbClr val="FFFFCC"/>
                    </a:solidFill>
                  </a:tcPr>
                </a:tc>
              </a:tr>
              <a:tr h="185371">
                <a:tc>
                  <a:txBody>
                    <a:bodyPr/>
                    <a:lstStyle/>
                    <a:p>
                      <a:pPr marL="0" marR="0" algn="ctr">
                        <a:lnSpc>
                          <a:spcPct val="100000"/>
                        </a:lnSpc>
                        <a:spcBef>
                          <a:spcPts val="0"/>
                        </a:spcBef>
                        <a:spcAft>
                          <a:spcPts val="0"/>
                        </a:spcAft>
                      </a:pPr>
                      <a:r>
                        <a:rPr lang="en-US" sz="2300" dirty="0">
                          <a:solidFill>
                            <a:srgbClr val="000000"/>
                          </a:solidFill>
                          <a:effectLst/>
                        </a:rPr>
                        <a:t>7</a:t>
                      </a:r>
                      <a:endParaRPr lang="en-US" sz="2300" b="1" dirty="0">
                        <a:solidFill>
                          <a:srgbClr val="000000"/>
                        </a:solidFill>
                        <a:effectLst/>
                        <a:latin typeface="Times New Roman"/>
                        <a:ea typeface="Calibri"/>
                        <a:cs typeface="Times New Roman"/>
                      </a:endParaRPr>
                    </a:p>
                  </a:txBody>
                  <a:tcPr marL="60447" marR="60447" marT="0" marB="0">
                    <a:solidFill>
                      <a:srgbClr val="FFFFCC"/>
                    </a:solidFill>
                  </a:tcPr>
                </a:tc>
                <a:tc>
                  <a:txBody>
                    <a:bodyPr/>
                    <a:lstStyle/>
                    <a:p>
                      <a:pPr marL="0" marR="0">
                        <a:lnSpc>
                          <a:spcPct val="100000"/>
                        </a:lnSpc>
                        <a:spcBef>
                          <a:spcPts val="0"/>
                        </a:spcBef>
                        <a:spcAft>
                          <a:spcPts val="0"/>
                        </a:spcAft>
                      </a:pPr>
                      <a:r>
                        <a:rPr lang="en-US" sz="2300" b="1" dirty="0">
                          <a:solidFill>
                            <a:srgbClr val="000000"/>
                          </a:solidFill>
                          <a:effectLst/>
                        </a:rPr>
                        <a:t>Data Timeliness</a:t>
                      </a:r>
                      <a:endParaRPr lang="en-US" sz="2300" b="1" dirty="0">
                        <a:solidFill>
                          <a:srgbClr val="000000"/>
                        </a:solidFill>
                        <a:effectLst/>
                        <a:latin typeface="Times New Roman"/>
                        <a:ea typeface="Calibri"/>
                        <a:cs typeface="Times New Roman"/>
                      </a:endParaRPr>
                    </a:p>
                  </a:txBody>
                  <a:tcPr marL="60447" marR="60447" marT="0" marB="0">
                    <a:solidFill>
                      <a:srgbClr val="FFFFCC"/>
                    </a:solidFill>
                  </a:tcPr>
                </a:tc>
              </a:tr>
              <a:tr h="185371">
                <a:tc>
                  <a:txBody>
                    <a:bodyPr/>
                    <a:lstStyle/>
                    <a:p>
                      <a:pPr marL="0" marR="0" algn="ctr">
                        <a:lnSpc>
                          <a:spcPct val="100000"/>
                        </a:lnSpc>
                        <a:spcBef>
                          <a:spcPts val="0"/>
                        </a:spcBef>
                        <a:spcAft>
                          <a:spcPts val="0"/>
                        </a:spcAft>
                      </a:pPr>
                      <a:r>
                        <a:rPr lang="en-US" sz="2300" dirty="0">
                          <a:solidFill>
                            <a:srgbClr val="000000"/>
                          </a:solidFill>
                          <a:effectLst/>
                        </a:rPr>
                        <a:t>8</a:t>
                      </a:r>
                      <a:endParaRPr lang="en-US" sz="2300" b="1" dirty="0">
                        <a:solidFill>
                          <a:srgbClr val="000000"/>
                        </a:solidFill>
                        <a:effectLst/>
                        <a:latin typeface="Times New Roman"/>
                        <a:ea typeface="Calibri"/>
                        <a:cs typeface="Times New Roman"/>
                      </a:endParaRPr>
                    </a:p>
                  </a:txBody>
                  <a:tcPr marL="60447" marR="60447" marT="0" marB="0">
                    <a:solidFill>
                      <a:srgbClr val="FFFFCC"/>
                    </a:solidFill>
                  </a:tcPr>
                </a:tc>
                <a:tc>
                  <a:txBody>
                    <a:bodyPr/>
                    <a:lstStyle/>
                    <a:p>
                      <a:pPr marL="0" marR="0">
                        <a:lnSpc>
                          <a:spcPct val="100000"/>
                        </a:lnSpc>
                        <a:spcBef>
                          <a:spcPts val="0"/>
                        </a:spcBef>
                        <a:spcAft>
                          <a:spcPts val="0"/>
                        </a:spcAft>
                      </a:pPr>
                      <a:r>
                        <a:rPr lang="en-US" sz="2300" b="1" dirty="0">
                          <a:solidFill>
                            <a:srgbClr val="000000"/>
                          </a:solidFill>
                          <a:effectLst/>
                        </a:rPr>
                        <a:t>Data Security and Confidentiality</a:t>
                      </a:r>
                      <a:endParaRPr lang="en-US" sz="2300" b="1" dirty="0">
                        <a:solidFill>
                          <a:srgbClr val="000000"/>
                        </a:solidFill>
                        <a:effectLst/>
                        <a:latin typeface="Times New Roman"/>
                        <a:ea typeface="Calibri"/>
                        <a:cs typeface="Times New Roman"/>
                      </a:endParaRPr>
                    </a:p>
                  </a:txBody>
                  <a:tcPr marL="60447" marR="60447" marT="0" marB="0">
                    <a:solidFill>
                      <a:srgbClr val="FFFFCC"/>
                    </a:solidFill>
                  </a:tcPr>
                </a:tc>
              </a:tr>
              <a:tr h="185371">
                <a:tc>
                  <a:txBody>
                    <a:bodyPr/>
                    <a:lstStyle/>
                    <a:p>
                      <a:pPr marL="0" marR="0" algn="ctr">
                        <a:lnSpc>
                          <a:spcPct val="100000"/>
                        </a:lnSpc>
                        <a:spcBef>
                          <a:spcPts val="0"/>
                        </a:spcBef>
                        <a:spcAft>
                          <a:spcPts val="0"/>
                        </a:spcAft>
                      </a:pPr>
                      <a:r>
                        <a:rPr lang="en-US" sz="2300" dirty="0">
                          <a:solidFill>
                            <a:srgbClr val="000000"/>
                          </a:solidFill>
                          <a:effectLst/>
                          <a:latin typeface="Arial" pitchFamily="34" charset="0"/>
                          <a:cs typeface="Arial" pitchFamily="34" charset="0"/>
                        </a:rPr>
                        <a:t>9</a:t>
                      </a:r>
                      <a:endParaRPr lang="en-US" sz="2300" b="1" dirty="0">
                        <a:solidFill>
                          <a:srgbClr val="000000"/>
                        </a:solidFill>
                        <a:effectLst/>
                        <a:latin typeface="Arial" pitchFamily="34" charset="0"/>
                        <a:ea typeface="Calibri"/>
                        <a:cs typeface="Arial" pitchFamily="34" charset="0"/>
                      </a:endParaRPr>
                    </a:p>
                  </a:txBody>
                  <a:tcPr marL="60447" marR="60447" marT="0" marB="0">
                    <a:solidFill>
                      <a:srgbClr val="CCFFFF"/>
                    </a:solidFill>
                  </a:tcPr>
                </a:tc>
                <a:tc>
                  <a:txBody>
                    <a:bodyPr/>
                    <a:lstStyle/>
                    <a:p>
                      <a:pPr marL="0" marR="0">
                        <a:lnSpc>
                          <a:spcPct val="100000"/>
                        </a:lnSpc>
                        <a:spcBef>
                          <a:spcPts val="0"/>
                        </a:spcBef>
                        <a:spcAft>
                          <a:spcPts val="0"/>
                        </a:spcAft>
                      </a:pPr>
                      <a:r>
                        <a:rPr lang="en-US" sz="2300" b="1" dirty="0" smtClean="0">
                          <a:solidFill>
                            <a:srgbClr val="000000"/>
                          </a:solidFill>
                          <a:effectLst/>
                          <a:latin typeface="+mn-lt"/>
                          <a:ea typeface="Calibri"/>
                          <a:cs typeface="Arial" pitchFamily="34" charset="0"/>
                        </a:rPr>
                        <a:t>QA Cross-cutting Systems</a:t>
                      </a:r>
                      <a:r>
                        <a:rPr lang="en-US" sz="2300" b="1" baseline="0" dirty="0" smtClean="0">
                          <a:solidFill>
                            <a:srgbClr val="000000"/>
                          </a:solidFill>
                          <a:effectLst/>
                          <a:latin typeface="+mn-lt"/>
                          <a:ea typeface="Calibri"/>
                          <a:cs typeface="Arial" pitchFamily="34" charset="0"/>
                        </a:rPr>
                        <a:t> and Process </a:t>
                      </a:r>
                      <a:r>
                        <a:rPr lang="en-US" sz="2300" b="1" dirty="0" smtClean="0">
                          <a:solidFill>
                            <a:srgbClr val="000000"/>
                          </a:solidFill>
                          <a:effectLst/>
                          <a:latin typeface="+mn-lt"/>
                          <a:ea typeface="Calibri"/>
                          <a:cs typeface="Arial" pitchFamily="34" charset="0"/>
                        </a:rPr>
                        <a:t>(NTIP,</a:t>
                      </a:r>
                      <a:r>
                        <a:rPr lang="en-US" sz="2300" b="1" baseline="0" dirty="0" smtClean="0">
                          <a:solidFill>
                            <a:srgbClr val="000000"/>
                          </a:solidFill>
                          <a:effectLst/>
                          <a:latin typeface="+mn-lt"/>
                          <a:ea typeface="Calibri"/>
                          <a:cs typeface="Arial" pitchFamily="34" charset="0"/>
                        </a:rPr>
                        <a:t> TB GIMS, and Cohort Review)</a:t>
                      </a:r>
                      <a:endParaRPr lang="en-US" sz="2300" b="1" dirty="0">
                        <a:solidFill>
                          <a:srgbClr val="000000"/>
                        </a:solidFill>
                        <a:effectLst/>
                        <a:latin typeface="+mn-lt"/>
                        <a:ea typeface="Calibri"/>
                        <a:cs typeface="Arial" pitchFamily="34" charset="0"/>
                      </a:endParaRPr>
                    </a:p>
                  </a:txBody>
                  <a:tcPr marL="60447" marR="60447" marT="0" marB="0">
                    <a:solidFill>
                      <a:srgbClr val="CCFFFF"/>
                    </a:solidFill>
                  </a:tcPr>
                </a:tc>
              </a:tr>
              <a:tr h="185371">
                <a:tc>
                  <a:txBody>
                    <a:bodyPr/>
                    <a:lstStyle/>
                    <a:p>
                      <a:pPr marL="0" marR="0" algn="ctr">
                        <a:lnSpc>
                          <a:spcPct val="100000"/>
                        </a:lnSpc>
                        <a:spcBef>
                          <a:spcPts val="0"/>
                        </a:spcBef>
                        <a:spcAft>
                          <a:spcPts val="0"/>
                        </a:spcAft>
                      </a:pPr>
                      <a:r>
                        <a:rPr lang="en-US" sz="2300" b="1" dirty="0" smtClean="0">
                          <a:solidFill>
                            <a:srgbClr val="000000"/>
                          </a:solidFill>
                          <a:effectLst/>
                          <a:latin typeface="+mj-lt"/>
                          <a:ea typeface="Calibri"/>
                          <a:cs typeface="Arial" pitchFamily="34" charset="0"/>
                        </a:rPr>
                        <a:t>10</a:t>
                      </a:r>
                      <a:endParaRPr lang="en-US" sz="2300" b="1" dirty="0">
                        <a:solidFill>
                          <a:srgbClr val="000000"/>
                        </a:solidFill>
                        <a:effectLst/>
                        <a:latin typeface="+mj-lt"/>
                        <a:ea typeface="Calibri"/>
                        <a:cs typeface="Arial" pitchFamily="34" charset="0"/>
                      </a:endParaRPr>
                    </a:p>
                  </a:txBody>
                  <a:tcPr marL="60447" marR="60447" marT="0" marB="0">
                    <a:solidFill>
                      <a:srgbClr val="CC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1" dirty="0" smtClean="0">
                          <a:solidFill>
                            <a:srgbClr val="000000"/>
                          </a:solidFill>
                          <a:effectLst/>
                          <a:latin typeface="+mj-lt"/>
                          <a:cs typeface="Arial" pitchFamily="34" charset="0"/>
                        </a:rPr>
                        <a:t>Toolkit for Quality Assurance </a:t>
                      </a:r>
                      <a:endParaRPr lang="en-US" sz="2300" b="1" dirty="0" smtClean="0">
                        <a:solidFill>
                          <a:srgbClr val="000000"/>
                        </a:solidFill>
                        <a:effectLst/>
                        <a:latin typeface="+mj-lt"/>
                        <a:ea typeface="Calibri"/>
                        <a:cs typeface="Arial" pitchFamily="34" charset="0"/>
                      </a:endParaRPr>
                    </a:p>
                  </a:txBody>
                  <a:tcPr marL="60447" marR="60447" marT="0" marB="0">
                    <a:solidFill>
                      <a:srgbClr val="CCFFFF"/>
                    </a:solidFill>
                  </a:tcPr>
                </a:tc>
              </a:tr>
            </a:tbl>
          </a:graphicData>
        </a:graphic>
      </p:graphicFrame>
      <p:sp>
        <p:nvSpPr>
          <p:cNvPr id="6" name="TextBox 5"/>
          <p:cNvSpPr txBox="1"/>
          <p:nvPr/>
        </p:nvSpPr>
        <p:spPr>
          <a:xfrm>
            <a:off x="242248" y="3763368"/>
            <a:ext cx="1676400" cy="707886"/>
          </a:xfrm>
          <a:prstGeom prst="rect">
            <a:avLst/>
          </a:prstGeom>
          <a:noFill/>
        </p:spPr>
        <p:txBody>
          <a:bodyPr wrap="square" rtlCol="0">
            <a:spAutoFit/>
          </a:bodyPr>
          <a:lstStyle/>
          <a:p>
            <a:pPr algn="ctr"/>
            <a:r>
              <a:rPr lang="en-US" sz="2000" b="1" dirty="0" smtClean="0">
                <a:solidFill>
                  <a:srgbClr val="FFFFCC"/>
                </a:solidFill>
              </a:rPr>
              <a:t>5 QA</a:t>
            </a:r>
            <a:br>
              <a:rPr lang="en-US" sz="2000" b="1" dirty="0" smtClean="0">
                <a:solidFill>
                  <a:srgbClr val="FFFFCC"/>
                </a:solidFill>
              </a:rPr>
            </a:br>
            <a:r>
              <a:rPr lang="en-US" sz="2000" b="1" dirty="0" smtClean="0">
                <a:solidFill>
                  <a:srgbClr val="FFFFCC"/>
                </a:solidFill>
              </a:rPr>
              <a:t>Components</a:t>
            </a:r>
            <a:endParaRPr lang="en-US" sz="2000" b="1" dirty="0">
              <a:solidFill>
                <a:srgbClr val="FFFFCC"/>
              </a:solidFill>
            </a:endParaRPr>
          </a:p>
        </p:txBody>
      </p:sp>
      <p:sp>
        <p:nvSpPr>
          <p:cNvPr id="9" name="Left Brace 8"/>
          <p:cNvSpPr/>
          <p:nvPr/>
        </p:nvSpPr>
        <p:spPr>
          <a:xfrm>
            <a:off x="1891352" y="3200400"/>
            <a:ext cx="381000" cy="1752600"/>
          </a:xfrm>
          <a:prstGeom prst="leftBrace">
            <a:avLst/>
          </a:prstGeom>
          <a:ln w="38100">
            <a:solidFill>
              <a:srgbClr val="FFFF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CC"/>
              </a:solidFill>
            </a:endParaRPr>
          </a:p>
        </p:txBody>
      </p:sp>
    </p:spTree>
    <p:extLst>
      <p:ext uri="{BB962C8B-B14F-4D97-AF65-F5344CB8AC3E}">
        <p14:creationId xmlns:p14="http://schemas.microsoft.com/office/powerpoint/2010/main" val="3680084420"/>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579438"/>
          </a:xfrm>
        </p:spPr>
        <p:txBody>
          <a:bodyPr/>
          <a:lstStyle/>
          <a:p>
            <a:r>
              <a:rPr lang="en-US" dirty="0" smtClean="0"/>
              <a:t>Initial Assessment Steps (2)</a:t>
            </a:r>
            <a:endParaRPr lang="en-US" dirty="0"/>
          </a:p>
        </p:txBody>
      </p:sp>
      <p:sp>
        <p:nvSpPr>
          <p:cNvPr id="6" name="Content Placeholder 5"/>
          <p:cNvSpPr>
            <a:spLocks noGrp="1"/>
          </p:cNvSpPr>
          <p:nvPr>
            <p:ph idx="1"/>
          </p:nvPr>
        </p:nvSpPr>
        <p:spPr>
          <a:xfrm>
            <a:off x="304800" y="990600"/>
            <a:ext cx="8610600" cy="4191000"/>
          </a:xfrm>
        </p:spPr>
        <p:txBody>
          <a:bodyPr/>
          <a:lstStyle/>
          <a:p>
            <a:pPr marL="514350" indent="-514350">
              <a:buFont typeface="+mj-lt"/>
              <a:buAutoNum type="arabicPeriod" startAt="5"/>
            </a:pPr>
            <a:r>
              <a:rPr lang="en-US" dirty="0" smtClean="0"/>
              <a:t>Identify key individuals and designate an overall responsible party/person (ORP)</a:t>
            </a:r>
          </a:p>
          <a:p>
            <a:pPr marL="514350" indent="-514350">
              <a:buFont typeface="+mj-lt"/>
              <a:buAutoNum type="arabicPeriod" startAt="5"/>
            </a:pPr>
            <a:r>
              <a:rPr lang="en-US" dirty="0" smtClean="0"/>
              <a:t>Identify weaknesses and barriers to data sharing</a:t>
            </a:r>
          </a:p>
          <a:p>
            <a:pPr marL="514350" indent="-514350">
              <a:buFont typeface="+mj-lt"/>
              <a:buAutoNum type="arabicPeriod" startAt="5"/>
            </a:pPr>
            <a:r>
              <a:rPr lang="en-US" dirty="0" smtClean="0"/>
              <a:t>Address non-traditional work environments</a:t>
            </a:r>
          </a:p>
          <a:p>
            <a:pPr marL="914400" lvl="1" indent="-514350"/>
            <a:r>
              <a:rPr lang="en-US" dirty="0" smtClean="0"/>
              <a:t>Teleworking</a:t>
            </a:r>
          </a:p>
          <a:p>
            <a:pPr marL="914400" lvl="1" indent="-514350"/>
            <a:r>
              <a:rPr lang="en-US" dirty="0" smtClean="0"/>
              <a:t>Field work</a:t>
            </a:r>
          </a:p>
          <a:p>
            <a:pPr marL="914400" lvl="1" indent="-514350"/>
            <a:r>
              <a:rPr lang="en-US" dirty="0" smtClean="0"/>
              <a:t>Remote work</a:t>
            </a:r>
          </a:p>
          <a:p>
            <a:endParaRPr lang="en-US" dirty="0"/>
          </a:p>
        </p:txBody>
      </p:sp>
      <p:sp>
        <p:nvSpPr>
          <p:cNvPr id="7" name="Text Placeholder 6"/>
          <p:cNvSpPr>
            <a:spLocks noGrp="1"/>
          </p:cNvSpPr>
          <p:nvPr>
            <p:ph type="body" sz="quarter" idx="10"/>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362"/>
            <a:ext cx="8229600" cy="2484438"/>
          </a:xfrm>
        </p:spPr>
        <p:txBody>
          <a:bodyPr/>
          <a:lstStyle/>
          <a:p>
            <a:r>
              <a:rPr lang="en-US" dirty="0"/>
              <a:t>Data Security </a:t>
            </a:r>
            <a:r>
              <a:rPr lang="en-US" dirty="0" smtClean="0"/>
              <a:t>and Confidentiality</a:t>
            </a:r>
            <a:br>
              <a:rPr lang="en-US" dirty="0" smtClean="0"/>
            </a:br>
            <a:r>
              <a:rPr lang="en-US" dirty="0" smtClean="0"/>
              <a:t>Tools</a:t>
            </a:r>
            <a:endParaRPr lang="en-US" dirty="0"/>
          </a:p>
        </p:txBody>
      </p:sp>
      <p:sp>
        <p:nvSpPr>
          <p:cNvPr id="4" name="Text Placeholder 3"/>
          <p:cNvSpPr>
            <a:spLocks noGrp="1"/>
          </p:cNvSpPr>
          <p:nvPr>
            <p:ph type="body" sz="quarter" idx="10"/>
          </p:nvPr>
        </p:nvSpPr>
        <p:spPr/>
        <p:txBody>
          <a:bodyPr/>
          <a:lstStyle/>
          <a:p>
            <a:endParaRPr lang="en-US" dirty="0"/>
          </a:p>
        </p:txBody>
      </p:sp>
      <p:sp>
        <p:nvSpPr>
          <p:cNvPr id="5" name="Content Placeholder 2"/>
          <p:cNvSpPr>
            <a:spLocks noGrp="1"/>
          </p:cNvSpPr>
          <p:nvPr>
            <p:ph idx="1"/>
          </p:nvPr>
        </p:nvSpPr>
        <p:spPr>
          <a:xfrm>
            <a:off x="457200" y="3657600"/>
            <a:ext cx="8229600" cy="2133600"/>
          </a:xfrm>
        </p:spPr>
        <p:txBody>
          <a:bodyPr/>
          <a:lstStyle/>
          <a:p>
            <a:pPr marL="0" indent="0" algn="ctr">
              <a:buNone/>
            </a:pPr>
            <a:r>
              <a:rPr lang="en-US" dirty="0" smtClean="0"/>
              <a:t>Chapter 10</a:t>
            </a:r>
            <a:br>
              <a:rPr lang="en-US" dirty="0" smtClean="0"/>
            </a:br>
            <a:r>
              <a:rPr lang="en-US" dirty="0" smtClean="0"/>
              <a:t>Pages </a:t>
            </a:r>
            <a:r>
              <a:rPr lang="en-US" dirty="0" smtClean="0">
                <a:solidFill>
                  <a:srgbClr val="FFFF99"/>
                </a:solidFill>
              </a:rPr>
              <a:t>10-71 – 10-76</a:t>
            </a:r>
            <a:endParaRPr lang="en-US" dirty="0">
              <a:solidFill>
                <a:srgbClr val="FFFF99"/>
              </a:solidFill>
            </a:endParaRPr>
          </a:p>
        </p:txBody>
      </p:sp>
    </p:spTree>
    <p:extLst>
      <p:ext uri="{BB962C8B-B14F-4D97-AF65-F5344CB8AC3E}">
        <p14:creationId xmlns:p14="http://schemas.microsoft.com/office/powerpoint/2010/main" val="2512261104"/>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2"/>
            <a:ext cx="8229600" cy="655638"/>
          </a:xfrm>
        </p:spPr>
        <p:txBody>
          <a:bodyPr/>
          <a:lstStyle/>
          <a:p>
            <a:r>
              <a:rPr lang="en-US" dirty="0" smtClean="0"/>
              <a:t>NCHHSTP Data </a:t>
            </a:r>
            <a:r>
              <a:rPr lang="en-US" dirty="0"/>
              <a:t>Security and </a:t>
            </a:r>
            <a:r>
              <a:rPr lang="en-US" dirty="0" smtClean="0"/>
              <a:t> Confidentiality Guidelines</a:t>
            </a:r>
            <a:endParaRPr lang="en-US" dirty="0"/>
          </a:p>
        </p:txBody>
      </p:sp>
      <p:sp>
        <p:nvSpPr>
          <p:cNvPr id="3" name="Content Placeholder 2"/>
          <p:cNvSpPr>
            <a:spLocks noGrp="1"/>
          </p:cNvSpPr>
          <p:nvPr>
            <p:ph idx="1"/>
          </p:nvPr>
        </p:nvSpPr>
        <p:spPr>
          <a:xfrm>
            <a:off x="304800" y="5257800"/>
            <a:ext cx="8229600" cy="1066800"/>
          </a:xfrm>
        </p:spPr>
        <p:txBody>
          <a:bodyPr/>
          <a:lstStyle/>
          <a:p>
            <a:pPr marL="0" indent="0">
              <a:buNone/>
            </a:pPr>
            <a:r>
              <a:rPr lang="en-US" sz="2800" dirty="0" smtClean="0">
                <a:solidFill>
                  <a:schemeClr val="accent1">
                    <a:lumMod val="20000"/>
                    <a:lumOff val="80000"/>
                  </a:schemeClr>
                </a:solidFill>
              </a:rPr>
              <a:t>http://www.cdc.gov/nchhstp/ProgramIntegration/docs/PCSIDataSecurityGuidelines.pdf</a:t>
            </a:r>
            <a:endParaRPr lang="en-US" sz="2800" dirty="0">
              <a:solidFill>
                <a:schemeClr val="accent1">
                  <a:lumMod val="20000"/>
                  <a:lumOff val="80000"/>
                </a:schemeClr>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410" t="21877" r="24184" b="4641"/>
          <a:stretch/>
        </p:blipFill>
        <p:spPr bwMode="auto">
          <a:xfrm>
            <a:off x="3336175" y="1524000"/>
            <a:ext cx="2450366"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302226"/>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066800"/>
            <a:ext cx="8458200" cy="1362075"/>
          </a:xfrm>
        </p:spPr>
        <p:txBody>
          <a:bodyPr/>
          <a:lstStyle/>
          <a:p>
            <a:pPr marL="0" marR="0">
              <a:lnSpc>
                <a:spcPct val="100000"/>
              </a:lnSpc>
              <a:spcBef>
                <a:spcPts val="0"/>
              </a:spcBef>
              <a:spcAft>
                <a:spcPts val="0"/>
              </a:spcAft>
            </a:pPr>
            <a:r>
              <a:rPr lang="en-US" dirty="0" smtClean="0">
                <a:solidFill>
                  <a:srgbClr val="FFFF99"/>
                </a:solidFill>
              </a:rPr>
              <a:t>Chapter 9</a:t>
            </a:r>
            <a:br>
              <a:rPr lang="en-US" dirty="0" smtClean="0">
                <a:solidFill>
                  <a:srgbClr val="FFFF99"/>
                </a:solidFill>
              </a:rPr>
            </a:br>
            <a:r>
              <a:rPr lang="en-US" dirty="0" smtClean="0">
                <a:solidFill>
                  <a:srgbClr val="FFFF99"/>
                </a:solidFill>
              </a:rPr>
              <a:t>QA C</a:t>
            </a:r>
            <a:r>
              <a:rPr lang="en-US" dirty="0" smtClean="0">
                <a:solidFill>
                  <a:srgbClr val="FFFF99"/>
                </a:solidFill>
                <a:ea typeface="Calibri"/>
                <a:cs typeface="Arial" pitchFamily="34" charset="0"/>
              </a:rPr>
              <a:t>ross-cutting Systems </a:t>
            </a:r>
            <a:br>
              <a:rPr lang="en-US" dirty="0" smtClean="0">
                <a:solidFill>
                  <a:srgbClr val="FFFF99"/>
                </a:solidFill>
                <a:ea typeface="Calibri"/>
                <a:cs typeface="Arial" pitchFamily="34" charset="0"/>
              </a:rPr>
            </a:br>
            <a:r>
              <a:rPr lang="en-US" dirty="0" smtClean="0">
                <a:solidFill>
                  <a:srgbClr val="FFFF99"/>
                </a:solidFill>
                <a:ea typeface="Calibri"/>
                <a:cs typeface="Arial" pitchFamily="34" charset="0"/>
              </a:rPr>
              <a:t>and Process </a:t>
            </a:r>
            <a:br>
              <a:rPr lang="en-US" dirty="0" smtClean="0">
                <a:solidFill>
                  <a:srgbClr val="FFFF99"/>
                </a:solidFill>
                <a:ea typeface="Calibri"/>
                <a:cs typeface="Arial" pitchFamily="34" charset="0"/>
              </a:rPr>
            </a:br>
            <a:r>
              <a:rPr lang="en-US" dirty="0" smtClean="0">
                <a:solidFill>
                  <a:srgbClr val="FFFF99"/>
                </a:solidFill>
                <a:ea typeface="Calibri"/>
                <a:cs typeface="Arial" pitchFamily="34" charset="0"/>
              </a:rPr>
              <a:t>(</a:t>
            </a:r>
            <a:r>
              <a:rPr lang="en-US" dirty="0">
                <a:solidFill>
                  <a:srgbClr val="FFFF99"/>
                </a:solidFill>
                <a:ea typeface="Calibri"/>
                <a:cs typeface="Arial" pitchFamily="34" charset="0"/>
              </a:rPr>
              <a:t>NTIP, TB GIMS, and Cohort Review)</a:t>
            </a:r>
          </a:p>
        </p:txBody>
      </p:sp>
      <p:sp>
        <p:nvSpPr>
          <p:cNvPr id="6" name="Text Placeholder 5"/>
          <p:cNvSpPr>
            <a:spLocks noGrp="1"/>
          </p:cNvSpPr>
          <p:nvPr>
            <p:ph type="body" idx="1"/>
          </p:nvPr>
        </p:nvSpPr>
        <p:spPr/>
        <p:txBody>
          <a:bodyPr/>
          <a:lstStyle/>
          <a:p>
            <a:endParaRPr lang="en-US" dirty="0"/>
          </a:p>
        </p:txBody>
      </p:sp>
      <p:cxnSp>
        <p:nvCxnSpPr>
          <p:cNvPr id="4" name="Straight Connector 3"/>
          <p:cNvCxnSpPr/>
          <p:nvPr/>
        </p:nvCxnSpPr>
        <p:spPr>
          <a:xfrm>
            <a:off x="800100" y="3733800"/>
            <a:ext cx="7467600" cy="0"/>
          </a:xfrm>
          <a:prstGeom prst="line">
            <a:avLst/>
          </a:prstGeom>
          <a:ln w="63500">
            <a:solidFill>
              <a:srgbClr val="FF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018417"/>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3658" y="639762"/>
            <a:ext cx="8229600" cy="579438"/>
          </a:xfrm>
        </p:spPr>
        <p:txBody>
          <a:bodyPr/>
          <a:lstStyle/>
          <a:p>
            <a:r>
              <a:rPr lang="en-US" dirty="0" smtClean="0"/>
              <a:t>QA Cross-cutting Systems and Process</a:t>
            </a:r>
            <a:endParaRPr lang="en-US" dirty="0"/>
          </a:p>
        </p:txBody>
      </p:sp>
      <p:sp>
        <p:nvSpPr>
          <p:cNvPr id="6" name="Content Placeholder 5"/>
          <p:cNvSpPr>
            <a:spLocks noGrp="1"/>
          </p:cNvSpPr>
          <p:nvPr>
            <p:ph idx="1"/>
          </p:nvPr>
        </p:nvSpPr>
        <p:spPr>
          <a:xfrm>
            <a:off x="304800" y="1295400"/>
            <a:ext cx="8610600" cy="4191000"/>
          </a:xfrm>
        </p:spPr>
        <p:txBody>
          <a:bodyPr/>
          <a:lstStyle/>
          <a:p>
            <a:pPr marL="0" indent="0">
              <a:buNone/>
            </a:pPr>
            <a:r>
              <a:rPr lang="en-US" dirty="0">
                <a:solidFill>
                  <a:srgbClr val="FFFF99"/>
                </a:solidFill>
              </a:rPr>
              <a:t>Examples of systems and a process that can be used for improving at least three of the five QA components </a:t>
            </a:r>
            <a:r>
              <a:rPr lang="en-US" dirty="0" smtClean="0">
                <a:solidFill>
                  <a:srgbClr val="FFFF99"/>
                </a:solidFill>
              </a:rPr>
              <a:t>.</a:t>
            </a:r>
          </a:p>
          <a:p>
            <a:r>
              <a:rPr lang="en-US" dirty="0" smtClean="0"/>
              <a:t>National Tuberculosis Indicator Project (NTIP)</a:t>
            </a:r>
          </a:p>
          <a:p>
            <a:r>
              <a:rPr lang="en-US" dirty="0" smtClean="0"/>
              <a:t>Tuberculosis Genotyping Information Management System (TB GIMS)</a:t>
            </a:r>
          </a:p>
          <a:p>
            <a:r>
              <a:rPr lang="en-US" dirty="0" smtClean="0"/>
              <a:t>Cohort Review</a:t>
            </a:r>
            <a:endParaRPr lang="en-US" dirty="0"/>
          </a:p>
        </p:txBody>
      </p:sp>
      <p:sp>
        <p:nvSpPr>
          <p:cNvPr id="7" name="Text Placeholder 6"/>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616396801"/>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362"/>
            <a:ext cx="8229600" cy="2484438"/>
          </a:xfrm>
        </p:spPr>
        <p:txBody>
          <a:bodyPr/>
          <a:lstStyle/>
          <a:p>
            <a:r>
              <a:rPr lang="en-US" dirty="0" smtClean="0"/>
              <a:t>Quality Assurance Cross-cutting </a:t>
            </a:r>
            <a:br>
              <a:rPr lang="en-US" dirty="0" smtClean="0"/>
            </a:br>
            <a:r>
              <a:rPr lang="en-US" dirty="0" smtClean="0"/>
              <a:t>Tools</a:t>
            </a:r>
            <a:endParaRPr lang="en-US" dirty="0"/>
          </a:p>
        </p:txBody>
      </p:sp>
      <p:sp>
        <p:nvSpPr>
          <p:cNvPr id="4" name="Text Placeholder 3"/>
          <p:cNvSpPr>
            <a:spLocks noGrp="1"/>
          </p:cNvSpPr>
          <p:nvPr>
            <p:ph type="body" sz="quarter" idx="10"/>
          </p:nvPr>
        </p:nvSpPr>
        <p:spPr/>
        <p:txBody>
          <a:bodyPr/>
          <a:lstStyle/>
          <a:p>
            <a:endParaRPr lang="en-US" dirty="0"/>
          </a:p>
        </p:txBody>
      </p:sp>
      <p:sp>
        <p:nvSpPr>
          <p:cNvPr id="5" name="Content Placeholder 2"/>
          <p:cNvSpPr>
            <a:spLocks noGrp="1"/>
          </p:cNvSpPr>
          <p:nvPr>
            <p:ph idx="1"/>
          </p:nvPr>
        </p:nvSpPr>
        <p:spPr>
          <a:xfrm>
            <a:off x="457200" y="3657600"/>
            <a:ext cx="8229600" cy="2133600"/>
          </a:xfrm>
        </p:spPr>
        <p:txBody>
          <a:bodyPr/>
          <a:lstStyle/>
          <a:p>
            <a:pPr marL="0" indent="0" algn="ctr">
              <a:buNone/>
            </a:pPr>
            <a:r>
              <a:rPr lang="en-US" dirty="0" smtClean="0"/>
              <a:t>Chapter 10</a:t>
            </a:r>
            <a:br>
              <a:rPr lang="en-US" dirty="0" smtClean="0"/>
            </a:br>
            <a:r>
              <a:rPr lang="en-US" dirty="0" smtClean="0"/>
              <a:t>Pages </a:t>
            </a:r>
            <a:r>
              <a:rPr lang="en-US" dirty="0" smtClean="0">
                <a:solidFill>
                  <a:srgbClr val="FFFF99"/>
                </a:solidFill>
              </a:rPr>
              <a:t>10-77 – 10-86</a:t>
            </a:r>
            <a:endParaRPr lang="en-US" dirty="0">
              <a:solidFill>
                <a:srgbClr val="FFFF99"/>
              </a:solidFill>
            </a:endParaRPr>
          </a:p>
        </p:txBody>
      </p:sp>
    </p:spTree>
    <p:extLst>
      <p:ext uri="{BB962C8B-B14F-4D97-AF65-F5344CB8AC3E}">
        <p14:creationId xmlns:p14="http://schemas.microsoft.com/office/powerpoint/2010/main" val="714007444"/>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740354"/>
            <a:ext cx="7772400" cy="1362075"/>
          </a:xfrm>
        </p:spPr>
        <p:txBody>
          <a:bodyPr/>
          <a:lstStyle/>
          <a:p>
            <a:pPr marL="0" marR="0">
              <a:lnSpc>
                <a:spcPct val="100000"/>
              </a:lnSpc>
              <a:spcBef>
                <a:spcPts val="0"/>
              </a:spcBef>
              <a:spcAft>
                <a:spcPts val="0"/>
              </a:spcAft>
            </a:pPr>
            <a:r>
              <a:rPr lang="en-US" dirty="0" smtClean="0">
                <a:solidFill>
                  <a:srgbClr val="FFFF99"/>
                </a:solidFill>
              </a:rPr>
              <a:t>Chapter 10</a:t>
            </a:r>
            <a:br>
              <a:rPr lang="en-US" dirty="0" smtClean="0">
                <a:solidFill>
                  <a:srgbClr val="FFFF99"/>
                </a:solidFill>
              </a:rPr>
            </a:br>
            <a:r>
              <a:rPr lang="en-US" dirty="0" smtClean="0">
                <a:solidFill>
                  <a:srgbClr val="FFFF99"/>
                </a:solidFill>
              </a:rPr>
              <a:t>Toolkit for Quality Assurance</a:t>
            </a:r>
            <a:endParaRPr lang="en-US" dirty="0">
              <a:solidFill>
                <a:srgbClr val="FFFF99"/>
              </a:solidFill>
              <a:ea typeface="Calibri"/>
              <a:cs typeface="Arial" pitchFamily="34" charset="0"/>
            </a:endParaRPr>
          </a:p>
        </p:txBody>
      </p:sp>
      <p:sp>
        <p:nvSpPr>
          <p:cNvPr id="6" name="Text Placeholder 5"/>
          <p:cNvSpPr>
            <a:spLocks noGrp="1"/>
          </p:cNvSpPr>
          <p:nvPr>
            <p:ph type="body" idx="1"/>
          </p:nvPr>
        </p:nvSpPr>
        <p:spPr/>
        <p:txBody>
          <a:bodyPr/>
          <a:lstStyle/>
          <a:p>
            <a:endParaRPr lang="en-US" dirty="0"/>
          </a:p>
        </p:txBody>
      </p:sp>
      <p:cxnSp>
        <p:nvCxnSpPr>
          <p:cNvPr id="4" name="Straight Connector 3"/>
          <p:cNvCxnSpPr/>
          <p:nvPr/>
        </p:nvCxnSpPr>
        <p:spPr>
          <a:xfrm>
            <a:off x="800100" y="3124200"/>
            <a:ext cx="7467600" cy="0"/>
          </a:xfrm>
          <a:prstGeom prst="line">
            <a:avLst/>
          </a:prstGeom>
          <a:ln w="63500">
            <a:solidFill>
              <a:srgbClr val="FF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847845"/>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55638"/>
          </a:xfrm>
        </p:spPr>
        <p:txBody>
          <a:bodyPr/>
          <a:lstStyle/>
          <a:p>
            <a:r>
              <a:rPr lang="en-US" dirty="0" smtClean="0"/>
              <a:t>Toolkit</a:t>
            </a:r>
            <a:endParaRPr lang="en-US" dirty="0"/>
          </a:p>
        </p:txBody>
      </p:sp>
      <p:sp>
        <p:nvSpPr>
          <p:cNvPr id="3" name="Content Placeholder 2"/>
          <p:cNvSpPr>
            <a:spLocks noGrp="1"/>
          </p:cNvSpPr>
          <p:nvPr>
            <p:ph idx="1"/>
          </p:nvPr>
        </p:nvSpPr>
        <p:spPr>
          <a:xfrm>
            <a:off x="457200" y="1066800"/>
            <a:ext cx="8229600" cy="4191000"/>
          </a:xfrm>
        </p:spPr>
        <p:txBody>
          <a:bodyPr/>
          <a:lstStyle/>
          <a:p>
            <a:r>
              <a:rPr lang="en-GB" dirty="0" smtClean="0"/>
              <a:t>Over 50 </a:t>
            </a:r>
            <a:r>
              <a:rPr lang="en-GB" dirty="0"/>
              <a:t>QA tools </a:t>
            </a:r>
            <a:r>
              <a:rPr lang="en-GB" dirty="0" smtClean="0"/>
              <a:t>(e.g., tables</a:t>
            </a:r>
            <a:r>
              <a:rPr lang="en-GB" dirty="0"/>
              <a:t>, charts, graphs, processes, and </a:t>
            </a:r>
            <a:r>
              <a:rPr lang="en-GB" dirty="0" smtClean="0"/>
              <a:t>templates)</a:t>
            </a:r>
          </a:p>
          <a:p>
            <a:r>
              <a:rPr lang="en-GB" dirty="0" smtClean="0"/>
              <a:t>Available </a:t>
            </a:r>
            <a:r>
              <a:rPr lang="en-GB" dirty="0"/>
              <a:t>in commonly used word processing formats </a:t>
            </a:r>
            <a:r>
              <a:rPr lang="en-GB" dirty="0" smtClean="0"/>
              <a:t>(e.g., Word</a:t>
            </a:r>
            <a:r>
              <a:rPr lang="en-GB" dirty="0"/>
              <a:t>, Excel, PowerPoint, or </a:t>
            </a:r>
            <a:r>
              <a:rPr lang="en-GB" dirty="0" smtClean="0"/>
              <a:t>PDF)</a:t>
            </a:r>
          </a:p>
          <a:p>
            <a:r>
              <a:rPr lang="en-GB" dirty="0" smtClean="0"/>
              <a:t> Can </a:t>
            </a:r>
            <a:r>
              <a:rPr lang="en-GB" dirty="0"/>
              <a:t>be used by and adapted to your </a:t>
            </a:r>
            <a:r>
              <a:rPr lang="en-GB" dirty="0" smtClean="0"/>
              <a:t>setting </a:t>
            </a:r>
            <a:endParaRPr lang="en-US" dirty="0"/>
          </a:p>
          <a:p>
            <a:r>
              <a:rPr lang="en-GB" dirty="0" smtClean="0"/>
              <a:t>Developed by staff </a:t>
            </a:r>
            <a:r>
              <a:rPr lang="en-GB" dirty="0"/>
              <a:t>from CDC and various </a:t>
            </a:r>
            <a:r>
              <a:rPr lang="en-GB" dirty="0" smtClean="0"/>
              <a:t>jurisdictions</a:t>
            </a:r>
            <a:endParaRPr lang="en-US" dirty="0"/>
          </a:p>
        </p:txBody>
      </p:sp>
    </p:spTree>
    <p:extLst>
      <p:ext uri="{BB962C8B-B14F-4D97-AF65-F5344CB8AC3E}">
        <p14:creationId xmlns:p14="http://schemas.microsoft.com/office/powerpoint/2010/main" val="764552255"/>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286000"/>
            <a:ext cx="7772400" cy="664029"/>
          </a:xfrm>
        </p:spPr>
        <p:txBody>
          <a:bodyPr/>
          <a:lstStyle/>
          <a:p>
            <a:pPr marL="0" marR="0">
              <a:lnSpc>
                <a:spcPct val="100000"/>
              </a:lnSpc>
              <a:spcBef>
                <a:spcPts val="0"/>
              </a:spcBef>
              <a:spcAft>
                <a:spcPts val="0"/>
              </a:spcAft>
            </a:pPr>
            <a:r>
              <a:rPr lang="en-US" dirty="0" err="1" smtClean="0">
                <a:solidFill>
                  <a:srgbClr val="FFFF99"/>
                </a:solidFill>
              </a:rPr>
              <a:t>Appendicies</a:t>
            </a:r>
            <a:endParaRPr lang="en-US" dirty="0">
              <a:solidFill>
                <a:srgbClr val="FFFF99"/>
              </a:solidFill>
              <a:ea typeface="Calibri"/>
              <a:cs typeface="Arial" pitchFamily="34" charset="0"/>
            </a:endParaRPr>
          </a:p>
        </p:txBody>
      </p:sp>
      <p:sp>
        <p:nvSpPr>
          <p:cNvPr id="6" name="Text Placeholder 5"/>
          <p:cNvSpPr>
            <a:spLocks noGrp="1"/>
          </p:cNvSpPr>
          <p:nvPr>
            <p:ph type="body" idx="1"/>
          </p:nvPr>
        </p:nvSpPr>
        <p:spPr/>
        <p:txBody>
          <a:bodyPr/>
          <a:lstStyle/>
          <a:p>
            <a:endParaRPr lang="en-US" dirty="0"/>
          </a:p>
        </p:txBody>
      </p:sp>
      <p:cxnSp>
        <p:nvCxnSpPr>
          <p:cNvPr id="4" name="Straight Connector 3"/>
          <p:cNvCxnSpPr/>
          <p:nvPr/>
        </p:nvCxnSpPr>
        <p:spPr>
          <a:xfrm>
            <a:off x="800100" y="3124200"/>
            <a:ext cx="7467600" cy="0"/>
          </a:xfrm>
          <a:prstGeom prst="line">
            <a:avLst/>
          </a:prstGeom>
          <a:ln w="63500">
            <a:solidFill>
              <a:srgbClr val="FF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303189"/>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55638"/>
          </a:xfrm>
        </p:spPr>
        <p:txBody>
          <a:bodyPr/>
          <a:lstStyle/>
          <a:p>
            <a:r>
              <a:rPr lang="en-US" dirty="0" smtClean="0"/>
              <a:t>Appendices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05457741"/>
              </p:ext>
            </p:extLst>
          </p:nvPr>
        </p:nvGraphicFramePr>
        <p:xfrm>
          <a:off x="381000" y="1219200"/>
          <a:ext cx="8381999" cy="3785616"/>
        </p:xfrm>
        <a:graphic>
          <a:graphicData uri="http://schemas.openxmlformats.org/drawingml/2006/table">
            <a:tbl>
              <a:tblPr firstRow="1" firstCol="1" bandRow="1">
                <a:tableStyleId>{5C22544A-7EE6-4342-B048-85BDC9FD1C3A}</a:tableStyleId>
              </a:tblPr>
              <a:tblGrid>
                <a:gridCol w="1524000"/>
                <a:gridCol w="2590800"/>
                <a:gridCol w="4267199"/>
              </a:tblGrid>
              <a:tr h="185371">
                <a:tc>
                  <a:txBody>
                    <a:bodyPr/>
                    <a:lstStyle/>
                    <a:p>
                      <a:pPr marL="0" marR="0" algn="ctr">
                        <a:lnSpc>
                          <a:spcPct val="115000"/>
                        </a:lnSpc>
                        <a:spcBef>
                          <a:spcPts val="0"/>
                        </a:spcBef>
                        <a:spcAft>
                          <a:spcPts val="0"/>
                        </a:spcAft>
                      </a:pPr>
                      <a:r>
                        <a:rPr lang="en-US" sz="2400" b="1" dirty="0" smtClean="0">
                          <a:solidFill>
                            <a:srgbClr val="000000"/>
                          </a:solidFill>
                          <a:effectLst/>
                          <a:latin typeface="+mn-lt"/>
                          <a:ea typeface="Calibri"/>
                          <a:cs typeface="Times New Roman"/>
                        </a:rPr>
                        <a:t>Appendix</a:t>
                      </a:r>
                      <a:endParaRPr lang="en-US" sz="2400" b="1" dirty="0">
                        <a:solidFill>
                          <a:srgbClr val="000000"/>
                        </a:solidFill>
                        <a:effectLst/>
                        <a:latin typeface="+mn-lt"/>
                        <a:ea typeface="Calibri"/>
                        <a:cs typeface="Times New Roman"/>
                      </a:endParaRPr>
                    </a:p>
                  </a:txBody>
                  <a:tcPr marL="60447" marR="60447" marT="0" marB="0">
                    <a:solidFill>
                      <a:srgbClr val="CCFFFF"/>
                    </a:solidFill>
                  </a:tcPr>
                </a:tc>
                <a:tc>
                  <a:txBody>
                    <a:bodyPr/>
                    <a:lstStyle/>
                    <a:p>
                      <a:pPr marL="0" marR="0" algn="ctr">
                        <a:lnSpc>
                          <a:spcPct val="115000"/>
                        </a:lnSpc>
                        <a:spcBef>
                          <a:spcPts val="0"/>
                        </a:spcBef>
                        <a:spcAft>
                          <a:spcPts val="0"/>
                        </a:spcAft>
                      </a:pPr>
                      <a:r>
                        <a:rPr lang="en-US" sz="2400" b="1" dirty="0" smtClean="0">
                          <a:solidFill>
                            <a:srgbClr val="000000"/>
                          </a:solidFill>
                          <a:effectLst/>
                          <a:latin typeface="+mn-lt"/>
                          <a:ea typeface="Calibri"/>
                          <a:cs typeface="Times New Roman"/>
                        </a:rPr>
                        <a:t>Title</a:t>
                      </a:r>
                      <a:endParaRPr lang="en-US" sz="2400" b="1" dirty="0">
                        <a:solidFill>
                          <a:srgbClr val="000000"/>
                        </a:solidFill>
                        <a:effectLst/>
                        <a:latin typeface="+mn-lt"/>
                        <a:ea typeface="Calibri"/>
                        <a:cs typeface="Times New Roman"/>
                      </a:endParaRPr>
                    </a:p>
                  </a:txBody>
                  <a:tcPr marL="60447" marR="60447" marT="0" marB="0">
                    <a:solidFill>
                      <a:srgbClr val="CCFFFF"/>
                    </a:solidFill>
                  </a:tcPr>
                </a:tc>
                <a:tc>
                  <a:txBody>
                    <a:bodyPr/>
                    <a:lstStyle/>
                    <a:p>
                      <a:pPr marL="0" marR="0" algn="ctr">
                        <a:lnSpc>
                          <a:spcPct val="115000"/>
                        </a:lnSpc>
                        <a:spcBef>
                          <a:spcPts val="0"/>
                        </a:spcBef>
                        <a:spcAft>
                          <a:spcPts val="0"/>
                        </a:spcAft>
                      </a:pPr>
                      <a:r>
                        <a:rPr lang="en-US" sz="2400" b="1" dirty="0" smtClean="0">
                          <a:solidFill>
                            <a:srgbClr val="000000"/>
                          </a:solidFill>
                          <a:effectLst/>
                          <a:latin typeface="+mn-lt"/>
                          <a:ea typeface="Calibri"/>
                        </a:rPr>
                        <a:t>Description</a:t>
                      </a:r>
                      <a:endParaRPr lang="en-US" sz="2400" b="1" dirty="0">
                        <a:solidFill>
                          <a:srgbClr val="000000"/>
                        </a:solidFill>
                        <a:effectLst/>
                        <a:latin typeface="+mn-lt"/>
                        <a:ea typeface="Calibri"/>
                      </a:endParaRPr>
                    </a:p>
                  </a:txBody>
                  <a:tcPr marL="68580" marR="68580" marT="0" marB="0">
                    <a:solidFill>
                      <a:srgbClr val="CCFFFF"/>
                    </a:solidFill>
                  </a:tcPr>
                </a:tc>
              </a:tr>
              <a:tr h="185371">
                <a:tc>
                  <a:txBody>
                    <a:bodyPr/>
                    <a:lstStyle/>
                    <a:p>
                      <a:pPr marL="0" marR="0" algn="ctr">
                        <a:lnSpc>
                          <a:spcPct val="115000"/>
                        </a:lnSpc>
                        <a:spcBef>
                          <a:spcPts val="0"/>
                        </a:spcBef>
                        <a:spcAft>
                          <a:spcPts val="0"/>
                        </a:spcAft>
                      </a:pPr>
                      <a:r>
                        <a:rPr lang="en-US" sz="2400" dirty="0">
                          <a:solidFill>
                            <a:srgbClr val="000000"/>
                          </a:solidFill>
                          <a:effectLst/>
                        </a:rPr>
                        <a:t>A</a:t>
                      </a:r>
                      <a:endParaRPr lang="en-US" sz="2400" b="1" dirty="0">
                        <a:solidFill>
                          <a:srgbClr val="000000"/>
                        </a:solidFill>
                        <a:effectLst/>
                        <a:latin typeface="Times New Roman"/>
                        <a:ea typeface="Calibri"/>
                        <a:cs typeface="Times New Roman"/>
                      </a:endParaRPr>
                    </a:p>
                  </a:txBody>
                  <a:tcPr marL="60447" marR="60447" marT="0" marB="0">
                    <a:solidFill>
                      <a:srgbClr val="CCFFFF"/>
                    </a:solidFill>
                  </a:tcPr>
                </a:tc>
                <a:tc>
                  <a:txBody>
                    <a:bodyPr/>
                    <a:lstStyle/>
                    <a:p>
                      <a:pPr marL="0" marR="0">
                        <a:lnSpc>
                          <a:spcPct val="115000"/>
                        </a:lnSpc>
                        <a:spcBef>
                          <a:spcPts val="0"/>
                        </a:spcBef>
                        <a:spcAft>
                          <a:spcPts val="0"/>
                        </a:spcAft>
                      </a:pPr>
                      <a:r>
                        <a:rPr lang="en-US" sz="2400" b="1" dirty="0">
                          <a:solidFill>
                            <a:srgbClr val="000000"/>
                          </a:solidFill>
                          <a:effectLst/>
                        </a:rPr>
                        <a:t>References</a:t>
                      </a:r>
                      <a:endParaRPr lang="en-US" sz="2400" b="1" dirty="0">
                        <a:solidFill>
                          <a:srgbClr val="000000"/>
                        </a:solidFill>
                        <a:effectLst/>
                        <a:latin typeface="Times New Roman"/>
                        <a:ea typeface="Calibri"/>
                        <a:cs typeface="Times New Roman"/>
                      </a:endParaRPr>
                    </a:p>
                  </a:txBody>
                  <a:tcPr marL="60447" marR="60447" marT="0" marB="0">
                    <a:solidFill>
                      <a:srgbClr val="CCFFFF"/>
                    </a:solidFill>
                  </a:tcPr>
                </a:tc>
                <a:tc>
                  <a:txBody>
                    <a:bodyPr/>
                    <a:lstStyle/>
                    <a:p>
                      <a:pPr marL="0" marR="0">
                        <a:lnSpc>
                          <a:spcPct val="115000"/>
                        </a:lnSpc>
                        <a:spcBef>
                          <a:spcPts val="0"/>
                        </a:spcBef>
                        <a:spcAft>
                          <a:spcPts val="0"/>
                        </a:spcAft>
                      </a:pPr>
                      <a:r>
                        <a:rPr lang="en-GB" sz="2400" b="1" dirty="0">
                          <a:solidFill>
                            <a:srgbClr val="000000"/>
                          </a:solidFill>
                          <a:effectLst/>
                          <a:latin typeface="+mn-lt"/>
                          <a:ea typeface="Calibri"/>
                        </a:rPr>
                        <a:t>List of all references used in the development of this guide</a:t>
                      </a:r>
                      <a:endParaRPr lang="en-US" sz="2400" b="1" dirty="0">
                        <a:solidFill>
                          <a:srgbClr val="000000"/>
                        </a:solidFill>
                        <a:effectLst/>
                        <a:latin typeface="+mn-lt"/>
                        <a:ea typeface="Calibri"/>
                      </a:endParaRPr>
                    </a:p>
                  </a:txBody>
                  <a:tcPr marL="68580" marR="68580" marT="0" marB="0">
                    <a:solidFill>
                      <a:srgbClr val="CCFFFF"/>
                    </a:solidFill>
                  </a:tcPr>
                </a:tc>
              </a:tr>
              <a:tr h="185371">
                <a:tc>
                  <a:txBody>
                    <a:bodyPr/>
                    <a:lstStyle/>
                    <a:p>
                      <a:pPr marL="0" marR="0" algn="ctr">
                        <a:lnSpc>
                          <a:spcPct val="115000"/>
                        </a:lnSpc>
                        <a:spcBef>
                          <a:spcPts val="0"/>
                        </a:spcBef>
                        <a:spcAft>
                          <a:spcPts val="0"/>
                        </a:spcAft>
                      </a:pPr>
                      <a:r>
                        <a:rPr lang="en-US" sz="2400" dirty="0">
                          <a:solidFill>
                            <a:srgbClr val="000000"/>
                          </a:solidFill>
                          <a:effectLst/>
                        </a:rPr>
                        <a:t>B</a:t>
                      </a:r>
                      <a:endParaRPr lang="en-US" sz="2400" b="1" dirty="0">
                        <a:solidFill>
                          <a:srgbClr val="000000"/>
                        </a:solidFill>
                        <a:effectLst/>
                        <a:latin typeface="Times New Roman"/>
                        <a:ea typeface="Calibri"/>
                        <a:cs typeface="Times New Roman"/>
                      </a:endParaRPr>
                    </a:p>
                  </a:txBody>
                  <a:tcPr marL="60447" marR="60447" marT="0" marB="0">
                    <a:solidFill>
                      <a:srgbClr val="CCFFFF"/>
                    </a:solidFill>
                  </a:tcPr>
                </a:tc>
                <a:tc>
                  <a:txBody>
                    <a:bodyPr/>
                    <a:lstStyle/>
                    <a:p>
                      <a:pPr marL="0" marR="0">
                        <a:lnSpc>
                          <a:spcPct val="115000"/>
                        </a:lnSpc>
                        <a:spcBef>
                          <a:spcPts val="0"/>
                        </a:spcBef>
                        <a:spcAft>
                          <a:spcPts val="0"/>
                        </a:spcAft>
                      </a:pPr>
                      <a:r>
                        <a:rPr lang="en-US" sz="2400" b="1" dirty="0">
                          <a:solidFill>
                            <a:srgbClr val="000000"/>
                          </a:solidFill>
                          <a:effectLst/>
                        </a:rPr>
                        <a:t>Glossary</a:t>
                      </a:r>
                      <a:endParaRPr lang="en-US" sz="2400" b="1" dirty="0">
                        <a:solidFill>
                          <a:srgbClr val="000000"/>
                        </a:solidFill>
                        <a:effectLst/>
                        <a:latin typeface="Times New Roman"/>
                        <a:ea typeface="Calibri"/>
                        <a:cs typeface="Times New Roman"/>
                      </a:endParaRPr>
                    </a:p>
                  </a:txBody>
                  <a:tcPr marL="60447" marR="60447" marT="0" marB="0">
                    <a:solidFill>
                      <a:srgbClr val="CCFFFF"/>
                    </a:solidFill>
                  </a:tcPr>
                </a:tc>
                <a:tc>
                  <a:txBody>
                    <a:bodyPr/>
                    <a:lstStyle/>
                    <a:p>
                      <a:pPr marL="0" marR="0">
                        <a:lnSpc>
                          <a:spcPct val="115000"/>
                        </a:lnSpc>
                        <a:spcBef>
                          <a:spcPts val="0"/>
                        </a:spcBef>
                        <a:spcAft>
                          <a:spcPts val="0"/>
                        </a:spcAft>
                      </a:pPr>
                      <a:r>
                        <a:rPr lang="en-GB" sz="2400" b="1" dirty="0">
                          <a:solidFill>
                            <a:srgbClr val="000000"/>
                          </a:solidFill>
                          <a:effectLst/>
                          <a:latin typeface="+mn-lt"/>
                          <a:ea typeface="Calibri"/>
                        </a:rPr>
                        <a:t>Compilation of all the definitions provided in this guide</a:t>
                      </a:r>
                      <a:endParaRPr lang="en-US" sz="2400" b="1" dirty="0">
                        <a:solidFill>
                          <a:srgbClr val="000000"/>
                        </a:solidFill>
                        <a:effectLst/>
                        <a:latin typeface="+mn-lt"/>
                        <a:ea typeface="Calibri"/>
                      </a:endParaRPr>
                    </a:p>
                  </a:txBody>
                  <a:tcPr marL="68580" marR="68580" marT="0" marB="0">
                    <a:solidFill>
                      <a:srgbClr val="CCFFFF"/>
                    </a:solidFill>
                  </a:tcPr>
                </a:tc>
              </a:tr>
              <a:tr h="185371">
                <a:tc>
                  <a:txBody>
                    <a:bodyPr/>
                    <a:lstStyle/>
                    <a:p>
                      <a:pPr marL="0" marR="0" algn="ctr">
                        <a:lnSpc>
                          <a:spcPct val="115000"/>
                        </a:lnSpc>
                        <a:spcBef>
                          <a:spcPts val="0"/>
                        </a:spcBef>
                        <a:spcAft>
                          <a:spcPts val="0"/>
                        </a:spcAft>
                      </a:pPr>
                      <a:r>
                        <a:rPr lang="en-US" sz="2400" dirty="0">
                          <a:solidFill>
                            <a:srgbClr val="000000"/>
                          </a:solidFill>
                          <a:effectLst/>
                        </a:rPr>
                        <a:t>C</a:t>
                      </a:r>
                      <a:endParaRPr lang="en-US" sz="2400" b="1" dirty="0">
                        <a:solidFill>
                          <a:srgbClr val="000000"/>
                        </a:solidFill>
                        <a:effectLst/>
                        <a:latin typeface="Times New Roman"/>
                        <a:ea typeface="Calibri"/>
                        <a:cs typeface="Times New Roman"/>
                      </a:endParaRPr>
                    </a:p>
                  </a:txBody>
                  <a:tcPr marL="60447" marR="60447" marT="0" marB="0">
                    <a:solidFill>
                      <a:srgbClr val="CCFFFF"/>
                    </a:solidFill>
                  </a:tcPr>
                </a:tc>
                <a:tc>
                  <a:txBody>
                    <a:bodyPr/>
                    <a:lstStyle/>
                    <a:p>
                      <a:pPr marL="0" marR="0">
                        <a:lnSpc>
                          <a:spcPct val="115000"/>
                        </a:lnSpc>
                        <a:spcBef>
                          <a:spcPts val="0"/>
                        </a:spcBef>
                        <a:spcAft>
                          <a:spcPts val="0"/>
                        </a:spcAft>
                      </a:pPr>
                      <a:r>
                        <a:rPr lang="en-US" sz="2400" b="1" dirty="0">
                          <a:solidFill>
                            <a:srgbClr val="000000"/>
                          </a:solidFill>
                          <a:effectLst/>
                        </a:rPr>
                        <a:t>QA Process </a:t>
                      </a:r>
                      <a:r>
                        <a:rPr lang="en-US" sz="2400" b="1" dirty="0" smtClean="0">
                          <a:solidFill>
                            <a:srgbClr val="000000"/>
                          </a:solidFill>
                          <a:effectLst/>
                        </a:rPr>
                        <a:t>Slides</a:t>
                      </a:r>
                      <a:endParaRPr lang="en-US" sz="2400" b="1" dirty="0">
                        <a:solidFill>
                          <a:srgbClr val="000000"/>
                        </a:solidFill>
                        <a:effectLst/>
                        <a:latin typeface="Times New Roman"/>
                        <a:ea typeface="Calibri"/>
                        <a:cs typeface="Times New Roman"/>
                      </a:endParaRPr>
                    </a:p>
                  </a:txBody>
                  <a:tcPr marL="60447" marR="60447" marT="0" marB="0">
                    <a:solidFill>
                      <a:srgbClr val="CCFFFF"/>
                    </a:solidFill>
                  </a:tcPr>
                </a:tc>
                <a:tc>
                  <a:txBody>
                    <a:bodyPr/>
                    <a:lstStyle/>
                    <a:p>
                      <a:pPr marL="0" marR="0">
                        <a:lnSpc>
                          <a:spcPct val="115000"/>
                        </a:lnSpc>
                        <a:spcBef>
                          <a:spcPts val="0"/>
                        </a:spcBef>
                        <a:spcAft>
                          <a:spcPts val="0"/>
                        </a:spcAft>
                      </a:pPr>
                      <a:r>
                        <a:rPr lang="en-GB" sz="2400" b="1" dirty="0">
                          <a:solidFill>
                            <a:srgbClr val="000000"/>
                          </a:solidFill>
                          <a:effectLst/>
                          <a:latin typeface="+mn-lt"/>
                          <a:ea typeface="Calibri"/>
                        </a:rPr>
                        <a:t>Set of </a:t>
                      </a:r>
                      <a:r>
                        <a:rPr lang="en-GB" sz="2400" b="1" dirty="0" smtClean="0">
                          <a:solidFill>
                            <a:srgbClr val="000000"/>
                          </a:solidFill>
                          <a:effectLst/>
                          <a:latin typeface="+mn-lt"/>
                          <a:ea typeface="Calibri"/>
                        </a:rPr>
                        <a:t>slides </a:t>
                      </a:r>
                      <a:r>
                        <a:rPr lang="en-GB" sz="2400" b="1" dirty="0">
                          <a:solidFill>
                            <a:srgbClr val="000000"/>
                          </a:solidFill>
                          <a:effectLst/>
                          <a:latin typeface="+mn-lt"/>
                          <a:ea typeface="Calibri"/>
                        </a:rPr>
                        <a:t>that describe the QA process</a:t>
                      </a:r>
                      <a:endParaRPr lang="en-US" sz="2400" b="1" dirty="0">
                        <a:solidFill>
                          <a:srgbClr val="000000"/>
                        </a:solidFill>
                        <a:effectLst/>
                        <a:latin typeface="+mn-lt"/>
                        <a:ea typeface="Calibri"/>
                      </a:endParaRPr>
                    </a:p>
                  </a:txBody>
                  <a:tcPr marL="68580" marR="68580" marT="0" marB="0">
                    <a:solidFill>
                      <a:srgbClr val="CCFFFF"/>
                    </a:solidFill>
                  </a:tcPr>
                </a:tc>
              </a:tr>
            </a:tbl>
          </a:graphicData>
        </a:graphic>
      </p:graphicFrame>
    </p:spTree>
    <p:extLst>
      <p:ext uri="{BB962C8B-B14F-4D97-AF65-F5344CB8AC3E}">
        <p14:creationId xmlns:p14="http://schemas.microsoft.com/office/powerpoint/2010/main" val="122605659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31838"/>
          </a:xfrm>
        </p:spPr>
        <p:txBody>
          <a:bodyPr/>
          <a:lstStyle/>
          <a:p>
            <a:r>
              <a:rPr lang="en-US" dirty="0" smtClean="0"/>
              <a:t>Sections of the Guide (cont.)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56256993"/>
              </p:ext>
            </p:extLst>
          </p:nvPr>
        </p:nvGraphicFramePr>
        <p:xfrm>
          <a:off x="623248" y="1524000"/>
          <a:ext cx="7848600" cy="2944368"/>
        </p:xfrm>
        <a:graphic>
          <a:graphicData uri="http://schemas.openxmlformats.org/drawingml/2006/table">
            <a:tbl>
              <a:tblPr firstRow="1" firstCol="1" bandRow="1">
                <a:tableStyleId>{5C22544A-7EE6-4342-B048-85BDC9FD1C3A}</a:tableStyleId>
              </a:tblPr>
              <a:tblGrid>
                <a:gridCol w="1547610"/>
                <a:gridCol w="6300990"/>
              </a:tblGrid>
              <a:tr h="370742">
                <a:tc>
                  <a:txBody>
                    <a:bodyPr/>
                    <a:lstStyle/>
                    <a:p>
                      <a:pPr marL="0" marR="0" algn="ctr">
                        <a:lnSpc>
                          <a:spcPct val="115000"/>
                        </a:lnSpc>
                        <a:spcBef>
                          <a:spcPts val="0"/>
                        </a:spcBef>
                        <a:spcAft>
                          <a:spcPts val="0"/>
                        </a:spcAft>
                      </a:pPr>
                      <a:r>
                        <a:rPr lang="en-US" sz="2400" dirty="0">
                          <a:solidFill>
                            <a:srgbClr val="000000"/>
                          </a:solidFill>
                          <a:effectLst/>
                        </a:rPr>
                        <a:t>Appendix</a:t>
                      </a:r>
                      <a:endParaRPr lang="en-US" sz="2400" b="1" dirty="0">
                        <a:solidFill>
                          <a:srgbClr val="000000"/>
                        </a:solidFill>
                        <a:effectLst/>
                        <a:latin typeface="Times New Roman"/>
                        <a:ea typeface="Calibri"/>
                        <a:cs typeface="Times New Roman"/>
                      </a:endParaRPr>
                    </a:p>
                  </a:txBody>
                  <a:tcPr marL="60447" marR="60447" marT="0" marB="0">
                    <a:solidFill>
                      <a:schemeClr val="bg2"/>
                    </a:solidFill>
                  </a:tcPr>
                </a:tc>
                <a:tc>
                  <a:txBody>
                    <a:bodyPr/>
                    <a:lstStyle/>
                    <a:p>
                      <a:pPr marL="0" marR="0" algn="ctr">
                        <a:lnSpc>
                          <a:spcPct val="115000"/>
                        </a:lnSpc>
                        <a:spcBef>
                          <a:spcPts val="0"/>
                        </a:spcBef>
                        <a:spcAft>
                          <a:spcPts val="0"/>
                        </a:spcAft>
                      </a:pPr>
                      <a:r>
                        <a:rPr lang="en-US" sz="2400" b="1" dirty="0">
                          <a:solidFill>
                            <a:srgbClr val="000000"/>
                          </a:solidFill>
                          <a:effectLst/>
                        </a:rPr>
                        <a:t>Section</a:t>
                      </a:r>
                      <a:endParaRPr lang="en-US" sz="2400" b="1" dirty="0">
                        <a:solidFill>
                          <a:srgbClr val="000000"/>
                        </a:solidFill>
                        <a:effectLst/>
                        <a:latin typeface="Times New Roman"/>
                        <a:ea typeface="Calibri"/>
                        <a:cs typeface="Times New Roman"/>
                      </a:endParaRPr>
                    </a:p>
                  </a:txBody>
                  <a:tcPr marL="60447" marR="60447" marT="0" marB="0">
                    <a:solidFill>
                      <a:schemeClr val="bg2"/>
                    </a:solidFill>
                  </a:tcPr>
                </a:tc>
              </a:tr>
              <a:tr h="185371">
                <a:tc>
                  <a:txBody>
                    <a:bodyPr/>
                    <a:lstStyle/>
                    <a:p>
                      <a:pPr marL="0" marR="0" algn="ctr">
                        <a:lnSpc>
                          <a:spcPct val="115000"/>
                        </a:lnSpc>
                        <a:spcBef>
                          <a:spcPts val="0"/>
                        </a:spcBef>
                        <a:spcAft>
                          <a:spcPts val="0"/>
                        </a:spcAft>
                      </a:pPr>
                      <a:r>
                        <a:rPr lang="en-US" sz="2400" dirty="0">
                          <a:solidFill>
                            <a:srgbClr val="000000"/>
                          </a:solidFill>
                          <a:effectLst/>
                        </a:rPr>
                        <a:t>A</a:t>
                      </a:r>
                      <a:endParaRPr lang="en-US" sz="2400" b="1" dirty="0">
                        <a:solidFill>
                          <a:srgbClr val="000000"/>
                        </a:solidFill>
                        <a:effectLst/>
                        <a:latin typeface="Times New Roman"/>
                        <a:ea typeface="Calibri"/>
                        <a:cs typeface="Times New Roman"/>
                      </a:endParaRPr>
                    </a:p>
                  </a:txBody>
                  <a:tcPr marL="60447" marR="60447" marT="0" marB="0">
                    <a:solidFill>
                      <a:srgbClr val="CCFFFF"/>
                    </a:solidFill>
                  </a:tcPr>
                </a:tc>
                <a:tc>
                  <a:txBody>
                    <a:bodyPr/>
                    <a:lstStyle/>
                    <a:p>
                      <a:pPr marL="0" marR="0">
                        <a:lnSpc>
                          <a:spcPct val="115000"/>
                        </a:lnSpc>
                        <a:spcBef>
                          <a:spcPts val="0"/>
                        </a:spcBef>
                        <a:spcAft>
                          <a:spcPts val="0"/>
                        </a:spcAft>
                      </a:pPr>
                      <a:r>
                        <a:rPr lang="en-US" sz="2400" b="1" dirty="0">
                          <a:solidFill>
                            <a:srgbClr val="000000"/>
                          </a:solidFill>
                          <a:effectLst/>
                        </a:rPr>
                        <a:t>References</a:t>
                      </a:r>
                      <a:endParaRPr lang="en-US" sz="2400" b="1" dirty="0">
                        <a:solidFill>
                          <a:srgbClr val="000000"/>
                        </a:solidFill>
                        <a:effectLst/>
                        <a:latin typeface="Times New Roman"/>
                        <a:ea typeface="Calibri"/>
                        <a:cs typeface="Times New Roman"/>
                      </a:endParaRPr>
                    </a:p>
                  </a:txBody>
                  <a:tcPr marL="60447" marR="60447" marT="0" marB="0">
                    <a:solidFill>
                      <a:srgbClr val="CCFFFF"/>
                    </a:solidFill>
                  </a:tcPr>
                </a:tc>
              </a:tr>
              <a:tr h="185371">
                <a:tc>
                  <a:txBody>
                    <a:bodyPr/>
                    <a:lstStyle/>
                    <a:p>
                      <a:pPr marL="0" marR="0" algn="ctr">
                        <a:lnSpc>
                          <a:spcPct val="115000"/>
                        </a:lnSpc>
                        <a:spcBef>
                          <a:spcPts val="0"/>
                        </a:spcBef>
                        <a:spcAft>
                          <a:spcPts val="0"/>
                        </a:spcAft>
                      </a:pPr>
                      <a:r>
                        <a:rPr lang="en-US" sz="2400" dirty="0">
                          <a:solidFill>
                            <a:srgbClr val="000000"/>
                          </a:solidFill>
                          <a:effectLst/>
                        </a:rPr>
                        <a:t>B</a:t>
                      </a:r>
                      <a:endParaRPr lang="en-US" sz="2400" b="1" dirty="0">
                        <a:solidFill>
                          <a:srgbClr val="000000"/>
                        </a:solidFill>
                        <a:effectLst/>
                        <a:latin typeface="Times New Roman"/>
                        <a:ea typeface="Calibri"/>
                        <a:cs typeface="Times New Roman"/>
                      </a:endParaRPr>
                    </a:p>
                  </a:txBody>
                  <a:tcPr marL="60447" marR="60447" marT="0" marB="0">
                    <a:solidFill>
                      <a:srgbClr val="CCFFFF"/>
                    </a:solidFill>
                  </a:tcPr>
                </a:tc>
                <a:tc>
                  <a:txBody>
                    <a:bodyPr/>
                    <a:lstStyle/>
                    <a:p>
                      <a:pPr marL="0" marR="0">
                        <a:lnSpc>
                          <a:spcPct val="115000"/>
                        </a:lnSpc>
                        <a:spcBef>
                          <a:spcPts val="0"/>
                        </a:spcBef>
                        <a:spcAft>
                          <a:spcPts val="0"/>
                        </a:spcAft>
                      </a:pPr>
                      <a:r>
                        <a:rPr lang="en-US" sz="2400" b="1" dirty="0">
                          <a:solidFill>
                            <a:srgbClr val="000000"/>
                          </a:solidFill>
                          <a:effectLst/>
                        </a:rPr>
                        <a:t>Glossary</a:t>
                      </a:r>
                      <a:endParaRPr lang="en-US" sz="2400" b="1" dirty="0">
                        <a:solidFill>
                          <a:srgbClr val="000000"/>
                        </a:solidFill>
                        <a:effectLst/>
                        <a:latin typeface="Times New Roman"/>
                        <a:ea typeface="Calibri"/>
                        <a:cs typeface="Times New Roman"/>
                      </a:endParaRPr>
                    </a:p>
                  </a:txBody>
                  <a:tcPr marL="60447" marR="60447" marT="0" marB="0">
                    <a:solidFill>
                      <a:srgbClr val="CCFFFF"/>
                    </a:solidFill>
                  </a:tcPr>
                </a:tc>
              </a:tr>
              <a:tr h="185371">
                <a:tc>
                  <a:txBody>
                    <a:bodyPr/>
                    <a:lstStyle/>
                    <a:p>
                      <a:pPr marL="0" marR="0" algn="ctr">
                        <a:lnSpc>
                          <a:spcPct val="115000"/>
                        </a:lnSpc>
                        <a:spcBef>
                          <a:spcPts val="0"/>
                        </a:spcBef>
                        <a:spcAft>
                          <a:spcPts val="0"/>
                        </a:spcAft>
                      </a:pPr>
                      <a:r>
                        <a:rPr lang="en-US" sz="2400" dirty="0">
                          <a:solidFill>
                            <a:srgbClr val="000000"/>
                          </a:solidFill>
                          <a:effectLst/>
                        </a:rPr>
                        <a:t>C</a:t>
                      </a:r>
                      <a:endParaRPr lang="en-US" sz="2400" b="1" dirty="0">
                        <a:solidFill>
                          <a:srgbClr val="000000"/>
                        </a:solidFill>
                        <a:effectLst/>
                        <a:latin typeface="Times New Roman"/>
                        <a:ea typeface="Calibri"/>
                        <a:cs typeface="Times New Roman"/>
                      </a:endParaRPr>
                    </a:p>
                  </a:txBody>
                  <a:tcPr marL="60447" marR="60447" marT="0" marB="0">
                    <a:solidFill>
                      <a:srgbClr val="CCFFFF"/>
                    </a:solidFill>
                  </a:tcPr>
                </a:tc>
                <a:tc>
                  <a:txBody>
                    <a:bodyPr/>
                    <a:lstStyle/>
                    <a:p>
                      <a:pPr marL="0" marR="0">
                        <a:lnSpc>
                          <a:spcPct val="115000"/>
                        </a:lnSpc>
                        <a:spcBef>
                          <a:spcPts val="0"/>
                        </a:spcBef>
                        <a:spcAft>
                          <a:spcPts val="0"/>
                        </a:spcAft>
                      </a:pPr>
                      <a:r>
                        <a:rPr lang="en-US" sz="2400" b="1" dirty="0">
                          <a:solidFill>
                            <a:srgbClr val="000000"/>
                          </a:solidFill>
                          <a:effectLst/>
                        </a:rPr>
                        <a:t>QA Process </a:t>
                      </a:r>
                      <a:r>
                        <a:rPr lang="en-US" sz="2400" b="1" dirty="0" smtClean="0">
                          <a:solidFill>
                            <a:srgbClr val="000000"/>
                          </a:solidFill>
                          <a:effectLst/>
                        </a:rPr>
                        <a:t>Slides</a:t>
                      </a:r>
                      <a:endParaRPr lang="en-US" sz="2400" b="1" dirty="0">
                        <a:solidFill>
                          <a:srgbClr val="000000"/>
                        </a:solidFill>
                        <a:effectLst/>
                        <a:latin typeface="Times New Roman"/>
                        <a:ea typeface="Calibri"/>
                        <a:cs typeface="Times New Roman"/>
                      </a:endParaRPr>
                    </a:p>
                  </a:txBody>
                  <a:tcPr marL="60447" marR="60447" marT="0" marB="0">
                    <a:solidFill>
                      <a:srgbClr val="CCFFFF"/>
                    </a:solidFill>
                  </a:tcPr>
                </a:tc>
              </a:tr>
              <a:tr h="556113">
                <a:tc>
                  <a:txBody>
                    <a:bodyPr/>
                    <a:lstStyle/>
                    <a:p>
                      <a:pPr marL="0" marR="0" algn="ctr">
                        <a:lnSpc>
                          <a:spcPct val="115000"/>
                        </a:lnSpc>
                        <a:spcBef>
                          <a:spcPts val="0"/>
                        </a:spcBef>
                        <a:spcAft>
                          <a:spcPts val="0"/>
                        </a:spcAft>
                      </a:pPr>
                      <a:r>
                        <a:rPr lang="en-US" sz="2400" dirty="0">
                          <a:solidFill>
                            <a:srgbClr val="000000"/>
                          </a:solidFill>
                          <a:effectLst/>
                        </a:rPr>
                        <a:t>D</a:t>
                      </a:r>
                      <a:endParaRPr lang="en-US" sz="2400" b="1" dirty="0">
                        <a:solidFill>
                          <a:srgbClr val="000000"/>
                        </a:solidFill>
                        <a:effectLst/>
                        <a:latin typeface="Times New Roman"/>
                        <a:ea typeface="Calibri"/>
                        <a:cs typeface="Times New Roman"/>
                      </a:endParaRPr>
                    </a:p>
                  </a:txBody>
                  <a:tcPr marL="60447" marR="60447" marT="0" marB="0">
                    <a:solidFill>
                      <a:srgbClr val="CCFFFF"/>
                    </a:solidFill>
                  </a:tcPr>
                </a:tc>
                <a:tc>
                  <a:txBody>
                    <a:bodyPr/>
                    <a:lstStyle/>
                    <a:p>
                      <a:pPr marL="0" marR="0">
                        <a:lnSpc>
                          <a:spcPct val="115000"/>
                        </a:lnSpc>
                        <a:spcBef>
                          <a:spcPts val="0"/>
                        </a:spcBef>
                        <a:spcAft>
                          <a:spcPts val="0"/>
                        </a:spcAft>
                      </a:pPr>
                      <a:r>
                        <a:rPr lang="en-US" sz="2400" b="1" dirty="0">
                          <a:solidFill>
                            <a:srgbClr val="000000"/>
                          </a:solidFill>
                          <a:effectLst/>
                        </a:rPr>
                        <a:t>Report of Verified Case of Tuberculosis Questions and Clarifications</a:t>
                      </a:r>
                      <a:endParaRPr lang="en-US" sz="2400" b="1" dirty="0">
                        <a:solidFill>
                          <a:srgbClr val="000000"/>
                        </a:solidFill>
                        <a:effectLst/>
                        <a:latin typeface="Times New Roman"/>
                        <a:ea typeface="Calibri"/>
                        <a:cs typeface="Times New Roman"/>
                      </a:endParaRPr>
                    </a:p>
                  </a:txBody>
                  <a:tcPr marL="60447" marR="60447" marT="0" marB="0">
                    <a:solidFill>
                      <a:srgbClr val="CCFFFF"/>
                    </a:solidFill>
                  </a:tcPr>
                </a:tc>
              </a:tr>
              <a:tr h="185371">
                <a:tc>
                  <a:txBody>
                    <a:bodyPr/>
                    <a:lstStyle/>
                    <a:p>
                      <a:pPr marL="0" marR="0" algn="ctr">
                        <a:lnSpc>
                          <a:spcPct val="115000"/>
                        </a:lnSpc>
                        <a:spcBef>
                          <a:spcPts val="0"/>
                        </a:spcBef>
                        <a:spcAft>
                          <a:spcPts val="0"/>
                        </a:spcAft>
                      </a:pPr>
                      <a:r>
                        <a:rPr lang="en-US" sz="2400" dirty="0">
                          <a:solidFill>
                            <a:srgbClr val="000000"/>
                          </a:solidFill>
                          <a:effectLst/>
                        </a:rPr>
                        <a:t>E</a:t>
                      </a:r>
                      <a:endParaRPr lang="en-US" sz="2400" b="1" dirty="0">
                        <a:solidFill>
                          <a:srgbClr val="000000"/>
                        </a:solidFill>
                        <a:effectLst/>
                        <a:latin typeface="Times New Roman"/>
                        <a:ea typeface="Calibri"/>
                        <a:cs typeface="Times New Roman"/>
                      </a:endParaRPr>
                    </a:p>
                  </a:txBody>
                  <a:tcPr marL="60447" marR="60447" marT="0" marB="0">
                    <a:solidFill>
                      <a:srgbClr val="CCFFFF"/>
                    </a:solidFill>
                  </a:tcPr>
                </a:tc>
                <a:tc>
                  <a:txBody>
                    <a:bodyPr/>
                    <a:lstStyle/>
                    <a:p>
                      <a:pPr marL="0" marR="0">
                        <a:lnSpc>
                          <a:spcPct val="115000"/>
                        </a:lnSpc>
                        <a:spcBef>
                          <a:spcPts val="0"/>
                        </a:spcBef>
                        <a:spcAft>
                          <a:spcPts val="0"/>
                        </a:spcAft>
                      </a:pPr>
                      <a:r>
                        <a:rPr lang="en-US" sz="2400" b="1" dirty="0">
                          <a:solidFill>
                            <a:srgbClr val="000000"/>
                          </a:solidFill>
                          <a:effectLst/>
                        </a:rPr>
                        <a:t>Answers to the Exercises</a:t>
                      </a:r>
                      <a:endParaRPr lang="en-US" sz="2400" b="1" dirty="0">
                        <a:solidFill>
                          <a:srgbClr val="000000"/>
                        </a:solidFill>
                        <a:effectLst/>
                        <a:latin typeface="Times New Roman"/>
                        <a:ea typeface="Calibri"/>
                        <a:cs typeface="Times New Roman"/>
                      </a:endParaRPr>
                    </a:p>
                  </a:txBody>
                  <a:tcPr marL="60447" marR="60447" marT="0" marB="0">
                    <a:solidFill>
                      <a:srgbClr val="CCFFFF"/>
                    </a:solidFill>
                  </a:tcPr>
                </a:tc>
              </a:tr>
            </a:tbl>
          </a:graphicData>
        </a:graphic>
      </p:graphicFrame>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70192177"/>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55638"/>
          </a:xfrm>
        </p:spPr>
        <p:txBody>
          <a:bodyPr/>
          <a:lstStyle/>
          <a:p>
            <a:r>
              <a:rPr lang="en-US" dirty="0" smtClean="0"/>
              <a:t>Appendices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0801902"/>
              </p:ext>
            </p:extLst>
          </p:nvPr>
        </p:nvGraphicFramePr>
        <p:xfrm>
          <a:off x="381000" y="1219200"/>
          <a:ext cx="8381999" cy="5029200"/>
        </p:xfrm>
        <a:graphic>
          <a:graphicData uri="http://schemas.openxmlformats.org/drawingml/2006/table">
            <a:tbl>
              <a:tblPr firstRow="1" firstCol="1" bandRow="1">
                <a:tableStyleId>{5C22544A-7EE6-4342-B048-85BDC9FD1C3A}</a:tableStyleId>
              </a:tblPr>
              <a:tblGrid>
                <a:gridCol w="1524000"/>
                <a:gridCol w="2590800"/>
                <a:gridCol w="4267199"/>
              </a:tblGrid>
              <a:tr h="185371">
                <a:tc>
                  <a:txBody>
                    <a:bodyPr/>
                    <a:lstStyle/>
                    <a:p>
                      <a:pPr marL="0" marR="0" algn="ctr">
                        <a:lnSpc>
                          <a:spcPct val="115000"/>
                        </a:lnSpc>
                        <a:spcBef>
                          <a:spcPts val="0"/>
                        </a:spcBef>
                        <a:spcAft>
                          <a:spcPts val="0"/>
                        </a:spcAft>
                      </a:pPr>
                      <a:r>
                        <a:rPr lang="en-US" sz="2400" b="1" dirty="0" smtClean="0">
                          <a:solidFill>
                            <a:srgbClr val="000000"/>
                          </a:solidFill>
                          <a:effectLst/>
                          <a:latin typeface="+mn-lt"/>
                          <a:ea typeface="Calibri"/>
                          <a:cs typeface="Times New Roman"/>
                        </a:rPr>
                        <a:t>Appendix</a:t>
                      </a:r>
                      <a:endParaRPr lang="en-US" sz="2400" b="1" dirty="0">
                        <a:solidFill>
                          <a:srgbClr val="000000"/>
                        </a:solidFill>
                        <a:effectLst/>
                        <a:latin typeface="+mn-lt"/>
                        <a:ea typeface="Calibri"/>
                        <a:cs typeface="Times New Roman"/>
                      </a:endParaRPr>
                    </a:p>
                  </a:txBody>
                  <a:tcPr marL="60447" marR="60447" marT="0" marB="0">
                    <a:solidFill>
                      <a:srgbClr val="CCFFFF"/>
                    </a:solidFill>
                  </a:tcPr>
                </a:tc>
                <a:tc>
                  <a:txBody>
                    <a:bodyPr/>
                    <a:lstStyle/>
                    <a:p>
                      <a:pPr marL="0" marR="0" algn="ctr">
                        <a:lnSpc>
                          <a:spcPct val="115000"/>
                        </a:lnSpc>
                        <a:spcBef>
                          <a:spcPts val="0"/>
                        </a:spcBef>
                        <a:spcAft>
                          <a:spcPts val="0"/>
                        </a:spcAft>
                      </a:pPr>
                      <a:r>
                        <a:rPr lang="en-US" sz="2400" b="1" dirty="0" smtClean="0">
                          <a:solidFill>
                            <a:srgbClr val="000000"/>
                          </a:solidFill>
                          <a:effectLst/>
                          <a:latin typeface="+mn-lt"/>
                          <a:ea typeface="Calibri"/>
                          <a:cs typeface="Times New Roman"/>
                        </a:rPr>
                        <a:t>Title</a:t>
                      </a:r>
                      <a:endParaRPr lang="en-US" sz="2400" b="1" dirty="0">
                        <a:solidFill>
                          <a:srgbClr val="000000"/>
                        </a:solidFill>
                        <a:effectLst/>
                        <a:latin typeface="+mn-lt"/>
                        <a:ea typeface="Calibri"/>
                        <a:cs typeface="Times New Roman"/>
                      </a:endParaRPr>
                    </a:p>
                  </a:txBody>
                  <a:tcPr marL="60447" marR="60447" marT="0" marB="0">
                    <a:solidFill>
                      <a:srgbClr val="CCFFFF"/>
                    </a:solidFill>
                  </a:tcPr>
                </a:tc>
                <a:tc>
                  <a:txBody>
                    <a:bodyPr/>
                    <a:lstStyle/>
                    <a:p>
                      <a:pPr marL="0" marR="0" algn="ctr">
                        <a:lnSpc>
                          <a:spcPct val="115000"/>
                        </a:lnSpc>
                        <a:spcBef>
                          <a:spcPts val="0"/>
                        </a:spcBef>
                        <a:spcAft>
                          <a:spcPts val="0"/>
                        </a:spcAft>
                      </a:pPr>
                      <a:r>
                        <a:rPr lang="en-US" sz="2400" b="1" dirty="0" smtClean="0">
                          <a:solidFill>
                            <a:srgbClr val="000000"/>
                          </a:solidFill>
                          <a:effectLst/>
                          <a:latin typeface="+mn-lt"/>
                          <a:ea typeface="Calibri"/>
                        </a:rPr>
                        <a:t>Description</a:t>
                      </a:r>
                      <a:endParaRPr lang="en-US" sz="2400" b="1" dirty="0">
                        <a:solidFill>
                          <a:srgbClr val="000000"/>
                        </a:solidFill>
                        <a:effectLst/>
                        <a:latin typeface="+mn-lt"/>
                        <a:ea typeface="Calibri"/>
                      </a:endParaRPr>
                    </a:p>
                  </a:txBody>
                  <a:tcPr marL="68580" marR="68580" marT="0" marB="0">
                    <a:solidFill>
                      <a:srgbClr val="CCFFFF"/>
                    </a:solidFill>
                  </a:tcPr>
                </a:tc>
              </a:tr>
              <a:tr h="556113">
                <a:tc>
                  <a:txBody>
                    <a:bodyPr/>
                    <a:lstStyle/>
                    <a:p>
                      <a:pPr marL="0" marR="0" algn="ctr">
                        <a:lnSpc>
                          <a:spcPct val="115000"/>
                        </a:lnSpc>
                        <a:spcBef>
                          <a:spcPts val="0"/>
                        </a:spcBef>
                        <a:spcAft>
                          <a:spcPts val="0"/>
                        </a:spcAft>
                      </a:pPr>
                      <a:r>
                        <a:rPr lang="en-US" sz="2400" dirty="0">
                          <a:solidFill>
                            <a:srgbClr val="000000"/>
                          </a:solidFill>
                          <a:effectLst/>
                        </a:rPr>
                        <a:t>D</a:t>
                      </a:r>
                      <a:endParaRPr lang="en-US" sz="2400" b="1" dirty="0">
                        <a:solidFill>
                          <a:srgbClr val="000000"/>
                        </a:solidFill>
                        <a:effectLst/>
                        <a:latin typeface="Times New Roman"/>
                        <a:ea typeface="Calibri"/>
                        <a:cs typeface="Times New Roman"/>
                      </a:endParaRPr>
                    </a:p>
                  </a:txBody>
                  <a:tcPr marL="60447" marR="60447" marT="0" marB="0">
                    <a:solidFill>
                      <a:srgbClr val="CCFFFF"/>
                    </a:solidFill>
                  </a:tcPr>
                </a:tc>
                <a:tc>
                  <a:txBody>
                    <a:bodyPr/>
                    <a:lstStyle/>
                    <a:p>
                      <a:pPr marL="0" marR="0">
                        <a:lnSpc>
                          <a:spcPct val="115000"/>
                        </a:lnSpc>
                        <a:spcBef>
                          <a:spcPts val="0"/>
                        </a:spcBef>
                        <a:spcAft>
                          <a:spcPts val="0"/>
                        </a:spcAft>
                      </a:pPr>
                      <a:r>
                        <a:rPr lang="en-US" sz="2400" b="1" dirty="0">
                          <a:solidFill>
                            <a:srgbClr val="000000"/>
                          </a:solidFill>
                          <a:effectLst/>
                        </a:rPr>
                        <a:t>Report of Verified Case of Tuberculosis Questions and Clarifications</a:t>
                      </a:r>
                      <a:endParaRPr lang="en-US" sz="2400" b="1" dirty="0">
                        <a:solidFill>
                          <a:srgbClr val="000000"/>
                        </a:solidFill>
                        <a:effectLst/>
                        <a:latin typeface="Times New Roman"/>
                        <a:ea typeface="Calibri"/>
                        <a:cs typeface="Times New Roman"/>
                      </a:endParaRPr>
                    </a:p>
                  </a:txBody>
                  <a:tcPr marL="60447" marR="60447" marT="0" marB="0">
                    <a:solidFill>
                      <a:srgbClr val="CCFFFF"/>
                    </a:solidFill>
                  </a:tcPr>
                </a:tc>
                <a:tc>
                  <a:txBody>
                    <a:bodyPr/>
                    <a:lstStyle/>
                    <a:p>
                      <a:r>
                        <a:rPr lang="en-GB" sz="2400" b="1" dirty="0">
                          <a:solidFill>
                            <a:srgbClr val="000000"/>
                          </a:solidFill>
                          <a:effectLst/>
                          <a:latin typeface="+mn-lt"/>
                          <a:ea typeface="Calibri"/>
                        </a:rPr>
                        <a:t>Compilation of questions and clarifications since the 2009 publication of the RVCT instructions </a:t>
                      </a:r>
                      <a:r>
                        <a:rPr lang="en-GB" sz="2400" b="1" dirty="0" smtClean="0">
                          <a:solidFill>
                            <a:srgbClr val="000000"/>
                          </a:solidFill>
                          <a:effectLst/>
                          <a:latin typeface="+mn-lt"/>
                          <a:ea typeface="Calibri"/>
                        </a:rPr>
                        <a:t>. </a:t>
                      </a:r>
                      <a:r>
                        <a:rPr lang="en-GB" sz="2400" b="1" kern="1200" dirty="0" smtClean="0">
                          <a:solidFill>
                            <a:srgbClr val="000000"/>
                          </a:solidFill>
                          <a:effectLst/>
                          <a:latin typeface="+mn-lt"/>
                          <a:ea typeface="+mn-ea"/>
                          <a:cs typeface="+mn-cs"/>
                        </a:rPr>
                        <a:t>Updated periodically and is available at</a:t>
                      </a:r>
                    </a:p>
                    <a:p>
                      <a:r>
                        <a:rPr lang="en-GB" sz="2400" b="1" u="sng" kern="1200" dirty="0" smtClean="0">
                          <a:solidFill>
                            <a:schemeClr val="tx1"/>
                          </a:solidFill>
                          <a:effectLst/>
                          <a:latin typeface="+mn-lt"/>
                          <a:ea typeface="+mn-ea"/>
                          <a:cs typeface="+mn-cs"/>
                        </a:rPr>
                        <a:t>http://www.cdc.gov/tb/</a:t>
                      </a:r>
                    </a:p>
                    <a:p>
                      <a:r>
                        <a:rPr lang="en-GB" sz="2400" b="1" u="sng" kern="1200" dirty="0" smtClean="0">
                          <a:solidFill>
                            <a:schemeClr val="tx1"/>
                          </a:solidFill>
                          <a:effectLst/>
                          <a:latin typeface="+mn-lt"/>
                          <a:ea typeface="+mn-ea"/>
                          <a:cs typeface="+mn-cs"/>
                        </a:rPr>
                        <a:t>programs/</a:t>
                      </a:r>
                      <a:r>
                        <a:rPr lang="en-GB" sz="2400" b="1" u="sng" kern="1200" dirty="0" err="1" smtClean="0">
                          <a:solidFill>
                            <a:schemeClr val="tx1"/>
                          </a:solidFill>
                          <a:effectLst/>
                          <a:latin typeface="+mn-lt"/>
                          <a:ea typeface="+mn-ea"/>
                          <a:cs typeface="+mn-cs"/>
                        </a:rPr>
                        <a:t>rvct</a:t>
                      </a:r>
                      <a:r>
                        <a:rPr lang="en-GB" sz="2400" b="1" u="sng" kern="1200" dirty="0" smtClean="0">
                          <a:solidFill>
                            <a:schemeClr val="tx1"/>
                          </a:solidFill>
                          <a:effectLst/>
                          <a:latin typeface="+mn-lt"/>
                          <a:ea typeface="+mn-ea"/>
                          <a:cs typeface="+mn-cs"/>
                        </a:rPr>
                        <a:t>/default.htm</a:t>
                      </a:r>
                      <a:endParaRPr lang="en-US" sz="2400" b="1" u="sng" kern="1200" dirty="0" smtClean="0">
                        <a:solidFill>
                          <a:schemeClr val="tx1"/>
                        </a:solidFill>
                        <a:effectLst/>
                        <a:latin typeface="+mn-lt"/>
                        <a:ea typeface="+mn-ea"/>
                        <a:cs typeface="+mn-cs"/>
                      </a:endParaRPr>
                    </a:p>
                    <a:p>
                      <a:pPr marL="0" marR="0">
                        <a:lnSpc>
                          <a:spcPct val="115000"/>
                        </a:lnSpc>
                        <a:spcBef>
                          <a:spcPts val="0"/>
                        </a:spcBef>
                        <a:spcAft>
                          <a:spcPts val="0"/>
                        </a:spcAft>
                      </a:pPr>
                      <a:endParaRPr lang="en-US" sz="2400" b="1" dirty="0">
                        <a:solidFill>
                          <a:srgbClr val="000000"/>
                        </a:solidFill>
                        <a:effectLst/>
                        <a:latin typeface="+mn-lt"/>
                        <a:ea typeface="Calibri"/>
                      </a:endParaRPr>
                    </a:p>
                  </a:txBody>
                  <a:tcPr marL="68580" marR="68580" marT="0" marB="0">
                    <a:solidFill>
                      <a:srgbClr val="CCFFFF"/>
                    </a:solidFill>
                  </a:tcPr>
                </a:tc>
              </a:tr>
              <a:tr h="185371">
                <a:tc>
                  <a:txBody>
                    <a:bodyPr/>
                    <a:lstStyle/>
                    <a:p>
                      <a:pPr marL="0" marR="0" algn="ctr">
                        <a:lnSpc>
                          <a:spcPct val="115000"/>
                        </a:lnSpc>
                        <a:spcBef>
                          <a:spcPts val="0"/>
                        </a:spcBef>
                        <a:spcAft>
                          <a:spcPts val="0"/>
                        </a:spcAft>
                      </a:pPr>
                      <a:r>
                        <a:rPr lang="en-US" sz="2400" dirty="0">
                          <a:solidFill>
                            <a:srgbClr val="000000"/>
                          </a:solidFill>
                          <a:effectLst/>
                        </a:rPr>
                        <a:t>E</a:t>
                      </a:r>
                      <a:endParaRPr lang="en-US" sz="2400" b="1" dirty="0">
                        <a:solidFill>
                          <a:srgbClr val="000000"/>
                        </a:solidFill>
                        <a:effectLst/>
                        <a:latin typeface="Times New Roman"/>
                        <a:ea typeface="Calibri"/>
                        <a:cs typeface="Times New Roman"/>
                      </a:endParaRPr>
                    </a:p>
                  </a:txBody>
                  <a:tcPr marL="60447" marR="60447" marT="0" marB="0">
                    <a:solidFill>
                      <a:srgbClr val="CCFFFF"/>
                    </a:solidFill>
                  </a:tcPr>
                </a:tc>
                <a:tc>
                  <a:txBody>
                    <a:bodyPr/>
                    <a:lstStyle/>
                    <a:p>
                      <a:pPr marL="0" marR="0">
                        <a:lnSpc>
                          <a:spcPct val="115000"/>
                        </a:lnSpc>
                        <a:spcBef>
                          <a:spcPts val="0"/>
                        </a:spcBef>
                        <a:spcAft>
                          <a:spcPts val="0"/>
                        </a:spcAft>
                      </a:pPr>
                      <a:r>
                        <a:rPr lang="en-US" sz="2400" b="1" dirty="0">
                          <a:solidFill>
                            <a:srgbClr val="000000"/>
                          </a:solidFill>
                          <a:effectLst/>
                        </a:rPr>
                        <a:t>Answers to the Exercises</a:t>
                      </a:r>
                      <a:endParaRPr lang="en-US" sz="2400" b="1" dirty="0">
                        <a:solidFill>
                          <a:srgbClr val="000000"/>
                        </a:solidFill>
                        <a:effectLst/>
                        <a:latin typeface="Times New Roman"/>
                        <a:ea typeface="Calibri"/>
                        <a:cs typeface="Times New Roman"/>
                      </a:endParaRPr>
                    </a:p>
                  </a:txBody>
                  <a:tcPr marL="60447" marR="60447" marT="0" marB="0">
                    <a:solidFill>
                      <a:srgbClr val="CCFFFF"/>
                    </a:solidFill>
                  </a:tcPr>
                </a:tc>
                <a:tc>
                  <a:txBody>
                    <a:bodyPr/>
                    <a:lstStyle/>
                    <a:p>
                      <a:pPr marL="0" marR="0">
                        <a:lnSpc>
                          <a:spcPct val="115000"/>
                        </a:lnSpc>
                        <a:spcBef>
                          <a:spcPts val="0"/>
                        </a:spcBef>
                        <a:spcAft>
                          <a:spcPts val="0"/>
                        </a:spcAft>
                      </a:pPr>
                      <a:r>
                        <a:rPr lang="en-GB" sz="2400" b="1" dirty="0">
                          <a:solidFill>
                            <a:srgbClr val="000000"/>
                          </a:solidFill>
                          <a:effectLst/>
                          <a:latin typeface="+mn-lt"/>
                          <a:ea typeface="Calibri"/>
                        </a:rPr>
                        <a:t>Discussions of answers to exercises </a:t>
                      </a:r>
                      <a:r>
                        <a:rPr lang="en-GB" sz="2400" b="1" dirty="0" smtClean="0">
                          <a:solidFill>
                            <a:srgbClr val="000000"/>
                          </a:solidFill>
                          <a:effectLst/>
                          <a:latin typeface="+mn-lt"/>
                          <a:ea typeface="Calibri"/>
                        </a:rPr>
                        <a:t>included in the </a:t>
                      </a:r>
                      <a:r>
                        <a:rPr lang="en-GB" sz="2400" b="1" dirty="0">
                          <a:solidFill>
                            <a:srgbClr val="000000"/>
                          </a:solidFill>
                          <a:effectLst/>
                          <a:latin typeface="+mn-lt"/>
                          <a:ea typeface="Calibri"/>
                        </a:rPr>
                        <a:t>guide</a:t>
                      </a:r>
                      <a:endParaRPr lang="en-US" sz="2400" b="1" dirty="0">
                        <a:solidFill>
                          <a:srgbClr val="000000"/>
                        </a:solidFill>
                        <a:effectLst/>
                        <a:latin typeface="+mn-lt"/>
                        <a:ea typeface="Calibri"/>
                      </a:endParaRPr>
                    </a:p>
                  </a:txBody>
                  <a:tcPr marL="68580" marR="68580" marT="0" marB="0">
                    <a:solidFill>
                      <a:srgbClr val="CCFFFF"/>
                    </a:solidFill>
                  </a:tcPr>
                </a:tc>
              </a:tr>
            </a:tbl>
          </a:graphicData>
        </a:graphic>
      </p:graphicFrame>
    </p:spTree>
    <p:extLst>
      <p:ext uri="{BB962C8B-B14F-4D97-AF65-F5344CB8AC3E}">
        <p14:creationId xmlns:p14="http://schemas.microsoft.com/office/powerpoint/2010/main" val="2964933288"/>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209800"/>
            <a:ext cx="7772400" cy="664029"/>
          </a:xfrm>
        </p:spPr>
        <p:txBody>
          <a:bodyPr/>
          <a:lstStyle/>
          <a:p>
            <a:pPr marL="0" marR="0">
              <a:lnSpc>
                <a:spcPct val="100000"/>
              </a:lnSpc>
              <a:spcBef>
                <a:spcPts val="0"/>
              </a:spcBef>
              <a:spcAft>
                <a:spcPts val="0"/>
              </a:spcAft>
            </a:pPr>
            <a:r>
              <a:rPr lang="en-US" dirty="0" smtClean="0">
                <a:solidFill>
                  <a:srgbClr val="FFFF99"/>
                </a:solidFill>
              </a:rPr>
              <a:t>Additional Information</a:t>
            </a:r>
            <a:endParaRPr lang="en-US" dirty="0">
              <a:solidFill>
                <a:srgbClr val="FFFF99"/>
              </a:solidFill>
              <a:ea typeface="Calibri"/>
              <a:cs typeface="Arial" pitchFamily="34" charset="0"/>
            </a:endParaRPr>
          </a:p>
        </p:txBody>
      </p:sp>
      <p:sp>
        <p:nvSpPr>
          <p:cNvPr id="6" name="Text Placeholder 5"/>
          <p:cNvSpPr>
            <a:spLocks noGrp="1"/>
          </p:cNvSpPr>
          <p:nvPr>
            <p:ph type="body" idx="1"/>
          </p:nvPr>
        </p:nvSpPr>
        <p:spPr/>
        <p:txBody>
          <a:bodyPr/>
          <a:lstStyle/>
          <a:p>
            <a:endParaRPr lang="en-US" dirty="0"/>
          </a:p>
        </p:txBody>
      </p:sp>
      <p:cxnSp>
        <p:nvCxnSpPr>
          <p:cNvPr id="4" name="Straight Connector 3"/>
          <p:cNvCxnSpPr/>
          <p:nvPr/>
        </p:nvCxnSpPr>
        <p:spPr>
          <a:xfrm>
            <a:off x="800100" y="3124200"/>
            <a:ext cx="7467600" cy="0"/>
          </a:xfrm>
          <a:prstGeom prst="line">
            <a:avLst/>
          </a:prstGeom>
          <a:ln w="63500">
            <a:solidFill>
              <a:srgbClr val="FF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381227"/>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3260"/>
            <a:ext cx="8229600" cy="655638"/>
          </a:xfrm>
        </p:spPr>
        <p:txBody>
          <a:bodyPr/>
          <a:lstStyle/>
          <a:p>
            <a:r>
              <a:rPr lang="en-US" dirty="0"/>
              <a:t>Summary of </a:t>
            </a:r>
            <a:r>
              <a:rPr lang="en-US" dirty="0" smtClean="0"/>
              <a:t>RVCT/QA Materials</a:t>
            </a:r>
            <a:br>
              <a:rPr lang="en-US" dirty="0" smtClean="0"/>
            </a:br>
            <a:r>
              <a:rPr lang="en-GB" sz="2800" u="sng" dirty="0"/>
              <a:t>http://</a:t>
            </a:r>
            <a:r>
              <a:rPr lang="en-GB" sz="2800" u="sng" dirty="0" smtClean="0"/>
              <a:t>www.cdc.gov/tb/programs/rvct/default.ht</a:t>
            </a:r>
            <a:endParaRPr lang="en-US" sz="2800" dirty="0"/>
          </a:p>
        </p:txBody>
      </p:sp>
      <p:sp>
        <p:nvSpPr>
          <p:cNvPr id="5" name="Content Placeholder 2"/>
          <p:cNvSpPr txBox="1">
            <a:spLocks/>
          </p:cNvSpPr>
          <p:nvPr/>
        </p:nvSpPr>
        <p:spPr>
          <a:xfrm>
            <a:off x="263235" y="3352800"/>
            <a:ext cx="5769545" cy="3352800"/>
          </a:xfrm>
          <a:prstGeom prst="rect">
            <a:avLst/>
          </a:prstGeom>
        </p:spPr>
        <p:txBody>
          <a:bodyPr/>
          <a:lstStyle>
            <a:lvl1pPr marL="342900" indent="-342900" algn="l" defTabSz="914400" rtl="0" eaLnBrk="1" latinLnBrk="0" hangingPunct="1">
              <a:spcBef>
                <a:spcPct val="20000"/>
              </a:spcBef>
              <a:buClr>
                <a:srgbClr val="CCFFFF"/>
              </a:buClr>
              <a:buSzPct val="125000"/>
              <a:buFont typeface="Arial" pitchFamily="34" charset="0"/>
              <a:buChar char="•"/>
              <a:defRPr sz="3200" b="1" kern="1200" baseline="0">
                <a:solidFill>
                  <a:schemeClr val="bg2"/>
                </a:solidFill>
                <a:latin typeface="+mn-lt"/>
                <a:ea typeface="+mn-ea"/>
                <a:cs typeface="+mn-cs"/>
              </a:defRPr>
            </a:lvl1pPr>
            <a:lvl2pPr marL="742950" indent="-285750" algn="l" defTabSz="914400" rtl="0" eaLnBrk="1" latinLnBrk="0" hangingPunct="1">
              <a:spcBef>
                <a:spcPct val="20000"/>
              </a:spcBef>
              <a:buClr>
                <a:srgbClr val="CCFFFF"/>
              </a:buClr>
              <a:buSzPct val="125000"/>
              <a:buFont typeface="Wingdings" pitchFamily="2" charset="2"/>
              <a:buChar char="§"/>
              <a:defRPr sz="2800" b="1" kern="1200">
                <a:solidFill>
                  <a:schemeClr val="bg2"/>
                </a:solidFill>
                <a:latin typeface="+mn-lt"/>
                <a:ea typeface="+mn-ea"/>
                <a:cs typeface="+mn-cs"/>
              </a:defRPr>
            </a:lvl2pPr>
            <a:lvl3pPr marL="1143000" indent="-228600" algn="l" defTabSz="914400" rtl="0" eaLnBrk="1" latinLnBrk="0" hangingPunct="1">
              <a:spcBef>
                <a:spcPct val="20000"/>
              </a:spcBef>
              <a:buClr>
                <a:srgbClr val="CCFFFF"/>
              </a:buClr>
              <a:buSzPct val="125000"/>
              <a:buFont typeface="Arial" pitchFamily="34" charset="0"/>
              <a:buChar char="•"/>
              <a:defRPr sz="2800" b="1" kern="1200">
                <a:solidFill>
                  <a:schemeClr val="bg2"/>
                </a:solidFill>
                <a:latin typeface="+mn-lt"/>
                <a:ea typeface="+mn-ea"/>
                <a:cs typeface="+mn-cs"/>
              </a:defRPr>
            </a:lvl3pPr>
            <a:lvl4pPr marL="1600200" indent="-228600" algn="l" defTabSz="914400" rtl="0" eaLnBrk="1" latinLnBrk="0" hangingPunct="1">
              <a:spcBef>
                <a:spcPct val="20000"/>
              </a:spcBef>
              <a:buClr>
                <a:srgbClr val="CCFFFF"/>
              </a:buClr>
              <a:buSzPct val="125000"/>
              <a:buFont typeface="Courier New" pitchFamily="49" charset="0"/>
              <a:buChar char="o"/>
              <a:defRPr sz="2800" b="1" kern="1200" baseline="0">
                <a:solidFill>
                  <a:schemeClr val="bg2"/>
                </a:solidFill>
                <a:latin typeface="+mn-lt"/>
                <a:ea typeface="+mn-ea"/>
                <a:cs typeface="+mn-cs"/>
              </a:defRPr>
            </a:lvl4pPr>
            <a:lvl5pPr marL="2057400" indent="-228600" algn="l" defTabSz="914400" rtl="0" eaLnBrk="1" latinLnBrk="0" hangingPunct="1">
              <a:spcBef>
                <a:spcPct val="20000"/>
              </a:spcBef>
              <a:buClr>
                <a:srgbClr val="CCFFFF"/>
              </a:buClr>
              <a:buSzPct val="125000"/>
              <a:buFont typeface="Arial" pitchFamily="34" charset="0"/>
              <a:buChar char="•"/>
              <a:defRPr sz="2800" b="1"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2 Manuals (for facilitators and participants)</a:t>
            </a:r>
          </a:p>
          <a:p>
            <a:r>
              <a:rPr lang="en-US" sz="2400" dirty="0" smtClean="0"/>
              <a:t>CD ROM </a:t>
            </a:r>
          </a:p>
          <a:p>
            <a:r>
              <a:rPr lang="en-US" sz="2400" dirty="0" smtClean="0"/>
              <a:t>Brochure</a:t>
            </a:r>
          </a:p>
          <a:p>
            <a:r>
              <a:rPr lang="en-US" sz="2400" dirty="0" smtClean="0"/>
              <a:t>Fact sheet</a:t>
            </a:r>
          </a:p>
          <a:p>
            <a:r>
              <a:rPr lang="en-US" sz="2400" dirty="0" smtClean="0"/>
              <a:t>Questions &amp; Clarifications document</a:t>
            </a:r>
          </a:p>
          <a:p>
            <a:r>
              <a:rPr lang="en-US" sz="2400" dirty="0" smtClean="0"/>
              <a:t>Continuing Education Units</a:t>
            </a:r>
            <a:endParaRPr lang="en-US" sz="2400" dirty="0"/>
          </a:p>
        </p:txBody>
      </p:sp>
      <p:sp>
        <p:nvSpPr>
          <p:cNvPr id="6" name="Content Placeholder 2"/>
          <p:cNvSpPr txBox="1">
            <a:spLocks/>
          </p:cNvSpPr>
          <p:nvPr/>
        </p:nvSpPr>
        <p:spPr>
          <a:xfrm>
            <a:off x="5902036" y="3352800"/>
            <a:ext cx="2971800" cy="2362200"/>
          </a:xfrm>
          <a:prstGeom prst="rect">
            <a:avLst/>
          </a:prstGeom>
        </p:spPr>
        <p:txBody>
          <a:bodyPr/>
          <a:lstStyle>
            <a:lvl1pPr marL="342900" indent="-342900" algn="l" defTabSz="914400" rtl="0" eaLnBrk="1" latinLnBrk="0" hangingPunct="1">
              <a:spcBef>
                <a:spcPct val="20000"/>
              </a:spcBef>
              <a:buClr>
                <a:srgbClr val="CCFFFF"/>
              </a:buClr>
              <a:buSzPct val="125000"/>
              <a:buFont typeface="Arial" pitchFamily="34" charset="0"/>
              <a:buChar char="•"/>
              <a:defRPr sz="3200" b="1" kern="1200" baseline="0">
                <a:solidFill>
                  <a:schemeClr val="bg2"/>
                </a:solidFill>
                <a:latin typeface="+mn-lt"/>
                <a:ea typeface="+mn-ea"/>
                <a:cs typeface="+mn-cs"/>
              </a:defRPr>
            </a:lvl1pPr>
            <a:lvl2pPr marL="742950" indent="-285750" algn="l" defTabSz="914400" rtl="0" eaLnBrk="1" latinLnBrk="0" hangingPunct="1">
              <a:spcBef>
                <a:spcPct val="20000"/>
              </a:spcBef>
              <a:buClr>
                <a:srgbClr val="CCFFFF"/>
              </a:buClr>
              <a:buSzPct val="125000"/>
              <a:buFont typeface="Wingdings" pitchFamily="2" charset="2"/>
              <a:buChar char="§"/>
              <a:defRPr sz="2800" b="1" kern="1200">
                <a:solidFill>
                  <a:schemeClr val="bg2"/>
                </a:solidFill>
                <a:latin typeface="+mn-lt"/>
                <a:ea typeface="+mn-ea"/>
                <a:cs typeface="+mn-cs"/>
              </a:defRPr>
            </a:lvl2pPr>
            <a:lvl3pPr marL="1143000" indent="-228600" algn="l" defTabSz="914400" rtl="0" eaLnBrk="1" latinLnBrk="0" hangingPunct="1">
              <a:spcBef>
                <a:spcPct val="20000"/>
              </a:spcBef>
              <a:buClr>
                <a:srgbClr val="CCFFFF"/>
              </a:buClr>
              <a:buSzPct val="125000"/>
              <a:buFont typeface="Arial" pitchFamily="34" charset="0"/>
              <a:buChar char="•"/>
              <a:defRPr sz="2800" b="1" kern="1200">
                <a:solidFill>
                  <a:schemeClr val="bg2"/>
                </a:solidFill>
                <a:latin typeface="+mn-lt"/>
                <a:ea typeface="+mn-ea"/>
                <a:cs typeface="+mn-cs"/>
              </a:defRPr>
            </a:lvl3pPr>
            <a:lvl4pPr marL="1600200" indent="-228600" algn="l" defTabSz="914400" rtl="0" eaLnBrk="1" latinLnBrk="0" hangingPunct="1">
              <a:spcBef>
                <a:spcPct val="20000"/>
              </a:spcBef>
              <a:buClr>
                <a:srgbClr val="CCFFFF"/>
              </a:buClr>
              <a:buSzPct val="125000"/>
              <a:buFont typeface="Courier New" pitchFamily="49" charset="0"/>
              <a:buChar char="o"/>
              <a:defRPr sz="2800" b="1" kern="1200" baseline="0">
                <a:solidFill>
                  <a:schemeClr val="bg2"/>
                </a:solidFill>
                <a:latin typeface="+mn-lt"/>
                <a:ea typeface="+mn-ea"/>
                <a:cs typeface="+mn-cs"/>
              </a:defRPr>
            </a:lvl4pPr>
            <a:lvl5pPr marL="2057400" indent="-228600" algn="l" defTabSz="914400" rtl="0" eaLnBrk="1" latinLnBrk="0" hangingPunct="1">
              <a:spcBef>
                <a:spcPct val="20000"/>
              </a:spcBef>
              <a:buClr>
                <a:srgbClr val="CCFFFF"/>
              </a:buClr>
              <a:buSzPct val="125000"/>
              <a:buFont typeface="Arial" pitchFamily="34" charset="0"/>
              <a:buChar char="•"/>
              <a:defRPr sz="2800" b="1"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1 Manual </a:t>
            </a:r>
          </a:p>
          <a:p>
            <a:r>
              <a:rPr lang="en-US" sz="2400" dirty="0" smtClean="0"/>
              <a:t>CD ROM (includes Toolkit)</a:t>
            </a:r>
          </a:p>
          <a:p>
            <a:r>
              <a:rPr lang="en-US" sz="2400" dirty="0" smtClean="0"/>
              <a:t>Fact sheet</a:t>
            </a:r>
          </a:p>
          <a:p>
            <a:pPr marL="0" indent="0">
              <a:buNone/>
            </a:pPr>
            <a:r>
              <a:rPr lang="en-US" dirty="0" smtClean="0"/>
              <a:t> </a:t>
            </a:r>
            <a:endParaRPr lang="en-US" dirty="0"/>
          </a:p>
        </p:txBody>
      </p:sp>
      <p:sp>
        <p:nvSpPr>
          <p:cNvPr id="7" name="Rectangle 6"/>
          <p:cNvSpPr/>
          <p:nvPr/>
        </p:nvSpPr>
        <p:spPr>
          <a:xfrm>
            <a:off x="1744053" y="2826211"/>
            <a:ext cx="1303947" cy="646331"/>
          </a:xfrm>
          <a:prstGeom prst="rect">
            <a:avLst/>
          </a:prstGeom>
        </p:spPr>
        <p:txBody>
          <a:bodyPr wrap="none">
            <a:spAutoFit/>
          </a:bodyPr>
          <a:lstStyle/>
          <a:p>
            <a:r>
              <a:rPr lang="en-US" sz="3600" b="1" dirty="0">
                <a:solidFill>
                  <a:srgbClr val="FFFF99"/>
                </a:solidFill>
              </a:rPr>
              <a:t>RVCT</a:t>
            </a:r>
          </a:p>
        </p:txBody>
      </p:sp>
      <p:sp>
        <p:nvSpPr>
          <p:cNvPr id="8" name="Rectangle 7"/>
          <p:cNvSpPr/>
          <p:nvPr/>
        </p:nvSpPr>
        <p:spPr>
          <a:xfrm>
            <a:off x="6472726" y="2849352"/>
            <a:ext cx="837986" cy="646331"/>
          </a:xfrm>
          <a:prstGeom prst="rect">
            <a:avLst/>
          </a:prstGeom>
        </p:spPr>
        <p:txBody>
          <a:bodyPr wrap="none">
            <a:spAutoFit/>
          </a:bodyPr>
          <a:lstStyle/>
          <a:p>
            <a:r>
              <a:rPr lang="en-US" sz="3600" b="1" dirty="0" smtClean="0">
                <a:solidFill>
                  <a:srgbClr val="FFFF99"/>
                </a:solidFill>
              </a:rPr>
              <a:t>QA</a:t>
            </a:r>
            <a:endParaRPr lang="en-US" sz="3600" b="1" dirty="0">
              <a:solidFill>
                <a:srgbClr val="FFFF99"/>
              </a:solidFill>
            </a:endParaRPr>
          </a:p>
        </p:txBody>
      </p:sp>
      <p:grpSp>
        <p:nvGrpSpPr>
          <p:cNvPr id="4" name="Group 3"/>
          <p:cNvGrpSpPr/>
          <p:nvPr/>
        </p:nvGrpSpPr>
        <p:grpSpPr>
          <a:xfrm>
            <a:off x="881718" y="1712346"/>
            <a:ext cx="4299882" cy="914969"/>
            <a:chOff x="348318" y="1407546"/>
            <a:chExt cx="4299882" cy="914969"/>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244" t="26080" r="23511" b="5722"/>
            <a:stretch/>
          </p:blipFill>
          <p:spPr bwMode="auto">
            <a:xfrm>
              <a:off x="3076746" y="1407546"/>
              <a:ext cx="71398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descr="RVCT Participant Manual"/>
            <p:cNvPicPr>
              <a:picLocks noChangeAspect="1" noChangeArrowheads="1"/>
            </p:cNvPicPr>
            <p:nvPr/>
          </p:nvPicPr>
          <p:blipFill>
            <a:blip r:embed="rId3"/>
            <a:srcRect/>
            <a:stretch>
              <a:fillRect/>
            </a:stretch>
          </p:blipFill>
          <p:spPr bwMode="auto">
            <a:xfrm>
              <a:off x="348318" y="1408115"/>
              <a:ext cx="706005" cy="914400"/>
            </a:xfrm>
            <a:prstGeom prst="rect">
              <a:avLst/>
            </a:prstGeom>
            <a:noFill/>
            <a:ln w="9525">
              <a:solidFill>
                <a:schemeClr val="bg2"/>
              </a:solidFill>
              <a:miter lim="800000"/>
              <a:headEnd/>
              <a:tailEnd/>
            </a:ln>
            <a:effectLst/>
          </p:spPr>
        </p:pic>
        <p:pic>
          <p:nvPicPr>
            <p:cNvPr id="12" name="Picture 4" descr="RVCT Facilitator Manual"/>
            <p:cNvPicPr>
              <a:picLocks noChangeAspect="1" noChangeArrowheads="1"/>
            </p:cNvPicPr>
            <p:nvPr/>
          </p:nvPicPr>
          <p:blipFill>
            <a:blip r:embed="rId4"/>
            <a:srcRect/>
            <a:stretch>
              <a:fillRect/>
            </a:stretch>
          </p:blipFill>
          <p:spPr bwMode="auto">
            <a:xfrm>
              <a:off x="1164049" y="1408115"/>
              <a:ext cx="831315" cy="914400"/>
            </a:xfrm>
            <a:prstGeom prst="rect">
              <a:avLst/>
            </a:prstGeom>
            <a:noFill/>
            <a:ln w="9525">
              <a:solidFill>
                <a:schemeClr val="bg2"/>
              </a:solidFill>
              <a:miter lim="800000"/>
              <a:headEnd/>
              <a:tailEnd/>
            </a:ln>
            <a:effectLst/>
          </p:spPr>
        </p:pic>
        <p:pic>
          <p:nvPicPr>
            <p:cNvPr id="13" name="Picture 4" descr="CD ROM Label"/>
            <p:cNvPicPr>
              <a:picLocks noChangeAspect="1" noChangeArrowheads="1"/>
            </p:cNvPicPr>
            <p:nvPr/>
          </p:nvPicPr>
          <p:blipFill>
            <a:blip r:embed="rId5"/>
            <a:srcRect/>
            <a:stretch>
              <a:fillRect/>
            </a:stretch>
          </p:blipFill>
          <p:spPr bwMode="auto">
            <a:xfrm>
              <a:off x="2088676" y="1752599"/>
              <a:ext cx="564069" cy="567417"/>
            </a:xfrm>
            <a:prstGeom prst="rect">
              <a:avLst/>
            </a:prstGeom>
            <a:noFill/>
            <a:effectLst/>
          </p:spPr>
        </p:pic>
        <p:pic>
          <p:nvPicPr>
            <p:cNvPr id="205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4493" t="27862" r="7834" b="11878"/>
            <a:stretch/>
          </p:blipFill>
          <p:spPr bwMode="auto">
            <a:xfrm>
              <a:off x="3855075" y="1407561"/>
              <a:ext cx="7931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6439519" y="1715389"/>
            <a:ext cx="1440453" cy="914401"/>
            <a:chOff x="6302945" y="1410589"/>
            <a:chExt cx="1440453" cy="914401"/>
          </a:xfrm>
        </p:grpSpPr>
        <p:pic>
          <p:nvPicPr>
            <p:cNvPr id="2050"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6264" t="30871" r="19047" b="8595"/>
            <a:stretch/>
          </p:blipFill>
          <p:spPr bwMode="auto">
            <a:xfrm>
              <a:off x="7184744" y="1752600"/>
              <a:ext cx="558654" cy="57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890" t="20333" r="26178" b="4973"/>
            <a:stretch/>
          </p:blipFill>
          <p:spPr bwMode="auto">
            <a:xfrm>
              <a:off x="6302945" y="1410589"/>
              <a:ext cx="707455" cy="914400"/>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079994126"/>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2275"/>
            <a:ext cx="8991600" cy="1143000"/>
          </a:xfrm>
        </p:spPr>
        <p:txBody>
          <a:bodyPr/>
          <a:lstStyle/>
          <a:p>
            <a:r>
              <a:rPr lang="en-US" sz="3200" dirty="0"/>
              <a:t>RVCT/QA </a:t>
            </a:r>
            <a:r>
              <a:rPr lang="en-US" sz="3200" dirty="0" smtClean="0"/>
              <a:t>Publications</a:t>
            </a:r>
            <a:br>
              <a:rPr lang="en-US" sz="3200" dirty="0" smtClean="0"/>
            </a:br>
            <a:endParaRPr lang="en-US" sz="3200"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002" t="14053" r="26786" b="2904"/>
          <a:stretch/>
        </p:blipFill>
        <p:spPr bwMode="auto">
          <a:xfrm>
            <a:off x="5486400" y="899328"/>
            <a:ext cx="1340555"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3303896"/>
            <a:ext cx="4724400" cy="2585323"/>
          </a:xfrm>
          <a:prstGeom prst="rect">
            <a:avLst/>
          </a:prstGeom>
        </p:spPr>
        <p:txBody>
          <a:bodyPr wrap="square">
            <a:spAutoFit/>
          </a:bodyPr>
          <a:lstStyle/>
          <a:p>
            <a:pPr marL="285750" indent="-285750">
              <a:buFont typeface="Arial" pitchFamily="34" charset="0"/>
              <a:buChar char="•"/>
            </a:pPr>
            <a:r>
              <a:rPr lang="en-US" b="1" dirty="0">
                <a:solidFill>
                  <a:schemeClr val="bg2"/>
                </a:solidFill>
                <a:latin typeface="Arial" pitchFamily="34" charset="0"/>
                <a:cs typeface="Arial" pitchFamily="34" charset="0"/>
              </a:rPr>
              <a:t>J Public Health Management and </a:t>
            </a:r>
            <a:r>
              <a:rPr lang="en-US" b="1" dirty="0" smtClean="0">
                <a:solidFill>
                  <a:schemeClr val="bg2"/>
                </a:solidFill>
                <a:latin typeface="Arial" pitchFamily="34" charset="0"/>
                <a:cs typeface="Arial" pitchFamily="34" charset="0"/>
              </a:rPr>
              <a:t>Practice 2011; </a:t>
            </a:r>
            <a:r>
              <a:rPr lang="en-US" b="1" dirty="0">
                <a:solidFill>
                  <a:schemeClr val="bg2"/>
                </a:solidFill>
                <a:latin typeface="Arial" pitchFamily="34" charset="0"/>
                <a:cs typeface="Arial" pitchFamily="34" charset="0"/>
              </a:rPr>
              <a:t>17(5</a:t>
            </a:r>
            <a:r>
              <a:rPr lang="en-US" b="1" dirty="0" smtClean="0">
                <a:solidFill>
                  <a:schemeClr val="bg2"/>
                </a:solidFill>
                <a:latin typeface="Arial" pitchFamily="34" charset="0"/>
                <a:cs typeface="Arial" pitchFamily="34" charset="0"/>
              </a:rPr>
              <a:t>): 427–430.</a:t>
            </a:r>
            <a:br>
              <a:rPr lang="en-US" b="1" dirty="0" smtClean="0">
                <a:solidFill>
                  <a:schemeClr val="bg2"/>
                </a:solidFill>
                <a:latin typeface="Arial" pitchFamily="34" charset="0"/>
                <a:cs typeface="Arial" pitchFamily="34" charset="0"/>
              </a:rPr>
            </a:br>
            <a:r>
              <a:rPr lang="en-US" b="1" dirty="0" smtClean="0">
                <a:solidFill>
                  <a:srgbClr val="FFFF99"/>
                </a:solidFill>
              </a:rPr>
              <a:t>The </a:t>
            </a:r>
            <a:r>
              <a:rPr lang="en-US" b="1" dirty="0">
                <a:solidFill>
                  <a:srgbClr val="FFFF99"/>
                </a:solidFill>
              </a:rPr>
              <a:t>National Tuberculosis Surveillance System </a:t>
            </a:r>
            <a:r>
              <a:rPr lang="en-US" b="1" dirty="0" smtClean="0">
                <a:solidFill>
                  <a:srgbClr val="FFFF99"/>
                </a:solidFill>
              </a:rPr>
              <a:t>training program </a:t>
            </a:r>
            <a:r>
              <a:rPr lang="en-US" b="1" dirty="0">
                <a:solidFill>
                  <a:srgbClr val="FFFF99"/>
                </a:solidFill>
              </a:rPr>
              <a:t>to </a:t>
            </a:r>
            <a:r>
              <a:rPr lang="en-US" b="1" dirty="0" smtClean="0">
                <a:solidFill>
                  <a:srgbClr val="FFFF99"/>
                </a:solidFill>
              </a:rPr>
              <a:t>ensure accuracy </a:t>
            </a:r>
            <a:r>
              <a:rPr lang="en-US" b="1" dirty="0">
                <a:solidFill>
                  <a:srgbClr val="FFFF99"/>
                </a:solidFill>
              </a:rPr>
              <a:t>of </a:t>
            </a:r>
            <a:r>
              <a:rPr lang="en-US" b="1" dirty="0" smtClean="0">
                <a:solidFill>
                  <a:srgbClr val="FFFF99"/>
                </a:solidFill>
              </a:rPr>
              <a:t>tuberculosis data</a:t>
            </a:r>
            <a:br>
              <a:rPr lang="en-US" b="1" dirty="0" smtClean="0">
                <a:solidFill>
                  <a:srgbClr val="FFFF99"/>
                </a:solidFill>
              </a:rPr>
            </a:br>
            <a:endParaRPr lang="en-US" dirty="0" smtClean="0">
              <a:solidFill>
                <a:schemeClr val="bg2"/>
              </a:solidFill>
            </a:endParaRPr>
          </a:p>
          <a:p>
            <a:pPr marL="285750" indent="-285750">
              <a:buFont typeface="Arial" pitchFamily="34" charset="0"/>
              <a:buChar char="•"/>
            </a:pPr>
            <a:r>
              <a:rPr lang="en-US" b="1" dirty="0" smtClean="0">
                <a:solidFill>
                  <a:schemeClr val="bg2"/>
                </a:solidFill>
              </a:rPr>
              <a:t>TB Notes No. 3, 2009</a:t>
            </a:r>
            <a:r>
              <a:rPr lang="en-US" dirty="0" smtClean="0">
                <a:solidFill>
                  <a:schemeClr val="bg2"/>
                </a:solidFill>
              </a:rPr>
              <a:t/>
            </a:r>
            <a:br>
              <a:rPr lang="en-US" dirty="0" smtClean="0">
                <a:solidFill>
                  <a:schemeClr val="bg2"/>
                </a:solidFill>
              </a:rPr>
            </a:br>
            <a:r>
              <a:rPr lang="en-US" b="1" dirty="0" smtClean="0">
                <a:solidFill>
                  <a:srgbClr val="FFFF99"/>
                </a:solidFill>
              </a:rPr>
              <a:t>DTBE’s comprehensive and innovative training program on the revised  RVCT</a:t>
            </a:r>
            <a:endParaRPr lang="en-US" b="1" dirty="0">
              <a:solidFill>
                <a:srgbClr val="FFFF99"/>
              </a:solidFill>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42" t="13540" r="25548" b="871"/>
          <a:stretch/>
        </p:blipFill>
        <p:spPr bwMode="auto">
          <a:xfrm>
            <a:off x="1138307" y="895896"/>
            <a:ext cx="1368333"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724400" y="3292929"/>
            <a:ext cx="4267200" cy="2862322"/>
          </a:xfrm>
          <a:prstGeom prst="rect">
            <a:avLst/>
          </a:prstGeom>
        </p:spPr>
        <p:txBody>
          <a:bodyPr wrap="square">
            <a:spAutoFit/>
          </a:bodyPr>
          <a:lstStyle/>
          <a:p>
            <a:pPr marL="285750" indent="-285750">
              <a:buFont typeface="Arial" pitchFamily="34" charset="0"/>
              <a:buChar char="•"/>
            </a:pPr>
            <a:r>
              <a:rPr lang="en-US" b="1" dirty="0">
                <a:solidFill>
                  <a:schemeClr val="bg2"/>
                </a:solidFill>
              </a:rPr>
              <a:t>Tuberculosis Research and </a:t>
            </a:r>
            <a:r>
              <a:rPr lang="en-US" b="1" dirty="0" smtClean="0">
                <a:solidFill>
                  <a:schemeClr val="bg2"/>
                </a:solidFill>
              </a:rPr>
              <a:t>Treatment May 2012.</a:t>
            </a:r>
            <a:br>
              <a:rPr lang="en-US" b="1" dirty="0" smtClean="0">
                <a:solidFill>
                  <a:schemeClr val="bg2"/>
                </a:solidFill>
              </a:rPr>
            </a:br>
            <a:r>
              <a:rPr lang="en-US" b="1" dirty="0" smtClean="0">
                <a:solidFill>
                  <a:srgbClr val="FFFF99"/>
                </a:solidFill>
              </a:rPr>
              <a:t>Innovative quality-assurance strategies </a:t>
            </a:r>
            <a:r>
              <a:rPr lang="en-US" b="1" dirty="0">
                <a:solidFill>
                  <a:srgbClr val="FFFF99"/>
                </a:solidFill>
              </a:rPr>
              <a:t>for </a:t>
            </a:r>
            <a:r>
              <a:rPr lang="en-US" b="1" dirty="0" smtClean="0">
                <a:solidFill>
                  <a:srgbClr val="FFFF99"/>
                </a:solidFill>
              </a:rPr>
              <a:t>tuberculosis surveillance </a:t>
            </a:r>
            <a:r>
              <a:rPr lang="en-US" b="1" dirty="0">
                <a:solidFill>
                  <a:srgbClr val="FFFF99"/>
                </a:solidFill>
              </a:rPr>
              <a:t>in the United </a:t>
            </a:r>
            <a:r>
              <a:rPr lang="en-US" b="1" dirty="0" smtClean="0">
                <a:solidFill>
                  <a:srgbClr val="FFFF99"/>
                </a:solidFill>
              </a:rPr>
              <a:t>States</a:t>
            </a:r>
            <a:r>
              <a:rPr lang="en-US" dirty="0">
                <a:solidFill>
                  <a:schemeClr val="bg2"/>
                </a:solidFill>
              </a:rPr>
              <a:t/>
            </a:r>
            <a:br>
              <a:rPr lang="en-US" dirty="0">
                <a:solidFill>
                  <a:schemeClr val="bg2"/>
                </a:solidFill>
              </a:rPr>
            </a:br>
            <a:endParaRPr lang="en-US" b="1" dirty="0" smtClean="0">
              <a:solidFill>
                <a:srgbClr val="FFFF99"/>
              </a:solidFill>
            </a:endParaRPr>
          </a:p>
          <a:p>
            <a:pPr marL="285750" indent="-285750">
              <a:buFont typeface="Arial" pitchFamily="34" charset="0"/>
              <a:buChar char="•"/>
            </a:pPr>
            <a:r>
              <a:rPr lang="en-US" b="1" dirty="0" smtClean="0">
                <a:solidFill>
                  <a:schemeClr val="bg2"/>
                </a:solidFill>
              </a:rPr>
              <a:t>TB Notes No. 4, 2011</a:t>
            </a:r>
            <a:endParaRPr lang="en-US" b="1" dirty="0"/>
          </a:p>
          <a:p>
            <a:pPr marL="293688" lvl="1"/>
            <a:r>
              <a:rPr lang="en-US" b="1" dirty="0" smtClean="0">
                <a:solidFill>
                  <a:srgbClr val="FFFF99"/>
                </a:solidFill>
              </a:rPr>
              <a:t>DTBE training course </a:t>
            </a:r>
            <a:r>
              <a:rPr lang="en-US" b="1" dirty="0">
                <a:solidFill>
                  <a:srgbClr val="FFFF99"/>
                </a:solidFill>
              </a:rPr>
              <a:t>on </a:t>
            </a:r>
            <a:r>
              <a:rPr lang="en-US" b="1" dirty="0" smtClean="0">
                <a:solidFill>
                  <a:srgbClr val="FFFF99"/>
                </a:solidFill>
              </a:rPr>
              <a:t>quality assurance </a:t>
            </a:r>
            <a:r>
              <a:rPr lang="en-US" b="1" dirty="0">
                <a:solidFill>
                  <a:srgbClr val="FFFF99"/>
                </a:solidFill>
              </a:rPr>
              <a:t>for t</a:t>
            </a:r>
            <a:r>
              <a:rPr lang="en-US" b="1" dirty="0" smtClean="0">
                <a:solidFill>
                  <a:srgbClr val="FFFF99"/>
                </a:solidFill>
              </a:rPr>
              <a:t>uberculosis surveillance data</a:t>
            </a:r>
            <a:endParaRPr lang="en-US" b="1" dirty="0">
              <a:solidFill>
                <a:srgbClr val="FFFF99"/>
              </a:solidFill>
            </a:endParaRPr>
          </a:p>
        </p:txBody>
      </p:sp>
      <p:sp>
        <p:nvSpPr>
          <p:cNvPr id="11" name="Rectangle 10"/>
          <p:cNvSpPr/>
          <p:nvPr/>
        </p:nvSpPr>
        <p:spPr>
          <a:xfrm>
            <a:off x="1896453" y="2754084"/>
            <a:ext cx="1303947" cy="646331"/>
          </a:xfrm>
          <a:prstGeom prst="rect">
            <a:avLst/>
          </a:prstGeom>
        </p:spPr>
        <p:txBody>
          <a:bodyPr wrap="none">
            <a:spAutoFit/>
          </a:bodyPr>
          <a:lstStyle/>
          <a:p>
            <a:r>
              <a:rPr lang="en-US" sz="3600" b="1" dirty="0">
                <a:solidFill>
                  <a:srgbClr val="FFFF99"/>
                </a:solidFill>
              </a:rPr>
              <a:t>RVCT</a:t>
            </a:r>
          </a:p>
        </p:txBody>
      </p:sp>
      <p:sp>
        <p:nvSpPr>
          <p:cNvPr id="12" name="Rectangle 11"/>
          <p:cNvSpPr/>
          <p:nvPr/>
        </p:nvSpPr>
        <p:spPr>
          <a:xfrm>
            <a:off x="6401014" y="2739127"/>
            <a:ext cx="837986" cy="646331"/>
          </a:xfrm>
          <a:prstGeom prst="rect">
            <a:avLst/>
          </a:prstGeom>
        </p:spPr>
        <p:txBody>
          <a:bodyPr wrap="none">
            <a:spAutoFit/>
          </a:bodyPr>
          <a:lstStyle/>
          <a:p>
            <a:r>
              <a:rPr lang="en-US" sz="3600" b="1" dirty="0" smtClean="0">
                <a:solidFill>
                  <a:srgbClr val="FFFF99"/>
                </a:solidFill>
              </a:rPr>
              <a:t>QA</a:t>
            </a:r>
            <a:endParaRPr lang="en-US" sz="3600" b="1" dirty="0">
              <a:solidFill>
                <a:srgbClr val="FFFF99"/>
              </a:solidFill>
            </a:endParaRPr>
          </a:p>
        </p:txBody>
      </p:sp>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451" t="21721" r="6932" b="8213"/>
          <a:stretch/>
        </p:blipFill>
        <p:spPr bwMode="auto">
          <a:xfrm>
            <a:off x="2622489" y="894304"/>
            <a:ext cx="1308806"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024" t="21048" r="19824" b="3836"/>
          <a:stretch/>
        </p:blipFill>
        <p:spPr bwMode="auto">
          <a:xfrm>
            <a:off x="6934200" y="899328"/>
            <a:ext cx="1191747"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342910"/>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81000"/>
            <a:ext cx="8229600" cy="1143000"/>
          </a:xfrm>
        </p:spPr>
        <p:txBody>
          <a:bodyPr/>
          <a:lstStyle/>
          <a:p>
            <a:pPr>
              <a:lnSpc>
                <a:spcPts val="3600"/>
              </a:lnSpc>
            </a:pPr>
            <a:r>
              <a:rPr lang="en-US" dirty="0" smtClean="0"/>
              <a:t/>
            </a:r>
            <a:br>
              <a:rPr lang="en-US" dirty="0" smtClean="0"/>
            </a:br>
            <a:r>
              <a:rPr lang="en-US" dirty="0" smtClean="0"/>
              <a:t/>
            </a:r>
            <a:br>
              <a:rPr lang="en-US" dirty="0" smtClean="0"/>
            </a:br>
            <a:r>
              <a:rPr lang="en-US" dirty="0" smtClean="0"/>
              <a:t>F</a:t>
            </a:r>
            <a:r>
              <a:rPr lang="en-US" sz="3600" dirty="0" smtClean="0"/>
              <a:t>or More Information</a:t>
            </a:r>
            <a:br>
              <a:rPr lang="en-US" sz="3600" dirty="0" smtClean="0"/>
            </a:br>
            <a:r>
              <a:rPr lang="en-US" sz="3600" dirty="0" smtClean="0"/>
              <a:t>Contact</a:t>
            </a:r>
            <a:endParaRPr lang="en-US" sz="3600" dirty="0"/>
          </a:p>
        </p:txBody>
      </p:sp>
      <p:sp>
        <p:nvSpPr>
          <p:cNvPr id="3" name="Content Placeholder 2"/>
          <p:cNvSpPr>
            <a:spLocks noGrp="1"/>
          </p:cNvSpPr>
          <p:nvPr>
            <p:ph idx="1"/>
          </p:nvPr>
        </p:nvSpPr>
        <p:spPr>
          <a:xfrm>
            <a:off x="457200" y="1905000"/>
            <a:ext cx="8229600" cy="1676400"/>
          </a:xfrm>
        </p:spPr>
        <p:txBody>
          <a:bodyPr/>
          <a:lstStyle/>
          <a:p>
            <a:pPr marL="0" indent="0" algn="ctr">
              <a:spcBef>
                <a:spcPts val="0"/>
              </a:spcBef>
              <a:buNone/>
            </a:pPr>
            <a:r>
              <a:rPr lang="en-US" sz="4000" dirty="0"/>
              <a:t>The RVCT/QA Training Team</a:t>
            </a:r>
          </a:p>
          <a:p>
            <a:pPr marL="0" indent="0" algn="ctr">
              <a:spcBef>
                <a:spcPts val="0"/>
              </a:spcBef>
              <a:buNone/>
            </a:pPr>
            <a:r>
              <a:rPr lang="en-US" sz="4000" dirty="0">
                <a:solidFill>
                  <a:srgbClr val="CCFFFF"/>
                </a:solidFill>
                <a:hlinkClick r:id="rId2"/>
              </a:rPr>
              <a:t>rvctqualityassurance@cdc.gov</a:t>
            </a:r>
            <a:endParaRPr lang="en-US" sz="4000" dirty="0">
              <a:solidFill>
                <a:srgbClr val="CCFFFF"/>
              </a:solidFill>
            </a:endParaRPr>
          </a:p>
          <a:p>
            <a:pPr marL="0" indent="0" algn="ctr">
              <a:spcBef>
                <a:spcPts val="0"/>
              </a:spcBef>
              <a:buNone/>
            </a:pPr>
            <a:endParaRPr lang="en-US" sz="4000" dirty="0">
              <a:solidFill>
                <a:srgbClr val="CCFFFF"/>
              </a:solidFill>
            </a:endParaRPr>
          </a:p>
          <a:p>
            <a:pPr algn="ctr">
              <a:buNone/>
            </a:pPr>
            <a:endParaRPr lang="en-US" sz="4000" dirty="0"/>
          </a:p>
        </p:txBody>
      </p:sp>
      <p:sp>
        <p:nvSpPr>
          <p:cNvPr id="4" name="Text Placeholder 3"/>
          <p:cNvSpPr>
            <a:spLocks noGrp="1"/>
          </p:cNvSpPr>
          <p:nvPr>
            <p:ph type="body" sz="quarter" idx="10"/>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QA Presentation Template">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QA Presentation Template</Template>
  <TotalTime>3115</TotalTime>
  <Words>3471</Words>
  <Application>Microsoft Office PowerPoint</Application>
  <PresentationFormat>On-screen Show (4:3)</PresentationFormat>
  <Paragraphs>528</Paragraphs>
  <Slides>94</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94</vt:i4>
      </vt:variant>
    </vt:vector>
  </HeadingPairs>
  <TitlesOfParts>
    <vt:vector size="101" baseType="lpstr">
      <vt:lpstr>Arial</vt:lpstr>
      <vt:lpstr>Courier New</vt:lpstr>
      <vt:lpstr>Myriad Web Pro</vt:lpstr>
      <vt:lpstr>Wingdings</vt:lpstr>
      <vt:lpstr>Calibri</vt:lpstr>
      <vt:lpstr>Times New Roman</vt:lpstr>
      <vt:lpstr>QA Presentation Template</vt:lpstr>
      <vt:lpstr>Quality Assurance for  TB Surveillance Data  </vt:lpstr>
      <vt:lpstr>Goal and Purpose of Course</vt:lpstr>
      <vt:lpstr>Target Audience</vt:lpstr>
      <vt:lpstr>Objectives</vt:lpstr>
      <vt:lpstr>Chapter 1 Introduction to the QA Guide and Toolkit</vt:lpstr>
      <vt:lpstr>Basis of QA Process</vt:lpstr>
      <vt:lpstr>QA Guide and Toolkit</vt:lpstr>
      <vt:lpstr>Sections of the Guide</vt:lpstr>
      <vt:lpstr>Sections of the Guide (cont.)</vt:lpstr>
      <vt:lpstr>Sections Within Each Component</vt:lpstr>
      <vt:lpstr>Chapter 2 TB Surveillance Systems Structure and Data Flow</vt:lpstr>
      <vt:lpstr>Surveillance Systems Update</vt:lpstr>
      <vt:lpstr>Tuberculosis Surveillance Systems in the United States, 2013  </vt:lpstr>
      <vt:lpstr>TB Surveillance Data Flow From Jurisdiction to DTBE</vt:lpstr>
      <vt:lpstr>TB Surveillance Data Flow within DTBE</vt:lpstr>
      <vt:lpstr>Sample Schedule for of TB Surveillance Data</vt:lpstr>
      <vt:lpstr>Typical Weekly TB Surveillance Data Availability  Timeliness Tool – 5, Chapter 10 </vt:lpstr>
      <vt:lpstr>  For More Information Contact</vt:lpstr>
      <vt:lpstr>Chapter 3 Quality Assurance  for TB Surveillance Data</vt:lpstr>
      <vt:lpstr>Cooperative Agreement </vt:lpstr>
      <vt:lpstr>Cooperative Agreement (CoAg) Requirements   for QA of TB Surveillance Data </vt:lpstr>
      <vt:lpstr>QA Components and Process</vt:lpstr>
      <vt:lpstr>Summary of Cooperative Agreement Requirements</vt:lpstr>
      <vt:lpstr>QA Components</vt:lpstr>
      <vt:lpstr>Definitions (1)</vt:lpstr>
      <vt:lpstr>Definitions (2)</vt:lpstr>
      <vt:lpstr>Process Overview (1)</vt:lpstr>
      <vt:lpstr>Process Overview (2)</vt:lpstr>
      <vt:lpstr>Factors Influencing Quality of Data</vt:lpstr>
      <vt:lpstr>Quality Assurance Plan  Tools</vt:lpstr>
      <vt:lpstr>Chapter 4 Case Detection</vt:lpstr>
      <vt:lpstr>Case Detection </vt:lpstr>
      <vt:lpstr>Case Detection Process</vt:lpstr>
      <vt:lpstr>A.  Maintain a registry of TB cases (1)</vt:lpstr>
      <vt:lpstr>A.  Maintain a registry of TB cases (2)</vt:lpstr>
      <vt:lpstr>B.  Establish liaisons with appropriate  reporting sources to enhance quality  assurance of TB surveillance data (1)</vt:lpstr>
      <vt:lpstr>B.  Establish liaisons with appropriate reporting sources to enhance QA of TB surveillance data (2)</vt:lpstr>
      <vt:lpstr>C.  Develop and implement active case    detection activities </vt:lpstr>
      <vt:lpstr>D.  Evaluate the completeness of reporting of TB cases to the surveillance system (1)</vt:lpstr>
      <vt:lpstr>D.  Evaluate the completeness of reporting of TB cases to the surveillance system (2)</vt:lpstr>
      <vt:lpstr>PowerPoint Presentation</vt:lpstr>
      <vt:lpstr>   Decrease in Reported Tuberculosis  Lessons Learned (1)</vt:lpstr>
      <vt:lpstr>    Decrease in Reported Tuberculosis Lessons Learned (2)</vt:lpstr>
      <vt:lpstr>Decrease in Reported Tuberculosis Conclusions </vt:lpstr>
      <vt:lpstr>Case Detection Tools</vt:lpstr>
      <vt:lpstr>Chapter 5  Data Accuracy</vt:lpstr>
      <vt:lpstr>Data Accuracy</vt:lpstr>
      <vt:lpstr>Accuracy Process</vt:lpstr>
      <vt:lpstr>A.  Evaluate Accuracy/Validity of        RVCT Data</vt:lpstr>
      <vt:lpstr>B.  Assess Knowledge, Skills, and      Abilities of Staff and Provide Training</vt:lpstr>
      <vt:lpstr>Data Accuracy Tools</vt:lpstr>
      <vt:lpstr>Chapter 6 Data Completeness</vt:lpstr>
      <vt:lpstr>Data Completeness</vt:lpstr>
      <vt:lpstr>Completeness Process</vt:lpstr>
      <vt:lpstr>A.  Maintain completeness for all RVCT  variables (1)</vt:lpstr>
      <vt:lpstr>A.  Maintain completeness for all RVCT variables (2)</vt:lpstr>
      <vt:lpstr>B.  Match TB and AIDS registries (1)</vt:lpstr>
      <vt:lpstr>B.  Match TB and AIDS registries (2)</vt:lpstr>
      <vt:lpstr>What’s a MUNK?</vt:lpstr>
      <vt:lpstr>How do we calculate the MUNK report?</vt:lpstr>
      <vt:lpstr>Where and when can you find your MUNK report?</vt:lpstr>
      <vt:lpstr>Data Completeness Tools</vt:lpstr>
      <vt:lpstr>Chapter 7 Data Timeliness</vt:lpstr>
      <vt:lpstr>Data Timeliness</vt:lpstr>
      <vt:lpstr>Timeliness Process</vt:lpstr>
      <vt:lpstr>A.  Report all newly diagnosed cases of TB to CDC according to schedule</vt:lpstr>
      <vt:lpstr>B.  Submit complete RVCT reports  according to schedule (1)</vt:lpstr>
      <vt:lpstr>B.  Submit complete RVCT reports according to schedule (2)</vt:lpstr>
      <vt:lpstr>C.  Analyze TB surveillance data at  least quarterly</vt:lpstr>
      <vt:lpstr>D.  Evaluate programmatic performance  by using TB surveillance data at least annually</vt:lpstr>
      <vt:lpstr>Data Timeliness Tools</vt:lpstr>
      <vt:lpstr>Chapter 8 Data Security and  Confidentiality</vt:lpstr>
      <vt:lpstr>Data Security and  Confidentiality  Definition and Purpose</vt:lpstr>
      <vt:lpstr>Data Security and  Confidentiality  Definition and Purpose</vt:lpstr>
      <vt:lpstr>Data Security and Confidentiality Process (1) </vt:lpstr>
      <vt:lpstr>Data Security and Confidentiality Process (2)</vt:lpstr>
      <vt:lpstr>Security and Confidentiality Guidelines for HIV, Viral Hepatitis, Sexually Transmitted Disease, and Tuberculosis Programs</vt:lpstr>
      <vt:lpstr>Initial Assessments</vt:lpstr>
      <vt:lpstr>Initial Assessment Steps (1)</vt:lpstr>
      <vt:lpstr>Initial Assessment Steps (2)</vt:lpstr>
      <vt:lpstr>Data Security and Confidentiality Tools</vt:lpstr>
      <vt:lpstr>NCHHSTP Data Security and  Confidentiality Guidelines</vt:lpstr>
      <vt:lpstr>Chapter 9 QA Cross-cutting Systems  and Process  (NTIP, TB GIMS, and Cohort Review)</vt:lpstr>
      <vt:lpstr>QA Cross-cutting Systems and Process</vt:lpstr>
      <vt:lpstr>Quality Assurance Cross-cutting  Tools</vt:lpstr>
      <vt:lpstr>Chapter 10 Toolkit for Quality Assurance</vt:lpstr>
      <vt:lpstr>Toolkit</vt:lpstr>
      <vt:lpstr>Appendicies</vt:lpstr>
      <vt:lpstr>Appendices</vt:lpstr>
      <vt:lpstr>Appendices</vt:lpstr>
      <vt:lpstr>Additional Information</vt:lpstr>
      <vt:lpstr>Summary of RVCT/QA Materials http://www.cdc.gov/tb/programs/rvct/default.ht</vt:lpstr>
      <vt:lpstr>RVCT/QA Publications </vt:lpstr>
      <vt:lpstr>  For More Information Contact</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Myriad Pro, Bold, Shadow, 28pt</dc:title>
  <dc:creator>Centers for Disease Control &amp; Prevention</dc:creator>
  <cp:lastModifiedBy>CDC User</cp:lastModifiedBy>
  <cp:revision>343</cp:revision>
  <cp:lastPrinted>2012-05-07T17:48:53Z</cp:lastPrinted>
  <dcterms:created xsi:type="dcterms:W3CDTF">2011-06-27T14:28:36Z</dcterms:created>
  <dcterms:modified xsi:type="dcterms:W3CDTF">2013-08-09T19:23:23Z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AHB-SIT-AIP-Cloud@cdc.gov</vt:lpwstr>
  </property>
  <property fmtid="{D5CDD505-2E9C-101B-9397-08002B2CF9AE}" pid="6" name="MSIP_Label_7b94a7b8-f06c-4dfe-bdcc-9b548fd58c31_SetDate">
    <vt:lpwstr>2019-04-26T01:22:40.0407153Z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Extended_MSFT_Method">
    <vt:lpwstr>Automatic</vt:lpwstr>
  </property>
  <property fmtid="{D5CDD505-2E9C-101B-9397-08002B2CF9AE}" pid="10" name="Sensitivity">
    <vt:lpwstr>General</vt:lpwstr>
  </property>
</Properties>
</file>