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5"/>
  </p:notesMasterIdLst>
  <p:handoutMasterIdLst>
    <p:handoutMasterId r:id="rId36"/>
  </p:handoutMasterIdLst>
  <p:sldIdLst>
    <p:sldId id="256" r:id="rId2"/>
    <p:sldId id="411" r:id="rId3"/>
    <p:sldId id="412" r:id="rId4"/>
    <p:sldId id="415" r:id="rId5"/>
    <p:sldId id="406" r:id="rId6"/>
    <p:sldId id="405" r:id="rId7"/>
    <p:sldId id="408" r:id="rId8"/>
    <p:sldId id="409" r:id="rId9"/>
    <p:sldId id="364" r:id="rId10"/>
    <p:sldId id="371" r:id="rId11"/>
    <p:sldId id="372" r:id="rId12"/>
    <p:sldId id="365" r:id="rId13"/>
    <p:sldId id="413" r:id="rId14"/>
    <p:sldId id="404" r:id="rId15"/>
    <p:sldId id="400" r:id="rId16"/>
    <p:sldId id="358" r:id="rId17"/>
    <p:sldId id="382" r:id="rId18"/>
    <p:sldId id="385" r:id="rId19"/>
    <p:sldId id="388" r:id="rId20"/>
    <p:sldId id="416" r:id="rId21"/>
    <p:sldId id="414" r:id="rId22"/>
    <p:sldId id="373" r:id="rId23"/>
    <p:sldId id="374" r:id="rId24"/>
    <p:sldId id="377" r:id="rId25"/>
    <p:sldId id="378" r:id="rId26"/>
    <p:sldId id="379" r:id="rId27"/>
    <p:sldId id="395" r:id="rId28"/>
    <p:sldId id="398" r:id="rId29"/>
    <p:sldId id="396" r:id="rId30"/>
    <p:sldId id="393" r:id="rId31"/>
    <p:sldId id="401" r:id="rId32"/>
    <p:sldId id="402" r:id="rId33"/>
    <p:sldId id="417" r:id="rId34"/>
  </p:sldIdLst>
  <p:sldSz cx="9144000" cy="6858000" type="screen4x3"/>
  <p:notesSz cx="7077075" cy="895508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inrich, Alan" initials="AJ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DF2FF"/>
    <a:srgbClr val="0099CC"/>
    <a:srgbClr val="4BC3FF"/>
    <a:srgbClr val="66CCFF"/>
    <a:srgbClr val="0091DA"/>
    <a:srgbClr val="ABE9FF"/>
    <a:srgbClr val="5BD4FF"/>
    <a:srgbClr val="8FE2FF"/>
    <a:srgbClr val="F0F4F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326" autoAdjust="0"/>
  </p:normalViewPr>
  <p:slideViewPr>
    <p:cSldViewPr showGuides="1">
      <p:cViewPr>
        <p:scale>
          <a:sx n="66" d="100"/>
          <a:sy n="66" d="100"/>
        </p:scale>
        <p:origin x="-960"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4008438" y="0"/>
            <a:ext cx="3067050" cy="447675"/>
          </a:xfrm>
          <a:prstGeom prst="rect">
            <a:avLst/>
          </a:prstGeom>
        </p:spPr>
        <p:txBody>
          <a:bodyPr vert="horz" lIns="91440" tIns="45720" rIns="91440" bIns="45720" rtlCol="0"/>
          <a:lstStyle>
            <a:lvl1pPr algn="r">
              <a:defRPr sz="1200"/>
            </a:lvl1pPr>
          </a:lstStyle>
          <a:p>
            <a:pPr>
              <a:defRPr/>
            </a:pPr>
            <a:fld id="{25C4D0CB-F87B-4CFC-8D6D-C774F0197DE7}" type="datetimeFigureOut">
              <a:rPr lang="en-US"/>
              <a:pPr>
                <a:defRPr/>
              </a:pPr>
              <a:t>9/20/2011</a:t>
            </a:fld>
            <a:endParaRPr lang="en-US" dirty="0"/>
          </a:p>
        </p:txBody>
      </p:sp>
      <p:sp>
        <p:nvSpPr>
          <p:cNvPr id="4" name="Footer Placeholder 3"/>
          <p:cNvSpPr>
            <a:spLocks noGrp="1"/>
          </p:cNvSpPr>
          <p:nvPr>
            <p:ph type="ftr" sz="quarter" idx="2"/>
          </p:nvPr>
        </p:nvSpPr>
        <p:spPr>
          <a:xfrm>
            <a:off x="0" y="8505825"/>
            <a:ext cx="3067050" cy="447675"/>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lIns="91440" tIns="45720" rIns="91440" bIns="45720" rtlCol="0" anchor="b"/>
          <a:lstStyle>
            <a:lvl1pPr algn="r">
              <a:defRPr sz="1200"/>
            </a:lvl1pPr>
          </a:lstStyle>
          <a:p>
            <a:pPr>
              <a:defRPr/>
            </a:pPr>
            <a:fld id="{D1EB7980-F750-42C0-BEF5-48E7F69E0BA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67050" cy="447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4008438" y="0"/>
            <a:ext cx="3067050" cy="447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300163" y="671513"/>
            <a:ext cx="4476750" cy="33575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8025" y="4254500"/>
            <a:ext cx="5661025" cy="402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505825"/>
            <a:ext cx="3067050" cy="447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4008438" y="8505825"/>
            <a:ext cx="3067050" cy="447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11F08E3-4076-4DED-9951-69A34356C7C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33B906F-D063-4142-9ED1-F6A6D5BA842B}" type="slidenum">
              <a:rPr lang="en-US" smtClean="0"/>
              <a:pPr/>
              <a:t>1</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IH professionals will apply a wide range of exposure guides for diverse scenarios</a:t>
            </a:r>
          </a:p>
          <a:p>
            <a:endParaRPr lang="en-US" dirty="0"/>
          </a:p>
        </p:txBody>
      </p:sp>
      <p:sp>
        <p:nvSpPr>
          <p:cNvPr id="4" name="Slide Number Placeholder 3"/>
          <p:cNvSpPr>
            <a:spLocks noGrp="1"/>
          </p:cNvSpPr>
          <p:nvPr>
            <p:ph type="sldNum" sz="quarter" idx="10"/>
          </p:nvPr>
        </p:nvSpPr>
        <p:spPr/>
        <p:txBody>
          <a:bodyPr/>
          <a:lstStyle/>
          <a:p>
            <a:fld id="{EF3E6C14-D69A-483F-9D21-A1D2916418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3E6C14-D69A-483F-9D21-A1D29164183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08E3-4076-4DED-9951-69A34356C7CF}"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FF65D9D-1648-467E-BD59-2D0D89A158B0}" type="slidenum">
              <a:rPr lang="en-US" smtClean="0">
                <a:latin typeface="Arial" pitchFamily="34" charset="0"/>
              </a:rPr>
              <a:pPr/>
              <a:t>14</a:t>
            </a:fld>
            <a:endParaRPr lang="en-US"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43610" y="4253667"/>
            <a:ext cx="5189855" cy="4029790"/>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8724" name="Slide Number Placeholder 3"/>
          <p:cNvSpPr>
            <a:spLocks noGrp="1"/>
          </p:cNvSpPr>
          <p:nvPr>
            <p:ph type="sldNum" sz="quarter" idx="5"/>
          </p:nvPr>
        </p:nvSpPr>
        <p:spPr>
          <a:noFill/>
        </p:spPr>
        <p:txBody>
          <a:bodyPr/>
          <a:lstStyle/>
          <a:p>
            <a:pPr defTabSz="922338"/>
            <a:fld id="{406D4C09-22B3-4245-BAEA-A7A43106F9D8}" type="slidenum">
              <a:rPr lang="en-US" smtClean="0">
                <a:latin typeface="Arial" pitchFamily="34" charset="0"/>
              </a:rPr>
              <a:pPr defTabSz="922338"/>
              <a:t>15</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idx="5"/>
          </p:nvPr>
        </p:nvSpPr>
        <p:spPr>
          <a:noFill/>
        </p:spPr>
        <p:txBody>
          <a:bodyPr/>
          <a:lstStyle/>
          <a:p>
            <a:fld id="{D36D09C8-36C8-4291-97B5-98E94A7FDBED}" type="slidenum">
              <a:rPr lang="en-US" smtClean="0"/>
              <a:pPr/>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D95CA302-4F89-4E3D-8919-6DF672616995}" type="slidenum">
              <a:rPr lang="en-US" smtClean="0">
                <a:latin typeface="Arial" pitchFamily="34" charset="0"/>
              </a:rPr>
              <a:pPr/>
              <a:t>18</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fld id="{2E3FC8FB-4CAF-4CEC-8FE3-F117F178C560}" type="slidenum">
              <a:rPr lang="en-US" smtClean="0">
                <a:latin typeface="Arial" pitchFamily="34" charset="0"/>
              </a:rPr>
              <a:pPr/>
              <a:t>19</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08E3-4076-4DED-9951-69A34356C7CF}"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083E972C-F528-42E8-B966-5255EDA3B742}" type="slidenum">
              <a:rPr lang="en-US" smtClean="0">
                <a:latin typeface="Arial" pitchFamily="34" charset="0"/>
              </a:rPr>
              <a:pPr/>
              <a:t>2</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08E3-4076-4DED-9951-69A34356C7CF}"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2100" name="Slide Number Placeholder 3"/>
          <p:cNvSpPr>
            <a:spLocks noGrp="1"/>
          </p:cNvSpPr>
          <p:nvPr>
            <p:ph type="sldNum" sz="quarter" idx="5"/>
          </p:nvPr>
        </p:nvSpPr>
        <p:spPr>
          <a:noFill/>
        </p:spPr>
        <p:txBody>
          <a:bodyPr/>
          <a:lstStyle/>
          <a:p>
            <a:fld id="{76909AB9-374D-4253-9929-D113B50E4421}" type="slidenum">
              <a:rPr lang="en-US" smtClean="0">
                <a:latin typeface="Arial" pitchFamily="34" charset="0"/>
              </a:rPr>
              <a:pPr/>
              <a:t>22</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3124" name="Slide Number Placeholder 3"/>
          <p:cNvSpPr>
            <a:spLocks noGrp="1"/>
          </p:cNvSpPr>
          <p:nvPr>
            <p:ph type="sldNum" sz="quarter" idx="5"/>
          </p:nvPr>
        </p:nvSpPr>
        <p:spPr>
          <a:noFill/>
        </p:spPr>
        <p:txBody>
          <a:bodyPr/>
          <a:lstStyle/>
          <a:p>
            <a:fld id="{E681ABB6-5BB3-472D-B150-9E508ADBD54A}" type="slidenum">
              <a:rPr lang="en-US" smtClean="0">
                <a:latin typeface="Arial" pitchFamily="34" charset="0"/>
              </a:rPr>
              <a:pPr/>
              <a:t>23</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6196" name="Date Placeholder 3"/>
          <p:cNvSpPr>
            <a:spLocks noGrp="1"/>
          </p:cNvSpPr>
          <p:nvPr>
            <p:ph type="dt" sz="quarter" idx="1"/>
          </p:nvPr>
        </p:nvSpPr>
        <p:spPr>
          <a:noFill/>
        </p:spPr>
        <p:txBody>
          <a:bodyPr/>
          <a:lstStyle/>
          <a:p>
            <a:r>
              <a:rPr lang="en-US" dirty="0" smtClean="0">
                <a:latin typeface="Arial" pitchFamily="34" charset="0"/>
              </a:rPr>
              <a:t>Overview of Risk Assessment</a:t>
            </a:r>
          </a:p>
        </p:txBody>
      </p:sp>
      <p:sp>
        <p:nvSpPr>
          <p:cNvPr id="136197" name="Footer Placeholder 4"/>
          <p:cNvSpPr>
            <a:spLocks noGrp="1"/>
          </p:cNvSpPr>
          <p:nvPr>
            <p:ph type="ftr" sz="quarter" idx="4"/>
          </p:nvPr>
        </p:nvSpPr>
        <p:spPr>
          <a:noFill/>
        </p:spPr>
        <p:txBody>
          <a:bodyPr/>
          <a:lstStyle/>
          <a:p>
            <a:r>
              <a:rPr lang="en-US" dirty="0" smtClean="0">
                <a:latin typeface="Arial" pitchFamily="34" charset="0"/>
              </a:rPr>
              <a:t>TERA’s Dose-Response Assessment Boot Camp</a:t>
            </a:r>
          </a:p>
        </p:txBody>
      </p:sp>
      <p:sp>
        <p:nvSpPr>
          <p:cNvPr id="136198" name="Slide Number Placeholder 5"/>
          <p:cNvSpPr>
            <a:spLocks noGrp="1"/>
          </p:cNvSpPr>
          <p:nvPr>
            <p:ph type="sldNum" sz="quarter" idx="5"/>
          </p:nvPr>
        </p:nvSpPr>
        <p:spPr>
          <a:noFill/>
        </p:spPr>
        <p:txBody>
          <a:bodyPr/>
          <a:lstStyle/>
          <a:p>
            <a:fld id="{31374C58-5ABD-43BA-83AB-A107F6FB6120}" type="slidenum">
              <a:rPr lang="en-US" smtClean="0">
                <a:latin typeface="Arial" pitchFamily="34" charset="0"/>
              </a:rPr>
              <a:pPr/>
              <a:t>24</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smtClean="0">
                <a:latin typeface="Arial" pitchFamily="34" charset="0"/>
              </a:rPr>
              <a:t>Key events dose-response framework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a:xfrm>
            <a:off x="1300163" y="671513"/>
            <a:ext cx="4481512" cy="3360737"/>
          </a:xfrm>
          <a:ln/>
        </p:spPr>
      </p:sp>
      <p:sp>
        <p:nvSpPr>
          <p:cNvPr id="138243" name="Rectangle 3"/>
          <p:cNvSpPr>
            <a:spLocks noGrp="1"/>
          </p:cNvSpPr>
          <p:nvPr>
            <p:ph type="body" idx="1"/>
          </p:nvPr>
        </p:nvSpPr>
        <p:spPr>
          <a:xfrm>
            <a:off x="943610" y="4254279"/>
            <a:ext cx="5189855" cy="4034071"/>
          </a:xfrm>
          <a:noFill/>
          <a:ln/>
        </p:spPr>
        <p:txBody>
          <a:bodyPr/>
          <a:lstStyle/>
          <a:p>
            <a:endParaRPr lang="en-US" dirty="0" smtClean="0">
              <a:latin typeface="Arial" pitchFamily="34" charset="0"/>
            </a:endParaRPr>
          </a:p>
        </p:txBody>
      </p:sp>
      <p:sp>
        <p:nvSpPr>
          <p:cNvPr id="138244" name="Date Placeholder 3"/>
          <p:cNvSpPr>
            <a:spLocks noGrp="1"/>
          </p:cNvSpPr>
          <p:nvPr>
            <p:ph type="dt" sz="quarter" idx="1"/>
          </p:nvPr>
        </p:nvSpPr>
        <p:spPr>
          <a:noFill/>
        </p:spPr>
        <p:txBody>
          <a:bodyPr/>
          <a:lstStyle/>
          <a:p>
            <a:r>
              <a:rPr lang="en-US" dirty="0" smtClean="0">
                <a:latin typeface="Arial" pitchFamily="34" charset="0"/>
              </a:rPr>
              <a:t>Overview of Risk Assessment</a:t>
            </a:r>
          </a:p>
        </p:txBody>
      </p:sp>
      <p:sp>
        <p:nvSpPr>
          <p:cNvPr id="138245" name="Footer Placeholder 4"/>
          <p:cNvSpPr>
            <a:spLocks noGrp="1"/>
          </p:cNvSpPr>
          <p:nvPr>
            <p:ph type="ftr" sz="quarter" idx="4"/>
          </p:nvPr>
        </p:nvSpPr>
        <p:spPr>
          <a:noFill/>
        </p:spPr>
        <p:txBody>
          <a:bodyPr/>
          <a:lstStyle/>
          <a:p>
            <a:r>
              <a:rPr lang="en-US" dirty="0" smtClean="0">
                <a:latin typeface="Arial" pitchFamily="34" charset="0"/>
              </a:rPr>
              <a:t>TERA’s Dose-Response Assessment Boot Camp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3604" name="Slide Number Placeholder 3"/>
          <p:cNvSpPr>
            <a:spLocks noGrp="1"/>
          </p:cNvSpPr>
          <p:nvPr>
            <p:ph type="sldNum" sz="quarter" idx="5"/>
          </p:nvPr>
        </p:nvSpPr>
        <p:spPr>
          <a:noFill/>
        </p:spPr>
        <p:txBody>
          <a:bodyPr/>
          <a:lstStyle/>
          <a:p>
            <a:fld id="{A905A1E8-54E7-48CF-9CCA-30E05DC51189}" type="slidenum">
              <a:rPr lang="en-US" smtClean="0">
                <a:latin typeface="Arial" pitchFamily="34" charset="0"/>
              </a:rPr>
              <a:pPr/>
              <a:t>27</a:t>
            </a:fld>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6676" name="Date Placeholder 3"/>
          <p:cNvSpPr>
            <a:spLocks noGrp="1"/>
          </p:cNvSpPr>
          <p:nvPr>
            <p:ph type="dt" sz="quarter" idx="1"/>
          </p:nvPr>
        </p:nvSpPr>
        <p:spPr>
          <a:noFill/>
        </p:spPr>
        <p:txBody>
          <a:bodyPr/>
          <a:lstStyle/>
          <a:p>
            <a:r>
              <a:rPr lang="en-US" dirty="0" smtClean="0">
                <a:latin typeface="Arial" pitchFamily="34" charset="0"/>
              </a:rPr>
              <a:t>Risk Characterization</a:t>
            </a:r>
          </a:p>
        </p:txBody>
      </p:sp>
      <p:sp>
        <p:nvSpPr>
          <p:cNvPr id="156677" name="Footer Placeholder 4"/>
          <p:cNvSpPr>
            <a:spLocks noGrp="1"/>
          </p:cNvSpPr>
          <p:nvPr>
            <p:ph type="ftr" sz="quarter" idx="4"/>
          </p:nvPr>
        </p:nvSpPr>
        <p:spPr>
          <a:noFill/>
        </p:spPr>
        <p:txBody>
          <a:bodyPr/>
          <a:lstStyle/>
          <a:p>
            <a:r>
              <a:rPr lang="en-US" dirty="0" smtClean="0">
                <a:latin typeface="Arial" pitchFamily="34" charset="0"/>
              </a:rPr>
              <a:t>TERA’s Dose-Response Assessment Boot Camp</a:t>
            </a:r>
          </a:p>
        </p:txBody>
      </p:sp>
      <p:sp>
        <p:nvSpPr>
          <p:cNvPr id="156678" name="Slide Number Placeholder 5"/>
          <p:cNvSpPr>
            <a:spLocks noGrp="1"/>
          </p:cNvSpPr>
          <p:nvPr>
            <p:ph type="sldNum" sz="quarter" idx="5"/>
          </p:nvPr>
        </p:nvSpPr>
        <p:spPr>
          <a:noFill/>
        </p:spPr>
        <p:txBody>
          <a:bodyPr/>
          <a:lstStyle/>
          <a:p>
            <a:fld id="{6E4C3B7B-E69C-4FE0-85B5-CB59DF08A9C3}" type="slidenum">
              <a:rPr lang="en-US" smtClean="0">
                <a:latin typeface="Arial" pitchFamily="34" charset="0"/>
              </a:rPr>
              <a:pPr/>
              <a:t>28</a:t>
            </a:fld>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4628" name="Slide Number Placeholder 3"/>
          <p:cNvSpPr>
            <a:spLocks noGrp="1"/>
          </p:cNvSpPr>
          <p:nvPr>
            <p:ph type="sldNum" sz="quarter" idx="5"/>
          </p:nvPr>
        </p:nvSpPr>
        <p:spPr>
          <a:noFill/>
        </p:spPr>
        <p:txBody>
          <a:bodyPr/>
          <a:lstStyle/>
          <a:p>
            <a:fld id="{DAEAC932-0E39-4DA0-9C92-DEAA38B8E040}" type="slidenum">
              <a:rPr lang="en-US" smtClean="0">
                <a:latin typeface="Arial" pitchFamily="34" charset="0"/>
              </a:rPr>
              <a:pPr/>
              <a:t>29</a:t>
            </a:fld>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151556" name="Slide Number Placeholder 3"/>
          <p:cNvSpPr>
            <a:spLocks noGrp="1"/>
          </p:cNvSpPr>
          <p:nvPr>
            <p:ph type="sldNum" sz="quarter" idx="5"/>
          </p:nvPr>
        </p:nvSpPr>
        <p:spPr>
          <a:noFill/>
        </p:spPr>
        <p:txBody>
          <a:bodyPr/>
          <a:lstStyle/>
          <a:p>
            <a:fld id="{B2ADF936-8B6B-4235-B559-6B250A88EB5F}" type="slidenum">
              <a:rPr lang="en-US" smtClean="0">
                <a:latin typeface="Arial" pitchFamily="34" charset="0"/>
              </a:rPr>
              <a:pPr/>
              <a:t>30</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08E3-4076-4DED-9951-69A34356C7CF}"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dirty="0" smtClean="0">
                <a:latin typeface="Arial" pitchFamily="34" charset="0"/>
              </a:rPr>
              <a:t>2</a:t>
            </a:r>
            <a:r>
              <a:rPr lang="en-US" baseline="30000" dirty="0" smtClean="0">
                <a:latin typeface="Arial" pitchFamily="34" charset="0"/>
              </a:rPr>
              <a:t>nd</a:t>
            </a:r>
            <a:r>
              <a:rPr lang="en-US" dirty="0" smtClean="0">
                <a:latin typeface="Arial" pitchFamily="34" charset="0"/>
              </a:rPr>
              <a:t> 5 steps can be dosimetry-based</a:t>
            </a:r>
          </a:p>
          <a:p>
            <a:endParaRPr lang="en-US" dirty="0" smtClean="0">
              <a:latin typeface="Arial" pitchFamily="34" charset="0"/>
            </a:endParaRPr>
          </a:p>
          <a:p>
            <a:r>
              <a:rPr lang="en-US" b="1" dirty="0" smtClean="0">
                <a:latin typeface="Arial" pitchFamily="34" charset="0"/>
              </a:rPr>
              <a:t>Common Mechanisms Group: The group of chemicals under evaluation that induce a common effect via the same mechanism of toxicity. The Initial Analysis begins with the identification of this group of chemicals </a:t>
            </a:r>
          </a:p>
          <a:p>
            <a:r>
              <a:rPr lang="en-US" b="1" dirty="0" smtClean="0">
                <a:latin typeface="Arial" pitchFamily="34" charset="0"/>
              </a:rPr>
              <a:t>For example – all OPs fall into the same CMG.  But – not all OPs contribute meaningfully to the total OP risk.  e.g. – some are being phased out or have negligible exposure.</a:t>
            </a:r>
          </a:p>
          <a:p>
            <a:r>
              <a:rPr lang="en-US" b="1" dirty="0" smtClean="0">
                <a:latin typeface="Arial" pitchFamily="34" charset="0"/>
              </a:rPr>
              <a:t>Cumulative Assessment Group: The group of chemicals surviving the Initial Analysis, for which a dosimetry-based cumulative Risk Assessment will be conducted. </a:t>
            </a:r>
          </a:p>
          <a:p>
            <a:endParaRPr lang="en-US" b="1" dirty="0" smtClean="0">
              <a:latin typeface="Arial" pitchFamily="34" charset="0"/>
            </a:endParaRPr>
          </a:p>
          <a:p>
            <a:r>
              <a:rPr lang="en-US" b="1" dirty="0" smtClean="0">
                <a:latin typeface="Arial" pitchFamily="34" charset="0"/>
              </a:rPr>
              <a:t>From the dosimetry-based guidance:  </a:t>
            </a:r>
            <a:r>
              <a:rPr lang="en-US" dirty="0" smtClean="0">
                <a:latin typeface="Arial" pitchFamily="34" charset="0"/>
              </a:rPr>
              <a:t>If Chemical Q is omitted from the CMG due to lack of Effect X, the CRA will not properly characterize the cumulative risk for Chemicals A, B, C when Chemical Q is also present. For this reason, all chemicals that share common types of PK or PD interactions with biological targets should be considered as members of the CMG. This represents a specific extension of the process, as recommended by the available (OPP) guidance to address commonalities beyond those related to toxic manifestation: those pertaining to tissue doses of toxicologically active chemical species (metabolites). While OPP’s guidance defines the CMG based only on toxicodynamic events in the mechanism of action itself, The CMG is here defined differently. </a:t>
            </a:r>
          </a:p>
        </p:txBody>
      </p:sp>
      <p:sp>
        <p:nvSpPr>
          <p:cNvPr id="159748" name="Slide Number Placeholder 3"/>
          <p:cNvSpPr>
            <a:spLocks noGrp="1"/>
          </p:cNvSpPr>
          <p:nvPr>
            <p:ph type="sldNum" sz="quarter" idx="5"/>
          </p:nvPr>
        </p:nvSpPr>
        <p:spPr>
          <a:noFill/>
        </p:spPr>
        <p:txBody>
          <a:bodyPr/>
          <a:lstStyle/>
          <a:p>
            <a:pPr defTabSz="922338"/>
            <a:fld id="{66EEF55D-CE81-422A-A305-C75D8A65C016}" type="slidenum">
              <a:rPr lang="en-US" smtClean="0">
                <a:latin typeface="Arial" pitchFamily="34" charset="0"/>
              </a:rPr>
              <a:pPr defTabSz="922338"/>
              <a:t>31</a:t>
            </a:fld>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60772" name="Slide Number Placeholder 3"/>
          <p:cNvSpPr>
            <a:spLocks noGrp="1"/>
          </p:cNvSpPr>
          <p:nvPr>
            <p:ph type="sldNum" sz="quarter" idx="5"/>
          </p:nvPr>
        </p:nvSpPr>
        <p:spPr>
          <a:noFill/>
        </p:spPr>
        <p:txBody>
          <a:bodyPr/>
          <a:lstStyle/>
          <a:p>
            <a:fld id="{C7EE2662-EDF8-4D48-AD08-721AB67A66EA}" type="slidenum">
              <a:rPr lang="en-US" smtClean="0">
                <a:latin typeface="Arial" pitchFamily="34" charset="0"/>
              </a:rPr>
              <a:pPr/>
              <a:t>32</a:t>
            </a:fld>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08E3-4076-4DED-9951-69A34356C7CF}" type="slidenum">
              <a:rPr lang="en-US" smtClean="0"/>
              <a:pPr>
                <a:defRPr/>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F08E3-4076-4DED-9951-69A34356C7C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3C43A3F-2A7D-4006-BE41-1563107999AD}" type="slidenum">
              <a:rPr lang="en-US" smtClean="0">
                <a:latin typeface="Arial" pitchFamily="34" charset="0"/>
              </a:rPr>
              <a:pPr/>
              <a:t>5</a:t>
            </a:fld>
            <a:endParaRPr lang="en-US" dirty="0" smtClean="0">
              <a:latin typeface="Arial" pitchFamily="34" charset="0"/>
            </a:endParaRPr>
          </a:p>
        </p:txBody>
      </p:sp>
      <p:sp>
        <p:nvSpPr>
          <p:cNvPr id="57347" name="Rectangle 2"/>
          <p:cNvSpPr>
            <a:spLocks noGrp="1" noRot="1" noChangeAspect="1" noChangeArrowheads="1" noTextEdit="1"/>
          </p:cNvSpPr>
          <p:nvPr>
            <p:ph type="sldImg"/>
          </p:nvPr>
        </p:nvSpPr>
        <p:spPr>
          <a:xfrm>
            <a:off x="1300163" y="671513"/>
            <a:ext cx="4478337" cy="3359150"/>
          </a:xfrm>
          <a:ln/>
        </p:spPr>
      </p:sp>
      <p:sp>
        <p:nvSpPr>
          <p:cNvPr id="57348" name="Rectangle 3"/>
          <p:cNvSpPr>
            <a:spLocks noGrp="1" noChangeArrowheads="1"/>
          </p:cNvSpPr>
          <p:nvPr>
            <p:ph type="body" idx="1"/>
          </p:nvPr>
        </p:nvSpPr>
        <p:spPr>
          <a:xfrm>
            <a:off x="943610" y="4255222"/>
            <a:ext cx="5189855" cy="4028234"/>
          </a:xfrm>
          <a:noFill/>
          <a:ln/>
        </p:spPr>
        <p:txBody>
          <a:bodyPr/>
          <a:lstStyle/>
          <a:p>
            <a:pPr eaLnBrk="1" hangingPunct="1"/>
            <a:endParaRPr lang="en-US" sz="1600"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E02BE1C-735E-43A5-9BD1-A8321147FF37}" type="slidenum">
              <a:rPr lang="en-US" smtClean="0">
                <a:latin typeface="Arial" pitchFamily="34" charset="0"/>
              </a:rPr>
              <a:pPr/>
              <a:t>6</a:t>
            </a:fld>
            <a:endParaRPr lang="en-US" dirty="0"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B5CC770-6A04-49B8-9549-4E9F4C3F05A2}" type="slidenum">
              <a:rPr lang="en-US" smtClean="0">
                <a:latin typeface="Arial" pitchFamily="34" charset="0"/>
              </a:rPr>
              <a:pPr/>
              <a:t>7</a:t>
            </a:fld>
            <a:endParaRPr lang="en-US" dirty="0"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B0AABBD-13F2-4FDC-A818-98983DBFC274}" type="slidenum">
              <a:rPr lang="en-US" smtClean="0">
                <a:latin typeface="Arial" pitchFamily="34" charset="0"/>
              </a:rPr>
              <a:pPr/>
              <a:t>8</a:t>
            </a:fld>
            <a:endParaRPr lang="en-US" dirty="0"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3E6C14-D69A-483F-9D21-A1D29164183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BE8F1">
              <a:alpha val="50000"/>
            </a:srgbClr>
          </a:solidFill>
          <a:ln w="9525">
            <a:solidFill>
              <a:schemeClr val="tx1"/>
            </a:solidFill>
            <a:miter lim="800000"/>
            <a:headEnd/>
            <a:tailEnd/>
          </a:ln>
          <a:effectLst/>
        </p:spPr>
        <p:txBody>
          <a:bodyPr wrap="none" anchor="ctr"/>
          <a:lstStyle/>
          <a:p>
            <a:pPr>
              <a:defRPr/>
            </a:pPr>
            <a:endParaRPr lang="en-US" dirty="0"/>
          </a:p>
        </p:txBody>
      </p:sp>
      <p:sp>
        <p:nvSpPr>
          <p:cNvPr id="5" name="Text Box 5"/>
          <p:cNvSpPr txBox="1">
            <a:spLocks noChangeArrowheads="1"/>
          </p:cNvSpPr>
          <p:nvPr/>
        </p:nvSpPr>
        <p:spPr bwMode="auto">
          <a:xfrm>
            <a:off x="0" y="6613525"/>
            <a:ext cx="685800" cy="244475"/>
          </a:xfrm>
          <a:prstGeom prst="rect">
            <a:avLst/>
          </a:prstGeom>
          <a:noFill/>
          <a:ln w="9525">
            <a:noFill/>
            <a:miter lim="800000"/>
            <a:headEnd/>
            <a:tailEnd/>
          </a:ln>
          <a:effectLst/>
        </p:spPr>
        <p:txBody>
          <a:bodyPr>
            <a:spAutoFit/>
          </a:bodyPr>
          <a:lstStyle/>
          <a:p>
            <a:pPr algn="ctr">
              <a:spcBef>
                <a:spcPct val="50000"/>
              </a:spcBef>
              <a:defRPr/>
            </a:pPr>
            <a:fld id="{453CBC31-A06F-480B-9D1E-7B50EF904EE4}" type="slidenum">
              <a:rPr lang="en-US" sz="1000">
                <a:solidFill>
                  <a:schemeClr val="bg1"/>
                </a:solidFill>
                <a:latin typeface="Arial" charset="0"/>
              </a:rPr>
              <a:pPr algn="ctr">
                <a:spcBef>
                  <a:spcPct val="50000"/>
                </a:spcBef>
                <a:defRPr/>
              </a:pPr>
              <a:t>‹#›</a:t>
            </a:fld>
            <a:endParaRPr lang="en-US" sz="1000" dirty="0">
              <a:solidFill>
                <a:schemeClr val="bg1"/>
              </a:solidFill>
              <a:latin typeface="Arial" charset="0"/>
            </a:endParaRPr>
          </a:p>
        </p:txBody>
      </p:sp>
      <p:sp>
        <p:nvSpPr>
          <p:cNvPr id="6" name="Text Box 6"/>
          <p:cNvSpPr txBox="1">
            <a:spLocks noChangeArrowheads="1"/>
          </p:cNvSpPr>
          <p:nvPr/>
        </p:nvSpPr>
        <p:spPr bwMode="auto">
          <a:xfrm>
            <a:off x="0" y="6507163"/>
            <a:ext cx="1066800" cy="274637"/>
          </a:xfrm>
          <a:prstGeom prst="rect">
            <a:avLst/>
          </a:prstGeom>
          <a:noFill/>
          <a:ln w="9525">
            <a:noFill/>
            <a:miter lim="800000"/>
            <a:headEnd/>
            <a:tailEnd/>
          </a:ln>
          <a:effectLst/>
        </p:spPr>
        <p:txBody>
          <a:bodyPr>
            <a:spAutoFit/>
          </a:bodyPr>
          <a:lstStyle/>
          <a:p>
            <a:pPr algn="ctr">
              <a:spcBef>
                <a:spcPct val="50000"/>
              </a:spcBef>
              <a:defRPr/>
            </a:pPr>
            <a:fld id="{BE986E08-203C-48BC-A9AF-97BC4B0EE4EE}" type="slidenum">
              <a:rPr lang="en-US" sz="1200">
                <a:solidFill>
                  <a:schemeClr val="bg1"/>
                </a:solidFill>
                <a:latin typeface="Trebuchet MS" pitchFamily="34" charset="0"/>
              </a:rPr>
              <a:pPr algn="ctr">
                <a:spcBef>
                  <a:spcPct val="50000"/>
                </a:spcBef>
                <a:defRPr/>
              </a:pPr>
              <a:t>‹#›</a:t>
            </a:fld>
            <a:endParaRPr lang="en-US" sz="1200" dirty="0">
              <a:solidFill>
                <a:schemeClr val="bg1"/>
              </a:solidFill>
              <a:latin typeface="Trebuchet MS" pitchFamily="34" charset="0"/>
            </a:endParaRPr>
          </a:p>
        </p:txBody>
      </p:sp>
      <p:grpSp>
        <p:nvGrpSpPr>
          <p:cNvPr id="7" name="Group 7"/>
          <p:cNvGrpSpPr>
            <a:grpSpLocks/>
          </p:cNvGrpSpPr>
          <p:nvPr/>
        </p:nvGrpSpPr>
        <p:grpSpPr bwMode="auto">
          <a:xfrm>
            <a:off x="914400" y="1600200"/>
            <a:ext cx="7924800" cy="319088"/>
            <a:chOff x="2288" y="3080"/>
            <a:chExt cx="3072" cy="201"/>
          </a:xfrm>
        </p:grpSpPr>
        <p:sp>
          <p:nvSpPr>
            <p:cNvPr id="8" name="AutoShape 8"/>
            <p:cNvSpPr>
              <a:spLocks noChangeArrowheads="1"/>
            </p:cNvSpPr>
            <p:nvPr/>
          </p:nvSpPr>
          <p:spPr bwMode="auto">
            <a:xfrm flipH="1">
              <a:off x="2288" y="3080"/>
              <a:ext cx="2914" cy="200"/>
            </a:xfrm>
            <a:prstGeom prst="roundRect">
              <a:avLst>
                <a:gd name="adj" fmla="val 0"/>
              </a:avLst>
            </a:prstGeom>
            <a:solidFill>
              <a:srgbClr val="4797CD"/>
            </a:solidFill>
            <a:ln w="9525">
              <a:noFill/>
              <a:round/>
              <a:headEnd/>
              <a:tailEnd/>
            </a:ln>
            <a:effectLst/>
          </p:spPr>
          <p:txBody>
            <a:bodyPr wrap="none" anchor="ctr"/>
            <a:lstStyle/>
            <a:p>
              <a:pPr>
                <a:defRPr/>
              </a:pPr>
              <a:endParaRPr lang="en-US" dirty="0"/>
            </a:p>
          </p:txBody>
        </p:sp>
        <p:sp>
          <p:nvSpPr>
            <p:cNvPr id="9" name="AutoShape 9"/>
            <p:cNvSpPr>
              <a:spLocks noChangeArrowheads="1"/>
            </p:cNvSpPr>
            <p:nvPr/>
          </p:nvSpPr>
          <p:spPr bwMode="auto">
            <a:xfrm>
              <a:off x="5196" y="3080"/>
              <a:ext cx="164" cy="201"/>
            </a:xfrm>
            <a:prstGeom prst="flowChartDelay">
              <a:avLst/>
            </a:prstGeom>
            <a:solidFill>
              <a:srgbClr val="4797CD"/>
            </a:solidFill>
            <a:ln w="9525">
              <a:noFill/>
              <a:miter lim="800000"/>
              <a:headEnd/>
              <a:tailEnd/>
            </a:ln>
            <a:effectLst/>
          </p:spPr>
          <p:txBody>
            <a:bodyPr wrap="none" anchor="ctr"/>
            <a:lstStyle/>
            <a:p>
              <a:pPr>
                <a:defRPr/>
              </a:pPr>
              <a:endParaRPr lang="en-US" dirty="0"/>
            </a:p>
          </p:txBody>
        </p:sp>
      </p:grpSp>
      <p:pic>
        <p:nvPicPr>
          <p:cNvPr id="10" name="Picture 10" descr="AIHA_woTag"/>
          <p:cNvPicPr>
            <a:picLocks noChangeAspect="1" noChangeArrowheads="1"/>
          </p:cNvPicPr>
          <p:nvPr/>
        </p:nvPicPr>
        <p:blipFill>
          <a:blip r:embed="rId2" cstate="print">
            <a:clrChange>
              <a:clrFrom>
                <a:srgbClr val="FFFFFF"/>
              </a:clrFrom>
              <a:clrTo>
                <a:srgbClr val="FFFFFF">
                  <a:alpha val="0"/>
                </a:srgbClr>
              </a:clrTo>
            </a:clrChange>
          </a:blip>
          <a:srcRect r="70486"/>
          <a:stretch>
            <a:fillRect/>
          </a:stretch>
        </p:blipFill>
        <p:spPr bwMode="auto">
          <a:xfrm>
            <a:off x="304800" y="892175"/>
            <a:ext cx="1295400" cy="1089025"/>
          </a:xfrm>
          <a:prstGeom prst="rect">
            <a:avLst/>
          </a:prstGeom>
          <a:noFill/>
          <a:ln w="9525">
            <a:noFill/>
            <a:miter lim="800000"/>
            <a:headEnd/>
            <a:tailEnd/>
          </a:ln>
        </p:spPr>
      </p:pic>
      <p:sp>
        <p:nvSpPr>
          <p:cNvPr id="211971" name="Rectangle 3"/>
          <p:cNvSpPr>
            <a:spLocks noGrp="1" noChangeArrowheads="1"/>
          </p:cNvSpPr>
          <p:nvPr>
            <p:ph type="ctrTitle"/>
          </p:nvPr>
        </p:nvSpPr>
        <p:spPr>
          <a:xfrm>
            <a:off x="1371600" y="2209800"/>
            <a:ext cx="7086600" cy="1143000"/>
          </a:xfrm>
        </p:spPr>
        <p:txBody>
          <a:bodyPr/>
          <a:lstStyle>
            <a:lvl1pPr>
              <a:defRPr/>
            </a:lvl1pPr>
          </a:lstStyle>
          <a:p>
            <a:r>
              <a:rPr lang="en-US"/>
              <a:t>Click to edit Master title style</a:t>
            </a:r>
          </a:p>
        </p:txBody>
      </p:sp>
      <p:sp>
        <p:nvSpPr>
          <p:cNvPr id="211972" name="Rectangle 4"/>
          <p:cNvSpPr>
            <a:spLocks noGrp="1" noChangeArrowheads="1"/>
          </p:cNvSpPr>
          <p:nvPr>
            <p:ph type="subTitle" idx="1"/>
          </p:nvPr>
        </p:nvSpPr>
        <p:spPr>
          <a:xfrm>
            <a:off x="1371600" y="3733800"/>
            <a:ext cx="6400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CB48409-9698-48C0-AA7A-56A3AF75C2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304800"/>
            <a:ext cx="18478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3911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628C99C-8714-4EE6-B41E-5496E74DE7E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391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2133600"/>
            <a:ext cx="7086600" cy="3992563"/>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9ADFC8F0-0E4F-48D9-A020-F7766B90EC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71E38BAA-8760-456F-8EC9-43EFE2E763C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C0C6C00D-6758-4AFD-95CB-555FC9CC949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2133600"/>
            <a:ext cx="34671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0"/>
            <a:ext cx="34671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4CA87B8-B5F6-4E08-91C9-6F8EEF1E779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5FB9E016-018D-4D82-A365-350F3A4F43C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760E2420-C436-40DF-978B-EA86EA7B754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1F6A861E-EB29-4029-9B52-762E6BCD1D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D47E061-69E2-407E-979B-F40295093C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A4A485D1-7381-40E9-BA7E-D5072E240B3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0" y="0"/>
            <a:ext cx="9144000" cy="6858000"/>
          </a:xfrm>
          <a:prstGeom prst="rect">
            <a:avLst/>
          </a:prstGeom>
          <a:solidFill>
            <a:srgbClr val="DBE8F1">
              <a:alpha val="50000"/>
            </a:srgbClr>
          </a:solidFill>
          <a:ln w="9525">
            <a:solidFill>
              <a:schemeClr val="tx1"/>
            </a:solidFill>
            <a:miter lim="800000"/>
            <a:headEnd/>
            <a:tailEnd/>
          </a:ln>
          <a:effectLst/>
        </p:spPr>
        <p:txBody>
          <a:bodyPr wrap="none" anchor="ctr"/>
          <a:lstStyle/>
          <a:p>
            <a:pPr>
              <a:defRPr/>
            </a:pPr>
            <a:endParaRPr lang="en-US" dirty="0"/>
          </a:p>
        </p:txBody>
      </p:sp>
      <p:grpSp>
        <p:nvGrpSpPr>
          <p:cNvPr id="2051" name="Group 3"/>
          <p:cNvGrpSpPr>
            <a:grpSpLocks/>
          </p:cNvGrpSpPr>
          <p:nvPr/>
        </p:nvGrpSpPr>
        <p:grpSpPr bwMode="auto">
          <a:xfrm>
            <a:off x="914400" y="1600200"/>
            <a:ext cx="7924800" cy="319088"/>
            <a:chOff x="2288" y="3080"/>
            <a:chExt cx="3072" cy="201"/>
          </a:xfrm>
        </p:grpSpPr>
        <p:sp>
          <p:nvSpPr>
            <p:cNvPr id="210948" name="AutoShape 4"/>
            <p:cNvSpPr>
              <a:spLocks noChangeArrowheads="1"/>
            </p:cNvSpPr>
            <p:nvPr/>
          </p:nvSpPr>
          <p:spPr bwMode="auto">
            <a:xfrm flipH="1">
              <a:off x="2288" y="3080"/>
              <a:ext cx="2914" cy="200"/>
            </a:xfrm>
            <a:prstGeom prst="roundRect">
              <a:avLst>
                <a:gd name="adj" fmla="val 0"/>
              </a:avLst>
            </a:prstGeom>
            <a:solidFill>
              <a:srgbClr val="4797CD"/>
            </a:solidFill>
            <a:ln w="9525">
              <a:noFill/>
              <a:round/>
              <a:headEnd/>
              <a:tailEnd/>
            </a:ln>
            <a:effectLst/>
          </p:spPr>
          <p:txBody>
            <a:bodyPr wrap="none" anchor="ctr"/>
            <a:lstStyle/>
            <a:p>
              <a:pPr>
                <a:defRPr/>
              </a:pPr>
              <a:endParaRPr lang="en-US" dirty="0"/>
            </a:p>
          </p:txBody>
        </p:sp>
        <p:sp>
          <p:nvSpPr>
            <p:cNvPr id="210949" name="AutoShape 5"/>
            <p:cNvSpPr>
              <a:spLocks noChangeArrowheads="1"/>
            </p:cNvSpPr>
            <p:nvPr/>
          </p:nvSpPr>
          <p:spPr bwMode="auto">
            <a:xfrm>
              <a:off x="5196" y="3080"/>
              <a:ext cx="164" cy="201"/>
            </a:xfrm>
            <a:prstGeom prst="flowChartDelay">
              <a:avLst/>
            </a:prstGeom>
            <a:solidFill>
              <a:srgbClr val="4797CD"/>
            </a:solidFill>
            <a:ln w="9525">
              <a:noFill/>
              <a:miter lim="800000"/>
              <a:headEnd/>
              <a:tailEnd/>
            </a:ln>
            <a:effectLst/>
          </p:spPr>
          <p:txBody>
            <a:bodyPr wrap="none" anchor="ctr"/>
            <a:lstStyle/>
            <a:p>
              <a:pPr>
                <a:defRPr/>
              </a:pPr>
              <a:endParaRPr lang="en-US" dirty="0"/>
            </a:p>
          </p:txBody>
        </p:sp>
      </p:grpSp>
      <p:pic>
        <p:nvPicPr>
          <p:cNvPr id="2052" name="Picture 6" descr="AIHA_woTag"/>
          <p:cNvPicPr>
            <a:picLocks noChangeAspect="1" noChangeArrowheads="1"/>
          </p:cNvPicPr>
          <p:nvPr/>
        </p:nvPicPr>
        <p:blipFill>
          <a:blip r:embed="rId14" cstate="print">
            <a:clrChange>
              <a:clrFrom>
                <a:srgbClr val="FFFFFF"/>
              </a:clrFrom>
              <a:clrTo>
                <a:srgbClr val="FFFFFF">
                  <a:alpha val="0"/>
                </a:srgbClr>
              </a:clrTo>
            </a:clrChange>
          </a:blip>
          <a:srcRect r="70486"/>
          <a:stretch>
            <a:fillRect/>
          </a:stretch>
        </p:blipFill>
        <p:spPr bwMode="auto">
          <a:xfrm>
            <a:off x="304800" y="892175"/>
            <a:ext cx="1295400" cy="1089025"/>
          </a:xfrm>
          <a:prstGeom prst="rect">
            <a:avLst/>
          </a:prstGeom>
          <a:noFill/>
          <a:ln w="9525">
            <a:noFill/>
            <a:miter lim="800000"/>
            <a:headEnd/>
            <a:tailEnd/>
          </a:ln>
        </p:spPr>
      </p:pic>
      <p:sp>
        <p:nvSpPr>
          <p:cNvPr id="2053" name="Rectangle 7"/>
          <p:cNvSpPr>
            <a:spLocks noGrp="1" noChangeArrowheads="1"/>
          </p:cNvSpPr>
          <p:nvPr>
            <p:ph type="title"/>
          </p:nvPr>
        </p:nvSpPr>
        <p:spPr bwMode="auto">
          <a:xfrm>
            <a:off x="1600200" y="304800"/>
            <a:ext cx="7391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8"/>
          <p:cNvSpPr>
            <a:spLocks noGrp="1" noChangeArrowheads="1"/>
          </p:cNvSpPr>
          <p:nvPr>
            <p:ph type="body" idx="1"/>
          </p:nvPr>
        </p:nvSpPr>
        <p:spPr bwMode="auto">
          <a:xfrm>
            <a:off x="762000" y="2133600"/>
            <a:ext cx="79248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095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C1091914-947C-4B5D-B802-78E812EE789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rtl="0" eaLnBrk="0" fontAlgn="base" hangingPunct="0">
        <a:lnSpc>
          <a:spcPct val="90000"/>
        </a:lnSpc>
        <a:spcBef>
          <a:spcPct val="0"/>
        </a:spcBef>
        <a:spcAft>
          <a:spcPct val="0"/>
        </a:spcAft>
        <a:defRPr sz="4400" b="1">
          <a:solidFill>
            <a:srgbClr val="000000"/>
          </a:solidFill>
          <a:latin typeface="+mj-lt"/>
          <a:ea typeface="+mj-ea"/>
          <a:cs typeface="+mj-cs"/>
        </a:defRPr>
      </a:lvl1pPr>
      <a:lvl2pPr algn="l" rtl="0" eaLnBrk="0" fontAlgn="base" hangingPunct="0">
        <a:lnSpc>
          <a:spcPct val="90000"/>
        </a:lnSpc>
        <a:spcBef>
          <a:spcPct val="0"/>
        </a:spcBef>
        <a:spcAft>
          <a:spcPct val="0"/>
        </a:spcAft>
        <a:defRPr sz="4400" b="1">
          <a:solidFill>
            <a:srgbClr val="000000"/>
          </a:solidFill>
          <a:latin typeface="Garamond" pitchFamily="18" charset="0"/>
        </a:defRPr>
      </a:lvl2pPr>
      <a:lvl3pPr algn="l" rtl="0" eaLnBrk="0" fontAlgn="base" hangingPunct="0">
        <a:lnSpc>
          <a:spcPct val="90000"/>
        </a:lnSpc>
        <a:spcBef>
          <a:spcPct val="0"/>
        </a:spcBef>
        <a:spcAft>
          <a:spcPct val="0"/>
        </a:spcAft>
        <a:defRPr sz="4400" b="1">
          <a:solidFill>
            <a:srgbClr val="000000"/>
          </a:solidFill>
          <a:latin typeface="Garamond" pitchFamily="18" charset="0"/>
        </a:defRPr>
      </a:lvl3pPr>
      <a:lvl4pPr algn="l" rtl="0" eaLnBrk="0" fontAlgn="base" hangingPunct="0">
        <a:lnSpc>
          <a:spcPct val="90000"/>
        </a:lnSpc>
        <a:spcBef>
          <a:spcPct val="0"/>
        </a:spcBef>
        <a:spcAft>
          <a:spcPct val="0"/>
        </a:spcAft>
        <a:defRPr sz="4400" b="1">
          <a:solidFill>
            <a:srgbClr val="000000"/>
          </a:solidFill>
          <a:latin typeface="Garamond" pitchFamily="18" charset="0"/>
        </a:defRPr>
      </a:lvl4pPr>
      <a:lvl5pPr algn="l" rtl="0" eaLnBrk="0" fontAlgn="base" hangingPunct="0">
        <a:lnSpc>
          <a:spcPct val="90000"/>
        </a:lnSpc>
        <a:spcBef>
          <a:spcPct val="0"/>
        </a:spcBef>
        <a:spcAft>
          <a:spcPct val="0"/>
        </a:spcAft>
        <a:defRPr sz="4400" b="1">
          <a:solidFill>
            <a:srgbClr val="000000"/>
          </a:solidFill>
          <a:latin typeface="Garamond" pitchFamily="18" charset="0"/>
        </a:defRPr>
      </a:lvl5pPr>
      <a:lvl6pPr marL="457200" algn="l" rtl="0" fontAlgn="base">
        <a:lnSpc>
          <a:spcPct val="90000"/>
        </a:lnSpc>
        <a:spcBef>
          <a:spcPct val="0"/>
        </a:spcBef>
        <a:spcAft>
          <a:spcPct val="0"/>
        </a:spcAft>
        <a:defRPr sz="4400" b="1">
          <a:solidFill>
            <a:srgbClr val="000000"/>
          </a:solidFill>
          <a:latin typeface="Garamond" pitchFamily="18" charset="0"/>
        </a:defRPr>
      </a:lvl6pPr>
      <a:lvl7pPr marL="914400" algn="l" rtl="0" fontAlgn="base">
        <a:lnSpc>
          <a:spcPct val="90000"/>
        </a:lnSpc>
        <a:spcBef>
          <a:spcPct val="0"/>
        </a:spcBef>
        <a:spcAft>
          <a:spcPct val="0"/>
        </a:spcAft>
        <a:defRPr sz="4400" b="1">
          <a:solidFill>
            <a:srgbClr val="000000"/>
          </a:solidFill>
          <a:latin typeface="Garamond" pitchFamily="18" charset="0"/>
        </a:defRPr>
      </a:lvl7pPr>
      <a:lvl8pPr marL="1371600" algn="l" rtl="0" fontAlgn="base">
        <a:lnSpc>
          <a:spcPct val="90000"/>
        </a:lnSpc>
        <a:spcBef>
          <a:spcPct val="0"/>
        </a:spcBef>
        <a:spcAft>
          <a:spcPct val="0"/>
        </a:spcAft>
        <a:defRPr sz="4400" b="1">
          <a:solidFill>
            <a:srgbClr val="000000"/>
          </a:solidFill>
          <a:latin typeface="Garamond" pitchFamily="18" charset="0"/>
        </a:defRPr>
      </a:lvl8pPr>
      <a:lvl9pPr marL="1828800" algn="l" rtl="0" fontAlgn="base">
        <a:lnSpc>
          <a:spcPct val="90000"/>
        </a:lnSpc>
        <a:spcBef>
          <a:spcPct val="0"/>
        </a:spcBef>
        <a:spcAft>
          <a:spcPct val="0"/>
        </a:spcAft>
        <a:defRPr sz="4400" b="1">
          <a:solidFill>
            <a:srgbClr val="000000"/>
          </a:solidFill>
          <a:latin typeface="Garamond" pitchFamily="18" charset="0"/>
        </a:defRPr>
      </a:lvl9pPr>
    </p:titleStyle>
    <p:bodyStyle>
      <a:lvl1pPr marL="400050" indent="-400050" algn="l" rtl="0" eaLnBrk="0" fontAlgn="base" hangingPunct="0">
        <a:spcBef>
          <a:spcPct val="20000"/>
        </a:spcBef>
        <a:spcAft>
          <a:spcPct val="0"/>
        </a:spcAft>
        <a:buClr>
          <a:srgbClr val="4797CD"/>
        </a:buClr>
        <a:buChar char="•"/>
        <a:tabLst>
          <a:tab pos="400050" algn="l"/>
        </a:tabLst>
        <a:defRPr sz="3200">
          <a:solidFill>
            <a:srgbClr val="000000"/>
          </a:solidFill>
          <a:latin typeface="+mn-lt"/>
          <a:ea typeface="+mn-ea"/>
          <a:cs typeface="+mn-cs"/>
        </a:defRPr>
      </a:lvl1pPr>
      <a:lvl2pPr marL="857250" indent="-342900" algn="l" rtl="0" eaLnBrk="0" fontAlgn="base" hangingPunct="0">
        <a:spcBef>
          <a:spcPct val="20000"/>
        </a:spcBef>
        <a:spcAft>
          <a:spcPct val="0"/>
        </a:spcAft>
        <a:buClr>
          <a:srgbClr val="4797CD"/>
        </a:buClr>
        <a:buFont typeface="Arial" charset="0"/>
        <a:buChar char="–"/>
        <a:tabLst>
          <a:tab pos="400050" algn="l"/>
        </a:tabLst>
        <a:defRPr sz="2800">
          <a:solidFill>
            <a:srgbClr val="000000"/>
          </a:solidFill>
          <a:latin typeface="+mn-lt"/>
        </a:defRPr>
      </a:lvl2pPr>
      <a:lvl3pPr marL="1314450" indent="-228600" algn="l" rtl="0" eaLnBrk="0" fontAlgn="base" hangingPunct="0">
        <a:spcBef>
          <a:spcPct val="20000"/>
        </a:spcBef>
        <a:spcAft>
          <a:spcPct val="0"/>
        </a:spcAft>
        <a:buClr>
          <a:srgbClr val="4797CD"/>
        </a:buClr>
        <a:buChar char="•"/>
        <a:tabLst>
          <a:tab pos="400050" algn="l"/>
        </a:tabLst>
        <a:defRPr sz="2400">
          <a:solidFill>
            <a:srgbClr val="000000"/>
          </a:solidFill>
          <a:latin typeface="+mn-lt"/>
        </a:defRPr>
      </a:lvl3pPr>
      <a:lvl4pPr marL="1657350" indent="-228600" algn="l" rtl="0" eaLnBrk="0" fontAlgn="base" hangingPunct="0">
        <a:spcBef>
          <a:spcPct val="20000"/>
        </a:spcBef>
        <a:spcAft>
          <a:spcPct val="0"/>
        </a:spcAft>
        <a:buClr>
          <a:srgbClr val="4797CD"/>
        </a:buClr>
        <a:buFont typeface="Arial" charset="0"/>
        <a:buChar char="–"/>
        <a:tabLst>
          <a:tab pos="400050" algn="l"/>
        </a:tabLst>
        <a:defRPr sz="2000">
          <a:solidFill>
            <a:srgbClr val="000000"/>
          </a:solidFill>
          <a:latin typeface="+mn-lt"/>
        </a:defRPr>
      </a:lvl4pPr>
      <a:lvl5pPr marL="2057400" indent="-228600" algn="l" rtl="0" eaLnBrk="0" fontAlgn="base" hangingPunct="0">
        <a:spcBef>
          <a:spcPct val="20000"/>
        </a:spcBef>
        <a:spcAft>
          <a:spcPct val="0"/>
        </a:spcAft>
        <a:buClr>
          <a:srgbClr val="4797CD"/>
        </a:buClr>
        <a:buFont typeface="Times New Roman" pitchFamily="18" charset="0"/>
        <a:buChar char="»"/>
        <a:tabLst>
          <a:tab pos="400050" algn="l"/>
        </a:tabLst>
        <a:defRPr sz="2000">
          <a:solidFill>
            <a:srgbClr val="000000"/>
          </a:solidFill>
          <a:latin typeface="+mn-lt"/>
        </a:defRPr>
      </a:lvl5pPr>
      <a:lvl6pPr marL="2514600" indent="-228600" algn="l" rtl="0" fontAlgn="base">
        <a:spcBef>
          <a:spcPct val="20000"/>
        </a:spcBef>
        <a:spcAft>
          <a:spcPct val="0"/>
        </a:spcAft>
        <a:buClr>
          <a:srgbClr val="4797CD"/>
        </a:buClr>
        <a:buFont typeface="Times New Roman" pitchFamily="18" charset="0"/>
        <a:buChar char="»"/>
        <a:tabLst>
          <a:tab pos="400050" algn="l"/>
        </a:tabLst>
        <a:defRPr sz="2000">
          <a:solidFill>
            <a:srgbClr val="000000"/>
          </a:solidFill>
          <a:latin typeface="+mn-lt"/>
        </a:defRPr>
      </a:lvl6pPr>
      <a:lvl7pPr marL="2971800" indent="-228600" algn="l" rtl="0" fontAlgn="base">
        <a:spcBef>
          <a:spcPct val="20000"/>
        </a:spcBef>
        <a:spcAft>
          <a:spcPct val="0"/>
        </a:spcAft>
        <a:buClr>
          <a:srgbClr val="4797CD"/>
        </a:buClr>
        <a:buFont typeface="Times New Roman" pitchFamily="18" charset="0"/>
        <a:buChar char="»"/>
        <a:tabLst>
          <a:tab pos="400050" algn="l"/>
        </a:tabLst>
        <a:defRPr sz="2000">
          <a:solidFill>
            <a:srgbClr val="000000"/>
          </a:solidFill>
          <a:latin typeface="+mn-lt"/>
        </a:defRPr>
      </a:lvl7pPr>
      <a:lvl8pPr marL="3429000" indent="-228600" algn="l" rtl="0" fontAlgn="base">
        <a:spcBef>
          <a:spcPct val="20000"/>
        </a:spcBef>
        <a:spcAft>
          <a:spcPct val="0"/>
        </a:spcAft>
        <a:buClr>
          <a:srgbClr val="4797CD"/>
        </a:buClr>
        <a:buFont typeface="Times New Roman" pitchFamily="18" charset="0"/>
        <a:buChar char="»"/>
        <a:tabLst>
          <a:tab pos="400050" algn="l"/>
        </a:tabLst>
        <a:defRPr sz="2000">
          <a:solidFill>
            <a:srgbClr val="000000"/>
          </a:solidFill>
          <a:latin typeface="+mn-lt"/>
        </a:defRPr>
      </a:lvl8pPr>
      <a:lvl9pPr marL="3886200" indent="-228600" algn="l" rtl="0" fontAlgn="base">
        <a:spcBef>
          <a:spcPct val="20000"/>
        </a:spcBef>
        <a:spcAft>
          <a:spcPct val="0"/>
        </a:spcAft>
        <a:buClr>
          <a:srgbClr val="4797CD"/>
        </a:buClr>
        <a:buFont typeface="Times New Roman" pitchFamily="18" charset="0"/>
        <a:buChar char="»"/>
        <a:tabLst>
          <a:tab pos="400050" algn="l"/>
        </a:tabLst>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ih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who.int/ipcs/methods/harmonization/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6"/>
          <p:cNvSpPr>
            <a:spLocks noGrp="1" noChangeArrowheads="1"/>
          </p:cNvSpPr>
          <p:nvPr>
            <p:ph type="ctrTitle"/>
          </p:nvPr>
        </p:nvSpPr>
        <p:spPr/>
        <p:txBody>
          <a:bodyPr/>
          <a:lstStyle/>
          <a:p>
            <a:r>
              <a:rPr lang="en-US" dirty="0" smtClean="0"/>
              <a:t>Trends and Developments in the Future Use of OELs</a:t>
            </a:r>
          </a:p>
        </p:txBody>
      </p:sp>
      <p:sp>
        <p:nvSpPr>
          <p:cNvPr id="4099" name="Rectangle 7"/>
          <p:cNvSpPr>
            <a:spLocks noGrp="1" noChangeArrowheads="1"/>
          </p:cNvSpPr>
          <p:nvPr>
            <p:ph type="subTitle" idx="1"/>
          </p:nvPr>
        </p:nvSpPr>
        <p:spPr>
          <a:xfrm>
            <a:off x="1371600" y="3886200"/>
            <a:ext cx="6400800" cy="1752600"/>
          </a:xfrm>
        </p:spPr>
        <p:txBody>
          <a:bodyPr/>
          <a:lstStyle/>
          <a:p>
            <a:pPr algn="ctr"/>
            <a:r>
              <a:rPr lang="en-US" dirty="0" smtClean="0"/>
              <a:t>Dr. Andrew Maier</a:t>
            </a:r>
          </a:p>
          <a:p>
            <a:endParaRPr lang="en-US" dirty="0" smtClean="0"/>
          </a:p>
        </p:txBody>
      </p:sp>
      <p:pic>
        <p:nvPicPr>
          <p:cNvPr id="4100" name="Picture 2" descr="AIHA">
            <a:hlinkClick r:id="rId3"/>
          </p:cNvPr>
          <p:cNvPicPr>
            <a:picLocks noChangeAspect="1" noChangeArrowheads="1"/>
          </p:cNvPicPr>
          <p:nvPr/>
        </p:nvPicPr>
        <p:blipFill>
          <a:blip r:embed="rId4" cstate="print"/>
          <a:srcRect/>
          <a:stretch>
            <a:fillRect/>
          </a:stretch>
        </p:blipFill>
        <p:spPr bwMode="auto">
          <a:xfrm>
            <a:off x="7010400" y="5867400"/>
            <a:ext cx="1905000" cy="6762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IH Need to Know?</a:t>
            </a:r>
            <a:endParaRPr lang="en-US" dirty="0"/>
          </a:p>
        </p:txBody>
      </p:sp>
      <p:sp>
        <p:nvSpPr>
          <p:cNvPr id="3" name="Content Placeholder 2"/>
          <p:cNvSpPr>
            <a:spLocks noGrp="1"/>
          </p:cNvSpPr>
          <p:nvPr>
            <p:ph sz="quarter" idx="1"/>
          </p:nvPr>
        </p:nvSpPr>
        <p:spPr>
          <a:xfrm>
            <a:off x="762000" y="2133600"/>
            <a:ext cx="7924800" cy="4724400"/>
          </a:xfrm>
        </p:spPr>
        <p:txBody>
          <a:bodyPr>
            <a:normAutofit fontScale="85000" lnSpcReduction="20000"/>
          </a:bodyPr>
          <a:lstStyle/>
          <a:p>
            <a:r>
              <a:rPr lang="en-US" dirty="0" smtClean="0"/>
              <a:t>Increased duties outside of routine operation:</a:t>
            </a:r>
          </a:p>
          <a:p>
            <a:pPr lvl="1"/>
            <a:r>
              <a:rPr lang="en-US" dirty="0" smtClean="0"/>
              <a:t>Growing role in product stewardship support,</a:t>
            </a:r>
          </a:p>
          <a:p>
            <a:pPr lvl="1"/>
            <a:r>
              <a:rPr lang="en-US" dirty="0" smtClean="0"/>
              <a:t>Increased role in evaluating off-site community exposures or releases for emergency response,</a:t>
            </a:r>
          </a:p>
          <a:p>
            <a:pPr lvl="1"/>
            <a:r>
              <a:rPr lang="en-US" dirty="0" smtClean="0"/>
              <a:t>Greater roles in assessing releases that affect the general population.</a:t>
            </a:r>
          </a:p>
          <a:p>
            <a:r>
              <a:rPr lang="en-US" dirty="0" smtClean="0"/>
              <a:t>Understanding basis of other values – allows for better judgments in:</a:t>
            </a:r>
          </a:p>
          <a:p>
            <a:pPr lvl="1"/>
            <a:r>
              <a:rPr lang="en-US" dirty="0" smtClean="0"/>
              <a:t>Interpreting results for an existing value,</a:t>
            </a:r>
          </a:p>
          <a:p>
            <a:pPr lvl="2"/>
            <a:r>
              <a:rPr lang="en-US" dirty="0" smtClean="0"/>
              <a:t>Current value seems reasonable compared to array of existing values?</a:t>
            </a:r>
          </a:p>
          <a:p>
            <a:pPr lvl="1"/>
            <a:r>
              <a:rPr lang="en-US" dirty="0" smtClean="0"/>
              <a:t>Filling gaps when an existing value is not available or may be out-dated.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Among Resources</a:t>
            </a:r>
            <a:endParaRPr lang="en-US" dirty="0"/>
          </a:p>
        </p:txBody>
      </p:sp>
      <p:sp>
        <p:nvSpPr>
          <p:cNvPr id="3" name="Content Placeholder 2"/>
          <p:cNvSpPr>
            <a:spLocks noGrp="1"/>
          </p:cNvSpPr>
          <p:nvPr>
            <p:ph sz="quarter" idx="1"/>
          </p:nvPr>
        </p:nvSpPr>
        <p:spPr>
          <a:xfrm>
            <a:off x="762000" y="2133600"/>
            <a:ext cx="7924800" cy="4724400"/>
          </a:xfrm>
        </p:spPr>
        <p:txBody>
          <a:bodyPr>
            <a:normAutofit fontScale="92500" lnSpcReduction="10000"/>
          </a:bodyPr>
          <a:lstStyle/>
          <a:p>
            <a:r>
              <a:rPr lang="en-US" dirty="0" smtClean="0"/>
              <a:t>How to decide which value among many?</a:t>
            </a:r>
          </a:p>
          <a:p>
            <a:r>
              <a:rPr lang="en-US" dirty="0" smtClean="0"/>
              <a:t>Mandated regulatory hierarchy in-place?</a:t>
            </a:r>
          </a:p>
          <a:p>
            <a:r>
              <a:rPr lang="en-US" dirty="0" smtClean="0"/>
              <a:t>Other considerations to weigh in decision:</a:t>
            </a:r>
          </a:p>
          <a:p>
            <a:pPr lvl="1"/>
            <a:r>
              <a:rPr lang="en-US" dirty="0" smtClean="0"/>
              <a:t>Relevance of the guide value to the scenario or use of interest,</a:t>
            </a:r>
          </a:p>
          <a:p>
            <a:pPr lvl="1"/>
            <a:r>
              <a:rPr lang="en-US" dirty="0" smtClean="0"/>
              <a:t>The degree to which the exposure guidance includes current literature and methods,</a:t>
            </a:r>
          </a:p>
          <a:p>
            <a:pPr lvl="1"/>
            <a:r>
              <a:rPr lang="en-US" dirty="0" smtClean="0"/>
              <a:t>Confidence in the value,</a:t>
            </a:r>
          </a:p>
          <a:p>
            <a:pPr lvl="2"/>
            <a:r>
              <a:rPr lang="en-US" dirty="0" smtClean="0"/>
              <a:t>Screening vs. full assessment</a:t>
            </a:r>
          </a:p>
          <a:p>
            <a:pPr lvl="2"/>
            <a:r>
              <a:rPr lang="en-US" dirty="0" smtClean="0"/>
              <a:t>Robustness of limit setting process (e.g., authoritative agency, peer review, etc.).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35"/>
          <p:cNvGrpSpPr/>
          <p:nvPr/>
        </p:nvGrpSpPr>
        <p:grpSpPr>
          <a:xfrm>
            <a:off x="-1828800" y="76200"/>
            <a:ext cx="10744200" cy="6705600"/>
            <a:chOff x="-1828800" y="76200"/>
            <a:chExt cx="10744200" cy="6705600"/>
          </a:xfrm>
        </p:grpSpPr>
        <p:cxnSp>
          <p:nvCxnSpPr>
            <p:cNvPr id="141" name="Straight Arrow Connector 140"/>
            <p:cNvCxnSpPr>
              <a:endCxn id="160" idx="2"/>
            </p:cNvCxnSpPr>
            <p:nvPr/>
          </p:nvCxnSpPr>
          <p:spPr>
            <a:xfrm rot="16200000" flipV="1">
              <a:off x="7364354" y="1303986"/>
              <a:ext cx="794871" cy="9723"/>
            </a:xfrm>
            <a:prstGeom prst="straightConnector1">
              <a:avLst/>
            </a:prstGeom>
            <a:noFill/>
            <a:ln w="38100" cap="flat" cmpd="sng" algn="ctr">
              <a:solidFill>
                <a:sysClr val="windowText" lastClr="000000">
                  <a:lumMod val="65000"/>
                  <a:lumOff val="35000"/>
                </a:sysClr>
              </a:solidFill>
              <a:prstDash val="solid"/>
              <a:tailEnd type="arrow"/>
            </a:ln>
            <a:effectLst/>
          </p:spPr>
        </p:cxnSp>
        <p:cxnSp>
          <p:nvCxnSpPr>
            <p:cNvPr id="142" name="Shape 141"/>
            <p:cNvCxnSpPr/>
            <p:nvPr/>
          </p:nvCxnSpPr>
          <p:spPr>
            <a:xfrm>
              <a:off x="4860985" y="5336241"/>
              <a:ext cx="2000178" cy="160618"/>
            </a:xfrm>
            <a:prstGeom prst="bentConnector2">
              <a:avLst/>
            </a:prstGeom>
            <a:noFill/>
            <a:ln w="38100" cap="flat" cmpd="sng" algn="ctr">
              <a:solidFill>
                <a:sysClr val="windowText" lastClr="000000">
                  <a:lumMod val="65000"/>
                  <a:lumOff val="35000"/>
                </a:sysClr>
              </a:solidFill>
              <a:prstDash val="solid"/>
              <a:tailEnd type="arrow"/>
            </a:ln>
            <a:effectLst/>
          </p:spPr>
        </p:cxnSp>
        <p:sp>
          <p:nvSpPr>
            <p:cNvPr id="143" name="Right Brace 142"/>
            <p:cNvSpPr/>
            <p:nvPr/>
          </p:nvSpPr>
          <p:spPr>
            <a:xfrm>
              <a:off x="536275" y="228600"/>
              <a:ext cx="743309" cy="2955365"/>
            </a:xfrm>
            <a:prstGeom prst="rightBrace">
              <a:avLst>
                <a:gd name="adj1" fmla="val 80098"/>
                <a:gd name="adj2" fmla="val 51250"/>
              </a:avLst>
            </a:prstGeom>
            <a:noFill/>
            <a:ln w="28575" cap="flat" cmpd="sng" algn="ctr">
              <a:solidFill>
                <a:srgbClr val="4F81BD">
                  <a:shade val="95000"/>
                  <a:satMod val="105000"/>
                </a:srgbClr>
              </a:solidFill>
              <a:prstDash val="solid"/>
            </a:ln>
            <a:effectLst/>
            <a:scene3d>
              <a:camera prst="orthographicFront">
                <a:rot lat="0" lon="1080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44" name="TextBox 143"/>
            <p:cNvSpPr txBox="1"/>
            <p:nvPr/>
          </p:nvSpPr>
          <p:spPr>
            <a:xfrm>
              <a:off x="-1828800" y="678329"/>
              <a:ext cx="4189562" cy="518460"/>
            </a:xfrm>
            <a:prstGeom prst="rect">
              <a:avLst/>
            </a:prstGeom>
            <a:noFill/>
            <a:scene3d>
              <a:camera prst="orthographicFront">
                <a:rot lat="0" lon="0" rev="540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Availability of relevant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exposure guidelines</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45" name="Right Brace 144"/>
            <p:cNvSpPr/>
            <p:nvPr/>
          </p:nvSpPr>
          <p:spPr>
            <a:xfrm>
              <a:off x="536275" y="3312459"/>
              <a:ext cx="743309" cy="3469341"/>
            </a:xfrm>
            <a:prstGeom prst="rightBrace">
              <a:avLst>
                <a:gd name="adj1" fmla="val 80098"/>
                <a:gd name="adj2" fmla="val 51250"/>
              </a:avLst>
            </a:prstGeom>
            <a:noFill/>
            <a:ln w="28575" cap="flat" cmpd="sng" algn="ctr">
              <a:solidFill>
                <a:srgbClr val="9BBB59">
                  <a:lumMod val="50000"/>
                </a:srgbClr>
              </a:solidFill>
              <a:prstDash val="solid"/>
            </a:ln>
            <a:effectLst/>
            <a:scene3d>
              <a:camera prst="orthographicFront">
                <a:rot lat="0" lon="1080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146" name="TextBox 145"/>
            <p:cNvSpPr txBox="1"/>
            <p:nvPr/>
          </p:nvSpPr>
          <p:spPr>
            <a:xfrm>
              <a:off x="-1761226" y="4404659"/>
              <a:ext cx="4189562" cy="300161"/>
            </a:xfrm>
            <a:prstGeom prst="rect">
              <a:avLst/>
            </a:prstGeom>
            <a:noFill/>
            <a:scene3d>
              <a:camera prst="orthographicFront">
                <a:rot lat="0" lon="0" rev="5400000"/>
              </a:camera>
              <a:lightRig rig="threePt" dir="t"/>
            </a:scene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Are exposure guidelines reliable?</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47" name="TextBox 146"/>
            <p:cNvSpPr txBox="1"/>
            <p:nvPr/>
          </p:nvSpPr>
          <p:spPr>
            <a:xfrm>
              <a:off x="5943600" y="914400"/>
              <a:ext cx="594648" cy="309510"/>
            </a:xfrm>
            <a:prstGeom prst="rect">
              <a:avLst/>
            </a:prstGeom>
            <a:noFill/>
            <a:scene3d>
              <a:camera prst="orthographicFront">
                <a:rot lat="0" lon="0" rev="0"/>
              </a:camera>
              <a:lightRig rig="threePt" dir="t"/>
            </a:scene3d>
          </p:spPr>
          <p:txBody>
            <a:bodyPr wrap="square" lIns="101882" tIns="50941" rIns="101882" bIns="509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No</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69" name="Rounded Rectangle 168"/>
            <p:cNvSpPr/>
            <p:nvPr/>
          </p:nvSpPr>
          <p:spPr>
            <a:xfrm>
              <a:off x="1212011" y="292847"/>
              <a:ext cx="3946297" cy="385482"/>
            </a:xfrm>
            <a:prstGeom prst="roundRect">
              <a:avLst/>
            </a:prstGeom>
            <a:solidFill>
              <a:srgbClr val="4F81BD"/>
            </a:solidFill>
            <a:ln w="25400" cap="flat" cmpd="sng" algn="ctr">
              <a:solidFill>
                <a:srgbClr val="4F81BD">
                  <a:shade val="50000"/>
                </a:srgb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Define </a:t>
              </a:r>
              <a:r>
                <a:rPr lang="en-US" sz="1600" kern="0" dirty="0" smtClean="0">
                  <a:solidFill>
                    <a:sysClr val="window" lastClr="FFFFFF"/>
                  </a:solidFill>
                  <a:latin typeface="Calibri" pitchFamily="34" charset="0"/>
                </a:rPr>
                <a:t> Use  or </a:t>
              </a: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 Scenario</a:t>
              </a:r>
              <a:endParaRPr kumimoji="0" lang="en-US" sz="1600" b="0" i="0" u="none" strike="noStrike" kern="0" cap="none" spc="0" normalizeH="0" baseline="0" noProof="0" dirty="0">
                <a:ln>
                  <a:noFill/>
                </a:ln>
                <a:solidFill>
                  <a:sysClr val="window" lastClr="FFFFFF"/>
                </a:solidFill>
                <a:effectLst/>
                <a:uLnTx/>
                <a:uFillTx/>
                <a:latin typeface="Calibri" pitchFamily="34" charset="0"/>
              </a:endParaRPr>
            </a:p>
          </p:txBody>
        </p:sp>
        <p:cxnSp>
          <p:nvCxnSpPr>
            <p:cNvPr id="170" name="Straight Arrow Connector 169"/>
            <p:cNvCxnSpPr>
              <a:stCxn id="169" idx="2"/>
              <a:endCxn id="171" idx="0"/>
            </p:cNvCxnSpPr>
            <p:nvPr/>
          </p:nvCxnSpPr>
          <p:spPr>
            <a:xfrm rot="5400000">
              <a:off x="3056166" y="806325"/>
              <a:ext cx="256990" cy="999"/>
            </a:xfrm>
            <a:prstGeom prst="straightConnector1">
              <a:avLst/>
            </a:prstGeom>
            <a:noFill/>
            <a:ln w="38100" cap="flat" cmpd="sng" algn="ctr">
              <a:solidFill>
                <a:srgbClr val="4F81BD">
                  <a:shade val="95000"/>
                  <a:satMod val="105000"/>
                </a:srgbClr>
              </a:solidFill>
              <a:prstDash val="solid"/>
              <a:tailEnd type="arrow"/>
            </a:ln>
            <a:effectLst/>
          </p:spPr>
        </p:cxnSp>
        <p:sp>
          <p:nvSpPr>
            <p:cNvPr id="171" name="Rounded Rectangle 170"/>
            <p:cNvSpPr/>
            <p:nvPr/>
          </p:nvSpPr>
          <p:spPr>
            <a:xfrm>
              <a:off x="1211012" y="935319"/>
              <a:ext cx="3946297" cy="588682"/>
            </a:xfrm>
            <a:prstGeom prst="roundRect">
              <a:avLst/>
            </a:prstGeom>
            <a:solidFill>
              <a:srgbClr val="4F81BD"/>
            </a:solidFill>
            <a:ln w="25400" cap="flat" cmpd="sng" algn="ctr">
              <a:solidFill>
                <a:srgbClr val="4F81BD">
                  <a:shade val="50000"/>
                </a:srgb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Are exposure guidelines available for the use</a:t>
              </a:r>
              <a:r>
                <a:rPr kumimoji="0" lang="en-US" sz="1600" b="0" i="0" u="none" strike="noStrike" kern="0" cap="none" spc="0" normalizeH="0" noProof="0" dirty="0" smtClean="0">
                  <a:ln>
                    <a:noFill/>
                  </a:ln>
                  <a:solidFill>
                    <a:sysClr val="window" lastClr="FFFFFF"/>
                  </a:solidFill>
                  <a:effectLst/>
                  <a:uLnTx/>
                  <a:uFillTx/>
                  <a:latin typeface="Calibri" pitchFamily="34" charset="0"/>
                </a:rPr>
                <a:t> of the assessment</a:t>
              </a: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a:t>
              </a:r>
            </a:p>
          </p:txBody>
        </p:sp>
        <p:cxnSp>
          <p:nvCxnSpPr>
            <p:cNvPr id="172" name="Straight Arrow Connector 171"/>
            <p:cNvCxnSpPr>
              <a:stCxn id="171" idx="2"/>
              <a:endCxn id="173" idx="0"/>
            </p:cNvCxnSpPr>
            <p:nvPr/>
          </p:nvCxnSpPr>
          <p:spPr>
            <a:xfrm rot="5400000">
              <a:off x="2917462" y="1790700"/>
              <a:ext cx="533399" cy="1588"/>
            </a:xfrm>
            <a:prstGeom prst="straightConnector1">
              <a:avLst/>
            </a:prstGeom>
            <a:noFill/>
            <a:ln w="38100" cap="flat" cmpd="sng" algn="ctr">
              <a:solidFill>
                <a:srgbClr val="4F81BD">
                  <a:shade val="95000"/>
                  <a:satMod val="105000"/>
                </a:srgbClr>
              </a:solidFill>
              <a:prstDash val="solid"/>
              <a:tailEnd type="arrow"/>
            </a:ln>
            <a:effectLst/>
          </p:spPr>
        </p:cxnSp>
        <p:sp>
          <p:nvSpPr>
            <p:cNvPr id="173" name="Rounded Rectangle 172"/>
            <p:cNvSpPr/>
            <p:nvPr/>
          </p:nvSpPr>
          <p:spPr>
            <a:xfrm>
              <a:off x="1211012" y="2057400"/>
              <a:ext cx="3946297" cy="998071"/>
            </a:xfrm>
            <a:prstGeom prst="roundRect">
              <a:avLst/>
            </a:prstGeom>
            <a:solidFill>
              <a:srgbClr val="4F81BD"/>
            </a:solidFill>
            <a:ln w="25400" cap="flat" cmpd="sng" algn="ctr">
              <a:solidFill>
                <a:srgbClr val="4F81BD">
                  <a:shade val="50000"/>
                </a:srgb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Are exposure guidelines available for the population, time pattern , and exposure route of Interest?</a:t>
              </a:r>
            </a:p>
          </p:txBody>
        </p:sp>
        <p:sp>
          <p:nvSpPr>
            <p:cNvPr id="149" name="Rounded Rectangle 148"/>
            <p:cNvSpPr/>
            <p:nvPr/>
          </p:nvSpPr>
          <p:spPr>
            <a:xfrm>
              <a:off x="5536721" y="5496859"/>
              <a:ext cx="3378679" cy="963706"/>
            </a:xfrm>
            <a:prstGeom prst="roundRect">
              <a:avLst/>
            </a:prstGeom>
            <a:solidFill>
              <a:sysClr val="windowText" lastClr="000000">
                <a:lumMod val="50000"/>
                <a:lumOff val="50000"/>
              </a:sysClr>
            </a:solidFill>
            <a:ln w="25400" cap="flat" cmpd="sng" algn="ctr">
              <a:solidFill>
                <a:sysClr val="windowText" lastClr="000000">
                  <a:lumMod val="65000"/>
                  <a:lumOff val="35000"/>
                </a:sys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NOT VERIFIED</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Risk management considerations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Communication basis considerations</a:t>
              </a:r>
            </a:p>
          </p:txBody>
        </p:sp>
        <p:grpSp>
          <p:nvGrpSpPr>
            <p:cNvPr id="4" name="Group 73"/>
            <p:cNvGrpSpPr/>
            <p:nvPr/>
          </p:nvGrpSpPr>
          <p:grpSpPr>
            <a:xfrm>
              <a:off x="1212011" y="3055471"/>
              <a:ext cx="3946297" cy="3276599"/>
              <a:chOff x="1676400" y="3352801"/>
              <a:chExt cx="4450080" cy="3886199"/>
            </a:xfrm>
          </p:grpSpPr>
          <p:cxnSp>
            <p:nvCxnSpPr>
              <p:cNvPr id="162" name="Straight Arrow Connector 161"/>
              <p:cNvCxnSpPr>
                <a:stCxn id="173" idx="2"/>
                <a:endCxn id="164" idx="0"/>
              </p:cNvCxnSpPr>
              <p:nvPr/>
            </p:nvCxnSpPr>
            <p:spPr>
              <a:xfrm rot="16200000" flipH="1">
                <a:off x="3672278" y="3580836"/>
                <a:ext cx="457198" cy="1127"/>
              </a:xfrm>
              <a:prstGeom prst="straightConnector1">
                <a:avLst/>
              </a:prstGeom>
              <a:noFill/>
              <a:ln w="38100" cap="flat" cmpd="sng" algn="ctr">
                <a:solidFill>
                  <a:srgbClr val="9BBB59"/>
                </a:solidFill>
                <a:prstDash val="solid"/>
                <a:tailEnd type="arrow"/>
              </a:ln>
              <a:effectLst/>
            </p:spPr>
          </p:cxnSp>
          <p:sp>
            <p:nvSpPr>
              <p:cNvPr id="163" name="TextBox 162"/>
              <p:cNvSpPr txBox="1"/>
              <p:nvPr/>
            </p:nvSpPr>
            <p:spPr>
              <a:xfrm>
                <a:off x="3922220" y="6324600"/>
                <a:ext cx="670560" cy="367093"/>
              </a:xfrm>
              <a:prstGeom prst="rect">
                <a:avLst/>
              </a:prstGeom>
              <a:noFill/>
              <a:scene3d>
                <a:camera prst="orthographicFront">
                  <a:rot lat="0" lon="0" rev="0"/>
                </a:camera>
                <a:lightRig rig="threePt" dir="t"/>
              </a:scene3d>
            </p:spPr>
            <p:txBody>
              <a:bodyPr wrap="square" lIns="101882" tIns="50941" rIns="101882" bIns="509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Yes</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64" name="Rounded Rectangle 163"/>
              <p:cNvSpPr/>
              <p:nvPr/>
            </p:nvSpPr>
            <p:spPr>
              <a:xfrm>
                <a:off x="1676400" y="3810000"/>
                <a:ext cx="4450080" cy="1524000"/>
              </a:xfrm>
              <a:prstGeom prst="roundRect">
                <a:avLst/>
              </a:prstGeom>
              <a:solidFill>
                <a:srgbClr val="9BBB59"/>
              </a:solidFill>
              <a:ln w="25400" cap="flat" cmpd="sng" algn="ctr">
                <a:solidFill>
                  <a:srgbClr val="9BBB59">
                    <a:lumMod val="75000"/>
                  </a:srgb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Is the value reliable?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Apply Selection/ Ranking Criteria</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Does the value reflect current science?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Is there confidence in the value (peer reviewed)?</a:t>
                </a:r>
              </a:p>
            </p:txBody>
          </p:sp>
          <p:sp>
            <p:nvSpPr>
              <p:cNvPr id="165" name="Rounded Rectangle 164"/>
              <p:cNvSpPr/>
              <p:nvPr/>
            </p:nvSpPr>
            <p:spPr>
              <a:xfrm>
                <a:off x="1676400" y="5791200"/>
                <a:ext cx="4450080" cy="533400"/>
              </a:xfrm>
              <a:prstGeom prst="roundRect">
                <a:avLst/>
              </a:prstGeom>
              <a:solidFill>
                <a:srgbClr val="9BBB59"/>
              </a:solidFill>
              <a:ln w="25400" cap="flat" cmpd="sng" algn="ctr">
                <a:solidFill>
                  <a:srgbClr val="9BBB59">
                    <a:lumMod val="75000"/>
                  </a:srgb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Provisional exposure guideline verified?</a:t>
                </a:r>
              </a:p>
            </p:txBody>
          </p:sp>
          <p:cxnSp>
            <p:nvCxnSpPr>
              <p:cNvPr id="166" name="Straight Arrow Connector 165"/>
              <p:cNvCxnSpPr>
                <a:stCxn id="165" idx="2"/>
                <a:endCxn id="168" idx="0"/>
              </p:cNvCxnSpPr>
              <p:nvPr/>
            </p:nvCxnSpPr>
            <p:spPr>
              <a:xfrm rot="5400000">
                <a:off x="3710940" y="6515100"/>
                <a:ext cx="381000" cy="1588"/>
              </a:xfrm>
              <a:prstGeom prst="straightConnector1">
                <a:avLst/>
              </a:prstGeom>
              <a:noFill/>
              <a:ln w="38100" cap="flat" cmpd="sng" algn="ctr">
                <a:solidFill>
                  <a:srgbClr val="9BBB59"/>
                </a:solidFill>
                <a:prstDash val="solid"/>
                <a:tailEnd type="arrow"/>
              </a:ln>
              <a:effectLst/>
            </p:spPr>
          </p:cxnSp>
          <p:cxnSp>
            <p:nvCxnSpPr>
              <p:cNvPr id="167" name="Straight Arrow Connector 166"/>
              <p:cNvCxnSpPr>
                <a:stCxn id="164" idx="2"/>
                <a:endCxn id="165" idx="0"/>
              </p:cNvCxnSpPr>
              <p:nvPr/>
            </p:nvCxnSpPr>
            <p:spPr>
              <a:xfrm rot="5400000">
                <a:off x="3672840" y="5562600"/>
                <a:ext cx="457200" cy="1588"/>
              </a:xfrm>
              <a:prstGeom prst="straightConnector1">
                <a:avLst/>
              </a:prstGeom>
              <a:noFill/>
              <a:ln w="38100" cap="flat" cmpd="sng" algn="ctr">
                <a:solidFill>
                  <a:srgbClr val="9BBB59"/>
                </a:solidFill>
                <a:prstDash val="solid"/>
                <a:tailEnd type="arrow"/>
              </a:ln>
              <a:effectLst/>
            </p:spPr>
          </p:cxnSp>
          <p:sp>
            <p:nvSpPr>
              <p:cNvPr id="168" name="Rounded Rectangle 167"/>
              <p:cNvSpPr/>
              <p:nvPr/>
            </p:nvSpPr>
            <p:spPr>
              <a:xfrm>
                <a:off x="1676400" y="6705600"/>
                <a:ext cx="4450080" cy="533400"/>
              </a:xfrm>
              <a:prstGeom prst="roundRect">
                <a:avLst/>
              </a:prstGeom>
              <a:solidFill>
                <a:srgbClr val="9BBB59"/>
              </a:solidFill>
              <a:ln w="25400" cap="flat" cmpd="sng" algn="ctr">
                <a:solidFill>
                  <a:srgbClr val="9BBB59">
                    <a:lumMod val="75000"/>
                  </a:srgb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Use selected value</a:t>
                </a:r>
                <a:endParaRPr kumimoji="0" lang="en-US" sz="1600" b="0" i="0" u="none" strike="noStrike" kern="0" cap="none" spc="0" normalizeH="0" baseline="0" noProof="0" dirty="0">
                  <a:ln>
                    <a:noFill/>
                  </a:ln>
                  <a:solidFill>
                    <a:sysClr val="window" lastClr="FFFFFF"/>
                  </a:solidFill>
                  <a:effectLst/>
                  <a:uLnTx/>
                  <a:uFillTx/>
                  <a:latin typeface="Calibri" pitchFamily="34" charset="0"/>
                </a:endParaRPr>
              </a:p>
            </p:txBody>
          </p:sp>
        </p:grpSp>
        <p:sp>
          <p:nvSpPr>
            <p:cNvPr id="151" name="Rounded Rectangle 150"/>
            <p:cNvSpPr/>
            <p:nvPr/>
          </p:nvSpPr>
          <p:spPr>
            <a:xfrm>
              <a:off x="5536721" y="1642035"/>
              <a:ext cx="3378679" cy="963706"/>
            </a:xfrm>
            <a:prstGeom prst="roundRect">
              <a:avLst/>
            </a:prstGeom>
            <a:solidFill>
              <a:srgbClr val="F79646">
                <a:lumMod val="75000"/>
              </a:srgbClr>
            </a:solidFill>
            <a:ln w="25400" cap="flat" cmpd="sng" algn="ctr">
              <a:solidFill>
                <a:srgbClr val="F79646">
                  <a:lumMod val="50000"/>
                </a:srgbClr>
              </a:solid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No Reliable Value Available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Derive value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Adopt value modified from alternative scenario</a:t>
              </a:r>
            </a:p>
          </p:txBody>
        </p:sp>
        <p:sp>
          <p:nvSpPr>
            <p:cNvPr id="152" name="TextBox 151"/>
            <p:cNvSpPr txBox="1"/>
            <p:nvPr/>
          </p:nvSpPr>
          <p:spPr>
            <a:xfrm>
              <a:off x="3214646" y="4743414"/>
              <a:ext cx="594648" cy="309510"/>
            </a:xfrm>
            <a:prstGeom prst="rect">
              <a:avLst/>
            </a:prstGeom>
            <a:noFill/>
            <a:scene3d>
              <a:camera prst="orthographicFront">
                <a:rot lat="0" lon="0" rev="0"/>
              </a:camera>
              <a:lightRig rig="threePt" dir="t"/>
            </a:scene3d>
          </p:spPr>
          <p:txBody>
            <a:bodyPr wrap="square" lIns="101882" tIns="50941" rIns="101882" bIns="509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Yes</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3" name="TextBox 152"/>
            <p:cNvSpPr txBox="1"/>
            <p:nvPr/>
          </p:nvSpPr>
          <p:spPr>
            <a:xfrm>
              <a:off x="3214646" y="3067152"/>
              <a:ext cx="594648" cy="309510"/>
            </a:xfrm>
            <a:prstGeom prst="rect">
              <a:avLst/>
            </a:prstGeom>
            <a:noFill/>
            <a:scene3d>
              <a:camera prst="orthographicFront">
                <a:rot lat="0" lon="0" rev="0"/>
              </a:camera>
              <a:lightRig rig="threePt" dir="t"/>
            </a:scene3d>
          </p:spPr>
          <p:txBody>
            <a:bodyPr wrap="square" lIns="101882" tIns="50941" rIns="101882" bIns="509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Yes</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4" name="TextBox 153"/>
            <p:cNvSpPr txBox="1"/>
            <p:nvPr/>
          </p:nvSpPr>
          <p:spPr>
            <a:xfrm>
              <a:off x="3226932" y="1600200"/>
              <a:ext cx="594648" cy="309510"/>
            </a:xfrm>
            <a:prstGeom prst="rect">
              <a:avLst/>
            </a:prstGeom>
            <a:noFill/>
            <a:scene3d>
              <a:camera prst="orthographicFront">
                <a:rot lat="0" lon="0" rev="0"/>
              </a:camera>
              <a:lightRig rig="threePt" dir="t"/>
            </a:scene3d>
          </p:spPr>
          <p:txBody>
            <a:bodyPr wrap="square" lIns="101882" tIns="50941" rIns="101882" bIns="509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Yes</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cxnSp>
          <p:nvCxnSpPr>
            <p:cNvPr id="155" name="Shape 154"/>
            <p:cNvCxnSpPr>
              <a:stCxn id="171" idx="3"/>
              <a:endCxn id="151" idx="0"/>
            </p:cNvCxnSpPr>
            <p:nvPr/>
          </p:nvCxnSpPr>
          <p:spPr>
            <a:xfrm>
              <a:off x="5157309" y="1229660"/>
              <a:ext cx="2068752" cy="412375"/>
            </a:xfrm>
            <a:prstGeom prst="bentConnector2">
              <a:avLst/>
            </a:prstGeom>
            <a:noFill/>
            <a:ln w="38100" cap="flat" cmpd="sng" algn="ctr">
              <a:solidFill>
                <a:sysClr val="windowText" lastClr="000000">
                  <a:lumMod val="65000"/>
                  <a:lumOff val="35000"/>
                </a:sysClr>
              </a:solidFill>
              <a:prstDash val="solid"/>
              <a:tailEnd type="arrow"/>
            </a:ln>
            <a:effectLst/>
          </p:spPr>
        </p:cxnSp>
        <p:cxnSp>
          <p:nvCxnSpPr>
            <p:cNvPr id="156" name="Shape 155"/>
            <p:cNvCxnSpPr>
              <a:stCxn id="173" idx="3"/>
              <a:endCxn id="151" idx="2"/>
            </p:cNvCxnSpPr>
            <p:nvPr/>
          </p:nvCxnSpPr>
          <p:spPr>
            <a:xfrm>
              <a:off x="5157309" y="2556436"/>
              <a:ext cx="2068752" cy="49305"/>
            </a:xfrm>
            <a:prstGeom prst="bentConnector4">
              <a:avLst>
                <a:gd name="adj1" fmla="val 9170"/>
                <a:gd name="adj2" fmla="val 563645"/>
              </a:avLst>
            </a:prstGeom>
            <a:noFill/>
            <a:ln w="38100" cap="flat" cmpd="sng" algn="ctr">
              <a:solidFill>
                <a:sysClr val="windowText" lastClr="000000">
                  <a:lumMod val="65000"/>
                  <a:lumOff val="35000"/>
                </a:sysClr>
              </a:solidFill>
              <a:prstDash val="solid"/>
              <a:tailEnd type="arrow"/>
            </a:ln>
            <a:effectLst/>
          </p:spPr>
        </p:cxnSp>
        <p:sp>
          <p:nvSpPr>
            <p:cNvPr id="157" name="TextBox 156"/>
            <p:cNvSpPr txBox="1"/>
            <p:nvPr/>
          </p:nvSpPr>
          <p:spPr>
            <a:xfrm>
              <a:off x="5958552" y="2819400"/>
              <a:ext cx="594648" cy="309510"/>
            </a:xfrm>
            <a:prstGeom prst="rect">
              <a:avLst/>
            </a:prstGeom>
            <a:noFill/>
            <a:scene3d>
              <a:camera prst="orthographicFront">
                <a:rot lat="0" lon="0" rev="0"/>
              </a:camera>
              <a:lightRig rig="threePt" dir="t"/>
            </a:scene3d>
          </p:spPr>
          <p:txBody>
            <a:bodyPr wrap="square" lIns="101882" tIns="50941" rIns="101882" bIns="509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No</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8" name="TextBox 157"/>
            <p:cNvSpPr txBox="1"/>
            <p:nvPr/>
          </p:nvSpPr>
          <p:spPr>
            <a:xfrm>
              <a:off x="5943600" y="5015448"/>
              <a:ext cx="594648" cy="309510"/>
            </a:xfrm>
            <a:prstGeom prst="rect">
              <a:avLst/>
            </a:prstGeom>
            <a:noFill/>
            <a:scene3d>
              <a:camera prst="orthographicFront">
                <a:rot lat="0" lon="0" rev="0"/>
              </a:camera>
              <a:lightRig rig="threePt" dir="t"/>
            </a:scene3d>
          </p:spPr>
          <p:txBody>
            <a:bodyPr wrap="square" lIns="101882" tIns="50941" rIns="101882" bIns="5094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pitchFamily="34" charset="0"/>
                </a:rPr>
                <a:t>No</a:t>
              </a:r>
              <a:endParaRPr kumimoji="0" lang="en-US" sz="1600" b="0" i="0" u="none" strike="noStrike" kern="0" cap="none" spc="0" normalizeH="0" baseline="0" noProof="0" dirty="0">
                <a:ln>
                  <a:noFill/>
                </a:ln>
                <a:solidFill>
                  <a:sysClr val="windowText" lastClr="000000"/>
                </a:solidFill>
                <a:effectLst/>
                <a:uLnTx/>
                <a:uFillTx/>
                <a:latin typeface="Calibri" pitchFamily="34" charset="0"/>
              </a:endParaRPr>
            </a:p>
          </p:txBody>
        </p:sp>
        <p:cxnSp>
          <p:nvCxnSpPr>
            <p:cNvPr id="159" name="Straight Arrow Connector 158"/>
            <p:cNvCxnSpPr/>
            <p:nvPr/>
          </p:nvCxnSpPr>
          <p:spPr>
            <a:xfrm rot="5400000" flipH="1" flipV="1">
              <a:off x="6252812" y="4051265"/>
              <a:ext cx="2891118" cy="1408"/>
            </a:xfrm>
            <a:prstGeom prst="straightConnector1">
              <a:avLst/>
            </a:prstGeom>
            <a:noFill/>
            <a:ln w="38100" cap="flat" cmpd="sng" algn="ctr">
              <a:solidFill>
                <a:sysClr val="windowText" lastClr="000000">
                  <a:lumMod val="65000"/>
                  <a:lumOff val="35000"/>
                </a:sysClr>
              </a:solidFill>
              <a:prstDash val="solid"/>
              <a:tailEnd type="arrow"/>
            </a:ln>
            <a:effectLst/>
          </p:spPr>
        </p:cxnSp>
        <p:sp>
          <p:nvSpPr>
            <p:cNvPr id="160" name="Rounded Rectangle 159"/>
            <p:cNvSpPr/>
            <p:nvPr/>
          </p:nvSpPr>
          <p:spPr>
            <a:xfrm>
              <a:off x="6675749" y="76200"/>
              <a:ext cx="2162355" cy="835212"/>
            </a:xfrm>
            <a:prstGeom prst="roundRect">
              <a:avLst/>
            </a:prstGeom>
            <a:solidFill>
              <a:srgbClr val="F79646">
                <a:lumMod val="75000"/>
              </a:srgbClr>
            </a:soli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Evaluate Relevance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pitchFamily="34" charset="0"/>
                </a:rPr>
                <a:t>of New Value</a:t>
              </a:r>
              <a:endParaRPr kumimoji="0" lang="en-US" sz="1600" b="0" i="0" u="none" strike="noStrike" kern="0" cap="none" spc="0" normalizeH="0" baseline="0" noProof="0" dirty="0">
                <a:ln>
                  <a:noFill/>
                </a:ln>
                <a:solidFill>
                  <a:sysClr val="window" lastClr="FFFFFF"/>
                </a:solidFill>
                <a:effectLst/>
                <a:uLnTx/>
                <a:uFillTx/>
                <a:latin typeface="Calibri" pitchFamily="34" charset="0"/>
              </a:endParaRPr>
            </a:p>
          </p:txBody>
        </p:sp>
        <p:cxnSp>
          <p:nvCxnSpPr>
            <p:cNvPr id="161" name="Straight Arrow Connector 160"/>
            <p:cNvCxnSpPr>
              <a:stCxn id="160" idx="1"/>
              <a:endCxn id="169" idx="3"/>
            </p:cNvCxnSpPr>
            <p:nvPr/>
          </p:nvCxnSpPr>
          <p:spPr>
            <a:xfrm rot="10800000">
              <a:off x="5158309" y="485588"/>
              <a:ext cx="1517441" cy="8218"/>
            </a:xfrm>
            <a:prstGeom prst="straightConnector1">
              <a:avLst/>
            </a:prstGeom>
            <a:noFill/>
            <a:ln w="38100" cap="flat" cmpd="sng" algn="ctr">
              <a:solidFill>
                <a:srgbClr val="C0504D">
                  <a:lumMod val="75000"/>
                </a:srgbClr>
              </a:solidFill>
              <a:prstDash val="solid"/>
              <a:tailEnd type="arrow"/>
            </a:ln>
            <a:effectLst/>
          </p:spPr>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895600"/>
            <a:ext cx="7391400" cy="1676400"/>
          </a:xfrm>
        </p:spPr>
        <p:txBody>
          <a:bodyPr/>
          <a:lstStyle/>
          <a:p>
            <a:pPr algn="ctr"/>
            <a:r>
              <a:rPr lang="en-US" dirty="0" smtClean="0"/>
              <a:t>The Continuum of Occupational Exposure Guidelines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dirty="0" smtClean="0"/>
              <a:t>Progressions in Occupational Risk Assessment</a:t>
            </a:r>
          </a:p>
        </p:txBody>
      </p:sp>
      <p:sp>
        <p:nvSpPr>
          <p:cNvPr id="30724" name="Rectangle 3"/>
          <p:cNvSpPr>
            <a:spLocks noGrp="1" noChangeArrowheads="1"/>
          </p:cNvSpPr>
          <p:nvPr>
            <p:ph type="body" idx="1"/>
          </p:nvPr>
        </p:nvSpPr>
        <p:spPr>
          <a:xfrm>
            <a:off x="762000" y="2133600"/>
            <a:ext cx="7924800" cy="4495800"/>
          </a:xfrm>
        </p:spPr>
        <p:txBody>
          <a:bodyPr>
            <a:normAutofit fontScale="77500" lnSpcReduction="20000"/>
          </a:bodyPr>
          <a:lstStyle/>
          <a:p>
            <a:r>
              <a:rPr lang="en-US" dirty="0" smtClean="0"/>
              <a:t>Normal progression in risk assessment is from reliance on qualitative hazard-based approaches to quantitative risk-based assessments as data increases.</a:t>
            </a:r>
          </a:p>
          <a:p>
            <a:r>
              <a:rPr lang="en-US" dirty="0" smtClean="0"/>
              <a:t>Hazard approach,</a:t>
            </a:r>
          </a:p>
          <a:p>
            <a:pPr lvl="1"/>
            <a:r>
              <a:rPr lang="en-US" dirty="0" smtClean="0"/>
              <a:t>Advantage: rapid assessment allows for action to be taken quickly to address most likely health concerns,</a:t>
            </a:r>
          </a:p>
          <a:p>
            <a:pPr lvl="1"/>
            <a:r>
              <a:rPr lang="en-US" dirty="0" smtClean="0"/>
              <a:t>Disadvantage: absence of an objective measure of likelihood for health concern can lead to: 1) inadequate protection, 2) less confidence in the assessment, 3) difficulty in communicating risks.</a:t>
            </a:r>
          </a:p>
          <a:p>
            <a:r>
              <a:rPr lang="en-US" dirty="0" smtClean="0"/>
              <a:t>The preferred IH practice is to use hazard-based approaches as an interim procedure until an OEL can be developed.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1" name="TextBox 5"/>
          <p:cNvSpPr txBox="1">
            <a:spLocks noChangeArrowheads="1"/>
          </p:cNvSpPr>
          <p:nvPr/>
        </p:nvSpPr>
        <p:spPr bwMode="auto">
          <a:xfrm>
            <a:off x="533400" y="6019800"/>
            <a:ext cx="8305800" cy="769441"/>
          </a:xfrm>
          <a:prstGeom prst="rect">
            <a:avLst/>
          </a:prstGeom>
          <a:noFill/>
          <a:ln w="9525">
            <a:noFill/>
            <a:miter lim="800000"/>
            <a:headEnd/>
            <a:tailEnd/>
          </a:ln>
        </p:spPr>
        <p:txBody>
          <a:bodyPr wrap="square">
            <a:spAutoFit/>
          </a:bodyPr>
          <a:lstStyle/>
          <a:p>
            <a:r>
              <a:rPr lang="en-US" sz="1600" b="1" dirty="0" smtClean="0"/>
              <a:t>Fig. 1. A conceptual representation of the framework</a:t>
            </a:r>
          </a:p>
          <a:p>
            <a:r>
              <a:rPr lang="en-US" sz="1400" dirty="0" smtClean="0"/>
              <a:t>M.E. (Bette) Meek, Boobis AR, Crofton KM, Heinemeyer G, Van Raaij M, Vickers C. 2011. Risk assessment of combined exposure to multiple chemicals: A WHO/IPCS framework. Regul Toxicol Pharmacol. In press.</a:t>
            </a:r>
            <a:endParaRPr lang="en-US" sz="1400" dirty="0"/>
          </a:p>
        </p:txBody>
      </p:sp>
      <p:pic>
        <p:nvPicPr>
          <p:cNvPr id="3073" name="Picture 1"/>
          <p:cNvPicPr>
            <a:picLocks noChangeAspect="1" noChangeArrowheads="1"/>
          </p:cNvPicPr>
          <p:nvPr/>
        </p:nvPicPr>
        <p:blipFill>
          <a:blip r:embed="rId3" cstate="print"/>
          <a:srcRect t="33566"/>
          <a:stretch>
            <a:fillRect/>
          </a:stretch>
        </p:blipFill>
        <p:spPr bwMode="auto">
          <a:xfrm>
            <a:off x="381000" y="76200"/>
            <a:ext cx="8382000"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dirty="0" smtClean="0"/>
              <a:t>AGF “Hoppering Process”</a:t>
            </a:r>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6" name="Object 4"/>
          <p:cNvGraphicFramePr>
            <a:graphicFrameLocks noChangeAspect="1"/>
          </p:cNvGraphicFramePr>
          <p:nvPr/>
        </p:nvGraphicFramePr>
        <p:xfrm>
          <a:off x="1295400" y="2057400"/>
          <a:ext cx="7168816" cy="4572000"/>
        </p:xfrm>
        <a:graphic>
          <a:graphicData uri="http://schemas.openxmlformats.org/presentationml/2006/ole">
            <p:oleObj spid="_x0000_s1026" name="Visio" r:id="rId4" imgW="6941439" imgH="4426839"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Guidance for Data-Poor Chemicals</a:t>
            </a:r>
          </a:p>
        </p:txBody>
      </p:sp>
      <p:sp>
        <p:nvSpPr>
          <p:cNvPr id="94211" name="Rectangle 3"/>
          <p:cNvSpPr>
            <a:spLocks noGrp="1" noChangeArrowheads="1"/>
          </p:cNvSpPr>
          <p:nvPr>
            <p:ph idx="1"/>
          </p:nvPr>
        </p:nvSpPr>
        <p:spPr>
          <a:xfrm>
            <a:off x="762000" y="2133600"/>
            <a:ext cx="7924800" cy="4267200"/>
          </a:xfrm>
        </p:spPr>
        <p:txBody>
          <a:bodyPr>
            <a:normAutofit fontScale="92500"/>
          </a:bodyPr>
          <a:lstStyle/>
          <a:p>
            <a:r>
              <a:rPr lang="en-US" dirty="0" smtClean="0"/>
              <a:t>Threshold of Toxicological Concern,</a:t>
            </a:r>
          </a:p>
          <a:p>
            <a:r>
              <a:rPr lang="en-US" dirty="0" smtClean="0"/>
              <a:t>Statistical correlations with acute or longer-term effects,</a:t>
            </a:r>
          </a:p>
          <a:p>
            <a:r>
              <a:rPr lang="en-US" dirty="0" smtClean="0"/>
              <a:t>In Silico and Quantitative Structure Activity Relationships (QSAR) – read across,</a:t>
            </a:r>
          </a:p>
          <a:p>
            <a:r>
              <a:rPr lang="en-US" dirty="0" smtClean="0"/>
              <a:t>Hazard Banding Algorithms,</a:t>
            </a:r>
          </a:p>
          <a:p>
            <a:r>
              <a:rPr lang="en-US" dirty="0" smtClean="0"/>
              <a:t>Default calculation schemes – e.g., DNEL approach.</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smtClean="0"/>
              <a:t>Correlation Approaches</a:t>
            </a:r>
          </a:p>
        </p:txBody>
      </p:sp>
      <p:sp>
        <p:nvSpPr>
          <p:cNvPr id="96259" name="Content Placeholder 2"/>
          <p:cNvSpPr>
            <a:spLocks noGrp="1"/>
          </p:cNvSpPr>
          <p:nvPr>
            <p:ph idx="1"/>
          </p:nvPr>
        </p:nvSpPr>
        <p:spPr>
          <a:xfrm>
            <a:off x="762000" y="2133600"/>
            <a:ext cx="7924800" cy="4419600"/>
          </a:xfrm>
        </p:spPr>
        <p:txBody>
          <a:bodyPr>
            <a:normAutofit fontScale="92500" lnSpcReduction="20000"/>
          </a:bodyPr>
          <a:lstStyle/>
          <a:p>
            <a:pPr>
              <a:spcBef>
                <a:spcPct val="40000"/>
              </a:spcBef>
            </a:pPr>
            <a:r>
              <a:rPr lang="en-US" dirty="0" smtClean="0"/>
              <a:t>No toxicology data, some physicochemical property (P) or relative potency data</a:t>
            </a:r>
          </a:p>
          <a:p>
            <a:pPr lvl="1">
              <a:spcBef>
                <a:spcPct val="40000"/>
              </a:spcBef>
            </a:pPr>
            <a:r>
              <a:rPr lang="en-US" dirty="0" smtClean="0"/>
              <a:t>OEL</a:t>
            </a:r>
            <a:r>
              <a:rPr lang="en-US" baseline="-25000" dirty="0" smtClean="0"/>
              <a:t>a</a:t>
            </a:r>
            <a:r>
              <a:rPr lang="en-US" dirty="0" smtClean="0"/>
              <a:t> = (P</a:t>
            </a:r>
            <a:r>
              <a:rPr lang="en-US" baseline="-25000" dirty="0" smtClean="0"/>
              <a:t>a</a:t>
            </a:r>
            <a:r>
              <a:rPr lang="en-US" dirty="0" smtClean="0"/>
              <a:t>/P</a:t>
            </a:r>
            <a:r>
              <a:rPr lang="en-US" baseline="-25000" dirty="0" smtClean="0"/>
              <a:t>b</a:t>
            </a:r>
            <a:r>
              <a:rPr lang="en-US" dirty="0" smtClean="0"/>
              <a:t>) x OEL</a:t>
            </a:r>
            <a:r>
              <a:rPr lang="en-US" baseline="-25000" dirty="0" smtClean="0"/>
              <a:t>b</a:t>
            </a:r>
            <a:endParaRPr lang="en-US" dirty="0" smtClean="0"/>
          </a:p>
          <a:p>
            <a:r>
              <a:rPr lang="en-US" dirty="0" smtClean="0"/>
              <a:t>Irritancy</a:t>
            </a:r>
          </a:p>
          <a:p>
            <a:pPr lvl="1"/>
            <a:r>
              <a:rPr lang="en-US" dirty="0" smtClean="0"/>
              <a:t>Acidity (pKa) for organic acids</a:t>
            </a:r>
          </a:p>
          <a:p>
            <a:pPr lvl="1"/>
            <a:r>
              <a:rPr lang="en-US" dirty="0" smtClean="0"/>
              <a:t>RD50 values</a:t>
            </a:r>
          </a:p>
          <a:p>
            <a:r>
              <a:rPr lang="en-US" dirty="0" smtClean="0"/>
              <a:t>Lethality</a:t>
            </a:r>
          </a:p>
          <a:p>
            <a:pPr lvl="1"/>
            <a:r>
              <a:rPr lang="en-US" dirty="0" smtClean="0"/>
              <a:t>Acute Lethality (LD50 and LC50)</a:t>
            </a:r>
          </a:p>
          <a:p>
            <a:r>
              <a:rPr lang="en-US" dirty="0" smtClean="0"/>
              <a:t>Systemic Toxicity</a:t>
            </a:r>
          </a:p>
          <a:p>
            <a:pPr lvl="1"/>
            <a:r>
              <a:rPr lang="en-US" dirty="0" smtClean="0"/>
              <a:t>Subchronic NOAELs or LOAELs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2"/>
          <p:cNvSpPr>
            <a:spLocks noGrp="1"/>
          </p:cNvSpPr>
          <p:nvPr>
            <p:ph type="title"/>
          </p:nvPr>
        </p:nvSpPr>
        <p:spPr/>
        <p:txBody>
          <a:bodyPr/>
          <a:lstStyle/>
          <a:p>
            <a:r>
              <a:rPr lang="en-US" dirty="0" smtClean="0"/>
              <a:t>Hazard Banding</a:t>
            </a:r>
          </a:p>
        </p:txBody>
      </p:sp>
      <p:sp>
        <p:nvSpPr>
          <p:cNvPr id="35843" name="Content Placeholder 3"/>
          <p:cNvSpPr>
            <a:spLocks noGrp="1"/>
          </p:cNvSpPr>
          <p:nvPr>
            <p:ph idx="1"/>
          </p:nvPr>
        </p:nvSpPr>
        <p:spPr>
          <a:xfrm>
            <a:off x="762000" y="2133600"/>
            <a:ext cx="7924800" cy="4343400"/>
          </a:xfrm>
        </p:spPr>
        <p:txBody>
          <a:bodyPr>
            <a:normAutofit fontScale="85000" lnSpcReduction="20000"/>
          </a:bodyPr>
          <a:lstStyle/>
          <a:p>
            <a:r>
              <a:rPr lang="en-US" dirty="0" smtClean="0"/>
              <a:t>Array existing data for a series of key end points.</a:t>
            </a:r>
          </a:p>
          <a:p>
            <a:r>
              <a:rPr lang="en-US" dirty="0" smtClean="0"/>
              <a:t>Establish criteria for categorizing each end point.</a:t>
            </a:r>
          </a:p>
          <a:p>
            <a:r>
              <a:rPr lang="en-US" dirty="0" smtClean="0"/>
              <a:t>Typically assign hazard band based on worst of the identified hazard categories.</a:t>
            </a:r>
          </a:p>
          <a:p>
            <a:r>
              <a:rPr lang="en-US" dirty="0" smtClean="0"/>
              <a:t>Preliminary OEL ranges often associated with each hazard band.</a:t>
            </a:r>
          </a:p>
          <a:p>
            <a:r>
              <a:rPr lang="en-US" dirty="0" smtClean="0"/>
              <a:t>Many systems exist, but there are moves toward harmonizing criteria, including validation exercises.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Learning Objectives</a:t>
            </a:r>
          </a:p>
        </p:txBody>
      </p:sp>
      <p:sp>
        <p:nvSpPr>
          <p:cNvPr id="3" name="Content Placeholder 2"/>
          <p:cNvSpPr>
            <a:spLocks noGrp="1"/>
          </p:cNvSpPr>
          <p:nvPr>
            <p:ph idx="1"/>
          </p:nvPr>
        </p:nvSpPr>
        <p:spPr/>
        <p:txBody>
          <a:bodyPr>
            <a:normAutofit fontScale="92500" lnSpcReduction="10000"/>
          </a:bodyPr>
          <a:lstStyle/>
          <a:p>
            <a:r>
              <a:rPr lang="en-US" dirty="0" smtClean="0"/>
              <a:t>Harmonization concept as a tool for putting the confusing landscape of occupational risk assessment guidance into perspective.</a:t>
            </a:r>
          </a:p>
          <a:p>
            <a:r>
              <a:rPr lang="en-US" dirty="0" smtClean="0"/>
              <a:t>The concept of problem formation and use of tiered risk assessment: clarifying how OELs and DNELs, and other metrics, serve their own purposes.</a:t>
            </a:r>
          </a:p>
          <a:p>
            <a:r>
              <a:rPr lang="en-US" dirty="0" smtClean="0"/>
              <a:t>Other opportunities on the horizon for OEL Setting.</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Approaches</a:t>
            </a:r>
            <a:endParaRPr lang="en-US" dirty="0"/>
          </a:p>
        </p:txBody>
      </p:sp>
      <p:sp>
        <p:nvSpPr>
          <p:cNvPr id="3" name="Content Placeholder 2"/>
          <p:cNvSpPr>
            <a:spLocks noGrp="1"/>
          </p:cNvSpPr>
          <p:nvPr>
            <p:ph idx="1"/>
          </p:nvPr>
        </p:nvSpPr>
        <p:spPr/>
        <p:txBody>
          <a:bodyPr/>
          <a:lstStyle/>
          <a:p>
            <a:r>
              <a:rPr lang="en-US" dirty="0" smtClean="0"/>
              <a:t>Toxicity Prediction</a:t>
            </a:r>
          </a:p>
          <a:p>
            <a:pPr lvl="1"/>
            <a:r>
              <a:rPr lang="en-US" dirty="0" smtClean="0"/>
              <a:t>Use chemical and physical property to predict potency with software.</a:t>
            </a:r>
          </a:p>
          <a:p>
            <a:pPr lvl="1"/>
            <a:r>
              <a:rPr lang="en-US" dirty="0" smtClean="0"/>
              <a:t>Read across - use data for a related chemical as a surrogate.</a:t>
            </a:r>
          </a:p>
          <a:p>
            <a:r>
              <a:rPr lang="en-US" dirty="0" smtClean="0"/>
              <a:t>Default algorithms</a:t>
            </a:r>
          </a:p>
          <a:p>
            <a:pPr lvl="2"/>
            <a:r>
              <a:rPr lang="en-US" dirty="0" smtClean="0"/>
              <a:t>e.g., DNEL approach</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6800" y="2819400"/>
            <a:ext cx="7086600" cy="1143000"/>
          </a:xfrm>
        </p:spPr>
        <p:txBody>
          <a:bodyPr/>
          <a:lstStyle/>
          <a:p>
            <a:pPr algn="ctr"/>
            <a:r>
              <a:rPr lang="en-US" dirty="0" smtClean="0"/>
              <a:t>Future Developments in OEL Setting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Drivers for Change</a:t>
            </a:r>
          </a:p>
        </p:txBody>
      </p:sp>
      <p:sp>
        <p:nvSpPr>
          <p:cNvPr id="84995" name="Content Placeholder 2"/>
          <p:cNvSpPr>
            <a:spLocks noGrp="1"/>
          </p:cNvSpPr>
          <p:nvPr>
            <p:ph idx="1"/>
          </p:nvPr>
        </p:nvSpPr>
        <p:spPr/>
        <p:txBody>
          <a:bodyPr>
            <a:normAutofit fontScale="85000" lnSpcReduction="10000"/>
          </a:bodyPr>
          <a:lstStyle/>
          <a:p>
            <a:r>
              <a:rPr lang="en-US" dirty="0" smtClean="0"/>
              <a:t>Science Drivers</a:t>
            </a:r>
          </a:p>
          <a:p>
            <a:pPr lvl="1"/>
            <a:r>
              <a:rPr lang="en-US" dirty="0" smtClean="0"/>
              <a:t>Improved understanding of molecular toxicology.</a:t>
            </a:r>
          </a:p>
          <a:p>
            <a:pPr lvl="1"/>
            <a:r>
              <a:rPr lang="en-US" dirty="0" smtClean="0"/>
              <a:t>Incorporation of biomathematics with improved computing resources.</a:t>
            </a:r>
          </a:p>
          <a:p>
            <a:r>
              <a:rPr lang="en-US" dirty="0" smtClean="0"/>
              <a:t>Regulatory Drivers</a:t>
            </a:r>
          </a:p>
          <a:p>
            <a:pPr lvl="1"/>
            <a:r>
              <a:rPr lang="en-US" dirty="0" smtClean="0"/>
              <a:t>Focus on MOA Frameworks.</a:t>
            </a:r>
          </a:p>
          <a:p>
            <a:pPr lvl="1"/>
            <a:r>
              <a:rPr lang="en-US" dirty="0" smtClean="0"/>
              <a:t>EU Driven initiatives (e.g., REACH: DNEL, AAT).</a:t>
            </a:r>
          </a:p>
          <a:p>
            <a:pPr lvl="1"/>
            <a:r>
              <a:rPr lang="en-US" dirty="0" smtClean="0"/>
              <a:t>Assessment focus on aggregate and cumulative exposure – nontraditional exposures.</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Assessment Directives</a:t>
            </a:r>
            <a:endParaRPr lang="en-US" dirty="0"/>
          </a:p>
        </p:txBody>
      </p:sp>
      <p:sp>
        <p:nvSpPr>
          <p:cNvPr id="86018" name="Content Placeholder 5"/>
          <p:cNvSpPr>
            <a:spLocks noGrp="1"/>
          </p:cNvSpPr>
          <p:nvPr>
            <p:ph idx="1"/>
          </p:nvPr>
        </p:nvSpPr>
        <p:spPr>
          <a:xfrm>
            <a:off x="762000" y="2133601"/>
            <a:ext cx="7924800" cy="3429000"/>
          </a:xfrm>
        </p:spPr>
        <p:txBody>
          <a:bodyPr>
            <a:normAutofit lnSpcReduction="10000"/>
          </a:bodyPr>
          <a:lstStyle/>
          <a:p>
            <a:r>
              <a:rPr lang="en-US" dirty="0" smtClean="0"/>
              <a:t>Better integration of dose-response methods across endpoints – use growing biology knowledge.</a:t>
            </a:r>
          </a:p>
          <a:p>
            <a:r>
              <a:rPr lang="en-US" dirty="0" smtClean="0"/>
              <a:t>Increased use of problem formulation – Use the right risk tool for the job.</a:t>
            </a:r>
          </a:p>
          <a:p>
            <a:r>
              <a:rPr lang="en-US" dirty="0" smtClean="0"/>
              <a:t>Consider cumulative exposure and risk – think exposome.</a:t>
            </a:r>
          </a:p>
          <a:p>
            <a:endParaRPr lang="en-US" dirty="0" smtClean="0"/>
          </a:p>
        </p:txBody>
      </p:sp>
      <p:sp>
        <p:nvSpPr>
          <p:cNvPr id="86020" name="Slide Number Placeholder 7"/>
          <p:cNvSpPr>
            <a:spLocks noGrp="1"/>
          </p:cNvSpPr>
          <p:nvPr>
            <p:ph type="sldNum" sz="quarter" idx="10"/>
          </p:nvPr>
        </p:nvSpPr>
        <p:spPr/>
        <p:txBody>
          <a:bodyPr/>
          <a:lstStyle/>
          <a:p>
            <a:fld id="{0CC6E58A-F706-459C-832D-E6AA60BB98E3}" type="slidenum">
              <a:rPr lang="en-US" smtClean="0"/>
              <a:pPr/>
              <a:t>23</a:t>
            </a:fld>
            <a:endParaRPr lang="en-US" dirty="0" smtClean="0"/>
          </a:p>
        </p:txBody>
      </p:sp>
      <p:pic>
        <p:nvPicPr>
          <p:cNvPr id="86019" name="Picture 2"/>
          <p:cNvPicPr>
            <a:picLocks noChangeAspect="1" noChangeArrowheads="1"/>
          </p:cNvPicPr>
          <p:nvPr/>
        </p:nvPicPr>
        <p:blipFill>
          <a:blip r:embed="rId3" cstate="print"/>
          <a:srcRect l="10854" t="22906" r="15115" b="11336"/>
          <a:stretch>
            <a:fillRect/>
          </a:stretch>
        </p:blipFill>
        <p:spPr bwMode="auto">
          <a:xfrm>
            <a:off x="6400800" y="5029200"/>
            <a:ext cx="2590800" cy="1770629"/>
          </a:xfrm>
          <a:prstGeom prst="rect">
            <a:avLst/>
          </a:prstGeom>
          <a:noFill/>
          <a:ln w="9525">
            <a:noFill/>
            <a:miter lim="800000"/>
            <a:headEnd/>
            <a:tailEnd/>
          </a:ln>
        </p:spPr>
      </p:pic>
      <p:sp>
        <p:nvSpPr>
          <p:cNvPr id="9" name="TextBox 8"/>
          <p:cNvSpPr txBox="1"/>
          <p:nvPr/>
        </p:nvSpPr>
        <p:spPr>
          <a:xfrm>
            <a:off x="381000" y="6048828"/>
            <a:ext cx="6019800" cy="738664"/>
          </a:xfrm>
          <a:prstGeom prst="rect">
            <a:avLst/>
          </a:prstGeom>
          <a:noFill/>
        </p:spPr>
        <p:txBody>
          <a:bodyPr wrap="square" rtlCol="0">
            <a:spAutoFit/>
          </a:bodyPr>
          <a:lstStyle/>
          <a:p>
            <a:r>
              <a:rPr lang="en-US" sz="1400" dirty="0" smtClean="0"/>
              <a:t>NRC (National Research Council). 2009. Science AND Decisions: Advancing Risk Assessment. Board on Environmental Studies and Toxicology.  National Academy Press, Washington, DC.</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Placeholder 3"/>
          <p:cNvSpPr>
            <a:spLocks noGrp="1"/>
          </p:cNvSpPr>
          <p:nvPr>
            <p:ph type="body" sz="quarter" idx="3"/>
          </p:nvPr>
        </p:nvSpPr>
        <p:spPr>
          <a:xfrm>
            <a:off x="5029200" y="2133600"/>
            <a:ext cx="3505200" cy="639763"/>
          </a:xfrm>
        </p:spPr>
        <p:txBody>
          <a:bodyPr>
            <a:normAutofit fontScale="77500" lnSpcReduction="20000"/>
          </a:bodyPr>
          <a:lstStyle/>
          <a:p>
            <a:r>
              <a:rPr lang="en-CA" sz="2800" dirty="0" smtClean="0"/>
              <a:t>MOA is </a:t>
            </a:r>
            <a:r>
              <a:rPr lang="en-CA" sz="2800" i="1" dirty="0" smtClean="0"/>
              <a:t>not</a:t>
            </a:r>
            <a:r>
              <a:rPr lang="en-CA" sz="2800" dirty="0" smtClean="0"/>
              <a:t> a detailed Molecular Description </a:t>
            </a:r>
            <a:endParaRPr lang="en-US" sz="2800" dirty="0" smtClean="0"/>
          </a:p>
        </p:txBody>
      </p:sp>
      <p:sp>
        <p:nvSpPr>
          <p:cNvPr id="89092" name="Title 5"/>
          <p:cNvSpPr>
            <a:spLocks noGrp="1"/>
          </p:cNvSpPr>
          <p:nvPr>
            <p:ph type="title"/>
          </p:nvPr>
        </p:nvSpPr>
        <p:spPr>
          <a:xfrm>
            <a:off x="1676400" y="457200"/>
            <a:ext cx="7010400" cy="1143000"/>
          </a:xfrm>
        </p:spPr>
        <p:txBody>
          <a:bodyPr/>
          <a:lstStyle/>
          <a:p>
            <a:r>
              <a:rPr lang="en-US" dirty="0" smtClean="0"/>
              <a:t>Area of Change – </a:t>
            </a:r>
            <a:r>
              <a:rPr lang="en-CA" dirty="0" smtClean="0"/>
              <a:t>Mode of Action (MOA) Frameworks</a:t>
            </a:r>
            <a:endParaRPr lang="en-US" dirty="0" smtClean="0"/>
          </a:p>
        </p:txBody>
      </p:sp>
      <p:pic>
        <p:nvPicPr>
          <p:cNvPr id="89093" name="Picture 6" descr="Temp-4-16"/>
          <p:cNvPicPr>
            <a:picLocks noGrp="1" noChangeAspect="1" noChangeArrowheads="1"/>
          </p:cNvPicPr>
          <p:nvPr>
            <p:ph sz="quarter" idx="4"/>
          </p:nvPr>
        </p:nvPicPr>
        <p:blipFill>
          <a:blip r:embed="rId3" cstate="print"/>
          <a:srcRect/>
          <a:stretch>
            <a:fillRect/>
          </a:stretch>
        </p:blipFill>
        <p:spPr>
          <a:xfrm>
            <a:off x="5029200" y="2930415"/>
            <a:ext cx="3048000" cy="3212757"/>
          </a:xfrm>
        </p:spPr>
      </p:pic>
      <p:sp>
        <p:nvSpPr>
          <p:cNvPr id="89095" name="Line 10"/>
          <p:cNvSpPr>
            <a:spLocks noChangeShapeType="1"/>
          </p:cNvSpPr>
          <p:nvPr/>
        </p:nvSpPr>
        <p:spPr bwMode="auto">
          <a:xfrm>
            <a:off x="5791200" y="3048000"/>
            <a:ext cx="685800" cy="304800"/>
          </a:xfrm>
          <a:prstGeom prst="line">
            <a:avLst/>
          </a:prstGeom>
          <a:noFill/>
          <a:ln w="123825">
            <a:solidFill>
              <a:srgbClr val="FF0066"/>
            </a:solidFill>
            <a:round/>
            <a:headEnd/>
            <a:tailEnd type="triangle" w="med" len="med"/>
          </a:ln>
        </p:spPr>
        <p:txBody>
          <a:bodyPr wrap="none" lIns="91334" tIns="45667" rIns="91334" bIns="45667"/>
          <a:lstStyle/>
          <a:p>
            <a:endParaRPr lang="en-US" dirty="0"/>
          </a:p>
        </p:txBody>
      </p:sp>
      <p:sp>
        <p:nvSpPr>
          <p:cNvPr id="89096" name="Line 10"/>
          <p:cNvSpPr>
            <a:spLocks noChangeShapeType="1"/>
          </p:cNvSpPr>
          <p:nvPr/>
        </p:nvSpPr>
        <p:spPr bwMode="auto">
          <a:xfrm>
            <a:off x="5183187" y="3733800"/>
            <a:ext cx="685800" cy="304800"/>
          </a:xfrm>
          <a:prstGeom prst="line">
            <a:avLst/>
          </a:prstGeom>
          <a:noFill/>
          <a:ln w="123825">
            <a:solidFill>
              <a:srgbClr val="FF0066"/>
            </a:solidFill>
            <a:round/>
            <a:headEnd/>
            <a:tailEnd type="triangle" w="med" len="med"/>
          </a:ln>
        </p:spPr>
        <p:txBody>
          <a:bodyPr wrap="none" lIns="91334" tIns="45667" rIns="91334" bIns="45667"/>
          <a:lstStyle/>
          <a:p>
            <a:endParaRPr lang="en-US" dirty="0"/>
          </a:p>
        </p:txBody>
      </p:sp>
      <p:sp>
        <p:nvSpPr>
          <p:cNvPr id="89097" name="Line 10"/>
          <p:cNvSpPr>
            <a:spLocks noChangeShapeType="1"/>
          </p:cNvSpPr>
          <p:nvPr/>
        </p:nvSpPr>
        <p:spPr bwMode="auto">
          <a:xfrm>
            <a:off x="5486400" y="4876800"/>
            <a:ext cx="685800" cy="304800"/>
          </a:xfrm>
          <a:prstGeom prst="line">
            <a:avLst/>
          </a:prstGeom>
          <a:noFill/>
          <a:ln w="123825">
            <a:solidFill>
              <a:srgbClr val="FF0066"/>
            </a:solidFill>
            <a:round/>
            <a:headEnd/>
            <a:tailEnd type="triangle" w="med" len="med"/>
          </a:ln>
        </p:spPr>
        <p:txBody>
          <a:bodyPr wrap="none" lIns="91334" tIns="45667" rIns="91334" bIns="45667"/>
          <a:lstStyle/>
          <a:p>
            <a:endParaRPr lang="en-US" dirty="0"/>
          </a:p>
        </p:txBody>
      </p:sp>
      <p:sp>
        <p:nvSpPr>
          <p:cNvPr id="89098" name="Slide Number Placeholder 12"/>
          <p:cNvSpPr>
            <a:spLocks noGrp="1"/>
          </p:cNvSpPr>
          <p:nvPr>
            <p:ph type="sldNum" sz="quarter" idx="10"/>
          </p:nvPr>
        </p:nvSpPr>
        <p:spPr>
          <a:noFill/>
        </p:spPr>
        <p:txBody>
          <a:bodyPr/>
          <a:lstStyle/>
          <a:p>
            <a:fld id="{57516127-5560-4C25-B5C9-8BD5CC407B04}" type="slidenum">
              <a:rPr lang="en-US" smtClean="0">
                <a:latin typeface="Arial" pitchFamily="34" charset="0"/>
              </a:rPr>
              <a:pPr/>
              <a:t>24</a:t>
            </a:fld>
            <a:endParaRPr lang="en-US" dirty="0" smtClean="0">
              <a:latin typeface="Arial" pitchFamily="34" charset="0"/>
            </a:endParaRPr>
          </a:p>
        </p:txBody>
      </p:sp>
      <p:sp>
        <p:nvSpPr>
          <p:cNvPr id="17" name="TextBox 16"/>
          <p:cNvSpPr txBox="1"/>
          <p:nvPr/>
        </p:nvSpPr>
        <p:spPr>
          <a:xfrm>
            <a:off x="228600" y="6273225"/>
            <a:ext cx="8077200" cy="584775"/>
          </a:xfrm>
          <a:prstGeom prst="rect">
            <a:avLst/>
          </a:prstGeom>
          <a:noFill/>
        </p:spPr>
        <p:txBody>
          <a:bodyPr wrap="square" rtlCol="0">
            <a:spAutoFit/>
          </a:bodyPr>
          <a:lstStyle/>
          <a:p>
            <a:r>
              <a:rPr lang="en-US" sz="1600" dirty="0" smtClean="0"/>
              <a:t>IPCS (International Programme on Chemical Safety). 2008. IPCS Mode of Action Framework. IPCS Harmonization Project Document, No. 4. World Health Organization Press.</a:t>
            </a:r>
            <a:endParaRPr lang="en-US" sz="1600" dirty="0"/>
          </a:p>
        </p:txBody>
      </p:sp>
      <p:sp>
        <p:nvSpPr>
          <p:cNvPr id="15" name="Text Box 2"/>
          <p:cNvSpPr txBox="1">
            <a:spLocks noGrp="1" noChangeArrowheads="1"/>
          </p:cNvSpPr>
          <p:nvPr>
            <p:ph sz="half" idx="2"/>
          </p:nvPr>
        </p:nvSpPr>
        <p:spPr bwMode="auto">
          <a:xfrm>
            <a:off x="533400" y="2209800"/>
            <a:ext cx="4419600" cy="3798888"/>
          </a:xfrm>
          <a:prstGeom prst="rect">
            <a:avLst/>
          </a:prstGeom>
          <a:noFill/>
          <a:ln w="12700">
            <a:noFill/>
            <a:miter lim="800000"/>
            <a:headEnd type="none" w="sm" len="sm"/>
            <a:tailEnd type="none" w="sm" len="sm"/>
          </a:ln>
        </p:spPr>
        <p:txBody>
          <a:bodyPr>
            <a:normAutofit/>
          </a:bodyPr>
          <a:lstStyle/>
          <a:p>
            <a:pPr marL="0" indent="0" eaLnBrk="1" fontAlgn="auto" hangingPunct="1">
              <a:spcBef>
                <a:spcPts val="0"/>
              </a:spcBef>
              <a:spcAft>
                <a:spcPts val="0"/>
              </a:spcAft>
              <a:buClr>
                <a:srgbClr val="0099CC"/>
              </a:buClr>
              <a:tabLst/>
            </a:pPr>
            <a:r>
              <a:rPr lang="en-US" sz="3000" noProof="0" dirty="0" smtClean="0">
                <a:solidFill>
                  <a:schemeClr val="tx1"/>
                </a:solidFill>
                <a:latin typeface="Calibri" pitchFamily="34" charset="0"/>
              </a:rPr>
              <a:t>Id</a:t>
            </a:r>
            <a:r>
              <a:rPr kumimoji="0" lang="en-US" sz="2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entification of the </a:t>
            </a:r>
            <a:r>
              <a:rPr lang="en-US" altLang="en-US" sz="2600" dirty="0" smtClean="0">
                <a:latin typeface="Arial" pitchFamily="34" charset="0"/>
                <a:cs typeface="Arial" pitchFamily="34" charset="0"/>
              </a:rPr>
              <a:t>sequence of </a:t>
            </a:r>
            <a:r>
              <a:rPr lang="en-US" altLang="en-US" sz="2600" i="1" dirty="0" smtClean="0">
                <a:latin typeface="Arial" pitchFamily="34" charset="0"/>
                <a:cs typeface="Arial" pitchFamily="34" charset="0"/>
              </a:rPr>
              <a:t>key </a:t>
            </a:r>
            <a:r>
              <a:rPr lang="en-US" altLang="en-US" sz="2600" dirty="0" smtClean="0">
                <a:latin typeface="Arial" pitchFamily="34" charset="0"/>
                <a:cs typeface="Arial" pitchFamily="34" charset="0"/>
              </a:rPr>
              <a:t>events and processes resulting in an adverse effect</a:t>
            </a:r>
          </a:p>
          <a:p>
            <a:pPr marL="0" indent="0" eaLnBrk="1" fontAlgn="auto" hangingPunct="1">
              <a:spcBef>
                <a:spcPts val="0"/>
              </a:spcBef>
              <a:spcAft>
                <a:spcPts val="0"/>
              </a:spcAft>
              <a:buClr>
                <a:srgbClr val="0099CC"/>
              </a:buClr>
              <a:tabLst/>
            </a:pPr>
            <a:r>
              <a:rPr lang="en-US" altLang="en-US" sz="2600" dirty="0" smtClean="0">
                <a:latin typeface="Arial" pitchFamily="34" charset="0"/>
                <a:cs typeface="Arial" pitchFamily="34" charset="0"/>
              </a:rPr>
              <a:t>Use of our biology understanding via MOA is becoming more formalized as part of risk assessment</a:t>
            </a:r>
          </a:p>
          <a:p>
            <a:pPr marL="0" indent="0" eaLnBrk="1" fontAlgn="auto" hangingPunct="1">
              <a:spcBef>
                <a:spcPts val="0"/>
              </a:spcBef>
              <a:spcAft>
                <a:spcPts val="0"/>
              </a:spcAft>
              <a:buClr>
                <a:srgbClr val="0099CC"/>
              </a:buClr>
              <a:tabLst/>
            </a:pPr>
            <a:endParaRPr lang="en-US" altLang="en-US" sz="2600" dirty="0" smtClean="0">
              <a:latin typeface="Arial" pitchFamily="34" charset="0"/>
              <a:cs typeface="Arial" pitchFamily="34" charset="0"/>
            </a:endParaRPr>
          </a:p>
          <a:p>
            <a:pPr marL="0" indent="0" eaLnBrk="1" fontAlgn="auto" hangingPunct="1">
              <a:spcBef>
                <a:spcPts val="0"/>
              </a:spcBef>
              <a:spcAft>
                <a:spcPts val="0"/>
              </a:spcAft>
              <a:buClr>
                <a:srgbClr val="0099CC"/>
              </a:buClr>
              <a:buNone/>
              <a:tabLst/>
            </a:pPr>
            <a:endParaRPr kumimoji="0" lang="en-US" sz="2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357563" y="5429250"/>
            <a:ext cx="1690687" cy="776288"/>
          </a:xfrm>
          <a:prstGeom prst="rect">
            <a:avLst/>
          </a:prstGeom>
          <a:solidFill>
            <a:srgbClr val="FFFF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wrap="none" lIns="91334" tIns="45667" rIns="91334" bIns="45667" anchor="ctr">
            <a:flatTx/>
          </a:bodyPr>
          <a:lstStyle/>
          <a:p>
            <a:endParaRPr lang="en-US" dirty="0">
              <a:solidFill>
                <a:schemeClr val="bg1"/>
              </a:solidFill>
            </a:endParaRPr>
          </a:p>
        </p:txBody>
      </p:sp>
      <p:sp>
        <p:nvSpPr>
          <p:cNvPr id="90115"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lIns="91334" tIns="45667" rIns="91334" bIns="45667" anchor="ctr"/>
          <a:lstStyle/>
          <a:p>
            <a:endParaRPr lang="en-US" dirty="0">
              <a:solidFill>
                <a:schemeClr val="bg1"/>
              </a:solidFill>
            </a:endParaRPr>
          </a:p>
        </p:txBody>
      </p:sp>
      <p:sp>
        <p:nvSpPr>
          <p:cNvPr id="90116" name="Rectangle 4"/>
          <p:cNvSpPr>
            <a:spLocks noChangeArrowheads="1"/>
          </p:cNvSpPr>
          <p:nvPr/>
        </p:nvSpPr>
        <p:spPr bwMode="auto">
          <a:xfrm>
            <a:off x="3357563" y="5643563"/>
            <a:ext cx="1714500" cy="266700"/>
          </a:xfrm>
          <a:prstGeom prst="rect">
            <a:avLst/>
          </a:prstGeom>
          <a:noFill/>
          <a:ln w="12700">
            <a:noFill/>
            <a:miter lim="800000"/>
            <a:headEnd/>
            <a:tailEnd/>
          </a:ln>
        </p:spPr>
        <p:txBody>
          <a:bodyPr lIns="0" tIns="0" rIns="0" bIns="0">
            <a:spAutoFit/>
          </a:bodyPr>
          <a:lstStyle/>
          <a:p>
            <a:r>
              <a:rPr lang="en-US" sz="1700" b="1" dirty="0">
                <a:solidFill>
                  <a:schemeClr val="bg1"/>
                </a:solidFill>
              </a:rPr>
              <a:t> Kidney Tumors</a:t>
            </a:r>
          </a:p>
        </p:txBody>
      </p:sp>
      <p:sp>
        <p:nvSpPr>
          <p:cNvPr id="90117" name="Rectangle 5"/>
          <p:cNvSpPr>
            <a:spLocks noChangeArrowheads="1"/>
          </p:cNvSpPr>
          <p:nvPr/>
        </p:nvSpPr>
        <p:spPr bwMode="auto">
          <a:xfrm>
            <a:off x="0" y="214313"/>
            <a:ext cx="8686800" cy="346075"/>
          </a:xfrm>
          <a:prstGeom prst="rect">
            <a:avLst/>
          </a:prstGeom>
          <a:noFill/>
          <a:ln w="12700">
            <a:noFill/>
            <a:miter lim="800000"/>
            <a:headEnd/>
            <a:tailEnd/>
          </a:ln>
        </p:spPr>
        <p:txBody>
          <a:bodyPr lIns="0" tIns="0" rIns="0" bIns="0">
            <a:spAutoFit/>
          </a:bodyPr>
          <a:lstStyle/>
          <a:p>
            <a:pPr algn="ctr"/>
            <a:r>
              <a:rPr lang="en-US" sz="2200" b="1" i="1" dirty="0">
                <a:latin typeface="Calibri" pitchFamily="34" charset="0"/>
              </a:rPr>
              <a:t>Hypothesized Mode of Action for </a:t>
            </a:r>
            <a:r>
              <a:rPr lang="en-US" sz="2200" b="1" i="1" dirty="0" smtClean="0">
                <a:latin typeface="Calibri" pitchFamily="34" charset="0"/>
              </a:rPr>
              <a:t>Tumor Response</a:t>
            </a:r>
            <a:endParaRPr lang="en-US" sz="2200" b="1" i="1" dirty="0">
              <a:latin typeface="Calibri" pitchFamily="34" charset="0"/>
            </a:endParaRPr>
          </a:p>
        </p:txBody>
      </p:sp>
      <p:sp>
        <p:nvSpPr>
          <p:cNvPr id="90118" name="Rectangle 6"/>
          <p:cNvSpPr>
            <a:spLocks noChangeArrowheads="1"/>
          </p:cNvSpPr>
          <p:nvPr/>
        </p:nvSpPr>
        <p:spPr bwMode="auto">
          <a:xfrm>
            <a:off x="304800" y="5943600"/>
            <a:ext cx="428625" cy="192088"/>
          </a:xfrm>
          <a:prstGeom prst="rect">
            <a:avLst/>
          </a:prstGeom>
          <a:solidFill>
            <a:srgbClr val="BABAD2"/>
          </a:solidFill>
          <a:ln w="9525">
            <a:miter lim="800000"/>
            <a:headEnd/>
            <a:tailEnd/>
          </a:ln>
          <a:scene3d>
            <a:camera prst="legacyObliqueTopLeft"/>
            <a:lightRig rig="legacyFlat3" dir="t"/>
          </a:scene3d>
          <a:sp3d extrusionH="430200" prstMaterial="legacyMatte">
            <a:bevelT w="13500" h="13500" prst="angle"/>
            <a:bevelB w="13500" h="13500" prst="angle"/>
            <a:extrusionClr>
              <a:srgbClr val="BABAD2"/>
            </a:extrusionClr>
          </a:sp3d>
        </p:spPr>
        <p:txBody>
          <a:bodyPr wrap="none" lIns="91334" tIns="45667" rIns="91334" bIns="45667" anchor="ctr">
            <a:flatTx/>
          </a:bodyPr>
          <a:lstStyle/>
          <a:p>
            <a:endParaRPr lang="en-US" dirty="0"/>
          </a:p>
        </p:txBody>
      </p:sp>
      <p:sp>
        <p:nvSpPr>
          <p:cNvPr id="90119" name="Rectangle 7"/>
          <p:cNvSpPr>
            <a:spLocks noChangeArrowheads="1"/>
          </p:cNvSpPr>
          <p:nvPr/>
        </p:nvSpPr>
        <p:spPr bwMode="auto">
          <a:xfrm>
            <a:off x="152400" y="6172200"/>
            <a:ext cx="2382838" cy="266700"/>
          </a:xfrm>
          <a:prstGeom prst="rect">
            <a:avLst/>
          </a:prstGeom>
          <a:noFill/>
          <a:ln w="12700">
            <a:noFill/>
            <a:miter lim="800000"/>
            <a:headEnd/>
            <a:tailEnd/>
          </a:ln>
        </p:spPr>
        <p:txBody>
          <a:bodyPr lIns="0" tIns="0" rIns="0" bIns="0">
            <a:spAutoFit/>
          </a:bodyPr>
          <a:lstStyle/>
          <a:p>
            <a:r>
              <a:rPr lang="en-US" sz="1600" b="1" dirty="0"/>
              <a:t>Nonlinearity / Threshold</a:t>
            </a:r>
            <a:r>
              <a:rPr lang="en-US" sz="1700" b="1" dirty="0"/>
              <a:t> </a:t>
            </a:r>
          </a:p>
        </p:txBody>
      </p:sp>
      <p:sp>
        <p:nvSpPr>
          <p:cNvPr id="90120" name="Freeform 8"/>
          <p:cNvSpPr>
            <a:spLocks/>
          </p:cNvSpPr>
          <p:nvPr/>
        </p:nvSpPr>
        <p:spPr bwMode="auto">
          <a:xfrm rot="5927326">
            <a:off x="6072188" y="5153025"/>
            <a:ext cx="542925" cy="1704975"/>
          </a:xfrm>
          <a:custGeom>
            <a:avLst/>
            <a:gdLst>
              <a:gd name="T0" fmla="*/ 2147483647 w 342"/>
              <a:gd name="T1" fmla="*/ 2147483647 h 1074"/>
              <a:gd name="T2" fmla="*/ 2147483647 w 342"/>
              <a:gd name="T3" fmla="*/ 2147483647 h 1074"/>
              <a:gd name="T4" fmla="*/ 2147483647 w 342"/>
              <a:gd name="T5" fmla="*/ 2147483647 h 1074"/>
              <a:gd name="T6" fmla="*/ 2147483647 w 342"/>
              <a:gd name="T7" fmla="*/ 2147483647 h 1074"/>
              <a:gd name="T8" fmla="*/ 2147483647 w 342"/>
              <a:gd name="T9" fmla="*/ 2147483647 h 1074"/>
              <a:gd name="T10" fmla="*/ 2147483647 w 342"/>
              <a:gd name="T11" fmla="*/ 2147483647 h 1074"/>
              <a:gd name="T12" fmla="*/ 2147483647 w 342"/>
              <a:gd name="T13" fmla="*/ 2147483647 h 1074"/>
              <a:gd name="T14" fmla="*/ 2147483647 w 342"/>
              <a:gd name="T15" fmla="*/ 2147483647 h 1074"/>
              <a:gd name="T16" fmla="*/ 2147483647 w 342"/>
              <a:gd name="T17" fmla="*/ 2147483647 h 1074"/>
              <a:gd name="T18" fmla="*/ 2147483647 w 342"/>
              <a:gd name="T19" fmla="*/ 2147483647 h 1074"/>
              <a:gd name="T20" fmla="*/ 2147483647 w 342"/>
              <a:gd name="T21" fmla="*/ 2147483647 h 1074"/>
              <a:gd name="T22" fmla="*/ 2147483647 w 342"/>
              <a:gd name="T23" fmla="*/ 2147483647 h 1074"/>
              <a:gd name="T24" fmla="*/ 2147483647 w 342"/>
              <a:gd name="T25" fmla="*/ 2147483647 h 1074"/>
              <a:gd name="T26" fmla="*/ 2147483647 w 342"/>
              <a:gd name="T27" fmla="*/ 2147483647 h 1074"/>
              <a:gd name="T28" fmla="*/ 2147483647 w 342"/>
              <a:gd name="T29" fmla="*/ 2147483647 h 1074"/>
              <a:gd name="T30" fmla="*/ 2147483647 w 342"/>
              <a:gd name="T31" fmla="*/ 2147483647 h 1074"/>
              <a:gd name="T32" fmla="*/ 2147483647 w 342"/>
              <a:gd name="T33" fmla="*/ 2147483647 h 1074"/>
              <a:gd name="T34" fmla="*/ 2147483647 w 342"/>
              <a:gd name="T35" fmla="*/ 2147483647 h 1074"/>
              <a:gd name="T36" fmla="*/ 2147483647 w 342"/>
              <a:gd name="T37" fmla="*/ 2147483647 h 1074"/>
              <a:gd name="T38" fmla="*/ 2147483647 w 342"/>
              <a:gd name="T39" fmla="*/ 2147483647 h 1074"/>
              <a:gd name="T40" fmla="*/ 2147483647 w 342"/>
              <a:gd name="T41" fmla="*/ 2147483647 h 1074"/>
              <a:gd name="T42" fmla="*/ 2147483647 w 342"/>
              <a:gd name="T43" fmla="*/ 2147483647 h 1074"/>
              <a:gd name="T44" fmla="*/ 2147483647 w 342"/>
              <a:gd name="T45" fmla="*/ 2147483647 h 1074"/>
              <a:gd name="T46" fmla="*/ 2147483647 w 342"/>
              <a:gd name="T47" fmla="*/ 2147483647 h 1074"/>
              <a:gd name="T48" fmla="*/ 2147483647 w 342"/>
              <a:gd name="T49" fmla="*/ 2147483647 h 1074"/>
              <a:gd name="T50" fmla="*/ 2147483647 w 342"/>
              <a:gd name="T51" fmla="*/ 2147483647 h 1074"/>
              <a:gd name="T52" fmla="*/ 2147483647 w 342"/>
              <a:gd name="T53" fmla="*/ 2147483647 h 1074"/>
              <a:gd name="T54" fmla="*/ 2147483647 w 342"/>
              <a:gd name="T55" fmla="*/ 2147483647 h 1074"/>
              <a:gd name="T56" fmla="*/ 2147483647 w 342"/>
              <a:gd name="T57" fmla="*/ 2147483647 h 1074"/>
              <a:gd name="T58" fmla="*/ 2147483647 w 342"/>
              <a:gd name="T59" fmla="*/ 2147483647 h 1074"/>
              <a:gd name="T60" fmla="*/ 2147483647 w 342"/>
              <a:gd name="T61" fmla="*/ 2147483647 h 1074"/>
              <a:gd name="T62" fmla="*/ 2147483647 w 342"/>
              <a:gd name="T63" fmla="*/ 2147483647 h 1074"/>
              <a:gd name="T64" fmla="*/ 2147483647 w 342"/>
              <a:gd name="T65" fmla="*/ 2147483647 h 1074"/>
              <a:gd name="T66" fmla="*/ 2147483647 w 342"/>
              <a:gd name="T67" fmla="*/ 2147483647 h 1074"/>
              <a:gd name="T68" fmla="*/ 2147483647 w 342"/>
              <a:gd name="T69" fmla="*/ 2147483647 h 1074"/>
              <a:gd name="T70" fmla="*/ 2147483647 w 342"/>
              <a:gd name="T71" fmla="*/ 2147483647 h 1074"/>
              <a:gd name="T72" fmla="*/ 2147483647 w 342"/>
              <a:gd name="T73" fmla="*/ 2147483647 h 1074"/>
              <a:gd name="T74" fmla="*/ 2147483647 w 342"/>
              <a:gd name="T75" fmla="*/ 2147483647 h 1074"/>
              <a:gd name="T76" fmla="*/ 2147483647 w 342"/>
              <a:gd name="T77" fmla="*/ 0 h 1074"/>
              <a:gd name="T78" fmla="*/ 0 w 342"/>
              <a:gd name="T79" fmla="*/ 2147483647 h 1074"/>
              <a:gd name="T80" fmla="*/ 2147483647 w 342"/>
              <a:gd name="T81" fmla="*/ 2147483647 h 1074"/>
              <a:gd name="T82" fmla="*/ 2147483647 w 342"/>
              <a:gd name="T83" fmla="*/ 2147483647 h 10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074"/>
              <a:gd name="T128" fmla="*/ 342 w 342"/>
              <a:gd name="T129" fmla="*/ 1074 h 10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074">
                <a:moveTo>
                  <a:pt x="65" y="186"/>
                </a:moveTo>
                <a:lnTo>
                  <a:pt x="89" y="210"/>
                </a:lnTo>
                <a:lnTo>
                  <a:pt x="125" y="252"/>
                </a:lnTo>
                <a:lnTo>
                  <a:pt x="155" y="300"/>
                </a:lnTo>
                <a:lnTo>
                  <a:pt x="185" y="354"/>
                </a:lnTo>
                <a:lnTo>
                  <a:pt x="209" y="402"/>
                </a:lnTo>
                <a:lnTo>
                  <a:pt x="227" y="456"/>
                </a:lnTo>
                <a:lnTo>
                  <a:pt x="245" y="510"/>
                </a:lnTo>
                <a:lnTo>
                  <a:pt x="251" y="570"/>
                </a:lnTo>
                <a:lnTo>
                  <a:pt x="257" y="630"/>
                </a:lnTo>
                <a:lnTo>
                  <a:pt x="257" y="684"/>
                </a:lnTo>
                <a:lnTo>
                  <a:pt x="251" y="743"/>
                </a:lnTo>
                <a:lnTo>
                  <a:pt x="239" y="797"/>
                </a:lnTo>
                <a:lnTo>
                  <a:pt x="227" y="857"/>
                </a:lnTo>
                <a:lnTo>
                  <a:pt x="209" y="905"/>
                </a:lnTo>
                <a:lnTo>
                  <a:pt x="179" y="959"/>
                </a:lnTo>
                <a:lnTo>
                  <a:pt x="149" y="1013"/>
                </a:lnTo>
                <a:lnTo>
                  <a:pt x="119" y="1061"/>
                </a:lnTo>
                <a:lnTo>
                  <a:pt x="107" y="1073"/>
                </a:lnTo>
                <a:lnTo>
                  <a:pt x="149" y="1025"/>
                </a:lnTo>
                <a:lnTo>
                  <a:pt x="185" y="971"/>
                </a:lnTo>
                <a:lnTo>
                  <a:pt x="215" y="917"/>
                </a:lnTo>
                <a:lnTo>
                  <a:pt x="251" y="857"/>
                </a:lnTo>
                <a:lnTo>
                  <a:pt x="275" y="803"/>
                </a:lnTo>
                <a:lnTo>
                  <a:pt x="293" y="743"/>
                </a:lnTo>
                <a:lnTo>
                  <a:pt x="317" y="684"/>
                </a:lnTo>
                <a:lnTo>
                  <a:pt x="323" y="624"/>
                </a:lnTo>
                <a:lnTo>
                  <a:pt x="335" y="564"/>
                </a:lnTo>
                <a:lnTo>
                  <a:pt x="341" y="510"/>
                </a:lnTo>
                <a:lnTo>
                  <a:pt x="341" y="450"/>
                </a:lnTo>
                <a:lnTo>
                  <a:pt x="335" y="396"/>
                </a:lnTo>
                <a:lnTo>
                  <a:pt x="323" y="342"/>
                </a:lnTo>
                <a:lnTo>
                  <a:pt x="311" y="288"/>
                </a:lnTo>
                <a:lnTo>
                  <a:pt x="293" y="240"/>
                </a:lnTo>
                <a:lnTo>
                  <a:pt x="269" y="192"/>
                </a:lnTo>
                <a:lnTo>
                  <a:pt x="245" y="144"/>
                </a:lnTo>
                <a:lnTo>
                  <a:pt x="215" y="102"/>
                </a:lnTo>
                <a:lnTo>
                  <a:pt x="179" y="60"/>
                </a:lnTo>
                <a:lnTo>
                  <a:pt x="227" y="0"/>
                </a:lnTo>
                <a:lnTo>
                  <a:pt x="0" y="18"/>
                </a:lnTo>
                <a:lnTo>
                  <a:pt x="6" y="246"/>
                </a:lnTo>
                <a:lnTo>
                  <a:pt x="65" y="186"/>
                </a:lnTo>
              </a:path>
            </a:pathLst>
          </a:custGeom>
          <a:solidFill>
            <a:srgbClr val="993366"/>
          </a:solidFill>
          <a:ln w="12700" cap="rnd">
            <a:noFill/>
            <a:round/>
            <a:headEnd/>
            <a:tailEnd/>
          </a:ln>
        </p:spPr>
        <p:txBody>
          <a:bodyPr lIns="91334" tIns="45667" rIns="91334" bIns="45667"/>
          <a:lstStyle/>
          <a:p>
            <a:endParaRPr lang="en-US" dirty="0"/>
          </a:p>
        </p:txBody>
      </p:sp>
      <p:grpSp>
        <p:nvGrpSpPr>
          <p:cNvPr id="2" name="Group 9"/>
          <p:cNvGrpSpPr>
            <a:grpSpLocks/>
          </p:cNvGrpSpPr>
          <p:nvPr/>
        </p:nvGrpSpPr>
        <p:grpSpPr bwMode="auto">
          <a:xfrm>
            <a:off x="6215063" y="4071938"/>
            <a:ext cx="2400300" cy="1809750"/>
            <a:chOff x="3307" y="528"/>
            <a:chExt cx="1832" cy="2445"/>
          </a:xfrm>
        </p:grpSpPr>
        <p:sp>
          <p:nvSpPr>
            <p:cNvPr id="90146" name="Rectangle 10"/>
            <p:cNvSpPr>
              <a:spLocks noChangeArrowheads="1"/>
            </p:cNvSpPr>
            <p:nvPr/>
          </p:nvSpPr>
          <p:spPr bwMode="auto">
            <a:xfrm>
              <a:off x="3652" y="1544"/>
              <a:ext cx="612" cy="416"/>
            </a:xfrm>
            <a:prstGeom prst="rect">
              <a:avLst/>
            </a:prstGeom>
            <a:solidFill>
              <a:srgbClr val="FFFF99">
                <a:alpha val="50195"/>
              </a:srgbClr>
            </a:solidFill>
            <a:ln w="9525">
              <a:noFill/>
              <a:miter lim="800000"/>
              <a:headEnd/>
              <a:tailEnd/>
            </a:ln>
          </p:spPr>
          <p:txBody>
            <a:bodyPr wrap="none" anchor="ctr"/>
            <a:lstStyle/>
            <a:p>
              <a:endParaRPr lang="en-US" dirty="0"/>
            </a:p>
          </p:txBody>
        </p:sp>
        <p:sp>
          <p:nvSpPr>
            <p:cNvPr id="90147" name="Freeform 11"/>
            <p:cNvSpPr>
              <a:spLocks/>
            </p:cNvSpPr>
            <p:nvPr/>
          </p:nvSpPr>
          <p:spPr bwMode="auto">
            <a:xfrm>
              <a:off x="3639" y="528"/>
              <a:ext cx="1500" cy="1433"/>
            </a:xfrm>
            <a:custGeom>
              <a:avLst/>
              <a:gdLst>
                <a:gd name="T0" fmla="*/ 12 w 1500"/>
                <a:gd name="T1" fmla="*/ 0 h 1314"/>
                <a:gd name="T2" fmla="*/ 12 w 1500"/>
                <a:gd name="T3" fmla="*/ 108340 h 1314"/>
                <a:gd name="T4" fmla="*/ 1499 w 1500"/>
                <a:gd name="T5" fmla="*/ 108340 h 1314"/>
                <a:gd name="T6" fmla="*/ 1499 w 1500"/>
                <a:gd name="T7" fmla="*/ 109188 h 1314"/>
                <a:gd name="T8" fmla="*/ 6 w 1500"/>
                <a:gd name="T9" fmla="*/ 109188 h 1314"/>
                <a:gd name="T10" fmla="*/ 0 w 1500"/>
                <a:gd name="T11" fmla="*/ 108726 h 1314"/>
                <a:gd name="T12" fmla="*/ 0 w 1500"/>
                <a:gd name="T13" fmla="*/ 0 h 1314"/>
                <a:gd name="T14" fmla="*/ 12 w 1500"/>
                <a:gd name="T15" fmla="*/ 0 h 1314"/>
                <a:gd name="T16" fmla="*/ 0 60000 65536"/>
                <a:gd name="T17" fmla="*/ 0 60000 65536"/>
                <a:gd name="T18" fmla="*/ 0 60000 65536"/>
                <a:gd name="T19" fmla="*/ 0 60000 65536"/>
                <a:gd name="T20" fmla="*/ 0 60000 65536"/>
                <a:gd name="T21" fmla="*/ 0 60000 65536"/>
                <a:gd name="T22" fmla="*/ 0 60000 65536"/>
                <a:gd name="T23" fmla="*/ 0 60000 65536"/>
                <a:gd name="T24" fmla="*/ 0 w 1500"/>
                <a:gd name="T25" fmla="*/ 0 h 1314"/>
                <a:gd name="T26" fmla="*/ 1500 w 1500"/>
                <a:gd name="T27" fmla="*/ 1314 h 1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0" h="1314">
                  <a:moveTo>
                    <a:pt x="12" y="0"/>
                  </a:moveTo>
                  <a:lnTo>
                    <a:pt x="12" y="1301"/>
                  </a:lnTo>
                  <a:lnTo>
                    <a:pt x="1499" y="1301"/>
                  </a:lnTo>
                  <a:lnTo>
                    <a:pt x="1499" y="1313"/>
                  </a:lnTo>
                  <a:lnTo>
                    <a:pt x="6" y="1313"/>
                  </a:lnTo>
                  <a:lnTo>
                    <a:pt x="0" y="1307"/>
                  </a:lnTo>
                  <a:lnTo>
                    <a:pt x="0" y="0"/>
                  </a:lnTo>
                  <a:lnTo>
                    <a:pt x="12" y="0"/>
                  </a:lnTo>
                </a:path>
              </a:pathLst>
            </a:custGeom>
            <a:solidFill>
              <a:srgbClr val="000000"/>
            </a:solidFill>
            <a:ln w="12700" cap="rnd">
              <a:noFill/>
              <a:round/>
              <a:headEnd/>
              <a:tailEnd/>
            </a:ln>
          </p:spPr>
          <p:txBody>
            <a:bodyPr/>
            <a:lstStyle/>
            <a:p>
              <a:endParaRPr lang="en-US" dirty="0"/>
            </a:p>
          </p:txBody>
        </p:sp>
        <p:sp>
          <p:nvSpPr>
            <p:cNvPr id="90148" name="Rectangle 12"/>
            <p:cNvSpPr>
              <a:spLocks noChangeArrowheads="1"/>
            </p:cNvSpPr>
            <p:nvPr/>
          </p:nvSpPr>
          <p:spPr bwMode="auto">
            <a:xfrm>
              <a:off x="4221" y="1720"/>
              <a:ext cx="12" cy="1"/>
            </a:xfrm>
            <a:prstGeom prst="rect">
              <a:avLst/>
            </a:prstGeom>
            <a:solidFill>
              <a:srgbClr val="000000"/>
            </a:solidFill>
            <a:ln w="12700">
              <a:noFill/>
              <a:miter lim="800000"/>
              <a:headEnd/>
              <a:tailEnd/>
            </a:ln>
          </p:spPr>
          <p:txBody>
            <a:bodyPr wrap="none" anchor="ctr"/>
            <a:lstStyle/>
            <a:p>
              <a:endParaRPr lang="en-US" dirty="0"/>
            </a:p>
          </p:txBody>
        </p:sp>
        <p:sp>
          <p:nvSpPr>
            <p:cNvPr id="90149" name="Rectangle 13"/>
            <p:cNvSpPr>
              <a:spLocks noChangeArrowheads="1"/>
            </p:cNvSpPr>
            <p:nvPr/>
          </p:nvSpPr>
          <p:spPr bwMode="auto">
            <a:xfrm>
              <a:off x="4257" y="1642"/>
              <a:ext cx="12" cy="1"/>
            </a:xfrm>
            <a:prstGeom prst="rect">
              <a:avLst/>
            </a:prstGeom>
            <a:solidFill>
              <a:srgbClr val="000000"/>
            </a:solidFill>
            <a:ln w="12700">
              <a:noFill/>
              <a:miter lim="800000"/>
              <a:headEnd/>
              <a:tailEnd/>
            </a:ln>
          </p:spPr>
          <p:txBody>
            <a:bodyPr wrap="none" anchor="ctr"/>
            <a:lstStyle/>
            <a:p>
              <a:endParaRPr lang="en-US" dirty="0"/>
            </a:p>
          </p:txBody>
        </p:sp>
        <p:sp>
          <p:nvSpPr>
            <p:cNvPr id="90150" name="Rectangle 14"/>
            <p:cNvSpPr>
              <a:spLocks noChangeArrowheads="1"/>
            </p:cNvSpPr>
            <p:nvPr/>
          </p:nvSpPr>
          <p:spPr bwMode="auto">
            <a:xfrm>
              <a:off x="4269" y="1558"/>
              <a:ext cx="12" cy="6"/>
            </a:xfrm>
            <a:prstGeom prst="rect">
              <a:avLst/>
            </a:prstGeom>
            <a:solidFill>
              <a:srgbClr val="000000"/>
            </a:solidFill>
            <a:ln w="12700">
              <a:noFill/>
              <a:miter lim="800000"/>
              <a:headEnd/>
              <a:tailEnd/>
            </a:ln>
          </p:spPr>
          <p:txBody>
            <a:bodyPr wrap="none" anchor="ctr"/>
            <a:lstStyle/>
            <a:p>
              <a:endParaRPr lang="en-US" dirty="0"/>
            </a:p>
          </p:txBody>
        </p:sp>
        <p:sp>
          <p:nvSpPr>
            <p:cNvPr id="90151" name="Freeform 15"/>
            <p:cNvSpPr>
              <a:spLocks/>
            </p:cNvSpPr>
            <p:nvPr/>
          </p:nvSpPr>
          <p:spPr bwMode="auto">
            <a:xfrm>
              <a:off x="4269" y="827"/>
              <a:ext cx="684" cy="732"/>
            </a:xfrm>
            <a:custGeom>
              <a:avLst/>
              <a:gdLst>
                <a:gd name="T0" fmla="*/ 0 w 684"/>
                <a:gd name="T1" fmla="*/ 731 h 732"/>
                <a:gd name="T2" fmla="*/ 6 w 684"/>
                <a:gd name="T3" fmla="*/ 695 h 732"/>
                <a:gd name="T4" fmla="*/ 12 w 684"/>
                <a:gd name="T5" fmla="*/ 641 h 732"/>
                <a:gd name="T6" fmla="*/ 18 w 684"/>
                <a:gd name="T7" fmla="*/ 581 h 732"/>
                <a:gd name="T8" fmla="*/ 24 w 684"/>
                <a:gd name="T9" fmla="*/ 516 h 732"/>
                <a:gd name="T10" fmla="*/ 36 w 684"/>
                <a:gd name="T11" fmla="*/ 450 h 732"/>
                <a:gd name="T12" fmla="*/ 54 w 684"/>
                <a:gd name="T13" fmla="*/ 384 h 732"/>
                <a:gd name="T14" fmla="*/ 84 w 684"/>
                <a:gd name="T15" fmla="*/ 324 h 732"/>
                <a:gd name="T16" fmla="*/ 120 w 684"/>
                <a:gd name="T17" fmla="*/ 276 h 732"/>
                <a:gd name="T18" fmla="*/ 126 w 684"/>
                <a:gd name="T19" fmla="*/ 270 h 732"/>
                <a:gd name="T20" fmla="*/ 174 w 684"/>
                <a:gd name="T21" fmla="*/ 228 h 732"/>
                <a:gd name="T22" fmla="*/ 228 w 684"/>
                <a:gd name="T23" fmla="*/ 192 h 732"/>
                <a:gd name="T24" fmla="*/ 282 w 684"/>
                <a:gd name="T25" fmla="*/ 150 h 732"/>
                <a:gd name="T26" fmla="*/ 354 w 684"/>
                <a:gd name="T27" fmla="*/ 120 h 732"/>
                <a:gd name="T28" fmla="*/ 426 w 684"/>
                <a:gd name="T29" fmla="*/ 84 h 732"/>
                <a:gd name="T30" fmla="*/ 504 w 684"/>
                <a:gd name="T31" fmla="*/ 54 h 732"/>
                <a:gd name="T32" fmla="*/ 588 w 684"/>
                <a:gd name="T33" fmla="*/ 24 h 732"/>
                <a:gd name="T34" fmla="*/ 683 w 684"/>
                <a:gd name="T35" fmla="*/ 0 h 732"/>
                <a:gd name="T36" fmla="*/ 683 w 684"/>
                <a:gd name="T37" fmla="*/ 12 h 732"/>
                <a:gd name="T38" fmla="*/ 588 w 684"/>
                <a:gd name="T39" fmla="*/ 36 h 732"/>
                <a:gd name="T40" fmla="*/ 504 w 684"/>
                <a:gd name="T41" fmla="*/ 66 h 732"/>
                <a:gd name="T42" fmla="*/ 426 w 684"/>
                <a:gd name="T43" fmla="*/ 96 h 732"/>
                <a:gd name="T44" fmla="*/ 354 w 684"/>
                <a:gd name="T45" fmla="*/ 132 h 732"/>
                <a:gd name="T46" fmla="*/ 282 w 684"/>
                <a:gd name="T47" fmla="*/ 162 h 732"/>
                <a:gd name="T48" fmla="*/ 228 w 684"/>
                <a:gd name="T49" fmla="*/ 204 h 732"/>
                <a:gd name="T50" fmla="*/ 174 w 684"/>
                <a:gd name="T51" fmla="*/ 240 h 732"/>
                <a:gd name="T52" fmla="*/ 132 w 684"/>
                <a:gd name="T53" fmla="*/ 276 h 732"/>
                <a:gd name="T54" fmla="*/ 96 w 684"/>
                <a:gd name="T55" fmla="*/ 324 h 732"/>
                <a:gd name="T56" fmla="*/ 66 w 684"/>
                <a:gd name="T57" fmla="*/ 384 h 732"/>
                <a:gd name="T58" fmla="*/ 48 w 684"/>
                <a:gd name="T59" fmla="*/ 450 h 732"/>
                <a:gd name="T60" fmla="*/ 36 w 684"/>
                <a:gd name="T61" fmla="*/ 516 h 732"/>
                <a:gd name="T62" fmla="*/ 30 w 684"/>
                <a:gd name="T63" fmla="*/ 581 h 732"/>
                <a:gd name="T64" fmla="*/ 24 w 684"/>
                <a:gd name="T65" fmla="*/ 641 h 732"/>
                <a:gd name="T66" fmla="*/ 18 w 684"/>
                <a:gd name="T67" fmla="*/ 695 h 732"/>
                <a:gd name="T68" fmla="*/ 12 w 684"/>
                <a:gd name="T69" fmla="*/ 731 h 732"/>
                <a:gd name="T70" fmla="*/ 0 w 684"/>
                <a:gd name="T71" fmla="*/ 731 h 7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4"/>
                <a:gd name="T109" fmla="*/ 0 h 732"/>
                <a:gd name="T110" fmla="*/ 684 w 684"/>
                <a:gd name="T111" fmla="*/ 732 h 7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4" h="732">
                  <a:moveTo>
                    <a:pt x="0" y="731"/>
                  </a:moveTo>
                  <a:lnTo>
                    <a:pt x="6" y="695"/>
                  </a:lnTo>
                  <a:lnTo>
                    <a:pt x="12" y="641"/>
                  </a:lnTo>
                  <a:lnTo>
                    <a:pt x="18" y="581"/>
                  </a:lnTo>
                  <a:lnTo>
                    <a:pt x="24" y="516"/>
                  </a:lnTo>
                  <a:lnTo>
                    <a:pt x="36" y="450"/>
                  </a:lnTo>
                  <a:lnTo>
                    <a:pt x="54" y="384"/>
                  </a:lnTo>
                  <a:lnTo>
                    <a:pt x="84" y="324"/>
                  </a:lnTo>
                  <a:lnTo>
                    <a:pt x="120" y="276"/>
                  </a:lnTo>
                  <a:lnTo>
                    <a:pt x="126" y="270"/>
                  </a:lnTo>
                  <a:lnTo>
                    <a:pt x="174" y="228"/>
                  </a:lnTo>
                  <a:lnTo>
                    <a:pt x="228" y="192"/>
                  </a:lnTo>
                  <a:lnTo>
                    <a:pt x="282" y="150"/>
                  </a:lnTo>
                  <a:lnTo>
                    <a:pt x="354" y="120"/>
                  </a:lnTo>
                  <a:lnTo>
                    <a:pt x="426" y="84"/>
                  </a:lnTo>
                  <a:lnTo>
                    <a:pt x="504" y="54"/>
                  </a:lnTo>
                  <a:lnTo>
                    <a:pt x="588" y="24"/>
                  </a:lnTo>
                  <a:lnTo>
                    <a:pt x="683" y="0"/>
                  </a:lnTo>
                  <a:lnTo>
                    <a:pt x="683" y="12"/>
                  </a:lnTo>
                  <a:lnTo>
                    <a:pt x="588" y="36"/>
                  </a:lnTo>
                  <a:lnTo>
                    <a:pt x="504" y="66"/>
                  </a:lnTo>
                  <a:lnTo>
                    <a:pt x="426" y="96"/>
                  </a:lnTo>
                  <a:lnTo>
                    <a:pt x="354" y="132"/>
                  </a:lnTo>
                  <a:lnTo>
                    <a:pt x="282" y="162"/>
                  </a:lnTo>
                  <a:lnTo>
                    <a:pt x="228" y="204"/>
                  </a:lnTo>
                  <a:lnTo>
                    <a:pt x="174" y="240"/>
                  </a:lnTo>
                  <a:lnTo>
                    <a:pt x="132" y="276"/>
                  </a:lnTo>
                  <a:lnTo>
                    <a:pt x="96" y="324"/>
                  </a:lnTo>
                  <a:lnTo>
                    <a:pt x="66" y="384"/>
                  </a:lnTo>
                  <a:lnTo>
                    <a:pt x="48" y="450"/>
                  </a:lnTo>
                  <a:lnTo>
                    <a:pt x="36" y="516"/>
                  </a:lnTo>
                  <a:lnTo>
                    <a:pt x="30" y="581"/>
                  </a:lnTo>
                  <a:lnTo>
                    <a:pt x="24" y="641"/>
                  </a:lnTo>
                  <a:lnTo>
                    <a:pt x="18" y="695"/>
                  </a:lnTo>
                  <a:lnTo>
                    <a:pt x="12" y="731"/>
                  </a:lnTo>
                  <a:lnTo>
                    <a:pt x="0" y="731"/>
                  </a:lnTo>
                </a:path>
              </a:pathLst>
            </a:custGeom>
            <a:solidFill>
              <a:srgbClr val="000000"/>
            </a:solidFill>
            <a:ln w="12700" cap="rnd">
              <a:noFill/>
              <a:round/>
              <a:headEnd/>
              <a:tailEnd/>
            </a:ln>
          </p:spPr>
          <p:txBody>
            <a:bodyPr/>
            <a:lstStyle/>
            <a:p>
              <a:endParaRPr lang="en-US" dirty="0"/>
            </a:p>
          </p:txBody>
        </p:sp>
        <p:sp>
          <p:nvSpPr>
            <p:cNvPr id="90152" name="Rectangle 16"/>
            <p:cNvSpPr>
              <a:spLocks noChangeArrowheads="1"/>
            </p:cNvSpPr>
            <p:nvPr/>
          </p:nvSpPr>
          <p:spPr bwMode="auto">
            <a:xfrm>
              <a:off x="3307" y="556"/>
              <a:ext cx="283" cy="2417"/>
            </a:xfrm>
            <a:prstGeom prst="rect">
              <a:avLst/>
            </a:prstGeom>
            <a:noFill/>
            <a:ln w="12700">
              <a:noFill/>
              <a:miter lim="800000"/>
              <a:headEnd/>
              <a:tailEnd/>
            </a:ln>
          </p:spPr>
          <p:txBody>
            <a:bodyPr lIns="0" tIns="0" rIns="0" bIns="0">
              <a:spAutoFit/>
            </a:bodyPr>
            <a:lstStyle/>
            <a:p>
              <a:pPr algn="ctr"/>
              <a:endParaRPr lang="en-US" sz="1400" b="1" dirty="0"/>
            </a:p>
            <a:p>
              <a:pPr algn="ctr"/>
              <a:r>
                <a:rPr lang="en-US" sz="1400" b="1" dirty="0"/>
                <a:t>T</a:t>
              </a:r>
            </a:p>
            <a:p>
              <a:pPr algn="ctr"/>
              <a:r>
                <a:rPr lang="en-US" sz="1400" b="1" dirty="0"/>
                <a:t>U</a:t>
              </a:r>
            </a:p>
            <a:p>
              <a:pPr algn="ctr"/>
              <a:r>
                <a:rPr lang="en-US" sz="1400" b="1" dirty="0"/>
                <a:t>M</a:t>
              </a:r>
            </a:p>
            <a:p>
              <a:pPr algn="ctr"/>
              <a:r>
                <a:rPr lang="en-US" sz="1400" b="1" dirty="0"/>
                <a:t>O</a:t>
              </a:r>
            </a:p>
            <a:p>
              <a:pPr algn="ctr"/>
              <a:r>
                <a:rPr lang="en-US" sz="1400" b="1" dirty="0"/>
                <a:t>R</a:t>
              </a:r>
            </a:p>
            <a:p>
              <a:pPr algn="ctr"/>
              <a:r>
                <a:rPr lang="en-US" sz="1400" b="1" dirty="0"/>
                <a:t>S</a:t>
              </a:r>
            </a:p>
            <a:p>
              <a:pPr algn="ctr"/>
              <a:endParaRPr lang="en-US" sz="1600" b="1" dirty="0"/>
            </a:p>
          </p:txBody>
        </p:sp>
        <p:sp>
          <p:nvSpPr>
            <p:cNvPr id="90153" name="Rectangle 17"/>
            <p:cNvSpPr>
              <a:spLocks noChangeArrowheads="1"/>
            </p:cNvSpPr>
            <p:nvPr/>
          </p:nvSpPr>
          <p:spPr bwMode="auto">
            <a:xfrm>
              <a:off x="4267" y="1972"/>
              <a:ext cx="373" cy="291"/>
            </a:xfrm>
            <a:prstGeom prst="rect">
              <a:avLst/>
            </a:prstGeom>
            <a:noFill/>
            <a:ln w="12700">
              <a:noFill/>
              <a:miter lim="800000"/>
              <a:headEnd/>
              <a:tailEnd/>
            </a:ln>
          </p:spPr>
          <p:txBody>
            <a:bodyPr wrap="none" lIns="0" tIns="0" rIns="0" bIns="0">
              <a:spAutoFit/>
            </a:bodyPr>
            <a:lstStyle/>
            <a:p>
              <a:r>
                <a:rPr lang="en-US" sz="1400" b="1" dirty="0"/>
                <a:t>DOSE</a:t>
              </a:r>
            </a:p>
          </p:txBody>
        </p:sp>
        <p:sp>
          <p:nvSpPr>
            <p:cNvPr id="90154" name="Rectangle 18"/>
            <p:cNvSpPr>
              <a:spLocks noChangeArrowheads="1"/>
            </p:cNvSpPr>
            <p:nvPr/>
          </p:nvSpPr>
          <p:spPr bwMode="auto">
            <a:xfrm>
              <a:off x="3544" y="1865"/>
              <a:ext cx="69" cy="291"/>
            </a:xfrm>
            <a:prstGeom prst="rect">
              <a:avLst/>
            </a:prstGeom>
            <a:noFill/>
            <a:ln w="12700">
              <a:noFill/>
              <a:miter lim="800000"/>
              <a:headEnd/>
              <a:tailEnd/>
            </a:ln>
          </p:spPr>
          <p:txBody>
            <a:bodyPr wrap="none" lIns="0" tIns="0" rIns="0" bIns="0">
              <a:spAutoFit/>
            </a:bodyPr>
            <a:lstStyle/>
            <a:p>
              <a:r>
                <a:rPr lang="en-US" sz="1400" b="1" dirty="0"/>
                <a:t>0</a:t>
              </a:r>
            </a:p>
          </p:txBody>
        </p:sp>
        <p:sp>
          <p:nvSpPr>
            <p:cNvPr id="90155" name="Rectangle 19"/>
            <p:cNvSpPr>
              <a:spLocks noChangeArrowheads="1"/>
            </p:cNvSpPr>
            <p:nvPr/>
          </p:nvSpPr>
          <p:spPr bwMode="auto">
            <a:xfrm>
              <a:off x="3608" y="1965"/>
              <a:ext cx="69" cy="291"/>
            </a:xfrm>
            <a:prstGeom prst="rect">
              <a:avLst/>
            </a:prstGeom>
            <a:noFill/>
            <a:ln w="12700">
              <a:noFill/>
              <a:miter lim="800000"/>
              <a:headEnd/>
              <a:tailEnd/>
            </a:ln>
          </p:spPr>
          <p:txBody>
            <a:bodyPr wrap="none" lIns="0" tIns="0" rIns="0" bIns="0">
              <a:spAutoFit/>
            </a:bodyPr>
            <a:lstStyle/>
            <a:p>
              <a:r>
                <a:rPr lang="en-US" sz="1400" b="1" dirty="0"/>
                <a:t>0</a:t>
              </a:r>
            </a:p>
          </p:txBody>
        </p:sp>
        <p:sp>
          <p:nvSpPr>
            <p:cNvPr id="90156" name="Freeform 20"/>
            <p:cNvSpPr>
              <a:spLocks/>
            </p:cNvSpPr>
            <p:nvPr/>
          </p:nvSpPr>
          <p:spPr bwMode="auto">
            <a:xfrm>
              <a:off x="3652" y="1556"/>
              <a:ext cx="624" cy="384"/>
            </a:xfrm>
            <a:custGeom>
              <a:avLst/>
              <a:gdLst>
                <a:gd name="T0" fmla="*/ 0 w 624"/>
                <a:gd name="T1" fmla="*/ 384 h 384"/>
                <a:gd name="T2" fmla="*/ 384 w 624"/>
                <a:gd name="T3" fmla="*/ 288 h 384"/>
                <a:gd name="T4" fmla="*/ 624 w 624"/>
                <a:gd name="T5" fmla="*/ 0 h 384"/>
                <a:gd name="T6" fmla="*/ 0 60000 65536"/>
                <a:gd name="T7" fmla="*/ 0 60000 65536"/>
                <a:gd name="T8" fmla="*/ 0 60000 65536"/>
                <a:gd name="T9" fmla="*/ 0 w 624"/>
                <a:gd name="T10" fmla="*/ 0 h 384"/>
                <a:gd name="T11" fmla="*/ 624 w 624"/>
                <a:gd name="T12" fmla="*/ 384 h 384"/>
              </a:gdLst>
              <a:ahLst/>
              <a:cxnLst>
                <a:cxn ang="T6">
                  <a:pos x="T0" y="T1"/>
                </a:cxn>
                <a:cxn ang="T7">
                  <a:pos x="T2" y="T3"/>
                </a:cxn>
                <a:cxn ang="T8">
                  <a:pos x="T4" y="T5"/>
                </a:cxn>
              </a:cxnLst>
              <a:rect l="T9" t="T10" r="T11" b="T12"/>
              <a:pathLst>
                <a:path w="624" h="384">
                  <a:moveTo>
                    <a:pt x="0" y="384"/>
                  </a:moveTo>
                  <a:cubicBezTo>
                    <a:pt x="140" y="368"/>
                    <a:pt x="280" y="352"/>
                    <a:pt x="384" y="288"/>
                  </a:cubicBezTo>
                  <a:cubicBezTo>
                    <a:pt x="488" y="224"/>
                    <a:pt x="584" y="48"/>
                    <a:pt x="624" y="0"/>
                  </a:cubicBezTo>
                </a:path>
              </a:pathLst>
            </a:custGeom>
            <a:noFill/>
            <a:ln w="28575">
              <a:solidFill>
                <a:schemeClr val="tx1"/>
              </a:solidFill>
              <a:prstDash val="dash"/>
              <a:round/>
              <a:headEnd/>
              <a:tailEnd/>
            </a:ln>
          </p:spPr>
          <p:txBody>
            <a:bodyPr wrap="none" anchor="ctr"/>
            <a:lstStyle/>
            <a:p>
              <a:endParaRPr lang="en-US" dirty="0"/>
            </a:p>
          </p:txBody>
        </p:sp>
        <p:sp>
          <p:nvSpPr>
            <p:cNvPr id="90157" name="Rectangle 21"/>
            <p:cNvSpPr>
              <a:spLocks noChangeArrowheads="1"/>
            </p:cNvSpPr>
            <p:nvPr/>
          </p:nvSpPr>
          <p:spPr bwMode="auto">
            <a:xfrm>
              <a:off x="3689" y="2284"/>
              <a:ext cx="770" cy="353"/>
            </a:xfrm>
            <a:prstGeom prst="rect">
              <a:avLst/>
            </a:prstGeom>
            <a:noFill/>
            <a:ln w="12700">
              <a:noFill/>
              <a:miter lim="800000"/>
              <a:headEnd/>
              <a:tailEnd/>
            </a:ln>
          </p:spPr>
          <p:txBody>
            <a:bodyPr wrap="none" lIns="0" tIns="0" rIns="0" bIns="0">
              <a:spAutoFit/>
            </a:bodyPr>
            <a:lstStyle/>
            <a:p>
              <a:r>
                <a:rPr lang="en-US" sz="1700" b="1" dirty="0"/>
                <a:t>Threshold </a:t>
              </a:r>
            </a:p>
          </p:txBody>
        </p:sp>
        <p:sp>
          <p:nvSpPr>
            <p:cNvPr id="90158" name="Line 22"/>
            <p:cNvSpPr>
              <a:spLocks noChangeShapeType="1"/>
            </p:cNvSpPr>
            <p:nvPr/>
          </p:nvSpPr>
          <p:spPr bwMode="auto">
            <a:xfrm flipV="1">
              <a:off x="3816" y="1992"/>
              <a:ext cx="0" cy="192"/>
            </a:xfrm>
            <a:prstGeom prst="line">
              <a:avLst/>
            </a:prstGeom>
            <a:noFill/>
            <a:ln w="28575">
              <a:solidFill>
                <a:srgbClr val="993366"/>
              </a:solidFill>
              <a:round/>
              <a:headEnd/>
              <a:tailEnd type="triangle" w="med" len="med"/>
            </a:ln>
          </p:spPr>
          <p:txBody>
            <a:bodyPr wrap="none" anchor="ctr"/>
            <a:lstStyle/>
            <a:p>
              <a:endParaRPr lang="en-US" dirty="0"/>
            </a:p>
          </p:txBody>
        </p:sp>
      </p:grpSp>
      <p:sp>
        <p:nvSpPr>
          <p:cNvPr id="90122" name="Rectangle 23"/>
          <p:cNvSpPr>
            <a:spLocks noChangeArrowheads="1"/>
          </p:cNvSpPr>
          <p:nvPr/>
        </p:nvSpPr>
        <p:spPr bwMode="auto">
          <a:xfrm>
            <a:off x="228600" y="5181600"/>
            <a:ext cx="503238" cy="228600"/>
          </a:xfrm>
          <a:prstGeom prst="rect">
            <a:avLst/>
          </a:prstGeom>
          <a:gradFill rotWithShape="0">
            <a:gsLst>
              <a:gs pos="0">
                <a:srgbClr val="FFFFFF"/>
              </a:gs>
              <a:gs pos="100000">
                <a:srgbClr val="FFFF99"/>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wrap="none" lIns="91334" tIns="45667" rIns="91334" bIns="45667" anchor="ctr">
            <a:flatTx/>
          </a:bodyPr>
          <a:lstStyle/>
          <a:p>
            <a:pPr algn="ctr"/>
            <a:endParaRPr lang="en-US" sz="1600" b="1" dirty="0">
              <a:solidFill>
                <a:schemeClr val="bg1"/>
              </a:solidFill>
            </a:endParaRPr>
          </a:p>
        </p:txBody>
      </p:sp>
      <p:grpSp>
        <p:nvGrpSpPr>
          <p:cNvPr id="3" name="Group 27"/>
          <p:cNvGrpSpPr>
            <a:grpSpLocks/>
          </p:cNvGrpSpPr>
          <p:nvPr/>
        </p:nvGrpSpPr>
        <p:grpSpPr bwMode="auto">
          <a:xfrm>
            <a:off x="3071813" y="857250"/>
            <a:ext cx="2857500" cy="790575"/>
            <a:chOff x="1104" y="672"/>
            <a:chExt cx="1794" cy="498"/>
          </a:xfrm>
        </p:grpSpPr>
        <p:grpSp>
          <p:nvGrpSpPr>
            <p:cNvPr id="4" name="Group 28"/>
            <p:cNvGrpSpPr>
              <a:grpSpLocks/>
            </p:cNvGrpSpPr>
            <p:nvPr/>
          </p:nvGrpSpPr>
          <p:grpSpPr bwMode="auto">
            <a:xfrm>
              <a:off x="1104" y="672"/>
              <a:ext cx="1794" cy="498"/>
              <a:chOff x="960" y="672"/>
              <a:chExt cx="1794" cy="498"/>
            </a:xfrm>
          </p:grpSpPr>
          <p:sp>
            <p:nvSpPr>
              <p:cNvPr id="90140" name="Rectangle 29"/>
              <p:cNvSpPr>
                <a:spLocks noChangeArrowheads="1"/>
              </p:cNvSpPr>
              <p:nvPr/>
            </p:nvSpPr>
            <p:spPr bwMode="auto">
              <a:xfrm>
                <a:off x="1824" y="1008"/>
                <a:ext cx="930" cy="162"/>
              </a:xfrm>
              <a:prstGeom prst="rect">
                <a:avLst/>
              </a:prstGeom>
              <a:solidFill>
                <a:srgbClr val="BABAD2"/>
              </a:solidFill>
              <a:ln w="9525">
                <a:miter lim="800000"/>
                <a:headEnd/>
                <a:tailEnd/>
              </a:ln>
              <a:scene3d>
                <a:camera prst="legacyObliqueTopLeft"/>
                <a:lightRig rig="legacyFlat3" dir="t"/>
              </a:scene3d>
              <a:sp3d extrusionH="430200" prstMaterial="legacyMatte">
                <a:bevelT w="13500" h="13500" prst="angle"/>
                <a:bevelB w="13500" h="13500" prst="angle"/>
                <a:extrusionClr>
                  <a:srgbClr val="BABAD2"/>
                </a:extrusionClr>
              </a:sp3d>
            </p:spPr>
            <p:txBody>
              <a:bodyPr wrap="none" anchor="ctr">
                <a:flatTx/>
              </a:bodyPr>
              <a:lstStyle/>
              <a:p>
                <a:endParaRPr lang="en-US" dirty="0"/>
              </a:p>
            </p:txBody>
          </p:sp>
          <p:sp>
            <p:nvSpPr>
              <p:cNvPr id="90141" name="Rectangle 30"/>
              <p:cNvSpPr>
                <a:spLocks noChangeArrowheads="1"/>
              </p:cNvSpPr>
              <p:nvPr/>
            </p:nvSpPr>
            <p:spPr bwMode="auto">
              <a:xfrm>
                <a:off x="960" y="672"/>
                <a:ext cx="1181" cy="380"/>
              </a:xfrm>
              <a:prstGeom prst="rect">
                <a:avLst/>
              </a:prstGeom>
              <a:gradFill rotWithShape="0">
                <a:gsLst>
                  <a:gs pos="0">
                    <a:srgbClr val="FFFFFF"/>
                  </a:gs>
                  <a:gs pos="100000">
                    <a:srgbClr val="FFFF99"/>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wrap="none" anchor="ctr">
                <a:flatTx/>
              </a:bodyPr>
              <a:lstStyle/>
              <a:p>
                <a:endParaRPr lang="en-US" dirty="0"/>
              </a:p>
            </p:txBody>
          </p:sp>
          <p:sp>
            <p:nvSpPr>
              <p:cNvPr id="90142" name="Rectangle 31"/>
              <p:cNvSpPr>
                <a:spLocks noChangeArrowheads="1"/>
              </p:cNvSpPr>
              <p:nvPr/>
            </p:nvSpPr>
            <p:spPr bwMode="auto">
              <a:xfrm>
                <a:off x="1364" y="717"/>
                <a:ext cx="638" cy="155"/>
              </a:xfrm>
              <a:prstGeom prst="rect">
                <a:avLst/>
              </a:prstGeom>
              <a:noFill/>
              <a:ln w="12700">
                <a:noFill/>
                <a:miter lim="800000"/>
                <a:headEnd/>
                <a:tailEnd/>
              </a:ln>
            </p:spPr>
            <p:txBody>
              <a:bodyPr lIns="0" tIns="0" rIns="0" bIns="0">
                <a:spAutoFit/>
              </a:bodyPr>
              <a:lstStyle/>
              <a:p>
                <a:r>
                  <a:rPr lang="en-US" sz="1600" b="1" dirty="0"/>
                  <a:t>Metabolite</a:t>
                </a:r>
                <a:endParaRPr lang="en-US" sz="1700" b="1" dirty="0"/>
              </a:p>
            </p:txBody>
          </p:sp>
          <p:grpSp>
            <p:nvGrpSpPr>
              <p:cNvPr id="5" name="Group 32"/>
              <p:cNvGrpSpPr>
                <a:grpSpLocks/>
              </p:cNvGrpSpPr>
              <p:nvPr/>
            </p:nvGrpSpPr>
            <p:grpSpPr bwMode="auto">
              <a:xfrm>
                <a:off x="1008" y="704"/>
                <a:ext cx="714" cy="284"/>
                <a:chOff x="3268" y="2733"/>
                <a:chExt cx="714" cy="420"/>
              </a:xfrm>
            </p:grpSpPr>
            <p:sp>
              <p:nvSpPr>
                <p:cNvPr id="90144" name="Freeform 33"/>
                <p:cNvSpPr>
                  <a:spLocks/>
                </p:cNvSpPr>
                <p:nvPr/>
              </p:nvSpPr>
              <p:spPr bwMode="auto">
                <a:xfrm>
                  <a:off x="3268" y="3002"/>
                  <a:ext cx="312" cy="151"/>
                </a:xfrm>
                <a:custGeom>
                  <a:avLst/>
                  <a:gdLst>
                    <a:gd name="T0" fmla="*/ 0 w 312"/>
                    <a:gd name="T1" fmla="*/ 150 h 151"/>
                    <a:gd name="T2" fmla="*/ 66 w 312"/>
                    <a:gd name="T3" fmla="*/ 144 h 151"/>
                    <a:gd name="T4" fmla="*/ 126 w 312"/>
                    <a:gd name="T5" fmla="*/ 138 h 151"/>
                    <a:gd name="T6" fmla="*/ 180 w 312"/>
                    <a:gd name="T7" fmla="*/ 126 h 151"/>
                    <a:gd name="T8" fmla="*/ 222 w 312"/>
                    <a:gd name="T9" fmla="*/ 114 h 151"/>
                    <a:gd name="T10" fmla="*/ 258 w 312"/>
                    <a:gd name="T11" fmla="*/ 90 h 151"/>
                    <a:gd name="T12" fmla="*/ 282 w 312"/>
                    <a:gd name="T13" fmla="*/ 66 h 151"/>
                    <a:gd name="T14" fmla="*/ 299 w 312"/>
                    <a:gd name="T15" fmla="*/ 36 h 151"/>
                    <a:gd name="T16" fmla="*/ 311 w 312"/>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151"/>
                    <a:gd name="T29" fmla="*/ 312 w 312"/>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151">
                      <a:moveTo>
                        <a:pt x="0" y="150"/>
                      </a:moveTo>
                      <a:lnTo>
                        <a:pt x="66" y="144"/>
                      </a:lnTo>
                      <a:lnTo>
                        <a:pt x="126" y="138"/>
                      </a:lnTo>
                      <a:lnTo>
                        <a:pt x="180" y="126"/>
                      </a:lnTo>
                      <a:lnTo>
                        <a:pt x="222" y="114"/>
                      </a:lnTo>
                      <a:lnTo>
                        <a:pt x="258" y="90"/>
                      </a:lnTo>
                      <a:lnTo>
                        <a:pt x="282" y="66"/>
                      </a:lnTo>
                      <a:lnTo>
                        <a:pt x="299" y="36"/>
                      </a:lnTo>
                      <a:lnTo>
                        <a:pt x="311" y="0"/>
                      </a:lnTo>
                    </a:path>
                  </a:pathLst>
                </a:custGeom>
                <a:noFill/>
                <a:ln w="12700" cap="rnd">
                  <a:solidFill>
                    <a:srgbClr val="000000"/>
                  </a:solidFill>
                  <a:round/>
                  <a:headEnd/>
                  <a:tailEnd/>
                </a:ln>
              </p:spPr>
              <p:txBody>
                <a:bodyPr/>
                <a:lstStyle/>
                <a:p>
                  <a:endParaRPr lang="en-US" dirty="0"/>
                </a:p>
              </p:txBody>
            </p:sp>
            <p:sp>
              <p:nvSpPr>
                <p:cNvPr id="90145" name="Freeform 34"/>
                <p:cNvSpPr>
                  <a:spLocks/>
                </p:cNvSpPr>
                <p:nvPr/>
              </p:nvSpPr>
              <p:spPr bwMode="auto">
                <a:xfrm>
                  <a:off x="3579" y="2733"/>
                  <a:ext cx="403" cy="276"/>
                </a:xfrm>
                <a:custGeom>
                  <a:avLst/>
                  <a:gdLst>
                    <a:gd name="T0" fmla="*/ 0 w 403"/>
                    <a:gd name="T1" fmla="*/ 275 h 276"/>
                    <a:gd name="T2" fmla="*/ 6 w 403"/>
                    <a:gd name="T3" fmla="*/ 263 h 276"/>
                    <a:gd name="T4" fmla="*/ 6 w 403"/>
                    <a:gd name="T5" fmla="*/ 239 h 276"/>
                    <a:gd name="T6" fmla="*/ 12 w 403"/>
                    <a:gd name="T7" fmla="*/ 191 h 276"/>
                    <a:gd name="T8" fmla="*/ 30 w 403"/>
                    <a:gd name="T9" fmla="*/ 144 h 276"/>
                    <a:gd name="T10" fmla="*/ 48 w 403"/>
                    <a:gd name="T11" fmla="*/ 120 h 276"/>
                    <a:gd name="T12" fmla="*/ 72 w 403"/>
                    <a:gd name="T13" fmla="*/ 102 h 276"/>
                    <a:gd name="T14" fmla="*/ 132 w 403"/>
                    <a:gd name="T15" fmla="*/ 72 h 276"/>
                    <a:gd name="T16" fmla="*/ 204 w 403"/>
                    <a:gd name="T17" fmla="*/ 42 h 276"/>
                    <a:gd name="T18" fmla="*/ 294 w 403"/>
                    <a:gd name="T19" fmla="*/ 18 h 276"/>
                    <a:gd name="T20" fmla="*/ 402 w 403"/>
                    <a:gd name="T21" fmla="*/ 0 h 2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276"/>
                    <a:gd name="T35" fmla="*/ 403 w 403"/>
                    <a:gd name="T36" fmla="*/ 276 h 2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276">
                      <a:moveTo>
                        <a:pt x="0" y="275"/>
                      </a:moveTo>
                      <a:lnTo>
                        <a:pt x="6" y="263"/>
                      </a:lnTo>
                      <a:lnTo>
                        <a:pt x="6" y="239"/>
                      </a:lnTo>
                      <a:lnTo>
                        <a:pt x="12" y="191"/>
                      </a:lnTo>
                      <a:lnTo>
                        <a:pt x="30" y="144"/>
                      </a:lnTo>
                      <a:lnTo>
                        <a:pt x="48" y="120"/>
                      </a:lnTo>
                      <a:lnTo>
                        <a:pt x="72" y="102"/>
                      </a:lnTo>
                      <a:lnTo>
                        <a:pt x="132" y="72"/>
                      </a:lnTo>
                      <a:lnTo>
                        <a:pt x="204" y="42"/>
                      </a:lnTo>
                      <a:lnTo>
                        <a:pt x="294" y="18"/>
                      </a:lnTo>
                      <a:lnTo>
                        <a:pt x="402" y="0"/>
                      </a:lnTo>
                    </a:path>
                  </a:pathLst>
                </a:custGeom>
                <a:noFill/>
                <a:ln w="12700" cap="rnd">
                  <a:solidFill>
                    <a:srgbClr val="000000"/>
                  </a:solidFill>
                  <a:round/>
                  <a:headEnd/>
                  <a:tailEnd/>
                </a:ln>
              </p:spPr>
              <p:txBody>
                <a:bodyPr/>
                <a:lstStyle/>
                <a:p>
                  <a:endParaRPr lang="en-US" dirty="0"/>
                </a:p>
              </p:txBody>
            </p:sp>
          </p:grpSp>
        </p:grpSp>
        <p:sp>
          <p:nvSpPr>
            <p:cNvPr id="90139" name="Freeform 35"/>
            <p:cNvSpPr>
              <a:spLocks/>
            </p:cNvSpPr>
            <p:nvPr/>
          </p:nvSpPr>
          <p:spPr bwMode="auto">
            <a:xfrm>
              <a:off x="1152" y="720"/>
              <a:ext cx="729" cy="288"/>
            </a:xfrm>
            <a:custGeom>
              <a:avLst/>
              <a:gdLst>
                <a:gd name="T0" fmla="*/ 0 w 888"/>
                <a:gd name="T1" fmla="*/ 0 h 498"/>
                <a:gd name="T2" fmla="*/ 0 w 888"/>
                <a:gd name="T3" fmla="*/ 1 h 498"/>
                <a:gd name="T4" fmla="*/ 2 w 888"/>
                <a:gd name="T5" fmla="*/ 1 h 498"/>
                <a:gd name="T6" fmla="*/ 0 60000 65536"/>
                <a:gd name="T7" fmla="*/ 0 60000 65536"/>
                <a:gd name="T8" fmla="*/ 0 60000 65536"/>
                <a:gd name="T9" fmla="*/ 0 w 888"/>
                <a:gd name="T10" fmla="*/ 0 h 498"/>
                <a:gd name="T11" fmla="*/ 888 w 888"/>
                <a:gd name="T12" fmla="*/ 498 h 498"/>
              </a:gdLst>
              <a:ahLst/>
              <a:cxnLst>
                <a:cxn ang="T6">
                  <a:pos x="T0" y="T1"/>
                </a:cxn>
                <a:cxn ang="T7">
                  <a:pos x="T2" y="T3"/>
                </a:cxn>
                <a:cxn ang="T8">
                  <a:pos x="T4" y="T5"/>
                </a:cxn>
              </a:cxnLst>
              <a:rect l="T9" t="T10" r="T11" b="T12"/>
              <a:pathLst>
                <a:path w="888" h="498">
                  <a:moveTo>
                    <a:pt x="0" y="0"/>
                  </a:moveTo>
                  <a:lnTo>
                    <a:pt x="0" y="497"/>
                  </a:lnTo>
                  <a:lnTo>
                    <a:pt x="887" y="497"/>
                  </a:lnTo>
                </a:path>
              </a:pathLst>
            </a:custGeom>
            <a:noFill/>
            <a:ln w="12700" cap="rnd">
              <a:solidFill>
                <a:srgbClr val="000000"/>
              </a:solidFill>
              <a:round/>
              <a:headEnd/>
              <a:tailEnd/>
            </a:ln>
          </p:spPr>
          <p:txBody>
            <a:bodyPr/>
            <a:lstStyle/>
            <a:p>
              <a:endParaRPr lang="en-US" dirty="0"/>
            </a:p>
          </p:txBody>
        </p:sp>
      </p:grpSp>
      <p:grpSp>
        <p:nvGrpSpPr>
          <p:cNvPr id="6" name="Group 54"/>
          <p:cNvGrpSpPr>
            <a:grpSpLocks/>
          </p:cNvGrpSpPr>
          <p:nvPr/>
        </p:nvGrpSpPr>
        <p:grpSpPr bwMode="auto">
          <a:xfrm>
            <a:off x="3000375" y="2928938"/>
            <a:ext cx="2919413" cy="928687"/>
            <a:chOff x="1104" y="672"/>
            <a:chExt cx="1794" cy="498"/>
          </a:xfrm>
        </p:grpSpPr>
        <p:grpSp>
          <p:nvGrpSpPr>
            <p:cNvPr id="7" name="Group 55"/>
            <p:cNvGrpSpPr>
              <a:grpSpLocks/>
            </p:cNvGrpSpPr>
            <p:nvPr/>
          </p:nvGrpSpPr>
          <p:grpSpPr bwMode="auto">
            <a:xfrm>
              <a:off x="1104" y="672"/>
              <a:ext cx="1794" cy="498"/>
              <a:chOff x="960" y="672"/>
              <a:chExt cx="1794" cy="498"/>
            </a:xfrm>
          </p:grpSpPr>
          <p:sp>
            <p:nvSpPr>
              <p:cNvPr id="90132" name="Rectangle 56"/>
              <p:cNvSpPr>
                <a:spLocks noChangeArrowheads="1"/>
              </p:cNvSpPr>
              <p:nvPr/>
            </p:nvSpPr>
            <p:spPr bwMode="auto">
              <a:xfrm>
                <a:off x="1824" y="1008"/>
                <a:ext cx="930" cy="162"/>
              </a:xfrm>
              <a:prstGeom prst="rect">
                <a:avLst/>
              </a:prstGeom>
              <a:solidFill>
                <a:srgbClr val="BABAD2"/>
              </a:solidFill>
              <a:ln w="9525">
                <a:miter lim="800000"/>
                <a:headEnd/>
                <a:tailEnd/>
              </a:ln>
              <a:scene3d>
                <a:camera prst="legacyObliqueTopLeft"/>
                <a:lightRig rig="legacyFlat3" dir="t"/>
              </a:scene3d>
              <a:sp3d extrusionH="430200" prstMaterial="legacyMatte">
                <a:bevelT w="13500" h="13500" prst="angle"/>
                <a:bevelB w="13500" h="13500" prst="angle"/>
                <a:extrusionClr>
                  <a:srgbClr val="BABAD2"/>
                </a:extrusionClr>
              </a:sp3d>
            </p:spPr>
            <p:txBody>
              <a:bodyPr wrap="none" anchor="ctr">
                <a:flatTx/>
              </a:bodyPr>
              <a:lstStyle/>
              <a:p>
                <a:endParaRPr lang="en-US" dirty="0"/>
              </a:p>
            </p:txBody>
          </p:sp>
          <p:sp>
            <p:nvSpPr>
              <p:cNvPr id="90133" name="Rectangle 57"/>
              <p:cNvSpPr>
                <a:spLocks noChangeArrowheads="1"/>
              </p:cNvSpPr>
              <p:nvPr/>
            </p:nvSpPr>
            <p:spPr bwMode="auto">
              <a:xfrm>
                <a:off x="960" y="672"/>
                <a:ext cx="1181" cy="380"/>
              </a:xfrm>
              <a:prstGeom prst="rect">
                <a:avLst/>
              </a:prstGeom>
              <a:gradFill rotWithShape="0">
                <a:gsLst>
                  <a:gs pos="0">
                    <a:srgbClr val="FFFFFF"/>
                  </a:gs>
                  <a:gs pos="100000">
                    <a:srgbClr val="FFFF99"/>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wrap="none" anchor="ctr">
                <a:flatTx/>
              </a:bodyPr>
              <a:lstStyle/>
              <a:p>
                <a:endParaRPr lang="en-US" dirty="0"/>
              </a:p>
            </p:txBody>
          </p:sp>
          <p:sp>
            <p:nvSpPr>
              <p:cNvPr id="90134" name="Rectangle 58"/>
              <p:cNvSpPr>
                <a:spLocks noChangeArrowheads="1"/>
              </p:cNvSpPr>
              <p:nvPr/>
            </p:nvSpPr>
            <p:spPr bwMode="auto">
              <a:xfrm>
                <a:off x="1048" y="787"/>
                <a:ext cx="830" cy="202"/>
              </a:xfrm>
              <a:prstGeom prst="rect">
                <a:avLst/>
              </a:prstGeom>
              <a:noFill/>
              <a:ln w="12700">
                <a:noFill/>
                <a:miter lim="800000"/>
                <a:headEnd/>
                <a:tailEnd/>
              </a:ln>
            </p:spPr>
            <p:txBody>
              <a:bodyPr lIns="0" tIns="0" rIns="0" bIns="0">
                <a:spAutoFit/>
              </a:bodyPr>
              <a:lstStyle/>
              <a:p>
                <a:r>
                  <a:rPr lang="en-US" sz="1200" b="1" dirty="0"/>
                  <a:t>Cell Damage &amp; Proliferation</a:t>
                </a:r>
              </a:p>
            </p:txBody>
          </p:sp>
          <p:grpSp>
            <p:nvGrpSpPr>
              <p:cNvPr id="8" name="Group 59"/>
              <p:cNvGrpSpPr>
                <a:grpSpLocks/>
              </p:cNvGrpSpPr>
              <p:nvPr/>
            </p:nvGrpSpPr>
            <p:grpSpPr bwMode="auto">
              <a:xfrm>
                <a:off x="1008" y="704"/>
                <a:ext cx="714" cy="284"/>
                <a:chOff x="3268" y="2733"/>
                <a:chExt cx="714" cy="420"/>
              </a:xfrm>
            </p:grpSpPr>
            <p:sp>
              <p:nvSpPr>
                <p:cNvPr id="90136" name="Freeform 60"/>
                <p:cNvSpPr>
                  <a:spLocks/>
                </p:cNvSpPr>
                <p:nvPr/>
              </p:nvSpPr>
              <p:spPr bwMode="auto">
                <a:xfrm>
                  <a:off x="3268" y="3002"/>
                  <a:ext cx="312" cy="151"/>
                </a:xfrm>
                <a:custGeom>
                  <a:avLst/>
                  <a:gdLst>
                    <a:gd name="T0" fmla="*/ 0 w 312"/>
                    <a:gd name="T1" fmla="*/ 150 h 151"/>
                    <a:gd name="T2" fmla="*/ 66 w 312"/>
                    <a:gd name="T3" fmla="*/ 144 h 151"/>
                    <a:gd name="T4" fmla="*/ 126 w 312"/>
                    <a:gd name="T5" fmla="*/ 138 h 151"/>
                    <a:gd name="T6" fmla="*/ 180 w 312"/>
                    <a:gd name="T7" fmla="*/ 126 h 151"/>
                    <a:gd name="T8" fmla="*/ 222 w 312"/>
                    <a:gd name="T9" fmla="*/ 114 h 151"/>
                    <a:gd name="T10" fmla="*/ 258 w 312"/>
                    <a:gd name="T11" fmla="*/ 90 h 151"/>
                    <a:gd name="T12" fmla="*/ 282 w 312"/>
                    <a:gd name="T13" fmla="*/ 66 h 151"/>
                    <a:gd name="T14" fmla="*/ 299 w 312"/>
                    <a:gd name="T15" fmla="*/ 36 h 151"/>
                    <a:gd name="T16" fmla="*/ 311 w 312"/>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151"/>
                    <a:gd name="T29" fmla="*/ 312 w 312"/>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151">
                      <a:moveTo>
                        <a:pt x="0" y="150"/>
                      </a:moveTo>
                      <a:lnTo>
                        <a:pt x="66" y="144"/>
                      </a:lnTo>
                      <a:lnTo>
                        <a:pt x="126" y="138"/>
                      </a:lnTo>
                      <a:lnTo>
                        <a:pt x="180" y="126"/>
                      </a:lnTo>
                      <a:lnTo>
                        <a:pt x="222" y="114"/>
                      </a:lnTo>
                      <a:lnTo>
                        <a:pt x="258" y="90"/>
                      </a:lnTo>
                      <a:lnTo>
                        <a:pt x="282" y="66"/>
                      </a:lnTo>
                      <a:lnTo>
                        <a:pt x="299" y="36"/>
                      </a:lnTo>
                      <a:lnTo>
                        <a:pt x="311" y="0"/>
                      </a:lnTo>
                    </a:path>
                  </a:pathLst>
                </a:custGeom>
                <a:noFill/>
                <a:ln w="12700" cap="rnd">
                  <a:solidFill>
                    <a:srgbClr val="000000"/>
                  </a:solidFill>
                  <a:round/>
                  <a:headEnd/>
                  <a:tailEnd/>
                </a:ln>
              </p:spPr>
              <p:txBody>
                <a:bodyPr/>
                <a:lstStyle/>
                <a:p>
                  <a:endParaRPr lang="en-US" dirty="0"/>
                </a:p>
              </p:txBody>
            </p:sp>
            <p:sp>
              <p:nvSpPr>
                <p:cNvPr id="90137" name="Freeform 61"/>
                <p:cNvSpPr>
                  <a:spLocks/>
                </p:cNvSpPr>
                <p:nvPr/>
              </p:nvSpPr>
              <p:spPr bwMode="auto">
                <a:xfrm>
                  <a:off x="3579" y="2733"/>
                  <a:ext cx="403" cy="276"/>
                </a:xfrm>
                <a:custGeom>
                  <a:avLst/>
                  <a:gdLst>
                    <a:gd name="T0" fmla="*/ 0 w 403"/>
                    <a:gd name="T1" fmla="*/ 275 h 276"/>
                    <a:gd name="T2" fmla="*/ 6 w 403"/>
                    <a:gd name="T3" fmla="*/ 263 h 276"/>
                    <a:gd name="T4" fmla="*/ 6 w 403"/>
                    <a:gd name="T5" fmla="*/ 239 h 276"/>
                    <a:gd name="T6" fmla="*/ 12 w 403"/>
                    <a:gd name="T7" fmla="*/ 191 h 276"/>
                    <a:gd name="T8" fmla="*/ 30 w 403"/>
                    <a:gd name="T9" fmla="*/ 144 h 276"/>
                    <a:gd name="T10" fmla="*/ 48 w 403"/>
                    <a:gd name="T11" fmla="*/ 120 h 276"/>
                    <a:gd name="T12" fmla="*/ 72 w 403"/>
                    <a:gd name="T13" fmla="*/ 102 h 276"/>
                    <a:gd name="T14" fmla="*/ 132 w 403"/>
                    <a:gd name="T15" fmla="*/ 72 h 276"/>
                    <a:gd name="T16" fmla="*/ 204 w 403"/>
                    <a:gd name="T17" fmla="*/ 42 h 276"/>
                    <a:gd name="T18" fmla="*/ 294 w 403"/>
                    <a:gd name="T19" fmla="*/ 18 h 276"/>
                    <a:gd name="T20" fmla="*/ 402 w 403"/>
                    <a:gd name="T21" fmla="*/ 0 h 2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276"/>
                    <a:gd name="T35" fmla="*/ 403 w 403"/>
                    <a:gd name="T36" fmla="*/ 276 h 2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276">
                      <a:moveTo>
                        <a:pt x="0" y="275"/>
                      </a:moveTo>
                      <a:lnTo>
                        <a:pt x="6" y="263"/>
                      </a:lnTo>
                      <a:lnTo>
                        <a:pt x="6" y="239"/>
                      </a:lnTo>
                      <a:lnTo>
                        <a:pt x="12" y="191"/>
                      </a:lnTo>
                      <a:lnTo>
                        <a:pt x="30" y="144"/>
                      </a:lnTo>
                      <a:lnTo>
                        <a:pt x="48" y="120"/>
                      </a:lnTo>
                      <a:lnTo>
                        <a:pt x="72" y="102"/>
                      </a:lnTo>
                      <a:lnTo>
                        <a:pt x="132" y="72"/>
                      </a:lnTo>
                      <a:lnTo>
                        <a:pt x="204" y="42"/>
                      </a:lnTo>
                      <a:lnTo>
                        <a:pt x="294" y="18"/>
                      </a:lnTo>
                      <a:lnTo>
                        <a:pt x="402" y="0"/>
                      </a:lnTo>
                    </a:path>
                  </a:pathLst>
                </a:custGeom>
                <a:noFill/>
                <a:ln w="12700" cap="rnd">
                  <a:solidFill>
                    <a:srgbClr val="000000"/>
                  </a:solidFill>
                  <a:round/>
                  <a:headEnd/>
                  <a:tailEnd/>
                </a:ln>
              </p:spPr>
              <p:txBody>
                <a:bodyPr/>
                <a:lstStyle/>
                <a:p>
                  <a:endParaRPr lang="en-US" dirty="0"/>
                </a:p>
              </p:txBody>
            </p:sp>
          </p:grpSp>
        </p:grpSp>
        <p:sp>
          <p:nvSpPr>
            <p:cNvPr id="90131" name="Freeform 62"/>
            <p:cNvSpPr>
              <a:spLocks/>
            </p:cNvSpPr>
            <p:nvPr/>
          </p:nvSpPr>
          <p:spPr bwMode="auto">
            <a:xfrm>
              <a:off x="1152" y="720"/>
              <a:ext cx="729" cy="288"/>
            </a:xfrm>
            <a:custGeom>
              <a:avLst/>
              <a:gdLst>
                <a:gd name="T0" fmla="*/ 0 w 888"/>
                <a:gd name="T1" fmla="*/ 0 h 498"/>
                <a:gd name="T2" fmla="*/ 0 w 888"/>
                <a:gd name="T3" fmla="*/ 1 h 498"/>
                <a:gd name="T4" fmla="*/ 2 w 888"/>
                <a:gd name="T5" fmla="*/ 1 h 498"/>
                <a:gd name="T6" fmla="*/ 0 60000 65536"/>
                <a:gd name="T7" fmla="*/ 0 60000 65536"/>
                <a:gd name="T8" fmla="*/ 0 60000 65536"/>
                <a:gd name="T9" fmla="*/ 0 w 888"/>
                <a:gd name="T10" fmla="*/ 0 h 498"/>
                <a:gd name="T11" fmla="*/ 888 w 888"/>
                <a:gd name="T12" fmla="*/ 498 h 498"/>
              </a:gdLst>
              <a:ahLst/>
              <a:cxnLst>
                <a:cxn ang="T6">
                  <a:pos x="T0" y="T1"/>
                </a:cxn>
                <a:cxn ang="T7">
                  <a:pos x="T2" y="T3"/>
                </a:cxn>
                <a:cxn ang="T8">
                  <a:pos x="T4" y="T5"/>
                </a:cxn>
              </a:cxnLst>
              <a:rect l="T9" t="T10" r="T11" b="T12"/>
              <a:pathLst>
                <a:path w="888" h="498">
                  <a:moveTo>
                    <a:pt x="0" y="0"/>
                  </a:moveTo>
                  <a:lnTo>
                    <a:pt x="0" y="497"/>
                  </a:lnTo>
                  <a:lnTo>
                    <a:pt x="887" y="497"/>
                  </a:lnTo>
                </a:path>
              </a:pathLst>
            </a:custGeom>
            <a:noFill/>
            <a:ln w="12700" cap="rnd">
              <a:solidFill>
                <a:srgbClr val="000000"/>
              </a:solidFill>
              <a:round/>
              <a:headEnd/>
              <a:tailEnd/>
            </a:ln>
          </p:spPr>
          <p:txBody>
            <a:bodyPr/>
            <a:lstStyle/>
            <a:p>
              <a:endParaRPr lang="en-US" dirty="0"/>
            </a:p>
          </p:txBody>
        </p:sp>
      </p:grpSp>
      <p:sp>
        <p:nvSpPr>
          <p:cNvPr id="90125" name="Text Box 63"/>
          <p:cNvSpPr txBox="1">
            <a:spLocks noChangeArrowheads="1"/>
          </p:cNvSpPr>
          <p:nvPr/>
        </p:nvSpPr>
        <p:spPr bwMode="auto">
          <a:xfrm>
            <a:off x="152400" y="5410200"/>
            <a:ext cx="1676400" cy="342900"/>
          </a:xfrm>
          <a:prstGeom prst="rect">
            <a:avLst/>
          </a:prstGeom>
          <a:noFill/>
          <a:ln w="12699">
            <a:noFill/>
            <a:miter lim="800000"/>
            <a:headEnd/>
            <a:tailEnd/>
          </a:ln>
        </p:spPr>
        <p:txBody>
          <a:bodyPr lIns="91334" tIns="45667" rIns="91334" bIns="45667">
            <a:spAutoFit/>
          </a:bodyPr>
          <a:lstStyle/>
          <a:p>
            <a:pPr>
              <a:spcBef>
                <a:spcPct val="50000"/>
              </a:spcBef>
            </a:pPr>
            <a:r>
              <a:rPr lang="en-US" sz="1600" b="1" dirty="0"/>
              <a:t>Key Event</a:t>
            </a:r>
          </a:p>
        </p:txBody>
      </p:sp>
      <p:sp>
        <p:nvSpPr>
          <p:cNvPr id="90126" name="AutoShape 77"/>
          <p:cNvSpPr>
            <a:spLocks noChangeArrowheads="1"/>
          </p:cNvSpPr>
          <p:nvPr/>
        </p:nvSpPr>
        <p:spPr bwMode="auto">
          <a:xfrm rot="5400000">
            <a:off x="3493294" y="4221956"/>
            <a:ext cx="1214438" cy="485775"/>
          </a:xfrm>
          <a:prstGeom prst="rightArrow">
            <a:avLst>
              <a:gd name="adj1" fmla="val 50000"/>
              <a:gd name="adj2" fmla="val 25000"/>
            </a:avLst>
          </a:prstGeom>
          <a:solidFill>
            <a:srgbClr val="993366"/>
          </a:solidFill>
          <a:ln w="12700">
            <a:noFill/>
            <a:miter lim="800000"/>
            <a:headEnd/>
            <a:tailEnd/>
          </a:ln>
        </p:spPr>
        <p:txBody>
          <a:bodyPr wrap="none" lIns="91334" tIns="45667" rIns="91334" bIns="45667" anchor="ctr"/>
          <a:lstStyle/>
          <a:p>
            <a:endParaRPr lang="en-US" dirty="0">
              <a:solidFill>
                <a:schemeClr val="bg1"/>
              </a:solidFill>
            </a:endParaRPr>
          </a:p>
        </p:txBody>
      </p:sp>
      <p:sp>
        <p:nvSpPr>
          <p:cNvPr id="90127" name="AutoShape 76"/>
          <p:cNvSpPr>
            <a:spLocks noChangeArrowheads="1"/>
          </p:cNvSpPr>
          <p:nvPr/>
        </p:nvSpPr>
        <p:spPr bwMode="auto">
          <a:xfrm rot="5400000">
            <a:off x="3457575" y="1828801"/>
            <a:ext cx="1214437" cy="557212"/>
          </a:xfrm>
          <a:prstGeom prst="rightArrow">
            <a:avLst>
              <a:gd name="adj1" fmla="val 50000"/>
              <a:gd name="adj2" fmla="val 25004"/>
            </a:avLst>
          </a:prstGeom>
          <a:solidFill>
            <a:srgbClr val="993366"/>
          </a:solidFill>
          <a:ln w="12700">
            <a:noFill/>
            <a:miter lim="800000"/>
            <a:headEnd/>
            <a:tailEnd/>
          </a:ln>
        </p:spPr>
        <p:txBody>
          <a:bodyPr wrap="none" lIns="91334" tIns="45667" rIns="91334" bIns="45667" anchor="ctr"/>
          <a:lstStyle/>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62050" y="2284424"/>
            <a:ext cx="7048500" cy="4081463"/>
            <a:chOff x="732" y="825"/>
            <a:chExt cx="4440" cy="2571"/>
          </a:xfrm>
          <a:noFill/>
        </p:grpSpPr>
        <p:sp>
          <p:nvSpPr>
            <p:cNvPr id="16475" name="Line 3"/>
            <p:cNvSpPr>
              <a:spLocks noChangeShapeType="1"/>
            </p:cNvSpPr>
            <p:nvPr/>
          </p:nvSpPr>
          <p:spPr bwMode="auto">
            <a:xfrm>
              <a:off x="1027" y="3163"/>
              <a:ext cx="15" cy="1"/>
            </a:xfrm>
            <a:prstGeom prst="line">
              <a:avLst/>
            </a:prstGeom>
            <a:grpFill/>
            <a:ln w="0">
              <a:solidFill>
                <a:schemeClr val="tx1"/>
              </a:solidFill>
              <a:round/>
              <a:headEnd/>
              <a:tailEnd/>
            </a:ln>
          </p:spPr>
          <p:txBody>
            <a:bodyPr/>
            <a:lstStyle/>
            <a:p>
              <a:pPr>
                <a:defRPr/>
              </a:pPr>
              <a:endParaRPr lang="en-US" dirty="0"/>
            </a:p>
          </p:txBody>
        </p:sp>
        <p:sp>
          <p:nvSpPr>
            <p:cNvPr id="16476" name="Line 4"/>
            <p:cNvSpPr>
              <a:spLocks noChangeShapeType="1"/>
            </p:cNvSpPr>
            <p:nvPr/>
          </p:nvSpPr>
          <p:spPr bwMode="auto">
            <a:xfrm flipH="1">
              <a:off x="5156" y="3163"/>
              <a:ext cx="16" cy="1"/>
            </a:xfrm>
            <a:prstGeom prst="line">
              <a:avLst/>
            </a:prstGeom>
            <a:grpFill/>
            <a:ln w="0">
              <a:solidFill>
                <a:schemeClr val="tx1"/>
              </a:solidFill>
              <a:round/>
              <a:headEnd/>
              <a:tailEnd/>
            </a:ln>
          </p:spPr>
          <p:txBody>
            <a:bodyPr/>
            <a:lstStyle/>
            <a:p>
              <a:pPr>
                <a:defRPr/>
              </a:pPr>
              <a:endParaRPr lang="en-US" dirty="0"/>
            </a:p>
          </p:txBody>
        </p:sp>
        <p:sp>
          <p:nvSpPr>
            <p:cNvPr id="16477" name="Line 5"/>
            <p:cNvSpPr>
              <a:spLocks noChangeShapeType="1"/>
            </p:cNvSpPr>
            <p:nvPr/>
          </p:nvSpPr>
          <p:spPr bwMode="auto">
            <a:xfrm>
              <a:off x="1027" y="3121"/>
              <a:ext cx="15" cy="1"/>
            </a:xfrm>
            <a:prstGeom prst="line">
              <a:avLst/>
            </a:prstGeom>
            <a:grpFill/>
            <a:ln w="0">
              <a:solidFill>
                <a:schemeClr val="tx1"/>
              </a:solidFill>
              <a:round/>
              <a:headEnd/>
              <a:tailEnd/>
            </a:ln>
          </p:spPr>
          <p:txBody>
            <a:bodyPr/>
            <a:lstStyle/>
            <a:p>
              <a:pPr>
                <a:defRPr/>
              </a:pPr>
              <a:endParaRPr lang="en-US" dirty="0"/>
            </a:p>
          </p:txBody>
        </p:sp>
        <p:sp>
          <p:nvSpPr>
            <p:cNvPr id="16478" name="Line 6"/>
            <p:cNvSpPr>
              <a:spLocks noChangeShapeType="1"/>
            </p:cNvSpPr>
            <p:nvPr/>
          </p:nvSpPr>
          <p:spPr bwMode="auto">
            <a:xfrm flipH="1">
              <a:off x="5156" y="3121"/>
              <a:ext cx="16" cy="1"/>
            </a:xfrm>
            <a:prstGeom prst="line">
              <a:avLst/>
            </a:prstGeom>
            <a:grpFill/>
            <a:ln w="0">
              <a:solidFill>
                <a:schemeClr val="tx1"/>
              </a:solidFill>
              <a:round/>
              <a:headEnd/>
              <a:tailEnd/>
            </a:ln>
          </p:spPr>
          <p:txBody>
            <a:bodyPr/>
            <a:lstStyle/>
            <a:p>
              <a:pPr>
                <a:defRPr/>
              </a:pPr>
              <a:endParaRPr lang="en-US" dirty="0"/>
            </a:p>
          </p:txBody>
        </p:sp>
        <p:sp>
          <p:nvSpPr>
            <p:cNvPr id="16479" name="Line 7"/>
            <p:cNvSpPr>
              <a:spLocks noChangeShapeType="1"/>
            </p:cNvSpPr>
            <p:nvPr/>
          </p:nvSpPr>
          <p:spPr bwMode="auto">
            <a:xfrm>
              <a:off x="1027" y="3078"/>
              <a:ext cx="15" cy="1"/>
            </a:xfrm>
            <a:prstGeom prst="line">
              <a:avLst/>
            </a:prstGeom>
            <a:grpFill/>
            <a:ln w="0">
              <a:solidFill>
                <a:schemeClr val="tx1"/>
              </a:solidFill>
              <a:round/>
              <a:headEnd/>
              <a:tailEnd/>
            </a:ln>
          </p:spPr>
          <p:txBody>
            <a:bodyPr/>
            <a:lstStyle/>
            <a:p>
              <a:pPr>
                <a:defRPr/>
              </a:pPr>
              <a:endParaRPr lang="en-US" dirty="0"/>
            </a:p>
          </p:txBody>
        </p:sp>
        <p:sp>
          <p:nvSpPr>
            <p:cNvPr id="16480" name="Line 8"/>
            <p:cNvSpPr>
              <a:spLocks noChangeShapeType="1"/>
            </p:cNvSpPr>
            <p:nvPr/>
          </p:nvSpPr>
          <p:spPr bwMode="auto">
            <a:xfrm flipH="1">
              <a:off x="5156" y="3078"/>
              <a:ext cx="16" cy="1"/>
            </a:xfrm>
            <a:prstGeom prst="line">
              <a:avLst/>
            </a:prstGeom>
            <a:grpFill/>
            <a:ln w="0">
              <a:solidFill>
                <a:schemeClr val="tx1"/>
              </a:solidFill>
              <a:round/>
              <a:headEnd/>
              <a:tailEnd/>
            </a:ln>
          </p:spPr>
          <p:txBody>
            <a:bodyPr/>
            <a:lstStyle/>
            <a:p>
              <a:pPr>
                <a:defRPr/>
              </a:pPr>
              <a:endParaRPr lang="en-US" dirty="0"/>
            </a:p>
          </p:txBody>
        </p:sp>
        <p:sp>
          <p:nvSpPr>
            <p:cNvPr id="16481" name="Line 9"/>
            <p:cNvSpPr>
              <a:spLocks noChangeShapeType="1"/>
            </p:cNvSpPr>
            <p:nvPr/>
          </p:nvSpPr>
          <p:spPr bwMode="auto">
            <a:xfrm>
              <a:off x="1027" y="3036"/>
              <a:ext cx="15" cy="1"/>
            </a:xfrm>
            <a:prstGeom prst="line">
              <a:avLst/>
            </a:prstGeom>
            <a:grpFill/>
            <a:ln w="0">
              <a:solidFill>
                <a:schemeClr val="tx1"/>
              </a:solidFill>
              <a:round/>
              <a:headEnd/>
              <a:tailEnd/>
            </a:ln>
          </p:spPr>
          <p:txBody>
            <a:bodyPr/>
            <a:lstStyle/>
            <a:p>
              <a:pPr>
                <a:defRPr/>
              </a:pPr>
              <a:endParaRPr lang="en-US" dirty="0"/>
            </a:p>
          </p:txBody>
        </p:sp>
        <p:sp>
          <p:nvSpPr>
            <p:cNvPr id="16482" name="Line 10"/>
            <p:cNvSpPr>
              <a:spLocks noChangeShapeType="1"/>
            </p:cNvSpPr>
            <p:nvPr/>
          </p:nvSpPr>
          <p:spPr bwMode="auto">
            <a:xfrm flipH="1">
              <a:off x="5156" y="3036"/>
              <a:ext cx="16" cy="1"/>
            </a:xfrm>
            <a:prstGeom prst="line">
              <a:avLst/>
            </a:prstGeom>
            <a:grpFill/>
            <a:ln w="0">
              <a:solidFill>
                <a:schemeClr val="tx1"/>
              </a:solidFill>
              <a:round/>
              <a:headEnd/>
              <a:tailEnd/>
            </a:ln>
          </p:spPr>
          <p:txBody>
            <a:bodyPr/>
            <a:lstStyle/>
            <a:p>
              <a:pPr>
                <a:defRPr/>
              </a:pPr>
              <a:endParaRPr lang="en-US" dirty="0"/>
            </a:p>
          </p:txBody>
        </p:sp>
        <p:sp>
          <p:nvSpPr>
            <p:cNvPr id="16483" name="Line 11"/>
            <p:cNvSpPr>
              <a:spLocks noChangeShapeType="1"/>
            </p:cNvSpPr>
            <p:nvPr/>
          </p:nvSpPr>
          <p:spPr bwMode="auto">
            <a:xfrm>
              <a:off x="1027" y="2994"/>
              <a:ext cx="15" cy="1"/>
            </a:xfrm>
            <a:prstGeom prst="line">
              <a:avLst/>
            </a:prstGeom>
            <a:grpFill/>
            <a:ln w="0">
              <a:solidFill>
                <a:schemeClr val="tx1"/>
              </a:solidFill>
              <a:round/>
              <a:headEnd/>
              <a:tailEnd/>
            </a:ln>
          </p:spPr>
          <p:txBody>
            <a:bodyPr/>
            <a:lstStyle/>
            <a:p>
              <a:pPr>
                <a:defRPr/>
              </a:pPr>
              <a:endParaRPr lang="en-US" dirty="0"/>
            </a:p>
          </p:txBody>
        </p:sp>
        <p:sp>
          <p:nvSpPr>
            <p:cNvPr id="16484" name="Line 12"/>
            <p:cNvSpPr>
              <a:spLocks noChangeShapeType="1"/>
            </p:cNvSpPr>
            <p:nvPr/>
          </p:nvSpPr>
          <p:spPr bwMode="auto">
            <a:xfrm flipH="1">
              <a:off x="5156" y="2994"/>
              <a:ext cx="16" cy="1"/>
            </a:xfrm>
            <a:prstGeom prst="line">
              <a:avLst/>
            </a:prstGeom>
            <a:grpFill/>
            <a:ln w="0">
              <a:solidFill>
                <a:schemeClr val="tx1"/>
              </a:solidFill>
              <a:round/>
              <a:headEnd/>
              <a:tailEnd/>
            </a:ln>
          </p:spPr>
          <p:txBody>
            <a:bodyPr/>
            <a:lstStyle/>
            <a:p>
              <a:pPr>
                <a:defRPr/>
              </a:pPr>
              <a:endParaRPr lang="en-US" dirty="0"/>
            </a:p>
          </p:txBody>
        </p:sp>
        <p:sp>
          <p:nvSpPr>
            <p:cNvPr id="16485" name="Line 13"/>
            <p:cNvSpPr>
              <a:spLocks noChangeShapeType="1"/>
            </p:cNvSpPr>
            <p:nvPr/>
          </p:nvSpPr>
          <p:spPr bwMode="auto">
            <a:xfrm>
              <a:off x="1027" y="2994"/>
              <a:ext cx="30" cy="1"/>
            </a:xfrm>
            <a:prstGeom prst="line">
              <a:avLst/>
            </a:prstGeom>
            <a:grpFill/>
            <a:ln w="0">
              <a:solidFill>
                <a:schemeClr val="tx1"/>
              </a:solidFill>
              <a:round/>
              <a:headEnd/>
              <a:tailEnd/>
            </a:ln>
          </p:spPr>
          <p:txBody>
            <a:bodyPr/>
            <a:lstStyle/>
            <a:p>
              <a:pPr>
                <a:defRPr/>
              </a:pPr>
              <a:endParaRPr lang="en-US" dirty="0"/>
            </a:p>
          </p:txBody>
        </p:sp>
        <p:sp>
          <p:nvSpPr>
            <p:cNvPr id="16486" name="Line 14"/>
            <p:cNvSpPr>
              <a:spLocks noChangeShapeType="1"/>
            </p:cNvSpPr>
            <p:nvPr/>
          </p:nvSpPr>
          <p:spPr bwMode="auto">
            <a:xfrm flipH="1">
              <a:off x="5141" y="2994"/>
              <a:ext cx="31" cy="1"/>
            </a:xfrm>
            <a:prstGeom prst="line">
              <a:avLst/>
            </a:prstGeom>
            <a:grpFill/>
            <a:ln w="0">
              <a:solidFill>
                <a:schemeClr val="tx1"/>
              </a:solidFill>
              <a:round/>
              <a:headEnd/>
              <a:tailEnd/>
            </a:ln>
          </p:spPr>
          <p:txBody>
            <a:bodyPr/>
            <a:lstStyle/>
            <a:p>
              <a:pPr>
                <a:defRPr/>
              </a:pPr>
              <a:endParaRPr lang="en-US" dirty="0"/>
            </a:p>
          </p:txBody>
        </p:sp>
        <p:sp>
          <p:nvSpPr>
            <p:cNvPr id="16487" name="Rectangle 15"/>
            <p:cNvSpPr>
              <a:spLocks noChangeArrowheads="1"/>
            </p:cNvSpPr>
            <p:nvPr/>
          </p:nvSpPr>
          <p:spPr bwMode="auto">
            <a:xfrm>
              <a:off x="836" y="2932"/>
              <a:ext cx="57" cy="136"/>
            </a:xfrm>
            <a:prstGeom prst="rect">
              <a:avLst/>
            </a:prstGeom>
            <a:grpFill/>
            <a:ln w="9525">
              <a:noFill/>
              <a:miter lim="800000"/>
              <a:headEnd/>
              <a:tailEnd/>
            </a:ln>
          </p:spPr>
          <p:txBody>
            <a:bodyPr wrap="none" lIns="0" tIns="0" rIns="0" bIns="0">
              <a:spAutoFit/>
            </a:bodyPr>
            <a:lstStyle/>
            <a:p>
              <a:pPr>
                <a:defRPr/>
              </a:pPr>
              <a:r>
                <a:rPr lang="en-US" sz="1400" dirty="0"/>
                <a:t>0</a:t>
              </a:r>
              <a:endParaRPr lang="en-US" sz="2400" dirty="0">
                <a:latin typeface="Times"/>
              </a:endParaRPr>
            </a:p>
          </p:txBody>
        </p:sp>
        <p:sp>
          <p:nvSpPr>
            <p:cNvPr id="16488" name="Line 16"/>
            <p:cNvSpPr>
              <a:spLocks noChangeShapeType="1"/>
            </p:cNvSpPr>
            <p:nvPr/>
          </p:nvSpPr>
          <p:spPr bwMode="auto">
            <a:xfrm>
              <a:off x="1027" y="2952"/>
              <a:ext cx="15" cy="1"/>
            </a:xfrm>
            <a:prstGeom prst="line">
              <a:avLst/>
            </a:prstGeom>
            <a:grpFill/>
            <a:ln w="0">
              <a:solidFill>
                <a:schemeClr val="tx1"/>
              </a:solidFill>
              <a:round/>
              <a:headEnd/>
              <a:tailEnd/>
            </a:ln>
          </p:spPr>
          <p:txBody>
            <a:bodyPr/>
            <a:lstStyle/>
            <a:p>
              <a:pPr>
                <a:defRPr/>
              </a:pPr>
              <a:endParaRPr lang="en-US" dirty="0"/>
            </a:p>
          </p:txBody>
        </p:sp>
        <p:sp>
          <p:nvSpPr>
            <p:cNvPr id="16489" name="Line 17"/>
            <p:cNvSpPr>
              <a:spLocks noChangeShapeType="1"/>
            </p:cNvSpPr>
            <p:nvPr/>
          </p:nvSpPr>
          <p:spPr bwMode="auto">
            <a:xfrm flipH="1">
              <a:off x="5156" y="2952"/>
              <a:ext cx="16" cy="1"/>
            </a:xfrm>
            <a:prstGeom prst="line">
              <a:avLst/>
            </a:prstGeom>
            <a:grpFill/>
            <a:ln w="0">
              <a:solidFill>
                <a:schemeClr val="tx1"/>
              </a:solidFill>
              <a:round/>
              <a:headEnd/>
              <a:tailEnd/>
            </a:ln>
          </p:spPr>
          <p:txBody>
            <a:bodyPr/>
            <a:lstStyle/>
            <a:p>
              <a:pPr>
                <a:defRPr/>
              </a:pPr>
              <a:endParaRPr lang="en-US" dirty="0"/>
            </a:p>
          </p:txBody>
        </p:sp>
        <p:sp>
          <p:nvSpPr>
            <p:cNvPr id="16490" name="Line 18"/>
            <p:cNvSpPr>
              <a:spLocks noChangeShapeType="1"/>
            </p:cNvSpPr>
            <p:nvPr/>
          </p:nvSpPr>
          <p:spPr bwMode="auto">
            <a:xfrm>
              <a:off x="1027" y="2910"/>
              <a:ext cx="15" cy="1"/>
            </a:xfrm>
            <a:prstGeom prst="line">
              <a:avLst/>
            </a:prstGeom>
            <a:grpFill/>
            <a:ln w="0">
              <a:solidFill>
                <a:schemeClr val="tx1"/>
              </a:solidFill>
              <a:round/>
              <a:headEnd/>
              <a:tailEnd/>
            </a:ln>
          </p:spPr>
          <p:txBody>
            <a:bodyPr/>
            <a:lstStyle/>
            <a:p>
              <a:pPr>
                <a:defRPr/>
              </a:pPr>
              <a:endParaRPr lang="en-US" dirty="0"/>
            </a:p>
          </p:txBody>
        </p:sp>
        <p:sp>
          <p:nvSpPr>
            <p:cNvPr id="16491" name="Line 19"/>
            <p:cNvSpPr>
              <a:spLocks noChangeShapeType="1"/>
            </p:cNvSpPr>
            <p:nvPr/>
          </p:nvSpPr>
          <p:spPr bwMode="auto">
            <a:xfrm flipH="1">
              <a:off x="5156" y="2910"/>
              <a:ext cx="16" cy="1"/>
            </a:xfrm>
            <a:prstGeom prst="line">
              <a:avLst/>
            </a:prstGeom>
            <a:grpFill/>
            <a:ln w="0">
              <a:solidFill>
                <a:schemeClr val="tx1"/>
              </a:solidFill>
              <a:round/>
              <a:headEnd/>
              <a:tailEnd/>
            </a:ln>
          </p:spPr>
          <p:txBody>
            <a:bodyPr/>
            <a:lstStyle/>
            <a:p>
              <a:pPr>
                <a:defRPr/>
              </a:pPr>
              <a:endParaRPr lang="en-US" dirty="0"/>
            </a:p>
          </p:txBody>
        </p:sp>
        <p:sp>
          <p:nvSpPr>
            <p:cNvPr id="16492" name="Line 20"/>
            <p:cNvSpPr>
              <a:spLocks noChangeShapeType="1"/>
            </p:cNvSpPr>
            <p:nvPr/>
          </p:nvSpPr>
          <p:spPr bwMode="auto">
            <a:xfrm>
              <a:off x="1027" y="2868"/>
              <a:ext cx="15" cy="1"/>
            </a:xfrm>
            <a:prstGeom prst="line">
              <a:avLst/>
            </a:prstGeom>
            <a:grpFill/>
            <a:ln w="0">
              <a:solidFill>
                <a:schemeClr val="tx1"/>
              </a:solidFill>
              <a:round/>
              <a:headEnd/>
              <a:tailEnd/>
            </a:ln>
          </p:spPr>
          <p:txBody>
            <a:bodyPr/>
            <a:lstStyle/>
            <a:p>
              <a:pPr>
                <a:defRPr/>
              </a:pPr>
              <a:endParaRPr lang="en-US" dirty="0"/>
            </a:p>
          </p:txBody>
        </p:sp>
        <p:sp>
          <p:nvSpPr>
            <p:cNvPr id="16493" name="Line 21"/>
            <p:cNvSpPr>
              <a:spLocks noChangeShapeType="1"/>
            </p:cNvSpPr>
            <p:nvPr/>
          </p:nvSpPr>
          <p:spPr bwMode="auto">
            <a:xfrm flipH="1">
              <a:off x="5156" y="2868"/>
              <a:ext cx="16" cy="1"/>
            </a:xfrm>
            <a:prstGeom prst="line">
              <a:avLst/>
            </a:prstGeom>
            <a:grpFill/>
            <a:ln w="0">
              <a:solidFill>
                <a:schemeClr val="tx1"/>
              </a:solidFill>
              <a:round/>
              <a:headEnd/>
              <a:tailEnd/>
            </a:ln>
          </p:spPr>
          <p:txBody>
            <a:bodyPr/>
            <a:lstStyle/>
            <a:p>
              <a:pPr>
                <a:defRPr/>
              </a:pPr>
              <a:endParaRPr lang="en-US" dirty="0"/>
            </a:p>
          </p:txBody>
        </p:sp>
        <p:sp>
          <p:nvSpPr>
            <p:cNvPr id="16494" name="Line 22"/>
            <p:cNvSpPr>
              <a:spLocks noChangeShapeType="1"/>
            </p:cNvSpPr>
            <p:nvPr/>
          </p:nvSpPr>
          <p:spPr bwMode="auto">
            <a:xfrm>
              <a:off x="1027" y="2825"/>
              <a:ext cx="15" cy="1"/>
            </a:xfrm>
            <a:prstGeom prst="line">
              <a:avLst/>
            </a:prstGeom>
            <a:grpFill/>
            <a:ln w="0">
              <a:solidFill>
                <a:schemeClr val="tx1"/>
              </a:solidFill>
              <a:round/>
              <a:headEnd/>
              <a:tailEnd/>
            </a:ln>
          </p:spPr>
          <p:txBody>
            <a:bodyPr/>
            <a:lstStyle/>
            <a:p>
              <a:pPr>
                <a:defRPr/>
              </a:pPr>
              <a:endParaRPr lang="en-US" dirty="0"/>
            </a:p>
          </p:txBody>
        </p:sp>
        <p:sp>
          <p:nvSpPr>
            <p:cNvPr id="16495" name="Line 23"/>
            <p:cNvSpPr>
              <a:spLocks noChangeShapeType="1"/>
            </p:cNvSpPr>
            <p:nvPr/>
          </p:nvSpPr>
          <p:spPr bwMode="auto">
            <a:xfrm flipH="1">
              <a:off x="5156" y="2825"/>
              <a:ext cx="16" cy="1"/>
            </a:xfrm>
            <a:prstGeom prst="line">
              <a:avLst/>
            </a:prstGeom>
            <a:grpFill/>
            <a:ln w="0">
              <a:solidFill>
                <a:schemeClr val="tx1"/>
              </a:solidFill>
              <a:round/>
              <a:headEnd/>
              <a:tailEnd/>
            </a:ln>
          </p:spPr>
          <p:txBody>
            <a:bodyPr/>
            <a:lstStyle/>
            <a:p>
              <a:pPr>
                <a:defRPr/>
              </a:pPr>
              <a:endParaRPr lang="en-US" dirty="0"/>
            </a:p>
          </p:txBody>
        </p:sp>
        <p:sp>
          <p:nvSpPr>
            <p:cNvPr id="16496" name="Line 24"/>
            <p:cNvSpPr>
              <a:spLocks noChangeShapeType="1"/>
            </p:cNvSpPr>
            <p:nvPr/>
          </p:nvSpPr>
          <p:spPr bwMode="auto">
            <a:xfrm>
              <a:off x="1027" y="2783"/>
              <a:ext cx="15" cy="1"/>
            </a:xfrm>
            <a:prstGeom prst="line">
              <a:avLst/>
            </a:prstGeom>
            <a:grpFill/>
            <a:ln w="0">
              <a:solidFill>
                <a:schemeClr val="tx1"/>
              </a:solidFill>
              <a:round/>
              <a:headEnd/>
              <a:tailEnd/>
            </a:ln>
          </p:spPr>
          <p:txBody>
            <a:bodyPr/>
            <a:lstStyle/>
            <a:p>
              <a:pPr>
                <a:defRPr/>
              </a:pPr>
              <a:endParaRPr lang="en-US" dirty="0"/>
            </a:p>
          </p:txBody>
        </p:sp>
        <p:sp>
          <p:nvSpPr>
            <p:cNvPr id="16497" name="Line 25"/>
            <p:cNvSpPr>
              <a:spLocks noChangeShapeType="1"/>
            </p:cNvSpPr>
            <p:nvPr/>
          </p:nvSpPr>
          <p:spPr bwMode="auto">
            <a:xfrm flipH="1">
              <a:off x="5156" y="2783"/>
              <a:ext cx="16" cy="1"/>
            </a:xfrm>
            <a:prstGeom prst="line">
              <a:avLst/>
            </a:prstGeom>
            <a:grpFill/>
            <a:ln w="0">
              <a:solidFill>
                <a:schemeClr val="tx1"/>
              </a:solidFill>
              <a:round/>
              <a:headEnd/>
              <a:tailEnd/>
            </a:ln>
          </p:spPr>
          <p:txBody>
            <a:bodyPr/>
            <a:lstStyle/>
            <a:p>
              <a:pPr>
                <a:defRPr/>
              </a:pPr>
              <a:endParaRPr lang="en-US" dirty="0"/>
            </a:p>
          </p:txBody>
        </p:sp>
        <p:sp>
          <p:nvSpPr>
            <p:cNvPr id="16498" name="Line 26"/>
            <p:cNvSpPr>
              <a:spLocks noChangeShapeType="1"/>
            </p:cNvSpPr>
            <p:nvPr/>
          </p:nvSpPr>
          <p:spPr bwMode="auto">
            <a:xfrm>
              <a:off x="1027" y="2741"/>
              <a:ext cx="15" cy="1"/>
            </a:xfrm>
            <a:prstGeom prst="line">
              <a:avLst/>
            </a:prstGeom>
            <a:grpFill/>
            <a:ln w="0">
              <a:solidFill>
                <a:schemeClr val="tx1"/>
              </a:solidFill>
              <a:round/>
              <a:headEnd/>
              <a:tailEnd/>
            </a:ln>
          </p:spPr>
          <p:txBody>
            <a:bodyPr/>
            <a:lstStyle/>
            <a:p>
              <a:pPr>
                <a:defRPr/>
              </a:pPr>
              <a:endParaRPr lang="en-US" dirty="0"/>
            </a:p>
          </p:txBody>
        </p:sp>
        <p:sp>
          <p:nvSpPr>
            <p:cNvPr id="16499" name="Line 27"/>
            <p:cNvSpPr>
              <a:spLocks noChangeShapeType="1"/>
            </p:cNvSpPr>
            <p:nvPr/>
          </p:nvSpPr>
          <p:spPr bwMode="auto">
            <a:xfrm flipH="1">
              <a:off x="5156" y="2741"/>
              <a:ext cx="16" cy="1"/>
            </a:xfrm>
            <a:prstGeom prst="line">
              <a:avLst/>
            </a:prstGeom>
            <a:grpFill/>
            <a:ln w="0">
              <a:solidFill>
                <a:schemeClr val="tx1"/>
              </a:solidFill>
              <a:round/>
              <a:headEnd/>
              <a:tailEnd/>
            </a:ln>
          </p:spPr>
          <p:txBody>
            <a:bodyPr/>
            <a:lstStyle/>
            <a:p>
              <a:pPr>
                <a:defRPr/>
              </a:pPr>
              <a:endParaRPr lang="en-US" dirty="0"/>
            </a:p>
          </p:txBody>
        </p:sp>
        <p:sp>
          <p:nvSpPr>
            <p:cNvPr id="16500" name="Line 28"/>
            <p:cNvSpPr>
              <a:spLocks noChangeShapeType="1"/>
            </p:cNvSpPr>
            <p:nvPr/>
          </p:nvSpPr>
          <p:spPr bwMode="auto">
            <a:xfrm>
              <a:off x="1027" y="2699"/>
              <a:ext cx="15" cy="1"/>
            </a:xfrm>
            <a:prstGeom prst="line">
              <a:avLst/>
            </a:prstGeom>
            <a:grpFill/>
            <a:ln w="0">
              <a:solidFill>
                <a:schemeClr val="tx1"/>
              </a:solidFill>
              <a:round/>
              <a:headEnd/>
              <a:tailEnd/>
            </a:ln>
          </p:spPr>
          <p:txBody>
            <a:bodyPr/>
            <a:lstStyle/>
            <a:p>
              <a:pPr>
                <a:defRPr/>
              </a:pPr>
              <a:endParaRPr lang="en-US" dirty="0"/>
            </a:p>
          </p:txBody>
        </p:sp>
        <p:sp>
          <p:nvSpPr>
            <p:cNvPr id="16501" name="Line 29"/>
            <p:cNvSpPr>
              <a:spLocks noChangeShapeType="1"/>
            </p:cNvSpPr>
            <p:nvPr/>
          </p:nvSpPr>
          <p:spPr bwMode="auto">
            <a:xfrm flipH="1">
              <a:off x="5156" y="2699"/>
              <a:ext cx="16" cy="1"/>
            </a:xfrm>
            <a:prstGeom prst="line">
              <a:avLst/>
            </a:prstGeom>
            <a:grpFill/>
            <a:ln w="0">
              <a:solidFill>
                <a:schemeClr val="tx1"/>
              </a:solidFill>
              <a:round/>
              <a:headEnd/>
              <a:tailEnd/>
            </a:ln>
          </p:spPr>
          <p:txBody>
            <a:bodyPr/>
            <a:lstStyle/>
            <a:p>
              <a:pPr>
                <a:defRPr/>
              </a:pPr>
              <a:endParaRPr lang="en-US" dirty="0"/>
            </a:p>
          </p:txBody>
        </p:sp>
        <p:sp>
          <p:nvSpPr>
            <p:cNvPr id="16502" name="Line 30"/>
            <p:cNvSpPr>
              <a:spLocks noChangeShapeType="1"/>
            </p:cNvSpPr>
            <p:nvPr/>
          </p:nvSpPr>
          <p:spPr bwMode="auto">
            <a:xfrm>
              <a:off x="1027" y="2657"/>
              <a:ext cx="15" cy="1"/>
            </a:xfrm>
            <a:prstGeom prst="line">
              <a:avLst/>
            </a:prstGeom>
            <a:grpFill/>
            <a:ln w="0">
              <a:solidFill>
                <a:schemeClr val="tx1"/>
              </a:solidFill>
              <a:round/>
              <a:headEnd/>
              <a:tailEnd/>
            </a:ln>
          </p:spPr>
          <p:txBody>
            <a:bodyPr/>
            <a:lstStyle/>
            <a:p>
              <a:pPr>
                <a:defRPr/>
              </a:pPr>
              <a:endParaRPr lang="en-US" dirty="0"/>
            </a:p>
          </p:txBody>
        </p:sp>
        <p:sp>
          <p:nvSpPr>
            <p:cNvPr id="16503" name="Line 31"/>
            <p:cNvSpPr>
              <a:spLocks noChangeShapeType="1"/>
            </p:cNvSpPr>
            <p:nvPr/>
          </p:nvSpPr>
          <p:spPr bwMode="auto">
            <a:xfrm flipH="1">
              <a:off x="5156" y="2657"/>
              <a:ext cx="16" cy="1"/>
            </a:xfrm>
            <a:prstGeom prst="line">
              <a:avLst/>
            </a:prstGeom>
            <a:grpFill/>
            <a:ln w="0">
              <a:solidFill>
                <a:schemeClr val="tx1"/>
              </a:solidFill>
              <a:round/>
              <a:headEnd/>
              <a:tailEnd/>
            </a:ln>
          </p:spPr>
          <p:txBody>
            <a:bodyPr/>
            <a:lstStyle/>
            <a:p>
              <a:pPr>
                <a:defRPr/>
              </a:pPr>
              <a:endParaRPr lang="en-US" dirty="0"/>
            </a:p>
          </p:txBody>
        </p:sp>
        <p:sp>
          <p:nvSpPr>
            <p:cNvPr id="16504" name="Line 32"/>
            <p:cNvSpPr>
              <a:spLocks noChangeShapeType="1"/>
            </p:cNvSpPr>
            <p:nvPr/>
          </p:nvSpPr>
          <p:spPr bwMode="auto">
            <a:xfrm>
              <a:off x="1027" y="2615"/>
              <a:ext cx="15" cy="1"/>
            </a:xfrm>
            <a:prstGeom prst="line">
              <a:avLst/>
            </a:prstGeom>
            <a:grpFill/>
            <a:ln w="0">
              <a:solidFill>
                <a:schemeClr val="tx1"/>
              </a:solidFill>
              <a:round/>
              <a:headEnd/>
              <a:tailEnd/>
            </a:ln>
          </p:spPr>
          <p:txBody>
            <a:bodyPr/>
            <a:lstStyle/>
            <a:p>
              <a:pPr>
                <a:defRPr/>
              </a:pPr>
              <a:endParaRPr lang="en-US" dirty="0"/>
            </a:p>
          </p:txBody>
        </p:sp>
        <p:sp>
          <p:nvSpPr>
            <p:cNvPr id="16505" name="Line 33"/>
            <p:cNvSpPr>
              <a:spLocks noChangeShapeType="1"/>
            </p:cNvSpPr>
            <p:nvPr/>
          </p:nvSpPr>
          <p:spPr bwMode="auto">
            <a:xfrm flipH="1">
              <a:off x="5156" y="2615"/>
              <a:ext cx="16" cy="1"/>
            </a:xfrm>
            <a:prstGeom prst="line">
              <a:avLst/>
            </a:prstGeom>
            <a:grpFill/>
            <a:ln w="0">
              <a:solidFill>
                <a:schemeClr val="tx1"/>
              </a:solidFill>
              <a:round/>
              <a:headEnd/>
              <a:tailEnd/>
            </a:ln>
          </p:spPr>
          <p:txBody>
            <a:bodyPr/>
            <a:lstStyle/>
            <a:p>
              <a:pPr>
                <a:defRPr/>
              </a:pPr>
              <a:endParaRPr lang="en-US" dirty="0"/>
            </a:p>
          </p:txBody>
        </p:sp>
        <p:sp>
          <p:nvSpPr>
            <p:cNvPr id="16506" name="Line 34"/>
            <p:cNvSpPr>
              <a:spLocks noChangeShapeType="1"/>
            </p:cNvSpPr>
            <p:nvPr/>
          </p:nvSpPr>
          <p:spPr bwMode="auto">
            <a:xfrm>
              <a:off x="1027" y="2573"/>
              <a:ext cx="15" cy="1"/>
            </a:xfrm>
            <a:prstGeom prst="line">
              <a:avLst/>
            </a:prstGeom>
            <a:grpFill/>
            <a:ln w="0">
              <a:solidFill>
                <a:schemeClr val="tx1"/>
              </a:solidFill>
              <a:round/>
              <a:headEnd/>
              <a:tailEnd/>
            </a:ln>
          </p:spPr>
          <p:txBody>
            <a:bodyPr/>
            <a:lstStyle/>
            <a:p>
              <a:pPr>
                <a:defRPr/>
              </a:pPr>
              <a:endParaRPr lang="en-US" dirty="0"/>
            </a:p>
          </p:txBody>
        </p:sp>
        <p:sp>
          <p:nvSpPr>
            <p:cNvPr id="16507" name="Line 35"/>
            <p:cNvSpPr>
              <a:spLocks noChangeShapeType="1"/>
            </p:cNvSpPr>
            <p:nvPr/>
          </p:nvSpPr>
          <p:spPr bwMode="auto">
            <a:xfrm flipH="1">
              <a:off x="5156" y="2573"/>
              <a:ext cx="16" cy="1"/>
            </a:xfrm>
            <a:prstGeom prst="line">
              <a:avLst/>
            </a:prstGeom>
            <a:grpFill/>
            <a:ln w="0">
              <a:solidFill>
                <a:schemeClr val="tx1"/>
              </a:solidFill>
              <a:round/>
              <a:headEnd/>
              <a:tailEnd/>
            </a:ln>
          </p:spPr>
          <p:txBody>
            <a:bodyPr/>
            <a:lstStyle/>
            <a:p>
              <a:pPr>
                <a:defRPr/>
              </a:pPr>
              <a:endParaRPr lang="en-US" dirty="0"/>
            </a:p>
          </p:txBody>
        </p:sp>
        <p:sp>
          <p:nvSpPr>
            <p:cNvPr id="16508" name="Line 36"/>
            <p:cNvSpPr>
              <a:spLocks noChangeShapeType="1"/>
            </p:cNvSpPr>
            <p:nvPr/>
          </p:nvSpPr>
          <p:spPr bwMode="auto">
            <a:xfrm>
              <a:off x="1027" y="2573"/>
              <a:ext cx="30" cy="1"/>
            </a:xfrm>
            <a:prstGeom prst="line">
              <a:avLst/>
            </a:prstGeom>
            <a:grpFill/>
            <a:ln w="0">
              <a:solidFill>
                <a:schemeClr val="tx1"/>
              </a:solidFill>
              <a:round/>
              <a:headEnd/>
              <a:tailEnd/>
            </a:ln>
          </p:spPr>
          <p:txBody>
            <a:bodyPr/>
            <a:lstStyle/>
            <a:p>
              <a:pPr>
                <a:defRPr/>
              </a:pPr>
              <a:endParaRPr lang="en-US" dirty="0"/>
            </a:p>
          </p:txBody>
        </p:sp>
        <p:sp>
          <p:nvSpPr>
            <p:cNvPr id="16509" name="Line 37"/>
            <p:cNvSpPr>
              <a:spLocks noChangeShapeType="1"/>
            </p:cNvSpPr>
            <p:nvPr/>
          </p:nvSpPr>
          <p:spPr bwMode="auto">
            <a:xfrm flipH="1">
              <a:off x="5141" y="2573"/>
              <a:ext cx="31" cy="1"/>
            </a:xfrm>
            <a:prstGeom prst="line">
              <a:avLst/>
            </a:prstGeom>
            <a:grpFill/>
            <a:ln w="0">
              <a:solidFill>
                <a:schemeClr val="tx1"/>
              </a:solidFill>
              <a:round/>
              <a:headEnd/>
              <a:tailEnd/>
            </a:ln>
          </p:spPr>
          <p:txBody>
            <a:bodyPr/>
            <a:lstStyle/>
            <a:p>
              <a:pPr>
                <a:defRPr/>
              </a:pPr>
              <a:endParaRPr lang="en-US" dirty="0"/>
            </a:p>
          </p:txBody>
        </p:sp>
        <p:sp>
          <p:nvSpPr>
            <p:cNvPr id="16510" name="Rectangle 38"/>
            <p:cNvSpPr>
              <a:spLocks noChangeArrowheads="1"/>
            </p:cNvSpPr>
            <p:nvPr/>
          </p:nvSpPr>
          <p:spPr bwMode="auto">
            <a:xfrm>
              <a:off x="732" y="2510"/>
              <a:ext cx="141" cy="136"/>
            </a:xfrm>
            <a:prstGeom prst="rect">
              <a:avLst/>
            </a:prstGeom>
            <a:grpFill/>
            <a:ln w="9525">
              <a:noFill/>
              <a:miter lim="800000"/>
              <a:headEnd/>
              <a:tailEnd/>
            </a:ln>
          </p:spPr>
          <p:txBody>
            <a:bodyPr wrap="none" lIns="0" tIns="0" rIns="0" bIns="0">
              <a:spAutoFit/>
            </a:bodyPr>
            <a:lstStyle/>
            <a:p>
              <a:pPr>
                <a:defRPr/>
              </a:pPr>
              <a:r>
                <a:rPr lang="en-US" sz="1400" dirty="0"/>
                <a:t>0.2</a:t>
              </a:r>
              <a:endParaRPr lang="en-US" sz="2400" dirty="0">
                <a:latin typeface="Times"/>
              </a:endParaRPr>
            </a:p>
          </p:txBody>
        </p:sp>
        <p:sp>
          <p:nvSpPr>
            <p:cNvPr id="16511" name="Line 39"/>
            <p:cNvSpPr>
              <a:spLocks noChangeShapeType="1"/>
            </p:cNvSpPr>
            <p:nvPr/>
          </p:nvSpPr>
          <p:spPr bwMode="auto">
            <a:xfrm>
              <a:off x="1027" y="2531"/>
              <a:ext cx="15" cy="1"/>
            </a:xfrm>
            <a:prstGeom prst="line">
              <a:avLst/>
            </a:prstGeom>
            <a:grpFill/>
            <a:ln w="0">
              <a:solidFill>
                <a:schemeClr val="tx1"/>
              </a:solidFill>
              <a:round/>
              <a:headEnd/>
              <a:tailEnd/>
            </a:ln>
          </p:spPr>
          <p:txBody>
            <a:bodyPr/>
            <a:lstStyle/>
            <a:p>
              <a:pPr>
                <a:defRPr/>
              </a:pPr>
              <a:endParaRPr lang="en-US" dirty="0"/>
            </a:p>
          </p:txBody>
        </p:sp>
        <p:sp>
          <p:nvSpPr>
            <p:cNvPr id="16512" name="Line 40"/>
            <p:cNvSpPr>
              <a:spLocks noChangeShapeType="1"/>
            </p:cNvSpPr>
            <p:nvPr/>
          </p:nvSpPr>
          <p:spPr bwMode="auto">
            <a:xfrm flipH="1">
              <a:off x="5156" y="2531"/>
              <a:ext cx="16" cy="1"/>
            </a:xfrm>
            <a:prstGeom prst="line">
              <a:avLst/>
            </a:prstGeom>
            <a:grpFill/>
            <a:ln w="0">
              <a:solidFill>
                <a:schemeClr val="tx1"/>
              </a:solidFill>
              <a:round/>
              <a:headEnd/>
              <a:tailEnd/>
            </a:ln>
          </p:spPr>
          <p:txBody>
            <a:bodyPr/>
            <a:lstStyle/>
            <a:p>
              <a:pPr>
                <a:defRPr/>
              </a:pPr>
              <a:endParaRPr lang="en-US" dirty="0"/>
            </a:p>
          </p:txBody>
        </p:sp>
        <p:sp>
          <p:nvSpPr>
            <p:cNvPr id="16513" name="Line 41"/>
            <p:cNvSpPr>
              <a:spLocks noChangeShapeType="1"/>
            </p:cNvSpPr>
            <p:nvPr/>
          </p:nvSpPr>
          <p:spPr bwMode="auto">
            <a:xfrm>
              <a:off x="1027" y="2488"/>
              <a:ext cx="15" cy="1"/>
            </a:xfrm>
            <a:prstGeom prst="line">
              <a:avLst/>
            </a:prstGeom>
            <a:grpFill/>
            <a:ln w="0">
              <a:solidFill>
                <a:schemeClr val="tx1"/>
              </a:solidFill>
              <a:round/>
              <a:headEnd/>
              <a:tailEnd/>
            </a:ln>
          </p:spPr>
          <p:txBody>
            <a:bodyPr/>
            <a:lstStyle/>
            <a:p>
              <a:pPr>
                <a:defRPr/>
              </a:pPr>
              <a:endParaRPr lang="en-US" dirty="0"/>
            </a:p>
          </p:txBody>
        </p:sp>
        <p:sp>
          <p:nvSpPr>
            <p:cNvPr id="16514" name="Line 42"/>
            <p:cNvSpPr>
              <a:spLocks noChangeShapeType="1"/>
            </p:cNvSpPr>
            <p:nvPr/>
          </p:nvSpPr>
          <p:spPr bwMode="auto">
            <a:xfrm flipH="1">
              <a:off x="5156" y="2488"/>
              <a:ext cx="16" cy="1"/>
            </a:xfrm>
            <a:prstGeom prst="line">
              <a:avLst/>
            </a:prstGeom>
            <a:grpFill/>
            <a:ln w="0">
              <a:solidFill>
                <a:schemeClr val="tx1"/>
              </a:solidFill>
              <a:round/>
              <a:headEnd/>
              <a:tailEnd/>
            </a:ln>
          </p:spPr>
          <p:txBody>
            <a:bodyPr/>
            <a:lstStyle/>
            <a:p>
              <a:pPr>
                <a:defRPr/>
              </a:pPr>
              <a:endParaRPr lang="en-US" dirty="0"/>
            </a:p>
          </p:txBody>
        </p:sp>
        <p:sp>
          <p:nvSpPr>
            <p:cNvPr id="16515" name="Line 43"/>
            <p:cNvSpPr>
              <a:spLocks noChangeShapeType="1"/>
            </p:cNvSpPr>
            <p:nvPr/>
          </p:nvSpPr>
          <p:spPr bwMode="auto">
            <a:xfrm>
              <a:off x="1027" y="2446"/>
              <a:ext cx="15" cy="1"/>
            </a:xfrm>
            <a:prstGeom prst="line">
              <a:avLst/>
            </a:prstGeom>
            <a:grpFill/>
            <a:ln w="0">
              <a:solidFill>
                <a:schemeClr val="tx1"/>
              </a:solidFill>
              <a:round/>
              <a:headEnd/>
              <a:tailEnd/>
            </a:ln>
          </p:spPr>
          <p:txBody>
            <a:bodyPr/>
            <a:lstStyle/>
            <a:p>
              <a:pPr>
                <a:defRPr/>
              </a:pPr>
              <a:endParaRPr lang="en-US" dirty="0"/>
            </a:p>
          </p:txBody>
        </p:sp>
        <p:sp>
          <p:nvSpPr>
            <p:cNvPr id="16516" name="Line 44"/>
            <p:cNvSpPr>
              <a:spLocks noChangeShapeType="1"/>
            </p:cNvSpPr>
            <p:nvPr/>
          </p:nvSpPr>
          <p:spPr bwMode="auto">
            <a:xfrm flipH="1">
              <a:off x="5156" y="2446"/>
              <a:ext cx="16" cy="1"/>
            </a:xfrm>
            <a:prstGeom prst="line">
              <a:avLst/>
            </a:prstGeom>
            <a:grpFill/>
            <a:ln w="0">
              <a:solidFill>
                <a:schemeClr val="tx1"/>
              </a:solidFill>
              <a:round/>
              <a:headEnd/>
              <a:tailEnd/>
            </a:ln>
          </p:spPr>
          <p:txBody>
            <a:bodyPr/>
            <a:lstStyle/>
            <a:p>
              <a:pPr>
                <a:defRPr/>
              </a:pPr>
              <a:endParaRPr lang="en-US" dirty="0"/>
            </a:p>
          </p:txBody>
        </p:sp>
        <p:sp>
          <p:nvSpPr>
            <p:cNvPr id="16517" name="Line 45"/>
            <p:cNvSpPr>
              <a:spLocks noChangeShapeType="1"/>
            </p:cNvSpPr>
            <p:nvPr/>
          </p:nvSpPr>
          <p:spPr bwMode="auto">
            <a:xfrm>
              <a:off x="1027" y="2404"/>
              <a:ext cx="15" cy="1"/>
            </a:xfrm>
            <a:prstGeom prst="line">
              <a:avLst/>
            </a:prstGeom>
            <a:grpFill/>
            <a:ln w="0">
              <a:solidFill>
                <a:schemeClr val="tx1"/>
              </a:solidFill>
              <a:round/>
              <a:headEnd/>
              <a:tailEnd/>
            </a:ln>
          </p:spPr>
          <p:txBody>
            <a:bodyPr/>
            <a:lstStyle/>
            <a:p>
              <a:pPr>
                <a:defRPr/>
              </a:pPr>
              <a:endParaRPr lang="en-US" dirty="0"/>
            </a:p>
          </p:txBody>
        </p:sp>
        <p:sp>
          <p:nvSpPr>
            <p:cNvPr id="16518" name="Line 46"/>
            <p:cNvSpPr>
              <a:spLocks noChangeShapeType="1"/>
            </p:cNvSpPr>
            <p:nvPr/>
          </p:nvSpPr>
          <p:spPr bwMode="auto">
            <a:xfrm flipH="1">
              <a:off x="5156" y="2404"/>
              <a:ext cx="16" cy="1"/>
            </a:xfrm>
            <a:prstGeom prst="line">
              <a:avLst/>
            </a:prstGeom>
            <a:grpFill/>
            <a:ln w="0">
              <a:solidFill>
                <a:schemeClr val="tx1"/>
              </a:solidFill>
              <a:round/>
              <a:headEnd/>
              <a:tailEnd/>
            </a:ln>
          </p:spPr>
          <p:txBody>
            <a:bodyPr/>
            <a:lstStyle/>
            <a:p>
              <a:pPr>
                <a:defRPr/>
              </a:pPr>
              <a:endParaRPr lang="en-US" dirty="0"/>
            </a:p>
          </p:txBody>
        </p:sp>
        <p:sp>
          <p:nvSpPr>
            <p:cNvPr id="16519" name="Line 47"/>
            <p:cNvSpPr>
              <a:spLocks noChangeShapeType="1"/>
            </p:cNvSpPr>
            <p:nvPr/>
          </p:nvSpPr>
          <p:spPr bwMode="auto">
            <a:xfrm>
              <a:off x="1027" y="2362"/>
              <a:ext cx="15" cy="1"/>
            </a:xfrm>
            <a:prstGeom prst="line">
              <a:avLst/>
            </a:prstGeom>
            <a:grpFill/>
            <a:ln w="0">
              <a:solidFill>
                <a:schemeClr val="tx1"/>
              </a:solidFill>
              <a:round/>
              <a:headEnd/>
              <a:tailEnd/>
            </a:ln>
          </p:spPr>
          <p:txBody>
            <a:bodyPr/>
            <a:lstStyle/>
            <a:p>
              <a:pPr>
                <a:defRPr/>
              </a:pPr>
              <a:endParaRPr lang="en-US" dirty="0"/>
            </a:p>
          </p:txBody>
        </p:sp>
        <p:sp>
          <p:nvSpPr>
            <p:cNvPr id="16520" name="Line 48"/>
            <p:cNvSpPr>
              <a:spLocks noChangeShapeType="1"/>
            </p:cNvSpPr>
            <p:nvPr/>
          </p:nvSpPr>
          <p:spPr bwMode="auto">
            <a:xfrm flipH="1">
              <a:off x="5156" y="2362"/>
              <a:ext cx="16" cy="1"/>
            </a:xfrm>
            <a:prstGeom prst="line">
              <a:avLst/>
            </a:prstGeom>
            <a:grpFill/>
            <a:ln w="0">
              <a:solidFill>
                <a:schemeClr val="tx1"/>
              </a:solidFill>
              <a:round/>
              <a:headEnd/>
              <a:tailEnd/>
            </a:ln>
          </p:spPr>
          <p:txBody>
            <a:bodyPr/>
            <a:lstStyle/>
            <a:p>
              <a:pPr>
                <a:defRPr/>
              </a:pPr>
              <a:endParaRPr lang="en-US" dirty="0"/>
            </a:p>
          </p:txBody>
        </p:sp>
        <p:sp>
          <p:nvSpPr>
            <p:cNvPr id="16521" name="Line 49"/>
            <p:cNvSpPr>
              <a:spLocks noChangeShapeType="1"/>
            </p:cNvSpPr>
            <p:nvPr/>
          </p:nvSpPr>
          <p:spPr bwMode="auto">
            <a:xfrm>
              <a:off x="1027" y="2320"/>
              <a:ext cx="15" cy="1"/>
            </a:xfrm>
            <a:prstGeom prst="line">
              <a:avLst/>
            </a:prstGeom>
            <a:grpFill/>
            <a:ln w="0">
              <a:solidFill>
                <a:schemeClr val="tx1"/>
              </a:solidFill>
              <a:round/>
              <a:headEnd/>
              <a:tailEnd/>
            </a:ln>
          </p:spPr>
          <p:txBody>
            <a:bodyPr/>
            <a:lstStyle/>
            <a:p>
              <a:pPr>
                <a:defRPr/>
              </a:pPr>
              <a:endParaRPr lang="en-US" dirty="0"/>
            </a:p>
          </p:txBody>
        </p:sp>
        <p:sp>
          <p:nvSpPr>
            <p:cNvPr id="16522" name="Line 50"/>
            <p:cNvSpPr>
              <a:spLocks noChangeShapeType="1"/>
            </p:cNvSpPr>
            <p:nvPr/>
          </p:nvSpPr>
          <p:spPr bwMode="auto">
            <a:xfrm flipH="1">
              <a:off x="5156" y="2320"/>
              <a:ext cx="16" cy="1"/>
            </a:xfrm>
            <a:prstGeom prst="line">
              <a:avLst/>
            </a:prstGeom>
            <a:grpFill/>
            <a:ln w="0">
              <a:solidFill>
                <a:schemeClr val="tx1"/>
              </a:solidFill>
              <a:round/>
              <a:headEnd/>
              <a:tailEnd/>
            </a:ln>
          </p:spPr>
          <p:txBody>
            <a:bodyPr/>
            <a:lstStyle/>
            <a:p>
              <a:pPr>
                <a:defRPr/>
              </a:pPr>
              <a:endParaRPr lang="en-US" dirty="0"/>
            </a:p>
          </p:txBody>
        </p:sp>
        <p:sp>
          <p:nvSpPr>
            <p:cNvPr id="16523" name="Line 51"/>
            <p:cNvSpPr>
              <a:spLocks noChangeShapeType="1"/>
            </p:cNvSpPr>
            <p:nvPr/>
          </p:nvSpPr>
          <p:spPr bwMode="auto">
            <a:xfrm>
              <a:off x="1027" y="2278"/>
              <a:ext cx="15" cy="1"/>
            </a:xfrm>
            <a:prstGeom prst="line">
              <a:avLst/>
            </a:prstGeom>
            <a:grpFill/>
            <a:ln w="0">
              <a:solidFill>
                <a:schemeClr val="tx1"/>
              </a:solidFill>
              <a:round/>
              <a:headEnd/>
              <a:tailEnd/>
            </a:ln>
          </p:spPr>
          <p:txBody>
            <a:bodyPr/>
            <a:lstStyle/>
            <a:p>
              <a:pPr>
                <a:defRPr/>
              </a:pPr>
              <a:endParaRPr lang="en-US" dirty="0"/>
            </a:p>
          </p:txBody>
        </p:sp>
        <p:sp>
          <p:nvSpPr>
            <p:cNvPr id="16524" name="Line 52"/>
            <p:cNvSpPr>
              <a:spLocks noChangeShapeType="1"/>
            </p:cNvSpPr>
            <p:nvPr/>
          </p:nvSpPr>
          <p:spPr bwMode="auto">
            <a:xfrm flipH="1">
              <a:off x="5156" y="2278"/>
              <a:ext cx="16" cy="1"/>
            </a:xfrm>
            <a:prstGeom prst="line">
              <a:avLst/>
            </a:prstGeom>
            <a:grpFill/>
            <a:ln w="0">
              <a:solidFill>
                <a:schemeClr val="tx1"/>
              </a:solidFill>
              <a:round/>
              <a:headEnd/>
              <a:tailEnd/>
            </a:ln>
          </p:spPr>
          <p:txBody>
            <a:bodyPr/>
            <a:lstStyle/>
            <a:p>
              <a:pPr>
                <a:defRPr/>
              </a:pPr>
              <a:endParaRPr lang="en-US" dirty="0"/>
            </a:p>
          </p:txBody>
        </p:sp>
        <p:sp>
          <p:nvSpPr>
            <p:cNvPr id="16525" name="Line 53"/>
            <p:cNvSpPr>
              <a:spLocks noChangeShapeType="1"/>
            </p:cNvSpPr>
            <p:nvPr/>
          </p:nvSpPr>
          <p:spPr bwMode="auto">
            <a:xfrm>
              <a:off x="1027" y="2236"/>
              <a:ext cx="15" cy="1"/>
            </a:xfrm>
            <a:prstGeom prst="line">
              <a:avLst/>
            </a:prstGeom>
            <a:grpFill/>
            <a:ln w="0">
              <a:solidFill>
                <a:schemeClr val="tx1"/>
              </a:solidFill>
              <a:round/>
              <a:headEnd/>
              <a:tailEnd/>
            </a:ln>
          </p:spPr>
          <p:txBody>
            <a:bodyPr/>
            <a:lstStyle/>
            <a:p>
              <a:pPr>
                <a:defRPr/>
              </a:pPr>
              <a:endParaRPr lang="en-US" dirty="0"/>
            </a:p>
          </p:txBody>
        </p:sp>
        <p:sp>
          <p:nvSpPr>
            <p:cNvPr id="16526" name="Line 54"/>
            <p:cNvSpPr>
              <a:spLocks noChangeShapeType="1"/>
            </p:cNvSpPr>
            <p:nvPr/>
          </p:nvSpPr>
          <p:spPr bwMode="auto">
            <a:xfrm flipH="1">
              <a:off x="5156" y="2236"/>
              <a:ext cx="16" cy="1"/>
            </a:xfrm>
            <a:prstGeom prst="line">
              <a:avLst/>
            </a:prstGeom>
            <a:grpFill/>
            <a:ln w="0">
              <a:solidFill>
                <a:schemeClr val="tx1"/>
              </a:solidFill>
              <a:round/>
              <a:headEnd/>
              <a:tailEnd/>
            </a:ln>
          </p:spPr>
          <p:txBody>
            <a:bodyPr/>
            <a:lstStyle/>
            <a:p>
              <a:pPr>
                <a:defRPr/>
              </a:pPr>
              <a:endParaRPr lang="en-US" dirty="0"/>
            </a:p>
          </p:txBody>
        </p:sp>
        <p:sp>
          <p:nvSpPr>
            <p:cNvPr id="16527" name="Line 55"/>
            <p:cNvSpPr>
              <a:spLocks noChangeShapeType="1"/>
            </p:cNvSpPr>
            <p:nvPr/>
          </p:nvSpPr>
          <p:spPr bwMode="auto">
            <a:xfrm>
              <a:off x="1027" y="2193"/>
              <a:ext cx="15" cy="1"/>
            </a:xfrm>
            <a:prstGeom prst="line">
              <a:avLst/>
            </a:prstGeom>
            <a:grpFill/>
            <a:ln w="0">
              <a:solidFill>
                <a:schemeClr val="tx1"/>
              </a:solidFill>
              <a:round/>
              <a:headEnd/>
              <a:tailEnd/>
            </a:ln>
          </p:spPr>
          <p:txBody>
            <a:bodyPr/>
            <a:lstStyle/>
            <a:p>
              <a:pPr>
                <a:defRPr/>
              </a:pPr>
              <a:endParaRPr lang="en-US" dirty="0"/>
            </a:p>
          </p:txBody>
        </p:sp>
        <p:sp>
          <p:nvSpPr>
            <p:cNvPr id="16528" name="Line 56"/>
            <p:cNvSpPr>
              <a:spLocks noChangeShapeType="1"/>
            </p:cNvSpPr>
            <p:nvPr/>
          </p:nvSpPr>
          <p:spPr bwMode="auto">
            <a:xfrm flipH="1">
              <a:off x="5156" y="2193"/>
              <a:ext cx="16" cy="1"/>
            </a:xfrm>
            <a:prstGeom prst="line">
              <a:avLst/>
            </a:prstGeom>
            <a:grpFill/>
            <a:ln w="0">
              <a:solidFill>
                <a:schemeClr val="tx1"/>
              </a:solidFill>
              <a:round/>
              <a:headEnd/>
              <a:tailEnd/>
            </a:ln>
          </p:spPr>
          <p:txBody>
            <a:bodyPr/>
            <a:lstStyle/>
            <a:p>
              <a:pPr>
                <a:defRPr/>
              </a:pPr>
              <a:endParaRPr lang="en-US" dirty="0"/>
            </a:p>
          </p:txBody>
        </p:sp>
        <p:sp>
          <p:nvSpPr>
            <p:cNvPr id="16529" name="Line 57"/>
            <p:cNvSpPr>
              <a:spLocks noChangeShapeType="1"/>
            </p:cNvSpPr>
            <p:nvPr/>
          </p:nvSpPr>
          <p:spPr bwMode="auto">
            <a:xfrm>
              <a:off x="1027" y="2151"/>
              <a:ext cx="15" cy="1"/>
            </a:xfrm>
            <a:prstGeom prst="line">
              <a:avLst/>
            </a:prstGeom>
            <a:grpFill/>
            <a:ln w="0">
              <a:solidFill>
                <a:schemeClr val="tx1"/>
              </a:solidFill>
              <a:round/>
              <a:headEnd/>
              <a:tailEnd/>
            </a:ln>
          </p:spPr>
          <p:txBody>
            <a:bodyPr/>
            <a:lstStyle/>
            <a:p>
              <a:pPr>
                <a:defRPr/>
              </a:pPr>
              <a:endParaRPr lang="en-US" dirty="0"/>
            </a:p>
          </p:txBody>
        </p:sp>
        <p:sp>
          <p:nvSpPr>
            <p:cNvPr id="16530" name="Line 58"/>
            <p:cNvSpPr>
              <a:spLocks noChangeShapeType="1"/>
            </p:cNvSpPr>
            <p:nvPr/>
          </p:nvSpPr>
          <p:spPr bwMode="auto">
            <a:xfrm flipH="1">
              <a:off x="5156" y="2151"/>
              <a:ext cx="16" cy="1"/>
            </a:xfrm>
            <a:prstGeom prst="line">
              <a:avLst/>
            </a:prstGeom>
            <a:grpFill/>
            <a:ln w="0">
              <a:solidFill>
                <a:schemeClr val="tx1"/>
              </a:solidFill>
              <a:round/>
              <a:headEnd/>
              <a:tailEnd/>
            </a:ln>
          </p:spPr>
          <p:txBody>
            <a:bodyPr/>
            <a:lstStyle/>
            <a:p>
              <a:pPr>
                <a:defRPr/>
              </a:pPr>
              <a:endParaRPr lang="en-US" dirty="0"/>
            </a:p>
          </p:txBody>
        </p:sp>
        <p:sp>
          <p:nvSpPr>
            <p:cNvPr id="16531" name="Line 59"/>
            <p:cNvSpPr>
              <a:spLocks noChangeShapeType="1"/>
            </p:cNvSpPr>
            <p:nvPr/>
          </p:nvSpPr>
          <p:spPr bwMode="auto">
            <a:xfrm>
              <a:off x="1027" y="2151"/>
              <a:ext cx="30" cy="1"/>
            </a:xfrm>
            <a:prstGeom prst="line">
              <a:avLst/>
            </a:prstGeom>
            <a:grpFill/>
            <a:ln w="0">
              <a:solidFill>
                <a:schemeClr val="tx1"/>
              </a:solidFill>
              <a:round/>
              <a:headEnd/>
              <a:tailEnd/>
            </a:ln>
          </p:spPr>
          <p:txBody>
            <a:bodyPr/>
            <a:lstStyle/>
            <a:p>
              <a:pPr>
                <a:defRPr/>
              </a:pPr>
              <a:endParaRPr lang="en-US" dirty="0"/>
            </a:p>
          </p:txBody>
        </p:sp>
        <p:sp>
          <p:nvSpPr>
            <p:cNvPr id="16532" name="Line 60"/>
            <p:cNvSpPr>
              <a:spLocks noChangeShapeType="1"/>
            </p:cNvSpPr>
            <p:nvPr/>
          </p:nvSpPr>
          <p:spPr bwMode="auto">
            <a:xfrm flipH="1">
              <a:off x="5141" y="2151"/>
              <a:ext cx="31" cy="1"/>
            </a:xfrm>
            <a:prstGeom prst="line">
              <a:avLst/>
            </a:prstGeom>
            <a:grpFill/>
            <a:ln w="0">
              <a:solidFill>
                <a:schemeClr val="tx1"/>
              </a:solidFill>
              <a:round/>
              <a:headEnd/>
              <a:tailEnd/>
            </a:ln>
          </p:spPr>
          <p:txBody>
            <a:bodyPr/>
            <a:lstStyle/>
            <a:p>
              <a:pPr>
                <a:defRPr/>
              </a:pPr>
              <a:endParaRPr lang="en-US" dirty="0"/>
            </a:p>
          </p:txBody>
        </p:sp>
        <p:sp>
          <p:nvSpPr>
            <p:cNvPr id="16533" name="Rectangle 61"/>
            <p:cNvSpPr>
              <a:spLocks noChangeArrowheads="1"/>
            </p:cNvSpPr>
            <p:nvPr/>
          </p:nvSpPr>
          <p:spPr bwMode="auto">
            <a:xfrm>
              <a:off x="732" y="2089"/>
              <a:ext cx="141" cy="136"/>
            </a:xfrm>
            <a:prstGeom prst="rect">
              <a:avLst/>
            </a:prstGeom>
            <a:grpFill/>
            <a:ln w="9525">
              <a:noFill/>
              <a:miter lim="800000"/>
              <a:headEnd/>
              <a:tailEnd/>
            </a:ln>
          </p:spPr>
          <p:txBody>
            <a:bodyPr wrap="none" lIns="0" tIns="0" rIns="0" bIns="0">
              <a:spAutoFit/>
            </a:bodyPr>
            <a:lstStyle/>
            <a:p>
              <a:pPr>
                <a:defRPr/>
              </a:pPr>
              <a:r>
                <a:rPr lang="en-US" sz="1400" dirty="0"/>
                <a:t>0.4</a:t>
              </a:r>
              <a:endParaRPr lang="en-US" sz="2400" dirty="0">
                <a:latin typeface="Times"/>
              </a:endParaRPr>
            </a:p>
          </p:txBody>
        </p:sp>
        <p:sp>
          <p:nvSpPr>
            <p:cNvPr id="16534" name="Line 62"/>
            <p:cNvSpPr>
              <a:spLocks noChangeShapeType="1"/>
            </p:cNvSpPr>
            <p:nvPr/>
          </p:nvSpPr>
          <p:spPr bwMode="auto">
            <a:xfrm>
              <a:off x="1027" y="2109"/>
              <a:ext cx="15" cy="1"/>
            </a:xfrm>
            <a:prstGeom prst="line">
              <a:avLst/>
            </a:prstGeom>
            <a:grpFill/>
            <a:ln w="0">
              <a:solidFill>
                <a:schemeClr val="tx1"/>
              </a:solidFill>
              <a:round/>
              <a:headEnd/>
              <a:tailEnd/>
            </a:ln>
          </p:spPr>
          <p:txBody>
            <a:bodyPr/>
            <a:lstStyle/>
            <a:p>
              <a:pPr>
                <a:defRPr/>
              </a:pPr>
              <a:endParaRPr lang="en-US" dirty="0"/>
            </a:p>
          </p:txBody>
        </p:sp>
        <p:sp>
          <p:nvSpPr>
            <p:cNvPr id="16535" name="Line 63"/>
            <p:cNvSpPr>
              <a:spLocks noChangeShapeType="1"/>
            </p:cNvSpPr>
            <p:nvPr/>
          </p:nvSpPr>
          <p:spPr bwMode="auto">
            <a:xfrm flipH="1">
              <a:off x="5156" y="2109"/>
              <a:ext cx="16" cy="1"/>
            </a:xfrm>
            <a:prstGeom prst="line">
              <a:avLst/>
            </a:prstGeom>
            <a:grpFill/>
            <a:ln w="0">
              <a:solidFill>
                <a:schemeClr val="tx1"/>
              </a:solidFill>
              <a:round/>
              <a:headEnd/>
              <a:tailEnd/>
            </a:ln>
          </p:spPr>
          <p:txBody>
            <a:bodyPr/>
            <a:lstStyle/>
            <a:p>
              <a:pPr>
                <a:defRPr/>
              </a:pPr>
              <a:endParaRPr lang="en-US" dirty="0"/>
            </a:p>
          </p:txBody>
        </p:sp>
        <p:sp>
          <p:nvSpPr>
            <p:cNvPr id="16536" name="Line 64"/>
            <p:cNvSpPr>
              <a:spLocks noChangeShapeType="1"/>
            </p:cNvSpPr>
            <p:nvPr/>
          </p:nvSpPr>
          <p:spPr bwMode="auto">
            <a:xfrm>
              <a:off x="1027" y="2067"/>
              <a:ext cx="15" cy="1"/>
            </a:xfrm>
            <a:prstGeom prst="line">
              <a:avLst/>
            </a:prstGeom>
            <a:grpFill/>
            <a:ln w="0">
              <a:solidFill>
                <a:schemeClr val="tx1"/>
              </a:solidFill>
              <a:round/>
              <a:headEnd/>
              <a:tailEnd/>
            </a:ln>
          </p:spPr>
          <p:txBody>
            <a:bodyPr/>
            <a:lstStyle/>
            <a:p>
              <a:pPr>
                <a:defRPr/>
              </a:pPr>
              <a:endParaRPr lang="en-US" dirty="0"/>
            </a:p>
          </p:txBody>
        </p:sp>
        <p:sp>
          <p:nvSpPr>
            <p:cNvPr id="16537" name="Line 65"/>
            <p:cNvSpPr>
              <a:spLocks noChangeShapeType="1"/>
            </p:cNvSpPr>
            <p:nvPr/>
          </p:nvSpPr>
          <p:spPr bwMode="auto">
            <a:xfrm flipH="1">
              <a:off x="5156" y="2067"/>
              <a:ext cx="16" cy="1"/>
            </a:xfrm>
            <a:prstGeom prst="line">
              <a:avLst/>
            </a:prstGeom>
            <a:grpFill/>
            <a:ln w="0">
              <a:solidFill>
                <a:schemeClr val="tx1"/>
              </a:solidFill>
              <a:round/>
              <a:headEnd/>
              <a:tailEnd/>
            </a:ln>
          </p:spPr>
          <p:txBody>
            <a:bodyPr/>
            <a:lstStyle/>
            <a:p>
              <a:pPr>
                <a:defRPr/>
              </a:pPr>
              <a:endParaRPr lang="en-US" dirty="0"/>
            </a:p>
          </p:txBody>
        </p:sp>
        <p:sp>
          <p:nvSpPr>
            <p:cNvPr id="16538" name="Line 66"/>
            <p:cNvSpPr>
              <a:spLocks noChangeShapeType="1"/>
            </p:cNvSpPr>
            <p:nvPr/>
          </p:nvSpPr>
          <p:spPr bwMode="auto">
            <a:xfrm>
              <a:off x="1027" y="2025"/>
              <a:ext cx="15" cy="1"/>
            </a:xfrm>
            <a:prstGeom prst="line">
              <a:avLst/>
            </a:prstGeom>
            <a:grpFill/>
            <a:ln w="0">
              <a:solidFill>
                <a:schemeClr val="tx1"/>
              </a:solidFill>
              <a:round/>
              <a:headEnd/>
              <a:tailEnd/>
            </a:ln>
          </p:spPr>
          <p:txBody>
            <a:bodyPr/>
            <a:lstStyle/>
            <a:p>
              <a:pPr>
                <a:defRPr/>
              </a:pPr>
              <a:endParaRPr lang="en-US" dirty="0"/>
            </a:p>
          </p:txBody>
        </p:sp>
        <p:sp>
          <p:nvSpPr>
            <p:cNvPr id="16539" name="Line 67"/>
            <p:cNvSpPr>
              <a:spLocks noChangeShapeType="1"/>
            </p:cNvSpPr>
            <p:nvPr/>
          </p:nvSpPr>
          <p:spPr bwMode="auto">
            <a:xfrm flipH="1">
              <a:off x="5156" y="2025"/>
              <a:ext cx="16" cy="1"/>
            </a:xfrm>
            <a:prstGeom prst="line">
              <a:avLst/>
            </a:prstGeom>
            <a:grpFill/>
            <a:ln w="0">
              <a:solidFill>
                <a:schemeClr val="tx1"/>
              </a:solidFill>
              <a:round/>
              <a:headEnd/>
              <a:tailEnd/>
            </a:ln>
          </p:spPr>
          <p:txBody>
            <a:bodyPr/>
            <a:lstStyle/>
            <a:p>
              <a:pPr>
                <a:defRPr/>
              </a:pPr>
              <a:endParaRPr lang="en-US" dirty="0"/>
            </a:p>
          </p:txBody>
        </p:sp>
        <p:sp>
          <p:nvSpPr>
            <p:cNvPr id="16540" name="Line 68"/>
            <p:cNvSpPr>
              <a:spLocks noChangeShapeType="1"/>
            </p:cNvSpPr>
            <p:nvPr/>
          </p:nvSpPr>
          <p:spPr bwMode="auto">
            <a:xfrm>
              <a:off x="1027" y="1983"/>
              <a:ext cx="15" cy="1"/>
            </a:xfrm>
            <a:prstGeom prst="line">
              <a:avLst/>
            </a:prstGeom>
            <a:grpFill/>
            <a:ln w="0">
              <a:solidFill>
                <a:schemeClr val="tx1"/>
              </a:solidFill>
              <a:round/>
              <a:headEnd/>
              <a:tailEnd/>
            </a:ln>
          </p:spPr>
          <p:txBody>
            <a:bodyPr/>
            <a:lstStyle/>
            <a:p>
              <a:pPr>
                <a:defRPr/>
              </a:pPr>
              <a:endParaRPr lang="en-US" dirty="0"/>
            </a:p>
          </p:txBody>
        </p:sp>
        <p:sp>
          <p:nvSpPr>
            <p:cNvPr id="16541" name="Line 69"/>
            <p:cNvSpPr>
              <a:spLocks noChangeShapeType="1"/>
            </p:cNvSpPr>
            <p:nvPr/>
          </p:nvSpPr>
          <p:spPr bwMode="auto">
            <a:xfrm flipH="1">
              <a:off x="5156" y="1983"/>
              <a:ext cx="16" cy="1"/>
            </a:xfrm>
            <a:prstGeom prst="line">
              <a:avLst/>
            </a:prstGeom>
            <a:grpFill/>
            <a:ln w="0">
              <a:solidFill>
                <a:schemeClr val="tx1"/>
              </a:solidFill>
              <a:round/>
              <a:headEnd/>
              <a:tailEnd/>
            </a:ln>
          </p:spPr>
          <p:txBody>
            <a:bodyPr/>
            <a:lstStyle/>
            <a:p>
              <a:pPr>
                <a:defRPr/>
              </a:pPr>
              <a:endParaRPr lang="en-US" dirty="0"/>
            </a:p>
          </p:txBody>
        </p:sp>
        <p:sp>
          <p:nvSpPr>
            <p:cNvPr id="16542" name="Line 70"/>
            <p:cNvSpPr>
              <a:spLocks noChangeShapeType="1"/>
            </p:cNvSpPr>
            <p:nvPr/>
          </p:nvSpPr>
          <p:spPr bwMode="auto">
            <a:xfrm>
              <a:off x="1027" y="1941"/>
              <a:ext cx="15" cy="1"/>
            </a:xfrm>
            <a:prstGeom prst="line">
              <a:avLst/>
            </a:prstGeom>
            <a:grpFill/>
            <a:ln w="0">
              <a:solidFill>
                <a:schemeClr val="tx1"/>
              </a:solidFill>
              <a:round/>
              <a:headEnd/>
              <a:tailEnd/>
            </a:ln>
          </p:spPr>
          <p:txBody>
            <a:bodyPr/>
            <a:lstStyle/>
            <a:p>
              <a:pPr>
                <a:defRPr/>
              </a:pPr>
              <a:endParaRPr lang="en-US" dirty="0"/>
            </a:p>
          </p:txBody>
        </p:sp>
        <p:sp>
          <p:nvSpPr>
            <p:cNvPr id="16543" name="Line 71"/>
            <p:cNvSpPr>
              <a:spLocks noChangeShapeType="1"/>
            </p:cNvSpPr>
            <p:nvPr/>
          </p:nvSpPr>
          <p:spPr bwMode="auto">
            <a:xfrm flipH="1">
              <a:off x="5156" y="1941"/>
              <a:ext cx="16" cy="1"/>
            </a:xfrm>
            <a:prstGeom prst="line">
              <a:avLst/>
            </a:prstGeom>
            <a:grpFill/>
            <a:ln w="0">
              <a:solidFill>
                <a:schemeClr val="tx1"/>
              </a:solidFill>
              <a:round/>
              <a:headEnd/>
              <a:tailEnd/>
            </a:ln>
          </p:spPr>
          <p:txBody>
            <a:bodyPr/>
            <a:lstStyle/>
            <a:p>
              <a:pPr>
                <a:defRPr/>
              </a:pPr>
              <a:endParaRPr lang="en-US" dirty="0"/>
            </a:p>
          </p:txBody>
        </p:sp>
        <p:sp>
          <p:nvSpPr>
            <p:cNvPr id="16544" name="Line 72"/>
            <p:cNvSpPr>
              <a:spLocks noChangeShapeType="1"/>
            </p:cNvSpPr>
            <p:nvPr/>
          </p:nvSpPr>
          <p:spPr bwMode="auto">
            <a:xfrm>
              <a:off x="1027" y="1899"/>
              <a:ext cx="15" cy="1"/>
            </a:xfrm>
            <a:prstGeom prst="line">
              <a:avLst/>
            </a:prstGeom>
            <a:grpFill/>
            <a:ln w="0">
              <a:solidFill>
                <a:schemeClr val="tx1"/>
              </a:solidFill>
              <a:round/>
              <a:headEnd/>
              <a:tailEnd/>
            </a:ln>
          </p:spPr>
          <p:txBody>
            <a:bodyPr/>
            <a:lstStyle/>
            <a:p>
              <a:pPr>
                <a:defRPr/>
              </a:pPr>
              <a:endParaRPr lang="en-US" dirty="0"/>
            </a:p>
          </p:txBody>
        </p:sp>
        <p:sp>
          <p:nvSpPr>
            <p:cNvPr id="16545" name="Line 73"/>
            <p:cNvSpPr>
              <a:spLocks noChangeShapeType="1"/>
            </p:cNvSpPr>
            <p:nvPr/>
          </p:nvSpPr>
          <p:spPr bwMode="auto">
            <a:xfrm flipH="1">
              <a:off x="5156" y="1899"/>
              <a:ext cx="16" cy="1"/>
            </a:xfrm>
            <a:prstGeom prst="line">
              <a:avLst/>
            </a:prstGeom>
            <a:grpFill/>
            <a:ln w="0">
              <a:solidFill>
                <a:schemeClr val="tx1"/>
              </a:solidFill>
              <a:round/>
              <a:headEnd/>
              <a:tailEnd/>
            </a:ln>
          </p:spPr>
          <p:txBody>
            <a:bodyPr/>
            <a:lstStyle/>
            <a:p>
              <a:pPr>
                <a:defRPr/>
              </a:pPr>
              <a:endParaRPr lang="en-US" dirty="0"/>
            </a:p>
          </p:txBody>
        </p:sp>
        <p:sp>
          <p:nvSpPr>
            <p:cNvPr id="16546" name="Line 74"/>
            <p:cNvSpPr>
              <a:spLocks noChangeShapeType="1"/>
            </p:cNvSpPr>
            <p:nvPr/>
          </p:nvSpPr>
          <p:spPr bwMode="auto">
            <a:xfrm>
              <a:off x="1027" y="1856"/>
              <a:ext cx="15" cy="1"/>
            </a:xfrm>
            <a:prstGeom prst="line">
              <a:avLst/>
            </a:prstGeom>
            <a:grpFill/>
            <a:ln w="0">
              <a:solidFill>
                <a:schemeClr val="tx1"/>
              </a:solidFill>
              <a:round/>
              <a:headEnd/>
              <a:tailEnd/>
            </a:ln>
          </p:spPr>
          <p:txBody>
            <a:bodyPr/>
            <a:lstStyle/>
            <a:p>
              <a:pPr>
                <a:defRPr/>
              </a:pPr>
              <a:endParaRPr lang="en-US" dirty="0"/>
            </a:p>
          </p:txBody>
        </p:sp>
        <p:sp>
          <p:nvSpPr>
            <p:cNvPr id="16547" name="Line 75"/>
            <p:cNvSpPr>
              <a:spLocks noChangeShapeType="1"/>
            </p:cNvSpPr>
            <p:nvPr/>
          </p:nvSpPr>
          <p:spPr bwMode="auto">
            <a:xfrm flipH="1">
              <a:off x="5156" y="1856"/>
              <a:ext cx="16" cy="1"/>
            </a:xfrm>
            <a:prstGeom prst="line">
              <a:avLst/>
            </a:prstGeom>
            <a:grpFill/>
            <a:ln w="0">
              <a:solidFill>
                <a:schemeClr val="tx1"/>
              </a:solidFill>
              <a:round/>
              <a:headEnd/>
              <a:tailEnd/>
            </a:ln>
          </p:spPr>
          <p:txBody>
            <a:bodyPr/>
            <a:lstStyle/>
            <a:p>
              <a:pPr>
                <a:defRPr/>
              </a:pPr>
              <a:endParaRPr lang="en-US" dirty="0"/>
            </a:p>
          </p:txBody>
        </p:sp>
        <p:sp>
          <p:nvSpPr>
            <p:cNvPr id="16548" name="Line 76"/>
            <p:cNvSpPr>
              <a:spLocks noChangeShapeType="1"/>
            </p:cNvSpPr>
            <p:nvPr/>
          </p:nvSpPr>
          <p:spPr bwMode="auto">
            <a:xfrm>
              <a:off x="1027" y="1814"/>
              <a:ext cx="15" cy="1"/>
            </a:xfrm>
            <a:prstGeom prst="line">
              <a:avLst/>
            </a:prstGeom>
            <a:grpFill/>
            <a:ln w="0">
              <a:solidFill>
                <a:schemeClr val="tx1"/>
              </a:solidFill>
              <a:round/>
              <a:headEnd/>
              <a:tailEnd/>
            </a:ln>
          </p:spPr>
          <p:txBody>
            <a:bodyPr/>
            <a:lstStyle/>
            <a:p>
              <a:pPr>
                <a:defRPr/>
              </a:pPr>
              <a:endParaRPr lang="en-US" dirty="0"/>
            </a:p>
          </p:txBody>
        </p:sp>
        <p:sp>
          <p:nvSpPr>
            <p:cNvPr id="16549" name="Line 77"/>
            <p:cNvSpPr>
              <a:spLocks noChangeShapeType="1"/>
            </p:cNvSpPr>
            <p:nvPr/>
          </p:nvSpPr>
          <p:spPr bwMode="auto">
            <a:xfrm flipH="1">
              <a:off x="5156" y="1814"/>
              <a:ext cx="16" cy="1"/>
            </a:xfrm>
            <a:prstGeom prst="line">
              <a:avLst/>
            </a:prstGeom>
            <a:grpFill/>
            <a:ln w="0">
              <a:solidFill>
                <a:schemeClr val="tx1"/>
              </a:solidFill>
              <a:round/>
              <a:headEnd/>
              <a:tailEnd/>
            </a:ln>
          </p:spPr>
          <p:txBody>
            <a:bodyPr/>
            <a:lstStyle/>
            <a:p>
              <a:pPr>
                <a:defRPr/>
              </a:pPr>
              <a:endParaRPr lang="en-US" dirty="0"/>
            </a:p>
          </p:txBody>
        </p:sp>
        <p:sp>
          <p:nvSpPr>
            <p:cNvPr id="16550" name="Line 78"/>
            <p:cNvSpPr>
              <a:spLocks noChangeShapeType="1"/>
            </p:cNvSpPr>
            <p:nvPr/>
          </p:nvSpPr>
          <p:spPr bwMode="auto">
            <a:xfrm>
              <a:off x="1027" y="1772"/>
              <a:ext cx="15" cy="1"/>
            </a:xfrm>
            <a:prstGeom prst="line">
              <a:avLst/>
            </a:prstGeom>
            <a:grpFill/>
            <a:ln w="0">
              <a:solidFill>
                <a:schemeClr val="tx1"/>
              </a:solidFill>
              <a:round/>
              <a:headEnd/>
              <a:tailEnd/>
            </a:ln>
          </p:spPr>
          <p:txBody>
            <a:bodyPr/>
            <a:lstStyle/>
            <a:p>
              <a:pPr>
                <a:defRPr/>
              </a:pPr>
              <a:endParaRPr lang="en-US" dirty="0"/>
            </a:p>
          </p:txBody>
        </p:sp>
        <p:sp>
          <p:nvSpPr>
            <p:cNvPr id="16551" name="Line 79"/>
            <p:cNvSpPr>
              <a:spLocks noChangeShapeType="1"/>
            </p:cNvSpPr>
            <p:nvPr/>
          </p:nvSpPr>
          <p:spPr bwMode="auto">
            <a:xfrm flipH="1">
              <a:off x="5156" y="1772"/>
              <a:ext cx="16" cy="1"/>
            </a:xfrm>
            <a:prstGeom prst="line">
              <a:avLst/>
            </a:prstGeom>
            <a:grpFill/>
            <a:ln w="0">
              <a:solidFill>
                <a:schemeClr val="tx1"/>
              </a:solidFill>
              <a:round/>
              <a:headEnd/>
              <a:tailEnd/>
            </a:ln>
          </p:spPr>
          <p:txBody>
            <a:bodyPr/>
            <a:lstStyle/>
            <a:p>
              <a:pPr>
                <a:defRPr/>
              </a:pPr>
              <a:endParaRPr lang="en-US" dirty="0"/>
            </a:p>
          </p:txBody>
        </p:sp>
        <p:sp>
          <p:nvSpPr>
            <p:cNvPr id="16552" name="Line 80"/>
            <p:cNvSpPr>
              <a:spLocks noChangeShapeType="1"/>
            </p:cNvSpPr>
            <p:nvPr/>
          </p:nvSpPr>
          <p:spPr bwMode="auto">
            <a:xfrm>
              <a:off x="1027" y="1730"/>
              <a:ext cx="15" cy="1"/>
            </a:xfrm>
            <a:prstGeom prst="line">
              <a:avLst/>
            </a:prstGeom>
            <a:grpFill/>
            <a:ln w="0">
              <a:solidFill>
                <a:schemeClr val="tx1"/>
              </a:solidFill>
              <a:round/>
              <a:headEnd/>
              <a:tailEnd/>
            </a:ln>
          </p:spPr>
          <p:txBody>
            <a:bodyPr/>
            <a:lstStyle/>
            <a:p>
              <a:pPr>
                <a:defRPr/>
              </a:pPr>
              <a:endParaRPr lang="en-US" dirty="0"/>
            </a:p>
          </p:txBody>
        </p:sp>
        <p:sp>
          <p:nvSpPr>
            <p:cNvPr id="16553" name="Line 81"/>
            <p:cNvSpPr>
              <a:spLocks noChangeShapeType="1"/>
            </p:cNvSpPr>
            <p:nvPr/>
          </p:nvSpPr>
          <p:spPr bwMode="auto">
            <a:xfrm flipH="1">
              <a:off x="5156" y="1730"/>
              <a:ext cx="16" cy="1"/>
            </a:xfrm>
            <a:prstGeom prst="line">
              <a:avLst/>
            </a:prstGeom>
            <a:grpFill/>
            <a:ln w="0">
              <a:solidFill>
                <a:schemeClr val="tx1"/>
              </a:solidFill>
              <a:round/>
              <a:headEnd/>
              <a:tailEnd/>
            </a:ln>
          </p:spPr>
          <p:txBody>
            <a:bodyPr/>
            <a:lstStyle/>
            <a:p>
              <a:pPr>
                <a:defRPr/>
              </a:pPr>
              <a:endParaRPr lang="en-US" dirty="0"/>
            </a:p>
          </p:txBody>
        </p:sp>
        <p:sp>
          <p:nvSpPr>
            <p:cNvPr id="16554" name="Line 82"/>
            <p:cNvSpPr>
              <a:spLocks noChangeShapeType="1"/>
            </p:cNvSpPr>
            <p:nvPr/>
          </p:nvSpPr>
          <p:spPr bwMode="auto">
            <a:xfrm>
              <a:off x="1027" y="1730"/>
              <a:ext cx="30" cy="1"/>
            </a:xfrm>
            <a:prstGeom prst="line">
              <a:avLst/>
            </a:prstGeom>
            <a:grpFill/>
            <a:ln w="0">
              <a:solidFill>
                <a:schemeClr val="tx1"/>
              </a:solidFill>
              <a:round/>
              <a:headEnd/>
              <a:tailEnd/>
            </a:ln>
          </p:spPr>
          <p:txBody>
            <a:bodyPr/>
            <a:lstStyle/>
            <a:p>
              <a:pPr>
                <a:defRPr/>
              </a:pPr>
              <a:endParaRPr lang="en-US" dirty="0"/>
            </a:p>
          </p:txBody>
        </p:sp>
        <p:sp>
          <p:nvSpPr>
            <p:cNvPr id="16555" name="Line 83"/>
            <p:cNvSpPr>
              <a:spLocks noChangeShapeType="1"/>
            </p:cNvSpPr>
            <p:nvPr/>
          </p:nvSpPr>
          <p:spPr bwMode="auto">
            <a:xfrm flipH="1">
              <a:off x="5141" y="1730"/>
              <a:ext cx="31" cy="1"/>
            </a:xfrm>
            <a:prstGeom prst="line">
              <a:avLst/>
            </a:prstGeom>
            <a:grpFill/>
            <a:ln w="0">
              <a:solidFill>
                <a:schemeClr val="tx1"/>
              </a:solidFill>
              <a:round/>
              <a:headEnd/>
              <a:tailEnd/>
            </a:ln>
          </p:spPr>
          <p:txBody>
            <a:bodyPr/>
            <a:lstStyle/>
            <a:p>
              <a:pPr>
                <a:defRPr/>
              </a:pPr>
              <a:endParaRPr lang="en-US" dirty="0"/>
            </a:p>
          </p:txBody>
        </p:sp>
        <p:sp>
          <p:nvSpPr>
            <p:cNvPr id="16556" name="Rectangle 84"/>
            <p:cNvSpPr>
              <a:spLocks noChangeArrowheads="1"/>
            </p:cNvSpPr>
            <p:nvPr/>
          </p:nvSpPr>
          <p:spPr bwMode="auto">
            <a:xfrm>
              <a:off x="732" y="1668"/>
              <a:ext cx="141" cy="136"/>
            </a:xfrm>
            <a:prstGeom prst="rect">
              <a:avLst/>
            </a:prstGeom>
            <a:grpFill/>
            <a:ln w="9525">
              <a:noFill/>
              <a:miter lim="800000"/>
              <a:headEnd/>
              <a:tailEnd/>
            </a:ln>
          </p:spPr>
          <p:txBody>
            <a:bodyPr wrap="none" lIns="0" tIns="0" rIns="0" bIns="0">
              <a:spAutoFit/>
            </a:bodyPr>
            <a:lstStyle/>
            <a:p>
              <a:pPr>
                <a:defRPr/>
              </a:pPr>
              <a:r>
                <a:rPr lang="en-US" sz="1400" dirty="0"/>
                <a:t>0.6</a:t>
              </a:r>
              <a:endParaRPr lang="en-US" sz="2400" dirty="0">
                <a:latin typeface="Times"/>
              </a:endParaRPr>
            </a:p>
          </p:txBody>
        </p:sp>
        <p:sp>
          <p:nvSpPr>
            <p:cNvPr id="16557" name="Line 85"/>
            <p:cNvSpPr>
              <a:spLocks noChangeShapeType="1"/>
            </p:cNvSpPr>
            <p:nvPr/>
          </p:nvSpPr>
          <p:spPr bwMode="auto">
            <a:xfrm>
              <a:off x="1027" y="1688"/>
              <a:ext cx="15" cy="1"/>
            </a:xfrm>
            <a:prstGeom prst="line">
              <a:avLst/>
            </a:prstGeom>
            <a:grpFill/>
            <a:ln w="0">
              <a:solidFill>
                <a:schemeClr val="tx1"/>
              </a:solidFill>
              <a:round/>
              <a:headEnd/>
              <a:tailEnd/>
            </a:ln>
          </p:spPr>
          <p:txBody>
            <a:bodyPr/>
            <a:lstStyle/>
            <a:p>
              <a:pPr>
                <a:defRPr/>
              </a:pPr>
              <a:endParaRPr lang="en-US" dirty="0"/>
            </a:p>
          </p:txBody>
        </p:sp>
        <p:sp>
          <p:nvSpPr>
            <p:cNvPr id="16558" name="Line 86"/>
            <p:cNvSpPr>
              <a:spLocks noChangeShapeType="1"/>
            </p:cNvSpPr>
            <p:nvPr/>
          </p:nvSpPr>
          <p:spPr bwMode="auto">
            <a:xfrm flipH="1">
              <a:off x="5156" y="1688"/>
              <a:ext cx="16" cy="1"/>
            </a:xfrm>
            <a:prstGeom prst="line">
              <a:avLst/>
            </a:prstGeom>
            <a:grpFill/>
            <a:ln w="0">
              <a:solidFill>
                <a:schemeClr val="tx1"/>
              </a:solidFill>
              <a:round/>
              <a:headEnd/>
              <a:tailEnd/>
            </a:ln>
          </p:spPr>
          <p:txBody>
            <a:bodyPr/>
            <a:lstStyle/>
            <a:p>
              <a:pPr>
                <a:defRPr/>
              </a:pPr>
              <a:endParaRPr lang="en-US" dirty="0"/>
            </a:p>
          </p:txBody>
        </p:sp>
        <p:sp>
          <p:nvSpPr>
            <p:cNvPr id="16559" name="Line 87"/>
            <p:cNvSpPr>
              <a:spLocks noChangeShapeType="1"/>
            </p:cNvSpPr>
            <p:nvPr/>
          </p:nvSpPr>
          <p:spPr bwMode="auto">
            <a:xfrm>
              <a:off x="1027" y="1646"/>
              <a:ext cx="15" cy="1"/>
            </a:xfrm>
            <a:prstGeom prst="line">
              <a:avLst/>
            </a:prstGeom>
            <a:grpFill/>
            <a:ln w="0">
              <a:solidFill>
                <a:schemeClr val="tx1"/>
              </a:solidFill>
              <a:round/>
              <a:headEnd/>
              <a:tailEnd/>
            </a:ln>
          </p:spPr>
          <p:txBody>
            <a:bodyPr/>
            <a:lstStyle/>
            <a:p>
              <a:pPr>
                <a:defRPr/>
              </a:pPr>
              <a:endParaRPr lang="en-US" dirty="0"/>
            </a:p>
          </p:txBody>
        </p:sp>
        <p:sp>
          <p:nvSpPr>
            <p:cNvPr id="16560" name="Line 88"/>
            <p:cNvSpPr>
              <a:spLocks noChangeShapeType="1"/>
            </p:cNvSpPr>
            <p:nvPr/>
          </p:nvSpPr>
          <p:spPr bwMode="auto">
            <a:xfrm flipH="1">
              <a:off x="5156" y="1646"/>
              <a:ext cx="16" cy="1"/>
            </a:xfrm>
            <a:prstGeom prst="line">
              <a:avLst/>
            </a:prstGeom>
            <a:grpFill/>
            <a:ln w="0">
              <a:solidFill>
                <a:schemeClr val="tx1"/>
              </a:solidFill>
              <a:round/>
              <a:headEnd/>
              <a:tailEnd/>
            </a:ln>
          </p:spPr>
          <p:txBody>
            <a:bodyPr/>
            <a:lstStyle/>
            <a:p>
              <a:pPr>
                <a:defRPr/>
              </a:pPr>
              <a:endParaRPr lang="en-US" dirty="0"/>
            </a:p>
          </p:txBody>
        </p:sp>
        <p:sp>
          <p:nvSpPr>
            <p:cNvPr id="16561" name="Line 89"/>
            <p:cNvSpPr>
              <a:spLocks noChangeShapeType="1"/>
            </p:cNvSpPr>
            <p:nvPr/>
          </p:nvSpPr>
          <p:spPr bwMode="auto">
            <a:xfrm>
              <a:off x="1027" y="1604"/>
              <a:ext cx="15" cy="1"/>
            </a:xfrm>
            <a:prstGeom prst="line">
              <a:avLst/>
            </a:prstGeom>
            <a:grpFill/>
            <a:ln w="0">
              <a:solidFill>
                <a:schemeClr val="tx1"/>
              </a:solidFill>
              <a:round/>
              <a:headEnd/>
              <a:tailEnd/>
            </a:ln>
          </p:spPr>
          <p:txBody>
            <a:bodyPr/>
            <a:lstStyle/>
            <a:p>
              <a:pPr>
                <a:defRPr/>
              </a:pPr>
              <a:endParaRPr lang="en-US" dirty="0"/>
            </a:p>
          </p:txBody>
        </p:sp>
        <p:sp>
          <p:nvSpPr>
            <p:cNvPr id="16562" name="Line 90"/>
            <p:cNvSpPr>
              <a:spLocks noChangeShapeType="1"/>
            </p:cNvSpPr>
            <p:nvPr/>
          </p:nvSpPr>
          <p:spPr bwMode="auto">
            <a:xfrm flipH="1">
              <a:off x="5156" y="1604"/>
              <a:ext cx="16" cy="1"/>
            </a:xfrm>
            <a:prstGeom prst="line">
              <a:avLst/>
            </a:prstGeom>
            <a:grpFill/>
            <a:ln w="0">
              <a:solidFill>
                <a:schemeClr val="tx1"/>
              </a:solidFill>
              <a:round/>
              <a:headEnd/>
              <a:tailEnd/>
            </a:ln>
          </p:spPr>
          <p:txBody>
            <a:bodyPr/>
            <a:lstStyle/>
            <a:p>
              <a:pPr>
                <a:defRPr/>
              </a:pPr>
              <a:endParaRPr lang="en-US" dirty="0"/>
            </a:p>
          </p:txBody>
        </p:sp>
        <p:sp>
          <p:nvSpPr>
            <p:cNvPr id="16563" name="Line 91"/>
            <p:cNvSpPr>
              <a:spLocks noChangeShapeType="1"/>
            </p:cNvSpPr>
            <p:nvPr/>
          </p:nvSpPr>
          <p:spPr bwMode="auto">
            <a:xfrm>
              <a:off x="1027" y="1561"/>
              <a:ext cx="15" cy="1"/>
            </a:xfrm>
            <a:prstGeom prst="line">
              <a:avLst/>
            </a:prstGeom>
            <a:grpFill/>
            <a:ln w="0">
              <a:solidFill>
                <a:schemeClr val="tx1"/>
              </a:solidFill>
              <a:round/>
              <a:headEnd/>
              <a:tailEnd/>
            </a:ln>
          </p:spPr>
          <p:txBody>
            <a:bodyPr/>
            <a:lstStyle/>
            <a:p>
              <a:pPr>
                <a:defRPr/>
              </a:pPr>
              <a:endParaRPr lang="en-US" dirty="0"/>
            </a:p>
          </p:txBody>
        </p:sp>
        <p:sp>
          <p:nvSpPr>
            <p:cNvPr id="16564" name="Line 92"/>
            <p:cNvSpPr>
              <a:spLocks noChangeShapeType="1"/>
            </p:cNvSpPr>
            <p:nvPr/>
          </p:nvSpPr>
          <p:spPr bwMode="auto">
            <a:xfrm flipH="1">
              <a:off x="5156" y="1561"/>
              <a:ext cx="16" cy="1"/>
            </a:xfrm>
            <a:prstGeom prst="line">
              <a:avLst/>
            </a:prstGeom>
            <a:grpFill/>
            <a:ln w="0">
              <a:solidFill>
                <a:schemeClr val="tx1"/>
              </a:solidFill>
              <a:round/>
              <a:headEnd/>
              <a:tailEnd/>
            </a:ln>
          </p:spPr>
          <p:txBody>
            <a:bodyPr/>
            <a:lstStyle/>
            <a:p>
              <a:pPr>
                <a:defRPr/>
              </a:pPr>
              <a:endParaRPr lang="en-US" dirty="0"/>
            </a:p>
          </p:txBody>
        </p:sp>
        <p:sp>
          <p:nvSpPr>
            <p:cNvPr id="16565" name="Line 93"/>
            <p:cNvSpPr>
              <a:spLocks noChangeShapeType="1"/>
            </p:cNvSpPr>
            <p:nvPr/>
          </p:nvSpPr>
          <p:spPr bwMode="auto">
            <a:xfrm>
              <a:off x="1027" y="1519"/>
              <a:ext cx="15" cy="1"/>
            </a:xfrm>
            <a:prstGeom prst="line">
              <a:avLst/>
            </a:prstGeom>
            <a:grpFill/>
            <a:ln w="0">
              <a:solidFill>
                <a:schemeClr val="tx1"/>
              </a:solidFill>
              <a:round/>
              <a:headEnd/>
              <a:tailEnd/>
            </a:ln>
          </p:spPr>
          <p:txBody>
            <a:bodyPr/>
            <a:lstStyle/>
            <a:p>
              <a:pPr>
                <a:defRPr/>
              </a:pPr>
              <a:endParaRPr lang="en-US" dirty="0"/>
            </a:p>
          </p:txBody>
        </p:sp>
        <p:sp>
          <p:nvSpPr>
            <p:cNvPr id="16566" name="Line 94"/>
            <p:cNvSpPr>
              <a:spLocks noChangeShapeType="1"/>
            </p:cNvSpPr>
            <p:nvPr/>
          </p:nvSpPr>
          <p:spPr bwMode="auto">
            <a:xfrm flipH="1">
              <a:off x="5156" y="1519"/>
              <a:ext cx="16" cy="1"/>
            </a:xfrm>
            <a:prstGeom prst="line">
              <a:avLst/>
            </a:prstGeom>
            <a:grpFill/>
            <a:ln w="0">
              <a:solidFill>
                <a:schemeClr val="tx1"/>
              </a:solidFill>
              <a:round/>
              <a:headEnd/>
              <a:tailEnd/>
            </a:ln>
          </p:spPr>
          <p:txBody>
            <a:bodyPr/>
            <a:lstStyle/>
            <a:p>
              <a:pPr>
                <a:defRPr/>
              </a:pPr>
              <a:endParaRPr lang="en-US" dirty="0"/>
            </a:p>
          </p:txBody>
        </p:sp>
        <p:sp>
          <p:nvSpPr>
            <p:cNvPr id="16567" name="Line 95"/>
            <p:cNvSpPr>
              <a:spLocks noChangeShapeType="1"/>
            </p:cNvSpPr>
            <p:nvPr/>
          </p:nvSpPr>
          <p:spPr bwMode="auto">
            <a:xfrm>
              <a:off x="1027" y="1477"/>
              <a:ext cx="15" cy="1"/>
            </a:xfrm>
            <a:prstGeom prst="line">
              <a:avLst/>
            </a:prstGeom>
            <a:grpFill/>
            <a:ln w="0">
              <a:solidFill>
                <a:schemeClr val="tx1"/>
              </a:solidFill>
              <a:round/>
              <a:headEnd/>
              <a:tailEnd/>
            </a:ln>
          </p:spPr>
          <p:txBody>
            <a:bodyPr/>
            <a:lstStyle/>
            <a:p>
              <a:pPr>
                <a:defRPr/>
              </a:pPr>
              <a:endParaRPr lang="en-US" dirty="0"/>
            </a:p>
          </p:txBody>
        </p:sp>
        <p:sp>
          <p:nvSpPr>
            <p:cNvPr id="16568" name="Line 96"/>
            <p:cNvSpPr>
              <a:spLocks noChangeShapeType="1"/>
            </p:cNvSpPr>
            <p:nvPr/>
          </p:nvSpPr>
          <p:spPr bwMode="auto">
            <a:xfrm flipH="1">
              <a:off x="5156" y="1477"/>
              <a:ext cx="16" cy="1"/>
            </a:xfrm>
            <a:prstGeom prst="line">
              <a:avLst/>
            </a:prstGeom>
            <a:grpFill/>
            <a:ln w="0">
              <a:solidFill>
                <a:schemeClr val="tx1"/>
              </a:solidFill>
              <a:round/>
              <a:headEnd/>
              <a:tailEnd/>
            </a:ln>
          </p:spPr>
          <p:txBody>
            <a:bodyPr/>
            <a:lstStyle/>
            <a:p>
              <a:pPr>
                <a:defRPr/>
              </a:pPr>
              <a:endParaRPr lang="en-US" dirty="0"/>
            </a:p>
          </p:txBody>
        </p:sp>
        <p:sp>
          <p:nvSpPr>
            <p:cNvPr id="16569" name="Line 97"/>
            <p:cNvSpPr>
              <a:spLocks noChangeShapeType="1"/>
            </p:cNvSpPr>
            <p:nvPr/>
          </p:nvSpPr>
          <p:spPr bwMode="auto">
            <a:xfrm>
              <a:off x="1027" y="1435"/>
              <a:ext cx="15" cy="1"/>
            </a:xfrm>
            <a:prstGeom prst="line">
              <a:avLst/>
            </a:prstGeom>
            <a:grpFill/>
            <a:ln w="0">
              <a:solidFill>
                <a:schemeClr val="tx1"/>
              </a:solidFill>
              <a:round/>
              <a:headEnd/>
              <a:tailEnd/>
            </a:ln>
          </p:spPr>
          <p:txBody>
            <a:bodyPr/>
            <a:lstStyle/>
            <a:p>
              <a:pPr>
                <a:defRPr/>
              </a:pPr>
              <a:endParaRPr lang="en-US" dirty="0"/>
            </a:p>
          </p:txBody>
        </p:sp>
        <p:sp>
          <p:nvSpPr>
            <p:cNvPr id="16570" name="Line 98"/>
            <p:cNvSpPr>
              <a:spLocks noChangeShapeType="1"/>
            </p:cNvSpPr>
            <p:nvPr/>
          </p:nvSpPr>
          <p:spPr bwMode="auto">
            <a:xfrm flipH="1">
              <a:off x="5156" y="1435"/>
              <a:ext cx="16" cy="1"/>
            </a:xfrm>
            <a:prstGeom prst="line">
              <a:avLst/>
            </a:prstGeom>
            <a:grpFill/>
            <a:ln w="0">
              <a:solidFill>
                <a:schemeClr val="tx1"/>
              </a:solidFill>
              <a:round/>
              <a:headEnd/>
              <a:tailEnd/>
            </a:ln>
          </p:spPr>
          <p:txBody>
            <a:bodyPr/>
            <a:lstStyle/>
            <a:p>
              <a:pPr>
                <a:defRPr/>
              </a:pPr>
              <a:endParaRPr lang="en-US" dirty="0"/>
            </a:p>
          </p:txBody>
        </p:sp>
        <p:sp>
          <p:nvSpPr>
            <p:cNvPr id="16571" name="Line 99"/>
            <p:cNvSpPr>
              <a:spLocks noChangeShapeType="1"/>
            </p:cNvSpPr>
            <p:nvPr/>
          </p:nvSpPr>
          <p:spPr bwMode="auto">
            <a:xfrm>
              <a:off x="1027" y="1393"/>
              <a:ext cx="15" cy="1"/>
            </a:xfrm>
            <a:prstGeom prst="line">
              <a:avLst/>
            </a:prstGeom>
            <a:grpFill/>
            <a:ln w="0">
              <a:solidFill>
                <a:schemeClr val="tx1"/>
              </a:solidFill>
              <a:round/>
              <a:headEnd/>
              <a:tailEnd/>
            </a:ln>
          </p:spPr>
          <p:txBody>
            <a:bodyPr/>
            <a:lstStyle/>
            <a:p>
              <a:pPr>
                <a:defRPr/>
              </a:pPr>
              <a:endParaRPr lang="en-US" dirty="0"/>
            </a:p>
          </p:txBody>
        </p:sp>
        <p:sp>
          <p:nvSpPr>
            <p:cNvPr id="16572" name="Line 100"/>
            <p:cNvSpPr>
              <a:spLocks noChangeShapeType="1"/>
            </p:cNvSpPr>
            <p:nvPr/>
          </p:nvSpPr>
          <p:spPr bwMode="auto">
            <a:xfrm flipH="1">
              <a:off x="5156" y="1393"/>
              <a:ext cx="16" cy="1"/>
            </a:xfrm>
            <a:prstGeom prst="line">
              <a:avLst/>
            </a:prstGeom>
            <a:grpFill/>
            <a:ln w="0">
              <a:solidFill>
                <a:schemeClr val="tx1"/>
              </a:solidFill>
              <a:round/>
              <a:headEnd/>
              <a:tailEnd/>
            </a:ln>
          </p:spPr>
          <p:txBody>
            <a:bodyPr/>
            <a:lstStyle/>
            <a:p>
              <a:pPr>
                <a:defRPr/>
              </a:pPr>
              <a:endParaRPr lang="en-US" dirty="0"/>
            </a:p>
          </p:txBody>
        </p:sp>
        <p:sp>
          <p:nvSpPr>
            <p:cNvPr id="16573" name="Line 101"/>
            <p:cNvSpPr>
              <a:spLocks noChangeShapeType="1"/>
            </p:cNvSpPr>
            <p:nvPr/>
          </p:nvSpPr>
          <p:spPr bwMode="auto">
            <a:xfrm>
              <a:off x="1027" y="1351"/>
              <a:ext cx="15" cy="1"/>
            </a:xfrm>
            <a:prstGeom prst="line">
              <a:avLst/>
            </a:prstGeom>
            <a:grpFill/>
            <a:ln w="0">
              <a:solidFill>
                <a:schemeClr val="tx1"/>
              </a:solidFill>
              <a:round/>
              <a:headEnd/>
              <a:tailEnd/>
            </a:ln>
          </p:spPr>
          <p:txBody>
            <a:bodyPr/>
            <a:lstStyle/>
            <a:p>
              <a:pPr>
                <a:defRPr/>
              </a:pPr>
              <a:endParaRPr lang="en-US" dirty="0"/>
            </a:p>
          </p:txBody>
        </p:sp>
        <p:sp>
          <p:nvSpPr>
            <p:cNvPr id="16574" name="Line 102"/>
            <p:cNvSpPr>
              <a:spLocks noChangeShapeType="1"/>
            </p:cNvSpPr>
            <p:nvPr/>
          </p:nvSpPr>
          <p:spPr bwMode="auto">
            <a:xfrm flipH="1">
              <a:off x="5156" y="1351"/>
              <a:ext cx="16" cy="1"/>
            </a:xfrm>
            <a:prstGeom prst="line">
              <a:avLst/>
            </a:prstGeom>
            <a:grpFill/>
            <a:ln w="0">
              <a:solidFill>
                <a:schemeClr val="tx1"/>
              </a:solidFill>
              <a:round/>
              <a:headEnd/>
              <a:tailEnd/>
            </a:ln>
          </p:spPr>
          <p:txBody>
            <a:bodyPr/>
            <a:lstStyle/>
            <a:p>
              <a:pPr>
                <a:defRPr/>
              </a:pPr>
              <a:endParaRPr lang="en-US" dirty="0"/>
            </a:p>
          </p:txBody>
        </p:sp>
        <p:sp>
          <p:nvSpPr>
            <p:cNvPr id="16575" name="Line 103"/>
            <p:cNvSpPr>
              <a:spLocks noChangeShapeType="1"/>
            </p:cNvSpPr>
            <p:nvPr/>
          </p:nvSpPr>
          <p:spPr bwMode="auto">
            <a:xfrm>
              <a:off x="1027" y="1309"/>
              <a:ext cx="15" cy="1"/>
            </a:xfrm>
            <a:prstGeom prst="line">
              <a:avLst/>
            </a:prstGeom>
            <a:grpFill/>
            <a:ln w="0">
              <a:solidFill>
                <a:schemeClr val="tx1"/>
              </a:solidFill>
              <a:round/>
              <a:headEnd/>
              <a:tailEnd/>
            </a:ln>
          </p:spPr>
          <p:txBody>
            <a:bodyPr/>
            <a:lstStyle/>
            <a:p>
              <a:pPr>
                <a:defRPr/>
              </a:pPr>
              <a:endParaRPr lang="en-US" dirty="0"/>
            </a:p>
          </p:txBody>
        </p:sp>
        <p:sp>
          <p:nvSpPr>
            <p:cNvPr id="16576" name="Line 104"/>
            <p:cNvSpPr>
              <a:spLocks noChangeShapeType="1"/>
            </p:cNvSpPr>
            <p:nvPr/>
          </p:nvSpPr>
          <p:spPr bwMode="auto">
            <a:xfrm flipH="1">
              <a:off x="5156" y="1309"/>
              <a:ext cx="16" cy="1"/>
            </a:xfrm>
            <a:prstGeom prst="line">
              <a:avLst/>
            </a:prstGeom>
            <a:grpFill/>
            <a:ln w="0">
              <a:solidFill>
                <a:schemeClr val="tx1"/>
              </a:solidFill>
              <a:round/>
              <a:headEnd/>
              <a:tailEnd/>
            </a:ln>
          </p:spPr>
          <p:txBody>
            <a:bodyPr/>
            <a:lstStyle/>
            <a:p>
              <a:pPr>
                <a:defRPr/>
              </a:pPr>
              <a:endParaRPr lang="en-US" dirty="0"/>
            </a:p>
          </p:txBody>
        </p:sp>
        <p:sp>
          <p:nvSpPr>
            <p:cNvPr id="16577" name="Line 105"/>
            <p:cNvSpPr>
              <a:spLocks noChangeShapeType="1"/>
            </p:cNvSpPr>
            <p:nvPr/>
          </p:nvSpPr>
          <p:spPr bwMode="auto">
            <a:xfrm>
              <a:off x="1027" y="1309"/>
              <a:ext cx="30" cy="1"/>
            </a:xfrm>
            <a:prstGeom prst="line">
              <a:avLst/>
            </a:prstGeom>
            <a:grpFill/>
            <a:ln w="0">
              <a:solidFill>
                <a:schemeClr val="tx1"/>
              </a:solidFill>
              <a:round/>
              <a:headEnd/>
              <a:tailEnd/>
            </a:ln>
          </p:spPr>
          <p:txBody>
            <a:bodyPr/>
            <a:lstStyle/>
            <a:p>
              <a:pPr>
                <a:defRPr/>
              </a:pPr>
              <a:endParaRPr lang="en-US" dirty="0"/>
            </a:p>
          </p:txBody>
        </p:sp>
        <p:sp>
          <p:nvSpPr>
            <p:cNvPr id="16578" name="Line 106"/>
            <p:cNvSpPr>
              <a:spLocks noChangeShapeType="1"/>
            </p:cNvSpPr>
            <p:nvPr/>
          </p:nvSpPr>
          <p:spPr bwMode="auto">
            <a:xfrm flipH="1">
              <a:off x="5141" y="1309"/>
              <a:ext cx="31" cy="1"/>
            </a:xfrm>
            <a:prstGeom prst="line">
              <a:avLst/>
            </a:prstGeom>
            <a:grpFill/>
            <a:ln w="0">
              <a:solidFill>
                <a:schemeClr val="tx1"/>
              </a:solidFill>
              <a:round/>
              <a:headEnd/>
              <a:tailEnd/>
            </a:ln>
          </p:spPr>
          <p:txBody>
            <a:bodyPr/>
            <a:lstStyle/>
            <a:p>
              <a:pPr>
                <a:defRPr/>
              </a:pPr>
              <a:endParaRPr lang="en-US" dirty="0"/>
            </a:p>
          </p:txBody>
        </p:sp>
        <p:sp>
          <p:nvSpPr>
            <p:cNvPr id="16579" name="Rectangle 107"/>
            <p:cNvSpPr>
              <a:spLocks noChangeArrowheads="1"/>
            </p:cNvSpPr>
            <p:nvPr/>
          </p:nvSpPr>
          <p:spPr bwMode="auto">
            <a:xfrm>
              <a:off x="732" y="1246"/>
              <a:ext cx="141" cy="136"/>
            </a:xfrm>
            <a:prstGeom prst="rect">
              <a:avLst/>
            </a:prstGeom>
            <a:grpFill/>
            <a:ln w="9525">
              <a:noFill/>
              <a:miter lim="800000"/>
              <a:headEnd/>
              <a:tailEnd/>
            </a:ln>
          </p:spPr>
          <p:txBody>
            <a:bodyPr wrap="none" lIns="0" tIns="0" rIns="0" bIns="0">
              <a:spAutoFit/>
            </a:bodyPr>
            <a:lstStyle/>
            <a:p>
              <a:pPr>
                <a:defRPr/>
              </a:pPr>
              <a:r>
                <a:rPr lang="en-US" sz="1400" dirty="0"/>
                <a:t>0.8</a:t>
              </a:r>
              <a:endParaRPr lang="en-US" sz="2400" dirty="0">
                <a:latin typeface="Times"/>
              </a:endParaRPr>
            </a:p>
          </p:txBody>
        </p:sp>
        <p:sp>
          <p:nvSpPr>
            <p:cNvPr id="16580" name="Line 108"/>
            <p:cNvSpPr>
              <a:spLocks noChangeShapeType="1"/>
            </p:cNvSpPr>
            <p:nvPr/>
          </p:nvSpPr>
          <p:spPr bwMode="auto">
            <a:xfrm>
              <a:off x="1027" y="1267"/>
              <a:ext cx="15" cy="1"/>
            </a:xfrm>
            <a:prstGeom prst="line">
              <a:avLst/>
            </a:prstGeom>
            <a:grpFill/>
            <a:ln w="0">
              <a:solidFill>
                <a:schemeClr val="tx1"/>
              </a:solidFill>
              <a:round/>
              <a:headEnd/>
              <a:tailEnd/>
            </a:ln>
          </p:spPr>
          <p:txBody>
            <a:bodyPr/>
            <a:lstStyle/>
            <a:p>
              <a:pPr>
                <a:defRPr/>
              </a:pPr>
              <a:endParaRPr lang="en-US" dirty="0"/>
            </a:p>
          </p:txBody>
        </p:sp>
        <p:sp>
          <p:nvSpPr>
            <p:cNvPr id="16581" name="Line 109"/>
            <p:cNvSpPr>
              <a:spLocks noChangeShapeType="1"/>
            </p:cNvSpPr>
            <p:nvPr/>
          </p:nvSpPr>
          <p:spPr bwMode="auto">
            <a:xfrm flipH="1">
              <a:off x="5156" y="1267"/>
              <a:ext cx="16" cy="1"/>
            </a:xfrm>
            <a:prstGeom prst="line">
              <a:avLst/>
            </a:prstGeom>
            <a:grpFill/>
            <a:ln w="0">
              <a:solidFill>
                <a:schemeClr val="tx1"/>
              </a:solidFill>
              <a:round/>
              <a:headEnd/>
              <a:tailEnd/>
            </a:ln>
          </p:spPr>
          <p:txBody>
            <a:bodyPr/>
            <a:lstStyle/>
            <a:p>
              <a:pPr>
                <a:defRPr/>
              </a:pPr>
              <a:endParaRPr lang="en-US" dirty="0"/>
            </a:p>
          </p:txBody>
        </p:sp>
        <p:sp>
          <p:nvSpPr>
            <p:cNvPr id="16582" name="Line 110"/>
            <p:cNvSpPr>
              <a:spLocks noChangeShapeType="1"/>
            </p:cNvSpPr>
            <p:nvPr/>
          </p:nvSpPr>
          <p:spPr bwMode="auto">
            <a:xfrm>
              <a:off x="1027" y="1224"/>
              <a:ext cx="15" cy="1"/>
            </a:xfrm>
            <a:prstGeom prst="line">
              <a:avLst/>
            </a:prstGeom>
            <a:grpFill/>
            <a:ln w="0">
              <a:solidFill>
                <a:schemeClr val="tx1"/>
              </a:solidFill>
              <a:round/>
              <a:headEnd/>
              <a:tailEnd/>
            </a:ln>
          </p:spPr>
          <p:txBody>
            <a:bodyPr/>
            <a:lstStyle/>
            <a:p>
              <a:pPr>
                <a:defRPr/>
              </a:pPr>
              <a:endParaRPr lang="en-US" dirty="0"/>
            </a:p>
          </p:txBody>
        </p:sp>
        <p:sp>
          <p:nvSpPr>
            <p:cNvPr id="16583" name="Line 111"/>
            <p:cNvSpPr>
              <a:spLocks noChangeShapeType="1"/>
            </p:cNvSpPr>
            <p:nvPr/>
          </p:nvSpPr>
          <p:spPr bwMode="auto">
            <a:xfrm flipH="1">
              <a:off x="5156" y="1224"/>
              <a:ext cx="16" cy="1"/>
            </a:xfrm>
            <a:prstGeom prst="line">
              <a:avLst/>
            </a:prstGeom>
            <a:grpFill/>
            <a:ln w="0">
              <a:solidFill>
                <a:schemeClr val="tx1"/>
              </a:solidFill>
              <a:round/>
              <a:headEnd/>
              <a:tailEnd/>
            </a:ln>
          </p:spPr>
          <p:txBody>
            <a:bodyPr/>
            <a:lstStyle/>
            <a:p>
              <a:pPr>
                <a:defRPr/>
              </a:pPr>
              <a:endParaRPr lang="en-US" dirty="0"/>
            </a:p>
          </p:txBody>
        </p:sp>
        <p:sp>
          <p:nvSpPr>
            <p:cNvPr id="16584" name="Line 112"/>
            <p:cNvSpPr>
              <a:spLocks noChangeShapeType="1"/>
            </p:cNvSpPr>
            <p:nvPr/>
          </p:nvSpPr>
          <p:spPr bwMode="auto">
            <a:xfrm>
              <a:off x="1027" y="1182"/>
              <a:ext cx="15" cy="1"/>
            </a:xfrm>
            <a:prstGeom prst="line">
              <a:avLst/>
            </a:prstGeom>
            <a:grpFill/>
            <a:ln w="0">
              <a:solidFill>
                <a:schemeClr val="tx1"/>
              </a:solidFill>
              <a:round/>
              <a:headEnd/>
              <a:tailEnd/>
            </a:ln>
          </p:spPr>
          <p:txBody>
            <a:bodyPr/>
            <a:lstStyle/>
            <a:p>
              <a:pPr>
                <a:defRPr/>
              </a:pPr>
              <a:endParaRPr lang="en-US" dirty="0"/>
            </a:p>
          </p:txBody>
        </p:sp>
        <p:sp>
          <p:nvSpPr>
            <p:cNvPr id="16585" name="Line 113"/>
            <p:cNvSpPr>
              <a:spLocks noChangeShapeType="1"/>
            </p:cNvSpPr>
            <p:nvPr/>
          </p:nvSpPr>
          <p:spPr bwMode="auto">
            <a:xfrm flipH="1">
              <a:off x="5156" y="1182"/>
              <a:ext cx="16" cy="1"/>
            </a:xfrm>
            <a:prstGeom prst="line">
              <a:avLst/>
            </a:prstGeom>
            <a:grpFill/>
            <a:ln w="0">
              <a:solidFill>
                <a:schemeClr val="tx1"/>
              </a:solidFill>
              <a:round/>
              <a:headEnd/>
              <a:tailEnd/>
            </a:ln>
          </p:spPr>
          <p:txBody>
            <a:bodyPr/>
            <a:lstStyle/>
            <a:p>
              <a:pPr>
                <a:defRPr/>
              </a:pPr>
              <a:endParaRPr lang="en-US" dirty="0"/>
            </a:p>
          </p:txBody>
        </p:sp>
        <p:sp>
          <p:nvSpPr>
            <p:cNvPr id="16586" name="Line 114"/>
            <p:cNvSpPr>
              <a:spLocks noChangeShapeType="1"/>
            </p:cNvSpPr>
            <p:nvPr/>
          </p:nvSpPr>
          <p:spPr bwMode="auto">
            <a:xfrm>
              <a:off x="1027" y="1140"/>
              <a:ext cx="15" cy="1"/>
            </a:xfrm>
            <a:prstGeom prst="line">
              <a:avLst/>
            </a:prstGeom>
            <a:grpFill/>
            <a:ln w="0">
              <a:solidFill>
                <a:schemeClr val="tx1"/>
              </a:solidFill>
              <a:round/>
              <a:headEnd/>
              <a:tailEnd/>
            </a:ln>
          </p:spPr>
          <p:txBody>
            <a:bodyPr/>
            <a:lstStyle/>
            <a:p>
              <a:pPr>
                <a:defRPr/>
              </a:pPr>
              <a:endParaRPr lang="en-US" dirty="0"/>
            </a:p>
          </p:txBody>
        </p:sp>
        <p:sp>
          <p:nvSpPr>
            <p:cNvPr id="16587" name="Line 115"/>
            <p:cNvSpPr>
              <a:spLocks noChangeShapeType="1"/>
            </p:cNvSpPr>
            <p:nvPr/>
          </p:nvSpPr>
          <p:spPr bwMode="auto">
            <a:xfrm flipH="1">
              <a:off x="5156" y="1140"/>
              <a:ext cx="16" cy="1"/>
            </a:xfrm>
            <a:prstGeom prst="line">
              <a:avLst/>
            </a:prstGeom>
            <a:grpFill/>
            <a:ln w="0">
              <a:solidFill>
                <a:schemeClr val="tx1"/>
              </a:solidFill>
              <a:round/>
              <a:headEnd/>
              <a:tailEnd/>
            </a:ln>
          </p:spPr>
          <p:txBody>
            <a:bodyPr/>
            <a:lstStyle/>
            <a:p>
              <a:pPr>
                <a:defRPr/>
              </a:pPr>
              <a:endParaRPr lang="en-US" dirty="0"/>
            </a:p>
          </p:txBody>
        </p:sp>
        <p:sp>
          <p:nvSpPr>
            <p:cNvPr id="16588" name="Line 116"/>
            <p:cNvSpPr>
              <a:spLocks noChangeShapeType="1"/>
            </p:cNvSpPr>
            <p:nvPr/>
          </p:nvSpPr>
          <p:spPr bwMode="auto">
            <a:xfrm>
              <a:off x="1027" y="1098"/>
              <a:ext cx="15" cy="1"/>
            </a:xfrm>
            <a:prstGeom prst="line">
              <a:avLst/>
            </a:prstGeom>
            <a:grpFill/>
            <a:ln w="0">
              <a:solidFill>
                <a:schemeClr val="tx1"/>
              </a:solidFill>
              <a:round/>
              <a:headEnd/>
              <a:tailEnd/>
            </a:ln>
          </p:spPr>
          <p:txBody>
            <a:bodyPr/>
            <a:lstStyle/>
            <a:p>
              <a:pPr>
                <a:defRPr/>
              </a:pPr>
              <a:endParaRPr lang="en-US" dirty="0"/>
            </a:p>
          </p:txBody>
        </p:sp>
        <p:sp>
          <p:nvSpPr>
            <p:cNvPr id="16589" name="Line 117"/>
            <p:cNvSpPr>
              <a:spLocks noChangeShapeType="1"/>
            </p:cNvSpPr>
            <p:nvPr/>
          </p:nvSpPr>
          <p:spPr bwMode="auto">
            <a:xfrm flipH="1">
              <a:off x="5156" y="1098"/>
              <a:ext cx="16" cy="1"/>
            </a:xfrm>
            <a:prstGeom prst="line">
              <a:avLst/>
            </a:prstGeom>
            <a:grpFill/>
            <a:ln w="0">
              <a:solidFill>
                <a:schemeClr val="tx1"/>
              </a:solidFill>
              <a:round/>
              <a:headEnd/>
              <a:tailEnd/>
            </a:ln>
          </p:spPr>
          <p:txBody>
            <a:bodyPr/>
            <a:lstStyle/>
            <a:p>
              <a:pPr>
                <a:defRPr/>
              </a:pPr>
              <a:endParaRPr lang="en-US" dirty="0"/>
            </a:p>
          </p:txBody>
        </p:sp>
        <p:sp>
          <p:nvSpPr>
            <p:cNvPr id="16590" name="Line 118"/>
            <p:cNvSpPr>
              <a:spLocks noChangeShapeType="1"/>
            </p:cNvSpPr>
            <p:nvPr/>
          </p:nvSpPr>
          <p:spPr bwMode="auto">
            <a:xfrm>
              <a:off x="1027" y="1056"/>
              <a:ext cx="15" cy="1"/>
            </a:xfrm>
            <a:prstGeom prst="line">
              <a:avLst/>
            </a:prstGeom>
            <a:grpFill/>
            <a:ln w="0">
              <a:solidFill>
                <a:schemeClr val="tx1"/>
              </a:solidFill>
              <a:round/>
              <a:headEnd/>
              <a:tailEnd/>
            </a:ln>
          </p:spPr>
          <p:txBody>
            <a:bodyPr/>
            <a:lstStyle/>
            <a:p>
              <a:pPr>
                <a:defRPr/>
              </a:pPr>
              <a:endParaRPr lang="en-US" dirty="0"/>
            </a:p>
          </p:txBody>
        </p:sp>
        <p:sp>
          <p:nvSpPr>
            <p:cNvPr id="16591" name="Line 119"/>
            <p:cNvSpPr>
              <a:spLocks noChangeShapeType="1"/>
            </p:cNvSpPr>
            <p:nvPr/>
          </p:nvSpPr>
          <p:spPr bwMode="auto">
            <a:xfrm flipH="1">
              <a:off x="5156" y="1056"/>
              <a:ext cx="16" cy="1"/>
            </a:xfrm>
            <a:prstGeom prst="line">
              <a:avLst/>
            </a:prstGeom>
            <a:grpFill/>
            <a:ln w="0">
              <a:solidFill>
                <a:schemeClr val="tx1"/>
              </a:solidFill>
              <a:round/>
              <a:headEnd/>
              <a:tailEnd/>
            </a:ln>
          </p:spPr>
          <p:txBody>
            <a:bodyPr/>
            <a:lstStyle/>
            <a:p>
              <a:pPr>
                <a:defRPr/>
              </a:pPr>
              <a:endParaRPr lang="en-US" dirty="0"/>
            </a:p>
          </p:txBody>
        </p:sp>
        <p:sp>
          <p:nvSpPr>
            <p:cNvPr id="16592" name="Line 120"/>
            <p:cNvSpPr>
              <a:spLocks noChangeShapeType="1"/>
            </p:cNvSpPr>
            <p:nvPr/>
          </p:nvSpPr>
          <p:spPr bwMode="auto">
            <a:xfrm>
              <a:off x="1027" y="1014"/>
              <a:ext cx="15" cy="1"/>
            </a:xfrm>
            <a:prstGeom prst="line">
              <a:avLst/>
            </a:prstGeom>
            <a:grpFill/>
            <a:ln w="0">
              <a:solidFill>
                <a:schemeClr val="tx1"/>
              </a:solidFill>
              <a:round/>
              <a:headEnd/>
              <a:tailEnd/>
            </a:ln>
          </p:spPr>
          <p:txBody>
            <a:bodyPr/>
            <a:lstStyle/>
            <a:p>
              <a:pPr>
                <a:defRPr/>
              </a:pPr>
              <a:endParaRPr lang="en-US" dirty="0"/>
            </a:p>
          </p:txBody>
        </p:sp>
        <p:sp>
          <p:nvSpPr>
            <p:cNvPr id="16593" name="Line 121"/>
            <p:cNvSpPr>
              <a:spLocks noChangeShapeType="1"/>
            </p:cNvSpPr>
            <p:nvPr/>
          </p:nvSpPr>
          <p:spPr bwMode="auto">
            <a:xfrm flipH="1">
              <a:off x="5156" y="1014"/>
              <a:ext cx="16" cy="1"/>
            </a:xfrm>
            <a:prstGeom prst="line">
              <a:avLst/>
            </a:prstGeom>
            <a:grpFill/>
            <a:ln w="0">
              <a:solidFill>
                <a:schemeClr val="tx1"/>
              </a:solidFill>
              <a:round/>
              <a:headEnd/>
              <a:tailEnd/>
            </a:ln>
          </p:spPr>
          <p:txBody>
            <a:bodyPr/>
            <a:lstStyle/>
            <a:p>
              <a:pPr>
                <a:defRPr/>
              </a:pPr>
              <a:endParaRPr lang="en-US" dirty="0"/>
            </a:p>
          </p:txBody>
        </p:sp>
        <p:sp>
          <p:nvSpPr>
            <p:cNvPr id="16594" name="Line 122"/>
            <p:cNvSpPr>
              <a:spLocks noChangeShapeType="1"/>
            </p:cNvSpPr>
            <p:nvPr/>
          </p:nvSpPr>
          <p:spPr bwMode="auto">
            <a:xfrm>
              <a:off x="1027" y="971"/>
              <a:ext cx="15" cy="1"/>
            </a:xfrm>
            <a:prstGeom prst="line">
              <a:avLst/>
            </a:prstGeom>
            <a:grpFill/>
            <a:ln w="0">
              <a:solidFill>
                <a:schemeClr val="tx1"/>
              </a:solidFill>
              <a:round/>
              <a:headEnd/>
              <a:tailEnd/>
            </a:ln>
          </p:spPr>
          <p:txBody>
            <a:bodyPr/>
            <a:lstStyle/>
            <a:p>
              <a:pPr>
                <a:defRPr/>
              </a:pPr>
              <a:endParaRPr lang="en-US" dirty="0"/>
            </a:p>
          </p:txBody>
        </p:sp>
        <p:sp>
          <p:nvSpPr>
            <p:cNvPr id="16595" name="Line 123"/>
            <p:cNvSpPr>
              <a:spLocks noChangeShapeType="1"/>
            </p:cNvSpPr>
            <p:nvPr/>
          </p:nvSpPr>
          <p:spPr bwMode="auto">
            <a:xfrm flipH="1">
              <a:off x="5156" y="971"/>
              <a:ext cx="16" cy="1"/>
            </a:xfrm>
            <a:prstGeom prst="line">
              <a:avLst/>
            </a:prstGeom>
            <a:grpFill/>
            <a:ln w="0">
              <a:solidFill>
                <a:schemeClr val="tx1"/>
              </a:solidFill>
              <a:round/>
              <a:headEnd/>
              <a:tailEnd/>
            </a:ln>
          </p:spPr>
          <p:txBody>
            <a:bodyPr/>
            <a:lstStyle/>
            <a:p>
              <a:pPr>
                <a:defRPr/>
              </a:pPr>
              <a:endParaRPr lang="en-US" dirty="0"/>
            </a:p>
          </p:txBody>
        </p:sp>
        <p:sp>
          <p:nvSpPr>
            <p:cNvPr id="16596" name="Line 124"/>
            <p:cNvSpPr>
              <a:spLocks noChangeShapeType="1"/>
            </p:cNvSpPr>
            <p:nvPr/>
          </p:nvSpPr>
          <p:spPr bwMode="auto">
            <a:xfrm>
              <a:off x="1027" y="929"/>
              <a:ext cx="15" cy="1"/>
            </a:xfrm>
            <a:prstGeom prst="line">
              <a:avLst/>
            </a:prstGeom>
            <a:grpFill/>
            <a:ln w="0">
              <a:solidFill>
                <a:schemeClr val="tx1"/>
              </a:solidFill>
              <a:round/>
              <a:headEnd/>
              <a:tailEnd/>
            </a:ln>
          </p:spPr>
          <p:txBody>
            <a:bodyPr/>
            <a:lstStyle/>
            <a:p>
              <a:pPr>
                <a:defRPr/>
              </a:pPr>
              <a:endParaRPr lang="en-US" dirty="0"/>
            </a:p>
          </p:txBody>
        </p:sp>
        <p:sp>
          <p:nvSpPr>
            <p:cNvPr id="16597" name="Line 125"/>
            <p:cNvSpPr>
              <a:spLocks noChangeShapeType="1"/>
            </p:cNvSpPr>
            <p:nvPr/>
          </p:nvSpPr>
          <p:spPr bwMode="auto">
            <a:xfrm flipH="1">
              <a:off x="5156" y="929"/>
              <a:ext cx="16" cy="1"/>
            </a:xfrm>
            <a:prstGeom prst="line">
              <a:avLst/>
            </a:prstGeom>
            <a:grpFill/>
            <a:ln w="0">
              <a:solidFill>
                <a:schemeClr val="tx1"/>
              </a:solidFill>
              <a:round/>
              <a:headEnd/>
              <a:tailEnd/>
            </a:ln>
          </p:spPr>
          <p:txBody>
            <a:bodyPr/>
            <a:lstStyle/>
            <a:p>
              <a:pPr>
                <a:defRPr/>
              </a:pPr>
              <a:endParaRPr lang="en-US" dirty="0"/>
            </a:p>
          </p:txBody>
        </p:sp>
        <p:sp>
          <p:nvSpPr>
            <p:cNvPr id="16598" name="Line 126"/>
            <p:cNvSpPr>
              <a:spLocks noChangeShapeType="1"/>
            </p:cNvSpPr>
            <p:nvPr/>
          </p:nvSpPr>
          <p:spPr bwMode="auto">
            <a:xfrm>
              <a:off x="1027" y="887"/>
              <a:ext cx="15" cy="1"/>
            </a:xfrm>
            <a:prstGeom prst="line">
              <a:avLst/>
            </a:prstGeom>
            <a:grpFill/>
            <a:ln w="0">
              <a:solidFill>
                <a:schemeClr val="tx1"/>
              </a:solidFill>
              <a:round/>
              <a:headEnd/>
              <a:tailEnd/>
            </a:ln>
          </p:spPr>
          <p:txBody>
            <a:bodyPr/>
            <a:lstStyle/>
            <a:p>
              <a:pPr>
                <a:defRPr/>
              </a:pPr>
              <a:endParaRPr lang="en-US" dirty="0"/>
            </a:p>
          </p:txBody>
        </p:sp>
        <p:sp>
          <p:nvSpPr>
            <p:cNvPr id="16599" name="Line 127"/>
            <p:cNvSpPr>
              <a:spLocks noChangeShapeType="1"/>
            </p:cNvSpPr>
            <p:nvPr/>
          </p:nvSpPr>
          <p:spPr bwMode="auto">
            <a:xfrm flipH="1">
              <a:off x="5156" y="887"/>
              <a:ext cx="16" cy="1"/>
            </a:xfrm>
            <a:prstGeom prst="line">
              <a:avLst/>
            </a:prstGeom>
            <a:grpFill/>
            <a:ln w="0">
              <a:solidFill>
                <a:schemeClr val="tx1"/>
              </a:solidFill>
              <a:round/>
              <a:headEnd/>
              <a:tailEnd/>
            </a:ln>
          </p:spPr>
          <p:txBody>
            <a:bodyPr/>
            <a:lstStyle/>
            <a:p>
              <a:pPr>
                <a:defRPr/>
              </a:pPr>
              <a:endParaRPr lang="en-US" dirty="0"/>
            </a:p>
          </p:txBody>
        </p:sp>
        <p:sp>
          <p:nvSpPr>
            <p:cNvPr id="16600" name="Line 128"/>
            <p:cNvSpPr>
              <a:spLocks noChangeShapeType="1"/>
            </p:cNvSpPr>
            <p:nvPr/>
          </p:nvSpPr>
          <p:spPr bwMode="auto">
            <a:xfrm>
              <a:off x="1027" y="887"/>
              <a:ext cx="30" cy="1"/>
            </a:xfrm>
            <a:prstGeom prst="line">
              <a:avLst/>
            </a:prstGeom>
            <a:grpFill/>
            <a:ln w="0">
              <a:solidFill>
                <a:schemeClr val="tx1"/>
              </a:solidFill>
              <a:round/>
              <a:headEnd/>
              <a:tailEnd/>
            </a:ln>
          </p:spPr>
          <p:txBody>
            <a:bodyPr/>
            <a:lstStyle/>
            <a:p>
              <a:pPr>
                <a:defRPr/>
              </a:pPr>
              <a:endParaRPr lang="en-US" dirty="0"/>
            </a:p>
          </p:txBody>
        </p:sp>
        <p:sp>
          <p:nvSpPr>
            <p:cNvPr id="16601" name="Line 129"/>
            <p:cNvSpPr>
              <a:spLocks noChangeShapeType="1"/>
            </p:cNvSpPr>
            <p:nvPr/>
          </p:nvSpPr>
          <p:spPr bwMode="auto">
            <a:xfrm flipH="1">
              <a:off x="5141" y="887"/>
              <a:ext cx="31" cy="1"/>
            </a:xfrm>
            <a:prstGeom prst="line">
              <a:avLst/>
            </a:prstGeom>
            <a:grpFill/>
            <a:ln w="0">
              <a:solidFill>
                <a:schemeClr val="tx1"/>
              </a:solidFill>
              <a:round/>
              <a:headEnd/>
              <a:tailEnd/>
            </a:ln>
          </p:spPr>
          <p:txBody>
            <a:bodyPr/>
            <a:lstStyle/>
            <a:p>
              <a:pPr>
                <a:defRPr/>
              </a:pPr>
              <a:endParaRPr lang="en-US" dirty="0"/>
            </a:p>
          </p:txBody>
        </p:sp>
        <p:sp>
          <p:nvSpPr>
            <p:cNvPr id="16602" name="Rectangle 130"/>
            <p:cNvSpPr>
              <a:spLocks noChangeArrowheads="1"/>
            </p:cNvSpPr>
            <p:nvPr/>
          </p:nvSpPr>
          <p:spPr bwMode="auto">
            <a:xfrm>
              <a:off x="836" y="825"/>
              <a:ext cx="57" cy="136"/>
            </a:xfrm>
            <a:prstGeom prst="rect">
              <a:avLst/>
            </a:prstGeom>
            <a:grpFill/>
            <a:ln w="9525">
              <a:noFill/>
              <a:miter lim="800000"/>
              <a:headEnd/>
              <a:tailEnd/>
            </a:ln>
          </p:spPr>
          <p:txBody>
            <a:bodyPr wrap="none" lIns="0" tIns="0" rIns="0" bIns="0">
              <a:spAutoFit/>
            </a:bodyPr>
            <a:lstStyle/>
            <a:p>
              <a:pPr>
                <a:defRPr/>
              </a:pPr>
              <a:r>
                <a:rPr lang="en-US" sz="1400" dirty="0"/>
                <a:t>1</a:t>
              </a:r>
              <a:endParaRPr lang="en-US" sz="2400" dirty="0">
                <a:latin typeface="Times"/>
              </a:endParaRPr>
            </a:p>
          </p:txBody>
        </p:sp>
        <p:sp>
          <p:nvSpPr>
            <p:cNvPr id="16603" name="Line 131"/>
            <p:cNvSpPr>
              <a:spLocks noChangeShapeType="1"/>
            </p:cNvSpPr>
            <p:nvPr/>
          </p:nvSpPr>
          <p:spPr bwMode="auto">
            <a:xfrm>
              <a:off x="1027" y="845"/>
              <a:ext cx="15" cy="1"/>
            </a:xfrm>
            <a:prstGeom prst="line">
              <a:avLst/>
            </a:prstGeom>
            <a:grpFill/>
            <a:ln w="0">
              <a:solidFill>
                <a:schemeClr val="tx1"/>
              </a:solidFill>
              <a:round/>
              <a:headEnd/>
              <a:tailEnd/>
            </a:ln>
          </p:spPr>
          <p:txBody>
            <a:bodyPr/>
            <a:lstStyle/>
            <a:p>
              <a:pPr>
                <a:defRPr/>
              </a:pPr>
              <a:endParaRPr lang="en-US" dirty="0"/>
            </a:p>
          </p:txBody>
        </p:sp>
        <p:sp>
          <p:nvSpPr>
            <p:cNvPr id="16604" name="Line 132"/>
            <p:cNvSpPr>
              <a:spLocks noChangeShapeType="1"/>
            </p:cNvSpPr>
            <p:nvPr/>
          </p:nvSpPr>
          <p:spPr bwMode="auto">
            <a:xfrm flipH="1">
              <a:off x="5156" y="845"/>
              <a:ext cx="16" cy="1"/>
            </a:xfrm>
            <a:prstGeom prst="line">
              <a:avLst/>
            </a:prstGeom>
            <a:grpFill/>
            <a:ln w="0">
              <a:solidFill>
                <a:schemeClr val="tx1"/>
              </a:solidFill>
              <a:round/>
              <a:headEnd/>
              <a:tailEnd/>
            </a:ln>
          </p:spPr>
          <p:txBody>
            <a:bodyPr/>
            <a:lstStyle/>
            <a:p>
              <a:pPr>
                <a:defRPr/>
              </a:pPr>
              <a:endParaRPr lang="en-US" dirty="0"/>
            </a:p>
          </p:txBody>
        </p:sp>
        <p:sp>
          <p:nvSpPr>
            <p:cNvPr id="16605" name="Line 133"/>
            <p:cNvSpPr>
              <a:spLocks noChangeShapeType="1"/>
            </p:cNvSpPr>
            <p:nvPr/>
          </p:nvSpPr>
          <p:spPr bwMode="auto">
            <a:xfrm flipV="1">
              <a:off x="1027" y="3178"/>
              <a:ext cx="1" cy="13"/>
            </a:xfrm>
            <a:prstGeom prst="line">
              <a:avLst/>
            </a:prstGeom>
            <a:grpFill/>
            <a:ln w="0">
              <a:solidFill>
                <a:schemeClr val="tx1"/>
              </a:solidFill>
              <a:round/>
              <a:headEnd/>
              <a:tailEnd/>
            </a:ln>
          </p:spPr>
          <p:txBody>
            <a:bodyPr/>
            <a:lstStyle/>
            <a:p>
              <a:pPr>
                <a:defRPr/>
              </a:pPr>
              <a:endParaRPr lang="en-US" dirty="0"/>
            </a:p>
          </p:txBody>
        </p:sp>
        <p:sp>
          <p:nvSpPr>
            <p:cNvPr id="16606" name="Line 134"/>
            <p:cNvSpPr>
              <a:spLocks noChangeShapeType="1"/>
            </p:cNvSpPr>
            <p:nvPr/>
          </p:nvSpPr>
          <p:spPr bwMode="auto">
            <a:xfrm>
              <a:off x="1027" y="826"/>
              <a:ext cx="1" cy="14"/>
            </a:xfrm>
            <a:prstGeom prst="line">
              <a:avLst/>
            </a:prstGeom>
            <a:grpFill/>
            <a:ln w="0">
              <a:solidFill>
                <a:schemeClr val="tx1"/>
              </a:solidFill>
              <a:round/>
              <a:headEnd/>
              <a:tailEnd/>
            </a:ln>
          </p:spPr>
          <p:txBody>
            <a:bodyPr/>
            <a:lstStyle/>
            <a:p>
              <a:pPr>
                <a:defRPr/>
              </a:pPr>
              <a:endParaRPr lang="en-US" dirty="0"/>
            </a:p>
          </p:txBody>
        </p:sp>
        <p:sp>
          <p:nvSpPr>
            <p:cNvPr id="16607" name="Line 135"/>
            <p:cNvSpPr>
              <a:spLocks noChangeShapeType="1"/>
            </p:cNvSpPr>
            <p:nvPr/>
          </p:nvSpPr>
          <p:spPr bwMode="auto">
            <a:xfrm flipV="1">
              <a:off x="1113" y="3178"/>
              <a:ext cx="1" cy="13"/>
            </a:xfrm>
            <a:prstGeom prst="line">
              <a:avLst/>
            </a:prstGeom>
            <a:grpFill/>
            <a:ln w="0">
              <a:solidFill>
                <a:schemeClr val="tx1"/>
              </a:solidFill>
              <a:round/>
              <a:headEnd/>
              <a:tailEnd/>
            </a:ln>
          </p:spPr>
          <p:txBody>
            <a:bodyPr/>
            <a:lstStyle/>
            <a:p>
              <a:pPr>
                <a:defRPr/>
              </a:pPr>
              <a:endParaRPr lang="en-US" dirty="0"/>
            </a:p>
          </p:txBody>
        </p:sp>
        <p:sp>
          <p:nvSpPr>
            <p:cNvPr id="16608" name="Line 136"/>
            <p:cNvSpPr>
              <a:spLocks noChangeShapeType="1"/>
            </p:cNvSpPr>
            <p:nvPr/>
          </p:nvSpPr>
          <p:spPr bwMode="auto">
            <a:xfrm>
              <a:off x="1113" y="826"/>
              <a:ext cx="1" cy="14"/>
            </a:xfrm>
            <a:prstGeom prst="line">
              <a:avLst/>
            </a:prstGeom>
            <a:grpFill/>
            <a:ln w="0">
              <a:solidFill>
                <a:schemeClr val="tx1"/>
              </a:solidFill>
              <a:round/>
              <a:headEnd/>
              <a:tailEnd/>
            </a:ln>
          </p:spPr>
          <p:txBody>
            <a:bodyPr/>
            <a:lstStyle/>
            <a:p>
              <a:pPr>
                <a:defRPr/>
              </a:pPr>
              <a:endParaRPr lang="en-US" dirty="0"/>
            </a:p>
          </p:txBody>
        </p:sp>
        <p:sp>
          <p:nvSpPr>
            <p:cNvPr id="16609" name="Line 137"/>
            <p:cNvSpPr>
              <a:spLocks noChangeShapeType="1"/>
            </p:cNvSpPr>
            <p:nvPr/>
          </p:nvSpPr>
          <p:spPr bwMode="auto">
            <a:xfrm flipV="1">
              <a:off x="1200" y="3178"/>
              <a:ext cx="1" cy="13"/>
            </a:xfrm>
            <a:prstGeom prst="line">
              <a:avLst/>
            </a:prstGeom>
            <a:grpFill/>
            <a:ln w="0">
              <a:solidFill>
                <a:schemeClr val="tx1"/>
              </a:solidFill>
              <a:round/>
              <a:headEnd/>
              <a:tailEnd/>
            </a:ln>
          </p:spPr>
          <p:txBody>
            <a:bodyPr/>
            <a:lstStyle/>
            <a:p>
              <a:pPr>
                <a:defRPr/>
              </a:pPr>
              <a:endParaRPr lang="en-US" dirty="0"/>
            </a:p>
          </p:txBody>
        </p:sp>
        <p:sp>
          <p:nvSpPr>
            <p:cNvPr id="16610" name="Line 138"/>
            <p:cNvSpPr>
              <a:spLocks noChangeShapeType="1"/>
            </p:cNvSpPr>
            <p:nvPr/>
          </p:nvSpPr>
          <p:spPr bwMode="auto">
            <a:xfrm>
              <a:off x="1200" y="826"/>
              <a:ext cx="1" cy="14"/>
            </a:xfrm>
            <a:prstGeom prst="line">
              <a:avLst/>
            </a:prstGeom>
            <a:grpFill/>
            <a:ln w="0">
              <a:solidFill>
                <a:schemeClr val="tx1"/>
              </a:solidFill>
              <a:round/>
              <a:headEnd/>
              <a:tailEnd/>
            </a:ln>
          </p:spPr>
          <p:txBody>
            <a:bodyPr/>
            <a:lstStyle/>
            <a:p>
              <a:pPr>
                <a:defRPr/>
              </a:pPr>
              <a:endParaRPr lang="en-US" dirty="0"/>
            </a:p>
          </p:txBody>
        </p:sp>
        <p:sp>
          <p:nvSpPr>
            <p:cNvPr id="16611" name="Line 139"/>
            <p:cNvSpPr>
              <a:spLocks noChangeShapeType="1"/>
            </p:cNvSpPr>
            <p:nvPr/>
          </p:nvSpPr>
          <p:spPr bwMode="auto">
            <a:xfrm flipV="1">
              <a:off x="1286" y="3178"/>
              <a:ext cx="1" cy="13"/>
            </a:xfrm>
            <a:prstGeom prst="line">
              <a:avLst/>
            </a:prstGeom>
            <a:grpFill/>
            <a:ln w="0">
              <a:solidFill>
                <a:schemeClr val="tx1"/>
              </a:solidFill>
              <a:round/>
              <a:headEnd/>
              <a:tailEnd/>
            </a:ln>
          </p:spPr>
          <p:txBody>
            <a:bodyPr/>
            <a:lstStyle/>
            <a:p>
              <a:pPr>
                <a:defRPr/>
              </a:pPr>
              <a:endParaRPr lang="en-US" dirty="0"/>
            </a:p>
          </p:txBody>
        </p:sp>
        <p:sp>
          <p:nvSpPr>
            <p:cNvPr id="16612" name="Line 140"/>
            <p:cNvSpPr>
              <a:spLocks noChangeShapeType="1"/>
            </p:cNvSpPr>
            <p:nvPr/>
          </p:nvSpPr>
          <p:spPr bwMode="auto">
            <a:xfrm>
              <a:off x="1286" y="826"/>
              <a:ext cx="1" cy="14"/>
            </a:xfrm>
            <a:prstGeom prst="line">
              <a:avLst/>
            </a:prstGeom>
            <a:grpFill/>
            <a:ln w="0">
              <a:solidFill>
                <a:schemeClr val="tx1"/>
              </a:solidFill>
              <a:round/>
              <a:headEnd/>
              <a:tailEnd/>
            </a:ln>
          </p:spPr>
          <p:txBody>
            <a:bodyPr/>
            <a:lstStyle/>
            <a:p>
              <a:pPr>
                <a:defRPr/>
              </a:pPr>
              <a:endParaRPr lang="en-US" dirty="0"/>
            </a:p>
          </p:txBody>
        </p:sp>
        <p:sp>
          <p:nvSpPr>
            <p:cNvPr id="16613" name="Line 141"/>
            <p:cNvSpPr>
              <a:spLocks noChangeShapeType="1"/>
            </p:cNvSpPr>
            <p:nvPr/>
          </p:nvSpPr>
          <p:spPr bwMode="auto">
            <a:xfrm flipV="1">
              <a:off x="1372" y="3164"/>
              <a:ext cx="1" cy="27"/>
            </a:xfrm>
            <a:prstGeom prst="line">
              <a:avLst/>
            </a:prstGeom>
            <a:grpFill/>
            <a:ln w="0">
              <a:solidFill>
                <a:schemeClr val="tx1"/>
              </a:solidFill>
              <a:round/>
              <a:headEnd/>
              <a:tailEnd/>
            </a:ln>
          </p:spPr>
          <p:txBody>
            <a:bodyPr/>
            <a:lstStyle/>
            <a:p>
              <a:pPr>
                <a:defRPr/>
              </a:pPr>
              <a:endParaRPr lang="en-US" dirty="0"/>
            </a:p>
          </p:txBody>
        </p:sp>
        <p:sp>
          <p:nvSpPr>
            <p:cNvPr id="16614" name="Line 142"/>
            <p:cNvSpPr>
              <a:spLocks noChangeShapeType="1"/>
            </p:cNvSpPr>
            <p:nvPr/>
          </p:nvSpPr>
          <p:spPr bwMode="auto">
            <a:xfrm>
              <a:off x="1372" y="826"/>
              <a:ext cx="1" cy="28"/>
            </a:xfrm>
            <a:prstGeom prst="line">
              <a:avLst/>
            </a:prstGeom>
            <a:grpFill/>
            <a:ln w="0">
              <a:solidFill>
                <a:schemeClr val="tx1"/>
              </a:solidFill>
              <a:round/>
              <a:headEnd/>
              <a:tailEnd/>
            </a:ln>
          </p:spPr>
          <p:txBody>
            <a:bodyPr/>
            <a:lstStyle/>
            <a:p>
              <a:pPr>
                <a:defRPr/>
              </a:pPr>
              <a:endParaRPr lang="en-US" dirty="0"/>
            </a:p>
          </p:txBody>
        </p:sp>
        <p:sp>
          <p:nvSpPr>
            <p:cNvPr id="16615" name="Rectangle 143"/>
            <p:cNvSpPr>
              <a:spLocks noChangeArrowheads="1"/>
            </p:cNvSpPr>
            <p:nvPr/>
          </p:nvSpPr>
          <p:spPr bwMode="auto">
            <a:xfrm>
              <a:off x="1310" y="3260"/>
              <a:ext cx="57" cy="136"/>
            </a:xfrm>
            <a:prstGeom prst="rect">
              <a:avLst/>
            </a:prstGeom>
            <a:grpFill/>
            <a:ln w="9525">
              <a:noFill/>
              <a:miter lim="800000"/>
              <a:headEnd/>
              <a:tailEnd/>
            </a:ln>
          </p:spPr>
          <p:txBody>
            <a:bodyPr wrap="none" lIns="0" tIns="0" rIns="0" bIns="0">
              <a:spAutoFit/>
            </a:bodyPr>
            <a:lstStyle/>
            <a:p>
              <a:pPr>
                <a:defRPr/>
              </a:pPr>
              <a:r>
                <a:rPr lang="en-US" sz="1400" dirty="0"/>
                <a:t>0</a:t>
              </a:r>
              <a:endParaRPr lang="en-US" sz="2400" dirty="0">
                <a:latin typeface="Times"/>
              </a:endParaRPr>
            </a:p>
          </p:txBody>
        </p:sp>
        <p:sp>
          <p:nvSpPr>
            <p:cNvPr id="16616" name="Line 144"/>
            <p:cNvSpPr>
              <a:spLocks noChangeShapeType="1"/>
            </p:cNvSpPr>
            <p:nvPr/>
          </p:nvSpPr>
          <p:spPr bwMode="auto">
            <a:xfrm flipV="1">
              <a:off x="1459" y="3178"/>
              <a:ext cx="1" cy="13"/>
            </a:xfrm>
            <a:prstGeom prst="line">
              <a:avLst/>
            </a:prstGeom>
            <a:grpFill/>
            <a:ln w="0">
              <a:solidFill>
                <a:schemeClr val="tx1"/>
              </a:solidFill>
              <a:round/>
              <a:headEnd/>
              <a:tailEnd/>
            </a:ln>
          </p:spPr>
          <p:txBody>
            <a:bodyPr/>
            <a:lstStyle/>
            <a:p>
              <a:pPr>
                <a:defRPr/>
              </a:pPr>
              <a:endParaRPr lang="en-US" dirty="0"/>
            </a:p>
          </p:txBody>
        </p:sp>
        <p:sp>
          <p:nvSpPr>
            <p:cNvPr id="16617" name="Line 145"/>
            <p:cNvSpPr>
              <a:spLocks noChangeShapeType="1"/>
            </p:cNvSpPr>
            <p:nvPr/>
          </p:nvSpPr>
          <p:spPr bwMode="auto">
            <a:xfrm>
              <a:off x="1459" y="826"/>
              <a:ext cx="1" cy="14"/>
            </a:xfrm>
            <a:prstGeom prst="line">
              <a:avLst/>
            </a:prstGeom>
            <a:grpFill/>
            <a:ln w="0">
              <a:solidFill>
                <a:schemeClr val="tx1"/>
              </a:solidFill>
              <a:round/>
              <a:headEnd/>
              <a:tailEnd/>
            </a:ln>
          </p:spPr>
          <p:txBody>
            <a:bodyPr/>
            <a:lstStyle/>
            <a:p>
              <a:pPr>
                <a:defRPr/>
              </a:pPr>
              <a:endParaRPr lang="en-US" dirty="0"/>
            </a:p>
          </p:txBody>
        </p:sp>
        <p:sp>
          <p:nvSpPr>
            <p:cNvPr id="16618" name="Line 146"/>
            <p:cNvSpPr>
              <a:spLocks noChangeShapeType="1"/>
            </p:cNvSpPr>
            <p:nvPr/>
          </p:nvSpPr>
          <p:spPr bwMode="auto">
            <a:xfrm flipV="1">
              <a:off x="1545" y="3178"/>
              <a:ext cx="1" cy="13"/>
            </a:xfrm>
            <a:prstGeom prst="line">
              <a:avLst/>
            </a:prstGeom>
            <a:grpFill/>
            <a:ln w="0">
              <a:solidFill>
                <a:schemeClr val="tx1"/>
              </a:solidFill>
              <a:round/>
              <a:headEnd/>
              <a:tailEnd/>
            </a:ln>
          </p:spPr>
          <p:txBody>
            <a:bodyPr/>
            <a:lstStyle/>
            <a:p>
              <a:pPr>
                <a:defRPr/>
              </a:pPr>
              <a:endParaRPr lang="en-US" dirty="0"/>
            </a:p>
          </p:txBody>
        </p:sp>
        <p:sp>
          <p:nvSpPr>
            <p:cNvPr id="16619" name="Line 147"/>
            <p:cNvSpPr>
              <a:spLocks noChangeShapeType="1"/>
            </p:cNvSpPr>
            <p:nvPr/>
          </p:nvSpPr>
          <p:spPr bwMode="auto">
            <a:xfrm>
              <a:off x="1545" y="826"/>
              <a:ext cx="1" cy="14"/>
            </a:xfrm>
            <a:prstGeom prst="line">
              <a:avLst/>
            </a:prstGeom>
            <a:grpFill/>
            <a:ln w="0">
              <a:solidFill>
                <a:schemeClr val="tx1"/>
              </a:solidFill>
              <a:round/>
              <a:headEnd/>
              <a:tailEnd/>
            </a:ln>
          </p:spPr>
          <p:txBody>
            <a:bodyPr/>
            <a:lstStyle/>
            <a:p>
              <a:pPr>
                <a:defRPr/>
              </a:pPr>
              <a:endParaRPr lang="en-US" dirty="0"/>
            </a:p>
          </p:txBody>
        </p:sp>
        <p:sp>
          <p:nvSpPr>
            <p:cNvPr id="16620" name="Line 148"/>
            <p:cNvSpPr>
              <a:spLocks noChangeShapeType="1"/>
            </p:cNvSpPr>
            <p:nvPr/>
          </p:nvSpPr>
          <p:spPr bwMode="auto">
            <a:xfrm flipV="1">
              <a:off x="1631" y="3178"/>
              <a:ext cx="1" cy="13"/>
            </a:xfrm>
            <a:prstGeom prst="line">
              <a:avLst/>
            </a:prstGeom>
            <a:grpFill/>
            <a:ln w="0">
              <a:solidFill>
                <a:schemeClr val="tx1"/>
              </a:solidFill>
              <a:round/>
              <a:headEnd/>
              <a:tailEnd/>
            </a:ln>
          </p:spPr>
          <p:txBody>
            <a:bodyPr/>
            <a:lstStyle/>
            <a:p>
              <a:pPr>
                <a:defRPr/>
              </a:pPr>
              <a:endParaRPr lang="en-US" dirty="0"/>
            </a:p>
          </p:txBody>
        </p:sp>
        <p:sp>
          <p:nvSpPr>
            <p:cNvPr id="16621" name="Line 149"/>
            <p:cNvSpPr>
              <a:spLocks noChangeShapeType="1"/>
            </p:cNvSpPr>
            <p:nvPr/>
          </p:nvSpPr>
          <p:spPr bwMode="auto">
            <a:xfrm>
              <a:off x="1631" y="826"/>
              <a:ext cx="1" cy="14"/>
            </a:xfrm>
            <a:prstGeom prst="line">
              <a:avLst/>
            </a:prstGeom>
            <a:grpFill/>
            <a:ln w="0">
              <a:solidFill>
                <a:schemeClr val="tx1"/>
              </a:solidFill>
              <a:round/>
              <a:headEnd/>
              <a:tailEnd/>
            </a:ln>
          </p:spPr>
          <p:txBody>
            <a:bodyPr/>
            <a:lstStyle/>
            <a:p>
              <a:pPr>
                <a:defRPr/>
              </a:pPr>
              <a:endParaRPr lang="en-US" dirty="0"/>
            </a:p>
          </p:txBody>
        </p:sp>
        <p:sp>
          <p:nvSpPr>
            <p:cNvPr id="16622" name="Line 150"/>
            <p:cNvSpPr>
              <a:spLocks noChangeShapeType="1"/>
            </p:cNvSpPr>
            <p:nvPr/>
          </p:nvSpPr>
          <p:spPr bwMode="auto">
            <a:xfrm flipV="1">
              <a:off x="1718" y="3178"/>
              <a:ext cx="1" cy="13"/>
            </a:xfrm>
            <a:prstGeom prst="line">
              <a:avLst/>
            </a:prstGeom>
            <a:grpFill/>
            <a:ln w="0">
              <a:solidFill>
                <a:schemeClr val="tx1"/>
              </a:solidFill>
              <a:round/>
              <a:headEnd/>
              <a:tailEnd/>
            </a:ln>
          </p:spPr>
          <p:txBody>
            <a:bodyPr/>
            <a:lstStyle/>
            <a:p>
              <a:pPr>
                <a:defRPr/>
              </a:pPr>
              <a:endParaRPr lang="en-US" dirty="0"/>
            </a:p>
          </p:txBody>
        </p:sp>
        <p:sp>
          <p:nvSpPr>
            <p:cNvPr id="16623" name="Line 151"/>
            <p:cNvSpPr>
              <a:spLocks noChangeShapeType="1"/>
            </p:cNvSpPr>
            <p:nvPr/>
          </p:nvSpPr>
          <p:spPr bwMode="auto">
            <a:xfrm>
              <a:off x="1718" y="826"/>
              <a:ext cx="1" cy="14"/>
            </a:xfrm>
            <a:prstGeom prst="line">
              <a:avLst/>
            </a:prstGeom>
            <a:grpFill/>
            <a:ln w="0">
              <a:solidFill>
                <a:schemeClr val="tx1"/>
              </a:solidFill>
              <a:round/>
              <a:headEnd/>
              <a:tailEnd/>
            </a:ln>
          </p:spPr>
          <p:txBody>
            <a:bodyPr/>
            <a:lstStyle/>
            <a:p>
              <a:pPr>
                <a:defRPr/>
              </a:pPr>
              <a:endParaRPr lang="en-US" dirty="0"/>
            </a:p>
          </p:txBody>
        </p:sp>
        <p:sp>
          <p:nvSpPr>
            <p:cNvPr id="16624" name="Line 152"/>
            <p:cNvSpPr>
              <a:spLocks noChangeShapeType="1"/>
            </p:cNvSpPr>
            <p:nvPr/>
          </p:nvSpPr>
          <p:spPr bwMode="auto">
            <a:xfrm flipV="1">
              <a:off x="1804" y="3178"/>
              <a:ext cx="1" cy="13"/>
            </a:xfrm>
            <a:prstGeom prst="line">
              <a:avLst/>
            </a:prstGeom>
            <a:grpFill/>
            <a:ln w="0">
              <a:solidFill>
                <a:schemeClr val="tx1"/>
              </a:solidFill>
              <a:round/>
              <a:headEnd/>
              <a:tailEnd/>
            </a:ln>
          </p:spPr>
          <p:txBody>
            <a:bodyPr/>
            <a:lstStyle/>
            <a:p>
              <a:pPr>
                <a:defRPr/>
              </a:pPr>
              <a:endParaRPr lang="en-US" dirty="0"/>
            </a:p>
          </p:txBody>
        </p:sp>
        <p:sp>
          <p:nvSpPr>
            <p:cNvPr id="16625" name="Line 153"/>
            <p:cNvSpPr>
              <a:spLocks noChangeShapeType="1"/>
            </p:cNvSpPr>
            <p:nvPr/>
          </p:nvSpPr>
          <p:spPr bwMode="auto">
            <a:xfrm>
              <a:off x="1804" y="826"/>
              <a:ext cx="1" cy="14"/>
            </a:xfrm>
            <a:prstGeom prst="line">
              <a:avLst/>
            </a:prstGeom>
            <a:grpFill/>
            <a:ln w="0">
              <a:solidFill>
                <a:schemeClr val="tx1"/>
              </a:solidFill>
              <a:round/>
              <a:headEnd/>
              <a:tailEnd/>
            </a:ln>
          </p:spPr>
          <p:txBody>
            <a:bodyPr/>
            <a:lstStyle/>
            <a:p>
              <a:pPr>
                <a:defRPr/>
              </a:pPr>
              <a:endParaRPr lang="en-US" dirty="0"/>
            </a:p>
          </p:txBody>
        </p:sp>
        <p:sp>
          <p:nvSpPr>
            <p:cNvPr id="16626" name="Line 154"/>
            <p:cNvSpPr>
              <a:spLocks noChangeShapeType="1"/>
            </p:cNvSpPr>
            <p:nvPr/>
          </p:nvSpPr>
          <p:spPr bwMode="auto">
            <a:xfrm flipV="1">
              <a:off x="1890" y="3178"/>
              <a:ext cx="1" cy="13"/>
            </a:xfrm>
            <a:prstGeom prst="line">
              <a:avLst/>
            </a:prstGeom>
            <a:grpFill/>
            <a:ln w="0">
              <a:solidFill>
                <a:schemeClr val="tx1"/>
              </a:solidFill>
              <a:round/>
              <a:headEnd/>
              <a:tailEnd/>
            </a:ln>
          </p:spPr>
          <p:txBody>
            <a:bodyPr/>
            <a:lstStyle/>
            <a:p>
              <a:pPr>
                <a:defRPr/>
              </a:pPr>
              <a:endParaRPr lang="en-US" dirty="0"/>
            </a:p>
          </p:txBody>
        </p:sp>
        <p:sp>
          <p:nvSpPr>
            <p:cNvPr id="16627" name="Line 155"/>
            <p:cNvSpPr>
              <a:spLocks noChangeShapeType="1"/>
            </p:cNvSpPr>
            <p:nvPr/>
          </p:nvSpPr>
          <p:spPr bwMode="auto">
            <a:xfrm>
              <a:off x="1890" y="826"/>
              <a:ext cx="1" cy="14"/>
            </a:xfrm>
            <a:prstGeom prst="line">
              <a:avLst/>
            </a:prstGeom>
            <a:grpFill/>
            <a:ln w="0">
              <a:solidFill>
                <a:schemeClr val="tx1"/>
              </a:solidFill>
              <a:round/>
              <a:headEnd/>
              <a:tailEnd/>
            </a:ln>
          </p:spPr>
          <p:txBody>
            <a:bodyPr/>
            <a:lstStyle/>
            <a:p>
              <a:pPr>
                <a:defRPr/>
              </a:pPr>
              <a:endParaRPr lang="en-US" dirty="0"/>
            </a:p>
          </p:txBody>
        </p:sp>
        <p:sp>
          <p:nvSpPr>
            <p:cNvPr id="16628" name="Line 156"/>
            <p:cNvSpPr>
              <a:spLocks noChangeShapeType="1"/>
            </p:cNvSpPr>
            <p:nvPr/>
          </p:nvSpPr>
          <p:spPr bwMode="auto">
            <a:xfrm flipV="1">
              <a:off x="1977" y="3178"/>
              <a:ext cx="1" cy="13"/>
            </a:xfrm>
            <a:prstGeom prst="line">
              <a:avLst/>
            </a:prstGeom>
            <a:grpFill/>
            <a:ln w="0">
              <a:solidFill>
                <a:schemeClr val="tx1"/>
              </a:solidFill>
              <a:round/>
              <a:headEnd/>
              <a:tailEnd/>
            </a:ln>
          </p:spPr>
          <p:txBody>
            <a:bodyPr/>
            <a:lstStyle/>
            <a:p>
              <a:pPr>
                <a:defRPr/>
              </a:pPr>
              <a:endParaRPr lang="en-US" dirty="0"/>
            </a:p>
          </p:txBody>
        </p:sp>
        <p:sp>
          <p:nvSpPr>
            <p:cNvPr id="16629" name="Line 157"/>
            <p:cNvSpPr>
              <a:spLocks noChangeShapeType="1"/>
            </p:cNvSpPr>
            <p:nvPr/>
          </p:nvSpPr>
          <p:spPr bwMode="auto">
            <a:xfrm>
              <a:off x="1977" y="826"/>
              <a:ext cx="1" cy="14"/>
            </a:xfrm>
            <a:prstGeom prst="line">
              <a:avLst/>
            </a:prstGeom>
            <a:grpFill/>
            <a:ln w="0">
              <a:solidFill>
                <a:schemeClr val="tx1"/>
              </a:solidFill>
              <a:round/>
              <a:headEnd/>
              <a:tailEnd/>
            </a:ln>
          </p:spPr>
          <p:txBody>
            <a:bodyPr/>
            <a:lstStyle/>
            <a:p>
              <a:pPr>
                <a:defRPr/>
              </a:pPr>
              <a:endParaRPr lang="en-US" dirty="0"/>
            </a:p>
          </p:txBody>
        </p:sp>
        <p:sp>
          <p:nvSpPr>
            <p:cNvPr id="16630" name="Line 158"/>
            <p:cNvSpPr>
              <a:spLocks noChangeShapeType="1"/>
            </p:cNvSpPr>
            <p:nvPr/>
          </p:nvSpPr>
          <p:spPr bwMode="auto">
            <a:xfrm flipV="1">
              <a:off x="2063" y="3178"/>
              <a:ext cx="1" cy="13"/>
            </a:xfrm>
            <a:prstGeom prst="line">
              <a:avLst/>
            </a:prstGeom>
            <a:grpFill/>
            <a:ln w="0">
              <a:solidFill>
                <a:schemeClr val="tx1"/>
              </a:solidFill>
              <a:round/>
              <a:headEnd/>
              <a:tailEnd/>
            </a:ln>
          </p:spPr>
          <p:txBody>
            <a:bodyPr/>
            <a:lstStyle/>
            <a:p>
              <a:pPr>
                <a:defRPr/>
              </a:pPr>
              <a:endParaRPr lang="en-US" dirty="0"/>
            </a:p>
          </p:txBody>
        </p:sp>
        <p:sp>
          <p:nvSpPr>
            <p:cNvPr id="16631" name="Line 159"/>
            <p:cNvSpPr>
              <a:spLocks noChangeShapeType="1"/>
            </p:cNvSpPr>
            <p:nvPr/>
          </p:nvSpPr>
          <p:spPr bwMode="auto">
            <a:xfrm>
              <a:off x="2063" y="826"/>
              <a:ext cx="1" cy="14"/>
            </a:xfrm>
            <a:prstGeom prst="line">
              <a:avLst/>
            </a:prstGeom>
            <a:grpFill/>
            <a:ln w="0">
              <a:solidFill>
                <a:schemeClr val="tx1"/>
              </a:solidFill>
              <a:round/>
              <a:headEnd/>
              <a:tailEnd/>
            </a:ln>
          </p:spPr>
          <p:txBody>
            <a:bodyPr/>
            <a:lstStyle/>
            <a:p>
              <a:pPr>
                <a:defRPr/>
              </a:pPr>
              <a:endParaRPr lang="en-US" dirty="0"/>
            </a:p>
          </p:txBody>
        </p:sp>
        <p:sp>
          <p:nvSpPr>
            <p:cNvPr id="16632" name="Line 160"/>
            <p:cNvSpPr>
              <a:spLocks noChangeShapeType="1"/>
            </p:cNvSpPr>
            <p:nvPr/>
          </p:nvSpPr>
          <p:spPr bwMode="auto">
            <a:xfrm flipV="1">
              <a:off x="2149" y="3178"/>
              <a:ext cx="1" cy="13"/>
            </a:xfrm>
            <a:prstGeom prst="line">
              <a:avLst/>
            </a:prstGeom>
            <a:grpFill/>
            <a:ln w="0">
              <a:solidFill>
                <a:schemeClr val="tx1"/>
              </a:solidFill>
              <a:round/>
              <a:headEnd/>
              <a:tailEnd/>
            </a:ln>
          </p:spPr>
          <p:txBody>
            <a:bodyPr/>
            <a:lstStyle/>
            <a:p>
              <a:pPr>
                <a:defRPr/>
              </a:pPr>
              <a:endParaRPr lang="en-US" dirty="0"/>
            </a:p>
          </p:txBody>
        </p:sp>
        <p:sp>
          <p:nvSpPr>
            <p:cNvPr id="16633" name="Line 161"/>
            <p:cNvSpPr>
              <a:spLocks noChangeShapeType="1"/>
            </p:cNvSpPr>
            <p:nvPr/>
          </p:nvSpPr>
          <p:spPr bwMode="auto">
            <a:xfrm>
              <a:off x="2149" y="826"/>
              <a:ext cx="1" cy="14"/>
            </a:xfrm>
            <a:prstGeom prst="line">
              <a:avLst/>
            </a:prstGeom>
            <a:grpFill/>
            <a:ln w="0">
              <a:solidFill>
                <a:schemeClr val="tx1"/>
              </a:solidFill>
              <a:round/>
              <a:headEnd/>
              <a:tailEnd/>
            </a:ln>
          </p:spPr>
          <p:txBody>
            <a:bodyPr/>
            <a:lstStyle/>
            <a:p>
              <a:pPr>
                <a:defRPr/>
              </a:pPr>
              <a:endParaRPr lang="en-US" dirty="0"/>
            </a:p>
          </p:txBody>
        </p:sp>
        <p:sp>
          <p:nvSpPr>
            <p:cNvPr id="16634" name="Line 162"/>
            <p:cNvSpPr>
              <a:spLocks noChangeShapeType="1"/>
            </p:cNvSpPr>
            <p:nvPr/>
          </p:nvSpPr>
          <p:spPr bwMode="auto">
            <a:xfrm flipV="1">
              <a:off x="2236" y="3164"/>
              <a:ext cx="1" cy="27"/>
            </a:xfrm>
            <a:prstGeom prst="line">
              <a:avLst/>
            </a:prstGeom>
            <a:grpFill/>
            <a:ln w="0">
              <a:solidFill>
                <a:schemeClr val="tx1"/>
              </a:solidFill>
              <a:round/>
              <a:headEnd/>
              <a:tailEnd/>
            </a:ln>
          </p:spPr>
          <p:txBody>
            <a:bodyPr/>
            <a:lstStyle/>
            <a:p>
              <a:pPr>
                <a:defRPr/>
              </a:pPr>
              <a:endParaRPr lang="en-US" dirty="0"/>
            </a:p>
          </p:txBody>
        </p:sp>
        <p:sp>
          <p:nvSpPr>
            <p:cNvPr id="16635" name="Line 163"/>
            <p:cNvSpPr>
              <a:spLocks noChangeShapeType="1"/>
            </p:cNvSpPr>
            <p:nvPr/>
          </p:nvSpPr>
          <p:spPr bwMode="auto">
            <a:xfrm>
              <a:off x="2236" y="826"/>
              <a:ext cx="1" cy="28"/>
            </a:xfrm>
            <a:prstGeom prst="line">
              <a:avLst/>
            </a:prstGeom>
            <a:grpFill/>
            <a:ln w="0">
              <a:solidFill>
                <a:schemeClr val="tx1"/>
              </a:solidFill>
              <a:round/>
              <a:headEnd/>
              <a:tailEnd/>
            </a:ln>
          </p:spPr>
          <p:txBody>
            <a:bodyPr/>
            <a:lstStyle/>
            <a:p>
              <a:pPr>
                <a:defRPr/>
              </a:pPr>
              <a:endParaRPr lang="en-US" dirty="0"/>
            </a:p>
          </p:txBody>
        </p:sp>
        <p:sp>
          <p:nvSpPr>
            <p:cNvPr id="16636" name="Rectangle 164"/>
            <p:cNvSpPr>
              <a:spLocks noChangeArrowheads="1"/>
            </p:cNvSpPr>
            <p:nvPr/>
          </p:nvSpPr>
          <p:spPr bwMode="auto">
            <a:xfrm>
              <a:off x="2139" y="3260"/>
              <a:ext cx="113" cy="136"/>
            </a:xfrm>
            <a:prstGeom prst="rect">
              <a:avLst/>
            </a:prstGeom>
            <a:grpFill/>
            <a:ln w="9525">
              <a:noFill/>
              <a:miter lim="800000"/>
              <a:headEnd/>
              <a:tailEnd/>
            </a:ln>
          </p:spPr>
          <p:txBody>
            <a:bodyPr wrap="none" lIns="0" tIns="0" rIns="0" bIns="0">
              <a:spAutoFit/>
            </a:bodyPr>
            <a:lstStyle/>
            <a:p>
              <a:pPr>
                <a:defRPr/>
              </a:pPr>
              <a:r>
                <a:rPr lang="en-US" sz="1400" dirty="0"/>
                <a:t>50</a:t>
              </a:r>
              <a:endParaRPr lang="en-US" sz="2400" dirty="0">
                <a:latin typeface="Times"/>
              </a:endParaRPr>
            </a:p>
          </p:txBody>
        </p:sp>
        <p:sp>
          <p:nvSpPr>
            <p:cNvPr id="16637" name="Line 165"/>
            <p:cNvSpPr>
              <a:spLocks noChangeShapeType="1"/>
            </p:cNvSpPr>
            <p:nvPr/>
          </p:nvSpPr>
          <p:spPr bwMode="auto">
            <a:xfrm flipV="1">
              <a:off x="2322" y="3178"/>
              <a:ext cx="1" cy="13"/>
            </a:xfrm>
            <a:prstGeom prst="line">
              <a:avLst/>
            </a:prstGeom>
            <a:grpFill/>
            <a:ln w="0">
              <a:solidFill>
                <a:schemeClr val="tx1"/>
              </a:solidFill>
              <a:round/>
              <a:headEnd/>
              <a:tailEnd/>
            </a:ln>
          </p:spPr>
          <p:txBody>
            <a:bodyPr/>
            <a:lstStyle/>
            <a:p>
              <a:pPr>
                <a:defRPr/>
              </a:pPr>
              <a:endParaRPr lang="en-US" dirty="0"/>
            </a:p>
          </p:txBody>
        </p:sp>
        <p:sp>
          <p:nvSpPr>
            <p:cNvPr id="16638" name="Line 166"/>
            <p:cNvSpPr>
              <a:spLocks noChangeShapeType="1"/>
            </p:cNvSpPr>
            <p:nvPr/>
          </p:nvSpPr>
          <p:spPr bwMode="auto">
            <a:xfrm>
              <a:off x="2322" y="826"/>
              <a:ext cx="1" cy="14"/>
            </a:xfrm>
            <a:prstGeom prst="line">
              <a:avLst/>
            </a:prstGeom>
            <a:grpFill/>
            <a:ln w="0">
              <a:solidFill>
                <a:schemeClr val="tx1"/>
              </a:solidFill>
              <a:round/>
              <a:headEnd/>
              <a:tailEnd/>
            </a:ln>
          </p:spPr>
          <p:txBody>
            <a:bodyPr/>
            <a:lstStyle/>
            <a:p>
              <a:pPr>
                <a:defRPr/>
              </a:pPr>
              <a:endParaRPr lang="en-US" dirty="0"/>
            </a:p>
          </p:txBody>
        </p:sp>
        <p:sp>
          <p:nvSpPr>
            <p:cNvPr id="16639" name="Line 167"/>
            <p:cNvSpPr>
              <a:spLocks noChangeShapeType="1"/>
            </p:cNvSpPr>
            <p:nvPr/>
          </p:nvSpPr>
          <p:spPr bwMode="auto">
            <a:xfrm flipV="1">
              <a:off x="2408" y="3178"/>
              <a:ext cx="1" cy="13"/>
            </a:xfrm>
            <a:prstGeom prst="line">
              <a:avLst/>
            </a:prstGeom>
            <a:grpFill/>
            <a:ln w="0">
              <a:solidFill>
                <a:schemeClr val="tx1"/>
              </a:solidFill>
              <a:round/>
              <a:headEnd/>
              <a:tailEnd/>
            </a:ln>
          </p:spPr>
          <p:txBody>
            <a:bodyPr/>
            <a:lstStyle/>
            <a:p>
              <a:pPr>
                <a:defRPr/>
              </a:pPr>
              <a:endParaRPr lang="en-US" dirty="0"/>
            </a:p>
          </p:txBody>
        </p:sp>
        <p:sp>
          <p:nvSpPr>
            <p:cNvPr id="16640" name="Line 168"/>
            <p:cNvSpPr>
              <a:spLocks noChangeShapeType="1"/>
            </p:cNvSpPr>
            <p:nvPr/>
          </p:nvSpPr>
          <p:spPr bwMode="auto">
            <a:xfrm>
              <a:off x="2408" y="826"/>
              <a:ext cx="1" cy="14"/>
            </a:xfrm>
            <a:prstGeom prst="line">
              <a:avLst/>
            </a:prstGeom>
            <a:grpFill/>
            <a:ln w="0">
              <a:solidFill>
                <a:schemeClr val="tx1"/>
              </a:solidFill>
              <a:round/>
              <a:headEnd/>
              <a:tailEnd/>
            </a:ln>
          </p:spPr>
          <p:txBody>
            <a:bodyPr/>
            <a:lstStyle/>
            <a:p>
              <a:pPr>
                <a:defRPr/>
              </a:pPr>
              <a:endParaRPr lang="en-US" dirty="0"/>
            </a:p>
          </p:txBody>
        </p:sp>
        <p:sp>
          <p:nvSpPr>
            <p:cNvPr id="16641" name="Line 169"/>
            <p:cNvSpPr>
              <a:spLocks noChangeShapeType="1"/>
            </p:cNvSpPr>
            <p:nvPr/>
          </p:nvSpPr>
          <p:spPr bwMode="auto">
            <a:xfrm flipV="1">
              <a:off x="2495" y="3178"/>
              <a:ext cx="1" cy="13"/>
            </a:xfrm>
            <a:prstGeom prst="line">
              <a:avLst/>
            </a:prstGeom>
            <a:grpFill/>
            <a:ln w="0">
              <a:solidFill>
                <a:schemeClr val="tx1"/>
              </a:solidFill>
              <a:round/>
              <a:headEnd/>
              <a:tailEnd/>
            </a:ln>
          </p:spPr>
          <p:txBody>
            <a:bodyPr/>
            <a:lstStyle/>
            <a:p>
              <a:pPr>
                <a:defRPr/>
              </a:pPr>
              <a:endParaRPr lang="en-US" dirty="0"/>
            </a:p>
          </p:txBody>
        </p:sp>
        <p:sp>
          <p:nvSpPr>
            <p:cNvPr id="16642" name="Line 170"/>
            <p:cNvSpPr>
              <a:spLocks noChangeShapeType="1"/>
            </p:cNvSpPr>
            <p:nvPr/>
          </p:nvSpPr>
          <p:spPr bwMode="auto">
            <a:xfrm>
              <a:off x="2495" y="826"/>
              <a:ext cx="1" cy="14"/>
            </a:xfrm>
            <a:prstGeom prst="line">
              <a:avLst/>
            </a:prstGeom>
            <a:grpFill/>
            <a:ln w="0">
              <a:solidFill>
                <a:schemeClr val="tx1"/>
              </a:solidFill>
              <a:round/>
              <a:headEnd/>
              <a:tailEnd/>
            </a:ln>
          </p:spPr>
          <p:txBody>
            <a:bodyPr/>
            <a:lstStyle/>
            <a:p>
              <a:pPr>
                <a:defRPr/>
              </a:pPr>
              <a:endParaRPr lang="en-US" dirty="0"/>
            </a:p>
          </p:txBody>
        </p:sp>
        <p:sp>
          <p:nvSpPr>
            <p:cNvPr id="16643" name="Line 171"/>
            <p:cNvSpPr>
              <a:spLocks noChangeShapeType="1"/>
            </p:cNvSpPr>
            <p:nvPr/>
          </p:nvSpPr>
          <p:spPr bwMode="auto">
            <a:xfrm flipV="1">
              <a:off x="2581" y="3178"/>
              <a:ext cx="1" cy="13"/>
            </a:xfrm>
            <a:prstGeom prst="line">
              <a:avLst/>
            </a:prstGeom>
            <a:grpFill/>
            <a:ln w="0">
              <a:solidFill>
                <a:schemeClr val="tx1"/>
              </a:solidFill>
              <a:round/>
              <a:headEnd/>
              <a:tailEnd/>
            </a:ln>
          </p:spPr>
          <p:txBody>
            <a:bodyPr/>
            <a:lstStyle/>
            <a:p>
              <a:pPr>
                <a:defRPr/>
              </a:pPr>
              <a:endParaRPr lang="en-US" dirty="0"/>
            </a:p>
          </p:txBody>
        </p:sp>
        <p:sp>
          <p:nvSpPr>
            <p:cNvPr id="16644" name="Line 172"/>
            <p:cNvSpPr>
              <a:spLocks noChangeShapeType="1"/>
            </p:cNvSpPr>
            <p:nvPr/>
          </p:nvSpPr>
          <p:spPr bwMode="auto">
            <a:xfrm>
              <a:off x="2581" y="826"/>
              <a:ext cx="1" cy="14"/>
            </a:xfrm>
            <a:prstGeom prst="line">
              <a:avLst/>
            </a:prstGeom>
            <a:grpFill/>
            <a:ln w="0">
              <a:solidFill>
                <a:schemeClr val="tx1"/>
              </a:solidFill>
              <a:round/>
              <a:headEnd/>
              <a:tailEnd/>
            </a:ln>
          </p:spPr>
          <p:txBody>
            <a:bodyPr/>
            <a:lstStyle/>
            <a:p>
              <a:pPr>
                <a:defRPr/>
              </a:pPr>
              <a:endParaRPr lang="en-US" dirty="0"/>
            </a:p>
          </p:txBody>
        </p:sp>
        <p:sp>
          <p:nvSpPr>
            <p:cNvPr id="16645" name="Line 173"/>
            <p:cNvSpPr>
              <a:spLocks noChangeShapeType="1"/>
            </p:cNvSpPr>
            <p:nvPr/>
          </p:nvSpPr>
          <p:spPr bwMode="auto">
            <a:xfrm flipV="1">
              <a:off x="2667" y="3178"/>
              <a:ext cx="1" cy="13"/>
            </a:xfrm>
            <a:prstGeom prst="line">
              <a:avLst/>
            </a:prstGeom>
            <a:grpFill/>
            <a:ln w="0">
              <a:solidFill>
                <a:schemeClr val="tx1"/>
              </a:solidFill>
              <a:round/>
              <a:headEnd/>
              <a:tailEnd/>
            </a:ln>
          </p:spPr>
          <p:txBody>
            <a:bodyPr/>
            <a:lstStyle/>
            <a:p>
              <a:pPr>
                <a:defRPr/>
              </a:pPr>
              <a:endParaRPr lang="en-US" dirty="0"/>
            </a:p>
          </p:txBody>
        </p:sp>
        <p:sp>
          <p:nvSpPr>
            <p:cNvPr id="16646" name="Line 174"/>
            <p:cNvSpPr>
              <a:spLocks noChangeShapeType="1"/>
            </p:cNvSpPr>
            <p:nvPr/>
          </p:nvSpPr>
          <p:spPr bwMode="auto">
            <a:xfrm>
              <a:off x="2667" y="826"/>
              <a:ext cx="1" cy="14"/>
            </a:xfrm>
            <a:prstGeom prst="line">
              <a:avLst/>
            </a:prstGeom>
            <a:grpFill/>
            <a:ln w="0">
              <a:solidFill>
                <a:schemeClr val="tx1"/>
              </a:solidFill>
              <a:round/>
              <a:headEnd/>
              <a:tailEnd/>
            </a:ln>
          </p:spPr>
          <p:txBody>
            <a:bodyPr/>
            <a:lstStyle/>
            <a:p>
              <a:pPr>
                <a:defRPr/>
              </a:pPr>
              <a:endParaRPr lang="en-US" dirty="0"/>
            </a:p>
          </p:txBody>
        </p:sp>
        <p:sp>
          <p:nvSpPr>
            <p:cNvPr id="16647" name="Line 175"/>
            <p:cNvSpPr>
              <a:spLocks noChangeShapeType="1"/>
            </p:cNvSpPr>
            <p:nvPr/>
          </p:nvSpPr>
          <p:spPr bwMode="auto">
            <a:xfrm flipV="1">
              <a:off x="2754" y="3178"/>
              <a:ext cx="1" cy="13"/>
            </a:xfrm>
            <a:prstGeom prst="line">
              <a:avLst/>
            </a:prstGeom>
            <a:grpFill/>
            <a:ln w="0">
              <a:solidFill>
                <a:schemeClr val="tx1"/>
              </a:solidFill>
              <a:round/>
              <a:headEnd/>
              <a:tailEnd/>
            </a:ln>
          </p:spPr>
          <p:txBody>
            <a:bodyPr/>
            <a:lstStyle/>
            <a:p>
              <a:pPr>
                <a:defRPr/>
              </a:pPr>
              <a:endParaRPr lang="en-US" dirty="0"/>
            </a:p>
          </p:txBody>
        </p:sp>
        <p:sp>
          <p:nvSpPr>
            <p:cNvPr id="16648" name="Line 176"/>
            <p:cNvSpPr>
              <a:spLocks noChangeShapeType="1"/>
            </p:cNvSpPr>
            <p:nvPr/>
          </p:nvSpPr>
          <p:spPr bwMode="auto">
            <a:xfrm>
              <a:off x="2754" y="826"/>
              <a:ext cx="1" cy="14"/>
            </a:xfrm>
            <a:prstGeom prst="line">
              <a:avLst/>
            </a:prstGeom>
            <a:grpFill/>
            <a:ln w="0">
              <a:solidFill>
                <a:schemeClr val="tx1"/>
              </a:solidFill>
              <a:round/>
              <a:headEnd/>
              <a:tailEnd/>
            </a:ln>
          </p:spPr>
          <p:txBody>
            <a:bodyPr/>
            <a:lstStyle/>
            <a:p>
              <a:pPr>
                <a:defRPr/>
              </a:pPr>
              <a:endParaRPr lang="en-US" dirty="0"/>
            </a:p>
          </p:txBody>
        </p:sp>
        <p:sp>
          <p:nvSpPr>
            <p:cNvPr id="16649" name="Line 177"/>
            <p:cNvSpPr>
              <a:spLocks noChangeShapeType="1"/>
            </p:cNvSpPr>
            <p:nvPr/>
          </p:nvSpPr>
          <p:spPr bwMode="auto">
            <a:xfrm flipV="1">
              <a:off x="2840" y="3178"/>
              <a:ext cx="1" cy="13"/>
            </a:xfrm>
            <a:prstGeom prst="line">
              <a:avLst/>
            </a:prstGeom>
            <a:grpFill/>
            <a:ln w="0">
              <a:solidFill>
                <a:schemeClr val="tx1"/>
              </a:solidFill>
              <a:round/>
              <a:headEnd/>
              <a:tailEnd/>
            </a:ln>
          </p:spPr>
          <p:txBody>
            <a:bodyPr/>
            <a:lstStyle/>
            <a:p>
              <a:pPr>
                <a:defRPr/>
              </a:pPr>
              <a:endParaRPr lang="en-US" dirty="0"/>
            </a:p>
          </p:txBody>
        </p:sp>
        <p:sp>
          <p:nvSpPr>
            <p:cNvPr id="16650" name="Line 178"/>
            <p:cNvSpPr>
              <a:spLocks noChangeShapeType="1"/>
            </p:cNvSpPr>
            <p:nvPr/>
          </p:nvSpPr>
          <p:spPr bwMode="auto">
            <a:xfrm>
              <a:off x="2840" y="826"/>
              <a:ext cx="1" cy="14"/>
            </a:xfrm>
            <a:prstGeom prst="line">
              <a:avLst/>
            </a:prstGeom>
            <a:grpFill/>
            <a:ln w="0">
              <a:solidFill>
                <a:schemeClr val="tx1"/>
              </a:solidFill>
              <a:round/>
              <a:headEnd/>
              <a:tailEnd/>
            </a:ln>
          </p:spPr>
          <p:txBody>
            <a:bodyPr/>
            <a:lstStyle/>
            <a:p>
              <a:pPr>
                <a:defRPr/>
              </a:pPr>
              <a:endParaRPr lang="en-US" dirty="0"/>
            </a:p>
          </p:txBody>
        </p:sp>
        <p:sp>
          <p:nvSpPr>
            <p:cNvPr id="16651" name="Line 179"/>
            <p:cNvSpPr>
              <a:spLocks noChangeShapeType="1"/>
            </p:cNvSpPr>
            <p:nvPr/>
          </p:nvSpPr>
          <p:spPr bwMode="auto">
            <a:xfrm flipV="1">
              <a:off x="2927" y="3178"/>
              <a:ext cx="1" cy="13"/>
            </a:xfrm>
            <a:prstGeom prst="line">
              <a:avLst/>
            </a:prstGeom>
            <a:grpFill/>
            <a:ln w="0">
              <a:solidFill>
                <a:schemeClr val="tx1"/>
              </a:solidFill>
              <a:round/>
              <a:headEnd/>
              <a:tailEnd/>
            </a:ln>
          </p:spPr>
          <p:txBody>
            <a:bodyPr/>
            <a:lstStyle/>
            <a:p>
              <a:pPr>
                <a:defRPr/>
              </a:pPr>
              <a:endParaRPr lang="en-US" dirty="0"/>
            </a:p>
          </p:txBody>
        </p:sp>
        <p:sp>
          <p:nvSpPr>
            <p:cNvPr id="16652" name="Line 180"/>
            <p:cNvSpPr>
              <a:spLocks noChangeShapeType="1"/>
            </p:cNvSpPr>
            <p:nvPr/>
          </p:nvSpPr>
          <p:spPr bwMode="auto">
            <a:xfrm>
              <a:off x="2927" y="826"/>
              <a:ext cx="1" cy="14"/>
            </a:xfrm>
            <a:prstGeom prst="line">
              <a:avLst/>
            </a:prstGeom>
            <a:grpFill/>
            <a:ln w="0">
              <a:solidFill>
                <a:schemeClr val="tx1"/>
              </a:solidFill>
              <a:round/>
              <a:headEnd/>
              <a:tailEnd/>
            </a:ln>
          </p:spPr>
          <p:txBody>
            <a:bodyPr/>
            <a:lstStyle/>
            <a:p>
              <a:pPr>
                <a:defRPr/>
              </a:pPr>
              <a:endParaRPr lang="en-US" dirty="0"/>
            </a:p>
          </p:txBody>
        </p:sp>
        <p:sp>
          <p:nvSpPr>
            <p:cNvPr id="16653" name="Line 181"/>
            <p:cNvSpPr>
              <a:spLocks noChangeShapeType="1"/>
            </p:cNvSpPr>
            <p:nvPr/>
          </p:nvSpPr>
          <p:spPr bwMode="auto">
            <a:xfrm flipV="1">
              <a:off x="3013" y="3178"/>
              <a:ext cx="1" cy="13"/>
            </a:xfrm>
            <a:prstGeom prst="line">
              <a:avLst/>
            </a:prstGeom>
            <a:grpFill/>
            <a:ln w="0">
              <a:solidFill>
                <a:schemeClr val="tx1"/>
              </a:solidFill>
              <a:round/>
              <a:headEnd/>
              <a:tailEnd/>
            </a:ln>
          </p:spPr>
          <p:txBody>
            <a:bodyPr/>
            <a:lstStyle/>
            <a:p>
              <a:pPr>
                <a:defRPr/>
              </a:pPr>
              <a:endParaRPr lang="en-US" dirty="0"/>
            </a:p>
          </p:txBody>
        </p:sp>
        <p:sp>
          <p:nvSpPr>
            <p:cNvPr id="16654" name="Line 182"/>
            <p:cNvSpPr>
              <a:spLocks noChangeShapeType="1"/>
            </p:cNvSpPr>
            <p:nvPr/>
          </p:nvSpPr>
          <p:spPr bwMode="auto">
            <a:xfrm>
              <a:off x="3013" y="826"/>
              <a:ext cx="1" cy="14"/>
            </a:xfrm>
            <a:prstGeom prst="line">
              <a:avLst/>
            </a:prstGeom>
            <a:grpFill/>
            <a:ln w="0">
              <a:solidFill>
                <a:schemeClr val="tx1"/>
              </a:solidFill>
              <a:round/>
              <a:headEnd/>
              <a:tailEnd/>
            </a:ln>
          </p:spPr>
          <p:txBody>
            <a:bodyPr/>
            <a:lstStyle/>
            <a:p>
              <a:pPr>
                <a:defRPr/>
              </a:pPr>
              <a:endParaRPr lang="en-US" dirty="0"/>
            </a:p>
          </p:txBody>
        </p:sp>
        <p:sp>
          <p:nvSpPr>
            <p:cNvPr id="16655" name="Line 183"/>
            <p:cNvSpPr>
              <a:spLocks noChangeShapeType="1"/>
            </p:cNvSpPr>
            <p:nvPr/>
          </p:nvSpPr>
          <p:spPr bwMode="auto">
            <a:xfrm flipV="1">
              <a:off x="3099" y="3164"/>
              <a:ext cx="1" cy="27"/>
            </a:xfrm>
            <a:prstGeom prst="line">
              <a:avLst/>
            </a:prstGeom>
            <a:grpFill/>
            <a:ln w="0">
              <a:solidFill>
                <a:schemeClr val="tx1"/>
              </a:solidFill>
              <a:round/>
              <a:headEnd/>
              <a:tailEnd/>
            </a:ln>
          </p:spPr>
          <p:txBody>
            <a:bodyPr/>
            <a:lstStyle/>
            <a:p>
              <a:pPr>
                <a:defRPr/>
              </a:pPr>
              <a:endParaRPr lang="en-US" dirty="0"/>
            </a:p>
          </p:txBody>
        </p:sp>
        <p:sp>
          <p:nvSpPr>
            <p:cNvPr id="16656" name="Line 184"/>
            <p:cNvSpPr>
              <a:spLocks noChangeShapeType="1"/>
            </p:cNvSpPr>
            <p:nvPr/>
          </p:nvSpPr>
          <p:spPr bwMode="auto">
            <a:xfrm>
              <a:off x="3099" y="826"/>
              <a:ext cx="1" cy="28"/>
            </a:xfrm>
            <a:prstGeom prst="line">
              <a:avLst/>
            </a:prstGeom>
            <a:grpFill/>
            <a:ln w="0">
              <a:solidFill>
                <a:schemeClr val="tx1"/>
              </a:solidFill>
              <a:round/>
              <a:headEnd/>
              <a:tailEnd/>
            </a:ln>
          </p:spPr>
          <p:txBody>
            <a:bodyPr/>
            <a:lstStyle/>
            <a:p>
              <a:pPr>
                <a:defRPr/>
              </a:pPr>
              <a:endParaRPr lang="en-US" dirty="0"/>
            </a:p>
          </p:txBody>
        </p:sp>
        <p:sp>
          <p:nvSpPr>
            <p:cNvPr id="16657" name="Rectangle 185"/>
            <p:cNvSpPr>
              <a:spLocks noChangeArrowheads="1"/>
            </p:cNvSpPr>
            <p:nvPr/>
          </p:nvSpPr>
          <p:spPr bwMode="auto">
            <a:xfrm>
              <a:off x="2967" y="3260"/>
              <a:ext cx="170" cy="136"/>
            </a:xfrm>
            <a:prstGeom prst="rect">
              <a:avLst/>
            </a:prstGeom>
            <a:grpFill/>
            <a:ln w="9525">
              <a:noFill/>
              <a:miter lim="800000"/>
              <a:headEnd/>
              <a:tailEnd/>
            </a:ln>
          </p:spPr>
          <p:txBody>
            <a:bodyPr wrap="none" lIns="0" tIns="0" rIns="0" bIns="0">
              <a:spAutoFit/>
            </a:bodyPr>
            <a:lstStyle/>
            <a:p>
              <a:pPr>
                <a:defRPr/>
              </a:pPr>
              <a:r>
                <a:rPr lang="en-US" sz="1400" dirty="0"/>
                <a:t>100</a:t>
              </a:r>
              <a:endParaRPr lang="en-US" sz="2400" dirty="0">
                <a:latin typeface="Times"/>
              </a:endParaRPr>
            </a:p>
          </p:txBody>
        </p:sp>
        <p:sp>
          <p:nvSpPr>
            <p:cNvPr id="16658" name="Line 186"/>
            <p:cNvSpPr>
              <a:spLocks noChangeShapeType="1"/>
            </p:cNvSpPr>
            <p:nvPr/>
          </p:nvSpPr>
          <p:spPr bwMode="auto">
            <a:xfrm flipV="1">
              <a:off x="3185" y="3178"/>
              <a:ext cx="1" cy="13"/>
            </a:xfrm>
            <a:prstGeom prst="line">
              <a:avLst/>
            </a:prstGeom>
            <a:grpFill/>
            <a:ln w="0">
              <a:solidFill>
                <a:schemeClr val="tx1"/>
              </a:solidFill>
              <a:round/>
              <a:headEnd/>
              <a:tailEnd/>
            </a:ln>
          </p:spPr>
          <p:txBody>
            <a:bodyPr/>
            <a:lstStyle/>
            <a:p>
              <a:pPr>
                <a:defRPr/>
              </a:pPr>
              <a:endParaRPr lang="en-US" dirty="0"/>
            </a:p>
          </p:txBody>
        </p:sp>
        <p:sp>
          <p:nvSpPr>
            <p:cNvPr id="16659" name="Line 187"/>
            <p:cNvSpPr>
              <a:spLocks noChangeShapeType="1"/>
            </p:cNvSpPr>
            <p:nvPr/>
          </p:nvSpPr>
          <p:spPr bwMode="auto">
            <a:xfrm>
              <a:off x="3185" y="826"/>
              <a:ext cx="1" cy="14"/>
            </a:xfrm>
            <a:prstGeom prst="line">
              <a:avLst/>
            </a:prstGeom>
            <a:grpFill/>
            <a:ln w="0">
              <a:solidFill>
                <a:schemeClr val="tx1"/>
              </a:solidFill>
              <a:round/>
              <a:headEnd/>
              <a:tailEnd/>
            </a:ln>
          </p:spPr>
          <p:txBody>
            <a:bodyPr/>
            <a:lstStyle/>
            <a:p>
              <a:pPr>
                <a:defRPr/>
              </a:pPr>
              <a:endParaRPr lang="en-US" dirty="0"/>
            </a:p>
          </p:txBody>
        </p:sp>
        <p:sp>
          <p:nvSpPr>
            <p:cNvPr id="16660" name="Line 188"/>
            <p:cNvSpPr>
              <a:spLocks noChangeShapeType="1"/>
            </p:cNvSpPr>
            <p:nvPr/>
          </p:nvSpPr>
          <p:spPr bwMode="auto">
            <a:xfrm flipV="1">
              <a:off x="3272" y="3178"/>
              <a:ext cx="1" cy="13"/>
            </a:xfrm>
            <a:prstGeom prst="line">
              <a:avLst/>
            </a:prstGeom>
            <a:grpFill/>
            <a:ln w="0">
              <a:solidFill>
                <a:schemeClr val="tx1"/>
              </a:solidFill>
              <a:round/>
              <a:headEnd/>
              <a:tailEnd/>
            </a:ln>
          </p:spPr>
          <p:txBody>
            <a:bodyPr/>
            <a:lstStyle/>
            <a:p>
              <a:pPr>
                <a:defRPr/>
              </a:pPr>
              <a:endParaRPr lang="en-US" dirty="0"/>
            </a:p>
          </p:txBody>
        </p:sp>
        <p:sp>
          <p:nvSpPr>
            <p:cNvPr id="16661" name="Line 189"/>
            <p:cNvSpPr>
              <a:spLocks noChangeShapeType="1"/>
            </p:cNvSpPr>
            <p:nvPr/>
          </p:nvSpPr>
          <p:spPr bwMode="auto">
            <a:xfrm>
              <a:off x="3272" y="826"/>
              <a:ext cx="1" cy="14"/>
            </a:xfrm>
            <a:prstGeom prst="line">
              <a:avLst/>
            </a:prstGeom>
            <a:grpFill/>
            <a:ln w="0">
              <a:solidFill>
                <a:schemeClr val="tx1"/>
              </a:solidFill>
              <a:round/>
              <a:headEnd/>
              <a:tailEnd/>
            </a:ln>
          </p:spPr>
          <p:txBody>
            <a:bodyPr/>
            <a:lstStyle/>
            <a:p>
              <a:pPr>
                <a:defRPr/>
              </a:pPr>
              <a:endParaRPr lang="en-US" dirty="0"/>
            </a:p>
          </p:txBody>
        </p:sp>
        <p:sp>
          <p:nvSpPr>
            <p:cNvPr id="16662" name="Line 190"/>
            <p:cNvSpPr>
              <a:spLocks noChangeShapeType="1"/>
            </p:cNvSpPr>
            <p:nvPr/>
          </p:nvSpPr>
          <p:spPr bwMode="auto">
            <a:xfrm flipV="1">
              <a:off x="3358" y="3178"/>
              <a:ext cx="1" cy="13"/>
            </a:xfrm>
            <a:prstGeom prst="line">
              <a:avLst/>
            </a:prstGeom>
            <a:grpFill/>
            <a:ln w="0">
              <a:solidFill>
                <a:schemeClr val="tx1"/>
              </a:solidFill>
              <a:round/>
              <a:headEnd/>
              <a:tailEnd/>
            </a:ln>
          </p:spPr>
          <p:txBody>
            <a:bodyPr/>
            <a:lstStyle/>
            <a:p>
              <a:pPr>
                <a:defRPr/>
              </a:pPr>
              <a:endParaRPr lang="en-US" dirty="0"/>
            </a:p>
          </p:txBody>
        </p:sp>
        <p:sp>
          <p:nvSpPr>
            <p:cNvPr id="16663" name="Line 191"/>
            <p:cNvSpPr>
              <a:spLocks noChangeShapeType="1"/>
            </p:cNvSpPr>
            <p:nvPr/>
          </p:nvSpPr>
          <p:spPr bwMode="auto">
            <a:xfrm>
              <a:off x="3358" y="826"/>
              <a:ext cx="1" cy="14"/>
            </a:xfrm>
            <a:prstGeom prst="line">
              <a:avLst/>
            </a:prstGeom>
            <a:grpFill/>
            <a:ln w="0">
              <a:solidFill>
                <a:schemeClr val="tx1"/>
              </a:solidFill>
              <a:round/>
              <a:headEnd/>
              <a:tailEnd/>
            </a:ln>
          </p:spPr>
          <p:txBody>
            <a:bodyPr/>
            <a:lstStyle/>
            <a:p>
              <a:pPr>
                <a:defRPr/>
              </a:pPr>
              <a:endParaRPr lang="en-US" dirty="0"/>
            </a:p>
          </p:txBody>
        </p:sp>
        <p:sp>
          <p:nvSpPr>
            <p:cNvPr id="16664" name="Line 192"/>
            <p:cNvSpPr>
              <a:spLocks noChangeShapeType="1"/>
            </p:cNvSpPr>
            <p:nvPr/>
          </p:nvSpPr>
          <p:spPr bwMode="auto">
            <a:xfrm flipV="1">
              <a:off x="3445" y="3178"/>
              <a:ext cx="1" cy="13"/>
            </a:xfrm>
            <a:prstGeom prst="line">
              <a:avLst/>
            </a:prstGeom>
            <a:grpFill/>
            <a:ln w="0">
              <a:solidFill>
                <a:schemeClr val="tx1"/>
              </a:solidFill>
              <a:round/>
              <a:headEnd/>
              <a:tailEnd/>
            </a:ln>
          </p:spPr>
          <p:txBody>
            <a:bodyPr/>
            <a:lstStyle/>
            <a:p>
              <a:pPr>
                <a:defRPr/>
              </a:pPr>
              <a:endParaRPr lang="en-US" dirty="0"/>
            </a:p>
          </p:txBody>
        </p:sp>
        <p:sp>
          <p:nvSpPr>
            <p:cNvPr id="16665" name="Line 193"/>
            <p:cNvSpPr>
              <a:spLocks noChangeShapeType="1"/>
            </p:cNvSpPr>
            <p:nvPr/>
          </p:nvSpPr>
          <p:spPr bwMode="auto">
            <a:xfrm>
              <a:off x="3445" y="826"/>
              <a:ext cx="1" cy="14"/>
            </a:xfrm>
            <a:prstGeom prst="line">
              <a:avLst/>
            </a:prstGeom>
            <a:grpFill/>
            <a:ln w="0">
              <a:solidFill>
                <a:schemeClr val="tx1"/>
              </a:solidFill>
              <a:round/>
              <a:headEnd/>
              <a:tailEnd/>
            </a:ln>
          </p:spPr>
          <p:txBody>
            <a:bodyPr/>
            <a:lstStyle/>
            <a:p>
              <a:pPr>
                <a:defRPr/>
              </a:pPr>
              <a:endParaRPr lang="en-US" dirty="0"/>
            </a:p>
          </p:txBody>
        </p:sp>
        <p:sp>
          <p:nvSpPr>
            <p:cNvPr id="16666" name="Line 194"/>
            <p:cNvSpPr>
              <a:spLocks noChangeShapeType="1"/>
            </p:cNvSpPr>
            <p:nvPr/>
          </p:nvSpPr>
          <p:spPr bwMode="auto">
            <a:xfrm flipV="1">
              <a:off x="3531" y="3178"/>
              <a:ext cx="1" cy="13"/>
            </a:xfrm>
            <a:prstGeom prst="line">
              <a:avLst/>
            </a:prstGeom>
            <a:grpFill/>
            <a:ln w="0">
              <a:solidFill>
                <a:schemeClr val="tx1"/>
              </a:solidFill>
              <a:round/>
              <a:headEnd/>
              <a:tailEnd/>
            </a:ln>
          </p:spPr>
          <p:txBody>
            <a:bodyPr/>
            <a:lstStyle/>
            <a:p>
              <a:pPr>
                <a:defRPr/>
              </a:pPr>
              <a:endParaRPr lang="en-US" dirty="0"/>
            </a:p>
          </p:txBody>
        </p:sp>
        <p:sp>
          <p:nvSpPr>
            <p:cNvPr id="16667" name="Line 195"/>
            <p:cNvSpPr>
              <a:spLocks noChangeShapeType="1"/>
            </p:cNvSpPr>
            <p:nvPr/>
          </p:nvSpPr>
          <p:spPr bwMode="auto">
            <a:xfrm>
              <a:off x="3531" y="826"/>
              <a:ext cx="1" cy="14"/>
            </a:xfrm>
            <a:prstGeom prst="line">
              <a:avLst/>
            </a:prstGeom>
            <a:grpFill/>
            <a:ln w="0">
              <a:solidFill>
                <a:schemeClr val="tx1"/>
              </a:solidFill>
              <a:round/>
              <a:headEnd/>
              <a:tailEnd/>
            </a:ln>
          </p:spPr>
          <p:txBody>
            <a:bodyPr/>
            <a:lstStyle/>
            <a:p>
              <a:pPr>
                <a:defRPr/>
              </a:pPr>
              <a:endParaRPr lang="en-US" dirty="0"/>
            </a:p>
          </p:txBody>
        </p:sp>
        <p:sp>
          <p:nvSpPr>
            <p:cNvPr id="16668" name="Line 196"/>
            <p:cNvSpPr>
              <a:spLocks noChangeShapeType="1"/>
            </p:cNvSpPr>
            <p:nvPr/>
          </p:nvSpPr>
          <p:spPr bwMode="auto">
            <a:xfrm flipV="1">
              <a:off x="3617" y="3178"/>
              <a:ext cx="1" cy="13"/>
            </a:xfrm>
            <a:prstGeom prst="line">
              <a:avLst/>
            </a:prstGeom>
            <a:grpFill/>
            <a:ln w="0">
              <a:solidFill>
                <a:schemeClr val="tx1"/>
              </a:solidFill>
              <a:round/>
              <a:headEnd/>
              <a:tailEnd/>
            </a:ln>
          </p:spPr>
          <p:txBody>
            <a:bodyPr/>
            <a:lstStyle/>
            <a:p>
              <a:pPr>
                <a:defRPr/>
              </a:pPr>
              <a:endParaRPr lang="en-US" dirty="0"/>
            </a:p>
          </p:txBody>
        </p:sp>
        <p:sp>
          <p:nvSpPr>
            <p:cNvPr id="16669" name="Line 197"/>
            <p:cNvSpPr>
              <a:spLocks noChangeShapeType="1"/>
            </p:cNvSpPr>
            <p:nvPr/>
          </p:nvSpPr>
          <p:spPr bwMode="auto">
            <a:xfrm>
              <a:off x="3617" y="826"/>
              <a:ext cx="1" cy="14"/>
            </a:xfrm>
            <a:prstGeom prst="line">
              <a:avLst/>
            </a:prstGeom>
            <a:grpFill/>
            <a:ln w="0">
              <a:solidFill>
                <a:schemeClr val="tx1"/>
              </a:solidFill>
              <a:round/>
              <a:headEnd/>
              <a:tailEnd/>
            </a:ln>
          </p:spPr>
          <p:txBody>
            <a:bodyPr/>
            <a:lstStyle/>
            <a:p>
              <a:pPr>
                <a:defRPr/>
              </a:pPr>
              <a:endParaRPr lang="en-US" dirty="0"/>
            </a:p>
          </p:txBody>
        </p:sp>
        <p:sp>
          <p:nvSpPr>
            <p:cNvPr id="16670" name="Line 198"/>
            <p:cNvSpPr>
              <a:spLocks noChangeShapeType="1"/>
            </p:cNvSpPr>
            <p:nvPr/>
          </p:nvSpPr>
          <p:spPr bwMode="auto">
            <a:xfrm flipV="1">
              <a:off x="3704" y="3178"/>
              <a:ext cx="1" cy="13"/>
            </a:xfrm>
            <a:prstGeom prst="line">
              <a:avLst/>
            </a:prstGeom>
            <a:grpFill/>
            <a:ln w="0">
              <a:solidFill>
                <a:schemeClr val="tx1"/>
              </a:solidFill>
              <a:round/>
              <a:headEnd/>
              <a:tailEnd/>
            </a:ln>
          </p:spPr>
          <p:txBody>
            <a:bodyPr/>
            <a:lstStyle/>
            <a:p>
              <a:pPr>
                <a:defRPr/>
              </a:pPr>
              <a:endParaRPr lang="en-US" dirty="0"/>
            </a:p>
          </p:txBody>
        </p:sp>
        <p:sp>
          <p:nvSpPr>
            <p:cNvPr id="16671" name="Line 199"/>
            <p:cNvSpPr>
              <a:spLocks noChangeShapeType="1"/>
            </p:cNvSpPr>
            <p:nvPr/>
          </p:nvSpPr>
          <p:spPr bwMode="auto">
            <a:xfrm>
              <a:off x="3704" y="826"/>
              <a:ext cx="1" cy="14"/>
            </a:xfrm>
            <a:prstGeom prst="line">
              <a:avLst/>
            </a:prstGeom>
            <a:grpFill/>
            <a:ln w="0">
              <a:solidFill>
                <a:schemeClr val="tx1"/>
              </a:solidFill>
              <a:round/>
              <a:headEnd/>
              <a:tailEnd/>
            </a:ln>
          </p:spPr>
          <p:txBody>
            <a:bodyPr/>
            <a:lstStyle/>
            <a:p>
              <a:pPr>
                <a:defRPr/>
              </a:pPr>
              <a:endParaRPr lang="en-US" dirty="0"/>
            </a:p>
          </p:txBody>
        </p:sp>
        <p:sp>
          <p:nvSpPr>
            <p:cNvPr id="16672" name="Line 200"/>
            <p:cNvSpPr>
              <a:spLocks noChangeShapeType="1"/>
            </p:cNvSpPr>
            <p:nvPr/>
          </p:nvSpPr>
          <p:spPr bwMode="auto">
            <a:xfrm flipV="1">
              <a:off x="3790" y="3178"/>
              <a:ext cx="1" cy="13"/>
            </a:xfrm>
            <a:prstGeom prst="line">
              <a:avLst/>
            </a:prstGeom>
            <a:grpFill/>
            <a:ln w="0">
              <a:solidFill>
                <a:schemeClr val="tx1"/>
              </a:solidFill>
              <a:round/>
              <a:headEnd/>
              <a:tailEnd/>
            </a:ln>
          </p:spPr>
          <p:txBody>
            <a:bodyPr/>
            <a:lstStyle/>
            <a:p>
              <a:pPr>
                <a:defRPr/>
              </a:pPr>
              <a:endParaRPr lang="en-US" dirty="0"/>
            </a:p>
          </p:txBody>
        </p:sp>
        <p:sp>
          <p:nvSpPr>
            <p:cNvPr id="16673" name="Line 201"/>
            <p:cNvSpPr>
              <a:spLocks noChangeShapeType="1"/>
            </p:cNvSpPr>
            <p:nvPr/>
          </p:nvSpPr>
          <p:spPr bwMode="auto">
            <a:xfrm>
              <a:off x="3790" y="826"/>
              <a:ext cx="1" cy="14"/>
            </a:xfrm>
            <a:prstGeom prst="line">
              <a:avLst/>
            </a:prstGeom>
            <a:grpFill/>
            <a:ln w="0">
              <a:solidFill>
                <a:schemeClr val="tx1"/>
              </a:solidFill>
              <a:round/>
              <a:headEnd/>
              <a:tailEnd/>
            </a:ln>
          </p:spPr>
          <p:txBody>
            <a:bodyPr/>
            <a:lstStyle/>
            <a:p>
              <a:pPr>
                <a:defRPr/>
              </a:pPr>
              <a:endParaRPr lang="en-US" dirty="0"/>
            </a:p>
          </p:txBody>
        </p:sp>
        <p:sp>
          <p:nvSpPr>
            <p:cNvPr id="16674" name="Line 202"/>
            <p:cNvSpPr>
              <a:spLocks noChangeShapeType="1"/>
            </p:cNvSpPr>
            <p:nvPr/>
          </p:nvSpPr>
          <p:spPr bwMode="auto">
            <a:xfrm flipV="1">
              <a:off x="3876" y="3178"/>
              <a:ext cx="1" cy="13"/>
            </a:xfrm>
            <a:prstGeom prst="line">
              <a:avLst/>
            </a:prstGeom>
            <a:grpFill/>
            <a:ln w="0">
              <a:solidFill>
                <a:schemeClr val="tx1"/>
              </a:solidFill>
              <a:round/>
              <a:headEnd/>
              <a:tailEnd/>
            </a:ln>
          </p:spPr>
          <p:txBody>
            <a:bodyPr/>
            <a:lstStyle/>
            <a:p>
              <a:pPr>
                <a:defRPr/>
              </a:pPr>
              <a:endParaRPr lang="en-US" dirty="0"/>
            </a:p>
          </p:txBody>
        </p:sp>
      </p:grpSp>
      <p:sp>
        <p:nvSpPr>
          <p:cNvPr id="91139" name="Line 203"/>
          <p:cNvSpPr>
            <a:spLocks noChangeShapeType="1"/>
          </p:cNvSpPr>
          <p:nvPr/>
        </p:nvSpPr>
        <p:spPr bwMode="auto">
          <a:xfrm>
            <a:off x="6153150" y="2286000"/>
            <a:ext cx="1588" cy="22225"/>
          </a:xfrm>
          <a:prstGeom prst="line">
            <a:avLst/>
          </a:prstGeom>
          <a:noFill/>
          <a:ln w="0">
            <a:solidFill>
              <a:schemeClr val="tx1"/>
            </a:solidFill>
            <a:round/>
            <a:headEnd/>
            <a:tailEnd/>
          </a:ln>
        </p:spPr>
        <p:txBody>
          <a:bodyPr lIns="91334" tIns="45667" rIns="91334" bIns="45667"/>
          <a:lstStyle/>
          <a:p>
            <a:endParaRPr lang="en-US" dirty="0"/>
          </a:p>
        </p:txBody>
      </p:sp>
      <p:sp>
        <p:nvSpPr>
          <p:cNvPr id="91140" name="Line 204"/>
          <p:cNvSpPr>
            <a:spLocks noChangeShapeType="1"/>
          </p:cNvSpPr>
          <p:nvPr/>
        </p:nvSpPr>
        <p:spPr bwMode="auto">
          <a:xfrm flipV="1">
            <a:off x="6291263" y="5997575"/>
            <a:ext cx="1587" cy="42863"/>
          </a:xfrm>
          <a:prstGeom prst="line">
            <a:avLst/>
          </a:prstGeom>
          <a:noFill/>
          <a:ln w="0">
            <a:solidFill>
              <a:schemeClr val="tx1"/>
            </a:solidFill>
            <a:round/>
            <a:headEnd/>
            <a:tailEnd/>
          </a:ln>
        </p:spPr>
        <p:txBody>
          <a:bodyPr lIns="91334" tIns="45667" rIns="91334" bIns="45667"/>
          <a:lstStyle/>
          <a:p>
            <a:endParaRPr lang="en-US" dirty="0"/>
          </a:p>
        </p:txBody>
      </p:sp>
      <p:sp>
        <p:nvSpPr>
          <p:cNvPr id="91141" name="Line 205"/>
          <p:cNvSpPr>
            <a:spLocks noChangeShapeType="1"/>
          </p:cNvSpPr>
          <p:nvPr/>
        </p:nvSpPr>
        <p:spPr bwMode="auto">
          <a:xfrm>
            <a:off x="6291263" y="2286000"/>
            <a:ext cx="1587" cy="44450"/>
          </a:xfrm>
          <a:prstGeom prst="line">
            <a:avLst/>
          </a:prstGeom>
          <a:noFill/>
          <a:ln w="0">
            <a:solidFill>
              <a:schemeClr val="tx1"/>
            </a:solidFill>
            <a:round/>
            <a:headEnd/>
            <a:tailEnd/>
          </a:ln>
        </p:spPr>
        <p:txBody>
          <a:bodyPr lIns="91334" tIns="45667" rIns="91334" bIns="45667"/>
          <a:lstStyle/>
          <a:p>
            <a:endParaRPr lang="en-US" dirty="0"/>
          </a:p>
        </p:txBody>
      </p:sp>
      <p:sp>
        <p:nvSpPr>
          <p:cNvPr id="91142" name="Rectangle 206"/>
          <p:cNvSpPr>
            <a:spLocks noChangeArrowheads="1"/>
          </p:cNvSpPr>
          <p:nvPr/>
        </p:nvSpPr>
        <p:spPr bwMode="auto">
          <a:xfrm>
            <a:off x="6081713" y="6149975"/>
            <a:ext cx="269304" cy="215444"/>
          </a:xfrm>
          <a:prstGeom prst="rect">
            <a:avLst/>
          </a:prstGeom>
          <a:noFill/>
          <a:ln w="9525">
            <a:noFill/>
            <a:miter lim="800000"/>
            <a:headEnd/>
            <a:tailEnd/>
          </a:ln>
        </p:spPr>
        <p:txBody>
          <a:bodyPr wrap="none" lIns="0" tIns="0" rIns="0" bIns="0">
            <a:spAutoFit/>
          </a:bodyPr>
          <a:lstStyle/>
          <a:p>
            <a:r>
              <a:rPr lang="en-US" sz="1400" dirty="0"/>
              <a:t>150</a:t>
            </a:r>
            <a:endParaRPr lang="en-US" sz="2400" dirty="0">
              <a:latin typeface="Times" pitchFamily="18" charset="0"/>
            </a:endParaRPr>
          </a:p>
        </p:txBody>
      </p:sp>
      <p:sp>
        <p:nvSpPr>
          <p:cNvPr id="91143" name="Line 207"/>
          <p:cNvSpPr>
            <a:spLocks noChangeShapeType="1"/>
          </p:cNvSpPr>
          <p:nvPr/>
        </p:nvSpPr>
        <p:spPr bwMode="auto">
          <a:xfrm flipV="1">
            <a:off x="6427788" y="6019800"/>
            <a:ext cx="1587" cy="20638"/>
          </a:xfrm>
          <a:prstGeom prst="line">
            <a:avLst/>
          </a:prstGeom>
          <a:noFill/>
          <a:ln w="0">
            <a:solidFill>
              <a:schemeClr val="tx1"/>
            </a:solidFill>
            <a:round/>
            <a:headEnd/>
            <a:tailEnd/>
          </a:ln>
        </p:spPr>
        <p:txBody>
          <a:bodyPr lIns="91334" tIns="45667" rIns="91334" bIns="45667"/>
          <a:lstStyle/>
          <a:p>
            <a:endParaRPr lang="en-US" dirty="0"/>
          </a:p>
        </p:txBody>
      </p:sp>
      <p:sp>
        <p:nvSpPr>
          <p:cNvPr id="91144" name="Line 208"/>
          <p:cNvSpPr>
            <a:spLocks noChangeShapeType="1"/>
          </p:cNvSpPr>
          <p:nvPr/>
        </p:nvSpPr>
        <p:spPr bwMode="auto">
          <a:xfrm>
            <a:off x="6427788" y="2286000"/>
            <a:ext cx="1587" cy="22225"/>
          </a:xfrm>
          <a:prstGeom prst="line">
            <a:avLst/>
          </a:prstGeom>
          <a:noFill/>
          <a:ln w="0">
            <a:solidFill>
              <a:schemeClr val="tx1"/>
            </a:solidFill>
            <a:round/>
            <a:headEnd/>
            <a:tailEnd/>
          </a:ln>
        </p:spPr>
        <p:txBody>
          <a:bodyPr lIns="91334" tIns="45667" rIns="91334" bIns="45667"/>
          <a:lstStyle/>
          <a:p>
            <a:endParaRPr lang="en-US" dirty="0"/>
          </a:p>
        </p:txBody>
      </p:sp>
      <p:sp>
        <p:nvSpPr>
          <p:cNvPr id="91145" name="Line 209"/>
          <p:cNvSpPr>
            <a:spLocks noChangeShapeType="1"/>
          </p:cNvSpPr>
          <p:nvPr/>
        </p:nvSpPr>
        <p:spPr bwMode="auto">
          <a:xfrm flipV="1">
            <a:off x="6564313" y="6019800"/>
            <a:ext cx="1587" cy="20638"/>
          </a:xfrm>
          <a:prstGeom prst="line">
            <a:avLst/>
          </a:prstGeom>
          <a:noFill/>
          <a:ln w="0">
            <a:solidFill>
              <a:schemeClr val="tx1"/>
            </a:solidFill>
            <a:round/>
            <a:headEnd/>
            <a:tailEnd/>
          </a:ln>
        </p:spPr>
        <p:txBody>
          <a:bodyPr lIns="91334" tIns="45667" rIns="91334" bIns="45667"/>
          <a:lstStyle/>
          <a:p>
            <a:endParaRPr lang="en-US" dirty="0"/>
          </a:p>
        </p:txBody>
      </p:sp>
      <p:sp>
        <p:nvSpPr>
          <p:cNvPr id="91146" name="Line 210"/>
          <p:cNvSpPr>
            <a:spLocks noChangeShapeType="1"/>
          </p:cNvSpPr>
          <p:nvPr/>
        </p:nvSpPr>
        <p:spPr bwMode="auto">
          <a:xfrm>
            <a:off x="6564313" y="2286000"/>
            <a:ext cx="1587" cy="22225"/>
          </a:xfrm>
          <a:prstGeom prst="line">
            <a:avLst/>
          </a:prstGeom>
          <a:noFill/>
          <a:ln w="0">
            <a:solidFill>
              <a:schemeClr val="tx1"/>
            </a:solidFill>
            <a:round/>
            <a:headEnd/>
            <a:tailEnd/>
          </a:ln>
        </p:spPr>
        <p:txBody>
          <a:bodyPr lIns="91334" tIns="45667" rIns="91334" bIns="45667"/>
          <a:lstStyle/>
          <a:p>
            <a:endParaRPr lang="en-US" dirty="0"/>
          </a:p>
        </p:txBody>
      </p:sp>
      <p:sp>
        <p:nvSpPr>
          <p:cNvPr id="91147" name="Line 211"/>
          <p:cNvSpPr>
            <a:spLocks noChangeShapeType="1"/>
          </p:cNvSpPr>
          <p:nvPr/>
        </p:nvSpPr>
        <p:spPr bwMode="auto">
          <a:xfrm flipV="1">
            <a:off x="6702425" y="6019800"/>
            <a:ext cx="1588" cy="20638"/>
          </a:xfrm>
          <a:prstGeom prst="line">
            <a:avLst/>
          </a:prstGeom>
          <a:noFill/>
          <a:ln w="0">
            <a:solidFill>
              <a:schemeClr val="tx1"/>
            </a:solidFill>
            <a:round/>
            <a:headEnd/>
            <a:tailEnd/>
          </a:ln>
        </p:spPr>
        <p:txBody>
          <a:bodyPr lIns="91334" tIns="45667" rIns="91334" bIns="45667"/>
          <a:lstStyle/>
          <a:p>
            <a:endParaRPr lang="en-US" dirty="0"/>
          </a:p>
        </p:txBody>
      </p:sp>
      <p:sp>
        <p:nvSpPr>
          <p:cNvPr id="91148" name="Line 212"/>
          <p:cNvSpPr>
            <a:spLocks noChangeShapeType="1"/>
          </p:cNvSpPr>
          <p:nvPr/>
        </p:nvSpPr>
        <p:spPr bwMode="auto">
          <a:xfrm>
            <a:off x="6702425" y="2286000"/>
            <a:ext cx="1588" cy="22225"/>
          </a:xfrm>
          <a:prstGeom prst="line">
            <a:avLst/>
          </a:prstGeom>
          <a:noFill/>
          <a:ln w="0">
            <a:solidFill>
              <a:schemeClr val="tx1"/>
            </a:solidFill>
            <a:round/>
            <a:headEnd/>
            <a:tailEnd/>
          </a:ln>
        </p:spPr>
        <p:txBody>
          <a:bodyPr lIns="91334" tIns="45667" rIns="91334" bIns="45667"/>
          <a:lstStyle/>
          <a:p>
            <a:endParaRPr lang="en-US" dirty="0"/>
          </a:p>
        </p:txBody>
      </p:sp>
      <p:sp>
        <p:nvSpPr>
          <p:cNvPr id="91149" name="Line 213"/>
          <p:cNvSpPr>
            <a:spLocks noChangeShapeType="1"/>
          </p:cNvSpPr>
          <p:nvPr/>
        </p:nvSpPr>
        <p:spPr bwMode="auto">
          <a:xfrm flipV="1">
            <a:off x="6838950" y="6019800"/>
            <a:ext cx="1588" cy="20638"/>
          </a:xfrm>
          <a:prstGeom prst="line">
            <a:avLst/>
          </a:prstGeom>
          <a:noFill/>
          <a:ln w="0">
            <a:solidFill>
              <a:schemeClr val="tx1"/>
            </a:solidFill>
            <a:round/>
            <a:headEnd/>
            <a:tailEnd/>
          </a:ln>
        </p:spPr>
        <p:txBody>
          <a:bodyPr lIns="91334" tIns="45667" rIns="91334" bIns="45667"/>
          <a:lstStyle/>
          <a:p>
            <a:endParaRPr lang="en-US" dirty="0"/>
          </a:p>
        </p:txBody>
      </p:sp>
      <p:sp>
        <p:nvSpPr>
          <p:cNvPr id="91150" name="Line 214"/>
          <p:cNvSpPr>
            <a:spLocks noChangeShapeType="1"/>
          </p:cNvSpPr>
          <p:nvPr/>
        </p:nvSpPr>
        <p:spPr bwMode="auto">
          <a:xfrm>
            <a:off x="6838950" y="2286000"/>
            <a:ext cx="1588" cy="22225"/>
          </a:xfrm>
          <a:prstGeom prst="line">
            <a:avLst/>
          </a:prstGeom>
          <a:noFill/>
          <a:ln w="0">
            <a:solidFill>
              <a:schemeClr val="tx1"/>
            </a:solidFill>
            <a:round/>
            <a:headEnd/>
            <a:tailEnd/>
          </a:ln>
        </p:spPr>
        <p:txBody>
          <a:bodyPr lIns="91334" tIns="45667" rIns="91334" bIns="45667"/>
          <a:lstStyle/>
          <a:p>
            <a:endParaRPr lang="en-US" dirty="0"/>
          </a:p>
        </p:txBody>
      </p:sp>
      <p:sp>
        <p:nvSpPr>
          <p:cNvPr id="91151" name="Line 215"/>
          <p:cNvSpPr>
            <a:spLocks noChangeShapeType="1"/>
          </p:cNvSpPr>
          <p:nvPr/>
        </p:nvSpPr>
        <p:spPr bwMode="auto">
          <a:xfrm flipV="1">
            <a:off x="6977063" y="6019800"/>
            <a:ext cx="1587" cy="20638"/>
          </a:xfrm>
          <a:prstGeom prst="line">
            <a:avLst/>
          </a:prstGeom>
          <a:noFill/>
          <a:ln w="0">
            <a:solidFill>
              <a:schemeClr val="tx1"/>
            </a:solidFill>
            <a:round/>
            <a:headEnd/>
            <a:tailEnd/>
          </a:ln>
        </p:spPr>
        <p:txBody>
          <a:bodyPr lIns="91334" tIns="45667" rIns="91334" bIns="45667"/>
          <a:lstStyle/>
          <a:p>
            <a:endParaRPr lang="en-US" dirty="0"/>
          </a:p>
        </p:txBody>
      </p:sp>
      <p:sp>
        <p:nvSpPr>
          <p:cNvPr id="91152" name="Line 216"/>
          <p:cNvSpPr>
            <a:spLocks noChangeShapeType="1"/>
          </p:cNvSpPr>
          <p:nvPr/>
        </p:nvSpPr>
        <p:spPr bwMode="auto">
          <a:xfrm>
            <a:off x="6977063" y="2286000"/>
            <a:ext cx="1587" cy="22225"/>
          </a:xfrm>
          <a:prstGeom prst="line">
            <a:avLst/>
          </a:prstGeom>
          <a:noFill/>
          <a:ln w="0">
            <a:solidFill>
              <a:schemeClr val="tx1"/>
            </a:solidFill>
            <a:round/>
            <a:headEnd/>
            <a:tailEnd/>
          </a:ln>
        </p:spPr>
        <p:txBody>
          <a:bodyPr lIns="91334" tIns="45667" rIns="91334" bIns="45667"/>
          <a:lstStyle/>
          <a:p>
            <a:endParaRPr lang="en-US" dirty="0"/>
          </a:p>
        </p:txBody>
      </p:sp>
      <p:sp>
        <p:nvSpPr>
          <p:cNvPr id="91153" name="Line 217"/>
          <p:cNvSpPr>
            <a:spLocks noChangeShapeType="1"/>
          </p:cNvSpPr>
          <p:nvPr/>
        </p:nvSpPr>
        <p:spPr bwMode="auto">
          <a:xfrm flipV="1">
            <a:off x="7113588" y="6019800"/>
            <a:ext cx="1587" cy="20638"/>
          </a:xfrm>
          <a:prstGeom prst="line">
            <a:avLst/>
          </a:prstGeom>
          <a:noFill/>
          <a:ln w="0">
            <a:solidFill>
              <a:schemeClr val="tx1"/>
            </a:solidFill>
            <a:round/>
            <a:headEnd/>
            <a:tailEnd/>
          </a:ln>
        </p:spPr>
        <p:txBody>
          <a:bodyPr lIns="91334" tIns="45667" rIns="91334" bIns="45667"/>
          <a:lstStyle/>
          <a:p>
            <a:endParaRPr lang="en-US" dirty="0"/>
          </a:p>
        </p:txBody>
      </p:sp>
      <p:sp>
        <p:nvSpPr>
          <p:cNvPr id="91154" name="Line 218"/>
          <p:cNvSpPr>
            <a:spLocks noChangeShapeType="1"/>
          </p:cNvSpPr>
          <p:nvPr/>
        </p:nvSpPr>
        <p:spPr bwMode="auto">
          <a:xfrm>
            <a:off x="7113588" y="2286000"/>
            <a:ext cx="1587" cy="22225"/>
          </a:xfrm>
          <a:prstGeom prst="line">
            <a:avLst/>
          </a:prstGeom>
          <a:noFill/>
          <a:ln w="0">
            <a:solidFill>
              <a:schemeClr val="tx1"/>
            </a:solidFill>
            <a:round/>
            <a:headEnd/>
            <a:tailEnd/>
          </a:ln>
        </p:spPr>
        <p:txBody>
          <a:bodyPr lIns="91334" tIns="45667" rIns="91334" bIns="45667"/>
          <a:lstStyle/>
          <a:p>
            <a:endParaRPr lang="en-US" dirty="0"/>
          </a:p>
        </p:txBody>
      </p:sp>
      <p:sp>
        <p:nvSpPr>
          <p:cNvPr id="91155" name="Line 219"/>
          <p:cNvSpPr>
            <a:spLocks noChangeShapeType="1"/>
          </p:cNvSpPr>
          <p:nvPr/>
        </p:nvSpPr>
        <p:spPr bwMode="auto">
          <a:xfrm flipV="1">
            <a:off x="7250113" y="6019800"/>
            <a:ext cx="1587" cy="20638"/>
          </a:xfrm>
          <a:prstGeom prst="line">
            <a:avLst/>
          </a:prstGeom>
          <a:noFill/>
          <a:ln w="0">
            <a:solidFill>
              <a:schemeClr val="tx1"/>
            </a:solidFill>
            <a:round/>
            <a:headEnd/>
            <a:tailEnd/>
          </a:ln>
        </p:spPr>
        <p:txBody>
          <a:bodyPr lIns="91334" tIns="45667" rIns="91334" bIns="45667"/>
          <a:lstStyle/>
          <a:p>
            <a:endParaRPr lang="en-US" dirty="0"/>
          </a:p>
        </p:txBody>
      </p:sp>
      <p:sp>
        <p:nvSpPr>
          <p:cNvPr id="91156" name="Line 220"/>
          <p:cNvSpPr>
            <a:spLocks noChangeShapeType="1"/>
          </p:cNvSpPr>
          <p:nvPr/>
        </p:nvSpPr>
        <p:spPr bwMode="auto">
          <a:xfrm>
            <a:off x="7250113" y="2286000"/>
            <a:ext cx="1587" cy="22225"/>
          </a:xfrm>
          <a:prstGeom prst="line">
            <a:avLst/>
          </a:prstGeom>
          <a:noFill/>
          <a:ln w="0">
            <a:solidFill>
              <a:schemeClr val="tx1"/>
            </a:solidFill>
            <a:round/>
            <a:headEnd/>
            <a:tailEnd/>
          </a:ln>
        </p:spPr>
        <p:txBody>
          <a:bodyPr lIns="91334" tIns="45667" rIns="91334" bIns="45667"/>
          <a:lstStyle/>
          <a:p>
            <a:endParaRPr lang="en-US" dirty="0"/>
          </a:p>
        </p:txBody>
      </p:sp>
      <p:sp>
        <p:nvSpPr>
          <p:cNvPr id="91157" name="Line 221"/>
          <p:cNvSpPr>
            <a:spLocks noChangeShapeType="1"/>
          </p:cNvSpPr>
          <p:nvPr/>
        </p:nvSpPr>
        <p:spPr bwMode="auto">
          <a:xfrm flipV="1">
            <a:off x="7388225" y="6019800"/>
            <a:ext cx="1588" cy="20638"/>
          </a:xfrm>
          <a:prstGeom prst="line">
            <a:avLst/>
          </a:prstGeom>
          <a:noFill/>
          <a:ln w="0">
            <a:solidFill>
              <a:schemeClr val="tx1"/>
            </a:solidFill>
            <a:round/>
            <a:headEnd/>
            <a:tailEnd/>
          </a:ln>
        </p:spPr>
        <p:txBody>
          <a:bodyPr lIns="91334" tIns="45667" rIns="91334" bIns="45667"/>
          <a:lstStyle/>
          <a:p>
            <a:endParaRPr lang="en-US" dirty="0"/>
          </a:p>
        </p:txBody>
      </p:sp>
      <p:sp>
        <p:nvSpPr>
          <p:cNvPr id="91158" name="Line 222"/>
          <p:cNvSpPr>
            <a:spLocks noChangeShapeType="1"/>
          </p:cNvSpPr>
          <p:nvPr/>
        </p:nvSpPr>
        <p:spPr bwMode="auto">
          <a:xfrm>
            <a:off x="7388225" y="2286000"/>
            <a:ext cx="1588" cy="22225"/>
          </a:xfrm>
          <a:prstGeom prst="line">
            <a:avLst/>
          </a:prstGeom>
          <a:noFill/>
          <a:ln w="0">
            <a:solidFill>
              <a:schemeClr val="tx1"/>
            </a:solidFill>
            <a:round/>
            <a:headEnd/>
            <a:tailEnd/>
          </a:ln>
        </p:spPr>
        <p:txBody>
          <a:bodyPr lIns="91334" tIns="45667" rIns="91334" bIns="45667"/>
          <a:lstStyle/>
          <a:p>
            <a:endParaRPr lang="en-US" dirty="0"/>
          </a:p>
        </p:txBody>
      </p:sp>
      <p:sp>
        <p:nvSpPr>
          <p:cNvPr id="91159" name="Line 223"/>
          <p:cNvSpPr>
            <a:spLocks noChangeShapeType="1"/>
          </p:cNvSpPr>
          <p:nvPr/>
        </p:nvSpPr>
        <p:spPr bwMode="auto">
          <a:xfrm flipV="1">
            <a:off x="7524750" y="6019800"/>
            <a:ext cx="1588" cy="20638"/>
          </a:xfrm>
          <a:prstGeom prst="line">
            <a:avLst/>
          </a:prstGeom>
          <a:noFill/>
          <a:ln w="0">
            <a:solidFill>
              <a:schemeClr val="tx1"/>
            </a:solidFill>
            <a:round/>
            <a:headEnd/>
            <a:tailEnd/>
          </a:ln>
        </p:spPr>
        <p:txBody>
          <a:bodyPr lIns="91334" tIns="45667" rIns="91334" bIns="45667"/>
          <a:lstStyle/>
          <a:p>
            <a:endParaRPr lang="en-US" dirty="0"/>
          </a:p>
        </p:txBody>
      </p:sp>
      <p:sp>
        <p:nvSpPr>
          <p:cNvPr id="91160" name="Line 224"/>
          <p:cNvSpPr>
            <a:spLocks noChangeShapeType="1"/>
          </p:cNvSpPr>
          <p:nvPr/>
        </p:nvSpPr>
        <p:spPr bwMode="auto">
          <a:xfrm>
            <a:off x="7524750" y="2286000"/>
            <a:ext cx="1588" cy="22225"/>
          </a:xfrm>
          <a:prstGeom prst="line">
            <a:avLst/>
          </a:prstGeom>
          <a:noFill/>
          <a:ln w="0">
            <a:solidFill>
              <a:schemeClr val="tx1"/>
            </a:solidFill>
            <a:round/>
            <a:headEnd/>
            <a:tailEnd/>
          </a:ln>
        </p:spPr>
        <p:txBody>
          <a:bodyPr lIns="91334" tIns="45667" rIns="91334" bIns="45667"/>
          <a:lstStyle/>
          <a:p>
            <a:endParaRPr lang="en-US" dirty="0"/>
          </a:p>
        </p:txBody>
      </p:sp>
      <p:sp>
        <p:nvSpPr>
          <p:cNvPr id="91161" name="Line 225"/>
          <p:cNvSpPr>
            <a:spLocks noChangeShapeType="1"/>
          </p:cNvSpPr>
          <p:nvPr/>
        </p:nvSpPr>
        <p:spPr bwMode="auto">
          <a:xfrm flipV="1">
            <a:off x="7661275" y="5997575"/>
            <a:ext cx="1588" cy="42863"/>
          </a:xfrm>
          <a:prstGeom prst="line">
            <a:avLst/>
          </a:prstGeom>
          <a:noFill/>
          <a:ln w="0">
            <a:solidFill>
              <a:schemeClr val="tx1"/>
            </a:solidFill>
            <a:round/>
            <a:headEnd/>
            <a:tailEnd/>
          </a:ln>
        </p:spPr>
        <p:txBody>
          <a:bodyPr lIns="91334" tIns="45667" rIns="91334" bIns="45667"/>
          <a:lstStyle/>
          <a:p>
            <a:endParaRPr lang="en-US" dirty="0"/>
          </a:p>
        </p:txBody>
      </p:sp>
      <p:sp>
        <p:nvSpPr>
          <p:cNvPr id="91162" name="Line 226"/>
          <p:cNvSpPr>
            <a:spLocks noChangeShapeType="1"/>
          </p:cNvSpPr>
          <p:nvPr/>
        </p:nvSpPr>
        <p:spPr bwMode="auto">
          <a:xfrm>
            <a:off x="7661275" y="2286000"/>
            <a:ext cx="1588" cy="44450"/>
          </a:xfrm>
          <a:prstGeom prst="line">
            <a:avLst/>
          </a:prstGeom>
          <a:noFill/>
          <a:ln w="0">
            <a:solidFill>
              <a:schemeClr val="tx1"/>
            </a:solidFill>
            <a:round/>
            <a:headEnd/>
            <a:tailEnd/>
          </a:ln>
        </p:spPr>
        <p:txBody>
          <a:bodyPr lIns="91334" tIns="45667" rIns="91334" bIns="45667"/>
          <a:lstStyle/>
          <a:p>
            <a:endParaRPr lang="en-US" dirty="0"/>
          </a:p>
        </p:txBody>
      </p:sp>
      <p:sp>
        <p:nvSpPr>
          <p:cNvPr id="91163" name="Rectangle 227"/>
          <p:cNvSpPr>
            <a:spLocks noChangeArrowheads="1"/>
          </p:cNvSpPr>
          <p:nvPr/>
        </p:nvSpPr>
        <p:spPr bwMode="auto">
          <a:xfrm>
            <a:off x="7451725" y="6149975"/>
            <a:ext cx="269304" cy="215444"/>
          </a:xfrm>
          <a:prstGeom prst="rect">
            <a:avLst/>
          </a:prstGeom>
          <a:noFill/>
          <a:ln w="9525">
            <a:noFill/>
            <a:miter lim="800000"/>
            <a:headEnd/>
            <a:tailEnd/>
          </a:ln>
        </p:spPr>
        <p:txBody>
          <a:bodyPr wrap="none" lIns="0" tIns="0" rIns="0" bIns="0">
            <a:spAutoFit/>
          </a:bodyPr>
          <a:lstStyle/>
          <a:p>
            <a:r>
              <a:rPr lang="en-US" sz="1400" dirty="0"/>
              <a:t>200</a:t>
            </a:r>
            <a:endParaRPr lang="en-US" sz="2400" dirty="0">
              <a:latin typeface="Times" pitchFamily="18" charset="0"/>
            </a:endParaRPr>
          </a:p>
        </p:txBody>
      </p:sp>
      <p:sp>
        <p:nvSpPr>
          <p:cNvPr id="91164" name="Line 228"/>
          <p:cNvSpPr>
            <a:spLocks noChangeShapeType="1"/>
          </p:cNvSpPr>
          <p:nvPr/>
        </p:nvSpPr>
        <p:spPr bwMode="auto">
          <a:xfrm flipV="1">
            <a:off x="7799388" y="6019800"/>
            <a:ext cx="1587" cy="20638"/>
          </a:xfrm>
          <a:prstGeom prst="line">
            <a:avLst/>
          </a:prstGeom>
          <a:noFill/>
          <a:ln w="0">
            <a:solidFill>
              <a:schemeClr val="tx1"/>
            </a:solidFill>
            <a:round/>
            <a:headEnd/>
            <a:tailEnd/>
          </a:ln>
        </p:spPr>
        <p:txBody>
          <a:bodyPr lIns="91334" tIns="45667" rIns="91334" bIns="45667"/>
          <a:lstStyle/>
          <a:p>
            <a:endParaRPr lang="en-US" dirty="0"/>
          </a:p>
        </p:txBody>
      </p:sp>
      <p:sp>
        <p:nvSpPr>
          <p:cNvPr id="91165" name="Line 229"/>
          <p:cNvSpPr>
            <a:spLocks noChangeShapeType="1"/>
          </p:cNvSpPr>
          <p:nvPr/>
        </p:nvSpPr>
        <p:spPr bwMode="auto">
          <a:xfrm>
            <a:off x="7799388" y="2286000"/>
            <a:ext cx="1587" cy="22225"/>
          </a:xfrm>
          <a:prstGeom prst="line">
            <a:avLst/>
          </a:prstGeom>
          <a:noFill/>
          <a:ln w="0">
            <a:solidFill>
              <a:schemeClr val="tx1"/>
            </a:solidFill>
            <a:round/>
            <a:headEnd/>
            <a:tailEnd/>
          </a:ln>
        </p:spPr>
        <p:txBody>
          <a:bodyPr lIns="91334" tIns="45667" rIns="91334" bIns="45667"/>
          <a:lstStyle/>
          <a:p>
            <a:endParaRPr lang="en-US" dirty="0"/>
          </a:p>
        </p:txBody>
      </p:sp>
      <p:sp>
        <p:nvSpPr>
          <p:cNvPr id="91166" name="Line 230"/>
          <p:cNvSpPr>
            <a:spLocks noChangeShapeType="1"/>
          </p:cNvSpPr>
          <p:nvPr/>
        </p:nvSpPr>
        <p:spPr bwMode="auto">
          <a:xfrm flipV="1">
            <a:off x="7935913" y="6019800"/>
            <a:ext cx="1587" cy="20638"/>
          </a:xfrm>
          <a:prstGeom prst="line">
            <a:avLst/>
          </a:prstGeom>
          <a:noFill/>
          <a:ln w="0">
            <a:solidFill>
              <a:schemeClr val="tx1"/>
            </a:solidFill>
            <a:round/>
            <a:headEnd/>
            <a:tailEnd/>
          </a:ln>
        </p:spPr>
        <p:txBody>
          <a:bodyPr lIns="91334" tIns="45667" rIns="91334" bIns="45667"/>
          <a:lstStyle/>
          <a:p>
            <a:endParaRPr lang="en-US" dirty="0"/>
          </a:p>
        </p:txBody>
      </p:sp>
      <p:sp>
        <p:nvSpPr>
          <p:cNvPr id="91167" name="Line 231"/>
          <p:cNvSpPr>
            <a:spLocks noChangeShapeType="1"/>
          </p:cNvSpPr>
          <p:nvPr/>
        </p:nvSpPr>
        <p:spPr bwMode="auto">
          <a:xfrm>
            <a:off x="7935913" y="2286000"/>
            <a:ext cx="1587" cy="22225"/>
          </a:xfrm>
          <a:prstGeom prst="line">
            <a:avLst/>
          </a:prstGeom>
          <a:noFill/>
          <a:ln w="0">
            <a:solidFill>
              <a:schemeClr val="tx1"/>
            </a:solidFill>
            <a:round/>
            <a:headEnd/>
            <a:tailEnd/>
          </a:ln>
        </p:spPr>
        <p:txBody>
          <a:bodyPr lIns="91334" tIns="45667" rIns="91334" bIns="45667"/>
          <a:lstStyle/>
          <a:p>
            <a:endParaRPr lang="en-US" dirty="0"/>
          </a:p>
        </p:txBody>
      </p:sp>
      <p:sp>
        <p:nvSpPr>
          <p:cNvPr id="91168" name="Line 232"/>
          <p:cNvSpPr>
            <a:spLocks noChangeShapeType="1"/>
          </p:cNvSpPr>
          <p:nvPr/>
        </p:nvSpPr>
        <p:spPr bwMode="auto">
          <a:xfrm flipV="1">
            <a:off x="8074025" y="6019800"/>
            <a:ext cx="1588" cy="20638"/>
          </a:xfrm>
          <a:prstGeom prst="line">
            <a:avLst/>
          </a:prstGeom>
          <a:noFill/>
          <a:ln w="0">
            <a:solidFill>
              <a:schemeClr val="tx1"/>
            </a:solidFill>
            <a:round/>
            <a:headEnd/>
            <a:tailEnd/>
          </a:ln>
        </p:spPr>
        <p:txBody>
          <a:bodyPr lIns="91334" tIns="45667" rIns="91334" bIns="45667"/>
          <a:lstStyle/>
          <a:p>
            <a:endParaRPr lang="en-US" dirty="0"/>
          </a:p>
        </p:txBody>
      </p:sp>
      <p:sp>
        <p:nvSpPr>
          <p:cNvPr id="91169" name="Line 233"/>
          <p:cNvSpPr>
            <a:spLocks noChangeShapeType="1"/>
          </p:cNvSpPr>
          <p:nvPr/>
        </p:nvSpPr>
        <p:spPr bwMode="auto">
          <a:xfrm>
            <a:off x="8074025" y="2286000"/>
            <a:ext cx="1588" cy="22225"/>
          </a:xfrm>
          <a:prstGeom prst="line">
            <a:avLst/>
          </a:prstGeom>
          <a:noFill/>
          <a:ln w="0">
            <a:solidFill>
              <a:schemeClr val="tx1"/>
            </a:solidFill>
            <a:round/>
            <a:headEnd/>
            <a:tailEnd/>
          </a:ln>
        </p:spPr>
        <p:txBody>
          <a:bodyPr lIns="91334" tIns="45667" rIns="91334" bIns="45667"/>
          <a:lstStyle/>
          <a:p>
            <a:endParaRPr lang="en-US" dirty="0"/>
          </a:p>
        </p:txBody>
      </p:sp>
      <p:sp>
        <p:nvSpPr>
          <p:cNvPr id="91170" name="Line 234"/>
          <p:cNvSpPr>
            <a:spLocks noChangeShapeType="1"/>
          </p:cNvSpPr>
          <p:nvPr/>
        </p:nvSpPr>
        <p:spPr bwMode="auto">
          <a:xfrm flipV="1">
            <a:off x="8210550" y="6019800"/>
            <a:ext cx="1588" cy="20638"/>
          </a:xfrm>
          <a:prstGeom prst="line">
            <a:avLst/>
          </a:prstGeom>
          <a:noFill/>
          <a:ln w="0">
            <a:solidFill>
              <a:schemeClr val="tx1"/>
            </a:solidFill>
            <a:round/>
            <a:headEnd/>
            <a:tailEnd/>
          </a:ln>
        </p:spPr>
        <p:txBody>
          <a:bodyPr lIns="91334" tIns="45667" rIns="91334" bIns="45667"/>
          <a:lstStyle/>
          <a:p>
            <a:endParaRPr lang="en-US" dirty="0"/>
          </a:p>
        </p:txBody>
      </p:sp>
      <p:sp>
        <p:nvSpPr>
          <p:cNvPr id="91171" name="Line 235"/>
          <p:cNvSpPr>
            <a:spLocks noChangeShapeType="1"/>
          </p:cNvSpPr>
          <p:nvPr/>
        </p:nvSpPr>
        <p:spPr bwMode="auto">
          <a:xfrm>
            <a:off x="8210550" y="2286000"/>
            <a:ext cx="1588" cy="22225"/>
          </a:xfrm>
          <a:prstGeom prst="line">
            <a:avLst/>
          </a:prstGeom>
          <a:noFill/>
          <a:ln w="0">
            <a:solidFill>
              <a:schemeClr val="tx1"/>
            </a:solidFill>
            <a:round/>
            <a:headEnd/>
            <a:tailEnd/>
          </a:ln>
        </p:spPr>
        <p:txBody>
          <a:bodyPr lIns="91334" tIns="45667" rIns="91334" bIns="45667"/>
          <a:lstStyle/>
          <a:p>
            <a:endParaRPr lang="en-US" dirty="0"/>
          </a:p>
        </p:txBody>
      </p:sp>
      <p:sp>
        <p:nvSpPr>
          <p:cNvPr id="91172" name="Rectangle 236"/>
          <p:cNvSpPr>
            <a:spLocks noChangeArrowheads="1"/>
          </p:cNvSpPr>
          <p:nvPr/>
        </p:nvSpPr>
        <p:spPr bwMode="auto">
          <a:xfrm>
            <a:off x="1600200" y="2270125"/>
            <a:ext cx="6610350" cy="3770313"/>
          </a:xfrm>
          <a:prstGeom prst="rect">
            <a:avLst/>
          </a:prstGeom>
          <a:noFill/>
          <a:ln w="0">
            <a:solidFill>
              <a:schemeClr val="tx1"/>
            </a:solidFill>
            <a:miter lim="800000"/>
            <a:headEnd/>
            <a:tailEnd/>
          </a:ln>
        </p:spPr>
        <p:txBody>
          <a:bodyPr lIns="91334" tIns="45667" rIns="91334" bIns="45667"/>
          <a:lstStyle/>
          <a:p>
            <a:endParaRPr lang="en-US" dirty="0"/>
          </a:p>
        </p:txBody>
      </p:sp>
      <p:sp>
        <p:nvSpPr>
          <p:cNvPr id="91173" name="Rectangle 237"/>
          <p:cNvSpPr>
            <a:spLocks noChangeArrowheads="1"/>
          </p:cNvSpPr>
          <p:nvPr/>
        </p:nvSpPr>
        <p:spPr bwMode="auto">
          <a:xfrm rot="-5400000">
            <a:off x="-543442" y="3785672"/>
            <a:ext cx="2733121" cy="369332"/>
          </a:xfrm>
          <a:prstGeom prst="rect">
            <a:avLst/>
          </a:prstGeom>
          <a:noFill/>
          <a:ln w="9525">
            <a:noFill/>
            <a:miter lim="800000"/>
            <a:headEnd/>
            <a:tailEnd/>
          </a:ln>
        </p:spPr>
        <p:txBody>
          <a:bodyPr wrap="none" lIns="0" tIns="0" rIns="0" bIns="0">
            <a:spAutoFit/>
          </a:bodyPr>
          <a:lstStyle/>
          <a:p>
            <a:r>
              <a:rPr lang="en-US" dirty="0">
                <a:latin typeface="Times" pitchFamily="18" charset="0"/>
              </a:rPr>
              <a:t>% animals responding</a:t>
            </a:r>
          </a:p>
        </p:txBody>
      </p:sp>
      <p:sp>
        <p:nvSpPr>
          <p:cNvPr id="91174" name="Rectangle 238"/>
          <p:cNvSpPr>
            <a:spLocks noChangeArrowheads="1"/>
          </p:cNvSpPr>
          <p:nvPr/>
        </p:nvSpPr>
        <p:spPr bwMode="auto">
          <a:xfrm>
            <a:off x="3581400" y="6462713"/>
            <a:ext cx="3243067" cy="307777"/>
          </a:xfrm>
          <a:prstGeom prst="rect">
            <a:avLst/>
          </a:prstGeom>
          <a:noFill/>
          <a:ln w="9525">
            <a:noFill/>
            <a:miter lim="800000"/>
            <a:headEnd/>
            <a:tailEnd/>
          </a:ln>
        </p:spPr>
        <p:txBody>
          <a:bodyPr wrap="none" lIns="0" tIns="0" rIns="0" bIns="0">
            <a:spAutoFit/>
          </a:bodyPr>
          <a:lstStyle/>
          <a:p>
            <a:r>
              <a:rPr lang="en-US" sz="2000" b="1" dirty="0" smtClean="0"/>
              <a:t>Exposure Concentration ppm</a:t>
            </a:r>
            <a:endParaRPr lang="en-US" sz="2000" b="1" dirty="0">
              <a:latin typeface="Times" pitchFamily="18" charset="0"/>
            </a:endParaRPr>
          </a:p>
        </p:txBody>
      </p:sp>
      <p:sp>
        <p:nvSpPr>
          <p:cNvPr id="91175" name="Rectangle 239"/>
          <p:cNvSpPr>
            <a:spLocks noChangeArrowheads="1"/>
          </p:cNvSpPr>
          <p:nvPr/>
        </p:nvSpPr>
        <p:spPr bwMode="auto">
          <a:xfrm>
            <a:off x="4011613" y="5791200"/>
            <a:ext cx="407987" cy="219075"/>
          </a:xfrm>
          <a:prstGeom prst="rect">
            <a:avLst/>
          </a:prstGeom>
          <a:noFill/>
          <a:ln w="9525">
            <a:noFill/>
            <a:miter lim="800000"/>
            <a:headEnd/>
            <a:tailEnd/>
          </a:ln>
        </p:spPr>
        <p:txBody>
          <a:bodyPr wrap="none" lIns="0" tIns="0" rIns="0" bIns="0">
            <a:spAutoFit/>
          </a:bodyPr>
          <a:lstStyle/>
          <a:p>
            <a:r>
              <a:rPr lang="en-US" sz="1400" dirty="0"/>
              <a:t>BMD</a:t>
            </a:r>
            <a:endParaRPr lang="en-US" sz="2400" dirty="0">
              <a:latin typeface="Times" pitchFamily="18" charset="0"/>
            </a:endParaRPr>
          </a:p>
        </p:txBody>
      </p:sp>
      <p:sp>
        <p:nvSpPr>
          <p:cNvPr id="91176" name="Rectangle 240"/>
          <p:cNvSpPr>
            <a:spLocks noChangeArrowheads="1"/>
          </p:cNvSpPr>
          <p:nvPr/>
        </p:nvSpPr>
        <p:spPr bwMode="auto">
          <a:xfrm>
            <a:off x="2994478" y="5762172"/>
            <a:ext cx="519373" cy="215444"/>
          </a:xfrm>
          <a:prstGeom prst="rect">
            <a:avLst/>
          </a:prstGeom>
          <a:noFill/>
          <a:ln w="9525">
            <a:noFill/>
            <a:miter lim="800000"/>
            <a:headEnd/>
            <a:tailEnd/>
          </a:ln>
        </p:spPr>
        <p:txBody>
          <a:bodyPr wrap="none" lIns="0" tIns="0" rIns="0" bIns="0">
            <a:spAutoFit/>
          </a:bodyPr>
          <a:lstStyle/>
          <a:p>
            <a:r>
              <a:rPr lang="en-US" sz="1400" dirty="0"/>
              <a:t>BMDL</a:t>
            </a:r>
            <a:endParaRPr lang="en-US" sz="2400" dirty="0">
              <a:latin typeface="Times" pitchFamily="18" charset="0"/>
            </a:endParaRPr>
          </a:p>
        </p:txBody>
      </p:sp>
      <p:sp>
        <p:nvSpPr>
          <p:cNvPr id="91180" name="Freeform 244"/>
          <p:cNvSpPr>
            <a:spLocks/>
          </p:cNvSpPr>
          <p:nvPr/>
        </p:nvSpPr>
        <p:spPr bwMode="auto">
          <a:xfrm>
            <a:off x="2228850" y="2540000"/>
            <a:ext cx="5981700" cy="3187700"/>
          </a:xfrm>
          <a:custGeom>
            <a:avLst/>
            <a:gdLst>
              <a:gd name="T0" fmla="*/ 0 w 18841"/>
              <a:gd name="T1" fmla="*/ 2147483647 h 12047"/>
              <a:gd name="T2" fmla="*/ 2147483647 w 18841"/>
              <a:gd name="T3" fmla="*/ 2147483647 h 12047"/>
              <a:gd name="T4" fmla="*/ 2147483647 w 18841"/>
              <a:gd name="T5" fmla="*/ 2147483647 h 12047"/>
              <a:gd name="T6" fmla="*/ 2147483647 w 18841"/>
              <a:gd name="T7" fmla="*/ 2147483647 h 12047"/>
              <a:gd name="T8" fmla="*/ 2147483647 w 18841"/>
              <a:gd name="T9" fmla="*/ 2147483647 h 12047"/>
              <a:gd name="T10" fmla="*/ 2147483647 w 18841"/>
              <a:gd name="T11" fmla="*/ 2147483647 h 12047"/>
              <a:gd name="T12" fmla="*/ 2147483647 w 18841"/>
              <a:gd name="T13" fmla="*/ 2147483647 h 12047"/>
              <a:gd name="T14" fmla="*/ 2147483647 w 18841"/>
              <a:gd name="T15" fmla="*/ 2147483647 h 12047"/>
              <a:gd name="T16" fmla="*/ 2147483647 w 18841"/>
              <a:gd name="T17" fmla="*/ 2147483647 h 12047"/>
              <a:gd name="T18" fmla="*/ 2147483647 w 18841"/>
              <a:gd name="T19" fmla="*/ 2147483647 h 12047"/>
              <a:gd name="T20" fmla="*/ 2147483647 w 18841"/>
              <a:gd name="T21" fmla="*/ 2147483647 h 12047"/>
              <a:gd name="T22" fmla="*/ 2147483647 w 18841"/>
              <a:gd name="T23" fmla="*/ 2147483647 h 12047"/>
              <a:gd name="T24" fmla="*/ 2147483647 w 18841"/>
              <a:gd name="T25" fmla="*/ 2147483647 h 12047"/>
              <a:gd name="T26" fmla="*/ 2147483647 w 18841"/>
              <a:gd name="T27" fmla="*/ 2147483647 h 12047"/>
              <a:gd name="T28" fmla="*/ 2147483647 w 18841"/>
              <a:gd name="T29" fmla="*/ 2147483647 h 12047"/>
              <a:gd name="T30" fmla="*/ 2147483647 w 18841"/>
              <a:gd name="T31" fmla="*/ 2147483647 h 12047"/>
              <a:gd name="T32" fmla="*/ 2147483647 w 18841"/>
              <a:gd name="T33" fmla="*/ 2147483647 h 12047"/>
              <a:gd name="T34" fmla="*/ 2147483647 w 18841"/>
              <a:gd name="T35" fmla="*/ 2147483647 h 12047"/>
              <a:gd name="T36" fmla="*/ 2147483647 w 18841"/>
              <a:gd name="T37" fmla="*/ 2147483647 h 12047"/>
              <a:gd name="T38" fmla="*/ 2147483647 w 18841"/>
              <a:gd name="T39" fmla="*/ 2147483647 h 12047"/>
              <a:gd name="T40" fmla="*/ 2147483647 w 18841"/>
              <a:gd name="T41" fmla="*/ 2147483647 h 12047"/>
              <a:gd name="T42" fmla="*/ 2147483647 w 18841"/>
              <a:gd name="T43" fmla="*/ 2147483647 h 12047"/>
              <a:gd name="T44" fmla="*/ 2147483647 w 18841"/>
              <a:gd name="T45" fmla="*/ 2147483647 h 12047"/>
              <a:gd name="T46" fmla="*/ 2147483647 w 18841"/>
              <a:gd name="T47" fmla="*/ 2147483647 h 12047"/>
              <a:gd name="T48" fmla="*/ 2147483647 w 18841"/>
              <a:gd name="T49" fmla="*/ 2147483647 h 12047"/>
              <a:gd name="T50" fmla="*/ 2147483647 w 18841"/>
              <a:gd name="T51" fmla="*/ 2147483647 h 12047"/>
              <a:gd name="T52" fmla="*/ 2147483647 w 18841"/>
              <a:gd name="T53" fmla="*/ 2147483647 h 12047"/>
              <a:gd name="T54" fmla="*/ 2147483647 w 18841"/>
              <a:gd name="T55" fmla="*/ 2147483647 h 12047"/>
              <a:gd name="T56" fmla="*/ 2147483647 w 18841"/>
              <a:gd name="T57" fmla="*/ 2147483647 h 12047"/>
              <a:gd name="T58" fmla="*/ 2147483647 w 18841"/>
              <a:gd name="T59" fmla="*/ 2147483647 h 12047"/>
              <a:gd name="T60" fmla="*/ 2147483647 w 18841"/>
              <a:gd name="T61" fmla="*/ 2147483647 h 12047"/>
              <a:gd name="T62" fmla="*/ 2147483647 w 18841"/>
              <a:gd name="T63" fmla="*/ 2147483647 h 12047"/>
              <a:gd name="T64" fmla="*/ 2147483647 w 18841"/>
              <a:gd name="T65" fmla="*/ 2147483647 h 12047"/>
              <a:gd name="T66" fmla="*/ 2147483647 w 18841"/>
              <a:gd name="T67" fmla="*/ 2147483647 h 12047"/>
              <a:gd name="T68" fmla="*/ 2147483647 w 18841"/>
              <a:gd name="T69" fmla="*/ 2147483647 h 12047"/>
              <a:gd name="T70" fmla="*/ 2147483647 w 18841"/>
              <a:gd name="T71" fmla="*/ 2147483647 h 12047"/>
              <a:gd name="T72" fmla="*/ 2147483647 w 18841"/>
              <a:gd name="T73" fmla="*/ 2147483647 h 12047"/>
              <a:gd name="T74" fmla="*/ 2147483647 w 18841"/>
              <a:gd name="T75" fmla="*/ 2147483647 h 12047"/>
              <a:gd name="T76" fmla="*/ 2147483647 w 18841"/>
              <a:gd name="T77" fmla="*/ 2147483647 h 12047"/>
              <a:gd name="T78" fmla="*/ 2147483647 w 18841"/>
              <a:gd name="T79" fmla="*/ 2147483647 h 12047"/>
              <a:gd name="T80" fmla="*/ 2147483647 w 18841"/>
              <a:gd name="T81" fmla="*/ 2147483647 h 12047"/>
              <a:gd name="T82" fmla="*/ 2147483647 w 18841"/>
              <a:gd name="T83" fmla="*/ 2147483647 h 12047"/>
              <a:gd name="T84" fmla="*/ 2147483647 w 18841"/>
              <a:gd name="T85" fmla="*/ 2147483647 h 12047"/>
              <a:gd name="T86" fmla="*/ 2147483647 w 18841"/>
              <a:gd name="T87" fmla="*/ 2147483647 h 12047"/>
              <a:gd name="T88" fmla="*/ 2147483647 w 18841"/>
              <a:gd name="T89" fmla="*/ 2147483647 h 12047"/>
              <a:gd name="T90" fmla="*/ 2147483647 w 18841"/>
              <a:gd name="T91" fmla="*/ 0 h 120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841"/>
              <a:gd name="T139" fmla="*/ 0 h 12047"/>
              <a:gd name="T140" fmla="*/ 18841 w 18841"/>
              <a:gd name="T141" fmla="*/ 12047 h 120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841" h="12047">
                <a:moveTo>
                  <a:pt x="0" y="12047"/>
                </a:moveTo>
                <a:lnTo>
                  <a:pt x="0" y="12047"/>
                </a:lnTo>
                <a:lnTo>
                  <a:pt x="210" y="12045"/>
                </a:lnTo>
                <a:lnTo>
                  <a:pt x="419" y="12040"/>
                </a:lnTo>
                <a:lnTo>
                  <a:pt x="628" y="12034"/>
                </a:lnTo>
                <a:lnTo>
                  <a:pt x="837" y="12025"/>
                </a:lnTo>
                <a:lnTo>
                  <a:pt x="1047" y="12013"/>
                </a:lnTo>
                <a:lnTo>
                  <a:pt x="1256" y="11997"/>
                </a:lnTo>
                <a:lnTo>
                  <a:pt x="1465" y="11980"/>
                </a:lnTo>
                <a:lnTo>
                  <a:pt x="1674" y="11958"/>
                </a:lnTo>
                <a:lnTo>
                  <a:pt x="1885" y="11933"/>
                </a:lnTo>
                <a:lnTo>
                  <a:pt x="2094" y="11903"/>
                </a:lnTo>
                <a:lnTo>
                  <a:pt x="2303" y="11869"/>
                </a:lnTo>
                <a:lnTo>
                  <a:pt x="2512" y="11831"/>
                </a:lnTo>
                <a:lnTo>
                  <a:pt x="2722" y="11788"/>
                </a:lnTo>
                <a:lnTo>
                  <a:pt x="2931" y="11741"/>
                </a:lnTo>
                <a:lnTo>
                  <a:pt x="3140" y="11689"/>
                </a:lnTo>
                <a:lnTo>
                  <a:pt x="3349" y="11631"/>
                </a:lnTo>
                <a:lnTo>
                  <a:pt x="3559" y="11567"/>
                </a:lnTo>
                <a:lnTo>
                  <a:pt x="3768" y="11498"/>
                </a:lnTo>
                <a:lnTo>
                  <a:pt x="3978" y="11424"/>
                </a:lnTo>
                <a:lnTo>
                  <a:pt x="4187" y="11344"/>
                </a:lnTo>
                <a:lnTo>
                  <a:pt x="4397" y="11257"/>
                </a:lnTo>
                <a:lnTo>
                  <a:pt x="4606" y="11164"/>
                </a:lnTo>
                <a:lnTo>
                  <a:pt x="4815" y="11066"/>
                </a:lnTo>
                <a:lnTo>
                  <a:pt x="5024" y="10962"/>
                </a:lnTo>
                <a:lnTo>
                  <a:pt x="5234" y="10850"/>
                </a:lnTo>
                <a:lnTo>
                  <a:pt x="5443" y="10733"/>
                </a:lnTo>
                <a:lnTo>
                  <a:pt x="5652" y="10609"/>
                </a:lnTo>
                <a:lnTo>
                  <a:pt x="5861" y="10479"/>
                </a:lnTo>
                <a:lnTo>
                  <a:pt x="6072" y="10343"/>
                </a:lnTo>
                <a:lnTo>
                  <a:pt x="6281" y="10201"/>
                </a:lnTo>
                <a:lnTo>
                  <a:pt x="6490" y="10052"/>
                </a:lnTo>
                <a:lnTo>
                  <a:pt x="6699" y="9896"/>
                </a:lnTo>
                <a:lnTo>
                  <a:pt x="6909" y="9736"/>
                </a:lnTo>
                <a:lnTo>
                  <a:pt x="7118" y="9569"/>
                </a:lnTo>
                <a:lnTo>
                  <a:pt x="7327" y="9397"/>
                </a:lnTo>
                <a:lnTo>
                  <a:pt x="7536" y="9219"/>
                </a:lnTo>
                <a:lnTo>
                  <a:pt x="7745" y="9037"/>
                </a:lnTo>
                <a:lnTo>
                  <a:pt x="7955" y="8848"/>
                </a:lnTo>
                <a:lnTo>
                  <a:pt x="8164" y="8655"/>
                </a:lnTo>
                <a:lnTo>
                  <a:pt x="8373" y="8458"/>
                </a:lnTo>
                <a:lnTo>
                  <a:pt x="8583" y="8257"/>
                </a:lnTo>
                <a:lnTo>
                  <a:pt x="8792" y="8051"/>
                </a:lnTo>
                <a:lnTo>
                  <a:pt x="9001" y="7842"/>
                </a:lnTo>
                <a:lnTo>
                  <a:pt x="9210" y="7629"/>
                </a:lnTo>
                <a:lnTo>
                  <a:pt x="9420" y="7414"/>
                </a:lnTo>
                <a:lnTo>
                  <a:pt x="9629" y="7196"/>
                </a:lnTo>
                <a:lnTo>
                  <a:pt x="9838" y="6975"/>
                </a:lnTo>
                <a:lnTo>
                  <a:pt x="10048" y="6752"/>
                </a:lnTo>
                <a:lnTo>
                  <a:pt x="10258" y="6529"/>
                </a:lnTo>
                <a:lnTo>
                  <a:pt x="10467" y="6306"/>
                </a:lnTo>
                <a:lnTo>
                  <a:pt x="10676" y="6080"/>
                </a:lnTo>
                <a:lnTo>
                  <a:pt x="10885" y="5854"/>
                </a:lnTo>
                <a:lnTo>
                  <a:pt x="11095" y="5629"/>
                </a:lnTo>
                <a:lnTo>
                  <a:pt x="11304" y="5403"/>
                </a:lnTo>
                <a:lnTo>
                  <a:pt x="11513" y="5180"/>
                </a:lnTo>
                <a:lnTo>
                  <a:pt x="11722" y="4957"/>
                </a:lnTo>
                <a:lnTo>
                  <a:pt x="11933" y="4736"/>
                </a:lnTo>
                <a:lnTo>
                  <a:pt x="12142" y="4517"/>
                </a:lnTo>
                <a:lnTo>
                  <a:pt x="12351" y="4301"/>
                </a:lnTo>
                <a:lnTo>
                  <a:pt x="12560" y="4087"/>
                </a:lnTo>
                <a:lnTo>
                  <a:pt x="12770" y="3877"/>
                </a:lnTo>
                <a:lnTo>
                  <a:pt x="12979" y="3670"/>
                </a:lnTo>
                <a:lnTo>
                  <a:pt x="13188" y="3467"/>
                </a:lnTo>
                <a:lnTo>
                  <a:pt x="13397" y="3269"/>
                </a:lnTo>
                <a:lnTo>
                  <a:pt x="13607" y="3074"/>
                </a:lnTo>
                <a:lnTo>
                  <a:pt x="13816" y="2885"/>
                </a:lnTo>
                <a:lnTo>
                  <a:pt x="14026" y="2700"/>
                </a:lnTo>
                <a:lnTo>
                  <a:pt x="14235" y="2520"/>
                </a:lnTo>
                <a:lnTo>
                  <a:pt x="14445" y="2346"/>
                </a:lnTo>
                <a:lnTo>
                  <a:pt x="14654" y="2176"/>
                </a:lnTo>
                <a:lnTo>
                  <a:pt x="14863" y="2013"/>
                </a:lnTo>
                <a:lnTo>
                  <a:pt x="15072" y="1856"/>
                </a:lnTo>
                <a:lnTo>
                  <a:pt x="15282" y="1704"/>
                </a:lnTo>
                <a:lnTo>
                  <a:pt x="15491" y="1559"/>
                </a:lnTo>
                <a:lnTo>
                  <a:pt x="15700" y="1419"/>
                </a:lnTo>
                <a:lnTo>
                  <a:pt x="15910" y="1284"/>
                </a:lnTo>
                <a:lnTo>
                  <a:pt x="16120" y="1156"/>
                </a:lnTo>
                <a:lnTo>
                  <a:pt x="16329" y="1034"/>
                </a:lnTo>
                <a:lnTo>
                  <a:pt x="16538" y="918"/>
                </a:lnTo>
                <a:lnTo>
                  <a:pt x="16747" y="808"/>
                </a:lnTo>
                <a:lnTo>
                  <a:pt x="16957" y="703"/>
                </a:lnTo>
                <a:lnTo>
                  <a:pt x="17166" y="604"/>
                </a:lnTo>
                <a:lnTo>
                  <a:pt x="17375" y="511"/>
                </a:lnTo>
                <a:lnTo>
                  <a:pt x="17584" y="422"/>
                </a:lnTo>
                <a:lnTo>
                  <a:pt x="17794" y="340"/>
                </a:lnTo>
                <a:lnTo>
                  <a:pt x="18004" y="262"/>
                </a:lnTo>
                <a:lnTo>
                  <a:pt x="18213" y="189"/>
                </a:lnTo>
                <a:lnTo>
                  <a:pt x="18422" y="121"/>
                </a:lnTo>
                <a:lnTo>
                  <a:pt x="18632" y="59"/>
                </a:lnTo>
                <a:lnTo>
                  <a:pt x="18841" y="0"/>
                </a:lnTo>
              </a:path>
            </a:pathLst>
          </a:custGeom>
          <a:noFill/>
          <a:ln w="0">
            <a:solidFill>
              <a:schemeClr val="tx1"/>
            </a:solidFill>
            <a:round/>
            <a:headEnd/>
            <a:tailEnd/>
          </a:ln>
        </p:spPr>
        <p:txBody>
          <a:bodyPr lIns="91334" tIns="45667" rIns="91334" bIns="45667"/>
          <a:lstStyle/>
          <a:p>
            <a:endParaRPr lang="en-US" dirty="0"/>
          </a:p>
        </p:txBody>
      </p:sp>
      <p:sp>
        <p:nvSpPr>
          <p:cNvPr id="91181" name="Line 245"/>
          <p:cNvSpPr>
            <a:spLocks noChangeShapeType="1"/>
          </p:cNvSpPr>
          <p:nvPr/>
        </p:nvSpPr>
        <p:spPr bwMode="auto">
          <a:xfrm flipV="1">
            <a:off x="2178050" y="5608638"/>
            <a:ext cx="1588" cy="117475"/>
          </a:xfrm>
          <a:prstGeom prst="line">
            <a:avLst/>
          </a:prstGeom>
          <a:noFill/>
          <a:ln w="0">
            <a:solidFill>
              <a:schemeClr val="tx1"/>
            </a:solidFill>
            <a:round/>
            <a:headEnd/>
            <a:tailEnd/>
          </a:ln>
        </p:spPr>
        <p:txBody>
          <a:bodyPr lIns="91334" tIns="45667" rIns="91334" bIns="45667"/>
          <a:lstStyle/>
          <a:p>
            <a:endParaRPr lang="en-US" dirty="0"/>
          </a:p>
        </p:txBody>
      </p:sp>
      <p:sp>
        <p:nvSpPr>
          <p:cNvPr id="91182" name="Line 246"/>
          <p:cNvSpPr>
            <a:spLocks noChangeShapeType="1"/>
          </p:cNvSpPr>
          <p:nvPr/>
        </p:nvSpPr>
        <p:spPr bwMode="auto">
          <a:xfrm>
            <a:off x="2105025" y="5726113"/>
            <a:ext cx="146050" cy="1587"/>
          </a:xfrm>
          <a:prstGeom prst="line">
            <a:avLst/>
          </a:prstGeom>
          <a:noFill/>
          <a:ln w="0">
            <a:solidFill>
              <a:schemeClr val="tx1"/>
            </a:solidFill>
            <a:round/>
            <a:headEnd/>
            <a:tailEnd/>
          </a:ln>
        </p:spPr>
        <p:txBody>
          <a:bodyPr lIns="91334" tIns="45667" rIns="91334" bIns="45667"/>
          <a:lstStyle/>
          <a:p>
            <a:endParaRPr lang="en-US" dirty="0"/>
          </a:p>
        </p:txBody>
      </p:sp>
      <p:sp>
        <p:nvSpPr>
          <p:cNvPr id="91183" name="Line 247"/>
          <p:cNvSpPr>
            <a:spLocks noChangeShapeType="1"/>
          </p:cNvSpPr>
          <p:nvPr/>
        </p:nvSpPr>
        <p:spPr bwMode="auto">
          <a:xfrm>
            <a:off x="2105025" y="5608638"/>
            <a:ext cx="146050" cy="1587"/>
          </a:xfrm>
          <a:prstGeom prst="line">
            <a:avLst/>
          </a:prstGeom>
          <a:noFill/>
          <a:ln w="0">
            <a:solidFill>
              <a:schemeClr val="tx1"/>
            </a:solidFill>
            <a:round/>
            <a:headEnd/>
            <a:tailEnd/>
          </a:ln>
        </p:spPr>
        <p:txBody>
          <a:bodyPr lIns="91334" tIns="45667" rIns="91334" bIns="45667"/>
          <a:lstStyle/>
          <a:p>
            <a:endParaRPr lang="en-US" dirty="0"/>
          </a:p>
        </p:txBody>
      </p:sp>
      <p:sp>
        <p:nvSpPr>
          <p:cNvPr id="91184" name="Line 248"/>
          <p:cNvSpPr>
            <a:spLocks noChangeShapeType="1"/>
          </p:cNvSpPr>
          <p:nvPr/>
        </p:nvSpPr>
        <p:spPr bwMode="auto">
          <a:xfrm flipV="1">
            <a:off x="3549650" y="5375275"/>
            <a:ext cx="1588" cy="258763"/>
          </a:xfrm>
          <a:prstGeom prst="line">
            <a:avLst/>
          </a:prstGeom>
          <a:noFill/>
          <a:ln w="0">
            <a:solidFill>
              <a:schemeClr val="tx1"/>
            </a:solidFill>
            <a:round/>
            <a:headEnd/>
            <a:tailEnd/>
          </a:ln>
        </p:spPr>
        <p:txBody>
          <a:bodyPr lIns="91334" tIns="45667" rIns="91334" bIns="45667"/>
          <a:lstStyle/>
          <a:p>
            <a:endParaRPr lang="en-US" dirty="0"/>
          </a:p>
        </p:txBody>
      </p:sp>
      <p:sp>
        <p:nvSpPr>
          <p:cNvPr id="91185" name="Line 249"/>
          <p:cNvSpPr>
            <a:spLocks noChangeShapeType="1"/>
          </p:cNvSpPr>
          <p:nvPr/>
        </p:nvSpPr>
        <p:spPr bwMode="auto">
          <a:xfrm>
            <a:off x="3476625" y="5634038"/>
            <a:ext cx="146050" cy="1587"/>
          </a:xfrm>
          <a:prstGeom prst="line">
            <a:avLst/>
          </a:prstGeom>
          <a:noFill/>
          <a:ln w="0">
            <a:solidFill>
              <a:schemeClr val="tx1"/>
            </a:solidFill>
            <a:round/>
            <a:headEnd/>
            <a:tailEnd/>
          </a:ln>
        </p:spPr>
        <p:txBody>
          <a:bodyPr lIns="91334" tIns="45667" rIns="91334" bIns="45667"/>
          <a:lstStyle/>
          <a:p>
            <a:endParaRPr lang="en-US" dirty="0"/>
          </a:p>
        </p:txBody>
      </p:sp>
      <p:sp>
        <p:nvSpPr>
          <p:cNvPr id="91186" name="Line 250"/>
          <p:cNvSpPr>
            <a:spLocks noChangeShapeType="1"/>
          </p:cNvSpPr>
          <p:nvPr/>
        </p:nvSpPr>
        <p:spPr bwMode="auto">
          <a:xfrm>
            <a:off x="3476625" y="5375275"/>
            <a:ext cx="146050" cy="1588"/>
          </a:xfrm>
          <a:prstGeom prst="line">
            <a:avLst/>
          </a:prstGeom>
          <a:noFill/>
          <a:ln w="0">
            <a:solidFill>
              <a:schemeClr val="tx1"/>
            </a:solidFill>
            <a:round/>
            <a:headEnd/>
            <a:tailEnd/>
          </a:ln>
        </p:spPr>
        <p:txBody>
          <a:bodyPr lIns="91334" tIns="45667" rIns="91334" bIns="45667"/>
          <a:lstStyle/>
          <a:p>
            <a:endParaRPr lang="en-US" dirty="0"/>
          </a:p>
        </p:txBody>
      </p:sp>
      <p:sp>
        <p:nvSpPr>
          <p:cNvPr id="91187" name="Line 251"/>
          <p:cNvSpPr>
            <a:spLocks noChangeShapeType="1"/>
          </p:cNvSpPr>
          <p:nvPr/>
        </p:nvSpPr>
        <p:spPr bwMode="auto">
          <a:xfrm flipV="1">
            <a:off x="4919663" y="4440238"/>
            <a:ext cx="1587" cy="500062"/>
          </a:xfrm>
          <a:prstGeom prst="line">
            <a:avLst/>
          </a:prstGeom>
          <a:noFill/>
          <a:ln w="0">
            <a:solidFill>
              <a:schemeClr val="tx1"/>
            </a:solidFill>
            <a:round/>
            <a:headEnd/>
            <a:tailEnd/>
          </a:ln>
        </p:spPr>
        <p:txBody>
          <a:bodyPr lIns="91334" tIns="45667" rIns="91334" bIns="45667"/>
          <a:lstStyle/>
          <a:p>
            <a:endParaRPr lang="en-US" dirty="0"/>
          </a:p>
        </p:txBody>
      </p:sp>
      <p:sp>
        <p:nvSpPr>
          <p:cNvPr id="91188" name="Line 252"/>
          <p:cNvSpPr>
            <a:spLocks noChangeShapeType="1"/>
          </p:cNvSpPr>
          <p:nvPr/>
        </p:nvSpPr>
        <p:spPr bwMode="auto">
          <a:xfrm>
            <a:off x="4846638" y="4940300"/>
            <a:ext cx="146050" cy="1588"/>
          </a:xfrm>
          <a:prstGeom prst="line">
            <a:avLst/>
          </a:prstGeom>
          <a:noFill/>
          <a:ln w="0">
            <a:solidFill>
              <a:schemeClr val="tx1"/>
            </a:solidFill>
            <a:round/>
            <a:headEnd/>
            <a:tailEnd/>
          </a:ln>
        </p:spPr>
        <p:txBody>
          <a:bodyPr lIns="91334" tIns="45667" rIns="91334" bIns="45667"/>
          <a:lstStyle/>
          <a:p>
            <a:endParaRPr lang="en-US" dirty="0"/>
          </a:p>
        </p:txBody>
      </p:sp>
      <p:sp>
        <p:nvSpPr>
          <p:cNvPr id="91189" name="Line 253"/>
          <p:cNvSpPr>
            <a:spLocks noChangeShapeType="1"/>
          </p:cNvSpPr>
          <p:nvPr/>
        </p:nvSpPr>
        <p:spPr bwMode="auto">
          <a:xfrm>
            <a:off x="4846638" y="4440238"/>
            <a:ext cx="146050" cy="1587"/>
          </a:xfrm>
          <a:prstGeom prst="line">
            <a:avLst/>
          </a:prstGeom>
          <a:noFill/>
          <a:ln w="0">
            <a:solidFill>
              <a:schemeClr val="tx1"/>
            </a:solidFill>
            <a:round/>
            <a:headEnd/>
            <a:tailEnd/>
          </a:ln>
        </p:spPr>
        <p:txBody>
          <a:bodyPr lIns="91334" tIns="45667" rIns="91334" bIns="45667"/>
          <a:lstStyle/>
          <a:p>
            <a:endParaRPr lang="en-US" dirty="0"/>
          </a:p>
        </p:txBody>
      </p:sp>
      <p:sp>
        <p:nvSpPr>
          <p:cNvPr id="91190" name="Line 254"/>
          <p:cNvSpPr>
            <a:spLocks noChangeShapeType="1"/>
          </p:cNvSpPr>
          <p:nvPr/>
        </p:nvSpPr>
        <p:spPr bwMode="auto">
          <a:xfrm flipV="1">
            <a:off x="6291263" y="3322638"/>
            <a:ext cx="1587" cy="520700"/>
          </a:xfrm>
          <a:prstGeom prst="line">
            <a:avLst/>
          </a:prstGeom>
          <a:noFill/>
          <a:ln w="0">
            <a:solidFill>
              <a:schemeClr val="tx1"/>
            </a:solidFill>
            <a:round/>
            <a:headEnd/>
            <a:tailEnd/>
          </a:ln>
        </p:spPr>
        <p:txBody>
          <a:bodyPr lIns="91334" tIns="45667" rIns="91334" bIns="45667"/>
          <a:lstStyle/>
          <a:p>
            <a:endParaRPr lang="en-US" dirty="0"/>
          </a:p>
        </p:txBody>
      </p:sp>
      <p:sp>
        <p:nvSpPr>
          <p:cNvPr id="91191" name="Line 255"/>
          <p:cNvSpPr>
            <a:spLocks noChangeShapeType="1"/>
          </p:cNvSpPr>
          <p:nvPr/>
        </p:nvSpPr>
        <p:spPr bwMode="auto">
          <a:xfrm>
            <a:off x="6218238" y="3843338"/>
            <a:ext cx="146050" cy="1587"/>
          </a:xfrm>
          <a:prstGeom prst="line">
            <a:avLst/>
          </a:prstGeom>
          <a:noFill/>
          <a:ln w="0">
            <a:solidFill>
              <a:schemeClr val="tx1"/>
            </a:solidFill>
            <a:round/>
            <a:headEnd/>
            <a:tailEnd/>
          </a:ln>
        </p:spPr>
        <p:txBody>
          <a:bodyPr lIns="91334" tIns="45667" rIns="91334" bIns="45667"/>
          <a:lstStyle/>
          <a:p>
            <a:endParaRPr lang="en-US" dirty="0"/>
          </a:p>
        </p:txBody>
      </p:sp>
      <p:sp>
        <p:nvSpPr>
          <p:cNvPr id="91192" name="Line 256"/>
          <p:cNvSpPr>
            <a:spLocks noChangeShapeType="1"/>
          </p:cNvSpPr>
          <p:nvPr/>
        </p:nvSpPr>
        <p:spPr bwMode="auto">
          <a:xfrm>
            <a:off x="6218238" y="3322638"/>
            <a:ext cx="146050" cy="1587"/>
          </a:xfrm>
          <a:prstGeom prst="line">
            <a:avLst/>
          </a:prstGeom>
          <a:noFill/>
          <a:ln w="0">
            <a:solidFill>
              <a:schemeClr val="tx1"/>
            </a:solidFill>
            <a:round/>
            <a:headEnd/>
            <a:tailEnd/>
          </a:ln>
        </p:spPr>
        <p:txBody>
          <a:bodyPr lIns="91334" tIns="45667" rIns="91334" bIns="45667"/>
          <a:lstStyle/>
          <a:p>
            <a:endParaRPr lang="en-US" dirty="0"/>
          </a:p>
        </p:txBody>
      </p:sp>
      <p:sp>
        <p:nvSpPr>
          <p:cNvPr id="91193" name="Line 257"/>
          <p:cNvSpPr>
            <a:spLocks noChangeShapeType="1"/>
          </p:cNvSpPr>
          <p:nvPr/>
        </p:nvSpPr>
        <p:spPr bwMode="auto">
          <a:xfrm flipV="1">
            <a:off x="7661275" y="2598738"/>
            <a:ext cx="1588" cy="341312"/>
          </a:xfrm>
          <a:prstGeom prst="line">
            <a:avLst/>
          </a:prstGeom>
          <a:noFill/>
          <a:ln w="0">
            <a:solidFill>
              <a:schemeClr val="tx1"/>
            </a:solidFill>
            <a:round/>
            <a:headEnd/>
            <a:tailEnd/>
          </a:ln>
        </p:spPr>
        <p:txBody>
          <a:bodyPr lIns="91334" tIns="45667" rIns="91334" bIns="45667"/>
          <a:lstStyle/>
          <a:p>
            <a:endParaRPr lang="en-US" dirty="0"/>
          </a:p>
        </p:txBody>
      </p:sp>
      <p:sp>
        <p:nvSpPr>
          <p:cNvPr id="91194" name="Line 258"/>
          <p:cNvSpPr>
            <a:spLocks noChangeShapeType="1"/>
          </p:cNvSpPr>
          <p:nvPr/>
        </p:nvSpPr>
        <p:spPr bwMode="auto">
          <a:xfrm>
            <a:off x="7589838" y="2940050"/>
            <a:ext cx="144462" cy="1588"/>
          </a:xfrm>
          <a:prstGeom prst="line">
            <a:avLst/>
          </a:prstGeom>
          <a:noFill/>
          <a:ln w="0">
            <a:solidFill>
              <a:schemeClr val="tx1"/>
            </a:solidFill>
            <a:round/>
            <a:headEnd/>
            <a:tailEnd/>
          </a:ln>
        </p:spPr>
        <p:txBody>
          <a:bodyPr lIns="91334" tIns="45667" rIns="91334" bIns="45667"/>
          <a:lstStyle/>
          <a:p>
            <a:endParaRPr lang="en-US" dirty="0"/>
          </a:p>
        </p:txBody>
      </p:sp>
      <p:sp>
        <p:nvSpPr>
          <p:cNvPr id="91195" name="Line 259"/>
          <p:cNvSpPr>
            <a:spLocks noChangeShapeType="1"/>
          </p:cNvSpPr>
          <p:nvPr/>
        </p:nvSpPr>
        <p:spPr bwMode="auto">
          <a:xfrm>
            <a:off x="7589838" y="2598738"/>
            <a:ext cx="144462" cy="1587"/>
          </a:xfrm>
          <a:prstGeom prst="line">
            <a:avLst/>
          </a:prstGeom>
          <a:noFill/>
          <a:ln w="0">
            <a:solidFill>
              <a:schemeClr val="tx1"/>
            </a:solidFill>
            <a:round/>
            <a:headEnd/>
            <a:tailEnd/>
          </a:ln>
        </p:spPr>
        <p:txBody>
          <a:bodyPr lIns="91334" tIns="45667" rIns="91334" bIns="45667"/>
          <a:lstStyle/>
          <a:p>
            <a:endParaRPr lang="en-US" dirty="0"/>
          </a:p>
        </p:txBody>
      </p:sp>
      <p:sp>
        <p:nvSpPr>
          <p:cNvPr id="91196" name="Freeform 260"/>
          <p:cNvSpPr>
            <a:spLocks/>
          </p:cNvSpPr>
          <p:nvPr/>
        </p:nvSpPr>
        <p:spPr bwMode="auto">
          <a:xfrm>
            <a:off x="2122488" y="5678488"/>
            <a:ext cx="111125" cy="98425"/>
          </a:xfrm>
          <a:custGeom>
            <a:avLst/>
            <a:gdLst>
              <a:gd name="T0" fmla="*/ 2147483647 w 349"/>
              <a:gd name="T1" fmla="*/ 2147483647 h 375"/>
              <a:gd name="T2" fmla="*/ 0 w 349"/>
              <a:gd name="T3" fmla="*/ 2147483647 h 375"/>
              <a:gd name="T4" fmla="*/ 2147483647 w 349"/>
              <a:gd name="T5" fmla="*/ 0 h 375"/>
              <a:gd name="T6" fmla="*/ 2147483647 w 349"/>
              <a:gd name="T7" fmla="*/ 2147483647 h 375"/>
              <a:gd name="T8" fmla="*/ 2147483647 w 349"/>
              <a:gd name="T9" fmla="*/ 2147483647 h 375"/>
              <a:gd name="T10" fmla="*/ 0 60000 65536"/>
              <a:gd name="T11" fmla="*/ 0 60000 65536"/>
              <a:gd name="T12" fmla="*/ 0 60000 65536"/>
              <a:gd name="T13" fmla="*/ 0 60000 65536"/>
              <a:gd name="T14" fmla="*/ 0 60000 65536"/>
              <a:gd name="T15" fmla="*/ 0 w 349"/>
              <a:gd name="T16" fmla="*/ 0 h 375"/>
              <a:gd name="T17" fmla="*/ 349 w 349"/>
              <a:gd name="T18" fmla="*/ 375 h 375"/>
            </a:gdLst>
            <a:ahLst/>
            <a:cxnLst>
              <a:cxn ang="T10">
                <a:pos x="T0" y="T1"/>
              </a:cxn>
              <a:cxn ang="T11">
                <a:pos x="T2" y="T3"/>
              </a:cxn>
              <a:cxn ang="T12">
                <a:pos x="T4" y="T5"/>
              </a:cxn>
              <a:cxn ang="T13">
                <a:pos x="T6" y="T7"/>
              </a:cxn>
              <a:cxn ang="T14">
                <a:pos x="T8" y="T9"/>
              </a:cxn>
            </a:cxnLst>
            <a:rect l="T15" t="T16" r="T17" b="T18"/>
            <a:pathLst>
              <a:path w="349" h="375">
                <a:moveTo>
                  <a:pt x="174" y="375"/>
                </a:moveTo>
                <a:lnTo>
                  <a:pt x="0" y="188"/>
                </a:lnTo>
                <a:lnTo>
                  <a:pt x="174" y="0"/>
                </a:lnTo>
                <a:lnTo>
                  <a:pt x="349" y="188"/>
                </a:lnTo>
                <a:lnTo>
                  <a:pt x="174" y="375"/>
                </a:lnTo>
              </a:path>
            </a:pathLst>
          </a:custGeom>
          <a:noFill/>
          <a:ln w="0">
            <a:solidFill>
              <a:schemeClr val="tx1"/>
            </a:solidFill>
            <a:round/>
            <a:headEnd/>
            <a:tailEnd/>
          </a:ln>
        </p:spPr>
        <p:txBody>
          <a:bodyPr lIns="91334" tIns="45667" rIns="91334" bIns="45667"/>
          <a:lstStyle/>
          <a:p>
            <a:endParaRPr lang="en-US" dirty="0"/>
          </a:p>
        </p:txBody>
      </p:sp>
      <p:sp>
        <p:nvSpPr>
          <p:cNvPr id="91197" name="Line 261"/>
          <p:cNvSpPr>
            <a:spLocks noChangeShapeType="1"/>
          </p:cNvSpPr>
          <p:nvPr/>
        </p:nvSpPr>
        <p:spPr bwMode="auto">
          <a:xfrm>
            <a:off x="2178050" y="5727700"/>
            <a:ext cx="1588" cy="1588"/>
          </a:xfrm>
          <a:prstGeom prst="line">
            <a:avLst/>
          </a:prstGeom>
          <a:noFill/>
          <a:ln w="0">
            <a:solidFill>
              <a:schemeClr val="tx1"/>
            </a:solidFill>
            <a:round/>
            <a:headEnd/>
            <a:tailEnd/>
          </a:ln>
        </p:spPr>
        <p:txBody>
          <a:bodyPr lIns="91334" tIns="45667" rIns="91334" bIns="45667"/>
          <a:lstStyle/>
          <a:p>
            <a:endParaRPr lang="en-US" dirty="0"/>
          </a:p>
        </p:txBody>
      </p:sp>
      <p:sp>
        <p:nvSpPr>
          <p:cNvPr id="91198" name="Freeform 262"/>
          <p:cNvSpPr>
            <a:spLocks/>
          </p:cNvSpPr>
          <p:nvPr/>
        </p:nvSpPr>
        <p:spPr bwMode="auto">
          <a:xfrm>
            <a:off x="3494088" y="5511800"/>
            <a:ext cx="111125" cy="98425"/>
          </a:xfrm>
          <a:custGeom>
            <a:avLst/>
            <a:gdLst>
              <a:gd name="T0" fmla="*/ 2147483647 w 349"/>
              <a:gd name="T1" fmla="*/ 2147483647 h 374"/>
              <a:gd name="T2" fmla="*/ 0 w 349"/>
              <a:gd name="T3" fmla="*/ 2147483647 h 374"/>
              <a:gd name="T4" fmla="*/ 2147483647 w 349"/>
              <a:gd name="T5" fmla="*/ 0 h 374"/>
              <a:gd name="T6" fmla="*/ 2147483647 w 349"/>
              <a:gd name="T7" fmla="*/ 2147483647 h 374"/>
              <a:gd name="T8" fmla="*/ 2147483647 w 349"/>
              <a:gd name="T9" fmla="*/ 2147483647 h 374"/>
              <a:gd name="T10" fmla="*/ 0 60000 65536"/>
              <a:gd name="T11" fmla="*/ 0 60000 65536"/>
              <a:gd name="T12" fmla="*/ 0 60000 65536"/>
              <a:gd name="T13" fmla="*/ 0 60000 65536"/>
              <a:gd name="T14" fmla="*/ 0 60000 65536"/>
              <a:gd name="T15" fmla="*/ 0 w 349"/>
              <a:gd name="T16" fmla="*/ 0 h 374"/>
              <a:gd name="T17" fmla="*/ 349 w 349"/>
              <a:gd name="T18" fmla="*/ 374 h 374"/>
            </a:gdLst>
            <a:ahLst/>
            <a:cxnLst>
              <a:cxn ang="T10">
                <a:pos x="T0" y="T1"/>
              </a:cxn>
              <a:cxn ang="T11">
                <a:pos x="T2" y="T3"/>
              </a:cxn>
              <a:cxn ang="T12">
                <a:pos x="T4" y="T5"/>
              </a:cxn>
              <a:cxn ang="T13">
                <a:pos x="T6" y="T7"/>
              </a:cxn>
              <a:cxn ang="T14">
                <a:pos x="T8" y="T9"/>
              </a:cxn>
            </a:cxnLst>
            <a:rect l="T15" t="T16" r="T17" b="T18"/>
            <a:pathLst>
              <a:path w="349" h="374">
                <a:moveTo>
                  <a:pt x="174" y="374"/>
                </a:moveTo>
                <a:lnTo>
                  <a:pt x="0" y="187"/>
                </a:lnTo>
                <a:lnTo>
                  <a:pt x="174" y="0"/>
                </a:lnTo>
                <a:lnTo>
                  <a:pt x="349" y="187"/>
                </a:lnTo>
                <a:lnTo>
                  <a:pt x="174" y="374"/>
                </a:lnTo>
              </a:path>
            </a:pathLst>
          </a:custGeom>
          <a:noFill/>
          <a:ln w="0">
            <a:solidFill>
              <a:schemeClr val="tx1"/>
            </a:solidFill>
            <a:round/>
            <a:headEnd/>
            <a:tailEnd/>
          </a:ln>
        </p:spPr>
        <p:txBody>
          <a:bodyPr lIns="91334" tIns="45667" rIns="91334" bIns="45667"/>
          <a:lstStyle/>
          <a:p>
            <a:endParaRPr lang="en-US" dirty="0"/>
          </a:p>
        </p:txBody>
      </p:sp>
      <p:sp>
        <p:nvSpPr>
          <p:cNvPr id="91199" name="Line 263"/>
          <p:cNvSpPr>
            <a:spLocks noChangeShapeType="1"/>
          </p:cNvSpPr>
          <p:nvPr/>
        </p:nvSpPr>
        <p:spPr bwMode="auto">
          <a:xfrm>
            <a:off x="3549650" y="5561013"/>
            <a:ext cx="1588" cy="1587"/>
          </a:xfrm>
          <a:prstGeom prst="line">
            <a:avLst/>
          </a:prstGeom>
          <a:noFill/>
          <a:ln w="0">
            <a:solidFill>
              <a:schemeClr val="tx1"/>
            </a:solidFill>
            <a:round/>
            <a:headEnd/>
            <a:tailEnd/>
          </a:ln>
        </p:spPr>
        <p:txBody>
          <a:bodyPr lIns="91334" tIns="45667" rIns="91334" bIns="45667"/>
          <a:lstStyle/>
          <a:p>
            <a:endParaRPr lang="en-US" dirty="0"/>
          </a:p>
        </p:txBody>
      </p:sp>
      <p:sp>
        <p:nvSpPr>
          <p:cNvPr id="91200" name="Freeform 264"/>
          <p:cNvSpPr>
            <a:spLocks/>
          </p:cNvSpPr>
          <p:nvPr/>
        </p:nvSpPr>
        <p:spPr bwMode="auto">
          <a:xfrm>
            <a:off x="4864100" y="4675188"/>
            <a:ext cx="111125" cy="98425"/>
          </a:xfrm>
          <a:custGeom>
            <a:avLst/>
            <a:gdLst>
              <a:gd name="T0" fmla="*/ 2147483647 w 349"/>
              <a:gd name="T1" fmla="*/ 2147483647 h 375"/>
              <a:gd name="T2" fmla="*/ 0 w 349"/>
              <a:gd name="T3" fmla="*/ 2147483647 h 375"/>
              <a:gd name="T4" fmla="*/ 2147483647 w 349"/>
              <a:gd name="T5" fmla="*/ 0 h 375"/>
              <a:gd name="T6" fmla="*/ 2147483647 w 349"/>
              <a:gd name="T7" fmla="*/ 2147483647 h 375"/>
              <a:gd name="T8" fmla="*/ 2147483647 w 349"/>
              <a:gd name="T9" fmla="*/ 2147483647 h 375"/>
              <a:gd name="T10" fmla="*/ 0 60000 65536"/>
              <a:gd name="T11" fmla="*/ 0 60000 65536"/>
              <a:gd name="T12" fmla="*/ 0 60000 65536"/>
              <a:gd name="T13" fmla="*/ 0 60000 65536"/>
              <a:gd name="T14" fmla="*/ 0 60000 65536"/>
              <a:gd name="T15" fmla="*/ 0 w 349"/>
              <a:gd name="T16" fmla="*/ 0 h 375"/>
              <a:gd name="T17" fmla="*/ 349 w 349"/>
              <a:gd name="T18" fmla="*/ 375 h 375"/>
            </a:gdLst>
            <a:ahLst/>
            <a:cxnLst>
              <a:cxn ang="T10">
                <a:pos x="T0" y="T1"/>
              </a:cxn>
              <a:cxn ang="T11">
                <a:pos x="T2" y="T3"/>
              </a:cxn>
              <a:cxn ang="T12">
                <a:pos x="T4" y="T5"/>
              </a:cxn>
              <a:cxn ang="T13">
                <a:pos x="T6" y="T7"/>
              </a:cxn>
              <a:cxn ang="T14">
                <a:pos x="T8" y="T9"/>
              </a:cxn>
            </a:cxnLst>
            <a:rect l="T15" t="T16" r="T17" b="T18"/>
            <a:pathLst>
              <a:path w="349" h="375">
                <a:moveTo>
                  <a:pt x="175" y="375"/>
                </a:moveTo>
                <a:lnTo>
                  <a:pt x="0" y="188"/>
                </a:lnTo>
                <a:lnTo>
                  <a:pt x="175" y="0"/>
                </a:lnTo>
                <a:lnTo>
                  <a:pt x="349" y="188"/>
                </a:lnTo>
                <a:lnTo>
                  <a:pt x="175" y="375"/>
                </a:lnTo>
              </a:path>
            </a:pathLst>
          </a:custGeom>
          <a:noFill/>
          <a:ln w="0">
            <a:solidFill>
              <a:schemeClr val="tx1"/>
            </a:solidFill>
            <a:round/>
            <a:headEnd/>
            <a:tailEnd/>
          </a:ln>
        </p:spPr>
        <p:txBody>
          <a:bodyPr lIns="91334" tIns="45667" rIns="91334" bIns="45667"/>
          <a:lstStyle/>
          <a:p>
            <a:endParaRPr lang="en-US" dirty="0"/>
          </a:p>
        </p:txBody>
      </p:sp>
      <p:sp>
        <p:nvSpPr>
          <p:cNvPr id="91201" name="Line 265"/>
          <p:cNvSpPr>
            <a:spLocks noChangeShapeType="1"/>
          </p:cNvSpPr>
          <p:nvPr/>
        </p:nvSpPr>
        <p:spPr bwMode="auto">
          <a:xfrm>
            <a:off x="4919663" y="4724400"/>
            <a:ext cx="1587" cy="1588"/>
          </a:xfrm>
          <a:prstGeom prst="line">
            <a:avLst/>
          </a:prstGeom>
          <a:noFill/>
          <a:ln w="0">
            <a:solidFill>
              <a:schemeClr val="tx1"/>
            </a:solidFill>
            <a:round/>
            <a:headEnd/>
            <a:tailEnd/>
          </a:ln>
        </p:spPr>
        <p:txBody>
          <a:bodyPr lIns="91334" tIns="45667" rIns="91334" bIns="45667"/>
          <a:lstStyle/>
          <a:p>
            <a:endParaRPr lang="en-US" dirty="0"/>
          </a:p>
        </p:txBody>
      </p:sp>
      <p:sp>
        <p:nvSpPr>
          <p:cNvPr id="91202" name="Freeform 266"/>
          <p:cNvSpPr>
            <a:spLocks/>
          </p:cNvSpPr>
          <p:nvPr/>
        </p:nvSpPr>
        <p:spPr bwMode="auto">
          <a:xfrm>
            <a:off x="6235700" y="3503613"/>
            <a:ext cx="111125" cy="100012"/>
          </a:xfrm>
          <a:custGeom>
            <a:avLst/>
            <a:gdLst>
              <a:gd name="T0" fmla="*/ 2147483647 w 349"/>
              <a:gd name="T1" fmla="*/ 2147483647 h 374"/>
              <a:gd name="T2" fmla="*/ 0 w 349"/>
              <a:gd name="T3" fmla="*/ 2147483647 h 374"/>
              <a:gd name="T4" fmla="*/ 2147483647 w 349"/>
              <a:gd name="T5" fmla="*/ 0 h 374"/>
              <a:gd name="T6" fmla="*/ 2147483647 w 349"/>
              <a:gd name="T7" fmla="*/ 2147483647 h 374"/>
              <a:gd name="T8" fmla="*/ 2147483647 w 349"/>
              <a:gd name="T9" fmla="*/ 2147483647 h 374"/>
              <a:gd name="T10" fmla="*/ 0 60000 65536"/>
              <a:gd name="T11" fmla="*/ 0 60000 65536"/>
              <a:gd name="T12" fmla="*/ 0 60000 65536"/>
              <a:gd name="T13" fmla="*/ 0 60000 65536"/>
              <a:gd name="T14" fmla="*/ 0 60000 65536"/>
              <a:gd name="T15" fmla="*/ 0 w 349"/>
              <a:gd name="T16" fmla="*/ 0 h 374"/>
              <a:gd name="T17" fmla="*/ 349 w 349"/>
              <a:gd name="T18" fmla="*/ 374 h 374"/>
            </a:gdLst>
            <a:ahLst/>
            <a:cxnLst>
              <a:cxn ang="T10">
                <a:pos x="T0" y="T1"/>
              </a:cxn>
              <a:cxn ang="T11">
                <a:pos x="T2" y="T3"/>
              </a:cxn>
              <a:cxn ang="T12">
                <a:pos x="T4" y="T5"/>
              </a:cxn>
              <a:cxn ang="T13">
                <a:pos x="T6" y="T7"/>
              </a:cxn>
              <a:cxn ang="T14">
                <a:pos x="T8" y="T9"/>
              </a:cxn>
            </a:cxnLst>
            <a:rect l="T15" t="T16" r="T17" b="T18"/>
            <a:pathLst>
              <a:path w="349" h="374">
                <a:moveTo>
                  <a:pt x="174" y="374"/>
                </a:moveTo>
                <a:lnTo>
                  <a:pt x="0" y="187"/>
                </a:lnTo>
                <a:lnTo>
                  <a:pt x="174" y="0"/>
                </a:lnTo>
                <a:lnTo>
                  <a:pt x="349" y="187"/>
                </a:lnTo>
                <a:lnTo>
                  <a:pt x="174" y="374"/>
                </a:lnTo>
              </a:path>
            </a:pathLst>
          </a:custGeom>
          <a:noFill/>
          <a:ln w="0">
            <a:solidFill>
              <a:schemeClr val="tx1"/>
            </a:solidFill>
            <a:round/>
            <a:headEnd/>
            <a:tailEnd/>
          </a:ln>
        </p:spPr>
        <p:txBody>
          <a:bodyPr lIns="91334" tIns="45667" rIns="91334" bIns="45667"/>
          <a:lstStyle/>
          <a:p>
            <a:endParaRPr lang="en-US" dirty="0"/>
          </a:p>
        </p:txBody>
      </p:sp>
      <p:sp>
        <p:nvSpPr>
          <p:cNvPr id="91203" name="Line 267"/>
          <p:cNvSpPr>
            <a:spLocks noChangeShapeType="1"/>
          </p:cNvSpPr>
          <p:nvPr/>
        </p:nvSpPr>
        <p:spPr bwMode="auto">
          <a:xfrm>
            <a:off x="6291263" y="3554413"/>
            <a:ext cx="1587" cy="1587"/>
          </a:xfrm>
          <a:prstGeom prst="line">
            <a:avLst/>
          </a:prstGeom>
          <a:noFill/>
          <a:ln w="0">
            <a:solidFill>
              <a:schemeClr val="tx1"/>
            </a:solidFill>
            <a:round/>
            <a:headEnd/>
            <a:tailEnd/>
          </a:ln>
        </p:spPr>
        <p:txBody>
          <a:bodyPr lIns="91334" tIns="45667" rIns="91334" bIns="45667"/>
          <a:lstStyle/>
          <a:p>
            <a:endParaRPr lang="en-US" dirty="0"/>
          </a:p>
        </p:txBody>
      </p:sp>
      <p:sp>
        <p:nvSpPr>
          <p:cNvPr id="91204" name="Freeform 268"/>
          <p:cNvSpPr>
            <a:spLocks/>
          </p:cNvSpPr>
          <p:nvPr/>
        </p:nvSpPr>
        <p:spPr bwMode="auto">
          <a:xfrm>
            <a:off x="7607300" y="2668588"/>
            <a:ext cx="109538" cy="98425"/>
          </a:xfrm>
          <a:custGeom>
            <a:avLst/>
            <a:gdLst>
              <a:gd name="T0" fmla="*/ 2147483647 w 349"/>
              <a:gd name="T1" fmla="*/ 2147483647 h 375"/>
              <a:gd name="T2" fmla="*/ 0 w 349"/>
              <a:gd name="T3" fmla="*/ 2147483647 h 375"/>
              <a:gd name="T4" fmla="*/ 2147483647 w 349"/>
              <a:gd name="T5" fmla="*/ 0 h 375"/>
              <a:gd name="T6" fmla="*/ 2147483647 w 349"/>
              <a:gd name="T7" fmla="*/ 2147483647 h 375"/>
              <a:gd name="T8" fmla="*/ 2147483647 w 349"/>
              <a:gd name="T9" fmla="*/ 2147483647 h 375"/>
              <a:gd name="T10" fmla="*/ 0 60000 65536"/>
              <a:gd name="T11" fmla="*/ 0 60000 65536"/>
              <a:gd name="T12" fmla="*/ 0 60000 65536"/>
              <a:gd name="T13" fmla="*/ 0 60000 65536"/>
              <a:gd name="T14" fmla="*/ 0 60000 65536"/>
              <a:gd name="T15" fmla="*/ 0 w 349"/>
              <a:gd name="T16" fmla="*/ 0 h 375"/>
              <a:gd name="T17" fmla="*/ 349 w 349"/>
              <a:gd name="T18" fmla="*/ 375 h 375"/>
            </a:gdLst>
            <a:ahLst/>
            <a:cxnLst>
              <a:cxn ang="T10">
                <a:pos x="T0" y="T1"/>
              </a:cxn>
              <a:cxn ang="T11">
                <a:pos x="T2" y="T3"/>
              </a:cxn>
              <a:cxn ang="T12">
                <a:pos x="T4" y="T5"/>
              </a:cxn>
              <a:cxn ang="T13">
                <a:pos x="T6" y="T7"/>
              </a:cxn>
              <a:cxn ang="T14">
                <a:pos x="T8" y="T9"/>
              </a:cxn>
            </a:cxnLst>
            <a:rect l="T15" t="T16" r="T17" b="T18"/>
            <a:pathLst>
              <a:path w="349" h="375">
                <a:moveTo>
                  <a:pt x="174" y="375"/>
                </a:moveTo>
                <a:lnTo>
                  <a:pt x="0" y="188"/>
                </a:lnTo>
                <a:lnTo>
                  <a:pt x="174" y="0"/>
                </a:lnTo>
                <a:lnTo>
                  <a:pt x="349" y="188"/>
                </a:lnTo>
                <a:lnTo>
                  <a:pt x="174" y="375"/>
                </a:lnTo>
              </a:path>
            </a:pathLst>
          </a:custGeom>
          <a:noFill/>
          <a:ln w="0">
            <a:solidFill>
              <a:schemeClr val="tx1"/>
            </a:solidFill>
            <a:round/>
            <a:headEnd/>
            <a:tailEnd/>
          </a:ln>
        </p:spPr>
        <p:txBody>
          <a:bodyPr lIns="91334" tIns="45667" rIns="91334" bIns="45667"/>
          <a:lstStyle/>
          <a:p>
            <a:endParaRPr lang="en-US" dirty="0"/>
          </a:p>
        </p:txBody>
      </p:sp>
      <p:sp>
        <p:nvSpPr>
          <p:cNvPr id="91205" name="Line 269"/>
          <p:cNvSpPr>
            <a:spLocks noChangeShapeType="1"/>
          </p:cNvSpPr>
          <p:nvPr/>
        </p:nvSpPr>
        <p:spPr bwMode="auto">
          <a:xfrm>
            <a:off x="7661275" y="2717800"/>
            <a:ext cx="1588" cy="1588"/>
          </a:xfrm>
          <a:prstGeom prst="line">
            <a:avLst/>
          </a:prstGeom>
          <a:noFill/>
          <a:ln w="0">
            <a:solidFill>
              <a:schemeClr val="tx1"/>
            </a:solidFill>
            <a:round/>
            <a:headEnd/>
            <a:tailEnd/>
          </a:ln>
        </p:spPr>
        <p:txBody>
          <a:bodyPr lIns="91334" tIns="45667" rIns="91334" bIns="45667"/>
          <a:lstStyle/>
          <a:p>
            <a:endParaRPr lang="en-US" dirty="0"/>
          </a:p>
        </p:txBody>
      </p:sp>
      <p:sp>
        <p:nvSpPr>
          <p:cNvPr id="91206" name="Freeform 270"/>
          <p:cNvSpPr>
            <a:spLocks/>
          </p:cNvSpPr>
          <p:nvPr/>
        </p:nvSpPr>
        <p:spPr bwMode="auto">
          <a:xfrm>
            <a:off x="1630363" y="5392738"/>
            <a:ext cx="2298700" cy="647700"/>
          </a:xfrm>
          <a:custGeom>
            <a:avLst/>
            <a:gdLst>
              <a:gd name="T0" fmla="*/ 0 w 7243"/>
              <a:gd name="T1" fmla="*/ 0 h 2447"/>
              <a:gd name="T2" fmla="*/ 0 w 7243"/>
              <a:gd name="T3" fmla="*/ 0 h 2447"/>
              <a:gd name="T4" fmla="*/ 2147483647 w 7243"/>
              <a:gd name="T5" fmla="*/ 0 h 2447"/>
              <a:gd name="T6" fmla="*/ 2147483647 w 7243"/>
              <a:gd name="T7" fmla="*/ 2147483647 h 2447"/>
              <a:gd name="T8" fmla="*/ 0 60000 65536"/>
              <a:gd name="T9" fmla="*/ 0 60000 65536"/>
              <a:gd name="T10" fmla="*/ 0 60000 65536"/>
              <a:gd name="T11" fmla="*/ 0 60000 65536"/>
              <a:gd name="T12" fmla="*/ 0 w 7243"/>
              <a:gd name="T13" fmla="*/ 0 h 2447"/>
              <a:gd name="T14" fmla="*/ 7243 w 7243"/>
              <a:gd name="T15" fmla="*/ 2447 h 2447"/>
            </a:gdLst>
            <a:ahLst/>
            <a:cxnLst>
              <a:cxn ang="T8">
                <a:pos x="T0" y="T1"/>
              </a:cxn>
              <a:cxn ang="T9">
                <a:pos x="T2" y="T3"/>
              </a:cxn>
              <a:cxn ang="T10">
                <a:pos x="T4" y="T5"/>
              </a:cxn>
              <a:cxn ang="T11">
                <a:pos x="T6" y="T7"/>
              </a:cxn>
            </a:cxnLst>
            <a:rect l="T12" t="T13" r="T14" b="T15"/>
            <a:pathLst>
              <a:path w="7243" h="2447">
                <a:moveTo>
                  <a:pt x="0" y="0"/>
                </a:moveTo>
                <a:lnTo>
                  <a:pt x="0" y="0"/>
                </a:lnTo>
                <a:lnTo>
                  <a:pt x="7243" y="0"/>
                </a:lnTo>
                <a:lnTo>
                  <a:pt x="7243" y="2447"/>
                </a:lnTo>
              </a:path>
            </a:pathLst>
          </a:custGeom>
          <a:noFill/>
          <a:ln w="0">
            <a:solidFill>
              <a:schemeClr val="tx1"/>
            </a:solidFill>
            <a:round/>
            <a:headEnd/>
            <a:tailEnd/>
          </a:ln>
        </p:spPr>
        <p:txBody>
          <a:bodyPr lIns="91334" tIns="45667" rIns="91334" bIns="45667"/>
          <a:lstStyle/>
          <a:p>
            <a:endParaRPr lang="en-US" dirty="0"/>
          </a:p>
        </p:txBody>
      </p:sp>
      <p:sp>
        <p:nvSpPr>
          <p:cNvPr id="91207" name="Freeform 271"/>
          <p:cNvSpPr>
            <a:spLocks/>
          </p:cNvSpPr>
          <p:nvPr/>
        </p:nvSpPr>
        <p:spPr bwMode="auto">
          <a:xfrm>
            <a:off x="3605213" y="5392738"/>
            <a:ext cx="1587" cy="647700"/>
          </a:xfrm>
          <a:custGeom>
            <a:avLst/>
            <a:gdLst>
              <a:gd name="T0" fmla="*/ 0 w 1587"/>
              <a:gd name="T1" fmla="*/ 2147483647 h 2447"/>
              <a:gd name="T2" fmla="*/ 0 w 1587"/>
              <a:gd name="T3" fmla="*/ 2147483647 h 2447"/>
              <a:gd name="T4" fmla="*/ 0 w 1587"/>
              <a:gd name="T5" fmla="*/ 0 h 2447"/>
              <a:gd name="T6" fmla="*/ 0 60000 65536"/>
              <a:gd name="T7" fmla="*/ 0 60000 65536"/>
              <a:gd name="T8" fmla="*/ 0 60000 65536"/>
              <a:gd name="T9" fmla="*/ 0 w 1587"/>
              <a:gd name="T10" fmla="*/ 0 h 2447"/>
              <a:gd name="T11" fmla="*/ 1587 w 1587"/>
              <a:gd name="T12" fmla="*/ 2447 h 2447"/>
            </a:gdLst>
            <a:ahLst/>
            <a:cxnLst>
              <a:cxn ang="T6">
                <a:pos x="T0" y="T1"/>
              </a:cxn>
              <a:cxn ang="T7">
                <a:pos x="T2" y="T3"/>
              </a:cxn>
              <a:cxn ang="T8">
                <a:pos x="T4" y="T5"/>
              </a:cxn>
            </a:cxnLst>
            <a:rect l="T9" t="T10" r="T11" b="T12"/>
            <a:pathLst>
              <a:path w="1587" h="2447">
                <a:moveTo>
                  <a:pt x="0" y="2447"/>
                </a:moveTo>
                <a:lnTo>
                  <a:pt x="0" y="2447"/>
                </a:lnTo>
                <a:lnTo>
                  <a:pt x="0" y="0"/>
                </a:lnTo>
              </a:path>
            </a:pathLst>
          </a:custGeom>
          <a:noFill/>
          <a:ln w="0">
            <a:solidFill>
              <a:schemeClr val="tx1"/>
            </a:solidFill>
            <a:round/>
            <a:headEnd/>
            <a:tailEnd/>
          </a:ln>
        </p:spPr>
        <p:txBody>
          <a:bodyPr lIns="91334" tIns="45667" rIns="91334" bIns="45667"/>
          <a:lstStyle/>
          <a:p>
            <a:endParaRPr lang="en-US" dirty="0"/>
          </a:p>
        </p:txBody>
      </p:sp>
      <p:sp>
        <p:nvSpPr>
          <p:cNvPr id="91210" name="Freeform 274"/>
          <p:cNvSpPr>
            <a:spLocks/>
          </p:cNvSpPr>
          <p:nvPr/>
        </p:nvSpPr>
        <p:spPr bwMode="auto">
          <a:xfrm>
            <a:off x="2178050" y="4724400"/>
            <a:ext cx="2551113" cy="1003300"/>
          </a:xfrm>
          <a:custGeom>
            <a:avLst/>
            <a:gdLst>
              <a:gd name="T0" fmla="*/ 0 w 8037"/>
              <a:gd name="T1" fmla="*/ 2147483647 h 3793"/>
              <a:gd name="T2" fmla="*/ 0 w 8037"/>
              <a:gd name="T3" fmla="*/ 2147483647 h 3793"/>
              <a:gd name="T4" fmla="*/ 2147483647 w 8037"/>
              <a:gd name="T5" fmla="*/ 2147483647 h 3793"/>
              <a:gd name="T6" fmla="*/ 2147483647 w 8037"/>
              <a:gd name="T7" fmla="*/ 2147483647 h 3793"/>
              <a:gd name="T8" fmla="*/ 2147483647 w 8037"/>
              <a:gd name="T9" fmla="*/ 2147483647 h 3793"/>
              <a:gd name="T10" fmla="*/ 2147483647 w 8037"/>
              <a:gd name="T11" fmla="*/ 2147483647 h 3793"/>
              <a:gd name="T12" fmla="*/ 2147483647 w 8037"/>
              <a:gd name="T13" fmla="*/ 0 h 3793"/>
              <a:gd name="T14" fmla="*/ 0 60000 65536"/>
              <a:gd name="T15" fmla="*/ 0 60000 65536"/>
              <a:gd name="T16" fmla="*/ 0 60000 65536"/>
              <a:gd name="T17" fmla="*/ 0 60000 65536"/>
              <a:gd name="T18" fmla="*/ 0 60000 65536"/>
              <a:gd name="T19" fmla="*/ 0 60000 65536"/>
              <a:gd name="T20" fmla="*/ 0 60000 65536"/>
              <a:gd name="T21" fmla="*/ 0 w 8037"/>
              <a:gd name="T22" fmla="*/ 0 h 3793"/>
              <a:gd name="T23" fmla="*/ 8037 w 8037"/>
              <a:gd name="T24" fmla="*/ 3793 h 37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37" h="3793">
                <a:moveTo>
                  <a:pt x="0" y="3793"/>
                </a:moveTo>
                <a:lnTo>
                  <a:pt x="0" y="3793"/>
                </a:lnTo>
                <a:lnTo>
                  <a:pt x="562" y="3667"/>
                </a:lnTo>
                <a:lnTo>
                  <a:pt x="2638" y="3161"/>
                </a:lnTo>
                <a:lnTo>
                  <a:pt x="4495" y="2528"/>
                </a:lnTo>
                <a:lnTo>
                  <a:pt x="6549" y="1264"/>
                </a:lnTo>
                <a:lnTo>
                  <a:pt x="8037" y="0"/>
                </a:lnTo>
              </a:path>
            </a:pathLst>
          </a:custGeom>
          <a:noFill/>
          <a:ln w="0">
            <a:solidFill>
              <a:schemeClr val="tx1"/>
            </a:solidFill>
            <a:round/>
            <a:headEnd/>
            <a:tailEnd/>
          </a:ln>
        </p:spPr>
        <p:txBody>
          <a:bodyPr lIns="91334" tIns="45667" rIns="91334" bIns="45667"/>
          <a:lstStyle/>
          <a:p>
            <a:endParaRPr lang="en-US" dirty="0"/>
          </a:p>
        </p:txBody>
      </p:sp>
      <p:sp>
        <p:nvSpPr>
          <p:cNvPr id="91211" name="Line 275"/>
          <p:cNvSpPr>
            <a:spLocks noChangeShapeType="1"/>
          </p:cNvSpPr>
          <p:nvPr/>
        </p:nvSpPr>
        <p:spPr bwMode="auto">
          <a:xfrm>
            <a:off x="2122488" y="5727700"/>
            <a:ext cx="111125" cy="1588"/>
          </a:xfrm>
          <a:prstGeom prst="line">
            <a:avLst/>
          </a:prstGeom>
          <a:noFill/>
          <a:ln w="0">
            <a:solidFill>
              <a:schemeClr val="tx1"/>
            </a:solidFill>
            <a:round/>
            <a:headEnd/>
            <a:tailEnd/>
          </a:ln>
        </p:spPr>
        <p:txBody>
          <a:bodyPr lIns="91334" tIns="45667" rIns="91334" bIns="45667"/>
          <a:lstStyle/>
          <a:p>
            <a:endParaRPr lang="en-US" dirty="0"/>
          </a:p>
        </p:txBody>
      </p:sp>
      <p:sp>
        <p:nvSpPr>
          <p:cNvPr id="91212" name="Line 276"/>
          <p:cNvSpPr>
            <a:spLocks noChangeShapeType="1"/>
          </p:cNvSpPr>
          <p:nvPr/>
        </p:nvSpPr>
        <p:spPr bwMode="auto">
          <a:xfrm>
            <a:off x="2178050" y="5678488"/>
            <a:ext cx="1588" cy="100012"/>
          </a:xfrm>
          <a:prstGeom prst="line">
            <a:avLst/>
          </a:prstGeom>
          <a:noFill/>
          <a:ln w="0">
            <a:solidFill>
              <a:schemeClr val="tx1"/>
            </a:solidFill>
            <a:round/>
            <a:headEnd/>
            <a:tailEnd/>
          </a:ln>
        </p:spPr>
        <p:txBody>
          <a:bodyPr lIns="91334" tIns="45667" rIns="91334" bIns="45667"/>
          <a:lstStyle/>
          <a:p>
            <a:endParaRPr lang="en-US" dirty="0"/>
          </a:p>
        </p:txBody>
      </p:sp>
      <p:sp>
        <p:nvSpPr>
          <p:cNvPr id="91213" name="Line 277"/>
          <p:cNvSpPr>
            <a:spLocks noChangeShapeType="1"/>
          </p:cNvSpPr>
          <p:nvPr/>
        </p:nvSpPr>
        <p:spPr bwMode="auto">
          <a:xfrm>
            <a:off x="3549650" y="5392738"/>
            <a:ext cx="111125" cy="1587"/>
          </a:xfrm>
          <a:prstGeom prst="line">
            <a:avLst/>
          </a:prstGeom>
          <a:noFill/>
          <a:ln w="0">
            <a:solidFill>
              <a:schemeClr val="tx1"/>
            </a:solidFill>
            <a:round/>
            <a:headEnd/>
            <a:tailEnd/>
          </a:ln>
        </p:spPr>
        <p:txBody>
          <a:bodyPr lIns="91334" tIns="45667" rIns="91334" bIns="45667"/>
          <a:lstStyle/>
          <a:p>
            <a:endParaRPr lang="en-US" dirty="0"/>
          </a:p>
        </p:txBody>
      </p:sp>
      <p:sp>
        <p:nvSpPr>
          <p:cNvPr id="91214" name="Line 278"/>
          <p:cNvSpPr>
            <a:spLocks noChangeShapeType="1"/>
          </p:cNvSpPr>
          <p:nvPr/>
        </p:nvSpPr>
        <p:spPr bwMode="auto">
          <a:xfrm>
            <a:off x="3605213" y="5343525"/>
            <a:ext cx="1587" cy="100013"/>
          </a:xfrm>
          <a:prstGeom prst="line">
            <a:avLst/>
          </a:prstGeom>
          <a:noFill/>
          <a:ln w="0">
            <a:solidFill>
              <a:schemeClr val="tx1"/>
            </a:solidFill>
            <a:round/>
            <a:headEnd/>
            <a:tailEnd/>
          </a:ln>
        </p:spPr>
        <p:txBody>
          <a:bodyPr lIns="91334" tIns="45667" rIns="91334" bIns="45667"/>
          <a:lstStyle/>
          <a:p>
            <a:endParaRPr lang="en-US" dirty="0"/>
          </a:p>
        </p:txBody>
      </p:sp>
      <p:sp>
        <p:nvSpPr>
          <p:cNvPr id="91215" name="Line 279"/>
          <p:cNvSpPr>
            <a:spLocks noChangeShapeType="1"/>
          </p:cNvSpPr>
          <p:nvPr/>
        </p:nvSpPr>
        <p:spPr bwMode="auto">
          <a:xfrm>
            <a:off x="2301875" y="5694363"/>
            <a:ext cx="111125" cy="1587"/>
          </a:xfrm>
          <a:prstGeom prst="line">
            <a:avLst/>
          </a:prstGeom>
          <a:noFill/>
          <a:ln w="0">
            <a:solidFill>
              <a:schemeClr val="tx1"/>
            </a:solidFill>
            <a:round/>
            <a:headEnd/>
            <a:tailEnd/>
          </a:ln>
        </p:spPr>
        <p:txBody>
          <a:bodyPr lIns="91334" tIns="45667" rIns="91334" bIns="45667"/>
          <a:lstStyle/>
          <a:p>
            <a:endParaRPr lang="en-US" dirty="0"/>
          </a:p>
        </p:txBody>
      </p:sp>
      <p:sp>
        <p:nvSpPr>
          <p:cNvPr id="91216" name="Line 280"/>
          <p:cNvSpPr>
            <a:spLocks noChangeShapeType="1"/>
          </p:cNvSpPr>
          <p:nvPr/>
        </p:nvSpPr>
        <p:spPr bwMode="auto">
          <a:xfrm>
            <a:off x="2355850" y="5645150"/>
            <a:ext cx="1588" cy="100013"/>
          </a:xfrm>
          <a:prstGeom prst="line">
            <a:avLst/>
          </a:prstGeom>
          <a:noFill/>
          <a:ln w="0">
            <a:solidFill>
              <a:schemeClr val="tx1"/>
            </a:solidFill>
            <a:round/>
            <a:headEnd/>
            <a:tailEnd/>
          </a:ln>
        </p:spPr>
        <p:txBody>
          <a:bodyPr lIns="91334" tIns="45667" rIns="91334" bIns="45667"/>
          <a:lstStyle/>
          <a:p>
            <a:endParaRPr lang="en-US" dirty="0"/>
          </a:p>
        </p:txBody>
      </p:sp>
      <p:sp>
        <p:nvSpPr>
          <p:cNvPr id="91217" name="Line 281"/>
          <p:cNvSpPr>
            <a:spLocks noChangeShapeType="1"/>
          </p:cNvSpPr>
          <p:nvPr/>
        </p:nvSpPr>
        <p:spPr bwMode="auto">
          <a:xfrm>
            <a:off x="2960688" y="5561013"/>
            <a:ext cx="111125" cy="1587"/>
          </a:xfrm>
          <a:prstGeom prst="line">
            <a:avLst/>
          </a:prstGeom>
          <a:noFill/>
          <a:ln w="0">
            <a:solidFill>
              <a:schemeClr val="tx1"/>
            </a:solidFill>
            <a:round/>
            <a:headEnd/>
            <a:tailEnd/>
          </a:ln>
        </p:spPr>
        <p:txBody>
          <a:bodyPr lIns="91334" tIns="45667" rIns="91334" bIns="45667"/>
          <a:lstStyle/>
          <a:p>
            <a:endParaRPr lang="en-US" dirty="0"/>
          </a:p>
        </p:txBody>
      </p:sp>
      <p:sp>
        <p:nvSpPr>
          <p:cNvPr id="91218" name="Line 282"/>
          <p:cNvSpPr>
            <a:spLocks noChangeShapeType="1"/>
          </p:cNvSpPr>
          <p:nvPr/>
        </p:nvSpPr>
        <p:spPr bwMode="auto">
          <a:xfrm>
            <a:off x="3016250" y="5511800"/>
            <a:ext cx="1588" cy="98425"/>
          </a:xfrm>
          <a:prstGeom prst="line">
            <a:avLst/>
          </a:prstGeom>
          <a:noFill/>
          <a:ln w="0">
            <a:solidFill>
              <a:schemeClr val="tx1"/>
            </a:solidFill>
            <a:round/>
            <a:headEnd/>
            <a:tailEnd/>
          </a:ln>
        </p:spPr>
        <p:txBody>
          <a:bodyPr lIns="91334" tIns="45667" rIns="91334" bIns="45667"/>
          <a:lstStyle/>
          <a:p>
            <a:endParaRPr lang="en-US" dirty="0"/>
          </a:p>
        </p:txBody>
      </p:sp>
      <p:sp>
        <p:nvSpPr>
          <p:cNvPr id="91219" name="Line 283"/>
          <p:cNvSpPr>
            <a:spLocks noChangeShapeType="1"/>
          </p:cNvSpPr>
          <p:nvPr/>
        </p:nvSpPr>
        <p:spPr bwMode="auto">
          <a:xfrm>
            <a:off x="4202113" y="5059363"/>
            <a:ext cx="111125" cy="1587"/>
          </a:xfrm>
          <a:prstGeom prst="line">
            <a:avLst/>
          </a:prstGeom>
          <a:noFill/>
          <a:ln w="0">
            <a:solidFill>
              <a:schemeClr val="tx1"/>
            </a:solidFill>
            <a:round/>
            <a:headEnd/>
            <a:tailEnd/>
          </a:ln>
        </p:spPr>
        <p:txBody>
          <a:bodyPr lIns="91334" tIns="45667" rIns="91334" bIns="45667"/>
          <a:lstStyle/>
          <a:p>
            <a:endParaRPr lang="en-US" dirty="0"/>
          </a:p>
        </p:txBody>
      </p:sp>
      <p:sp>
        <p:nvSpPr>
          <p:cNvPr id="91220" name="Line 284"/>
          <p:cNvSpPr>
            <a:spLocks noChangeShapeType="1"/>
          </p:cNvSpPr>
          <p:nvPr/>
        </p:nvSpPr>
        <p:spPr bwMode="auto">
          <a:xfrm>
            <a:off x="4257675" y="5010150"/>
            <a:ext cx="1588" cy="98425"/>
          </a:xfrm>
          <a:prstGeom prst="line">
            <a:avLst/>
          </a:prstGeom>
          <a:noFill/>
          <a:ln w="0">
            <a:solidFill>
              <a:schemeClr val="tx1"/>
            </a:solidFill>
            <a:round/>
            <a:headEnd/>
            <a:tailEnd/>
          </a:ln>
        </p:spPr>
        <p:txBody>
          <a:bodyPr lIns="91334" tIns="45667" rIns="91334" bIns="45667"/>
          <a:lstStyle/>
          <a:p>
            <a:endParaRPr lang="en-US" dirty="0"/>
          </a:p>
        </p:txBody>
      </p:sp>
      <p:sp>
        <p:nvSpPr>
          <p:cNvPr id="91221" name="Line 285"/>
          <p:cNvSpPr>
            <a:spLocks noChangeShapeType="1"/>
          </p:cNvSpPr>
          <p:nvPr/>
        </p:nvSpPr>
        <p:spPr bwMode="auto">
          <a:xfrm>
            <a:off x="4675188" y="4724400"/>
            <a:ext cx="109537" cy="1588"/>
          </a:xfrm>
          <a:prstGeom prst="line">
            <a:avLst/>
          </a:prstGeom>
          <a:noFill/>
          <a:ln w="0">
            <a:solidFill>
              <a:schemeClr val="tx1"/>
            </a:solidFill>
            <a:round/>
            <a:headEnd/>
            <a:tailEnd/>
          </a:ln>
        </p:spPr>
        <p:txBody>
          <a:bodyPr lIns="91334" tIns="45667" rIns="91334" bIns="45667"/>
          <a:lstStyle/>
          <a:p>
            <a:endParaRPr lang="en-US" dirty="0"/>
          </a:p>
        </p:txBody>
      </p:sp>
      <p:sp>
        <p:nvSpPr>
          <p:cNvPr id="91222" name="Line 286"/>
          <p:cNvSpPr>
            <a:spLocks noChangeShapeType="1"/>
          </p:cNvSpPr>
          <p:nvPr/>
        </p:nvSpPr>
        <p:spPr bwMode="auto">
          <a:xfrm>
            <a:off x="4729163" y="4675188"/>
            <a:ext cx="1587" cy="98425"/>
          </a:xfrm>
          <a:prstGeom prst="line">
            <a:avLst/>
          </a:prstGeom>
          <a:noFill/>
          <a:ln w="0">
            <a:solidFill>
              <a:schemeClr val="tx1"/>
            </a:solidFill>
            <a:round/>
            <a:headEnd/>
            <a:tailEnd/>
          </a:ln>
        </p:spPr>
        <p:txBody>
          <a:bodyPr lIns="91334" tIns="45667" rIns="91334" bIns="45667"/>
          <a:lstStyle/>
          <a:p>
            <a:endParaRPr lang="en-US" dirty="0"/>
          </a:p>
        </p:txBody>
      </p:sp>
      <p:sp>
        <p:nvSpPr>
          <p:cNvPr id="91223" name="Text Box 287"/>
          <p:cNvSpPr txBox="1">
            <a:spLocks noChangeArrowheads="1"/>
          </p:cNvSpPr>
          <p:nvPr/>
        </p:nvSpPr>
        <p:spPr bwMode="auto">
          <a:xfrm>
            <a:off x="3124200" y="4429123"/>
            <a:ext cx="804863" cy="312738"/>
          </a:xfrm>
          <a:prstGeom prst="rect">
            <a:avLst/>
          </a:prstGeom>
          <a:noFill/>
          <a:ln w="12700">
            <a:noFill/>
            <a:miter lim="800000"/>
            <a:headEnd/>
            <a:tailEnd/>
          </a:ln>
        </p:spPr>
        <p:txBody>
          <a:bodyPr wrap="none" lIns="91334" tIns="45667" rIns="91334" bIns="45667">
            <a:spAutoFit/>
          </a:bodyPr>
          <a:lstStyle/>
          <a:p>
            <a:r>
              <a:rPr lang="en-US" sz="1400" dirty="0">
                <a:latin typeface="Times" pitchFamily="18" charset="0"/>
              </a:rPr>
              <a:t>NOAEL</a:t>
            </a:r>
          </a:p>
        </p:txBody>
      </p:sp>
      <p:sp>
        <p:nvSpPr>
          <p:cNvPr id="91224" name="Line 288"/>
          <p:cNvSpPr>
            <a:spLocks noChangeShapeType="1"/>
          </p:cNvSpPr>
          <p:nvPr/>
        </p:nvSpPr>
        <p:spPr bwMode="auto">
          <a:xfrm>
            <a:off x="3505200" y="4708525"/>
            <a:ext cx="1588" cy="533400"/>
          </a:xfrm>
          <a:prstGeom prst="line">
            <a:avLst/>
          </a:prstGeom>
          <a:noFill/>
          <a:ln w="12700">
            <a:solidFill>
              <a:schemeClr val="tx1"/>
            </a:solidFill>
            <a:round/>
            <a:headEnd/>
            <a:tailEnd type="triangle" w="med" len="med"/>
          </a:ln>
        </p:spPr>
        <p:txBody>
          <a:bodyPr lIns="91334" tIns="45667" rIns="91334" bIns="45667"/>
          <a:lstStyle/>
          <a:p>
            <a:endParaRPr lang="en-US" dirty="0"/>
          </a:p>
        </p:txBody>
      </p:sp>
      <p:sp>
        <p:nvSpPr>
          <p:cNvPr id="91225" name="Rectangle 290"/>
          <p:cNvSpPr>
            <a:spLocks noGrp="1" noChangeArrowheads="1"/>
          </p:cNvSpPr>
          <p:nvPr>
            <p:ph type="title"/>
          </p:nvPr>
        </p:nvSpPr>
        <p:spPr/>
        <p:txBody>
          <a:bodyPr/>
          <a:lstStyle/>
          <a:p>
            <a:r>
              <a:rPr lang="en-US" dirty="0" smtClean="0"/>
              <a:t>Example of Calculation of a Benchmark Concentration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447800"/>
          </a:xfrm>
        </p:spPr>
        <p:txBody>
          <a:bodyPr/>
          <a:lstStyle/>
          <a:p>
            <a:pPr lvl="1"/>
            <a:r>
              <a:rPr lang="en-US" dirty="0" smtClean="0"/>
              <a:t>Area of Change – Cumulative Risk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are clearly moving to more systematic evaluation of “real-life” exposures.</a:t>
            </a:r>
          </a:p>
          <a:p>
            <a:pPr lvl="1"/>
            <a:r>
              <a:rPr lang="en-US" dirty="0" smtClean="0"/>
              <a:t> Multiple routes of exposure</a:t>
            </a:r>
          </a:p>
          <a:p>
            <a:pPr lvl="1"/>
            <a:r>
              <a:rPr lang="en-US" dirty="0" smtClean="0"/>
              <a:t> Mixtures of chemicals</a:t>
            </a:r>
          </a:p>
          <a:p>
            <a:pPr lvl="1"/>
            <a:r>
              <a:rPr lang="en-US" dirty="0" smtClean="0"/>
              <a:t> Total exposure (occupational plus non-    occupational)</a:t>
            </a:r>
          </a:p>
          <a:p>
            <a:pPr lvl="1"/>
            <a:r>
              <a:rPr lang="en-US" dirty="0" smtClean="0"/>
              <a:t> Combined effects of chemicals plus non-chemical stresses</a:t>
            </a:r>
          </a:p>
          <a:p>
            <a:r>
              <a:rPr lang="en-US" dirty="0" smtClean="0"/>
              <a:t>We need “OELs”  to address these new perspectives.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p>
        </p:txBody>
      </p:sp>
      <p:sp>
        <p:nvSpPr>
          <p:cNvPr id="162819" name="Content Placeholder 2"/>
          <p:cNvSpPr>
            <a:spLocks noGrp="1"/>
          </p:cNvSpPr>
          <p:nvPr>
            <p:ph idx="1"/>
          </p:nvPr>
        </p:nvSpPr>
        <p:spPr/>
        <p:txBody>
          <a:bodyPr>
            <a:normAutofit fontScale="92500" lnSpcReduction="20000"/>
          </a:bodyPr>
          <a:lstStyle/>
          <a:p>
            <a:r>
              <a:rPr lang="en-US" dirty="0" smtClean="0"/>
              <a:t>Aggregate exposure = one chemical, multiple routes</a:t>
            </a:r>
          </a:p>
          <a:p>
            <a:endParaRPr lang="en-US" dirty="0" smtClean="0"/>
          </a:p>
          <a:p>
            <a:r>
              <a:rPr lang="en-US" dirty="0" smtClean="0"/>
              <a:t>Mixture = exposure to more than one chemical</a:t>
            </a:r>
          </a:p>
          <a:p>
            <a:endParaRPr lang="en-US" dirty="0" smtClean="0"/>
          </a:p>
          <a:p>
            <a:r>
              <a:rPr lang="en-US" dirty="0" smtClean="0"/>
              <a:t>Cumulative risk  = exposure to single or multiple chemicals and nonchemical stressors by all routes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t>Exposome </a:t>
            </a:r>
          </a:p>
        </p:txBody>
      </p:sp>
      <p:sp>
        <p:nvSpPr>
          <p:cNvPr id="107523" name="Content Placeholder 2"/>
          <p:cNvSpPr>
            <a:spLocks noGrp="1"/>
          </p:cNvSpPr>
          <p:nvPr>
            <p:ph idx="1"/>
          </p:nvPr>
        </p:nvSpPr>
        <p:spPr>
          <a:xfrm>
            <a:off x="762000" y="2133600"/>
            <a:ext cx="7924800" cy="4419600"/>
          </a:xfrm>
        </p:spPr>
        <p:txBody>
          <a:bodyPr>
            <a:normAutofit fontScale="92500"/>
          </a:bodyPr>
          <a:lstStyle/>
          <a:p>
            <a:r>
              <a:rPr lang="en-US" dirty="0" smtClean="0"/>
              <a:t>As a complementary approach to the genome, the exposome can be defined as:</a:t>
            </a:r>
          </a:p>
          <a:p>
            <a:pPr lvl="1"/>
            <a:r>
              <a:rPr lang="en-US" dirty="0" smtClean="0"/>
              <a:t>	The totality of exposures over a lifetime, </a:t>
            </a:r>
            <a:br>
              <a:rPr lang="en-US" dirty="0" smtClean="0"/>
            </a:br>
            <a:r>
              <a:rPr lang="en-US" dirty="0" smtClean="0"/>
              <a:t>which predispose and predict health effects</a:t>
            </a:r>
            <a:br>
              <a:rPr lang="en-US" dirty="0" smtClean="0"/>
            </a:br>
            <a:r>
              <a:rPr lang="en-US" dirty="0" smtClean="0"/>
              <a:t>in an individual.</a:t>
            </a:r>
          </a:p>
          <a:p>
            <a:pPr lvl="2"/>
            <a:r>
              <a:rPr lang="en-US" dirty="0" smtClean="0"/>
              <a:t>Begins in utero,</a:t>
            </a:r>
          </a:p>
          <a:p>
            <a:pPr lvl="2"/>
            <a:r>
              <a:rPr lang="en-US" dirty="0" smtClean="0"/>
              <a:t>Encompasses environmental (including occupational) sources of injuries, irritations, and other stressors including lifestyle and diet,</a:t>
            </a:r>
          </a:p>
          <a:p>
            <a:pPr lvl="2"/>
            <a:r>
              <a:rPr lang="en-US" dirty="0" smtClean="0"/>
              <a:t>Dependent upon characteristics of the person.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2819400"/>
            <a:ext cx="6477000" cy="1905000"/>
          </a:xfrm>
        </p:spPr>
        <p:txBody>
          <a:bodyPr/>
          <a:lstStyle/>
          <a:p>
            <a:pPr algn="ctr"/>
            <a:r>
              <a:rPr lang="en-US" dirty="0" smtClean="0"/>
              <a:t>Harmonization of Occupational Exposure Guidelines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dirty="0" smtClean="0"/>
              <a:t>Risk Characterisaton Step</a:t>
            </a:r>
          </a:p>
        </p:txBody>
      </p:sp>
      <p:pic>
        <p:nvPicPr>
          <p:cNvPr id="104451" name="Picture 2"/>
          <p:cNvPicPr>
            <a:picLocks noGrp="1" noChangeAspect="1" noChangeArrowheads="1"/>
          </p:cNvPicPr>
          <p:nvPr>
            <p:ph idx="4294967295"/>
          </p:nvPr>
        </p:nvPicPr>
        <p:blipFill>
          <a:blip r:embed="rId3" cstate="print"/>
          <a:srcRect/>
          <a:stretch>
            <a:fillRect/>
          </a:stretch>
        </p:blipFill>
        <p:spPr>
          <a:xfrm>
            <a:off x="914400" y="2057400"/>
            <a:ext cx="7639050" cy="1057275"/>
          </a:xfrm>
          <a:noFill/>
        </p:spPr>
      </p:pic>
      <p:pic>
        <p:nvPicPr>
          <p:cNvPr id="104452" name="Picture 5"/>
          <p:cNvPicPr>
            <a:picLocks noChangeAspect="1" noChangeArrowheads="1"/>
          </p:cNvPicPr>
          <p:nvPr/>
        </p:nvPicPr>
        <p:blipFill>
          <a:blip r:embed="rId4" cstate="print"/>
          <a:srcRect/>
          <a:stretch>
            <a:fillRect/>
          </a:stretch>
        </p:blipFill>
        <p:spPr bwMode="auto">
          <a:xfrm>
            <a:off x="3167063" y="3771900"/>
            <a:ext cx="2809875" cy="647700"/>
          </a:xfrm>
          <a:prstGeom prst="rect">
            <a:avLst/>
          </a:prstGeom>
          <a:noFill/>
          <a:ln w="9525">
            <a:noFill/>
            <a:miter lim="800000"/>
            <a:headEnd/>
            <a:tailEnd/>
          </a:ln>
        </p:spPr>
      </p:pic>
      <p:pic>
        <p:nvPicPr>
          <p:cNvPr id="104453" name="Picture 6"/>
          <p:cNvPicPr>
            <a:picLocks noChangeAspect="1" noChangeArrowheads="1"/>
          </p:cNvPicPr>
          <p:nvPr/>
        </p:nvPicPr>
        <p:blipFill>
          <a:blip r:embed="rId5" cstate="print"/>
          <a:srcRect/>
          <a:stretch>
            <a:fillRect/>
          </a:stretch>
        </p:blipFill>
        <p:spPr bwMode="auto">
          <a:xfrm>
            <a:off x="304800" y="5181600"/>
            <a:ext cx="8543925" cy="685800"/>
          </a:xfrm>
          <a:prstGeom prst="rect">
            <a:avLst/>
          </a:prstGeom>
          <a:noFill/>
          <a:ln w="9525">
            <a:noFill/>
            <a:miter lim="800000"/>
            <a:headEnd/>
            <a:tailEnd/>
          </a:ln>
        </p:spPr>
      </p:pic>
      <p:sp>
        <p:nvSpPr>
          <p:cNvPr id="104454" name="Down Arrow 8"/>
          <p:cNvSpPr>
            <a:spLocks noChangeArrowheads="1"/>
          </p:cNvSpPr>
          <p:nvPr/>
        </p:nvSpPr>
        <p:spPr bwMode="auto">
          <a:xfrm>
            <a:off x="4572000" y="3200400"/>
            <a:ext cx="46038" cy="457200"/>
          </a:xfrm>
          <a:prstGeom prst="downArrow">
            <a:avLst>
              <a:gd name="adj1" fmla="val 50000"/>
              <a:gd name="adj2" fmla="val 49655"/>
            </a:avLst>
          </a:prstGeom>
          <a:solidFill>
            <a:schemeClr val="accent1"/>
          </a:solidFill>
          <a:ln w="76200" algn="ctr">
            <a:solidFill>
              <a:schemeClr val="tx1"/>
            </a:solidFill>
            <a:round/>
            <a:headEnd/>
            <a:tailEnd/>
          </a:ln>
        </p:spPr>
        <p:txBody>
          <a:bodyPr wrap="none"/>
          <a:lstStyle/>
          <a:p>
            <a:endParaRPr lang="en-US" dirty="0"/>
          </a:p>
        </p:txBody>
      </p:sp>
      <p:sp>
        <p:nvSpPr>
          <p:cNvPr id="104455" name="Down Arrow 9"/>
          <p:cNvSpPr>
            <a:spLocks noChangeArrowheads="1"/>
          </p:cNvSpPr>
          <p:nvPr/>
        </p:nvSpPr>
        <p:spPr bwMode="auto">
          <a:xfrm>
            <a:off x="4572000" y="4572000"/>
            <a:ext cx="46038" cy="457200"/>
          </a:xfrm>
          <a:prstGeom prst="downArrow">
            <a:avLst>
              <a:gd name="adj1" fmla="val 50000"/>
              <a:gd name="adj2" fmla="val 49655"/>
            </a:avLst>
          </a:prstGeom>
          <a:solidFill>
            <a:schemeClr val="accent1"/>
          </a:solidFill>
          <a:ln w="76200" algn="ctr">
            <a:solidFill>
              <a:schemeClr val="tx1"/>
            </a:solidFill>
            <a:round/>
            <a:headEnd/>
            <a:tailEnd/>
          </a:ln>
        </p:spPr>
        <p:txBody>
          <a:bodyPr wrap="none"/>
          <a:lstStyle/>
          <a:p>
            <a:endParaRPr lang="en-US" dirty="0"/>
          </a:p>
        </p:txBody>
      </p:sp>
      <p:sp>
        <p:nvSpPr>
          <p:cNvPr id="11" name="TextBox 10"/>
          <p:cNvSpPr txBox="1"/>
          <p:nvPr/>
        </p:nvSpPr>
        <p:spPr>
          <a:xfrm>
            <a:off x="228600" y="6197025"/>
            <a:ext cx="8686800" cy="584775"/>
          </a:xfrm>
          <a:prstGeom prst="rect">
            <a:avLst/>
          </a:prstGeom>
          <a:noFill/>
        </p:spPr>
        <p:txBody>
          <a:bodyPr wrap="square" rtlCol="0">
            <a:spAutoFit/>
          </a:bodyPr>
          <a:lstStyle/>
          <a:p>
            <a:r>
              <a:rPr lang="en-US" sz="1600" dirty="0" smtClean="0"/>
              <a:t>ECETOC (European Centre for Ecotoxicology and Toxicology of Chemicals). 2010. </a:t>
            </a:r>
            <a:r>
              <a:rPr lang="en-US" sz="1600" i="1" dirty="0" smtClean="0"/>
              <a:t>Guidance on Assessment Factors to Derive a DNEL</a:t>
            </a:r>
            <a:r>
              <a:rPr lang="en-US" sz="1600" dirty="0" smtClean="0"/>
              <a:t>.  ECETOC  TR No. 110.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7086600" cy="838200"/>
          </a:xfrm>
          <a:effectLst>
            <a:outerShdw blurRad="63500" dist="20000" dir="5400000" rotWithShape="0">
              <a:srgbClr val="000000">
                <a:alpha val="37999"/>
              </a:srgbClr>
            </a:outerShdw>
          </a:effectLst>
        </p:spPr>
        <p:txBody>
          <a:bodyPr lIns="91440" tIns="45720" rIns="91440" bIns="45720" anchor="t"/>
          <a:lstStyle/>
          <a:p>
            <a:pPr>
              <a:defRPr/>
            </a:pPr>
            <a:r>
              <a:rPr lang="en-US" dirty="0" smtClean="0"/>
              <a:t>EPA’s Pesticide Approach</a:t>
            </a:r>
          </a:p>
        </p:txBody>
      </p:sp>
      <p:sp>
        <p:nvSpPr>
          <p:cNvPr id="112643" name="Content Placeholder 2"/>
          <p:cNvSpPr>
            <a:spLocks noGrp="1"/>
          </p:cNvSpPr>
          <p:nvPr>
            <p:ph idx="1"/>
          </p:nvPr>
        </p:nvSpPr>
        <p:spPr>
          <a:xfrm>
            <a:off x="457200" y="2057400"/>
            <a:ext cx="8458200" cy="4343400"/>
          </a:xfrm>
        </p:spPr>
        <p:txBody>
          <a:bodyPr/>
          <a:lstStyle/>
          <a:p>
            <a:pPr marL="514350" indent="-514350">
              <a:lnSpc>
                <a:spcPct val="80000"/>
              </a:lnSpc>
              <a:buClr>
                <a:srgbClr val="006699"/>
              </a:buClr>
              <a:buFont typeface="+mj-lt"/>
              <a:buAutoNum type="arabicParenR"/>
            </a:pPr>
            <a:r>
              <a:rPr lang="en-US" sz="2200" dirty="0" smtClean="0">
                <a:solidFill>
                  <a:schemeClr val="tx1"/>
                </a:solidFill>
              </a:rPr>
              <a:t>Identify Common Mechanism Group (CMG); </a:t>
            </a:r>
          </a:p>
          <a:p>
            <a:pPr marL="514350" indent="-514350">
              <a:lnSpc>
                <a:spcPct val="80000"/>
              </a:lnSpc>
              <a:buClr>
                <a:srgbClr val="006699"/>
              </a:buClr>
              <a:buFont typeface="+mj-lt"/>
              <a:buAutoNum type="arabicParenR"/>
            </a:pPr>
            <a:r>
              <a:rPr lang="en-US" sz="2200" dirty="0" smtClean="0">
                <a:solidFill>
                  <a:schemeClr val="tx1"/>
                </a:solidFill>
              </a:rPr>
              <a:t>Identify Potential Exposures; </a:t>
            </a:r>
          </a:p>
          <a:p>
            <a:pPr marL="514350" indent="-514350">
              <a:lnSpc>
                <a:spcPct val="80000"/>
              </a:lnSpc>
              <a:buClr>
                <a:srgbClr val="006699"/>
              </a:buClr>
              <a:buFont typeface="+mj-lt"/>
              <a:buAutoNum type="arabicParenR"/>
            </a:pPr>
            <a:r>
              <a:rPr lang="en-US" sz="2200" dirty="0" smtClean="0">
                <a:solidFill>
                  <a:schemeClr val="tx1"/>
                </a:solidFill>
              </a:rPr>
              <a:t>Characterize and Select Common Mechanism Endpoint(s); </a:t>
            </a:r>
          </a:p>
          <a:p>
            <a:pPr marL="514350" indent="-514350">
              <a:lnSpc>
                <a:spcPct val="80000"/>
              </a:lnSpc>
              <a:buClr>
                <a:srgbClr val="006699"/>
              </a:buClr>
              <a:buFont typeface="+mj-lt"/>
              <a:buAutoNum type="arabicParenR"/>
            </a:pPr>
            <a:r>
              <a:rPr lang="en-US" sz="2200" dirty="0" smtClean="0">
                <a:solidFill>
                  <a:schemeClr val="tx1"/>
                </a:solidFill>
              </a:rPr>
              <a:t>Determine The Need For a Dosimetry-Based Cumulative Risk Assessment; </a:t>
            </a:r>
          </a:p>
          <a:p>
            <a:pPr marL="514350" indent="-514350">
              <a:lnSpc>
                <a:spcPct val="80000"/>
              </a:lnSpc>
              <a:buClr>
                <a:srgbClr val="006699"/>
              </a:buClr>
              <a:buFont typeface="+mj-lt"/>
              <a:buAutoNum type="arabicParenR"/>
            </a:pPr>
            <a:r>
              <a:rPr lang="en-US" sz="2200" dirty="0" smtClean="0">
                <a:solidFill>
                  <a:schemeClr val="tx1"/>
                </a:solidFill>
              </a:rPr>
              <a:t>Determine Candidate Cumulative Assessment Group </a:t>
            </a:r>
          </a:p>
          <a:p>
            <a:pPr marL="514350" indent="-514350">
              <a:lnSpc>
                <a:spcPct val="80000"/>
              </a:lnSpc>
              <a:buClr>
                <a:srgbClr val="006699"/>
              </a:buClr>
              <a:buFont typeface="+mj-lt"/>
              <a:buAutoNum type="arabicParenR"/>
            </a:pPr>
            <a:r>
              <a:rPr lang="en-US" sz="2200" dirty="0" smtClean="0">
                <a:solidFill>
                  <a:schemeClr val="tx1"/>
                </a:solidFill>
              </a:rPr>
              <a:t>Conduct Dose- Response Analyses and Determine Relative Potency and Points of Departure;</a:t>
            </a:r>
          </a:p>
          <a:p>
            <a:pPr marL="514350" indent="-514350">
              <a:lnSpc>
                <a:spcPct val="80000"/>
              </a:lnSpc>
              <a:buClr>
                <a:srgbClr val="006699"/>
              </a:buClr>
              <a:buFont typeface="+mj-lt"/>
              <a:buAutoNum type="arabicParenR"/>
            </a:pPr>
            <a:r>
              <a:rPr lang="en-US" sz="2200" dirty="0" smtClean="0">
                <a:solidFill>
                  <a:schemeClr val="tx1"/>
                </a:solidFill>
              </a:rPr>
              <a:t>Develop Detailed Exposure Scenarios All Routes and Durations; </a:t>
            </a:r>
          </a:p>
          <a:p>
            <a:pPr marL="514350" indent="-514350">
              <a:lnSpc>
                <a:spcPct val="80000"/>
              </a:lnSpc>
              <a:buClr>
                <a:srgbClr val="006699"/>
              </a:buClr>
              <a:buFont typeface="+mj-lt"/>
              <a:buAutoNum type="arabicParenR"/>
            </a:pPr>
            <a:r>
              <a:rPr lang="en-US" sz="2200" dirty="0" smtClean="0">
                <a:solidFill>
                  <a:schemeClr val="tx1"/>
                </a:solidFill>
              </a:rPr>
              <a:t>Establish Exposure Input Parameters; </a:t>
            </a:r>
          </a:p>
          <a:p>
            <a:pPr marL="514350" indent="-514350">
              <a:lnSpc>
                <a:spcPct val="80000"/>
              </a:lnSpc>
              <a:buClr>
                <a:srgbClr val="006699"/>
              </a:buClr>
              <a:buFont typeface="+mj-lt"/>
              <a:buAutoNum type="arabicParenR"/>
            </a:pPr>
            <a:r>
              <a:rPr lang="en-US" sz="2200" dirty="0" smtClean="0">
                <a:solidFill>
                  <a:schemeClr val="tx1"/>
                </a:solidFill>
              </a:rPr>
              <a:t>Conduct Final Cumulative Risk Assessment; </a:t>
            </a:r>
          </a:p>
          <a:p>
            <a:pPr marL="514350" indent="-514350">
              <a:lnSpc>
                <a:spcPct val="80000"/>
              </a:lnSpc>
              <a:buClr>
                <a:srgbClr val="006699"/>
              </a:buClr>
              <a:buFont typeface="+mj-lt"/>
              <a:buAutoNum type="arabicParenR"/>
            </a:pPr>
            <a:r>
              <a:rPr lang="en-US" sz="2200" dirty="0" smtClean="0">
                <a:solidFill>
                  <a:schemeClr val="tx1"/>
                </a:solidFill>
              </a:rPr>
              <a:t>Conduct Characterization of Cumulative Risk.</a:t>
            </a:r>
          </a:p>
        </p:txBody>
      </p:sp>
      <p:sp>
        <p:nvSpPr>
          <p:cNvPr id="6" name="TextBox 5"/>
          <p:cNvSpPr txBox="1"/>
          <p:nvPr/>
        </p:nvSpPr>
        <p:spPr>
          <a:xfrm>
            <a:off x="381001" y="6371772"/>
            <a:ext cx="8763000" cy="523220"/>
          </a:xfrm>
          <a:prstGeom prst="rect">
            <a:avLst/>
          </a:prstGeom>
          <a:noFill/>
        </p:spPr>
        <p:txBody>
          <a:bodyPr wrap="square" rtlCol="0">
            <a:spAutoFit/>
          </a:bodyPr>
          <a:lstStyle/>
          <a:p>
            <a:r>
              <a:rPr lang="en-US" sz="1400" dirty="0" smtClean="0"/>
              <a:t>U.S. EPA. 2002. Guidance on Cumulative Risk Assessment of Pesticide Chemicals That Have a Common Mechanism of Toxicity. Office of Pesticide Programs. Washington, DC.</a:t>
            </a:r>
            <a:endParaRPr lang="en-US" sz="1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2"/>
          <p:cNvSpPr>
            <a:spLocks noGrp="1"/>
          </p:cNvSpPr>
          <p:nvPr>
            <p:ph type="title"/>
          </p:nvPr>
        </p:nvSpPr>
        <p:spPr/>
        <p:txBody>
          <a:bodyPr/>
          <a:lstStyle/>
          <a:p>
            <a:r>
              <a:rPr lang="en-US" dirty="0" smtClean="0"/>
              <a:t>Conclusion</a:t>
            </a:r>
          </a:p>
        </p:txBody>
      </p:sp>
      <p:sp>
        <p:nvSpPr>
          <p:cNvPr id="113667" name="Content Placeholder 3"/>
          <p:cNvSpPr>
            <a:spLocks noGrp="1"/>
          </p:cNvSpPr>
          <p:nvPr>
            <p:ph idx="1"/>
          </p:nvPr>
        </p:nvSpPr>
        <p:spPr>
          <a:xfrm>
            <a:off x="762000" y="2133600"/>
            <a:ext cx="7924800" cy="4495800"/>
          </a:xfrm>
        </p:spPr>
        <p:txBody>
          <a:bodyPr>
            <a:normAutofit fontScale="92500" lnSpcReduction="20000"/>
          </a:bodyPr>
          <a:lstStyle/>
          <a:p>
            <a:r>
              <a:rPr lang="en-US" dirty="0" smtClean="0"/>
              <a:t>This is a time of active change in occupational risk methods.</a:t>
            </a:r>
          </a:p>
          <a:p>
            <a:r>
              <a:rPr lang="en-US" dirty="0" smtClean="0"/>
              <a:t>OELs remain the most robust tool available and are here to stay – but IHs need to understand role other tools and metrics too.</a:t>
            </a:r>
          </a:p>
          <a:p>
            <a:r>
              <a:rPr lang="en-US" dirty="0" smtClean="0"/>
              <a:t>There are a variety of science, policy, and regulatory drivers for these changes:</a:t>
            </a:r>
          </a:p>
          <a:p>
            <a:pPr lvl="1"/>
            <a:r>
              <a:rPr lang="en-US" dirty="0" smtClean="0"/>
              <a:t>More robust OEL methods,</a:t>
            </a:r>
          </a:p>
          <a:p>
            <a:pPr lvl="1"/>
            <a:r>
              <a:rPr lang="en-US" dirty="0" smtClean="0"/>
              <a:t>Increased availability of OEL alternatives,</a:t>
            </a:r>
          </a:p>
          <a:p>
            <a:pPr lvl="1"/>
            <a:r>
              <a:rPr lang="en-US" dirty="0" smtClean="0"/>
              <a:t>More formal evaluation of multi-route and mixed exposures.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current landscape of approaches is confusing – e.g., OELs vs. DNELs.</a:t>
            </a:r>
          </a:p>
          <a:p>
            <a:r>
              <a:rPr lang="en-US" dirty="0" smtClean="0"/>
              <a:t>IHs will be seeing more DNELs as well other types of OEL guidance.</a:t>
            </a:r>
          </a:p>
          <a:p>
            <a:r>
              <a:rPr lang="en-US" dirty="0" smtClean="0"/>
              <a:t>Need to know how they are calculated and there intended purposes.</a:t>
            </a:r>
          </a:p>
          <a:p>
            <a:r>
              <a:rPr lang="en-US" dirty="0" smtClean="0"/>
              <a:t>OELs, DNELS and other types of guidance will need to coexist – but health-based remain a critical tool for worker protection.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Guideline Disharmony?</a:t>
            </a:r>
            <a:endParaRPr lang="en-US" dirty="0"/>
          </a:p>
        </p:txBody>
      </p:sp>
      <p:sp>
        <p:nvSpPr>
          <p:cNvPr id="3" name="Content Placeholder 2"/>
          <p:cNvSpPr>
            <a:spLocks noGrp="1"/>
          </p:cNvSpPr>
          <p:nvPr>
            <p:ph idx="4294967295"/>
          </p:nvPr>
        </p:nvSpPr>
        <p:spPr>
          <a:xfrm>
            <a:off x="1143000" y="1905000"/>
            <a:ext cx="7467600" cy="609600"/>
          </a:xfrm>
        </p:spPr>
        <p:txBody>
          <a:bodyPr/>
          <a:lstStyle/>
          <a:p>
            <a:pPr algn="ctr">
              <a:buNone/>
            </a:pPr>
            <a:r>
              <a:rPr lang="en-US" dirty="0" smtClean="0"/>
              <a:t>n-Hexane Exposure Guidelines</a:t>
            </a:r>
            <a:endParaRPr lang="en-US" dirty="0"/>
          </a:p>
        </p:txBody>
      </p:sp>
      <p:graphicFrame>
        <p:nvGraphicFramePr>
          <p:cNvPr id="6" name="Table 5"/>
          <p:cNvGraphicFramePr>
            <a:graphicFrameLocks noGrp="1"/>
          </p:cNvGraphicFramePr>
          <p:nvPr/>
        </p:nvGraphicFramePr>
        <p:xfrm>
          <a:off x="228600" y="2672080"/>
          <a:ext cx="8628444" cy="3881120"/>
        </p:xfrm>
        <a:graphic>
          <a:graphicData uri="http://schemas.openxmlformats.org/drawingml/2006/table">
            <a:tbl>
              <a:tblPr firstRow="1" bandRow="1">
                <a:tableStyleId>{5C22544A-7EE6-4342-B048-85BDC9FD1C3A}</a:tableStyleId>
              </a:tblPr>
              <a:tblGrid>
                <a:gridCol w="3080623"/>
                <a:gridCol w="1974758"/>
                <a:gridCol w="3573063"/>
              </a:tblGrid>
              <a:tr h="370840">
                <a:tc>
                  <a:txBody>
                    <a:bodyPr/>
                    <a:lstStyle/>
                    <a:p>
                      <a:r>
                        <a:rPr lang="en-US" sz="1600" dirty="0" smtClean="0"/>
                        <a:t>Type of Limit</a:t>
                      </a:r>
                      <a:endParaRPr lang="en-US" sz="1600" dirty="0"/>
                    </a:p>
                  </a:txBody>
                  <a:tcPr>
                    <a:solidFill>
                      <a:srgbClr val="0099CC"/>
                    </a:solidFill>
                  </a:tcPr>
                </a:tc>
                <a:tc>
                  <a:txBody>
                    <a:bodyPr/>
                    <a:lstStyle/>
                    <a:p>
                      <a:pPr algn="ctr"/>
                      <a:r>
                        <a:rPr lang="en-US" sz="1600" dirty="0" smtClean="0"/>
                        <a:t>Value (ppm)</a:t>
                      </a:r>
                      <a:endParaRPr lang="en-US" sz="1600" dirty="0"/>
                    </a:p>
                  </a:txBody>
                  <a:tcPr>
                    <a:solidFill>
                      <a:srgbClr val="0099CC"/>
                    </a:solidFill>
                  </a:tcPr>
                </a:tc>
                <a:tc>
                  <a:txBody>
                    <a:bodyPr/>
                    <a:lstStyle/>
                    <a:p>
                      <a:r>
                        <a:rPr lang="en-US" sz="1600" dirty="0" smtClean="0"/>
                        <a:t>Agency</a:t>
                      </a:r>
                      <a:endParaRPr lang="en-US" sz="1600" dirty="0"/>
                    </a:p>
                  </a:txBody>
                  <a:tcPr>
                    <a:solidFill>
                      <a:srgbClr val="0099CC"/>
                    </a:solidFill>
                  </a:tcPr>
                </a:tc>
              </a:tr>
              <a:tr h="370840">
                <a:tc>
                  <a:txBody>
                    <a:bodyPr/>
                    <a:lstStyle/>
                    <a:p>
                      <a:r>
                        <a:rPr lang="en-US" sz="1600" dirty="0" smtClean="0"/>
                        <a:t>DNEL – Derived No Effect</a:t>
                      </a:r>
                      <a:r>
                        <a:rPr lang="en-US" sz="1600" baseline="0" dirty="0" smtClean="0"/>
                        <a:t> Level</a:t>
                      </a:r>
                      <a:endParaRPr lang="en-US" sz="1600" dirty="0"/>
                    </a:p>
                  </a:txBody>
                  <a:tcPr>
                    <a:solidFill>
                      <a:srgbClr val="0099CC">
                        <a:alpha val="40000"/>
                      </a:srgbClr>
                    </a:solidFill>
                  </a:tcPr>
                </a:tc>
                <a:tc>
                  <a:txBody>
                    <a:bodyPr/>
                    <a:lstStyle/>
                    <a:p>
                      <a:pPr algn="ctr"/>
                      <a:r>
                        <a:rPr lang="en-US" sz="1600" dirty="0" smtClean="0"/>
                        <a:t>4.7</a:t>
                      </a:r>
                      <a:endParaRPr lang="en-US" sz="1600" dirty="0"/>
                    </a:p>
                  </a:txBody>
                  <a:tcPr>
                    <a:solidFill>
                      <a:srgbClr val="0099CC">
                        <a:alpha val="40000"/>
                      </a:srgbClr>
                    </a:solidFill>
                  </a:tcPr>
                </a:tc>
                <a:tc>
                  <a:txBody>
                    <a:bodyPr/>
                    <a:lstStyle/>
                    <a:p>
                      <a:r>
                        <a:rPr lang="en-US" sz="1600" dirty="0" smtClean="0"/>
                        <a:t>REACH</a:t>
                      </a:r>
                      <a:r>
                        <a:rPr lang="en-US" sz="1600" baseline="0" dirty="0" smtClean="0"/>
                        <a:t> – </a:t>
                      </a:r>
                      <a:r>
                        <a:rPr lang="en-US" sz="1600" dirty="0" smtClean="0"/>
                        <a:t>European Union</a:t>
                      </a:r>
                      <a:endParaRPr lang="en-US" sz="1600" dirty="0"/>
                    </a:p>
                  </a:txBody>
                  <a:tcPr>
                    <a:solidFill>
                      <a:srgbClr val="0099CC">
                        <a:alpha val="40000"/>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IOELV - Indicative Occupational Exposure Limit Values</a:t>
                      </a:r>
                    </a:p>
                  </a:txBody>
                  <a:tcPr>
                    <a:solidFill>
                      <a:srgbClr val="CDF2FF"/>
                    </a:solidFill>
                  </a:tcPr>
                </a:tc>
                <a:tc>
                  <a:txBody>
                    <a:bodyPr/>
                    <a:lstStyle/>
                    <a:p>
                      <a:pPr algn="ctr"/>
                      <a:r>
                        <a:rPr lang="en-US" sz="1600" dirty="0" smtClean="0"/>
                        <a:t>20</a:t>
                      </a:r>
                      <a:endParaRPr lang="en-US" sz="1600" dirty="0"/>
                    </a:p>
                  </a:txBody>
                  <a:tcPr>
                    <a:solidFill>
                      <a:srgbClr val="CDF2FF"/>
                    </a:solidFill>
                  </a:tcPr>
                </a:tc>
                <a:tc>
                  <a:txBody>
                    <a:bodyPr/>
                    <a:lstStyle/>
                    <a:p>
                      <a:r>
                        <a:rPr lang="en-US" sz="1600" dirty="0" smtClean="0"/>
                        <a:t>SCOEL – European</a:t>
                      </a:r>
                      <a:r>
                        <a:rPr lang="en-US" sz="1600" baseline="0" dirty="0" smtClean="0"/>
                        <a:t> Union</a:t>
                      </a:r>
                      <a:endParaRPr lang="en-US" sz="1600" dirty="0"/>
                    </a:p>
                  </a:txBody>
                  <a:tcPr>
                    <a:solidFill>
                      <a:srgbClr val="CDF2FF"/>
                    </a:solidFill>
                  </a:tcPr>
                </a:tc>
              </a:tr>
              <a:tr h="370840">
                <a:tc>
                  <a:txBody>
                    <a:bodyPr/>
                    <a:lstStyle/>
                    <a:p>
                      <a:r>
                        <a:rPr lang="en-US" sz="1600" dirty="0" smtClean="0"/>
                        <a:t>TLV</a:t>
                      </a:r>
                      <a:r>
                        <a:rPr lang="en-US" sz="1600" baseline="30000" dirty="0" smtClean="0"/>
                        <a:t>®</a:t>
                      </a:r>
                      <a:r>
                        <a:rPr lang="en-US" sz="1600" dirty="0" smtClean="0"/>
                        <a:t> – Threshold Limit</a:t>
                      </a:r>
                      <a:r>
                        <a:rPr lang="en-US" sz="1600" baseline="0" dirty="0" smtClean="0"/>
                        <a:t> Value</a:t>
                      </a:r>
                      <a:endParaRPr lang="en-US" sz="1600" dirty="0"/>
                    </a:p>
                  </a:txBody>
                  <a:tcPr>
                    <a:solidFill>
                      <a:srgbClr val="0099CC">
                        <a:alpha val="40000"/>
                      </a:srgbClr>
                    </a:solidFill>
                  </a:tcPr>
                </a:tc>
                <a:tc>
                  <a:txBody>
                    <a:bodyPr/>
                    <a:lstStyle/>
                    <a:p>
                      <a:pPr algn="ctr"/>
                      <a:r>
                        <a:rPr lang="en-US" sz="1600" dirty="0" smtClean="0"/>
                        <a:t>50</a:t>
                      </a:r>
                      <a:endParaRPr lang="en-US" sz="1600" dirty="0"/>
                    </a:p>
                  </a:txBody>
                  <a:tcPr>
                    <a:solidFill>
                      <a:srgbClr val="0099CC">
                        <a:alpha val="40000"/>
                      </a:srgbClr>
                    </a:solidFill>
                  </a:tcPr>
                </a:tc>
                <a:tc>
                  <a:txBody>
                    <a:bodyPr/>
                    <a:lstStyle/>
                    <a:p>
                      <a:r>
                        <a:rPr lang="en-US" sz="1600" dirty="0" smtClean="0"/>
                        <a:t>ACGIH –</a:t>
                      </a:r>
                      <a:r>
                        <a:rPr lang="en-US" sz="1600" baseline="0" dirty="0" smtClean="0"/>
                        <a:t> American Conference of Governmental Industrial Hygienists</a:t>
                      </a:r>
                      <a:endParaRPr lang="en-US" sz="1600" dirty="0"/>
                    </a:p>
                  </a:txBody>
                  <a:tcPr>
                    <a:solidFill>
                      <a:srgbClr val="0099CC">
                        <a:alpha val="40000"/>
                      </a:srgbClr>
                    </a:solidFill>
                  </a:tcPr>
                </a:tc>
              </a:tr>
              <a:tr h="370840">
                <a:tc>
                  <a:txBody>
                    <a:bodyPr/>
                    <a:lstStyle/>
                    <a:p>
                      <a:r>
                        <a:rPr lang="en-US" sz="1600" dirty="0" smtClean="0"/>
                        <a:t>AEGL2 –</a:t>
                      </a:r>
                      <a:r>
                        <a:rPr lang="en-US" sz="1600" baseline="0" dirty="0" smtClean="0"/>
                        <a:t> Acute Exposure Guideline Level (2)</a:t>
                      </a:r>
                      <a:endParaRPr lang="en-US" sz="1600" dirty="0"/>
                    </a:p>
                  </a:txBody>
                  <a:tcPr>
                    <a:solidFill>
                      <a:srgbClr val="CDF2FF"/>
                    </a:solidFill>
                  </a:tcPr>
                </a:tc>
                <a:tc>
                  <a:txBody>
                    <a:bodyPr/>
                    <a:lstStyle/>
                    <a:p>
                      <a:pPr algn="ctr"/>
                      <a:r>
                        <a:rPr lang="en-US" sz="1600" dirty="0" smtClean="0"/>
                        <a:t>4800 (10-min)</a:t>
                      </a:r>
                    </a:p>
                    <a:p>
                      <a:pPr algn="ctr"/>
                      <a:r>
                        <a:rPr lang="en-US" sz="1600" dirty="0" smtClean="0"/>
                        <a:t>3300 </a:t>
                      </a:r>
                    </a:p>
                    <a:p>
                      <a:pPr algn="ctr"/>
                      <a:r>
                        <a:rPr lang="en-US" sz="1600" dirty="0" smtClean="0"/>
                        <a:t>(30-min</a:t>
                      </a:r>
                      <a:r>
                        <a:rPr lang="en-US" sz="1600" baseline="0" dirty="0" smtClean="0"/>
                        <a:t> to 8-hr)</a:t>
                      </a:r>
                      <a:endParaRPr lang="en-US" sz="1600" dirty="0"/>
                    </a:p>
                  </a:txBody>
                  <a:tcPr>
                    <a:solidFill>
                      <a:srgbClr val="CDF2FF"/>
                    </a:solidFill>
                  </a:tcPr>
                </a:tc>
                <a:tc>
                  <a:txBody>
                    <a:bodyPr/>
                    <a:lstStyle/>
                    <a:p>
                      <a:r>
                        <a:rPr lang="en-US" sz="1600" dirty="0" smtClean="0"/>
                        <a:t>NRC – National</a:t>
                      </a:r>
                      <a:r>
                        <a:rPr lang="en-US" sz="1600" baseline="0" dirty="0" smtClean="0"/>
                        <a:t> Research Council</a:t>
                      </a:r>
                      <a:endParaRPr lang="en-US" sz="1600" dirty="0"/>
                    </a:p>
                  </a:txBody>
                  <a:tcPr>
                    <a:solidFill>
                      <a:srgbClr val="CDF2FF"/>
                    </a:solidFill>
                  </a:tcPr>
                </a:tc>
              </a:tr>
              <a:tr h="370840">
                <a:tc>
                  <a:txBody>
                    <a:bodyPr/>
                    <a:lstStyle/>
                    <a:p>
                      <a:r>
                        <a:rPr lang="en-US" sz="1600" dirty="0" smtClean="0"/>
                        <a:t>IDLH – Immediately Dangerous to Life and Health</a:t>
                      </a:r>
                      <a:endParaRPr lang="en-US" sz="1600" dirty="0"/>
                    </a:p>
                  </a:txBody>
                  <a:tcPr>
                    <a:solidFill>
                      <a:srgbClr val="0099CC">
                        <a:alpha val="40000"/>
                      </a:srgbClr>
                    </a:solidFill>
                  </a:tcPr>
                </a:tc>
                <a:tc>
                  <a:txBody>
                    <a:bodyPr/>
                    <a:lstStyle/>
                    <a:p>
                      <a:pPr algn="ctr"/>
                      <a:r>
                        <a:rPr lang="en-US" sz="1600" dirty="0" smtClean="0"/>
                        <a:t>1,100</a:t>
                      </a:r>
                      <a:endParaRPr lang="en-US" sz="1600" dirty="0"/>
                    </a:p>
                  </a:txBody>
                  <a:tcPr>
                    <a:solidFill>
                      <a:srgbClr val="0099CC">
                        <a:alpha val="40000"/>
                      </a:srgbClr>
                    </a:solidFill>
                  </a:tcPr>
                </a:tc>
                <a:tc>
                  <a:txBody>
                    <a:bodyPr/>
                    <a:lstStyle/>
                    <a:p>
                      <a:r>
                        <a:rPr lang="en-US" sz="1600" dirty="0" smtClean="0"/>
                        <a:t>NIOSH – National Institute</a:t>
                      </a:r>
                      <a:r>
                        <a:rPr lang="en-US" sz="1600" baseline="0" dirty="0" smtClean="0"/>
                        <a:t> for Occupational Health and Safety</a:t>
                      </a:r>
                      <a:endParaRPr lang="en-US" sz="1600" dirty="0"/>
                    </a:p>
                  </a:txBody>
                  <a:tcPr>
                    <a:solidFill>
                      <a:srgbClr val="0099CC">
                        <a:alpha val="40000"/>
                      </a:srgbClr>
                    </a:solidFill>
                  </a:tcPr>
                </a:tc>
              </a:tr>
              <a:tr h="370840">
                <a:tc>
                  <a:txBody>
                    <a:bodyPr/>
                    <a:lstStyle/>
                    <a:p>
                      <a:r>
                        <a:rPr lang="en-US" sz="1600" dirty="0" smtClean="0"/>
                        <a:t>RFC – Inhalation Reference Concentration</a:t>
                      </a:r>
                      <a:endParaRPr lang="en-US" sz="1600" dirty="0"/>
                    </a:p>
                  </a:txBody>
                  <a:tcPr>
                    <a:solidFill>
                      <a:srgbClr val="CDF2FF"/>
                    </a:solidFill>
                  </a:tcPr>
                </a:tc>
                <a:tc>
                  <a:txBody>
                    <a:bodyPr/>
                    <a:lstStyle/>
                    <a:p>
                      <a:pPr algn="ctr"/>
                      <a:r>
                        <a:rPr lang="en-US" sz="1600" dirty="0" smtClean="0"/>
                        <a:t>0.2</a:t>
                      </a:r>
                      <a:endParaRPr lang="en-US" sz="1600" dirty="0"/>
                    </a:p>
                  </a:txBody>
                  <a:tcPr>
                    <a:solidFill>
                      <a:srgbClr val="CDF2FF"/>
                    </a:solidFill>
                  </a:tcPr>
                </a:tc>
                <a:tc>
                  <a:txBody>
                    <a:bodyPr/>
                    <a:lstStyle/>
                    <a:p>
                      <a:r>
                        <a:rPr lang="en-US" sz="1600" dirty="0" smtClean="0"/>
                        <a:t>U.S. EPA – Environmental Protection Agency</a:t>
                      </a:r>
                      <a:endParaRPr lang="en-US" sz="1600" dirty="0"/>
                    </a:p>
                  </a:txBody>
                  <a:tcPr>
                    <a:solidFill>
                      <a:srgbClr val="CDF2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p:txBody>
          <a:bodyPr/>
          <a:lstStyle/>
          <a:p>
            <a:r>
              <a:rPr lang="en-US" dirty="0" smtClean="0"/>
              <a:t>What is Harmonization?</a:t>
            </a:r>
          </a:p>
        </p:txBody>
      </p:sp>
      <p:sp>
        <p:nvSpPr>
          <p:cNvPr id="22531" name="Rectangle 9"/>
          <p:cNvSpPr>
            <a:spLocks noGrp="1" noChangeArrowheads="1"/>
          </p:cNvSpPr>
          <p:nvPr>
            <p:ph idx="1"/>
          </p:nvPr>
        </p:nvSpPr>
        <p:spPr/>
        <p:txBody>
          <a:bodyPr>
            <a:noAutofit/>
          </a:bodyPr>
          <a:lstStyle/>
          <a:p>
            <a:r>
              <a:rPr lang="en-US" sz="2400" dirty="0" smtClean="0"/>
              <a:t>Harmonization is not standardization.</a:t>
            </a:r>
          </a:p>
          <a:p>
            <a:r>
              <a:rPr lang="en-US" sz="2400" dirty="0" smtClean="0"/>
              <a:t>Understanding the methods and practices used by various organizations.</a:t>
            </a:r>
          </a:p>
          <a:p>
            <a:r>
              <a:rPr lang="en-US" sz="2400" dirty="0" smtClean="0"/>
              <a:t>Developing confidence in and acceptance of assessments using different approaches.</a:t>
            </a:r>
          </a:p>
          <a:p>
            <a:r>
              <a:rPr lang="en-US" sz="2400" dirty="0" smtClean="0"/>
              <a:t>Willingness to work toward a convergence of methodologies as long-term goal.</a:t>
            </a:r>
          </a:p>
          <a:p>
            <a:r>
              <a:rPr lang="en-US" sz="2400" dirty="0" smtClean="0"/>
              <a:t>Harmonization does not imply moving away from weight of evidence or diminish role of expert judgment by a group of peer experts.  It does, however, provide a framework to guide the evaluation of data.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dirty="0" smtClean="0"/>
              <a:t>Need for Harmonization</a:t>
            </a:r>
          </a:p>
        </p:txBody>
      </p:sp>
      <p:sp>
        <p:nvSpPr>
          <p:cNvPr id="179205" name="Rectangle 5"/>
          <p:cNvSpPr>
            <a:spLocks noGrp="1" noChangeArrowheads="1"/>
          </p:cNvSpPr>
          <p:nvPr>
            <p:ph idx="1"/>
          </p:nvPr>
        </p:nvSpPr>
        <p:spPr/>
        <p:txBody>
          <a:bodyPr>
            <a:normAutofit fontScale="85000" lnSpcReduction="20000"/>
          </a:bodyPr>
          <a:lstStyle/>
          <a:p>
            <a:r>
              <a:rPr lang="en-US" dirty="0" smtClean="0"/>
              <a:t>OELs and other guidance may exist for the same chemical often vary considerably among organizations.</a:t>
            </a:r>
          </a:p>
          <a:p>
            <a:pPr lvl="1"/>
            <a:r>
              <a:rPr lang="en-US" dirty="0" smtClean="0"/>
              <a:t>Few organizations have written methodology documents.</a:t>
            </a:r>
          </a:p>
          <a:p>
            <a:pPr lvl="1"/>
            <a:r>
              <a:rPr lang="en-US" dirty="0" smtClean="0"/>
              <a:t>Most of these do not provide detailed guidance on OEL- setting that addresses key science in a definitive way.</a:t>
            </a:r>
          </a:p>
          <a:p>
            <a:pPr lvl="1"/>
            <a:r>
              <a:rPr lang="en-US" dirty="0" smtClean="0"/>
              <a:t>Continued efforts are needed to provide such guidance, building on basic biology and risk science – this will allow for harmonization of OEL approaches.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r="35001" b="17999"/>
          <a:stretch>
            <a:fillRect/>
          </a:stretch>
        </p:blipFill>
        <p:spPr bwMode="auto">
          <a:xfrm>
            <a:off x="609600" y="60080"/>
            <a:ext cx="8305800" cy="6548683"/>
          </a:xfrm>
          <a:prstGeom prst="rect">
            <a:avLst/>
          </a:prstGeom>
          <a:noFill/>
          <a:ln w="9525">
            <a:noFill/>
            <a:miter lim="800000"/>
            <a:headEnd/>
            <a:tailEnd/>
          </a:ln>
        </p:spPr>
      </p:pic>
      <p:sp>
        <p:nvSpPr>
          <p:cNvPr id="24579" name="Text Box 3"/>
          <p:cNvSpPr txBox="1">
            <a:spLocks noChangeArrowheads="1"/>
          </p:cNvSpPr>
          <p:nvPr/>
        </p:nvSpPr>
        <p:spPr bwMode="auto">
          <a:xfrm>
            <a:off x="2057400" y="6521450"/>
            <a:ext cx="5257800" cy="336550"/>
          </a:xfrm>
          <a:prstGeom prst="rect">
            <a:avLst/>
          </a:prstGeom>
          <a:noFill/>
          <a:ln w="9525">
            <a:noFill/>
            <a:miter lim="800000"/>
            <a:headEnd/>
            <a:tailEnd/>
          </a:ln>
        </p:spPr>
        <p:txBody>
          <a:bodyPr>
            <a:spAutoFit/>
          </a:bodyPr>
          <a:lstStyle/>
          <a:p>
            <a:pPr eaLnBrk="1" hangingPunct="1">
              <a:spcBef>
                <a:spcPct val="50000"/>
              </a:spcBef>
            </a:pPr>
            <a:r>
              <a:rPr lang="en-US" sz="1600" b="1" dirty="0">
                <a:hlinkClick r:id="rId4"/>
              </a:rPr>
              <a:t>http://www.who.int/ipcs/methods/harmonization/en/</a:t>
            </a:r>
            <a:endParaRPr lang="en-US" sz="1600"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dirty="0" smtClean="0"/>
              <a:t>Key Points on Harmonization</a:t>
            </a:r>
          </a:p>
        </p:txBody>
      </p:sp>
      <p:sp>
        <p:nvSpPr>
          <p:cNvPr id="173061" name="Rectangle 5"/>
          <p:cNvSpPr>
            <a:spLocks noGrp="1" noChangeArrowheads="1"/>
          </p:cNvSpPr>
          <p:nvPr>
            <p:ph idx="1"/>
          </p:nvPr>
        </p:nvSpPr>
        <p:spPr/>
        <p:txBody>
          <a:bodyPr>
            <a:noAutofit/>
          </a:bodyPr>
          <a:lstStyle/>
          <a:p>
            <a:r>
              <a:rPr lang="en-US" sz="2400" dirty="0" smtClean="0"/>
              <a:t>OELs play a critical role in occupational health.</a:t>
            </a:r>
          </a:p>
          <a:p>
            <a:r>
              <a:rPr lang="en-US" sz="2400" dirty="0" smtClean="0"/>
              <a:t>Methods and resulting OELs and other Occupational Exposure Guidelines differ among agencies.</a:t>
            </a:r>
          </a:p>
          <a:p>
            <a:r>
              <a:rPr lang="en-US" sz="2400" dirty="0" smtClean="0"/>
              <a:t>There is growing emphasis on harmonization of methods.</a:t>
            </a:r>
          </a:p>
          <a:p>
            <a:r>
              <a:rPr lang="en-US" sz="2400" dirty="0" smtClean="0"/>
              <a:t>Shared information facilitates harmonization.</a:t>
            </a:r>
          </a:p>
          <a:p>
            <a:r>
              <a:rPr lang="en-US" sz="2400" dirty="0" smtClean="0"/>
              <a:t>Numerous sources of information are available, but no unified source of aggregated OEL information has been compiled.</a:t>
            </a:r>
          </a:p>
          <a:p>
            <a:r>
              <a:rPr lang="en-US" sz="2400" dirty="0" smtClean="0"/>
              <a:t>Decision guides assist to sort through the confusing landscape of guidance. </a:t>
            </a:r>
          </a:p>
          <a:p>
            <a:endParaRPr lang="en-US" sz="2400" dirty="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Exposure Guidance</a:t>
            </a:r>
            <a:endParaRPr lang="en-US" dirty="0"/>
          </a:p>
        </p:txBody>
      </p:sp>
      <p:sp>
        <p:nvSpPr>
          <p:cNvPr id="3" name="Content Placeholder 2"/>
          <p:cNvSpPr>
            <a:spLocks noGrp="1"/>
          </p:cNvSpPr>
          <p:nvPr>
            <p:ph sz="quarter" idx="1"/>
          </p:nvPr>
        </p:nvSpPr>
        <p:spPr>
          <a:xfrm>
            <a:off x="762000" y="2133600"/>
            <a:ext cx="7924800" cy="4419600"/>
          </a:xfrm>
        </p:spPr>
        <p:txBody>
          <a:bodyPr>
            <a:normAutofit fontScale="77500" lnSpcReduction="20000"/>
          </a:bodyPr>
          <a:lstStyle/>
          <a:p>
            <a:r>
              <a:rPr lang="en-US" dirty="0" smtClean="0"/>
              <a:t>There are many sources and types of exposure limit information that can be applied to different scenarios:</a:t>
            </a:r>
          </a:p>
          <a:p>
            <a:pPr lvl="1"/>
            <a:r>
              <a:rPr lang="en-US" dirty="0" smtClean="0"/>
              <a:t>Purpose of assessment</a:t>
            </a:r>
          </a:p>
          <a:p>
            <a:pPr lvl="2"/>
            <a:r>
              <a:rPr lang="en-US" dirty="0" smtClean="0"/>
              <a:t>Priority setting, Registration, Worker exposure assessment?</a:t>
            </a:r>
          </a:p>
          <a:p>
            <a:pPr lvl="1"/>
            <a:r>
              <a:rPr lang="en-US" dirty="0" smtClean="0"/>
              <a:t>Exposure duration</a:t>
            </a:r>
          </a:p>
          <a:p>
            <a:pPr lvl="2"/>
            <a:r>
              <a:rPr lang="en-US" dirty="0" smtClean="0"/>
              <a:t>Acute versus chronic?</a:t>
            </a:r>
          </a:p>
          <a:p>
            <a:pPr lvl="1"/>
            <a:r>
              <a:rPr lang="en-US" dirty="0" smtClean="0"/>
              <a:t>Exposure population</a:t>
            </a:r>
          </a:p>
          <a:p>
            <a:pPr lvl="2"/>
            <a:r>
              <a:rPr lang="en-US" dirty="0" smtClean="0"/>
              <a:t>Responders, workers, general population?</a:t>
            </a:r>
          </a:p>
          <a:p>
            <a:pPr lvl="1"/>
            <a:r>
              <a:rPr lang="en-US" dirty="0" smtClean="0"/>
              <a:t>Exposure frequency</a:t>
            </a:r>
          </a:p>
          <a:p>
            <a:pPr lvl="2"/>
            <a:r>
              <a:rPr lang="en-US" dirty="0" smtClean="0"/>
              <a:t>Routine or infrequent?</a:t>
            </a:r>
          </a:p>
          <a:p>
            <a:r>
              <a:rPr lang="en-US" dirty="0" smtClean="0"/>
              <a:t>How do you find these and select one for your scenario?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AIHA 2005 Blue">
  <a:themeElements>
    <a:clrScheme name="1_AIHA 2005 Blu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3366FF"/>
      </a:folHlink>
    </a:clrScheme>
    <a:fontScheme name="1_AIHA 2005 Blu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HA 2005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IHA 2005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IHA 2005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IHA 2005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IHA 2005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IHA 2005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IHA 2005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IHA 2005 Blu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AIHA 2008</Template>
  <TotalTime>2396</TotalTime>
  <Words>2056</Words>
  <Application>Microsoft Office PowerPoint</Application>
  <PresentationFormat>On-screen Show (4:3)</PresentationFormat>
  <Paragraphs>291</Paragraphs>
  <Slides>33</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1_AIHA 2005 Blue</vt:lpstr>
      <vt:lpstr>Visio</vt:lpstr>
      <vt:lpstr>Trends and Developments in the Future Use of OELs</vt:lpstr>
      <vt:lpstr>Learning Objectives</vt:lpstr>
      <vt:lpstr>Harmonization of Occupational Exposure Guidelines</vt:lpstr>
      <vt:lpstr>Exposure Guideline Disharmony?</vt:lpstr>
      <vt:lpstr>What is Harmonization?</vt:lpstr>
      <vt:lpstr>Need for Harmonization</vt:lpstr>
      <vt:lpstr>Slide 7</vt:lpstr>
      <vt:lpstr>Key Points on Harmonization</vt:lpstr>
      <vt:lpstr>Types of Exposure Guidance</vt:lpstr>
      <vt:lpstr>Why Does the IH Need to Know?</vt:lpstr>
      <vt:lpstr>Selecting Among Resources</vt:lpstr>
      <vt:lpstr>Slide 12</vt:lpstr>
      <vt:lpstr>The Continuum of Occupational Exposure Guidelines</vt:lpstr>
      <vt:lpstr>Progressions in Occupational Risk Assessment</vt:lpstr>
      <vt:lpstr>Slide 15</vt:lpstr>
      <vt:lpstr>AGF “Hoppering Process”</vt:lpstr>
      <vt:lpstr>Guidance for Data-Poor Chemicals</vt:lpstr>
      <vt:lpstr>Correlation Approaches</vt:lpstr>
      <vt:lpstr>Hazard Banding</vt:lpstr>
      <vt:lpstr>Other Approaches</vt:lpstr>
      <vt:lpstr>Future Developments in OEL Setting</vt:lpstr>
      <vt:lpstr>Drivers for Change</vt:lpstr>
      <vt:lpstr>Risk Assessment Directives</vt:lpstr>
      <vt:lpstr>Area of Change – Mode of Action (MOA) Frameworks</vt:lpstr>
      <vt:lpstr>Slide 25</vt:lpstr>
      <vt:lpstr>Example of Calculation of a Benchmark Concentration</vt:lpstr>
      <vt:lpstr>Area of Change – Cumulative Risk</vt:lpstr>
      <vt:lpstr>Definitions</vt:lpstr>
      <vt:lpstr>Exposome </vt:lpstr>
      <vt:lpstr>Risk Characterisaton Step</vt:lpstr>
      <vt:lpstr>EPA’s Pesticide Approach</vt:lpstr>
      <vt:lpstr>Conclusion</vt:lpstr>
      <vt:lpstr>Final Thoughts</vt:lpstr>
    </vt:vector>
  </TitlesOfParts>
  <Company>Duke Energy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Development Work Group </dc:title>
  <dc:creator>Ezekiel Haslam Jr</dc:creator>
  <cp:lastModifiedBy>rwn1</cp:lastModifiedBy>
  <cp:revision>220</cp:revision>
  <dcterms:created xsi:type="dcterms:W3CDTF">2005-05-11T14:27:37Z</dcterms:created>
  <dcterms:modified xsi:type="dcterms:W3CDTF">2011-09-20T19:53:09Z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AHB-SIT-AIP-Cloud@cdc.gov</vt:lpwstr>
  </property>
  <property fmtid="{D5CDD505-2E9C-101B-9397-08002B2CF9AE}" pid="5" name="MSIP_Label_7b94a7b8-f06c-4dfe-bdcc-9b548fd58c31_SetDate">
    <vt:lpwstr>2019-04-25T23:09:58.7114155Z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Extended_MSFT_Method">
    <vt:lpwstr>Automatic</vt:lpwstr>
  </property>
  <property fmtid="{D5CDD505-2E9C-101B-9397-08002B2CF9AE}" pid="9" name="Sensitivity">
    <vt:lpwstr>General</vt:lpwstr>
  </property>
</Properties>
</file>