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 Id="rId5"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57" r:id="rId3"/>
    <p:sldId id="258" r:id="rId4"/>
    <p:sldId id="259" r:id="rId5"/>
    <p:sldId id="261" r:id="rId6"/>
    <p:sldId id="262" r:id="rId7"/>
    <p:sldId id="263" r:id="rId8"/>
    <p:sldId id="265" r:id="rId9"/>
    <p:sldId id="266" r:id="rId10"/>
    <p:sldId id="267" r:id="rId11"/>
    <p:sldId id="268" r:id="rId12"/>
    <p:sldId id="264" r:id="rId13"/>
    <p:sldId id="269" r:id="rId14"/>
    <p:sldId id="260" r:id="rId15"/>
    <p:sldId id="270" r:id="rId16"/>
    <p:sldId id="271" r:id="rId17"/>
    <p:sldId id="272" r:id="rId18"/>
    <p:sldId id="274" r:id="rId19"/>
    <p:sldId id="275" r:id="rId20"/>
    <p:sldId id="276" r:id="rId21"/>
    <p:sldId id="273" r:id="rId22"/>
    <p:sldId id="277" r:id="rId23"/>
    <p:sldId id="281" r:id="rId24"/>
    <p:sldId id="285" r:id="rId25"/>
    <p:sldId id="282" r:id="rId26"/>
    <p:sldId id="283" r:id="rId27"/>
    <p:sldId id="286" r:id="rId28"/>
    <p:sldId id="287" r:id="rId29"/>
    <p:sldId id="288" r:id="rId30"/>
    <p:sldId id="284" r:id="rId31"/>
  </p:sldIdLst>
  <p:sldSz cx="12192000" cy="6858000"/>
  <p:notesSz cx="7077075"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75583" autoAdjust="0"/>
  </p:normalViewPr>
  <p:slideViewPr>
    <p:cSldViewPr snapToGrid="0">
      <p:cViewPr varScale="1">
        <p:scale>
          <a:sx n="56" d="100"/>
          <a:sy n="56" d="100"/>
        </p:scale>
        <p:origin x="14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895"/>
          </a:xfrm>
          <a:prstGeom prst="rect">
            <a:avLst/>
          </a:prstGeom>
        </p:spPr>
        <p:txBody>
          <a:bodyPr vert="horz" lIns="94064" tIns="47032" rIns="94064" bIns="47032" rtlCol="0"/>
          <a:lstStyle>
            <a:lvl1pPr algn="l">
              <a:defRPr sz="1200"/>
            </a:lvl1pPr>
          </a:lstStyle>
          <a:p>
            <a:endParaRPr lang="en-US"/>
          </a:p>
        </p:txBody>
      </p:sp>
      <p:sp>
        <p:nvSpPr>
          <p:cNvPr id="3" name="Date Placeholder 2"/>
          <p:cNvSpPr>
            <a:spLocks noGrp="1"/>
          </p:cNvSpPr>
          <p:nvPr>
            <p:ph type="dt" idx="1"/>
          </p:nvPr>
        </p:nvSpPr>
        <p:spPr>
          <a:xfrm>
            <a:off x="4008705" y="0"/>
            <a:ext cx="3066733" cy="470895"/>
          </a:xfrm>
          <a:prstGeom prst="rect">
            <a:avLst/>
          </a:prstGeom>
        </p:spPr>
        <p:txBody>
          <a:bodyPr vert="horz" lIns="94064" tIns="47032" rIns="94064" bIns="47032" rtlCol="0"/>
          <a:lstStyle>
            <a:lvl1pPr algn="r">
              <a:defRPr sz="1200"/>
            </a:lvl1pPr>
          </a:lstStyle>
          <a:p>
            <a:fld id="{092B160B-AF90-4E46-8B78-13DE2C1AFDC7}" type="datetimeFigureOut">
              <a:rPr lang="en-US" smtClean="0"/>
              <a:t>12/6/2016</a:t>
            </a:fld>
            <a:endParaRPr lang="en-US"/>
          </a:p>
        </p:txBody>
      </p:sp>
      <p:sp>
        <p:nvSpPr>
          <p:cNvPr id="4" name="Slide Image Placeholder 3"/>
          <p:cNvSpPr>
            <a:spLocks noGrp="1" noRot="1" noChangeAspect="1"/>
          </p:cNvSpPr>
          <p:nvPr>
            <p:ph type="sldImg" idx="2"/>
          </p:nvPr>
        </p:nvSpPr>
        <p:spPr>
          <a:xfrm>
            <a:off x="723900" y="1173163"/>
            <a:ext cx="5629275" cy="3167062"/>
          </a:xfrm>
          <a:prstGeom prst="rect">
            <a:avLst/>
          </a:prstGeom>
          <a:noFill/>
          <a:ln w="12700">
            <a:solidFill>
              <a:prstClr val="black"/>
            </a:solidFill>
          </a:ln>
        </p:spPr>
        <p:txBody>
          <a:bodyPr vert="horz" lIns="94064" tIns="47032" rIns="94064" bIns="47032" rtlCol="0" anchor="ctr"/>
          <a:lstStyle/>
          <a:p>
            <a:endParaRPr lang="en-US"/>
          </a:p>
        </p:txBody>
      </p:sp>
      <p:sp>
        <p:nvSpPr>
          <p:cNvPr id="5" name="Notes Placeholder 4"/>
          <p:cNvSpPr>
            <a:spLocks noGrp="1"/>
          </p:cNvSpPr>
          <p:nvPr>
            <p:ph type="body" sz="quarter" idx="3"/>
          </p:nvPr>
        </p:nvSpPr>
        <p:spPr>
          <a:xfrm>
            <a:off x="707708" y="4516676"/>
            <a:ext cx="5661660" cy="3695462"/>
          </a:xfrm>
          <a:prstGeom prst="rect">
            <a:avLst/>
          </a:prstGeom>
        </p:spPr>
        <p:txBody>
          <a:bodyPr vert="horz" lIns="94064" tIns="47032" rIns="94064" bIns="470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7"/>
            <a:ext cx="3066733" cy="470894"/>
          </a:xfrm>
          <a:prstGeom prst="rect">
            <a:avLst/>
          </a:prstGeom>
        </p:spPr>
        <p:txBody>
          <a:bodyPr vert="horz" lIns="94064" tIns="47032" rIns="94064" bIns="47032"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14407"/>
            <a:ext cx="3066733" cy="470894"/>
          </a:xfrm>
          <a:prstGeom prst="rect">
            <a:avLst/>
          </a:prstGeom>
        </p:spPr>
        <p:txBody>
          <a:bodyPr vert="horz" lIns="94064" tIns="47032" rIns="94064" bIns="47032" rtlCol="0" anchor="b"/>
          <a:lstStyle>
            <a:lvl1pPr algn="r">
              <a:defRPr sz="1200"/>
            </a:lvl1pPr>
          </a:lstStyle>
          <a:p>
            <a:fld id="{3E3CB212-206C-4B61-9FD5-D31682B0DF52}" type="slidenum">
              <a:rPr lang="en-US" smtClean="0"/>
              <a:t>‹#›</a:t>
            </a:fld>
            <a:endParaRPr lang="en-US"/>
          </a:p>
        </p:txBody>
      </p:sp>
    </p:spTree>
    <p:extLst>
      <p:ext uri="{BB962C8B-B14F-4D97-AF65-F5344CB8AC3E}">
        <p14:creationId xmlns:p14="http://schemas.microsoft.com/office/powerpoint/2010/main" val="3793140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CB212-206C-4B61-9FD5-D31682B0DF52}" type="slidenum">
              <a:rPr lang="en-US" smtClean="0"/>
              <a:t>1</a:t>
            </a:fld>
            <a:endParaRPr lang="en-US"/>
          </a:p>
        </p:txBody>
      </p:sp>
    </p:spTree>
    <p:extLst>
      <p:ext uri="{BB962C8B-B14F-4D97-AF65-F5344CB8AC3E}">
        <p14:creationId xmlns:p14="http://schemas.microsoft.com/office/powerpoint/2010/main" val="2972756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CB212-206C-4B61-9FD5-D31682B0DF52}" type="slidenum">
              <a:rPr lang="en-US" smtClean="0"/>
              <a:t>10</a:t>
            </a:fld>
            <a:endParaRPr lang="en-US"/>
          </a:p>
        </p:txBody>
      </p:sp>
    </p:spTree>
    <p:extLst>
      <p:ext uri="{BB962C8B-B14F-4D97-AF65-F5344CB8AC3E}">
        <p14:creationId xmlns:p14="http://schemas.microsoft.com/office/powerpoint/2010/main" val="3914361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3CB212-206C-4B61-9FD5-D31682B0DF52}" type="slidenum">
              <a:rPr lang="en-US" smtClean="0"/>
              <a:t>11</a:t>
            </a:fld>
            <a:endParaRPr lang="en-US"/>
          </a:p>
        </p:txBody>
      </p:sp>
    </p:spTree>
    <p:extLst>
      <p:ext uri="{BB962C8B-B14F-4D97-AF65-F5344CB8AC3E}">
        <p14:creationId xmlns:p14="http://schemas.microsoft.com/office/powerpoint/2010/main" val="3288048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3CB212-206C-4B61-9FD5-D31682B0DF52}" type="slidenum">
              <a:rPr lang="en-US" smtClean="0"/>
              <a:t>12</a:t>
            </a:fld>
            <a:endParaRPr lang="en-US"/>
          </a:p>
        </p:txBody>
      </p:sp>
    </p:spTree>
    <p:extLst>
      <p:ext uri="{BB962C8B-B14F-4D97-AF65-F5344CB8AC3E}">
        <p14:creationId xmlns:p14="http://schemas.microsoft.com/office/powerpoint/2010/main" val="3908563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CB212-206C-4B61-9FD5-D31682B0DF52}" type="slidenum">
              <a:rPr lang="en-US" smtClean="0"/>
              <a:t>13</a:t>
            </a:fld>
            <a:endParaRPr lang="en-US"/>
          </a:p>
        </p:txBody>
      </p:sp>
    </p:spTree>
    <p:extLst>
      <p:ext uri="{BB962C8B-B14F-4D97-AF65-F5344CB8AC3E}">
        <p14:creationId xmlns:p14="http://schemas.microsoft.com/office/powerpoint/2010/main" val="4237741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CB212-206C-4B61-9FD5-D31682B0DF52}" type="slidenum">
              <a:rPr lang="en-US" smtClean="0"/>
              <a:t>14</a:t>
            </a:fld>
            <a:endParaRPr lang="en-US"/>
          </a:p>
        </p:txBody>
      </p:sp>
    </p:spTree>
    <p:extLst>
      <p:ext uri="{BB962C8B-B14F-4D97-AF65-F5344CB8AC3E}">
        <p14:creationId xmlns:p14="http://schemas.microsoft.com/office/powerpoint/2010/main" val="2744871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CB212-206C-4B61-9FD5-D31682B0DF52}" type="slidenum">
              <a:rPr lang="en-US" smtClean="0"/>
              <a:t>15</a:t>
            </a:fld>
            <a:endParaRPr lang="en-US"/>
          </a:p>
        </p:txBody>
      </p:sp>
    </p:spTree>
    <p:extLst>
      <p:ext uri="{BB962C8B-B14F-4D97-AF65-F5344CB8AC3E}">
        <p14:creationId xmlns:p14="http://schemas.microsoft.com/office/powerpoint/2010/main" val="3076410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3CB212-206C-4B61-9FD5-D31682B0DF52}" type="slidenum">
              <a:rPr lang="en-US" smtClean="0"/>
              <a:t>16</a:t>
            </a:fld>
            <a:endParaRPr lang="en-US"/>
          </a:p>
        </p:txBody>
      </p:sp>
    </p:spTree>
    <p:extLst>
      <p:ext uri="{BB962C8B-B14F-4D97-AF65-F5344CB8AC3E}">
        <p14:creationId xmlns:p14="http://schemas.microsoft.com/office/powerpoint/2010/main" val="3725168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CB212-206C-4B61-9FD5-D31682B0DF52}" type="slidenum">
              <a:rPr lang="en-US" smtClean="0"/>
              <a:t>17</a:t>
            </a:fld>
            <a:endParaRPr lang="en-US"/>
          </a:p>
        </p:txBody>
      </p:sp>
    </p:spTree>
    <p:extLst>
      <p:ext uri="{BB962C8B-B14F-4D97-AF65-F5344CB8AC3E}">
        <p14:creationId xmlns:p14="http://schemas.microsoft.com/office/powerpoint/2010/main" val="1875495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CB212-206C-4B61-9FD5-D31682B0DF52}" type="slidenum">
              <a:rPr lang="en-US" smtClean="0"/>
              <a:t>18</a:t>
            </a:fld>
            <a:endParaRPr lang="en-US"/>
          </a:p>
        </p:txBody>
      </p:sp>
    </p:spTree>
    <p:extLst>
      <p:ext uri="{BB962C8B-B14F-4D97-AF65-F5344CB8AC3E}">
        <p14:creationId xmlns:p14="http://schemas.microsoft.com/office/powerpoint/2010/main" val="726617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CB212-206C-4B61-9FD5-D31682B0DF52}" type="slidenum">
              <a:rPr lang="en-US" smtClean="0"/>
              <a:t>19</a:t>
            </a:fld>
            <a:endParaRPr lang="en-US"/>
          </a:p>
        </p:txBody>
      </p:sp>
    </p:spTree>
    <p:extLst>
      <p:ext uri="{BB962C8B-B14F-4D97-AF65-F5344CB8AC3E}">
        <p14:creationId xmlns:p14="http://schemas.microsoft.com/office/powerpoint/2010/main" val="17784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CB212-206C-4B61-9FD5-D31682B0DF52}" type="slidenum">
              <a:rPr lang="en-US" smtClean="0"/>
              <a:t>2</a:t>
            </a:fld>
            <a:endParaRPr lang="en-US"/>
          </a:p>
        </p:txBody>
      </p:sp>
    </p:spTree>
    <p:extLst>
      <p:ext uri="{BB962C8B-B14F-4D97-AF65-F5344CB8AC3E}">
        <p14:creationId xmlns:p14="http://schemas.microsoft.com/office/powerpoint/2010/main" val="1668107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3CB212-206C-4B61-9FD5-D31682B0DF52}" type="slidenum">
              <a:rPr lang="en-US" smtClean="0"/>
              <a:t>20</a:t>
            </a:fld>
            <a:endParaRPr lang="en-US"/>
          </a:p>
        </p:txBody>
      </p:sp>
    </p:spTree>
    <p:extLst>
      <p:ext uri="{BB962C8B-B14F-4D97-AF65-F5344CB8AC3E}">
        <p14:creationId xmlns:p14="http://schemas.microsoft.com/office/powerpoint/2010/main" val="2894528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CB212-206C-4B61-9FD5-D31682B0DF52}" type="slidenum">
              <a:rPr lang="en-US" smtClean="0"/>
              <a:t>21</a:t>
            </a:fld>
            <a:endParaRPr lang="en-US"/>
          </a:p>
        </p:txBody>
      </p:sp>
    </p:spTree>
    <p:extLst>
      <p:ext uri="{BB962C8B-B14F-4D97-AF65-F5344CB8AC3E}">
        <p14:creationId xmlns:p14="http://schemas.microsoft.com/office/powerpoint/2010/main" val="3538526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CB212-206C-4B61-9FD5-D31682B0DF52}" type="slidenum">
              <a:rPr lang="en-US" smtClean="0"/>
              <a:t>22</a:t>
            </a:fld>
            <a:endParaRPr lang="en-US"/>
          </a:p>
        </p:txBody>
      </p:sp>
    </p:spTree>
    <p:extLst>
      <p:ext uri="{BB962C8B-B14F-4D97-AF65-F5344CB8AC3E}">
        <p14:creationId xmlns:p14="http://schemas.microsoft.com/office/powerpoint/2010/main" val="2035557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3CB212-206C-4B61-9FD5-D31682B0DF52}" type="slidenum">
              <a:rPr lang="en-US" smtClean="0"/>
              <a:t>23</a:t>
            </a:fld>
            <a:endParaRPr lang="en-US"/>
          </a:p>
        </p:txBody>
      </p:sp>
    </p:spTree>
    <p:extLst>
      <p:ext uri="{BB962C8B-B14F-4D97-AF65-F5344CB8AC3E}">
        <p14:creationId xmlns:p14="http://schemas.microsoft.com/office/powerpoint/2010/main" val="1539388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CB212-206C-4B61-9FD5-D31682B0DF52}" type="slidenum">
              <a:rPr lang="en-US" smtClean="0"/>
              <a:t>24</a:t>
            </a:fld>
            <a:endParaRPr lang="en-US"/>
          </a:p>
        </p:txBody>
      </p:sp>
    </p:spTree>
    <p:extLst>
      <p:ext uri="{BB962C8B-B14F-4D97-AF65-F5344CB8AC3E}">
        <p14:creationId xmlns:p14="http://schemas.microsoft.com/office/powerpoint/2010/main" val="1141648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CB212-206C-4B61-9FD5-D31682B0DF52}" type="slidenum">
              <a:rPr lang="en-US" smtClean="0"/>
              <a:t>25</a:t>
            </a:fld>
            <a:endParaRPr lang="en-US"/>
          </a:p>
        </p:txBody>
      </p:sp>
    </p:spTree>
    <p:extLst>
      <p:ext uri="{BB962C8B-B14F-4D97-AF65-F5344CB8AC3E}">
        <p14:creationId xmlns:p14="http://schemas.microsoft.com/office/powerpoint/2010/main" val="3809956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3CB212-206C-4B61-9FD5-D31682B0DF52}" type="slidenum">
              <a:rPr lang="en-US" smtClean="0"/>
              <a:t>26</a:t>
            </a:fld>
            <a:endParaRPr lang="en-US"/>
          </a:p>
        </p:txBody>
      </p:sp>
    </p:spTree>
    <p:extLst>
      <p:ext uri="{BB962C8B-B14F-4D97-AF65-F5344CB8AC3E}">
        <p14:creationId xmlns:p14="http://schemas.microsoft.com/office/powerpoint/2010/main" val="1157017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CB212-206C-4B61-9FD5-D31682B0DF52}" type="slidenum">
              <a:rPr lang="en-US" smtClean="0"/>
              <a:t>27</a:t>
            </a:fld>
            <a:endParaRPr lang="en-US"/>
          </a:p>
        </p:txBody>
      </p:sp>
    </p:spTree>
    <p:extLst>
      <p:ext uri="{BB962C8B-B14F-4D97-AF65-F5344CB8AC3E}">
        <p14:creationId xmlns:p14="http://schemas.microsoft.com/office/powerpoint/2010/main" val="3218932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CB212-206C-4B61-9FD5-D31682B0DF52}" type="slidenum">
              <a:rPr lang="en-US" smtClean="0"/>
              <a:t>28</a:t>
            </a:fld>
            <a:endParaRPr lang="en-US"/>
          </a:p>
        </p:txBody>
      </p:sp>
    </p:spTree>
    <p:extLst>
      <p:ext uri="{BB962C8B-B14F-4D97-AF65-F5344CB8AC3E}">
        <p14:creationId xmlns:p14="http://schemas.microsoft.com/office/powerpoint/2010/main" val="1784489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CB212-206C-4B61-9FD5-D31682B0DF52}" type="slidenum">
              <a:rPr lang="en-US" smtClean="0"/>
              <a:t>29</a:t>
            </a:fld>
            <a:endParaRPr lang="en-US"/>
          </a:p>
        </p:txBody>
      </p:sp>
    </p:spTree>
    <p:extLst>
      <p:ext uri="{BB962C8B-B14F-4D97-AF65-F5344CB8AC3E}">
        <p14:creationId xmlns:p14="http://schemas.microsoft.com/office/powerpoint/2010/main" val="2383785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3CB212-206C-4B61-9FD5-D31682B0DF52}" type="slidenum">
              <a:rPr lang="en-US" smtClean="0"/>
              <a:t>3</a:t>
            </a:fld>
            <a:endParaRPr lang="en-US"/>
          </a:p>
        </p:txBody>
      </p:sp>
    </p:spTree>
    <p:extLst>
      <p:ext uri="{BB962C8B-B14F-4D97-AF65-F5344CB8AC3E}">
        <p14:creationId xmlns:p14="http://schemas.microsoft.com/office/powerpoint/2010/main" val="938593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3CB212-206C-4B61-9FD5-D31682B0DF52}" type="slidenum">
              <a:rPr lang="en-US" smtClean="0"/>
              <a:t>30</a:t>
            </a:fld>
            <a:endParaRPr lang="en-US"/>
          </a:p>
        </p:txBody>
      </p:sp>
    </p:spTree>
    <p:extLst>
      <p:ext uri="{BB962C8B-B14F-4D97-AF65-F5344CB8AC3E}">
        <p14:creationId xmlns:p14="http://schemas.microsoft.com/office/powerpoint/2010/main" val="315120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CB212-206C-4B61-9FD5-D31682B0DF52}" type="slidenum">
              <a:rPr lang="en-US" smtClean="0"/>
              <a:t>4</a:t>
            </a:fld>
            <a:endParaRPr lang="en-US"/>
          </a:p>
        </p:txBody>
      </p:sp>
    </p:spTree>
    <p:extLst>
      <p:ext uri="{BB962C8B-B14F-4D97-AF65-F5344CB8AC3E}">
        <p14:creationId xmlns:p14="http://schemas.microsoft.com/office/powerpoint/2010/main" val="120733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CB212-206C-4B61-9FD5-D31682B0DF52}" type="slidenum">
              <a:rPr lang="en-US" smtClean="0"/>
              <a:t>5</a:t>
            </a:fld>
            <a:endParaRPr lang="en-US"/>
          </a:p>
        </p:txBody>
      </p:sp>
    </p:spTree>
    <p:extLst>
      <p:ext uri="{BB962C8B-B14F-4D97-AF65-F5344CB8AC3E}">
        <p14:creationId xmlns:p14="http://schemas.microsoft.com/office/powerpoint/2010/main" val="377143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3CB212-206C-4B61-9FD5-D31682B0DF52}" type="slidenum">
              <a:rPr lang="en-US" smtClean="0"/>
              <a:t>6</a:t>
            </a:fld>
            <a:endParaRPr lang="en-US"/>
          </a:p>
        </p:txBody>
      </p:sp>
    </p:spTree>
    <p:extLst>
      <p:ext uri="{BB962C8B-B14F-4D97-AF65-F5344CB8AC3E}">
        <p14:creationId xmlns:p14="http://schemas.microsoft.com/office/powerpoint/2010/main" val="49185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CB212-206C-4B61-9FD5-D31682B0DF52}" type="slidenum">
              <a:rPr lang="en-US" smtClean="0"/>
              <a:t>7</a:t>
            </a:fld>
            <a:endParaRPr lang="en-US"/>
          </a:p>
        </p:txBody>
      </p:sp>
    </p:spTree>
    <p:extLst>
      <p:ext uri="{BB962C8B-B14F-4D97-AF65-F5344CB8AC3E}">
        <p14:creationId xmlns:p14="http://schemas.microsoft.com/office/powerpoint/2010/main" val="2651146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CB212-206C-4B61-9FD5-D31682B0DF52}" type="slidenum">
              <a:rPr lang="en-US" smtClean="0"/>
              <a:t>8</a:t>
            </a:fld>
            <a:endParaRPr lang="en-US"/>
          </a:p>
        </p:txBody>
      </p:sp>
    </p:spTree>
    <p:extLst>
      <p:ext uri="{BB962C8B-B14F-4D97-AF65-F5344CB8AC3E}">
        <p14:creationId xmlns:p14="http://schemas.microsoft.com/office/powerpoint/2010/main" val="1699937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CB212-206C-4B61-9FD5-D31682B0DF52}" type="slidenum">
              <a:rPr lang="en-US" smtClean="0"/>
              <a:t>9</a:t>
            </a:fld>
            <a:endParaRPr lang="en-US"/>
          </a:p>
        </p:txBody>
      </p:sp>
    </p:spTree>
    <p:extLst>
      <p:ext uri="{BB962C8B-B14F-4D97-AF65-F5344CB8AC3E}">
        <p14:creationId xmlns:p14="http://schemas.microsoft.com/office/powerpoint/2010/main" val="63947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12/6/2016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005" y="756038"/>
            <a:ext cx="7766936" cy="1646302"/>
          </a:xfrm>
        </p:spPr>
        <p:txBody>
          <a:bodyPr anchor="ctr"/>
          <a:lstStyle/>
          <a:p>
            <a:pPr algn="ctr"/>
            <a:r>
              <a:rPr lang="en-US" sz="3200" dirty="0"/>
              <a:t>Web Plus </a:t>
            </a:r>
            <a:r>
              <a:rPr lang="en-US" sz="3200" dirty="0" smtClean="0"/>
              <a:t>Abstracting Overview</a:t>
            </a:r>
            <a:endParaRPr lang="en-US" sz="3200" dirty="0"/>
          </a:p>
        </p:txBody>
      </p:sp>
      <p:sp>
        <p:nvSpPr>
          <p:cNvPr id="3" name="Subtitle 2"/>
          <p:cNvSpPr>
            <a:spLocks noGrp="1"/>
          </p:cNvSpPr>
          <p:nvPr>
            <p:ph type="subTitle" idx="1"/>
          </p:nvPr>
        </p:nvSpPr>
        <p:spPr>
          <a:xfrm>
            <a:off x="1558343" y="3110674"/>
            <a:ext cx="7765961" cy="2195421"/>
          </a:xfrm>
        </p:spPr>
        <p:txBody>
          <a:bodyPr>
            <a:noAutofit/>
          </a:bodyPr>
          <a:lstStyle/>
          <a:p>
            <a:pPr algn="ctr"/>
            <a:r>
              <a:rPr lang="en-US" dirty="0" smtClean="0">
                <a:solidFill>
                  <a:schemeClr val="tx1"/>
                </a:solidFill>
              </a:rPr>
              <a:t>Nankee Singh</a:t>
            </a:r>
          </a:p>
          <a:p>
            <a:pPr algn="ctr"/>
            <a:r>
              <a:rPr lang="en-US" dirty="0" smtClean="0">
                <a:solidFill>
                  <a:schemeClr val="tx1"/>
                </a:solidFill>
              </a:rPr>
              <a:t>CDC/NPCR Contractor</a:t>
            </a:r>
          </a:p>
          <a:p>
            <a:pPr algn="ctr"/>
            <a:r>
              <a:rPr lang="en-US" dirty="0" smtClean="0">
                <a:solidFill>
                  <a:schemeClr val="tx1"/>
                </a:solidFill>
              </a:rPr>
              <a:t>Joseph </a:t>
            </a:r>
            <a:r>
              <a:rPr lang="en-US" dirty="0">
                <a:solidFill>
                  <a:schemeClr val="tx1"/>
                </a:solidFill>
              </a:rPr>
              <a:t>D. Rogers</a:t>
            </a:r>
          </a:p>
          <a:p>
            <a:pPr algn="ctr"/>
            <a:r>
              <a:rPr lang="en-US" dirty="0">
                <a:solidFill>
                  <a:schemeClr val="tx1"/>
                </a:solidFill>
              </a:rPr>
              <a:t>Team Lead, Data Analysis and Support Team, NPCR, </a:t>
            </a:r>
            <a:r>
              <a:rPr lang="en-US" dirty="0" smtClean="0">
                <a:solidFill>
                  <a:schemeClr val="tx1"/>
                </a:solidFill>
              </a:rPr>
              <a:t>CDC</a:t>
            </a:r>
          </a:p>
          <a:p>
            <a:pPr algn="ctr"/>
            <a:r>
              <a:rPr lang="en-US" sz="1400" dirty="0" smtClean="0">
                <a:solidFill>
                  <a:schemeClr val="tx1"/>
                </a:solidFill>
              </a:rPr>
              <a:t>December 7,2016</a:t>
            </a:r>
            <a:endParaRPr lang="en-US" sz="1400" dirty="0">
              <a:solidFill>
                <a:schemeClr val="tx1"/>
              </a:solidFill>
            </a:endParaRPr>
          </a:p>
          <a:p>
            <a:pPr algn="ctr"/>
            <a:endParaRPr lang="en-US" dirty="0" smtClean="0">
              <a:solidFill>
                <a:schemeClr val="tx1"/>
              </a:solidFill>
            </a:endParaRPr>
          </a:p>
          <a:p>
            <a:pPr algn="ctr"/>
            <a:endParaRPr lang="en-US" dirty="0">
              <a:solidFill>
                <a:schemeClr val="tx1"/>
              </a:solidFill>
            </a:endParaRPr>
          </a:p>
        </p:txBody>
      </p:sp>
      <p:pic>
        <p:nvPicPr>
          <p:cNvPr id="6" name="Picture 5"/>
          <p:cNvPicPr>
            <a:picLocks noChangeAspect="1"/>
          </p:cNvPicPr>
          <p:nvPr/>
        </p:nvPicPr>
        <p:blipFill rotWithShape="1">
          <a:blip r:embed="rId3"/>
          <a:srcRect l="22809" t="91700" r="20258" b="2586"/>
          <a:stretch/>
        </p:blipFill>
        <p:spPr>
          <a:xfrm>
            <a:off x="940158" y="6062313"/>
            <a:ext cx="6540052" cy="391885"/>
          </a:xfrm>
          <a:prstGeom prst="rect">
            <a:avLst/>
          </a:prstGeom>
        </p:spPr>
      </p:pic>
      <p:pic>
        <p:nvPicPr>
          <p:cNvPr id="7" name="Picture 6"/>
          <p:cNvPicPr>
            <a:picLocks noChangeAspect="1"/>
          </p:cNvPicPr>
          <p:nvPr/>
        </p:nvPicPr>
        <p:blipFill>
          <a:blip r:embed="rId4"/>
          <a:stretch>
            <a:fillRect/>
          </a:stretch>
        </p:blipFill>
        <p:spPr>
          <a:xfrm>
            <a:off x="7480210" y="5928546"/>
            <a:ext cx="1076325" cy="659417"/>
          </a:xfrm>
          <a:prstGeom prst="rect">
            <a:avLst/>
          </a:prstGeom>
        </p:spPr>
      </p:pic>
      <p:sp>
        <p:nvSpPr>
          <p:cNvPr id="8" name="Footer Placeholder 7"/>
          <p:cNvSpPr>
            <a:spLocks noGrp="1"/>
          </p:cNvSpPr>
          <p:nvPr>
            <p:ph type="ftr" sz="quarter" idx="11"/>
          </p:nvPr>
        </p:nvSpPr>
        <p:spPr>
          <a:xfrm>
            <a:off x="1733402" y="6110024"/>
            <a:ext cx="6297612" cy="344174"/>
          </a:xfrm>
        </p:spPr>
        <p:txBody>
          <a:bodyPr/>
          <a:lstStyle/>
          <a:p>
            <a:endParaRPr lang="en-US" dirty="0"/>
          </a:p>
        </p:txBody>
      </p:sp>
    </p:spTree>
    <p:extLst>
      <p:ext uri="{BB962C8B-B14F-4D97-AF65-F5344CB8AC3E}">
        <p14:creationId xmlns:p14="http://schemas.microsoft.com/office/powerpoint/2010/main" val="1252528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2732" y="609600"/>
            <a:ext cx="8501270" cy="536620"/>
          </a:xfrm>
        </p:spPr>
        <p:txBody>
          <a:bodyPr>
            <a:normAutofit fontScale="90000"/>
          </a:bodyPr>
          <a:lstStyle/>
          <a:p>
            <a:pPr algn="ctr"/>
            <a:r>
              <a:rPr lang="en-US" dirty="0" smtClean="0"/>
              <a:t>Abstractor Menu Options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81921275"/>
              </p:ext>
            </p:extLst>
          </p:nvPr>
        </p:nvGraphicFramePr>
        <p:xfrm>
          <a:off x="953035" y="1378961"/>
          <a:ext cx="8049297" cy="4690312"/>
        </p:xfrm>
        <a:graphic>
          <a:graphicData uri="http://schemas.openxmlformats.org/drawingml/2006/table">
            <a:tbl>
              <a:tblPr firstRow="1" bandRow="1">
                <a:tableStyleId>{5C22544A-7EE6-4342-B048-85BDC9FD1C3A}</a:tableStyleId>
              </a:tblPr>
              <a:tblGrid>
                <a:gridCol w="3964663"/>
                <a:gridCol w="4084634"/>
              </a:tblGrid>
              <a:tr h="356278">
                <a:tc>
                  <a:txBody>
                    <a:bodyPr/>
                    <a:lstStyle/>
                    <a:p>
                      <a:r>
                        <a:rPr lang="en-US" sz="1800" b="1" kern="1200" dirty="0" smtClean="0">
                          <a:solidFill>
                            <a:schemeClr val="lt1"/>
                          </a:solidFill>
                          <a:effectLst/>
                          <a:latin typeface="+mn-lt"/>
                          <a:ea typeface="+mn-ea"/>
                          <a:cs typeface="+mn-cs"/>
                        </a:rPr>
                        <a:t>Menu option</a:t>
                      </a:r>
                      <a:endParaRPr lang="en-US" dirty="0"/>
                    </a:p>
                  </a:txBody>
                  <a:tcPr/>
                </a:tc>
                <a:tc>
                  <a:txBody>
                    <a:bodyPr/>
                    <a:lstStyle/>
                    <a:p>
                      <a:r>
                        <a:rPr lang="en-US" sz="1800" b="1" kern="1200" dirty="0" smtClean="0">
                          <a:solidFill>
                            <a:schemeClr val="lt1"/>
                          </a:solidFill>
                          <a:effectLst/>
                          <a:latin typeface="+mn-lt"/>
                          <a:ea typeface="+mn-ea"/>
                          <a:cs typeface="+mn-cs"/>
                        </a:rPr>
                        <a:t>Description</a:t>
                      </a:r>
                      <a:endParaRPr lang="en-US" dirty="0"/>
                    </a:p>
                  </a:txBody>
                  <a:tcPr/>
                </a:tc>
              </a:tr>
              <a:tr h="1581352">
                <a:tc>
                  <a:txBody>
                    <a:bodyPr/>
                    <a:lstStyle/>
                    <a:p>
                      <a:r>
                        <a:rPr lang="en-US" sz="1800" dirty="0" smtClean="0">
                          <a:latin typeface="+mj-lt"/>
                        </a:rPr>
                        <a:t>Home</a:t>
                      </a:r>
                      <a:endParaRPr lang="en-US" sz="1800" dirty="0">
                        <a:latin typeface="+mj-lt"/>
                      </a:endParaRPr>
                    </a:p>
                  </a:txBody>
                  <a:tcPr/>
                </a:tc>
                <a:tc>
                  <a:txBody>
                    <a:bodyPr/>
                    <a:lstStyle/>
                    <a:p>
                      <a:r>
                        <a:rPr lang="en-US" sz="1800" kern="1200" dirty="0" smtClean="0">
                          <a:solidFill>
                            <a:schemeClr val="dk1"/>
                          </a:solidFill>
                          <a:effectLst/>
                          <a:latin typeface="+mj-lt"/>
                          <a:ea typeface="+mn-ea"/>
                          <a:cs typeface="+mn-cs"/>
                        </a:rPr>
                        <a:t>Opens the user’s home page, which displays a list of links for the facilities and roles that have been assigned to the</a:t>
                      </a:r>
                      <a:r>
                        <a:rPr lang="en-US" sz="1800" kern="1200" baseline="0" dirty="0" smtClean="0">
                          <a:solidFill>
                            <a:schemeClr val="dk1"/>
                          </a:solidFill>
                          <a:effectLst/>
                          <a:latin typeface="+mj-lt"/>
                          <a:ea typeface="+mn-ea"/>
                          <a:cs typeface="+mn-cs"/>
                        </a:rPr>
                        <a:t> user</a:t>
                      </a:r>
                      <a:endParaRPr lang="en-US" sz="1800" dirty="0">
                        <a:latin typeface="+mj-lt"/>
                      </a:endParaRPr>
                    </a:p>
                  </a:txBody>
                  <a:tcPr/>
                </a:tc>
              </a:tr>
              <a:tr h="623487">
                <a:tc>
                  <a:txBody>
                    <a:bodyPr/>
                    <a:lstStyle/>
                    <a:p>
                      <a:r>
                        <a:rPr lang="en-US" sz="1800" kern="1200" dirty="0" smtClean="0">
                          <a:solidFill>
                            <a:schemeClr val="dk1"/>
                          </a:solidFill>
                          <a:effectLst/>
                          <a:latin typeface="+mj-lt"/>
                          <a:ea typeface="+mn-ea"/>
                          <a:cs typeface="+mn-cs"/>
                        </a:rPr>
                        <a:t>New Abstract</a:t>
                      </a:r>
                      <a:endParaRPr lang="en-US" sz="1800" dirty="0">
                        <a:latin typeface="+mj-lt"/>
                      </a:endParaRPr>
                    </a:p>
                  </a:txBody>
                  <a:tcPr/>
                </a:tc>
                <a:tc>
                  <a:txBody>
                    <a:bodyPr/>
                    <a:lstStyle/>
                    <a:p>
                      <a:r>
                        <a:rPr lang="en-US" sz="1800" kern="1200" dirty="0" smtClean="0">
                          <a:solidFill>
                            <a:schemeClr val="dk1"/>
                          </a:solidFill>
                          <a:effectLst/>
                          <a:latin typeface="+mj-lt"/>
                          <a:ea typeface="+mn-ea"/>
                          <a:cs typeface="+mn-cs"/>
                        </a:rPr>
                        <a:t>Opens the data entry page for a new abstract</a:t>
                      </a:r>
                      <a:endParaRPr lang="en-US" sz="1800" dirty="0">
                        <a:latin typeface="+mj-lt"/>
                      </a:endParaRPr>
                    </a:p>
                  </a:txBody>
                  <a:tcPr/>
                </a:tc>
              </a:tr>
              <a:tr h="623487">
                <a:tc>
                  <a:txBody>
                    <a:bodyPr/>
                    <a:lstStyle/>
                    <a:p>
                      <a:r>
                        <a:rPr lang="en-US" sz="1800" kern="1200" dirty="0" smtClean="0">
                          <a:solidFill>
                            <a:schemeClr val="dk1"/>
                          </a:solidFill>
                          <a:effectLst/>
                          <a:latin typeface="+mj-lt"/>
                          <a:ea typeface="+mn-ea"/>
                          <a:cs typeface="+mn-cs"/>
                        </a:rPr>
                        <a:t>Find/Open Abstract</a:t>
                      </a:r>
                      <a:endParaRPr lang="en-US" sz="1800" dirty="0">
                        <a:latin typeface="+mj-lt"/>
                      </a:endParaRPr>
                    </a:p>
                  </a:txBody>
                  <a:tcPr/>
                </a:tc>
                <a:tc>
                  <a:txBody>
                    <a:bodyPr/>
                    <a:lstStyle/>
                    <a:p>
                      <a:r>
                        <a:rPr lang="en-US" sz="1800" kern="1200" dirty="0" smtClean="0">
                          <a:solidFill>
                            <a:schemeClr val="dk1"/>
                          </a:solidFill>
                          <a:effectLst/>
                          <a:latin typeface="+mj-lt"/>
                          <a:ea typeface="+mn-ea"/>
                          <a:cs typeface="+mn-cs"/>
                        </a:rPr>
                        <a:t>Opens the page to search for existing abstracts</a:t>
                      </a:r>
                      <a:endParaRPr lang="en-US" sz="1800" dirty="0">
                        <a:latin typeface="+mj-lt"/>
                      </a:endParaRPr>
                    </a:p>
                  </a:txBody>
                  <a:tcPr/>
                </a:tc>
              </a:tr>
              <a:tr h="890695">
                <a:tc>
                  <a:txBody>
                    <a:bodyPr/>
                    <a:lstStyle/>
                    <a:p>
                      <a:r>
                        <a:rPr lang="en-US" sz="1800" kern="1200" dirty="0" smtClean="0">
                          <a:solidFill>
                            <a:schemeClr val="dk1"/>
                          </a:solidFill>
                          <a:effectLst/>
                          <a:latin typeface="+mj-lt"/>
                          <a:ea typeface="+mn-ea"/>
                          <a:cs typeface="+mn-cs"/>
                        </a:rPr>
                        <a:t>Release Abstracts</a:t>
                      </a:r>
                      <a:endParaRPr lang="en-US" sz="1800" dirty="0">
                        <a:latin typeface="+mj-lt"/>
                      </a:endParaRPr>
                    </a:p>
                  </a:txBody>
                  <a:tcPr/>
                </a:tc>
                <a:tc>
                  <a:txBody>
                    <a:bodyPr/>
                    <a:lstStyle/>
                    <a:p>
                      <a:r>
                        <a:rPr lang="en-US" sz="1800" kern="1200" dirty="0" smtClean="0">
                          <a:solidFill>
                            <a:schemeClr val="dk1"/>
                          </a:solidFill>
                          <a:effectLst/>
                          <a:latin typeface="+mj-lt"/>
                          <a:ea typeface="+mn-ea"/>
                          <a:cs typeface="+mn-cs"/>
                        </a:rPr>
                        <a:t>Opens the page that lists all abstracts that are completed and ready for release</a:t>
                      </a:r>
                      <a:endParaRPr lang="en-US" sz="1800" dirty="0">
                        <a:latin typeface="+mj-lt"/>
                      </a:endParaRPr>
                    </a:p>
                  </a:txBody>
                  <a:tcPr/>
                </a:tc>
              </a:tr>
              <a:tr h="534417">
                <a:tc>
                  <a:txBody>
                    <a:bodyPr/>
                    <a:lstStyle/>
                    <a:p>
                      <a:pPr marL="0" marR="0">
                        <a:spcBef>
                          <a:spcPts val="400"/>
                        </a:spcBef>
                        <a:spcAft>
                          <a:spcPts val="400"/>
                        </a:spcAft>
                      </a:pPr>
                      <a:r>
                        <a:rPr lang="en-US" sz="1800" dirty="0">
                          <a:effectLst/>
                          <a:latin typeface="+mj-lt"/>
                          <a:ea typeface="Times New Roman" panose="02020603050405020304" pitchFamily="18" charset="0"/>
                        </a:rPr>
                        <a:t>Reports</a:t>
                      </a:r>
                    </a:p>
                  </a:txBody>
                  <a:tcPr marL="68580" marR="68580" marT="0" marB="0"/>
                </a:tc>
                <a:tc>
                  <a:txBody>
                    <a:bodyPr/>
                    <a:lstStyle/>
                    <a:p>
                      <a:pPr marL="0" marR="0">
                        <a:spcBef>
                          <a:spcPts val="400"/>
                        </a:spcBef>
                        <a:spcAft>
                          <a:spcPts val="400"/>
                        </a:spcAft>
                      </a:pPr>
                      <a:r>
                        <a:rPr lang="en-US" sz="1800" dirty="0">
                          <a:effectLst/>
                          <a:latin typeface="+mj-lt"/>
                          <a:ea typeface="Times New Roman" panose="02020603050405020304" pitchFamily="18" charset="0"/>
                        </a:rPr>
                        <a:t>Opens the page that lists the reports available for viewing</a:t>
                      </a:r>
                    </a:p>
                  </a:txBody>
                  <a:tcPr marL="68580" marR="68580" marT="0" marB="0"/>
                </a:tc>
              </a:tr>
            </a:tbl>
          </a:graphicData>
        </a:graphic>
      </p:graphicFrame>
      <p:pic>
        <p:nvPicPr>
          <p:cNvPr id="4" name="Picture 3"/>
          <p:cNvPicPr>
            <a:picLocks noChangeAspect="1"/>
          </p:cNvPicPr>
          <p:nvPr/>
        </p:nvPicPr>
        <p:blipFill rotWithShape="1">
          <a:blip r:embed="rId3"/>
          <a:srcRect l="22809" t="91700" r="20258" b="2586"/>
          <a:stretch/>
        </p:blipFill>
        <p:spPr>
          <a:xfrm>
            <a:off x="953036" y="6466115"/>
            <a:ext cx="6540052" cy="391885"/>
          </a:xfrm>
          <a:prstGeom prst="rect">
            <a:avLst/>
          </a:prstGeom>
        </p:spPr>
      </p:pic>
      <p:pic>
        <p:nvPicPr>
          <p:cNvPr id="6" name="Picture 5"/>
          <p:cNvPicPr>
            <a:picLocks noChangeAspect="1"/>
          </p:cNvPicPr>
          <p:nvPr/>
        </p:nvPicPr>
        <p:blipFill>
          <a:blip r:embed="rId4"/>
          <a:stretch>
            <a:fillRect/>
          </a:stretch>
        </p:blipFill>
        <p:spPr>
          <a:xfrm>
            <a:off x="7493088" y="6264987"/>
            <a:ext cx="1076325" cy="659417"/>
          </a:xfrm>
          <a:prstGeom prst="rect">
            <a:avLst/>
          </a:prstGeom>
        </p:spPr>
      </p:pic>
    </p:spTree>
    <p:extLst>
      <p:ext uri="{BB962C8B-B14F-4D97-AF65-F5344CB8AC3E}">
        <p14:creationId xmlns:p14="http://schemas.microsoft.com/office/powerpoint/2010/main" val="4233734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Abstractor Menu Option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6114153"/>
              </p:ext>
            </p:extLst>
          </p:nvPr>
        </p:nvGraphicFramePr>
        <p:xfrm>
          <a:off x="677863" y="1930400"/>
          <a:ext cx="8596312" cy="3311300"/>
        </p:xfrm>
        <a:graphic>
          <a:graphicData uri="http://schemas.openxmlformats.org/drawingml/2006/table">
            <a:tbl>
              <a:tblPr firstRow="1" bandRow="1">
                <a:tableStyleId>{5C22544A-7EE6-4342-B048-85BDC9FD1C3A}</a:tableStyleId>
              </a:tblPr>
              <a:tblGrid>
                <a:gridCol w="4298156"/>
                <a:gridCol w="4298156"/>
              </a:tblGrid>
              <a:tr h="626230">
                <a:tc>
                  <a:txBody>
                    <a:bodyPr/>
                    <a:lstStyle/>
                    <a:p>
                      <a:r>
                        <a:rPr lang="en-US" sz="1800" b="1" kern="1200" dirty="0" smtClean="0">
                          <a:solidFill>
                            <a:schemeClr val="lt1"/>
                          </a:solidFill>
                          <a:effectLst/>
                          <a:latin typeface="+mn-lt"/>
                          <a:ea typeface="+mn-ea"/>
                          <a:cs typeface="+mn-cs"/>
                        </a:rPr>
                        <a:t>Menu option</a:t>
                      </a:r>
                      <a:endParaRPr lang="en-US" dirty="0"/>
                    </a:p>
                  </a:txBody>
                  <a:tcPr/>
                </a:tc>
                <a:tc>
                  <a:txBody>
                    <a:bodyPr/>
                    <a:lstStyle/>
                    <a:p>
                      <a:r>
                        <a:rPr lang="en-US" sz="1800" b="1" kern="1200" dirty="0" smtClean="0">
                          <a:solidFill>
                            <a:schemeClr val="lt1"/>
                          </a:solidFill>
                          <a:effectLst/>
                          <a:latin typeface="+mn-lt"/>
                          <a:ea typeface="+mn-ea"/>
                          <a:cs typeface="+mn-cs"/>
                        </a:rPr>
                        <a:t>Description</a:t>
                      </a:r>
                      <a:endParaRPr lang="en-US" dirty="0"/>
                    </a:p>
                  </a:txBody>
                  <a:tcPr/>
                </a:tc>
              </a:tr>
              <a:tr h="626230">
                <a:tc>
                  <a:txBody>
                    <a:bodyPr/>
                    <a:lstStyle/>
                    <a:p>
                      <a:pPr marL="0" marR="0">
                        <a:spcBef>
                          <a:spcPts val="400"/>
                        </a:spcBef>
                        <a:spcAft>
                          <a:spcPts val="400"/>
                        </a:spcAft>
                      </a:pPr>
                      <a:r>
                        <a:rPr lang="en-US" sz="1800" dirty="0">
                          <a:effectLst/>
                          <a:latin typeface="+mj-lt"/>
                          <a:ea typeface="Times New Roman" panose="02020603050405020304" pitchFamily="18" charset="0"/>
                        </a:rPr>
                        <a:t>Change Password</a:t>
                      </a:r>
                    </a:p>
                  </a:txBody>
                  <a:tcPr marL="68580" marR="68580" marT="0" marB="0"/>
                </a:tc>
                <a:tc>
                  <a:txBody>
                    <a:bodyPr/>
                    <a:lstStyle/>
                    <a:p>
                      <a:pPr marL="0" marR="0">
                        <a:spcBef>
                          <a:spcPts val="400"/>
                        </a:spcBef>
                        <a:spcAft>
                          <a:spcPts val="400"/>
                        </a:spcAft>
                      </a:pPr>
                      <a:r>
                        <a:rPr lang="en-US" sz="1800" dirty="0">
                          <a:effectLst/>
                          <a:latin typeface="+mj-lt"/>
                          <a:ea typeface="Times New Roman" panose="02020603050405020304" pitchFamily="18" charset="0"/>
                        </a:rPr>
                        <a:t>Opens the change password page</a:t>
                      </a:r>
                    </a:p>
                  </a:txBody>
                  <a:tcPr marL="68580" marR="68580" marT="0" marB="0"/>
                </a:tc>
              </a:tr>
              <a:tr h="1235304">
                <a:tc>
                  <a:txBody>
                    <a:bodyPr/>
                    <a:lstStyle/>
                    <a:p>
                      <a:pPr marL="0" marR="0">
                        <a:spcBef>
                          <a:spcPts val="400"/>
                        </a:spcBef>
                        <a:spcAft>
                          <a:spcPts val="400"/>
                        </a:spcAft>
                      </a:pPr>
                      <a:r>
                        <a:rPr lang="en-US" sz="1800" dirty="0">
                          <a:effectLst/>
                          <a:latin typeface="+mj-lt"/>
                          <a:ea typeface="Times New Roman" panose="02020603050405020304" pitchFamily="18" charset="0"/>
                        </a:rPr>
                        <a:t>Help</a:t>
                      </a:r>
                    </a:p>
                  </a:txBody>
                  <a:tcPr marL="68580" marR="68580" marT="0" marB="0"/>
                </a:tc>
                <a:tc>
                  <a:txBody>
                    <a:bodyPr/>
                    <a:lstStyle/>
                    <a:p>
                      <a:pPr marL="0" marR="0">
                        <a:spcBef>
                          <a:spcPts val="400"/>
                        </a:spcBef>
                        <a:spcAft>
                          <a:spcPts val="400"/>
                        </a:spcAft>
                      </a:pPr>
                      <a:r>
                        <a:rPr lang="en-US" sz="1800" dirty="0">
                          <a:effectLst/>
                          <a:latin typeface="+mj-lt"/>
                          <a:ea typeface="Times New Roman" panose="02020603050405020304" pitchFamily="18" charset="0"/>
                        </a:rPr>
                        <a:t>About - Opens a page with the Web Plus, NAACCR, and Collaborative </a:t>
                      </a:r>
                      <a:r>
                        <a:rPr lang="en-US" sz="1800" dirty="0" smtClean="0">
                          <a:effectLst/>
                          <a:latin typeface="+mj-lt"/>
                          <a:ea typeface="Times New Roman" panose="02020603050405020304" pitchFamily="18" charset="0"/>
                        </a:rPr>
                        <a:t>Staging</a:t>
                      </a:r>
                      <a:r>
                        <a:rPr lang="en-US" sz="1800" baseline="0" dirty="0" smtClean="0">
                          <a:effectLst/>
                          <a:latin typeface="+mj-lt"/>
                          <a:ea typeface="Times New Roman" panose="02020603050405020304" pitchFamily="18" charset="0"/>
                        </a:rPr>
                        <a:t> and TNM Staging </a:t>
                      </a:r>
                      <a:r>
                        <a:rPr lang="en-US" sz="1800" dirty="0" smtClean="0">
                          <a:effectLst/>
                          <a:latin typeface="+mj-lt"/>
                          <a:ea typeface="Times New Roman" panose="02020603050405020304" pitchFamily="18" charset="0"/>
                        </a:rPr>
                        <a:t>Algorithm </a:t>
                      </a:r>
                      <a:r>
                        <a:rPr lang="en-US" sz="1800" dirty="0">
                          <a:effectLst/>
                          <a:latin typeface="+mj-lt"/>
                          <a:ea typeface="Times New Roman" panose="02020603050405020304" pitchFamily="18" charset="0"/>
                        </a:rPr>
                        <a:t>Version information</a:t>
                      </a:r>
                    </a:p>
                  </a:txBody>
                  <a:tcPr marL="68580" marR="68580" marT="0" marB="0"/>
                </a:tc>
              </a:tr>
              <a:tr h="823536">
                <a:tc>
                  <a:txBody>
                    <a:bodyPr/>
                    <a:lstStyle/>
                    <a:p>
                      <a:pPr marL="0" marR="0">
                        <a:spcBef>
                          <a:spcPts val="400"/>
                        </a:spcBef>
                        <a:spcAft>
                          <a:spcPts val="400"/>
                        </a:spcAft>
                      </a:pPr>
                      <a:r>
                        <a:rPr lang="en-US" sz="1800" dirty="0">
                          <a:effectLst/>
                          <a:latin typeface="+mj-lt"/>
                          <a:ea typeface="Times New Roman" panose="02020603050405020304" pitchFamily="18" charset="0"/>
                        </a:rPr>
                        <a:t>Log out</a:t>
                      </a:r>
                    </a:p>
                  </a:txBody>
                  <a:tcPr marL="68580" marR="68580" marT="0" marB="0"/>
                </a:tc>
                <a:tc>
                  <a:txBody>
                    <a:bodyPr/>
                    <a:lstStyle/>
                    <a:p>
                      <a:pPr marL="0" marR="0">
                        <a:spcBef>
                          <a:spcPts val="400"/>
                        </a:spcBef>
                        <a:spcAft>
                          <a:spcPts val="400"/>
                        </a:spcAft>
                      </a:pPr>
                      <a:r>
                        <a:rPr lang="en-US" sz="1800" dirty="0">
                          <a:effectLst/>
                          <a:latin typeface="+mj-lt"/>
                          <a:ea typeface="Times New Roman" panose="02020603050405020304" pitchFamily="18" charset="0"/>
                        </a:rPr>
                        <a:t>Logs the user out of Web Plus; opens Web Plus Log in page</a:t>
                      </a:r>
                    </a:p>
                  </a:txBody>
                  <a:tcPr marL="68580" marR="68580" marT="0" marB="0"/>
                </a:tc>
              </a:tr>
            </a:tbl>
          </a:graphicData>
        </a:graphic>
      </p:graphicFrame>
      <p:pic>
        <p:nvPicPr>
          <p:cNvPr id="5" name="Picture 4"/>
          <p:cNvPicPr>
            <a:picLocks noChangeAspect="1"/>
          </p:cNvPicPr>
          <p:nvPr/>
        </p:nvPicPr>
        <p:blipFill rotWithShape="1">
          <a:blip r:embed="rId3"/>
          <a:srcRect l="22809" t="91700" r="20258" b="2586"/>
          <a:stretch/>
        </p:blipFill>
        <p:spPr>
          <a:xfrm>
            <a:off x="953036" y="6466115"/>
            <a:ext cx="6540052" cy="391885"/>
          </a:xfrm>
          <a:prstGeom prst="rect">
            <a:avLst/>
          </a:prstGeom>
        </p:spPr>
      </p:pic>
      <p:pic>
        <p:nvPicPr>
          <p:cNvPr id="6" name="Picture 5"/>
          <p:cNvPicPr>
            <a:picLocks noChangeAspect="1"/>
          </p:cNvPicPr>
          <p:nvPr/>
        </p:nvPicPr>
        <p:blipFill>
          <a:blip r:embed="rId4"/>
          <a:stretch>
            <a:fillRect/>
          </a:stretch>
        </p:blipFill>
        <p:spPr>
          <a:xfrm>
            <a:off x="7493088" y="6264987"/>
            <a:ext cx="1076325" cy="659417"/>
          </a:xfrm>
          <a:prstGeom prst="rect">
            <a:avLst/>
          </a:prstGeom>
        </p:spPr>
      </p:pic>
    </p:spTree>
    <p:extLst>
      <p:ext uri="{BB962C8B-B14F-4D97-AF65-F5344CB8AC3E}">
        <p14:creationId xmlns:p14="http://schemas.microsoft.com/office/powerpoint/2010/main" val="1979165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463899"/>
          </a:xfrm>
        </p:spPr>
        <p:txBody>
          <a:bodyPr>
            <a:normAutofit/>
          </a:bodyPr>
          <a:lstStyle/>
          <a:p>
            <a:pPr algn="ctr"/>
            <a:r>
              <a:rPr lang="en-US" sz="3600" dirty="0" smtClean="0"/>
              <a:t>Abstracting Process</a:t>
            </a:r>
            <a:endParaRPr lang="en-US" sz="3600" dirty="0"/>
          </a:p>
        </p:txBody>
      </p:sp>
      <p:sp>
        <p:nvSpPr>
          <p:cNvPr id="3" name="Text Placeholder 2"/>
          <p:cNvSpPr>
            <a:spLocks noGrp="1"/>
          </p:cNvSpPr>
          <p:nvPr>
            <p:ph type="body" idx="1"/>
          </p:nvPr>
        </p:nvSpPr>
        <p:spPr>
          <a:xfrm>
            <a:off x="677335" y="2228045"/>
            <a:ext cx="8596668" cy="3813317"/>
          </a:xfrm>
        </p:spPr>
        <p:txBody>
          <a:bodyPr anchor="t">
            <a:normAutofit fontScale="92500" lnSpcReduction="10000"/>
          </a:bodyPr>
          <a:lstStyle/>
          <a:p>
            <a:r>
              <a:rPr lang="en-US" sz="1900" dirty="0">
                <a:solidFill>
                  <a:schemeClr val="tx1"/>
                </a:solidFill>
              </a:rPr>
              <a:t>The process of generating an abstract includes the following steps:</a:t>
            </a:r>
          </a:p>
          <a:p>
            <a:pPr marL="342900" lvl="0" indent="-342900">
              <a:buFont typeface="Wingdings" panose="05000000000000000000" pitchFamily="2" charset="2"/>
              <a:buChar char="Ø"/>
            </a:pPr>
            <a:r>
              <a:rPr lang="en-US" sz="1900" dirty="0">
                <a:solidFill>
                  <a:schemeClr val="tx1"/>
                </a:solidFill>
              </a:rPr>
              <a:t>Create the abstract with the </a:t>
            </a:r>
            <a:r>
              <a:rPr lang="en-US" sz="1900" dirty="0" smtClean="0">
                <a:solidFill>
                  <a:schemeClr val="tx1"/>
                </a:solidFill>
              </a:rPr>
              <a:t>pertinent demographic information and save</a:t>
            </a:r>
            <a:r>
              <a:rPr lang="en-US" sz="1900" dirty="0">
                <a:solidFill>
                  <a:schemeClr val="tx1"/>
                </a:solidFill>
              </a:rPr>
              <a:t>. </a:t>
            </a:r>
            <a:endParaRPr lang="en-US" sz="1900" dirty="0" smtClean="0">
              <a:solidFill>
                <a:schemeClr val="tx1"/>
              </a:solidFill>
            </a:endParaRPr>
          </a:p>
          <a:p>
            <a:pPr marL="342900" lvl="0" indent="-342900">
              <a:buFont typeface="Wingdings" panose="05000000000000000000" pitchFamily="2" charset="2"/>
              <a:buChar char="Ø"/>
            </a:pPr>
            <a:r>
              <a:rPr lang="en-US" sz="1900" dirty="0" smtClean="0">
                <a:solidFill>
                  <a:schemeClr val="tx1"/>
                </a:solidFill>
              </a:rPr>
              <a:t>Enter </a:t>
            </a:r>
            <a:r>
              <a:rPr lang="en-US" sz="1900" dirty="0">
                <a:solidFill>
                  <a:schemeClr val="tx1"/>
                </a:solidFill>
              </a:rPr>
              <a:t>codes using the codes supplied by the Web Plus application and text in the in the data entry fields. Save the abstract to retain the information you have entered.</a:t>
            </a:r>
          </a:p>
          <a:p>
            <a:pPr marL="342900" lvl="0" indent="-342900">
              <a:buFont typeface="Wingdings" panose="05000000000000000000" pitchFamily="2" charset="2"/>
              <a:buChar char="Ø"/>
            </a:pPr>
            <a:r>
              <a:rPr lang="en-US" sz="1900" dirty="0">
                <a:solidFill>
                  <a:schemeClr val="tx1"/>
                </a:solidFill>
              </a:rPr>
              <a:t>Correct errors. Each time you open or save the abstract, Web Plus automatically edits the entered information for accuracy and completeness using the edit set and required fields chosen by your Web Plus Administrator.</a:t>
            </a:r>
          </a:p>
          <a:p>
            <a:pPr marL="342900" lvl="0" indent="-342900">
              <a:buFont typeface="Wingdings" panose="05000000000000000000" pitchFamily="2" charset="2"/>
              <a:buChar char="Ø"/>
            </a:pPr>
            <a:r>
              <a:rPr lang="en-US" sz="1900" dirty="0">
                <a:solidFill>
                  <a:schemeClr val="tx1"/>
                </a:solidFill>
              </a:rPr>
              <a:t>After you have entered all your data and corrected all errors, save the abstract and the system will designate your new abstract as complete.</a:t>
            </a:r>
          </a:p>
          <a:p>
            <a:pPr marL="342900" lvl="0" indent="-342900">
              <a:buFont typeface="Wingdings" panose="05000000000000000000" pitchFamily="2" charset="2"/>
              <a:buChar char="Ø"/>
            </a:pPr>
            <a:r>
              <a:rPr lang="en-US" sz="1900" dirty="0">
                <a:solidFill>
                  <a:schemeClr val="tx1"/>
                </a:solidFill>
              </a:rPr>
              <a:t>Release the completed abstract to the central registry. You can release abstracts individually or several at a time.</a:t>
            </a:r>
          </a:p>
          <a:p>
            <a:endParaRPr lang="en-US" sz="1900" dirty="0">
              <a:solidFill>
                <a:schemeClr val="tx1"/>
              </a:solidFill>
            </a:endParaRPr>
          </a:p>
        </p:txBody>
      </p:sp>
      <p:pic>
        <p:nvPicPr>
          <p:cNvPr id="4" name="Picture 3"/>
          <p:cNvPicPr>
            <a:picLocks noChangeAspect="1"/>
          </p:cNvPicPr>
          <p:nvPr/>
        </p:nvPicPr>
        <p:blipFill rotWithShape="1">
          <a:blip r:embed="rId3"/>
          <a:srcRect l="22809" t="91700" r="20258" b="2586"/>
          <a:stretch/>
        </p:blipFill>
        <p:spPr>
          <a:xfrm>
            <a:off x="953036" y="6466115"/>
            <a:ext cx="6540052" cy="391885"/>
          </a:xfrm>
          <a:prstGeom prst="rect">
            <a:avLst/>
          </a:prstGeom>
        </p:spPr>
      </p:pic>
      <p:pic>
        <p:nvPicPr>
          <p:cNvPr id="5" name="Picture 4"/>
          <p:cNvPicPr>
            <a:picLocks noChangeAspect="1"/>
          </p:cNvPicPr>
          <p:nvPr/>
        </p:nvPicPr>
        <p:blipFill>
          <a:blip r:embed="rId4"/>
          <a:stretch>
            <a:fillRect/>
          </a:stretch>
        </p:blipFill>
        <p:spPr>
          <a:xfrm>
            <a:off x="7493088" y="6264987"/>
            <a:ext cx="1076325" cy="659417"/>
          </a:xfrm>
          <a:prstGeom prst="rect">
            <a:avLst/>
          </a:prstGeom>
        </p:spPr>
      </p:pic>
    </p:spTree>
    <p:extLst>
      <p:ext uri="{BB962C8B-B14F-4D97-AF65-F5344CB8AC3E}">
        <p14:creationId xmlns:p14="http://schemas.microsoft.com/office/powerpoint/2010/main" val="301319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609600"/>
            <a:ext cx="8299241" cy="832834"/>
          </a:xfrm>
        </p:spPr>
        <p:txBody>
          <a:bodyPr/>
          <a:lstStyle/>
          <a:p>
            <a:pPr algn="ctr"/>
            <a:r>
              <a:rPr lang="en-US" dirty="0" smtClean="0"/>
              <a:t>Data Entry</a:t>
            </a:r>
            <a:endParaRPr lang="en-US" dirty="0"/>
          </a:p>
        </p:txBody>
      </p:sp>
      <p:sp>
        <p:nvSpPr>
          <p:cNvPr id="5" name="Rectangle 4"/>
          <p:cNvSpPr/>
          <p:nvPr/>
        </p:nvSpPr>
        <p:spPr>
          <a:xfrm>
            <a:off x="1824569" y="1745734"/>
            <a:ext cx="5817618" cy="369332"/>
          </a:xfrm>
          <a:prstGeom prst="rect">
            <a:avLst/>
          </a:prstGeom>
        </p:spPr>
        <p:txBody>
          <a:bodyPr wrap="none">
            <a:spAutoFit/>
          </a:bodyPr>
          <a:lstStyle/>
          <a:p>
            <a:r>
              <a:rPr lang="en-US" dirty="0" smtClean="0">
                <a:latin typeface="+mj-lt"/>
                <a:ea typeface="Times New Roman" panose="02020603050405020304" pitchFamily="18" charset="0"/>
              </a:rPr>
              <a:t>New case information is added on </a:t>
            </a:r>
            <a:r>
              <a:rPr lang="en-US" dirty="0">
                <a:latin typeface="+mj-lt"/>
                <a:ea typeface="Times New Roman" panose="02020603050405020304" pitchFamily="18" charset="0"/>
              </a:rPr>
              <a:t>the Data Entry page</a:t>
            </a:r>
            <a:endParaRPr lang="en-US" dirty="0">
              <a:latin typeface="+mj-lt"/>
            </a:endParaRPr>
          </a:p>
        </p:txBody>
      </p:sp>
      <p:sp>
        <p:nvSpPr>
          <p:cNvPr id="6" name="Rectangle 2"/>
          <p:cNvSpPr>
            <a:spLocks noChangeArrowheads="1"/>
          </p:cNvSpPr>
          <p:nvPr/>
        </p:nvSpPr>
        <p:spPr bwMode="auto">
          <a:xfrm>
            <a:off x="1918952" y="2242369"/>
            <a:ext cx="51515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1600" b="0" i="0" u="none" strike="noStrike" cap="none" normalizeH="0" baseline="0" dirty="0" smtClean="0">
                <a:ln>
                  <a:noFill/>
                </a:ln>
                <a:solidFill>
                  <a:schemeClr val="tx1"/>
                </a:solidFill>
                <a:effectLst/>
                <a:latin typeface="+mj-lt"/>
                <a:ea typeface="Times New Roman" panose="02020603050405020304" pitchFamily="18" charset="0"/>
              </a:rPr>
              <a:t>On the Web Plus menu, click </a:t>
            </a:r>
            <a:r>
              <a:rPr kumimoji="0" lang="en-US" altLang="en-US" sz="1600" b="1" i="0" u="none" strike="noStrike" cap="none" normalizeH="0" baseline="0" dirty="0" smtClean="0">
                <a:ln>
                  <a:noFill/>
                </a:ln>
                <a:solidFill>
                  <a:schemeClr val="tx1"/>
                </a:solidFill>
                <a:effectLst/>
                <a:latin typeface="+mj-lt"/>
                <a:ea typeface="Times New Roman" panose="02020603050405020304" pitchFamily="18" charset="0"/>
              </a:rPr>
              <a:t>New Abstract</a:t>
            </a:r>
            <a:r>
              <a:rPr kumimoji="0" lang="en-US" altLang="en-US" sz="1600" b="0" i="0" u="none" strike="noStrike" cap="none" normalizeH="0" baseline="0" dirty="0" smtClean="0">
                <a:ln>
                  <a:noFill/>
                </a:ln>
                <a:solidFill>
                  <a:schemeClr val="tx1"/>
                </a:solidFill>
                <a:effectLst/>
                <a:latin typeface="+mj-lt"/>
                <a:ea typeface="Times New Roman" panose="02020603050405020304" pitchFamily="18" charset="0"/>
              </a:rPr>
              <a:t>.</a:t>
            </a:r>
            <a:endParaRPr kumimoji="0" lang="en-US" altLang="en-US" sz="1600" b="0" i="0" u="none" strike="noStrike" cap="none" normalizeH="0" baseline="0" dirty="0" smtClean="0">
              <a:ln>
                <a:noFill/>
              </a:ln>
              <a:solidFill>
                <a:schemeClr val="tx1"/>
              </a:solidFill>
              <a:effectLst/>
              <a:latin typeface="+mj-lt"/>
            </a:endParaRPr>
          </a:p>
        </p:txBody>
      </p:sp>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l="528" t="453" r="2110" b="79239"/>
          <a:stretch>
            <a:fillRect/>
          </a:stretch>
        </p:blipFill>
        <p:spPr bwMode="auto">
          <a:xfrm>
            <a:off x="927279" y="3466696"/>
            <a:ext cx="9057487" cy="8895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srcRect l="22809" t="91700" r="20258" b="2586"/>
          <a:stretch/>
        </p:blipFill>
        <p:spPr>
          <a:xfrm>
            <a:off x="953036" y="6466115"/>
            <a:ext cx="6540052" cy="391885"/>
          </a:xfrm>
          <a:prstGeom prst="rect">
            <a:avLst/>
          </a:prstGeom>
        </p:spPr>
      </p:pic>
      <p:pic>
        <p:nvPicPr>
          <p:cNvPr id="8" name="Picture 7"/>
          <p:cNvPicPr>
            <a:picLocks noChangeAspect="1"/>
          </p:cNvPicPr>
          <p:nvPr/>
        </p:nvPicPr>
        <p:blipFill>
          <a:blip r:embed="rId5"/>
          <a:stretch>
            <a:fillRect/>
          </a:stretch>
        </p:blipFill>
        <p:spPr>
          <a:xfrm>
            <a:off x="7493088" y="6264987"/>
            <a:ext cx="1076325" cy="659417"/>
          </a:xfrm>
          <a:prstGeom prst="rect">
            <a:avLst/>
          </a:prstGeom>
        </p:spPr>
      </p:pic>
    </p:spTree>
    <p:extLst>
      <p:ext uri="{BB962C8B-B14F-4D97-AF65-F5344CB8AC3E}">
        <p14:creationId xmlns:p14="http://schemas.microsoft.com/office/powerpoint/2010/main" val="521615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 Entry Page</a:t>
            </a:r>
            <a:endParaRPr lang="en-US" dirty="0"/>
          </a:p>
        </p:txBody>
      </p:sp>
      <p:pic>
        <p:nvPicPr>
          <p:cNvPr id="6" name="Picture 5"/>
          <p:cNvPicPr>
            <a:picLocks noChangeAspect="1"/>
          </p:cNvPicPr>
          <p:nvPr/>
        </p:nvPicPr>
        <p:blipFill rotWithShape="1">
          <a:blip r:embed="rId3"/>
          <a:srcRect l="22809" t="91700" r="20258" b="2586"/>
          <a:stretch/>
        </p:blipFill>
        <p:spPr>
          <a:xfrm>
            <a:off x="953036" y="6466115"/>
            <a:ext cx="6540052" cy="391885"/>
          </a:xfrm>
          <a:prstGeom prst="rect">
            <a:avLst/>
          </a:prstGeom>
        </p:spPr>
      </p:pic>
      <p:pic>
        <p:nvPicPr>
          <p:cNvPr id="7" name="Picture 6"/>
          <p:cNvPicPr>
            <a:picLocks noChangeAspect="1"/>
          </p:cNvPicPr>
          <p:nvPr/>
        </p:nvPicPr>
        <p:blipFill>
          <a:blip r:embed="rId4"/>
          <a:stretch>
            <a:fillRect/>
          </a:stretch>
        </p:blipFill>
        <p:spPr>
          <a:xfrm>
            <a:off x="7493088" y="6264987"/>
            <a:ext cx="1076325" cy="659417"/>
          </a:xfrm>
          <a:prstGeom prst="rect">
            <a:avLst/>
          </a:prstGeom>
        </p:spPr>
      </p:pic>
      <p:pic>
        <p:nvPicPr>
          <p:cNvPr id="5" name="Picture 4"/>
          <p:cNvPicPr>
            <a:picLocks noChangeAspect="1"/>
          </p:cNvPicPr>
          <p:nvPr/>
        </p:nvPicPr>
        <p:blipFill>
          <a:blip r:embed="rId5"/>
          <a:stretch>
            <a:fillRect/>
          </a:stretch>
        </p:blipFill>
        <p:spPr>
          <a:xfrm>
            <a:off x="448575" y="1431986"/>
            <a:ext cx="9380779" cy="4192437"/>
          </a:xfrm>
          <a:prstGeom prst="rect">
            <a:avLst/>
          </a:prstGeom>
        </p:spPr>
      </p:pic>
    </p:spTree>
    <p:extLst>
      <p:ext uri="{BB962C8B-B14F-4D97-AF65-F5344CB8AC3E}">
        <p14:creationId xmlns:p14="http://schemas.microsoft.com/office/powerpoint/2010/main" val="1932069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Help Tab</a:t>
            </a:r>
            <a:endParaRPr lang="en-US" dirty="0"/>
          </a:p>
        </p:txBody>
      </p:sp>
      <p:sp>
        <p:nvSpPr>
          <p:cNvPr id="4" name="Content Placeholder 3"/>
          <p:cNvSpPr>
            <a:spLocks noGrp="1"/>
          </p:cNvSpPr>
          <p:nvPr>
            <p:ph idx="1"/>
          </p:nvPr>
        </p:nvSpPr>
        <p:spPr/>
        <p:txBody>
          <a:bodyPr/>
          <a:lstStyle/>
          <a:p>
            <a:endParaRPr lang="en-US" dirty="0" smtClean="0"/>
          </a:p>
          <a:p>
            <a:endParaRPr lang="en-US" dirty="0"/>
          </a:p>
        </p:txBody>
      </p:sp>
      <p:sp>
        <p:nvSpPr>
          <p:cNvPr id="6" name="Content Placeholder 2"/>
          <p:cNvSpPr txBox="1">
            <a:spLocks/>
          </p:cNvSpPr>
          <p:nvPr/>
        </p:nvSpPr>
        <p:spPr>
          <a:xfrm>
            <a:off x="953106" y="1618938"/>
            <a:ext cx="8011012" cy="54165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This area provides a legend describing the data entry help icons available to the abstractor</a:t>
            </a:r>
          </a:p>
          <a:p>
            <a:endParaRPr lang="en-US" dirty="0"/>
          </a:p>
        </p:txBody>
      </p:sp>
      <p:pic>
        <p:nvPicPr>
          <p:cNvPr id="8" name="Picture 7"/>
          <p:cNvPicPr>
            <a:picLocks noChangeAspect="1"/>
          </p:cNvPicPr>
          <p:nvPr/>
        </p:nvPicPr>
        <p:blipFill rotWithShape="1">
          <a:blip r:embed="rId3"/>
          <a:srcRect l="22809" t="91700" r="20258" b="2586"/>
          <a:stretch/>
        </p:blipFill>
        <p:spPr>
          <a:xfrm>
            <a:off x="953036" y="6466115"/>
            <a:ext cx="6540052" cy="391885"/>
          </a:xfrm>
          <a:prstGeom prst="rect">
            <a:avLst/>
          </a:prstGeom>
        </p:spPr>
      </p:pic>
      <p:pic>
        <p:nvPicPr>
          <p:cNvPr id="9" name="Picture 8"/>
          <p:cNvPicPr>
            <a:picLocks noChangeAspect="1"/>
          </p:cNvPicPr>
          <p:nvPr/>
        </p:nvPicPr>
        <p:blipFill>
          <a:blip r:embed="rId4"/>
          <a:stretch>
            <a:fillRect/>
          </a:stretch>
        </p:blipFill>
        <p:spPr>
          <a:xfrm>
            <a:off x="7493088" y="6264987"/>
            <a:ext cx="1076325" cy="659417"/>
          </a:xfrm>
          <a:prstGeom prst="rect">
            <a:avLst/>
          </a:prstGeom>
        </p:spPr>
      </p:pic>
      <p:pic>
        <p:nvPicPr>
          <p:cNvPr id="5" name="Picture 4"/>
          <p:cNvPicPr>
            <a:picLocks noChangeAspect="1"/>
          </p:cNvPicPr>
          <p:nvPr/>
        </p:nvPicPr>
        <p:blipFill>
          <a:blip r:embed="rId5"/>
          <a:stretch>
            <a:fillRect/>
          </a:stretch>
        </p:blipFill>
        <p:spPr>
          <a:xfrm>
            <a:off x="1948712" y="2355153"/>
            <a:ext cx="6781220" cy="3086100"/>
          </a:xfrm>
          <a:prstGeom prst="rect">
            <a:avLst/>
          </a:prstGeom>
        </p:spPr>
      </p:pic>
    </p:spTree>
    <p:extLst>
      <p:ext uri="{BB962C8B-B14F-4D97-AF65-F5344CB8AC3E}">
        <p14:creationId xmlns:p14="http://schemas.microsoft.com/office/powerpoint/2010/main" val="202080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4005"/>
            <a:ext cx="8596668" cy="807821"/>
          </a:xfrm>
        </p:spPr>
        <p:txBody>
          <a:bodyPr>
            <a:normAutofit/>
          </a:bodyPr>
          <a:lstStyle/>
          <a:p>
            <a:pPr algn="ctr"/>
            <a:r>
              <a:rPr lang="en-US" dirty="0" smtClean="0"/>
              <a:t>Web Plus Help Icons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1838082"/>
              </p:ext>
            </p:extLst>
          </p:nvPr>
        </p:nvGraphicFramePr>
        <p:xfrm>
          <a:off x="1159100" y="1081826"/>
          <a:ext cx="8435661" cy="5236269"/>
        </p:xfrm>
        <a:graphic>
          <a:graphicData uri="http://schemas.openxmlformats.org/drawingml/2006/table">
            <a:tbl>
              <a:tblPr firstRow="1" bandRow="1">
                <a:tableStyleId>{5C22544A-7EE6-4342-B048-85BDC9FD1C3A}</a:tableStyleId>
              </a:tblPr>
              <a:tblGrid>
                <a:gridCol w="2811887"/>
                <a:gridCol w="2811887"/>
                <a:gridCol w="2811887"/>
              </a:tblGrid>
              <a:tr h="359469">
                <a:tc>
                  <a:txBody>
                    <a:bodyPr/>
                    <a:lstStyle/>
                    <a:p>
                      <a:pPr marL="0" marR="0">
                        <a:spcBef>
                          <a:spcPts val="400"/>
                        </a:spcBef>
                        <a:spcAft>
                          <a:spcPts val="400"/>
                        </a:spcAft>
                      </a:pPr>
                      <a:r>
                        <a:rPr lang="en-US" sz="1800" b="1" dirty="0">
                          <a:effectLst/>
                          <a:latin typeface="+mj-lt"/>
                          <a:ea typeface="Times New Roman" panose="02020603050405020304" pitchFamily="18" charset="0"/>
                          <a:cs typeface="Times New Roman" panose="02020603050405020304" pitchFamily="18" charset="0"/>
                        </a:rPr>
                        <a:t>Icon</a:t>
                      </a:r>
                    </a:p>
                  </a:txBody>
                  <a:tcPr marL="68580" marR="68580" marT="0" marB="0"/>
                </a:tc>
                <a:tc>
                  <a:txBody>
                    <a:bodyPr/>
                    <a:lstStyle/>
                    <a:p>
                      <a:pPr marL="0" marR="0">
                        <a:spcBef>
                          <a:spcPts val="400"/>
                        </a:spcBef>
                        <a:spcAft>
                          <a:spcPts val="400"/>
                        </a:spcAft>
                      </a:pPr>
                      <a:r>
                        <a:rPr lang="en-US" sz="1800" b="1" dirty="0">
                          <a:effectLst/>
                          <a:latin typeface="+mj-lt"/>
                          <a:ea typeface="Times New Roman" panose="02020603050405020304" pitchFamily="18" charset="0"/>
                          <a:cs typeface="Times New Roman" panose="02020603050405020304" pitchFamily="18" charset="0"/>
                        </a:rPr>
                        <a:t>Description</a:t>
                      </a:r>
                    </a:p>
                  </a:txBody>
                  <a:tcPr marL="68580" marR="68580" marT="0" marB="0"/>
                </a:tc>
                <a:tc>
                  <a:txBody>
                    <a:bodyPr/>
                    <a:lstStyle/>
                    <a:p>
                      <a:pPr marL="0" marR="0">
                        <a:spcBef>
                          <a:spcPts val="400"/>
                        </a:spcBef>
                        <a:spcAft>
                          <a:spcPts val="400"/>
                        </a:spcAft>
                      </a:pPr>
                      <a:r>
                        <a:rPr lang="en-US" sz="1800" b="1" dirty="0">
                          <a:effectLst/>
                          <a:latin typeface="+mj-lt"/>
                          <a:ea typeface="Times New Roman" panose="02020603050405020304" pitchFamily="18" charset="0"/>
                          <a:cs typeface="Times New Roman" panose="02020603050405020304" pitchFamily="18" charset="0"/>
                        </a:rPr>
                        <a:t>Click the icon to . . .</a:t>
                      </a:r>
                    </a:p>
                  </a:txBody>
                  <a:tcPr marL="68580" marR="68580" marT="0" marB="0"/>
                </a:tc>
              </a:tr>
              <a:tr h="1427187">
                <a:tc>
                  <a:txBody>
                    <a:bodyPr/>
                    <a:lstStyle/>
                    <a:p>
                      <a:pPr marL="0" marR="0">
                        <a:spcBef>
                          <a:spcPts val="400"/>
                        </a:spcBef>
                        <a:spcAft>
                          <a:spcPts val="40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400"/>
                        </a:spcBef>
                        <a:spcAft>
                          <a:spcPts val="400"/>
                        </a:spcAft>
                      </a:pPr>
                      <a:r>
                        <a:rPr lang="en-US" sz="1600" dirty="0">
                          <a:effectLst/>
                          <a:latin typeface="+mj-lt"/>
                          <a:ea typeface="Times New Roman" panose="02020603050405020304" pitchFamily="18" charset="0"/>
                        </a:rPr>
                        <a:t>Special Lookups</a:t>
                      </a:r>
                    </a:p>
                  </a:txBody>
                  <a:tcPr marL="68580" marR="68580" marT="0" marB="0"/>
                </a:tc>
                <a:tc>
                  <a:txBody>
                    <a:bodyPr/>
                    <a:lstStyle/>
                    <a:p>
                      <a:pPr marL="0" marR="0">
                        <a:spcBef>
                          <a:spcPts val="400"/>
                        </a:spcBef>
                        <a:spcAft>
                          <a:spcPts val="400"/>
                        </a:spcAft>
                      </a:pPr>
                      <a:r>
                        <a:rPr lang="en-US" sz="1600" dirty="0">
                          <a:effectLst/>
                          <a:latin typeface="+mj-lt"/>
                          <a:ea typeface="Times New Roman" panose="02020603050405020304" pitchFamily="18" charset="0"/>
                        </a:rPr>
                        <a:t>open a listing of codes and terms to choose </a:t>
                      </a:r>
                      <a:r>
                        <a:rPr lang="en-US" sz="1600" dirty="0" smtClean="0">
                          <a:effectLst/>
                          <a:latin typeface="+mj-lt"/>
                          <a:ea typeface="Times New Roman" panose="02020603050405020304" pitchFamily="18" charset="0"/>
                        </a:rPr>
                        <a:t>from. When </a:t>
                      </a:r>
                      <a:r>
                        <a:rPr lang="en-US" sz="1600" dirty="0">
                          <a:effectLst/>
                          <a:latin typeface="+mj-lt"/>
                          <a:ea typeface="Times New Roman" panose="02020603050405020304" pitchFamily="18" charset="0"/>
                        </a:rPr>
                        <a:t>a specific code is clicked, it is automatically filled into the abstract for the data item.</a:t>
                      </a:r>
                    </a:p>
                  </a:txBody>
                  <a:tcPr marL="68580" marR="68580" marT="0" marB="0"/>
                </a:tc>
              </a:tr>
              <a:tr h="475729">
                <a:tc>
                  <a:txBody>
                    <a:bodyPr/>
                    <a:lstStyle/>
                    <a:p>
                      <a:endParaRPr lang="en-US" dirty="0"/>
                    </a:p>
                  </a:txBody>
                  <a:tcPr/>
                </a:tc>
                <a:tc>
                  <a:txBody>
                    <a:bodyPr/>
                    <a:lstStyle/>
                    <a:p>
                      <a:pPr marL="0" marR="0">
                        <a:spcBef>
                          <a:spcPts val="400"/>
                        </a:spcBef>
                        <a:spcAft>
                          <a:spcPts val="400"/>
                        </a:spcAft>
                      </a:pPr>
                      <a:r>
                        <a:rPr lang="en-US" sz="1600" dirty="0">
                          <a:effectLst/>
                          <a:latin typeface="+mj-lt"/>
                          <a:ea typeface="Times New Roman" panose="02020603050405020304" pitchFamily="18" charset="0"/>
                        </a:rPr>
                        <a:t>Calculate Field Value</a:t>
                      </a:r>
                    </a:p>
                  </a:txBody>
                  <a:tcPr marL="68580" marR="68580" marT="0" marB="0"/>
                </a:tc>
                <a:tc>
                  <a:txBody>
                    <a:bodyPr/>
                    <a:lstStyle/>
                    <a:p>
                      <a:pPr marL="0" marR="0">
                        <a:spcBef>
                          <a:spcPts val="400"/>
                        </a:spcBef>
                        <a:spcAft>
                          <a:spcPts val="400"/>
                        </a:spcAft>
                      </a:pPr>
                      <a:r>
                        <a:rPr lang="en-US" sz="1600" dirty="0">
                          <a:effectLst/>
                          <a:latin typeface="+mj-lt"/>
                          <a:ea typeface="Times New Roman" panose="02020603050405020304" pitchFamily="18" charset="0"/>
                        </a:rPr>
                        <a:t>calculate a value for a field from values in other fields.</a:t>
                      </a:r>
                    </a:p>
                  </a:txBody>
                  <a:tcPr marL="68580" marR="68580" marT="0" marB="0"/>
                </a:tc>
              </a:tr>
              <a:tr h="1427187">
                <a:tc>
                  <a:txBody>
                    <a:bodyPr/>
                    <a:lstStyle/>
                    <a:p>
                      <a:endParaRPr lang="en-US" dirty="0"/>
                    </a:p>
                  </a:txBody>
                  <a:tcPr/>
                </a:tc>
                <a:tc>
                  <a:txBody>
                    <a:bodyPr/>
                    <a:lstStyle/>
                    <a:p>
                      <a:pPr marL="0" marR="0">
                        <a:spcBef>
                          <a:spcPts val="400"/>
                        </a:spcBef>
                        <a:spcAft>
                          <a:spcPts val="400"/>
                        </a:spcAft>
                      </a:pPr>
                      <a:r>
                        <a:rPr lang="en-US" sz="1600" dirty="0">
                          <a:effectLst/>
                          <a:latin typeface="+mj-lt"/>
                          <a:ea typeface="Times New Roman" panose="02020603050405020304" pitchFamily="18" charset="0"/>
                        </a:rPr>
                        <a:t>Context-sensitive Help</a:t>
                      </a:r>
                    </a:p>
                  </a:txBody>
                  <a:tcPr marL="68580" marR="68580" marT="0" marB="0"/>
                </a:tc>
                <a:tc>
                  <a:txBody>
                    <a:bodyPr/>
                    <a:lstStyle/>
                    <a:p>
                      <a:pPr marL="0" marR="0">
                        <a:spcBef>
                          <a:spcPts val="400"/>
                        </a:spcBef>
                        <a:spcAft>
                          <a:spcPts val="400"/>
                        </a:spcAft>
                      </a:pPr>
                      <a:r>
                        <a:rPr lang="en-US" sz="1600" dirty="0">
                          <a:effectLst/>
                          <a:latin typeface="+mj-lt"/>
                          <a:ea typeface="Times New Roman" panose="02020603050405020304" pitchFamily="18" charset="0"/>
                        </a:rPr>
                        <a:t>open Help page with the NAACCR Standards for Cancer Registries Volume II: Data Standards and Data Dictionary for information about the data item.</a:t>
                      </a:r>
                    </a:p>
                  </a:txBody>
                  <a:tcPr marL="68580" marR="68580" marT="0" marB="0"/>
                </a:tc>
              </a:tr>
              <a:tr h="1427187">
                <a:tc>
                  <a:txBody>
                    <a:bodyPr/>
                    <a:lstStyle/>
                    <a:p>
                      <a:endParaRPr lang="en-US" dirty="0"/>
                    </a:p>
                  </a:txBody>
                  <a:tcPr/>
                </a:tc>
                <a:tc>
                  <a:txBody>
                    <a:bodyPr/>
                    <a:lstStyle/>
                    <a:p>
                      <a:pPr marL="0" marR="0">
                        <a:spcBef>
                          <a:spcPts val="400"/>
                        </a:spcBef>
                        <a:spcAft>
                          <a:spcPts val="400"/>
                        </a:spcAft>
                      </a:pPr>
                      <a:r>
                        <a:rPr lang="en-US" sz="1600" dirty="0">
                          <a:effectLst/>
                          <a:latin typeface="+mj-lt"/>
                          <a:ea typeface="Times New Roman" panose="02020603050405020304" pitchFamily="18" charset="0"/>
                        </a:rPr>
                        <a:t>Print Preview</a:t>
                      </a:r>
                    </a:p>
                  </a:txBody>
                  <a:tcPr marL="68580" marR="68580" marT="0" marB="0"/>
                </a:tc>
                <a:tc>
                  <a:txBody>
                    <a:bodyPr/>
                    <a:lstStyle/>
                    <a:p>
                      <a:pPr marL="0" marR="0">
                        <a:spcBef>
                          <a:spcPts val="400"/>
                        </a:spcBef>
                        <a:spcAft>
                          <a:spcPts val="400"/>
                        </a:spcAft>
                      </a:pPr>
                      <a:r>
                        <a:rPr lang="en-US" sz="1600" dirty="0">
                          <a:effectLst/>
                          <a:latin typeface="+mj-lt"/>
                          <a:ea typeface="Times New Roman" panose="02020603050405020304" pitchFamily="18" charset="0"/>
                        </a:rPr>
                        <a:t>open page that shows all of the fields and the content you have entered in your abstract; this page allows you to print a copy of your abstract.</a:t>
                      </a:r>
                    </a:p>
                  </a:txBody>
                  <a:tcPr marL="68580" marR="68580" marT="0" marB="0"/>
                </a:tc>
              </a:tr>
            </a:tbl>
          </a:graphicData>
        </a:graphic>
      </p:graphicFrame>
      <p:pic>
        <p:nvPicPr>
          <p:cNvPr id="6" name="Picture 5"/>
          <p:cNvPicPr>
            <a:picLocks noChangeAspect="1"/>
          </p:cNvPicPr>
          <p:nvPr/>
        </p:nvPicPr>
        <p:blipFill>
          <a:blip r:embed="rId3"/>
          <a:stretch>
            <a:fillRect/>
          </a:stretch>
        </p:blipFill>
        <p:spPr>
          <a:xfrm>
            <a:off x="1663930" y="1951487"/>
            <a:ext cx="766602" cy="705276"/>
          </a:xfrm>
          <a:prstGeom prst="rect">
            <a:avLst/>
          </a:prstGeom>
        </p:spPr>
      </p:pic>
      <p:pic>
        <p:nvPicPr>
          <p:cNvPr id="7" name="Picture 6"/>
          <p:cNvPicPr>
            <a:picLocks noChangeAspect="1"/>
          </p:cNvPicPr>
          <p:nvPr/>
        </p:nvPicPr>
        <p:blipFill>
          <a:blip r:embed="rId4"/>
          <a:stretch>
            <a:fillRect/>
          </a:stretch>
        </p:blipFill>
        <p:spPr>
          <a:xfrm>
            <a:off x="1678062" y="2964196"/>
            <a:ext cx="563499" cy="388009"/>
          </a:xfrm>
          <a:prstGeom prst="rect">
            <a:avLst/>
          </a:prstGeom>
        </p:spPr>
      </p:pic>
      <p:pic>
        <p:nvPicPr>
          <p:cNvPr id="8" name="Picture 7"/>
          <p:cNvPicPr>
            <a:picLocks noChangeAspect="1"/>
          </p:cNvPicPr>
          <p:nvPr/>
        </p:nvPicPr>
        <p:blipFill>
          <a:blip r:embed="rId5"/>
          <a:stretch>
            <a:fillRect/>
          </a:stretch>
        </p:blipFill>
        <p:spPr>
          <a:xfrm>
            <a:off x="1663930" y="3915340"/>
            <a:ext cx="558696" cy="514002"/>
          </a:xfrm>
          <a:prstGeom prst="rect">
            <a:avLst/>
          </a:prstGeom>
        </p:spPr>
      </p:pic>
      <p:pic>
        <p:nvPicPr>
          <p:cNvPr id="9" name="Picture 8"/>
          <p:cNvPicPr>
            <a:picLocks noChangeAspect="1"/>
          </p:cNvPicPr>
          <p:nvPr/>
        </p:nvPicPr>
        <p:blipFill>
          <a:blip r:embed="rId6"/>
          <a:stretch>
            <a:fillRect/>
          </a:stretch>
        </p:blipFill>
        <p:spPr>
          <a:xfrm>
            <a:off x="1663930" y="5494741"/>
            <a:ext cx="577631" cy="457250"/>
          </a:xfrm>
          <a:prstGeom prst="rect">
            <a:avLst/>
          </a:prstGeom>
        </p:spPr>
      </p:pic>
      <p:pic>
        <p:nvPicPr>
          <p:cNvPr id="10" name="Picture 9"/>
          <p:cNvPicPr>
            <a:picLocks noChangeAspect="1"/>
          </p:cNvPicPr>
          <p:nvPr/>
        </p:nvPicPr>
        <p:blipFill rotWithShape="1">
          <a:blip r:embed="rId7"/>
          <a:srcRect l="22809" t="91700" r="20258" b="2586"/>
          <a:stretch/>
        </p:blipFill>
        <p:spPr>
          <a:xfrm>
            <a:off x="1570303" y="6485334"/>
            <a:ext cx="6540052" cy="391885"/>
          </a:xfrm>
          <a:prstGeom prst="rect">
            <a:avLst/>
          </a:prstGeom>
        </p:spPr>
      </p:pic>
      <p:pic>
        <p:nvPicPr>
          <p:cNvPr id="11" name="Picture 10"/>
          <p:cNvPicPr>
            <a:picLocks noChangeAspect="1"/>
          </p:cNvPicPr>
          <p:nvPr/>
        </p:nvPicPr>
        <p:blipFill>
          <a:blip r:embed="rId8"/>
          <a:stretch>
            <a:fillRect/>
          </a:stretch>
        </p:blipFill>
        <p:spPr>
          <a:xfrm>
            <a:off x="8110355" y="6318095"/>
            <a:ext cx="1076325" cy="659417"/>
          </a:xfrm>
          <a:prstGeom prst="rect">
            <a:avLst/>
          </a:prstGeom>
        </p:spPr>
      </p:pic>
    </p:spTree>
    <p:extLst>
      <p:ext uri="{BB962C8B-B14F-4D97-AF65-F5344CB8AC3E}">
        <p14:creationId xmlns:p14="http://schemas.microsoft.com/office/powerpoint/2010/main" val="3760417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648" y="469900"/>
            <a:ext cx="8596668" cy="1320800"/>
          </a:xfrm>
        </p:spPr>
        <p:txBody>
          <a:bodyPr/>
          <a:lstStyle/>
          <a:p>
            <a:r>
              <a:rPr lang="en-US" dirty="0" smtClean="0"/>
              <a:t>Entering Information into Fields</a:t>
            </a:r>
            <a:endParaRPr lang="en-US" dirty="0"/>
          </a:p>
        </p:txBody>
      </p:sp>
      <p:sp>
        <p:nvSpPr>
          <p:cNvPr id="3" name="Content Placeholder 2"/>
          <p:cNvSpPr>
            <a:spLocks noGrp="1"/>
          </p:cNvSpPr>
          <p:nvPr>
            <p:ph idx="1"/>
          </p:nvPr>
        </p:nvSpPr>
        <p:spPr>
          <a:xfrm>
            <a:off x="996648" y="1790701"/>
            <a:ext cx="8596668" cy="4403062"/>
          </a:xfrm>
        </p:spPr>
        <p:txBody>
          <a:bodyPr/>
          <a:lstStyle/>
          <a:p>
            <a:pPr marL="0" indent="0">
              <a:buNone/>
            </a:pPr>
            <a:r>
              <a:rPr lang="en-US" dirty="0">
                <a:solidFill>
                  <a:schemeClr val="tx1"/>
                </a:solidFill>
              </a:rPr>
              <a:t>C</a:t>
            </a:r>
            <a:r>
              <a:rPr lang="en-US" dirty="0" smtClean="0">
                <a:solidFill>
                  <a:schemeClr val="tx1"/>
                </a:solidFill>
              </a:rPr>
              <a:t>reate </a:t>
            </a:r>
            <a:r>
              <a:rPr lang="en-US" dirty="0">
                <a:solidFill>
                  <a:schemeClr val="tx1"/>
                </a:solidFill>
              </a:rPr>
              <a:t>an abstract by entering essential data into the designated </a:t>
            </a:r>
            <a:r>
              <a:rPr lang="en-US" dirty="0" smtClean="0">
                <a:solidFill>
                  <a:schemeClr val="tx1"/>
                </a:solidFill>
              </a:rPr>
              <a:t>fields</a:t>
            </a:r>
            <a:r>
              <a:rPr lang="en-US" dirty="0">
                <a:solidFill>
                  <a:schemeClr val="tx1"/>
                </a:solidFill>
              </a:rPr>
              <a:t>. </a:t>
            </a:r>
            <a:endParaRPr lang="en-US" dirty="0" smtClean="0">
              <a:solidFill>
                <a:schemeClr val="tx1"/>
              </a:solidFill>
            </a:endParaRPr>
          </a:p>
          <a:p>
            <a:pPr marL="0" indent="0">
              <a:buNone/>
            </a:pPr>
            <a:endParaRPr lang="en-US" dirty="0">
              <a:solidFill>
                <a:schemeClr val="tx1"/>
              </a:solidFill>
            </a:endParaRPr>
          </a:p>
        </p:txBody>
      </p:sp>
      <p:sp>
        <p:nvSpPr>
          <p:cNvPr id="4" name="Rectangle 2"/>
          <p:cNvSpPr>
            <a:spLocks noChangeArrowheads="1"/>
          </p:cNvSpPr>
          <p:nvPr/>
        </p:nvSpPr>
        <p:spPr bwMode="auto">
          <a:xfrm>
            <a:off x="1161141" y="2335057"/>
            <a:ext cx="743131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228600" algn="l"/>
              </a:tabLst>
            </a:pPr>
            <a:r>
              <a:rPr kumimoji="0" lang="en-US" altLang="en-US" b="0" i="0" u="none" strike="noStrike" cap="none" normalizeH="0" baseline="0" dirty="0" smtClean="0">
                <a:ln>
                  <a:noFill/>
                </a:ln>
                <a:solidFill>
                  <a:schemeClr val="tx1"/>
                </a:solidFill>
                <a:effectLst/>
                <a:latin typeface="+mj-lt"/>
                <a:ea typeface="Times New Roman" panose="02020603050405020304" pitchFamily="18" charset="0"/>
              </a:rPr>
              <a:t>On the Web Plus menu, click </a:t>
            </a:r>
            <a:r>
              <a:rPr kumimoji="0" lang="en-US" altLang="en-US" b="1" i="0" u="none" strike="noStrike" cap="none" normalizeH="0" baseline="0" dirty="0" smtClean="0">
                <a:ln>
                  <a:noFill/>
                </a:ln>
                <a:solidFill>
                  <a:schemeClr val="tx1"/>
                </a:solidFill>
                <a:effectLst/>
                <a:latin typeface="+mj-lt"/>
                <a:ea typeface="Times New Roman" panose="02020603050405020304" pitchFamily="18" charset="0"/>
              </a:rPr>
              <a:t>New </a:t>
            </a:r>
            <a:r>
              <a:rPr kumimoji="0" lang="en-US" altLang="en-US" i="0" u="none" strike="noStrike" cap="none" normalizeH="0" baseline="0" dirty="0" smtClean="0">
                <a:ln>
                  <a:noFill/>
                </a:ln>
                <a:solidFill>
                  <a:schemeClr val="tx1"/>
                </a:solidFill>
                <a:effectLst/>
                <a:latin typeface="+mj-lt"/>
                <a:ea typeface="Times New Roman" panose="02020603050405020304" pitchFamily="18" charset="0"/>
              </a:rPr>
              <a:t>Abstract</a:t>
            </a:r>
            <a:r>
              <a:rPr kumimoji="0" lang="en-US" altLang="en-US" b="0" i="0" u="none" strike="noStrike" cap="none" normalizeH="0" baseline="0" dirty="0" smtClean="0">
                <a:ln>
                  <a:noFill/>
                </a:ln>
                <a:solidFill>
                  <a:schemeClr val="tx1"/>
                </a:solidFill>
                <a:effectLst/>
                <a:latin typeface="+mj-lt"/>
                <a:ea typeface="Times New Roman" panose="02020603050405020304" pitchFamily="18" charset="0"/>
              </a:rPr>
              <a:t>.</a:t>
            </a:r>
            <a:endParaRPr kumimoji="0" lang="en-US" altLang="en-US"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b="0" i="0" u="none" strike="noStrike" cap="none" normalizeH="0" baseline="0" dirty="0" smtClean="0">
                <a:ln>
                  <a:noFill/>
                </a:ln>
                <a:solidFill>
                  <a:schemeClr val="tx1"/>
                </a:solidFill>
                <a:effectLst/>
                <a:latin typeface="+mj-lt"/>
                <a:ea typeface="Times New Roman" panose="02020603050405020304" pitchFamily="18" charset="0"/>
              </a:rPr>
              <a:t>The Data Entry page opens. Notice that the Abstractor field is pre-filled with your Abstractor ID</a:t>
            </a: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t="11459" r="48375" b="46303"/>
          <a:stretch>
            <a:fillRect/>
          </a:stretch>
        </p:blipFill>
        <p:spPr bwMode="auto">
          <a:xfrm>
            <a:off x="2075542" y="3425372"/>
            <a:ext cx="5329409" cy="28883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l="22809" t="91700" r="20258" b="2586"/>
          <a:stretch/>
        </p:blipFill>
        <p:spPr>
          <a:xfrm>
            <a:off x="1161141" y="6480699"/>
            <a:ext cx="6540052" cy="391885"/>
          </a:xfrm>
          <a:prstGeom prst="rect">
            <a:avLst/>
          </a:prstGeom>
        </p:spPr>
      </p:pic>
      <p:pic>
        <p:nvPicPr>
          <p:cNvPr id="7" name="Picture 6"/>
          <p:cNvPicPr>
            <a:picLocks noChangeAspect="1"/>
          </p:cNvPicPr>
          <p:nvPr/>
        </p:nvPicPr>
        <p:blipFill>
          <a:blip r:embed="rId5"/>
          <a:stretch>
            <a:fillRect/>
          </a:stretch>
        </p:blipFill>
        <p:spPr>
          <a:xfrm>
            <a:off x="7703762" y="6313714"/>
            <a:ext cx="1076325" cy="659417"/>
          </a:xfrm>
          <a:prstGeom prst="rect">
            <a:avLst/>
          </a:prstGeom>
        </p:spPr>
      </p:pic>
    </p:spTree>
    <p:extLst>
      <p:ext uri="{BB962C8B-B14F-4D97-AF65-F5344CB8AC3E}">
        <p14:creationId xmlns:p14="http://schemas.microsoft.com/office/powerpoint/2010/main" val="4186987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305" y="580572"/>
            <a:ext cx="8596668" cy="928914"/>
          </a:xfrm>
        </p:spPr>
        <p:txBody>
          <a:bodyPr/>
          <a:lstStyle/>
          <a:p>
            <a:r>
              <a:rPr lang="en-US" dirty="0"/>
              <a:t>Entering Information into </a:t>
            </a:r>
            <a:r>
              <a:rPr lang="en-US" dirty="0" smtClean="0"/>
              <a:t>Fields (cont.)</a:t>
            </a:r>
            <a:endParaRPr lang="en-US" dirty="0"/>
          </a:p>
        </p:txBody>
      </p:sp>
      <p:sp>
        <p:nvSpPr>
          <p:cNvPr id="5" name="Rectangle 4"/>
          <p:cNvSpPr/>
          <p:nvPr/>
        </p:nvSpPr>
        <p:spPr>
          <a:xfrm>
            <a:off x="810067" y="1683435"/>
            <a:ext cx="8273143" cy="369332"/>
          </a:xfrm>
          <a:prstGeom prst="rect">
            <a:avLst/>
          </a:prstGeom>
        </p:spPr>
        <p:txBody>
          <a:bodyPr wrap="square">
            <a:spAutoFit/>
          </a:bodyPr>
          <a:lstStyle/>
          <a:p>
            <a:r>
              <a:rPr lang="en-US" dirty="0"/>
              <a:t>The drop downs include the available codes for the specific variable</a:t>
            </a:r>
          </a:p>
        </p:txBody>
      </p:sp>
      <p:pic>
        <p:nvPicPr>
          <p:cNvPr id="1027" name="Picture 1"/>
          <p:cNvPicPr>
            <a:picLocks noChangeAspect="1" noChangeArrowheads="1"/>
          </p:cNvPicPr>
          <p:nvPr/>
        </p:nvPicPr>
        <p:blipFill>
          <a:blip r:embed="rId3">
            <a:extLst>
              <a:ext uri="{28A0092B-C50C-407E-A947-70E740481C1C}">
                <a14:useLocalDpi xmlns:a14="http://schemas.microsoft.com/office/drawing/2010/main" val="0"/>
              </a:ext>
            </a:extLst>
          </a:blip>
          <a:srcRect t="32208" r="49210" b="36810"/>
          <a:stretch>
            <a:fillRect/>
          </a:stretch>
        </p:blipFill>
        <p:spPr bwMode="auto">
          <a:xfrm>
            <a:off x="1983346" y="2554512"/>
            <a:ext cx="6542468" cy="319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4"/>
          <a:srcRect l="22809" t="91700" r="20258" b="2586"/>
          <a:stretch/>
        </p:blipFill>
        <p:spPr>
          <a:xfrm>
            <a:off x="1212656" y="6248461"/>
            <a:ext cx="6540052" cy="391885"/>
          </a:xfrm>
          <a:prstGeom prst="rect">
            <a:avLst/>
          </a:prstGeom>
        </p:spPr>
      </p:pic>
      <p:pic>
        <p:nvPicPr>
          <p:cNvPr id="9" name="Picture 8"/>
          <p:cNvPicPr>
            <a:picLocks noChangeAspect="1"/>
          </p:cNvPicPr>
          <p:nvPr/>
        </p:nvPicPr>
        <p:blipFill>
          <a:blip r:embed="rId5"/>
          <a:stretch>
            <a:fillRect/>
          </a:stretch>
        </p:blipFill>
        <p:spPr>
          <a:xfrm>
            <a:off x="7703762" y="6313714"/>
            <a:ext cx="1076325" cy="659417"/>
          </a:xfrm>
          <a:prstGeom prst="rect">
            <a:avLst/>
          </a:prstGeom>
        </p:spPr>
      </p:pic>
    </p:spTree>
    <p:extLst>
      <p:ext uri="{BB962C8B-B14F-4D97-AF65-F5344CB8AC3E}">
        <p14:creationId xmlns:p14="http://schemas.microsoft.com/office/powerpoint/2010/main" val="4040382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2035"/>
            <a:ext cx="8408609" cy="800443"/>
          </a:xfrm>
        </p:spPr>
        <p:txBody>
          <a:bodyPr>
            <a:normAutofit/>
          </a:bodyPr>
          <a:lstStyle/>
          <a:p>
            <a:r>
              <a:rPr lang="en-US" dirty="0"/>
              <a:t>Entering Information into Fields (cont.)</a:t>
            </a:r>
          </a:p>
        </p:txBody>
      </p:sp>
      <p:sp>
        <p:nvSpPr>
          <p:cNvPr id="3" name="Rectangle 2"/>
          <p:cNvSpPr/>
          <p:nvPr/>
        </p:nvSpPr>
        <p:spPr>
          <a:xfrm>
            <a:off x="798287" y="1132103"/>
            <a:ext cx="8287656" cy="646331"/>
          </a:xfrm>
          <a:prstGeom prst="rect">
            <a:avLst/>
          </a:prstGeom>
        </p:spPr>
        <p:txBody>
          <a:bodyPr wrap="square">
            <a:spAutoFit/>
          </a:bodyPr>
          <a:lstStyle/>
          <a:p>
            <a:r>
              <a:rPr lang="en-US" dirty="0"/>
              <a:t>The question marks on the screen next to each variable is the NAACCR definition for that variable. </a:t>
            </a:r>
          </a:p>
        </p:txBody>
      </p:sp>
      <p:pic>
        <p:nvPicPr>
          <p:cNvPr id="2050" name="Picture 2" descr="lookup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287" y="2844802"/>
            <a:ext cx="2286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p:cNvPicPr>
            <a:picLocks noChangeAspect="1" noChangeArrowheads="1"/>
          </p:cNvPicPr>
          <p:nvPr/>
        </p:nvPicPr>
        <p:blipFill>
          <a:blip r:embed="rId4">
            <a:extLst>
              <a:ext uri="{28A0092B-C50C-407E-A947-70E740481C1C}">
                <a14:useLocalDpi xmlns:a14="http://schemas.microsoft.com/office/drawing/2010/main" val="0"/>
              </a:ext>
            </a:extLst>
          </a:blip>
          <a:srcRect t="32004" r="65538" b="53783"/>
          <a:stretch>
            <a:fillRect/>
          </a:stretch>
        </p:blipFill>
        <p:spPr bwMode="auto">
          <a:xfrm>
            <a:off x="798288" y="2366665"/>
            <a:ext cx="6624138" cy="12795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858557" y="1856181"/>
            <a:ext cx="633057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smtClean="0">
                <a:ln>
                  <a:noFill/>
                </a:ln>
                <a:solidFill>
                  <a:schemeClr val="tx1"/>
                </a:solidFill>
                <a:effectLst/>
                <a:latin typeface="+mj-lt"/>
                <a:ea typeface="Times New Roman" panose="02020603050405020304" pitchFamily="18" charset="0"/>
              </a:rPr>
              <a:t>Click on the </a:t>
            </a:r>
            <a:r>
              <a:rPr kumimoji="0" lang="en-US" altLang="en-US" sz="1600" b="1" i="0" u="none" strike="noStrike" cap="none" normalizeH="0" baseline="0" dirty="0" smtClean="0">
                <a:ln>
                  <a:noFill/>
                </a:ln>
                <a:solidFill>
                  <a:schemeClr val="tx1"/>
                </a:solidFill>
                <a:effectLst/>
                <a:latin typeface="+mj-lt"/>
                <a:ea typeface="Times New Roman" panose="02020603050405020304" pitchFamily="18" charset="0"/>
              </a:rPr>
              <a:t>magnifying glass icon</a:t>
            </a:r>
            <a:r>
              <a:rPr kumimoji="0" lang="en-US" altLang="en-US" sz="1600" b="0" i="0" u="none" strike="noStrike" cap="none" normalizeH="0" baseline="0" dirty="0" smtClean="0">
                <a:ln>
                  <a:noFill/>
                </a:ln>
                <a:solidFill>
                  <a:schemeClr val="tx1"/>
                </a:solidFill>
                <a:effectLst/>
                <a:latin typeface="+mj-lt"/>
                <a:ea typeface="Times New Roman" panose="02020603050405020304" pitchFamily="18" charset="0"/>
              </a:rPr>
              <a:t> to the left of the </a:t>
            </a:r>
            <a:r>
              <a:rPr kumimoji="0" lang="en-US" altLang="en-US" sz="1600" b="1" i="0" u="none" strike="noStrike" cap="none" normalizeH="0" baseline="0" dirty="0" smtClean="0">
                <a:ln>
                  <a:noFill/>
                </a:ln>
                <a:solidFill>
                  <a:schemeClr val="tx1"/>
                </a:solidFill>
                <a:effectLst/>
                <a:latin typeface="+mj-lt"/>
                <a:ea typeface="Times New Roman" panose="02020603050405020304" pitchFamily="18" charset="0"/>
              </a:rPr>
              <a:t>County </a:t>
            </a:r>
            <a:r>
              <a:rPr kumimoji="0" lang="en-US" altLang="en-US" sz="1600" b="0" i="0" u="none" strike="noStrike" cap="none" normalizeH="0" baseline="0" dirty="0" smtClean="0">
                <a:ln>
                  <a:noFill/>
                </a:ln>
                <a:solidFill>
                  <a:schemeClr val="tx1"/>
                </a:solidFill>
                <a:effectLst/>
                <a:latin typeface="+mj-lt"/>
                <a:ea typeface="Times New Roman" panose="02020603050405020304" pitchFamily="18" charset="0"/>
              </a:rPr>
              <a:t>field</a:t>
            </a:r>
            <a:endParaRPr kumimoji="0" lang="en-US" altLang="en-US" sz="1600" b="0" i="0" u="none" strike="noStrike" cap="none" normalizeH="0" baseline="0" dirty="0" smtClean="0">
              <a:ln>
                <a:noFill/>
              </a:ln>
              <a:solidFill>
                <a:schemeClr val="tx1"/>
              </a:solidFill>
              <a:effectLst/>
              <a:latin typeface="+mj-lt"/>
            </a:endParaRPr>
          </a:p>
        </p:txBody>
      </p:sp>
      <p:sp>
        <p:nvSpPr>
          <p:cNvPr id="5" name="Rectangle 4"/>
          <p:cNvSpPr>
            <a:spLocks noChangeArrowheads="1"/>
          </p:cNvSpPr>
          <p:nvPr/>
        </p:nvSpPr>
        <p:spPr bwMode="auto">
          <a:xfrm>
            <a:off x="1026887" y="31305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857250" algn="l"/>
              </a:tabLst>
            </a:pP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858557" y="3800989"/>
            <a:ext cx="774833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mj-lt"/>
                <a:ea typeface="Times New Roman" panose="02020603050405020304" pitchFamily="18" charset="0"/>
              </a:rPr>
              <a:t>The </a:t>
            </a:r>
            <a:r>
              <a:rPr kumimoji="0" lang="en-US" altLang="en-US" sz="1600" b="1" i="0" u="none" strike="noStrike" cap="none" normalizeH="0" baseline="0" dirty="0" smtClean="0">
                <a:ln>
                  <a:noFill/>
                </a:ln>
                <a:solidFill>
                  <a:schemeClr val="tx1"/>
                </a:solidFill>
                <a:effectLst/>
                <a:latin typeface="+mj-lt"/>
                <a:ea typeface="Times New Roman" panose="02020603050405020304" pitchFamily="18" charset="0"/>
              </a:rPr>
              <a:t>Select county code </a:t>
            </a:r>
            <a:r>
              <a:rPr kumimoji="0" lang="en-US" altLang="en-US" sz="1600" b="0" i="0" u="none" strike="noStrike" cap="none" normalizeH="0" baseline="0" dirty="0" smtClean="0">
                <a:ln>
                  <a:noFill/>
                </a:ln>
                <a:solidFill>
                  <a:schemeClr val="tx1"/>
                </a:solidFill>
                <a:effectLst/>
                <a:latin typeface="+mj-lt"/>
                <a:ea typeface="Times New Roman" panose="02020603050405020304" pitchFamily="18" charset="0"/>
              </a:rPr>
              <a:t>window opens, which provides a list of county codes</a:t>
            </a: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l="378" t="256" b="64235"/>
          <a:stretch>
            <a:fillRect/>
          </a:stretch>
        </p:blipFill>
        <p:spPr bwMode="auto">
          <a:xfrm>
            <a:off x="1725284" y="4294285"/>
            <a:ext cx="5697142" cy="19389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6"/>
          <a:srcRect l="22809" t="91700" r="20258" b="2586"/>
          <a:stretch/>
        </p:blipFill>
        <p:spPr>
          <a:xfrm>
            <a:off x="1026887" y="6388709"/>
            <a:ext cx="6540052" cy="391885"/>
          </a:xfrm>
          <a:prstGeom prst="rect">
            <a:avLst/>
          </a:prstGeom>
        </p:spPr>
      </p:pic>
      <p:pic>
        <p:nvPicPr>
          <p:cNvPr id="11" name="Picture 10"/>
          <p:cNvPicPr>
            <a:picLocks noChangeAspect="1"/>
          </p:cNvPicPr>
          <p:nvPr/>
        </p:nvPicPr>
        <p:blipFill>
          <a:blip r:embed="rId7"/>
          <a:stretch>
            <a:fillRect/>
          </a:stretch>
        </p:blipFill>
        <p:spPr>
          <a:xfrm>
            <a:off x="7566939" y="6254942"/>
            <a:ext cx="1076325" cy="659417"/>
          </a:xfrm>
          <a:prstGeom prst="rect">
            <a:avLst/>
          </a:prstGeom>
        </p:spPr>
      </p:pic>
    </p:spTree>
    <p:extLst>
      <p:ext uri="{BB962C8B-B14F-4D97-AF65-F5344CB8AC3E}">
        <p14:creationId xmlns:p14="http://schemas.microsoft.com/office/powerpoint/2010/main" val="419699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Web Plus General Overview</a:t>
            </a:r>
          </a:p>
        </p:txBody>
      </p:sp>
      <p:sp>
        <p:nvSpPr>
          <p:cNvPr id="3" name="Content Placeholder 2"/>
          <p:cNvSpPr>
            <a:spLocks noGrp="1"/>
          </p:cNvSpPr>
          <p:nvPr>
            <p:ph idx="1"/>
          </p:nvPr>
        </p:nvSpPr>
        <p:spPr/>
        <p:txBody>
          <a:bodyPr/>
          <a:lstStyle/>
          <a:p>
            <a:r>
              <a:rPr lang="en-US" dirty="0">
                <a:solidFill>
                  <a:schemeClr val="tx1"/>
                </a:solidFill>
              </a:rPr>
              <a:t>Web-based application used to collect cancer data securely over the internet</a:t>
            </a:r>
          </a:p>
          <a:p>
            <a:r>
              <a:rPr lang="en-US" dirty="0">
                <a:solidFill>
                  <a:schemeClr val="tx1"/>
                </a:solidFill>
              </a:rPr>
              <a:t>Data collection/transfer tool for use by central registries for reporting from physicians’ offices, low volume facilities, hospital and non-hospital reporting sources, and follow-back efforts</a:t>
            </a:r>
          </a:p>
          <a:p>
            <a:r>
              <a:rPr lang="en-US" dirty="0">
                <a:solidFill>
                  <a:schemeClr val="tx1"/>
                </a:solidFill>
              </a:rPr>
              <a:t>Data only accessible to Central Registry and reporting facility</a:t>
            </a:r>
          </a:p>
          <a:p>
            <a:r>
              <a:rPr lang="en-US" dirty="0">
                <a:solidFill>
                  <a:schemeClr val="tx1"/>
                </a:solidFill>
              </a:rPr>
              <a:t>Data entry forms and edit sets to be customized by central registry</a:t>
            </a:r>
          </a:p>
          <a:p>
            <a:r>
              <a:rPr lang="en-US" dirty="0">
                <a:solidFill>
                  <a:schemeClr val="tx1"/>
                </a:solidFill>
              </a:rPr>
              <a:t>Data validated using CDC Edits Engine</a:t>
            </a:r>
          </a:p>
          <a:p>
            <a:pPr marL="0" indent="0">
              <a:buNone/>
            </a:pPr>
            <a:endParaRPr lang="en-US" dirty="0">
              <a:solidFill>
                <a:schemeClr val="tx1"/>
              </a:solidFill>
            </a:endParaRPr>
          </a:p>
          <a:p>
            <a:endParaRPr lang="en-US" dirty="0"/>
          </a:p>
        </p:txBody>
      </p:sp>
      <p:pic>
        <p:nvPicPr>
          <p:cNvPr id="4" name="Picture 3"/>
          <p:cNvPicPr>
            <a:picLocks noChangeAspect="1"/>
          </p:cNvPicPr>
          <p:nvPr/>
        </p:nvPicPr>
        <p:blipFill rotWithShape="1">
          <a:blip r:embed="rId3"/>
          <a:srcRect l="22809" t="91700" r="20258" b="2586"/>
          <a:stretch/>
        </p:blipFill>
        <p:spPr>
          <a:xfrm>
            <a:off x="940158" y="6062313"/>
            <a:ext cx="6540052" cy="391885"/>
          </a:xfrm>
          <a:prstGeom prst="rect">
            <a:avLst/>
          </a:prstGeom>
        </p:spPr>
      </p:pic>
      <p:pic>
        <p:nvPicPr>
          <p:cNvPr id="5" name="Picture 4"/>
          <p:cNvPicPr>
            <a:picLocks noChangeAspect="1"/>
          </p:cNvPicPr>
          <p:nvPr/>
        </p:nvPicPr>
        <p:blipFill>
          <a:blip r:embed="rId4"/>
          <a:stretch>
            <a:fillRect/>
          </a:stretch>
        </p:blipFill>
        <p:spPr>
          <a:xfrm>
            <a:off x="7480210" y="5928546"/>
            <a:ext cx="1076325" cy="659417"/>
          </a:xfrm>
          <a:prstGeom prst="rect">
            <a:avLst/>
          </a:prstGeom>
        </p:spPr>
      </p:pic>
    </p:spTree>
    <p:extLst>
      <p:ext uri="{BB962C8B-B14F-4D97-AF65-F5344CB8AC3E}">
        <p14:creationId xmlns:p14="http://schemas.microsoft.com/office/powerpoint/2010/main" val="1816826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311391" cy="660566"/>
          </a:xfrm>
        </p:spPr>
        <p:txBody>
          <a:bodyPr/>
          <a:lstStyle/>
          <a:p>
            <a:r>
              <a:rPr lang="en-US" dirty="0"/>
              <a:t>Entering Information into Fields (cont.)</a:t>
            </a:r>
          </a:p>
        </p:txBody>
      </p:sp>
      <p:sp>
        <p:nvSpPr>
          <p:cNvPr id="3" name="Content Placeholder 2"/>
          <p:cNvSpPr>
            <a:spLocks noGrp="1"/>
          </p:cNvSpPr>
          <p:nvPr>
            <p:ph idx="1"/>
          </p:nvPr>
        </p:nvSpPr>
        <p:spPr>
          <a:xfrm>
            <a:off x="970632" y="1535503"/>
            <a:ext cx="8596668" cy="4454102"/>
          </a:xfrm>
        </p:spPr>
        <p:txBody>
          <a:bodyPr/>
          <a:lstStyle/>
          <a:p>
            <a:pPr marL="0" indent="0">
              <a:buNone/>
            </a:pPr>
            <a:r>
              <a:rPr lang="en-US" dirty="0" smtClean="0">
                <a:solidFill>
                  <a:schemeClr val="tx1"/>
                </a:solidFill>
              </a:rPr>
              <a:t>The drop downs also help with the selection of grade or diagnostic confirmation, class of case</a:t>
            </a:r>
            <a:r>
              <a:rPr lang="en-US" dirty="0" smtClean="0"/>
              <a:t> etc.</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1571109" y="2501661"/>
            <a:ext cx="6809117" cy="3045186"/>
          </a:xfrm>
          <a:prstGeom prst="rect">
            <a:avLst/>
          </a:prstGeom>
        </p:spPr>
      </p:pic>
      <p:pic>
        <p:nvPicPr>
          <p:cNvPr id="5" name="Picture 4"/>
          <p:cNvPicPr>
            <a:picLocks noChangeAspect="1"/>
          </p:cNvPicPr>
          <p:nvPr/>
        </p:nvPicPr>
        <p:blipFill rotWithShape="1">
          <a:blip r:embed="rId4"/>
          <a:srcRect l="22809" t="91700" r="20258" b="2586"/>
          <a:stretch/>
        </p:blipFill>
        <p:spPr>
          <a:xfrm>
            <a:off x="1026887" y="6388709"/>
            <a:ext cx="6540052" cy="391885"/>
          </a:xfrm>
          <a:prstGeom prst="rect">
            <a:avLst/>
          </a:prstGeom>
        </p:spPr>
      </p:pic>
      <p:pic>
        <p:nvPicPr>
          <p:cNvPr id="6" name="Picture 5"/>
          <p:cNvPicPr>
            <a:picLocks noChangeAspect="1"/>
          </p:cNvPicPr>
          <p:nvPr/>
        </p:nvPicPr>
        <p:blipFill>
          <a:blip r:embed="rId5"/>
          <a:stretch>
            <a:fillRect/>
          </a:stretch>
        </p:blipFill>
        <p:spPr>
          <a:xfrm>
            <a:off x="7566939" y="6254942"/>
            <a:ext cx="1076325" cy="659417"/>
          </a:xfrm>
          <a:prstGeom prst="rect">
            <a:avLst/>
          </a:prstGeom>
        </p:spPr>
      </p:pic>
    </p:spTree>
    <p:extLst>
      <p:ext uri="{BB962C8B-B14F-4D97-AF65-F5344CB8AC3E}">
        <p14:creationId xmlns:p14="http://schemas.microsoft.com/office/powerpoint/2010/main" val="3565114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2171"/>
          </a:xfrm>
        </p:spPr>
        <p:txBody>
          <a:bodyPr/>
          <a:lstStyle/>
          <a:p>
            <a:pPr algn="ctr"/>
            <a:r>
              <a:rPr lang="en-US" dirty="0" smtClean="0"/>
              <a:t>Saving an Abstract</a:t>
            </a:r>
            <a:endParaRPr lang="en-US" dirty="0"/>
          </a:p>
        </p:txBody>
      </p:sp>
      <p:sp>
        <p:nvSpPr>
          <p:cNvPr id="3" name="Content Placeholder 2"/>
          <p:cNvSpPr>
            <a:spLocks noGrp="1"/>
          </p:cNvSpPr>
          <p:nvPr>
            <p:ph idx="1"/>
          </p:nvPr>
        </p:nvSpPr>
        <p:spPr>
          <a:xfrm>
            <a:off x="677334" y="1553029"/>
            <a:ext cx="8596668" cy="4488333"/>
          </a:xfrm>
        </p:spPr>
        <p:txBody>
          <a:bodyPr/>
          <a:lstStyle/>
          <a:p>
            <a:r>
              <a:rPr lang="en-US" dirty="0"/>
              <a:t>Click </a:t>
            </a:r>
            <a:r>
              <a:rPr lang="en-US" b="1" dirty="0"/>
              <a:t>Save</a:t>
            </a:r>
            <a:r>
              <a:rPr lang="en-US" dirty="0"/>
              <a:t> to save your </a:t>
            </a:r>
            <a:r>
              <a:rPr lang="en-US" dirty="0" smtClean="0"/>
              <a:t>work.</a:t>
            </a:r>
          </a:p>
          <a:p>
            <a:r>
              <a:rPr lang="en-US" dirty="0"/>
              <a:t>When you save the abstract the system displays edit errors. Notice that the Edit Errors tab is automatically opened on the right and displays the total number of </a:t>
            </a:r>
            <a:r>
              <a:rPr lang="en-US" dirty="0" smtClean="0"/>
              <a:t>and </a:t>
            </a:r>
            <a:r>
              <a:rPr lang="en-US" dirty="0"/>
              <a:t>details of the edit errors contained in the abstract. </a:t>
            </a:r>
            <a:endParaRPr lang="en-US" dirty="0" smtClean="0"/>
          </a:p>
          <a:p>
            <a:endParaRPr lang="en-US" dirty="0"/>
          </a:p>
        </p:txBody>
      </p:sp>
      <p:pic>
        <p:nvPicPr>
          <p:cNvPr id="4" name="Picture 3"/>
          <p:cNvPicPr>
            <a:picLocks noChangeAspect="1"/>
          </p:cNvPicPr>
          <p:nvPr/>
        </p:nvPicPr>
        <p:blipFill>
          <a:blip r:embed="rId3"/>
          <a:stretch>
            <a:fillRect/>
          </a:stretch>
        </p:blipFill>
        <p:spPr>
          <a:xfrm>
            <a:off x="1547586" y="3000777"/>
            <a:ext cx="6318232" cy="3040585"/>
          </a:xfrm>
          <a:prstGeom prst="rect">
            <a:avLst/>
          </a:prstGeom>
        </p:spPr>
      </p:pic>
      <p:pic>
        <p:nvPicPr>
          <p:cNvPr id="5" name="Picture 4"/>
          <p:cNvPicPr>
            <a:picLocks noChangeAspect="1"/>
          </p:cNvPicPr>
          <p:nvPr/>
        </p:nvPicPr>
        <p:blipFill rotWithShape="1">
          <a:blip r:embed="rId4"/>
          <a:srcRect l="22809" t="91700" r="20258" b="2586"/>
          <a:stretch/>
        </p:blipFill>
        <p:spPr>
          <a:xfrm>
            <a:off x="1026887" y="6388709"/>
            <a:ext cx="6540052" cy="391885"/>
          </a:xfrm>
          <a:prstGeom prst="rect">
            <a:avLst/>
          </a:prstGeom>
        </p:spPr>
      </p:pic>
      <p:pic>
        <p:nvPicPr>
          <p:cNvPr id="6" name="Picture 5"/>
          <p:cNvPicPr>
            <a:picLocks noChangeAspect="1"/>
          </p:cNvPicPr>
          <p:nvPr/>
        </p:nvPicPr>
        <p:blipFill>
          <a:blip r:embed="rId5"/>
          <a:stretch>
            <a:fillRect/>
          </a:stretch>
        </p:blipFill>
        <p:spPr>
          <a:xfrm>
            <a:off x="7566939" y="6254942"/>
            <a:ext cx="1076325" cy="659417"/>
          </a:xfrm>
          <a:prstGeom prst="rect">
            <a:avLst/>
          </a:prstGeom>
        </p:spPr>
      </p:pic>
    </p:spTree>
    <p:extLst>
      <p:ext uri="{BB962C8B-B14F-4D97-AF65-F5344CB8AC3E}">
        <p14:creationId xmlns:p14="http://schemas.microsoft.com/office/powerpoint/2010/main" val="1867343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89557"/>
            <a:ext cx="8596668" cy="718868"/>
          </a:xfrm>
        </p:spPr>
        <p:txBody>
          <a:bodyPr/>
          <a:lstStyle/>
          <a:p>
            <a:pPr algn="ctr"/>
            <a:r>
              <a:rPr lang="en-US" dirty="0" smtClean="0"/>
              <a:t>Opening and Updating an Abstract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l="211" t="317" r="2110" b="86818"/>
          <a:stretch>
            <a:fillRect/>
          </a:stretch>
        </p:blipFill>
        <p:spPr bwMode="auto">
          <a:xfrm>
            <a:off x="1259457" y="2039422"/>
            <a:ext cx="7845186" cy="97802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p:cNvPicPr>
            <a:picLocks noChangeAspect="1" noChangeArrowheads="1"/>
          </p:cNvPicPr>
          <p:nvPr/>
        </p:nvPicPr>
        <p:blipFill>
          <a:blip r:embed="rId4">
            <a:extLst>
              <a:ext uri="{28A0092B-C50C-407E-A947-70E740481C1C}">
                <a14:useLocalDpi xmlns:a14="http://schemas.microsoft.com/office/drawing/2010/main" val="0"/>
              </a:ext>
            </a:extLst>
          </a:blip>
          <a:srcRect l="526" t="11110" r="8427" b="55551"/>
          <a:stretch>
            <a:fillRect/>
          </a:stretch>
        </p:blipFill>
        <p:spPr bwMode="auto">
          <a:xfrm>
            <a:off x="1259457" y="3667241"/>
            <a:ext cx="8463593" cy="23477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369174" y="1331536"/>
            <a:ext cx="71537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228600" algn="l"/>
              </a:tabLst>
            </a:pPr>
            <a:r>
              <a:rPr kumimoji="0" lang="en-US" altLang="en-US" sz="1600" b="0" i="0" u="none" strike="noStrike" cap="none" normalizeH="0" baseline="0" dirty="0" smtClean="0">
                <a:ln>
                  <a:noFill/>
                </a:ln>
                <a:solidFill>
                  <a:schemeClr val="tx1"/>
                </a:solidFill>
                <a:effectLst/>
                <a:latin typeface="+mj-lt"/>
                <a:ea typeface="Times New Roman" panose="02020603050405020304" pitchFamily="18" charset="0"/>
              </a:rPr>
              <a:t>On the Web Plus menu, click </a:t>
            </a:r>
            <a:r>
              <a:rPr kumimoji="0" lang="en-US" altLang="en-US" sz="1600" b="1" i="0" u="none" strike="noStrike" cap="none" normalizeH="0" baseline="0" dirty="0" smtClean="0">
                <a:ln>
                  <a:noFill/>
                </a:ln>
                <a:solidFill>
                  <a:schemeClr val="tx1"/>
                </a:solidFill>
                <a:effectLst/>
                <a:latin typeface="+mj-lt"/>
                <a:ea typeface="Times New Roman" panose="02020603050405020304" pitchFamily="18" charset="0"/>
              </a:rPr>
              <a:t>Find/Open Abstract</a:t>
            </a:r>
            <a:r>
              <a:rPr kumimoji="0" lang="en-US" altLang="en-US" sz="1600" b="0" i="0" u="none" strike="noStrike" cap="none" normalizeH="0" baseline="0" dirty="0" smtClean="0">
                <a:ln>
                  <a:noFill/>
                </a:ln>
                <a:solidFill>
                  <a:schemeClr val="tx1"/>
                </a:solidFill>
                <a:effectLst/>
                <a:latin typeface="+mj-lt"/>
                <a:ea typeface="Times New Roman" panose="02020603050405020304" pitchFamily="18" charset="0"/>
              </a:rPr>
              <a:t>.</a:t>
            </a:r>
            <a:endParaRPr kumimoji="0" lang="en-US" altLang="en-US" sz="16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1600" b="0" i="0" u="none" strike="noStrike" cap="none" normalizeH="0" baseline="0" dirty="0" smtClean="0">
              <a:ln>
                <a:noFill/>
              </a:ln>
              <a:solidFill>
                <a:schemeClr val="tx1"/>
              </a:solidFill>
              <a:effectLst/>
              <a:latin typeface="+mj-lt"/>
            </a:endParaRPr>
          </a:p>
        </p:txBody>
      </p:sp>
      <p:sp>
        <p:nvSpPr>
          <p:cNvPr id="5" name="Rectangle 4"/>
          <p:cNvSpPr>
            <a:spLocks noChangeArrowheads="1"/>
          </p:cNvSpPr>
          <p:nvPr/>
        </p:nvSpPr>
        <p:spPr bwMode="auto">
          <a:xfrm>
            <a:off x="1369174" y="3330135"/>
            <a:ext cx="73200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mj-lt"/>
                <a:ea typeface="Times New Roman" panose="02020603050405020304" pitchFamily="18" charset="0"/>
              </a:rPr>
              <a:t>The </a:t>
            </a:r>
            <a:r>
              <a:rPr kumimoji="0" lang="en-US" altLang="en-US" sz="1600" b="1" i="0" u="none" strike="noStrike" cap="none" normalizeH="0" baseline="0" dirty="0" smtClean="0">
                <a:ln>
                  <a:noFill/>
                </a:ln>
                <a:solidFill>
                  <a:schemeClr val="tx1"/>
                </a:solidFill>
                <a:effectLst/>
                <a:latin typeface="+mj-lt"/>
                <a:ea typeface="Times New Roman" panose="02020603050405020304" pitchFamily="18" charset="0"/>
              </a:rPr>
              <a:t>Find Abstract</a:t>
            </a:r>
            <a:r>
              <a:rPr kumimoji="0" lang="en-US" altLang="en-US" sz="1600" b="0" i="0" u="none" strike="noStrike" cap="none" normalizeH="0" baseline="0" dirty="0" smtClean="0">
                <a:ln>
                  <a:noFill/>
                </a:ln>
                <a:solidFill>
                  <a:schemeClr val="tx1"/>
                </a:solidFill>
                <a:effectLst/>
                <a:latin typeface="+mj-lt"/>
                <a:ea typeface="Times New Roman" panose="02020603050405020304" pitchFamily="18" charset="0"/>
              </a:rPr>
              <a:t> page opens</a:t>
            </a: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8" name="Picture 7"/>
          <p:cNvPicPr>
            <a:picLocks noChangeAspect="1"/>
          </p:cNvPicPr>
          <p:nvPr/>
        </p:nvPicPr>
        <p:blipFill rotWithShape="1">
          <a:blip r:embed="rId5"/>
          <a:srcRect l="22809" t="91700" r="20258" b="2586"/>
          <a:stretch/>
        </p:blipFill>
        <p:spPr>
          <a:xfrm>
            <a:off x="1026887" y="6388709"/>
            <a:ext cx="6540052" cy="391885"/>
          </a:xfrm>
          <a:prstGeom prst="rect">
            <a:avLst/>
          </a:prstGeom>
        </p:spPr>
      </p:pic>
      <p:pic>
        <p:nvPicPr>
          <p:cNvPr id="9" name="Picture 8"/>
          <p:cNvPicPr>
            <a:picLocks noChangeAspect="1"/>
          </p:cNvPicPr>
          <p:nvPr/>
        </p:nvPicPr>
        <p:blipFill>
          <a:blip r:embed="rId6"/>
          <a:stretch>
            <a:fillRect/>
          </a:stretch>
        </p:blipFill>
        <p:spPr>
          <a:xfrm>
            <a:off x="7566939" y="6254942"/>
            <a:ext cx="1076325" cy="659417"/>
          </a:xfrm>
          <a:prstGeom prst="rect">
            <a:avLst/>
          </a:prstGeom>
        </p:spPr>
      </p:pic>
    </p:spTree>
    <p:extLst>
      <p:ext uri="{BB962C8B-B14F-4D97-AF65-F5344CB8AC3E}">
        <p14:creationId xmlns:p14="http://schemas.microsoft.com/office/powerpoint/2010/main" val="752101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Print Preview	</a:t>
            </a:r>
            <a:endParaRPr lang="en-US" dirty="0"/>
          </a:p>
        </p:txBody>
      </p:sp>
      <p:sp>
        <p:nvSpPr>
          <p:cNvPr id="4" name="Rectangle 2"/>
          <p:cNvSpPr>
            <a:spLocks noChangeArrowheads="1"/>
          </p:cNvSpPr>
          <p:nvPr/>
        </p:nvSpPr>
        <p:spPr bwMode="auto">
          <a:xfrm>
            <a:off x="862642" y="1780968"/>
            <a:ext cx="821234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857250" algn="l"/>
              </a:tabLst>
            </a:pPr>
            <a:r>
              <a:rPr kumimoji="0" lang="en-US" altLang="en-US" b="0" i="0" u="none" strike="noStrike" cap="none" normalizeH="0" baseline="0" dirty="0" smtClean="0">
                <a:ln>
                  <a:noFill/>
                </a:ln>
                <a:solidFill>
                  <a:schemeClr val="tx1"/>
                </a:solidFill>
                <a:effectLst/>
                <a:latin typeface="+mj-lt"/>
                <a:ea typeface="Times New Roman" panose="02020603050405020304" pitchFamily="18" charset="0"/>
              </a:rPr>
              <a:t>The Print Preview feature allows you to view all of the fields and the content you have entered in your abstract. You can also print a copy of the abstract from the Print Preview window.</a:t>
            </a:r>
            <a:endParaRPr kumimoji="0" lang="en-US" altLang="en-US" b="0" i="0" u="none" strike="noStrike" cap="none" normalizeH="0" baseline="0" dirty="0" smtClean="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228600" algn="l"/>
                <a:tab pos="857250" algn="l"/>
              </a:tabLst>
            </a:pPr>
            <a:r>
              <a:rPr kumimoji="0" lang="en-US" altLang="en-US" b="0" i="0" u="none" strike="noStrike" cap="none" normalizeH="0" baseline="0" dirty="0" smtClean="0">
                <a:ln>
                  <a:noFill/>
                </a:ln>
                <a:solidFill>
                  <a:schemeClr val="tx1"/>
                </a:solidFill>
                <a:effectLst/>
                <a:latin typeface="+mj-lt"/>
                <a:ea typeface="Times New Roman" panose="02020603050405020304" pitchFamily="18" charset="0"/>
              </a:rPr>
              <a:t>Open an abstract.</a:t>
            </a:r>
            <a:endParaRPr kumimoji="0" lang="en-US" altLang="en-US" b="0" i="0" u="none" strike="noStrike" cap="none" normalizeH="0" baseline="0" dirty="0" smtClean="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228600" algn="l"/>
                <a:tab pos="857250" algn="l"/>
              </a:tabLst>
            </a:pPr>
            <a:r>
              <a:rPr kumimoji="0" lang="en-US" altLang="en-US" b="0" i="0" u="none" strike="noStrike" cap="none" normalizeH="0" baseline="0" dirty="0" smtClean="0">
                <a:ln>
                  <a:noFill/>
                </a:ln>
                <a:solidFill>
                  <a:schemeClr val="tx1"/>
                </a:solidFill>
                <a:effectLst/>
                <a:latin typeface="+mj-lt"/>
                <a:ea typeface="Times New Roman" panose="02020603050405020304" pitchFamily="18" charset="0"/>
              </a:rPr>
              <a:t>Click </a:t>
            </a:r>
            <a:r>
              <a:rPr kumimoji="0" lang="en-US" altLang="en-US" b="1" i="0" u="none" strike="noStrike" cap="none" normalizeH="0" baseline="0" dirty="0" smtClean="0">
                <a:ln>
                  <a:noFill/>
                </a:ln>
                <a:solidFill>
                  <a:schemeClr val="tx1"/>
                </a:solidFill>
                <a:effectLst/>
                <a:latin typeface="+mj-lt"/>
                <a:ea typeface="Times New Roman" panose="02020603050405020304" pitchFamily="18" charset="0"/>
              </a:rPr>
              <a:t>Print Preview</a:t>
            </a:r>
            <a:r>
              <a:rPr kumimoji="0" lang="en-US" altLang="en-US" b="0" i="0" u="none" strike="noStrike" cap="none" normalizeH="0" baseline="0" dirty="0" smtClean="0">
                <a:ln>
                  <a:noFill/>
                </a:ln>
                <a:solidFill>
                  <a:schemeClr val="tx1"/>
                </a:solidFill>
                <a:effectLst/>
                <a:latin typeface="+mj-lt"/>
                <a:ea typeface="Times New Roman" panose="02020603050405020304" pitchFamily="18" charset="0"/>
              </a:rPr>
              <a:t> </a:t>
            </a:r>
            <a:endParaRPr kumimoji="0" lang="en-US" altLang="en-US" b="0" i="0" u="none" strike="noStrike" cap="none" normalizeH="0" baseline="0" dirty="0" smtClean="0">
              <a:ln>
                <a:noFill/>
              </a:ln>
              <a:solidFill>
                <a:schemeClr val="tx1"/>
              </a:solidFill>
              <a:effectLst/>
              <a:latin typeface="+mj-lt"/>
            </a:endParaRPr>
          </a:p>
        </p:txBody>
      </p:sp>
      <p:pic>
        <p:nvPicPr>
          <p:cNvPr id="6145" name="Picture 1" descr="pr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09550" cy="190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862643" y="3283682"/>
            <a:ext cx="854015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8572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857250" algn="l"/>
              </a:tabLst>
            </a:pP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endParaRPr kumimoji="0" lang="en-US" altLang="en-US"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857250" algn="l"/>
              </a:tabLst>
            </a:pPr>
            <a:r>
              <a:rPr kumimoji="0" lang="en-US" altLang="en-US" b="1" i="0" u="none" strike="noStrike" cap="none" normalizeH="0" baseline="0" dirty="0" smtClean="0">
                <a:ln>
                  <a:noFill/>
                </a:ln>
                <a:solidFill>
                  <a:schemeClr val="tx1"/>
                </a:solidFill>
                <a:effectLst/>
                <a:latin typeface="+mj-lt"/>
                <a:ea typeface="Times New Roman" panose="02020603050405020304" pitchFamily="18" charset="0"/>
              </a:rPr>
              <a:t>Result:</a:t>
            </a:r>
            <a:r>
              <a:rPr kumimoji="0" lang="en-US" altLang="en-US" b="0" i="0" u="none" strike="noStrike" cap="none" normalizeH="0" baseline="0" dirty="0" smtClean="0">
                <a:ln>
                  <a:noFill/>
                </a:ln>
                <a:solidFill>
                  <a:schemeClr val="tx1"/>
                </a:solidFill>
                <a:effectLst/>
                <a:latin typeface="+mj-lt"/>
                <a:ea typeface="Times New Roman" panose="02020603050405020304" pitchFamily="18" charset="0"/>
              </a:rPr>
              <a:t> A separate window opens that displays all of your abstract entry fields and content.</a:t>
            </a:r>
            <a:endParaRPr kumimoji="0" lang="en-US" altLang="en-US" b="0" i="0" u="none" strike="noStrike" cap="none" normalizeH="0" baseline="0" dirty="0" smtClean="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228600" algn="l"/>
                <a:tab pos="857250" algn="l"/>
              </a:tabLst>
            </a:pPr>
            <a:r>
              <a:rPr kumimoji="0" lang="en-US" altLang="en-US" b="0" i="0" u="none" strike="noStrike" cap="none" normalizeH="0" baseline="0" dirty="0" smtClean="0">
                <a:ln>
                  <a:noFill/>
                </a:ln>
                <a:solidFill>
                  <a:schemeClr val="tx1"/>
                </a:solidFill>
                <a:effectLst/>
                <a:latin typeface="+mj-lt"/>
                <a:ea typeface="Times New Roman" panose="02020603050405020304" pitchFamily="18" charset="0"/>
              </a:rPr>
              <a:t>To print a copy of the abstract, use your browser’s printer.</a:t>
            </a:r>
            <a:endParaRPr kumimoji="0" lang="en-US" altLang="en-US" b="0" i="0" u="none" strike="noStrike" cap="none" normalizeH="0" baseline="0" dirty="0" smtClean="0">
              <a:ln>
                <a:noFill/>
              </a:ln>
              <a:solidFill>
                <a:schemeClr val="tx1"/>
              </a:solidFill>
              <a:effectLst/>
              <a:latin typeface="+mj-lt"/>
            </a:endParaRPr>
          </a:p>
        </p:txBody>
      </p:sp>
      <p:pic>
        <p:nvPicPr>
          <p:cNvPr id="7" name="Picture 6"/>
          <p:cNvPicPr>
            <a:picLocks noChangeAspect="1"/>
          </p:cNvPicPr>
          <p:nvPr/>
        </p:nvPicPr>
        <p:blipFill rotWithShape="1">
          <a:blip r:embed="rId4"/>
          <a:srcRect l="22809" t="91700" r="20258" b="2586"/>
          <a:stretch/>
        </p:blipFill>
        <p:spPr>
          <a:xfrm>
            <a:off x="1026887" y="6388709"/>
            <a:ext cx="6540052" cy="391885"/>
          </a:xfrm>
          <a:prstGeom prst="rect">
            <a:avLst/>
          </a:prstGeom>
        </p:spPr>
      </p:pic>
      <p:pic>
        <p:nvPicPr>
          <p:cNvPr id="8" name="Picture 7"/>
          <p:cNvPicPr>
            <a:picLocks noChangeAspect="1"/>
          </p:cNvPicPr>
          <p:nvPr/>
        </p:nvPicPr>
        <p:blipFill>
          <a:blip r:embed="rId5"/>
          <a:stretch>
            <a:fillRect/>
          </a:stretch>
        </p:blipFill>
        <p:spPr>
          <a:xfrm>
            <a:off x="7566939" y="6254942"/>
            <a:ext cx="1076325" cy="659417"/>
          </a:xfrm>
          <a:prstGeom prst="rect">
            <a:avLst/>
          </a:prstGeom>
        </p:spPr>
      </p:pic>
    </p:spTree>
    <p:extLst>
      <p:ext uri="{BB962C8B-B14F-4D97-AF65-F5344CB8AC3E}">
        <p14:creationId xmlns:p14="http://schemas.microsoft.com/office/powerpoint/2010/main" val="1340421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Completing an Abstract</a:t>
            </a:r>
            <a:endParaRPr lang="en-US" dirty="0"/>
          </a:p>
        </p:txBody>
      </p:sp>
      <p:sp>
        <p:nvSpPr>
          <p:cNvPr id="3" name="Rectangle 2"/>
          <p:cNvSpPr>
            <a:spLocks noChangeArrowheads="1"/>
          </p:cNvSpPr>
          <p:nvPr/>
        </p:nvSpPr>
        <p:spPr bwMode="auto">
          <a:xfrm>
            <a:off x="456156" y="1969546"/>
            <a:ext cx="881784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mj-lt"/>
                <a:ea typeface="Times New Roman" panose="02020603050405020304" pitchFamily="18" charset="0"/>
              </a:rPr>
              <a:t>Once you have resolved all edit errors and completed all missing critical fields, upon the next save of the abstract, Web Plus informs you that the abstract is complete and ready for release to the central registry.</a:t>
            </a:r>
            <a:endParaRPr kumimoji="0" lang="en-US" altLang="en-US" b="0" i="0" u="none" strike="noStrike" cap="none" normalizeH="0" baseline="0" dirty="0" smtClean="0">
              <a:ln>
                <a:noFill/>
              </a:ln>
              <a:solidFill>
                <a:schemeClr val="tx1"/>
              </a:solidFill>
              <a:effectLst/>
              <a:latin typeface="+mj-lt"/>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l="50940" t="10634" r="2785" b="61349"/>
          <a:stretch>
            <a:fillRect/>
          </a:stretch>
        </p:blipFill>
        <p:spPr bwMode="auto">
          <a:xfrm>
            <a:off x="1811546" y="3260786"/>
            <a:ext cx="6417001" cy="25189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srcRect l="22809" t="91700" r="20258" b="2586"/>
          <a:stretch/>
        </p:blipFill>
        <p:spPr>
          <a:xfrm>
            <a:off x="1026887" y="6254942"/>
            <a:ext cx="6540052" cy="391885"/>
          </a:xfrm>
          <a:prstGeom prst="rect">
            <a:avLst/>
          </a:prstGeom>
        </p:spPr>
      </p:pic>
      <p:pic>
        <p:nvPicPr>
          <p:cNvPr id="6" name="Picture 5"/>
          <p:cNvPicPr>
            <a:picLocks noChangeAspect="1"/>
          </p:cNvPicPr>
          <p:nvPr/>
        </p:nvPicPr>
        <p:blipFill>
          <a:blip r:embed="rId5"/>
          <a:stretch>
            <a:fillRect/>
          </a:stretch>
        </p:blipFill>
        <p:spPr>
          <a:xfrm>
            <a:off x="7566939" y="6067743"/>
            <a:ext cx="1076325" cy="659417"/>
          </a:xfrm>
          <a:prstGeom prst="rect">
            <a:avLst/>
          </a:prstGeom>
        </p:spPr>
      </p:pic>
    </p:spTree>
    <p:extLst>
      <p:ext uri="{BB962C8B-B14F-4D97-AF65-F5344CB8AC3E}">
        <p14:creationId xmlns:p14="http://schemas.microsoft.com/office/powerpoint/2010/main" val="2171129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94913"/>
          </a:xfrm>
        </p:spPr>
        <p:txBody>
          <a:bodyPr/>
          <a:lstStyle/>
          <a:p>
            <a:pPr algn="ctr"/>
            <a:r>
              <a:rPr lang="en-US" dirty="0" smtClean="0"/>
              <a:t>Deleting an Abstract</a:t>
            </a:r>
            <a:endParaRPr lang="en-US" dirty="0"/>
          </a:p>
        </p:txBody>
      </p:sp>
      <p:sp>
        <p:nvSpPr>
          <p:cNvPr id="3" name="Rectangle 2"/>
          <p:cNvSpPr/>
          <p:nvPr/>
        </p:nvSpPr>
        <p:spPr>
          <a:xfrm>
            <a:off x="1627859" y="1798645"/>
            <a:ext cx="6279476" cy="369332"/>
          </a:xfrm>
          <a:prstGeom prst="rect">
            <a:avLst/>
          </a:prstGeom>
        </p:spPr>
        <p:txBody>
          <a:bodyPr wrap="none">
            <a:spAutoFit/>
          </a:bodyPr>
          <a:lstStyle/>
          <a:p>
            <a:r>
              <a:rPr lang="en-US" dirty="0">
                <a:latin typeface="+mj-lt"/>
                <a:ea typeface="Times New Roman" panose="02020603050405020304" pitchFamily="18" charset="0"/>
              </a:rPr>
              <a:t>To delete an existing abstract, use the Find Abstract page</a:t>
            </a:r>
            <a:r>
              <a:rPr lang="en-US" dirty="0">
                <a:latin typeface="Times New Roman" panose="02020603050405020304" pitchFamily="18" charset="0"/>
                <a:ea typeface="Times New Roman" panose="02020603050405020304" pitchFamily="18" charset="0"/>
              </a:rPr>
              <a:t>. </a:t>
            </a:r>
            <a:endParaRPr lang="en-US" dirty="0"/>
          </a:p>
        </p:txBody>
      </p:sp>
      <p:sp>
        <p:nvSpPr>
          <p:cNvPr id="6" name="Rectangle 5"/>
          <p:cNvSpPr/>
          <p:nvPr/>
        </p:nvSpPr>
        <p:spPr>
          <a:xfrm>
            <a:off x="1627859" y="2276260"/>
            <a:ext cx="6096000" cy="646331"/>
          </a:xfrm>
          <a:prstGeom prst="rect">
            <a:avLst/>
          </a:prstGeom>
        </p:spPr>
        <p:txBody>
          <a:bodyPr>
            <a:spAutoFit/>
          </a:bodyPr>
          <a:lstStyle/>
          <a:p>
            <a:pPr marR="0" lvl="0">
              <a:spcBef>
                <a:spcPts val="600"/>
              </a:spcBef>
              <a:spcAft>
                <a:spcPts val="600"/>
              </a:spcAft>
              <a:tabLst>
                <a:tab pos="228600" algn="l"/>
              </a:tabLst>
            </a:pPr>
            <a:r>
              <a:rPr lang="en-US" dirty="0">
                <a:latin typeface="+mj-lt"/>
                <a:ea typeface="Times New Roman" panose="02020603050405020304" pitchFamily="18" charset="0"/>
              </a:rPr>
              <a:t>Click </a:t>
            </a:r>
            <a:r>
              <a:rPr lang="en-US" b="1" dirty="0">
                <a:latin typeface="+mj-lt"/>
                <a:ea typeface="Times New Roman" panose="02020603050405020304" pitchFamily="18" charset="0"/>
              </a:rPr>
              <a:t>Delete</a:t>
            </a:r>
            <a:r>
              <a:rPr lang="en-US" dirty="0">
                <a:latin typeface="+mj-lt"/>
                <a:ea typeface="Times New Roman" panose="02020603050405020304" pitchFamily="18" charset="0"/>
              </a:rPr>
              <a:t> in the </a:t>
            </a:r>
            <a:r>
              <a:rPr lang="en-US" b="1" dirty="0">
                <a:latin typeface="+mj-lt"/>
                <a:ea typeface="Times New Roman" panose="02020603050405020304" pitchFamily="18" charset="0"/>
              </a:rPr>
              <a:t>Action</a:t>
            </a:r>
            <a:r>
              <a:rPr lang="en-US" dirty="0">
                <a:latin typeface="+mj-lt"/>
                <a:ea typeface="Times New Roman" panose="02020603050405020304" pitchFamily="18" charset="0"/>
              </a:rPr>
              <a:t> column. Be sure to note the Abstract Reference ID (</a:t>
            </a:r>
            <a:r>
              <a:rPr lang="en-US" dirty="0" err="1">
                <a:latin typeface="+mj-lt"/>
                <a:ea typeface="Times New Roman" panose="02020603050405020304" pitchFamily="18" charset="0"/>
              </a:rPr>
              <a:t>AbsRefID</a:t>
            </a:r>
            <a:r>
              <a:rPr lang="en-US" dirty="0">
                <a:latin typeface="+mj-lt"/>
                <a:ea typeface="Times New Roman" panose="02020603050405020304" pitchFamily="18" charset="0"/>
              </a:rPr>
              <a:t>) number.</a:t>
            </a:r>
            <a:endParaRPr lang="en-US" dirty="0">
              <a:effectLst/>
              <a:latin typeface="+mj-lt"/>
              <a:ea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1129239" y="3030874"/>
            <a:ext cx="8735975" cy="369332"/>
          </a:xfrm>
          <a:prstGeom prst="rect">
            <a:avLst/>
          </a:prstGeom>
        </p:spPr>
      </p:pic>
      <p:pic>
        <p:nvPicPr>
          <p:cNvPr id="8" name="Picture 7"/>
          <p:cNvPicPr>
            <a:picLocks noChangeAspect="1"/>
          </p:cNvPicPr>
          <p:nvPr/>
        </p:nvPicPr>
        <p:blipFill>
          <a:blip r:embed="rId4"/>
          <a:stretch>
            <a:fillRect/>
          </a:stretch>
        </p:blipFill>
        <p:spPr>
          <a:xfrm>
            <a:off x="1129240" y="3390079"/>
            <a:ext cx="8735975" cy="602828"/>
          </a:xfrm>
          <a:prstGeom prst="rect">
            <a:avLst/>
          </a:prstGeom>
        </p:spPr>
      </p:pic>
      <p:cxnSp>
        <p:nvCxnSpPr>
          <p:cNvPr id="16" name="Straight Arrow Connector 15"/>
          <p:cNvCxnSpPr/>
          <p:nvPr/>
        </p:nvCxnSpPr>
        <p:spPr>
          <a:xfrm flipV="1">
            <a:off x="1129239" y="3756742"/>
            <a:ext cx="498620" cy="59221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21" name="Picture 20"/>
          <p:cNvPicPr>
            <a:picLocks noChangeAspect="1"/>
          </p:cNvPicPr>
          <p:nvPr/>
        </p:nvPicPr>
        <p:blipFill rotWithShape="1">
          <a:blip r:embed="rId5"/>
          <a:srcRect l="22809" t="91700" r="20258" b="2586"/>
          <a:stretch/>
        </p:blipFill>
        <p:spPr>
          <a:xfrm>
            <a:off x="1129239" y="6368995"/>
            <a:ext cx="6540052" cy="431309"/>
          </a:xfrm>
          <a:prstGeom prst="rect">
            <a:avLst/>
          </a:prstGeom>
        </p:spPr>
      </p:pic>
      <p:pic>
        <p:nvPicPr>
          <p:cNvPr id="22" name="Picture 21"/>
          <p:cNvPicPr>
            <a:picLocks noChangeAspect="1"/>
          </p:cNvPicPr>
          <p:nvPr/>
        </p:nvPicPr>
        <p:blipFill>
          <a:blip r:embed="rId6"/>
          <a:stretch>
            <a:fillRect/>
          </a:stretch>
        </p:blipFill>
        <p:spPr>
          <a:xfrm>
            <a:off x="7566939" y="6254942"/>
            <a:ext cx="1076325" cy="659417"/>
          </a:xfrm>
          <a:prstGeom prst="rect">
            <a:avLst/>
          </a:prstGeom>
        </p:spPr>
      </p:pic>
    </p:spTree>
    <p:extLst>
      <p:ext uri="{BB962C8B-B14F-4D97-AF65-F5344CB8AC3E}">
        <p14:creationId xmlns:p14="http://schemas.microsoft.com/office/powerpoint/2010/main" val="3668946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1318"/>
          </a:xfrm>
        </p:spPr>
        <p:txBody>
          <a:bodyPr/>
          <a:lstStyle/>
          <a:p>
            <a:pPr algn="ctr"/>
            <a:r>
              <a:rPr lang="en-US" dirty="0"/>
              <a:t>Deleting an </a:t>
            </a:r>
            <a:r>
              <a:rPr lang="en-US" dirty="0" smtClean="0"/>
              <a:t>Abstract (cont.)</a:t>
            </a:r>
            <a:endParaRPr lang="en-US" dirty="0"/>
          </a:p>
        </p:txBody>
      </p:sp>
      <p:sp>
        <p:nvSpPr>
          <p:cNvPr id="3" name="Rectangle 2"/>
          <p:cNvSpPr/>
          <p:nvPr/>
        </p:nvSpPr>
        <p:spPr>
          <a:xfrm>
            <a:off x="1184857" y="1586128"/>
            <a:ext cx="7804597" cy="584775"/>
          </a:xfrm>
          <a:prstGeom prst="rect">
            <a:avLst/>
          </a:prstGeom>
        </p:spPr>
        <p:txBody>
          <a:bodyPr wrap="square">
            <a:spAutoFit/>
          </a:bodyPr>
          <a:lstStyle/>
          <a:p>
            <a:r>
              <a:rPr lang="en-US" sz="1600" dirty="0">
                <a:latin typeface="+mj-lt"/>
                <a:ea typeface="Times New Roman" panose="02020603050405020304" pitchFamily="18" charset="0"/>
              </a:rPr>
              <a:t>The Confirm Delete window opens. It displays the Abstract Reference ID number of the abstract you want to delete </a:t>
            </a:r>
            <a:endParaRPr lang="en-US" sz="1600" dirty="0">
              <a:latin typeface="+mj-lt"/>
            </a:endParaRPr>
          </a:p>
        </p:txBody>
      </p:sp>
      <p:pic>
        <p:nvPicPr>
          <p:cNvPr id="4" name="Picture 3"/>
          <p:cNvPicPr>
            <a:picLocks noChangeAspect="1"/>
          </p:cNvPicPr>
          <p:nvPr/>
        </p:nvPicPr>
        <p:blipFill>
          <a:blip r:embed="rId3"/>
          <a:stretch>
            <a:fillRect/>
          </a:stretch>
        </p:blipFill>
        <p:spPr>
          <a:xfrm>
            <a:off x="2018898" y="2277513"/>
            <a:ext cx="3981450" cy="1493947"/>
          </a:xfrm>
          <a:prstGeom prst="rect">
            <a:avLst/>
          </a:prstGeom>
        </p:spPr>
      </p:pic>
      <p:sp>
        <p:nvSpPr>
          <p:cNvPr id="5" name="Rectangle 4"/>
          <p:cNvSpPr/>
          <p:nvPr/>
        </p:nvSpPr>
        <p:spPr>
          <a:xfrm>
            <a:off x="1386625" y="3816514"/>
            <a:ext cx="7887377" cy="338554"/>
          </a:xfrm>
          <a:prstGeom prst="rect">
            <a:avLst/>
          </a:prstGeom>
        </p:spPr>
        <p:txBody>
          <a:bodyPr wrap="square">
            <a:spAutoFit/>
          </a:bodyPr>
          <a:lstStyle/>
          <a:p>
            <a:pPr marR="0" lvl="0">
              <a:spcBef>
                <a:spcPts val="600"/>
              </a:spcBef>
              <a:spcAft>
                <a:spcPts val="600"/>
              </a:spcAft>
              <a:tabLst>
                <a:tab pos="228600" algn="l"/>
              </a:tabLst>
            </a:pPr>
            <a:r>
              <a:rPr lang="en-US" sz="1600" dirty="0">
                <a:latin typeface="+mj-lt"/>
                <a:ea typeface="Times New Roman" panose="02020603050405020304" pitchFamily="18" charset="0"/>
              </a:rPr>
              <a:t>Click </a:t>
            </a:r>
            <a:r>
              <a:rPr lang="en-US" sz="1600" b="1" dirty="0">
                <a:latin typeface="+mj-lt"/>
                <a:ea typeface="Times New Roman" panose="02020603050405020304" pitchFamily="18" charset="0"/>
              </a:rPr>
              <a:t>Delete</a:t>
            </a:r>
            <a:r>
              <a:rPr lang="en-US" sz="1600" dirty="0" smtClean="0">
                <a:latin typeface="+mj-lt"/>
                <a:ea typeface="Times New Roman" panose="02020603050405020304" pitchFamily="18" charset="0"/>
              </a:rPr>
              <a:t>.  </a:t>
            </a:r>
            <a:r>
              <a:rPr lang="en-US" sz="1600" dirty="0">
                <a:latin typeface="+mj-lt"/>
                <a:ea typeface="Times New Roman" panose="02020603050405020304" pitchFamily="18" charset="0"/>
              </a:rPr>
              <a:t>On the Confirm Delete window a message confirms the deletion</a:t>
            </a:r>
            <a:endParaRPr lang="en-US" sz="1600" dirty="0">
              <a:latin typeface="+mj-lt"/>
            </a:endParaRPr>
          </a:p>
        </p:txBody>
      </p:sp>
      <p:pic>
        <p:nvPicPr>
          <p:cNvPr id="6" name="Picture 5"/>
          <p:cNvPicPr>
            <a:picLocks noChangeAspect="1"/>
          </p:cNvPicPr>
          <p:nvPr/>
        </p:nvPicPr>
        <p:blipFill>
          <a:blip r:embed="rId4"/>
          <a:stretch>
            <a:fillRect/>
          </a:stretch>
        </p:blipFill>
        <p:spPr>
          <a:xfrm>
            <a:off x="2018898" y="4418902"/>
            <a:ext cx="4200525" cy="1996337"/>
          </a:xfrm>
          <a:prstGeom prst="rect">
            <a:avLst/>
          </a:prstGeom>
        </p:spPr>
      </p:pic>
      <p:pic>
        <p:nvPicPr>
          <p:cNvPr id="7" name="Picture 6"/>
          <p:cNvPicPr>
            <a:picLocks noChangeAspect="1"/>
          </p:cNvPicPr>
          <p:nvPr/>
        </p:nvPicPr>
        <p:blipFill rotWithShape="1">
          <a:blip r:embed="rId5"/>
          <a:srcRect l="22809" t="91700" r="20258" b="2586"/>
          <a:stretch/>
        </p:blipFill>
        <p:spPr>
          <a:xfrm>
            <a:off x="1129239" y="6368995"/>
            <a:ext cx="6540052" cy="431309"/>
          </a:xfrm>
          <a:prstGeom prst="rect">
            <a:avLst/>
          </a:prstGeom>
        </p:spPr>
      </p:pic>
      <p:pic>
        <p:nvPicPr>
          <p:cNvPr id="8" name="Picture 7"/>
          <p:cNvPicPr>
            <a:picLocks noChangeAspect="1"/>
          </p:cNvPicPr>
          <p:nvPr/>
        </p:nvPicPr>
        <p:blipFill>
          <a:blip r:embed="rId6"/>
          <a:stretch>
            <a:fillRect/>
          </a:stretch>
        </p:blipFill>
        <p:spPr>
          <a:xfrm>
            <a:off x="7566939" y="6254942"/>
            <a:ext cx="1076325" cy="659417"/>
          </a:xfrm>
          <a:prstGeom prst="rect">
            <a:avLst/>
          </a:prstGeom>
        </p:spPr>
      </p:pic>
    </p:spTree>
    <p:extLst>
      <p:ext uri="{BB962C8B-B14F-4D97-AF65-F5344CB8AC3E}">
        <p14:creationId xmlns:p14="http://schemas.microsoft.com/office/powerpoint/2010/main" val="1110375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18424" cy="997634"/>
          </a:xfrm>
        </p:spPr>
        <p:txBody>
          <a:bodyPr/>
          <a:lstStyle/>
          <a:p>
            <a:pPr algn="ctr"/>
            <a:r>
              <a:rPr lang="en-US" dirty="0" smtClean="0"/>
              <a:t>Releasing an Abstract</a:t>
            </a:r>
            <a:endParaRPr lang="en-US" dirty="0"/>
          </a:p>
        </p:txBody>
      </p:sp>
      <p:sp>
        <p:nvSpPr>
          <p:cNvPr id="3" name="Rectangle 2"/>
          <p:cNvSpPr/>
          <p:nvPr/>
        </p:nvSpPr>
        <p:spPr>
          <a:xfrm>
            <a:off x="1086928" y="1607234"/>
            <a:ext cx="7539487" cy="646331"/>
          </a:xfrm>
          <a:prstGeom prst="rect">
            <a:avLst/>
          </a:prstGeom>
        </p:spPr>
        <p:txBody>
          <a:bodyPr wrap="square">
            <a:spAutoFit/>
          </a:bodyPr>
          <a:lstStyle/>
          <a:p>
            <a:pPr>
              <a:spcAft>
                <a:spcPts val="600"/>
              </a:spcAft>
            </a:pPr>
            <a:r>
              <a:rPr lang="en-US" dirty="0">
                <a:latin typeface="+mj-lt"/>
                <a:ea typeface="Times New Roman" panose="02020603050405020304" pitchFamily="18" charset="0"/>
              </a:rPr>
              <a:t>Once your abstract has no errors, it is completed, and you can release it to the central registry.</a:t>
            </a:r>
            <a:endParaRPr lang="en-US" dirty="0">
              <a:effectLst/>
              <a:latin typeface="+mj-lt"/>
              <a:ea typeface="Times New Roman" panose="02020603050405020304" pitchFamily="18" charset="0"/>
            </a:endParaRPr>
          </a:p>
        </p:txBody>
      </p:sp>
      <p:sp>
        <p:nvSpPr>
          <p:cNvPr id="4" name="Rectangle 2"/>
          <p:cNvSpPr>
            <a:spLocks noChangeArrowheads="1"/>
          </p:cNvSpPr>
          <p:nvPr/>
        </p:nvSpPr>
        <p:spPr bwMode="auto">
          <a:xfrm rot="10800000" flipV="1">
            <a:off x="1173190" y="2626101"/>
            <a:ext cx="51426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228600" algn="l"/>
              </a:tabLst>
            </a:pPr>
            <a:r>
              <a:rPr kumimoji="0" lang="en-US" altLang="en-US" b="0" i="0" u="none" strike="noStrike" cap="none" normalizeH="0" baseline="0" dirty="0" smtClean="0">
                <a:ln>
                  <a:noFill/>
                </a:ln>
                <a:solidFill>
                  <a:schemeClr val="tx1"/>
                </a:solidFill>
                <a:effectLst/>
                <a:latin typeface="+mj-lt"/>
                <a:ea typeface="Times New Roman" panose="02020603050405020304" pitchFamily="18" charset="0"/>
              </a:rPr>
              <a:t>On the Web Plus menu, click </a:t>
            </a:r>
            <a:r>
              <a:rPr kumimoji="0" lang="en-US" altLang="en-US" b="1" i="0" u="none" strike="noStrike" cap="none" normalizeH="0" baseline="0" dirty="0" smtClean="0">
                <a:ln>
                  <a:noFill/>
                </a:ln>
                <a:solidFill>
                  <a:schemeClr val="tx1"/>
                </a:solidFill>
                <a:effectLst/>
                <a:latin typeface="+mj-lt"/>
                <a:ea typeface="Times New Roman" panose="02020603050405020304" pitchFamily="18" charset="0"/>
              </a:rPr>
              <a:t>Release Abstracts</a:t>
            </a: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l="528" t="793" r="2110" b="79358"/>
          <a:stretch>
            <a:fillRect/>
          </a:stretch>
        </p:blipFill>
        <p:spPr bwMode="auto">
          <a:xfrm rot="10800000" flipH="1" flipV="1">
            <a:off x="1173192" y="3378664"/>
            <a:ext cx="7453223" cy="13811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l="22809" t="91700" r="20258" b="2586"/>
          <a:stretch/>
        </p:blipFill>
        <p:spPr>
          <a:xfrm>
            <a:off x="1086928" y="6039287"/>
            <a:ext cx="6540052" cy="431309"/>
          </a:xfrm>
          <a:prstGeom prst="rect">
            <a:avLst/>
          </a:prstGeom>
        </p:spPr>
      </p:pic>
      <p:pic>
        <p:nvPicPr>
          <p:cNvPr id="7" name="Picture 6"/>
          <p:cNvPicPr>
            <a:picLocks noChangeAspect="1"/>
          </p:cNvPicPr>
          <p:nvPr/>
        </p:nvPicPr>
        <p:blipFill>
          <a:blip r:embed="rId5"/>
          <a:stretch>
            <a:fillRect/>
          </a:stretch>
        </p:blipFill>
        <p:spPr>
          <a:xfrm>
            <a:off x="7550090" y="5925232"/>
            <a:ext cx="1076325" cy="659417"/>
          </a:xfrm>
          <a:prstGeom prst="rect">
            <a:avLst/>
          </a:prstGeom>
        </p:spPr>
      </p:pic>
    </p:spTree>
    <p:extLst>
      <p:ext uri="{BB962C8B-B14F-4D97-AF65-F5344CB8AC3E}">
        <p14:creationId xmlns:p14="http://schemas.microsoft.com/office/powerpoint/2010/main" val="3873890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Releasing an </a:t>
            </a:r>
            <a:r>
              <a:rPr lang="en-US" dirty="0" smtClean="0"/>
              <a:t>Abstract (cont.)</a:t>
            </a:r>
            <a:endParaRPr lang="en-US" dirty="0"/>
          </a:p>
        </p:txBody>
      </p:sp>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r="2142" b="4868"/>
          <a:stretch>
            <a:fillRect/>
          </a:stretch>
        </p:blipFill>
        <p:spPr bwMode="auto">
          <a:xfrm>
            <a:off x="1794294" y="1930400"/>
            <a:ext cx="6814868" cy="333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4"/>
          <a:srcRect l="22809" t="91700" r="20258" b="2586"/>
          <a:stretch/>
        </p:blipFill>
        <p:spPr>
          <a:xfrm>
            <a:off x="1483743" y="6041047"/>
            <a:ext cx="6540052" cy="431309"/>
          </a:xfrm>
          <a:prstGeom prst="rect">
            <a:avLst/>
          </a:prstGeom>
        </p:spPr>
      </p:pic>
      <p:pic>
        <p:nvPicPr>
          <p:cNvPr id="5" name="Picture 4"/>
          <p:cNvPicPr>
            <a:picLocks noChangeAspect="1"/>
          </p:cNvPicPr>
          <p:nvPr/>
        </p:nvPicPr>
        <p:blipFill>
          <a:blip r:embed="rId5"/>
          <a:stretch>
            <a:fillRect/>
          </a:stretch>
        </p:blipFill>
        <p:spPr>
          <a:xfrm>
            <a:off x="7860641" y="5838028"/>
            <a:ext cx="1076325" cy="659417"/>
          </a:xfrm>
          <a:prstGeom prst="rect">
            <a:avLst/>
          </a:prstGeom>
        </p:spPr>
      </p:pic>
    </p:spTree>
    <p:extLst>
      <p:ext uri="{BB962C8B-B14F-4D97-AF65-F5344CB8AC3E}">
        <p14:creationId xmlns:p14="http://schemas.microsoft.com/office/powerpoint/2010/main" val="30893453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Releasing an Abstract (cont.)</a:t>
            </a:r>
          </a:p>
        </p:txBody>
      </p:sp>
      <p:sp>
        <p:nvSpPr>
          <p:cNvPr id="3" name="Rectangle 2"/>
          <p:cNvSpPr/>
          <p:nvPr/>
        </p:nvSpPr>
        <p:spPr>
          <a:xfrm>
            <a:off x="1402007" y="1930400"/>
            <a:ext cx="7483201" cy="646331"/>
          </a:xfrm>
          <a:prstGeom prst="rect">
            <a:avLst/>
          </a:prstGeom>
        </p:spPr>
        <p:txBody>
          <a:bodyPr wrap="square">
            <a:spAutoFit/>
          </a:bodyPr>
          <a:lstStyle/>
          <a:p>
            <a:r>
              <a:rPr lang="en-US" dirty="0">
                <a:latin typeface="+mj-lt"/>
                <a:ea typeface="Times New Roman" panose="02020603050405020304" pitchFamily="18" charset="0"/>
              </a:rPr>
              <a:t>The system releases the selected abstracts to your designated central registry and changes the status of the abstracts to Released</a:t>
            </a:r>
            <a:endParaRPr lang="en-US" dirty="0">
              <a:latin typeface="+mj-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l="528" t="1021" r="2110" b="10211"/>
          <a:stretch>
            <a:fillRect/>
          </a:stretch>
        </p:blipFill>
        <p:spPr bwMode="auto">
          <a:xfrm>
            <a:off x="1759789" y="3383180"/>
            <a:ext cx="6970143" cy="199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a:srcRect l="22809" t="91700" r="20258" b="2586"/>
          <a:stretch/>
        </p:blipFill>
        <p:spPr>
          <a:xfrm>
            <a:off x="1483743" y="6041047"/>
            <a:ext cx="6540052" cy="431309"/>
          </a:xfrm>
          <a:prstGeom prst="rect">
            <a:avLst/>
          </a:prstGeom>
        </p:spPr>
      </p:pic>
      <p:pic>
        <p:nvPicPr>
          <p:cNvPr id="6" name="Picture 5"/>
          <p:cNvPicPr>
            <a:picLocks noChangeAspect="1"/>
          </p:cNvPicPr>
          <p:nvPr/>
        </p:nvPicPr>
        <p:blipFill>
          <a:blip r:embed="rId5"/>
          <a:stretch>
            <a:fillRect/>
          </a:stretch>
        </p:blipFill>
        <p:spPr>
          <a:xfrm>
            <a:off x="7860641" y="5838028"/>
            <a:ext cx="1076325" cy="659417"/>
          </a:xfrm>
          <a:prstGeom prst="rect">
            <a:avLst/>
          </a:prstGeom>
        </p:spPr>
      </p:pic>
    </p:spTree>
    <p:extLst>
      <p:ext uri="{BB962C8B-B14F-4D97-AF65-F5344CB8AC3E}">
        <p14:creationId xmlns:p14="http://schemas.microsoft.com/office/powerpoint/2010/main" val="4150536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Web Plus Main Functions</a:t>
            </a:r>
          </a:p>
        </p:txBody>
      </p:sp>
      <p:sp>
        <p:nvSpPr>
          <p:cNvPr id="3" name="Content Placeholder 2"/>
          <p:cNvSpPr>
            <a:spLocks noGrp="1"/>
          </p:cNvSpPr>
          <p:nvPr>
            <p:ph idx="1"/>
          </p:nvPr>
        </p:nvSpPr>
        <p:spPr/>
        <p:txBody>
          <a:bodyPr/>
          <a:lstStyle/>
          <a:p>
            <a:r>
              <a:rPr lang="en-US" dirty="0">
                <a:solidFill>
                  <a:schemeClr val="tx1"/>
                </a:solidFill>
              </a:rPr>
              <a:t>Online Abstracting</a:t>
            </a:r>
          </a:p>
          <a:p>
            <a:r>
              <a:rPr lang="en-US" dirty="0">
                <a:solidFill>
                  <a:schemeClr val="tx1"/>
                </a:solidFill>
              </a:rPr>
              <a:t>File Uploading/Downloading</a:t>
            </a:r>
          </a:p>
          <a:p>
            <a:r>
              <a:rPr lang="en-US" dirty="0">
                <a:solidFill>
                  <a:schemeClr val="tx1"/>
                </a:solidFill>
              </a:rPr>
              <a:t>Data Editing</a:t>
            </a:r>
          </a:p>
          <a:p>
            <a:r>
              <a:rPr lang="en-US" dirty="0">
                <a:solidFill>
                  <a:schemeClr val="tx1"/>
                </a:solidFill>
              </a:rPr>
              <a:t>DCO and Path Lab Follow-back</a:t>
            </a:r>
          </a:p>
          <a:p>
            <a:r>
              <a:rPr lang="en-US" dirty="0">
                <a:solidFill>
                  <a:schemeClr val="tx1"/>
                </a:solidFill>
              </a:rPr>
              <a:t>Supporting Functions</a:t>
            </a:r>
          </a:p>
          <a:p>
            <a:pPr lvl="1"/>
            <a:r>
              <a:rPr lang="en-US" dirty="0">
                <a:solidFill>
                  <a:schemeClr val="tx1"/>
                </a:solidFill>
              </a:rPr>
              <a:t>E-mail</a:t>
            </a:r>
          </a:p>
          <a:p>
            <a:pPr lvl="1"/>
            <a:r>
              <a:rPr lang="en-US" dirty="0">
                <a:solidFill>
                  <a:schemeClr val="tx1"/>
                </a:solidFill>
              </a:rPr>
              <a:t>Reports</a:t>
            </a:r>
          </a:p>
          <a:p>
            <a:endParaRPr lang="en-US" dirty="0"/>
          </a:p>
        </p:txBody>
      </p:sp>
      <p:pic>
        <p:nvPicPr>
          <p:cNvPr id="4" name="Picture 3"/>
          <p:cNvPicPr>
            <a:picLocks noChangeAspect="1"/>
          </p:cNvPicPr>
          <p:nvPr/>
        </p:nvPicPr>
        <p:blipFill rotWithShape="1">
          <a:blip r:embed="rId3"/>
          <a:srcRect l="22809" t="91700" r="20258" b="2586"/>
          <a:stretch/>
        </p:blipFill>
        <p:spPr>
          <a:xfrm>
            <a:off x="940158" y="6062313"/>
            <a:ext cx="6540052" cy="391885"/>
          </a:xfrm>
          <a:prstGeom prst="rect">
            <a:avLst/>
          </a:prstGeom>
        </p:spPr>
      </p:pic>
      <p:pic>
        <p:nvPicPr>
          <p:cNvPr id="5" name="Picture 4"/>
          <p:cNvPicPr>
            <a:picLocks noChangeAspect="1"/>
          </p:cNvPicPr>
          <p:nvPr/>
        </p:nvPicPr>
        <p:blipFill>
          <a:blip r:embed="rId4"/>
          <a:stretch>
            <a:fillRect/>
          </a:stretch>
        </p:blipFill>
        <p:spPr>
          <a:xfrm>
            <a:off x="7480210" y="5928546"/>
            <a:ext cx="1076325" cy="659417"/>
          </a:xfrm>
          <a:prstGeom prst="rect">
            <a:avLst/>
          </a:prstGeom>
        </p:spPr>
      </p:pic>
    </p:spTree>
    <p:extLst>
      <p:ext uri="{BB962C8B-B14F-4D97-AF65-F5344CB8AC3E}">
        <p14:creationId xmlns:p14="http://schemas.microsoft.com/office/powerpoint/2010/main" val="297448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335" y="1374344"/>
            <a:ext cx="8596668" cy="943854"/>
          </a:xfrm>
        </p:spPr>
        <p:txBody>
          <a:bodyPr anchor="t">
            <a:normAutofit/>
          </a:bodyPr>
          <a:lstStyle/>
          <a:p>
            <a:pPr algn="ctr"/>
            <a:r>
              <a:rPr lang="en-US" sz="3600" dirty="0" smtClean="0"/>
              <a:t>Questions?</a:t>
            </a:r>
            <a:endParaRPr lang="en-US" sz="3600" dirty="0"/>
          </a:p>
        </p:txBody>
      </p:sp>
      <p:sp>
        <p:nvSpPr>
          <p:cNvPr id="4" name="Text Placeholder 3"/>
          <p:cNvSpPr>
            <a:spLocks noGrp="1"/>
          </p:cNvSpPr>
          <p:nvPr>
            <p:ph type="body" idx="1"/>
          </p:nvPr>
        </p:nvSpPr>
        <p:spPr>
          <a:xfrm>
            <a:off x="677335" y="2846231"/>
            <a:ext cx="8596668" cy="1622738"/>
          </a:xfrm>
        </p:spPr>
        <p:txBody>
          <a:bodyPr>
            <a:noAutofit/>
          </a:bodyPr>
          <a:lstStyle/>
          <a:p>
            <a:pPr algn="ctr"/>
            <a:r>
              <a:rPr lang="en-US" sz="1800" dirty="0" smtClean="0">
                <a:solidFill>
                  <a:schemeClr val="tx1"/>
                </a:solidFill>
              </a:rPr>
              <a:t>Contact Information:</a:t>
            </a:r>
          </a:p>
          <a:p>
            <a:pPr algn="ctr"/>
            <a:r>
              <a:rPr lang="en-US" sz="1800" dirty="0" smtClean="0">
                <a:solidFill>
                  <a:schemeClr val="tx1"/>
                </a:solidFill>
              </a:rPr>
              <a:t>Nankee Singh</a:t>
            </a:r>
          </a:p>
          <a:p>
            <a:pPr algn="ctr"/>
            <a:r>
              <a:rPr lang="en-US" sz="1800" dirty="0" smtClean="0">
                <a:solidFill>
                  <a:schemeClr val="tx1"/>
                </a:solidFill>
              </a:rPr>
              <a:t>Phone: 510-610-9357</a:t>
            </a:r>
          </a:p>
          <a:p>
            <a:pPr algn="ctr"/>
            <a:r>
              <a:rPr lang="en-US" sz="1800" dirty="0" smtClean="0">
                <a:solidFill>
                  <a:schemeClr val="tx1"/>
                </a:solidFill>
              </a:rPr>
              <a:t>Email: nsingh4@cdc.gov</a:t>
            </a:r>
            <a:endParaRPr lang="en-US" sz="1800" dirty="0">
              <a:solidFill>
                <a:schemeClr val="tx1"/>
              </a:solidFill>
            </a:endParaRPr>
          </a:p>
        </p:txBody>
      </p:sp>
      <p:pic>
        <p:nvPicPr>
          <p:cNvPr id="5" name="Picture 4"/>
          <p:cNvPicPr>
            <a:picLocks noChangeAspect="1"/>
          </p:cNvPicPr>
          <p:nvPr/>
        </p:nvPicPr>
        <p:blipFill rotWithShape="1">
          <a:blip r:embed="rId3"/>
          <a:srcRect l="22809" t="91700" r="20258" b="2586"/>
          <a:stretch/>
        </p:blipFill>
        <p:spPr>
          <a:xfrm>
            <a:off x="1129239" y="6368995"/>
            <a:ext cx="6540052" cy="431309"/>
          </a:xfrm>
          <a:prstGeom prst="rect">
            <a:avLst/>
          </a:prstGeom>
        </p:spPr>
      </p:pic>
      <p:pic>
        <p:nvPicPr>
          <p:cNvPr id="6" name="Picture 5"/>
          <p:cNvPicPr>
            <a:picLocks noChangeAspect="1"/>
          </p:cNvPicPr>
          <p:nvPr/>
        </p:nvPicPr>
        <p:blipFill>
          <a:blip r:embed="rId4"/>
          <a:stretch>
            <a:fillRect/>
          </a:stretch>
        </p:blipFill>
        <p:spPr>
          <a:xfrm>
            <a:off x="7566939" y="6254942"/>
            <a:ext cx="1076325" cy="659417"/>
          </a:xfrm>
          <a:prstGeom prst="rect">
            <a:avLst/>
          </a:prstGeom>
        </p:spPr>
      </p:pic>
    </p:spTree>
    <p:extLst>
      <p:ext uri="{BB962C8B-B14F-4D97-AF65-F5344CB8AC3E}">
        <p14:creationId xmlns:p14="http://schemas.microsoft.com/office/powerpoint/2010/main" val="1411049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Online </a:t>
            </a:r>
            <a:r>
              <a:rPr lang="en-US" dirty="0" smtClean="0"/>
              <a:t>Abstracting Features</a:t>
            </a:r>
            <a:endParaRPr lang="en-US" dirty="0"/>
          </a:p>
        </p:txBody>
      </p:sp>
      <p:sp>
        <p:nvSpPr>
          <p:cNvPr id="3" name="Content Placeholder 2"/>
          <p:cNvSpPr>
            <a:spLocks noGrp="1"/>
          </p:cNvSpPr>
          <p:nvPr>
            <p:ph idx="1"/>
          </p:nvPr>
        </p:nvSpPr>
        <p:spPr/>
        <p:txBody>
          <a:bodyPr/>
          <a:lstStyle/>
          <a:p>
            <a:r>
              <a:rPr lang="en-US" dirty="0">
                <a:solidFill>
                  <a:schemeClr val="tx1"/>
                </a:solidFill>
              </a:rPr>
              <a:t>Data entered into custom display created by the Central Registry Administrator</a:t>
            </a:r>
          </a:p>
          <a:p>
            <a:r>
              <a:rPr lang="en-US" dirty="0">
                <a:solidFill>
                  <a:schemeClr val="tx1"/>
                </a:solidFill>
              </a:rPr>
              <a:t>Lookup assisted data entry with advanced search feature</a:t>
            </a:r>
          </a:p>
          <a:p>
            <a:r>
              <a:rPr lang="en-US" dirty="0">
                <a:solidFill>
                  <a:schemeClr val="tx1"/>
                </a:solidFill>
              </a:rPr>
              <a:t>Link for each data item to the NAACCR Standards for Cancer Registries Volume II: Data Standards and Data Dictionary</a:t>
            </a:r>
          </a:p>
          <a:p>
            <a:r>
              <a:rPr lang="en-US" dirty="0">
                <a:solidFill>
                  <a:schemeClr val="tx1"/>
                </a:solidFill>
              </a:rPr>
              <a:t>Code selection from drop-down lists </a:t>
            </a:r>
          </a:p>
          <a:p>
            <a:r>
              <a:rPr lang="en-US" dirty="0">
                <a:solidFill>
                  <a:schemeClr val="tx1"/>
                </a:solidFill>
              </a:rPr>
              <a:t>Age at Diagnosis calculation</a:t>
            </a:r>
          </a:p>
          <a:p>
            <a:r>
              <a:rPr lang="en-US" dirty="0">
                <a:solidFill>
                  <a:schemeClr val="tx1"/>
                </a:solidFill>
              </a:rPr>
              <a:t>Collaborative Staging </a:t>
            </a:r>
            <a:r>
              <a:rPr lang="en-US" dirty="0" smtClean="0">
                <a:solidFill>
                  <a:schemeClr val="tx1"/>
                </a:solidFill>
              </a:rPr>
              <a:t> and TNM staging calculation</a:t>
            </a:r>
            <a:endParaRPr lang="en-US" dirty="0">
              <a:solidFill>
                <a:schemeClr val="tx1"/>
              </a:solidFill>
            </a:endParaRPr>
          </a:p>
          <a:p>
            <a:r>
              <a:rPr lang="en-US" dirty="0">
                <a:solidFill>
                  <a:schemeClr val="tx1"/>
                </a:solidFill>
              </a:rPr>
              <a:t>Edits ran on save of abstract</a:t>
            </a:r>
          </a:p>
          <a:p>
            <a:endParaRPr lang="en-US" dirty="0">
              <a:solidFill>
                <a:schemeClr val="tx1"/>
              </a:solidFill>
            </a:endParaRPr>
          </a:p>
        </p:txBody>
      </p:sp>
      <p:pic>
        <p:nvPicPr>
          <p:cNvPr id="4" name="Picture 3"/>
          <p:cNvPicPr>
            <a:picLocks noChangeAspect="1"/>
          </p:cNvPicPr>
          <p:nvPr/>
        </p:nvPicPr>
        <p:blipFill rotWithShape="1">
          <a:blip r:embed="rId3"/>
          <a:srcRect l="22809" t="91700" r="20258" b="2586"/>
          <a:stretch/>
        </p:blipFill>
        <p:spPr>
          <a:xfrm>
            <a:off x="940158" y="6062313"/>
            <a:ext cx="6540052" cy="391885"/>
          </a:xfrm>
          <a:prstGeom prst="rect">
            <a:avLst/>
          </a:prstGeom>
        </p:spPr>
      </p:pic>
      <p:pic>
        <p:nvPicPr>
          <p:cNvPr id="5" name="Picture 4"/>
          <p:cNvPicPr>
            <a:picLocks noChangeAspect="1"/>
          </p:cNvPicPr>
          <p:nvPr/>
        </p:nvPicPr>
        <p:blipFill>
          <a:blip r:embed="rId4"/>
          <a:stretch>
            <a:fillRect/>
          </a:stretch>
        </p:blipFill>
        <p:spPr>
          <a:xfrm>
            <a:off x="7480210" y="5928546"/>
            <a:ext cx="1076325" cy="659417"/>
          </a:xfrm>
          <a:prstGeom prst="rect">
            <a:avLst/>
          </a:prstGeom>
        </p:spPr>
      </p:pic>
    </p:spTree>
    <p:extLst>
      <p:ext uri="{BB962C8B-B14F-4D97-AF65-F5344CB8AC3E}">
        <p14:creationId xmlns:p14="http://schemas.microsoft.com/office/powerpoint/2010/main" val="3471477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altLang="en-US" sz="3600" b="1" dirty="0"/>
              <a:t>Facility Abstractor</a:t>
            </a:r>
            <a:r>
              <a:rPr lang="en-US" altLang="en-US" sz="3600" dirty="0"/>
              <a:t> </a:t>
            </a:r>
            <a:r>
              <a:rPr lang="en-US" altLang="en-US" b="1" dirty="0">
                <a:latin typeface="Myriad Web Pro" charset="0"/>
              </a:rPr>
              <a:t/>
            </a:r>
            <a:br>
              <a:rPr lang="en-US" altLang="en-US" b="1" dirty="0">
                <a:latin typeface="Myriad Web Pro" charset="0"/>
              </a:rPr>
            </a:br>
            <a:r>
              <a:rPr lang="en-US" altLang="en-US" b="1" dirty="0">
                <a:latin typeface="Myriad Web Pro" charset="0"/>
              </a:rPr>
              <a:t/>
            </a:r>
            <a:br>
              <a:rPr lang="en-US" altLang="en-US" b="1" dirty="0">
                <a:latin typeface="Myriad Web Pro" charset="0"/>
              </a:rPr>
            </a:br>
            <a:endParaRPr lang="en-US" dirty="0"/>
          </a:p>
        </p:txBody>
      </p:sp>
      <p:sp>
        <p:nvSpPr>
          <p:cNvPr id="9" name="Text Placeholder 8"/>
          <p:cNvSpPr>
            <a:spLocks noGrp="1"/>
          </p:cNvSpPr>
          <p:nvPr>
            <p:ph type="body" idx="1"/>
          </p:nvPr>
        </p:nvSpPr>
        <p:spPr>
          <a:xfrm>
            <a:off x="677335" y="4108361"/>
            <a:ext cx="8596668" cy="1933001"/>
          </a:xfrm>
        </p:spPr>
        <p:txBody>
          <a:bodyPr>
            <a:normAutofit fontScale="25000" lnSpcReduction="20000"/>
          </a:bodyPr>
          <a:lstStyle/>
          <a:p>
            <a:pPr marL="285750" indent="-285750">
              <a:buFont typeface="Wingdings" panose="05000000000000000000" pitchFamily="2" charset="2"/>
              <a:buChar char="Ø"/>
            </a:pPr>
            <a:endParaRPr lang="en-US" altLang="en-US" dirty="0" smtClean="0">
              <a:solidFill>
                <a:schemeClr val="tx1"/>
              </a:solidFill>
              <a:latin typeface="+mj-lt"/>
            </a:endParaRPr>
          </a:p>
          <a:p>
            <a:pPr marL="285750" indent="-285750">
              <a:lnSpc>
                <a:spcPct val="90000"/>
              </a:lnSpc>
              <a:spcBef>
                <a:spcPct val="50000"/>
              </a:spcBef>
              <a:buFont typeface="Wingdings" panose="05000000000000000000" pitchFamily="2" charset="2"/>
              <a:buChar char="Ø"/>
            </a:pPr>
            <a:endParaRPr lang="en-US" altLang="en-US" dirty="0">
              <a:solidFill>
                <a:schemeClr val="tx1"/>
              </a:solidFill>
              <a:latin typeface="+mj-lt"/>
            </a:endParaRPr>
          </a:p>
          <a:p>
            <a:pPr marL="285750" indent="-285750">
              <a:lnSpc>
                <a:spcPct val="90000"/>
              </a:lnSpc>
              <a:spcBef>
                <a:spcPct val="50000"/>
              </a:spcBef>
              <a:buFont typeface="Wingdings" panose="05000000000000000000" pitchFamily="2" charset="2"/>
              <a:buChar char="Ø"/>
            </a:pPr>
            <a:endParaRPr lang="en-US" altLang="en-US" dirty="0" smtClean="0">
              <a:solidFill>
                <a:schemeClr val="tx1"/>
              </a:solidFill>
              <a:latin typeface="+mj-lt"/>
            </a:endParaRPr>
          </a:p>
          <a:p>
            <a:pPr marL="285750" indent="-285750">
              <a:lnSpc>
                <a:spcPct val="90000"/>
              </a:lnSpc>
              <a:spcBef>
                <a:spcPct val="50000"/>
              </a:spcBef>
              <a:buFont typeface="Wingdings" panose="05000000000000000000" pitchFamily="2" charset="2"/>
              <a:buChar char="Ø"/>
            </a:pPr>
            <a:endParaRPr lang="en-US" altLang="en-US" sz="3300" dirty="0" smtClean="0">
              <a:latin typeface="+mj-lt"/>
            </a:endParaRPr>
          </a:p>
          <a:p>
            <a:pPr marL="285750" indent="-285750">
              <a:lnSpc>
                <a:spcPct val="90000"/>
              </a:lnSpc>
              <a:spcBef>
                <a:spcPct val="50000"/>
              </a:spcBef>
              <a:buFont typeface="Wingdings" panose="05000000000000000000" pitchFamily="2" charset="2"/>
              <a:buChar char="Ø"/>
            </a:pPr>
            <a:endParaRPr lang="en-US" altLang="en-US" sz="3300" dirty="0">
              <a:latin typeface="+mj-lt"/>
            </a:endParaRPr>
          </a:p>
          <a:p>
            <a:pPr marL="283464" indent="-283464">
              <a:lnSpc>
                <a:spcPct val="90000"/>
              </a:lnSpc>
              <a:spcBef>
                <a:spcPct val="50000"/>
              </a:spcBef>
              <a:buFont typeface="Wingdings" panose="05000000000000000000" pitchFamily="2" charset="2"/>
              <a:buChar char="Ø"/>
            </a:pPr>
            <a:r>
              <a:rPr lang="en-US" altLang="en-US" sz="7200" dirty="0" smtClean="0">
                <a:solidFill>
                  <a:schemeClr val="tx1"/>
                </a:solidFill>
                <a:latin typeface="+mj-lt"/>
              </a:rPr>
              <a:t>Enters </a:t>
            </a:r>
            <a:r>
              <a:rPr lang="en-US" altLang="en-US" sz="7200" dirty="0">
                <a:solidFill>
                  <a:schemeClr val="tx1"/>
                </a:solidFill>
                <a:latin typeface="+mj-lt"/>
              </a:rPr>
              <a:t>abstracts and corrects errors until abstract is complete (no errors remain)</a:t>
            </a:r>
          </a:p>
          <a:p>
            <a:pPr marL="283464" indent="-283464">
              <a:lnSpc>
                <a:spcPct val="90000"/>
              </a:lnSpc>
              <a:spcBef>
                <a:spcPct val="50000"/>
              </a:spcBef>
              <a:buFont typeface="Wingdings" panose="05000000000000000000" pitchFamily="2" charset="2"/>
              <a:buChar char="Ø"/>
            </a:pPr>
            <a:r>
              <a:rPr lang="en-US" altLang="en-US" sz="7200" dirty="0">
                <a:solidFill>
                  <a:schemeClr val="tx1"/>
                </a:solidFill>
                <a:latin typeface="+mj-lt"/>
              </a:rPr>
              <a:t>Releases abstracts to central registry</a:t>
            </a:r>
          </a:p>
          <a:p>
            <a:pPr marL="283464" indent="-283464">
              <a:lnSpc>
                <a:spcPct val="90000"/>
              </a:lnSpc>
              <a:spcBef>
                <a:spcPct val="50000"/>
              </a:spcBef>
              <a:buFont typeface="Wingdings" panose="05000000000000000000" pitchFamily="2" charset="2"/>
              <a:buChar char="Ø"/>
            </a:pPr>
            <a:r>
              <a:rPr lang="en-US" altLang="en-US" sz="7200" dirty="0">
                <a:solidFill>
                  <a:schemeClr val="tx1"/>
                </a:solidFill>
                <a:latin typeface="+mj-lt"/>
              </a:rPr>
              <a:t>Views reports </a:t>
            </a:r>
          </a:p>
          <a:p>
            <a:pPr marL="457200" indent="-457200">
              <a:buFont typeface="Wingdings" panose="05000000000000000000" pitchFamily="2" charset="2"/>
              <a:buChar char="Ø"/>
            </a:pPr>
            <a:endParaRPr lang="en-US" altLang="en-US" sz="3300" dirty="0" smtClean="0">
              <a:solidFill>
                <a:schemeClr val="tx1"/>
              </a:solidFill>
              <a:latin typeface="+mj-lt"/>
            </a:endParaRPr>
          </a:p>
          <a:p>
            <a:pPr marL="285750" indent="-285750">
              <a:buFont typeface="Wingdings" panose="05000000000000000000" pitchFamily="2" charset="2"/>
              <a:buChar char="Ø"/>
            </a:pPr>
            <a:endParaRPr lang="en-US" altLang="en-US" dirty="0">
              <a:solidFill>
                <a:schemeClr val="tx1"/>
              </a:solidFill>
              <a:latin typeface="+mj-lt"/>
            </a:endParaRPr>
          </a:p>
          <a:p>
            <a:endParaRPr lang="en-US" dirty="0">
              <a:solidFill>
                <a:schemeClr val="tx1"/>
              </a:solidFill>
            </a:endParaRPr>
          </a:p>
          <a:p>
            <a:endParaRPr lang="en-US" dirty="0"/>
          </a:p>
        </p:txBody>
      </p:sp>
      <p:pic>
        <p:nvPicPr>
          <p:cNvPr id="4" name="Picture 5"/>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188" t="12502" r="2812" b="62508"/>
          <a:stretch>
            <a:fillRect/>
          </a:stretch>
        </p:blipFill>
        <p:spPr bwMode="auto">
          <a:xfrm>
            <a:off x="677335" y="2099324"/>
            <a:ext cx="8596313" cy="1660525"/>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rgbClr val="DFF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4"/>
          <a:srcRect l="22809" t="91700" r="20258" b="2586"/>
          <a:stretch/>
        </p:blipFill>
        <p:spPr>
          <a:xfrm>
            <a:off x="940158" y="6062313"/>
            <a:ext cx="6540052" cy="391885"/>
          </a:xfrm>
          <a:prstGeom prst="rect">
            <a:avLst/>
          </a:prstGeom>
        </p:spPr>
      </p:pic>
      <p:pic>
        <p:nvPicPr>
          <p:cNvPr id="6" name="Picture 5"/>
          <p:cNvPicPr>
            <a:picLocks noChangeAspect="1"/>
          </p:cNvPicPr>
          <p:nvPr/>
        </p:nvPicPr>
        <p:blipFill>
          <a:blip r:embed="rId5"/>
          <a:stretch>
            <a:fillRect/>
          </a:stretch>
        </p:blipFill>
        <p:spPr>
          <a:xfrm>
            <a:off x="7480210" y="5928546"/>
            <a:ext cx="1076325" cy="659417"/>
          </a:xfrm>
          <a:prstGeom prst="rect">
            <a:avLst/>
          </a:prstGeom>
        </p:spPr>
      </p:pic>
    </p:spTree>
    <p:extLst>
      <p:ext uri="{BB962C8B-B14F-4D97-AF65-F5344CB8AC3E}">
        <p14:creationId xmlns:p14="http://schemas.microsoft.com/office/powerpoint/2010/main" val="2305344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167426"/>
            <a:ext cx="8596668" cy="1262129"/>
          </a:xfrm>
        </p:spPr>
        <p:txBody>
          <a:bodyPr>
            <a:normAutofit/>
          </a:bodyPr>
          <a:lstStyle/>
          <a:p>
            <a:pPr algn="ctr"/>
            <a:r>
              <a:rPr lang="en-US" altLang="en-US" sz="3600" b="1" dirty="0"/>
              <a:t>Central Registry Abstractor</a:t>
            </a:r>
            <a:br>
              <a:rPr lang="en-US" altLang="en-US" sz="3600" b="1" dirty="0"/>
            </a:br>
            <a:endParaRPr lang="en-US" sz="3600" dirty="0"/>
          </a:p>
        </p:txBody>
      </p:sp>
      <p:sp>
        <p:nvSpPr>
          <p:cNvPr id="3" name="Text Placeholder 2"/>
          <p:cNvSpPr>
            <a:spLocks noGrp="1"/>
          </p:cNvSpPr>
          <p:nvPr>
            <p:ph type="body" idx="1"/>
          </p:nvPr>
        </p:nvSpPr>
        <p:spPr>
          <a:xfrm>
            <a:off x="486578" y="3593206"/>
            <a:ext cx="8665360" cy="2422398"/>
          </a:xfrm>
        </p:spPr>
        <p:txBody>
          <a:bodyPr anchor="ctr"/>
          <a:lstStyle/>
          <a:p>
            <a:pPr marL="285750" indent="-285750">
              <a:lnSpc>
                <a:spcPct val="90000"/>
              </a:lnSpc>
              <a:spcBef>
                <a:spcPct val="50000"/>
              </a:spcBef>
              <a:buFont typeface="Wingdings" panose="05000000000000000000" pitchFamily="2" charset="2"/>
              <a:buChar char="Ø"/>
            </a:pPr>
            <a:r>
              <a:rPr lang="en-US" altLang="en-US" dirty="0" smtClean="0">
                <a:solidFill>
                  <a:schemeClr val="tx1"/>
                </a:solidFill>
                <a:latin typeface="+mj-lt"/>
              </a:rPr>
              <a:t>Reviews </a:t>
            </a:r>
            <a:r>
              <a:rPr lang="en-US" altLang="en-US" dirty="0">
                <a:solidFill>
                  <a:schemeClr val="tx1"/>
                </a:solidFill>
                <a:latin typeface="+mj-lt"/>
              </a:rPr>
              <a:t>abstracts released to the central registry, verifying submitted codes with submitted text</a:t>
            </a:r>
          </a:p>
          <a:p>
            <a:pPr marL="285750" indent="-285750">
              <a:lnSpc>
                <a:spcPct val="90000"/>
              </a:lnSpc>
              <a:spcBef>
                <a:spcPct val="50000"/>
              </a:spcBef>
              <a:buFont typeface="Wingdings" panose="05000000000000000000" pitchFamily="2" charset="2"/>
              <a:buChar char="Ø"/>
            </a:pPr>
            <a:r>
              <a:rPr lang="en-US" altLang="en-US" dirty="0">
                <a:solidFill>
                  <a:schemeClr val="tx1"/>
                </a:solidFill>
                <a:latin typeface="+mj-lt"/>
              </a:rPr>
              <a:t>Re-releases abstracts for export into the central registry</a:t>
            </a:r>
          </a:p>
          <a:p>
            <a:pPr marL="285750" indent="-285750">
              <a:lnSpc>
                <a:spcPct val="90000"/>
              </a:lnSpc>
              <a:spcBef>
                <a:spcPct val="50000"/>
              </a:spcBef>
              <a:buFont typeface="Wingdings" panose="05000000000000000000" pitchFamily="2" charset="2"/>
              <a:buChar char="Ø"/>
            </a:pPr>
            <a:r>
              <a:rPr lang="en-US" altLang="en-US" dirty="0">
                <a:solidFill>
                  <a:schemeClr val="tx1"/>
                </a:solidFill>
                <a:latin typeface="+mj-lt"/>
              </a:rPr>
              <a:t>Enters new abstracts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937" t="12502" r="1875" b="62508"/>
          <a:stretch>
            <a:fillRect/>
          </a:stretch>
        </p:blipFill>
        <p:spPr bwMode="auto">
          <a:xfrm>
            <a:off x="486578" y="1625601"/>
            <a:ext cx="8665360" cy="1671392"/>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rgbClr val="DFF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4"/>
          <a:srcRect l="22809" t="91700" r="20258" b="2586"/>
          <a:stretch/>
        </p:blipFill>
        <p:spPr>
          <a:xfrm>
            <a:off x="940158" y="6062313"/>
            <a:ext cx="6540052" cy="391885"/>
          </a:xfrm>
          <a:prstGeom prst="rect">
            <a:avLst/>
          </a:prstGeom>
        </p:spPr>
      </p:pic>
      <p:pic>
        <p:nvPicPr>
          <p:cNvPr id="6" name="Picture 5"/>
          <p:cNvPicPr>
            <a:picLocks noChangeAspect="1"/>
          </p:cNvPicPr>
          <p:nvPr/>
        </p:nvPicPr>
        <p:blipFill>
          <a:blip r:embed="rId5"/>
          <a:stretch>
            <a:fillRect/>
          </a:stretch>
        </p:blipFill>
        <p:spPr>
          <a:xfrm>
            <a:off x="7480210" y="5928546"/>
            <a:ext cx="1076325" cy="659417"/>
          </a:xfrm>
          <a:prstGeom prst="rect">
            <a:avLst/>
          </a:prstGeom>
        </p:spPr>
      </p:pic>
    </p:spTree>
    <p:extLst>
      <p:ext uri="{BB962C8B-B14F-4D97-AF65-F5344CB8AC3E}">
        <p14:creationId xmlns:p14="http://schemas.microsoft.com/office/powerpoint/2010/main" val="3313263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61" y="297586"/>
            <a:ext cx="8596668" cy="900150"/>
          </a:xfrm>
        </p:spPr>
        <p:txBody>
          <a:bodyPr/>
          <a:lstStyle/>
          <a:p>
            <a:pPr algn="ctr"/>
            <a:r>
              <a:rPr lang="en-US" dirty="0" smtClean="0"/>
              <a:t> Log In</a:t>
            </a:r>
            <a:endParaRPr lang="en-US" dirty="0"/>
          </a:p>
        </p:txBody>
      </p:sp>
      <p:sp>
        <p:nvSpPr>
          <p:cNvPr id="3" name="Text Placeholder 2"/>
          <p:cNvSpPr>
            <a:spLocks noGrp="1"/>
          </p:cNvSpPr>
          <p:nvPr>
            <p:ph type="body" idx="1"/>
          </p:nvPr>
        </p:nvSpPr>
        <p:spPr>
          <a:xfrm>
            <a:off x="740761" y="1300766"/>
            <a:ext cx="8455968" cy="4897817"/>
          </a:xfrm>
        </p:spPr>
        <p:txBody>
          <a:bodyPr anchor="t"/>
          <a:lstStyle/>
          <a:p>
            <a:r>
              <a:rPr lang="en-US" dirty="0"/>
              <a:t>To log in, complete these steps:</a:t>
            </a:r>
          </a:p>
          <a:p>
            <a:pPr marL="285750" lvl="0" indent="-285750">
              <a:buFont typeface="Wingdings" panose="05000000000000000000" pitchFamily="2" charset="2"/>
              <a:buChar char="Ø"/>
            </a:pPr>
            <a:r>
              <a:rPr lang="en-US" dirty="0"/>
              <a:t>Open your Internet browser and type the Internet address for your state registry’s Web Plus in the Address field. </a:t>
            </a:r>
          </a:p>
          <a:p>
            <a:pPr marL="285750" lvl="0" indent="-285750">
              <a:buFont typeface="Wingdings" panose="05000000000000000000" pitchFamily="2" charset="2"/>
              <a:buChar char="Ø"/>
            </a:pPr>
            <a:r>
              <a:rPr lang="en-US" dirty="0"/>
              <a:t>Press </a:t>
            </a:r>
            <a:r>
              <a:rPr lang="en-US" b="1" dirty="0"/>
              <a:t>Enter</a:t>
            </a:r>
            <a:r>
              <a:rPr lang="en-US" dirty="0"/>
              <a:t>. </a:t>
            </a:r>
          </a:p>
          <a:p>
            <a:r>
              <a:rPr lang="en-US" dirty="0"/>
              <a:t>The Web </a:t>
            </a:r>
            <a:r>
              <a:rPr lang="en-US" dirty="0" smtClean="0"/>
              <a:t>Plus </a:t>
            </a:r>
            <a:r>
              <a:rPr lang="en-US" dirty="0"/>
              <a:t>Log in page </a:t>
            </a:r>
            <a:r>
              <a:rPr lang="en-US" dirty="0" smtClean="0"/>
              <a:t>opens:</a:t>
            </a:r>
          </a:p>
          <a:p>
            <a:endParaRPr lang="en-US" dirty="0"/>
          </a:p>
        </p:txBody>
      </p:sp>
      <p:pic>
        <p:nvPicPr>
          <p:cNvPr id="1027" name="Picture 1"/>
          <p:cNvPicPr>
            <a:picLocks noChangeAspect="1" noChangeArrowheads="1"/>
          </p:cNvPicPr>
          <p:nvPr/>
        </p:nvPicPr>
        <p:blipFill>
          <a:blip r:embed="rId3">
            <a:extLst>
              <a:ext uri="{28A0092B-C50C-407E-A947-70E740481C1C}">
                <a14:useLocalDpi xmlns:a14="http://schemas.microsoft.com/office/drawing/2010/main" val="0"/>
              </a:ext>
            </a:extLst>
          </a:blip>
          <a:srcRect t="4546" r="6891" b="3787"/>
          <a:stretch>
            <a:fillRect/>
          </a:stretch>
        </p:blipFill>
        <p:spPr bwMode="auto">
          <a:xfrm>
            <a:off x="1429555" y="3631845"/>
            <a:ext cx="6750417" cy="26015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srcRect l="22809" t="91700" r="20258" b="2586"/>
          <a:stretch/>
        </p:blipFill>
        <p:spPr>
          <a:xfrm>
            <a:off x="953036" y="6466115"/>
            <a:ext cx="6540052" cy="391885"/>
          </a:xfrm>
          <a:prstGeom prst="rect">
            <a:avLst/>
          </a:prstGeom>
        </p:spPr>
      </p:pic>
      <p:pic>
        <p:nvPicPr>
          <p:cNvPr id="6" name="Picture 5"/>
          <p:cNvPicPr>
            <a:picLocks noChangeAspect="1"/>
          </p:cNvPicPr>
          <p:nvPr/>
        </p:nvPicPr>
        <p:blipFill>
          <a:blip r:embed="rId5"/>
          <a:stretch>
            <a:fillRect/>
          </a:stretch>
        </p:blipFill>
        <p:spPr>
          <a:xfrm>
            <a:off x="7463304" y="6233375"/>
            <a:ext cx="1076325" cy="659417"/>
          </a:xfrm>
          <a:prstGeom prst="rect">
            <a:avLst/>
          </a:prstGeom>
        </p:spPr>
      </p:pic>
    </p:spTree>
    <p:extLst>
      <p:ext uri="{BB962C8B-B14F-4D97-AF65-F5344CB8AC3E}">
        <p14:creationId xmlns:p14="http://schemas.microsoft.com/office/powerpoint/2010/main" val="1209938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038896"/>
          </a:xfrm>
        </p:spPr>
        <p:txBody>
          <a:bodyPr>
            <a:normAutofit/>
          </a:bodyPr>
          <a:lstStyle/>
          <a:p>
            <a:pPr algn="ctr"/>
            <a:r>
              <a:rPr lang="en-US" sz="3600" dirty="0" smtClean="0"/>
              <a:t>Web Plus Home Page</a:t>
            </a:r>
            <a:endParaRPr lang="en-US" sz="3600" dirty="0"/>
          </a:p>
        </p:txBody>
      </p:sp>
      <p:sp>
        <p:nvSpPr>
          <p:cNvPr id="3" name="Text Placeholder 2"/>
          <p:cNvSpPr>
            <a:spLocks noGrp="1"/>
          </p:cNvSpPr>
          <p:nvPr>
            <p:ph type="body" idx="1"/>
          </p:nvPr>
        </p:nvSpPr>
        <p:spPr>
          <a:xfrm>
            <a:off x="1120462" y="2086378"/>
            <a:ext cx="8733090" cy="5598718"/>
          </a:xfrm>
        </p:spPr>
        <p:txBody>
          <a:bodyPr anchor="t"/>
          <a:lstStyle/>
          <a:p>
            <a:r>
              <a:rPr lang="en-US" dirty="0" smtClean="0"/>
              <a:t>Web </a:t>
            </a:r>
            <a:r>
              <a:rPr lang="en-US" dirty="0"/>
              <a:t>Plus homepage opens, with a list of links to the facilities and roles that have been assigned to </a:t>
            </a:r>
            <a:r>
              <a:rPr lang="en-US" dirty="0" smtClean="0"/>
              <a:t>the user.</a:t>
            </a:r>
            <a:endParaRPr lang="en-US" dirty="0"/>
          </a:p>
          <a:p>
            <a:endParaRPr lang="en-US" dirty="0" smtClean="0"/>
          </a:p>
          <a:p>
            <a:endParaRPr lang="en-US" dirty="0"/>
          </a:p>
        </p:txBody>
      </p:sp>
      <p:pic>
        <p:nvPicPr>
          <p:cNvPr id="4100" name="Picture 1"/>
          <p:cNvPicPr>
            <a:picLocks noChangeAspect="1" noChangeArrowheads="1"/>
          </p:cNvPicPr>
          <p:nvPr/>
        </p:nvPicPr>
        <p:blipFill>
          <a:blip r:embed="rId3">
            <a:extLst>
              <a:ext uri="{28A0092B-C50C-407E-A947-70E740481C1C}">
                <a14:useLocalDpi xmlns:a14="http://schemas.microsoft.com/office/drawing/2010/main" val="0"/>
              </a:ext>
            </a:extLst>
          </a:blip>
          <a:srcRect r="2383" b="27116"/>
          <a:stretch>
            <a:fillRect/>
          </a:stretch>
        </p:blipFill>
        <p:spPr bwMode="auto">
          <a:xfrm>
            <a:off x="1120462" y="2936383"/>
            <a:ext cx="8268238"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a:srcRect l="22809" t="91700" r="20258" b="2586"/>
          <a:stretch/>
        </p:blipFill>
        <p:spPr>
          <a:xfrm>
            <a:off x="953036" y="6466115"/>
            <a:ext cx="6540052" cy="391885"/>
          </a:xfrm>
          <a:prstGeom prst="rect">
            <a:avLst/>
          </a:prstGeom>
        </p:spPr>
      </p:pic>
      <p:pic>
        <p:nvPicPr>
          <p:cNvPr id="6" name="Picture 5"/>
          <p:cNvPicPr>
            <a:picLocks noChangeAspect="1"/>
          </p:cNvPicPr>
          <p:nvPr/>
        </p:nvPicPr>
        <p:blipFill>
          <a:blip r:embed="rId5"/>
          <a:stretch>
            <a:fillRect/>
          </a:stretch>
        </p:blipFill>
        <p:spPr>
          <a:xfrm>
            <a:off x="7463304" y="6233375"/>
            <a:ext cx="1076325" cy="659417"/>
          </a:xfrm>
          <a:prstGeom prst="rect">
            <a:avLst/>
          </a:prstGeom>
        </p:spPr>
      </p:pic>
    </p:spTree>
    <p:extLst>
      <p:ext uri="{BB962C8B-B14F-4D97-AF65-F5344CB8AC3E}">
        <p14:creationId xmlns:p14="http://schemas.microsoft.com/office/powerpoint/2010/main" val="192957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0213" y="184597"/>
            <a:ext cx="8596668" cy="1320800"/>
          </a:xfrm>
        </p:spPr>
        <p:txBody>
          <a:bodyPr/>
          <a:lstStyle/>
          <a:p>
            <a:pPr algn="ctr"/>
            <a:r>
              <a:rPr lang="en-US" dirty="0" smtClean="0"/>
              <a:t>Facility Abstractor Menu</a:t>
            </a:r>
            <a:endParaRPr lang="en-US"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l="528" t="453" r="2110" b="54335"/>
          <a:stretch>
            <a:fillRect/>
          </a:stretch>
        </p:blipFill>
        <p:spPr bwMode="auto">
          <a:xfrm>
            <a:off x="1197735" y="2034863"/>
            <a:ext cx="7989307" cy="227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144388" y="4520723"/>
            <a:ext cx="6096000" cy="646331"/>
          </a:xfrm>
          <a:prstGeom prst="rect">
            <a:avLst/>
          </a:prstGeom>
        </p:spPr>
        <p:txBody>
          <a:bodyPr wrap="square">
            <a:spAutoFit/>
          </a:bodyPr>
          <a:lstStyle/>
          <a:p>
            <a:pPr marL="228600" marR="0">
              <a:spcBef>
                <a:spcPts val="600"/>
              </a:spcBef>
              <a:spcAft>
                <a:spcPts val="600"/>
              </a:spcAft>
            </a:pPr>
            <a:r>
              <a:rPr lang="en-US" dirty="0">
                <a:latin typeface="Times New Roman" panose="02020603050405020304" pitchFamily="18" charset="0"/>
                <a:ea typeface="Times New Roman" panose="02020603050405020304" pitchFamily="18" charset="0"/>
              </a:rPr>
              <a:t>From this page you can access the main parts of Web Plus. Click on an option to open the page for the option. </a:t>
            </a:r>
            <a:endParaRPr lang="en-US" dirty="0">
              <a:effectLst/>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rotWithShape="1">
          <a:blip r:embed="rId4"/>
          <a:srcRect l="22809" t="91700" r="20258" b="2586"/>
          <a:stretch/>
        </p:blipFill>
        <p:spPr>
          <a:xfrm>
            <a:off x="953036" y="6466115"/>
            <a:ext cx="6540052" cy="391885"/>
          </a:xfrm>
          <a:prstGeom prst="rect">
            <a:avLst/>
          </a:prstGeom>
        </p:spPr>
      </p:pic>
      <p:pic>
        <p:nvPicPr>
          <p:cNvPr id="8" name="Picture 7"/>
          <p:cNvPicPr>
            <a:picLocks noChangeAspect="1"/>
          </p:cNvPicPr>
          <p:nvPr/>
        </p:nvPicPr>
        <p:blipFill>
          <a:blip r:embed="rId5"/>
          <a:stretch>
            <a:fillRect/>
          </a:stretch>
        </p:blipFill>
        <p:spPr>
          <a:xfrm>
            <a:off x="7463304" y="6233375"/>
            <a:ext cx="1076325" cy="659417"/>
          </a:xfrm>
          <a:prstGeom prst="rect">
            <a:avLst/>
          </a:prstGeom>
        </p:spPr>
      </p:pic>
    </p:spTree>
    <p:extLst>
      <p:ext uri="{BB962C8B-B14F-4D97-AF65-F5344CB8AC3E}">
        <p14:creationId xmlns:p14="http://schemas.microsoft.com/office/powerpoint/2010/main" val="1503919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1398</TotalTime>
  <Words>1275</Words>
  <Application>Microsoft Office PowerPoint</Application>
  <PresentationFormat>Widescreen</PresentationFormat>
  <Paragraphs>176</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Myriad Web Pro</vt:lpstr>
      <vt:lpstr>Times New Roman</vt:lpstr>
      <vt:lpstr>Trebuchet MS</vt:lpstr>
      <vt:lpstr>Wingdings</vt:lpstr>
      <vt:lpstr>Wingdings 3</vt:lpstr>
      <vt:lpstr>Facet</vt:lpstr>
      <vt:lpstr>Web Plus Abstracting Overview</vt:lpstr>
      <vt:lpstr>Web Plus General Overview</vt:lpstr>
      <vt:lpstr>Web Plus Main Functions</vt:lpstr>
      <vt:lpstr>Online Abstracting Features</vt:lpstr>
      <vt:lpstr>Facility Abstractor   </vt:lpstr>
      <vt:lpstr>Central Registry Abstractor </vt:lpstr>
      <vt:lpstr> Log In</vt:lpstr>
      <vt:lpstr>Web Plus Home Page</vt:lpstr>
      <vt:lpstr>Facility Abstractor Menu</vt:lpstr>
      <vt:lpstr>Abstractor Menu Options</vt:lpstr>
      <vt:lpstr>Abstractor Menu Option (cont.)</vt:lpstr>
      <vt:lpstr>Abstracting Process</vt:lpstr>
      <vt:lpstr>Data Entry</vt:lpstr>
      <vt:lpstr>Data Entry Page</vt:lpstr>
      <vt:lpstr>Help Tab</vt:lpstr>
      <vt:lpstr>Web Plus Help Icons </vt:lpstr>
      <vt:lpstr>Entering Information into Fields</vt:lpstr>
      <vt:lpstr>Entering Information into Fields (cont.)</vt:lpstr>
      <vt:lpstr>Entering Information into Fields (cont.)</vt:lpstr>
      <vt:lpstr>Entering Information into Fields (cont.)</vt:lpstr>
      <vt:lpstr>Saving an Abstract</vt:lpstr>
      <vt:lpstr>Opening and Updating an Abstract</vt:lpstr>
      <vt:lpstr>Print Preview </vt:lpstr>
      <vt:lpstr>Completing an Abstract</vt:lpstr>
      <vt:lpstr>Deleting an Abstract</vt:lpstr>
      <vt:lpstr>Deleting an Abstract (cont.)</vt:lpstr>
      <vt:lpstr>Releasing an Abstract</vt:lpstr>
      <vt:lpstr>Releasing an Abstract (cont.)</vt:lpstr>
      <vt:lpstr>Releasing an Abstract (cont.)</vt:lpstr>
      <vt:lpstr>Questions?</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Plus Abstracting Overview</dc:title>
  <dc:creator>Singh, Nankee (CDC/ONDIEH/NCCDPHP) (CTR)</dc:creator>
  <cp:lastModifiedBy>Singh, Nankee (CDC/ONDIEH/NCCDPHP) (CTR)</cp:lastModifiedBy>
  <cp:revision>93</cp:revision>
  <cp:lastPrinted>2016-12-06T22:28:21Z</cp:lastPrinted>
  <dcterms:created xsi:type="dcterms:W3CDTF">2016-08-15T19:27:57Z</dcterms:created>
  <dcterms:modified xsi:type="dcterms:W3CDTF">2016-12-07T01:54:51Z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MSIP_Label_7b94a7b8-f06c-4dfe-bdcc-9b548fd58c31_Enabled">
    <vt:lpwstr>True</vt:lpwstr>
  </property>
  <property fmtid="{D5CDD505-2E9C-101B-9397-08002B2CF9AE}" pid="3" name="MSIP_Label_7b94a7b8-f06c-4dfe-bdcc-9b548fd58c31_SiteId">
    <vt:lpwstr>9ce70869-60db-44fd-abe8-d2767077fc8f</vt:lpwstr>
  </property>
  <property fmtid="{D5CDD505-2E9C-101B-9397-08002B2CF9AE}" pid="4" name="MSIP_Label_7b94a7b8-f06c-4dfe-bdcc-9b548fd58c31_Owner">
    <vt:lpwstr>AHB-SIT-AIP-Cloud@cdc.gov</vt:lpwstr>
  </property>
  <property fmtid="{D5CDD505-2E9C-101B-9397-08002B2CF9AE}" pid="5" name="MSIP_Label_7b94a7b8-f06c-4dfe-bdcc-9b548fd58c31_SetDate">
    <vt:lpwstr>2019-04-25T23:04:43.1821598Z</vt:lpwstr>
  </property>
  <property fmtid="{D5CDD505-2E9C-101B-9397-08002B2CF9AE}" pid="6" name="MSIP_Label_7b94a7b8-f06c-4dfe-bdcc-9b548fd58c31_Name">
    <vt:lpwstr>General</vt:lpwstr>
  </property>
  <property fmtid="{D5CDD505-2E9C-101B-9397-08002B2CF9AE}" pid="7" name="MSIP_Label_7b94a7b8-f06c-4dfe-bdcc-9b548fd58c31_Application">
    <vt:lpwstr>Microsoft Azure Information Protection</vt:lpwstr>
  </property>
  <property fmtid="{D5CDD505-2E9C-101B-9397-08002B2CF9AE}" pid="8" name="MSIP_Label_7b94a7b8-f06c-4dfe-bdcc-9b548fd58c31_Extended_MSFT_Method">
    <vt:lpwstr>Automatic</vt:lpwstr>
  </property>
  <property fmtid="{D5CDD505-2E9C-101B-9397-08002B2CF9AE}" pid="9" name="Sensitivity">
    <vt:lpwstr>General</vt:lpwstr>
  </property>
</Properties>
</file>