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8" r:id="rId1"/>
  </p:sldMasterIdLst>
  <p:sldIdLst>
    <p:sldId id="256" r:id="rId2"/>
    <p:sldId id="257" r:id="rId3"/>
    <p:sldId id="258" r:id="rId4"/>
    <p:sldId id="259" r:id="rId5"/>
    <p:sldId id="260" r:id="rId6"/>
    <p:sldId id="276" r:id="rId7"/>
    <p:sldId id="277" r:id="rId8"/>
    <p:sldId id="261" r:id="rId9"/>
    <p:sldId id="262" r:id="rId10"/>
    <p:sldId id="263" r:id="rId11"/>
    <p:sldId id="264" r:id="rId12"/>
    <p:sldId id="266" r:id="rId13"/>
    <p:sldId id="267" r:id="rId14"/>
    <p:sldId id="268" r:id="rId15"/>
    <p:sldId id="269" r:id="rId16"/>
    <p:sldId id="271" r:id="rId17"/>
    <p:sldId id="270"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82" d="100"/>
          <a:sy n="82"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1AF28B-5555-40CA-8A2D-2A34250C1FD6}"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B767-43FD-419D-B816-0168FEDC401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4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AF28B-5555-40CA-8A2D-2A34250C1FD6}"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126194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AF28B-5555-40CA-8A2D-2A34250C1FD6}"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308875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AF28B-5555-40CA-8A2D-2A34250C1FD6}"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407892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AF28B-5555-40CA-8A2D-2A34250C1FD6}"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0B767-43FD-419D-B816-0168FEDC401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53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1AF28B-5555-40CA-8A2D-2A34250C1FD6}"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242057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1AF28B-5555-40CA-8A2D-2A34250C1FD6}"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82615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1AF28B-5555-40CA-8A2D-2A34250C1FD6}"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49280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1AF28B-5555-40CA-8A2D-2A34250C1FD6}" type="datetimeFigureOut">
              <a:rPr lang="en-US" smtClean="0"/>
              <a:t>12/15/2016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420514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F1AF28B-5555-40CA-8A2D-2A34250C1FD6}" type="datetimeFigureOut">
              <a:rPr lang="en-US" smtClean="0"/>
              <a:t>12/15/2016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D0B767-43FD-419D-B816-0168FEDC401F}" type="slidenum">
              <a:rPr lang="en-US" smtClean="0"/>
              <a:t>‹#›</a:t>
            </a:fld>
            <a:endParaRPr lang="en-US"/>
          </a:p>
        </p:txBody>
      </p:sp>
    </p:spTree>
    <p:extLst>
      <p:ext uri="{BB962C8B-B14F-4D97-AF65-F5344CB8AC3E}">
        <p14:creationId xmlns:p14="http://schemas.microsoft.com/office/powerpoint/2010/main" val="30747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AF28B-5555-40CA-8A2D-2A34250C1FD6}"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0B767-43FD-419D-B816-0168FEDC401F}" type="slidenum">
              <a:rPr lang="en-US" smtClean="0"/>
              <a:t>‹#›</a:t>
            </a:fld>
            <a:endParaRPr lang="en-US"/>
          </a:p>
        </p:txBody>
      </p:sp>
    </p:spTree>
    <p:extLst>
      <p:ext uri="{BB962C8B-B14F-4D97-AF65-F5344CB8AC3E}">
        <p14:creationId xmlns:p14="http://schemas.microsoft.com/office/powerpoint/2010/main" val="357859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F1AF28B-5555-40CA-8A2D-2A34250C1FD6}" type="datetimeFigureOut">
              <a:rPr lang="en-US" smtClean="0"/>
              <a:t>12/15/2016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D0B767-43FD-419D-B816-0168FEDC401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61669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nsingh4@cdc.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779" y="825190"/>
            <a:ext cx="10058400" cy="901688"/>
          </a:xfrm>
        </p:spPr>
        <p:txBody>
          <a:bodyPr>
            <a:normAutofit fontScale="90000"/>
          </a:bodyPr>
          <a:lstStyle/>
          <a:p>
            <a:pPr algn="ctr"/>
            <a:r>
              <a:rPr lang="en-US" sz="4000" dirty="0"/>
              <a:t>Web Plus </a:t>
            </a:r>
            <a:r>
              <a:rPr lang="en-US" sz="4000" dirty="0" smtClean="0"/>
              <a:t> Central Registry Administrator Training </a:t>
            </a:r>
            <a:r>
              <a:rPr lang="en-US" sz="4000" dirty="0"/>
              <a:t>Overview</a:t>
            </a:r>
          </a:p>
        </p:txBody>
      </p:sp>
      <p:sp>
        <p:nvSpPr>
          <p:cNvPr id="3" name="Subtitle 2"/>
          <p:cNvSpPr>
            <a:spLocks noGrp="1"/>
          </p:cNvSpPr>
          <p:nvPr>
            <p:ph type="subTitle" idx="1"/>
          </p:nvPr>
        </p:nvSpPr>
        <p:spPr>
          <a:xfrm>
            <a:off x="1100051" y="2453268"/>
            <a:ext cx="9576128" cy="1873405"/>
          </a:xfrm>
        </p:spPr>
        <p:txBody>
          <a:bodyPr/>
          <a:lstStyle/>
          <a:p>
            <a:pPr algn="ctr"/>
            <a:r>
              <a:rPr lang="en-US" sz="1400" dirty="0">
                <a:solidFill>
                  <a:schemeClr val="tx1"/>
                </a:solidFill>
                <a:latin typeface="Times New Roman" panose="02020603050405020304" pitchFamily="18" charset="0"/>
                <a:cs typeface="Times New Roman" panose="02020603050405020304" pitchFamily="18" charset="0"/>
              </a:rPr>
              <a:t>Nankee Singh</a:t>
            </a:r>
          </a:p>
          <a:p>
            <a:pPr algn="ctr"/>
            <a:r>
              <a:rPr lang="en-US" sz="1400" dirty="0">
                <a:solidFill>
                  <a:schemeClr val="tx1"/>
                </a:solidFill>
                <a:latin typeface="Times New Roman" panose="02020603050405020304" pitchFamily="18" charset="0"/>
                <a:cs typeface="Times New Roman" panose="02020603050405020304" pitchFamily="18" charset="0"/>
              </a:rPr>
              <a:t>CDC/NPCR Contractor</a:t>
            </a:r>
          </a:p>
          <a:p>
            <a:pPr algn="ctr"/>
            <a:r>
              <a:rPr lang="en-US" sz="1400" dirty="0">
                <a:solidFill>
                  <a:schemeClr val="tx1"/>
                </a:solidFill>
                <a:latin typeface="Times New Roman" panose="02020603050405020304" pitchFamily="18" charset="0"/>
                <a:cs typeface="Times New Roman" panose="02020603050405020304" pitchFamily="18" charset="0"/>
              </a:rPr>
              <a:t>Joseph D. Rogers</a:t>
            </a:r>
          </a:p>
          <a:p>
            <a:pPr algn="ctr"/>
            <a:r>
              <a:rPr lang="en-US" sz="1400" dirty="0">
                <a:solidFill>
                  <a:schemeClr val="tx1"/>
                </a:solidFill>
                <a:latin typeface="Times New Roman" panose="02020603050405020304" pitchFamily="18" charset="0"/>
                <a:cs typeface="Times New Roman" panose="02020603050405020304" pitchFamily="18" charset="0"/>
              </a:rPr>
              <a:t>Team Lead, Data Analysis and Support Team, NPCR, CDC</a:t>
            </a:r>
          </a:p>
          <a:p>
            <a:pPr algn="ctr"/>
            <a:r>
              <a:rPr lang="en-US" sz="1400" dirty="0">
                <a:solidFill>
                  <a:schemeClr val="tx1"/>
                </a:solidFill>
                <a:latin typeface="Times New Roman" panose="02020603050405020304" pitchFamily="18" charset="0"/>
                <a:cs typeface="Times New Roman" panose="02020603050405020304" pitchFamily="18" charset="0"/>
              </a:rPr>
              <a:t>December </a:t>
            </a:r>
            <a:r>
              <a:rPr lang="en-US" sz="1400" dirty="0" smtClean="0">
                <a:solidFill>
                  <a:schemeClr val="tx1"/>
                </a:solidFill>
                <a:latin typeface="Times New Roman" panose="02020603050405020304" pitchFamily="18" charset="0"/>
                <a:cs typeface="Times New Roman" panose="02020603050405020304" pitchFamily="18" charset="0"/>
              </a:rPr>
              <a:t>13,2016</a:t>
            </a:r>
            <a:endParaRPr lang="en-US" sz="1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rotWithShape="1">
          <a:blip r:embed="rId2"/>
          <a:srcRect l="22809" t="91700" r="20258" b="2586"/>
          <a:stretch/>
        </p:blipFill>
        <p:spPr>
          <a:xfrm>
            <a:off x="1430812" y="6198581"/>
            <a:ext cx="6540052" cy="659417"/>
          </a:xfrm>
          <a:prstGeom prst="rect">
            <a:avLst/>
          </a:prstGeom>
        </p:spPr>
      </p:pic>
      <p:pic>
        <p:nvPicPr>
          <p:cNvPr id="5" name="Picture 4"/>
          <p:cNvPicPr>
            <a:picLocks noChangeAspect="1"/>
          </p:cNvPicPr>
          <p:nvPr/>
        </p:nvPicPr>
        <p:blipFill>
          <a:blip r:embed="rId3"/>
          <a:stretch>
            <a:fillRect/>
          </a:stretch>
        </p:blipFill>
        <p:spPr>
          <a:xfrm>
            <a:off x="7306237" y="6198583"/>
            <a:ext cx="1329253" cy="659417"/>
          </a:xfrm>
          <a:prstGeom prst="rect">
            <a:avLst/>
          </a:prstGeom>
        </p:spPr>
      </p:pic>
    </p:spTree>
    <p:extLst>
      <p:ext uri="{BB962C8B-B14F-4D97-AF65-F5344CB8AC3E}">
        <p14:creationId xmlns:p14="http://schemas.microsoft.com/office/powerpoint/2010/main" val="120624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 New Display Type (cont.)</a:t>
            </a:r>
            <a:endParaRPr lang="en-US" dirty="0"/>
          </a:p>
        </p:txBody>
      </p:sp>
      <p:sp>
        <p:nvSpPr>
          <p:cNvPr id="3" name="Content Placeholder 2"/>
          <p:cNvSpPr>
            <a:spLocks noGrp="1"/>
          </p:cNvSpPr>
          <p:nvPr>
            <p:ph idx="1"/>
          </p:nvPr>
        </p:nvSpPr>
        <p:spPr>
          <a:xfrm>
            <a:off x="1291590" y="1675137"/>
            <a:ext cx="10058400" cy="4023360"/>
          </a:xfrm>
        </p:spPr>
        <p:txBody>
          <a:bodyPr/>
          <a:lstStyle/>
          <a:p>
            <a:endParaRPr lang="en-US" dirty="0" smtClean="0"/>
          </a:p>
          <a:p>
            <a:endParaRPr lang="en-US" dirty="0"/>
          </a:p>
          <a:p>
            <a:endParaRPr lang="en-US" dirty="0"/>
          </a:p>
        </p:txBody>
      </p:sp>
      <p:sp>
        <p:nvSpPr>
          <p:cNvPr id="5" name="Rectangle 4"/>
          <p:cNvSpPr>
            <a:spLocks noChangeArrowheads="1"/>
          </p:cNvSpPr>
          <p:nvPr/>
        </p:nvSpPr>
        <p:spPr bwMode="auto">
          <a:xfrm>
            <a:off x="194310" y="-1705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descr="add 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2194559"/>
            <a:ext cx="3531870" cy="1926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786759" y="6362700"/>
            <a:ext cx="6105525" cy="495300"/>
          </a:xfrm>
          <a:prstGeom prst="rect">
            <a:avLst/>
          </a:prstGeom>
        </p:spPr>
      </p:pic>
    </p:spTree>
    <p:extLst>
      <p:ext uri="{BB962C8B-B14F-4D97-AF65-F5344CB8AC3E}">
        <p14:creationId xmlns:p14="http://schemas.microsoft.com/office/powerpoint/2010/main" val="319338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Copying a Display Type</a:t>
            </a:r>
            <a:endParaRPr lang="en-US" dirty="0"/>
          </a:p>
        </p:txBody>
      </p:sp>
      <p:sp>
        <p:nvSpPr>
          <p:cNvPr id="3" name="Content Placeholder 2"/>
          <p:cNvSpPr>
            <a:spLocks noGrp="1"/>
          </p:cNvSpPr>
          <p:nvPr>
            <p:ph idx="1"/>
          </p:nvPr>
        </p:nvSpPr>
        <p:spPr/>
        <p:txBody>
          <a:bodyPr/>
          <a:lstStyle/>
          <a:p>
            <a:r>
              <a:rPr lang="en-US" i="1" dirty="0">
                <a:latin typeface="Times New Roman" panose="02020603050405020304" pitchFamily="18" charset="0"/>
                <a:cs typeface="Times New Roman" panose="02020603050405020304" pitchFamily="18" charset="0"/>
              </a:rPr>
              <a:t>Another way to create a new display type is to copy an existing display type and revise it to meet your needs. </a:t>
            </a:r>
            <a:endParaRPr lang="en-US" i="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To create a display by copying, complete these steps:</a:t>
            </a:r>
            <a:endParaRPr lang="en-US" dirty="0">
              <a:latin typeface="Times New Roman" panose="02020603050405020304" pitchFamily="18" charset="0"/>
              <a:cs typeface="Times New Roman" panose="02020603050405020304" pitchFamily="18" charset="0"/>
            </a:endParaRPr>
          </a:p>
          <a:p>
            <a:pPr lvl="0"/>
            <a:r>
              <a:rPr lang="en-US" i="1" dirty="0">
                <a:latin typeface="Times New Roman" panose="02020603050405020304" pitchFamily="18" charset="0"/>
                <a:cs typeface="Times New Roman" panose="02020603050405020304" pitchFamily="18" charset="0"/>
              </a:rPr>
              <a:t>Log in Web </a:t>
            </a:r>
            <a:r>
              <a:rPr lang="en-US" i="1" dirty="0" smtClean="0">
                <a:latin typeface="Times New Roman" panose="02020603050405020304" pitchFamily="18" charset="0"/>
                <a:cs typeface="Times New Roman" panose="02020603050405020304" pitchFamily="18" charset="0"/>
              </a:rPr>
              <a:t>Plus</a:t>
            </a:r>
          </a:p>
          <a:p>
            <a:pPr lvl="0"/>
            <a:r>
              <a:rPr lang="en-US" i="1" dirty="0" smtClean="0">
                <a:latin typeface="Times New Roman" panose="02020603050405020304" pitchFamily="18" charset="0"/>
                <a:cs typeface="Times New Roman" panose="02020603050405020304" pitchFamily="18" charset="0"/>
              </a:rPr>
              <a:t>On </a:t>
            </a:r>
            <a:r>
              <a:rPr lang="en-US" i="1" dirty="0">
                <a:latin typeface="Times New Roman" panose="02020603050405020304" pitchFamily="18" charset="0"/>
                <a:cs typeface="Times New Roman" panose="02020603050405020304" pitchFamily="18" charset="0"/>
              </a:rPr>
              <a:t>the Web Plus menu, point to </a:t>
            </a:r>
            <a:r>
              <a:rPr lang="en-US" b="1" i="1" dirty="0">
                <a:latin typeface="Times New Roman" panose="02020603050405020304" pitchFamily="18" charset="0"/>
                <a:cs typeface="Times New Roman" panose="02020603050405020304" pitchFamily="18" charset="0"/>
              </a:rPr>
              <a:t>Configuration</a:t>
            </a:r>
            <a:r>
              <a:rPr lang="en-US" i="1" dirty="0">
                <a:latin typeface="Times New Roman" panose="02020603050405020304" pitchFamily="18" charset="0"/>
                <a:cs typeface="Times New Roman" panose="02020603050405020304" pitchFamily="18" charset="0"/>
              </a:rPr>
              <a:t>, then click </a:t>
            </a:r>
            <a:r>
              <a:rPr lang="en-US" b="1" i="1" dirty="0">
                <a:latin typeface="Times New Roman" panose="02020603050405020304" pitchFamily="18" charset="0"/>
                <a:cs typeface="Times New Roman" panose="02020603050405020304" pitchFamily="18" charset="0"/>
              </a:rPr>
              <a:t>Manage Display Types</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2664095" y="6362700"/>
            <a:ext cx="6105525" cy="495300"/>
          </a:xfrm>
          <a:prstGeom prst="rect">
            <a:avLst/>
          </a:prstGeom>
        </p:spPr>
      </p:pic>
    </p:spTree>
    <p:extLst>
      <p:ext uri="{BB962C8B-B14F-4D97-AF65-F5344CB8AC3E}">
        <p14:creationId xmlns:p14="http://schemas.microsoft.com/office/powerpoint/2010/main" val="4130783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Copying a Display Type (cont.)</a:t>
            </a:r>
            <a:endParaRPr lang="en-US" dirty="0"/>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176" y="2934231"/>
            <a:ext cx="5953125" cy="68309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l="1173" t="2586" r="7045" b="15515"/>
          <a:stretch>
            <a:fillRect/>
          </a:stretch>
        </p:blipFill>
        <p:spPr bwMode="auto">
          <a:xfrm>
            <a:off x="2756581" y="3869473"/>
            <a:ext cx="2986297" cy="1574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20176" y="1949346"/>
            <a:ext cx="670188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Locate the display type and you wish to replicate and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Copy</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2756581" y="6362700"/>
            <a:ext cx="6105525" cy="495300"/>
          </a:xfrm>
          <a:prstGeom prst="rect">
            <a:avLst/>
          </a:prstGeom>
        </p:spPr>
      </p:pic>
    </p:spTree>
    <p:extLst>
      <p:ext uri="{BB962C8B-B14F-4D97-AF65-F5344CB8AC3E}">
        <p14:creationId xmlns:p14="http://schemas.microsoft.com/office/powerpoint/2010/main" val="3072047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Fields</a:t>
            </a:r>
            <a:endParaRPr lang="en-US" dirty="0"/>
          </a:p>
        </p:txBody>
      </p:sp>
      <p:sp>
        <p:nvSpPr>
          <p:cNvPr id="3" name="Rectangle 2"/>
          <p:cNvSpPr/>
          <p:nvPr/>
        </p:nvSpPr>
        <p:spPr>
          <a:xfrm>
            <a:off x="3642360" y="2516654"/>
            <a:ext cx="6096000" cy="1631216"/>
          </a:xfrm>
          <a:prstGeom prst="rect">
            <a:avLst/>
          </a:prstGeom>
        </p:spPr>
        <p:txBody>
          <a:bodyPr>
            <a:spAutoFit/>
          </a:bodyPr>
          <a:lstStyle/>
          <a:p>
            <a:pPr>
              <a:spcAft>
                <a:spcPts val="600"/>
              </a:spcAft>
            </a:pPr>
            <a:r>
              <a:rPr lang="en-US" sz="2000" dirty="0">
                <a:latin typeface="Times New Roman" panose="02020603050405020304" pitchFamily="18" charset="0"/>
                <a:ea typeface="Times New Roman" panose="02020603050405020304" pitchFamily="18" charset="0"/>
              </a:rPr>
              <a:t>To add section headings and fields:</a:t>
            </a:r>
          </a:p>
          <a:p>
            <a:pPr marL="342900" marR="0" lvl="0" indent="-342900">
              <a:spcBef>
                <a:spcPts val="600"/>
              </a:spcBef>
              <a:spcAft>
                <a:spcPts val="600"/>
              </a:spcAft>
              <a:buFont typeface="Arial" panose="020B0604020202020204" pitchFamily="34" charset="0"/>
              <a:buChar char="•"/>
              <a:tabLst>
                <a:tab pos="228600" algn="l"/>
              </a:tabLst>
            </a:pPr>
            <a:r>
              <a:rPr lang="en-US" sz="2000" dirty="0">
                <a:latin typeface="Times New Roman" panose="02020603050405020304" pitchFamily="18" charset="0"/>
                <a:ea typeface="Times New Roman" panose="02020603050405020304" pitchFamily="18" charset="0"/>
              </a:rPr>
              <a:t>On the Web Plus menu, point to </a:t>
            </a:r>
            <a:r>
              <a:rPr lang="en-US" sz="2000" b="1" dirty="0">
                <a:latin typeface="Times New Roman" panose="02020603050405020304" pitchFamily="18" charset="0"/>
                <a:ea typeface="Times New Roman" panose="02020603050405020304" pitchFamily="18" charset="0"/>
              </a:rPr>
              <a:t>Configuration</a:t>
            </a:r>
            <a:r>
              <a:rPr lang="en-US" sz="2000" dirty="0">
                <a:latin typeface="Times New Roman" panose="02020603050405020304" pitchFamily="18" charset="0"/>
                <a:ea typeface="Times New Roman" panose="02020603050405020304" pitchFamily="18" charset="0"/>
              </a:rPr>
              <a:t>, then click </a:t>
            </a:r>
            <a:r>
              <a:rPr lang="en-US" sz="2000" b="1" dirty="0">
                <a:latin typeface="Times New Roman" panose="02020603050405020304" pitchFamily="18" charset="0"/>
                <a:ea typeface="Times New Roman" panose="02020603050405020304" pitchFamily="18" charset="0"/>
              </a:rPr>
              <a:t>Manage Display Types</a:t>
            </a:r>
            <a:r>
              <a:rPr lang="en-US" sz="2000" dirty="0">
                <a:latin typeface="Times New Roman" panose="02020603050405020304" pitchFamily="18" charset="0"/>
                <a:ea typeface="Times New Roman" panose="02020603050405020304" pitchFamily="18" charset="0"/>
              </a:rPr>
              <a:t>.</a:t>
            </a:r>
          </a:p>
          <a:p>
            <a:pPr marL="342900" marR="0" lvl="0" indent="-342900">
              <a:spcBef>
                <a:spcPts val="600"/>
              </a:spcBef>
              <a:spcAft>
                <a:spcPts val="600"/>
              </a:spcAft>
              <a:buFont typeface="Arial" panose="020B0604020202020204" pitchFamily="34" charset="0"/>
              <a:buChar char="•"/>
              <a:tabLst>
                <a:tab pos="228600" algn="l"/>
              </a:tabLst>
            </a:pPr>
            <a:r>
              <a:rPr lang="en-US" sz="2000" dirty="0" smtClean="0">
                <a:latin typeface="Times New Roman" panose="02020603050405020304" pitchFamily="18" charset="0"/>
                <a:ea typeface="Times New Roman" panose="02020603050405020304" pitchFamily="18" charset="0"/>
              </a:rPr>
              <a:t>On </a:t>
            </a:r>
            <a:r>
              <a:rPr lang="en-US" sz="2000" dirty="0">
                <a:latin typeface="Times New Roman" panose="02020603050405020304" pitchFamily="18" charset="0"/>
                <a:ea typeface="Times New Roman" panose="02020603050405020304" pitchFamily="18" charset="0"/>
              </a:rPr>
              <a:t>the </a:t>
            </a:r>
            <a:r>
              <a:rPr lang="en-US" sz="2000" b="1" dirty="0">
                <a:latin typeface="Times New Roman" panose="02020603050405020304" pitchFamily="18" charset="0"/>
                <a:ea typeface="Times New Roman" panose="02020603050405020304" pitchFamily="18" charset="0"/>
              </a:rPr>
              <a:t>Test Display</a:t>
            </a:r>
            <a:r>
              <a:rPr lang="en-US" sz="2000" dirty="0">
                <a:latin typeface="Times New Roman" panose="02020603050405020304" pitchFamily="18" charset="0"/>
                <a:ea typeface="Times New Roman" panose="02020603050405020304" pitchFamily="18" charset="0"/>
              </a:rPr>
              <a:t> row, click </a:t>
            </a:r>
            <a:r>
              <a:rPr lang="en-US" sz="2000" b="1" dirty="0">
                <a:latin typeface="Times New Roman" panose="02020603050405020304" pitchFamily="18" charset="0"/>
                <a:ea typeface="Times New Roman" panose="02020603050405020304" pitchFamily="18" charset="0"/>
              </a:rPr>
              <a:t>Update</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53667" y="6362700"/>
            <a:ext cx="6105525" cy="495300"/>
          </a:xfrm>
          <a:prstGeom prst="rect">
            <a:avLst/>
          </a:prstGeom>
        </p:spPr>
      </p:pic>
    </p:spTree>
    <p:extLst>
      <p:ext uri="{BB962C8B-B14F-4D97-AF65-F5344CB8AC3E}">
        <p14:creationId xmlns:p14="http://schemas.microsoft.com/office/powerpoint/2010/main" val="1940361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Fields (cont.)</a:t>
            </a:r>
            <a:endParaRPr lang="en-US" dirty="0"/>
          </a:p>
        </p:txBody>
      </p:sp>
      <p:pic>
        <p:nvPicPr>
          <p:cNvPr id="5130" name="Picture 1"/>
          <p:cNvPicPr>
            <a:picLocks noChangeAspect="1" noChangeArrowheads="1"/>
          </p:cNvPicPr>
          <p:nvPr/>
        </p:nvPicPr>
        <p:blipFill>
          <a:blip r:embed="rId2">
            <a:extLst>
              <a:ext uri="{28A0092B-C50C-407E-A947-70E740481C1C}">
                <a14:useLocalDpi xmlns:a14="http://schemas.microsoft.com/office/drawing/2010/main" val="0"/>
              </a:ext>
            </a:extLst>
          </a:blip>
          <a:srcRect r="2243" b="6128"/>
          <a:stretch>
            <a:fillRect/>
          </a:stretch>
        </p:blipFill>
        <p:spPr bwMode="auto">
          <a:xfrm>
            <a:off x="1783080" y="2194560"/>
            <a:ext cx="8229599" cy="37088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4847677" y="4429363"/>
            <a:ext cx="809468" cy="929640"/>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8285533" y="4074795"/>
            <a:ext cx="1457044" cy="581025"/>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 Box 16"/>
          <p:cNvSpPr txBox="1">
            <a:spLocks noChangeArrowheads="1"/>
          </p:cNvSpPr>
          <p:nvPr/>
        </p:nvSpPr>
        <p:spPr bwMode="auto">
          <a:xfrm>
            <a:off x="8751712" y="4173855"/>
            <a:ext cx="1133256"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Re-order Data Items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790890" y="1280160"/>
            <a:ext cx="172686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8"/>
          <p:cNvSpPr>
            <a:spLocks noChangeArrowheads="1"/>
          </p:cNvSpPr>
          <p:nvPr/>
        </p:nvSpPr>
        <p:spPr bwMode="auto">
          <a:xfrm>
            <a:off x="790890" y="1737360"/>
            <a:ext cx="172686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Text Box 20"/>
          <p:cNvSpPr txBox="1">
            <a:spLocks noChangeArrowheads="1"/>
          </p:cNvSpPr>
          <p:nvPr/>
        </p:nvSpPr>
        <p:spPr bwMode="auto">
          <a:xfrm>
            <a:off x="4819967" y="3598113"/>
            <a:ext cx="809468" cy="831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smtClean="0">
                <a:ln>
                  <a:noFill/>
                </a:ln>
                <a:solidFill>
                  <a:srgbClr val="FF0000"/>
                </a:solidFill>
                <a:effectLst/>
                <a:latin typeface="Calibri" panose="020F0502020204030204" pitchFamily="34" charset="0"/>
              </a:rPr>
              <a:t>Move Fields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p:nvPr/>
        </p:nvSpPr>
        <p:spPr>
          <a:xfrm>
            <a:off x="4819967" y="5128171"/>
            <a:ext cx="918841" cy="230832"/>
          </a:xfrm>
          <a:prstGeom prst="rect">
            <a:avLst/>
          </a:prstGeom>
        </p:spPr>
        <p:txBody>
          <a:bodyPr wrap="none">
            <a:spAutoFit/>
          </a:bodyPr>
          <a:lstStyle/>
          <a:p>
            <a:pPr algn="ctr"/>
            <a:r>
              <a:rPr lang="en-US" sz="900" dirty="0">
                <a:solidFill>
                  <a:srgbClr val="FF0000"/>
                </a:solidFill>
                <a:latin typeface="Times New Roman" panose="02020603050405020304" pitchFamily="18" charset="0"/>
                <a:ea typeface="Times New Roman" panose="02020603050405020304" pitchFamily="18" charset="0"/>
              </a:rPr>
              <a:t>Move Headings</a:t>
            </a:r>
            <a:endParaRPr lang="en-US" sz="900" dirty="0">
              <a:effectLst/>
              <a:latin typeface="Times New Roman" panose="02020603050405020304" pitchFamily="18" charset="0"/>
              <a:ea typeface="Times New Roman" panose="02020603050405020304" pitchFamily="18" charset="0"/>
            </a:endParaRPr>
          </a:p>
        </p:txBody>
      </p:sp>
      <p:pic>
        <p:nvPicPr>
          <p:cNvPr id="30" name="Picture 29"/>
          <p:cNvPicPr>
            <a:picLocks noChangeAspect="1"/>
          </p:cNvPicPr>
          <p:nvPr/>
        </p:nvPicPr>
        <p:blipFill>
          <a:blip r:embed="rId3"/>
          <a:stretch>
            <a:fillRect/>
          </a:stretch>
        </p:blipFill>
        <p:spPr>
          <a:xfrm>
            <a:off x="2845116" y="6309597"/>
            <a:ext cx="6105525" cy="495300"/>
          </a:xfrm>
          <a:prstGeom prst="rect">
            <a:avLst/>
          </a:prstGeom>
        </p:spPr>
      </p:pic>
    </p:spTree>
    <p:extLst>
      <p:ext uri="{BB962C8B-B14F-4D97-AF65-F5344CB8AC3E}">
        <p14:creationId xmlns:p14="http://schemas.microsoft.com/office/powerpoint/2010/main" val="320902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Saving the selected fields	</a:t>
            </a:r>
            <a:endParaRPr lang="en-US"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l="31053" t="12686" r="9790" b="6645"/>
          <a:stretch>
            <a:fillRect/>
          </a:stretch>
        </p:blipFill>
        <p:spPr bwMode="auto">
          <a:xfrm>
            <a:off x="3463290" y="2171700"/>
            <a:ext cx="6145033" cy="34480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191" y="2324100"/>
            <a:ext cx="3635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101" y="5029200"/>
            <a:ext cx="363575" cy="4756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5618820" y="1257300"/>
            <a:ext cx="125777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5847420" y="1790700"/>
            <a:ext cx="125777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5"/>
          <a:stretch>
            <a:fillRect/>
          </a:stretch>
        </p:blipFill>
        <p:spPr>
          <a:xfrm>
            <a:off x="2974657" y="6300787"/>
            <a:ext cx="6105525" cy="495300"/>
          </a:xfrm>
          <a:prstGeom prst="rect">
            <a:avLst/>
          </a:prstGeom>
        </p:spPr>
      </p:pic>
    </p:spTree>
    <p:extLst>
      <p:ext uri="{BB962C8B-B14F-4D97-AF65-F5344CB8AC3E}">
        <p14:creationId xmlns:p14="http://schemas.microsoft.com/office/powerpoint/2010/main" val="3126876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286603"/>
            <a:ext cx="10058400" cy="1450757"/>
          </a:xfrm>
        </p:spPr>
        <p:txBody>
          <a:bodyPr/>
          <a:lstStyle/>
          <a:p>
            <a:pPr algn="ctr"/>
            <a:r>
              <a:rPr lang="en-US" dirty="0" smtClean="0"/>
              <a:t>Select Critical Fields</a:t>
            </a:r>
            <a:endParaRPr lang="en-US" dirty="0"/>
          </a:p>
        </p:txBody>
      </p:sp>
      <p:sp>
        <p:nvSpPr>
          <p:cNvPr id="3" name="Content Placeholder 2"/>
          <p:cNvSpPr>
            <a:spLocks noGrp="1"/>
          </p:cNvSpPr>
          <p:nvPr>
            <p:ph idx="1"/>
          </p:nvPr>
        </p:nvSpPr>
        <p:spPr>
          <a:xfrm>
            <a:off x="1242246" y="2132337"/>
            <a:ext cx="10058400" cy="4023360"/>
          </a:xfrm>
        </p:spPr>
        <p:txBody>
          <a:bodyPr/>
          <a:lstStyle/>
          <a:p>
            <a:r>
              <a:rPr lang="en-US" dirty="0">
                <a:latin typeface="Times New Roman" panose="02020603050405020304" pitchFamily="18" charset="0"/>
                <a:cs typeface="Times New Roman" panose="02020603050405020304" pitchFamily="18" charset="0"/>
              </a:rPr>
              <a:t>Critical fields, or required fields, are fields that must contain information in order to complete and release an </a:t>
            </a:r>
            <a:r>
              <a:rPr lang="en-US" dirty="0" smtClean="0">
                <a:latin typeface="Times New Roman" panose="02020603050405020304" pitchFamily="18" charset="0"/>
                <a:cs typeface="Times New Roman" panose="02020603050405020304" pitchFamily="18" charset="0"/>
              </a:rPr>
              <a:t>abstract.</a:t>
            </a:r>
          </a:p>
          <a:p>
            <a:pPr lvl="0"/>
            <a:r>
              <a:rPr lang="en-US" dirty="0">
                <a:latin typeface="Times New Roman" panose="02020603050405020304" pitchFamily="18" charset="0"/>
                <a:cs typeface="Times New Roman" panose="02020603050405020304" pitchFamily="18" charset="0"/>
              </a:rPr>
              <a:t>On the Web Plus menu, point to </a:t>
            </a:r>
            <a:r>
              <a:rPr lang="en-US" b="1" dirty="0">
                <a:latin typeface="Times New Roman" panose="02020603050405020304" pitchFamily="18" charset="0"/>
                <a:cs typeface="Times New Roman" panose="02020603050405020304" pitchFamily="18" charset="0"/>
              </a:rPr>
              <a:t>Configuration</a:t>
            </a:r>
            <a:r>
              <a:rPr lang="en-US" dirty="0">
                <a:latin typeface="Times New Roman" panose="02020603050405020304" pitchFamily="18" charset="0"/>
                <a:cs typeface="Times New Roman" panose="02020603050405020304" pitchFamily="18" charset="0"/>
              </a:rPr>
              <a:t>, then click </a:t>
            </a:r>
            <a:r>
              <a:rPr lang="en-US" b="1" dirty="0">
                <a:latin typeface="Times New Roman" panose="02020603050405020304" pitchFamily="18" charset="0"/>
                <a:cs typeface="Times New Roman" panose="02020603050405020304" pitchFamily="18" charset="0"/>
              </a:rPr>
              <a:t>Manage Display Types</a:t>
            </a:r>
            <a:r>
              <a:rPr lang="en-US" dirty="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Click </a:t>
            </a:r>
            <a:r>
              <a:rPr lang="en-US" b="1" dirty="0">
                <a:latin typeface="Times New Roman" panose="02020603050405020304" pitchFamily="18" charset="0"/>
                <a:cs typeface="Times New Roman" panose="02020603050405020304" pitchFamily="18" charset="0"/>
              </a:rPr>
              <a:t>Update</a:t>
            </a:r>
            <a:r>
              <a:rPr lang="en-US" dirty="0">
                <a:latin typeface="Times New Roman" panose="02020603050405020304" pitchFamily="18" charset="0"/>
                <a:cs typeface="Times New Roman" panose="02020603050405020304" pitchFamily="18" charset="0"/>
              </a:rPr>
              <a:t> for the display type </a:t>
            </a:r>
            <a:r>
              <a:rPr lang="en-US" b="1" dirty="0">
                <a:latin typeface="Times New Roman" panose="02020603050405020304" pitchFamily="18" charset="0"/>
                <a:cs typeface="Times New Roman" panose="02020603050405020304" pitchFamily="18" charset="0"/>
              </a:rPr>
              <a:t>Test Display</a:t>
            </a:r>
            <a:r>
              <a:rPr lang="en-US" dirty="0" smtClean="0">
                <a:latin typeface="Times New Roman" panose="02020603050405020304" pitchFamily="18" charset="0"/>
                <a:cs typeface="Times New Roman" panose="02020603050405020304" pitchFamily="18" charset="0"/>
              </a:rPr>
              <a:t>.</a:t>
            </a:r>
          </a:p>
          <a:p>
            <a:pPr lvl="0"/>
            <a:r>
              <a:rPr lang="en-US" alt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Select Fields page opens with the links to all selection steps</a:t>
            </a:r>
            <a:endParaRPr lang="en-US" dirty="0">
              <a:latin typeface="Times New Roman" panose="02020603050405020304" pitchFamily="18" charset="0"/>
              <a:cs typeface="Times New Roman" panose="02020603050405020304" pitchFamily="18" charset="0"/>
            </a:endParaRPr>
          </a:p>
          <a:p>
            <a:endParaRPr lang="en-US" dirty="0"/>
          </a:p>
        </p:txBody>
      </p:sp>
      <p:pic>
        <p:nvPicPr>
          <p:cNvPr id="7169" name="Picture 1" descr="steps menu 2"/>
          <p:cNvPicPr>
            <a:picLocks noChangeAspect="1" noChangeArrowheads="1"/>
          </p:cNvPicPr>
          <p:nvPr/>
        </p:nvPicPr>
        <p:blipFill>
          <a:blip r:embed="rId2">
            <a:extLst>
              <a:ext uri="{28A0092B-C50C-407E-A947-70E740481C1C}">
                <a14:useLocalDpi xmlns:a14="http://schemas.microsoft.com/office/drawing/2010/main" val="0"/>
              </a:ext>
            </a:extLst>
          </a:blip>
          <a:srcRect b="19200"/>
          <a:stretch>
            <a:fillRect/>
          </a:stretch>
        </p:blipFill>
        <p:spPr bwMode="auto">
          <a:xfrm>
            <a:off x="1873405" y="4301042"/>
            <a:ext cx="54768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686398" y="6379143"/>
            <a:ext cx="6105525" cy="543157"/>
          </a:xfrm>
          <a:prstGeom prst="rect">
            <a:avLst/>
          </a:prstGeom>
        </p:spPr>
      </p:pic>
    </p:spTree>
    <p:extLst>
      <p:ext uri="{BB962C8B-B14F-4D97-AF65-F5344CB8AC3E}">
        <p14:creationId xmlns:p14="http://schemas.microsoft.com/office/powerpoint/2010/main" val="2149990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Critical Fields (cont.)</a:t>
            </a:r>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t="9789" r="11577" b="6488"/>
          <a:stretch>
            <a:fillRect/>
          </a:stretch>
        </p:blipFill>
        <p:spPr bwMode="auto">
          <a:xfrm>
            <a:off x="3445727" y="1851102"/>
            <a:ext cx="5000625" cy="3530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402861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Edit Sets</a:t>
            </a:r>
            <a:endParaRPr lang="en-US" dirty="0"/>
          </a:p>
        </p:txBody>
      </p:sp>
      <p:pic>
        <p:nvPicPr>
          <p:cNvPr id="10242" name="Picture 2" descr="steps menu 3"/>
          <p:cNvPicPr>
            <a:picLocks noChangeAspect="1" noChangeArrowheads="1"/>
          </p:cNvPicPr>
          <p:nvPr/>
        </p:nvPicPr>
        <p:blipFill>
          <a:blip r:embed="rId2">
            <a:extLst>
              <a:ext uri="{28A0092B-C50C-407E-A947-70E740481C1C}">
                <a14:useLocalDpi xmlns:a14="http://schemas.microsoft.com/office/drawing/2010/main" val="0"/>
              </a:ext>
            </a:extLst>
          </a:blip>
          <a:srcRect b="7680"/>
          <a:stretch>
            <a:fillRect/>
          </a:stretch>
        </p:blipFill>
        <p:spPr bwMode="auto">
          <a:xfrm>
            <a:off x="2547241" y="1951463"/>
            <a:ext cx="5476875" cy="31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552027" y="2480240"/>
            <a:ext cx="8441603" cy="2817333"/>
          </a:xfrm>
          <a:prstGeom prst="rect">
            <a:avLst/>
          </a:prstGeom>
        </p:spPr>
      </p:pic>
      <p:pic>
        <p:nvPicPr>
          <p:cNvPr id="5" name="Picture 4"/>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258210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Individual Edit Options</a:t>
            </a:r>
            <a:endParaRPr lang="en-US" dirty="0"/>
          </a:p>
        </p:txBody>
      </p:sp>
      <p:pic>
        <p:nvPicPr>
          <p:cNvPr id="11266" name="Picture 2" descr="steps menu 4"/>
          <p:cNvPicPr>
            <a:picLocks noChangeAspect="1" noChangeArrowheads="1"/>
          </p:cNvPicPr>
          <p:nvPr/>
        </p:nvPicPr>
        <p:blipFill>
          <a:blip r:embed="rId2">
            <a:extLst>
              <a:ext uri="{28A0092B-C50C-407E-A947-70E740481C1C}">
                <a14:useLocalDpi xmlns:a14="http://schemas.microsoft.com/office/drawing/2010/main" val="0"/>
              </a:ext>
            </a:extLst>
          </a:blip>
          <a:srcRect b="7680"/>
          <a:stretch>
            <a:fillRect/>
          </a:stretch>
        </p:blipFill>
        <p:spPr bwMode="auto">
          <a:xfrm>
            <a:off x="2301914" y="1989680"/>
            <a:ext cx="6574457" cy="29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3334215" y="19068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7" name="Picture 1"/>
          <p:cNvPicPr>
            <a:picLocks noChangeAspect="1" noChangeArrowheads="1"/>
          </p:cNvPicPr>
          <p:nvPr/>
        </p:nvPicPr>
        <p:blipFill>
          <a:blip r:embed="rId3">
            <a:extLst>
              <a:ext uri="{28A0092B-C50C-407E-A947-70E740481C1C}">
                <a14:useLocalDpi xmlns:a14="http://schemas.microsoft.com/office/drawing/2010/main" val="0"/>
              </a:ext>
            </a:extLst>
          </a:blip>
          <a:srcRect r="26598" b="24966"/>
          <a:stretch>
            <a:fillRect/>
          </a:stretch>
        </p:blipFill>
        <p:spPr bwMode="auto">
          <a:xfrm>
            <a:off x="2994660" y="2364059"/>
            <a:ext cx="5554979"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367722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Central Registry Administrator	</a:t>
            </a:r>
            <a:endParaRPr lang="en-US" dirty="0"/>
          </a:p>
        </p:txBody>
      </p:sp>
      <p:sp>
        <p:nvSpPr>
          <p:cNvPr id="3" name="Content Placeholder 2"/>
          <p:cNvSpPr>
            <a:spLocks noGrp="1"/>
          </p:cNvSpPr>
          <p:nvPr>
            <p:ph idx="1"/>
          </p:nvPr>
        </p:nvSpPr>
        <p:spPr>
          <a:xfrm>
            <a:off x="1438507" y="2509024"/>
            <a:ext cx="9032487" cy="2631688"/>
          </a:xfrm>
        </p:spPr>
        <p:txBody>
          <a:bodyPr>
            <a:normAutofit fontScale="40000" lnSpcReduction="20000"/>
          </a:bodyPr>
          <a:lstStyle/>
          <a:p>
            <a:pPr marL="1471400" lvl="8" indent="0">
              <a:lnSpc>
                <a:spcPct val="160000"/>
              </a:lnSpc>
              <a:buNone/>
            </a:pPr>
            <a:r>
              <a:rPr lang="en-US" sz="5100" dirty="0" smtClean="0">
                <a:latin typeface="Times New Roman" panose="02020603050405020304" pitchFamily="18" charset="0"/>
                <a:cs typeface="Times New Roman" panose="02020603050405020304" pitchFamily="18" charset="0"/>
              </a:rPr>
              <a:t>Sets </a:t>
            </a:r>
            <a:r>
              <a:rPr lang="en-US" sz="5100" dirty="0">
                <a:latin typeface="Times New Roman" panose="02020603050405020304" pitchFamily="18" charset="0"/>
                <a:cs typeface="Times New Roman" panose="02020603050405020304" pitchFamily="18" charset="0"/>
              </a:rPr>
              <a:t>up facilities with access to the Web Plus software to report their data, manages facility accounts and users at both the central registry and facilities, configures display types, edit sets and system preferences, manages assignment of abstracts to central registry staff, exports data, and views reports. </a:t>
            </a:r>
          </a:p>
        </p:txBody>
      </p:sp>
      <p:pic>
        <p:nvPicPr>
          <p:cNvPr id="4" name="Picture 3"/>
          <p:cNvPicPr>
            <a:picLocks noChangeAspect="1"/>
          </p:cNvPicPr>
          <p:nvPr/>
        </p:nvPicPr>
        <p:blipFill>
          <a:blip r:embed="rId2"/>
          <a:stretch>
            <a:fillRect/>
          </a:stretch>
        </p:blipFill>
        <p:spPr>
          <a:xfrm>
            <a:off x="2901987" y="6362700"/>
            <a:ext cx="6105525" cy="495300"/>
          </a:xfrm>
          <a:prstGeom prst="rect">
            <a:avLst/>
          </a:prstGeom>
        </p:spPr>
      </p:pic>
    </p:spTree>
    <p:extLst>
      <p:ext uri="{BB962C8B-B14F-4D97-AF65-F5344CB8AC3E}">
        <p14:creationId xmlns:p14="http://schemas.microsoft.com/office/powerpoint/2010/main" val="1937281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Viewing the Display Type</a:t>
            </a:r>
            <a:endParaRPr lang="en-US" dirty="0"/>
          </a:p>
        </p:txBody>
      </p:sp>
      <p:sp>
        <p:nvSpPr>
          <p:cNvPr id="3" name="Rectangle 2"/>
          <p:cNvSpPr>
            <a:spLocks noChangeArrowheads="1"/>
          </p:cNvSpPr>
          <p:nvPr/>
        </p:nvSpPr>
        <p:spPr bwMode="auto">
          <a:xfrm>
            <a:off x="1460810" y="2177175"/>
            <a:ext cx="82853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any of the Manage Display Type pages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View </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upper right-hand corner of the page.</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l="71632" t="12254" r="10260" b="80586"/>
          <a:stretch>
            <a:fillRect/>
          </a:stretch>
        </p:blipFill>
        <p:spPr bwMode="auto">
          <a:xfrm>
            <a:off x="4323328" y="3237893"/>
            <a:ext cx="2308860" cy="5314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424995" y="6362700"/>
            <a:ext cx="6105525" cy="495300"/>
          </a:xfrm>
          <a:prstGeom prst="rect">
            <a:avLst/>
          </a:prstGeom>
        </p:spPr>
      </p:pic>
    </p:spTree>
    <p:extLst>
      <p:ext uri="{BB962C8B-B14F-4D97-AF65-F5344CB8AC3E}">
        <p14:creationId xmlns:p14="http://schemas.microsoft.com/office/powerpoint/2010/main" val="402915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Viewing the Display Type (cont.)</a:t>
            </a:r>
            <a:endParaRPr lang="en-US" dirty="0"/>
          </a:p>
        </p:txBody>
      </p:sp>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086" y="2036172"/>
            <a:ext cx="5538787" cy="432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842515" y="6362700"/>
            <a:ext cx="6105525" cy="495300"/>
          </a:xfrm>
          <a:prstGeom prst="rect">
            <a:avLst/>
          </a:prstGeom>
        </p:spPr>
      </p:pic>
    </p:spTree>
    <p:extLst>
      <p:ext uri="{BB962C8B-B14F-4D97-AF65-F5344CB8AC3E}">
        <p14:creationId xmlns:p14="http://schemas.microsoft.com/office/powerpoint/2010/main" val="810878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Reinitialize Application</a:t>
            </a:r>
            <a:endParaRPr lang="en-US" dirty="0"/>
          </a:p>
        </p:txBody>
      </p:sp>
      <p:sp>
        <p:nvSpPr>
          <p:cNvPr id="3" name="Rectangle 2"/>
          <p:cNvSpPr/>
          <p:nvPr/>
        </p:nvSpPr>
        <p:spPr>
          <a:xfrm>
            <a:off x="1676399" y="1885667"/>
            <a:ext cx="8973015"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There are times that the Web Plus application will need to be reset. Web Plus allows the Administrator to reinitialize the application. </a:t>
            </a:r>
            <a:endParaRPr lang="en-US" sz="2000" dirty="0"/>
          </a:p>
        </p:txBody>
      </p:sp>
      <p:pic>
        <p:nvPicPr>
          <p:cNvPr id="4" name="Picture 3"/>
          <p:cNvPicPr>
            <a:picLocks noChangeAspect="1"/>
          </p:cNvPicPr>
          <p:nvPr/>
        </p:nvPicPr>
        <p:blipFill>
          <a:blip r:embed="rId2"/>
          <a:stretch>
            <a:fillRect/>
          </a:stretch>
        </p:blipFill>
        <p:spPr>
          <a:xfrm>
            <a:off x="3779381" y="3034177"/>
            <a:ext cx="1785078" cy="1337101"/>
          </a:xfrm>
          <a:prstGeom prst="rect">
            <a:avLst/>
          </a:prstGeom>
        </p:spPr>
      </p:pic>
      <p:pic>
        <p:nvPicPr>
          <p:cNvPr id="5" name="Picture 4"/>
          <p:cNvPicPr>
            <a:picLocks noChangeAspect="1"/>
          </p:cNvPicPr>
          <p:nvPr/>
        </p:nvPicPr>
        <p:blipFill>
          <a:blip r:embed="rId3"/>
          <a:stretch>
            <a:fillRect/>
          </a:stretch>
        </p:blipFill>
        <p:spPr>
          <a:xfrm>
            <a:off x="2909422" y="6362700"/>
            <a:ext cx="6105525" cy="495300"/>
          </a:xfrm>
          <a:prstGeom prst="rect">
            <a:avLst/>
          </a:prstGeom>
        </p:spPr>
      </p:pic>
    </p:spTree>
    <p:extLst>
      <p:ext uri="{BB962C8B-B14F-4D97-AF65-F5344CB8AC3E}">
        <p14:creationId xmlns:p14="http://schemas.microsoft.com/office/powerpoint/2010/main" val="307046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Managing Facilities- Adding a Facility</a:t>
            </a:r>
            <a:endParaRPr lang="en-US" dirty="0"/>
          </a:p>
        </p:txBody>
      </p:sp>
      <p:sp>
        <p:nvSpPr>
          <p:cNvPr id="3" name="Rectangle 2"/>
          <p:cNvSpPr>
            <a:spLocks noChangeArrowheads="1"/>
          </p:cNvSpPr>
          <p:nvPr/>
        </p:nvSpPr>
        <p:spPr bwMode="auto">
          <a:xfrm>
            <a:off x="1483112" y="2131441"/>
            <a:ext cx="88173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Web Plus menu, point to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Users and Facilities</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then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Manage Facilities</a:t>
            </a:r>
            <a:r>
              <a:rPr kumimoji="0" lang="en-US" altLang="en-US" sz="20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492" y="2808549"/>
            <a:ext cx="2140198" cy="12262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839024" y="6359448"/>
            <a:ext cx="6105525" cy="498552"/>
          </a:xfrm>
          <a:prstGeom prst="rect">
            <a:avLst/>
          </a:prstGeom>
        </p:spPr>
      </p:pic>
    </p:spTree>
    <p:extLst>
      <p:ext uri="{BB962C8B-B14F-4D97-AF65-F5344CB8AC3E}">
        <p14:creationId xmlns:p14="http://schemas.microsoft.com/office/powerpoint/2010/main" val="2344862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 Facility</a:t>
            </a:r>
            <a:endParaRPr lang="en-US" dirty="0"/>
          </a:p>
        </p:txBody>
      </p:sp>
      <p:sp>
        <p:nvSpPr>
          <p:cNvPr id="3" name="Rectangle 2"/>
          <p:cNvSpPr>
            <a:spLocks noChangeArrowheads="1"/>
          </p:cNvSpPr>
          <p:nvPr/>
        </p:nvSpPr>
        <p:spPr bwMode="auto">
          <a:xfrm>
            <a:off x="3360419" y="1885950"/>
            <a:ext cx="20136896"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t="8487" r="59142" b="62781"/>
          <a:stretch>
            <a:fillRect/>
          </a:stretch>
        </p:blipFill>
        <p:spPr bwMode="auto">
          <a:xfrm>
            <a:off x="3360419" y="2343150"/>
            <a:ext cx="7293429" cy="22974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073717" y="6362700"/>
            <a:ext cx="6105525" cy="495300"/>
          </a:xfrm>
          <a:prstGeom prst="rect">
            <a:avLst/>
          </a:prstGeom>
        </p:spPr>
      </p:pic>
    </p:spTree>
    <p:extLst>
      <p:ext uri="{BB962C8B-B14F-4D97-AF65-F5344CB8AC3E}">
        <p14:creationId xmlns:p14="http://schemas.microsoft.com/office/powerpoint/2010/main" val="1927586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 Facility (cont.)</a:t>
            </a:r>
            <a:endParaRPr lang="en-US" dirty="0"/>
          </a:p>
        </p:txBody>
      </p:sp>
      <p:sp>
        <p:nvSpPr>
          <p:cNvPr id="3" name="Rectangle 2"/>
          <p:cNvSpPr>
            <a:spLocks noChangeArrowheads="1"/>
          </p:cNvSpPr>
          <p:nvPr/>
        </p:nvSpPr>
        <p:spPr bwMode="auto">
          <a:xfrm>
            <a:off x="3300761" y="17373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t="14566" r="11067"/>
          <a:stretch>
            <a:fillRect/>
          </a:stretch>
        </p:blipFill>
        <p:spPr bwMode="auto">
          <a:xfrm>
            <a:off x="3300760" y="2194560"/>
            <a:ext cx="6117559"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59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Managing User Accounts</a:t>
            </a:r>
            <a:endParaRPr lang="en-US" dirty="0"/>
          </a:p>
        </p:txBody>
      </p:sp>
      <p:sp>
        <p:nvSpPr>
          <p:cNvPr id="3" name="Rectangle 2"/>
          <p:cNvSpPr>
            <a:spLocks noChangeArrowheads="1"/>
          </p:cNvSpPr>
          <p:nvPr/>
        </p:nvSpPr>
        <p:spPr bwMode="auto">
          <a:xfrm>
            <a:off x="2029522" y="2004540"/>
            <a:ext cx="8469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Web Plus menu, point to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Users and Facilities, </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then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Manage Users</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l="12093" t="19917" r="72838" b="66272"/>
          <a:stretch>
            <a:fillRect/>
          </a:stretch>
        </p:blipFill>
        <p:spPr bwMode="auto">
          <a:xfrm>
            <a:off x="4180592" y="2979606"/>
            <a:ext cx="2767992" cy="1152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775607" y="6362700"/>
            <a:ext cx="6105525" cy="495300"/>
          </a:xfrm>
          <a:prstGeom prst="rect">
            <a:avLst/>
          </a:prstGeom>
        </p:spPr>
      </p:pic>
    </p:spTree>
    <p:extLst>
      <p:ext uri="{BB962C8B-B14F-4D97-AF65-F5344CB8AC3E}">
        <p14:creationId xmlns:p14="http://schemas.microsoft.com/office/powerpoint/2010/main" val="215591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 User	</a:t>
            </a:r>
            <a:endParaRPr lang="en-US" dirty="0"/>
          </a:p>
        </p:txBody>
      </p:sp>
      <p:sp>
        <p:nvSpPr>
          <p:cNvPr id="3" name="Rectangle 2"/>
          <p:cNvSpPr>
            <a:spLocks noChangeArrowheads="1"/>
          </p:cNvSpPr>
          <p:nvPr/>
        </p:nvSpPr>
        <p:spPr bwMode="auto">
          <a:xfrm>
            <a:off x="3660945" y="2364337"/>
            <a:ext cx="138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t="14476" r="2089" b="7385"/>
          <a:stretch>
            <a:fillRect/>
          </a:stretch>
        </p:blipFill>
        <p:spPr bwMode="auto">
          <a:xfrm>
            <a:off x="3660945" y="2397793"/>
            <a:ext cx="6088845" cy="3319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317557" y="6362700"/>
            <a:ext cx="6105525" cy="495300"/>
          </a:xfrm>
          <a:prstGeom prst="rect">
            <a:avLst/>
          </a:prstGeom>
        </p:spPr>
      </p:pic>
    </p:spTree>
    <p:extLst>
      <p:ext uri="{BB962C8B-B14F-4D97-AF65-F5344CB8AC3E}">
        <p14:creationId xmlns:p14="http://schemas.microsoft.com/office/powerpoint/2010/main" val="1026456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 User (cont.)</a:t>
            </a:r>
            <a:endParaRPr lang="en-US" dirty="0"/>
          </a:p>
        </p:txBody>
      </p:sp>
      <p:sp>
        <p:nvSpPr>
          <p:cNvPr id="4" name="Rectangle 4"/>
          <p:cNvSpPr>
            <a:spLocks noChangeArrowheads="1"/>
          </p:cNvSpPr>
          <p:nvPr/>
        </p:nvSpPr>
        <p:spPr bwMode="auto">
          <a:xfrm>
            <a:off x="2648141" y="1405054"/>
            <a:ext cx="13768038" cy="3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l="478" t="11156" r="29568" b="594"/>
          <a:stretch>
            <a:fillRect/>
          </a:stretch>
        </p:blipFill>
        <p:spPr bwMode="auto">
          <a:xfrm>
            <a:off x="3851910" y="2000250"/>
            <a:ext cx="5292090" cy="3887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038475" y="6362700"/>
            <a:ext cx="6105525" cy="495300"/>
          </a:xfrm>
          <a:prstGeom prst="rect">
            <a:avLst/>
          </a:prstGeom>
        </p:spPr>
      </p:pic>
    </p:spTree>
    <p:extLst>
      <p:ext uri="{BB962C8B-B14F-4D97-AF65-F5344CB8AC3E}">
        <p14:creationId xmlns:p14="http://schemas.microsoft.com/office/powerpoint/2010/main" val="3214269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 a User Account</a:t>
            </a:r>
            <a:endParaRPr lang="en-US" dirty="0"/>
          </a:p>
        </p:txBody>
      </p:sp>
      <p:pic>
        <p:nvPicPr>
          <p:cNvPr id="3" name="Picture 2"/>
          <p:cNvPicPr>
            <a:picLocks noChangeAspect="1"/>
          </p:cNvPicPr>
          <p:nvPr/>
        </p:nvPicPr>
        <p:blipFill>
          <a:blip r:embed="rId2"/>
          <a:stretch>
            <a:fillRect/>
          </a:stretch>
        </p:blipFill>
        <p:spPr>
          <a:xfrm>
            <a:off x="457200" y="2114550"/>
            <a:ext cx="11277600" cy="2628900"/>
          </a:xfrm>
          <a:prstGeom prst="rect">
            <a:avLst/>
          </a:prstGeom>
        </p:spPr>
      </p:pic>
      <p:pic>
        <p:nvPicPr>
          <p:cNvPr id="4" name="Picture 3"/>
          <p:cNvPicPr>
            <a:picLocks noChangeAspect="1"/>
          </p:cNvPicPr>
          <p:nvPr/>
        </p:nvPicPr>
        <p:blipFill>
          <a:blip r:embed="rId3"/>
          <a:stretch>
            <a:fillRect/>
          </a:stretch>
        </p:blipFill>
        <p:spPr>
          <a:xfrm>
            <a:off x="2809062" y="6362700"/>
            <a:ext cx="6105525" cy="495300"/>
          </a:xfrm>
          <a:prstGeom prst="rect">
            <a:avLst/>
          </a:prstGeom>
        </p:spPr>
      </p:pic>
    </p:spTree>
    <p:extLst>
      <p:ext uri="{BB962C8B-B14F-4D97-AF65-F5344CB8AC3E}">
        <p14:creationId xmlns:p14="http://schemas.microsoft.com/office/powerpoint/2010/main" val="134406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Web Plus Home Page</a:t>
            </a:r>
          </a:p>
        </p:txBody>
      </p:sp>
      <p:pic>
        <p:nvPicPr>
          <p:cNvPr id="4" name="Content Placeholder 3"/>
          <p:cNvPicPr>
            <a:picLocks noGrp="1" noChangeAspect="1"/>
          </p:cNvPicPr>
          <p:nvPr>
            <p:ph idx="1"/>
          </p:nvPr>
        </p:nvPicPr>
        <p:blipFill>
          <a:blip r:embed="rId2"/>
          <a:stretch>
            <a:fillRect/>
          </a:stretch>
        </p:blipFill>
        <p:spPr>
          <a:xfrm>
            <a:off x="1096963" y="2693298"/>
            <a:ext cx="10058400" cy="2328655"/>
          </a:xfrm>
          <a:prstGeom prst="rect">
            <a:avLst/>
          </a:prstGeom>
        </p:spPr>
      </p:pic>
      <p:pic>
        <p:nvPicPr>
          <p:cNvPr id="3" name="Picture 2"/>
          <p:cNvPicPr>
            <a:picLocks noChangeAspect="1"/>
          </p:cNvPicPr>
          <p:nvPr/>
        </p:nvPicPr>
        <p:blipFill>
          <a:blip r:embed="rId3"/>
          <a:stretch>
            <a:fillRect/>
          </a:stretch>
        </p:blipFill>
        <p:spPr>
          <a:xfrm>
            <a:off x="2820213" y="6362700"/>
            <a:ext cx="6105525" cy="495300"/>
          </a:xfrm>
          <a:prstGeom prst="rect">
            <a:avLst/>
          </a:prstGeom>
        </p:spPr>
      </p:pic>
    </p:spTree>
    <p:extLst>
      <p:ext uri="{BB962C8B-B14F-4D97-AF65-F5344CB8AC3E}">
        <p14:creationId xmlns:p14="http://schemas.microsoft.com/office/powerpoint/2010/main" val="1024261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Viewing Current User Activities</a:t>
            </a:r>
            <a:endParaRPr lang="en-US" dirty="0"/>
          </a:p>
        </p:txBody>
      </p:sp>
      <p:sp>
        <p:nvSpPr>
          <p:cNvPr id="3" name="Rectangle 2"/>
          <p:cNvSpPr>
            <a:spLocks noChangeArrowheads="1"/>
          </p:cNvSpPr>
          <p:nvPr/>
        </p:nvSpPr>
        <p:spPr bwMode="auto">
          <a:xfrm>
            <a:off x="1862254" y="1860687"/>
            <a:ext cx="89098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Web Plus menu, point to Users and Facilities, then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Current User Activities</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411" y="2999677"/>
            <a:ext cx="2203633" cy="1578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920573" y="6362700"/>
            <a:ext cx="6105525" cy="495300"/>
          </a:xfrm>
          <a:prstGeom prst="rect">
            <a:avLst/>
          </a:prstGeom>
        </p:spPr>
      </p:pic>
    </p:spTree>
    <p:extLst>
      <p:ext uri="{BB962C8B-B14F-4D97-AF65-F5344CB8AC3E}">
        <p14:creationId xmlns:p14="http://schemas.microsoft.com/office/powerpoint/2010/main" val="1074641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User Activity </a:t>
            </a:r>
            <a:endParaRPr lang="en-US" dirty="0"/>
          </a:p>
        </p:txBody>
      </p:sp>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t="11838" r="1762"/>
          <a:stretch>
            <a:fillRect/>
          </a:stretch>
        </p:blipFill>
        <p:spPr bwMode="auto">
          <a:xfrm>
            <a:off x="3073252" y="2156948"/>
            <a:ext cx="7409398" cy="316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786759" y="6362700"/>
            <a:ext cx="6105525" cy="495300"/>
          </a:xfrm>
          <a:prstGeom prst="rect">
            <a:avLst/>
          </a:prstGeom>
        </p:spPr>
      </p:pic>
    </p:spTree>
    <p:extLst>
      <p:ext uri="{BB962C8B-B14F-4D97-AF65-F5344CB8AC3E}">
        <p14:creationId xmlns:p14="http://schemas.microsoft.com/office/powerpoint/2010/main" val="2129195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9999"/>
          </a:xfrm>
        </p:spPr>
        <p:txBody>
          <a:bodyPr/>
          <a:lstStyle/>
          <a:p>
            <a:pPr algn="ctr"/>
            <a:r>
              <a:rPr lang="en-US" dirty="0" smtClean="0"/>
              <a:t>Clear Log Status</a:t>
            </a:r>
            <a:endParaRPr lang="en-US" dirty="0"/>
          </a:p>
        </p:txBody>
      </p:sp>
      <p:sp>
        <p:nvSpPr>
          <p:cNvPr id="3" name="Rectangle 2"/>
          <p:cNvSpPr>
            <a:spLocks noChangeArrowheads="1"/>
          </p:cNvSpPr>
          <p:nvPr/>
        </p:nvSpPr>
        <p:spPr bwMode="auto">
          <a:xfrm>
            <a:off x="1794789" y="1777943"/>
            <a:ext cx="922579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clear a user’s log status, complete these steps: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Web Plus menu, point to Users and Facilities then click Current User Activity.</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Logged on users and their activities table, find </a:t>
            </a:r>
            <a:r>
              <a:rPr lang="en-US" sz="2000" dirty="0">
                <a:latin typeface="Times New Roman" panose="02020603050405020304" pitchFamily="18" charset="0"/>
                <a:cs typeface="Times New Roman" panose="02020603050405020304" pitchFamily="18" charset="0"/>
              </a:rPr>
              <a:t>a user and click </a:t>
            </a:r>
            <a:r>
              <a:rPr lang="en-US" sz="2000" b="1" dirty="0">
                <a:latin typeface="Times New Roman" panose="02020603050405020304" pitchFamily="18" charset="0"/>
                <a:cs typeface="Times New Roman" panose="02020603050405020304" pitchFamily="18" charset="0"/>
              </a:rPr>
              <a:t>Clear Log Status</a:t>
            </a:r>
            <a:r>
              <a:rPr lang="en-US" sz="2000" dirty="0">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tab pos="2286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r="29524" b="54153"/>
          <a:stretch>
            <a:fillRect/>
          </a:stretch>
        </p:blipFill>
        <p:spPr bwMode="auto">
          <a:xfrm>
            <a:off x="2140151" y="3172522"/>
            <a:ext cx="2581275" cy="1429215"/>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1"/>
          <p:cNvPicPr>
            <a:picLocks noChangeAspect="1" noChangeArrowheads="1"/>
          </p:cNvPicPr>
          <p:nvPr/>
        </p:nvPicPr>
        <p:blipFill>
          <a:blip r:embed="rId3">
            <a:extLst>
              <a:ext uri="{28A0092B-C50C-407E-A947-70E740481C1C}">
                <a14:useLocalDpi xmlns:a14="http://schemas.microsoft.com/office/drawing/2010/main" val="0"/>
              </a:ext>
            </a:extLst>
          </a:blip>
          <a:srcRect r="28954" b="48006"/>
          <a:stretch>
            <a:fillRect/>
          </a:stretch>
        </p:blipFill>
        <p:spPr bwMode="auto">
          <a:xfrm>
            <a:off x="5457710" y="3172522"/>
            <a:ext cx="25812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574885" y="6353872"/>
            <a:ext cx="6105525" cy="504128"/>
          </a:xfrm>
          <a:prstGeom prst="rect">
            <a:avLst/>
          </a:prstGeom>
        </p:spPr>
      </p:pic>
    </p:spTree>
    <p:extLst>
      <p:ext uri="{BB962C8B-B14F-4D97-AF65-F5344CB8AC3E}">
        <p14:creationId xmlns:p14="http://schemas.microsoft.com/office/powerpoint/2010/main" val="837192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Assigning Abstracts for Review</a:t>
            </a:r>
            <a:endParaRPr lang="en-US" dirty="0"/>
          </a:p>
        </p:txBody>
      </p:sp>
      <p:sp>
        <p:nvSpPr>
          <p:cNvPr id="3" name="Rectangle 2"/>
          <p:cNvSpPr/>
          <p:nvPr/>
        </p:nvSpPr>
        <p:spPr>
          <a:xfrm>
            <a:off x="1918010" y="1914436"/>
            <a:ext cx="8842917" cy="1015663"/>
          </a:xfrm>
          <a:prstGeom prst="rect">
            <a:avLst/>
          </a:prstGeom>
        </p:spPr>
        <p:txBody>
          <a:bodyPr wrap="square">
            <a:spAutoFit/>
          </a:bodyPr>
          <a:lstStyle/>
          <a:p>
            <a:pPr>
              <a:spcAft>
                <a:spcPts val="600"/>
              </a:spcAft>
            </a:pPr>
            <a:r>
              <a:rPr lang="en-US" sz="2000" dirty="0">
                <a:latin typeface="Times New Roman" panose="02020603050405020304" pitchFamily="18" charset="0"/>
                <a:ea typeface="Times New Roman" panose="02020603050405020304" pitchFamily="18" charset="0"/>
              </a:rPr>
              <a:t>The Central Registry Administrator is responsible for assigning released abstracts to central registry abstractor/reviewers for review.  The Administrator can also view abstracts at any point once they have been released to the central registry.</a:t>
            </a:r>
            <a:endParaRPr lang="en-US" sz="2000"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918010" y="3043387"/>
            <a:ext cx="87550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Web Plus menu, point to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Abstracts</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then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Assign Released Abstracts</a:t>
            </a:r>
            <a:r>
              <a:rPr kumimoji="0" lang="en-US" altLang="en-US" sz="20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1" descr="menu as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498" y="3750823"/>
            <a:ext cx="2207941" cy="13998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3771426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Assigning Abstracts</a:t>
            </a:r>
            <a:endParaRPr lang="en-US" dirty="0"/>
          </a:p>
        </p:txBody>
      </p:sp>
      <p:sp>
        <p:nvSpPr>
          <p:cNvPr id="3" name="Rectangle 2"/>
          <p:cNvSpPr>
            <a:spLocks noChangeArrowheads="1"/>
          </p:cNvSpPr>
          <p:nvPr/>
        </p:nvSpPr>
        <p:spPr bwMode="auto">
          <a:xfrm>
            <a:off x="3033131" y="19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t="12126" r="10056" b="27077"/>
          <a:stretch>
            <a:fillRect/>
          </a:stretch>
        </p:blipFill>
        <p:spPr bwMode="auto">
          <a:xfrm>
            <a:off x="3371419" y="2213516"/>
            <a:ext cx="6405412" cy="29642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2786939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Assigning Abstracts (cont.)</a:t>
            </a:r>
            <a:endParaRPr lang="en-US" dirty="0"/>
          </a:p>
        </p:txBody>
      </p:sp>
      <p:sp>
        <p:nvSpPr>
          <p:cNvPr id="3" name="Rectangle 2"/>
          <p:cNvSpPr>
            <a:spLocks noChangeArrowheads="1"/>
          </p:cNvSpPr>
          <p:nvPr/>
        </p:nvSpPr>
        <p:spPr bwMode="auto">
          <a:xfrm>
            <a:off x="3900417" y="21878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t="11794" r="10443" b="25914"/>
          <a:stretch>
            <a:fillRect/>
          </a:stretch>
        </p:blipFill>
        <p:spPr bwMode="auto">
          <a:xfrm>
            <a:off x="2939414" y="1852148"/>
            <a:ext cx="5495925" cy="2349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4606290" y="46815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t="11794" r="69423" b="76578"/>
          <a:stretch>
            <a:fillRect/>
          </a:stretch>
        </p:blipFill>
        <p:spPr bwMode="auto">
          <a:xfrm>
            <a:off x="3097530" y="4806388"/>
            <a:ext cx="3670935" cy="808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39414" y="4255401"/>
            <a:ext cx="4052100"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Click </a:t>
            </a:r>
            <a:r>
              <a:rPr lang="en-US" b="1" dirty="0">
                <a:latin typeface="Times New Roman" panose="02020603050405020304" pitchFamily="18" charset="0"/>
                <a:ea typeface="Times New Roman" panose="02020603050405020304" pitchFamily="18" charset="0"/>
              </a:rPr>
              <a:t>Submit</a:t>
            </a:r>
            <a:r>
              <a:rPr lang="en-US" dirty="0">
                <a:latin typeface="Times New Roman" panose="02020603050405020304" pitchFamily="18" charset="0"/>
                <a:ea typeface="Times New Roman" panose="02020603050405020304" pitchFamily="18" charset="0"/>
              </a:rPr>
              <a:t> to assign the abstract</a:t>
            </a:r>
            <a:endParaRPr lang="en-US" dirty="0"/>
          </a:p>
        </p:txBody>
      </p:sp>
      <p:pic>
        <p:nvPicPr>
          <p:cNvPr id="8" name="Picture 7"/>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2791086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Reassigning an Abstract</a:t>
            </a:r>
            <a:endParaRPr lang="en-US" dirty="0"/>
          </a:p>
        </p:txBody>
      </p:sp>
      <p:pic>
        <p:nvPicPr>
          <p:cNvPr id="4098" name="Picture 2" descr="menu c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054" y="2194560"/>
            <a:ext cx="1971536" cy="1126877"/>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t="12956" r="10443" b="42691"/>
          <a:stretch>
            <a:fillRect/>
          </a:stretch>
        </p:blipFill>
        <p:spPr bwMode="auto">
          <a:xfrm>
            <a:off x="2903220" y="4097665"/>
            <a:ext cx="6370459" cy="17840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892054" y="19403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2720423" y="3451334"/>
            <a:ext cx="47776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View/Change Assignments page opens.</a:t>
            </a:r>
            <a:r>
              <a:rPr kumimoji="0" lang="en-US" altLang="en-US" sz="12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302694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524" y="0"/>
            <a:ext cx="10058400" cy="1450757"/>
          </a:xfrm>
        </p:spPr>
        <p:txBody>
          <a:bodyPr/>
          <a:lstStyle/>
          <a:p>
            <a:pPr algn="ctr"/>
            <a:r>
              <a:rPr lang="en-US" dirty="0" smtClean="0"/>
              <a:t>Finding and Viewing an Abstract</a:t>
            </a:r>
            <a:endParaRPr lang="en-US" dirty="0"/>
          </a:p>
        </p:txBody>
      </p:sp>
      <p:sp>
        <p:nvSpPr>
          <p:cNvPr id="3" name="Rectangle 2"/>
          <p:cNvSpPr>
            <a:spLocks noChangeArrowheads="1"/>
          </p:cNvSpPr>
          <p:nvPr/>
        </p:nvSpPr>
        <p:spPr bwMode="auto">
          <a:xfrm>
            <a:off x="2272340" y="2114787"/>
            <a:ext cx="80648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find an abstract:</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Web Plus menu, point to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Abstracts</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then click </a:t>
            </a:r>
            <a:r>
              <a:rPr kumimoji="0" lang="en-US" altLang="en-US" sz="2000"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Find Abstracts</a:t>
            </a: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l="33333" t="4805" r="54552" b="84764"/>
          <a:stretch>
            <a:fillRect/>
          </a:stretch>
        </p:blipFill>
        <p:spPr bwMode="auto">
          <a:xfrm>
            <a:off x="3917701" y="3794481"/>
            <a:ext cx="2681071" cy="170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315245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and Viewing an Abstract (cont.)</a:t>
            </a:r>
            <a:endParaRPr lang="en-US" dirty="0"/>
          </a:p>
        </p:txBody>
      </p:sp>
      <p:sp>
        <p:nvSpPr>
          <p:cNvPr id="3" name="Rectangle 2"/>
          <p:cNvSpPr>
            <a:spLocks noChangeArrowheads="1"/>
          </p:cNvSpPr>
          <p:nvPr/>
        </p:nvSpPr>
        <p:spPr bwMode="auto">
          <a:xfrm>
            <a:off x="2319453" y="21075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t="7465" r="41685" b="74028"/>
          <a:stretch>
            <a:fillRect/>
          </a:stretch>
        </p:blipFill>
        <p:spPr bwMode="auto">
          <a:xfrm>
            <a:off x="3051810" y="2523520"/>
            <a:ext cx="5736907" cy="2242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2822630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Track File Uploads</a:t>
            </a:r>
            <a:endParaRPr lang="en-US" dirty="0"/>
          </a:p>
        </p:txBody>
      </p:sp>
      <p:sp>
        <p:nvSpPr>
          <p:cNvPr id="3" name="Rectangle 2"/>
          <p:cNvSpPr>
            <a:spLocks noChangeArrowheads="1"/>
          </p:cNvSpPr>
          <p:nvPr/>
        </p:nvSpPr>
        <p:spPr bwMode="auto">
          <a:xfrm>
            <a:off x="2453268" y="2227564"/>
            <a:ext cx="90644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sz="20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en-US" altLang="en-US" sz="2000" b="0"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the Web Plus menu, point to </a:t>
            </a:r>
            <a:r>
              <a:rPr kumimoji="0" lang="en-US" altLang="en-US" sz="2000" b="1"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Bundle Submissions</a:t>
            </a:r>
            <a:r>
              <a:rPr kumimoji="0" lang="en-US" altLang="en-US" sz="2000" b="0"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then click </a:t>
            </a:r>
            <a:r>
              <a:rPr kumimoji="0" lang="en-US" altLang="en-US" sz="2000" b="1"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Track File Uploads</a:t>
            </a:r>
            <a:r>
              <a:rPr kumimoji="0" lang="en-US" altLang="en-US" sz="2000" b="0" i="1"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l="54929" t="4703" r="30098" b="83231"/>
          <a:stretch>
            <a:fillRect/>
          </a:stretch>
        </p:blipFill>
        <p:spPr bwMode="auto">
          <a:xfrm>
            <a:off x="4449335" y="3300760"/>
            <a:ext cx="2875421" cy="1694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370432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Central Registry Administrator Menu</a:t>
            </a:r>
            <a:endParaRPr lang="en-US" dirty="0"/>
          </a:p>
        </p:txBody>
      </p:sp>
      <p:pic>
        <p:nvPicPr>
          <p:cNvPr id="4" name="Content Placeholder 3"/>
          <p:cNvPicPr>
            <a:picLocks noGrp="1" noChangeAspect="1"/>
          </p:cNvPicPr>
          <p:nvPr>
            <p:ph idx="1"/>
          </p:nvPr>
        </p:nvPicPr>
        <p:blipFill>
          <a:blip r:embed="rId2"/>
          <a:stretch>
            <a:fillRect/>
          </a:stretch>
        </p:blipFill>
        <p:spPr>
          <a:xfrm>
            <a:off x="996602" y="2401013"/>
            <a:ext cx="10058400" cy="415350"/>
          </a:xfrm>
          <a:prstGeom prst="rect">
            <a:avLst/>
          </a:prstGeom>
        </p:spPr>
      </p:pic>
      <p:pic>
        <p:nvPicPr>
          <p:cNvPr id="3" name="Picture 2"/>
          <p:cNvPicPr>
            <a:picLocks noChangeAspect="1"/>
          </p:cNvPicPr>
          <p:nvPr/>
        </p:nvPicPr>
        <p:blipFill>
          <a:blip r:embed="rId3"/>
          <a:stretch>
            <a:fillRect/>
          </a:stretch>
        </p:blipFill>
        <p:spPr>
          <a:xfrm>
            <a:off x="3073717" y="6362700"/>
            <a:ext cx="6105525" cy="495300"/>
          </a:xfrm>
          <a:prstGeom prst="rect">
            <a:avLst/>
          </a:prstGeom>
        </p:spPr>
      </p:pic>
    </p:spTree>
    <p:extLst>
      <p:ext uri="{BB962C8B-B14F-4D97-AF65-F5344CB8AC3E}">
        <p14:creationId xmlns:p14="http://schemas.microsoft.com/office/powerpoint/2010/main" val="4119431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Track File Uploads (cont.)</a:t>
            </a:r>
            <a:endParaRPr lang="en-US" dirty="0"/>
          </a:p>
        </p:txBody>
      </p:sp>
      <p:sp>
        <p:nvSpPr>
          <p:cNvPr id="4" name="Rectangle 2"/>
          <p:cNvSpPr>
            <a:spLocks noChangeArrowheads="1"/>
          </p:cNvSpPr>
          <p:nvPr/>
        </p:nvSpPr>
        <p:spPr bwMode="auto">
          <a:xfrm>
            <a:off x="2386361" y="2085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t="11725" r="1602" b="38620"/>
          <a:stretch>
            <a:fillRect/>
          </a:stretch>
        </p:blipFill>
        <p:spPr bwMode="auto">
          <a:xfrm>
            <a:off x="2980720" y="2513206"/>
            <a:ext cx="6631909" cy="3103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3938371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Abstracts in an Uploaded File</a:t>
            </a:r>
            <a:endParaRPr lang="en-US" dirty="0"/>
          </a:p>
        </p:txBody>
      </p:sp>
      <p:sp>
        <p:nvSpPr>
          <p:cNvPr id="3" name="Rectangle 2"/>
          <p:cNvSpPr>
            <a:spLocks noChangeArrowheads="1"/>
          </p:cNvSpPr>
          <p:nvPr/>
        </p:nvSpPr>
        <p:spPr bwMode="auto">
          <a:xfrm>
            <a:off x="2642838" y="1996068"/>
            <a:ext cx="13816343" cy="49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t="11581" r="1761"/>
          <a:stretch>
            <a:fillRect/>
          </a:stretch>
        </p:blipFill>
        <p:spPr bwMode="auto">
          <a:xfrm>
            <a:off x="2642839" y="2453268"/>
            <a:ext cx="6638321" cy="3292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3375436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Posting Files for Facility Download</a:t>
            </a:r>
            <a:endParaRPr lang="en-US" dirty="0"/>
          </a:p>
        </p:txBody>
      </p:sp>
      <p:sp>
        <p:nvSpPr>
          <p:cNvPr id="3" name="Rectangle 2"/>
          <p:cNvSpPr/>
          <p:nvPr/>
        </p:nvSpPr>
        <p:spPr>
          <a:xfrm>
            <a:off x="1204333" y="1885667"/>
            <a:ext cx="9690408" cy="646331"/>
          </a:xfrm>
          <a:prstGeom prst="rect">
            <a:avLst/>
          </a:prstGeom>
        </p:spPr>
        <p:txBody>
          <a:bodyPr wrap="square">
            <a:spAutoFit/>
          </a:bodyPr>
          <a:lstStyle/>
          <a:p>
            <a:pPr>
              <a:spcAft>
                <a:spcPts val="600"/>
              </a:spcAft>
            </a:pPr>
            <a:r>
              <a:rPr lang="en-US" dirty="0">
                <a:latin typeface="Times New Roman" panose="02020603050405020304" pitchFamily="18" charset="0"/>
                <a:ea typeface="Times New Roman" panose="02020603050405020304" pitchFamily="18" charset="0"/>
              </a:rPr>
              <a:t>The Web Plus Central Registry Administrator can post files for download by facilities, and specify the facilities for which a file should be posted.</a:t>
            </a:r>
            <a:endParaRPr lang="en-US" dirty="0">
              <a:effectLst/>
              <a:latin typeface="Times New Roman" panose="02020603050405020304" pitchFamily="18" charset="0"/>
              <a:ea typeface="Times New Roman" panose="02020603050405020304" pitchFamily="18" charset="0"/>
            </a:endParaRPr>
          </a:p>
        </p:txBody>
      </p:sp>
      <p:pic>
        <p:nvPicPr>
          <p:cNvPr id="10245" name="Picture 1"/>
          <p:cNvPicPr>
            <a:picLocks noChangeAspect="1" noChangeArrowheads="1"/>
          </p:cNvPicPr>
          <p:nvPr/>
        </p:nvPicPr>
        <p:blipFill>
          <a:blip r:embed="rId2">
            <a:extLst>
              <a:ext uri="{28A0092B-C50C-407E-A947-70E740481C1C}">
                <a14:useLocalDpi xmlns:a14="http://schemas.microsoft.com/office/drawing/2010/main" val="0"/>
              </a:ext>
            </a:extLst>
          </a:blip>
          <a:srcRect l="54929" t="4805" r="30098" b="83231"/>
          <a:stretch>
            <a:fillRect/>
          </a:stretch>
        </p:blipFill>
        <p:spPr bwMode="auto">
          <a:xfrm>
            <a:off x="4041503" y="2915231"/>
            <a:ext cx="2691969" cy="16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3605265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Posting Files for Facility to Download</a:t>
            </a:r>
            <a:endParaRPr lang="en-US" dirty="0"/>
          </a:p>
        </p:txBody>
      </p:sp>
      <p:sp>
        <p:nvSpPr>
          <p:cNvPr id="3" name="Rectangle 2"/>
          <p:cNvSpPr>
            <a:spLocks noChangeArrowheads="1"/>
          </p:cNvSpPr>
          <p:nvPr/>
        </p:nvSpPr>
        <p:spPr bwMode="auto">
          <a:xfrm>
            <a:off x="3973459" y="1611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t="15778" r="6926" b="12085"/>
          <a:stretch>
            <a:fillRect/>
          </a:stretch>
        </p:blipFill>
        <p:spPr bwMode="auto">
          <a:xfrm>
            <a:off x="3973459" y="2068830"/>
            <a:ext cx="4410075" cy="2771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584855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Posting Files for Facility to </a:t>
            </a:r>
            <a:r>
              <a:rPr lang="en-US" dirty="0" smtClean="0"/>
              <a:t>Download </a:t>
            </a:r>
            <a:endParaRPr lang="en-US" dirty="0"/>
          </a:p>
        </p:txBody>
      </p:sp>
      <p:sp>
        <p:nvSpPr>
          <p:cNvPr id="4" name="Rectangle 2"/>
          <p:cNvSpPr>
            <a:spLocks noChangeArrowheads="1"/>
          </p:cNvSpPr>
          <p:nvPr/>
        </p:nvSpPr>
        <p:spPr bwMode="auto">
          <a:xfrm>
            <a:off x="3166946" y="15087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t="15778" r="8827" b="12253"/>
          <a:stretch>
            <a:fillRect/>
          </a:stretch>
        </p:blipFill>
        <p:spPr bwMode="auto">
          <a:xfrm>
            <a:off x="3166946" y="1965960"/>
            <a:ext cx="4331134" cy="229743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1"/>
          <p:cNvPicPr>
            <a:picLocks noChangeAspect="1" noChangeArrowheads="1"/>
          </p:cNvPicPr>
          <p:nvPr/>
        </p:nvPicPr>
        <p:blipFill>
          <a:blip r:embed="rId3">
            <a:extLst>
              <a:ext uri="{28A0092B-C50C-407E-A947-70E740481C1C}">
                <a14:useLocalDpi xmlns:a14="http://schemas.microsoft.com/office/drawing/2010/main" val="0"/>
              </a:ext>
            </a:extLst>
          </a:blip>
          <a:srcRect b="14674"/>
          <a:stretch>
            <a:fillRect/>
          </a:stretch>
        </p:blipFill>
        <p:spPr bwMode="auto">
          <a:xfrm>
            <a:off x="4170285" y="4491990"/>
            <a:ext cx="304204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819419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Posting Files for Facility to Download </a:t>
            </a:r>
          </a:p>
        </p:txBody>
      </p:sp>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t="15710" r="7259" b="9975"/>
          <a:stretch>
            <a:fillRect/>
          </a:stretch>
        </p:blipFill>
        <p:spPr bwMode="auto">
          <a:xfrm>
            <a:off x="3211551" y="2062976"/>
            <a:ext cx="43815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57" t="66318" r="78564" b="22481"/>
          <a:stretch>
            <a:fillRect/>
          </a:stretch>
        </p:blipFill>
        <p:spPr bwMode="auto">
          <a:xfrm>
            <a:off x="3211550" y="5029200"/>
            <a:ext cx="2960649" cy="834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11551" y="16057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942934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Managing Files Posted for Facility Download</a:t>
            </a:r>
            <a:endParaRPr lang="en-US" sz="4400" dirty="0"/>
          </a:p>
        </p:txBody>
      </p:sp>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l="54703" t="4192" r="29947" b="83128"/>
          <a:stretch>
            <a:fillRect/>
          </a:stretch>
        </p:blipFill>
        <p:spPr bwMode="auto">
          <a:xfrm>
            <a:off x="3634740" y="2609722"/>
            <a:ext cx="1885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t="12924" r="1436" b="60931"/>
          <a:stretch>
            <a:fillRect/>
          </a:stretch>
        </p:blipFill>
        <p:spPr bwMode="auto">
          <a:xfrm>
            <a:off x="2034540" y="4347488"/>
            <a:ext cx="7509510" cy="11503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417320" y="1876956"/>
            <a:ext cx="90411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 Central Registry Administrator, on the Web Plus menu, point to </a:t>
            </a:r>
            <a:r>
              <a:rPr kumimoji="0" lang="en-US" altLang="en-US"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Bundle Submissions</a:t>
            </a: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then click </a:t>
            </a:r>
            <a:r>
              <a:rPr kumimoji="0" lang="en-US" altLang="en-US"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Manage Files Posted for Download by Facilities</a:t>
            </a: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160655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 Facilities- Adding a Facility</a:t>
            </a:r>
            <a:endParaRPr lang="en-US" dirty="0"/>
          </a:p>
        </p:txBody>
      </p:sp>
      <p:sp>
        <p:nvSpPr>
          <p:cNvPr id="3" name="Rectangle 2"/>
          <p:cNvSpPr>
            <a:spLocks noChangeArrowheads="1"/>
          </p:cNvSpPr>
          <p:nvPr/>
        </p:nvSpPr>
        <p:spPr bwMode="auto">
          <a:xfrm>
            <a:off x="1360170" y="1983016"/>
            <a:ext cx="90525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the Manage Files Posted for Download by Facilities page, locate the file of interest, and click the </a:t>
            </a:r>
            <a:r>
              <a:rPr kumimoji="0" lang="en-US" altLang="en-US"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View Facilities</a:t>
            </a: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link in the Action column.</a:t>
            </a:r>
            <a:endParaRPr kumimoji="0" lang="en-US" altLang="en-US"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b="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Facilities Selected for Download </a:t>
            </a:r>
            <a:r>
              <a:rPr kumimoji="0" lang="en-US" altLang="en-US"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page opens.</a:t>
            </a:r>
            <a:endParaRPr kumimoji="0" lang="en-US" altLang="en-US"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t="12924" r="69093" b="44145"/>
          <a:stretch>
            <a:fillRect/>
          </a:stretch>
        </p:blipFill>
        <p:spPr bwMode="auto">
          <a:xfrm>
            <a:off x="2571750" y="3044845"/>
            <a:ext cx="3086100" cy="2291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4103600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View Facilities- Adding a </a:t>
            </a:r>
            <a:r>
              <a:rPr lang="en-US" dirty="0" smtClean="0"/>
              <a:t>Facility (cont.)</a:t>
            </a:r>
            <a:endParaRPr lang="en-US" dirty="0"/>
          </a:p>
        </p:txBody>
      </p:sp>
      <p:sp>
        <p:nvSpPr>
          <p:cNvPr id="3" name="Rectangle 2"/>
          <p:cNvSpPr>
            <a:spLocks noChangeArrowheads="1"/>
          </p:cNvSpPr>
          <p:nvPr/>
        </p:nvSpPr>
        <p:spPr bwMode="auto">
          <a:xfrm>
            <a:off x="1383030" y="15887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r="15825" b="43227"/>
          <a:stretch>
            <a:fillRect/>
          </a:stretch>
        </p:blipFill>
        <p:spPr bwMode="auto">
          <a:xfrm>
            <a:off x="1508760" y="2148840"/>
            <a:ext cx="238125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1"/>
          <p:cNvPicPr>
            <a:picLocks noChangeAspect="1" noChangeArrowheads="1"/>
          </p:cNvPicPr>
          <p:nvPr/>
        </p:nvPicPr>
        <p:blipFill>
          <a:blip r:embed="rId3">
            <a:extLst>
              <a:ext uri="{28A0092B-C50C-407E-A947-70E740481C1C}">
                <a14:useLocalDpi xmlns:a14="http://schemas.microsoft.com/office/drawing/2010/main" val="0"/>
              </a:ext>
            </a:extLst>
          </a:blip>
          <a:srcRect t="13260" r="68285" b="44817"/>
          <a:stretch>
            <a:fillRect/>
          </a:stretch>
        </p:blipFill>
        <p:spPr bwMode="auto">
          <a:xfrm>
            <a:off x="4491990" y="3509010"/>
            <a:ext cx="3854841" cy="1609725"/>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p:cNvSpPr>
            <a:spLocks/>
          </p:cNvSpPr>
          <p:nvPr/>
        </p:nvSpPr>
        <p:spPr bwMode="auto">
          <a:xfrm rot="5151920">
            <a:off x="5118259" y="3825716"/>
            <a:ext cx="238125" cy="106363"/>
          </a:xfrm>
          <a:custGeom>
            <a:avLst/>
            <a:gdLst>
              <a:gd name="T0" fmla="*/ 468 w 468"/>
              <a:gd name="T1" fmla="*/ 0 h 168"/>
              <a:gd name="T2" fmla="*/ 0 w 468"/>
              <a:gd name="T3" fmla="*/ 168 h 168"/>
            </a:gdLst>
            <a:ahLst/>
            <a:cxnLst>
              <a:cxn ang="0">
                <a:pos x="T0" y="T1"/>
              </a:cxn>
              <a:cxn ang="0">
                <a:pos x="T2" y="T3"/>
              </a:cxn>
            </a:cxnLst>
            <a:rect l="0" t="0" r="r" b="b"/>
            <a:pathLst>
              <a:path w="468" h="168">
                <a:moveTo>
                  <a:pt x="468" y="0"/>
                </a:moveTo>
                <a:lnTo>
                  <a:pt x="0" y="168"/>
                </a:lnTo>
              </a:path>
            </a:pathLst>
          </a:custGeom>
          <a:noFill/>
          <a:ln w="1270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4491990" y="2594610"/>
            <a:ext cx="646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 pos="457200" algn="l"/>
              </a:tabLst>
            </a:pP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You are returned to the </a:t>
            </a:r>
            <a:r>
              <a:rPr kumimoji="0" lang="en-U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Facilities Selected for Download </a:t>
            </a: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page, where the selected facility has been added to the list for facilities for which the file is posted.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4491990" y="30518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4"/>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229514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2510028"/>
          </a:xfrm>
        </p:spPr>
        <p:txBody>
          <a:bodyPr/>
          <a:lstStyle/>
          <a:p>
            <a:pPr algn="ctr"/>
            <a:r>
              <a:rPr lang="en-US" dirty="0" smtClean="0"/>
              <a:t>Questions?</a:t>
            </a:r>
            <a:endParaRPr lang="en-US" dirty="0"/>
          </a:p>
        </p:txBody>
      </p:sp>
      <p:sp>
        <p:nvSpPr>
          <p:cNvPr id="5" name="TextBox 4"/>
          <p:cNvSpPr txBox="1"/>
          <p:nvPr/>
        </p:nvSpPr>
        <p:spPr>
          <a:xfrm>
            <a:off x="4526280" y="5063490"/>
            <a:ext cx="384048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Nankee Singh</a:t>
            </a:r>
          </a:p>
          <a:p>
            <a:r>
              <a:rPr lang="en-US" sz="2000" dirty="0" smtClean="0">
                <a:latin typeface="Times New Roman" panose="02020603050405020304" pitchFamily="18" charset="0"/>
                <a:cs typeface="Times New Roman" panose="02020603050405020304" pitchFamily="18" charset="0"/>
                <a:hlinkClick r:id="rId2"/>
              </a:rPr>
              <a:t>nsingh4@cdc.gov</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510-610-9357</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893276" y="6314843"/>
            <a:ext cx="6105525" cy="543157"/>
          </a:xfrm>
          <a:prstGeom prst="rect">
            <a:avLst/>
          </a:prstGeom>
        </p:spPr>
      </p:pic>
    </p:spTree>
    <p:extLst>
      <p:ext uri="{BB962C8B-B14F-4D97-AF65-F5344CB8AC3E}">
        <p14:creationId xmlns:p14="http://schemas.microsoft.com/office/powerpoint/2010/main" val="99571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Configuration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Configuration allows the administrator to </a:t>
            </a:r>
            <a:r>
              <a:rPr lang="en-US" dirty="0">
                <a:latin typeface="Times New Roman" panose="02020603050405020304" pitchFamily="18" charset="0"/>
                <a:cs typeface="Times New Roman" panose="02020603050405020304" pitchFamily="18" charset="0"/>
              </a:rPr>
              <a:t>set </a:t>
            </a:r>
            <a:r>
              <a:rPr lang="en-US" dirty="0" smtClean="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preferences and to create display types</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806176" y="2938462"/>
            <a:ext cx="2542333" cy="1265548"/>
          </a:xfrm>
          <a:prstGeom prst="rect">
            <a:avLst/>
          </a:prstGeom>
        </p:spPr>
      </p:pic>
      <p:pic>
        <p:nvPicPr>
          <p:cNvPr id="4" name="Picture 3"/>
          <p:cNvPicPr>
            <a:picLocks noChangeAspect="1"/>
          </p:cNvPicPr>
          <p:nvPr/>
        </p:nvPicPr>
        <p:blipFill>
          <a:blip r:embed="rId3"/>
          <a:stretch>
            <a:fillRect/>
          </a:stretch>
        </p:blipFill>
        <p:spPr>
          <a:xfrm>
            <a:off x="3073717" y="6362700"/>
            <a:ext cx="6105525" cy="495300"/>
          </a:xfrm>
          <a:prstGeom prst="rect">
            <a:avLst/>
          </a:prstGeom>
        </p:spPr>
      </p:pic>
    </p:spTree>
    <p:extLst>
      <p:ext uri="{BB962C8B-B14F-4D97-AF65-F5344CB8AC3E}">
        <p14:creationId xmlns:p14="http://schemas.microsoft.com/office/powerpoint/2010/main" val="4127006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Selecting System Preferences</a:t>
            </a:r>
            <a:endParaRPr lang="en-US" dirty="0"/>
          </a:p>
        </p:txBody>
      </p:sp>
      <p:sp>
        <p:nvSpPr>
          <p:cNvPr id="4" name="Rectangle 3"/>
          <p:cNvSpPr/>
          <p:nvPr/>
        </p:nvSpPr>
        <p:spPr>
          <a:xfrm>
            <a:off x="1657350" y="1890352"/>
            <a:ext cx="9201150" cy="400110"/>
          </a:xfrm>
          <a:prstGeom prst="rect">
            <a:avLst/>
          </a:prstGeom>
        </p:spPr>
        <p:txBody>
          <a:bodyPr wrap="square">
            <a:spAutoFit/>
          </a:bodyPr>
          <a:lstStyle/>
          <a:p>
            <a:pPr marR="0" lvl="0">
              <a:spcBef>
                <a:spcPts val="600"/>
              </a:spcBef>
              <a:spcAft>
                <a:spcPts val="600"/>
              </a:spcAft>
              <a:tabLst>
                <a:tab pos="228600" algn="l"/>
              </a:tabLst>
            </a:pPr>
            <a:r>
              <a:rPr lang="en-US" dirty="0">
                <a:latin typeface="Times New Roman" panose="02020603050405020304" pitchFamily="18" charset="0"/>
                <a:ea typeface="Times New Roman" panose="02020603050405020304" pitchFamily="18" charset="0"/>
              </a:rPr>
              <a:t>On the Web Plus menu, point to </a:t>
            </a:r>
            <a:r>
              <a:rPr lang="en-US" b="1" dirty="0">
                <a:latin typeface="Times New Roman" panose="02020603050405020304" pitchFamily="18" charset="0"/>
                <a:ea typeface="Times New Roman" panose="02020603050405020304" pitchFamily="18" charset="0"/>
              </a:rPr>
              <a:t>Configuration</a:t>
            </a:r>
            <a:r>
              <a:rPr lang="en-US" dirty="0">
                <a:latin typeface="Times New Roman" panose="02020603050405020304" pitchFamily="18" charset="0"/>
                <a:ea typeface="Times New Roman" panose="02020603050405020304" pitchFamily="18" charset="0"/>
              </a:rPr>
              <a:t>, then click </a:t>
            </a:r>
            <a:r>
              <a:rPr lang="en-US" b="1" dirty="0">
                <a:latin typeface="Times New Roman" panose="02020603050405020304" pitchFamily="18" charset="0"/>
                <a:ea typeface="Times New Roman" panose="02020603050405020304" pitchFamily="18" charset="0"/>
              </a:rPr>
              <a:t>Manage System Preferences</a:t>
            </a:r>
            <a:r>
              <a:rPr lang="en-US" sz="2000" i="1"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582269" y="2844607"/>
            <a:ext cx="1785078" cy="1337101"/>
          </a:xfrm>
          <a:prstGeom prst="rect">
            <a:avLst/>
          </a:prstGeom>
        </p:spPr>
      </p:pic>
      <p:pic>
        <p:nvPicPr>
          <p:cNvPr id="3" name="Picture 2"/>
          <p:cNvPicPr>
            <a:picLocks noChangeAspect="1"/>
          </p:cNvPicPr>
          <p:nvPr/>
        </p:nvPicPr>
        <p:blipFill>
          <a:blip r:embed="rId3"/>
          <a:stretch>
            <a:fillRect/>
          </a:stretch>
        </p:blipFill>
        <p:spPr>
          <a:xfrm>
            <a:off x="2965179" y="6362700"/>
            <a:ext cx="6105525" cy="495300"/>
          </a:xfrm>
          <a:prstGeom prst="rect">
            <a:avLst/>
          </a:prstGeom>
        </p:spPr>
      </p:pic>
    </p:spTree>
    <p:extLst>
      <p:ext uri="{BB962C8B-B14F-4D97-AF65-F5344CB8AC3E}">
        <p14:creationId xmlns:p14="http://schemas.microsoft.com/office/powerpoint/2010/main" val="3395029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Managing System Preferences</a:t>
            </a:r>
            <a:endParaRPr lang="en-US" dirty="0"/>
          </a:p>
        </p:txBody>
      </p:sp>
      <p:pic>
        <p:nvPicPr>
          <p:cNvPr id="3" name="Picture 2"/>
          <p:cNvPicPr>
            <a:picLocks noChangeAspect="1"/>
          </p:cNvPicPr>
          <p:nvPr/>
        </p:nvPicPr>
        <p:blipFill>
          <a:blip r:embed="rId2"/>
          <a:stretch>
            <a:fillRect/>
          </a:stretch>
        </p:blipFill>
        <p:spPr>
          <a:xfrm>
            <a:off x="1690687" y="1828800"/>
            <a:ext cx="8810625" cy="4386262"/>
          </a:xfrm>
          <a:prstGeom prst="rect">
            <a:avLst/>
          </a:prstGeom>
        </p:spPr>
      </p:pic>
      <p:pic>
        <p:nvPicPr>
          <p:cNvPr id="4" name="Picture 3"/>
          <p:cNvPicPr>
            <a:picLocks noChangeAspect="1"/>
          </p:cNvPicPr>
          <p:nvPr/>
        </p:nvPicPr>
        <p:blipFill>
          <a:blip r:embed="rId3"/>
          <a:stretch>
            <a:fillRect/>
          </a:stretch>
        </p:blipFill>
        <p:spPr>
          <a:xfrm>
            <a:off x="2764456" y="6362700"/>
            <a:ext cx="6105525" cy="495300"/>
          </a:xfrm>
          <a:prstGeom prst="rect">
            <a:avLst/>
          </a:prstGeom>
        </p:spPr>
      </p:pic>
    </p:spTree>
    <p:extLst>
      <p:ext uri="{BB962C8B-B14F-4D97-AF65-F5344CB8AC3E}">
        <p14:creationId xmlns:p14="http://schemas.microsoft.com/office/powerpoint/2010/main" val="22300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Display Types</a:t>
            </a:r>
            <a:endParaRPr lang="en-US" dirty="0"/>
          </a:p>
        </p:txBody>
      </p:sp>
      <p:sp>
        <p:nvSpPr>
          <p:cNvPr id="3" name="Content Placeholder 2"/>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To generate a display type, you first create it and then go through five main steps to build the display type: </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Select Fields</a:t>
            </a:r>
            <a:endParaRPr lang="en-US" dirty="0">
              <a:solidFill>
                <a:schemeClr val="tx1"/>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Select Critical Fields</a:t>
            </a:r>
          </a:p>
          <a:p>
            <a:pPr marL="457200" lvl="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Select Edit Set</a:t>
            </a:r>
          </a:p>
          <a:p>
            <a:pPr marL="457200" lvl="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Select Individual Edit Options</a:t>
            </a:r>
          </a:p>
          <a:p>
            <a:pPr marL="457200" lvl="0" indent="-457200">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Select Collaborative Staging Preference.</a:t>
            </a: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09422" y="6362700"/>
            <a:ext cx="6105525" cy="495300"/>
          </a:xfrm>
          <a:prstGeom prst="rect">
            <a:avLst/>
          </a:prstGeom>
        </p:spPr>
      </p:pic>
    </p:spTree>
    <p:extLst>
      <p:ext uri="{BB962C8B-B14F-4D97-AF65-F5344CB8AC3E}">
        <p14:creationId xmlns:p14="http://schemas.microsoft.com/office/powerpoint/2010/main" val="289090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 New Display Type</a:t>
            </a:r>
            <a:endParaRPr lang="en-US" dirty="0"/>
          </a:p>
        </p:txBody>
      </p:sp>
      <p:sp>
        <p:nvSpPr>
          <p:cNvPr id="3" name="Content Placeholder 2"/>
          <p:cNvSpPr>
            <a:spLocks noGrp="1"/>
          </p:cNvSpPr>
          <p:nvPr>
            <p:ph idx="1"/>
          </p:nvPr>
        </p:nvSpPr>
        <p:spPr/>
        <p:txBody>
          <a:bodyPr/>
          <a:lstStyle/>
          <a:p>
            <a:pPr lvl="0"/>
            <a:r>
              <a:rPr lang="en-US" i="1" dirty="0">
                <a:latin typeface="Times New Roman" panose="02020603050405020304" pitchFamily="18" charset="0"/>
                <a:cs typeface="Times New Roman" panose="02020603050405020304" pitchFamily="18" charset="0"/>
              </a:rPr>
              <a:t>Log in to Web Plus. </a:t>
            </a:r>
            <a:r>
              <a:rPr lang="en-US" i="1" dirty="0" smtClean="0">
                <a:latin typeface="Times New Roman" panose="02020603050405020304" pitchFamily="18" charset="0"/>
                <a:cs typeface="Times New Roman" panose="02020603050405020304" pitchFamily="18" charset="0"/>
              </a:rPr>
              <a:t>On </a:t>
            </a:r>
            <a:r>
              <a:rPr lang="en-US" i="1" dirty="0">
                <a:latin typeface="Times New Roman" panose="02020603050405020304" pitchFamily="18" charset="0"/>
                <a:cs typeface="Times New Roman" panose="02020603050405020304" pitchFamily="18" charset="0"/>
              </a:rPr>
              <a:t>the Web Plus menu, point to </a:t>
            </a:r>
            <a:r>
              <a:rPr lang="en-US" b="1" i="1" dirty="0">
                <a:latin typeface="Times New Roman" panose="02020603050405020304" pitchFamily="18" charset="0"/>
                <a:cs typeface="Times New Roman" panose="02020603050405020304" pitchFamily="18" charset="0"/>
              </a:rPr>
              <a:t>Configuration</a:t>
            </a:r>
            <a:r>
              <a:rPr lang="en-US" i="1" dirty="0">
                <a:latin typeface="Times New Roman" panose="02020603050405020304" pitchFamily="18" charset="0"/>
                <a:cs typeface="Times New Roman" panose="02020603050405020304" pitchFamily="18" charset="0"/>
              </a:rPr>
              <a:t>, then click </a:t>
            </a:r>
            <a:r>
              <a:rPr lang="en-US" b="1" i="1" dirty="0">
                <a:latin typeface="Times New Roman" panose="02020603050405020304" pitchFamily="18" charset="0"/>
                <a:cs typeface="Times New Roman" panose="02020603050405020304" pitchFamily="18" charset="0"/>
              </a:rPr>
              <a:t>Manage Display Types</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605" y="2270862"/>
            <a:ext cx="7203688" cy="37066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753305" y="6381750"/>
            <a:ext cx="6105525" cy="476250"/>
          </a:xfrm>
          <a:prstGeom prst="rect">
            <a:avLst/>
          </a:prstGeom>
        </p:spPr>
      </p:pic>
    </p:spTree>
    <p:extLst>
      <p:ext uri="{BB962C8B-B14F-4D97-AF65-F5344CB8AC3E}">
        <p14:creationId xmlns:p14="http://schemas.microsoft.com/office/powerpoint/2010/main" val="29683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1860</TotalTime>
  <Words>915</Words>
  <Application>Microsoft Office PowerPoint</Application>
  <PresentationFormat>Widescreen</PresentationFormat>
  <Paragraphs>106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Retrospect</vt:lpstr>
      <vt:lpstr>Web Plus  Central Registry Administrator Training Overview</vt:lpstr>
      <vt:lpstr>Central Registry Administrator </vt:lpstr>
      <vt:lpstr>Web Plus Home Page</vt:lpstr>
      <vt:lpstr>Central Registry Administrator Menu</vt:lpstr>
      <vt:lpstr>Configuration </vt:lpstr>
      <vt:lpstr>Selecting System Preferences</vt:lpstr>
      <vt:lpstr>Managing System Preferences</vt:lpstr>
      <vt:lpstr>Creating Display Types</vt:lpstr>
      <vt:lpstr>Adding a New Display Type</vt:lpstr>
      <vt:lpstr>Adding a New Display Type (cont.)</vt:lpstr>
      <vt:lpstr>Copying a Display Type</vt:lpstr>
      <vt:lpstr>Copying a Display Type (cont.)</vt:lpstr>
      <vt:lpstr>Select Fields</vt:lpstr>
      <vt:lpstr>Select Fields (cont.)</vt:lpstr>
      <vt:lpstr>Saving the selected fields </vt:lpstr>
      <vt:lpstr>Select Critical Fields</vt:lpstr>
      <vt:lpstr>Critical Fields (cont.)</vt:lpstr>
      <vt:lpstr>Select Edit Sets</vt:lpstr>
      <vt:lpstr>Select Individual Edit Options</vt:lpstr>
      <vt:lpstr>Viewing the Display Type</vt:lpstr>
      <vt:lpstr>Viewing the Display Type (cont.)</vt:lpstr>
      <vt:lpstr>Reinitialize Application</vt:lpstr>
      <vt:lpstr>Managing Facilities- Adding a Facility</vt:lpstr>
      <vt:lpstr>Adding a Facility</vt:lpstr>
      <vt:lpstr>Adding a Facility (cont.)</vt:lpstr>
      <vt:lpstr>Managing User Accounts</vt:lpstr>
      <vt:lpstr>Adding a User </vt:lpstr>
      <vt:lpstr>Adding a User (cont.)</vt:lpstr>
      <vt:lpstr>Manage a User Account</vt:lpstr>
      <vt:lpstr>Viewing Current User Activities</vt:lpstr>
      <vt:lpstr>Current User Activity </vt:lpstr>
      <vt:lpstr>Clear Log Status</vt:lpstr>
      <vt:lpstr>Assigning Abstracts for Review</vt:lpstr>
      <vt:lpstr>Assigning Abstracts</vt:lpstr>
      <vt:lpstr>Assigning Abstracts (cont.)</vt:lpstr>
      <vt:lpstr>Reassigning an Abstract</vt:lpstr>
      <vt:lpstr>Finding and Viewing an Abstract</vt:lpstr>
      <vt:lpstr>Finding and Viewing an Abstract (cont.)</vt:lpstr>
      <vt:lpstr>Track File Uploads</vt:lpstr>
      <vt:lpstr>Track File Uploads (cont.)</vt:lpstr>
      <vt:lpstr>Viewing Abstracts in an Uploaded File</vt:lpstr>
      <vt:lpstr>Posting Files for Facility Download</vt:lpstr>
      <vt:lpstr>Posting Files for Facility to Download</vt:lpstr>
      <vt:lpstr>Posting Files for Facility to Download </vt:lpstr>
      <vt:lpstr>Posting Files for Facility to Download </vt:lpstr>
      <vt:lpstr>Managing Files Posted for Facility Download</vt:lpstr>
      <vt:lpstr>View Facilities- Adding a Facility</vt:lpstr>
      <vt:lpstr>View Facilities- Adding a Facility (cont.)</vt:lpstr>
      <vt:lpstr>Questions?</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Plus Administrator Training Overview</dc:title>
  <dc:creator>Singh, Nankee (CDC/ONDIEH/NCCDPHP) (CTR)</dc:creator>
  <cp:lastModifiedBy>Singh, Nankee (CDC/ONDIEH/NCCDPHP) (CTR)</cp:lastModifiedBy>
  <cp:revision>89</cp:revision>
  <dcterms:created xsi:type="dcterms:W3CDTF">2016-12-07T22:40:57Z</dcterms:created>
  <dcterms:modified xsi:type="dcterms:W3CDTF">2016-12-15T23:39:41Z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AHB-SIT-AIP-Cloud@cdc.gov</vt:lpwstr>
  </property>
  <property fmtid="{D5CDD505-2E9C-101B-9397-08002B2CF9AE}" pid="5" name="MSIP_Label_7b94a7b8-f06c-4dfe-bdcc-9b548fd58c31_SetDate">
    <vt:lpwstr>2019-04-25T23:04:43.4634040Z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Extended_MSFT_Method">
    <vt:lpwstr>Automatic</vt:lpwstr>
  </property>
  <property fmtid="{D5CDD505-2E9C-101B-9397-08002B2CF9AE}" pid="9" name="Sensitivity">
    <vt:lpwstr>General</vt:lpwstr>
  </property>
</Properties>
</file>