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57" r:id="rId3"/>
    <p:sldId id="258" r:id="rId4"/>
    <p:sldId id="259" r:id="rId5"/>
    <p:sldId id="260" r:id="rId6"/>
    <p:sldId id="261" r:id="rId7"/>
    <p:sldId id="294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93" r:id="rId28"/>
    <p:sldId id="292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2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A097-8D8F-42B5-B1B8-169E0081F867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2822-06D6-4DCA-9E5C-BC20CDCA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94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A097-8D8F-42B5-B1B8-169E0081F867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2822-06D6-4DCA-9E5C-BC20CDCA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95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A097-8D8F-42B5-B1B8-169E0081F867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2822-06D6-4DCA-9E5C-BC20CDCA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99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A097-8D8F-42B5-B1B8-169E0081F867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2822-06D6-4DCA-9E5C-BC20CDCA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99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A097-8D8F-42B5-B1B8-169E0081F867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2822-06D6-4DCA-9E5C-BC20CDCA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81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A097-8D8F-42B5-B1B8-169E0081F867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2822-06D6-4DCA-9E5C-BC20CDCA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25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A097-8D8F-42B5-B1B8-169E0081F867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2822-06D6-4DCA-9E5C-BC20CDCA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020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A097-8D8F-42B5-B1B8-169E0081F867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2822-06D6-4DCA-9E5C-BC20CDCA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86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A097-8D8F-42B5-B1B8-169E0081F867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2822-06D6-4DCA-9E5C-BC20CDCA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13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A097-8D8F-42B5-B1B8-169E0081F867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2822-06D6-4DCA-9E5C-BC20CDCA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45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A097-8D8F-42B5-B1B8-169E0081F867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62822-06D6-4DCA-9E5C-BC20CDCA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01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9A097-8D8F-42B5-B1B8-169E0081F867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62822-06D6-4DCA-9E5C-BC20CDCA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76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8082" y="2175641"/>
            <a:ext cx="9144000" cy="114562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NTSS-CR</a:t>
            </a:r>
            <a:br>
              <a:rPr lang="en-US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100" dirty="0">
                <a:solidFill>
                  <a:schemeClr val="accent5">
                    <a:lumMod val="75000"/>
                  </a:schemeClr>
                </a:solidFill>
              </a:rPr>
              <a:t>National Tuberculosis Surveillance System – Case Reporting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0239" y="3726383"/>
            <a:ext cx="4086225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727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566" y="619618"/>
            <a:ext cx="7972425" cy="53244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6519" y="5838989"/>
            <a:ext cx="7800975" cy="8191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636" y="201831"/>
            <a:ext cx="1131958" cy="33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16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88" y="809348"/>
            <a:ext cx="8086725" cy="3238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188" y="4173973"/>
            <a:ext cx="7753350" cy="2514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C839B17-0202-49BC-9650-125A1A359F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91421"/>
            <a:ext cx="12192000" cy="489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039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905" y="492612"/>
            <a:ext cx="7953375" cy="48482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905" y="5340837"/>
            <a:ext cx="7505700" cy="15049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E4CB4DD-F60C-4757-827F-6EDD4F535C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9905" y="184274"/>
            <a:ext cx="2362200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498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7298"/>
            <a:ext cx="12192000" cy="46127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013" y="1529475"/>
            <a:ext cx="11806988" cy="234368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51DF3E9-EBC4-487F-9E9F-3245DE96571D}"/>
              </a:ext>
            </a:extLst>
          </p:cNvPr>
          <p:cNvSpPr txBox="1"/>
          <p:nvPr/>
        </p:nvSpPr>
        <p:spPr>
          <a:xfrm>
            <a:off x="1542473" y="4054764"/>
            <a:ext cx="387131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THIS QUESTION IS CHANGING SLIGHTLY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7C9BB0-3470-4B5F-85B8-590BFFA54065}"/>
              </a:ext>
            </a:extLst>
          </p:cNvPr>
          <p:cNvSpPr txBox="1"/>
          <p:nvPr/>
        </p:nvSpPr>
        <p:spPr>
          <a:xfrm>
            <a:off x="6323996" y="2331987"/>
            <a:ext cx="127461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REMOVE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76983F-B6A2-44CC-BDCE-F58EAA3379BE}"/>
              </a:ext>
            </a:extLst>
          </p:cNvPr>
          <p:cNvSpPr txBox="1"/>
          <p:nvPr/>
        </p:nvSpPr>
        <p:spPr>
          <a:xfrm>
            <a:off x="6341012" y="3442225"/>
            <a:ext cx="127461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REMOVE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0F8D20-AA08-4B85-A517-D539AB044FB8}"/>
              </a:ext>
            </a:extLst>
          </p:cNvPr>
          <p:cNvSpPr txBox="1"/>
          <p:nvPr/>
        </p:nvSpPr>
        <p:spPr>
          <a:xfrm>
            <a:off x="5791201" y="1376733"/>
            <a:ext cx="566437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Make CURRENT Occupation / Industry Group  MULTI-enter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E87ACE-5BFF-4AA7-81B4-47088E00FE84}"/>
              </a:ext>
            </a:extLst>
          </p:cNvPr>
          <p:cNvSpPr txBox="1"/>
          <p:nvPr/>
        </p:nvSpPr>
        <p:spPr>
          <a:xfrm>
            <a:off x="2375450" y="1268438"/>
            <a:ext cx="267932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REMOVE word “Usual”</a:t>
            </a:r>
          </a:p>
        </p:txBody>
      </p:sp>
    </p:spTree>
    <p:extLst>
      <p:ext uri="{BB962C8B-B14F-4D97-AF65-F5344CB8AC3E}">
        <p14:creationId xmlns:p14="http://schemas.microsoft.com/office/powerpoint/2010/main" val="1200690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372" y="505019"/>
            <a:ext cx="952500" cy="3333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968538F-FCE5-482A-BB75-AD47376A36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4" y="1041108"/>
            <a:ext cx="12192000" cy="475056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9E362C8-0560-4A64-BD9F-AB0C5A69EA87}"/>
              </a:ext>
            </a:extLst>
          </p:cNvPr>
          <p:cNvSpPr txBox="1"/>
          <p:nvPr/>
        </p:nvSpPr>
        <p:spPr>
          <a:xfrm>
            <a:off x="2041236" y="1273091"/>
            <a:ext cx="9809019" cy="64633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Easy Button – mark the YES items below then press button to mark the rest as No – will change to a clear the No items when used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9D923E7-1D05-4775-B336-69E314A8CFA6}"/>
              </a:ext>
            </a:extLst>
          </p:cNvPr>
          <p:cNvCxnSpPr>
            <a:cxnSpLocks/>
          </p:cNvCxnSpPr>
          <p:nvPr/>
        </p:nvCxnSpPr>
        <p:spPr>
          <a:xfrm flipH="1">
            <a:off x="1648586" y="1470130"/>
            <a:ext cx="392650" cy="0"/>
          </a:xfrm>
          <a:prstGeom prst="straightConnector1">
            <a:avLst/>
          </a:prstGeom>
          <a:ln w="3492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1312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248" y="3646218"/>
            <a:ext cx="7392221" cy="321178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175" y="504836"/>
            <a:ext cx="952500" cy="3333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55C7DC3-34FA-4FEA-9708-0BA4589F6F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48679"/>
            <a:ext cx="12192000" cy="261077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DADFD2D-EFA5-417F-9D98-858E9FB6D049}"/>
              </a:ext>
            </a:extLst>
          </p:cNvPr>
          <p:cNvSpPr txBox="1"/>
          <p:nvPr/>
        </p:nvSpPr>
        <p:spPr>
          <a:xfrm>
            <a:off x="5380695" y="6052898"/>
            <a:ext cx="387131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THIS QUESTION IS CHANGING SLIGHTLY</a:t>
            </a:r>
          </a:p>
        </p:txBody>
      </p:sp>
    </p:spTree>
    <p:extLst>
      <p:ext uri="{BB962C8B-B14F-4D97-AF65-F5344CB8AC3E}">
        <p14:creationId xmlns:p14="http://schemas.microsoft.com/office/powerpoint/2010/main" val="3871628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7264"/>
            <a:ext cx="12192000" cy="4085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16918"/>
            <a:ext cx="12192000" cy="205356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4B23996-C3FF-4959-A8AF-EBBFB85A99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848367"/>
            <a:ext cx="12192000" cy="405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616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25" y="439651"/>
            <a:ext cx="11981792" cy="4011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125" y="1211842"/>
            <a:ext cx="12133774" cy="297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525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493" y="531922"/>
            <a:ext cx="1219200" cy="3429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3081043-A1B8-4688-B93B-DFC70B68EF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493" y="1028700"/>
            <a:ext cx="6067425" cy="582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5367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5932"/>
            <a:ext cx="12192000" cy="40700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727" y="1655872"/>
            <a:ext cx="8260803" cy="486237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F4571D7-E81D-42CB-84D8-DD6A6A4515F6}"/>
              </a:ext>
            </a:extLst>
          </p:cNvPr>
          <p:cNvSpPr txBox="1"/>
          <p:nvPr/>
        </p:nvSpPr>
        <p:spPr>
          <a:xfrm>
            <a:off x="7813963" y="3908729"/>
            <a:ext cx="3860801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Considering adding a specify dropdown to enter TB specific criteria for binational and send as specify in message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9BF61CC-58D0-44BB-9B96-C56F67B3C23B}"/>
              </a:ext>
            </a:extLst>
          </p:cNvPr>
          <p:cNvCxnSpPr>
            <a:cxnSpLocks/>
          </p:cNvCxnSpPr>
          <p:nvPr/>
        </p:nvCxnSpPr>
        <p:spPr>
          <a:xfrm flipH="1">
            <a:off x="7421313" y="4508894"/>
            <a:ext cx="392650" cy="0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8122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8837" y="552450"/>
            <a:ext cx="7934325" cy="575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8849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828" y="976682"/>
            <a:ext cx="8764478" cy="502012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704" y="404514"/>
            <a:ext cx="2106893" cy="394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4709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9997"/>
            <a:ext cx="12055366" cy="3328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397" y="1093568"/>
            <a:ext cx="7773714" cy="561991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D1D9BCB-AE36-4212-B7E6-EFF7DED5CD43}"/>
              </a:ext>
            </a:extLst>
          </p:cNvPr>
          <p:cNvSpPr txBox="1"/>
          <p:nvPr/>
        </p:nvSpPr>
        <p:spPr>
          <a:xfrm>
            <a:off x="5430981" y="1959284"/>
            <a:ext cx="6624385" cy="92333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Easy buttons to mark all RIPE drugs as Yes and another button to mark drugs not selected as Yes/Unknown as No (this does not include Other – which is not a required to send drug)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0F22973-B571-412E-BD6E-343CE47D2E5E}"/>
              </a:ext>
            </a:extLst>
          </p:cNvPr>
          <p:cNvCxnSpPr>
            <a:cxnSpLocks/>
          </p:cNvCxnSpPr>
          <p:nvPr/>
        </p:nvCxnSpPr>
        <p:spPr>
          <a:xfrm flipH="1">
            <a:off x="5038331" y="2393766"/>
            <a:ext cx="392650" cy="0"/>
          </a:xfrm>
          <a:prstGeom prst="straightConnector1">
            <a:avLst/>
          </a:prstGeom>
          <a:ln w="3492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FF3594C-BB06-49E9-BFA3-3A67CF0F353D}"/>
              </a:ext>
            </a:extLst>
          </p:cNvPr>
          <p:cNvSpPr txBox="1"/>
          <p:nvPr/>
        </p:nvSpPr>
        <p:spPr>
          <a:xfrm>
            <a:off x="8109527" y="4331575"/>
            <a:ext cx="3858094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Still need to add </a:t>
            </a:r>
            <a:r>
              <a:rPr lang="en-US" dirty="0" err="1">
                <a:solidFill>
                  <a:srgbClr val="FF0000"/>
                </a:solidFill>
              </a:rPr>
              <a:t>Pretomanid</a:t>
            </a:r>
            <a:r>
              <a:rPr lang="en-US" dirty="0">
                <a:solidFill>
                  <a:srgbClr val="FF0000"/>
                </a:solidFill>
              </a:rPr>
              <a:t> – awaiting coding by vocab team and addition to value set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3385223-F98B-4B01-A9C0-1FEC5B70ECF7}"/>
              </a:ext>
            </a:extLst>
          </p:cNvPr>
          <p:cNvCxnSpPr>
            <a:cxnSpLocks/>
          </p:cNvCxnSpPr>
          <p:nvPr/>
        </p:nvCxnSpPr>
        <p:spPr>
          <a:xfrm flipH="1">
            <a:off x="7716877" y="4775295"/>
            <a:ext cx="392650" cy="0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5317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807" y="771915"/>
            <a:ext cx="8122197" cy="608608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311" y="438540"/>
            <a:ext cx="198120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2387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334" y="880405"/>
            <a:ext cx="11507382" cy="557294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699" y="575605"/>
            <a:ext cx="17907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5488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9365"/>
            <a:ext cx="12192000" cy="37248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0355655-675D-4BF6-AACA-A4A469EDE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72105"/>
            <a:ext cx="12192000" cy="533865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611D1B2-6911-4511-8DB5-4D1F58D8FEDB}"/>
              </a:ext>
            </a:extLst>
          </p:cNvPr>
          <p:cNvSpPr txBox="1"/>
          <p:nvPr/>
        </p:nvSpPr>
        <p:spPr>
          <a:xfrm>
            <a:off x="5883564" y="4110439"/>
            <a:ext cx="5172363" cy="92333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Above table will contain results and this section will check drugs that have results entered to indicate the ones that will be sent as NOT DONE in message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63203B5-56B6-471C-9969-C5382B97B864}"/>
              </a:ext>
            </a:extLst>
          </p:cNvPr>
          <p:cNvCxnSpPr>
            <a:cxnSpLocks/>
          </p:cNvCxnSpPr>
          <p:nvPr/>
        </p:nvCxnSpPr>
        <p:spPr>
          <a:xfrm flipH="1" flipV="1">
            <a:off x="5292436" y="4793768"/>
            <a:ext cx="591130" cy="1"/>
          </a:xfrm>
          <a:prstGeom prst="straightConnector1">
            <a:avLst/>
          </a:prstGeom>
          <a:ln w="3492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F6AB79A-29D6-47C7-9EB2-D1830BEE3B73}"/>
              </a:ext>
            </a:extLst>
          </p:cNvPr>
          <p:cNvSpPr txBox="1"/>
          <p:nvPr/>
        </p:nvSpPr>
        <p:spPr>
          <a:xfrm>
            <a:off x="822037" y="6324826"/>
            <a:ext cx="846050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Still need to add </a:t>
            </a:r>
            <a:r>
              <a:rPr lang="en-US" dirty="0" err="1">
                <a:solidFill>
                  <a:srgbClr val="FF0000"/>
                </a:solidFill>
              </a:rPr>
              <a:t>Pretomanid</a:t>
            </a:r>
            <a:r>
              <a:rPr lang="en-US" dirty="0">
                <a:solidFill>
                  <a:srgbClr val="FF0000"/>
                </a:solidFill>
              </a:rPr>
              <a:t> – awaiting coding by vocab team and addition to value set</a:t>
            </a:r>
          </a:p>
        </p:txBody>
      </p:sp>
    </p:spTree>
    <p:extLst>
      <p:ext uri="{BB962C8B-B14F-4D97-AF65-F5344CB8AC3E}">
        <p14:creationId xmlns:p14="http://schemas.microsoft.com/office/powerpoint/2010/main" val="12028970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001" y="676768"/>
            <a:ext cx="1352550" cy="3143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23965BD-A60E-4D1B-AAB1-913D6ECE77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000" y="1421664"/>
            <a:ext cx="10606813" cy="2224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7102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02116"/>
            <a:ext cx="12107917" cy="3786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36" y="1676759"/>
            <a:ext cx="12066081" cy="4293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1026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176" y="634726"/>
            <a:ext cx="1114425" cy="3333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25" y="1303283"/>
            <a:ext cx="11960851" cy="413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1229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303" y="1373269"/>
            <a:ext cx="11158460" cy="341944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165" y="655745"/>
            <a:ext cx="1114425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200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04" y="5045952"/>
            <a:ext cx="11791950" cy="7810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454" y="1577780"/>
            <a:ext cx="2649430" cy="31393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03674" y="725714"/>
            <a:ext cx="41410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Welcome to NTSSCR</a:t>
            </a:r>
          </a:p>
        </p:txBody>
      </p:sp>
    </p:spTree>
    <p:extLst>
      <p:ext uri="{BB962C8B-B14F-4D97-AF65-F5344CB8AC3E}">
        <p14:creationId xmlns:p14="http://schemas.microsoft.com/office/powerpoint/2010/main" val="1105914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886" y="1338427"/>
            <a:ext cx="10306050" cy="36766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43886" y="741634"/>
            <a:ext cx="1463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Case List</a:t>
            </a:r>
          </a:p>
        </p:txBody>
      </p:sp>
    </p:spTree>
    <p:extLst>
      <p:ext uri="{BB962C8B-B14F-4D97-AF65-F5344CB8AC3E}">
        <p14:creationId xmlns:p14="http://schemas.microsoft.com/office/powerpoint/2010/main" val="2045434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2957" y="419427"/>
            <a:ext cx="13776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Search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F020B0-9A6A-4DCE-87E6-D906EFA183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233487"/>
            <a:ext cx="11811000" cy="439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585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F76554EA-42A5-4B3A-B257-6E9FBCF18B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" y="1219200"/>
            <a:ext cx="12087225" cy="4419600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9F8E6EF-FBF0-4D62-B2DD-8280A92908BE}"/>
              </a:ext>
            </a:extLst>
          </p:cNvPr>
          <p:cNvCxnSpPr>
            <a:cxnSpLocks/>
            <a:stCxn id="7" idx="0"/>
          </p:cNvCxnSpPr>
          <p:nvPr/>
        </p:nvCxnSpPr>
        <p:spPr>
          <a:xfrm flipV="1">
            <a:off x="600369" y="5107714"/>
            <a:ext cx="0" cy="698522"/>
          </a:xfrm>
          <a:prstGeom prst="straightConnector1">
            <a:avLst/>
          </a:prstGeom>
          <a:ln w="3492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2622093-616C-4F21-937F-5B21DA2E4480}"/>
              </a:ext>
            </a:extLst>
          </p:cNvPr>
          <p:cNvSpPr txBox="1"/>
          <p:nvPr/>
        </p:nvSpPr>
        <p:spPr>
          <a:xfrm>
            <a:off x="327794" y="5806236"/>
            <a:ext cx="545149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Edit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077280-A1F7-4549-A659-66EFE886867E}"/>
              </a:ext>
            </a:extLst>
          </p:cNvPr>
          <p:cNvSpPr txBox="1"/>
          <p:nvPr/>
        </p:nvSpPr>
        <p:spPr>
          <a:xfrm>
            <a:off x="872737" y="5387855"/>
            <a:ext cx="678975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View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33EB8EA-C085-41A8-ABBB-CF410243E658}"/>
              </a:ext>
            </a:extLst>
          </p:cNvPr>
          <p:cNvCxnSpPr>
            <a:cxnSpLocks/>
          </p:cNvCxnSpPr>
          <p:nvPr/>
        </p:nvCxnSpPr>
        <p:spPr>
          <a:xfrm flipH="1" flipV="1">
            <a:off x="872737" y="5012239"/>
            <a:ext cx="235632" cy="375616"/>
          </a:xfrm>
          <a:prstGeom prst="straightConnector1">
            <a:avLst/>
          </a:prstGeom>
          <a:ln w="3492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223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1936" y="734737"/>
            <a:ext cx="13776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Actions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84CAEB3-C9C5-4DCC-B731-5B08738520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936" y="1457653"/>
            <a:ext cx="11831724" cy="403798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90397C1-8584-4FD9-8773-1EC58260085E}"/>
              </a:ext>
            </a:extLst>
          </p:cNvPr>
          <p:cNvSpPr/>
          <p:nvPr/>
        </p:nvSpPr>
        <p:spPr>
          <a:xfrm>
            <a:off x="8682182" y="895927"/>
            <a:ext cx="3411478" cy="290945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C5A97A1-E3CF-480C-9DEB-6D5B82420FFC}"/>
              </a:ext>
            </a:extLst>
          </p:cNvPr>
          <p:cNvCxnSpPr>
            <a:cxnSpLocks/>
            <a:stCxn id="7" idx="0"/>
          </p:cNvCxnSpPr>
          <p:nvPr/>
        </p:nvCxnSpPr>
        <p:spPr>
          <a:xfrm flipV="1">
            <a:off x="729676" y="5329384"/>
            <a:ext cx="0" cy="698522"/>
          </a:xfrm>
          <a:prstGeom prst="straightConnector1">
            <a:avLst/>
          </a:prstGeom>
          <a:ln w="3492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2E5EB00-ECD4-4CB5-B64A-59BF7644466C}"/>
              </a:ext>
            </a:extLst>
          </p:cNvPr>
          <p:cNvSpPr txBox="1"/>
          <p:nvPr/>
        </p:nvSpPr>
        <p:spPr>
          <a:xfrm>
            <a:off x="457101" y="6027906"/>
            <a:ext cx="545149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Edit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E75EE6-6BB2-4F41-8F00-A40000BC45CE}"/>
              </a:ext>
            </a:extLst>
          </p:cNvPr>
          <p:cNvSpPr txBox="1"/>
          <p:nvPr/>
        </p:nvSpPr>
        <p:spPr>
          <a:xfrm>
            <a:off x="1011280" y="5627997"/>
            <a:ext cx="678975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View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7E2087B-F3D3-4C64-BBF8-D2B207645F88}"/>
              </a:ext>
            </a:extLst>
          </p:cNvPr>
          <p:cNvCxnSpPr>
            <a:cxnSpLocks/>
          </p:cNvCxnSpPr>
          <p:nvPr/>
        </p:nvCxnSpPr>
        <p:spPr>
          <a:xfrm flipH="1" flipV="1">
            <a:off x="1011280" y="5273963"/>
            <a:ext cx="235632" cy="354035"/>
          </a:xfrm>
          <a:prstGeom prst="straightConnector1">
            <a:avLst/>
          </a:prstGeom>
          <a:ln w="3492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3436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301" y="2041964"/>
            <a:ext cx="7486650" cy="32575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391696" y="278520"/>
            <a:ext cx="50512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Georgia     2018-GA-2020DEMO1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AACBAF-DF81-432D-B3EE-4576DC75B0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61416"/>
            <a:ext cx="12192000" cy="48963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B7A14A8-E8E9-4F42-B52F-13CFB24B5525}"/>
              </a:ext>
            </a:extLst>
          </p:cNvPr>
          <p:cNvSpPr txBox="1"/>
          <p:nvPr/>
        </p:nvSpPr>
        <p:spPr>
          <a:xfrm>
            <a:off x="8742114" y="1924214"/>
            <a:ext cx="1722686" cy="37561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Tabbed Sections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19DB78B-9C93-427D-9D7B-AA9C59EEFB49}"/>
              </a:ext>
            </a:extLst>
          </p:cNvPr>
          <p:cNvCxnSpPr>
            <a:cxnSpLocks/>
          </p:cNvCxnSpPr>
          <p:nvPr/>
        </p:nvCxnSpPr>
        <p:spPr>
          <a:xfrm flipH="1" flipV="1">
            <a:off x="8742114" y="1548598"/>
            <a:ext cx="235632" cy="375616"/>
          </a:xfrm>
          <a:prstGeom prst="straightConnector1">
            <a:avLst/>
          </a:prstGeom>
          <a:ln w="3492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178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560" y="1574089"/>
            <a:ext cx="8143875" cy="40671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096" y="911921"/>
            <a:ext cx="1193745" cy="352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094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184</Words>
  <Application>Microsoft Office PowerPoint</Application>
  <PresentationFormat>Widescreen</PresentationFormat>
  <Paragraphs>23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NTSS-CR National Tuberculosis Surveillance System – Case Reporting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Parker, Stacey (CDC/DDID/NCHHSTP/DTE) (CTR)</dc:creator>
  <cp:lastModifiedBy>Price, Sandy F. (CDC/DDID/NCHHSTP/DTE)</cp:lastModifiedBy>
  <cp:revision>45</cp:revision>
  <dcterms:created xsi:type="dcterms:W3CDTF">2019-08-07T20:21:59Z</dcterms:created>
  <dcterms:modified xsi:type="dcterms:W3CDTF">2019-10-18T14:44:07Z</dcterms:modified>
</cp:coreProperties>
</file>