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handoutMasterIdLst>
    <p:handoutMasterId r:id="rId22"/>
  </p:handoutMasterIdLst>
  <p:sldIdLst>
    <p:sldId id="256" r:id="rId2"/>
    <p:sldId id="257" r:id="rId3"/>
    <p:sldId id="270" r:id="rId4"/>
    <p:sldId id="258" r:id="rId5"/>
    <p:sldId id="275" r:id="rId6"/>
    <p:sldId id="261" r:id="rId7"/>
    <p:sldId id="259" r:id="rId8"/>
    <p:sldId id="260" r:id="rId9"/>
    <p:sldId id="262" r:id="rId10"/>
    <p:sldId id="267" r:id="rId11"/>
    <p:sldId id="269" r:id="rId12"/>
    <p:sldId id="271" r:id="rId13"/>
    <p:sldId id="272" r:id="rId14"/>
    <p:sldId id="276" r:id="rId15"/>
    <p:sldId id="273" r:id="rId16"/>
    <p:sldId id="274" r:id="rId17"/>
    <p:sldId id="268" r:id="rId18"/>
    <p:sldId id="263" r:id="rId19"/>
    <p:sldId id="264" r:id="rId20"/>
    <p:sldId id="265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arin L. Kosmoski" initials="CLK" lastIdx="1" clrIdx="0"/>
  <p:cmAuthor id="1" name="ckq7" initials="c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8" autoAdjust="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106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C167F4-2B98-401F-AE7D-25782216B26C}" type="datetimeFigureOut">
              <a:rPr lang="en-US" smtClean="0"/>
              <a:pPr/>
              <a:t>8/5/2011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AAFA0F-0E87-4BE0-9115-E5F1B2C1906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DFEF8-081A-44ED-B04C-7C10BD81127E}" type="datetimeFigureOut">
              <a:rPr lang="en-US" smtClean="0"/>
              <a:pPr/>
              <a:t>8/5/2011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4E13E-1988-4290-BE4B-02DA6C8AB4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DFEF8-081A-44ED-B04C-7C10BD81127E}" type="datetimeFigureOut">
              <a:rPr lang="en-US" smtClean="0"/>
              <a:pPr/>
              <a:t>8/5/2011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4E13E-1988-4290-BE4B-02DA6C8AB4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DFEF8-081A-44ED-B04C-7C10BD81127E}" type="datetimeFigureOut">
              <a:rPr lang="en-US" smtClean="0"/>
              <a:pPr/>
              <a:t>8/5/2011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4E13E-1988-4290-BE4B-02DA6C8AB4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DFEF8-081A-44ED-B04C-7C10BD81127E}" type="datetimeFigureOut">
              <a:rPr lang="en-US" smtClean="0"/>
              <a:pPr/>
              <a:t>8/5/2011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4E13E-1988-4290-BE4B-02DA6C8AB4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DFEF8-081A-44ED-B04C-7C10BD81127E}" type="datetimeFigureOut">
              <a:rPr lang="en-US" smtClean="0"/>
              <a:pPr/>
              <a:t>8/5/2011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4E13E-1988-4290-BE4B-02DA6C8AB4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DFEF8-081A-44ED-B04C-7C10BD81127E}" type="datetimeFigureOut">
              <a:rPr lang="en-US" smtClean="0"/>
              <a:pPr/>
              <a:t>8/5/2011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4E13E-1988-4290-BE4B-02DA6C8AB4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DFEF8-081A-44ED-B04C-7C10BD81127E}" type="datetimeFigureOut">
              <a:rPr lang="en-US" smtClean="0"/>
              <a:pPr/>
              <a:t>8/5/2011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4E13E-1988-4290-BE4B-02DA6C8AB4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DFEF8-081A-44ED-B04C-7C10BD81127E}" type="datetimeFigureOut">
              <a:rPr lang="en-US" smtClean="0"/>
              <a:pPr/>
              <a:t>8/5/2011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4E13E-1988-4290-BE4B-02DA6C8AB4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DFEF8-081A-44ED-B04C-7C10BD81127E}" type="datetimeFigureOut">
              <a:rPr lang="en-US" smtClean="0"/>
              <a:pPr/>
              <a:t>8/5/2011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4E13E-1988-4290-BE4B-02DA6C8AB4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DFEF8-081A-44ED-B04C-7C10BD81127E}" type="datetimeFigureOut">
              <a:rPr lang="en-US" smtClean="0"/>
              <a:pPr/>
              <a:t>8/5/2011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4E13E-1988-4290-BE4B-02DA6C8AB4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DFEF8-081A-44ED-B04C-7C10BD81127E}" type="datetimeFigureOut">
              <a:rPr lang="en-US" smtClean="0"/>
              <a:pPr/>
              <a:t>8/5/2011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4E13E-1988-4290-BE4B-02DA6C8AB4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3DFEF8-081A-44ED-B04C-7C10BD81127E}" type="datetimeFigureOut">
              <a:rPr lang="en-US" smtClean="0"/>
              <a:pPr/>
              <a:t>8/5/2011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04E13E-1988-4290-BE4B-02DA6C8AB44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Radio 101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Everyday and Emergency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Radio Use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Tips for Everyday Use, continued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Limit to essential communication.</a:t>
            </a:r>
          </a:p>
          <a:p>
            <a:pPr lvl="1"/>
            <a:r>
              <a:rPr lang="en-US" dirty="0" smtClean="0"/>
              <a:t>Do not have personal chats.</a:t>
            </a:r>
          </a:p>
          <a:p>
            <a:pPr lvl="1"/>
            <a:r>
              <a:rPr lang="en-US" dirty="0" smtClean="0"/>
              <a:t>Do not talk too much.</a:t>
            </a:r>
          </a:p>
          <a:p>
            <a:r>
              <a:rPr lang="en-US" dirty="0" smtClean="0"/>
              <a:t>Do not swear or shout.</a:t>
            </a:r>
          </a:p>
          <a:p>
            <a:r>
              <a:rPr lang="en-US" dirty="0" smtClean="0"/>
              <a:t>Many wireless systems are line-of-sight.</a:t>
            </a:r>
          </a:p>
          <a:p>
            <a:pPr lvl="1"/>
            <a:r>
              <a:rPr lang="en-US" dirty="0" smtClean="0"/>
              <a:t>If possible, move to a location which allows you to transmit in a line-of-sight to the next radio.</a:t>
            </a:r>
          </a:p>
          <a:p>
            <a:r>
              <a:rPr lang="en-US" dirty="0" smtClean="0"/>
              <a:t>Antennas can be easily damaged; protect them as much as possible.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Emergency Radio 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Past difficulties with radio use in emergencies</a:t>
            </a:r>
          </a:p>
          <a:p>
            <a:pPr lvl="1"/>
            <a:r>
              <a:rPr lang="en-US" dirty="0" smtClean="0"/>
              <a:t>What problems have you had with radios?</a:t>
            </a:r>
          </a:p>
          <a:p>
            <a:r>
              <a:rPr lang="en-US" dirty="0" smtClean="0"/>
              <a:t>Following some “Rules of the Radio” ensures everyone can use the radio effectively.</a:t>
            </a:r>
          </a:p>
          <a:p>
            <a:pPr lvl="1"/>
            <a:r>
              <a:rPr lang="en-US" dirty="0" smtClean="0"/>
              <a:t>Especially important for emergencies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Tips for Emergency Use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Ask for radio waves by saying “emergency traffic” or “mayday, mayday, mayday.”</a:t>
            </a:r>
          </a:p>
          <a:p>
            <a:r>
              <a:rPr lang="en-US" dirty="0" smtClean="0"/>
              <a:t>Identify yourself.</a:t>
            </a:r>
          </a:p>
          <a:p>
            <a:r>
              <a:rPr lang="en-US" dirty="0" smtClean="0"/>
              <a:t>Identify your location.</a:t>
            </a:r>
          </a:p>
          <a:p>
            <a:r>
              <a:rPr lang="en-US" dirty="0" smtClean="0"/>
              <a:t>Briefly describe the emergency.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Tips for Emergency Use, continued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Provide details:</a:t>
            </a:r>
          </a:p>
          <a:p>
            <a:pPr lvl="1"/>
            <a:r>
              <a:rPr lang="en-US" dirty="0" smtClean="0"/>
              <a:t>about the miners who are involved (WHO)</a:t>
            </a:r>
          </a:p>
          <a:p>
            <a:pPr lvl="1"/>
            <a:r>
              <a:rPr lang="en-US" dirty="0" smtClean="0"/>
              <a:t>about the location of the event (WHERE)</a:t>
            </a:r>
          </a:p>
          <a:p>
            <a:pPr lvl="1"/>
            <a:r>
              <a:rPr lang="en-US" dirty="0" smtClean="0"/>
              <a:t>about the event—injuries, damage, fire (WHAT)</a:t>
            </a:r>
          </a:p>
          <a:p>
            <a:pPr lvl="1"/>
            <a:r>
              <a:rPr lang="en-US" dirty="0" smtClean="0"/>
              <a:t>about the response that is going on.</a:t>
            </a:r>
          </a:p>
          <a:p>
            <a:r>
              <a:rPr lang="en-US" dirty="0" smtClean="0"/>
              <a:t>If you are bringing someone out, ask dispatch or responsible person to clear vehicle traffic.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Example of Standard Protocol</a:t>
            </a:r>
            <a:br>
              <a:rPr lang="en-US" dirty="0" smtClean="0"/>
            </a:br>
            <a:r>
              <a:rPr lang="en-US" dirty="0" smtClean="0"/>
              <a:t>in an Emergency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Crew A: “</a:t>
            </a:r>
            <a:r>
              <a:rPr lang="en-US" i="1" dirty="0" smtClean="0"/>
              <a:t>Emergency traffic, this is Crew A.”</a:t>
            </a:r>
          </a:p>
          <a:p>
            <a:r>
              <a:rPr lang="en-US" dirty="0" smtClean="0"/>
              <a:t>Dispatch: “</a:t>
            </a:r>
            <a:r>
              <a:rPr lang="en-US" i="1" dirty="0" smtClean="0"/>
              <a:t>Go ahead Crew A.”</a:t>
            </a:r>
          </a:p>
          <a:p>
            <a:r>
              <a:rPr lang="en-US" dirty="0" smtClean="0"/>
              <a:t>Crew A: “</a:t>
            </a:r>
            <a:r>
              <a:rPr lang="en-US" i="1" dirty="0" smtClean="0"/>
              <a:t>We’ve got a fire on the belt </a:t>
            </a:r>
            <a:r>
              <a:rPr lang="en-US" i="1" dirty="0" err="1" smtClean="0"/>
              <a:t>inby</a:t>
            </a:r>
            <a:r>
              <a:rPr lang="en-US" i="1" dirty="0" smtClean="0"/>
              <a:t> of Crosscut 87.”</a:t>
            </a:r>
          </a:p>
          <a:p>
            <a:r>
              <a:rPr lang="en-US" dirty="0" smtClean="0"/>
              <a:t>Dispatch: “</a:t>
            </a:r>
            <a:r>
              <a:rPr lang="en-US" i="1" dirty="0" smtClean="0"/>
              <a:t>Belt fire </a:t>
            </a:r>
            <a:r>
              <a:rPr lang="en-US" i="1" dirty="0" err="1" smtClean="0"/>
              <a:t>inby</a:t>
            </a:r>
            <a:r>
              <a:rPr lang="en-US" i="1" dirty="0" smtClean="0"/>
              <a:t> crosscut 87.”</a:t>
            </a:r>
          </a:p>
          <a:p>
            <a:r>
              <a:rPr lang="en-US" dirty="0" smtClean="0"/>
              <a:t>Crew A: “</a:t>
            </a:r>
            <a:r>
              <a:rPr lang="en-US" i="1" dirty="0" smtClean="0"/>
              <a:t>Confirm that.”</a:t>
            </a:r>
          </a:p>
          <a:p>
            <a:r>
              <a:rPr lang="en-US" dirty="0" smtClean="0"/>
              <a:t>Dispatch: “</a:t>
            </a:r>
            <a:r>
              <a:rPr lang="en-US" i="1" dirty="0" smtClean="0"/>
              <a:t>Evacuate the mine. We are calling the responsible person.”</a:t>
            </a:r>
            <a:endParaRPr lang="en-US" i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Points About Messages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Most messages consist of:</a:t>
            </a:r>
          </a:p>
          <a:p>
            <a:pPr lvl="1"/>
            <a:r>
              <a:rPr lang="en-US" dirty="0" smtClean="0"/>
              <a:t>Orders and instructions for controlling the situation</a:t>
            </a:r>
          </a:p>
          <a:p>
            <a:pPr lvl="1"/>
            <a:r>
              <a:rPr lang="en-US" dirty="0" smtClean="0"/>
              <a:t>Reports about the conditions and progress</a:t>
            </a:r>
          </a:p>
          <a:p>
            <a:pPr lvl="1"/>
            <a:r>
              <a:rPr lang="en-US" dirty="0" smtClean="0"/>
              <a:t>Requests for additional resources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Points About Messages, continued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Every message must be clear, concise, and timely.</a:t>
            </a:r>
          </a:p>
          <a:p>
            <a:r>
              <a:rPr lang="en-US" dirty="0" smtClean="0"/>
              <a:t>Provide regular status reports or updates</a:t>
            </a:r>
          </a:p>
          <a:p>
            <a:pPr lvl="1"/>
            <a:r>
              <a:rPr lang="en-US" dirty="0" smtClean="0"/>
              <a:t>First update about 10 minutes after initial report</a:t>
            </a:r>
          </a:p>
          <a:p>
            <a:pPr lvl="1"/>
            <a:r>
              <a:rPr lang="en-US" dirty="0" smtClean="0"/>
              <a:t>Subsequent updates every 10–15 minutes OR whenever a significant escalation occurs.</a:t>
            </a: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Wireless Communications Systems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type of communications systems do you have at your mine?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Leaky Feeder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All communication runs through the “head end,” which is on the surface.</a:t>
            </a:r>
          </a:p>
          <a:p>
            <a:r>
              <a:rPr lang="en-US" dirty="0" smtClean="0"/>
              <a:t>If there is a break in the line, anyone </a:t>
            </a:r>
            <a:r>
              <a:rPr lang="en-US" dirty="0" err="1" smtClean="0"/>
              <a:t>inby</a:t>
            </a:r>
            <a:r>
              <a:rPr lang="en-US" dirty="0" smtClean="0"/>
              <a:t> the break will not be able to use the system.</a:t>
            </a:r>
          </a:p>
          <a:p>
            <a:pPr lvl="1"/>
            <a:r>
              <a:rPr lang="en-US" dirty="0" smtClean="0"/>
              <a:t>If there is an alternate line, miners can use it to communicate despite the break in the main line.</a:t>
            </a:r>
          </a:p>
          <a:p>
            <a:r>
              <a:rPr lang="en-US" dirty="0" smtClean="0"/>
              <a:t>If two </a:t>
            </a:r>
            <a:r>
              <a:rPr lang="en-US" dirty="0" err="1" smtClean="0"/>
              <a:t>mics</a:t>
            </a:r>
            <a:r>
              <a:rPr lang="en-US" dirty="0" smtClean="0"/>
              <a:t> are keyed together, there is a warning tone.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Medium Frequency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Uses any available metal as a transmitter</a:t>
            </a:r>
          </a:p>
          <a:p>
            <a:pPr lvl="1"/>
            <a:r>
              <a:rPr lang="en-US" dirty="0" smtClean="0"/>
              <a:t>Pager phone wire</a:t>
            </a:r>
          </a:p>
          <a:p>
            <a:pPr lvl="1"/>
            <a:r>
              <a:rPr lang="en-US" dirty="0" smtClean="0"/>
              <a:t>Water pipes</a:t>
            </a:r>
          </a:p>
          <a:p>
            <a:pPr lvl="1"/>
            <a:r>
              <a:rPr lang="en-US" dirty="0" smtClean="0"/>
              <a:t>Power lines</a:t>
            </a:r>
          </a:p>
          <a:p>
            <a:r>
              <a:rPr lang="en-US" dirty="0" smtClean="0"/>
              <a:t>Has a delay of 1–2 seconds or more.</a:t>
            </a:r>
          </a:p>
          <a:p>
            <a:pPr lvl="1"/>
            <a:r>
              <a:rPr lang="en-US" dirty="0" smtClean="0"/>
              <a:t>Must wait extra time for the message to come back.</a:t>
            </a:r>
          </a:p>
          <a:p>
            <a:pPr lvl="1"/>
            <a:r>
              <a:rPr lang="en-US" dirty="0" smtClean="0"/>
              <a:t>If both </a:t>
            </a:r>
            <a:r>
              <a:rPr lang="en-US" dirty="0" err="1" smtClean="0"/>
              <a:t>mics</a:t>
            </a:r>
            <a:r>
              <a:rPr lang="en-US" dirty="0" smtClean="0"/>
              <a:t> are keyed at same time, neither message goes through.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Past difficulties with radio use</a:t>
            </a:r>
          </a:p>
          <a:p>
            <a:pPr lvl="1"/>
            <a:r>
              <a:rPr lang="en-US" dirty="0" smtClean="0"/>
              <a:t>What problems have you had with radios?</a:t>
            </a:r>
          </a:p>
          <a:p>
            <a:r>
              <a:rPr lang="en-US" dirty="0" smtClean="0"/>
              <a:t>Following some “Rules of the Radio” ensures everyone can use the radio effectively</a:t>
            </a:r>
          </a:p>
          <a:p>
            <a:pPr lvl="1"/>
            <a:r>
              <a:rPr lang="en-US" dirty="0" smtClean="0"/>
              <a:t>Especially important for emergencies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Through-The-Earth (TTE)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Antenna is a long, looped wire.</a:t>
            </a:r>
          </a:p>
          <a:p>
            <a:r>
              <a:rPr lang="en-US" dirty="0" smtClean="0"/>
              <a:t>The bigger you make the circle enclosed by the antenna, the better the reception you will get.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Radio Traffic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Routine traffic</a:t>
            </a:r>
          </a:p>
          <a:p>
            <a:r>
              <a:rPr lang="en-US" dirty="0" smtClean="0"/>
              <a:t>Emergency traffic</a:t>
            </a:r>
          </a:p>
          <a:p>
            <a:r>
              <a:rPr lang="en-US" dirty="0" smtClean="0"/>
              <a:t>Mayday traffic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dirty="0" smtClean="0"/>
              <a:t>How To Use The Radio Everyday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Push and hold the button before starting to talk.</a:t>
            </a:r>
          </a:p>
          <a:p>
            <a:r>
              <a:rPr lang="en-US" dirty="0" smtClean="0"/>
              <a:t>Wait a few seconds before you start talking.</a:t>
            </a:r>
          </a:p>
          <a:p>
            <a:r>
              <a:rPr lang="en-US" dirty="0" smtClean="0"/>
              <a:t>Hold radio 3–4 inches from your mouth.</a:t>
            </a:r>
          </a:p>
          <a:p>
            <a:r>
              <a:rPr lang="en-US" dirty="0" smtClean="0"/>
              <a:t>Do not yell into the radio.</a:t>
            </a:r>
          </a:p>
          <a:p>
            <a:r>
              <a:rPr lang="en-US" dirty="0" smtClean="0"/>
              <a:t>Speak slowly and clearly.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Use The Radio Everyday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Remember: only one person can talk at a time.</a:t>
            </a:r>
          </a:p>
          <a:p>
            <a:r>
              <a:rPr lang="en-US" dirty="0" smtClean="0"/>
              <a:t>Be brief and efficient.</a:t>
            </a:r>
          </a:p>
          <a:p>
            <a:pPr lvl="1"/>
            <a:r>
              <a:rPr lang="en-US" dirty="0" smtClean="0"/>
              <a:t>Reduce the use of air time as much as possible.</a:t>
            </a:r>
          </a:p>
          <a:p>
            <a:pPr lvl="1"/>
            <a:r>
              <a:rPr lang="en-US" dirty="0" smtClean="0"/>
              <a:t>Use a standard protocol for speaking.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to Say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Communicate where you are located and your message.</a:t>
            </a:r>
          </a:p>
          <a:p>
            <a:pPr lvl="1"/>
            <a:r>
              <a:rPr lang="en-US" dirty="0" smtClean="0"/>
              <a:t>Use location identifiers (e.g., Crosscut #).</a:t>
            </a:r>
          </a:p>
          <a:p>
            <a:r>
              <a:rPr lang="en-US" dirty="0" smtClean="0"/>
              <a:t>Repeat back what you heard to ensure you got the message right.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Say It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Sender: “</a:t>
            </a:r>
            <a:r>
              <a:rPr lang="en-US" i="1" dirty="0" smtClean="0"/>
              <a:t>Hey Fred, it’s me George.”</a:t>
            </a:r>
          </a:p>
          <a:p>
            <a:r>
              <a:rPr lang="en-US" dirty="0" smtClean="0"/>
              <a:t>Receiver: “</a:t>
            </a:r>
            <a:r>
              <a:rPr lang="en-US" i="1" dirty="0" smtClean="0"/>
              <a:t>Go ahead George.”</a:t>
            </a:r>
          </a:p>
          <a:p>
            <a:r>
              <a:rPr lang="en-US" dirty="0" smtClean="0"/>
              <a:t>Sender: “</a:t>
            </a:r>
            <a:r>
              <a:rPr lang="en-US" i="1" dirty="0" smtClean="0"/>
              <a:t>State your message.”</a:t>
            </a:r>
          </a:p>
          <a:p>
            <a:r>
              <a:rPr lang="en-US" dirty="0" smtClean="0"/>
              <a:t>Receiver: </a:t>
            </a:r>
            <a:r>
              <a:rPr lang="en-US" i="1" dirty="0" smtClean="0"/>
              <a:t>Repeat information back.</a:t>
            </a:r>
          </a:p>
          <a:p>
            <a:r>
              <a:rPr lang="en-US" dirty="0" smtClean="0"/>
              <a:t>Sender: </a:t>
            </a:r>
            <a:r>
              <a:rPr lang="en-US" i="1" dirty="0" smtClean="0"/>
              <a:t>Correct or confirm.</a:t>
            </a:r>
          </a:p>
          <a:p>
            <a:r>
              <a:rPr lang="en-US" dirty="0" smtClean="0"/>
              <a:t>Receiver: </a:t>
            </a:r>
            <a:r>
              <a:rPr lang="en-US" i="1" dirty="0" smtClean="0"/>
              <a:t>Says how they will respond.</a:t>
            </a:r>
            <a:endParaRPr lang="en-US" i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Mike (section mechanic): “</a:t>
            </a:r>
            <a:r>
              <a:rPr lang="en-US" i="1" dirty="0" smtClean="0"/>
              <a:t>Joe, this is Mike.”</a:t>
            </a:r>
            <a:endParaRPr lang="en-US" dirty="0" smtClean="0"/>
          </a:p>
          <a:p>
            <a:pPr lvl="0"/>
            <a:r>
              <a:rPr lang="en-US" dirty="0" smtClean="0"/>
              <a:t>Joe (maintenance foreman): “</a:t>
            </a:r>
            <a:r>
              <a:rPr lang="en-US" i="1" dirty="0" smtClean="0"/>
              <a:t>Go ahead Mike.”</a:t>
            </a:r>
            <a:endParaRPr lang="en-US" dirty="0" smtClean="0"/>
          </a:p>
          <a:p>
            <a:pPr lvl="0"/>
            <a:r>
              <a:rPr lang="en-US" dirty="0" smtClean="0"/>
              <a:t>Mike: “</a:t>
            </a:r>
            <a:r>
              <a:rPr lang="en-US" i="1" dirty="0" smtClean="0"/>
              <a:t>When you come on the section, bring 5 shuttle car cable splice kits.”</a:t>
            </a:r>
            <a:endParaRPr lang="en-US" dirty="0" smtClean="0"/>
          </a:p>
          <a:p>
            <a:pPr lvl="0"/>
            <a:r>
              <a:rPr lang="en-US" dirty="0" smtClean="0"/>
              <a:t>Joe: “</a:t>
            </a:r>
            <a:r>
              <a:rPr lang="en-US" i="1" dirty="0" smtClean="0"/>
              <a:t>You want 5 shuttle car cable splice kits?”</a:t>
            </a:r>
            <a:endParaRPr lang="en-US" dirty="0" smtClean="0"/>
          </a:p>
          <a:p>
            <a:pPr lvl="0"/>
            <a:r>
              <a:rPr lang="en-US" dirty="0" smtClean="0"/>
              <a:t>Mike: “</a:t>
            </a:r>
            <a:r>
              <a:rPr lang="en-US" i="1" dirty="0" smtClean="0"/>
              <a:t>Yes, bring 5.”</a:t>
            </a:r>
            <a:endParaRPr lang="en-US" dirty="0" smtClean="0"/>
          </a:p>
          <a:p>
            <a:pPr lvl="0"/>
            <a:r>
              <a:rPr lang="en-US" dirty="0" smtClean="0"/>
              <a:t>Joe: “</a:t>
            </a:r>
            <a:r>
              <a:rPr lang="en-US" i="1" dirty="0" smtClean="0"/>
              <a:t>Will do.”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Tips for Everyday 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Efficiency is more important than politeness.</a:t>
            </a:r>
          </a:p>
          <a:p>
            <a:r>
              <a:rPr lang="en-US" dirty="0" smtClean="0"/>
              <a:t>Avoid jargon and codes.</a:t>
            </a:r>
          </a:p>
          <a:p>
            <a:r>
              <a:rPr lang="en-US" dirty="0" smtClean="0"/>
              <a:t>Use established protocols.</a:t>
            </a:r>
          </a:p>
          <a:p>
            <a:r>
              <a:rPr lang="en-US" dirty="0" smtClean="0"/>
              <a:t>Be brief, listen, speak clearly, acknowledge receipt of information.</a:t>
            </a:r>
          </a:p>
          <a:p>
            <a:r>
              <a:rPr lang="en-US" dirty="0" smtClean="0"/>
              <a:t>Only transmit pertinent information.</a:t>
            </a:r>
          </a:p>
          <a:p>
            <a:r>
              <a:rPr lang="en-US" dirty="0" smtClean="0"/>
              <a:t>Keep radio with you at all times.</a:t>
            </a:r>
          </a:p>
          <a:p>
            <a:r>
              <a:rPr lang="en-US" dirty="0" smtClean="0"/>
              <a:t>Be aware that people who are not your intended audience may overhear you.</a:t>
            </a:r>
          </a:p>
          <a:p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624</TotalTime>
  <Words>851</Words>
  <Application>Microsoft Office PowerPoint</Application>
  <PresentationFormat>On-screen Show (4:3)</PresentationFormat>
  <Paragraphs>109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Radio 101</vt:lpstr>
      <vt:lpstr>Background</vt:lpstr>
      <vt:lpstr>Types of Radio Traffic</vt:lpstr>
      <vt:lpstr>How To Use The Radio Everyday</vt:lpstr>
      <vt:lpstr>How To Use The Radio Everyday</vt:lpstr>
      <vt:lpstr>What to Say</vt:lpstr>
      <vt:lpstr>How to Say It</vt:lpstr>
      <vt:lpstr>Example</vt:lpstr>
      <vt:lpstr>Tips for Everyday Use</vt:lpstr>
      <vt:lpstr>Tips for Everyday Use, continued</vt:lpstr>
      <vt:lpstr>Emergency Radio Use</vt:lpstr>
      <vt:lpstr>Tips for Emergency Use </vt:lpstr>
      <vt:lpstr>Tips for Emergency Use, continued</vt:lpstr>
      <vt:lpstr>Example of Standard Protocol in an Emergency</vt:lpstr>
      <vt:lpstr>Points About Messages</vt:lpstr>
      <vt:lpstr>Points About Messages, continued</vt:lpstr>
      <vt:lpstr>Wireless Communications Systems</vt:lpstr>
      <vt:lpstr>Leaky Feeder</vt:lpstr>
      <vt:lpstr>Medium Frequency</vt:lpstr>
      <vt:lpstr>Through-The-Earth (TTE)</vt:lpstr>
    </vt:vector>
  </TitlesOfParts>
  <Company>CDC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Radio 101: Everyday and Emergency Radio Use</dc:title>
  <dc:creator>NIOSH</dc:creator>
  <cp:lastModifiedBy>isd2</cp:lastModifiedBy>
  <cp:revision>65</cp:revision>
  <dcterms:created xsi:type="dcterms:W3CDTF">2010-09-29T18:11:41Z</dcterms:created>
  <dcterms:modified xsi:type="dcterms:W3CDTF">2011-08-05T15:04:56Z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