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0"/>
  </p:notesMasterIdLst>
  <p:handoutMasterIdLst>
    <p:handoutMasterId r:id="rId31"/>
  </p:handoutMasterIdLst>
  <p:sldIdLst>
    <p:sldId id="296" r:id="rId2"/>
    <p:sldId id="284" r:id="rId3"/>
    <p:sldId id="291" r:id="rId4"/>
    <p:sldId id="257" r:id="rId5"/>
    <p:sldId id="307" r:id="rId6"/>
    <p:sldId id="265" r:id="rId7"/>
    <p:sldId id="308" r:id="rId8"/>
    <p:sldId id="262" r:id="rId9"/>
    <p:sldId id="266" r:id="rId10"/>
    <p:sldId id="297" r:id="rId11"/>
    <p:sldId id="298" r:id="rId12"/>
    <p:sldId id="268" r:id="rId13"/>
    <p:sldId id="267" r:id="rId14"/>
    <p:sldId id="304" r:id="rId15"/>
    <p:sldId id="305" r:id="rId16"/>
    <p:sldId id="270" r:id="rId17"/>
    <p:sldId id="271" r:id="rId18"/>
    <p:sldId id="272" r:id="rId19"/>
    <p:sldId id="274" r:id="rId20"/>
    <p:sldId id="299" r:id="rId21"/>
    <p:sldId id="275" r:id="rId22"/>
    <p:sldId id="303" r:id="rId23"/>
    <p:sldId id="300" r:id="rId24"/>
    <p:sldId id="301" r:id="rId25"/>
    <p:sldId id="306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00CC00"/>
    <a:srgbClr val="000099"/>
    <a:srgbClr val="003300"/>
    <a:srgbClr val="006600"/>
    <a:srgbClr val="009900"/>
    <a:srgbClr val="0066FF"/>
    <a:srgbClr val="0099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30" autoAdjust="0"/>
    <p:restoredTop sz="94660"/>
  </p:normalViewPr>
  <p:slideViewPr>
    <p:cSldViewPr>
      <p:cViewPr varScale="1">
        <p:scale>
          <a:sx n="126" d="100"/>
          <a:sy n="126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9988BEB-6044-43AE-85BB-861AF9A1B7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00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E6B0909-DD84-4AB7-A965-5121C84BD24C}" type="datetimeFigureOut">
              <a:rPr lang="en-US"/>
              <a:pPr>
                <a:defRPr/>
              </a:pPr>
              <a:t>10/13/2011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EA8B14-B466-4563-8FE6-2421BC5ADC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843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56F054-0586-44CB-8400-33FDCF8B9494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D3CE9-FBC3-4B69-8728-F7C9204129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E0290-C697-4223-88FE-C46720DDE9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9ECAA-8A57-48B0-8CB9-87D656B2F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C0ECE-35A8-4706-9A81-D216940F35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E2C4A-8AC1-4872-8C2D-DEA51632D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326BF-8E40-4BF2-B926-B83061CA1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94B6E-AF0A-4050-9639-A811458930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B28E5-C594-42AE-ABE6-E560B091EA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6E7E-A3EB-47CC-B7AD-89247FFA2E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EC4FF-F08F-40A2-90CF-CF0F29208D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F1C32-EF75-485C-ABAD-01DFFF4BB1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6503D-AEEE-4FB3-8287-C18F027A77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F886C00-2F81-4C91-A14B-540DB31934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wmv"/><Relationship Id="rId1" Type="http://schemas.microsoft.com/office/2007/relationships/media" Target="../media/media9.wmv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wmv"/><Relationship Id="rId1" Type="http://schemas.microsoft.com/office/2007/relationships/media" Target="../media/media10.wmv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wmv"/><Relationship Id="rId1" Type="http://schemas.microsoft.com/office/2007/relationships/media" Target="../media/media11.wmv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2.wmv"/><Relationship Id="rId1" Type="http://schemas.microsoft.com/office/2007/relationships/media" Target="../media/media12.wmv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3.wmv"/><Relationship Id="rId1" Type="http://schemas.microsoft.com/office/2007/relationships/media" Target="../media/media13.wmv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wmv"/><Relationship Id="rId1" Type="http://schemas.microsoft.com/office/2007/relationships/media" Target="../media/media14.wmv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5.wmv"/><Relationship Id="rId1" Type="http://schemas.microsoft.com/office/2007/relationships/media" Target="../media/media15.wmv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6.wmv"/><Relationship Id="rId1" Type="http://schemas.microsoft.com/office/2007/relationships/media" Target="../media/media16.wm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7.wmv"/><Relationship Id="rId1" Type="http://schemas.microsoft.com/office/2007/relationships/media" Target="../media/media17.wmv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8.wmv"/><Relationship Id="rId1" Type="http://schemas.microsoft.com/office/2007/relationships/media" Target="../media/media18.wmv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9.wmv"/><Relationship Id="rId1" Type="http://schemas.microsoft.com/office/2007/relationships/media" Target="../media/media19.wmv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0.wmv"/><Relationship Id="rId1" Type="http://schemas.microsoft.com/office/2007/relationships/media" Target="../media/media20.wmv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1.wmv"/><Relationship Id="rId1" Type="http://schemas.microsoft.com/office/2007/relationships/media" Target="../media/media21.wmv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3"/>
          <p:cNvSpPr txBox="1">
            <a:spLocks noChangeArrowheads="1"/>
          </p:cNvSpPr>
          <p:nvPr/>
        </p:nvSpPr>
        <p:spPr bwMode="auto">
          <a:xfrm>
            <a:off x="1524000" y="1536174"/>
            <a:ext cx="6096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80808"/>
                </a:solidFill>
              </a:rPr>
              <a:t>Nonverbal Communication for Mine Emergencies</a:t>
            </a:r>
          </a:p>
          <a:p>
            <a:pPr algn="ctr"/>
            <a:endParaRPr lang="en-US" sz="4000" b="1" dirty="0">
              <a:solidFill>
                <a:srgbClr val="080808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080808"/>
                </a:solidFill>
              </a:rPr>
              <a:t> </a:t>
            </a:r>
            <a:r>
              <a:rPr lang="en-US" sz="4000" b="1" dirty="0">
                <a:solidFill>
                  <a:srgbClr val="080808"/>
                </a:solidFill>
              </a:rPr>
              <a:t>Signal Training </a:t>
            </a:r>
            <a:r>
              <a:rPr lang="en-US" sz="4000" b="1" dirty="0" smtClean="0">
                <a:solidFill>
                  <a:srgbClr val="080808"/>
                </a:solidFill>
              </a:rPr>
              <a:t>Program</a:t>
            </a:r>
            <a:endParaRPr lang="en-US" sz="4000" b="1" dirty="0">
              <a:solidFill>
                <a:srgbClr val="080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Go This Wa</a:t>
            </a:r>
            <a:r>
              <a:rPr lang="en-US" b="1" dirty="0" smtClean="0">
                <a:solidFill>
                  <a:schemeClr val="tx1"/>
                </a:solidFill>
              </a:rPr>
              <a:t>y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1267" name="TextBox 16"/>
          <p:cNvSpPr txBox="1">
            <a:spLocks noChangeArrowheads="1"/>
          </p:cNvSpPr>
          <p:nvPr/>
        </p:nvSpPr>
        <p:spPr bwMode="auto">
          <a:xfrm>
            <a:off x="1143000" y="5867400"/>
            <a:ext cx="6858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 dirty="0">
                <a:solidFill>
                  <a:srgbClr val="080808"/>
                </a:solidFill>
              </a:rPr>
              <a:t>Arm at side, extend outward from waist indicating direction, palm facing out</a:t>
            </a:r>
          </a:p>
        </p:txBody>
      </p:sp>
      <p:pic>
        <p:nvPicPr>
          <p:cNvPr id="6" name="9. Go This Way.wmv" descr="Miner moving his arm from his waist out toward his right side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2192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Don’t Know/Don’t Understand</a:t>
            </a:r>
            <a:endParaRPr lang="en-US" dirty="0" smtClean="0">
              <a:solidFill>
                <a:srgbClr val="080808"/>
              </a:solidFill>
            </a:endParaRPr>
          </a:p>
        </p:txBody>
      </p:sp>
      <p:pic>
        <p:nvPicPr>
          <p:cNvPr id="6" name="17. Don't know- Don't Understand .wmv" descr="Miner making a shrug motion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409700"/>
            <a:ext cx="6096000" cy="4572000"/>
          </a:xfrm>
        </p:spPr>
      </p:pic>
      <p:sp>
        <p:nvSpPr>
          <p:cNvPr id="12292" name="TextBox 11"/>
          <p:cNvSpPr txBox="1">
            <a:spLocks noChangeArrowheads="1"/>
          </p:cNvSpPr>
          <p:nvPr/>
        </p:nvSpPr>
        <p:spPr bwMode="auto">
          <a:xfrm>
            <a:off x="892175" y="6096000"/>
            <a:ext cx="7239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Hold both hands out </a:t>
            </a:r>
            <a:r>
              <a:rPr lang="en-US" sz="2200" b="1" dirty="0" smtClean="0">
                <a:solidFill>
                  <a:srgbClr val="080808"/>
                </a:solidFill>
              </a:rPr>
              <a:t>at shoulder height with </a:t>
            </a:r>
            <a:r>
              <a:rPr lang="en-US" sz="2200" b="1" dirty="0">
                <a:solidFill>
                  <a:srgbClr val="080808"/>
                </a:solidFill>
              </a:rPr>
              <a:t>palms up, shrug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80808"/>
                </a:solidFill>
              </a:rPr>
              <a:t>SCSR</a:t>
            </a:r>
            <a:endParaRPr lang="en-US" dirty="0" smtClean="0">
              <a:solidFill>
                <a:srgbClr val="080808"/>
              </a:solidFill>
            </a:endParaRPr>
          </a:p>
        </p:txBody>
      </p:sp>
      <p:sp>
        <p:nvSpPr>
          <p:cNvPr id="13315" name="TextBox 11"/>
          <p:cNvSpPr txBox="1">
            <a:spLocks noChangeArrowheads="1"/>
          </p:cNvSpPr>
          <p:nvPr/>
        </p:nvSpPr>
        <p:spPr bwMode="auto">
          <a:xfrm>
            <a:off x="838200" y="6096000"/>
            <a:ext cx="7239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Put hand in front of face, palm facing you</a:t>
            </a:r>
          </a:p>
        </p:txBody>
      </p:sp>
      <p:pic>
        <p:nvPicPr>
          <p:cNvPr id="9" name="13. SCSR.wmv" descr="Miner placing his hand over his face with the palm of his hand toward his face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354138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Refuge Chamber/Barricade</a:t>
            </a:r>
            <a:endParaRPr lang="en-US" dirty="0" smtClean="0">
              <a:solidFill>
                <a:srgbClr val="080808"/>
              </a:solidFill>
            </a:endParaRPr>
          </a:p>
        </p:txBody>
      </p:sp>
      <p:sp>
        <p:nvSpPr>
          <p:cNvPr id="14339" name="Text Box 12"/>
          <p:cNvSpPr txBox="1">
            <a:spLocks noChangeArrowheads="1"/>
          </p:cNvSpPr>
          <p:nvPr/>
        </p:nvSpPr>
        <p:spPr bwMode="auto">
          <a:xfrm>
            <a:off x="533400" y="6118225"/>
            <a:ext cx="8001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Touch fingertips to make triangle in front of chest</a:t>
            </a:r>
          </a:p>
        </p:txBody>
      </p:sp>
      <p:pic>
        <p:nvPicPr>
          <p:cNvPr id="8" name="14. Refuge Chamber or Baricade.wmv" descr="Miner touching the tips of his fingers together to make an inverted V shape with his hands in front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487488" y="147955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Refuge Chamber/Barricade (One Handed)</a:t>
            </a:r>
            <a:endParaRPr lang="en-US" dirty="0" smtClean="0">
              <a:solidFill>
                <a:srgbClr val="080808"/>
              </a:solidFill>
            </a:endParaRPr>
          </a:p>
        </p:txBody>
      </p:sp>
      <p:sp>
        <p:nvSpPr>
          <p:cNvPr id="15363" name="TextBox 9"/>
          <p:cNvSpPr txBox="1">
            <a:spLocks noChangeArrowheads="1"/>
          </p:cNvSpPr>
          <p:nvPr/>
        </p:nvSpPr>
        <p:spPr bwMode="auto">
          <a:xfrm>
            <a:off x="1523999" y="6261101"/>
            <a:ext cx="61372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Create half of a triangle in front of </a:t>
            </a:r>
            <a:r>
              <a:rPr lang="en-US" sz="2200" b="1" dirty="0" smtClean="0">
                <a:solidFill>
                  <a:srgbClr val="080808"/>
                </a:solidFill>
              </a:rPr>
              <a:t>chest</a:t>
            </a:r>
            <a:endParaRPr lang="en-US" dirty="0">
              <a:solidFill>
                <a:srgbClr val="080808"/>
              </a:solidFill>
            </a:endParaRPr>
          </a:p>
        </p:txBody>
      </p:sp>
      <p:pic>
        <p:nvPicPr>
          <p:cNvPr id="6" name="19. Refuge Chamber .wmv" descr="Miner making one side of an inverted V shape with one hand in front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604963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Gas Detector/Gas Readings</a:t>
            </a:r>
            <a:endParaRPr lang="en-US" dirty="0" smtClean="0">
              <a:solidFill>
                <a:srgbClr val="080808"/>
              </a:solidFill>
            </a:endParaRPr>
          </a:p>
        </p:txBody>
      </p:sp>
      <p:sp>
        <p:nvSpPr>
          <p:cNvPr id="16387" name="Text Box 9"/>
          <p:cNvSpPr txBox="1">
            <a:spLocks noChangeArrowheads="1"/>
          </p:cNvSpPr>
          <p:nvPr/>
        </p:nvSpPr>
        <p:spPr bwMode="auto">
          <a:xfrm>
            <a:off x="1196975" y="6096000"/>
            <a:ext cx="6705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Simulate holding gas detector up to the roof</a:t>
            </a:r>
          </a:p>
        </p:txBody>
      </p:sp>
      <p:pic>
        <p:nvPicPr>
          <p:cNvPr id="8" name="15. Gas Detector- Gas Readings .wmv" descr="Miner simulating taking a gas reading by holding his hand up in the air and looking toward i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489075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1143000" y="6088063"/>
            <a:ext cx="6858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 dirty="0">
                <a:solidFill>
                  <a:srgbClr val="080808"/>
                </a:solidFill>
              </a:rPr>
              <a:t>Palm facing forward, move hand to and away from top of head</a:t>
            </a:r>
          </a:p>
        </p:txBody>
      </p:sp>
      <p:sp>
        <p:nvSpPr>
          <p:cNvPr id="17411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A  Problem</a:t>
            </a:r>
          </a:p>
        </p:txBody>
      </p:sp>
      <p:pic>
        <p:nvPicPr>
          <p:cNvPr id="7" name="6. A Problem .wmv" descr="Miner moving his arm back and forth over his head with the palm of his hand facing forward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24000" y="157797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Follow Me/Come This Way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143000" y="6007100"/>
            <a:ext cx="6858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Bend lower arm to bring hand up toward self; beckoning motion</a:t>
            </a:r>
          </a:p>
        </p:txBody>
      </p:sp>
      <p:pic>
        <p:nvPicPr>
          <p:cNvPr id="6" name="10. Follow Me_Come This Way.wmv" descr="Miner making a beckoning motion with his right arm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454150"/>
            <a:ext cx="6019800" cy="45148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1143000" y="6172200"/>
            <a:ext cx="6858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Slowly lower hand, palm facing down</a:t>
            </a:r>
          </a:p>
        </p:txBody>
      </p:sp>
      <p:sp>
        <p:nvSpPr>
          <p:cNvPr id="19459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Slow Down</a:t>
            </a:r>
          </a:p>
        </p:txBody>
      </p:sp>
      <p:pic>
        <p:nvPicPr>
          <p:cNvPr id="6" name="11. Slow Down.wmv" descr="Miner slowly lowering his arm downward with the palm of his hand facing the floor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425575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0" y="6172200"/>
            <a:ext cx="9144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Move bent arms back and forth next to body (running motion)</a:t>
            </a:r>
          </a:p>
        </p:txBody>
      </p:sp>
      <p:sp>
        <p:nvSpPr>
          <p:cNvPr id="2048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Evacuate</a:t>
            </a:r>
          </a:p>
        </p:txBody>
      </p:sp>
      <p:pic>
        <p:nvPicPr>
          <p:cNvPr id="6" name="12.Evacuate.wmv" descr="Miner moving his bent arms back and forth at his sides as if in a running motion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443038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In the Event of an Emergency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80808"/>
                </a:solidFill>
              </a:rPr>
              <a:t>If you have your SCSR on, you must not remove it to talk. </a:t>
            </a:r>
          </a:p>
          <a:p>
            <a:r>
              <a:rPr lang="en-US" dirty="0" smtClean="0">
                <a:solidFill>
                  <a:srgbClr val="080808"/>
                </a:solidFill>
              </a:rPr>
              <a:t>Removing it will expose you to dangerous gases that may kill you. </a:t>
            </a:r>
          </a:p>
          <a:p>
            <a:r>
              <a:rPr lang="en-US" dirty="0" smtClean="0">
                <a:solidFill>
                  <a:srgbClr val="080808"/>
                </a:solidFill>
              </a:rPr>
              <a:t>In addition to using cap lamp signals and writing notes using pen &amp; paper, chalk, or writing in rock dust, new nonverbal hand signals have been created to help miners communicate</a:t>
            </a:r>
            <a:r>
              <a:rPr lang="en-US" b="1" dirty="0" smtClean="0">
                <a:solidFill>
                  <a:srgbClr val="080808"/>
                </a:solidFill>
              </a:rPr>
              <a:t> </a:t>
            </a:r>
            <a:r>
              <a:rPr lang="en-US" dirty="0" smtClean="0">
                <a:solidFill>
                  <a:srgbClr val="080808"/>
                </a:solidFill>
              </a:rPr>
              <a:t>while wearing SCSRs.</a:t>
            </a:r>
            <a:r>
              <a:rPr lang="en-US" b="1" dirty="0" smtClean="0">
                <a:solidFill>
                  <a:srgbClr val="080808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Evacuate (One Handed)</a:t>
            </a:r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228600" y="6248400"/>
            <a:ext cx="86868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Move bent arm back and forth next to body (running motion)</a:t>
            </a:r>
          </a:p>
        </p:txBody>
      </p:sp>
      <p:pic>
        <p:nvPicPr>
          <p:cNvPr id="6" name="18. Evacuate.wmv" descr="Miner moving one of his arms back and forth at his side as in a running motion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577975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Lifeline/Tether</a:t>
            </a: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457200" y="5943600"/>
            <a:ext cx="8382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 dirty="0">
                <a:solidFill>
                  <a:srgbClr val="080808"/>
                </a:solidFill>
              </a:rPr>
              <a:t>Arm at side with elbow bent 90 degrees to front, </a:t>
            </a:r>
          </a:p>
          <a:p>
            <a:pPr algn="ctr"/>
            <a:r>
              <a:rPr lang="en-US" sz="2200" b="1" dirty="0">
                <a:solidFill>
                  <a:srgbClr val="080808"/>
                </a:solidFill>
              </a:rPr>
              <a:t>move hand as if grasping line</a:t>
            </a:r>
          </a:p>
        </p:txBody>
      </p:sp>
      <p:pic>
        <p:nvPicPr>
          <p:cNvPr id="6" name="16. Lifeline or Tether.wmv" descr="Miner with his arm at his side, elbow bent ninety degrees toward the front, moving his hand and arm as if he is grasping a line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32715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Phrases</a:t>
            </a:r>
          </a:p>
        </p:txBody>
      </p:sp>
      <p:sp>
        <p:nvSpPr>
          <p:cNvPr id="2355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80808"/>
                </a:solidFill>
              </a:rPr>
              <a:t>Multiple signals can be strung together to produce a phrase.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Sample Phrase 1</a:t>
            </a:r>
          </a:p>
        </p:txBody>
      </p:sp>
      <p:sp>
        <p:nvSpPr>
          <p:cNvPr id="24579" name="TextBox 6"/>
          <p:cNvSpPr txBox="1">
            <a:spLocks noChangeArrowheads="1"/>
          </p:cNvSpPr>
          <p:nvPr/>
        </p:nvSpPr>
        <p:spPr bwMode="auto">
          <a:xfrm>
            <a:off x="381000" y="6096000"/>
            <a:ext cx="84582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 dirty="0">
                <a:solidFill>
                  <a:srgbClr val="080808"/>
                </a:solidFill>
              </a:rPr>
              <a:t>We should evacuate. Follow me to the lifeline.</a:t>
            </a:r>
          </a:p>
        </p:txBody>
      </p:sp>
      <p:pic>
        <p:nvPicPr>
          <p:cNvPr id="7" name="21. Phrases 1 .wmv" descr="Miner pointing upwards with his index finger and moving his finger in a circular motion, then moving his bent arms back and forth at his sides as if in a running motion, then making a beckoning motion with his right arm, then with his arm at his side, elbow bent ninety degrees toward the front, moving his hand and arm as if he is grasping a line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317625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Sample Phrase 2</a:t>
            </a:r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152400" y="6172200"/>
            <a:ext cx="88392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 dirty="0">
                <a:solidFill>
                  <a:srgbClr val="080808"/>
                </a:solidFill>
              </a:rPr>
              <a:t>We should go this way to the refuge chamber.</a:t>
            </a:r>
          </a:p>
        </p:txBody>
      </p:sp>
      <p:pic>
        <p:nvPicPr>
          <p:cNvPr id="6" name="22. Phrases 2 .wmv" descr="Miner pointing upwards with his index finger and moving his finger in a circular motion, then moving his arm from his waist out toward his right side, then touching the tips of his fingers together to make an inverted V shape with his hands in front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398588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Phrase 2 </a:t>
            </a:r>
            <a:r>
              <a:rPr lang="en-US" sz="3600" b="1" dirty="0" smtClean="0">
                <a:solidFill>
                  <a:srgbClr val="080808"/>
                </a:solidFill>
              </a:rPr>
              <a:t>(with </a:t>
            </a:r>
            <a:r>
              <a:rPr lang="en-US" sz="3600" b="1" dirty="0" err="1" smtClean="0">
                <a:solidFill>
                  <a:srgbClr val="080808"/>
                </a:solidFill>
              </a:rPr>
              <a:t>glowstick</a:t>
            </a:r>
            <a:r>
              <a:rPr lang="en-US" sz="3600" b="1" dirty="0" smtClean="0">
                <a:solidFill>
                  <a:srgbClr val="080808"/>
                </a:solidFill>
              </a:rPr>
              <a:t>, in smoke)</a:t>
            </a:r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152400" y="6172200"/>
            <a:ext cx="88392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 dirty="0">
                <a:solidFill>
                  <a:srgbClr val="080808"/>
                </a:solidFill>
              </a:rPr>
              <a:t>We should go this way to the refuge chamber.</a:t>
            </a:r>
          </a:p>
        </p:txBody>
      </p:sp>
      <p:pic>
        <p:nvPicPr>
          <p:cNvPr id="6" name="23. Glowsticks Phrase.wmv" descr="Miner pointing upwards with his index finger and moving his finger in a circular motion, then moving his arm from his waist out toward his right side, then touching the tips of his fingers together to make and inverted V shape with his hands in front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24000" y="1577975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80808"/>
                </a:solidFill>
              </a:rPr>
              <a:t>Helpful Hints</a:t>
            </a:r>
          </a:p>
        </p:txBody>
      </p:sp>
      <p:sp>
        <p:nvSpPr>
          <p:cNvPr id="27651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80808"/>
                </a:solidFill>
              </a:rPr>
              <a:t>Pausing between hand signals is often necessary to make sure the message you are trying to communicate is clear. </a:t>
            </a:r>
          </a:p>
          <a:p>
            <a:r>
              <a:rPr lang="en-US" dirty="0" smtClean="0">
                <a:solidFill>
                  <a:srgbClr val="080808"/>
                </a:solidFill>
              </a:rPr>
              <a:t>When one miner is using hand signals, other miners should pay attention to what he or she is trying to communicate.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Helpful Hints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080808"/>
                </a:solidFill>
              </a:rPr>
              <a:t>There are no hand signals for punctuation. </a:t>
            </a:r>
          </a:p>
          <a:p>
            <a:r>
              <a:rPr lang="en-US" sz="2800" dirty="0" smtClean="0">
                <a:solidFill>
                  <a:srgbClr val="080808"/>
                </a:solidFill>
              </a:rPr>
              <a:t>It might be unclear if you are asking a question or making a statement. </a:t>
            </a:r>
          </a:p>
          <a:p>
            <a:r>
              <a:rPr lang="en-US" sz="2800" dirty="0" smtClean="0">
                <a:solidFill>
                  <a:srgbClr val="080808"/>
                </a:solidFill>
              </a:rPr>
              <a:t>Therefore, miners should respond to every hand signal message received. </a:t>
            </a:r>
          </a:p>
          <a:p>
            <a:pPr lvl="1"/>
            <a:r>
              <a:rPr lang="en-US" sz="2400" dirty="0" smtClean="0">
                <a:solidFill>
                  <a:srgbClr val="080808"/>
                </a:solidFill>
              </a:rPr>
              <a:t>Example: Joe performs the hand signal for “refuge chamber.” Other miners should respond with the hand signal for “yes/good idea” or “no/bad idea” with the assumption that Joe was asking whether or not you should go to the refuge chamber. </a:t>
            </a:r>
          </a:p>
          <a:p>
            <a:pPr>
              <a:buFontTx/>
              <a:buNone/>
            </a:pP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Helpful Hints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/>
          <a:lstStyle/>
          <a:p>
            <a:r>
              <a:rPr lang="en-US" dirty="0" smtClean="0">
                <a:solidFill>
                  <a:srgbClr val="080808"/>
                </a:solidFill>
              </a:rPr>
              <a:t>If hand signals cannot be seen because of smoke or distance, miners have three options:</a:t>
            </a:r>
          </a:p>
          <a:p>
            <a:pPr lvl="1"/>
            <a:r>
              <a:rPr lang="en-US" dirty="0" smtClean="0">
                <a:solidFill>
                  <a:srgbClr val="080808"/>
                </a:solidFill>
              </a:rPr>
              <a:t>If there is smoke and another miner is in close proximity, put the other miner’s hand over yours to communicate  the signal effectively.</a:t>
            </a:r>
          </a:p>
          <a:p>
            <a:pPr lvl="1"/>
            <a:r>
              <a:rPr lang="en-US" dirty="0" smtClean="0">
                <a:solidFill>
                  <a:srgbClr val="080808"/>
                </a:solidFill>
              </a:rPr>
              <a:t>If you have one, hold a </a:t>
            </a:r>
            <a:r>
              <a:rPr lang="en-US" dirty="0" err="1" smtClean="0">
                <a:solidFill>
                  <a:srgbClr val="080808"/>
                </a:solidFill>
              </a:rPr>
              <a:t>glowstick</a:t>
            </a:r>
            <a:r>
              <a:rPr lang="en-US" dirty="0" smtClean="0">
                <a:solidFill>
                  <a:srgbClr val="080808"/>
                </a:solidFill>
              </a:rPr>
              <a:t> when using the signals.</a:t>
            </a:r>
          </a:p>
          <a:p>
            <a:pPr lvl="1"/>
            <a:r>
              <a:rPr lang="en-US" dirty="0" smtClean="0">
                <a:solidFill>
                  <a:srgbClr val="080808"/>
                </a:solidFill>
              </a:rPr>
              <a:t>If you are at a distance from other miners, use your cap lamp signals.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80808"/>
                </a:solidFill>
              </a:rPr>
              <a:t>Hand Signals</a:t>
            </a:r>
            <a:endParaRPr lang="en-US" dirty="0">
              <a:solidFill>
                <a:srgbClr val="080808"/>
              </a:solidFill>
            </a:endParaRPr>
          </a:p>
        </p:txBody>
      </p:sp>
      <p:sp>
        <p:nvSpPr>
          <p:cNvPr id="4099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Yes/Good Idea</a:t>
            </a:r>
            <a:endParaRPr lang="en-US" dirty="0" smtClean="0">
              <a:solidFill>
                <a:srgbClr val="080808"/>
              </a:solidFill>
            </a:endParaRPr>
          </a:p>
        </p:txBody>
      </p:sp>
      <p:sp>
        <p:nvSpPr>
          <p:cNvPr id="5123" name="Text Box 11"/>
          <p:cNvSpPr txBox="1">
            <a:spLocks noChangeArrowheads="1"/>
          </p:cNvSpPr>
          <p:nvPr/>
        </p:nvSpPr>
        <p:spPr bwMode="auto">
          <a:xfrm>
            <a:off x="3670300" y="6096000"/>
            <a:ext cx="1752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Thumbs up</a:t>
            </a:r>
          </a:p>
        </p:txBody>
      </p:sp>
      <p:pic>
        <p:nvPicPr>
          <p:cNvPr id="9" name="1. Yes_Good Idea.wmv" descr="Miner performing a thumbs up hand signal in front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3716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No/Bad Idea</a:t>
            </a:r>
            <a:endParaRPr lang="en-US" dirty="0" smtClean="0">
              <a:solidFill>
                <a:srgbClr val="080808"/>
              </a:solidFill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3200400" y="6096000"/>
            <a:ext cx="2895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50000"/>
              </a:spcBef>
              <a:defRPr/>
            </a:pPr>
            <a:r>
              <a:rPr lang="en-US" sz="2200" b="1" kern="0" dirty="0">
                <a:solidFill>
                  <a:srgbClr val="080808"/>
                </a:solidFill>
                <a:latin typeface="+mn-lt"/>
              </a:rPr>
              <a:t>Thumbs down</a:t>
            </a:r>
          </a:p>
        </p:txBody>
      </p:sp>
      <p:pic>
        <p:nvPicPr>
          <p:cNvPr id="10" name="2. No- Bad Idea.wmv" descr="Miner performing a thumbs down signal in front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41605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You/It/Them/There</a:t>
            </a:r>
            <a:endParaRPr lang="en-US" dirty="0" smtClean="0">
              <a:solidFill>
                <a:srgbClr val="080808"/>
              </a:solidFill>
            </a:endParaRPr>
          </a:p>
        </p:txBody>
      </p:sp>
      <p:sp>
        <p:nvSpPr>
          <p:cNvPr id="7171" name="Text Box 9"/>
          <p:cNvSpPr txBox="1">
            <a:spLocks noChangeArrowheads="1"/>
          </p:cNvSpPr>
          <p:nvPr/>
        </p:nvSpPr>
        <p:spPr bwMode="auto">
          <a:xfrm>
            <a:off x="990600" y="6096000"/>
            <a:ext cx="73152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Point at person(s) or thing(s)</a:t>
            </a:r>
          </a:p>
        </p:txBody>
      </p:sp>
      <p:pic>
        <p:nvPicPr>
          <p:cNvPr id="9" name="3. You-It-Them- There.wmv" descr="Miner pointing away from himself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443038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I/Me</a:t>
            </a:r>
            <a:endParaRPr lang="en-US" dirty="0" smtClean="0">
              <a:solidFill>
                <a:srgbClr val="080808"/>
              </a:solidFill>
            </a:endParaRPr>
          </a:p>
        </p:txBody>
      </p:sp>
      <p:sp>
        <p:nvSpPr>
          <p:cNvPr id="8195" name="Text Box 9"/>
          <p:cNvSpPr txBox="1">
            <a:spLocks noChangeArrowheads="1"/>
          </p:cNvSpPr>
          <p:nvPr/>
        </p:nvSpPr>
        <p:spPr bwMode="auto">
          <a:xfrm>
            <a:off x="914400" y="6096000"/>
            <a:ext cx="73152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Point at yourself</a:t>
            </a:r>
          </a:p>
        </p:txBody>
      </p:sp>
      <p:pic>
        <p:nvPicPr>
          <p:cNvPr id="7" name="4. I-Me.wmv" descr="Miner pointing to himself with his index finger at the center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389063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80808"/>
                </a:solidFill>
              </a:rPr>
              <a:t>We/Us</a:t>
            </a:r>
          </a:p>
        </p:txBody>
      </p:sp>
      <p:sp>
        <p:nvSpPr>
          <p:cNvPr id="9219" name="Text Box 12"/>
          <p:cNvSpPr txBox="1">
            <a:spLocks noChangeArrowheads="1"/>
          </p:cNvSpPr>
          <p:nvPr/>
        </p:nvSpPr>
        <p:spPr bwMode="auto">
          <a:xfrm>
            <a:off x="1600200" y="6248400"/>
            <a:ext cx="5943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Point finger up,  move in circular motion</a:t>
            </a:r>
          </a:p>
        </p:txBody>
      </p:sp>
      <p:pic>
        <p:nvPicPr>
          <p:cNvPr id="6" name="5. We_ Us.wmv" descr="Miner pointing upwards with his index finger and moving his finger in a circular motion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577975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80808"/>
                </a:solidFill>
              </a:rPr>
              <a:t>Stop/Stay Here</a:t>
            </a:r>
            <a:endParaRPr lang="en-US" dirty="0" smtClean="0">
              <a:solidFill>
                <a:srgbClr val="080808"/>
              </a:solidFill>
            </a:endParaRPr>
          </a:p>
        </p:txBody>
      </p:sp>
      <p:sp>
        <p:nvSpPr>
          <p:cNvPr id="10243" name="Text Box 9"/>
          <p:cNvSpPr txBox="1">
            <a:spLocks noChangeArrowheads="1"/>
          </p:cNvSpPr>
          <p:nvPr/>
        </p:nvSpPr>
        <p:spPr bwMode="auto">
          <a:xfrm>
            <a:off x="533400" y="6096000"/>
            <a:ext cx="8001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080808"/>
                </a:solidFill>
              </a:rPr>
              <a:t>Arm straight out, </a:t>
            </a:r>
            <a:r>
              <a:rPr lang="en-US" sz="2200" b="1" dirty="0" smtClean="0">
                <a:solidFill>
                  <a:srgbClr val="080808"/>
                </a:solidFill>
              </a:rPr>
              <a:t>slightly angled </a:t>
            </a:r>
            <a:r>
              <a:rPr lang="en-US" sz="2200" b="1" dirty="0">
                <a:solidFill>
                  <a:srgbClr val="080808"/>
                </a:solidFill>
              </a:rPr>
              <a:t>toward floor, palm facing </a:t>
            </a:r>
            <a:r>
              <a:rPr lang="en-US" sz="2200" b="1" dirty="0" smtClean="0">
                <a:solidFill>
                  <a:srgbClr val="080808"/>
                </a:solidFill>
              </a:rPr>
              <a:t>forwar</a:t>
            </a:r>
            <a:r>
              <a:rPr lang="en-US" sz="2200" b="1" dirty="0"/>
              <a:t>d</a:t>
            </a:r>
            <a:endParaRPr lang="en-US" sz="2200" b="1" dirty="0">
              <a:solidFill>
                <a:schemeClr val="bg1"/>
              </a:solidFill>
            </a:endParaRPr>
          </a:p>
        </p:txBody>
      </p:sp>
      <p:pic>
        <p:nvPicPr>
          <p:cNvPr id="6" name="8. Stop-Stay Here.wmv" descr="Miner with his arm straight out, slightly angled toward the floor, and palm facing forward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24000" y="1408113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onverbal communication">
  <a:themeElements>
    <a:clrScheme name="nonverbal communic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onverbal communic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nverbal communic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nonverbal communication</Template>
  <TotalTime>5491</TotalTime>
  <Words>557</Words>
  <Application>Microsoft Office PowerPoint</Application>
  <PresentationFormat>On-screen Show (4:3)</PresentationFormat>
  <Paragraphs>67</Paragraphs>
  <Slides>28</Slides>
  <Notes>1</Notes>
  <HiddenSlides>0</HiddenSlides>
  <MMClips>21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nonverbal communication</vt:lpstr>
      <vt:lpstr>PowerPoint Presentation</vt:lpstr>
      <vt:lpstr>In the Event of an Emergency</vt:lpstr>
      <vt:lpstr>Hand Signals</vt:lpstr>
      <vt:lpstr>Yes/Good Idea</vt:lpstr>
      <vt:lpstr>No/Bad Idea</vt:lpstr>
      <vt:lpstr>You/It/Them/There</vt:lpstr>
      <vt:lpstr>I/Me</vt:lpstr>
      <vt:lpstr>We/Us</vt:lpstr>
      <vt:lpstr>Stop/Stay Here</vt:lpstr>
      <vt:lpstr>Go This Way</vt:lpstr>
      <vt:lpstr>Don’t Know/Don’t Understand</vt:lpstr>
      <vt:lpstr>SCSR</vt:lpstr>
      <vt:lpstr>Refuge Chamber/Barricade</vt:lpstr>
      <vt:lpstr>Refuge Chamber/Barricade (One Handed)</vt:lpstr>
      <vt:lpstr>Gas Detector/Gas Readings</vt:lpstr>
      <vt:lpstr>A  Problem</vt:lpstr>
      <vt:lpstr>Follow Me/Come This Way</vt:lpstr>
      <vt:lpstr>Slow Down</vt:lpstr>
      <vt:lpstr>Evacuate</vt:lpstr>
      <vt:lpstr>Evacuate (One Handed)</vt:lpstr>
      <vt:lpstr>Lifeline/Tether</vt:lpstr>
      <vt:lpstr>Phrases</vt:lpstr>
      <vt:lpstr>Sample Phrase 1</vt:lpstr>
      <vt:lpstr>Sample Phrase 2</vt:lpstr>
      <vt:lpstr>Phrase 2 (with glowstick, in smoke)</vt:lpstr>
      <vt:lpstr>Helpful Hints</vt:lpstr>
      <vt:lpstr>Helpful Hints</vt:lpstr>
      <vt:lpstr>Helpful Hints</vt:lpstr>
    </vt:vector>
  </TitlesOfParts>
  <Company>ITSO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Katherine A. Klein</dc:creator>
  <cp:lastModifiedBy>Gregory P. Cole</cp:lastModifiedBy>
  <cp:revision>199</cp:revision>
  <dcterms:created xsi:type="dcterms:W3CDTF">2009-07-07T15:21:42Z</dcterms:created>
  <dcterms:modified xsi:type="dcterms:W3CDTF">2011-10-13T15:29:08Z</dcterms:modified>
</cp:coreProperties>
</file>