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handoutMasterIdLst>
    <p:handoutMasterId r:id="rId22"/>
  </p:handoutMasterIdLst>
  <p:sldIdLst>
    <p:sldId id="311" r:id="rId2"/>
    <p:sldId id="284" r:id="rId3"/>
    <p:sldId id="285" r:id="rId4"/>
    <p:sldId id="286" r:id="rId5"/>
    <p:sldId id="287" r:id="rId6"/>
    <p:sldId id="288" r:id="rId7"/>
    <p:sldId id="289" r:id="rId8"/>
    <p:sldId id="291" r:id="rId9"/>
    <p:sldId id="292" r:id="rId10"/>
    <p:sldId id="295" r:id="rId11"/>
    <p:sldId id="294" r:id="rId12"/>
    <p:sldId id="296" r:id="rId13"/>
    <p:sldId id="293" r:id="rId14"/>
    <p:sldId id="297" r:id="rId15"/>
    <p:sldId id="300" r:id="rId16"/>
    <p:sldId id="301" r:id="rId17"/>
    <p:sldId id="299" r:id="rId18"/>
    <p:sldId id="298" r:id="rId19"/>
    <p:sldId id="310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663300"/>
    <a:srgbClr val="FF6600"/>
    <a:srgbClr val="FF9933"/>
    <a:srgbClr val="0066FF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1" autoAdjust="0"/>
    <p:restoredTop sz="94660"/>
  </p:normalViewPr>
  <p:slideViewPr>
    <p:cSldViewPr>
      <p:cViewPr varScale="1">
        <p:scale>
          <a:sx n="126" d="100"/>
          <a:sy n="126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70218C1-54B0-42AC-967E-01F47912C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1692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5C6B1E5-ECCC-4560-9507-B58CD30C8AD6}" type="datetimeFigureOut">
              <a:rPr lang="en-US"/>
              <a:pPr>
                <a:defRPr/>
              </a:pPr>
              <a:t>10/13/2011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55E0038-1D88-4C1F-9A82-834FECEA91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252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BBAD6-2DF8-4598-BF76-C8D15EC695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30D4A-0BFF-4D9E-863E-6F1CD5CEC2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09BED-7B15-4473-AA45-589676543A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0AA3F-2C3E-434B-B3F9-0B00E2289F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EC5-D771-48D1-8B68-63AAE3A4E6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E7C94-A15B-453B-B84C-3A357FD09E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291B4E-5D06-4DE2-9CD0-09BFFAA77E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6FDF3-7AFB-4614-90B9-8FB3024F1C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025D0-D2E8-49D3-8F50-EC949766AF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9C98-4A81-4068-B69F-C4A54C0BE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D6FE2-CEBC-498F-AB91-04CEEEE0FC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80197-F02A-4321-8A37-2437C1FED4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F692483-CB1A-4CF3-912D-DA1C3A18A6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wmv"/><Relationship Id="rId1" Type="http://schemas.microsoft.com/office/2007/relationships/media" Target="../media/media8.wmv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wmv"/><Relationship Id="rId1" Type="http://schemas.microsoft.com/office/2007/relationships/media" Target="../media/media9.wmv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wmv"/><Relationship Id="rId1" Type="http://schemas.microsoft.com/office/2007/relationships/media" Target="../media/media10.wmv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wmv"/><Relationship Id="rId1" Type="http://schemas.microsoft.com/office/2007/relationships/media" Target="../media/media11.wmv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2.wmv"/><Relationship Id="rId1" Type="http://schemas.microsoft.com/office/2007/relationships/media" Target="../media/media12.wmv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3.wmv"/><Relationship Id="rId1" Type="http://schemas.microsoft.com/office/2007/relationships/media" Target="../media/media13.wmv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wmv"/><Relationship Id="rId1" Type="http://schemas.microsoft.com/office/2007/relationships/media" Target="../media/media14.wmv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5.wmv"/><Relationship Id="rId1" Type="http://schemas.microsoft.com/office/2007/relationships/media" Target="../media/media15.wmv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6.wmv"/><Relationship Id="rId1" Type="http://schemas.microsoft.com/office/2007/relationships/media" Target="../media/media16.wmv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3"/>
          <p:cNvSpPr txBox="1">
            <a:spLocks noChangeArrowheads="1"/>
          </p:cNvSpPr>
          <p:nvPr/>
        </p:nvSpPr>
        <p:spPr bwMode="auto">
          <a:xfrm>
            <a:off x="1524000" y="1536174"/>
            <a:ext cx="6096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/>
              <a:t>Nonverbal </a:t>
            </a:r>
            <a:r>
              <a:rPr lang="en-US" sz="4000" b="1" dirty="0" smtClean="0"/>
              <a:t>Communication for Mine Emergencies</a:t>
            </a:r>
          </a:p>
          <a:p>
            <a:pPr algn="ctr"/>
            <a:endParaRPr lang="en-US" sz="4000" b="1" dirty="0"/>
          </a:p>
          <a:p>
            <a:pPr algn="ctr"/>
            <a:r>
              <a:rPr lang="en-US" sz="4000" b="1" dirty="0" smtClean="0"/>
              <a:t>Signal Retention Assessment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#8</a:t>
            </a:r>
            <a:r>
              <a:rPr lang="en-US" b="1" dirty="0" smtClean="0">
                <a:solidFill>
                  <a:srgbClr val="92D050"/>
                </a:solidFill>
              </a:rPr>
              <a:t/>
            </a:r>
            <a:br>
              <a:rPr lang="en-US" b="1" dirty="0" smtClean="0">
                <a:solidFill>
                  <a:srgbClr val="92D050"/>
                </a:solidFill>
              </a:rPr>
            </a:br>
            <a:endParaRPr lang="en-US" b="1" dirty="0" smtClean="0">
              <a:solidFill>
                <a:srgbClr val="92D050"/>
              </a:solidFill>
            </a:endParaRPr>
          </a:p>
        </p:txBody>
      </p:sp>
      <p:pic>
        <p:nvPicPr>
          <p:cNvPr id="5" name="32. Go This Way.wmv" descr="Miner moving his arm from his waist out toward his right side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#9</a:t>
            </a:r>
            <a:r>
              <a:rPr lang="en-US" b="1" dirty="0" smtClean="0">
                <a:solidFill>
                  <a:srgbClr val="92D050"/>
                </a:solidFill>
              </a:rPr>
              <a:t/>
            </a:r>
            <a:br>
              <a:rPr lang="en-US" b="1" dirty="0" smtClean="0">
                <a:solidFill>
                  <a:srgbClr val="92D050"/>
                </a:solidFill>
              </a:rPr>
            </a:br>
            <a:endParaRPr lang="en-US" b="1" dirty="0" smtClean="0">
              <a:solidFill>
                <a:srgbClr val="92D050"/>
              </a:solidFill>
            </a:endParaRPr>
          </a:p>
        </p:txBody>
      </p:sp>
      <p:pic>
        <p:nvPicPr>
          <p:cNvPr id="5" name="26. You-It-Them- There.wmv" descr="Miner pointing away from himself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#10</a:t>
            </a:r>
            <a:br>
              <a:rPr lang="en-US" b="1" dirty="0" smtClean="0">
                <a:solidFill>
                  <a:schemeClr val="tx1"/>
                </a:solidFill>
              </a:rPr>
            </a:br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6" name="35. Evacuate.wmv" descr="Miner moving his bent arms back and forth at his sides as if in a running motion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#11</a:t>
            </a:r>
            <a:r>
              <a:rPr lang="en-US" b="1" dirty="0" smtClean="0">
                <a:solidFill>
                  <a:srgbClr val="92D050"/>
                </a:solidFill>
              </a:rPr>
              <a:t/>
            </a:r>
            <a:br>
              <a:rPr lang="en-US" b="1" dirty="0" smtClean="0">
                <a:solidFill>
                  <a:srgbClr val="92D050"/>
                </a:solidFill>
              </a:rPr>
            </a:br>
            <a:endParaRPr lang="en-US" b="1" dirty="0" smtClean="0">
              <a:solidFill>
                <a:srgbClr val="92D050"/>
              </a:solidFill>
            </a:endParaRPr>
          </a:p>
        </p:txBody>
      </p:sp>
      <p:pic>
        <p:nvPicPr>
          <p:cNvPr id="6" name="25. No-Bad Idea.wmv" descr="Miner performing a thumbs down signal in front of his ches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#12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10" name="33. Follow Me-Come This Way .wmv" descr="Miner making a beckoning motion with his right arm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#13</a:t>
            </a:r>
            <a:r>
              <a:rPr lang="en-US" b="1" dirty="0" smtClean="0">
                <a:solidFill>
                  <a:srgbClr val="92D050"/>
                </a:solidFill>
              </a:rPr>
              <a:t/>
            </a:r>
            <a:br>
              <a:rPr lang="en-US" b="1" dirty="0" smtClean="0">
                <a:solidFill>
                  <a:srgbClr val="92D050"/>
                </a:solidFill>
              </a:rPr>
            </a:br>
            <a:endParaRPr lang="en-US" b="1" dirty="0" smtClean="0">
              <a:solidFill>
                <a:srgbClr val="92D050"/>
              </a:solidFill>
            </a:endParaRPr>
          </a:p>
        </p:txBody>
      </p:sp>
      <p:pic>
        <p:nvPicPr>
          <p:cNvPr id="8" name="37. Refuge Chamber or Barricade .wmv" descr="Miner touching the tips of his fingers together to make an inverted V shape with his hands in front of his ches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8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#14</a:t>
            </a:r>
            <a:br>
              <a:rPr lang="en-US" b="1" dirty="0" smtClean="0">
                <a:solidFill>
                  <a:schemeClr val="tx1"/>
                </a:solidFill>
              </a:rPr>
            </a:br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5" name="29. A Problem .wmv" descr="Miner moving his arm back and forth over his head with the palm of his hand facing forward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#15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5" name="38. Gas Detector- Gas Readings .wmv" descr="Miner simulating taking a gas reading by holding his hand up in the air and looking toward i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#16</a:t>
            </a:r>
            <a:br>
              <a:rPr lang="en-US" b="1" dirty="0" smtClean="0">
                <a:solidFill>
                  <a:schemeClr val="tx1"/>
                </a:solidFill>
              </a:rPr>
            </a:br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8" name="40.Don't Know- Don't Understand .wmv" descr="Miner making a shrug motion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Nonverbal Assessment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Thank you for completing the Nonverbal Communication for Mine Emergencies training.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Assessment Instructions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The nonverbal signals will be shown in this presentation without their descriptions. </a:t>
            </a:r>
          </a:p>
          <a:p>
            <a:pPr>
              <a:buFontTx/>
              <a:buNone/>
            </a:pPr>
            <a:endParaRPr lang="en-US" b="1" dirty="0" smtClean="0"/>
          </a:p>
          <a:p>
            <a:r>
              <a:rPr lang="en-US" b="1" dirty="0" smtClean="0"/>
              <a:t>Please write the correct meaning of each signal on your answer sheet.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#1</a:t>
            </a:r>
          </a:p>
        </p:txBody>
      </p:sp>
      <p:pic>
        <p:nvPicPr>
          <p:cNvPr id="5" name="27. I-Me.wmv" descr="Miner pointing to himself with his index finger at the center of his ches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#2</a:t>
            </a:r>
          </a:p>
        </p:txBody>
      </p:sp>
      <p:pic>
        <p:nvPicPr>
          <p:cNvPr id="5" name="31. Stop-Stay Here.wmv" descr="Miner with his arm straight out, slightly angled toward the floor, and palm facing forward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#3</a:t>
            </a:r>
          </a:p>
        </p:txBody>
      </p:sp>
      <p:pic>
        <p:nvPicPr>
          <p:cNvPr id="5" name="34.  Slow Down.wmv" descr="Miner slowly lowering his arm downward with the palm of his hand facing the floor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#4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5" name="24. Yes-Good Idea.wmv" descr="Miner performing a thumbs up hand signal in front of his chest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#5</a:t>
            </a:r>
            <a:br>
              <a:rPr lang="en-US" b="1" dirty="0" smtClean="0">
                <a:solidFill>
                  <a:schemeClr val="tx1"/>
                </a:solidFill>
              </a:rPr>
            </a:br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5" name="36. SCSR.wmv" descr="Miner placing his hand over his face with the palm of his hand toward his face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#6</a:t>
            </a:r>
          </a:p>
        </p:txBody>
      </p:sp>
      <p:pic>
        <p:nvPicPr>
          <p:cNvPr id="6" name="28. We- Us.wmv" descr="Miner pointing upwards with his index finger and moving his finger in a circular motion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b="1" dirty="0" smtClean="0">
                <a:solidFill>
                  <a:schemeClr val="tx1"/>
                </a:solidFill>
              </a:rPr>
              <a:t>#7</a:t>
            </a:r>
            <a:br>
              <a:rPr lang="en-US" b="1" dirty="0" smtClean="0">
                <a:solidFill>
                  <a:schemeClr val="tx1"/>
                </a:solidFill>
              </a:rPr>
            </a:br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5" name="39. Lifeline or Tether .wmv" descr="Miner with his arm at his side, elbow bent ninety degrees toward the front, moving his hand and arm as if he is grasping a line.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onverbal communication">
  <a:themeElements>
    <a:clrScheme name="nonverbal communic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onverbal communic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nverbal communic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nverbal communic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nverbal communic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nverbal communic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nverbal communic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nverbal communic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nverbal communic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4942</TotalTime>
  <Words>69</Words>
  <Application>Microsoft Office PowerPoint</Application>
  <PresentationFormat>On-screen Show (4:3)</PresentationFormat>
  <Paragraphs>25</Paragraphs>
  <Slides>19</Slides>
  <Notes>0</Notes>
  <HiddenSlides>0</HiddenSlides>
  <MMClips>16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nonverbal communication</vt:lpstr>
      <vt:lpstr>PowerPoint Presentation</vt:lpstr>
      <vt:lpstr>  Assessment Instructions </vt:lpstr>
      <vt:lpstr>#1</vt:lpstr>
      <vt:lpstr>#2</vt:lpstr>
      <vt:lpstr>#3</vt:lpstr>
      <vt:lpstr>  #4 </vt:lpstr>
      <vt:lpstr>  #5 </vt:lpstr>
      <vt:lpstr>#6</vt:lpstr>
      <vt:lpstr>  #7 </vt:lpstr>
      <vt:lpstr>  #8 </vt:lpstr>
      <vt:lpstr>  #9 </vt:lpstr>
      <vt:lpstr>  #10 </vt:lpstr>
      <vt:lpstr>  #11 </vt:lpstr>
      <vt:lpstr>  #12 </vt:lpstr>
      <vt:lpstr>  #13 </vt:lpstr>
      <vt:lpstr>  #14 </vt:lpstr>
      <vt:lpstr>  #15 </vt:lpstr>
      <vt:lpstr>  #16 </vt:lpstr>
      <vt:lpstr>Nonverbal Assessment</vt:lpstr>
    </vt:vector>
  </TitlesOfParts>
  <Company>ITSO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Katherine A. Klein</dc:creator>
  <cp:lastModifiedBy>Gregory P. Cole</cp:lastModifiedBy>
  <cp:revision>155</cp:revision>
  <dcterms:created xsi:type="dcterms:W3CDTF">2009-07-07T15:21:42Z</dcterms:created>
  <dcterms:modified xsi:type="dcterms:W3CDTF">2011-10-13T15:27:31Z</dcterms:modified>
</cp:coreProperties>
</file>