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Relationship Id="rId5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110" r:id="rId1"/>
  </p:sldMasterIdLst>
  <p:notesMasterIdLst>
    <p:notesMasterId r:id="rId49"/>
  </p:notesMasterIdLst>
  <p:handoutMasterIdLst>
    <p:handoutMasterId r:id="rId50"/>
  </p:handoutMasterIdLst>
  <p:sldIdLst>
    <p:sldId id="280" r:id="rId2"/>
    <p:sldId id="367" r:id="rId3"/>
    <p:sldId id="434" r:id="rId4"/>
    <p:sldId id="436" r:id="rId5"/>
    <p:sldId id="483" r:id="rId6"/>
    <p:sldId id="484" r:id="rId7"/>
    <p:sldId id="558" r:id="rId8"/>
    <p:sldId id="566" r:id="rId9"/>
    <p:sldId id="524" r:id="rId10"/>
    <p:sldId id="430" r:id="rId11"/>
    <p:sldId id="559" r:id="rId12"/>
    <p:sldId id="560" r:id="rId13"/>
    <p:sldId id="569" r:id="rId14"/>
    <p:sldId id="426" r:id="rId15"/>
    <p:sldId id="522" r:id="rId16"/>
    <p:sldId id="551" r:id="rId17"/>
    <p:sldId id="525" r:id="rId18"/>
    <p:sldId id="526" r:id="rId19"/>
    <p:sldId id="473" r:id="rId20"/>
    <p:sldId id="547" r:id="rId21"/>
    <p:sldId id="548" r:id="rId22"/>
    <p:sldId id="543" r:id="rId23"/>
    <p:sldId id="542" r:id="rId24"/>
    <p:sldId id="544" r:id="rId25"/>
    <p:sldId id="550" r:id="rId26"/>
    <p:sldId id="529" r:id="rId27"/>
    <p:sldId id="528" r:id="rId28"/>
    <p:sldId id="552" r:id="rId29"/>
    <p:sldId id="530" r:id="rId30"/>
    <p:sldId id="541" r:id="rId31"/>
    <p:sldId id="563" r:id="rId32"/>
    <p:sldId id="540" r:id="rId33"/>
    <p:sldId id="555" r:id="rId34"/>
    <p:sldId id="567" r:id="rId35"/>
    <p:sldId id="568" r:id="rId36"/>
    <p:sldId id="472" r:id="rId37"/>
    <p:sldId id="570" r:id="rId38"/>
    <p:sldId id="571" r:id="rId39"/>
    <p:sldId id="518" r:id="rId40"/>
    <p:sldId id="535" r:id="rId41"/>
    <p:sldId id="533" r:id="rId42"/>
    <p:sldId id="536" r:id="rId43"/>
    <p:sldId id="537" r:id="rId44"/>
    <p:sldId id="539" r:id="rId45"/>
    <p:sldId id="509" r:id="rId46"/>
    <p:sldId id="482" r:id="rId47"/>
    <p:sldId id="504" r:id="rId48"/>
  </p:sldIdLst>
  <p:sldSz cx="12192000" cy="6858000"/>
  <p:notesSz cx="7010400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yan, Elizabeth (CDC/OID/NCIRD) (CTR)" initials="RE((" lastIdx="10" clrIdx="0">
    <p:extLst>
      <p:ext uri="{19B8F6BF-5375-455C-9EA6-DF929625EA0E}">
        <p15:presenceInfo xmlns:p15="http://schemas.microsoft.com/office/powerpoint/2012/main" userId="S-1-5-21-1207783550-2075000910-922709458-477657" providerId="AD"/>
      </p:ext>
    </p:extLst>
  </p:cmAuthor>
  <p:cmAuthor id="2" name="Cohn, Amanda (CDC/OID/NCIRD)" initials="CA(" lastIdx="3" clrIdx="1">
    <p:extLst>
      <p:ext uri="{19B8F6BF-5375-455C-9EA6-DF929625EA0E}">
        <p15:presenceInfo xmlns:p15="http://schemas.microsoft.com/office/powerpoint/2012/main" userId="S-1-5-21-1207783550-2075000910-922709458-176747" providerId="AD"/>
      </p:ext>
    </p:extLst>
  </p:cmAuthor>
  <p:cmAuthor id="3" name="Branam, Ian (CDC/OID/NCIRD) (CTR)" initials="BI((" lastIdx="21" clrIdx="2">
    <p:extLst>
      <p:ext uri="{19B8F6BF-5375-455C-9EA6-DF929625EA0E}">
        <p15:presenceInfo xmlns:p15="http://schemas.microsoft.com/office/powerpoint/2012/main" userId="S-1-5-21-1207783550-2075000910-922709458-4357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8080"/>
    <a:srgbClr val="687C88"/>
    <a:srgbClr val="5A967E"/>
    <a:srgbClr val="BF93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7658" autoAdjust="0"/>
    <p:restoredTop sz="70539" autoAdjust="0"/>
  </p:normalViewPr>
  <p:slideViewPr>
    <p:cSldViewPr snapToGrid="0">
      <p:cViewPr varScale="1">
        <p:scale>
          <a:sx n="79" d="100"/>
          <a:sy n="79" d="100"/>
        </p:scale>
        <p:origin x="588" y="66"/>
      </p:cViewPr>
      <p:guideLst/>
    </p:cSldViewPr>
  </p:slideViewPr>
  <p:outlineViewPr>
    <p:cViewPr>
      <p:scale>
        <a:sx n="33" d="100"/>
        <a:sy n="33" d="100"/>
      </p:scale>
      <p:origin x="0" y="-850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15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MMR (1+)</c:v>
                </c:pt>
              </c:strCache>
            </c:strRef>
          </c:tx>
          <c:spPr>
            <a:ln w="57150"/>
          </c:spPr>
          <c:marker>
            <c:symbol val="none"/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</c:numCache>
            </c:num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89</c:v>
                </c:pt>
                <c:pt idx="1">
                  <c:v>90</c:v>
                </c:pt>
                <c:pt idx="2">
                  <c:v>91</c:v>
                </c:pt>
                <c:pt idx="3">
                  <c:v>88.5</c:v>
                </c:pt>
                <c:pt idx="4">
                  <c:v>86</c:v>
                </c:pt>
                <c:pt idx="5">
                  <c:v>92</c:v>
                </c:pt>
                <c:pt idx="6">
                  <c:v>91</c:v>
                </c:pt>
                <c:pt idx="7">
                  <c:v>91.4</c:v>
                </c:pt>
                <c:pt idx="8">
                  <c:v>91.6</c:v>
                </c:pt>
                <c:pt idx="9">
                  <c:v>93</c:v>
                </c:pt>
                <c:pt idx="10">
                  <c:v>93</c:v>
                </c:pt>
                <c:pt idx="11">
                  <c:v>91.5</c:v>
                </c:pt>
                <c:pt idx="12">
                  <c:v>92.3</c:v>
                </c:pt>
                <c:pt idx="13">
                  <c:v>92.3</c:v>
                </c:pt>
                <c:pt idx="14">
                  <c:v>92.1</c:v>
                </c:pt>
                <c:pt idx="15">
                  <c:v>90</c:v>
                </c:pt>
                <c:pt idx="16">
                  <c:v>91.5</c:v>
                </c:pt>
                <c:pt idx="17">
                  <c:v>91.6</c:v>
                </c:pt>
                <c:pt idx="18">
                  <c:v>90.8</c:v>
                </c:pt>
                <c:pt idx="19">
                  <c:v>91.9</c:v>
                </c:pt>
                <c:pt idx="20">
                  <c:v>91.5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3D7-4002-992A-B912DC6E09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DTP/Dtap (3+ )†</c:v>
                </c:pt>
              </c:strCache>
            </c:strRef>
          </c:tx>
          <c:spPr>
            <a:ln w="57150"/>
          </c:spPr>
          <c:marker>
            <c:symbol val="none"/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</c:numCache>
            </c:numRef>
          </c:cat>
          <c:val>
            <c:numRef>
              <c:f>Sheet1!$C$2:$C$22</c:f>
              <c:numCache>
                <c:formatCode>General</c:formatCode>
                <c:ptCount val="21"/>
                <c:pt idx="0">
                  <c:v>93</c:v>
                </c:pt>
                <c:pt idx="1">
                  <c:v>95</c:v>
                </c:pt>
                <c:pt idx="2">
                  <c:v>95</c:v>
                </c:pt>
                <c:pt idx="3">
                  <c:v>94.5</c:v>
                </c:pt>
                <c:pt idx="4">
                  <c:v>94</c:v>
                </c:pt>
                <c:pt idx="5">
                  <c:v>96</c:v>
                </c:pt>
                <c:pt idx="6">
                  <c:v>94</c:v>
                </c:pt>
                <c:pt idx="7">
                  <c:v>94.3</c:v>
                </c:pt>
                <c:pt idx="8">
                  <c:v>94.9</c:v>
                </c:pt>
                <c:pt idx="9">
                  <c:v>96</c:v>
                </c:pt>
                <c:pt idx="10">
                  <c:v>95.9</c:v>
                </c:pt>
                <c:pt idx="11">
                  <c:v>96.1</c:v>
                </c:pt>
                <c:pt idx="12">
                  <c:v>95.8</c:v>
                </c:pt>
                <c:pt idx="13">
                  <c:v>95.5</c:v>
                </c:pt>
                <c:pt idx="14">
                  <c:v>96.2</c:v>
                </c:pt>
                <c:pt idx="15">
                  <c:v>95</c:v>
                </c:pt>
                <c:pt idx="16">
                  <c:v>95</c:v>
                </c:pt>
                <c:pt idx="17">
                  <c:v>95.5</c:v>
                </c:pt>
                <c:pt idx="18">
                  <c:v>94.3</c:v>
                </c:pt>
                <c:pt idx="19">
                  <c:v>94.1</c:v>
                </c:pt>
                <c:pt idx="20">
                  <c:v>94.7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63D7-4002-992A-B912DC6E09B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Polio (3+)</c:v>
                </c:pt>
              </c:strCache>
            </c:strRef>
          </c:tx>
          <c:spPr>
            <a:ln w="57150"/>
          </c:spPr>
          <c:marker>
            <c:symbol val="none"/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</c:numCache>
            </c:numRef>
          </c:cat>
          <c:val>
            <c:numRef>
              <c:f>Sheet1!$D$2:$D$22</c:f>
              <c:numCache>
                <c:formatCode>General</c:formatCode>
                <c:ptCount val="21"/>
                <c:pt idx="0">
                  <c:v>83</c:v>
                </c:pt>
                <c:pt idx="1">
                  <c:v>88</c:v>
                </c:pt>
                <c:pt idx="2">
                  <c:v>91</c:v>
                </c:pt>
                <c:pt idx="3">
                  <c:v>88</c:v>
                </c:pt>
                <c:pt idx="4">
                  <c:v>85</c:v>
                </c:pt>
                <c:pt idx="5">
                  <c:v>90</c:v>
                </c:pt>
                <c:pt idx="6">
                  <c:v>90</c:v>
                </c:pt>
                <c:pt idx="7">
                  <c:v>89.4</c:v>
                </c:pt>
                <c:pt idx="8">
                  <c:v>90.2</c:v>
                </c:pt>
                <c:pt idx="9">
                  <c:v>91.6</c:v>
                </c:pt>
                <c:pt idx="10">
                  <c:v>91.6</c:v>
                </c:pt>
                <c:pt idx="11">
                  <c:v>91.7</c:v>
                </c:pt>
                <c:pt idx="12">
                  <c:v>92.8</c:v>
                </c:pt>
                <c:pt idx="13">
                  <c:v>92.6</c:v>
                </c:pt>
                <c:pt idx="14">
                  <c:v>93.6</c:v>
                </c:pt>
                <c:pt idx="15">
                  <c:v>92.8</c:v>
                </c:pt>
                <c:pt idx="16">
                  <c:v>93.3</c:v>
                </c:pt>
                <c:pt idx="17">
                  <c:v>93.9</c:v>
                </c:pt>
                <c:pt idx="18">
                  <c:v>92.8</c:v>
                </c:pt>
                <c:pt idx="19">
                  <c:v>92.7</c:v>
                </c:pt>
                <c:pt idx="20">
                  <c:v>93.3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63D7-4002-992A-B912DC6E09B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Hib (3+)§</c:v>
                </c:pt>
              </c:strCache>
            </c:strRef>
          </c:tx>
          <c:spPr>
            <a:ln w="57150"/>
          </c:spPr>
          <c:marker>
            <c:symbol val="none"/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</c:numCache>
            </c:numRef>
          </c:cat>
          <c:val>
            <c:numRef>
              <c:f>Sheet1!$E$2:$E$22</c:f>
              <c:numCache>
                <c:formatCode>General</c:formatCode>
                <c:ptCount val="21"/>
                <c:pt idx="0">
                  <c:v>86</c:v>
                </c:pt>
                <c:pt idx="1">
                  <c:v>92</c:v>
                </c:pt>
                <c:pt idx="2">
                  <c:v>92</c:v>
                </c:pt>
                <c:pt idx="3">
                  <c:v>93</c:v>
                </c:pt>
                <c:pt idx="4">
                  <c:v>92</c:v>
                </c:pt>
                <c:pt idx="5">
                  <c:v>94</c:v>
                </c:pt>
                <c:pt idx="6">
                  <c:v>93</c:v>
                </c:pt>
                <c:pt idx="7">
                  <c:v>93</c:v>
                </c:pt>
                <c:pt idx="8">
                  <c:v>93.1</c:v>
                </c:pt>
                <c:pt idx="9">
                  <c:v>93.9</c:v>
                </c:pt>
                <c:pt idx="10">
                  <c:v>93.5</c:v>
                </c:pt>
                <c:pt idx="11">
                  <c:v>93.9</c:v>
                </c:pt>
                <c:pt idx="12">
                  <c:v>93.4</c:v>
                </c:pt>
                <c:pt idx="13">
                  <c:v>92.9</c:v>
                </c:pt>
                <c:pt idx="14">
                  <c:v>90.9</c:v>
                </c:pt>
                <c:pt idx="15">
                  <c:v>54.8</c:v>
                </c:pt>
                <c:pt idx="16">
                  <c:v>66.8</c:v>
                </c:pt>
                <c:pt idx="17">
                  <c:v>80.400000000000006</c:v>
                </c:pt>
                <c:pt idx="18">
                  <c:v>80.900000000000006</c:v>
                </c:pt>
                <c:pt idx="19">
                  <c:v>82</c:v>
                </c:pt>
                <c:pt idx="20">
                  <c:v>82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63D7-4002-992A-B912DC6E09B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HepB (3+)</c:v>
                </c:pt>
              </c:strCache>
            </c:strRef>
          </c:tx>
          <c:spPr>
            <a:ln w="57150"/>
          </c:spPr>
          <c:marker>
            <c:symbol val="none"/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</c:numCache>
            </c:numRef>
          </c:cat>
          <c:val>
            <c:numRef>
              <c:f>Sheet1!$F$2:$F$22</c:f>
              <c:numCache>
                <c:formatCode>General</c:formatCode>
                <c:ptCount val="21"/>
                <c:pt idx="0">
                  <c:v>37</c:v>
                </c:pt>
                <c:pt idx="1">
                  <c:v>68</c:v>
                </c:pt>
                <c:pt idx="2">
                  <c:v>82</c:v>
                </c:pt>
                <c:pt idx="3">
                  <c:v>84</c:v>
                </c:pt>
                <c:pt idx="4">
                  <c:v>84</c:v>
                </c:pt>
                <c:pt idx="5">
                  <c:v>88</c:v>
                </c:pt>
                <c:pt idx="6">
                  <c:v>90</c:v>
                </c:pt>
                <c:pt idx="7">
                  <c:v>88.9</c:v>
                </c:pt>
                <c:pt idx="8">
                  <c:v>89.9</c:v>
                </c:pt>
                <c:pt idx="9">
                  <c:v>92.4</c:v>
                </c:pt>
                <c:pt idx="10">
                  <c:v>92.4</c:v>
                </c:pt>
                <c:pt idx="11">
                  <c:v>92.9</c:v>
                </c:pt>
                <c:pt idx="12">
                  <c:v>93.3</c:v>
                </c:pt>
                <c:pt idx="13">
                  <c:v>92.7</c:v>
                </c:pt>
                <c:pt idx="14">
                  <c:v>93.5</c:v>
                </c:pt>
                <c:pt idx="15">
                  <c:v>92.4</c:v>
                </c:pt>
                <c:pt idx="16">
                  <c:v>91.8</c:v>
                </c:pt>
                <c:pt idx="17">
                  <c:v>91</c:v>
                </c:pt>
                <c:pt idx="18">
                  <c:v>89.7</c:v>
                </c:pt>
                <c:pt idx="19">
                  <c:v>90.8</c:v>
                </c:pt>
                <c:pt idx="20">
                  <c:v>91.6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63D7-4002-992A-B912DC6E09BB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Varicella (1+)</c:v>
                </c:pt>
              </c:strCache>
            </c:strRef>
          </c:tx>
          <c:spPr>
            <a:ln w="57150"/>
          </c:spPr>
          <c:marker>
            <c:symbol val="none"/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</c:numCache>
            </c:numRef>
          </c:cat>
          <c:val>
            <c:numRef>
              <c:f>Sheet1!$G$2:$G$22</c:f>
              <c:numCache>
                <c:formatCode>General</c:formatCode>
                <c:ptCount val="21"/>
                <c:pt idx="2">
                  <c:v>16</c:v>
                </c:pt>
                <c:pt idx="3">
                  <c:v>26</c:v>
                </c:pt>
                <c:pt idx="4">
                  <c:v>38</c:v>
                </c:pt>
                <c:pt idx="5">
                  <c:v>59</c:v>
                </c:pt>
                <c:pt idx="6">
                  <c:v>68</c:v>
                </c:pt>
                <c:pt idx="7">
                  <c:v>76.3</c:v>
                </c:pt>
                <c:pt idx="8">
                  <c:v>80.599999999999994</c:v>
                </c:pt>
                <c:pt idx="9">
                  <c:v>84.8</c:v>
                </c:pt>
                <c:pt idx="10">
                  <c:v>87.5</c:v>
                </c:pt>
                <c:pt idx="11">
                  <c:v>87.9</c:v>
                </c:pt>
                <c:pt idx="12">
                  <c:v>89.2</c:v>
                </c:pt>
                <c:pt idx="13">
                  <c:v>90</c:v>
                </c:pt>
                <c:pt idx="14">
                  <c:v>90.7</c:v>
                </c:pt>
                <c:pt idx="15">
                  <c:v>89.6</c:v>
                </c:pt>
                <c:pt idx="16">
                  <c:v>90.4</c:v>
                </c:pt>
                <c:pt idx="17">
                  <c:v>90.8</c:v>
                </c:pt>
                <c:pt idx="18">
                  <c:v>90.2</c:v>
                </c:pt>
                <c:pt idx="19">
                  <c:v>91.2</c:v>
                </c:pt>
                <c:pt idx="20">
                  <c:v>91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63D7-4002-992A-B912DC6E09BB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PCV (4+)</c:v>
                </c:pt>
              </c:strCache>
            </c:strRef>
          </c:tx>
          <c:spPr>
            <a:ln w="57150"/>
          </c:spPr>
          <c:marker>
            <c:symbol val="none"/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</c:numCache>
            </c:numRef>
          </c:cat>
          <c:val>
            <c:numRef>
              <c:f>Sheet1!$H$2:$H$22</c:f>
              <c:numCache>
                <c:formatCode>General</c:formatCode>
                <c:ptCount val="21"/>
                <c:pt idx="9">
                  <c:v>35.799999999999997</c:v>
                </c:pt>
                <c:pt idx="10">
                  <c:v>43.4</c:v>
                </c:pt>
                <c:pt idx="11">
                  <c:v>53.7</c:v>
                </c:pt>
                <c:pt idx="12">
                  <c:v>68.400000000000006</c:v>
                </c:pt>
                <c:pt idx="13">
                  <c:v>75.3</c:v>
                </c:pt>
                <c:pt idx="14">
                  <c:v>80.099999999999994</c:v>
                </c:pt>
                <c:pt idx="15">
                  <c:v>80.400000000000006</c:v>
                </c:pt>
                <c:pt idx="16">
                  <c:v>83.3</c:v>
                </c:pt>
                <c:pt idx="17">
                  <c:v>84.4</c:v>
                </c:pt>
                <c:pt idx="18">
                  <c:v>81.900000000000006</c:v>
                </c:pt>
                <c:pt idx="19">
                  <c:v>82</c:v>
                </c:pt>
                <c:pt idx="20">
                  <c:v>82.9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63D7-4002-992A-B912DC6E09BB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Rotavirus*</c:v>
                </c:pt>
              </c:strCache>
            </c:strRef>
          </c:tx>
          <c:spPr>
            <a:ln w="57150"/>
          </c:spPr>
          <c:marker>
            <c:symbol val="none"/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</c:numCache>
            </c:numRef>
          </c:cat>
          <c:val>
            <c:numRef>
              <c:f>Sheet1!$I$2:$I$22</c:f>
              <c:numCache>
                <c:formatCode>General</c:formatCode>
                <c:ptCount val="21"/>
                <c:pt idx="15">
                  <c:v>43.9</c:v>
                </c:pt>
                <c:pt idx="16">
                  <c:v>59.2</c:v>
                </c:pt>
                <c:pt idx="17">
                  <c:v>67.3</c:v>
                </c:pt>
                <c:pt idx="18">
                  <c:v>68.599999999999994</c:v>
                </c:pt>
                <c:pt idx="19">
                  <c:v>72.599999999999994</c:v>
                </c:pt>
                <c:pt idx="20">
                  <c:v>71.7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63D7-4002-992A-B912DC6E09BB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HepA (2+)*</c:v>
                </c:pt>
              </c:strCache>
            </c:strRef>
          </c:tx>
          <c:spPr>
            <a:ln w="57150"/>
          </c:spPr>
          <c:marker>
            <c:symbol val="none"/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</c:numCache>
            </c:numRef>
          </c:cat>
          <c:val>
            <c:numRef>
              <c:f>Sheet1!$J$2:$J$22</c:f>
              <c:numCache>
                <c:formatCode>General</c:formatCode>
                <c:ptCount val="21"/>
                <c:pt idx="14">
                  <c:v>40.4</c:v>
                </c:pt>
                <c:pt idx="15">
                  <c:v>46.6</c:v>
                </c:pt>
                <c:pt idx="16">
                  <c:v>49.7</c:v>
                </c:pt>
                <c:pt idx="17">
                  <c:v>52.2</c:v>
                </c:pt>
                <c:pt idx="18">
                  <c:v>53</c:v>
                </c:pt>
                <c:pt idx="19">
                  <c:v>54.7</c:v>
                </c:pt>
                <c:pt idx="20">
                  <c:v>57.5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63D7-4002-992A-B912DC6E09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6222096"/>
        <c:axId val="166220920"/>
      </c:lineChart>
      <c:catAx>
        <c:axId val="1662220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rgbClr val="FFFFFF">
                <a:lumMod val="50000"/>
              </a:srgbClr>
            </a:solidFill>
          </a:ln>
        </c:spPr>
        <c:txPr>
          <a:bodyPr/>
          <a:lstStyle/>
          <a:p>
            <a:pPr>
              <a:defRPr sz="1200" b="0">
                <a:solidFill>
                  <a:schemeClr val="tx2">
                    <a:lumMod val="50000"/>
                  </a:schemeClr>
                </a:solidFill>
              </a:defRPr>
            </a:pPr>
            <a:endParaRPr lang="en-US"/>
          </a:p>
        </c:txPr>
        <c:crossAx val="166220920"/>
        <c:crosses val="autoZero"/>
        <c:auto val="1"/>
        <c:lblAlgn val="ctr"/>
        <c:lblOffset val="100"/>
        <c:noMultiLvlLbl val="0"/>
      </c:catAx>
      <c:valAx>
        <c:axId val="166220920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tx2">
                        <a:lumMod val="50000"/>
                      </a:schemeClr>
                    </a:solidFill>
                  </a:defRPr>
                </a:pPr>
                <a:r>
                  <a:rPr lang="en-US" sz="1400" dirty="0">
                    <a:solidFill>
                      <a:schemeClr val="tx2">
                        <a:lumMod val="50000"/>
                      </a:schemeClr>
                    </a:solidFill>
                  </a:rPr>
                  <a:t>Percent Vaccinated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rgbClr val="FFFFFF">
                <a:lumMod val="50000"/>
              </a:srgbClr>
            </a:solidFill>
          </a:ln>
        </c:spPr>
        <c:txPr>
          <a:bodyPr/>
          <a:lstStyle/>
          <a:p>
            <a:pPr>
              <a:defRPr sz="1200">
                <a:solidFill>
                  <a:schemeClr val="tx2">
                    <a:lumMod val="50000"/>
                  </a:schemeClr>
                </a:solidFill>
              </a:defRPr>
            </a:pPr>
            <a:endParaRPr lang="en-US"/>
          </a:p>
        </c:txPr>
        <c:crossAx val="166222096"/>
        <c:crosses val="autoZero"/>
        <c:crossBetween val="between"/>
        <c:majorUnit val="10"/>
      </c:valAx>
    </c:plotArea>
    <c:legend>
      <c:legendPos val="r"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en-U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51498335183176"/>
          <c:y val="4.4265593561368222E-2"/>
          <c:w val="0.86459489456160055"/>
          <c:h val="0.8571428571428576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5 DTaP</c:v>
                </c:pt>
              </c:strCache>
            </c:strRef>
          </c:tx>
          <c:spPr>
            <a:solidFill>
              <a:srgbClr val="C0C0C0"/>
            </a:solidFill>
            <a:ln w="11242">
              <a:solidFill>
                <a:srgbClr val="333333"/>
              </a:solidFill>
              <a:prstDash val="solid"/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1990</c:v>
                </c:pt>
                <c:pt idx="1">
                  <c:v>2000</c:v>
                </c:pt>
                <c:pt idx="2">
                  <c:v>2015</c:v>
                </c:pt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39.81</c:v>
                </c:pt>
                <c:pt idx="1">
                  <c:v>46.25</c:v>
                </c:pt>
                <c:pt idx="2">
                  <c:v>80.2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4 polio</c:v>
                </c:pt>
              </c:strCache>
            </c:strRef>
          </c:tx>
          <c:spPr>
            <a:pattFill prst="pct5">
              <a:fgClr>
                <a:srgbClr val="993366"/>
              </a:fgClr>
              <a:bgClr>
                <a:srgbClr val="CC99FF"/>
              </a:bgClr>
            </a:pattFill>
            <a:ln w="11242">
              <a:solidFill>
                <a:srgbClr val="333333"/>
              </a:solidFill>
              <a:prstDash val="solid"/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1990</c:v>
                </c:pt>
                <c:pt idx="1">
                  <c:v>2000</c:v>
                </c:pt>
                <c:pt idx="2">
                  <c:v>2015</c:v>
                </c:pt>
              </c:numCache>
            </c:numRef>
          </c:cat>
          <c:val>
            <c:numRef>
              <c:f>Sheet1!$B$3:$E$3</c:f>
              <c:numCache>
                <c:formatCode>General</c:formatCode>
                <c:ptCount val="4"/>
                <c:pt idx="0">
                  <c:v>7.68</c:v>
                </c:pt>
                <c:pt idx="1">
                  <c:v>31</c:v>
                </c:pt>
                <c:pt idx="2">
                  <c:v>50.32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2 MMR</c:v>
                </c:pt>
              </c:strCache>
            </c:strRef>
          </c:tx>
          <c:spPr>
            <a:solidFill>
              <a:srgbClr val="FF0000"/>
            </a:solidFill>
            <a:ln w="11242">
              <a:solidFill>
                <a:srgbClr val="333333"/>
              </a:solidFill>
              <a:prstDash val="solid"/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1990</c:v>
                </c:pt>
                <c:pt idx="1">
                  <c:v>2000</c:v>
                </c:pt>
                <c:pt idx="2">
                  <c:v>2015</c:v>
                </c:pt>
              </c:numCache>
            </c:numRef>
          </c:cat>
          <c:val>
            <c:numRef>
              <c:f>Sheet1!$B$4:$E$4</c:f>
              <c:numCache>
                <c:formatCode>General</c:formatCode>
                <c:ptCount val="4"/>
                <c:pt idx="0">
                  <c:v>16.18</c:v>
                </c:pt>
                <c:pt idx="1">
                  <c:v>30.16</c:v>
                </c:pt>
                <c:pt idx="2">
                  <c:v>39.799999999999997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3 Hib</c:v>
                </c:pt>
              </c:strCache>
            </c:strRef>
          </c:tx>
          <c:spPr>
            <a:pattFill prst="ltUpDiag">
              <a:fgClr>
                <a:srgbClr val="339966"/>
              </a:fgClr>
              <a:bgClr>
                <a:srgbClr val="CCFFCC"/>
              </a:bgClr>
            </a:pattFill>
            <a:ln w="11242">
              <a:solidFill>
                <a:srgbClr val="333333"/>
              </a:solidFill>
              <a:prstDash val="solid"/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1990</c:v>
                </c:pt>
                <c:pt idx="1">
                  <c:v>2000</c:v>
                </c:pt>
                <c:pt idx="2">
                  <c:v>2015</c:v>
                </c:pt>
              </c:numCache>
            </c:numRef>
          </c:cat>
          <c:val>
            <c:numRef>
              <c:f>Sheet1!$B$5:$E$5</c:f>
              <c:numCache>
                <c:formatCode>General</c:formatCode>
                <c:ptCount val="4"/>
                <c:pt idx="0">
                  <c:v>6</c:v>
                </c:pt>
                <c:pt idx="1">
                  <c:v>20.8</c:v>
                </c:pt>
                <c:pt idx="2">
                  <c:v>28.35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3 hep B</c:v>
                </c:pt>
              </c:strCache>
            </c:strRef>
          </c:tx>
          <c:spPr>
            <a:solidFill>
              <a:srgbClr val="00CCFF"/>
            </a:solidFill>
            <a:ln w="11242">
              <a:solidFill>
                <a:srgbClr val="333333"/>
              </a:solidFill>
              <a:prstDash val="solid"/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1990</c:v>
                </c:pt>
                <c:pt idx="1">
                  <c:v>2000</c:v>
                </c:pt>
                <c:pt idx="2">
                  <c:v>2015</c:v>
                </c:pt>
              </c:numCache>
            </c:numRef>
          </c:cat>
          <c:val>
            <c:numRef>
              <c:f>Sheet1!$B$6:$E$6</c:f>
              <c:numCache>
                <c:formatCode>General</c:formatCode>
                <c:ptCount val="4"/>
                <c:pt idx="1">
                  <c:v>27</c:v>
                </c:pt>
                <c:pt idx="2">
                  <c:v>33.24</c:v>
                </c:pt>
              </c:numCache>
            </c:numRef>
          </c:val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2 varicella</c:v>
                </c:pt>
              </c:strCache>
            </c:strRef>
          </c:tx>
          <c:spPr>
            <a:pattFill prst="ltVert">
              <a:fgClr>
                <a:srgbClr val="FFCC00"/>
              </a:fgClr>
              <a:bgClr>
                <a:srgbClr val="FFFF00"/>
              </a:bgClr>
            </a:pattFill>
            <a:ln w="11242">
              <a:solidFill>
                <a:srgbClr val="333333"/>
              </a:solidFill>
              <a:prstDash val="solid"/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1990</c:v>
                </c:pt>
                <c:pt idx="1">
                  <c:v>2000</c:v>
                </c:pt>
                <c:pt idx="2">
                  <c:v>2015</c:v>
                </c:pt>
              </c:numCache>
            </c:numRef>
          </c:cat>
          <c:val>
            <c:numRef>
              <c:f>Sheet1!$B$7:$E$7</c:f>
              <c:numCache>
                <c:formatCode>General</c:formatCode>
                <c:ptCount val="4"/>
                <c:pt idx="1">
                  <c:v>37.14</c:v>
                </c:pt>
                <c:pt idx="2">
                  <c:v>167.54</c:v>
                </c:pt>
              </c:numCache>
            </c:numRef>
          </c:val>
        </c:ser>
        <c:ser>
          <c:idx val="7"/>
          <c:order val="6"/>
          <c:tx>
            <c:strRef>
              <c:f>Sheet1!$A$8</c:f>
              <c:strCache>
                <c:ptCount val="1"/>
                <c:pt idx="0">
                  <c:v>4 PCV13</c:v>
                </c:pt>
              </c:strCache>
            </c:strRef>
          </c:tx>
          <c:spPr>
            <a:solidFill>
              <a:srgbClr val="800000"/>
            </a:solidFill>
            <a:ln w="11242">
              <a:solidFill>
                <a:srgbClr val="333333"/>
              </a:solidFill>
              <a:prstDash val="solid"/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1990</c:v>
                </c:pt>
                <c:pt idx="1">
                  <c:v>2000</c:v>
                </c:pt>
                <c:pt idx="2">
                  <c:v>2015</c:v>
                </c:pt>
              </c:numCache>
            </c:numRef>
          </c:cat>
          <c:val>
            <c:numRef>
              <c:f>Sheet1!$B$8:$E$8</c:f>
              <c:numCache>
                <c:formatCode>General</c:formatCode>
                <c:ptCount val="4"/>
                <c:pt idx="1">
                  <c:v>177</c:v>
                </c:pt>
                <c:pt idx="2">
                  <c:v>467.64</c:v>
                </c:pt>
              </c:numCache>
            </c:numRef>
          </c:val>
        </c:ser>
        <c:ser>
          <c:idx val="6"/>
          <c:order val="7"/>
          <c:tx>
            <c:strRef>
              <c:f>Sheet1!$A$9</c:f>
              <c:strCache>
                <c:ptCount val="1"/>
                <c:pt idx="0">
                  <c:v>20 flu</c:v>
                </c:pt>
              </c:strCache>
            </c:strRef>
          </c:tx>
          <c:spPr>
            <a:solidFill>
              <a:srgbClr val="FF9900"/>
            </a:solidFill>
            <a:ln w="11242">
              <a:solidFill>
                <a:srgbClr val="333333"/>
              </a:solidFill>
              <a:prstDash val="solid"/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1990</c:v>
                </c:pt>
                <c:pt idx="1">
                  <c:v>2000</c:v>
                </c:pt>
                <c:pt idx="2">
                  <c:v>2015</c:v>
                </c:pt>
              </c:numCache>
            </c:numRef>
          </c:cat>
          <c:val>
            <c:numRef>
              <c:f>Sheet1!$B$9:$E$9</c:f>
              <c:numCache>
                <c:formatCode>General</c:formatCode>
                <c:ptCount val="4"/>
                <c:pt idx="2">
                  <c:v>282.16000000000003</c:v>
                </c:pt>
              </c:numCache>
            </c:numRef>
          </c:val>
        </c:ser>
        <c:ser>
          <c:idx val="10"/>
          <c:order val="8"/>
          <c:tx>
            <c:strRef>
              <c:f>Sheet1!$A$10</c:f>
              <c:strCache>
                <c:ptCount val="1"/>
                <c:pt idx="0">
                  <c:v>1 Tdap</c:v>
                </c:pt>
              </c:strCache>
            </c:strRef>
          </c:tx>
          <c:spPr>
            <a:pattFill prst="pct90">
              <a:fgClr>
                <a:srgbClr val="FFFF99"/>
              </a:fgClr>
              <a:bgClr>
                <a:srgbClr val="99CCFF"/>
              </a:bgClr>
            </a:pattFill>
            <a:ln w="11242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1990</c:v>
                </c:pt>
                <c:pt idx="1">
                  <c:v>2000</c:v>
                </c:pt>
                <c:pt idx="2">
                  <c:v>2015</c:v>
                </c:pt>
              </c:numCache>
            </c:numRef>
          </c:cat>
          <c:val>
            <c:numRef>
              <c:f>Sheet1!$B$10:$E$10</c:f>
              <c:numCache>
                <c:formatCode>General</c:formatCode>
                <c:ptCount val="4"/>
                <c:pt idx="2">
                  <c:v>22.32</c:v>
                </c:pt>
              </c:numCache>
            </c:numRef>
          </c:val>
        </c:ser>
        <c:ser>
          <c:idx val="9"/>
          <c:order val="9"/>
          <c:tx>
            <c:strRef>
              <c:f>Sheet1!$A$11</c:f>
              <c:strCache>
                <c:ptCount val="1"/>
                <c:pt idx="0">
                  <c:v>2 MCV</c:v>
                </c:pt>
              </c:strCache>
            </c:strRef>
          </c:tx>
          <c:spPr>
            <a:solidFill>
              <a:srgbClr val="CCFFCC"/>
            </a:solidFill>
            <a:ln w="11242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1990</c:v>
                </c:pt>
                <c:pt idx="1">
                  <c:v>2000</c:v>
                </c:pt>
                <c:pt idx="2">
                  <c:v>2015</c:v>
                </c:pt>
              </c:numCache>
            </c:numRef>
          </c:cat>
          <c:val>
            <c:numRef>
              <c:f>Sheet1!$B$11:$E$11</c:f>
              <c:numCache>
                <c:formatCode>General</c:formatCode>
                <c:ptCount val="4"/>
                <c:pt idx="2">
                  <c:v>169.12</c:v>
                </c:pt>
              </c:numCache>
            </c:numRef>
          </c:val>
        </c:ser>
        <c:ser>
          <c:idx val="8"/>
          <c:order val="10"/>
          <c:tx>
            <c:strRef>
              <c:f>Sheet1!$A$12</c:f>
              <c:strCache>
                <c:ptCount val="1"/>
                <c:pt idx="0">
                  <c:v>2 hep A</c:v>
                </c:pt>
              </c:strCache>
            </c:strRef>
          </c:tx>
          <c:spPr>
            <a:solidFill>
              <a:srgbClr val="FFFF00"/>
            </a:solidFill>
            <a:ln w="11242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1990</c:v>
                </c:pt>
                <c:pt idx="1">
                  <c:v>2000</c:v>
                </c:pt>
                <c:pt idx="2">
                  <c:v>2015</c:v>
                </c:pt>
              </c:numCache>
            </c:numRef>
          </c:cat>
          <c:val>
            <c:numRef>
              <c:f>Sheet1!$B$12:$E$12</c:f>
              <c:numCache>
                <c:formatCode>General</c:formatCode>
                <c:ptCount val="4"/>
                <c:pt idx="2">
                  <c:v>34.020000000000003</c:v>
                </c:pt>
              </c:numCache>
            </c:numRef>
          </c:val>
        </c:ser>
        <c:ser>
          <c:idx val="11"/>
          <c:order val="11"/>
          <c:tx>
            <c:strRef>
              <c:f>Sheet1!$A$13</c:f>
              <c:strCache>
                <c:ptCount val="1"/>
                <c:pt idx="0">
                  <c:v>2 rotavirus</c:v>
                </c:pt>
              </c:strCache>
            </c:strRef>
          </c:tx>
          <c:spPr>
            <a:solidFill>
              <a:srgbClr val="00FFFF"/>
            </a:solidFill>
            <a:ln w="11242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1990</c:v>
                </c:pt>
                <c:pt idx="1">
                  <c:v>2000</c:v>
                </c:pt>
                <c:pt idx="2">
                  <c:v>2015</c:v>
                </c:pt>
              </c:numCache>
            </c:numRef>
          </c:cat>
          <c:val>
            <c:numRef>
              <c:f>Sheet1!$B$13:$E$13</c:f>
              <c:numCache>
                <c:formatCode>General</c:formatCode>
                <c:ptCount val="4"/>
                <c:pt idx="2">
                  <c:v>170.08</c:v>
                </c:pt>
              </c:numCache>
            </c:numRef>
          </c:val>
        </c:ser>
        <c:ser>
          <c:idx val="12"/>
          <c:order val="12"/>
          <c:tx>
            <c:strRef>
              <c:f>Sheet1!$A$14</c:f>
              <c:strCache>
                <c:ptCount val="1"/>
                <c:pt idx="0">
                  <c:v>3 HPV</c:v>
                </c:pt>
              </c:strCache>
            </c:strRef>
          </c:tx>
          <c:spPr>
            <a:solidFill>
              <a:srgbClr val="0000FF"/>
            </a:solidFill>
            <a:ln w="11242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1990</c:v>
                </c:pt>
                <c:pt idx="1">
                  <c:v>2000</c:v>
                </c:pt>
                <c:pt idx="2">
                  <c:v>2015</c:v>
                </c:pt>
              </c:numCache>
            </c:numRef>
          </c:cat>
          <c:val>
            <c:numRef>
              <c:f>Sheet1!$B$14:$E$14</c:f>
              <c:numCache>
                <c:formatCode>General</c:formatCode>
                <c:ptCount val="4"/>
                <c:pt idx="2">
                  <c:v>402.78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66221312"/>
        <c:axId val="166219744"/>
      </c:barChart>
      <c:catAx>
        <c:axId val="166221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81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61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62197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66219744"/>
        <c:scaling>
          <c:orientation val="minMax"/>
        </c:scaling>
        <c:delete val="0"/>
        <c:axPos val="l"/>
        <c:numFmt formatCode="\$#,##0" sourceLinked="0"/>
        <c:majorTickMark val="out"/>
        <c:minorTickMark val="none"/>
        <c:tickLblPos val="nextTo"/>
        <c:spPr>
          <a:ln w="281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61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6221312"/>
        <c:crosses val="autoZero"/>
        <c:crossBetween val="between"/>
      </c:valAx>
      <c:spPr>
        <a:noFill/>
        <a:ln w="22484">
          <a:noFill/>
        </a:ln>
      </c:spPr>
    </c:plotArea>
    <c:legend>
      <c:legendPos val="r"/>
      <c:layout>
        <c:manualLayout>
          <c:xMode val="edge"/>
          <c:yMode val="edge"/>
          <c:x val="0.84116316710411199"/>
          <c:y val="0.10087182852143482"/>
          <c:w val="0.12930818022747195"/>
          <c:h val="0.78212598425196733"/>
        </c:manualLayout>
      </c:layout>
      <c:overlay val="0"/>
      <c:spPr>
        <a:noFill/>
        <a:ln w="2811">
          <a:solidFill>
            <a:schemeClr val="tx1"/>
          </a:solidFill>
          <a:prstDash val="solid"/>
        </a:ln>
      </c:spPr>
      <c:txPr>
        <a:bodyPr/>
        <a:lstStyle/>
        <a:p>
          <a:pPr>
            <a:defRPr sz="974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61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Serogroup B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Sheet1!$A$2:$A$10</c:f>
              <c:strCache>
                <c:ptCount val="9"/>
                <c:pt idx="0">
                  <c:v>&lt;1 year</c:v>
                </c:pt>
                <c:pt idx="1">
                  <c:v>1-4 years</c:v>
                </c:pt>
                <c:pt idx="2">
                  <c:v>5-10 years</c:v>
                </c:pt>
                <c:pt idx="3">
                  <c:v>11-14 years</c:v>
                </c:pt>
                <c:pt idx="4">
                  <c:v>15-18 years</c:v>
                </c:pt>
                <c:pt idx="5">
                  <c:v>19-22 years</c:v>
                </c:pt>
                <c:pt idx="6">
                  <c:v>23-26 years</c:v>
                </c:pt>
                <c:pt idx="7">
                  <c:v>27-64 years</c:v>
                </c:pt>
                <c:pt idx="8">
                  <c:v>65+ years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1.44</c:v>
                </c:pt>
                <c:pt idx="1">
                  <c:v>0.28000000000000003</c:v>
                </c:pt>
                <c:pt idx="2">
                  <c:v>0.06</c:v>
                </c:pt>
                <c:pt idx="3">
                  <c:v>0.04</c:v>
                </c:pt>
                <c:pt idx="4">
                  <c:v>0.13</c:v>
                </c:pt>
                <c:pt idx="5">
                  <c:v>0.17</c:v>
                </c:pt>
                <c:pt idx="6">
                  <c:v>0.08</c:v>
                </c:pt>
                <c:pt idx="7">
                  <c:v>0.04</c:v>
                </c:pt>
                <c:pt idx="8">
                  <c:v>0.04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Serogroup C &amp; Y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cat>
            <c:strRef>
              <c:f>Sheet1!$A$2:$A$10</c:f>
              <c:strCache>
                <c:ptCount val="9"/>
                <c:pt idx="0">
                  <c:v>&lt;1 year</c:v>
                </c:pt>
                <c:pt idx="1">
                  <c:v>1-4 years</c:v>
                </c:pt>
                <c:pt idx="2">
                  <c:v>5-10 years</c:v>
                </c:pt>
                <c:pt idx="3">
                  <c:v>11-14 years</c:v>
                </c:pt>
                <c:pt idx="4">
                  <c:v>15-18 years</c:v>
                </c:pt>
                <c:pt idx="5">
                  <c:v>19-22 years</c:v>
                </c:pt>
                <c:pt idx="6">
                  <c:v>23-26 years</c:v>
                </c:pt>
                <c:pt idx="7">
                  <c:v>27-64 years</c:v>
                </c:pt>
                <c:pt idx="8">
                  <c:v>65+ years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0.7</c:v>
                </c:pt>
                <c:pt idx="1">
                  <c:v>0.17</c:v>
                </c:pt>
                <c:pt idx="2">
                  <c:v>0.08</c:v>
                </c:pt>
                <c:pt idx="3">
                  <c:v>7.0000000000000007E-2</c:v>
                </c:pt>
                <c:pt idx="4">
                  <c:v>0.19</c:v>
                </c:pt>
                <c:pt idx="5">
                  <c:v>0.2</c:v>
                </c:pt>
                <c:pt idx="6">
                  <c:v>0.13</c:v>
                </c:pt>
                <c:pt idx="7">
                  <c:v>0.1</c:v>
                </c:pt>
                <c:pt idx="8">
                  <c:v>0.22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8724072"/>
        <c:axId val="308722896"/>
      </c:barChart>
      <c:catAx>
        <c:axId val="3087240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accent1"/>
            </a:solidFill>
          </a:ln>
        </c:spPr>
        <c:crossAx val="308722896"/>
        <c:crosses val="autoZero"/>
        <c:auto val="1"/>
        <c:lblAlgn val="ctr"/>
        <c:lblOffset val="100"/>
        <c:noMultiLvlLbl val="0"/>
      </c:catAx>
      <c:valAx>
        <c:axId val="30872289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Incidence per 100,000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accent1"/>
            </a:solidFill>
          </a:ln>
        </c:spPr>
        <c:crossAx val="308724072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800" baseline="0">
          <a:solidFill>
            <a:srgbClr val="000000"/>
          </a:solidFill>
        </a:defRPr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47989472206234"/>
          <c:y val="4.8571504992518347E-2"/>
          <c:w val="0.75033100029163025"/>
          <c:h val="0.83020830350751607"/>
        </c:manualLayout>
      </c:layout>
      <c:barChart>
        <c:barDir val="col"/>
        <c:grouping val="clustered"/>
        <c:varyColors val="0"/>
        <c:ser>
          <c:idx val="3"/>
          <c:order val="3"/>
          <c:tx>
            <c:strRef>
              <c:f>Sheet1!$E$1</c:f>
              <c:strCache>
                <c:ptCount val="1"/>
                <c:pt idx="0">
                  <c:v>cov</c:v>
                </c:pt>
              </c:strCache>
            </c:strRef>
          </c:tx>
          <c:spPr>
            <a:solidFill>
              <a:schemeClr val="accent6">
                <a:lumMod val="25000"/>
                <a:lumOff val="75000"/>
              </a:schemeClr>
            </a:solidFill>
          </c:spPr>
          <c:invertIfNegative val="0"/>
          <c:cat>
            <c:numRef>
              <c:f>Sheet1!$A$2:$A$22</c:f>
              <c:numCache>
                <c:formatCode>General</c:formatCode>
                <c:ptCount val="2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</c:numCache>
            </c:numRef>
          </c:cat>
          <c:val>
            <c:numRef>
              <c:f>Sheet1!$E$2:$E$22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11.7</c:v>
                </c:pt>
                <c:pt idx="14">
                  <c:v>32.4</c:v>
                </c:pt>
                <c:pt idx="15">
                  <c:v>41.8</c:v>
                </c:pt>
                <c:pt idx="16">
                  <c:v>53.6</c:v>
                </c:pt>
                <c:pt idx="17">
                  <c:v>62.7</c:v>
                </c:pt>
                <c:pt idx="18">
                  <c:v>70.5</c:v>
                </c:pt>
                <c:pt idx="19">
                  <c:v>74</c:v>
                </c:pt>
                <c:pt idx="20">
                  <c:v>77.8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1173048"/>
        <c:axId val="171171872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Serogroup B</c:v>
                </c:pt>
              </c:strCache>
            </c:strRef>
          </c:tx>
          <c:spPr>
            <a:ln w="38100"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</c:numCache>
            </c:num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0.25</c:v>
                </c:pt>
                <c:pt idx="1">
                  <c:v>0.3</c:v>
                </c:pt>
                <c:pt idx="2">
                  <c:v>0.3</c:v>
                </c:pt>
                <c:pt idx="3">
                  <c:v>0.3</c:v>
                </c:pt>
                <c:pt idx="4">
                  <c:v>0.27</c:v>
                </c:pt>
                <c:pt idx="5">
                  <c:v>0.2</c:v>
                </c:pt>
                <c:pt idx="6">
                  <c:v>0.26</c:v>
                </c:pt>
                <c:pt idx="7">
                  <c:v>0.25</c:v>
                </c:pt>
                <c:pt idx="8">
                  <c:v>0.26</c:v>
                </c:pt>
                <c:pt idx="9">
                  <c:v>0.22</c:v>
                </c:pt>
                <c:pt idx="10">
                  <c:v>0.24</c:v>
                </c:pt>
                <c:pt idx="11">
                  <c:v>0.17</c:v>
                </c:pt>
                <c:pt idx="12">
                  <c:v>0.18</c:v>
                </c:pt>
                <c:pt idx="13">
                  <c:v>0.11</c:v>
                </c:pt>
                <c:pt idx="14">
                  <c:v>0.11</c:v>
                </c:pt>
                <c:pt idx="15">
                  <c:v>0.14000000000000001</c:v>
                </c:pt>
                <c:pt idx="16">
                  <c:v>0.11</c:v>
                </c:pt>
                <c:pt idx="17">
                  <c:v>0.04</c:v>
                </c:pt>
                <c:pt idx="18">
                  <c:v>7.0000000000000007E-2</c:v>
                </c:pt>
                <c:pt idx="19">
                  <c:v>7.0000000000000007E-2</c:v>
                </c:pt>
                <c:pt idx="20">
                  <c:v>0.05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Serogroup C</c:v>
                </c:pt>
              </c:strCache>
            </c:strRef>
          </c:tx>
          <c:spPr>
            <a:ln w="38100">
              <a:solidFill>
                <a:schemeClr val="accent6">
                  <a:lumMod val="50000"/>
                  <a:lumOff val="50000"/>
                </a:schemeClr>
              </a:solidFill>
            </a:ln>
          </c:spPr>
          <c:marker>
            <c:symbol val="none"/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</c:numCache>
            </c:numRef>
          </c:cat>
          <c:val>
            <c:numRef>
              <c:f>Sheet1!$C$2:$C$22</c:f>
              <c:numCache>
                <c:formatCode>General</c:formatCode>
                <c:ptCount val="21"/>
                <c:pt idx="0">
                  <c:v>0.45</c:v>
                </c:pt>
                <c:pt idx="1">
                  <c:v>0.47</c:v>
                </c:pt>
                <c:pt idx="2">
                  <c:v>0.5</c:v>
                </c:pt>
                <c:pt idx="3">
                  <c:v>0.46</c:v>
                </c:pt>
                <c:pt idx="4">
                  <c:v>0.42</c:v>
                </c:pt>
                <c:pt idx="5">
                  <c:v>0.32</c:v>
                </c:pt>
                <c:pt idx="6">
                  <c:v>0.37</c:v>
                </c:pt>
                <c:pt idx="7">
                  <c:v>0.19</c:v>
                </c:pt>
                <c:pt idx="8">
                  <c:v>0.24</c:v>
                </c:pt>
                <c:pt idx="9">
                  <c:v>0.17</c:v>
                </c:pt>
                <c:pt idx="10">
                  <c:v>0.18</c:v>
                </c:pt>
                <c:pt idx="11">
                  <c:v>7.0000000000000007E-2</c:v>
                </c:pt>
                <c:pt idx="12">
                  <c:v>0.09</c:v>
                </c:pt>
                <c:pt idx="13">
                  <c:v>0.09</c:v>
                </c:pt>
                <c:pt idx="14">
                  <c:v>0.12</c:v>
                </c:pt>
                <c:pt idx="15">
                  <c:v>0.12</c:v>
                </c:pt>
                <c:pt idx="16">
                  <c:v>0.09</c:v>
                </c:pt>
                <c:pt idx="17">
                  <c:v>0.06</c:v>
                </c:pt>
                <c:pt idx="18">
                  <c:v>0.06</c:v>
                </c:pt>
                <c:pt idx="19">
                  <c:v>0.04</c:v>
                </c:pt>
                <c:pt idx="20">
                  <c:v>0.05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Serogroup Y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</c:numCache>
            </c:numRef>
          </c:cat>
          <c:val>
            <c:numRef>
              <c:f>Sheet1!$D$2:$D$22</c:f>
              <c:numCache>
                <c:formatCode>General</c:formatCode>
                <c:ptCount val="21"/>
                <c:pt idx="0">
                  <c:v>0.28000000000000003</c:v>
                </c:pt>
                <c:pt idx="1">
                  <c:v>0.19</c:v>
                </c:pt>
                <c:pt idx="2">
                  <c:v>0.4</c:v>
                </c:pt>
                <c:pt idx="3">
                  <c:v>0.47</c:v>
                </c:pt>
                <c:pt idx="4">
                  <c:v>0.52</c:v>
                </c:pt>
                <c:pt idx="5">
                  <c:v>0.47</c:v>
                </c:pt>
                <c:pt idx="6">
                  <c:v>0.44</c:v>
                </c:pt>
                <c:pt idx="7">
                  <c:v>0.28000000000000003</c:v>
                </c:pt>
                <c:pt idx="8">
                  <c:v>0.27</c:v>
                </c:pt>
                <c:pt idx="9">
                  <c:v>0.15</c:v>
                </c:pt>
                <c:pt idx="10">
                  <c:v>0.15</c:v>
                </c:pt>
                <c:pt idx="11">
                  <c:v>0.11</c:v>
                </c:pt>
                <c:pt idx="12">
                  <c:v>0.13</c:v>
                </c:pt>
                <c:pt idx="13">
                  <c:v>0.14000000000000001</c:v>
                </c:pt>
                <c:pt idx="14">
                  <c:v>0.14000000000000001</c:v>
                </c:pt>
                <c:pt idx="15">
                  <c:v>0.11</c:v>
                </c:pt>
                <c:pt idx="16">
                  <c:v>0.12</c:v>
                </c:pt>
                <c:pt idx="17">
                  <c:v>0.08</c:v>
                </c:pt>
                <c:pt idx="18">
                  <c:v>0.08</c:v>
                </c:pt>
                <c:pt idx="19">
                  <c:v>0.06</c:v>
                </c:pt>
                <c:pt idx="20">
                  <c:v>0.02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1173440"/>
        <c:axId val="171172656"/>
      </c:lineChart>
      <c:catAx>
        <c:axId val="171173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2">
                <a:lumMod val="50000"/>
              </a:schemeClr>
            </a:solidFill>
          </a:ln>
        </c:spPr>
        <c:txPr>
          <a:bodyPr/>
          <a:lstStyle/>
          <a:p>
            <a:pPr>
              <a:defRPr sz="1200" b="1" baseline="0">
                <a:solidFill>
                  <a:srgbClr val="000000"/>
                </a:solidFill>
              </a:defRPr>
            </a:pPr>
            <a:endParaRPr lang="en-US"/>
          </a:p>
        </c:txPr>
        <c:crossAx val="171172656"/>
        <c:crosses val="autoZero"/>
        <c:auto val="1"/>
        <c:lblAlgn val="ctr"/>
        <c:lblOffset val="100"/>
        <c:noMultiLvlLbl val="0"/>
      </c:catAx>
      <c:valAx>
        <c:axId val="17117265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 i="0">
                    <a:solidFill>
                      <a:srgbClr val="000000"/>
                    </a:solidFill>
                  </a:defRPr>
                </a:pPr>
                <a:r>
                  <a:rPr lang="en-US" b="0" i="0" dirty="0" smtClean="0">
                    <a:solidFill>
                      <a:srgbClr val="000000"/>
                    </a:solidFill>
                  </a:rPr>
                  <a:t>Incidence per 100,000</a:t>
                </a:r>
                <a:r>
                  <a:rPr lang="en-US" b="0" i="0" baseline="30000" dirty="0" smtClean="0">
                    <a:solidFill>
                      <a:srgbClr val="000000"/>
                    </a:solidFill>
                  </a:rPr>
                  <a:t>1</a:t>
                </a:r>
                <a:endParaRPr lang="en-US" b="0" i="0" baseline="30000" dirty="0">
                  <a:solidFill>
                    <a:srgbClr val="000000"/>
                  </a:solidFill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bg2">
                <a:lumMod val="50000"/>
              </a:schemeClr>
            </a:solidFill>
          </a:ln>
        </c:spPr>
        <c:txPr>
          <a:bodyPr/>
          <a:lstStyle/>
          <a:p>
            <a:pPr>
              <a:defRPr sz="1600" b="0" i="0" baseline="0">
                <a:solidFill>
                  <a:srgbClr val="000000"/>
                </a:solidFill>
              </a:defRPr>
            </a:pPr>
            <a:endParaRPr lang="en-US"/>
          </a:p>
        </c:txPr>
        <c:crossAx val="171173440"/>
        <c:crosses val="autoZero"/>
        <c:crossBetween val="between"/>
      </c:valAx>
      <c:valAx>
        <c:axId val="171171872"/>
        <c:scaling>
          <c:orientation val="minMax"/>
          <c:max val="10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ln>
            <a:solidFill>
              <a:schemeClr val="bg2">
                <a:lumMod val="50000"/>
              </a:schemeClr>
            </a:solidFill>
          </a:ln>
        </c:spPr>
        <c:txPr>
          <a:bodyPr/>
          <a:lstStyle/>
          <a:p>
            <a:pPr>
              <a:defRPr sz="1600" b="0" i="0" baseline="0">
                <a:solidFill>
                  <a:srgbClr val="000000"/>
                </a:solidFill>
              </a:defRPr>
            </a:pPr>
            <a:endParaRPr lang="en-US"/>
          </a:p>
        </c:txPr>
        <c:crossAx val="171173048"/>
        <c:crosses val="max"/>
        <c:crossBetween val="between"/>
        <c:majorUnit val="20"/>
      </c:valAx>
      <c:catAx>
        <c:axId val="171173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1171872"/>
        <c:crosses val="autoZero"/>
        <c:auto val="1"/>
        <c:lblAlgn val="ctr"/>
        <c:lblOffset val="100"/>
        <c:noMultiLvlLbl val="0"/>
      </c:catAx>
      <c:spPr>
        <a:ln>
          <a:noFill/>
        </a:ln>
      </c:spPr>
    </c:plotArea>
    <c:legend>
      <c:legendPos val="t"/>
      <c:legendEntry>
        <c:idx val="0"/>
        <c:delete val="1"/>
      </c:legendEntry>
      <c:overlay val="0"/>
      <c:txPr>
        <a:bodyPr/>
        <a:lstStyle/>
        <a:p>
          <a:pPr>
            <a:defRPr sz="1400" b="1" baseline="0">
              <a:solidFill>
                <a:srgbClr val="000000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6C0868-227C-4158-8EED-62E2FD8383CE}" type="doc">
      <dgm:prSet loTypeId="urn:microsoft.com/office/officeart/2005/8/layout/venn2" loCatId="relationship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58AF192A-997C-4CDC-A041-AA7A8859636B}">
      <dgm:prSet phldrT="[Text]" custT="1"/>
      <dgm:spPr>
        <a:solidFill>
          <a:srgbClr val="BF93CD"/>
        </a:solidFill>
        <a:ln>
          <a:solidFill>
            <a:srgbClr val="002060"/>
          </a:solidFill>
        </a:ln>
      </dgm:spPr>
      <dgm:t>
        <a:bodyPr/>
        <a:lstStyle/>
        <a:p>
          <a:endParaRPr lang="en-US" sz="1800" b="1" dirty="0">
            <a:solidFill>
              <a:schemeClr val="bg2"/>
            </a:solidFill>
          </a:endParaRPr>
        </a:p>
      </dgm:t>
    </dgm:pt>
    <dgm:pt modelId="{3098ABDE-BFAB-4F57-9FE4-A065B393F692}" type="parTrans" cxnId="{372E626C-FC94-4066-A522-4101DB5F1EEA}">
      <dgm:prSet/>
      <dgm:spPr/>
      <dgm:t>
        <a:bodyPr/>
        <a:lstStyle/>
        <a:p>
          <a:endParaRPr lang="en-US"/>
        </a:p>
      </dgm:t>
    </dgm:pt>
    <dgm:pt modelId="{0CDA3291-6B22-4667-85C8-7B06F10F1547}" type="sibTrans" cxnId="{372E626C-FC94-4066-A522-4101DB5F1EEA}">
      <dgm:prSet/>
      <dgm:spPr/>
      <dgm:t>
        <a:bodyPr/>
        <a:lstStyle/>
        <a:p>
          <a:endParaRPr lang="en-US"/>
        </a:p>
      </dgm:t>
    </dgm:pt>
    <dgm:pt modelId="{7D75613D-B6AD-4EB4-9641-3A5532CF5C4A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rgbClr val="002060"/>
          </a:solidFill>
        </a:ln>
      </dgm:spPr>
      <dgm:t>
        <a:bodyPr/>
        <a:lstStyle/>
        <a:p>
          <a:endParaRPr lang="en-US" sz="1700" b="1" dirty="0" smtClean="0">
            <a:solidFill>
              <a:schemeClr val="bg2"/>
            </a:solidFill>
          </a:endParaRPr>
        </a:p>
      </dgm:t>
    </dgm:pt>
    <dgm:pt modelId="{0F0C57E4-2A27-4281-BC08-AEE8333D3E0D}" type="parTrans" cxnId="{0CAA983C-611D-49EE-8CBD-816E0E2EF746}">
      <dgm:prSet/>
      <dgm:spPr/>
      <dgm:t>
        <a:bodyPr/>
        <a:lstStyle/>
        <a:p>
          <a:endParaRPr lang="en-US"/>
        </a:p>
      </dgm:t>
    </dgm:pt>
    <dgm:pt modelId="{A8335AEE-9969-4103-AC16-D925A248B6B6}" type="sibTrans" cxnId="{0CAA983C-611D-49EE-8CBD-816E0E2EF746}">
      <dgm:prSet/>
      <dgm:spPr/>
      <dgm:t>
        <a:bodyPr/>
        <a:lstStyle/>
        <a:p>
          <a:endParaRPr lang="en-US"/>
        </a:p>
      </dgm:t>
    </dgm:pt>
    <dgm:pt modelId="{CF81B450-719D-4638-869F-6B6CC78CC80E}">
      <dgm:prSet phldrT="[Text]" custT="1"/>
      <dgm:spPr>
        <a:ln>
          <a:solidFill>
            <a:srgbClr val="002060"/>
          </a:solidFill>
        </a:ln>
      </dgm:spPr>
      <dgm:t>
        <a:bodyPr/>
        <a:lstStyle/>
        <a:p>
          <a:endParaRPr lang="en-US" sz="1600" b="1" dirty="0" smtClean="0">
            <a:solidFill>
              <a:srgbClr val="002060"/>
            </a:solidFill>
          </a:endParaRPr>
        </a:p>
      </dgm:t>
    </dgm:pt>
    <dgm:pt modelId="{2724BA6E-474D-4DC8-9E67-DE7D881D21F0}" type="parTrans" cxnId="{9B4D292C-5FE8-4EA9-8C15-953F4521B5AB}">
      <dgm:prSet/>
      <dgm:spPr/>
      <dgm:t>
        <a:bodyPr/>
        <a:lstStyle/>
        <a:p>
          <a:endParaRPr lang="en-US"/>
        </a:p>
      </dgm:t>
    </dgm:pt>
    <dgm:pt modelId="{4161C5B2-12EF-4D04-AE9E-D5BFD2974492}" type="sibTrans" cxnId="{9B4D292C-5FE8-4EA9-8C15-953F4521B5AB}">
      <dgm:prSet/>
      <dgm:spPr/>
      <dgm:t>
        <a:bodyPr/>
        <a:lstStyle/>
        <a:p>
          <a:endParaRPr lang="en-US"/>
        </a:p>
      </dgm:t>
    </dgm:pt>
    <dgm:pt modelId="{D05ABF52-FE61-4229-852B-9A101DAC386E}">
      <dgm:prSet phldrT="[Text]" custT="1"/>
      <dgm:spPr>
        <a:ln>
          <a:solidFill>
            <a:srgbClr val="002060"/>
          </a:solidFill>
        </a:ln>
      </dgm:spPr>
      <dgm:t>
        <a:bodyPr/>
        <a:lstStyle/>
        <a:p>
          <a:pPr algn="ctr"/>
          <a:endParaRPr lang="en-US" sz="1700" b="1" dirty="0" smtClean="0">
            <a:solidFill>
              <a:schemeClr val="bg2"/>
            </a:solidFill>
          </a:endParaRPr>
        </a:p>
      </dgm:t>
    </dgm:pt>
    <dgm:pt modelId="{BA45352D-C1B8-467D-B97A-E7E2666585AB}" type="parTrans" cxnId="{F19CED79-93B7-4854-804E-2022504693DF}">
      <dgm:prSet/>
      <dgm:spPr/>
      <dgm:t>
        <a:bodyPr/>
        <a:lstStyle/>
        <a:p>
          <a:endParaRPr lang="en-US"/>
        </a:p>
      </dgm:t>
    </dgm:pt>
    <dgm:pt modelId="{137301F5-1B16-4AF8-82C3-7600CE82C947}" type="sibTrans" cxnId="{F19CED79-93B7-4854-804E-2022504693DF}">
      <dgm:prSet/>
      <dgm:spPr/>
      <dgm:t>
        <a:bodyPr/>
        <a:lstStyle/>
        <a:p>
          <a:endParaRPr lang="en-US"/>
        </a:p>
      </dgm:t>
    </dgm:pt>
    <dgm:pt modelId="{6E164EC4-E8AD-47C3-A225-B723080FDF5E}" type="pres">
      <dgm:prSet presAssocID="{176C0868-227C-4158-8EED-62E2FD8383CE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82A67C0-C4BF-4B4A-81C5-82F644FDA327}" type="pres">
      <dgm:prSet presAssocID="{176C0868-227C-4158-8EED-62E2FD8383CE}" presName="comp1" presStyleCnt="0"/>
      <dgm:spPr/>
    </dgm:pt>
    <dgm:pt modelId="{7F197572-B8F7-410A-8FDB-023376FA1E68}" type="pres">
      <dgm:prSet presAssocID="{176C0868-227C-4158-8EED-62E2FD8383CE}" presName="circle1" presStyleLbl="node1" presStyleIdx="0" presStyleCnt="4"/>
      <dgm:spPr/>
      <dgm:t>
        <a:bodyPr/>
        <a:lstStyle/>
        <a:p>
          <a:endParaRPr lang="en-US"/>
        </a:p>
      </dgm:t>
    </dgm:pt>
    <dgm:pt modelId="{8F90D759-6F7A-4129-9E11-529B0C51C613}" type="pres">
      <dgm:prSet presAssocID="{176C0868-227C-4158-8EED-62E2FD8383CE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6B61E3-C23B-4058-BB9B-5AECDDDD1058}" type="pres">
      <dgm:prSet presAssocID="{176C0868-227C-4158-8EED-62E2FD8383CE}" presName="comp2" presStyleCnt="0"/>
      <dgm:spPr/>
    </dgm:pt>
    <dgm:pt modelId="{078D92A1-11C1-4A0D-8EBE-614BF13A9B9B}" type="pres">
      <dgm:prSet presAssocID="{176C0868-227C-4158-8EED-62E2FD8383CE}" presName="circle2" presStyleLbl="node1" presStyleIdx="1" presStyleCnt="4" custScaleX="30973" custScaleY="30973" custLinFactNeighborY="35620"/>
      <dgm:spPr/>
      <dgm:t>
        <a:bodyPr/>
        <a:lstStyle/>
        <a:p>
          <a:endParaRPr lang="en-US"/>
        </a:p>
      </dgm:t>
    </dgm:pt>
    <dgm:pt modelId="{A2A1BC92-219F-45B8-83F9-8A7BDB065BFE}" type="pres">
      <dgm:prSet presAssocID="{176C0868-227C-4158-8EED-62E2FD8383CE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2F47CF-989F-438D-9C06-78AD80499AD3}" type="pres">
      <dgm:prSet presAssocID="{176C0868-227C-4158-8EED-62E2FD8383CE}" presName="comp3" presStyleCnt="0"/>
      <dgm:spPr/>
    </dgm:pt>
    <dgm:pt modelId="{2030968E-39C1-44D0-8179-641DFA2690E2}" type="pres">
      <dgm:prSet presAssocID="{176C0868-227C-4158-8EED-62E2FD8383CE}" presName="circle3" presStyleLbl="node1" presStyleIdx="2" presStyleCnt="4" custScaleX="26549" custScaleY="26549" custLinFactNeighborY="38200"/>
      <dgm:spPr/>
      <dgm:t>
        <a:bodyPr/>
        <a:lstStyle/>
        <a:p>
          <a:endParaRPr lang="en-US"/>
        </a:p>
      </dgm:t>
    </dgm:pt>
    <dgm:pt modelId="{5BD17FBA-5163-4D2C-AB3B-EA0788286CF3}" type="pres">
      <dgm:prSet presAssocID="{176C0868-227C-4158-8EED-62E2FD8383CE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FF7823-516D-4F81-A4D3-AF4C03A9D9EA}" type="pres">
      <dgm:prSet presAssocID="{176C0868-227C-4158-8EED-62E2FD8383CE}" presName="comp4" presStyleCnt="0"/>
      <dgm:spPr/>
    </dgm:pt>
    <dgm:pt modelId="{225E798A-F8B8-4DE0-978B-0AC55EC86F5E}" type="pres">
      <dgm:prSet presAssocID="{176C0868-227C-4158-8EED-62E2FD8383CE}" presName="circle4" presStyleLbl="node1" presStyleIdx="3" presStyleCnt="4" custScaleX="19911" custScaleY="19911" custLinFactNeighborX="569" custLinFactNeighborY="42257"/>
      <dgm:spPr/>
      <dgm:t>
        <a:bodyPr/>
        <a:lstStyle/>
        <a:p>
          <a:endParaRPr lang="en-US"/>
        </a:p>
      </dgm:t>
    </dgm:pt>
    <dgm:pt modelId="{7392386F-63FB-4834-9DE6-C9209C09F222}" type="pres">
      <dgm:prSet presAssocID="{176C0868-227C-4158-8EED-62E2FD8383CE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2E626C-FC94-4066-A522-4101DB5F1EEA}" srcId="{176C0868-227C-4158-8EED-62E2FD8383CE}" destId="{58AF192A-997C-4CDC-A041-AA7A8859636B}" srcOrd="0" destOrd="0" parTransId="{3098ABDE-BFAB-4F57-9FE4-A065B393F692}" sibTransId="{0CDA3291-6B22-4667-85C8-7B06F10F1547}"/>
    <dgm:cxn modelId="{E85EB931-7063-497F-BE22-C557550139E7}" type="presOf" srcId="{58AF192A-997C-4CDC-A041-AA7A8859636B}" destId="{8F90D759-6F7A-4129-9E11-529B0C51C613}" srcOrd="1" destOrd="0" presId="urn:microsoft.com/office/officeart/2005/8/layout/venn2"/>
    <dgm:cxn modelId="{9B4D292C-5FE8-4EA9-8C15-953F4521B5AB}" srcId="{176C0868-227C-4158-8EED-62E2FD8383CE}" destId="{CF81B450-719D-4638-869F-6B6CC78CC80E}" srcOrd="2" destOrd="0" parTransId="{2724BA6E-474D-4DC8-9E67-DE7D881D21F0}" sibTransId="{4161C5B2-12EF-4D04-AE9E-D5BFD2974492}"/>
    <dgm:cxn modelId="{F19CED79-93B7-4854-804E-2022504693DF}" srcId="{176C0868-227C-4158-8EED-62E2FD8383CE}" destId="{D05ABF52-FE61-4229-852B-9A101DAC386E}" srcOrd="3" destOrd="0" parTransId="{BA45352D-C1B8-467D-B97A-E7E2666585AB}" sibTransId="{137301F5-1B16-4AF8-82C3-7600CE82C947}"/>
    <dgm:cxn modelId="{7FD47C5D-E0F4-4BDE-9404-FCE76B5A7C83}" type="presOf" srcId="{7D75613D-B6AD-4EB4-9641-3A5532CF5C4A}" destId="{078D92A1-11C1-4A0D-8EBE-614BF13A9B9B}" srcOrd="0" destOrd="0" presId="urn:microsoft.com/office/officeart/2005/8/layout/venn2"/>
    <dgm:cxn modelId="{7B8ECA70-64C4-47B8-8376-56CF3D2EC61E}" type="presOf" srcId="{7D75613D-B6AD-4EB4-9641-3A5532CF5C4A}" destId="{A2A1BC92-219F-45B8-83F9-8A7BDB065BFE}" srcOrd="1" destOrd="0" presId="urn:microsoft.com/office/officeart/2005/8/layout/venn2"/>
    <dgm:cxn modelId="{30F6CF35-FF43-4729-AE56-0B4AC178D02B}" type="presOf" srcId="{CF81B450-719D-4638-869F-6B6CC78CC80E}" destId="{2030968E-39C1-44D0-8179-641DFA2690E2}" srcOrd="0" destOrd="0" presId="urn:microsoft.com/office/officeart/2005/8/layout/venn2"/>
    <dgm:cxn modelId="{37F915C7-0C8E-4ECE-90BF-608A92042158}" type="presOf" srcId="{D05ABF52-FE61-4229-852B-9A101DAC386E}" destId="{7392386F-63FB-4834-9DE6-C9209C09F222}" srcOrd="1" destOrd="0" presId="urn:microsoft.com/office/officeart/2005/8/layout/venn2"/>
    <dgm:cxn modelId="{DEB9D7FC-F914-4890-9EEF-3CF0F905C342}" type="presOf" srcId="{58AF192A-997C-4CDC-A041-AA7A8859636B}" destId="{7F197572-B8F7-410A-8FDB-023376FA1E68}" srcOrd="0" destOrd="0" presId="urn:microsoft.com/office/officeart/2005/8/layout/venn2"/>
    <dgm:cxn modelId="{71DBD7EB-6F0B-4ABA-A0F6-E136C883BB35}" type="presOf" srcId="{D05ABF52-FE61-4229-852B-9A101DAC386E}" destId="{225E798A-F8B8-4DE0-978B-0AC55EC86F5E}" srcOrd="0" destOrd="0" presId="urn:microsoft.com/office/officeart/2005/8/layout/venn2"/>
    <dgm:cxn modelId="{F4F8B1BD-F006-4A59-890F-F1B853C73767}" type="presOf" srcId="{176C0868-227C-4158-8EED-62E2FD8383CE}" destId="{6E164EC4-E8AD-47C3-A225-B723080FDF5E}" srcOrd="0" destOrd="0" presId="urn:microsoft.com/office/officeart/2005/8/layout/venn2"/>
    <dgm:cxn modelId="{DADC6FDB-E68A-4672-AC96-CC23B1462D9F}" type="presOf" srcId="{CF81B450-719D-4638-869F-6B6CC78CC80E}" destId="{5BD17FBA-5163-4D2C-AB3B-EA0788286CF3}" srcOrd="1" destOrd="0" presId="urn:microsoft.com/office/officeart/2005/8/layout/venn2"/>
    <dgm:cxn modelId="{0CAA983C-611D-49EE-8CBD-816E0E2EF746}" srcId="{176C0868-227C-4158-8EED-62E2FD8383CE}" destId="{7D75613D-B6AD-4EB4-9641-3A5532CF5C4A}" srcOrd="1" destOrd="0" parTransId="{0F0C57E4-2A27-4281-BC08-AEE8333D3E0D}" sibTransId="{A8335AEE-9969-4103-AC16-D925A248B6B6}"/>
    <dgm:cxn modelId="{FC821CA4-5B41-4820-B6FD-6411075A3382}" type="presParOf" srcId="{6E164EC4-E8AD-47C3-A225-B723080FDF5E}" destId="{482A67C0-C4BF-4B4A-81C5-82F644FDA327}" srcOrd="0" destOrd="0" presId="urn:microsoft.com/office/officeart/2005/8/layout/venn2"/>
    <dgm:cxn modelId="{96E95CBB-8224-4817-8AD8-3EC8889CD916}" type="presParOf" srcId="{482A67C0-C4BF-4B4A-81C5-82F644FDA327}" destId="{7F197572-B8F7-410A-8FDB-023376FA1E68}" srcOrd="0" destOrd="0" presId="urn:microsoft.com/office/officeart/2005/8/layout/venn2"/>
    <dgm:cxn modelId="{D0992AE4-9DE1-4505-8130-6376E3C199E1}" type="presParOf" srcId="{482A67C0-C4BF-4B4A-81C5-82F644FDA327}" destId="{8F90D759-6F7A-4129-9E11-529B0C51C613}" srcOrd="1" destOrd="0" presId="urn:microsoft.com/office/officeart/2005/8/layout/venn2"/>
    <dgm:cxn modelId="{F979C789-C18C-4713-8250-0C40579693B1}" type="presParOf" srcId="{6E164EC4-E8AD-47C3-A225-B723080FDF5E}" destId="{9F6B61E3-C23B-4058-BB9B-5AECDDDD1058}" srcOrd="1" destOrd="0" presId="urn:microsoft.com/office/officeart/2005/8/layout/venn2"/>
    <dgm:cxn modelId="{3A49ACD7-C3F8-4DF5-BAA6-66824114CA19}" type="presParOf" srcId="{9F6B61E3-C23B-4058-BB9B-5AECDDDD1058}" destId="{078D92A1-11C1-4A0D-8EBE-614BF13A9B9B}" srcOrd="0" destOrd="0" presId="urn:microsoft.com/office/officeart/2005/8/layout/venn2"/>
    <dgm:cxn modelId="{979CF5DA-8A4C-4E40-809D-150B651A9B64}" type="presParOf" srcId="{9F6B61E3-C23B-4058-BB9B-5AECDDDD1058}" destId="{A2A1BC92-219F-45B8-83F9-8A7BDB065BFE}" srcOrd="1" destOrd="0" presId="urn:microsoft.com/office/officeart/2005/8/layout/venn2"/>
    <dgm:cxn modelId="{107CD545-66FF-4A03-9A57-31DC48B30E30}" type="presParOf" srcId="{6E164EC4-E8AD-47C3-A225-B723080FDF5E}" destId="{BD2F47CF-989F-438D-9C06-78AD80499AD3}" srcOrd="2" destOrd="0" presId="urn:microsoft.com/office/officeart/2005/8/layout/venn2"/>
    <dgm:cxn modelId="{0CC94F52-96D9-4695-8081-04C3682635AE}" type="presParOf" srcId="{BD2F47CF-989F-438D-9C06-78AD80499AD3}" destId="{2030968E-39C1-44D0-8179-641DFA2690E2}" srcOrd="0" destOrd="0" presId="urn:microsoft.com/office/officeart/2005/8/layout/venn2"/>
    <dgm:cxn modelId="{2810CDE1-483E-47CD-B471-71DD03D5A290}" type="presParOf" srcId="{BD2F47CF-989F-438D-9C06-78AD80499AD3}" destId="{5BD17FBA-5163-4D2C-AB3B-EA0788286CF3}" srcOrd="1" destOrd="0" presId="urn:microsoft.com/office/officeart/2005/8/layout/venn2"/>
    <dgm:cxn modelId="{5A8589FD-BE72-4DC3-AC54-AACD4B455D9B}" type="presParOf" srcId="{6E164EC4-E8AD-47C3-A225-B723080FDF5E}" destId="{28FF7823-516D-4F81-A4D3-AF4C03A9D9EA}" srcOrd="3" destOrd="0" presId="urn:microsoft.com/office/officeart/2005/8/layout/venn2"/>
    <dgm:cxn modelId="{C918D545-1923-4C0D-A2E8-E689E7F161CF}" type="presParOf" srcId="{28FF7823-516D-4F81-A4D3-AF4C03A9D9EA}" destId="{225E798A-F8B8-4DE0-978B-0AC55EC86F5E}" srcOrd="0" destOrd="0" presId="urn:microsoft.com/office/officeart/2005/8/layout/venn2"/>
    <dgm:cxn modelId="{CC185ABB-AD08-42B4-A23E-A0687850CADE}" type="presParOf" srcId="{28FF7823-516D-4F81-A4D3-AF4C03A9D9EA}" destId="{7392386F-63FB-4834-9DE6-C9209C09F222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0.70831</cdr:x>
      <cdr:y>0.27136</cdr:y>
    </cdr:from>
    <cdr:to>
      <cdr:x>0.82543</cdr:x>
      <cdr:y>0.32901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160314" y="1160276"/>
          <a:ext cx="1018612" cy="246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/>
            <a:t>Rotavirus</a:t>
          </a:r>
        </a:p>
      </cdr:txBody>
    </cdr:sp>
  </cdr:relSizeAnchor>
  <cdr:relSizeAnchor xmlns:cdr="http://schemas.openxmlformats.org/drawingml/2006/chartDrawing">
    <cdr:from>
      <cdr:x>0.54104</cdr:x>
      <cdr:y>0.30526</cdr:y>
    </cdr:from>
    <cdr:to>
      <cdr:x>0.66368</cdr:x>
      <cdr:y>0.40695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705558" y="1305249"/>
          <a:ext cx="1066587" cy="4348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/>
            <a:t>3+ Hib</a:t>
          </a:r>
        </a:p>
      </cdr:txBody>
    </cdr:sp>
  </cdr:relSizeAnchor>
  <cdr:relSizeAnchor xmlns:cdr="http://schemas.openxmlformats.org/drawingml/2006/chartDrawing">
    <cdr:from>
      <cdr:x>0.2506</cdr:x>
      <cdr:y>0.5</cdr:y>
    </cdr:from>
    <cdr:to>
      <cdr:x>0.45121</cdr:x>
      <cdr:y>0.61421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179505" y="2137929"/>
          <a:ext cx="1744753" cy="4883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/>
            <a:t>1+ Varicella</a:t>
          </a:r>
        </a:p>
      </cdr:txBody>
    </cdr:sp>
  </cdr:relSizeAnchor>
  <cdr:relSizeAnchor xmlns:cdr="http://schemas.openxmlformats.org/drawingml/2006/chartDrawing">
    <cdr:from>
      <cdr:x>0.11215</cdr:x>
      <cdr:y>0.44802</cdr:y>
    </cdr:from>
    <cdr:to>
      <cdr:x>0.20561</cdr:x>
      <cdr:y>0.50847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914400" y="2014210"/>
          <a:ext cx="762000" cy="2717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/>
            <a:t>3+ </a:t>
          </a:r>
          <a:r>
            <a:rPr lang="en-US" sz="1400" dirty="0" err="1"/>
            <a:t>HepB</a:t>
          </a:r>
          <a:endParaRPr lang="en-US" sz="14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0.24074</cdr:x>
      <cdr:y>0.65455</cdr:y>
    </cdr:from>
    <cdr:to>
      <cdr:x>0.27778</cdr:x>
      <cdr:y>0.71804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981200" y="2743200"/>
          <a:ext cx="304830" cy="2661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 smtClean="0">
              <a:solidFill>
                <a:schemeClr val="bg2"/>
              </a:solidFill>
            </a:rPr>
            <a:t>63</a:t>
          </a:r>
          <a:r>
            <a:rPr lang="en-US" sz="1100" dirty="0" smtClean="0">
              <a:solidFill>
                <a:schemeClr val="bg2"/>
              </a:solidFill>
            </a:rPr>
            <a:t>%</a:t>
          </a:r>
          <a:endParaRPr lang="en-US" sz="1100" dirty="0">
            <a:solidFill>
              <a:schemeClr val="bg2"/>
            </a:solidFill>
          </a:endParaRPr>
        </a:p>
      </cdr:txBody>
    </cdr:sp>
  </cdr:relSizeAnchor>
  <cdr:relSizeAnchor xmlns:cdr="http://schemas.openxmlformats.org/drawingml/2006/chartDrawing">
    <cdr:from>
      <cdr:x>0.33333</cdr:x>
      <cdr:y>0.73636</cdr:y>
    </cdr:from>
    <cdr:to>
      <cdr:x>0.37963</cdr:x>
      <cdr:y>0.8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743200" y="3086094"/>
          <a:ext cx="381000" cy="2667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 smtClean="0">
              <a:solidFill>
                <a:schemeClr val="bg2"/>
              </a:solidFill>
            </a:rPr>
            <a:t>43</a:t>
          </a:r>
          <a:r>
            <a:rPr lang="en-US" sz="1100" dirty="0" smtClean="0">
              <a:solidFill>
                <a:schemeClr val="bg2"/>
              </a:solidFill>
            </a:rPr>
            <a:t>%</a:t>
          </a:r>
          <a:endParaRPr lang="en-US" sz="1100" dirty="0">
            <a:solidFill>
              <a:schemeClr val="bg2"/>
            </a:solidFill>
          </a:endParaRPr>
        </a:p>
      </cdr:txBody>
    </cdr:sp>
  </cdr:relSizeAnchor>
  <cdr:relSizeAnchor xmlns:cdr="http://schemas.openxmlformats.org/drawingml/2006/chartDrawing">
    <cdr:from>
      <cdr:x>0.42593</cdr:x>
      <cdr:y>0.74545</cdr:y>
    </cdr:from>
    <cdr:to>
      <cdr:x>0.47222</cdr:x>
      <cdr:y>0.81818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505200" y="3124200"/>
          <a:ext cx="381000" cy="3047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 smtClean="0">
              <a:solidFill>
                <a:schemeClr val="bg2"/>
              </a:solidFill>
            </a:rPr>
            <a:t>39</a:t>
          </a:r>
          <a:r>
            <a:rPr lang="en-US" sz="1100" dirty="0" smtClean="0">
              <a:solidFill>
                <a:schemeClr val="bg2"/>
              </a:solidFill>
            </a:rPr>
            <a:t>%</a:t>
          </a:r>
          <a:endParaRPr lang="en-US" sz="1100" dirty="0">
            <a:solidFill>
              <a:schemeClr val="bg2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0.87963</cdr:x>
      <cdr:y>0.12727</cdr:y>
    </cdr:from>
    <cdr:to>
      <cdr:x>1</cdr:x>
      <cdr:y>0.77173</cdr:y>
    </cdr:to>
    <cdr:sp macro="" textlink="">
      <cdr:nvSpPr>
        <cdr:cNvPr id="2" name="TextBox 1"/>
        <cdr:cNvSpPr txBox="1"/>
      </cdr:nvSpPr>
      <cdr:spPr>
        <a:xfrm xmlns:a="http://schemas.openxmlformats.org/drawingml/2006/main" rot="5400000">
          <a:off x="6574273" y="1535191"/>
          <a:ext cx="2939602" cy="10302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 smtClean="0">
              <a:solidFill>
                <a:srgbClr val="000000"/>
              </a:solidFill>
            </a:rPr>
            <a:t>% Coverage with MenACWY</a:t>
          </a:r>
        </a:p>
        <a:p xmlns:a="http://schemas.openxmlformats.org/drawingml/2006/main">
          <a:r>
            <a:rPr lang="en-US" sz="1600" dirty="0" smtClean="0">
              <a:solidFill>
                <a:srgbClr val="000000"/>
              </a:solidFill>
            </a:rPr>
            <a:t> among 13-17 year olds</a:t>
          </a:r>
          <a:r>
            <a:rPr lang="en-US" sz="1600" baseline="30000" dirty="0" smtClean="0">
              <a:solidFill>
                <a:srgbClr val="000000"/>
              </a:solidFill>
            </a:rPr>
            <a:t>2</a:t>
          </a:r>
          <a:endParaRPr lang="en-US" sz="1600" dirty="0">
            <a:solidFill>
              <a:srgbClr val="0000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36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1"/>
            <a:ext cx="3038475" cy="4636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DB9B22-689E-4460-B6CB-18295C65AD8E}" type="datetimeFigureOut">
              <a:rPr lang="en-US" smtClean="0"/>
              <a:t>9/23/2016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2379"/>
            <a:ext cx="3038475" cy="4636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772379"/>
            <a:ext cx="3038475" cy="4636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365DE-35C1-474D-80CE-EC85351AB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38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58EEC17-3787-429E-8932-5CD129B4DC32}" type="datetimeFigureOut">
              <a:rPr lang="en-US" smtClean="0"/>
              <a:t>9/23/2016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54113"/>
            <a:ext cx="5540375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8309CDC-CDED-46D1-B37B-57A182523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88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2438" y="782638"/>
            <a:ext cx="6261100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01040" y="4455806"/>
            <a:ext cx="5608320" cy="363670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/>
          </a:p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1pPr>
            <a:lvl2pPr marL="729736" indent="-280667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2pPr>
            <a:lvl3pPr marL="1122671" indent="-224535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3pPr>
            <a:lvl4pPr marL="1571739" indent="-224535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4pPr>
            <a:lvl5pPr marL="2020807" indent="-224535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5pPr>
            <a:lvl6pPr marL="2469876" indent="-22453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6pPr>
            <a:lvl7pPr marL="2918944" indent="-22453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7pPr>
            <a:lvl8pPr marL="3368012" indent="-22453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8pPr>
            <a:lvl9pPr marL="3817080" indent="-22453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084AA2-EDF3-41B6-9BD5-4D1331E35CE7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4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9CDC-CDED-46D1-B37B-57A182523F0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98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9CDC-CDED-46D1-B37B-57A182523F0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58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2054C-5FFB-4925-88B8-34BFE44764D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12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9CDC-CDED-46D1-B37B-57A182523F0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46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9CDC-CDED-46D1-B37B-57A182523F0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151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9CDC-CDED-46D1-B37B-57A182523F0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13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9CDC-CDED-46D1-B37B-57A182523F0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5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9CDC-CDED-46D1-B37B-57A182523F0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57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9CDC-CDED-46D1-B37B-57A182523F0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26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9CDC-CDED-46D1-B37B-57A182523F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56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9CDC-CDED-46D1-B37B-57A182523F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69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309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11C88B-A8AF-4054-A487-71EC39683615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682625"/>
            <a:ext cx="6057900" cy="3408363"/>
          </a:xfrm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23" y="4315838"/>
            <a:ext cx="5485158" cy="408468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945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9CDC-CDED-46D1-B37B-57A182523F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12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9CDC-CDED-46D1-B37B-57A182523F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81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09CDC-CDED-46D1-B37B-57A182523F0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03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59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12824"/>
          <a:stretch/>
        </p:blipFill>
        <p:spPr>
          <a:xfrm>
            <a:off x="2" y="0"/>
            <a:ext cx="12210197" cy="125403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1275655"/>
            <a:ext cx="10972800" cy="11557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ts val="4000"/>
              </a:lnSpc>
              <a:defRPr sz="3800" b="1" baseline="0">
                <a:solidFill>
                  <a:schemeClr val="tx1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09600" y="2748933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chemeClr val="tx1"/>
                </a:solidFill>
                <a:effectLst/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3835603"/>
            <a:ext cx="8534400" cy="1295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192627"/>
            <a:ext cx="9204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</a:rPr>
              <a:t>Centers for Disease Control and Prevention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599" y="577002"/>
            <a:ext cx="9204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2">
                    <a:lumMod val="95000"/>
                  </a:schemeClr>
                </a:solidFill>
                <a:latin typeface="+mj-lt"/>
              </a:rPr>
              <a:t>National Center for Immunization and Respiratory Diseases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12824"/>
          <a:stretch/>
        </p:blipFill>
        <p:spPr>
          <a:xfrm>
            <a:off x="2" y="0"/>
            <a:ext cx="12210197" cy="1254035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609600" y="120204"/>
            <a:ext cx="9204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>
                    <a:lumMod val="95000"/>
                  </a:srgbClr>
                </a:solidFill>
              </a:rPr>
              <a:t>Centers for Disease Control and Prevention</a:t>
            </a:r>
          </a:p>
        </p:txBody>
      </p:sp>
    </p:spTree>
    <p:extLst>
      <p:ext uri="{BB962C8B-B14F-4D97-AF65-F5344CB8AC3E}">
        <p14:creationId xmlns:p14="http://schemas.microsoft.com/office/powerpoint/2010/main" val="22494094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0126052-010A-4B03-B36F-15611F792F48}" type="datetimeFigureOut">
              <a:rPr lang="en-US" smtClean="0"/>
              <a:t>9/23/2016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6D65A82-9A2F-48F5-90BF-98A20572D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92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09601" y="6281738"/>
            <a:ext cx="11060113" cy="457200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2">
                    <a:lumMod val="50000"/>
                  </a:schemeClr>
                </a:solidFill>
              </a:defRPr>
            </a:lvl1pPr>
            <a:lvl2pPr marL="182876" indent="0">
              <a:buNone/>
              <a:defRPr sz="900">
                <a:solidFill>
                  <a:schemeClr val="tx2">
                    <a:lumMod val="50000"/>
                  </a:schemeClr>
                </a:solidFill>
              </a:defRPr>
            </a:lvl2pPr>
            <a:lvl3pPr marL="365751" indent="0">
              <a:buNone/>
              <a:defRPr sz="900">
                <a:solidFill>
                  <a:schemeClr val="tx2">
                    <a:lumMod val="50000"/>
                  </a:schemeClr>
                </a:solidFill>
              </a:defRPr>
            </a:lvl3pPr>
            <a:lvl4pPr marL="548627" indent="0">
              <a:buNone/>
              <a:defRPr sz="900">
                <a:solidFill>
                  <a:schemeClr val="tx2">
                    <a:lumMod val="50000"/>
                  </a:schemeClr>
                </a:solidFill>
              </a:defRPr>
            </a:lvl4pPr>
            <a:lvl5pPr marL="731502" indent="0">
              <a:buNone/>
              <a:defRPr sz="9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46150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A SLIDE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214"/>
          <a:stretch/>
        </p:blipFill>
        <p:spPr>
          <a:xfrm>
            <a:off x="8585" y="6690957"/>
            <a:ext cx="12192001" cy="248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09600" y="1554480"/>
            <a:ext cx="10972800" cy="46203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09600" y="6281586"/>
            <a:ext cx="10972800" cy="455612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>
                    <a:lumMod val="50000"/>
                  </a:schemeClr>
                </a:solidFill>
              </a:defRPr>
            </a:lvl1pPr>
            <a:lvl2pPr marL="243834" indent="0">
              <a:buNone/>
              <a:defRPr sz="1100">
                <a:solidFill>
                  <a:schemeClr val="tx2">
                    <a:lumMod val="50000"/>
                  </a:schemeClr>
                </a:solidFill>
              </a:defRPr>
            </a:lvl2pPr>
            <a:lvl3pPr marL="487668" indent="0">
              <a:buNone/>
              <a:defRPr sz="1100">
                <a:solidFill>
                  <a:schemeClr val="tx2">
                    <a:lumMod val="50000"/>
                  </a:schemeClr>
                </a:solidFill>
              </a:defRPr>
            </a:lvl3pPr>
            <a:lvl4pPr marL="731502" indent="0">
              <a:buNone/>
              <a:defRPr sz="1100">
                <a:solidFill>
                  <a:schemeClr val="tx2">
                    <a:lumMod val="50000"/>
                  </a:schemeClr>
                </a:solidFill>
              </a:defRPr>
            </a:lvl4pPr>
            <a:lvl5pPr marL="975336" indent="0">
              <a:buNone/>
              <a:defRPr sz="11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02326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data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214"/>
          <a:stretch/>
        </p:blipFill>
        <p:spPr>
          <a:xfrm>
            <a:off x="8585" y="6690957"/>
            <a:ext cx="12192001" cy="248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09600" y="6281586"/>
            <a:ext cx="10972800" cy="455612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>
                    <a:lumMod val="50000"/>
                  </a:schemeClr>
                </a:solidFill>
              </a:defRPr>
            </a:lvl1pPr>
            <a:lvl2pPr marL="243834" indent="0">
              <a:buNone/>
              <a:defRPr sz="1100">
                <a:solidFill>
                  <a:schemeClr val="tx2">
                    <a:lumMod val="50000"/>
                  </a:schemeClr>
                </a:solidFill>
              </a:defRPr>
            </a:lvl2pPr>
            <a:lvl3pPr marL="487668" indent="0">
              <a:buNone/>
              <a:defRPr sz="1100">
                <a:solidFill>
                  <a:schemeClr val="tx2">
                    <a:lumMod val="50000"/>
                  </a:schemeClr>
                </a:solidFill>
              </a:defRPr>
            </a:lvl3pPr>
            <a:lvl4pPr marL="731502" indent="0">
              <a:buNone/>
              <a:defRPr sz="1100">
                <a:solidFill>
                  <a:schemeClr val="tx2">
                    <a:lumMod val="50000"/>
                  </a:schemeClr>
                </a:solidFill>
              </a:defRPr>
            </a:lvl4pPr>
            <a:lvl5pPr marL="975336" indent="0">
              <a:buNone/>
              <a:defRPr sz="11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75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A SLIDE 2 column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554480"/>
            <a:ext cx="5242560" cy="4191000"/>
          </a:xfrm>
          <a:prstGeom prst="rect">
            <a:avLst/>
          </a:prstGeom>
        </p:spPr>
        <p:txBody>
          <a:bodyPr/>
          <a:lstStyle>
            <a:lvl1pPr marL="243834" indent="-24383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100" b="0" baseline="0">
                <a:solidFill>
                  <a:schemeClr val="accent4">
                    <a:lumMod val="50000"/>
                  </a:schemeClr>
                </a:solidFill>
                <a:latin typeface="+mn-lt"/>
              </a:defRPr>
            </a:lvl1pPr>
            <a:lvl2pPr marL="487668" indent="-243834"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600" b="0">
                <a:solidFill>
                  <a:schemeClr val="accent4">
                    <a:lumMod val="50000"/>
                  </a:schemeClr>
                </a:solidFill>
                <a:latin typeface="+mn-lt"/>
              </a:defRPr>
            </a:lvl2pPr>
            <a:lvl3pPr marL="731502" indent="-243834">
              <a:buClr>
                <a:schemeClr val="accent1"/>
              </a:buClr>
              <a:buSzPct val="100000"/>
              <a:buFont typeface="Arial" pitchFamily="34" charset="0"/>
              <a:buChar char="•"/>
              <a:defRPr sz="1600" b="0">
                <a:solidFill>
                  <a:schemeClr val="accent4">
                    <a:lumMod val="50000"/>
                  </a:schemeClr>
                </a:solidFill>
                <a:latin typeface="+mn-lt"/>
              </a:defRPr>
            </a:lvl3pPr>
            <a:lvl4pPr marL="975336" indent="-243834"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600" baseline="0">
                <a:solidFill>
                  <a:schemeClr val="accent4">
                    <a:lumMod val="50000"/>
                  </a:schemeClr>
                </a:solidFill>
                <a:latin typeface="+mn-lt"/>
              </a:defRPr>
            </a:lvl4pPr>
            <a:lvl5pPr marL="1219170" indent="-243834">
              <a:buClr>
                <a:schemeClr val="accent1"/>
              </a:buClr>
              <a:buSzPct val="100000"/>
              <a:buFont typeface="Calibri" panose="020F0502020204030204" pitchFamily="34" charset="0"/>
              <a:buChar char="»"/>
              <a:defRPr sz="1600">
                <a:solidFill>
                  <a:schemeClr val="accent4">
                    <a:lumMod val="50000"/>
                  </a:schemeClr>
                </a:solidFill>
                <a:latin typeface="+mn-lt"/>
              </a:defRPr>
            </a:lvl5pPr>
            <a:lvl6pPr>
              <a:defRPr sz="1600">
                <a:latin typeface="+mn-lt"/>
              </a:defRPr>
            </a:lvl6pPr>
            <a:lvl7pPr>
              <a:defRPr sz="1600">
                <a:latin typeface="+mn-lt"/>
              </a:defRPr>
            </a:lvl7pPr>
            <a:lvl8pPr>
              <a:defRPr sz="1600">
                <a:latin typeface="+mn-lt"/>
              </a:defRPr>
            </a:lvl8pPr>
            <a:lvl9pPr>
              <a:defRPr>
                <a:latin typeface="+mn-lt"/>
              </a:defRPr>
            </a:lvl9pPr>
          </a:lstStyle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 smtClean="0"/>
          </a:p>
        </p:txBody>
      </p: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6339840" y="1554480"/>
            <a:ext cx="5242560" cy="4191000"/>
          </a:xfrm>
          <a:prstGeom prst="rect">
            <a:avLst/>
          </a:prstGeom>
        </p:spPr>
        <p:txBody>
          <a:bodyPr/>
          <a:lstStyle>
            <a:lvl1pPr marL="243834" indent="-24383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100" b="0" baseline="0">
                <a:solidFill>
                  <a:schemeClr val="accent4">
                    <a:lumMod val="50000"/>
                  </a:schemeClr>
                </a:solidFill>
                <a:latin typeface="+mn-lt"/>
              </a:defRPr>
            </a:lvl1pPr>
            <a:lvl2pPr marL="487668" indent="-243834"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600">
                <a:solidFill>
                  <a:schemeClr val="accent4">
                    <a:lumMod val="50000"/>
                  </a:schemeClr>
                </a:solidFill>
                <a:latin typeface="+mn-lt"/>
              </a:defRPr>
            </a:lvl2pPr>
            <a:lvl3pPr>
              <a:buClr>
                <a:schemeClr val="accent1"/>
              </a:buClr>
              <a:buSzPct val="100000"/>
              <a:buFont typeface="Arial" pitchFamily="34" charset="0"/>
              <a:buChar char="•"/>
              <a:defRPr sz="1600">
                <a:solidFill>
                  <a:schemeClr val="accent4">
                    <a:lumMod val="50000"/>
                  </a:schemeClr>
                </a:solidFill>
                <a:latin typeface="+mn-lt"/>
              </a:defRPr>
            </a:lvl3pPr>
            <a:lvl4pPr marL="975336" indent="-243834"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600" baseline="0">
                <a:solidFill>
                  <a:schemeClr val="accent4">
                    <a:lumMod val="50000"/>
                  </a:schemeClr>
                </a:solidFill>
                <a:latin typeface="+mn-lt"/>
              </a:defRPr>
            </a:lvl4pPr>
            <a:lvl5pPr marL="1219170" indent="-243834">
              <a:buClr>
                <a:schemeClr val="accent1"/>
              </a:buClr>
              <a:buSzPct val="100000"/>
              <a:buFont typeface="Calibri" panose="020F0502020204030204" pitchFamily="34" charset="0"/>
              <a:buChar char="»"/>
              <a:defRPr sz="1600">
                <a:solidFill>
                  <a:schemeClr val="accent4">
                    <a:lumMod val="50000"/>
                  </a:schemeClr>
                </a:solidFill>
                <a:latin typeface="+mn-lt"/>
              </a:defRPr>
            </a:lvl5pPr>
            <a:lvl6pPr>
              <a:defRPr>
                <a:latin typeface="+mn-lt"/>
              </a:defRPr>
            </a:lvl6pPr>
            <a:lvl7pPr>
              <a:defRPr>
                <a:latin typeface="+mn-lt"/>
              </a:defRPr>
            </a:lvl7pPr>
            <a:lvl8pPr>
              <a:defRPr>
                <a:latin typeface="+mn-lt"/>
              </a:defRPr>
            </a:lvl8pPr>
            <a:lvl9pPr>
              <a:defRPr>
                <a:latin typeface="+mn-lt"/>
              </a:defRPr>
            </a:lvl9pPr>
          </a:lstStyle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544"/>
          <a:stretch/>
        </p:blipFill>
        <p:spPr>
          <a:xfrm>
            <a:off x="0" y="6719804"/>
            <a:ext cx="12192000" cy="15041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09599" y="6281928"/>
            <a:ext cx="10972801" cy="457200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>
                    <a:lumMod val="50000"/>
                  </a:schemeClr>
                </a:solidFill>
              </a:defRPr>
            </a:lvl1pPr>
            <a:lvl2pPr marL="243834" indent="0"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2pPr>
            <a:lvl3pPr marL="487668" indent="0"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3pPr>
            <a:lvl4pPr marL="731502" indent="0"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 marL="975336" indent="0"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98169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ATA SLIDE w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554480"/>
            <a:ext cx="3548744" cy="4191000"/>
          </a:xfrm>
          <a:prstGeom prst="rect">
            <a:avLst/>
          </a:prstGeom>
        </p:spPr>
        <p:txBody>
          <a:bodyPr/>
          <a:lstStyle>
            <a:lvl1pPr marL="243834" indent="-24383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100" b="0" baseline="0">
                <a:solidFill>
                  <a:schemeClr val="accent4">
                    <a:lumMod val="50000"/>
                  </a:schemeClr>
                </a:solidFill>
                <a:latin typeface="+mn-lt"/>
              </a:defRPr>
            </a:lvl1pPr>
            <a:lvl2pPr marL="487668" indent="-243834">
              <a:buClr>
                <a:schemeClr val="accent1"/>
              </a:buClr>
              <a:buSzPct val="100000"/>
              <a:buFont typeface="Courier New" panose="02070309020205020404" pitchFamily="49" charset="0"/>
              <a:buChar char="-"/>
              <a:defRPr sz="1600" b="0">
                <a:solidFill>
                  <a:schemeClr val="accent4">
                    <a:lumMod val="50000"/>
                  </a:schemeClr>
                </a:solidFill>
              </a:defRPr>
            </a:lvl2pPr>
            <a:lvl3pPr marL="731502" indent="-243834">
              <a:buClr>
                <a:schemeClr val="accent1"/>
              </a:buClr>
              <a:buSzPct val="100000"/>
              <a:buFont typeface="Arial" pitchFamily="34" charset="0"/>
              <a:buChar char="•"/>
              <a:defRPr sz="1600" b="0">
                <a:solidFill>
                  <a:schemeClr val="accent4">
                    <a:lumMod val="50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4811485" y="1554480"/>
            <a:ext cx="6770916" cy="4191000"/>
          </a:xfrm>
          <a:prstGeom prst="rect">
            <a:avLst/>
          </a:prstGeom>
        </p:spPr>
        <p:txBody>
          <a:bodyPr/>
          <a:lstStyle>
            <a:lvl1pPr marL="243834" indent="-24383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100" b="0" baseline="0">
                <a:solidFill>
                  <a:schemeClr val="accent4">
                    <a:lumMod val="50000"/>
                  </a:schemeClr>
                </a:solidFill>
                <a:latin typeface="+mn-lt"/>
              </a:defRPr>
            </a:lvl1pPr>
            <a:lvl2pPr marL="487668" indent="-243834"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600">
                <a:solidFill>
                  <a:schemeClr val="accent4">
                    <a:lumMod val="50000"/>
                  </a:schemeClr>
                </a:solidFill>
                <a:latin typeface="+mn-lt"/>
              </a:defRPr>
            </a:lvl2pPr>
            <a:lvl3pPr>
              <a:buClr>
                <a:schemeClr val="accent1"/>
              </a:buClr>
              <a:buSzPct val="100000"/>
              <a:buFont typeface="Arial" pitchFamily="34" charset="0"/>
              <a:buChar char="•"/>
              <a:defRPr sz="1600">
                <a:solidFill>
                  <a:schemeClr val="accent4">
                    <a:lumMod val="50000"/>
                  </a:schemeClr>
                </a:solidFill>
                <a:latin typeface="+mn-lt"/>
              </a:defRPr>
            </a:lvl3pPr>
            <a:lvl4pPr marL="975336" indent="-243834"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600" baseline="0">
                <a:solidFill>
                  <a:schemeClr val="accent4">
                    <a:lumMod val="50000"/>
                  </a:schemeClr>
                </a:solidFill>
                <a:latin typeface="+mn-lt"/>
              </a:defRPr>
            </a:lvl4pPr>
            <a:lvl5pPr marL="1219170" indent="-243834">
              <a:buClr>
                <a:schemeClr val="accent1"/>
              </a:buClr>
              <a:buSzPct val="100000"/>
              <a:buFont typeface="Calibri" panose="020F0502020204030204" pitchFamily="34" charset="0"/>
              <a:buChar char="»"/>
              <a:defRPr sz="1600">
                <a:solidFill>
                  <a:schemeClr val="accent4">
                    <a:lumMod val="50000"/>
                  </a:schemeClr>
                </a:solidFill>
                <a:latin typeface="+mn-lt"/>
              </a:defRPr>
            </a:lvl5pPr>
            <a:lvl6pPr>
              <a:defRPr>
                <a:latin typeface="+mn-lt"/>
              </a:defRPr>
            </a:lvl6pPr>
            <a:lvl7pPr>
              <a:defRPr>
                <a:latin typeface="+mn-lt"/>
              </a:defRPr>
            </a:lvl7pPr>
            <a:lvl8pPr>
              <a:defRPr>
                <a:latin typeface="+mn-lt"/>
              </a:defRPr>
            </a:lvl8pPr>
            <a:lvl9pPr>
              <a:defRPr>
                <a:latin typeface="+mn-lt"/>
              </a:defRPr>
            </a:lvl9pPr>
          </a:lstStyle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544"/>
          <a:stretch/>
        </p:blipFill>
        <p:spPr>
          <a:xfrm>
            <a:off x="0" y="6719804"/>
            <a:ext cx="12192000" cy="15041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09600" y="6281738"/>
            <a:ext cx="11060113" cy="457200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>
                    <a:lumMod val="50000"/>
                  </a:schemeClr>
                </a:solidFill>
              </a:defRPr>
            </a:lvl1pPr>
            <a:lvl2pPr marL="243834" indent="0"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2pPr>
            <a:lvl3pPr marL="487668" indent="0"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3pPr>
            <a:lvl4pPr marL="731502" indent="0"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 marL="975336" indent="0"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47370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lor_background">
    <p:bg>
      <p:bgPr>
        <a:solidFill>
          <a:srgbClr val="0E66AF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4467097"/>
            <a:ext cx="11059884" cy="1162051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chemeClr val="bg2"/>
                </a:solidFill>
                <a:effectLst/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09601" y="5900928"/>
            <a:ext cx="103632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933"/>
              </a:lnSpc>
              <a:buNone/>
              <a:defRPr sz="2667" baseline="0">
                <a:solidFill>
                  <a:schemeClr val="bg2"/>
                </a:solidFill>
                <a:latin typeface="+mn-lt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5445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-no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214"/>
          <a:stretch/>
        </p:blipFill>
        <p:spPr>
          <a:xfrm>
            <a:off x="8585" y="6690957"/>
            <a:ext cx="12192001" cy="24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304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140"/>
          <a:stretch/>
        </p:blipFill>
        <p:spPr>
          <a:xfrm>
            <a:off x="2608" y="5668739"/>
            <a:ext cx="12192000" cy="11775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3662433"/>
            <a:ext cx="8852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For more information, contact CDC</a:t>
            </a:r>
            <a:b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1-800-CDC-INFO (232-4636)</a:t>
            </a:r>
            <a:b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TTY:  1-888-232-6348    www.cdc.gov</a:t>
            </a:r>
            <a:b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/>
            </a:r>
            <a:b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/>
            </a:r>
            <a:b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6353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48845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554480"/>
            <a:ext cx="10972800" cy="459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 smtClean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1887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91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37" r:id="rId3"/>
    <p:sldLayoutId id="2147484113" r:id="rId4"/>
    <p:sldLayoutId id="2147484114" r:id="rId5"/>
    <p:sldLayoutId id="2147484115" r:id="rId6"/>
    <p:sldLayoutId id="2147484136" r:id="rId7"/>
    <p:sldLayoutId id="2147484116" r:id="rId8"/>
    <p:sldLayoutId id="2147484139" r:id="rId9"/>
    <p:sldLayoutId id="2147484140" r:id="rId10"/>
    <p:sldLayoutId id="2147484141" r:id="rId11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243834" indent="-243834" algn="l" rtl="0" eaLnBrk="1" fontAlgn="base" hangingPunct="1">
        <a:spcBef>
          <a:spcPts val="800"/>
        </a:spcBef>
        <a:spcAft>
          <a:spcPct val="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1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1pPr>
      <a:lvl2pPr marL="487668" indent="-243834" algn="l" rtl="0" eaLnBrk="1" fontAlgn="base" hangingPunct="1">
        <a:spcBef>
          <a:spcPts val="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–"/>
        <a:defRPr sz="16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2pPr>
      <a:lvl3pPr marL="731502" indent="-243834" algn="l" rtl="0" eaLnBrk="1" fontAlgn="base" hangingPunct="1">
        <a:spcBef>
          <a:spcPts val="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3pPr>
      <a:lvl4pPr marL="1005840" indent="-243834" algn="l" rtl="0" eaLnBrk="1" fontAlgn="base" hangingPunct="1">
        <a:spcBef>
          <a:spcPts val="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–"/>
        <a:defRPr sz="16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4pPr>
      <a:lvl5pPr marL="1219170" indent="-243834" algn="l" rtl="0" eaLnBrk="1" fontAlgn="base" hangingPunct="1">
        <a:spcBef>
          <a:spcPts val="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»"/>
        <a:defRPr sz="16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5pPr>
      <a:lvl6pPr marL="1417320" indent="-182880" algn="l" defTabSz="121917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6pPr>
      <a:lvl7pPr marL="1645920" indent="-182880" algn="l" defTabSz="121917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7pPr>
      <a:lvl8pPr marL="1828800" indent="-182880" algn="l" defTabSz="121917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600" kern="1200" baseline="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8pPr>
      <a:lvl9pPr marL="2011680" indent="-182880" algn="l" defTabSz="121917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600" kern="1200" baseline="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34" Type="http://schemas.openxmlformats.org/officeDocument/2006/relationships/image" Target="../media/image38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37.jpeg"/><Relationship Id="rId38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32" Type="http://schemas.openxmlformats.org/officeDocument/2006/relationships/image" Target="../media/image36.jpeg"/><Relationship Id="rId37" Type="http://schemas.openxmlformats.org/officeDocument/2006/relationships/image" Target="../media/image41.jpe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36" Type="http://schemas.openxmlformats.org/officeDocument/2006/relationships/image" Target="../media/image40.jpe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31" Type="http://schemas.openxmlformats.org/officeDocument/2006/relationships/image" Target="../media/image35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jp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5" Type="http://schemas.openxmlformats.org/officeDocument/2006/relationships/hyperlink" Target="http://thestir.cafemom.com/tweens_teens/154112/teen_loses_her_arms_legs" TargetMode="External"/><Relationship Id="rId10" Type="http://schemas.openxmlformats.org/officeDocument/2006/relationships/image" Target="../media/image60.jpeg"/><Relationship Id="rId4" Type="http://schemas.openxmlformats.org/officeDocument/2006/relationships/image" Target="../media/image55.jpg"/><Relationship Id="rId9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medicine.medscape.com/article/221473-overview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09599" y="3510937"/>
            <a:ext cx="10722428" cy="45720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Nancy Messonnier, MD</a:t>
            </a:r>
          </a:p>
          <a:p>
            <a:r>
              <a:rPr lang="en-US" b="0" dirty="0" smtClean="0">
                <a:solidFill>
                  <a:schemeClr val="accent5">
                    <a:lumMod val="75000"/>
                  </a:schemeClr>
                </a:solidFill>
              </a:rPr>
              <a:t>Director, National Center for Immunization and Respiratory Diseases</a:t>
            </a:r>
          </a:p>
          <a:p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2133" b="0" dirty="0" smtClean="0">
                <a:solidFill>
                  <a:schemeClr val="tx2">
                    <a:lumMod val="50000"/>
                  </a:schemeClr>
                </a:solidFill>
              </a:rPr>
              <a:t>Hilleman Lecture, Children’s Hospital of Philadelphia</a:t>
            </a:r>
            <a:endParaRPr lang="en-US" sz="2133" b="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2133" b="0" dirty="0" smtClean="0">
                <a:solidFill>
                  <a:schemeClr val="tx2">
                    <a:lumMod val="50000"/>
                  </a:schemeClr>
                </a:solidFill>
              </a:rPr>
              <a:t>September 28, </a:t>
            </a:r>
            <a:r>
              <a:rPr lang="en-US" sz="2133" b="0" dirty="0">
                <a:solidFill>
                  <a:schemeClr val="tx2">
                    <a:lumMod val="50000"/>
                  </a:schemeClr>
                </a:solidFill>
              </a:rPr>
              <a:t>2016</a:t>
            </a:r>
          </a:p>
        </p:txBody>
      </p:sp>
      <p:pic>
        <p:nvPicPr>
          <p:cNvPr id="7172" name="Picture 6" descr="Logos of the United States Department of Health and Human Services and Centers for Disease Control and Preventi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2" y="5743576"/>
            <a:ext cx="1905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275655"/>
            <a:ext cx="11043684" cy="1627033"/>
          </a:xfrm>
        </p:spPr>
        <p:txBody>
          <a:bodyPr>
            <a:normAutofit/>
          </a:bodyPr>
          <a:lstStyle/>
          <a:p>
            <a:r>
              <a:rPr lang="en-US" altLang="en-US" sz="3600" dirty="0" smtClean="0">
                <a:solidFill>
                  <a:schemeClr val="accent6"/>
                </a:solidFill>
              </a:rPr>
              <a:t>CDC’s </a:t>
            </a:r>
            <a:r>
              <a:rPr lang="en-US" altLang="en-US" sz="3600" dirty="0">
                <a:solidFill>
                  <a:schemeClr val="accent6"/>
                </a:solidFill>
              </a:rPr>
              <a:t>Advisory Committee on </a:t>
            </a:r>
            <a:r>
              <a:rPr lang="en-US" altLang="en-US" sz="3600" dirty="0" smtClean="0">
                <a:solidFill>
                  <a:schemeClr val="accent6"/>
                </a:solidFill>
              </a:rPr>
              <a:t>Immunization Practices: Art and Science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0" y="1891647"/>
            <a:ext cx="5363027" cy="126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386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First Meeting of the ACIP –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May 25-26, 1964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366" y="921785"/>
            <a:ext cx="9147440" cy="5884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50" y="3638638"/>
            <a:ext cx="3803650" cy="253356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705600" y="6047602"/>
            <a:ext cx="3429000" cy="276999"/>
          </a:xfrm>
          <a:prstGeom prst="rect">
            <a:avLst/>
          </a:prstGeom>
          <a:solidFill>
            <a:schemeClr val="tx2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</a:rPr>
              <a:t>Communicable Disease Center, Clifton Rd, 1970</a:t>
            </a:r>
          </a:p>
        </p:txBody>
      </p:sp>
    </p:spTree>
    <p:extLst>
      <p:ext uri="{BB962C8B-B14F-4D97-AF65-F5344CB8AC3E}">
        <p14:creationId xmlns:p14="http://schemas.microsoft.com/office/powerpoint/2010/main" val="255436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Vaccines for Children Program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09600" y="1169581"/>
            <a:ext cx="10831033" cy="5005205"/>
          </a:xfrm>
        </p:spPr>
        <p:txBody>
          <a:bodyPr/>
          <a:lstStyle/>
          <a:p>
            <a:r>
              <a:rPr lang="en-US" sz="2400" dirty="0"/>
              <a:t>Vaccines for Children (VFC) Program – established in August 1993, operational since October 1994</a:t>
            </a:r>
          </a:p>
          <a:p>
            <a:r>
              <a:rPr lang="en-US" sz="2400" dirty="0" smtClean="0">
                <a:ea typeface="Arial Unicode MS" pitchFamily="34" charset="-128"/>
                <a:cs typeface="Arial Unicode MS" pitchFamily="34" charset="-128"/>
              </a:rPr>
              <a:t>Federal </a:t>
            </a:r>
            <a:r>
              <a:rPr lang="en-US" sz="2400" dirty="0">
                <a:ea typeface="Arial Unicode MS" pitchFamily="34" charset="-128"/>
                <a:cs typeface="Arial Unicode MS" pitchFamily="34" charset="-128"/>
              </a:rPr>
              <a:t>entitlement program -  current cost is ~$4 billion </a:t>
            </a:r>
            <a:r>
              <a:rPr lang="en-US" sz="2400" dirty="0" smtClean="0">
                <a:ea typeface="Arial Unicode MS" pitchFamily="34" charset="-128"/>
                <a:cs typeface="Arial Unicode MS" pitchFamily="34" charset="-128"/>
              </a:rPr>
              <a:t>annuall</a:t>
            </a:r>
            <a:r>
              <a:rPr lang="en-US" dirty="0" smtClean="0">
                <a:ea typeface="Arial Unicode MS" pitchFamily="34" charset="-128"/>
                <a:cs typeface="Arial Unicode MS" pitchFamily="34" charset="-128"/>
              </a:rPr>
              <a:t>y</a:t>
            </a:r>
          </a:p>
          <a:p>
            <a:r>
              <a:rPr lang="en-US" dirty="0">
                <a:cs typeface="Arial" pitchFamily="34" charset="0"/>
              </a:rPr>
              <a:t>Eligible children (0 through 18 years of age): </a:t>
            </a:r>
            <a:endParaRPr lang="en-US" dirty="0" smtClean="0">
              <a:cs typeface="Arial" pitchFamily="34" charset="0"/>
            </a:endParaRPr>
          </a:p>
          <a:p>
            <a:pPr lvl="1"/>
            <a:r>
              <a:rPr lang="en-US" sz="2000" dirty="0">
                <a:cs typeface="Arial" pitchFamily="34" charset="0"/>
              </a:rPr>
              <a:t>Medicaid eligible; uninsured; American Indian/Alaska native: underinsured </a:t>
            </a:r>
            <a:endParaRPr lang="en-US" sz="2000" dirty="0" smtClean="0">
              <a:cs typeface="Arial" pitchFamily="34" charset="0"/>
            </a:endParaRPr>
          </a:p>
          <a:p>
            <a:pPr lvl="1"/>
            <a:r>
              <a:rPr lang="en-US" sz="2000" dirty="0"/>
              <a:t>Currently,  ~48% of young children in the US are entitled to VFC</a:t>
            </a:r>
          </a:p>
          <a:p>
            <a:r>
              <a:rPr lang="en-US" sz="2400" dirty="0"/>
              <a:t>During ACIP meetings members vote first on vaccine recommendation; then take a separate vote on whether to include the vaccine in VFC</a:t>
            </a:r>
          </a:p>
          <a:p>
            <a:r>
              <a:rPr lang="en-US" sz="2400" dirty="0" smtClean="0"/>
              <a:t>Unique </a:t>
            </a:r>
            <a:r>
              <a:rPr lang="en-US" sz="2400" dirty="0"/>
              <a:t>statutory authority established by Omnibus Budget Reconciliation Act of 1993 (42 U.S.C. </a:t>
            </a:r>
            <a:r>
              <a:rPr lang="en-US" sz="2400" dirty="0">
                <a:cs typeface="Arial" pitchFamily="34" charset="0"/>
              </a:rPr>
              <a:t>§ 1396a) </a:t>
            </a:r>
            <a:r>
              <a:rPr lang="en-US" sz="2400" i="1" dirty="0">
                <a:cs typeface="Arial" pitchFamily="34" charset="0"/>
              </a:rPr>
              <a:t>gives ACIP authority to determine vaccines included in the VFC Program</a:t>
            </a:r>
          </a:p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  <a:p>
            <a:pPr lvl="1"/>
            <a:endParaRPr lang="en-US" dirty="0">
              <a:solidFill>
                <a:srgbClr val="000000"/>
              </a:solidFill>
              <a:cs typeface="Arial" pitchFamily="34" charset="0"/>
            </a:endParaRPr>
          </a:p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9918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Affordable Care Act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09600" y="1554480"/>
            <a:ext cx="10972800" cy="2900562"/>
          </a:xfrm>
        </p:spPr>
        <p:txBody>
          <a:bodyPr/>
          <a:lstStyle/>
          <a:p>
            <a:r>
              <a:rPr lang="en-US" sz="2400" dirty="0"/>
              <a:t>ACIP recommendations become policy following approval by CDC Director and MMWR </a:t>
            </a:r>
            <a:r>
              <a:rPr lang="en-US" sz="2400" dirty="0" smtClean="0"/>
              <a:t>publication</a:t>
            </a:r>
          </a:p>
          <a:p>
            <a:endParaRPr lang="en-US" sz="2400" dirty="0"/>
          </a:p>
          <a:p>
            <a:r>
              <a:rPr lang="en-US" sz="2400" dirty="0"/>
              <a:t>The Affordable Care Act (ACA) was enacted in 2010 and requires private insurance coverage for immunizations without copays/deductibles when provided by an in-network </a:t>
            </a:r>
            <a:r>
              <a:rPr lang="en-US" sz="2400" dirty="0" smtClean="0"/>
              <a:t>provider</a:t>
            </a:r>
          </a:p>
          <a:p>
            <a:endParaRPr lang="en-US" sz="2400" dirty="0"/>
          </a:p>
          <a:p>
            <a:r>
              <a:rPr lang="en-US" sz="2400" dirty="0"/>
              <a:t>Health plans have one plan year from MMWR publication to implement recommendations according to CDC Immunization schedules (graphics and footnotes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327954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Expertise from Various Perspectives</a:t>
            </a:r>
            <a:endParaRPr lang="en-US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03" y="4343947"/>
            <a:ext cx="1097280" cy="39754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143" y="4910549"/>
            <a:ext cx="914400" cy="54203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945" y="2386249"/>
            <a:ext cx="914400" cy="80188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886" y="4221352"/>
            <a:ext cx="1280160" cy="24628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887" y="5106793"/>
            <a:ext cx="1280160" cy="36254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047" y="3291445"/>
            <a:ext cx="1645920" cy="62740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96" y="2775840"/>
            <a:ext cx="1828800" cy="63126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645" y="4456850"/>
            <a:ext cx="1280160" cy="34096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564" y="4039389"/>
            <a:ext cx="2103120" cy="61880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886" y="2633642"/>
            <a:ext cx="1280160" cy="58757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370" y="3569752"/>
            <a:ext cx="1828800" cy="34065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036" y="4775177"/>
            <a:ext cx="1251627" cy="83998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630" y="5794163"/>
            <a:ext cx="1645920" cy="45368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83" y="5654596"/>
            <a:ext cx="1828800" cy="42505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72" y="5131191"/>
            <a:ext cx="2103120" cy="24440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25" y="3510457"/>
            <a:ext cx="1188720" cy="51426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243" y="5082507"/>
            <a:ext cx="1554480" cy="5297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675" y="2239993"/>
            <a:ext cx="1255212" cy="63561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46" y="3232576"/>
            <a:ext cx="1371600" cy="772886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571" y="2530993"/>
            <a:ext cx="1645920" cy="52078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46" y="5859426"/>
            <a:ext cx="1280160" cy="64758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943" y="6033387"/>
            <a:ext cx="1828800" cy="51077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578" y="5859426"/>
            <a:ext cx="1280160" cy="53131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886" y="4658732"/>
            <a:ext cx="1280160" cy="793849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444" y="5840986"/>
            <a:ext cx="1645920" cy="43392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645" y="2611023"/>
            <a:ext cx="1463040" cy="447944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307" y="4169882"/>
            <a:ext cx="1280160" cy="418802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203" y="3588613"/>
            <a:ext cx="1097280" cy="52120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09600" y="1119321"/>
            <a:ext cx="11077553" cy="879861"/>
            <a:chOff x="609600" y="1119321"/>
            <a:chExt cx="11077553" cy="87986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7519" y="1126744"/>
              <a:ext cx="1299119" cy="8660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1129121"/>
              <a:ext cx="1300443" cy="87006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8243" y="1126744"/>
              <a:ext cx="1299119" cy="8660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35" name="Content Placeholder 4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04114" y="1129121"/>
              <a:ext cx="1304302" cy="87006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4841" y="1126744"/>
              <a:ext cx="1302312" cy="8660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6157" y="1119321"/>
              <a:ext cx="1303020" cy="8686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967" y="1119321"/>
              <a:ext cx="1303020" cy="8686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4" t="8532" r="8525" b="1447"/>
            <a:stretch/>
          </p:blipFill>
          <p:spPr>
            <a:xfrm>
              <a:off x="4800230" y="1119321"/>
              <a:ext cx="1298448" cy="868680"/>
            </a:xfrm>
            <a:prstGeom prst="roundRect">
              <a:avLst>
                <a:gd name="adj" fmla="val 916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0580238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5001" t="4167" r="5700" b="9375"/>
          <a:stretch/>
        </p:blipFill>
        <p:spPr bwMode="auto">
          <a:xfrm>
            <a:off x="1847851" y="300634"/>
            <a:ext cx="8505825" cy="6176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1143000"/>
          </a:xfrm>
        </p:spPr>
        <p:txBody>
          <a:bodyPr/>
          <a:lstStyle/>
          <a:p>
            <a:r>
              <a:rPr lang="en-US" b="0" dirty="0" smtClean="0">
                <a:solidFill>
                  <a:srgbClr val="FF9900"/>
                </a:solidFill>
                <a:latin typeface="Tahoma" pitchFamily="34" charset="0"/>
              </a:rPr>
              <a:t>ACIP Meeting </a:t>
            </a:r>
            <a:endParaRPr lang="en-US" b="0" dirty="0"/>
          </a:p>
        </p:txBody>
      </p:sp>
      <p:sp>
        <p:nvSpPr>
          <p:cNvPr id="7" name="Rectangle 6"/>
          <p:cNvSpPr/>
          <p:nvPr/>
        </p:nvSpPr>
        <p:spPr>
          <a:xfrm>
            <a:off x="2133600" y="5867400"/>
            <a:ext cx="2848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+mj-lt"/>
              </a:rPr>
              <a:t>www.cdc.gov/vaccines/acip</a:t>
            </a:r>
          </a:p>
        </p:txBody>
      </p:sp>
    </p:spTree>
    <p:extLst>
      <p:ext uri="{BB962C8B-B14F-4D97-AF65-F5344CB8AC3E}">
        <p14:creationId xmlns:p14="http://schemas.microsoft.com/office/powerpoint/2010/main" val="186042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fontAlgn="b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400" dirty="0"/>
              <a:t>Adult immunization</a:t>
            </a:r>
          </a:p>
          <a:p>
            <a:pPr marL="457200" indent="-457200" fontAlgn="b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400" dirty="0"/>
              <a:t>Child/adolescent immunization</a:t>
            </a:r>
          </a:p>
          <a:p>
            <a:pPr marL="457200" indent="-457200" fontAlgn="b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400" dirty="0"/>
              <a:t>General recommendations</a:t>
            </a:r>
          </a:p>
          <a:p>
            <a:pPr marL="457200" indent="-457200" fontAlgn="b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400" dirty="0"/>
              <a:t>Influenza</a:t>
            </a:r>
          </a:p>
          <a:p>
            <a:pPr marL="457200" indent="-457200" fontAlgn="b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400" dirty="0"/>
              <a:t>Human papillomavirus vaccines</a:t>
            </a:r>
          </a:p>
          <a:p>
            <a:pPr marL="457200" indent="-457200" fontAlgn="b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400" dirty="0"/>
              <a:t>Meningococcal vaccines</a:t>
            </a:r>
          </a:p>
          <a:p>
            <a:pPr marL="457200" indent="-457200" fontAlgn="b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400" dirty="0"/>
              <a:t>Pneumococcal vaccines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514350" indent="-514350" fontAlgn="b">
              <a:spcBef>
                <a:spcPts val="0"/>
              </a:spcBef>
              <a:spcAft>
                <a:spcPts val="1800"/>
              </a:spcAft>
              <a:buFont typeface="+mj-lt"/>
              <a:buAutoNum type="arabicPeriod" startAt="8"/>
            </a:pPr>
            <a:r>
              <a:rPr lang="en-US" sz="2400" dirty="0"/>
              <a:t>Herpes zoster vaccine</a:t>
            </a:r>
          </a:p>
          <a:p>
            <a:pPr marL="514350" indent="-514350" fontAlgn="b">
              <a:spcBef>
                <a:spcPts val="0"/>
              </a:spcBef>
              <a:spcAft>
                <a:spcPts val="1800"/>
              </a:spcAft>
              <a:buFont typeface="+mj-lt"/>
              <a:buAutoNum type="arabicPeriod" startAt="8"/>
            </a:pPr>
            <a:r>
              <a:rPr lang="en-US" sz="2400" dirty="0"/>
              <a:t>Japanese encephalitis / yellow fever vaccines</a:t>
            </a:r>
          </a:p>
          <a:p>
            <a:pPr marL="514350" indent="-514350" fontAlgn="b">
              <a:spcBef>
                <a:spcPts val="0"/>
              </a:spcBef>
              <a:spcAft>
                <a:spcPts val="1800"/>
              </a:spcAft>
              <a:buFont typeface="+mj-lt"/>
              <a:buAutoNum type="arabicPeriod" startAt="8"/>
            </a:pPr>
            <a:r>
              <a:rPr lang="en-US" sz="2400" dirty="0"/>
              <a:t>Hepatitis vaccines</a:t>
            </a:r>
          </a:p>
          <a:p>
            <a:pPr marL="514350" indent="-514350" fontAlgn="b">
              <a:spcBef>
                <a:spcPts val="0"/>
              </a:spcBef>
              <a:spcAft>
                <a:spcPts val="1800"/>
              </a:spcAft>
              <a:buFont typeface="+mj-lt"/>
              <a:buAutoNum type="arabicPeriod" startAt="8"/>
            </a:pPr>
            <a:r>
              <a:rPr lang="en-US" sz="2400" dirty="0"/>
              <a:t>RSV vaccine</a:t>
            </a:r>
          </a:p>
          <a:p>
            <a:pPr marL="514350" indent="-514350" fontAlgn="b">
              <a:spcBef>
                <a:spcPts val="0"/>
              </a:spcBef>
              <a:spcAft>
                <a:spcPts val="1800"/>
              </a:spcAft>
              <a:buFont typeface="+mj-lt"/>
              <a:buAutoNum type="arabicPeriod" startAt="8"/>
            </a:pPr>
            <a:r>
              <a:rPr lang="en-US" sz="2400" dirty="0"/>
              <a:t>Cholera vaccine</a:t>
            </a:r>
          </a:p>
          <a:p>
            <a:pPr marL="514350" indent="-514350" fontAlgn="b">
              <a:spcBef>
                <a:spcPts val="0"/>
              </a:spcBef>
              <a:spcAft>
                <a:spcPts val="1800"/>
              </a:spcAft>
              <a:buFont typeface="+mj-lt"/>
              <a:buAutoNum type="arabicPeriod" startAt="8"/>
            </a:pPr>
            <a:r>
              <a:rPr lang="en-US" sz="2400" dirty="0"/>
              <a:t>Pertussis vaccines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ACIP Working Groups – August 2016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94038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 in the ACIP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04326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Meningococcal Disease?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09600" y="1554480"/>
            <a:ext cx="6854456" cy="4620306"/>
          </a:xfrm>
        </p:spPr>
        <p:txBody>
          <a:bodyPr/>
          <a:lstStyle/>
          <a:p>
            <a:r>
              <a:rPr lang="en-US" sz="2800" dirty="0"/>
              <a:t>Bacterial infection caused by </a:t>
            </a:r>
            <a:r>
              <a:rPr lang="en-US" altLang="en-US" sz="2800" i="1" dirty="0"/>
              <a:t>Neisseria </a:t>
            </a:r>
            <a:r>
              <a:rPr lang="en-US" altLang="en-US" sz="2800" i="1" dirty="0" err="1"/>
              <a:t>meningitidis</a:t>
            </a:r>
            <a:endParaRPr lang="en-US" altLang="en-US" sz="2800" dirty="0"/>
          </a:p>
          <a:p>
            <a:r>
              <a:rPr lang="en-US" altLang="en-US" sz="2800" dirty="0"/>
              <a:t>10-14% mortality;  11-19% sequelae</a:t>
            </a:r>
          </a:p>
          <a:p>
            <a:r>
              <a:rPr lang="en-US" altLang="en-US" sz="2800" dirty="0"/>
              <a:t>Most disease in the U.S. caused by serogroups B, C, Y</a:t>
            </a:r>
          </a:p>
          <a:p>
            <a:r>
              <a:rPr lang="en-US" altLang="en-US" sz="2800" dirty="0" err="1"/>
              <a:t>Quadrivalent</a:t>
            </a:r>
            <a:r>
              <a:rPr lang="en-US" altLang="en-US" sz="2800" dirty="0"/>
              <a:t> conjugate vaccine recommended routinely for adolescents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6" descr="http://sitemaker.umich.edu/mc2/files/n_meningitidis_1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93430" y="1309540"/>
            <a:ext cx="2452742" cy="18288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t="1507" b="1507"/>
          <a:stretch>
            <a:fillRect/>
          </a:stretch>
        </p:blipFill>
        <p:spPr bwMode="auto">
          <a:xfrm>
            <a:off x="7464056" y="3401824"/>
            <a:ext cx="4370917" cy="2458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06883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56121" y="914400"/>
            <a:ext cx="7538484" cy="5507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841665" cy="810201"/>
          </a:xfrm>
        </p:spPr>
        <p:txBody>
          <a:bodyPr>
            <a:normAutofit fontScale="90000"/>
          </a:bodyPr>
          <a:lstStyle/>
          <a:p>
            <a:r>
              <a:rPr lang="en-US" dirty="0"/>
              <a:t>Serogroup B outbreak, </a:t>
            </a:r>
            <a:r>
              <a:rPr lang="en-US" dirty="0" smtClean="0"/>
              <a:t>not vaccine-preventable, </a:t>
            </a:r>
            <a:r>
              <a:rPr lang="en-US" dirty="0"/>
              <a:t>10/2013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687790" y="1065567"/>
            <a:ext cx="6842117" cy="5142374"/>
            <a:chOff x="1158948" y="531627"/>
            <a:chExt cx="6943059" cy="521824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4" t="29208" r="39211" b="62029"/>
            <a:stretch/>
          </p:blipFill>
          <p:spPr bwMode="auto">
            <a:xfrm>
              <a:off x="1158948" y="531627"/>
              <a:ext cx="6943059" cy="850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4" t="43521" r="39211" b="11484"/>
            <a:stretch/>
          </p:blipFill>
          <p:spPr bwMode="auto">
            <a:xfrm>
              <a:off x="1158948" y="1382233"/>
              <a:ext cx="6943059" cy="4367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804888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DSC_0309.JPG"/>
          <p:cNvPicPr>
            <a:picLocks noChangeAspect="1"/>
          </p:cNvPicPr>
          <p:nvPr/>
        </p:nvPicPr>
        <p:blipFill rotWithShape="1">
          <a:blip r:embed="rId3"/>
          <a:srcRect l="160" t="18620" r="29675"/>
          <a:stretch/>
        </p:blipFill>
        <p:spPr>
          <a:xfrm rot="249198">
            <a:off x="5884025" y="430614"/>
            <a:ext cx="4598906" cy="3542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DSC_0310.JPG"/>
          <p:cNvPicPr>
            <a:picLocks noChangeAspect="1"/>
          </p:cNvPicPr>
          <p:nvPr/>
        </p:nvPicPr>
        <p:blipFill>
          <a:blip r:embed="rId4"/>
          <a:srcRect l="14167" t="14869" r="20000" b="12360"/>
          <a:stretch>
            <a:fillRect/>
          </a:stretch>
        </p:blipFill>
        <p:spPr>
          <a:xfrm rot="21101860">
            <a:off x="1753152" y="412481"/>
            <a:ext cx="4455487" cy="3271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DSC_0305.JPG"/>
          <p:cNvPicPr>
            <a:picLocks noChangeAspect="1"/>
          </p:cNvPicPr>
          <p:nvPr/>
        </p:nvPicPr>
        <p:blipFill rotWithShape="1">
          <a:blip r:embed="rId5"/>
          <a:srcRect l="9167" t="22397" r="35000" b="12480"/>
          <a:stretch/>
        </p:blipFill>
        <p:spPr>
          <a:xfrm rot="21395864">
            <a:off x="1624548" y="3767942"/>
            <a:ext cx="3749793" cy="2904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/>
          <a:lstStyle/>
          <a:p>
            <a:fld id="{086380DB-8C94-4E7B-9444-04F6AF07980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2" name="Content Placeholder 4" descr="DSC_0315.JPG"/>
          <p:cNvPicPr>
            <a:picLocks noGrp="1" noChangeAspect="1"/>
          </p:cNvPicPr>
          <p:nvPr>
            <p:ph sz="quarter" idx="1"/>
          </p:nvPr>
        </p:nvPicPr>
        <p:blipFill rotWithShape="1">
          <a:blip r:embed="rId6"/>
          <a:srcRect l="21" r="352"/>
          <a:stretch/>
        </p:blipFill>
        <p:spPr>
          <a:xfrm rot="297355">
            <a:off x="4926025" y="2861638"/>
            <a:ext cx="5551815" cy="3701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50004" y="38099"/>
            <a:ext cx="9324304" cy="567207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Vaccination Clinics (IND): December 2013 and February 2014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71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Disclosure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 have no financial interests to disclose.</a:t>
            </a:r>
          </a:p>
          <a:p>
            <a:r>
              <a:rPr lang="en-US" dirty="0" smtClean="0"/>
              <a:t>I will not be presenting on investigational products.</a:t>
            </a:r>
          </a:p>
        </p:txBody>
      </p:sp>
    </p:spTree>
    <p:extLst>
      <p:ext uri="{BB962C8B-B14F-4D97-AF65-F5344CB8AC3E}">
        <p14:creationId xmlns:p14="http://schemas.microsoft.com/office/powerpoint/2010/main" val="21121894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8461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Two </a:t>
            </a:r>
            <a:r>
              <a:rPr lang="en-US" dirty="0" err="1" smtClean="0"/>
              <a:t>MenB</a:t>
            </a:r>
            <a:r>
              <a:rPr lang="en-US" dirty="0" smtClean="0"/>
              <a:t> Vaccines for Persons Aged 10-15 years in the US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611035"/>
              </p:ext>
            </p:extLst>
          </p:nvPr>
        </p:nvGraphicFramePr>
        <p:xfrm>
          <a:off x="609598" y="1120462"/>
          <a:ext cx="10972804" cy="395338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743201"/>
                <a:gridCol w="2743201"/>
                <a:gridCol w="2743201"/>
                <a:gridCol w="2743201"/>
              </a:tblGrid>
              <a:tr h="478665">
                <a:tc>
                  <a:txBody>
                    <a:bodyPr/>
                    <a:lstStyle/>
                    <a:p>
                      <a:r>
                        <a:rPr lang="en-US" dirty="0" smtClean="0"/>
                        <a:t>Vaccine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Components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Schedule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Date of Licensure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MenB-FHbp</a:t>
                      </a:r>
                      <a:r>
                        <a:rPr lang="en-US" sz="2400" dirty="0" smtClean="0"/>
                        <a:t> (</a:t>
                      </a:r>
                      <a:r>
                        <a:rPr lang="en-US" sz="2400" dirty="0" err="1" smtClean="0"/>
                        <a:t>Trumenba</a:t>
                      </a:r>
                      <a:r>
                        <a:rPr lang="en-US" sz="2400" baseline="30000" dirty="0" smtClean="0"/>
                        <a:t>®</a:t>
                      </a:r>
                      <a:r>
                        <a:rPr lang="en-US" sz="2400" dirty="0" smtClean="0"/>
                        <a:t>, Pfizer)</a:t>
                      </a:r>
                      <a:endParaRPr lang="en-US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fHbp</a:t>
                      </a:r>
                      <a:r>
                        <a:rPr lang="en-US" sz="2400" dirty="0" smtClean="0"/>
                        <a:t> subfamily A/v2,3; subfamily B/v1 </a:t>
                      </a:r>
                      <a:endParaRPr lang="en-US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3 dose series, administered at 0, 2, 6 months</a:t>
                      </a:r>
                      <a:endParaRPr lang="en-US" sz="2400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Licensed in the U.S. on October 29, 2014</a:t>
                      </a:r>
                      <a:endParaRPr lang="en-US" sz="2400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MenB-4C (</a:t>
                      </a:r>
                      <a:r>
                        <a:rPr lang="en-US" sz="2400" dirty="0" err="1" smtClean="0"/>
                        <a:t>Bexsero</a:t>
                      </a:r>
                      <a:r>
                        <a:rPr lang="en-US" sz="2400" baseline="30000" dirty="0" smtClean="0"/>
                        <a:t>®</a:t>
                      </a:r>
                      <a:r>
                        <a:rPr lang="en-US" sz="2400" dirty="0" smtClean="0"/>
                        <a:t>, Novartis/GSK)</a:t>
                      </a:r>
                    </a:p>
                    <a:p>
                      <a:endParaRPr lang="en-US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fHbp</a:t>
                      </a:r>
                      <a:r>
                        <a:rPr lang="en-US" sz="2400" dirty="0" smtClean="0"/>
                        <a:t> subfamily B/v1, </a:t>
                      </a:r>
                      <a:r>
                        <a:rPr lang="en-US" sz="2400" dirty="0" err="1" smtClean="0"/>
                        <a:t>NhbA</a:t>
                      </a:r>
                      <a:r>
                        <a:rPr lang="en-US" sz="2400" dirty="0" smtClean="0"/>
                        <a:t>, </a:t>
                      </a:r>
                      <a:r>
                        <a:rPr lang="en-US" sz="2400" dirty="0" err="1" smtClean="0"/>
                        <a:t>NadA</a:t>
                      </a:r>
                      <a:r>
                        <a:rPr lang="en-US" sz="2400" dirty="0" smtClean="0"/>
                        <a:t>, </a:t>
                      </a:r>
                      <a:r>
                        <a:rPr lang="en-US" sz="2400" dirty="0" err="1" smtClean="0"/>
                        <a:t>Por</a:t>
                      </a:r>
                      <a:r>
                        <a:rPr lang="en-US" sz="2400" dirty="0" smtClean="0"/>
                        <a:t> A1.4</a:t>
                      </a:r>
                      <a:endParaRPr lang="en-US" sz="2400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 dose series, administered at 0 and ≥1 month</a:t>
                      </a:r>
                      <a:endParaRPr lang="en-US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Licensed in the U.S. on January 23, 2015</a:t>
                      </a:r>
                    </a:p>
                    <a:p>
                      <a:r>
                        <a:rPr lang="en-US" dirty="0" smtClean="0"/>
                        <a:t>Licensed in &gt;37 countries for persons ≥2 months of age</a:t>
                      </a:r>
                      <a:endParaRPr lang="en-US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537020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Launch ACIP Process, Data to Review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Disease </a:t>
            </a:r>
            <a:r>
              <a:rPr lang="en-US" dirty="0" smtClean="0"/>
              <a:t>epidemiology</a:t>
            </a:r>
          </a:p>
          <a:p>
            <a:r>
              <a:rPr lang="en-US" dirty="0" smtClean="0"/>
              <a:t>Vaccine </a:t>
            </a:r>
            <a:r>
              <a:rPr lang="en-US" dirty="0"/>
              <a:t>efficacy and </a:t>
            </a:r>
            <a:r>
              <a:rPr lang="en-US" dirty="0" smtClean="0"/>
              <a:t>effectiveness</a:t>
            </a:r>
            <a:endParaRPr lang="en-US" dirty="0"/>
          </a:p>
          <a:p>
            <a:r>
              <a:rPr lang="en-US" dirty="0" smtClean="0"/>
              <a:t>Safety</a:t>
            </a:r>
          </a:p>
          <a:p>
            <a:r>
              <a:rPr lang="en-US" dirty="0" smtClean="0"/>
              <a:t>Economic </a:t>
            </a:r>
            <a:r>
              <a:rPr lang="en-US" dirty="0"/>
              <a:t>reviews/cost-effectiveness</a:t>
            </a:r>
          </a:p>
          <a:p>
            <a:r>
              <a:rPr lang="en-US" dirty="0"/>
              <a:t>Program implementation</a:t>
            </a:r>
          </a:p>
          <a:p>
            <a:r>
              <a:rPr lang="en-US" dirty="0"/>
              <a:t>Recommendations of liaison organizations</a:t>
            </a:r>
          </a:p>
          <a:p>
            <a:r>
              <a:rPr lang="en-US" dirty="0"/>
              <a:t>Surveys (parents, HCW)</a:t>
            </a:r>
          </a:p>
          <a:p>
            <a:r>
              <a:rPr lang="en-US" dirty="0"/>
              <a:t>Public comments from previous meetings</a:t>
            </a:r>
          </a:p>
        </p:txBody>
      </p:sp>
    </p:spTree>
    <p:extLst>
      <p:ext uri="{BB962C8B-B14F-4D97-AF65-F5344CB8AC3E}">
        <p14:creationId xmlns:p14="http://schemas.microsoft.com/office/powerpoint/2010/main" val="272034751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878355" cy="103297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Burden of Serogroup</a:t>
            </a:r>
            <a:r>
              <a:rPr lang="en-US" dirty="0"/>
              <a:t>* </a:t>
            </a:r>
            <a:r>
              <a:rPr lang="en-US" dirty="0" smtClean="0"/>
              <a:t>B in Younger Age-Groups, </a:t>
            </a:r>
            <a:r>
              <a:rPr lang="en-US" dirty="0"/>
              <a:t>2005-2012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*NNDSS data with additional serogroup data from ABCs and state health departments.  </a:t>
            </a:r>
            <a:endParaRPr lang="en-US" dirty="0" smtClean="0"/>
          </a:p>
          <a:p>
            <a:r>
              <a:rPr lang="en-US" dirty="0" smtClean="0"/>
              <a:t>Unknown </a:t>
            </a:r>
            <a:r>
              <a:rPr lang="en-US" dirty="0"/>
              <a:t>serogroup (23%) and other serogroups (8%) excluded </a:t>
            </a: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6792948"/>
              </p:ext>
            </p:extLst>
          </p:nvPr>
        </p:nvGraphicFramePr>
        <p:xfrm>
          <a:off x="609601" y="1600200"/>
          <a:ext cx="10234410" cy="4388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2180751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96205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Rates of </a:t>
            </a:r>
            <a:r>
              <a:rPr lang="en-US" sz="4000" dirty="0"/>
              <a:t>Meningococcal </a:t>
            </a:r>
            <a:r>
              <a:rPr lang="en-US" sz="4000" dirty="0" smtClean="0"/>
              <a:t>Disease Decreased, </a:t>
            </a:r>
            <a:r>
              <a:rPr lang="en-US" sz="4000" dirty="0"/>
              <a:t>1993-2013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aseline="30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Source:  ABCs cases from 1993-2013 estimated to the U.S. population with 18% correction for under reporting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 </a:t>
            </a:r>
          </a:p>
          <a:p>
            <a:r>
              <a:rPr lang="en-US" baseline="30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National Immunization Survey – Teen; 2006-2013             </a:t>
            </a:r>
            <a:r>
              <a:rPr lang="en-US" baseline="30000" dirty="0" smtClean="0">
                <a:solidFill>
                  <a:srgbClr val="000000"/>
                </a:solidFill>
              </a:rPr>
              <a:t>3</a:t>
            </a:r>
            <a:r>
              <a:rPr lang="en-US" dirty="0" smtClean="0">
                <a:solidFill>
                  <a:srgbClr val="000000"/>
                </a:solidFill>
              </a:rPr>
              <a:t>NNDSS</a:t>
            </a:r>
            <a:r>
              <a:rPr lang="en-US" dirty="0" smtClean="0">
                <a:solidFill>
                  <a:schemeClr val="bg2"/>
                </a:solidFill>
              </a:rPr>
              <a:t>unt</a:t>
            </a:r>
            <a:endParaRPr lang="en-US" dirty="0">
              <a:solidFill>
                <a:schemeClr val="bg2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6519527"/>
              </p:ext>
            </p:extLst>
          </p:nvPr>
        </p:nvGraphicFramePr>
        <p:xfrm>
          <a:off x="1562985" y="1360968"/>
          <a:ext cx="8559210" cy="4561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800600" y="20574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2013: 564 cases (0.18/100,000)</a:t>
            </a:r>
            <a:r>
              <a:rPr lang="en-US" b="1" baseline="30000" dirty="0">
                <a:solidFill>
                  <a:srgbClr val="000000"/>
                </a:solidFill>
              </a:rPr>
              <a:t>3</a:t>
            </a:r>
            <a:r>
              <a:rPr lang="en-US" b="1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900932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974931"/>
          </a:xfrm>
        </p:spPr>
        <p:txBody>
          <a:bodyPr>
            <a:normAutofit/>
          </a:bodyPr>
          <a:lstStyle/>
          <a:p>
            <a:r>
              <a:rPr lang="en-US" sz="2800" dirty="0"/>
              <a:t>Estimated </a:t>
            </a:r>
            <a:r>
              <a:rPr lang="en-US" sz="2800" dirty="0" smtClean="0"/>
              <a:t>Burden of Meningococcal Disease in </a:t>
            </a:r>
            <a:r>
              <a:rPr lang="en-US" sz="2800" dirty="0"/>
              <a:t>Children and Adolescents During High and Low Incidence Years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6114159"/>
            <a:ext cx="10972800" cy="455612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  <a:cs typeface="Arial" charset="0"/>
              </a:rPr>
              <a:t>Average annual cases of meningococcal disease</a:t>
            </a:r>
          </a:p>
          <a:p>
            <a:r>
              <a:rPr lang="en-US" baseline="30000" dirty="0">
                <a:solidFill>
                  <a:schemeClr val="accent4"/>
                </a:solidFill>
              </a:rPr>
              <a:t>1</a:t>
            </a:r>
            <a:r>
              <a:rPr lang="en-US" dirty="0">
                <a:solidFill>
                  <a:schemeClr val="accent4"/>
                </a:solidFill>
              </a:rPr>
              <a:t>NNDSS cases from 1997-1999 with serogroup proportion from 1997-1999 ABCs data applied</a:t>
            </a:r>
          </a:p>
          <a:p>
            <a:r>
              <a:rPr lang="en-US" baseline="30000" dirty="0">
                <a:solidFill>
                  <a:schemeClr val="accent4"/>
                </a:solidFill>
              </a:rPr>
              <a:t>2</a:t>
            </a:r>
            <a:r>
              <a:rPr lang="en-US" dirty="0">
                <a:solidFill>
                  <a:schemeClr val="accent4"/>
                </a:solidFill>
              </a:rPr>
              <a:t>Range in estimated cases:  Low=NNDSS data with additional serogroup data from ABCs and state health departments (2010-2012), High= NNDSS data with additional serogroup information (2010-2012) + proportion serogroup B or serogroup C&amp;Y applied to cases with unknown serogroup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9283910"/>
              </p:ext>
            </p:extLst>
          </p:nvPr>
        </p:nvGraphicFramePr>
        <p:xfrm>
          <a:off x="1609858" y="1600195"/>
          <a:ext cx="9015211" cy="391746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904229"/>
                <a:gridCol w="2057162"/>
                <a:gridCol w="2026910"/>
                <a:gridCol w="2026910"/>
              </a:tblGrid>
              <a:tr h="923060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Age Group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1997-1999</a:t>
                      </a:r>
                    </a:p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“High Incidence Years”</a:t>
                      </a:r>
                      <a:r>
                        <a:rPr lang="en-US" sz="2000" baseline="30000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endParaRPr lang="en-US" sz="200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2010-2012</a:t>
                      </a:r>
                    </a:p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“Low Incidence Years”</a:t>
                      </a:r>
                      <a:r>
                        <a:rPr lang="en-US" sz="2000" baseline="30000" dirty="0" smtClean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/>
                </a:tc>
              </a:tr>
              <a:tr h="415947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Serogroups B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&lt;5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</a:rPr>
                        <a:t> years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367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78-92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415947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11-24 years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161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48-56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415947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All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</a:rPr>
                        <a:t> ages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767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197-237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415947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415947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Serogroups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</a:rPr>
                        <a:t> C &amp; Y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&lt;5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</a:rPr>
                        <a:t> years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335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39-46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415947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11-24 years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370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63-74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415947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All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</a:rPr>
                        <a:t> ages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1,490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321-386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407901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884779"/>
          </a:xfrm>
        </p:spPr>
        <p:txBody>
          <a:bodyPr/>
          <a:lstStyle/>
          <a:p>
            <a:r>
              <a:rPr lang="en-US" dirty="0"/>
              <a:t>How Many People Fall Into </a:t>
            </a:r>
            <a:r>
              <a:rPr lang="en-US" dirty="0" smtClean="0"/>
              <a:t>‘High Risk</a:t>
            </a:r>
            <a:r>
              <a:rPr lang="en-US" dirty="0"/>
              <a:t>’ Groups?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5447763"/>
            <a:ext cx="10801082" cy="1302314"/>
          </a:xfrm>
        </p:spPr>
        <p:txBody>
          <a:bodyPr/>
          <a:lstStyle/>
          <a:p>
            <a:r>
              <a:rPr lang="en-US" baseline="30000" dirty="0"/>
              <a:t>1</a:t>
            </a:r>
            <a:r>
              <a:rPr lang="en-US" dirty="0"/>
              <a:t>Active Bacterial Core surveillance (ABCs)</a:t>
            </a:r>
          </a:p>
          <a:p>
            <a:r>
              <a:rPr lang="en-US" baseline="30000" dirty="0"/>
              <a:t>2</a:t>
            </a:r>
            <a:r>
              <a:rPr lang="en-US" dirty="0"/>
              <a:t>Sejvar et al. Assessing the risk of laboratory acquired meningococcal disease. J </a:t>
            </a:r>
            <a:r>
              <a:rPr lang="en-US" dirty="0" err="1"/>
              <a:t>Clin</a:t>
            </a:r>
            <a:r>
              <a:rPr lang="en-US" dirty="0"/>
              <a:t> </a:t>
            </a:r>
            <a:r>
              <a:rPr lang="en-US" dirty="0" err="1"/>
              <a:t>Microbiol</a:t>
            </a:r>
            <a:r>
              <a:rPr lang="en-US" dirty="0"/>
              <a:t> 2005; 43:4811-4.</a:t>
            </a:r>
          </a:p>
          <a:p>
            <a:r>
              <a:rPr lang="en-US" dirty="0"/>
              <a:t>CDC. Laboratory-acquired meningococcal disease – United States, 2000.  MMWR 2002;51:141-4.</a:t>
            </a:r>
          </a:p>
          <a:p>
            <a:r>
              <a:rPr lang="en-US" baseline="30000" dirty="0"/>
              <a:t>3</a:t>
            </a:r>
            <a:r>
              <a:rPr lang="en-US" dirty="0"/>
              <a:t>Borrow et al. Safe laboratory handling of </a:t>
            </a:r>
            <a:r>
              <a:rPr lang="en-US" i="1" dirty="0"/>
              <a:t>Neisseria </a:t>
            </a:r>
            <a:r>
              <a:rPr lang="en-US" i="1" dirty="0" err="1"/>
              <a:t>meningitidis</a:t>
            </a:r>
            <a:r>
              <a:rPr lang="en-US" i="1" dirty="0"/>
              <a:t>.</a:t>
            </a:r>
            <a:r>
              <a:rPr lang="en-US" dirty="0"/>
              <a:t> J of Infection 2014; 68:305-312.</a:t>
            </a:r>
          </a:p>
          <a:p>
            <a:r>
              <a:rPr lang="en-US" baseline="30000" dirty="0"/>
              <a:t>4</a:t>
            </a:r>
            <a:r>
              <a:rPr lang="en-US" dirty="0"/>
              <a:t>Reports to CDC, unpublished </a:t>
            </a:r>
            <a:r>
              <a:rPr lang="en-US" dirty="0" smtClean="0"/>
              <a:t>data</a:t>
            </a:r>
            <a:endParaRPr lang="en-US" dirty="0"/>
          </a:p>
        </p:txBody>
      </p:sp>
      <p:graphicFrame>
        <p:nvGraphicFramePr>
          <p:cNvPr id="5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1862638"/>
              </p:ext>
            </p:extLst>
          </p:nvPr>
        </p:nvGraphicFramePr>
        <p:xfrm>
          <a:off x="953037" y="1252469"/>
          <a:ext cx="10856890" cy="39014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683589"/>
                <a:gridCol w="3796189"/>
                <a:gridCol w="337711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Group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88174" marR="88174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Estimated persons aged ≥10 years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88174" marR="88174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Reported cases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88174" marR="8817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Persistent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</a:rPr>
                        <a:t> c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omplement component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</a:rPr>
                        <a:t> deficiencies</a:t>
                      </a:r>
                      <a:endParaRPr lang="en-US" sz="200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 marL="88174" marR="8817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Prevalence of 0.03%</a:t>
                      </a:r>
                    </a:p>
                    <a:p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~80,000 persons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88174" marR="88174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6 cases since 2005 in ABCs</a:t>
                      </a:r>
                      <a:r>
                        <a:rPr lang="en-US" sz="2000" baseline="30000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</a:rPr>
                        <a:t> (none serogroup B)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88174" marR="8817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Anatomic or Functional Asplenia (including sickle cell)</a:t>
                      </a:r>
                      <a:endParaRPr lang="en-US" sz="200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 marL="88174" marR="8817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Sickle cell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~90,000-100,000 (all ages)</a:t>
                      </a:r>
                      <a:r>
                        <a:rPr lang="en-US" sz="2000" baseline="30000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88174" marR="8817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11 cases 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</a:rPr>
                        <a:t>since 1995 in ABCs</a:t>
                      </a:r>
                      <a:r>
                        <a:rPr lang="en-US" sz="2000" baseline="30000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</a:rPr>
                        <a:t> (2 serogroup B)</a:t>
                      </a:r>
                      <a:endParaRPr lang="en-US" sz="200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88174" marR="8817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Microbiologists</a:t>
                      </a:r>
                      <a:endParaRPr lang="en-US" sz="200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 marL="88174" marR="88174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~100,000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</a:rPr>
                        <a:t> clinical; 400 research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88174" marR="88174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22 cases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</a:rPr>
                        <a:t> worldwide 1985-2014</a:t>
                      </a:r>
                      <a:r>
                        <a:rPr lang="en-US" sz="2000" baseline="30000" dirty="0" smtClean="0">
                          <a:solidFill>
                            <a:srgbClr val="000000"/>
                          </a:solidFill>
                        </a:rPr>
                        <a:t>2,3 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</a:rPr>
                        <a:t>(at least 10 serogroup B)</a:t>
                      </a:r>
                      <a:endParaRPr lang="en-US" sz="2000" baseline="0" dirty="0">
                        <a:solidFill>
                          <a:srgbClr val="000000"/>
                        </a:solidFill>
                      </a:endParaRPr>
                    </a:p>
                  </a:txBody>
                  <a:tcPr marL="88174" marR="8817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</a:rPr>
                        <a:t>Outbreak at-risk populations</a:t>
                      </a:r>
                      <a:endParaRPr lang="en-US" sz="2000" baseline="0" dirty="0">
                        <a:solidFill>
                          <a:srgbClr val="000000"/>
                        </a:solidFill>
                      </a:endParaRPr>
                    </a:p>
                  </a:txBody>
                  <a:tcPr marL="88174" marR="88174"/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</a:rPr>
                        <a:t>60,000 in 5 serogroup B university outbreaks</a:t>
                      </a:r>
                      <a:endParaRPr lang="en-US" sz="200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88174" marR="88174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32 cases combined 2009-2013</a:t>
                      </a:r>
                      <a:r>
                        <a:rPr lang="en-US" sz="2000" baseline="30000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  <a:endParaRPr lang="en-US" sz="200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 marL="88174" marR="8817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</a:rPr>
                        <a:t>Total</a:t>
                      </a:r>
                      <a:endParaRPr lang="en-US" sz="2000" baseline="0" dirty="0">
                        <a:solidFill>
                          <a:srgbClr val="000000"/>
                        </a:solidFill>
                      </a:endParaRPr>
                    </a:p>
                  </a:txBody>
                  <a:tcPr marL="88174" marR="88174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300,000-350,000 persons</a:t>
                      </a:r>
                    </a:p>
                  </a:txBody>
                  <a:tcPr marL="88174" marR="88174"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88174" marR="8817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811571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Reviewed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Disease epidemiology – low burden, high impact</a:t>
            </a:r>
          </a:p>
          <a:p>
            <a:r>
              <a:rPr lang="en-US" dirty="0"/>
              <a:t>Vaccine efficacy and effectiveness </a:t>
            </a:r>
            <a:endParaRPr lang="en-US" dirty="0" smtClean="0"/>
          </a:p>
          <a:p>
            <a:r>
              <a:rPr lang="en-US" dirty="0" smtClean="0"/>
              <a:t>Safety</a:t>
            </a:r>
          </a:p>
          <a:p>
            <a:r>
              <a:rPr lang="en-US" dirty="0" smtClean="0"/>
              <a:t>Economic </a:t>
            </a:r>
            <a:r>
              <a:rPr lang="en-US" dirty="0"/>
              <a:t>reviews/cost-effectiveness</a:t>
            </a:r>
          </a:p>
          <a:p>
            <a:r>
              <a:rPr lang="en-US" dirty="0"/>
              <a:t>Program implementation</a:t>
            </a:r>
          </a:p>
          <a:p>
            <a:r>
              <a:rPr lang="en-US" dirty="0"/>
              <a:t>Recommendations of liaison organizations</a:t>
            </a:r>
          </a:p>
          <a:p>
            <a:r>
              <a:rPr lang="en-US" dirty="0"/>
              <a:t>Surveys (parents, HCW)</a:t>
            </a:r>
          </a:p>
          <a:p>
            <a:r>
              <a:rPr lang="en-US" dirty="0"/>
              <a:t>Public comments from previous meetings</a:t>
            </a:r>
          </a:p>
        </p:txBody>
      </p:sp>
    </p:spTree>
    <p:extLst>
      <p:ext uri="{BB962C8B-B14F-4D97-AF65-F5344CB8AC3E}">
        <p14:creationId xmlns:p14="http://schemas.microsoft.com/office/powerpoint/2010/main" val="3826809949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MenB</a:t>
            </a:r>
            <a:r>
              <a:rPr lang="en-US" dirty="0" smtClean="0"/>
              <a:t> Vaccine Effectiveness/Efficacy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09600" y="1554480"/>
            <a:ext cx="10458893" cy="4620306"/>
          </a:xfrm>
        </p:spPr>
        <p:txBody>
          <a:bodyPr/>
          <a:lstStyle/>
          <a:p>
            <a:r>
              <a:rPr lang="en-US" sz="2400" dirty="0"/>
              <a:t>Vaccine efficacy is estimated from serum bactericidal antibodies against a small number of serogroup B strains</a:t>
            </a:r>
          </a:p>
          <a:p>
            <a:r>
              <a:rPr lang="en-US" sz="2400" dirty="0"/>
              <a:t>Data for </a:t>
            </a:r>
            <a:r>
              <a:rPr lang="en-US" sz="2400" dirty="0" err="1"/>
              <a:t>MenB-FHbp</a:t>
            </a:r>
            <a:r>
              <a:rPr lang="en-US" sz="2400" dirty="0"/>
              <a:t> and MenB-4C are not directly comparable</a:t>
            </a:r>
          </a:p>
          <a:p>
            <a:r>
              <a:rPr lang="en-US" sz="2400" dirty="0"/>
              <a:t>Immunogenicity suggests short term efficacy</a:t>
            </a:r>
          </a:p>
          <a:p>
            <a:r>
              <a:rPr lang="en-US" sz="2400" dirty="0"/>
              <a:t>Evidence of waning antibody levels</a:t>
            </a:r>
          </a:p>
          <a:p>
            <a:r>
              <a:rPr lang="en-US" sz="2400" dirty="0"/>
              <a:t>Genetic and antigen expression data predict the </a:t>
            </a:r>
            <a:r>
              <a:rPr lang="en-US" sz="2400" dirty="0" err="1"/>
              <a:t>MenB</a:t>
            </a:r>
            <a:r>
              <a:rPr lang="en-US" sz="2400" dirty="0"/>
              <a:t> vaccines should cover a wide range of circulating strains in the United States – but not all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87970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Reviewed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Disease epidemiology – low burden, high impact</a:t>
            </a:r>
          </a:p>
          <a:p>
            <a:r>
              <a:rPr lang="en-US" dirty="0">
                <a:solidFill>
                  <a:schemeClr val="tx1"/>
                </a:solidFill>
              </a:rPr>
              <a:t>Vaccine efficacy and effectiveness – short term, waning immunity</a:t>
            </a:r>
          </a:p>
          <a:p>
            <a:r>
              <a:rPr lang="en-US" dirty="0">
                <a:solidFill>
                  <a:schemeClr val="tx1"/>
                </a:solidFill>
              </a:rPr>
              <a:t>Safety – no concerns</a:t>
            </a:r>
          </a:p>
          <a:p>
            <a:r>
              <a:rPr lang="en-US" dirty="0"/>
              <a:t>Economic reviews/cost-effectiveness</a:t>
            </a:r>
          </a:p>
          <a:p>
            <a:r>
              <a:rPr lang="en-US" dirty="0"/>
              <a:t>Program </a:t>
            </a:r>
            <a:r>
              <a:rPr lang="en-US" dirty="0" smtClean="0"/>
              <a:t>implementation</a:t>
            </a:r>
          </a:p>
          <a:p>
            <a:r>
              <a:rPr lang="en-US" dirty="0" smtClean="0"/>
              <a:t>Recommendations of liaison organizations</a:t>
            </a:r>
          </a:p>
          <a:p>
            <a:r>
              <a:rPr lang="en-US" dirty="0" smtClean="0"/>
              <a:t>Surveys (parents, HCW)</a:t>
            </a:r>
          </a:p>
          <a:p>
            <a:r>
              <a:rPr lang="en-US" dirty="0" smtClean="0"/>
              <a:t>Public comments from previous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437904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Cost-Effectiveness Analysis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/>
              <a:t>Monte Carlo simulation analysis</a:t>
            </a:r>
          </a:p>
          <a:p>
            <a:pPr lvl="1"/>
            <a:r>
              <a:rPr lang="en-US" sz="2400" dirty="0"/>
              <a:t>Hypothetical 4 million birth cohort, 2.8 million college cohort</a:t>
            </a:r>
          </a:p>
          <a:p>
            <a:pPr lvl="1"/>
            <a:r>
              <a:rPr lang="en-US" sz="2400" dirty="0"/>
              <a:t>Time frame: 15 year </a:t>
            </a:r>
          </a:p>
          <a:p>
            <a:pPr lvl="1"/>
            <a:r>
              <a:rPr lang="en-US" sz="2400" dirty="0"/>
              <a:t>Analytic Horizon: Age-specific Life Expectancy</a:t>
            </a:r>
          </a:p>
          <a:p>
            <a:pPr lvl="1"/>
            <a:r>
              <a:rPr lang="en-US" sz="2400" dirty="0"/>
              <a:t>Discount rate: 3% (0%-5</a:t>
            </a:r>
            <a:r>
              <a:rPr lang="en-US" sz="2400" dirty="0" smtClean="0"/>
              <a:t>%)</a:t>
            </a:r>
          </a:p>
          <a:p>
            <a:pPr marL="243834" lvl="1" indent="0">
              <a:buClr>
                <a:srgbClr val="FFC000"/>
              </a:buClr>
              <a:buNone/>
            </a:pPr>
            <a:endParaRPr lang="en-US" sz="2400" dirty="0"/>
          </a:p>
          <a:p>
            <a:r>
              <a:rPr lang="en-US" sz="3200" dirty="0"/>
              <a:t>Cost of vaccination per series (2 or 3 doses)</a:t>
            </a:r>
          </a:p>
          <a:p>
            <a:pPr lvl="1"/>
            <a:r>
              <a:rPr lang="en-US" sz="2400" dirty="0"/>
              <a:t>$402 (cost of vaccine + </a:t>
            </a:r>
            <a:r>
              <a:rPr lang="en-US" sz="2400" dirty="0" err="1"/>
              <a:t>adm</a:t>
            </a:r>
            <a:r>
              <a:rPr lang="en-US" sz="2400" dirty="0"/>
              <a:t> + AE + wastage)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6111463"/>
            <a:ext cx="10972800" cy="455612"/>
          </a:xfrm>
        </p:spPr>
        <p:txBody>
          <a:bodyPr/>
          <a:lstStyle/>
          <a:p>
            <a:r>
              <a:rPr lang="en-US" dirty="0" smtClean="0"/>
              <a:t>*Courtesy of Ismael Ortega-Sanchez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69951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>
                <a:solidFill>
                  <a:schemeClr val="accent5">
                    <a:lumMod val="75000"/>
                  </a:schemeClr>
                </a:solidFill>
              </a:rPr>
              <a:t>Comparison of 20th Century Annual Morbidity and Current Morbidity: Vaccine-Preventable Diseases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8" name="Group 91"/>
          <p:cNvGraphicFramePr>
            <a:graphicFrameLocks/>
          </p:cNvGraphicFramePr>
          <p:nvPr>
            <p:extLst/>
          </p:nvPr>
        </p:nvGraphicFramePr>
        <p:xfrm>
          <a:off x="2133600" y="1369831"/>
          <a:ext cx="7924800" cy="4452816"/>
        </p:xfrm>
        <a:graphic>
          <a:graphicData uri="http://schemas.openxmlformats.org/drawingml/2006/table">
            <a:tbl>
              <a:tblPr/>
              <a:tblGrid>
                <a:gridCol w="2814344"/>
                <a:gridCol w="1629469"/>
                <a:gridCol w="1778011"/>
                <a:gridCol w="1702976"/>
              </a:tblGrid>
              <a:tr h="67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Disease</a:t>
                      </a:r>
                    </a:p>
                  </a:txBody>
                  <a:tcPr marL="88876" marR="0" marT="44437" marB="133311"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20th Century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Annual Morbidity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†</a:t>
                      </a:r>
                    </a:p>
                  </a:txBody>
                  <a:tcPr marL="88876" marR="0" marT="44437" marB="133311"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2015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Reported Cases 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† †</a:t>
                      </a:r>
                    </a:p>
                  </a:txBody>
                  <a:tcPr marL="88876" marR="0" marT="44437" marB="133311"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Percent </a:t>
                      </a:r>
                      <a:b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</a:b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Decrease</a:t>
                      </a:r>
                    </a:p>
                  </a:txBody>
                  <a:tcPr marL="88876" marR="0" marT="44437" marB="133311"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56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Smallpox</a:t>
                      </a:r>
                    </a:p>
                  </a:txBody>
                  <a:tcPr marL="88876" marR="0" marT="44437" marB="44437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29,005</a:t>
                      </a:r>
                    </a:p>
                  </a:txBody>
                  <a:tcPr marL="88876" marR="488819" marT="44437" marB="4443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0</a:t>
                      </a:r>
                    </a:p>
                  </a:txBody>
                  <a:tcPr marL="88876" marR="488819" marT="44437" marB="4443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100%</a:t>
                      </a:r>
                    </a:p>
                  </a:txBody>
                  <a:tcPr marL="88876" marR="488819" marT="44437" marB="44437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56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Diphtheria</a:t>
                      </a:r>
                    </a:p>
                  </a:txBody>
                  <a:tcPr marL="88876" marR="0" marT="44437" marB="44437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21,053</a:t>
                      </a:r>
                    </a:p>
                  </a:txBody>
                  <a:tcPr marL="88876" marR="488819" marT="44437" marB="4443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0</a:t>
                      </a:r>
                    </a:p>
                  </a:txBody>
                  <a:tcPr marL="88876" marR="488819" marT="44437" marB="4443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100%</a:t>
                      </a:r>
                    </a:p>
                  </a:txBody>
                  <a:tcPr marL="88876" marR="488819" marT="44437" marB="44437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56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Measles</a:t>
                      </a:r>
                    </a:p>
                  </a:txBody>
                  <a:tcPr marL="88876" marR="0" marT="44437" marB="44437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530,217</a:t>
                      </a:r>
                    </a:p>
                  </a:txBody>
                  <a:tcPr marL="88876" marR="488819" marT="44437" marB="4443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189</a:t>
                      </a:r>
                    </a:p>
                  </a:txBody>
                  <a:tcPr marL="88876" marR="488819" marT="44437" marB="4443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&gt; 99%</a:t>
                      </a:r>
                    </a:p>
                  </a:txBody>
                  <a:tcPr marL="88876" marR="488819" marT="44437" marB="44437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56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Mumps</a:t>
                      </a:r>
                    </a:p>
                  </a:txBody>
                  <a:tcPr marL="88876" marR="0" marT="44437" marB="44437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162,344</a:t>
                      </a:r>
                    </a:p>
                  </a:txBody>
                  <a:tcPr marL="88876" marR="488819" marT="44437" marB="4443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1,057</a:t>
                      </a:r>
                    </a:p>
                  </a:txBody>
                  <a:tcPr marL="88876" marR="488819" marT="44437" marB="4443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  99%</a:t>
                      </a:r>
                    </a:p>
                  </a:txBody>
                  <a:tcPr marL="88876" marR="488819" marT="44437" marB="44437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56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Pertussis</a:t>
                      </a:r>
                    </a:p>
                  </a:txBody>
                  <a:tcPr marL="88876" marR="0" marT="44437" marB="44437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200,752</a:t>
                      </a:r>
                    </a:p>
                  </a:txBody>
                  <a:tcPr marL="88876" marR="488819" marT="44437" marB="4443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18,166</a:t>
                      </a:r>
                    </a:p>
                  </a:txBody>
                  <a:tcPr marL="88876" marR="488819" marT="44437" marB="4443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91%</a:t>
                      </a:r>
                    </a:p>
                  </a:txBody>
                  <a:tcPr marL="88876" marR="488819" marT="44437" marB="44437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56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Polio (paralytic)</a:t>
                      </a:r>
                    </a:p>
                  </a:txBody>
                  <a:tcPr marL="88876" marR="0" marT="44437" marB="44437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16,316</a:t>
                      </a:r>
                    </a:p>
                  </a:txBody>
                  <a:tcPr marL="88876" marR="488819" marT="44437" marB="4443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0</a:t>
                      </a:r>
                    </a:p>
                  </a:txBody>
                  <a:tcPr marL="88876" marR="488819" marT="44437" marB="4443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100%</a:t>
                      </a:r>
                    </a:p>
                  </a:txBody>
                  <a:tcPr marL="88876" marR="488819" marT="44437" marB="44437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56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Rubella</a:t>
                      </a:r>
                    </a:p>
                  </a:txBody>
                  <a:tcPr marL="88876" marR="0" marT="44437" marB="44437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47,745</a:t>
                      </a:r>
                    </a:p>
                  </a:txBody>
                  <a:tcPr marL="88876" marR="488819" marT="44437" marB="4443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5</a:t>
                      </a:r>
                    </a:p>
                  </a:txBody>
                  <a:tcPr marL="88876" marR="488819" marT="44437" marB="4443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&gt; 99%</a:t>
                      </a:r>
                    </a:p>
                  </a:txBody>
                  <a:tcPr marL="88876" marR="488819" marT="44437" marB="44437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56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Congenital Rubella Syndrome</a:t>
                      </a:r>
                    </a:p>
                  </a:txBody>
                  <a:tcPr marL="88876" marR="0" marT="44437" marB="44437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152</a:t>
                      </a:r>
                    </a:p>
                  </a:txBody>
                  <a:tcPr marL="88876" marR="488819" marT="44437" marB="4443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1</a:t>
                      </a:r>
                    </a:p>
                  </a:txBody>
                  <a:tcPr marL="88876" marR="488819" marT="44437" marB="4443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99%</a:t>
                      </a:r>
                    </a:p>
                  </a:txBody>
                  <a:tcPr marL="88876" marR="488819" marT="44437" marB="44437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56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Tetanus</a:t>
                      </a:r>
                    </a:p>
                  </a:txBody>
                  <a:tcPr marL="88876" marR="0" marT="44437" marB="44437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580</a:t>
                      </a:r>
                    </a:p>
                  </a:txBody>
                  <a:tcPr marL="88876" marR="488819" marT="44437" marB="4443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25</a:t>
                      </a:r>
                    </a:p>
                  </a:txBody>
                  <a:tcPr marL="88876" marR="488819" marT="44437" marB="4443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96%</a:t>
                      </a:r>
                    </a:p>
                  </a:txBody>
                  <a:tcPr marL="88876" marR="488819" marT="44437" marB="44437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56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Haemophilus</a:t>
                      </a:r>
                      <a:r>
                        <a:rPr kumimoji="0" lang="en-US" sz="1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kumimoji="0" lang="en-US" sz="17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influenzae</a:t>
                      </a:r>
                      <a:endParaRPr kumimoji="0" lang="en-US" sz="17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88876" marR="0" marT="44437" marB="44437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20,000</a:t>
                      </a:r>
                    </a:p>
                  </a:txBody>
                  <a:tcPr marL="88876" marR="488819" marT="44437" marB="4443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23*</a:t>
                      </a:r>
                    </a:p>
                  </a:txBody>
                  <a:tcPr marL="88876" marR="488819" marT="44437" marB="4443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&gt; 99%</a:t>
                      </a:r>
                    </a:p>
                  </a:txBody>
                  <a:tcPr marL="88876" marR="488819" marT="44437" marB="44437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82081" y="6174786"/>
            <a:ext cx="111003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†  JAMA. 2007;298(18):2155-2163</a:t>
            </a:r>
          </a:p>
          <a:p>
            <a:r>
              <a:rPr lang="en-US" sz="1000" dirty="0"/>
              <a:t>† †  CDC.  MMWR  January 8, 2016/ 64(52);ND-923 – ND-940. </a:t>
            </a:r>
            <a:r>
              <a:rPr lang="en-US" sz="1000"/>
              <a:t>(MMWR 2015 week 52 provisional data)  </a:t>
            </a:r>
            <a:endParaRPr lang="en-US" sz="1000" dirty="0"/>
          </a:p>
          <a:p>
            <a:r>
              <a:rPr lang="en-US" sz="1000" dirty="0"/>
              <a:t>* </a:t>
            </a:r>
            <a:r>
              <a:rPr lang="en-US" sz="1000" dirty="0" err="1"/>
              <a:t>Haemophilus</a:t>
            </a:r>
            <a:r>
              <a:rPr lang="en-US" sz="1000" dirty="0"/>
              <a:t> </a:t>
            </a:r>
            <a:r>
              <a:rPr lang="en-US" sz="1000" dirty="0" err="1"/>
              <a:t>influenzae</a:t>
            </a:r>
            <a:r>
              <a:rPr lang="en-US" sz="1000" dirty="0"/>
              <a:t>  type b (Hib) &lt; 5 years of age. An additional </a:t>
            </a:r>
            <a:r>
              <a:rPr lang="en-US" sz="1000" dirty="0" smtClean="0"/>
              <a:t>10 </a:t>
            </a:r>
            <a:r>
              <a:rPr lang="en-US" sz="1000" dirty="0"/>
              <a:t>cases of Hib are estimated to have occurred among the </a:t>
            </a:r>
            <a:r>
              <a:rPr lang="en-US" sz="1000" dirty="0" smtClean="0"/>
              <a:t>211 </a:t>
            </a:r>
            <a:r>
              <a:rPr lang="en-US" sz="1000" dirty="0"/>
              <a:t>reports of Hi (&lt; 5 years of age) with unknown serotype.</a:t>
            </a:r>
          </a:p>
        </p:txBody>
      </p:sp>
    </p:spTree>
    <p:extLst>
      <p:ext uri="{BB962C8B-B14F-4D97-AF65-F5344CB8AC3E}">
        <p14:creationId xmlns:p14="http://schemas.microsoft.com/office/powerpoint/2010/main" val="12851388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Cases and Deaths Prevented per 4M Cohort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03275" y="5707428"/>
            <a:ext cx="10972800" cy="455612"/>
          </a:xfrm>
        </p:spPr>
        <p:txBody>
          <a:bodyPr/>
          <a:lstStyle/>
          <a:p>
            <a:r>
              <a:rPr lang="en-US" dirty="0"/>
              <a:t>*Number needed to vaccinate; Source: Ismael Ortega-Sanchez</a:t>
            </a:r>
          </a:p>
          <a:p>
            <a:endParaRPr lang="en-US" dirty="0"/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6097646"/>
              </p:ext>
            </p:extLst>
          </p:nvPr>
        </p:nvGraphicFramePr>
        <p:xfrm>
          <a:off x="1981201" y="1600200"/>
          <a:ext cx="8229599" cy="23063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875865"/>
                <a:gridCol w="1172135"/>
                <a:gridCol w="1219200"/>
                <a:gridCol w="1257300"/>
                <a:gridCol w="1257300"/>
                <a:gridCol w="1447799"/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Cases Prevented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Deaths Prevented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NNV* to prevent case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NNV to prevent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death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Cost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($) per QALY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Series at 11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2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203,000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1,512,000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$8.700.000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Series at 16 years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5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107,000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788,000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$4,100,000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Series at 18 years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5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102,000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638,000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$3,700,000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College students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368,000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2,297,000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$9,400,000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2282615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1600756"/>
              </p:ext>
            </p:extLst>
          </p:nvPr>
        </p:nvGraphicFramePr>
        <p:xfrm>
          <a:off x="1036319" y="1121664"/>
          <a:ext cx="10131744" cy="448112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474977"/>
                <a:gridCol w="4279519"/>
                <a:gridCol w="3377248"/>
              </a:tblGrid>
              <a:tr h="658368"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Vaccine</a:t>
                      </a:r>
                      <a:endParaRPr lang="en-US" baseline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Target Group</a:t>
                      </a:r>
                      <a:endParaRPr lang="en-US" baseline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Cost per QALY gained (compared to no </a:t>
                      </a:r>
                      <a:r>
                        <a:rPr lang="en-US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vacc</a:t>
                      </a:r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baseline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71"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Hepatitis B</a:t>
                      </a:r>
                      <a:endParaRPr lang="en-US" baseline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College freshmen</a:t>
                      </a:r>
                      <a:endParaRPr lang="en-US" baseline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~$0-$10,000</a:t>
                      </a:r>
                      <a:endParaRPr lang="en-US" baseline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71"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Hepatitis A</a:t>
                      </a:r>
                      <a:endParaRPr lang="en-US" baseline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College freshmen</a:t>
                      </a:r>
                      <a:endParaRPr lang="en-US" baseline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~$0-$15,000</a:t>
                      </a:r>
                      <a:endParaRPr lang="en-US" baseline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71"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HPV</a:t>
                      </a:r>
                      <a:endParaRPr lang="en-US" baseline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12 </a:t>
                      </a:r>
                      <a:r>
                        <a:rPr lang="en-US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yo</a:t>
                      </a:r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females</a:t>
                      </a:r>
                      <a:endParaRPr lang="en-US" baseline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~$3,000-$45,000</a:t>
                      </a:r>
                      <a:endParaRPr lang="en-US" baseline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71">
                <a:tc>
                  <a:txBody>
                    <a:bodyPr/>
                    <a:lstStyle/>
                    <a:p>
                      <a:r>
                        <a:rPr lang="en-US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TDaP</a:t>
                      </a:r>
                      <a:endParaRPr lang="en-US" baseline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11yo</a:t>
                      </a:r>
                      <a:endParaRPr lang="en-US" baseline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~$21,000</a:t>
                      </a:r>
                      <a:endParaRPr lang="en-US" baseline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71"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Influenza</a:t>
                      </a:r>
                      <a:endParaRPr lang="en-US" baseline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12-17 </a:t>
                      </a:r>
                      <a:r>
                        <a:rPr lang="en-US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yo</a:t>
                      </a:r>
                      <a:endParaRPr lang="en-US" baseline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~$128,000</a:t>
                      </a:r>
                      <a:endParaRPr lang="en-US" baseline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71">
                <a:tc>
                  <a:txBody>
                    <a:bodyPr/>
                    <a:lstStyle/>
                    <a:p>
                      <a:r>
                        <a:rPr lang="en-US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Mening</a:t>
                      </a:r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A/C/Y/W</a:t>
                      </a:r>
                      <a:endParaRPr lang="en-US" baseline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 doses, 11&amp;16yo</a:t>
                      </a:r>
                      <a:endParaRPr lang="en-US" baseline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~$143,000-$200,000</a:t>
                      </a:r>
                      <a:endParaRPr lang="en-US" baseline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71">
                <a:tc>
                  <a:txBody>
                    <a:bodyPr/>
                    <a:lstStyle/>
                    <a:p>
                      <a:r>
                        <a:rPr lang="en-US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Mening</a:t>
                      </a:r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B</a:t>
                      </a:r>
                      <a:endParaRPr lang="en-US" baseline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 or 3 doses, 16yo</a:t>
                      </a:r>
                      <a:endParaRPr lang="en-US" baseline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~$4,000,000</a:t>
                      </a:r>
                      <a:endParaRPr lang="en-US" baseline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71">
                <a:tc>
                  <a:txBody>
                    <a:bodyPr/>
                    <a:lstStyle/>
                    <a:p>
                      <a:r>
                        <a:rPr lang="en-US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Mening</a:t>
                      </a:r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B</a:t>
                      </a:r>
                      <a:endParaRPr lang="en-US" baseline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 or 3 doses, college freshmen</a:t>
                      </a:r>
                      <a:endParaRPr lang="en-US" baseline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~$9,400,000</a:t>
                      </a:r>
                      <a:endParaRPr lang="en-US" baseline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Estimated Economic Comparison of Adolescent Vaccines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02080" y="5730808"/>
            <a:ext cx="1072896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4">
                    <a:lumMod val="50000"/>
                  </a:schemeClr>
                </a:solidFill>
              </a:rPr>
              <a:t>Sources: 	Ortega-Sanchez et al. </a:t>
            </a:r>
            <a:r>
              <a:rPr lang="en-US" sz="1000" i="1" dirty="0">
                <a:solidFill>
                  <a:schemeClr val="accent4">
                    <a:lumMod val="50000"/>
                  </a:schemeClr>
                </a:solidFill>
              </a:rPr>
              <a:t>Pediatrics </a:t>
            </a:r>
            <a:r>
              <a:rPr lang="en-US" sz="1000" dirty="0">
                <a:solidFill>
                  <a:schemeClr val="accent4">
                    <a:lumMod val="50000"/>
                  </a:schemeClr>
                </a:solidFill>
              </a:rPr>
              <a:t>2008 Jan;121 </a:t>
            </a:r>
            <a:r>
              <a:rPr lang="en-US" sz="1000" dirty="0" err="1">
                <a:solidFill>
                  <a:schemeClr val="accent4">
                    <a:lumMod val="50000"/>
                  </a:schemeClr>
                </a:solidFill>
              </a:rPr>
              <a:t>Suppl</a:t>
            </a:r>
            <a:r>
              <a:rPr lang="en-US" sz="1000" dirty="0">
                <a:solidFill>
                  <a:schemeClr val="accent4">
                    <a:lumMod val="50000"/>
                  </a:schemeClr>
                </a:solidFill>
              </a:rPr>
              <a:t> 1:S63-78  </a:t>
            </a:r>
          </a:p>
          <a:p>
            <a:r>
              <a:rPr lang="en-US" sz="1000" dirty="0">
                <a:solidFill>
                  <a:schemeClr val="accent4">
                    <a:lumMod val="50000"/>
                  </a:schemeClr>
                </a:solidFill>
              </a:rPr>
              <a:t>	</a:t>
            </a:r>
            <a:r>
              <a:rPr lang="en-US" sz="1000" dirty="0" smtClean="0">
                <a:solidFill>
                  <a:schemeClr val="accent4">
                    <a:lumMod val="50000"/>
                  </a:schemeClr>
                </a:solidFill>
              </a:rPr>
              <a:t>	Cohn </a:t>
            </a:r>
            <a:r>
              <a:rPr lang="en-US" sz="1000" dirty="0">
                <a:solidFill>
                  <a:schemeClr val="accent4">
                    <a:lumMod val="50000"/>
                  </a:schemeClr>
                </a:solidFill>
              </a:rPr>
              <a:t>et al., </a:t>
            </a:r>
            <a:r>
              <a:rPr lang="en-US" sz="1000" i="1" dirty="0">
                <a:solidFill>
                  <a:schemeClr val="accent4">
                    <a:lumMod val="50000"/>
                  </a:schemeClr>
                </a:solidFill>
              </a:rPr>
              <a:t>MMWR</a:t>
            </a:r>
            <a:r>
              <a:rPr lang="en-US" sz="1000" dirty="0">
                <a:solidFill>
                  <a:schemeClr val="accent4">
                    <a:lumMod val="50000"/>
                  </a:schemeClr>
                </a:solidFill>
              </a:rPr>
              <a:t>, 2013 Mar 22;62(RR-2):1-28.)</a:t>
            </a:r>
          </a:p>
          <a:p>
            <a:r>
              <a:rPr lang="en-US" sz="1000" dirty="0">
                <a:solidFill>
                  <a:schemeClr val="accent4">
                    <a:lumMod val="50000"/>
                  </a:schemeClr>
                </a:solidFill>
              </a:rPr>
              <a:t>           	</a:t>
            </a:r>
            <a:r>
              <a:rPr lang="en-US" sz="1000" dirty="0" smtClean="0">
                <a:solidFill>
                  <a:schemeClr val="accent4">
                    <a:lumMod val="50000"/>
                  </a:schemeClr>
                </a:solidFill>
              </a:rPr>
              <a:t>	Simon </a:t>
            </a:r>
            <a:r>
              <a:rPr lang="en-US" sz="1000" dirty="0">
                <a:solidFill>
                  <a:schemeClr val="accent4">
                    <a:lumMod val="50000"/>
                  </a:schemeClr>
                </a:solidFill>
              </a:rPr>
              <a:t>et al. </a:t>
            </a:r>
            <a:r>
              <a:rPr lang="fr-FR" sz="1000" i="1" dirty="0">
                <a:solidFill>
                  <a:schemeClr val="accent4">
                    <a:lumMod val="50000"/>
                  </a:schemeClr>
                </a:solidFill>
              </a:rPr>
              <a:t>J </a:t>
            </a:r>
            <a:r>
              <a:rPr lang="fr-FR" sz="1000" i="1" dirty="0" err="1">
                <a:solidFill>
                  <a:schemeClr val="accent4">
                    <a:lumMod val="50000"/>
                  </a:schemeClr>
                </a:solidFill>
              </a:rPr>
              <a:t>Acquir</a:t>
            </a:r>
            <a:r>
              <a:rPr lang="fr-FR" sz="1000" i="1" dirty="0">
                <a:solidFill>
                  <a:schemeClr val="accent4">
                    <a:lumMod val="50000"/>
                  </a:schemeClr>
                </a:solidFill>
              </a:rPr>
              <a:t> Immune </a:t>
            </a:r>
            <a:r>
              <a:rPr lang="fr-FR" sz="1000" i="1" dirty="0" err="1">
                <a:solidFill>
                  <a:schemeClr val="accent4">
                    <a:lumMod val="50000"/>
                  </a:schemeClr>
                </a:solidFill>
              </a:rPr>
              <a:t>Defic</a:t>
            </a:r>
            <a:r>
              <a:rPr lang="fr-FR" sz="1000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fr-FR" sz="1000" i="1" dirty="0" err="1">
                <a:solidFill>
                  <a:schemeClr val="accent4">
                    <a:lumMod val="50000"/>
                  </a:schemeClr>
                </a:solidFill>
              </a:rPr>
              <a:t>Syndr</a:t>
            </a:r>
            <a:r>
              <a:rPr lang="fr-FR" sz="1000" dirty="0">
                <a:solidFill>
                  <a:schemeClr val="accent4">
                    <a:lumMod val="50000"/>
                  </a:schemeClr>
                </a:solidFill>
              </a:rPr>
              <a:t>. 2016 </a:t>
            </a:r>
            <a:r>
              <a:rPr lang="fr-FR" sz="1000" dirty="0" err="1">
                <a:solidFill>
                  <a:schemeClr val="accent4">
                    <a:lumMod val="50000"/>
                  </a:schemeClr>
                </a:solidFill>
              </a:rPr>
              <a:t>Feb</a:t>
            </a:r>
            <a:r>
              <a:rPr lang="fr-FR" sz="1000" dirty="0">
                <a:solidFill>
                  <a:schemeClr val="accent4">
                    <a:lumMod val="50000"/>
                  </a:schemeClr>
                </a:solidFill>
              </a:rPr>
              <a:t> 1;71(2):146-54.    </a:t>
            </a:r>
          </a:p>
          <a:p>
            <a:r>
              <a:rPr lang="fr-FR" sz="1000" dirty="0">
                <a:solidFill>
                  <a:schemeClr val="accent4">
                    <a:lumMod val="50000"/>
                  </a:schemeClr>
                </a:solidFill>
              </a:rPr>
              <a:t>	</a:t>
            </a:r>
            <a:r>
              <a:rPr lang="fr-FR" sz="1000" dirty="0" smtClean="0">
                <a:solidFill>
                  <a:schemeClr val="accent4">
                    <a:lumMod val="50000"/>
                  </a:schemeClr>
                </a:solidFill>
              </a:rPr>
              <a:t>	Cho </a:t>
            </a:r>
            <a:r>
              <a:rPr lang="fr-FR" sz="1000" dirty="0">
                <a:solidFill>
                  <a:schemeClr val="accent4">
                    <a:lumMod val="50000"/>
                  </a:schemeClr>
                </a:solidFill>
              </a:rPr>
              <a:t>et al.  Vaccine 2013 </a:t>
            </a:r>
            <a:r>
              <a:rPr lang="fr-FR" sz="1000" dirty="0" err="1">
                <a:solidFill>
                  <a:schemeClr val="accent4">
                    <a:lumMod val="50000"/>
                  </a:schemeClr>
                </a:solidFill>
              </a:rPr>
              <a:t>Dec</a:t>
            </a:r>
            <a:r>
              <a:rPr lang="fr-FR" sz="1000" dirty="0">
                <a:solidFill>
                  <a:schemeClr val="accent4">
                    <a:lumMod val="50000"/>
                  </a:schemeClr>
                </a:solidFill>
              </a:rPr>
              <a:t> 5; 31 (50): </a:t>
            </a:r>
            <a:r>
              <a:rPr lang="fr-FR" sz="1000" dirty="0" smtClean="0">
                <a:solidFill>
                  <a:schemeClr val="accent4">
                    <a:lumMod val="50000"/>
                  </a:schemeClr>
                </a:solidFill>
              </a:rPr>
              <a:t>6011-6021</a:t>
            </a:r>
          </a:p>
          <a:p>
            <a:r>
              <a:rPr lang="fr-FR" sz="1000" dirty="0">
                <a:solidFill>
                  <a:schemeClr val="accent4">
                    <a:lumMod val="50000"/>
                  </a:schemeClr>
                </a:solidFill>
              </a:rPr>
              <a:t>	</a:t>
            </a:r>
            <a:r>
              <a:rPr lang="fr-FR" sz="1000" dirty="0" smtClean="0">
                <a:solidFill>
                  <a:schemeClr val="accent4">
                    <a:lumMod val="50000"/>
                  </a:schemeClr>
                </a:solidFill>
              </a:rPr>
              <a:t>	Ortega-Sanchez, </a:t>
            </a:r>
            <a:r>
              <a:rPr lang="fr-FR" sz="1000" dirty="0" err="1" smtClean="0">
                <a:solidFill>
                  <a:schemeClr val="accent4">
                    <a:lumMod val="50000"/>
                  </a:schemeClr>
                </a:solidFill>
              </a:rPr>
              <a:t>unpublished</a:t>
            </a:r>
            <a:r>
              <a:rPr lang="fr-FR" sz="1000" dirty="0" smtClean="0">
                <a:solidFill>
                  <a:schemeClr val="accent4">
                    <a:lumMod val="50000"/>
                  </a:schemeClr>
                </a:solidFill>
              </a:rPr>
              <a:t> data</a:t>
            </a:r>
            <a:endParaRPr lang="en-US" sz="10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173787590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Programmatic Considerations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dirty="0" err="1"/>
              <a:t>MenB</a:t>
            </a:r>
            <a:r>
              <a:rPr lang="en-US" sz="2800" dirty="0"/>
              <a:t> multi-dose schedules make implementation challenging</a:t>
            </a:r>
          </a:p>
          <a:p>
            <a:endParaRPr lang="en-US" sz="2800" dirty="0"/>
          </a:p>
          <a:p>
            <a:r>
              <a:rPr lang="en-US" sz="2800" dirty="0"/>
              <a:t>No platform for 2–3 dose vaccine series in late adolescence </a:t>
            </a:r>
          </a:p>
          <a:p>
            <a:endParaRPr lang="en-US" sz="2800" dirty="0"/>
          </a:p>
          <a:p>
            <a:r>
              <a:rPr lang="en-US" sz="2800" dirty="0"/>
              <a:t>Current </a:t>
            </a:r>
            <a:r>
              <a:rPr lang="en-US" sz="2800" dirty="0" err="1"/>
              <a:t>MenACWY</a:t>
            </a:r>
            <a:r>
              <a:rPr lang="en-US" sz="2800" dirty="0"/>
              <a:t> vaccine program in adolescents at 11–12 years, with a booster dose at 16 years</a:t>
            </a:r>
          </a:p>
          <a:p>
            <a:pPr lvl="1"/>
            <a:r>
              <a:rPr lang="en-US" sz="2400" dirty="0"/>
              <a:t>Communications challenge of differing recommendations for </a:t>
            </a:r>
            <a:r>
              <a:rPr lang="en-US" sz="2400" dirty="0" err="1"/>
              <a:t>MenACWY</a:t>
            </a:r>
            <a:r>
              <a:rPr lang="en-US" sz="2400" dirty="0"/>
              <a:t> and </a:t>
            </a:r>
            <a:r>
              <a:rPr lang="en-US" sz="2400" dirty="0" err="1"/>
              <a:t>MenB</a:t>
            </a:r>
            <a:r>
              <a:rPr lang="en-US" sz="2400" dirty="0"/>
              <a:t> vaccines  </a:t>
            </a:r>
          </a:p>
        </p:txBody>
      </p:sp>
    </p:spTree>
    <p:extLst>
      <p:ext uri="{BB962C8B-B14F-4D97-AF65-F5344CB8AC3E}">
        <p14:creationId xmlns:p14="http://schemas.microsoft.com/office/powerpoint/2010/main" val="1874211132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Reviewed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Disease epidemiology – low burden, high impact</a:t>
            </a:r>
          </a:p>
          <a:p>
            <a:r>
              <a:rPr lang="en-US" dirty="0">
                <a:solidFill>
                  <a:schemeClr val="tx1"/>
                </a:solidFill>
              </a:rPr>
              <a:t>Vaccine efficacy and effectiveness – short term, waning immunity</a:t>
            </a:r>
          </a:p>
          <a:p>
            <a:r>
              <a:rPr lang="en-US" dirty="0">
                <a:solidFill>
                  <a:schemeClr val="tx1"/>
                </a:solidFill>
              </a:rPr>
              <a:t>Safety – no concerns</a:t>
            </a:r>
          </a:p>
          <a:p>
            <a:r>
              <a:rPr lang="en-US" dirty="0">
                <a:solidFill>
                  <a:schemeClr val="tx1"/>
                </a:solidFill>
              </a:rPr>
              <a:t>Economic </a:t>
            </a:r>
            <a:r>
              <a:rPr lang="en-US" dirty="0" smtClean="0">
                <a:solidFill>
                  <a:schemeClr val="tx1"/>
                </a:solidFill>
              </a:rPr>
              <a:t>reviews/cost-effectiveness – high cost per case prevented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Program </a:t>
            </a:r>
            <a:r>
              <a:rPr lang="en-US" dirty="0" smtClean="0">
                <a:solidFill>
                  <a:schemeClr val="tx1"/>
                </a:solidFill>
              </a:rPr>
              <a:t>implementation – some challenges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Recommendations of liaison organizations</a:t>
            </a:r>
          </a:p>
          <a:p>
            <a:r>
              <a:rPr lang="en-US" dirty="0"/>
              <a:t>Surveys (parents, HCW)</a:t>
            </a:r>
          </a:p>
          <a:p>
            <a:r>
              <a:rPr lang="en-US" dirty="0"/>
              <a:t>Public comments from previous meetings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974336" y="4194048"/>
            <a:ext cx="2535936" cy="41452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608320" y="4608576"/>
            <a:ext cx="1950720" cy="219456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851648" y="4328160"/>
            <a:ext cx="293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Provider Engagement and Public Engagement</a:t>
            </a:r>
          </a:p>
        </p:txBody>
      </p:sp>
    </p:spTree>
    <p:extLst>
      <p:ext uri="{BB962C8B-B14F-4D97-AF65-F5344CB8AC3E}">
        <p14:creationId xmlns:p14="http://schemas.microsoft.com/office/powerpoint/2010/main" val="67911585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do Doctors Think of Meningococcal Vaccines for Adolescents?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766816" y="1554480"/>
            <a:ext cx="5815584" cy="4620306"/>
          </a:xfrm>
        </p:spPr>
        <p:txBody>
          <a:bodyPr/>
          <a:lstStyle/>
          <a:p>
            <a:r>
              <a:rPr lang="en-US" sz="2400" dirty="0"/>
              <a:t>They usually follow the recommendations from CDC and their membership organizations</a:t>
            </a:r>
          </a:p>
          <a:p>
            <a:endParaRPr lang="en-US" sz="2400" dirty="0"/>
          </a:p>
          <a:p>
            <a:r>
              <a:rPr lang="en-US" sz="2400" dirty="0"/>
              <a:t>Adding more shots to the schedule or having to change vaccine products would lower how strongly providers would recommend the vaccine</a:t>
            </a:r>
          </a:p>
          <a:p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Allison, M, Cohn, A;, </a:t>
            </a:r>
            <a:r>
              <a:rPr lang="en-US" dirty="0" err="1"/>
              <a:t>Stokely</a:t>
            </a:r>
            <a:r>
              <a:rPr lang="en-US" dirty="0"/>
              <a:t>, S et al. Timing of Adolescent Meningococcal Conjugate Vaccination:  </a:t>
            </a:r>
          </a:p>
          <a:p>
            <a:r>
              <a:rPr lang="en-US" dirty="0"/>
              <a:t>Attitudes and Practices of Primary Care Physicians.  Pediatric Academic Society Meeting, Denver, </a:t>
            </a:r>
            <a:r>
              <a:rPr lang="en-US" dirty="0" smtClean="0"/>
              <a:t>2011</a:t>
            </a:r>
            <a:endParaRPr lang="en-US" dirty="0"/>
          </a:p>
        </p:txBody>
      </p:sp>
      <p:pic>
        <p:nvPicPr>
          <p:cNvPr id="5" name="Picture 4" descr="http://thebrodskyblog.com/wp-content/uploads/2010/11/african-american-female-doct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5929" y="2058416"/>
            <a:ext cx="3309257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6560568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Engagement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09600" y="1554480"/>
            <a:ext cx="10972800" cy="1591056"/>
          </a:xfrm>
        </p:spPr>
        <p:txBody>
          <a:bodyPr/>
          <a:lstStyle/>
          <a:p>
            <a:r>
              <a:rPr lang="en-US" sz="2400" dirty="0"/>
              <a:t>Parent and Community Acceptability</a:t>
            </a:r>
          </a:p>
          <a:p>
            <a:pPr>
              <a:buNone/>
            </a:pPr>
            <a:endParaRPr lang="en-US" sz="1000" dirty="0"/>
          </a:p>
          <a:p>
            <a:r>
              <a:rPr lang="en-US" sz="2400" dirty="0"/>
              <a:t>How does the public feel about adding meningococcal vaccines to the immunization schedule? Is it worth the public health impact?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140051" y="3708400"/>
            <a:ext cx="7911898" cy="2213286"/>
            <a:chOff x="12902" y="4038599"/>
            <a:chExt cx="9413953" cy="2633473"/>
          </a:xfrm>
        </p:grpSpPr>
        <p:pic>
          <p:nvPicPr>
            <p:cNvPr id="6" name="Picture 2" descr="http://farm4.static.flickr.com/3099/2594174200_734872e7b3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9155" y="4038599"/>
              <a:ext cx="4457700" cy="2630044"/>
            </a:xfrm>
            <a:prstGeom prst="rect">
              <a:avLst/>
            </a:prstGeom>
            <a:noFill/>
          </p:spPr>
        </p:pic>
        <p:pic>
          <p:nvPicPr>
            <p:cNvPr id="7" name="Picture 6" descr="http://www.creativetime.org/programs/archive/2008/democracy/images/townhall_featur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902" y="4038600"/>
              <a:ext cx="4953237" cy="263347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258779427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5517" y="25725"/>
            <a:ext cx="9314120" cy="97270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Breaking the U.S. Numbers Down</a:t>
            </a:r>
            <a:endParaRPr lang="en-US" sz="32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14706766"/>
              </p:ext>
            </p:extLst>
          </p:nvPr>
        </p:nvGraphicFramePr>
        <p:xfrm>
          <a:off x="2971800" y="990600"/>
          <a:ext cx="6248400" cy="574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1752600" y="5486400"/>
            <a:ext cx="4800600" cy="1219200"/>
            <a:chOff x="228600" y="5486400"/>
            <a:chExt cx="4800600" cy="1219200"/>
          </a:xfrm>
        </p:grpSpPr>
        <p:sp>
          <p:nvSpPr>
            <p:cNvPr id="9" name="TextBox 8"/>
            <p:cNvSpPr txBox="1"/>
            <p:nvPr/>
          </p:nvSpPr>
          <p:spPr>
            <a:xfrm>
              <a:off x="228600" y="5486400"/>
              <a:ext cx="3124200" cy="1200329"/>
            </a:xfrm>
            <a:prstGeom prst="rect">
              <a:avLst/>
            </a:prstGeom>
            <a:solidFill>
              <a:schemeClr val="accent6">
                <a:lumMod val="10000"/>
                <a:lumOff val="90000"/>
              </a:schemeClr>
            </a:solidFill>
            <a:ln w="412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2060"/>
                  </a:solidFill>
                </a:rPr>
                <a:t>Number of </a:t>
              </a:r>
              <a:r>
                <a:rPr lang="en-US" b="1" dirty="0" smtClean="0">
                  <a:solidFill>
                    <a:srgbClr val="002060"/>
                  </a:solidFill>
                </a:rPr>
                <a:t>adolescents ages </a:t>
              </a:r>
              <a:r>
                <a:rPr lang="en-US" b="1" dirty="0">
                  <a:solidFill>
                    <a:srgbClr val="002060"/>
                  </a:solidFill>
                </a:rPr>
                <a:t>16-23 years </a:t>
              </a:r>
              <a:r>
                <a:rPr lang="en-US" b="1" dirty="0" smtClean="0">
                  <a:solidFill>
                    <a:srgbClr val="002060"/>
                  </a:solidFill>
                </a:rPr>
                <a:t>for </a:t>
              </a:r>
              <a:r>
                <a:rPr lang="en-US" b="1" dirty="0">
                  <a:solidFill>
                    <a:srgbClr val="002060"/>
                  </a:solidFill>
                </a:rPr>
                <a:t>whom </a:t>
              </a:r>
              <a:r>
                <a:rPr lang="en-US" b="1" dirty="0" err="1">
                  <a:solidFill>
                    <a:srgbClr val="002060"/>
                  </a:solidFill>
                </a:rPr>
                <a:t>MenB</a:t>
              </a:r>
              <a:r>
                <a:rPr lang="en-US" b="1" dirty="0">
                  <a:solidFill>
                    <a:srgbClr val="002060"/>
                  </a:solidFill>
                </a:rPr>
                <a:t> vaccines could potentially prevent disease</a:t>
              </a:r>
            </a:p>
          </p:txBody>
        </p:sp>
        <p:sp>
          <p:nvSpPr>
            <p:cNvPr id="14" name="Left Arrow 13"/>
            <p:cNvSpPr/>
            <p:nvPr/>
          </p:nvSpPr>
          <p:spPr>
            <a:xfrm rot="10800000">
              <a:off x="3057872" y="6430363"/>
              <a:ext cx="1271384" cy="225132"/>
            </a:xfrm>
            <a:prstGeom prst="lef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67200" y="6336268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~30</a:t>
              </a:r>
              <a:endParaRPr lang="en-US" b="1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715000" y="4648200"/>
            <a:ext cx="4572000" cy="1626296"/>
            <a:chOff x="4191000" y="4648200"/>
            <a:chExt cx="4572000" cy="1626296"/>
          </a:xfrm>
        </p:grpSpPr>
        <p:sp>
          <p:nvSpPr>
            <p:cNvPr id="10" name="TextBox 9"/>
            <p:cNvSpPr txBox="1"/>
            <p:nvPr/>
          </p:nvSpPr>
          <p:spPr>
            <a:xfrm>
              <a:off x="6248400" y="4648200"/>
              <a:ext cx="2514600" cy="1477328"/>
            </a:xfrm>
            <a:prstGeom prst="rect">
              <a:avLst/>
            </a:prstGeom>
            <a:solidFill>
              <a:schemeClr val="accent6">
                <a:lumMod val="10000"/>
                <a:lumOff val="90000"/>
              </a:schemeClr>
            </a:solidFill>
            <a:ln w="412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2060"/>
                  </a:solidFill>
                </a:rPr>
                <a:t>Number of serogroup B meningococcal disease cases in adolescents </a:t>
              </a:r>
              <a:r>
                <a:rPr lang="en-US" b="1" dirty="0" smtClean="0">
                  <a:solidFill>
                    <a:srgbClr val="002060"/>
                  </a:solidFill>
                </a:rPr>
                <a:t>ages 16-23 </a:t>
              </a:r>
              <a:r>
                <a:rPr lang="en-US" b="1" dirty="0">
                  <a:solidFill>
                    <a:srgbClr val="002060"/>
                  </a:solidFill>
                </a:rPr>
                <a:t>years each year</a:t>
              </a:r>
            </a:p>
          </p:txBody>
        </p:sp>
        <p:sp>
          <p:nvSpPr>
            <p:cNvPr id="15" name="Left Arrow 14"/>
            <p:cNvSpPr/>
            <p:nvPr/>
          </p:nvSpPr>
          <p:spPr>
            <a:xfrm rot="20459141">
              <a:off x="4818525" y="5685215"/>
              <a:ext cx="1645199" cy="243389"/>
            </a:xfrm>
            <a:prstGeom prst="lef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91000" y="590516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</a:rPr>
                <a:t>~50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752600" y="3850576"/>
            <a:ext cx="4800600" cy="1940625"/>
            <a:chOff x="228600" y="3850575"/>
            <a:chExt cx="4800600" cy="1940625"/>
          </a:xfrm>
        </p:grpSpPr>
        <p:sp>
          <p:nvSpPr>
            <p:cNvPr id="11" name="TextBox 10"/>
            <p:cNvSpPr txBox="1"/>
            <p:nvPr/>
          </p:nvSpPr>
          <p:spPr>
            <a:xfrm>
              <a:off x="228600" y="3850575"/>
              <a:ext cx="3048000" cy="923330"/>
            </a:xfrm>
            <a:prstGeom prst="rect">
              <a:avLst/>
            </a:prstGeom>
            <a:solidFill>
              <a:schemeClr val="accent6">
                <a:lumMod val="10000"/>
                <a:lumOff val="90000"/>
              </a:schemeClr>
            </a:solidFill>
            <a:ln w="412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Number of people who get meningococcal disease each year</a:t>
              </a:r>
            </a:p>
          </p:txBody>
        </p:sp>
        <p:sp>
          <p:nvSpPr>
            <p:cNvPr id="13" name="Left Arrow 12"/>
            <p:cNvSpPr/>
            <p:nvPr/>
          </p:nvSpPr>
          <p:spPr>
            <a:xfrm rot="12367629">
              <a:off x="2321472" y="5052318"/>
              <a:ext cx="1888249" cy="253176"/>
            </a:xfrm>
            <a:prstGeom prst="lef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14800" y="542186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~</a:t>
              </a:r>
              <a:r>
                <a:rPr lang="en-US" b="1" dirty="0"/>
                <a:t>5</a:t>
              </a:r>
              <a:r>
                <a:rPr lang="en-US" b="1" dirty="0" smtClean="0"/>
                <a:t>00</a:t>
              </a:r>
              <a:endParaRPr lang="en-US" b="1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524000" y="1712026"/>
            <a:ext cx="9144000" cy="1248107"/>
            <a:chOff x="0" y="1712025"/>
            <a:chExt cx="9144000" cy="1248107"/>
          </a:xfrm>
        </p:grpSpPr>
        <p:sp>
          <p:nvSpPr>
            <p:cNvPr id="12" name="TextBox 11"/>
            <p:cNvSpPr txBox="1"/>
            <p:nvPr/>
          </p:nvSpPr>
          <p:spPr>
            <a:xfrm>
              <a:off x="5362700" y="1712025"/>
              <a:ext cx="1905000" cy="369332"/>
            </a:xfrm>
            <a:prstGeom prst="rect">
              <a:avLst/>
            </a:prstGeom>
            <a:solidFill>
              <a:schemeClr val="accent6">
                <a:lumMod val="10000"/>
                <a:lumOff val="90000"/>
              </a:schemeClr>
            </a:solidFill>
            <a:ln w="412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U.S. population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0" y="2590800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~</a:t>
              </a:r>
              <a:r>
                <a:rPr lang="en-US" b="1" dirty="0" smtClean="0"/>
                <a:t>320 </a:t>
              </a:r>
              <a:r>
                <a:rPr lang="en-US" b="1" dirty="0"/>
                <a:t>million</a:t>
              </a:r>
            </a:p>
          </p:txBody>
        </p:sp>
        <p:sp>
          <p:nvSpPr>
            <p:cNvPr id="23" name="Left Arrow 22"/>
            <p:cNvSpPr/>
            <p:nvPr/>
          </p:nvSpPr>
          <p:spPr>
            <a:xfrm rot="19189817">
              <a:off x="4704707" y="2139790"/>
              <a:ext cx="814548" cy="236775"/>
            </a:xfrm>
            <a:prstGeom prst="lef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32808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77" y="96266"/>
            <a:ext cx="4379099" cy="2463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09" y="412643"/>
            <a:ext cx="3633539" cy="23738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023" y="6363963"/>
            <a:ext cx="11751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Photo </a:t>
            </a:r>
            <a:r>
              <a:rPr lang="en-US" sz="1200" dirty="0" smtClean="0">
                <a:solidFill>
                  <a:schemeClr val="accent4">
                    <a:lumMod val="50000"/>
                  </a:schemeClr>
                </a:solidFill>
              </a:rPr>
              <a:t>Credits:</a:t>
            </a:r>
            <a:endParaRPr lang="en-US" sz="12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200" dirty="0" smtClean="0">
                <a:solidFill>
                  <a:schemeClr val="accent4">
                    <a:lumMod val="50000"/>
                  </a:schemeClr>
                </a:solidFill>
              </a:rPr>
              <a:t>Top Left: Photo by D. Scott Smith, MD, taken at Stanford University Hospital; Bottom Left: Courtesy of </a:t>
            </a:r>
            <a:r>
              <a:rPr lang="en-US" sz="1200" dirty="0" smtClean="0">
                <a:solidFill>
                  <a:schemeClr val="accent4">
                    <a:lumMod val="50000"/>
                  </a:schemeClr>
                </a:solidFill>
                <a:hlinkClick r:id="rId5"/>
              </a:rPr>
              <a:t>The Stir</a:t>
            </a:r>
            <a:r>
              <a:rPr lang="en-US" sz="1200" dirty="0" smtClean="0">
                <a:solidFill>
                  <a:schemeClr val="accent4">
                    <a:lumMod val="50000"/>
                  </a:schemeClr>
                </a:solidFill>
              </a:rPr>
              <a:t>; </a:t>
            </a:r>
            <a:endParaRPr lang="en-US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5" y="3325338"/>
            <a:ext cx="3857625" cy="2428875"/>
          </a:xfrm>
          <a:prstGeom prst="rect">
            <a:avLst/>
          </a:prstGeom>
        </p:spPr>
      </p:pic>
      <p:pic>
        <p:nvPicPr>
          <p:cNvPr id="10" name="Picture 2" descr="http://upload.wikimedia.org/wikipedia/commons/2/29/Charlotte_Cleverley-Bisman_Meningicoccal_Diseas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5762" y="96266"/>
            <a:ext cx="3200400" cy="2240282"/>
          </a:xfrm>
          <a:prstGeom prst="rect">
            <a:avLst/>
          </a:prstGeom>
          <a:noFill/>
        </p:spPr>
      </p:pic>
      <p:pic>
        <p:nvPicPr>
          <p:cNvPr id="13" name="Picture 12" descr="http://i.dailymail.co.uk/i/pix/2009/06/24/article-1195240-05767013000005DC-268_468x307.jpg"/>
          <p:cNvPicPr>
            <a:picLocks noChangeAspect="1" noChangeArrowheads="1"/>
          </p:cNvPicPr>
          <p:nvPr/>
        </p:nvPicPr>
        <p:blipFill>
          <a:blip r:embed="rId8" cstate="print"/>
          <a:srcRect l="8000" r="10000"/>
          <a:stretch>
            <a:fillRect/>
          </a:stretch>
        </p:blipFill>
        <p:spPr bwMode="auto">
          <a:xfrm>
            <a:off x="4495800" y="2225104"/>
            <a:ext cx="3124200" cy="2499296"/>
          </a:xfrm>
          <a:prstGeom prst="rect">
            <a:avLst/>
          </a:prstGeom>
          <a:noFill/>
        </p:spPr>
      </p:pic>
      <p:pic>
        <p:nvPicPr>
          <p:cNvPr id="14" name="Picture 8" descr="http://www.mommyq.com/wp-content/uploads/Meningiti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29690" y="4382507"/>
            <a:ext cx="3581400" cy="2212288"/>
          </a:xfrm>
          <a:prstGeom prst="rect">
            <a:avLst/>
          </a:prstGeom>
          <a:noFill/>
        </p:spPr>
      </p:pic>
      <p:pic>
        <p:nvPicPr>
          <p:cNvPr id="12" name="Picture 4" descr="http://withfriendship.com/images/i/44191/Meningococcal-disease-imag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11090" y="2932474"/>
            <a:ext cx="2293206" cy="2438400"/>
          </a:xfrm>
          <a:prstGeom prst="rect">
            <a:avLst/>
          </a:prstGeom>
          <a:noFill/>
        </p:spPr>
      </p:pic>
      <p:pic>
        <p:nvPicPr>
          <p:cNvPr id="15" name="Picture 16" descr="http://kotv.images.worldnow.com/images/12676905_BG5.jpg"/>
          <p:cNvPicPr>
            <a:picLocks noChangeAspect="1" noChangeArrowheads="1"/>
          </p:cNvPicPr>
          <p:nvPr/>
        </p:nvPicPr>
        <p:blipFill>
          <a:blip r:embed="rId11" cstate="print"/>
          <a:srcRect r="27612"/>
          <a:stretch>
            <a:fillRect/>
          </a:stretch>
        </p:blipFill>
        <p:spPr bwMode="auto">
          <a:xfrm>
            <a:off x="9435600" y="4299782"/>
            <a:ext cx="2209800" cy="228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100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IL Image 94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910" y="671286"/>
            <a:ext cx="3848100" cy="253974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93266" y="3669636"/>
            <a:ext cx="1499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VS.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797" y="2492575"/>
            <a:ext cx="4335497" cy="28324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79797" y="5325043"/>
            <a:ext cx="4335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Photo Credit: Photo by D. Scott Smith, MD, taken at Stanford University Hospital.</a:t>
            </a:r>
          </a:p>
          <a:p>
            <a:r>
              <a:rPr lang="en-US" sz="1200" dirty="0">
                <a:solidFill>
                  <a:srgbClr val="000000"/>
                </a:solidFill>
              </a:rPr>
              <a:t>Source: </a:t>
            </a:r>
            <a:r>
              <a:rPr lang="en-US" sz="1200" dirty="0">
                <a:hlinkClick r:id="rId4"/>
              </a:rPr>
              <a:t>http://emedicine.medscape.com/article/221473-overview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7787273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70" y="18607"/>
            <a:ext cx="5422604" cy="677825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70344" y="2491969"/>
            <a:ext cx="2037907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Myriad Web Pro" panose="020B0503030403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Myriad Web Pro" panose="020B0503030403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Myriad Web Pro" panose="020B0503030403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Myriad Web Pro" panose="020B0503030403020204" pitchFamily="34" charset="0"/>
              </a:defRPr>
            </a:lvl5pPr>
            <a:lvl6pPr marL="609585" algn="ctr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Myriad Web Pro" panose="020B0503030403020204" pitchFamily="34" charset="0"/>
              </a:defRPr>
            </a:lvl6pPr>
            <a:lvl7pPr marL="1219170" algn="ctr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Myriad Web Pro" panose="020B0503030403020204" pitchFamily="34" charset="0"/>
              </a:defRPr>
            </a:lvl7pPr>
            <a:lvl8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Myriad Web Pro" panose="020B0503030403020204" pitchFamily="34" charset="0"/>
              </a:defRPr>
            </a:lvl8pPr>
            <a:lvl9pPr marL="2438339" algn="ctr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Myriad Web Pro" panose="020B0503030403020204" pitchFamily="34" charset="0"/>
              </a:defRPr>
            </a:lvl9pPr>
          </a:lstStyle>
          <a:p>
            <a:pPr defTabSz="914400"/>
            <a:r>
              <a:rPr lang="en-US" sz="2800" dirty="0" smtClean="0"/>
              <a:t>ACIP Voting Members, June 2016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5627284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974025196"/>
              </p:ext>
            </p:extLst>
          </p:nvPr>
        </p:nvGraphicFramePr>
        <p:xfrm>
          <a:off x="1414130" y="1802503"/>
          <a:ext cx="9072029" cy="4853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Vaccine Coverage among Children 19-35 Months, </a:t>
            </a:r>
            <a:b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National Immunization Survey, United States, 1994-2014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98762" y="3457975"/>
            <a:ext cx="7196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  <a:latin typeface="Myriad Web Pro" panose="020B0503030403020204" pitchFamily="34" charset="0"/>
              </a:rPr>
              <a:t>2+ </a:t>
            </a:r>
            <a:r>
              <a:rPr lang="en-US" sz="1050" dirty="0" err="1">
                <a:solidFill>
                  <a:srgbClr val="000000"/>
                </a:solidFill>
                <a:latin typeface="Myriad Web Pro" panose="020B0503030403020204" pitchFamily="34" charset="0"/>
              </a:rPr>
              <a:t>HepA</a:t>
            </a:r>
            <a:endParaRPr lang="en-US" sz="1050" dirty="0">
              <a:solidFill>
                <a:srgbClr val="000000"/>
              </a:solidFill>
              <a:latin typeface="Myriad Web Pro" panose="020B05030304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2972" y="3457975"/>
            <a:ext cx="5896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70AD47"/>
                </a:solidFill>
                <a:latin typeface="Myriad Web Pro" panose="020B0503030403020204" pitchFamily="34" charset="0"/>
              </a:rPr>
              <a:t>4+ PCV</a:t>
            </a:r>
          </a:p>
        </p:txBody>
      </p:sp>
    </p:spTree>
    <p:extLst>
      <p:ext uri="{BB962C8B-B14F-4D97-AF65-F5344CB8AC3E}">
        <p14:creationId xmlns:p14="http://schemas.microsoft.com/office/powerpoint/2010/main" val="12727075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Options for ACIP Recommendations for Serogroup B Meningococcal Vaccines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818167" y="1796901"/>
            <a:ext cx="8392633" cy="4284922"/>
          </a:xfrm>
          <a:prstGeom prst="rect">
            <a:avLst/>
          </a:prstGeom>
        </p:spPr>
        <p:txBody>
          <a:bodyPr/>
          <a:lstStyle>
            <a:lvl1pPr marL="243834" indent="-243834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1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7668" indent="-243834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6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02" indent="-243834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243834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6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170" indent="-243834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»"/>
              <a:defRPr sz="16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17320" indent="-182880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45920" indent="-182880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 baseline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11680" indent="-182880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 baseline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914400">
              <a:buFont typeface="+mj-lt"/>
              <a:buAutoNum type="arabicPeriod"/>
            </a:pPr>
            <a:r>
              <a:rPr lang="en-US" dirty="0" smtClean="0"/>
              <a:t>Recommend meningococcal serogroup B vaccines routinely for all adolescents</a:t>
            </a:r>
            <a:endParaRPr lang="en-US" sz="2400" b="1" dirty="0" smtClean="0"/>
          </a:p>
          <a:p>
            <a:pPr marL="457200" indent="-457200" defTabSz="914400">
              <a:buFont typeface="+mj-lt"/>
              <a:buAutoNum type="arabicPeriod"/>
            </a:pPr>
            <a:r>
              <a:rPr lang="en-US" dirty="0" smtClean="0"/>
              <a:t>Permissive recommendation (no routine schedule)</a:t>
            </a:r>
          </a:p>
          <a:p>
            <a:pPr marL="457200" indent="-457200" defTabSz="914400">
              <a:buFont typeface="+mj-lt"/>
              <a:buAutoNum type="arabicPeriod"/>
            </a:pPr>
            <a:r>
              <a:rPr lang="en-US" dirty="0" smtClean="0"/>
              <a:t>Recommend against</a:t>
            </a:r>
          </a:p>
          <a:p>
            <a:pPr marL="457200" indent="-457200" defTabSz="914400">
              <a:buFont typeface="+mj-lt"/>
              <a:buAutoNum type="arabicPeriod"/>
            </a:pPr>
            <a:r>
              <a:rPr lang="en-US" dirty="0" smtClean="0"/>
              <a:t>Say nothing</a:t>
            </a:r>
          </a:p>
          <a:p>
            <a:pPr marL="457200" indent="-457200" defTabSz="914400">
              <a:buFontTx/>
              <a:buAutoNum type="arabicPeriod"/>
            </a:pPr>
            <a:endParaRPr lang="en-US" dirty="0" smtClean="0"/>
          </a:p>
          <a:p>
            <a:pPr marL="457200" indent="-457200" defTabSz="914400">
              <a:buFontTx/>
              <a:buAutoNum type="arabicPeriod"/>
            </a:pPr>
            <a:endParaRPr lang="en-US" dirty="0" smtClean="0"/>
          </a:p>
        </p:txBody>
      </p:sp>
      <p:pic>
        <p:nvPicPr>
          <p:cNvPr id="8" name="Picture 2" descr="http://breakyourshackles.com/wp-content/uploads/2011/05/change-is-a-cho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4540102"/>
            <a:ext cx="2590800" cy="20668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9849491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Options for ACIP Recommendations for Serogroup B Meningococcal Vaccines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818167" y="1796901"/>
            <a:ext cx="8392633" cy="4284922"/>
          </a:xfrm>
          <a:prstGeom prst="rect">
            <a:avLst/>
          </a:prstGeom>
        </p:spPr>
        <p:txBody>
          <a:bodyPr/>
          <a:lstStyle>
            <a:lvl1pPr marL="243834" indent="-243834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1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7668" indent="-243834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6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02" indent="-243834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243834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6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170" indent="-243834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»"/>
              <a:defRPr sz="16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17320" indent="-182880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45920" indent="-182880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 baseline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11680" indent="-182880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 baseline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914400">
              <a:buFont typeface="+mj-lt"/>
              <a:buAutoNum type="arabicPeriod"/>
            </a:pPr>
            <a:r>
              <a:rPr lang="en-US" dirty="0" smtClean="0"/>
              <a:t>Recommend meningococcal serogroup B vaccines routinely for all adolescents</a:t>
            </a:r>
            <a:endParaRPr lang="en-US" sz="2400" b="1" dirty="0" smtClean="0"/>
          </a:p>
          <a:p>
            <a:pPr marL="457200" indent="-457200" defTabSz="914400">
              <a:buFont typeface="+mj-lt"/>
              <a:buAutoNum type="arabicPeriod"/>
            </a:pPr>
            <a:r>
              <a:rPr lang="en-US" dirty="0" smtClean="0"/>
              <a:t>Permissive recommendation (no routine schedule)</a:t>
            </a:r>
          </a:p>
          <a:p>
            <a:pPr marL="457200" indent="-457200" defTabSz="914400">
              <a:buFont typeface="+mj-lt"/>
              <a:buAutoNum type="arabicPeriod"/>
            </a:pPr>
            <a:r>
              <a:rPr lang="en-US" dirty="0" smtClean="0"/>
              <a:t>Recommend against</a:t>
            </a:r>
          </a:p>
          <a:p>
            <a:pPr marL="457200" indent="-457200" defTabSz="914400">
              <a:buFont typeface="+mj-lt"/>
              <a:buAutoNum type="arabicPeriod"/>
            </a:pPr>
            <a:r>
              <a:rPr lang="en-US" dirty="0" smtClean="0"/>
              <a:t>Say nothing</a:t>
            </a:r>
          </a:p>
          <a:p>
            <a:pPr marL="457200" indent="-457200" defTabSz="914400">
              <a:buFontTx/>
              <a:buAutoNum type="arabicPeriod"/>
            </a:pPr>
            <a:endParaRPr lang="en-US" dirty="0" smtClean="0"/>
          </a:p>
          <a:p>
            <a:pPr marL="457200" indent="-457200" defTabSz="914400">
              <a:buFontTx/>
              <a:buAutoNum type="arabicPeriod"/>
            </a:pPr>
            <a:endParaRPr lang="en-US" dirty="0" smtClean="0"/>
          </a:p>
        </p:txBody>
      </p:sp>
      <p:pic>
        <p:nvPicPr>
          <p:cNvPr id="8" name="Picture 2" descr="http://breakyourshackles.com/wp-content/uploads/2011/05/change-is-a-cho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4540102"/>
            <a:ext cx="2590800" cy="2066883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 flipV="1">
            <a:off x="2296632" y="3606800"/>
            <a:ext cx="2770668" cy="1252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296631" y="3187700"/>
            <a:ext cx="2770669" cy="206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937176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of Permissive Recommendations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925032" y="1554480"/>
            <a:ext cx="10657367" cy="429342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Licensed vaccine is safe and effective (FDA approved)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Multiple issues to tackle during primary care visits make it difficult to regularly educate parents to make a decision about vaccination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Less effort from CDC or health departments to have a vaccination program or educate about vaccine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Manufacturers may advertise to increase sales or may choose not to produce the vaccine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n-US" sz="2800" dirty="0"/>
              <a:t>Insurance </a:t>
            </a:r>
            <a:r>
              <a:rPr lang="en-US" sz="2800" dirty="0" smtClean="0"/>
              <a:t>coverage concerns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78234700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ACIP Deliberations:  A Difficult Balance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09600" y="1463040"/>
            <a:ext cx="5651620" cy="414457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Desire to prevent disease and death</a:t>
            </a:r>
          </a:p>
          <a:p>
            <a:pPr lvl="1">
              <a:lnSpc>
                <a:spcPct val="90000"/>
              </a:lnSpc>
            </a:pPr>
            <a:r>
              <a:rPr lang="en-US" sz="2400" b="1" dirty="0"/>
              <a:t>Availability of a safe and effective vaccine that would prevent disease</a:t>
            </a:r>
          </a:p>
          <a:p>
            <a:pPr lvl="1">
              <a:lnSpc>
                <a:spcPct val="90000"/>
              </a:lnSpc>
            </a:pPr>
            <a:endParaRPr lang="en-US" sz="1400" b="1" dirty="0"/>
          </a:p>
          <a:p>
            <a:pPr>
              <a:lnSpc>
                <a:spcPct val="90000"/>
              </a:lnSpc>
            </a:pPr>
            <a:r>
              <a:rPr lang="en-US" dirty="0"/>
              <a:t>Thoughtful approach to adding vaccines includes thinking about:</a:t>
            </a:r>
          </a:p>
          <a:p>
            <a:pPr lvl="1">
              <a:lnSpc>
                <a:spcPct val="90000"/>
              </a:lnSpc>
            </a:pPr>
            <a:r>
              <a:rPr lang="en-US" sz="2400" b="1" dirty="0"/>
              <a:t>Impact of additional shot and need for additional visit</a:t>
            </a:r>
          </a:p>
          <a:p>
            <a:pPr lvl="1">
              <a:lnSpc>
                <a:spcPct val="90000"/>
              </a:lnSpc>
            </a:pPr>
            <a:r>
              <a:rPr lang="en-US" sz="2400" b="1" dirty="0"/>
              <a:t>Rare adverse events in setting of low disease occurrence</a:t>
            </a:r>
          </a:p>
          <a:p>
            <a:pPr lvl="1">
              <a:lnSpc>
                <a:spcPct val="90000"/>
              </a:lnSpc>
            </a:pPr>
            <a:r>
              <a:rPr lang="en-US" sz="2400" b="1" dirty="0"/>
              <a:t>Long-term implications of adding a vaccine with potentially limited impact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175" y="987197"/>
            <a:ext cx="5279136" cy="527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76764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ACIP Final Language – June 2016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400" dirty="0"/>
              <a:t>A serogroup B meningococcal (</a:t>
            </a:r>
            <a:r>
              <a:rPr lang="en-US" sz="2400" dirty="0" err="1"/>
              <a:t>MenB</a:t>
            </a:r>
            <a:r>
              <a:rPr lang="en-US" sz="2400" dirty="0"/>
              <a:t>) vaccine series may be administered to adolescents and young adults 16 through 23 years of age to provide short term protection against most strains of serogroup B meningococcal disease.  The preferred age for </a:t>
            </a:r>
            <a:r>
              <a:rPr lang="en-US" sz="2400" dirty="0" err="1"/>
              <a:t>MenB</a:t>
            </a:r>
            <a:r>
              <a:rPr lang="en-US" sz="2400" dirty="0"/>
              <a:t> vaccination is 16 through 18 years of age.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928094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916527"/>
          </a:xfrm>
        </p:spPr>
        <p:txBody>
          <a:bodyPr/>
          <a:lstStyle/>
          <a:p>
            <a:r>
              <a:rPr lang="en-US" dirty="0"/>
              <a:t>ACIP Decisions at the June 2016 Meeting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09599" y="1554480"/>
            <a:ext cx="11107479" cy="4620306"/>
          </a:xfrm>
        </p:spPr>
        <p:txBody>
          <a:bodyPr/>
          <a:lstStyle/>
          <a:p>
            <a:r>
              <a:rPr lang="en-US" dirty="0"/>
              <a:t>Cholera vaccine (CVD 103-HgR, </a:t>
            </a:r>
            <a:r>
              <a:rPr lang="en-US" i="1" dirty="0" err="1"/>
              <a:t>Vaxchora</a:t>
            </a:r>
            <a:r>
              <a:rPr lang="en-US" dirty="0"/>
              <a:t>™) is recommended for adult (18-64 years old) travelers to an area of active cholera transmission.</a:t>
            </a:r>
          </a:p>
          <a:p>
            <a:r>
              <a:rPr lang="en-US" dirty="0"/>
              <a:t>Influenza vaccine: In light of concern regarding poor effectiveness against influenza A(H1N1)pdm09 in the U.S. during the 2013-14 and 2015-16 seasons, for the 2016-17 season, ACIP makes the interim recommendation that live attenuated influenza vaccine (LAIV4) should not be used</a:t>
            </a:r>
            <a:r>
              <a:rPr lang="en-US" dirty="0" smtClean="0"/>
              <a:t>.*</a:t>
            </a:r>
            <a:endParaRPr lang="en-US" dirty="0"/>
          </a:p>
          <a:p>
            <a:r>
              <a:rPr lang="en-US" dirty="0"/>
              <a:t>Meningococcal vaccine: Persons aged ≥2 years with HIV infection who have not been previously vaccinated should receive a 2-dose primary series of </a:t>
            </a:r>
            <a:r>
              <a:rPr lang="en-US" dirty="0" err="1"/>
              <a:t>MenACWY</a:t>
            </a:r>
            <a:r>
              <a:rPr lang="en-US" dirty="0"/>
              <a:t> (0, 2 months). Children 2 months through ≤2 years with HIV infection should receive an age appropriate series of </a:t>
            </a:r>
            <a:r>
              <a:rPr lang="en-US" dirty="0" err="1"/>
              <a:t>MenACWY</a:t>
            </a:r>
            <a:r>
              <a:rPr lang="en-US" dirty="0"/>
              <a:t>.</a:t>
            </a:r>
          </a:p>
          <a:p>
            <a:r>
              <a:rPr lang="en-US" dirty="0"/>
              <a:t>If approved by the CDC Director, the recommendations will become official once published in </a:t>
            </a:r>
            <a:r>
              <a:rPr lang="en-US" i="1" dirty="0"/>
              <a:t>MMWR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*Influenza vaccine recommendations published in August 25, 2016 MMWR.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502329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Complicated ACIP Issues on the Horizon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en-US" sz="3200" b="1" dirty="0"/>
              <a:t>Diseases with low burden and high mortality</a:t>
            </a:r>
          </a:p>
          <a:p>
            <a:pPr lvl="0"/>
            <a:r>
              <a:rPr lang="en-US" sz="3200" b="1" dirty="0"/>
              <a:t>Preferential vaccination</a:t>
            </a:r>
          </a:p>
          <a:p>
            <a:pPr lvl="0"/>
            <a:r>
              <a:rPr lang="en-US" sz="3200" b="1" dirty="0"/>
              <a:t>Diseases with multiple vaccines</a:t>
            </a:r>
          </a:p>
          <a:p>
            <a:pPr lvl="0"/>
            <a:r>
              <a:rPr lang="en-US" sz="3200" b="1" dirty="0"/>
              <a:t>Dropping a dose (risk/benefit</a:t>
            </a:r>
            <a:r>
              <a:rPr lang="en-US" sz="3200" b="1" dirty="0" smtClean="0"/>
              <a:t>)</a:t>
            </a:r>
          </a:p>
          <a:p>
            <a:pPr lvl="0"/>
            <a:r>
              <a:rPr lang="en-US" sz="3200" b="1" dirty="0" smtClean="0"/>
              <a:t>Maternal vaccination</a:t>
            </a:r>
            <a:endParaRPr lang="en-US" sz="3200" b="1" dirty="0"/>
          </a:p>
          <a:p>
            <a:pPr lvl="0"/>
            <a:r>
              <a:rPr lang="en-US" sz="3200" b="1" dirty="0"/>
              <a:t>Vaccines against diseases that are primarily healthcare associated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40116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1546" y="1060020"/>
            <a:ext cx="7448909" cy="532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389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828800" y="2571370"/>
            <a:ext cx="1941132" cy="1848231"/>
            <a:chOff x="3526841" y="2057400"/>
            <a:chExt cx="2073859" cy="201625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4" name="Rounded Rectangle 33"/>
            <p:cNvSpPr/>
            <p:nvPr/>
          </p:nvSpPr>
          <p:spPr>
            <a:xfrm>
              <a:off x="3526841" y="2057400"/>
              <a:ext cx="2073859" cy="2016252"/>
            </a:xfrm>
            <a:prstGeom prst="roundRect">
              <a:avLst/>
            </a:prstGeom>
            <a:solidFill>
              <a:schemeClr val="accent6">
                <a:lumMod val="25000"/>
                <a:lumOff val="75000"/>
              </a:schemeClr>
            </a:solidFill>
            <a:ln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2060"/>
                </a:solidFill>
                <a:latin typeface="+mj-lt"/>
              </a:endParaRP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+mj-lt"/>
                </a:rPr>
                <a:t>Smallpox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+mj-lt"/>
                </a:rPr>
                <a:t>Polio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+mj-lt"/>
                </a:rPr>
                <a:t>Diphtheria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+mj-lt"/>
                </a:rPr>
                <a:t>Pertussis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+mj-lt"/>
                </a:rPr>
                <a:t>Tetanus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+mj-lt"/>
                </a:rPr>
                <a:t>Measles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526841" y="2057400"/>
              <a:ext cx="2073859" cy="336043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  <a:latin typeface="+mj-lt"/>
                </a:rPr>
                <a:t>1964 (6)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469234" y="2338070"/>
            <a:ext cx="2156814" cy="2640330"/>
            <a:chOff x="1524000" y="1905000"/>
            <a:chExt cx="2304288" cy="288036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1" name="Rounded Rectangle 30"/>
            <p:cNvSpPr/>
            <p:nvPr/>
          </p:nvSpPr>
          <p:spPr>
            <a:xfrm>
              <a:off x="1524000" y="1905000"/>
              <a:ext cx="2304288" cy="2880360"/>
            </a:xfrm>
            <a:prstGeom prst="roundRect">
              <a:avLst/>
            </a:prstGeom>
            <a:solidFill>
              <a:schemeClr val="accent6">
                <a:lumMod val="25000"/>
                <a:lumOff val="75000"/>
              </a:schemeClr>
            </a:solidFill>
            <a:ln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F56DC"/>
                </a:solidFill>
                <a:latin typeface="+mj-lt"/>
              </a:endParaRPr>
            </a:p>
            <a:p>
              <a:pPr algn="ctr"/>
              <a:r>
                <a:rPr lang="en-US" b="1" dirty="0">
                  <a:solidFill>
                    <a:srgbClr val="002060"/>
                  </a:solidFill>
                  <a:latin typeface="+mj-lt"/>
                </a:rPr>
                <a:t>Polio</a:t>
              </a:r>
              <a:endParaRPr lang="en-US" dirty="0">
                <a:solidFill>
                  <a:srgbClr val="002060"/>
                </a:solidFill>
                <a:latin typeface="+mj-lt"/>
              </a:endParaRPr>
            </a:p>
            <a:p>
              <a:pPr algn="ctr"/>
              <a:r>
                <a:rPr lang="en-US" b="1" dirty="0">
                  <a:solidFill>
                    <a:srgbClr val="002060"/>
                  </a:solidFill>
                  <a:latin typeface="+mj-lt"/>
                </a:rPr>
                <a:t>Diphtheria</a:t>
              </a:r>
            </a:p>
            <a:p>
              <a:pPr algn="ctr"/>
              <a:r>
                <a:rPr lang="en-US" b="1" dirty="0">
                  <a:solidFill>
                    <a:srgbClr val="002060"/>
                  </a:solidFill>
                  <a:latin typeface="+mj-lt"/>
                </a:rPr>
                <a:t>Pertussis</a:t>
              </a:r>
            </a:p>
            <a:p>
              <a:pPr algn="ctr"/>
              <a:r>
                <a:rPr lang="en-US" b="1" dirty="0">
                  <a:solidFill>
                    <a:srgbClr val="002060"/>
                  </a:solidFill>
                  <a:latin typeface="+mj-lt"/>
                </a:rPr>
                <a:t>Tetanus</a:t>
              </a:r>
            </a:p>
            <a:p>
              <a:pPr algn="ctr"/>
              <a:r>
                <a:rPr lang="en-US" b="1" dirty="0">
                  <a:solidFill>
                    <a:srgbClr val="002060"/>
                  </a:solidFill>
                  <a:latin typeface="+mj-lt"/>
                </a:rPr>
                <a:t>Measles</a:t>
              </a:r>
            </a:p>
            <a:p>
              <a:pPr algn="ctr"/>
              <a:r>
                <a:rPr lang="en-US" b="1" dirty="0">
                  <a:solidFill>
                    <a:srgbClr val="002060"/>
                  </a:solidFill>
                  <a:latin typeface="+mj-lt"/>
                </a:rPr>
                <a:t>Rubella</a:t>
              </a:r>
            </a:p>
            <a:p>
              <a:pPr algn="ctr"/>
              <a:r>
                <a:rPr lang="en-US" b="1" dirty="0">
                  <a:solidFill>
                    <a:srgbClr val="002060"/>
                  </a:solidFill>
                  <a:latin typeface="+mj-lt"/>
                </a:rPr>
                <a:t>Mumps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1524000" y="1905000"/>
              <a:ext cx="2304288" cy="480060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  <a:latin typeface="+mj-lt"/>
                </a:rPr>
                <a:t>1985 (7)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892747" y="2952751"/>
            <a:ext cx="1426464" cy="269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Polio</a:t>
            </a:r>
          </a:p>
          <a:p>
            <a:pPr>
              <a:lnSpc>
                <a:spcPct val="105000"/>
              </a:lnSpc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Diphtheria</a:t>
            </a:r>
          </a:p>
          <a:p>
            <a:pPr>
              <a:lnSpc>
                <a:spcPct val="105000"/>
              </a:lnSpc>
            </a:pPr>
            <a:r>
              <a:rPr lang="en-US" b="1" dirty="0" err="1">
                <a:solidFill>
                  <a:srgbClr val="FF0000"/>
                </a:solidFill>
                <a:latin typeface="+mj-lt"/>
              </a:rPr>
              <a:t>Pertussis</a:t>
            </a:r>
            <a:endParaRPr lang="en-US" b="1" dirty="0">
              <a:solidFill>
                <a:srgbClr val="FF0000"/>
              </a:solidFill>
              <a:latin typeface="+mj-lt"/>
            </a:endParaRPr>
          </a:p>
          <a:p>
            <a:pPr>
              <a:lnSpc>
                <a:spcPct val="105000"/>
              </a:lnSpc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Tetanus</a:t>
            </a:r>
          </a:p>
          <a:p>
            <a:pPr>
              <a:lnSpc>
                <a:spcPct val="105000"/>
              </a:lnSpc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Measles</a:t>
            </a:r>
          </a:p>
          <a:p>
            <a:pPr>
              <a:lnSpc>
                <a:spcPct val="105000"/>
              </a:lnSpc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Rubella</a:t>
            </a:r>
          </a:p>
          <a:p>
            <a:pPr>
              <a:lnSpc>
                <a:spcPct val="105000"/>
              </a:lnSpc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Mumps</a:t>
            </a:r>
          </a:p>
          <a:p>
            <a:pPr>
              <a:lnSpc>
                <a:spcPct val="105000"/>
              </a:lnSpc>
            </a:pPr>
            <a:r>
              <a:rPr lang="en-US" b="1" dirty="0" err="1">
                <a:solidFill>
                  <a:srgbClr val="FF0000"/>
                </a:solidFill>
                <a:latin typeface="+mj-lt"/>
              </a:rPr>
              <a:t>Hib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(infant)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endParaRPr lang="en-US" b="1" dirty="0">
              <a:solidFill>
                <a:srgbClr val="FF0000"/>
              </a:solidFill>
              <a:latin typeface="+mj-lt"/>
            </a:endParaRPr>
          </a:p>
          <a:p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05243" y="2952751"/>
            <a:ext cx="1711757" cy="269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b="1" dirty="0" err="1">
                <a:solidFill>
                  <a:srgbClr val="FF0000"/>
                </a:solidFill>
                <a:latin typeface="+mj-lt"/>
              </a:rPr>
              <a:t>HepB</a:t>
            </a:r>
            <a:endParaRPr lang="en-US" b="1" dirty="0">
              <a:solidFill>
                <a:srgbClr val="FF0000"/>
              </a:solidFill>
              <a:latin typeface="+mj-lt"/>
            </a:endParaRPr>
          </a:p>
          <a:p>
            <a:pPr>
              <a:lnSpc>
                <a:spcPct val="105000"/>
              </a:lnSpc>
            </a:pPr>
            <a:r>
              <a:rPr lang="en-US" b="1" dirty="0" err="1">
                <a:solidFill>
                  <a:srgbClr val="FF0000"/>
                </a:solidFill>
                <a:latin typeface="+mj-lt"/>
              </a:rPr>
              <a:t>HepA</a:t>
            </a:r>
            <a:endParaRPr lang="en-US" b="1" dirty="0">
              <a:solidFill>
                <a:srgbClr val="FF0000"/>
              </a:solidFill>
              <a:latin typeface="+mj-lt"/>
            </a:endParaRPr>
          </a:p>
          <a:p>
            <a:pPr>
              <a:lnSpc>
                <a:spcPct val="105000"/>
              </a:lnSpc>
            </a:pPr>
            <a:r>
              <a:rPr lang="en-US" b="1" dirty="0" err="1">
                <a:solidFill>
                  <a:srgbClr val="FF0000"/>
                </a:solidFill>
                <a:latin typeface="+mj-lt"/>
              </a:rPr>
              <a:t>Varicella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pPr>
              <a:lnSpc>
                <a:spcPct val="105000"/>
              </a:lnSpc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Pneumococcal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pPr>
              <a:lnSpc>
                <a:spcPct val="105000"/>
              </a:lnSpc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Influenza</a:t>
            </a:r>
          </a:p>
          <a:p>
            <a:pPr>
              <a:lnSpc>
                <a:spcPct val="105000"/>
              </a:lnSpc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Meningococcal</a:t>
            </a:r>
          </a:p>
          <a:p>
            <a:pPr>
              <a:lnSpc>
                <a:spcPct val="105000"/>
              </a:lnSpc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Rotavirus</a:t>
            </a:r>
          </a:p>
          <a:p>
            <a:pPr>
              <a:lnSpc>
                <a:spcPct val="105000"/>
              </a:lnSpc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HPV</a:t>
            </a:r>
          </a:p>
          <a:p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280843" y="2114550"/>
            <a:ext cx="2396460" cy="3771900"/>
            <a:chOff x="1447800" y="1619250"/>
            <a:chExt cx="2560320" cy="41148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8" name="Rounded Rectangle 27"/>
            <p:cNvSpPr/>
            <p:nvPr/>
          </p:nvSpPr>
          <p:spPr>
            <a:xfrm>
              <a:off x="1447800" y="1619250"/>
              <a:ext cx="2560320" cy="4114800"/>
            </a:xfrm>
            <a:prstGeom prst="roundRect">
              <a:avLst/>
            </a:prstGeom>
            <a:solidFill>
              <a:schemeClr val="accent6">
                <a:lumMod val="25000"/>
                <a:lumOff val="75000"/>
              </a:schemeClr>
            </a:solidFill>
            <a:ln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F56DC"/>
                </a:solidFill>
                <a:latin typeface="+mj-lt"/>
              </a:endParaRPr>
            </a:p>
            <a:p>
              <a:pPr algn="ctr"/>
              <a:endParaRPr lang="en-US" b="1" dirty="0">
                <a:solidFill>
                  <a:srgbClr val="0F56DC"/>
                </a:solidFill>
                <a:latin typeface="+mj-lt"/>
              </a:endParaRPr>
            </a:p>
            <a:p>
              <a:pPr algn="ctr"/>
              <a:r>
                <a:rPr lang="en-US" b="1" dirty="0">
                  <a:solidFill>
                    <a:srgbClr val="002060"/>
                  </a:solidFill>
                  <a:latin typeface="+mj-lt"/>
                </a:rPr>
                <a:t>Polio</a:t>
              </a:r>
              <a:endParaRPr lang="en-US" dirty="0">
                <a:solidFill>
                  <a:srgbClr val="002060"/>
                </a:solidFill>
                <a:latin typeface="+mj-lt"/>
              </a:endParaRPr>
            </a:p>
            <a:p>
              <a:pPr algn="ctr"/>
              <a:r>
                <a:rPr lang="en-US" b="1" dirty="0">
                  <a:solidFill>
                    <a:srgbClr val="002060"/>
                  </a:solidFill>
                  <a:latin typeface="+mj-lt"/>
                </a:rPr>
                <a:t>Diphtheria</a:t>
              </a:r>
            </a:p>
            <a:p>
              <a:pPr algn="ctr"/>
              <a:r>
                <a:rPr lang="en-US" b="1" dirty="0">
                  <a:solidFill>
                    <a:srgbClr val="002060"/>
                  </a:solidFill>
                  <a:latin typeface="+mj-lt"/>
                </a:rPr>
                <a:t>Pertussis</a:t>
              </a:r>
            </a:p>
            <a:p>
              <a:pPr algn="ctr"/>
              <a:r>
                <a:rPr lang="en-US" b="1" dirty="0">
                  <a:solidFill>
                    <a:srgbClr val="002060"/>
                  </a:solidFill>
                  <a:latin typeface="+mj-lt"/>
                </a:rPr>
                <a:t>Tetanus</a:t>
              </a:r>
            </a:p>
            <a:p>
              <a:pPr algn="ctr"/>
              <a:r>
                <a:rPr lang="en-US" b="1" dirty="0">
                  <a:solidFill>
                    <a:srgbClr val="002060"/>
                  </a:solidFill>
                  <a:latin typeface="+mj-lt"/>
                </a:rPr>
                <a:t>Measles</a:t>
              </a:r>
            </a:p>
            <a:p>
              <a:pPr algn="ctr"/>
              <a:r>
                <a:rPr lang="en-US" b="1" dirty="0">
                  <a:solidFill>
                    <a:srgbClr val="002060"/>
                  </a:solidFill>
                  <a:latin typeface="+mj-lt"/>
                </a:rPr>
                <a:t>Rubella</a:t>
              </a:r>
            </a:p>
            <a:p>
              <a:pPr algn="ctr"/>
              <a:r>
                <a:rPr lang="en-US" b="1" dirty="0">
                  <a:solidFill>
                    <a:srgbClr val="002060"/>
                  </a:solidFill>
                  <a:latin typeface="+mj-lt"/>
                </a:rPr>
                <a:t>Mumps</a:t>
              </a:r>
            </a:p>
            <a:p>
              <a:pPr algn="ctr"/>
              <a:r>
                <a:rPr lang="en-US" b="1" dirty="0" err="1">
                  <a:solidFill>
                    <a:srgbClr val="002060"/>
                  </a:solidFill>
                  <a:latin typeface="+mj-lt"/>
                </a:rPr>
                <a:t>Hib</a:t>
              </a:r>
              <a:r>
                <a:rPr lang="en-US" b="1" dirty="0">
                  <a:solidFill>
                    <a:srgbClr val="002060"/>
                  </a:solidFill>
                  <a:latin typeface="+mj-lt"/>
                </a:rPr>
                <a:t> (infant)</a:t>
              </a:r>
              <a:r>
                <a:rPr lang="en-US" dirty="0">
                  <a:solidFill>
                    <a:srgbClr val="002060"/>
                  </a:solidFill>
                  <a:latin typeface="+mj-lt"/>
                </a:rPr>
                <a:t> </a:t>
              </a:r>
              <a:endParaRPr lang="en-US" b="1" dirty="0">
                <a:solidFill>
                  <a:srgbClr val="002060"/>
                </a:solidFill>
                <a:latin typeface="+mj-lt"/>
              </a:endParaRPr>
            </a:p>
            <a:p>
              <a:pPr algn="ctr"/>
              <a:r>
                <a:rPr lang="en-US" b="1" dirty="0" err="1">
                  <a:solidFill>
                    <a:srgbClr val="002060"/>
                  </a:solidFill>
                  <a:latin typeface="+mj-lt"/>
                </a:rPr>
                <a:t>HepB</a:t>
              </a:r>
              <a:endParaRPr lang="en-US" b="1" dirty="0">
                <a:solidFill>
                  <a:srgbClr val="002060"/>
                </a:solidFill>
                <a:latin typeface="+mj-lt"/>
              </a:endParaRPr>
            </a:p>
            <a:p>
              <a:pPr algn="ctr"/>
              <a:r>
                <a:rPr lang="en-US" b="1" dirty="0">
                  <a:solidFill>
                    <a:srgbClr val="002060"/>
                  </a:solidFill>
                  <a:latin typeface="+mj-lt"/>
                </a:rPr>
                <a:t>Varicella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1447800" y="1619250"/>
              <a:ext cx="2560320" cy="685800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  <a:latin typeface="+mj-lt"/>
                </a:rPr>
                <a:t>1995 (10)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678778" y="1905000"/>
            <a:ext cx="4065422" cy="4191000"/>
            <a:chOff x="4114800" y="1600200"/>
            <a:chExt cx="4343400" cy="4572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grpSp>
          <p:nvGrpSpPr>
            <p:cNvPr id="13" name="Group 12"/>
            <p:cNvGrpSpPr/>
            <p:nvPr/>
          </p:nvGrpSpPr>
          <p:grpSpPr>
            <a:xfrm>
              <a:off x="4572000" y="1600200"/>
              <a:ext cx="3657600" cy="4572000"/>
              <a:chOff x="4572000" y="1600200"/>
              <a:chExt cx="3657600" cy="4572000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4572000" y="1600200"/>
                <a:ext cx="3657600" cy="4572000"/>
              </a:xfrm>
              <a:prstGeom prst="roundRect">
                <a:avLst/>
              </a:prstGeom>
              <a:solidFill>
                <a:schemeClr val="accent6">
                  <a:lumMod val="25000"/>
                  <a:lumOff val="75000"/>
                </a:schemeClr>
              </a:solidFill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F56DC"/>
                  </a:solidFill>
                  <a:latin typeface="+mj-lt"/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4572000" y="1600200"/>
                <a:ext cx="3657600" cy="762000"/>
              </a:xfrm>
              <a:prstGeom prst="round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FFFFFF"/>
                    </a:solidFill>
                    <a:latin typeface="+mj-lt"/>
                  </a:rPr>
                  <a:t>2016 (16)</a:t>
                </a: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4114800" y="2735752"/>
              <a:ext cx="2743200" cy="3226618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>
                <a:lnSpc>
                  <a:spcPct val="105000"/>
                </a:lnSpc>
                <a:spcAft>
                  <a:spcPts val="600"/>
                </a:spcAft>
              </a:pPr>
              <a:r>
                <a:rPr lang="en-US" b="1" dirty="0">
                  <a:solidFill>
                    <a:srgbClr val="002060"/>
                  </a:solidFill>
                  <a:latin typeface="+mj-lt"/>
                </a:rPr>
                <a:t>Polio</a:t>
              </a:r>
            </a:p>
            <a:p>
              <a:pPr algn="ctr">
                <a:lnSpc>
                  <a:spcPct val="105000"/>
                </a:lnSpc>
                <a:spcAft>
                  <a:spcPts val="600"/>
                </a:spcAft>
              </a:pPr>
              <a:r>
                <a:rPr lang="en-US" b="1" dirty="0">
                  <a:solidFill>
                    <a:srgbClr val="002060"/>
                  </a:solidFill>
                  <a:latin typeface="+mj-lt"/>
                </a:rPr>
                <a:t>Diphtheria</a:t>
              </a:r>
            </a:p>
            <a:p>
              <a:pPr algn="ctr">
                <a:lnSpc>
                  <a:spcPct val="105000"/>
                </a:lnSpc>
                <a:spcAft>
                  <a:spcPts val="600"/>
                </a:spcAft>
              </a:pPr>
              <a:r>
                <a:rPr lang="en-US" b="1" dirty="0">
                  <a:solidFill>
                    <a:srgbClr val="002060"/>
                  </a:solidFill>
                  <a:latin typeface="+mj-lt"/>
                </a:rPr>
                <a:t>Pertussis</a:t>
              </a:r>
            </a:p>
            <a:p>
              <a:pPr algn="ctr">
                <a:lnSpc>
                  <a:spcPct val="105000"/>
                </a:lnSpc>
                <a:spcAft>
                  <a:spcPts val="600"/>
                </a:spcAft>
              </a:pPr>
              <a:r>
                <a:rPr lang="en-US" b="1" dirty="0">
                  <a:solidFill>
                    <a:srgbClr val="002060"/>
                  </a:solidFill>
                  <a:latin typeface="+mj-lt"/>
                </a:rPr>
                <a:t>Tetanus</a:t>
              </a:r>
            </a:p>
            <a:p>
              <a:pPr algn="ctr">
                <a:lnSpc>
                  <a:spcPct val="105000"/>
                </a:lnSpc>
                <a:spcAft>
                  <a:spcPts val="600"/>
                </a:spcAft>
              </a:pPr>
              <a:r>
                <a:rPr lang="en-US" b="1" dirty="0">
                  <a:solidFill>
                    <a:srgbClr val="002060"/>
                  </a:solidFill>
                  <a:latin typeface="+mj-lt"/>
                </a:rPr>
                <a:t>Measles</a:t>
              </a:r>
            </a:p>
            <a:p>
              <a:pPr algn="ctr">
                <a:lnSpc>
                  <a:spcPct val="105000"/>
                </a:lnSpc>
                <a:spcAft>
                  <a:spcPts val="600"/>
                </a:spcAft>
              </a:pPr>
              <a:r>
                <a:rPr lang="en-US" b="1" dirty="0">
                  <a:solidFill>
                    <a:srgbClr val="002060"/>
                  </a:solidFill>
                  <a:latin typeface="+mj-lt"/>
                </a:rPr>
                <a:t>Rubella</a:t>
              </a:r>
            </a:p>
            <a:p>
              <a:pPr algn="ctr">
                <a:lnSpc>
                  <a:spcPct val="105000"/>
                </a:lnSpc>
                <a:spcAft>
                  <a:spcPts val="600"/>
                </a:spcAft>
              </a:pPr>
              <a:r>
                <a:rPr lang="en-US" b="1" dirty="0">
                  <a:solidFill>
                    <a:srgbClr val="002060"/>
                  </a:solidFill>
                  <a:latin typeface="+mj-lt"/>
                </a:rPr>
                <a:t>Mumps</a:t>
              </a:r>
            </a:p>
            <a:p>
              <a:pPr algn="ctr">
                <a:lnSpc>
                  <a:spcPct val="105000"/>
                </a:lnSpc>
                <a:spcAft>
                  <a:spcPts val="600"/>
                </a:spcAft>
              </a:pPr>
              <a:r>
                <a:rPr lang="en-US" b="1" dirty="0" err="1">
                  <a:solidFill>
                    <a:srgbClr val="002060"/>
                  </a:solidFill>
                  <a:latin typeface="+mj-lt"/>
                </a:rPr>
                <a:t>Hib</a:t>
              </a:r>
              <a:r>
                <a:rPr lang="en-US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1600" b="1" dirty="0">
                  <a:solidFill>
                    <a:srgbClr val="002060"/>
                  </a:solidFill>
                  <a:latin typeface="+mj-lt"/>
                </a:rPr>
                <a:t>(infant)</a:t>
              </a:r>
              <a:r>
                <a:rPr lang="en-US" sz="1600" dirty="0">
                  <a:solidFill>
                    <a:srgbClr val="002060"/>
                  </a:solidFill>
                  <a:latin typeface="+mj-lt"/>
                </a:rPr>
                <a:t> </a:t>
              </a:r>
              <a:endParaRPr lang="en-US" b="1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715000" y="2757267"/>
              <a:ext cx="2743200" cy="3226618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>
                <a:lnSpc>
                  <a:spcPct val="105000"/>
                </a:lnSpc>
                <a:spcAft>
                  <a:spcPts val="600"/>
                </a:spcAft>
              </a:pPr>
              <a:r>
                <a:rPr lang="en-US" b="1" dirty="0" err="1">
                  <a:solidFill>
                    <a:srgbClr val="002060"/>
                  </a:solidFill>
                  <a:latin typeface="+mj-lt"/>
                </a:rPr>
                <a:t>HepB</a:t>
              </a:r>
              <a:endParaRPr lang="en-US" b="1" dirty="0">
                <a:solidFill>
                  <a:srgbClr val="002060"/>
                </a:solidFill>
                <a:latin typeface="+mj-lt"/>
              </a:endParaRPr>
            </a:p>
            <a:p>
              <a:pPr algn="ctr">
                <a:lnSpc>
                  <a:spcPct val="105000"/>
                </a:lnSpc>
                <a:spcAft>
                  <a:spcPts val="600"/>
                </a:spcAft>
              </a:pPr>
              <a:r>
                <a:rPr lang="en-US" b="1" dirty="0" err="1">
                  <a:solidFill>
                    <a:srgbClr val="002060"/>
                  </a:solidFill>
                  <a:latin typeface="+mj-lt"/>
                </a:rPr>
                <a:t>HepA</a:t>
              </a:r>
              <a:endParaRPr lang="en-US" b="1" dirty="0">
                <a:solidFill>
                  <a:srgbClr val="002060"/>
                </a:solidFill>
                <a:latin typeface="+mj-lt"/>
              </a:endParaRPr>
            </a:p>
            <a:p>
              <a:pPr algn="ctr">
                <a:lnSpc>
                  <a:spcPct val="105000"/>
                </a:lnSpc>
                <a:spcAft>
                  <a:spcPts val="600"/>
                </a:spcAft>
              </a:pPr>
              <a:r>
                <a:rPr lang="en-US" b="1" dirty="0">
                  <a:solidFill>
                    <a:srgbClr val="002060"/>
                  </a:solidFill>
                  <a:latin typeface="+mj-lt"/>
                </a:rPr>
                <a:t>Varicella </a:t>
              </a:r>
            </a:p>
            <a:p>
              <a:pPr algn="ctr">
                <a:lnSpc>
                  <a:spcPct val="105000"/>
                </a:lnSpc>
                <a:spcAft>
                  <a:spcPts val="600"/>
                </a:spcAft>
              </a:pPr>
              <a:r>
                <a:rPr lang="en-US" b="1" dirty="0">
                  <a:solidFill>
                    <a:srgbClr val="002060"/>
                  </a:solidFill>
                  <a:latin typeface="+mj-lt"/>
                </a:rPr>
                <a:t>Pneumococcal</a:t>
              </a:r>
              <a:r>
                <a:rPr lang="en-US" dirty="0">
                  <a:solidFill>
                    <a:srgbClr val="002060"/>
                  </a:solidFill>
                  <a:latin typeface="+mj-lt"/>
                </a:rPr>
                <a:t> </a:t>
              </a:r>
            </a:p>
            <a:p>
              <a:pPr algn="ctr">
                <a:lnSpc>
                  <a:spcPct val="105000"/>
                </a:lnSpc>
                <a:spcAft>
                  <a:spcPts val="600"/>
                </a:spcAft>
              </a:pPr>
              <a:r>
                <a:rPr lang="en-US" b="1" dirty="0">
                  <a:solidFill>
                    <a:srgbClr val="002060"/>
                  </a:solidFill>
                  <a:latin typeface="+mj-lt"/>
                </a:rPr>
                <a:t>Influenza</a:t>
              </a:r>
            </a:p>
            <a:p>
              <a:pPr algn="ctr">
                <a:lnSpc>
                  <a:spcPct val="105000"/>
                </a:lnSpc>
                <a:spcAft>
                  <a:spcPts val="600"/>
                </a:spcAft>
              </a:pPr>
              <a:r>
                <a:rPr lang="en-US" b="1" dirty="0">
                  <a:solidFill>
                    <a:srgbClr val="002060"/>
                  </a:solidFill>
                  <a:latin typeface="+mj-lt"/>
                </a:rPr>
                <a:t>Meningococcal</a:t>
              </a:r>
            </a:p>
            <a:p>
              <a:pPr algn="ctr">
                <a:lnSpc>
                  <a:spcPct val="105000"/>
                </a:lnSpc>
                <a:spcAft>
                  <a:spcPts val="600"/>
                </a:spcAft>
              </a:pPr>
              <a:r>
                <a:rPr lang="en-US" b="1" dirty="0">
                  <a:solidFill>
                    <a:srgbClr val="002060"/>
                  </a:solidFill>
                  <a:latin typeface="+mj-lt"/>
                </a:rPr>
                <a:t>Rotavirus</a:t>
              </a:r>
            </a:p>
            <a:p>
              <a:pPr algn="ctr">
                <a:lnSpc>
                  <a:spcPct val="105000"/>
                </a:lnSpc>
                <a:spcAft>
                  <a:spcPts val="600"/>
                </a:spcAft>
              </a:pPr>
              <a:r>
                <a:rPr lang="en-US" b="1" dirty="0">
                  <a:solidFill>
                    <a:srgbClr val="002060"/>
                  </a:solidFill>
                  <a:latin typeface="+mj-lt"/>
                </a:rPr>
                <a:t>HPV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Number of Diseases Prevented by Vaccines Included in the Routine Child/Adolescent Immunization Schedule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0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10668000" y="1447800"/>
            <a:ext cx="762000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0" hangingPunct="0"/>
            <a:endParaRPr lang="en-US" sz="1500" dirty="0">
              <a:solidFill>
                <a:schemeClr val="accent1"/>
              </a:solidFill>
              <a:latin typeface="Arial Narrow" pitchFamily="34" charset="0"/>
            </a:endParaRPr>
          </a:p>
        </p:txBody>
      </p:sp>
      <p:graphicFrame>
        <p:nvGraphicFramePr>
          <p:cNvPr id="14" name="Object 8"/>
          <p:cNvGraphicFramePr>
            <a:graphicFrameLocks noChangeAspect="1"/>
          </p:cNvGraphicFramePr>
          <p:nvPr>
            <p:extLst/>
          </p:nvPr>
        </p:nvGraphicFramePr>
        <p:xfrm>
          <a:off x="1524001" y="1562100"/>
          <a:ext cx="8991599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1752600" y="6019800"/>
            <a:ext cx="86106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60000"/>
              </a:spcBef>
            </a:pPr>
            <a:r>
              <a:rPr lang="en-US" sz="1200" dirty="0">
                <a:latin typeface="+mj-lt"/>
                <a:cs typeface="Arial" charset="0"/>
              </a:rPr>
              <a:t>2015 represents minimum cost to vaccinate a child (birth through 18); exceptions are 1) no preservative pediatric influenza vaccine, and  2) HPV for males and females. </a:t>
            </a:r>
          </a:p>
          <a:p>
            <a:pPr>
              <a:lnSpc>
                <a:spcPct val="85000"/>
              </a:lnSpc>
              <a:spcBef>
                <a:spcPct val="60000"/>
              </a:spcBef>
            </a:pPr>
            <a:r>
              <a:rPr lang="en-US" sz="1200" dirty="0">
                <a:latin typeface="+mj-lt"/>
                <a:cs typeface="Arial" charset="0"/>
              </a:rPr>
              <a:t>Federal contract prices as of February 1, 1990, September 27, 2000, and April 1, 2015.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 rot="10800000" flipV="1">
            <a:off x="3047999" y="5149334"/>
            <a:ext cx="129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dirty="0">
                <a:solidFill>
                  <a:schemeClr val="accent5"/>
                </a:solidFill>
                <a:cs typeface="Arial" charset="0"/>
              </a:rPr>
              <a:t>$70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 rot="10800000" flipV="1">
            <a:off x="4953000" y="4570145"/>
            <a:ext cx="129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dirty="0">
                <a:solidFill>
                  <a:schemeClr val="accent5"/>
                </a:solidFill>
                <a:cs typeface="Arial" charset="0"/>
              </a:rPr>
              <a:t>$370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 rot="10800000" flipV="1">
            <a:off x="6912937" y="2189709"/>
            <a:ext cx="129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dirty="0">
                <a:solidFill>
                  <a:schemeClr val="accent5"/>
                </a:solidFill>
                <a:cs typeface="Arial" charset="0"/>
              </a:rPr>
              <a:t>$1948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</a:rPr>
              <a:t>Costs for Vaccines for One Child</a:t>
            </a:r>
            <a:endParaRPr lang="en-US" sz="4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93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Origins of the ACIP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Vaccination Assistance Act of 1962</a:t>
            </a:r>
          </a:p>
          <a:p>
            <a:pPr marL="857250" lvl="1" indent="-457200">
              <a:spcAft>
                <a:spcPts val="1200"/>
              </a:spcAft>
            </a:pPr>
            <a:r>
              <a:rPr lang="en-US" sz="2400" dirty="0"/>
              <a:t>Instructed Secretary HEW Anthony </a:t>
            </a:r>
            <a:r>
              <a:rPr lang="en-US" sz="2400" dirty="0" err="1"/>
              <a:t>Celebrezze</a:t>
            </a:r>
            <a:r>
              <a:rPr lang="en-US" sz="2400" dirty="0"/>
              <a:t> to develop advisory committee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ACIP was established in 1964 </a:t>
            </a:r>
          </a:p>
          <a:p>
            <a:pPr marL="857250" lvl="1" indent="-457200">
              <a:spcAft>
                <a:spcPts val="1200"/>
              </a:spcAft>
            </a:pPr>
            <a:r>
              <a:rPr lang="en-US" sz="2400" dirty="0"/>
              <a:t>Chaired by the Surgeon General of US Public Health Service James Goddard</a:t>
            </a:r>
            <a:endParaRPr lang="en-US" sz="2400" u="sng" dirty="0"/>
          </a:p>
          <a:p>
            <a:pPr marL="457200" indent="-457200"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Role: to provide advice and guidance to Director,  CDC and Office of the Secretary of the Department of Health and Human Services on most effective means to prevent vaccine-preventable diseases in the civilian population</a:t>
            </a:r>
          </a:p>
          <a:p>
            <a:pPr marL="914400" lvl="1" indent="-457200">
              <a:spcAft>
                <a:spcPts val="1200"/>
              </a:spcAft>
            </a:pPr>
            <a:r>
              <a:rPr lang="en-US" sz="2400" dirty="0"/>
              <a:t>Vaccines and related agents (e.g., antisera, immune globulins, antiviral agents)</a:t>
            </a:r>
          </a:p>
          <a:p>
            <a:pPr marL="914400" lvl="1" indent="-457200">
              <a:spcAft>
                <a:spcPts val="1200"/>
              </a:spcAft>
            </a:pPr>
            <a:r>
              <a:rPr lang="en-US" sz="2400" dirty="0"/>
              <a:t>FDA-licensed vaccines (and unlicensed vaccines if warranted)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61620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Childhood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Vaccine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Licensure and Recommendations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3822192" y="1213104"/>
            <a:ext cx="4027551" cy="829056"/>
            <a:chOff x="3822192" y="2005584"/>
            <a:chExt cx="4027551" cy="829056"/>
          </a:xfrm>
        </p:grpSpPr>
        <p:sp>
          <p:nvSpPr>
            <p:cNvPr id="15" name="Rounded Rectangle 14"/>
            <p:cNvSpPr/>
            <p:nvPr/>
          </p:nvSpPr>
          <p:spPr>
            <a:xfrm>
              <a:off x="3822192" y="2005584"/>
              <a:ext cx="4027551" cy="82905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98976" y="2162294"/>
              <a:ext cx="37673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Pharma submits to FDA for Biologics License Application (BLA)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065776" y="2519803"/>
            <a:ext cx="1633728" cy="739402"/>
            <a:chOff x="3822192" y="2005584"/>
            <a:chExt cx="4027551" cy="829056"/>
          </a:xfrm>
        </p:grpSpPr>
        <p:sp>
          <p:nvSpPr>
            <p:cNvPr id="20" name="Rounded Rectangle 19"/>
            <p:cNvSpPr/>
            <p:nvPr/>
          </p:nvSpPr>
          <p:spPr>
            <a:xfrm>
              <a:off x="3822192" y="2005584"/>
              <a:ext cx="4027551" cy="82905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98976" y="2162294"/>
              <a:ext cx="3767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FDA Licensure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849743" y="2365392"/>
            <a:ext cx="4221927" cy="902064"/>
            <a:chOff x="7849743" y="3157872"/>
            <a:chExt cx="4221927" cy="902064"/>
          </a:xfrm>
        </p:grpSpPr>
        <p:sp>
          <p:nvSpPr>
            <p:cNvPr id="23" name="Rounded Rectangle 22"/>
            <p:cNvSpPr/>
            <p:nvPr/>
          </p:nvSpPr>
          <p:spPr>
            <a:xfrm>
              <a:off x="7849743" y="3157872"/>
              <a:ext cx="4221927" cy="90206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76765" y="3291051"/>
              <a:ext cx="39567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Vaccines and Related Biological Products Advisory Committee (VRBPAC)</a:t>
              </a:r>
            </a:p>
          </p:txBody>
        </p:sp>
      </p:grpSp>
      <p:cxnSp>
        <p:nvCxnSpPr>
          <p:cNvPr id="29" name="Straight Arrow Connector 28"/>
          <p:cNvCxnSpPr>
            <a:stCxn id="23" idx="1"/>
          </p:cNvCxnSpPr>
          <p:nvPr/>
        </p:nvCxnSpPr>
        <p:spPr>
          <a:xfrm flipH="1" flipV="1">
            <a:off x="6699505" y="2792040"/>
            <a:ext cx="1150238" cy="2438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438399" y="2970907"/>
            <a:ext cx="935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A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dvises</a:t>
            </a:r>
          </a:p>
        </p:txBody>
      </p:sp>
      <p:cxnSp>
        <p:nvCxnSpPr>
          <p:cNvPr id="33" name="Straight Arrow Connector 32"/>
          <p:cNvCxnSpPr>
            <a:stCxn id="15" idx="2"/>
            <a:endCxn id="20" idx="0"/>
          </p:cNvCxnSpPr>
          <p:nvPr/>
        </p:nvCxnSpPr>
        <p:spPr>
          <a:xfrm>
            <a:off x="5835968" y="2042160"/>
            <a:ext cx="46672" cy="477643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3"/>
          <p:cNvSpPr txBox="1">
            <a:spLocks/>
          </p:cNvSpPr>
          <p:nvPr/>
        </p:nvSpPr>
        <p:spPr>
          <a:xfrm>
            <a:off x="5352288" y="3697224"/>
            <a:ext cx="5888736" cy="2350008"/>
          </a:xfrm>
          <a:prstGeom prst="rect">
            <a:avLst/>
          </a:prstGeom>
        </p:spPr>
        <p:txBody>
          <a:bodyPr/>
          <a:lstStyle>
            <a:lvl1pPr marL="243834" indent="-243834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1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7668" indent="-243834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6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02" indent="-243834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243834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6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170" indent="-243834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»"/>
              <a:defRPr sz="16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17320" indent="-182880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45920" indent="-182880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 baseline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11680" indent="-182880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 baseline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1800" dirty="0" smtClean="0"/>
              <a:t>PHS Act (Sec 351a), FD&amp;C Act (PREA, FDASIA,..)</a:t>
            </a:r>
          </a:p>
          <a:p>
            <a:pPr defTabSz="914400"/>
            <a:r>
              <a:rPr lang="en-US" sz="1800" dirty="0" smtClean="0"/>
              <a:t>National Regulatory Agency, has enforcement authority</a:t>
            </a:r>
          </a:p>
          <a:p>
            <a:pPr defTabSz="914400"/>
            <a:r>
              <a:rPr lang="en-US" sz="1800" dirty="0" smtClean="0"/>
              <a:t>Licensure for interstate commerce</a:t>
            </a:r>
          </a:p>
          <a:p>
            <a:pPr defTabSz="914400"/>
            <a:r>
              <a:rPr lang="en-US" sz="1800" dirty="0" smtClean="0"/>
              <a:t>Label content restricted to stated intended use in studied population and supported by  data from adequate and well-controlled studies provided by manufacturer. </a:t>
            </a:r>
            <a:endParaRPr lang="en-US" sz="1800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6096000" y="3284665"/>
            <a:ext cx="475488" cy="362898"/>
          </a:xfrm>
          <a:prstGeom prst="line">
            <a:avLst/>
          </a:prstGeom>
          <a:ln w="571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1889760" y="3615888"/>
            <a:ext cx="2626581" cy="1063093"/>
            <a:chOff x="3822192" y="2005584"/>
            <a:chExt cx="4027551" cy="1191996"/>
          </a:xfrm>
        </p:grpSpPr>
        <p:sp>
          <p:nvSpPr>
            <p:cNvPr id="39" name="Rounded Rectangle 38"/>
            <p:cNvSpPr/>
            <p:nvPr/>
          </p:nvSpPr>
          <p:spPr>
            <a:xfrm>
              <a:off x="3822192" y="2005584"/>
              <a:ext cx="4027551" cy="82905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998975" y="2162294"/>
              <a:ext cx="3767329" cy="1035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CDC recommendations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402080" y="2135755"/>
            <a:ext cx="987552" cy="739402"/>
            <a:chOff x="3822192" y="2005584"/>
            <a:chExt cx="4027551" cy="829056"/>
          </a:xfrm>
        </p:grpSpPr>
        <p:sp>
          <p:nvSpPr>
            <p:cNvPr id="42" name="Rounded Rectangle 41"/>
            <p:cNvSpPr/>
            <p:nvPr/>
          </p:nvSpPr>
          <p:spPr>
            <a:xfrm>
              <a:off x="3822192" y="2005584"/>
              <a:ext cx="4027551" cy="82905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998975" y="2162294"/>
              <a:ext cx="3767329" cy="414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ACIP </a:t>
              </a:r>
            </a:p>
          </p:txBody>
        </p:sp>
      </p:grpSp>
      <p:cxnSp>
        <p:nvCxnSpPr>
          <p:cNvPr id="45" name="Straight Arrow Connector 44"/>
          <p:cNvCxnSpPr/>
          <p:nvPr/>
        </p:nvCxnSpPr>
        <p:spPr>
          <a:xfrm>
            <a:off x="2005050" y="2988958"/>
            <a:ext cx="628422" cy="62693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876287" y="2422267"/>
            <a:ext cx="935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A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dvises</a:t>
            </a:r>
          </a:p>
        </p:txBody>
      </p:sp>
      <p:sp>
        <p:nvSpPr>
          <p:cNvPr id="47" name="Content Placeholder 5"/>
          <p:cNvSpPr txBox="1">
            <a:spLocks/>
          </p:cNvSpPr>
          <p:nvPr/>
        </p:nvSpPr>
        <p:spPr>
          <a:xfrm>
            <a:off x="1215704" y="5050537"/>
            <a:ext cx="3377760" cy="1303416"/>
          </a:xfrm>
          <a:prstGeom prst="rect">
            <a:avLst/>
          </a:prstGeom>
        </p:spPr>
        <p:txBody>
          <a:bodyPr/>
          <a:lstStyle>
            <a:lvl1pPr marL="243834" indent="-243834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1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7668" indent="-243834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6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02" indent="-243834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243834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6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170" indent="-243834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»"/>
              <a:defRPr sz="16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17320" indent="-182880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45920" indent="-182880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 baseline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11680" indent="-182880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 baseline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1800" dirty="0" smtClean="0"/>
              <a:t>Recommendation for use of licensed vaccines guided by label and other considerations 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438399" y="4495052"/>
            <a:ext cx="426721" cy="487167"/>
          </a:xfrm>
          <a:prstGeom prst="line">
            <a:avLst/>
          </a:prstGeom>
          <a:ln w="571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55865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Data Reviewed by ACIP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400" dirty="0"/>
              <a:t>Disease epidemiology</a:t>
            </a:r>
          </a:p>
          <a:p>
            <a:r>
              <a:rPr lang="en-US" sz="2400" dirty="0"/>
              <a:t>Vaccine efficacy and effectiveness</a:t>
            </a:r>
          </a:p>
          <a:p>
            <a:r>
              <a:rPr lang="en-US" sz="2400" dirty="0"/>
              <a:t>Safety</a:t>
            </a:r>
          </a:p>
          <a:p>
            <a:r>
              <a:rPr lang="en-US" sz="2400" dirty="0"/>
              <a:t>Economic reviews/cost-effectiveness</a:t>
            </a:r>
          </a:p>
          <a:p>
            <a:r>
              <a:rPr lang="en-US" sz="2400" dirty="0"/>
              <a:t>Program implementation</a:t>
            </a:r>
          </a:p>
          <a:p>
            <a:r>
              <a:rPr lang="en-US" sz="2400" dirty="0"/>
              <a:t>Recommendations of liaison organizations</a:t>
            </a:r>
          </a:p>
          <a:p>
            <a:r>
              <a:rPr lang="en-US" sz="2400" dirty="0"/>
              <a:t>Surveys (parents, HCW)</a:t>
            </a:r>
          </a:p>
          <a:p>
            <a:r>
              <a:rPr lang="en-US" sz="2400" dirty="0"/>
              <a:t>Public comments from previous </a:t>
            </a:r>
            <a:r>
              <a:rPr lang="en-US" sz="2400" dirty="0" smtClean="0"/>
              <a:t>meetings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5633927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NCIRD-2016-5">
  <a:themeElements>
    <a:clrScheme name="Custom 3">
      <a:dk1>
        <a:srgbClr val="0E66AF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3077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CIRD-2016-5" id="{719414FE-7F4B-4611-A6BF-DFBC600C7144}" vid="{F9092099-D7E5-4CEF-8575-3BC46013F4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4615</TotalTime>
  <Words>2583</Words>
  <Application>Microsoft Office PowerPoint</Application>
  <PresentationFormat>Widescreen</PresentationFormat>
  <Paragraphs>504</Paragraphs>
  <Slides>47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Arial Unicode MS</vt:lpstr>
      <vt:lpstr>Arial</vt:lpstr>
      <vt:lpstr>Arial Narrow</vt:lpstr>
      <vt:lpstr>Calibri</vt:lpstr>
      <vt:lpstr>Courier New</vt:lpstr>
      <vt:lpstr>Myriad Web Pro</vt:lpstr>
      <vt:lpstr>Tahoma</vt:lpstr>
      <vt:lpstr>Webdings</vt:lpstr>
      <vt:lpstr>Wingdings</vt:lpstr>
      <vt:lpstr>NCIRD-2016-5</vt:lpstr>
      <vt:lpstr>CDC’s Advisory Committee on Immunization Practices: Art and Science</vt:lpstr>
      <vt:lpstr>Disclosure</vt:lpstr>
      <vt:lpstr>Comparison of 20th Century Annual Morbidity and Current Morbidity: Vaccine-Preventable Diseases</vt:lpstr>
      <vt:lpstr>Vaccine Coverage among Children 19-35 Months,  National Immunization Survey, United States, 1994-2014</vt:lpstr>
      <vt:lpstr>Number of Diseases Prevented by Vaccines Included in the Routine Child/Adolescent Immunization Schedule</vt:lpstr>
      <vt:lpstr>Costs for Vaccines for One Child</vt:lpstr>
      <vt:lpstr>Origins of the ACIP</vt:lpstr>
      <vt:lpstr>Childhood Vaccine Licensure and Recommendations</vt:lpstr>
      <vt:lpstr>Data Reviewed by ACIP</vt:lpstr>
      <vt:lpstr>First Meeting of the ACIP – May 25-26, 1964</vt:lpstr>
      <vt:lpstr>Vaccines for Children Program</vt:lpstr>
      <vt:lpstr>Affordable Care Act</vt:lpstr>
      <vt:lpstr>Expertise from Various Perspectives</vt:lpstr>
      <vt:lpstr>ACIP Meeting </vt:lpstr>
      <vt:lpstr>ACIP Working Groups – August 2016</vt:lpstr>
      <vt:lpstr>Case Study in the ACIP Process</vt:lpstr>
      <vt:lpstr>What is Meningococcal Disease?</vt:lpstr>
      <vt:lpstr>Serogroup B outbreak, not vaccine-preventable, 10/2013</vt:lpstr>
      <vt:lpstr>Vaccination Clinics (IND): December 2013 and February 2014</vt:lpstr>
      <vt:lpstr>Two MenB Vaccines for Persons Aged 10-15 years in the US</vt:lpstr>
      <vt:lpstr>Launch ACIP Process, Data to Review</vt:lpstr>
      <vt:lpstr>Burden of Serogroup* B in Younger Age-Groups, 2005-2012</vt:lpstr>
      <vt:lpstr>Rates of Meningococcal Disease Decreased, 1993-2013</vt:lpstr>
      <vt:lpstr>Estimated Burden of Meningococcal Disease in Children and Adolescents During High and Low Incidence Years</vt:lpstr>
      <vt:lpstr>How Many People Fall Into ‘High Risk’ Groups?</vt:lpstr>
      <vt:lpstr>Data Reviewed</vt:lpstr>
      <vt:lpstr>MenB Vaccine Effectiveness/Efficacy</vt:lpstr>
      <vt:lpstr>Data Reviewed</vt:lpstr>
      <vt:lpstr>Cost-Effectiveness Analysis</vt:lpstr>
      <vt:lpstr>Potential Cases and Deaths Prevented per 4M Cohort</vt:lpstr>
      <vt:lpstr>Estimated Economic Comparison of Adolescent Vaccines</vt:lpstr>
      <vt:lpstr>Programmatic Considerations</vt:lpstr>
      <vt:lpstr>Data Reviewed</vt:lpstr>
      <vt:lpstr>What do Doctors Think of Meningococcal Vaccines for Adolescents?</vt:lpstr>
      <vt:lpstr>Public Engagement</vt:lpstr>
      <vt:lpstr>Breaking the U.S. Numbers Down</vt:lpstr>
      <vt:lpstr>PowerPoint Presentation</vt:lpstr>
      <vt:lpstr>PowerPoint Presentation</vt:lpstr>
      <vt:lpstr>PowerPoint Presentation</vt:lpstr>
      <vt:lpstr>Options for ACIP Recommendations for Serogroup B Meningococcal Vaccines</vt:lpstr>
      <vt:lpstr>Options for ACIP Recommendations for Serogroup B Meningococcal Vaccines</vt:lpstr>
      <vt:lpstr>Implications of Permissive Recommendations</vt:lpstr>
      <vt:lpstr>ACIP Deliberations:  A Difficult Balance</vt:lpstr>
      <vt:lpstr>ACIP Final Language – June 2016</vt:lpstr>
      <vt:lpstr>ACIP Decisions at the June 2016 Meeting </vt:lpstr>
      <vt:lpstr>Complicated ACIP Issues on the Horizon</vt:lpstr>
      <vt:lpstr>Thank you</vt:lpstr>
    </vt:vector>
  </TitlesOfParts>
  <Company>Centers for Disease Control and Prevention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Alcober, Joseph (CDC/OID/NCIRD) (CTR)</dc:creator>
  <cp:lastModifiedBy>Branam, Ian (CDC/OID/NCIRD) (CTR)</cp:lastModifiedBy>
  <cp:revision>479</cp:revision>
  <cp:lastPrinted>2016-09-08T20:32:17Z</cp:lastPrinted>
  <dcterms:created xsi:type="dcterms:W3CDTF">2016-05-02T18:36:00Z</dcterms:created>
  <dcterms:modified xsi:type="dcterms:W3CDTF">2016-09-23T18:22:30Z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MSIP_Label_7b94a7b8-f06c-4dfe-bdcc-9b548fd58c31_Enabled">
    <vt:lpwstr>True</vt:lpwstr>
  </property>
  <property fmtid="{D5CDD505-2E9C-101B-9397-08002B2CF9AE}" pid="3" name="MSIP_Label_7b94a7b8-f06c-4dfe-bdcc-9b548fd58c31_SiteId">
    <vt:lpwstr>9ce70869-60db-44fd-abe8-d2767077fc8f</vt:lpwstr>
  </property>
  <property fmtid="{D5CDD505-2E9C-101B-9397-08002B2CF9AE}" pid="4" name="MSIP_Label_7b94a7b8-f06c-4dfe-bdcc-9b548fd58c31_Owner">
    <vt:lpwstr>AHB-SIT-AIP-Cloud@cdc.gov</vt:lpwstr>
  </property>
  <property fmtid="{D5CDD505-2E9C-101B-9397-08002B2CF9AE}" pid="5" name="MSIP_Label_7b94a7b8-f06c-4dfe-bdcc-9b548fd58c31_SetDate">
    <vt:lpwstr>2019-04-25T22:48:35.6195171Z</vt:lpwstr>
  </property>
  <property fmtid="{D5CDD505-2E9C-101B-9397-08002B2CF9AE}" pid="6" name="MSIP_Label_7b94a7b8-f06c-4dfe-bdcc-9b548fd58c31_Name">
    <vt:lpwstr>General</vt:lpwstr>
  </property>
  <property fmtid="{D5CDD505-2E9C-101B-9397-08002B2CF9AE}" pid="7" name="MSIP_Label_7b94a7b8-f06c-4dfe-bdcc-9b548fd58c31_Application">
    <vt:lpwstr>Microsoft Azure Information Protection</vt:lpwstr>
  </property>
  <property fmtid="{D5CDD505-2E9C-101B-9397-08002B2CF9AE}" pid="8" name="MSIP_Label_7b94a7b8-f06c-4dfe-bdcc-9b548fd58c31_Extended_MSFT_Method">
    <vt:lpwstr>Automatic</vt:lpwstr>
  </property>
  <property fmtid="{D5CDD505-2E9C-101B-9397-08002B2CF9AE}" pid="9" name="Sensitivity">
    <vt:lpwstr>General</vt:lpwstr>
  </property>
</Properties>
</file>