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8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  <p:sldMasterId id="2147483855" r:id="rId2"/>
  </p:sldMasterIdLst>
  <p:notesMasterIdLst>
    <p:notesMasterId r:id="rId27"/>
  </p:notesMasterIdLst>
  <p:handoutMasterIdLst>
    <p:handoutMasterId r:id="rId28"/>
  </p:handoutMasterIdLst>
  <p:sldIdLst>
    <p:sldId id="257" r:id="rId3"/>
    <p:sldId id="296" r:id="rId4"/>
    <p:sldId id="304" r:id="rId5"/>
    <p:sldId id="300" r:id="rId6"/>
    <p:sldId id="301" r:id="rId7"/>
    <p:sldId id="313" r:id="rId8"/>
    <p:sldId id="314" r:id="rId9"/>
    <p:sldId id="297" r:id="rId10"/>
    <p:sldId id="302" r:id="rId11"/>
    <p:sldId id="299" r:id="rId12"/>
    <p:sldId id="305" r:id="rId13"/>
    <p:sldId id="312" r:id="rId14"/>
    <p:sldId id="306" r:id="rId15"/>
    <p:sldId id="307" r:id="rId16"/>
    <p:sldId id="308" r:id="rId17"/>
    <p:sldId id="309" r:id="rId18"/>
    <p:sldId id="310" r:id="rId19"/>
    <p:sldId id="316" r:id="rId20"/>
    <p:sldId id="317" r:id="rId21"/>
    <p:sldId id="318" r:id="rId22"/>
    <p:sldId id="319" r:id="rId23"/>
    <p:sldId id="303" r:id="rId24"/>
    <p:sldId id="311" r:id="rId25"/>
    <p:sldId id="315" r:id="rId2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yriad Web Pro" panose="020B0604020202020204" charset="0"/>
      <p:regular r:id="rId33"/>
      <p:bold r:id="rId34"/>
      <p: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son, Lauren (CDC/ONDIEH/NCIPC) (CTR)" initials="WL((" lastIdx="1" clrIdx="0">
    <p:extLst>
      <p:ext uri="{19B8F6BF-5375-455C-9EA6-DF929625EA0E}">
        <p15:presenceInfo xmlns:p15="http://schemas.microsoft.com/office/powerpoint/2012/main" userId="S-1-5-21-1207783550-2075000910-922709458-579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391"/>
    <a:srgbClr val="00853F"/>
    <a:srgbClr val="781D7E"/>
    <a:srgbClr val="EC881D"/>
    <a:srgbClr val="006A71"/>
    <a:srgbClr val="8D8B00"/>
    <a:srgbClr val="E25423"/>
    <a:srgbClr val="56A0D3"/>
    <a:srgbClr val="880039"/>
    <a:srgbClr val="B9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8" autoAdjust="0"/>
    <p:restoredTop sz="81356" autoAdjust="0"/>
  </p:normalViewPr>
  <p:slideViewPr>
    <p:cSldViewPr snapToGrid="0">
      <p:cViewPr varScale="1">
        <p:scale>
          <a:sx n="59" d="100"/>
          <a:sy n="59" d="100"/>
        </p:scale>
        <p:origin x="840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9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1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Included</a:t>
            </a:r>
            <a:r>
              <a:rPr lang="en-US" baseline="0" dirty="0" smtClean="0"/>
              <a:t> in here is: </a:t>
            </a:r>
            <a:r>
              <a:rPr lang="en-US" dirty="0" smtClean="0"/>
              <a:t>Illinois’ use of the VIP:CIT for Updating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8652-214D-40E8-A7C2-0B7B50AC561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56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8652-214D-40E8-A7C2-0B7B50AC561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86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8652-214D-40E8-A7C2-0B7B50AC561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22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5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Barriers/challenges</a:t>
            </a:r>
            <a:r>
              <a:rPr lang="en-US" baseline="0" dirty="0" smtClean="0"/>
              <a:t> with the planning process through implementation?</a:t>
            </a:r>
          </a:p>
          <a:p>
            <a:r>
              <a:rPr lang="en-US" baseline="0" dirty="0" smtClean="0"/>
              <a:t>If a larger group, turn to the person next to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6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Beneficial = engaged partners, vision for where to go, priorities, diverse input </a:t>
            </a:r>
          </a:p>
          <a:p>
            <a:r>
              <a:rPr lang="en-US" dirty="0" smtClean="0"/>
              <a:t>Barriers/Challenges= sits on a shelf and isn’t used, no “buy in” from partners,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8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7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6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6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1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5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P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/>
        </p:blipFill>
        <p:spPr>
          <a:xfrm>
            <a:off x="0" y="0"/>
            <a:ext cx="9144000" cy="92727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781D7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Injury Prevention and Control</a:t>
            </a:r>
          </a:p>
        </p:txBody>
      </p:sp>
    </p:spTree>
    <p:extLst>
      <p:ext uri="{BB962C8B-B14F-4D97-AF65-F5344CB8AC3E}">
        <p14:creationId xmlns:p14="http://schemas.microsoft.com/office/powerpoint/2010/main" val="1115678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6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5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7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1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NCIPC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0" y="5016014"/>
            <a:ext cx="9144000" cy="127486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781D7E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53F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EC881D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2204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86239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800100" indent="-342900"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 marL="1200150" indent="-285750">
              <a:buClr>
                <a:srgbClr val="00853F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 marL="1600200" indent="-228600"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8"/>
          <a:stretch/>
        </p:blipFill>
        <p:spPr>
          <a:xfrm>
            <a:off x="0" y="5005136"/>
            <a:ext cx="9144000" cy="15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781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4259855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raja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58000" y="4514850"/>
            <a:ext cx="19050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IDPH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7830" y="342901"/>
            <a:ext cx="531877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3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2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5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3" r:id="rId2"/>
    <p:sldLayoutId id="2147483852" r:id="rId3"/>
    <p:sldLayoutId id="2147483823" r:id="rId4"/>
    <p:sldLayoutId id="2147483849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DB2E7A-0A33-4022-B895-7D595E5D58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038434-C2CC-4028-AD72-886E4ED36F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 descr="IDPH 1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934200" y="4624573"/>
            <a:ext cx="1676400" cy="3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Developing, </a:t>
            </a:r>
            <a:r>
              <a:rPr lang="en-US" b="0" dirty="0"/>
              <a:t>Updating and Assessing State Injury Prevention Plans</a:t>
            </a: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199" y="2144512"/>
            <a:ext cx="7739149" cy="815002"/>
          </a:xfrm>
        </p:spPr>
        <p:txBody>
          <a:bodyPr/>
          <a:lstStyle/>
          <a:p>
            <a:r>
              <a:rPr lang="en-US" dirty="0" smtClean="0"/>
              <a:t>Angie Deokar, MPH, &amp; Lauren Wilson, PhD: CDC DARPI</a:t>
            </a:r>
          </a:p>
          <a:p>
            <a:r>
              <a:rPr lang="en-US" dirty="0" smtClean="0"/>
              <a:t>Jennifer Martin, MSW, &amp; Nicholas Brady: Illinois Department of Public Health </a:t>
            </a:r>
          </a:p>
          <a:p>
            <a:r>
              <a:rPr lang="en-US" dirty="0" smtClean="0"/>
              <a:t>Sally Thigpen, Discussant: CDC DARPI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3668" y="3914775"/>
            <a:ext cx="6400800" cy="971550"/>
          </a:xfrm>
        </p:spPr>
        <p:txBody>
          <a:bodyPr/>
          <a:lstStyle/>
          <a:p>
            <a:pPr marL="0" indent="0"/>
            <a:r>
              <a:rPr lang="en-US" dirty="0" smtClean="0"/>
              <a:t>SVIPP Awardee Meeting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February 23</a:t>
            </a:r>
            <a:r>
              <a:rPr lang="en-US" baseline="30000" dirty="0" smtClean="0"/>
              <a:t>rd</a:t>
            </a:r>
            <a:r>
              <a:rPr lang="en-US" dirty="0" smtClean="0"/>
              <a:t>, 2017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2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Tool for Injury/Violence Planning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Violence and Injury Planning: Comprehensive Index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76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How are quality strategic plans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3229"/>
            <a:ext cx="6451648" cy="209145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The content to include is broad and covers multiple themes of public health.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Intervention planning and implementation is by nature flexible, adaptive, and ever-changing (and difficult to crystalize in a plan).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rgbClr val="86239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7925" y="3154680"/>
            <a:ext cx="6451648" cy="1718429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Each state is different, with different strengths and advantages, different challenges. One technique won’t fit all.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Where guidance does exist, there is no feedback to indicate if planning is “on track.”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720340"/>
            <a:ext cx="1996440" cy="222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41" y="1397582"/>
            <a:ext cx="2258378" cy="12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46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need for a tool that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3229"/>
            <a:ext cx="8900160" cy="209145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Comprehensive, including all relevant areas of public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Integration with research, collaboration with stakeholders, representation of subpopulations, juggling implementation process, resource planning, evaluation…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Is flexible so that each state’s strengths and challenges can be reflected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Provides feedback to allow planners to address challenges and share strengths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rgbClr val="86239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91" y="3125335"/>
            <a:ext cx="1773189" cy="17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557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3229"/>
            <a:ext cx="6451648" cy="3646169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We developed </a:t>
            </a:r>
            <a:r>
              <a:rPr lang="en-US" sz="2000" b="0" dirty="0" smtClean="0">
                <a:solidFill>
                  <a:srgbClr val="862391"/>
                </a:solidFill>
              </a:rPr>
              <a:t>the Violence and Injury Prevention: Comprehensive Index Tool (VIP:CIT) </a:t>
            </a: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to help fill this need.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Our process: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Subject Matter Experts created an early draft based on work in other public health areas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Raters tested the tool using 3 plans from Core VIPP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/>
              <a:t>Revisions were made based on the rating process, feedback from additional experts, and feedback from 2 states updating their plans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3 plans were re-rated and tool was revised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/>
              <a:t>We are seeking broad Core SVIPP feedback</a:t>
            </a:r>
          </a:p>
          <a:p>
            <a:pPr marL="457200" lvl="1" indent="0">
              <a:buNone/>
            </a:pPr>
            <a:endParaRPr lang="en-US" sz="1600" b="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600" b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2" t="10203" r="22053" b="7782"/>
          <a:stretch/>
        </p:blipFill>
        <p:spPr>
          <a:xfrm>
            <a:off x="7208521" y="3307080"/>
            <a:ext cx="172974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592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VIP:CIT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3229"/>
            <a:ext cx="7010400" cy="3646169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Current draft is still “rough,” and it will likely always be an iterative process. The tool so far includes: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0" dirty="0" smtClean="0"/>
              <a:t>12 sections representing different strategic planning themes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Items within each section representing the plan content</a:t>
            </a:r>
            <a:endParaRPr lang="en-US" sz="1900" b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0" dirty="0" smtClean="0"/>
              <a:t>A 5-point scale to score each item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A scoring rubric to help detail each item’s score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0" i="1" dirty="0" smtClean="0">
                <a:solidFill>
                  <a:srgbClr val="862391"/>
                </a:solidFill>
              </a:rPr>
              <a:t>Notes: The rubric is meant as a guide, in som</a:t>
            </a:r>
            <a:r>
              <a:rPr lang="en-US" sz="1900" i="1" dirty="0" smtClean="0">
                <a:solidFill>
                  <a:srgbClr val="862391"/>
                </a:solidFill>
              </a:rPr>
              <a:t>e situations it is appropriate to score an item on the “spirit” rather than the “letter” of the rubric.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i="1" dirty="0" smtClean="0">
                <a:solidFill>
                  <a:srgbClr val="862391"/>
                </a:solidFill>
              </a:rPr>
              <a:t>It is infeasible to score 100% on the tool. It is meant to be shaped to individual strengths; a 100% plan would be too complex.</a:t>
            </a:r>
            <a:endParaRPr lang="en-US" sz="1900" b="0" i="1" dirty="0" smtClean="0">
              <a:solidFill>
                <a:srgbClr val="86239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6733" r="22253" b="14900"/>
          <a:stretch/>
        </p:blipFill>
        <p:spPr>
          <a:xfrm>
            <a:off x="6866662" y="205979"/>
            <a:ext cx="2277338" cy="39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84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VIP:CIT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3229"/>
            <a:ext cx="6451648" cy="3646169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Let’s walk through the most recent draft together….</a:t>
            </a:r>
            <a:endParaRPr lang="en-US" b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78" y="1607820"/>
            <a:ext cx="3467843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036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the VIP:CIT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3229"/>
            <a:ext cx="6065520" cy="138660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Feedback on plan quality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Standardizing communication (with stakeholders, with other states, with us)</a:t>
            </a:r>
            <a:endParaRPr lang="en-US" b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449830"/>
            <a:ext cx="3810000" cy="25146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40" y="2171939"/>
            <a:ext cx="5166360" cy="138660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A guide for including comprehensive content within a plan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A way to understand unique strengths and challenges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A way to see progress on challenges (or changes in strengths) from one plan iteration to another</a:t>
            </a:r>
            <a:endParaRPr lang="en-US" b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895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2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Illinois Experience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Illinois has approached strategic planning for Core SVIPP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657350" y="2057400"/>
            <a:ext cx="5829300" cy="642938"/>
          </a:xfrm>
        </p:spPr>
        <p:txBody>
          <a:bodyPr>
            <a:normAutofit/>
          </a:bodyPr>
          <a:lstStyle/>
          <a:p>
            <a:r>
              <a:rPr lang="en-US" sz="3300" b="1" dirty="0">
                <a:latin typeface="+mj-lt"/>
              </a:rPr>
              <a:t>The Illinois Experience</a:t>
            </a:r>
            <a:endParaRPr lang="en-US" sz="3300" b="1" dirty="0">
              <a:latin typeface="+mj-lt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31445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Jennifer L. Martin, MSW 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Injury and Violence Prevention (IPV) Project Manager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Special appreciation to Nick Brady, IVP Graduate Intern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February 23, 2017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Illinois’ planning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143000"/>
            <a:ext cx="6172200" cy="40005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25" b="1" dirty="0">
                <a:solidFill>
                  <a:schemeClr val="accent1"/>
                </a:solidFill>
              </a:rPr>
              <a:t>Where do we begin?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Reflected on previous strategic planning efforts and </a:t>
            </a:r>
            <a:r>
              <a:rPr lang="en-US" sz="2250" dirty="0">
                <a:solidFill>
                  <a:schemeClr val="accent1"/>
                </a:solidFill>
              </a:rPr>
              <a:t>current environment</a:t>
            </a:r>
          </a:p>
          <a:p>
            <a:r>
              <a:rPr lang="en-US" sz="2250" dirty="0">
                <a:solidFill>
                  <a:schemeClr val="accent1"/>
                </a:solidFill>
              </a:rPr>
              <a:t>Learned from other states at different stages of their planning </a:t>
            </a:r>
          </a:p>
          <a:p>
            <a:r>
              <a:rPr lang="en-US" sz="2250" dirty="0">
                <a:solidFill>
                  <a:schemeClr val="accent1"/>
                </a:solidFill>
              </a:rPr>
              <a:t>Consulted with CDC on what </a:t>
            </a:r>
            <a:r>
              <a:rPr lang="en-US" sz="2250">
                <a:solidFill>
                  <a:schemeClr val="accent1"/>
                </a:solidFill>
              </a:rPr>
              <a:t>should be included </a:t>
            </a:r>
            <a:r>
              <a:rPr lang="en-US" sz="2250" dirty="0">
                <a:solidFill>
                  <a:schemeClr val="accent1"/>
                </a:solidFill>
              </a:rPr>
              <a:t>in a strategic plan</a:t>
            </a:r>
          </a:p>
          <a:p>
            <a:r>
              <a:rPr lang="en-US" sz="2250" dirty="0">
                <a:solidFill>
                  <a:schemeClr val="accent1"/>
                </a:solidFill>
              </a:rPr>
              <a:t>Established consensus  internally about the plan’s intent , intended audience and focus</a:t>
            </a:r>
          </a:p>
          <a:p>
            <a:r>
              <a:rPr lang="en-US" sz="2250" dirty="0">
                <a:solidFill>
                  <a:schemeClr val="accent1"/>
                </a:solidFill>
              </a:rPr>
              <a:t>Developed a timeline to outline the process</a:t>
            </a:r>
          </a:p>
          <a:p>
            <a:r>
              <a:rPr lang="en-US" sz="2250" dirty="0">
                <a:solidFill>
                  <a:schemeClr val="accent1"/>
                </a:solidFill>
              </a:rPr>
              <a:t>Engaged stakeholders </a:t>
            </a:r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6076604" cy="3341688"/>
          </a:xfrm>
        </p:spPr>
        <p:txBody>
          <a:bodyPr/>
          <a:lstStyle/>
          <a:p>
            <a:r>
              <a:rPr lang="en-US" dirty="0" smtClean="0"/>
              <a:t>Give an Overview and Purpose for State Plans</a:t>
            </a:r>
          </a:p>
          <a:p>
            <a:r>
              <a:rPr lang="en-US" dirty="0" smtClean="0"/>
              <a:t>Introduce a New Tool</a:t>
            </a:r>
          </a:p>
          <a:p>
            <a:r>
              <a:rPr lang="en-US" dirty="0" smtClean="0"/>
              <a:t>Provide Illinois’ Experience and Process</a:t>
            </a:r>
          </a:p>
          <a:p>
            <a:r>
              <a:rPr lang="en-US" dirty="0" smtClean="0"/>
              <a:t>Discuss and Share Awardees’ Experiences and Questions 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08" y="2144683"/>
            <a:ext cx="3409063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15776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"/>
            <a:ext cx="6858000" cy="857250"/>
          </a:xfrm>
        </p:spPr>
        <p:txBody>
          <a:bodyPr>
            <a:noAutofit/>
          </a:bodyPr>
          <a:lstStyle/>
          <a:p>
            <a:r>
              <a:rPr lang="en-US" b="1" dirty="0" smtClean="0"/>
              <a:t>Applying the assessment tool to Illinois’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14450"/>
            <a:ext cx="62865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Why the assessment tool was beneficial?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Provided direction during the early phases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Outlined components to include in the plan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Identified tasks staff should work on parallel to the development of goals and objectives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Helped identify items we should track during the process</a:t>
            </a:r>
          </a:p>
          <a:p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71601"/>
            <a:ext cx="6172200" cy="32230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Looking ahead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Establishing a one-year timeline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Building resources to support the process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Working collaboratively and across systems to prevent duplication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Raising awareness of injury prevention </a:t>
            </a:r>
          </a:p>
          <a:p>
            <a:r>
              <a:rPr lang="en-US" sz="2100" dirty="0">
                <a:solidFill>
                  <a:schemeClr val="accent1"/>
                </a:solidFill>
              </a:rPr>
              <a:t>Building common language and similar prevention messages</a:t>
            </a:r>
          </a:p>
        </p:txBody>
      </p:sp>
    </p:spTree>
    <p:extLst>
      <p:ext uri="{BB962C8B-B14F-4D97-AF65-F5344CB8AC3E}">
        <p14:creationId xmlns:p14="http://schemas.microsoft.com/office/powerpoint/2010/main" val="12571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2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11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Questions: Strategic Planning in Core SVIPP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3229"/>
            <a:ext cx="6451648" cy="3646169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What obstacles and challenges are there?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What resources do you use?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How can we all work together to improve the VIP:CIT to meet your needs</a:t>
            </a: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</a:rPr>
              <a:t>What type of resources did your program utilize during the planning process?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</a:rPr>
              <a:t>How do you see strategic plans being utilized by local communities if at all and how they would make the plan usable and accessible to communities.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88" y="3391867"/>
            <a:ext cx="2334478" cy="15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992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275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2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Strategic State Plans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plans that are helpful in overcoming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16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Think about your experience with state plans, and your vision for what would make a plan successful. Think about all of the ways a good state plan could help you advance injury and violence prevention in your state. Think about some of the things that make state plans unhelpful. </a:t>
            </a:r>
            <a:endParaRPr lang="en-US" dirty="0"/>
          </a:p>
          <a:p>
            <a:r>
              <a:rPr lang="en-US" dirty="0" smtClean="0"/>
              <a:t>What are the things that make state plans beneficial? What are barriers and challenges have you experienced with state plans?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46" y="3135982"/>
            <a:ext cx="2465754" cy="16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03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Plans: Development – Implementation: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Beneficial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>
                <a:srgbClr val="862391"/>
              </a:buClr>
              <a:buSzPct val="100000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Barriers/Challenges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743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54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32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7" y="121590"/>
            <a:ext cx="8229600" cy="85725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Have State Plans?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" y="1291592"/>
            <a:ext cx="5220393" cy="3143250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A necessary component for functioning programmatic infrastructure </a:t>
            </a:r>
            <a:endParaRPr lang="en-US" sz="2000" b="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Identify goals and priorities – A road 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ap for where you want to go</a:t>
            </a:r>
            <a:endParaRPr lang="en-US" sz="2000" b="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Shared ownership and shared responsibility through collaboration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Incorporate diverse viewpoints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Leverage efforts and prepare for the future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 smtClean="0">
              <a:solidFill>
                <a:srgbClr val="86239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 smtClean="0">
              <a:solidFill>
                <a:srgbClr val="86239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rgbClr val="862391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8" y="897774"/>
            <a:ext cx="3692264" cy="2684493"/>
          </a:xfrm>
        </p:spPr>
      </p:pic>
      <p:sp>
        <p:nvSpPr>
          <p:cNvPr id="8" name="TextBox 7"/>
          <p:cNvSpPr txBox="1"/>
          <p:nvPr/>
        </p:nvSpPr>
        <p:spPr>
          <a:xfrm>
            <a:off x="137160" y="4494058"/>
            <a:ext cx="885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862391"/>
                </a:solidFill>
              </a:rPr>
              <a:t>Lavinghouze SR, Snyder K, Rieker PP. The Component Model of Infrastructure: A Practical Approach to Understanding Public Health Program Infrastructure. </a:t>
            </a:r>
            <a:r>
              <a:rPr lang="en-US" sz="800" i="1" dirty="0">
                <a:solidFill>
                  <a:srgbClr val="862391"/>
                </a:solidFill>
              </a:rPr>
              <a:t>American journal of public health</a:t>
            </a:r>
            <a:r>
              <a:rPr lang="en-US" sz="800" dirty="0">
                <a:solidFill>
                  <a:srgbClr val="862391"/>
                </a:solidFill>
              </a:rPr>
              <a:t>. 2014;104(8):e14-e24. </a:t>
            </a:r>
            <a:r>
              <a:rPr lang="en-US" sz="800" dirty="0" smtClean="0">
                <a:solidFill>
                  <a:srgbClr val="862391"/>
                </a:solidFill>
              </a:rPr>
              <a:t>doi:10.2105/AJPH.2014.302033</a:t>
            </a:r>
          </a:p>
          <a:p>
            <a:endParaRPr lang="en-US" sz="800" dirty="0">
              <a:solidFill>
                <a:srgbClr val="862391"/>
              </a:solidFill>
              <a:latin typeface="Calibri" panose="020F0502020204030204" pitchFamily="34" charset="0"/>
            </a:endParaRPr>
          </a:p>
          <a:p>
            <a:r>
              <a:rPr lang="en-US" sz="800" dirty="0">
                <a:solidFill>
                  <a:srgbClr val="862391"/>
                </a:solidFill>
              </a:rPr>
              <a:t>IOM (Institute of Medicine). 2012. </a:t>
            </a:r>
            <a:r>
              <a:rPr lang="en-US" sz="800" i="1" dirty="0">
                <a:solidFill>
                  <a:srgbClr val="862391"/>
                </a:solidFill>
              </a:rPr>
              <a:t>Living well with chronic illness: A call for public health action</a:t>
            </a:r>
            <a:r>
              <a:rPr lang="en-US" sz="800" dirty="0">
                <a:solidFill>
                  <a:srgbClr val="862391"/>
                </a:solidFill>
              </a:rPr>
              <a:t>. Washington, DC: The National Academies Press.</a:t>
            </a:r>
            <a:endParaRPr lang="en-US" sz="800" dirty="0" smtClean="0">
              <a:solidFill>
                <a:srgbClr val="86239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67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Challenges: Planning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3229"/>
            <a:ext cx="6451648" cy="3646169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How do you want the plan to be used and implemented?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Do you need workgroups or implementation plans to carry out the goals/activities of the plan?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accent4">
                    <a:lumMod val="75000"/>
                  </a:schemeClr>
                </a:solidFill>
              </a:rPr>
              <a:t>How will your plan be responsive to contextual influences?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/>
              <a:t>Responsive </a:t>
            </a:r>
            <a:r>
              <a:rPr lang="en-US" b="0" dirty="0"/>
              <a:t>states plans that are dynamic and evolve in response to contextual influences, such as changes in scientific evidence, priorities, funding levels, and external support are a necessary component for functioning programmatic infrastructure. (Lavinghouze, 2014). </a:t>
            </a:r>
            <a:endParaRPr lang="en-US" b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88" y="1837874"/>
            <a:ext cx="2429116" cy="16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488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9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</TotalTime>
  <Words>1159</Words>
  <Application>Microsoft Office PowerPoint</Application>
  <PresentationFormat>On-screen Show (16:9)</PresentationFormat>
  <Paragraphs>131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Wingdings</vt:lpstr>
      <vt:lpstr>Courier New</vt:lpstr>
      <vt:lpstr>Calibri</vt:lpstr>
      <vt:lpstr>Trajan Pro</vt:lpstr>
      <vt:lpstr>Myriad Web Pro</vt:lpstr>
      <vt:lpstr>NCEH_ATSDR_combined</vt:lpstr>
      <vt:lpstr>Office Theme</vt:lpstr>
      <vt:lpstr>Developing, Updating and Assessing State Injury Prevention Plans</vt:lpstr>
      <vt:lpstr>Session Goals</vt:lpstr>
      <vt:lpstr>The Purpose of Strategic State Plans</vt:lpstr>
      <vt:lpstr>State Plans</vt:lpstr>
      <vt:lpstr>State Plans: Development – Implementation: </vt:lpstr>
      <vt:lpstr>PowerPoint Presentation</vt:lpstr>
      <vt:lpstr>PowerPoint Presentation</vt:lpstr>
      <vt:lpstr>Why Have State Plans? </vt:lpstr>
      <vt:lpstr>Overcoming Challenges: Planning to Action</vt:lpstr>
      <vt:lpstr>Guidance Tool for Injury/Violence Planning</vt:lpstr>
      <vt:lpstr>How are quality strategic plans created?</vt:lpstr>
      <vt:lpstr>There is a need for a tool that is…</vt:lpstr>
      <vt:lpstr>Tool Development</vt:lpstr>
      <vt:lpstr>The VIP:CIT</vt:lpstr>
      <vt:lpstr>The VIP:CIT</vt:lpstr>
      <vt:lpstr>How might the VIP:CIT be used?</vt:lpstr>
      <vt:lpstr>The Illinois Experience</vt:lpstr>
      <vt:lpstr>The Illinois Experience</vt:lpstr>
      <vt:lpstr>Illinois’ planning process</vt:lpstr>
      <vt:lpstr>Applying the assessment tool to Illinois’ efforts</vt:lpstr>
      <vt:lpstr>Moving forward</vt:lpstr>
      <vt:lpstr>Discussion</vt:lpstr>
      <vt:lpstr>Discussion Questions: Strategic Planning in Core SVIPP</vt:lpstr>
      <vt:lpstr>PowerPoint Presentation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Deokar, Angela (Angie) (CDC/ONDIEH/NCCDPHP)</cp:lastModifiedBy>
  <cp:revision>251</cp:revision>
  <cp:lastPrinted>2017-02-15T14:56:37Z</cp:lastPrinted>
  <dcterms:created xsi:type="dcterms:W3CDTF">2011-03-17T17:43:16Z</dcterms:created>
  <dcterms:modified xsi:type="dcterms:W3CDTF">2017-02-21T14:27:24Z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iteId">
    <vt:lpwstr>9ce70869-60db-44fd-abe8-d2767077fc8f</vt:lpwstr>
  </property>
  <property fmtid="{D5CDD505-2E9C-101B-9397-08002B2CF9AE}" pid="5" name="MSIP_Label_7b94a7b8-f06c-4dfe-bdcc-9b548fd58c31_Owner">
    <vt:lpwstr>AHB-SIT-AIP-Cloud@cdc.gov</vt:lpwstr>
  </property>
  <property fmtid="{D5CDD505-2E9C-101B-9397-08002B2CF9AE}" pid="6" name="MSIP_Label_7b94a7b8-f06c-4dfe-bdcc-9b548fd58c31_SetDate">
    <vt:lpwstr>2019-04-26T00:19:11.8257145Z</vt:lpwstr>
  </property>
  <property fmtid="{D5CDD505-2E9C-101B-9397-08002B2CF9AE}" pid="7" name="MSIP_Label_7b94a7b8-f06c-4dfe-bdcc-9b548fd58c31_Name">
    <vt:lpwstr>General</vt:lpwstr>
  </property>
  <property fmtid="{D5CDD505-2E9C-101B-9397-08002B2CF9AE}" pid="8" name="MSIP_Label_7b94a7b8-f06c-4dfe-bdcc-9b548fd58c31_Application">
    <vt:lpwstr>Microsoft Azure Information Protection</vt:lpwstr>
  </property>
  <property fmtid="{D5CDD505-2E9C-101B-9397-08002B2CF9AE}" pid="9" name="MSIP_Label_7b94a7b8-f06c-4dfe-bdcc-9b548fd58c31_Extended_MSFT_Method">
    <vt:lpwstr>Automatic</vt:lpwstr>
  </property>
  <property fmtid="{D5CDD505-2E9C-101B-9397-08002B2CF9AE}" pid="10" name="Sensitivity">
    <vt:lpwstr>General</vt:lpwstr>
  </property>
</Properties>
</file>