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  <p:sldMasterId id="2147483785" r:id="rId3"/>
    <p:sldMasterId id="2147484046" r:id="rId4"/>
    <p:sldMasterId id="2147484099" r:id="rId5"/>
    <p:sldMasterId id="2147484114" r:id="rId6"/>
    <p:sldMasterId id="2147484211" r:id="rId7"/>
    <p:sldMasterId id="2147484296" r:id="rId8"/>
    <p:sldMasterId id="2147484315" r:id="rId9"/>
    <p:sldMasterId id="2147484321" r:id="rId10"/>
    <p:sldMasterId id="2147484399" r:id="rId11"/>
    <p:sldMasterId id="2147484446" r:id="rId12"/>
    <p:sldMasterId id="2147484458" r:id="rId13"/>
    <p:sldMasterId id="2147484473" r:id="rId14"/>
    <p:sldMasterId id="2147484483" r:id="rId15"/>
    <p:sldMasterId id="2147484490" r:id="rId16"/>
    <p:sldMasterId id="2147484495" r:id="rId17"/>
    <p:sldMasterId id="2147484504" r:id="rId18"/>
  </p:sldMasterIdLst>
  <p:notesMasterIdLst>
    <p:notesMasterId r:id="rId43"/>
  </p:notesMasterIdLst>
  <p:handoutMasterIdLst>
    <p:handoutMasterId r:id="rId44"/>
  </p:handoutMasterIdLst>
  <p:sldIdLst>
    <p:sldId id="786" r:id="rId19"/>
    <p:sldId id="1517" r:id="rId20"/>
    <p:sldId id="1510" r:id="rId21"/>
    <p:sldId id="1527" r:id="rId22"/>
    <p:sldId id="1526" r:id="rId23"/>
    <p:sldId id="1489" r:id="rId24"/>
    <p:sldId id="1528" r:id="rId25"/>
    <p:sldId id="1499" r:id="rId26"/>
    <p:sldId id="1497" r:id="rId27"/>
    <p:sldId id="1518" r:id="rId28"/>
    <p:sldId id="1519" r:id="rId29"/>
    <p:sldId id="1520" r:id="rId30"/>
    <p:sldId id="1521" r:id="rId31"/>
    <p:sldId id="1522" r:id="rId32"/>
    <p:sldId id="1523" r:id="rId33"/>
    <p:sldId id="1524" r:id="rId34"/>
    <p:sldId id="1498" r:id="rId35"/>
    <p:sldId id="1412" r:id="rId36"/>
    <p:sldId id="1469" r:id="rId37"/>
    <p:sldId id="1476" r:id="rId38"/>
    <p:sldId id="1397" r:id="rId39"/>
    <p:sldId id="1516" r:id="rId40"/>
    <p:sldId id="1479" r:id="rId41"/>
    <p:sldId id="1480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>
          <p15:clr>
            <a:srgbClr val="A4A3A4"/>
          </p15:clr>
        </p15:guide>
        <p15:guide id="2" orient="horz" pos="4196">
          <p15:clr>
            <a:srgbClr val="A4A3A4"/>
          </p15:clr>
        </p15:guide>
        <p15:guide id="3" orient="horz" pos="1216">
          <p15:clr>
            <a:srgbClr val="A4A3A4"/>
          </p15:clr>
        </p15:guide>
        <p15:guide id="4" pos="2880">
          <p15:clr>
            <a:srgbClr val="A4A3A4"/>
          </p15:clr>
        </p15:guide>
        <p15:guide id="5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xp1" initials="" lastIdx="1" clrIdx="0"/>
  <p:cmAuthor id="1" name="txf2" initials="" lastIdx="10" clrIdx="1"/>
  <p:cmAuthor id="2" name="jam2" initials="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268"/>
    <a:srgbClr val="FF9900"/>
    <a:srgbClr val="003399"/>
    <a:srgbClr val="CCFFFF"/>
    <a:srgbClr val="0066CC"/>
    <a:srgbClr val="3366CC"/>
    <a:srgbClr val="000099"/>
    <a:srgbClr val="B6DF89"/>
    <a:srgbClr val="CAE8AA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97" autoAdjust="0"/>
    <p:restoredTop sz="92496" autoAdjust="0"/>
  </p:normalViewPr>
  <p:slideViewPr>
    <p:cSldViewPr>
      <p:cViewPr varScale="1">
        <p:scale>
          <a:sx n="104" d="100"/>
          <a:sy n="104" d="100"/>
        </p:scale>
        <p:origin x="1512" y="102"/>
      </p:cViewPr>
      <p:guideLst>
        <p:guide orient="horz" pos="2305"/>
        <p:guide orient="horz" pos="4196"/>
        <p:guide orient="horz" pos="1216"/>
        <p:guide pos="2880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328\yfb1\life%20potentai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63574118452586E-2"/>
          <c:y val="0.16091003710743054"/>
          <c:w val="0.94528974095629348"/>
          <c:h val="0.67226098892810815"/>
        </c:manualLayout>
      </c:layout>
      <c:barChart>
        <c:barDir val="col"/>
        <c:grouping val="clustered"/>
        <c:varyColors val="0"/>
        <c:ser>
          <c:idx val="0"/>
          <c:order val="0"/>
          <c:tx>
            <c:v>0</c:v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Sheet1!$A$1:$C$1</c:f>
              <c:strCache>
                <c:ptCount val="3"/>
                <c:pt idx="0">
                  <c:v>High School Noncompletion</c:v>
                </c:pt>
                <c:pt idx="1">
                  <c:v>Unemployment</c:v>
                </c:pt>
                <c:pt idx="2">
                  <c:v>Household Poverty Status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v>1</c:v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Sheet1!$A$1:$C$1</c:f>
              <c:strCache>
                <c:ptCount val="3"/>
                <c:pt idx="0">
                  <c:v>High School Noncompletion</c:v>
                </c:pt>
                <c:pt idx="1">
                  <c:v>Unemployment</c:v>
                </c:pt>
                <c:pt idx="2">
                  <c:v>Household Poverty Status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1.08</c:v>
                </c:pt>
                <c:pt idx="1">
                  <c:v>1.25</c:v>
                </c:pt>
                <c:pt idx="2">
                  <c:v>1.05</c:v>
                </c:pt>
              </c:numCache>
            </c:numRef>
          </c:val>
        </c:ser>
        <c:ser>
          <c:idx val="2"/>
          <c:order val="2"/>
          <c:tx>
            <c:v>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Sheet1!$A$1:$C$1</c:f>
              <c:strCache>
                <c:ptCount val="3"/>
                <c:pt idx="0">
                  <c:v>High School Noncompletion</c:v>
                </c:pt>
                <c:pt idx="1">
                  <c:v>Unemployment</c:v>
                </c:pt>
                <c:pt idx="2">
                  <c:v>Household Poverty Status</c:v>
                </c:pt>
              </c:strCache>
            </c:strRef>
          </c:cat>
          <c:val>
            <c:numRef>
              <c:f>Sheet1!$A$4:$C$4</c:f>
              <c:numCache>
                <c:formatCode>General</c:formatCode>
                <c:ptCount val="3"/>
                <c:pt idx="0">
                  <c:v>1.1100000000000001</c:v>
                </c:pt>
                <c:pt idx="1">
                  <c:v>1.35</c:v>
                </c:pt>
                <c:pt idx="2">
                  <c:v>1.57</c:v>
                </c:pt>
              </c:numCache>
            </c:numRef>
          </c:val>
        </c:ser>
        <c:ser>
          <c:idx val="3"/>
          <c:order val="3"/>
          <c:tx>
            <c:v>3</c:v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Sheet1!$A$1:$C$1</c:f>
              <c:strCache>
                <c:ptCount val="3"/>
                <c:pt idx="0">
                  <c:v>High School Noncompletion</c:v>
                </c:pt>
                <c:pt idx="1">
                  <c:v>Unemployment</c:v>
                </c:pt>
                <c:pt idx="2">
                  <c:v>Household Poverty Status</c:v>
                </c:pt>
              </c:strCache>
            </c:strRef>
          </c:cat>
          <c:val>
            <c:numRef>
              <c:f>Sheet1!$A$5:$C$5</c:f>
              <c:numCache>
                <c:formatCode>General</c:formatCode>
                <c:ptCount val="3"/>
                <c:pt idx="0">
                  <c:v>1.5</c:v>
                </c:pt>
                <c:pt idx="1">
                  <c:v>2.39</c:v>
                </c:pt>
                <c:pt idx="2">
                  <c:v>1.25</c:v>
                </c:pt>
              </c:numCache>
            </c:numRef>
          </c:val>
        </c:ser>
        <c:ser>
          <c:idx val="4"/>
          <c:order val="4"/>
          <c:tx>
            <c:v>4 or more</c:v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Sheet1!$A$1:$C$1</c:f>
              <c:strCache>
                <c:ptCount val="3"/>
                <c:pt idx="0">
                  <c:v>High School Noncompletion</c:v>
                </c:pt>
                <c:pt idx="1">
                  <c:v>Unemployment</c:v>
                </c:pt>
                <c:pt idx="2">
                  <c:v>Household Poverty Status</c:v>
                </c:pt>
              </c:strCache>
            </c:strRef>
          </c:cat>
          <c:val>
            <c:numRef>
              <c:f>Sheet1!$A$6:$C$6</c:f>
              <c:numCache>
                <c:formatCode>General</c:formatCode>
                <c:ptCount val="3"/>
                <c:pt idx="0">
                  <c:v>2.1</c:v>
                </c:pt>
                <c:pt idx="1">
                  <c:v>2.31</c:v>
                </c:pt>
                <c:pt idx="2">
                  <c:v>1.56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035000"/>
        <c:axId val="174354408"/>
      </c:barChart>
      <c:catAx>
        <c:axId val="23103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354408"/>
        <c:crosses val="autoZero"/>
        <c:auto val="1"/>
        <c:lblAlgn val="ctr"/>
        <c:lblOffset val="100"/>
        <c:noMultiLvlLbl val="0"/>
      </c:catAx>
      <c:valAx>
        <c:axId val="17435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0350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257408964656116"/>
          <c:y val="0.1057473497630978"/>
          <c:w val="0.47742591035343884"/>
          <c:h val="0.18228074938908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Heroin/Crack Use</c:v>
                </c:pt>
                <c:pt idx="1">
                  <c:v>Incarceration</c:v>
                </c:pt>
                <c:pt idx="2">
                  <c:v>Perpetrator of Violence</c:v>
                </c:pt>
                <c:pt idx="3">
                  <c:v>Victim of Violence</c:v>
                </c:pt>
                <c:pt idx="4">
                  <c:v>Teen Pregnancy</c:v>
                </c:pt>
                <c:pt idx="5">
                  <c:v>Early Sex</c:v>
                </c:pt>
                <c:pt idx="6">
                  <c:v>Cannabis Use</c:v>
                </c:pt>
                <c:pt idx="7">
                  <c:v>Smoking</c:v>
                </c:pt>
                <c:pt idx="8">
                  <c:v>Binge Drinking</c:v>
                </c:pt>
                <c:pt idx="9">
                  <c:v>Poor Diet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-59</c:v>
                </c:pt>
                <c:pt idx="1">
                  <c:v>-53</c:v>
                </c:pt>
                <c:pt idx="2">
                  <c:v>-52</c:v>
                </c:pt>
                <c:pt idx="3">
                  <c:v>-51</c:v>
                </c:pt>
                <c:pt idx="4">
                  <c:v>-38</c:v>
                </c:pt>
                <c:pt idx="5">
                  <c:v>-33</c:v>
                </c:pt>
                <c:pt idx="6">
                  <c:v>-33</c:v>
                </c:pt>
                <c:pt idx="7">
                  <c:v>-16</c:v>
                </c:pt>
                <c:pt idx="8">
                  <c:v>-15</c:v>
                </c:pt>
                <c:pt idx="9">
                  <c:v>-14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1872800"/>
        <c:axId val="231869664"/>
      </c:barChart>
      <c:catAx>
        <c:axId val="2318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869664"/>
        <c:crosses val="autoZero"/>
        <c:auto val="1"/>
        <c:lblAlgn val="ctr"/>
        <c:lblOffset val="20"/>
        <c:noMultiLvlLbl val="0"/>
      </c:catAx>
      <c:valAx>
        <c:axId val="231869664"/>
        <c:scaling>
          <c:orientation val="minMax"/>
          <c:min val="-6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87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0.67767</cdr:x>
      <cdr:y>0.22078</cdr:y>
    </cdr:from>
    <cdr:to>
      <cdr:x>0.96463</cdr:x>
      <cdr:y>0.27825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18780" y="1295417"/>
          <a:ext cx="2252234" cy="33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002060"/>
              </a:solidFill>
            </a:rPr>
            <a:t>ACE Score </a:t>
          </a:r>
          <a:endParaRPr lang="en-US" sz="2000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878" y="5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48B0B1-40B6-4A8A-ABCD-1CFAF943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7" rIns="93151" bIns="46577" numCol="1" anchor="t" anchorCtr="0" compatLnSpc="1">
            <a:prstTxWarp prst="textNoShape">
              <a:avLst/>
            </a:prstTxWarp>
          </a:bodyPr>
          <a:lstStyle>
            <a:lvl1pPr defTabSz="9316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878" y="5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7" rIns="93151" bIns="46577" numCol="1" anchor="t" anchorCtr="0" compatLnSpc="1">
            <a:prstTxWarp prst="textNoShape">
              <a:avLst/>
            </a:prstTxWarp>
          </a:bodyPr>
          <a:lstStyle>
            <a:lvl1pPr algn="r" defTabSz="9316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146" y="4416351"/>
            <a:ext cx="5606110" cy="41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7" rIns="93151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7" rIns="93151" bIns="46577" numCol="1" anchor="b" anchorCtr="0" compatLnSpc="1">
            <a:prstTxWarp prst="textNoShape">
              <a:avLst/>
            </a:prstTxWarp>
          </a:bodyPr>
          <a:lstStyle>
            <a:lvl1pPr defTabSz="9316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7" rIns="93151" bIns="46577" numCol="1" anchor="b" anchorCtr="0" compatLnSpc="1">
            <a:prstTxWarp prst="textNoShape">
              <a:avLst/>
            </a:prstTxWarp>
          </a:bodyPr>
          <a:lstStyle>
            <a:lvl1pPr algn="r" defTabSz="931614">
              <a:defRPr sz="1200"/>
            </a:lvl1pPr>
          </a:lstStyle>
          <a:p>
            <a:pPr>
              <a:defRPr/>
            </a:pPr>
            <a:fld id="{069DE1AD-80C3-4964-9F60-4F545E3C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6" tIns="46581" rIns="93156" bIns="46581" anchor="b"/>
          <a:lstStyle/>
          <a:p>
            <a:pPr algn="r" defTabSz="929021"/>
            <a:fld id="{D4B6A40B-F9B0-4891-BDE4-E3C799EB96F6}" type="slidenum">
              <a:rPr lang="en-US" sz="1200"/>
              <a:pPr algn="r" defTabSz="929021"/>
              <a:t>1</a:t>
            </a:fld>
            <a:endParaRPr lang="en-US" sz="1200" dirty="0"/>
          </a:p>
        </p:txBody>
      </p:sp>
      <p:sp>
        <p:nvSpPr>
          <p:cNvPr id="17410" name="Rectangle 6"/>
          <p:cNvSpPr txBox="1">
            <a:spLocks noGrp="1" noChangeArrowheads="1"/>
          </p:cNvSpPr>
          <p:nvPr/>
        </p:nvSpPr>
        <p:spPr bwMode="auto">
          <a:xfrm>
            <a:off x="3" y="8103995"/>
            <a:ext cx="3889407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6" tIns="46581" rIns="93156" bIns="46581" anchor="b"/>
          <a:lstStyle/>
          <a:p>
            <a:pPr defTabSz="929021"/>
            <a:endParaRPr lang="en-US" sz="1200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6" tIns="46581" rIns="93156" bIns="46581" anchor="b"/>
          <a:lstStyle/>
          <a:p>
            <a:pPr algn="r" defTabSz="929021"/>
            <a:fld id="{68AC7A27-8693-40F2-861A-66794A454E90}" type="slidenum">
              <a:rPr lang="en-US" sz="1200"/>
              <a:pPr algn="r" defTabSz="929021"/>
              <a:t>1</a:t>
            </a:fld>
            <a:endParaRPr lang="en-US" sz="1200" dirty="0"/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3" y="8103995"/>
            <a:ext cx="3889407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6" tIns="46581" rIns="93156" bIns="46581" anchor="b"/>
          <a:lstStyle/>
          <a:p>
            <a:pPr defTabSz="929021"/>
            <a:endParaRPr lang="en-US" sz="1200" dirty="0"/>
          </a:p>
        </p:txBody>
      </p:sp>
      <p:sp>
        <p:nvSpPr>
          <p:cNvPr id="17413" name="Rectangle 7"/>
          <p:cNvSpPr txBox="1">
            <a:spLocks noGrp="1" noChangeArrowheads="1"/>
          </p:cNvSpPr>
          <p:nvPr/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6" tIns="46581" rIns="93156" bIns="46581" anchor="b"/>
          <a:lstStyle/>
          <a:p>
            <a:pPr algn="r" defTabSz="929021"/>
            <a:fld id="{710A4B47-C2ED-40CE-85AC-7F940E961D0E}" type="slidenum">
              <a:rPr lang="en-US" sz="1200"/>
              <a:pPr algn="r" defTabSz="929021"/>
              <a:t>1</a:t>
            </a:fld>
            <a:endParaRPr lang="en-US" sz="1200" dirty="0"/>
          </a:p>
        </p:txBody>
      </p:sp>
      <p:sp>
        <p:nvSpPr>
          <p:cNvPr id="17414" name="Rectangle 7"/>
          <p:cNvSpPr txBox="1">
            <a:spLocks noGrp="1" noChangeArrowheads="1"/>
          </p:cNvSpPr>
          <p:nvPr/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6" tIns="46581" rIns="93156" bIns="46581" anchor="b"/>
          <a:lstStyle/>
          <a:p>
            <a:pPr algn="r" defTabSz="929021"/>
            <a:fld id="{C708E615-28FD-4A3F-A3A5-5B7AC69ECAE4}" type="slidenum">
              <a:rPr lang="en-US" sz="1200"/>
              <a:pPr algn="r" defTabSz="929021"/>
              <a:t>1</a:t>
            </a:fld>
            <a:endParaRPr lang="en-US" sz="1200" dirty="0"/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95" tIns="46946" rIns="93895" bIns="46946" anchor="b"/>
          <a:lstStyle/>
          <a:p>
            <a:pPr algn="r" defTabSz="936907"/>
            <a:fld id="{A63A7A0B-6E0B-47C5-B470-C636CE8A83DA}" type="slidenum">
              <a:rPr lang="en-US" sz="1200">
                <a:cs typeface="Arial" charset="0"/>
              </a:rPr>
              <a:pPr algn="r" defTabSz="936907"/>
              <a:t>1</a:t>
            </a:fld>
            <a:endParaRPr lang="en-US" sz="1200" dirty="0">
              <a:cs typeface="Arial" charset="0"/>
            </a:endParaRPr>
          </a:p>
        </p:txBody>
      </p:sp>
      <p:sp>
        <p:nvSpPr>
          <p:cNvPr id="1741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692150"/>
            <a:ext cx="4649787" cy="3486150"/>
          </a:xfrm>
          <a:ln/>
        </p:spPr>
      </p:sp>
      <p:sp>
        <p:nvSpPr>
          <p:cNvPr id="17417" name="Notes Placeholder 2"/>
          <p:cNvSpPr>
            <a:spLocks noGrp="1"/>
          </p:cNvSpPr>
          <p:nvPr>
            <p:ph type="body" idx="1"/>
          </p:nvPr>
        </p:nvSpPr>
        <p:spPr>
          <a:xfrm>
            <a:off x="777883" y="4648207"/>
            <a:ext cx="5454636" cy="3624952"/>
          </a:xfrm>
          <a:solidFill>
            <a:srgbClr val="FFFFFF"/>
          </a:solidFill>
          <a:ln/>
        </p:spPr>
        <p:txBody>
          <a:bodyPr lIns="93154" tIns="46578" rIns="93154" bIns="46578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17418" name="Slide Number Placeholder 3"/>
          <p:cNvSpPr txBox="1">
            <a:spLocks noGrp="1"/>
          </p:cNvSpPr>
          <p:nvPr/>
        </p:nvSpPr>
        <p:spPr bwMode="auto">
          <a:xfrm>
            <a:off x="3969878" y="8829537"/>
            <a:ext cx="3038944" cy="46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4" tIns="46578" rIns="93154" bIns="46578" anchor="b"/>
          <a:lstStyle/>
          <a:p>
            <a:pPr algn="r" defTabSz="929021"/>
            <a:fld id="{CD014374-1F89-4AA2-8F00-36E31BAB1A21}" type="slidenum">
              <a:rPr lang="en-US" sz="1200">
                <a:cs typeface="Arial" charset="0"/>
              </a:rPr>
              <a:pPr algn="r" defTabSz="929021"/>
              <a:t>1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0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E1AD-80C3-4964-9F60-4F545E3C73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4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E1AD-80C3-4964-9F60-4F545E3C73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E1AD-80C3-4964-9F60-4F545E3C73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6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446" y="4651283"/>
            <a:ext cx="5453510" cy="3606988"/>
          </a:xfrm>
          <a:prstGeom prst="rect">
            <a:avLst/>
          </a:prstGeom>
        </p:spPr>
        <p:txBody>
          <a:bodyPr lIns="90860" tIns="45430" rIns="90860" bIns="4543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EED1-9F52-44CF-B5EE-6C50EB10F0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D1D3D-7467-4EB4-8746-EF0AE34077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0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7475" y="1150938"/>
            <a:ext cx="4141788" cy="3106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B0C3-C9D7-4DF6-93C9-02CBBB8BE01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2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E1AD-80C3-4964-9F60-4F545E3C73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7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B63-6E21-4B6F-B75E-6894CFAD99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0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D1D3D-7467-4EB4-8746-EF0AE34077A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4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E1AD-80C3-4964-9F60-4F545E3C73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E1AD-80C3-4964-9F60-4F545E3C73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7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1E34-9C1B-4E3C-A8E2-80AEECFDDC1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D435-B4A0-4F2A-BDEE-E2F6B078683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7" y="41554"/>
            <a:ext cx="8689086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57" y="1391673"/>
            <a:ext cx="426993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457" y="2031435"/>
            <a:ext cx="4269931" cy="395128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91673"/>
            <a:ext cx="42715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1435"/>
            <a:ext cx="4271517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z="1350" smtClean="0"/>
            </a:lvl4pPr>
            <a:lvl5pPr>
              <a:defRPr lang="en-US"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21624"/>
      </p:ext>
    </p:extLst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23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440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Citations, references, and credits – Arial, 14pt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3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31048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023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1797-319A-4672-8FC7-8DD6AAEF4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39120"/>
      </p:ext>
    </p:extLst>
  </p:cSld>
  <p:clrMapOvr>
    <a:masterClrMapping/>
  </p:clrMapOvr>
  <p:transition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91D-78D5-4208-90F5-1D19A62C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2999"/>
      </p:ext>
    </p:extLst>
  </p:cSld>
  <p:clrMapOvr>
    <a:masterClrMapping/>
  </p:clrMapOvr>
  <p:transition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0EDCF-AD7A-4728-BF49-7BF7BC899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7020" y="6501400"/>
            <a:ext cx="184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02F4AC6-48B5-485A-8D62-7AC4F05840AC}" type="slidenum">
              <a:rPr lang="en-US" sz="1000">
                <a:solidFill>
                  <a:srgbClr val="FFFFFF"/>
                </a:solidFill>
                <a:latin typeface="Myriad Pro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FFFFF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320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GR_N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7020" y="6501400"/>
            <a:ext cx="184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02F4AC6-48B5-485A-8D62-7AC4F05840AC}" type="slidenum">
              <a:rPr lang="en-US" sz="1000">
                <a:solidFill>
                  <a:srgbClr val="FFFFFF"/>
                </a:solidFill>
                <a:latin typeface="Myriad Pro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FFFFF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671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4243-12A6-4559-A5FB-01703B391F22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064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D292D-F78F-466F-8907-6071F031A7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749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D75200-B4E9-403A-BF8E-E8F16C743B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74949"/>
      </p:ext>
    </p:extLst>
  </p:cSld>
  <p:clrMapOvr>
    <a:masterClrMapping/>
  </p:clrMapOvr>
  <p:transition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4EC69B-9D63-42D8-B5F5-715F64DD9E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83931"/>
      </p:ext>
    </p:extLst>
  </p:cSld>
  <p:clrMapOvr>
    <a:masterClrMapping/>
  </p:clrMapOvr>
  <p:transition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8308A-D60B-49C1-A164-234B5C0325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68306"/>
      </p:ext>
    </p:extLst>
  </p:cSld>
  <p:clrMapOvr>
    <a:masterClrMapping/>
  </p:clrMapOvr>
  <p:transition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489EE3-02F0-43A6-BF1D-D44DE37F58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11748"/>
      </p:ext>
    </p:extLst>
  </p:cSld>
  <p:clrMapOvr>
    <a:masterClrMapping/>
  </p:clrMapOvr>
  <p:transition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2DEEF-1E16-49CA-A217-2930FCD097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60330"/>
      </p:ext>
    </p:extLst>
  </p:cSld>
  <p:clrMapOvr>
    <a:masterClrMapping/>
  </p:clrMapOvr>
  <p:transition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B2684-7AA7-43A2-9AD8-781FF107EE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73812"/>
      </p:ext>
    </p:extLst>
  </p:cSld>
  <p:clrMapOvr>
    <a:masterClrMapping/>
  </p:clrMapOvr>
  <p:transition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F0325-92EB-4D5E-8DF9-4DE2BAAD64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30031"/>
      </p:ext>
    </p:extLst>
  </p:cSld>
  <p:clrMapOvr>
    <a:masterClrMapping/>
  </p:clrMapOvr>
  <p:transition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</p:spPr>
        <p:txBody>
          <a:bodyPr/>
          <a:lstStyle>
            <a:lvl1pPr>
              <a:defRPr/>
            </a:lvl1pPr>
          </a:lstStyle>
          <a:p>
            <a:fld id="{8B6EC007-2437-4A6A-9312-1EFAA767D1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312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1329-6A40-4988-9386-BEA9622A5588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517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42B2-336D-4E99-9CC2-30ACA1E1B091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39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94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793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589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1496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7502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366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211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3E40-1393-4CC5-9D2E-59EE60386CA7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3517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07367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7509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92735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Myriad Web Pro"/>
                <a:cs typeface="Arial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  <a:cs typeface="Arial" charset="0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  <a:cs typeface="Arial" charset="0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  <a:cs typeface="Arial" charset="0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Myriad Web Pro"/>
                <a:cs typeface="Arial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159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E3B5F-2B19-4077-9C84-33F614273E37}" type="datetimeFigureOut">
              <a:rPr lang="en-US" smtClean="0">
                <a:solidFill>
                  <a:srgbClr val="0F56DC"/>
                </a:solidFill>
                <a:cs typeface="Arial" charset="0"/>
              </a:rPr>
              <a:pPr/>
              <a:t>2/22/2017</a:t>
            </a:fld>
            <a:endParaRPr lang="en-US">
              <a:solidFill>
                <a:srgbClr val="0F56DC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F56DC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8EA63-D962-47C2-9D8A-420DAC4B2A3F}" type="slidenum">
              <a:rPr lang="en-US" smtClean="0">
                <a:solidFill>
                  <a:srgbClr val="0F56DC"/>
                </a:solidFill>
                <a:cs typeface="Arial" charset="0"/>
              </a:rPr>
              <a:pPr/>
              <a:t>‹#›</a:t>
            </a:fld>
            <a:endParaRPr lang="en-US">
              <a:solidFill>
                <a:srgbClr val="0F56D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44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201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25677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95057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051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91D-78D5-4208-90F5-1D19A62CF2B8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8999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08621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14748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995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58529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88901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03912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4365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Myriad Web Pro"/>
                <a:cs typeface="Arial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  <a:cs typeface="Arial" charset="0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  <a:cs typeface="Arial" charset="0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Myriad Web Pro"/>
                <a:cs typeface="Arial" charset="0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Myriad Web Pro"/>
                <a:cs typeface="Arial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4235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9625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6BE9-CDAB-489E-AC9B-57E28E31F163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33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32533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0121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04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99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856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518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086600" y="6096000"/>
            <a:ext cx="1752600" cy="685800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Citations, references, and credits – Arial, 14pt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73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481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52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AD7F-06B1-46D3-8084-463E56C3B1C4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086600" y="6096000"/>
            <a:ext cx="1752600" cy="685800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Citations, references, and credits – Arial, 14pt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28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12391D-78D5-4208-90F5-1D19A62CF2B8}" type="slidenum">
              <a:rPr lang="en-US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734038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5886"/>
            <a:ext cx="6400800" cy="1332914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44083"/>
            <a:ext cx="1033274" cy="60254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5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3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0255"/>
            <a:ext cx="8686800" cy="1295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83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61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177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7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1370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494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1797-319A-4672-8FC7-8DD6AAEF488F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2176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827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4036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52052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5473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83858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92220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7129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1217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870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BF56-EA0D-44B6-A193-0D7EF654110E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0489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1785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9422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1242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36299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74557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424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777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12391D-78D5-4208-90F5-1D19A62CF2B8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408642"/>
      </p:ext>
    </p:extLst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811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8108-53FC-42B3-BB70-8DEF34DE54A7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970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8428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387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421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91D-78D5-4208-90F5-1D19A62CF2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0274"/>
      </p:ext>
    </p:extLst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1797-319A-4672-8FC7-8DD6AAEF4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54681"/>
      </p:ext>
    </p:extLst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AD7F-06B1-46D3-8084-463E56C3B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45194"/>
      </p:ext>
    </p:extLst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GR_N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73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8468"/>
            <a:ext cx="8686800" cy="120663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7020" y="6501404"/>
            <a:ext cx="18434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2F4AC6-48B5-485A-8D62-7AC4F05840AC}" type="slidenum">
              <a:rPr lang="en-US" sz="750">
                <a:solidFill>
                  <a:srgbClr val="FFFFFF"/>
                </a:solidFill>
                <a:latin typeface="Myriad Pro" pitchFamily="34" charset="0"/>
              </a:rPr>
              <a:pPr/>
              <a:t>‹#›</a:t>
            </a:fld>
            <a:endParaRPr lang="en-US" sz="75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6146800"/>
            <a:ext cx="8382000" cy="414338"/>
          </a:xfrm>
        </p:spPr>
        <p:txBody>
          <a:bodyPr/>
          <a:lstStyle>
            <a:lvl1pPr marL="0" indent="0">
              <a:buFontTx/>
              <a:buNone/>
              <a:defRPr sz="900" i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57200" y="1573882"/>
            <a:ext cx="8214102" cy="3857917"/>
          </a:xfrm>
        </p:spPr>
        <p:txBody>
          <a:bodyPr/>
          <a:lstStyle>
            <a:lvl1pPr marL="205740" indent="-205740">
              <a:spcBef>
                <a:spcPts val="0"/>
              </a:spcBef>
              <a:spcAft>
                <a:spcPts val="225"/>
              </a:spcAft>
              <a:buSzPct val="90000"/>
              <a:buFont typeface="Wingdings" panose="05000000000000000000" pitchFamily="2" charset="2"/>
              <a:buChar char="Ø"/>
              <a:defRPr b="1">
                <a:latin typeface="Calibri" panose="020F0502020204030204" pitchFamily="34" charset="0"/>
              </a:defRPr>
            </a:lvl1pPr>
            <a:lvl2pPr marL="377190" indent="-171450">
              <a:spcBef>
                <a:spcPts val="0"/>
              </a:spcBef>
              <a:spcAft>
                <a:spcPts val="225"/>
              </a:spcAft>
              <a:buSzPct val="90000"/>
              <a:buFont typeface="Calibri" panose="020F0502020204030204" pitchFamily="34" charset="0"/>
              <a:buChar char="●"/>
              <a:defRPr>
                <a:latin typeface="Calibri" panose="020F0502020204030204" pitchFamily="34" charset="0"/>
              </a:defRPr>
            </a:lvl2pPr>
            <a:lvl3pPr marL="617220" indent="-171450">
              <a:spcBef>
                <a:spcPts val="0"/>
              </a:spcBef>
              <a:spcAft>
                <a:spcPts val="225"/>
              </a:spcAft>
              <a:buSzPct val="70000"/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</a:defRPr>
            </a:lvl3pPr>
            <a:lvl4pPr marL="960120" indent="-150876">
              <a:spcBef>
                <a:spcPts val="0"/>
              </a:spcBef>
              <a:spcAft>
                <a:spcPts val="225"/>
              </a:spcAft>
              <a:defRPr>
                <a:latin typeface="Calibri" panose="020F0502020204030204" pitchFamily="34" charset="0"/>
              </a:defRPr>
            </a:lvl4pPr>
            <a:lvl5pPr marL="1234440" indent="-150876">
              <a:spcBef>
                <a:spcPts val="0"/>
              </a:spcBef>
              <a:spcAft>
                <a:spcPts val="225"/>
              </a:spcAft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232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86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2971"/>
            <a:ext cx="8686800" cy="475578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535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2972"/>
            <a:ext cx="4267200" cy="476922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2972"/>
            <a:ext cx="4267200" cy="47692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z="1350" smtClean="0"/>
            </a:lvl4pPr>
            <a:lvl5pPr>
              <a:defRPr lang="en-US"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172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* Citations, references, and credits – Arial,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639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CD323D-12D8-43DA-9925-95FC215D568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C00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4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6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7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0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80" r:id="rId6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18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15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2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2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31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9" r:id="rId5"/>
    <p:sldLayoutId id="2147484521" r:id="rId6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-1270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11936"/>
            <a:ext cx="8686800" cy="471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6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4" r:id="rId3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1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5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2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9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6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BA38FF-D848-431B-A2A2-A4F7128628ED}" type="slidenum">
              <a:rPr lang="en-US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7020" y="6501400"/>
            <a:ext cx="184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02F4AC6-48B5-485A-8D62-7AC4F05840AC}" type="slidenum">
              <a:rPr lang="en-US" sz="1000">
                <a:solidFill>
                  <a:srgbClr val="FFFFFF"/>
                </a:solidFill>
                <a:latin typeface="Myriad Pro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FFFFF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Font typeface="Wingdings" pitchFamily="2" charset="2"/>
        <a:buChar char="q"/>
        <a:defRPr sz="24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Font typeface="Wingdings" pitchFamily="2" charset="2"/>
        <a:buChar char="Ø"/>
        <a:defRPr sz="2000">
          <a:solidFill>
            <a:schemeClr val="tx1"/>
          </a:solidFill>
          <a:latin typeface="Myriad Pro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Font typeface="Wingdings" pitchFamily="2" charset="2"/>
        <a:buChar char="§"/>
        <a:defRPr>
          <a:solidFill>
            <a:schemeClr val="tx1"/>
          </a:solidFill>
          <a:latin typeface="Myriad Pro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Char char="–"/>
        <a:defRPr sz="1400">
          <a:solidFill>
            <a:schemeClr val="tx1"/>
          </a:solidFill>
          <a:latin typeface="Myriad Pro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Myriad Pro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0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59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2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5" r:id="rId10"/>
    <p:sldLayoutId id="2147484126" r:id="rId11"/>
    <p:sldLayoutId id="2147484127" r:id="rId12"/>
    <p:sldLayoutId id="2147484128" r:id="rId1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9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4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SO PHGR PPT Slide Background NEW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400" y="0"/>
            <a:ext cx="94488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50800" dist="381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q"/>
        <a:defRPr sz="24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5F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chart" Target="../charts/chart2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pdf/sv-prevention-technical-package.pdf" TargetMode="External"/><Relationship Id="rId2" Type="http://schemas.openxmlformats.org/officeDocument/2006/relationships/hyperlink" Target="https://www.cdc.gov/violenceprevention/pdf/can-prevention-technical-package.pdf" TargetMode="Externa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3.jpeg"/><Relationship Id="rId4" Type="http://schemas.openxmlformats.org/officeDocument/2006/relationships/hyperlink" Target="https://www.cdc.gov/violenceprevention/pdf/yv-technicalpackage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692278" y="3774645"/>
            <a:ext cx="760483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zh-CN" sz="2400" b="1" dirty="0" smtClean="0">
              <a:ea typeface="SimSun"/>
              <a:cs typeface="SimSun"/>
            </a:endParaRPr>
          </a:p>
          <a:p>
            <a:pPr algn="ctr"/>
            <a:r>
              <a:rPr lang="en-US" altLang="zh-CN" sz="2000" b="1" dirty="0" smtClean="0">
                <a:ea typeface="SimSun"/>
                <a:cs typeface="SimSun"/>
              </a:rPr>
              <a:t>James A. Mercy, PhD</a:t>
            </a:r>
          </a:p>
          <a:p>
            <a:pPr algn="ctr"/>
            <a:endParaRPr lang="en-US" altLang="zh-CN" sz="2000" b="1" dirty="0">
              <a:ea typeface="SimSun"/>
              <a:cs typeface="SimSun"/>
            </a:endParaRPr>
          </a:p>
          <a:p>
            <a:pPr algn="ctr"/>
            <a:r>
              <a:rPr lang="en-US" altLang="zh-CN" sz="2000" b="1" dirty="0" smtClean="0">
                <a:ea typeface="SimSun"/>
                <a:cs typeface="SimSun"/>
              </a:rPr>
              <a:t>Division of Violence Prevention</a:t>
            </a:r>
          </a:p>
          <a:p>
            <a:pPr algn="ctr"/>
            <a:r>
              <a:rPr lang="en-US" altLang="zh-CN" sz="2000" b="1" dirty="0" smtClean="0">
                <a:ea typeface="SimSun"/>
                <a:cs typeface="SimSun"/>
              </a:rPr>
              <a:t>National Center for Injury Prevention and Control</a:t>
            </a:r>
            <a:endParaRPr lang="en-US" altLang="zh-CN" sz="2000" b="1" dirty="0">
              <a:ea typeface="SimSun"/>
              <a:cs typeface="SimSun"/>
            </a:endParaRPr>
          </a:p>
          <a:p>
            <a:pPr algn="ctr"/>
            <a:r>
              <a:rPr lang="en-US" altLang="zh-CN" sz="2000" b="1" dirty="0" smtClean="0">
                <a:ea typeface="SimSun"/>
                <a:cs typeface="SimSun"/>
              </a:rPr>
              <a:t>Centers </a:t>
            </a:r>
            <a:r>
              <a:rPr lang="en-US" altLang="zh-CN" sz="2000" b="1" dirty="0">
                <a:ea typeface="SimSun"/>
                <a:cs typeface="SimSun"/>
              </a:rPr>
              <a:t>for Disease Control and Prevention </a:t>
            </a:r>
            <a:endParaRPr lang="en-US" altLang="zh-CN" sz="2000" b="1" dirty="0" smtClean="0">
              <a:ea typeface="SimSun"/>
              <a:cs typeface="SimSun"/>
            </a:endParaRPr>
          </a:p>
          <a:p>
            <a:pPr algn="ctr"/>
            <a:endParaRPr lang="en-US" altLang="zh-CN" sz="2000" b="1" dirty="0" smtClean="0">
              <a:ea typeface="SimSun"/>
              <a:cs typeface="SimSun"/>
            </a:endParaRPr>
          </a:p>
          <a:p>
            <a:pPr algn="ctr"/>
            <a:endParaRPr lang="en-US" altLang="zh-CN" sz="2000" b="1" dirty="0" smtClean="0">
              <a:ea typeface="SimSun"/>
              <a:cs typeface="SimSun"/>
            </a:endParaRPr>
          </a:p>
          <a:p>
            <a:pPr algn="ctr"/>
            <a:endParaRPr lang="en-US" altLang="zh-CN" sz="2000" b="1" dirty="0" smtClean="0">
              <a:ea typeface="SimSun"/>
              <a:cs typeface="SimSun"/>
            </a:endParaRPr>
          </a:p>
          <a:p>
            <a:pPr algn="ctr"/>
            <a:endParaRPr lang="en-US" altLang="zh-CN" sz="2000" b="1" dirty="0">
              <a:ea typeface="SimSun"/>
              <a:cs typeface="SimSu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269" y="87765"/>
            <a:ext cx="895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MAKING VIOLENCE PREVENTION URGENT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10" y="1970289"/>
            <a:ext cx="1867958" cy="1867958"/>
          </a:xfrm>
          <a:prstGeom prst="rect">
            <a:avLst/>
          </a:prstGeom>
        </p:spPr>
      </p:pic>
      <p:pic>
        <p:nvPicPr>
          <p:cNvPr id="12" name="Picture 2" descr="\\cdc\project\CCEHIP_NCIPC_Share\Grand Rounds (June 2011)\Photos\Child Maltreatment\Daycare.jpg"/>
          <p:cNvPicPr>
            <a:picLocks noChangeAspect="1" noChangeArrowheads="1"/>
          </p:cNvPicPr>
          <p:nvPr/>
        </p:nvPicPr>
        <p:blipFill rotWithShape="1">
          <a:blip r:embed="rId4" cstate="print"/>
          <a:srcRect l="2321" r="8254"/>
          <a:stretch/>
        </p:blipFill>
        <p:spPr bwMode="auto">
          <a:xfrm>
            <a:off x="1754547" y="1970289"/>
            <a:ext cx="2471807" cy="1846436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20335" r="7160"/>
          <a:stretch/>
        </p:blipFill>
        <p:spPr>
          <a:xfrm>
            <a:off x="4231234" y="1970289"/>
            <a:ext cx="3018553" cy="1878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8032"/>
          <a:stretch/>
        </p:blipFill>
        <p:spPr>
          <a:xfrm>
            <a:off x="7249787" y="2029230"/>
            <a:ext cx="2027823" cy="178540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02803" y="2003152"/>
            <a:ext cx="9332415" cy="1881845"/>
          </a:xfrm>
          <a:prstGeom prst="rect">
            <a:avLst/>
          </a:prstGeom>
          <a:noFill/>
          <a:ln w="1270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C000"/>
                </a:solidFill>
              </a:rPr>
              <a:t>Implementing </a:t>
            </a:r>
            <a:r>
              <a:rPr lang="en-US" altLang="en-US" sz="3600" dirty="0" smtClean="0">
                <a:solidFill>
                  <a:srgbClr val="FFC000"/>
                </a:solidFill>
              </a:rPr>
              <a:t>Evidence-Based Practice (EBP) - THE </a:t>
            </a:r>
            <a:r>
              <a:rPr lang="en-US" altLang="en-US" sz="3600" dirty="0">
                <a:solidFill>
                  <a:srgbClr val="FFC000"/>
                </a:solidFill>
              </a:rPr>
              <a:t>DREAM</a:t>
            </a:r>
          </a:p>
        </p:txBody>
      </p:sp>
      <p:pic>
        <p:nvPicPr>
          <p:cNvPr id="173061" name="Picture 5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07" y="2225675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4066" y="14478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488628" y="53340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THEY WILL COME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142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Implementing </a:t>
            </a:r>
            <a:r>
              <a:rPr lang="en-US" altLang="en-US" sz="4000" dirty="0" smtClean="0">
                <a:solidFill>
                  <a:srgbClr val="FFC000"/>
                </a:solidFill>
              </a:rPr>
              <a:t>EBP—THE </a:t>
            </a:r>
            <a:r>
              <a:rPr lang="en-US" altLang="en-US" sz="4000" dirty="0">
                <a:solidFill>
                  <a:srgbClr val="FFC000"/>
                </a:solidFill>
              </a:rPr>
              <a:t>REALITY</a:t>
            </a:r>
          </a:p>
        </p:txBody>
      </p:sp>
      <p:pic>
        <p:nvPicPr>
          <p:cNvPr id="196611" name="Picture 3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0" y="1514267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803900" y="527244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THEY WON’T KNOW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81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688" y="1423988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149545" y="527281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THEY WON’T CARE</a:t>
            </a:r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Implementing </a:t>
            </a:r>
            <a:r>
              <a:rPr lang="en-US" altLang="en-US" sz="4000" dirty="0" smtClean="0">
                <a:solidFill>
                  <a:srgbClr val="FFC000"/>
                </a:solidFill>
              </a:rPr>
              <a:t>EBP—THE </a:t>
            </a:r>
            <a:r>
              <a:rPr lang="en-US" altLang="en-US" sz="4000" dirty="0">
                <a:solidFill>
                  <a:srgbClr val="FFC000"/>
                </a:solidFill>
              </a:rPr>
              <a:t>REALITY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827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0" y="1423988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5839365" y="2395348"/>
            <a:ext cx="291878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THEY MAY LIKE THE ONE THEY BUILT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BETTER (even if it doesn’t work)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071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Implementing </a:t>
            </a:r>
            <a:r>
              <a:rPr lang="en-US" altLang="en-US" sz="4000" dirty="0" smtClean="0">
                <a:solidFill>
                  <a:srgbClr val="FFC000"/>
                </a:solidFill>
              </a:rPr>
              <a:t>EBP—THE </a:t>
            </a:r>
            <a:r>
              <a:rPr lang="en-US" altLang="en-US" sz="4000" dirty="0">
                <a:solidFill>
                  <a:srgbClr val="FFC000"/>
                </a:solidFill>
              </a:rPr>
              <a:t>REALITY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9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0" y="1423988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5762555" y="2430470"/>
            <a:ext cx="330283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THEY WILL TRY TO COME, BUT THE MAP YOU SENT WASN’T WRITTEN IN THEIR LANGUAGE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Implementing </a:t>
            </a:r>
            <a:r>
              <a:rPr lang="en-US" altLang="en-US" sz="4000" dirty="0" smtClean="0">
                <a:solidFill>
                  <a:srgbClr val="FFC000"/>
                </a:solidFill>
              </a:rPr>
              <a:t>EBP—THE </a:t>
            </a:r>
            <a:r>
              <a:rPr lang="en-US" altLang="en-US" sz="4000" dirty="0">
                <a:solidFill>
                  <a:srgbClr val="FFC000"/>
                </a:solidFill>
              </a:rPr>
              <a:t>REALITY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890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-14183" y="1441025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954580" y="3236975"/>
            <a:ext cx="31144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THEY MAY WANT TO COME, BUT DON’T HAVE THE TIME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Implementing </a:t>
            </a:r>
            <a:r>
              <a:rPr lang="en-US" altLang="en-US" sz="4000" dirty="0" smtClean="0">
                <a:solidFill>
                  <a:srgbClr val="FFC000"/>
                </a:solidFill>
              </a:rPr>
              <a:t>EBP—THE </a:t>
            </a:r>
            <a:r>
              <a:rPr lang="en-US" altLang="en-US" sz="4000" dirty="0">
                <a:solidFill>
                  <a:srgbClr val="FFC000"/>
                </a:solidFill>
              </a:rPr>
              <a:t>REALITY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54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field_of_d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267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0" y="137904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IF YOU BUILD IT……….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839365" y="3275380"/>
            <a:ext cx="338144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THEY MAY WANT TO COME, BUT CAN’T AFFORD ADMISSION 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Implementing </a:t>
            </a:r>
            <a:r>
              <a:rPr lang="en-US" altLang="en-US" sz="4000" dirty="0" smtClean="0">
                <a:solidFill>
                  <a:srgbClr val="FFC000"/>
                </a:solidFill>
              </a:rPr>
              <a:t>EBP—THE </a:t>
            </a:r>
            <a:r>
              <a:rPr lang="en-US" altLang="en-US" sz="4000" dirty="0">
                <a:solidFill>
                  <a:srgbClr val="FFC000"/>
                </a:solidFill>
              </a:rPr>
              <a:t>REALITY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960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Mark Chaffin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95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20" y="318195"/>
            <a:ext cx="752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Moving from Innovation to Action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727" y="1662370"/>
            <a:ext cx="4762221" cy="372528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u="sng" dirty="0" smtClean="0"/>
              <a:t>Creating a Workforce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u="sng" dirty="0" smtClean="0"/>
              <a:t>Synthesis and Translation</a:t>
            </a:r>
            <a:r>
              <a:rPr lang="en-US" sz="3400" b="1" dirty="0" smtClean="0"/>
              <a:t>: Making Violence Prevention Innovations Broadly and Easily Accessible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u="sng" dirty="0" smtClean="0"/>
              <a:t>Prevention Support</a:t>
            </a:r>
            <a:r>
              <a:rPr lang="en-US" sz="3400" b="1" dirty="0" smtClean="0"/>
              <a:t>: Successful Implementation Requires Training, Monitoring, Technical Assistance, and Coaching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68" y="5042010"/>
            <a:ext cx="8525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100" b="1" u="sng" dirty="0" smtClean="0">
                <a:latin typeface="Myriad Pro"/>
              </a:rPr>
              <a:t>Prevention Delivery</a:t>
            </a:r>
            <a:r>
              <a:rPr lang="en-US" sz="2100" b="1" dirty="0" smtClean="0">
                <a:latin typeface="Myriad Pro"/>
              </a:rPr>
              <a:t>: Creating Organizations that can Carry Out and Sustain Effective Programs, Policies, and Practices</a:t>
            </a:r>
            <a:endParaRPr lang="en-US" sz="2100" dirty="0" smtClean="0">
              <a:latin typeface="Myriad Pro"/>
            </a:endParaRPr>
          </a:p>
          <a:p>
            <a:pPr marL="347472" indent="-347472">
              <a:spcAft>
                <a:spcPts val="1200"/>
              </a:spcAft>
            </a:pPr>
            <a:endParaRPr lang="en-US" dirty="0"/>
          </a:p>
        </p:txBody>
      </p:sp>
      <p:pic>
        <p:nvPicPr>
          <p:cNvPr id="1028" name="Picture 4" descr="http://static1.squarespace.com/static/53331b2ae4b02fa38fc3a366/t/53339345e4b01acd1d7e59aa/1395904679549/truHealth+Chiropractic+Take+Action.jpg?format=1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1739180"/>
            <a:ext cx="4247060" cy="28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519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4815" y="2814520"/>
            <a:ext cx="5819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FF0000"/>
                </a:solidFill>
                <a:latin typeface="Arial"/>
              </a:rPr>
              <a:t>Communicate that Violence Prevention is Strategic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081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 flipH="1" flipV="1">
            <a:off x="2767630" y="2667000"/>
            <a:ext cx="1683213" cy="753489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317194" y="2009692"/>
            <a:ext cx="1188939" cy="1397766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1163287" y="2552931"/>
            <a:ext cx="3302950" cy="854528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2230159" y="1900073"/>
            <a:ext cx="2298039" cy="1547539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134296" y="3420487"/>
            <a:ext cx="3361505" cy="95133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230159" y="3455564"/>
            <a:ext cx="2248088" cy="91625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1535293" y="3196173"/>
            <a:ext cx="2930943" cy="22431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767630" y="3390703"/>
            <a:ext cx="1751042" cy="21644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478243" y="3407457"/>
            <a:ext cx="3836081" cy="246296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528197" y="2872603"/>
            <a:ext cx="3461934" cy="558722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528196" y="2352019"/>
            <a:ext cx="2725626" cy="1112139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495800" y="3420489"/>
            <a:ext cx="1219200" cy="2062769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518671" y="3455563"/>
            <a:ext cx="1423210" cy="828534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3911663" y="3464156"/>
            <a:ext cx="566581" cy="192127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4466236" y="2476125"/>
            <a:ext cx="526874" cy="971484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4528196" y="1944493"/>
            <a:ext cx="1448698" cy="1486833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60349" y="1219200"/>
            <a:ext cx="1046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HIV/AIDS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flipH="1">
            <a:off x="2283417" y="3420487"/>
            <a:ext cx="2182819" cy="153251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3411610" y="3447609"/>
            <a:ext cx="1066635" cy="110007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7" idx="4"/>
          </p:cNvCxnSpPr>
          <p:nvPr/>
        </p:nvCxnSpPr>
        <p:spPr>
          <a:xfrm>
            <a:off x="4310718" y="1940462"/>
            <a:ext cx="195415" cy="1523694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18671" y="3433699"/>
            <a:ext cx="2678714" cy="512279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54373" y="3310972"/>
            <a:ext cx="2036338" cy="136638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484953" y="3420487"/>
            <a:ext cx="282501" cy="13932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6633215" y="1900073"/>
            <a:ext cx="1301677" cy="678249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Chronic Lung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Disease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767630" y="1715330"/>
            <a:ext cx="1033777" cy="553661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Fractures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086038" y="5139702"/>
            <a:ext cx="1393897" cy="7283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Pregnancy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Complications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5547722" y="1512825"/>
            <a:ext cx="1018888" cy="610391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Cancer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314468" y="2409464"/>
            <a:ext cx="747830" cy="437335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Burns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1369784" y="4895329"/>
            <a:ext cx="1480863" cy="7677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Unintended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nd  Adolescent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Pregnancy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V="1">
            <a:off x="4518671" y="2667000"/>
            <a:ext cx="1372338" cy="764327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3079763" y="4284097"/>
            <a:ext cx="974978" cy="5493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7432" rIns="27432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Fetal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Death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48597" y="1984849"/>
            <a:ext cx="1041131" cy="734340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Internal Injury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589767" y="2352019"/>
            <a:ext cx="1072402" cy="552227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Diabetes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495800" y="2037039"/>
            <a:ext cx="925659" cy="629961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Heart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Disease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4506134" y="3424311"/>
            <a:ext cx="2060476" cy="1895345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5094467" y="5298781"/>
            <a:ext cx="990599" cy="57400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HIV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284967" y="4501861"/>
            <a:ext cx="889411" cy="6526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18288" rIns="0" bIns="18288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STDs</a:t>
            </a:r>
          </a:p>
        </p:txBody>
      </p:sp>
      <p:cxnSp>
        <p:nvCxnSpPr>
          <p:cNvPr id="157" name="Straight Connector 156"/>
          <p:cNvCxnSpPr/>
          <p:nvPr/>
        </p:nvCxnSpPr>
        <p:spPr>
          <a:xfrm flipH="1" flipV="1">
            <a:off x="4499739" y="3411289"/>
            <a:ext cx="3276256" cy="1359230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3810000" y="2872603"/>
            <a:ext cx="1483054" cy="10362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Violence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436237" y="4078013"/>
            <a:ext cx="1297657" cy="67895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Alcohol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Drugs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53547" y="4371818"/>
            <a:ext cx="1298942" cy="7974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Unsafe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Sexual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FFC000"/>
                </a:solidFill>
              </a:rPr>
              <a:t>Violence Against </a:t>
            </a:r>
            <a:r>
              <a:rPr lang="en-US" sz="3500" dirty="0" smtClean="0">
                <a:solidFill>
                  <a:srgbClr val="FFC000"/>
                </a:solidFill>
              </a:rPr>
              <a:t>Children/Youth </a:t>
            </a:r>
            <a:r>
              <a:rPr lang="en-US" sz="3500" dirty="0" smtClean="0">
                <a:solidFill>
                  <a:srgbClr val="FFC000"/>
                </a:solidFill>
              </a:rPr>
              <a:t>Is Costly and Destructive</a:t>
            </a:r>
            <a:endParaRPr lang="en-US" sz="3500" dirty="0">
              <a:solidFill>
                <a:srgbClr val="FFC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328" y="5356819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Maternal and</a:t>
            </a:r>
          </a:p>
          <a:p>
            <a:pPr algn="ctr"/>
            <a:r>
              <a:rPr lang="en-US" sz="1050" b="1" dirty="0" smtClean="0"/>
              <a:t>Child Health</a:t>
            </a:r>
            <a:endParaRPr lang="en-US" sz="105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2296" y="1564104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CC6600"/>
                </a:solidFill>
              </a:rPr>
              <a:t>Injury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52324" y="1594194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669900"/>
                </a:solidFill>
              </a:rPr>
              <a:t>Non-Communicable </a:t>
            </a:r>
          </a:p>
          <a:p>
            <a:pPr algn="ctr"/>
            <a:r>
              <a:rPr lang="en-US" sz="1050" b="1" dirty="0" smtClean="0">
                <a:solidFill>
                  <a:srgbClr val="669900"/>
                </a:solidFill>
              </a:rPr>
              <a:t>Disease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53547" y="5449914"/>
            <a:ext cx="1835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Communicable Disease</a:t>
            </a:r>
          </a:p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nd Risk Behaviors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853982" y="1387630"/>
            <a:ext cx="913472" cy="552832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Stroke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220481" y="3043947"/>
            <a:ext cx="883376" cy="534050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Alcohol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754299" y="3684133"/>
            <a:ext cx="886173" cy="459116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Smoking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668799" y="2514549"/>
            <a:ext cx="931577" cy="628281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Obesity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775995" y="3299875"/>
            <a:ext cx="1093183" cy="646103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Physical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Inactivity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215102" y="4953896"/>
            <a:ext cx="1220492" cy="7315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Multiple Partners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573328" y="1471446"/>
            <a:ext cx="965060" cy="693147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Head Injury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89751" y="3607150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Mental Health</a:t>
            </a:r>
          </a:p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Problems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342128" y="4078013"/>
            <a:ext cx="1065591" cy="711224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Suicide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931306" y="2921479"/>
            <a:ext cx="1124552" cy="791673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Depression and Anxiety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2139280" y="3343618"/>
            <a:ext cx="923018" cy="510097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PTSD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1800220" y="4144553"/>
            <a:ext cx="859878" cy="578143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Assault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19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9055" y="1470345"/>
            <a:ext cx="8836761" cy="3802094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</a:pPr>
            <a:endParaRPr lang="en-US" sz="1050" dirty="0" smtClean="0"/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</a:pPr>
            <a:endParaRPr lang="en-US" sz="2000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44909" y="6117350"/>
            <a:ext cx="8066856" cy="46086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</a:pPr>
            <a:endParaRPr lang="en-US" sz="1000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9" name="Picture 5" descr="C:\Documents and Settings\jam2\Local Settings\Temporary Internet Files\Content.IE5\BKK07QB6\MP9004395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198" y="1815166"/>
            <a:ext cx="2382441" cy="35787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51815" y="6117350"/>
            <a:ext cx="8758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schemeClr val="bg1"/>
                </a:solidFill>
                <a:latin typeface="Myriad Pro" pitchFamily="34" charset="0"/>
              </a:rPr>
              <a:t>Finkelhor</a:t>
            </a:r>
            <a:r>
              <a:rPr lang="en-US" sz="1400" b="1" dirty="0">
                <a:solidFill>
                  <a:schemeClr val="bg1"/>
                </a:solidFill>
                <a:latin typeface="Myriad Pro" pitchFamily="34" charset="0"/>
              </a:rPr>
              <a:t>, D., Turner, H. A., Shattuck, A., &amp; Hamby, S. L. (</a:t>
            </a:r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2015). Prevalence of childhood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Myriad Pro" pitchFamily="34" charset="0"/>
              </a:rPr>
              <a:t>e</a:t>
            </a:r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xposure to violence, </a:t>
            </a:r>
            <a:r>
              <a:rPr lang="en-US" sz="1400" b="1" dirty="0">
                <a:solidFill>
                  <a:schemeClr val="bg1"/>
                </a:solidFill>
                <a:latin typeface="Myriad Pro" pitchFamily="34" charset="0"/>
              </a:rPr>
              <a:t>crime, and </a:t>
            </a:r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abuse: Results from the National Survey of Children’s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Exposure to Violence. </a:t>
            </a:r>
            <a:r>
              <a:rPr lang="en-US" sz="1400" b="1" i="1" dirty="0" smtClean="0">
                <a:solidFill>
                  <a:schemeClr val="bg1"/>
                </a:solidFill>
                <a:latin typeface="Myriad Pro" pitchFamily="34" charset="0"/>
              </a:rPr>
              <a:t>JAMA Pediatrics: do1:10.1001/jamapediatrics.2015.0676</a:t>
            </a:r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255"/>
            <a:ext cx="9144000" cy="1143000"/>
          </a:xfrm>
        </p:spPr>
        <p:txBody>
          <a:bodyPr>
            <a:normAutofit fontScale="90000"/>
          </a:bodyPr>
          <a:lstStyle/>
          <a:p>
            <a:pPr lvl="2"/>
            <a:r>
              <a:rPr lang="en-US" sz="3600" dirty="0">
                <a:solidFill>
                  <a:srgbClr val="FFC000"/>
                </a:solidFill>
              </a:rPr>
              <a:t>National Survey of Children’s Exposure to Violence, </a:t>
            </a:r>
            <a:r>
              <a:rPr lang="en-US" sz="3600" dirty="0" smtClean="0">
                <a:solidFill>
                  <a:srgbClr val="FFC000"/>
                </a:solidFill>
              </a:rPr>
              <a:t>2013-14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71396" y="1312258"/>
            <a:ext cx="8211060" cy="4156673"/>
          </a:xfrm>
        </p:spPr>
        <p:txBody>
          <a:bodyPr/>
          <a:lstStyle/>
          <a:p>
            <a:pPr marL="342900" lvl="2" indent="-342900" fontAlgn="base">
              <a:spcBef>
                <a:spcPts val="0"/>
              </a:spcBef>
              <a:buClr>
                <a:srgbClr val="EA5F00"/>
              </a:buClr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342900" lvl="2" indent="-342900" fontAlgn="base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</a:rPr>
              <a:t>Child maltreatment</a:t>
            </a:r>
          </a:p>
          <a:p>
            <a:pPr marL="914400" lvl="2" indent="-342900" fontAlgn="base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1 of 7 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11.2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</a:t>
            </a:r>
            <a:r>
              <a:rPr lang="en-US" sz="2400" dirty="0" smtClean="0">
                <a:solidFill>
                  <a:prstClr val="black"/>
                </a:solidFill>
              </a:rPr>
              <a:t>children (past year)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2" indent="-342900" fontAlgn="base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</a:rPr>
              <a:t>Assault/Bullying/Teen Dating Violence</a:t>
            </a:r>
            <a:endParaRPr lang="en-US" sz="2400" b="1" dirty="0">
              <a:solidFill>
                <a:prstClr val="black"/>
              </a:solidFill>
            </a:endParaRPr>
          </a:p>
          <a:p>
            <a:pPr marL="914400" lvl="2" indent="-3429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2 of 5 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27.5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</a:t>
            </a:r>
            <a:r>
              <a:rPr lang="en-US" sz="2400" dirty="0">
                <a:solidFill>
                  <a:prstClr val="black"/>
                </a:solidFill>
              </a:rPr>
              <a:t>children (past year)</a:t>
            </a:r>
          </a:p>
          <a:p>
            <a:pPr marL="342900" lvl="2" indent="-342900" fontAlgn="base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</a:rPr>
              <a:t>Sexual victimization</a:t>
            </a:r>
          </a:p>
          <a:p>
            <a:pPr marL="914400" lvl="2" indent="-347472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1 of </a:t>
            </a:r>
            <a:r>
              <a:rPr lang="en-US" sz="2400" dirty="0" smtClean="0">
                <a:solidFill>
                  <a:prstClr val="black"/>
                </a:solidFill>
              </a:rPr>
              <a:t>20 </a:t>
            </a:r>
            <a:r>
              <a:rPr lang="en-US" sz="2400" dirty="0">
                <a:solidFill>
                  <a:prstClr val="black"/>
                </a:solidFill>
              </a:rPr>
              <a:t>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3.7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</a:t>
            </a:r>
            <a:r>
              <a:rPr lang="en-US" sz="2400" dirty="0">
                <a:solidFill>
                  <a:prstClr val="black"/>
                </a:solidFill>
              </a:rPr>
              <a:t>children (past year) </a:t>
            </a:r>
          </a:p>
          <a:p>
            <a:pPr marL="342900" lvl="2" indent="-342900" fontAlgn="base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</a:rPr>
              <a:t>Witness violence</a:t>
            </a:r>
          </a:p>
          <a:p>
            <a:pPr marL="914400" lvl="2" indent="-347472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1 of 4 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18.3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</a:t>
            </a:r>
            <a:r>
              <a:rPr lang="en-US" sz="2400" dirty="0">
                <a:solidFill>
                  <a:prstClr val="black"/>
                </a:solidFill>
              </a:rPr>
              <a:t>children (past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220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815" y="0"/>
            <a:ext cx="9409225" cy="1219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Data from the UK Shows Preventing VAC Could Reduce Risk Behaviors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326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019" y="6077604"/>
            <a:ext cx="771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</a:rPr>
              <a:t>Bellis MA, Hughes K, Leckenby N, Perkins C, Lowey H, National household survey of adverse childhood</a:t>
            </a:r>
          </a:p>
          <a:p>
            <a:r>
              <a:rPr lang="en-US" sz="1100" dirty="0">
                <a:solidFill>
                  <a:srgbClr val="FFFFFF"/>
                </a:solidFill>
              </a:rPr>
              <a:t>e</a:t>
            </a:r>
            <a:r>
              <a:rPr lang="en-US" sz="1100" dirty="0" smtClean="0">
                <a:solidFill>
                  <a:srgbClr val="FFFFFF"/>
                </a:solidFill>
              </a:rPr>
              <a:t>xperiences &amp; their relationship with resilience to health-harming behaviors in England. BMC </a:t>
            </a:r>
            <a:r>
              <a:rPr lang="en-US" sz="1100" dirty="0" err="1" smtClean="0">
                <a:solidFill>
                  <a:srgbClr val="FFFFFF"/>
                </a:solidFill>
              </a:rPr>
              <a:t>Medecine</a:t>
            </a:r>
            <a:r>
              <a:rPr lang="en-US" sz="1100" dirty="0" smtClean="0">
                <a:solidFill>
                  <a:srgbClr val="FFFFFF"/>
                </a:solidFill>
              </a:rPr>
              <a:t> 2014, 12:72</a:t>
            </a:r>
          </a:p>
          <a:p>
            <a:r>
              <a:rPr lang="en-US" sz="1100" dirty="0" smtClean="0">
                <a:solidFill>
                  <a:srgbClr val="FFFFFF"/>
                </a:solidFill>
              </a:rPr>
              <a:t>Center for Public Health, Liverpool John </a:t>
            </a:r>
            <a:r>
              <a:rPr lang="en-US" sz="1100" dirty="0" err="1" smtClean="0">
                <a:solidFill>
                  <a:srgbClr val="FFFFFF"/>
                </a:solidFill>
              </a:rPr>
              <a:t>Moores</a:t>
            </a:r>
            <a:r>
              <a:rPr lang="en-US" sz="1100" dirty="0" smtClean="0">
                <a:solidFill>
                  <a:srgbClr val="FFFFFF"/>
                </a:solidFill>
              </a:rPr>
              <a:t> University</a:t>
            </a:r>
          </a:p>
          <a:p>
            <a:r>
              <a:rPr lang="en-US" sz="1100" dirty="0" smtClean="0">
                <a:solidFill>
                  <a:srgbClr val="FFFFFF"/>
                </a:solidFill>
              </a:rPr>
              <a:t>WHO Collaborating Centre for Violence Prevention, May 2014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28" y="3419719"/>
            <a:ext cx="368867" cy="3688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45" y="4257857"/>
            <a:ext cx="456208" cy="433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66" y="4277059"/>
            <a:ext cx="570817" cy="3951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85" y="5576025"/>
            <a:ext cx="439775" cy="457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00" y="5320047"/>
            <a:ext cx="400210" cy="4176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04" y="5274409"/>
            <a:ext cx="371835" cy="4204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45" y="3336153"/>
            <a:ext cx="360734" cy="4000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45" y="3464777"/>
            <a:ext cx="478831" cy="2714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9" y="4542745"/>
            <a:ext cx="437356" cy="4373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55" y="5191531"/>
            <a:ext cx="364752" cy="4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232235" y="1431940"/>
            <a:ext cx="5184675" cy="46942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dirty="0" smtClean="0"/>
              <a:t>Big Public Health and Social Problem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100" dirty="0" smtClean="0"/>
              <a:t>Influences many different health and social outcomes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100" dirty="0" smtClean="0"/>
              <a:t>Human and Economic costs are substantial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dirty="0" smtClean="0"/>
              <a:t>Viable Prevention Programs and Policies Exist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dirty="0" smtClean="0"/>
              <a:t>Scientifically Grounded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400" b="1" dirty="0" smtClean="0"/>
              <a:t>Politically Feasible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Strategic Importance of Preventing </a:t>
            </a:r>
            <a:r>
              <a:rPr lang="en-US" sz="3600" dirty="0" smtClean="0"/>
              <a:t>Violence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10" y="1700775"/>
            <a:ext cx="3842305" cy="38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1070" y="289133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en-US" sz="3600" dirty="0" smtClean="0">
                <a:solidFill>
                  <a:srgbClr val="FF0000"/>
                </a:solidFill>
              </a:rPr>
              <a:t>“One of the most powerful ways </a:t>
            </a:r>
            <a:br>
              <a:rPr lang="en-US" altLang="en-US" sz="3600" dirty="0" smtClean="0">
                <a:solidFill>
                  <a:srgbClr val="FF0000"/>
                </a:solidFill>
              </a:rPr>
            </a:br>
            <a:r>
              <a:rPr lang="en-US" altLang="en-US" sz="3600" dirty="0" smtClean="0">
                <a:solidFill>
                  <a:srgbClr val="FF0000"/>
                </a:solidFill>
              </a:rPr>
              <a:t>to change the world is </a:t>
            </a:r>
            <a:br>
              <a:rPr lang="en-US" altLang="en-US" sz="3600" dirty="0" smtClean="0">
                <a:solidFill>
                  <a:srgbClr val="FF0000"/>
                </a:solidFill>
              </a:rPr>
            </a:br>
            <a:r>
              <a:rPr lang="en-US" altLang="en-US" sz="3600" dirty="0" smtClean="0">
                <a:solidFill>
                  <a:srgbClr val="FF0000"/>
                </a:solidFill>
              </a:rPr>
              <a:t>to make it better for kids.”</a:t>
            </a:r>
            <a:br>
              <a:rPr lang="en-US" altLang="en-US" sz="3600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/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sz="2700" dirty="0" smtClean="0">
                <a:solidFill>
                  <a:schemeClr val="tx1"/>
                </a:solidFill>
              </a:rPr>
              <a:t>Jack P. Shonkoff</a:t>
            </a:r>
            <a:br>
              <a:rPr lang="en-US" altLang="en-US" sz="2700" dirty="0" smtClean="0">
                <a:solidFill>
                  <a:schemeClr val="tx1"/>
                </a:solidFill>
              </a:rPr>
            </a:br>
            <a:r>
              <a:rPr lang="en-US" altLang="en-US" sz="2700" dirty="0" smtClean="0">
                <a:solidFill>
                  <a:schemeClr val="tx1"/>
                </a:solidFill>
              </a:rPr>
              <a:t>National Scientific Council for the Developing Child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34454" y="241385"/>
            <a:ext cx="495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</a:rPr>
              <a:t>For more information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19200" y="2776115"/>
            <a:ext cx="62817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2800" b="1" dirty="0">
                <a:solidFill>
                  <a:srgbClr val="000000"/>
                </a:solidFill>
                <a:latin typeface="Times New Roman" pitchFamily="18" charset="0"/>
              </a:rPr>
              <a:t>Visit CDC’s National Center for</a:t>
            </a:r>
          </a:p>
          <a:p>
            <a:pPr algn="ctr"/>
            <a:r>
              <a:rPr kumimoji="1" lang="en-US" sz="2800" b="1" dirty="0">
                <a:solidFill>
                  <a:srgbClr val="000000"/>
                </a:solidFill>
                <a:latin typeface="Times New Roman" pitchFamily="18" charset="0"/>
              </a:rPr>
              <a:t>Injury Prevention and Control web site:</a:t>
            </a:r>
          </a:p>
          <a:p>
            <a:pPr algn="ctr"/>
            <a:endParaRPr kumimoji="1"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kumimoji="1" lang="en-US" sz="2800" b="1" dirty="0">
                <a:solidFill>
                  <a:srgbClr val="000000"/>
                </a:solidFill>
                <a:latin typeface="Times New Roman" pitchFamily="18" charset="0"/>
              </a:rPr>
              <a:t>www.cdc.gov/ncipc</a:t>
            </a:r>
          </a:p>
          <a:p>
            <a:pPr algn="ctr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87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70640" y="2584090"/>
            <a:ext cx="8695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The findings and conclusions of this presentation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have not been formally disseminated by the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 Centers for Disease Control and Prevention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 and should not be construed to </a:t>
            </a:r>
            <a:r>
              <a:rPr lang="en-US" sz="2800" b="1" dirty="0" smtClean="0">
                <a:solidFill>
                  <a:srgbClr val="000000"/>
                </a:solidFill>
              </a:rPr>
              <a:t>represent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any agency determination or policy.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906134" y="241385"/>
            <a:ext cx="2781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417461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 flipH="1" flipV="1">
            <a:off x="2767630" y="2667000"/>
            <a:ext cx="1683213" cy="753489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317194" y="2009692"/>
            <a:ext cx="1188939" cy="1397766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1163287" y="2552931"/>
            <a:ext cx="3302950" cy="854528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2230159" y="1900073"/>
            <a:ext cx="2298039" cy="1547539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134296" y="3420487"/>
            <a:ext cx="3361505" cy="95133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230159" y="3455564"/>
            <a:ext cx="2248088" cy="91625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1535293" y="3196173"/>
            <a:ext cx="2930943" cy="22431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767630" y="3390703"/>
            <a:ext cx="1751042" cy="21644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478243" y="3407457"/>
            <a:ext cx="3836081" cy="246296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528197" y="2872603"/>
            <a:ext cx="3461934" cy="558722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528196" y="2352019"/>
            <a:ext cx="2725626" cy="1112139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495800" y="3420489"/>
            <a:ext cx="1219200" cy="2062769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518671" y="3455563"/>
            <a:ext cx="1423210" cy="828534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3911663" y="3464156"/>
            <a:ext cx="566581" cy="192127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4466236" y="2476125"/>
            <a:ext cx="526874" cy="971484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4528196" y="1944493"/>
            <a:ext cx="1448698" cy="1486833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60349" y="1219200"/>
            <a:ext cx="1046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HIV/AIDS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flipH="1">
            <a:off x="2283417" y="3420487"/>
            <a:ext cx="2182819" cy="153251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3411610" y="3447609"/>
            <a:ext cx="1066635" cy="110007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7" idx="4"/>
          </p:cNvCxnSpPr>
          <p:nvPr/>
        </p:nvCxnSpPr>
        <p:spPr>
          <a:xfrm>
            <a:off x="4310718" y="1940462"/>
            <a:ext cx="195415" cy="1523694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18671" y="3433699"/>
            <a:ext cx="2678714" cy="512279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54373" y="3310972"/>
            <a:ext cx="2036338" cy="136638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484953" y="3420487"/>
            <a:ext cx="282501" cy="13932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6633215" y="1900073"/>
            <a:ext cx="1301677" cy="678249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Chronic Lung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Disease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767630" y="1715330"/>
            <a:ext cx="1033777" cy="553661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Fractures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086038" y="5139702"/>
            <a:ext cx="1393897" cy="7283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Pregnancy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Complications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5547722" y="1512825"/>
            <a:ext cx="1018888" cy="610391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Cancer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314468" y="2409464"/>
            <a:ext cx="747830" cy="437335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Burns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1369784" y="4895329"/>
            <a:ext cx="1480863" cy="7677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Unintended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nd  Adolescent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Pregnancy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V="1">
            <a:off x="4518671" y="2667000"/>
            <a:ext cx="1372338" cy="764327"/>
          </a:xfrm>
          <a:prstGeom prst="line">
            <a:avLst/>
          </a:pr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3079763" y="4284097"/>
            <a:ext cx="974978" cy="5493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7432" rIns="27432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Fetal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Death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48597" y="1984849"/>
            <a:ext cx="1041131" cy="734340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Internal Injury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589767" y="2352019"/>
            <a:ext cx="1072402" cy="552227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Diabetes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495800" y="2037039"/>
            <a:ext cx="925659" cy="629961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Heart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Disease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4506134" y="3424311"/>
            <a:ext cx="2060476" cy="1895345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5094467" y="5298781"/>
            <a:ext cx="990599" cy="57400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HIV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284967" y="4501861"/>
            <a:ext cx="889411" cy="6526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18288" rIns="0" bIns="18288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STDs</a:t>
            </a:r>
          </a:p>
        </p:txBody>
      </p:sp>
      <p:cxnSp>
        <p:nvCxnSpPr>
          <p:cNvPr id="157" name="Straight Connector 156"/>
          <p:cNvCxnSpPr/>
          <p:nvPr/>
        </p:nvCxnSpPr>
        <p:spPr>
          <a:xfrm flipH="1" flipV="1">
            <a:off x="4499739" y="3411289"/>
            <a:ext cx="3276256" cy="1359230"/>
          </a:xfrm>
          <a:prstGeom prst="line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3810000" y="2872603"/>
            <a:ext cx="1483054" cy="10362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Violence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436237" y="4078013"/>
            <a:ext cx="1297657" cy="67895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Alcohol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Drugs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53547" y="4371818"/>
            <a:ext cx="1298942" cy="7974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Unsafe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Sexual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FFC000"/>
                </a:solidFill>
              </a:rPr>
              <a:t>Violence Against </a:t>
            </a:r>
            <a:r>
              <a:rPr lang="en-US" sz="3500" dirty="0" smtClean="0">
                <a:solidFill>
                  <a:srgbClr val="FFC000"/>
                </a:solidFill>
              </a:rPr>
              <a:t>Children/Youth </a:t>
            </a:r>
            <a:r>
              <a:rPr lang="en-US" sz="3500" dirty="0" smtClean="0">
                <a:solidFill>
                  <a:srgbClr val="FFC000"/>
                </a:solidFill>
              </a:rPr>
              <a:t>Is Costly and Destructive</a:t>
            </a:r>
            <a:endParaRPr lang="en-US" sz="3500" dirty="0">
              <a:solidFill>
                <a:srgbClr val="FFC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328" y="5356819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Maternal and</a:t>
            </a:r>
          </a:p>
          <a:p>
            <a:pPr algn="ctr"/>
            <a:r>
              <a:rPr lang="en-US" sz="1050" b="1" dirty="0" smtClean="0"/>
              <a:t>Child Health</a:t>
            </a:r>
            <a:endParaRPr lang="en-US" sz="105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2296" y="1564104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CC6600"/>
                </a:solidFill>
              </a:rPr>
              <a:t>Injury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52324" y="1594194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669900"/>
                </a:solidFill>
              </a:rPr>
              <a:t>Non-Communicable </a:t>
            </a:r>
          </a:p>
          <a:p>
            <a:pPr algn="ctr"/>
            <a:r>
              <a:rPr lang="en-US" sz="1050" b="1" dirty="0" smtClean="0">
                <a:solidFill>
                  <a:srgbClr val="669900"/>
                </a:solidFill>
              </a:rPr>
              <a:t>Disease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53547" y="5449914"/>
            <a:ext cx="1835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Communicable Disease</a:t>
            </a:r>
          </a:p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nd Risk Behaviors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853982" y="1387630"/>
            <a:ext cx="913472" cy="552832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Stroke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220481" y="3043947"/>
            <a:ext cx="883376" cy="534050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Alcohol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754299" y="3684133"/>
            <a:ext cx="886173" cy="459116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Smoking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668799" y="2514549"/>
            <a:ext cx="931577" cy="628281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Obesity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775995" y="3299875"/>
            <a:ext cx="1093183" cy="646103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Physical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Inactivity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215102" y="4953896"/>
            <a:ext cx="1220492" cy="7315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Multiple Partners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573328" y="1471446"/>
            <a:ext cx="965060" cy="693147"/>
          </a:xfrm>
          <a:prstGeom prst="ellipse">
            <a:avLst/>
          </a:prstGeom>
          <a:solidFill>
            <a:srgbClr val="CC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Head Injury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89751" y="3607150"/>
            <a:ext cx="152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Mental Health</a:t>
            </a:r>
          </a:p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Problems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342128" y="4078013"/>
            <a:ext cx="1065591" cy="711224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Suicide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931306" y="2921479"/>
            <a:ext cx="1124552" cy="791673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Depression and Anxiety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2139280" y="3343618"/>
            <a:ext cx="923018" cy="510097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PTSD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1800220" y="4144553"/>
            <a:ext cx="859878" cy="578143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Assault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431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132430"/>
              </p:ext>
            </p:extLst>
          </p:nvPr>
        </p:nvGraphicFramePr>
        <p:xfrm>
          <a:off x="663011" y="548625"/>
          <a:ext cx="7648254" cy="549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7020" y="1316725"/>
            <a:ext cx="545991" cy="2957787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Adjusted Odds Ratio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020" y="4638"/>
            <a:ext cx="8948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Adverse Childhood Experiences and Life Potential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35" y="6232565"/>
            <a:ext cx="8833150" cy="74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Metzler et.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Childhood Experiences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Life Opportunities: Time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Shift the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Narrative.  Children and Youth Services Review (forthcoming 2016).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628" y="80885"/>
            <a:ext cx="8686800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kumimoji="1" lang="en-US" sz="3600" dirty="0" smtClean="0">
                <a:solidFill>
                  <a:srgbClr val="FFC000"/>
                </a:solidFill>
              </a:rPr>
              <a:t>Violence </a:t>
            </a:r>
            <a:r>
              <a:rPr kumimoji="1" lang="en-US" sz="3600" dirty="0">
                <a:solidFill>
                  <a:srgbClr val="FFC000"/>
                </a:solidFill>
              </a:rPr>
              <a:t>Damages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the Body Via Impact on the Brain</a:t>
            </a:r>
            <a:endParaRPr lang="en-US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799" y="1730373"/>
            <a:ext cx="1676400" cy="1752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Violence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Against Children/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Youth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01747" y="1860079"/>
            <a:ext cx="2667000" cy="1447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Mental and Physical Health and Cognitive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Development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53764" y="2388472"/>
            <a:ext cx="368808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0" descr="brai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4178" y="2108883"/>
            <a:ext cx="1583925" cy="1285875"/>
          </a:xfrm>
          <a:prstGeom prst="rect">
            <a:avLst/>
          </a:prstGeom>
          <a:noFill/>
        </p:spPr>
      </p:pic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547913" y="5310845"/>
            <a:ext cx="8210231" cy="0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334" y="551022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Infancy</a:t>
            </a: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895" y="5510229"/>
            <a:ext cx="131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Adulthood</a:t>
            </a: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924683" y="2437602"/>
            <a:ext cx="457200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5626" y="2146518"/>
            <a:ext cx="15240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Risk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Behaviors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And Conditions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1" name="U-Turn Arrow 30"/>
          <p:cNvSpPr/>
          <p:nvPr/>
        </p:nvSpPr>
        <p:spPr>
          <a:xfrm flipV="1">
            <a:off x="2944283" y="3463471"/>
            <a:ext cx="4876800" cy="762000"/>
          </a:xfrm>
          <a:prstGeom prst="uturnArrow">
            <a:avLst>
              <a:gd name="adj1" fmla="val 35216"/>
              <a:gd name="adj2" fmla="val 25000"/>
              <a:gd name="adj3" fmla="val 36918"/>
              <a:gd name="adj4" fmla="val 46595"/>
              <a:gd name="adj5" fmla="val 10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7666" y="4618002"/>
            <a:ext cx="209967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Premature Aging 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5070929" y="4419600"/>
            <a:ext cx="381000" cy="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1890571" y="2378747"/>
            <a:ext cx="368808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7017" y="1390649"/>
            <a:ext cx="100551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Toxic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Stress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1884476" y="2197973"/>
            <a:ext cx="381000" cy="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15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777" y="2700827"/>
            <a:ext cx="4518453" cy="123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FF0000"/>
                </a:solidFill>
                <a:latin typeface="Arial"/>
              </a:rPr>
              <a:t>Act on the Best Available Evidence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89752" y="1856239"/>
            <a:ext cx="1619063" cy="1689175"/>
          </a:xfrm>
          <a:custGeom>
            <a:avLst/>
            <a:gdLst>
              <a:gd name="connsiteX0" fmla="*/ 0 w 3154680"/>
              <a:gd name="connsiteY0" fmla="*/ 1577340 h 3154680"/>
              <a:gd name="connsiteX1" fmla="*/ 461994 w 3154680"/>
              <a:gd name="connsiteY1" fmla="*/ 461992 h 3154680"/>
              <a:gd name="connsiteX2" fmla="*/ 1577343 w 3154680"/>
              <a:gd name="connsiteY2" fmla="*/ 1 h 3154680"/>
              <a:gd name="connsiteX3" fmla="*/ 2692691 w 3154680"/>
              <a:gd name="connsiteY3" fmla="*/ 461995 h 3154680"/>
              <a:gd name="connsiteX4" fmla="*/ 3154682 w 3154680"/>
              <a:gd name="connsiteY4" fmla="*/ 1577344 h 3154680"/>
              <a:gd name="connsiteX5" fmla="*/ 2692689 w 3154680"/>
              <a:gd name="connsiteY5" fmla="*/ 2692692 h 3154680"/>
              <a:gd name="connsiteX6" fmla="*/ 1577341 w 3154680"/>
              <a:gd name="connsiteY6" fmla="*/ 3154684 h 3154680"/>
              <a:gd name="connsiteX7" fmla="*/ 461993 w 3154680"/>
              <a:gd name="connsiteY7" fmla="*/ 2692691 h 3154680"/>
              <a:gd name="connsiteX8" fmla="*/ 2 w 3154680"/>
              <a:gd name="connsiteY8" fmla="*/ 1577342 h 3154680"/>
              <a:gd name="connsiteX9" fmla="*/ 0 w 3154680"/>
              <a:gd name="connsiteY9" fmla="*/ 157734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4680" h="3154680">
                <a:moveTo>
                  <a:pt x="0" y="1577340"/>
                </a:moveTo>
                <a:cubicBezTo>
                  <a:pt x="0" y="1159003"/>
                  <a:pt x="166185" y="757801"/>
                  <a:pt x="461994" y="461992"/>
                </a:cubicBezTo>
                <a:cubicBezTo>
                  <a:pt x="757803" y="166184"/>
                  <a:pt x="1159006" y="1"/>
                  <a:pt x="1577343" y="1"/>
                </a:cubicBezTo>
                <a:cubicBezTo>
                  <a:pt x="1995680" y="1"/>
                  <a:pt x="2396882" y="166186"/>
                  <a:pt x="2692691" y="461995"/>
                </a:cubicBezTo>
                <a:cubicBezTo>
                  <a:pt x="2988499" y="757804"/>
                  <a:pt x="3154682" y="1159007"/>
                  <a:pt x="3154682" y="1577344"/>
                </a:cubicBezTo>
                <a:cubicBezTo>
                  <a:pt x="3154682" y="1995681"/>
                  <a:pt x="2988498" y="2396883"/>
                  <a:pt x="2692689" y="2692692"/>
                </a:cubicBezTo>
                <a:cubicBezTo>
                  <a:pt x="2396880" y="2988501"/>
                  <a:pt x="1995677" y="3154684"/>
                  <a:pt x="1577341" y="3154684"/>
                </a:cubicBezTo>
                <a:cubicBezTo>
                  <a:pt x="1159004" y="3154684"/>
                  <a:pt x="757802" y="2988500"/>
                  <a:pt x="461993" y="2692691"/>
                </a:cubicBezTo>
                <a:cubicBezTo>
                  <a:pt x="166185" y="2396882"/>
                  <a:pt x="1" y="1995679"/>
                  <a:pt x="2" y="1577342"/>
                </a:cubicBezTo>
                <a:lnTo>
                  <a:pt x="0" y="157734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0625" tIns="552069" rIns="420623" bIns="1183005" numCol="1" spcCol="1270" anchor="ctr" anchorCtr="0">
            <a:noAutofit/>
          </a:bodyPr>
          <a:lstStyle/>
          <a:p>
            <a:pPr algn="ctr" defTabSz="2889250" fontAlgn="auto">
              <a:lnSpc>
                <a:spcPct val="90000"/>
              </a:lnSpc>
              <a:spcAft>
                <a:spcPct val="35000"/>
              </a:spcAft>
            </a:pPr>
            <a:r>
              <a:rPr lang="en-US" sz="6500" dirty="0" smtClean="0">
                <a:solidFill>
                  <a:srgbClr val="0039A6"/>
                </a:solidFill>
              </a:rPr>
              <a:t> </a:t>
            </a:r>
            <a:endParaRPr lang="en-US" sz="6500" dirty="0">
              <a:solidFill>
                <a:srgbClr val="0039A6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950326" y="3050035"/>
            <a:ext cx="1702489" cy="1605500"/>
          </a:xfrm>
          <a:custGeom>
            <a:avLst/>
            <a:gdLst>
              <a:gd name="connsiteX0" fmla="*/ 0 w 3154680"/>
              <a:gd name="connsiteY0" fmla="*/ 1577340 h 3154680"/>
              <a:gd name="connsiteX1" fmla="*/ 461994 w 3154680"/>
              <a:gd name="connsiteY1" fmla="*/ 461992 h 3154680"/>
              <a:gd name="connsiteX2" fmla="*/ 1577343 w 3154680"/>
              <a:gd name="connsiteY2" fmla="*/ 1 h 3154680"/>
              <a:gd name="connsiteX3" fmla="*/ 2692691 w 3154680"/>
              <a:gd name="connsiteY3" fmla="*/ 461995 h 3154680"/>
              <a:gd name="connsiteX4" fmla="*/ 3154682 w 3154680"/>
              <a:gd name="connsiteY4" fmla="*/ 1577344 h 3154680"/>
              <a:gd name="connsiteX5" fmla="*/ 2692689 w 3154680"/>
              <a:gd name="connsiteY5" fmla="*/ 2692692 h 3154680"/>
              <a:gd name="connsiteX6" fmla="*/ 1577341 w 3154680"/>
              <a:gd name="connsiteY6" fmla="*/ 3154684 h 3154680"/>
              <a:gd name="connsiteX7" fmla="*/ 461993 w 3154680"/>
              <a:gd name="connsiteY7" fmla="*/ 2692691 h 3154680"/>
              <a:gd name="connsiteX8" fmla="*/ 2 w 3154680"/>
              <a:gd name="connsiteY8" fmla="*/ 1577342 h 3154680"/>
              <a:gd name="connsiteX9" fmla="*/ 0 w 3154680"/>
              <a:gd name="connsiteY9" fmla="*/ 157734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4680" h="3154680">
                <a:moveTo>
                  <a:pt x="0" y="1577340"/>
                </a:moveTo>
                <a:cubicBezTo>
                  <a:pt x="0" y="1159003"/>
                  <a:pt x="166185" y="757801"/>
                  <a:pt x="461994" y="461992"/>
                </a:cubicBezTo>
                <a:cubicBezTo>
                  <a:pt x="757803" y="166184"/>
                  <a:pt x="1159006" y="1"/>
                  <a:pt x="1577343" y="1"/>
                </a:cubicBezTo>
                <a:cubicBezTo>
                  <a:pt x="1995680" y="1"/>
                  <a:pt x="2396882" y="166186"/>
                  <a:pt x="2692691" y="461995"/>
                </a:cubicBezTo>
                <a:cubicBezTo>
                  <a:pt x="2988499" y="757804"/>
                  <a:pt x="3154682" y="1159007"/>
                  <a:pt x="3154682" y="1577344"/>
                </a:cubicBezTo>
                <a:cubicBezTo>
                  <a:pt x="3154682" y="1995681"/>
                  <a:pt x="2988498" y="2396883"/>
                  <a:pt x="2692689" y="2692692"/>
                </a:cubicBezTo>
                <a:cubicBezTo>
                  <a:pt x="2396880" y="2988501"/>
                  <a:pt x="1995677" y="3154684"/>
                  <a:pt x="1577341" y="3154684"/>
                </a:cubicBezTo>
                <a:cubicBezTo>
                  <a:pt x="1159004" y="3154684"/>
                  <a:pt x="757802" y="2988500"/>
                  <a:pt x="461993" y="2692691"/>
                </a:cubicBezTo>
                <a:cubicBezTo>
                  <a:pt x="166185" y="2396882"/>
                  <a:pt x="1" y="1995679"/>
                  <a:pt x="2" y="1577342"/>
                </a:cubicBezTo>
                <a:lnTo>
                  <a:pt x="0" y="157734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7065" tIns="814959" rIns="964807" bIns="604647" numCol="1" spcCol="1270" anchor="ctr" anchorCtr="0">
            <a:noAutofit/>
          </a:bodyPr>
          <a:lstStyle/>
          <a:p>
            <a:pPr algn="ctr" defTabSz="2889250" fontAlgn="auto">
              <a:lnSpc>
                <a:spcPct val="90000"/>
              </a:lnSpc>
              <a:spcAft>
                <a:spcPct val="35000"/>
              </a:spcAft>
            </a:pPr>
            <a:r>
              <a:rPr lang="en-US" sz="6500" dirty="0" smtClean="0">
                <a:solidFill>
                  <a:srgbClr val="0039A6"/>
                </a:solidFill>
              </a:rPr>
              <a:t> </a:t>
            </a:r>
            <a:endParaRPr lang="en-US" sz="6500" dirty="0">
              <a:solidFill>
                <a:srgbClr val="0039A6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57859" y="3047030"/>
            <a:ext cx="1606957" cy="1605500"/>
          </a:xfrm>
          <a:custGeom>
            <a:avLst/>
            <a:gdLst>
              <a:gd name="connsiteX0" fmla="*/ 0 w 3154680"/>
              <a:gd name="connsiteY0" fmla="*/ 1577340 h 3154680"/>
              <a:gd name="connsiteX1" fmla="*/ 461994 w 3154680"/>
              <a:gd name="connsiteY1" fmla="*/ 461992 h 3154680"/>
              <a:gd name="connsiteX2" fmla="*/ 1577343 w 3154680"/>
              <a:gd name="connsiteY2" fmla="*/ 1 h 3154680"/>
              <a:gd name="connsiteX3" fmla="*/ 2692691 w 3154680"/>
              <a:gd name="connsiteY3" fmla="*/ 461995 h 3154680"/>
              <a:gd name="connsiteX4" fmla="*/ 3154682 w 3154680"/>
              <a:gd name="connsiteY4" fmla="*/ 1577344 h 3154680"/>
              <a:gd name="connsiteX5" fmla="*/ 2692689 w 3154680"/>
              <a:gd name="connsiteY5" fmla="*/ 2692692 h 3154680"/>
              <a:gd name="connsiteX6" fmla="*/ 1577341 w 3154680"/>
              <a:gd name="connsiteY6" fmla="*/ 3154684 h 3154680"/>
              <a:gd name="connsiteX7" fmla="*/ 461993 w 3154680"/>
              <a:gd name="connsiteY7" fmla="*/ 2692691 h 3154680"/>
              <a:gd name="connsiteX8" fmla="*/ 2 w 3154680"/>
              <a:gd name="connsiteY8" fmla="*/ 1577342 h 3154680"/>
              <a:gd name="connsiteX9" fmla="*/ 0 w 3154680"/>
              <a:gd name="connsiteY9" fmla="*/ 157734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4680" h="3154680">
                <a:moveTo>
                  <a:pt x="0" y="1577340"/>
                </a:moveTo>
                <a:cubicBezTo>
                  <a:pt x="0" y="1159003"/>
                  <a:pt x="166185" y="757801"/>
                  <a:pt x="461994" y="461992"/>
                </a:cubicBezTo>
                <a:cubicBezTo>
                  <a:pt x="757803" y="166184"/>
                  <a:pt x="1159006" y="1"/>
                  <a:pt x="1577343" y="1"/>
                </a:cubicBezTo>
                <a:cubicBezTo>
                  <a:pt x="1995680" y="1"/>
                  <a:pt x="2396882" y="166186"/>
                  <a:pt x="2692691" y="461995"/>
                </a:cubicBezTo>
                <a:cubicBezTo>
                  <a:pt x="2988499" y="757804"/>
                  <a:pt x="3154682" y="1159007"/>
                  <a:pt x="3154682" y="1577344"/>
                </a:cubicBezTo>
                <a:cubicBezTo>
                  <a:pt x="3154682" y="1995681"/>
                  <a:pt x="2988498" y="2396883"/>
                  <a:pt x="2692689" y="2692692"/>
                </a:cubicBezTo>
                <a:cubicBezTo>
                  <a:pt x="2396880" y="2988501"/>
                  <a:pt x="1995677" y="3154684"/>
                  <a:pt x="1577341" y="3154684"/>
                </a:cubicBezTo>
                <a:cubicBezTo>
                  <a:pt x="1159004" y="3154684"/>
                  <a:pt x="757802" y="2988500"/>
                  <a:pt x="461993" y="2692691"/>
                </a:cubicBezTo>
                <a:cubicBezTo>
                  <a:pt x="166185" y="2396882"/>
                  <a:pt x="1" y="1995679"/>
                  <a:pt x="2" y="1577342"/>
                </a:cubicBezTo>
                <a:lnTo>
                  <a:pt x="0" y="1577340"/>
                </a:lnTo>
                <a:close/>
              </a:path>
            </a:pathLst>
          </a:custGeom>
          <a:solidFill>
            <a:srgbClr val="6363A9">
              <a:alpha val="5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64807" tIns="814959" rIns="297065" bIns="604647" numCol="1" spcCol="1270" anchor="ctr" anchorCtr="0">
            <a:noAutofit/>
          </a:bodyPr>
          <a:lstStyle/>
          <a:p>
            <a:pPr algn="ctr" defTabSz="2889250" fontAlgn="auto">
              <a:lnSpc>
                <a:spcPct val="90000"/>
              </a:lnSpc>
              <a:spcAft>
                <a:spcPct val="35000"/>
              </a:spcAft>
            </a:pPr>
            <a:r>
              <a:rPr lang="en-US" sz="6500" dirty="0" smtClean="0">
                <a:solidFill>
                  <a:srgbClr val="0039A6"/>
                </a:solidFill>
              </a:rPr>
              <a:t> </a:t>
            </a:r>
            <a:endParaRPr lang="en-US" sz="6500" dirty="0">
              <a:solidFill>
                <a:srgbClr val="0039A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5236" y="2400891"/>
            <a:ext cx="19280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0039A6"/>
                </a:solidFill>
                <a:latin typeface="Myriad Web Pro"/>
                <a:cs typeface="Arial" pitchFamily="34" charset="0"/>
              </a:rPr>
              <a:t>Research Evidence</a:t>
            </a:r>
            <a:endParaRPr lang="en-US" b="1" dirty="0">
              <a:solidFill>
                <a:srgbClr val="0039A6"/>
              </a:solidFill>
              <a:latin typeface="Myriad Web Pro"/>
              <a:cs typeface="Arial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737902" y="3568560"/>
            <a:ext cx="1954696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rgbClr val="0039A6"/>
                </a:solidFill>
                <a:latin typeface="Myriad Web Pro"/>
                <a:cs typeface="Arial" pitchFamily="34" charset="0"/>
              </a:rPr>
              <a:t>Experiential Evidence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288257" y="3566755"/>
            <a:ext cx="188953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srgbClr val="0039A6"/>
                </a:solidFill>
                <a:latin typeface="Myriad Web Pro"/>
                <a:cs typeface="Arial" pitchFamily="34" charset="0"/>
              </a:rPr>
              <a:t>Contextual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26596160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30A1797-319A-4672-8FC7-8DD6AAEF48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070" y="356600"/>
            <a:ext cx="809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Packages of the Best Available Evidence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3105"/>
            <a:ext cx="53401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Child Abuse and Neglect:</a:t>
            </a:r>
          </a:p>
          <a:p>
            <a:endParaRPr lang="en-US" sz="2400" b="1" dirty="0"/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www.cdc.gov/violenceprevention/pdf/can-prevention-technical-package.pdf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/>
              <a:t>Sexual Violence:</a:t>
            </a:r>
          </a:p>
          <a:p>
            <a:endParaRPr lang="en-US" dirty="0"/>
          </a:p>
          <a:p>
            <a:r>
              <a:rPr lang="en-US" b="1" dirty="0" smtClean="0">
                <a:hlinkClick r:id="rId3"/>
              </a:rPr>
              <a:t>https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www.cdc.gov/violenceprevention/pdf/sv-prevention-technical-package.pdf</a:t>
            </a:r>
            <a:endParaRPr lang="en-US" b="1" dirty="0" smtClean="0"/>
          </a:p>
          <a:p>
            <a:endParaRPr lang="en-US" dirty="0" smtClean="0"/>
          </a:p>
          <a:p>
            <a:r>
              <a:rPr lang="en-US" sz="2400" b="1" dirty="0" smtClean="0"/>
              <a:t>Youth Violence:</a:t>
            </a:r>
            <a:endParaRPr lang="en-US" sz="2400" b="1" dirty="0"/>
          </a:p>
          <a:p>
            <a:endParaRPr lang="en-US" dirty="0" smtClean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www.cdc.gov/violenceprevention/pdf/yv-technicalpackage.pdf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030" name="Picture 6" descr="http://blogs.longwood.edu/biracial/files/2013/11/cb106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15" y="2392065"/>
            <a:ext cx="3659391" cy="24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693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57250"/>
            <a:ext cx="9315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648945385"/>
              </p:ext>
            </p:extLst>
          </p:nvPr>
        </p:nvGraphicFramePr>
        <p:xfrm>
          <a:off x="0" y="857250"/>
          <a:ext cx="9315449" cy="58114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00728"/>
                <a:gridCol w="5514721"/>
              </a:tblGrid>
              <a:tr h="53571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7030A0"/>
                          </a:solidFill>
                        </a:rPr>
                        <a:t>Strategy</a:t>
                      </a:r>
                      <a:endParaRPr lang="en-US" sz="30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7030A0"/>
                          </a:solidFill>
                        </a:rPr>
                        <a:t>Approach</a:t>
                      </a:r>
                      <a:endParaRPr lang="en-US" sz="30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659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Strengthen economic supports to families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Strengthen household</a:t>
                      </a:r>
                      <a:r>
                        <a:rPr lang="en-US" sz="1800" baseline="0" dirty="0" smtClean="0"/>
                        <a:t> financial security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/>
                        <a:t>Family friendly work policies</a:t>
                      </a:r>
                      <a:endParaRPr lang="en-US" sz="1800" dirty="0" smtClean="0"/>
                    </a:p>
                  </a:txBody>
                  <a:tcPr marL="68580" marR="68580" marT="34290" marB="34290">
                    <a:solidFill>
                      <a:srgbClr val="DBEEFD"/>
                    </a:solidFill>
                  </a:tcPr>
                </a:tc>
              </a:tr>
              <a:tr h="95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Change social norms to support parents and positive parenting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Public engagement and education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campaigns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Legislative approaches to reduce corporal punishment</a:t>
                      </a: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Provide quality care and education early in life</a:t>
                      </a:r>
                    </a:p>
                  </a:txBody>
                  <a:tcPr marL="68580" marR="68580" marT="34290" marB="34290"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Preschool enrichment with family engagement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Improved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child care through licensing/accreditation</a:t>
                      </a:r>
                    </a:p>
                  </a:txBody>
                  <a:tcPr marL="68580" marR="68580" marT="34290" marB="34290">
                    <a:solidFill>
                      <a:srgbClr val="DBEFFD"/>
                    </a:solidFill>
                  </a:tcPr>
                </a:tc>
              </a:tr>
              <a:tr h="1014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Enhance parenting skills to promote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healthy child development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Early childhood home visitation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Parenting skill and family relationship approaches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144018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Intervene to lessen harms and </a:t>
                      </a:r>
                    </a:p>
                    <a:p>
                      <a:r>
                        <a:rPr lang="en-US" sz="1800" b="1" dirty="0" smtClean="0"/>
                        <a:t>prevent future risk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Enhanced primary care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Behavioral parent training programs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Treatment to lessen harms of abuse/neglect exposure</a:t>
                      </a:r>
                    </a:p>
                    <a:p>
                      <a:pPr marL="342900" indent="-342900">
                        <a:buClr>
                          <a:srgbClr val="FF99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/>
                        <a:t>Treatment to prevent sexual offending</a:t>
                      </a:r>
                    </a:p>
                  </a:txBody>
                  <a:tcPr marL="68580" marR="68580" marT="34290" marB="34290">
                    <a:solidFill>
                      <a:srgbClr val="DBEFFD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36416" y="164575"/>
            <a:ext cx="92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Myriad Pro"/>
              </a:rPr>
              <a:t>Child Abuse and Neglect: Best </a:t>
            </a:r>
            <a:r>
              <a:rPr lang="en-US" sz="2800" b="1" dirty="0">
                <a:solidFill>
                  <a:srgbClr val="FFC000"/>
                </a:solidFill>
                <a:latin typeface="Myriad Pro"/>
              </a:rPr>
              <a:t>Available Evidence</a:t>
            </a:r>
            <a:endParaRPr lang="en-US" sz="2800" b="1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2683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3410" y="1470345"/>
            <a:ext cx="5819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FF0000"/>
                </a:solidFill>
                <a:latin typeface="Arial"/>
              </a:rPr>
              <a:t>Build Capacity and Infrastructure Needed to Scale Up Violence Prevention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ceebusinessportal.eu/documents/10180/470540/Real-Estate-Construction-and-Infrastructure1.png/547fc323-1303-4ef8-a1af-f21f899986a7?t=1412584220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5" y="3198570"/>
            <a:ext cx="4353639" cy="28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86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heme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IPC_PPT_dark(">
  <a:themeElements>
    <a:clrScheme name="NCIPC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6E267B"/>
      </a:accent1>
      <a:accent2>
        <a:srgbClr val="007934"/>
      </a:accent2>
      <a:accent3>
        <a:srgbClr val="8CB8C6"/>
      </a:accent3>
      <a:accent4>
        <a:srgbClr val="D47B22"/>
      </a:accent4>
      <a:accent5>
        <a:srgbClr val="FADA63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CHHSTPppt_darktheme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CHHSTPppt_darktheme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21311</TotalTime>
  <Words>893</Words>
  <Application>Microsoft Office PowerPoint</Application>
  <PresentationFormat>On-screen Show (4:3)</PresentationFormat>
  <Paragraphs>250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ＭＳ Ｐゴシック</vt:lpstr>
      <vt:lpstr>SimSun</vt:lpstr>
      <vt:lpstr>Arial</vt:lpstr>
      <vt:lpstr>Arial Narrow</vt:lpstr>
      <vt:lpstr>Calibri</vt:lpstr>
      <vt:lpstr>Courier New</vt:lpstr>
      <vt:lpstr>Myriad Pro</vt:lpstr>
      <vt:lpstr>Myriad Web Pro</vt:lpstr>
      <vt:lpstr>Times New Roman</vt:lpstr>
      <vt:lpstr>Wingdings</vt:lpstr>
      <vt:lpstr>1_Default Design</vt:lpstr>
      <vt:lpstr>NCIPC_PPT_dark(</vt:lpstr>
      <vt:lpstr>2_Default Design</vt:lpstr>
      <vt:lpstr>12_Default Design</vt:lpstr>
      <vt:lpstr>NCHHSTPppt_darktheme[1]</vt:lpstr>
      <vt:lpstr>1_NCHHSTPppt_darktheme[1]</vt:lpstr>
      <vt:lpstr>13_Default Design</vt:lpstr>
      <vt:lpstr>16_Default Design</vt:lpstr>
      <vt:lpstr>17_Default Design</vt:lpstr>
      <vt:lpstr>Office Theme</vt:lpstr>
      <vt:lpstr>8_Default Design</vt:lpstr>
      <vt:lpstr>CDC_OD_PPT_light([1]</vt:lpstr>
      <vt:lpstr>1_CDC_OD_PPT_light([1]</vt:lpstr>
      <vt:lpstr>3_Default Design</vt:lpstr>
      <vt:lpstr>7_Default Design</vt:lpstr>
      <vt:lpstr>9_Default Design</vt:lpstr>
      <vt:lpstr>4_Default Design</vt:lpstr>
      <vt:lpstr>1_Theme1</vt:lpstr>
      <vt:lpstr>PowerPoint Presentation</vt:lpstr>
      <vt:lpstr>National Survey of Children’s Exposure to Violence, 2013-14  </vt:lpstr>
      <vt:lpstr>Violence Against Children/Youth Is Costly and Destructive</vt:lpstr>
      <vt:lpstr>PowerPoint Presentation</vt:lpstr>
      <vt:lpstr>Violence Damages the Body Via Impact on the Brain</vt:lpstr>
      <vt:lpstr>PowerPoint Presentation</vt:lpstr>
      <vt:lpstr>PowerPoint Presentation</vt:lpstr>
      <vt:lpstr>PowerPoint Presentation</vt:lpstr>
      <vt:lpstr>PowerPoint Presentation</vt:lpstr>
      <vt:lpstr>Implementing Evidence-Based Practice (EBP) - THE DREAM</vt:lpstr>
      <vt:lpstr>Implementing EBP—THE REALITY</vt:lpstr>
      <vt:lpstr>Implementing EBP—THE REALITY</vt:lpstr>
      <vt:lpstr>Implementing EBP—THE REALITY</vt:lpstr>
      <vt:lpstr>Implementing EBP—THE REALITY</vt:lpstr>
      <vt:lpstr>Implementing EBP—THE REALITY</vt:lpstr>
      <vt:lpstr>Implementing EBP—THE REALITY</vt:lpstr>
      <vt:lpstr>PowerPoint Presentation</vt:lpstr>
      <vt:lpstr>PowerPoint Presentation</vt:lpstr>
      <vt:lpstr>Violence Against Children/Youth Is Costly and Destructive</vt:lpstr>
      <vt:lpstr>Data from the UK Shows Preventing VAC Could Reduce Risk Behaviors</vt:lpstr>
      <vt:lpstr>The Strategic Importance of Preventing Violence</vt:lpstr>
      <vt:lpstr>“One of the most powerful ways  to change the world is  to make it better for kids.”  Jack P. Shonkoff National Scientific Council for the Developing Child</vt:lpstr>
      <vt:lpstr>PowerPoint Presentation</vt:lpstr>
      <vt:lpstr>PowerPoint Presentation</vt:lpstr>
    </vt:vector>
  </TitlesOfParts>
  <Company>ITSO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A. Tynan</dc:creator>
  <cp:lastModifiedBy>Mercy, James (CDC/ONDIEH/NCIPC)</cp:lastModifiedBy>
  <cp:revision>1572</cp:revision>
  <cp:lastPrinted>2016-08-26T14:09:08Z</cp:lastPrinted>
  <dcterms:created xsi:type="dcterms:W3CDTF">2010-12-02T02:15:58Z</dcterms:created>
  <dcterms:modified xsi:type="dcterms:W3CDTF">2017-02-22T13:48:06Z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iteId">
    <vt:lpwstr>9ce70869-60db-44fd-abe8-d2767077fc8f</vt:lpwstr>
  </property>
  <property fmtid="{D5CDD505-2E9C-101B-9397-08002B2CF9AE}" pid="4" name="MSIP_Label_7b94a7b8-f06c-4dfe-bdcc-9b548fd58c31_Owner">
    <vt:lpwstr>AHB-SIT-AIP-Cloud@cdc.gov</vt:lpwstr>
  </property>
  <property fmtid="{D5CDD505-2E9C-101B-9397-08002B2CF9AE}" pid="5" name="MSIP_Label_7b94a7b8-f06c-4dfe-bdcc-9b548fd58c31_SetDate">
    <vt:lpwstr>2019-04-26T00:19:10.8413179Z</vt:lpwstr>
  </property>
  <property fmtid="{D5CDD505-2E9C-101B-9397-08002B2CF9AE}" pid="6" name="MSIP_Label_7b94a7b8-f06c-4dfe-bdcc-9b548fd58c31_Name">
    <vt:lpwstr>General</vt:lpwstr>
  </property>
  <property fmtid="{D5CDD505-2E9C-101B-9397-08002B2CF9AE}" pid="7" name="MSIP_Label_7b94a7b8-f06c-4dfe-bdcc-9b548fd58c31_Application">
    <vt:lpwstr>Microsoft Azure Information Protection</vt:lpwstr>
  </property>
  <property fmtid="{D5CDD505-2E9C-101B-9397-08002B2CF9AE}" pid="8" name="MSIP_Label_7b94a7b8-f06c-4dfe-bdcc-9b548fd58c31_Extended_MSFT_Method">
    <vt:lpwstr>Automatic</vt:lpwstr>
  </property>
  <property fmtid="{D5CDD505-2E9C-101B-9397-08002B2CF9AE}" pid="9" name="Sensitivity">
    <vt:lpwstr>General</vt:lpwstr>
  </property>
</Properties>
</file>