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711" r:id="rId3"/>
    <p:sldMasterId id="2147483736" r:id="rId4"/>
    <p:sldMasterId id="2147483770" r:id="rId5"/>
    <p:sldMasterId id="2147483777" r:id="rId6"/>
    <p:sldMasterId id="2147483789" r:id="rId7"/>
    <p:sldMasterId id="2147483801" r:id="rId8"/>
    <p:sldMasterId id="2147483813" r:id="rId9"/>
    <p:sldMasterId id="2147483824" r:id="rId10"/>
    <p:sldMasterId id="2147483836" r:id="rId11"/>
    <p:sldMasterId id="2147483842" r:id="rId12"/>
    <p:sldMasterId id="2147483848" r:id="rId13"/>
  </p:sldMasterIdLst>
  <p:notesMasterIdLst>
    <p:notesMasterId r:id="rId43"/>
  </p:notesMasterIdLst>
  <p:handoutMasterIdLst>
    <p:handoutMasterId r:id="rId44"/>
  </p:handoutMasterIdLst>
  <p:sldIdLst>
    <p:sldId id="657" r:id="rId14"/>
    <p:sldId id="658" r:id="rId15"/>
    <p:sldId id="675" r:id="rId16"/>
    <p:sldId id="615" r:id="rId17"/>
    <p:sldId id="682" r:id="rId18"/>
    <p:sldId id="683" r:id="rId19"/>
    <p:sldId id="684" r:id="rId20"/>
    <p:sldId id="676" r:id="rId21"/>
    <p:sldId id="620" r:id="rId22"/>
    <p:sldId id="627" r:id="rId23"/>
    <p:sldId id="628" r:id="rId24"/>
    <p:sldId id="621" r:id="rId25"/>
    <p:sldId id="622" r:id="rId26"/>
    <p:sldId id="623" r:id="rId27"/>
    <p:sldId id="677" r:id="rId28"/>
    <p:sldId id="690" r:id="rId29"/>
    <p:sldId id="685" r:id="rId30"/>
    <p:sldId id="686" r:id="rId31"/>
    <p:sldId id="687" r:id="rId32"/>
    <p:sldId id="688" r:id="rId33"/>
    <p:sldId id="625" r:id="rId34"/>
    <p:sldId id="678" r:id="rId35"/>
    <p:sldId id="674" r:id="rId36"/>
    <p:sldId id="672" r:id="rId37"/>
    <p:sldId id="660" r:id="rId38"/>
    <p:sldId id="691" r:id="rId39"/>
    <p:sldId id="692" r:id="rId40"/>
    <p:sldId id="693" r:id="rId41"/>
    <p:sldId id="5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1D14"/>
    <a:srgbClr val="793423"/>
    <a:srgbClr val="ED1036"/>
    <a:srgbClr val="255FAA"/>
    <a:srgbClr val="9D8ABD"/>
    <a:srgbClr val="E7401A"/>
    <a:srgbClr val="5F3D5D"/>
    <a:srgbClr val="2F3C1A"/>
    <a:srgbClr val="A51D2D"/>
    <a:srgbClr val="9C7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606" autoAdjust="0"/>
    <p:restoredTop sz="78308" autoAdjust="0"/>
  </p:normalViewPr>
  <p:slideViewPr>
    <p:cSldViewPr>
      <p:cViewPr varScale="1">
        <p:scale>
          <a:sx n="88" d="100"/>
          <a:sy n="88" d="100"/>
        </p:scale>
        <p:origin x="11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13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DBC4F-3282-450A-99F7-DEE4FE01D9BE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58908-2799-4995-A399-B7D8A519C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7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8DA4-9C8A-4988-B75B-685D95C866AF}" type="datetimeFigureOut">
              <a:rPr lang="en-US" smtClean="0"/>
              <a:t>2/22/2017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49800" y="684213"/>
            <a:ext cx="1422400" cy="1066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133600"/>
            <a:ext cx="5486400" cy="6324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D414A-1371-44A8-BAD9-9B3D445EC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25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4888" y="696913"/>
            <a:ext cx="1339850" cy="1004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2088833"/>
            <a:ext cx="5588000" cy="649859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6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30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18025" y="468313"/>
            <a:ext cx="1851025" cy="1387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29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7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24400" y="685800"/>
            <a:ext cx="1320800" cy="990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5486400" cy="6400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20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6713" y="452438"/>
            <a:ext cx="2063750" cy="1547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03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2054C-5FFB-4925-88B8-34BFE44764D6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47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8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20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7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63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24400" y="685800"/>
            <a:ext cx="1320800" cy="990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5486400" cy="6400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31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0" y="457200"/>
            <a:ext cx="1912938" cy="1435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57288-C985-4820-8C15-0FD509EE468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54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55812"/>
            <a:ext cx="5486400" cy="6478587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3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0889" y="2166197"/>
            <a:ext cx="5665611" cy="64212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D414A-1371-44A8-BAD9-9B3D445EC78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17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043E-3B2E-174A-AC8A-CE2EDD70AE4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38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46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6E37B-5EA9-4A14-8E69-CE47D14250C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67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00600" y="685800"/>
            <a:ext cx="1506538" cy="1130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286000"/>
            <a:ext cx="5988711" cy="631255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57288-C985-4820-8C15-0FD509EE468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5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24400" y="685800"/>
            <a:ext cx="1320800" cy="990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5486400" cy="6400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175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5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03775" y="458788"/>
            <a:ext cx="1666875" cy="1249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7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03775" y="458788"/>
            <a:ext cx="1666875" cy="1249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91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03775" y="458788"/>
            <a:ext cx="1666875" cy="1249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7E41B-31CF-47D8-BFF2-B1689096B5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61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24400" y="685800"/>
            <a:ext cx="1320800" cy="990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057400"/>
            <a:ext cx="5486400" cy="6400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11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779963" y="471488"/>
            <a:ext cx="1978025" cy="1482725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612"/>
              </a:spcAft>
            </a:pPr>
            <a:endParaRPr lang="en-US" dirty="0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5043E8-B854-4A0F-AA4A-4A4754899D9F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9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5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506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A65AA-51BD-4249-B37D-98E3FDF4A1CD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10090"/>
      </p:ext>
    </p:extLst>
  </p:cSld>
  <p:clrMapOvr>
    <a:masterClrMapping/>
  </p:clrMapOvr>
  <p:transition spd="med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4248614050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8933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7543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620000" cy="4068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0557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E2D3A-4FD9-40B6-B31B-B37DF7DFCC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58C20-A59B-4E49-8E7D-636A75ACD1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9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F5FA-E49D-4977-8D4A-14120A8D8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CF1C-9783-4F64-AE81-4DF3F900CC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79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EFEB-9CC5-4B67-8D5B-DB584BB22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AC0B7-09C6-4320-82B9-964D155EF7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569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A8D1-D7D8-45B2-B33F-C3DCA72242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A6E9-917A-4E9E-9386-6CB9491DAD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187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5DF85-9948-41C5-BDFE-D5326DD0CE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90FED-3CF0-4F69-AE9C-D15FF27612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837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1B0F-5867-4BCD-AA46-0498D75DDB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75AAD-9863-468A-84FC-C89786B9A0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0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9DA79-6CAC-423A-904A-1F80EECD15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7FC5A-C7AC-4331-9A41-CD5EAD5AB0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2497F-C0B0-2C41-9241-3D7E7B2FCF46}" type="slidenum">
              <a:rPr lang="en-US">
                <a:solidFill>
                  <a:srgbClr val="FFC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414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B6693-B30A-4133-9906-FEED837923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FDA8B-402D-4605-92FC-615BDABAA3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402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36C2-5F5B-46E2-8A90-3A8E5E7CA6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F944-18C2-499C-8680-2870C8A671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737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44F94-87DC-4619-BE3A-809FDEEE66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AF09B-F69A-4073-ABE5-5783EEE9B7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361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8E31-2D19-49A2-A834-30E71416C0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3904-F308-428D-BB4D-95F9BAE6FA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856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P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92"/>
          <a:stretch/>
        </p:blipFill>
        <p:spPr>
          <a:xfrm>
            <a:off x="0" y="1"/>
            <a:ext cx="9144000" cy="12363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86071"/>
            <a:ext cx="82296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59349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946019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781D7E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120203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National Center for Injury Prevention and Control</a:t>
            </a:r>
          </a:p>
        </p:txBody>
      </p:sp>
    </p:spTree>
    <p:extLst>
      <p:ext uri="{BB962C8B-B14F-4D97-AF65-F5344CB8AC3E}">
        <p14:creationId xmlns:p14="http://schemas.microsoft.com/office/powerpoint/2010/main" val="1474620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Bottom band: NCIPC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34"/>
          <a:stretch/>
        </p:blipFill>
        <p:spPr>
          <a:xfrm>
            <a:off x="0" y="6688019"/>
            <a:ext cx="9144000" cy="169981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900" indent="-342900">
              <a:buClr>
                <a:srgbClr val="781D7E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00853F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EC881D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90232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86239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62391"/>
              </a:buClr>
              <a:buSzPct val="70000"/>
              <a:buFont typeface="Arial" panose="020B0604020202020204" pitchFamily="34" charset="0"/>
              <a:buChar char="•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800100" indent="-342900">
              <a:buClr>
                <a:srgbClr val="00853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 marL="1200150" indent="-285750">
              <a:buClr>
                <a:srgbClr val="00853F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 marL="1600200" indent="-228600">
              <a:buClr>
                <a:srgbClr val="00853F"/>
              </a:buClr>
              <a:buSzPct val="70000"/>
              <a:buFont typeface="Wingdings" panose="05000000000000000000" pitchFamily="2" charset="2"/>
              <a:buChar char="§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2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0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28"/>
          <a:stretch/>
        </p:blipFill>
        <p:spPr>
          <a:xfrm>
            <a:off x="0" y="6673516"/>
            <a:ext cx="9144000" cy="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1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781D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7"/>
            <a:ext cx="8294913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5900928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434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40"/>
          <a:stretch/>
        </p:blipFill>
        <p:spPr>
          <a:xfrm>
            <a:off x="0" y="5679808"/>
            <a:ext cx="9148928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116335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P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92"/>
          <a:stretch/>
        </p:blipFill>
        <p:spPr>
          <a:xfrm>
            <a:off x="0" y="1"/>
            <a:ext cx="9144000" cy="12363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86071"/>
            <a:ext cx="82296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59349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946019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781D7E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0" y="120203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National Center for Injury Prevention and Control</a:t>
            </a:r>
          </a:p>
        </p:txBody>
      </p:sp>
    </p:spTree>
    <p:extLst>
      <p:ext uri="{BB962C8B-B14F-4D97-AF65-F5344CB8AC3E}">
        <p14:creationId xmlns:p14="http://schemas.microsoft.com/office/powerpoint/2010/main" val="306621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_2 Column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38862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00600" y="1600200"/>
            <a:ext cx="38862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579681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781D7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Bottom band: NCIPC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134"/>
          <a:stretch/>
        </p:blipFill>
        <p:spPr>
          <a:xfrm>
            <a:off x="0" y="6688019"/>
            <a:ext cx="9144000" cy="169981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342900" indent="-342900">
              <a:buClr>
                <a:srgbClr val="781D7E"/>
              </a:buClr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00853F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EC881D"/>
              </a:buCl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3994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862391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62391"/>
              </a:buClr>
              <a:buSzPct val="70000"/>
              <a:buFont typeface="Arial" panose="020B0604020202020204" pitchFamily="34" charset="0"/>
              <a:buChar char="•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800100" indent="-342900">
              <a:buClr>
                <a:srgbClr val="00853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 marL="1200150" indent="-285750">
              <a:buClr>
                <a:srgbClr val="00853F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 marL="1600200" indent="-228600">
              <a:buClr>
                <a:srgbClr val="00853F"/>
              </a:buClr>
              <a:buSzPct val="70000"/>
              <a:buFont typeface="Wingdings" panose="05000000000000000000" pitchFamily="2" charset="2"/>
              <a:buChar char="§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2" y="1600201"/>
            <a:ext cx="3879669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0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28"/>
          <a:stretch/>
        </p:blipFill>
        <p:spPr>
          <a:xfrm>
            <a:off x="0" y="6673516"/>
            <a:ext cx="9144000" cy="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86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781D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7"/>
            <a:ext cx="8294913" cy="1162051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1" y="5900928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5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40"/>
          <a:stretch/>
        </p:blipFill>
        <p:spPr>
          <a:xfrm>
            <a:off x="0" y="5679808"/>
            <a:ext cx="9148928" cy="1178193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9" y="3662433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</a:br>
            <a:r>
              <a:rPr lang="en-US" sz="1200" dirty="0" smtClean="0">
                <a:solidFill>
                  <a:srgbClr val="695E4A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1853555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328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24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488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558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09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87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113817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743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2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525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080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0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09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13060"/>
      </p:ext>
    </p:extLst>
  </p:cSld>
  <p:clrMapOvr>
    <a:masterClrMapping/>
  </p:clrMapOvr>
  <p:transition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86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7599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331387384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1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07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2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420865974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75389"/>
      </p:ext>
    </p:extLst>
  </p:cSld>
  <p:clrMapOvr>
    <a:masterClrMapping/>
  </p:clrMapOvr>
  <p:transition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7543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33600"/>
            <a:ext cx="3733800" cy="4068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2133600"/>
            <a:ext cx="3733800" cy="19573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243388"/>
            <a:ext cx="3733800" cy="1958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53082"/>
      </p:ext>
    </p:extLst>
  </p:cSld>
  <p:clrMapOvr>
    <a:masterClrMapping/>
  </p:clrMapOvr>
  <p:transition/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828800" y="6263640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8288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Office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67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3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4114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2000" y="1600200"/>
            <a:ext cx="4114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84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57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87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218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2762533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33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3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7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83423086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4191000"/>
            <a:ext cx="6400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rgbClr val="FFFFFF"/>
                </a:solidFill>
              </a:rPr>
              <a:t>For more information please contact Centers for Disease Control and Prevention.</a:t>
            </a:r>
          </a:p>
          <a:p>
            <a:endParaRPr lang="en-US" sz="1300" b="1" dirty="0" smtClean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4706036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1600 Clifton Road NE, Atlanta, GA 30333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Telephone, 1-800-CDC-INFO (232-4636)/TTY: 1-888-232-6348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E-mail: cdcinfo@cdc.gov 	Web: www.cdc.gov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63640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Office Title Here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The findings and conclusions in this presentation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9064629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69"/>
            <a:ext cx="9144000" cy="1134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281"/>
            <a:ext cx="8229600" cy="473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96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281"/>
            <a:ext cx="8229600" cy="473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0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ine_head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6403975"/>
            <a:ext cx="8229600" cy="36512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774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ine_head_footer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69"/>
            <a:ext cx="9144000" cy="141421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502"/>
            <a:ext cx="8229600" cy="39661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6403975"/>
            <a:ext cx="8229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890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line_head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69"/>
            <a:ext cx="9144000" cy="155417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7502"/>
            <a:ext cx="8229600" cy="39661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6403975"/>
            <a:ext cx="8229600" cy="36512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0657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6403975"/>
            <a:ext cx="8229600" cy="365125"/>
          </a:xfrm>
          <a:prstGeom prst="rect">
            <a:avLst/>
          </a:prstGeom>
        </p:spPr>
        <p:txBody>
          <a:bodyPr/>
          <a:lstStyle>
            <a:lvl1pPr>
              <a:defRPr sz="1400" i="1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50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ph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2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56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5625"/>
            <a:ext cx="7772400" cy="147002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76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57200" y="6403975"/>
            <a:ext cx="82296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spcBef>
                <a:spcPts val="377"/>
              </a:spcBef>
              <a:defRPr sz="1400" dirty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endParaRPr lang="en-US" dirty="0">
              <a:solidFill>
                <a:prstClr val="white">
                  <a:tint val="75000"/>
                </a:prst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7703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_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8294"/>
            <a:ext cx="4038600" cy="52344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8294"/>
            <a:ext cx="4038600" cy="52344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26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8294"/>
            <a:ext cx="4038600" cy="50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8294"/>
            <a:ext cx="4038600" cy="5019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74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67495"/>
            <a:ext cx="91440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505200"/>
            <a:ext cx="91440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4800"/>
            <a:ext cx="91440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76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6B2497F-C0B0-2C41-9241-3D7E7B2FCF46}" type="slidenum">
              <a:rPr lang="en-US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5963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7956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6EAA9EF-FD1D-C54A-ACB6-BF4AE450FA73}" type="slidenum">
              <a:rPr lang="en-US">
                <a:solidFill>
                  <a:prstClr val="white"/>
                </a:solidFill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877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505200"/>
            <a:ext cx="91440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114800"/>
            <a:ext cx="91440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20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600200"/>
            <a:ext cx="9144000" cy="1676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400" b="1" baseline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 of Presentation</a:t>
            </a:r>
            <a:endParaRPr lang="en-US" dirty="0"/>
          </a:p>
        </p:txBody>
      </p:sp>
      <p:pic>
        <p:nvPicPr>
          <p:cNvPr id="7" name="Content Placeholder 7" descr="cdc_HHS_blue_P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6339025" y="4121345"/>
            <a:ext cx="2677384" cy="346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32142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1650"/>
            <a:ext cx="7924800" cy="641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600200"/>
            <a:ext cx="388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6294813-7C77-491C-A245-4008B7E8C11E}" type="datetimeFigureOut">
              <a:rPr lang="en-US"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2/22/2017</a:t>
            </a:fld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F745F7F-2F95-4689-A4D0-6ED5DFD291EE}" type="slidenum">
              <a:rPr lang="en-US">
                <a:latin typeface="Arial" charset="0"/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6842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9044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406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3979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3600" b="1" baseline="0"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724399"/>
          </a:xfrm>
          <a:prstGeom prst="rect">
            <a:avLst/>
          </a:prstGeom>
        </p:spPr>
        <p:txBody>
          <a:bodyPr/>
          <a:lstStyle>
            <a:lvl1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2800" b="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Arial" pitchFamily="34" charset="0"/>
              <a:buChar char="•"/>
              <a:defRPr sz="2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20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56470"/>
      </p:ext>
    </p:extLst>
  </p:cSld>
  <p:clrMapOvr>
    <a:masterClrMapping/>
  </p:clrMapOvr>
  <p:transition>
    <p:fade/>
  </p:transition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3600" b="1" baseline="0"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95400"/>
            <a:ext cx="8229600" cy="47244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2800" b="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Arial" pitchFamily="34" charset="0"/>
              <a:buChar char="•"/>
              <a:defRPr sz="24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accent5">
                  <a:lumMod val="40000"/>
                  <a:lumOff val="60000"/>
                </a:schemeClr>
              </a:buClr>
              <a:buSzPct val="100000"/>
              <a:buFont typeface="Arial" pitchFamily="34" charset="0"/>
              <a:buChar char="•"/>
              <a:defRPr sz="22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20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accent5">
                  <a:lumMod val="40000"/>
                  <a:lumOff val="60000"/>
                </a:schemeClr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0960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i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1935"/>
      </p:ext>
    </p:extLst>
  </p:cSld>
  <p:clrMapOvr>
    <a:masterClrMapping/>
  </p:clrMapOvr>
  <p:transition>
    <p:fade/>
  </p:transition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3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CIP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386071"/>
            <a:ext cx="82296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2250"/>
              </a:lnSpc>
              <a:defRPr sz="2100" b="1" baseline="0">
                <a:solidFill>
                  <a:srgbClr val="7A619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2859349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 b="1" baseline="0">
                <a:solidFill>
                  <a:srgbClr val="7A6196"/>
                </a:solidFill>
                <a:effectLst/>
                <a:latin typeface="Calibri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3946019"/>
            <a:ext cx="64008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350" baseline="0">
                <a:solidFill>
                  <a:srgbClr val="7A6196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57201" y="264159"/>
            <a:ext cx="69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>
                    <a:lumMod val="95000"/>
                  </a:srgbClr>
                </a:solidFill>
                <a:latin typeface="Calibri" panose="020F0502020204030204" pitchFamily="34" charset="0"/>
              </a:rPr>
              <a:t>National Center for Injury Prevention and Control</a:t>
            </a:r>
          </a:p>
        </p:txBody>
      </p:sp>
    </p:spTree>
    <p:extLst>
      <p:ext uri="{BB962C8B-B14F-4D97-AF65-F5344CB8AC3E}">
        <p14:creationId xmlns:p14="http://schemas.microsoft.com/office/powerpoint/2010/main" val="980338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2250"/>
              </a:lnSpc>
              <a:defRPr sz="2400" b="1" baseline="0">
                <a:solidFill>
                  <a:srgbClr val="7A619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Bottom band: </a:t>
            </a:r>
            <a:r>
              <a:rPr lang="en-US" dirty="0" err="1" smtClean="0"/>
              <a:t>NCIPCz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37739"/>
            <a:ext cx="9144000" cy="120263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257168" indent="-257168">
              <a:buClr>
                <a:srgbClr val="7A6196"/>
              </a:buClr>
              <a:buFont typeface="Arial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1pPr>
            <a:lvl2pPr marL="557199" indent="-214308">
              <a:buClr>
                <a:srgbClr val="518FAA"/>
              </a:buClr>
              <a:buFont typeface="Arial" charset="0"/>
              <a:buChar char="–"/>
              <a:defRPr sz="1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EC881D"/>
              </a:buCl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5064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2250"/>
              </a:lnSpc>
              <a:defRPr sz="2400" b="1" baseline="0">
                <a:solidFill>
                  <a:srgbClr val="7A6196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879669" cy="419100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rgbClr val="862391"/>
              </a:buClr>
              <a:buSzPct val="70000"/>
              <a:buFont typeface="Arial" panose="020B0604020202020204" pitchFamily="34" charset="0"/>
              <a:buChar char="•"/>
              <a:defRPr sz="18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600060" indent="-257168">
              <a:buClr>
                <a:srgbClr val="00853F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 marL="900091" indent="-214308">
              <a:buClr>
                <a:srgbClr val="00853F"/>
              </a:buClr>
              <a:buSzPct val="100000"/>
              <a:buFont typeface="Wingdings" panose="05000000000000000000" pitchFamily="2" charset="2"/>
              <a:buChar char="§"/>
              <a:defRPr sz="1350">
                <a:solidFill>
                  <a:schemeClr val="accent4">
                    <a:lumMod val="75000"/>
                  </a:schemeClr>
                </a:solidFill>
              </a:defRPr>
            </a:lvl3pPr>
            <a:lvl4pPr marL="1200120" indent="-171446">
              <a:buClr>
                <a:srgbClr val="00853F"/>
              </a:buClr>
              <a:buSzPct val="70000"/>
              <a:buFont typeface="Wingdings" panose="05000000000000000000" pitchFamily="2" charset="2"/>
              <a:buChar char="§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3" y="1600201"/>
            <a:ext cx="3879669" cy="419100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18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557199" indent="-214308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35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35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350">
                <a:solidFill>
                  <a:schemeClr val="bg2"/>
                </a:solidFill>
              </a:defRPr>
            </a:lvl5pPr>
          </a:lstStyle>
          <a:p>
            <a:pPr lvl="2"/>
            <a:endParaRPr lang="en-US" dirty="0" smtClean="0"/>
          </a:p>
          <a:p>
            <a:pPr lvl="0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28"/>
          <a:stretch/>
        </p:blipFill>
        <p:spPr>
          <a:xfrm>
            <a:off x="0" y="6673518"/>
            <a:ext cx="9144000" cy="20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8"/>
            <a:ext cx="8294913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2" y="5900929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1650"/>
              </a:lnSpc>
              <a:buNone/>
              <a:defRPr sz="1500" baseline="0">
                <a:solidFill>
                  <a:schemeClr val="bg2"/>
                </a:solidFill>
                <a:latin typeface="Calibri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624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_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71120" y="4267200"/>
            <a:ext cx="9337040" cy="1633728"/>
          </a:xfrm>
          <a:prstGeom prst="rect">
            <a:avLst/>
          </a:prstGeom>
          <a:solidFill>
            <a:schemeClr val="bg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467098"/>
            <a:ext cx="8294913" cy="1162051"/>
          </a:xfrm>
          <a:prstGeom prst="rect">
            <a:avLst/>
          </a:prstGeom>
        </p:spPr>
        <p:txBody>
          <a:bodyPr anchor="ctr"/>
          <a:lstStyle>
            <a:lvl1pPr algn="l">
              <a:defRPr sz="2700" b="1" baseline="0">
                <a:solidFill>
                  <a:schemeClr val="accent4">
                    <a:lumMod val="50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2" y="5900929"/>
            <a:ext cx="77724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1650"/>
              </a:lnSpc>
              <a:buNone/>
              <a:defRPr sz="1500" baseline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574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commenda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0211" y="339069"/>
            <a:ext cx="8498330" cy="62042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89101" y="535328"/>
            <a:ext cx="7874180" cy="114300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2250"/>
              </a:lnSpc>
              <a:defRPr sz="2400" b="1" baseline="0">
                <a:solidFill>
                  <a:srgbClr val="7A6196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 smtClean="0"/>
              <a:t>Bottom band: </a:t>
            </a:r>
            <a:r>
              <a:rPr lang="en-US" dirty="0" err="1" smtClean="0"/>
              <a:t>NCIPCz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89101" y="1874587"/>
            <a:ext cx="7874180" cy="4455584"/>
          </a:xfrm>
        </p:spPr>
        <p:txBody>
          <a:bodyPr/>
          <a:lstStyle>
            <a:lvl1pPr marL="257168" indent="-257168">
              <a:buClr>
                <a:srgbClr val="7A6196"/>
              </a:buClr>
              <a:buFont typeface="Arial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1pPr>
            <a:lvl2pPr marL="557199" indent="-214308">
              <a:buClr>
                <a:srgbClr val="518FAA"/>
              </a:buClr>
              <a:buFont typeface="Arial" charset="0"/>
              <a:buChar char="–"/>
              <a:defRPr sz="1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EC881D"/>
              </a:buCl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6005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7372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4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647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6853"/>
            <a:ext cx="8229600" cy="42853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29161"/>
            <a:ext cx="8229600" cy="45198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88225"/>
            <a:ext cx="8229600" cy="4737938"/>
          </a:xfrm>
        </p:spPr>
        <p:txBody>
          <a:bodyPr>
            <a:normAutofit/>
          </a:bodyPr>
          <a:lstStyle>
            <a:lvl1pPr marL="457200" indent="-457200">
              <a:buSzPct val="70000"/>
              <a:buFont typeface="Wingdings" panose="05000000000000000000" pitchFamily="2" charset="2"/>
              <a:buChar char="Ø"/>
              <a:defRPr sz="2800"/>
            </a:lvl1pPr>
            <a:lvl2pPr marL="742950" indent="-285750">
              <a:buClr>
                <a:srgbClr val="93BE6E"/>
              </a:buClr>
              <a:buSzPct val="70000"/>
              <a:buFont typeface="Arial" panose="020B0604020202020204" pitchFamily="34" charset="0"/>
              <a:buChar char="•"/>
              <a:defRPr sz="2400"/>
            </a:lvl2pPr>
            <a:lvl3pPr marL="1143000" indent="-228600">
              <a:buClr>
                <a:srgbClr val="93BE6E"/>
              </a:buClr>
              <a:buSzPct val="70000"/>
              <a:buFont typeface="Calibri" panose="020F0502020204030204" pitchFamily="34" charset="0"/>
              <a:buChar char="⁻"/>
              <a:defRPr sz="2000" i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/>
          </p:nvPr>
        </p:nvGraphicFramePr>
        <p:xfrm>
          <a:off x="0" y="6719372"/>
          <a:ext cx="9150836" cy="137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2693"/>
                <a:gridCol w="1161288"/>
                <a:gridCol w="1124712"/>
                <a:gridCol w="1152143"/>
              </a:tblGrid>
              <a:tr h="121054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F796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009F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93BE6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54BC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3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00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647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6853"/>
            <a:ext cx="8229600" cy="42853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29161"/>
            <a:ext cx="8229600" cy="45198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88225"/>
            <a:ext cx="8229600" cy="4737938"/>
          </a:xfrm>
        </p:spPr>
        <p:txBody>
          <a:bodyPr>
            <a:normAutofit/>
          </a:bodyPr>
          <a:lstStyle>
            <a:lvl1pPr marL="457200" indent="-457200">
              <a:buSzPct val="70000"/>
              <a:buFont typeface="Wingdings" panose="05000000000000000000" pitchFamily="2" charset="2"/>
              <a:buChar char="Ø"/>
              <a:defRPr sz="2800"/>
            </a:lvl1pPr>
            <a:lvl2pPr marL="742950" indent="-285750">
              <a:buClr>
                <a:srgbClr val="93BE6E"/>
              </a:buClr>
              <a:buSzPct val="70000"/>
              <a:buFont typeface="Arial" panose="020B0604020202020204" pitchFamily="34" charset="0"/>
              <a:buChar char="•"/>
              <a:defRPr sz="2400"/>
            </a:lvl2pPr>
            <a:lvl3pPr marL="1143000" indent="-228600">
              <a:buClr>
                <a:srgbClr val="93BE6E"/>
              </a:buClr>
              <a:buSzPct val="70000"/>
              <a:buFont typeface="Calibri" panose="020F0502020204030204" pitchFamily="34" charset="0"/>
              <a:buChar char="⁻"/>
              <a:defRPr sz="2000" i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/>
          </p:nvPr>
        </p:nvGraphicFramePr>
        <p:xfrm>
          <a:off x="0" y="6719372"/>
          <a:ext cx="9150836" cy="137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2693"/>
                <a:gridCol w="1161288"/>
                <a:gridCol w="1124712"/>
                <a:gridCol w="1152143"/>
              </a:tblGrid>
              <a:tr h="121054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F796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009F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93BE6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54BC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12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42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647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26853"/>
            <a:ext cx="8229600" cy="42853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1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29161"/>
            <a:ext cx="8229600" cy="45198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88225"/>
            <a:ext cx="8229600" cy="4737938"/>
          </a:xfrm>
        </p:spPr>
        <p:txBody>
          <a:bodyPr>
            <a:normAutofit/>
          </a:bodyPr>
          <a:lstStyle>
            <a:lvl1pPr marL="457200" indent="-457200">
              <a:buSzPct val="70000"/>
              <a:buFont typeface="Wingdings" panose="05000000000000000000" pitchFamily="2" charset="2"/>
              <a:buChar char="Ø"/>
              <a:defRPr sz="2800"/>
            </a:lvl1pPr>
            <a:lvl2pPr marL="742950" indent="-285750">
              <a:buClr>
                <a:srgbClr val="93BE6E"/>
              </a:buClr>
              <a:buSzPct val="70000"/>
              <a:buFont typeface="Arial" panose="020B0604020202020204" pitchFamily="34" charset="0"/>
              <a:buChar char="•"/>
              <a:defRPr sz="2400"/>
            </a:lvl2pPr>
            <a:lvl3pPr marL="1143000" indent="-228600">
              <a:buClr>
                <a:srgbClr val="93BE6E"/>
              </a:buClr>
              <a:buSzPct val="70000"/>
              <a:buFont typeface="Calibri" panose="020F0502020204030204" pitchFamily="34" charset="0"/>
              <a:buChar char="⁻"/>
              <a:defRPr sz="2000" i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 userDrawn="1">
            <p:extLst/>
          </p:nvPr>
        </p:nvGraphicFramePr>
        <p:xfrm>
          <a:off x="0" y="6719372"/>
          <a:ext cx="9150836" cy="137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12693"/>
                <a:gridCol w="1161288"/>
                <a:gridCol w="1124712"/>
                <a:gridCol w="1152143"/>
              </a:tblGrid>
              <a:tr h="121054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F7966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009F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93BE6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solidFill>
                      <a:srgbClr val="54BC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2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8620125" y="6600825"/>
            <a:ext cx="371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EFFF46DD-CD61-4019-8585-B0118926AD13}" type="slidenum">
              <a:rPr lang="en-US" sz="1200">
                <a:solidFill>
                  <a:srgbClr val="FFFFFF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43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9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3819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7456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36242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1627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39699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142943188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1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2450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89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1D41F49A-D22D-4314-9C06-2B019FBBF7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68A3057-A3A2-4B95-8E14-888B935E6C61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9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6684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28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6684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9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654B-6F2D-554B-B574-49E763F3CF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9DC93-E5BF-F34C-8465-7E21FB58FB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8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1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>
    <p:fad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69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3370"/>
            <a:ext cx="9144000" cy="98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0628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55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</p:sldLayoutIdLst>
  <p:txStyles>
    <p:titleStyle>
      <a:lvl1pPr algn="ctr" defTabSz="457200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lnSpc>
          <a:spcPct val="90000"/>
        </a:lnSpc>
        <a:spcBef>
          <a:spcPts val="135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100000"/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800100" indent="-338138" algn="l" defTabSz="457200" rtl="0" eaLnBrk="1" fontAlgn="base" hangingPunct="1">
        <a:lnSpc>
          <a:spcPct val="90000"/>
        </a:lnSpc>
        <a:spcBef>
          <a:spcPts val="135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100000"/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257300" indent="-342900" algn="l" defTabSz="457200" rtl="0" eaLnBrk="1" fontAlgn="base" hangingPunct="1">
        <a:lnSpc>
          <a:spcPct val="90000"/>
        </a:lnSpc>
        <a:spcBef>
          <a:spcPts val="135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100000"/>
        <a:buFont typeface="Arial" charset="0"/>
        <a:buChar char="•"/>
        <a:defRPr sz="22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714500" indent="-338138" algn="l" defTabSz="457200" rtl="0" eaLnBrk="1" fontAlgn="base" hangingPunct="1">
        <a:lnSpc>
          <a:spcPct val="90000"/>
        </a:lnSpc>
        <a:spcBef>
          <a:spcPts val="135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100000"/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171700" indent="-342900" algn="l" defTabSz="457200" rtl="0" eaLnBrk="1" fontAlgn="base" hangingPunct="1">
        <a:lnSpc>
          <a:spcPct val="90000"/>
        </a:lnSpc>
        <a:spcBef>
          <a:spcPts val="1350"/>
        </a:spcBef>
        <a:spcAft>
          <a:spcPct val="0"/>
        </a:spcAft>
        <a:buClr>
          <a:schemeClr val="bg2">
            <a:lumMod val="40000"/>
            <a:lumOff val="60000"/>
          </a:schemeClr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2" y="1826685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01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81812"/>
          </a:xfrm>
          <a:prstGeom prst="rect">
            <a:avLst/>
          </a:prstGeom>
        </p:spPr>
      </p:pic>
      <p:pic>
        <p:nvPicPr>
          <p:cNvPr id="8" name="Picture 7" descr="Footer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9632"/>
            <a:ext cx="9144000" cy="6583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00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70960"/>
            <a:ext cx="8229600" cy="4285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4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1B90CE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ct val="20000"/>
        </a:spcBef>
        <a:buClr>
          <a:srgbClr val="81B55A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81812"/>
          </a:xfrm>
          <a:prstGeom prst="rect">
            <a:avLst/>
          </a:prstGeom>
        </p:spPr>
      </p:pic>
      <p:pic>
        <p:nvPicPr>
          <p:cNvPr id="8" name="Picture 7" descr="Footer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9632"/>
            <a:ext cx="9144000" cy="6583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00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70960"/>
            <a:ext cx="8229600" cy="4285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9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1B90CE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ct val="20000"/>
        </a:spcBef>
        <a:buClr>
          <a:srgbClr val="81B55A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ead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81812"/>
          </a:xfrm>
          <a:prstGeom prst="rect">
            <a:avLst/>
          </a:prstGeom>
        </p:spPr>
      </p:pic>
      <p:pic>
        <p:nvPicPr>
          <p:cNvPr id="8" name="Picture 7" descr="Footer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99632"/>
            <a:ext cx="9144000" cy="6583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44302"/>
            <a:ext cx="8229600" cy="7900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70960"/>
            <a:ext cx="8229600" cy="4285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7408DB5-8845-DF45-AAE3-2C2F44F4EF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3CD06FE-A839-B94C-B05F-88EA443BF8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1B90CE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ct val="20000"/>
        </a:spcBef>
        <a:buClr>
          <a:srgbClr val="81B55A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02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8.tm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73955" cy="6858000"/>
          </a:xfrm>
          <a:prstGeom prst="rect">
            <a:avLst/>
          </a:prstGeom>
        </p:spPr>
      </p:pic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591485" y="4191000"/>
            <a:ext cx="4623459" cy="533400"/>
          </a:xfrm>
          <a:noFill/>
          <a:effectLst/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012D79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Grant Baldwin, PhD, MPH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6934200" cy="533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rgbClr val="88A569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Unintentional Injury Prevention</a:t>
            </a:r>
            <a:endParaRPr lang="en-US" sz="4000" b="1" dirty="0">
              <a:solidFill>
                <a:srgbClr val="88A569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85" y="501296"/>
            <a:ext cx="1197963" cy="90266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11019" y="848640"/>
            <a:ext cx="5562598" cy="533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dirty="0" smtClean="0">
                <a:solidFill>
                  <a:srgbClr val="173C94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United States Perspective</a:t>
            </a:r>
            <a:endParaRPr lang="en-US" sz="4000" dirty="0">
              <a:solidFill>
                <a:srgbClr val="173C94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91484" y="4545906"/>
            <a:ext cx="4953001" cy="533400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12D79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Division of Unintentional Injury Prevention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91484" y="5167512"/>
            <a:ext cx="4953001" cy="533400"/>
          </a:xfrm>
          <a:prstGeom prst="rect">
            <a:avLst/>
          </a:prstGeom>
          <a:noFill/>
          <a:effectLst/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 baseline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rgbClr val="101826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February 22, 2017</a:t>
            </a:r>
            <a:endParaRPr lang="en-US" sz="2400" dirty="0" smtClean="0">
              <a:solidFill>
                <a:srgbClr val="101826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27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91" y="1677375"/>
            <a:ext cx="1447800" cy="958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73" y="4112092"/>
            <a:ext cx="1422917" cy="94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92" y="2909990"/>
            <a:ext cx="1447799" cy="961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sp>
        <p:nvSpPr>
          <p:cNvPr id="8" name="Oval 7"/>
          <p:cNvSpPr/>
          <p:nvPr/>
        </p:nvSpPr>
        <p:spPr>
          <a:xfrm>
            <a:off x="488517" y="1925515"/>
            <a:ext cx="533400" cy="560457"/>
          </a:xfrm>
          <a:prstGeom prst="ellipse">
            <a:avLst/>
          </a:prstGeom>
          <a:solidFill>
            <a:srgbClr val="54BCB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488517" y="197491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1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88517" y="3102489"/>
            <a:ext cx="533400" cy="560457"/>
          </a:xfrm>
          <a:prstGeom prst="ellipse">
            <a:avLst/>
          </a:prstGeom>
          <a:solidFill>
            <a:srgbClr val="93BE6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88517" y="315188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2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3400" y="4274665"/>
            <a:ext cx="533400" cy="560457"/>
          </a:xfrm>
          <a:prstGeom prst="ellipse">
            <a:avLst/>
          </a:prstGeom>
          <a:solidFill>
            <a:srgbClr val="009FD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513400" y="432406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3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91" y="5304531"/>
            <a:ext cx="1447799" cy="1004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sp>
        <p:nvSpPr>
          <p:cNvPr id="15" name="Oval 14"/>
          <p:cNvSpPr/>
          <p:nvPr/>
        </p:nvSpPr>
        <p:spPr>
          <a:xfrm>
            <a:off x="488518" y="5503550"/>
            <a:ext cx="533400" cy="560457"/>
          </a:xfrm>
          <a:prstGeom prst="ellipse">
            <a:avLst/>
          </a:prstGeom>
          <a:solidFill>
            <a:srgbClr val="F7966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88518" y="555294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4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821963" y="412535"/>
            <a:ext cx="7322037" cy="506292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1B90CE"/>
                </a:solidFill>
              </a:rPr>
              <a:t>STEADI Implementation</a:t>
            </a:r>
            <a:endParaRPr lang="en-US" dirty="0">
              <a:solidFill>
                <a:srgbClr val="1B90CE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2464374" y="947458"/>
            <a:ext cx="6285045" cy="5331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39A6"/>
              </a:buClr>
              <a:buFont typeface="Wingdings" pitchFamily="2" charset="2"/>
              <a:buNone/>
              <a:defRPr/>
            </a:pPr>
            <a:r>
              <a:rPr lang="en-US" sz="1400" b="0" i="1" dirty="0" smtClean="0">
                <a:solidFill>
                  <a:srgbClr val="4B4B4B"/>
                </a:solidFill>
              </a:rPr>
              <a:t>Focus on four priority areas to making fall prevention a routine part of clinical care</a:t>
            </a:r>
          </a:p>
          <a:p>
            <a:pPr marL="0" indent="0" algn="ctr">
              <a:buClr>
                <a:srgbClr val="0039A6"/>
              </a:buClr>
              <a:buFont typeface="Wingdings" pitchFamily="2" charset="2"/>
              <a:buNone/>
              <a:defRPr/>
            </a:pPr>
            <a:endParaRPr lang="en-US" sz="1800" i="1" dirty="0" smtClean="0">
              <a:solidFill>
                <a:srgbClr val="4B4B4B"/>
              </a:solidFill>
              <a:latin typeface="Myriad Web Pro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462" y="404944"/>
            <a:ext cx="574666" cy="5271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54" y="404944"/>
            <a:ext cx="706298" cy="532195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537847" y="1683346"/>
            <a:ext cx="5867399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800" b="0" dirty="0">
                <a:solidFill>
                  <a:srgbClr val="4B4B4B"/>
                </a:solidFill>
              </a:rPr>
              <a:t>Health System </a:t>
            </a:r>
            <a:r>
              <a:rPr lang="en-US" sz="1800" b="0" dirty="0" smtClean="0">
                <a:solidFill>
                  <a:srgbClr val="4B4B4B"/>
                </a:solidFill>
              </a:rPr>
              <a:t>Implementation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 smtClean="0">
                <a:solidFill>
                  <a:srgbClr val="4B4B4B"/>
                </a:solidFill>
              </a:rPr>
              <a:t>Develop EHR </a:t>
            </a:r>
            <a:r>
              <a:rPr lang="en-US" sz="1200" b="0" dirty="0">
                <a:solidFill>
                  <a:srgbClr val="4B4B4B"/>
                </a:solidFill>
              </a:rPr>
              <a:t>and other clinical decision support tool integration, </a:t>
            </a:r>
            <a:r>
              <a:rPr lang="en-US" sz="1200" b="0" dirty="0" smtClean="0">
                <a:solidFill>
                  <a:srgbClr val="4B4B4B"/>
                </a:solidFill>
              </a:rPr>
              <a:t>prevent </a:t>
            </a:r>
            <a:r>
              <a:rPr lang="en-US" sz="1200" b="0" dirty="0">
                <a:solidFill>
                  <a:srgbClr val="4B4B4B"/>
                </a:solidFill>
              </a:rPr>
              <a:t>fall-related hospital readmissions, </a:t>
            </a:r>
            <a:r>
              <a:rPr lang="en-US" sz="1200" b="0" dirty="0" smtClean="0">
                <a:solidFill>
                  <a:srgbClr val="4B4B4B"/>
                </a:solidFill>
              </a:rPr>
              <a:t>promote team-based </a:t>
            </a:r>
            <a:r>
              <a:rPr lang="en-US" sz="1200" b="0" dirty="0">
                <a:solidFill>
                  <a:srgbClr val="4B4B4B"/>
                </a:solidFill>
              </a:rPr>
              <a:t>care, link to community-based programs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 smtClean="0">
                <a:solidFill>
                  <a:srgbClr val="4B4B4B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endParaRPr lang="en-US" sz="1800" b="0" dirty="0">
              <a:solidFill>
                <a:srgbClr val="4B4B4B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537847" y="2837251"/>
            <a:ext cx="5867399" cy="11557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800" b="0" dirty="0">
                <a:solidFill>
                  <a:srgbClr val="4B4B4B"/>
                </a:solidFill>
              </a:rPr>
              <a:t>Billing, Reimbursement, and Provider Incentives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 smtClean="0">
                <a:solidFill>
                  <a:srgbClr val="4B4B4B"/>
                </a:solidFill>
              </a:rPr>
              <a:t>Develop </a:t>
            </a:r>
            <a:r>
              <a:rPr lang="en-US" sz="1200" b="0" dirty="0">
                <a:solidFill>
                  <a:srgbClr val="4B4B4B"/>
                </a:solidFill>
              </a:rPr>
              <a:t>CPT Category 1 Codes, </a:t>
            </a:r>
            <a:r>
              <a:rPr lang="en-US" sz="1200" b="0" dirty="0" smtClean="0">
                <a:solidFill>
                  <a:srgbClr val="4B4B4B"/>
                </a:solidFill>
              </a:rPr>
              <a:t>generate CMS </a:t>
            </a:r>
            <a:r>
              <a:rPr lang="en-US" sz="1200" b="0" dirty="0">
                <a:solidFill>
                  <a:srgbClr val="4B4B4B"/>
                </a:solidFill>
              </a:rPr>
              <a:t>Quality Measures and incentive programs, </a:t>
            </a:r>
            <a:r>
              <a:rPr lang="en-US" sz="1200" b="0" dirty="0" smtClean="0">
                <a:solidFill>
                  <a:srgbClr val="4B4B4B"/>
                </a:solidFill>
              </a:rPr>
              <a:t>support USPSTF recommendations</a:t>
            </a:r>
            <a:endParaRPr lang="en-US" sz="1200" b="0" dirty="0">
              <a:solidFill>
                <a:srgbClr val="4B4B4B"/>
              </a:solidFill>
            </a:endParaRP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endParaRPr lang="en-US" sz="1800" b="0" dirty="0">
              <a:solidFill>
                <a:srgbClr val="4B4B4B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537847" y="4192881"/>
            <a:ext cx="5867399" cy="8417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800" b="0" dirty="0" smtClean="0">
                <a:solidFill>
                  <a:srgbClr val="4B4B4B"/>
                </a:solidFill>
              </a:rPr>
              <a:t>Training and Education</a:t>
            </a:r>
            <a:endParaRPr lang="en-US" sz="1800" b="0" dirty="0">
              <a:solidFill>
                <a:srgbClr val="4B4B4B"/>
              </a:solidFill>
            </a:endParaRP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>
                <a:solidFill>
                  <a:srgbClr val="4B4B4B"/>
                </a:solidFill>
              </a:rPr>
              <a:t>Educate providers through various continuing medical education activities (CME</a:t>
            </a:r>
            <a:r>
              <a:rPr lang="en-US" sz="1200" b="0" dirty="0" smtClean="0">
                <a:solidFill>
                  <a:srgbClr val="4B4B4B"/>
                </a:solidFill>
              </a:rPr>
              <a:t>) and the </a:t>
            </a:r>
            <a:r>
              <a:rPr lang="en-US" sz="1200" b="0" dirty="0">
                <a:solidFill>
                  <a:srgbClr val="4B4B4B"/>
                </a:solidFill>
              </a:rPr>
              <a:t>provision of educational tools and resources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 smtClean="0">
                <a:solidFill>
                  <a:srgbClr val="4B4B4B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endParaRPr lang="en-US" sz="1800" b="0" dirty="0">
              <a:solidFill>
                <a:srgbClr val="4B4B4B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2537847" y="5362920"/>
            <a:ext cx="5867399" cy="8417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800" b="0" dirty="0">
                <a:solidFill>
                  <a:srgbClr val="4B4B4B"/>
                </a:solidFill>
              </a:rPr>
              <a:t>Translation </a:t>
            </a:r>
            <a:r>
              <a:rPr lang="en-US" sz="1800" b="0" dirty="0" smtClean="0">
                <a:solidFill>
                  <a:srgbClr val="4B4B4B"/>
                </a:solidFill>
              </a:rPr>
              <a:t>and Communication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  <a:defRPr/>
            </a:pPr>
            <a:r>
              <a:rPr lang="en-US" sz="1200" b="0" dirty="0">
                <a:solidFill>
                  <a:srgbClr val="4B4B4B"/>
                </a:solidFill>
              </a:rPr>
              <a:t>Conduct </a:t>
            </a:r>
            <a:r>
              <a:rPr lang="en-US" sz="1200" b="0" dirty="0" smtClean="0">
                <a:solidFill>
                  <a:srgbClr val="4B4B4B"/>
                </a:solidFill>
              </a:rPr>
              <a:t>research </a:t>
            </a:r>
            <a:r>
              <a:rPr lang="en-US" sz="1200" b="0" dirty="0">
                <a:solidFill>
                  <a:srgbClr val="4B4B4B"/>
                </a:solidFill>
              </a:rPr>
              <a:t>on the burden of falls and effective interventions, </a:t>
            </a:r>
            <a:r>
              <a:rPr lang="en-US" sz="1200" b="0" dirty="0" smtClean="0">
                <a:solidFill>
                  <a:srgbClr val="4B4B4B"/>
                </a:solidFill>
              </a:rPr>
              <a:t>develop tools &amp; resources </a:t>
            </a:r>
            <a:r>
              <a:rPr lang="en-US" sz="1200" b="0" dirty="0">
                <a:solidFill>
                  <a:srgbClr val="4B4B4B"/>
                </a:solidFill>
              </a:rPr>
              <a:t>for a variety of audiences – including providers, health systems, and the </a:t>
            </a:r>
            <a:r>
              <a:rPr lang="en-US" sz="1200" b="0" dirty="0" smtClean="0">
                <a:solidFill>
                  <a:srgbClr val="4B4B4B"/>
                </a:solidFill>
              </a:rPr>
              <a:t>public</a:t>
            </a:r>
            <a:endParaRPr lang="en-US" sz="1200" b="0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190" y="-32084"/>
            <a:ext cx="6978316" cy="6737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78" y="445323"/>
            <a:ext cx="4203032" cy="565450"/>
          </a:xfrm>
        </p:spPr>
        <p:txBody>
          <a:bodyPr>
            <a:noAutofit/>
          </a:bodyPr>
          <a:lstStyle/>
          <a:p>
            <a:r>
              <a:rPr lang="en-US" b="1" dirty="0"/>
              <a:t>Integrating STEADI </a:t>
            </a:r>
            <a:r>
              <a:rPr lang="en-US" b="1" dirty="0" smtClean="0"/>
              <a:t>into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13" y="1966779"/>
            <a:ext cx="5301916" cy="1490224"/>
          </a:xfrm>
        </p:spPr>
        <p:txBody>
          <a:bodyPr>
            <a:normAutofit/>
          </a:bodyPr>
          <a:lstStyle/>
          <a:p>
            <a:endParaRPr lang="en-US" sz="2400" b="1" dirty="0" smtClean="0"/>
          </a:p>
          <a:p>
            <a:pPr>
              <a:spcBef>
                <a:spcPts val="1200"/>
              </a:spcBef>
            </a:pPr>
            <a:r>
              <a:rPr lang="en-US" sz="2400" dirty="0"/>
              <a:t>Oregon Health &amp; Science </a:t>
            </a:r>
            <a:r>
              <a:rPr lang="en-US" sz="2400" dirty="0" err="1" smtClean="0"/>
              <a:t>Univ</a:t>
            </a:r>
            <a:r>
              <a:rPr lang="en-US" sz="24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Epic’s </a:t>
            </a:r>
            <a:r>
              <a:rPr lang="en-US" sz="2400" dirty="0"/>
              <a:t>Clinical Program for </a:t>
            </a:r>
            <a:r>
              <a:rPr lang="en-US" sz="2400" dirty="0" smtClean="0"/>
              <a:t>STEADI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6970" y="4801851"/>
            <a:ext cx="6296527" cy="131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rgbClr val="81B55A"/>
              </a:buClr>
              <a:buSzPct val="70000"/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93BE6E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93BE6E"/>
              </a:buClr>
              <a:buSzPct val="70000"/>
              <a:buFont typeface="Calibri" panose="020F0502020204030204" pitchFamily="34" charset="0"/>
              <a:buChar char="⁻"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University </a:t>
            </a:r>
            <a:r>
              <a:rPr lang="en-US" sz="2400" dirty="0">
                <a:solidFill>
                  <a:prstClr val="black"/>
                </a:solidFill>
              </a:rPr>
              <a:t>of </a:t>
            </a:r>
            <a:r>
              <a:rPr lang="en-US" sz="2400" dirty="0" smtClean="0">
                <a:solidFill>
                  <a:prstClr val="black"/>
                </a:solidFill>
              </a:rPr>
              <a:t>Oklahoma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STEADI module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prstClr val="black"/>
                </a:solidFill>
              </a:rPr>
              <a:t>Medication management module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7673" y="834165"/>
            <a:ext cx="4588042" cy="565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Electronic Health Records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47" y="2002143"/>
            <a:ext cx="1177214" cy="448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47" y="4186437"/>
            <a:ext cx="1660606" cy="60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27507"/>
            <a:ext cx="4451684" cy="655298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effectLst>
                  <a:glow rad="114300">
                    <a:schemeClr val="bg1"/>
                  </a:glow>
                </a:effectLst>
              </a:rPr>
              <a:t>STEADI </a:t>
            </a:r>
            <a:r>
              <a:rPr lang="en-US" sz="4000" b="1" dirty="0" smtClean="0">
                <a:effectLst>
                  <a:glow rad="114300">
                    <a:schemeClr val="bg1"/>
                  </a:glow>
                </a:effectLst>
              </a:rPr>
              <a:t> connects. . . </a:t>
            </a:r>
            <a:endParaRPr lang="en-US" sz="4000" b="1" dirty="0">
              <a:effectLst>
                <a:glow rad="114300">
                  <a:schemeClr val="bg1"/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513" y="409143"/>
            <a:ext cx="7330757" cy="4519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Making it easier to implement effective community-based fall prevention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172" y="3233067"/>
            <a:ext cx="1026695" cy="16276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F7966B"/>
                </a:solidFill>
              </a:rPr>
              <a:t>+</a:t>
            </a:r>
            <a:endParaRPr lang="en-US" sz="9600" b="1" dirty="0">
              <a:solidFill>
                <a:srgbClr val="F7966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07" y="1853446"/>
            <a:ext cx="3228752" cy="4178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5748" y="5300956"/>
            <a:ext cx="1620253" cy="673768"/>
          </a:xfrm>
          <a:prstGeom prst="rect">
            <a:avLst/>
          </a:prstGeom>
          <a:solidFill>
            <a:srgbClr val="4697C4"/>
          </a:solidFill>
          <a:ln>
            <a:solidFill>
              <a:srgbClr val="4697C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064" y="1860885"/>
            <a:ext cx="3223005" cy="41709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18485" y="5300956"/>
            <a:ext cx="1620253" cy="673768"/>
          </a:xfrm>
          <a:prstGeom prst="rect">
            <a:avLst/>
          </a:prstGeom>
          <a:solidFill>
            <a:srgbClr val="FDB813"/>
          </a:solidFill>
          <a:ln>
            <a:solidFill>
              <a:srgbClr val="FDB8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48" y="472088"/>
            <a:ext cx="1073846" cy="80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1569" y="2070124"/>
            <a:ext cx="3684043" cy="1035863"/>
          </a:xfrm>
          <a:ln w="38100">
            <a:solidFill>
              <a:srgbClr val="93BE6E"/>
            </a:solidFill>
          </a:ln>
        </p:spPr>
        <p:txBody>
          <a:bodyPr>
            <a:noAutofit/>
          </a:bodyPr>
          <a:lstStyle/>
          <a:p>
            <a:r>
              <a:rPr lang="en-US" b="1" dirty="0" smtClean="0"/>
              <a:t>Trainings that Target Multiple Audiences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144" y="1012638"/>
            <a:ext cx="3641558" cy="267652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/>
              <a:t>SCREEN for fall risk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/>
              <a:t>REVIEW and manage medications linked to falls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/>
              <a:t>RECOMMEND daily vitamin D supplements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471" y="359109"/>
            <a:ext cx="5289177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S</a:t>
            </a:r>
            <a:r>
              <a:rPr lang="en-US" sz="2800" dirty="0" smtClean="0"/>
              <a:t>teps to save lives and save costs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509788" y="951750"/>
            <a:ext cx="533400" cy="560457"/>
          </a:xfrm>
          <a:prstGeom prst="ellipse">
            <a:avLst/>
          </a:prstGeom>
          <a:solidFill>
            <a:srgbClr val="93BE6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09788" y="100114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1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9788" y="1780743"/>
            <a:ext cx="533400" cy="560457"/>
          </a:xfrm>
          <a:prstGeom prst="ellipse">
            <a:avLst/>
          </a:prstGeom>
          <a:solidFill>
            <a:srgbClr val="009FD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509788" y="183013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2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9788" y="2707846"/>
            <a:ext cx="533400" cy="560457"/>
          </a:xfrm>
          <a:prstGeom prst="ellipse">
            <a:avLst/>
          </a:prstGeom>
          <a:solidFill>
            <a:srgbClr val="F7966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Myriad Web Pro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509788" y="275724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Myriad Web Pro"/>
              </a:rPr>
              <a:t>3</a:t>
            </a:r>
            <a:endParaRPr lang="en-US" sz="2400" b="1" dirty="0">
              <a:solidFill>
                <a:srgbClr val="FFFFFF"/>
              </a:solidFill>
              <a:latin typeface="Myriad Web Pro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965" y="359109"/>
            <a:ext cx="2817278" cy="6253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798965" y="984420"/>
            <a:ext cx="2817278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Getting Started</a:t>
            </a:r>
            <a:endParaRPr lang="en-US" sz="28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0794" y="5773839"/>
            <a:ext cx="5574160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Insights from current </a:t>
            </a:r>
            <a:r>
              <a:rPr lang="en-US" dirty="0"/>
              <a:t>u</a:t>
            </a:r>
            <a:r>
              <a:rPr lang="en-US" dirty="0" smtClean="0"/>
              <a:t>sers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19" t="10863" r="2062" b="11053"/>
          <a:stretch/>
        </p:blipFill>
        <p:spPr>
          <a:xfrm>
            <a:off x="356422" y="4055189"/>
            <a:ext cx="2651487" cy="17862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90" t="11244" r="1498" b="11434"/>
          <a:stretch/>
        </p:blipFill>
        <p:spPr>
          <a:xfrm>
            <a:off x="3188253" y="4055811"/>
            <a:ext cx="2711663" cy="17989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53" t="11539" r="1730" b="11369"/>
          <a:stretch/>
        </p:blipFill>
        <p:spPr>
          <a:xfrm>
            <a:off x="6184899" y="4055811"/>
            <a:ext cx="2711664" cy="18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09800" y="1371600"/>
            <a:ext cx="6629400" cy="509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0039A6">
                  <a:lumMod val="50000"/>
                </a:srgbClr>
              </a:buClr>
              <a:buFont typeface="Wingdings" pitchFamily="2" charset="2"/>
              <a:buNone/>
            </a:pPr>
            <a:r>
              <a:rPr lang="en-US" sz="2800" dirty="0" smtClean="0">
                <a:solidFill>
                  <a:srgbClr val="2F3C1A"/>
                </a:solidFill>
                <a:effectLst>
                  <a:glow rad="127000">
                    <a:srgbClr val="FFFFFF"/>
                  </a:glow>
                </a:effectLst>
                <a:uFill>
                  <a:solidFill>
                    <a:srgbClr val="C00000"/>
                  </a:solidFill>
                </a:uFill>
              </a:rPr>
              <a:t>Motor Vehicle Injury Prevention</a:t>
            </a:r>
            <a:endParaRPr lang="en-US" dirty="0" smtClean="0">
              <a:solidFill>
                <a:srgbClr val="2F3C1A"/>
              </a:solidFill>
              <a:effectLst>
                <a:glow rad="127000">
                  <a:srgbClr val="FFFFFF">
                    <a:alpha val="40000"/>
                  </a:srgbClr>
                </a:glow>
              </a:effectLst>
              <a:uFill>
                <a:solidFill>
                  <a:srgbClr val="C00000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59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6384" y="1078860"/>
            <a:ext cx="7880144" cy="85725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dirty="0" smtClean="0"/>
              <a:t>Motor Vehicle Injury Prevention Priority </a:t>
            </a:r>
            <a:r>
              <a:rPr lang="en-US" dirty="0"/>
              <a:t>A</a:t>
            </a:r>
            <a:r>
              <a:rPr lang="en-US" dirty="0" smtClean="0"/>
              <a:t>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571" y="4545843"/>
            <a:ext cx="2392704" cy="904998"/>
          </a:xfrm>
          <a:solidFill>
            <a:srgbClr val="781D7E"/>
          </a:solidFill>
        </p:spPr>
        <p:txBody>
          <a:bodyPr anchor="ctr"/>
          <a:lstStyle/>
          <a:p>
            <a:pPr marL="0" indent="0" algn="ctr">
              <a:lnSpc>
                <a:spcPct val="250000"/>
              </a:lnSpc>
              <a:buNone/>
            </a:pPr>
            <a:r>
              <a:rPr lang="en-US" sz="2800" b="0" dirty="0">
                <a:solidFill>
                  <a:schemeClr val="bg2"/>
                </a:solidFill>
                <a:latin typeface="+mj-lt"/>
              </a:rPr>
              <a:t>Data </a:t>
            </a:r>
            <a:r>
              <a:rPr lang="en-US" sz="2800" b="0" dirty="0">
                <a:solidFill>
                  <a:schemeClr val="bg2"/>
                </a:solidFill>
                <a:latin typeface="+mj-lt"/>
              </a:rPr>
              <a:t>Linkage</a:t>
            </a:r>
            <a:endParaRPr lang="en-US" sz="2800" b="0" dirty="0">
              <a:solidFill>
                <a:schemeClr val="bg2"/>
              </a:solidFill>
              <a:latin typeface="+mj-lt"/>
            </a:endParaRPr>
          </a:p>
          <a:p>
            <a:pPr lvl="1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683560" y="2206946"/>
            <a:ext cx="2819022" cy="939976"/>
            <a:chOff x="3246691" y="939"/>
            <a:chExt cx="2820733" cy="1275772"/>
          </a:xfrm>
        </p:grpSpPr>
        <p:sp>
          <p:nvSpPr>
            <p:cNvPr id="36" name="Rectangle 35"/>
            <p:cNvSpPr/>
            <p:nvPr/>
          </p:nvSpPr>
          <p:spPr>
            <a:xfrm>
              <a:off x="3246691" y="939"/>
              <a:ext cx="2820733" cy="1275772"/>
            </a:xfrm>
            <a:prstGeom prst="rect">
              <a:avLst/>
            </a:prstGeom>
            <a:solidFill>
              <a:srgbClr val="00853F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7" name="Rectangle 36"/>
            <p:cNvSpPr/>
            <p:nvPr/>
          </p:nvSpPr>
          <p:spPr>
            <a:xfrm>
              <a:off x="3246691" y="939"/>
              <a:ext cx="2820733" cy="12757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Restraints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341" y="3351398"/>
            <a:ext cx="2903867" cy="1022108"/>
            <a:chOff x="1774241" y="1478905"/>
            <a:chExt cx="2903867" cy="1284082"/>
          </a:xfrm>
        </p:grpSpPr>
        <p:sp>
          <p:nvSpPr>
            <p:cNvPr id="34" name="Rectangle 33"/>
            <p:cNvSpPr/>
            <p:nvPr/>
          </p:nvSpPr>
          <p:spPr>
            <a:xfrm>
              <a:off x="1774241" y="1478905"/>
              <a:ext cx="2820733" cy="1275772"/>
            </a:xfrm>
            <a:prstGeom prst="rect">
              <a:avLst/>
            </a:prstGeom>
            <a:solidFill>
              <a:srgbClr val="EC881D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5" name="Rectangle 34"/>
            <p:cNvSpPr/>
            <p:nvPr/>
          </p:nvSpPr>
          <p:spPr>
            <a:xfrm>
              <a:off x="1857375" y="1487215"/>
              <a:ext cx="2820733" cy="12757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Impaired Driving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48816" y="2206946"/>
            <a:ext cx="2877712" cy="939976"/>
            <a:chOff x="3246691" y="2973490"/>
            <a:chExt cx="2820733" cy="1275772"/>
          </a:xfrm>
        </p:grpSpPr>
        <p:sp>
          <p:nvSpPr>
            <p:cNvPr id="32" name="Rectangle 31"/>
            <p:cNvSpPr/>
            <p:nvPr/>
          </p:nvSpPr>
          <p:spPr>
            <a:xfrm>
              <a:off x="3246691" y="2973490"/>
              <a:ext cx="2820733" cy="1275772"/>
            </a:xfrm>
            <a:prstGeom prst="rect">
              <a:avLst/>
            </a:prstGeom>
            <a:solidFill>
              <a:srgbClr val="7EB0CC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3" name="Rectangle 32"/>
            <p:cNvSpPr/>
            <p:nvPr/>
          </p:nvSpPr>
          <p:spPr>
            <a:xfrm>
              <a:off x="3246691" y="2973490"/>
              <a:ext cx="2820733" cy="12757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Tribes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31436" y="3358012"/>
            <a:ext cx="2820733" cy="976738"/>
            <a:chOff x="1857375" y="4459765"/>
            <a:chExt cx="2820733" cy="1275772"/>
          </a:xfrm>
        </p:grpSpPr>
        <p:sp>
          <p:nvSpPr>
            <p:cNvPr id="30" name="Rectangle 29"/>
            <p:cNvSpPr/>
            <p:nvPr/>
          </p:nvSpPr>
          <p:spPr>
            <a:xfrm>
              <a:off x="1857375" y="4459765"/>
              <a:ext cx="2820733" cy="1275772"/>
            </a:xfrm>
            <a:prstGeom prst="rect">
              <a:avLst/>
            </a:prstGeom>
            <a:solidFill>
              <a:srgbClr val="7030A0"/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</p:sp>
        <p:sp>
          <p:nvSpPr>
            <p:cNvPr id="31" name="Rectangle 30"/>
            <p:cNvSpPr/>
            <p:nvPr/>
          </p:nvSpPr>
          <p:spPr>
            <a:xfrm>
              <a:off x="1857375" y="4459765"/>
              <a:ext cx="2820733" cy="1275772"/>
            </a:xfrm>
            <a:prstGeom prst="rect">
              <a:avLst/>
            </a:prstGeom>
            <a:solidFill>
              <a:srgbClr val="005DAA"/>
            </a:solidFill>
            <a:ln>
              <a:noFill/>
            </a:ln>
            <a:effectLst/>
          </p:spPr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Older Adult Mobility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56" y="3376555"/>
            <a:ext cx="1367027" cy="978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06" y="2232522"/>
            <a:ext cx="13716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720" y="2219706"/>
            <a:ext cx="1353313" cy="927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500" y="3351399"/>
            <a:ext cx="1320029" cy="980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361" y="4545841"/>
            <a:ext cx="1302868" cy="90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10" y="1221136"/>
            <a:ext cx="752393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57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506577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49065" y="3256789"/>
            <a:ext cx="4535199" cy="6903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39A6">
                  <a:lumMod val="50000"/>
                </a:srgbClr>
              </a:buClr>
              <a:buNone/>
              <a:defRPr/>
            </a:pPr>
            <a:r>
              <a:rPr lang="en-US" sz="4800" dirty="0">
                <a:solidFill>
                  <a:srgbClr val="2A71A5"/>
                </a:solidFill>
                <a:effectLst>
                  <a:glow rad="127000">
                    <a:srgbClr val="FFFFFF"/>
                  </a:glow>
                </a:effectLst>
                <a:uFill>
                  <a:solidFill>
                    <a:srgbClr val="C00000"/>
                  </a:solidFill>
                </a:uFill>
                <a:latin typeface="Calibri" panose="020F0502020204030204" pitchFamily="34" charset="0"/>
              </a:rPr>
              <a:t>Road to Zero</a:t>
            </a:r>
            <a:endParaRPr lang="en-US" sz="4800" u="sng" dirty="0">
              <a:solidFill>
                <a:srgbClr val="2A71A5"/>
              </a:solidFill>
              <a:effectLst>
                <a:glow rad="127000">
                  <a:srgbClr val="FFFFFF">
                    <a:alpha val="40000"/>
                  </a:srgbClr>
                </a:glow>
              </a:effectLst>
              <a:uFill>
                <a:solidFill>
                  <a:srgbClr val="C00000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9432" y="4661153"/>
            <a:ext cx="4544568" cy="73076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593" y="4722875"/>
            <a:ext cx="1101309" cy="62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633" y="4692207"/>
            <a:ext cx="668653" cy="668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124" y="4707059"/>
            <a:ext cx="646005" cy="653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1424" y="4715255"/>
            <a:ext cx="1213866" cy="273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0657" y="5042553"/>
            <a:ext cx="1295400" cy="3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99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6696" y="1234076"/>
            <a:ext cx="5486400" cy="551165"/>
          </a:xfrm>
        </p:spPr>
        <p:txBody>
          <a:bodyPr/>
          <a:lstStyle/>
          <a:p>
            <a:pPr algn="ctr"/>
            <a:r>
              <a:rPr lang="en-US" dirty="0"/>
              <a:t>Benchmarking </a:t>
            </a:r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5602" y="5163715"/>
            <a:ext cx="242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D121B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Michigan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57251"/>
            <a:ext cx="3353747" cy="4138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608" y="1990732"/>
            <a:ext cx="5038344" cy="2490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604" y="3598801"/>
            <a:ext cx="2401354" cy="2088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2954" y="5064973"/>
            <a:ext cx="2715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5DAA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PSR | 2015</a:t>
            </a:r>
          </a:p>
        </p:txBody>
      </p:sp>
    </p:spTree>
    <p:extLst>
      <p:ext uri="{BB962C8B-B14F-4D97-AF65-F5344CB8AC3E}">
        <p14:creationId xmlns:p14="http://schemas.microsoft.com/office/powerpoint/2010/main" val="2319787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50599" y="477873"/>
            <a:ext cx="8179054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5D4D8A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Focus on what works and your best buys for lives saved and cost in every state</a:t>
            </a:r>
            <a:endParaRPr lang="en-US" sz="2800" b="1" dirty="0">
              <a:solidFill>
                <a:srgbClr val="5D4D8A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275842"/>
            <a:ext cx="449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5D4D8A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http</a:t>
            </a:r>
            <a:r>
              <a:rPr lang="en-US" sz="1400" b="1" dirty="0">
                <a:solidFill>
                  <a:srgbClr val="5D4D8A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://</a:t>
            </a:r>
            <a:r>
              <a:rPr lang="en-US" sz="1400" b="1" dirty="0" smtClean="0">
                <a:solidFill>
                  <a:srgbClr val="5D4D8A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www.cdc.gov/motorvehiclesafety/</a:t>
            </a:r>
            <a:endParaRPr lang="en-US" b="1" dirty="0">
              <a:solidFill>
                <a:srgbClr val="5D4D8A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6878" y="5505717"/>
            <a:ext cx="257475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FA5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Motor Vehicle Prioritizing Interventions and Cost Calculator for States</a:t>
            </a:r>
            <a:endParaRPr lang="en-US" sz="1600" b="1" dirty="0">
              <a:solidFill>
                <a:srgbClr val="004FA5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9993" y="2315856"/>
            <a:ext cx="2207744" cy="2972500"/>
          </a:xfrm>
          <a:prstGeom prst="round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25" y="1959460"/>
            <a:ext cx="4859482" cy="10952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444" y="3395049"/>
            <a:ext cx="3200400" cy="24611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9266" y="165596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4B4B4B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State-Based Fact Sheets</a:t>
            </a:r>
            <a:endParaRPr lang="en-US" sz="2400" b="1" dirty="0">
              <a:solidFill>
                <a:srgbClr val="4B4B4B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0765" y="1627098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4B4B4B"/>
                </a:solidFill>
                <a:latin typeface="Calibri"/>
                <a:ea typeface="ＭＳ Ｐゴシック" pitchFamily="34" charset="-128"/>
                <a:cs typeface="Arial" pitchFamily="34" charset="0"/>
              </a:rPr>
              <a:t>Cost Calculator</a:t>
            </a:r>
            <a:endParaRPr lang="en-US" sz="2400" b="1" dirty="0">
              <a:solidFill>
                <a:srgbClr val="4B4B4B"/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564" y="5572357"/>
            <a:ext cx="884858" cy="66674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6516878" y="5572357"/>
            <a:ext cx="0" cy="666740"/>
          </a:xfrm>
          <a:prstGeom prst="line">
            <a:avLst/>
          </a:prstGeom>
          <a:noFill/>
          <a:ln w="25400" cap="flat" cmpd="sng" algn="ctr">
            <a:solidFill>
              <a:srgbClr val="0061A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521507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029" y="1458311"/>
            <a:ext cx="1498939" cy="210017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64" y="3793833"/>
            <a:ext cx="3573798" cy="29031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52" y="6220880"/>
            <a:ext cx="4873421" cy="45198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Motor Vehicle Injury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106" y="4045093"/>
            <a:ext cx="3267542" cy="21783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47891" y="6223454"/>
            <a:ext cx="4460370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</a:rPr>
              <a:t>Traumatic Brain Injury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69376" y="3354157"/>
            <a:ext cx="3170664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</a:rPr>
              <a:t>Prescription Drugs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40580" y="453136"/>
            <a:ext cx="7638585" cy="55857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sz="3600" b="1" dirty="0" smtClean="0">
                <a:solidFill>
                  <a:srgbClr val="0061A6"/>
                </a:solidFill>
              </a:rPr>
              <a:t>Four Priority Injury Topics at CDC</a:t>
            </a:r>
            <a:endParaRPr lang="en-US" sz="3600" b="1" dirty="0">
              <a:solidFill>
                <a:srgbClr val="0061A6"/>
              </a:solidFill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35" y="490041"/>
            <a:ext cx="855707" cy="644775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134839" y="3373934"/>
            <a:ext cx="4873421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black"/>
                </a:solidFill>
              </a:rPr>
              <a:t>Older Adult Falls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640338"/>
            <a:ext cx="2041438" cy="16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504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85" y="1638532"/>
            <a:ext cx="2704213" cy="34981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4527" y="1727432"/>
            <a:ext cx="4546854" cy="7980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b="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</a:rPr>
              <a:t>Linking Data for a Comprehensive Understanding of Crashes</a:t>
            </a:r>
          </a:p>
          <a:p>
            <a:pPr marL="0" indent="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en-US" b="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873" y="4613036"/>
            <a:ext cx="1778508" cy="5236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160" y="559696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D121B"/>
                </a:solidFill>
                <a:latin typeface="Calibri" panose="020F0502020204030204" pitchFamily="34" charset="0"/>
              </a:rPr>
              <a:t>http://www.cdc.gov/motorvehiclesafety/linkage </a:t>
            </a:r>
          </a:p>
        </p:txBody>
      </p:sp>
    </p:spTree>
    <p:extLst>
      <p:ext uri="{BB962C8B-B14F-4D97-AF65-F5344CB8AC3E}">
        <p14:creationId xmlns:p14="http://schemas.microsoft.com/office/powerpoint/2010/main" val="2781330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46" y="2316485"/>
            <a:ext cx="2324154" cy="1549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64" y="4275533"/>
            <a:ext cx="2323918" cy="1549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408030" y="2237312"/>
            <a:ext cx="5222740" cy="418966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Clr>
                <a:srgbClr val="71B13C"/>
              </a:buClr>
            </a:pPr>
            <a:r>
              <a:rPr lang="en-US" sz="2400" dirty="0" smtClean="0"/>
              <a:t>Mobility-related deaths are the leading cause of injury death for adults aged 65 years and above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71B13C"/>
              </a:buClr>
            </a:pPr>
            <a:r>
              <a:rPr lang="en-US" sz="2400" dirty="0" smtClean="0"/>
              <a:t>Mobility </a:t>
            </a:r>
            <a:r>
              <a:rPr lang="en-US" sz="2400" dirty="0"/>
              <a:t>Planning Tool 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71B13C"/>
              </a:buClr>
            </a:pPr>
            <a:r>
              <a:rPr lang="en-US" dirty="0" smtClean="0"/>
              <a:t>Targets adults </a:t>
            </a:r>
            <a:r>
              <a:rPr lang="en-US" dirty="0"/>
              <a:t>age 60-74 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71B13C"/>
              </a:buClr>
            </a:pPr>
            <a:r>
              <a:rPr lang="en-US" dirty="0"/>
              <a:t>P</a:t>
            </a:r>
            <a:r>
              <a:rPr lang="en-US" dirty="0" smtClean="0"/>
              <a:t>lan </a:t>
            </a:r>
            <a:r>
              <a:rPr lang="en-US" dirty="0"/>
              <a:t>for mobility changes as </a:t>
            </a:r>
            <a:r>
              <a:rPr lang="en-US" dirty="0" smtClean="0"/>
              <a:t>you </a:t>
            </a:r>
            <a:r>
              <a:rPr lang="en-US" dirty="0"/>
              <a:t>age in the same way that </a:t>
            </a:r>
            <a:r>
              <a:rPr lang="en-US" dirty="0" smtClean="0"/>
              <a:t>you </a:t>
            </a:r>
            <a:r>
              <a:rPr lang="en-US" dirty="0"/>
              <a:t>may plan financially for </a:t>
            </a:r>
            <a:r>
              <a:rPr lang="en-US" dirty="0" smtClean="0"/>
              <a:t>retirement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71B13C"/>
              </a:buClr>
            </a:pPr>
            <a:r>
              <a:rPr lang="en-US" dirty="0" smtClean="0"/>
              <a:t>Leverages broad array of partner resources</a:t>
            </a:r>
            <a:endParaRPr lang="en-US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11" name="object 13"/>
          <p:cNvSpPr/>
          <p:nvPr/>
        </p:nvSpPr>
        <p:spPr>
          <a:xfrm>
            <a:off x="4909460" y="476678"/>
            <a:ext cx="157480" cy="196215"/>
          </a:xfrm>
          <a:custGeom>
            <a:avLst/>
            <a:gdLst/>
            <a:ahLst/>
            <a:cxnLst/>
            <a:rect l="l" t="t" r="r" b="b"/>
            <a:pathLst>
              <a:path w="157480" h="196215">
                <a:moveTo>
                  <a:pt x="78583" y="0"/>
                </a:moveTo>
                <a:lnTo>
                  <a:pt x="40174" y="9988"/>
                </a:lnTo>
                <a:lnTo>
                  <a:pt x="12147" y="38378"/>
                </a:lnTo>
                <a:lnTo>
                  <a:pt x="0" y="82803"/>
                </a:lnTo>
                <a:lnTo>
                  <a:pt x="838" y="99303"/>
                </a:lnTo>
                <a:lnTo>
                  <a:pt x="12825" y="144366"/>
                </a:lnTo>
                <a:lnTo>
                  <a:pt x="36335" y="178377"/>
                </a:lnTo>
                <a:lnTo>
                  <a:pt x="67916" y="195675"/>
                </a:lnTo>
                <a:lnTo>
                  <a:pt x="82015" y="194691"/>
                </a:lnTo>
                <a:lnTo>
                  <a:pt x="118172" y="178229"/>
                </a:lnTo>
                <a:lnTo>
                  <a:pt x="143573" y="146295"/>
                </a:lnTo>
                <a:lnTo>
                  <a:pt x="156230" y="105042"/>
                </a:lnTo>
                <a:lnTo>
                  <a:pt x="157274" y="90284"/>
                </a:lnTo>
                <a:lnTo>
                  <a:pt x="156116" y="73010"/>
                </a:lnTo>
                <a:lnTo>
                  <a:pt x="140276" y="31364"/>
                </a:lnTo>
                <a:lnTo>
                  <a:pt x="110024" y="6499"/>
                </a:lnTo>
                <a:lnTo>
                  <a:pt x="78583" y="0"/>
                </a:lnTo>
                <a:close/>
              </a:path>
            </a:pathLst>
          </a:custGeom>
          <a:solidFill>
            <a:srgbClr val="009FD6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4830633" y="653762"/>
            <a:ext cx="314960" cy="118110"/>
          </a:xfrm>
          <a:custGeom>
            <a:avLst/>
            <a:gdLst/>
            <a:ahLst/>
            <a:cxnLst/>
            <a:rect l="l" t="t" r="r" b="b"/>
            <a:pathLst>
              <a:path w="314960" h="118109">
                <a:moveTo>
                  <a:pt x="86321" y="0"/>
                </a:moveTo>
                <a:lnTo>
                  <a:pt x="78701" y="0"/>
                </a:lnTo>
                <a:lnTo>
                  <a:pt x="64239" y="1341"/>
                </a:lnTo>
                <a:lnTo>
                  <a:pt x="26983" y="19503"/>
                </a:lnTo>
                <a:lnTo>
                  <a:pt x="4086" y="53736"/>
                </a:lnTo>
                <a:lnTo>
                  <a:pt x="0" y="108204"/>
                </a:lnTo>
                <a:lnTo>
                  <a:pt x="0" y="114096"/>
                </a:lnTo>
                <a:lnTo>
                  <a:pt x="3937" y="118033"/>
                </a:lnTo>
                <a:lnTo>
                  <a:pt x="310857" y="118033"/>
                </a:lnTo>
                <a:lnTo>
                  <a:pt x="314820" y="114096"/>
                </a:lnTo>
                <a:lnTo>
                  <a:pt x="314820" y="78727"/>
                </a:lnTo>
                <a:lnTo>
                  <a:pt x="313478" y="64247"/>
                </a:lnTo>
                <a:lnTo>
                  <a:pt x="309616" y="50631"/>
                </a:lnTo>
                <a:lnTo>
                  <a:pt x="303904" y="38987"/>
                </a:lnTo>
                <a:lnTo>
                  <a:pt x="166922" y="38987"/>
                </a:lnTo>
                <a:lnTo>
                  <a:pt x="151445" y="38205"/>
                </a:lnTo>
                <a:lnTo>
                  <a:pt x="114914" y="25220"/>
                </a:lnTo>
                <a:lnTo>
                  <a:pt x="97139" y="8769"/>
                </a:lnTo>
                <a:lnTo>
                  <a:pt x="90627" y="4064"/>
                </a:lnTo>
                <a:lnTo>
                  <a:pt x="86321" y="0"/>
                </a:lnTo>
                <a:close/>
              </a:path>
              <a:path w="314960" h="118109">
                <a:moveTo>
                  <a:pt x="232410" y="0"/>
                </a:moveTo>
                <a:lnTo>
                  <a:pt x="230428" y="0"/>
                </a:lnTo>
                <a:lnTo>
                  <a:pt x="224539" y="4082"/>
                </a:lnTo>
                <a:lnTo>
                  <a:pt x="222580" y="7988"/>
                </a:lnTo>
                <a:lnTo>
                  <a:pt x="213500" y="17803"/>
                </a:lnTo>
                <a:lnTo>
                  <a:pt x="203302" y="25937"/>
                </a:lnTo>
                <a:lnTo>
                  <a:pt x="192078" y="32265"/>
                </a:lnTo>
                <a:lnTo>
                  <a:pt x="179920" y="36657"/>
                </a:lnTo>
                <a:lnTo>
                  <a:pt x="166922" y="38987"/>
                </a:lnTo>
                <a:lnTo>
                  <a:pt x="303904" y="38987"/>
                </a:lnTo>
                <a:lnTo>
                  <a:pt x="273875" y="9706"/>
                </a:lnTo>
                <a:lnTo>
                  <a:pt x="247259" y="791"/>
                </a:lnTo>
                <a:lnTo>
                  <a:pt x="232410" y="0"/>
                </a:lnTo>
                <a:close/>
              </a:path>
            </a:pathLst>
          </a:custGeom>
          <a:solidFill>
            <a:srgbClr val="009FD6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4832623" y="910331"/>
            <a:ext cx="313055" cy="289560"/>
          </a:xfrm>
          <a:custGeom>
            <a:avLst/>
            <a:gdLst/>
            <a:ahLst/>
            <a:cxnLst/>
            <a:rect l="l" t="t" r="r" b="b"/>
            <a:pathLst>
              <a:path w="313055" h="289559">
                <a:moveTo>
                  <a:pt x="272503" y="154927"/>
                </a:moveTo>
                <a:lnTo>
                  <a:pt x="37376" y="154927"/>
                </a:lnTo>
                <a:lnTo>
                  <a:pt x="37363" y="289026"/>
                </a:lnTo>
                <a:lnTo>
                  <a:pt x="91998" y="289026"/>
                </a:lnTo>
                <a:lnTo>
                  <a:pt x="91998" y="219875"/>
                </a:lnTo>
                <a:lnTo>
                  <a:pt x="272503" y="219875"/>
                </a:lnTo>
                <a:lnTo>
                  <a:pt x="272503" y="154927"/>
                </a:lnTo>
                <a:close/>
              </a:path>
              <a:path w="313055" h="289559">
                <a:moveTo>
                  <a:pt x="272503" y="219875"/>
                </a:moveTo>
                <a:lnTo>
                  <a:pt x="161734" y="219875"/>
                </a:lnTo>
                <a:lnTo>
                  <a:pt x="161734" y="289026"/>
                </a:lnTo>
                <a:lnTo>
                  <a:pt x="272503" y="289026"/>
                </a:lnTo>
                <a:lnTo>
                  <a:pt x="272503" y="219875"/>
                </a:lnTo>
                <a:close/>
              </a:path>
              <a:path w="313055" h="289559">
                <a:moveTo>
                  <a:pt x="154914" y="0"/>
                </a:moveTo>
                <a:lnTo>
                  <a:pt x="0" y="154927"/>
                </a:lnTo>
                <a:lnTo>
                  <a:pt x="312826" y="154927"/>
                </a:lnTo>
                <a:lnTo>
                  <a:pt x="154914" y="0"/>
                </a:lnTo>
                <a:close/>
              </a:path>
            </a:pathLst>
          </a:custGeom>
          <a:solidFill>
            <a:srgbClr val="71B13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5017098" y="1555323"/>
            <a:ext cx="122555" cy="74295"/>
          </a:xfrm>
          <a:custGeom>
            <a:avLst/>
            <a:gdLst/>
            <a:ahLst/>
            <a:cxnLst/>
            <a:rect l="l" t="t" r="r" b="b"/>
            <a:pathLst>
              <a:path w="122555" h="74295">
                <a:moveTo>
                  <a:pt x="48034" y="0"/>
                </a:moveTo>
                <a:lnTo>
                  <a:pt x="34623" y="1210"/>
                </a:lnTo>
                <a:lnTo>
                  <a:pt x="22003" y="4697"/>
                </a:lnTo>
                <a:lnTo>
                  <a:pt x="10391" y="10250"/>
                </a:lnTo>
                <a:lnTo>
                  <a:pt x="0" y="17654"/>
                </a:lnTo>
                <a:lnTo>
                  <a:pt x="5837" y="26727"/>
                </a:lnTo>
                <a:lnTo>
                  <a:pt x="10359" y="37136"/>
                </a:lnTo>
                <a:lnTo>
                  <a:pt x="13116" y="49049"/>
                </a:lnTo>
                <a:lnTo>
                  <a:pt x="13655" y="62635"/>
                </a:lnTo>
                <a:lnTo>
                  <a:pt x="122202" y="74155"/>
                </a:lnTo>
                <a:lnTo>
                  <a:pt x="110274" y="33810"/>
                </a:lnTo>
                <a:lnTo>
                  <a:pt x="79375" y="6927"/>
                </a:lnTo>
                <a:lnTo>
                  <a:pt x="51853" y="96"/>
                </a:lnTo>
                <a:lnTo>
                  <a:pt x="48034" y="0"/>
                </a:lnTo>
                <a:close/>
              </a:path>
            </a:pathLst>
          </a:custGeom>
          <a:solidFill>
            <a:srgbClr val="F99B1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4936287" y="1582864"/>
            <a:ext cx="93345" cy="46990"/>
          </a:xfrm>
          <a:custGeom>
            <a:avLst/>
            <a:gdLst/>
            <a:ahLst/>
            <a:cxnLst/>
            <a:rect l="l" t="t" r="r" b="b"/>
            <a:pathLst>
              <a:path w="93344" h="46990">
                <a:moveTo>
                  <a:pt x="46513" y="0"/>
                </a:moveTo>
                <a:lnTo>
                  <a:pt x="9857" y="17834"/>
                </a:lnTo>
                <a:lnTo>
                  <a:pt x="0" y="43812"/>
                </a:lnTo>
                <a:lnTo>
                  <a:pt x="93122" y="46621"/>
                </a:lnTo>
                <a:lnTo>
                  <a:pt x="75294" y="9953"/>
                </a:lnTo>
                <a:lnTo>
                  <a:pt x="46513" y="0"/>
                </a:lnTo>
                <a:close/>
              </a:path>
            </a:pathLst>
          </a:custGeom>
          <a:solidFill>
            <a:srgbClr val="F99B1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4994232" y="1329378"/>
            <a:ext cx="145415" cy="236854"/>
          </a:xfrm>
          <a:custGeom>
            <a:avLst/>
            <a:gdLst/>
            <a:ahLst/>
            <a:cxnLst/>
            <a:rect l="l" t="t" r="r" b="b"/>
            <a:pathLst>
              <a:path w="145414" h="236854">
                <a:moveTo>
                  <a:pt x="145059" y="38747"/>
                </a:moveTo>
                <a:lnTo>
                  <a:pt x="124675" y="38747"/>
                </a:lnTo>
                <a:lnTo>
                  <a:pt x="124675" y="218668"/>
                </a:lnTo>
                <a:lnTo>
                  <a:pt x="145059" y="236435"/>
                </a:lnTo>
                <a:lnTo>
                  <a:pt x="145059" y="38747"/>
                </a:lnTo>
                <a:close/>
              </a:path>
              <a:path w="145414" h="236854">
                <a:moveTo>
                  <a:pt x="60858" y="38747"/>
                </a:moveTo>
                <a:lnTo>
                  <a:pt x="41097" y="38747"/>
                </a:lnTo>
                <a:lnTo>
                  <a:pt x="41097" y="204711"/>
                </a:lnTo>
                <a:lnTo>
                  <a:pt x="60858" y="204711"/>
                </a:lnTo>
                <a:lnTo>
                  <a:pt x="60858" y="38747"/>
                </a:lnTo>
                <a:close/>
              </a:path>
              <a:path w="145414" h="236854">
                <a:moveTo>
                  <a:pt x="101955" y="38747"/>
                </a:moveTo>
                <a:lnTo>
                  <a:pt x="82194" y="38747"/>
                </a:lnTo>
                <a:lnTo>
                  <a:pt x="82194" y="204711"/>
                </a:lnTo>
                <a:lnTo>
                  <a:pt x="101955" y="204711"/>
                </a:lnTo>
                <a:lnTo>
                  <a:pt x="101955" y="38747"/>
                </a:lnTo>
                <a:close/>
              </a:path>
              <a:path w="145414" h="236854">
                <a:moveTo>
                  <a:pt x="145059" y="18364"/>
                </a:moveTo>
                <a:lnTo>
                  <a:pt x="0" y="18364"/>
                </a:lnTo>
                <a:lnTo>
                  <a:pt x="38" y="151015"/>
                </a:lnTo>
                <a:lnTo>
                  <a:pt x="19812" y="170395"/>
                </a:lnTo>
                <a:lnTo>
                  <a:pt x="19812" y="38747"/>
                </a:lnTo>
                <a:lnTo>
                  <a:pt x="145059" y="38747"/>
                </a:lnTo>
                <a:lnTo>
                  <a:pt x="145059" y="18364"/>
                </a:lnTo>
                <a:close/>
              </a:path>
              <a:path w="145414" h="236854">
                <a:moveTo>
                  <a:pt x="102514" y="0"/>
                </a:moveTo>
                <a:lnTo>
                  <a:pt x="40195" y="0"/>
                </a:lnTo>
                <a:lnTo>
                  <a:pt x="40195" y="18364"/>
                </a:lnTo>
                <a:lnTo>
                  <a:pt x="102514" y="18364"/>
                </a:lnTo>
                <a:lnTo>
                  <a:pt x="102514" y="0"/>
                </a:lnTo>
                <a:close/>
              </a:path>
            </a:pathLst>
          </a:custGeom>
          <a:solidFill>
            <a:srgbClr val="F99B1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19"/>
          <p:cNvSpPr/>
          <p:nvPr/>
        </p:nvSpPr>
        <p:spPr>
          <a:xfrm>
            <a:off x="4878067" y="1501424"/>
            <a:ext cx="136525" cy="128270"/>
          </a:xfrm>
          <a:custGeom>
            <a:avLst/>
            <a:gdLst/>
            <a:ahLst/>
            <a:cxnLst/>
            <a:rect l="l" t="t" r="r" b="b"/>
            <a:pathLst>
              <a:path w="136525" h="128270">
                <a:moveTo>
                  <a:pt x="104724" y="0"/>
                </a:moveTo>
                <a:lnTo>
                  <a:pt x="10452" y="0"/>
                </a:lnTo>
                <a:lnTo>
                  <a:pt x="0" y="128054"/>
                </a:lnTo>
                <a:lnTo>
                  <a:pt x="37744" y="128054"/>
                </a:lnTo>
                <a:lnTo>
                  <a:pt x="39308" y="113627"/>
                </a:lnTo>
                <a:lnTo>
                  <a:pt x="43778" y="100278"/>
                </a:lnTo>
                <a:lnTo>
                  <a:pt x="71274" y="70042"/>
                </a:lnTo>
                <a:lnTo>
                  <a:pt x="109562" y="61074"/>
                </a:lnTo>
                <a:lnTo>
                  <a:pt x="120341" y="61074"/>
                </a:lnTo>
                <a:lnTo>
                  <a:pt x="125298" y="56146"/>
                </a:lnTo>
                <a:lnTo>
                  <a:pt x="130632" y="51968"/>
                </a:lnTo>
                <a:lnTo>
                  <a:pt x="136271" y="48361"/>
                </a:lnTo>
                <a:lnTo>
                  <a:pt x="136271" y="32677"/>
                </a:lnTo>
                <a:lnTo>
                  <a:pt x="104724" y="0"/>
                </a:lnTo>
                <a:close/>
              </a:path>
              <a:path w="136525" h="128270">
                <a:moveTo>
                  <a:pt x="120341" y="61074"/>
                </a:moveTo>
                <a:lnTo>
                  <a:pt x="109562" y="61074"/>
                </a:lnTo>
                <a:lnTo>
                  <a:pt x="114274" y="61607"/>
                </a:lnTo>
                <a:lnTo>
                  <a:pt x="118821" y="62585"/>
                </a:lnTo>
                <a:lnTo>
                  <a:pt x="120341" y="61074"/>
                </a:lnTo>
                <a:close/>
              </a:path>
            </a:pathLst>
          </a:custGeom>
          <a:solidFill>
            <a:srgbClr val="F99B1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20"/>
          <p:cNvSpPr/>
          <p:nvPr/>
        </p:nvSpPr>
        <p:spPr>
          <a:xfrm>
            <a:off x="4819264" y="1379497"/>
            <a:ext cx="59055" cy="250190"/>
          </a:xfrm>
          <a:custGeom>
            <a:avLst/>
            <a:gdLst/>
            <a:ahLst/>
            <a:cxnLst/>
            <a:rect l="l" t="t" r="r" b="b"/>
            <a:pathLst>
              <a:path w="59055" h="250190">
                <a:moveTo>
                  <a:pt x="29057" y="0"/>
                </a:moveTo>
                <a:lnTo>
                  <a:pt x="0" y="72212"/>
                </a:lnTo>
                <a:lnTo>
                  <a:pt x="0" y="249986"/>
                </a:lnTo>
                <a:lnTo>
                  <a:pt x="58623" y="249986"/>
                </a:lnTo>
                <a:lnTo>
                  <a:pt x="58623" y="115760"/>
                </a:lnTo>
                <a:lnTo>
                  <a:pt x="21463" y="115760"/>
                </a:lnTo>
                <a:lnTo>
                  <a:pt x="14859" y="109131"/>
                </a:lnTo>
                <a:lnTo>
                  <a:pt x="14859" y="92824"/>
                </a:lnTo>
                <a:lnTo>
                  <a:pt x="21463" y="86220"/>
                </a:lnTo>
                <a:lnTo>
                  <a:pt x="58623" y="86220"/>
                </a:lnTo>
                <a:lnTo>
                  <a:pt x="58623" y="72212"/>
                </a:lnTo>
                <a:lnTo>
                  <a:pt x="29057" y="0"/>
                </a:lnTo>
                <a:close/>
              </a:path>
              <a:path w="59055" h="250190">
                <a:moveTo>
                  <a:pt x="58623" y="86220"/>
                </a:moveTo>
                <a:lnTo>
                  <a:pt x="37807" y="86220"/>
                </a:lnTo>
                <a:lnTo>
                  <a:pt x="44411" y="92824"/>
                </a:lnTo>
                <a:lnTo>
                  <a:pt x="44411" y="109131"/>
                </a:lnTo>
                <a:lnTo>
                  <a:pt x="37807" y="115760"/>
                </a:lnTo>
                <a:lnTo>
                  <a:pt x="58623" y="115760"/>
                </a:lnTo>
                <a:lnTo>
                  <a:pt x="58623" y="86220"/>
                </a:lnTo>
                <a:close/>
              </a:path>
            </a:pathLst>
          </a:custGeom>
          <a:solidFill>
            <a:srgbClr val="F99B1C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22"/>
          <p:cNvSpPr txBox="1"/>
          <p:nvPr/>
        </p:nvSpPr>
        <p:spPr>
          <a:xfrm>
            <a:off x="5185649" y="567165"/>
            <a:ext cx="24263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1400" b="1" spc="-95" dirty="0">
                <a:solidFill>
                  <a:srgbClr val="231F20"/>
                </a:solidFill>
                <a:latin typeface="Palatino Linotype"/>
                <a:cs typeface="Palatino Linotype"/>
              </a:rPr>
              <a:t>M</a:t>
            </a:r>
            <a:r>
              <a:rPr sz="1400" b="1" spc="-105" dirty="0">
                <a:solidFill>
                  <a:srgbClr val="231F20"/>
                </a:solidFill>
                <a:latin typeface="Palatino Linotype"/>
                <a:cs typeface="Palatino Linotype"/>
              </a:rPr>
              <a:t>y</a:t>
            </a:r>
            <a:r>
              <a:rPr sz="1400" b="1" spc="-25" dirty="0">
                <a:solidFill>
                  <a:srgbClr val="231F20"/>
                </a:solidFill>
                <a:latin typeface="Palatino Linotype"/>
                <a:cs typeface="Palatino Linotype"/>
              </a:rPr>
              <a:t>s</a:t>
            </a:r>
            <a:r>
              <a:rPr sz="1400" b="1" spc="-55" dirty="0">
                <a:solidFill>
                  <a:srgbClr val="231F20"/>
                </a:solidFill>
                <a:latin typeface="Palatino Linotype"/>
                <a:cs typeface="Palatino Linotype"/>
              </a:rPr>
              <a:t>el</a:t>
            </a:r>
            <a:r>
              <a:rPr sz="1400" b="1" spc="-25" dirty="0">
                <a:solidFill>
                  <a:srgbClr val="231F20"/>
                </a:solidFill>
                <a:latin typeface="Palatino Linotype"/>
                <a:cs typeface="Palatino Linotype"/>
              </a:rPr>
              <a:t>f</a:t>
            </a:r>
            <a:r>
              <a:rPr sz="1400" b="1" spc="-17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Palatino Linotype"/>
                <a:cs typeface="Palatino Linotype"/>
              </a:rPr>
              <a:t>–</a:t>
            </a:r>
            <a:r>
              <a:rPr sz="1200" spc="-13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900" spc="9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Verdana"/>
                <a:cs typeface="Verdana"/>
              </a:rPr>
              <a:t>PLA</a:t>
            </a:r>
            <a:r>
              <a:rPr sz="900" spc="65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55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Verdana"/>
                <a:cs typeface="Verdana"/>
              </a:rPr>
              <a:t>KEE</a:t>
            </a:r>
            <a:r>
              <a:rPr sz="900" spc="30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900" spc="2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25" dirty="0">
                <a:solidFill>
                  <a:srgbClr val="231F20"/>
                </a:solidFill>
                <a:latin typeface="Verdana"/>
                <a:cs typeface="Verdana"/>
              </a:rPr>
              <a:t>HEA</a:t>
            </a:r>
            <a:r>
              <a:rPr sz="900" spc="-7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900" spc="20" dirty="0">
                <a:solidFill>
                  <a:srgbClr val="231F20"/>
                </a:solidFill>
                <a:latin typeface="Verdana"/>
                <a:cs typeface="Verdana"/>
              </a:rPr>
              <a:t>THY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0" name="object 23"/>
          <p:cNvSpPr txBox="1"/>
          <p:nvPr/>
        </p:nvSpPr>
        <p:spPr>
          <a:xfrm>
            <a:off x="5185649" y="971127"/>
            <a:ext cx="34423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1400" b="1" spc="-95" dirty="0">
                <a:solidFill>
                  <a:srgbClr val="231F20"/>
                </a:solidFill>
                <a:latin typeface="Palatino Linotype"/>
                <a:cs typeface="Palatino Linotype"/>
              </a:rPr>
              <a:t>M</a:t>
            </a:r>
            <a:r>
              <a:rPr sz="1400" b="1" spc="-65" dirty="0">
                <a:solidFill>
                  <a:srgbClr val="231F20"/>
                </a:solidFill>
                <a:latin typeface="Palatino Linotype"/>
                <a:cs typeface="Palatino Linotype"/>
              </a:rPr>
              <a:t>y</a:t>
            </a:r>
            <a:r>
              <a:rPr sz="1400" b="1" spc="-13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400" b="1" spc="-75" dirty="0">
                <a:solidFill>
                  <a:srgbClr val="231F20"/>
                </a:solidFill>
                <a:latin typeface="Palatino Linotype"/>
                <a:cs typeface="Palatino Linotype"/>
              </a:rPr>
              <a:t>H</a:t>
            </a:r>
            <a:r>
              <a:rPr sz="1400" b="1" spc="-50" dirty="0">
                <a:solidFill>
                  <a:srgbClr val="231F20"/>
                </a:solidFill>
                <a:latin typeface="Palatino Linotype"/>
                <a:cs typeface="Palatino Linotype"/>
              </a:rPr>
              <a:t>ou</a:t>
            </a:r>
            <a:r>
              <a:rPr sz="1400" b="1" spc="-40" dirty="0">
                <a:solidFill>
                  <a:srgbClr val="231F20"/>
                </a:solidFill>
                <a:latin typeface="Palatino Linotype"/>
                <a:cs typeface="Palatino Linotype"/>
              </a:rPr>
              <a:t>s</a:t>
            </a:r>
            <a:r>
              <a:rPr sz="1400" b="1" dirty="0">
                <a:solidFill>
                  <a:srgbClr val="231F20"/>
                </a:solidFill>
                <a:latin typeface="Palatino Linotype"/>
                <a:cs typeface="Palatino Linotype"/>
              </a:rPr>
              <a:t>e</a:t>
            </a:r>
            <a:r>
              <a:rPr sz="1400" b="1" spc="-19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Palatino Linotype"/>
                <a:cs typeface="Palatino Linotype"/>
              </a:rPr>
              <a:t>–</a:t>
            </a:r>
            <a:r>
              <a:rPr sz="1200" spc="-18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900" spc="9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35" dirty="0">
                <a:solidFill>
                  <a:srgbClr val="231F20"/>
                </a:solidFill>
                <a:latin typeface="Verdana"/>
                <a:cs typeface="Verdana"/>
              </a:rPr>
              <a:t>PLA</a:t>
            </a:r>
            <a:r>
              <a:rPr sz="900" spc="65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55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231F20"/>
                </a:solidFill>
                <a:latin typeface="Verdana"/>
                <a:cs typeface="Verdana"/>
              </a:rPr>
              <a:t>KEE</a:t>
            </a:r>
            <a:r>
              <a:rPr sz="900" spc="30" dirty="0">
                <a:solidFill>
                  <a:srgbClr val="231F20"/>
                </a:solidFill>
                <a:latin typeface="Verdana"/>
                <a:cs typeface="Verdana"/>
              </a:rPr>
              <a:t>P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10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900" spc="2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40" dirty="0">
                <a:solidFill>
                  <a:srgbClr val="231F20"/>
                </a:solidFill>
                <a:latin typeface="Verdana"/>
                <a:cs typeface="Verdana"/>
              </a:rPr>
              <a:t>AF</a:t>
            </a:r>
            <a:r>
              <a:rPr sz="900" spc="6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Verdana"/>
                <a:cs typeface="Verdana"/>
              </a:rPr>
              <a:t>INSID</a:t>
            </a:r>
            <a:r>
              <a:rPr sz="900" spc="-35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40" dirty="0">
                <a:solidFill>
                  <a:srgbClr val="231F20"/>
                </a:solidFill>
                <a:latin typeface="Verdana"/>
                <a:cs typeface="Verdana"/>
              </a:rPr>
              <a:t>MY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Verdana"/>
                <a:cs typeface="Verdana"/>
              </a:rPr>
              <a:t>HOME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1" name="object 24"/>
          <p:cNvSpPr txBox="1"/>
          <p:nvPr/>
        </p:nvSpPr>
        <p:spPr>
          <a:xfrm>
            <a:off x="5185649" y="1352969"/>
            <a:ext cx="384175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1400" b="1" spc="-110" dirty="0">
                <a:solidFill>
                  <a:srgbClr val="231F20"/>
                </a:solidFill>
                <a:latin typeface="Palatino Linotype"/>
                <a:cs typeface="Palatino Linotype"/>
              </a:rPr>
              <a:t>M</a:t>
            </a:r>
            <a:r>
              <a:rPr sz="1400" b="1" spc="-65" dirty="0">
                <a:solidFill>
                  <a:srgbClr val="231F20"/>
                </a:solidFill>
                <a:latin typeface="Palatino Linotype"/>
                <a:cs typeface="Palatino Linotype"/>
              </a:rPr>
              <a:t>y</a:t>
            </a:r>
            <a:r>
              <a:rPr sz="1400" b="1" spc="-160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400" b="1" spc="-90" dirty="0">
                <a:solidFill>
                  <a:srgbClr val="231F20"/>
                </a:solidFill>
                <a:latin typeface="Palatino Linotype"/>
                <a:cs typeface="Palatino Linotype"/>
              </a:rPr>
              <a:t>C</a:t>
            </a:r>
            <a:r>
              <a:rPr sz="1400" b="1" spc="-55" dirty="0">
                <a:solidFill>
                  <a:srgbClr val="231F20"/>
                </a:solidFill>
                <a:latin typeface="Palatino Linotype"/>
                <a:cs typeface="Palatino Linotype"/>
              </a:rPr>
              <a:t>ommunit</a:t>
            </a:r>
            <a:r>
              <a:rPr sz="1400" b="1" spc="-65" dirty="0">
                <a:solidFill>
                  <a:srgbClr val="231F20"/>
                </a:solidFill>
                <a:latin typeface="Palatino Linotype"/>
                <a:cs typeface="Palatino Linotype"/>
              </a:rPr>
              <a:t>y</a:t>
            </a:r>
            <a:r>
              <a:rPr sz="1400" b="1" spc="-185" dirty="0">
                <a:solidFill>
                  <a:srgbClr val="231F20"/>
                </a:solidFill>
                <a:latin typeface="Palatino Linotype"/>
                <a:cs typeface="Palatino Linotype"/>
              </a:rPr>
              <a:t> </a:t>
            </a:r>
            <a:r>
              <a:rPr sz="1200" spc="130" dirty="0">
                <a:solidFill>
                  <a:srgbClr val="231F20"/>
                </a:solidFill>
                <a:latin typeface="Palatino Linotype"/>
                <a:cs typeface="Palatino Linotype"/>
              </a:rPr>
              <a:t>–</a:t>
            </a:r>
            <a:r>
              <a:rPr sz="900" spc="9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25" dirty="0">
                <a:solidFill>
                  <a:srgbClr val="231F20"/>
                </a:solidFill>
                <a:latin typeface="Verdana"/>
                <a:cs typeface="Verdana"/>
              </a:rPr>
              <a:t>PLA</a:t>
            </a:r>
            <a:r>
              <a:rPr sz="900" spc="65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55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900" spc="-85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900" spc="-40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900" spc="85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Verdana"/>
                <a:cs typeface="Verdana"/>
              </a:rPr>
              <a:t>MOBIL</a:t>
            </a:r>
            <a:r>
              <a:rPr sz="900" spc="1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Verdana"/>
                <a:cs typeface="Verdana"/>
              </a:rPr>
              <a:t>I</a:t>
            </a:r>
            <a:r>
              <a:rPr sz="900" spc="-55" dirty="0">
                <a:solidFill>
                  <a:srgbClr val="231F20"/>
                </a:solidFill>
                <a:latin typeface="Verdana"/>
                <a:cs typeface="Verdana"/>
              </a:rPr>
              <a:t>N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30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900" spc="40" dirty="0">
                <a:solidFill>
                  <a:srgbClr val="231F20"/>
                </a:solidFill>
                <a:latin typeface="Verdana"/>
                <a:cs typeface="Verdana"/>
              </a:rPr>
              <a:t>Y</a:t>
            </a:r>
            <a:r>
              <a:rPr sz="9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Verdana"/>
                <a:cs typeface="Verdana"/>
              </a:rPr>
              <a:t>COMMUNITY</a:t>
            </a:r>
            <a:endParaRPr sz="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720617"/>
            <a:ext cx="5694947" cy="137160"/>
          </a:xfrm>
          <a:prstGeom prst="rect">
            <a:avLst/>
          </a:prstGeom>
          <a:solidFill>
            <a:srgbClr val="9A1F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94948" y="6720840"/>
            <a:ext cx="1171074" cy="137160"/>
          </a:xfrm>
          <a:prstGeom prst="rect">
            <a:avLst/>
          </a:prstGeom>
          <a:solidFill>
            <a:srgbClr val="009F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66022" y="6720617"/>
            <a:ext cx="1171074" cy="137160"/>
          </a:xfrm>
          <a:prstGeom prst="rect">
            <a:avLst/>
          </a:prstGeom>
          <a:solidFill>
            <a:srgbClr val="71B1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45233" y="6720617"/>
            <a:ext cx="1133856" cy="137160"/>
          </a:xfrm>
          <a:prstGeom prst="rect">
            <a:avLst/>
          </a:prstGeom>
          <a:solidFill>
            <a:srgbClr val="F999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9011"/>
            <a:ext cx="4663988" cy="10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038600" y="5943600"/>
            <a:ext cx="4495800" cy="509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0039A6">
                  <a:lumMod val="50000"/>
                </a:srgbClr>
              </a:buClr>
              <a:buFont typeface="Wingdings" pitchFamily="2" charset="2"/>
              <a:buNone/>
            </a:pPr>
            <a:r>
              <a:rPr lang="en-US" sz="2800" dirty="0" smtClean="0">
                <a:solidFill>
                  <a:srgbClr val="5F3D5D"/>
                </a:solidFill>
                <a:effectLst>
                  <a:glow rad="127000">
                    <a:srgbClr val="FFFFFF"/>
                  </a:glow>
                </a:effectLst>
                <a:uFill>
                  <a:solidFill>
                    <a:srgbClr val="C00000"/>
                  </a:solidFill>
                </a:uFill>
              </a:rPr>
              <a:t>Traumatic Brain Injury</a:t>
            </a:r>
            <a:endParaRPr lang="en-US" dirty="0" smtClean="0">
              <a:solidFill>
                <a:srgbClr val="5F3D5D"/>
              </a:solidFill>
              <a:effectLst>
                <a:glow rad="127000">
                  <a:srgbClr val="FFFFFF">
                    <a:alpha val="40000"/>
                  </a:srgbClr>
                </a:glow>
              </a:effectLst>
              <a:uFill>
                <a:solidFill>
                  <a:srgbClr val="C00000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63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7249713"/>
          </a:xfrm>
          <a:prstGeom prst="rect">
            <a:avLst/>
          </a:prstGeom>
        </p:spPr>
      </p:pic>
      <p:sp>
        <p:nvSpPr>
          <p:cNvPr id="42" name="Subtitle 2"/>
          <p:cNvSpPr txBox="1">
            <a:spLocks/>
          </p:cNvSpPr>
          <p:nvPr/>
        </p:nvSpPr>
        <p:spPr>
          <a:xfrm>
            <a:off x="609600" y="1603332"/>
            <a:ext cx="4876800" cy="4495800"/>
          </a:xfrm>
          <a:prstGeom prst="rect">
            <a:avLst/>
          </a:prstGeom>
          <a:noFill/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Improving the understanding of the public health burden of TBI 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Reducing the incidence of TBI through primary prevention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Improving the recognition and management of mild TBI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Improving health outcomes of persons living with TBI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1447800" y="516699"/>
            <a:ext cx="7662797" cy="533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000" dirty="0" smtClean="0">
                <a:solidFill>
                  <a:srgbClr val="A51D2D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TBI Pillars for CDC Activities</a:t>
            </a:r>
            <a:endParaRPr lang="en-US" sz="4800" dirty="0">
              <a:solidFill>
                <a:srgbClr val="A51D2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66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9074" y="167162"/>
            <a:ext cx="4924926" cy="4519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C68AD"/>
                </a:solidFill>
              </a:rPr>
              <a:t>Proposed National Concussion</a:t>
            </a:r>
            <a:endParaRPr lang="en-US" dirty="0">
              <a:solidFill>
                <a:srgbClr val="8C68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2030" y="2074398"/>
            <a:ext cx="3633537" cy="38069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All Ages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All Mechanisms of Injury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Medical Services Received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Return to Learn, Play, and Work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TBI Disability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/>
              <a:t>Lifetime Prevalence</a:t>
            </a:r>
            <a:endParaRPr lang="en-US" sz="2200" dirty="0"/>
          </a:p>
        </p:txBody>
      </p:sp>
      <p:sp>
        <p:nvSpPr>
          <p:cNvPr id="4" name="object 5"/>
          <p:cNvSpPr txBox="1"/>
          <p:nvPr/>
        </p:nvSpPr>
        <p:spPr>
          <a:xfrm>
            <a:off x="1634489" y="1605486"/>
            <a:ext cx="313001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3600" b="1" spc="-30" dirty="0">
                <a:solidFill>
                  <a:srgbClr val="F47528"/>
                </a:solidFill>
                <a:cs typeface="Calibri"/>
              </a:rPr>
              <a:t>P</a:t>
            </a:r>
            <a:r>
              <a:rPr sz="3600" b="1" spc="-60" dirty="0">
                <a:solidFill>
                  <a:srgbClr val="F47528"/>
                </a:solidFill>
                <a:cs typeface="Calibri"/>
              </a:rPr>
              <a:t>r</a:t>
            </a:r>
            <a:r>
              <a:rPr sz="3600" b="1" spc="-75" dirty="0">
                <a:solidFill>
                  <a:srgbClr val="F47528"/>
                </a:solidFill>
                <a:cs typeface="Calibri"/>
              </a:rPr>
              <a:t>e</a:t>
            </a:r>
            <a:r>
              <a:rPr sz="3600" b="1" spc="-30" dirty="0">
                <a:solidFill>
                  <a:srgbClr val="F47528"/>
                </a:solidFill>
                <a:cs typeface="Calibri"/>
              </a:rPr>
              <a:t>v</a:t>
            </a:r>
            <a:r>
              <a:rPr sz="3600" b="1" spc="-40" dirty="0">
                <a:solidFill>
                  <a:srgbClr val="F47528"/>
                </a:solidFill>
                <a:cs typeface="Calibri"/>
              </a:rPr>
              <a:t>e</a:t>
            </a:r>
            <a:r>
              <a:rPr sz="3600" b="1" spc="-10" dirty="0">
                <a:solidFill>
                  <a:srgbClr val="F47528"/>
                </a:solidFill>
                <a:cs typeface="Calibri"/>
              </a:rPr>
              <a:t>n</a:t>
            </a:r>
            <a:r>
              <a:rPr sz="3600" b="1" spc="-70" dirty="0">
                <a:solidFill>
                  <a:srgbClr val="F47528"/>
                </a:solidFill>
                <a:cs typeface="Calibri"/>
              </a:rPr>
              <a:t>t</a:t>
            </a:r>
            <a:r>
              <a:rPr sz="3600" b="1" spc="-50" dirty="0">
                <a:solidFill>
                  <a:srgbClr val="F47528"/>
                </a:solidFill>
                <a:cs typeface="Calibri"/>
              </a:rPr>
              <a:t>i</a:t>
            </a:r>
            <a:r>
              <a:rPr sz="3600" b="1" spc="-10" dirty="0">
                <a:solidFill>
                  <a:srgbClr val="F47528"/>
                </a:solidFill>
                <a:cs typeface="Calibri"/>
              </a:rPr>
              <a:t>on</a:t>
            </a:r>
            <a:endParaRPr sz="3600" dirty="0">
              <a:solidFill>
                <a:prstClr val="black"/>
              </a:solidFill>
              <a:cs typeface="Calibri"/>
            </a:endParaRPr>
          </a:p>
          <a:p>
            <a:pPr marL="241300" marR="5080" indent="-114300" defTabSz="457200">
              <a:spcBef>
                <a:spcPts val="660"/>
              </a:spcBef>
              <a:buClr>
                <a:srgbClr val="F9A01B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v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k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j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2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25" dirty="0">
                <a:solidFill>
                  <a:srgbClr val="4C4D4F"/>
                </a:solidFill>
                <a:cs typeface="Calibri"/>
              </a:rPr>
              <a:t>p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90" dirty="0">
                <a:solidFill>
                  <a:srgbClr val="4C4D4F"/>
                </a:solidFill>
                <a:cs typeface="Calibri"/>
              </a:rPr>
              <a:t>1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2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m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6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65" dirty="0">
                <a:solidFill>
                  <a:srgbClr val="4C4D4F"/>
                </a:solidFill>
                <a:cs typeface="Calibri"/>
              </a:rPr>
              <a:t>?</a:t>
            </a:r>
            <a:endParaRPr sz="1400" dirty="0">
              <a:solidFill>
                <a:prstClr val="black"/>
              </a:solidFill>
              <a:cs typeface="Calibri"/>
            </a:endParaRPr>
          </a:p>
          <a:p>
            <a:pPr marL="241300" indent="-114300" defTabSz="457200">
              <a:spcBef>
                <a:spcPts val="450"/>
              </a:spcBef>
              <a:buClr>
                <a:srgbClr val="F9A01B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1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w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u</a:t>
            </a:r>
            <a:r>
              <a:rPr sz="1400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ju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ry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8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65" dirty="0">
                <a:solidFill>
                  <a:srgbClr val="4C4D4F"/>
                </a:solidFill>
                <a:cs typeface="Calibri"/>
              </a:rPr>
              <a:t>?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1634490" y="3165449"/>
            <a:ext cx="3130014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3600" b="1" spc="15" dirty="0">
                <a:solidFill>
                  <a:srgbClr val="008CC0"/>
                </a:solidFill>
                <a:cs typeface="Calibri"/>
              </a:rPr>
              <a:t>C</a:t>
            </a:r>
            <a:r>
              <a:rPr sz="3600" b="1" spc="5" dirty="0">
                <a:solidFill>
                  <a:srgbClr val="008CC0"/>
                </a:solidFill>
                <a:cs typeface="Calibri"/>
              </a:rPr>
              <a:t>a</a:t>
            </a:r>
            <a:r>
              <a:rPr sz="3600" b="1" spc="-60" dirty="0">
                <a:solidFill>
                  <a:srgbClr val="008CC0"/>
                </a:solidFill>
                <a:cs typeface="Calibri"/>
              </a:rPr>
              <a:t>re</a:t>
            </a:r>
            <a:endParaRPr sz="3600" dirty="0">
              <a:solidFill>
                <a:prstClr val="black"/>
              </a:solidFill>
              <a:cs typeface="Calibri"/>
            </a:endParaRPr>
          </a:p>
          <a:p>
            <a:pPr marL="241300" marR="5080" indent="-114300" defTabSz="457200">
              <a:spcBef>
                <a:spcPts val="660"/>
              </a:spcBef>
              <a:buClr>
                <a:srgbClr val="24ABE2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-60" dirty="0">
                <a:solidFill>
                  <a:srgbClr val="4C4D4F"/>
                </a:solidFill>
                <a:cs typeface="Calibri"/>
              </a:rPr>
              <a:t>W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0" dirty="0">
                <a:solidFill>
                  <a:srgbClr val="4C4D4F"/>
                </a:solidFill>
                <a:cs typeface="Calibri"/>
              </a:rPr>
              <a:t>r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k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50" dirty="0">
                <a:solidFill>
                  <a:srgbClr val="4C4D4F"/>
                </a:solidFill>
                <a:cs typeface="Calibri"/>
              </a:rPr>
              <a:t>r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f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 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x</a:t>
            </a:r>
            <a:r>
              <a:rPr sz="1400" spc="30" dirty="0">
                <a:solidFill>
                  <a:srgbClr val="4C4D4F"/>
                </a:solidFill>
                <a:cs typeface="Calibri"/>
              </a:rPr>
              <a:t>p</a:t>
            </a:r>
            <a:r>
              <a:rPr sz="1400" spc="-30" dirty="0">
                <a:solidFill>
                  <a:srgbClr val="4C4D4F"/>
                </a:solidFill>
                <a:cs typeface="Calibri"/>
              </a:rPr>
              <a:t>eri</a:t>
            </a:r>
            <a:r>
              <a:rPr sz="1400" dirty="0">
                <a:solidFill>
                  <a:srgbClr val="4C4D4F"/>
                </a:solidFill>
                <a:cs typeface="Calibri"/>
              </a:rPr>
              <a:t>en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3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j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65" dirty="0">
                <a:solidFill>
                  <a:srgbClr val="4C4D4F"/>
                </a:solidFill>
                <a:cs typeface="Calibri"/>
              </a:rPr>
              <a:t>y?</a:t>
            </a:r>
            <a:endParaRPr sz="1400" dirty="0">
              <a:solidFill>
                <a:prstClr val="black"/>
              </a:solidFill>
              <a:cs typeface="Calibri"/>
            </a:endParaRPr>
          </a:p>
          <a:p>
            <a:pPr marL="241300" marR="43180" indent="-114300" defTabSz="457200">
              <a:spcBef>
                <a:spcPts val="450"/>
              </a:spcBef>
              <a:buClr>
                <a:srgbClr val="24ABE2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-60" dirty="0">
                <a:solidFill>
                  <a:srgbClr val="4C4D4F"/>
                </a:solidFill>
                <a:cs typeface="Calibri"/>
              </a:rPr>
              <a:t>W</a:t>
            </a:r>
            <a:r>
              <a:rPr sz="140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3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ty</a:t>
            </a:r>
            <a:r>
              <a:rPr sz="1400" spc="30" dirty="0">
                <a:solidFill>
                  <a:srgbClr val="4C4D4F"/>
                </a:solidFill>
                <a:cs typeface="Calibri"/>
              </a:rPr>
              <a:t>p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f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y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m</a:t>
            </a:r>
            <a:r>
              <a:rPr sz="1400" dirty="0">
                <a:solidFill>
                  <a:srgbClr val="4C4D4F"/>
                </a:solidFill>
                <a:cs typeface="Calibri"/>
              </a:rPr>
              <a:t>p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m</a:t>
            </a:r>
            <a:r>
              <a:rPr sz="140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1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v</a:t>
            </a:r>
            <a:r>
              <a:rPr sz="1400" spc="-90" dirty="0">
                <a:solidFill>
                  <a:srgbClr val="4C4D4F"/>
                </a:solidFill>
                <a:cs typeface="Calibri"/>
              </a:rPr>
              <a:t>e?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9"/>
          <p:cNvSpPr txBox="1"/>
          <p:nvPr/>
        </p:nvSpPr>
        <p:spPr>
          <a:xfrm>
            <a:off x="1634490" y="4900374"/>
            <a:ext cx="3130014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457200"/>
            <a:r>
              <a:rPr sz="3200" b="1" spc="-55" dirty="0">
                <a:solidFill>
                  <a:srgbClr val="6F9F40"/>
                </a:solidFill>
                <a:cs typeface="Calibri"/>
              </a:rPr>
              <a:t>R</a:t>
            </a:r>
            <a:r>
              <a:rPr sz="3200" b="1" spc="-30" dirty="0">
                <a:solidFill>
                  <a:srgbClr val="6F9F40"/>
                </a:solidFill>
                <a:cs typeface="Calibri"/>
              </a:rPr>
              <a:t>e</a:t>
            </a:r>
            <a:r>
              <a:rPr sz="3200" b="1" spc="-25" dirty="0">
                <a:solidFill>
                  <a:srgbClr val="6F9F40"/>
                </a:solidFill>
                <a:cs typeface="Calibri"/>
              </a:rPr>
              <a:t>c</a:t>
            </a:r>
            <a:r>
              <a:rPr sz="3200" b="1" spc="-55" dirty="0">
                <a:solidFill>
                  <a:srgbClr val="6F9F40"/>
                </a:solidFill>
                <a:cs typeface="Calibri"/>
              </a:rPr>
              <a:t>ov</a:t>
            </a:r>
            <a:r>
              <a:rPr sz="3200" b="1" spc="-20" dirty="0">
                <a:solidFill>
                  <a:srgbClr val="6F9F40"/>
                </a:solidFill>
                <a:cs typeface="Calibri"/>
              </a:rPr>
              <a:t>e</a:t>
            </a:r>
            <a:r>
              <a:rPr sz="3200" b="1" spc="-5" dirty="0">
                <a:solidFill>
                  <a:srgbClr val="6F9F40"/>
                </a:solidFill>
                <a:cs typeface="Calibri"/>
              </a:rPr>
              <a:t>r</a:t>
            </a:r>
            <a:r>
              <a:rPr sz="3200" b="1" spc="50" dirty="0">
                <a:solidFill>
                  <a:srgbClr val="6F9F40"/>
                </a:solidFill>
                <a:cs typeface="Calibri"/>
              </a:rPr>
              <a:t>y</a:t>
            </a:r>
            <a:endParaRPr sz="3200" dirty="0">
              <a:solidFill>
                <a:prstClr val="black"/>
              </a:solidFill>
              <a:cs typeface="Calibri"/>
            </a:endParaRPr>
          </a:p>
          <a:p>
            <a:pPr marL="241300" marR="5080" indent="-114300" defTabSz="457200">
              <a:spcBef>
                <a:spcPts val="660"/>
              </a:spcBef>
              <a:buClr>
                <a:srgbClr val="8DC63F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30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y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u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l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l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x</a:t>
            </a:r>
            <a:r>
              <a:rPr sz="1400" spc="30" dirty="0">
                <a:solidFill>
                  <a:srgbClr val="4C4D4F"/>
                </a:solidFill>
                <a:cs typeface="Calibri"/>
              </a:rPr>
              <a:t>p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45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ie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ef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f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dirty="0">
                <a:solidFill>
                  <a:srgbClr val="4C4D4F"/>
                </a:solidFill>
                <a:cs typeface="Calibri"/>
              </a:rPr>
              <a:t>s 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f</a:t>
            </a:r>
            <a:r>
              <a:rPr sz="1400" spc="-50" dirty="0">
                <a:solidFill>
                  <a:srgbClr val="4C4D4F"/>
                </a:solidFill>
                <a:cs typeface="Calibri"/>
              </a:rPr>
              <a:t>r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30" dirty="0">
                <a:solidFill>
                  <a:srgbClr val="4C4D4F"/>
                </a:solidFill>
                <a:cs typeface="Calibri"/>
              </a:rPr>
              <a:t>m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h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jur</a:t>
            </a:r>
            <a:r>
              <a:rPr sz="1400" spc="-65" dirty="0">
                <a:solidFill>
                  <a:srgbClr val="4C4D4F"/>
                </a:solidFill>
                <a:cs typeface="Calibri"/>
              </a:rPr>
              <a:t>y?</a:t>
            </a:r>
            <a:endParaRPr sz="1400" dirty="0">
              <a:solidFill>
                <a:prstClr val="black"/>
              </a:solidFill>
              <a:cs typeface="Calibri"/>
            </a:endParaRPr>
          </a:p>
          <a:p>
            <a:pPr marL="241300" marR="8255" indent="-114300" defTabSz="457200">
              <a:spcBef>
                <a:spcPts val="450"/>
              </a:spcBef>
              <a:buClr>
                <a:srgbClr val="8DC63F"/>
              </a:buClr>
              <a:buFont typeface="Calibri"/>
              <a:buChar char="•"/>
              <a:tabLst>
                <a:tab pos="241300" algn="l"/>
              </a:tabLst>
            </a:pPr>
            <a:r>
              <a:rPr sz="1400" spc="1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w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l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n</a:t>
            </a:r>
            <a:r>
              <a:rPr sz="1400" spc="80" dirty="0">
                <a:solidFill>
                  <a:srgbClr val="4C4D4F"/>
                </a:solidFill>
                <a:cs typeface="Calibri"/>
              </a:rPr>
              <a:t>g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spc="35" dirty="0">
                <a:solidFill>
                  <a:srgbClr val="4C4D4F"/>
                </a:solidFill>
                <a:cs typeface="Calibri"/>
              </a:rPr>
              <a:t>d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i</a:t>
            </a:r>
            <a:r>
              <a:rPr sz="140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5" dirty="0">
                <a:solidFill>
                  <a:srgbClr val="4C4D4F"/>
                </a:solidFill>
                <a:cs typeface="Calibri"/>
              </a:rPr>
              <a:t>tak</a:t>
            </a:r>
            <a:r>
              <a:rPr sz="1400" dirty="0">
                <a:solidFill>
                  <a:srgbClr val="4C4D4F"/>
                </a:solidFill>
                <a:cs typeface="Calibri"/>
              </a:rPr>
              <a:t>e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60" dirty="0">
                <a:solidFill>
                  <a:srgbClr val="4C4D4F"/>
                </a:solidFill>
                <a:cs typeface="Calibri"/>
              </a:rPr>
              <a:t>g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25" dirty="0">
                <a:solidFill>
                  <a:srgbClr val="4C4D4F"/>
                </a:solidFill>
                <a:cs typeface="Calibri"/>
              </a:rPr>
              <a:t>b</a:t>
            </a:r>
            <a:r>
              <a:rPr sz="1400" spc="-10" dirty="0">
                <a:solidFill>
                  <a:srgbClr val="4C4D4F"/>
                </a:solidFill>
                <a:cs typeface="Calibri"/>
              </a:rPr>
              <a:t>a</a:t>
            </a:r>
            <a:r>
              <a:rPr sz="1400" spc="-1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spc="10" dirty="0">
                <a:solidFill>
                  <a:srgbClr val="4C4D4F"/>
                </a:solidFill>
                <a:cs typeface="Calibri"/>
              </a:rPr>
              <a:t>k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40" dirty="0">
                <a:solidFill>
                  <a:srgbClr val="4C4D4F"/>
                </a:solidFill>
                <a:cs typeface="Calibri"/>
              </a:rPr>
              <a:t>t</a:t>
            </a:r>
            <a:r>
              <a:rPr sz="1400" spc="2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wor</a:t>
            </a:r>
            <a:r>
              <a:rPr sz="1400" dirty="0">
                <a:solidFill>
                  <a:srgbClr val="4C4D4F"/>
                </a:solidFill>
                <a:cs typeface="Calibri"/>
              </a:rPr>
              <a:t>k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dirty="0">
                <a:solidFill>
                  <a:srgbClr val="4C4D4F"/>
                </a:solidFill>
                <a:cs typeface="Calibri"/>
              </a:rPr>
              <a:t>r</a:t>
            </a:r>
            <a:r>
              <a:rPr sz="1400" spc="-55" dirty="0">
                <a:solidFill>
                  <a:srgbClr val="4C4D4F"/>
                </a:solidFill>
                <a:cs typeface="Calibri"/>
              </a:rPr>
              <a:t> </a:t>
            </a:r>
            <a:r>
              <a:rPr sz="1400" spc="-20" dirty="0">
                <a:solidFill>
                  <a:srgbClr val="4C4D4F"/>
                </a:solidFill>
                <a:cs typeface="Calibri"/>
              </a:rPr>
              <a:t>s</a:t>
            </a:r>
            <a:r>
              <a:rPr sz="1400" spc="-5" dirty="0">
                <a:solidFill>
                  <a:srgbClr val="4C4D4F"/>
                </a:solidFill>
                <a:cs typeface="Calibri"/>
              </a:rPr>
              <a:t>c</a:t>
            </a:r>
            <a:r>
              <a:rPr sz="1400" dirty="0">
                <a:solidFill>
                  <a:srgbClr val="4C4D4F"/>
                </a:solidFill>
                <a:cs typeface="Calibri"/>
              </a:rPr>
              <a:t>h</a:t>
            </a:r>
            <a:r>
              <a:rPr sz="1400" spc="5" dirty="0">
                <a:solidFill>
                  <a:srgbClr val="4C4D4F"/>
                </a:solidFill>
                <a:cs typeface="Calibri"/>
              </a:rPr>
              <a:t>o</a:t>
            </a:r>
            <a:r>
              <a:rPr sz="1400" dirty="0">
                <a:solidFill>
                  <a:srgbClr val="4C4D4F"/>
                </a:solidFill>
                <a:cs typeface="Calibri"/>
              </a:rPr>
              <a:t>o</a:t>
            </a:r>
            <a:r>
              <a:rPr sz="1400" spc="-35" dirty="0">
                <a:solidFill>
                  <a:srgbClr val="4C4D4F"/>
                </a:solidFill>
                <a:cs typeface="Calibri"/>
              </a:rPr>
              <a:t>l</a:t>
            </a:r>
            <a:r>
              <a:rPr sz="1400" spc="-65" dirty="0">
                <a:solidFill>
                  <a:srgbClr val="4C4D4F"/>
                </a:solidFill>
                <a:cs typeface="Calibri"/>
              </a:rPr>
              <a:t>?</a:t>
            </a:r>
            <a:endParaRPr sz="1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17"/>
          <p:cNvSpPr/>
          <p:nvPr/>
        </p:nvSpPr>
        <p:spPr>
          <a:xfrm>
            <a:off x="733624" y="3977845"/>
            <a:ext cx="202565" cy="244475"/>
          </a:xfrm>
          <a:custGeom>
            <a:avLst/>
            <a:gdLst/>
            <a:ahLst/>
            <a:cxnLst/>
            <a:rect l="l" t="t" r="r" b="b"/>
            <a:pathLst>
              <a:path w="202565" h="244475">
                <a:moveTo>
                  <a:pt x="202158" y="0"/>
                </a:moveTo>
                <a:lnTo>
                  <a:pt x="0" y="0"/>
                </a:lnTo>
                <a:lnTo>
                  <a:pt x="0" y="244271"/>
                </a:lnTo>
                <a:lnTo>
                  <a:pt x="202158" y="244271"/>
                </a:lnTo>
                <a:lnTo>
                  <a:pt x="202158" y="0"/>
                </a:lnTo>
                <a:close/>
              </a:path>
            </a:pathLst>
          </a:custGeom>
          <a:solidFill>
            <a:srgbClr val="24ABE2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8"/>
          <p:cNvSpPr/>
          <p:nvPr/>
        </p:nvSpPr>
        <p:spPr>
          <a:xfrm>
            <a:off x="492108" y="3773401"/>
            <a:ext cx="685800" cy="204470"/>
          </a:xfrm>
          <a:custGeom>
            <a:avLst/>
            <a:gdLst/>
            <a:ahLst/>
            <a:cxnLst/>
            <a:rect l="l" t="t" r="r" b="b"/>
            <a:pathLst>
              <a:path w="685800" h="204470">
                <a:moveTo>
                  <a:pt x="685203" y="0"/>
                </a:moveTo>
                <a:lnTo>
                  <a:pt x="0" y="0"/>
                </a:lnTo>
                <a:lnTo>
                  <a:pt x="0" y="204444"/>
                </a:lnTo>
                <a:lnTo>
                  <a:pt x="685203" y="204444"/>
                </a:lnTo>
                <a:lnTo>
                  <a:pt x="685203" y="0"/>
                </a:lnTo>
                <a:close/>
              </a:path>
            </a:pathLst>
          </a:custGeom>
          <a:solidFill>
            <a:srgbClr val="24ABE2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1" name="object 19"/>
          <p:cNvSpPr/>
          <p:nvPr/>
        </p:nvSpPr>
        <p:spPr>
          <a:xfrm>
            <a:off x="733624" y="3529103"/>
            <a:ext cx="202565" cy="244475"/>
          </a:xfrm>
          <a:custGeom>
            <a:avLst/>
            <a:gdLst/>
            <a:ahLst/>
            <a:cxnLst/>
            <a:rect l="l" t="t" r="r" b="b"/>
            <a:pathLst>
              <a:path w="202565" h="244475">
                <a:moveTo>
                  <a:pt x="202158" y="0"/>
                </a:moveTo>
                <a:lnTo>
                  <a:pt x="0" y="0"/>
                </a:lnTo>
                <a:lnTo>
                  <a:pt x="0" y="244297"/>
                </a:lnTo>
                <a:lnTo>
                  <a:pt x="202158" y="244297"/>
                </a:lnTo>
                <a:lnTo>
                  <a:pt x="202158" y="0"/>
                </a:lnTo>
                <a:close/>
              </a:path>
            </a:pathLst>
          </a:custGeom>
          <a:solidFill>
            <a:srgbClr val="24ABE2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2" name="object 22"/>
          <p:cNvSpPr/>
          <p:nvPr/>
        </p:nvSpPr>
        <p:spPr>
          <a:xfrm>
            <a:off x="946059" y="53555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0" y="121907"/>
                </a:lnTo>
                <a:lnTo>
                  <a:pt x="121919" y="121907"/>
                </a:lnTo>
                <a:lnTo>
                  <a:pt x="121919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3" name="object 23"/>
          <p:cNvSpPr/>
          <p:nvPr/>
        </p:nvSpPr>
        <p:spPr>
          <a:xfrm>
            <a:off x="946059" y="553844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0" y="121907"/>
                </a:lnTo>
                <a:lnTo>
                  <a:pt x="121919" y="121907"/>
                </a:lnTo>
                <a:lnTo>
                  <a:pt x="121919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4" name="object 24"/>
          <p:cNvSpPr/>
          <p:nvPr/>
        </p:nvSpPr>
        <p:spPr>
          <a:xfrm>
            <a:off x="1007030" y="5051315"/>
            <a:ext cx="60960" cy="121920"/>
          </a:xfrm>
          <a:custGeom>
            <a:avLst/>
            <a:gdLst/>
            <a:ahLst/>
            <a:cxnLst/>
            <a:rect l="l" t="t" r="r" b="b"/>
            <a:pathLst>
              <a:path w="60959" h="121920">
                <a:moveTo>
                  <a:pt x="36185" y="0"/>
                </a:moveTo>
                <a:lnTo>
                  <a:pt x="20139" y="2383"/>
                </a:lnTo>
                <a:lnTo>
                  <a:pt x="8434" y="9557"/>
                </a:lnTo>
                <a:lnTo>
                  <a:pt x="1603" y="20282"/>
                </a:lnTo>
                <a:lnTo>
                  <a:pt x="0" y="90908"/>
                </a:lnTo>
                <a:lnTo>
                  <a:pt x="3284" y="104698"/>
                </a:lnTo>
                <a:lnTo>
                  <a:pt x="12071" y="115207"/>
                </a:lnTo>
                <a:lnTo>
                  <a:pt x="24764" y="120843"/>
                </a:lnTo>
                <a:lnTo>
                  <a:pt x="30480" y="121376"/>
                </a:lnTo>
                <a:lnTo>
                  <a:pt x="44272" y="118093"/>
                </a:lnTo>
                <a:lnTo>
                  <a:pt x="54782" y="109308"/>
                </a:lnTo>
                <a:lnTo>
                  <a:pt x="60416" y="96614"/>
                </a:lnTo>
                <a:lnTo>
                  <a:pt x="60947" y="29936"/>
                </a:lnTo>
                <a:lnTo>
                  <a:pt x="57664" y="16143"/>
                </a:lnTo>
                <a:lnTo>
                  <a:pt x="48879" y="5633"/>
                </a:lnTo>
                <a:lnTo>
                  <a:pt x="36185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5" name="object 25"/>
          <p:cNvSpPr/>
          <p:nvPr/>
        </p:nvSpPr>
        <p:spPr>
          <a:xfrm>
            <a:off x="580315" y="5051316"/>
            <a:ext cx="60960" cy="121920"/>
          </a:xfrm>
          <a:custGeom>
            <a:avLst/>
            <a:gdLst/>
            <a:ahLst/>
            <a:cxnLst/>
            <a:rect l="l" t="t" r="r" b="b"/>
            <a:pathLst>
              <a:path w="60959" h="121920">
                <a:moveTo>
                  <a:pt x="36182" y="0"/>
                </a:moveTo>
                <a:lnTo>
                  <a:pt x="20132" y="2382"/>
                </a:lnTo>
                <a:lnTo>
                  <a:pt x="8429" y="9556"/>
                </a:lnTo>
                <a:lnTo>
                  <a:pt x="1602" y="20282"/>
                </a:lnTo>
                <a:lnTo>
                  <a:pt x="0" y="90907"/>
                </a:lnTo>
                <a:lnTo>
                  <a:pt x="3282" y="104699"/>
                </a:lnTo>
                <a:lnTo>
                  <a:pt x="12067" y="115209"/>
                </a:lnTo>
                <a:lnTo>
                  <a:pt x="24761" y="120843"/>
                </a:lnTo>
                <a:lnTo>
                  <a:pt x="30467" y="121374"/>
                </a:lnTo>
                <a:lnTo>
                  <a:pt x="44259" y="118093"/>
                </a:lnTo>
                <a:lnTo>
                  <a:pt x="54774" y="109311"/>
                </a:lnTo>
                <a:lnTo>
                  <a:pt x="60414" y="96621"/>
                </a:lnTo>
                <a:lnTo>
                  <a:pt x="60947" y="29934"/>
                </a:lnTo>
                <a:lnTo>
                  <a:pt x="57663" y="16144"/>
                </a:lnTo>
                <a:lnTo>
                  <a:pt x="48875" y="5635"/>
                </a:lnTo>
                <a:lnTo>
                  <a:pt x="36182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6" name="object 26"/>
          <p:cNvSpPr/>
          <p:nvPr/>
        </p:nvSpPr>
        <p:spPr>
          <a:xfrm>
            <a:off x="763179" y="53555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0" y="121907"/>
                </a:lnTo>
                <a:lnTo>
                  <a:pt x="121919" y="121907"/>
                </a:lnTo>
                <a:lnTo>
                  <a:pt x="121919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7" name="object 27"/>
          <p:cNvSpPr/>
          <p:nvPr/>
        </p:nvSpPr>
        <p:spPr>
          <a:xfrm>
            <a:off x="458386" y="5111723"/>
            <a:ext cx="731520" cy="670560"/>
          </a:xfrm>
          <a:custGeom>
            <a:avLst/>
            <a:gdLst/>
            <a:ahLst/>
            <a:cxnLst/>
            <a:rect l="l" t="t" r="r" b="b"/>
            <a:pathLst>
              <a:path w="731519" h="670559">
                <a:moveTo>
                  <a:pt x="91439" y="0"/>
                </a:moveTo>
                <a:lnTo>
                  <a:pt x="0" y="0"/>
                </a:lnTo>
                <a:lnTo>
                  <a:pt x="0" y="670572"/>
                </a:lnTo>
                <a:lnTo>
                  <a:pt x="731520" y="670572"/>
                </a:lnTo>
                <a:lnTo>
                  <a:pt x="731520" y="609612"/>
                </a:lnTo>
                <a:lnTo>
                  <a:pt x="60959" y="609612"/>
                </a:lnTo>
                <a:lnTo>
                  <a:pt x="60959" y="182879"/>
                </a:lnTo>
                <a:lnTo>
                  <a:pt x="731520" y="182879"/>
                </a:lnTo>
                <a:lnTo>
                  <a:pt x="731520" y="90369"/>
                </a:lnTo>
                <a:lnTo>
                  <a:pt x="163814" y="90369"/>
                </a:lnTo>
                <a:lnTo>
                  <a:pt x="146782" y="89336"/>
                </a:lnTo>
                <a:lnTo>
                  <a:pt x="108350" y="71224"/>
                </a:lnTo>
                <a:lnTo>
                  <a:pt x="91808" y="37185"/>
                </a:lnTo>
                <a:lnTo>
                  <a:pt x="91439" y="0"/>
                </a:lnTo>
                <a:close/>
              </a:path>
              <a:path w="731519" h="670559">
                <a:moveTo>
                  <a:pt x="731520" y="182879"/>
                </a:moveTo>
                <a:lnTo>
                  <a:pt x="670560" y="182879"/>
                </a:lnTo>
                <a:lnTo>
                  <a:pt x="670560" y="609612"/>
                </a:lnTo>
                <a:lnTo>
                  <a:pt x="731520" y="609612"/>
                </a:lnTo>
                <a:lnTo>
                  <a:pt x="731520" y="182879"/>
                </a:lnTo>
                <a:close/>
              </a:path>
              <a:path w="731519" h="670559">
                <a:moveTo>
                  <a:pt x="518159" y="0"/>
                </a:moveTo>
                <a:lnTo>
                  <a:pt x="213359" y="0"/>
                </a:lnTo>
                <a:lnTo>
                  <a:pt x="213359" y="30492"/>
                </a:lnTo>
                <a:lnTo>
                  <a:pt x="211646" y="44874"/>
                </a:lnTo>
                <a:lnTo>
                  <a:pt x="189183" y="79068"/>
                </a:lnTo>
                <a:lnTo>
                  <a:pt x="163814" y="90369"/>
                </a:lnTo>
                <a:lnTo>
                  <a:pt x="590531" y="90369"/>
                </a:lnTo>
                <a:lnTo>
                  <a:pt x="545626" y="79450"/>
                </a:lnTo>
                <a:lnTo>
                  <a:pt x="521379" y="49776"/>
                </a:lnTo>
                <a:lnTo>
                  <a:pt x="518528" y="37185"/>
                </a:lnTo>
                <a:lnTo>
                  <a:pt x="518159" y="0"/>
                </a:lnTo>
                <a:close/>
              </a:path>
              <a:path w="731519" h="670559">
                <a:moveTo>
                  <a:pt x="731520" y="0"/>
                </a:moveTo>
                <a:lnTo>
                  <a:pt x="640080" y="0"/>
                </a:lnTo>
                <a:lnTo>
                  <a:pt x="640080" y="30492"/>
                </a:lnTo>
                <a:lnTo>
                  <a:pt x="638366" y="44874"/>
                </a:lnTo>
                <a:lnTo>
                  <a:pt x="615898" y="79068"/>
                </a:lnTo>
                <a:lnTo>
                  <a:pt x="590531" y="90369"/>
                </a:lnTo>
                <a:lnTo>
                  <a:pt x="731520" y="90369"/>
                </a:lnTo>
                <a:lnTo>
                  <a:pt x="731520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8" name="object 28"/>
          <p:cNvSpPr/>
          <p:nvPr/>
        </p:nvSpPr>
        <p:spPr>
          <a:xfrm>
            <a:off x="580299" y="553844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20" y="0"/>
                </a:moveTo>
                <a:lnTo>
                  <a:pt x="0" y="0"/>
                </a:lnTo>
                <a:lnTo>
                  <a:pt x="0" y="121907"/>
                </a:lnTo>
                <a:lnTo>
                  <a:pt x="121920" y="121907"/>
                </a:lnTo>
                <a:lnTo>
                  <a:pt x="121920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9" name="object 29"/>
          <p:cNvSpPr/>
          <p:nvPr/>
        </p:nvSpPr>
        <p:spPr>
          <a:xfrm>
            <a:off x="763179" y="553844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19" y="0"/>
                </a:moveTo>
                <a:lnTo>
                  <a:pt x="0" y="0"/>
                </a:lnTo>
                <a:lnTo>
                  <a:pt x="0" y="121907"/>
                </a:lnTo>
                <a:lnTo>
                  <a:pt x="121919" y="121907"/>
                </a:lnTo>
                <a:lnTo>
                  <a:pt x="121919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580299" y="53555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121920" y="0"/>
                </a:moveTo>
                <a:lnTo>
                  <a:pt x="0" y="0"/>
                </a:lnTo>
                <a:lnTo>
                  <a:pt x="0" y="121907"/>
                </a:lnTo>
                <a:lnTo>
                  <a:pt x="121920" y="121907"/>
                </a:lnTo>
                <a:lnTo>
                  <a:pt x="121920" y="0"/>
                </a:lnTo>
                <a:close/>
              </a:path>
            </a:pathLst>
          </a:custGeom>
          <a:solidFill>
            <a:srgbClr val="8DC63F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1" name="object 41"/>
          <p:cNvSpPr/>
          <p:nvPr/>
        </p:nvSpPr>
        <p:spPr>
          <a:xfrm>
            <a:off x="732790" y="3077446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6100" y="0"/>
                </a:lnTo>
              </a:path>
            </a:pathLst>
          </a:custGeom>
          <a:ln w="12700">
            <a:solidFill>
              <a:srgbClr val="E4DCC4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2" name="object 43"/>
          <p:cNvSpPr/>
          <p:nvPr/>
        </p:nvSpPr>
        <p:spPr>
          <a:xfrm>
            <a:off x="732790" y="4637410"/>
            <a:ext cx="3086100" cy="0"/>
          </a:xfrm>
          <a:custGeom>
            <a:avLst/>
            <a:gdLst/>
            <a:ahLst/>
            <a:cxnLst/>
            <a:rect l="l" t="t" r="r" b="b"/>
            <a:pathLst>
              <a:path w="3086100">
                <a:moveTo>
                  <a:pt x="0" y="0"/>
                </a:moveTo>
                <a:lnTo>
                  <a:pt x="3086100" y="0"/>
                </a:lnTo>
              </a:path>
            </a:pathLst>
          </a:custGeom>
          <a:ln w="12700">
            <a:solidFill>
              <a:srgbClr val="E4DCC4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4" name="object 15"/>
          <p:cNvSpPr/>
          <p:nvPr/>
        </p:nvSpPr>
        <p:spPr>
          <a:xfrm>
            <a:off x="439243" y="1891114"/>
            <a:ext cx="807720" cy="739140"/>
          </a:xfrm>
          <a:custGeom>
            <a:avLst/>
            <a:gdLst/>
            <a:ahLst/>
            <a:cxnLst/>
            <a:rect l="l" t="t" r="r" b="b"/>
            <a:pathLst>
              <a:path w="807719" h="739139">
                <a:moveTo>
                  <a:pt x="415629" y="0"/>
                </a:moveTo>
                <a:lnTo>
                  <a:pt x="373853" y="4240"/>
                </a:lnTo>
                <a:lnTo>
                  <a:pt x="339815" y="23837"/>
                </a:lnTo>
                <a:lnTo>
                  <a:pt x="12767" y="593737"/>
                </a:lnTo>
                <a:lnTo>
                  <a:pt x="719" y="629979"/>
                </a:lnTo>
                <a:lnTo>
                  <a:pt x="0" y="642723"/>
                </a:lnTo>
                <a:lnTo>
                  <a:pt x="1073" y="655779"/>
                </a:lnTo>
                <a:lnTo>
                  <a:pt x="16354" y="694271"/>
                </a:lnTo>
                <a:lnTo>
                  <a:pt x="54282" y="728533"/>
                </a:lnTo>
                <a:lnTo>
                  <a:pt x="710460" y="739064"/>
                </a:lnTo>
                <a:lnTo>
                  <a:pt x="723373" y="738216"/>
                </a:lnTo>
                <a:lnTo>
                  <a:pt x="735967" y="735704"/>
                </a:lnTo>
                <a:lnTo>
                  <a:pt x="748079" y="731572"/>
                </a:lnTo>
                <a:lnTo>
                  <a:pt x="759544" y="725864"/>
                </a:lnTo>
                <a:lnTo>
                  <a:pt x="768632" y="719607"/>
                </a:lnTo>
                <a:lnTo>
                  <a:pt x="97354" y="719607"/>
                </a:lnTo>
                <a:lnTo>
                  <a:pt x="84463" y="718550"/>
                </a:lnTo>
                <a:lnTo>
                  <a:pt x="48739" y="702358"/>
                </a:lnTo>
                <a:lnTo>
                  <a:pt x="25613" y="671357"/>
                </a:lnTo>
                <a:lnTo>
                  <a:pt x="19677" y="647527"/>
                </a:lnTo>
                <a:lnTo>
                  <a:pt x="20216" y="633241"/>
                </a:lnTo>
                <a:lnTo>
                  <a:pt x="336508" y="57658"/>
                </a:lnTo>
                <a:lnTo>
                  <a:pt x="363076" y="30231"/>
                </a:lnTo>
                <a:lnTo>
                  <a:pt x="399863" y="18851"/>
                </a:lnTo>
                <a:lnTo>
                  <a:pt x="462481" y="18851"/>
                </a:lnTo>
                <a:lnTo>
                  <a:pt x="452181" y="12026"/>
                </a:lnTo>
                <a:lnTo>
                  <a:pt x="440276" y="6358"/>
                </a:lnTo>
                <a:lnTo>
                  <a:pt x="428067" y="2352"/>
                </a:lnTo>
                <a:lnTo>
                  <a:pt x="415629" y="0"/>
                </a:lnTo>
                <a:close/>
              </a:path>
              <a:path w="807719" h="739139">
                <a:moveTo>
                  <a:pt x="462481" y="18851"/>
                </a:moveTo>
                <a:lnTo>
                  <a:pt x="399863" y="18851"/>
                </a:lnTo>
                <a:lnTo>
                  <a:pt x="414150" y="19652"/>
                </a:lnTo>
                <a:lnTo>
                  <a:pt x="426640" y="22197"/>
                </a:lnTo>
                <a:lnTo>
                  <a:pt x="459680" y="42425"/>
                </a:lnTo>
                <a:lnTo>
                  <a:pt x="778113" y="603313"/>
                </a:lnTo>
                <a:lnTo>
                  <a:pt x="788349" y="643052"/>
                </a:lnTo>
                <a:lnTo>
                  <a:pt x="787061" y="655779"/>
                </a:lnTo>
                <a:lnTo>
                  <a:pt x="770884" y="690759"/>
                </a:lnTo>
                <a:lnTo>
                  <a:pt x="740103" y="713686"/>
                </a:lnTo>
                <a:lnTo>
                  <a:pt x="97354" y="719607"/>
                </a:lnTo>
                <a:lnTo>
                  <a:pt x="768632" y="719607"/>
                </a:lnTo>
                <a:lnTo>
                  <a:pt x="796275" y="685898"/>
                </a:lnTo>
                <a:lnTo>
                  <a:pt x="807343" y="651041"/>
                </a:lnTo>
                <a:lnTo>
                  <a:pt x="807126" y="635942"/>
                </a:lnTo>
                <a:lnTo>
                  <a:pt x="795033" y="593699"/>
                </a:lnTo>
                <a:lnTo>
                  <a:pt x="488159" y="47930"/>
                </a:lnTo>
                <a:lnTo>
                  <a:pt x="462859" y="19102"/>
                </a:lnTo>
                <a:lnTo>
                  <a:pt x="462481" y="18851"/>
                </a:lnTo>
                <a:close/>
              </a:path>
            </a:pathLst>
          </a:custGeom>
          <a:solidFill>
            <a:srgbClr val="F9A01B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5" name="object 16"/>
          <p:cNvSpPr/>
          <p:nvPr/>
        </p:nvSpPr>
        <p:spPr>
          <a:xfrm>
            <a:off x="487897" y="1939105"/>
            <a:ext cx="710565" cy="642620"/>
          </a:xfrm>
          <a:custGeom>
            <a:avLst/>
            <a:gdLst/>
            <a:ahLst/>
            <a:cxnLst/>
            <a:rect l="l" t="t" r="r" b="b"/>
            <a:pathLst>
              <a:path w="710565" h="642620">
                <a:moveTo>
                  <a:pt x="357430" y="0"/>
                </a:moveTo>
                <a:lnTo>
                  <a:pt x="315777" y="20145"/>
                </a:lnTo>
                <a:lnTo>
                  <a:pt x="6584" y="569467"/>
                </a:lnTo>
                <a:lnTo>
                  <a:pt x="0" y="593067"/>
                </a:lnTo>
                <a:lnTo>
                  <a:pt x="1267" y="604690"/>
                </a:lnTo>
                <a:lnTo>
                  <a:pt x="30347" y="638908"/>
                </a:lnTo>
                <a:lnTo>
                  <a:pt x="661803" y="642429"/>
                </a:lnTo>
                <a:lnTo>
                  <a:pt x="674388" y="640825"/>
                </a:lnTo>
                <a:lnTo>
                  <a:pt x="707586" y="610252"/>
                </a:lnTo>
                <a:lnTo>
                  <a:pt x="710228" y="598947"/>
                </a:lnTo>
                <a:lnTo>
                  <a:pt x="710058" y="587126"/>
                </a:lnTo>
                <a:lnTo>
                  <a:pt x="706802" y="575267"/>
                </a:lnTo>
                <a:lnTo>
                  <a:pt x="699451" y="562177"/>
                </a:lnTo>
                <a:lnTo>
                  <a:pt x="355250" y="562177"/>
                </a:lnTo>
                <a:lnTo>
                  <a:pt x="341268" y="559353"/>
                </a:lnTo>
                <a:lnTo>
                  <a:pt x="329854" y="551650"/>
                </a:lnTo>
                <a:lnTo>
                  <a:pt x="322166" y="540225"/>
                </a:lnTo>
                <a:lnTo>
                  <a:pt x="322642" y="521979"/>
                </a:lnTo>
                <a:lnTo>
                  <a:pt x="326967" y="507951"/>
                </a:lnTo>
                <a:lnTo>
                  <a:pt x="334401" y="498064"/>
                </a:lnTo>
                <a:lnTo>
                  <a:pt x="344205" y="492239"/>
                </a:lnTo>
                <a:lnTo>
                  <a:pt x="660176" y="492239"/>
                </a:lnTo>
                <a:lnTo>
                  <a:pt x="649479" y="473191"/>
                </a:lnTo>
                <a:lnTo>
                  <a:pt x="356697" y="473191"/>
                </a:lnTo>
                <a:lnTo>
                  <a:pt x="342463" y="469961"/>
                </a:lnTo>
                <a:lnTo>
                  <a:pt x="332075" y="461276"/>
                </a:lnTo>
                <a:lnTo>
                  <a:pt x="326956" y="448742"/>
                </a:lnTo>
                <a:lnTo>
                  <a:pt x="311156" y="151332"/>
                </a:lnTo>
                <a:lnTo>
                  <a:pt x="313097" y="137222"/>
                </a:lnTo>
                <a:lnTo>
                  <a:pt x="340681" y="108608"/>
                </a:lnTo>
                <a:lnTo>
                  <a:pt x="443356" y="106146"/>
                </a:lnTo>
                <a:lnTo>
                  <a:pt x="397376" y="24269"/>
                </a:lnTo>
                <a:lnTo>
                  <a:pt x="389561" y="14038"/>
                </a:lnTo>
                <a:lnTo>
                  <a:pt x="379915" y="6582"/>
                </a:lnTo>
                <a:lnTo>
                  <a:pt x="369013" y="1903"/>
                </a:lnTo>
                <a:lnTo>
                  <a:pt x="357430" y="0"/>
                </a:lnTo>
                <a:close/>
              </a:path>
              <a:path w="710565" h="642620">
                <a:moveTo>
                  <a:pt x="660176" y="492239"/>
                </a:moveTo>
                <a:lnTo>
                  <a:pt x="344205" y="492239"/>
                </a:lnTo>
                <a:lnTo>
                  <a:pt x="361748" y="493332"/>
                </a:lnTo>
                <a:lnTo>
                  <a:pt x="375270" y="498408"/>
                </a:lnTo>
                <a:lnTo>
                  <a:pt x="384699" y="506669"/>
                </a:lnTo>
                <a:lnTo>
                  <a:pt x="389965" y="517317"/>
                </a:lnTo>
                <a:lnTo>
                  <a:pt x="388411" y="534316"/>
                </a:lnTo>
                <a:lnTo>
                  <a:pt x="382771" y="547470"/>
                </a:lnTo>
                <a:lnTo>
                  <a:pt x="373885" y="556569"/>
                </a:lnTo>
                <a:lnTo>
                  <a:pt x="362595" y="561407"/>
                </a:lnTo>
                <a:lnTo>
                  <a:pt x="355250" y="562177"/>
                </a:lnTo>
                <a:lnTo>
                  <a:pt x="699451" y="562177"/>
                </a:lnTo>
                <a:lnTo>
                  <a:pt x="660176" y="492239"/>
                </a:lnTo>
                <a:close/>
              </a:path>
              <a:path w="710565" h="642620">
                <a:moveTo>
                  <a:pt x="443356" y="106146"/>
                </a:moveTo>
                <a:lnTo>
                  <a:pt x="355250" y="106146"/>
                </a:lnTo>
                <a:lnTo>
                  <a:pt x="369311" y="108432"/>
                </a:lnTo>
                <a:lnTo>
                  <a:pt x="381486" y="114789"/>
                </a:lnTo>
                <a:lnTo>
                  <a:pt x="391041" y="124464"/>
                </a:lnTo>
                <a:lnTo>
                  <a:pt x="397242" y="136705"/>
                </a:lnTo>
                <a:lnTo>
                  <a:pt x="399355" y="150760"/>
                </a:lnTo>
                <a:lnTo>
                  <a:pt x="383800" y="446138"/>
                </a:lnTo>
                <a:lnTo>
                  <a:pt x="379661" y="459525"/>
                </a:lnTo>
                <a:lnTo>
                  <a:pt x="370016" y="469121"/>
                </a:lnTo>
                <a:lnTo>
                  <a:pt x="356697" y="473191"/>
                </a:lnTo>
                <a:lnTo>
                  <a:pt x="649479" y="473191"/>
                </a:lnTo>
                <a:lnTo>
                  <a:pt x="443356" y="106146"/>
                </a:lnTo>
                <a:close/>
              </a:path>
            </a:pathLst>
          </a:custGeom>
          <a:solidFill>
            <a:srgbClr val="F9A01B"/>
          </a:solidFill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720617"/>
            <a:ext cx="5694947" cy="137160"/>
          </a:xfrm>
          <a:prstGeom prst="rect">
            <a:avLst/>
          </a:prstGeom>
          <a:solidFill>
            <a:srgbClr val="8C68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94948" y="6720840"/>
            <a:ext cx="1171074" cy="137160"/>
          </a:xfrm>
          <a:prstGeom prst="rect">
            <a:avLst/>
          </a:prstGeom>
          <a:solidFill>
            <a:srgbClr val="24AB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66022" y="6720617"/>
            <a:ext cx="1171074" cy="137160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045233" y="6720617"/>
            <a:ext cx="1133856" cy="137160"/>
          </a:xfrm>
          <a:prstGeom prst="rect">
            <a:avLst/>
          </a:prstGeom>
          <a:solidFill>
            <a:srgbClr val="F9A0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300149" y="1065480"/>
            <a:ext cx="4762776" cy="2876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39A6"/>
              </a:buClr>
              <a:buFont typeface="Wingdings" pitchFamily="2" charset="2"/>
              <a:buNone/>
              <a:defRPr/>
            </a:pPr>
            <a:r>
              <a:rPr lang="en-US" sz="1400" b="0" i="1" dirty="0" smtClean="0">
                <a:solidFill>
                  <a:srgbClr val="4B4B4B"/>
                </a:solidFill>
              </a:rPr>
              <a:t>Unmatched detail on concussion in America</a:t>
            </a:r>
            <a:endParaRPr lang="en-US" sz="1800" i="1" dirty="0" smtClean="0">
              <a:solidFill>
                <a:srgbClr val="4B4B4B"/>
              </a:solidFill>
              <a:latin typeface="Myriad Web Pro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403559" y="525489"/>
            <a:ext cx="4740441" cy="451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B90C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8C68AD"/>
                </a:solidFill>
              </a:rPr>
              <a:t>Surveillance System</a:t>
            </a:r>
            <a:endParaRPr lang="en-US" sz="2900" dirty="0">
              <a:solidFill>
                <a:srgbClr val="8C68AD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233"/>
            <a:ext cx="4189834" cy="112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Pediatric Mild TBI Guidelines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47800"/>
            <a:ext cx="5029200" cy="4191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</a:pPr>
            <a:r>
              <a:rPr lang="en-US" b="0" dirty="0">
                <a:latin typeface="Calibri" pitchFamily="34" charset="0"/>
                <a:cs typeface="Calibri" pitchFamily="34" charset="0"/>
              </a:rPr>
              <a:t>Importance of appropriate diagnosis of children and teens with mild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TBI.</a:t>
            </a:r>
            <a:endParaRPr lang="en-US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Need for evidence-based guidelines </a:t>
            </a:r>
            <a:r>
              <a:rPr lang="en-US" b="0" dirty="0">
                <a:latin typeface="Calibri" pitchFamily="34" charset="0"/>
                <a:cs typeface="Calibri" pitchFamily="34" charset="0"/>
              </a:rPr>
              <a:t>to help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U.S. clinicians treating children and teens.</a:t>
            </a:r>
            <a:endParaRPr lang="en-US" b="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</a:pPr>
            <a:r>
              <a:rPr lang="en-US" b="0" dirty="0">
                <a:latin typeface="Calibri" pitchFamily="34" charset="0"/>
                <a:cs typeface="Calibri" pitchFamily="34" charset="0"/>
              </a:rPr>
              <a:t>Workgroup established with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over 40 experts.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6 clinical questions, over 12,000 abstracts and 1,700 full-text articles reviewed.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>
                  <a:lumMod val="50000"/>
                </a:schemeClr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Expected in </a:t>
            </a:r>
            <a:r>
              <a:rPr lang="en-US" b="0" dirty="0" smtClean="0">
                <a:latin typeface="Calibri" pitchFamily="34" charset="0"/>
                <a:cs typeface="Calibri" pitchFamily="34" charset="0"/>
              </a:rPr>
              <a:t>2018.</a:t>
            </a:r>
            <a:endParaRPr lang="en-US" b="0" dirty="0">
              <a:latin typeface="Calibri" pitchFamily="34" charset="0"/>
              <a:cs typeface="Calibri" pitchFamily="34" charset="0"/>
            </a:endParaRPr>
          </a:p>
          <a:p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8400" y="1600200"/>
            <a:ext cx="2195209" cy="2195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8400" y="4076853"/>
            <a:ext cx="2195209" cy="2018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55436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99" y="886944"/>
            <a:ext cx="6858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366619"/>
            <a:ext cx="6858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621831"/>
            <a:ext cx="4008263" cy="5140082"/>
          </a:xfrm>
          <a:prstGeom prst="rect">
            <a:avLst/>
          </a:prstGeom>
          <a:solidFill>
            <a:srgbClr val="35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62848" y="621831"/>
            <a:ext cx="2081152" cy="5140082"/>
          </a:xfrm>
          <a:prstGeom prst="rect">
            <a:avLst/>
          </a:prstGeom>
          <a:solidFill>
            <a:srgbClr val="353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17842" y="5671814"/>
            <a:ext cx="1817252" cy="840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09600"/>
            <a:ext cx="2013038" cy="3874429"/>
          </a:xfrm>
          <a:prstGeom prst="rect">
            <a:avLst/>
          </a:prstGeom>
          <a:solidFill>
            <a:srgbClr val="E74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56164"/>
            <a:ext cx="2013038" cy="935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39868" y="621831"/>
            <a:ext cx="1995226" cy="3980043"/>
          </a:xfrm>
          <a:prstGeom prst="rect">
            <a:avLst/>
          </a:prstGeom>
          <a:solidFill>
            <a:srgbClr val="E74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05" y="1990965"/>
            <a:ext cx="9135095" cy="432544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9" b="24675"/>
          <a:stretch/>
        </p:blipFill>
        <p:spPr>
          <a:xfrm>
            <a:off x="1925397" y="609600"/>
            <a:ext cx="5392445" cy="5140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845" y="4057976"/>
            <a:ext cx="1373546" cy="7432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690" y="4868141"/>
            <a:ext cx="1388057" cy="90600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856" y="4520722"/>
            <a:ext cx="3261553" cy="44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58646" y="4571412"/>
            <a:ext cx="1776448" cy="607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04" y="5172076"/>
            <a:ext cx="2511789" cy="125306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654276" y="6098064"/>
            <a:ext cx="4623391" cy="46593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rgbClr val="E7401A"/>
                </a:solid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</a:rPr>
              <a:t>Travel to Galactic City</a:t>
            </a:r>
            <a:endParaRPr lang="en-US" sz="4400" dirty="0">
              <a:solidFill>
                <a:srgbClr val="E7401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838201" y="5410200"/>
            <a:ext cx="7467600" cy="8001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200" dirty="0" smtClean="0">
                <a:solidFill>
                  <a:srgbClr val="255FAA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TBI-related </a:t>
            </a:r>
            <a:r>
              <a:rPr lang="en-US" sz="3200" dirty="0">
                <a:solidFill>
                  <a:srgbClr val="255FAA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Emergency Department Visits, Hospitalizations, and Deaths </a:t>
            </a:r>
            <a:r>
              <a:rPr lang="en-US" sz="3200" dirty="0" smtClean="0">
                <a:solidFill>
                  <a:srgbClr val="255FAA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- 2013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600700" y="2077422"/>
            <a:ext cx="2895600" cy="69623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D5D71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Surveillance Summary</a:t>
            </a:r>
          </a:p>
          <a:p>
            <a:pPr>
              <a:lnSpc>
                <a:spcPts val="3500"/>
              </a:lnSpc>
            </a:pPr>
            <a:endParaRPr lang="en-US" sz="3600" dirty="0">
              <a:solidFill>
                <a:srgbClr val="CD5D71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</a:endParaRPr>
          </a:p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255FAA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</a:rPr>
              <a:t>MARCH 2017</a:t>
            </a:r>
            <a:endParaRPr lang="en-US" sz="4400" dirty="0">
              <a:solidFill>
                <a:srgbClr val="255FAA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533400"/>
            <a:ext cx="2971800" cy="1248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 txBox="1">
            <a:spLocks/>
          </p:cNvSpPr>
          <p:nvPr/>
        </p:nvSpPr>
        <p:spPr>
          <a:xfrm>
            <a:off x="5418551" y="180586"/>
            <a:ext cx="3581400" cy="8001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dirty="0" smtClean="0">
                <a:solidFill>
                  <a:srgbClr val="5275B8"/>
                </a:solidFill>
                <a:effectLst>
                  <a:glow rad="127000">
                    <a:srgbClr val="FFFFFF"/>
                  </a:glow>
                </a:effectLst>
              </a:rPr>
              <a:t>Report to</a:t>
            </a:r>
            <a:endParaRPr lang="en-US" sz="6000" dirty="0">
              <a:solidFill>
                <a:srgbClr val="5275B8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921258" y="686326"/>
            <a:ext cx="3657600" cy="8001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800" dirty="0" smtClean="0">
                <a:solidFill>
                  <a:srgbClr val="5275B8"/>
                </a:solidFill>
                <a:effectLst>
                  <a:glow rad="127000">
                    <a:srgbClr val="FFFFFF"/>
                  </a:glow>
                </a:effectLst>
              </a:rPr>
              <a:t>U.S. Congress</a:t>
            </a:r>
            <a:endParaRPr lang="en-US" sz="6000" dirty="0">
              <a:solidFill>
                <a:srgbClr val="5275B8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661" y="0"/>
            <a:ext cx="658333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71" y="0"/>
            <a:ext cx="4555156" cy="6858000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922307" y="5105400"/>
            <a:ext cx="2667000" cy="69623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961D14"/>
                </a:solidFill>
                <a:effectLst>
                  <a:glow rad="127000">
                    <a:srgbClr val="FFFFFF"/>
                  </a:glow>
                </a:effectLst>
              </a:rPr>
              <a:t>Projected 2017</a:t>
            </a:r>
            <a:endParaRPr lang="en-US" sz="4400" dirty="0">
              <a:solidFill>
                <a:srgbClr val="961D14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24650" y="509102"/>
            <a:ext cx="3384542" cy="69623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793423"/>
                </a:solidFill>
                <a:effectLst>
                  <a:glow rad="127000">
                    <a:srgbClr val="FFFFFF"/>
                  </a:glow>
                </a:effectLst>
              </a:rPr>
              <a:t>REPORT TO CONGRESS</a:t>
            </a:r>
          </a:p>
          <a:p>
            <a:pPr>
              <a:lnSpc>
                <a:spcPts val="3500"/>
              </a:lnSpc>
            </a:pPr>
            <a:endParaRPr lang="en-US" sz="3600" dirty="0">
              <a:solidFill>
                <a:srgbClr val="961D14"/>
              </a:solidFill>
              <a:effectLst>
                <a:glow rad="127000">
                  <a:srgbClr val="FFFFFF"/>
                </a:glow>
              </a:effectLst>
            </a:endParaRPr>
          </a:p>
          <a:p>
            <a:pPr>
              <a:lnSpc>
                <a:spcPts val="3500"/>
              </a:lnSpc>
            </a:pPr>
            <a:r>
              <a:rPr lang="en-US" sz="3600" dirty="0">
                <a:solidFill>
                  <a:srgbClr val="961D14"/>
                </a:solidFill>
                <a:effectLst>
                  <a:glow rad="127000">
                    <a:srgbClr val="FFFFFF"/>
                  </a:glow>
                </a:effectLst>
              </a:rPr>
              <a:t>The Management of </a:t>
            </a:r>
            <a:r>
              <a:rPr lang="en-US" sz="3600" dirty="0" smtClean="0">
                <a:solidFill>
                  <a:srgbClr val="961D14"/>
                </a:solidFill>
                <a:effectLst>
                  <a:glow rad="127000">
                    <a:srgbClr val="FFFFFF"/>
                  </a:glow>
                </a:effectLst>
              </a:rPr>
              <a:t>TBI in </a:t>
            </a:r>
            <a:r>
              <a:rPr lang="en-US" sz="3600" dirty="0">
                <a:solidFill>
                  <a:srgbClr val="961D14"/>
                </a:solidFill>
                <a:effectLst>
                  <a:glow rad="127000">
                    <a:srgbClr val="FFFFFF"/>
                  </a:glow>
                </a:effectLst>
              </a:rPr>
              <a:t>Children</a:t>
            </a:r>
            <a:endParaRPr lang="en-US" sz="3600" dirty="0" smtClean="0">
              <a:solidFill>
                <a:srgbClr val="961D14"/>
              </a:solidFill>
              <a:effectLst>
                <a:glow rad="127000">
                  <a:srgbClr val="FFFFFF"/>
                </a:glo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33385" y="0"/>
            <a:ext cx="0" cy="6858000"/>
          </a:xfrm>
          <a:prstGeom prst="line">
            <a:avLst/>
          </a:prstGeom>
          <a:ln w="57150">
            <a:solidFill>
              <a:srgbClr val="961D1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3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9312856" cy="6851073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953000" y="4038600"/>
            <a:ext cx="4191000" cy="2057400"/>
          </a:xfrm>
          <a:solidFill>
            <a:srgbClr val="234992"/>
          </a:solidFill>
        </p:spPr>
        <p:txBody>
          <a:bodyPr/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For more information please contact Centers for Disease Control and Prevention</a:t>
            </a:r>
          </a:p>
          <a:p>
            <a:pPr lvl="0" algn="l"/>
            <a:r>
              <a:rPr lang="en-US" sz="1200" b="0" dirty="0" smtClean="0">
                <a:solidFill>
                  <a:schemeClr val="bg1"/>
                </a:solidFill>
              </a:rPr>
              <a:t>1600 Clifton Road NE, Atlanta,  GA  30333</a:t>
            </a:r>
          </a:p>
          <a:p>
            <a:pPr lvl="0" algn="l"/>
            <a:r>
              <a:rPr lang="en-US" sz="1200" b="0" dirty="0" smtClean="0">
                <a:solidFill>
                  <a:schemeClr val="bg1"/>
                </a:solidFill>
              </a:rPr>
              <a:t>Telephone: 1-800-CDC-INFO (232-4636)/TTY: 1-888-232-6348</a:t>
            </a:r>
          </a:p>
          <a:p>
            <a:pPr lvl="0" algn="l"/>
            <a:r>
              <a:rPr lang="en-US" sz="1200" b="0" dirty="0" smtClean="0">
                <a:solidFill>
                  <a:schemeClr val="bg1"/>
                </a:solidFill>
              </a:rPr>
              <a:t>E-mail:  cdcinfo@cdc.gov 	Web:  www.cdc.gov</a:t>
            </a:r>
          </a:p>
          <a:p>
            <a:pPr lvl="0" algn="l"/>
            <a:endParaRPr lang="en-US" sz="1200" b="0" dirty="0" smtClean="0">
              <a:solidFill>
                <a:schemeClr val="bg1"/>
              </a:solidFill>
            </a:endParaRPr>
          </a:p>
          <a:p>
            <a:pPr lvl="0" algn="l"/>
            <a:r>
              <a:rPr lang="en-US" sz="900" b="0" dirty="0" smtClean="0">
                <a:solidFill>
                  <a:schemeClr val="bg1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10" name="Picture 9" descr="Logos of the United States Department of Health and Human Services and Centers for Disease Control and Prevention&#10;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3001" y="64770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29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986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5867400" cy="7097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Prescription 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Drug </a:t>
            </a: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Overdose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00" y="1879140"/>
            <a:ext cx="5562600" cy="7097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Prevention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34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33314" y="479489"/>
            <a:ext cx="5057205" cy="533400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8268A8"/>
                </a:solidFill>
                <a:latin typeface="Calibri" panose="020F0502020204030204" pitchFamily="34" charset="0"/>
              </a:rPr>
              <a:t>Pillars of CDC</a:t>
            </a:r>
            <a:r>
              <a:rPr lang="en-US" sz="3600" dirty="0">
                <a:solidFill>
                  <a:srgbClr val="8268A8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rgbClr val="8268A8"/>
                </a:solidFill>
                <a:latin typeface="Calibri" panose="020F0502020204030204" pitchFamily="34" charset="0"/>
              </a:rPr>
              <a:t>Activity</a:t>
            </a:r>
            <a:endParaRPr lang="en-US" sz="3600" dirty="0">
              <a:solidFill>
                <a:srgbClr val="8268A8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28116" y="1333500"/>
            <a:ext cx="7467600" cy="2438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Clr>
                <a:srgbClr val="8268A8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4B4B4B"/>
                </a:solidFill>
                <a:latin typeface="Calibri" panose="020F0502020204030204" pitchFamily="34" charset="0"/>
              </a:rPr>
              <a:t>Improve data </a:t>
            </a:r>
            <a:r>
              <a:rPr lang="en-US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quality and track trends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8268A8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4B4B4B"/>
                </a:solidFill>
                <a:latin typeface="Calibri" panose="020F0502020204030204" pitchFamily="34" charset="0"/>
              </a:rPr>
              <a:t>Strengthen state efforts </a:t>
            </a:r>
            <a:r>
              <a:rPr lang="en-US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by scaling up effective public health interventions</a:t>
            </a:r>
          </a:p>
          <a:p>
            <a:pPr>
              <a:spcBef>
                <a:spcPts val="0"/>
              </a:spcBef>
              <a:spcAft>
                <a:spcPts val="2400"/>
              </a:spcAft>
              <a:buClr>
                <a:srgbClr val="8268A8"/>
              </a:buClr>
              <a:buFont typeface="Wingdings" pitchFamily="2" charset="2"/>
              <a:buChar char="Ø"/>
              <a:defRPr/>
            </a:pPr>
            <a:r>
              <a:rPr lang="en-US" dirty="0" smtClean="0">
                <a:solidFill>
                  <a:srgbClr val="4B4B4B"/>
                </a:solidFill>
                <a:latin typeface="Calibri" panose="020F0502020204030204" pitchFamily="34" charset="0"/>
              </a:rPr>
              <a:t>Supply healthcare providers with resources </a:t>
            </a:r>
            <a:r>
              <a:rPr lang="en-US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to improve patient safety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403" y="4385758"/>
            <a:ext cx="2057400" cy="19264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133" y="4385758"/>
            <a:ext cx="2173057" cy="19264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414" y="4385758"/>
            <a:ext cx="2079659" cy="19264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11"/>
          <a:stretch/>
        </p:blipFill>
        <p:spPr>
          <a:xfrm>
            <a:off x="7090519" y="4397827"/>
            <a:ext cx="1782651" cy="191437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61351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473" y="396235"/>
            <a:ext cx="6616285" cy="47234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250778"/>
            <a:ext cx="9143999" cy="533400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8268A8"/>
                </a:solidFill>
                <a:latin typeface="Calibri" panose="020F0502020204030204" pitchFamily="34" charset="0"/>
              </a:rPr>
              <a:t>CDC Overdose Prevention in States Initiative</a:t>
            </a:r>
            <a:endParaRPr lang="en-US" dirty="0">
              <a:solidFill>
                <a:srgbClr val="8268A8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54" y="5406913"/>
            <a:ext cx="1283510" cy="88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50000"/>
              </a:schemeClr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628" y="5406913"/>
            <a:ext cx="1243100" cy="933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50000"/>
              </a:schemeClr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794" y="5428080"/>
            <a:ext cx="1430650" cy="933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143" y="5406913"/>
            <a:ext cx="1415491" cy="94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5689" y="6305556"/>
            <a:ext cx="1283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PDMPs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8473" y="6327486"/>
            <a:ext cx="2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System-Level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3432" y="6361181"/>
            <a:ext cx="170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Evaluate Policy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54502" y="6332958"/>
            <a:ext cx="171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Rapid Response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0666" y="5025912"/>
            <a:ext cx="2153131" cy="396805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smtClean="0">
                <a:solidFill>
                  <a:srgbClr val="EB871D"/>
                </a:solidFill>
                <a:latin typeface="Calibri" panose="020F0502020204030204" pitchFamily="34" charset="0"/>
              </a:rPr>
              <a:t>Five Components</a:t>
            </a:r>
            <a:endParaRPr lang="en-US" sz="2000" dirty="0">
              <a:solidFill>
                <a:srgbClr val="EB871D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2589" y="4300626"/>
            <a:ext cx="194310" cy="132115"/>
          </a:xfrm>
          <a:prstGeom prst="rect">
            <a:avLst/>
          </a:prstGeom>
          <a:solidFill>
            <a:srgbClr val="8268A8"/>
          </a:solidFill>
          <a:ln>
            <a:solidFill>
              <a:srgbClr val="826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75450" y="4228183"/>
            <a:ext cx="1283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Funded State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452589" y="4564445"/>
            <a:ext cx="194310" cy="132115"/>
          </a:xfrm>
          <a:prstGeom prst="rect">
            <a:avLst/>
          </a:prstGeom>
          <a:solidFill>
            <a:srgbClr val="C8BFE7"/>
          </a:solidFill>
          <a:ln>
            <a:solidFill>
              <a:srgbClr val="C8B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5449" y="4492002"/>
            <a:ext cx="1468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Unfunded State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099" y="5422717"/>
            <a:ext cx="1415313" cy="94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5446829" y="6356266"/>
            <a:ext cx="171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Surveillance</a:t>
            </a:r>
          </a:p>
        </p:txBody>
      </p:sp>
    </p:spTree>
    <p:extLst>
      <p:ext uri="{BB962C8B-B14F-4D97-AF65-F5344CB8AC3E}">
        <p14:creationId xmlns:p14="http://schemas.microsoft.com/office/powerpoint/2010/main" val="3894007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6" y="294809"/>
            <a:ext cx="4802700" cy="6215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923925"/>
            <a:ext cx="1714500" cy="1428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075" y="361950"/>
            <a:ext cx="4391025" cy="2095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33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1821963" y="412535"/>
            <a:ext cx="7322037" cy="506292"/>
          </a:xfrm>
          <a:prstGeom prst="rect">
            <a:avLst/>
          </a:prstGeom>
        </p:spPr>
        <p:txBody>
          <a:bodyPr anchor="b" anchorCtr="0"/>
          <a:lstStyle>
            <a:lvl1pPr algn="ctr" defTabSz="9144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8268A8"/>
                </a:solidFill>
                <a:latin typeface="Calibri" panose="020F0502020204030204" pitchFamily="34" charset="0"/>
              </a:rPr>
              <a:t>CDC Guideline Implementation</a:t>
            </a:r>
            <a:endParaRPr lang="en-US" dirty="0">
              <a:solidFill>
                <a:srgbClr val="8268A8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2464374" y="947458"/>
            <a:ext cx="6285045" cy="5331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039A6"/>
              </a:buClr>
              <a:buFont typeface="Wingdings" pitchFamily="2" charset="2"/>
              <a:buNone/>
            </a:pPr>
            <a:r>
              <a:rPr lang="en-US" sz="1400" b="0" i="1" dirty="0" smtClean="0">
                <a:solidFill>
                  <a:srgbClr val="4B4B4B"/>
                </a:solidFill>
                <a:latin typeface="Calibri" panose="020F0502020204030204" pitchFamily="34" charset="0"/>
              </a:rPr>
              <a:t>Focus on four priority areas to maximize the uptake and use of </a:t>
            </a:r>
            <a:r>
              <a:rPr lang="en-US" sz="1400" b="0" i="1" dirty="0">
                <a:solidFill>
                  <a:srgbClr val="4B4B4B"/>
                </a:solidFill>
                <a:latin typeface="Calibri" panose="020F0502020204030204" pitchFamily="34" charset="0"/>
              </a:rPr>
              <a:t>the </a:t>
            </a:r>
            <a:r>
              <a:rPr lang="en-US" sz="1400" b="0" i="1" dirty="0" smtClean="0">
                <a:solidFill>
                  <a:srgbClr val="4B4B4B"/>
                </a:solidFill>
                <a:latin typeface="Calibri" panose="020F0502020204030204" pitchFamily="34" charset="0"/>
              </a:rPr>
              <a:t>opioid prescribing guideline </a:t>
            </a:r>
            <a:r>
              <a:rPr lang="en-US" sz="1400" b="0" i="1" dirty="0">
                <a:solidFill>
                  <a:srgbClr val="4B4B4B"/>
                </a:solidFill>
                <a:latin typeface="Calibri" panose="020F0502020204030204" pitchFamily="34" charset="0"/>
              </a:rPr>
              <a:t>for </a:t>
            </a:r>
            <a:r>
              <a:rPr lang="en-US" sz="1400" b="0" i="1" dirty="0" smtClean="0">
                <a:solidFill>
                  <a:srgbClr val="4B4B4B"/>
                </a:solidFill>
                <a:latin typeface="Calibri" panose="020F0502020204030204" pitchFamily="34" charset="0"/>
              </a:rPr>
              <a:t>chronic pain outside of active cancer, palliative, &amp; end-of-life care</a:t>
            </a:r>
          </a:p>
          <a:p>
            <a:pPr marL="0" indent="0" algn="ctr">
              <a:buClr>
                <a:srgbClr val="0039A6"/>
              </a:buClr>
              <a:buFont typeface="Wingdings" pitchFamily="2" charset="2"/>
              <a:buNone/>
              <a:defRPr/>
            </a:pPr>
            <a:endParaRPr lang="en-US" sz="1800" i="1" dirty="0" smtClean="0">
              <a:solidFill>
                <a:srgbClr val="4B4B4B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464374" y="4218065"/>
            <a:ext cx="5867399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800" b="0" dirty="0">
                <a:solidFill>
                  <a:srgbClr val="4B4B4B"/>
                </a:solidFill>
                <a:latin typeface="Calibri" panose="020F0502020204030204" pitchFamily="34" charset="0"/>
              </a:rPr>
              <a:t>Health System </a:t>
            </a:r>
            <a:r>
              <a:rPr lang="en-US" sz="18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Implementation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Educate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providers, integrate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into EHRs and other clinical decision support tools,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adopt and use quality metrics, and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leverage within broader coordinated care activities. </a:t>
            </a: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endParaRPr lang="en-US" sz="1800" b="0" dirty="0">
              <a:solidFill>
                <a:srgbClr val="4B4B4B"/>
              </a:solidFill>
              <a:latin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18" y="4212094"/>
            <a:ext cx="1447800" cy="958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00" y="2995187"/>
            <a:ext cx="1398036" cy="929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89" y="5482692"/>
            <a:ext cx="1374329" cy="91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9462" y="404944"/>
            <a:ext cx="574666" cy="527115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15044" y="4460234"/>
            <a:ext cx="533400" cy="560457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39A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2"/>
          <p:cNvSpPr txBox="1"/>
          <p:nvPr/>
        </p:nvSpPr>
        <p:spPr>
          <a:xfrm>
            <a:off x="415044" y="450963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8168A9"/>
                </a:solidFill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415044" y="5675190"/>
            <a:ext cx="533400" cy="560457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39A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TextBox 2"/>
          <p:cNvSpPr txBox="1"/>
          <p:nvPr/>
        </p:nvSpPr>
        <p:spPr>
          <a:xfrm>
            <a:off x="415044" y="572458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8168A9"/>
                </a:solidFill>
              </a:rPr>
              <a:t>4</a:t>
            </a:r>
            <a:endParaRPr lang="en-US" sz="2400" b="1" dirty="0">
              <a:solidFill>
                <a:srgbClr val="8168A9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9926" y="3141218"/>
            <a:ext cx="533400" cy="560457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39A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TextBox 2"/>
          <p:cNvSpPr txBox="1"/>
          <p:nvPr/>
        </p:nvSpPr>
        <p:spPr>
          <a:xfrm>
            <a:off x="439926" y="319061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8168A9"/>
                </a:solidFill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54" y="404944"/>
            <a:ext cx="706298" cy="5321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18" y="1738045"/>
            <a:ext cx="1398036" cy="9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B4B4B"/>
            </a:solidFill>
          </a:ln>
          <a:effectLst/>
        </p:spPr>
      </p:pic>
      <p:sp>
        <p:nvSpPr>
          <p:cNvPr id="51" name="Oval 50"/>
          <p:cNvSpPr/>
          <p:nvPr/>
        </p:nvSpPr>
        <p:spPr>
          <a:xfrm>
            <a:off x="415044" y="1902546"/>
            <a:ext cx="533400" cy="560457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39A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TextBox 2"/>
          <p:cNvSpPr txBox="1"/>
          <p:nvPr/>
        </p:nvSpPr>
        <p:spPr>
          <a:xfrm>
            <a:off x="415044" y="195194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smtClean="0">
                <a:solidFill>
                  <a:srgbClr val="8168A9"/>
                </a:solidFill>
              </a:rPr>
              <a:t>1</a:t>
            </a:r>
            <a:endParaRPr lang="en-US" sz="2400" b="1" dirty="0">
              <a:solidFill>
                <a:srgbClr val="8168A9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2464374" y="5409952"/>
            <a:ext cx="5867399" cy="11557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800" b="0" dirty="0">
                <a:solidFill>
                  <a:srgbClr val="4B4B4B"/>
                </a:solidFill>
                <a:latin typeface="Calibri" panose="020F0502020204030204" pitchFamily="34" charset="0"/>
              </a:rPr>
              <a:t>Insurer/Pharmacy Benefit Manager Implementation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Proactive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use of claims information and improvement in coverage and service delivery payment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models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– including reimbursement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for clinician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counseling; coverage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for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non-pharmacological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treatments;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and drug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utilization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review or prior authorization.</a:t>
            </a:r>
            <a:endParaRPr lang="en-US" sz="1200" b="0" dirty="0">
              <a:solidFill>
                <a:srgbClr val="4B4B4B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endParaRPr lang="en-US" sz="1800" b="0" dirty="0">
              <a:solidFill>
                <a:srgbClr val="4B4B4B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2369479" y="3062771"/>
            <a:ext cx="5867399" cy="8417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800" b="0" dirty="0">
                <a:solidFill>
                  <a:srgbClr val="4B4B4B"/>
                </a:solidFill>
                <a:latin typeface="Calibri" panose="020F0502020204030204" pitchFamily="34" charset="0"/>
              </a:rPr>
              <a:t>Clinical Training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Educate </a:t>
            </a:r>
            <a:r>
              <a:rPr lang="en-US" sz="1200" b="0" dirty="0">
                <a:solidFill>
                  <a:srgbClr val="4B4B4B"/>
                </a:solidFill>
                <a:latin typeface="Calibri" panose="020F0502020204030204" pitchFamily="34" charset="0"/>
              </a:rPr>
              <a:t>providers </a:t>
            </a: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through medical schools and ongoing continuing medical education (CME) activities. </a:t>
            </a:r>
          </a:p>
          <a:p>
            <a:pPr marL="0" indent="0">
              <a:spcBef>
                <a:spcPts val="0"/>
              </a:spcBef>
              <a:spcAft>
                <a:spcPts val="54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endParaRPr lang="en-US" sz="1800" b="0" dirty="0">
              <a:solidFill>
                <a:srgbClr val="4B4B4B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2344597" y="1760416"/>
            <a:ext cx="5867399" cy="8417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800" b="0" dirty="0">
                <a:solidFill>
                  <a:srgbClr val="4B4B4B"/>
                </a:solidFill>
                <a:latin typeface="Calibri" panose="020F0502020204030204" pitchFamily="34" charset="0"/>
              </a:rPr>
              <a:t>Translation </a:t>
            </a:r>
            <a:r>
              <a:rPr lang="en-US" sz="18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and </a:t>
            </a:r>
            <a:r>
              <a:rPr lang="en-US" sz="1800" b="0" dirty="0">
                <a:solidFill>
                  <a:srgbClr val="4B4B4B"/>
                </a:solidFill>
                <a:latin typeface="Calibri" panose="020F0502020204030204" pitchFamily="34" charset="0"/>
              </a:rPr>
              <a:t>Communication</a:t>
            </a:r>
          </a:p>
          <a:p>
            <a:pPr marL="0" indent="0">
              <a:spcBef>
                <a:spcPts val="0"/>
              </a:spcBef>
              <a:buClr>
                <a:srgbClr val="0039A6">
                  <a:lumMod val="50000"/>
                </a:srgbClr>
              </a:buClr>
              <a:buSzPct val="100000"/>
              <a:buFont typeface="Wingdings" pitchFamily="2" charset="2"/>
              <a:buNone/>
            </a:pPr>
            <a:r>
              <a:rPr lang="en-US" sz="1200" b="0" dirty="0" smtClean="0">
                <a:solidFill>
                  <a:srgbClr val="4B4B4B"/>
                </a:solidFill>
                <a:latin typeface="Calibri" panose="020F0502020204030204" pitchFamily="34" charset="0"/>
              </a:rPr>
              <a:t>Develop tools and resources about the guidelines for a variety of audiences – including providers, health systems, and the general public.  </a:t>
            </a:r>
            <a:endParaRPr lang="en-US" sz="1800" b="0" dirty="0">
              <a:solidFill>
                <a:srgbClr val="4B4B4B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58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70866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096000" y="5486400"/>
            <a:ext cx="2707710" cy="509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0039A6">
                  <a:lumMod val="50000"/>
                </a:srgbClr>
              </a:buClr>
              <a:buFont typeface="Wingdings" pitchFamily="2" charset="2"/>
              <a:buNone/>
            </a:pPr>
            <a:r>
              <a:rPr lang="en-US" sz="2800" dirty="0" smtClean="0">
                <a:solidFill>
                  <a:srgbClr val="0039A6">
                    <a:lumMod val="50000"/>
                  </a:srgbClr>
                </a:solidFill>
                <a:effectLst>
                  <a:glow rad="127000">
                    <a:srgbClr val="FFFFFF"/>
                  </a:glow>
                </a:effectLst>
                <a:uFill>
                  <a:solidFill>
                    <a:srgbClr val="C00000"/>
                  </a:solidFill>
                </a:uFill>
              </a:rPr>
              <a:t>Older Adult</a:t>
            </a:r>
            <a:endParaRPr lang="en-US" dirty="0" smtClean="0">
              <a:solidFill>
                <a:srgbClr val="000000"/>
              </a:solidFill>
              <a:effectLst>
                <a:glow rad="127000">
                  <a:srgbClr val="FFFFFF">
                    <a:alpha val="40000"/>
                  </a:srgbClr>
                </a:glow>
              </a:effectLst>
              <a:uFill>
                <a:solidFill>
                  <a:srgbClr val="C00000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96000" y="5867400"/>
            <a:ext cx="2783910" cy="5094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Clr>
                <a:srgbClr val="0039A6">
                  <a:lumMod val="50000"/>
                </a:srgbClr>
              </a:buClr>
              <a:buFont typeface="Wingdings" pitchFamily="2" charset="2"/>
              <a:buNone/>
            </a:pPr>
            <a:r>
              <a:rPr lang="en-US" sz="2800" dirty="0" smtClean="0">
                <a:solidFill>
                  <a:srgbClr val="0039A6">
                    <a:lumMod val="50000"/>
                  </a:srgbClr>
                </a:solidFill>
                <a:effectLst>
                  <a:glow rad="127000">
                    <a:srgbClr val="FFFFFF"/>
                  </a:glow>
                </a:effectLst>
                <a:uFill>
                  <a:solidFill>
                    <a:srgbClr val="C00000"/>
                  </a:solidFill>
                </a:uFill>
              </a:rPr>
              <a:t>Fall Prevention</a:t>
            </a:r>
            <a:endParaRPr lang="en-US" dirty="0" smtClean="0">
              <a:solidFill>
                <a:srgbClr val="000000"/>
              </a:solidFill>
              <a:effectLst>
                <a:glow rad="127000">
                  <a:srgbClr val="FFFFFF">
                    <a:alpha val="40000"/>
                  </a:srgbClr>
                </a:glow>
              </a:effectLst>
              <a:uFill>
                <a:solidFill>
                  <a:srgbClr val="C00000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32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96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201884"/>
            <a:ext cx="4041486" cy="8970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251314"/>
            <a:ext cx="6103466" cy="60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6305490"/>
            <a:ext cx="6103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" b="1" dirty="0" smtClean="0">
                <a:solidFill>
                  <a:srgbClr val="1F497D"/>
                </a:solidFill>
              </a:rPr>
              <a:t>STEADI: St</a:t>
            </a:r>
            <a:r>
              <a:rPr lang="en-US" sz="2000" dirty="0" smtClean="0">
                <a:solidFill>
                  <a:srgbClr val="1F497D"/>
                </a:solidFill>
              </a:rPr>
              <a:t>opping, </a:t>
            </a:r>
            <a:r>
              <a:rPr lang="en-US" sz="2000" b="1" dirty="0" smtClean="0">
                <a:solidFill>
                  <a:srgbClr val="1F497D"/>
                </a:solidFill>
              </a:rPr>
              <a:t>E</a:t>
            </a:r>
            <a:r>
              <a:rPr lang="en-US" sz="2000" dirty="0" smtClean="0">
                <a:solidFill>
                  <a:srgbClr val="1F497D"/>
                </a:solidFill>
              </a:rPr>
              <a:t>lderly </a:t>
            </a:r>
            <a:r>
              <a:rPr lang="en-US" sz="2000" b="1" dirty="0" smtClean="0">
                <a:solidFill>
                  <a:srgbClr val="1F497D"/>
                </a:solidFill>
              </a:rPr>
              <a:t>A</a:t>
            </a:r>
            <a:r>
              <a:rPr lang="en-US" sz="2000" dirty="0" smtClean="0">
                <a:solidFill>
                  <a:srgbClr val="1F497D"/>
                </a:solidFill>
              </a:rPr>
              <a:t>ccidents, </a:t>
            </a:r>
            <a:r>
              <a:rPr lang="en-US" sz="2000" b="1" dirty="0" smtClean="0">
                <a:solidFill>
                  <a:srgbClr val="1F497D"/>
                </a:solidFill>
              </a:rPr>
              <a:t>D</a:t>
            </a:r>
            <a:r>
              <a:rPr lang="en-US" sz="2000" dirty="0" smtClean="0">
                <a:solidFill>
                  <a:srgbClr val="1F497D"/>
                </a:solidFill>
              </a:rPr>
              <a:t>eaths and </a:t>
            </a:r>
            <a:r>
              <a:rPr lang="en-US" sz="2000" b="1" dirty="0" smtClean="0">
                <a:solidFill>
                  <a:srgbClr val="1F497D"/>
                </a:solidFill>
              </a:rPr>
              <a:t>I</a:t>
            </a:r>
            <a:r>
              <a:rPr lang="en-US" sz="2000" dirty="0" smtClean="0">
                <a:solidFill>
                  <a:srgbClr val="1F497D"/>
                </a:solidFill>
              </a:rPr>
              <a:t>njuries 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CHHSTP_PPT_dark(">
  <a:themeElements>
    <a:clrScheme name="NCIPC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6E267B"/>
      </a:accent1>
      <a:accent2>
        <a:srgbClr val="007934"/>
      </a:accent2>
      <a:accent3>
        <a:srgbClr val="8CB8C6"/>
      </a:accent3>
      <a:accent4>
        <a:srgbClr val="D47B22"/>
      </a:accent4>
      <a:accent5>
        <a:srgbClr val="FADA63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NCEH_ATSDR_combined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NCEH_ATSDR_combined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.14 OGC Theme">
  <a:themeElements>
    <a:clrScheme name="NCIPC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6E267B"/>
      </a:accent1>
      <a:accent2>
        <a:srgbClr val="007934"/>
      </a:accent2>
      <a:accent3>
        <a:srgbClr val="8CB8C6"/>
      </a:accent3>
      <a:accent4>
        <a:srgbClr val="D47B22"/>
      </a:accent4>
      <a:accent5>
        <a:srgbClr val="FADA63"/>
      </a:accent5>
      <a:accent6>
        <a:srgbClr val="002060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DC_OD_PPT_dark([1]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AAA_New CDC template - DB 0119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NCEH_ATSDR_combined">
  <a:themeElements>
    <a:clrScheme name="Custom 1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DC OD Light Frame">
  <a:themeElements>
    <a:clrScheme name="NCIPC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6E267B"/>
      </a:accent1>
      <a:accent2>
        <a:srgbClr val="007934"/>
      </a:accent2>
      <a:accent3>
        <a:srgbClr val="8CB8C6"/>
      </a:accent3>
      <a:accent4>
        <a:srgbClr val="D47B22"/>
      </a:accent4>
      <a:accent5>
        <a:srgbClr val="FADA63"/>
      </a:accent5>
      <a:accent6>
        <a:srgbClr val="002060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CIPC Light PPT Colors">
    <a:dk1>
      <a:srgbClr val="0039A6"/>
    </a:dk1>
    <a:lt1>
      <a:srgbClr val="FFFFFF"/>
    </a:lt1>
    <a:dk2>
      <a:srgbClr val="3077FF"/>
    </a:dk2>
    <a:lt2>
      <a:srgbClr val="4B4B4B"/>
    </a:lt2>
    <a:accent1>
      <a:srgbClr val="6E267B"/>
    </a:accent1>
    <a:accent2>
      <a:srgbClr val="007934"/>
    </a:accent2>
    <a:accent3>
      <a:srgbClr val="8CB8C6"/>
    </a:accent3>
    <a:accent4>
      <a:srgbClr val="D47B22"/>
    </a:accent4>
    <a:accent5>
      <a:srgbClr val="FADA63"/>
    </a:accent5>
    <a:accent6>
      <a:srgbClr val="002060"/>
    </a:accent6>
    <a:hlink>
      <a:srgbClr val="002060"/>
    </a:hlink>
    <a:folHlink>
      <a:srgbClr val="0053F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9857</TotalTime>
  <Words>894</Words>
  <Application>Microsoft Office PowerPoint</Application>
  <PresentationFormat>On-screen Show (4:3)</PresentationFormat>
  <Paragraphs>178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Courier New</vt:lpstr>
      <vt:lpstr>Myriad Web Pro</vt:lpstr>
      <vt:lpstr>Palatino Linotype</vt:lpstr>
      <vt:lpstr>Verdana</vt:lpstr>
      <vt:lpstr>Wingdings</vt:lpstr>
      <vt:lpstr>1_NCHHSTP_PPT_dark(</vt:lpstr>
      <vt:lpstr>11.14 OGC Theme</vt:lpstr>
      <vt:lpstr>CDC_OD_PPT_dark([1]</vt:lpstr>
      <vt:lpstr>3_AAA_New CDC template - DB 011911</vt:lpstr>
      <vt:lpstr>NCEH_ATSDR_combined</vt:lpstr>
      <vt:lpstr>Office Theme</vt:lpstr>
      <vt:lpstr>1_Office Theme</vt:lpstr>
      <vt:lpstr>3_Office Theme</vt:lpstr>
      <vt:lpstr>CDC OD Light Frame</vt:lpstr>
      <vt:lpstr>Custom Design</vt:lpstr>
      <vt:lpstr>1_NCEH_ATSDR_combined</vt:lpstr>
      <vt:lpstr>2_NCEH_ATSDR_combined</vt:lpstr>
      <vt:lpstr>2_Office Theme</vt:lpstr>
      <vt:lpstr>Unintentional Injury Prevention</vt:lpstr>
      <vt:lpstr>Motor Vehicle Injury</vt:lpstr>
      <vt:lpstr>Prescription Drug Overdose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Integrating STEADI into </vt:lpstr>
      <vt:lpstr>STEADI  connects. . . </vt:lpstr>
      <vt:lpstr>Making it easier to implement effective community-based fall prevention programs</vt:lpstr>
      <vt:lpstr>Trainings that Target Multiple Audiences </vt:lpstr>
      <vt:lpstr>PowerPoint Presentation</vt:lpstr>
      <vt:lpstr>Motor Vehicle Injury Prevention Priority Areas</vt:lpstr>
      <vt:lpstr>PowerPoint Presentation</vt:lpstr>
      <vt:lpstr>Benchmarking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National Concussion</vt:lpstr>
      <vt:lpstr>Pediatric Mild TBI Guidelines</vt:lpstr>
      <vt:lpstr>PowerPoint Presentation</vt:lpstr>
      <vt:lpstr>PowerPoint Presentation</vt:lpstr>
      <vt:lpstr>PowerPoint Presentation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Epidemiologic  Basis for  Pain Clinic Laws</dc:title>
  <dc:creator>Noah Aleshire</dc:creator>
  <cp:lastModifiedBy>Baldwin, Grant (CDC/ONDIEH/NCIPC)</cp:lastModifiedBy>
  <cp:revision>498</cp:revision>
  <cp:lastPrinted>2015-11-29T23:52:32Z</cp:lastPrinted>
  <dcterms:created xsi:type="dcterms:W3CDTF">2013-06-04T17:40:36Z</dcterms:created>
  <dcterms:modified xsi:type="dcterms:W3CDTF">2017-02-22T15:54:44Z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iteId">
    <vt:lpwstr>9ce70869-60db-44fd-abe8-d2767077fc8f</vt:lpwstr>
  </property>
  <property fmtid="{D5CDD505-2E9C-101B-9397-08002B2CF9AE}" pid="4" name="MSIP_Label_7b94a7b8-f06c-4dfe-bdcc-9b548fd58c31_Owner">
    <vt:lpwstr>AHB-SIT-AIP-Cloud@cdc.gov</vt:lpwstr>
  </property>
  <property fmtid="{D5CDD505-2E9C-101B-9397-08002B2CF9AE}" pid="5" name="MSIP_Label_7b94a7b8-f06c-4dfe-bdcc-9b548fd58c31_SetDate">
    <vt:lpwstr>2019-04-26T00:19:10.8725666Z</vt:lpwstr>
  </property>
  <property fmtid="{D5CDD505-2E9C-101B-9397-08002B2CF9AE}" pid="6" name="MSIP_Label_7b94a7b8-f06c-4dfe-bdcc-9b548fd58c31_Name">
    <vt:lpwstr>General</vt:lpwstr>
  </property>
  <property fmtid="{D5CDD505-2E9C-101B-9397-08002B2CF9AE}" pid="7" name="MSIP_Label_7b94a7b8-f06c-4dfe-bdcc-9b548fd58c31_Application">
    <vt:lpwstr>Microsoft Azure Information Protection</vt:lpwstr>
  </property>
  <property fmtid="{D5CDD505-2E9C-101B-9397-08002B2CF9AE}" pid="8" name="MSIP_Label_7b94a7b8-f06c-4dfe-bdcc-9b548fd58c31_Extended_MSFT_Method">
    <vt:lpwstr>Automatic</vt:lpwstr>
  </property>
  <property fmtid="{D5CDD505-2E9C-101B-9397-08002B2CF9AE}" pid="9" name="Sensitivity">
    <vt:lpwstr>General</vt:lpwstr>
  </property>
</Properties>
</file>