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32" r:id="rId2"/>
    <p:sldMasterId id="2147483848" r:id="rId3"/>
  </p:sldMasterIdLst>
  <p:notesMasterIdLst>
    <p:notesMasterId r:id="rId29"/>
  </p:notesMasterIdLst>
  <p:handoutMasterIdLst>
    <p:handoutMasterId r:id="rId30"/>
  </p:handoutMasterIdLst>
  <p:sldIdLst>
    <p:sldId id="283" r:id="rId4"/>
    <p:sldId id="266" r:id="rId5"/>
    <p:sldId id="271" r:id="rId6"/>
    <p:sldId id="286" r:id="rId7"/>
    <p:sldId id="277" r:id="rId8"/>
    <p:sldId id="279" r:id="rId9"/>
    <p:sldId id="278" r:id="rId10"/>
    <p:sldId id="281" r:id="rId11"/>
    <p:sldId id="287" r:id="rId12"/>
    <p:sldId id="284" r:id="rId13"/>
    <p:sldId id="285" r:id="rId14"/>
    <p:sldId id="288" r:id="rId15"/>
    <p:sldId id="282" r:id="rId16"/>
    <p:sldId id="275" r:id="rId17"/>
    <p:sldId id="272" r:id="rId18"/>
    <p:sldId id="289" r:id="rId19"/>
    <p:sldId id="276" r:id="rId20"/>
    <p:sldId id="293" r:id="rId21"/>
    <p:sldId id="294" r:id="rId22"/>
    <p:sldId id="296" r:id="rId23"/>
    <p:sldId id="290" r:id="rId24"/>
    <p:sldId id="292" r:id="rId25"/>
    <p:sldId id="270" r:id="rId26"/>
    <p:sldId id="291" r:id="rId27"/>
    <p:sldId id="269"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B0EFB0-AB4F-414A-9248-FC192D62B13A}">
          <p14:sldIdLst>
            <p14:sldId id="283"/>
            <p14:sldId id="266"/>
            <p14:sldId id="271"/>
            <p14:sldId id="286"/>
            <p14:sldId id="277"/>
            <p14:sldId id="279"/>
            <p14:sldId id="278"/>
            <p14:sldId id="281"/>
            <p14:sldId id="287"/>
            <p14:sldId id="284"/>
            <p14:sldId id="285"/>
            <p14:sldId id="288"/>
            <p14:sldId id="282"/>
            <p14:sldId id="275"/>
            <p14:sldId id="272"/>
            <p14:sldId id="289"/>
          </p14:sldIdLst>
        </p14:section>
        <p14:section name="Untitled Section" id="{2E6D331F-B038-4336-945B-12FE04555E53}">
          <p14:sldIdLst>
            <p14:sldId id="276"/>
            <p14:sldId id="293"/>
            <p14:sldId id="294"/>
            <p14:sldId id="296"/>
            <p14:sldId id="290"/>
            <p14:sldId id="292"/>
            <p14:sldId id="270"/>
            <p14:sldId id="291"/>
            <p14:sldId id="2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Dionne (CDC/ONDIEH/NCIPC)" initials="WD(" lastIdx="1" clrIdx="0">
    <p:extLst>
      <p:ext uri="{19B8F6BF-5375-455C-9EA6-DF929625EA0E}">
        <p15:presenceInfo xmlns:p15="http://schemas.microsoft.com/office/powerpoint/2012/main" userId="S-1-5-21-1207783550-2075000910-922709458-1711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6808" autoAdjust="0"/>
  </p:normalViewPr>
  <p:slideViewPr>
    <p:cSldViewPr snapToGrid="0">
      <p:cViewPr varScale="1">
        <p:scale>
          <a:sx n="86" d="100"/>
          <a:sy n="86" d="100"/>
        </p:scale>
        <p:origin x="10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WISQARS Overview - Dionne Williams</a:t>
            </a: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BFE2843-75F7-49E2-88A6-3DA70C4FB6AF}" type="datetimeFigureOut">
              <a:rPr lang="en-US" smtClean="0"/>
              <a:t>2/24/2017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CED90E-3425-48CC-9B54-D34413AC7839}" type="slidenum">
              <a:rPr lang="en-US" smtClean="0"/>
              <a:t>‹#›</a:t>
            </a:fld>
            <a:endParaRPr lang="en-US"/>
          </a:p>
        </p:txBody>
      </p:sp>
    </p:spTree>
    <p:extLst>
      <p:ext uri="{BB962C8B-B14F-4D97-AF65-F5344CB8AC3E}">
        <p14:creationId xmlns:p14="http://schemas.microsoft.com/office/powerpoint/2010/main" val="423171055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WISQARS Overview - Dionne Williams</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D9C254D-FF39-4939-89DB-20C71213DC33}" type="datetimeFigureOut">
              <a:rPr lang="en-US" smtClean="0"/>
              <a:t>2/24/2017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0A922B-D256-48C6-99E2-1BE16F8A30B2}" type="slidenum">
              <a:rPr lang="en-US" smtClean="0"/>
              <a:t>‹#›</a:t>
            </a:fld>
            <a:endParaRPr lang="en-US"/>
          </a:p>
        </p:txBody>
      </p:sp>
    </p:spTree>
    <p:extLst>
      <p:ext uri="{BB962C8B-B14F-4D97-AF65-F5344CB8AC3E}">
        <p14:creationId xmlns:p14="http://schemas.microsoft.com/office/powerpoint/2010/main" val="326271449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r>
              <a:rPr lang="en-US" smtClean="0"/>
              <a:t>WISQARS Overview - Dionne Williams</a:t>
            </a:r>
            <a:endParaRPr lang="en-US"/>
          </a:p>
        </p:txBody>
      </p:sp>
      <p:sp>
        <p:nvSpPr>
          <p:cNvPr id="5" name="Slide Number Placeholder 4"/>
          <p:cNvSpPr>
            <a:spLocks noGrp="1"/>
          </p:cNvSpPr>
          <p:nvPr>
            <p:ph type="sldNum" sz="quarter" idx="11"/>
          </p:nvPr>
        </p:nvSpPr>
        <p:spPr/>
        <p:txBody>
          <a:bodyPr/>
          <a:lstStyle/>
          <a:p>
            <a:fld id="{C30A922B-D256-48C6-99E2-1BE16F8A30B2}" type="slidenum">
              <a:rPr lang="en-US" smtClean="0"/>
              <a:t>1</a:t>
            </a:fld>
            <a:endParaRPr lang="en-US"/>
          </a:p>
        </p:txBody>
      </p:sp>
    </p:spTree>
    <p:extLst>
      <p:ext uri="{BB962C8B-B14F-4D97-AF65-F5344CB8AC3E}">
        <p14:creationId xmlns:p14="http://schemas.microsoft.com/office/powerpoint/2010/main" val="174682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r>
              <a:rPr lang="en-US" smtClean="0"/>
              <a:t>WISQARS Overview - Dionne Williams</a:t>
            </a:r>
            <a:endParaRPr lang="en-US"/>
          </a:p>
        </p:txBody>
      </p:sp>
      <p:sp>
        <p:nvSpPr>
          <p:cNvPr id="5" name="Slide Number Placeholder 4"/>
          <p:cNvSpPr>
            <a:spLocks noGrp="1"/>
          </p:cNvSpPr>
          <p:nvPr>
            <p:ph type="sldNum" sz="quarter" idx="11"/>
          </p:nvPr>
        </p:nvSpPr>
        <p:spPr/>
        <p:txBody>
          <a:bodyPr/>
          <a:lstStyle/>
          <a:p>
            <a:fld id="{C30A922B-D256-48C6-99E2-1BE16F8A30B2}" type="slidenum">
              <a:rPr lang="en-US" smtClean="0"/>
              <a:t>10</a:t>
            </a:fld>
            <a:endParaRPr lang="en-US"/>
          </a:p>
        </p:txBody>
      </p:sp>
    </p:spTree>
    <p:extLst>
      <p:ext uri="{BB962C8B-B14F-4D97-AF65-F5344CB8AC3E}">
        <p14:creationId xmlns:p14="http://schemas.microsoft.com/office/powerpoint/2010/main" val="1330353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So, let’s go through each of the 3 screens, step by step. The first screen has both fatal and</a:t>
            </a:r>
            <a:r>
              <a:rPr lang="en-US" b="1" baseline="0" smtClean="0"/>
              <a:t> nonfatal data options, but note though we will need to make 3 separate runs, as the module is not currently set up to process both fatal and nonfatal data together. So, let’s </a:t>
            </a:r>
            <a:r>
              <a:rPr lang="en-US" b="1" smtClean="0"/>
              <a:t>start</a:t>
            </a:r>
            <a:r>
              <a:rPr lang="en-US" b="1" baseline="0" smtClean="0"/>
              <a:t> with entering our fatal State data…  we’d choose to keep both default selections as they are … since we are first entering our fatal case counts, and the default injury classification scheme selected, which is Intent by Mechanism, since we have unintentional MV-traffic data… </a:t>
            </a:r>
            <a:endParaRPr lang="en-US" b="1" dirty="0"/>
          </a:p>
        </p:txBody>
      </p:sp>
      <p:sp>
        <p:nvSpPr>
          <p:cNvPr id="4" name="Header Placeholder 3"/>
          <p:cNvSpPr>
            <a:spLocks noGrp="1"/>
          </p:cNvSpPr>
          <p:nvPr>
            <p:ph type="hdr" sz="quarter" idx="10"/>
          </p:nvPr>
        </p:nvSpPr>
        <p:spPr/>
        <p:txBody>
          <a:bodyPr/>
          <a:lstStyle/>
          <a:p>
            <a:r>
              <a:rPr lang="en-US" smtClean="0"/>
              <a:t>WISQARS Overview - Dionne Williams</a:t>
            </a:r>
            <a:endParaRPr lang="en-US"/>
          </a:p>
        </p:txBody>
      </p:sp>
      <p:sp>
        <p:nvSpPr>
          <p:cNvPr id="5" name="Slide Number Placeholder 4"/>
          <p:cNvSpPr>
            <a:spLocks noGrp="1"/>
          </p:cNvSpPr>
          <p:nvPr>
            <p:ph type="sldNum" sz="quarter" idx="11"/>
          </p:nvPr>
        </p:nvSpPr>
        <p:spPr/>
        <p:txBody>
          <a:bodyPr/>
          <a:lstStyle/>
          <a:p>
            <a:fld id="{C30A922B-D256-48C6-99E2-1BE16F8A30B2}" type="slidenum">
              <a:rPr lang="en-US" smtClean="0"/>
              <a:t>11</a:t>
            </a:fld>
            <a:endParaRPr lang="en-US"/>
          </a:p>
        </p:txBody>
      </p:sp>
    </p:spTree>
    <p:extLst>
      <p:ext uri="{BB962C8B-B14F-4D97-AF65-F5344CB8AC3E}">
        <p14:creationId xmlns:p14="http://schemas.microsoft.com/office/powerpoint/2010/main" val="1373626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r>
              <a:rPr lang="en-US" smtClean="0"/>
              <a:t>WISQARS Overview - Dionne Williams</a:t>
            </a:r>
            <a:endParaRPr lang="en-US"/>
          </a:p>
        </p:txBody>
      </p:sp>
      <p:sp>
        <p:nvSpPr>
          <p:cNvPr id="5" name="Slide Number Placeholder 4"/>
          <p:cNvSpPr>
            <a:spLocks noGrp="1"/>
          </p:cNvSpPr>
          <p:nvPr>
            <p:ph type="sldNum" sz="quarter" idx="11"/>
          </p:nvPr>
        </p:nvSpPr>
        <p:spPr/>
        <p:txBody>
          <a:bodyPr/>
          <a:lstStyle/>
          <a:p>
            <a:fld id="{C30A922B-D256-48C6-99E2-1BE16F8A30B2}" type="slidenum">
              <a:rPr lang="en-US" smtClean="0"/>
              <a:t>12</a:t>
            </a:fld>
            <a:endParaRPr lang="en-US"/>
          </a:p>
        </p:txBody>
      </p:sp>
    </p:spTree>
    <p:extLst>
      <p:ext uri="{BB962C8B-B14F-4D97-AF65-F5344CB8AC3E}">
        <p14:creationId xmlns:p14="http://schemas.microsoft.com/office/powerpoint/2010/main" val="360359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Here comes the fun!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3</a:t>
            </a:r>
            <a:r>
              <a:rPr lang="en-US" b="1" baseline="30000" dirty="0" smtClean="0"/>
              <a:t>rd</a:t>
            </a:r>
            <a:r>
              <a:rPr lang="en-US" b="1" dirty="0" smtClean="0"/>
              <a:t> screen</a:t>
            </a:r>
            <a:r>
              <a:rPr lang="en-US" b="1" baseline="0" dirty="0" smtClean="0"/>
              <a:t> selections are key, as this is where you toggle down to the ‘Generate a Report with your own data’ button. It opens up some additional dropdown menu options, called Start Year, End Year, and Index Costs to picklists.. Note that the State of Florida was selected, and also that I removed all but the Year parameter in the report layout options section. For this example, I chose to have the costs expressed in U.S. Prices. So, once finished here, we hit the Enter Case Counts button and. (next slide)</a:t>
            </a:r>
            <a:endParaRPr lang="en-US" b="1" dirty="0"/>
          </a:p>
        </p:txBody>
      </p:sp>
      <p:sp>
        <p:nvSpPr>
          <p:cNvPr id="4" name="Slide Number Placeholder 3"/>
          <p:cNvSpPr>
            <a:spLocks noGrp="1"/>
          </p:cNvSpPr>
          <p:nvPr>
            <p:ph type="sldNum" sz="quarter" idx="10"/>
          </p:nvPr>
        </p:nvSpPr>
        <p:spPr/>
        <p:txBody>
          <a:bodyPr/>
          <a:lstStyle/>
          <a:p>
            <a:fld id="{391BA555-6660-4520-AD9C-71B3FF69666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75133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We’ve arrived at our 1</a:t>
            </a:r>
            <a:r>
              <a:rPr lang="en-US" b="1" baseline="30000" dirty="0" smtClean="0"/>
              <a:t>st</a:t>
            </a:r>
            <a:r>
              <a:rPr lang="en-US" b="1" baseline="0" dirty="0" smtClean="0"/>
              <a:t> Data Entry Screen… =)</a:t>
            </a:r>
          </a:p>
          <a:p>
            <a:endParaRPr lang="en-US" b="1" baseline="0" dirty="0" smtClean="0"/>
          </a:p>
          <a:p>
            <a:r>
              <a:rPr lang="en-US" b="1" baseline="0" dirty="0" smtClean="0"/>
              <a:t>Unit cost measurements are calculated using the following formulas: medical unit costs determined by place of death, sex, and age; work loss costs calculated based on sex and age</a:t>
            </a:r>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391BA555-6660-4520-AD9C-71B3FF69666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86446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91BA555-6660-4520-AD9C-71B3FF69666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220220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91BA555-6660-4520-AD9C-71B3FF69666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509273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91BA555-6660-4520-AD9C-71B3FF69666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546384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r>
              <a:rPr lang="en-US" smtClean="0"/>
              <a:t>WISQARS Overview - Dionne Williams</a:t>
            </a:r>
            <a:endParaRPr lang="en-US"/>
          </a:p>
        </p:txBody>
      </p:sp>
      <p:sp>
        <p:nvSpPr>
          <p:cNvPr id="5" name="Slide Number Placeholder 4"/>
          <p:cNvSpPr>
            <a:spLocks noGrp="1"/>
          </p:cNvSpPr>
          <p:nvPr>
            <p:ph type="sldNum" sz="quarter" idx="11"/>
          </p:nvPr>
        </p:nvSpPr>
        <p:spPr/>
        <p:txBody>
          <a:bodyPr/>
          <a:lstStyle/>
          <a:p>
            <a:fld id="{C30A922B-D256-48C6-99E2-1BE16F8A30B2}" type="slidenum">
              <a:rPr lang="en-US" smtClean="0"/>
              <a:t>18</a:t>
            </a:fld>
            <a:endParaRPr lang="en-US"/>
          </a:p>
        </p:txBody>
      </p:sp>
    </p:spTree>
    <p:extLst>
      <p:ext uri="{BB962C8B-B14F-4D97-AF65-F5344CB8AC3E}">
        <p14:creationId xmlns:p14="http://schemas.microsoft.com/office/powerpoint/2010/main" val="4125766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r>
              <a:rPr lang="en-US" smtClean="0"/>
              <a:t>WISQARS Overview - Dionne Williams</a:t>
            </a:r>
            <a:endParaRPr lang="en-US"/>
          </a:p>
        </p:txBody>
      </p:sp>
      <p:sp>
        <p:nvSpPr>
          <p:cNvPr id="5" name="Slide Number Placeholder 4"/>
          <p:cNvSpPr>
            <a:spLocks noGrp="1"/>
          </p:cNvSpPr>
          <p:nvPr>
            <p:ph type="sldNum" sz="quarter" idx="11"/>
          </p:nvPr>
        </p:nvSpPr>
        <p:spPr/>
        <p:txBody>
          <a:bodyPr/>
          <a:lstStyle/>
          <a:p>
            <a:fld id="{C30A922B-D256-48C6-99E2-1BE16F8A30B2}" type="slidenum">
              <a:rPr lang="en-US" smtClean="0"/>
              <a:t>19</a:t>
            </a:fld>
            <a:endParaRPr lang="en-US"/>
          </a:p>
        </p:txBody>
      </p:sp>
    </p:spTree>
    <p:extLst>
      <p:ext uri="{BB962C8B-B14F-4D97-AF65-F5344CB8AC3E}">
        <p14:creationId xmlns:p14="http://schemas.microsoft.com/office/powerpoint/2010/main" val="409243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is the</a:t>
            </a:r>
            <a:r>
              <a:rPr lang="en-US" b="1" baseline="0" dirty="0" smtClean="0"/>
              <a:t> WISQARS </a:t>
            </a:r>
            <a:r>
              <a:rPr lang="en-US" b="1" baseline="0" dirty="0" err="1" smtClean="0"/>
              <a:t>HomePage</a:t>
            </a:r>
            <a:r>
              <a:rPr lang="en-US" b="1" baseline="0" dirty="0" smtClean="0"/>
              <a:t>, and </a:t>
            </a:r>
            <a:r>
              <a:rPr lang="en-US" b="1" dirty="0" smtClean="0"/>
              <a:t>recently, this</a:t>
            </a:r>
            <a:r>
              <a:rPr lang="en-US" b="1" baseline="0" dirty="0" smtClean="0"/>
              <a:t> page </a:t>
            </a:r>
            <a:r>
              <a:rPr lang="en-US" b="1" dirty="0" smtClean="0"/>
              <a:t>was</a:t>
            </a:r>
            <a:r>
              <a:rPr lang="en-US" b="1" baseline="0" dirty="0" smtClean="0"/>
              <a:t> converted into a responsive design template, making it more easily viewable and easier to interact with across mobile devices. </a:t>
            </a:r>
          </a:p>
          <a:p>
            <a:endParaRPr lang="en-US" dirty="0"/>
          </a:p>
        </p:txBody>
      </p:sp>
      <p:sp>
        <p:nvSpPr>
          <p:cNvPr id="4" name="Slide Number Placeholder 3"/>
          <p:cNvSpPr>
            <a:spLocks noGrp="1"/>
          </p:cNvSpPr>
          <p:nvPr>
            <p:ph type="sldNum" sz="quarter" idx="10"/>
          </p:nvPr>
        </p:nvSpPr>
        <p:spPr/>
        <p:txBody>
          <a:bodyPr/>
          <a:lstStyle/>
          <a:p>
            <a:fld id="{391BA555-6660-4520-AD9C-71B3FF69666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23332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391BA555-6660-4520-AD9C-71B3FF69666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159011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391BA555-6660-4520-AD9C-71B3FF69666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00342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91BA555-6660-4520-AD9C-71B3FF69666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598493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a:spcBef>
                <a:spcPts val="0"/>
              </a:spcBef>
              <a:spcAft>
                <a:spcPts val="0"/>
              </a:spcAft>
            </a:pPr>
            <a:r>
              <a:rPr lang="en-US" sz="1200" b="1" i="1" dirty="0" smtClean="0">
                <a:latin typeface="Calibri" panose="020F0502020204030204" pitchFamily="34" charset="0"/>
                <a:ea typeface="Calibri" panose="020F0502020204030204" pitchFamily="34" charset="0"/>
                <a:cs typeface="Times New Roman" panose="02020603050405020304" pitchFamily="18" charset="0"/>
              </a:rPr>
              <a:t>, And, the Results are IN!</a:t>
            </a:r>
          </a:p>
          <a:p>
            <a:pPr marR="0" lvl="0" algn="l">
              <a:spcBef>
                <a:spcPts val="0"/>
              </a:spcBef>
              <a:spcAft>
                <a:spcPts val="0"/>
              </a:spcAft>
            </a:pPr>
            <a:r>
              <a:rPr lang="en-US" sz="1200" b="1" i="1" dirty="0" smtClean="0">
                <a:latin typeface="Calibri" panose="020F0502020204030204" pitchFamily="34" charset="0"/>
                <a:ea typeface="Calibri" panose="020F0502020204030204" pitchFamily="34" charset="0"/>
                <a:cs typeface="Times New Roman" panose="02020603050405020304" pitchFamily="18" charset="0"/>
              </a:rPr>
              <a:t>From entering the Fatal numbers, the total estimated lifetime costs for fatalities from </a:t>
            </a:r>
            <a:r>
              <a:rPr lang="en-US" sz="1200" b="1" i="1" dirty="0" err="1" smtClean="0">
                <a:latin typeface="Calibri" panose="020F0502020204030204" pitchFamily="34" charset="0"/>
                <a:ea typeface="Calibri" panose="020F0502020204030204" pitchFamily="34" charset="0"/>
                <a:cs typeface="Times New Roman" panose="02020603050405020304" pitchFamily="18" charset="0"/>
              </a:rPr>
              <a:t>Unint</a:t>
            </a:r>
            <a:r>
              <a:rPr lang="en-US" sz="1200" b="1" i="1" dirty="0" smtClean="0">
                <a:latin typeface="Calibri" panose="020F0502020204030204" pitchFamily="34" charset="0"/>
                <a:ea typeface="Calibri" panose="020F0502020204030204" pitchFamily="34" charset="0"/>
                <a:cs typeface="Times New Roman" panose="02020603050405020304" pitchFamily="18" charset="0"/>
              </a:rPr>
              <a:t>. MV-traffic</a:t>
            </a:r>
            <a:r>
              <a:rPr lang="en-US" sz="1200" b="1" i="1" baseline="0" dirty="0" smtClean="0">
                <a:latin typeface="Calibri" panose="020F0502020204030204" pitchFamily="34" charset="0"/>
                <a:ea typeface="Calibri" panose="020F0502020204030204" pitchFamily="34" charset="0"/>
                <a:cs typeface="Times New Roman" panose="02020603050405020304" pitchFamily="18" charset="0"/>
              </a:rPr>
              <a:t> injuries </a:t>
            </a:r>
            <a:r>
              <a:rPr lang="en-US" sz="1200" b="1" i="1" dirty="0" smtClean="0">
                <a:latin typeface="Calibri" panose="020F0502020204030204" pitchFamily="34" charset="0"/>
                <a:ea typeface="Calibri" panose="020F0502020204030204" pitchFamily="34" charset="0"/>
                <a:cs typeface="Times New Roman" panose="02020603050405020304" pitchFamily="18" charset="0"/>
              </a:rPr>
              <a:t>were about 3.7 billion</a:t>
            </a:r>
          </a:p>
          <a:p>
            <a:pPr marR="0" lvl="0" algn="l">
              <a:spcBef>
                <a:spcPts val="0"/>
              </a:spcBef>
              <a:spcAft>
                <a:spcPts val="0"/>
              </a:spcAft>
            </a:pPr>
            <a:r>
              <a:rPr lang="en-US" sz="1200" b="1" i="1" dirty="0" smtClean="0">
                <a:latin typeface="Calibri" panose="020F0502020204030204" pitchFamily="34" charset="0"/>
                <a:ea typeface="Calibri" panose="020F0502020204030204" pitchFamily="34" charset="0"/>
                <a:cs typeface="Times New Roman" panose="02020603050405020304" pitchFamily="18" charset="0"/>
              </a:rPr>
              <a:t>The total estimated costs for Unintentional MV-traffic hospitalizations were about 2.7 billion</a:t>
            </a:r>
          </a:p>
          <a:p>
            <a:pPr marR="0" lvl="0" algn="l">
              <a:spcBef>
                <a:spcPts val="0"/>
              </a:spcBef>
              <a:spcAft>
                <a:spcPts val="0"/>
              </a:spcAft>
            </a:pPr>
            <a:r>
              <a:rPr lang="en-US" sz="1200" b="1" i="1" dirty="0" smtClean="0">
                <a:latin typeface="Calibri" panose="020F0502020204030204" pitchFamily="34" charset="0"/>
                <a:ea typeface="Calibri" panose="020F0502020204030204" pitchFamily="34" charset="0"/>
                <a:cs typeface="Times New Roman" panose="02020603050405020304" pitchFamily="18" charset="0"/>
              </a:rPr>
              <a:t>And, the total estimated costs for Emergency</a:t>
            </a:r>
            <a:r>
              <a:rPr lang="en-US" sz="1200" b="1" i="1" baseline="0" dirty="0" smtClean="0">
                <a:latin typeface="Calibri" panose="020F0502020204030204" pitchFamily="34" charset="0"/>
                <a:ea typeface="Calibri" panose="020F0502020204030204" pitchFamily="34" charset="0"/>
                <a:cs typeface="Times New Roman" panose="02020603050405020304" pitchFamily="18" charset="0"/>
              </a:rPr>
              <a:t> Department Treated and Released Unintentional MV-traffic injuries were </a:t>
            </a:r>
            <a:r>
              <a:rPr lang="en-US" sz="1200" b="1" i="1" baseline="0" dirty="0" err="1" smtClean="0">
                <a:latin typeface="Calibri" panose="020F0502020204030204" pitchFamily="34" charset="0"/>
                <a:ea typeface="Calibri" panose="020F0502020204030204" pitchFamily="34" charset="0"/>
                <a:cs typeface="Times New Roman" panose="02020603050405020304" pitchFamily="18" charset="0"/>
              </a:rPr>
              <a:t>almot</a:t>
            </a:r>
            <a:r>
              <a:rPr lang="en-US" sz="1200" b="1" i="1" baseline="0" dirty="0" smtClean="0">
                <a:latin typeface="Calibri" panose="020F0502020204030204" pitchFamily="34" charset="0"/>
                <a:ea typeface="Calibri" panose="020F0502020204030204" pitchFamily="34" charset="0"/>
                <a:cs typeface="Times New Roman" panose="02020603050405020304" pitchFamily="18" charset="0"/>
              </a:rPr>
              <a:t> 1.7 billion!</a:t>
            </a:r>
            <a:endParaRPr lang="en-US" sz="1200" b="1" i="1" dirty="0" smtClean="0">
              <a:latin typeface="Calibri" panose="020F0502020204030204" pitchFamily="34" charset="0"/>
              <a:ea typeface="Calibri" panose="020F0502020204030204" pitchFamily="34" charset="0"/>
              <a:cs typeface="Times New Roman" panose="02020603050405020304" pitchFamily="18" charset="0"/>
            </a:endParaRPr>
          </a:p>
          <a:p>
            <a:pPr marR="0" lvl="0" algn="l">
              <a:spcBef>
                <a:spcPts val="0"/>
              </a:spcBef>
              <a:spcAft>
                <a:spcPts val="0"/>
              </a:spcAft>
            </a:pPr>
            <a:endParaRPr lang="en-US" sz="1200" b="1" i="1" dirty="0" smtClean="0">
              <a:latin typeface="Calibri" panose="020F0502020204030204" pitchFamily="34" charset="0"/>
              <a:ea typeface="Calibri" panose="020F0502020204030204" pitchFamily="34" charset="0"/>
              <a:cs typeface="Times New Roman" panose="02020603050405020304" pitchFamily="18" charset="0"/>
            </a:endParaRPr>
          </a:p>
          <a:p>
            <a:pPr marR="0" lvl="0" algn="l">
              <a:spcBef>
                <a:spcPts val="0"/>
              </a:spcBef>
              <a:spcAft>
                <a:spcPts val="0"/>
              </a:spcAft>
            </a:pPr>
            <a:r>
              <a:rPr lang="en-US" sz="1200" b="1" i="1" dirty="0" smtClean="0">
                <a:latin typeface="Calibri" panose="020F0502020204030204" pitchFamily="34" charset="0"/>
                <a:ea typeface="Calibri" panose="020F0502020204030204" pitchFamily="34" charset="0"/>
                <a:cs typeface="Times New Roman" panose="02020603050405020304" pitchFamily="18" charset="0"/>
              </a:rPr>
              <a:t>Summing these estimated lifetime costs results in a staggering total of just over $8.1 billion</a:t>
            </a:r>
            <a:r>
              <a:rPr lang="en-US" sz="1200" b="1" i="1" baseline="0" dirty="0" smtClean="0">
                <a:latin typeface="Calibri" panose="020F0502020204030204" pitchFamily="34" charset="0"/>
                <a:ea typeface="Calibri" panose="020F0502020204030204" pitchFamily="34" charset="0"/>
                <a:cs typeface="Times New Roman" panose="02020603050405020304" pitchFamily="18" charset="0"/>
              </a:rPr>
              <a:t> dollars!</a:t>
            </a:r>
            <a:r>
              <a:rPr lang="en-US" sz="1200" b="1" i="1" dirty="0" smtClean="0">
                <a:latin typeface="Calibri" panose="020F0502020204030204" pitchFamily="34" charset="0"/>
                <a:ea typeface="Calibri" panose="020F0502020204030204" pitchFamily="34" charset="0"/>
                <a:cs typeface="Times New Roman" panose="02020603050405020304" pitchFamily="18" charset="0"/>
              </a:rPr>
              <a:t> This number represents the economic burden of 2015 unintentional MV traffic fatal and nonfatal injuries</a:t>
            </a:r>
            <a:r>
              <a:rPr lang="en-US" sz="1200" b="1" i="1" baseline="0" dirty="0" smtClean="0">
                <a:latin typeface="Calibri" panose="020F0502020204030204" pitchFamily="34" charset="0"/>
                <a:ea typeface="Calibri" panose="020F0502020204030204" pitchFamily="34" charset="0"/>
                <a:cs typeface="Times New Roman" panose="02020603050405020304" pitchFamily="18" charset="0"/>
              </a:rPr>
              <a:t> for the state of Florida</a:t>
            </a:r>
            <a:endParaRPr lang="en-US" sz="1200" b="1" i="1"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91BA555-6660-4520-AD9C-71B3FF69666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186707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In conclusion, this module is unique for many reasons, some of the most noteworthy being that (1) it </a:t>
            </a:r>
            <a:r>
              <a:rPr lang="en-US" b="1" u="sng" baseline="0" dirty="0" smtClean="0">
                <a:solidFill>
                  <a:srgbClr val="FF0000"/>
                </a:solidFill>
              </a:rPr>
              <a:t>ESTIMATES</a:t>
            </a:r>
            <a:r>
              <a:rPr lang="en-US" b="1" baseline="0" dirty="0" smtClean="0"/>
              <a:t> the burden of injury in the U.S. by calculating estimated medical and work loss costs, (2) it is the only WISQARS module that allows queries on both fatal or nonfatal data, and allows the user to generate estimated lifetime costs </a:t>
            </a:r>
            <a:r>
              <a:rPr lang="en-US" b="1" baseline="0" smtClean="0"/>
              <a:t>using their own data!</a:t>
            </a:r>
            <a:endParaRPr lang="en-US" b="1" dirty="0"/>
          </a:p>
        </p:txBody>
      </p:sp>
      <p:sp>
        <p:nvSpPr>
          <p:cNvPr id="4" name="Slide Number Placeholder 3"/>
          <p:cNvSpPr>
            <a:spLocks noGrp="1"/>
          </p:cNvSpPr>
          <p:nvPr>
            <p:ph type="sldNum" sz="quarter" idx="10"/>
          </p:nvPr>
        </p:nvSpPr>
        <p:spPr/>
        <p:txBody>
          <a:bodyPr/>
          <a:lstStyle/>
          <a:p>
            <a:fld id="{391BA555-6660-4520-AD9C-71B3FF69666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705267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BA555-6660-4520-AD9C-71B3FF69666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83102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91BA555-6660-4520-AD9C-71B3FF69666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6754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addition to some serious fusion </a:t>
            </a:r>
            <a:r>
              <a:rPr lang="en-US" b="1" baseline="0" dirty="0" smtClean="0"/>
              <a:t>of web development, IT, statistics, and economics, we also spent a generous amount of time creating extensive user help guides and a Learn More page – accessible from the 1</a:t>
            </a:r>
            <a:r>
              <a:rPr lang="en-US" b="1" baseline="30000" dirty="0" smtClean="0"/>
              <a:t>st</a:t>
            </a:r>
            <a:r>
              <a:rPr lang="en-US" b="1" baseline="0" dirty="0" smtClean="0"/>
              <a:t> screen (or welcome screen). Also n</a:t>
            </a:r>
            <a:r>
              <a:rPr lang="en-US" b="1" dirty="0" smtClean="0"/>
              <a:t>ote</a:t>
            </a:r>
            <a:r>
              <a:rPr lang="en-US" b="1" baseline="0" dirty="0" smtClean="0"/>
              <a:t> that you will want to disable your pop-up blocker to effectively use the Cost of Injury Reports module, as the help files, learn more pages, and output reports all open up in a separate window!</a:t>
            </a:r>
            <a:endParaRPr lang="en-US" b="1" dirty="0"/>
          </a:p>
        </p:txBody>
      </p:sp>
      <p:sp>
        <p:nvSpPr>
          <p:cNvPr id="4" name="Header Placeholder 3"/>
          <p:cNvSpPr>
            <a:spLocks noGrp="1"/>
          </p:cNvSpPr>
          <p:nvPr>
            <p:ph type="hdr" sz="quarter" idx="10"/>
          </p:nvPr>
        </p:nvSpPr>
        <p:spPr/>
        <p:txBody>
          <a:bodyPr/>
          <a:lstStyle/>
          <a:p>
            <a:r>
              <a:rPr lang="en-US" smtClean="0"/>
              <a:t>WISQARS Overview - Dionne Williams</a:t>
            </a:r>
            <a:endParaRPr lang="en-US"/>
          </a:p>
        </p:txBody>
      </p:sp>
      <p:sp>
        <p:nvSpPr>
          <p:cNvPr id="5" name="Slide Number Placeholder 4"/>
          <p:cNvSpPr>
            <a:spLocks noGrp="1"/>
          </p:cNvSpPr>
          <p:nvPr>
            <p:ph type="sldNum" sz="quarter" idx="11"/>
          </p:nvPr>
        </p:nvSpPr>
        <p:spPr/>
        <p:txBody>
          <a:bodyPr/>
          <a:lstStyle/>
          <a:p>
            <a:fld id="{C30A922B-D256-48C6-99E2-1BE16F8A30B2}" type="slidenum">
              <a:rPr lang="en-US" smtClean="0"/>
              <a:t>4</a:t>
            </a:fld>
            <a:endParaRPr lang="en-US"/>
          </a:p>
        </p:txBody>
      </p:sp>
    </p:spTree>
    <p:extLst>
      <p:ext uri="{BB962C8B-B14F-4D97-AF65-F5344CB8AC3E}">
        <p14:creationId xmlns:p14="http://schemas.microsoft.com/office/powerpoint/2010/main" val="1293474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 Cost of Injury Reports</a:t>
            </a:r>
            <a:r>
              <a:rPr lang="en-US" b="1" baseline="0" smtClean="0"/>
              <a:t> module has 3 query screens. This is Screen 1 of 3 where you first need to select your type of injury outcome (or data source) and your injury classification scheme. The default selections are fatal injuries classified by intent by mechanism. We’ve captured multiple screenshots of each and included in the handouts. Your selections from this screen populate what you will see on the following screen. Also, note where the Learn More and Help file options are accessed from this page. </a:t>
            </a:r>
            <a:endParaRPr lang="en-US" b="1" dirty="0"/>
          </a:p>
        </p:txBody>
      </p:sp>
      <p:sp>
        <p:nvSpPr>
          <p:cNvPr id="4" name="Header Placeholder 3"/>
          <p:cNvSpPr>
            <a:spLocks noGrp="1"/>
          </p:cNvSpPr>
          <p:nvPr>
            <p:ph type="hdr" sz="quarter" idx="10"/>
          </p:nvPr>
        </p:nvSpPr>
        <p:spPr/>
        <p:txBody>
          <a:bodyPr/>
          <a:lstStyle/>
          <a:p>
            <a:r>
              <a:rPr lang="en-US" smtClean="0"/>
              <a:t>WISQARS Overview - Dionne Williams</a:t>
            </a:r>
            <a:endParaRPr lang="en-US"/>
          </a:p>
        </p:txBody>
      </p:sp>
      <p:sp>
        <p:nvSpPr>
          <p:cNvPr id="5" name="Slide Number Placeholder 4"/>
          <p:cNvSpPr>
            <a:spLocks noGrp="1"/>
          </p:cNvSpPr>
          <p:nvPr>
            <p:ph type="sldNum" sz="quarter" idx="11"/>
          </p:nvPr>
        </p:nvSpPr>
        <p:spPr/>
        <p:txBody>
          <a:bodyPr/>
          <a:lstStyle/>
          <a:p>
            <a:fld id="{C30A922B-D256-48C6-99E2-1BE16F8A30B2}" type="slidenum">
              <a:rPr lang="en-US" smtClean="0"/>
              <a:t>5</a:t>
            </a:fld>
            <a:endParaRPr lang="en-US"/>
          </a:p>
        </p:txBody>
      </p:sp>
    </p:spTree>
    <p:extLst>
      <p:ext uri="{BB962C8B-B14F-4D97-AF65-F5344CB8AC3E}">
        <p14:creationId xmlns:p14="http://schemas.microsoft.com/office/powerpoint/2010/main" val="3917800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 second screen is</a:t>
            </a:r>
            <a:r>
              <a:rPr lang="en-US" b="1" baseline="0" smtClean="0"/>
              <a:t> where you select your intent and mechanism of injury (or body region and nature of injury). The list of mechanisms are grouped into levels of detail, similar in structure to the cause of death categorizations in the WISQARS Fatal Injury Reports Module. When you select your mechanism level, for example, say, Mechanism level 2 for Motor Vehicle Traffic, the other levels will grey-out and become unselectable. And note that you are not limited to making just one selection: on this screen, for example, you can select all of the causes available within a detail level.</a:t>
            </a:r>
            <a:endParaRPr lang="en-US" b="1" dirty="0"/>
          </a:p>
        </p:txBody>
      </p:sp>
      <p:sp>
        <p:nvSpPr>
          <p:cNvPr id="4" name="Header Placeholder 3"/>
          <p:cNvSpPr>
            <a:spLocks noGrp="1"/>
          </p:cNvSpPr>
          <p:nvPr>
            <p:ph type="hdr" sz="quarter" idx="10"/>
          </p:nvPr>
        </p:nvSpPr>
        <p:spPr/>
        <p:txBody>
          <a:bodyPr/>
          <a:lstStyle/>
          <a:p>
            <a:r>
              <a:rPr lang="en-US" smtClean="0"/>
              <a:t>WISQARS Overview - Dionne Williams</a:t>
            </a:r>
            <a:endParaRPr lang="en-US"/>
          </a:p>
        </p:txBody>
      </p:sp>
      <p:sp>
        <p:nvSpPr>
          <p:cNvPr id="5" name="Slide Number Placeholder 4"/>
          <p:cNvSpPr>
            <a:spLocks noGrp="1"/>
          </p:cNvSpPr>
          <p:nvPr>
            <p:ph type="sldNum" sz="quarter" idx="11"/>
          </p:nvPr>
        </p:nvSpPr>
        <p:spPr/>
        <p:txBody>
          <a:bodyPr/>
          <a:lstStyle/>
          <a:p>
            <a:fld id="{C30A922B-D256-48C6-99E2-1BE16F8A30B2}" type="slidenum">
              <a:rPr lang="en-US" smtClean="0"/>
              <a:t>6</a:t>
            </a:fld>
            <a:endParaRPr lang="en-US"/>
          </a:p>
        </p:txBody>
      </p:sp>
    </p:spTree>
    <p:extLst>
      <p:ext uri="{BB962C8B-B14F-4D97-AF65-F5344CB8AC3E}">
        <p14:creationId xmlns:p14="http://schemas.microsoft.com/office/powerpoint/2010/main" val="3130576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final query screen is Screen 3 of 3. This is the place where you select specific report options including geographic region, your demographic interests, and also which type of Estimated Lifetime Cost statistics requested. You can also control the report layout and select how your report options will be grouped for display. </a:t>
            </a:r>
            <a:r>
              <a:rPr lang="en-US" b="1" dirty="0" smtClean="0"/>
              <a:t>Note the bright red</a:t>
            </a:r>
            <a:r>
              <a:rPr lang="en-US" b="1" baseline="0" dirty="0" smtClean="0"/>
              <a:t> reminder to allow pop-ups in order to view your output report. For this report, I changed my output groupings from the default options of Mechanism and Intent to instead group by Sex and Intent, and here’s what that looks like: (next slide)</a:t>
            </a:r>
            <a:endParaRPr lang="en-US" b="1" dirty="0"/>
          </a:p>
        </p:txBody>
      </p:sp>
      <p:sp>
        <p:nvSpPr>
          <p:cNvPr id="4" name="Header Placeholder 3"/>
          <p:cNvSpPr>
            <a:spLocks noGrp="1"/>
          </p:cNvSpPr>
          <p:nvPr>
            <p:ph type="hdr" sz="quarter" idx="10"/>
          </p:nvPr>
        </p:nvSpPr>
        <p:spPr/>
        <p:txBody>
          <a:bodyPr/>
          <a:lstStyle/>
          <a:p>
            <a:r>
              <a:rPr lang="en-US" smtClean="0"/>
              <a:t>WISQARS Overview - Dionne Williams</a:t>
            </a:r>
            <a:endParaRPr lang="en-US"/>
          </a:p>
        </p:txBody>
      </p:sp>
      <p:sp>
        <p:nvSpPr>
          <p:cNvPr id="5" name="Slide Number Placeholder 4"/>
          <p:cNvSpPr>
            <a:spLocks noGrp="1"/>
          </p:cNvSpPr>
          <p:nvPr>
            <p:ph type="sldNum" sz="quarter" idx="11"/>
          </p:nvPr>
        </p:nvSpPr>
        <p:spPr/>
        <p:txBody>
          <a:bodyPr/>
          <a:lstStyle/>
          <a:p>
            <a:fld id="{C30A922B-D256-48C6-99E2-1BE16F8A30B2}" type="slidenum">
              <a:rPr lang="en-US" smtClean="0"/>
              <a:t>7</a:t>
            </a:fld>
            <a:endParaRPr lang="en-US"/>
          </a:p>
        </p:txBody>
      </p:sp>
    </p:spTree>
    <p:extLst>
      <p:ext uri="{BB962C8B-B14F-4D97-AF65-F5344CB8AC3E}">
        <p14:creationId xmlns:p14="http://schemas.microsoft.com/office/powerpoint/2010/main" val="33238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Base Year 2010 (circled</a:t>
            </a:r>
            <a:r>
              <a:rPr lang="en-US" b="1" baseline="0" dirty="0" smtClean="0"/>
              <a:t> here) to remind us that these  lifetime estimated costs were generated using 2010 national fatal data. Also, several footnotes were created to accompany each output report to assist the user in best interpreting what the estimated costs represent and more. Let’s look at a simplified version of this output more closely, yes? (next screen)</a:t>
            </a:r>
          </a:p>
          <a:p>
            <a:endParaRPr lang="en-US" dirty="0"/>
          </a:p>
        </p:txBody>
      </p:sp>
      <p:sp>
        <p:nvSpPr>
          <p:cNvPr id="4" name="Header Placeholder 3"/>
          <p:cNvSpPr>
            <a:spLocks noGrp="1"/>
          </p:cNvSpPr>
          <p:nvPr>
            <p:ph type="hdr" sz="quarter" idx="10"/>
          </p:nvPr>
        </p:nvSpPr>
        <p:spPr/>
        <p:txBody>
          <a:bodyPr/>
          <a:lstStyle/>
          <a:p>
            <a:r>
              <a:rPr lang="en-US" smtClean="0"/>
              <a:t>WISQARS Overview - Dionne Williams</a:t>
            </a:r>
            <a:endParaRPr lang="en-US"/>
          </a:p>
        </p:txBody>
      </p:sp>
      <p:sp>
        <p:nvSpPr>
          <p:cNvPr id="5" name="Slide Number Placeholder 4"/>
          <p:cNvSpPr>
            <a:spLocks noGrp="1"/>
          </p:cNvSpPr>
          <p:nvPr>
            <p:ph type="sldNum" sz="quarter" idx="11"/>
          </p:nvPr>
        </p:nvSpPr>
        <p:spPr/>
        <p:txBody>
          <a:bodyPr/>
          <a:lstStyle/>
          <a:p>
            <a:fld id="{C30A922B-D256-48C6-99E2-1BE16F8A30B2}" type="slidenum">
              <a:rPr lang="en-US" smtClean="0"/>
              <a:t>8</a:t>
            </a:fld>
            <a:endParaRPr lang="en-US"/>
          </a:p>
        </p:txBody>
      </p:sp>
    </p:spTree>
    <p:extLst>
      <p:ext uri="{BB962C8B-B14F-4D97-AF65-F5344CB8AC3E}">
        <p14:creationId xmlns:p14="http://schemas.microsoft.com/office/powerpoint/2010/main" val="3077423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t>WISQARS Overview - Dionne Williams</a:t>
            </a:r>
            <a:endParaRPr lang="en-US"/>
          </a:p>
        </p:txBody>
      </p:sp>
      <p:sp>
        <p:nvSpPr>
          <p:cNvPr id="5" name="Slide Number Placeholder 4"/>
          <p:cNvSpPr>
            <a:spLocks noGrp="1"/>
          </p:cNvSpPr>
          <p:nvPr>
            <p:ph type="sldNum" sz="quarter" idx="11"/>
          </p:nvPr>
        </p:nvSpPr>
        <p:spPr/>
        <p:txBody>
          <a:bodyPr/>
          <a:lstStyle/>
          <a:p>
            <a:fld id="{C30A922B-D256-48C6-99E2-1BE16F8A30B2}" type="slidenum">
              <a:rPr lang="en-US" smtClean="0"/>
              <a:t>9</a:t>
            </a:fld>
            <a:endParaRPr lang="en-US"/>
          </a:p>
        </p:txBody>
      </p:sp>
    </p:spTree>
    <p:extLst>
      <p:ext uri="{BB962C8B-B14F-4D97-AF65-F5344CB8AC3E}">
        <p14:creationId xmlns:p14="http://schemas.microsoft.com/office/powerpoint/2010/main" val="2293595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24BD41-5451-46A0-BBD7-1A10AF52148F}"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349EC-F7C5-4E84-948C-6EC766C3E0DF}"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528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5F24BD41-5451-46A0-BBD7-1A10AF52148F}" type="datetimeFigureOut">
              <a:rPr lang="en-US" smtClean="0"/>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349EC-F7C5-4E84-948C-6EC766C3E0DF}" type="slidenum">
              <a:rPr lang="en-US" smtClean="0"/>
              <a:t>‹#›</a:t>
            </a:fld>
            <a:endParaRPr lang="en-US"/>
          </a:p>
        </p:txBody>
      </p:sp>
    </p:spTree>
    <p:extLst>
      <p:ext uri="{BB962C8B-B14F-4D97-AF65-F5344CB8AC3E}">
        <p14:creationId xmlns:p14="http://schemas.microsoft.com/office/powerpoint/2010/main" val="351295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4BD41-5451-46A0-BBD7-1A10AF52148F}"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349EC-F7C5-4E84-948C-6EC766C3E0DF}" type="slidenum">
              <a:rPr lang="en-US" smtClean="0"/>
              <a:t>‹#›</a:t>
            </a:fld>
            <a:endParaRPr lang="en-US"/>
          </a:p>
        </p:txBody>
      </p:sp>
    </p:spTree>
    <p:extLst>
      <p:ext uri="{BB962C8B-B14F-4D97-AF65-F5344CB8AC3E}">
        <p14:creationId xmlns:p14="http://schemas.microsoft.com/office/powerpoint/2010/main" val="4179420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4BD41-5451-46A0-BBD7-1A10AF52148F}"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349EC-F7C5-4E84-948C-6EC766C3E0DF}"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1283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4BD41-5451-46A0-BBD7-1A10AF52148F}"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349EC-F7C5-4E84-948C-6EC766C3E0DF}" type="slidenum">
              <a:rPr lang="en-US" smtClean="0"/>
              <a:t>‹#›</a:t>
            </a:fld>
            <a:endParaRPr lang="en-US"/>
          </a:p>
        </p:txBody>
      </p:sp>
    </p:spTree>
    <p:extLst>
      <p:ext uri="{BB962C8B-B14F-4D97-AF65-F5344CB8AC3E}">
        <p14:creationId xmlns:p14="http://schemas.microsoft.com/office/powerpoint/2010/main" val="2993368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4BD41-5451-46A0-BBD7-1A10AF52148F}"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349EC-F7C5-4E84-948C-6EC766C3E0DF}"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24650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4BD41-5451-46A0-BBD7-1A10AF52148F}"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349EC-F7C5-4E84-948C-6EC766C3E0DF}" type="slidenum">
              <a:rPr lang="en-US" smtClean="0"/>
              <a:t>‹#›</a:t>
            </a:fld>
            <a:endParaRPr lang="en-US"/>
          </a:p>
        </p:txBody>
      </p:sp>
    </p:spTree>
    <p:extLst>
      <p:ext uri="{BB962C8B-B14F-4D97-AF65-F5344CB8AC3E}">
        <p14:creationId xmlns:p14="http://schemas.microsoft.com/office/powerpoint/2010/main" val="3589809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4BD41-5451-46A0-BBD7-1A10AF52148F}"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349EC-F7C5-4E84-948C-6EC766C3E0DF}" type="slidenum">
              <a:rPr lang="en-US" smtClean="0"/>
              <a:t>‹#›</a:t>
            </a:fld>
            <a:endParaRPr lang="en-US"/>
          </a:p>
        </p:txBody>
      </p:sp>
    </p:spTree>
    <p:extLst>
      <p:ext uri="{BB962C8B-B14F-4D97-AF65-F5344CB8AC3E}">
        <p14:creationId xmlns:p14="http://schemas.microsoft.com/office/powerpoint/2010/main" val="3593583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4BD41-5451-46A0-BBD7-1A10AF52148F}"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349EC-F7C5-4E84-948C-6EC766C3E0DF}" type="slidenum">
              <a:rPr lang="en-US" smtClean="0"/>
              <a:t>‹#›</a:t>
            </a:fld>
            <a:endParaRPr lang="en-US"/>
          </a:p>
        </p:txBody>
      </p:sp>
    </p:spTree>
    <p:extLst>
      <p:ext uri="{BB962C8B-B14F-4D97-AF65-F5344CB8AC3E}">
        <p14:creationId xmlns:p14="http://schemas.microsoft.com/office/powerpoint/2010/main" val="2045547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369590596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26547821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4BD41-5451-46A0-BBD7-1A10AF52148F}"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349EC-F7C5-4E84-948C-6EC766C3E0DF}" type="slidenum">
              <a:rPr lang="en-US" smtClean="0"/>
              <a:t>‹#›</a:t>
            </a:fld>
            <a:endParaRPr lang="en-US"/>
          </a:p>
        </p:txBody>
      </p:sp>
    </p:spTree>
    <p:extLst>
      <p:ext uri="{BB962C8B-B14F-4D97-AF65-F5344CB8AC3E}">
        <p14:creationId xmlns:p14="http://schemas.microsoft.com/office/powerpoint/2010/main" val="1288285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55625398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79603941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53724178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245253926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4182024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76119991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334121921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37363452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fld id="{61CB431F-E94A-4127-87B4-7CA8FED24ABF}" type="datetime1">
              <a:rPr lang="en-US">
                <a:solidFill>
                  <a:srgbClr val="0039A6"/>
                </a:solidFill>
              </a:rPr>
              <a:pPr>
                <a:defRPr/>
              </a:pPr>
              <a:t>2/24/2017</a:t>
            </a:fld>
            <a:endParaRPr lang="en-US">
              <a:solidFill>
                <a:srgbClr val="0039A6"/>
              </a:solidFill>
            </a:endParaRPr>
          </a:p>
        </p:txBody>
      </p:sp>
      <p:sp>
        <p:nvSpPr>
          <p:cNvPr id="3" name="Rectangle 45"/>
          <p:cNvSpPr>
            <a:spLocks noGrp="1" noChangeArrowheads="1"/>
          </p:cNvSpPr>
          <p:nvPr>
            <p:ph type="ftr" sz="quarter" idx="11"/>
          </p:nvPr>
        </p:nvSpPr>
        <p:spPr>
          <a:xfrm>
            <a:off x="7823200" y="6248400"/>
            <a:ext cx="3860800" cy="457200"/>
          </a:xfrm>
          <a:prstGeom prst="rect">
            <a:avLst/>
          </a:prstGeom>
          <a:ln/>
        </p:spPr>
        <p:txBody>
          <a:bodyPr/>
          <a:lstStyle>
            <a:lvl1pPr>
              <a:defRPr/>
            </a:lvl1pPr>
          </a:lstStyle>
          <a:p>
            <a:pPr>
              <a:defRPr/>
            </a:pPr>
            <a:endParaRPr lang="en-US">
              <a:solidFill>
                <a:srgbClr val="0039A6"/>
              </a:solidFill>
            </a:endParaRPr>
          </a:p>
        </p:txBody>
      </p:sp>
    </p:spTree>
    <p:extLst>
      <p:ext uri="{BB962C8B-B14F-4D97-AF65-F5344CB8AC3E}">
        <p14:creationId xmlns:p14="http://schemas.microsoft.com/office/powerpoint/2010/main" val="3479302982"/>
      </p:ext>
    </p:extLst>
  </p:cSld>
  <p:clrMapOvr>
    <a:masterClrMapping/>
  </p:clrMapOvr>
  <p:transition spd="med">
    <p:pull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fld id="{C83E3DAC-1B6F-4394-85E1-8D9B4484FE51}" type="datetime1">
              <a:rPr lang="en-US">
                <a:solidFill>
                  <a:srgbClr val="0039A6"/>
                </a:solidFill>
              </a:rPr>
              <a:pPr>
                <a:defRPr/>
              </a:pPr>
              <a:t>2/24/2017</a:t>
            </a:fld>
            <a:endParaRPr lang="en-US">
              <a:solidFill>
                <a:srgbClr val="0039A6"/>
              </a:solidFill>
            </a:endParaRPr>
          </a:p>
        </p:txBody>
      </p:sp>
      <p:sp>
        <p:nvSpPr>
          <p:cNvPr id="5" name="Rectangle 45"/>
          <p:cNvSpPr>
            <a:spLocks noGrp="1" noChangeArrowheads="1"/>
          </p:cNvSpPr>
          <p:nvPr>
            <p:ph type="ftr" sz="quarter" idx="11"/>
          </p:nvPr>
        </p:nvSpPr>
        <p:spPr>
          <a:xfrm>
            <a:off x="7823200" y="6248400"/>
            <a:ext cx="3860800" cy="457200"/>
          </a:xfrm>
          <a:prstGeom prst="rect">
            <a:avLst/>
          </a:prstGeom>
          <a:ln/>
        </p:spPr>
        <p:txBody>
          <a:bodyPr/>
          <a:lstStyle>
            <a:lvl1pPr>
              <a:defRPr/>
            </a:lvl1pPr>
          </a:lstStyle>
          <a:p>
            <a:pPr>
              <a:defRPr/>
            </a:pPr>
            <a:endParaRPr lang="en-US">
              <a:solidFill>
                <a:srgbClr val="0039A6"/>
              </a:solidFill>
            </a:endParaRPr>
          </a:p>
        </p:txBody>
      </p:sp>
    </p:spTree>
    <p:extLst>
      <p:ext uri="{BB962C8B-B14F-4D97-AF65-F5344CB8AC3E}">
        <p14:creationId xmlns:p14="http://schemas.microsoft.com/office/powerpoint/2010/main" val="1483790980"/>
      </p:ext>
    </p:extLst>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4BD41-5451-46A0-BBD7-1A10AF52148F}" type="datetimeFigureOut">
              <a:rPr lang="en-US" smtClean="0"/>
              <a:t>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349EC-F7C5-4E84-948C-6EC766C3E0DF}" type="slidenum">
              <a:rPr lang="en-US" smtClean="0"/>
              <a:t>‹#›</a:t>
            </a:fld>
            <a:endParaRPr lang="en-US"/>
          </a:p>
        </p:txBody>
      </p:sp>
    </p:spTree>
    <p:extLst>
      <p:ext uri="{BB962C8B-B14F-4D97-AF65-F5344CB8AC3E}">
        <p14:creationId xmlns:p14="http://schemas.microsoft.com/office/powerpoint/2010/main" val="2231737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a:prstGeom prst="rect">
            <a:avLst/>
          </a:prstGeom>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fld id="{84EFCC58-E864-48A7-9CF2-4931938027B0}" type="datetime1">
              <a:rPr lang="en-US">
                <a:solidFill>
                  <a:srgbClr val="0039A6"/>
                </a:solidFill>
              </a:rPr>
              <a:pPr>
                <a:defRPr/>
              </a:pPr>
              <a:t>2/24/2017</a:t>
            </a:fld>
            <a:endParaRPr lang="en-US">
              <a:solidFill>
                <a:srgbClr val="0039A6"/>
              </a:solidFill>
            </a:endParaRPr>
          </a:p>
        </p:txBody>
      </p:sp>
      <p:sp>
        <p:nvSpPr>
          <p:cNvPr id="4" name="Rectangle 45"/>
          <p:cNvSpPr>
            <a:spLocks noGrp="1" noChangeArrowheads="1"/>
          </p:cNvSpPr>
          <p:nvPr>
            <p:ph type="ftr" sz="quarter" idx="11"/>
          </p:nvPr>
        </p:nvSpPr>
        <p:spPr>
          <a:xfrm>
            <a:off x="7823200" y="6248400"/>
            <a:ext cx="3860800" cy="457200"/>
          </a:xfrm>
          <a:prstGeom prst="rect">
            <a:avLst/>
          </a:prstGeom>
          <a:ln/>
        </p:spPr>
        <p:txBody>
          <a:bodyPr/>
          <a:lstStyle>
            <a:lvl1pPr>
              <a:defRPr/>
            </a:lvl1pPr>
          </a:lstStyle>
          <a:p>
            <a:pPr>
              <a:defRPr/>
            </a:pPr>
            <a:endParaRPr lang="en-US">
              <a:solidFill>
                <a:srgbClr val="0039A6"/>
              </a:solidFill>
            </a:endParaRPr>
          </a:p>
        </p:txBody>
      </p:sp>
    </p:spTree>
    <p:extLst>
      <p:ext uri="{BB962C8B-B14F-4D97-AF65-F5344CB8AC3E}">
        <p14:creationId xmlns:p14="http://schemas.microsoft.com/office/powerpoint/2010/main" val="3782216302"/>
      </p:ext>
    </p:extLst>
  </p:cSld>
  <p:clrMapOvr>
    <a:masterClrMapping/>
  </p:clrMapOvr>
  <p:transition spd="med">
    <p:pull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30725"/>
          </a:xfrm>
          <a:prstGeom prst="rect">
            <a:avLst/>
          </a:prstGeom>
        </p:spPr>
        <p:txBody>
          <a:bodyPr/>
          <a:lstStyle/>
          <a:p>
            <a:pPr lvl="0"/>
            <a:endParaRPr lang="en-US" noProof="0" smtClean="0"/>
          </a:p>
        </p:txBody>
      </p:sp>
      <p:sp>
        <p:nvSpPr>
          <p:cNvPr id="4" name="Rectangle 44"/>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fld id="{FF65E9F4-4B98-4654-9218-89EE44B8C5B1}" type="datetime1">
              <a:rPr lang="en-US">
                <a:solidFill>
                  <a:srgbClr val="0039A6"/>
                </a:solidFill>
              </a:rPr>
              <a:pPr>
                <a:defRPr/>
              </a:pPr>
              <a:t>2/24/2017</a:t>
            </a:fld>
            <a:endParaRPr lang="en-US">
              <a:solidFill>
                <a:srgbClr val="0039A6"/>
              </a:solidFill>
            </a:endParaRPr>
          </a:p>
        </p:txBody>
      </p:sp>
      <p:sp>
        <p:nvSpPr>
          <p:cNvPr id="5" name="Rectangle 45"/>
          <p:cNvSpPr>
            <a:spLocks noGrp="1" noChangeArrowheads="1"/>
          </p:cNvSpPr>
          <p:nvPr>
            <p:ph type="ftr" sz="quarter" idx="11"/>
          </p:nvPr>
        </p:nvSpPr>
        <p:spPr>
          <a:xfrm>
            <a:off x="7823200" y="6248400"/>
            <a:ext cx="3860800" cy="457200"/>
          </a:xfrm>
          <a:prstGeom prst="rect">
            <a:avLst/>
          </a:prstGeom>
          <a:ln/>
        </p:spPr>
        <p:txBody>
          <a:bodyPr/>
          <a:lstStyle>
            <a:lvl1pPr>
              <a:defRPr/>
            </a:lvl1pPr>
          </a:lstStyle>
          <a:p>
            <a:pPr>
              <a:defRPr/>
            </a:pPr>
            <a:endParaRPr lang="en-US">
              <a:solidFill>
                <a:srgbClr val="0039A6"/>
              </a:solidFill>
            </a:endParaRPr>
          </a:p>
        </p:txBody>
      </p:sp>
    </p:spTree>
    <p:extLst>
      <p:ext uri="{BB962C8B-B14F-4D97-AF65-F5344CB8AC3E}">
        <p14:creationId xmlns:p14="http://schemas.microsoft.com/office/powerpoint/2010/main" val="3620602656"/>
      </p:ext>
    </p:extLst>
  </p:cSld>
  <p:clrMapOvr>
    <a:masterClrMapping/>
  </p:clrMapOvr>
  <p:transition spd="med">
    <p:pull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fld id="{6D0CBBD8-ECC6-48F3-9FB1-12CF623137C4}" type="datetime1">
              <a:rPr lang="en-US">
                <a:solidFill>
                  <a:srgbClr val="0039A6"/>
                </a:solidFill>
              </a:rPr>
              <a:pPr>
                <a:defRPr/>
              </a:pPr>
              <a:t>2/24/2017</a:t>
            </a:fld>
            <a:endParaRPr lang="en-US">
              <a:solidFill>
                <a:srgbClr val="0039A6"/>
              </a:solidFill>
            </a:endParaRPr>
          </a:p>
        </p:txBody>
      </p:sp>
      <p:sp>
        <p:nvSpPr>
          <p:cNvPr id="6" name="Rectangle 45"/>
          <p:cNvSpPr>
            <a:spLocks noGrp="1" noChangeArrowheads="1"/>
          </p:cNvSpPr>
          <p:nvPr>
            <p:ph type="ftr" sz="quarter" idx="11"/>
          </p:nvPr>
        </p:nvSpPr>
        <p:spPr>
          <a:xfrm>
            <a:off x="7823200" y="6248400"/>
            <a:ext cx="3860800" cy="457200"/>
          </a:xfrm>
          <a:prstGeom prst="rect">
            <a:avLst/>
          </a:prstGeom>
          <a:ln/>
        </p:spPr>
        <p:txBody>
          <a:bodyPr/>
          <a:lstStyle>
            <a:lvl1pPr>
              <a:defRPr/>
            </a:lvl1pPr>
          </a:lstStyle>
          <a:p>
            <a:pPr>
              <a:defRPr/>
            </a:pPr>
            <a:endParaRPr lang="en-US">
              <a:solidFill>
                <a:srgbClr val="0039A6"/>
              </a:solidFill>
            </a:endParaRPr>
          </a:p>
        </p:txBody>
      </p:sp>
    </p:spTree>
    <p:extLst>
      <p:ext uri="{BB962C8B-B14F-4D97-AF65-F5344CB8AC3E}">
        <p14:creationId xmlns:p14="http://schemas.microsoft.com/office/powerpoint/2010/main" val="4085499900"/>
      </p:ext>
    </p:extLst>
  </p:cSld>
  <p:clrMapOvr>
    <a:masterClrMapping/>
  </p:clrMapOvr>
  <p:transition spd="med">
    <p:pull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96043774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79793636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64773183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5990450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49328276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53355545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6511845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24BD41-5451-46A0-BBD7-1A10AF52148F}"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349EC-F7C5-4E84-948C-6EC766C3E0DF}" type="slidenum">
              <a:rPr lang="en-US" smtClean="0"/>
              <a:t>‹#›</a:t>
            </a:fld>
            <a:endParaRPr lang="en-US"/>
          </a:p>
        </p:txBody>
      </p:sp>
    </p:spTree>
    <p:extLst>
      <p:ext uri="{BB962C8B-B14F-4D97-AF65-F5344CB8AC3E}">
        <p14:creationId xmlns:p14="http://schemas.microsoft.com/office/powerpoint/2010/main" val="2316944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08628747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17490958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fld id="{61CB431F-E94A-4127-87B4-7CA8FED24ABF}" type="datetime1">
              <a:rPr lang="en-US">
                <a:solidFill>
                  <a:srgbClr val="0039A6"/>
                </a:solidFill>
              </a:rPr>
              <a:pPr>
                <a:defRPr/>
              </a:pPr>
              <a:t>2/24/2017</a:t>
            </a:fld>
            <a:endParaRPr lang="en-US">
              <a:solidFill>
                <a:srgbClr val="0039A6"/>
              </a:solidFill>
            </a:endParaRPr>
          </a:p>
        </p:txBody>
      </p:sp>
      <p:sp>
        <p:nvSpPr>
          <p:cNvPr id="3" name="Rectangle 45"/>
          <p:cNvSpPr>
            <a:spLocks noGrp="1" noChangeArrowheads="1"/>
          </p:cNvSpPr>
          <p:nvPr>
            <p:ph type="ftr" sz="quarter" idx="11"/>
          </p:nvPr>
        </p:nvSpPr>
        <p:spPr>
          <a:xfrm>
            <a:off x="7823200" y="6248400"/>
            <a:ext cx="3860800" cy="457200"/>
          </a:xfrm>
          <a:prstGeom prst="rect">
            <a:avLst/>
          </a:prstGeom>
          <a:ln/>
        </p:spPr>
        <p:txBody>
          <a:bodyPr/>
          <a:lstStyle>
            <a:lvl1pPr>
              <a:defRPr/>
            </a:lvl1pPr>
          </a:lstStyle>
          <a:p>
            <a:pPr>
              <a:defRPr/>
            </a:pPr>
            <a:endParaRPr lang="en-US">
              <a:solidFill>
                <a:srgbClr val="0039A6"/>
              </a:solidFill>
            </a:endParaRPr>
          </a:p>
        </p:txBody>
      </p:sp>
    </p:spTree>
    <p:extLst>
      <p:ext uri="{BB962C8B-B14F-4D97-AF65-F5344CB8AC3E}">
        <p14:creationId xmlns:p14="http://schemas.microsoft.com/office/powerpoint/2010/main" val="1685214352"/>
      </p:ext>
    </p:extLst>
  </p:cSld>
  <p:clrMapOvr>
    <a:masterClrMapping/>
  </p:clrMapOvr>
  <p:transition spd="med">
    <p:pull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fld id="{C83E3DAC-1B6F-4394-85E1-8D9B4484FE51}" type="datetime1">
              <a:rPr lang="en-US">
                <a:solidFill>
                  <a:srgbClr val="0039A6"/>
                </a:solidFill>
              </a:rPr>
              <a:pPr>
                <a:defRPr/>
              </a:pPr>
              <a:t>2/24/2017</a:t>
            </a:fld>
            <a:endParaRPr lang="en-US">
              <a:solidFill>
                <a:srgbClr val="0039A6"/>
              </a:solidFill>
            </a:endParaRPr>
          </a:p>
        </p:txBody>
      </p:sp>
      <p:sp>
        <p:nvSpPr>
          <p:cNvPr id="5" name="Rectangle 45"/>
          <p:cNvSpPr>
            <a:spLocks noGrp="1" noChangeArrowheads="1"/>
          </p:cNvSpPr>
          <p:nvPr>
            <p:ph type="ftr" sz="quarter" idx="11"/>
          </p:nvPr>
        </p:nvSpPr>
        <p:spPr>
          <a:xfrm>
            <a:off x="7823200" y="6248400"/>
            <a:ext cx="3860800" cy="457200"/>
          </a:xfrm>
          <a:prstGeom prst="rect">
            <a:avLst/>
          </a:prstGeom>
          <a:ln/>
        </p:spPr>
        <p:txBody>
          <a:bodyPr/>
          <a:lstStyle>
            <a:lvl1pPr>
              <a:defRPr/>
            </a:lvl1pPr>
          </a:lstStyle>
          <a:p>
            <a:pPr>
              <a:defRPr/>
            </a:pPr>
            <a:endParaRPr lang="en-US">
              <a:solidFill>
                <a:srgbClr val="0039A6"/>
              </a:solidFill>
            </a:endParaRPr>
          </a:p>
        </p:txBody>
      </p:sp>
    </p:spTree>
    <p:extLst>
      <p:ext uri="{BB962C8B-B14F-4D97-AF65-F5344CB8AC3E}">
        <p14:creationId xmlns:p14="http://schemas.microsoft.com/office/powerpoint/2010/main" val="8960086"/>
      </p:ext>
    </p:extLst>
  </p:cSld>
  <p:clrMapOvr>
    <a:masterClrMapping/>
  </p:clrMapOvr>
  <p:transition spd="med">
    <p:pull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a:prstGeom prst="rect">
            <a:avLst/>
          </a:prstGeom>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fld id="{84EFCC58-E864-48A7-9CF2-4931938027B0}" type="datetime1">
              <a:rPr lang="en-US">
                <a:solidFill>
                  <a:srgbClr val="0039A6"/>
                </a:solidFill>
              </a:rPr>
              <a:pPr>
                <a:defRPr/>
              </a:pPr>
              <a:t>2/24/2017</a:t>
            </a:fld>
            <a:endParaRPr lang="en-US">
              <a:solidFill>
                <a:srgbClr val="0039A6"/>
              </a:solidFill>
            </a:endParaRPr>
          </a:p>
        </p:txBody>
      </p:sp>
      <p:sp>
        <p:nvSpPr>
          <p:cNvPr id="4" name="Rectangle 45"/>
          <p:cNvSpPr>
            <a:spLocks noGrp="1" noChangeArrowheads="1"/>
          </p:cNvSpPr>
          <p:nvPr>
            <p:ph type="ftr" sz="quarter" idx="11"/>
          </p:nvPr>
        </p:nvSpPr>
        <p:spPr>
          <a:xfrm>
            <a:off x="7823200" y="6248400"/>
            <a:ext cx="3860800" cy="457200"/>
          </a:xfrm>
          <a:prstGeom prst="rect">
            <a:avLst/>
          </a:prstGeom>
          <a:ln/>
        </p:spPr>
        <p:txBody>
          <a:bodyPr/>
          <a:lstStyle>
            <a:lvl1pPr>
              <a:defRPr/>
            </a:lvl1pPr>
          </a:lstStyle>
          <a:p>
            <a:pPr>
              <a:defRPr/>
            </a:pPr>
            <a:endParaRPr lang="en-US">
              <a:solidFill>
                <a:srgbClr val="0039A6"/>
              </a:solidFill>
            </a:endParaRPr>
          </a:p>
        </p:txBody>
      </p:sp>
    </p:spTree>
    <p:extLst>
      <p:ext uri="{BB962C8B-B14F-4D97-AF65-F5344CB8AC3E}">
        <p14:creationId xmlns:p14="http://schemas.microsoft.com/office/powerpoint/2010/main" val="946858526"/>
      </p:ext>
    </p:extLst>
  </p:cSld>
  <p:clrMapOvr>
    <a:masterClrMapping/>
  </p:clrMapOvr>
  <p:transition spd="med">
    <p:pull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30725"/>
          </a:xfrm>
          <a:prstGeom prst="rect">
            <a:avLst/>
          </a:prstGeom>
        </p:spPr>
        <p:txBody>
          <a:bodyPr/>
          <a:lstStyle/>
          <a:p>
            <a:pPr lvl="0"/>
            <a:endParaRPr lang="en-US" noProof="0" smtClean="0"/>
          </a:p>
        </p:txBody>
      </p:sp>
      <p:sp>
        <p:nvSpPr>
          <p:cNvPr id="4" name="Rectangle 44"/>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fld id="{FF65E9F4-4B98-4654-9218-89EE44B8C5B1}" type="datetime1">
              <a:rPr lang="en-US">
                <a:solidFill>
                  <a:srgbClr val="0039A6"/>
                </a:solidFill>
              </a:rPr>
              <a:pPr>
                <a:defRPr/>
              </a:pPr>
              <a:t>2/24/2017</a:t>
            </a:fld>
            <a:endParaRPr lang="en-US">
              <a:solidFill>
                <a:srgbClr val="0039A6"/>
              </a:solidFill>
            </a:endParaRPr>
          </a:p>
        </p:txBody>
      </p:sp>
      <p:sp>
        <p:nvSpPr>
          <p:cNvPr id="5" name="Rectangle 45"/>
          <p:cNvSpPr>
            <a:spLocks noGrp="1" noChangeArrowheads="1"/>
          </p:cNvSpPr>
          <p:nvPr>
            <p:ph type="ftr" sz="quarter" idx="11"/>
          </p:nvPr>
        </p:nvSpPr>
        <p:spPr>
          <a:xfrm>
            <a:off x="7823200" y="6248400"/>
            <a:ext cx="3860800" cy="457200"/>
          </a:xfrm>
          <a:prstGeom prst="rect">
            <a:avLst/>
          </a:prstGeom>
          <a:ln/>
        </p:spPr>
        <p:txBody>
          <a:bodyPr/>
          <a:lstStyle>
            <a:lvl1pPr>
              <a:defRPr/>
            </a:lvl1pPr>
          </a:lstStyle>
          <a:p>
            <a:pPr>
              <a:defRPr/>
            </a:pPr>
            <a:endParaRPr lang="en-US">
              <a:solidFill>
                <a:srgbClr val="0039A6"/>
              </a:solidFill>
            </a:endParaRPr>
          </a:p>
        </p:txBody>
      </p:sp>
    </p:spTree>
    <p:extLst>
      <p:ext uri="{BB962C8B-B14F-4D97-AF65-F5344CB8AC3E}">
        <p14:creationId xmlns:p14="http://schemas.microsoft.com/office/powerpoint/2010/main" val="2911947027"/>
      </p:ext>
    </p:extLst>
  </p:cSld>
  <p:clrMapOvr>
    <a:masterClrMapping/>
  </p:clrMapOvr>
  <p:transition spd="med">
    <p:pull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fld id="{6D0CBBD8-ECC6-48F3-9FB1-12CF623137C4}" type="datetime1">
              <a:rPr lang="en-US">
                <a:solidFill>
                  <a:srgbClr val="0039A6"/>
                </a:solidFill>
              </a:rPr>
              <a:pPr>
                <a:defRPr/>
              </a:pPr>
              <a:t>2/24/2017</a:t>
            </a:fld>
            <a:endParaRPr lang="en-US">
              <a:solidFill>
                <a:srgbClr val="0039A6"/>
              </a:solidFill>
            </a:endParaRPr>
          </a:p>
        </p:txBody>
      </p:sp>
      <p:sp>
        <p:nvSpPr>
          <p:cNvPr id="6" name="Rectangle 45"/>
          <p:cNvSpPr>
            <a:spLocks noGrp="1" noChangeArrowheads="1"/>
          </p:cNvSpPr>
          <p:nvPr>
            <p:ph type="ftr" sz="quarter" idx="11"/>
          </p:nvPr>
        </p:nvSpPr>
        <p:spPr>
          <a:xfrm>
            <a:off x="7823200" y="6248400"/>
            <a:ext cx="3860800" cy="457200"/>
          </a:xfrm>
          <a:prstGeom prst="rect">
            <a:avLst/>
          </a:prstGeom>
          <a:ln/>
        </p:spPr>
        <p:txBody>
          <a:bodyPr/>
          <a:lstStyle>
            <a:lvl1pPr>
              <a:defRPr/>
            </a:lvl1pPr>
          </a:lstStyle>
          <a:p>
            <a:pPr>
              <a:defRPr/>
            </a:pPr>
            <a:endParaRPr lang="en-US">
              <a:solidFill>
                <a:srgbClr val="0039A6"/>
              </a:solidFill>
            </a:endParaRPr>
          </a:p>
        </p:txBody>
      </p:sp>
    </p:spTree>
    <p:extLst>
      <p:ext uri="{BB962C8B-B14F-4D97-AF65-F5344CB8AC3E}">
        <p14:creationId xmlns:p14="http://schemas.microsoft.com/office/powerpoint/2010/main" val="960677042"/>
      </p:ext>
    </p:extLst>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24BD41-5451-46A0-BBD7-1A10AF52148F}" type="datetimeFigureOut">
              <a:rPr lang="en-US" smtClean="0"/>
              <a:t>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349EC-F7C5-4E84-948C-6EC766C3E0DF}" type="slidenum">
              <a:rPr lang="en-US" smtClean="0"/>
              <a:t>‹#›</a:t>
            </a:fld>
            <a:endParaRPr lang="en-US"/>
          </a:p>
        </p:txBody>
      </p:sp>
    </p:spTree>
    <p:extLst>
      <p:ext uri="{BB962C8B-B14F-4D97-AF65-F5344CB8AC3E}">
        <p14:creationId xmlns:p14="http://schemas.microsoft.com/office/powerpoint/2010/main" val="189870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24BD41-5451-46A0-BBD7-1A10AF52148F}" type="datetimeFigureOut">
              <a:rPr lang="en-US" smtClean="0"/>
              <a:t>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349EC-F7C5-4E84-948C-6EC766C3E0DF}" type="slidenum">
              <a:rPr lang="en-US" smtClean="0"/>
              <a:t>‹#›</a:t>
            </a:fld>
            <a:endParaRPr lang="en-US"/>
          </a:p>
        </p:txBody>
      </p:sp>
    </p:spTree>
    <p:extLst>
      <p:ext uri="{BB962C8B-B14F-4D97-AF65-F5344CB8AC3E}">
        <p14:creationId xmlns:p14="http://schemas.microsoft.com/office/powerpoint/2010/main" val="298533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4BD41-5451-46A0-BBD7-1A10AF52148F}" type="datetimeFigureOut">
              <a:rPr lang="en-US" smtClean="0"/>
              <a:t>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F349EC-F7C5-4E84-948C-6EC766C3E0DF}" type="slidenum">
              <a:rPr lang="en-US" smtClean="0"/>
              <a:t>‹#›</a:t>
            </a:fld>
            <a:endParaRPr lang="en-US"/>
          </a:p>
        </p:txBody>
      </p:sp>
    </p:spTree>
    <p:extLst>
      <p:ext uri="{BB962C8B-B14F-4D97-AF65-F5344CB8AC3E}">
        <p14:creationId xmlns:p14="http://schemas.microsoft.com/office/powerpoint/2010/main" val="361205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4BD41-5451-46A0-BBD7-1A10AF52148F}"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349EC-F7C5-4E84-948C-6EC766C3E0DF}" type="slidenum">
              <a:rPr lang="en-US" smtClean="0"/>
              <a:t>‹#›</a:t>
            </a:fld>
            <a:endParaRPr lang="en-US"/>
          </a:p>
        </p:txBody>
      </p:sp>
    </p:spTree>
    <p:extLst>
      <p:ext uri="{BB962C8B-B14F-4D97-AF65-F5344CB8AC3E}">
        <p14:creationId xmlns:p14="http://schemas.microsoft.com/office/powerpoint/2010/main" val="3984246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4BD41-5451-46A0-BBD7-1A10AF52148F}" type="datetimeFigureOut">
              <a:rPr lang="en-US" smtClean="0"/>
              <a:t>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349EC-F7C5-4E84-948C-6EC766C3E0DF}" type="slidenum">
              <a:rPr lang="en-US" smtClean="0"/>
              <a:t>‹#›</a:t>
            </a:fld>
            <a:endParaRPr lang="en-US"/>
          </a:p>
        </p:txBody>
      </p:sp>
    </p:spTree>
    <p:extLst>
      <p:ext uri="{BB962C8B-B14F-4D97-AF65-F5344CB8AC3E}">
        <p14:creationId xmlns:p14="http://schemas.microsoft.com/office/powerpoint/2010/main" val="232678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2.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F24BD41-5451-46A0-BBD7-1A10AF52148F}" type="datetimeFigureOut">
              <a:rPr lang="en-US" smtClean="0"/>
              <a:t>2/24/2017</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BF349EC-F7C5-4E84-948C-6EC766C3E0DF}" type="slidenum">
              <a:rPr lang="en-US" smtClean="0"/>
              <a:t>‹#›</a:t>
            </a:fld>
            <a:endParaRPr lang="en-US"/>
          </a:p>
        </p:txBody>
      </p:sp>
    </p:spTree>
    <p:extLst>
      <p:ext uri="{BB962C8B-B14F-4D97-AF65-F5344CB8AC3E}">
        <p14:creationId xmlns:p14="http://schemas.microsoft.com/office/powerpoint/2010/main" val="367744220"/>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63"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76872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64358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docx"/></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chemeClr val="accent6">
                    <a:lumMod val="75000"/>
                    <a:lumOff val="25000"/>
                  </a:schemeClr>
                </a:solidFill>
                <a:latin typeface="Georgia" panose="02040502050405020303" pitchFamily="18" charset="0"/>
              </a:rPr>
              <a:t>An Overview of the WISQARS Cost </a:t>
            </a:r>
            <a:r>
              <a:rPr lang="en-US" dirty="0">
                <a:solidFill>
                  <a:schemeClr val="accent6">
                    <a:lumMod val="75000"/>
                    <a:lumOff val="25000"/>
                  </a:schemeClr>
                </a:solidFill>
                <a:latin typeface="Georgia" panose="02040502050405020303" pitchFamily="18" charset="0"/>
              </a:rPr>
              <a:t>of Injury </a:t>
            </a:r>
            <a:r>
              <a:rPr lang="en-US" dirty="0" smtClean="0">
                <a:solidFill>
                  <a:schemeClr val="accent6">
                    <a:lumMod val="75000"/>
                    <a:lumOff val="25000"/>
                  </a:schemeClr>
                </a:solidFill>
                <a:latin typeface="Georgia" panose="02040502050405020303" pitchFamily="18" charset="0"/>
              </a:rPr>
              <a:t>Reports Module </a:t>
            </a:r>
            <a:r>
              <a:rPr lang="en-US" dirty="0">
                <a:solidFill>
                  <a:schemeClr val="accent6">
                    <a:lumMod val="75000"/>
                    <a:lumOff val="25000"/>
                  </a:schemeClr>
                </a:solidFill>
                <a:latin typeface="Georgia" panose="02040502050405020303" pitchFamily="18" charset="0"/>
              </a:rPr>
              <a:t>with Focus on Generating </a:t>
            </a:r>
            <a:r>
              <a:rPr lang="en-US" dirty="0" smtClean="0">
                <a:solidFill>
                  <a:schemeClr val="accent6">
                    <a:lumMod val="75000"/>
                    <a:lumOff val="25000"/>
                  </a:schemeClr>
                </a:solidFill>
                <a:latin typeface="Georgia" panose="02040502050405020303" pitchFamily="18" charset="0"/>
              </a:rPr>
              <a:t>a Report </a:t>
            </a:r>
            <a:r>
              <a:rPr lang="en-US" dirty="0">
                <a:solidFill>
                  <a:schemeClr val="accent6">
                    <a:lumMod val="75000"/>
                    <a:lumOff val="25000"/>
                  </a:schemeClr>
                </a:solidFill>
                <a:latin typeface="Georgia" panose="02040502050405020303" pitchFamily="18" charset="0"/>
              </a:rPr>
              <a:t>using your own Case Counts</a:t>
            </a:r>
          </a:p>
          <a:p>
            <a:endParaRPr lang="en-US" dirty="0"/>
          </a:p>
        </p:txBody>
      </p:sp>
    </p:spTree>
    <p:extLst>
      <p:ext uri="{BB962C8B-B14F-4D97-AF65-F5344CB8AC3E}">
        <p14:creationId xmlns:p14="http://schemas.microsoft.com/office/powerpoint/2010/main" val="202359040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08573"/>
          </a:xfrm>
        </p:spPr>
        <p:txBody>
          <a:bodyPr/>
          <a:lstStyle/>
          <a:p>
            <a:r>
              <a:rPr lang="en-US" dirty="0">
                <a:latin typeface="Georgia" panose="02040502050405020303" pitchFamily="18" charset="0"/>
              </a:rPr>
              <a:t>Cost of Injury Reports</a:t>
            </a:r>
            <a:r>
              <a:rPr lang="en-US" dirty="0" smtClean="0">
                <a:latin typeface="Georgia" panose="02040502050405020303" pitchFamily="18" charset="0"/>
              </a:rPr>
              <a:t>:</a:t>
            </a:r>
            <a:br>
              <a:rPr lang="en-US" dirty="0" smtClean="0">
                <a:latin typeface="Georgia" panose="02040502050405020303" pitchFamily="18" charset="0"/>
              </a:rPr>
            </a:br>
            <a:r>
              <a:rPr lang="en-US" dirty="0" smtClean="0">
                <a:latin typeface="Georgia" panose="02040502050405020303" pitchFamily="18" charset="0"/>
              </a:rPr>
              <a:t>A Scenario using State Data</a:t>
            </a:r>
            <a:endParaRPr lang="en-US" dirty="0"/>
          </a:p>
        </p:txBody>
      </p:sp>
      <p:sp>
        <p:nvSpPr>
          <p:cNvPr id="6" name="Content Placeholder 5"/>
          <p:cNvSpPr>
            <a:spLocks noGrp="1"/>
          </p:cNvSpPr>
          <p:nvPr>
            <p:ph idx="1"/>
          </p:nvPr>
        </p:nvSpPr>
        <p:spPr>
          <a:xfrm>
            <a:off x="1628078" y="1193181"/>
            <a:ext cx="8809463" cy="4598020"/>
          </a:xfrm>
        </p:spPr>
        <p:txBody>
          <a:bodyPr/>
          <a:lstStyle/>
          <a:p>
            <a:pPr marL="0" indent="0" algn="ctr">
              <a:buNone/>
            </a:pPr>
            <a:r>
              <a:rPr lang="en-US" i="1" u="sng" dirty="0" smtClean="0">
                <a:solidFill>
                  <a:schemeClr val="accent6">
                    <a:lumMod val="50000"/>
                    <a:lumOff val="50000"/>
                  </a:schemeClr>
                </a:solidFill>
                <a:latin typeface="Georgia" panose="02040502050405020303" pitchFamily="18" charset="0"/>
              </a:rPr>
              <a:t>The Scene</a:t>
            </a:r>
          </a:p>
          <a:p>
            <a:pPr marL="0" indent="0" algn="ctr">
              <a:buNone/>
            </a:pPr>
            <a:r>
              <a:rPr lang="en-US" dirty="0" smtClean="0">
                <a:solidFill>
                  <a:schemeClr val="accent6">
                    <a:lumMod val="50000"/>
                    <a:lumOff val="50000"/>
                  </a:schemeClr>
                </a:solidFill>
                <a:latin typeface="Georgia" panose="02040502050405020303" pitchFamily="18" charset="0"/>
              </a:rPr>
              <a:t>You are a Core SVIPP Grantee for the State of Florida. </a:t>
            </a:r>
          </a:p>
          <a:p>
            <a:pPr marL="0" indent="0" algn="ctr">
              <a:buNone/>
            </a:pPr>
            <a:endParaRPr lang="en-US" dirty="0" smtClean="0">
              <a:solidFill>
                <a:schemeClr val="accent6">
                  <a:lumMod val="50000"/>
                  <a:lumOff val="50000"/>
                </a:schemeClr>
              </a:solidFill>
              <a:latin typeface="Georgia" panose="02040502050405020303" pitchFamily="18" charset="0"/>
            </a:endParaRPr>
          </a:p>
          <a:p>
            <a:pPr marL="0" indent="0" algn="ctr">
              <a:buNone/>
            </a:pPr>
            <a:r>
              <a:rPr lang="en-US" dirty="0" smtClean="0">
                <a:solidFill>
                  <a:schemeClr val="accent6">
                    <a:lumMod val="50000"/>
                    <a:lumOff val="50000"/>
                  </a:schemeClr>
                </a:solidFill>
                <a:latin typeface="Georgia" panose="02040502050405020303" pitchFamily="18" charset="0"/>
              </a:rPr>
              <a:t>Your focused area of research is in unintentional motor vehicle (MV-traffic) injuries. </a:t>
            </a:r>
          </a:p>
          <a:p>
            <a:pPr marL="0" indent="0" algn="ctr">
              <a:buNone/>
            </a:pPr>
            <a:endParaRPr lang="en-US" dirty="0" smtClean="0">
              <a:solidFill>
                <a:schemeClr val="accent6">
                  <a:lumMod val="50000"/>
                  <a:lumOff val="50000"/>
                </a:schemeClr>
              </a:solidFill>
              <a:latin typeface="Georgia" panose="02040502050405020303" pitchFamily="18" charset="0"/>
            </a:endParaRPr>
          </a:p>
          <a:p>
            <a:pPr marL="0" indent="0" algn="ctr">
              <a:buNone/>
            </a:pPr>
            <a:r>
              <a:rPr lang="en-US" dirty="0" smtClean="0">
                <a:solidFill>
                  <a:schemeClr val="accent6">
                    <a:lumMod val="50000"/>
                    <a:lumOff val="50000"/>
                  </a:schemeClr>
                </a:solidFill>
                <a:latin typeface="Georgia" panose="02040502050405020303" pitchFamily="18" charset="0"/>
              </a:rPr>
              <a:t>You have obtained both fatal and nonfatal data for year 2015 and would like to enter your own case counts into the WISQARS Cost of Injury Reports Module to obtain lifetime estimates of the burden or costs associated with motor vehicle injuries.</a:t>
            </a:r>
            <a:endParaRPr lang="en-US" dirty="0">
              <a:solidFill>
                <a:schemeClr val="accent6">
                  <a:lumMod val="50000"/>
                  <a:lumOff val="50000"/>
                </a:schemeClr>
              </a:solidFill>
              <a:latin typeface="Georgia" panose="02040502050405020303" pitchFamily="18" charset="0"/>
            </a:endParaRPr>
          </a:p>
        </p:txBody>
      </p:sp>
    </p:spTree>
    <p:extLst>
      <p:ext uri="{BB962C8B-B14F-4D97-AF65-F5344CB8AC3E}">
        <p14:creationId xmlns:p14="http://schemas.microsoft.com/office/powerpoint/2010/main" val="333100410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18542"/>
          </a:xfrm>
        </p:spPr>
        <p:txBody>
          <a:bodyPr/>
          <a:lstStyle/>
          <a:p>
            <a:r>
              <a:rPr lang="en-US" dirty="0">
                <a:latin typeface="Georgia" panose="02040502050405020303" pitchFamily="18" charset="0"/>
              </a:rPr>
              <a:t>Cost of Injury Reports</a:t>
            </a:r>
            <a:r>
              <a:rPr lang="en-US" dirty="0" smtClean="0">
                <a:latin typeface="Georgia" panose="02040502050405020303" pitchFamily="18" charset="0"/>
              </a:rPr>
              <a:t>:</a:t>
            </a:r>
            <a:br>
              <a:rPr lang="en-US" dirty="0" smtClean="0">
                <a:latin typeface="Georgia" panose="02040502050405020303" pitchFamily="18" charset="0"/>
              </a:rPr>
            </a:br>
            <a:r>
              <a:rPr lang="en-US" dirty="0" smtClean="0">
                <a:latin typeface="Georgia" panose="02040502050405020303" pitchFamily="18" charset="0"/>
              </a:rPr>
              <a:t>A Scenario using State Data </a:t>
            </a:r>
            <a:r>
              <a:rPr lang="en-US" sz="2000" i="1" dirty="0" smtClean="0">
                <a:latin typeface="Georgia" panose="02040502050405020303" pitchFamily="18" charset="0"/>
              </a:rPr>
              <a:t>(Fatal - Screen#1)</a:t>
            </a:r>
            <a:endParaRPr lang="en-US" sz="2000" i="1" dirty="0"/>
          </a:p>
        </p:txBody>
      </p:sp>
      <p:pic>
        <p:nvPicPr>
          <p:cNvPr id="1026" name="Picture 20"/>
          <p:cNvPicPr>
            <a:picLocks noChangeAspect="1" noChangeArrowheads="1"/>
          </p:cNvPicPr>
          <p:nvPr/>
        </p:nvPicPr>
        <p:blipFill>
          <a:blip r:embed="rId3">
            <a:extLst>
              <a:ext uri="{28A0092B-C50C-407E-A947-70E740481C1C}">
                <a14:useLocalDpi xmlns:a14="http://schemas.microsoft.com/office/drawing/2010/main" val="0"/>
              </a:ext>
            </a:extLst>
          </a:blip>
          <a:srcRect l="-9" t="211" r="2054" b="70364"/>
          <a:stretch>
            <a:fillRect/>
          </a:stretch>
        </p:blipFill>
        <p:spPr bwMode="auto">
          <a:xfrm>
            <a:off x="1717288" y="1193182"/>
            <a:ext cx="8017727" cy="164782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1"/>
          <p:cNvPicPr>
            <a:picLocks noChangeAspect="1" noChangeArrowheads="1"/>
          </p:cNvPicPr>
          <p:nvPr/>
        </p:nvPicPr>
        <p:blipFill>
          <a:blip r:embed="rId3">
            <a:extLst>
              <a:ext uri="{28A0092B-C50C-407E-A947-70E740481C1C}">
                <a14:useLocalDpi xmlns:a14="http://schemas.microsoft.com/office/drawing/2010/main" val="0"/>
              </a:ext>
            </a:extLst>
          </a:blip>
          <a:srcRect t="57642" r="2072"/>
          <a:stretch>
            <a:fillRect/>
          </a:stretch>
        </p:blipFill>
        <p:spPr bwMode="auto">
          <a:xfrm>
            <a:off x="1717288" y="3454324"/>
            <a:ext cx="8017727" cy="28461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572322" y="11931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1572322" y="284100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07290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5686"/>
            <a:ext cx="10972800" cy="847493"/>
          </a:xfrm>
        </p:spPr>
        <p:txBody>
          <a:bodyPr/>
          <a:lstStyle/>
          <a:p>
            <a:r>
              <a:rPr lang="en-US" dirty="0">
                <a:latin typeface="Georgia" panose="02040502050405020303" pitchFamily="18" charset="0"/>
              </a:rPr>
              <a:t>Cost of Injury Reports</a:t>
            </a:r>
            <a:r>
              <a:rPr lang="en-US" dirty="0" smtClean="0">
                <a:latin typeface="Georgia" panose="02040502050405020303" pitchFamily="18" charset="0"/>
              </a:rPr>
              <a:t>:</a:t>
            </a:r>
            <a:br>
              <a:rPr lang="en-US" dirty="0" smtClean="0">
                <a:latin typeface="Georgia" panose="02040502050405020303" pitchFamily="18" charset="0"/>
              </a:rPr>
            </a:br>
            <a:r>
              <a:rPr lang="en-US" dirty="0" smtClean="0">
                <a:latin typeface="Georgia" panose="02040502050405020303" pitchFamily="18" charset="0"/>
              </a:rPr>
              <a:t>A Scenario using State Data </a:t>
            </a:r>
            <a:r>
              <a:rPr lang="en-US" sz="2000" i="1" dirty="0" smtClean="0">
                <a:latin typeface="Georgia" panose="02040502050405020303" pitchFamily="18" charset="0"/>
              </a:rPr>
              <a:t>(Fatal - Screen#2)</a:t>
            </a:r>
            <a:endParaRPr lang="en-US" sz="2000" i="1" dirty="0"/>
          </a:p>
        </p:txBody>
      </p:sp>
      <p:sp>
        <p:nvSpPr>
          <p:cNvPr id="5" name="Rectangle 3"/>
          <p:cNvSpPr>
            <a:spLocks noChangeArrowheads="1"/>
          </p:cNvSpPr>
          <p:nvPr/>
        </p:nvSpPr>
        <p:spPr bwMode="auto">
          <a:xfrm>
            <a:off x="1572322" y="11931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1572322" y="284100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3546088" y="8073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3546088" y="32647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p:cNvPicPr/>
          <p:nvPr/>
        </p:nvPicPr>
        <p:blipFill rotWithShape="1">
          <a:blip r:embed="rId3"/>
          <a:srcRect t="15829" r="7342"/>
          <a:stretch/>
        </p:blipFill>
        <p:spPr bwMode="auto">
          <a:xfrm>
            <a:off x="2207941" y="4063810"/>
            <a:ext cx="7593981" cy="2545031"/>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4"/>
          <a:srcRect l="1305" t="15514" r="7398" b="13943"/>
          <a:stretch/>
        </p:blipFill>
        <p:spPr bwMode="auto">
          <a:xfrm>
            <a:off x="2207941" y="1193181"/>
            <a:ext cx="7593981" cy="27176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95683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98209" y="205738"/>
            <a:ext cx="9144000" cy="69459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Georgia" panose="02040502050405020303" pitchFamily="18" charset="0"/>
              </a:rPr>
              <a:t>Cost of Injury Reports:</a:t>
            </a:r>
            <a:br>
              <a:rPr lang="en-US" sz="2800" b="1" dirty="0">
                <a:latin typeface="Georgia" panose="02040502050405020303" pitchFamily="18" charset="0"/>
              </a:rPr>
            </a:br>
            <a:r>
              <a:rPr lang="en-US" sz="2800" b="1" dirty="0">
                <a:latin typeface="Georgia" panose="02040502050405020303" pitchFamily="18" charset="0"/>
              </a:rPr>
              <a:t>A Scenario using State Data </a:t>
            </a:r>
            <a:r>
              <a:rPr lang="en-US" sz="2000" b="1" i="1" dirty="0" smtClean="0">
                <a:latin typeface="Georgia" panose="02040502050405020303" pitchFamily="18" charset="0"/>
              </a:rPr>
              <a:t>(Fatal - Screen#3)</a:t>
            </a:r>
            <a:endParaRPr lang="en-US" sz="2000" b="1" dirty="0">
              <a:solidFill>
                <a:srgbClr val="0039A6"/>
              </a:solidFill>
              <a:latin typeface="Georgia" panose="02040502050405020303" pitchFamily="18" charset="0"/>
            </a:endParaRPr>
          </a:p>
        </p:txBody>
      </p:sp>
      <p:pic>
        <p:nvPicPr>
          <p:cNvPr id="4" name="Picture 3"/>
          <p:cNvPicPr/>
          <p:nvPr/>
        </p:nvPicPr>
        <p:blipFill rotWithShape="1">
          <a:blip r:embed="rId3"/>
          <a:srcRect l="1580" t="4234" r="14733" b="9609"/>
          <a:stretch/>
        </p:blipFill>
        <p:spPr bwMode="auto">
          <a:xfrm>
            <a:off x="2391508" y="1181686"/>
            <a:ext cx="7357403" cy="53143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460307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63705" y="196949"/>
            <a:ext cx="9144000" cy="85126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39A6"/>
                </a:solidFill>
                <a:latin typeface="Georgia" panose="02040502050405020303" pitchFamily="18" charset="0"/>
              </a:rPr>
              <a:t>Cost of Injury Reports:</a:t>
            </a:r>
          </a:p>
          <a:p>
            <a:r>
              <a:rPr lang="en-US" sz="2800" b="1" dirty="0" smtClean="0">
                <a:solidFill>
                  <a:srgbClr val="0039A6"/>
                </a:solidFill>
                <a:latin typeface="Georgia" panose="02040502050405020303" pitchFamily="18" charset="0"/>
              </a:rPr>
              <a:t>Data Entry Screen</a:t>
            </a:r>
            <a:endParaRPr lang="en-US" sz="2800" b="1" i="1" dirty="0">
              <a:solidFill>
                <a:srgbClr val="0039A6"/>
              </a:solidFill>
              <a:latin typeface="Georgia" panose="02040502050405020303" pitchFamily="18" charset="0"/>
            </a:endParaRPr>
          </a:p>
        </p:txBody>
      </p:sp>
      <p:pic>
        <p:nvPicPr>
          <p:cNvPr id="4" name="Picture 3"/>
          <p:cNvPicPr/>
          <p:nvPr/>
        </p:nvPicPr>
        <p:blipFill rotWithShape="1">
          <a:blip r:embed="rId3"/>
          <a:srcRect t="12235" b="15561"/>
          <a:stretch/>
        </p:blipFill>
        <p:spPr bwMode="auto">
          <a:xfrm>
            <a:off x="2222695" y="1195755"/>
            <a:ext cx="7484013" cy="50784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796764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9034" y="400428"/>
            <a:ext cx="9144000" cy="398773"/>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r>
              <a:rPr lang="en-US" sz="2400" dirty="0" smtClean="0">
                <a:latin typeface="Georgia" panose="02040502050405020303" pitchFamily="18" charset="0"/>
              </a:rPr>
              <a:t>WISQARS Fatal Injury Reports Query Page</a:t>
            </a:r>
            <a:endParaRPr lang="en-US" sz="2400" dirty="0">
              <a:latin typeface="Georgia" panose="02040502050405020303" pitchFamily="18" charset="0"/>
            </a:endParaRPr>
          </a:p>
        </p:txBody>
      </p:sp>
      <p:pic>
        <p:nvPicPr>
          <p:cNvPr id="6" name="Picture 5"/>
          <p:cNvPicPr/>
          <p:nvPr/>
        </p:nvPicPr>
        <p:blipFill rotWithShape="1">
          <a:blip r:embed="rId3"/>
          <a:srcRect l="22024" t="5037" r="23065" b="8364"/>
          <a:stretch/>
        </p:blipFill>
        <p:spPr bwMode="auto">
          <a:xfrm>
            <a:off x="2067951" y="942535"/>
            <a:ext cx="7652824" cy="53175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81090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9034" y="400428"/>
            <a:ext cx="9144000" cy="398773"/>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r>
              <a:rPr lang="en-US" sz="2400" dirty="0" smtClean="0">
                <a:latin typeface="Georgia" panose="02040502050405020303" pitchFamily="18" charset="0"/>
              </a:rPr>
              <a:t>For Data-Entry: Fatal Injury Reports Results Page </a:t>
            </a:r>
            <a:endParaRPr lang="en-US" sz="2400" dirty="0">
              <a:latin typeface="Georgia" panose="02040502050405020303"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28"/>
          <p:cNvPicPr>
            <a:picLocks noChangeAspect="1" noChangeArrowheads="1"/>
          </p:cNvPicPr>
          <p:nvPr/>
        </p:nvPicPr>
        <p:blipFill>
          <a:blip r:embed="rId3">
            <a:extLst>
              <a:ext uri="{28A0092B-C50C-407E-A947-70E740481C1C}">
                <a14:useLocalDpi xmlns:a14="http://schemas.microsoft.com/office/drawing/2010/main" val="0"/>
              </a:ext>
            </a:extLst>
          </a:blip>
          <a:srcRect t="5997" r="15775" b="67136"/>
          <a:stretch>
            <a:fillRect/>
          </a:stretch>
        </p:blipFill>
        <p:spPr bwMode="auto">
          <a:xfrm>
            <a:off x="2152357" y="857629"/>
            <a:ext cx="7526215" cy="21772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3"/>
          <a:srcRect t="45843" r="15923" b="7838"/>
          <a:stretch/>
        </p:blipFill>
        <p:spPr bwMode="auto">
          <a:xfrm>
            <a:off x="2152357" y="2630658"/>
            <a:ext cx="7526215" cy="3474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455229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2141" y="276077"/>
            <a:ext cx="9144000" cy="47105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smtClean="0">
                <a:solidFill>
                  <a:srgbClr val="0039A6"/>
                </a:solidFill>
                <a:latin typeface="Georgia" panose="02040502050405020303" pitchFamily="18" charset="0"/>
              </a:rPr>
              <a:t>Cost of Injury Output Report </a:t>
            </a:r>
            <a:r>
              <a:rPr lang="en-US" sz="2000" b="1" i="1" dirty="0" smtClean="0">
                <a:solidFill>
                  <a:srgbClr val="0039A6"/>
                </a:solidFill>
                <a:latin typeface="Georgia" panose="02040502050405020303" pitchFamily="18" charset="0"/>
              </a:rPr>
              <a:t>(Fatal Injuries) </a:t>
            </a:r>
            <a:endParaRPr lang="en-US" sz="2000" b="1" dirty="0">
              <a:solidFill>
                <a:srgbClr val="0039A6"/>
              </a:solidFill>
              <a:latin typeface="Georgia" panose="02040502050405020303" pitchFamily="18" charset="0"/>
            </a:endParaRPr>
          </a:p>
        </p:txBody>
      </p:sp>
      <p:pic>
        <p:nvPicPr>
          <p:cNvPr id="6" name="Picture 5"/>
          <p:cNvPicPr>
            <a:picLocks noChangeAspect="1"/>
          </p:cNvPicPr>
          <p:nvPr/>
        </p:nvPicPr>
        <p:blipFill>
          <a:blip r:embed="rId3"/>
          <a:stretch>
            <a:fillRect/>
          </a:stretch>
        </p:blipFill>
        <p:spPr>
          <a:xfrm>
            <a:off x="1209675" y="747133"/>
            <a:ext cx="9456466" cy="5263142"/>
          </a:xfrm>
          <a:prstGeom prst="rect">
            <a:avLst/>
          </a:prstGeom>
        </p:spPr>
      </p:pic>
    </p:spTree>
    <p:extLst>
      <p:ext uri="{BB962C8B-B14F-4D97-AF65-F5344CB8AC3E}">
        <p14:creationId xmlns:p14="http://schemas.microsoft.com/office/powerpoint/2010/main" val="295490932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18542"/>
          </a:xfrm>
        </p:spPr>
        <p:txBody>
          <a:bodyPr/>
          <a:lstStyle/>
          <a:p>
            <a:r>
              <a:rPr lang="en-US" dirty="0">
                <a:latin typeface="Georgia" panose="02040502050405020303" pitchFamily="18" charset="0"/>
              </a:rPr>
              <a:t>Cost of Injury Reports</a:t>
            </a:r>
            <a:r>
              <a:rPr lang="en-US" dirty="0" smtClean="0">
                <a:latin typeface="Georgia" panose="02040502050405020303" pitchFamily="18" charset="0"/>
              </a:rPr>
              <a:t>:</a:t>
            </a:r>
            <a:br>
              <a:rPr lang="en-US" dirty="0" smtClean="0">
                <a:latin typeface="Georgia" panose="02040502050405020303" pitchFamily="18" charset="0"/>
              </a:rPr>
            </a:br>
            <a:r>
              <a:rPr lang="en-US" dirty="0" smtClean="0">
                <a:latin typeface="Georgia" panose="02040502050405020303" pitchFamily="18" charset="0"/>
              </a:rPr>
              <a:t>A Scenario using State Data </a:t>
            </a:r>
            <a:r>
              <a:rPr lang="en-US" sz="2000" i="1" dirty="0" smtClean="0">
                <a:latin typeface="Georgia" panose="02040502050405020303" pitchFamily="18" charset="0"/>
              </a:rPr>
              <a:t>(</a:t>
            </a:r>
            <a:r>
              <a:rPr lang="en-US" sz="2000" i="1" dirty="0" err="1" smtClean="0">
                <a:latin typeface="Georgia" panose="02040502050405020303" pitchFamily="18" charset="0"/>
              </a:rPr>
              <a:t>Nf</a:t>
            </a:r>
            <a:r>
              <a:rPr lang="en-US" sz="2000" i="1" dirty="0" smtClean="0">
                <a:latin typeface="Georgia" panose="02040502050405020303" pitchFamily="18" charset="0"/>
              </a:rPr>
              <a:t> </a:t>
            </a:r>
            <a:r>
              <a:rPr lang="en-US" sz="2000" i="1" dirty="0" err="1" smtClean="0">
                <a:latin typeface="Georgia" panose="02040502050405020303" pitchFamily="18" charset="0"/>
              </a:rPr>
              <a:t>Hosp</a:t>
            </a:r>
            <a:r>
              <a:rPr lang="en-US" sz="2000" i="1" dirty="0" smtClean="0">
                <a:latin typeface="Georgia" panose="02040502050405020303" pitchFamily="18" charset="0"/>
              </a:rPr>
              <a:t> - Screen#1)</a:t>
            </a:r>
            <a:endParaRPr lang="en-US" sz="2000" i="1" dirty="0"/>
          </a:p>
        </p:txBody>
      </p:sp>
      <p:pic>
        <p:nvPicPr>
          <p:cNvPr id="1026" name="Picture 20"/>
          <p:cNvPicPr>
            <a:picLocks noChangeAspect="1" noChangeArrowheads="1"/>
          </p:cNvPicPr>
          <p:nvPr/>
        </p:nvPicPr>
        <p:blipFill>
          <a:blip r:embed="rId3">
            <a:extLst>
              <a:ext uri="{28A0092B-C50C-407E-A947-70E740481C1C}">
                <a14:useLocalDpi xmlns:a14="http://schemas.microsoft.com/office/drawing/2010/main" val="0"/>
              </a:ext>
            </a:extLst>
          </a:blip>
          <a:srcRect l="-9" t="211" r="2054" b="70364"/>
          <a:stretch>
            <a:fillRect/>
          </a:stretch>
        </p:blipFill>
        <p:spPr bwMode="auto">
          <a:xfrm>
            <a:off x="1717288" y="1193182"/>
            <a:ext cx="8017727" cy="164782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1"/>
          <p:cNvPicPr>
            <a:picLocks noChangeAspect="1" noChangeArrowheads="1"/>
          </p:cNvPicPr>
          <p:nvPr/>
        </p:nvPicPr>
        <p:blipFill>
          <a:blip r:embed="rId3">
            <a:extLst>
              <a:ext uri="{28A0092B-C50C-407E-A947-70E740481C1C}">
                <a14:useLocalDpi xmlns:a14="http://schemas.microsoft.com/office/drawing/2010/main" val="0"/>
              </a:ext>
            </a:extLst>
          </a:blip>
          <a:srcRect t="57642" r="2072"/>
          <a:stretch>
            <a:fillRect/>
          </a:stretch>
        </p:blipFill>
        <p:spPr bwMode="auto">
          <a:xfrm>
            <a:off x="1783964" y="3784561"/>
            <a:ext cx="7951052" cy="26352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572322" y="11931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1572322" y="284100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4"/>
          <a:stretch>
            <a:fillRect/>
          </a:stretch>
        </p:blipFill>
        <p:spPr>
          <a:xfrm>
            <a:off x="2024448" y="3648076"/>
            <a:ext cx="7710567" cy="2771776"/>
          </a:xfrm>
          <a:prstGeom prst="rect">
            <a:avLst/>
          </a:prstGeom>
        </p:spPr>
      </p:pic>
    </p:spTree>
    <p:extLst>
      <p:ext uri="{BB962C8B-B14F-4D97-AF65-F5344CB8AC3E}">
        <p14:creationId xmlns:p14="http://schemas.microsoft.com/office/powerpoint/2010/main" val="305538095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5686"/>
            <a:ext cx="10972800" cy="847493"/>
          </a:xfrm>
        </p:spPr>
        <p:txBody>
          <a:bodyPr/>
          <a:lstStyle/>
          <a:p>
            <a:r>
              <a:rPr lang="en-US" dirty="0">
                <a:latin typeface="Georgia" panose="02040502050405020303" pitchFamily="18" charset="0"/>
              </a:rPr>
              <a:t>Cost of Injury Reports</a:t>
            </a:r>
            <a:r>
              <a:rPr lang="en-US" dirty="0" smtClean="0">
                <a:latin typeface="Georgia" panose="02040502050405020303" pitchFamily="18" charset="0"/>
              </a:rPr>
              <a:t>:</a:t>
            </a:r>
            <a:br>
              <a:rPr lang="en-US" dirty="0" smtClean="0">
                <a:latin typeface="Georgia" panose="02040502050405020303" pitchFamily="18" charset="0"/>
              </a:rPr>
            </a:br>
            <a:r>
              <a:rPr lang="en-US" dirty="0" smtClean="0">
                <a:latin typeface="Georgia" panose="02040502050405020303" pitchFamily="18" charset="0"/>
              </a:rPr>
              <a:t>A Scenario using State Data </a:t>
            </a:r>
            <a:r>
              <a:rPr lang="en-US" sz="2000" i="1" dirty="0" smtClean="0">
                <a:latin typeface="Georgia" panose="02040502050405020303" pitchFamily="18" charset="0"/>
              </a:rPr>
              <a:t>(</a:t>
            </a:r>
            <a:r>
              <a:rPr lang="en-US" sz="2000" i="1" dirty="0" err="1" smtClean="0">
                <a:latin typeface="Georgia" panose="02040502050405020303" pitchFamily="18" charset="0"/>
              </a:rPr>
              <a:t>Nf</a:t>
            </a:r>
            <a:r>
              <a:rPr lang="en-US" sz="2000" i="1" dirty="0" smtClean="0">
                <a:latin typeface="Georgia" panose="02040502050405020303" pitchFamily="18" charset="0"/>
              </a:rPr>
              <a:t> </a:t>
            </a:r>
            <a:r>
              <a:rPr lang="en-US" sz="2000" i="1" dirty="0" err="1" smtClean="0">
                <a:latin typeface="Georgia" panose="02040502050405020303" pitchFamily="18" charset="0"/>
              </a:rPr>
              <a:t>Hosp</a:t>
            </a:r>
            <a:r>
              <a:rPr lang="en-US" sz="2000" i="1" dirty="0" smtClean="0">
                <a:latin typeface="Georgia" panose="02040502050405020303" pitchFamily="18" charset="0"/>
              </a:rPr>
              <a:t> - Screen#2)</a:t>
            </a:r>
            <a:endParaRPr lang="en-US" sz="2000" i="1" dirty="0"/>
          </a:p>
        </p:txBody>
      </p:sp>
      <p:sp>
        <p:nvSpPr>
          <p:cNvPr id="5" name="Rectangle 3"/>
          <p:cNvSpPr>
            <a:spLocks noChangeArrowheads="1"/>
          </p:cNvSpPr>
          <p:nvPr/>
        </p:nvSpPr>
        <p:spPr bwMode="auto">
          <a:xfrm>
            <a:off x="1572322" y="11931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1572322" y="284100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3546088" y="8073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3546088" y="32647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3048000" y="3105835"/>
            <a:ext cx="6096000" cy="646331"/>
          </a:xfrm>
          <a:prstGeom prst="rect">
            <a:avLst/>
          </a:prstGeom>
        </p:spPr>
        <p:txBody>
          <a:bodyPr>
            <a:spAutoFit/>
          </a:bodyPr>
          <a:lstStyle/>
          <a:p>
            <a:r>
              <a:rPr lang="en-US" dirty="0">
                <a:latin typeface="Times New Roman" panose="02020603050405020304" pitchFamily="18" charset="0"/>
              </a:rPr>
              <a:t> </a:t>
            </a:r>
          </a:p>
          <a:p>
            <a:r>
              <a:rPr lang="en-US" dirty="0">
                <a:latin typeface="Times New Roman" panose="02020603050405020304" pitchFamily="18" charset="0"/>
              </a:rPr>
              <a:t>                  </a:t>
            </a:r>
            <a:endParaRPr lang="en-US" dirty="0"/>
          </a:p>
        </p:txBody>
      </p:sp>
      <p:sp>
        <p:nvSpPr>
          <p:cNvPr id="8" name="Rectangle 7"/>
          <p:cNvSpPr/>
          <p:nvPr/>
        </p:nvSpPr>
        <p:spPr>
          <a:xfrm>
            <a:off x="3048000" y="3105835"/>
            <a:ext cx="6096000" cy="646331"/>
          </a:xfrm>
          <a:prstGeom prst="rect">
            <a:avLst/>
          </a:prstGeom>
        </p:spPr>
        <p:txBody>
          <a:bodyPr>
            <a:spAutoFit/>
          </a:bodyPr>
          <a:lstStyle/>
          <a:p>
            <a:r>
              <a:rPr lang="en-US" dirty="0">
                <a:latin typeface="Times New Roman" panose="02020603050405020304" pitchFamily="18" charset="0"/>
              </a:rPr>
              <a:t> </a:t>
            </a:r>
          </a:p>
          <a:p>
            <a:r>
              <a:rPr lang="en-US" dirty="0">
                <a:latin typeface="Times New Roman" panose="02020603050405020304" pitchFamily="18" charset="0"/>
              </a:rPr>
              <a:t>                  </a:t>
            </a:r>
            <a:endParaRPr lang="en-US" dirty="0"/>
          </a:p>
        </p:txBody>
      </p:sp>
      <p:pic>
        <p:nvPicPr>
          <p:cNvPr id="9" name="Picture 8"/>
          <p:cNvPicPr>
            <a:picLocks noChangeAspect="1"/>
          </p:cNvPicPr>
          <p:nvPr/>
        </p:nvPicPr>
        <p:blipFill>
          <a:blip r:embed="rId3"/>
          <a:stretch>
            <a:fillRect/>
          </a:stretch>
        </p:blipFill>
        <p:spPr>
          <a:xfrm>
            <a:off x="2400300" y="1193179"/>
            <a:ext cx="7241788" cy="2365343"/>
          </a:xfrm>
          <a:prstGeom prst="rect">
            <a:avLst/>
          </a:prstGeom>
        </p:spPr>
      </p:pic>
      <p:pic>
        <p:nvPicPr>
          <p:cNvPr id="10" name="Picture 9"/>
          <p:cNvPicPr>
            <a:picLocks noChangeAspect="1"/>
          </p:cNvPicPr>
          <p:nvPr/>
        </p:nvPicPr>
        <p:blipFill>
          <a:blip r:embed="rId4"/>
          <a:stretch>
            <a:fillRect/>
          </a:stretch>
        </p:blipFill>
        <p:spPr>
          <a:xfrm>
            <a:off x="2400300" y="3717440"/>
            <a:ext cx="7241788" cy="2729191"/>
          </a:xfrm>
          <a:prstGeom prst="rect">
            <a:avLst/>
          </a:prstGeom>
        </p:spPr>
      </p:pic>
    </p:spTree>
    <p:extLst>
      <p:ext uri="{BB962C8B-B14F-4D97-AF65-F5344CB8AC3E}">
        <p14:creationId xmlns:p14="http://schemas.microsoft.com/office/powerpoint/2010/main" val="86152851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smtClean="0"/>
              <a:t>National Center for Injury Prevention and Control</a:t>
            </a:r>
          </a:p>
          <a:p>
            <a:endParaRPr lang="en-US" dirty="0"/>
          </a:p>
        </p:txBody>
      </p:sp>
      <p:pic>
        <p:nvPicPr>
          <p:cNvPr id="10" name="Picture 9" descr="Logos of the United States Department of Health and Human Services and Centers for Disease Control and Prevention&#10;"/>
          <p:cNvPicPr>
            <a:picLocks noChangeAspect="1"/>
          </p:cNvPicPr>
          <p:nvPr/>
        </p:nvPicPr>
        <p:blipFill>
          <a:blip r:embed="rId3" cstate="print"/>
          <a:stretch>
            <a:fillRect/>
          </a:stretch>
        </p:blipFill>
        <p:spPr>
          <a:xfrm>
            <a:off x="10287000" y="6477000"/>
            <a:ext cx="190500" cy="190500"/>
          </a:xfrm>
          <a:prstGeom prst="rect">
            <a:avLst/>
          </a:prstGeom>
        </p:spPr>
      </p:pic>
      <p:sp>
        <p:nvSpPr>
          <p:cNvPr id="11" name="Rectangle 10"/>
          <p:cNvSpPr/>
          <p:nvPr/>
        </p:nvSpPr>
        <p:spPr>
          <a:xfrm>
            <a:off x="512617" y="637308"/>
            <a:ext cx="6248400" cy="800219"/>
          </a:xfrm>
          <a:prstGeom prst="rect">
            <a:avLst/>
          </a:prstGeom>
        </p:spPr>
        <p:txBody>
          <a:bodyPr wrap="square">
            <a:spAutoFit/>
          </a:bodyPr>
          <a:lstStyle/>
          <a:p>
            <a:r>
              <a:rPr lang="en-US" sz="2800" dirty="0">
                <a:latin typeface="Georgia" panose="02040502050405020303" pitchFamily="18" charset="0"/>
                <a:ea typeface="Tahoma" panose="020B0604030504040204" pitchFamily="34" charset="0"/>
                <a:cs typeface="Tahoma" panose="020B0604030504040204" pitchFamily="34" charset="0"/>
              </a:rPr>
              <a:t>WISQARS Home Page</a:t>
            </a:r>
            <a:r>
              <a:rPr lang="en-US" dirty="0"/>
              <a:t/>
            </a:r>
            <a:br>
              <a:rPr lang="en-US" dirty="0"/>
            </a:br>
            <a:r>
              <a:rPr lang="en-US" u="sng" dirty="0">
                <a:solidFill>
                  <a:srgbClr val="0070C0"/>
                </a:solidFill>
                <a:latin typeface="Georgia" panose="02040502050405020303" pitchFamily="18" charset="0"/>
              </a:rPr>
              <a:t>http://www.cdc.gov/injury/wisqars</a:t>
            </a:r>
            <a:endParaRPr lang="en-US" dirty="0"/>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bwMode="auto">
          <a:xfrm>
            <a:off x="5605029" y="637308"/>
            <a:ext cx="5153891" cy="5153891"/>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5"/>
          <a:stretch>
            <a:fillRect/>
          </a:stretch>
        </p:blipFill>
        <p:spPr>
          <a:xfrm>
            <a:off x="512617" y="1771642"/>
            <a:ext cx="4261473" cy="4224894"/>
          </a:xfrm>
          <a:prstGeom prst="rect">
            <a:avLst/>
          </a:prstGeom>
        </p:spPr>
      </p:pic>
      <p:pic>
        <p:nvPicPr>
          <p:cNvPr id="3" name="Picture 2"/>
          <p:cNvPicPr>
            <a:picLocks noChangeAspect="1"/>
          </p:cNvPicPr>
          <p:nvPr/>
        </p:nvPicPr>
        <p:blipFill>
          <a:blip r:embed="rId6"/>
          <a:stretch>
            <a:fillRect/>
          </a:stretch>
        </p:blipFill>
        <p:spPr>
          <a:xfrm>
            <a:off x="5605029" y="637308"/>
            <a:ext cx="5791945" cy="5153891"/>
          </a:xfrm>
          <a:prstGeom prst="rect">
            <a:avLst/>
          </a:prstGeom>
        </p:spPr>
      </p:pic>
    </p:spTree>
    <p:extLst>
      <p:ext uri="{BB962C8B-B14F-4D97-AF65-F5344CB8AC3E}">
        <p14:creationId xmlns:p14="http://schemas.microsoft.com/office/powerpoint/2010/main" val="348589226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98209" y="205738"/>
            <a:ext cx="9144000" cy="69459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Georgia" panose="02040502050405020303" pitchFamily="18" charset="0"/>
              </a:rPr>
              <a:t>Cost of Injury Reports:</a:t>
            </a:r>
            <a:br>
              <a:rPr lang="en-US" sz="2800" b="1" dirty="0">
                <a:latin typeface="Georgia" panose="02040502050405020303" pitchFamily="18" charset="0"/>
              </a:rPr>
            </a:br>
            <a:r>
              <a:rPr lang="en-US" sz="2800" b="1" dirty="0">
                <a:latin typeface="Georgia" panose="02040502050405020303" pitchFamily="18" charset="0"/>
              </a:rPr>
              <a:t>A Scenario using State Data </a:t>
            </a:r>
            <a:r>
              <a:rPr lang="en-US" sz="2000" b="1" i="1" dirty="0" smtClean="0">
                <a:latin typeface="Georgia" panose="02040502050405020303" pitchFamily="18" charset="0"/>
              </a:rPr>
              <a:t>(</a:t>
            </a:r>
            <a:r>
              <a:rPr lang="en-US" sz="2000" b="1" i="1" dirty="0" err="1" smtClean="0">
                <a:latin typeface="Georgia" panose="02040502050405020303" pitchFamily="18" charset="0"/>
              </a:rPr>
              <a:t>Nf</a:t>
            </a:r>
            <a:r>
              <a:rPr lang="en-US" sz="2000" b="1" i="1" dirty="0" smtClean="0">
                <a:latin typeface="Georgia" panose="02040502050405020303" pitchFamily="18" charset="0"/>
              </a:rPr>
              <a:t> </a:t>
            </a:r>
            <a:r>
              <a:rPr lang="en-US" sz="2000" b="1" i="1" dirty="0" err="1" smtClean="0">
                <a:latin typeface="Georgia" panose="02040502050405020303" pitchFamily="18" charset="0"/>
              </a:rPr>
              <a:t>Hosp</a:t>
            </a:r>
            <a:r>
              <a:rPr lang="en-US" sz="2000" b="1" i="1" dirty="0" smtClean="0">
                <a:latin typeface="Georgia" panose="02040502050405020303" pitchFamily="18" charset="0"/>
              </a:rPr>
              <a:t> - Screen#3)</a:t>
            </a:r>
            <a:endParaRPr lang="en-US" sz="2000" b="1" dirty="0">
              <a:solidFill>
                <a:srgbClr val="0039A6"/>
              </a:solidFill>
              <a:latin typeface="Georgia" panose="02040502050405020303" pitchFamily="18" charset="0"/>
            </a:endParaRPr>
          </a:p>
        </p:txBody>
      </p:sp>
      <p:pic>
        <p:nvPicPr>
          <p:cNvPr id="3" name="Picture 2"/>
          <p:cNvPicPr>
            <a:picLocks noChangeAspect="1"/>
          </p:cNvPicPr>
          <p:nvPr/>
        </p:nvPicPr>
        <p:blipFill>
          <a:blip r:embed="rId3"/>
          <a:stretch>
            <a:fillRect/>
          </a:stretch>
        </p:blipFill>
        <p:spPr>
          <a:xfrm>
            <a:off x="1498209" y="1263000"/>
            <a:ext cx="9144000" cy="4718700"/>
          </a:xfrm>
          <a:prstGeom prst="rect">
            <a:avLst/>
          </a:prstGeom>
        </p:spPr>
      </p:pic>
    </p:spTree>
    <p:extLst>
      <p:ext uri="{BB962C8B-B14F-4D97-AF65-F5344CB8AC3E}">
        <p14:creationId xmlns:p14="http://schemas.microsoft.com/office/powerpoint/2010/main" val="349082583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2141" y="276077"/>
            <a:ext cx="9144000" cy="47105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smtClean="0">
                <a:solidFill>
                  <a:srgbClr val="0039A6"/>
                </a:solidFill>
                <a:latin typeface="Georgia" panose="02040502050405020303" pitchFamily="18" charset="0"/>
              </a:rPr>
              <a:t>Cost of Injury Output Report </a:t>
            </a:r>
            <a:r>
              <a:rPr lang="en-US" sz="2000" b="1" i="1" dirty="0" smtClean="0">
                <a:solidFill>
                  <a:srgbClr val="0039A6"/>
                </a:solidFill>
                <a:latin typeface="Georgia" panose="02040502050405020303" pitchFamily="18" charset="0"/>
              </a:rPr>
              <a:t>(Hospitalizations)</a:t>
            </a:r>
            <a:r>
              <a:rPr lang="en-US" sz="2400" b="1" i="1" dirty="0" smtClean="0">
                <a:solidFill>
                  <a:srgbClr val="0039A6"/>
                </a:solidFill>
                <a:latin typeface="Georgia" panose="02040502050405020303" pitchFamily="18" charset="0"/>
              </a:rPr>
              <a:t> </a:t>
            </a:r>
            <a:endParaRPr lang="en-US" sz="2400" b="1" dirty="0">
              <a:solidFill>
                <a:srgbClr val="0039A6"/>
              </a:solidFill>
              <a:latin typeface="Georgia" panose="02040502050405020303" pitchFamily="18" charset="0"/>
            </a:endParaRPr>
          </a:p>
        </p:txBody>
      </p:sp>
      <p:pic>
        <p:nvPicPr>
          <p:cNvPr id="4" name="Picture 3"/>
          <p:cNvPicPr>
            <a:picLocks noChangeAspect="1"/>
          </p:cNvPicPr>
          <p:nvPr/>
        </p:nvPicPr>
        <p:blipFill>
          <a:blip r:embed="rId3"/>
          <a:stretch>
            <a:fillRect/>
          </a:stretch>
        </p:blipFill>
        <p:spPr>
          <a:xfrm>
            <a:off x="1371600" y="747131"/>
            <a:ext cx="9363075" cy="5244093"/>
          </a:xfrm>
          <a:prstGeom prst="rect">
            <a:avLst/>
          </a:prstGeom>
        </p:spPr>
      </p:pic>
    </p:spTree>
    <p:extLst>
      <p:ext uri="{BB962C8B-B14F-4D97-AF65-F5344CB8AC3E}">
        <p14:creationId xmlns:p14="http://schemas.microsoft.com/office/powerpoint/2010/main" val="74754147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2141" y="276077"/>
            <a:ext cx="9144000" cy="47105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smtClean="0">
                <a:solidFill>
                  <a:srgbClr val="0039A6"/>
                </a:solidFill>
                <a:latin typeface="Georgia" panose="02040502050405020303" pitchFamily="18" charset="0"/>
              </a:rPr>
              <a:t>Cost of Injury Output Report </a:t>
            </a:r>
            <a:r>
              <a:rPr lang="en-US" sz="2000" b="1" i="1" dirty="0" smtClean="0">
                <a:solidFill>
                  <a:srgbClr val="0039A6"/>
                </a:solidFill>
                <a:latin typeface="Georgia" panose="02040502050405020303" pitchFamily="18" charset="0"/>
              </a:rPr>
              <a:t>(ED Treated and Released)</a:t>
            </a:r>
            <a:r>
              <a:rPr lang="en-US" sz="2400" b="1" i="1" dirty="0" smtClean="0">
                <a:solidFill>
                  <a:srgbClr val="0039A6"/>
                </a:solidFill>
                <a:latin typeface="Georgia" panose="02040502050405020303" pitchFamily="18" charset="0"/>
              </a:rPr>
              <a:t> </a:t>
            </a:r>
            <a:endParaRPr lang="en-US" sz="2400" b="1" dirty="0">
              <a:solidFill>
                <a:srgbClr val="0039A6"/>
              </a:solidFill>
              <a:latin typeface="Georgia" panose="02040502050405020303" pitchFamily="18" charset="0"/>
            </a:endParaRPr>
          </a:p>
        </p:txBody>
      </p:sp>
      <p:pic>
        <p:nvPicPr>
          <p:cNvPr id="2" name="Picture 1"/>
          <p:cNvPicPr>
            <a:picLocks noChangeAspect="1"/>
          </p:cNvPicPr>
          <p:nvPr/>
        </p:nvPicPr>
        <p:blipFill>
          <a:blip r:embed="rId3"/>
          <a:stretch>
            <a:fillRect/>
          </a:stretch>
        </p:blipFill>
        <p:spPr>
          <a:xfrm>
            <a:off x="1522141" y="747132"/>
            <a:ext cx="9144000" cy="5272668"/>
          </a:xfrm>
          <a:prstGeom prst="rect">
            <a:avLst/>
          </a:prstGeom>
        </p:spPr>
      </p:pic>
    </p:spTree>
    <p:extLst>
      <p:ext uri="{BB962C8B-B14F-4D97-AF65-F5344CB8AC3E}">
        <p14:creationId xmlns:p14="http://schemas.microsoft.com/office/powerpoint/2010/main" val="194901084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smtClean="0"/>
              <a:t>National Center for Injury Prevention and Control</a:t>
            </a:r>
          </a:p>
          <a:p>
            <a:endParaRPr lang="en-US" dirty="0"/>
          </a:p>
        </p:txBody>
      </p:sp>
      <p:pic>
        <p:nvPicPr>
          <p:cNvPr id="10" name="Picture 9" descr="Logos of the United States Department of Health and Human Services and Centers for Disease Control and Prevention&#10;"/>
          <p:cNvPicPr>
            <a:picLocks noChangeAspect="1"/>
          </p:cNvPicPr>
          <p:nvPr/>
        </p:nvPicPr>
        <p:blipFill>
          <a:blip r:embed="rId3" cstate="print"/>
          <a:stretch>
            <a:fillRect/>
          </a:stretch>
        </p:blipFill>
        <p:spPr>
          <a:xfrm>
            <a:off x="10287000" y="6477000"/>
            <a:ext cx="190500" cy="190500"/>
          </a:xfrm>
          <a:prstGeom prst="rect">
            <a:avLst/>
          </a:prstGeom>
        </p:spPr>
      </p:pic>
      <p:sp>
        <p:nvSpPr>
          <p:cNvPr id="6" name="Title 1"/>
          <p:cNvSpPr txBox="1">
            <a:spLocks/>
          </p:cNvSpPr>
          <p:nvPr/>
        </p:nvSpPr>
        <p:spPr>
          <a:xfrm>
            <a:off x="1379034" y="295422"/>
            <a:ext cx="9144000" cy="120000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smtClean="0">
                <a:solidFill>
                  <a:srgbClr val="FF0000"/>
                </a:solidFill>
                <a:latin typeface="Georgia" panose="02040502050405020303" pitchFamily="18" charset="0"/>
              </a:rPr>
              <a:t>The Results are IN! =)</a:t>
            </a:r>
          </a:p>
          <a:p>
            <a:r>
              <a:rPr lang="en-US" sz="2400" b="1" dirty="0" smtClean="0">
                <a:solidFill>
                  <a:schemeClr val="accent6">
                    <a:lumMod val="75000"/>
                    <a:lumOff val="25000"/>
                  </a:schemeClr>
                </a:solidFill>
                <a:latin typeface="Georgia" panose="02040502050405020303" pitchFamily="18" charset="0"/>
              </a:rPr>
              <a:t> Cost </a:t>
            </a:r>
            <a:r>
              <a:rPr lang="en-US" sz="2400" b="1" dirty="0">
                <a:solidFill>
                  <a:schemeClr val="accent6">
                    <a:lumMod val="75000"/>
                    <a:lumOff val="25000"/>
                  </a:schemeClr>
                </a:solidFill>
                <a:latin typeface="Georgia" panose="02040502050405020303" pitchFamily="18" charset="0"/>
              </a:rPr>
              <a:t>of Injury Reports Module with Focus on Generating a Report using your own Case Counts</a:t>
            </a:r>
          </a:p>
        </p:txBody>
      </p:sp>
      <p:sp>
        <p:nvSpPr>
          <p:cNvPr id="11" name="Rectangle 10"/>
          <p:cNvSpPr/>
          <p:nvPr/>
        </p:nvSpPr>
        <p:spPr>
          <a:xfrm>
            <a:off x="1153551" y="2222695"/>
            <a:ext cx="9754200" cy="4062651"/>
          </a:xfrm>
          <a:prstGeom prst="rect">
            <a:avLst/>
          </a:prstGeom>
        </p:spPr>
        <p:txBody>
          <a:bodyPr wrap="square">
            <a:spAutoFit/>
          </a:bodyPr>
          <a:lstStyle/>
          <a:p>
            <a:pPr marR="0" lvl="0" algn="ctr">
              <a:spcBef>
                <a:spcPts val="0"/>
              </a:spcBef>
              <a:spcAft>
                <a:spcPts val="0"/>
              </a:spcAft>
            </a:pPr>
            <a:r>
              <a:rPr lang="en-US" sz="2400" b="1" i="1" dirty="0" smtClean="0">
                <a:solidFill>
                  <a:schemeClr val="accent6">
                    <a:lumMod val="50000"/>
                    <a:lumOff val="50000"/>
                  </a:schemeClr>
                </a:solidFill>
                <a:latin typeface="Georgia" panose="02040502050405020303" pitchFamily="18" charset="0"/>
                <a:ea typeface="Calibri" panose="020F0502020204030204" pitchFamily="34" charset="0"/>
                <a:cs typeface="Times New Roman" panose="02020603050405020304" pitchFamily="18" charset="0"/>
              </a:rPr>
              <a:t>You found…</a:t>
            </a:r>
          </a:p>
          <a:p>
            <a:pPr marR="0" lvl="0" algn="ctr">
              <a:spcBef>
                <a:spcPts val="0"/>
              </a:spcBef>
              <a:spcAft>
                <a:spcPts val="0"/>
              </a:spcAft>
            </a:pPr>
            <a:endParaRPr lang="en-US" sz="2400" b="1" i="1" dirty="0">
              <a:solidFill>
                <a:schemeClr val="accent6">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R="0" lvl="0" algn="ctr">
              <a:spcBef>
                <a:spcPts val="0"/>
              </a:spcBef>
              <a:spcAft>
                <a:spcPts val="0"/>
              </a:spcAft>
            </a:pPr>
            <a:r>
              <a:rPr lang="en-US" sz="2400" b="1" i="1" dirty="0" smtClean="0">
                <a:solidFill>
                  <a:schemeClr val="accent6">
                    <a:lumMod val="50000"/>
                    <a:lumOff val="50000"/>
                  </a:schemeClr>
                </a:solidFill>
                <a:latin typeface="Georgia" panose="02040502050405020303" pitchFamily="18" charset="0"/>
                <a:ea typeface="Calibri" panose="020F0502020204030204" pitchFamily="34" charset="0"/>
                <a:cs typeface="Times New Roman" panose="02020603050405020304" pitchFamily="18" charset="0"/>
              </a:rPr>
              <a:t>Estimated costs for Fatal Injuries =                         </a:t>
            </a:r>
            <a:r>
              <a:rPr lang="en-US" sz="2400" b="1" i="1" dirty="0" smtClean="0">
                <a:solidFill>
                  <a:schemeClr val="accent6">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$3,736,568,000</a:t>
            </a:r>
          </a:p>
          <a:p>
            <a:pPr marR="0" lvl="0" algn="ctr">
              <a:spcBef>
                <a:spcPts val="0"/>
              </a:spcBef>
              <a:spcAft>
                <a:spcPts val="0"/>
              </a:spcAft>
            </a:pPr>
            <a:endParaRPr lang="en-US" sz="2400" b="1" i="1" dirty="0">
              <a:solidFill>
                <a:schemeClr val="accent6">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R="0" lvl="0" algn="ctr">
              <a:spcBef>
                <a:spcPts val="0"/>
              </a:spcBef>
              <a:spcAft>
                <a:spcPts val="0"/>
              </a:spcAft>
            </a:pPr>
            <a:r>
              <a:rPr lang="en-US" sz="2400" b="1" i="1" dirty="0" smtClean="0">
                <a:solidFill>
                  <a:schemeClr val="accent6">
                    <a:lumMod val="50000"/>
                    <a:lumOff val="50000"/>
                  </a:schemeClr>
                </a:solidFill>
                <a:latin typeface="Georgia" panose="02040502050405020303" pitchFamily="18" charset="0"/>
                <a:ea typeface="Calibri" panose="020F0502020204030204" pitchFamily="34" charset="0"/>
                <a:cs typeface="Times New Roman" panose="02020603050405020304" pitchFamily="18" charset="0"/>
              </a:rPr>
              <a:t>Estimated costs for Hospitalizations =                   </a:t>
            </a:r>
            <a:r>
              <a:rPr lang="en-US" sz="2400" b="1" i="1" dirty="0" smtClean="0">
                <a:solidFill>
                  <a:schemeClr val="accent6">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$2,734,891,000</a:t>
            </a:r>
          </a:p>
          <a:p>
            <a:pPr marR="0" lvl="0" algn="ctr">
              <a:spcBef>
                <a:spcPts val="0"/>
              </a:spcBef>
              <a:spcAft>
                <a:spcPts val="0"/>
              </a:spcAft>
            </a:pPr>
            <a:endParaRPr lang="en-US" sz="2400" b="1" i="1" dirty="0">
              <a:solidFill>
                <a:schemeClr val="accent6">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R="0" lvl="0" algn="ctr">
              <a:spcBef>
                <a:spcPts val="0"/>
              </a:spcBef>
              <a:spcAft>
                <a:spcPts val="0"/>
              </a:spcAft>
            </a:pPr>
            <a:r>
              <a:rPr lang="en-US" sz="2400" b="1" i="1" dirty="0">
                <a:solidFill>
                  <a:schemeClr val="accent6">
                    <a:lumMod val="50000"/>
                    <a:lumOff val="50000"/>
                  </a:schemeClr>
                </a:solidFill>
                <a:latin typeface="Georgia" panose="02040502050405020303" pitchFamily="18" charset="0"/>
                <a:ea typeface="Calibri" panose="020F0502020204030204" pitchFamily="34" charset="0"/>
                <a:cs typeface="Times New Roman" panose="02020603050405020304" pitchFamily="18" charset="0"/>
              </a:rPr>
              <a:t>E</a:t>
            </a:r>
            <a:r>
              <a:rPr lang="en-US" sz="2400" b="1" i="1" dirty="0" smtClean="0">
                <a:solidFill>
                  <a:schemeClr val="accent6">
                    <a:lumMod val="50000"/>
                    <a:lumOff val="50000"/>
                  </a:schemeClr>
                </a:solidFill>
                <a:latin typeface="Georgia" panose="02040502050405020303" pitchFamily="18" charset="0"/>
                <a:ea typeface="Calibri" panose="020F0502020204030204" pitchFamily="34" charset="0"/>
                <a:cs typeface="Times New Roman" panose="02020603050405020304" pitchFamily="18" charset="0"/>
              </a:rPr>
              <a:t>stimated costs for ED Treated &amp; Released =      </a:t>
            </a:r>
            <a:r>
              <a:rPr lang="en-US" sz="2400" b="1" i="1" dirty="0" smtClean="0">
                <a:solidFill>
                  <a:schemeClr val="accent6">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$1,692,152,000</a:t>
            </a:r>
          </a:p>
          <a:p>
            <a:pPr marR="0" lvl="0" algn="ctr">
              <a:spcBef>
                <a:spcPts val="0"/>
              </a:spcBef>
              <a:spcAft>
                <a:spcPts val="0"/>
              </a:spcAft>
            </a:pPr>
            <a:r>
              <a:rPr lang="en-US" sz="2400" b="1" i="1"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a:t>
            </a:r>
          </a:p>
          <a:p>
            <a:pPr marR="0" lvl="0" algn="ctr">
              <a:spcBef>
                <a:spcPts val="0"/>
              </a:spcBef>
              <a:spcAft>
                <a:spcPts val="0"/>
              </a:spcAft>
            </a:pPr>
            <a:r>
              <a:rPr lang="en-US" sz="2400" b="1" i="1" dirty="0" smtClean="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Total estimated costs = </a:t>
            </a:r>
            <a:r>
              <a:rPr lang="en-US" sz="2400" b="1"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$8,163,611,000 (!)</a:t>
            </a:r>
          </a:p>
          <a:p>
            <a:pPr marL="342900" marR="0" lvl="0" indent="-342900">
              <a:spcBef>
                <a:spcPts val="0"/>
              </a:spcBef>
              <a:spcAft>
                <a:spcPts val="0"/>
              </a:spcAft>
              <a:buFont typeface="Symbol" panose="05050102010706020507" pitchFamily="18" charset="2"/>
              <a:buChar char=""/>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76495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smtClean="0"/>
              <a:t>National Center for Injury Prevention and Control</a:t>
            </a:r>
          </a:p>
          <a:p>
            <a:endParaRPr lang="en-US" dirty="0"/>
          </a:p>
        </p:txBody>
      </p:sp>
      <p:pic>
        <p:nvPicPr>
          <p:cNvPr id="10" name="Picture 9" descr="Logos of the United States Department of Health and Human Services and Centers for Disease Control and Prevention&#10;"/>
          <p:cNvPicPr>
            <a:picLocks noChangeAspect="1"/>
          </p:cNvPicPr>
          <p:nvPr/>
        </p:nvPicPr>
        <p:blipFill>
          <a:blip r:embed="rId3" cstate="print"/>
          <a:stretch>
            <a:fillRect/>
          </a:stretch>
        </p:blipFill>
        <p:spPr>
          <a:xfrm>
            <a:off x="10287000" y="6477000"/>
            <a:ext cx="190500" cy="190500"/>
          </a:xfrm>
          <a:prstGeom prst="rect">
            <a:avLst/>
          </a:prstGeom>
        </p:spPr>
      </p:pic>
      <p:sp>
        <p:nvSpPr>
          <p:cNvPr id="6" name="Title 1"/>
          <p:cNvSpPr txBox="1">
            <a:spLocks/>
          </p:cNvSpPr>
          <p:nvPr/>
        </p:nvSpPr>
        <p:spPr>
          <a:xfrm>
            <a:off x="1379034" y="295422"/>
            <a:ext cx="9144000" cy="13082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accent6">
                    <a:lumMod val="75000"/>
                    <a:lumOff val="25000"/>
                  </a:schemeClr>
                </a:solidFill>
                <a:latin typeface="Georgia" panose="02040502050405020303" pitchFamily="18" charset="0"/>
              </a:rPr>
              <a:t>An Overview of the WISQARS Cost of Injury Reports Module with Focus on Generating a Report using your own Case Counts</a:t>
            </a:r>
          </a:p>
        </p:txBody>
      </p:sp>
      <p:sp>
        <p:nvSpPr>
          <p:cNvPr id="11" name="Rectangle 10"/>
          <p:cNvSpPr/>
          <p:nvPr/>
        </p:nvSpPr>
        <p:spPr>
          <a:xfrm>
            <a:off x="1153551" y="2222695"/>
            <a:ext cx="9754200" cy="3323987"/>
          </a:xfrm>
          <a:prstGeom prst="rect">
            <a:avLst/>
          </a:prstGeom>
        </p:spPr>
        <p:txBody>
          <a:bodyPr wrap="square">
            <a:spAutoFit/>
          </a:bodyPr>
          <a:lstStyle/>
          <a:p>
            <a:pPr marR="0" lvl="0" algn="ctr">
              <a:spcBef>
                <a:spcPts val="0"/>
              </a:spcBef>
              <a:spcAft>
                <a:spcPts val="0"/>
              </a:spcAft>
            </a:pPr>
            <a:r>
              <a:rPr lang="en-US" sz="2400" b="1" i="1" dirty="0" smtClean="0">
                <a:latin typeface="Calibri" panose="020F0502020204030204" pitchFamily="34" charset="0"/>
                <a:ea typeface="Calibri" panose="020F0502020204030204" pitchFamily="34" charset="0"/>
                <a:cs typeface="Times New Roman" panose="02020603050405020304" pitchFamily="18" charset="0"/>
              </a:rPr>
              <a:t>Q&amp;A</a:t>
            </a:r>
          </a:p>
          <a:p>
            <a:pPr marR="0" lvl="0" algn="ctr">
              <a:spcBef>
                <a:spcPts val="0"/>
              </a:spcBef>
              <a:spcAft>
                <a:spcPts val="0"/>
              </a:spcAft>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Plans for a WISQARS Cost of Injury Reports Module enhancement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We’re exploring data visualization options for WISQARS </a:t>
            </a:r>
          </a:p>
          <a:p>
            <a:pPr marL="342900" marR="0" lvl="0" indent="-342900">
              <a:spcBef>
                <a:spcPts val="0"/>
              </a:spcBef>
              <a:spcAft>
                <a:spcPts val="0"/>
              </a:spcAft>
              <a:buFont typeface="Symbol" panose="05050102010706020507" pitchFamily="18" charset="2"/>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 and more!</a:t>
            </a:r>
          </a:p>
          <a:p>
            <a:pPr marL="342900" marR="0" lvl="0" indent="-342900">
              <a:spcBef>
                <a:spcPts val="0"/>
              </a:spcBef>
              <a:spcAft>
                <a:spcPts val="0"/>
              </a:spcAft>
              <a:buFont typeface="Symbol" panose="05050102010706020507" pitchFamily="18" charset="2"/>
              <a:buChar char=""/>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003043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1981200" y="1988128"/>
            <a:ext cx="8229600" cy="644236"/>
          </a:xfrm>
          <a:prstGeom prst="rect">
            <a:avLst/>
          </a:prstGeom>
        </p:spPr>
        <p:txBody>
          <a:bodyPr>
            <a:noAutofit/>
          </a:bodyPr>
          <a:lstStyle/>
          <a:p>
            <a:r>
              <a:rPr lang="en-US" sz="4800" b="1" dirty="0">
                <a:solidFill>
                  <a:srgbClr val="9900FF"/>
                </a:solidFill>
                <a:latin typeface="Monotype Corsiva" panose="03010101010201010101" pitchFamily="66" charset="0"/>
              </a:rPr>
              <a:t>Thank You</a:t>
            </a:r>
          </a:p>
        </p:txBody>
      </p:sp>
      <p:sp>
        <p:nvSpPr>
          <p:cNvPr id="5" name="Subtitle 4"/>
          <p:cNvSpPr>
            <a:spLocks noGrp="1"/>
          </p:cNvSpPr>
          <p:nvPr>
            <p:ph type="subTitle" idx="1"/>
          </p:nvPr>
        </p:nvSpPr>
        <p:spPr>
          <a:xfrm>
            <a:off x="2895600" y="3733800"/>
            <a:ext cx="6400800" cy="2057400"/>
          </a:xfrm>
        </p:spPr>
        <p:txBody>
          <a:bodyPr/>
          <a:lstStyle/>
          <a:p>
            <a:pPr algn="l"/>
            <a:endParaRPr lang="en-US" sz="1400" dirty="0" smtClean="0">
              <a:solidFill>
                <a:schemeClr val="tx1"/>
              </a:solidFill>
            </a:endParaRPr>
          </a:p>
          <a:p>
            <a:pPr algn="l"/>
            <a:r>
              <a:rPr lang="en-US" sz="1400" dirty="0" smtClean="0">
                <a:solidFill>
                  <a:schemeClr val="tx1"/>
                </a:solidFill>
              </a:rPr>
              <a:t>For </a:t>
            </a:r>
            <a:r>
              <a:rPr lang="en-US" sz="1400" dirty="0">
                <a:solidFill>
                  <a:schemeClr val="tx1"/>
                </a:solidFill>
              </a:rPr>
              <a:t>more information please contact Centers for Disease Control and Prevention</a:t>
            </a:r>
          </a:p>
          <a:p>
            <a:pPr lvl="0" algn="l"/>
            <a:endParaRPr lang="en-US" sz="1200" b="0" dirty="0">
              <a:solidFill>
                <a:schemeClr val="tx1"/>
              </a:solidFill>
            </a:endParaRPr>
          </a:p>
          <a:p>
            <a:pPr lvl="0" algn="l"/>
            <a:endParaRPr lang="en-US" sz="1200" b="0" dirty="0">
              <a:solidFill>
                <a:schemeClr val="tx1"/>
              </a:solidFill>
            </a:endParaRPr>
          </a:p>
          <a:p>
            <a:pPr lvl="0" algn="l"/>
            <a:r>
              <a:rPr lang="en-US" sz="1400" b="0" dirty="0">
                <a:solidFill>
                  <a:schemeClr val="tx1"/>
                </a:solidFill>
              </a:rPr>
              <a:t>1600 Clifton Road NE, Atlanta,  GA  30333</a:t>
            </a:r>
          </a:p>
          <a:p>
            <a:pPr lvl="0" algn="l"/>
            <a:r>
              <a:rPr lang="en-US" sz="1400" b="0" dirty="0">
                <a:solidFill>
                  <a:schemeClr val="tx1"/>
                </a:solidFill>
              </a:rPr>
              <a:t>Telephone: 1-800-CDC-INFO (232-4636)/TTY: 1-888-232-6348</a:t>
            </a:r>
          </a:p>
          <a:p>
            <a:pPr lvl="0" algn="l"/>
            <a:r>
              <a:rPr lang="en-US" sz="1400" b="0" dirty="0">
                <a:solidFill>
                  <a:schemeClr val="tx1"/>
                </a:solidFill>
              </a:rPr>
              <a:t>E-mail:  cdcinfo@cdc.gov 	Web:  http://www.cdc.gov</a:t>
            </a:r>
          </a:p>
          <a:p>
            <a:pPr lvl="0" algn="l"/>
            <a:endParaRPr lang="en-US" sz="1200" b="0" dirty="0">
              <a:solidFill>
                <a:schemeClr val="tx1"/>
              </a:solidFill>
            </a:endParaRPr>
          </a:p>
        </p:txBody>
      </p:sp>
      <p:sp>
        <p:nvSpPr>
          <p:cNvPr id="8" name="Text Placeholder 7"/>
          <p:cNvSpPr>
            <a:spLocks noGrp="1"/>
          </p:cNvSpPr>
          <p:nvPr>
            <p:ph type="body" sz="quarter" idx="11"/>
          </p:nvPr>
        </p:nvSpPr>
        <p:spPr/>
        <p:txBody>
          <a:bodyPr/>
          <a:lstStyle/>
          <a:p>
            <a:r>
              <a:rPr lang="en-US" dirty="0" smtClean="0"/>
              <a:t>National Center for Injury Prevention and Control</a:t>
            </a:r>
          </a:p>
          <a:p>
            <a:endParaRPr lang="en-US" dirty="0"/>
          </a:p>
        </p:txBody>
      </p:sp>
      <p:pic>
        <p:nvPicPr>
          <p:cNvPr id="10" name="Picture 9" descr="Logos of the United States Department of Health and Human Services and Centers for Disease Control and Prevention&#10;"/>
          <p:cNvPicPr>
            <a:picLocks noChangeAspect="1"/>
          </p:cNvPicPr>
          <p:nvPr/>
        </p:nvPicPr>
        <p:blipFill>
          <a:blip r:embed="rId3" cstate="print"/>
          <a:stretch>
            <a:fillRect/>
          </a:stretch>
        </p:blipFill>
        <p:spPr>
          <a:xfrm>
            <a:off x="10287000" y="6477000"/>
            <a:ext cx="190500" cy="190500"/>
          </a:xfrm>
          <a:prstGeom prst="rect">
            <a:avLst/>
          </a:prstGeom>
        </p:spPr>
      </p:pic>
      <p:sp>
        <p:nvSpPr>
          <p:cNvPr id="3" name="Rectangle 2"/>
          <p:cNvSpPr/>
          <p:nvPr/>
        </p:nvSpPr>
        <p:spPr>
          <a:xfrm>
            <a:off x="3048000" y="2743380"/>
            <a:ext cx="6096000" cy="646331"/>
          </a:xfrm>
          <a:prstGeom prst="rect">
            <a:avLst/>
          </a:prstGeom>
        </p:spPr>
        <p:txBody>
          <a:bodyPr>
            <a:spAutoFit/>
          </a:bodyPr>
          <a:lstStyle/>
          <a:p>
            <a:pPr algn="ctr"/>
            <a:r>
              <a:rPr lang="en-US" dirty="0">
                <a:latin typeface="Georgia" panose="02040502050405020303" pitchFamily="18" charset="0"/>
              </a:rPr>
              <a:t>Dionne D. Williams, MPS</a:t>
            </a:r>
          </a:p>
          <a:p>
            <a:pPr algn="ctr"/>
            <a:r>
              <a:rPr lang="en-US" dirty="0">
                <a:latin typeface="Georgia" panose="02040502050405020303" pitchFamily="18" charset="0"/>
              </a:rPr>
              <a:t>ddwilliams@cdc.gov</a:t>
            </a:r>
          </a:p>
        </p:txBody>
      </p:sp>
      <p:sp>
        <p:nvSpPr>
          <p:cNvPr id="11" name="Title 1"/>
          <p:cNvSpPr txBox="1">
            <a:spLocks/>
          </p:cNvSpPr>
          <p:nvPr/>
        </p:nvSpPr>
        <p:spPr>
          <a:xfrm>
            <a:off x="1524000" y="687305"/>
            <a:ext cx="9144000" cy="8100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Georgia" panose="02040502050405020303" pitchFamily="18" charset="0"/>
              </a:rPr>
              <a:t>Cost of Injury Reports Overview with Focus on Generating Report using your own Case Counts</a:t>
            </a:r>
            <a:endParaRPr lang="en-US" sz="2400" b="1" dirty="0">
              <a:latin typeface="Georgia" panose="02040502050405020303" pitchFamily="18" charset="0"/>
            </a:endParaRPr>
          </a:p>
        </p:txBody>
      </p:sp>
    </p:spTree>
    <p:extLst>
      <p:ext uri="{BB962C8B-B14F-4D97-AF65-F5344CB8AC3E}">
        <p14:creationId xmlns:p14="http://schemas.microsoft.com/office/powerpoint/2010/main" val="295252841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1945" y="942110"/>
            <a:ext cx="10903527" cy="5098472"/>
          </a:xfrm>
        </p:spPr>
        <p:txBody>
          <a:bodyPr/>
          <a:lstStyle/>
          <a:p>
            <a:endParaRPr lang="en-US" sz="2800" i="1" u="sng" dirty="0" smtClean="0">
              <a:solidFill>
                <a:srgbClr val="7030A0"/>
              </a:solidFill>
              <a:latin typeface="Calibri" panose="020F0502020204030204" pitchFamily="34" charset="0"/>
            </a:endParaRPr>
          </a:p>
          <a:p>
            <a:pPr marL="0" indent="0">
              <a:buNone/>
            </a:pPr>
            <a:r>
              <a:rPr lang="en-US" sz="2800" i="1" u="sng" dirty="0" smtClean="0">
                <a:solidFill>
                  <a:srgbClr val="7030A0"/>
                </a:solidFill>
                <a:latin typeface="Calibri" panose="020F0502020204030204" pitchFamily="34" charset="0"/>
              </a:rPr>
              <a:t>2</a:t>
            </a:r>
            <a:r>
              <a:rPr lang="en-US" sz="2800" i="1" u="sng" dirty="0" smtClean="0">
                <a:solidFill>
                  <a:srgbClr val="7030A0"/>
                </a:solidFill>
                <a:latin typeface="Calibri" panose="020F0502020204030204" pitchFamily="34" charset="0"/>
              </a:rPr>
              <a:t> Data Sources / 3 Types of Injury Outcome</a:t>
            </a:r>
            <a:endParaRPr lang="en-US" sz="2800" i="1" u="sng" dirty="0">
              <a:solidFill>
                <a:srgbClr val="7030A0"/>
              </a:solidFill>
              <a:latin typeface="Calibri" panose="020F0502020204030204" pitchFamily="34" charset="0"/>
            </a:endParaRPr>
          </a:p>
          <a:p>
            <a:pPr lvl="1">
              <a:buFont typeface="Wingdings" panose="05000000000000000000" pitchFamily="2" charset="2"/>
              <a:buChar char="q"/>
            </a:pPr>
            <a:r>
              <a:rPr lang="en-US" sz="2400" b="1" dirty="0" smtClean="0">
                <a:latin typeface="Calibri" panose="020F0502020204030204" pitchFamily="34" charset="0"/>
              </a:rPr>
              <a:t>Fatal Injury Data </a:t>
            </a:r>
            <a:r>
              <a:rPr lang="en-US" sz="2400" dirty="0" smtClean="0">
                <a:latin typeface="Calibri" panose="020F0502020204030204" pitchFamily="34" charset="0"/>
              </a:rPr>
              <a:t>- Death </a:t>
            </a:r>
            <a:r>
              <a:rPr lang="en-US" sz="2400" dirty="0">
                <a:latin typeface="Calibri" panose="020F0502020204030204" pitchFamily="34" charset="0"/>
              </a:rPr>
              <a:t>certificate data from the </a:t>
            </a:r>
            <a:r>
              <a:rPr lang="en-US" sz="2400" b="1" u="sng" dirty="0">
                <a:latin typeface="Calibri" panose="020F0502020204030204" pitchFamily="34" charset="0"/>
              </a:rPr>
              <a:t>National Vital Statistics </a:t>
            </a:r>
            <a:r>
              <a:rPr lang="en-US" sz="2400" b="1" u="sng" dirty="0" smtClean="0">
                <a:latin typeface="Calibri" panose="020F0502020204030204" pitchFamily="34" charset="0"/>
              </a:rPr>
              <a:t> System </a:t>
            </a:r>
            <a:r>
              <a:rPr lang="en-US" sz="2400" b="1" u="sng" dirty="0">
                <a:latin typeface="Calibri" panose="020F0502020204030204" pitchFamily="34" charset="0"/>
              </a:rPr>
              <a:t>(NVSS) </a:t>
            </a:r>
            <a:endParaRPr lang="en-US" sz="2400" b="1" u="sng" dirty="0" smtClean="0">
              <a:latin typeface="Calibri" panose="020F0502020204030204" pitchFamily="34" charset="0"/>
            </a:endParaRPr>
          </a:p>
          <a:p>
            <a:pPr lvl="1">
              <a:buFont typeface="Wingdings" panose="05000000000000000000" pitchFamily="2" charset="2"/>
              <a:buChar char="q"/>
            </a:pPr>
            <a:r>
              <a:rPr lang="en-US" sz="2400" b="1" dirty="0" smtClean="0">
                <a:latin typeface="Calibri" panose="020F0502020204030204" pitchFamily="34" charset="0"/>
              </a:rPr>
              <a:t>Nonfatal Injury Data </a:t>
            </a:r>
            <a:r>
              <a:rPr lang="en-US" sz="2400" dirty="0" smtClean="0">
                <a:latin typeface="Calibri" panose="020F0502020204030204" pitchFamily="34" charset="0"/>
              </a:rPr>
              <a:t>- </a:t>
            </a:r>
            <a:r>
              <a:rPr lang="en-US" sz="2400" dirty="0">
                <a:latin typeface="Calibri" panose="020F0502020204030204" pitchFamily="34" charset="0"/>
              </a:rPr>
              <a:t>National estimates of injuries treated in U.S. hospital emergency departments from the </a:t>
            </a:r>
            <a:r>
              <a:rPr lang="en-US" sz="2400" b="1" u="sng" dirty="0">
                <a:latin typeface="Calibri" panose="020F0502020204030204" pitchFamily="34" charset="0"/>
              </a:rPr>
              <a:t>National Electronic Injury Surveillance System - All Injury Program (NEISS-AIP)</a:t>
            </a:r>
            <a:r>
              <a:rPr lang="en-US" sz="2400" dirty="0">
                <a:latin typeface="Calibri" panose="020F0502020204030204" pitchFamily="34" charset="0"/>
              </a:rPr>
              <a:t> </a:t>
            </a:r>
            <a:endParaRPr lang="en-US" sz="2400" dirty="0" smtClean="0">
              <a:latin typeface="Calibri" panose="020F0502020204030204" pitchFamily="34" charset="0"/>
            </a:endParaRPr>
          </a:p>
          <a:p>
            <a:pPr marL="457200" lvl="1" indent="0">
              <a:buNone/>
            </a:pPr>
            <a:endParaRPr lang="en-US" sz="2400" dirty="0" smtClean="0">
              <a:latin typeface="Calibri" panose="020F0502020204030204" pitchFamily="34" charset="0"/>
            </a:endParaRPr>
          </a:p>
          <a:p>
            <a:pPr marL="0" indent="0">
              <a:buNone/>
            </a:pPr>
            <a:r>
              <a:rPr lang="en-US" sz="2800" i="1" u="sng" dirty="0" smtClean="0">
                <a:solidFill>
                  <a:srgbClr val="7030A0"/>
                </a:solidFill>
                <a:latin typeface="Calibri" panose="020F0502020204030204" pitchFamily="34" charset="0"/>
              </a:rPr>
              <a:t>2 Injury Classification Schemes</a:t>
            </a:r>
          </a:p>
          <a:p>
            <a:pPr lvl="1">
              <a:buFont typeface="Wingdings" panose="05000000000000000000" pitchFamily="2" charset="2"/>
              <a:buChar char="q"/>
            </a:pPr>
            <a:r>
              <a:rPr lang="en-US" sz="2400" b="1" dirty="0" smtClean="0">
                <a:latin typeface="Calibri" panose="020F0502020204030204" pitchFamily="34" charset="0"/>
              </a:rPr>
              <a:t>Intent by Mechanism</a:t>
            </a:r>
            <a:r>
              <a:rPr lang="en-US" sz="2400" dirty="0" smtClean="0">
                <a:latin typeface="Calibri" panose="020F0502020204030204" pitchFamily="34" charset="0"/>
              </a:rPr>
              <a:t>          </a:t>
            </a:r>
          </a:p>
          <a:p>
            <a:pPr lvl="1">
              <a:buFont typeface="Wingdings" panose="05000000000000000000" pitchFamily="2" charset="2"/>
              <a:buChar char="q"/>
            </a:pPr>
            <a:r>
              <a:rPr lang="en-US" sz="2400" b="1" dirty="0" smtClean="0">
                <a:latin typeface="Calibri" panose="020F0502020204030204" pitchFamily="34" charset="0"/>
              </a:rPr>
              <a:t>Body Region by Nature of Injury </a:t>
            </a:r>
            <a:endParaRPr lang="en-US" sz="2400" b="1" dirty="0">
              <a:latin typeface="Calibri" panose="020F0502020204030204" pitchFamily="34" charset="0"/>
            </a:endParaRPr>
          </a:p>
          <a:p>
            <a:pPr marL="0" indent="0">
              <a:buNone/>
            </a:pPr>
            <a:endParaRPr lang="en-US" dirty="0"/>
          </a:p>
        </p:txBody>
      </p:sp>
      <p:sp>
        <p:nvSpPr>
          <p:cNvPr id="7" name="Title 1"/>
          <p:cNvSpPr txBox="1">
            <a:spLocks/>
          </p:cNvSpPr>
          <p:nvPr/>
        </p:nvSpPr>
        <p:spPr>
          <a:xfrm>
            <a:off x="484909" y="387927"/>
            <a:ext cx="11277600" cy="450273"/>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cap="none" dirty="0" smtClean="0">
                <a:latin typeface="Georgia" panose="02040502050405020303" pitchFamily="18" charset="0"/>
              </a:rPr>
              <a:t>WISQARS Cost Data Sources – Fatal Injury and Nonfatal Injury</a:t>
            </a:r>
            <a:endParaRPr lang="en-US" sz="2400" b="1" cap="none" dirty="0">
              <a:latin typeface="Georgia" panose="02040502050405020303" pitchFamily="18" charset="0"/>
            </a:endParaRPr>
          </a:p>
        </p:txBody>
      </p:sp>
    </p:spTree>
    <p:extLst>
      <p:ext uri="{BB962C8B-B14F-4D97-AF65-F5344CB8AC3E}">
        <p14:creationId xmlns:p14="http://schemas.microsoft.com/office/powerpoint/2010/main" val="425970113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83645"/>
          </a:xfrm>
        </p:spPr>
        <p:txBody>
          <a:bodyPr/>
          <a:lstStyle/>
          <a:p>
            <a:r>
              <a:rPr lang="en-US" dirty="0">
                <a:latin typeface="Georgia" panose="02040502050405020303" pitchFamily="18" charset="0"/>
              </a:rPr>
              <a:t>Cost of Injury Reports: </a:t>
            </a:r>
            <a:r>
              <a:rPr lang="en-US" dirty="0" smtClean="0">
                <a:latin typeface="Georgia" panose="02040502050405020303" pitchFamily="18" charset="0"/>
              </a:rPr>
              <a:t>User Help Guides and More!</a:t>
            </a:r>
            <a:endParaRPr lang="en-US" dirty="0"/>
          </a:p>
        </p:txBody>
      </p:sp>
      <p:pic>
        <p:nvPicPr>
          <p:cNvPr id="5" name="Content Placeholder 4"/>
          <p:cNvPicPr>
            <a:picLocks noGrp="1"/>
          </p:cNvPicPr>
          <p:nvPr>
            <p:ph idx="1"/>
          </p:nvPr>
        </p:nvPicPr>
        <p:blipFill rotWithShape="1">
          <a:blip r:embed="rId3"/>
          <a:srcRect l="10697" t="1782" r="10763"/>
          <a:stretch/>
        </p:blipFill>
        <p:spPr bwMode="auto">
          <a:xfrm>
            <a:off x="2263698" y="758283"/>
            <a:ext cx="7393257" cy="57317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423678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2494"/>
          </a:xfrm>
        </p:spPr>
        <p:txBody>
          <a:bodyPr/>
          <a:lstStyle/>
          <a:p>
            <a:r>
              <a:rPr lang="en-US" dirty="0" smtClean="0">
                <a:latin typeface="Georgia" panose="02040502050405020303" pitchFamily="18" charset="0"/>
              </a:rPr>
              <a:t>Cost of </a:t>
            </a:r>
            <a:r>
              <a:rPr lang="en-US" dirty="0">
                <a:latin typeface="Georgia" panose="02040502050405020303" pitchFamily="18" charset="0"/>
              </a:rPr>
              <a:t>Injury </a:t>
            </a:r>
            <a:r>
              <a:rPr lang="en-US" dirty="0" smtClean="0">
                <a:latin typeface="Georgia" panose="02040502050405020303" pitchFamily="18" charset="0"/>
              </a:rPr>
              <a:t>Reports: Screen 1 of 3</a:t>
            </a:r>
            <a:endParaRPr lang="en-US" dirty="0"/>
          </a:p>
        </p:txBody>
      </p:sp>
      <p:sp>
        <p:nvSpPr>
          <p:cNvPr id="4" name="Text Placeholder 3"/>
          <p:cNvSpPr>
            <a:spLocks noGrp="1"/>
          </p:cNvSpPr>
          <p:nvPr>
            <p:ph type="body" sz="quarter" idx="11"/>
          </p:nvPr>
        </p:nvSpPr>
        <p:spPr/>
        <p:txBody>
          <a:bodyPr/>
          <a:lstStyle/>
          <a:p>
            <a:endParaRPr lang="en-US"/>
          </a:p>
        </p:txBody>
      </p:sp>
      <p:pic>
        <p:nvPicPr>
          <p:cNvPr id="5" name="Content Placeholder 4"/>
          <p:cNvPicPr>
            <a:picLocks noGrp="1"/>
          </p:cNvPicPr>
          <p:nvPr>
            <p:ph idx="1"/>
          </p:nvPr>
        </p:nvPicPr>
        <p:blipFill rotWithShape="1">
          <a:blip r:embed="rId3"/>
          <a:srcRect l="-2743" t="-494" r="46639" b="12547"/>
          <a:stretch/>
        </p:blipFill>
        <p:spPr bwMode="auto">
          <a:xfrm>
            <a:off x="892098" y="747133"/>
            <a:ext cx="10121588" cy="53079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95970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2494"/>
          </a:xfrm>
        </p:spPr>
        <p:txBody>
          <a:bodyPr/>
          <a:lstStyle/>
          <a:p>
            <a:r>
              <a:rPr lang="en-US" dirty="0" smtClean="0">
                <a:latin typeface="Georgia" panose="02040502050405020303" pitchFamily="18" charset="0"/>
              </a:rPr>
              <a:t>Cost of </a:t>
            </a:r>
            <a:r>
              <a:rPr lang="en-US" dirty="0">
                <a:latin typeface="Georgia" panose="02040502050405020303" pitchFamily="18" charset="0"/>
              </a:rPr>
              <a:t>Injury </a:t>
            </a:r>
            <a:r>
              <a:rPr lang="en-US" dirty="0" smtClean="0">
                <a:latin typeface="Georgia" panose="02040502050405020303" pitchFamily="18" charset="0"/>
              </a:rPr>
              <a:t>Reports: Screen 2 of 3</a:t>
            </a:r>
            <a:endParaRPr lang="en-US" dirty="0"/>
          </a:p>
        </p:txBody>
      </p:sp>
      <p:pic>
        <p:nvPicPr>
          <p:cNvPr id="7" name="Picture 6"/>
          <p:cNvPicPr/>
          <p:nvPr/>
        </p:nvPicPr>
        <p:blipFill rotWithShape="1">
          <a:blip r:embed="rId3"/>
          <a:srcRect t="9277" r="43770"/>
          <a:stretch/>
        </p:blipFill>
        <p:spPr bwMode="auto">
          <a:xfrm>
            <a:off x="1286108" y="747131"/>
            <a:ext cx="9619783" cy="52745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938742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2494"/>
          </a:xfrm>
        </p:spPr>
        <p:txBody>
          <a:bodyPr/>
          <a:lstStyle/>
          <a:p>
            <a:r>
              <a:rPr lang="en-US" dirty="0" smtClean="0">
                <a:latin typeface="Georgia" panose="02040502050405020303" pitchFamily="18" charset="0"/>
              </a:rPr>
              <a:t>Cost of Injury Reports: Screen 3 of 3</a:t>
            </a:r>
            <a:endParaRPr lang="en-US" dirty="0"/>
          </a:p>
        </p:txBody>
      </p:sp>
      <p:pic>
        <p:nvPicPr>
          <p:cNvPr id="6" name="Content Placeholder 5"/>
          <p:cNvPicPr>
            <a:picLocks noGrp="1"/>
          </p:cNvPicPr>
          <p:nvPr>
            <p:ph idx="1"/>
          </p:nvPr>
        </p:nvPicPr>
        <p:blipFill rotWithShape="1">
          <a:blip r:embed="rId3"/>
          <a:srcRect r="49107" b="9200"/>
          <a:stretch/>
        </p:blipFill>
        <p:spPr bwMode="auto">
          <a:xfrm>
            <a:off x="1628078" y="747131"/>
            <a:ext cx="9166302" cy="5296829"/>
          </a:xfrm>
          <a:prstGeom prst="rect">
            <a:avLst/>
          </a:prstGeom>
          <a:ln>
            <a:noFill/>
          </a:ln>
          <a:extLst>
            <a:ext uri="{53640926-AAD7-44D8-BBD7-CCE9431645EC}">
              <a14:shadowObscured xmlns:a14="http://schemas.microsoft.com/office/drawing/2010/main"/>
            </a:ext>
          </a:extLst>
        </p:spPr>
      </p:pic>
      <p:pic>
        <p:nvPicPr>
          <p:cNvPr id="7" name="Content Placeholder 4"/>
          <p:cNvPicPr>
            <a:picLocks/>
          </p:cNvPicPr>
          <p:nvPr/>
        </p:nvPicPr>
        <p:blipFill rotWithShape="1">
          <a:blip r:embed="rId4"/>
          <a:srcRect l="67" t="2544" r="44019" b="29284"/>
          <a:stretch/>
        </p:blipFill>
        <p:spPr bwMode="auto">
          <a:xfrm>
            <a:off x="1494263" y="758283"/>
            <a:ext cx="9300117" cy="52299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61670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984" y="274638"/>
            <a:ext cx="8876371" cy="829333"/>
          </a:xfrm>
        </p:spPr>
        <p:txBody>
          <a:bodyPr/>
          <a:lstStyle/>
          <a:p>
            <a:r>
              <a:rPr lang="en-US" sz="2400" dirty="0" smtClean="0">
                <a:latin typeface="Georgia" panose="02040502050405020303" pitchFamily="18" charset="0"/>
              </a:rPr>
              <a:t>Cost of Injury Report Output using default option: Generate a Report with National Data</a:t>
            </a:r>
            <a:endParaRPr lang="en-US" sz="2400" dirty="0">
              <a:latin typeface="Georgia" panose="02040502050405020303" pitchFamily="18" charset="0"/>
            </a:endParaRPr>
          </a:p>
        </p:txBody>
      </p:sp>
      <p:pic>
        <p:nvPicPr>
          <p:cNvPr id="7" name="Content Placeholder 6"/>
          <p:cNvPicPr>
            <a:picLocks noGrp="1"/>
          </p:cNvPicPr>
          <p:nvPr>
            <p:ph idx="1"/>
          </p:nvPr>
        </p:nvPicPr>
        <p:blipFill rotWithShape="1">
          <a:blip r:embed="rId3"/>
          <a:srcRect t="19813" r="43053"/>
          <a:stretch/>
        </p:blipFill>
        <p:spPr bwMode="auto">
          <a:xfrm>
            <a:off x="2540000" y="1103971"/>
            <a:ext cx="7195015" cy="5296829"/>
          </a:xfrm>
          <a:prstGeom prst="rect">
            <a:avLst/>
          </a:prstGeom>
          <a:ln>
            <a:noFill/>
          </a:ln>
          <a:extLst>
            <a:ext uri="{53640926-AAD7-44D8-BBD7-CCE9431645EC}">
              <a14:shadowObscured xmlns:a14="http://schemas.microsoft.com/office/drawing/2010/main"/>
            </a:ext>
          </a:extLst>
        </p:spPr>
      </p:pic>
      <p:sp>
        <p:nvSpPr>
          <p:cNvPr id="3" name="Oval 2"/>
          <p:cNvSpPr/>
          <p:nvPr/>
        </p:nvSpPr>
        <p:spPr>
          <a:xfrm>
            <a:off x="6057900" y="1689100"/>
            <a:ext cx="406400" cy="279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44043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984" y="274638"/>
            <a:ext cx="8876371" cy="829333"/>
          </a:xfrm>
        </p:spPr>
        <p:txBody>
          <a:bodyPr/>
          <a:lstStyle/>
          <a:p>
            <a:r>
              <a:rPr lang="en-US" sz="2400" dirty="0" smtClean="0">
                <a:latin typeface="Georgia" panose="02040502050405020303" pitchFamily="18" charset="0"/>
              </a:rPr>
              <a:t>Cost of Injury Report Output using default option: Generate a Report with National Data</a:t>
            </a:r>
            <a:endParaRPr lang="en-US" sz="2400" dirty="0">
              <a:latin typeface="Georgia" panose="02040502050405020303" pitchFamily="18" charset="0"/>
            </a:endParaRPr>
          </a:p>
        </p:txBody>
      </p:sp>
      <p:pic>
        <p:nvPicPr>
          <p:cNvPr id="6" name="Picture 5"/>
          <p:cNvPicPr/>
          <p:nvPr/>
        </p:nvPicPr>
        <p:blipFill rotWithShape="1">
          <a:blip r:embed="rId3"/>
          <a:srcRect l="4762" t="9119" r="7501"/>
          <a:stretch/>
        </p:blipFill>
        <p:spPr bwMode="auto">
          <a:xfrm>
            <a:off x="1962615" y="1103971"/>
            <a:ext cx="7772400" cy="54083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420278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CDC OD Light Frame">
  <a:themeElements>
    <a:clrScheme name="NCIPC Light PPT Colors">
      <a:dk1>
        <a:srgbClr val="0039A6"/>
      </a:dk1>
      <a:lt1>
        <a:srgbClr val="FFFFFF"/>
      </a:lt1>
      <a:dk2>
        <a:srgbClr val="3077FF"/>
      </a:dk2>
      <a:lt2>
        <a:srgbClr val="4B4B4B"/>
      </a:lt2>
      <a:accent1>
        <a:srgbClr val="6E267B"/>
      </a:accent1>
      <a:accent2>
        <a:srgbClr val="007934"/>
      </a:accent2>
      <a:accent3>
        <a:srgbClr val="8CB8C6"/>
      </a:accent3>
      <a:accent4>
        <a:srgbClr val="D47B22"/>
      </a:accent4>
      <a:accent5>
        <a:srgbClr val="FADA63"/>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DC OD Light Frame">
  <a:themeElements>
    <a:clrScheme name="NCIPC Light PPT Colors">
      <a:dk1>
        <a:srgbClr val="0039A6"/>
      </a:dk1>
      <a:lt1>
        <a:srgbClr val="FFFFFF"/>
      </a:lt1>
      <a:dk2>
        <a:srgbClr val="3077FF"/>
      </a:dk2>
      <a:lt2>
        <a:srgbClr val="4B4B4B"/>
      </a:lt2>
      <a:accent1>
        <a:srgbClr val="6E267B"/>
      </a:accent1>
      <a:accent2>
        <a:srgbClr val="007934"/>
      </a:accent2>
      <a:accent3>
        <a:srgbClr val="8CB8C6"/>
      </a:accent3>
      <a:accent4>
        <a:srgbClr val="D47B22"/>
      </a:accent4>
      <a:accent5>
        <a:srgbClr val="FADA63"/>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2604</TotalTime>
  <Words>1545</Words>
  <Application>Microsoft Office PowerPoint</Application>
  <PresentationFormat>Widescreen</PresentationFormat>
  <Paragraphs>131</Paragraphs>
  <Slides>25</Slides>
  <Notes>25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25</vt:i4>
      </vt:variant>
    </vt:vector>
  </HeadingPairs>
  <TitlesOfParts>
    <vt:vector size="40" baseType="lpstr">
      <vt:lpstr>Arial</vt:lpstr>
      <vt:lpstr>Calibri</vt:lpstr>
      <vt:lpstr>Century Gothic</vt:lpstr>
      <vt:lpstr>Courier New</vt:lpstr>
      <vt:lpstr>Georgia</vt:lpstr>
      <vt:lpstr>Monotype Corsiva</vt:lpstr>
      <vt:lpstr>Myriad Web Pro</vt:lpstr>
      <vt:lpstr>Symbol</vt:lpstr>
      <vt:lpstr>Tahoma</vt:lpstr>
      <vt:lpstr>Times New Roman</vt:lpstr>
      <vt:lpstr>Wingdings</vt:lpstr>
      <vt:lpstr>Wingdings 3</vt:lpstr>
      <vt:lpstr>Slice</vt:lpstr>
      <vt:lpstr>CDC OD Light Frame</vt:lpstr>
      <vt:lpstr>1_CDC OD Light Frame</vt:lpstr>
      <vt:lpstr>PowerPoint Presentation</vt:lpstr>
      <vt:lpstr>PowerPoint Presentation</vt:lpstr>
      <vt:lpstr>PowerPoint Presentation</vt:lpstr>
      <vt:lpstr>Cost of Injury Reports: User Help Guides and More!</vt:lpstr>
      <vt:lpstr>Cost of Injury Reports: Screen 1 of 3</vt:lpstr>
      <vt:lpstr>Cost of Injury Reports: Screen 2 of 3</vt:lpstr>
      <vt:lpstr>Cost of Injury Reports: Screen 3 of 3</vt:lpstr>
      <vt:lpstr>Cost of Injury Report Output using default option: Generate a Report with National Data</vt:lpstr>
      <vt:lpstr>Cost of Injury Report Output using default option: Generate a Report with National Data</vt:lpstr>
      <vt:lpstr>Cost of Injury Reports: A Scenario using State Data</vt:lpstr>
      <vt:lpstr>Cost of Injury Reports: A Scenario using State Data (Fatal - Screen#1)</vt:lpstr>
      <vt:lpstr>Cost of Injury Reports: A Scenario using State Data (Fatal - Screen#2)</vt:lpstr>
      <vt:lpstr>PowerPoint Presentation</vt:lpstr>
      <vt:lpstr>PowerPoint Presentation</vt:lpstr>
      <vt:lpstr>PowerPoint Presentation</vt:lpstr>
      <vt:lpstr>PowerPoint Presentation</vt:lpstr>
      <vt:lpstr>PowerPoint Presentation</vt:lpstr>
      <vt:lpstr>Cost of Injury Reports: A Scenario using State Data (Nf Hosp - Screen#1)</vt:lpstr>
      <vt:lpstr>Cost of Injury Reports: A Scenario using State Data (Nf Hosp - Screen#2)</vt:lpstr>
      <vt:lpstr>PowerPoint Presentation</vt:lpstr>
      <vt:lpstr>PowerPoint Presentation</vt:lpstr>
      <vt:lpstr>PowerPoint Presentation</vt:lpstr>
      <vt:lpstr>PowerPoint Presentation</vt:lpstr>
      <vt:lpstr>PowerPoint Presentation</vt:lpstr>
      <vt:lpstr>Thank You</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Dee’s WISQARS Demo – Fatal Injury Reports</dc:title>
  <dc:creator>Williams, Dionne (CDC/ONDIEH/NCIPC)</dc:creator>
  <cp:lastModifiedBy>Williams, Dionne (CDC/ONDIEH/NCIPC)</cp:lastModifiedBy>
  <cp:revision>150</cp:revision>
  <dcterms:created xsi:type="dcterms:W3CDTF">2015-05-05T19:47:32Z</dcterms:created>
  <dcterms:modified xsi:type="dcterms:W3CDTF">2017-02-24T16:59:32Z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MSIP_Label_7b94a7b8-f06c-4dfe-bdcc-9b548fd58c31_Enabled">
    <vt:lpwstr>True</vt:lpwstr>
  </property>
  <property fmtid="{D5CDD505-2E9C-101B-9397-08002B2CF9AE}" pid="3" name="MSIP_Label_7b94a7b8-f06c-4dfe-bdcc-9b548fd58c31_SiteId">
    <vt:lpwstr>9ce70869-60db-44fd-abe8-d2767077fc8f</vt:lpwstr>
  </property>
  <property fmtid="{D5CDD505-2E9C-101B-9397-08002B2CF9AE}" pid="4" name="MSIP_Label_7b94a7b8-f06c-4dfe-bdcc-9b548fd58c31_Owner">
    <vt:lpwstr>AHB-SIT-AIP-Cloud@cdc.gov</vt:lpwstr>
  </property>
  <property fmtid="{D5CDD505-2E9C-101B-9397-08002B2CF9AE}" pid="5" name="MSIP_Label_7b94a7b8-f06c-4dfe-bdcc-9b548fd58c31_SetDate">
    <vt:lpwstr>2019-04-26T00:19:12.0288426Z</vt:lpwstr>
  </property>
  <property fmtid="{D5CDD505-2E9C-101B-9397-08002B2CF9AE}" pid="6" name="MSIP_Label_7b94a7b8-f06c-4dfe-bdcc-9b548fd58c31_Name">
    <vt:lpwstr>General</vt:lpwstr>
  </property>
  <property fmtid="{D5CDD505-2E9C-101B-9397-08002B2CF9AE}" pid="7" name="MSIP_Label_7b94a7b8-f06c-4dfe-bdcc-9b548fd58c31_Application">
    <vt:lpwstr>Microsoft Azure Information Protection</vt:lpwstr>
  </property>
  <property fmtid="{D5CDD505-2E9C-101B-9397-08002B2CF9AE}" pid="8" name="MSIP_Label_7b94a7b8-f06c-4dfe-bdcc-9b548fd58c31_Extended_MSFT_Method">
    <vt:lpwstr>Automatic</vt:lpwstr>
  </property>
  <property fmtid="{D5CDD505-2E9C-101B-9397-08002B2CF9AE}" pid="9" name="Sensitivity">
    <vt:lpwstr>General</vt:lpwstr>
  </property>
</Properties>
</file>